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50"/>
  </p:notesMasterIdLst>
  <p:handoutMasterIdLst>
    <p:handoutMasterId r:id="rId51"/>
  </p:handoutMasterIdLst>
  <p:sldIdLst>
    <p:sldId id="339" r:id="rId2"/>
    <p:sldId id="399" r:id="rId3"/>
    <p:sldId id="485" r:id="rId4"/>
    <p:sldId id="258" r:id="rId5"/>
    <p:sldId id="509" r:id="rId6"/>
    <p:sldId id="400" r:id="rId7"/>
    <p:sldId id="510" r:id="rId8"/>
    <p:sldId id="511" r:id="rId9"/>
    <p:sldId id="409" r:id="rId10"/>
    <p:sldId id="433" r:id="rId11"/>
    <p:sldId id="532" r:id="rId12"/>
    <p:sldId id="435" r:id="rId13"/>
    <p:sldId id="407" r:id="rId14"/>
    <p:sldId id="414" r:id="rId15"/>
    <p:sldId id="481" r:id="rId16"/>
    <p:sldId id="437" r:id="rId17"/>
    <p:sldId id="434" r:id="rId18"/>
    <p:sldId id="415" r:id="rId19"/>
    <p:sldId id="447" r:id="rId20"/>
    <p:sldId id="448" r:id="rId21"/>
    <p:sldId id="533" r:id="rId22"/>
    <p:sldId id="518" r:id="rId23"/>
    <p:sldId id="534" r:id="rId24"/>
    <p:sldId id="425" r:id="rId25"/>
    <p:sldId id="535" r:id="rId26"/>
    <p:sldId id="536" r:id="rId27"/>
    <p:sldId id="540" r:id="rId28"/>
    <p:sldId id="541" r:id="rId29"/>
    <p:sldId id="537" r:id="rId30"/>
    <p:sldId id="538" r:id="rId31"/>
    <p:sldId id="539" r:id="rId32"/>
    <p:sldId id="527" r:id="rId33"/>
    <p:sldId id="529" r:id="rId34"/>
    <p:sldId id="462" r:id="rId35"/>
    <p:sldId id="513" r:id="rId36"/>
    <p:sldId id="408" r:id="rId37"/>
    <p:sldId id="460" r:id="rId38"/>
    <p:sldId id="424" r:id="rId39"/>
    <p:sldId id="288" r:id="rId40"/>
    <p:sldId id="418" r:id="rId41"/>
    <p:sldId id="457" r:id="rId42"/>
    <p:sldId id="419" r:id="rId43"/>
    <p:sldId id="420" r:id="rId44"/>
    <p:sldId id="482" r:id="rId45"/>
    <p:sldId id="329" r:id="rId46"/>
    <p:sldId id="348" r:id="rId47"/>
    <p:sldId id="349" r:id="rId48"/>
    <p:sldId id="483" r:id="rId49"/>
  </p:sldIdLst>
  <p:sldSz cx="10287000" cy="6858000" type="35mm"/>
  <p:notesSz cx="6888163" cy="100203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5" autoAdjust="0"/>
  </p:normalViewPr>
  <p:slideViewPr>
    <p:cSldViewPr>
      <p:cViewPr varScale="1">
        <p:scale>
          <a:sx n="44" d="100"/>
          <a:sy n="44" d="100"/>
        </p:scale>
        <p:origin x="-714" y="-108"/>
      </p:cViewPr>
      <p:guideLst>
        <p:guide orient="horz" pos="2160"/>
        <p:guide pos="3240"/>
      </p:guideLst>
    </p:cSldViewPr>
  </p:slideViewPr>
  <p:notesTextViewPr>
    <p:cViewPr>
      <p:scale>
        <a:sx n="100" d="100"/>
        <a:sy n="100" d="100"/>
      </p:scale>
      <p:origin x="0" y="0"/>
    </p:cViewPr>
  </p:notesTextViewPr>
  <p:sorterViewPr>
    <p:cViewPr>
      <p:scale>
        <a:sx n="100" d="100"/>
        <a:sy n="100" d="100"/>
      </p:scale>
      <p:origin x="0" y="13784"/>
    </p:cViewPr>
  </p:sorterViewPr>
  <p:notesViewPr>
    <p:cSldViewPr>
      <p:cViewPr varScale="1">
        <p:scale>
          <a:sx n="51" d="100"/>
          <a:sy n="51" d="100"/>
        </p:scale>
        <p:origin x="-1854" y="-114"/>
      </p:cViewPr>
      <p:guideLst>
        <p:guide orient="horz" pos="3155"/>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80163" y="9596438"/>
            <a:ext cx="4381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478" tIns="47393" rIns="96478" bIns="47393" anchor="ctr">
            <a:spAutoFit/>
          </a:bodyPr>
          <a:lstStyle/>
          <a:p>
            <a:pPr algn="r" defTabSz="974725" eaLnBrk="0" hangingPunct="0"/>
            <a:fld id="{0D9536C2-473B-4F06-ACCD-DD4D7303164E}" type="slidenum">
              <a:rPr lang="en-US" sz="1500"/>
              <a:pPr algn="r" defTabSz="974725" eaLnBrk="0" hangingPunct="0"/>
              <a:t>‹#›</a:t>
            </a:fld>
            <a:endParaRPr lang="en-US" sz="1500"/>
          </a:p>
        </p:txBody>
      </p:sp>
    </p:spTree>
    <p:extLst>
      <p:ext uri="{BB962C8B-B14F-4D97-AF65-F5344CB8AC3E}">
        <p14:creationId xmlns:p14="http://schemas.microsoft.com/office/powerpoint/2010/main" val="2103152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9163" y="4759325"/>
            <a:ext cx="5049837" cy="4510088"/>
          </a:xfrm>
          <a:prstGeom prst="rect">
            <a:avLst/>
          </a:prstGeom>
          <a:noFill/>
          <a:ln w="12700">
            <a:noFill/>
            <a:miter lim="800000"/>
            <a:headEnd/>
            <a:tailEnd/>
          </a:ln>
        </p:spPr>
        <p:txBody>
          <a:bodyPr vert="horz" wrap="square" lIns="96478" tIns="47393" rIns="96478" bIns="4739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7" name="Rectangle 3"/>
          <p:cNvSpPr>
            <a:spLocks noChangeArrowheads="1" noTextEdit="1"/>
          </p:cNvSpPr>
          <p:nvPr>
            <p:ph type="sldImg" idx="2"/>
          </p:nvPr>
        </p:nvSpPr>
        <p:spPr bwMode="auto">
          <a:xfrm>
            <a:off x="627063" y="752475"/>
            <a:ext cx="5634037" cy="3756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4"/>
          <p:cNvSpPr>
            <a:spLocks noChangeArrowheads="1"/>
          </p:cNvSpPr>
          <p:nvPr/>
        </p:nvSpPr>
        <p:spPr bwMode="auto">
          <a:xfrm>
            <a:off x="6380163" y="9596438"/>
            <a:ext cx="4381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478" tIns="47393" rIns="96478" bIns="47393" anchor="ctr">
            <a:spAutoFit/>
          </a:bodyPr>
          <a:lstStyle/>
          <a:p>
            <a:pPr algn="r" defTabSz="974725" eaLnBrk="0" hangingPunct="0"/>
            <a:fld id="{F5CC2BA7-9927-445A-B7FF-6C58280002D7}" type="slidenum">
              <a:rPr lang="en-US" sz="1500"/>
              <a:pPr algn="r" defTabSz="974725" eaLnBrk="0" hangingPunct="0"/>
              <a:t>‹#›</a:t>
            </a:fld>
            <a:endParaRPr lang="en-US" sz="1500"/>
          </a:p>
        </p:txBody>
      </p:sp>
    </p:spTree>
    <p:extLst>
      <p:ext uri="{BB962C8B-B14F-4D97-AF65-F5344CB8AC3E}">
        <p14:creationId xmlns:p14="http://schemas.microsoft.com/office/powerpoint/2010/main" val="33488740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ea typeface="ＭＳ Ｐゴシック" pitchFamily="34" charset="-128"/>
                <a:cs typeface="Arial" charset="0"/>
              </a:rPr>
              <a:t>The clinical difference between septicemia and meningitis is important because patients who present with shock are treated </a:t>
            </a:r>
          </a:p>
          <a:p>
            <a:r>
              <a:rPr lang="en-US" smtClean="0">
                <a:latin typeface="Arial" charset="0"/>
                <a:ea typeface="ＭＳ Ｐゴシック" pitchFamily="34" charset="-128"/>
                <a:cs typeface="Arial" charset="0"/>
              </a:rPr>
              <a:t>differently than patients who present primarily with increased intracranial pressure (ICP).</a:t>
            </a:r>
          </a:p>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xfrm>
            <a:off x="625475" y="750888"/>
            <a:ext cx="5638800" cy="3759200"/>
          </a:xfrm>
          <a:ln/>
        </p:spPr>
      </p:sp>
      <p:sp>
        <p:nvSpPr>
          <p:cNvPr id="75779" name="Rectangle 3"/>
          <p:cNvSpPr>
            <a:spLocks noGrp="1" noChangeArrowheads="1"/>
          </p:cNvSpPr>
          <p:nvPr>
            <p:ph type="body" idx="1"/>
          </p:nvPr>
        </p:nvSpPr>
        <p:spPr>
          <a:xfrm>
            <a:off x="688975" y="4759325"/>
            <a:ext cx="5510213" cy="4510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ea typeface="ＭＳ Ｐゴシック" pitchFamily="34" charset="-128"/>
                <a:cs typeface="Arial" charset="0"/>
              </a:rPr>
              <a:t>Three fibrous membranes that surround the brain and spinal cord to protect the central nervous system. The pia mater, a very thin membrane, adheres to the surface of the brain and spinal cord. The subarachnoid space, containing cerebrospinal fluid, separates the pia mater from a second membrane, the arachnoid. Around the brain, fine filaments connect these two membranes, which are believed to be impermeable to fluid. The third membrane, the dura mater, is strong, thick, and dense. It envelops the arachnoid, covers the inside of the skull, and surrounds and supports the large venous channels carrying blood from the brain. Several septa divide it and support different parts of the brain. In the spine, the dura mater and the arachnoid mater are separated by the subdural space; the arachnoid and pia mater are separated by the subarachnoid space.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CP: choroid plexuses</a:t>
            </a:r>
          </a:p>
          <a:p>
            <a:r>
              <a:rPr lang="en-US" smtClean="0">
                <a:latin typeface="Arial" charset="0"/>
                <a:ea typeface="ＭＳ Ｐゴシック" pitchFamily="34" charset="-128"/>
                <a:cs typeface="Arial" charset="0"/>
              </a:rPr>
              <a:t>LV: lateral ventricle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xfrm>
            <a:off x="625475" y="750888"/>
            <a:ext cx="5638800" cy="3759200"/>
          </a:xfrm>
          <a:ln/>
        </p:spPr>
      </p:sp>
      <p:sp>
        <p:nvSpPr>
          <p:cNvPr id="79875" name="Rectangle 3"/>
          <p:cNvSpPr>
            <a:spLocks noGrp="1" noChangeArrowheads="1"/>
          </p:cNvSpPr>
          <p:nvPr>
            <p:ph type="body" idx="1"/>
          </p:nvPr>
        </p:nvSpPr>
        <p:spPr>
          <a:xfrm>
            <a:off x="688975" y="4759325"/>
            <a:ext cx="5510213" cy="4510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900488" y="9518650"/>
            <a:ext cx="2986087" cy="500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7A15C5-3F46-40B3-9377-FA1B996D3F05}" type="slidenum">
              <a:rPr lang="en-US"/>
              <a:pPr eaLnBrk="1" hangingPunct="1"/>
              <a:t>29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34" charset="-128"/>
                <a:cs typeface="Arial" charset="0"/>
              </a:rPr>
              <a:t>WNV was first isolated from a feverish woman in the West Nile District of Uganda in 1937. Based on extensive studies done in Egypt in the 1950s, the ecology of the disease was found to vary greatly depending on the prevalence of the disease. At one epidemiological extreme are areas where WNV circulates in most years; uncomplicated WN fever is a mild and common childhood disease. Many people are immune in these areas, and WN fever epidemics and WN meningoencephalitis cases are rare. At the other extreme are the industrialized urban areas, where little or no previous WNV activity has occurred. When aging or immunologically naive populations encounter WNV for the first time, large numbers of neuroinvasive cases have been observed. There have been many West Nile outbreaks throughout the world. In 1957, nursing homes in Israel reported severe neurologic disease and death associated with West Nile fever. The outbreak in 1996 Romania seemed to spark the beginning of several outbreaks worldwide in large industrialized urban areas.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3900488" y="9518650"/>
            <a:ext cx="2986087" cy="500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776F2AC-3364-42E1-B9E6-5A93E8B79995}" type="slidenum">
              <a:rPr lang="en-US"/>
              <a:pPr eaLnBrk="1" hangingPunct="1"/>
              <a:t>30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9163" y="4759325"/>
            <a:ext cx="5049837" cy="4508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ea typeface="ＭＳ Ｐゴシック" pitchFamily="34" charset="-128"/>
                <a:cs typeface="Arial" charset="0"/>
              </a:rPr>
              <a:t>This map shows the distribution of cases in New York City in 1999. The green dots indicate where WNV positive mosquitoes were found. The red dots indicate cases of WNV in humans, and the large circles show areas where WNV positive birds were found.</a:t>
            </a:r>
            <a:endParaRPr lang="en-US" altLang="en-US" b="1" smtClean="0">
              <a:latin typeface="Arial" charset="0"/>
              <a:ea typeface="ＭＳ Ｐゴシック" pitchFamily="34" charset="-128"/>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4294967295"/>
          </p:nvPr>
        </p:nvSpPr>
        <p:spPr bwMode="auto">
          <a:xfrm>
            <a:off x="3900488" y="9518650"/>
            <a:ext cx="2986087" cy="500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85E41D-8845-4DF3-8A58-17EAC4921614}" type="slidenum">
              <a:rPr lang="en-US"/>
              <a:pPr eaLnBrk="1" hangingPunct="1"/>
              <a:t>31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34" charset="-128"/>
                <a:cs typeface="Arial" charset="0"/>
              </a:rPr>
              <a:t>By 2003, WNV had spread across the U.S. to California. This map shows the number of cases of human disease in 2003. The states in red are those with human WNV cases; states in yellow (Maine) indicate avian, animal or mosquito infections. </a:t>
            </a:r>
          </a:p>
          <a:p>
            <a:pPr eaLnBrk="1" hangingPunct="1"/>
            <a:endParaRPr lang="en-US" smtClean="0">
              <a:latin typeface="Arial" charset="0"/>
              <a:ea typeface="ＭＳ Ｐゴシック" pitchFamily="34" charset="-128"/>
              <a:cs typeface="Arial" charset="0"/>
            </a:endParaRPr>
          </a:p>
          <a:p>
            <a:pPr eaLnBrk="1" hangingPunct="1"/>
            <a:r>
              <a:rPr lang="en-US" smtClean="0">
                <a:latin typeface="Arial" charset="0"/>
                <a:ea typeface="ＭＳ Ｐゴシック" pitchFamily="34" charset="-128"/>
                <a:cs typeface="Arial" charset="0"/>
              </a:rPr>
              <a:t>Source: http://www.cdc.gov/ncidod/dvbid/westnile/Mapsactivity/surv&amp;control03Maps.htm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xfrm>
            <a:off x="625475" y="750888"/>
            <a:ext cx="5638800" cy="3759200"/>
          </a:xfrm>
          <a:ln/>
        </p:spPr>
      </p:sp>
      <p:sp>
        <p:nvSpPr>
          <p:cNvPr id="93187" name="Rectangle 3"/>
          <p:cNvSpPr>
            <a:spLocks noGrp="1" noChangeArrowheads="1"/>
          </p:cNvSpPr>
          <p:nvPr>
            <p:ph type="body" idx="1"/>
          </p:nvPr>
        </p:nvSpPr>
        <p:spPr>
          <a:xfrm>
            <a:off x="688975" y="4759325"/>
            <a:ext cx="5510213" cy="4510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xfrm>
            <a:off x="625475" y="750888"/>
            <a:ext cx="5638800" cy="3759200"/>
          </a:xfrm>
          <a:ln/>
        </p:spPr>
      </p:sp>
      <p:sp>
        <p:nvSpPr>
          <p:cNvPr id="94211" name="Rectangle 3"/>
          <p:cNvSpPr>
            <a:spLocks noGrp="1" noChangeArrowheads="1"/>
          </p:cNvSpPr>
          <p:nvPr>
            <p:ph type="body" idx="1"/>
          </p:nvPr>
        </p:nvSpPr>
        <p:spPr>
          <a:xfrm>
            <a:off x="688975" y="4759325"/>
            <a:ext cx="5510213" cy="4510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xfrm>
            <a:off x="625475" y="750888"/>
            <a:ext cx="5638800" cy="3759200"/>
          </a:xfrm>
          <a:ln/>
        </p:spPr>
      </p:sp>
      <p:sp>
        <p:nvSpPr>
          <p:cNvPr id="95235" name="Rectangle 3"/>
          <p:cNvSpPr>
            <a:spLocks noGrp="1" noChangeArrowheads="1"/>
          </p:cNvSpPr>
          <p:nvPr>
            <p:ph type="body" idx="1"/>
          </p:nvPr>
        </p:nvSpPr>
        <p:spPr>
          <a:xfrm>
            <a:off x="688975" y="4759325"/>
            <a:ext cx="5510213" cy="4510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xfrm>
            <a:off x="625475" y="750888"/>
            <a:ext cx="5638800" cy="3759200"/>
          </a:xfrm>
          <a:ln/>
        </p:spPr>
      </p:sp>
      <p:sp>
        <p:nvSpPr>
          <p:cNvPr id="58371" name="Rectangle 3"/>
          <p:cNvSpPr>
            <a:spLocks noGrp="1" noChangeArrowheads="1"/>
          </p:cNvSpPr>
          <p:nvPr>
            <p:ph type="body" idx="1"/>
          </p:nvPr>
        </p:nvSpPr>
        <p:spPr>
          <a:xfrm>
            <a:off x="688975" y="4759325"/>
            <a:ext cx="5510213" cy="45100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ea typeface="ＭＳ Ｐゴシック" pitchFamily="34" charset="-128"/>
                <a:cs typeface="Arial" charset="0"/>
              </a:rPr>
              <a:t>Three fibrous membranes that surround the brain and spinal cord to protect the central nervous system. The pia mater, a very thin membrane, adheres to the surface of the brain and spinal cord. The subarachnoid space, containing cerebrospinal fluid, separates the pia mater from a second membrane, the arachnoid. Around the brain, fine filaments connect these two membranes, which are believed to be impermeable to fluid. The third membrane, the dura mater, is strong, thick, and dense. It envelops the arachnoid, covers the inside of the skull, and surrounds and supports the large venous channels carrying blood from the brain. Several septa divide it and support different parts of the brain. In the spine, the dura mater and the arachnoid mater are separated by the subdural space; the arachnoid and pia mater are separated by the subarachnoid space.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CP: choroid plexuses</a:t>
            </a:r>
          </a:p>
          <a:p>
            <a:r>
              <a:rPr lang="en-US" smtClean="0">
                <a:latin typeface="Arial" charset="0"/>
                <a:ea typeface="ＭＳ Ｐゴシック" pitchFamily="34" charset="-128"/>
                <a:cs typeface="Arial" charset="0"/>
              </a:rPr>
              <a:t>LV: lateral ventricle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charset="0"/>
              <a:ea typeface="ＭＳ Ｐゴシック"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283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3"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en-GB">
                  <a:cs typeface="+mn-cs"/>
                </a:endParaRPr>
              </a:p>
            </p:txBody>
          </p:sp>
          <p:sp>
            <p:nvSpPr>
              <p:cNvPr id="9" name="Freeform 5"/>
              <p:cNvSpPr>
                <a:spLocks/>
              </p:cNvSpPr>
              <p:nvPr/>
            </p:nvSpPr>
            <p:spPr bwMode="hidden">
              <a:xfrm>
                <a:off x="4171"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en-GB">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en-GB">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en-GB">
                  <a:cs typeface="+mn-cs"/>
                </a:endParaRPr>
              </a:p>
            </p:txBody>
          </p:sp>
        </p:grpSp>
        <p:sp>
          <p:nvSpPr>
            <p:cNvPr id="6" name="Freeform 9"/>
            <p:cNvSpPr>
              <a:spLocks/>
            </p:cNvSpPr>
            <p:nvPr/>
          </p:nvSpPr>
          <p:spPr bwMode="hidden">
            <a:xfrm>
              <a:off x="3322" y="1341"/>
              <a:ext cx="1826"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GB">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1515" name="Rectangle 11"/>
          <p:cNvSpPr>
            <a:spLocks noGrp="1" noChangeArrowheads="1"/>
          </p:cNvSpPr>
          <p:nvPr>
            <p:ph type="ctrTitle" sz="quarter"/>
          </p:nvPr>
        </p:nvSpPr>
        <p:spPr>
          <a:xfrm>
            <a:off x="771525" y="1736726"/>
            <a:ext cx="8743950" cy="1920875"/>
          </a:xfrm>
        </p:spPr>
        <p:txBody>
          <a:bodyPr/>
          <a:lstStyle>
            <a:lvl1pPr>
              <a:defRPr sz="6000"/>
            </a:lvl1pPr>
          </a:lstStyle>
          <a:p>
            <a:pPr lvl="0"/>
            <a:r>
              <a:rPr lang="en-US" noProof="0" smtClean="0"/>
              <a:t>Click to edit Master title style</a:t>
            </a:r>
            <a:endParaRPr lang="en-GB" noProof="0" smtClean="0"/>
          </a:p>
        </p:txBody>
      </p:sp>
      <p:sp>
        <p:nvSpPr>
          <p:cNvPr id="21516" name="Rectangle 12"/>
          <p:cNvSpPr>
            <a:spLocks noGrp="1" noChangeArrowheads="1"/>
          </p:cNvSpPr>
          <p:nvPr>
            <p:ph type="subTitle" sz="quarter" idx="1"/>
          </p:nvPr>
        </p:nvSpPr>
        <p:spPr>
          <a:xfrm>
            <a:off x="1543050" y="3886200"/>
            <a:ext cx="7200900" cy="1752600"/>
          </a:xfrm>
        </p:spPr>
        <p:txBody>
          <a:bodyPr/>
          <a:lstStyle>
            <a:lvl1pPr marL="0" indent="0" algn="ctr">
              <a:buFont typeface="Wingdings" pitchFamily="2" charset="2"/>
              <a:buNone/>
              <a:defRPr/>
            </a:lvl1pPr>
          </a:lstStyle>
          <a:p>
            <a:pPr lvl="0"/>
            <a:r>
              <a:rPr lang="en-US" noProof="0" smtClean="0"/>
              <a:t>Click to edit Master subtitle style</a:t>
            </a:r>
            <a:endParaRPr lang="en-GB" noProof="0" smtClean="0"/>
          </a:p>
        </p:txBody>
      </p:sp>
      <p:sp>
        <p:nvSpPr>
          <p:cNvPr id="13" name="Rectangle 13"/>
          <p:cNvSpPr>
            <a:spLocks noGrp="1" noChangeArrowheads="1"/>
          </p:cNvSpPr>
          <p:nvPr>
            <p:ph type="dt" sz="quarter" idx="10"/>
          </p:nvPr>
        </p:nvSpPr>
        <p:spPr>
          <a:xfrm>
            <a:off x="514350" y="6248400"/>
            <a:ext cx="2400300" cy="476250"/>
          </a:xfrm>
        </p:spPr>
        <p:txBody>
          <a:bodyPr/>
          <a:lstStyle>
            <a:lvl1pPr>
              <a:defRPr smtClean="0"/>
            </a:lvl1pPr>
          </a:lstStyle>
          <a:p>
            <a:pPr>
              <a:defRPr/>
            </a:pPr>
            <a:fld id="{EED4398D-F471-4928-8F9C-0FF696F66474}" type="datetime1">
              <a:rPr lang="en-GB"/>
              <a:pPr>
                <a:defRPr/>
              </a:pPr>
              <a:t>19/07/2012</a:t>
            </a:fld>
            <a:endParaRPr lang="en-GB"/>
          </a:p>
        </p:txBody>
      </p:sp>
      <p:sp>
        <p:nvSpPr>
          <p:cNvPr id="14" name="Rectangle 14"/>
          <p:cNvSpPr>
            <a:spLocks noGrp="1" noChangeArrowheads="1"/>
          </p:cNvSpPr>
          <p:nvPr>
            <p:ph type="ftr" sz="quarter" idx="11"/>
          </p:nvPr>
        </p:nvSpPr>
        <p:spPr>
          <a:xfrm>
            <a:off x="3514725" y="6251575"/>
            <a:ext cx="3257550" cy="476250"/>
          </a:xfrm>
        </p:spPr>
        <p:txBody>
          <a:bodyPr/>
          <a:lstStyle>
            <a:lvl1pPr>
              <a:defRPr/>
            </a:lvl1pPr>
          </a:lstStyle>
          <a:p>
            <a:pPr>
              <a:defRPr/>
            </a:pPr>
            <a:endParaRPr lang="en-GB"/>
          </a:p>
        </p:txBody>
      </p:sp>
      <p:sp>
        <p:nvSpPr>
          <p:cNvPr id="15" name="Rectangle 15"/>
          <p:cNvSpPr>
            <a:spLocks noGrp="1" noChangeArrowheads="1"/>
          </p:cNvSpPr>
          <p:nvPr>
            <p:ph type="sldNum" sz="quarter" idx="12"/>
          </p:nvPr>
        </p:nvSpPr>
        <p:spPr>
          <a:xfrm>
            <a:off x="7372350" y="6254750"/>
            <a:ext cx="2400300" cy="476250"/>
          </a:xfrm>
        </p:spPr>
        <p:txBody>
          <a:bodyPr/>
          <a:lstStyle>
            <a:lvl1pPr>
              <a:defRPr smtClean="0"/>
            </a:lvl1pPr>
          </a:lstStyle>
          <a:p>
            <a:pPr>
              <a:defRPr/>
            </a:pPr>
            <a:fld id="{CB31B382-1261-47DB-BE13-8FE55E9C6C0B}" type="slidenum">
              <a:rPr lang="en-GB"/>
              <a:pPr>
                <a:defRPr/>
              </a:pPr>
              <a:t>‹#›</a:t>
            </a:fld>
            <a:endParaRPr lang="en-GB"/>
          </a:p>
        </p:txBody>
      </p:sp>
    </p:spTree>
    <p:extLst>
      <p:ext uri="{BB962C8B-B14F-4D97-AF65-F5344CB8AC3E}">
        <p14:creationId xmlns:p14="http://schemas.microsoft.com/office/powerpoint/2010/main" val="349500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199E5A0C-7011-44EC-AB32-048F2B538BA7}" type="datetime1">
              <a:rPr lang="en-GB"/>
              <a:pPr>
                <a:defRPr/>
              </a:pPr>
              <a:t>19/07/2012</a:t>
            </a:fld>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A4E31C95-AD2B-4D62-A7F1-215BCBE446CC}"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68367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CAC56C6F-956C-4A6C-885D-0F9B9750F237}" type="datetime1">
              <a:rPr lang="en-GB"/>
              <a:pPr>
                <a:defRPr/>
              </a:pPr>
              <a:t>19/07/2012</a:t>
            </a:fld>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32B65BFF-7C4D-44D3-9E95-6E1A9E05EE6A}"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97539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57250" y="762000"/>
            <a:ext cx="89154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1092755F-AF73-42D1-81DE-165E3AA08527}" type="datetime1">
              <a:rPr lang="en-GB"/>
              <a:pPr>
                <a:defRPr/>
              </a:pPr>
              <a:t>19/07/2012</a:t>
            </a:fld>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20F0812D-8A78-45DA-A8EE-650648781E8E}" type="slidenum">
              <a:rPr lang="en-GB"/>
              <a:pPr>
                <a:defRPr/>
              </a:pPr>
              <a:t>‹#›</a:t>
            </a:fld>
            <a:endParaRPr lang="en-GB"/>
          </a:p>
        </p:txBody>
      </p:sp>
      <p:sp>
        <p:nvSpPr>
          <p:cNvPr id="5"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011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F4EA43F3-E4E0-4720-A85B-E69FF135621A}" type="datetime1">
              <a:rPr lang="en-GB"/>
              <a:pPr>
                <a:defRPr/>
              </a:pPr>
              <a:t>19/07/2012</a:t>
            </a:fld>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84CE73DE-430A-40E6-BFFA-777335CF468F}"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9401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7F6E7385-CC8D-40B4-BB99-2574DCDA85A4}" type="datetime1">
              <a:rPr lang="en-GB"/>
              <a:pPr>
                <a:defRPr/>
              </a:pPr>
              <a:t>19/07/2012</a:t>
            </a:fld>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6916BB3B-E338-41D6-9F67-B17C6B359EAD}"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8150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D496A1D7-3447-48A7-A5E2-03E5E3EB7296}" type="datetime1">
              <a:rPr lang="en-GB"/>
              <a:pPr>
                <a:defRPr/>
              </a:pPr>
              <a:t>19/07/2012</a:t>
            </a:fld>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68DB3ACE-5430-4780-AE19-9014A105F196}"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65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D70FEDD8-00FE-4CD6-B8D8-69327C3A3682}" type="datetime1">
              <a:rPr lang="en-GB"/>
              <a:pPr>
                <a:defRPr/>
              </a:pPr>
              <a:t>19/07/2012</a:t>
            </a:fld>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26144A77-1162-4334-A737-84B0F0C78629}" type="slidenum">
              <a:rPr lang="en-GB"/>
              <a:pPr>
                <a:defRPr/>
              </a:pPr>
              <a:t>‹#›</a:t>
            </a:fld>
            <a:endParaRPr lang="en-GB"/>
          </a:p>
        </p:txBody>
      </p:sp>
      <p:sp>
        <p:nvSpPr>
          <p:cNvPr id="9"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75155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18E57478-DC0C-4102-9710-C20A99B3F3F1}" type="datetime1">
              <a:rPr lang="en-GB"/>
              <a:pPr>
                <a:defRPr/>
              </a:pPr>
              <a:t>19/07/2012</a:t>
            </a:fld>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D9EADB71-7F9E-48E2-9C8D-05FBD14E0C6A}" type="slidenum">
              <a:rPr lang="en-GB"/>
              <a:pPr>
                <a:defRPr/>
              </a:pPr>
              <a:t>‹#›</a:t>
            </a:fld>
            <a:endParaRPr lang="en-GB"/>
          </a:p>
        </p:txBody>
      </p:sp>
      <p:sp>
        <p:nvSpPr>
          <p:cNvPr id="5"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1867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694DF6E-98BC-4169-B975-BE1B64F1B8DA}" type="datetime1">
              <a:rPr lang="en-GB"/>
              <a:pPr>
                <a:defRPr/>
              </a:pPr>
              <a:t>19/07/2012</a:t>
            </a:fld>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732DA2E1-ACB6-4543-8DF3-49237EAAADD2}" type="slidenum">
              <a:rPr lang="en-GB"/>
              <a:pPr>
                <a:defRPr/>
              </a:pPr>
              <a:t>‹#›</a:t>
            </a:fld>
            <a:endParaRPr lang="en-GB"/>
          </a:p>
        </p:txBody>
      </p:sp>
      <p:sp>
        <p:nvSpPr>
          <p:cNvPr id="4"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65302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594B874-6D44-41A8-816A-B8BA374616B1}" type="datetime1">
              <a:rPr lang="en-GB"/>
              <a:pPr>
                <a:defRPr/>
              </a:pPr>
              <a:t>19/07/2012</a:t>
            </a:fld>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5E908624-BA58-43A5-B32A-BE888A703571}"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6587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05E147F-5A8E-499E-997B-F128227C82BD}" type="datetime1">
              <a:rPr lang="en-GB"/>
              <a:pPr>
                <a:defRPr/>
              </a:pPr>
              <a:t>19/07/2012</a:t>
            </a:fld>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AC560047-8E1F-44CA-BC26-83EA49ACE8EA}"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99094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dt" sz="half" idx="2"/>
          </p:nvPr>
        </p:nvSpPr>
        <p:spPr bwMode="auto">
          <a:xfrm>
            <a:off x="514350" y="6251575"/>
            <a:ext cx="24003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smtClean="0">
                <a:latin typeface="Arial" charset="0"/>
                <a:cs typeface="+mn-cs"/>
              </a:defRPr>
            </a:lvl1pPr>
          </a:lstStyle>
          <a:p>
            <a:pPr>
              <a:defRPr/>
            </a:pPr>
            <a:fld id="{B9427507-D03D-4093-BBC2-8B61EDBE74A1}" type="datetime1">
              <a:rPr lang="en-GB"/>
              <a:pPr>
                <a:defRPr/>
              </a:pPr>
              <a:t>19/07/2012</a:t>
            </a:fld>
            <a:endParaRPr lang="en-GB"/>
          </a:p>
        </p:txBody>
      </p:sp>
      <p:sp>
        <p:nvSpPr>
          <p:cNvPr id="20483" name="Rectangle 3"/>
          <p:cNvSpPr>
            <a:spLocks noGrp="1" noChangeArrowheads="1"/>
          </p:cNvSpPr>
          <p:nvPr>
            <p:ph type="sldNum" sz="quarter" idx="4"/>
          </p:nvPr>
        </p:nvSpPr>
        <p:spPr bwMode="auto">
          <a:xfrm>
            <a:off x="7372350" y="6248400"/>
            <a:ext cx="24003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5137589C-36CB-4E74-8506-50B73612A7E5}" type="slidenum">
              <a:rPr lang="en-GB"/>
              <a:pPr>
                <a:defRPr/>
              </a:pPr>
              <a:t>‹#›</a:t>
            </a:fld>
            <a:endParaRPr lang="en-GB"/>
          </a:p>
        </p:txBody>
      </p:sp>
      <p:grpSp>
        <p:nvGrpSpPr>
          <p:cNvPr id="1028" name="Group 4"/>
          <p:cNvGrpSpPr>
            <a:grpSpLocks/>
          </p:cNvGrpSpPr>
          <p:nvPr/>
        </p:nvGrpSpPr>
        <p:grpSpPr bwMode="auto">
          <a:xfrm>
            <a:off x="0" y="0"/>
            <a:ext cx="10283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0486" name="Freeform 6"/>
              <p:cNvSpPr>
                <a:spLocks/>
              </p:cNvSpPr>
              <p:nvPr/>
            </p:nvSpPr>
            <p:spPr bwMode="hidden">
              <a:xfrm>
                <a:off x="1728" y="2644"/>
                <a:ext cx="2883"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en-GB">
                  <a:cs typeface="+mn-cs"/>
                </a:endParaRPr>
              </a:p>
            </p:txBody>
          </p:sp>
          <p:sp>
            <p:nvSpPr>
              <p:cNvPr id="20487" name="Freeform 7"/>
              <p:cNvSpPr>
                <a:spLocks/>
              </p:cNvSpPr>
              <p:nvPr/>
            </p:nvSpPr>
            <p:spPr bwMode="hidden">
              <a:xfrm>
                <a:off x="4171"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en-GB">
                  <a:cs typeface="+mn-cs"/>
                </a:endParaRPr>
              </a:p>
            </p:txBody>
          </p:sp>
          <p:sp>
            <p:nvSpPr>
              <p:cNvPr id="2048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en-GB">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en-GB">
                  <a:cs typeface="+mn-cs"/>
                </a:endParaRPr>
              </a:p>
            </p:txBody>
          </p:sp>
        </p:grpSp>
        <p:sp>
          <p:nvSpPr>
            <p:cNvPr id="20491" name="Freeform 11"/>
            <p:cNvSpPr>
              <a:spLocks/>
            </p:cNvSpPr>
            <p:nvPr/>
          </p:nvSpPr>
          <p:spPr bwMode="hidden">
            <a:xfrm>
              <a:off x="3322" y="1341"/>
              <a:ext cx="1826"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GB">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0493" name="Rectangle 13"/>
          <p:cNvSpPr>
            <a:spLocks noGrp="1" noRot="1" noChangeArrowheads="1"/>
          </p:cNvSpPr>
          <p:nvPr>
            <p:ph type="title"/>
          </p:nvPr>
        </p:nvSpPr>
        <p:spPr bwMode="auto">
          <a:xfrm>
            <a:off x="514350" y="274638"/>
            <a:ext cx="92583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494" name="Rectangle 14"/>
          <p:cNvSpPr>
            <a:spLocks noGrp="1" noChangeArrowheads="1"/>
          </p:cNvSpPr>
          <p:nvPr>
            <p:ph type="ftr" sz="quarter" idx="3"/>
          </p:nvPr>
        </p:nvSpPr>
        <p:spPr bwMode="auto">
          <a:xfrm>
            <a:off x="3514725" y="6248400"/>
            <a:ext cx="325755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Arial" charset="0"/>
                <a:cs typeface="+mn-cs"/>
              </a:defRPr>
            </a:lvl1pPr>
          </a:lstStyle>
          <a:p>
            <a:pPr>
              <a:defRPr/>
            </a:pPr>
            <a:endParaRPr lang="en-GB"/>
          </a:p>
        </p:txBody>
      </p:sp>
      <p:sp>
        <p:nvSpPr>
          <p:cNvPr id="20495" name="Rectangle 15"/>
          <p:cNvSpPr>
            <a:spLocks noGrp="1" noChangeArrowheads="1"/>
          </p:cNvSpPr>
          <p:nvPr>
            <p:ph type="body" idx="1"/>
          </p:nvPr>
        </p:nvSpPr>
        <p:spPr bwMode="auto">
          <a:xfrm>
            <a:off x="514350" y="1600200"/>
            <a:ext cx="92583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dk2" tx1="lt1" bg2="dk1" tx2="lt2" accent1="accent1" accent2="accent2" accent3="accent3" accent4="accent4" accent5="accent5" accent6="accent6" hlink="hlink" folHlink="folHlink"/>
  <p:sldLayoutIdLst>
    <p:sldLayoutId id="214748379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meningitis-trust.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javascript:showcontent('active','hiddenlayerd26e2043');"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www.meddean.luc.edu/lumen/meded/mech/cases/case5/sld10.JP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javascript:showcontent('active','hiddenlayerd26e92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en.wikipedia.org/wiki/File:Schiavo_catscan.jpg"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javascript:showcontent('active','hiddenlayerd26e922');" TargetMode="External"/><Relationship Id="rId7" Type="http://schemas.openxmlformats.org/officeDocument/2006/relationships/hyperlink" Target="javascript:showcontent('active','hiddenlayerd26e99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en.wikipedia.org/wiki/File:Schiavo_catscan.jpg" TargetMode="Externa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javascript:showcontent('active','hiddenlayerd26e1296');" TargetMode="External"/><Relationship Id="rId7" Type="http://schemas.openxmlformats.org/officeDocument/2006/relationships/hyperlink" Target="http://en.wikipedia.org/wiki/File:Schiavo_catscan.jp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javascript:showcontent('active','hiddenlayerd26e1447');" TargetMode="Externa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javascript:showcontent('active','hiddenlayerd26e127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hyperlink" Target="http://images.google.co.uk/imgres?imgurl=http://www.bact.wisc.edu/themicrobialworld/S.arizonae.BA.jpg&amp;imgrefurl=http://www.bact.wisc.edu/themicrobialworld/Salmonella.html&amp;h=468&amp;w=700&amp;sz=43&amp;hl=en&amp;start=13&amp;tbnid=jrMjPyEv8Z5-PM:&amp;tbnh=94&amp;tbnw=140&amp;prev=/images?q=meningococcus+on+plate&amp;gbv=2&amp;svnum=10&amp;hl=en&amp;sa=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images.google.co.uk/imgres?imgurl=http://us.geocities.com/alliaria/images/spnuemo.gif&amp;imgrefurl=http://us.geocities.com/alliaria/colony.html&amp;h=480&amp;w=640&amp;sz=206&amp;hl=en&amp;start=3&amp;tbnid=e1payA1gOkkVuM:&amp;tbnh=103&amp;tbnw=137&amp;prev=/images?q=streptococcus+pneumoniae+on+plate&amp;gbv=2&amp;svnum=10&amp;hl=en&amp;sa=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upload.wikimedia.org/wikipedia/commons/7/71/Mycobacterium_tuberculosis_Ziehl-Neelsen_stain_02.jpg" TargetMode="External"/><Relationship Id="rId7"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images.google.co.uk/imgres?imgurl=http://www.scidev.net/scidev_images/tuberculosis_culture.jpg&amp;imgrefurl=http://www.scidev.net/News/index.cfm?fuseaction=readnews&amp;itemid=2539&amp;language=1&amp;h=140&amp;w=140&amp;sz=4&amp;hl=en&amp;start=4&amp;tbnid=UjSQ3HJq4YhSCM:&amp;tbnh=93&amp;tbnw=93&amp;prev=/images?q=mycobacterium+tuberculosis+colonies&amp;gbv=2&amp;svnum=10&amp;hl=en" TargetMode="Externa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subTitle" sz="quarter" idx="1"/>
          </p:nvPr>
        </p:nvSpPr>
        <p:spPr>
          <a:xfrm>
            <a:off x="800100" y="1600200"/>
            <a:ext cx="9067800" cy="838200"/>
          </a:xfrm>
        </p:spPr>
        <p:txBody>
          <a:bodyPr lIns="90488" tIns="44450" rIns="90488" bIns="44450"/>
          <a:lstStyle/>
          <a:p>
            <a:pPr marL="342900" indent="-342900">
              <a:defRPr/>
            </a:pPr>
            <a:r>
              <a:rPr lang="en-US" sz="4400" dirty="0" smtClean="0">
                <a:effectLst/>
                <a:latin typeface="Arial" pitchFamily="34" charset="0"/>
                <a:ea typeface="ＭＳ Ｐゴシック" pitchFamily="34" charset="-128"/>
                <a:cs typeface="Arial" pitchFamily="34" charset="0"/>
              </a:rPr>
              <a:t>Central Nervous System </a:t>
            </a:r>
            <a:r>
              <a:rPr lang="en-US" sz="4400" dirty="0" smtClean="0">
                <a:effectLst/>
                <a:latin typeface="Arial" pitchFamily="34" charset="0"/>
                <a:ea typeface="ＭＳ Ｐゴシック" pitchFamily="34" charset="-128"/>
                <a:cs typeface="Arial" pitchFamily="34" charset="0"/>
              </a:rPr>
              <a:t>infections</a:t>
            </a:r>
            <a:endParaRPr lang="en-US" sz="4400" dirty="0" smtClean="0">
              <a:effectLst/>
              <a:latin typeface="Arial" pitchFamily="34" charset="0"/>
              <a:ea typeface="ＭＳ Ｐゴシック" pitchFamily="34" charset="-128"/>
              <a:cs typeface="Arial" pitchFamily="34" charset="0"/>
            </a:endParaRPr>
          </a:p>
        </p:txBody>
      </p:sp>
      <p:sp>
        <p:nvSpPr>
          <p:cNvPr id="3075" name="Rectangle 1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3378195-2FDF-4EE5-85B3-8107EF4011E9}" type="slidenum">
              <a:rPr lang="en-GB">
                <a:solidFill>
                  <a:schemeClr val="bg1"/>
                </a:solidFill>
              </a:rPr>
              <a:pPr eaLnBrk="1" hangingPunct="1"/>
              <a:t>1</a:t>
            </a:fld>
            <a:endParaRPr lang="en-GB">
              <a:solidFill>
                <a:schemeClr val="bg1"/>
              </a:solidFill>
            </a:endParaRPr>
          </a:p>
        </p:txBody>
      </p:sp>
      <p:sp>
        <p:nvSpPr>
          <p:cNvPr id="3076" name="Rectangle 11"/>
          <p:cNvSpPr txBox="1">
            <a:spLocks noGrp="1" noChangeArrowheads="1"/>
          </p:cNvSpPr>
          <p:nvPr/>
        </p:nvSpPr>
        <p:spPr bwMode="auto">
          <a:xfrm>
            <a:off x="85725" y="62484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47CEE0-36EF-4C41-84D0-D42FBDBC3B57}" type="slidenum">
              <a:rPr lang="en-GB" sz="2600" b="1">
                <a:solidFill>
                  <a:schemeClr val="bg1"/>
                </a:solidFill>
              </a:rPr>
              <a:pPr eaLnBrk="1" hangingPunct="1"/>
              <a:t>1</a:t>
            </a:fld>
            <a:endParaRPr lang="en-GB" sz="2600" b="1">
              <a:solidFill>
                <a:schemeClr val="bg1"/>
              </a:solidFill>
            </a:endParaRPr>
          </a:p>
        </p:txBody>
      </p:sp>
      <p:sp>
        <p:nvSpPr>
          <p:cNvPr id="3077" name="Rectangle 11"/>
          <p:cNvSpPr txBox="1">
            <a:spLocks noGrp="1" noChangeArrowheads="1"/>
          </p:cNvSpPr>
          <p:nvPr/>
        </p:nvSpPr>
        <p:spPr bwMode="auto">
          <a:xfrm>
            <a:off x="85725" y="62484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B4DA5B0-30EB-4036-BFE3-DF38066597C6}" type="slidenum">
              <a:rPr lang="en-GB" sz="2600" b="1">
                <a:solidFill>
                  <a:schemeClr val="bg1"/>
                </a:solidFill>
              </a:rPr>
              <a:pPr eaLnBrk="1" hangingPunct="1"/>
              <a:t>1</a:t>
            </a:fld>
            <a:endParaRPr lang="en-GB" sz="2600" b="1">
              <a:solidFill>
                <a:schemeClr val="bg1"/>
              </a:solidFill>
            </a:endParaRPr>
          </a:p>
        </p:txBody>
      </p:sp>
      <p:sp>
        <p:nvSpPr>
          <p:cNvPr id="2" name="Rectangle 11"/>
          <p:cNvSpPr txBox="1">
            <a:spLocks noGrp="1" noChangeArrowheads="1"/>
          </p:cNvSpPr>
          <p:nvPr/>
        </p:nvSpPr>
        <p:spPr bwMode="auto">
          <a:xfrm>
            <a:off x="85725" y="62484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01F486F-F6D4-43AA-9E8F-151E4CC40BD7}" type="slidenum">
              <a:rPr lang="en-GB" sz="2600" b="1">
                <a:solidFill>
                  <a:schemeClr val="bg1"/>
                </a:solidFill>
              </a:rPr>
              <a:pPr eaLnBrk="1" hangingPunct="1"/>
              <a:t>1</a:t>
            </a:fld>
            <a:endParaRPr lang="en-GB" sz="2600" b="1">
              <a:solidFill>
                <a:schemeClr val="bg1"/>
              </a:solidFill>
            </a:endParaRPr>
          </a:p>
        </p:txBody>
      </p:sp>
      <p:sp>
        <p:nvSpPr>
          <p:cNvPr id="3079" name="Rectangle 4"/>
          <p:cNvSpPr>
            <a:spLocks noChangeArrowheads="1"/>
          </p:cNvSpPr>
          <p:nvPr/>
        </p:nvSpPr>
        <p:spPr bwMode="auto">
          <a:xfrm>
            <a:off x="4000500" y="5084763"/>
            <a:ext cx="62007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r"/>
            <a:r>
              <a:rPr kumimoji="1" lang="en-US" sz="3200" dirty="0">
                <a:latin typeface="Aharoni" pitchFamily="2" charset="-79"/>
                <a:cs typeface="Aharoni" pitchFamily="2" charset="-79"/>
              </a:rPr>
              <a:t> </a:t>
            </a:r>
            <a:r>
              <a:rPr kumimoji="1" lang="en-US" sz="3200" dirty="0" err="1">
                <a:latin typeface="Arial" pitchFamily="34" charset="0"/>
                <a:cs typeface="Arial" pitchFamily="34" charset="0"/>
              </a:rPr>
              <a:t>Dr</a:t>
            </a:r>
            <a:r>
              <a:rPr kumimoji="1" lang="en-US" sz="3200" dirty="0">
                <a:latin typeface="Arial" pitchFamily="34" charset="0"/>
                <a:cs typeface="Arial" pitchFamily="34" charset="0"/>
              </a:rPr>
              <a:t> Luke Moore</a:t>
            </a:r>
          </a:p>
          <a:p>
            <a:pPr algn="r"/>
            <a:endParaRPr kumimoji="1" lang="en-US" sz="1000" dirty="0">
              <a:latin typeface="Arial" pitchFamily="34" charset="0"/>
              <a:cs typeface="Arial" pitchFamily="34" charset="0"/>
            </a:endParaRPr>
          </a:p>
          <a:p>
            <a:pPr algn="r"/>
            <a:r>
              <a:rPr kumimoji="1" lang="en-US" sz="2000" dirty="0" err="1">
                <a:latin typeface="Arial" pitchFamily="34" charset="0"/>
                <a:cs typeface="Arial" pitchFamily="34" charset="0"/>
              </a:rPr>
              <a:t>MBChB</a:t>
            </a:r>
            <a:r>
              <a:rPr kumimoji="1" lang="en-US" sz="2000" dirty="0">
                <a:latin typeface="Arial" pitchFamily="34" charset="0"/>
                <a:cs typeface="Arial" pitchFamily="34" charset="0"/>
              </a:rPr>
              <a:t> MRCP </a:t>
            </a:r>
            <a:r>
              <a:rPr kumimoji="1" lang="en-US" sz="2000" dirty="0" err="1">
                <a:latin typeface="Arial" pitchFamily="34" charset="0"/>
                <a:cs typeface="Arial" pitchFamily="34" charset="0"/>
              </a:rPr>
              <a:t>FRCPath</a:t>
            </a:r>
            <a:r>
              <a:rPr kumimoji="1" lang="en-US" sz="2000" dirty="0">
                <a:latin typeface="Arial" pitchFamily="34" charset="0"/>
                <a:cs typeface="Arial" pitchFamily="34" charset="0"/>
              </a:rPr>
              <a:t> MSc MPH DTM&amp;H</a:t>
            </a:r>
          </a:p>
          <a:p>
            <a:pPr algn="r"/>
            <a:r>
              <a:rPr kumimoji="1" lang="en-US" sz="2000" dirty="0">
                <a:latin typeface="Arial" pitchFamily="34" charset="0"/>
                <a:cs typeface="Arial" pitchFamily="34" charset="0"/>
              </a:rPr>
              <a:t>Infectious Diseases </a:t>
            </a:r>
          </a:p>
          <a:p>
            <a:pPr algn="r"/>
            <a:r>
              <a:rPr kumimoji="1" lang="en-US" sz="2000" dirty="0">
                <a:latin typeface="Arial" pitchFamily="34" charset="0"/>
                <a:cs typeface="Arial" pitchFamily="34" charset="0"/>
              </a:rPr>
              <a:t>&amp; Microbiology </a:t>
            </a:r>
            <a:r>
              <a:rPr kumimoji="1" lang="en-US" sz="2000" dirty="0" err="1">
                <a:latin typeface="Arial" pitchFamily="34" charset="0"/>
                <a:cs typeface="Arial" pitchFamily="34" charset="0"/>
              </a:rPr>
              <a:t>SpR</a:t>
            </a:r>
            <a:endParaRPr kumimoji="1" lang="en-US" sz="2000" dirty="0">
              <a:latin typeface="Arial" pitchFamily="34" charset="0"/>
              <a:cs typeface="Arial" pitchFamily="34" charset="0"/>
            </a:endParaRPr>
          </a:p>
          <a:p>
            <a:pPr algn="r"/>
            <a:endParaRPr kumimoji="1"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45435298-B22B-4B93-B2B2-A095A3C2C808}" type="slidenum">
              <a:rPr lang="en-GB" sz="2600" b="1" smtClean="0">
                <a:solidFill>
                  <a:schemeClr val="bg1"/>
                </a:solidFill>
                <a:latin typeface="+mn-lt"/>
                <a:cs typeface="+mn-cs"/>
              </a:rPr>
              <a:pPr eaLnBrk="1" hangingPunct="1">
                <a:defRPr/>
              </a:pPr>
              <a:t>10</a:t>
            </a:fld>
            <a:endParaRPr lang="en-GB" sz="2600" b="1" smtClean="0">
              <a:solidFill>
                <a:schemeClr val="bg1"/>
              </a:solidFill>
              <a:latin typeface="+mn-lt"/>
              <a:cs typeface="+mn-cs"/>
            </a:endParaRPr>
          </a:p>
        </p:txBody>
      </p:sp>
      <p:sp>
        <p:nvSpPr>
          <p:cNvPr id="15366" name="Rectangle 4"/>
          <p:cNvSpPr>
            <a:spLocks noChangeArrowheads="1"/>
          </p:cNvSpPr>
          <p:nvPr/>
        </p:nvSpPr>
        <p:spPr bwMode="auto">
          <a:xfrm>
            <a:off x="3467100" y="319088"/>
            <a:ext cx="31670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90000"/>
              </a:lnSpc>
              <a:spcBef>
                <a:spcPct val="20000"/>
              </a:spcBef>
              <a:buClr>
                <a:schemeClr val="tx1"/>
              </a:buClr>
              <a:buSzPct val="75000"/>
              <a:buFont typeface="Wingdings" pitchFamily="2" charset="2"/>
              <a:buNone/>
              <a:defRPr/>
            </a:pPr>
            <a:r>
              <a:rPr lang="en-US" sz="3600" b="1" i="1" dirty="0" err="1">
                <a:solidFill>
                  <a:schemeClr val="tx2"/>
                </a:solidFill>
                <a:latin typeface="+mn-lt"/>
                <a:cs typeface="+mn-cs"/>
              </a:rPr>
              <a:t>N.meningitidis</a:t>
            </a:r>
            <a:endParaRPr lang="en-US" sz="3600" b="1" i="1" dirty="0">
              <a:solidFill>
                <a:schemeClr val="tx2"/>
              </a:solidFill>
              <a:latin typeface="+mn-lt"/>
              <a:cs typeface="+mn-cs"/>
            </a:endParaRPr>
          </a:p>
        </p:txBody>
      </p:sp>
      <p:sp>
        <p:nvSpPr>
          <p:cNvPr id="2" name="Rectangle 6"/>
          <p:cNvSpPr>
            <a:spLocks noChangeArrowheads="1"/>
          </p:cNvSpPr>
          <p:nvPr/>
        </p:nvSpPr>
        <p:spPr bwMode="auto">
          <a:xfrm>
            <a:off x="0" y="1752600"/>
            <a:ext cx="102870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marL="533400" indent="-533400">
              <a:lnSpc>
                <a:spcPct val="90000"/>
              </a:lnSpc>
              <a:defRPr/>
            </a:pPr>
            <a:r>
              <a:rPr lang="en-US" sz="3200" dirty="0">
                <a:latin typeface="+mn-lt"/>
                <a:cs typeface="+mn-cs"/>
              </a:rPr>
              <a:t>Infectious cause of childhood death in all countries. </a:t>
            </a:r>
          </a:p>
          <a:p>
            <a:pPr marL="533400" indent="-533400">
              <a:lnSpc>
                <a:spcPct val="90000"/>
              </a:lnSpc>
              <a:buFont typeface="Wingdings" pitchFamily="2" charset="2"/>
              <a:buNone/>
              <a:defRPr/>
            </a:pPr>
            <a:endParaRPr lang="en-US" sz="3200" dirty="0">
              <a:latin typeface="+mn-lt"/>
              <a:cs typeface="+mn-cs"/>
            </a:endParaRPr>
          </a:p>
          <a:p>
            <a:pPr eaLnBrk="0" hangingPunct="0">
              <a:defRPr/>
            </a:pPr>
            <a:r>
              <a:rPr lang="en-US" sz="3200" dirty="0">
                <a:latin typeface="+mn-lt"/>
                <a:cs typeface="+mn-cs"/>
              </a:rPr>
              <a:t>Transmission is person-to-person, from asymptomatic carriers. </a:t>
            </a:r>
          </a:p>
          <a:p>
            <a:pPr eaLnBrk="0" hangingPunct="0">
              <a:defRPr/>
            </a:pPr>
            <a:endParaRPr lang="en-US" sz="3200" dirty="0">
              <a:latin typeface="+mn-lt"/>
              <a:cs typeface="+mn-cs"/>
            </a:endParaRPr>
          </a:p>
          <a:p>
            <a:pPr eaLnBrk="0" hangingPunct="0">
              <a:defRPr/>
            </a:pPr>
            <a:r>
              <a:rPr lang="en-US" sz="3200" dirty="0">
                <a:latin typeface="+mn-lt"/>
                <a:cs typeface="+mn-cs"/>
              </a:rPr>
              <a:t>Pathogenic strains are found in only 1% of carriers.</a:t>
            </a:r>
          </a:p>
          <a:p>
            <a:pPr eaLnBrk="0" hangingPunct="0">
              <a:defRPr/>
            </a:pPr>
            <a:endParaRPr lang="en-US" sz="3200" dirty="0">
              <a:latin typeface="+mn-lt"/>
              <a:cs typeface="+mn-cs"/>
            </a:endParaRPr>
          </a:p>
          <a:p>
            <a:pPr eaLnBrk="0" hangingPunct="0">
              <a:defRPr/>
            </a:pPr>
            <a:r>
              <a:rPr lang="en-US" sz="3200" dirty="0">
                <a:latin typeface="+mn-lt"/>
                <a:cs typeface="+mn-cs"/>
              </a:rPr>
              <a:t>Through nasopharyngeal mucosa in a susceptible individual. </a:t>
            </a:r>
          </a:p>
          <a:p>
            <a:pPr eaLnBrk="0" hangingPunct="0">
              <a:defRPr/>
            </a:pPr>
            <a:endParaRPr lang="en-US" sz="3200" dirty="0">
              <a:latin typeface="+mn-lt"/>
              <a:cs typeface="+mn-cs"/>
            </a:endParaRPr>
          </a:p>
          <a:p>
            <a:pPr eaLnBrk="0" hangingPunct="0">
              <a:defRPr/>
            </a:pPr>
            <a:r>
              <a:rPr lang="en-US" sz="3200" dirty="0">
                <a:latin typeface="+mn-lt"/>
                <a:cs typeface="+mn-cs"/>
              </a:rPr>
              <a:t>Cause infections in less than 10 days.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CB87C22-7784-4EDB-A44E-C4FE6DCD5CDE}" type="slidenum">
              <a:rPr lang="en-GB" sz="2600" b="1" smtClean="0">
                <a:solidFill>
                  <a:schemeClr val="bg1"/>
                </a:solidFill>
                <a:latin typeface="+mn-lt"/>
                <a:cs typeface="+mn-cs"/>
              </a:rPr>
              <a:pPr eaLnBrk="1" hangingPunct="1">
                <a:defRPr/>
              </a:pPr>
              <a:t>11</a:t>
            </a:fld>
            <a:endParaRPr lang="en-GB" sz="2600" b="1" smtClean="0">
              <a:solidFill>
                <a:schemeClr val="bg1"/>
              </a:solidFill>
              <a:latin typeface="+mn-lt"/>
              <a:cs typeface="+mn-cs"/>
            </a:endParaRPr>
          </a:p>
        </p:txBody>
      </p:sp>
      <p:sp>
        <p:nvSpPr>
          <p:cNvPr id="2560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998BDFE-9FF6-47EC-B8B4-A77EA29CDAB3}" type="slidenum">
              <a:rPr lang="en-GB" sz="2600" b="1" smtClean="0">
                <a:solidFill>
                  <a:schemeClr val="bg1"/>
                </a:solidFill>
                <a:latin typeface="+mn-lt"/>
                <a:cs typeface="+mn-cs"/>
              </a:rPr>
              <a:pPr eaLnBrk="1" hangingPunct="1">
                <a:defRPr/>
              </a:pPr>
              <a:t>11</a:t>
            </a:fld>
            <a:endParaRPr lang="en-GB" sz="2600" b="1" smtClean="0">
              <a:solidFill>
                <a:schemeClr val="bg1"/>
              </a:solidFill>
              <a:latin typeface="+mn-lt"/>
              <a:cs typeface="+mn-cs"/>
            </a:endParaRPr>
          </a:p>
        </p:txBody>
      </p:sp>
      <p:sp>
        <p:nvSpPr>
          <p:cNvPr id="25607" name="Rectangle 6"/>
          <p:cNvSpPr>
            <a:spLocks noChangeArrowheads="1"/>
          </p:cNvSpPr>
          <p:nvPr/>
        </p:nvSpPr>
        <p:spPr bwMode="auto">
          <a:xfrm>
            <a:off x="3390900" y="301625"/>
            <a:ext cx="31670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90000"/>
              </a:lnSpc>
              <a:spcBef>
                <a:spcPct val="20000"/>
              </a:spcBef>
              <a:buClr>
                <a:schemeClr val="tx1"/>
              </a:buClr>
              <a:buSzPct val="75000"/>
              <a:buFont typeface="Wingdings" pitchFamily="2" charset="2"/>
              <a:buNone/>
              <a:defRPr/>
            </a:pPr>
            <a:r>
              <a:rPr lang="en-US" sz="3600" b="1" i="1" dirty="0" err="1">
                <a:solidFill>
                  <a:schemeClr val="tx2"/>
                </a:solidFill>
                <a:latin typeface="+mn-lt"/>
                <a:cs typeface="+mn-cs"/>
              </a:rPr>
              <a:t>N.meningitidis</a:t>
            </a:r>
            <a:endParaRPr lang="en-US" sz="3600" b="1" i="1" dirty="0">
              <a:solidFill>
                <a:schemeClr val="tx2"/>
              </a:solidFill>
              <a:latin typeface="+mn-lt"/>
              <a:cs typeface="+mn-cs"/>
            </a:endParaRPr>
          </a:p>
        </p:txBody>
      </p:sp>
      <p:sp>
        <p:nvSpPr>
          <p:cNvPr id="25608" name="Text Box 7"/>
          <p:cNvSpPr txBox="1">
            <a:spLocks noChangeArrowheads="1"/>
          </p:cNvSpPr>
          <p:nvPr/>
        </p:nvSpPr>
        <p:spPr bwMode="auto">
          <a:xfrm>
            <a:off x="0" y="1371600"/>
            <a:ext cx="10287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200" dirty="0" smtClean="0">
                <a:latin typeface="+mn-lt"/>
                <a:cs typeface="+mn-cs"/>
              </a:rPr>
              <a:t>Most common in the winter.</a:t>
            </a:r>
          </a:p>
          <a:p>
            <a:pPr eaLnBrk="1" hangingPunct="1">
              <a:defRPr/>
            </a:pPr>
            <a:endParaRPr lang="en-GB" sz="3200" dirty="0" smtClean="0">
              <a:latin typeface="+mn-lt"/>
              <a:cs typeface="+mn-cs"/>
            </a:endParaRPr>
          </a:p>
          <a:p>
            <a:pPr eaLnBrk="1" hangingPunct="1">
              <a:defRPr/>
            </a:pPr>
            <a:r>
              <a:rPr lang="en-US" sz="3200" dirty="0" smtClean="0">
                <a:latin typeface="+mn-lt"/>
                <a:cs typeface="+mn-cs"/>
              </a:rPr>
              <a:t>Vaccine available against A, C, Y, and W135</a:t>
            </a:r>
          </a:p>
          <a:p>
            <a:pPr eaLnBrk="1" hangingPunct="1">
              <a:defRPr/>
            </a:pPr>
            <a:endParaRPr lang="en-US" sz="3200" dirty="0" smtClean="0">
              <a:latin typeface="+mn-lt"/>
              <a:cs typeface="+mn-cs"/>
            </a:endParaRPr>
          </a:p>
          <a:p>
            <a:pPr eaLnBrk="1" hangingPunct="1">
              <a:defRPr/>
            </a:pPr>
            <a:r>
              <a:rPr lang="en-US" sz="3200" dirty="0" smtClean="0">
                <a:latin typeface="+mn-lt"/>
                <a:cs typeface="+mn-cs"/>
              </a:rPr>
              <a:t>In the UK, the incidence was 7.5 cases per 100,000 population (aged &lt;20 y). </a:t>
            </a:r>
          </a:p>
          <a:p>
            <a:pPr eaLnBrk="1" hangingPunct="1">
              <a:defRPr/>
            </a:pPr>
            <a:endParaRPr lang="en-US" sz="3200" dirty="0" smtClean="0">
              <a:latin typeface="+mn-lt"/>
              <a:cs typeface="+mn-cs"/>
            </a:endParaRPr>
          </a:p>
          <a:p>
            <a:pPr eaLnBrk="1" hangingPunct="1">
              <a:defRPr/>
            </a:pPr>
            <a:r>
              <a:rPr lang="en-US" sz="3200" dirty="0" smtClean="0">
                <a:latin typeface="+mn-lt"/>
                <a:cs typeface="+mn-cs"/>
              </a:rPr>
              <a:t>Approximately 1500 laboratory-confirmed cases occur each year in the UK; 5000 cases are believed to occur in total. </a:t>
            </a:r>
          </a:p>
        </p:txBody>
      </p:sp>
      <p:grpSp>
        <p:nvGrpSpPr>
          <p:cNvPr id="6" name="Group 4"/>
          <p:cNvGrpSpPr>
            <a:grpSpLocks/>
          </p:cNvGrpSpPr>
          <p:nvPr/>
        </p:nvGrpSpPr>
        <p:grpSpPr bwMode="auto">
          <a:xfrm>
            <a:off x="95250" y="1219200"/>
            <a:ext cx="10004425" cy="5499100"/>
            <a:chOff x="612" y="1374"/>
            <a:chExt cx="4853" cy="2011"/>
          </a:xfrm>
        </p:grpSpPr>
        <p:pic>
          <p:nvPicPr>
            <p:cNvPr id="13319" name="Picture 5" descr="Laboratory confirmed cases of meningococcal disease: England and Wales, five-weekly moving averages, 1997 to 2009"/>
            <p:cNvPicPr>
              <a:picLocks noChangeAspect="1" noChangeArrowheads="1"/>
            </p:cNvPicPr>
            <p:nvPr/>
          </p:nvPicPr>
          <p:blipFill>
            <a:blip r:embed="rId3">
              <a:extLst>
                <a:ext uri="{28A0092B-C50C-407E-A947-70E740481C1C}">
                  <a14:useLocalDpi xmlns:a14="http://schemas.microsoft.com/office/drawing/2010/main" val="0"/>
                </a:ext>
              </a:extLst>
            </a:blip>
            <a:srcRect r="1913"/>
            <a:stretch>
              <a:fillRect/>
            </a:stretch>
          </p:blipFill>
          <p:spPr bwMode="auto">
            <a:xfrm>
              <a:off x="612" y="1374"/>
              <a:ext cx="4672" cy="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6"/>
            <p:cNvSpPr>
              <a:spLocks noChangeArrowheads="1"/>
            </p:cNvSpPr>
            <p:nvPr/>
          </p:nvSpPr>
          <p:spPr bwMode="auto">
            <a:xfrm>
              <a:off x="5284" y="1389"/>
              <a:ext cx="181" cy="1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FDB9A025-E90E-4B30-BF5B-232D0D9EE6E4}" type="slidenum">
              <a:rPr lang="en-GB" sz="2600" b="1" smtClean="0">
                <a:solidFill>
                  <a:schemeClr val="bg1"/>
                </a:solidFill>
                <a:latin typeface="+mn-lt"/>
                <a:cs typeface="+mn-cs"/>
              </a:rPr>
              <a:pPr eaLnBrk="1" hangingPunct="1">
                <a:defRPr/>
              </a:pPr>
              <a:t>12</a:t>
            </a:fld>
            <a:endParaRPr lang="en-GB" sz="2600" b="1" smtClean="0">
              <a:solidFill>
                <a:schemeClr val="bg1"/>
              </a:solidFill>
              <a:latin typeface="+mn-lt"/>
              <a:cs typeface="+mn-cs"/>
            </a:endParaRPr>
          </a:p>
        </p:txBody>
      </p:sp>
      <p:sp>
        <p:nvSpPr>
          <p:cNvPr id="18436"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E275D28-4472-4A04-A593-4DE78B34F80A}" type="slidenum">
              <a:rPr lang="en-GB" sz="2600" b="1" smtClean="0">
                <a:solidFill>
                  <a:schemeClr val="bg1"/>
                </a:solidFill>
                <a:latin typeface="+mn-lt"/>
                <a:cs typeface="+mn-cs"/>
              </a:rPr>
              <a:pPr eaLnBrk="1" hangingPunct="1">
                <a:defRPr/>
              </a:pPr>
              <a:t>12</a:t>
            </a:fld>
            <a:endParaRPr lang="en-GB" sz="2600" b="1" smtClean="0">
              <a:solidFill>
                <a:schemeClr val="bg1"/>
              </a:solidFill>
              <a:latin typeface="+mn-lt"/>
              <a:cs typeface="+mn-cs"/>
            </a:endParaRPr>
          </a:p>
        </p:txBody>
      </p:sp>
      <p:sp>
        <p:nvSpPr>
          <p:cNvPr id="18438" name="Rectangle 4"/>
          <p:cNvSpPr>
            <a:spLocks noChangeArrowheads="1"/>
          </p:cNvSpPr>
          <p:nvPr/>
        </p:nvSpPr>
        <p:spPr bwMode="auto">
          <a:xfrm>
            <a:off x="3467100" y="457200"/>
            <a:ext cx="31670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90000"/>
              </a:lnSpc>
              <a:spcBef>
                <a:spcPct val="20000"/>
              </a:spcBef>
              <a:buClr>
                <a:schemeClr val="tx1"/>
              </a:buClr>
              <a:buSzPct val="75000"/>
              <a:buFont typeface="Wingdings" pitchFamily="2" charset="2"/>
              <a:buNone/>
              <a:defRPr/>
            </a:pPr>
            <a:r>
              <a:rPr lang="en-US" sz="3600" b="1" i="1" dirty="0" err="1">
                <a:solidFill>
                  <a:schemeClr val="tx2"/>
                </a:solidFill>
                <a:latin typeface="+mn-lt"/>
                <a:cs typeface="+mn-cs"/>
              </a:rPr>
              <a:t>N.meningitidis</a:t>
            </a:r>
            <a:endParaRPr lang="en-US" sz="3600" b="1" i="1" dirty="0">
              <a:solidFill>
                <a:schemeClr val="tx2"/>
              </a:solidFill>
              <a:latin typeface="+mn-lt"/>
              <a:cs typeface="+mn-cs"/>
            </a:endParaRPr>
          </a:p>
        </p:txBody>
      </p:sp>
      <p:sp>
        <p:nvSpPr>
          <p:cNvPr id="18440" name="Rectangle 6"/>
          <p:cNvSpPr>
            <a:spLocks noChangeArrowheads="1"/>
          </p:cNvSpPr>
          <p:nvPr/>
        </p:nvSpPr>
        <p:spPr bwMode="auto">
          <a:xfrm>
            <a:off x="0" y="2192338"/>
            <a:ext cx="10287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defRPr/>
            </a:pPr>
            <a:r>
              <a:rPr lang="en-US" sz="3200" dirty="0">
                <a:latin typeface="+mn-lt"/>
                <a:cs typeface="+mn-cs"/>
              </a:rPr>
              <a:t>50% of cases have	meningitis </a:t>
            </a:r>
          </a:p>
          <a:p>
            <a:pPr eaLnBrk="0" hangingPunct="0">
              <a:defRPr/>
            </a:pPr>
            <a:r>
              <a:rPr lang="en-US" sz="3200" dirty="0">
                <a:latin typeface="+mn-lt"/>
                <a:cs typeface="+mn-cs"/>
              </a:rPr>
              <a:t>7-10% have	 	septicemia</a:t>
            </a:r>
          </a:p>
          <a:p>
            <a:pPr eaLnBrk="0" hangingPunct="0">
              <a:defRPr/>
            </a:pPr>
            <a:r>
              <a:rPr lang="en-US" sz="3200" dirty="0">
                <a:latin typeface="+mn-lt"/>
                <a:cs typeface="+mn-cs"/>
              </a:rPr>
              <a:t>40% have 			septicemia AND </a:t>
            </a:r>
            <a:r>
              <a:rPr lang="en-US" sz="3200" dirty="0" err="1">
                <a:latin typeface="+mn-lt"/>
                <a:cs typeface="+mn-cs"/>
              </a:rPr>
              <a:t>menignitis</a:t>
            </a:r>
            <a:r>
              <a:rPr lang="en-US" sz="3200" dirty="0">
                <a:latin typeface="+mn-lt"/>
                <a:cs typeface="+mn-cs"/>
              </a:rPr>
              <a:t> </a:t>
            </a:r>
          </a:p>
          <a:p>
            <a:pPr eaLnBrk="0" hangingPunct="0">
              <a:defRPr/>
            </a:pPr>
            <a:endParaRPr lang="en-US" sz="3200" dirty="0">
              <a:latin typeface="+mn-lt"/>
              <a:cs typeface="+mn-cs"/>
            </a:endParaRPr>
          </a:p>
          <a:p>
            <a:pPr eaLnBrk="0" hangingPunct="0">
              <a:defRPr/>
            </a:pPr>
            <a:r>
              <a:rPr lang="en-US" sz="3200" dirty="0">
                <a:latin typeface="+mn-lt"/>
                <a:cs typeface="+mn-cs"/>
              </a:rPr>
              <a:t>The clinical difference between septicemia and meningitis is important. </a:t>
            </a:r>
          </a:p>
          <a:p>
            <a:pPr eaLnBrk="0" hangingPunct="0">
              <a:defRPr/>
            </a:pPr>
            <a:r>
              <a:rPr lang="en-US" sz="3200" b="1" dirty="0">
                <a:solidFill>
                  <a:srgbClr val="FF0000"/>
                </a:solidFill>
                <a:latin typeface="+mn-lt"/>
                <a:cs typeface="+mn-cs"/>
              </a:rPr>
              <a:t>WHY?</a:t>
            </a:r>
          </a:p>
          <a:p>
            <a:pPr eaLnBrk="0" hangingPunct="0">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4" descr="Symptom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80975" y="901700"/>
            <a:ext cx="9904413" cy="55245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4"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EA7A3FC-C991-4BC5-B18E-39467492D3CA}" type="slidenum">
              <a:rPr lang="en-GB">
                <a:solidFill>
                  <a:schemeClr val="bg1"/>
                </a:solidFill>
              </a:rPr>
              <a:pPr eaLnBrk="1" hangingPunct="1"/>
              <a:t>13</a:t>
            </a:fld>
            <a:endParaRPr lang="en-GB">
              <a:solidFill>
                <a:schemeClr val="bg1"/>
              </a:solidFill>
            </a:endParaRPr>
          </a:p>
        </p:txBody>
      </p:sp>
      <p:sp>
        <p:nvSpPr>
          <p:cNvPr id="2867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7279A37-D8BC-437D-80DE-37F3D93072A7}" type="slidenum">
              <a:rPr lang="en-GB" sz="2600" b="1">
                <a:solidFill>
                  <a:schemeClr val="bg1"/>
                </a:solidFill>
              </a:rPr>
              <a:pPr eaLnBrk="1" hangingPunct="1"/>
              <a:t>13</a:t>
            </a:fld>
            <a:endParaRPr lang="en-GB" sz="2600" b="1">
              <a:solidFill>
                <a:schemeClr val="bg1"/>
              </a:solidFill>
            </a:endParaRPr>
          </a:p>
        </p:txBody>
      </p:sp>
      <p:sp>
        <p:nvSpPr>
          <p:cNvPr id="28676"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367486-6678-4C3C-8945-FAC522C319EC}" type="slidenum">
              <a:rPr lang="en-GB" sz="2600" b="1">
                <a:solidFill>
                  <a:schemeClr val="bg1"/>
                </a:solidFill>
              </a:rPr>
              <a:pPr eaLnBrk="1" hangingPunct="1"/>
              <a:t>13</a:t>
            </a:fld>
            <a:endParaRPr lang="en-GB" sz="2600" b="1">
              <a:solidFill>
                <a:schemeClr val="bg1"/>
              </a:solidFill>
            </a:endParaRPr>
          </a:p>
        </p:txBody>
      </p:sp>
      <p:sp>
        <p:nvSpPr>
          <p:cNvPr id="28677" name="Slide Number Placeholder 4"/>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8FB3416-975A-4CDA-9726-3E5FD4B716A3}" type="slidenum">
              <a:rPr lang="en-GB" sz="2600" b="1">
                <a:solidFill>
                  <a:schemeClr val="bg1"/>
                </a:solidFill>
              </a:rPr>
              <a:pPr eaLnBrk="1" hangingPunct="1"/>
              <a:t>13</a:t>
            </a:fld>
            <a:endParaRPr lang="en-GB" sz="2600" b="1">
              <a:solidFill>
                <a:schemeClr val="bg1"/>
              </a:solidFill>
            </a:endParaRPr>
          </a:p>
        </p:txBody>
      </p:sp>
      <p:sp>
        <p:nvSpPr>
          <p:cNvPr id="28679" name="Text Box 6"/>
          <p:cNvSpPr txBox="1">
            <a:spLocks noChangeArrowheads="1"/>
          </p:cNvSpPr>
          <p:nvPr/>
        </p:nvSpPr>
        <p:spPr bwMode="auto">
          <a:xfrm>
            <a:off x="3530600" y="0"/>
            <a:ext cx="231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sz="3600" b="1" dirty="0" smtClean="0">
                <a:solidFill>
                  <a:schemeClr val="tx2"/>
                </a:solidFill>
                <a:latin typeface="+mn-lt"/>
                <a:cs typeface="+mn-cs"/>
              </a:rPr>
              <a:t>Meningitis</a:t>
            </a:r>
          </a:p>
        </p:txBody>
      </p:sp>
      <p:sp>
        <p:nvSpPr>
          <p:cNvPr id="28680" name="Rectangle 7"/>
          <p:cNvSpPr>
            <a:spLocks noChangeArrowheads="1"/>
          </p:cNvSpPr>
          <p:nvPr/>
        </p:nvSpPr>
        <p:spPr bwMode="auto">
          <a:xfrm>
            <a:off x="4686300" y="6426200"/>
            <a:ext cx="539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400">
                <a:latin typeface="Times New Roman" pitchFamily="18" charset="0"/>
              </a:rPr>
              <a:t>provided by The National Meningitis Trust </a:t>
            </a:r>
            <a:r>
              <a:rPr lang="en-GB" sz="1400">
                <a:latin typeface="Times New Roman" pitchFamily="18" charset="0"/>
                <a:hlinkClick r:id="rId4"/>
              </a:rPr>
              <a:t>www.meningitis-trust.org.uk</a:t>
            </a:r>
            <a:r>
              <a:rPr lang="en-GB" sz="1400">
                <a:latin typeface="Times New Roman" pitchFamily="18" charset="0"/>
              </a:rPr>
              <a:t> </a:t>
            </a:r>
            <a:endParaRPr lang="en-US" sz="1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fade">
                                      <p:cBhvr>
                                        <p:cTn id="10" dur="500"/>
                                        <p:tgtEl>
                                          <p:spTgt spid="286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fade">
                                      <p:cBhvr>
                                        <p:cTn id="16" dur="500"/>
                                        <p:tgtEl>
                                          <p:spTgt spid="286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fade">
                                      <p:cBhvr>
                                        <p:cTn id="19" dur="500"/>
                                        <p:tgtEl>
                                          <p:spTgt spid="286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fade">
                                      <p:cBhvr>
                                        <p:cTn id="2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umblertest"/>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33475" y="785813"/>
            <a:ext cx="7886700" cy="5310187"/>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99C2148-7378-44C5-8FC7-DB51CB1F1504}" type="slidenum">
              <a:rPr lang="en-GB" sz="2600" b="1" smtClean="0">
                <a:solidFill>
                  <a:schemeClr val="bg1"/>
                </a:solidFill>
                <a:latin typeface="+mn-lt"/>
                <a:cs typeface="+mn-cs"/>
              </a:rPr>
              <a:pPr eaLnBrk="1" hangingPunct="1">
                <a:defRPr/>
              </a:pPr>
              <a:t>14</a:t>
            </a:fld>
            <a:endParaRPr lang="en-GB" sz="2600" b="1" smtClean="0">
              <a:solidFill>
                <a:schemeClr val="bg1"/>
              </a:solidFill>
              <a:latin typeface="+mn-lt"/>
              <a:cs typeface="+mn-cs"/>
            </a:endParaRPr>
          </a:p>
        </p:txBody>
      </p:sp>
      <p:sp>
        <p:nvSpPr>
          <p:cNvPr id="29700"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CE1416D-BC9C-4BF2-8954-ABDBF713A579}" type="slidenum">
              <a:rPr lang="en-GB" sz="2600" b="1" smtClean="0">
                <a:solidFill>
                  <a:schemeClr val="bg1"/>
                </a:solidFill>
                <a:latin typeface="+mn-lt"/>
                <a:cs typeface="+mn-cs"/>
              </a:rPr>
              <a:pPr eaLnBrk="1" hangingPunct="1">
                <a:defRPr/>
              </a:pPr>
              <a:t>14</a:t>
            </a:fld>
            <a:endParaRPr lang="en-GB" sz="2600" b="1" smtClean="0">
              <a:solidFill>
                <a:schemeClr val="bg1"/>
              </a:solidFill>
              <a:latin typeface="+mn-lt"/>
              <a:cs typeface="+mn-cs"/>
            </a:endParaRPr>
          </a:p>
        </p:txBody>
      </p:sp>
      <p:sp>
        <p:nvSpPr>
          <p:cNvPr id="29703" name="Text Box 6"/>
          <p:cNvSpPr txBox="1">
            <a:spLocks noChangeArrowheads="1"/>
          </p:cNvSpPr>
          <p:nvPr/>
        </p:nvSpPr>
        <p:spPr bwMode="auto">
          <a:xfrm>
            <a:off x="3543300" y="0"/>
            <a:ext cx="2309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sz="3600" b="1" dirty="0" smtClean="0">
                <a:solidFill>
                  <a:schemeClr val="tx2"/>
                </a:solidFill>
                <a:latin typeface="+mn-lt"/>
                <a:cs typeface="+mn-cs"/>
              </a:rPr>
              <a:t>Meningitis</a:t>
            </a:r>
          </a:p>
        </p:txBody>
      </p:sp>
      <p:sp>
        <p:nvSpPr>
          <p:cNvPr id="29705" name="Text Box 8"/>
          <p:cNvSpPr txBox="1">
            <a:spLocks noChangeArrowheads="1"/>
          </p:cNvSpPr>
          <p:nvPr/>
        </p:nvSpPr>
        <p:spPr bwMode="auto">
          <a:xfrm>
            <a:off x="1089025" y="6096000"/>
            <a:ext cx="7037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dirty="0" smtClean="0">
                <a:latin typeface="+mn-lt"/>
                <a:cs typeface="+mn-cs"/>
              </a:rPr>
              <a:t>A </a:t>
            </a:r>
            <a:r>
              <a:rPr lang="en-US" dirty="0" err="1" smtClean="0">
                <a:latin typeface="+mn-lt"/>
                <a:cs typeface="+mn-cs"/>
              </a:rPr>
              <a:t>nonblanching</a:t>
            </a:r>
            <a:r>
              <a:rPr lang="en-US" dirty="0" smtClean="0">
                <a:latin typeface="+mn-lt"/>
                <a:cs typeface="+mn-cs"/>
              </a:rPr>
              <a:t> rash (petechial or </a:t>
            </a:r>
            <a:r>
              <a:rPr lang="en-US" dirty="0" err="1" smtClean="0">
                <a:latin typeface="+mn-lt"/>
                <a:cs typeface="+mn-cs"/>
              </a:rPr>
              <a:t>purpuric</a:t>
            </a:r>
            <a:r>
              <a:rPr lang="en-US" dirty="0" smtClean="0">
                <a:latin typeface="+mn-lt"/>
                <a:cs typeface="+mn-cs"/>
              </a:rPr>
              <a:t>) develops in 80% of children. </a:t>
            </a:r>
          </a:p>
          <a:p>
            <a:pPr eaLnBrk="1" hangingPunct="1">
              <a:defRPr/>
            </a:pPr>
            <a:r>
              <a:rPr lang="en-US" dirty="0" smtClean="0">
                <a:latin typeface="+mn-lt"/>
                <a:cs typeface="+mn-cs"/>
              </a:rPr>
              <a:t>A </a:t>
            </a:r>
            <a:r>
              <a:rPr lang="en-US" dirty="0" err="1" smtClean="0">
                <a:latin typeface="+mn-lt"/>
                <a:cs typeface="+mn-cs"/>
              </a:rPr>
              <a:t>maculopapular</a:t>
            </a:r>
            <a:r>
              <a:rPr lang="en-US" dirty="0" smtClean="0">
                <a:latin typeface="+mn-lt"/>
                <a:cs typeface="+mn-cs"/>
              </a:rPr>
              <a:t> rash remains in 13% of children, and no rash occurs in 7%.</a:t>
            </a:r>
          </a:p>
          <a:p>
            <a:pPr eaLnBrk="1" hangingPunct="1">
              <a:defRPr/>
            </a:pPr>
            <a:endParaRPr lang="en-US" dirty="0" smtClean="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77EF721-B150-4C20-A64D-B1C74F0F97C6}" type="slidenum">
              <a:rPr lang="en-GB" sz="2600" b="1" smtClean="0">
                <a:solidFill>
                  <a:schemeClr val="bg1"/>
                </a:solidFill>
                <a:latin typeface="+mn-lt"/>
                <a:cs typeface="+mn-cs"/>
              </a:rPr>
              <a:pPr eaLnBrk="1" hangingPunct="1">
                <a:defRPr/>
              </a:pPr>
              <a:t>15</a:t>
            </a:fld>
            <a:endParaRPr lang="en-GB" sz="2600" b="1" smtClean="0">
              <a:solidFill>
                <a:schemeClr val="bg1"/>
              </a:solidFill>
              <a:latin typeface="+mn-lt"/>
              <a:cs typeface="+mn-cs"/>
            </a:endParaRPr>
          </a:p>
        </p:txBody>
      </p:sp>
      <p:sp>
        <p:nvSpPr>
          <p:cNvPr id="23557" name="Rectangle 4"/>
          <p:cNvSpPr>
            <a:spLocks noChangeArrowheads="1"/>
          </p:cNvSpPr>
          <p:nvPr/>
        </p:nvSpPr>
        <p:spPr bwMode="auto">
          <a:xfrm>
            <a:off x="388938" y="1217613"/>
            <a:ext cx="954405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defRPr/>
            </a:pPr>
            <a:r>
              <a:rPr lang="en-US" sz="2800" b="1" dirty="0">
                <a:latin typeface="+mn-lt"/>
                <a:cs typeface="+mn-cs"/>
              </a:rPr>
              <a:t>Neurological damage by:</a:t>
            </a:r>
          </a:p>
          <a:p>
            <a:pPr>
              <a:defRPr/>
            </a:pPr>
            <a:endParaRPr lang="en-US" sz="2800" b="1" dirty="0">
              <a:latin typeface="+mn-lt"/>
              <a:cs typeface="+mn-cs"/>
            </a:endParaRPr>
          </a:p>
          <a:p>
            <a:pPr marL="342900" indent="-342900">
              <a:buClr>
                <a:srgbClr val="FFC000"/>
              </a:buClr>
              <a:buSzPct val="150000"/>
              <a:buFont typeface="Wingdings" pitchFamily="2" charset="2"/>
              <a:buChar char="§"/>
              <a:defRPr/>
            </a:pPr>
            <a:r>
              <a:rPr lang="en-US" sz="2800" dirty="0">
                <a:latin typeface="+mn-lt"/>
                <a:cs typeface="+mn-cs"/>
              </a:rPr>
              <a:t>Direct bacterial toxicity.</a:t>
            </a:r>
          </a:p>
          <a:p>
            <a:pPr marL="342900" indent="-342900">
              <a:buClr>
                <a:srgbClr val="FFC000"/>
              </a:buClr>
              <a:buSzPct val="150000"/>
              <a:buFont typeface="Wingdings" pitchFamily="2" charset="2"/>
              <a:buChar char="§"/>
              <a:defRPr/>
            </a:pPr>
            <a:endParaRPr lang="en-US" sz="2800" dirty="0">
              <a:latin typeface="+mn-lt"/>
              <a:cs typeface="+mn-cs"/>
            </a:endParaRPr>
          </a:p>
          <a:p>
            <a:pPr marL="342900" indent="-342900">
              <a:buClr>
                <a:srgbClr val="FFC000"/>
              </a:buClr>
              <a:buSzPct val="150000"/>
              <a:buFont typeface="Wingdings" pitchFamily="2" charset="2"/>
              <a:buChar char="§"/>
              <a:defRPr/>
            </a:pPr>
            <a:r>
              <a:rPr lang="en-US" sz="2800" dirty="0">
                <a:latin typeface="+mn-lt"/>
                <a:cs typeface="+mn-cs"/>
              </a:rPr>
              <a:t>Indirect inflammatory process and cytokine release and edema.</a:t>
            </a:r>
          </a:p>
          <a:p>
            <a:pPr>
              <a:buClr>
                <a:srgbClr val="FFC000"/>
              </a:buClr>
              <a:buSzPct val="150000"/>
              <a:defRPr/>
            </a:pPr>
            <a:r>
              <a:rPr lang="en-US" sz="2800" dirty="0">
                <a:latin typeface="+mn-lt"/>
                <a:cs typeface="+mn-cs"/>
              </a:rPr>
              <a:t> </a:t>
            </a:r>
          </a:p>
          <a:p>
            <a:pPr marL="342900" indent="-342900">
              <a:buClr>
                <a:srgbClr val="FFC000"/>
              </a:buClr>
              <a:buSzPct val="150000"/>
              <a:buFont typeface="Wingdings" pitchFamily="2" charset="2"/>
              <a:buChar char="§"/>
              <a:defRPr/>
            </a:pPr>
            <a:r>
              <a:rPr lang="en-US" sz="2800" dirty="0">
                <a:latin typeface="+mn-lt"/>
                <a:cs typeface="+mn-cs"/>
              </a:rPr>
              <a:t>Shock, seizures, and cerebral </a:t>
            </a:r>
            <a:r>
              <a:rPr lang="en-US" sz="2800" dirty="0" err="1">
                <a:latin typeface="+mn-lt"/>
                <a:cs typeface="+mn-cs"/>
              </a:rPr>
              <a:t>hypoperfusion</a:t>
            </a:r>
            <a:r>
              <a:rPr lang="en-US" sz="2800" dirty="0">
                <a:latin typeface="+mn-lt"/>
                <a:cs typeface="+mn-cs"/>
              </a:rPr>
              <a:t>.</a:t>
            </a:r>
          </a:p>
          <a:p>
            <a:pPr>
              <a:buClr>
                <a:srgbClr val="FFC000"/>
              </a:buClr>
              <a:buSzPct val="150000"/>
              <a:defRPr/>
            </a:pPr>
            <a:endParaRPr lang="en-US" sz="2800" dirty="0">
              <a:latin typeface="+mn-lt"/>
              <a:cs typeface="+mn-cs"/>
            </a:endParaRPr>
          </a:p>
          <a:p>
            <a:pPr>
              <a:buClr>
                <a:srgbClr val="FFC000"/>
              </a:buClr>
              <a:buSzPct val="150000"/>
              <a:defRPr/>
            </a:pPr>
            <a:r>
              <a:rPr lang="en-US" sz="2800" dirty="0">
                <a:latin typeface="+mn-lt"/>
                <a:cs typeface="+mn-cs"/>
              </a:rPr>
              <a:t>Mortality rate around 10%</a:t>
            </a:r>
          </a:p>
          <a:p>
            <a:pPr>
              <a:buClr>
                <a:srgbClr val="FFC000"/>
              </a:buClr>
              <a:buSzPct val="150000"/>
              <a:defRPr/>
            </a:pPr>
            <a:endParaRPr lang="en-GB" sz="2800" dirty="0">
              <a:latin typeface="+mn-lt"/>
              <a:cs typeface="+mn-cs"/>
            </a:endParaRPr>
          </a:p>
          <a:p>
            <a:pPr>
              <a:buClr>
                <a:srgbClr val="FFC000"/>
              </a:buClr>
              <a:buSzPct val="150000"/>
              <a:defRPr/>
            </a:pPr>
            <a:r>
              <a:rPr lang="en-US" sz="2800" dirty="0">
                <a:latin typeface="+mn-lt"/>
                <a:cs typeface="+mn-cs"/>
              </a:rPr>
              <a:t>In the UK, ~ 5% of meningitis survivors have neurological </a:t>
            </a:r>
            <a:r>
              <a:rPr lang="en-US" sz="2800" dirty="0" err="1">
                <a:latin typeface="+mn-lt"/>
                <a:cs typeface="+mn-cs"/>
              </a:rPr>
              <a:t>sequelae</a:t>
            </a:r>
            <a:r>
              <a:rPr lang="en-US" sz="2800" dirty="0">
                <a:latin typeface="+mn-lt"/>
                <a:cs typeface="+mn-cs"/>
              </a:rPr>
              <a:t>, mainly </a:t>
            </a:r>
            <a:r>
              <a:rPr lang="en-US" sz="2800" dirty="0" err="1">
                <a:latin typeface="+mn-lt"/>
                <a:cs typeface="+mn-cs"/>
              </a:rPr>
              <a:t>sensorineural</a:t>
            </a:r>
            <a:r>
              <a:rPr lang="en-US" sz="2800" dirty="0">
                <a:latin typeface="+mn-lt"/>
                <a:cs typeface="+mn-cs"/>
              </a:rPr>
              <a:t> deafness.</a:t>
            </a:r>
          </a:p>
          <a:p>
            <a:pPr>
              <a:buClr>
                <a:srgbClr val="FFC000"/>
              </a:buClr>
              <a:buSzPct val="150000"/>
              <a:defRPr/>
            </a:pPr>
            <a:endParaRPr lang="en-GB" sz="2800" dirty="0">
              <a:latin typeface="+mn-lt"/>
              <a:cs typeface="+mn-cs"/>
            </a:endParaRPr>
          </a:p>
        </p:txBody>
      </p:sp>
      <p:sp>
        <p:nvSpPr>
          <p:cNvPr id="23558" name="Rectangle 4"/>
          <p:cNvSpPr>
            <a:spLocks noChangeArrowheads="1"/>
          </p:cNvSpPr>
          <p:nvPr/>
        </p:nvSpPr>
        <p:spPr bwMode="auto">
          <a:xfrm>
            <a:off x="3390900" y="242888"/>
            <a:ext cx="23098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90000"/>
              </a:lnSpc>
              <a:spcBef>
                <a:spcPct val="20000"/>
              </a:spcBef>
              <a:buClr>
                <a:schemeClr val="tx1"/>
              </a:buClr>
              <a:buSzPct val="75000"/>
              <a:buFont typeface="Wingdings" pitchFamily="2" charset="2"/>
              <a:buNone/>
              <a:defRPr/>
            </a:pPr>
            <a:r>
              <a:rPr lang="en-US" sz="3600" b="1" dirty="0">
                <a:solidFill>
                  <a:schemeClr val="tx2"/>
                </a:solidFill>
                <a:latin typeface="+mn-lt"/>
                <a:cs typeface="+mn-cs"/>
              </a:rPr>
              <a:t>Meningitis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F9D7CC54-5041-4EBC-A831-CDA79DA5AE5D}" type="slidenum">
              <a:rPr lang="en-GB" sz="2600" b="1" smtClean="0">
                <a:solidFill>
                  <a:schemeClr val="bg1"/>
                </a:solidFill>
                <a:latin typeface="+mn-lt"/>
                <a:cs typeface="+mn-cs"/>
              </a:rPr>
              <a:pPr eaLnBrk="1" hangingPunct="1">
                <a:defRPr/>
              </a:pPr>
              <a:t>16</a:t>
            </a:fld>
            <a:endParaRPr lang="en-GB" sz="2600" b="1" smtClean="0">
              <a:solidFill>
                <a:schemeClr val="bg1"/>
              </a:solidFill>
              <a:latin typeface="+mn-lt"/>
              <a:cs typeface="+mn-cs"/>
            </a:endParaRPr>
          </a:p>
        </p:txBody>
      </p:sp>
      <p:sp>
        <p:nvSpPr>
          <p:cNvPr id="2048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522F77D2-D095-46BB-8970-D3B058C86EFE}" type="slidenum">
              <a:rPr lang="en-GB" sz="2600" b="1" smtClean="0">
                <a:solidFill>
                  <a:schemeClr val="bg1"/>
                </a:solidFill>
                <a:latin typeface="+mn-lt"/>
                <a:cs typeface="+mn-cs"/>
              </a:rPr>
              <a:pPr eaLnBrk="1" hangingPunct="1">
                <a:defRPr/>
              </a:pPr>
              <a:t>16</a:t>
            </a:fld>
            <a:endParaRPr lang="en-GB" sz="2600" b="1" smtClean="0">
              <a:solidFill>
                <a:schemeClr val="bg1"/>
              </a:solidFill>
              <a:latin typeface="+mn-lt"/>
              <a:cs typeface="+mn-cs"/>
            </a:endParaRPr>
          </a:p>
        </p:txBody>
      </p:sp>
      <p:sp>
        <p:nvSpPr>
          <p:cNvPr id="20486" name="Rectangle 4"/>
          <p:cNvSpPr>
            <a:spLocks noChangeArrowheads="1"/>
          </p:cNvSpPr>
          <p:nvPr/>
        </p:nvSpPr>
        <p:spPr bwMode="auto">
          <a:xfrm>
            <a:off x="3467100" y="247650"/>
            <a:ext cx="25606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90000"/>
              </a:lnSpc>
              <a:spcBef>
                <a:spcPct val="20000"/>
              </a:spcBef>
              <a:buClr>
                <a:schemeClr val="tx1"/>
              </a:buClr>
              <a:buSzPct val="75000"/>
              <a:buFont typeface="Wingdings" pitchFamily="2" charset="2"/>
              <a:buNone/>
              <a:defRPr/>
            </a:pPr>
            <a:r>
              <a:rPr lang="en-US" sz="3600" b="1" dirty="0" err="1">
                <a:solidFill>
                  <a:schemeClr val="tx2"/>
                </a:solidFill>
                <a:latin typeface="+mn-lt"/>
                <a:cs typeface="+mn-cs"/>
              </a:rPr>
              <a:t>Septicaemia</a:t>
            </a:r>
            <a:endParaRPr lang="en-US" sz="3600" b="1" dirty="0">
              <a:solidFill>
                <a:schemeClr val="tx2"/>
              </a:solidFill>
              <a:latin typeface="+mn-lt"/>
              <a:cs typeface="+mn-cs"/>
            </a:endParaRPr>
          </a:p>
        </p:txBody>
      </p:sp>
      <p:sp>
        <p:nvSpPr>
          <p:cNvPr id="20487" name="Rectangle 5"/>
          <p:cNvSpPr>
            <a:spLocks noChangeArrowheads="1"/>
          </p:cNvSpPr>
          <p:nvPr/>
        </p:nvSpPr>
        <p:spPr bwMode="auto">
          <a:xfrm>
            <a:off x="-19438" y="1625800"/>
            <a:ext cx="10287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defRPr/>
            </a:pPr>
            <a:r>
              <a:rPr lang="en-US" sz="2800" b="1" dirty="0">
                <a:latin typeface="+mn-lt"/>
                <a:cs typeface="+mn-cs"/>
              </a:rPr>
              <a:t>The clinical spectrum is produced by four processes:</a:t>
            </a:r>
          </a:p>
          <a:p>
            <a:pPr eaLnBrk="0" hangingPunct="0">
              <a:defRPr/>
            </a:pPr>
            <a:endParaRPr lang="en-US" sz="2800" b="1" dirty="0">
              <a:latin typeface="+mn-lt"/>
              <a:cs typeface="+mn-cs"/>
            </a:endParaRPr>
          </a:p>
          <a:p>
            <a:pPr marL="457200" indent="-457200" eaLnBrk="0" hangingPunct="0">
              <a:buClr>
                <a:srgbClr val="FFC000"/>
              </a:buClr>
              <a:buSzPct val="150000"/>
              <a:buFont typeface="Wingdings" pitchFamily="2" charset="2"/>
              <a:buChar char="§"/>
              <a:defRPr/>
            </a:pPr>
            <a:r>
              <a:rPr lang="en-US" sz="2800" dirty="0">
                <a:latin typeface="+mn-lt"/>
                <a:cs typeface="+mn-cs"/>
              </a:rPr>
              <a:t>Capillary leak; 		</a:t>
            </a:r>
            <a:r>
              <a:rPr lang="en-US" sz="2000" dirty="0">
                <a:latin typeface="+mn-lt"/>
                <a:cs typeface="+mn-cs"/>
              </a:rPr>
              <a:t>albumin and other plasma proteins leads to </a:t>
            </a:r>
            <a:r>
              <a:rPr lang="en-US" sz="2000" dirty="0" err="1">
                <a:latin typeface="+mn-lt"/>
                <a:cs typeface="+mn-cs"/>
              </a:rPr>
              <a:t>hypovolemia</a:t>
            </a:r>
            <a:r>
              <a:rPr lang="en-US" sz="2000" dirty="0">
                <a:latin typeface="+mn-lt"/>
                <a:cs typeface="+mn-cs"/>
              </a:rPr>
              <a:t>.</a:t>
            </a:r>
          </a:p>
          <a:p>
            <a:pPr marL="457200" indent="-457200" eaLnBrk="0" hangingPunct="0">
              <a:buClr>
                <a:srgbClr val="FFC000"/>
              </a:buClr>
              <a:buSzPct val="150000"/>
              <a:buFont typeface="Wingdings" pitchFamily="2" charset="2"/>
              <a:buChar char="§"/>
              <a:defRPr/>
            </a:pPr>
            <a:endParaRPr lang="en-US" sz="2000" dirty="0">
              <a:latin typeface="+mn-lt"/>
              <a:cs typeface="+mn-cs"/>
            </a:endParaRPr>
          </a:p>
          <a:p>
            <a:pPr marL="457200" indent="-457200" eaLnBrk="0" hangingPunct="0">
              <a:buClr>
                <a:srgbClr val="FFC000"/>
              </a:buClr>
              <a:buSzPct val="150000"/>
              <a:buFont typeface="Wingdings" pitchFamily="2" charset="2"/>
              <a:buChar char="§"/>
              <a:defRPr/>
            </a:pPr>
            <a:r>
              <a:rPr lang="en-US" sz="2800" dirty="0">
                <a:latin typeface="+mn-lt"/>
                <a:cs typeface="+mn-cs"/>
              </a:rPr>
              <a:t>Coagulopathy; 		</a:t>
            </a:r>
            <a:r>
              <a:rPr lang="en-US" sz="2000" dirty="0">
                <a:latin typeface="+mn-lt"/>
                <a:cs typeface="+mn-cs"/>
              </a:rPr>
              <a:t>leads to bleeding and thrombosis. </a:t>
            </a:r>
          </a:p>
          <a:p>
            <a:pPr marL="4114800" lvl="8" indent="-457200" eaLnBrk="0" hangingPunct="0">
              <a:buFont typeface="Arial" pitchFamily="34" charset="0"/>
              <a:buChar char="•"/>
              <a:defRPr/>
            </a:pPr>
            <a:r>
              <a:rPr lang="en-US" sz="2000" dirty="0">
                <a:latin typeface="+mn-lt"/>
                <a:cs typeface="+mn-cs"/>
              </a:rPr>
              <a:t>Endothelial injury results in platelet-release reactions</a:t>
            </a:r>
            <a:endParaRPr lang="en-GB" sz="2000" dirty="0">
              <a:latin typeface="+mn-lt"/>
              <a:cs typeface="+mn-cs"/>
            </a:endParaRPr>
          </a:p>
          <a:p>
            <a:pPr marL="4114800" lvl="8" indent="-457200" eaLnBrk="0" hangingPunct="0">
              <a:buFont typeface="Arial" pitchFamily="34" charset="0"/>
              <a:buChar char="•"/>
              <a:defRPr/>
            </a:pPr>
            <a:r>
              <a:rPr lang="en-US" sz="2000" dirty="0">
                <a:latin typeface="+mn-lt"/>
                <a:cs typeface="+mn-cs"/>
              </a:rPr>
              <a:t>The protein C pathway.</a:t>
            </a:r>
          </a:p>
          <a:p>
            <a:pPr marL="4114800" lvl="8" indent="-457200" eaLnBrk="0" hangingPunct="0">
              <a:buFont typeface="Arial" pitchFamily="34" charset="0"/>
              <a:buChar char="•"/>
              <a:defRPr/>
            </a:pPr>
            <a:r>
              <a:rPr lang="en-US" sz="2000" dirty="0">
                <a:latin typeface="+mn-lt"/>
                <a:cs typeface="+mn-cs"/>
              </a:rPr>
              <a:t>Plasma anticoagulants.</a:t>
            </a:r>
          </a:p>
          <a:p>
            <a:pPr marL="457200" indent="-457200" eaLnBrk="0" hangingPunct="0">
              <a:buClr>
                <a:srgbClr val="FFC000"/>
              </a:buClr>
              <a:buSzPct val="150000"/>
              <a:buFont typeface="Wingdings" pitchFamily="2" charset="2"/>
              <a:buChar char="§"/>
              <a:defRPr/>
            </a:pPr>
            <a:endParaRPr lang="en-US" sz="2800" dirty="0">
              <a:latin typeface="+mn-lt"/>
              <a:cs typeface="+mn-cs"/>
            </a:endParaRPr>
          </a:p>
          <a:p>
            <a:pPr marL="457200" indent="-457200" eaLnBrk="0" hangingPunct="0">
              <a:buClr>
                <a:srgbClr val="FFC000"/>
              </a:buClr>
              <a:buSzPct val="150000"/>
              <a:buFont typeface="Wingdings" pitchFamily="2" charset="2"/>
              <a:buChar char="§"/>
              <a:defRPr/>
            </a:pPr>
            <a:r>
              <a:rPr lang="en-US" sz="2800" dirty="0">
                <a:latin typeface="+mn-lt"/>
                <a:cs typeface="+mn-cs"/>
              </a:rPr>
              <a:t> Metabolic derangement; </a:t>
            </a:r>
            <a:r>
              <a:rPr lang="en-US" sz="2000" dirty="0">
                <a:latin typeface="+mn-lt"/>
                <a:cs typeface="+mn-cs"/>
              </a:rPr>
              <a:t>particularly acidosis</a:t>
            </a:r>
          </a:p>
          <a:p>
            <a:pPr marL="457200" indent="-457200" eaLnBrk="0" hangingPunct="0">
              <a:buClr>
                <a:srgbClr val="FFC000"/>
              </a:buClr>
              <a:buSzPct val="150000"/>
              <a:buFont typeface="Wingdings" pitchFamily="2" charset="2"/>
              <a:buChar char="§"/>
              <a:defRPr/>
            </a:pPr>
            <a:endParaRPr lang="en-US" sz="2000" dirty="0">
              <a:latin typeface="+mn-lt"/>
              <a:cs typeface="+mn-cs"/>
            </a:endParaRPr>
          </a:p>
          <a:p>
            <a:pPr marL="457200" indent="-457200" eaLnBrk="0" hangingPunct="0">
              <a:buClr>
                <a:srgbClr val="FFC000"/>
              </a:buClr>
              <a:buSzPct val="150000"/>
              <a:buFont typeface="Wingdings" pitchFamily="2" charset="2"/>
              <a:buChar char="§"/>
              <a:defRPr/>
            </a:pPr>
            <a:r>
              <a:rPr lang="en-US" sz="2800" dirty="0">
                <a:latin typeface="+mn-lt"/>
                <a:cs typeface="+mn-cs"/>
              </a:rPr>
              <a:t>Myocardial failure….multi-organ failure.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hild with severe meningococcal disease and purpu...">
            <a:hlinkClick r:id="rId3"/>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25413" y="0"/>
            <a:ext cx="9867900" cy="6315075"/>
          </a:xfrm>
        </p:spPr>
      </p:pic>
      <p:sp>
        <p:nvSpPr>
          <p:cNvPr id="19459"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390546D-E679-4E69-8617-7748C8CF9807}" type="slidenum">
              <a:rPr lang="en-GB">
                <a:solidFill>
                  <a:schemeClr val="bg1"/>
                </a:solidFill>
              </a:rPr>
              <a:pPr eaLnBrk="1" hangingPunct="1"/>
              <a:t>17</a:t>
            </a:fld>
            <a:endParaRPr lang="en-GB">
              <a:solidFill>
                <a:schemeClr val="bg1"/>
              </a:solidFill>
            </a:endParaRPr>
          </a:p>
        </p:txBody>
      </p:sp>
      <p:sp>
        <p:nvSpPr>
          <p:cNvPr id="19460"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15517EF-B2CC-4DC3-9503-82FF9BD35D9F}" type="slidenum">
              <a:rPr lang="en-GB" sz="2600" b="1">
                <a:solidFill>
                  <a:schemeClr val="bg1"/>
                </a:solidFill>
              </a:rPr>
              <a:pPr eaLnBrk="1" hangingPunct="1"/>
              <a:t>17</a:t>
            </a:fld>
            <a:endParaRPr lang="en-GB" sz="2600" b="1">
              <a:solidFill>
                <a:schemeClr val="bg1"/>
              </a:solidFill>
            </a:endParaRPr>
          </a:p>
        </p:txBody>
      </p:sp>
      <p:sp>
        <p:nvSpPr>
          <p:cNvPr id="19461"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5FCACE-98DE-45D8-AF33-FA2B062FAD96}" type="slidenum">
              <a:rPr lang="en-GB" sz="2600" b="1">
                <a:solidFill>
                  <a:schemeClr val="bg1"/>
                </a:solidFill>
              </a:rPr>
              <a:pPr eaLnBrk="1" hangingPunct="1"/>
              <a:t>17</a:t>
            </a:fld>
            <a:endParaRPr lang="en-GB" sz="2600" b="1">
              <a:solidFill>
                <a:schemeClr val="bg1"/>
              </a:solidFill>
            </a:endParaRPr>
          </a:p>
        </p:txBody>
      </p:sp>
      <p:sp>
        <p:nvSpPr>
          <p:cNvPr id="19462" name="Slide Number Placeholder 4"/>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10365CC-0A8B-4522-A513-EE919DF8E522}" type="slidenum">
              <a:rPr lang="en-GB" sz="2600" b="1">
                <a:solidFill>
                  <a:schemeClr val="bg1"/>
                </a:solidFill>
              </a:rPr>
              <a:pPr eaLnBrk="1" hangingPunct="1"/>
              <a:t>17</a:t>
            </a:fld>
            <a:endParaRPr lang="en-GB" sz="2600" b="1">
              <a:solidFill>
                <a:schemeClr val="bg1"/>
              </a:solidFill>
            </a:endParaRPr>
          </a:p>
        </p:txBody>
      </p:sp>
      <p:sp>
        <p:nvSpPr>
          <p:cNvPr id="19463" name="Rectangle 6"/>
          <p:cNvSpPr>
            <a:spLocks noChangeArrowheads="1"/>
          </p:cNvSpPr>
          <p:nvPr/>
        </p:nvSpPr>
        <p:spPr bwMode="auto">
          <a:xfrm>
            <a:off x="2095500" y="6302375"/>
            <a:ext cx="582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en-US"/>
              <a:t>severe meningococcal disease and purpura fulminans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sld10">
            <a:hlinkClick r:id="rId3"/>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571500" y="1588"/>
            <a:ext cx="9334500" cy="6165850"/>
          </a:xfrm>
          <a:ln w="38100">
            <a:solidFill>
              <a:schemeClr val="tx1"/>
            </a:solidFill>
            <a:miter lim="800000"/>
            <a:headEnd/>
            <a:tailEnd/>
          </a:ln>
        </p:spPr>
      </p:pic>
      <p:sp>
        <p:nvSpPr>
          <p:cNvPr id="20483"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4B925A3-4B57-4436-9DD9-A1510327B3A9}" type="slidenum">
              <a:rPr lang="en-GB">
                <a:solidFill>
                  <a:schemeClr val="bg1"/>
                </a:solidFill>
              </a:rPr>
              <a:pPr eaLnBrk="1" hangingPunct="1"/>
              <a:t>18</a:t>
            </a:fld>
            <a:endParaRPr lang="en-GB">
              <a:solidFill>
                <a:schemeClr val="bg1"/>
              </a:solidFill>
            </a:endParaRPr>
          </a:p>
        </p:txBody>
      </p:sp>
      <p:sp>
        <p:nvSpPr>
          <p:cNvPr id="2048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F9C26C-21DA-4808-AA57-D045292A8420}" type="slidenum">
              <a:rPr lang="en-GB" sz="2600" b="1">
                <a:solidFill>
                  <a:schemeClr val="bg1"/>
                </a:solidFill>
              </a:rPr>
              <a:pPr eaLnBrk="1" hangingPunct="1"/>
              <a:t>18</a:t>
            </a:fld>
            <a:endParaRPr lang="en-GB" sz="2600" b="1">
              <a:solidFill>
                <a:schemeClr val="bg1"/>
              </a:solidFill>
            </a:endParaRPr>
          </a:p>
        </p:txBody>
      </p:sp>
      <p:sp>
        <p:nvSpPr>
          <p:cNvPr id="2048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A64E0C9-0942-4ED0-9DE7-820EDB4320C1}" type="slidenum">
              <a:rPr lang="en-GB" sz="2600" b="1">
                <a:solidFill>
                  <a:schemeClr val="bg1"/>
                </a:solidFill>
              </a:rPr>
              <a:pPr eaLnBrk="1" hangingPunct="1"/>
              <a:t>18</a:t>
            </a:fld>
            <a:endParaRPr lang="en-GB" sz="2600" b="1">
              <a:solidFill>
                <a:schemeClr val="bg1"/>
              </a:solidFill>
            </a:endParaRPr>
          </a:p>
        </p:txBody>
      </p:sp>
      <p:sp>
        <p:nvSpPr>
          <p:cNvPr id="20486" name="Slide Number Placeholder 4"/>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044139-40CE-4338-A0C8-1D25CA13138A}" type="slidenum">
              <a:rPr lang="en-GB" sz="2600" b="1">
                <a:solidFill>
                  <a:schemeClr val="bg1"/>
                </a:solidFill>
              </a:rPr>
              <a:pPr eaLnBrk="1" hangingPunct="1"/>
              <a:t>18</a:t>
            </a:fld>
            <a:endParaRPr lang="en-GB" sz="2600" b="1">
              <a:solidFill>
                <a:schemeClr val="bg1"/>
              </a:solidFill>
            </a:endParaRPr>
          </a:p>
        </p:txBody>
      </p:sp>
      <p:sp>
        <p:nvSpPr>
          <p:cNvPr id="20487" name="Rectangle 6"/>
          <p:cNvSpPr>
            <a:spLocks noChangeArrowheads="1"/>
          </p:cNvSpPr>
          <p:nvPr/>
        </p:nvSpPr>
        <p:spPr bwMode="auto">
          <a:xfrm>
            <a:off x="571500" y="6356350"/>
            <a:ext cx="9444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a:t> Amputation or skin grafting due to digital or limb ischemia  is required in 2-5% of survivors.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Contrast-enhanced computed tomography (CT) scan 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1536700"/>
            <a:ext cx="3278187"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http://wpcontent.answers.com/wikipedia/en/9/98/Schiavo_catsca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r="48993"/>
          <a:stretch>
            <a:fillRect/>
          </a:stretch>
        </p:blipFill>
        <p:spPr bwMode="auto">
          <a:xfrm>
            <a:off x="14288" y="1536700"/>
            <a:ext cx="3224212"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10"/>
          <p:cNvSpPr>
            <a:spLocks noChangeArrowheads="1"/>
          </p:cNvSpPr>
          <p:nvPr/>
        </p:nvSpPr>
        <p:spPr bwMode="auto">
          <a:xfrm>
            <a:off x="3382963" y="5549900"/>
            <a:ext cx="34782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eaLnBrk="0" hangingPunct="0">
              <a:defRPr/>
            </a:pPr>
            <a:r>
              <a:rPr lang="en-US" sz="1600" b="1" dirty="0">
                <a:latin typeface="+mn-lt"/>
                <a:cs typeface="Times New Roman" pitchFamily="18" charset="0"/>
              </a:rPr>
              <a:t>CT scan - </a:t>
            </a:r>
            <a:r>
              <a:rPr lang="en-US" sz="1600" b="1" dirty="0" err="1">
                <a:latin typeface="+mn-lt"/>
                <a:cs typeface="Times New Roman" pitchFamily="18" charset="0"/>
              </a:rPr>
              <a:t>tuberculous</a:t>
            </a:r>
            <a:r>
              <a:rPr lang="en-US" sz="1600" b="1" dirty="0">
                <a:latin typeface="+mn-lt"/>
                <a:cs typeface="Times New Roman" pitchFamily="18" charset="0"/>
              </a:rPr>
              <a:t> meningitis – </a:t>
            </a:r>
          </a:p>
          <a:p>
            <a:pPr algn="ctr" eaLnBrk="0" hangingPunct="0">
              <a:defRPr/>
            </a:pPr>
            <a:r>
              <a:rPr lang="en-US" sz="1600" b="1" dirty="0">
                <a:latin typeface="+mn-lt"/>
                <a:cs typeface="Times New Roman" pitchFamily="18" charset="0"/>
              </a:rPr>
              <a:t>enhancement in the basal cistern and </a:t>
            </a:r>
          </a:p>
          <a:p>
            <a:pPr algn="ctr" eaLnBrk="0" hangingPunct="0">
              <a:defRPr/>
            </a:pPr>
            <a:r>
              <a:rPr lang="en-US" sz="1600" b="1" dirty="0">
                <a:latin typeface="+mn-lt"/>
                <a:cs typeface="Times New Roman" pitchFamily="18" charset="0"/>
              </a:rPr>
              <a:t>meninges, with dilatation </a:t>
            </a:r>
          </a:p>
          <a:p>
            <a:pPr algn="ctr" eaLnBrk="0" hangingPunct="0">
              <a:defRPr/>
            </a:pPr>
            <a:r>
              <a:rPr lang="en-US" sz="1600" b="1" dirty="0">
                <a:latin typeface="+mn-lt"/>
                <a:cs typeface="Times New Roman" pitchFamily="18" charset="0"/>
              </a:rPr>
              <a:t>of the ventricles.</a:t>
            </a:r>
            <a:endParaRPr lang="en-US" sz="1600" dirty="0">
              <a:latin typeface="+mn-lt"/>
              <a:cs typeface="+mn-cs"/>
            </a:endParaRPr>
          </a:p>
        </p:txBody>
      </p:sp>
      <p:sp>
        <p:nvSpPr>
          <p:cNvPr id="34827" name="Text Box 11"/>
          <p:cNvSpPr txBox="1">
            <a:spLocks noChangeArrowheads="1"/>
          </p:cNvSpPr>
          <p:nvPr/>
        </p:nvSpPr>
        <p:spPr bwMode="auto">
          <a:xfrm>
            <a:off x="1123950" y="561181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sz="1600" dirty="0" smtClean="0">
                <a:latin typeface="+mn-lt"/>
                <a:cs typeface="+mn-cs"/>
              </a:rPr>
              <a:t>Normal</a:t>
            </a:r>
          </a:p>
        </p:txBody>
      </p:sp>
      <p:sp>
        <p:nvSpPr>
          <p:cNvPr id="34828" name="Rectangle 15"/>
          <p:cNvSpPr>
            <a:spLocks noChangeArrowheads="1"/>
          </p:cNvSpPr>
          <p:nvPr/>
        </p:nvSpPr>
        <p:spPr bwMode="auto">
          <a:xfrm>
            <a:off x="2663825" y="301625"/>
            <a:ext cx="403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defRPr/>
            </a:pPr>
            <a:r>
              <a:rPr lang="en-US" sz="3600" b="1" dirty="0">
                <a:solidFill>
                  <a:schemeClr val="tx2"/>
                </a:solidFill>
                <a:latin typeface="+mn-lt"/>
                <a:cs typeface="+mn-cs"/>
                <a:sym typeface="Symbol" pitchFamily="18" charset="2"/>
              </a:rPr>
              <a:t>Chronic Meningitis</a:t>
            </a:r>
            <a:endParaRPr lang="en-US" sz="3600" dirty="0">
              <a:solidFill>
                <a:schemeClr val="tx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fade">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fade">
                                      <p:cBhvr>
                                        <p:cTn id="12"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98AFFE-D2FB-4058-BD3E-95F20A2BE1A8}" type="slidenum">
              <a:rPr lang="en-GB">
                <a:solidFill>
                  <a:schemeClr val="bg1"/>
                </a:solidFill>
              </a:rPr>
              <a:pPr eaLnBrk="1" hangingPunct="1"/>
              <a:t>2</a:t>
            </a:fld>
            <a:endParaRPr lang="en-GB">
              <a:solidFill>
                <a:schemeClr val="bg1"/>
              </a:solidFill>
            </a:endParaRPr>
          </a:p>
        </p:txBody>
      </p:sp>
      <p:sp>
        <p:nvSpPr>
          <p:cNvPr id="409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F916CA4-9836-4378-9ADB-B86D9F9EEC55}" type="slidenum">
              <a:rPr lang="en-GB" sz="2600" b="1">
                <a:solidFill>
                  <a:schemeClr val="bg1"/>
                </a:solidFill>
              </a:rPr>
              <a:pPr eaLnBrk="1" hangingPunct="1"/>
              <a:t>2</a:t>
            </a:fld>
            <a:endParaRPr lang="en-GB" sz="2600" b="1">
              <a:solidFill>
                <a:schemeClr val="bg1"/>
              </a:solidFill>
            </a:endParaRPr>
          </a:p>
        </p:txBody>
      </p:sp>
      <p:sp>
        <p:nvSpPr>
          <p:cNvPr id="4100"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50D3524-B563-40FC-A186-D7CC07D2A68C}" type="slidenum">
              <a:rPr lang="en-GB" sz="2600" b="1">
                <a:solidFill>
                  <a:schemeClr val="bg1"/>
                </a:solidFill>
              </a:rPr>
              <a:pPr eaLnBrk="1" hangingPunct="1"/>
              <a:t>2</a:t>
            </a:fld>
            <a:endParaRPr lang="en-GB" sz="2600" b="1">
              <a:solidFill>
                <a:schemeClr val="bg1"/>
              </a:solidFill>
            </a:endParaRPr>
          </a:p>
        </p:txBody>
      </p:sp>
      <p:sp>
        <p:nvSpPr>
          <p:cNvPr id="4101"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84E7E46-9F8C-432B-9F3E-86DB8D6AE423}" type="slidenum">
              <a:rPr lang="en-GB" sz="2600" b="1">
                <a:solidFill>
                  <a:schemeClr val="bg1"/>
                </a:solidFill>
              </a:rPr>
              <a:pPr eaLnBrk="1" hangingPunct="1"/>
              <a:t>2</a:t>
            </a:fld>
            <a:endParaRPr lang="en-GB" sz="2600" b="1">
              <a:solidFill>
                <a:schemeClr val="bg1"/>
              </a:solidFill>
            </a:endParaRPr>
          </a:p>
        </p:txBody>
      </p:sp>
      <p:sp>
        <p:nvSpPr>
          <p:cNvPr id="4102" name="Text Box 5"/>
          <p:cNvSpPr txBox="1">
            <a:spLocks noChangeArrowheads="1"/>
          </p:cNvSpPr>
          <p:nvPr/>
        </p:nvSpPr>
        <p:spPr bwMode="auto">
          <a:xfrm>
            <a:off x="1241425" y="2474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GB"/>
          </a:p>
        </p:txBody>
      </p:sp>
      <p:sp>
        <p:nvSpPr>
          <p:cNvPr id="4103" name="Text Box 6"/>
          <p:cNvSpPr txBox="1">
            <a:spLocks noChangeArrowheads="1"/>
          </p:cNvSpPr>
          <p:nvPr/>
        </p:nvSpPr>
        <p:spPr bwMode="auto">
          <a:xfrm>
            <a:off x="876300" y="360363"/>
            <a:ext cx="8763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Clr>
                <a:srgbClr val="FFC000"/>
              </a:buClr>
              <a:buSzPct val="150000"/>
              <a:buFont typeface="Wingdings" pitchFamily="2" charset="2"/>
              <a:buChar char="§"/>
            </a:pPr>
            <a:r>
              <a:rPr lang="en-GB" sz="2400"/>
              <a:t>Overview</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Meningitis</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Encephalitis</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Brain abscess</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Spinal infections</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Sample collection and examination</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Diagnostic protocols and limitations</a:t>
            </a:r>
          </a:p>
          <a:p>
            <a:pPr eaLnBrk="1" hangingPunct="1">
              <a:buClr>
                <a:srgbClr val="FFC000"/>
              </a:buClr>
              <a:buSzPct val="150000"/>
              <a:buFont typeface="Wingdings" pitchFamily="2" charset="2"/>
              <a:buChar char="§"/>
            </a:pPr>
            <a:endParaRPr lang="en-GB" sz="2400"/>
          </a:p>
          <a:p>
            <a:pPr eaLnBrk="1" hangingPunct="1">
              <a:buClr>
                <a:srgbClr val="FFC000"/>
              </a:buClr>
              <a:buSzPct val="150000"/>
              <a:buFont typeface="Wingdings" pitchFamily="2" charset="2"/>
              <a:buChar char="§"/>
            </a:pPr>
            <a:r>
              <a:rPr lang="en-GB" sz="2400"/>
              <a:t>Management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5"/>
          <p:cNvSpPr>
            <a:spLocks noChangeArrowheads="1"/>
          </p:cNvSpPr>
          <p:nvPr/>
        </p:nvSpPr>
        <p:spPr bwMode="auto">
          <a:xfrm>
            <a:off x="0" y="1676400"/>
            <a:ext cx="10287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defRPr/>
            </a:pPr>
            <a:r>
              <a:rPr lang="en-US" sz="2400" dirty="0">
                <a:latin typeface="+mn-lt"/>
                <a:cs typeface="+mn-cs"/>
              </a:rPr>
              <a:t>Incidence: 544 per 100,000 population in Africa.</a:t>
            </a:r>
          </a:p>
          <a:p>
            <a:pPr eaLnBrk="0" hangingPunct="0">
              <a:defRPr/>
            </a:pPr>
            <a:endParaRPr lang="en-US" sz="2400" dirty="0">
              <a:latin typeface="+mn-lt"/>
              <a:cs typeface="+mn-cs"/>
            </a:endParaRPr>
          </a:p>
          <a:p>
            <a:pPr eaLnBrk="0" hangingPunct="0">
              <a:defRPr/>
            </a:pPr>
            <a:r>
              <a:rPr lang="en-US" sz="2400" dirty="0">
                <a:latin typeface="+mn-lt"/>
                <a:cs typeface="+mn-cs"/>
              </a:rPr>
              <a:t>More common in patients who are immunosuppressed.  </a:t>
            </a:r>
          </a:p>
          <a:p>
            <a:pPr eaLnBrk="0" hangingPunct="0">
              <a:defRPr/>
            </a:pPr>
            <a:endParaRPr lang="en-US" sz="2400" dirty="0">
              <a:latin typeface="+mn-lt"/>
              <a:cs typeface="+mn-cs"/>
            </a:endParaRPr>
          </a:p>
          <a:p>
            <a:pPr eaLnBrk="0" hangingPunct="0">
              <a:defRPr/>
            </a:pPr>
            <a:r>
              <a:rPr lang="en-US" sz="2400" dirty="0">
                <a:latin typeface="+mn-lt"/>
                <a:cs typeface="+mn-cs"/>
              </a:rPr>
              <a:t>Mortality was 5.5 deaths per 100,000 persons. </a:t>
            </a:r>
          </a:p>
          <a:p>
            <a:pPr eaLnBrk="0" hangingPunct="0">
              <a:defRPr/>
            </a:pPr>
            <a:endParaRPr lang="en-US" sz="2400" dirty="0">
              <a:latin typeface="+mn-lt"/>
              <a:cs typeface="+mn-cs"/>
            </a:endParaRPr>
          </a:p>
          <a:p>
            <a:pPr>
              <a:defRPr/>
            </a:pPr>
            <a:r>
              <a:rPr lang="en-US" sz="2400" dirty="0">
                <a:latin typeface="+mn-lt"/>
                <a:cs typeface="+mn-cs"/>
              </a:rPr>
              <a:t>Involves the meninges and basal cisterns of the brain and spinal cord. </a:t>
            </a:r>
          </a:p>
          <a:p>
            <a:pPr>
              <a:defRPr/>
            </a:pPr>
            <a:endParaRPr lang="en-US" sz="2400" dirty="0">
              <a:latin typeface="+mn-lt"/>
              <a:cs typeface="+mn-cs"/>
            </a:endParaRPr>
          </a:p>
          <a:p>
            <a:pPr>
              <a:defRPr/>
            </a:pPr>
            <a:r>
              <a:rPr lang="en-US" sz="2400" dirty="0">
                <a:latin typeface="+mn-lt"/>
                <a:cs typeface="+mn-cs"/>
              </a:rPr>
              <a:t>Can result in </a:t>
            </a:r>
            <a:r>
              <a:rPr lang="en-US" sz="2400" dirty="0" err="1">
                <a:latin typeface="+mn-lt"/>
                <a:cs typeface="+mn-cs"/>
              </a:rPr>
              <a:t>tuberculous</a:t>
            </a:r>
            <a:r>
              <a:rPr lang="en-US" sz="2400" dirty="0">
                <a:latin typeface="+mn-lt"/>
                <a:cs typeface="+mn-cs"/>
              </a:rPr>
              <a:t> granulomas, </a:t>
            </a:r>
            <a:r>
              <a:rPr lang="en-US" sz="2400" dirty="0" err="1">
                <a:latin typeface="+mn-lt"/>
                <a:cs typeface="+mn-cs"/>
              </a:rPr>
              <a:t>tuberculous</a:t>
            </a:r>
            <a:r>
              <a:rPr lang="en-US" sz="2400" dirty="0">
                <a:latin typeface="+mn-lt"/>
                <a:cs typeface="+mn-cs"/>
              </a:rPr>
              <a:t> abscesses, or </a:t>
            </a:r>
            <a:r>
              <a:rPr lang="en-US" sz="2400" dirty="0" err="1">
                <a:latin typeface="+mn-lt"/>
                <a:cs typeface="+mn-cs"/>
              </a:rPr>
              <a:t>cerebritis</a:t>
            </a:r>
            <a:r>
              <a:rPr lang="en-US" sz="2400" dirty="0">
                <a:latin typeface="+mn-lt"/>
                <a:cs typeface="+mn-cs"/>
              </a:rPr>
              <a:t>  </a:t>
            </a:r>
            <a:r>
              <a:rPr lang="en-GB" sz="2400" dirty="0">
                <a:latin typeface="+mn-lt"/>
                <a:cs typeface="+mn-cs"/>
              </a:rPr>
              <a:t>  </a:t>
            </a:r>
            <a:endParaRPr lang="en-US" sz="2400" dirty="0">
              <a:latin typeface="+mn-lt"/>
              <a:cs typeface="+mn-cs"/>
            </a:endParaRPr>
          </a:p>
        </p:txBody>
      </p:sp>
      <p:sp>
        <p:nvSpPr>
          <p:cNvPr id="35848" name="Rectangle 10"/>
          <p:cNvSpPr>
            <a:spLocks noChangeArrowheads="1"/>
          </p:cNvSpPr>
          <p:nvPr/>
        </p:nvSpPr>
        <p:spPr bwMode="auto">
          <a:xfrm>
            <a:off x="1485900" y="327025"/>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defRPr/>
            </a:pPr>
            <a:r>
              <a:rPr lang="en-US" sz="3600" b="1" dirty="0" err="1">
                <a:solidFill>
                  <a:schemeClr val="tx2"/>
                </a:solidFill>
                <a:latin typeface="+mn-lt"/>
                <a:cs typeface="+mn-cs"/>
                <a:sym typeface="Symbol" pitchFamily="18" charset="2"/>
              </a:rPr>
              <a:t>Tuberculous</a:t>
            </a:r>
            <a:r>
              <a:rPr lang="en-US" sz="3600" b="1" dirty="0">
                <a:solidFill>
                  <a:schemeClr val="tx2"/>
                </a:solidFill>
                <a:latin typeface="+mn-lt"/>
                <a:cs typeface="+mn-cs"/>
                <a:sym typeface="Symbol" pitchFamily="18" charset="2"/>
              </a:rPr>
              <a:t> Chronic Meningitis</a:t>
            </a:r>
            <a:endParaRPr lang="en-US" sz="3600" b="1"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ontrast-enhanced computed tomography (CT) scan 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1536700"/>
            <a:ext cx="3278187"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descr="http://wpcontent.answers.com/wikipedia/en/9/98/Schiavo_catsca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r="48993"/>
          <a:stretch>
            <a:fillRect/>
          </a:stretch>
        </p:blipFill>
        <p:spPr bwMode="auto">
          <a:xfrm>
            <a:off x="14288" y="1536700"/>
            <a:ext cx="3224212"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10"/>
          <p:cNvSpPr>
            <a:spLocks noChangeArrowheads="1"/>
          </p:cNvSpPr>
          <p:nvPr/>
        </p:nvSpPr>
        <p:spPr bwMode="auto">
          <a:xfrm>
            <a:off x="3382963" y="5549900"/>
            <a:ext cx="34782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eaLnBrk="0" hangingPunct="0">
              <a:defRPr/>
            </a:pPr>
            <a:r>
              <a:rPr lang="en-US" sz="1600" b="1" dirty="0">
                <a:latin typeface="+mn-lt"/>
                <a:cs typeface="Times New Roman" pitchFamily="18" charset="0"/>
              </a:rPr>
              <a:t>CT scan - </a:t>
            </a:r>
            <a:r>
              <a:rPr lang="en-US" sz="1600" b="1" dirty="0" err="1">
                <a:latin typeface="+mn-lt"/>
                <a:cs typeface="Times New Roman" pitchFamily="18" charset="0"/>
              </a:rPr>
              <a:t>tuberculous</a:t>
            </a:r>
            <a:r>
              <a:rPr lang="en-US" sz="1600" b="1" dirty="0">
                <a:latin typeface="+mn-lt"/>
                <a:cs typeface="Times New Roman" pitchFamily="18" charset="0"/>
              </a:rPr>
              <a:t> meningitis – </a:t>
            </a:r>
          </a:p>
          <a:p>
            <a:pPr algn="ctr" eaLnBrk="0" hangingPunct="0">
              <a:defRPr/>
            </a:pPr>
            <a:r>
              <a:rPr lang="en-US" sz="1600" b="1" dirty="0">
                <a:latin typeface="+mn-lt"/>
                <a:cs typeface="Times New Roman" pitchFamily="18" charset="0"/>
              </a:rPr>
              <a:t>enhancement in the basal cistern and </a:t>
            </a:r>
          </a:p>
          <a:p>
            <a:pPr algn="ctr" eaLnBrk="0" hangingPunct="0">
              <a:defRPr/>
            </a:pPr>
            <a:r>
              <a:rPr lang="en-US" sz="1600" b="1" dirty="0">
                <a:latin typeface="+mn-lt"/>
                <a:cs typeface="Times New Roman" pitchFamily="18" charset="0"/>
              </a:rPr>
              <a:t>meninges, with dilatation </a:t>
            </a:r>
          </a:p>
          <a:p>
            <a:pPr algn="ctr" eaLnBrk="0" hangingPunct="0">
              <a:defRPr/>
            </a:pPr>
            <a:r>
              <a:rPr lang="en-US" sz="1600" b="1" dirty="0">
                <a:latin typeface="+mn-lt"/>
                <a:cs typeface="Times New Roman" pitchFamily="18" charset="0"/>
              </a:rPr>
              <a:t>of the ventricles.</a:t>
            </a:r>
            <a:endParaRPr lang="en-US" sz="1600" dirty="0">
              <a:latin typeface="+mn-lt"/>
              <a:cs typeface="+mn-cs"/>
            </a:endParaRPr>
          </a:p>
        </p:txBody>
      </p:sp>
      <p:pic>
        <p:nvPicPr>
          <p:cNvPr id="34825" name="Picture 11" descr="T1-weighted gadolinium-enhanced magnetic resonan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900" y="1536700"/>
            <a:ext cx="322738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16" name="Rectangle 12"/>
          <p:cNvSpPr>
            <a:spLocks noChangeArrowheads="1"/>
          </p:cNvSpPr>
          <p:nvPr/>
        </p:nvSpPr>
        <p:spPr bwMode="auto">
          <a:xfrm>
            <a:off x="6905625" y="5562600"/>
            <a:ext cx="3332163" cy="830263"/>
          </a:xfrm>
          <a:prstGeom prst="rect">
            <a:avLst/>
          </a:prstGeom>
          <a:noFill/>
          <a:ln w="12700" cap="flat" cmpd="sng">
            <a:noFill/>
            <a:prstDash val="solid"/>
            <a:miter lim="800000"/>
            <a:headEnd/>
            <a:tailEnd/>
          </a:ln>
          <a:effectLst/>
        </p:spPr>
        <p:txBody>
          <a:bodyPr wrap="none" anchor="ctr">
            <a:spAutoFit/>
          </a:bodyPr>
          <a:lstStyle/>
          <a:p>
            <a:pPr algn="ctr" eaLnBrk="0" hangingPunct="0">
              <a:defRPr/>
            </a:pPr>
            <a:r>
              <a:rPr lang="en-US" sz="1600" b="1" dirty="0" err="1">
                <a:latin typeface="+mn-lt"/>
                <a:ea typeface="Times New Roman" pitchFamily="18" charset="0"/>
                <a:cs typeface="+mn-cs"/>
              </a:rPr>
              <a:t>Tuberculous</a:t>
            </a:r>
            <a:r>
              <a:rPr lang="en-US" sz="1600" b="1" dirty="0">
                <a:latin typeface="+mn-lt"/>
                <a:ea typeface="Times New Roman" pitchFamily="18" charset="0"/>
                <a:cs typeface="+mn-cs"/>
              </a:rPr>
              <a:t> abscess in the left </a:t>
            </a:r>
          </a:p>
          <a:p>
            <a:pPr algn="ctr" eaLnBrk="0" hangingPunct="0">
              <a:defRPr/>
            </a:pPr>
            <a:r>
              <a:rPr lang="en-US" sz="1600" b="1" dirty="0">
                <a:latin typeface="+mn-lt"/>
                <a:ea typeface="Times New Roman" pitchFamily="18" charset="0"/>
                <a:cs typeface="+mn-cs"/>
              </a:rPr>
              <a:t>parietal region. Note the enhancing </a:t>
            </a:r>
          </a:p>
          <a:p>
            <a:pPr algn="ctr" eaLnBrk="0" hangingPunct="0">
              <a:defRPr/>
            </a:pPr>
            <a:r>
              <a:rPr lang="en-US" sz="1600" b="1" dirty="0">
                <a:latin typeface="+mn-lt"/>
                <a:ea typeface="Times New Roman" pitchFamily="18" charset="0"/>
                <a:cs typeface="+mn-cs"/>
              </a:rPr>
              <a:t>thick-walled abscess.</a:t>
            </a:r>
            <a:endParaRPr lang="en-US" sz="1600" dirty="0">
              <a:latin typeface="+mn-lt"/>
              <a:ea typeface="+mn-ea"/>
              <a:cs typeface="+mn-cs"/>
            </a:endParaRPr>
          </a:p>
        </p:txBody>
      </p:sp>
      <p:sp>
        <p:nvSpPr>
          <p:cNvPr id="34827" name="Text Box 11"/>
          <p:cNvSpPr txBox="1">
            <a:spLocks noChangeArrowheads="1"/>
          </p:cNvSpPr>
          <p:nvPr/>
        </p:nvSpPr>
        <p:spPr bwMode="auto">
          <a:xfrm>
            <a:off x="1123950" y="561181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sz="1600" dirty="0" smtClean="0">
                <a:latin typeface="+mn-lt"/>
                <a:cs typeface="+mn-cs"/>
              </a:rPr>
              <a:t>Normal</a:t>
            </a:r>
          </a:p>
        </p:txBody>
      </p:sp>
      <p:sp>
        <p:nvSpPr>
          <p:cNvPr id="9" name="Rectangle 10"/>
          <p:cNvSpPr>
            <a:spLocks noChangeArrowheads="1"/>
          </p:cNvSpPr>
          <p:nvPr/>
        </p:nvSpPr>
        <p:spPr bwMode="auto">
          <a:xfrm>
            <a:off x="1485900" y="327025"/>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defRPr/>
            </a:pPr>
            <a:r>
              <a:rPr lang="en-US" sz="3600" b="1" dirty="0" err="1">
                <a:solidFill>
                  <a:schemeClr val="tx2"/>
                </a:solidFill>
                <a:latin typeface="+mn-lt"/>
                <a:cs typeface="+mn-cs"/>
                <a:sym typeface="Symbol" pitchFamily="18" charset="2"/>
              </a:rPr>
              <a:t>Tuberculous</a:t>
            </a:r>
            <a:r>
              <a:rPr lang="en-US" sz="3600" b="1" dirty="0">
                <a:solidFill>
                  <a:schemeClr val="tx2"/>
                </a:solidFill>
                <a:latin typeface="+mn-lt"/>
                <a:cs typeface="+mn-cs"/>
                <a:sym typeface="Symbol" pitchFamily="18" charset="2"/>
              </a:rPr>
              <a:t> Chronic Meningitis</a:t>
            </a:r>
            <a:endParaRPr lang="en-US" sz="3600" b="1" dirty="0">
              <a:solidFill>
                <a:schemeClr val="tx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fade">
                                      <p:cBhvr>
                                        <p:cTn id="7" dur="500"/>
                                        <p:tgtEl>
                                          <p:spTgt spid="348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4316"/>
                                        </p:tgtEl>
                                        <p:attrNameLst>
                                          <p:attrName>style.visibility</p:attrName>
                                        </p:attrNameLst>
                                      </p:cBhvr>
                                      <p:to>
                                        <p:strVal val="visible"/>
                                      </p:to>
                                    </p:set>
                                    <p:animEffect transition="in" filter="fade">
                                      <p:cBhvr>
                                        <p:cTn id="10" dur="500"/>
                                        <p:tgtEl>
                                          <p:spTgt spid="354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5CAF5F8-088A-44B3-8BB1-EE4489318C8B}" type="slidenum">
              <a:rPr lang="en-GB" sz="2600" b="1">
                <a:solidFill>
                  <a:schemeClr val="bg1"/>
                </a:solidFill>
              </a:rPr>
              <a:pPr eaLnBrk="1" hangingPunct="1"/>
              <a:t>22</a:t>
            </a:fld>
            <a:endParaRPr lang="en-GB" sz="2600" b="1">
              <a:solidFill>
                <a:schemeClr val="bg1"/>
              </a:solidFill>
            </a:endParaRPr>
          </a:p>
        </p:txBody>
      </p:sp>
      <p:sp>
        <p:nvSpPr>
          <p:cNvPr id="2457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21EE693-675B-43EC-BBAE-5053D831AABE}" type="slidenum">
              <a:rPr lang="en-GB" sz="2600" b="1">
                <a:solidFill>
                  <a:schemeClr val="bg1"/>
                </a:solidFill>
              </a:rPr>
              <a:pPr eaLnBrk="1" hangingPunct="1"/>
              <a:t>22</a:t>
            </a:fld>
            <a:endParaRPr lang="en-GB" sz="2600" b="1">
              <a:solidFill>
                <a:schemeClr val="bg1"/>
              </a:solidFill>
            </a:endParaRPr>
          </a:p>
        </p:txBody>
      </p:sp>
      <p:sp>
        <p:nvSpPr>
          <p:cNvPr id="24580"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4F007C0-3DC1-45A6-926C-54A437886995}" type="slidenum">
              <a:rPr lang="en-GB" sz="2600" b="1">
                <a:solidFill>
                  <a:schemeClr val="bg1"/>
                </a:solidFill>
              </a:rPr>
              <a:pPr eaLnBrk="1" hangingPunct="1"/>
              <a:t>22</a:t>
            </a:fld>
            <a:endParaRPr lang="en-GB" sz="2600" b="1">
              <a:solidFill>
                <a:schemeClr val="bg1"/>
              </a:solidFill>
            </a:endParaRPr>
          </a:p>
        </p:txBody>
      </p:sp>
      <p:sp>
        <p:nvSpPr>
          <p:cNvPr id="37895" name="Rectangle 6"/>
          <p:cNvSpPr>
            <a:spLocks noChangeArrowheads="1"/>
          </p:cNvSpPr>
          <p:nvPr/>
        </p:nvSpPr>
        <p:spPr bwMode="auto">
          <a:xfrm>
            <a:off x="2554288" y="163513"/>
            <a:ext cx="3883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3600" b="1" dirty="0">
                <a:solidFill>
                  <a:schemeClr val="tx2"/>
                </a:solidFill>
                <a:latin typeface="+mn-lt"/>
                <a:cs typeface="+mn-cs"/>
              </a:rPr>
              <a:t>Aseptic Meningitis</a:t>
            </a:r>
          </a:p>
        </p:txBody>
      </p:sp>
      <p:sp>
        <p:nvSpPr>
          <p:cNvPr id="9" name="Rectangle 4"/>
          <p:cNvSpPr>
            <a:spLocks noChangeArrowheads="1"/>
          </p:cNvSpPr>
          <p:nvPr/>
        </p:nvSpPr>
        <p:spPr bwMode="auto">
          <a:xfrm>
            <a:off x="95250" y="1287463"/>
            <a:ext cx="10077450" cy="4892675"/>
          </a:xfrm>
          <a:prstGeom prst="rect">
            <a:avLst/>
          </a:prstGeom>
          <a:noFill/>
          <a:ln>
            <a:noFill/>
          </a:ln>
        </p:spPr>
        <p:txBody>
          <a:bodyPr anchor="ctr">
            <a:spAutoFit/>
          </a:bodyPr>
          <a:lstStyle/>
          <a:p>
            <a:pPr eaLnBrk="0" hangingPunct="0">
              <a:defRPr/>
            </a:pPr>
            <a:r>
              <a:rPr lang="en-US" sz="2400" dirty="0">
                <a:latin typeface="+mn-lt"/>
                <a:cs typeface="Times New Roman" pitchFamily="18" charset="0"/>
              </a:rPr>
              <a:t>Aseptic meningitis is the most common infection of the CNS. </a:t>
            </a:r>
          </a:p>
          <a:p>
            <a:pPr eaLnBrk="0" hangingPunct="0">
              <a:defRPr/>
            </a:pPr>
            <a:endParaRPr lang="en-US" sz="2400" dirty="0">
              <a:latin typeface="+mn-lt"/>
              <a:cs typeface="Times New Roman" pitchFamily="18" charset="0"/>
            </a:endParaRPr>
          </a:p>
          <a:p>
            <a:pPr eaLnBrk="0" hangingPunct="0">
              <a:defRPr/>
            </a:pPr>
            <a:r>
              <a:rPr lang="en-US" sz="2400" dirty="0">
                <a:latin typeface="+mn-lt"/>
                <a:cs typeface="Times New Roman" pitchFamily="18" charset="0"/>
              </a:rPr>
              <a:t>Patients with aseptic meningitis have headache, stiff neck, and photophobia. </a:t>
            </a:r>
          </a:p>
          <a:p>
            <a:pPr eaLnBrk="0" hangingPunct="0">
              <a:defRPr/>
            </a:pPr>
            <a:endParaRPr lang="en-US" sz="2400" dirty="0">
              <a:latin typeface="+mn-lt"/>
              <a:cs typeface="Times New Roman" pitchFamily="18" charset="0"/>
            </a:endParaRPr>
          </a:p>
          <a:p>
            <a:pPr eaLnBrk="0" hangingPunct="0">
              <a:defRPr/>
            </a:pPr>
            <a:r>
              <a:rPr lang="en-US" sz="2400" dirty="0">
                <a:latin typeface="+mn-lt"/>
                <a:cs typeface="Times New Roman" pitchFamily="18" charset="0"/>
              </a:rPr>
              <a:t>A nonspecific rash can accompany these symptoms.</a:t>
            </a:r>
          </a:p>
          <a:p>
            <a:pPr eaLnBrk="0" hangingPunct="0">
              <a:defRPr/>
            </a:pPr>
            <a:endParaRPr lang="en-US" sz="2400" dirty="0">
              <a:latin typeface="+mn-lt"/>
              <a:cs typeface="Times New Roman" pitchFamily="18" charset="0"/>
            </a:endParaRPr>
          </a:p>
          <a:p>
            <a:pPr eaLnBrk="0" hangingPunct="0">
              <a:defRPr/>
            </a:pPr>
            <a:r>
              <a:rPr lang="en-US" sz="2400" dirty="0">
                <a:latin typeface="+mn-lt"/>
                <a:cs typeface="+mn-cs"/>
              </a:rPr>
              <a:t>The </a:t>
            </a:r>
            <a:r>
              <a:rPr lang="en-US" sz="2400" dirty="0" err="1">
                <a:latin typeface="+mn-lt"/>
                <a:cs typeface="+mn-cs"/>
              </a:rPr>
              <a:t>coxsackievirus</a:t>
            </a:r>
            <a:r>
              <a:rPr lang="en-US" sz="2400" dirty="0">
                <a:latin typeface="+mn-lt"/>
                <a:cs typeface="+mn-cs"/>
              </a:rPr>
              <a:t> group B and echoviruses are responsible for 80-90% cases in which a causative organism of aseptic meningitis is identified.</a:t>
            </a:r>
          </a:p>
          <a:p>
            <a:pPr eaLnBrk="0" hangingPunct="0">
              <a:defRPr/>
            </a:pPr>
            <a:endParaRPr lang="en-US" sz="2400" dirty="0">
              <a:latin typeface="+mn-lt"/>
              <a:cs typeface="Times New Roman" pitchFamily="18" charset="0"/>
            </a:endParaRPr>
          </a:p>
          <a:p>
            <a:pPr eaLnBrk="0" hangingPunct="0">
              <a:defRPr/>
            </a:pPr>
            <a:r>
              <a:rPr lang="en-US" sz="2400" dirty="0">
                <a:latin typeface="+mn-lt"/>
                <a:cs typeface="Times New Roman" pitchFamily="18" charset="0"/>
              </a:rPr>
              <a:t>It most frequently occurs in children younger than 1 year. </a:t>
            </a:r>
          </a:p>
          <a:p>
            <a:pPr eaLnBrk="0" hangingPunct="0">
              <a:defRPr/>
            </a:pPr>
            <a:endParaRPr lang="en-US" sz="2400" dirty="0">
              <a:latin typeface="+mn-lt"/>
              <a:cs typeface="Times New Roman" pitchFamily="18" charset="0"/>
            </a:endParaRPr>
          </a:p>
          <a:p>
            <a:pPr eaLnBrk="0" hangingPunct="0">
              <a:defRPr/>
            </a:pPr>
            <a:r>
              <a:rPr lang="en-US" sz="2400" dirty="0">
                <a:latin typeface="+mn-lt"/>
                <a:cs typeface="Times New Roman" pitchFamily="18" charset="0"/>
              </a:rPr>
              <a:t>The clinical course of aseptic meningitis is self-limited and resolves in 1-2 weeks.</a:t>
            </a:r>
          </a:p>
          <a:p>
            <a:pPr eaLnBrk="0" hangingPunct="0">
              <a:defRPr/>
            </a:pPr>
            <a:endParaRPr lang="en-US" sz="2400" dirty="0">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fade">
                                      <p:cBhvr>
                                        <p:cTn id="18" dur="500"/>
                                        <p:tgtEl>
                                          <p:spTgt spid="9">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fade">
                                      <p:cBhvr>
                                        <p:cTn id="21" dur="500"/>
                                        <p:tgtEl>
                                          <p:spTgt spid="9">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0" end="10"/>
                                            </p:txEl>
                                          </p:spTgt>
                                        </p:tgtEl>
                                        <p:attrNameLst>
                                          <p:attrName>style.visibility</p:attrName>
                                        </p:attrNameLst>
                                      </p:cBhvr>
                                      <p:to>
                                        <p:strVal val="visible"/>
                                      </p:to>
                                    </p:set>
                                    <p:animEffect transition="in" filter="fade">
                                      <p:cBhvr>
                                        <p:cTn id="24"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2"/>
          <p:cNvSpPr>
            <a:spLocks noGrp="1" noChangeArrowheads="1"/>
          </p:cNvSpPr>
          <p:nvPr>
            <p:ph type="title"/>
          </p:nvPr>
        </p:nvSpPr>
        <p:spPr>
          <a:xfrm>
            <a:off x="457200" y="304800"/>
            <a:ext cx="9620250" cy="762000"/>
          </a:xfrm>
        </p:spPr>
        <p:txBody>
          <a:bodyPr/>
          <a:lstStyle/>
          <a:p>
            <a:r>
              <a:rPr lang="en-GB" smtClean="0">
                <a:ea typeface="ＭＳ Ｐゴシック" pitchFamily="34" charset="-128"/>
                <a:cs typeface="Times New Roman" pitchFamily="18" charset="0"/>
              </a:rPr>
              <a:t>Viral agents</a:t>
            </a:r>
          </a:p>
        </p:txBody>
      </p:sp>
      <p:sp>
        <p:nvSpPr>
          <p:cNvPr id="8199" name="Rectangle 3"/>
          <p:cNvSpPr>
            <a:spLocks noGrp="1" noChangeArrowheads="1"/>
          </p:cNvSpPr>
          <p:nvPr>
            <p:ph sz="half" idx="1"/>
          </p:nvPr>
        </p:nvSpPr>
        <p:spPr>
          <a:xfrm>
            <a:off x="0" y="1965325"/>
            <a:ext cx="5219700" cy="4892675"/>
          </a:xfrm>
        </p:spPr>
        <p:txBody>
          <a:bodyPr/>
          <a:lstStyle/>
          <a:p>
            <a:pPr>
              <a:spcBef>
                <a:spcPts val="0"/>
              </a:spcBef>
              <a:buFont typeface="Wingdings" pitchFamily="2" charset="2"/>
              <a:buNone/>
              <a:defRPr/>
            </a:pPr>
            <a:r>
              <a:rPr lang="en-US" sz="1800" dirty="0" smtClean="0">
                <a:ea typeface="ＭＳ Ｐゴシック" pitchFamily="34" charset="-128"/>
                <a:cs typeface="Times New Roman" pitchFamily="18" charset="0"/>
              </a:rPr>
              <a:t>Mumps</a:t>
            </a:r>
          </a:p>
          <a:p>
            <a:pPr>
              <a:spcBef>
                <a:spcPts val="0"/>
              </a:spcBef>
              <a:buFont typeface="Wingdings" pitchFamily="2" charset="2"/>
              <a:buNone/>
              <a:defRPr/>
            </a:pPr>
            <a:r>
              <a:rPr lang="en-US" sz="1800" dirty="0">
                <a:ea typeface="ＭＳ Ｐゴシック" pitchFamily="34" charset="-128"/>
              </a:rPr>
              <a:t>Measles</a:t>
            </a:r>
          </a:p>
          <a:p>
            <a:pPr>
              <a:spcBef>
                <a:spcPts val="0"/>
              </a:spcBef>
              <a:buFont typeface="Wingdings" pitchFamily="2" charset="2"/>
              <a:buNone/>
              <a:defRPr/>
            </a:pPr>
            <a:r>
              <a:rPr lang="en-US" sz="1800" dirty="0" smtClean="0">
                <a:ea typeface="ＭＳ Ｐゴシック" pitchFamily="34" charset="-128"/>
              </a:rPr>
              <a:t>Varicella-zoster</a:t>
            </a:r>
          </a:p>
          <a:p>
            <a:pPr>
              <a:spcBef>
                <a:spcPts val="0"/>
              </a:spcBef>
              <a:buFont typeface="Wingdings" pitchFamily="2" charset="2"/>
              <a:buNone/>
              <a:defRPr/>
            </a:pPr>
            <a:r>
              <a:rPr lang="en-US" sz="1800" dirty="0">
                <a:ea typeface="ＭＳ Ｐゴシック" pitchFamily="34" charset="-128"/>
              </a:rPr>
              <a:t>Epstein-Barr </a:t>
            </a:r>
            <a:r>
              <a:rPr lang="en-US" sz="1800" dirty="0" smtClean="0">
                <a:ea typeface="ＭＳ Ｐゴシック" pitchFamily="34" charset="-128"/>
              </a:rPr>
              <a:t>virus/</a:t>
            </a:r>
            <a:r>
              <a:rPr lang="en-US" sz="1800" dirty="0">
                <a:ea typeface="ＭＳ Ｐゴシック" pitchFamily="34" charset="-128"/>
              </a:rPr>
              <a:t> cytomegaloviruses</a:t>
            </a:r>
          </a:p>
          <a:p>
            <a:pPr algn="just">
              <a:spcBef>
                <a:spcPts val="0"/>
              </a:spcBef>
              <a:buFont typeface="Wingdings" pitchFamily="2" charset="2"/>
              <a:buNone/>
              <a:defRPr/>
            </a:pPr>
            <a:r>
              <a:rPr lang="en-US" sz="1800" dirty="0" smtClean="0">
                <a:ea typeface="ＭＳ Ｐゴシック" pitchFamily="34" charset="-128"/>
              </a:rPr>
              <a:t>Other (</a:t>
            </a:r>
            <a:r>
              <a:rPr lang="en-US" sz="1800" dirty="0" err="1">
                <a:ea typeface="ＭＳ Ｐゴシック" pitchFamily="34" charset="-128"/>
              </a:rPr>
              <a:t>myxoviruses</a:t>
            </a:r>
            <a:r>
              <a:rPr lang="en-US" sz="1800" dirty="0" smtClean="0">
                <a:ea typeface="ＭＳ Ｐゴシック" pitchFamily="34" charset="-128"/>
              </a:rPr>
              <a:t>, </a:t>
            </a:r>
            <a:r>
              <a:rPr lang="en-US" sz="1800" dirty="0" err="1" smtClean="0">
                <a:ea typeface="ＭＳ Ｐゴシック" pitchFamily="34" charset="-128"/>
              </a:rPr>
              <a:t>paramyxoviruses</a:t>
            </a:r>
            <a:r>
              <a:rPr lang="en-US" sz="1800" dirty="0" smtClean="0">
                <a:ea typeface="ＭＳ Ｐゴシック" pitchFamily="34" charset="-128"/>
              </a:rPr>
              <a:t>, adenoviruses)</a:t>
            </a:r>
            <a:r>
              <a:rPr lang="en-GB" sz="1800" dirty="0" smtClean="0">
                <a:ea typeface="ＭＳ Ｐゴシック" pitchFamily="34" charset="-128"/>
              </a:rPr>
              <a:t> </a:t>
            </a:r>
            <a:endParaRPr lang="en-GB" sz="1800" dirty="0">
              <a:ea typeface="ＭＳ Ｐゴシック" pitchFamily="34" charset="-128"/>
            </a:endParaRPr>
          </a:p>
          <a:p>
            <a:pPr>
              <a:spcBef>
                <a:spcPts val="0"/>
              </a:spcBef>
              <a:buFont typeface="Wingdings" pitchFamily="2" charset="2"/>
              <a:buNone/>
              <a:defRPr/>
            </a:pPr>
            <a:endParaRPr lang="en-US" sz="1800" dirty="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err="1" smtClean="0">
                <a:ea typeface="ＭＳ Ｐゴシック" pitchFamily="34" charset="-128"/>
              </a:rPr>
              <a:t>Enteroviruses</a:t>
            </a:r>
            <a:r>
              <a:rPr lang="en-US" sz="1800" dirty="0" smtClean="0">
                <a:ea typeface="ＭＳ Ｐゴシック" pitchFamily="34" charset="-128"/>
              </a:rPr>
              <a:t> </a:t>
            </a:r>
            <a:r>
              <a:rPr lang="en-US" sz="1800" dirty="0">
                <a:ea typeface="ＭＳ Ｐゴシック" pitchFamily="34" charset="-128"/>
              </a:rPr>
              <a:t>(Coxsackie A &amp; B; echovirus; polio)</a:t>
            </a:r>
          </a:p>
          <a:p>
            <a:pPr>
              <a:spcBef>
                <a:spcPts val="0"/>
              </a:spcBef>
              <a:buFont typeface="Wingdings" pitchFamily="2" charset="2"/>
              <a:buNone/>
              <a:defRPr/>
            </a:pPr>
            <a:r>
              <a:rPr lang="en-US" sz="1800" dirty="0" smtClean="0">
                <a:ea typeface="ＭＳ Ｐゴシック" pitchFamily="34" charset="-128"/>
              </a:rPr>
              <a:t>Herpes simplex  (1&amp;2)</a:t>
            </a: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err="1" smtClean="0">
                <a:ea typeface="ＭＳ Ｐゴシック" pitchFamily="34" charset="-128"/>
              </a:rPr>
              <a:t>Arboviruses</a:t>
            </a:r>
            <a:endParaRPr lang="en-US" sz="18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Western equine encephalitis</a:t>
            </a:r>
          </a:p>
          <a:p>
            <a:pPr>
              <a:spcBef>
                <a:spcPts val="0"/>
              </a:spcBef>
              <a:buFont typeface="Wingdings" pitchFamily="2" charset="2"/>
              <a:buNone/>
              <a:defRPr/>
            </a:pPr>
            <a:r>
              <a:rPr lang="en-US" sz="1800" dirty="0" smtClean="0">
                <a:ea typeface="ＭＳ Ｐゴシック" pitchFamily="34" charset="-128"/>
              </a:rPr>
              <a:t>St. Louis encephalitis </a:t>
            </a:r>
          </a:p>
          <a:p>
            <a:pPr>
              <a:spcBef>
                <a:spcPts val="0"/>
              </a:spcBef>
              <a:buFont typeface="Wingdings" pitchFamily="2" charset="2"/>
              <a:buNone/>
              <a:defRPr/>
            </a:pPr>
            <a:r>
              <a:rPr lang="en-US" sz="1800" dirty="0" smtClean="0">
                <a:ea typeface="ＭＳ Ｐゴシック" pitchFamily="34" charset="-128"/>
              </a:rPr>
              <a:t>California encephalitis </a:t>
            </a:r>
            <a:endParaRPr lang="en-US" sz="1800" baseline="300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Eastern equine encephalitis</a:t>
            </a:r>
          </a:p>
          <a:p>
            <a:pPr>
              <a:spcBef>
                <a:spcPts val="0"/>
              </a:spcBef>
              <a:buFont typeface="Wingdings" pitchFamily="2" charset="2"/>
              <a:buNone/>
              <a:defRPr/>
            </a:pPr>
            <a:r>
              <a:rPr lang="en-US" sz="1800" dirty="0" smtClean="0">
                <a:ea typeface="ＭＳ Ｐゴシック" pitchFamily="34" charset="-128"/>
              </a:rPr>
              <a:t>Rabies</a:t>
            </a:r>
          </a:p>
        </p:txBody>
      </p:sp>
      <p:sp>
        <p:nvSpPr>
          <p:cNvPr id="8200" name="Rectangle 4"/>
          <p:cNvSpPr>
            <a:spLocks noGrp="1" noChangeArrowheads="1"/>
          </p:cNvSpPr>
          <p:nvPr>
            <p:ph sz="half" idx="2"/>
          </p:nvPr>
        </p:nvSpPr>
        <p:spPr>
          <a:xfrm>
            <a:off x="5114925" y="1982788"/>
            <a:ext cx="2743200" cy="4875212"/>
          </a:xfrm>
        </p:spPr>
        <p:txBody>
          <a:bodyPr/>
          <a:lstStyle/>
          <a:p>
            <a:pPr>
              <a:spcBef>
                <a:spcPts val="0"/>
              </a:spcBef>
              <a:buFont typeface="Wingdings" pitchFamily="2" charset="2"/>
              <a:buNone/>
              <a:defRPr/>
            </a:pPr>
            <a:r>
              <a:rPr lang="en-US" sz="1800" dirty="0" smtClean="0">
                <a:ea typeface="ＭＳ Ｐゴシック" pitchFamily="34" charset="-128"/>
              </a:rPr>
              <a:t>Children</a:t>
            </a:r>
          </a:p>
          <a:p>
            <a:pPr>
              <a:spcBef>
                <a:spcPts val="0"/>
              </a:spcBef>
              <a:buFont typeface="Wingdings" pitchFamily="2" charset="2"/>
              <a:buNone/>
              <a:defRPr/>
            </a:pPr>
            <a:r>
              <a:rPr lang="en-US" sz="1800" dirty="0">
                <a:ea typeface="ＭＳ Ｐゴシック" pitchFamily="34" charset="-128"/>
                <a:cs typeface="Times New Roman" pitchFamily="18" charset="0"/>
              </a:rPr>
              <a:t>Infants, children</a:t>
            </a:r>
          </a:p>
          <a:p>
            <a:pPr>
              <a:spcBef>
                <a:spcPts val="0"/>
              </a:spcBef>
              <a:buFont typeface="Wingdings" pitchFamily="2" charset="2"/>
              <a:buNone/>
              <a:defRPr/>
            </a:pPr>
            <a:r>
              <a:rPr lang="en-US" sz="1800" dirty="0">
                <a:ea typeface="ＭＳ Ｐゴシック" pitchFamily="34" charset="-128"/>
              </a:rPr>
              <a:t>Infants, </a:t>
            </a:r>
            <a:r>
              <a:rPr lang="en-US" sz="1800" dirty="0" smtClean="0">
                <a:ea typeface="ＭＳ Ｐゴシック" pitchFamily="34" charset="-128"/>
              </a:rPr>
              <a:t>children</a:t>
            </a:r>
          </a:p>
          <a:p>
            <a:pPr algn="just">
              <a:spcBef>
                <a:spcPts val="0"/>
              </a:spcBef>
              <a:buFont typeface="Wingdings" pitchFamily="2" charset="2"/>
              <a:buNone/>
              <a:defRPr/>
            </a:pPr>
            <a:r>
              <a:rPr lang="en-US" sz="1800" dirty="0">
                <a:ea typeface="ＭＳ Ｐゴシック" pitchFamily="34" charset="-128"/>
              </a:rPr>
              <a:t>Children, young adults</a:t>
            </a:r>
          </a:p>
          <a:p>
            <a:pPr algn="just">
              <a:spcBef>
                <a:spcPts val="0"/>
              </a:spcBef>
              <a:buFont typeface="Wingdings" pitchFamily="2" charset="2"/>
              <a:buNone/>
              <a:defRPr/>
            </a:pPr>
            <a:r>
              <a:rPr lang="en-US" sz="1800" dirty="0">
                <a:ea typeface="ＭＳ Ｐゴシック" pitchFamily="34" charset="-128"/>
              </a:rPr>
              <a:t>Infants, children</a:t>
            </a:r>
            <a:r>
              <a:rPr lang="en-GB" sz="1800" dirty="0">
                <a:ea typeface="ＭＳ Ｐゴシック" pitchFamily="34" charset="-128"/>
              </a:rPr>
              <a:t> </a:t>
            </a:r>
          </a:p>
          <a:p>
            <a:pPr>
              <a:spcBef>
                <a:spcPts val="0"/>
              </a:spcBef>
              <a:buFont typeface="Wingdings" pitchFamily="2" charset="2"/>
              <a:buNone/>
              <a:defRPr/>
            </a:pPr>
            <a:endParaRPr lang="en-US" sz="1800" dirty="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All </a:t>
            </a:r>
            <a:r>
              <a:rPr lang="en-US" sz="1800" dirty="0">
                <a:ea typeface="ＭＳ Ｐゴシック" pitchFamily="34" charset="-128"/>
              </a:rPr>
              <a:t>ages</a:t>
            </a:r>
          </a:p>
          <a:p>
            <a:pPr>
              <a:spcBef>
                <a:spcPts val="0"/>
              </a:spcBef>
              <a:buFont typeface="Wingdings" pitchFamily="2" charset="2"/>
              <a:buNone/>
              <a:defRPr/>
            </a:pPr>
            <a:r>
              <a:rPr lang="en-US" sz="1800" dirty="0" smtClean="0">
                <a:ea typeface="ＭＳ Ｐゴシック" pitchFamily="34" charset="-128"/>
              </a:rPr>
              <a:t>Adults </a:t>
            </a: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Neonates, young adults</a:t>
            </a:r>
          </a:p>
          <a:p>
            <a:pPr>
              <a:spcBef>
                <a:spcPts val="0"/>
              </a:spcBef>
              <a:buFont typeface="Wingdings" pitchFamily="2" charset="2"/>
              <a:buNone/>
              <a:defRPr/>
            </a:pPr>
            <a:r>
              <a:rPr lang="en-US" sz="1800" dirty="0" smtClean="0">
                <a:ea typeface="ＭＳ Ｐゴシック" pitchFamily="34" charset="-128"/>
              </a:rPr>
              <a:t>Infants, children </a:t>
            </a:r>
          </a:p>
          <a:p>
            <a:pPr>
              <a:spcBef>
                <a:spcPts val="0"/>
              </a:spcBef>
              <a:buFont typeface="Wingdings" pitchFamily="2" charset="2"/>
              <a:buNone/>
              <a:defRPr/>
            </a:pPr>
            <a:r>
              <a:rPr lang="en-US" sz="1800" dirty="0" smtClean="0">
                <a:ea typeface="ＭＳ Ｐゴシック" pitchFamily="34" charset="-128"/>
              </a:rPr>
              <a:t>Adults over 40 </a:t>
            </a:r>
            <a:r>
              <a:rPr lang="en-US" sz="1800" dirty="0" err="1" smtClean="0">
                <a:ea typeface="ＭＳ Ｐゴシック" pitchFamily="34" charset="-128"/>
              </a:rPr>
              <a:t>yr</a:t>
            </a:r>
            <a:r>
              <a:rPr lang="en-US" sz="1800" dirty="0" smtClean="0">
                <a:ea typeface="ＭＳ Ｐゴシック" pitchFamily="34" charset="-128"/>
              </a:rPr>
              <a:t> old </a:t>
            </a:r>
          </a:p>
          <a:p>
            <a:pPr>
              <a:spcBef>
                <a:spcPts val="0"/>
              </a:spcBef>
              <a:buFont typeface="Wingdings" pitchFamily="2" charset="2"/>
              <a:buNone/>
              <a:defRPr/>
            </a:pPr>
            <a:r>
              <a:rPr lang="en-US" sz="1800" dirty="0" smtClean="0">
                <a:ea typeface="ＭＳ Ｐゴシック" pitchFamily="34" charset="-128"/>
              </a:rPr>
              <a:t>School-aged children </a:t>
            </a:r>
          </a:p>
          <a:p>
            <a:pPr>
              <a:spcBef>
                <a:spcPts val="0"/>
              </a:spcBef>
              <a:buFont typeface="Wingdings" pitchFamily="2" charset="2"/>
              <a:buNone/>
              <a:defRPr/>
            </a:pPr>
            <a:r>
              <a:rPr lang="en-US" sz="1800" dirty="0" smtClean="0">
                <a:ea typeface="ＭＳ Ｐゴシック" pitchFamily="34" charset="-128"/>
              </a:rPr>
              <a:t>Infants, children</a:t>
            </a:r>
          </a:p>
          <a:p>
            <a:pPr>
              <a:spcBef>
                <a:spcPts val="0"/>
              </a:spcBef>
              <a:buFont typeface="Wingdings" pitchFamily="2" charset="2"/>
              <a:buNone/>
              <a:defRPr/>
            </a:pPr>
            <a:r>
              <a:rPr lang="en-US" sz="1800" dirty="0" smtClean="0">
                <a:ea typeface="ＭＳ Ｐゴシック" pitchFamily="34" charset="-128"/>
              </a:rPr>
              <a:t>All ages</a:t>
            </a:r>
          </a:p>
        </p:txBody>
      </p:sp>
      <p:sp>
        <p:nvSpPr>
          <p:cNvPr id="25605"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8107A4E-6252-4FCA-8AA5-C833D2D1C4DB}" type="slidenum">
              <a:rPr lang="en-GB">
                <a:solidFill>
                  <a:schemeClr val="bg1"/>
                </a:solidFill>
              </a:rPr>
              <a:pPr eaLnBrk="1" hangingPunct="1"/>
              <a:t>23</a:t>
            </a:fld>
            <a:endParaRPr lang="en-GB">
              <a:solidFill>
                <a:schemeClr val="bg1"/>
              </a:solidFill>
            </a:endParaRPr>
          </a:p>
        </p:txBody>
      </p:sp>
      <p:sp>
        <p:nvSpPr>
          <p:cNvPr id="8201" name="Text Box 5"/>
          <p:cNvSpPr txBox="1">
            <a:spLocks noChangeArrowheads="1"/>
          </p:cNvSpPr>
          <p:nvPr/>
        </p:nvSpPr>
        <p:spPr bwMode="auto">
          <a:xfrm>
            <a:off x="8191500" y="1981200"/>
            <a:ext cx="1885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Winter-spring</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Spring</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Spring</a:t>
            </a: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endParaRPr lang="en-GB" dirty="0" smtClean="0">
              <a:effectLst>
                <a:outerShdw blurRad="38100" dist="38100" dir="2700000" algn="tl">
                  <a:srgbClr val="000000">
                    <a:alpha val="43137"/>
                  </a:srgbClr>
                </a:outerShdw>
              </a:effectLst>
              <a:latin typeface="+mn-lt"/>
              <a:cs typeface="+mn-cs"/>
            </a:endParaRPr>
          </a:p>
        </p:txBody>
      </p:sp>
      <p:sp>
        <p:nvSpPr>
          <p:cNvPr id="25607" name="Text Box 6"/>
          <p:cNvSpPr txBox="1">
            <a:spLocks noChangeArrowheads="1"/>
          </p:cNvSpPr>
          <p:nvPr/>
        </p:nvSpPr>
        <p:spPr bwMode="auto">
          <a:xfrm>
            <a:off x="266700" y="1568450"/>
            <a:ext cx="1693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b="1"/>
              <a:t>Organism</a:t>
            </a:r>
          </a:p>
        </p:txBody>
      </p:sp>
      <p:sp>
        <p:nvSpPr>
          <p:cNvPr id="25608" name="Text Box 7"/>
          <p:cNvSpPr txBox="1">
            <a:spLocks noChangeArrowheads="1"/>
          </p:cNvSpPr>
          <p:nvPr/>
        </p:nvSpPr>
        <p:spPr bwMode="auto">
          <a:xfrm>
            <a:off x="4686300" y="1568450"/>
            <a:ext cx="3171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b="1"/>
              <a:t>Major Age Group Affected</a:t>
            </a:r>
          </a:p>
        </p:txBody>
      </p:sp>
      <p:sp>
        <p:nvSpPr>
          <p:cNvPr id="25609" name="Text Box 8"/>
          <p:cNvSpPr txBox="1">
            <a:spLocks noChangeArrowheads="1"/>
          </p:cNvSpPr>
          <p:nvPr/>
        </p:nvSpPr>
        <p:spPr bwMode="auto">
          <a:xfrm>
            <a:off x="8067675" y="156845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b="1"/>
              <a:t>Seasonal Variation</a:t>
            </a:r>
          </a:p>
        </p:txBody>
      </p:sp>
      <p:sp>
        <p:nvSpPr>
          <p:cNvPr id="2" name="Oval 1"/>
          <p:cNvSpPr/>
          <p:nvPr/>
        </p:nvSpPr>
        <p:spPr>
          <a:xfrm>
            <a:off x="1588" y="3382963"/>
            <a:ext cx="10201275" cy="16764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758CCDC-CCD7-40E6-9DDA-9414D3FCA9DE}" type="slidenum">
              <a:rPr lang="en-GB" sz="2600" b="1">
                <a:solidFill>
                  <a:schemeClr val="bg1"/>
                </a:solidFill>
              </a:rPr>
              <a:pPr eaLnBrk="1" hangingPunct="1"/>
              <a:t>24</a:t>
            </a:fld>
            <a:endParaRPr lang="en-GB" sz="2600" b="1">
              <a:solidFill>
                <a:schemeClr val="bg1"/>
              </a:solidFill>
            </a:endParaRPr>
          </a:p>
        </p:txBody>
      </p:sp>
      <p:sp>
        <p:nvSpPr>
          <p:cNvPr id="26627"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98B01F2-F62D-4D07-870A-41DF41517073}" type="slidenum">
              <a:rPr lang="en-GB" sz="2600" b="1">
                <a:solidFill>
                  <a:schemeClr val="bg1"/>
                </a:solidFill>
              </a:rPr>
              <a:pPr eaLnBrk="1" hangingPunct="1"/>
              <a:t>24</a:t>
            </a:fld>
            <a:endParaRPr lang="en-GB" sz="2600" b="1">
              <a:solidFill>
                <a:schemeClr val="bg1"/>
              </a:solidFill>
            </a:endParaRPr>
          </a:p>
        </p:txBody>
      </p:sp>
      <p:sp>
        <p:nvSpPr>
          <p:cNvPr id="26628"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C0964D3-2935-4F69-8706-0023061AD7FD}" type="slidenum">
              <a:rPr lang="en-GB" sz="2600" b="1">
                <a:solidFill>
                  <a:schemeClr val="bg1"/>
                </a:solidFill>
              </a:rPr>
              <a:pPr eaLnBrk="1" hangingPunct="1"/>
              <a:t>24</a:t>
            </a:fld>
            <a:endParaRPr lang="en-GB" sz="2600" b="1">
              <a:solidFill>
                <a:schemeClr val="bg1"/>
              </a:solidFill>
            </a:endParaRPr>
          </a:p>
        </p:txBody>
      </p:sp>
      <p:sp>
        <p:nvSpPr>
          <p:cNvPr id="43014" name="Rectangle 4"/>
          <p:cNvSpPr>
            <a:spLocks noChangeArrowheads="1"/>
          </p:cNvSpPr>
          <p:nvPr/>
        </p:nvSpPr>
        <p:spPr bwMode="auto">
          <a:xfrm>
            <a:off x="3771900" y="420688"/>
            <a:ext cx="2646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spcBef>
                <a:spcPct val="20000"/>
              </a:spcBef>
              <a:buClr>
                <a:schemeClr val="tx1"/>
              </a:buClr>
              <a:buSzPct val="75000"/>
              <a:buFont typeface="Wingdings" pitchFamily="2" charset="2"/>
              <a:buNone/>
              <a:defRPr/>
            </a:pPr>
            <a:r>
              <a:rPr lang="en-US" sz="3600" b="1" dirty="0">
                <a:solidFill>
                  <a:schemeClr val="tx2"/>
                </a:solidFill>
                <a:latin typeface="+mn-lt"/>
                <a:cs typeface="+mn-cs"/>
              </a:rPr>
              <a:t>Encephalitis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397105F-2652-41E9-A9ED-7B4FDF8C9C17}" type="slidenum">
              <a:rPr lang="en-GB" smtClean="0">
                <a:solidFill>
                  <a:schemeClr val="bg1"/>
                </a:solidFill>
                <a:latin typeface="+mn-lt"/>
              </a:rPr>
              <a:pPr eaLnBrk="1" hangingPunct="1">
                <a:defRPr/>
              </a:pPr>
              <a:t>25</a:t>
            </a:fld>
            <a:endParaRPr lang="en-GB" smtClean="0">
              <a:solidFill>
                <a:schemeClr val="bg1"/>
              </a:solidFill>
              <a:latin typeface="+mn-lt"/>
            </a:endParaRPr>
          </a:p>
        </p:txBody>
      </p:sp>
      <p:sp>
        <p:nvSpPr>
          <p:cNvPr id="10243" name="Rectangle 4"/>
          <p:cNvSpPr>
            <a:spLocks noChangeArrowheads="1"/>
          </p:cNvSpPr>
          <p:nvPr/>
        </p:nvSpPr>
        <p:spPr bwMode="auto">
          <a:xfrm>
            <a:off x="0" y="1925638"/>
            <a:ext cx="5143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defRPr/>
            </a:pPr>
            <a:r>
              <a:rPr lang="en-US" sz="3200" b="1" dirty="0">
                <a:latin typeface="+mn-lt"/>
                <a:cs typeface="+mn-cs"/>
              </a:rPr>
              <a:t>Meningitis</a:t>
            </a:r>
            <a:r>
              <a:rPr lang="en-US" sz="3200" dirty="0">
                <a:latin typeface="+mn-lt"/>
                <a:cs typeface="+mn-cs"/>
              </a:rPr>
              <a:t>  </a:t>
            </a:r>
          </a:p>
          <a:p>
            <a:pPr>
              <a:defRPr/>
            </a:pPr>
            <a:r>
              <a:rPr lang="en-US" sz="3200" dirty="0">
                <a:latin typeface="+mn-lt"/>
                <a:cs typeface="+mn-cs"/>
              </a:rPr>
              <a:t>inflammatory process of </a:t>
            </a:r>
          </a:p>
          <a:p>
            <a:pPr>
              <a:defRPr/>
            </a:pPr>
            <a:r>
              <a:rPr lang="en-US" sz="3200" dirty="0">
                <a:latin typeface="+mn-lt"/>
                <a:cs typeface="+mn-cs"/>
              </a:rPr>
              <a:t>meninges and CSF</a:t>
            </a:r>
          </a:p>
          <a:p>
            <a:pPr>
              <a:defRPr/>
            </a:pPr>
            <a:endParaRPr lang="en-US" sz="3200" dirty="0">
              <a:latin typeface="+mn-lt"/>
              <a:cs typeface="+mn-cs"/>
            </a:endParaRPr>
          </a:p>
          <a:p>
            <a:pPr>
              <a:defRPr/>
            </a:pPr>
            <a:r>
              <a:rPr lang="en-US" sz="3200" b="1" dirty="0" err="1">
                <a:latin typeface="+mn-lt"/>
                <a:cs typeface="+mn-cs"/>
              </a:rPr>
              <a:t>Meningoencephalitis</a:t>
            </a:r>
            <a:endParaRPr lang="en-US" sz="3200" dirty="0">
              <a:latin typeface="+mn-lt"/>
              <a:cs typeface="+mn-cs"/>
            </a:endParaRPr>
          </a:p>
          <a:p>
            <a:pPr>
              <a:defRPr/>
            </a:pPr>
            <a:r>
              <a:rPr lang="en-US" sz="3200" dirty="0">
                <a:latin typeface="+mn-lt"/>
                <a:cs typeface="+mn-cs"/>
              </a:rPr>
              <a:t>inflammation of meninges </a:t>
            </a:r>
            <a:r>
              <a:rPr lang="en-US" sz="3200" i="1" dirty="0">
                <a:latin typeface="+mn-lt"/>
                <a:cs typeface="+mn-cs"/>
              </a:rPr>
              <a:t>and</a:t>
            </a:r>
            <a:r>
              <a:rPr lang="en-US" sz="3200" dirty="0">
                <a:latin typeface="+mn-lt"/>
                <a:cs typeface="+mn-cs"/>
              </a:rPr>
              <a:t> </a:t>
            </a:r>
          </a:p>
          <a:p>
            <a:pPr>
              <a:defRPr/>
            </a:pPr>
            <a:r>
              <a:rPr lang="en-US" sz="3200" dirty="0">
                <a:latin typeface="+mn-lt"/>
                <a:cs typeface="+mn-cs"/>
              </a:rPr>
              <a:t>brain parenchyma</a:t>
            </a:r>
            <a:endParaRPr lang="en-GB" sz="3200" dirty="0">
              <a:latin typeface="+mn-lt"/>
              <a:cs typeface="+mn-cs"/>
            </a:endParaRPr>
          </a:p>
        </p:txBody>
      </p:sp>
      <p:pic>
        <p:nvPicPr>
          <p:cNvPr id="27652" name="Picture 5" descr="schematic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119188"/>
            <a:ext cx="5105400"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fade">
                                      <p:cBhvr>
                                        <p:cTn id="7" dur="500"/>
                                        <p:tgtEl>
                                          <p:spTgt spid="102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5" end="5"/>
                                            </p:txEl>
                                          </p:spTgt>
                                        </p:tgtEl>
                                        <p:attrNameLst>
                                          <p:attrName>style.visibility</p:attrName>
                                        </p:attrNameLst>
                                      </p:cBhvr>
                                      <p:to>
                                        <p:strVal val="visible"/>
                                      </p:to>
                                    </p:set>
                                    <p:animEffect transition="in" filter="fade">
                                      <p:cBhvr>
                                        <p:cTn id="10" dur="500"/>
                                        <p:tgtEl>
                                          <p:spTgt spid="1024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animEffect transition="in" filter="fade">
                                      <p:cBhvr>
                                        <p:cTn id="13"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645351-D841-4A69-815F-CF257B83EA97}" type="slidenum">
              <a:rPr lang="en-GB" sz="2600" b="1">
                <a:solidFill>
                  <a:schemeClr val="bg1"/>
                </a:solidFill>
              </a:rPr>
              <a:pPr eaLnBrk="1" hangingPunct="1"/>
              <a:t>26</a:t>
            </a:fld>
            <a:endParaRPr lang="en-GB" sz="2600" b="1">
              <a:solidFill>
                <a:schemeClr val="bg1"/>
              </a:solidFill>
            </a:endParaRPr>
          </a:p>
        </p:txBody>
      </p:sp>
      <p:sp>
        <p:nvSpPr>
          <p:cNvPr id="2867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455C71F-BAC5-4FEE-A859-AC2EE16DD6E1}" type="slidenum">
              <a:rPr lang="en-GB" sz="2600" b="1">
                <a:solidFill>
                  <a:schemeClr val="bg1"/>
                </a:solidFill>
              </a:rPr>
              <a:pPr eaLnBrk="1" hangingPunct="1"/>
              <a:t>26</a:t>
            </a:fld>
            <a:endParaRPr lang="en-GB" sz="2600" b="1">
              <a:solidFill>
                <a:schemeClr val="bg1"/>
              </a:solidFill>
            </a:endParaRPr>
          </a:p>
        </p:txBody>
      </p:sp>
      <p:sp>
        <p:nvSpPr>
          <p:cNvPr id="28676"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024D2A8-02ED-49B1-88DA-7D044866E508}" type="slidenum">
              <a:rPr lang="en-GB" sz="2600" b="1">
                <a:solidFill>
                  <a:schemeClr val="bg1"/>
                </a:solidFill>
              </a:rPr>
              <a:pPr eaLnBrk="1" hangingPunct="1"/>
              <a:t>26</a:t>
            </a:fld>
            <a:endParaRPr lang="en-GB" sz="2600" b="1">
              <a:solidFill>
                <a:schemeClr val="bg1"/>
              </a:solidFill>
            </a:endParaRPr>
          </a:p>
        </p:txBody>
      </p:sp>
      <p:sp>
        <p:nvSpPr>
          <p:cNvPr id="43014" name="Rectangle 4"/>
          <p:cNvSpPr>
            <a:spLocks noChangeArrowheads="1"/>
          </p:cNvSpPr>
          <p:nvPr/>
        </p:nvSpPr>
        <p:spPr bwMode="auto">
          <a:xfrm>
            <a:off x="3771900" y="420688"/>
            <a:ext cx="2646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spcBef>
                <a:spcPct val="20000"/>
              </a:spcBef>
              <a:buClr>
                <a:schemeClr val="tx1"/>
              </a:buClr>
              <a:buSzPct val="75000"/>
              <a:buFont typeface="Wingdings" pitchFamily="2" charset="2"/>
              <a:buNone/>
              <a:defRPr/>
            </a:pPr>
            <a:r>
              <a:rPr lang="en-US" sz="3600" b="1" dirty="0">
                <a:solidFill>
                  <a:schemeClr val="tx2"/>
                </a:solidFill>
                <a:latin typeface="+mn-lt"/>
                <a:cs typeface="+mn-cs"/>
              </a:rPr>
              <a:t>Encephalitis</a:t>
            </a:r>
          </a:p>
        </p:txBody>
      </p:sp>
      <p:sp>
        <p:nvSpPr>
          <p:cNvPr id="43015" name="Rectangle 6"/>
          <p:cNvSpPr>
            <a:spLocks noChangeArrowheads="1"/>
          </p:cNvSpPr>
          <p:nvPr/>
        </p:nvSpPr>
        <p:spPr bwMode="auto">
          <a:xfrm>
            <a:off x="101600" y="2651125"/>
            <a:ext cx="10185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sz="2400">
                <a:latin typeface="Garamond" pitchFamily="18" charset="0"/>
                <a:cs typeface="Times New Roman" pitchFamily="18" charset="0"/>
              </a:rPr>
              <a:t>Transmission is commonly either person to person, or through vectors:</a:t>
            </a:r>
          </a:p>
          <a:p>
            <a:pPr eaLnBrk="0" hangingPunct="0"/>
            <a:r>
              <a:rPr lang="en-US" sz="2400">
                <a:latin typeface="Garamond" pitchFamily="18" charset="0"/>
                <a:cs typeface="Times New Roman" pitchFamily="18" charset="0"/>
              </a:rPr>
              <a:t>	Mosquitoes</a:t>
            </a:r>
          </a:p>
          <a:p>
            <a:pPr eaLnBrk="0" hangingPunct="0"/>
            <a:r>
              <a:rPr lang="en-US" sz="2400">
                <a:latin typeface="Garamond" pitchFamily="18" charset="0"/>
                <a:cs typeface="Times New Roman" pitchFamily="18" charset="0"/>
              </a:rPr>
              <a:t>	Lice</a:t>
            </a:r>
          </a:p>
          <a:p>
            <a:pPr eaLnBrk="0" hangingPunct="0"/>
            <a:r>
              <a:rPr lang="en-US" sz="2400">
                <a:latin typeface="Garamond" pitchFamily="18" charset="0"/>
                <a:cs typeface="Times New Roman" pitchFamily="18" charset="0"/>
              </a:rPr>
              <a:t>	Ticks</a:t>
            </a:r>
          </a:p>
          <a:p>
            <a:pPr eaLnBrk="0" hangingPunct="0"/>
            <a:endParaRPr lang="en-US" sz="2400">
              <a:latin typeface="Garamond" pitchFamily="18" charset="0"/>
              <a:cs typeface="Times New Roman" pitchFamily="18" charset="0"/>
            </a:endParaRPr>
          </a:p>
          <a:p>
            <a:pPr eaLnBrk="0" hangingPunct="0"/>
            <a:endParaRPr lang="en-US" sz="1200">
              <a:latin typeface="Garamond" pitchFamily="18" charset="0"/>
              <a:cs typeface="Times New Roman" pitchFamily="18" charset="0"/>
            </a:endParaRPr>
          </a:p>
          <a:p>
            <a:pPr eaLnBrk="0" hangingPunct="0"/>
            <a:r>
              <a:rPr lang="en-US" sz="2400">
                <a:latin typeface="Garamond" pitchFamily="18" charset="0"/>
                <a:cs typeface="Times New Roman" pitchFamily="18" charset="0"/>
              </a:rPr>
              <a:t>Various viridae from Togavirus, Flavivirus, and Bunyavirus families.</a:t>
            </a:r>
          </a:p>
          <a:p>
            <a:pPr eaLnBrk="0" hangingPunct="0"/>
            <a:endParaRPr lang="en-US" sz="1200">
              <a:latin typeface="Garamon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2"/>
          <p:cNvSpPr>
            <a:spLocks noGrp="1" noChangeArrowheads="1"/>
          </p:cNvSpPr>
          <p:nvPr>
            <p:ph type="title"/>
          </p:nvPr>
        </p:nvSpPr>
        <p:spPr>
          <a:xfrm>
            <a:off x="457200" y="304800"/>
            <a:ext cx="9620250" cy="762000"/>
          </a:xfrm>
        </p:spPr>
        <p:txBody>
          <a:bodyPr/>
          <a:lstStyle/>
          <a:p>
            <a:r>
              <a:rPr lang="en-GB" smtClean="0">
                <a:ea typeface="ＭＳ Ｐゴシック" pitchFamily="34" charset="-128"/>
                <a:cs typeface="Times New Roman" pitchFamily="18" charset="0"/>
              </a:rPr>
              <a:t>Viral agents</a:t>
            </a:r>
          </a:p>
        </p:txBody>
      </p:sp>
      <p:sp>
        <p:nvSpPr>
          <p:cNvPr id="8199" name="Rectangle 3"/>
          <p:cNvSpPr>
            <a:spLocks noGrp="1" noChangeArrowheads="1"/>
          </p:cNvSpPr>
          <p:nvPr>
            <p:ph sz="half" idx="1"/>
          </p:nvPr>
        </p:nvSpPr>
        <p:spPr>
          <a:xfrm>
            <a:off x="0" y="1965325"/>
            <a:ext cx="5219700" cy="4892675"/>
          </a:xfrm>
        </p:spPr>
        <p:txBody>
          <a:bodyPr/>
          <a:lstStyle/>
          <a:p>
            <a:pPr>
              <a:spcBef>
                <a:spcPts val="0"/>
              </a:spcBef>
              <a:buFont typeface="Wingdings" pitchFamily="2" charset="2"/>
              <a:buNone/>
              <a:defRPr/>
            </a:pPr>
            <a:r>
              <a:rPr lang="en-US" sz="1800" dirty="0" smtClean="0">
                <a:ea typeface="ＭＳ Ｐゴシック" pitchFamily="34" charset="-128"/>
                <a:cs typeface="Times New Roman" pitchFamily="18" charset="0"/>
              </a:rPr>
              <a:t>Mumps</a:t>
            </a:r>
          </a:p>
          <a:p>
            <a:pPr>
              <a:spcBef>
                <a:spcPts val="0"/>
              </a:spcBef>
              <a:buFont typeface="Wingdings" pitchFamily="2" charset="2"/>
              <a:buNone/>
              <a:defRPr/>
            </a:pPr>
            <a:r>
              <a:rPr lang="en-US" sz="1800" dirty="0">
                <a:ea typeface="ＭＳ Ｐゴシック" pitchFamily="34" charset="-128"/>
              </a:rPr>
              <a:t>Measles</a:t>
            </a:r>
          </a:p>
          <a:p>
            <a:pPr>
              <a:spcBef>
                <a:spcPts val="0"/>
              </a:spcBef>
              <a:buFont typeface="Wingdings" pitchFamily="2" charset="2"/>
              <a:buNone/>
              <a:defRPr/>
            </a:pPr>
            <a:r>
              <a:rPr lang="en-US" sz="1800" dirty="0" smtClean="0">
                <a:ea typeface="ＭＳ Ｐゴシック" pitchFamily="34" charset="-128"/>
              </a:rPr>
              <a:t>Varicella-zoster</a:t>
            </a:r>
          </a:p>
          <a:p>
            <a:pPr>
              <a:spcBef>
                <a:spcPts val="0"/>
              </a:spcBef>
              <a:buFont typeface="Wingdings" pitchFamily="2" charset="2"/>
              <a:buNone/>
              <a:defRPr/>
            </a:pPr>
            <a:r>
              <a:rPr lang="en-US" sz="1800" dirty="0">
                <a:ea typeface="ＭＳ Ｐゴシック" pitchFamily="34" charset="-128"/>
              </a:rPr>
              <a:t>Epstein-Barr </a:t>
            </a:r>
            <a:r>
              <a:rPr lang="en-US" sz="1800" dirty="0" smtClean="0">
                <a:ea typeface="ＭＳ Ｐゴシック" pitchFamily="34" charset="-128"/>
              </a:rPr>
              <a:t>virus/</a:t>
            </a:r>
            <a:r>
              <a:rPr lang="en-US" sz="1800" dirty="0">
                <a:ea typeface="ＭＳ Ｐゴシック" pitchFamily="34" charset="-128"/>
              </a:rPr>
              <a:t> cytomegaloviruses</a:t>
            </a:r>
          </a:p>
          <a:p>
            <a:pPr algn="just">
              <a:spcBef>
                <a:spcPts val="0"/>
              </a:spcBef>
              <a:buFont typeface="Wingdings" pitchFamily="2" charset="2"/>
              <a:buNone/>
              <a:defRPr/>
            </a:pPr>
            <a:r>
              <a:rPr lang="en-US" sz="1800" dirty="0" smtClean="0">
                <a:ea typeface="ＭＳ Ｐゴシック" pitchFamily="34" charset="-128"/>
              </a:rPr>
              <a:t>Other (</a:t>
            </a:r>
            <a:r>
              <a:rPr lang="en-US" sz="1800" dirty="0" err="1">
                <a:ea typeface="ＭＳ Ｐゴシック" pitchFamily="34" charset="-128"/>
              </a:rPr>
              <a:t>myxoviruses</a:t>
            </a:r>
            <a:r>
              <a:rPr lang="en-US" sz="1800" dirty="0" smtClean="0">
                <a:ea typeface="ＭＳ Ｐゴシック" pitchFamily="34" charset="-128"/>
              </a:rPr>
              <a:t>, </a:t>
            </a:r>
            <a:r>
              <a:rPr lang="en-US" sz="1800" dirty="0" err="1" smtClean="0">
                <a:ea typeface="ＭＳ Ｐゴシック" pitchFamily="34" charset="-128"/>
              </a:rPr>
              <a:t>paramyxoviruses</a:t>
            </a:r>
            <a:r>
              <a:rPr lang="en-US" sz="1800" dirty="0" smtClean="0">
                <a:ea typeface="ＭＳ Ｐゴシック" pitchFamily="34" charset="-128"/>
              </a:rPr>
              <a:t>, adenoviruses)</a:t>
            </a:r>
            <a:r>
              <a:rPr lang="en-GB" sz="1800" dirty="0" smtClean="0">
                <a:ea typeface="ＭＳ Ｐゴシック" pitchFamily="34" charset="-128"/>
              </a:rPr>
              <a:t> </a:t>
            </a:r>
            <a:endParaRPr lang="en-GB" sz="1800" dirty="0">
              <a:ea typeface="ＭＳ Ｐゴシック" pitchFamily="34" charset="-128"/>
            </a:endParaRPr>
          </a:p>
          <a:p>
            <a:pPr>
              <a:spcBef>
                <a:spcPts val="0"/>
              </a:spcBef>
              <a:buFont typeface="Wingdings" pitchFamily="2" charset="2"/>
              <a:buNone/>
              <a:defRPr/>
            </a:pPr>
            <a:endParaRPr lang="en-US" sz="1800" dirty="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err="1" smtClean="0">
                <a:ea typeface="ＭＳ Ｐゴシック" pitchFamily="34" charset="-128"/>
              </a:rPr>
              <a:t>Enteroviruses</a:t>
            </a:r>
            <a:r>
              <a:rPr lang="en-US" sz="1800" dirty="0" smtClean="0">
                <a:ea typeface="ＭＳ Ｐゴシック" pitchFamily="34" charset="-128"/>
              </a:rPr>
              <a:t> </a:t>
            </a:r>
            <a:r>
              <a:rPr lang="en-US" sz="1800" dirty="0">
                <a:ea typeface="ＭＳ Ｐゴシック" pitchFamily="34" charset="-128"/>
              </a:rPr>
              <a:t>(Coxsackie A &amp; B; echovirus; polio)</a:t>
            </a:r>
          </a:p>
          <a:p>
            <a:pPr>
              <a:spcBef>
                <a:spcPts val="0"/>
              </a:spcBef>
              <a:buFont typeface="Wingdings" pitchFamily="2" charset="2"/>
              <a:buNone/>
              <a:defRPr/>
            </a:pPr>
            <a:r>
              <a:rPr lang="en-US" sz="1800" dirty="0" smtClean="0">
                <a:ea typeface="ＭＳ Ｐゴシック" pitchFamily="34" charset="-128"/>
              </a:rPr>
              <a:t>Herpes simplex  (1&amp;2)</a:t>
            </a: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err="1" smtClean="0">
                <a:ea typeface="ＭＳ Ｐゴシック" pitchFamily="34" charset="-128"/>
              </a:rPr>
              <a:t>Arboviruses</a:t>
            </a:r>
            <a:endParaRPr lang="en-US" sz="18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Western equine encephalitis</a:t>
            </a:r>
          </a:p>
          <a:p>
            <a:pPr>
              <a:spcBef>
                <a:spcPts val="0"/>
              </a:spcBef>
              <a:buFont typeface="Wingdings" pitchFamily="2" charset="2"/>
              <a:buNone/>
              <a:defRPr/>
            </a:pPr>
            <a:r>
              <a:rPr lang="en-US" sz="1800" dirty="0" smtClean="0">
                <a:ea typeface="ＭＳ Ｐゴシック" pitchFamily="34" charset="-128"/>
              </a:rPr>
              <a:t>St. Louis encephalitis </a:t>
            </a:r>
          </a:p>
          <a:p>
            <a:pPr>
              <a:spcBef>
                <a:spcPts val="0"/>
              </a:spcBef>
              <a:buFont typeface="Wingdings" pitchFamily="2" charset="2"/>
              <a:buNone/>
              <a:defRPr/>
            </a:pPr>
            <a:r>
              <a:rPr lang="en-US" sz="1800" dirty="0" smtClean="0">
                <a:ea typeface="ＭＳ Ｐゴシック" pitchFamily="34" charset="-128"/>
              </a:rPr>
              <a:t>California encephalitis </a:t>
            </a:r>
            <a:endParaRPr lang="en-US" sz="1800" baseline="300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Eastern equine encephalitis</a:t>
            </a:r>
          </a:p>
          <a:p>
            <a:pPr>
              <a:spcBef>
                <a:spcPts val="0"/>
              </a:spcBef>
              <a:buFont typeface="Wingdings" pitchFamily="2" charset="2"/>
              <a:buNone/>
              <a:defRPr/>
            </a:pPr>
            <a:r>
              <a:rPr lang="en-US" sz="1800" dirty="0" smtClean="0">
                <a:ea typeface="ＭＳ Ｐゴシック" pitchFamily="34" charset="-128"/>
              </a:rPr>
              <a:t>Rabies</a:t>
            </a:r>
          </a:p>
        </p:txBody>
      </p:sp>
      <p:sp>
        <p:nvSpPr>
          <p:cNvPr id="8200" name="Rectangle 4"/>
          <p:cNvSpPr>
            <a:spLocks noGrp="1" noChangeArrowheads="1"/>
          </p:cNvSpPr>
          <p:nvPr>
            <p:ph sz="half" idx="2"/>
          </p:nvPr>
        </p:nvSpPr>
        <p:spPr>
          <a:xfrm>
            <a:off x="5114925" y="1982788"/>
            <a:ext cx="2743200" cy="4875212"/>
          </a:xfrm>
        </p:spPr>
        <p:txBody>
          <a:bodyPr/>
          <a:lstStyle/>
          <a:p>
            <a:pPr>
              <a:spcBef>
                <a:spcPts val="0"/>
              </a:spcBef>
              <a:buFont typeface="Wingdings" pitchFamily="2" charset="2"/>
              <a:buNone/>
              <a:defRPr/>
            </a:pPr>
            <a:r>
              <a:rPr lang="en-US" sz="1800" dirty="0" smtClean="0">
                <a:ea typeface="ＭＳ Ｐゴシック" pitchFamily="34" charset="-128"/>
              </a:rPr>
              <a:t>Children</a:t>
            </a:r>
          </a:p>
          <a:p>
            <a:pPr>
              <a:spcBef>
                <a:spcPts val="0"/>
              </a:spcBef>
              <a:buFont typeface="Wingdings" pitchFamily="2" charset="2"/>
              <a:buNone/>
              <a:defRPr/>
            </a:pPr>
            <a:r>
              <a:rPr lang="en-US" sz="1800" dirty="0">
                <a:ea typeface="ＭＳ Ｐゴシック" pitchFamily="34" charset="-128"/>
                <a:cs typeface="Times New Roman" pitchFamily="18" charset="0"/>
              </a:rPr>
              <a:t>Infants, children</a:t>
            </a:r>
          </a:p>
          <a:p>
            <a:pPr>
              <a:spcBef>
                <a:spcPts val="0"/>
              </a:spcBef>
              <a:buFont typeface="Wingdings" pitchFamily="2" charset="2"/>
              <a:buNone/>
              <a:defRPr/>
            </a:pPr>
            <a:r>
              <a:rPr lang="en-US" sz="1800" dirty="0">
                <a:ea typeface="ＭＳ Ｐゴシック" pitchFamily="34" charset="-128"/>
              </a:rPr>
              <a:t>Infants, </a:t>
            </a:r>
            <a:r>
              <a:rPr lang="en-US" sz="1800" dirty="0" smtClean="0">
                <a:ea typeface="ＭＳ Ｐゴシック" pitchFamily="34" charset="-128"/>
              </a:rPr>
              <a:t>children</a:t>
            </a:r>
          </a:p>
          <a:p>
            <a:pPr algn="just">
              <a:spcBef>
                <a:spcPts val="0"/>
              </a:spcBef>
              <a:buFont typeface="Wingdings" pitchFamily="2" charset="2"/>
              <a:buNone/>
              <a:defRPr/>
            </a:pPr>
            <a:r>
              <a:rPr lang="en-US" sz="1800" dirty="0">
                <a:ea typeface="ＭＳ Ｐゴシック" pitchFamily="34" charset="-128"/>
              </a:rPr>
              <a:t>Children, young adults</a:t>
            </a:r>
          </a:p>
          <a:p>
            <a:pPr algn="just">
              <a:spcBef>
                <a:spcPts val="0"/>
              </a:spcBef>
              <a:buFont typeface="Wingdings" pitchFamily="2" charset="2"/>
              <a:buNone/>
              <a:defRPr/>
            </a:pPr>
            <a:r>
              <a:rPr lang="en-US" sz="1800" dirty="0">
                <a:ea typeface="ＭＳ Ｐゴシック" pitchFamily="34" charset="-128"/>
              </a:rPr>
              <a:t>Infants, children</a:t>
            </a:r>
            <a:r>
              <a:rPr lang="en-GB" sz="1800" dirty="0">
                <a:ea typeface="ＭＳ Ｐゴシック" pitchFamily="34" charset="-128"/>
              </a:rPr>
              <a:t> </a:t>
            </a:r>
          </a:p>
          <a:p>
            <a:pPr>
              <a:spcBef>
                <a:spcPts val="0"/>
              </a:spcBef>
              <a:buFont typeface="Wingdings" pitchFamily="2" charset="2"/>
              <a:buNone/>
              <a:defRPr/>
            </a:pPr>
            <a:endParaRPr lang="en-US" sz="1800" dirty="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All </a:t>
            </a:r>
            <a:r>
              <a:rPr lang="en-US" sz="1800" dirty="0">
                <a:ea typeface="ＭＳ Ｐゴシック" pitchFamily="34" charset="-128"/>
              </a:rPr>
              <a:t>ages</a:t>
            </a:r>
          </a:p>
          <a:p>
            <a:pPr>
              <a:spcBef>
                <a:spcPts val="0"/>
              </a:spcBef>
              <a:buFont typeface="Wingdings" pitchFamily="2" charset="2"/>
              <a:buNone/>
              <a:defRPr/>
            </a:pPr>
            <a:r>
              <a:rPr lang="en-US" sz="1800" dirty="0" smtClean="0">
                <a:ea typeface="ＭＳ Ｐゴシック" pitchFamily="34" charset="-128"/>
              </a:rPr>
              <a:t>Adults </a:t>
            </a: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endParaRPr lang="en-US" sz="1800" dirty="0" smtClean="0">
              <a:ea typeface="ＭＳ Ｐゴシック" pitchFamily="34" charset="-128"/>
            </a:endParaRPr>
          </a:p>
          <a:p>
            <a:pPr>
              <a:spcBef>
                <a:spcPts val="0"/>
              </a:spcBef>
              <a:buFont typeface="Wingdings" pitchFamily="2" charset="2"/>
              <a:buNone/>
              <a:defRPr/>
            </a:pPr>
            <a:r>
              <a:rPr lang="en-US" sz="1800" dirty="0" smtClean="0">
                <a:ea typeface="ＭＳ Ｐゴシック" pitchFamily="34" charset="-128"/>
              </a:rPr>
              <a:t>Neonates, young adults</a:t>
            </a:r>
          </a:p>
          <a:p>
            <a:pPr>
              <a:spcBef>
                <a:spcPts val="0"/>
              </a:spcBef>
              <a:buFont typeface="Wingdings" pitchFamily="2" charset="2"/>
              <a:buNone/>
              <a:defRPr/>
            </a:pPr>
            <a:r>
              <a:rPr lang="en-US" sz="1800" dirty="0" smtClean="0">
                <a:ea typeface="ＭＳ Ｐゴシック" pitchFamily="34" charset="-128"/>
              </a:rPr>
              <a:t>Infants, children </a:t>
            </a:r>
          </a:p>
          <a:p>
            <a:pPr>
              <a:spcBef>
                <a:spcPts val="0"/>
              </a:spcBef>
              <a:buFont typeface="Wingdings" pitchFamily="2" charset="2"/>
              <a:buNone/>
              <a:defRPr/>
            </a:pPr>
            <a:r>
              <a:rPr lang="en-US" sz="1800" dirty="0" smtClean="0">
                <a:ea typeface="ＭＳ Ｐゴシック" pitchFamily="34" charset="-128"/>
              </a:rPr>
              <a:t>Adults over 40 </a:t>
            </a:r>
            <a:r>
              <a:rPr lang="en-US" sz="1800" dirty="0" err="1" smtClean="0">
                <a:ea typeface="ＭＳ Ｐゴシック" pitchFamily="34" charset="-128"/>
              </a:rPr>
              <a:t>yr</a:t>
            </a:r>
            <a:r>
              <a:rPr lang="en-US" sz="1800" dirty="0" smtClean="0">
                <a:ea typeface="ＭＳ Ｐゴシック" pitchFamily="34" charset="-128"/>
              </a:rPr>
              <a:t> old </a:t>
            </a:r>
          </a:p>
          <a:p>
            <a:pPr>
              <a:spcBef>
                <a:spcPts val="0"/>
              </a:spcBef>
              <a:buFont typeface="Wingdings" pitchFamily="2" charset="2"/>
              <a:buNone/>
              <a:defRPr/>
            </a:pPr>
            <a:r>
              <a:rPr lang="en-US" sz="1800" dirty="0" smtClean="0">
                <a:ea typeface="ＭＳ Ｐゴシック" pitchFamily="34" charset="-128"/>
              </a:rPr>
              <a:t>School-aged children </a:t>
            </a:r>
          </a:p>
          <a:p>
            <a:pPr>
              <a:spcBef>
                <a:spcPts val="0"/>
              </a:spcBef>
              <a:buFont typeface="Wingdings" pitchFamily="2" charset="2"/>
              <a:buNone/>
              <a:defRPr/>
            </a:pPr>
            <a:r>
              <a:rPr lang="en-US" sz="1800" dirty="0" smtClean="0">
                <a:ea typeface="ＭＳ Ｐゴシック" pitchFamily="34" charset="-128"/>
              </a:rPr>
              <a:t>Infants, children</a:t>
            </a:r>
          </a:p>
          <a:p>
            <a:pPr>
              <a:spcBef>
                <a:spcPts val="0"/>
              </a:spcBef>
              <a:buFont typeface="Wingdings" pitchFamily="2" charset="2"/>
              <a:buNone/>
              <a:defRPr/>
            </a:pPr>
            <a:r>
              <a:rPr lang="en-US" sz="1800" dirty="0" smtClean="0">
                <a:ea typeface="ＭＳ Ｐゴシック" pitchFamily="34" charset="-128"/>
              </a:rPr>
              <a:t>All ages</a:t>
            </a:r>
          </a:p>
        </p:txBody>
      </p:sp>
      <p:sp>
        <p:nvSpPr>
          <p:cNvPr id="29701"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F0D1AB-AC2D-49EE-8004-74CFAF2D0675}" type="slidenum">
              <a:rPr lang="en-GB">
                <a:solidFill>
                  <a:schemeClr val="bg1"/>
                </a:solidFill>
              </a:rPr>
              <a:pPr eaLnBrk="1" hangingPunct="1"/>
              <a:t>27</a:t>
            </a:fld>
            <a:endParaRPr lang="en-GB">
              <a:solidFill>
                <a:schemeClr val="bg1"/>
              </a:solidFill>
            </a:endParaRPr>
          </a:p>
        </p:txBody>
      </p:sp>
      <p:sp>
        <p:nvSpPr>
          <p:cNvPr id="8201" name="Text Box 5"/>
          <p:cNvSpPr txBox="1">
            <a:spLocks noChangeArrowheads="1"/>
          </p:cNvSpPr>
          <p:nvPr/>
        </p:nvSpPr>
        <p:spPr bwMode="auto">
          <a:xfrm>
            <a:off x="8191500" y="1981200"/>
            <a:ext cx="1885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Winter-spring</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Spring</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Spring</a:t>
            </a: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endParaRPr lang="en-US" dirty="0" smtClean="0">
              <a:effectLst>
                <a:outerShdw blurRad="38100" dist="38100" dir="2700000" algn="tl">
                  <a:srgbClr val="000000">
                    <a:alpha val="43137"/>
                  </a:srgbClr>
                </a:outerShdw>
              </a:effectLst>
              <a:latin typeface="+mn-lt"/>
              <a:cs typeface="+mn-cs"/>
            </a:endParaRP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r>
              <a:rPr lang="en-US" dirty="0" smtClean="0">
                <a:effectLst>
                  <a:outerShdw blurRad="38100" dist="38100" dir="2700000" algn="tl">
                    <a:srgbClr val="000000">
                      <a:alpha val="43137"/>
                    </a:srgbClr>
                  </a:outerShdw>
                </a:effectLst>
                <a:latin typeface="+mn-lt"/>
                <a:cs typeface="+mn-cs"/>
              </a:rPr>
              <a:t>Summer-Autumn</a:t>
            </a:r>
          </a:p>
          <a:p>
            <a:pPr eaLnBrk="1" hangingPunct="1">
              <a:spcBef>
                <a:spcPts val="0"/>
              </a:spcBef>
              <a:defRPr/>
            </a:pPr>
            <a:endParaRPr lang="en-GB" dirty="0" smtClean="0">
              <a:effectLst>
                <a:outerShdw blurRad="38100" dist="38100" dir="2700000" algn="tl">
                  <a:srgbClr val="000000">
                    <a:alpha val="43137"/>
                  </a:srgbClr>
                </a:outerShdw>
              </a:effectLst>
              <a:latin typeface="+mn-lt"/>
              <a:cs typeface="+mn-cs"/>
            </a:endParaRPr>
          </a:p>
        </p:txBody>
      </p:sp>
      <p:sp>
        <p:nvSpPr>
          <p:cNvPr id="29703" name="Text Box 6"/>
          <p:cNvSpPr txBox="1">
            <a:spLocks noChangeArrowheads="1"/>
          </p:cNvSpPr>
          <p:nvPr/>
        </p:nvSpPr>
        <p:spPr bwMode="auto">
          <a:xfrm>
            <a:off x="266700" y="1568450"/>
            <a:ext cx="1693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b="1"/>
              <a:t>Organism</a:t>
            </a:r>
          </a:p>
        </p:txBody>
      </p:sp>
      <p:sp>
        <p:nvSpPr>
          <p:cNvPr id="29704" name="Text Box 7"/>
          <p:cNvSpPr txBox="1">
            <a:spLocks noChangeArrowheads="1"/>
          </p:cNvSpPr>
          <p:nvPr/>
        </p:nvSpPr>
        <p:spPr bwMode="auto">
          <a:xfrm>
            <a:off x="4686300" y="1568450"/>
            <a:ext cx="3171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b="1"/>
              <a:t>Major Age Group Affected</a:t>
            </a:r>
          </a:p>
        </p:txBody>
      </p:sp>
      <p:sp>
        <p:nvSpPr>
          <p:cNvPr id="29705" name="Text Box 8"/>
          <p:cNvSpPr txBox="1">
            <a:spLocks noChangeArrowheads="1"/>
          </p:cNvSpPr>
          <p:nvPr/>
        </p:nvSpPr>
        <p:spPr bwMode="auto">
          <a:xfrm>
            <a:off x="8067675" y="156845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b="1"/>
              <a:t>Seasonal Variation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2A301E5-34CB-40CE-9272-A8927A4DB5D5}" type="slidenum">
              <a:rPr lang="en-GB" sz="2600" b="1">
                <a:solidFill>
                  <a:schemeClr val="bg1"/>
                </a:solidFill>
              </a:rPr>
              <a:pPr eaLnBrk="1" hangingPunct="1"/>
              <a:t>28</a:t>
            </a:fld>
            <a:endParaRPr lang="en-GB" sz="2600" b="1">
              <a:solidFill>
                <a:schemeClr val="bg1"/>
              </a:solidFill>
            </a:endParaRPr>
          </a:p>
        </p:txBody>
      </p:sp>
      <p:sp>
        <p:nvSpPr>
          <p:cNvPr id="3072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1EB385-BE44-420D-9B99-6CF9F6841282}" type="slidenum">
              <a:rPr lang="en-GB" sz="2600" b="1">
                <a:solidFill>
                  <a:schemeClr val="bg1"/>
                </a:solidFill>
              </a:rPr>
              <a:pPr eaLnBrk="1" hangingPunct="1"/>
              <a:t>28</a:t>
            </a:fld>
            <a:endParaRPr lang="en-GB" sz="2600" b="1">
              <a:solidFill>
                <a:schemeClr val="bg1"/>
              </a:solidFill>
            </a:endParaRPr>
          </a:p>
        </p:txBody>
      </p:sp>
      <p:sp>
        <p:nvSpPr>
          <p:cNvPr id="30724"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B1FA579-7024-4FF1-BAAD-304A35595C53}" type="slidenum">
              <a:rPr lang="en-GB" sz="2600" b="1">
                <a:solidFill>
                  <a:schemeClr val="bg1"/>
                </a:solidFill>
              </a:rPr>
              <a:pPr eaLnBrk="1" hangingPunct="1"/>
              <a:t>28</a:t>
            </a:fld>
            <a:endParaRPr lang="en-GB" sz="2600" b="1">
              <a:solidFill>
                <a:schemeClr val="bg1"/>
              </a:solidFill>
            </a:endParaRPr>
          </a:p>
        </p:txBody>
      </p:sp>
      <p:sp>
        <p:nvSpPr>
          <p:cNvPr id="43014" name="Rectangle 4"/>
          <p:cNvSpPr>
            <a:spLocks noChangeArrowheads="1"/>
          </p:cNvSpPr>
          <p:nvPr/>
        </p:nvSpPr>
        <p:spPr bwMode="auto">
          <a:xfrm>
            <a:off x="3771900" y="420688"/>
            <a:ext cx="2646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spcBef>
                <a:spcPct val="20000"/>
              </a:spcBef>
              <a:buClr>
                <a:schemeClr val="tx1"/>
              </a:buClr>
              <a:buSzPct val="75000"/>
              <a:buFont typeface="Wingdings" pitchFamily="2" charset="2"/>
              <a:buNone/>
              <a:defRPr/>
            </a:pPr>
            <a:r>
              <a:rPr lang="en-US" sz="3600" b="1" dirty="0">
                <a:solidFill>
                  <a:schemeClr val="tx2"/>
                </a:solidFill>
                <a:latin typeface="+mn-lt"/>
                <a:cs typeface="+mn-cs"/>
              </a:rPr>
              <a:t>Encephalitis</a:t>
            </a:r>
          </a:p>
        </p:txBody>
      </p:sp>
      <p:sp>
        <p:nvSpPr>
          <p:cNvPr id="43015" name="Rectangle 6"/>
          <p:cNvSpPr>
            <a:spLocks noChangeArrowheads="1"/>
          </p:cNvSpPr>
          <p:nvPr/>
        </p:nvSpPr>
        <p:spPr bwMode="auto">
          <a:xfrm>
            <a:off x="101600" y="2266950"/>
            <a:ext cx="10185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defRPr/>
            </a:pPr>
            <a:r>
              <a:rPr lang="en-US" sz="2400" dirty="0">
                <a:latin typeface="+mn-lt"/>
                <a:cs typeface="Times New Roman" pitchFamily="18" charset="0"/>
              </a:rPr>
              <a:t>Transmission is commonly through vectors:</a:t>
            </a:r>
          </a:p>
          <a:p>
            <a:pPr eaLnBrk="0" hangingPunct="0">
              <a:defRPr/>
            </a:pPr>
            <a:r>
              <a:rPr lang="en-US" sz="2400" dirty="0">
                <a:latin typeface="+mn-lt"/>
                <a:cs typeface="Times New Roman" pitchFamily="18" charset="0"/>
              </a:rPr>
              <a:t>	Mosquitoes</a:t>
            </a:r>
          </a:p>
          <a:p>
            <a:pPr eaLnBrk="0" hangingPunct="0">
              <a:defRPr/>
            </a:pPr>
            <a:r>
              <a:rPr lang="en-US" sz="2400" dirty="0">
                <a:latin typeface="+mn-lt"/>
                <a:cs typeface="Times New Roman" pitchFamily="18" charset="0"/>
              </a:rPr>
              <a:t>	Lice</a:t>
            </a:r>
          </a:p>
          <a:p>
            <a:pPr eaLnBrk="0" hangingPunct="0">
              <a:defRPr/>
            </a:pPr>
            <a:r>
              <a:rPr lang="en-US" sz="2400" dirty="0">
                <a:latin typeface="+mn-lt"/>
                <a:cs typeface="Times New Roman" pitchFamily="18" charset="0"/>
              </a:rPr>
              <a:t>	Ticks</a:t>
            </a:r>
          </a:p>
          <a:p>
            <a:pPr eaLnBrk="0" hangingPunct="0">
              <a:defRPr/>
            </a:pPr>
            <a:endParaRPr lang="en-US" sz="2400" dirty="0">
              <a:latin typeface="+mn-lt"/>
              <a:cs typeface="Times New Roman" pitchFamily="18" charset="0"/>
            </a:endParaRPr>
          </a:p>
          <a:p>
            <a:pPr eaLnBrk="0" hangingPunct="0">
              <a:defRPr/>
            </a:pPr>
            <a:endParaRPr lang="en-US" sz="1200" dirty="0">
              <a:latin typeface="+mn-lt"/>
              <a:cs typeface="Times New Roman" pitchFamily="18" charset="0"/>
            </a:endParaRPr>
          </a:p>
          <a:p>
            <a:pPr eaLnBrk="0" hangingPunct="0">
              <a:defRPr/>
            </a:pPr>
            <a:r>
              <a:rPr lang="en-US" sz="2400" dirty="0">
                <a:latin typeface="+mn-lt"/>
                <a:cs typeface="Times New Roman" pitchFamily="18" charset="0"/>
              </a:rPr>
              <a:t>Various </a:t>
            </a:r>
            <a:r>
              <a:rPr lang="en-US" sz="2400" dirty="0" err="1">
                <a:latin typeface="+mn-lt"/>
                <a:cs typeface="Times New Roman" pitchFamily="18" charset="0"/>
              </a:rPr>
              <a:t>viridae</a:t>
            </a:r>
            <a:r>
              <a:rPr lang="en-US" sz="2400" dirty="0">
                <a:latin typeface="+mn-lt"/>
                <a:cs typeface="Times New Roman" pitchFamily="18" charset="0"/>
              </a:rPr>
              <a:t> from </a:t>
            </a:r>
            <a:r>
              <a:rPr lang="en-US" sz="2400" dirty="0" err="1">
                <a:latin typeface="+mn-lt"/>
                <a:cs typeface="Times New Roman" pitchFamily="18" charset="0"/>
              </a:rPr>
              <a:t>Togavirus</a:t>
            </a:r>
            <a:r>
              <a:rPr lang="en-US" sz="2400" dirty="0">
                <a:latin typeface="+mn-lt"/>
                <a:cs typeface="Times New Roman" pitchFamily="18" charset="0"/>
              </a:rPr>
              <a:t>, </a:t>
            </a:r>
            <a:r>
              <a:rPr lang="en-US" sz="2400" dirty="0" err="1">
                <a:latin typeface="+mn-lt"/>
                <a:cs typeface="Times New Roman" pitchFamily="18" charset="0"/>
              </a:rPr>
              <a:t>Flavivirus</a:t>
            </a:r>
            <a:r>
              <a:rPr lang="en-US" sz="2400" dirty="0">
                <a:latin typeface="+mn-lt"/>
                <a:cs typeface="Times New Roman" pitchFamily="18" charset="0"/>
              </a:rPr>
              <a:t>, and </a:t>
            </a:r>
            <a:r>
              <a:rPr lang="en-US" sz="2400" dirty="0" err="1">
                <a:latin typeface="+mn-lt"/>
                <a:cs typeface="Times New Roman" pitchFamily="18" charset="0"/>
              </a:rPr>
              <a:t>Bunyavirus</a:t>
            </a:r>
            <a:r>
              <a:rPr lang="en-US" sz="2400" dirty="0">
                <a:latin typeface="+mn-lt"/>
                <a:cs typeface="Times New Roman" pitchFamily="18" charset="0"/>
              </a:rPr>
              <a:t> families.</a:t>
            </a:r>
          </a:p>
          <a:p>
            <a:pPr eaLnBrk="0" hangingPunct="0">
              <a:defRPr/>
            </a:pPr>
            <a:endParaRPr lang="en-US" sz="1200" dirty="0">
              <a:latin typeface="+mn-lt"/>
              <a:cs typeface="+mn-cs"/>
            </a:endParaRPr>
          </a:p>
          <a:p>
            <a:pPr eaLnBrk="0" hangingPunct="0">
              <a:defRPr/>
            </a:pPr>
            <a:r>
              <a:rPr lang="en-GB" sz="2400" dirty="0">
                <a:latin typeface="+mn-lt"/>
                <a:cs typeface="+mn-cs"/>
              </a:rPr>
              <a:t>But, West Nile Virus </a:t>
            </a:r>
            <a:r>
              <a:rPr lang="en-GB" sz="2400" dirty="0" err="1">
                <a:latin typeface="+mn-lt"/>
                <a:cs typeface="+mn-cs"/>
              </a:rPr>
              <a:t>i</a:t>
            </a:r>
            <a:r>
              <a:rPr lang="en-US" sz="2400" dirty="0">
                <a:latin typeface="+mn-lt"/>
                <a:cs typeface="+mn-cs"/>
              </a:rPr>
              <a:t>s becoming a leading cause of encephalitis, caused by the </a:t>
            </a:r>
            <a:r>
              <a:rPr lang="en-US" sz="2400" dirty="0" err="1">
                <a:latin typeface="+mn-lt"/>
                <a:cs typeface="+mn-cs"/>
              </a:rPr>
              <a:t>arbovirus</a:t>
            </a:r>
            <a:r>
              <a:rPr lang="en-US" sz="2400" dirty="0">
                <a:latin typeface="+mn-lt"/>
                <a:cs typeface="+mn-cs"/>
              </a:rPr>
              <a:t> from the </a:t>
            </a:r>
            <a:r>
              <a:rPr lang="en-US" sz="2400" dirty="0" err="1">
                <a:latin typeface="+mn-lt"/>
                <a:cs typeface="+mn-cs"/>
              </a:rPr>
              <a:t>Flaviviridae</a:t>
            </a:r>
            <a:r>
              <a:rPr lang="en-US" sz="2400" dirty="0">
                <a:latin typeface="+mn-lt"/>
                <a:cs typeface="+mn-cs"/>
              </a:rPr>
              <a:t>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5">
                                            <p:txEl>
                                              <p:pRg st="8" end="8"/>
                                            </p:txEl>
                                          </p:spTgt>
                                        </p:tgtEl>
                                        <p:attrNameLst>
                                          <p:attrName>style.visibility</p:attrName>
                                        </p:attrNameLst>
                                      </p:cBhvr>
                                      <p:to>
                                        <p:strVal val="visible"/>
                                      </p:to>
                                    </p:set>
                                    <p:animEffect transition="in" filter="fade">
                                      <p:cBhvr>
                                        <p:cTn id="7" dur="500"/>
                                        <p:tgtEl>
                                          <p:spTgt spid="430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dirty="0" smtClean="0"/>
              <a:t>West </a:t>
            </a:r>
            <a:r>
              <a:rPr lang="en-US" dirty="0"/>
              <a:t>N</a:t>
            </a:r>
            <a:r>
              <a:rPr lang="en-US" dirty="0" smtClean="0"/>
              <a:t>ile</a:t>
            </a:r>
          </a:p>
        </p:txBody>
      </p:sp>
      <p:sp>
        <p:nvSpPr>
          <p:cNvPr id="13315" name="Rectangle 3"/>
          <p:cNvSpPr>
            <a:spLocks noGrp="1" noChangeArrowheads="1"/>
          </p:cNvSpPr>
          <p:nvPr>
            <p:ph idx="1"/>
          </p:nvPr>
        </p:nvSpPr>
        <p:spPr>
          <a:xfrm>
            <a:off x="33338" y="1371600"/>
            <a:ext cx="9258300" cy="4525963"/>
          </a:xfrm>
        </p:spPr>
        <p:txBody>
          <a:bodyPr/>
          <a:lstStyle/>
          <a:p>
            <a:pPr>
              <a:defRPr/>
            </a:pPr>
            <a:r>
              <a:rPr lang="en-US" dirty="0" smtClean="0"/>
              <a:t>1937: West Nile District, Uganda</a:t>
            </a:r>
          </a:p>
          <a:p>
            <a:pPr lvl="1">
              <a:defRPr/>
            </a:pPr>
            <a:r>
              <a:rPr lang="en-US" dirty="0" smtClean="0"/>
              <a:t>First isolated</a:t>
            </a:r>
          </a:p>
          <a:p>
            <a:pPr>
              <a:defRPr/>
            </a:pPr>
            <a:r>
              <a:rPr lang="en-US" dirty="0" smtClean="0"/>
              <a:t>1950: Egypt</a:t>
            </a:r>
          </a:p>
          <a:p>
            <a:pPr lvl="1">
              <a:defRPr/>
            </a:pPr>
            <a:r>
              <a:rPr lang="en-US" dirty="0" smtClean="0"/>
              <a:t>Ecology studied</a:t>
            </a:r>
          </a:p>
          <a:p>
            <a:pPr>
              <a:defRPr/>
            </a:pPr>
            <a:r>
              <a:rPr lang="en-US" dirty="0" smtClean="0"/>
              <a:t>Additional outbreaks</a:t>
            </a:r>
          </a:p>
          <a:p>
            <a:pPr lvl="1">
              <a:defRPr/>
            </a:pPr>
            <a:r>
              <a:rPr lang="en-US" dirty="0" smtClean="0"/>
              <a:t>1951-54, 1957, Israel</a:t>
            </a:r>
          </a:p>
          <a:p>
            <a:pPr lvl="1">
              <a:lnSpc>
                <a:spcPct val="90000"/>
              </a:lnSpc>
              <a:defRPr/>
            </a:pPr>
            <a:r>
              <a:rPr lang="en-US" dirty="0" smtClean="0"/>
              <a:t>1962, 2000: France</a:t>
            </a:r>
          </a:p>
          <a:p>
            <a:pPr lvl="1">
              <a:lnSpc>
                <a:spcPct val="90000"/>
              </a:lnSpc>
              <a:defRPr/>
            </a:pPr>
            <a:r>
              <a:rPr lang="en-US" dirty="0" smtClean="0"/>
              <a:t>1973-74: South Africa</a:t>
            </a:r>
          </a:p>
          <a:p>
            <a:pPr lvl="1">
              <a:lnSpc>
                <a:spcPct val="90000"/>
              </a:lnSpc>
              <a:defRPr/>
            </a:pPr>
            <a:r>
              <a:rPr lang="en-US" dirty="0" smtClean="0"/>
              <a:t>1996: Romania, 1998: Italy</a:t>
            </a:r>
          </a:p>
          <a:p>
            <a:pPr lvl="1">
              <a:defRPr/>
            </a:pPr>
            <a:endParaRPr lang="en-US" dirty="0" smtClean="0"/>
          </a:p>
          <a:p>
            <a:pPr lvl="1">
              <a:defRPr/>
            </a:pPr>
            <a:endParaRPr lang="en-US" dirty="0" smtClean="0"/>
          </a:p>
        </p:txBody>
      </p:sp>
      <p:sp>
        <p:nvSpPr>
          <p:cNvPr id="31748" name="Footer Placeholder 4"/>
          <p:cNvSpPr>
            <a:spLocks noGrp="1"/>
          </p:cNvSpPr>
          <p:nvPr>
            <p:ph type="ftr" sz="quarter" idx="12"/>
          </p:nvPr>
        </p:nvSpPr>
        <p:spPr>
          <a:xfrm>
            <a:off x="7372350" y="6248400"/>
            <a:ext cx="24003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mtClean="0">
                <a:solidFill>
                  <a:schemeClr val="bg1"/>
                </a:solidFill>
              </a:rPr>
              <a:t>Center for Food Security and Public Health, Iowa State University, 2011</a:t>
            </a:r>
          </a:p>
        </p:txBody>
      </p:sp>
      <p:pic>
        <p:nvPicPr>
          <p:cNvPr id="31749" name="Picture 5" descr="Africa map"/>
          <p:cNvPicPr>
            <a:picLocks noChangeAspect="1" noChangeArrowheads="1"/>
          </p:cNvPicPr>
          <p:nvPr/>
        </p:nvPicPr>
        <p:blipFill>
          <a:blip r:embed="rId3">
            <a:extLst>
              <a:ext uri="{28A0092B-C50C-407E-A947-70E740481C1C}">
                <a14:useLocalDpi xmlns:a14="http://schemas.microsoft.com/office/drawing/2010/main" val="0"/>
              </a:ext>
            </a:extLst>
          </a:blip>
          <a:srcRect l="15874" t="2223" r="15572" b="10307"/>
          <a:stretch>
            <a:fillRect/>
          </a:stretch>
        </p:blipFill>
        <p:spPr bwMode="auto">
          <a:xfrm>
            <a:off x="5753100" y="1947863"/>
            <a:ext cx="4514850" cy="4900612"/>
          </a:xfrm>
          <a:prstGeom prst="rect">
            <a:avLst/>
          </a:prstGeom>
          <a:noFill/>
          <a:ln w="38100">
            <a:solidFill>
              <a:srgbClr val="E9C04B"/>
            </a:solidFill>
            <a:miter lim="800000"/>
            <a:headEnd/>
            <a:tailEnd/>
          </a:ln>
          <a:extLst>
            <a:ext uri="{909E8E84-426E-40DD-AFC4-6F175D3DCCD1}">
              <a14:hiddenFill xmlns:a14="http://schemas.microsoft.com/office/drawing/2010/main">
                <a:solidFill>
                  <a:srgbClr val="FFFFFF"/>
                </a:solidFill>
              </a14:hiddenFill>
            </a:ext>
          </a:extLst>
        </p:spPr>
      </p:pic>
      <p:sp>
        <p:nvSpPr>
          <p:cNvPr id="31750" name="Oval 6"/>
          <p:cNvSpPr>
            <a:spLocks noChangeArrowheads="1"/>
          </p:cNvSpPr>
          <p:nvPr/>
        </p:nvSpPr>
        <p:spPr bwMode="auto">
          <a:xfrm>
            <a:off x="8301038" y="3897313"/>
            <a:ext cx="606425" cy="50323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8AA1F9-7F74-4161-B995-7BAC1EE445DF}" type="slidenum">
              <a:rPr lang="en-GB">
                <a:solidFill>
                  <a:schemeClr val="bg1"/>
                </a:solidFill>
              </a:rPr>
              <a:pPr eaLnBrk="1" hangingPunct="1"/>
              <a:t>3</a:t>
            </a:fld>
            <a:endParaRPr lang="en-GB">
              <a:solidFill>
                <a:schemeClr val="bg1"/>
              </a:solidFill>
            </a:endParaRPr>
          </a:p>
        </p:txBody>
      </p:sp>
      <p:sp>
        <p:nvSpPr>
          <p:cNvPr id="512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C5975F3-8F17-4BAC-92C3-9EE1A659AE86}" type="slidenum">
              <a:rPr lang="en-GB" sz="2600" b="1">
                <a:solidFill>
                  <a:schemeClr val="bg1"/>
                </a:solidFill>
              </a:rPr>
              <a:pPr eaLnBrk="1" hangingPunct="1"/>
              <a:t>3</a:t>
            </a:fld>
            <a:endParaRPr lang="en-GB" sz="2600" b="1">
              <a:solidFill>
                <a:schemeClr val="bg1"/>
              </a:solidFill>
            </a:endParaRPr>
          </a:p>
        </p:txBody>
      </p:sp>
      <p:pic>
        <p:nvPicPr>
          <p:cNvPr id="5124" name="Picture 5" descr="ner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25" y="125413"/>
            <a:ext cx="4572000" cy="673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905000"/>
            <a:ext cx="48006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fade">
                                      <p:cBhvr>
                                        <p:cTn id="7" dur="500"/>
                                        <p:tgtEl>
                                          <p:spTgt spid="5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514350" y="274638"/>
            <a:ext cx="9258300" cy="795337"/>
          </a:xfrm>
        </p:spPr>
        <p:txBody>
          <a:bodyPr/>
          <a:lstStyle/>
          <a:p>
            <a:pPr>
              <a:defRPr/>
            </a:pPr>
            <a:r>
              <a:rPr lang="en-US" altLang="en-US" dirty="0" smtClean="0">
                <a:latin typeface="+mn-lt"/>
              </a:rPr>
              <a:t>WNV Activity - 1999 NYC  </a:t>
            </a:r>
          </a:p>
        </p:txBody>
      </p:sp>
      <p:sp>
        <p:nvSpPr>
          <p:cNvPr id="32771" name="Footer Placeholder 3"/>
          <p:cNvSpPr>
            <a:spLocks noGrp="1"/>
          </p:cNvSpPr>
          <p:nvPr>
            <p:ph type="ftr" sz="quarter" idx="12"/>
          </p:nvPr>
        </p:nvSpPr>
        <p:spPr>
          <a:xfrm>
            <a:off x="7372350" y="6248400"/>
            <a:ext cx="24003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mtClean="0">
                <a:solidFill>
                  <a:schemeClr val="bg1"/>
                </a:solidFill>
              </a:rPr>
              <a:t>Center for Food Security and Public Health, Iowa State University, 2011</a:t>
            </a:r>
          </a:p>
        </p:txBody>
      </p:sp>
      <p:pic>
        <p:nvPicPr>
          <p:cNvPr id="32772" name="Picture 2" descr="mapnumb"/>
          <p:cNvPicPr>
            <a:picLocks noChangeAspect="1" noChangeArrowheads="1"/>
          </p:cNvPicPr>
          <p:nvPr/>
        </p:nvPicPr>
        <p:blipFill>
          <a:blip r:embed="rId3">
            <a:extLst>
              <a:ext uri="{28A0092B-C50C-407E-A947-70E740481C1C}">
                <a14:useLocalDpi xmlns:a14="http://schemas.microsoft.com/office/drawing/2010/main" val="0"/>
              </a:ext>
            </a:extLst>
          </a:blip>
          <a:srcRect t="1334" b="1334"/>
          <a:stretch>
            <a:fillRect/>
          </a:stretch>
        </p:blipFill>
        <p:spPr bwMode="auto">
          <a:xfrm>
            <a:off x="803275" y="1069975"/>
            <a:ext cx="8743950" cy="5259388"/>
          </a:xfrm>
          <a:prstGeom prst="rect">
            <a:avLst/>
          </a:prstGeom>
          <a:noFill/>
          <a:ln w="38100">
            <a:solidFill>
              <a:srgbClr val="E9C04B"/>
            </a:solidFill>
            <a:miter lim="800000"/>
            <a:headEnd/>
            <a:tailEnd/>
          </a:ln>
          <a:extLst>
            <a:ext uri="{909E8E84-426E-40DD-AFC4-6F175D3DCCD1}">
              <a14:hiddenFill xmlns:a14="http://schemas.microsoft.com/office/drawing/2010/main">
                <a:solidFill>
                  <a:srgbClr val="FFFFFF"/>
                </a:solidFill>
              </a14:hiddenFill>
            </a:ext>
          </a:extLst>
        </p:spPr>
      </p:pic>
      <p:sp>
        <p:nvSpPr>
          <p:cNvPr id="32773" name="AutoShape 4"/>
          <p:cNvSpPr>
            <a:spLocks noChangeArrowheads="1"/>
          </p:cNvSpPr>
          <p:nvPr/>
        </p:nvSpPr>
        <p:spPr bwMode="auto">
          <a:xfrm>
            <a:off x="2571750" y="44196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74" name="AutoShape 5"/>
          <p:cNvSpPr>
            <a:spLocks noChangeArrowheads="1"/>
          </p:cNvSpPr>
          <p:nvPr/>
        </p:nvSpPr>
        <p:spPr bwMode="auto">
          <a:xfrm>
            <a:off x="2057400" y="45720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75" name="AutoShape 6"/>
          <p:cNvSpPr>
            <a:spLocks noChangeArrowheads="1"/>
          </p:cNvSpPr>
          <p:nvPr/>
        </p:nvSpPr>
        <p:spPr bwMode="auto">
          <a:xfrm>
            <a:off x="3171825" y="55626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76" name="AutoShape 7"/>
          <p:cNvSpPr>
            <a:spLocks noChangeArrowheads="1"/>
          </p:cNvSpPr>
          <p:nvPr/>
        </p:nvSpPr>
        <p:spPr bwMode="auto">
          <a:xfrm>
            <a:off x="5915025" y="61722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77" name="AutoShape 8"/>
          <p:cNvSpPr>
            <a:spLocks noChangeArrowheads="1"/>
          </p:cNvSpPr>
          <p:nvPr/>
        </p:nvSpPr>
        <p:spPr bwMode="auto">
          <a:xfrm>
            <a:off x="4886325" y="49530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78" name="AutoShape 9"/>
          <p:cNvSpPr>
            <a:spLocks noChangeArrowheads="1"/>
          </p:cNvSpPr>
          <p:nvPr/>
        </p:nvSpPr>
        <p:spPr bwMode="auto">
          <a:xfrm>
            <a:off x="4800600" y="42672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79" name="AutoShape 10"/>
          <p:cNvSpPr>
            <a:spLocks noChangeArrowheads="1"/>
          </p:cNvSpPr>
          <p:nvPr/>
        </p:nvSpPr>
        <p:spPr bwMode="auto">
          <a:xfrm>
            <a:off x="4886325" y="43434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0" name="AutoShape 11"/>
          <p:cNvSpPr>
            <a:spLocks noChangeArrowheads="1"/>
          </p:cNvSpPr>
          <p:nvPr/>
        </p:nvSpPr>
        <p:spPr bwMode="auto">
          <a:xfrm>
            <a:off x="4457700" y="35052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1" name="AutoShape 12"/>
          <p:cNvSpPr>
            <a:spLocks noChangeArrowheads="1"/>
          </p:cNvSpPr>
          <p:nvPr/>
        </p:nvSpPr>
        <p:spPr bwMode="auto">
          <a:xfrm>
            <a:off x="7200900" y="50292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2" name="AutoShape 13"/>
          <p:cNvSpPr>
            <a:spLocks noChangeArrowheads="1"/>
          </p:cNvSpPr>
          <p:nvPr/>
        </p:nvSpPr>
        <p:spPr bwMode="auto">
          <a:xfrm>
            <a:off x="7972425" y="44196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3" name="AutoShape 14"/>
          <p:cNvSpPr>
            <a:spLocks noChangeArrowheads="1"/>
          </p:cNvSpPr>
          <p:nvPr/>
        </p:nvSpPr>
        <p:spPr bwMode="auto">
          <a:xfrm>
            <a:off x="5400675" y="14478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4" name="AutoShape 15"/>
          <p:cNvSpPr>
            <a:spLocks noChangeArrowheads="1"/>
          </p:cNvSpPr>
          <p:nvPr/>
        </p:nvSpPr>
        <p:spPr bwMode="auto">
          <a:xfrm>
            <a:off x="5572125" y="12954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5" name="AutoShape 16"/>
          <p:cNvSpPr>
            <a:spLocks noChangeArrowheads="1"/>
          </p:cNvSpPr>
          <p:nvPr/>
        </p:nvSpPr>
        <p:spPr bwMode="auto">
          <a:xfrm>
            <a:off x="942975" y="1752600"/>
            <a:ext cx="179388" cy="153988"/>
          </a:xfrm>
          <a:custGeom>
            <a:avLst/>
            <a:gdLst>
              <a:gd name="T0" fmla="*/ 656292 w 21600"/>
              <a:gd name="T1" fmla="*/ 0 h 21600"/>
              <a:gd name="T2" fmla="*/ 192212 w 21600"/>
              <a:gd name="T3" fmla="*/ 160753 h 21600"/>
              <a:gd name="T4" fmla="*/ 0 w 21600"/>
              <a:gd name="T5" fmla="*/ 548896 h 21600"/>
              <a:gd name="T6" fmla="*/ 192212 w 21600"/>
              <a:gd name="T7" fmla="*/ 937038 h 21600"/>
              <a:gd name="T8" fmla="*/ 656292 w 21600"/>
              <a:gd name="T9" fmla="*/ 1097792 h 21600"/>
              <a:gd name="T10" fmla="*/ 1120371 w 21600"/>
              <a:gd name="T11" fmla="*/ 937038 h 21600"/>
              <a:gd name="T12" fmla="*/ 1312583 w 21600"/>
              <a:gd name="T13" fmla="*/ 548896 h 21600"/>
              <a:gd name="T14" fmla="*/ 1120371 w 21600"/>
              <a:gd name="T15" fmla="*/ 16075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66FF33"/>
          </a:solidFill>
          <a:ln w="28575">
            <a:solidFill>
              <a:schemeClr val="bg2"/>
            </a:solidFill>
            <a:round/>
            <a:headEnd/>
            <a:tailEnd/>
          </a:ln>
        </p:spPr>
        <p:txBody>
          <a:bodyPr wrap="none" anchor="ctr"/>
          <a:lstStyle/>
          <a:p>
            <a:endParaRPr lang="en-GB"/>
          </a:p>
        </p:txBody>
      </p:sp>
      <p:sp>
        <p:nvSpPr>
          <p:cNvPr id="32786" name="Oval 17"/>
          <p:cNvSpPr>
            <a:spLocks noChangeArrowheads="1"/>
          </p:cNvSpPr>
          <p:nvPr/>
        </p:nvSpPr>
        <p:spPr bwMode="auto">
          <a:xfrm>
            <a:off x="771525" y="2057400"/>
            <a:ext cx="685800" cy="533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7" name="Oval 18"/>
          <p:cNvSpPr>
            <a:spLocks noChangeArrowheads="1"/>
          </p:cNvSpPr>
          <p:nvPr/>
        </p:nvSpPr>
        <p:spPr bwMode="auto">
          <a:xfrm flipH="1" flipV="1">
            <a:off x="1028700" y="2819400"/>
            <a:ext cx="85725" cy="762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213011" name="Text Box 19"/>
          <p:cNvSpPr txBox="1">
            <a:spLocks noChangeArrowheads="1"/>
          </p:cNvSpPr>
          <p:nvPr/>
        </p:nvSpPr>
        <p:spPr bwMode="auto">
          <a:xfrm>
            <a:off x="1200150" y="1600200"/>
            <a:ext cx="1620838"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effectLst>
                  <a:outerShdw blurRad="38100" dist="38100" dir="2700000" algn="tl">
                    <a:srgbClr val="C0C0C0"/>
                  </a:outerShdw>
                </a:effectLst>
                <a:latin typeface="Times New Roman" pitchFamily="18" charset="0"/>
                <a:cs typeface="+mn-cs"/>
              </a:rPr>
              <a:t>Mosquitoes</a:t>
            </a:r>
          </a:p>
        </p:txBody>
      </p:sp>
      <p:sp>
        <p:nvSpPr>
          <p:cNvPr id="213012" name="Text Box 20"/>
          <p:cNvSpPr txBox="1">
            <a:spLocks noChangeArrowheads="1"/>
          </p:cNvSpPr>
          <p:nvPr/>
        </p:nvSpPr>
        <p:spPr bwMode="auto">
          <a:xfrm>
            <a:off x="1525588" y="2098675"/>
            <a:ext cx="850900"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effectLst>
                  <a:outerShdw blurRad="38100" dist="38100" dir="2700000" algn="tl">
                    <a:srgbClr val="C0C0C0"/>
                  </a:outerShdw>
                </a:effectLst>
                <a:latin typeface="Times New Roman" pitchFamily="18" charset="0"/>
                <a:cs typeface="+mn-cs"/>
              </a:rPr>
              <a:t>Birds</a:t>
            </a:r>
          </a:p>
        </p:txBody>
      </p:sp>
      <p:sp>
        <p:nvSpPr>
          <p:cNvPr id="213013" name="Text Box 21"/>
          <p:cNvSpPr txBox="1">
            <a:spLocks noChangeArrowheads="1"/>
          </p:cNvSpPr>
          <p:nvPr/>
        </p:nvSpPr>
        <p:spPr bwMode="auto">
          <a:xfrm>
            <a:off x="1200150" y="2590800"/>
            <a:ext cx="1211263"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effectLst>
                  <a:outerShdw blurRad="38100" dist="38100" dir="2700000" algn="tl">
                    <a:srgbClr val="C0C0C0"/>
                  </a:outerShdw>
                </a:effectLst>
                <a:latin typeface="Times New Roman" pitchFamily="18" charset="0"/>
                <a:cs typeface="+mn-cs"/>
              </a:rPr>
              <a:t>Humans</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5300" y="0"/>
            <a:ext cx="9258300" cy="1143000"/>
          </a:xfrm>
        </p:spPr>
        <p:txBody>
          <a:bodyPr/>
          <a:lstStyle/>
          <a:p>
            <a:pPr>
              <a:defRPr/>
            </a:pPr>
            <a:r>
              <a:rPr lang="en-US" dirty="0" smtClean="0"/>
              <a:t>Human WNV Activity - 2003</a:t>
            </a:r>
          </a:p>
        </p:txBody>
      </p:sp>
      <p:sp>
        <p:nvSpPr>
          <p:cNvPr id="33795" name="Footer Placeholder 4"/>
          <p:cNvSpPr>
            <a:spLocks noGrp="1"/>
          </p:cNvSpPr>
          <p:nvPr>
            <p:ph type="ftr" sz="quarter" idx="12"/>
          </p:nvPr>
        </p:nvSpPr>
        <p:spPr>
          <a:xfrm>
            <a:off x="7372350" y="6248400"/>
            <a:ext cx="24003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mtClean="0">
                <a:solidFill>
                  <a:schemeClr val="bg1"/>
                </a:solidFill>
              </a:rPr>
              <a:t>Center for Food Security and Public Health, Iowa State University, 2011</a:t>
            </a:r>
          </a:p>
        </p:txBody>
      </p:sp>
      <p:pic>
        <p:nvPicPr>
          <p:cNvPr id="33796" name="Picture 3" descr="WNV03final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90600"/>
            <a:ext cx="9220200" cy="58674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ChangeArrowheads="1"/>
          </p:cNvSpPr>
          <p:nvPr/>
        </p:nvSpPr>
        <p:spPr bwMode="auto">
          <a:xfrm>
            <a:off x="2095500" y="304800"/>
            <a:ext cx="5989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3600" b="1" dirty="0">
                <a:solidFill>
                  <a:schemeClr val="tx2"/>
                </a:solidFill>
                <a:latin typeface="+mn-lt"/>
                <a:cs typeface="+mn-cs"/>
              </a:rPr>
              <a:t>Other Infectious Encephalitis</a:t>
            </a:r>
          </a:p>
        </p:txBody>
      </p:sp>
      <p:sp>
        <p:nvSpPr>
          <p:cNvPr id="45061" name="Text Box 4"/>
          <p:cNvSpPr txBox="1">
            <a:spLocks noChangeArrowheads="1"/>
          </p:cNvSpPr>
          <p:nvPr/>
        </p:nvSpPr>
        <p:spPr bwMode="auto">
          <a:xfrm>
            <a:off x="0" y="1981200"/>
            <a:ext cx="100203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457200" indent="-457200" eaLnBrk="1" hangingPunct="1">
              <a:buClr>
                <a:srgbClr val="FFC000"/>
              </a:buClr>
              <a:buSzPct val="150000"/>
              <a:buFont typeface="Wingdings" pitchFamily="2" charset="2"/>
              <a:buChar char="§"/>
              <a:defRPr/>
            </a:pPr>
            <a:r>
              <a:rPr lang="en-GB" sz="2800" b="1" dirty="0" smtClean="0">
                <a:latin typeface="+mn-lt"/>
                <a:cs typeface="+mn-cs"/>
              </a:rPr>
              <a:t>Amoebic encephalitis</a:t>
            </a:r>
          </a:p>
          <a:p>
            <a:pPr marL="1200150" lvl="1" indent="-457200">
              <a:buClr>
                <a:srgbClr val="FFC000"/>
              </a:buClr>
              <a:buSzPct val="150000"/>
              <a:buFont typeface="Wingdings" pitchFamily="2" charset="2"/>
              <a:buChar char="§"/>
              <a:defRPr/>
            </a:pPr>
            <a:r>
              <a:rPr lang="en-US" sz="2800" i="1" dirty="0" err="1" smtClean="0">
                <a:latin typeface="+mn-lt"/>
                <a:cs typeface="+mn-cs"/>
              </a:rPr>
              <a:t>Naegleria</a:t>
            </a:r>
            <a:r>
              <a:rPr lang="en-US" sz="2800" i="1" dirty="0" smtClean="0">
                <a:latin typeface="+mn-lt"/>
                <a:cs typeface="+mn-cs"/>
              </a:rPr>
              <a:t> </a:t>
            </a:r>
            <a:r>
              <a:rPr lang="en-US" sz="2800" i="1" dirty="0" err="1" smtClean="0">
                <a:latin typeface="+mn-lt"/>
                <a:cs typeface="+mn-cs"/>
              </a:rPr>
              <a:t>fowleri</a:t>
            </a:r>
            <a:r>
              <a:rPr lang="en-US" sz="2800" i="1" dirty="0" smtClean="0">
                <a:latin typeface="+mn-lt"/>
                <a:cs typeface="+mn-cs"/>
              </a:rPr>
              <a:t>, </a:t>
            </a:r>
            <a:r>
              <a:rPr lang="en-US" sz="2800" dirty="0" smtClean="0">
                <a:latin typeface="+mn-lt"/>
                <a:cs typeface="+mn-cs"/>
              </a:rPr>
              <a:t>Bacterial meningitis.</a:t>
            </a:r>
          </a:p>
          <a:p>
            <a:pPr marL="457200" indent="-457200">
              <a:buClr>
                <a:srgbClr val="FFC000"/>
              </a:buClr>
              <a:buSzPct val="150000"/>
              <a:buFont typeface="Wingdings" pitchFamily="2" charset="2"/>
              <a:buChar char="§"/>
              <a:defRPr/>
            </a:pPr>
            <a:endParaRPr lang="en-US" sz="2800" dirty="0" smtClean="0">
              <a:latin typeface="+mn-lt"/>
              <a:cs typeface="+mn-cs"/>
            </a:endParaRPr>
          </a:p>
          <a:p>
            <a:pPr marL="1200150" lvl="1" indent="-457200">
              <a:buClr>
                <a:srgbClr val="FFC000"/>
              </a:buClr>
              <a:buSzPct val="150000"/>
              <a:buFont typeface="Wingdings" pitchFamily="2" charset="2"/>
              <a:buChar char="§"/>
              <a:defRPr/>
            </a:pPr>
            <a:r>
              <a:rPr lang="en-US" sz="2800" dirty="0" smtClean="0">
                <a:latin typeface="+mn-lt"/>
                <a:cs typeface="+mn-cs"/>
              </a:rPr>
              <a:t>Habitat – warm water.</a:t>
            </a:r>
          </a:p>
          <a:p>
            <a:pPr>
              <a:buClr>
                <a:srgbClr val="FFC000"/>
              </a:buClr>
              <a:buSzPct val="150000"/>
              <a:defRPr/>
            </a:pPr>
            <a:endParaRPr lang="en-US" sz="2800" i="1" dirty="0" smtClean="0">
              <a:latin typeface="+mn-lt"/>
              <a:cs typeface="+mn-cs"/>
            </a:endParaRPr>
          </a:p>
          <a:p>
            <a:pPr marL="1200150" lvl="1" indent="-457200">
              <a:buClr>
                <a:srgbClr val="FFC000"/>
              </a:buClr>
              <a:buSzPct val="150000"/>
              <a:buFont typeface="Wingdings" pitchFamily="2" charset="2"/>
              <a:buChar char="§"/>
              <a:defRPr/>
            </a:pPr>
            <a:r>
              <a:rPr lang="en-US" sz="2800" i="1" dirty="0" err="1" smtClean="0">
                <a:latin typeface="+mn-lt"/>
                <a:cs typeface="+mn-cs"/>
              </a:rPr>
              <a:t>Acanthamoeba</a:t>
            </a:r>
            <a:r>
              <a:rPr lang="en-US" sz="2800" dirty="0" smtClean="0">
                <a:latin typeface="+mn-lt"/>
                <a:cs typeface="+mn-cs"/>
              </a:rPr>
              <a:t> species, and </a:t>
            </a:r>
            <a:r>
              <a:rPr lang="en-US" sz="2800" i="1" dirty="0" err="1" smtClean="0">
                <a:latin typeface="+mn-lt"/>
                <a:cs typeface="+mn-cs"/>
              </a:rPr>
              <a:t>Balamuthia</a:t>
            </a:r>
            <a:r>
              <a:rPr lang="en-US" sz="2800" i="1" dirty="0" smtClean="0">
                <a:latin typeface="+mn-lt"/>
                <a:cs typeface="+mn-cs"/>
              </a:rPr>
              <a:t> </a:t>
            </a:r>
            <a:r>
              <a:rPr lang="en-US" sz="2800" i="1" dirty="0" err="1" smtClean="0">
                <a:latin typeface="+mn-lt"/>
                <a:cs typeface="+mn-cs"/>
              </a:rPr>
              <a:t>mandrillaris</a:t>
            </a:r>
            <a:r>
              <a:rPr lang="en-US" sz="2800" i="1" dirty="0" smtClean="0">
                <a:latin typeface="+mn-lt"/>
                <a:cs typeface="+mn-cs"/>
              </a:rPr>
              <a:t>, </a:t>
            </a:r>
            <a:r>
              <a:rPr lang="en-US" sz="2800" dirty="0" smtClean="0">
                <a:latin typeface="+mn-lt"/>
                <a:cs typeface="+mn-cs"/>
              </a:rPr>
              <a:t>brain abscess, aseptic or chronic meningitis.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171450" indent="-171450" eaLnBrk="1" hangingPunct="1">
              <a:buClr>
                <a:srgbClr val="FFC000"/>
              </a:buClr>
              <a:buSzPct val="150000"/>
              <a:buFont typeface="Wingdings" pitchFamily="2" charset="2"/>
              <a:buChar char="§"/>
              <a:defRPr/>
            </a:pPr>
            <a:fld id="{08DAB17B-EF5B-4B0C-A9A7-F53DF28DD129}" type="slidenum">
              <a:rPr lang="en-GB" smtClean="0">
                <a:solidFill>
                  <a:schemeClr val="bg1"/>
                </a:solidFill>
                <a:latin typeface="+mn-lt"/>
              </a:rPr>
              <a:pPr marL="171450" indent="-171450" eaLnBrk="1" hangingPunct="1">
                <a:buClr>
                  <a:srgbClr val="FFC000"/>
                </a:buClr>
                <a:buSzPct val="150000"/>
                <a:buFont typeface="Wingdings" pitchFamily="2" charset="2"/>
                <a:buChar char="§"/>
                <a:defRPr/>
              </a:pPr>
              <a:t>33</a:t>
            </a:fld>
            <a:endParaRPr lang="en-GB" smtClean="0">
              <a:solidFill>
                <a:schemeClr val="bg1"/>
              </a:solidFill>
              <a:latin typeface="+mn-lt"/>
            </a:endParaRPr>
          </a:p>
        </p:txBody>
      </p:sp>
      <p:sp>
        <p:nvSpPr>
          <p:cNvPr id="4608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Clr>
                <a:srgbClr val="FFC000"/>
              </a:buClr>
              <a:buSzPct val="150000"/>
              <a:defRPr/>
            </a:pPr>
            <a:endParaRPr lang="en-GB" sz="2600" b="1" dirty="0" smtClean="0">
              <a:solidFill>
                <a:schemeClr val="bg1"/>
              </a:solidFill>
              <a:latin typeface="+mn-lt"/>
              <a:cs typeface="+mn-cs"/>
            </a:endParaRPr>
          </a:p>
        </p:txBody>
      </p:sp>
      <p:sp>
        <p:nvSpPr>
          <p:cNvPr id="46085" name="Rectangle 4"/>
          <p:cNvSpPr>
            <a:spLocks noChangeArrowheads="1"/>
          </p:cNvSpPr>
          <p:nvPr/>
        </p:nvSpPr>
        <p:spPr bwMode="auto">
          <a:xfrm>
            <a:off x="115888" y="1173163"/>
            <a:ext cx="290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457200" indent="-457200" eaLnBrk="0" hangingPunct="0">
              <a:buClr>
                <a:srgbClr val="FFC000"/>
              </a:buClr>
              <a:buSzPct val="150000"/>
              <a:buFont typeface="Wingdings" pitchFamily="2" charset="2"/>
              <a:buChar char="§"/>
              <a:defRPr/>
            </a:pPr>
            <a:r>
              <a:rPr lang="en-US" sz="2800" b="1" dirty="0">
                <a:latin typeface="+mn-lt"/>
                <a:cs typeface="+mn-cs"/>
              </a:rPr>
              <a:t>Toxoplasmosis</a:t>
            </a:r>
          </a:p>
        </p:txBody>
      </p:sp>
      <p:sp>
        <p:nvSpPr>
          <p:cNvPr id="46086" name="Rectangle 5"/>
          <p:cNvSpPr>
            <a:spLocks noChangeArrowheads="1"/>
          </p:cNvSpPr>
          <p:nvPr/>
        </p:nvSpPr>
        <p:spPr bwMode="auto">
          <a:xfrm>
            <a:off x="425450" y="1695450"/>
            <a:ext cx="1011555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marL="342900" indent="-342900" eaLnBrk="0" hangingPunct="0">
              <a:buClr>
                <a:srgbClr val="FFC000"/>
              </a:buClr>
              <a:buSzPct val="150000"/>
              <a:buFont typeface="Wingdings" pitchFamily="2" charset="2"/>
              <a:buChar char="§"/>
              <a:defRPr/>
            </a:pPr>
            <a:r>
              <a:rPr lang="en-US" sz="2400" dirty="0">
                <a:latin typeface="+mn-lt"/>
                <a:cs typeface="+mn-cs"/>
              </a:rPr>
              <a:t>An obligate intracellular </a:t>
            </a:r>
            <a:r>
              <a:rPr lang="en-US" sz="2400" dirty="0" err="1">
                <a:latin typeface="+mn-lt"/>
                <a:cs typeface="+mn-cs"/>
              </a:rPr>
              <a:t>protozoal</a:t>
            </a:r>
            <a:r>
              <a:rPr lang="en-US" sz="2400" dirty="0">
                <a:latin typeface="+mn-lt"/>
                <a:cs typeface="+mn-cs"/>
              </a:rPr>
              <a:t> parasite, </a:t>
            </a:r>
            <a:r>
              <a:rPr lang="en-US" sz="2400" i="1" dirty="0">
                <a:latin typeface="+mn-lt"/>
                <a:cs typeface="+mn-cs"/>
              </a:rPr>
              <a:t>Toxoplasma </a:t>
            </a:r>
            <a:r>
              <a:rPr lang="en-US" sz="2400" i="1" dirty="0" err="1">
                <a:latin typeface="+mn-lt"/>
                <a:cs typeface="+mn-cs"/>
              </a:rPr>
              <a:t>gondii</a:t>
            </a:r>
            <a:r>
              <a:rPr lang="en-US" sz="2400" dirty="0">
                <a:latin typeface="+mn-lt"/>
                <a:cs typeface="+mn-cs"/>
              </a:rPr>
              <a:t>.</a:t>
            </a:r>
          </a:p>
          <a:p>
            <a:pPr marL="342900" indent="-342900" eaLnBrk="0" hangingPunct="0">
              <a:buClr>
                <a:srgbClr val="FFC000"/>
              </a:buClr>
              <a:buSzPct val="150000"/>
              <a:buFont typeface="Wingdings" pitchFamily="2" charset="2"/>
              <a:buChar char="§"/>
              <a:defRPr/>
            </a:pPr>
            <a:endParaRPr lang="en-GB" sz="2400" dirty="0">
              <a:latin typeface="+mn-lt"/>
              <a:cs typeface="+mn-cs"/>
            </a:endParaRPr>
          </a:p>
          <a:p>
            <a:pPr marL="342900" indent="-342900" eaLnBrk="0" hangingPunct="0">
              <a:buClr>
                <a:srgbClr val="FFC000"/>
              </a:buClr>
              <a:buSzPct val="150000"/>
              <a:buFont typeface="Wingdings" pitchFamily="2" charset="2"/>
              <a:buChar char="§"/>
              <a:defRPr/>
            </a:pPr>
            <a:r>
              <a:rPr lang="en-US" sz="2400" dirty="0">
                <a:latin typeface="+mn-lt"/>
                <a:cs typeface="+mn-cs"/>
              </a:rPr>
              <a:t>Via the oral, </a:t>
            </a:r>
            <a:r>
              <a:rPr lang="en-US" sz="2400" dirty="0" err="1">
                <a:latin typeface="+mn-lt"/>
                <a:cs typeface="+mn-cs"/>
              </a:rPr>
              <a:t>transplacental</a:t>
            </a:r>
            <a:r>
              <a:rPr lang="en-US" sz="2400" dirty="0">
                <a:latin typeface="+mn-lt"/>
                <a:cs typeface="+mn-cs"/>
              </a:rPr>
              <a:t> route or organ transplantation. </a:t>
            </a:r>
          </a:p>
          <a:p>
            <a:pPr marL="342900" indent="-342900" eaLnBrk="0" hangingPunct="0">
              <a:buClr>
                <a:srgbClr val="FFC000"/>
              </a:buClr>
              <a:buSzPct val="150000"/>
              <a:buFont typeface="Wingdings" pitchFamily="2" charset="2"/>
              <a:buChar char="§"/>
              <a:defRPr/>
            </a:pPr>
            <a:endParaRPr lang="en-US" sz="2400" dirty="0">
              <a:latin typeface="+mn-lt"/>
              <a:cs typeface="+mn-cs"/>
            </a:endParaRPr>
          </a:p>
          <a:p>
            <a:pPr marL="342900" indent="-342900" eaLnBrk="0" hangingPunct="0">
              <a:buClr>
                <a:srgbClr val="FFC000"/>
              </a:buClr>
              <a:buSzPct val="150000"/>
              <a:buFont typeface="Wingdings" pitchFamily="2" charset="2"/>
              <a:buChar char="§"/>
              <a:defRPr/>
            </a:pPr>
            <a:r>
              <a:rPr lang="en-US" sz="2400" dirty="0">
                <a:latin typeface="+mn-lt"/>
                <a:cs typeface="+mn-cs"/>
              </a:rPr>
              <a:t>Severe infection in </a:t>
            </a:r>
            <a:r>
              <a:rPr lang="en-US" sz="2400" dirty="0" err="1">
                <a:latin typeface="+mn-lt"/>
                <a:cs typeface="+mn-cs"/>
              </a:rPr>
              <a:t>immunocompromised</a:t>
            </a:r>
            <a:r>
              <a:rPr lang="en-US" sz="2400" dirty="0">
                <a:latin typeface="+mn-lt"/>
                <a:cs typeface="+mn-cs"/>
              </a:rPr>
              <a:t> </a:t>
            </a:r>
          </a:p>
          <a:p>
            <a:pPr eaLnBrk="0" hangingPunct="0">
              <a:buClr>
                <a:srgbClr val="FFC000"/>
              </a:buClr>
              <a:buSzPct val="150000"/>
              <a:defRPr/>
            </a:pPr>
            <a:r>
              <a:rPr lang="en-US" sz="2400" dirty="0">
                <a:latin typeface="+mn-lt"/>
                <a:cs typeface="+mn-cs"/>
              </a:rPr>
              <a:t>	patients.</a:t>
            </a:r>
          </a:p>
          <a:p>
            <a:pPr marL="342900" indent="-342900" eaLnBrk="0" hangingPunct="0">
              <a:buClr>
                <a:srgbClr val="FFC000"/>
              </a:buClr>
              <a:buSzPct val="150000"/>
              <a:buFont typeface="Wingdings" pitchFamily="2" charset="2"/>
              <a:buChar char="§"/>
              <a:defRPr/>
            </a:pPr>
            <a:endParaRPr lang="en-US" sz="2400" dirty="0">
              <a:latin typeface="+mn-lt"/>
              <a:cs typeface="+mn-cs"/>
            </a:endParaRPr>
          </a:p>
          <a:p>
            <a:pPr marL="342900" indent="-342900" eaLnBrk="0" hangingPunct="0">
              <a:buClr>
                <a:srgbClr val="FFC000"/>
              </a:buClr>
              <a:buSzPct val="150000"/>
              <a:buFont typeface="Wingdings" pitchFamily="2" charset="2"/>
              <a:buChar char="§"/>
              <a:defRPr/>
            </a:pPr>
            <a:r>
              <a:rPr lang="en-US" sz="2400" dirty="0">
                <a:latin typeface="+mn-lt"/>
                <a:cs typeface="+mn-cs"/>
              </a:rPr>
              <a:t>Affected organs include the gray and </a:t>
            </a:r>
          </a:p>
          <a:p>
            <a:pPr eaLnBrk="0" hangingPunct="0">
              <a:buClr>
                <a:srgbClr val="FFC000"/>
              </a:buClr>
              <a:buSzPct val="150000"/>
              <a:defRPr/>
            </a:pPr>
            <a:r>
              <a:rPr lang="en-US" sz="2400" dirty="0">
                <a:latin typeface="+mn-lt"/>
                <a:cs typeface="+mn-cs"/>
              </a:rPr>
              <a:t>	white matter of the brain, retinas, </a:t>
            </a:r>
          </a:p>
          <a:p>
            <a:pPr eaLnBrk="0" hangingPunct="0">
              <a:buClr>
                <a:srgbClr val="FFC000"/>
              </a:buClr>
              <a:buSzPct val="150000"/>
              <a:defRPr/>
            </a:pPr>
            <a:r>
              <a:rPr lang="en-US" sz="2400" dirty="0">
                <a:latin typeface="+mn-lt"/>
                <a:cs typeface="+mn-cs"/>
              </a:rPr>
              <a:t>	alveolar  lining of the lungs, heart,</a:t>
            </a:r>
          </a:p>
          <a:p>
            <a:pPr eaLnBrk="0" hangingPunct="0">
              <a:buClr>
                <a:srgbClr val="FFC000"/>
              </a:buClr>
              <a:buSzPct val="150000"/>
              <a:defRPr/>
            </a:pPr>
            <a:r>
              <a:rPr lang="en-US" sz="2400" dirty="0">
                <a:latin typeface="+mn-lt"/>
                <a:cs typeface="+mn-cs"/>
              </a:rPr>
              <a:t>	and skeletal muscle.</a:t>
            </a:r>
          </a:p>
        </p:txBody>
      </p:sp>
      <p:pic>
        <p:nvPicPr>
          <p:cNvPr id="358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152400"/>
            <a:ext cx="20955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3352800"/>
            <a:ext cx="4381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2095500" y="304800"/>
            <a:ext cx="5989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3600" b="1" dirty="0">
                <a:solidFill>
                  <a:schemeClr val="tx2"/>
                </a:solidFill>
                <a:latin typeface="+mn-lt"/>
                <a:cs typeface="+mn-cs"/>
              </a:rPr>
              <a:t>Other Infectious Encephalitis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CC45AD-5A14-4B42-B095-C6FBD30241DE}" type="slidenum">
              <a:rPr lang="en-GB">
                <a:solidFill>
                  <a:schemeClr val="bg1"/>
                </a:solidFill>
              </a:rPr>
              <a:pPr eaLnBrk="1" hangingPunct="1"/>
              <a:t>34</a:t>
            </a:fld>
            <a:endParaRPr lang="en-GB">
              <a:solidFill>
                <a:schemeClr val="bg1"/>
              </a:solidFill>
            </a:endParaRPr>
          </a:p>
        </p:txBody>
      </p:sp>
      <p:sp>
        <p:nvSpPr>
          <p:cNvPr id="36867"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BE8B88A-D5CB-4B34-B61C-5658399FB9C8}" type="slidenum">
              <a:rPr lang="en-GB" sz="2600" b="1">
                <a:solidFill>
                  <a:schemeClr val="bg1"/>
                </a:solidFill>
              </a:rPr>
              <a:pPr eaLnBrk="1" hangingPunct="1"/>
              <a:t>34</a:t>
            </a:fld>
            <a:endParaRPr lang="en-GB" sz="2600" b="1">
              <a:solidFill>
                <a:schemeClr val="bg1"/>
              </a:solidFill>
            </a:endParaRPr>
          </a:p>
        </p:txBody>
      </p:sp>
      <p:sp>
        <p:nvSpPr>
          <p:cNvPr id="36868"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2CA38AE-EDC0-4716-A6CA-8ED376FE1114}" type="slidenum">
              <a:rPr lang="en-GB" sz="2600" b="1">
                <a:solidFill>
                  <a:schemeClr val="bg1"/>
                </a:solidFill>
              </a:rPr>
              <a:pPr eaLnBrk="1" hangingPunct="1"/>
              <a:t>34</a:t>
            </a:fld>
            <a:endParaRPr lang="en-GB" sz="2600" b="1">
              <a:solidFill>
                <a:schemeClr val="bg1"/>
              </a:solidFill>
            </a:endParaRPr>
          </a:p>
        </p:txBody>
      </p:sp>
      <p:sp>
        <p:nvSpPr>
          <p:cNvPr id="31749" name="Rectangle 4"/>
          <p:cNvSpPr>
            <a:spLocks noChangeArrowheads="1"/>
          </p:cNvSpPr>
          <p:nvPr/>
        </p:nvSpPr>
        <p:spPr bwMode="auto">
          <a:xfrm>
            <a:off x="3343275" y="381000"/>
            <a:ext cx="285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GB" sz="3600" b="1" dirty="0">
                <a:solidFill>
                  <a:schemeClr val="tx2"/>
                </a:solidFill>
                <a:latin typeface="+mn-lt"/>
                <a:cs typeface="+mn-cs"/>
              </a:rPr>
              <a:t>Brain abscess</a:t>
            </a:r>
          </a:p>
        </p:txBody>
      </p:sp>
      <p:pic>
        <p:nvPicPr>
          <p:cNvPr id="31750" name="Picture 5" descr="Brain abscess. Axial nonenhanced cranial CT scan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1828800"/>
            <a:ext cx="33924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6"/>
          <p:cNvSpPr>
            <a:spLocks noChangeArrowheads="1"/>
          </p:cNvSpPr>
          <p:nvPr/>
        </p:nvSpPr>
        <p:spPr bwMode="auto">
          <a:xfrm>
            <a:off x="5826125" y="6059488"/>
            <a:ext cx="168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en-US"/>
              <a:t>Brain abscess </a:t>
            </a:r>
          </a:p>
        </p:txBody>
      </p:sp>
      <p:pic>
        <p:nvPicPr>
          <p:cNvPr id="31752" name="Picture 7" descr="Brain abscess. Axial T2-weighted MRI in a patien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1828800"/>
            <a:ext cx="32432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8" descr="http://wpcontent.answers.com/wikipedia/en/9/98/Schiavo_catsca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r="48993"/>
          <a:stretch>
            <a:fillRect/>
          </a:stretch>
        </p:blipFill>
        <p:spPr bwMode="auto">
          <a:xfrm>
            <a:off x="0" y="1828800"/>
            <a:ext cx="3009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10"/>
          <p:cNvSpPr txBox="1">
            <a:spLocks noChangeArrowheads="1"/>
          </p:cNvSpPr>
          <p:nvPr/>
        </p:nvSpPr>
        <p:spPr bwMode="auto">
          <a:xfrm>
            <a:off x="1403350" y="6048375"/>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t>Normal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fade">
                                      <p:cBhvr>
                                        <p:cTn id="7" dur="500"/>
                                        <p:tgtEl>
                                          <p:spTgt spid="31751"/>
                                        </p:tgtEl>
                                      </p:cBhvr>
                                    </p:animEffect>
                                  </p:childTnLst>
                                </p:cTn>
                              </p:par>
                              <p:par>
                                <p:cTn id="8" presetID="10" presetClass="entr" presetSubtype="0" fill="hold" nodeType="withEffect">
                                  <p:stCondLst>
                                    <p:cond delay="0"/>
                                  </p:stCondLst>
                                  <p:childTnLst>
                                    <p:set>
                                      <p:cBhvr>
                                        <p:cTn id="9" dur="1" fill="hold">
                                          <p:stCondLst>
                                            <p:cond delay="0"/>
                                          </p:stCondLst>
                                        </p:cTn>
                                        <p:tgtEl>
                                          <p:spTgt spid="31750"/>
                                        </p:tgtEl>
                                        <p:attrNameLst>
                                          <p:attrName>style.visibility</p:attrName>
                                        </p:attrNameLst>
                                      </p:cBhvr>
                                      <p:to>
                                        <p:strVal val="visible"/>
                                      </p:to>
                                    </p:set>
                                    <p:animEffect transition="in" filter="fade">
                                      <p:cBhvr>
                                        <p:cTn id="10" dur="500"/>
                                        <p:tgtEl>
                                          <p:spTgt spid="31750"/>
                                        </p:tgtEl>
                                      </p:cBhvr>
                                    </p:animEffect>
                                  </p:childTnLst>
                                </p:cTn>
                              </p:par>
                              <p:par>
                                <p:cTn id="11" presetID="10" presetClass="entr" presetSubtype="0" fill="hold" nodeType="withEffect">
                                  <p:stCondLst>
                                    <p:cond delay="0"/>
                                  </p:stCondLst>
                                  <p:childTnLst>
                                    <p:set>
                                      <p:cBhvr>
                                        <p:cTn id="12" dur="1" fill="hold">
                                          <p:stCondLst>
                                            <p:cond delay="0"/>
                                          </p:stCondLst>
                                        </p:cTn>
                                        <p:tgtEl>
                                          <p:spTgt spid="31752"/>
                                        </p:tgtEl>
                                        <p:attrNameLst>
                                          <p:attrName>style.visibility</p:attrName>
                                        </p:attrNameLst>
                                      </p:cBhvr>
                                      <p:to>
                                        <p:strVal val="visible"/>
                                      </p:to>
                                    </p:set>
                                    <p:animEffect transition="in" filter="fade">
                                      <p:cBhvr>
                                        <p:cTn id="13"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1F63A88-609E-4D85-AD38-E0A0A977C4AE}" type="slidenum">
              <a:rPr lang="en-GB">
                <a:solidFill>
                  <a:schemeClr val="bg1"/>
                </a:solidFill>
              </a:rPr>
              <a:pPr eaLnBrk="1" hangingPunct="1"/>
              <a:t>35</a:t>
            </a:fld>
            <a:endParaRPr lang="en-GB">
              <a:solidFill>
                <a:schemeClr val="bg1"/>
              </a:solidFill>
            </a:endParaRPr>
          </a:p>
        </p:txBody>
      </p:sp>
      <p:sp>
        <p:nvSpPr>
          <p:cNvPr id="37891"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191986A-304C-4B47-9234-748EDA63A6E4}" type="slidenum">
              <a:rPr lang="en-GB" sz="2600" b="1">
                <a:solidFill>
                  <a:schemeClr val="bg1"/>
                </a:solidFill>
              </a:rPr>
              <a:pPr eaLnBrk="1" hangingPunct="1"/>
              <a:t>35</a:t>
            </a:fld>
            <a:endParaRPr lang="en-GB" sz="2600" b="1">
              <a:solidFill>
                <a:schemeClr val="bg1"/>
              </a:solidFill>
            </a:endParaRPr>
          </a:p>
        </p:txBody>
      </p:sp>
      <p:sp>
        <p:nvSpPr>
          <p:cNvPr id="37892"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98EB924-665F-43E9-8BDF-916B09738408}" type="slidenum">
              <a:rPr lang="en-GB" sz="2600" b="1">
                <a:solidFill>
                  <a:schemeClr val="bg1"/>
                </a:solidFill>
              </a:rPr>
              <a:pPr eaLnBrk="1" hangingPunct="1"/>
              <a:t>35</a:t>
            </a:fld>
            <a:endParaRPr lang="en-GB" sz="2600" b="1">
              <a:solidFill>
                <a:schemeClr val="bg1"/>
              </a:solidFill>
            </a:endParaRPr>
          </a:p>
        </p:txBody>
      </p:sp>
      <p:sp>
        <p:nvSpPr>
          <p:cNvPr id="32774" name="Rectangle 5"/>
          <p:cNvSpPr>
            <a:spLocks noChangeArrowheads="1"/>
          </p:cNvSpPr>
          <p:nvPr/>
        </p:nvSpPr>
        <p:spPr bwMode="auto">
          <a:xfrm>
            <a:off x="0" y="1230313"/>
            <a:ext cx="102870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defRPr/>
            </a:pPr>
            <a:r>
              <a:rPr lang="en-US" sz="2800" dirty="0">
                <a:latin typeface="+mn-lt"/>
                <a:cs typeface="+mn-cs"/>
              </a:rPr>
              <a:t>Pathophysiology:</a:t>
            </a:r>
          </a:p>
          <a:p>
            <a:pPr eaLnBrk="0" hangingPunct="0">
              <a:defRPr/>
            </a:pPr>
            <a:r>
              <a:rPr lang="en-US" sz="2800" dirty="0">
                <a:latin typeface="+mn-lt"/>
                <a:cs typeface="+mn-cs"/>
              </a:rPr>
              <a:t>	otitis media/</a:t>
            </a:r>
            <a:r>
              <a:rPr lang="en-US" sz="2800" dirty="0" err="1">
                <a:latin typeface="+mn-lt"/>
                <a:cs typeface="+mn-cs"/>
              </a:rPr>
              <a:t>mastoiditis</a:t>
            </a:r>
            <a:r>
              <a:rPr lang="en-US" sz="2800" dirty="0">
                <a:latin typeface="+mn-lt"/>
                <a:cs typeface="+mn-cs"/>
              </a:rPr>
              <a:t>/</a:t>
            </a:r>
            <a:r>
              <a:rPr lang="en-US" sz="2800" dirty="0" err="1">
                <a:latin typeface="+mn-lt"/>
                <a:cs typeface="+mn-cs"/>
              </a:rPr>
              <a:t>paranasal</a:t>
            </a:r>
            <a:r>
              <a:rPr lang="en-US" sz="2800" dirty="0">
                <a:latin typeface="+mn-lt"/>
                <a:cs typeface="+mn-cs"/>
              </a:rPr>
              <a:t> sinuses</a:t>
            </a:r>
          </a:p>
          <a:p>
            <a:pPr eaLnBrk="0" hangingPunct="0">
              <a:defRPr/>
            </a:pPr>
            <a:r>
              <a:rPr lang="en-US" sz="2800" dirty="0">
                <a:latin typeface="+mn-lt"/>
                <a:cs typeface="+mn-cs"/>
              </a:rPr>
              <a:t>	endocarditis</a:t>
            </a:r>
          </a:p>
          <a:p>
            <a:pPr eaLnBrk="0" hangingPunct="0">
              <a:defRPr/>
            </a:pPr>
            <a:r>
              <a:rPr lang="en-US" sz="2800" dirty="0">
                <a:latin typeface="+mn-lt"/>
                <a:cs typeface="+mn-cs"/>
              </a:rPr>
              <a:t>	</a:t>
            </a:r>
            <a:r>
              <a:rPr lang="en-US" sz="2800" dirty="0" err="1">
                <a:latin typeface="+mn-lt"/>
                <a:cs typeface="+mn-cs"/>
              </a:rPr>
              <a:t>haematogenously</a:t>
            </a:r>
            <a:endParaRPr lang="en-US" sz="2800" dirty="0">
              <a:latin typeface="+mn-lt"/>
              <a:cs typeface="+mn-cs"/>
            </a:endParaRPr>
          </a:p>
          <a:p>
            <a:pPr eaLnBrk="0" hangingPunct="0">
              <a:defRPr/>
            </a:pPr>
            <a:endParaRPr lang="en-US" sz="2800" dirty="0">
              <a:latin typeface="+mn-lt"/>
              <a:cs typeface="+mn-cs"/>
            </a:endParaRPr>
          </a:p>
          <a:p>
            <a:pPr eaLnBrk="0" hangingPunct="0">
              <a:defRPr/>
            </a:pPr>
            <a:r>
              <a:rPr lang="en-US" sz="2800" dirty="0">
                <a:latin typeface="+mn-lt"/>
                <a:cs typeface="+mn-cs"/>
              </a:rPr>
              <a:t>Microbiology:</a:t>
            </a:r>
          </a:p>
          <a:p>
            <a:pPr eaLnBrk="0" hangingPunct="0">
              <a:defRPr/>
            </a:pPr>
            <a:r>
              <a:rPr lang="en-US" sz="2800" dirty="0">
                <a:latin typeface="+mn-lt"/>
                <a:cs typeface="+mn-cs"/>
              </a:rPr>
              <a:t>	</a:t>
            </a:r>
            <a:r>
              <a:rPr lang="en-US" sz="2800" i="1" dirty="0">
                <a:latin typeface="+mn-lt"/>
                <a:cs typeface="+mn-cs"/>
              </a:rPr>
              <a:t>Streptococci</a:t>
            </a:r>
            <a:r>
              <a:rPr lang="en-US" sz="2800" dirty="0">
                <a:latin typeface="+mn-lt"/>
                <a:cs typeface="+mn-cs"/>
              </a:rPr>
              <a:t> (both aerobic and anaerobic)</a:t>
            </a:r>
          </a:p>
          <a:p>
            <a:pPr eaLnBrk="0" hangingPunct="0">
              <a:defRPr/>
            </a:pPr>
            <a:r>
              <a:rPr lang="en-US" sz="2800" i="1" dirty="0">
                <a:latin typeface="+mn-lt"/>
                <a:cs typeface="+mn-cs"/>
              </a:rPr>
              <a:t>	Staphylococci</a:t>
            </a:r>
            <a:r>
              <a:rPr lang="en-US" sz="2800" dirty="0">
                <a:latin typeface="+mn-lt"/>
                <a:cs typeface="+mn-cs"/>
              </a:rPr>
              <a:t>, </a:t>
            </a:r>
          </a:p>
          <a:p>
            <a:pPr eaLnBrk="0" hangingPunct="0">
              <a:defRPr/>
            </a:pPr>
            <a:r>
              <a:rPr lang="en-US" sz="2800" dirty="0">
                <a:latin typeface="+mn-lt"/>
                <a:cs typeface="+mn-cs"/>
              </a:rPr>
              <a:t>	Gram-negative organisms. (particularly in neonates)</a:t>
            </a:r>
            <a:r>
              <a:rPr lang="en-GB" sz="2800" dirty="0">
                <a:latin typeface="+mn-lt"/>
                <a:cs typeface="+mn-cs"/>
              </a:rPr>
              <a:t> </a:t>
            </a:r>
          </a:p>
          <a:p>
            <a:pPr eaLnBrk="0" hangingPunct="0">
              <a:defRPr/>
            </a:pPr>
            <a:r>
              <a:rPr lang="en-US" sz="2800" i="1" dirty="0">
                <a:latin typeface="+mn-lt"/>
                <a:cs typeface="+mn-cs"/>
              </a:rPr>
              <a:t>	Mycobacterium tuberculosis</a:t>
            </a:r>
            <a:endParaRPr lang="en-US" sz="2800" dirty="0">
              <a:latin typeface="+mn-lt"/>
              <a:cs typeface="+mn-cs"/>
            </a:endParaRPr>
          </a:p>
          <a:p>
            <a:pPr eaLnBrk="0" hangingPunct="0">
              <a:defRPr/>
            </a:pPr>
            <a:r>
              <a:rPr lang="en-US" sz="2800" dirty="0">
                <a:latin typeface="+mn-lt"/>
                <a:cs typeface="+mn-cs"/>
              </a:rPr>
              <a:t>	fungi</a:t>
            </a:r>
          </a:p>
          <a:p>
            <a:pPr eaLnBrk="0" hangingPunct="0">
              <a:defRPr/>
            </a:pPr>
            <a:r>
              <a:rPr lang="en-US" sz="2800" dirty="0">
                <a:latin typeface="+mn-lt"/>
                <a:cs typeface="+mn-cs"/>
              </a:rPr>
              <a:t>	parasites</a:t>
            </a:r>
          </a:p>
          <a:p>
            <a:pPr eaLnBrk="0" hangingPunct="0">
              <a:defRPr/>
            </a:pPr>
            <a:r>
              <a:rPr lang="en-US" sz="2800" i="1" dirty="0">
                <a:latin typeface="+mn-lt"/>
                <a:cs typeface="+mn-cs"/>
              </a:rPr>
              <a:t>	</a:t>
            </a:r>
            <a:r>
              <a:rPr lang="en-US" sz="2800" i="1" dirty="0" err="1">
                <a:latin typeface="+mn-lt"/>
                <a:cs typeface="+mn-cs"/>
              </a:rPr>
              <a:t>Actinomyces</a:t>
            </a:r>
            <a:r>
              <a:rPr lang="en-US" sz="2800" dirty="0">
                <a:latin typeface="+mn-lt"/>
                <a:cs typeface="+mn-cs"/>
              </a:rPr>
              <a:t> and </a:t>
            </a:r>
            <a:r>
              <a:rPr lang="en-US" sz="2800" i="1" dirty="0" err="1">
                <a:latin typeface="+mn-lt"/>
                <a:cs typeface="+mn-cs"/>
              </a:rPr>
              <a:t>Nocardia</a:t>
            </a:r>
            <a:r>
              <a:rPr lang="en-US" sz="2800" dirty="0">
                <a:latin typeface="+mn-lt"/>
                <a:cs typeface="+mn-cs"/>
              </a:rPr>
              <a:t> species</a:t>
            </a:r>
          </a:p>
        </p:txBody>
      </p:sp>
      <p:sp>
        <p:nvSpPr>
          <p:cNvPr id="11" name="Rectangle 4"/>
          <p:cNvSpPr>
            <a:spLocks noChangeArrowheads="1"/>
          </p:cNvSpPr>
          <p:nvPr/>
        </p:nvSpPr>
        <p:spPr bwMode="auto">
          <a:xfrm>
            <a:off x="3343275" y="381000"/>
            <a:ext cx="285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GB" sz="3600" b="1" dirty="0">
                <a:solidFill>
                  <a:schemeClr val="tx2"/>
                </a:solidFill>
                <a:latin typeface="+mn-lt"/>
                <a:cs typeface="+mn-cs"/>
              </a:rPr>
              <a:t>Brain abscess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247BF9B-4EE4-4E8E-9918-54062B16D6BF}" type="slidenum">
              <a:rPr lang="en-GB">
                <a:solidFill>
                  <a:schemeClr val="bg1"/>
                </a:solidFill>
              </a:rPr>
              <a:pPr eaLnBrk="1" hangingPunct="1"/>
              <a:t>36</a:t>
            </a:fld>
            <a:endParaRPr lang="en-GB">
              <a:solidFill>
                <a:schemeClr val="bg1"/>
              </a:solidFill>
            </a:endParaRPr>
          </a:p>
        </p:txBody>
      </p:sp>
      <p:sp>
        <p:nvSpPr>
          <p:cNvPr id="3891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CDA1B62-1115-4C6B-A5F2-31678D673DE5}" type="slidenum">
              <a:rPr lang="en-GB" sz="2600" b="1">
                <a:solidFill>
                  <a:schemeClr val="bg1"/>
                </a:solidFill>
              </a:rPr>
              <a:pPr eaLnBrk="1" hangingPunct="1"/>
              <a:t>36</a:t>
            </a:fld>
            <a:endParaRPr lang="en-GB" sz="2600" b="1">
              <a:solidFill>
                <a:schemeClr val="bg1"/>
              </a:solidFill>
            </a:endParaRPr>
          </a:p>
        </p:txBody>
      </p:sp>
      <p:sp>
        <p:nvSpPr>
          <p:cNvPr id="38916"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867AAE5-2DCB-4F33-B7EC-F03847FE86E2}" type="slidenum">
              <a:rPr lang="en-GB" sz="2600" b="1">
                <a:solidFill>
                  <a:schemeClr val="bg1"/>
                </a:solidFill>
              </a:rPr>
              <a:pPr eaLnBrk="1" hangingPunct="1"/>
              <a:t>36</a:t>
            </a:fld>
            <a:endParaRPr lang="en-GB" sz="2600" b="1">
              <a:solidFill>
                <a:schemeClr val="bg1"/>
              </a:solidFill>
            </a:endParaRPr>
          </a:p>
        </p:txBody>
      </p:sp>
      <p:sp>
        <p:nvSpPr>
          <p:cNvPr id="38917"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DEDDF13-8F8C-46FC-82E1-D24C735D9254}" type="slidenum">
              <a:rPr lang="en-GB" sz="2600" b="1">
                <a:solidFill>
                  <a:schemeClr val="bg1"/>
                </a:solidFill>
              </a:rPr>
              <a:pPr eaLnBrk="1" hangingPunct="1"/>
              <a:t>36</a:t>
            </a:fld>
            <a:endParaRPr lang="en-GB" sz="2600" b="1">
              <a:solidFill>
                <a:schemeClr val="bg1"/>
              </a:solidFill>
            </a:endParaRPr>
          </a:p>
        </p:txBody>
      </p:sp>
      <p:sp>
        <p:nvSpPr>
          <p:cNvPr id="48134" name="Rectangle 7"/>
          <p:cNvSpPr>
            <a:spLocks noChangeArrowheads="1"/>
          </p:cNvSpPr>
          <p:nvPr/>
        </p:nvSpPr>
        <p:spPr bwMode="auto">
          <a:xfrm>
            <a:off x="3086100" y="373063"/>
            <a:ext cx="348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defRPr/>
            </a:pPr>
            <a:r>
              <a:rPr lang="en-US" sz="3600" b="1" dirty="0">
                <a:solidFill>
                  <a:schemeClr val="tx2"/>
                </a:solidFill>
                <a:latin typeface="+mn-lt"/>
                <a:cs typeface="+mn-cs"/>
              </a:rPr>
              <a:t>Spinal Infections</a:t>
            </a:r>
          </a:p>
        </p:txBody>
      </p:sp>
      <p:sp>
        <p:nvSpPr>
          <p:cNvPr id="48135" name="Rectangle 8"/>
          <p:cNvSpPr>
            <a:spLocks noChangeArrowheads="1"/>
          </p:cNvSpPr>
          <p:nvPr/>
        </p:nvSpPr>
        <p:spPr bwMode="auto">
          <a:xfrm>
            <a:off x="65088" y="2351088"/>
            <a:ext cx="10096500" cy="2676525"/>
          </a:xfrm>
          <a:prstGeom prst="rect">
            <a:avLst/>
          </a:prstGeom>
          <a:noFill/>
          <a:ln>
            <a:noFill/>
          </a:ln>
        </p:spPr>
        <p:txBody>
          <a:bodyPr anchor="ctr">
            <a:spAutoFit/>
          </a:bodyPr>
          <a:lstStyle/>
          <a:p>
            <a:pPr eaLnBrk="0" hangingPunct="0">
              <a:defRPr/>
            </a:pPr>
            <a:r>
              <a:rPr lang="en-US" sz="2400" dirty="0">
                <a:latin typeface="+mn-lt"/>
                <a:cs typeface="+mn-cs"/>
              </a:rPr>
              <a:t>Pyogenic vertebral osteomyelitis common form of vertebral infection. </a:t>
            </a:r>
          </a:p>
          <a:p>
            <a:pPr eaLnBrk="0" hangingPunct="0">
              <a:defRPr/>
            </a:pPr>
            <a:endParaRPr lang="en-US" sz="2400" dirty="0">
              <a:latin typeface="+mn-lt"/>
              <a:cs typeface="+mn-cs"/>
            </a:endParaRPr>
          </a:p>
          <a:p>
            <a:pPr eaLnBrk="0" hangingPunct="0">
              <a:defRPr/>
            </a:pPr>
            <a:r>
              <a:rPr lang="en-US" sz="2400" dirty="0">
                <a:latin typeface="+mn-lt"/>
                <a:cs typeface="+mn-cs"/>
              </a:rPr>
              <a:t>Direct open spinal trauma, from infections in adjacent structures, from </a:t>
            </a:r>
            <a:r>
              <a:rPr lang="en-US" sz="2400" dirty="0" err="1">
                <a:latin typeface="+mn-lt"/>
                <a:cs typeface="+mn-cs"/>
              </a:rPr>
              <a:t>hematogenous</a:t>
            </a:r>
            <a:r>
              <a:rPr lang="en-US" sz="2400" dirty="0">
                <a:latin typeface="+mn-lt"/>
                <a:cs typeface="+mn-cs"/>
              </a:rPr>
              <a:t> spread of bacteria to a vertebra. </a:t>
            </a:r>
          </a:p>
          <a:p>
            <a:pPr eaLnBrk="0" hangingPunct="0">
              <a:defRPr/>
            </a:pPr>
            <a:endParaRPr lang="en-US" sz="2400" dirty="0">
              <a:latin typeface="+mn-lt"/>
              <a:cs typeface="+mn-cs"/>
            </a:endParaRPr>
          </a:p>
          <a:p>
            <a:pPr eaLnBrk="0" hangingPunct="0">
              <a:defRPr/>
            </a:pPr>
            <a:r>
              <a:rPr lang="en-US" sz="2400" dirty="0">
                <a:latin typeface="+mn-lt"/>
                <a:cs typeface="+mn-cs"/>
              </a:rPr>
              <a:t>Left untreated, it can lead to permanent neurologic deficits, significant spinal deformity, or death.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05247F5-EAE8-42A3-BA72-9FE05964DE9E}" type="slidenum">
              <a:rPr lang="en-GB">
                <a:solidFill>
                  <a:schemeClr val="bg1"/>
                </a:solidFill>
              </a:rPr>
              <a:pPr eaLnBrk="1" hangingPunct="1"/>
              <a:t>37</a:t>
            </a:fld>
            <a:endParaRPr lang="en-GB">
              <a:solidFill>
                <a:schemeClr val="bg1"/>
              </a:solidFill>
            </a:endParaRPr>
          </a:p>
        </p:txBody>
      </p:sp>
      <p:sp>
        <p:nvSpPr>
          <p:cNvPr id="5017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4A79C137-C9A1-4A6A-A886-E5770FFEC38D}" type="slidenum">
              <a:rPr lang="en-GB" sz="2600" b="1" smtClean="0">
                <a:solidFill>
                  <a:schemeClr val="bg1"/>
                </a:solidFill>
                <a:latin typeface="+mn-lt"/>
                <a:cs typeface="+mn-cs"/>
              </a:rPr>
              <a:pPr eaLnBrk="1" hangingPunct="1">
                <a:defRPr/>
              </a:pPr>
              <a:t>37</a:t>
            </a:fld>
            <a:endParaRPr lang="en-GB" sz="2600" b="1" smtClean="0">
              <a:solidFill>
                <a:schemeClr val="bg1"/>
              </a:solidFill>
              <a:latin typeface="+mn-lt"/>
              <a:cs typeface="+mn-cs"/>
            </a:endParaRPr>
          </a:p>
        </p:txBody>
      </p:sp>
      <p:sp>
        <p:nvSpPr>
          <p:cNvPr id="50180"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7F43E9D-785A-4A6D-9534-89604FFCDF25}" type="slidenum">
              <a:rPr lang="en-GB" sz="2600" b="1" smtClean="0">
                <a:solidFill>
                  <a:schemeClr val="bg1"/>
                </a:solidFill>
                <a:latin typeface="+mn-lt"/>
                <a:cs typeface="+mn-cs"/>
              </a:rPr>
              <a:pPr eaLnBrk="1" hangingPunct="1">
                <a:defRPr/>
              </a:pPr>
              <a:t>37</a:t>
            </a:fld>
            <a:endParaRPr lang="en-GB" sz="2600" b="1" smtClean="0">
              <a:solidFill>
                <a:schemeClr val="bg1"/>
              </a:solidFill>
              <a:latin typeface="+mn-lt"/>
              <a:cs typeface="+mn-cs"/>
            </a:endParaRPr>
          </a:p>
        </p:txBody>
      </p:sp>
      <p:sp>
        <p:nvSpPr>
          <p:cNvPr id="50181" name="Text Box 4"/>
          <p:cNvSpPr txBox="1">
            <a:spLocks noChangeArrowheads="1"/>
          </p:cNvSpPr>
          <p:nvPr/>
        </p:nvSpPr>
        <p:spPr bwMode="auto">
          <a:xfrm>
            <a:off x="74613" y="2181225"/>
            <a:ext cx="1997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sz="2800" b="1" dirty="0" smtClean="0">
                <a:latin typeface="+mn-lt"/>
                <a:cs typeface="+mn-cs"/>
              </a:rPr>
              <a:t>Risk factors</a:t>
            </a:r>
          </a:p>
        </p:txBody>
      </p:sp>
      <p:sp>
        <p:nvSpPr>
          <p:cNvPr id="50182" name="Rectangle 5"/>
          <p:cNvSpPr>
            <a:spLocks noChangeArrowheads="1"/>
          </p:cNvSpPr>
          <p:nvPr/>
        </p:nvSpPr>
        <p:spPr bwMode="auto">
          <a:xfrm>
            <a:off x="-9525" y="3254375"/>
            <a:ext cx="4238625" cy="2678113"/>
          </a:xfrm>
          <a:prstGeom prst="rect">
            <a:avLst/>
          </a:prstGeom>
          <a:noFill/>
          <a:ln>
            <a:noFill/>
          </a:ln>
        </p:spPr>
        <p:txBody>
          <a:bodyPr anchor="ctr">
            <a:spAutoFit/>
          </a:bodyPr>
          <a:lstStyle/>
          <a:p>
            <a:pPr marL="342900" indent="-342900">
              <a:buClr>
                <a:srgbClr val="FFC000"/>
              </a:buClr>
              <a:buSzPct val="150000"/>
              <a:buFont typeface="Wingdings" pitchFamily="2" charset="2"/>
              <a:buChar char="§"/>
              <a:defRPr/>
            </a:pPr>
            <a:r>
              <a:rPr lang="en-US" sz="2400" dirty="0">
                <a:latin typeface="+mn-lt"/>
                <a:cs typeface="+mn-cs"/>
              </a:rPr>
              <a:t>Advanced age</a:t>
            </a:r>
          </a:p>
          <a:p>
            <a:pPr marL="342900" indent="-342900">
              <a:buClr>
                <a:srgbClr val="FFC000"/>
              </a:buClr>
              <a:buSzPct val="150000"/>
              <a:buFont typeface="Wingdings" pitchFamily="2" charset="2"/>
              <a:buChar char="§"/>
              <a:defRPr/>
            </a:pPr>
            <a:r>
              <a:rPr lang="en-US" sz="2400" dirty="0">
                <a:latin typeface="+mn-lt"/>
                <a:cs typeface="+mn-cs"/>
              </a:rPr>
              <a:t>Intravenous drug use</a:t>
            </a:r>
          </a:p>
          <a:p>
            <a:pPr marL="342900" indent="-342900">
              <a:buClr>
                <a:srgbClr val="FFC000"/>
              </a:buClr>
              <a:buSzPct val="150000"/>
              <a:buFont typeface="Wingdings" pitchFamily="2" charset="2"/>
              <a:buChar char="§"/>
              <a:defRPr/>
            </a:pPr>
            <a:r>
              <a:rPr lang="en-US" sz="2400" dirty="0">
                <a:latin typeface="+mn-lt"/>
                <a:cs typeface="+mn-cs"/>
              </a:rPr>
              <a:t>Long-term systemic steroids</a:t>
            </a:r>
          </a:p>
          <a:p>
            <a:pPr marL="342900" indent="-342900">
              <a:buClr>
                <a:srgbClr val="FFC000"/>
              </a:buClr>
              <a:buSzPct val="150000"/>
              <a:buFont typeface="Wingdings" pitchFamily="2" charset="2"/>
              <a:buChar char="§"/>
              <a:defRPr/>
            </a:pPr>
            <a:r>
              <a:rPr lang="en-US" sz="2400" dirty="0">
                <a:latin typeface="+mn-lt"/>
                <a:cs typeface="+mn-cs"/>
              </a:rPr>
              <a:t>Diabetes mellitus</a:t>
            </a:r>
          </a:p>
          <a:p>
            <a:pPr marL="342900" indent="-342900">
              <a:buClr>
                <a:srgbClr val="FFC000"/>
              </a:buClr>
              <a:buSzPct val="150000"/>
              <a:buFont typeface="Wingdings" pitchFamily="2" charset="2"/>
              <a:buChar char="§"/>
              <a:defRPr/>
            </a:pPr>
            <a:r>
              <a:rPr lang="en-US" sz="2400" dirty="0">
                <a:latin typeface="+mn-lt"/>
                <a:cs typeface="+mn-cs"/>
              </a:rPr>
              <a:t>Organ transplantation</a:t>
            </a:r>
          </a:p>
          <a:p>
            <a:pPr marL="342900" indent="-342900">
              <a:buClr>
                <a:srgbClr val="FFC000"/>
              </a:buClr>
              <a:buSzPct val="150000"/>
              <a:buFont typeface="Wingdings" pitchFamily="2" charset="2"/>
              <a:buChar char="§"/>
              <a:defRPr/>
            </a:pPr>
            <a:r>
              <a:rPr lang="en-US" sz="2400" dirty="0">
                <a:latin typeface="+mn-lt"/>
                <a:cs typeface="+mn-cs"/>
              </a:rPr>
              <a:t>Malnutrition</a:t>
            </a:r>
          </a:p>
          <a:p>
            <a:pPr marL="342900" indent="-342900">
              <a:buClr>
                <a:srgbClr val="FFC000"/>
              </a:buClr>
              <a:buSzPct val="150000"/>
              <a:buFont typeface="Wingdings" pitchFamily="2" charset="2"/>
              <a:buChar char="§"/>
              <a:defRPr/>
            </a:pPr>
            <a:r>
              <a:rPr lang="en-US" sz="2400" dirty="0">
                <a:latin typeface="+mn-lt"/>
                <a:cs typeface="+mn-cs"/>
              </a:rPr>
              <a:t>Cancer</a:t>
            </a:r>
          </a:p>
        </p:txBody>
      </p:sp>
      <p:sp>
        <p:nvSpPr>
          <p:cNvPr id="50183" name="Rectangle 6"/>
          <p:cNvSpPr>
            <a:spLocks noChangeArrowheads="1"/>
          </p:cNvSpPr>
          <p:nvPr/>
        </p:nvSpPr>
        <p:spPr bwMode="auto">
          <a:xfrm>
            <a:off x="430213" y="193675"/>
            <a:ext cx="348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defRPr/>
            </a:pPr>
            <a:r>
              <a:rPr lang="en-US" sz="3600" b="1" dirty="0">
                <a:solidFill>
                  <a:schemeClr val="tx2"/>
                </a:solidFill>
                <a:latin typeface="+mn-lt"/>
                <a:cs typeface="+mn-cs"/>
              </a:rPr>
              <a:t>Spinal Infections</a:t>
            </a:r>
          </a:p>
        </p:txBody>
      </p:sp>
      <p:pic>
        <p:nvPicPr>
          <p:cNvPr id="39944" name="Picture 4" descr="Spinal infections. Lateral plain radiographs of a...">
            <a:hlinkClick r:id="rId3"/>
          </p:cNvPr>
          <p:cNvPicPr>
            <a:picLocks noGrp="1" noChangeAspect="1" noChangeArrowheads="1"/>
          </p:cNvPicPr>
          <p:nvPr>
            <p:ph/>
          </p:nvPr>
        </p:nvPicPr>
        <p:blipFill>
          <a:blip r:embed="rId4">
            <a:lum bright="-12000" contrast="6000"/>
            <a:extLst>
              <a:ext uri="{28A0092B-C50C-407E-A947-70E740481C1C}">
                <a14:useLocalDpi xmlns:a14="http://schemas.microsoft.com/office/drawing/2010/main" val="0"/>
              </a:ext>
            </a:extLst>
          </a:blip>
          <a:srcRect/>
          <a:stretch>
            <a:fillRect/>
          </a:stretch>
        </p:blipFill>
        <p:spPr>
          <a:xfrm>
            <a:off x="4491038" y="119063"/>
            <a:ext cx="5795962" cy="67389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9FD31F-9671-472A-8517-6633ADE14B40}" type="slidenum">
              <a:rPr lang="en-GB">
                <a:solidFill>
                  <a:schemeClr val="bg1"/>
                </a:solidFill>
              </a:rPr>
              <a:pPr eaLnBrk="1" hangingPunct="1"/>
              <a:t>38</a:t>
            </a:fld>
            <a:endParaRPr lang="en-GB">
              <a:solidFill>
                <a:schemeClr val="bg1"/>
              </a:solidFill>
            </a:endParaRPr>
          </a:p>
        </p:txBody>
      </p:sp>
      <p:sp>
        <p:nvSpPr>
          <p:cNvPr id="4096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1504B2-2E4E-4758-80B0-3B4B305DF570}" type="slidenum">
              <a:rPr lang="en-GB" sz="2600" b="1">
                <a:solidFill>
                  <a:schemeClr val="bg1"/>
                </a:solidFill>
              </a:rPr>
              <a:pPr eaLnBrk="1" hangingPunct="1"/>
              <a:t>38</a:t>
            </a:fld>
            <a:endParaRPr lang="en-GB" sz="2600" b="1">
              <a:solidFill>
                <a:schemeClr val="bg1"/>
              </a:solidFill>
            </a:endParaRPr>
          </a:p>
        </p:txBody>
      </p:sp>
      <p:sp>
        <p:nvSpPr>
          <p:cNvPr id="4096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7AAE8D-E6FD-470D-AE43-0EC04ADB3557}" type="slidenum">
              <a:rPr lang="en-GB" sz="2600" b="1">
                <a:solidFill>
                  <a:schemeClr val="bg1"/>
                </a:solidFill>
              </a:rPr>
              <a:pPr eaLnBrk="1" hangingPunct="1"/>
              <a:t>38</a:t>
            </a:fld>
            <a:endParaRPr lang="en-GB" sz="2600" b="1">
              <a:solidFill>
                <a:schemeClr val="bg1"/>
              </a:solidFill>
            </a:endParaRPr>
          </a:p>
        </p:txBody>
      </p:sp>
      <p:sp>
        <p:nvSpPr>
          <p:cNvPr id="40965"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6D125B7-F517-4511-8AB3-DC522CB3FD78}" type="slidenum">
              <a:rPr lang="en-GB" sz="2600" b="1">
                <a:solidFill>
                  <a:schemeClr val="bg1"/>
                </a:solidFill>
              </a:rPr>
              <a:pPr eaLnBrk="1" hangingPunct="1"/>
              <a:t>38</a:t>
            </a:fld>
            <a:endParaRPr lang="en-GB" sz="2600" b="1">
              <a:solidFill>
                <a:schemeClr val="bg1"/>
              </a:solidFill>
            </a:endParaRPr>
          </a:p>
        </p:txBody>
      </p:sp>
      <p:sp>
        <p:nvSpPr>
          <p:cNvPr id="56326" name="Text Box 5"/>
          <p:cNvSpPr txBox="1">
            <a:spLocks noChangeArrowheads="1"/>
          </p:cNvSpPr>
          <p:nvPr/>
        </p:nvSpPr>
        <p:spPr bwMode="auto">
          <a:xfrm>
            <a:off x="95250" y="1244600"/>
            <a:ext cx="98488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buClr>
                <a:srgbClr val="FFC000"/>
              </a:buClr>
              <a:buSzPct val="150000"/>
              <a:buFont typeface="Wingdings" pitchFamily="2" charset="2"/>
              <a:buChar char="§"/>
              <a:defRPr/>
            </a:pPr>
            <a:r>
              <a:rPr lang="en-GB" sz="2400" dirty="0" smtClean="0">
                <a:latin typeface="+mn-lt"/>
                <a:cs typeface="+mn-cs"/>
              </a:rPr>
              <a:t>MRI is superior to CT scanning in detecting parenchymal abnormalities such as abscesses and infarctions.</a:t>
            </a:r>
          </a:p>
          <a:p>
            <a:pPr marL="342900" indent="-342900" eaLnBrk="1" hangingPunct="1">
              <a:buClr>
                <a:srgbClr val="FFC000"/>
              </a:buClr>
              <a:buSzPct val="150000"/>
              <a:buFont typeface="Wingdings" pitchFamily="2" charset="2"/>
              <a:buChar char="§"/>
              <a:defRPr/>
            </a:pPr>
            <a:endParaRPr lang="en-GB" sz="2400" dirty="0" smtClean="0">
              <a:latin typeface="+mn-lt"/>
              <a:cs typeface="+mn-cs"/>
            </a:endParaRPr>
          </a:p>
          <a:p>
            <a:pPr marL="342900" indent="-342900" eaLnBrk="1" hangingPunct="1">
              <a:buClr>
                <a:srgbClr val="FFC000"/>
              </a:buClr>
              <a:buSzPct val="150000"/>
              <a:buFont typeface="Wingdings" pitchFamily="2" charset="2"/>
              <a:buChar char="§"/>
              <a:defRPr/>
            </a:pPr>
            <a:r>
              <a:rPr lang="en-GB" sz="2400" dirty="0" smtClean="0">
                <a:latin typeface="+mn-lt"/>
                <a:cs typeface="+mn-cs"/>
              </a:rPr>
              <a:t>Central nervous system infections: CSF sample, brain tissue from post-mortem.</a:t>
            </a:r>
          </a:p>
          <a:p>
            <a:pPr marL="342900" indent="-342900" eaLnBrk="1" hangingPunct="1">
              <a:buClr>
                <a:srgbClr val="FFC000"/>
              </a:buClr>
              <a:buSzPct val="150000"/>
              <a:buFont typeface="Wingdings" pitchFamily="2" charset="2"/>
              <a:buChar char="§"/>
              <a:defRPr/>
            </a:pPr>
            <a:endParaRPr lang="en-GB" sz="2400" dirty="0" smtClean="0">
              <a:latin typeface="+mn-lt"/>
              <a:cs typeface="+mn-cs"/>
            </a:endParaRPr>
          </a:p>
          <a:p>
            <a:pPr eaLnBrk="1" hangingPunct="1">
              <a:buClr>
                <a:srgbClr val="FFC000"/>
              </a:buClr>
              <a:buSzPct val="150000"/>
              <a:defRPr/>
            </a:pPr>
            <a:r>
              <a:rPr lang="en-GB" sz="2400" b="1" dirty="0" smtClean="0">
                <a:latin typeface="+mn-lt"/>
                <a:cs typeface="+mn-cs"/>
              </a:rPr>
              <a:t>Meningitis:</a:t>
            </a:r>
          </a:p>
          <a:p>
            <a:pPr marL="342900" indent="-342900" eaLnBrk="1" hangingPunct="1">
              <a:buClr>
                <a:srgbClr val="FFC000"/>
              </a:buClr>
              <a:buSzPct val="150000"/>
              <a:buFont typeface="Wingdings" pitchFamily="2" charset="2"/>
              <a:buChar char="§"/>
              <a:defRPr/>
            </a:pPr>
            <a:endParaRPr lang="en-GB" sz="2400" b="1" dirty="0" smtClean="0">
              <a:latin typeface="+mn-lt"/>
              <a:cs typeface="+mn-cs"/>
            </a:endParaRPr>
          </a:p>
          <a:p>
            <a:pPr marL="1085850" lvl="1" indent="-342900" eaLnBrk="1" hangingPunct="1">
              <a:buClr>
                <a:srgbClr val="FFC000"/>
              </a:buClr>
              <a:buSzPct val="150000"/>
              <a:buFont typeface="Wingdings" pitchFamily="2" charset="2"/>
              <a:buChar char="§"/>
              <a:defRPr/>
            </a:pPr>
            <a:r>
              <a:rPr lang="en-GB" sz="2400" dirty="0" smtClean="0">
                <a:latin typeface="+mn-lt"/>
                <a:cs typeface="+mn-cs"/>
              </a:rPr>
              <a:t>Blood cultures</a:t>
            </a:r>
          </a:p>
          <a:p>
            <a:pPr marL="342900" indent="-342900" eaLnBrk="1" hangingPunct="1">
              <a:buClr>
                <a:srgbClr val="FFC000"/>
              </a:buClr>
              <a:buSzPct val="150000"/>
              <a:buFont typeface="Wingdings" pitchFamily="2" charset="2"/>
              <a:buChar char="§"/>
              <a:defRPr/>
            </a:pPr>
            <a:endParaRPr lang="en-GB" sz="2400" dirty="0" smtClean="0">
              <a:latin typeface="+mn-lt"/>
              <a:cs typeface="+mn-cs"/>
            </a:endParaRPr>
          </a:p>
          <a:p>
            <a:pPr marL="1085850" lvl="1" indent="-342900" eaLnBrk="1" hangingPunct="1">
              <a:buClr>
                <a:srgbClr val="FFC000"/>
              </a:buClr>
              <a:buSzPct val="150000"/>
              <a:buFont typeface="Wingdings" pitchFamily="2" charset="2"/>
              <a:buChar char="§"/>
              <a:defRPr/>
            </a:pPr>
            <a:r>
              <a:rPr lang="en-GB" sz="2400" dirty="0" smtClean="0">
                <a:latin typeface="+mn-lt"/>
                <a:cs typeface="+mn-cs"/>
              </a:rPr>
              <a:t>Throat swabs</a:t>
            </a:r>
          </a:p>
        </p:txBody>
      </p:sp>
      <p:sp>
        <p:nvSpPr>
          <p:cNvPr id="56327" name="Rectangle 1"/>
          <p:cNvSpPr>
            <a:spLocks noChangeArrowheads="1"/>
          </p:cNvSpPr>
          <p:nvPr/>
        </p:nvSpPr>
        <p:spPr bwMode="auto">
          <a:xfrm>
            <a:off x="3716338" y="228600"/>
            <a:ext cx="2705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defRPr/>
            </a:pPr>
            <a:r>
              <a:rPr lang="en-US" sz="2800" b="1" dirty="0">
                <a:solidFill>
                  <a:schemeClr val="tx2"/>
                </a:solidFill>
                <a:latin typeface="+mn-lt"/>
                <a:cs typeface="Times New Roman" pitchFamily="18" charset="0"/>
              </a:rPr>
              <a:t>Investigations</a:t>
            </a:r>
            <a:endParaRPr lang="en-US" sz="2800" dirty="0">
              <a:solidFill>
                <a:schemeClr val="tx2"/>
              </a:solidFill>
              <a:latin typeface="+mn-lt"/>
              <a:cs typeface="+mn-cs"/>
            </a:endParaRPr>
          </a:p>
        </p:txBody>
      </p:sp>
      <p:sp>
        <p:nvSpPr>
          <p:cNvPr id="2" name="Rectangle 1"/>
          <p:cNvSpPr>
            <a:spLocks noChangeArrowheads="1"/>
          </p:cNvSpPr>
          <p:nvPr/>
        </p:nvSpPr>
        <p:spPr bwMode="auto">
          <a:xfrm>
            <a:off x="939800" y="4197350"/>
            <a:ext cx="2603500" cy="1201738"/>
          </a:xfrm>
          <a:prstGeom prst="rect">
            <a:avLst/>
          </a:prstGeom>
          <a:solidFill>
            <a:srgbClr val="FFFFFF"/>
          </a:solidFill>
          <a:ln w="12700">
            <a:solidFill>
              <a:schemeClr val="tx1"/>
            </a:solidFill>
            <a:round/>
            <a:headEnd/>
            <a:tailEnd/>
          </a:ln>
        </p:spPr>
        <p:txBody>
          <a:bodyPr/>
          <a:lstStyle/>
          <a:p>
            <a:pPr>
              <a:defRPr/>
            </a:pPr>
            <a:r>
              <a:rPr lang="en-US" b="1" dirty="0">
                <a:solidFill>
                  <a:schemeClr val="bg2"/>
                </a:solidFill>
                <a:latin typeface="+mn-lt"/>
                <a:cs typeface="+mn-cs"/>
              </a:rPr>
              <a:t>Samples of choice?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AutoShape 2"/>
          <p:cNvSpPr>
            <a:spLocks noGrp="1" noChangeArrowheads="1"/>
          </p:cNvSpPr>
          <p:nvPr>
            <p:ph type="title"/>
          </p:nvPr>
        </p:nvSpPr>
        <p:spPr>
          <a:xfrm>
            <a:off x="1181100" y="228600"/>
            <a:ext cx="7772400" cy="1143000"/>
          </a:xfrm>
        </p:spPr>
        <p:txBody>
          <a:bodyPr/>
          <a:lstStyle/>
          <a:p>
            <a:pPr>
              <a:defRPr/>
            </a:pPr>
            <a:r>
              <a:rPr lang="en-US" dirty="0" smtClean="0">
                <a:ea typeface="ＭＳ Ｐゴシック" pitchFamily="34" charset="-128"/>
              </a:rPr>
              <a:t>CSF Studies</a:t>
            </a:r>
          </a:p>
        </p:txBody>
      </p:sp>
      <p:sp>
        <p:nvSpPr>
          <p:cNvPr id="57351" name="Rectangle 3"/>
          <p:cNvSpPr>
            <a:spLocks noGrp="1" noChangeArrowheads="1"/>
          </p:cNvSpPr>
          <p:nvPr>
            <p:ph idx="1"/>
          </p:nvPr>
        </p:nvSpPr>
        <p:spPr>
          <a:xfrm>
            <a:off x="876300" y="2590800"/>
            <a:ext cx="6134100" cy="4114800"/>
          </a:xfrm>
        </p:spPr>
        <p:txBody>
          <a:bodyPr/>
          <a:lstStyle/>
          <a:p>
            <a:pPr>
              <a:buFont typeface="Wingdings" pitchFamily="2" charset="2"/>
              <a:buNone/>
              <a:defRPr/>
            </a:pPr>
            <a:r>
              <a:rPr lang="en-US" sz="2400" smtClean="0">
                <a:ea typeface="ＭＳ Ｐゴシック" pitchFamily="34" charset="-128"/>
              </a:rPr>
              <a:t>Color/Clarity</a:t>
            </a:r>
          </a:p>
          <a:p>
            <a:pPr>
              <a:buFont typeface="Wingdings" pitchFamily="2" charset="2"/>
              <a:buNone/>
              <a:defRPr/>
            </a:pPr>
            <a:r>
              <a:rPr lang="en-US" sz="2400" smtClean="0">
                <a:ea typeface="ＭＳ Ｐゴシック" pitchFamily="34" charset="-128"/>
              </a:rPr>
              <a:t>Cell counts/WBC diff</a:t>
            </a:r>
          </a:p>
          <a:p>
            <a:pPr>
              <a:buFont typeface="Wingdings" pitchFamily="2" charset="2"/>
              <a:buNone/>
              <a:defRPr/>
            </a:pPr>
            <a:r>
              <a:rPr lang="en-US" sz="2400" smtClean="0">
                <a:ea typeface="ＭＳ Ｐゴシック" pitchFamily="34" charset="-128"/>
              </a:rPr>
              <a:t>Chemistries (protein, glucose)</a:t>
            </a:r>
          </a:p>
          <a:p>
            <a:pPr>
              <a:buFont typeface="Wingdings" pitchFamily="2" charset="2"/>
              <a:buNone/>
              <a:defRPr/>
            </a:pPr>
            <a:r>
              <a:rPr lang="en-US" sz="2400" smtClean="0">
                <a:ea typeface="ＭＳ Ｐゴシック" pitchFamily="34" charset="-128"/>
              </a:rPr>
              <a:t>Stains/Smears (Gram)</a:t>
            </a:r>
          </a:p>
          <a:p>
            <a:pPr>
              <a:buFont typeface="Wingdings" pitchFamily="2" charset="2"/>
              <a:buNone/>
              <a:defRPr/>
            </a:pPr>
            <a:r>
              <a:rPr lang="en-US" sz="2400" smtClean="0">
                <a:ea typeface="ＭＳ Ｐゴシック" pitchFamily="34" charset="-128"/>
              </a:rPr>
              <a:t>Cultures (routine)</a:t>
            </a:r>
          </a:p>
          <a:p>
            <a:pPr>
              <a:buFont typeface="Wingdings" pitchFamily="2" charset="2"/>
              <a:buNone/>
              <a:defRPr/>
            </a:pPr>
            <a:r>
              <a:rPr lang="en-US" sz="2400" smtClean="0">
                <a:ea typeface="ＭＳ Ｐゴシック" pitchFamily="34" charset="-128"/>
              </a:rPr>
              <a:t>+/- Antigen screens</a:t>
            </a:r>
          </a:p>
          <a:p>
            <a:pPr>
              <a:buFont typeface="Wingdings" pitchFamily="2" charset="2"/>
              <a:buNone/>
              <a:defRPr/>
            </a:pPr>
            <a:r>
              <a:rPr lang="en-GB" sz="2400" smtClean="0">
                <a:ea typeface="ＭＳ Ｐゴシック" pitchFamily="34" charset="-128"/>
              </a:rPr>
              <a:t>PCR</a:t>
            </a:r>
            <a:endParaRPr lang="en-US" sz="2400" smtClean="0">
              <a:ea typeface="ＭＳ Ｐゴシック" pitchFamily="34" charset="-128"/>
            </a:endParaRPr>
          </a:p>
        </p:txBody>
      </p:sp>
      <p:sp>
        <p:nvSpPr>
          <p:cNvPr id="41988"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90D14C-5E76-44EF-8661-30B9EFA7119E}" type="slidenum">
              <a:rPr lang="en-GB">
                <a:solidFill>
                  <a:schemeClr val="bg1"/>
                </a:solidFill>
              </a:rPr>
              <a:pPr eaLnBrk="1" hangingPunct="1"/>
              <a:t>39</a:t>
            </a:fld>
            <a:endParaRPr lang="en-GB">
              <a:solidFill>
                <a:schemeClr val="bg1"/>
              </a:solidFill>
            </a:endParaRPr>
          </a:p>
        </p:txBody>
      </p:sp>
      <p:sp>
        <p:nvSpPr>
          <p:cNvPr id="4198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B604D9D-92D5-47A4-B808-9FBB216DE29D}" type="slidenum">
              <a:rPr lang="en-GB" sz="2600" b="1">
                <a:solidFill>
                  <a:schemeClr val="bg1"/>
                </a:solidFill>
              </a:rPr>
              <a:pPr eaLnBrk="1" hangingPunct="1"/>
              <a:t>39</a:t>
            </a:fld>
            <a:endParaRPr lang="en-GB" sz="2600" b="1">
              <a:solidFill>
                <a:schemeClr val="bg1"/>
              </a:solidFill>
            </a:endParaRPr>
          </a:p>
        </p:txBody>
      </p:sp>
      <p:sp>
        <p:nvSpPr>
          <p:cNvPr id="41990"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ADE3BDE-554F-47D5-9E33-FD7E8A8D11B0}" type="slidenum">
              <a:rPr lang="en-GB" sz="2600" b="1">
                <a:solidFill>
                  <a:schemeClr val="bg1"/>
                </a:solidFill>
              </a:rPr>
              <a:pPr eaLnBrk="1" hangingPunct="1"/>
              <a:t>39</a:t>
            </a:fld>
            <a:endParaRPr lang="en-GB" sz="2600" b="1">
              <a:solidFill>
                <a:schemeClr val="bg1"/>
              </a:solidFill>
            </a:endParaRPr>
          </a:p>
        </p:txBody>
      </p:sp>
      <p:sp>
        <p:nvSpPr>
          <p:cNvPr id="41991"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FAB9F04-E91D-4E76-9183-FAA5580E4CA2}" type="slidenum">
              <a:rPr lang="en-GB" sz="2600" b="1">
                <a:solidFill>
                  <a:schemeClr val="bg1"/>
                </a:solidFill>
              </a:rPr>
              <a:pPr eaLnBrk="1" hangingPunct="1"/>
              <a:t>39</a:t>
            </a:fld>
            <a:endParaRPr lang="en-GB" sz="2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AutoShape 2"/>
          <p:cNvSpPr>
            <a:spLocks noGrp="1" noChangeArrowheads="1"/>
          </p:cNvSpPr>
          <p:nvPr>
            <p:ph type="title"/>
          </p:nvPr>
        </p:nvSpPr>
        <p:spPr>
          <a:xfrm>
            <a:off x="514350" y="1066800"/>
            <a:ext cx="9429750" cy="1143000"/>
          </a:xfrm>
        </p:spPr>
        <p:txBody>
          <a:bodyPr/>
          <a:lstStyle/>
          <a:p>
            <a:pPr>
              <a:defRPr/>
            </a:pPr>
            <a:r>
              <a:rPr lang="en-US" dirty="0" smtClean="0">
                <a:ea typeface="ＭＳ Ｐゴシック" pitchFamily="34" charset="-128"/>
              </a:rPr>
              <a:t>Central Nervous System Infections </a:t>
            </a:r>
            <a:br>
              <a:rPr lang="en-US" dirty="0" smtClean="0">
                <a:ea typeface="ＭＳ Ｐゴシック" pitchFamily="34" charset="-128"/>
              </a:rPr>
            </a:br>
            <a:endParaRPr lang="en-US" dirty="0" smtClean="0">
              <a:ea typeface="ＭＳ Ｐゴシック" pitchFamily="34" charset="-128"/>
            </a:endParaRPr>
          </a:p>
        </p:txBody>
      </p:sp>
      <p:sp>
        <p:nvSpPr>
          <p:cNvPr id="6151" name="Rectangle 3"/>
          <p:cNvSpPr>
            <a:spLocks noGrp="1" noChangeArrowheads="1"/>
          </p:cNvSpPr>
          <p:nvPr>
            <p:ph idx="1"/>
          </p:nvPr>
        </p:nvSpPr>
        <p:spPr>
          <a:xfrm>
            <a:off x="95250" y="2209800"/>
            <a:ext cx="10191750" cy="4032250"/>
          </a:xfrm>
        </p:spPr>
        <p:txBody>
          <a:bodyPr/>
          <a:lstStyle/>
          <a:p>
            <a:pPr>
              <a:lnSpc>
                <a:spcPct val="80000"/>
              </a:lnSpc>
              <a:defRPr/>
            </a:pPr>
            <a:r>
              <a:rPr lang="en-US" dirty="0" smtClean="0">
                <a:ea typeface="ＭＳ Ｐゴシック" pitchFamily="34" charset="-128"/>
              </a:rPr>
              <a:t>Time to presentation &amp; speed of progression varies widely</a:t>
            </a:r>
          </a:p>
          <a:p>
            <a:pPr>
              <a:lnSpc>
                <a:spcPct val="80000"/>
              </a:lnSpc>
              <a:defRPr/>
            </a:pPr>
            <a:endParaRPr lang="en-US" dirty="0">
              <a:ea typeface="ＭＳ Ｐゴシック" pitchFamily="34" charset="-128"/>
            </a:endParaRPr>
          </a:p>
          <a:p>
            <a:pPr>
              <a:lnSpc>
                <a:spcPct val="80000"/>
              </a:lnSpc>
              <a:defRPr/>
            </a:pPr>
            <a:r>
              <a:rPr lang="en-US" dirty="0" smtClean="0">
                <a:ea typeface="ＭＳ Ｐゴシック" pitchFamily="34" charset="-128"/>
              </a:rPr>
              <a:t>Mode of presentation varies widely</a:t>
            </a:r>
          </a:p>
          <a:p>
            <a:pPr>
              <a:lnSpc>
                <a:spcPct val="80000"/>
              </a:lnSpc>
              <a:defRPr/>
            </a:pPr>
            <a:endParaRPr lang="en-US" dirty="0">
              <a:ea typeface="ＭＳ Ｐゴシック" pitchFamily="34" charset="-128"/>
            </a:endParaRPr>
          </a:p>
          <a:p>
            <a:pPr>
              <a:lnSpc>
                <a:spcPct val="80000"/>
              </a:lnSpc>
              <a:defRPr/>
            </a:pPr>
            <a:r>
              <a:rPr lang="en-US" dirty="0">
                <a:ea typeface="ＭＳ Ｐゴシック" pitchFamily="34" charset="-128"/>
              </a:rPr>
              <a:t>Life-threatening diseases</a:t>
            </a:r>
          </a:p>
          <a:p>
            <a:pPr>
              <a:lnSpc>
                <a:spcPct val="80000"/>
              </a:lnSpc>
              <a:defRPr/>
            </a:pPr>
            <a:endParaRPr lang="en-US" dirty="0" smtClean="0">
              <a:ea typeface="ＭＳ Ｐゴシック" pitchFamily="34" charset="-128"/>
            </a:endParaRPr>
          </a:p>
          <a:p>
            <a:pPr>
              <a:lnSpc>
                <a:spcPct val="80000"/>
              </a:lnSpc>
              <a:defRPr/>
            </a:pPr>
            <a:r>
              <a:rPr lang="en-US" dirty="0" smtClean="0">
                <a:ea typeface="ＭＳ Ｐゴシック" pitchFamily="34" charset="-128"/>
              </a:rPr>
              <a:t>Prompt diagnosis with appropriate therapy is essential. </a:t>
            </a:r>
          </a:p>
        </p:txBody>
      </p:sp>
      <p:sp>
        <p:nvSpPr>
          <p:cNvPr id="6148"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0E5258-F1D7-4DB2-AC21-3262A5B4752A}" type="slidenum">
              <a:rPr lang="en-GB">
                <a:solidFill>
                  <a:schemeClr val="bg1"/>
                </a:solidFill>
              </a:rPr>
              <a:pPr eaLnBrk="1" hangingPunct="1"/>
              <a:t>4</a:t>
            </a:fld>
            <a:endParaRPr lang="en-GB">
              <a:solidFill>
                <a:schemeClr val="bg1"/>
              </a:solidFill>
            </a:endParaRPr>
          </a:p>
        </p:txBody>
      </p:sp>
      <p:sp>
        <p:nvSpPr>
          <p:cNvPr id="614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DD1DCBE-1402-4FD4-8155-6DF8FC0B668F}" type="slidenum">
              <a:rPr lang="en-GB" sz="2600" b="1">
                <a:solidFill>
                  <a:schemeClr val="bg1"/>
                </a:solidFill>
              </a:rPr>
              <a:pPr eaLnBrk="1" hangingPunct="1"/>
              <a:t>4</a:t>
            </a:fld>
            <a:endParaRPr lang="en-GB" sz="2600" b="1">
              <a:solidFill>
                <a:schemeClr val="bg1"/>
              </a:solidFill>
            </a:endParaRPr>
          </a:p>
        </p:txBody>
      </p:sp>
      <p:sp>
        <p:nvSpPr>
          <p:cNvPr id="2"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4A34024-6175-429C-965E-D563050371BF}" type="slidenum">
              <a:rPr lang="en-GB" sz="2600" b="1">
                <a:solidFill>
                  <a:schemeClr val="bg1"/>
                </a:solidFill>
              </a:rPr>
              <a:pPr eaLnBrk="1" hangingPunct="1"/>
              <a:t>4</a:t>
            </a:fld>
            <a:endParaRPr lang="en-GB" sz="2600" b="1">
              <a:solidFill>
                <a:schemeClr val="bg1"/>
              </a:solidFill>
            </a:endParaRPr>
          </a:p>
        </p:txBody>
      </p:sp>
      <p:sp>
        <p:nvSpPr>
          <p:cNvPr id="3"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9E81FE5-41F7-43CC-A98E-17BABB9A659E}" type="slidenum">
              <a:rPr lang="en-GB" sz="2600" b="1">
                <a:solidFill>
                  <a:schemeClr val="bg1"/>
                </a:solidFill>
              </a:rPr>
              <a:pPr eaLnBrk="1" hangingPunct="1"/>
              <a:t>4</a:t>
            </a:fld>
            <a:endParaRPr lang="en-GB" sz="2600" b="1">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D0039D-8663-42DC-A1CC-B56A70A0E7B3}" type="slidenum">
              <a:rPr lang="en-GB">
                <a:solidFill>
                  <a:schemeClr val="bg1"/>
                </a:solidFill>
              </a:rPr>
              <a:pPr eaLnBrk="1" hangingPunct="1"/>
              <a:t>40</a:t>
            </a:fld>
            <a:endParaRPr lang="en-GB">
              <a:solidFill>
                <a:schemeClr val="bg1"/>
              </a:solidFill>
            </a:endParaRPr>
          </a:p>
        </p:txBody>
      </p:sp>
      <p:sp>
        <p:nvSpPr>
          <p:cNvPr id="43011"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B3AEDA2-BCA1-4261-8700-FB47FF65EDD4}" type="slidenum">
              <a:rPr lang="en-GB" sz="2600" b="1">
                <a:solidFill>
                  <a:schemeClr val="bg1"/>
                </a:solidFill>
              </a:rPr>
              <a:pPr eaLnBrk="1" hangingPunct="1"/>
              <a:t>40</a:t>
            </a:fld>
            <a:endParaRPr lang="en-GB" sz="2600" b="1">
              <a:solidFill>
                <a:schemeClr val="bg1"/>
              </a:solidFill>
            </a:endParaRPr>
          </a:p>
        </p:txBody>
      </p:sp>
      <p:sp>
        <p:nvSpPr>
          <p:cNvPr id="43012"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4905C46-540C-472A-A109-4E336245CC7F}" type="slidenum">
              <a:rPr lang="en-GB" sz="2600" b="1">
                <a:solidFill>
                  <a:schemeClr val="bg1"/>
                </a:solidFill>
              </a:rPr>
              <a:pPr eaLnBrk="1" hangingPunct="1"/>
              <a:t>40</a:t>
            </a:fld>
            <a:endParaRPr lang="en-GB" sz="2600" b="1">
              <a:solidFill>
                <a:schemeClr val="bg1"/>
              </a:solidFill>
            </a:endParaRPr>
          </a:p>
        </p:txBody>
      </p:sp>
      <p:sp>
        <p:nvSpPr>
          <p:cNvPr id="43013" name="Slide Number Placeholder 3"/>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148447-FD4B-437A-89B1-E951F667FDA8}" type="slidenum">
              <a:rPr lang="en-GB" sz="2600" b="1">
                <a:solidFill>
                  <a:schemeClr val="bg1"/>
                </a:solidFill>
              </a:rPr>
              <a:pPr eaLnBrk="1" hangingPunct="1"/>
              <a:t>40</a:t>
            </a:fld>
            <a:endParaRPr lang="en-GB" sz="2600" b="1">
              <a:solidFill>
                <a:schemeClr val="bg1"/>
              </a:solidFill>
            </a:endParaRPr>
          </a:p>
        </p:txBody>
      </p:sp>
      <p:pic>
        <p:nvPicPr>
          <p:cNvPr id="43014" name="Picture 4"/>
          <p:cNvPicPr>
            <a:picLocks noChangeAspect="1" noChangeArrowheads="1"/>
          </p:cNvPicPr>
          <p:nvPr/>
        </p:nvPicPr>
        <p:blipFill>
          <a:blip r:embed="rId3">
            <a:extLst>
              <a:ext uri="{28A0092B-C50C-407E-A947-70E740481C1C}">
                <a14:useLocalDpi xmlns:a14="http://schemas.microsoft.com/office/drawing/2010/main" val="0"/>
              </a:ext>
            </a:extLst>
          </a:blip>
          <a:srcRect b="28685"/>
          <a:stretch>
            <a:fillRect/>
          </a:stretch>
        </p:blipFill>
        <p:spPr bwMode="auto">
          <a:xfrm>
            <a:off x="876300" y="977900"/>
            <a:ext cx="9078913" cy="5880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5941" name="Line 5"/>
          <p:cNvSpPr>
            <a:spLocks noChangeShapeType="1"/>
          </p:cNvSpPr>
          <p:nvPr/>
        </p:nvSpPr>
        <p:spPr bwMode="auto">
          <a:xfrm>
            <a:off x="5600700" y="4114800"/>
            <a:ext cx="1216025" cy="0"/>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5942" name="Line 6"/>
          <p:cNvSpPr>
            <a:spLocks noChangeShapeType="1"/>
          </p:cNvSpPr>
          <p:nvPr/>
        </p:nvSpPr>
        <p:spPr bwMode="auto">
          <a:xfrm>
            <a:off x="2105025" y="4800600"/>
            <a:ext cx="1216025" cy="0"/>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 name="AutoShape 2"/>
          <p:cNvSpPr txBox="1">
            <a:spLocks noChangeArrowheads="1"/>
          </p:cNvSpPr>
          <p:nvPr/>
        </p:nvSpPr>
        <p:spPr>
          <a:xfrm>
            <a:off x="1181100" y="228600"/>
            <a:ext cx="7772400" cy="1143000"/>
          </a:xfrm>
          <a:prstGeom prst="rect">
            <a:avLst/>
          </a:prstGeom>
        </p:spPr>
        <p:txBody>
          <a:bodyPr/>
          <a:lst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mtClean="0">
                <a:ea typeface="ＭＳ Ｐゴシック" pitchFamily="34" charset="-128"/>
              </a:rPr>
              <a:t>CSF Studies</a:t>
            </a:r>
            <a:endParaRPr lang="en-US"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5941"/>
                                        </p:tgtEl>
                                        <p:attrNameLst>
                                          <p:attrName>style.visibility</p:attrName>
                                        </p:attrNameLst>
                                      </p:cBhvr>
                                      <p:to>
                                        <p:strVal val="visible"/>
                                      </p:to>
                                    </p:set>
                                    <p:anim calcmode="lin" valueType="num">
                                      <p:cBhvr>
                                        <p:cTn id="7" dur="500" fill="hold"/>
                                        <p:tgtEl>
                                          <p:spTgt spid="295941"/>
                                        </p:tgtEl>
                                        <p:attrNameLst>
                                          <p:attrName>ppt_w</p:attrName>
                                        </p:attrNameLst>
                                      </p:cBhvr>
                                      <p:tavLst>
                                        <p:tav tm="0">
                                          <p:val>
                                            <p:strVal val="#ppt_w*0.70"/>
                                          </p:val>
                                        </p:tav>
                                        <p:tav tm="100000">
                                          <p:val>
                                            <p:strVal val="#ppt_w"/>
                                          </p:val>
                                        </p:tav>
                                      </p:tavLst>
                                    </p:anim>
                                    <p:anim calcmode="lin" valueType="num">
                                      <p:cBhvr>
                                        <p:cTn id="8" dur="500" fill="hold"/>
                                        <p:tgtEl>
                                          <p:spTgt spid="295941"/>
                                        </p:tgtEl>
                                        <p:attrNameLst>
                                          <p:attrName>ppt_h</p:attrName>
                                        </p:attrNameLst>
                                      </p:cBhvr>
                                      <p:tavLst>
                                        <p:tav tm="0">
                                          <p:val>
                                            <p:strVal val="#ppt_h"/>
                                          </p:val>
                                        </p:tav>
                                        <p:tav tm="100000">
                                          <p:val>
                                            <p:strVal val="#ppt_h"/>
                                          </p:val>
                                        </p:tav>
                                      </p:tavLst>
                                    </p:anim>
                                    <p:animEffect transition="in" filter="fade">
                                      <p:cBhvr>
                                        <p:cTn id="9" dur="500"/>
                                        <p:tgtEl>
                                          <p:spTgt spid="295941"/>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95942"/>
                                        </p:tgtEl>
                                        <p:attrNameLst>
                                          <p:attrName>style.visibility</p:attrName>
                                        </p:attrNameLst>
                                      </p:cBhvr>
                                      <p:to>
                                        <p:strVal val="visible"/>
                                      </p:to>
                                    </p:set>
                                    <p:anim calcmode="lin" valueType="num">
                                      <p:cBhvr>
                                        <p:cTn id="13" dur="1000" fill="hold"/>
                                        <p:tgtEl>
                                          <p:spTgt spid="295942"/>
                                        </p:tgtEl>
                                        <p:attrNameLst>
                                          <p:attrName>ppt_w</p:attrName>
                                        </p:attrNameLst>
                                      </p:cBhvr>
                                      <p:tavLst>
                                        <p:tav tm="0">
                                          <p:val>
                                            <p:strVal val="#ppt_w*0.70"/>
                                          </p:val>
                                        </p:tav>
                                        <p:tav tm="100000">
                                          <p:val>
                                            <p:strVal val="#ppt_w"/>
                                          </p:val>
                                        </p:tav>
                                      </p:tavLst>
                                    </p:anim>
                                    <p:anim calcmode="lin" valueType="num">
                                      <p:cBhvr>
                                        <p:cTn id="14" dur="1000" fill="hold"/>
                                        <p:tgtEl>
                                          <p:spTgt spid="295942"/>
                                        </p:tgtEl>
                                        <p:attrNameLst>
                                          <p:attrName>ppt_h</p:attrName>
                                        </p:attrNameLst>
                                      </p:cBhvr>
                                      <p:tavLst>
                                        <p:tav tm="0">
                                          <p:val>
                                            <p:strVal val="#ppt_h"/>
                                          </p:val>
                                        </p:tav>
                                        <p:tav tm="100000">
                                          <p:val>
                                            <p:strVal val="#ppt_h"/>
                                          </p:val>
                                        </p:tav>
                                      </p:tavLst>
                                    </p:anim>
                                    <p:animEffect transition="in" filter="fade">
                                      <p:cBhvr>
                                        <p:cTn id="15" dur="1000"/>
                                        <p:tgtEl>
                                          <p:spTgt spid="295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animBg="1"/>
      <p:bldP spid="2959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9CC461B-8459-4D13-BF5F-8DECB7B58687}" type="slidenum">
              <a:rPr lang="en-GB">
                <a:solidFill>
                  <a:schemeClr val="bg1"/>
                </a:solidFill>
              </a:rPr>
              <a:pPr eaLnBrk="1" hangingPunct="1"/>
              <a:t>41</a:t>
            </a:fld>
            <a:endParaRPr lang="en-GB">
              <a:solidFill>
                <a:schemeClr val="bg1"/>
              </a:solidFill>
            </a:endParaRPr>
          </a:p>
        </p:txBody>
      </p:sp>
      <p:sp>
        <p:nvSpPr>
          <p:cNvPr id="4608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3867D69-00BA-4D0C-849A-BEF7BE2D1FEC}" type="slidenum">
              <a:rPr lang="en-GB" sz="2600" b="1">
                <a:solidFill>
                  <a:schemeClr val="bg1"/>
                </a:solidFill>
              </a:rPr>
              <a:pPr eaLnBrk="1" hangingPunct="1"/>
              <a:t>41</a:t>
            </a:fld>
            <a:endParaRPr lang="en-GB" sz="2600" b="1">
              <a:solidFill>
                <a:schemeClr val="bg1"/>
              </a:solidFill>
            </a:endParaRPr>
          </a:p>
        </p:txBody>
      </p:sp>
      <p:sp>
        <p:nvSpPr>
          <p:cNvPr id="4608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9605900-AC1A-4838-AAF1-D9E15F778E68}" type="slidenum">
              <a:rPr lang="en-GB" sz="2600" b="1">
                <a:solidFill>
                  <a:schemeClr val="bg1"/>
                </a:solidFill>
              </a:rPr>
              <a:pPr eaLnBrk="1" hangingPunct="1"/>
              <a:t>41</a:t>
            </a:fld>
            <a:endParaRPr lang="en-GB" sz="2600" b="1">
              <a:solidFill>
                <a:schemeClr val="bg1"/>
              </a:solidFill>
            </a:endParaRPr>
          </a:p>
        </p:txBody>
      </p:sp>
      <p:graphicFrame>
        <p:nvGraphicFramePr>
          <p:cNvPr id="229785" name="Group 409"/>
          <p:cNvGraphicFramePr>
            <a:graphicFrameLocks noGrp="1"/>
          </p:cNvGraphicFramePr>
          <p:nvPr/>
        </p:nvGraphicFramePr>
        <p:xfrm>
          <a:off x="0" y="990600"/>
          <a:ext cx="10287000" cy="5715000"/>
        </p:xfrm>
        <a:graphic>
          <a:graphicData uri="http://schemas.openxmlformats.org/drawingml/2006/table">
            <a:tbl>
              <a:tblPr/>
              <a:tblGrid>
                <a:gridCol w="1266825"/>
                <a:gridCol w="869950"/>
                <a:gridCol w="1423988"/>
                <a:gridCol w="1266825"/>
                <a:gridCol w="949325"/>
                <a:gridCol w="1108075"/>
                <a:gridCol w="3402012"/>
              </a:tblGrid>
              <a:tr h="889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charset="-128"/>
                        </a:rPr>
                        <a:t>Condition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charset="-128"/>
                        </a:rPr>
                        <a:t>Appearance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charset="-128"/>
                        </a:rPr>
                        <a:t>Cells, x 106/l (per cmm)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charset="-128"/>
                        </a:rPr>
                        <a:t>Gram stain or antigen tests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charset="-128"/>
                        </a:rPr>
                        <a:t>Protein g/l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charset="-128"/>
                        </a:rPr>
                        <a:t>Glucose, mmol/l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ＭＳ Ｐゴシック" charset="-128"/>
                        </a:rPr>
                        <a:t>Main differential diagnosis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7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Normal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Clear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0-5 leukocytes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Negative results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0.15-0.4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2.2-3.3, 60% blood glucose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Purulent meningitis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Turbid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100-2000 polymorphs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Positive results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0.5-3.0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0-2.2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Bacterial meningitis,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 </a:t>
                      </a:r>
                      <a:r>
                        <a:rPr kumimoji="0" lang="en-US" sz="1400" b="1" i="0" u="none" strike="noStrike" cap="none" normalizeH="0" baseline="0" dirty="0" err="1" smtClean="0">
                          <a:ln>
                            <a:noFill/>
                          </a:ln>
                          <a:solidFill>
                            <a:schemeClr val="tx1"/>
                          </a:solidFill>
                          <a:effectLst/>
                          <a:latin typeface="Arial" pitchFamily="34" charset="0"/>
                          <a:ea typeface="ＭＳ Ｐゴシック" charset="-128"/>
                        </a:rPr>
                        <a:t>Meningococcus</a:t>
                      </a:r>
                      <a:r>
                        <a:rPr kumimoji="0" lang="en-US" sz="1400" b="1" i="0" u="none" strike="noStrike" cap="none" normalizeH="0" baseline="0" dirty="0" smtClean="0">
                          <a:ln>
                            <a:noFill/>
                          </a:ln>
                          <a:solidFill>
                            <a:schemeClr val="tx1"/>
                          </a:solidFill>
                          <a:effectLst/>
                          <a:latin typeface="Arial" pitchFamily="34" charset="0"/>
                          <a:ea typeface="ＭＳ Ｐゴシック" charset="-128"/>
                        </a:rPr>
                        <a:t> ? Pneumococcus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 Listeria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Aseptic meningitis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Clear or slightly turbid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15-500 Lymphocytes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Negative results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0.5-1.0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Normal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Viral meningitis, partially antibiotic treated bacterial meningitis, encephalitis, brain abscess, TB/fungal meningitis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7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Tuberculous meningitis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Clear or slightly turbid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30-500 lymphocytes plus polymorphs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Negative results (scanty acid fast bacilli)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1.0-6.0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ＭＳ Ｐゴシック" charset="-128"/>
                        </a:rPr>
                        <a:t>0-2.2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rPr>
                        <a:t>TB meningitis, brain abscess, </a:t>
                      </a:r>
                      <a:r>
                        <a:rPr kumimoji="0" lang="en-US" sz="1400" b="1" i="0" u="none" strike="noStrike" cap="none" normalizeH="0" baseline="0" dirty="0" err="1" smtClean="0">
                          <a:ln>
                            <a:noFill/>
                          </a:ln>
                          <a:solidFill>
                            <a:schemeClr val="tx1"/>
                          </a:solidFill>
                          <a:effectLst/>
                          <a:latin typeface="Arial" pitchFamily="34" charset="0"/>
                          <a:ea typeface="ＭＳ Ｐゴシック" charset="-128"/>
                        </a:rPr>
                        <a:t>Cryptococcal</a:t>
                      </a:r>
                      <a:r>
                        <a:rPr kumimoji="0" lang="en-US" sz="1400" b="1" i="0" u="none" strike="noStrike" cap="none" normalizeH="0" baseline="0" dirty="0" smtClean="0">
                          <a:ln>
                            <a:noFill/>
                          </a:ln>
                          <a:solidFill>
                            <a:schemeClr val="tx1"/>
                          </a:solidFill>
                          <a:effectLst/>
                          <a:latin typeface="Arial" pitchFamily="34" charset="0"/>
                          <a:ea typeface="ＭＳ Ｐゴシック" charset="-128"/>
                        </a:rPr>
                        <a:t> meningitis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519" name="Rectangle 406"/>
          <p:cNvSpPr>
            <a:spLocks noChangeArrowheads="1"/>
          </p:cNvSpPr>
          <p:nvPr/>
        </p:nvSpPr>
        <p:spPr bwMode="auto">
          <a:xfrm>
            <a:off x="342900" y="26988"/>
            <a:ext cx="963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fontAlgn="b" hangingPunct="0">
              <a:defRPr/>
            </a:pPr>
            <a:r>
              <a:rPr lang="en-US" sz="3200" b="1" dirty="0">
                <a:solidFill>
                  <a:schemeClr val="tx2"/>
                </a:solidFill>
                <a:latin typeface="+mn-lt"/>
                <a:cs typeface="+mn-cs"/>
              </a:rPr>
              <a:t>CSF changes in meningitis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65789D8-99A1-48D0-92B9-7B197C2AE067}" type="slidenum">
              <a:rPr lang="en-GB">
                <a:solidFill>
                  <a:schemeClr val="bg1"/>
                </a:solidFill>
              </a:rPr>
              <a:pPr eaLnBrk="1" hangingPunct="1"/>
              <a:t>42</a:t>
            </a:fld>
            <a:endParaRPr lang="en-GB">
              <a:solidFill>
                <a:schemeClr val="bg1"/>
              </a:solidFill>
            </a:endParaRPr>
          </a:p>
        </p:txBody>
      </p:sp>
      <p:sp>
        <p:nvSpPr>
          <p:cNvPr id="4403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65E8A10-1CE9-4F30-B2F5-E9020D8B82A3}" type="slidenum">
              <a:rPr lang="en-GB" sz="2600" b="1">
                <a:solidFill>
                  <a:schemeClr val="bg1"/>
                </a:solidFill>
              </a:rPr>
              <a:pPr eaLnBrk="1" hangingPunct="1"/>
              <a:t>42</a:t>
            </a:fld>
            <a:endParaRPr lang="en-GB" sz="2600" b="1">
              <a:solidFill>
                <a:schemeClr val="bg1"/>
              </a:solidFill>
            </a:endParaRPr>
          </a:p>
        </p:txBody>
      </p:sp>
      <p:sp>
        <p:nvSpPr>
          <p:cNvPr id="44036"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6D9553C-AC3A-4A44-8414-9314FBDDFB9C}" type="slidenum">
              <a:rPr lang="en-GB" sz="2600" b="1">
                <a:solidFill>
                  <a:schemeClr val="bg1"/>
                </a:solidFill>
              </a:rPr>
              <a:pPr eaLnBrk="1" hangingPunct="1"/>
              <a:t>42</a:t>
            </a:fld>
            <a:endParaRPr lang="en-GB" sz="2600" b="1">
              <a:solidFill>
                <a:schemeClr val="bg1"/>
              </a:solidFill>
            </a:endParaRPr>
          </a:p>
        </p:txBody>
      </p:sp>
      <p:sp>
        <p:nvSpPr>
          <p:cNvPr id="44037" name="Slide Number Placeholder 3"/>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8688B5F-1B95-41C0-BA34-4E88C67C2F3C}" type="slidenum">
              <a:rPr lang="en-GB" sz="2600" b="1">
                <a:solidFill>
                  <a:schemeClr val="bg1"/>
                </a:solidFill>
              </a:rPr>
              <a:pPr eaLnBrk="1" hangingPunct="1"/>
              <a:t>42</a:t>
            </a:fld>
            <a:endParaRPr lang="en-GB" sz="2600" b="1">
              <a:solidFill>
                <a:schemeClr val="bg1"/>
              </a:solidFill>
            </a:endParaRPr>
          </a:p>
        </p:txBody>
      </p:sp>
      <p:pic>
        <p:nvPicPr>
          <p:cNvPr id="44038" name="Picture 4"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776788" cy="2886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9" name="Picture 5" descr="spnuem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79875"/>
            <a:ext cx="4776788" cy="282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0" name="Picture 6" descr="bacterial%20meningitis(1)"/>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5327650" y="1143000"/>
            <a:ext cx="4929188" cy="28860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403" name="Rectangle 7"/>
          <p:cNvSpPr>
            <a:spLocks noChangeArrowheads="1"/>
          </p:cNvSpPr>
          <p:nvPr/>
        </p:nvSpPr>
        <p:spPr bwMode="auto">
          <a:xfrm>
            <a:off x="6496050" y="174625"/>
            <a:ext cx="2774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GB" sz="2400" b="1" dirty="0">
                <a:latin typeface="+mn-lt"/>
                <a:cs typeface="+mn-cs"/>
              </a:rPr>
              <a:t>Gram negative </a:t>
            </a:r>
            <a:r>
              <a:rPr lang="en-GB" sz="2400" dirty="0" err="1">
                <a:latin typeface="+mn-lt"/>
                <a:cs typeface="+mn-cs"/>
              </a:rPr>
              <a:t>cocci</a:t>
            </a:r>
            <a:endParaRPr lang="en-GB" sz="2400" dirty="0">
              <a:latin typeface="+mn-lt"/>
              <a:cs typeface="+mn-cs"/>
            </a:endParaRPr>
          </a:p>
          <a:p>
            <a:pPr algn="ctr">
              <a:defRPr/>
            </a:pPr>
            <a:r>
              <a:rPr lang="en-GB" sz="2400" dirty="0" err="1">
                <a:latin typeface="+mn-lt"/>
                <a:cs typeface="+mn-cs"/>
              </a:rPr>
              <a:t>meningococcus</a:t>
            </a:r>
            <a:endParaRPr lang="en-GB" sz="2400" dirty="0">
              <a:latin typeface="+mn-lt"/>
              <a:cs typeface="+mn-cs"/>
            </a:endParaRPr>
          </a:p>
        </p:txBody>
      </p:sp>
      <p:pic>
        <p:nvPicPr>
          <p:cNvPr id="44042" name="Picture 8" descr="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7650" y="4029075"/>
            <a:ext cx="4959350" cy="2781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7"/>
          <p:cNvSpPr>
            <a:spLocks noChangeArrowheads="1"/>
          </p:cNvSpPr>
          <p:nvPr/>
        </p:nvSpPr>
        <p:spPr bwMode="auto">
          <a:xfrm>
            <a:off x="1276350" y="155575"/>
            <a:ext cx="2690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GB" sz="2400" b="1" dirty="0">
                <a:latin typeface="+mn-lt"/>
                <a:cs typeface="+mn-cs"/>
              </a:rPr>
              <a:t>Gram positive </a:t>
            </a:r>
            <a:r>
              <a:rPr lang="en-GB" sz="2400" dirty="0" err="1">
                <a:latin typeface="+mn-lt"/>
                <a:cs typeface="+mn-cs"/>
              </a:rPr>
              <a:t>cocci</a:t>
            </a:r>
            <a:endParaRPr lang="en-GB" sz="2400" dirty="0">
              <a:latin typeface="+mn-lt"/>
              <a:cs typeface="+mn-cs"/>
            </a:endParaRPr>
          </a:p>
          <a:p>
            <a:pPr algn="ctr">
              <a:defRPr/>
            </a:pPr>
            <a:r>
              <a:rPr lang="en-GB" sz="2400" dirty="0" err="1">
                <a:latin typeface="+mn-lt"/>
                <a:cs typeface="+mn-cs"/>
              </a:rPr>
              <a:t>pneumoococcus</a:t>
            </a:r>
            <a:endParaRPr lang="en-GB" sz="2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403"/>
                                        </p:tgtEl>
                                        <p:attrNameLst>
                                          <p:attrName>style.visibility</p:attrName>
                                        </p:attrNameLst>
                                      </p:cBhvr>
                                      <p:to>
                                        <p:strVal val="visible"/>
                                      </p:to>
                                    </p:set>
                                    <p:animEffect transition="in" filter="fade">
                                      <p:cBhvr>
                                        <p:cTn id="12" dur="5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F35FF6-610D-43E0-8137-EB56E3F55333}" type="slidenum">
              <a:rPr lang="en-GB">
                <a:solidFill>
                  <a:schemeClr val="bg1"/>
                </a:solidFill>
              </a:rPr>
              <a:pPr eaLnBrk="1" hangingPunct="1"/>
              <a:t>43</a:t>
            </a:fld>
            <a:endParaRPr lang="en-GB">
              <a:solidFill>
                <a:schemeClr val="bg1"/>
              </a:solidFill>
            </a:endParaRPr>
          </a:p>
        </p:txBody>
      </p:sp>
      <p:sp>
        <p:nvSpPr>
          <p:cNvPr id="45059"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5A01B2-AE7F-456A-9E5C-1B5DDDB19261}" type="slidenum">
              <a:rPr lang="en-GB" sz="2600" b="1">
                <a:solidFill>
                  <a:schemeClr val="bg1"/>
                </a:solidFill>
              </a:rPr>
              <a:pPr eaLnBrk="1" hangingPunct="1"/>
              <a:t>43</a:t>
            </a:fld>
            <a:endParaRPr lang="en-GB" sz="2600" b="1">
              <a:solidFill>
                <a:schemeClr val="bg1"/>
              </a:solidFill>
            </a:endParaRPr>
          </a:p>
        </p:txBody>
      </p:sp>
      <p:sp>
        <p:nvSpPr>
          <p:cNvPr id="45060"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3456BA9-B8DF-4563-BFA3-C816776B679D}" type="slidenum">
              <a:rPr lang="en-GB" sz="2600" b="1">
                <a:solidFill>
                  <a:schemeClr val="bg1"/>
                </a:solidFill>
              </a:rPr>
              <a:pPr eaLnBrk="1" hangingPunct="1"/>
              <a:t>43</a:t>
            </a:fld>
            <a:endParaRPr lang="en-GB" sz="2600" b="1">
              <a:solidFill>
                <a:schemeClr val="bg1"/>
              </a:solidFill>
            </a:endParaRPr>
          </a:p>
        </p:txBody>
      </p:sp>
      <p:sp>
        <p:nvSpPr>
          <p:cNvPr id="45061" name="Slide Number Placeholder 3"/>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ABE37F-58DD-4CF1-AB28-E0D944AB16C3}" type="slidenum">
              <a:rPr lang="en-GB" sz="2600" b="1">
                <a:solidFill>
                  <a:schemeClr val="bg1"/>
                </a:solidFill>
              </a:rPr>
              <a:pPr eaLnBrk="1" hangingPunct="1"/>
              <a:t>43</a:t>
            </a:fld>
            <a:endParaRPr lang="en-GB" sz="2600" b="1">
              <a:solidFill>
                <a:schemeClr val="bg1"/>
              </a:solidFill>
            </a:endParaRPr>
          </a:p>
        </p:txBody>
      </p:sp>
      <p:pic>
        <p:nvPicPr>
          <p:cNvPr id="45062" name="Picture 3" descr="Image:Mycobacterium tuberculosis Ziehl-Neelsen stain 0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914400"/>
            <a:ext cx="4989512" cy="2971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3" name="Picture 4" descr="tuberculosis_cultu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06838"/>
            <a:ext cx="4991100" cy="2914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5" name="Rectangle 5"/>
          <p:cNvSpPr>
            <a:spLocks noChangeArrowheads="1"/>
          </p:cNvSpPr>
          <p:nvPr/>
        </p:nvSpPr>
        <p:spPr bwMode="auto">
          <a:xfrm>
            <a:off x="5811838" y="228600"/>
            <a:ext cx="404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GB" sz="2400" dirty="0">
                <a:latin typeface="+mn-lt"/>
                <a:cs typeface="+mn-cs"/>
              </a:rPr>
              <a:t>Indian ink stains - </a:t>
            </a:r>
            <a:r>
              <a:rPr lang="en-GB" sz="2400" dirty="0" err="1">
                <a:latin typeface="+mn-lt"/>
                <a:cs typeface="+mn-cs"/>
              </a:rPr>
              <a:t>cryptococcus</a:t>
            </a:r>
            <a:endParaRPr lang="en-GB" sz="2400" b="1" dirty="0">
              <a:latin typeface="+mn-lt"/>
              <a:cs typeface="+mn-cs"/>
            </a:endParaRPr>
          </a:p>
        </p:txBody>
      </p:sp>
      <p:pic>
        <p:nvPicPr>
          <p:cNvPr id="45065" name="Picture 6" descr="cneofrm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100" y="914400"/>
            <a:ext cx="4927600" cy="2971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6" name="Picture 7" descr="47-15-CRYPT"/>
          <p:cNvPicPr>
            <a:picLocks noChangeAspect="1" noChangeArrowheads="1"/>
          </p:cNvPicPr>
          <p:nvPr/>
        </p:nvPicPr>
        <p:blipFill>
          <a:blip r:embed="rId8">
            <a:extLst>
              <a:ext uri="{28A0092B-C50C-407E-A947-70E740481C1C}">
                <a14:useLocalDpi xmlns:a14="http://schemas.microsoft.com/office/drawing/2010/main" val="0"/>
              </a:ext>
            </a:extLst>
          </a:blip>
          <a:srcRect b="10841"/>
          <a:stretch>
            <a:fillRect/>
          </a:stretch>
        </p:blipFill>
        <p:spPr bwMode="auto">
          <a:xfrm>
            <a:off x="5372100" y="3906838"/>
            <a:ext cx="4927600" cy="2947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30" name="Text Box 10"/>
          <p:cNvSpPr txBox="1">
            <a:spLocks noChangeArrowheads="1"/>
          </p:cNvSpPr>
          <p:nvPr/>
        </p:nvSpPr>
        <p:spPr bwMode="auto">
          <a:xfrm>
            <a:off x="936625" y="228600"/>
            <a:ext cx="313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sz="2400" dirty="0" err="1" smtClean="0">
                <a:latin typeface="+mn-lt"/>
                <a:cs typeface="+mn-cs"/>
              </a:rPr>
              <a:t>Ziehl-Neelsen</a:t>
            </a:r>
            <a:r>
              <a:rPr lang="en-GB" sz="2400" dirty="0" smtClean="0">
                <a:latin typeface="+mn-lt"/>
                <a:cs typeface="+mn-cs"/>
              </a:rPr>
              <a:t> stain - 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30"/>
                                        </p:tgtEl>
                                        <p:attrNameLst>
                                          <p:attrName>style.visibility</p:attrName>
                                        </p:attrNameLst>
                                      </p:cBhvr>
                                      <p:to>
                                        <p:strVal val="visible"/>
                                      </p:to>
                                    </p:set>
                                    <p:animEffect transition="in" filter="fade">
                                      <p:cBhvr>
                                        <p:cTn id="7" dur="500"/>
                                        <p:tgtEl>
                                          <p:spTgt spid="60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5"/>
                                        </p:tgtEl>
                                        <p:attrNameLst>
                                          <p:attrName>style.visibility</p:attrName>
                                        </p:attrNameLst>
                                      </p:cBhvr>
                                      <p:to>
                                        <p:strVal val="visible"/>
                                      </p:to>
                                    </p:set>
                                    <p:animEffect transition="in" filter="fade">
                                      <p:cBhvr>
                                        <p:cTn id="12"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p:bldP spid="604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76EBC22-2E73-47D4-9280-15FF0AD57EC2}" type="slidenum">
              <a:rPr lang="en-GB" sz="2600" b="1" smtClean="0">
                <a:solidFill>
                  <a:schemeClr val="bg1"/>
                </a:solidFill>
                <a:latin typeface="+mn-lt"/>
                <a:cs typeface="+mn-cs"/>
              </a:rPr>
              <a:pPr eaLnBrk="1" hangingPunct="1">
                <a:defRPr/>
              </a:pPr>
              <a:t>44</a:t>
            </a:fld>
            <a:endParaRPr lang="en-GB" sz="2600" b="1" smtClean="0">
              <a:solidFill>
                <a:schemeClr val="bg1"/>
              </a:solidFill>
              <a:latin typeface="+mn-lt"/>
              <a:cs typeface="+mn-cs"/>
            </a:endParaRPr>
          </a:p>
        </p:txBody>
      </p:sp>
      <p:sp>
        <p:nvSpPr>
          <p:cNvPr id="64516"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5089A396-A232-4645-B95B-71E65210B7DA}" type="slidenum">
              <a:rPr lang="en-GB" sz="2600" b="1" smtClean="0">
                <a:solidFill>
                  <a:schemeClr val="bg1"/>
                </a:solidFill>
                <a:latin typeface="+mn-lt"/>
                <a:cs typeface="+mn-cs"/>
              </a:rPr>
              <a:pPr eaLnBrk="1" hangingPunct="1">
                <a:defRPr/>
              </a:pPr>
              <a:t>44</a:t>
            </a:fld>
            <a:endParaRPr lang="en-GB" sz="2600" b="1" smtClean="0">
              <a:solidFill>
                <a:schemeClr val="bg1"/>
              </a:solidFill>
              <a:latin typeface="+mn-lt"/>
              <a:cs typeface="+mn-cs"/>
            </a:endParaRPr>
          </a:p>
        </p:txBody>
      </p:sp>
      <p:sp>
        <p:nvSpPr>
          <p:cNvPr id="64517" name="Rectangle 5"/>
          <p:cNvSpPr>
            <a:spLocks noChangeArrowheads="1"/>
          </p:cNvSpPr>
          <p:nvPr/>
        </p:nvSpPr>
        <p:spPr bwMode="auto">
          <a:xfrm>
            <a:off x="73025" y="1905000"/>
            <a:ext cx="102139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defRPr/>
            </a:pPr>
            <a:r>
              <a:rPr lang="en-US" sz="2400" dirty="0">
                <a:latin typeface="+mn-lt"/>
                <a:cs typeface="+mn-cs"/>
              </a:rPr>
              <a:t>MRI </a:t>
            </a:r>
            <a:r>
              <a:rPr lang="en-US" sz="2400" dirty="0" err="1">
                <a:latin typeface="+mn-lt"/>
                <a:cs typeface="+mn-cs"/>
              </a:rPr>
              <a:t>oedema</a:t>
            </a:r>
            <a:r>
              <a:rPr lang="en-US" sz="2400" dirty="0">
                <a:latin typeface="+mn-lt"/>
                <a:cs typeface="+mn-cs"/>
              </a:rPr>
              <a:t> pattern and moderate mass effect cannot be differentiated from tumor or stroke or </a:t>
            </a:r>
            <a:r>
              <a:rPr lang="en-US" sz="2400" dirty="0" err="1">
                <a:latin typeface="+mn-lt"/>
                <a:cs typeface="+mn-cs"/>
              </a:rPr>
              <a:t>vasculitis</a:t>
            </a:r>
            <a:r>
              <a:rPr lang="en-US" sz="2400" dirty="0">
                <a:latin typeface="+mn-lt"/>
                <a:cs typeface="+mn-cs"/>
              </a:rPr>
              <a:t> in some patients.</a:t>
            </a:r>
            <a:endParaRPr lang="en-GB" sz="2400" dirty="0">
              <a:latin typeface="+mn-lt"/>
              <a:cs typeface="+mn-cs"/>
            </a:endParaRPr>
          </a:p>
          <a:p>
            <a:pPr>
              <a:spcBef>
                <a:spcPct val="50000"/>
              </a:spcBef>
              <a:defRPr/>
            </a:pPr>
            <a:r>
              <a:rPr lang="en-GB" sz="2400" dirty="0">
                <a:latin typeface="+mn-lt"/>
                <a:cs typeface="+mn-cs"/>
              </a:rPr>
              <a:t>Infections in early stages and serological tests.</a:t>
            </a:r>
          </a:p>
          <a:p>
            <a:pPr>
              <a:spcBef>
                <a:spcPct val="50000"/>
              </a:spcBef>
              <a:defRPr/>
            </a:pPr>
            <a:r>
              <a:rPr lang="en-GB" sz="2400" dirty="0">
                <a:latin typeface="+mn-lt"/>
                <a:cs typeface="+mn-cs"/>
              </a:rPr>
              <a:t>Amount of CSF.</a:t>
            </a:r>
          </a:p>
          <a:p>
            <a:pPr>
              <a:spcBef>
                <a:spcPct val="50000"/>
              </a:spcBef>
              <a:defRPr/>
            </a:pPr>
            <a:r>
              <a:rPr lang="en-GB" sz="2400" dirty="0">
                <a:latin typeface="+mn-lt"/>
                <a:cs typeface="+mn-cs"/>
              </a:rPr>
              <a:t>PCR techniques.</a:t>
            </a:r>
          </a:p>
          <a:p>
            <a:pPr>
              <a:spcBef>
                <a:spcPct val="50000"/>
              </a:spcBef>
              <a:defRPr/>
            </a:pPr>
            <a:r>
              <a:rPr lang="en-GB" sz="2400" dirty="0">
                <a:latin typeface="+mn-lt"/>
                <a:cs typeface="+mn-cs"/>
              </a:rPr>
              <a:t>Methods to detect amoebic infections.</a:t>
            </a:r>
          </a:p>
          <a:p>
            <a:pPr>
              <a:spcBef>
                <a:spcPct val="50000"/>
              </a:spcBef>
              <a:defRPr/>
            </a:pPr>
            <a:r>
              <a:rPr lang="en-GB" sz="2400" dirty="0">
                <a:latin typeface="+mn-lt"/>
                <a:cs typeface="+mn-cs"/>
              </a:rPr>
              <a:t>Availability of good laboratory technique.</a:t>
            </a:r>
          </a:p>
          <a:p>
            <a:pPr>
              <a:spcBef>
                <a:spcPct val="50000"/>
              </a:spcBef>
              <a:defRPr/>
            </a:pPr>
            <a:endParaRPr lang="en-GB" sz="2400" dirty="0">
              <a:latin typeface="+mn-lt"/>
              <a:cs typeface="+mn-cs"/>
            </a:endParaRPr>
          </a:p>
          <a:p>
            <a:pPr>
              <a:spcBef>
                <a:spcPct val="50000"/>
              </a:spcBef>
              <a:defRPr/>
            </a:pPr>
            <a:endParaRPr lang="en-GB" sz="2400" dirty="0">
              <a:latin typeface="+mn-lt"/>
              <a:cs typeface="+mn-cs"/>
            </a:endParaRPr>
          </a:p>
        </p:txBody>
      </p:sp>
      <p:sp>
        <p:nvSpPr>
          <p:cNvPr id="64518" name="Rectangle 1"/>
          <p:cNvSpPr>
            <a:spLocks noChangeArrowheads="1"/>
          </p:cNvSpPr>
          <p:nvPr/>
        </p:nvSpPr>
        <p:spPr bwMode="auto">
          <a:xfrm>
            <a:off x="2214563" y="250825"/>
            <a:ext cx="540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defRPr/>
            </a:pPr>
            <a:r>
              <a:rPr lang="en-US" sz="3600" b="1" dirty="0">
                <a:solidFill>
                  <a:schemeClr val="tx2"/>
                </a:solidFill>
                <a:latin typeface="+mn-lt"/>
                <a:cs typeface="Times New Roman" pitchFamily="18" charset="0"/>
              </a:rPr>
              <a:t>Limitations of Techniques</a:t>
            </a:r>
            <a:endParaRPr lang="en-US" sz="3600" b="1"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AutoShape 2"/>
          <p:cNvSpPr>
            <a:spLocks noGrp="1" noChangeArrowheads="1"/>
          </p:cNvSpPr>
          <p:nvPr>
            <p:ph type="title"/>
          </p:nvPr>
        </p:nvSpPr>
        <p:spPr>
          <a:xfrm>
            <a:off x="571500" y="228600"/>
            <a:ext cx="9264650" cy="825500"/>
          </a:xfrm>
        </p:spPr>
        <p:txBody>
          <a:bodyPr/>
          <a:lstStyle/>
          <a:p>
            <a:pPr>
              <a:defRPr/>
            </a:pPr>
            <a:r>
              <a:rPr lang="en-US" sz="3200" dirty="0" smtClean="0">
                <a:ea typeface="ＭＳ Ｐゴシック" pitchFamily="34" charset="-128"/>
              </a:rPr>
              <a:t>Approach to the patient with possible CNS infection</a:t>
            </a:r>
          </a:p>
        </p:txBody>
      </p:sp>
      <p:sp>
        <p:nvSpPr>
          <p:cNvPr id="67591" name="Rectangle 3"/>
          <p:cNvSpPr>
            <a:spLocks noGrp="1" noChangeArrowheads="1"/>
          </p:cNvSpPr>
          <p:nvPr>
            <p:ph idx="1"/>
          </p:nvPr>
        </p:nvSpPr>
        <p:spPr>
          <a:xfrm>
            <a:off x="95250" y="1295400"/>
            <a:ext cx="10001250" cy="5435600"/>
          </a:xfrm>
        </p:spPr>
        <p:txBody>
          <a:bodyPr/>
          <a:lstStyle/>
          <a:p>
            <a:pPr>
              <a:buFont typeface="Wingdings" pitchFamily="2" charset="2"/>
              <a:buNone/>
              <a:defRPr/>
            </a:pPr>
            <a:r>
              <a:rPr lang="en-US" sz="2000" dirty="0" smtClean="0">
                <a:ea typeface="ＭＳ Ｐゴシック" pitchFamily="34" charset="-128"/>
              </a:rPr>
              <a:t>Crucial and recurring question addressed sequentially over time</a:t>
            </a:r>
          </a:p>
          <a:p>
            <a:pPr>
              <a:buFont typeface="Wingdings" pitchFamily="2" charset="2"/>
              <a:buNone/>
              <a:defRPr/>
            </a:pPr>
            <a:endParaRPr lang="en-US" sz="2000" b="1" dirty="0">
              <a:ea typeface="ＭＳ Ｐゴシック" pitchFamily="34" charset="-128"/>
            </a:endParaRPr>
          </a:p>
          <a:p>
            <a:pPr>
              <a:buFont typeface="Wingdings" pitchFamily="2" charset="2"/>
              <a:buNone/>
              <a:defRPr/>
            </a:pPr>
            <a:endParaRPr lang="en-US" sz="2000" b="1" dirty="0" smtClean="0">
              <a:ea typeface="ＭＳ Ｐゴシック" pitchFamily="34" charset="-128"/>
            </a:endParaRPr>
          </a:p>
          <a:p>
            <a:pPr>
              <a:buFont typeface="Wingdings" pitchFamily="2" charset="2"/>
              <a:buNone/>
              <a:defRPr/>
            </a:pPr>
            <a:r>
              <a:rPr lang="en-US" sz="2000" b="1" dirty="0" smtClean="0">
                <a:ea typeface="ＭＳ Ｐゴシック" pitchFamily="34" charset="-128"/>
              </a:rPr>
              <a:t>Points in Decision-					Available Data Base</a:t>
            </a:r>
          </a:p>
          <a:p>
            <a:pPr>
              <a:lnSpc>
                <a:spcPct val="60000"/>
              </a:lnSpc>
              <a:buFont typeface="Wingdings" pitchFamily="2" charset="2"/>
              <a:buNone/>
              <a:defRPr/>
            </a:pPr>
            <a:r>
              <a:rPr lang="en-US" sz="2000" b="1" dirty="0" smtClean="0">
                <a:ea typeface="ＭＳ Ｐゴシック" pitchFamily="34" charset="-128"/>
              </a:rPr>
              <a:t>  Making Process					For Decision-Making</a:t>
            </a:r>
          </a:p>
          <a:p>
            <a:pPr>
              <a:lnSpc>
                <a:spcPct val="150000"/>
              </a:lnSpc>
              <a:buFont typeface="Wingdings" pitchFamily="2" charset="2"/>
              <a:buNone/>
              <a:defRPr/>
            </a:pPr>
            <a:endParaRPr lang="en-US" sz="2000" dirty="0" smtClean="0">
              <a:ea typeface="ＭＳ Ｐゴシック" pitchFamily="34" charset="-128"/>
            </a:endParaRPr>
          </a:p>
          <a:p>
            <a:pPr>
              <a:lnSpc>
                <a:spcPct val="150000"/>
              </a:lnSpc>
              <a:buFont typeface="Wingdings" pitchFamily="2" charset="2"/>
              <a:buNone/>
              <a:defRPr/>
            </a:pPr>
            <a:r>
              <a:rPr lang="en-US" sz="2000" dirty="0" smtClean="0">
                <a:ea typeface="ＭＳ Ｐゴシック" pitchFamily="34" charset="-128"/>
              </a:rPr>
              <a:t>Within the 1st 30 </a:t>
            </a:r>
            <a:r>
              <a:rPr lang="en-US" sz="2000" dirty="0" err="1" smtClean="0">
                <a:ea typeface="ＭＳ Ｐゴシック" pitchFamily="34" charset="-128"/>
              </a:rPr>
              <a:t>mins</a:t>
            </a:r>
            <a:r>
              <a:rPr lang="en-US" sz="2000" dirty="0" smtClean="0">
                <a:ea typeface="ＭＳ Ｐゴシック" pitchFamily="34" charset="-128"/>
              </a:rPr>
              <a:t>					Clinical assessment</a:t>
            </a:r>
          </a:p>
          <a:p>
            <a:pPr>
              <a:lnSpc>
                <a:spcPct val="80000"/>
              </a:lnSpc>
              <a:buFont typeface="Wingdings" pitchFamily="2" charset="2"/>
              <a:buNone/>
              <a:defRPr/>
            </a:pPr>
            <a:r>
              <a:rPr lang="en-US" sz="2000" dirty="0" smtClean="0">
                <a:ea typeface="ＭＳ Ｐゴシック" pitchFamily="34" charset="-128"/>
              </a:rPr>
              <a:t>   of patient contact</a:t>
            </a:r>
          </a:p>
          <a:p>
            <a:pPr>
              <a:lnSpc>
                <a:spcPct val="120000"/>
              </a:lnSpc>
              <a:buFont typeface="Wingdings" pitchFamily="2" charset="2"/>
              <a:buNone/>
              <a:defRPr/>
            </a:pPr>
            <a:endParaRPr lang="en-US" sz="2000" dirty="0">
              <a:ea typeface="ＭＳ Ｐゴシック" pitchFamily="34" charset="-128"/>
            </a:endParaRPr>
          </a:p>
          <a:p>
            <a:pPr>
              <a:lnSpc>
                <a:spcPct val="120000"/>
              </a:lnSpc>
              <a:buFont typeface="Wingdings" pitchFamily="2" charset="2"/>
              <a:buNone/>
              <a:defRPr/>
            </a:pPr>
            <a:r>
              <a:rPr lang="en-US" sz="2000" dirty="0" smtClean="0">
                <a:ea typeface="ＭＳ Ｐゴシック" pitchFamily="34" charset="-128"/>
              </a:rPr>
              <a:t>After 1-2 hours		    				CSF analysis</a:t>
            </a:r>
          </a:p>
          <a:p>
            <a:pPr>
              <a:lnSpc>
                <a:spcPct val="80000"/>
              </a:lnSpc>
              <a:buFont typeface="Wingdings" pitchFamily="2" charset="2"/>
              <a:buNone/>
              <a:defRPr/>
            </a:pPr>
            <a:r>
              <a:rPr lang="en-US" sz="2000" dirty="0" smtClean="0">
                <a:ea typeface="ＭＳ Ｐゴシック" pitchFamily="34" charset="-128"/>
              </a:rPr>
              <a:t>   </a:t>
            </a:r>
          </a:p>
          <a:p>
            <a:pPr>
              <a:lnSpc>
                <a:spcPct val="80000"/>
              </a:lnSpc>
              <a:buFont typeface="Wingdings" pitchFamily="2" charset="2"/>
              <a:buNone/>
              <a:defRPr/>
            </a:pPr>
            <a:r>
              <a:rPr lang="en-US" sz="2000" dirty="0" smtClean="0">
                <a:ea typeface="ＭＳ Ｐゴシック" pitchFamily="34" charset="-128"/>
              </a:rPr>
              <a:t>At 24-48 hours		    				CSF cultures</a:t>
            </a:r>
          </a:p>
          <a:p>
            <a:pPr>
              <a:buFont typeface="Wingdings" pitchFamily="2" charset="2"/>
              <a:buNone/>
              <a:defRPr/>
            </a:pPr>
            <a:r>
              <a:rPr lang="en-US" sz="2000" dirty="0" smtClean="0">
                <a:ea typeface="ＭＳ Ｐゴシック" pitchFamily="34" charset="-128"/>
              </a:rPr>
              <a:t>		</a:t>
            </a:r>
            <a:endParaRPr lang="en-US" sz="2000" dirty="0">
              <a:ea typeface="ＭＳ Ｐゴシック" pitchFamily="34" charset="-128"/>
            </a:endParaRPr>
          </a:p>
          <a:p>
            <a:pPr>
              <a:buFont typeface="Wingdings" pitchFamily="2" charset="2"/>
              <a:buNone/>
              <a:defRPr/>
            </a:pPr>
            <a:r>
              <a:rPr lang="en-US" sz="2000" dirty="0" smtClean="0">
                <a:ea typeface="ＭＳ Ｐゴシック" pitchFamily="34" charset="-128"/>
              </a:rPr>
              <a:t>					Thereafter as clinically indicated</a:t>
            </a:r>
          </a:p>
        </p:txBody>
      </p:sp>
      <p:sp>
        <p:nvSpPr>
          <p:cNvPr id="48132"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13D3BA6-06FB-4B96-9740-4398A1422E0D}" type="slidenum">
              <a:rPr lang="en-GB">
                <a:solidFill>
                  <a:schemeClr val="bg1"/>
                </a:solidFill>
              </a:rPr>
              <a:pPr eaLnBrk="1" hangingPunct="1"/>
              <a:t>45</a:t>
            </a:fld>
            <a:endParaRPr lang="en-GB">
              <a:solidFill>
                <a:schemeClr val="bg1"/>
              </a:solidFill>
            </a:endParaRPr>
          </a:p>
        </p:txBody>
      </p:sp>
      <p:sp>
        <p:nvSpPr>
          <p:cNvPr id="4813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76F8022-E07E-4350-B921-E0E711825149}" type="slidenum">
              <a:rPr lang="en-GB" sz="2600" b="1">
                <a:solidFill>
                  <a:schemeClr val="bg1"/>
                </a:solidFill>
              </a:rPr>
              <a:pPr eaLnBrk="1" hangingPunct="1"/>
              <a:t>45</a:t>
            </a:fld>
            <a:endParaRPr lang="en-GB" sz="2600" b="1">
              <a:solidFill>
                <a:schemeClr val="bg1"/>
              </a:solidFill>
            </a:endParaRPr>
          </a:p>
        </p:txBody>
      </p:sp>
      <p:sp>
        <p:nvSpPr>
          <p:cNvPr id="4813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C0302D9-C7B0-4411-ADE1-F69E7FE314B4}" type="slidenum">
              <a:rPr lang="en-GB" sz="2600" b="1">
                <a:solidFill>
                  <a:schemeClr val="bg1"/>
                </a:solidFill>
              </a:rPr>
              <a:pPr eaLnBrk="1" hangingPunct="1"/>
              <a:t>45</a:t>
            </a:fld>
            <a:endParaRPr lang="en-GB" sz="2600" b="1">
              <a:solidFill>
                <a:schemeClr val="bg1"/>
              </a:solidFill>
            </a:endParaRPr>
          </a:p>
        </p:txBody>
      </p:sp>
      <p:sp>
        <p:nvSpPr>
          <p:cNvPr id="48135"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5DAC625-349D-4A03-98E3-661897F5B7DB}" type="slidenum">
              <a:rPr lang="en-GB" sz="2600" b="1">
                <a:solidFill>
                  <a:schemeClr val="bg1"/>
                </a:solidFill>
              </a:rPr>
              <a:pPr eaLnBrk="1" hangingPunct="1"/>
              <a:t>45</a:t>
            </a:fld>
            <a:endParaRPr lang="en-GB" sz="2600" b="1">
              <a:solidFill>
                <a:schemeClr val="bg1"/>
              </a:solidFill>
            </a:endParaRPr>
          </a:p>
        </p:txBody>
      </p:sp>
      <p:cxnSp>
        <p:nvCxnSpPr>
          <p:cNvPr id="3" name="Straight Connector 2"/>
          <p:cNvCxnSpPr/>
          <p:nvPr/>
        </p:nvCxnSpPr>
        <p:spPr>
          <a:xfrm>
            <a:off x="95250" y="3352800"/>
            <a:ext cx="1019175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91125" y="2057400"/>
            <a:ext cx="0" cy="3733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AutoShape 2"/>
          <p:cNvSpPr>
            <a:spLocks noGrp="1" noChangeArrowheads="1"/>
          </p:cNvSpPr>
          <p:nvPr>
            <p:ph type="title"/>
          </p:nvPr>
        </p:nvSpPr>
        <p:spPr>
          <a:xfrm>
            <a:off x="442913" y="0"/>
            <a:ext cx="9258300" cy="868363"/>
          </a:xfrm>
        </p:spPr>
        <p:txBody>
          <a:bodyPr lIns="90488" tIns="44450" rIns="90488" bIns="44450"/>
          <a:lstStyle/>
          <a:p>
            <a:pPr>
              <a:defRPr/>
            </a:pPr>
            <a:r>
              <a:rPr lang="en-US" dirty="0" smtClean="0">
                <a:ea typeface="ＭＳ Ｐゴシック" pitchFamily="34" charset="-128"/>
              </a:rPr>
              <a:t>Specific therapy</a:t>
            </a:r>
          </a:p>
        </p:txBody>
      </p:sp>
      <p:sp>
        <p:nvSpPr>
          <p:cNvPr id="68615" name="Rectangle 3"/>
          <p:cNvSpPr>
            <a:spLocks noGrp="1" noChangeArrowheads="1"/>
          </p:cNvSpPr>
          <p:nvPr>
            <p:ph idx="1"/>
          </p:nvPr>
        </p:nvSpPr>
        <p:spPr>
          <a:xfrm>
            <a:off x="234950" y="1055688"/>
            <a:ext cx="10020300" cy="5648325"/>
          </a:xfrm>
        </p:spPr>
        <p:txBody>
          <a:bodyPr lIns="90488" tIns="44450" rIns="90488" bIns="44450"/>
          <a:lstStyle/>
          <a:p>
            <a:pPr>
              <a:buFont typeface="Wingdings" pitchFamily="2" charset="2"/>
              <a:buNone/>
              <a:defRPr/>
            </a:pPr>
            <a:r>
              <a:rPr lang="en-US" sz="2000" b="1" u="sng" dirty="0" smtClean="0">
                <a:ea typeface="ＭＳ Ｐゴシック" pitchFamily="34" charset="-128"/>
              </a:rPr>
              <a:t>Pathogen</a:t>
            </a:r>
            <a:r>
              <a:rPr lang="en-US" sz="2000" b="1" dirty="0" smtClean="0">
                <a:ea typeface="ＭＳ Ｐゴシック" pitchFamily="34" charset="-128"/>
              </a:rPr>
              <a:t>		        	</a:t>
            </a:r>
            <a:r>
              <a:rPr lang="en-US" sz="2000" b="1" u="sng" dirty="0" smtClean="0">
                <a:ea typeface="ＭＳ Ｐゴシック" pitchFamily="34" charset="-128"/>
              </a:rPr>
              <a:t>Recommended Therapy</a:t>
            </a:r>
          </a:p>
          <a:p>
            <a:pPr>
              <a:buFont typeface="Wingdings" pitchFamily="2" charset="2"/>
              <a:buNone/>
              <a:defRPr/>
            </a:pPr>
            <a:endParaRPr lang="en-US" sz="1600" b="1" u="sng" dirty="0" smtClean="0">
              <a:ea typeface="ＭＳ Ｐゴシック" pitchFamily="34" charset="-128"/>
            </a:endParaRPr>
          </a:p>
          <a:p>
            <a:pPr>
              <a:buFont typeface="Wingdings" pitchFamily="2" charset="2"/>
              <a:buNone/>
              <a:defRPr/>
            </a:pPr>
            <a:r>
              <a:rPr lang="en-US" sz="1600" b="1" i="1" dirty="0" smtClean="0">
                <a:ea typeface="ＭＳ Ｐゴシック" pitchFamily="34" charset="-128"/>
              </a:rPr>
              <a:t>S. </a:t>
            </a:r>
            <a:r>
              <a:rPr lang="en-US" sz="1600" b="1" i="1" dirty="0" err="1" smtClean="0">
                <a:ea typeface="ＭＳ Ｐゴシック" pitchFamily="34" charset="-128"/>
              </a:rPr>
              <a:t>pneumoniae</a:t>
            </a:r>
            <a:r>
              <a:rPr lang="en-US" sz="1600" b="1" dirty="0" smtClean="0">
                <a:ea typeface="ＭＳ Ｐゴシック" pitchFamily="34" charset="-128"/>
              </a:rPr>
              <a:t>			{   Pen G 18-24 mu/d    or     Ampicillin </a:t>
            </a:r>
            <a:r>
              <a:rPr lang="en-US" sz="1600" b="1" dirty="0">
                <a:ea typeface="ＭＳ Ｐゴシック" pitchFamily="34" charset="-128"/>
              </a:rPr>
              <a:t>12 </a:t>
            </a:r>
            <a:r>
              <a:rPr lang="en-US" sz="1600" b="1" dirty="0" smtClean="0">
                <a:ea typeface="ＭＳ Ｐゴシック" pitchFamily="34" charset="-128"/>
              </a:rPr>
              <a:t>g/d              or</a:t>
            </a:r>
            <a:endParaRPr lang="en-US" sz="1600" b="1" dirty="0">
              <a:ea typeface="ＭＳ Ｐゴシック" pitchFamily="34" charset="-128"/>
            </a:endParaRPr>
          </a:p>
          <a:p>
            <a:pPr>
              <a:buFont typeface="Wingdings" pitchFamily="2" charset="2"/>
              <a:buNone/>
              <a:defRPr/>
            </a:pPr>
            <a:r>
              <a:rPr lang="en-US" sz="1600" b="1" i="1" dirty="0" smtClean="0">
                <a:ea typeface="ＭＳ Ｐゴシック" pitchFamily="34" charset="-128"/>
              </a:rPr>
              <a:t>N. </a:t>
            </a:r>
            <a:r>
              <a:rPr lang="en-US" sz="1600" b="1" i="1" dirty="0" err="1" smtClean="0">
                <a:ea typeface="ＭＳ Ｐゴシック" pitchFamily="34" charset="-128"/>
              </a:rPr>
              <a:t>meningitidis</a:t>
            </a:r>
            <a:r>
              <a:rPr lang="en-US" sz="1600" b="1" dirty="0" smtClean="0">
                <a:ea typeface="ＭＳ Ｐゴシック" pitchFamily="34" charset="-128"/>
              </a:rPr>
              <a:t>			{   Ceftriaxone 4 g/d 	    or    </a:t>
            </a:r>
            <a:r>
              <a:rPr lang="en-US" sz="1600" b="1" dirty="0" err="1" smtClean="0">
                <a:ea typeface="ＭＳ Ｐゴシック" pitchFamily="34" charset="-128"/>
              </a:rPr>
              <a:t>Chloro</a:t>
            </a:r>
            <a:r>
              <a:rPr lang="en-US" sz="1600" b="1" dirty="0" smtClean="0">
                <a:ea typeface="ＭＳ Ｐゴシック" pitchFamily="34" charset="-128"/>
              </a:rPr>
              <a:t> </a:t>
            </a:r>
            <a:r>
              <a:rPr lang="en-US" sz="1600" b="1" dirty="0">
                <a:ea typeface="ＭＳ Ｐゴシック" pitchFamily="34" charset="-128"/>
              </a:rPr>
              <a:t>75-100 mg/kg/d</a:t>
            </a:r>
            <a:endParaRPr lang="en-US" sz="1600" b="1" dirty="0" smtClean="0">
              <a:ea typeface="ＭＳ Ｐゴシック" pitchFamily="34" charset="-128"/>
            </a:endParaRPr>
          </a:p>
          <a:p>
            <a:pPr>
              <a:buFont typeface="Wingdings" pitchFamily="2" charset="2"/>
              <a:buNone/>
              <a:defRPr/>
            </a:pPr>
            <a:r>
              <a:rPr lang="en-US" sz="1600" b="1" i="1" dirty="0" smtClean="0">
                <a:ea typeface="ＭＳ Ｐゴシック" pitchFamily="34" charset="-128"/>
              </a:rPr>
              <a:t>Streptococci</a:t>
            </a:r>
            <a:r>
              <a:rPr lang="en-US" sz="1600" b="1" dirty="0" smtClean="0">
                <a:ea typeface="ＭＳ Ｐゴシック" pitchFamily="34" charset="-128"/>
              </a:rPr>
              <a:t>			{				</a:t>
            </a:r>
          </a:p>
          <a:p>
            <a:pPr>
              <a:buFont typeface="Wingdings" pitchFamily="2" charset="2"/>
              <a:buNone/>
              <a:defRPr/>
            </a:pPr>
            <a:r>
              <a:rPr lang="en-US" sz="1600" b="1" dirty="0" smtClean="0">
                <a:ea typeface="ＭＳ Ｐゴシック" pitchFamily="34" charset="-128"/>
              </a:rPr>
              <a:t>				</a:t>
            </a:r>
          </a:p>
          <a:p>
            <a:pPr>
              <a:buFont typeface="Wingdings" pitchFamily="2" charset="2"/>
              <a:buNone/>
              <a:defRPr/>
            </a:pPr>
            <a:endParaRPr lang="en-US" sz="1600" b="1" dirty="0" smtClean="0">
              <a:ea typeface="ＭＳ Ｐゴシック" pitchFamily="34" charset="-128"/>
            </a:endParaRPr>
          </a:p>
          <a:p>
            <a:pPr>
              <a:buFont typeface="Wingdings" pitchFamily="2" charset="2"/>
              <a:buNone/>
              <a:defRPr/>
            </a:pPr>
            <a:r>
              <a:rPr lang="en-US" sz="1600" b="1" i="1" dirty="0" smtClean="0">
                <a:ea typeface="ＭＳ Ｐゴシック" pitchFamily="34" charset="-128"/>
              </a:rPr>
              <a:t>H. </a:t>
            </a:r>
            <a:r>
              <a:rPr lang="en-US" sz="1600" b="1" i="1" dirty="0" err="1" smtClean="0">
                <a:ea typeface="ＭＳ Ｐゴシック" pitchFamily="34" charset="-128"/>
              </a:rPr>
              <a:t>influenzae</a:t>
            </a:r>
            <a:r>
              <a:rPr lang="en-US" sz="1600" b="1" dirty="0" smtClean="0">
                <a:ea typeface="ＭＳ Ｐゴシック" pitchFamily="34" charset="-128"/>
              </a:rPr>
              <a:t>			</a:t>
            </a:r>
            <a:r>
              <a:rPr lang="en-US" sz="1600" b="1" dirty="0" err="1" smtClean="0">
                <a:ea typeface="ＭＳ Ｐゴシック" pitchFamily="34" charset="-128"/>
              </a:rPr>
              <a:t>Cefotaxime</a:t>
            </a:r>
            <a:r>
              <a:rPr lang="en-US" sz="1600" b="1" dirty="0" smtClean="0">
                <a:ea typeface="ＭＳ Ｐゴシック" pitchFamily="34" charset="-128"/>
              </a:rPr>
              <a:t> 12 </a:t>
            </a:r>
            <a:r>
              <a:rPr lang="en-US" sz="1600" b="1" dirty="0" err="1" smtClean="0">
                <a:ea typeface="ＭＳ Ｐゴシック" pitchFamily="34" charset="-128"/>
              </a:rPr>
              <a:t>gm</a:t>
            </a:r>
            <a:r>
              <a:rPr lang="en-US" sz="1600" b="1" dirty="0" smtClean="0">
                <a:ea typeface="ＭＳ Ｐゴシック" pitchFamily="34" charset="-128"/>
              </a:rPr>
              <a:t>/d     or     Ceftriaxone  4 g/d</a:t>
            </a:r>
          </a:p>
          <a:p>
            <a:pPr>
              <a:buFont typeface="Wingdings" pitchFamily="2" charset="2"/>
              <a:buNone/>
              <a:defRPr/>
            </a:pPr>
            <a:endParaRPr lang="en-US" sz="1600" b="1" dirty="0" smtClean="0">
              <a:ea typeface="ＭＳ Ｐゴシック" pitchFamily="34" charset="-128"/>
            </a:endParaRPr>
          </a:p>
          <a:p>
            <a:pPr>
              <a:buFont typeface="Wingdings" pitchFamily="2" charset="2"/>
              <a:buNone/>
              <a:defRPr/>
            </a:pPr>
            <a:r>
              <a:rPr lang="en-US" sz="1600" b="1" dirty="0" smtClean="0">
                <a:ea typeface="ＭＳ Ｐゴシック" pitchFamily="34" charset="-128"/>
              </a:rPr>
              <a:t>Group B strep			Pen G 18-24 mu/d         or      Ampicillin 12 g/d</a:t>
            </a:r>
          </a:p>
          <a:p>
            <a:pPr>
              <a:buFont typeface="Wingdings" pitchFamily="2" charset="2"/>
              <a:buNone/>
              <a:defRPr/>
            </a:pPr>
            <a:r>
              <a:rPr lang="en-US" sz="1600" b="1" dirty="0" smtClean="0">
                <a:ea typeface="ＭＳ Ｐゴシック" pitchFamily="34" charset="-128"/>
              </a:rPr>
              <a:t>					[plus aminoglycoside]</a:t>
            </a:r>
          </a:p>
          <a:p>
            <a:pPr>
              <a:buFont typeface="Wingdings" pitchFamily="2" charset="2"/>
              <a:buNone/>
              <a:defRPr/>
            </a:pPr>
            <a:endParaRPr lang="en-US" sz="1600" b="1" i="1" dirty="0" smtClean="0">
              <a:ea typeface="ＭＳ Ｐゴシック" pitchFamily="34" charset="-128"/>
            </a:endParaRPr>
          </a:p>
          <a:p>
            <a:pPr>
              <a:buFont typeface="Wingdings" pitchFamily="2" charset="2"/>
              <a:buNone/>
              <a:defRPr/>
            </a:pPr>
            <a:r>
              <a:rPr lang="en-US" sz="1600" b="1" i="1" dirty="0" smtClean="0">
                <a:ea typeface="ＭＳ Ｐゴシック" pitchFamily="34" charset="-128"/>
              </a:rPr>
              <a:t>Listeria</a:t>
            </a:r>
            <a:r>
              <a:rPr lang="en-US" sz="1600" b="1" dirty="0">
                <a:ea typeface="ＭＳ Ｐゴシック" pitchFamily="34" charset="-128"/>
              </a:rPr>
              <a:t>				Ampicillin 12 </a:t>
            </a:r>
            <a:r>
              <a:rPr lang="en-US" sz="1600" b="1" dirty="0" smtClean="0">
                <a:ea typeface="ＭＳ Ｐゴシック" pitchFamily="34" charset="-128"/>
              </a:rPr>
              <a:t>g/d      or       Pen </a:t>
            </a:r>
            <a:r>
              <a:rPr lang="en-US" sz="1600" b="1" dirty="0">
                <a:ea typeface="ＭＳ Ｐゴシック" pitchFamily="34" charset="-128"/>
              </a:rPr>
              <a:t>G 18-24 mu/d</a:t>
            </a:r>
          </a:p>
          <a:p>
            <a:pPr>
              <a:buFont typeface="Wingdings" pitchFamily="2" charset="2"/>
              <a:buNone/>
              <a:defRPr/>
            </a:pPr>
            <a:r>
              <a:rPr lang="en-US" sz="1600" b="1" dirty="0">
                <a:ea typeface="ＭＳ Ｐゴシック" pitchFamily="34" charset="-128"/>
              </a:rPr>
              <a:t>					[plus aminoglycoside]</a:t>
            </a:r>
          </a:p>
          <a:p>
            <a:pPr>
              <a:buFont typeface="Wingdings" pitchFamily="2" charset="2"/>
              <a:buNone/>
              <a:defRPr/>
            </a:pPr>
            <a:endParaRPr lang="en-US" sz="1600" b="1" dirty="0">
              <a:ea typeface="ＭＳ Ｐゴシック" pitchFamily="34" charset="-128"/>
            </a:endParaRPr>
          </a:p>
          <a:p>
            <a:pPr>
              <a:buFont typeface="Wingdings" pitchFamily="2" charset="2"/>
              <a:buNone/>
              <a:defRPr/>
            </a:pPr>
            <a:r>
              <a:rPr lang="en-US" sz="1600" b="1" dirty="0">
                <a:ea typeface="ＭＳ Ｐゴシック" pitchFamily="34" charset="-128"/>
              </a:rPr>
              <a:t>Gram </a:t>
            </a:r>
            <a:r>
              <a:rPr lang="en-US" sz="1600" b="1" dirty="0" smtClean="0">
                <a:ea typeface="ＭＳ Ｐゴシック" pitchFamily="34" charset="-128"/>
              </a:rPr>
              <a:t>negative bacilli</a:t>
            </a:r>
            <a:r>
              <a:rPr lang="en-US" sz="1600" b="1" dirty="0">
                <a:ea typeface="ＭＳ Ｐゴシック" pitchFamily="34" charset="-128"/>
              </a:rPr>
              <a:t>	</a:t>
            </a:r>
            <a:r>
              <a:rPr lang="en-US" sz="1600" b="1" dirty="0" smtClean="0">
                <a:ea typeface="ＭＳ Ｐゴシック" pitchFamily="34" charset="-128"/>
              </a:rPr>
              <a:t>	</a:t>
            </a:r>
            <a:r>
              <a:rPr lang="en-US" sz="1600" b="1" dirty="0" err="1" smtClean="0">
                <a:ea typeface="ＭＳ Ｐゴシック" pitchFamily="34" charset="-128"/>
              </a:rPr>
              <a:t>Cefotaxime</a:t>
            </a:r>
            <a:r>
              <a:rPr lang="en-US" sz="1600" b="1" dirty="0" smtClean="0">
                <a:ea typeface="ＭＳ Ｐゴシック" pitchFamily="34" charset="-128"/>
              </a:rPr>
              <a:t> </a:t>
            </a:r>
            <a:r>
              <a:rPr lang="en-US" sz="1600" b="1" dirty="0">
                <a:ea typeface="ＭＳ Ｐゴシック" pitchFamily="34" charset="-128"/>
              </a:rPr>
              <a:t>12 </a:t>
            </a:r>
            <a:r>
              <a:rPr lang="en-US" sz="1600" b="1" dirty="0" smtClean="0">
                <a:ea typeface="ＭＳ Ｐゴシック" pitchFamily="34" charset="-128"/>
              </a:rPr>
              <a:t>g/d</a:t>
            </a:r>
            <a:r>
              <a:rPr lang="en-US" sz="1600" b="1" dirty="0">
                <a:ea typeface="ＭＳ Ｐゴシック" pitchFamily="34" charset="-128"/>
              </a:rPr>
              <a:t>	</a:t>
            </a:r>
            <a:r>
              <a:rPr lang="en-US" sz="1600" b="1" dirty="0" smtClean="0">
                <a:ea typeface="ＭＳ Ｐゴシック" pitchFamily="34" charset="-128"/>
              </a:rPr>
              <a:t>    or    Ceftriaxone 4g/d</a:t>
            </a:r>
            <a:endParaRPr lang="en-US" sz="1600" b="1" dirty="0">
              <a:ea typeface="ＭＳ Ｐゴシック" pitchFamily="34" charset="-128"/>
            </a:endParaRPr>
          </a:p>
          <a:p>
            <a:pPr>
              <a:buFont typeface="Wingdings" pitchFamily="2" charset="2"/>
              <a:buNone/>
              <a:defRPr/>
            </a:pPr>
            <a:endParaRPr lang="en-US" sz="1600" b="1" dirty="0">
              <a:ea typeface="ＭＳ Ｐゴシック" pitchFamily="34" charset="-128"/>
            </a:endParaRPr>
          </a:p>
          <a:p>
            <a:pPr>
              <a:buFont typeface="Wingdings" pitchFamily="2" charset="2"/>
              <a:buNone/>
              <a:defRPr/>
            </a:pPr>
            <a:r>
              <a:rPr lang="en-US" sz="1600" b="1" i="1" dirty="0">
                <a:ea typeface="ＭＳ Ｐゴシック" pitchFamily="34" charset="-128"/>
              </a:rPr>
              <a:t>Pseudomonas</a:t>
            </a:r>
            <a:r>
              <a:rPr lang="en-US" sz="1600" b="1" dirty="0">
                <a:ea typeface="ＭＳ Ｐゴシック" pitchFamily="34" charset="-128"/>
              </a:rPr>
              <a:t>		</a:t>
            </a:r>
            <a:r>
              <a:rPr lang="en-US" sz="1600" b="1" dirty="0" smtClean="0">
                <a:ea typeface="ＭＳ Ｐゴシック" pitchFamily="34" charset="-128"/>
              </a:rPr>
              <a:t>	</a:t>
            </a:r>
            <a:r>
              <a:rPr lang="en-US" sz="1600" b="1" dirty="0" err="1" smtClean="0">
                <a:ea typeface="ＭＳ Ｐゴシック" pitchFamily="34" charset="-128"/>
              </a:rPr>
              <a:t>Meropenem</a:t>
            </a:r>
            <a:r>
              <a:rPr lang="en-US" sz="1600" b="1" dirty="0" smtClean="0">
                <a:ea typeface="ＭＳ Ｐゴシック" pitchFamily="34" charset="-128"/>
              </a:rPr>
              <a:t> 6g/d          or     </a:t>
            </a:r>
            <a:r>
              <a:rPr lang="en-US" sz="1600" b="1" dirty="0" err="1" smtClean="0">
                <a:ea typeface="ＭＳ Ｐゴシック" pitchFamily="34" charset="-128"/>
              </a:rPr>
              <a:t>Ceftazidime</a:t>
            </a:r>
            <a:r>
              <a:rPr lang="en-US" sz="1600" b="1" dirty="0" smtClean="0">
                <a:ea typeface="ＭＳ Ｐゴシック" pitchFamily="34" charset="-128"/>
              </a:rPr>
              <a:t> 6g/d</a:t>
            </a:r>
          </a:p>
        </p:txBody>
      </p:sp>
      <p:sp>
        <p:nvSpPr>
          <p:cNvPr id="49156"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615878B-AF7D-49AF-AB12-DDCC0B444209}" type="slidenum">
              <a:rPr lang="en-GB">
                <a:solidFill>
                  <a:schemeClr val="bg1"/>
                </a:solidFill>
              </a:rPr>
              <a:pPr eaLnBrk="1" hangingPunct="1"/>
              <a:t>46</a:t>
            </a:fld>
            <a:endParaRPr lang="en-GB">
              <a:solidFill>
                <a:schemeClr val="bg1"/>
              </a:solidFill>
            </a:endParaRPr>
          </a:p>
        </p:txBody>
      </p:sp>
      <p:sp>
        <p:nvSpPr>
          <p:cNvPr id="49157"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12EAFAC-C2E5-425C-88E9-636CCDFD972D}" type="slidenum">
              <a:rPr lang="en-GB" sz="2600" b="1">
                <a:solidFill>
                  <a:schemeClr val="bg1"/>
                </a:solidFill>
              </a:rPr>
              <a:pPr eaLnBrk="1" hangingPunct="1"/>
              <a:t>46</a:t>
            </a:fld>
            <a:endParaRPr lang="en-GB" sz="2600" b="1">
              <a:solidFill>
                <a:schemeClr val="bg1"/>
              </a:solidFill>
            </a:endParaRPr>
          </a:p>
        </p:txBody>
      </p:sp>
      <p:sp>
        <p:nvSpPr>
          <p:cNvPr id="49158"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08F1CF4-06D7-4088-BFB3-F6DB06D46271}" type="slidenum">
              <a:rPr lang="en-GB" sz="2600" b="1">
                <a:solidFill>
                  <a:schemeClr val="bg1"/>
                </a:solidFill>
              </a:rPr>
              <a:pPr eaLnBrk="1" hangingPunct="1"/>
              <a:t>46</a:t>
            </a:fld>
            <a:endParaRPr lang="en-GB" sz="2600" b="1">
              <a:solidFill>
                <a:schemeClr val="bg1"/>
              </a:solidFill>
            </a:endParaRPr>
          </a:p>
        </p:txBody>
      </p:sp>
      <p:sp>
        <p:nvSpPr>
          <p:cNvPr id="49159"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545A636-FAD8-4733-8633-040B1A624DDA}" type="slidenum">
              <a:rPr lang="en-GB" sz="2600" b="1">
                <a:solidFill>
                  <a:schemeClr val="bg1"/>
                </a:solidFill>
              </a:rPr>
              <a:pPr eaLnBrk="1" hangingPunct="1"/>
              <a:t>46</a:t>
            </a:fld>
            <a:endParaRPr lang="en-GB" sz="2600" b="1">
              <a:solidFill>
                <a:schemeClr val="bg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AutoShape 2"/>
          <p:cNvSpPr>
            <a:spLocks noGrp="1" noChangeArrowheads="1"/>
          </p:cNvSpPr>
          <p:nvPr>
            <p:ph type="title"/>
          </p:nvPr>
        </p:nvSpPr>
        <p:spPr>
          <a:xfrm>
            <a:off x="461963" y="304800"/>
            <a:ext cx="9258300" cy="1143000"/>
          </a:xfrm>
        </p:spPr>
        <p:txBody>
          <a:bodyPr lIns="90488" tIns="44450" rIns="90488" bIns="44450"/>
          <a:lstStyle/>
          <a:p>
            <a:pPr>
              <a:defRPr/>
            </a:pPr>
            <a:r>
              <a:rPr lang="en-US" dirty="0" smtClean="0">
                <a:ea typeface="ＭＳ Ｐゴシック" pitchFamily="34" charset="-128"/>
              </a:rPr>
              <a:t>Generic therapy</a:t>
            </a:r>
          </a:p>
        </p:txBody>
      </p:sp>
      <p:sp>
        <p:nvSpPr>
          <p:cNvPr id="69638" name="Rectangle 3"/>
          <p:cNvSpPr>
            <a:spLocks noGrp="1" noChangeArrowheads="1"/>
          </p:cNvSpPr>
          <p:nvPr>
            <p:ph sz="half" idx="1"/>
          </p:nvPr>
        </p:nvSpPr>
        <p:spPr>
          <a:xfrm>
            <a:off x="514350" y="1600200"/>
            <a:ext cx="4543425" cy="4525963"/>
          </a:xfrm>
        </p:spPr>
        <p:txBody>
          <a:bodyPr lIns="90488" tIns="44450" rIns="90488" bIns="44450"/>
          <a:lstStyle/>
          <a:p>
            <a:pPr>
              <a:buFont typeface="Wingdings" pitchFamily="2" charset="2"/>
              <a:buNone/>
              <a:defRPr/>
            </a:pPr>
            <a:r>
              <a:rPr lang="en-US" sz="2000" b="1" dirty="0" smtClean="0">
                <a:ea typeface="ＭＳ Ｐゴシック" pitchFamily="34" charset="-128"/>
              </a:rPr>
              <a:t>				</a:t>
            </a:r>
          </a:p>
          <a:p>
            <a:pPr>
              <a:buFont typeface="Wingdings" pitchFamily="2" charset="2"/>
              <a:buNone/>
              <a:defRPr/>
            </a:pPr>
            <a:endParaRPr lang="en-US" sz="2000" b="1" dirty="0" smtClean="0">
              <a:ea typeface="ＭＳ Ｐゴシック" pitchFamily="34" charset="-128"/>
            </a:endParaRPr>
          </a:p>
          <a:p>
            <a:pPr>
              <a:buFont typeface="Wingdings" pitchFamily="2" charset="2"/>
              <a:buNone/>
              <a:defRPr/>
            </a:pPr>
            <a:endParaRPr lang="en-US" sz="2000" b="1" dirty="0" smtClean="0">
              <a:ea typeface="ＭＳ Ｐゴシック" pitchFamily="34" charset="-128"/>
            </a:endParaRPr>
          </a:p>
        </p:txBody>
      </p:sp>
      <p:sp>
        <p:nvSpPr>
          <p:cNvPr id="3" name="Content Placeholder 2"/>
          <p:cNvSpPr>
            <a:spLocks noGrp="1"/>
          </p:cNvSpPr>
          <p:nvPr>
            <p:ph sz="half" idx="2"/>
          </p:nvPr>
        </p:nvSpPr>
        <p:spPr>
          <a:xfrm>
            <a:off x="0" y="1716088"/>
            <a:ext cx="5295900" cy="4525962"/>
          </a:xfrm>
        </p:spPr>
        <p:txBody>
          <a:bodyPr/>
          <a:lstStyle/>
          <a:p>
            <a:pPr>
              <a:defRPr/>
            </a:pPr>
            <a:r>
              <a:rPr lang="en-GB" dirty="0" smtClean="0"/>
              <a:t>Meningitis</a:t>
            </a:r>
          </a:p>
          <a:p>
            <a:pPr>
              <a:defRPr/>
            </a:pPr>
            <a:endParaRPr lang="en-GB" dirty="0" smtClean="0"/>
          </a:p>
          <a:p>
            <a:pPr lvl="1">
              <a:defRPr/>
            </a:pPr>
            <a:r>
              <a:rPr lang="en-GB" b="1" dirty="0" smtClean="0"/>
              <a:t>Ceftriaxone</a:t>
            </a:r>
            <a:r>
              <a:rPr lang="en-GB" dirty="0" smtClean="0"/>
              <a:t> 2g iv </a:t>
            </a:r>
            <a:r>
              <a:rPr lang="en-GB" dirty="0" err="1" smtClean="0"/>
              <a:t>bd</a:t>
            </a:r>
            <a:endParaRPr lang="en-GB" dirty="0" smtClean="0"/>
          </a:p>
          <a:p>
            <a:pPr lvl="1">
              <a:defRPr/>
            </a:pPr>
            <a:endParaRPr lang="en-GB" dirty="0" smtClean="0"/>
          </a:p>
          <a:p>
            <a:pPr lvl="1">
              <a:defRPr/>
            </a:pPr>
            <a:r>
              <a:rPr lang="en-GB" dirty="0" smtClean="0"/>
              <a:t>If &gt;50yrs or </a:t>
            </a:r>
            <a:r>
              <a:rPr lang="en-GB" dirty="0" err="1" smtClean="0"/>
              <a:t>immunocompromised</a:t>
            </a:r>
            <a:r>
              <a:rPr lang="en-GB" dirty="0" smtClean="0"/>
              <a:t> add:</a:t>
            </a:r>
          </a:p>
          <a:p>
            <a:pPr marL="457200" lvl="1" indent="0">
              <a:buFont typeface="Wingdings" pitchFamily="2" charset="2"/>
              <a:buNone/>
              <a:defRPr/>
            </a:pPr>
            <a:r>
              <a:rPr lang="en-GB" dirty="0" smtClean="0"/>
              <a:t>	</a:t>
            </a:r>
            <a:r>
              <a:rPr lang="en-GB" b="1" dirty="0" smtClean="0"/>
              <a:t>Amoxicillin</a:t>
            </a:r>
            <a:r>
              <a:rPr lang="en-GB" dirty="0" smtClean="0"/>
              <a:t> 2g iv 4hourly</a:t>
            </a:r>
            <a:endParaRPr lang="en-GB" dirty="0"/>
          </a:p>
        </p:txBody>
      </p:sp>
      <p:sp>
        <p:nvSpPr>
          <p:cNvPr id="50181"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E3A924A-F8D7-4851-8384-BDC81026ED1F}" type="slidenum">
              <a:rPr lang="en-GB">
                <a:solidFill>
                  <a:schemeClr val="bg1"/>
                </a:solidFill>
              </a:rPr>
              <a:pPr eaLnBrk="1" hangingPunct="1"/>
              <a:t>47</a:t>
            </a:fld>
            <a:endParaRPr lang="en-GB">
              <a:solidFill>
                <a:schemeClr val="bg1"/>
              </a:solidFill>
            </a:endParaRPr>
          </a:p>
        </p:txBody>
      </p:sp>
      <p:sp>
        <p:nvSpPr>
          <p:cNvPr id="50182"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7D98381-7528-4302-8A99-926A26B38425}" type="slidenum">
              <a:rPr lang="en-GB" sz="2600" b="1">
                <a:solidFill>
                  <a:schemeClr val="bg1"/>
                </a:solidFill>
              </a:rPr>
              <a:pPr eaLnBrk="1" hangingPunct="1"/>
              <a:t>47</a:t>
            </a:fld>
            <a:endParaRPr lang="en-GB" sz="2600" b="1">
              <a:solidFill>
                <a:schemeClr val="bg1"/>
              </a:solidFill>
            </a:endParaRPr>
          </a:p>
        </p:txBody>
      </p:sp>
      <p:sp>
        <p:nvSpPr>
          <p:cNvPr id="5018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012C70-E009-4347-95CF-EA8181E6E0C0}" type="slidenum">
              <a:rPr lang="en-GB" sz="2600" b="1">
                <a:solidFill>
                  <a:schemeClr val="bg1"/>
                </a:solidFill>
              </a:rPr>
              <a:pPr eaLnBrk="1" hangingPunct="1"/>
              <a:t>47</a:t>
            </a:fld>
            <a:endParaRPr lang="en-GB" sz="2600" b="1">
              <a:solidFill>
                <a:schemeClr val="bg1"/>
              </a:solidFill>
            </a:endParaRPr>
          </a:p>
        </p:txBody>
      </p:sp>
      <p:sp>
        <p:nvSpPr>
          <p:cNvPr id="50184" name="Slide Number Placeholder 5"/>
          <p:cNvSpPr txBox="1">
            <a:spLocks noGrp="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1C445C6-D072-4029-9CF3-CD8E0FC0FFD6}" type="slidenum">
              <a:rPr lang="en-GB" sz="2600" b="1">
                <a:solidFill>
                  <a:schemeClr val="bg1"/>
                </a:solidFill>
              </a:rPr>
              <a:pPr eaLnBrk="1" hangingPunct="1"/>
              <a:t>47</a:t>
            </a:fld>
            <a:endParaRPr lang="en-GB" sz="2600" b="1">
              <a:solidFill>
                <a:schemeClr val="bg1"/>
              </a:solidFill>
            </a:endParaRPr>
          </a:p>
        </p:txBody>
      </p:sp>
      <p:sp>
        <p:nvSpPr>
          <p:cNvPr id="10" name="Content Placeholder 2"/>
          <p:cNvSpPr txBox="1">
            <a:spLocks/>
          </p:cNvSpPr>
          <p:nvPr/>
        </p:nvSpPr>
        <p:spPr bwMode="auto">
          <a:xfrm>
            <a:off x="5143500" y="1716088"/>
            <a:ext cx="5143500" cy="4525962"/>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18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a:defRPr/>
            </a:pPr>
            <a:r>
              <a:rPr lang="en-GB" dirty="0" err="1" smtClean="0"/>
              <a:t>Meningoencephalitis</a:t>
            </a:r>
            <a:endParaRPr lang="en-GB" dirty="0" smtClean="0"/>
          </a:p>
          <a:p>
            <a:pPr>
              <a:defRPr/>
            </a:pPr>
            <a:endParaRPr lang="en-GB" dirty="0" smtClean="0"/>
          </a:p>
          <a:p>
            <a:pPr lvl="1">
              <a:defRPr/>
            </a:pPr>
            <a:r>
              <a:rPr lang="en-GB" b="1" dirty="0" err="1">
                <a:cs typeface="+mn-cs"/>
              </a:rPr>
              <a:t>Aciclovir</a:t>
            </a:r>
            <a:r>
              <a:rPr lang="en-GB" dirty="0">
                <a:cs typeface="+mn-cs"/>
              </a:rPr>
              <a:t> 10mg/kg iv </a:t>
            </a:r>
            <a:r>
              <a:rPr lang="en-GB" dirty="0" err="1">
                <a:cs typeface="+mn-cs"/>
              </a:rPr>
              <a:t>tds</a:t>
            </a:r>
            <a:endParaRPr lang="en-GB" dirty="0">
              <a:cs typeface="+mn-cs"/>
            </a:endParaRPr>
          </a:p>
          <a:p>
            <a:pPr lvl="1">
              <a:defRPr/>
            </a:pPr>
            <a:endParaRPr lang="en-GB" b="1" dirty="0">
              <a:cs typeface="+mn-cs"/>
            </a:endParaRPr>
          </a:p>
          <a:p>
            <a:pPr lvl="1">
              <a:defRPr/>
            </a:pPr>
            <a:r>
              <a:rPr lang="en-GB" b="1" dirty="0" smtClean="0">
                <a:cs typeface="+mn-cs"/>
              </a:rPr>
              <a:t>Ceftriaxone</a:t>
            </a:r>
            <a:r>
              <a:rPr lang="en-GB" dirty="0" smtClean="0">
                <a:cs typeface="+mn-cs"/>
              </a:rPr>
              <a:t> 2g iv </a:t>
            </a:r>
            <a:r>
              <a:rPr lang="en-GB" dirty="0" err="1" smtClean="0">
                <a:cs typeface="+mn-cs"/>
              </a:rPr>
              <a:t>bd</a:t>
            </a:r>
            <a:endParaRPr lang="en-GB" dirty="0" smtClean="0">
              <a:cs typeface="+mn-cs"/>
            </a:endParaRPr>
          </a:p>
          <a:p>
            <a:pPr lvl="1">
              <a:defRPr/>
            </a:pPr>
            <a:endParaRPr lang="en-GB" dirty="0" smtClean="0">
              <a:cs typeface="+mn-cs"/>
            </a:endParaRPr>
          </a:p>
          <a:p>
            <a:pPr lvl="1">
              <a:defRPr/>
            </a:pPr>
            <a:r>
              <a:rPr lang="en-GB" dirty="0" smtClean="0">
                <a:cs typeface="+mn-cs"/>
              </a:rPr>
              <a:t>If &gt;50yrs or </a:t>
            </a:r>
            <a:r>
              <a:rPr lang="en-GB" dirty="0" err="1" smtClean="0">
                <a:cs typeface="+mn-cs"/>
              </a:rPr>
              <a:t>immunocompromised</a:t>
            </a:r>
            <a:r>
              <a:rPr lang="en-GB" dirty="0" smtClean="0">
                <a:cs typeface="+mn-cs"/>
              </a:rPr>
              <a:t> add:</a:t>
            </a:r>
          </a:p>
          <a:p>
            <a:pPr marL="457200" lvl="1" indent="0">
              <a:buFont typeface="Wingdings" pitchFamily="2" charset="2"/>
              <a:buNone/>
              <a:defRPr/>
            </a:pPr>
            <a:r>
              <a:rPr lang="en-GB" dirty="0" smtClean="0">
                <a:cs typeface="+mn-cs"/>
              </a:rPr>
              <a:t>	</a:t>
            </a:r>
            <a:r>
              <a:rPr lang="en-GB" b="1" dirty="0" smtClean="0">
                <a:cs typeface="+mn-cs"/>
              </a:rPr>
              <a:t>Amoxicillin</a:t>
            </a:r>
            <a:r>
              <a:rPr lang="en-GB" dirty="0" smtClean="0">
                <a:cs typeface="+mn-cs"/>
              </a:rPr>
              <a:t> 2g iv 4hourly</a:t>
            </a:r>
          </a:p>
          <a:p>
            <a:pPr lvl="1">
              <a:defRPr/>
            </a:pPr>
            <a:endParaRPr lang="en-GB" dirty="0">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CA602CF-2849-4B5E-B679-86387162BDDF}" type="slidenum">
              <a:rPr lang="en-GB">
                <a:solidFill>
                  <a:schemeClr val="bg1"/>
                </a:solidFill>
              </a:rPr>
              <a:pPr eaLnBrk="1" hangingPunct="1"/>
              <a:t>48</a:t>
            </a:fld>
            <a:endParaRPr lang="en-GB">
              <a:solidFill>
                <a:schemeClr val="bg1"/>
              </a:solidFill>
            </a:endParaRPr>
          </a:p>
        </p:txBody>
      </p:sp>
      <p:sp>
        <p:nvSpPr>
          <p:cNvPr id="51203"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0902BE-7E41-4DE0-8FC0-D6737529206B}" type="slidenum">
              <a:rPr lang="en-GB" sz="2600" b="1">
                <a:solidFill>
                  <a:schemeClr val="bg1"/>
                </a:solidFill>
              </a:rPr>
              <a:pPr eaLnBrk="1" hangingPunct="1"/>
              <a:t>48</a:t>
            </a:fld>
            <a:endParaRPr lang="en-GB" sz="2600" b="1">
              <a:solidFill>
                <a:schemeClr val="bg1"/>
              </a:solidFill>
            </a:endParaRPr>
          </a:p>
        </p:txBody>
      </p:sp>
      <p:sp>
        <p:nvSpPr>
          <p:cNvPr id="51204"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32352FE-1E77-45E6-9946-CB112B7FF244}" type="slidenum">
              <a:rPr lang="en-GB" sz="2600" b="1">
                <a:solidFill>
                  <a:schemeClr val="bg1"/>
                </a:solidFill>
              </a:rPr>
              <a:pPr eaLnBrk="1" hangingPunct="1"/>
              <a:t>48</a:t>
            </a:fld>
            <a:endParaRPr lang="en-GB" sz="2600" b="1">
              <a:solidFill>
                <a:schemeClr val="bg1"/>
              </a:solidFill>
            </a:endParaRPr>
          </a:p>
        </p:txBody>
      </p:sp>
      <p:sp>
        <p:nvSpPr>
          <p:cNvPr id="51206" name="Rectangle 4"/>
          <p:cNvSpPr>
            <a:spLocks noChangeArrowheads="1"/>
          </p:cNvSpPr>
          <p:nvPr/>
        </p:nvSpPr>
        <p:spPr bwMode="auto">
          <a:xfrm>
            <a:off x="3771900" y="6084888"/>
            <a:ext cx="645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r"/>
            <a:r>
              <a:rPr kumimoji="1" lang="en-US" sz="3600">
                <a:latin typeface="Aharoni" pitchFamily="2" charset="-79"/>
                <a:cs typeface="Aharoni" pitchFamily="2" charset="-79"/>
              </a:rPr>
              <a:t>luke.moore@imperial.nhs.uk</a:t>
            </a:r>
          </a:p>
        </p:txBody>
      </p:sp>
      <p:sp>
        <p:nvSpPr>
          <p:cNvPr id="51208" name="Text Box 8"/>
          <p:cNvSpPr txBox="1">
            <a:spLocks noChangeArrowheads="1"/>
          </p:cNvSpPr>
          <p:nvPr/>
        </p:nvSpPr>
        <p:spPr bwMode="auto">
          <a:xfrm>
            <a:off x="4305300" y="1066800"/>
            <a:ext cx="2133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0000">
                <a:latin typeface="Berlin Sans FB Demi"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193675" y="1614488"/>
            <a:ext cx="9829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defRPr/>
            </a:pPr>
            <a:r>
              <a:rPr lang="en-US" sz="2800" b="1" dirty="0">
                <a:latin typeface="+mn-lt"/>
                <a:cs typeface="+mn-cs"/>
              </a:rPr>
              <a:t>Four routes of entry:</a:t>
            </a:r>
          </a:p>
          <a:p>
            <a:pPr>
              <a:defRPr/>
            </a:pPr>
            <a:r>
              <a:rPr lang="en-US" sz="2800" dirty="0">
                <a:latin typeface="+mn-lt"/>
                <a:cs typeface="+mn-cs"/>
              </a:rPr>
              <a:t>	</a:t>
            </a:r>
            <a:r>
              <a:rPr lang="en-US" sz="2800" b="1" dirty="0">
                <a:latin typeface="+mn-lt"/>
                <a:cs typeface="+mn-cs"/>
              </a:rPr>
              <a:t>a)</a:t>
            </a:r>
            <a:r>
              <a:rPr lang="en-US" sz="2800" dirty="0">
                <a:latin typeface="+mn-lt"/>
                <a:cs typeface="+mn-cs"/>
              </a:rPr>
              <a:t> </a:t>
            </a:r>
            <a:r>
              <a:rPr lang="en-US" sz="2800" dirty="0" err="1">
                <a:latin typeface="+mn-lt"/>
                <a:cs typeface="+mn-cs"/>
              </a:rPr>
              <a:t>haematogenous</a:t>
            </a:r>
            <a:r>
              <a:rPr lang="en-US" sz="2800" dirty="0">
                <a:latin typeface="+mn-lt"/>
                <a:cs typeface="+mn-cs"/>
              </a:rPr>
              <a:t> spread</a:t>
            </a:r>
          </a:p>
          <a:p>
            <a:pPr>
              <a:defRPr/>
            </a:pPr>
            <a:r>
              <a:rPr lang="en-US" sz="2800" dirty="0">
                <a:latin typeface="+mn-lt"/>
                <a:cs typeface="+mn-cs"/>
              </a:rPr>
              <a:t>	</a:t>
            </a:r>
            <a:r>
              <a:rPr lang="en-US" sz="2800" b="1" dirty="0">
                <a:latin typeface="+mn-lt"/>
                <a:cs typeface="+mn-cs"/>
              </a:rPr>
              <a:t>b)</a:t>
            </a:r>
            <a:r>
              <a:rPr lang="en-US" sz="2800" dirty="0">
                <a:latin typeface="+mn-lt"/>
                <a:cs typeface="+mn-cs"/>
              </a:rPr>
              <a:t> direct implantation - via instrumentation</a:t>
            </a:r>
          </a:p>
          <a:p>
            <a:pPr>
              <a:defRPr/>
            </a:pPr>
            <a:r>
              <a:rPr lang="en-US" sz="2800" dirty="0">
                <a:latin typeface="+mn-lt"/>
                <a:cs typeface="+mn-cs"/>
              </a:rPr>
              <a:t>	</a:t>
            </a:r>
            <a:r>
              <a:rPr lang="en-US" sz="2800" b="1" dirty="0">
                <a:latin typeface="+mn-lt"/>
                <a:cs typeface="+mn-cs"/>
              </a:rPr>
              <a:t>c)</a:t>
            </a:r>
            <a:r>
              <a:rPr lang="en-US" sz="2800" dirty="0">
                <a:latin typeface="+mn-lt"/>
                <a:cs typeface="+mn-cs"/>
              </a:rPr>
              <a:t> local extension - secondary to established infections</a:t>
            </a:r>
          </a:p>
          <a:p>
            <a:pPr>
              <a:defRPr/>
            </a:pPr>
            <a:r>
              <a:rPr lang="en-US" sz="2800" dirty="0">
                <a:latin typeface="+mn-lt"/>
                <a:cs typeface="+mn-cs"/>
              </a:rPr>
              <a:t>	</a:t>
            </a:r>
            <a:r>
              <a:rPr lang="en-US" sz="2800" b="1" dirty="0">
                <a:latin typeface="+mn-lt"/>
                <a:cs typeface="+mn-cs"/>
              </a:rPr>
              <a:t>d)</a:t>
            </a:r>
            <a:r>
              <a:rPr lang="en-US" sz="2800" dirty="0">
                <a:latin typeface="+mn-lt"/>
                <a:cs typeface="+mn-cs"/>
              </a:rPr>
              <a:t> PNS into CNS - viruses</a:t>
            </a:r>
          </a:p>
          <a:p>
            <a:pPr>
              <a:defRPr/>
            </a:pPr>
            <a:endParaRPr lang="en-US" sz="2800" dirty="0">
              <a:latin typeface="+mn-lt"/>
              <a:cs typeface="+mn-cs"/>
            </a:endParaRPr>
          </a:p>
          <a:p>
            <a:pPr>
              <a:defRPr/>
            </a:pPr>
            <a:endParaRPr lang="en-US" sz="2800" dirty="0">
              <a:latin typeface="+mn-lt"/>
              <a:cs typeface="+mn-cs"/>
            </a:endParaRPr>
          </a:p>
          <a:p>
            <a:pPr>
              <a:defRPr/>
            </a:pPr>
            <a:r>
              <a:rPr lang="en-US" sz="2800" dirty="0">
                <a:latin typeface="+mn-lt"/>
                <a:cs typeface="+mn-cs"/>
              </a:rPr>
              <a:t>		</a:t>
            </a:r>
          </a:p>
        </p:txBody>
      </p:sp>
      <p:sp>
        <p:nvSpPr>
          <p:cNvPr id="9220" name="Rectangle 5"/>
          <p:cNvSpPr>
            <a:spLocks noChangeArrowheads="1"/>
          </p:cNvSpPr>
          <p:nvPr/>
        </p:nvSpPr>
        <p:spPr bwMode="auto">
          <a:xfrm>
            <a:off x="3821113" y="330200"/>
            <a:ext cx="361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4800" b="1" dirty="0">
                <a:solidFill>
                  <a:schemeClr val="tx2"/>
                </a:solidFill>
                <a:latin typeface="+mn-lt"/>
                <a:cs typeface="+mn-cs"/>
              </a:rPr>
              <a:t>Pathogenesis</a:t>
            </a:r>
          </a:p>
        </p:txBody>
      </p:sp>
      <p:sp>
        <p:nvSpPr>
          <p:cNvPr id="2" name="Rectangle 1"/>
          <p:cNvSpPr>
            <a:spLocks noChangeArrowheads="1"/>
          </p:cNvSpPr>
          <p:nvPr/>
        </p:nvSpPr>
        <p:spPr bwMode="auto">
          <a:xfrm>
            <a:off x="4305300" y="2568575"/>
            <a:ext cx="3276600" cy="434975"/>
          </a:xfrm>
          <a:prstGeom prst="rect">
            <a:avLst/>
          </a:prstGeom>
          <a:solidFill>
            <a:schemeClr val="bg1"/>
          </a:solidFill>
          <a:ln w="12700">
            <a:noFill/>
            <a:round/>
            <a:headEnd/>
            <a:tailEnd/>
          </a:ln>
        </p:spPr>
        <p:txBody>
          <a:bodyPr/>
          <a:lstStyle/>
          <a:p>
            <a:pPr>
              <a:defRPr/>
            </a:pPr>
            <a:endParaRPr lang="en-US" sz="2800">
              <a:latin typeface="+mn-lt"/>
              <a:cs typeface="+mn-cs"/>
            </a:endParaRPr>
          </a:p>
        </p:txBody>
      </p:sp>
      <p:sp>
        <p:nvSpPr>
          <p:cNvPr id="6" name="Rectangle 5"/>
          <p:cNvSpPr>
            <a:spLocks noChangeArrowheads="1"/>
          </p:cNvSpPr>
          <p:nvPr/>
        </p:nvSpPr>
        <p:spPr bwMode="auto">
          <a:xfrm>
            <a:off x="3673475" y="3003550"/>
            <a:ext cx="5181600" cy="381000"/>
          </a:xfrm>
          <a:prstGeom prst="rect">
            <a:avLst/>
          </a:prstGeom>
          <a:solidFill>
            <a:schemeClr val="bg1"/>
          </a:solidFill>
          <a:ln w="12700">
            <a:noFill/>
            <a:round/>
            <a:headEnd/>
            <a:tailEnd/>
          </a:ln>
        </p:spPr>
        <p:txBody>
          <a:bodyPr/>
          <a:lstStyle/>
          <a:p>
            <a:pPr>
              <a:defRPr/>
            </a:pPr>
            <a:endParaRPr lang="en-US" sz="2800">
              <a:latin typeface="+mn-lt"/>
              <a:cs typeface="+mn-cs"/>
            </a:endParaRPr>
          </a:p>
        </p:txBody>
      </p:sp>
      <p:sp>
        <p:nvSpPr>
          <p:cNvPr id="7" name="Rectangle 6"/>
          <p:cNvSpPr>
            <a:spLocks noChangeArrowheads="1"/>
          </p:cNvSpPr>
          <p:nvPr/>
        </p:nvSpPr>
        <p:spPr bwMode="auto">
          <a:xfrm>
            <a:off x="3660775" y="3414713"/>
            <a:ext cx="2895600" cy="381000"/>
          </a:xfrm>
          <a:prstGeom prst="rect">
            <a:avLst/>
          </a:prstGeom>
          <a:solidFill>
            <a:schemeClr val="bg1"/>
          </a:solidFill>
          <a:ln w="12700">
            <a:noFill/>
            <a:round/>
            <a:headEnd/>
            <a:tailEnd/>
          </a:ln>
        </p:spPr>
        <p:txBody>
          <a:bodyPr/>
          <a:lstStyle/>
          <a:p>
            <a:pPr>
              <a:defRPr/>
            </a:pPr>
            <a:endParaRPr lang="en-US" sz="2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2"/>
          <p:cNvSpPr>
            <a:spLocks noGrp="1" noChangeArrowheads="1"/>
          </p:cNvSpPr>
          <p:nvPr>
            <p:ph type="title"/>
          </p:nvPr>
        </p:nvSpPr>
        <p:spPr>
          <a:xfrm>
            <a:off x="571500" y="228600"/>
            <a:ext cx="9429750" cy="990600"/>
          </a:xfrm>
        </p:spPr>
        <p:txBody>
          <a:bodyPr/>
          <a:lstStyle/>
          <a:p>
            <a:pPr>
              <a:defRPr/>
            </a:pPr>
            <a:r>
              <a:rPr lang="en-US" dirty="0" smtClean="0">
                <a:ea typeface="ＭＳ Ｐゴシック" pitchFamily="34" charset="-128"/>
                <a:cs typeface="Times New Roman" pitchFamily="18" charset="0"/>
              </a:rPr>
              <a:t>Clinical Syndromes</a:t>
            </a:r>
            <a:endParaRPr lang="en-GB" dirty="0" smtClean="0">
              <a:ea typeface="ＭＳ Ｐゴシック" pitchFamily="34" charset="-128"/>
            </a:endParaRPr>
          </a:p>
        </p:txBody>
      </p:sp>
      <p:sp>
        <p:nvSpPr>
          <p:cNvPr id="7175" name="Rectangle 5"/>
          <p:cNvSpPr>
            <a:spLocks noGrp="1" noChangeArrowheads="1"/>
          </p:cNvSpPr>
          <p:nvPr>
            <p:ph idx="1"/>
          </p:nvPr>
        </p:nvSpPr>
        <p:spPr>
          <a:xfrm>
            <a:off x="0" y="1371600"/>
            <a:ext cx="10287000" cy="5486400"/>
          </a:xfrm>
        </p:spPr>
        <p:txBody>
          <a:bodyPr/>
          <a:lstStyle/>
          <a:p>
            <a:pPr marL="0" indent="0">
              <a:lnSpc>
                <a:spcPct val="80000"/>
              </a:lnSpc>
              <a:buFont typeface="Wingdings" pitchFamily="2" charset="2"/>
              <a:buNone/>
            </a:pPr>
            <a:r>
              <a:rPr lang="en-US" sz="1800" b="1" smtClean="0">
                <a:ea typeface="ＭＳ Ｐゴシック" pitchFamily="34" charset="-128"/>
              </a:rPr>
              <a:t>Syndromes	Region Affected	Signs and Symptoms        		Causative Agents</a:t>
            </a:r>
          </a:p>
          <a:p>
            <a:pPr marL="0" indent="0">
              <a:lnSpc>
                <a:spcPct val="80000"/>
              </a:lnSpc>
            </a:pPr>
            <a:endParaRPr lang="en-US" sz="1800" b="1" smtClean="0">
              <a:ea typeface="ＭＳ Ｐゴシック" pitchFamily="34" charset="-128"/>
            </a:endParaRPr>
          </a:p>
          <a:p>
            <a:pPr marL="0" indent="0">
              <a:lnSpc>
                <a:spcPct val="80000"/>
              </a:lnSpc>
              <a:buFont typeface="Wingdings" pitchFamily="2" charset="2"/>
              <a:buNone/>
            </a:pPr>
            <a:r>
              <a:rPr lang="en-US" sz="1800" smtClean="0">
                <a:ea typeface="ＭＳ Ｐゴシック" pitchFamily="34" charset="-128"/>
              </a:rPr>
              <a:t>Meningitis	Meninges		Fever, headache, stiff neck,      	</a:t>
            </a:r>
            <a:r>
              <a:rPr lang="en-US" sz="1800" i="1" smtClean="0">
                <a:ea typeface="ＭＳ Ｐゴシック" pitchFamily="34" charset="-128"/>
              </a:rPr>
              <a:t>Neisseria meningitidis </a:t>
            </a:r>
            <a:endParaRPr lang="en-US" sz="1800" smtClean="0">
              <a:ea typeface="ＭＳ Ｐゴシック" pitchFamily="34" charset="-128"/>
            </a:endParaRPr>
          </a:p>
          <a:p>
            <a:pPr marL="0" indent="0">
              <a:lnSpc>
                <a:spcPct val="80000"/>
              </a:lnSpc>
              <a:buFont typeface="Wingdings" pitchFamily="2" charset="2"/>
              <a:buNone/>
            </a:pPr>
            <a:r>
              <a:rPr lang="en-US" sz="1800" smtClean="0">
                <a:ea typeface="ＭＳ Ｐゴシック" pitchFamily="34" charset="-128"/>
              </a:rPr>
              <a:t>				usually some disturbance of      	</a:t>
            </a:r>
            <a:r>
              <a:rPr lang="en-US" sz="1800" i="1" smtClean="0">
                <a:ea typeface="ＭＳ Ｐゴシック" pitchFamily="34" charset="-128"/>
              </a:rPr>
              <a:t>Streptococcus pneumoniae </a:t>
            </a:r>
          </a:p>
          <a:p>
            <a:pPr marL="0" indent="0">
              <a:lnSpc>
                <a:spcPct val="80000"/>
              </a:lnSpc>
              <a:buFont typeface="Wingdings" pitchFamily="2" charset="2"/>
              <a:buNone/>
            </a:pPr>
            <a:r>
              <a:rPr lang="en-US" sz="1800" smtClean="0">
                <a:ea typeface="ＭＳ Ｐゴシック" pitchFamily="34" charset="-128"/>
              </a:rPr>
              <a:t>				brain function 	                            	</a:t>
            </a:r>
            <a:r>
              <a:rPr lang="en-US" sz="1800" i="1" smtClean="0">
                <a:ea typeface="ＭＳ Ｐゴシック" pitchFamily="34" charset="-128"/>
              </a:rPr>
              <a:t>Haemophilus influenzae </a:t>
            </a:r>
            <a:endParaRPr lang="en-US" sz="1800" smtClean="0">
              <a:ea typeface="ＭＳ Ｐゴシック" pitchFamily="34" charset="-128"/>
            </a:endParaRPr>
          </a:p>
          <a:p>
            <a:pPr marL="0" indent="0">
              <a:lnSpc>
                <a:spcPct val="80000"/>
              </a:lnSpc>
              <a:buFont typeface="Wingdings" pitchFamily="2" charset="2"/>
              <a:buNone/>
            </a:pPr>
            <a:r>
              <a:rPr lang="en-US" sz="1800" i="1" smtClean="0">
                <a:ea typeface="ＭＳ Ｐゴシック" pitchFamily="34" charset="-128"/>
              </a:rPr>
              <a:t>								</a:t>
            </a:r>
            <a:r>
              <a:rPr lang="en-US" sz="1800" smtClean="0">
                <a:ea typeface="ＭＳ Ｐゴシック" pitchFamily="34" charset="-128"/>
              </a:rPr>
              <a:t>TB</a:t>
            </a:r>
          </a:p>
          <a:p>
            <a:pPr marL="0" indent="0">
              <a:lnSpc>
                <a:spcPct val="80000"/>
              </a:lnSpc>
              <a:buFont typeface="Wingdings" pitchFamily="2" charset="2"/>
              <a:buNone/>
            </a:pPr>
            <a:r>
              <a:rPr lang="en-US" sz="1800" i="1" smtClean="0">
                <a:ea typeface="ＭＳ Ｐゴシック" pitchFamily="34" charset="-128"/>
              </a:rPr>
              <a:t>							                V</a:t>
            </a:r>
            <a:r>
              <a:rPr lang="en-US" sz="1800" smtClean="0">
                <a:ea typeface="ＭＳ Ｐゴシック" pitchFamily="34" charset="-128"/>
              </a:rPr>
              <a:t>arious viruses 						               		                	</a:t>
            </a:r>
            <a:r>
              <a:rPr lang="en-US" sz="1800" i="1" smtClean="0">
                <a:ea typeface="ＭＳ Ｐゴシック" pitchFamily="34" charset="-128"/>
              </a:rPr>
              <a:t>Cryptococcus neoformans</a:t>
            </a:r>
          </a:p>
          <a:p>
            <a:pPr marL="0" indent="0">
              <a:lnSpc>
                <a:spcPct val="80000"/>
              </a:lnSpc>
              <a:buFont typeface="Wingdings" pitchFamily="2" charset="2"/>
              <a:buNone/>
            </a:pPr>
            <a:endParaRPr lang="en-US" sz="1800" smtClean="0">
              <a:ea typeface="ＭＳ Ｐゴシック" pitchFamily="34" charset="-128"/>
            </a:endParaRPr>
          </a:p>
          <a:p>
            <a:pPr marL="0" indent="0">
              <a:lnSpc>
                <a:spcPct val="80000"/>
              </a:lnSpc>
              <a:buFont typeface="Wingdings" pitchFamily="2" charset="2"/>
              <a:buNone/>
            </a:pPr>
            <a:r>
              <a:rPr lang="en-US" sz="1800" smtClean="0">
                <a:ea typeface="ＭＳ Ｐゴシック" pitchFamily="34" charset="-128"/>
              </a:rPr>
              <a:t>Encephalitis     	 Brain		Disturbance of brain 	                Rabies virus, arboviruses,</a:t>
            </a:r>
          </a:p>
          <a:p>
            <a:pPr marL="0" indent="0">
              <a:lnSpc>
                <a:spcPct val="80000"/>
              </a:lnSpc>
              <a:buFont typeface="Wingdings" pitchFamily="2" charset="2"/>
              <a:buNone/>
            </a:pPr>
            <a:r>
              <a:rPr lang="en-US" sz="1800" i="1" smtClean="0">
                <a:ea typeface="ＭＳ Ｐゴシック" pitchFamily="34" charset="-128"/>
              </a:rPr>
              <a:t>        				</a:t>
            </a:r>
            <a:r>
              <a:rPr lang="en-US" sz="1800" smtClean="0">
                <a:ea typeface="ＭＳ Ｐゴシック" pitchFamily="34" charset="-128"/>
              </a:rPr>
              <a:t>function</a:t>
            </a:r>
            <a:r>
              <a:rPr lang="en-US" sz="1800" i="1" smtClean="0">
                <a:ea typeface="ＭＳ Ｐゴシック" pitchFamily="34" charset="-128"/>
              </a:rPr>
              <a:t> 		                	Trypanosoma brucei gambiense </a:t>
            </a:r>
          </a:p>
          <a:p>
            <a:pPr marL="0" indent="0">
              <a:lnSpc>
                <a:spcPct val="80000"/>
              </a:lnSpc>
              <a:buFont typeface="Wingdings" pitchFamily="2" charset="2"/>
              <a:buNone/>
            </a:pPr>
            <a:r>
              <a:rPr lang="en-US" sz="1800" i="1" smtClean="0">
                <a:ea typeface="ＭＳ Ｐゴシック" pitchFamily="34" charset="-128"/>
              </a:rPr>
              <a:t>								T. b. rhodesiense</a:t>
            </a:r>
            <a:r>
              <a:rPr lang="en-US" sz="1800" smtClean="0">
                <a:ea typeface="ＭＳ Ｐゴシック" pitchFamily="34" charset="-128"/>
              </a:rPr>
              <a:t> </a:t>
            </a:r>
          </a:p>
          <a:p>
            <a:pPr marL="0" indent="0">
              <a:lnSpc>
                <a:spcPct val="80000"/>
              </a:lnSpc>
              <a:buFont typeface="Wingdings" pitchFamily="2" charset="2"/>
              <a:buNone/>
            </a:pPr>
            <a:r>
              <a:rPr lang="en-US" sz="1800" smtClean="0">
                <a:ea typeface="ＭＳ Ｐゴシック" pitchFamily="34" charset="-128"/>
              </a:rPr>
              <a:t>								Prions</a:t>
            </a:r>
          </a:p>
          <a:p>
            <a:pPr marL="0" indent="0">
              <a:lnSpc>
                <a:spcPct val="80000"/>
              </a:lnSpc>
              <a:buFont typeface="Wingdings" pitchFamily="2" charset="2"/>
              <a:buNone/>
            </a:pPr>
            <a:r>
              <a:rPr lang="en-US" sz="1800" smtClean="0">
                <a:ea typeface="ＭＳ Ｐゴシック" pitchFamily="34" charset="-128"/>
              </a:rPr>
              <a:t>							                Amoeba</a:t>
            </a:r>
          </a:p>
          <a:p>
            <a:pPr marL="0" indent="0">
              <a:lnSpc>
                <a:spcPct val="80000"/>
              </a:lnSpc>
              <a:buFont typeface="Wingdings" pitchFamily="2" charset="2"/>
              <a:buNone/>
            </a:pPr>
            <a:endParaRPr lang="en-US" sz="1800" smtClean="0">
              <a:ea typeface="ＭＳ Ｐゴシック" pitchFamily="34" charset="-128"/>
            </a:endParaRPr>
          </a:p>
          <a:p>
            <a:pPr marL="0" indent="0">
              <a:lnSpc>
                <a:spcPct val="80000"/>
              </a:lnSpc>
              <a:buFont typeface="Wingdings" pitchFamily="2" charset="2"/>
              <a:buNone/>
            </a:pPr>
            <a:r>
              <a:rPr lang="en-US" sz="1800" smtClean="0">
                <a:ea typeface="ＭＳ Ｐゴシック" pitchFamily="34" charset="-128"/>
              </a:rPr>
              <a:t>Myelitis		Spinal cord	Disturbance of nerve                 	Poliovirus</a:t>
            </a:r>
          </a:p>
          <a:p>
            <a:pPr marL="0" indent="0">
              <a:lnSpc>
                <a:spcPct val="80000"/>
              </a:lnSpc>
              <a:buFont typeface="Wingdings" pitchFamily="2" charset="2"/>
              <a:buNone/>
            </a:pPr>
            <a:r>
              <a:rPr lang="en-US" sz="1800" smtClean="0">
                <a:ea typeface="ＭＳ Ｐゴシック" pitchFamily="34" charset="-128"/>
              </a:rPr>
              <a:t>				transmission </a:t>
            </a:r>
          </a:p>
          <a:p>
            <a:pPr marL="0" indent="0">
              <a:lnSpc>
                <a:spcPct val="80000"/>
              </a:lnSpc>
              <a:buFont typeface="Wingdings" pitchFamily="2" charset="2"/>
              <a:buNone/>
            </a:pPr>
            <a:r>
              <a:rPr lang="en-US" sz="1800" smtClean="0">
                <a:ea typeface="ＭＳ Ｐゴシック" pitchFamily="34" charset="-128"/>
              </a:rPr>
              <a:t>	</a:t>
            </a:r>
          </a:p>
          <a:p>
            <a:pPr marL="0" indent="0">
              <a:lnSpc>
                <a:spcPct val="80000"/>
              </a:lnSpc>
              <a:buFont typeface="Wingdings" pitchFamily="2" charset="2"/>
              <a:buNone/>
            </a:pPr>
            <a:r>
              <a:rPr lang="en-US" sz="1800" smtClean="0">
                <a:ea typeface="ＭＳ Ｐゴシック" pitchFamily="34" charset="-128"/>
              </a:rPr>
              <a:t>Neurotoxin	CNS &amp; PNS	Paralysis, rigid (tetanus)      		</a:t>
            </a:r>
            <a:r>
              <a:rPr lang="en-US" sz="1800" i="1" smtClean="0">
                <a:ea typeface="ＭＳ Ｐゴシック" pitchFamily="34" charset="-128"/>
              </a:rPr>
              <a:t>Clostridium tetani </a:t>
            </a:r>
            <a:endParaRPr lang="en-US" sz="1800" smtClean="0">
              <a:ea typeface="ＭＳ Ｐゴシック" pitchFamily="34" charset="-128"/>
            </a:endParaRPr>
          </a:p>
          <a:p>
            <a:pPr marL="0" indent="0">
              <a:lnSpc>
                <a:spcPct val="80000"/>
              </a:lnSpc>
              <a:buFont typeface="Wingdings" pitchFamily="2" charset="2"/>
              <a:buNone/>
            </a:pPr>
            <a:r>
              <a:rPr lang="en-US" sz="1800" smtClean="0">
                <a:ea typeface="ＭＳ Ｐゴシック" pitchFamily="34" charset="-128"/>
              </a:rPr>
              <a:t>				or flaccid (botulism)           		</a:t>
            </a:r>
            <a:r>
              <a:rPr lang="en-US" sz="1800" i="1" smtClean="0">
                <a:ea typeface="ＭＳ Ｐゴシック" pitchFamily="34" charset="-128"/>
              </a:rPr>
              <a:t>Clostridium botulinum</a:t>
            </a:r>
            <a:r>
              <a:rPr lang="en-US" sz="1800" smtClean="0">
                <a:ea typeface="ＭＳ Ｐゴシック" pitchFamily="34" charset="-128"/>
              </a:rPr>
              <a:t>	</a:t>
            </a:r>
            <a:endParaRPr lang="en-GB" sz="1800" smtClean="0">
              <a:ea typeface="ＭＳ Ｐゴシック" pitchFamily="34" charset="-128"/>
            </a:endParaRPr>
          </a:p>
        </p:txBody>
      </p:sp>
      <p:sp>
        <p:nvSpPr>
          <p:cNvPr id="8196" name="Rectangle 13"/>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FB5099-5DDE-445B-B7A6-D948E362578C}" type="slidenum">
              <a:rPr lang="en-GB">
                <a:solidFill>
                  <a:schemeClr val="bg1"/>
                </a:solidFill>
              </a:rPr>
              <a:pPr eaLnBrk="1" hangingPunct="1"/>
              <a:t>6</a:t>
            </a:fld>
            <a:endParaRPr lang="en-GB">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1495529-6BA6-4862-9FA2-0C4ECF5D06BE}" type="slidenum">
              <a:rPr lang="en-GB" smtClean="0">
                <a:solidFill>
                  <a:schemeClr val="bg1"/>
                </a:solidFill>
                <a:latin typeface="+mn-lt"/>
              </a:rPr>
              <a:pPr eaLnBrk="1" hangingPunct="1">
                <a:defRPr/>
              </a:pPr>
              <a:t>7</a:t>
            </a:fld>
            <a:endParaRPr lang="en-GB" smtClean="0">
              <a:solidFill>
                <a:schemeClr val="bg1"/>
              </a:solidFill>
              <a:latin typeface="+mn-lt"/>
            </a:endParaRPr>
          </a:p>
        </p:txBody>
      </p:sp>
      <p:sp>
        <p:nvSpPr>
          <p:cNvPr id="10243" name="Rectangle 4"/>
          <p:cNvSpPr>
            <a:spLocks noChangeArrowheads="1"/>
          </p:cNvSpPr>
          <p:nvPr/>
        </p:nvSpPr>
        <p:spPr bwMode="auto">
          <a:xfrm>
            <a:off x="0" y="1925638"/>
            <a:ext cx="5143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defRPr/>
            </a:pPr>
            <a:r>
              <a:rPr lang="en-US" sz="3200" b="1" dirty="0">
                <a:latin typeface="+mn-lt"/>
                <a:cs typeface="+mn-cs"/>
              </a:rPr>
              <a:t>Meningitis</a:t>
            </a:r>
            <a:r>
              <a:rPr lang="en-US" sz="3200" dirty="0">
                <a:latin typeface="+mn-lt"/>
                <a:cs typeface="+mn-cs"/>
              </a:rPr>
              <a:t>  </a:t>
            </a:r>
          </a:p>
          <a:p>
            <a:pPr>
              <a:defRPr/>
            </a:pPr>
            <a:r>
              <a:rPr lang="en-US" sz="3200" dirty="0">
                <a:latin typeface="+mn-lt"/>
                <a:cs typeface="+mn-cs"/>
              </a:rPr>
              <a:t>inflammatory process of </a:t>
            </a:r>
          </a:p>
          <a:p>
            <a:pPr>
              <a:defRPr/>
            </a:pPr>
            <a:r>
              <a:rPr lang="en-US" sz="3200" dirty="0">
                <a:latin typeface="+mn-lt"/>
                <a:cs typeface="+mn-cs"/>
              </a:rPr>
              <a:t>meninges and CSF</a:t>
            </a:r>
          </a:p>
          <a:p>
            <a:pPr>
              <a:defRPr/>
            </a:pPr>
            <a:endParaRPr lang="en-US" sz="3200" dirty="0">
              <a:latin typeface="+mn-lt"/>
              <a:cs typeface="+mn-cs"/>
            </a:endParaRPr>
          </a:p>
          <a:p>
            <a:pPr>
              <a:defRPr/>
            </a:pPr>
            <a:r>
              <a:rPr lang="en-US" sz="3200" b="1" dirty="0" err="1">
                <a:latin typeface="+mn-lt"/>
                <a:cs typeface="+mn-cs"/>
              </a:rPr>
              <a:t>Meningoencephalitis</a:t>
            </a:r>
            <a:endParaRPr lang="en-US" sz="3200" dirty="0">
              <a:latin typeface="+mn-lt"/>
              <a:cs typeface="+mn-cs"/>
            </a:endParaRPr>
          </a:p>
          <a:p>
            <a:pPr>
              <a:defRPr/>
            </a:pPr>
            <a:r>
              <a:rPr lang="en-US" sz="3200" dirty="0">
                <a:latin typeface="+mn-lt"/>
                <a:cs typeface="+mn-cs"/>
              </a:rPr>
              <a:t>inflammation of meninges </a:t>
            </a:r>
            <a:r>
              <a:rPr lang="en-US" sz="3200" i="1" dirty="0">
                <a:latin typeface="+mn-lt"/>
                <a:cs typeface="+mn-cs"/>
              </a:rPr>
              <a:t>and</a:t>
            </a:r>
            <a:r>
              <a:rPr lang="en-US" sz="3200" dirty="0">
                <a:latin typeface="+mn-lt"/>
                <a:cs typeface="+mn-cs"/>
              </a:rPr>
              <a:t> </a:t>
            </a:r>
          </a:p>
          <a:p>
            <a:pPr>
              <a:defRPr/>
            </a:pPr>
            <a:r>
              <a:rPr lang="en-US" sz="3200" dirty="0">
                <a:latin typeface="+mn-lt"/>
                <a:cs typeface="+mn-cs"/>
              </a:rPr>
              <a:t>brain parenchyma</a:t>
            </a:r>
            <a:endParaRPr lang="en-GB" sz="3200" dirty="0">
              <a:latin typeface="+mn-lt"/>
              <a:cs typeface="+mn-cs"/>
            </a:endParaRPr>
          </a:p>
        </p:txBody>
      </p:sp>
      <p:pic>
        <p:nvPicPr>
          <p:cNvPr id="9220" name="Picture 5" descr="schematic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119188"/>
            <a:ext cx="5105400"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fade">
                                      <p:cBhvr>
                                        <p:cTn id="10" dur="500"/>
                                        <p:tgtEl>
                                          <p:spTgt spid="1024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animEffect transition="in" filter="fade">
                                      <p:cBhvr>
                                        <p:cTn id="15" dur="500"/>
                                        <p:tgtEl>
                                          <p:spTgt spid="1024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43">
                                            <p:txEl>
                                              <p:pRg st="5" end="5"/>
                                            </p:txEl>
                                          </p:spTgt>
                                        </p:tgtEl>
                                        <p:attrNameLst>
                                          <p:attrName>style.visibility</p:attrName>
                                        </p:attrNameLst>
                                      </p:cBhvr>
                                      <p:to>
                                        <p:strVal val="visible"/>
                                      </p:to>
                                    </p:set>
                                    <p:animEffect transition="in" filter="fade">
                                      <p:cBhvr>
                                        <p:cTn id="20" dur="500"/>
                                        <p:tgtEl>
                                          <p:spTgt spid="1024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animEffect transition="in" filter="fade">
                                      <p:cBhvr>
                                        <p:cTn id="23"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38100" y="2581275"/>
            <a:ext cx="10668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defRPr/>
            </a:pPr>
            <a:r>
              <a:rPr lang="en-US" sz="2400" dirty="0">
                <a:latin typeface="+mn-lt"/>
                <a:cs typeface="+mn-cs"/>
              </a:rPr>
              <a:t>	</a:t>
            </a:r>
            <a:r>
              <a:rPr lang="en-US" sz="2400" b="1" dirty="0">
                <a:latin typeface="+mn-lt"/>
                <a:cs typeface="+mn-cs"/>
              </a:rPr>
              <a:t>a)</a:t>
            </a:r>
            <a:r>
              <a:rPr lang="en-US" sz="2400" dirty="0">
                <a:latin typeface="+mn-lt"/>
                <a:cs typeface="+mn-cs"/>
              </a:rPr>
              <a:t> </a:t>
            </a:r>
            <a:r>
              <a:rPr lang="en-US" sz="2400" b="1" dirty="0">
                <a:latin typeface="+mn-lt"/>
                <a:cs typeface="+mn-cs"/>
              </a:rPr>
              <a:t>Acute  </a:t>
            </a:r>
          </a:p>
          <a:p>
            <a:pPr>
              <a:defRPr/>
            </a:pPr>
            <a:r>
              <a:rPr lang="en-US" sz="2400" dirty="0">
                <a:latin typeface="+mn-lt"/>
                <a:cs typeface="+mn-cs"/>
              </a:rPr>
              <a:t>		usually bacterial meningitis</a:t>
            </a:r>
          </a:p>
          <a:p>
            <a:pPr>
              <a:defRPr/>
            </a:pPr>
            <a:endParaRPr lang="en-US" sz="2400" dirty="0">
              <a:latin typeface="+mn-lt"/>
              <a:cs typeface="+mn-cs"/>
            </a:endParaRPr>
          </a:p>
          <a:p>
            <a:pPr>
              <a:defRPr/>
            </a:pPr>
            <a:r>
              <a:rPr lang="en-US" sz="2400" dirty="0">
                <a:latin typeface="+mn-lt"/>
                <a:cs typeface="+mn-cs"/>
              </a:rPr>
              <a:t>	</a:t>
            </a:r>
            <a:r>
              <a:rPr lang="en-US" sz="2400" b="1" dirty="0">
                <a:latin typeface="+mn-lt"/>
                <a:cs typeface="+mn-cs"/>
              </a:rPr>
              <a:t>b)</a:t>
            </a:r>
            <a:r>
              <a:rPr lang="en-US" sz="2400" dirty="0">
                <a:latin typeface="+mn-lt"/>
                <a:cs typeface="+mn-cs"/>
              </a:rPr>
              <a:t> </a:t>
            </a:r>
            <a:r>
              <a:rPr lang="en-US" sz="2400" b="1" dirty="0">
                <a:latin typeface="+mn-lt"/>
                <a:cs typeface="+mn-cs"/>
              </a:rPr>
              <a:t>Chronic</a:t>
            </a:r>
          </a:p>
          <a:p>
            <a:pPr>
              <a:defRPr/>
            </a:pPr>
            <a:r>
              <a:rPr lang="en-US" sz="2400" dirty="0">
                <a:latin typeface="+mn-lt"/>
                <a:cs typeface="+mn-cs"/>
              </a:rPr>
              <a:t>		usually TB, spirochetes, </a:t>
            </a:r>
            <a:r>
              <a:rPr lang="en-US" sz="2400" dirty="0" err="1">
                <a:latin typeface="+mn-lt"/>
                <a:cs typeface="+mn-cs"/>
              </a:rPr>
              <a:t>cryptococcus</a:t>
            </a:r>
            <a:endParaRPr lang="en-US" sz="2400" dirty="0">
              <a:latin typeface="+mn-lt"/>
              <a:cs typeface="+mn-cs"/>
            </a:endParaRPr>
          </a:p>
          <a:p>
            <a:pPr>
              <a:defRPr/>
            </a:pPr>
            <a:r>
              <a:rPr lang="en-US" sz="2400" b="1" dirty="0">
                <a:latin typeface="+mn-lt"/>
                <a:cs typeface="+mn-cs"/>
              </a:rPr>
              <a:t>	</a:t>
            </a:r>
          </a:p>
          <a:p>
            <a:pPr>
              <a:defRPr/>
            </a:pPr>
            <a:r>
              <a:rPr lang="en-US" sz="2400" b="1" dirty="0">
                <a:latin typeface="+mn-lt"/>
                <a:cs typeface="+mn-cs"/>
              </a:rPr>
              <a:t>	c) Aseptic</a:t>
            </a:r>
          </a:p>
          <a:p>
            <a:pPr>
              <a:defRPr/>
            </a:pPr>
            <a:r>
              <a:rPr lang="en-US" sz="2400" dirty="0">
                <a:latin typeface="+mn-lt"/>
                <a:cs typeface="+mn-cs"/>
              </a:rPr>
              <a:t>		usually acute viral meningitis</a:t>
            </a:r>
          </a:p>
          <a:p>
            <a:pPr>
              <a:defRPr/>
            </a:pPr>
            <a:endParaRPr lang="en-US" sz="2400" dirty="0">
              <a:latin typeface="+mn-lt"/>
              <a:cs typeface="+mn-cs"/>
            </a:endParaRPr>
          </a:p>
          <a:p>
            <a:pPr>
              <a:defRPr/>
            </a:pPr>
            <a:endParaRPr lang="en-US" sz="2400" dirty="0">
              <a:latin typeface="+mn-lt"/>
              <a:cs typeface="+mn-cs"/>
            </a:endParaRPr>
          </a:p>
          <a:p>
            <a:pPr>
              <a:defRPr/>
            </a:pPr>
            <a:endParaRPr lang="en-US" sz="2400" dirty="0">
              <a:latin typeface="+mn-lt"/>
              <a:cs typeface="+mn-cs"/>
            </a:endParaRPr>
          </a:p>
          <a:p>
            <a:pPr>
              <a:defRPr/>
            </a:pPr>
            <a:r>
              <a:rPr lang="en-US" sz="2400" dirty="0">
                <a:latin typeface="+mn-lt"/>
                <a:cs typeface="+mn-cs"/>
              </a:rPr>
              <a:t>	</a:t>
            </a:r>
          </a:p>
        </p:txBody>
      </p:sp>
      <p:sp>
        <p:nvSpPr>
          <p:cNvPr id="11268" name="Rectangle 5"/>
          <p:cNvSpPr>
            <a:spLocks noChangeArrowheads="1"/>
          </p:cNvSpPr>
          <p:nvPr/>
        </p:nvSpPr>
        <p:spPr bwMode="auto">
          <a:xfrm>
            <a:off x="2247900" y="1066800"/>
            <a:ext cx="575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3600" b="1">
                <a:solidFill>
                  <a:schemeClr val="tx2"/>
                </a:solidFill>
                <a:latin typeface="+mn-lt"/>
                <a:cs typeface="+mn-cs"/>
              </a:rPr>
              <a:t>Classification of Meningitis </a:t>
            </a:r>
          </a:p>
        </p:txBody>
      </p:sp>
      <p:sp>
        <p:nvSpPr>
          <p:cNvPr id="5" name="Rectangle 4"/>
          <p:cNvSpPr>
            <a:spLocks noChangeArrowheads="1"/>
          </p:cNvSpPr>
          <p:nvPr/>
        </p:nvSpPr>
        <p:spPr bwMode="auto">
          <a:xfrm>
            <a:off x="1562100" y="2982913"/>
            <a:ext cx="4495800" cy="457200"/>
          </a:xfrm>
          <a:prstGeom prst="rect">
            <a:avLst/>
          </a:prstGeom>
          <a:solidFill>
            <a:schemeClr val="bg1"/>
          </a:solidFill>
          <a:ln w="12700" algn="ctr">
            <a:noFill/>
            <a:round/>
            <a:headEnd/>
            <a:tailEnd/>
          </a:ln>
        </p:spPr>
        <p:txBody>
          <a:bodyPr/>
          <a:lstStyle/>
          <a:p>
            <a:pPr>
              <a:defRPr/>
            </a:pPr>
            <a:endParaRPr lang="en-GB">
              <a:latin typeface="+mn-lt"/>
              <a:cs typeface="+mn-cs"/>
            </a:endParaRPr>
          </a:p>
        </p:txBody>
      </p:sp>
      <p:sp>
        <p:nvSpPr>
          <p:cNvPr id="6" name="Rectangle 5"/>
          <p:cNvSpPr>
            <a:spLocks noChangeArrowheads="1"/>
          </p:cNvSpPr>
          <p:nvPr/>
        </p:nvSpPr>
        <p:spPr bwMode="auto">
          <a:xfrm>
            <a:off x="1790700" y="4114800"/>
            <a:ext cx="4724400" cy="457200"/>
          </a:xfrm>
          <a:prstGeom prst="rect">
            <a:avLst/>
          </a:prstGeom>
          <a:solidFill>
            <a:schemeClr val="bg1"/>
          </a:solidFill>
          <a:ln w="12700" algn="ctr">
            <a:noFill/>
            <a:round/>
            <a:headEnd/>
            <a:tailEnd/>
          </a:ln>
        </p:spPr>
        <p:txBody>
          <a:bodyPr/>
          <a:lstStyle/>
          <a:p>
            <a:pPr>
              <a:defRPr/>
            </a:pPr>
            <a:endParaRPr lang="en-GB">
              <a:latin typeface="+mn-lt"/>
              <a:cs typeface="+mn-cs"/>
            </a:endParaRPr>
          </a:p>
        </p:txBody>
      </p:sp>
      <p:sp>
        <p:nvSpPr>
          <p:cNvPr id="7" name="Rectangle 6"/>
          <p:cNvSpPr>
            <a:spLocks noChangeArrowheads="1"/>
          </p:cNvSpPr>
          <p:nvPr/>
        </p:nvSpPr>
        <p:spPr bwMode="auto">
          <a:xfrm>
            <a:off x="1257300" y="5181600"/>
            <a:ext cx="5791200" cy="541338"/>
          </a:xfrm>
          <a:prstGeom prst="rect">
            <a:avLst/>
          </a:prstGeom>
          <a:solidFill>
            <a:schemeClr val="bg1"/>
          </a:solidFill>
          <a:ln w="12700" algn="ctr">
            <a:noFill/>
            <a:round/>
            <a:headEnd/>
            <a:tailEnd/>
          </a:ln>
        </p:spPr>
        <p:txBody>
          <a:bodyPr/>
          <a:lstStyle/>
          <a:p>
            <a:pPr>
              <a:defRPr/>
            </a:pPr>
            <a:endParaRPr lang="en-GB">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D43EFA0-2D66-4518-9661-86DB9A320A79}" type="slidenum">
              <a:rPr lang="en-GB" sz="2600" b="1" smtClean="0">
                <a:solidFill>
                  <a:schemeClr val="bg1"/>
                </a:solidFill>
                <a:latin typeface="+mn-lt"/>
                <a:cs typeface="+mn-cs"/>
              </a:rPr>
              <a:pPr eaLnBrk="1" hangingPunct="1">
                <a:defRPr/>
              </a:pPr>
              <a:t>9</a:t>
            </a:fld>
            <a:endParaRPr lang="en-GB" sz="2600" b="1" smtClean="0">
              <a:solidFill>
                <a:schemeClr val="bg1"/>
              </a:solidFill>
              <a:latin typeface="+mn-lt"/>
              <a:cs typeface="+mn-cs"/>
            </a:endParaRPr>
          </a:p>
        </p:txBody>
      </p:sp>
      <p:sp>
        <p:nvSpPr>
          <p:cNvPr id="12292" name="Rectangle 13"/>
          <p:cNvSpPr txBox="1">
            <a:spLocks noGrp="1" noChangeArrowheads="1"/>
          </p:cNvSpPr>
          <p:nvPr/>
        </p:nvSpPr>
        <p:spPr bwMode="auto">
          <a:xfrm>
            <a:off x="95250" y="624205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947FD7F-5EBE-4B8C-8AA1-5C7F8E88B3EA}" type="slidenum">
              <a:rPr lang="en-GB" sz="2600" b="1" smtClean="0">
                <a:solidFill>
                  <a:schemeClr val="bg1"/>
                </a:solidFill>
                <a:latin typeface="+mn-lt"/>
                <a:cs typeface="+mn-cs"/>
              </a:rPr>
              <a:pPr eaLnBrk="1" hangingPunct="1">
                <a:defRPr/>
              </a:pPr>
              <a:t>9</a:t>
            </a:fld>
            <a:endParaRPr lang="en-GB" sz="2600" b="1" smtClean="0">
              <a:solidFill>
                <a:schemeClr val="bg1"/>
              </a:solidFill>
              <a:latin typeface="+mn-lt"/>
              <a:cs typeface="+mn-cs"/>
            </a:endParaRPr>
          </a:p>
        </p:txBody>
      </p:sp>
      <p:sp>
        <p:nvSpPr>
          <p:cNvPr id="12294" name="Text Box 4"/>
          <p:cNvSpPr txBox="1">
            <a:spLocks noChangeArrowheads="1"/>
          </p:cNvSpPr>
          <p:nvPr/>
        </p:nvSpPr>
        <p:spPr bwMode="auto">
          <a:xfrm>
            <a:off x="1909763" y="0"/>
            <a:ext cx="3560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600" b="1" dirty="0" smtClean="0">
                <a:solidFill>
                  <a:schemeClr val="tx2"/>
                </a:solidFill>
                <a:latin typeface="+mn-lt"/>
                <a:cs typeface="+mn-cs"/>
              </a:rPr>
              <a:t>Acute Meningitis</a:t>
            </a:r>
          </a:p>
        </p:txBody>
      </p:sp>
      <p:sp>
        <p:nvSpPr>
          <p:cNvPr id="12295" name="Text Box 5"/>
          <p:cNvSpPr txBox="1">
            <a:spLocks noChangeArrowheads="1"/>
          </p:cNvSpPr>
          <p:nvPr/>
        </p:nvSpPr>
        <p:spPr bwMode="auto">
          <a:xfrm>
            <a:off x="1638300" y="1066800"/>
            <a:ext cx="8534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buClr>
                <a:srgbClr val="FFC000"/>
              </a:buClr>
              <a:buSzPct val="150000"/>
              <a:buFont typeface="Wingdings" pitchFamily="2" charset="2"/>
              <a:buChar char="§"/>
              <a:defRPr/>
            </a:pPr>
            <a:r>
              <a:rPr lang="en-GB" sz="2800" i="1" dirty="0" smtClean="0">
                <a:latin typeface="+mn-lt"/>
                <a:cs typeface="+mn-cs"/>
              </a:rPr>
              <a:t>Neisseria </a:t>
            </a:r>
            <a:r>
              <a:rPr lang="en-GB" sz="2800" i="1" dirty="0" err="1" smtClean="0">
                <a:latin typeface="+mn-lt"/>
                <a:cs typeface="+mn-cs"/>
              </a:rPr>
              <a:t>meningitidis</a:t>
            </a:r>
            <a:endParaRPr lang="en-GB" sz="2800" dirty="0" smtClean="0">
              <a:latin typeface="+mn-lt"/>
              <a:cs typeface="+mn-cs"/>
            </a:endParaRPr>
          </a:p>
          <a:p>
            <a:pPr marL="342900" indent="-342900" eaLnBrk="1" hangingPunct="1">
              <a:buClr>
                <a:srgbClr val="FFC000"/>
              </a:buClr>
              <a:buSzPct val="150000"/>
              <a:buFont typeface="Wingdings" pitchFamily="2" charset="2"/>
              <a:buChar char="§"/>
              <a:defRPr/>
            </a:pPr>
            <a:r>
              <a:rPr lang="en-GB" sz="2800" i="1" dirty="0" smtClean="0">
                <a:latin typeface="+mn-lt"/>
                <a:cs typeface="+mn-cs"/>
              </a:rPr>
              <a:t>Streptococcus </a:t>
            </a:r>
            <a:r>
              <a:rPr lang="en-GB" sz="2800" i="1" dirty="0" err="1" smtClean="0">
                <a:latin typeface="+mn-lt"/>
                <a:cs typeface="+mn-cs"/>
              </a:rPr>
              <a:t>pneumoniae</a:t>
            </a:r>
            <a:endParaRPr lang="en-GB" sz="2800" i="1" dirty="0" smtClean="0">
              <a:latin typeface="+mn-lt"/>
              <a:cs typeface="+mn-cs"/>
            </a:endParaRPr>
          </a:p>
          <a:p>
            <a:pPr marL="342900" indent="-342900" eaLnBrk="1" hangingPunct="1">
              <a:buClr>
                <a:srgbClr val="FFC000"/>
              </a:buClr>
              <a:buSzPct val="150000"/>
              <a:buFont typeface="Wingdings" pitchFamily="2" charset="2"/>
              <a:buChar char="§"/>
              <a:defRPr/>
            </a:pPr>
            <a:r>
              <a:rPr lang="en-GB" sz="2800" i="1" dirty="0" err="1" smtClean="0">
                <a:latin typeface="+mn-lt"/>
                <a:cs typeface="+mn-cs"/>
              </a:rPr>
              <a:t>Haemophilus</a:t>
            </a:r>
            <a:r>
              <a:rPr lang="en-GB" sz="2800" i="1" dirty="0" smtClean="0">
                <a:latin typeface="+mn-lt"/>
                <a:cs typeface="+mn-cs"/>
              </a:rPr>
              <a:t> </a:t>
            </a:r>
            <a:r>
              <a:rPr lang="en-GB" sz="2800" i="1" dirty="0" err="1" smtClean="0">
                <a:latin typeface="+mn-lt"/>
                <a:cs typeface="+mn-cs"/>
              </a:rPr>
              <a:t>influenzae</a:t>
            </a:r>
            <a:endParaRPr lang="en-GB" sz="2800" dirty="0" smtClean="0">
              <a:latin typeface="+mn-lt"/>
              <a:cs typeface="+mn-cs"/>
            </a:endParaRPr>
          </a:p>
          <a:p>
            <a:pPr marL="342900" indent="-342900" eaLnBrk="1" hangingPunct="1">
              <a:buClr>
                <a:srgbClr val="FFC000"/>
              </a:buClr>
              <a:buSzPct val="150000"/>
              <a:buFont typeface="Wingdings" pitchFamily="2" charset="2"/>
              <a:buChar char="§"/>
              <a:defRPr/>
            </a:pPr>
            <a:r>
              <a:rPr lang="en-GB" sz="2800" i="1" dirty="0" smtClean="0">
                <a:latin typeface="+mn-lt"/>
                <a:cs typeface="+mn-cs"/>
              </a:rPr>
              <a:t>Listeria </a:t>
            </a:r>
            <a:r>
              <a:rPr lang="en-GB" sz="2800" i="1" dirty="0" err="1" smtClean="0">
                <a:latin typeface="+mn-lt"/>
                <a:cs typeface="+mn-cs"/>
              </a:rPr>
              <a:t>monocytogenes</a:t>
            </a:r>
            <a:r>
              <a:rPr lang="en-GB" sz="2800" dirty="0" smtClean="0">
                <a:latin typeface="+mn-lt"/>
                <a:cs typeface="+mn-cs"/>
              </a:rPr>
              <a:t> </a:t>
            </a:r>
          </a:p>
          <a:p>
            <a:pPr marL="342900" indent="-342900" eaLnBrk="1" hangingPunct="1">
              <a:buClr>
                <a:srgbClr val="FFC000"/>
              </a:buClr>
              <a:buSzPct val="150000"/>
              <a:buFont typeface="Wingdings" pitchFamily="2" charset="2"/>
              <a:buChar char="§"/>
              <a:defRPr/>
            </a:pPr>
            <a:r>
              <a:rPr lang="en-GB" sz="2800" dirty="0" smtClean="0">
                <a:latin typeface="+mn-lt"/>
                <a:cs typeface="+mn-cs"/>
              </a:rPr>
              <a:t>Group B </a:t>
            </a:r>
            <a:r>
              <a:rPr lang="en-GB" sz="2800" i="1" dirty="0" smtClean="0">
                <a:latin typeface="+mn-lt"/>
                <a:cs typeface="+mn-cs"/>
              </a:rPr>
              <a:t>Streptococcus</a:t>
            </a:r>
          </a:p>
          <a:p>
            <a:pPr marL="342900" indent="-342900" eaLnBrk="1" hangingPunct="1">
              <a:buClr>
                <a:srgbClr val="FFC000"/>
              </a:buClr>
              <a:buSzPct val="150000"/>
              <a:buFont typeface="Wingdings" pitchFamily="2" charset="2"/>
              <a:buChar char="§"/>
              <a:defRPr/>
            </a:pPr>
            <a:r>
              <a:rPr lang="en-GB" sz="2800" i="1" dirty="0" smtClean="0">
                <a:latin typeface="+mn-lt"/>
                <a:cs typeface="+mn-cs"/>
              </a:rPr>
              <a:t>Escherichia coli</a:t>
            </a:r>
          </a:p>
          <a:p>
            <a:pPr marL="342900" indent="-342900" eaLnBrk="1" hangingPunct="1">
              <a:buClr>
                <a:srgbClr val="FFC000"/>
              </a:buClr>
              <a:buSzPct val="150000"/>
              <a:buFont typeface="Wingdings" pitchFamily="2" charset="2"/>
              <a:buChar char="§"/>
              <a:defRPr/>
            </a:pPr>
            <a:r>
              <a:rPr lang="en-GB" sz="2800" i="1" dirty="0" smtClean="0">
                <a:latin typeface="+mn-lt"/>
                <a:cs typeface="+mn-cs"/>
              </a:rPr>
              <a:t>Mycobacterium tuberculosis</a:t>
            </a:r>
            <a:r>
              <a:rPr lang="en-GB" sz="2800" dirty="0" smtClean="0">
                <a:latin typeface="+mn-lt"/>
                <a:cs typeface="+mn-cs"/>
              </a:rPr>
              <a:t> </a:t>
            </a:r>
          </a:p>
          <a:p>
            <a:pPr marL="342900" indent="-342900" eaLnBrk="1" hangingPunct="1">
              <a:buClr>
                <a:srgbClr val="FFC000"/>
              </a:buClr>
              <a:buSzPct val="150000"/>
              <a:buFont typeface="Wingdings" pitchFamily="2" charset="2"/>
              <a:buChar char="§"/>
              <a:defRPr/>
            </a:pPr>
            <a:r>
              <a:rPr lang="en-GB" sz="2800" i="1" dirty="0" smtClean="0">
                <a:latin typeface="+mn-lt"/>
                <a:cs typeface="+mn-cs"/>
              </a:rPr>
              <a:t>Staphylococcus </a:t>
            </a:r>
            <a:r>
              <a:rPr lang="en-GB" sz="2800" i="1" dirty="0" err="1" smtClean="0">
                <a:latin typeface="+mn-lt"/>
                <a:cs typeface="+mn-cs"/>
              </a:rPr>
              <a:t>aureus</a:t>
            </a:r>
            <a:r>
              <a:rPr lang="en-GB" sz="2800" dirty="0" smtClean="0">
                <a:latin typeface="+mn-lt"/>
                <a:cs typeface="+mn-cs"/>
              </a:rPr>
              <a:t> </a:t>
            </a:r>
          </a:p>
          <a:p>
            <a:pPr marL="342900" indent="-342900" eaLnBrk="1" hangingPunct="1">
              <a:buClr>
                <a:srgbClr val="FFC000"/>
              </a:buClr>
              <a:buSzPct val="150000"/>
              <a:buFont typeface="Wingdings" pitchFamily="2" charset="2"/>
              <a:buChar char="§"/>
              <a:defRPr/>
            </a:pPr>
            <a:r>
              <a:rPr lang="en-GB" sz="2800" i="1" dirty="0" err="1" smtClean="0">
                <a:latin typeface="+mn-lt"/>
                <a:cs typeface="+mn-cs"/>
              </a:rPr>
              <a:t>Treponema</a:t>
            </a:r>
            <a:r>
              <a:rPr lang="en-GB" sz="2800" i="1" dirty="0" smtClean="0">
                <a:latin typeface="+mn-lt"/>
                <a:cs typeface="+mn-cs"/>
              </a:rPr>
              <a:t> </a:t>
            </a:r>
            <a:r>
              <a:rPr lang="en-GB" sz="2800" i="1" dirty="0" err="1" smtClean="0">
                <a:latin typeface="+mn-lt"/>
                <a:cs typeface="+mn-cs"/>
              </a:rPr>
              <a:t>pallidum</a:t>
            </a:r>
            <a:r>
              <a:rPr lang="en-GB" sz="2800" dirty="0" smtClean="0">
                <a:latin typeface="+mn-lt"/>
                <a:cs typeface="+mn-cs"/>
              </a:rPr>
              <a:t> </a:t>
            </a:r>
          </a:p>
          <a:p>
            <a:pPr marL="342900" indent="-342900">
              <a:buClr>
                <a:srgbClr val="FFC000"/>
              </a:buClr>
              <a:buSzPct val="150000"/>
              <a:buFont typeface="Wingdings" pitchFamily="2" charset="2"/>
              <a:buChar char="§"/>
              <a:defRPr/>
            </a:pPr>
            <a:r>
              <a:rPr lang="en-GB" sz="2800" i="1" dirty="0" smtClean="0">
                <a:latin typeface="+mn-lt"/>
                <a:cs typeface="+mn-cs"/>
              </a:rPr>
              <a:t>Cryptococcus </a:t>
            </a:r>
            <a:r>
              <a:rPr lang="en-GB" sz="2800" i="1" dirty="0" err="1" smtClean="0">
                <a:latin typeface="+mn-lt"/>
                <a:cs typeface="+mn-cs"/>
              </a:rPr>
              <a:t>neoformans</a:t>
            </a:r>
            <a:r>
              <a:rPr lang="en-GB" sz="2800" dirty="0" smtClean="0">
                <a:latin typeface="+mn-lt"/>
                <a:cs typeface="+mn-cs"/>
              </a:rPr>
              <a:t> </a:t>
            </a:r>
          </a:p>
          <a:p>
            <a:pPr marL="342900" indent="-342900">
              <a:buClr>
                <a:srgbClr val="FFC000"/>
              </a:buClr>
              <a:buSzPct val="150000"/>
              <a:buFont typeface="Wingdings" pitchFamily="2" charset="2"/>
              <a:buChar char="§"/>
              <a:defRPr/>
            </a:pPr>
            <a:r>
              <a:rPr lang="en-GB" sz="2800" i="1" dirty="0" smtClean="0">
                <a:latin typeface="+mn-lt"/>
                <a:cs typeface="+mn-cs"/>
              </a:rPr>
              <a:t>Candida</a:t>
            </a:r>
            <a:r>
              <a:rPr lang="en-GB" sz="2800" dirty="0" smtClean="0">
                <a:latin typeface="+mn-lt"/>
                <a:cs typeface="+mn-cs"/>
              </a:rPr>
              <a:t> </a:t>
            </a:r>
          </a:p>
          <a:p>
            <a:pPr marL="342900" indent="-342900">
              <a:buClr>
                <a:srgbClr val="FFC000"/>
              </a:buClr>
              <a:buSzPct val="150000"/>
              <a:buFont typeface="Wingdings" pitchFamily="2" charset="2"/>
              <a:buChar char="§"/>
              <a:defRPr/>
            </a:pPr>
            <a:r>
              <a:rPr lang="en-GB" sz="2800" dirty="0" smtClean="0">
                <a:latin typeface="+mn-lt"/>
                <a:cs typeface="+mn-cs"/>
              </a:rPr>
              <a:t>(</a:t>
            </a:r>
            <a:r>
              <a:rPr lang="en-GB" sz="2800" i="1" dirty="0" err="1" smtClean="0">
                <a:latin typeface="+mn-lt"/>
                <a:cs typeface="+mn-cs"/>
              </a:rPr>
              <a:t>Coccidioides</a:t>
            </a:r>
            <a:r>
              <a:rPr lang="en-GB" sz="2800" i="1" dirty="0" smtClean="0">
                <a:latin typeface="+mn-lt"/>
                <a:cs typeface="+mn-cs"/>
              </a:rPr>
              <a:t> </a:t>
            </a:r>
            <a:r>
              <a:rPr lang="en-GB" sz="2800" i="1" dirty="0" err="1" smtClean="0">
                <a:latin typeface="+mn-lt"/>
                <a:cs typeface="+mn-cs"/>
              </a:rPr>
              <a:t>immitis</a:t>
            </a:r>
            <a:r>
              <a:rPr lang="en-GB" sz="2800" i="1" dirty="0" smtClean="0">
                <a:latin typeface="+mn-lt"/>
                <a:cs typeface="+mn-cs"/>
              </a:rPr>
              <a:t>, </a:t>
            </a:r>
            <a:r>
              <a:rPr lang="en-GB" sz="2800" i="1" dirty="0" err="1" smtClean="0">
                <a:latin typeface="+mn-lt"/>
                <a:cs typeface="+mn-cs"/>
              </a:rPr>
              <a:t>Histoplasma</a:t>
            </a:r>
            <a:r>
              <a:rPr lang="en-GB" sz="2800" i="1" dirty="0" smtClean="0">
                <a:latin typeface="+mn-lt"/>
                <a:cs typeface="+mn-cs"/>
              </a:rPr>
              <a:t> </a:t>
            </a:r>
            <a:r>
              <a:rPr lang="en-GB" sz="2800" i="1" dirty="0" err="1" smtClean="0">
                <a:latin typeface="+mn-lt"/>
                <a:cs typeface="+mn-cs"/>
              </a:rPr>
              <a:t>capsulatum</a:t>
            </a:r>
            <a:r>
              <a:rPr lang="en-GB" sz="2800" i="1" dirty="0" smtClean="0">
                <a:latin typeface="+mn-lt"/>
                <a:cs typeface="+mn-cs"/>
              </a:rPr>
              <a:t>, </a:t>
            </a:r>
            <a:r>
              <a:rPr lang="en-GB" sz="2800" i="1" dirty="0" err="1" smtClean="0">
                <a:latin typeface="+mn-lt"/>
                <a:cs typeface="+mn-cs"/>
              </a:rPr>
              <a:t>Blastomyces</a:t>
            </a:r>
            <a:r>
              <a:rPr lang="en-GB" sz="2800" i="1" dirty="0" smtClean="0">
                <a:latin typeface="+mn-lt"/>
                <a:cs typeface="+mn-cs"/>
              </a:rPr>
              <a:t> </a:t>
            </a:r>
            <a:r>
              <a:rPr lang="en-GB" sz="2800" i="1" dirty="0" err="1" smtClean="0">
                <a:latin typeface="+mn-lt"/>
                <a:cs typeface="+mn-cs"/>
              </a:rPr>
              <a:t>dermatitidis</a:t>
            </a:r>
            <a:r>
              <a:rPr lang="en-GB" sz="2800" dirty="0" smtClean="0">
                <a:latin typeface="+mn-lt"/>
                <a:cs typeface="+mn-cs"/>
              </a:rPr>
              <a:t> in USA)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fade">
                                      <p:cBhvr>
                                        <p:cTn id="7" dur="500"/>
                                        <p:tgtEl>
                                          <p:spTgt spid="122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fade">
                                      <p:cBhvr>
                                        <p:cTn id="12" dur="500"/>
                                        <p:tgtEl>
                                          <p:spTgt spid="122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5">
                                            <p:txEl>
                                              <p:pRg st="2" end="2"/>
                                            </p:txEl>
                                          </p:spTgt>
                                        </p:tgtEl>
                                        <p:attrNameLst>
                                          <p:attrName>style.visibility</p:attrName>
                                        </p:attrNameLst>
                                      </p:cBhvr>
                                      <p:to>
                                        <p:strVal val="visible"/>
                                      </p:to>
                                    </p:set>
                                    <p:animEffect transition="in" filter="fade">
                                      <p:cBhvr>
                                        <p:cTn id="17" dur="500"/>
                                        <p:tgtEl>
                                          <p:spTgt spid="122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5">
                                            <p:txEl>
                                              <p:pRg st="3" end="3"/>
                                            </p:txEl>
                                          </p:spTgt>
                                        </p:tgtEl>
                                        <p:attrNameLst>
                                          <p:attrName>style.visibility</p:attrName>
                                        </p:attrNameLst>
                                      </p:cBhvr>
                                      <p:to>
                                        <p:strVal val="visible"/>
                                      </p:to>
                                    </p:set>
                                    <p:animEffect transition="in" filter="fade">
                                      <p:cBhvr>
                                        <p:cTn id="22" dur="500"/>
                                        <p:tgtEl>
                                          <p:spTgt spid="122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5">
                                            <p:txEl>
                                              <p:pRg st="4" end="4"/>
                                            </p:txEl>
                                          </p:spTgt>
                                        </p:tgtEl>
                                        <p:attrNameLst>
                                          <p:attrName>style.visibility</p:attrName>
                                        </p:attrNameLst>
                                      </p:cBhvr>
                                      <p:to>
                                        <p:strVal val="visible"/>
                                      </p:to>
                                    </p:set>
                                    <p:animEffect transition="in" filter="fade">
                                      <p:cBhvr>
                                        <p:cTn id="27" dur="500"/>
                                        <p:tgtEl>
                                          <p:spTgt spid="122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295">
                                            <p:txEl>
                                              <p:pRg st="5" end="5"/>
                                            </p:txEl>
                                          </p:spTgt>
                                        </p:tgtEl>
                                        <p:attrNameLst>
                                          <p:attrName>style.visibility</p:attrName>
                                        </p:attrNameLst>
                                      </p:cBhvr>
                                      <p:to>
                                        <p:strVal val="visible"/>
                                      </p:to>
                                    </p:set>
                                    <p:animEffect transition="in" filter="fade">
                                      <p:cBhvr>
                                        <p:cTn id="32" dur="500"/>
                                        <p:tgtEl>
                                          <p:spTgt spid="122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295">
                                            <p:txEl>
                                              <p:pRg st="6" end="6"/>
                                            </p:txEl>
                                          </p:spTgt>
                                        </p:tgtEl>
                                        <p:attrNameLst>
                                          <p:attrName>style.visibility</p:attrName>
                                        </p:attrNameLst>
                                      </p:cBhvr>
                                      <p:to>
                                        <p:strVal val="visible"/>
                                      </p:to>
                                    </p:set>
                                    <p:animEffect transition="in" filter="fade">
                                      <p:cBhvr>
                                        <p:cTn id="37" dur="500"/>
                                        <p:tgtEl>
                                          <p:spTgt spid="122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295">
                                            <p:txEl>
                                              <p:pRg st="7" end="7"/>
                                            </p:txEl>
                                          </p:spTgt>
                                        </p:tgtEl>
                                        <p:attrNameLst>
                                          <p:attrName>style.visibility</p:attrName>
                                        </p:attrNameLst>
                                      </p:cBhvr>
                                      <p:to>
                                        <p:strVal val="visible"/>
                                      </p:to>
                                    </p:set>
                                    <p:animEffect transition="in" filter="fade">
                                      <p:cBhvr>
                                        <p:cTn id="42" dur="500"/>
                                        <p:tgtEl>
                                          <p:spTgt spid="122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295">
                                            <p:txEl>
                                              <p:pRg st="8" end="8"/>
                                            </p:txEl>
                                          </p:spTgt>
                                        </p:tgtEl>
                                        <p:attrNameLst>
                                          <p:attrName>style.visibility</p:attrName>
                                        </p:attrNameLst>
                                      </p:cBhvr>
                                      <p:to>
                                        <p:strVal val="visible"/>
                                      </p:to>
                                    </p:set>
                                    <p:animEffect transition="in" filter="fade">
                                      <p:cBhvr>
                                        <p:cTn id="47" dur="500"/>
                                        <p:tgtEl>
                                          <p:spTgt spid="1229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295">
                                            <p:txEl>
                                              <p:pRg st="9" end="9"/>
                                            </p:txEl>
                                          </p:spTgt>
                                        </p:tgtEl>
                                        <p:attrNameLst>
                                          <p:attrName>style.visibility</p:attrName>
                                        </p:attrNameLst>
                                      </p:cBhvr>
                                      <p:to>
                                        <p:strVal val="visible"/>
                                      </p:to>
                                    </p:set>
                                    <p:animEffect transition="in" filter="fade">
                                      <p:cBhvr>
                                        <p:cTn id="52" dur="500"/>
                                        <p:tgtEl>
                                          <p:spTgt spid="12295">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2295">
                                            <p:txEl>
                                              <p:pRg st="10" end="10"/>
                                            </p:txEl>
                                          </p:spTgt>
                                        </p:tgtEl>
                                        <p:attrNameLst>
                                          <p:attrName>style.visibility</p:attrName>
                                        </p:attrNameLst>
                                      </p:cBhvr>
                                      <p:to>
                                        <p:strVal val="visible"/>
                                      </p:to>
                                    </p:set>
                                    <p:animEffect transition="in" filter="fade">
                                      <p:cBhvr>
                                        <p:cTn id="57" dur="500"/>
                                        <p:tgtEl>
                                          <p:spTgt spid="12295">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2295">
                                            <p:txEl>
                                              <p:pRg st="11" end="11"/>
                                            </p:txEl>
                                          </p:spTgt>
                                        </p:tgtEl>
                                        <p:attrNameLst>
                                          <p:attrName>style.visibility</p:attrName>
                                        </p:attrNameLst>
                                      </p:cBhvr>
                                      <p:to>
                                        <p:strVal val="visible"/>
                                      </p:to>
                                    </p:set>
                                    <p:animEffect transition="in" filter="fade">
                                      <p:cBhvr>
                                        <p:cTn id="62" dur="500"/>
                                        <p:tgtEl>
                                          <p:spTgt spid="122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ke's background">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Luke's background</Template>
  <TotalTime>4941</TotalTime>
  <Pages>14</Pages>
  <Words>2082</Words>
  <Application>Microsoft Office PowerPoint</Application>
  <PresentationFormat>35mm Slides</PresentationFormat>
  <Paragraphs>641</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ＭＳ Ｐゴシック</vt:lpstr>
      <vt:lpstr>Garamond</vt:lpstr>
      <vt:lpstr>Wingdings</vt:lpstr>
      <vt:lpstr>Aharoni</vt:lpstr>
      <vt:lpstr>Times New Roman</vt:lpstr>
      <vt:lpstr>Symbol</vt:lpstr>
      <vt:lpstr>Berlin Sans FB Demi</vt:lpstr>
      <vt:lpstr>Luke's background</vt:lpstr>
      <vt:lpstr>PowerPoint Presentation</vt:lpstr>
      <vt:lpstr>PowerPoint Presentation</vt:lpstr>
      <vt:lpstr>PowerPoint Presentation</vt:lpstr>
      <vt:lpstr>Central Nervous System Infections  </vt:lpstr>
      <vt:lpstr>PowerPoint Presentation</vt:lpstr>
      <vt:lpstr>Clinical Syndromes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Viral agents</vt:lpstr>
      <vt:lpstr>PowerPoint Presentation</vt:lpstr>
      <vt:lpstr>PowerPoint Presentation</vt:lpstr>
      <vt:lpstr>PowerPoint Presentation</vt:lpstr>
      <vt:lpstr>Viral agents</vt:lpstr>
      <vt:lpstr>PowerPoint Presentation</vt:lpstr>
      <vt:lpstr>West Nile</vt:lpstr>
      <vt:lpstr>WNV Activity - 1999 NYC  </vt:lpstr>
      <vt:lpstr>Human WNV Activity - 2003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CSF Studies</vt:lpstr>
      <vt:lpstr>PowerPoint Presentation</vt:lpstr>
      <vt:lpstr>PowerPoint Presentation</vt:lpstr>
      <vt:lpstr>PowerPoint Presentation</vt:lpstr>
      <vt:lpstr>PowerPoint Presentation</vt:lpstr>
      <vt:lpstr>PowerPoint Presentation</vt:lpstr>
      <vt:lpstr>Approach to the patient with possible CNS infection</vt:lpstr>
      <vt:lpstr>Specific therapy</vt:lpstr>
      <vt:lpstr>Generic therapy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CNS INFECTIONS</dc:title>
  <dc:creator>James Peacock, M.D.</dc:creator>
  <cp:lastModifiedBy>Shiel, Nuala</cp:lastModifiedBy>
  <cp:revision>288</cp:revision>
  <cp:lastPrinted>2001-08-21T21:16:06Z</cp:lastPrinted>
  <dcterms:created xsi:type="dcterms:W3CDTF">1997-07-22T15:12:22Z</dcterms:created>
  <dcterms:modified xsi:type="dcterms:W3CDTF">2012-07-19T16:31:27Z</dcterms:modified>
</cp:coreProperties>
</file>