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ppt/tags/tag18.xml" ContentType="application/vnd.openxmlformats-officedocument.presentationml.tags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tags/tag20.xml" ContentType="application/vnd.openxmlformats-officedocument.presentationml.tags+xml"/>
  <Override PartName="/ppt/notesSlides/notesSlide37.xml" ContentType="application/vnd.openxmlformats-officedocument.presentationml.notesSlide+xml"/>
  <Override PartName="/ppt/tags/tag21.xml" ContentType="application/vnd.openxmlformats-officedocument.presentationml.tags+xml"/>
  <Override PartName="/ppt/notesSlides/notesSlide38.xml" ContentType="application/vnd.openxmlformats-officedocument.presentationml.notesSlide+xml"/>
  <Override PartName="/ppt/tags/tag22.xml" ContentType="application/vnd.openxmlformats-officedocument.presentationml.tags+xml"/>
  <Override PartName="/ppt/notesSlides/notesSlide39.xml" ContentType="application/vnd.openxmlformats-officedocument.presentationml.notesSlide+xml"/>
  <Override PartName="/ppt/tags/tag23.xml" ContentType="application/vnd.openxmlformats-officedocument.presentationml.tags+xml"/>
  <Override PartName="/ppt/notesSlides/notesSlide40.xml" ContentType="application/vnd.openxmlformats-officedocument.presentationml.notesSlide+xml"/>
  <Override PartName="/ppt/tags/tag2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7" r:id="rId4"/>
    <p:sldId id="299" r:id="rId5"/>
    <p:sldId id="298" r:id="rId6"/>
    <p:sldId id="302" r:id="rId7"/>
    <p:sldId id="301" r:id="rId8"/>
    <p:sldId id="300" r:id="rId9"/>
    <p:sldId id="321" r:id="rId10"/>
    <p:sldId id="303" r:id="rId11"/>
    <p:sldId id="312" r:id="rId12"/>
    <p:sldId id="310" r:id="rId13"/>
    <p:sldId id="311" r:id="rId14"/>
    <p:sldId id="313" r:id="rId15"/>
    <p:sldId id="304" r:id="rId16"/>
    <p:sldId id="314" r:id="rId17"/>
    <p:sldId id="315" r:id="rId18"/>
    <p:sldId id="322" r:id="rId19"/>
    <p:sldId id="259" r:id="rId20"/>
    <p:sldId id="317" r:id="rId21"/>
    <p:sldId id="262" r:id="rId22"/>
    <p:sldId id="261" r:id="rId23"/>
    <p:sldId id="263" r:id="rId24"/>
    <p:sldId id="264" r:id="rId25"/>
    <p:sldId id="266" r:id="rId26"/>
    <p:sldId id="267" r:id="rId27"/>
    <p:sldId id="269" r:id="rId28"/>
    <p:sldId id="270" r:id="rId29"/>
    <p:sldId id="271" r:id="rId30"/>
    <p:sldId id="272" r:id="rId31"/>
    <p:sldId id="273" r:id="rId32"/>
    <p:sldId id="274" r:id="rId33"/>
    <p:sldId id="319" r:id="rId34"/>
    <p:sldId id="320" r:id="rId35"/>
    <p:sldId id="277" r:id="rId36"/>
    <p:sldId id="279" r:id="rId37"/>
    <p:sldId id="280" r:id="rId38"/>
    <p:sldId id="281" r:id="rId39"/>
    <p:sldId id="295" r:id="rId40"/>
    <p:sldId id="323" r:id="rId41"/>
    <p:sldId id="286" r:id="rId42"/>
    <p:sldId id="318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-7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9A9F81-C0D9-4879-82B5-1FAF28614D3B}" type="datetimeFigureOut">
              <a:rPr lang="en-US"/>
              <a:pPr>
                <a:defRPr/>
              </a:pPr>
              <a:t>7/17/2012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AF395F-E642-4E36-B5F2-88625C3E8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53B27-8531-43A6-90A8-F930247AA07B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DDC8408-F3ED-4FC4-A004-B8B14321B5EB}" type="slidenum">
              <a:rPr lang="en-GB" sz="1200">
                <a:latin typeface="Times New Roman" pitchFamily="18" charset="0"/>
              </a:rPr>
              <a:pPr algn="r" eaLnBrk="0" hangingPunct="0"/>
              <a:t>11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8E1FF2-7D02-4479-9AC9-5444F7C1E586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428E26-09FA-4A06-9C86-6E4CB1DA3BA8}" type="slidenum">
              <a:rPr lang="en-GB" sz="1200">
                <a:latin typeface="Times New Roman" pitchFamily="18" charset="0"/>
              </a:rPr>
              <a:pPr algn="r" eaLnBrk="0" hangingPunct="0"/>
              <a:t>14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F395F-E642-4E36-B5F2-88625C3E8EF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7D6D-BE3A-415F-B0C2-D5E28F8B70D7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FE45-DA8B-4399-82DB-496BBC529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184A-5C3C-4D46-8AD8-86EB1E501AB5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72AA-45D0-454D-86F5-39DB6B67E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9DAA-DD8E-48EB-8883-EB917F06C366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4BBD-1E37-41C3-83F0-AD136A6E9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F423-00EF-4729-AB2F-5847B8B0A0A5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9006-FF79-461F-AF3E-6BB9EB523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E5F4-57E2-475A-97EC-ABFAE8F3C5DB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0DE4-1BBD-4337-BE98-5028D2C26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E466-4E62-462A-B6F3-18ECC43511F9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3685-C40F-4CF9-B616-B671FB4E1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120A-B6B2-4A3A-9466-235FCBB73F86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BA2A-068E-4409-B584-51A1B7153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E2BF-6414-431B-A5FA-AA3C49B031C1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F587-B70C-40A7-B625-445EF755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0584-B39D-400F-AEFB-C8CCBC400B68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C4E8-037B-4EDB-BED7-38E7D114F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6ECC-4982-45D4-91E7-DD79C2984981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CC6E-2F24-4310-9200-19EC1EEE3F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C853-D5DA-4DD8-BB6E-D2FD7147D345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E4D-38D8-41A5-82DE-A2E16962F3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E5952-C4AF-4D34-B89B-43D56FFAF212}" type="datetimeFigureOut">
              <a:rPr lang="en-GB"/>
              <a:pPr>
                <a:defRPr/>
              </a:pPr>
              <a:t>17/07/2012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8EDFA-DE82-4D0B-836C-CFB1C721C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786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dirty="0" smtClean="0"/>
              <a:t>Consent</a:t>
            </a:r>
            <a:br>
              <a:rPr lang="en-GB" sz="5400" dirty="0" smtClean="0"/>
            </a:br>
            <a:r>
              <a:rPr lang="en-GB" sz="5400" dirty="0" smtClean="0"/>
              <a:t>Confidentiality</a:t>
            </a:r>
            <a:br>
              <a:rPr lang="en-GB" sz="5400" dirty="0" smtClean="0"/>
            </a:br>
            <a:r>
              <a:rPr lang="en-GB" sz="5400" dirty="0" smtClean="0"/>
              <a:t>Coronial law </a:t>
            </a:r>
            <a:br>
              <a:rPr lang="en-GB" sz="5400" dirty="0" smtClean="0"/>
            </a:br>
            <a:r>
              <a:rPr lang="en-GB" sz="5400" dirty="0" smtClean="0"/>
              <a:t>The Human Tissue Act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090950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600" dirty="0" smtClean="0">
                <a:latin typeface="Arial" pitchFamily="34" charset="0"/>
                <a:cs typeface="Arial" pitchFamily="34" charset="0"/>
              </a:rPr>
              <a:t>Dr Kirsty Lloyd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600" dirty="0" smtClean="0">
                <a:latin typeface="Arial" pitchFamily="34" charset="0"/>
                <a:cs typeface="Arial" pitchFamily="34" charset="0"/>
              </a:rPr>
              <a:t>ST2 Histopathology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600" dirty="0" smtClean="0">
                <a:latin typeface="Arial" pitchFamily="34" charset="0"/>
                <a:cs typeface="Arial" pitchFamily="34" charset="0"/>
              </a:rPr>
              <a:t>Imperial College NHS Trusts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4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r>
              <a:rPr lang="en-GB" smtClean="0"/>
              <a:t>Doctors hold sensitive and private information about patients</a:t>
            </a:r>
          </a:p>
          <a:p>
            <a:endParaRPr lang="en-GB" smtClean="0"/>
          </a:p>
          <a:p>
            <a:r>
              <a:rPr lang="en-GB" smtClean="0"/>
              <a:t>This must NOT be given to others unless the patient consents OR you can justify the disclosure</a:t>
            </a:r>
          </a:p>
          <a:p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Justifications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1" dirty="0" smtClean="0"/>
              <a:t>Best interest of pt/ safeguarding wellbeing of others</a:t>
            </a:r>
          </a:p>
          <a:p>
            <a:pPr marL="450850" indent="-45085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1" dirty="0" smtClean="0"/>
              <a:t>Statutory Requirements</a:t>
            </a:r>
            <a:r>
              <a:rPr lang="en-GB" sz="2400" dirty="0" smtClean="0"/>
              <a:t> e.g.</a:t>
            </a:r>
          </a:p>
          <a:p>
            <a:pPr marL="981075" lvl="1">
              <a:spcBef>
                <a:spcPct val="50000"/>
              </a:spcBef>
              <a:defRPr/>
            </a:pPr>
            <a:r>
              <a:rPr lang="en-GB" sz="2400" dirty="0" smtClean="0"/>
              <a:t>Road Traffic Act 1988</a:t>
            </a:r>
          </a:p>
          <a:p>
            <a:pPr marL="981075" lvl="1">
              <a:spcBef>
                <a:spcPct val="50000"/>
              </a:spcBef>
              <a:defRPr/>
            </a:pPr>
            <a:r>
              <a:rPr lang="en-GB" sz="2400" dirty="0" smtClean="0"/>
              <a:t>Prevention of Terrorism Act 1989</a:t>
            </a:r>
          </a:p>
          <a:p>
            <a:pPr marL="981075" lvl="1">
              <a:spcBef>
                <a:spcPct val="50000"/>
              </a:spcBef>
              <a:defRPr/>
            </a:pPr>
            <a:r>
              <a:rPr lang="en-GB" sz="2400" dirty="0" smtClean="0"/>
              <a:t>Public Health (Control of Disease) Act 1984</a:t>
            </a:r>
          </a:p>
          <a:p>
            <a:pPr marL="450850" indent="-45085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1" dirty="0" smtClean="0"/>
              <a:t>Public Interest</a:t>
            </a:r>
          </a:p>
          <a:p>
            <a:pPr marL="450850" indent="-450850">
              <a:spcBef>
                <a:spcPct val="50000"/>
              </a:spcBef>
              <a:defRPr/>
            </a:pPr>
            <a:r>
              <a:rPr lang="en-GB" sz="2000" b="1" dirty="0" smtClean="0"/>
              <a:t>Public good </a:t>
            </a:r>
            <a:r>
              <a:rPr lang="en-GB" sz="2000" b="1" dirty="0" err="1" smtClean="0"/>
              <a:t>vs</a:t>
            </a:r>
            <a:r>
              <a:rPr lang="en-GB" sz="2000" b="1" dirty="0" smtClean="0"/>
              <a:t> obligation of confidentiality to the patient.</a:t>
            </a:r>
          </a:p>
          <a:p>
            <a:pPr marL="450850" indent="-450850">
              <a:defRPr/>
            </a:pPr>
            <a:r>
              <a:rPr lang="en-GB" sz="2000" b="1" dirty="0" smtClean="0"/>
              <a:t>Protection of confidence is a public interest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Disclosure in the Public Interest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Protecting the public from crime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Protecting third parties</a:t>
            </a:r>
            <a:endParaRPr lang="en-US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Protecting the public from crime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No legal </a:t>
            </a:r>
            <a:r>
              <a:rPr lang="en-GB" sz="2800" i="1" dirty="0" smtClean="0"/>
              <a:t>duty </a:t>
            </a:r>
            <a:r>
              <a:rPr lang="en-GB" sz="2800" dirty="0" smtClean="0"/>
              <a:t>by doctors to disclose information even if requested by police. 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EXCEPT</a:t>
            </a:r>
            <a:r>
              <a:rPr lang="en-GB" sz="2800" dirty="0" smtClean="0"/>
              <a:t> in certain circumstances </a:t>
            </a:r>
            <a:r>
              <a:rPr lang="en-GB" sz="2800" dirty="0" err="1" smtClean="0"/>
              <a:t>eg</a:t>
            </a:r>
            <a:r>
              <a:rPr lang="en-GB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Motoring offences (Road Traffic Act 1988)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Terrorist activities (Terrorism Act 1989)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However use your own discretion re: crime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447800" y="2133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kumimoji="1" lang="en-GB" sz="4800" dirty="0">
                <a:latin typeface="+mn-lt"/>
              </a:rPr>
              <a:t>Beyond death…</a:t>
            </a:r>
            <a:endParaRPr kumimoji="1" lang="en-US" sz="4800" dirty="0">
              <a:latin typeface="+mn-lt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00113" y="2133600"/>
            <a:ext cx="754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latin typeface="+mn-lt"/>
              </a:rPr>
              <a:t>GMC and BMA and DOH say that confidentiality </a:t>
            </a:r>
            <a:r>
              <a:rPr lang="en-GB" sz="3200" b="1" u="sng" dirty="0">
                <a:latin typeface="+mn-lt"/>
              </a:rPr>
              <a:t>must continue</a:t>
            </a:r>
            <a:r>
              <a:rPr lang="en-GB" sz="3200" dirty="0">
                <a:latin typeface="+mn-lt"/>
              </a:rPr>
              <a:t> beyond death. Otherwise a doctor could face disciplinary action.</a:t>
            </a:r>
          </a:p>
          <a:p>
            <a:pPr>
              <a:spcBef>
                <a:spcPct val="50000"/>
              </a:spcBef>
              <a:defRPr/>
            </a:pPr>
            <a:endParaRPr lang="en-US" sz="3200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39750" y="2565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 sz="2400">
                <a:latin typeface="Book Antiqua" pitchFamily="18" charset="0"/>
                <a:cs typeface="Times New Roman" pitchFamily="18" charset="0"/>
              </a:rPr>
              <a:t>   </a:t>
            </a:r>
            <a:endParaRPr lang="en-US" sz="240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Exceptions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assist Coroner / officer involved with inquest</a:t>
            </a:r>
          </a:p>
          <a:p>
            <a:r>
              <a:rPr lang="en-GB" dirty="0" smtClean="0"/>
              <a:t>National Confidential Inquiries</a:t>
            </a:r>
          </a:p>
          <a:p>
            <a:r>
              <a:rPr lang="en-GB" dirty="0" smtClean="0"/>
              <a:t>On death certificates</a:t>
            </a:r>
          </a:p>
          <a:p>
            <a:r>
              <a:rPr lang="en-GB" dirty="0" smtClean="0"/>
              <a:t>Public health surveillance</a:t>
            </a:r>
          </a:p>
          <a:p>
            <a:r>
              <a:rPr lang="en-GB" dirty="0" smtClean="0"/>
              <a:t>Parent seeking info re: cause of child’s death</a:t>
            </a:r>
          </a:p>
          <a:p>
            <a:r>
              <a:rPr lang="en-GB" dirty="0" smtClean="0"/>
              <a:t>Insurance companies (lawfully)</a:t>
            </a:r>
          </a:p>
          <a:p>
            <a:r>
              <a:rPr lang="en-GB" dirty="0" smtClean="0"/>
              <a:t>Partner/close relative/friend ...if you have no reason to believe the pt would have objected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1 Question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dirty="0" smtClean="0"/>
          </a:p>
          <a:p>
            <a:pPr>
              <a:buFont typeface="Arial" charset="0"/>
              <a:buNone/>
            </a:pPr>
            <a:r>
              <a:rPr lang="en-GB" dirty="0" smtClean="0"/>
              <a:t>    A secretary in your department asks you whether she can she have a printout of the pathology report for her niece. </a:t>
            </a:r>
          </a:p>
          <a:p>
            <a:pPr>
              <a:buFont typeface="Arial" charset="0"/>
              <a:buNone/>
            </a:pPr>
            <a:endParaRPr lang="en-GB" dirty="0" smtClean="0"/>
          </a:p>
          <a:p>
            <a:pPr>
              <a:buFont typeface="Arial" charset="0"/>
              <a:buNone/>
            </a:pPr>
            <a:endParaRPr lang="en-GB" dirty="0" smtClean="0"/>
          </a:p>
          <a:p>
            <a:pPr>
              <a:buFont typeface="Arial" charset="0"/>
              <a:buNone/>
            </a:pPr>
            <a:r>
              <a:rPr lang="en-GB" dirty="0" smtClean="0"/>
              <a:t>WHAT DO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Autopsies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GB" sz="2800" b="1" dirty="0" smtClean="0"/>
              <a:t>CONSENTED AUTOPSIES 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GB" sz="2800" dirty="0" smtClean="0"/>
              <a:t>&lt;10% of all autopsies in the UK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2800" dirty="0" smtClean="0"/>
              <a:t>Cause of death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2800" dirty="0" smtClean="0"/>
              <a:t>Extent of disease 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2800" dirty="0" smtClean="0"/>
              <a:t>Effect of treatment</a:t>
            </a:r>
          </a:p>
          <a:p>
            <a:pPr marL="288925" indent="-288925">
              <a:lnSpc>
                <a:spcPct val="14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GB" sz="2800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Autopsies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GB" sz="2800" b="1" dirty="0" smtClean="0"/>
              <a:t>MEDICOLEGAL AUTOPSIES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  <a:buNone/>
            </a:pPr>
            <a:r>
              <a:rPr lang="en-GB" sz="2800" dirty="0" smtClean="0">
                <a:latin typeface="Calibri" pitchFamily="34" charset="0"/>
              </a:rPr>
              <a:t>&gt; 90% of all autopsies in the UK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Identity of deceased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When they died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Where they died</a:t>
            </a:r>
          </a:p>
          <a:p>
            <a:pPr marL="288925" indent="-288925">
              <a:lnSpc>
                <a:spcPct val="150000"/>
              </a:lnSpc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Cause of death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Role of the coroner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In regard to dead bodies lying in their geographical jurisdiction:</a:t>
            </a:r>
          </a:p>
          <a:p>
            <a:pPr marL="0" indent="0" eaLnBrk="1" hangingPunct="1">
              <a:buFont typeface="Arial" charset="0"/>
              <a:buNone/>
            </a:pPr>
            <a:endParaRPr lang="en-GB" sz="2800" smtClean="0"/>
          </a:p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	WHO?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	WHEN?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	WHERE?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	HOW?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64114" t="26199" r="4398" b="7301"/>
          <a:stretch>
            <a:fillRect/>
          </a:stretch>
        </p:blipFill>
        <p:spPr bwMode="auto">
          <a:xfrm>
            <a:off x="3348038" y="2781300"/>
            <a:ext cx="57959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Summary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5488" indent="-725488" eaLnBrk="1" hangingPunct="1">
              <a:buFont typeface="Wingdings" pitchFamily="2" charset="2"/>
              <a:buChar char="q"/>
            </a:pPr>
            <a:r>
              <a:rPr lang="en-GB" dirty="0" smtClean="0"/>
              <a:t>Consent</a:t>
            </a:r>
          </a:p>
          <a:p>
            <a:pPr marL="725488" indent="-725488" eaLnBrk="1" hangingPunct="1">
              <a:buFont typeface="Wingdings" pitchFamily="2" charset="2"/>
              <a:buChar char="q"/>
            </a:pPr>
            <a:r>
              <a:rPr lang="en-GB" dirty="0" smtClean="0"/>
              <a:t>Confidentiality</a:t>
            </a:r>
          </a:p>
          <a:p>
            <a:pPr marL="725488" indent="-725488" eaLnBrk="1" hangingPunct="1">
              <a:buFont typeface="Wingdings" pitchFamily="2" charset="2"/>
              <a:buChar char="q"/>
            </a:pPr>
            <a:r>
              <a:rPr lang="en-GB" dirty="0" smtClean="0"/>
              <a:t>Role of the coroner</a:t>
            </a:r>
          </a:p>
          <a:p>
            <a:pPr marL="725488" indent="-725488" eaLnBrk="1" hangingPunct="1">
              <a:buFont typeface="Wingdings" pitchFamily="2" charset="2"/>
              <a:buChar char="q"/>
            </a:pPr>
            <a:r>
              <a:rPr lang="en-GB" dirty="0" smtClean="0"/>
              <a:t>Coroner’s Act</a:t>
            </a:r>
          </a:p>
          <a:p>
            <a:pPr marL="725488" indent="-725488" eaLnBrk="1" hangingPunct="1">
              <a:buFont typeface="Wingdings" pitchFamily="2" charset="2"/>
              <a:buChar char="q"/>
            </a:pPr>
            <a:r>
              <a:rPr lang="en-GB" dirty="0" smtClean="0"/>
              <a:t>Coroner’s Rules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en-GB" dirty="0" smtClean="0"/>
              <a:t>Who can 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4525963"/>
          </a:xfrm>
        </p:spPr>
        <p:txBody>
          <a:bodyPr/>
          <a:lstStyle/>
          <a:p>
            <a:pPr marL="292100">
              <a:lnSpc>
                <a:spcPct val="180000"/>
              </a:lnSpc>
              <a:spcBef>
                <a:spcPct val="50000"/>
              </a:spcBef>
              <a:defRPr/>
            </a:pPr>
            <a:r>
              <a:rPr lang="en-GB" b="1" dirty="0" smtClean="0"/>
              <a:t>UK Common Law:</a:t>
            </a:r>
          </a:p>
          <a:p>
            <a:pPr marL="292100" algn="just">
              <a:lnSpc>
                <a:spcPct val="180000"/>
              </a:lnSpc>
              <a:spcBef>
                <a:spcPct val="50000"/>
              </a:spcBef>
              <a:defRPr/>
            </a:pPr>
            <a:r>
              <a:rPr lang="en-GB" sz="2800" dirty="0" smtClean="0"/>
              <a:t>All citizens of England and Wales have a common law duty ‘to give information which may lead to the coroner having notice of circumstances requiring the holding of an inquest’</a:t>
            </a:r>
          </a:p>
          <a:p>
            <a:pPr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Act 1988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3384376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Section 8 in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2205038"/>
            <a:ext cx="3816350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Cause of death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2852738"/>
            <a:ext cx="3816350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Not seen by Dr in last illness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3500438"/>
            <a:ext cx="3816350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Suicide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363" y="2205038"/>
            <a:ext cx="3816350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Homicide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363" y="2852738"/>
            <a:ext cx="3816350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Neglect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4149725"/>
            <a:ext cx="3816350" cy="460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Accident/trauma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5414963"/>
            <a:ext cx="3816350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Iatrogenic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363" y="3500438"/>
            <a:ext cx="3816350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Death in prison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6092825"/>
            <a:ext cx="3816350" cy="4619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Due to abortion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50" y="4767263"/>
            <a:ext cx="3816350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? Industrial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Act 1988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Sets out the coroner’s right to take jurisdiction over a death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Requires the coroner to hold an INQUEST if there is cause to suspect that death: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Was violent or unnatural, OR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	</a:t>
            </a:r>
            <a:r>
              <a:rPr lang="en-GB" dirty="0" smtClean="0"/>
              <a:t>Was sudden and of unknown cause, OR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	</a:t>
            </a:r>
            <a:r>
              <a:rPr lang="en-GB" dirty="0" smtClean="0"/>
              <a:t>Occurred in prison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172819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Section 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Act 1988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Allows coroner to order removal of a body from where it lies to a mortuary.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i="1" dirty="0" smtClean="0"/>
              <a:t>R v. Bristol Coroner ex p Kerr [1974] 2 All ER 719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Allows the coroner to take possession of a body for a post mortem examination until the inquest is concluded.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Section 22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Act 1988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Allows coroner to order an autopsy where it may prove an </a:t>
            </a:r>
            <a:r>
              <a:rPr lang="en-GB" sz="2800" b="1" dirty="0" smtClean="0"/>
              <a:t>inquest is unnecessary </a:t>
            </a:r>
            <a:r>
              <a:rPr lang="en-GB" sz="2800" dirty="0" smtClean="0"/>
              <a:t>by establishing a </a:t>
            </a:r>
            <a:r>
              <a:rPr lang="en-GB" sz="2800" b="1" dirty="0" smtClean="0"/>
              <a:t>natural cause of death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i="1" dirty="0" smtClean="0"/>
              <a:t>Coroner can direct “any legally qualified medical practitioner” to make a post mortem examination of the body and report the result of the examination in writing.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Section 19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Act 1988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DOES NOT allow the coroner to pay for “Special Examinations” such as:</a:t>
            </a:r>
          </a:p>
          <a:p>
            <a:pPr marL="400050" lvl="1" indent="0" eaLnBrk="1" hangingPunct="1"/>
            <a:r>
              <a:rPr lang="en-GB" sz="2400" smtClean="0"/>
              <a:t> Toxicology</a:t>
            </a:r>
          </a:p>
          <a:p>
            <a:pPr marL="400050" lvl="1" indent="0" eaLnBrk="1" hangingPunct="1"/>
            <a:r>
              <a:rPr lang="en-GB" sz="2400" smtClean="0"/>
              <a:t> Microbiology</a:t>
            </a:r>
          </a:p>
          <a:p>
            <a:pPr marL="400050" lvl="1" indent="0" eaLnBrk="1" hangingPunct="1"/>
            <a:r>
              <a:rPr lang="en-GB" sz="2400" smtClean="0"/>
              <a:t> Neuropathology</a:t>
            </a:r>
          </a:p>
          <a:p>
            <a:pPr marL="400050" lvl="1" indent="0" eaLnBrk="1" hangingPunct="1"/>
            <a:r>
              <a:rPr lang="en-GB" sz="2400" smtClean="0"/>
              <a:t> Etc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Section 19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Act 1988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Allows coroner to order an autopsy where it is clear that an </a:t>
            </a:r>
            <a:r>
              <a:rPr lang="en-GB" sz="2800" b="1" smtClean="0"/>
              <a:t>inquest will be needed </a:t>
            </a:r>
            <a:r>
              <a:rPr lang="en-GB" sz="2800" smtClean="0"/>
              <a:t>because the cause of death is clearly </a:t>
            </a:r>
            <a:r>
              <a:rPr lang="en-GB" sz="2800" b="1" smtClean="0"/>
              <a:t>unnatural</a:t>
            </a:r>
          </a:p>
          <a:p>
            <a:pPr marL="0" indent="0" eaLnBrk="1" hangingPunct="1">
              <a:buFont typeface="Arial" charset="0"/>
              <a:buNone/>
            </a:pPr>
            <a:endParaRPr lang="en-GB" sz="2800" i="1" smtClean="0"/>
          </a:p>
          <a:p>
            <a:pPr marL="0" indent="0" eaLnBrk="1" hangingPunct="1">
              <a:buFont typeface="Arial" charset="0"/>
              <a:buNone/>
            </a:pPr>
            <a:r>
              <a:rPr lang="en-GB" sz="2800" i="1" smtClean="0"/>
              <a:t>Coroner can direct “any legally qualified medical practitioner” to make a post mortem examination of the body.</a:t>
            </a:r>
          </a:p>
          <a:p>
            <a:pPr marL="0" indent="0" eaLnBrk="1" hangingPunct="1">
              <a:buFont typeface="Arial" charset="0"/>
              <a:buNone/>
            </a:pPr>
            <a:endParaRPr lang="en-GB" sz="2800" i="1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Section 20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Rules 1984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4114800" cy="3633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Any post mortem is to be made as soon after death as reasonably practicable.</a:t>
            </a:r>
          </a:p>
          <a:p>
            <a:pPr marL="0" indent="0" eaLnBrk="1" hangingPunct="1">
              <a:buFont typeface="Arial" charset="0"/>
              <a:buNone/>
            </a:pPr>
            <a:endParaRPr lang="en-GB" sz="2800" i="1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Rule 5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133600"/>
            <a:ext cx="3419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Rules 1984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147050" cy="36337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Examination by a pathologist with suitable qualifications and experience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Coroner must consult with Chief officer of Police as to identity of pathologist if death is suspicious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Coroner must NOT instruct a pathologist on the staff of a hospital if the death occurred there and the conduct of any staff member is likely to be called into question, unless this will cause undue delay.</a:t>
            </a:r>
            <a:endParaRPr lang="en-GB" sz="2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Rule 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Rules 1984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147050" cy="3633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Sets out a schedule of the major organs of the body which should be included in the post mortem examination report.</a:t>
            </a:r>
          </a:p>
          <a:p>
            <a:pPr marL="0" indent="0" eaLnBrk="1" hangingPunct="1">
              <a:buFont typeface="Arial" charset="0"/>
              <a:buNone/>
            </a:pPr>
            <a:endParaRPr lang="en-GB" sz="2800" i="1" smtClean="0"/>
          </a:p>
          <a:p>
            <a:pPr marL="0" indent="0" eaLnBrk="1" hangingPunct="1">
              <a:buFont typeface="Arial" charset="0"/>
              <a:buNone/>
            </a:pPr>
            <a:r>
              <a:rPr lang="en-GB" sz="2800" i="1" smtClean="0"/>
              <a:t>10 (2).  Unless authorised by the coroner the pathologist must NOT supply a copy of the report to any person other than the coroner.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Rule 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dirty="0" smtClean="0"/>
          </a:p>
          <a:p>
            <a:r>
              <a:rPr lang="en-GB" dirty="0" smtClean="0"/>
              <a:t>All consent forms for investigations and treatments comply with 2001 DOH guidelines, </a:t>
            </a:r>
          </a:p>
          <a:p>
            <a:endParaRPr lang="en-GB" dirty="0" smtClean="0"/>
          </a:p>
          <a:p>
            <a:r>
              <a:rPr lang="en-GB" dirty="0" smtClean="0"/>
              <a:t>GMC requirement “Good Medical Practice”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Rules 1984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147050" cy="36337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Coroner must, on payment of the appropriate fee, supply a copy of the post mortem report to any person who in his or her opinion is a properly interested person.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Rule 57 (1)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Coroners Rules 1984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147050" cy="3633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Forbids a post mortem from being performed in a dwelling house or in licensed premises.</a:t>
            </a:r>
          </a:p>
          <a:p>
            <a:pPr marL="0" indent="0" eaLnBrk="1" hangingPunct="1">
              <a:buFont typeface="Arial" charset="0"/>
              <a:buNone/>
            </a:pPr>
            <a:endParaRPr lang="en-GB" sz="2800" smtClean="0"/>
          </a:p>
          <a:p>
            <a:pPr marL="0" indent="0" eaLnBrk="1" hangingPunct="1">
              <a:buFont typeface="Arial" charset="0"/>
              <a:buNone/>
            </a:pPr>
            <a:r>
              <a:rPr lang="en-GB" sz="2800" smtClean="0"/>
              <a:t>Post mortem must be performed in adequately equipped premises</a:t>
            </a:r>
          </a:p>
          <a:p>
            <a:pPr marL="0" indent="0" eaLnBrk="1" hangingPunct="1">
              <a:buFont typeface="Arial" charset="0"/>
              <a:buNone/>
            </a:pPr>
            <a:endParaRPr lang="en-GB" sz="2800" smtClean="0"/>
          </a:p>
          <a:p>
            <a:pPr marL="0" indent="0" eaLnBrk="1" hangingPunct="1">
              <a:buFont typeface="Arial" charset="0"/>
              <a:buNone/>
            </a:pPr>
            <a:endParaRPr lang="en-GB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08823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Rule 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coronial legislation does NOT make provision for: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147050" cy="3633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Teaching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Public display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Research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Audit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Clinical governance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-108" charset="-128"/>
              </a:rPr>
              <a:t>Who are the HTA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smtClean="0">
                <a:ea typeface="ＭＳ Ｐゴシック" pitchFamily="-108" charset="-128"/>
              </a:rPr>
              <a:t>	The Human Tissue Authority (HTA) is a watchdog that supports public confidence by licensing organisations that store and use human tissue for purposes such as research, patient treatment, post-mortem examination, teaching, and public exhibitions.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Human Tissue Act, 2004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8147050" cy="4751387"/>
          </a:xfrm>
        </p:spPr>
        <p:txBody>
          <a:bodyPr/>
          <a:lstStyle/>
          <a:p>
            <a:pPr marL="0" indent="0" eaLnBrk="1" hangingPunct="1"/>
            <a:r>
              <a:rPr lang="en-GB" sz="2800" smtClean="0"/>
              <a:t> Established by Human Tissue Authority</a:t>
            </a:r>
          </a:p>
          <a:p>
            <a:pPr marL="0" indent="0" eaLnBrk="1" hangingPunct="1"/>
            <a:endParaRPr lang="en-GB" sz="2800" smtClean="0"/>
          </a:p>
          <a:p>
            <a:pPr marL="0" indent="0" eaLnBrk="1" hangingPunct="1"/>
            <a:r>
              <a:rPr lang="en-GB" sz="2800" smtClean="0"/>
              <a:t> Came into effect September 2006</a:t>
            </a:r>
          </a:p>
          <a:p>
            <a:pPr marL="0" indent="0" eaLnBrk="1" hangingPunct="1"/>
            <a:endParaRPr lang="en-GB" sz="2800" smtClean="0"/>
          </a:p>
          <a:p>
            <a:pPr marL="0" indent="0" eaLnBrk="1" hangingPunct="1"/>
            <a:r>
              <a:rPr lang="en-GB" sz="2800" smtClean="0"/>
              <a:t> Deals with consent, performance of autopsies and  storage of material retained, as well as the collection and retention of material taken from the living</a:t>
            </a:r>
            <a:endParaRPr lang="en-GB" sz="3600" smtClean="0"/>
          </a:p>
          <a:p>
            <a:pPr marL="0" indent="0" eaLnBrk="1" hangingPunct="1">
              <a:buFont typeface="Arial" charset="0"/>
              <a:buNone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Human Tissue Act,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420938"/>
            <a:ext cx="4032250" cy="4103687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dirty="0" smtClean="0"/>
              <a:t>Replaces Human Tissue Act 1961 (no penalty for breaking the 1961 Act.)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dirty="0" smtClean="0"/>
              <a:t>Breaking the 2004 Act can result in a FINE and/or CUSTODIAL SENTENCE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52028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Key principles</a:t>
            </a:r>
          </a:p>
        </p:txBody>
      </p:sp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205038"/>
            <a:ext cx="3289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Human Tissue Act, 2004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39750" y="2420938"/>
            <a:ext cx="8424863" cy="863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Regarding dead bodies: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52028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Key principles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88" y="3716338"/>
            <a:ext cx="8353425" cy="2449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You need consent for examination, removal, storage and ANY type of use – teaching, research, audit, clinical governance etc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Human Tissue Act, 2004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9750" y="2420938"/>
            <a:ext cx="3816350" cy="3168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These activities can only take place under the authority of a license: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52028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Key principles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0563" y="1412875"/>
            <a:ext cx="4535487" cy="525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16 (2) b – The making of a post mortem examination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16 (2) c – The removal from the body of a deceased person of relevant material of which the body consists or which it contains for a scheduled purpose other than transplantation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16 (2) e – The storage of the body of a deceased person or relevant material which has come from a human body for use for a scheduled purpose</a:t>
            </a:r>
            <a:r>
              <a:rPr lang="en-GB" sz="2400" dirty="0"/>
              <a:t>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The Human Tissue Act, 2004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3456384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/>
              <a:t>Scheduled purposes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0563" y="1412875"/>
            <a:ext cx="4535487" cy="525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Purposes requiring consent: general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Anatomical examination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>
                <a:solidFill>
                  <a:srgbClr val="FFFF00"/>
                </a:solidFill>
              </a:rPr>
              <a:t>Determining the cause of death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>
                <a:solidFill>
                  <a:srgbClr val="FFFF00"/>
                </a:solidFill>
              </a:rPr>
              <a:t>Establishing after a person’s death the efficacy of any drug or other treatment administered to  him/her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>
                <a:solidFill>
                  <a:srgbClr val="FFFF00"/>
                </a:solidFill>
              </a:rPr>
              <a:t>Obtaining scientific or medical information about a living or deceased person that may be relevant to any other person (including a future person)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>
                <a:solidFill>
                  <a:srgbClr val="FFFF00"/>
                </a:solidFill>
              </a:rPr>
              <a:t>Public display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>
                <a:solidFill>
                  <a:srgbClr val="FFFF00"/>
                </a:solidFill>
              </a:rPr>
              <a:t>Research in connection with disorders or the functioning of the human body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Transplantation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95288" y="2349500"/>
            <a:ext cx="3779837" cy="3743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Purposes requiring consent: deceased persons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Clinical audit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Education or training related to human health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Performance assessment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Public health monitoring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000" dirty="0"/>
              <a:t>Quality assurance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coronial autopsy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Demographics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Clinical history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External examination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Internal examination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Further investigations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Summary of findings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Discussion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Cause of death</a:t>
            </a:r>
            <a:endParaRPr lang="en-GB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16463" y="1628775"/>
            <a:ext cx="3887787" cy="467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GB" dirty="0"/>
              <a:t>Office of National Statistics Format: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endParaRPr lang="en-GB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en-GB" dirty="0"/>
              <a:t>1a.  Ischaemic and hypertensive 	heart disease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en-GB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en-GB" dirty="0"/>
              <a:t>1b.	Diabetes mellitus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en-GB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en-GB" dirty="0"/>
              <a:t>1c.	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endParaRPr lang="en-GB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en-GB" dirty="0"/>
              <a:t>2.	-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Pts have a fundamental legal and ethical right to determine what happens to their own bodies</a:t>
            </a:r>
          </a:p>
          <a:p>
            <a:endParaRPr lang="en-GB" smtClean="0"/>
          </a:p>
          <a:p>
            <a:r>
              <a:rPr lang="en-GB" smtClean="0"/>
              <a:t>Seeking consent is a matter of common courtesy between health professionals and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Summary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5488" indent="-725488" eaLnBrk="1" hangingPunct="1">
              <a:buFont typeface="Wingdings" pitchFamily="2" charset="2"/>
              <a:buChar char="ü"/>
            </a:pPr>
            <a:r>
              <a:rPr lang="en-GB" dirty="0" smtClean="0"/>
              <a:t>Consent</a:t>
            </a:r>
          </a:p>
          <a:p>
            <a:pPr marL="725488" indent="-725488" eaLnBrk="1" hangingPunct="1">
              <a:buFont typeface="Wingdings" pitchFamily="2" charset="2"/>
              <a:buChar char="ü"/>
            </a:pPr>
            <a:r>
              <a:rPr lang="en-GB" dirty="0" smtClean="0"/>
              <a:t>Confidentiality</a:t>
            </a:r>
          </a:p>
          <a:p>
            <a:pPr marL="725488" indent="-725488" eaLnBrk="1" hangingPunct="1">
              <a:buFont typeface="Wingdings" pitchFamily="2" charset="2"/>
              <a:buChar char="ü"/>
            </a:pPr>
            <a:r>
              <a:rPr lang="en-GB" dirty="0" smtClean="0"/>
              <a:t>Role of the coroner</a:t>
            </a:r>
          </a:p>
          <a:p>
            <a:pPr marL="725488" indent="-725488" eaLnBrk="1" hangingPunct="1">
              <a:buFont typeface="Wingdings" pitchFamily="2" charset="2"/>
              <a:buChar char="ü"/>
            </a:pPr>
            <a:r>
              <a:rPr lang="en-GB" dirty="0" smtClean="0"/>
              <a:t>Coroner’s Act</a:t>
            </a:r>
          </a:p>
          <a:p>
            <a:pPr marL="725488" indent="-725488" eaLnBrk="1" hangingPunct="1">
              <a:buFont typeface="Wingdings" pitchFamily="2" charset="2"/>
              <a:buChar char="ü"/>
            </a:pPr>
            <a:r>
              <a:rPr lang="en-GB" dirty="0" smtClean="0"/>
              <a:t>Coroner’s Rules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Where to find more information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8313" y="1484313"/>
            <a:ext cx="8280400" cy="496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FF00"/>
                </a:solidFill>
              </a:rPr>
              <a:t>The Coroners Act (1988):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http://www.opsi.gov.uk/acts/acts1988/ukpga_19880013_en_1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FF00"/>
                </a:solidFill>
              </a:rPr>
              <a:t/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The Coroners' Rules (1984)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http://www.kcl.ac.uk/depsta/law/research/coroners/1984rules.html</a:t>
            </a:r>
            <a:br>
              <a:rPr lang="en-GB" sz="2400" dirty="0"/>
            </a:br>
            <a:endParaRPr lang="en-GB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FF00"/>
                </a:solidFill>
              </a:rPr>
              <a:t>The 2005 amendment rules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http://www.opsi.gov.uk/si/si2005/20050420.htm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FF00"/>
                </a:solidFill>
              </a:rPr>
              <a:t>Human Tissue Act (2004):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http://legislation.gov.uk/ukpga/2004/30/contents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references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Hospital Autopsy, Burton and Rutty</a:t>
            </a:r>
          </a:p>
          <a:p>
            <a:r>
              <a:rPr lang="en-GB" dirty="0" smtClean="0"/>
              <a:t>GMC Good Medical Practice Guidelines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Thanks to Dr Mears, Dr Burton and Dr Osborn for use of teaching material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r>
              <a:rPr lang="en-GB" smtClean="0"/>
              <a:t>CONSENT is a patient’s agreement for a health professional to provide care. Patients may indicate consent implicitly / orally / in writing</a:t>
            </a:r>
          </a:p>
          <a:p>
            <a:endParaRPr lang="en-GB" smtClean="0"/>
          </a:p>
          <a:p>
            <a:r>
              <a:rPr lang="en-GB" smtClean="0"/>
              <a:t>For consent to be VALID, the pt must be :</a:t>
            </a:r>
          </a:p>
          <a:p>
            <a:endParaRPr lang="en-GB" smtClean="0"/>
          </a:p>
          <a:p>
            <a:r>
              <a:rPr lang="en-GB" smtClean="0"/>
              <a:t>COMPETENT to take the decision</a:t>
            </a:r>
          </a:p>
          <a:p>
            <a:r>
              <a:rPr lang="en-GB" smtClean="0"/>
              <a:t>Received sufficient information to take it</a:t>
            </a:r>
          </a:p>
          <a:p>
            <a:r>
              <a:rPr lang="en-GB" smtClean="0"/>
              <a:t>Not be acting under duress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 signature on a consent form does not imply valid consent</a:t>
            </a:r>
          </a:p>
          <a:p>
            <a:endParaRPr lang="en-GB" smtClean="0"/>
          </a:p>
          <a:p>
            <a:r>
              <a:rPr lang="en-GB" smtClean="0"/>
              <a:t>Pt’s may withdraw consent after they have signed a form (not a binding contract)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Who is consenting?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en-GB" sz="2800" dirty="0" smtClean="0"/>
              <a:t>Legally: the healthcare professional performing the procedure carries ultimate responsibility</a:t>
            </a:r>
          </a:p>
          <a:p>
            <a:endParaRPr lang="en-GB" sz="2800" dirty="0" smtClean="0"/>
          </a:p>
          <a:p>
            <a:r>
              <a:rPr lang="en-GB" sz="2800" dirty="0" smtClean="0"/>
              <a:t>The health professional providing the information must be competent to do so because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    a) they themselves can carry out the procedure</a:t>
            </a:r>
          </a:p>
          <a:p>
            <a:pPr>
              <a:buFont typeface="Arial" charset="0"/>
              <a:buNone/>
            </a:pPr>
            <a:endParaRPr lang="en-GB" sz="2800" dirty="0" smtClean="0"/>
          </a:p>
          <a:p>
            <a:pPr>
              <a:buFont typeface="Arial" charset="0"/>
              <a:buNone/>
            </a:pPr>
            <a:r>
              <a:rPr lang="en-GB" sz="2800" dirty="0" smtClean="0"/>
              <a:t>    b) they have received specialist training in advising patients about this procedure, have been assessed, are aware of their own knowledge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Consent in pathology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smtClean="0"/>
          </a:p>
          <a:p>
            <a:endParaRPr lang="en-GB" smtClean="0"/>
          </a:p>
          <a:p>
            <a:r>
              <a:rPr lang="en-GB" smtClean="0"/>
              <a:t>The post mortem examination (</a:t>
            </a:r>
            <a:r>
              <a:rPr lang="en-GB" b="1" smtClean="0"/>
              <a:t>nominated representative</a:t>
            </a:r>
            <a:r>
              <a:rPr lang="en-GB" smtClean="0"/>
              <a:t>) storage/use of tissues for research or teaching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GB" sz="2000" b="1" u="sng" dirty="0" smtClean="0">
                <a:ea typeface="ＭＳ Ｐゴシック" pitchFamily="-108" charset="-128"/>
              </a:rPr>
              <a:t/>
            </a:r>
            <a:br>
              <a:rPr lang="en-GB" sz="2000" b="1" u="sng" dirty="0" smtClean="0">
                <a:ea typeface="ＭＳ Ｐゴシック" pitchFamily="-108" charset="-128"/>
              </a:rPr>
            </a:br>
            <a:r>
              <a:rPr lang="en-GB" sz="2000" b="1" u="sng" dirty="0" smtClean="0">
                <a:ea typeface="ＭＳ Ｐゴシック" pitchFamily="-108" charset="-128"/>
              </a:rPr>
              <a:t/>
            </a:r>
            <a:br>
              <a:rPr lang="en-GB" sz="2000" b="1" u="sng" dirty="0" smtClean="0">
                <a:ea typeface="ＭＳ Ｐゴシック" pitchFamily="-108" charset="-128"/>
              </a:rPr>
            </a:br>
            <a:r>
              <a:rPr lang="en-GB" sz="2400" b="1" u="sng" dirty="0" smtClean="0">
                <a:ea typeface="ＭＳ Ｐゴシック" pitchFamily="-108" charset="-128"/>
              </a:rPr>
              <a:t>Hierarchy of qualifying relationships</a:t>
            </a:r>
            <a:br>
              <a:rPr lang="en-GB" sz="2400" b="1" u="sng" dirty="0" smtClean="0">
                <a:ea typeface="ＭＳ Ｐゴシック" pitchFamily="-108" charset="-128"/>
              </a:rPr>
            </a:br>
            <a:r>
              <a:rPr lang="en-GB" sz="2000" dirty="0" smtClean="0">
                <a:ea typeface="ＭＳ Ｐゴシック" pitchFamily="-108" charset="-128"/>
              </a:rPr>
              <a:t/>
            </a:r>
            <a:br>
              <a:rPr lang="en-GB" sz="2000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1/ Spouse or partner (including civil or same sex partner)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	</a:t>
            </a:r>
            <a:r>
              <a:rPr lang="en-GB" sz="2000" b="1" i="1" dirty="0" smtClean="0">
                <a:ea typeface="ＭＳ Ｐゴシック" pitchFamily="-108" charset="-128"/>
              </a:rPr>
              <a:t>The HT Act states that, for these purposes, a person is another 	person's partner if the two of them (whether of different sexes 	or the same sex) live as partners in an enduring family 	relationship. </a:t>
            </a:r>
            <a:br>
              <a:rPr lang="en-GB" sz="2000" b="1" i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2/ Parent or child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	(in this context a child may be of any age and means a 	biological or adopted child)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3/ Brother or sister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4/ Grandparent or grandchild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5/ Niece or nephew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6/ Stepfather or stepmother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7/ Half-brother or half-sister </a:t>
            </a:r>
            <a:br>
              <a:rPr lang="en-GB" sz="2000" b="1" dirty="0" smtClean="0">
                <a:ea typeface="ＭＳ Ｐゴシック" pitchFamily="-108" charset="-128"/>
              </a:rPr>
            </a:br>
            <a:r>
              <a:rPr lang="en-GB" sz="2000" b="1" dirty="0" smtClean="0">
                <a:ea typeface="ＭＳ Ｐゴシック" pitchFamily="-108" charset="-128"/>
              </a:rPr>
              <a:t>8/ Friend of long standing</a:t>
            </a:r>
            <a:r>
              <a:rPr lang="en-GB" sz="2000" dirty="0" smtClean="0">
                <a:ea typeface="ＭＳ Ｐゴシック" pitchFamily="-10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ARTICULATE_PROJECT_OPEN" val="0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1522</Words>
  <Application>Microsoft Office PowerPoint</Application>
  <PresentationFormat>On-screen Show (4:3)</PresentationFormat>
  <Paragraphs>304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Consent Confidentiality Coronial law  The Human Tissue Act</vt:lpstr>
      <vt:lpstr>Summary</vt:lpstr>
      <vt:lpstr>CONSENT</vt:lpstr>
      <vt:lpstr>PowerPoint Presentation</vt:lpstr>
      <vt:lpstr>PowerPoint Presentation</vt:lpstr>
      <vt:lpstr>PowerPoint Presentation</vt:lpstr>
      <vt:lpstr>Who is consenting?</vt:lpstr>
      <vt:lpstr>Consent in pathology</vt:lpstr>
      <vt:lpstr>  Hierarchy of qualifying relationships  1/ Spouse or partner (including civil or same sex partner)   The HT Act states that, for these purposes, a person is another  person's partner if the two of them (whether of different sexes  or the same sex) live as partners in an enduring family  relationship.  2/ Parent or child   (in this context a child may be of any age and means a  biological or adopted child)  3/ Brother or sister  4/ Grandparent or grandchild  5/ Niece or nephew  6/ Stepfather or stepmother  7/ Half-brother or half-sister  8/ Friend of long standing </vt:lpstr>
      <vt:lpstr>CONFIDENTIALITY</vt:lpstr>
      <vt:lpstr>Justifications</vt:lpstr>
      <vt:lpstr>Disclosure in the Public Interest</vt:lpstr>
      <vt:lpstr>Protecting the public from crime</vt:lpstr>
      <vt:lpstr>PowerPoint Presentation</vt:lpstr>
      <vt:lpstr>Exceptions</vt:lpstr>
      <vt:lpstr>Part 1 Question</vt:lpstr>
      <vt:lpstr>Autopsies in the UK</vt:lpstr>
      <vt:lpstr>Autopsies in the UK</vt:lpstr>
      <vt:lpstr>Role of the coroner</vt:lpstr>
      <vt:lpstr>Who can refer</vt:lpstr>
      <vt:lpstr>The Coroners Act 1988</vt:lpstr>
      <vt:lpstr>The Coroners Act 1988</vt:lpstr>
      <vt:lpstr>The Coroners Act 1988</vt:lpstr>
      <vt:lpstr>The Coroners Act 1988</vt:lpstr>
      <vt:lpstr>The Coroners Act 1988</vt:lpstr>
      <vt:lpstr>The Coroners Act 1988</vt:lpstr>
      <vt:lpstr>The Coroners Rules 1984</vt:lpstr>
      <vt:lpstr>The Coroners Rules 1984</vt:lpstr>
      <vt:lpstr>The Coroners Rules 1984</vt:lpstr>
      <vt:lpstr>The Coroners Rules 1984</vt:lpstr>
      <vt:lpstr>The Coroners Rules 1984</vt:lpstr>
      <vt:lpstr>What coronial legislation does NOT make provision for:</vt:lpstr>
      <vt:lpstr>Who are the HTA</vt:lpstr>
      <vt:lpstr>The Human Tissue Act, 2004</vt:lpstr>
      <vt:lpstr>The Human Tissue Act, 2004</vt:lpstr>
      <vt:lpstr>The Human Tissue Act, 2004</vt:lpstr>
      <vt:lpstr>The Human Tissue Act, 2004</vt:lpstr>
      <vt:lpstr>The Human Tissue Act, 2004</vt:lpstr>
      <vt:lpstr>The coronial autopsy report</vt:lpstr>
      <vt:lpstr>Summary</vt:lpstr>
      <vt:lpstr>Where to find more information</vt:lpstr>
      <vt:lpstr>Further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and the Autopsy: The Coroner’s Act, Coroner’s Rules and the Human Tissue Act</dc:title>
  <dc:creator>Julian Burton</dc:creator>
  <cp:lastModifiedBy>Shiel, Nuala</cp:lastModifiedBy>
  <cp:revision>38</cp:revision>
  <dcterms:created xsi:type="dcterms:W3CDTF">2011-02-13T13:15:59Z</dcterms:created>
  <dcterms:modified xsi:type="dcterms:W3CDTF">2012-07-17T09:03:25Z</dcterms:modified>
</cp:coreProperties>
</file>