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notesSlides/notesSlide25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32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1"/>
  </p:notesMasterIdLst>
  <p:handoutMasterIdLst>
    <p:handoutMasterId r:id="rId62"/>
  </p:handoutMasterIdLst>
  <p:sldIdLst>
    <p:sldId id="653" r:id="rId2"/>
    <p:sldId id="732" r:id="rId3"/>
    <p:sldId id="733" r:id="rId4"/>
    <p:sldId id="734" r:id="rId5"/>
    <p:sldId id="802" r:id="rId6"/>
    <p:sldId id="768" r:id="rId7"/>
    <p:sldId id="804" r:id="rId8"/>
    <p:sldId id="757" r:id="rId9"/>
    <p:sldId id="767" r:id="rId10"/>
    <p:sldId id="658" r:id="rId11"/>
    <p:sldId id="659" r:id="rId12"/>
    <p:sldId id="660" r:id="rId13"/>
    <p:sldId id="661" r:id="rId14"/>
    <p:sldId id="772" r:id="rId15"/>
    <p:sldId id="663" r:id="rId16"/>
    <p:sldId id="832" r:id="rId17"/>
    <p:sldId id="685" r:id="rId18"/>
    <p:sldId id="834" r:id="rId19"/>
    <p:sldId id="669" r:id="rId20"/>
    <p:sldId id="836" r:id="rId21"/>
    <p:sldId id="736" r:id="rId22"/>
    <p:sldId id="747" r:id="rId23"/>
    <p:sldId id="748" r:id="rId24"/>
    <p:sldId id="749" r:id="rId25"/>
    <p:sldId id="751" r:id="rId26"/>
    <p:sldId id="750" r:id="rId27"/>
    <p:sldId id="752" r:id="rId28"/>
    <p:sldId id="753" r:id="rId29"/>
    <p:sldId id="755" r:id="rId30"/>
    <p:sldId id="806" r:id="rId31"/>
    <p:sldId id="829" r:id="rId32"/>
    <p:sldId id="826" r:id="rId33"/>
    <p:sldId id="828" r:id="rId34"/>
    <p:sldId id="764" r:id="rId35"/>
    <p:sldId id="807" r:id="rId36"/>
    <p:sldId id="827" r:id="rId37"/>
    <p:sldId id="808" r:id="rId38"/>
    <p:sldId id="809" r:id="rId39"/>
    <p:sldId id="810" r:id="rId40"/>
    <p:sldId id="811" r:id="rId41"/>
    <p:sldId id="812" r:id="rId42"/>
    <p:sldId id="760" r:id="rId43"/>
    <p:sldId id="813" r:id="rId44"/>
    <p:sldId id="761" r:id="rId45"/>
    <p:sldId id="759" r:id="rId46"/>
    <p:sldId id="766" r:id="rId47"/>
    <p:sldId id="814" r:id="rId48"/>
    <p:sldId id="763" r:id="rId49"/>
    <p:sldId id="774" r:id="rId50"/>
    <p:sldId id="773" r:id="rId51"/>
    <p:sldId id="776" r:id="rId52"/>
    <p:sldId id="777" r:id="rId53"/>
    <p:sldId id="778" r:id="rId54"/>
    <p:sldId id="779" r:id="rId55"/>
    <p:sldId id="780" r:id="rId56"/>
    <p:sldId id="837" r:id="rId57"/>
    <p:sldId id="838" r:id="rId58"/>
    <p:sldId id="816" r:id="rId59"/>
    <p:sldId id="817" r:id="rId60"/>
  </p:sldIdLst>
  <p:sldSz cx="9906000" cy="6858000" type="A4"/>
  <p:notesSz cx="6629400" cy="97536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i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i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i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i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D50124"/>
    <a:srgbClr val="DDDDDD"/>
    <a:srgbClr val="B2B2B2"/>
    <a:srgbClr val="63EB80"/>
    <a:srgbClr val="000000"/>
    <a:srgbClr val="FEF17A"/>
    <a:srgbClr val="1DC8FD"/>
    <a:srgbClr val="832CD2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198" autoAdjust="0"/>
    <p:restoredTop sz="94660"/>
  </p:normalViewPr>
  <p:slideViewPr>
    <p:cSldViewPr>
      <p:cViewPr>
        <p:scale>
          <a:sx n="50" d="100"/>
          <a:sy n="50" d="100"/>
        </p:scale>
        <p:origin x="-648" y="-222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-1866" y="-78"/>
      </p:cViewPr>
      <p:guideLst>
        <p:guide orient="horz" pos="3072"/>
        <p:guide pos="2088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6178550" y="9347200"/>
            <a:ext cx="390525" cy="3143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 anchor="ctr">
            <a:spAutoFit/>
          </a:bodyPr>
          <a:lstStyle/>
          <a:p>
            <a:pPr algn="r">
              <a:defRPr/>
            </a:pPr>
            <a:fld id="{13AE34C2-851A-46E6-9D89-94CCF058733B}" type="slidenum">
              <a:rPr lang="en-GB" sz="1400">
                <a:effectLst>
                  <a:outerShdw blurRad="38100" dist="38100" dir="2700000" algn="tl">
                    <a:srgbClr val="C0C0C0"/>
                  </a:outerShdw>
                </a:effectLst>
              </a:rPr>
              <a:pPr algn="r">
                <a:defRPr/>
              </a:pPr>
              <a:t>‹#›</a:t>
            </a:fld>
            <a:endParaRPr lang="en-GB" sz="140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036567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4238" y="4632325"/>
            <a:ext cx="4860925" cy="43894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notes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63491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673100" y="731838"/>
            <a:ext cx="5284788" cy="3657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6172200" y="9353550"/>
            <a:ext cx="396875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 anchor="ctr">
            <a:spAutoFit/>
          </a:bodyPr>
          <a:lstStyle/>
          <a:p>
            <a:pPr algn="r">
              <a:defRPr/>
            </a:pPr>
            <a:fld id="{B4E20F2B-5E4D-40B7-AAF9-1EE9FB97DFC9}" type="slidenum">
              <a:rPr lang="en-GB" sz="1400">
                <a:effectLst>
                  <a:outerShdw blurRad="38100" dist="38100" dir="2700000" algn="tl">
                    <a:srgbClr val="C0C0C0"/>
                  </a:outerShdw>
                </a:effectLst>
              </a:rPr>
              <a:pPr algn="r">
                <a:defRPr/>
              </a:pPr>
              <a:t>‹#›</a:t>
            </a:fld>
            <a:endParaRPr lang="en-GB" sz="140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87026734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92975" y="184150"/>
            <a:ext cx="2282825" cy="64103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39738" y="184150"/>
            <a:ext cx="6700837" cy="64103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84150"/>
            <a:ext cx="7483475" cy="12065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39738" y="1582738"/>
            <a:ext cx="4491037" cy="50117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3175" y="1582738"/>
            <a:ext cx="4492625" cy="50117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84150"/>
            <a:ext cx="7483475" cy="12065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39738" y="1582738"/>
            <a:ext cx="4491037" cy="50117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5083175" y="1582738"/>
            <a:ext cx="4492625" cy="5011737"/>
          </a:xfrm>
        </p:spPr>
        <p:txBody>
          <a:bodyPr/>
          <a:lstStyle/>
          <a:p>
            <a:pPr lvl="0"/>
            <a:endParaRPr lang="en-GB" noProof="0" smtClean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84150"/>
            <a:ext cx="7483475" cy="12065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39738" y="1582738"/>
            <a:ext cx="4491037" cy="50117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3175" y="1582738"/>
            <a:ext cx="4492625" cy="50117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39738" y="1582738"/>
            <a:ext cx="4491037" cy="50117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3175" y="1582738"/>
            <a:ext cx="4492625" cy="50117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184150"/>
            <a:ext cx="7483475" cy="1206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39738" y="1582738"/>
            <a:ext cx="9136062" cy="50117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 i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 i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 i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 i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 i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000" b="1" i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000" b="1" i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000" b="1" i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000" b="1" i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30000"/>
        </a:spcBef>
        <a:spcAft>
          <a:spcPct val="0"/>
        </a:spcAft>
        <a:buClr>
          <a:schemeClr val="accent1"/>
        </a:buClr>
        <a:buSzPct val="75000"/>
        <a:buFont typeface="Monotype Sorts" pitchFamily="2" charset="2"/>
        <a:buChar char="n"/>
        <a:defRPr sz="32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10000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10000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100000"/>
        <a:buChar char="•"/>
        <a:defRPr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100000"/>
        <a:buChar char="–"/>
        <a:defRPr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100000"/>
        <a:buChar char="–"/>
        <a:defRPr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100000"/>
        <a:buChar char="–"/>
        <a:defRPr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100000"/>
        <a:buChar char="–"/>
        <a:defRPr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100000"/>
        <a:buChar char="–"/>
        <a:defRPr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4.jpeg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4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0.png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45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32520" y="260648"/>
            <a:ext cx="8496944" cy="720080"/>
          </a:xfrm>
        </p:spPr>
        <p:txBody>
          <a:bodyPr/>
          <a:lstStyle/>
          <a:p>
            <a:pPr>
              <a:defRPr/>
            </a:pPr>
            <a:r>
              <a:rPr lang="en-GB" sz="3600" dirty="0" smtClean="0"/>
              <a:t>Allergic disorders</a:t>
            </a:r>
          </a:p>
        </p:txBody>
      </p:sp>
      <p:sp>
        <p:nvSpPr>
          <p:cNvPr id="66457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44488" y="1025352"/>
            <a:ext cx="9145016" cy="5832648"/>
          </a:xfrm>
        </p:spPr>
        <p:txBody>
          <a:bodyPr/>
          <a:lstStyle/>
          <a:p>
            <a:r>
              <a:rPr lang="en-GB" sz="2400" dirty="0" smtClean="0"/>
              <a:t>Peter Kelleher</a:t>
            </a:r>
          </a:p>
          <a:p>
            <a:r>
              <a:rPr lang="en-GB" sz="2400" dirty="0" smtClean="0"/>
              <a:t> </a:t>
            </a:r>
          </a:p>
          <a:p>
            <a:pPr algn="l"/>
            <a:r>
              <a:rPr lang="en-GB" sz="2400" dirty="0" smtClean="0"/>
              <a:t>Senior Lecturer, Immunology Section, Division of Infectious Diseases, Imperial College, Chelsea &amp; Westminster Hospital Campus, London </a:t>
            </a:r>
          </a:p>
          <a:p>
            <a:pPr algn="l"/>
            <a:r>
              <a:rPr lang="en-GB" sz="2400" dirty="0" smtClean="0"/>
              <a:t> </a:t>
            </a:r>
          </a:p>
          <a:p>
            <a:pPr algn="l"/>
            <a:r>
              <a:rPr lang="en-GB" sz="2400" dirty="0" smtClean="0"/>
              <a:t>Consultant  HIV/GUM Directorate, Chelsea &amp; Westminster NHS Foundation Trust</a:t>
            </a:r>
          </a:p>
          <a:p>
            <a:pPr algn="l"/>
            <a:r>
              <a:rPr lang="en-GB" sz="2400" dirty="0" smtClean="0"/>
              <a:t> </a:t>
            </a:r>
          </a:p>
          <a:p>
            <a:pPr algn="l"/>
            <a:r>
              <a:rPr lang="en-GB" sz="2400" dirty="0" smtClean="0"/>
              <a:t>Hon Consultant, Dept of Respiratory Medicine, Royal Brompton &amp; </a:t>
            </a:r>
            <a:r>
              <a:rPr lang="en-GB" sz="2400" dirty="0" err="1" smtClean="0"/>
              <a:t>Harefield</a:t>
            </a:r>
            <a:r>
              <a:rPr lang="en-GB" sz="2400" dirty="0" smtClean="0"/>
              <a:t> Hospitals NHS Trust </a:t>
            </a:r>
          </a:p>
          <a:p>
            <a:pPr algn="l"/>
            <a:endParaRPr lang="en-GB" sz="2400" dirty="0" smtClean="0"/>
          </a:p>
          <a:p>
            <a:pPr algn="l"/>
            <a:r>
              <a:rPr lang="en-GB" sz="2400" dirty="0" smtClean="0"/>
              <a:t>Hon Consultant &amp; Lead Clinician, Division of Immunology, Imperial College Healthcare NHS Trust </a:t>
            </a:r>
          </a:p>
          <a:p>
            <a:pPr>
              <a:lnSpc>
                <a:spcPct val="90000"/>
              </a:lnSpc>
              <a:defRPr/>
            </a:pPr>
            <a:endParaRPr lang="en-GB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42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457200"/>
            <a:ext cx="7483475" cy="685800"/>
          </a:xfrm>
        </p:spPr>
        <p:txBody>
          <a:bodyPr/>
          <a:lstStyle/>
          <a:p>
            <a:pPr>
              <a:defRPr/>
            </a:pPr>
            <a:r>
              <a:rPr lang="en-GB" sz="3600" smtClean="0"/>
              <a:t>Investigation of allergic disease</a:t>
            </a:r>
          </a:p>
        </p:txBody>
      </p:sp>
      <p:sp>
        <p:nvSpPr>
          <p:cNvPr id="727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Elective investigations</a:t>
            </a:r>
          </a:p>
          <a:p>
            <a:pPr lvl="1">
              <a:defRPr/>
            </a:pPr>
            <a:r>
              <a:rPr lang="en-GB" b="1" dirty="0" smtClean="0"/>
              <a:t>Skin prick tests</a:t>
            </a:r>
          </a:p>
          <a:p>
            <a:pPr lvl="1">
              <a:defRPr/>
            </a:pPr>
            <a:r>
              <a:rPr lang="en-GB" b="1" dirty="0" err="1" smtClean="0"/>
              <a:t>Quantitate</a:t>
            </a:r>
            <a:r>
              <a:rPr lang="en-GB" b="1" dirty="0" smtClean="0"/>
              <a:t> specific IgE to putative allergen</a:t>
            </a:r>
          </a:p>
          <a:p>
            <a:pPr lvl="1">
              <a:defRPr/>
            </a:pPr>
            <a:r>
              <a:rPr lang="en-GB" b="1" dirty="0" smtClean="0"/>
              <a:t>Component-resolved diagnostics</a:t>
            </a:r>
          </a:p>
          <a:p>
            <a:pPr lvl="1">
              <a:defRPr/>
            </a:pPr>
            <a:r>
              <a:rPr lang="en-GB" b="1" dirty="0" smtClean="0"/>
              <a:t>Challenge test</a:t>
            </a:r>
          </a:p>
          <a:p>
            <a:pPr lvl="2">
              <a:defRPr/>
            </a:pPr>
            <a:r>
              <a:rPr lang="en-GB" b="1" dirty="0" smtClean="0"/>
              <a:t>Supervised exposure to the putative antigen</a:t>
            </a:r>
          </a:p>
          <a:p>
            <a:pPr lvl="2">
              <a:defRPr/>
            </a:pPr>
            <a:endParaRPr lang="en-GB" b="1" dirty="0" smtClean="0"/>
          </a:p>
          <a:p>
            <a:pPr lvl="2">
              <a:buFontTx/>
              <a:buNone/>
              <a:defRPr/>
            </a:pPr>
            <a:endParaRPr lang="en-GB" b="1" dirty="0" smtClean="0"/>
          </a:p>
          <a:p>
            <a:pPr>
              <a:defRPr/>
            </a:pPr>
            <a:r>
              <a:rPr lang="en-GB" dirty="0" smtClean="0"/>
              <a:t>During acute episode</a:t>
            </a:r>
          </a:p>
          <a:p>
            <a:pPr lvl="1">
              <a:defRPr/>
            </a:pPr>
            <a:r>
              <a:rPr lang="en-GB" b="1" dirty="0" smtClean="0"/>
              <a:t>Evidence of mast cell </a:t>
            </a:r>
            <a:r>
              <a:rPr lang="en-GB" b="1" dirty="0" err="1" smtClean="0"/>
              <a:t>degranulation</a:t>
            </a:r>
            <a:endParaRPr lang="en-GB" b="1" dirty="0" smtClean="0"/>
          </a:p>
          <a:p>
            <a:pPr lvl="2">
              <a:defRPr/>
            </a:pPr>
            <a:r>
              <a:rPr lang="en-GB" dirty="0" smtClean="0"/>
              <a:t>Serum mast cell </a:t>
            </a:r>
            <a:r>
              <a:rPr lang="en-GB" dirty="0" err="1" smtClean="0"/>
              <a:t>tryptase</a:t>
            </a:r>
            <a:r>
              <a:rPr lang="en-GB" dirty="0" smtClean="0"/>
              <a:t> levels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8069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AU" smtClean="0"/>
              <a:t>Skin-prick tests</a:t>
            </a:r>
          </a:p>
        </p:txBody>
      </p:sp>
      <p:sp>
        <p:nvSpPr>
          <p:cNvPr id="728070" name="Rectangle 6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defRPr/>
            </a:pPr>
            <a:endParaRPr lang="en-GB" sz="2800" smtClean="0"/>
          </a:p>
          <a:p>
            <a:pPr>
              <a:defRPr/>
            </a:pPr>
            <a:endParaRPr lang="en-GB" sz="2800" smtClean="0"/>
          </a:p>
          <a:p>
            <a:pPr>
              <a:defRPr/>
            </a:pPr>
            <a:r>
              <a:rPr lang="en-GB" sz="2800" smtClean="0"/>
              <a:t>Skin testing is the "gold standard" </a:t>
            </a:r>
            <a:r>
              <a:rPr lang="en-AU" sz="2800" smtClean="0"/>
              <a:t>to support a diagnosis of allergy</a:t>
            </a:r>
          </a:p>
          <a:p>
            <a:pPr>
              <a:defRPr/>
            </a:pPr>
            <a:endParaRPr lang="en-AU" sz="2800" smtClean="0"/>
          </a:p>
          <a:p>
            <a:pPr>
              <a:defRPr/>
            </a:pPr>
            <a:r>
              <a:rPr lang="en-GB" sz="2800" smtClean="0"/>
              <a:t>Local wheal and flare response</a:t>
            </a:r>
            <a:r>
              <a:rPr lang="en-AU" sz="2800" smtClean="0"/>
              <a:t> to allergen</a:t>
            </a:r>
          </a:p>
        </p:txBody>
      </p:sp>
      <p:pic>
        <p:nvPicPr>
          <p:cNvPr id="12292" name="Picture 7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3" cstate="print"/>
          <a:srcRect/>
          <a:stretch>
            <a:fillRect/>
          </a:stretch>
        </p:blipFill>
        <p:spPr/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9090" name="Rectangle 2"/>
          <p:cNvSpPr>
            <a:spLocks noGrp="1" noChangeArrowheads="1"/>
          </p:cNvSpPr>
          <p:nvPr>
            <p:ph type="title"/>
          </p:nvPr>
        </p:nvSpPr>
        <p:spPr>
          <a:xfrm>
            <a:off x="920552" y="260648"/>
            <a:ext cx="7329115" cy="913978"/>
          </a:xfrm>
        </p:spPr>
        <p:txBody>
          <a:bodyPr/>
          <a:lstStyle/>
          <a:p>
            <a:pPr>
              <a:defRPr/>
            </a:pPr>
            <a:r>
              <a:rPr lang="en-AU" dirty="0" smtClean="0"/>
              <a:t>How to do a skin prick test</a:t>
            </a:r>
          </a:p>
        </p:txBody>
      </p:sp>
      <p:sp>
        <p:nvSpPr>
          <p:cNvPr id="729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72480" y="1340768"/>
            <a:ext cx="9633520" cy="5517232"/>
          </a:xfrm>
        </p:spPr>
        <p:txBody>
          <a:bodyPr/>
          <a:lstStyle/>
          <a:p>
            <a:pPr>
              <a:defRPr/>
            </a:pPr>
            <a:r>
              <a:rPr lang="en-AU" dirty="0" smtClean="0"/>
              <a:t>Expose patient to standardised solution of allergen extract through a skin prick to the forearm</a:t>
            </a:r>
          </a:p>
          <a:p>
            <a:pPr>
              <a:defRPr/>
            </a:pPr>
            <a:endParaRPr lang="en-AU" sz="1000" dirty="0" smtClean="0"/>
          </a:p>
          <a:p>
            <a:pPr lvl="1">
              <a:defRPr/>
            </a:pPr>
            <a:r>
              <a:rPr lang="en-AU" b="1" dirty="0" smtClean="0">
                <a:latin typeface="+mn-lt"/>
              </a:rPr>
              <a:t>Use standard skin test solutions and positive control (histamine) and negative control (</a:t>
            </a:r>
            <a:r>
              <a:rPr lang="en-AU" b="1" dirty="0" err="1" smtClean="0">
                <a:latin typeface="+mn-lt"/>
              </a:rPr>
              <a:t>diluent</a:t>
            </a:r>
            <a:r>
              <a:rPr lang="en-AU" b="1" dirty="0" smtClean="0">
                <a:latin typeface="+mn-lt"/>
              </a:rPr>
              <a:t>)</a:t>
            </a:r>
          </a:p>
          <a:p>
            <a:pPr lvl="1">
              <a:defRPr/>
            </a:pPr>
            <a:endParaRPr lang="en-AU" b="1" dirty="0" smtClean="0">
              <a:latin typeface="+mn-lt"/>
            </a:endParaRPr>
          </a:p>
          <a:p>
            <a:pPr lvl="1">
              <a:defRPr/>
            </a:pPr>
            <a:r>
              <a:rPr lang="en-AU" b="1" dirty="0" smtClean="0">
                <a:latin typeface="+mn-lt"/>
              </a:rPr>
              <a:t>A positive test is indicated by a wheal ≥ 2mm greater than the negative control</a:t>
            </a:r>
          </a:p>
          <a:p>
            <a:pPr>
              <a:defRPr/>
            </a:pPr>
            <a:r>
              <a:rPr lang="en-AU" dirty="0" smtClean="0"/>
              <a:t>NB</a:t>
            </a:r>
          </a:p>
          <a:p>
            <a:pPr lvl="1">
              <a:defRPr/>
            </a:pPr>
            <a:r>
              <a:rPr lang="en-AU" b="1" dirty="0" smtClean="0">
                <a:latin typeface="+mn-lt"/>
              </a:rPr>
              <a:t>Antihistamines should be discontinued for at least 48 hours beforehand</a:t>
            </a:r>
          </a:p>
          <a:p>
            <a:pPr lvl="1">
              <a:defRPr/>
            </a:pPr>
            <a:r>
              <a:rPr lang="en-AU" b="1" dirty="0" smtClean="0">
                <a:latin typeface="+mn-lt"/>
              </a:rPr>
              <a:t>  </a:t>
            </a:r>
          </a:p>
          <a:p>
            <a:pPr lvl="1">
              <a:defRPr/>
            </a:pPr>
            <a:r>
              <a:rPr lang="en-AU" b="1" dirty="0" smtClean="0">
                <a:latin typeface="+mn-lt"/>
              </a:rPr>
              <a:t>Corticosteroids do not influence skin prick tests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allerg11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065213" y="1412875"/>
            <a:ext cx="7543800" cy="5054600"/>
          </a:xfrm>
          <a:ln>
            <a:solidFill>
              <a:schemeClr val="tx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9618" name="Rectangle 1026"/>
          <p:cNvSpPr>
            <a:spLocks noGrp="1" noChangeArrowheads="1"/>
          </p:cNvSpPr>
          <p:nvPr>
            <p:ph type="title"/>
          </p:nvPr>
        </p:nvSpPr>
        <p:spPr>
          <a:xfrm>
            <a:off x="838200" y="457200"/>
            <a:ext cx="7483475" cy="609600"/>
          </a:xfrm>
        </p:spPr>
        <p:txBody>
          <a:bodyPr/>
          <a:lstStyle/>
          <a:p>
            <a:pPr>
              <a:defRPr/>
            </a:pPr>
            <a:r>
              <a:rPr lang="en-GB" smtClean="0"/>
              <a:t>Skin prick tests</a:t>
            </a:r>
          </a:p>
        </p:txBody>
      </p:sp>
      <p:sp>
        <p:nvSpPr>
          <p:cNvPr id="879619" name="Rectangle 1027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algn="ctr">
              <a:defRPr/>
            </a:pPr>
            <a:r>
              <a:rPr lang="en-GB" dirty="0" smtClean="0"/>
              <a:t>Advantages</a:t>
            </a:r>
          </a:p>
          <a:p>
            <a:pPr algn="ctr">
              <a:defRPr/>
            </a:pPr>
            <a:endParaRPr lang="en-GB" dirty="0" smtClean="0"/>
          </a:p>
          <a:p>
            <a:pPr>
              <a:defRPr/>
            </a:pPr>
            <a:r>
              <a:rPr lang="en-GB" sz="2400" dirty="0" smtClean="0"/>
              <a:t>Rapid</a:t>
            </a:r>
          </a:p>
          <a:p>
            <a:pPr>
              <a:defRPr/>
            </a:pPr>
            <a:r>
              <a:rPr lang="en-GB" sz="2400" dirty="0" smtClean="0"/>
              <a:t>Cheap</a:t>
            </a:r>
          </a:p>
          <a:p>
            <a:pPr>
              <a:defRPr/>
            </a:pPr>
            <a:r>
              <a:rPr lang="en-GB" sz="2400" dirty="0" smtClean="0"/>
              <a:t>Easy to do</a:t>
            </a:r>
          </a:p>
          <a:p>
            <a:pPr>
              <a:defRPr/>
            </a:pPr>
            <a:r>
              <a:rPr lang="en-GB" sz="2400" dirty="0" smtClean="0"/>
              <a:t>More sensitive than blood tests</a:t>
            </a:r>
          </a:p>
          <a:p>
            <a:pPr>
              <a:defRPr/>
            </a:pPr>
            <a:r>
              <a:rPr lang="en-GB" sz="2400" dirty="0" smtClean="0"/>
              <a:t>More specific than blood tests</a:t>
            </a:r>
          </a:p>
          <a:p>
            <a:pPr>
              <a:defRPr/>
            </a:pPr>
            <a:r>
              <a:rPr lang="en-GB" sz="2400" dirty="0" smtClean="0"/>
              <a:t>Patient can see the response</a:t>
            </a:r>
          </a:p>
        </p:txBody>
      </p:sp>
      <p:sp>
        <p:nvSpPr>
          <p:cNvPr id="879620" name="Rectangle 1028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algn="ctr">
              <a:defRPr/>
            </a:pPr>
            <a:r>
              <a:rPr lang="en-GB" dirty="0" smtClean="0"/>
              <a:t>Disadvantages</a:t>
            </a:r>
          </a:p>
          <a:p>
            <a:pPr>
              <a:defRPr/>
            </a:pPr>
            <a:endParaRPr lang="en-GB" dirty="0" smtClean="0"/>
          </a:p>
          <a:p>
            <a:pPr>
              <a:defRPr/>
            </a:pPr>
            <a:r>
              <a:rPr lang="en-GB" sz="2400" dirty="0" smtClean="0"/>
              <a:t>Requires experience to interpret</a:t>
            </a:r>
          </a:p>
          <a:p>
            <a:pPr>
              <a:defRPr/>
            </a:pPr>
            <a:r>
              <a:rPr lang="en-GB" sz="2400" dirty="0" smtClean="0"/>
              <a:t>Risk of anaphylaxis: 1 in 3000</a:t>
            </a:r>
          </a:p>
          <a:p>
            <a:pPr>
              <a:defRPr/>
            </a:pPr>
            <a:r>
              <a:rPr lang="en-GB" sz="2400" dirty="0" smtClean="0"/>
              <a:t>Limited value in patients with </a:t>
            </a:r>
            <a:r>
              <a:rPr lang="en-GB" sz="2400" dirty="0" err="1" smtClean="0"/>
              <a:t>dermatographism</a:t>
            </a:r>
            <a:r>
              <a:rPr lang="en-GB" sz="2400" dirty="0" smtClean="0"/>
              <a:t> or extensive eczema</a:t>
            </a:r>
          </a:p>
          <a:p>
            <a:pPr>
              <a:defRPr/>
            </a:pPr>
            <a:r>
              <a:rPr lang="en-GB" sz="2400" dirty="0" smtClean="0"/>
              <a:t>Commercial food extracts are often labile</a:t>
            </a:r>
          </a:p>
          <a:p>
            <a:pPr>
              <a:defRPr/>
            </a:pP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2164" name="Rectangle 4"/>
          <p:cNvSpPr>
            <a:spLocks noGrp="1" noChangeArrowheads="1"/>
          </p:cNvSpPr>
          <p:nvPr>
            <p:ph type="title"/>
          </p:nvPr>
        </p:nvSpPr>
        <p:spPr>
          <a:xfrm>
            <a:off x="920552" y="260648"/>
            <a:ext cx="7483475" cy="685800"/>
          </a:xfrm>
        </p:spPr>
        <p:txBody>
          <a:bodyPr/>
          <a:lstStyle/>
          <a:p>
            <a:pPr>
              <a:defRPr/>
            </a:pPr>
            <a:r>
              <a:rPr lang="en-GB" sz="3600" dirty="0" smtClean="0"/>
              <a:t>Specific IgE test (RAST tests</a:t>
            </a:r>
            <a:r>
              <a:rPr lang="en-GB" dirty="0" smtClean="0"/>
              <a:t>)</a:t>
            </a:r>
          </a:p>
        </p:txBody>
      </p:sp>
      <p:sp>
        <p:nvSpPr>
          <p:cNvPr id="73216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44488" y="1268760"/>
            <a:ext cx="9145016" cy="5328592"/>
          </a:xfrm>
        </p:spPr>
        <p:txBody>
          <a:bodyPr/>
          <a:lstStyle/>
          <a:p>
            <a:pPr>
              <a:defRPr/>
            </a:pPr>
            <a:r>
              <a:rPr lang="en-AU" sz="2400" dirty="0" smtClean="0"/>
              <a:t>Quantitate </a:t>
            </a:r>
            <a:r>
              <a:rPr lang="en-AU" sz="2400" dirty="0" err="1" smtClean="0"/>
              <a:t>IgE</a:t>
            </a:r>
            <a:r>
              <a:rPr lang="en-AU" sz="2400" dirty="0" smtClean="0"/>
              <a:t>  in serum directed against a specific allergen (peanut,  cat dander, egg </a:t>
            </a:r>
            <a:r>
              <a:rPr lang="en-AU" sz="2400" dirty="0" err="1" smtClean="0"/>
              <a:t>etc</a:t>
            </a:r>
            <a:r>
              <a:rPr lang="en-AU" sz="2400" dirty="0" smtClean="0"/>
              <a:t>)</a:t>
            </a:r>
          </a:p>
          <a:p>
            <a:pPr>
              <a:defRPr/>
            </a:pPr>
            <a:endParaRPr lang="en-AU" sz="2400" dirty="0" smtClean="0"/>
          </a:p>
          <a:p>
            <a:pPr>
              <a:defRPr/>
            </a:pPr>
            <a:r>
              <a:rPr lang="en-AU" sz="2400" dirty="0" smtClean="0"/>
              <a:t>Uses:	Confirms diagnosis of allergy</a:t>
            </a:r>
          </a:p>
          <a:p>
            <a:pPr>
              <a:defRPr/>
            </a:pPr>
            <a:endParaRPr lang="en-AU" sz="1000" dirty="0" smtClean="0"/>
          </a:p>
          <a:p>
            <a:pPr>
              <a:buNone/>
              <a:defRPr/>
            </a:pPr>
            <a:r>
              <a:rPr lang="en-AU" sz="2400" dirty="0" smtClean="0"/>
              <a:t>			Prognosis (which children may outgrow allergy)</a:t>
            </a:r>
          </a:p>
          <a:p>
            <a:pPr>
              <a:buNone/>
              <a:defRPr/>
            </a:pPr>
            <a:endParaRPr lang="en-AU" sz="1000" dirty="0" smtClean="0"/>
          </a:p>
          <a:p>
            <a:pPr>
              <a:buNone/>
              <a:defRPr/>
            </a:pPr>
            <a:r>
              <a:rPr lang="en-AU" sz="2400" dirty="0" smtClean="0"/>
              <a:t>			Monitoring  clinical responses to anti-IgE </a:t>
            </a:r>
            <a:r>
              <a:rPr lang="en-AU" sz="2400" dirty="0" err="1" smtClean="0"/>
              <a:t>Tx</a:t>
            </a:r>
            <a:endParaRPr lang="en-AU" sz="2400" dirty="0" smtClean="0"/>
          </a:p>
          <a:p>
            <a:pPr>
              <a:defRPr/>
            </a:pPr>
            <a:endParaRPr lang="en-AU" sz="2400" dirty="0" smtClean="0"/>
          </a:p>
          <a:p>
            <a:pPr>
              <a:defRPr/>
            </a:pPr>
            <a:r>
              <a:rPr lang="en-AU" sz="2400" dirty="0" smtClean="0"/>
              <a:t>Sensitivity and specificity </a:t>
            </a:r>
            <a:r>
              <a:rPr lang="en-GB" sz="2400" dirty="0" smtClean="0"/>
              <a:t>about 70 to 75% compared with skin prick tests </a:t>
            </a:r>
          </a:p>
          <a:p>
            <a:pPr>
              <a:defRPr/>
            </a:pPr>
            <a:endParaRPr lang="en-AU" sz="2400" dirty="0" smtClean="0"/>
          </a:p>
          <a:p>
            <a:pPr>
              <a:buNone/>
              <a:defRPr/>
            </a:pPr>
            <a:endParaRPr lang="en-AU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560" y="260648"/>
            <a:ext cx="7483475" cy="769962"/>
          </a:xfrm>
        </p:spPr>
        <p:txBody>
          <a:bodyPr/>
          <a:lstStyle/>
          <a:p>
            <a:r>
              <a:rPr lang="en-GB" dirty="0" err="1"/>
              <a:t>Chemiluminescence</a:t>
            </a:r>
            <a:r>
              <a:rPr lang="en-US" dirty="0" smtClean="0"/>
              <a:t> </a:t>
            </a:r>
            <a:r>
              <a:rPr lang="en-US" dirty="0" err="1" smtClean="0"/>
              <a:t>IgE</a:t>
            </a:r>
            <a:r>
              <a:rPr lang="en-US" dirty="0" smtClean="0"/>
              <a:t> test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268760"/>
            <a:ext cx="5745088" cy="5589240"/>
          </a:xfrm>
        </p:spPr>
        <p:txBody>
          <a:bodyPr/>
          <a:lstStyle/>
          <a:p>
            <a:pPr>
              <a:spcBef>
                <a:spcPct val="45000"/>
              </a:spcBef>
            </a:pPr>
            <a:r>
              <a:rPr lang="en-GB" sz="2400" dirty="0"/>
              <a:t>Allergen bound to sponge in a  plastic cap and patient’s serum </a:t>
            </a:r>
            <a:r>
              <a:rPr lang="en-GB" sz="2400" dirty="0" smtClean="0"/>
              <a:t>is added</a:t>
            </a:r>
          </a:p>
          <a:p>
            <a:pPr>
              <a:spcBef>
                <a:spcPct val="45000"/>
              </a:spcBef>
            </a:pPr>
            <a:endParaRPr lang="en-GB" sz="1000" dirty="0"/>
          </a:p>
          <a:p>
            <a:pPr>
              <a:spcBef>
                <a:spcPct val="45000"/>
              </a:spcBef>
            </a:pPr>
            <a:r>
              <a:rPr lang="en-GB" sz="2400" dirty="0"/>
              <a:t>Specific IgE (if present) </a:t>
            </a:r>
            <a:r>
              <a:rPr lang="en-GB" sz="2400" dirty="0" smtClean="0"/>
              <a:t>binds </a:t>
            </a:r>
            <a:r>
              <a:rPr lang="en-GB" sz="2400" dirty="0"/>
              <a:t>to </a:t>
            </a:r>
            <a:r>
              <a:rPr lang="en-GB" sz="2400" dirty="0" smtClean="0"/>
              <a:t>allergen</a:t>
            </a:r>
          </a:p>
          <a:p>
            <a:pPr>
              <a:spcBef>
                <a:spcPct val="45000"/>
              </a:spcBef>
            </a:pPr>
            <a:endParaRPr lang="en-GB" sz="1000" dirty="0"/>
          </a:p>
          <a:p>
            <a:pPr>
              <a:spcBef>
                <a:spcPct val="45000"/>
              </a:spcBef>
            </a:pPr>
            <a:r>
              <a:rPr lang="en-GB" sz="2400" dirty="0"/>
              <a:t>Sponge is </a:t>
            </a:r>
            <a:r>
              <a:rPr lang="en-GB" sz="2400" dirty="0" smtClean="0"/>
              <a:t>washed</a:t>
            </a:r>
          </a:p>
          <a:p>
            <a:pPr>
              <a:spcBef>
                <a:spcPct val="45000"/>
              </a:spcBef>
            </a:pPr>
            <a:endParaRPr lang="en-GB" sz="1000" dirty="0"/>
          </a:p>
          <a:p>
            <a:pPr>
              <a:spcBef>
                <a:spcPct val="45000"/>
              </a:spcBef>
            </a:pPr>
            <a:r>
              <a:rPr lang="en-GB" sz="2400" dirty="0"/>
              <a:t>Anti-IgE tagged with a </a:t>
            </a:r>
            <a:r>
              <a:rPr lang="en-GB" sz="2400" dirty="0" smtClean="0"/>
              <a:t> </a:t>
            </a:r>
            <a:r>
              <a:rPr lang="en-GB" sz="2400" dirty="0" err="1"/>
              <a:t>flourescent</a:t>
            </a:r>
            <a:r>
              <a:rPr lang="en-GB" sz="2400" dirty="0"/>
              <a:t> label is </a:t>
            </a:r>
            <a:r>
              <a:rPr lang="en-GB" sz="2400" dirty="0" smtClean="0"/>
              <a:t>added</a:t>
            </a:r>
          </a:p>
          <a:p>
            <a:pPr>
              <a:spcBef>
                <a:spcPct val="45000"/>
              </a:spcBef>
            </a:pPr>
            <a:endParaRPr lang="en-GB" sz="1000" dirty="0"/>
          </a:p>
          <a:p>
            <a:pPr>
              <a:spcBef>
                <a:spcPct val="45000"/>
              </a:spcBef>
            </a:pPr>
            <a:r>
              <a:rPr lang="en-GB" sz="2400" dirty="0"/>
              <a:t>Amount of IgE/Anti-IgE is  </a:t>
            </a:r>
            <a:r>
              <a:rPr lang="en-GB" sz="2400" dirty="0" smtClean="0"/>
              <a:t>measured by </a:t>
            </a:r>
            <a:r>
              <a:rPr lang="en-GB" sz="2400" dirty="0" err="1" smtClean="0"/>
              <a:t>immunoflourescence</a:t>
            </a:r>
            <a:endParaRPr lang="en-US" sz="2400" dirty="0"/>
          </a:p>
          <a:p>
            <a:endParaRPr lang="en-GB" dirty="0"/>
          </a:p>
        </p:txBody>
      </p:sp>
      <p:pic>
        <p:nvPicPr>
          <p:cNvPr id="5" name="Picture 44" descr="immunoCAP tech.gif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519464" y="980728"/>
            <a:ext cx="4033995" cy="25286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 descr="unicap100bi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521374" y="3573016"/>
            <a:ext cx="4032085" cy="302406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558190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4692" name="Rectangle 1028"/>
          <p:cNvSpPr>
            <a:spLocks noGrp="1" noChangeArrowheads="1"/>
          </p:cNvSpPr>
          <p:nvPr>
            <p:ph type="title"/>
          </p:nvPr>
        </p:nvSpPr>
        <p:spPr>
          <a:xfrm>
            <a:off x="1219200" y="533400"/>
            <a:ext cx="6858000" cy="609600"/>
          </a:xfrm>
        </p:spPr>
        <p:txBody>
          <a:bodyPr/>
          <a:lstStyle/>
          <a:p>
            <a:pPr>
              <a:defRPr/>
            </a:pPr>
            <a:r>
              <a:rPr lang="en-US" sz="3600" smtClean="0"/>
              <a:t>Indications for specific IgE testing</a:t>
            </a:r>
          </a:p>
        </p:txBody>
      </p:sp>
      <p:sp>
        <p:nvSpPr>
          <p:cNvPr id="754693" name="Rectangle 1029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AU" sz="2800" smtClean="0"/>
              <a:t>Patients who can’t stop anti-histamines</a:t>
            </a:r>
          </a:p>
          <a:p>
            <a:pPr>
              <a:defRPr/>
            </a:pPr>
            <a:endParaRPr lang="en-AU" sz="2800" smtClean="0"/>
          </a:p>
          <a:p>
            <a:pPr>
              <a:defRPr/>
            </a:pPr>
            <a:r>
              <a:rPr lang="en-AU" sz="2800" smtClean="0"/>
              <a:t>Patients with dermatographism</a:t>
            </a:r>
          </a:p>
          <a:p>
            <a:pPr>
              <a:defRPr/>
            </a:pPr>
            <a:endParaRPr lang="en-AU" sz="2800" smtClean="0"/>
          </a:p>
          <a:p>
            <a:pPr>
              <a:defRPr/>
            </a:pPr>
            <a:r>
              <a:rPr lang="en-AU" sz="2800" smtClean="0"/>
              <a:t>Patients with extensive eczema</a:t>
            </a:r>
          </a:p>
          <a:p>
            <a:pPr>
              <a:defRPr/>
            </a:pPr>
            <a:endParaRPr lang="en-AU" sz="2800" smtClean="0"/>
          </a:p>
          <a:p>
            <a:pPr>
              <a:defRPr/>
            </a:pPr>
            <a:r>
              <a:rPr lang="en-AU" sz="2800" smtClean="0"/>
              <a:t>History of anaphylaxis</a:t>
            </a:r>
          </a:p>
          <a:p>
            <a:pPr>
              <a:defRPr/>
            </a:pPr>
            <a:endParaRPr lang="en-AU" sz="2800" smtClean="0"/>
          </a:p>
          <a:p>
            <a:pPr>
              <a:defRPr/>
            </a:pPr>
            <a:r>
              <a:rPr lang="en-AU" sz="2800" smtClean="0"/>
              <a:t>Borderline/equivocal skin prick test results</a:t>
            </a:r>
            <a:endParaRPr lang="en-US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6576" y="188640"/>
            <a:ext cx="7483475" cy="607268"/>
          </a:xfrm>
        </p:spPr>
        <p:txBody>
          <a:bodyPr/>
          <a:lstStyle/>
          <a:p>
            <a:r>
              <a:rPr lang="en-GB" dirty="0"/>
              <a:t>Component Allergen Specific </a:t>
            </a:r>
            <a:r>
              <a:rPr lang="en-GB" dirty="0" err="1"/>
              <a:t>IgE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4488" y="908720"/>
            <a:ext cx="9073008" cy="5949280"/>
          </a:xfrm>
        </p:spPr>
        <p:txBody>
          <a:bodyPr/>
          <a:lstStyle/>
          <a:p>
            <a:r>
              <a:rPr lang="en-GB" sz="2400" dirty="0"/>
              <a:t>Conventional IgE tests measure responses to a range of </a:t>
            </a:r>
            <a:r>
              <a:rPr lang="en-GB" sz="2400" dirty="0" smtClean="0"/>
              <a:t>proteins. Component </a:t>
            </a:r>
            <a:r>
              <a:rPr lang="en-GB" sz="2400" dirty="0"/>
              <a:t>allergen </a:t>
            </a:r>
            <a:r>
              <a:rPr lang="en-GB" sz="2400" dirty="0" err="1"/>
              <a:t>sIgE</a:t>
            </a:r>
            <a:r>
              <a:rPr lang="en-GB" sz="2400" dirty="0"/>
              <a:t> measures response to a specific allergen related protein</a:t>
            </a:r>
            <a:r>
              <a:rPr lang="en-GB" sz="2400" dirty="0" smtClean="0"/>
              <a:t>.</a:t>
            </a:r>
          </a:p>
          <a:p>
            <a:endParaRPr lang="en-GB" sz="2400" dirty="0" smtClean="0"/>
          </a:p>
          <a:p>
            <a:r>
              <a:rPr lang="en-GB" sz="2400" dirty="0" smtClean="0"/>
              <a:t>Peanuts for example: contain at least 5 major allergens:</a:t>
            </a:r>
          </a:p>
          <a:p>
            <a:endParaRPr lang="en-GB" sz="2400" dirty="0" smtClean="0"/>
          </a:p>
          <a:p>
            <a:r>
              <a:rPr lang="en-GB" sz="2400" dirty="0" smtClean="0"/>
              <a:t>Measure of specific IgE to individual allergen within peanuts may provide useful clinical information on severity of reaction likely to be experienced in a patients with specific IgE to whole peanut extracts or select patients for food challenges tests if history and results of SPT, conventional specific IgE are unclear</a:t>
            </a:r>
          </a:p>
          <a:p>
            <a:pPr>
              <a:buNone/>
            </a:pPr>
            <a:endParaRPr lang="en-GB" sz="2400" dirty="0" smtClean="0"/>
          </a:p>
          <a:p>
            <a:r>
              <a:rPr lang="en-GB" sz="2400" dirty="0" err="1" smtClean="0"/>
              <a:t>Ara</a:t>
            </a:r>
            <a:r>
              <a:rPr lang="en-GB" sz="2400" dirty="0" smtClean="0"/>
              <a:t> </a:t>
            </a:r>
            <a:r>
              <a:rPr lang="en-GB" sz="2400" dirty="0"/>
              <a:t>h 2 High risk anaphylaxis to peanut and </a:t>
            </a:r>
            <a:r>
              <a:rPr lang="en-GB" sz="2400" dirty="0" smtClean="0"/>
              <a:t>nuts: </a:t>
            </a:r>
            <a:r>
              <a:rPr lang="en-GB" sz="2400" dirty="0" err="1" smtClean="0"/>
              <a:t>Ara</a:t>
            </a:r>
            <a:r>
              <a:rPr lang="en-GB" sz="2400" dirty="0" smtClean="0"/>
              <a:t> </a:t>
            </a:r>
            <a:r>
              <a:rPr lang="en-GB" sz="2400" dirty="0"/>
              <a:t>h 8 – localised oral reactions to peanut and stone-fruit only.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772041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Other allergy tests</a:t>
            </a:r>
          </a:p>
        </p:txBody>
      </p:sp>
      <p:sp>
        <p:nvSpPr>
          <p:cNvPr id="738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Detection of mast cell-derived mediators of anaphylaxis</a:t>
            </a:r>
          </a:p>
          <a:p>
            <a:pPr lvl="1">
              <a:defRPr/>
            </a:pPr>
            <a:r>
              <a:rPr lang="en-GB" b="1" dirty="0" smtClean="0">
                <a:effectLst/>
              </a:rPr>
              <a:t>Mast cell </a:t>
            </a:r>
            <a:r>
              <a:rPr lang="en-GB" b="1" dirty="0" err="1" smtClean="0">
                <a:effectLst/>
              </a:rPr>
              <a:t>tryptase</a:t>
            </a:r>
            <a:r>
              <a:rPr lang="en-GB" b="1" dirty="0" smtClean="0">
                <a:effectLst/>
              </a:rPr>
              <a:t> </a:t>
            </a:r>
          </a:p>
          <a:p>
            <a:pPr lvl="2">
              <a:defRPr/>
            </a:pPr>
            <a:r>
              <a:rPr lang="en-GB" sz="2400" b="1" dirty="0" smtClean="0">
                <a:effectLst/>
              </a:rPr>
              <a:t>Product of mast cell granules</a:t>
            </a:r>
          </a:p>
          <a:p>
            <a:pPr lvl="2">
              <a:defRPr/>
            </a:pPr>
            <a:r>
              <a:rPr lang="en-GB" sz="2400" b="1" dirty="0" smtClean="0">
                <a:effectLst/>
              </a:rPr>
              <a:t>Systemic degranulation of mast cells during anaphylaxis results in increase in serum </a:t>
            </a:r>
            <a:r>
              <a:rPr lang="en-GB" sz="2400" b="1" dirty="0" err="1" smtClean="0">
                <a:effectLst/>
              </a:rPr>
              <a:t>tryptase</a:t>
            </a:r>
            <a:r>
              <a:rPr lang="en-GB" sz="2400" b="1" dirty="0" smtClean="0">
                <a:effectLst/>
              </a:rPr>
              <a:t> </a:t>
            </a:r>
          </a:p>
          <a:p>
            <a:pPr lvl="2">
              <a:defRPr/>
            </a:pPr>
            <a:r>
              <a:rPr lang="en-GB" sz="2400" b="1" dirty="0" smtClean="0">
                <a:effectLst/>
              </a:rPr>
              <a:t>Peak concentration at 1-2 hours; returns to baseline by 6 hours</a:t>
            </a:r>
          </a:p>
          <a:p>
            <a:pPr lvl="2">
              <a:defRPr/>
            </a:pPr>
            <a:endParaRPr lang="en-GB" sz="2400" b="1" dirty="0" smtClean="0">
              <a:effectLst/>
            </a:endParaRPr>
          </a:p>
          <a:p>
            <a:pPr lvl="1">
              <a:defRPr/>
            </a:pPr>
            <a:r>
              <a:rPr lang="en-GB" b="1" dirty="0" smtClean="0">
                <a:effectLst/>
              </a:rPr>
              <a:t>Useful if the diagnosis of anaphylaxis is not clear </a:t>
            </a:r>
          </a:p>
          <a:p>
            <a:pPr lvl="2">
              <a:defRPr/>
            </a:pPr>
            <a:r>
              <a:rPr lang="en-GB" sz="2400" b="1" dirty="0" err="1" smtClean="0">
                <a:effectLst/>
              </a:rPr>
              <a:t>eg</a:t>
            </a:r>
            <a:r>
              <a:rPr lang="en-GB" sz="2400" b="1" dirty="0" smtClean="0">
                <a:effectLst/>
              </a:rPr>
              <a:t> hypotension + rash during anaesthesia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5586" name="Rectangle 1026"/>
          <p:cNvSpPr>
            <a:spLocks noGrp="1" noChangeArrowheads="1"/>
          </p:cNvSpPr>
          <p:nvPr>
            <p:ph type="title"/>
          </p:nvPr>
        </p:nvSpPr>
        <p:spPr>
          <a:xfrm>
            <a:off x="838200" y="0"/>
            <a:ext cx="7483475" cy="609600"/>
          </a:xfrm>
        </p:spPr>
        <p:txBody>
          <a:bodyPr/>
          <a:lstStyle/>
          <a:p>
            <a:pPr>
              <a:defRPr/>
            </a:pPr>
            <a:r>
              <a:rPr lang="en-GB" sz="3600" smtClean="0"/>
              <a:t>Learning objectives</a:t>
            </a:r>
          </a:p>
        </p:txBody>
      </p:sp>
      <p:sp>
        <p:nvSpPr>
          <p:cNvPr id="835587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381000" y="762000"/>
            <a:ext cx="9525000" cy="6096000"/>
          </a:xfrm>
        </p:spPr>
        <p:txBody>
          <a:bodyPr/>
          <a:lstStyle/>
          <a:p>
            <a:pPr>
              <a:lnSpc>
                <a:spcPct val="90000"/>
              </a:lnSpc>
              <a:buFont typeface="Monotype Sorts" pitchFamily="2" charset="2"/>
              <a:buNone/>
              <a:defRPr/>
            </a:pPr>
            <a:endParaRPr lang="en-GB" sz="2400" dirty="0" smtClean="0"/>
          </a:p>
          <a:p>
            <a:pPr>
              <a:lnSpc>
                <a:spcPct val="90000"/>
              </a:lnSpc>
              <a:buFont typeface="Monotype Sorts" pitchFamily="2" charset="2"/>
              <a:buNone/>
              <a:defRPr/>
            </a:pPr>
            <a:r>
              <a:rPr lang="en-GB" sz="2400" dirty="0"/>
              <a:t>1</a:t>
            </a:r>
            <a:r>
              <a:rPr lang="en-GB" sz="2400" dirty="0" smtClean="0"/>
              <a:t>. Outline the epidemiology of allergic disorders</a:t>
            </a:r>
          </a:p>
          <a:p>
            <a:pPr>
              <a:lnSpc>
                <a:spcPct val="90000"/>
              </a:lnSpc>
              <a:defRPr/>
            </a:pPr>
            <a:endParaRPr lang="en-GB" sz="2400" dirty="0" smtClean="0"/>
          </a:p>
          <a:p>
            <a:pPr>
              <a:lnSpc>
                <a:spcPct val="90000"/>
              </a:lnSpc>
              <a:buFont typeface="Monotype Sorts" pitchFamily="2" charset="2"/>
              <a:buNone/>
              <a:defRPr/>
            </a:pPr>
            <a:r>
              <a:rPr lang="en-GB" sz="2400" dirty="0"/>
              <a:t>2</a:t>
            </a:r>
            <a:r>
              <a:rPr lang="en-GB" sz="2400" dirty="0" smtClean="0"/>
              <a:t> Describe the clinical features of type 1 hypersensitivity responses</a:t>
            </a:r>
          </a:p>
          <a:p>
            <a:pPr>
              <a:lnSpc>
                <a:spcPct val="90000"/>
              </a:lnSpc>
              <a:defRPr/>
            </a:pPr>
            <a:endParaRPr lang="en-GB" sz="2400" dirty="0" smtClean="0"/>
          </a:p>
          <a:p>
            <a:pPr>
              <a:lnSpc>
                <a:spcPct val="90000"/>
              </a:lnSpc>
              <a:buFont typeface="Monotype Sorts" pitchFamily="2" charset="2"/>
              <a:buNone/>
              <a:defRPr/>
            </a:pPr>
            <a:r>
              <a:rPr lang="en-GB" sz="2400" dirty="0"/>
              <a:t>3</a:t>
            </a:r>
            <a:r>
              <a:rPr lang="en-GB" sz="2400" dirty="0" smtClean="0"/>
              <a:t>. Discuss the investigation and management of allergic disorders</a:t>
            </a:r>
          </a:p>
          <a:p>
            <a:pPr>
              <a:lnSpc>
                <a:spcPct val="90000"/>
              </a:lnSpc>
              <a:defRPr/>
            </a:pPr>
            <a:endParaRPr lang="en-GB" sz="2400" dirty="0" smtClean="0"/>
          </a:p>
          <a:p>
            <a:pPr>
              <a:lnSpc>
                <a:spcPct val="90000"/>
              </a:lnSpc>
              <a:buFont typeface="Monotype Sorts" pitchFamily="2" charset="2"/>
              <a:buNone/>
              <a:defRPr/>
            </a:pPr>
            <a:r>
              <a:rPr lang="en-GB" sz="2400" dirty="0"/>
              <a:t>4</a:t>
            </a:r>
            <a:r>
              <a:rPr lang="en-GB" sz="2400" dirty="0" smtClean="0"/>
              <a:t>. Outline the clinical features/management of the following conditions:	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  <a:defRPr/>
            </a:pPr>
            <a:r>
              <a:rPr lang="en-GB" sz="2400" dirty="0" smtClean="0"/>
              <a:t>		Anaphylaxis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  <a:defRPr/>
            </a:pPr>
            <a:r>
              <a:rPr lang="en-GB" sz="2400" dirty="0" smtClean="0"/>
              <a:t>		Food allergy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  <a:defRPr/>
            </a:pPr>
            <a:r>
              <a:rPr lang="en-GB" sz="2400" dirty="0" smtClean="0"/>
              <a:t>		Atopic Dermatitis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  <a:defRPr/>
            </a:pPr>
            <a:r>
              <a:rPr lang="en-GB" sz="2400" dirty="0" smtClean="0"/>
              <a:t>		Allergic rhinitis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  <a:defRPr/>
            </a:pPr>
            <a:r>
              <a:rPr lang="en-GB" sz="2400" dirty="0" smtClean="0"/>
              <a:t>		Chronic </a:t>
            </a:r>
            <a:r>
              <a:rPr lang="en-GB" sz="2400" dirty="0" err="1" smtClean="0"/>
              <a:t>urticaria</a:t>
            </a:r>
            <a:r>
              <a:rPr lang="en-GB" sz="2400" dirty="0" smtClean="0"/>
              <a:t> and </a:t>
            </a:r>
            <a:r>
              <a:rPr lang="en-GB" sz="2400" dirty="0" err="1" smtClean="0"/>
              <a:t>angioedema</a:t>
            </a:r>
            <a:endParaRPr lang="en-GB" sz="2400" dirty="0" smtClean="0"/>
          </a:p>
          <a:p>
            <a:pPr>
              <a:lnSpc>
                <a:spcPct val="90000"/>
              </a:lnSpc>
              <a:buFont typeface="Monotype Sorts" pitchFamily="2" charset="2"/>
              <a:buNone/>
              <a:defRPr/>
            </a:pPr>
            <a:endParaRPr lang="en-GB" sz="2400" dirty="0" smtClean="0"/>
          </a:p>
          <a:p>
            <a:pPr>
              <a:lnSpc>
                <a:spcPct val="90000"/>
              </a:lnSpc>
              <a:buFont typeface="Monotype Sorts" pitchFamily="2" charset="2"/>
              <a:buNone/>
              <a:defRPr/>
            </a:pPr>
            <a:endParaRPr lang="en-GB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0512" y="332656"/>
            <a:ext cx="8496944" cy="697954"/>
          </a:xfrm>
        </p:spPr>
        <p:txBody>
          <a:bodyPr/>
          <a:lstStyle/>
          <a:p>
            <a:r>
              <a:rPr lang="en-GB" sz="3200" dirty="0" smtClean="0">
                <a:solidFill>
                  <a:srgbClr val="000000"/>
                </a:solidFill>
              </a:rPr>
              <a:t>Challenge Tests: food and  drug allergy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0512" y="1196752"/>
            <a:ext cx="9136062" cy="5328592"/>
          </a:xfrm>
        </p:spPr>
        <p:txBody>
          <a:bodyPr/>
          <a:lstStyle/>
          <a:p>
            <a:r>
              <a:rPr lang="en-GB" sz="2400" dirty="0" smtClean="0">
                <a:solidFill>
                  <a:srgbClr val="000000"/>
                </a:solidFill>
                <a:cs typeface="Arial" charset="0"/>
              </a:rPr>
              <a:t>Gold </a:t>
            </a:r>
            <a:r>
              <a:rPr lang="en-GB" sz="2400" dirty="0">
                <a:solidFill>
                  <a:srgbClr val="000000"/>
                </a:solidFill>
                <a:cs typeface="Arial" charset="0"/>
              </a:rPr>
              <a:t>standard for food allergy diagnosis </a:t>
            </a:r>
            <a:endParaRPr lang="en-GB" sz="2400" dirty="0" smtClean="0">
              <a:solidFill>
                <a:srgbClr val="000000"/>
              </a:solidFill>
              <a:cs typeface="Arial" charset="0"/>
            </a:endParaRPr>
          </a:p>
          <a:p>
            <a:endParaRPr lang="en-US" sz="1000" dirty="0">
              <a:solidFill>
                <a:srgbClr val="000000"/>
              </a:solidFill>
              <a:cs typeface="Arial" charset="0"/>
            </a:endParaRPr>
          </a:p>
          <a:p>
            <a:r>
              <a:rPr lang="en-GB" sz="2400" dirty="0">
                <a:solidFill>
                  <a:srgbClr val="000000"/>
                </a:solidFill>
                <a:cs typeface="Arial" charset="0"/>
              </a:rPr>
              <a:t>Increasing volumes of the offending </a:t>
            </a:r>
            <a:r>
              <a:rPr lang="en-GB" sz="2400" dirty="0" smtClean="0">
                <a:solidFill>
                  <a:srgbClr val="000000"/>
                </a:solidFill>
                <a:cs typeface="Arial" charset="0"/>
              </a:rPr>
              <a:t>food/drug </a:t>
            </a:r>
            <a:r>
              <a:rPr lang="en-GB" sz="2400" dirty="0">
                <a:solidFill>
                  <a:srgbClr val="000000"/>
                </a:solidFill>
                <a:cs typeface="Arial" charset="0"/>
              </a:rPr>
              <a:t>are </a:t>
            </a:r>
            <a:r>
              <a:rPr lang="en-GB" sz="2400" dirty="0" smtClean="0">
                <a:solidFill>
                  <a:srgbClr val="000000"/>
                </a:solidFill>
                <a:cs typeface="Arial" charset="0"/>
              </a:rPr>
              <a:t>ingested</a:t>
            </a:r>
          </a:p>
          <a:p>
            <a:endParaRPr lang="en-US" sz="1000" dirty="0">
              <a:solidFill>
                <a:srgbClr val="000000"/>
              </a:solidFill>
              <a:cs typeface="Arial" charset="0"/>
            </a:endParaRPr>
          </a:p>
          <a:p>
            <a:r>
              <a:rPr lang="en-GB" sz="2400" dirty="0" smtClean="0">
                <a:solidFill>
                  <a:srgbClr val="000000"/>
                </a:solidFill>
                <a:cs typeface="Arial" charset="0"/>
              </a:rPr>
              <a:t>Double </a:t>
            </a:r>
            <a:r>
              <a:rPr lang="en-GB" sz="2400" dirty="0">
                <a:solidFill>
                  <a:srgbClr val="000000"/>
                </a:solidFill>
                <a:cs typeface="Arial" charset="0"/>
              </a:rPr>
              <a:t>blind placebo or open challenge </a:t>
            </a:r>
            <a:endParaRPr lang="en-GB" sz="2400" dirty="0" smtClean="0">
              <a:solidFill>
                <a:srgbClr val="000000"/>
              </a:solidFill>
              <a:cs typeface="Arial" charset="0"/>
            </a:endParaRPr>
          </a:p>
          <a:p>
            <a:endParaRPr lang="en-US" sz="2400" dirty="0">
              <a:solidFill>
                <a:srgbClr val="000000"/>
              </a:solidFill>
              <a:cs typeface="Arial" charset="0"/>
            </a:endParaRPr>
          </a:p>
          <a:p>
            <a:r>
              <a:rPr lang="en-GB" sz="2400" dirty="0">
                <a:solidFill>
                  <a:srgbClr val="000000"/>
                </a:solidFill>
                <a:cs typeface="Arial" charset="0"/>
              </a:rPr>
              <a:t>Food challenges take place under close medical </a:t>
            </a:r>
            <a:r>
              <a:rPr lang="en-GB" sz="2400" dirty="0" smtClean="0">
                <a:solidFill>
                  <a:srgbClr val="000000"/>
                </a:solidFill>
                <a:cs typeface="Arial" charset="0"/>
              </a:rPr>
              <a:t>supervision</a:t>
            </a:r>
            <a:r>
              <a:rPr lang="en-GB" sz="2400" dirty="0">
                <a:solidFill>
                  <a:srgbClr val="000000"/>
                </a:solidFill>
                <a:cs typeface="Arial" charset="0"/>
              </a:rPr>
              <a:t>. Very expensive in terms of clinical </a:t>
            </a:r>
            <a:r>
              <a:rPr lang="en-GB" sz="2400" dirty="0" smtClean="0">
                <a:solidFill>
                  <a:srgbClr val="000000"/>
                </a:solidFill>
                <a:cs typeface="Arial" charset="0"/>
              </a:rPr>
              <a:t>staff </a:t>
            </a:r>
            <a:r>
              <a:rPr lang="en-GB" sz="2400" dirty="0">
                <a:solidFill>
                  <a:srgbClr val="000000"/>
                </a:solidFill>
                <a:cs typeface="Arial" charset="0"/>
              </a:rPr>
              <a:t>time</a:t>
            </a:r>
            <a:r>
              <a:rPr lang="en-GB" sz="2400" dirty="0" smtClean="0">
                <a:solidFill>
                  <a:srgbClr val="000000"/>
                </a:solidFill>
                <a:cs typeface="Arial" charset="0"/>
              </a:rPr>
              <a:t>.</a:t>
            </a:r>
          </a:p>
          <a:p>
            <a:endParaRPr lang="en-GB" sz="1000" dirty="0" smtClean="0">
              <a:solidFill>
                <a:srgbClr val="000000"/>
              </a:solidFill>
              <a:cs typeface="Arial" charset="0"/>
            </a:endParaRPr>
          </a:p>
          <a:p>
            <a:r>
              <a:rPr lang="en-GB" sz="2400" dirty="0" smtClean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GB" sz="2400" dirty="0">
                <a:solidFill>
                  <a:srgbClr val="000000"/>
                </a:solidFill>
                <a:cs typeface="Arial" charset="0"/>
              </a:rPr>
              <a:t>How to interpret mild </a:t>
            </a:r>
            <a:r>
              <a:rPr lang="en-GB" sz="2400" dirty="0" smtClean="0">
                <a:solidFill>
                  <a:srgbClr val="000000"/>
                </a:solidFill>
                <a:cs typeface="Arial" charset="0"/>
              </a:rPr>
              <a:t>symptoms</a:t>
            </a:r>
          </a:p>
          <a:p>
            <a:endParaRPr lang="en-GB" sz="1000" dirty="0" smtClean="0">
              <a:solidFill>
                <a:srgbClr val="000000"/>
              </a:solidFill>
              <a:cs typeface="Arial" charset="0"/>
            </a:endParaRPr>
          </a:p>
          <a:p>
            <a:r>
              <a:rPr lang="en-GB" sz="2400" dirty="0">
                <a:solidFill>
                  <a:srgbClr val="000000"/>
                </a:solidFill>
                <a:cs typeface="Arial" charset="0"/>
              </a:rPr>
              <a:t>Risk of severe reaction</a:t>
            </a:r>
            <a:endParaRPr lang="en-GB" sz="2400" dirty="0" smtClean="0">
              <a:solidFill>
                <a:srgbClr val="000000"/>
              </a:solidFill>
              <a:cs typeface="Arial" charset="0"/>
            </a:endParaRPr>
          </a:p>
          <a:p>
            <a:endParaRPr lang="en-GB" dirty="0">
              <a:solidFill>
                <a:srgbClr val="000000"/>
              </a:solidFill>
              <a:cs typeface="Arial" charset="0"/>
            </a:endParaRPr>
          </a:p>
          <a:p>
            <a:endParaRPr lang="en-GB" dirty="0">
              <a:solidFill>
                <a:srgbClr val="000000"/>
              </a:solidFill>
              <a:cs typeface="Arial" charset="0"/>
            </a:endParaRPr>
          </a:p>
          <a:p>
            <a:endParaRPr lang="en-GB" dirty="0">
              <a:solidFill>
                <a:srgbClr val="000000"/>
              </a:solidFill>
              <a:cs typeface="Arial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3191743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682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381000"/>
            <a:ext cx="7483475" cy="501650"/>
          </a:xfrm>
        </p:spPr>
        <p:txBody>
          <a:bodyPr/>
          <a:lstStyle/>
          <a:p>
            <a:pPr>
              <a:defRPr/>
            </a:pPr>
            <a:r>
              <a:rPr lang="en-GB" sz="3600" i="0" smtClean="0"/>
              <a:t>Anaphylaxis: clinical definition</a:t>
            </a:r>
          </a:p>
        </p:txBody>
      </p:sp>
      <p:sp>
        <p:nvSpPr>
          <p:cNvPr id="839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9738" y="1219200"/>
            <a:ext cx="9136062" cy="5375275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GB" sz="2800" smtClean="0"/>
              <a:t>Anaphylaxis: a severe systemic allergic reaction</a:t>
            </a:r>
          </a:p>
          <a:p>
            <a:pPr>
              <a:lnSpc>
                <a:spcPct val="90000"/>
              </a:lnSpc>
              <a:defRPr/>
            </a:pPr>
            <a:endParaRPr lang="en-GB" sz="2800" smtClean="0"/>
          </a:p>
          <a:p>
            <a:pPr>
              <a:lnSpc>
                <a:spcPct val="90000"/>
              </a:lnSpc>
              <a:defRPr/>
            </a:pPr>
            <a:r>
              <a:rPr lang="en-GB" sz="2800" smtClean="0"/>
              <a:t>A severe allergic reaction is defined as: 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  <a:defRPr/>
            </a:pPr>
            <a:r>
              <a:rPr lang="en-GB" sz="2800" smtClean="0"/>
              <a:t>		Respiratory difficulty (asthma, laryngeal oedema)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  <a:defRPr/>
            </a:pPr>
            <a:r>
              <a:rPr lang="en-GB" sz="2800" smtClean="0"/>
              <a:t>		Hypotension (faint, lightheaded, collapse, LOC)</a:t>
            </a:r>
          </a:p>
          <a:p>
            <a:pPr>
              <a:lnSpc>
                <a:spcPct val="90000"/>
              </a:lnSpc>
              <a:defRPr/>
            </a:pPr>
            <a:endParaRPr lang="en-GB" sz="2800" smtClean="0"/>
          </a:p>
          <a:p>
            <a:pPr>
              <a:lnSpc>
                <a:spcPct val="90000"/>
              </a:lnSpc>
              <a:defRPr/>
            </a:pPr>
            <a:r>
              <a:rPr lang="en-GB" sz="2800" smtClean="0"/>
              <a:t>Almost all patients with anaphylaxis will have skin involvement (itch, erythema, urticaria, angioedema)</a:t>
            </a:r>
          </a:p>
          <a:p>
            <a:pPr>
              <a:lnSpc>
                <a:spcPct val="90000"/>
              </a:lnSpc>
              <a:defRPr/>
            </a:pPr>
            <a:endParaRPr lang="en-GB" sz="2800" smtClean="0"/>
          </a:p>
          <a:p>
            <a:pPr>
              <a:lnSpc>
                <a:spcPct val="90000"/>
              </a:lnSpc>
              <a:defRPr/>
            </a:pPr>
            <a:r>
              <a:rPr lang="en-GB" sz="2800" smtClean="0"/>
              <a:t>Other features of anaphylaxis include nausea, vomiting, diarrhoea, uterine cramps, rhinitis and a ‘sense of doom’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1970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152400"/>
            <a:ext cx="7483475" cy="685800"/>
          </a:xfrm>
        </p:spPr>
        <p:txBody>
          <a:bodyPr/>
          <a:lstStyle/>
          <a:p>
            <a:pPr>
              <a:defRPr/>
            </a:pPr>
            <a:r>
              <a:rPr lang="en-GB" sz="3600" smtClean="0"/>
              <a:t>Mechanisms of anaphylaxis</a:t>
            </a:r>
          </a:p>
        </p:txBody>
      </p:sp>
      <p:sp>
        <p:nvSpPr>
          <p:cNvPr id="851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9738" y="1219200"/>
            <a:ext cx="9136062" cy="5375275"/>
          </a:xfrm>
        </p:spPr>
        <p:txBody>
          <a:bodyPr/>
          <a:lstStyle/>
          <a:p>
            <a:pPr algn="ctr">
              <a:buFont typeface="Monotype Sorts" pitchFamily="2" charset="2"/>
              <a:buNone/>
              <a:defRPr/>
            </a:pPr>
            <a:r>
              <a:rPr lang="en-GB" sz="2400" smtClean="0"/>
              <a:t>IgE-mediated mast degranulation</a:t>
            </a:r>
          </a:p>
          <a:p>
            <a:pPr>
              <a:buFont typeface="Monotype Sorts" pitchFamily="2" charset="2"/>
              <a:buNone/>
              <a:defRPr/>
            </a:pPr>
            <a:r>
              <a:rPr lang="en-GB" sz="2400" smtClean="0"/>
              <a:t>				Peanut</a:t>
            </a:r>
          </a:p>
          <a:p>
            <a:pPr>
              <a:buFont typeface="Monotype Sorts" pitchFamily="2" charset="2"/>
              <a:buNone/>
              <a:defRPr/>
            </a:pPr>
            <a:r>
              <a:rPr lang="en-GB" sz="2400" smtClean="0"/>
              <a:t>				Penicillin</a:t>
            </a:r>
          </a:p>
          <a:p>
            <a:pPr>
              <a:buFont typeface="Monotype Sorts" pitchFamily="2" charset="2"/>
              <a:buNone/>
              <a:defRPr/>
            </a:pPr>
            <a:r>
              <a:rPr lang="en-GB" sz="2400" smtClean="0"/>
              <a:t>				Wasp or bee venom</a:t>
            </a:r>
          </a:p>
          <a:p>
            <a:pPr>
              <a:buFont typeface="Monotype Sorts" pitchFamily="2" charset="2"/>
              <a:buNone/>
              <a:defRPr/>
            </a:pPr>
            <a:r>
              <a:rPr lang="en-GB" sz="2400" smtClean="0"/>
              <a:t>				Latex</a:t>
            </a:r>
          </a:p>
          <a:p>
            <a:pPr>
              <a:buFont typeface="Monotype Sorts" pitchFamily="2" charset="2"/>
              <a:buNone/>
              <a:defRPr/>
            </a:pPr>
            <a:endParaRPr lang="en-GB" sz="2400" smtClean="0"/>
          </a:p>
          <a:p>
            <a:pPr algn="ctr">
              <a:buFont typeface="Monotype Sorts" pitchFamily="2" charset="2"/>
              <a:buNone/>
              <a:defRPr/>
            </a:pPr>
            <a:r>
              <a:rPr lang="en-GB" sz="2400" smtClean="0"/>
              <a:t>Non IgE-mediated mast cell degranulation</a:t>
            </a:r>
          </a:p>
          <a:p>
            <a:pPr>
              <a:buFont typeface="Monotype Sorts" pitchFamily="2" charset="2"/>
              <a:buNone/>
              <a:defRPr/>
            </a:pPr>
            <a:r>
              <a:rPr lang="en-GB" sz="2400" smtClean="0"/>
              <a:t>				Aspirin and NSAID</a:t>
            </a:r>
          </a:p>
          <a:p>
            <a:pPr>
              <a:buFont typeface="Monotype Sorts" pitchFamily="2" charset="2"/>
              <a:buNone/>
              <a:defRPr/>
            </a:pPr>
            <a:r>
              <a:rPr lang="en-GB" sz="2400" smtClean="0"/>
              <a:t>				Intravenous contrast media	</a:t>
            </a:r>
          </a:p>
          <a:p>
            <a:pPr>
              <a:buFont typeface="Monotype Sorts" pitchFamily="2" charset="2"/>
              <a:buNone/>
              <a:defRPr/>
            </a:pPr>
            <a:r>
              <a:rPr lang="en-GB" sz="2400" smtClean="0"/>
              <a:t>				Opioid analgesics</a:t>
            </a:r>
          </a:p>
          <a:p>
            <a:pPr>
              <a:buFont typeface="Monotype Sorts" pitchFamily="2" charset="2"/>
              <a:buNone/>
              <a:defRPr/>
            </a:pPr>
            <a:r>
              <a:rPr lang="en-GB" sz="2400" smtClean="0"/>
              <a:t>				Exercise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2994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533400"/>
            <a:ext cx="7483475" cy="533400"/>
          </a:xfrm>
        </p:spPr>
        <p:txBody>
          <a:bodyPr/>
          <a:lstStyle/>
          <a:p>
            <a:pPr>
              <a:defRPr/>
            </a:pPr>
            <a:r>
              <a:rPr lang="en-GB" sz="3600" smtClean="0"/>
              <a:t>Causes of anaphylaxis</a:t>
            </a:r>
          </a:p>
        </p:txBody>
      </p:sp>
      <p:pic>
        <p:nvPicPr>
          <p:cNvPr id="23555" name="Picture 4" descr="Anapylaxis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371600" y="1447800"/>
            <a:ext cx="6781800" cy="510540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4018" name="Rectangle 2"/>
          <p:cNvSpPr>
            <a:spLocks noGrp="1" noChangeArrowheads="1"/>
          </p:cNvSpPr>
          <p:nvPr>
            <p:ph type="title"/>
          </p:nvPr>
        </p:nvSpPr>
        <p:spPr>
          <a:xfrm>
            <a:off x="992560" y="0"/>
            <a:ext cx="7467600" cy="685800"/>
          </a:xfrm>
        </p:spPr>
        <p:txBody>
          <a:bodyPr/>
          <a:lstStyle/>
          <a:p>
            <a:pPr>
              <a:defRPr/>
            </a:pPr>
            <a:r>
              <a:rPr lang="en-GB" sz="3600" dirty="0" smtClean="0"/>
              <a:t>Reactions that can mimic anaphylaxis</a:t>
            </a:r>
          </a:p>
        </p:txBody>
      </p:sp>
      <p:sp>
        <p:nvSpPr>
          <p:cNvPr id="8540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8976" y="1052736"/>
            <a:ext cx="9217024" cy="5805264"/>
          </a:xfrm>
        </p:spPr>
        <p:txBody>
          <a:bodyPr/>
          <a:lstStyle/>
          <a:p>
            <a:pPr>
              <a:defRPr/>
            </a:pPr>
            <a:r>
              <a:rPr lang="en-GB" sz="2400" dirty="0" smtClean="0"/>
              <a:t>Histamine poisoning</a:t>
            </a:r>
          </a:p>
          <a:p>
            <a:pPr>
              <a:defRPr/>
            </a:pPr>
            <a:endParaRPr lang="en-GB" sz="1000" dirty="0" smtClean="0"/>
          </a:p>
          <a:p>
            <a:pPr>
              <a:defRPr/>
            </a:pPr>
            <a:r>
              <a:rPr lang="en-GB" sz="2400" dirty="0" smtClean="0"/>
              <a:t>C1 inhibitor deficiency</a:t>
            </a:r>
          </a:p>
          <a:p>
            <a:pPr>
              <a:defRPr/>
            </a:pPr>
            <a:endParaRPr lang="en-GB" sz="1000" dirty="0" smtClean="0"/>
          </a:p>
          <a:p>
            <a:pPr>
              <a:defRPr/>
            </a:pPr>
            <a:r>
              <a:rPr lang="en-GB" sz="2400" dirty="0" smtClean="0"/>
              <a:t>Systemic </a:t>
            </a:r>
            <a:r>
              <a:rPr lang="en-GB" sz="2400" dirty="0" err="1" smtClean="0"/>
              <a:t>mastocytosis</a:t>
            </a:r>
            <a:endParaRPr lang="en-GB" sz="2400" dirty="0" smtClean="0"/>
          </a:p>
          <a:p>
            <a:pPr>
              <a:defRPr/>
            </a:pPr>
            <a:endParaRPr lang="en-GB" sz="1000" dirty="0" smtClean="0"/>
          </a:p>
          <a:p>
            <a:pPr>
              <a:defRPr/>
            </a:pPr>
            <a:r>
              <a:rPr lang="en-GB" sz="2400" dirty="0" err="1" smtClean="0"/>
              <a:t>Carcinoid</a:t>
            </a:r>
            <a:r>
              <a:rPr lang="en-GB" sz="2400" dirty="0" smtClean="0"/>
              <a:t> syndrome</a:t>
            </a:r>
          </a:p>
          <a:p>
            <a:pPr>
              <a:defRPr/>
            </a:pPr>
            <a:endParaRPr lang="en-GB" sz="1000" dirty="0" smtClean="0"/>
          </a:p>
          <a:p>
            <a:pPr>
              <a:defRPr/>
            </a:pPr>
            <a:r>
              <a:rPr lang="en-GB" sz="2400" dirty="0" err="1" smtClean="0"/>
              <a:t>Phaechromocytoma</a:t>
            </a:r>
            <a:endParaRPr lang="en-GB" sz="2400" dirty="0" smtClean="0"/>
          </a:p>
          <a:p>
            <a:pPr>
              <a:defRPr/>
            </a:pPr>
            <a:endParaRPr lang="en-GB" sz="1000" dirty="0" smtClean="0"/>
          </a:p>
          <a:p>
            <a:pPr>
              <a:defRPr/>
            </a:pPr>
            <a:r>
              <a:rPr lang="en-GB" sz="2400" dirty="0" smtClean="0"/>
              <a:t>Myocardial infarction</a:t>
            </a:r>
          </a:p>
          <a:p>
            <a:pPr>
              <a:defRPr/>
            </a:pPr>
            <a:endParaRPr lang="en-GB" sz="1000" dirty="0" smtClean="0"/>
          </a:p>
          <a:p>
            <a:pPr>
              <a:defRPr/>
            </a:pPr>
            <a:r>
              <a:rPr lang="en-GB" sz="2400" dirty="0" smtClean="0"/>
              <a:t>Pulmonary embolism</a:t>
            </a:r>
          </a:p>
          <a:p>
            <a:pPr>
              <a:defRPr/>
            </a:pPr>
            <a:endParaRPr lang="en-GB" sz="1000" dirty="0" smtClean="0"/>
          </a:p>
          <a:p>
            <a:pPr>
              <a:defRPr/>
            </a:pPr>
            <a:r>
              <a:rPr lang="en-GB" sz="2400" dirty="0" err="1" smtClean="0"/>
              <a:t>Vaso-vagal</a:t>
            </a:r>
            <a:r>
              <a:rPr lang="en-GB" sz="2400" dirty="0" smtClean="0"/>
              <a:t> attack</a:t>
            </a:r>
          </a:p>
          <a:p>
            <a:pPr>
              <a:defRPr/>
            </a:pPr>
            <a:endParaRPr lang="en-GB" sz="1000" dirty="0" smtClean="0"/>
          </a:p>
          <a:p>
            <a:pPr>
              <a:defRPr/>
            </a:pPr>
            <a:r>
              <a:rPr lang="en-GB" sz="2400" dirty="0" smtClean="0"/>
              <a:t>Anxiety or panic disorder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6066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381000"/>
            <a:ext cx="7483475" cy="685800"/>
          </a:xfrm>
        </p:spPr>
        <p:txBody>
          <a:bodyPr/>
          <a:lstStyle/>
          <a:p>
            <a:pPr>
              <a:defRPr/>
            </a:pPr>
            <a:r>
              <a:rPr lang="en-GB" sz="3600" smtClean="0"/>
              <a:t>Laboratory diagnosis of anaphylaxis</a:t>
            </a:r>
          </a:p>
        </p:txBody>
      </p:sp>
      <p:sp>
        <p:nvSpPr>
          <p:cNvPr id="8560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524000"/>
            <a:ext cx="4491038" cy="5164138"/>
          </a:xfrm>
        </p:spPr>
        <p:txBody>
          <a:bodyPr/>
          <a:lstStyle/>
          <a:p>
            <a:pPr>
              <a:defRPr/>
            </a:pPr>
            <a:r>
              <a:rPr lang="en-GB" smtClean="0"/>
              <a:t>Serum Tryptase at</a:t>
            </a:r>
          </a:p>
          <a:p>
            <a:pPr>
              <a:defRPr/>
            </a:pPr>
            <a:endParaRPr lang="en-GB" smtClean="0"/>
          </a:p>
          <a:p>
            <a:pPr>
              <a:defRPr/>
            </a:pPr>
            <a:r>
              <a:rPr lang="en-GB" smtClean="0"/>
              <a:t>1 hour</a:t>
            </a:r>
          </a:p>
          <a:p>
            <a:pPr>
              <a:defRPr/>
            </a:pPr>
            <a:r>
              <a:rPr lang="en-GB" smtClean="0"/>
              <a:t>3 hours</a:t>
            </a:r>
          </a:p>
          <a:p>
            <a:pPr>
              <a:defRPr/>
            </a:pPr>
            <a:r>
              <a:rPr lang="en-GB" smtClean="0"/>
              <a:t>24 hours</a:t>
            </a:r>
          </a:p>
          <a:p>
            <a:pPr>
              <a:defRPr/>
            </a:pPr>
            <a:endParaRPr lang="en-GB" smtClean="0"/>
          </a:p>
          <a:p>
            <a:pPr>
              <a:defRPr/>
            </a:pPr>
            <a:r>
              <a:rPr lang="en-GB" smtClean="0"/>
              <a:t>The rise in tryptase concentration is </a:t>
            </a:r>
            <a:r>
              <a:rPr lang="en-GB" smtClean="0">
                <a:sym typeface="Symbol" pitchFamily="18" charset="2"/>
              </a:rPr>
              <a:t> </a:t>
            </a:r>
            <a:r>
              <a:rPr lang="en-GB" smtClean="0"/>
              <a:t>to the drop in blood pressure</a:t>
            </a:r>
          </a:p>
        </p:txBody>
      </p:sp>
      <p:pic>
        <p:nvPicPr>
          <p:cNvPr id="25604" name="Picture 5" descr="Anaphylaxis 2"/>
          <p:cNvPicPr>
            <a:picLocks noGrp="1" noChangeAspect="1" noChangeArrowheads="1"/>
          </p:cNvPicPr>
          <p:nvPr>
            <p:ph type="body"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5097463" y="1582738"/>
            <a:ext cx="4464050" cy="5011737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5042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304800"/>
            <a:ext cx="7483475" cy="1085850"/>
          </a:xfrm>
        </p:spPr>
        <p:txBody>
          <a:bodyPr/>
          <a:lstStyle/>
          <a:p>
            <a:pPr>
              <a:defRPr/>
            </a:pPr>
            <a:r>
              <a:rPr lang="en-GB" sz="3600" dirty="0" smtClean="0"/>
              <a:t>Emergency management of anaphylaxis</a:t>
            </a:r>
          </a:p>
        </p:txBody>
      </p:sp>
      <p:sp>
        <p:nvSpPr>
          <p:cNvPr id="8550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56792"/>
            <a:ext cx="9448800" cy="5011737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	</a:t>
            </a:r>
            <a:r>
              <a:rPr lang="en-GB" sz="2400" dirty="0" smtClean="0"/>
              <a:t>Lie down and elevate legs to boost venous return to the   heart</a:t>
            </a:r>
          </a:p>
          <a:p>
            <a:pPr>
              <a:defRPr/>
            </a:pPr>
            <a:endParaRPr lang="en-GB" sz="1000" dirty="0" smtClean="0"/>
          </a:p>
          <a:p>
            <a:pPr>
              <a:defRPr/>
            </a:pPr>
            <a:r>
              <a:rPr lang="en-GB" sz="2400" dirty="0" smtClean="0"/>
              <a:t>	IM adrenaline 500ug</a:t>
            </a:r>
          </a:p>
          <a:p>
            <a:pPr>
              <a:defRPr/>
            </a:pPr>
            <a:endParaRPr lang="en-GB" sz="1000" dirty="0" smtClean="0"/>
          </a:p>
          <a:p>
            <a:pPr>
              <a:defRPr/>
            </a:pPr>
            <a:r>
              <a:rPr lang="en-GB" sz="2400" dirty="0" smtClean="0"/>
              <a:t>	Oxygen 100%</a:t>
            </a:r>
          </a:p>
          <a:p>
            <a:pPr>
              <a:defRPr/>
            </a:pPr>
            <a:endParaRPr lang="en-GB" sz="1000" dirty="0" smtClean="0"/>
          </a:p>
          <a:p>
            <a:pPr>
              <a:defRPr/>
            </a:pPr>
            <a:r>
              <a:rPr lang="en-GB" sz="2400" dirty="0" smtClean="0"/>
              <a:t>	Fluid replacement</a:t>
            </a:r>
          </a:p>
          <a:p>
            <a:pPr>
              <a:defRPr/>
            </a:pPr>
            <a:endParaRPr lang="en-GB" sz="1000" dirty="0" smtClean="0"/>
          </a:p>
          <a:p>
            <a:pPr>
              <a:defRPr/>
            </a:pPr>
            <a:r>
              <a:rPr lang="en-GB" sz="2400" dirty="0" smtClean="0"/>
              <a:t>	</a:t>
            </a:r>
            <a:r>
              <a:rPr lang="en-GB" sz="2400" dirty="0" err="1" smtClean="0"/>
              <a:t>Chlorpheniramine</a:t>
            </a:r>
            <a:r>
              <a:rPr lang="en-GB" sz="2400" dirty="0" smtClean="0"/>
              <a:t> 10mg IV</a:t>
            </a:r>
          </a:p>
          <a:p>
            <a:pPr>
              <a:defRPr/>
            </a:pPr>
            <a:endParaRPr lang="en-GB" sz="1000" dirty="0" smtClean="0"/>
          </a:p>
          <a:p>
            <a:pPr>
              <a:defRPr/>
            </a:pPr>
            <a:r>
              <a:rPr lang="en-GB" sz="2400" dirty="0" smtClean="0"/>
              <a:t>	Hydrocortisone 100mg IV </a:t>
            </a:r>
          </a:p>
          <a:p>
            <a:pPr>
              <a:defRPr/>
            </a:pPr>
            <a:endParaRPr lang="en-GB" sz="1000" dirty="0" smtClean="0"/>
          </a:p>
          <a:p>
            <a:pPr>
              <a:defRPr/>
            </a:pPr>
            <a:r>
              <a:rPr lang="en-GB" sz="2400" dirty="0" smtClean="0"/>
              <a:t>	Inhaled Bronchodilators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7090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381000"/>
            <a:ext cx="7467600" cy="609600"/>
          </a:xfrm>
        </p:spPr>
        <p:txBody>
          <a:bodyPr/>
          <a:lstStyle/>
          <a:p>
            <a:pPr>
              <a:defRPr/>
            </a:pPr>
            <a:r>
              <a:rPr lang="en-GB" sz="3200" smtClean="0"/>
              <a:t>Follow up management of anaphylaxis</a:t>
            </a:r>
          </a:p>
        </p:txBody>
      </p:sp>
      <p:sp>
        <p:nvSpPr>
          <p:cNvPr id="857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GB" sz="2400" dirty="0" smtClean="0"/>
              <a:t>Referral to an allergy/immunology clinic</a:t>
            </a:r>
          </a:p>
          <a:p>
            <a:pPr>
              <a:lnSpc>
                <a:spcPct val="90000"/>
              </a:lnSpc>
              <a:defRPr/>
            </a:pPr>
            <a:endParaRPr lang="en-GB" sz="2400" dirty="0" smtClean="0"/>
          </a:p>
          <a:p>
            <a:pPr>
              <a:lnSpc>
                <a:spcPct val="90000"/>
              </a:lnSpc>
              <a:defRPr/>
            </a:pPr>
            <a:r>
              <a:rPr lang="en-GB" sz="2400" dirty="0" smtClean="0"/>
              <a:t>Investigate the cause of anaphylaxis</a:t>
            </a:r>
          </a:p>
          <a:p>
            <a:pPr>
              <a:lnSpc>
                <a:spcPct val="90000"/>
              </a:lnSpc>
              <a:defRPr/>
            </a:pPr>
            <a:endParaRPr lang="en-GB" sz="2400" dirty="0" smtClean="0"/>
          </a:p>
          <a:p>
            <a:pPr>
              <a:lnSpc>
                <a:spcPct val="90000"/>
              </a:lnSpc>
              <a:defRPr/>
            </a:pPr>
            <a:r>
              <a:rPr lang="en-GB" sz="2400" dirty="0" smtClean="0"/>
              <a:t>Written information sheet on the following;</a:t>
            </a:r>
          </a:p>
          <a:p>
            <a:pPr>
              <a:lnSpc>
                <a:spcPct val="90000"/>
              </a:lnSpc>
              <a:defRPr/>
            </a:pPr>
            <a:endParaRPr lang="en-GB" sz="2400" dirty="0" smtClean="0"/>
          </a:p>
          <a:p>
            <a:pPr>
              <a:lnSpc>
                <a:spcPct val="90000"/>
              </a:lnSpc>
              <a:buFont typeface="Monotype Sorts" pitchFamily="2" charset="2"/>
              <a:buNone/>
              <a:defRPr/>
            </a:pPr>
            <a:r>
              <a:rPr lang="en-GB" sz="2400" dirty="0" smtClean="0"/>
              <a:t>		Recognition of symptoms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  <a:defRPr/>
            </a:pPr>
            <a:r>
              <a:rPr lang="en-GB" sz="2400" dirty="0" smtClean="0"/>
              <a:t> 		Avoidance of identifiable triggers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  <a:defRPr/>
            </a:pPr>
            <a:r>
              <a:rPr lang="en-GB" sz="2400" dirty="0" smtClean="0"/>
              <a:t>		Indications for self treatment with an </a:t>
            </a:r>
            <a:r>
              <a:rPr lang="en-GB" sz="2400" dirty="0" err="1" smtClean="0"/>
              <a:t>Epipen</a:t>
            </a:r>
            <a:endParaRPr lang="en-GB" sz="2400" dirty="0" smtClean="0"/>
          </a:p>
          <a:p>
            <a:pPr>
              <a:lnSpc>
                <a:spcPct val="90000"/>
              </a:lnSpc>
              <a:defRPr/>
            </a:pPr>
            <a:endParaRPr lang="en-GB" sz="2400" dirty="0" smtClean="0"/>
          </a:p>
          <a:p>
            <a:pPr>
              <a:lnSpc>
                <a:spcPct val="90000"/>
              </a:lnSpc>
              <a:defRPr/>
            </a:pPr>
            <a:r>
              <a:rPr lang="en-GB" sz="2400" dirty="0" smtClean="0"/>
              <a:t>Involve the family </a:t>
            </a:r>
            <a:endParaRPr lang="en-GB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8114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381000"/>
            <a:ext cx="7483475" cy="609600"/>
          </a:xfrm>
        </p:spPr>
        <p:txBody>
          <a:bodyPr/>
          <a:lstStyle/>
          <a:p>
            <a:pPr>
              <a:defRPr/>
            </a:pPr>
            <a:r>
              <a:rPr lang="en-GB" sz="3200" smtClean="0"/>
              <a:t>Follow up management for anaphylaxis</a:t>
            </a:r>
          </a:p>
        </p:txBody>
      </p:sp>
      <p:sp>
        <p:nvSpPr>
          <p:cNvPr id="858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GB" sz="2400" smtClean="0"/>
              <a:t>Advice and training for schools and nurseries</a:t>
            </a:r>
          </a:p>
          <a:p>
            <a:pPr>
              <a:defRPr/>
            </a:pPr>
            <a:endParaRPr lang="en-GB" sz="2400" smtClean="0"/>
          </a:p>
          <a:p>
            <a:pPr>
              <a:defRPr/>
            </a:pPr>
            <a:r>
              <a:rPr lang="en-GB" sz="2400" smtClean="0"/>
              <a:t>Refer patients with food induced anaphylaxis to a qualified dietitian </a:t>
            </a:r>
          </a:p>
          <a:p>
            <a:pPr>
              <a:defRPr/>
            </a:pPr>
            <a:endParaRPr lang="en-GB" sz="2400" smtClean="0"/>
          </a:p>
          <a:p>
            <a:pPr>
              <a:defRPr/>
            </a:pPr>
            <a:r>
              <a:rPr lang="en-GB" sz="2400" smtClean="0"/>
              <a:t>Advise patients to acquire a Medic Alert bracelet</a:t>
            </a:r>
          </a:p>
          <a:p>
            <a:pPr>
              <a:buFont typeface="Monotype Sorts" pitchFamily="2" charset="2"/>
              <a:buNone/>
              <a:defRPr/>
            </a:pPr>
            <a:endParaRPr lang="en-GB" sz="2400" smtClean="0"/>
          </a:p>
          <a:p>
            <a:pPr>
              <a:defRPr/>
            </a:pPr>
            <a:r>
              <a:rPr lang="en-GB" sz="2400" smtClean="0"/>
              <a:t>Review patients to ensure that they understand their disease and can use their Epipen</a:t>
            </a:r>
          </a:p>
          <a:p>
            <a:pPr>
              <a:buFont typeface="Monotype Sorts" pitchFamily="2" charset="2"/>
              <a:buNone/>
              <a:defRPr/>
            </a:pPr>
            <a:endParaRPr lang="en-GB" sz="2400" smtClean="0"/>
          </a:p>
          <a:p>
            <a:pPr>
              <a:defRPr/>
            </a:pPr>
            <a:r>
              <a:rPr lang="en-GB" sz="2400" smtClean="0"/>
              <a:t>Utilise patient support groups ie Anaphylaxis Campaign</a:t>
            </a:r>
            <a:endParaRPr lang="en-GB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62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533400"/>
            <a:ext cx="7483475" cy="685800"/>
          </a:xfrm>
        </p:spPr>
        <p:txBody>
          <a:bodyPr/>
          <a:lstStyle/>
          <a:p>
            <a:pPr>
              <a:defRPr/>
            </a:pPr>
            <a:r>
              <a:rPr lang="en-GB" sz="3600" smtClean="0"/>
              <a:t>Anaphylaxis</a:t>
            </a:r>
          </a:p>
        </p:txBody>
      </p:sp>
      <p:sp>
        <p:nvSpPr>
          <p:cNvPr id="86016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algn="ctr">
              <a:defRPr/>
            </a:pPr>
            <a:r>
              <a:rPr lang="en-GB" smtClean="0"/>
              <a:t>Epipen</a:t>
            </a:r>
          </a:p>
          <a:p>
            <a:pPr>
              <a:defRPr/>
            </a:pPr>
            <a:endParaRPr lang="en-GB" smtClean="0"/>
          </a:p>
          <a:p>
            <a:pPr>
              <a:defRPr/>
            </a:pPr>
            <a:r>
              <a:rPr lang="en-GB" smtClean="0"/>
              <a:t>Preloaded adrenaline syringe</a:t>
            </a:r>
          </a:p>
          <a:p>
            <a:pPr>
              <a:defRPr/>
            </a:pPr>
            <a:r>
              <a:rPr lang="en-GB" smtClean="0"/>
              <a:t>Contains 300ug adrenaline for adult patients </a:t>
            </a:r>
          </a:p>
          <a:p>
            <a:pPr>
              <a:defRPr/>
            </a:pPr>
            <a:r>
              <a:rPr lang="en-GB" smtClean="0"/>
              <a:t>Contains 150ug adrenaline for children</a:t>
            </a:r>
          </a:p>
          <a:p>
            <a:pPr>
              <a:defRPr/>
            </a:pPr>
            <a:r>
              <a:rPr lang="en-GB" smtClean="0"/>
              <a:t>All patients should be prescribed 2 pens</a:t>
            </a:r>
          </a:p>
        </p:txBody>
      </p:sp>
      <p:pic>
        <p:nvPicPr>
          <p:cNvPr id="29700" name="Picture 5" descr="anaphylaxis 3"/>
          <p:cNvPicPr>
            <a:picLocks noGrp="1" noChangeAspect="1" noChangeArrowheads="1"/>
          </p:cNvPicPr>
          <p:nvPr>
            <p:ph type="body"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5092700" y="1582738"/>
            <a:ext cx="4471988" cy="5011737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6610" name="Rectangle 1026"/>
          <p:cNvSpPr>
            <a:spLocks noGrp="1" noChangeArrowheads="1"/>
          </p:cNvSpPr>
          <p:nvPr>
            <p:ph type="title"/>
          </p:nvPr>
        </p:nvSpPr>
        <p:spPr>
          <a:xfrm>
            <a:off x="838200" y="304800"/>
            <a:ext cx="7483475" cy="685800"/>
          </a:xfrm>
        </p:spPr>
        <p:txBody>
          <a:bodyPr/>
          <a:lstStyle/>
          <a:p>
            <a:pPr>
              <a:defRPr/>
            </a:pPr>
            <a:r>
              <a:rPr lang="en-GB" sz="3600" dirty="0" smtClean="0"/>
              <a:t>Definitions </a:t>
            </a:r>
          </a:p>
        </p:txBody>
      </p:sp>
      <p:sp>
        <p:nvSpPr>
          <p:cNvPr id="836611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9220200" cy="5181600"/>
          </a:xfrm>
        </p:spPr>
        <p:txBody>
          <a:bodyPr/>
          <a:lstStyle/>
          <a:p>
            <a:pPr>
              <a:defRPr/>
            </a:pPr>
            <a:r>
              <a:rPr lang="en-GB" sz="2800" dirty="0" err="1" smtClean="0"/>
              <a:t>Atopy</a:t>
            </a:r>
            <a:r>
              <a:rPr lang="en-GB" sz="2800" dirty="0" smtClean="0"/>
              <a:t>: the production of specific IgE responses to common environmental antigens</a:t>
            </a:r>
          </a:p>
          <a:p>
            <a:pPr>
              <a:defRPr/>
            </a:pPr>
            <a:endParaRPr lang="en-GB" sz="2800" dirty="0" smtClean="0"/>
          </a:p>
          <a:p>
            <a:pPr>
              <a:defRPr/>
            </a:pPr>
            <a:r>
              <a:rPr lang="en-GB" sz="2800" dirty="0" smtClean="0"/>
              <a:t>Allergic disease is the development of Type 1 hypersensitivity responses to environmental allergens.</a:t>
            </a:r>
          </a:p>
          <a:p>
            <a:pPr>
              <a:defRPr/>
            </a:pPr>
            <a:endParaRPr lang="en-GB" sz="2800" dirty="0" smtClean="0"/>
          </a:p>
          <a:p>
            <a:pPr>
              <a:defRPr/>
            </a:pPr>
            <a:r>
              <a:rPr lang="en-GB" sz="2800" dirty="0" err="1" smtClean="0"/>
              <a:t>Atopy</a:t>
            </a:r>
            <a:r>
              <a:rPr lang="en-GB" sz="2800" dirty="0" smtClean="0"/>
              <a:t> and allergic disease are not synonymous</a:t>
            </a:r>
          </a:p>
          <a:p>
            <a:pPr>
              <a:defRPr/>
            </a:pPr>
            <a:endParaRPr lang="en-GB" sz="2800" dirty="0" smtClean="0"/>
          </a:p>
          <a:p>
            <a:pPr>
              <a:defRPr/>
            </a:pPr>
            <a:r>
              <a:rPr lang="en-GB" sz="2800" dirty="0" smtClean="0"/>
              <a:t>IgE + Factor x = Allergic disease</a:t>
            </a:r>
          </a:p>
          <a:p>
            <a:pPr>
              <a:buFont typeface="Monotype Sorts" pitchFamily="2" charset="2"/>
              <a:buNone/>
              <a:defRPr/>
            </a:pPr>
            <a:endParaRPr lang="en-GB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62" name="Rectangle 2"/>
          <p:cNvSpPr>
            <a:spLocks noGrp="1" noChangeArrowheads="1"/>
          </p:cNvSpPr>
          <p:nvPr>
            <p:ph type="title"/>
          </p:nvPr>
        </p:nvSpPr>
        <p:spPr>
          <a:xfrm>
            <a:off x="849313" y="404813"/>
            <a:ext cx="7483475" cy="698500"/>
          </a:xfrm>
        </p:spPr>
        <p:txBody>
          <a:bodyPr/>
          <a:lstStyle/>
          <a:p>
            <a:pPr>
              <a:defRPr/>
            </a:pPr>
            <a:r>
              <a:rPr lang="en-GB" sz="3200" smtClean="0"/>
              <a:t>How to use an Epipen</a:t>
            </a:r>
          </a:p>
        </p:txBody>
      </p:sp>
      <p:pic>
        <p:nvPicPr>
          <p:cNvPr id="30723" name="Picture 10" descr="bro10212_fm-6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240338" y="1557338"/>
            <a:ext cx="4392612" cy="5040312"/>
          </a:xfrm>
          <a:noFill/>
        </p:spPr>
      </p:pic>
      <p:pic>
        <p:nvPicPr>
          <p:cNvPr id="30724" name="Picture 6" descr="bro10212_fm-5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488950" y="1557338"/>
            <a:ext cx="4535488" cy="5013325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0552" y="332656"/>
            <a:ext cx="7483475" cy="653330"/>
          </a:xfrm>
        </p:spPr>
        <p:txBody>
          <a:bodyPr/>
          <a:lstStyle/>
          <a:p>
            <a:r>
              <a:rPr lang="en-GB" dirty="0" err="1" smtClean="0"/>
              <a:t>Filaggrin</a:t>
            </a:r>
            <a:r>
              <a:rPr lang="en-GB" dirty="0" smtClean="0"/>
              <a:t> and atopic dermatitis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9738" y="1340768"/>
            <a:ext cx="9265790" cy="6120680"/>
          </a:xfrm>
        </p:spPr>
        <p:txBody>
          <a:bodyPr/>
          <a:lstStyle/>
          <a:p>
            <a:pPr lvl="0"/>
            <a:r>
              <a:rPr lang="en-GB" sz="2400" dirty="0" err="1" smtClean="0"/>
              <a:t>FiIaggrin</a:t>
            </a:r>
            <a:r>
              <a:rPr lang="en-GB" sz="2400" dirty="0" smtClean="0"/>
              <a:t> is a structural protein which maintains integrity of epithelial barrier and contributes to hydration of skin</a:t>
            </a:r>
          </a:p>
          <a:p>
            <a:pPr lvl="0"/>
            <a:endParaRPr lang="en-GB" sz="2400" dirty="0" smtClean="0"/>
          </a:p>
          <a:p>
            <a:pPr lvl="0"/>
            <a:r>
              <a:rPr lang="en-GB" sz="2400" dirty="0" smtClean="0"/>
              <a:t>Loss of function mutation in </a:t>
            </a:r>
            <a:r>
              <a:rPr lang="en-GB" sz="2400" dirty="0" err="1" smtClean="0"/>
              <a:t>filaggrin</a:t>
            </a:r>
            <a:r>
              <a:rPr lang="en-GB" sz="2400" dirty="0" smtClean="0"/>
              <a:t> are found in 10% of European population and 50% cases of patients with severe AD</a:t>
            </a:r>
          </a:p>
          <a:p>
            <a:pPr lvl="0"/>
            <a:endParaRPr lang="en-GB" sz="2400" dirty="0" smtClean="0"/>
          </a:p>
          <a:p>
            <a:pPr lvl="0"/>
            <a:r>
              <a:rPr lang="en-GB" sz="2400" dirty="0" err="1" smtClean="0"/>
              <a:t>Filaggrin</a:t>
            </a:r>
            <a:r>
              <a:rPr lang="en-GB" sz="2400" dirty="0" smtClean="0"/>
              <a:t> gene defects are important risk factor for AD, AD and allergic airway diseases and IgE sensitisation</a:t>
            </a:r>
          </a:p>
          <a:p>
            <a:pPr lvl="0"/>
            <a:endParaRPr lang="en-GB" sz="2400" dirty="0" smtClean="0"/>
          </a:p>
          <a:p>
            <a:pPr lvl="0"/>
            <a:r>
              <a:rPr lang="en-GB" sz="2400" dirty="0" smtClean="0"/>
              <a:t>Almost all infants with AD, food allergy and </a:t>
            </a:r>
            <a:r>
              <a:rPr lang="en-GB" sz="2400" dirty="0" err="1" smtClean="0"/>
              <a:t>filaggrin</a:t>
            </a:r>
            <a:r>
              <a:rPr lang="en-GB" sz="2400" dirty="0" smtClean="0"/>
              <a:t> gene defects will develop asthma: defects in </a:t>
            </a:r>
            <a:r>
              <a:rPr lang="en-GB" sz="2400" dirty="0" err="1" smtClean="0"/>
              <a:t>cutaneous</a:t>
            </a:r>
            <a:r>
              <a:rPr lang="en-GB" sz="2400" dirty="0" smtClean="0"/>
              <a:t> epithelial barrier contributory to manifestation of ‘allergic march’ </a:t>
            </a:r>
          </a:p>
          <a:p>
            <a:pPr lvl="0"/>
            <a:endParaRPr lang="en-GB" dirty="0" smtClean="0"/>
          </a:p>
          <a:p>
            <a:pPr lvl="0"/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8594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304800"/>
            <a:ext cx="7467600" cy="457200"/>
          </a:xfrm>
        </p:spPr>
        <p:txBody>
          <a:bodyPr/>
          <a:lstStyle/>
          <a:p>
            <a:r>
              <a:rPr lang="en-GB" sz="3600"/>
              <a:t>Atopic dermatitis</a:t>
            </a:r>
          </a:p>
        </p:txBody>
      </p:sp>
      <p:sp>
        <p:nvSpPr>
          <p:cNvPr id="8785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39738" y="1066800"/>
            <a:ext cx="4491037" cy="5527675"/>
          </a:xfrm>
        </p:spPr>
        <p:txBody>
          <a:bodyPr/>
          <a:lstStyle/>
          <a:p>
            <a:r>
              <a:rPr lang="en-GB" sz="2000"/>
              <a:t>80% of cases present in the first year of life</a:t>
            </a:r>
          </a:p>
          <a:p>
            <a:endParaRPr lang="en-GB" sz="2000"/>
          </a:p>
          <a:p>
            <a:r>
              <a:rPr lang="en-GB" sz="2000"/>
              <a:t>Prevalence of AD falls with age</a:t>
            </a:r>
          </a:p>
          <a:p>
            <a:endParaRPr lang="en-GB" sz="2000"/>
          </a:p>
          <a:p>
            <a:r>
              <a:rPr lang="en-GB" sz="2000"/>
              <a:t>Distribution of rash depends upon mobility</a:t>
            </a:r>
          </a:p>
          <a:p>
            <a:endParaRPr lang="en-GB" sz="2000"/>
          </a:p>
          <a:p>
            <a:r>
              <a:rPr lang="en-GB" sz="2000"/>
              <a:t>Defects in </a:t>
            </a:r>
            <a:r>
              <a:rPr lang="en-GB" sz="2000">
                <a:sym typeface="Symbol" pitchFamily="18" charset="2"/>
              </a:rPr>
              <a:t> </a:t>
            </a:r>
            <a:r>
              <a:rPr lang="en-GB" sz="2000"/>
              <a:t>defensin and a cathelicidin protein predispose to </a:t>
            </a:r>
            <a:r>
              <a:rPr lang="en-GB" sz="2000" i="1"/>
              <a:t>Staph aureus</a:t>
            </a:r>
            <a:r>
              <a:rPr lang="en-GB" sz="2000"/>
              <a:t> superinfection</a:t>
            </a:r>
          </a:p>
          <a:p>
            <a:endParaRPr lang="en-GB" sz="2000"/>
          </a:p>
          <a:p>
            <a:r>
              <a:rPr lang="en-GB" sz="2000"/>
              <a:t>Immune responses to viral warts</a:t>
            </a:r>
          </a:p>
          <a:p>
            <a:pPr>
              <a:buFont typeface="Monotype Sorts" pitchFamily="2" charset="2"/>
              <a:buNone/>
            </a:pPr>
            <a:r>
              <a:rPr lang="en-GB" sz="2000"/>
              <a:t>	and molluscum contagiosum are reduced</a:t>
            </a:r>
          </a:p>
        </p:txBody>
      </p:sp>
      <p:pic>
        <p:nvPicPr>
          <p:cNvPr id="878597" name="Picture 5"/>
          <p:cNvPicPr>
            <a:picLocks noGrp="1" noChangeAspect="1" noChangeArrowheads="1"/>
          </p:cNvPicPr>
          <p:nvPr>
            <p:ph type="body"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083175" y="1219200"/>
            <a:ext cx="4492625" cy="5373688"/>
          </a:xfrm>
          <a:noFill/>
          <a:ln>
            <a:solidFill>
              <a:schemeClr val="tx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2690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304800"/>
            <a:ext cx="6934200" cy="609600"/>
          </a:xfrm>
        </p:spPr>
        <p:txBody>
          <a:bodyPr/>
          <a:lstStyle/>
          <a:p>
            <a:r>
              <a:rPr lang="en-GB" sz="3600"/>
              <a:t>Treatment of atopic dermatitis</a:t>
            </a:r>
          </a:p>
        </p:txBody>
      </p:sp>
      <p:sp>
        <p:nvSpPr>
          <p:cNvPr id="882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9136063" cy="5299075"/>
          </a:xfrm>
        </p:spPr>
        <p:txBody>
          <a:bodyPr/>
          <a:lstStyle/>
          <a:p>
            <a:r>
              <a:rPr lang="en-GB" sz="2800"/>
              <a:t>Emollients as soap substitutes</a:t>
            </a:r>
          </a:p>
          <a:p>
            <a:r>
              <a:rPr lang="en-GB" sz="2800"/>
              <a:t>Skin oils, creams and ointments</a:t>
            </a:r>
          </a:p>
          <a:p>
            <a:r>
              <a:rPr lang="en-GB" sz="2800"/>
              <a:t>Topical steroids to suppress inflammation</a:t>
            </a:r>
          </a:p>
          <a:p>
            <a:r>
              <a:rPr lang="en-GB" sz="2800"/>
              <a:t>Antibiotics for secondary infection</a:t>
            </a:r>
          </a:p>
          <a:p>
            <a:r>
              <a:rPr lang="en-GB" sz="2800"/>
              <a:t>Sedative anti-histamines</a:t>
            </a:r>
          </a:p>
          <a:p>
            <a:r>
              <a:rPr lang="en-GB" sz="2800"/>
              <a:t>Bandages and wet dressings</a:t>
            </a:r>
          </a:p>
          <a:p>
            <a:r>
              <a:rPr lang="en-GB" sz="2800"/>
              <a:t>PUVA phototherapy</a:t>
            </a:r>
          </a:p>
          <a:p>
            <a:r>
              <a:rPr lang="en-GB" sz="2800"/>
              <a:t>Allergen avoidance</a:t>
            </a:r>
          </a:p>
          <a:p>
            <a:r>
              <a:rPr lang="en-GB" sz="2800"/>
              <a:t>Cyclosporin/topical tacrolimus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1426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609600"/>
            <a:ext cx="7483475" cy="609600"/>
          </a:xfrm>
        </p:spPr>
        <p:txBody>
          <a:bodyPr/>
          <a:lstStyle/>
          <a:p>
            <a:pPr>
              <a:defRPr/>
            </a:pPr>
            <a:r>
              <a:rPr lang="en-GB" sz="3600" smtClean="0"/>
              <a:t>Food allergy</a:t>
            </a:r>
          </a:p>
        </p:txBody>
      </p:sp>
      <p:sp>
        <p:nvSpPr>
          <p:cNvPr id="87142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</p:txBody>
      </p:sp>
      <p:sp>
        <p:nvSpPr>
          <p:cNvPr id="871428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</p:txBody>
      </p:sp>
      <p:pic>
        <p:nvPicPr>
          <p:cNvPr id="31749" name="Picture 5" descr="food allergy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1524000"/>
            <a:ext cx="449580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50" name="Picture 6" descr="food allergy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" y="4114800"/>
            <a:ext cx="449580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51" name="Picture 7" descr="food allergy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953000" y="4114800"/>
            <a:ext cx="46482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52" name="Picture 8" descr="food allergy 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953000" y="1600200"/>
            <a:ext cx="45720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8882" name="Rectangle 2"/>
          <p:cNvSpPr>
            <a:spLocks noGrp="1" noChangeArrowheads="1"/>
          </p:cNvSpPr>
          <p:nvPr>
            <p:ph type="title"/>
          </p:nvPr>
        </p:nvSpPr>
        <p:spPr>
          <a:xfrm>
            <a:off x="849313" y="333375"/>
            <a:ext cx="7483475" cy="769938"/>
          </a:xfrm>
        </p:spPr>
        <p:txBody>
          <a:bodyPr/>
          <a:lstStyle/>
          <a:p>
            <a:pPr>
              <a:defRPr/>
            </a:pPr>
            <a:r>
              <a:rPr lang="en-GB" sz="3200" smtClean="0"/>
              <a:t>Examples of adverse reactions to foods</a:t>
            </a:r>
          </a:p>
        </p:txBody>
      </p:sp>
      <p:sp>
        <p:nvSpPr>
          <p:cNvPr id="1018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defRPr/>
            </a:pPr>
            <a:endParaRPr lang="en-GB" sz="2000" smtClean="0"/>
          </a:p>
          <a:p>
            <a:pPr>
              <a:lnSpc>
                <a:spcPct val="80000"/>
              </a:lnSpc>
              <a:buFontTx/>
              <a:buNone/>
              <a:defRPr/>
            </a:pPr>
            <a:r>
              <a:rPr lang="en-GB" sz="1800" smtClean="0"/>
              <a:t>1) Food intolerance			Food poisoning (bacterial, scromboid)</a:t>
            </a:r>
          </a:p>
          <a:p>
            <a:pPr>
              <a:lnSpc>
                <a:spcPct val="80000"/>
              </a:lnSpc>
              <a:buFontTx/>
              <a:buChar char="•"/>
              <a:defRPr/>
            </a:pPr>
            <a:endParaRPr lang="en-GB" sz="1800" smtClean="0"/>
          </a:p>
          <a:p>
            <a:pPr>
              <a:lnSpc>
                <a:spcPct val="80000"/>
              </a:lnSpc>
              <a:buFont typeface="Monotype Sorts" pitchFamily="2" charset="2"/>
              <a:buNone/>
              <a:defRPr/>
            </a:pPr>
            <a:r>
              <a:rPr lang="en-GB" sz="1800" smtClean="0"/>
              <a:t>					Enzyme deficiencies (lactase)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  <a:defRPr/>
            </a:pPr>
            <a:endParaRPr lang="en-GB" sz="1800" smtClean="0"/>
          </a:p>
          <a:p>
            <a:pPr>
              <a:lnSpc>
                <a:spcPct val="80000"/>
              </a:lnSpc>
              <a:buFont typeface="Monotype Sorts" pitchFamily="2" charset="2"/>
              <a:buNone/>
              <a:defRPr/>
            </a:pPr>
            <a:r>
              <a:rPr lang="en-GB" sz="1800" smtClean="0"/>
              <a:t>					Pharmacological (caffeine, tyramine  )</a:t>
            </a:r>
          </a:p>
          <a:p>
            <a:pPr>
              <a:lnSpc>
                <a:spcPct val="80000"/>
              </a:lnSpc>
              <a:defRPr/>
            </a:pPr>
            <a:endParaRPr lang="en-GB" sz="1800" smtClean="0"/>
          </a:p>
          <a:p>
            <a:pPr>
              <a:lnSpc>
                <a:spcPct val="80000"/>
              </a:lnSpc>
              <a:defRPr/>
            </a:pPr>
            <a:endParaRPr lang="en-GB" sz="1800" smtClean="0"/>
          </a:p>
          <a:p>
            <a:pPr>
              <a:lnSpc>
                <a:spcPct val="80000"/>
              </a:lnSpc>
              <a:buFont typeface="Monotype Sorts" pitchFamily="2" charset="2"/>
              <a:buNone/>
              <a:defRPr/>
            </a:pPr>
            <a:r>
              <a:rPr lang="en-GB" sz="1800" smtClean="0"/>
              <a:t>2) Food aversion			Fads, eating disorders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  <a:defRPr/>
            </a:pPr>
            <a:endParaRPr lang="en-GB" sz="1800" smtClean="0"/>
          </a:p>
          <a:p>
            <a:pPr>
              <a:lnSpc>
                <a:spcPct val="80000"/>
              </a:lnSpc>
              <a:defRPr/>
            </a:pPr>
            <a:endParaRPr lang="en-GB" sz="1800" smtClean="0"/>
          </a:p>
          <a:p>
            <a:pPr>
              <a:lnSpc>
                <a:spcPct val="80000"/>
              </a:lnSpc>
              <a:buFont typeface="Monotype Sorts" pitchFamily="2" charset="2"/>
              <a:buNone/>
              <a:defRPr/>
            </a:pPr>
            <a:r>
              <a:rPr lang="en-GB" sz="1800" smtClean="0"/>
              <a:t>3) Food allergy 			IgE mediated reactions (anaphylaxis, OAS)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  <a:defRPr/>
            </a:pPr>
            <a:endParaRPr lang="en-GB" sz="1800" smtClean="0"/>
          </a:p>
          <a:p>
            <a:pPr>
              <a:lnSpc>
                <a:spcPct val="80000"/>
              </a:lnSpc>
              <a:buFont typeface="Monotype Sorts" pitchFamily="2" charset="2"/>
              <a:buNone/>
              <a:defRPr/>
            </a:pPr>
            <a:r>
              <a:rPr lang="en-GB" sz="1800" smtClean="0"/>
              <a:t>					Cell mediated (coeliac disease)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  <a:defRPr/>
            </a:pPr>
            <a:endParaRPr lang="en-GB" sz="1800" smtClean="0"/>
          </a:p>
          <a:p>
            <a:pPr>
              <a:lnSpc>
                <a:spcPct val="80000"/>
              </a:lnSpc>
              <a:buFont typeface="Monotype Sorts" pitchFamily="2" charset="2"/>
              <a:buNone/>
              <a:defRPr/>
            </a:pPr>
            <a:r>
              <a:rPr lang="en-GB" sz="1800" smtClean="0"/>
              <a:t>					IgE/cell mediated (atopic dermatitis, AEG)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496" y="260648"/>
            <a:ext cx="8928992" cy="1111994"/>
          </a:xfrm>
        </p:spPr>
        <p:txBody>
          <a:bodyPr/>
          <a:lstStyle/>
          <a:p>
            <a:r>
              <a:rPr lang="en-GB" sz="3200" dirty="0" smtClean="0"/>
              <a:t>Route of exposure to food antigens may determine whether allergy or tolerance develops</a:t>
            </a:r>
            <a:endParaRPr lang="en-GB" sz="3200" dirty="0"/>
          </a:p>
        </p:txBody>
      </p:sp>
      <p:pic>
        <p:nvPicPr>
          <p:cNvPr id="130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4488" y="1582738"/>
            <a:ext cx="8364057" cy="5011737"/>
          </a:xfrm>
          <a:prstGeom prst="rect">
            <a:avLst/>
          </a:prstGeom>
          <a:noFill/>
          <a:ln w="12700" cap="flat" cmpd="sng">
            <a:noFill/>
            <a:prstDash val="solid"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9906" name="Rectangle 2"/>
          <p:cNvSpPr>
            <a:spLocks noGrp="1" noChangeArrowheads="1"/>
          </p:cNvSpPr>
          <p:nvPr>
            <p:ph type="title"/>
          </p:nvPr>
        </p:nvSpPr>
        <p:spPr>
          <a:xfrm>
            <a:off x="1065213" y="476250"/>
            <a:ext cx="7483475" cy="625475"/>
          </a:xfrm>
        </p:spPr>
        <p:txBody>
          <a:bodyPr/>
          <a:lstStyle/>
          <a:p>
            <a:pPr>
              <a:defRPr/>
            </a:pPr>
            <a:r>
              <a:rPr lang="en-GB" sz="3200" smtClean="0"/>
              <a:t>Food allergy</a:t>
            </a:r>
          </a:p>
        </p:txBody>
      </p:sp>
      <p:sp>
        <p:nvSpPr>
          <p:cNvPr id="10199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9738" y="1412875"/>
            <a:ext cx="9136062" cy="5181600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GB" sz="2400" smtClean="0"/>
              <a:t>20% of adults believe they have a food allergy</a:t>
            </a:r>
          </a:p>
          <a:p>
            <a:pPr>
              <a:lnSpc>
                <a:spcPct val="90000"/>
              </a:lnSpc>
              <a:defRPr/>
            </a:pPr>
            <a:endParaRPr lang="en-GB" sz="2400" smtClean="0"/>
          </a:p>
          <a:p>
            <a:pPr>
              <a:lnSpc>
                <a:spcPct val="90000"/>
              </a:lnSpc>
              <a:defRPr/>
            </a:pPr>
            <a:r>
              <a:rPr lang="en-GB" sz="2400" smtClean="0"/>
              <a:t>The prevalence of food allergy (food specific IgE antibodies, cell mediated immune responses or combined pathways) is 6% in children and 3.7% in adults.  </a:t>
            </a:r>
          </a:p>
          <a:p>
            <a:pPr>
              <a:lnSpc>
                <a:spcPct val="90000"/>
              </a:lnSpc>
              <a:defRPr/>
            </a:pPr>
            <a:endParaRPr lang="en-GB" sz="2400" smtClean="0"/>
          </a:p>
          <a:p>
            <a:pPr>
              <a:lnSpc>
                <a:spcPct val="90000"/>
              </a:lnSpc>
              <a:defRPr/>
            </a:pPr>
            <a:r>
              <a:rPr lang="en-GB" sz="2400" smtClean="0"/>
              <a:t>Atopic disorders are a risk factor for food allergy</a:t>
            </a:r>
          </a:p>
          <a:p>
            <a:pPr>
              <a:lnSpc>
                <a:spcPct val="90000"/>
              </a:lnSpc>
              <a:defRPr/>
            </a:pPr>
            <a:endParaRPr lang="en-GB" sz="2400" smtClean="0"/>
          </a:p>
          <a:p>
            <a:pPr>
              <a:lnSpc>
                <a:spcPct val="90000"/>
              </a:lnSpc>
              <a:defRPr/>
            </a:pPr>
            <a:r>
              <a:rPr lang="en-GB" sz="2400" smtClean="0"/>
              <a:t>35% of children with moderate-severe atopic dermatitis have IgE mediated food allergy</a:t>
            </a:r>
          </a:p>
          <a:p>
            <a:pPr>
              <a:lnSpc>
                <a:spcPct val="90000"/>
              </a:lnSpc>
              <a:defRPr/>
            </a:pPr>
            <a:endParaRPr lang="en-GB" sz="2400" smtClean="0"/>
          </a:p>
          <a:p>
            <a:pPr>
              <a:lnSpc>
                <a:spcPct val="90000"/>
              </a:lnSpc>
              <a:defRPr/>
            </a:pPr>
            <a:r>
              <a:rPr lang="en-GB" sz="2400" smtClean="0"/>
              <a:t>Up to 8% of children with asthma have a food-induced wheezing</a:t>
            </a:r>
          </a:p>
          <a:p>
            <a:pPr>
              <a:lnSpc>
                <a:spcPct val="90000"/>
              </a:lnSpc>
              <a:defRPr/>
            </a:pPr>
            <a:endParaRPr lang="en-GB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0930" name="Rectangle 2"/>
          <p:cNvSpPr>
            <a:spLocks noGrp="1" noChangeArrowheads="1"/>
          </p:cNvSpPr>
          <p:nvPr>
            <p:ph type="title"/>
          </p:nvPr>
        </p:nvSpPr>
        <p:spPr>
          <a:xfrm>
            <a:off x="920750" y="260350"/>
            <a:ext cx="7483475" cy="698500"/>
          </a:xfrm>
        </p:spPr>
        <p:txBody>
          <a:bodyPr/>
          <a:lstStyle/>
          <a:p>
            <a:pPr>
              <a:defRPr/>
            </a:pPr>
            <a:r>
              <a:rPr lang="en-GB" sz="3600" smtClean="0"/>
              <a:t>Prevalence of food allergy in the USA</a:t>
            </a:r>
          </a:p>
        </p:txBody>
      </p:sp>
      <p:sp>
        <p:nvSpPr>
          <p:cNvPr id="10209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9738" y="1268413"/>
            <a:ext cx="9136062" cy="5326062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GB" sz="2800" b="0" smtClean="0"/>
              <a:t>Food</a:t>
            </a:r>
            <a:r>
              <a:rPr lang="en-GB" sz="2800" smtClean="0"/>
              <a:t>		    </a:t>
            </a:r>
            <a:r>
              <a:rPr lang="en-GB" sz="2800" b="0" smtClean="0"/>
              <a:t>Young children</a:t>
            </a:r>
            <a:r>
              <a:rPr lang="en-GB" sz="2800" smtClean="0"/>
              <a:t>		  </a:t>
            </a:r>
            <a:r>
              <a:rPr lang="en-GB" sz="2800" b="0" smtClean="0"/>
              <a:t>Adults</a:t>
            </a:r>
          </a:p>
          <a:p>
            <a:pPr>
              <a:lnSpc>
                <a:spcPct val="90000"/>
              </a:lnSpc>
              <a:defRPr/>
            </a:pPr>
            <a:endParaRPr lang="en-GB" sz="2800" b="0" smtClean="0"/>
          </a:p>
          <a:p>
            <a:pPr>
              <a:lnSpc>
                <a:spcPct val="90000"/>
              </a:lnSpc>
              <a:defRPr/>
            </a:pPr>
            <a:r>
              <a:rPr lang="en-GB" sz="2800" smtClean="0"/>
              <a:t>Milk				2.5%			0.3%</a:t>
            </a:r>
          </a:p>
          <a:p>
            <a:pPr>
              <a:lnSpc>
                <a:spcPct val="90000"/>
              </a:lnSpc>
              <a:defRPr/>
            </a:pPr>
            <a:r>
              <a:rPr lang="en-GB" sz="2800" smtClean="0"/>
              <a:t>Egg				1.3%			0.2%</a:t>
            </a:r>
          </a:p>
          <a:p>
            <a:pPr>
              <a:lnSpc>
                <a:spcPct val="90000"/>
              </a:lnSpc>
              <a:defRPr/>
            </a:pPr>
            <a:r>
              <a:rPr lang="en-GB" sz="2800" smtClean="0"/>
              <a:t>Peanut			0.8%			0.6%</a:t>
            </a:r>
          </a:p>
          <a:p>
            <a:pPr>
              <a:lnSpc>
                <a:spcPct val="90000"/>
              </a:lnSpc>
              <a:defRPr/>
            </a:pPr>
            <a:r>
              <a:rPr lang="en-GB" sz="2800" smtClean="0"/>
              <a:t>Tree nut			0.2%			0.5%</a:t>
            </a:r>
          </a:p>
          <a:p>
            <a:pPr>
              <a:lnSpc>
                <a:spcPct val="90000"/>
              </a:lnSpc>
              <a:defRPr/>
            </a:pPr>
            <a:r>
              <a:rPr lang="en-GB" sz="2800" smtClean="0"/>
              <a:t>Fish			0.1%			0.4%</a:t>
            </a:r>
          </a:p>
          <a:p>
            <a:pPr>
              <a:lnSpc>
                <a:spcPct val="90000"/>
              </a:lnSpc>
              <a:defRPr/>
            </a:pPr>
            <a:r>
              <a:rPr lang="en-GB" sz="2800" smtClean="0"/>
              <a:t>Shellfish			0.1%			2.0%</a:t>
            </a:r>
          </a:p>
          <a:p>
            <a:pPr>
              <a:lnSpc>
                <a:spcPct val="90000"/>
              </a:lnSpc>
              <a:defRPr/>
            </a:pPr>
            <a:endParaRPr lang="en-GB" sz="2800" smtClean="0"/>
          </a:p>
          <a:p>
            <a:pPr>
              <a:lnSpc>
                <a:spcPct val="90000"/>
              </a:lnSpc>
              <a:defRPr/>
            </a:pPr>
            <a:r>
              <a:rPr lang="en-GB" sz="2800" smtClean="0"/>
              <a:t>Overall			6%			3.7%</a:t>
            </a:r>
          </a:p>
          <a:p>
            <a:pPr>
              <a:lnSpc>
                <a:spcPct val="90000"/>
              </a:lnSpc>
              <a:defRPr/>
            </a:pPr>
            <a:endParaRPr lang="en-GB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1954" name="Rectangle 2"/>
          <p:cNvSpPr>
            <a:spLocks noGrp="1" noChangeArrowheads="1"/>
          </p:cNvSpPr>
          <p:nvPr>
            <p:ph type="title"/>
          </p:nvPr>
        </p:nvSpPr>
        <p:spPr>
          <a:xfrm>
            <a:off x="1136650" y="0"/>
            <a:ext cx="7483475" cy="692150"/>
          </a:xfrm>
        </p:spPr>
        <p:txBody>
          <a:bodyPr/>
          <a:lstStyle/>
          <a:p>
            <a:pPr>
              <a:defRPr/>
            </a:pPr>
            <a:r>
              <a:rPr lang="en-GB" sz="3200" smtClean="0"/>
              <a:t>Food allergy: clinical history</a:t>
            </a:r>
          </a:p>
        </p:txBody>
      </p:sp>
      <p:sp>
        <p:nvSpPr>
          <p:cNvPr id="10219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125538"/>
            <a:ext cx="9417050" cy="5732462"/>
          </a:xfrm>
        </p:spPr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en-GB" sz="2400" smtClean="0"/>
              <a:t>What does the patient mean by allergy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  <a:defRPr/>
            </a:pPr>
            <a:endParaRPr lang="en-GB" sz="2400" smtClean="0"/>
          </a:p>
          <a:p>
            <a:pPr>
              <a:lnSpc>
                <a:spcPct val="80000"/>
              </a:lnSpc>
              <a:defRPr/>
            </a:pPr>
            <a:r>
              <a:rPr lang="en-GB" sz="2400" smtClean="0"/>
              <a:t>What foods are involved	</a:t>
            </a:r>
          </a:p>
          <a:p>
            <a:pPr>
              <a:lnSpc>
                <a:spcPct val="80000"/>
              </a:lnSpc>
              <a:defRPr/>
            </a:pPr>
            <a:endParaRPr lang="en-GB" sz="2400" smtClean="0"/>
          </a:p>
          <a:p>
            <a:pPr>
              <a:lnSpc>
                <a:spcPct val="80000"/>
              </a:lnSpc>
              <a:defRPr/>
            </a:pPr>
            <a:r>
              <a:rPr lang="en-GB" sz="2400" smtClean="0"/>
              <a:t>Distinguish between IgE and non IgE mediated symptoms</a:t>
            </a:r>
          </a:p>
          <a:p>
            <a:pPr>
              <a:lnSpc>
                <a:spcPct val="80000"/>
              </a:lnSpc>
              <a:defRPr/>
            </a:pPr>
            <a:endParaRPr lang="en-GB" sz="2400" smtClean="0"/>
          </a:p>
          <a:p>
            <a:pPr>
              <a:lnSpc>
                <a:spcPct val="80000"/>
              </a:lnSpc>
              <a:defRPr/>
            </a:pPr>
            <a:r>
              <a:rPr lang="en-GB" sz="2400" smtClean="0"/>
              <a:t>Does the patient have any history of asthma, allergic rhinitis, eczema</a:t>
            </a:r>
          </a:p>
          <a:p>
            <a:pPr>
              <a:lnSpc>
                <a:spcPct val="80000"/>
              </a:lnSpc>
              <a:defRPr/>
            </a:pPr>
            <a:endParaRPr lang="en-GB" sz="2400" smtClean="0"/>
          </a:p>
          <a:p>
            <a:pPr>
              <a:lnSpc>
                <a:spcPct val="80000"/>
              </a:lnSpc>
              <a:defRPr/>
            </a:pPr>
            <a:r>
              <a:rPr lang="en-GB" sz="2400" smtClean="0"/>
              <a:t>Enquire about previous investigations for food allergy ie SPT, RAST, complementary medical tests </a:t>
            </a:r>
          </a:p>
          <a:p>
            <a:pPr>
              <a:lnSpc>
                <a:spcPct val="80000"/>
              </a:lnSpc>
              <a:defRPr/>
            </a:pPr>
            <a:endParaRPr lang="en-GB" sz="2400" smtClean="0"/>
          </a:p>
          <a:p>
            <a:pPr>
              <a:lnSpc>
                <a:spcPct val="80000"/>
              </a:lnSpc>
              <a:defRPr/>
            </a:pPr>
            <a:r>
              <a:rPr lang="en-GB" sz="2400" smtClean="0"/>
              <a:t>Has elimination of food made any difference to symptoms</a:t>
            </a:r>
          </a:p>
          <a:p>
            <a:pPr>
              <a:lnSpc>
                <a:spcPct val="80000"/>
              </a:lnSpc>
              <a:defRPr/>
            </a:pPr>
            <a:endParaRPr lang="en-GB" sz="2400" smtClean="0"/>
          </a:p>
          <a:p>
            <a:pPr>
              <a:lnSpc>
                <a:spcPct val="80000"/>
              </a:lnSpc>
              <a:defRPr/>
            </a:pPr>
            <a:r>
              <a:rPr lang="en-GB" sz="2400" smtClean="0"/>
              <a:t>Consider other differential diagnoses (food intolerance, eating disorders, coeliac disease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7634" name="Rectangle 1026"/>
          <p:cNvSpPr>
            <a:spLocks noGrp="1" noChangeArrowheads="1"/>
          </p:cNvSpPr>
          <p:nvPr>
            <p:ph type="title"/>
          </p:nvPr>
        </p:nvSpPr>
        <p:spPr>
          <a:xfrm>
            <a:off x="838200" y="304800"/>
            <a:ext cx="7483475" cy="609600"/>
          </a:xfrm>
        </p:spPr>
        <p:txBody>
          <a:bodyPr/>
          <a:lstStyle/>
          <a:p>
            <a:pPr>
              <a:defRPr/>
            </a:pPr>
            <a:r>
              <a:rPr lang="en-GB" sz="3600" dirty="0" smtClean="0"/>
              <a:t>Age of onset of allergic diseases</a:t>
            </a:r>
          </a:p>
        </p:txBody>
      </p:sp>
      <p:sp>
        <p:nvSpPr>
          <p:cNvPr id="837635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439738" y="1371600"/>
            <a:ext cx="9136062" cy="5222875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GB" sz="2800" smtClean="0"/>
              <a:t>Infants			Atopic dermatitis</a:t>
            </a:r>
          </a:p>
          <a:p>
            <a:pPr>
              <a:lnSpc>
                <a:spcPct val="90000"/>
              </a:lnSpc>
              <a:defRPr/>
            </a:pPr>
            <a:r>
              <a:rPr lang="en-GB" sz="2800" smtClean="0"/>
              <a:t>				Food allergy (milk, egg, nuts)</a:t>
            </a:r>
          </a:p>
          <a:p>
            <a:pPr>
              <a:lnSpc>
                <a:spcPct val="90000"/>
              </a:lnSpc>
              <a:defRPr/>
            </a:pPr>
            <a:endParaRPr lang="en-GB" sz="2800" smtClean="0"/>
          </a:p>
          <a:p>
            <a:pPr>
              <a:lnSpc>
                <a:spcPct val="90000"/>
              </a:lnSpc>
              <a:defRPr/>
            </a:pPr>
            <a:r>
              <a:rPr lang="en-GB" sz="2800" smtClean="0"/>
              <a:t>Childhood			Asthma (HDM, pets)</a:t>
            </a:r>
          </a:p>
          <a:p>
            <a:pPr>
              <a:lnSpc>
                <a:spcPct val="90000"/>
              </a:lnSpc>
              <a:defRPr/>
            </a:pPr>
            <a:r>
              <a:rPr lang="en-GB" sz="2800" smtClean="0"/>
              <a:t>				Allergic rhinitis (grass, tree pollen)</a:t>
            </a:r>
          </a:p>
          <a:p>
            <a:pPr>
              <a:lnSpc>
                <a:spcPct val="90000"/>
              </a:lnSpc>
              <a:defRPr/>
            </a:pPr>
            <a:endParaRPr lang="en-GB" sz="2800" smtClean="0"/>
          </a:p>
          <a:p>
            <a:pPr>
              <a:lnSpc>
                <a:spcPct val="90000"/>
              </a:lnSpc>
              <a:defRPr/>
            </a:pPr>
            <a:r>
              <a:rPr lang="en-GB" sz="2800" smtClean="0"/>
              <a:t>Adults			Drug allergy</a:t>
            </a:r>
          </a:p>
          <a:p>
            <a:pPr>
              <a:lnSpc>
                <a:spcPct val="90000"/>
              </a:lnSpc>
              <a:defRPr/>
            </a:pPr>
            <a:r>
              <a:rPr lang="en-GB" sz="2800" smtClean="0"/>
              <a:t>				Bee allergy</a:t>
            </a:r>
          </a:p>
          <a:p>
            <a:pPr>
              <a:lnSpc>
                <a:spcPct val="90000"/>
              </a:lnSpc>
              <a:defRPr/>
            </a:pPr>
            <a:r>
              <a:rPr lang="en-GB" sz="2800" smtClean="0"/>
              <a:t>				Oral allergy syndrome</a:t>
            </a:r>
          </a:p>
          <a:p>
            <a:pPr>
              <a:lnSpc>
                <a:spcPct val="90000"/>
              </a:lnSpc>
              <a:defRPr/>
            </a:pPr>
            <a:r>
              <a:rPr lang="en-GB" sz="2800" smtClean="0"/>
              <a:t>				Occupational allergy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2978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184150"/>
            <a:ext cx="7483475" cy="652463"/>
          </a:xfrm>
        </p:spPr>
        <p:txBody>
          <a:bodyPr/>
          <a:lstStyle/>
          <a:p>
            <a:pPr>
              <a:defRPr/>
            </a:pPr>
            <a:r>
              <a:rPr lang="en-GB" sz="2400" smtClean="0"/>
              <a:t>Investigations for food allergy</a:t>
            </a:r>
          </a:p>
        </p:txBody>
      </p:sp>
      <p:sp>
        <p:nvSpPr>
          <p:cNvPr id="10229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9738" y="1196975"/>
            <a:ext cx="9136062" cy="5397500"/>
          </a:xfrm>
        </p:spPr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en-GB" sz="2000" smtClean="0"/>
              <a:t>A positive SPT is useful to confirm a clinical history of food allergy</a:t>
            </a:r>
          </a:p>
          <a:p>
            <a:pPr>
              <a:lnSpc>
                <a:spcPct val="80000"/>
              </a:lnSpc>
              <a:defRPr/>
            </a:pPr>
            <a:endParaRPr lang="en-GB" sz="2000" smtClean="0"/>
          </a:p>
          <a:p>
            <a:pPr>
              <a:lnSpc>
                <a:spcPct val="80000"/>
              </a:lnSpc>
              <a:defRPr/>
            </a:pPr>
            <a:r>
              <a:rPr lang="en-GB" sz="2000" smtClean="0"/>
              <a:t>A negative SPT essentially excludes IgE mediated allergy (NPV = 95%)</a:t>
            </a:r>
          </a:p>
          <a:p>
            <a:pPr>
              <a:lnSpc>
                <a:spcPct val="80000"/>
              </a:lnSpc>
              <a:defRPr/>
            </a:pPr>
            <a:endParaRPr lang="en-GB" sz="2000" smtClean="0"/>
          </a:p>
          <a:p>
            <a:pPr>
              <a:lnSpc>
                <a:spcPct val="80000"/>
              </a:lnSpc>
              <a:defRPr/>
            </a:pPr>
            <a:r>
              <a:rPr lang="en-GB" sz="2000" smtClean="0"/>
              <a:t>Fruit and vegetable skin prick test solutions are labile and it often better to useful use prick-prick testing</a:t>
            </a:r>
          </a:p>
          <a:p>
            <a:pPr>
              <a:lnSpc>
                <a:spcPct val="80000"/>
              </a:lnSpc>
              <a:defRPr/>
            </a:pPr>
            <a:endParaRPr lang="en-GB" sz="2000" smtClean="0"/>
          </a:p>
          <a:p>
            <a:pPr>
              <a:lnSpc>
                <a:spcPct val="80000"/>
              </a:lnSpc>
              <a:defRPr/>
            </a:pPr>
            <a:r>
              <a:rPr lang="en-GB" sz="2000" smtClean="0"/>
              <a:t>Increasing SPT wheal size is correlated with an increasing likelihood of clinical allergy</a:t>
            </a:r>
          </a:p>
          <a:p>
            <a:pPr>
              <a:lnSpc>
                <a:spcPct val="80000"/>
              </a:lnSpc>
              <a:defRPr/>
            </a:pPr>
            <a:endParaRPr lang="en-GB" sz="2000" smtClean="0"/>
          </a:p>
          <a:p>
            <a:pPr>
              <a:lnSpc>
                <a:spcPct val="80000"/>
              </a:lnSpc>
              <a:defRPr/>
            </a:pPr>
            <a:r>
              <a:rPr lang="en-GB" sz="2000" smtClean="0"/>
              <a:t>Increasing serum concentration of food specific IgE (CAP based technology) can be used to predict who is at risk of an allergic reaction</a:t>
            </a:r>
          </a:p>
          <a:p>
            <a:pPr>
              <a:lnSpc>
                <a:spcPct val="80000"/>
              </a:lnSpc>
              <a:defRPr/>
            </a:pPr>
            <a:endParaRPr lang="en-GB" sz="2000" smtClean="0"/>
          </a:p>
          <a:p>
            <a:pPr>
              <a:lnSpc>
                <a:spcPct val="80000"/>
              </a:lnSpc>
              <a:defRPr/>
            </a:pPr>
            <a:r>
              <a:rPr lang="en-GB" sz="2000" smtClean="0"/>
              <a:t>Negative blood tests are associated with clinical reactions in 10-25% of cases</a:t>
            </a:r>
          </a:p>
          <a:p>
            <a:pPr>
              <a:lnSpc>
                <a:spcPct val="80000"/>
              </a:lnSpc>
              <a:defRPr/>
            </a:pPr>
            <a:endParaRPr lang="en-GB" sz="2000" smtClean="0"/>
          </a:p>
          <a:p>
            <a:pPr>
              <a:lnSpc>
                <a:spcPct val="80000"/>
              </a:lnSpc>
              <a:defRPr/>
            </a:pPr>
            <a:r>
              <a:rPr lang="en-GB" sz="2000" smtClean="0"/>
              <a:t>Gold standard for diagnosis of food allergy is double blind oral food challenge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02" name="Rectangle 2"/>
          <p:cNvSpPr>
            <a:spLocks noGrp="1" noChangeArrowheads="1"/>
          </p:cNvSpPr>
          <p:nvPr>
            <p:ph type="title"/>
          </p:nvPr>
        </p:nvSpPr>
        <p:spPr>
          <a:xfrm>
            <a:off x="415925" y="184150"/>
            <a:ext cx="9074150" cy="941388"/>
          </a:xfrm>
        </p:spPr>
        <p:txBody>
          <a:bodyPr/>
          <a:lstStyle/>
          <a:p>
            <a:pPr>
              <a:defRPr/>
            </a:pPr>
            <a:r>
              <a:rPr lang="en-GB" sz="2800" dirty="0" smtClean="0"/>
              <a:t>Predictive value of food allergen specific </a:t>
            </a:r>
            <a:r>
              <a:rPr lang="en-GB" sz="2800" dirty="0" err="1" smtClean="0"/>
              <a:t>IgE</a:t>
            </a:r>
            <a:r>
              <a:rPr lang="en-GB" sz="2800" dirty="0" smtClean="0"/>
              <a:t> levels in children </a:t>
            </a:r>
          </a:p>
        </p:txBody>
      </p:sp>
      <p:sp>
        <p:nvSpPr>
          <p:cNvPr id="10240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9738" y="1341438"/>
            <a:ext cx="8977312" cy="5516562"/>
          </a:xfrm>
        </p:spPr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en-GB" sz="2400" smtClean="0"/>
              <a:t>Allergen			(kU/L)				PPV</a:t>
            </a:r>
          </a:p>
          <a:p>
            <a:pPr>
              <a:lnSpc>
                <a:spcPct val="80000"/>
              </a:lnSpc>
              <a:defRPr/>
            </a:pPr>
            <a:endParaRPr lang="en-GB" sz="2400" smtClean="0"/>
          </a:p>
          <a:p>
            <a:pPr>
              <a:lnSpc>
                <a:spcPct val="80000"/>
              </a:lnSpc>
              <a:defRPr/>
            </a:pPr>
            <a:r>
              <a:rPr lang="en-GB" sz="2400" smtClean="0"/>
              <a:t>Egg				7				98</a:t>
            </a:r>
          </a:p>
          <a:p>
            <a:pPr>
              <a:lnSpc>
                <a:spcPct val="80000"/>
              </a:lnSpc>
              <a:defRPr/>
            </a:pPr>
            <a:r>
              <a:rPr lang="en-GB" sz="2400" smtClean="0"/>
              <a:t>(infants &lt; 3yr)		2				95</a:t>
            </a:r>
          </a:p>
          <a:p>
            <a:pPr>
              <a:lnSpc>
                <a:spcPct val="80000"/>
              </a:lnSpc>
              <a:defRPr/>
            </a:pPr>
            <a:endParaRPr lang="en-GB" sz="2400" smtClean="0"/>
          </a:p>
          <a:p>
            <a:pPr>
              <a:lnSpc>
                <a:spcPct val="80000"/>
              </a:lnSpc>
              <a:defRPr/>
            </a:pPr>
            <a:r>
              <a:rPr lang="en-GB" sz="2400" smtClean="0"/>
              <a:t>Milk				15				95</a:t>
            </a:r>
          </a:p>
          <a:p>
            <a:pPr>
              <a:lnSpc>
                <a:spcPct val="80000"/>
              </a:lnSpc>
              <a:defRPr/>
            </a:pPr>
            <a:r>
              <a:rPr lang="en-GB" sz="2400" smtClean="0"/>
              <a:t>(infants &lt; 3 years)		5				95</a:t>
            </a:r>
          </a:p>
          <a:p>
            <a:pPr>
              <a:lnSpc>
                <a:spcPct val="80000"/>
              </a:lnSpc>
              <a:defRPr/>
            </a:pPr>
            <a:endParaRPr lang="en-GB" sz="2400" smtClean="0"/>
          </a:p>
          <a:p>
            <a:pPr>
              <a:lnSpc>
                <a:spcPct val="80000"/>
              </a:lnSpc>
              <a:defRPr/>
            </a:pPr>
            <a:r>
              <a:rPr lang="en-GB" sz="2400" smtClean="0"/>
              <a:t>Peanut			14				100</a:t>
            </a:r>
          </a:p>
          <a:p>
            <a:pPr>
              <a:lnSpc>
                <a:spcPct val="80000"/>
              </a:lnSpc>
              <a:defRPr/>
            </a:pPr>
            <a:endParaRPr lang="en-GB" sz="2400" smtClean="0"/>
          </a:p>
          <a:p>
            <a:pPr>
              <a:lnSpc>
                <a:spcPct val="80000"/>
              </a:lnSpc>
              <a:defRPr/>
            </a:pPr>
            <a:r>
              <a:rPr lang="en-GB" sz="2400" smtClean="0"/>
              <a:t>Fish				20				100</a:t>
            </a:r>
          </a:p>
          <a:p>
            <a:pPr>
              <a:lnSpc>
                <a:spcPct val="80000"/>
              </a:lnSpc>
              <a:defRPr/>
            </a:pPr>
            <a:endParaRPr lang="en-GB" sz="2400" smtClean="0"/>
          </a:p>
          <a:p>
            <a:pPr>
              <a:lnSpc>
                <a:spcPct val="80000"/>
              </a:lnSpc>
              <a:defRPr/>
            </a:pPr>
            <a:r>
              <a:rPr lang="en-GB" sz="2400" smtClean="0"/>
              <a:t>Tree nuts			15				95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5282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152400"/>
            <a:ext cx="7483475" cy="609600"/>
          </a:xfrm>
        </p:spPr>
        <p:txBody>
          <a:bodyPr/>
          <a:lstStyle/>
          <a:p>
            <a:pPr>
              <a:defRPr/>
            </a:pPr>
            <a:r>
              <a:rPr lang="en-GB" sz="3600" smtClean="0"/>
              <a:t>Causes of food allergy in adults</a:t>
            </a:r>
          </a:p>
        </p:txBody>
      </p:sp>
      <p:sp>
        <p:nvSpPr>
          <p:cNvPr id="865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838200"/>
            <a:ext cx="9372600" cy="6019800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GB" sz="2800" smtClean="0"/>
              <a:t>Major foods</a:t>
            </a:r>
          </a:p>
          <a:p>
            <a:pPr>
              <a:lnSpc>
                <a:spcPct val="90000"/>
              </a:lnSpc>
              <a:defRPr/>
            </a:pPr>
            <a:r>
              <a:rPr lang="en-GB" sz="2800" smtClean="0"/>
              <a:t>		</a:t>
            </a:r>
            <a:r>
              <a:rPr lang="en-GB" sz="2400" smtClean="0"/>
              <a:t>Peanuts</a:t>
            </a:r>
          </a:p>
          <a:p>
            <a:pPr>
              <a:lnSpc>
                <a:spcPct val="90000"/>
              </a:lnSpc>
              <a:defRPr/>
            </a:pPr>
            <a:r>
              <a:rPr lang="en-GB" sz="2400" smtClean="0"/>
              <a:t>		Tree nuts</a:t>
            </a:r>
          </a:p>
          <a:p>
            <a:pPr>
              <a:lnSpc>
                <a:spcPct val="90000"/>
              </a:lnSpc>
              <a:defRPr/>
            </a:pPr>
            <a:r>
              <a:rPr lang="en-GB" sz="2400" smtClean="0"/>
              <a:t>		Fish</a:t>
            </a:r>
          </a:p>
          <a:p>
            <a:pPr>
              <a:lnSpc>
                <a:spcPct val="90000"/>
              </a:lnSpc>
              <a:defRPr/>
            </a:pPr>
            <a:r>
              <a:rPr lang="en-GB" sz="2400" smtClean="0"/>
              <a:t>		Shellfish</a:t>
            </a:r>
          </a:p>
          <a:p>
            <a:pPr>
              <a:lnSpc>
                <a:spcPct val="90000"/>
              </a:lnSpc>
              <a:defRPr/>
            </a:pPr>
            <a:r>
              <a:rPr lang="en-GB" sz="2400" smtClean="0"/>
              <a:t>		Sesame seed</a:t>
            </a:r>
          </a:p>
          <a:p>
            <a:pPr>
              <a:lnSpc>
                <a:spcPct val="90000"/>
              </a:lnSpc>
              <a:defRPr/>
            </a:pPr>
            <a:endParaRPr lang="en-GB" sz="2000" smtClean="0"/>
          </a:p>
          <a:p>
            <a:pPr>
              <a:lnSpc>
                <a:spcPct val="90000"/>
              </a:lnSpc>
              <a:defRPr/>
            </a:pPr>
            <a:r>
              <a:rPr lang="en-GB" sz="2800" smtClean="0"/>
              <a:t>Cross reactive reactive food allergens</a:t>
            </a:r>
          </a:p>
          <a:p>
            <a:pPr>
              <a:lnSpc>
                <a:spcPct val="90000"/>
              </a:lnSpc>
              <a:defRPr/>
            </a:pPr>
            <a:r>
              <a:rPr lang="en-GB" sz="2400" smtClean="0"/>
              <a:t>		Oral allergy syndrome		Birch pollen &amp; Rosacea fruit</a:t>
            </a:r>
          </a:p>
          <a:p>
            <a:pPr>
              <a:lnSpc>
                <a:spcPct val="90000"/>
              </a:lnSpc>
              <a:defRPr/>
            </a:pPr>
            <a:r>
              <a:rPr lang="en-GB" sz="2400" smtClean="0"/>
              <a:t>						Ragweed &amp; melons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  <a:defRPr/>
            </a:pPr>
            <a:r>
              <a:rPr lang="en-GB" sz="2400" smtClean="0"/>
              <a:t>							Mugwort &amp; celery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  <a:defRPr/>
            </a:pPr>
            <a:endParaRPr lang="en-GB" sz="2400" smtClean="0"/>
          </a:p>
          <a:p>
            <a:pPr>
              <a:lnSpc>
                <a:spcPct val="90000"/>
              </a:lnSpc>
              <a:defRPr/>
            </a:pPr>
            <a:r>
              <a:rPr lang="en-GB" sz="2400" smtClean="0"/>
              <a:t>		Latex food syndrome 		(BACK)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032" name="Rectangle 8"/>
          <p:cNvSpPr>
            <a:spLocks noGrp="1" noChangeArrowheads="1"/>
          </p:cNvSpPr>
          <p:nvPr>
            <p:ph type="title"/>
          </p:nvPr>
        </p:nvSpPr>
        <p:spPr>
          <a:xfrm>
            <a:off x="848544" y="0"/>
            <a:ext cx="7931150" cy="724570"/>
          </a:xfrm>
        </p:spPr>
        <p:txBody>
          <a:bodyPr/>
          <a:lstStyle/>
          <a:p>
            <a:pPr>
              <a:defRPr/>
            </a:pPr>
            <a:r>
              <a:rPr lang="en-GB" sz="3200" dirty="0" smtClean="0"/>
              <a:t>Birch pollen oral allergy syndrome</a:t>
            </a:r>
          </a:p>
        </p:txBody>
      </p:sp>
      <p:sp>
        <p:nvSpPr>
          <p:cNvPr id="1025029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344488" y="980728"/>
            <a:ext cx="4896544" cy="6624736"/>
          </a:xfrm>
        </p:spPr>
        <p:txBody>
          <a:bodyPr/>
          <a:lstStyle/>
          <a:p>
            <a:pPr>
              <a:lnSpc>
                <a:spcPct val="90000"/>
              </a:lnSpc>
              <a:buFont typeface="Monotype Sorts" pitchFamily="2" charset="2"/>
              <a:buNone/>
              <a:defRPr/>
            </a:pPr>
            <a:r>
              <a:rPr lang="en-GB" sz="2000" dirty="0" smtClean="0"/>
              <a:t>Respiratory exposure to pollen (birch) results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  <a:defRPr/>
            </a:pPr>
            <a:r>
              <a:rPr lang="en-GB" sz="2000" dirty="0" smtClean="0"/>
              <a:t>in IgE directed  to homologous proteins in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  <a:defRPr/>
            </a:pPr>
            <a:r>
              <a:rPr lang="en-GB" sz="2000" dirty="0" smtClean="0"/>
              <a:t>stone fruit and nuts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  <a:defRPr/>
            </a:pPr>
            <a:endParaRPr lang="en-GB" sz="1400" dirty="0" smtClean="0"/>
          </a:p>
          <a:p>
            <a:pPr>
              <a:lnSpc>
                <a:spcPct val="90000"/>
              </a:lnSpc>
              <a:buFont typeface="Monotype Sorts" pitchFamily="2" charset="2"/>
              <a:buNone/>
              <a:defRPr/>
            </a:pPr>
            <a:r>
              <a:rPr lang="en-GB" sz="2000" dirty="0" smtClean="0"/>
              <a:t>Symptoms limited to the mouth:(anaphylaxis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  <a:defRPr/>
            </a:pPr>
            <a:r>
              <a:rPr lang="en-GB" sz="2000" dirty="0" smtClean="0"/>
              <a:t>seen in less than 2% of cases) 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  <a:defRPr/>
            </a:pPr>
            <a:endParaRPr lang="en-GB" sz="1400" dirty="0" smtClean="0"/>
          </a:p>
          <a:p>
            <a:pPr>
              <a:lnSpc>
                <a:spcPct val="90000"/>
              </a:lnSpc>
              <a:buFont typeface="Monotype Sorts" pitchFamily="2" charset="2"/>
              <a:buNone/>
              <a:defRPr/>
            </a:pPr>
            <a:r>
              <a:rPr lang="en-GB" sz="2000" dirty="0" smtClean="0"/>
              <a:t>CRD may help predict severity of reaction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  <a:defRPr/>
            </a:pPr>
            <a:r>
              <a:rPr lang="en-GB" sz="2000" dirty="0" smtClean="0"/>
              <a:t>(</a:t>
            </a:r>
            <a:r>
              <a:rPr lang="en-GB" sz="2000" dirty="0" err="1" smtClean="0"/>
              <a:t>profilins</a:t>
            </a:r>
            <a:r>
              <a:rPr lang="en-GB" sz="2000" dirty="0" smtClean="0"/>
              <a:t> mild reaction, LTP more severe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  <a:defRPr/>
            </a:pPr>
            <a:r>
              <a:rPr lang="en-GB" sz="2000" dirty="0" smtClean="0"/>
              <a:t>reactions)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  <a:defRPr/>
            </a:pPr>
            <a:endParaRPr lang="en-GB" sz="1400" dirty="0" smtClean="0"/>
          </a:p>
          <a:p>
            <a:pPr>
              <a:lnSpc>
                <a:spcPct val="90000"/>
              </a:lnSpc>
              <a:buFont typeface="Monotype Sorts" pitchFamily="2" charset="2"/>
              <a:buNone/>
              <a:defRPr/>
            </a:pPr>
            <a:r>
              <a:rPr lang="en-GB" sz="2000" dirty="0" smtClean="0"/>
              <a:t>Cooking usually denatures proteins to avoid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  <a:defRPr/>
            </a:pPr>
            <a:r>
              <a:rPr lang="en-GB" sz="2000" dirty="0" smtClean="0"/>
              <a:t>symptoms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  <a:defRPr/>
            </a:pPr>
            <a:endParaRPr lang="en-GB" sz="1400" dirty="0" smtClean="0"/>
          </a:p>
          <a:p>
            <a:pPr>
              <a:lnSpc>
                <a:spcPct val="90000"/>
              </a:lnSpc>
              <a:buFont typeface="Monotype Sorts" pitchFamily="2" charset="2"/>
              <a:buNone/>
              <a:defRPr/>
            </a:pPr>
            <a:r>
              <a:rPr lang="en-GB" sz="2000" dirty="0" smtClean="0"/>
              <a:t>Spit out food, wash mouth and take an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  <a:defRPr/>
            </a:pPr>
            <a:r>
              <a:rPr lang="en-GB" sz="2000" dirty="0" smtClean="0"/>
              <a:t>anti-histamine</a:t>
            </a:r>
          </a:p>
          <a:p>
            <a:pPr>
              <a:lnSpc>
                <a:spcPct val="90000"/>
              </a:lnSpc>
              <a:defRPr/>
            </a:pPr>
            <a:endParaRPr lang="en-GB" sz="2000" dirty="0" smtClean="0"/>
          </a:p>
        </p:txBody>
      </p:sp>
      <p:pic>
        <p:nvPicPr>
          <p:cNvPr id="39940" name="Picture 7" descr="9H8JGVCA77746ACA2KUONVCA2Y8KMBCAVW9XGZCA4BBCMOCAU300Z0CAVVHHHNCAE13F8HCA3JA1QRCAJ90LZDCABJ42G4CA05AHX0CAC45LVECA7IIUWUCASOXEKUCAHENXYACAQHYAGJCAWA15DMCAOB0V3HCAGY2EGMCATPGFSDCALIH9E8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297488" y="1196752"/>
            <a:ext cx="4608512" cy="5039965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6306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457200"/>
            <a:ext cx="7483475" cy="609600"/>
          </a:xfrm>
        </p:spPr>
        <p:txBody>
          <a:bodyPr/>
          <a:lstStyle/>
          <a:p>
            <a:pPr>
              <a:defRPr/>
            </a:pPr>
            <a:r>
              <a:rPr lang="en-GB" sz="3600" smtClean="0"/>
              <a:t>Causes of food allergy in children</a:t>
            </a:r>
          </a:p>
        </p:txBody>
      </p:sp>
      <p:sp>
        <p:nvSpPr>
          <p:cNvPr id="866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GB" sz="2800" smtClean="0"/>
              <a:t>Major foods</a:t>
            </a:r>
          </a:p>
          <a:p>
            <a:pPr>
              <a:lnSpc>
                <a:spcPct val="90000"/>
              </a:lnSpc>
              <a:defRPr/>
            </a:pPr>
            <a:endParaRPr lang="en-GB" sz="2000" smtClean="0"/>
          </a:p>
          <a:p>
            <a:pPr>
              <a:lnSpc>
                <a:spcPct val="90000"/>
              </a:lnSpc>
              <a:defRPr/>
            </a:pPr>
            <a:r>
              <a:rPr lang="en-GB" sz="2400" smtClean="0"/>
              <a:t>Cow’s milk</a:t>
            </a:r>
          </a:p>
          <a:p>
            <a:pPr>
              <a:lnSpc>
                <a:spcPct val="90000"/>
              </a:lnSpc>
              <a:defRPr/>
            </a:pPr>
            <a:r>
              <a:rPr lang="en-GB" sz="2400" smtClean="0"/>
              <a:t>Egg</a:t>
            </a:r>
          </a:p>
          <a:p>
            <a:pPr>
              <a:lnSpc>
                <a:spcPct val="90000"/>
              </a:lnSpc>
              <a:defRPr/>
            </a:pPr>
            <a:r>
              <a:rPr lang="en-GB" sz="2400" smtClean="0"/>
              <a:t>Wheat</a:t>
            </a:r>
          </a:p>
          <a:p>
            <a:pPr>
              <a:lnSpc>
                <a:spcPct val="90000"/>
              </a:lnSpc>
              <a:defRPr/>
            </a:pPr>
            <a:r>
              <a:rPr lang="en-GB" sz="2400" smtClean="0"/>
              <a:t>Peanut</a:t>
            </a:r>
          </a:p>
          <a:p>
            <a:pPr>
              <a:lnSpc>
                <a:spcPct val="90000"/>
              </a:lnSpc>
              <a:defRPr/>
            </a:pPr>
            <a:r>
              <a:rPr lang="en-GB" sz="2400" smtClean="0"/>
              <a:t>Tree nut</a:t>
            </a:r>
          </a:p>
          <a:p>
            <a:pPr>
              <a:lnSpc>
                <a:spcPct val="90000"/>
              </a:lnSpc>
              <a:defRPr/>
            </a:pPr>
            <a:endParaRPr lang="en-GB" sz="2400" smtClean="0"/>
          </a:p>
          <a:p>
            <a:pPr>
              <a:lnSpc>
                <a:spcPct val="90000"/>
              </a:lnSpc>
              <a:defRPr/>
            </a:pPr>
            <a:r>
              <a:rPr lang="en-GB" sz="2800" smtClean="0"/>
              <a:t>Milk, egg and wheat allergy usually resolves by the age of 8</a:t>
            </a:r>
          </a:p>
          <a:p>
            <a:pPr>
              <a:lnSpc>
                <a:spcPct val="90000"/>
              </a:lnSpc>
              <a:defRPr/>
            </a:pPr>
            <a:endParaRPr lang="en-GB" sz="2800" smtClean="0"/>
          </a:p>
          <a:p>
            <a:pPr>
              <a:lnSpc>
                <a:spcPct val="90000"/>
              </a:lnSpc>
              <a:defRPr/>
            </a:pPr>
            <a:r>
              <a:rPr lang="en-GB" sz="2800" smtClean="0"/>
              <a:t>Peanut allergy persists in 80% of children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4258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152400"/>
            <a:ext cx="7483475" cy="762000"/>
          </a:xfrm>
        </p:spPr>
        <p:txBody>
          <a:bodyPr/>
          <a:lstStyle/>
          <a:p>
            <a:pPr>
              <a:defRPr/>
            </a:pPr>
            <a:r>
              <a:rPr lang="en-GB" sz="3600" smtClean="0"/>
              <a:t>Management of food allergy</a:t>
            </a:r>
          </a:p>
        </p:txBody>
      </p:sp>
      <p:sp>
        <p:nvSpPr>
          <p:cNvPr id="864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9296400" cy="5791200"/>
          </a:xfrm>
        </p:spPr>
        <p:txBody>
          <a:bodyPr/>
          <a:lstStyle/>
          <a:p>
            <a:pPr>
              <a:defRPr/>
            </a:pPr>
            <a:r>
              <a:rPr lang="en-GB" sz="2800" smtClean="0"/>
              <a:t>Investigation of IgE mediated symptoms</a:t>
            </a:r>
          </a:p>
          <a:p>
            <a:pPr>
              <a:defRPr/>
            </a:pPr>
            <a:r>
              <a:rPr lang="en-GB" sz="2400" smtClean="0"/>
              <a:t>Food symptom diary</a:t>
            </a:r>
          </a:p>
          <a:p>
            <a:pPr>
              <a:defRPr/>
            </a:pPr>
            <a:r>
              <a:rPr lang="en-GB" sz="2400" smtClean="0"/>
              <a:t>Skin prick tests		commercial food extracts</a:t>
            </a:r>
          </a:p>
          <a:p>
            <a:pPr>
              <a:buFont typeface="Monotype Sorts" pitchFamily="2" charset="2"/>
              <a:buNone/>
              <a:defRPr/>
            </a:pPr>
            <a:r>
              <a:rPr lang="en-GB" sz="2400" smtClean="0"/>
              <a:t>					fresh food</a:t>
            </a:r>
          </a:p>
          <a:p>
            <a:pPr>
              <a:defRPr/>
            </a:pPr>
            <a:r>
              <a:rPr lang="en-GB" sz="2400" smtClean="0"/>
              <a:t>RAST tests</a:t>
            </a:r>
          </a:p>
          <a:p>
            <a:pPr>
              <a:defRPr/>
            </a:pPr>
            <a:r>
              <a:rPr lang="en-GB" sz="2400" smtClean="0"/>
              <a:t>Challenge test 		DBPFC</a:t>
            </a:r>
          </a:p>
          <a:p>
            <a:pPr>
              <a:defRPr/>
            </a:pPr>
            <a:endParaRPr lang="en-GB" sz="2400" smtClean="0"/>
          </a:p>
          <a:p>
            <a:pPr>
              <a:defRPr/>
            </a:pPr>
            <a:r>
              <a:rPr lang="en-GB" sz="2800" smtClean="0"/>
              <a:t>Treatment of food allergy</a:t>
            </a:r>
          </a:p>
          <a:p>
            <a:pPr>
              <a:buFont typeface="Monotype Sorts" pitchFamily="2" charset="2"/>
              <a:buNone/>
              <a:defRPr/>
            </a:pPr>
            <a:r>
              <a:rPr lang="en-GB" sz="2800" smtClean="0"/>
              <a:t>				</a:t>
            </a:r>
            <a:r>
              <a:rPr lang="en-GB" sz="2400" smtClean="0"/>
              <a:t>Food avoidance (Dietitian input is vital)	</a:t>
            </a:r>
          </a:p>
          <a:p>
            <a:pPr>
              <a:buFont typeface="Monotype Sorts" pitchFamily="2" charset="2"/>
              <a:buNone/>
              <a:defRPr/>
            </a:pPr>
            <a:r>
              <a:rPr lang="en-GB" sz="2400" smtClean="0"/>
              <a:t>				Epipen for severe reactions</a:t>
            </a:r>
          </a:p>
          <a:p>
            <a:pPr>
              <a:buFont typeface="Monotype Sorts" pitchFamily="2" charset="2"/>
              <a:buNone/>
              <a:defRPr/>
            </a:pPr>
            <a:r>
              <a:rPr lang="en-GB" sz="2400" smtClean="0"/>
              <a:t>				Ensure that concurrent asthma is well controlled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3474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457200"/>
            <a:ext cx="7086600" cy="533400"/>
          </a:xfrm>
        </p:spPr>
        <p:txBody>
          <a:bodyPr/>
          <a:lstStyle/>
          <a:p>
            <a:pPr>
              <a:defRPr/>
            </a:pPr>
            <a:r>
              <a:rPr lang="en-GB" sz="3600" smtClean="0"/>
              <a:t>Allergic rhinitis</a:t>
            </a:r>
          </a:p>
        </p:txBody>
      </p:sp>
      <p:sp>
        <p:nvSpPr>
          <p:cNvPr id="8734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295400"/>
            <a:ext cx="4495800" cy="5257800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GB" sz="2400" smtClean="0"/>
              <a:t>Classification of allergic rhinitis</a:t>
            </a:r>
          </a:p>
          <a:p>
            <a:pPr>
              <a:lnSpc>
                <a:spcPct val="90000"/>
              </a:lnSpc>
              <a:defRPr/>
            </a:pPr>
            <a:endParaRPr lang="en-GB" sz="2400" smtClean="0"/>
          </a:p>
          <a:p>
            <a:pPr>
              <a:lnSpc>
                <a:spcPct val="90000"/>
              </a:lnSpc>
              <a:defRPr/>
            </a:pPr>
            <a:r>
              <a:rPr lang="en-GB" sz="2400" smtClean="0"/>
              <a:t>Seasonal	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  <a:defRPr/>
            </a:pPr>
            <a:r>
              <a:rPr lang="en-GB" sz="2400" smtClean="0"/>
              <a:t>			Tree pollen	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  <a:defRPr/>
            </a:pPr>
            <a:r>
              <a:rPr lang="en-GB" sz="2400" smtClean="0"/>
              <a:t>			Grass pollen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  <a:defRPr/>
            </a:pPr>
            <a:r>
              <a:rPr lang="en-GB" sz="2400" smtClean="0"/>
              <a:t>			Fungal spores</a:t>
            </a:r>
          </a:p>
          <a:p>
            <a:pPr>
              <a:lnSpc>
                <a:spcPct val="90000"/>
              </a:lnSpc>
              <a:defRPr/>
            </a:pPr>
            <a:endParaRPr lang="en-GB" sz="2400" smtClean="0"/>
          </a:p>
          <a:p>
            <a:pPr>
              <a:lnSpc>
                <a:spcPct val="90000"/>
              </a:lnSpc>
              <a:defRPr/>
            </a:pPr>
            <a:r>
              <a:rPr lang="en-GB" sz="2400" smtClean="0"/>
              <a:t>Perennial		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  <a:defRPr/>
            </a:pPr>
            <a:r>
              <a:rPr lang="en-GB" sz="2400" smtClean="0"/>
              <a:t>			HDM and pets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  <a:defRPr/>
            </a:pPr>
            <a:endParaRPr lang="en-GB" sz="2400" smtClean="0"/>
          </a:p>
          <a:p>
            <a:pPr>
              <a:lnSpc>
                <a:spcPct val="90000"/>
              </a:lnSpc>
              <a:defRPr/>
            </a:pPr>
            <a:r>
              <a:rPr lang="en-GB" sz="2400" smtClean="0"/>
              <a:t>Occupational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  <a:defRPr/>
            </a:pPr>
            <a:r>
              <a:rPr lang="en-GB" sz="2400" smtClean="0"/>
              <a:t>			Latex, Lab animals		</a:t>
            </a:r>
          </a:p>
        </p:txBody>
      </p:sp>
      <p:sp>
        <p:nvSpPr>
          <p:cNvPr id="873476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</p:txBody>
      </p:sp>
      <p:pic>
        <p:nvPicPr>
          <p:cNvPr id="43013" name="Picture 5" descr="allergic_rhinitis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05400" y="1371600"/>
            <a:ext cx="43434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101" name="Rectangle 5"/>
          <p:cNvSpPr>
            <a:spLocks noGrp="1" noChangeArrowheads="1"/>
          </p:cNvSpPr>
          <p:nvPr>
            <p:ph type="title"/>
          </p:nvPr>
        </p:nvSpPr>
        <p:spPr>
          <a:xfrm>
            <a:off x="838200" y="765175"/>
            <a:ext cx="8218488" cy="625475"/>
          </a:xfrm>
        </p:spPr>
        <p:txBody>
          <a:bodyPr/>
          <a:lstStyle/>
          <a:p>
            <a:pPr>
              <a:defRPr/>
            </a:pPr>
            <a:r>
              <a:rPr lang="en-GB" sz="3200" smtClean="0"/>
              <a:t>Onset of pollen induced rhinitis in SE England</a:t>
            </a:r>
          </a:p>
        </p:txBody>
      </p:sp>
      <p:pic>
        <p:nvPicPr>
          <p:cNvPr id="44035" name="Picture 4" descr="gp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15925" y="1677988"/>
            <a:ext cx="8785225" cy="4919662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8354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304800"/>
            <a:ext cx="7086600" cy="609600"/>
          </a:xfrm>
        </p:spPr>
        <p:txBody>
          <a:bodyPr/>
          <a:lstStyle/>
          <a:p>
            <a:pPr>
              <a:defRPr/>
            </a:pPr>
            <a:r>
              <a:rPr lang="en-GB" sz="3600" smtClean="0"/>
              <a:t>Diagnosis of allergic rhinitis</a:t>
            </a:r>
          </a:p>
        </p:txBody>
      </p:sp>
      <p:sp>
        <p:nvSpPr>
          <p:cNvPr id="868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9144000" cy="5562600"/>
          </a:xfrm>
        </p:spPr>
        <p:txBody>
          <a:bodyPr/>
          <a:lstStyle/>
          <a:p>
            <a:pPr>
              <a:lnSpc>
                <a:spcPct val="90000"/>
              </a:lnSpc>
              <a:buFont typeface="Monotype Sorts" pitchFamily="2" charset="2"/>
              <a:buNone/>
              <a:defRPr/>
            </a:pPr>
            <a:r>
              <a:rPr lang="en-GB" sz="2800" smtClean="0"/>
              <a:t>History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  <a:defRPr/>
            </a:pPr>
            <a:r>
              <a:rPr lang="en-GB" sz="2400" smtClean="0"/>
              <a:t>			Nasal itch, sneezing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  <a:defRPr/>
            </a:pPr>
            <a:r>
              <a:rPr lang="en-GB" sz="2400" smtClean="0"/>
              <a:t>	 		Nasal discharge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  <a:defRPr/>
            </a:pPr>
            <a:r>
              <a:rPr lang="en-GB" sz="2400" smtClean="0"/>
              <a:t>			Nasal obstruction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  <a:defRPr/>
            </a:pPr>
            <a:r>
              <a:rPr lang="en-GB" sz="2400" smtClean="0"/>
              <a:t>			Loss of smell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  <a:defRPr/>
            </a:pPr>
            <a:r>
              <a:rPr lang="en-GB" sz="2400" smtClean="0"/>
              <a:t>			Eye symptoms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  <a:defRPr/>
            </a:pPr>
            <a:endParaRPr lang="en-GB" sz="2400" smtClean="0"/>
          </a:p>
          <a:p>
            <a:pPr>
              <a:lnSpc>
                <a:spcPct val="90000"/>
              </a:lnSpc>
              <a:buFont typeface="Monotype Sorts" pitchFamily="2" charset="2"/>
              <a:buNone/>
              <a:defRPr/>
            </a:pPr>
            <a:r>
              <a:rPr lang="en-GB" sz="2800" smtClean="0"/>
              <a:t>Examination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  <a:defRPr/>
            </a:pPr>
            <a:r>
              <a:rPr lang="en-GB" sz="2400" smtClean="0"/>
              <a:t>			Pale, bluish, swollen nasal mucosa 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  <a:defRPr/>
            </a:pPr>
            <a:endParaRPr lang="en-GB" sz="2400" smtClean="0"/>
          </a:p>
          <a:p>
            <a:pPr>
              <a:lnSpc>
                <a:spcPct val="90000"/>
              </a:lnSpc>
              <a:buFont typeface="Monotype Sorts" pitchFamily="2" charset="2"/>
              <a:buNone/>
              <a:defRPr/>
            </a:pPr>
            <a:r>
              <a:rPr lang="en-GB" sz="2800" smtClean="0"/>
              <a:t>Investigations	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  <a:defRPr/>
            </a:pPr>
            <a:r>
              <a:rPr lang="en-GB" sz="2400" smtClean="0"/>
              <a:t>			Exclude other causes of rhinitis: SPT &amp; RAST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1666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228600"/>
            <a:ext cx="7483475" cy="609600"/>
          </a:xfrm>
        </p:spPr>
        <p:txBody>
          <a:bodyPr/>
          <a:lstStyle/>
          <a:p>
            <a:pPr>
              <a:defRPr/>
            </a:pPr>
            <a:r>
              <a:rPr lang="en-GB" sz="3600" smtClean="0"/>
              <a:t>Management of allergic rhinitis</a:t>
            </a:r>
          </a:p>
        </p:txBody>
      </p:sp>
      <p:sp>
        <p:nvSpPr>
          <p:cNvPr id="881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9220200" cy="5638800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GB" sz="2800" smtClean="0"/>
              <a:t>Initial therapy</a:t>
            </a:r>
          </a:p>
          <a:p>
            <a:pPr>
              <a:lnSpc>
                <a:spcPct val="90000"/>
              </a:lnSpc>
              <a:defRPr/>
            </a:pPr>
            <a:r>
              <a:rPr lang="en-GB" sz="2400" smtClean="0"/>
              <a:t>Non sedating anti-histamines</a:t>
            </a:r>
          </a:p>
          <a:p>
            <a:pPr>
              <a:lnSpc>
                <a:spcPct val="90000"/>
              </a:lnSpc>
              <a:defRPr/>
            </a:pPr>
            <a:r>
              <a:rPr lang="en-GB" sz="2400" smtClean="0"/>
              <a:t>Corticosteroid nasal spray</a:t>
            </a:r>
          </a:p>
          <a:p>
            <a:pPr>
              <a:lnSpc>
                <a:spcPct val="90000"/>
              </a:lnSpc>
              <a:defRPr/>
            </a:pPr>
            <a:r>
              <a:rPr lang="en-GB" sz="2400" smtClean="0"/>
              <a:t>Sodium comoglycate eye drops (Mast cell stabiliser)</a:t>
            </a:r>
          </a:p>
          <a:p>
            <a:pPr>
              <a:lnSpc>
                <a:spcPct val="90000"/>
              </a:lnSpc>
              <a:defRPr/>
            </a:pPr>
            <a:endParaRPr lang="en-GB" sz="2400" smtClean="0"/>
          </a:p>
          <a:p>
            <a:pPr>
              <a:lnSpc>
                <a:spcPct val="90000"/>
              </a:lnSpc>
              <a:defRPr/>
            </a:pPr>
            <a:r>
              <a:rPr lang="en-GB" sz="2800" smtClean="0"/>
              <a:t>Second line therapy</a:t>
            </a:r>
          </a:p>
          <a:p>
            <a:pPr>
              <a:lnSpc>
                <a:spcPct val="90000"/>
              </a:lnSpc>
              <a:defRPr/>
            </a:pPr>
            <a:r>
              <a:rPr lang="en-GB" sz="2400" smtClean="0"/>
              <a:t>Short course of oral steroids</a:t>
            </a:r>
          </a:p>
          <a:p>
            <a:pPr>
              <a:lnSpc>
                <a:spcPct val="90000"/>
              </a:lnSpc>
              <a:defRPr/>
            </a:pPr>
            <a:r>
              <a:rPr lang="en-GB" sz="2400" smtClean="0"/>
              <a:t>Ipratropium nasal spray</a:t>
            </a:r>
          </a:p>
          <a:p>
            <a:pPr>
              <a:lnSpc>
                <a:spcPct val="90000"/>
              </a:lnSpc>
              <a:defRPr/>
            </a:pPr>
            <a:endParaRPr lang="en-GB" sz="2400" smtClean="0"/>
          </a:p>
          <a:p>
            <a:pPr>
              <a:lnSpc>
                <a:spcPct val="90000"/>
              </a:lnSpc>
              <a:defRPr/>
            </a:pPr>
            <a:r>
              <a:rPr lang="en-GB" sz="2800" smtClean="0"/>
              <a:t>Third line therapy</a:t>
            </a:r>
          </a:p>
          <a:p>
            <a:pPr>
              <a:lnSpc>
                <a:spcPct val="90000"/>
              </a:lnSpc>
              <a:defRPr/>
            </a:pPr>
            <a:r>
              <a:rPr lang="en-GB" sz="2400" smtClean="0"/>
              <a:t>Allergen avoidance 		? Efficacy</a:t>
            </a:r>
          </a:p>
          <a:p>
            <a:pPr>
              <a:lnSpc>
                <a:spcPct val="90000"/>
              </a:lnSpc>
              <a:defRPr/>
            </a:pPr>
            <a:r>
              <a:rPr lang="en-GB" sz="2400" smtClean="0"/>
              <a:t>Immunotherapy 		Grass pollen desensitisation</a:t>
            </a:r>
            <a:endParaRPr lang="en-GB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2498" name="Rectangle 2"/>
          <p:cNvSpPr>
            <a:spLocks noGrp="1" noChangeArrowheads="1"/>
          </p:cNvSpPr>
          <p:nvPr>
            <p:ph type="title"/>
          </p:nvPr>
        </p:nvSpPr>
        <p:spPr>
          <a:xfrm>
            <a:off x="920750" y="404813"/>
            <a:ext cx="7483475" cy="625475"/>
          </a:xfrm>
        </p:spPr>
        <p:txBody>
          <a:bodyPr/>
          <a:lstStyle/>
          <a:p>
            <a:pPr>
              <a:defRPr/>
            </a:pPr>
            <a:r>
              <a:rPr lang="en-GB" sz="3200" smtClean="0"/>
              <a:t>Allergic disorders are common and co-exist</a:t>
            </a:r>
          </a:p>
        </p:txBody>
      </p:sp>
      <p:sp>
        <p:nvSpPr>
          <p:cNvPr id="1002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en-GB" sz="2400" smtClean="0"/>
              <a:t>Prevalence of allergic disorders in UK children aged 13-14 years in 1998</a:t>
            </a:r>
          </a:p>
          <a:p>
            <a:pPr>
              <a:lnSpc>
                <a:spcPct val="80000"/>
              </a:lnSpc>
              <a:defRPr/>
            </a:pPr>
            <a:endParaRPr lang="en-GB" sz="2400" smtClean="0"/>
          </a:p>
          <a:p>
            <a:pPr>
              <a:lnSpc>
                <a:spcPct val="80000"/>
              </a:lnSpc>
              <a:defRPr/>
            </a:pPr>
            <a:r>
              <a:rPr lang="en-GB" sz="2400" smtClean="0"/>
              <a:t>Asthma 			30%</a:t>
            </a:r>
          </a:p>
          <a:p>
            <a:pPr>
              <a:lnSpc>
                <a:spcPct val="80000"/>
              </a:lnSpc>
              <a:defRPr/>
            </a:pPr>
            <a:endParaRPr lang="en-GB" sz="2400" smtClean="0"/>
          </a:p>
          <a:p>
            <a:pPr>
              <a:lnSpc>
                <a:spcPct val="80000"/>
              </a:lnSpc>
              <a:defRPr/>
            </a:pPr>
            <a:r>
              <a:rPr lang="en-GB" sz="2400" smtClean="0"/>
              <a:t>Allergic rhinitis		20%</a:t>
            </a:r>
          </a:p>
          <a:p>
            <a:pPr>
              <a:lnSpc>
                <a:spcPct val="80000"/>
              </a:lnSpc>
              <a:defRPr/>
            </a:pPr>
            <a:endParaRPr lang="en-GB" sz="2400" smtClean="0"/>
          </a:p>
          <a:p>
            <a:pPr>
              <a:lnSpc>
                <a:spcPct val="80000"/>
              </a:lnSpc>
              <a:defRPr/>
            </a:pPr>
            <a:r>
              <a:rPr lang="en-GB" sz="2400" smtClean="0"/>
              <a:t>Atopic dermatitis		15%</a:t>
            </a:r>
          </a:p>
          <a:p>
            <a:pPr>
              <a:lnSpc>
                <a:spcPct val="80000"/>
              </a:lnSpc>
              <a:defRPr/>
            </a:pPr>
            <a:endParaRPr lang="en-GB" sz="2400" smtClean="0"/>
          </a:p>
          <a:p>
            <a:pPr>
              <a:lnSpc>
                <a:spcPct val="80000"/>
              </a:lnSpc>
              <a:defRPr/>
            </a:pPr>
            <a:r>
              <a:rPr lang="en-GB" sz="2400" smtClean="0"/>
              <a:t>Food allergy		2.3%</a:t>
            </a:r>
          </a:p>
          <a:p>
            <a:pPr>
              <a:lnSpc>
                <a:spcPct val="80000"/>
              </a:lnSpc>
              <a:defRPr/>
            </a:pPr>
            <a:endParaRPr lang="en-GB" sz="2400" smtClean="0"/>
          </a:p>
          <a:p>
            <a:pPr>
              <a:lnSpc>
                <a:spcPct val="80000"/>
              </a:lnSpc>
              <a:defRPr/>
            </a:pPr>
            <a:r>
              <a:rPr lang="en-GB" sz="2400" smtClean="0"/>
              <a:t>4% of children with asthma had food specific IgE concentration associated with clinical food allergy: 45% of children sensitised to at least 1 food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42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304800"/>
            <a:ext cx="7483475" cy="609600"/>
          </a:xfrm>
        </p:spPr>
        <p:txBody>
          <a:bodyPr/>
          <a:lstStyle/>
          <a:p>
            <a:pPr>
              <a:defRPr/>
            </a:pPr>
            <a:r>
              <a:rPr lang="en-GB" smtClean="0"/>
              <a:t>Urticaria</a:t>
            </a:r>
          </a:p>
        </p:txBody>
      </p:sp>
      <p:pic>
        <p:nvPicPr>
          <p:cNvPr id="47107" name="Picture 5" descr="allerg09"/>
          <p:cNvPicPr>
            <a:picLocks noGrp="1" noChangeAspect="1" noChangeArrowheads="1"/>
          </p:cNvPicPr>
          <p:nvPr>
            <p:ph type="body"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5181600" y="1524000"/>
            <a:ext cx="4295775" cy="5070475"/>
          </a:xfrm>
          <a:noFill/>
          <a:ln>
            <a:solidFill>
              <a:schemeClr val="tx1"/>
            </a:solidFill>
          </a:ln>
        </p:spPr>
      </p:pic>
      <p:pic>
        <p:nvPicPr>
          <p:cNvPr id="47108" name="Picture 6" descr="allerg09"/>
          <p:cNvPicPr>
            <a:picLocks noGrp="1" noChangeAspect="1" noChangeArrowheads="1"/>
          </p:cNvPicPr>
          <p:nvPr>
            <p:ph type="body" sz="half" idx="1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439738" y="1524000"/>
            <a:ext cx="4741862" cy="510540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3714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304800"/>
            <a:ext cx="7467600" cy="685800"/>
          </a:xfrm>
        </p:spPr>
        <p:txBody>
          <a:bodyPr/>
          <a:lstStyle/>
          <a:p>
            <a:pPr>
              <a:defRPr/>
            </a:pPr>
            <a:r>
              <a:rPr lang="en-GB" smtClean="0"/>
              <a:t>Acute urticaria</a:t>
            </a:r>
          </a:p>
        </p:txBody>
      </p:sp>
      <p:sp>
        <p:nvSpPr>
          <p:cNvPr id="8837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9738" y="1295400"/>
            <a:ext cx="9136062" cy="5299075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GB" sz="2800" smtClean="0"/>
              <a:t>Acute urticaria is very common</a:t>
            </a:r>
          </a:p>
          <a:p>
            <a:pPr>
              <a:lnSpc>
                <a:spcPct val="90000"/>
              </a:lnSpc>
              <a:defRPr/>
            </a:pPr>
            <a:endParaRPr lang="en-GB" sz="2800" smtClean="0"/>
          </a:p>
          <a:p>
            <a:pPr>
              <a:lnSpc>
                <a:spcPct val="90000"/>
              </a:lnSpc>
              <a:defRPr/>
            </a:pPr>
            <a:r>
              <a:rPr lang="en-GB" sz="2800" smtClean="0"/>
              <a:t>Aetiology	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  <a:defRPr/>
            </a:pPr>
            <a:r>
              <a:rPr lang="en-GB" sz="2800" smtClean="0"/>
              <a:t>			Idiopathic in 50% of cases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  <a:defRPr/>
            </a:pPr>
            <a:r>
              <a:rPr lang="en-GB" sz="2800" smtClean="0"/>
              <a:t>			IgE mediated reactions to food, drugs and latex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  <a:defRPr/>
            </a:pPr>
            <a:r>
              <a:rPr lang="en-GB" sz="2800" smtClean="0"/>
              <a:t>			Viral infections and febrile illnesses</a:t>
            </a:r>
          </a:p>
          <a:p>
            <a:pPr>
              <a:lnSpc>
                <a:spcPct val="90000"/>
              </a:lnSpc>
              <a:defRPr/>
            </a:pPr>
            <a:endParaRPr lang="en-GB" sz="2800" smtClean="0"/>
          </a:p>
          <a:p>
            <a:pPr>
              <a:lnSpc>
                <a:spcPct val="90000"/>
              </a:lnSpc>
              <a:defRPr/>
            </a:pPr>
            <a:r>
              <a:rPr lang="en-GB" sz="2800" smtClean="0"/>
              <a:t>Management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  <a:defRPr/>
            </a:pPr>
            <a:r>
              <a:rPr lang="en-GB" sz="2800" smtClean="0"/>
              <a:t>			 Allergen avoidance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  <a:defRPr/>
            </a:pPr>
            <a:r>
              <a:rPr lang="en-GB" sz="2800" smtClean="0"/>
              <a:t>			Antihistamines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4738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228600"/>
            <a:ext cx="7483475" cy="533400"/>
          </a:xfrm>
        </p:spPr>
        <p:txBody>
          <a:bodyPr/>
          <a:lstStyle/>
          <a:p>
            <a:pPr>
              <a:defRPr/>
            </a:pPr>
            <a:r>
              <a:rPr lang="en-GB" sz="3600" smtClean="0"/>
              <a:t>Chronic urticaria</a:t>
            </a:r>
          </a:p>
        </p:txBody>
      </p:sp>
      <p:sp>
        <p:nvSpPr>
          <p:cNvPr id="8847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9161463" cy="5791200"/>
          </a:xfrm>
        </p:spPr>
        <p:txBody>
          <a:bodyPr/>
          <a:lstStyle/>
          <a:p>
            <a:pPr>
              <a:defRPr/>
            </a:pPr>
            <a:r>
              <a:rPr lang="en-GB" sz="2400" smtClean="0"/>
              <a:t>Persistent itchy wheals lasting more than 6 weeks</a:t>
            </a:r>
          </a:p>
          <a:p>
            <a:pPr>
              <a:defRPr/>
            </a:pPr>
            <a:endParaRPr lang="en-GB" sz="2400" smtClean="0"/>
          </a:p>
          <a:p>
            <a:pPr>
              <a:defRPr/>
            </a:pPr>
            <a:r>
              <a:rPr lang="en-GB" sz="2400" smtClean="0"/>
              <a:t>In 50% of cases associated with deep mucoutaneous swellings (angioedema)</a:t>
            </a:r>
          </a:p>
          <a:p>
            <a:pPr>
              <a:defRPr/>
            </a:pPr>
            <a:endParaRPr lang="en-GB" sz="2400" smtClean="0"/>
          </a:p>
          <a:p>
            <a:pPr>
              <a:defRPr/>
            </a:pPr>
            <a:r>
              <a:rPr lang="en-GB" sz="2400" smtClean="0"/>
              <a:t>Aetiology		Idiopathic</a:t>
            </a:r>
          </a:p>
          <a:p>
            <a:pPr>
              <a:buFont typeface="Monotype Sorts" pitchFamily="2" charset="2"/>
              <a:buNone/>
              <a:defRPr/>
            </a:pPr>
            <a:r>
              <a:rPr lang="en-GB" sz="2400" smtClean="0"/>
              <a:t>				Autoimmune	IgG against Fc</a:t>
            </a:r>
            <a:r>
              <a:rPr lang="en-GB" sz="2400" smtClean="0">
                <a:sym typeface="Symbol" pitchFamily="18" charset="2"/>
              </a:rPr>
              <a:t>R1 or IgG against IgE</a:t>
            </a:r>
            <a:endParaRPr lang="en-GB" sz="2400" smtClean="0"/>
          </a:p>
          <a:p>
            <a:pPr>
              <a:buFont typeface="Monotype Sorts" pitchFamily="2" charset="2"/>
              <a:buNone/>
              <a:defRPr/>
            </a:pPr>
            <a:r>
              <a:rPr lang="en-GB" sz="2400" smtClean="0"/>
              <a:t>				Physical</a:t>
            </a:r>
            <a:r>
              <a:rPr lang="en-GB" sz="2800" smtClean="0"/>
              <a:t>	</a:t>
            </a:r>
            <a:r>
              <a:rPr lang="en-GB" sz="2400" smtClean="0"/>
              <a:t>Heat</a:t>
            </a:r>
          </a:p>
          <a:p>
            <a:pPr>
              <a:buFont typeface="Monotype Sorts" pitchFamily="2" charset="2"/>
              <a:buNone/>
              <a:defRPr/>
            </a:pPr>
            <a:r>
              <a:rPr lang="en-GB" sz="2400" smtClean="0"/>
              <a:t>						Cold</a:t>
            </a:r>
          </a:p>
          <a:p>
            <a:pPr>
              <a:buFont typeface="Monotype Sorts" pitchFamily="2" charset="2"/>
              <a:buNone/>
              <a:defRPr/>
            </a:pPr>
            <a:r>
              <a:rPr lang="en-GB" sz="2400" smtClean="0"/>
              <a:t>						Pressure</a:t>
            </a:r>
          </a:p>
          <a:p>
            <a:pPr>
              <a:buFont typeface="Monotype Sorts" pitchFamily="2" charset="2"/>
              <a:buNone/>
              <a:defRPr/>
            </a:pPr>
            <a:r>
              <a:rPr lang="en-GB" sz="2400" smtClean="0"/>
              <a:t>						Solar</a:t>
            </a:r>
          </a:p>
          <a:p>
            <a:pPr>
              <a:buFont typeface="Monotype Sorts" pitchFamily="2" charset="2"/>
              <a:buNone/>
              <a:defRPr/>
            </a:pPr>
            <a:r>
              <a:rPr lang="en-GB" sz="2400" smtClean="0"/>
              <a:t>						Exercise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5762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228600"/>
            <a:ext cx="7239000" cy="609600"/>
          </a:xfrm>
        </p:spPr>
        <p:txBody>
          <a:bodyPr/>
          <a:lstStyle/>
          <a:p>
            <a:pPr>
              <a:defRPr/>
            </a:pPr>
            <a:r>
              <a:rPr lang="en-GB" sz="3600" smtClean="0"/>
              <a:t>Management of chronic urticaria</a:t>
            </a:r>
          </a:p>
        </p:txBody>
      </p:sp>
      <p:sp>
        <p:nvSpPr>
          <p:cNvPr id="885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9738" y="1219200"/>
            <a:ext cx="9237662" cy="5638800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GB" sz="2800" dirty="0" smtClean="0"/>
              <a:t>Avoid precipitating or exacerbating factors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  <a:defRPr/>
            </a:pPr>
            <a:r>
              <a:rPr lang="en-GB" sz="2800" dirty="0" smtClean="0"/>
              <a:t>		Aspirin, NSAID, opiates, 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  <a:defRPr/>
            </a:pPr>
            <a:r>
              <a:rPr lang="en-GB" sz="2800" dirty="0" smtClean="0"/>
              <a:t>		ACE inhibitors in those with </a:t>
            </a:r>
            <a:r>
              <a:rPr lang="en-GB" sz="2800" dirty="0" err="1" smtClean="0"/>
              <a:t>angioedema</a:t>
            </a:r>
            <a:endParaRPr lang="en-GB" sz="2800" dirty="0" smtClean="0"/>
          </a:p>
          <a:p>
            <a:pPr>
              <a:lnSpc>
                <a:spcPct val="90000"/>
              </a:lnSpc>
              <a:buFont typeface="Monotype Sorts" pitchFamily="2" charset="2"/>
              <a:buNone/>
              <a:defRPr/>
            </a:pPr>
            <a:endParaRPr lang="en-GB" sz="2800" dirty="0" smtClean="0"/>
          </a:p>
          <a:p>
            <a:pPr>
              <a:lnSpc>
                <a:spcPct val="90000"/>
              </a:lnSpc>
              <a:defRPr/>
            </a:pPr>
            <a:r>
              <a:rPr lang="en-GB" sz="2800" dirty="0" smtClean="0"/>
              <a:t>Check for underlying thyroid disease</a:t>
            </a:r>
          </a:p>
          <a:p>
            <a:pPr>
              <a:lnSpc>
                <a:spcPct val="90000"/>
              </a:lnSpc>
              <a:defRPr/>
            </a:pPr>
            <a:endParaRPr lang="en-GB" sz="2800" dirty="0" smtClean="0"/>
          </a:p>
          <a:p>
            <a:pPr>
              <a:lnSpc>
                <a:spcPct val="90000"/>
              </a:lnSpc>
              <a:defRPr/>
            </a:pPr>
            <a:r>
              <a:rPr lang="en-GB" sz="2800" dirty="0" smtClean="0"/>
              <a:t>Preventative antihistamine therapy</a:t>
            </a:r>
          </a:p>
          <a:p>
            <a:pPr>
              <a:lnSpc>
                <a:spcPct val="90000"/>
              </a:lnSpc>
              <a:defRPr/>
            </a:pPr>
            <a:endParaRPr lang="en-GB" sz="2800" dirty="0" smtClean="0"/>
          </a:p>
          <a:p>
            <a:pPr>
              <a:lnSpc>
                <a:spcPct val="90000"/>
              </a:lnSpc>
              <a:defRPr/>
            </a:pPr>
            <a:r>
              <a:rPr lang="en-GB" sz="2800" smtClean="0"/>
              <a:t>IM adrenaline for pharyngeal </a:t>
            </a:r>
            <a:r>
              <a:rPr lang="en-GB" sz="2800" dirty="0" err="1" smtClean="0"/>
              <a:t>angioedema</a:t>
            </a:r>
            <a:endParaRPr lang="en-GB" sz="2800" dirty="0" smtClean="0"/>
          </a:p>
          <a:p>
            <a:pPr>
              <a:lnSpc>
                <a:spcPct val="90000"/>
              </a:lnSpc>
              <a:defRPr/>
            </a:pPr>
            <a:endParaRPr lang="en-GB" sz="2800" dirty="0" smtClean="0"/>
          </a:p>
          <a:p>
            <a:pPr>
              <a:lnSpc>
                <a:spcPct val="90000"/>
              </a:lnSpc>
              <a:defRPr/>
            </a:pPr>
            <a:r>
              <a:rPr lang="en-GB" sz="2800" dirty="0" smtClean="0"/>
              <a:t>1% menthol in </a:t>
            </a:r>
            <a:r>
              <a:rPr lang="en-GB" sz="2800" dirty="0" err="1" smtClean="0"/>
              <a:t>aequous</a:t>
            </a:r>
            <a:r>
              <a:rPr lang="en-GB" sz="2800" dirty="0" smtClean="0"/>
              <a:t> cream for </a:t>
            </a:r>
            <a:r>
              <a:rPr lang="en-GB" sz="2800" dirty="0" err="1" smtClean="0"/>
              <a:t>pruritus</a:t>
            </a:r>
            <a:endParaRPr lang="en-GB" sz="2800" dirty="0" smtClean="0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838200" y="184150"/>
            <a:ext cx="7483475" cy="1206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b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4000" b="1" i="1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6786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381000"/>
            <a:ext cx="7483475" cy="609600"/>
          </a:xfrm>
        </p:spPr>
        <p:txBody>
          <a:bodyPr/>
          <a:lstStyle/>
          <a:p>
            <a:pPr>
              <a:defRPr/>
            </a:pPr>
            <a:r>
              <a:rPr lang="en-GB" sz="3600" smtClean="0"/>
              <a:t>Management of chronic urticaria</a:t>
            </a:r>
          </a:p>
        </p:txBody>
      </p:sp>
      <p:sp>
        <p:nvSpPr>
          <p:cNvPr id="886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GB" sz="2800" smtClean="0"/>
              <a:t>Doxepin is helpful in some patients who do not respond to</a:t>
            </a:r>
          </a:p>
          <a:p>
            <a:pPr>
              <a:buFont typeface="Monotype Sorts" pitchFamily="2" charset="2"/>
              <a:buNone/>
              <a:defRPr/>
            </a:pPr>
            <a:r>
              <a:rPr lang="en-GB" sz="2800" smtClean="0"/>
              <a:t>	anti-histamines</a:t>
            </a:r>
          </a:p>
          <a:p>
            <a:pPr>
              <a:buFont typeface="Monotype Sorts" pitchFamily="2" charset="2"/>
              <a:buNone/>
              <a:defRPr/>
            </a:pPr>
            <a:endParaRPr lang="en-GB" sz="2800" smtClean="0"/>
          </a:p>
          <a:p>
            <a:pPr>
              <a:defRPr/>
            </a:pPr>
            <a:r>
              <a:rPr lang="en-GB" sz="2800" smtClean="0"/>
              <a:t>Ciclosporin for refractory cases</a:t>
            </a:r>
          </a:p>
          <a:p>
            <a:pPr>
              <a:defRPr/>
            </a:pPr>
            <a:endParaRPr lang="en-GB" sz="2800" smtClean="0"/>
          </a:p>
          <a:p>
            <a:pPr>
              <a:defRPr/>
            </a:pPr>
            <a:r>
              <a:rPr lang="en-GB" sz="2800" smtClean="0"/>
              <a:t>50% of patients will still have the disease after 3 years</a:t>
            </a:r>
          </a:p>
          <a:p>
            <a:pPr>
              <a:defRPr/>
            </a:pPr>
            <a:endParaRPr lang="en-GB" sz="2800" smtClean="0"/>
          </a:p>
          <a:p>
            <a:pPr>
              <a:defRPr/>
            </a:pPr>
            <a:r>
              <a:rPr lang="en-GB" sz="2800" smtClean="0"/>
              <a:t>Exclude urticarial vasculitis in those who respond poorly to anti-histamines</a:t>
            </a:r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8834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184150"/>
            <a:ext cx="7483475" cy="796578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Learning points</a:t>
            </a:r>
          </a:p>
        </p:txBody>
      </p:sp>
      <p:sp>
        <p:nvSpPr>
          <p:cNvPr id="8888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556792"/>
            <a:ext cx="9633520" cy="5014614"/>
          </a:xfrm>
        </p:spPr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en-GB" sz="2800" dirty="0" smtClean="0"/>
              <a:t>1.  Allergic disorders are very common and have increased significantly over the last 50 years</a:t>
            </a:r>
          </a:p>
          <a:p>
            <a:pPr>
              <a:lnSpc>
                <a:spcPct val="80000"/>
              </a:lnSpc>
              <a:defRPr/>
            </a:pPr>
            <a:endParaRPr lang="en-GB" sz="2800" dirty="0" smtClean="0"/>
          </a:p>
          <a:p>
            <a:pPr>
              <a:lnSpc>
                <a:spcPct val="80000"/>
              </a:lnSpc>
              <a:defRPr/>
            </a:pPr>
            <a:r>
              <a:rPr lang="en-GB" sz="2800" dirty="0" smtClean="0"/>
              <a:t>2. The gold standard for the diagnosis of IgE mediated disorders remains skin prick testing</a:t>
            </a:r>
          </a:p>
          <a:p>
            <a:pPr>
              <a:lnSpc>
                <a:spcPct val="80000"/>
              </a:lnSpc>
              <a:defRPr/>
            </a:pPr>
            <a:endParaRPr lang="en-GB" sz="2800" dirty="0" smtClean="0"/>
          </a:p>
          <a:p>
            <a:pPr>
              <a:lnSpc>
                <a:spcPct val="80000"/>
              </a:lnSpc>
              <a:defRPr/>
            </a:pPr>
            <a:r>
              <a:rPr lang="en-GB" sz="2800" dirty="0" smtClean="0"/>
              <a:t>3. Blind testing  for specific IgE is unrewarding and sensitization is not allergy</a:t>
            </a:r>
          </a:p>
          <a:p>
            <a:pPr>
              <a:lnSpc>
                <a:spcPct val="80000"/>
              </a:lnSpc>
              <a:buNone/>
              <a:defRPr/>
            </a:pPr>
            <a:endParaRPr lang="en-GB" sz="2800" dirty="0" smtClean="0"/>
          </a:p>
          <a:p>
            <a:pPr>
              <a:lnSpc>
                <a:spcPct val="80000"/>
              </a:lnSpc>
              <a:defRPr/>
            </a:pPr>
            <a:r>
              <a:rPr lang="en-GB" sz="2800" dirty="0" smtClean="0"/>
              <a:t>4. The most important treatment for anaphylaxis is intramuscular adrenaline</a:t>
            </a:r>
          </a:p>
          <a:p>
            <a:pPr>
              <a:lnSpc>
                <a:spcPct val="80000"/>
              </a:lnSpc>
              <a:defRPr/>
            </a:pPr>
            <a:endParaRPr lang="en-GB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6576" y="260648"/>
            <a:ext cx="7272808" cy="697954"/>
          </a:xfrm>
        </p:spPr>
        <p:txBody>
          <a:bodyPr/>
          <a:lstStyle/>
          <a:p>
            <a:r>
              <a:rPr lang="en-GB" sz="3600" dirty="0" smtClean="0"/>
              <a:t>SBA 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6496" y="1052736"/>
            <a:ext cx="9489504" cy="5805264"/>
          </a:xfrm>
        </p:spPr>
        <p:txBody>
          <a:bodyPr/>
          <a:lstStyle/>
          <a:p>
            <a:pPr lvl="0"/>
            <a:r>
              <a:rPr lang="en-GB" sz="2400" dirty="0" smtClean="0"/>
              <a:t>Anaphylaxis is best diagnosed in the laboratory by measuring which of the following </a:t>
            </a:r>
            <a:r>
              <a:rPr lang="en-GB" sz="2400" dirty="0" err="1" smtClean="0"/>
              <a:t>analytes</a:t>
            </a:r>
            <a:r>
              <a:rPr lang="en-GB" sz="2400" dirty="0" smtClean="0"/>
              <a:t> ? </a:t>
            </a:r>
          </a:p>
          <a:p>
            <a:r>
              <a:rPr lang="en-GB" sz="2400" dirty="0" smtClean="0"/>
              <a:t> </a:t>
            </a:r>
          </a:p>
          <a:p>
            <a:pPr lvl="0"/>
            <a:r>
              <a:rPr lang="en-GB" sz="2400" dirty="0" err="1" smtClean="0"/>
              <a:t>Tryptase</a:t>
            </a:r>
            <a:endParaRPr lang="en-GB" sz="2400" dirty="0" smtClean="0"/>
          </a:p>
          <a:p>
            <a:r>
              <a:rPr lang="en-GB" sz="2400" dirty="0" smtClean="0"/>
              <a:t> </a:t>
            </a:r>
          </a:p>
          <a:p>
            <a:pPr lvl="0"/>
            <a:r>
              <a:rPr lang="en-GB" sz="2400" dirty="0" smtClean="0"/>
              <a:t>Tumour Necrosis Factor-</a:t>
            </a:r>
            <a:r>
              <a:rPr lang="en-GB" sz="2400" dirty="0" smtClean="0">
                <a:sym typeface="Symbol"/>
              </a:rPr>
              <a:t></a:t>
            </a:r>
            <a:endParaRPr lang="en-GB" sz="2400" dirty="0" smtClean="0"/>
          </a:p>
          <a:p>
            <a:r>
              <a:rPr lang="en-GB" sz="2400" dirty="0" smtClean="0"/>
              <a:t> </a:t>
            </a:r>
          </a:p>
          <a:p>
            <a:pPr lvl="0"/>
            <a:r>
              <a:rPr lang="en-GB" sz="2400" dirty="0" err="1" smtClean="0"/>
              <a:t>Eosinophilic</a:t>
            </a:r>
            <a:r>
              <a:rPr lang="en-GB" sz="2400" dirty="0" smtClean="0"/>
              <a:t> cationic protein</a:t>
            </a:r>
          </a:p>
          <a:p>
            <a:r>
              <a:rPr lang="en-GB" sz="2400" dirty="0" smtClean="0"/>
              <a:t> </a:t>
            </a:r>
          </a:p>
          <a:p>
            <a:pPr lvl="0"/>
            <a:r>
              <a:rPr lang="en-GB" sz="2400" dirty="0" smtClean="0"/>
              <a:t>Nitric oxide</a:t>
            </a:r>
          </a:p>
          <a:p>
            <a:r>
              <a:rPr lang="en-GB" sz="2400" dirty="0" smtClean="0"/>
              <a:t> </a:t>
            </a:r>
          </a:p>
          <a:p>
            <a:pPr lvl="0"/>
            <a:r>
              <a:rPr lang="en-GB" sz="2400" dirty="0" smtClean="0"/>
              <a:t>IgE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1651067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9738" y="1582739"/>
            <a:ext cx="9136062" cy="1846262"/>
          </a:xfrm>
        </p:spPr>
        <p:txBody>
          <a:bodyPr/>
          <a:lstStyle/>
          <a:p>
            <a:pPr algn="ctr"/>
            <a:r>
              <a:rPr lang="en-GB" dirty="0" smtClean="0"/>
              <a:t>SBA</a:t>
            </a:r>
          </a:p>
          <a:p>
            <a:endParaRPr lang="en-GB" dirty="0" smtClean="0"/>
          </a:p>
          <a:p>
            <a:r>
              <a:rPr lang="en-GB" dirty="0" smtClean="0"/>
              <a:t>Correct Answer = A</a:t>
            </a:r>
            <a:endParaRPr lang="en-GB" dirty="0"/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2194" name="Rectangle 2"/>
          <p:cNvSpPr>
            <a:spLocks noGrp="1" noChangeArrowheads="1"/>
          </p:cNvSpPr>
          <p:nvPr>
            <p:ph type="title"/>
          </p:nvPr>
        </p:nvSpPr>
        <p:spPr>
          <a:xfrm>
            <a:off x="776288" y="333375"/>
            <a:ext cx="8651875" cy="769938"/>
          </a:xfrm>
        </p:spPr>
        <p:txBody>
          <a:bodyPr/>
          <a:lstStyle/>
          <a:p>
            <a:pPr>
              <a:defRPr/>
            </a:pPr>
            <a:r>
              <a:rPr lang="en-GB" sz="3600" smtClean="0"/>
              <a:t>Allergy: 10 tips for hospital doctors/GP’s</a:t>
            </a:r>
          </a:p>
        </p:txBody>
      </p:sp>
      <p:sp>
        <p:nvSpPr>
          <p:cNvPr id="1032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9738" y="1412875"/>
            <a:ext cx="9466262" cy="6022975"/>
          </a:xfrm>
        </p:spPr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en-GB" sz="2800" dirty="0" smtClean="0"/>
              <a:t>Clinical history is very important in allergic disorders (usually multi-site symptoms,  including </a:t>
            </a:r>
            <a:r>
              <a:rPr lang="en-GB" sz="2800" dirty="0" err="1" smtClean="0"/>
              <a:t>pruritus</a:t>
            </a:r>
            <a:r>
              <a:rPr lang="en-GB" sz="2800" dirty="0" smtClean="0"/>
              <a:t>,  past history or family of </a:t>
            </a:r>
            <a:r>
              <a:rPr lang="en-GB" sz="2800" dirty="0" err="1" smtClean="0"/>
              <a:t>atopy</a:t>
            </a:r>
            <a:r>
              <a:rPr lang="en-GB" sz="2800" dirty="0" smtClean="0"/>
              <a:t>)	</a:t>
            </a:r>
          </a:p>
          <a:p>
            <a:pPr>
              <a:lnSpc>
                <a:spcPct val="80000"/>
              </a:lnSpc>
              <a:defRPr/>
            </a:pPr>
            <a:endParaRPr lang="en-GB" sz="2800" dirty="0" smtClean="0"/>
          </a:p>
          <a:p>
            <a:pPr>
              <a:lnSpc>
                <a:spcPct val="80000"/>
              </a:lnSpc>
              <a:defRPr/>
            </a:pPr>
            <a:r>
              <a:rPr lang="en-GB" sz="2800" dirty="0" smtClean="0"/>
              <a:t>Isolated GI symptoms are rarely due to purely IgE disorders 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  <a:defRPr/>
            </a:pPr>
            <a:endParaRPr lang="en-GB" sz="2800" dirty="0" smtClean="0"/>
          </a:p>
          <a:p>
            <a:pPr>
              <a:lnSpc>
                <a:spcPct val="80000"/>
              </a:lnSpc>
              <a:defRPr/>
            </a:pPr>
            <a:r>
              <a:rPr lang="en-GB" sz="2800" dirty="0" smtClean="0"/>
              <a:t>Blind screening for allergens using SPT or RAST tests is misleading in the diagnosis of allergy</a:t>
            </a:r>
          </a:p>
          <a:p>
            <a:pPr>
              <a:lnSpc>
                <a:spcPct val="80000"/>
              </a:lnSpc>
              <a:defRPr/>
            </a:pPr>
            <a:endParaRPr lang="en-GB" sz="2800" dirty="0" smtClean="0"/>
          </a:p>
          <a:p>
            <a:pPr>
              <a:lnSpc>
                <a:spcPct val="80000"/>
              </a:lnSpc>
              <a:defRPr/>
            </a:pPr>
            <a:r>
              <a:rPr lang="en-GB" sz="2800" dirty="0" smtClean="0"/>
              <a:t>It can be difficult to distinguish between anaphylaxis and anxiety disorder</a:t>
            </a:r>
          </a:p>
          <a:p>
            <a:pPr>
              <a:lnSpc>
                <a:spcPct val="80000"/>
              </a:lnSpc>
              <a:defRPr/>
            </a:pPr>
            <a:endParaRPr lang="en-GB" sz="2800" dirty="0" smtClean="0"/>
          </a:p>
          <a:p>
            <a:pPr>
              <a:lnSpc>
                <a:spcPct val="80000"/>
              </a:lnSpc>
              <a:defRPr/>
            </a:pPr>
            <a:r>
              <a:rPr lang="en-GB" sz="2800" dirty="0" smtClean="0"/>
              <a:t>IM adrenaline is the treatment of choice for anaphylaxis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3218" name="Rectangle 2"/>
          <p:cNvSpPr>
            <a:spLocks noGrp="1" noChangeArrowheads="1"/>
          </p:cNvSpPr>
          <p:nvPr>
            <p:ph type="title"/>
          </p:nvPr>
        </p:nvSpPr>
        <p:spPr>
          <a:xfrm>
            <a:off x="849313" y="404813"/>
            <a:ext cx="8291512" cy="625475"/>
          </a:xfrm>
        </p:spPr>
        <p:txBody>
          <a:bodyPr/>
          <a:lstStyle/>
          <a:p>
            <a:pPr>
              <a:defRPr/>
            </a:pPr>
            <a:r>
              <a:rPr lang="en-GB" sz="3600" smtClean="0"/>
              <a:t>Allergy: 10 tips for hospital doctors/GP’s</a:t>
            </a:r>
          </a:p>
        </p:txBody>
      </p:sp>
      <p:sp>
        <p:nvSpPr>
          <p:cNvPr id="1033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9738" y="1582738"/>
            <a:ext cx="9466262" cy="5275262"/>
          </a:xfrm>
        </p:spPr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en-GB" sz="2800" smtClean="0"/>
              <a:t>Ensure that your patient knows when and how to use an Epipen</a:t>
            </a:r>
          </a:p>
          <a:p>
            <a:pPr>
              <a:lnSpc>
                <a:spcPct val="80000"/>
              </a:lnSpc>
              <a:defRPr/>
            </a:pPr>
            <a:endParaRPr lang="en-GB" sz="2800" smtClean="0"/>
          </a:p>
          <a:p>
            <a:pPr>
              <a:lnSpc>
                <a:spcPct val="80000"/>
              </a:lnSpc>
              <a:defRPr/>
            </a:pPr>
            <a:r>
              <a:rPr lang="en-GB" sz="2800" smtClean="0"/>
              <a:t>Chronic urticaria and angioedema is not an allergic disorder</a:t>
            </a:r>
          </a:p>
          <a:p>
            <a:pPr>
              <a:lnSpc>
                <a:spcPct val="80000"/>
              </a:lnSpc>
              <a:defRPr/>
            </a:pPr>
            <a:endParaRPr lang="en-GB" sz="2800" smtClean="0"/>
          </a:p>
          <a:p>
            <a:pPr>
              <a:lnSpc>
                <a:spcPct val="80000"/>
              </a:lnSpc>
              <a:defRPr/>
            </a:pPr>
            <a:r>
              <a:rPr lang="en-GB" sz="2800" smtClean="0"/>
              <a:t>Angiotension enzyme inhibitors are a common cause of angioedema: stop the drug and see if angioedema settles</a:t>
            </a:r>
          </a:p>
          <a:p>
            <a:pPr>
              <a:lnSpc>
                <a:spcPct val="80000"/>
              </a:lnSpc>
              <a:defRPr/>
            </a:pPr>
            <a:endParaRPr lang="en-GB" sz="2800" smtClean="0"/>
          </a:p>
          <a:p>
            <a:pPr>
              <a:lnSpc>
                <a:spcPct val="80000"/>
              </a:lnSpc>
              <a:defRPr/>
            </a:pPr>
            <a:r>
              <a:rPr lang="en-GB" sz="2800" smtClean="0"/>
              <a:t>Make sure that you start treatment for seasonal allergic rhinitis 2-4 weeks before onset of pollen season</a:t>
            </a:r>
          </a:p>
          <a:p>
            <a:pPr>
              <a:lnSpc>
                <a:spcPct val="80000"/>
              </a:lnSpc>
              <a:defRPr/>
            </a:pPr>
            <a:endParaRPr lang="en-GB" sz="2800" smtClean="0"/>
          </a:p>
          <a:p>
            <a:pPr>
              <a:lnSpc>
                <a:spcPct val="80000"/>
              </a:lnSpc>
              <a:defRPr/>
            </a:pPr>
            <a:r>
              <a:rPr lang="en-GB" sz="2800" smtClean="0"/>
              <a:t>Immunotherapy is used for bee and wasp anaphylaxis and grass pollen hayfever refractory to maximal medical therapy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5522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609600"/>
            <a:ext cx="7483475" cy="762000"/>
          </a:xfrm>
        </p:spPr>
        <p:txBody>
          <a:bodyPr/>
          <a:lstStyle/>
          <a:p>
            <a:pPr>
              <a:defRPr/>
            </a:pPr>
            <a:r>
              <a:rPr lang="en-GB" sz="3600" smtClean="0"/>
              <a:t>Epidemiology of allergic disorders</a:t>
            </a:r>
          </a:p>
        </p:txBody>
      </p:sp>
      <p:sp>
        <p:nvSpPr>
          <p:cNvPr id="875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GB" sz="2400" smtClean="0"/>
          </a:p>
          <a:p>
            <a:pPr>
              <a:defRPr/>
            </a:pPr>
            <a:r>
              <a:rPr lang="en-GB" sz="2400" smtClean="0"/>
              <a:t>Prevalence of allergic rhinitis in Swiss military conscripts</a:t>
            </a:r>
          </a:p>
          <a:p>
            <a:pPr>
              <a:defRPr/>
            </a:pPr>
            <a:endParaRPr lang="en-GB" sz="2400" smtClean="0"/>
          </a:p>
          <a:p>
            <a:pPr>
              <a:defRPr/>
            </a:pPr>
            <a:endParaRPr lang="en-GB" sz="2400" smtClean="0"/>
          </a:p>
          <a:p>
            <a:pPr>
              <a:defRPr/>
            </a:pPr>
            <a:endParaRPr lang="en-GB" sz="2400" smtClean="0"/>
          </a:p>
          <a:p>
            <a:pPr>
              <a:defRPr/>
            </a:pPr>
            <a:endParaRPr lang="en-GB" sz="2400" smtClean="0"/>
          </a:p>
          <a:p>
            <a:pPr>
              <a:defRPr/>
            </a:pPr>
            <a:r>
              <a:rPr lang="en-GB" sz="2400" smtClean="0"/>
              <a:t>Prevalence of atopic dermatitis in children &lt; 5 years old in UK</a:t>
            </a:r>
            <a:endParaRPr lang="en-GB" smtClean="0"/>
          </a:p>
        </p:txBody>
      </p:sp>
      <p:graphicFrame>
        <p:nvGraphicFramePr>
          <p:cNvPr id="875599" name="Group 79"/>
          <p:cNvGraphicFramePr>
            <a:graphicFrameLocks noGrp="1"/>
          </p:cNvGraphicFramePr>
          <p:nvPr/>
        </p:nvGraphicFramePr>
        <p:xfrm>
          <a:off x="990600" y="4953000"/>
          <a:ext cx="7340600" cy="1036320"/>
        </p:xfrm>
        <a:graphic>
          <a:graphicData uri="http://schemas.openxmlformats.org/drawingml/2006/table">
            <a:tbl>
              <a:tblPr/>
              <a:tblGrid>
                <a:gridCol w="1835150"/>
                <a:gridCol w="1593850"/>
                <a:gridCol w="2076450"/>
                <a:gridCol w="1835150"/>
              </a:tblGrid>
              <a:tr h="2127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GB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Narrow" pitchFamily="34" charset="0"/>
                        </a:rPr>
                        <a:t>1946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GB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Narrow" pitchFamily="34" charset="0"/>
                        </a:rPr>
                        <a:t>1970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GB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Narrow" pitchFamily="34" charset="0"/>
                        </a:rPr>
                        <a:t>1985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GB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Narrow" pitchFamily="34" charset="0"/>
                        </a:rPr>
                        <a:t>1994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GB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Narrow" pitchFamily="34" charset="0"/>
                        </a:rPr>
                        <a:t>5.1%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GB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Narrow" pitchFamily="34" charset="0"/>
                        </a:rPr>
                        <a:t>7.3%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GB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Narrow" pitchFamily="34" charset="0"/>
                        </a:rPr>
                        <a:t>12.2%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GB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Narrow" pitchFamily="34" charset="0"/>
                        </a:rPr>
                        <a:t>20%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875601" name="Group 81"/>
          <p:cNvGraphicFramePr>
            <a:graphicFrameLocks noGrp="1"/>
          </p:cNvGraphicFramePr>
          <p:nvPr/>
        </p:nvGraphicFramePr>
        <p:xfrm>
          <a:off x="990600" y="2667000"/>
          <a:ext cx="7264400" cy="1111250"/>
        </p:xfrm>
        <a:graphic>
          <a:graphicData uri="http://schemas.openxmlformats.org/drawingml/2006/table">
            <a:tbl>
              <a:tblPr/>
              <a:tblGrid>
                <a:gridCol w="1816100"/>
                <a:gridCol w="1816100"/>
                <a:gridCol w="1816100"/>
                <a:gridCol w="1816100"/>
              </a:tblGrid>
              <a:tr h="5556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GB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Narrow" pitchFamily="34" charset="0"/>
                        </a:rPr>
                        <a:t>1926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GB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Narrow" pitchFamily="34" charset="0"/>
                        </a:rPr>
                        <a:t>1958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GB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Narrow" pitchFamily="34" charset="0"/>
                        </a:rPr>
                        <a:t>1985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GB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Narrow" pitchFamily="34" charset="0"/>
                        </a:rPr>
                        <a:t>1995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56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GB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Narrow" pitchFamily="34" charset="0"/>
                        </a:rPr>
                        <a:t>0.3%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GB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Narrow" pitchFamily="34" charset="0"/>
                        </a:rPr>
                        <a:t>4.6%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GB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Narrow" pitchFamily="34" charset="0"/>
                        </a:rPr>
                        <a:t>9.6%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GB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Narrow" pitchFamily="34" charset="0"/>
                        </a:rPr>
                        <a:t>14.2%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7624" name="Rectangle 8"/>
          <p:cNvSpPr>
            <a:spLocks noGrp="1" noChangeArrowheads="1"/>
          </p:cNvSpPr>
          <p:nvPr>
            <p:ph type="title"/>
          </p:nvPr>
        </p:nvSpPr>
        <p:spPr>
          <a:xfrm>
            <a:off x="632520" y="260648"/>
            <a:ext cx="8640960" cy="936104"/>
          </a:xfrm>
        </p:spPr>
        <p:txBody>
          <a:bodyPr/>
          <a:lstStyle/>
          <a:p>
            <a:pPr>
              <a:defRPr/>
            </a:pPr>
            <a:r>
              <a:rPr lang="en-GB" sz="3200" dirty="0" smtClean="0"/>
              <a:t>The reasons for the rise in allergic disorders are not known</a:t>
            </a:r>
          </a:p>
        </p:txBody>
      </p:sp>
      <p:sp>
        <p:nvSpPr>
          <p:cNvPr id="8196" name="Rectangle 10"/>
          <p:cNvSpPr>
            <a:spLocks noChangeArrowheads="1"/>
          </p:cNvSpPr>
          <p:nvPr/>
        </p:nvSpPr>
        <p:spPr bwMode="auto">
          <a:xfrm>
            <a:off x="416496" y="1225689"/>
            <a:ext cx="9289032" cy="415498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GB" b="1" i="0" dirty="0">
                <a:latin typeface="+mn-lt"/>
              </a:rPr>
              <a:t>Hygiene hypothesis</a:t>
            </a:r>
          </a:p>
          <a:p>
            <a:endParaRPr lang="en-GB" b="1" i="0" dirty="0">
              <a:latin typeface="+mn-lt"/>
            </a:endParaRPr>
          </a:p>
          <a:p>
            <a:r>
              <a:rPr lang="en-GB" b="1" i="0" dirty="0">
                <a:latin typeface="+mn-lt"/>
              </a:rPr>
              <a:t>Infection and unhygienic contact may </a:t>
            </a:r>
            <a:r>
              <a:rPr lang="en-GB" b="1" i="0" dirty="0" smtClean="0">
                <a:latin typeface="+mn-lt"/>
              </a:rPr>
              <a:t>prevent the development </a:t>
            </a:r>
            <a:r>
              <a:rPr lang="en-GB" b="1" i="0" dirty="0">
                <a:latin typeface="+mn-lt"/>
              </a:rPr>
              <a:t>of allergic disease</a:t>
            </a:r>
          </a:p>
          <a:p>
            <a:endParaRPr lang="en-GB" b="1" i="0" dirty="0">
              <a:latin typeface="+mn-lt"/>
            </a:endParaRPr>
          </a:p>
          <a:p>
            <a:r>
              <a:rPr lang="en-GB" b="1" i="0" dirty="0">
                <a:latin typeface="+mn-lt"/>
              </a:rPr>
              <a:t>? Role of overt viral and bacterial infection</a:t>
            </a:r>
          </a:p>
          <a:p>
            <a:endParaRPr lang="en-GB" b="1" i="0" dirty="0">
              <a:latin typeface="+mn-lt"/>
            </a:endParaRPr>
          </a:p>
          <a:p>
            <a:r>
              <a:rPr lang="en-GB" b="1" i="0" dirty="0">
                <a:latin typeface="+mn-lt"/>
              </a:rPr>
              <a:t>? Environmental exposure to microbial compounds</a:t>
            </a:r>
          </a:p>
          <a:p>
            <a:endParaRPr lang="en-GB" b="1" i="0" dirty="0" smtClean="0">
              <a:latin typeface="+mn-lt"/>
            </a:endParaRPr>
          </a:p>
          <a:p>
            <a:r>
              <a:rPr lang="en-GB" b="1" i="0" dirty="0" smtClean="0">
                <a:latin typeface="+mn-lt"/>
              </a:rPr>
              <a:t>Other reasons (route of exposure to antigens, food processing, use of antacids</a:t>
            </a:r>
            <a:r>
              <a:rPr lang="en-GB" i="0" dirty="0" smtClean="0">
                <a:latin typeface="+mn-lt"/>
              </a:rPr>
              <a:t>)</a:t>
            </a:r>
            <a:endParaRPr lang="en-GB" i="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2210" name="Rectangle 1026"/>
          <p:cNvSpPr>
            <a:spLocks noGrp="1" noChangeArrowheads="1"/>
          </p:cNvSpPr>
          <p:nvPr>
            <p:ph type="title"/>
          </p:nvPr>
        </p:nvSpPr>
        <p:spPr>
          <a:xfrm>
            <a:off x="1066800" y="152400"/>
            <a:ext cx="7467600" cy="609600"/>
          </a:xfrm>
        </p:spPr>
        <p:txBody>
          <a:bodyPr/>
          <a:lstStyle/>
          <a:p>
            <a:pPr>
              <a:defRPr/>
            </a:pPr>
            <a:r>
              <a:rPr lang="en-GB" sz="3600" smtClean="0"/>
              <a:t>Clinical history</a:t>
            </a:r>
          </a:p>
        </p:txBody>
      </p:sp>
      <p:sp>
        <p:nvSpPr>
          <p:cNvPr id="862211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439738" y="1219200"/>
            <a:ext cx="9161462" cy="5638800"/>
          </a:xfrm>
        </p:spPr>
        <p:txBody>
          <a:bodyPr/>
          <a:lstStyle/>
          <a:p>
            <a:pPr algn="ctr">
              <a:lnSpc>
                <a:spcPct val="90000"/>
              </a:lnSpc>
              <a:defRPr/>
            </a:pPr>
            <a:r>
              <a:rPr lang="en-GB" sz="2800" dirty="0" smtClean="0"/>
              <a:t>IgE allergic responses</a:t>
            </a:r>
          </a:p>
          <a:p>
            <a:pPr>
              <a:lnSpc>
                <a:spcPct val="90000"/>
              </a:lnSpc>
              <a:defRPr/>
            </a:pPr>
            <a:endParaRPr lang="en-GB" sz="2800" dirty="0" smtClean="0"/>
          </a:p>
          <a:p>
            <a:pPr>
              <a:lnSpc>
                <a:spcPct val="90000"/>
              </a:lnSpc>
              <a:defRPr/>
            </a:pPr>
            <a:r>
              <a:rPr lang="en-GB" sz="2400" dirty="0" smtClean="0"/>
              <a:t>Occurs within minutes or up to 2 hours after exposure to allergen</a:t>
            </a:r>
          </a:p>
          <a:p>
            <a:pPr>
              <a:lnSpc>
                <a:spcPct val="90000"/>
              </a:lnSpc>
              <a:defRPr/>
            </a:pPr>
            <a:endParaRPr lang="en-GB" sz="2400" dirty="0" smtClean="0"/>
          </a:p>
          <a:p>
            <a:pPr>
              <a:lnSpc>
                <a:spcPct val="90000"/>
              </a:lnSpc>
              <a:defRPr/>
            </a:pPr>
            <a:r>
              <a:rPr lang="en-GB" sz="2400" dirty="0" smtClean="0"/>
              <a:t>Responses are consistent</a:t>
            </a:r>
          </a:p>
          <a:p>
            <a:pPr>
              <a:lnSpc>
                <a:spcPct val="90000"/>
              </a:lnSpc>
              <a:defRPr/>
            </a:pPr>
            <a:endParaRPr lang="en-GB" sz="2400" dirty="0" smtClean="0"/>
          </a:p>
          <a:p>
            <a:pPr>
              <a:lnSpc>
                <a:spcPct val="90000"/>
              </a:lnSpc>
              <a:defRPr/>
            </a:pPr>
            <a:r>
              <a:rPr lang="en-GB" sz="2400" dirty="0" smtClean="0"/>
              <a:t>Reactions are predictable: </a:t>
            </a:r>
            <a:r>
              <a:rPr lang="en-GB" sz="2400" dirty="0" err="1" smtClean="0"/>
              <a:t>angioedema</a:t>
            </a:r>
            <a:r>
              <a:rPr lang="en-GB" sz="2400" dirty="0" smtClean="0"/>
              <a:t>, </a:t>
            </a:r>
            <a:r>
              <a:rPr lang="en-GB" sz="2400" dirty="0" err="1" smtClean="0"/>
              <a:t>urticaria</a:t>
            </a:r>
            <a:r>
              <a:rPr lang="en-GB" sz="2400" dirty="0" smtClean="0"/>
              <a:t>, </a:t>
            </a:r>
            <a:r>
              <a:rPr lang="en-GB" sz="2400" dirty="0" err="1" smtClean="0"/>
              <a:t>rhinoconjunctivitis</a:t>
            </a:r>
            <a:r>
              <a:rPr lang="en-GB" sz="2400" dirty="0" smtClean="0"/>
              <a:t>, wheeze, diarrhoea vomiting and anaphylaxis </a:t>
            </a:r>
          </a:p>
          <a:p>
            <a:pPr>
              <a:lnSpc>
                <a:spcPct val="90000"/>
              </a:lnSpc>
              <a:defRPr/>
            </a:pPr>
            <a:endParaRPr lang="en-GB" sz="2400" dirty="0" smtClean="0"/>
          </a:p>
          <a:p>
            <a:pPr>
              <a:lnSpc>
                <a:spcPct val="90000"/>
              </a:lnSpc>
              <a:defRPr/>
            </a:pPr>
            <a:r>
              <a:rPr lang="en-GB" sz="2400" dirty="0" smtClean="0"/>
              <a:t>At least 2 organ systems are usually involved</a:t>
            </a:r>
          </a:p>
          <a:p>
            <a:pPr>
              <a:lnSpc>
                <a:spcPct val="90000"/>
              </a:lnSpc>
              <a:defRPr/>
            </a:pPr>
            <a:endParaRPr lang="en-GB" sz="2400" dirty="0" smtClean="0"/>
          </a:p>
          <a:p>
            <a:pPr>
              <a:lnSpc>
                <a:spcPct val="90000"/>
              </a:lnSpc>
              <a:defRPr/>
            </a:pPr>
            <a:r>
              <a:rPr lang="en-GB" sz="2400" dirty="0" smtClean="0"/>
              <a:t>May be triggered by cofactors such as exercise, alcohol, ?infection</a:t>
            </a:r>
          </a:p>
          <a:p>
            <a:pPr>
              <a:lnSpc>
                <a:spcPct val="90000"/>
              </a:lnSpc>
              <a:defRPr/>
            </a:pP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4498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228600"/>
            <a:ext cx="7010400" cy="685800"/>
          </a:xfrm>
        </p:spPr>
        <p:txBody>
          <a:bodyPr/>
          <a:lstStyle/>
          <a:p>
            <a:pPr>
              <a:defRPr/>
            </a:pPr>
            <a:r>
              <a:rPr lang="en-GB" sz="3200" smtClean="0"/>
              <a:t>Clinical history</a:t>
            </a:r>
          </a:p>
        </p:txBody>
      </p:sp>
      <p:sp>
        <p:nvSpPr>
          <p:cNvPr id="874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6496" y="1052736"/>
            <a:ext cx="9136062" cy="5299075"/>
          </a:xfrm>
        </p:spPr>
        <p:txBody>
          <a:bodyPr/>
          <a:lstStyle/>
          <a:p>
            <a:pPr algn="ctr">
              <a:defRPr/>
            </a:pPr>
            <a:r>
              <a:rPr lang="en-GB" sz="2800" dirty="0" smtClean="0"/>
              <a:t>Non IgE mediated responses</a:t>
            </a:r>
          </a:p>
          <a:p>
            <a:pPr>
              <a:defRPr/>
            </a:pPr>
            <a:endParaRPr lang="en-GB" sz="2800" dirty="0" smtClean="0"/>
          </a:p>
          <a:p>
            <a:pPr>
              <a:defRPr/>
            </a:pPr>
            <a:r>
              <a:rPr lang="en-GB" sz="2400" dirty="0" smtClean="0"/>
              <a:t>Recurrent episodes of abdominal pain, diarrhoea</a:t>
            </a:r>
          </a:p>
          <a:p>
            <a:pPr>
              <a:defRPr/>
            </a:pPr>
            <a:endParaRPr lang="en-GB" sz="1000" dirty="0" smtClean="0"/>
          </a:p>
          <a:p>
            <a:pPr>
              <a:defRPr/>
            </a:pPr>
            <a:r>
              <a:rPr lang="en-GB" sz="2400" dirty="0" smtClean="0"/>
              <a:t>Fatigue</a:t>
            </a:r>
          </a:p>
          <a:p>
            <a:pPr>
              <a:defRPr/>
            </a:pPr>
            <a:endParaRPr lang="en-GB" sz="1000" dirty="0" smtClean="0"/>
          </a:p>
          <a:p>
            <a:pPr>
              <a:defRPr/>
            </a:pPr>
            <a:r>
              <a:rPr lang="en-GB" sz="2400" dirty="0" smtClean="0"/>
              <a:t>Migraine</a:t>
            </a:r>
          </a:p>
          <a:p>
            <a:pPr>
              <a:defRPr/>
            </a:pPr>
            <a:endParaRPr lang="en-GB" sz="1000" dirty="0" smtClean="0"/>
          </a:p>
          <a:p>
            <a:pPr>
              <a:defRPr/>
            </a:pPr>
            <a:r>
              <a:rPr lang="en-GB" sz="2400" dirty="0" smtClean="0"/>
              <a:t>Hyperactivity</a:t>
            </a:r>
          </a:p>
          <a:p>
            <a:pPr>
              <a:defRPr/>
            </a:pPr>
            <a:endParaRPr lang="en-GB" sz="1000" dirty="0" smtClean="0"/>
          </a:p>
          <a:p>
            <a:pPr>
              <a:defRPr/>
            </a:pPr>
            <a:r>
              <a:rPr lang="en-GB" sz="2400" dirty="0" smtClean="0"/>
              <a:t>Depression</a:t>
            </a:r>
          </a:p>
          <a:p>
            <a:pPr>
              <a:defRPr/>
            </a:pPr>
            <a:endParaRPr lang="en-GB" sz="1000" dirty="0" smtClean="0"/>
          </a:p>
          <a:p>
            <a:pPr>
              <a:defRPr/>
            </a:pPr>
            <a:r>
              <a:rPr lang="en-GB" sz="2400" dirty="0" smtClean="0"/>
              <a:t>Confusion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mmune based therapies">
  <a:themeElements>
    <a:clrScheme name="Immune based therapies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Immune based therapies">
      <a:majorFont>
        <a:latin typeface="Times New Roman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1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1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</a:defRPr>
        </a:defPPr>
      </a:lstStyle>
    </a:lnDef>
  </a:objectDefaults>
  <a:extraClrSchemeLst>
    <a:extraClrScheme>
      <a:clrScheme name="Immune based therapie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mmune based therapies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mmune based therapies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mmune based therapies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mmune based therapie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mmune based therapie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mmune based therapie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SARAMAC:Desktop Folder:HEALTHCARE TALKS:Immune based therapies</Template>
  <TotalTime>5266</TotalTime>
  <Pages>39</Pages>
  <Words>1833</Words>
  <Application>Microsoft Office PowerPoint</Application>
  <PresentationFormat>A4 Paper (210x297 mm)</PresentationFormat>
  <Paragraphs>607</Paragraphs>
  <Slides>59</Slides>
  <Notes>37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59</vt:i4>
      </vt:variant>
    </vt:vector>
  </HeadingPairs>
  <TitlesOfParts>
    <vt:vector size="60" baseType="lpstr">
      <vt:lpstr>Immune based therapies</vt:lpstr>
      <vt:lpstr>Allergic disorders</vt:lpstr>
      <vt:lpstr>Learning objectives</vt:lpstr>
      <vt:lpstr>Definitions </vt:lpstr>
      <vt:lpstr>Age of onset of allergic diseases</vt:lpstr>
      <vt:lpstr>Allergic disorders are common and co-exist</vt:lpstr>
      <vt:lpstr>Epidemiology of allergic disorders</vt:lpstr>
      <vt:lpstr>The reasons for the rise in allergic disorders are not known</vt:lpstr>
      <vt:lpstr>Clinical history</vt:lpstr>
      <vt:lpstr>Clinical history</vt:lpstr>
      <vt:lpstr>Investigation of allergic disease</vt:lpstr>
      <vt:lpstr>Skin-prick tests</vt:lpstr>
      <vt:lpstr>How to do a skin prick test</vt:lpstr>
      <vt:lpstr>Slide 13</vt:lpstr>
      <vt:lpstr>Skin prick tests</vt:lpstr>
      <vt:lpstr>Specific IgE test (RAST tests)</vt:lpstr>
      <vt:lpstr>Chemiluminescence IgE test</vt:lpstr>
      <vt:lpstr>Indications for specific IgE testing</vt:lpstr>
      <vt:lpstr>Component Allergen Specific IgE</vt:lpstr>
      <vt:lpstr>Other allergy tests</vt:lpstr>
      <vt:lpstr>Challenge Tests: food and  drug allergy</vt:lpstr>
      <vt:lpstr>Anaphylaxis: clinical definition</vt:lpstr>
      <vt:lpstr>Mechanisms of anaphylaxis</vt:lpstr>
      <vt:lpstr>Causes of anaphylaxis</vt:lpstr>
      <vt:lpstr>Reactions that can mimic anaphylaxis</vt:lpstr>
      <vt:lpstr>Laboratory diagnosis of anaphylaxis</vt:lpstr>
      <vt:lpstr>Emergency management of anaphylaxis</vt:lpstr>
      <vt:lpstr>Follow up management of anaphylaxis</vt:lpstr>
      <vt:lpstr>Follow up management for anaphylaxis</vt:lpstr>
      <vt:lpstr>Anaphylaxis</vt:lpstr>
      <vt:lpstr>How to use an Epipen</vt:lpstr>
      <vt:lpstr>Filaggrin and atopic dermatitis</vt:lpstr>
      <vt:lpstr>Atopic dermatitis</vt:lpstr>
      <vt:lpstr>Treatment of atopic dermatitis</vt:lpstr>
      <vt:lpstr>Food allergy</vt:lpstr>
      <vt:lpstr>Examples of adverse reactions to foods</vt:lpstr>
      <vt:lpstr>Route of exposure to food antigens may determine whether allergy or tolerance develops</vt:lpstr>
      <vt:lpstr>Food allergy</vt:lpstr>
      <vt:lpstr>Prevalence of food allergy in the USA</vt:lpstr>
      <vt:lpstr>Food allergy: clinical history</vt:lpstr>
      <vt:lpstr>Investigations for food allergy</vt:lpstr>
      <vt:lpstr>Predictive value of food allergen specific IgE levels in children </vt:lpstr>
      <vt:lpstr>Causes of food allergy in adults</vt:lpstr>
      <vt:lpstr>Birch pollen oral allergy syndrome</vt:lpstr>
      <vt:lpstr>Causes of food allergy in children</vt:lpstr>
      <vt:lpstr>Management of food allergy</vt:lpstr>
      <vt:lpstr>Allergic rhinitis</vt:lpstr>
      <vt:lpstr>Onset of pollen induced rhinitis in SE England</vt:lpstr>
      <vt:lpstr>Diagnosis of allergic rhinitis</vt:lpstr>
      <vt:lpstr>Management of allergic rhinitis</vt:lpstr>
      <vt:lpstr>Urticaria</vt:lpstr>
      <vt:lpstr>Acute urticaria</vt:lpstr>
      <vt:lpstr>Chronic urticaria</vt:lpstr>
      <vt:lpstr>Management of chronic urticaria</vt:lpstr>
      <vt:lpstr>Management of chronic urticaria</vt:lpstr>
      <vt:lpstr>Learning points</vt:lpstr>
      <vt:lpstr>SBA </vt:lpstr>
      <vt:lpstr>Slide 57</vt:lpstr>
      <vt:lpstr>Allergy: 10 tips for hospital doctors/GP’s</vt:lpstr>
      <vt:lpstr>Allergy: 10 tips for hospital doctors/GP’s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Autoimmunity</dc:title>
  <dc:creator>Daniel and Gabrielle Cehic</dc:creator>
  <cp:lastModifiedBy>nshiel</cp:lastModifiedBy>
  <cp:revision>603</cp:revision>
  <cp:lastPrinted>2000-09-25T19:29:07Z</cp:lastPrinted>
  <dcterms:created xsi:type="dcterms:W3CDTF">1999-02-28T09:33:39Z</dcterms:created>
  <dcterms:modified xsi:type="dcterms:W3CDTF">2011-07-08T10:36:27Z</dcterms:modified>
</cp:coreProperties>
</file>