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42"/>
  </p:notesMasterIdLst>
  <p:handoutMasterIdLst>
    <p:handoutMasterId r:id="rId143"/>
  </p:handoutMasterIdLst>
  <p:sldIdLst>
    <p:sldId id="256" r:id="rId2"/>
    <p:sldId id="674" r:id="rId3"/>
    <p:sldId id="1095" r:id="rId4"/>
    <p:sldId id="960" r:id="rId5"/>
    <p:sldId id="983" r:id="rId6"/>
    <p:sldId id="984" r:id="rId7"/>
    <p:sldId id="985" r:id="rId8"/>
    <p:sldId id="986" r:id="rId9"/>
    <p:sldId id="987" r:id="rId10"/>
    <p:sldId id="965" r:id="rId11"/>
    <p:sldId id="988" r:id="rId12"/>
    <p:sldId id="995" r:id="rId13"/>
    <p:sldId id="989" r:id="rId14"/>
    <p:sldId id="1085" r:id="rId15"/>
    <p:sldId id="1086" r:id="rId16"/>
    <p:sldId id="992" r:id="rId17"/>
    <p:sldId id="993" r:id="rId18"/>
    <p:sldId id="994" r:id="rId19"/>
    <p:sldId id="1087" r:id="rId20"/>
    <p:sldId id="966" r:id="rId21"/>
    <p:sldId id="996" r:id="rId22"/>
    <p:sldId id="997" r:id="rId23"/>
    <p:sldId id="972" r:id="rId24"/>
    <p:sldId id="973" r:id="rId25"/>
    <p:sldId id="974" r:id="rId26"/>
    <p:sldId id="999" r:id="rId27"/>
    <p:sldId id="975" r:id="rId28"/>
    <p:sldId id="977" r:id="rId29"/>
    <p:sldId id="1001" r:id="rId30"/>
    <p:sldId id="1000" r:id="rId31"/>
    <p:sldId id="976" r:id="rId32"/>
    <p:sldId id="1013" r:id="rId33"/>
    <p:sldId id="1002" r:id="rId34"/>
    <p:sldId id="980" r:id="rId35"/>
    <p:sldId id="981" r:id="rId36"/>
    <p:sldId id="1014" r:id="rId37"/>
    <p:sldId id="1003" r:id="rId38"/>
    <p:sldId id="1015" r:id="rId39"/>
    <p:sldId id="1017" r:id="rId40"/>
    <p:sldId id="1016" r:id="rId41"/>
    <p:sldId id="1004" r:id="rId42"/>
    <p:sldId id="1011" r:id="rId43"/>
    <p:sldId id="1012" r:id="rId44"/>
    <p:sldId id="895" r:id="rId45"/>
    <p:sldId id="1042" r:id="rId46"/>
    <p:sldId id="1043" r:id="rId47"/>
    <p:sldId id="1045" r:id="rId48"/>
    <p:sldId id="1047" r:id="rId49"/>
    <p:sldId id="1048" r:id="rId50"/>
    <p:sldId id="1049" r:id="rId51"/>
    <p:sldId id="1088" r:id="rId52"/>
    <p:sldId id="1050" r:id="rId53"/>
    <p:sldId id="1052" r:id="rId54"/>
    <p:sldId id="1051" r:id="rId55"/>
    <p:sldId id="1054" r:id="rId56"/>
    <p:sldId id="1055" r:id="rId57"/>
    <p:sldId id="1068" r:id="rId58"/>
    <p:sldId id="1064" r:id="rId59"/>
    <p:sldId id="1065" r:id="rId60"/>
    <p:sldId id="1066" r:id="rId61"/>
    <p:sldId id="769" r:id="rId62"/>
    <p:sldId id="1101" r:id="rId63"/>
    <p:sldId id="1102" r:id="rId64"/>
    <p:sldId id="1103" r:id="rId65"/>
    <p:sldId id="1122" r:id="rId66"/>
    <p:sldId id="1105" r:id="rId67"/>
    <p:sldId id="1106" r:id="rId68"/>
    <p:sldId id="1107" r:id="rId69"/>
    <p:sldId id="1109" r:id="rId70"/>
    <p:sldId id="1123" r:id="rId71"/>
    <p:sldId id="1110" r:id="rId72"/>
    <p:sldId id="930" r:id="rId73"/>
    <p:sldId id="771" r:id="rId74"/>
    <p:sldId id="931" r:id="rId75"/>
    <p:sldId id="932" r:id="rId76"/>
    <p:sldId id="775" r:id="rId77"/>
    <p:sldId id="776" r:id="rId78"/>
    <p:sldId id="777" r:id="rId79"/>
    <p:sldId id="778" r:id="rId80"/>
    <p:sldId id="779" r:id="rId81"/>
    <p:sldId id="936" r:id="rId82"/>
    <p:sldId id="781" r:id="rId83"/>
    <p:sldId id="956" r:id="rId84"/>
    <p:sldId id="957" r:id="rId85"/>
    <p:sldId id="783" r:id="rId86"/>
    <p:sldId id="784" r:id="rId87"/>
    <p:sldId id="782" r:id="rId88"/>
    <p:sldId id="786" r:id="rId89"/>
    <p:sldId id="897" r:id="rId90"/>
    <p:sldId id="802" r:id="rId91"/>
    <p:sldId id="803" r:id="rId92"/>
    <p:sldId id="804" r:id="rId93"/>
    <p:sldId id="806" r:id="rId94"/>
    <p:sldId id="807" r:id="rId95"/>
    <p:sldId id="1125" r:id="rId96"/>
    <p:sldId id="809" r:id="rId97"/>
    <p:sldId id="1089" r:id="rId98"/>
    <p:sldId id="1090" r:id="rId99"/>
    <p:sldId id="811" r:id="rId100"/>
    <p:sldId id="1091" r:id="rId101"/>
    <p:sldId id="1092" r:id="rId102"/>
    <p:sldId id="813" r:id="rId103"/>
    <p:sldId id="954" r:id="rId104"/>
    <p:sldId id="1096" r:id="rId105"/>
    <p:sldId id="1098" r:id="rId106"/>
    <p:sldId id="1099" r:id="rId107"/>
    <p:sldId id="814" r:id="rId108"/>
    <p:sldId id="1100" r:id="rId109"/>
    <p:sldId id="1069" r:id="rId110"/>
    <p:sldId id="1070" r:id="rId111"/>
    <p:sldId id="1071" r:id="rId112"/>
    <p:sldId id="1111" r:id="rId113"/>
    <p:sldId id="1129" r:id="rId114"/>
    <p:sldId id="1074" r:id="rId115"/>
    <p:sldId id="1075" r:id="rId116"/>
    <p:sldId id="1076" r:id="rId117"/>
    <p:sldId id="1077" r:id="rId118"/>
    <p:sldId id="1078" r:id="rId119"/>
    <p:sldId id="1079" r:id="rId120"/>
    <p:sldId id="1080" r:id="rId121"/>
    <p:sldId id="1081" r:id="rId122"/>
    <p:sldId id="1082" r:id="rId123"/>
    <p:sldId id="1083" r:id="rId124"/>
    <p:sldId id="1084" r:id="rId125"/>
    <p:sldId id="1094" r:id="rId126"/>
    <p:sldId id="1112" r:id="rId127"/>
    <p:sldId id="1113" r:id="rId128"/>
    <p:sldId id="1114" r:id="rId129"/>
    <p:sldId id="1124" r:id="rId130"/>
    <p:sldId id="1115" r:id="rId131"/>
    <p:sldId id="1116" r:id="rId132"/>
    <p:sldId id="1126" r:id="rId133"/>
    <p:sldId id="1117" r:id="rId134"/>
    <p:sldId id="1118" r:id="rId135"/>
    <p:sldId id="1127" r:id="rId136"/>
    <p:sldId id="1119" r:id="rId137"/>
    <p:sldId id="1120" r:id="rId138"/>
    <p:sldId id="1128" r:id="rId139"/>
    <p:sldId id="1121" r:id="rId140"/>
    <p:sldId id="1130" r:id="rId141"/>
  </p:sldIdLst>
  <p:sldSz cx="9144000" cy="6858000" type="screen4x3"/>
  <p:notesSz cx="6858000" cy="9144000"/>
  <p:defaultTextStyle>
    <a:defPPr>
      <a:defRPr lang="en-US"/>
    </a:defPPr>
    <a:lvl1pPr algn="l" rtl="0" eaLnBrk="0" fontAlgn="base" hangingPunct="0">
      <a:spcBef>
        <a:spcPct val="20000"/>
      </a:spcBef>
      <a:spcAft>
        <a:spcPct val="0"/>
      </a:spcAft>
      <a:defRPr kern="1200">
        <a:solidFill>
          <a:srgbClr val="FE9914"/>
        </a:solidFill>
        <a:latin typeface="Arial" charset="0"/>
        <a:ea typeface="+mn-ea"/>
        <a:cs typeface="+mn-cs"/>
      </a:defRPr>
    </a:lvl1pPr>
    <a:lvl2pPr marL="457200" algn="l" rtl="0" eaLnBrk="0" fontAlgn="base" hangingPunct="0">
      <a:spcBef>
        <a:spcPct val="20000"/>
      </a:spcBef>
      <a:spcAft>
        <a:spcPct val="0"/>
      </a:spcAft>
      <a:defRPr kern="1200">
        <a:solidFill>
          <a:srgbClr val="FE9914"/>
        </a:solidFill>
        <a:latin typeface="Arial" charset="0"/>
        <a:ea typeface="+mn-ea"/>
        <a:cs typeface="+mn-cs"/>
      </a:defRPr>
    </a:lvl2pPr>
    <a:lvl3pPr marL="914400" algn="l" rtl="0" eaLnBrk="0" fontAlgn="base" hangingPunct="0">
      <a:spcBef>
        <a:spcPct val="20000"/>
      </a:spcBef>
      <a:spcAft>
        <a:spcPct val="0"/>
      </a:spcAft>
      <a:defRPr kern="1200">
        <a:solidFill>
          <a:srgbClr val="FE9914"/>
        </a:solidFill>
        <a:latin typeface="Arial" charset="0"/>
        <a:ea typeface="+mn-ea"/>
        <a:cs typeface="+mn-cs"/>
      </a:defRPr>
    </a:lvl3pPr>
    <a:lvl4pPr marL="1371600" algn="l" rtl="0" eaLnBrk="0" fontAlgn="base" hangingPunct="0">
      <a:spcBef>
        <a:spcPct val="20000"/>
      </a:spcBef>
      <a:spcAft>
        <a:spcPct val="0"/>
      </a:spcAft>
      <a:defRPr kern="1200">
        <a:solidFill>
          <a:srgbClr val="FE9914"/>
        </a:solidFill>
        <a:latin typeface="Arial" charset="0"/>
        <a:ea typeface="+mn-ea"/>
        <a:cs typeface="+mn-cs"/>
      </a:defRPr>
    </a:lvl4pPr>
    <a:lvl5pPr marL="1828800" algn="l" rtl="0" eaLnBrk="0" fontAlgn="base" hangingPunct="0">
      <a:spcBef>
        <a:spcPct val="20000"/>
      </a:spcBef>
      <a:spcAft>
        <a:spcPct val="0"/>
      </a:spcAft>
      <a:defRPr kern="1200">
        <a:solidFill>
          <a:srgbClr val="FE9914"/>
        </a:solidFill>
        <a:latin typeface="Arial" charset="0"/>
        <a:ea typeface="+mn-ea"/>
        <a:cs typeface="+mn-cs"/>
      </a:defRPr>
    </a:lvl5pPr>
    <a:lvl6pPr marL="2286000" algn="l" defTabSz="914400" rtl="0" eaLnBrk="1" latinLnBrk="0" hangingPunct="1">
      <a:defRPr kern="1200">
        <a:solidFill>
          <a:srgbClr val="FE9914"/>
        </a:solidFill>
        <a:latin typeface="Arial" charset="0"/>
        <a:ea typeface="+mn-ea"/>
        <a:cs typeface="+mn-cs"/>
      </a:defRPr>
    </a:lvl6pPr>
    <a:lvl7pPr marL="2743200" algn="l" defTabSz="914400" rtl="0" eaLnBrk="1" latinLnBrk="0" hangingPunct="1">
      <a:defRPr kern="1200">
        <a:solidFill>
          <a:srgbClr val="FE9914"/>
        </a:solidFill>
        <a:latin typeface="Arial" charset="0"/>
        <a:ea typeface="+mn-ea"/>
        <a:cs typeface="+mn-cs"/>
      </a:defRPr>
    </a:lvl7pPr>
    <a:lvl8pPr marL="3200400" algn="l" defTabSz="914400" rtl="0" eaLnBrk="1" latinLnBrk="0" hangingPunct="1">
      <a:defRPr kern="1200">
        <a:solidFill>
          <a:srgbClr val="FE9914"/>
        </a:solidFill>
        <a:latin typeface="Arial" charset="0"/>
        <a:ea typeface="+mn-ea"/>
        <a:cs typeface="+mn-cs"/>
      </a:defRPr>
    </a:lvl8pPr>
    <a:lvl9pPr marL="3657600" algn="l" defTabSz="914400" rtl="0" eaLnBrk="1" latinLnBrk="0" hangingPunct="1">
      <a:defRPr kern="1200">
        <a:solidFill>
          <a:srgbClr val="FE9914"/>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3300"/>
    <a:srgbClr val="99CCFF"/>
    <a:srgbClr val="FF9900"/>
    <a:srgbClr val="66FFCC"/>
    <a:srgbClr val="009900"/>
    <a:srgbClr val="FF33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4" autoAdjust="0"/>
    <p:restoredTop sz="94614" autoAdjust="0"/>
  </p:normalViewPr>
  <p:slideViewPr>
    <p:cSldViewPr>
      <p:cViewPr>
        <p:scale>
          <a:sx n="50" d="100"/>
          <a:sy n="50" d="100"/>
        </p:scale>
        <p:origin x="-684" y="-18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18.xml"/><Relationship Id="rId2" Type="http://schemas.openxmlformats.org/officeDocument/2006/relationships/slide" Target="slides/slide41.xml"/><Relationship Id="rId1"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8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Times" pitchFamily="18" charset="0"/>
              </a:defRPr>
            </a:lvl1pPr>
          </a:lstStyle>
          <a:p>
            <a:endParaRPr lang="en-GB"/>
          </a:p>
        </p:txBody>
      </p:sp>
      <p:sp>
        <p:nvSpPr>
          <p:cNvPr id="12380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pitchFamily="18" charset="0"/>
              </a:defRPr>
            </a:lvl1pPr>
          </a:lstStyle>
          <a:p>
            <a:endParaRPr lang="en-GB"/>
          </a:p>
        </p:txBody>
      </p:sp>
      <p:sp>
        <p:nvSpPr>
          <p:cNvPr id="12380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Times" pitchFamily="18" charset="0"/>
              </a:defRPr>
            </a:lvl1pPr>
          </a:lstStyle>
          <a:p>
            <a:endParaRPr lang="en-GB"/>
          </a:p>
        </p:txBody>
      </p:sp>
      <p:sp>
        <p:nvSpPr>
          <p:cNvPr id="12380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pitchFamily="18" charset="0"/>
              </a:defRPr>
            </a:lvl1pPr>
          </a:lstStyle>
          <a:p>
            <a:fld id="{F5DE4C10-F602-4794-B44D-AB0D0351EBF2}" type="slidenum">
              <a:rPr lang="en-GB"/>
              <a:pPr/>
              <a:t>‹#›</a:t>
            </a:fld>
            <a:endParaRPr lang="en-GB"/>
          </a:p>
        </p:txBody>
      </p:sp>
    </p:spTree>
    <p:extLst>
      <p:ext uri="{BB962C8B-B14F-4D97-AF65-F5344CB8AC3E}">
        <p14:creationId xmlns:p14="http://schemas.microsoft.com/office/powerpoint/2010/main" val="3223668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Times" pitchFamily="18" charset="0"/>
              </a:defRPr>
            </a:lvl1pPr>
          </a:lstStyle>
          <a:p>
            <a:endParaRPr lang="en-GB" altLang="en-GB"/>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pitchFamily="18" charset="0"/>
              </a:defRPr>
            </a:lvl1pPr>
          </a:lstStyle>
          <a:p>
            <a:endParaRPr lang="en-GB" altLang="en-GB"/>
          </a:p>
        </p:txBody>
      </p:sp>
      <p:sp>
        <p:nvSpPr>
          <p:cNvPr id="145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Times" pitchFamily="18" charset="0"/>
              </a:defRPr>
            </a:lvl1pPr>
          </a:lstStyle>
          <a:p>
            <a:endParaRPr lang="en-GB" altLang="en-GB"/>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pitchFamily="18" charset="0"/>
              </a:defRPr>
            </a:lvl1pPr>
          </a:lstStyle>
          <a:p>
            <a:fld id="{1545AB73-A824-4BDE-8226-552564ADC119}" type="slidenum">
              <a:rPr lang="en-GB" altLang="en-GB"/>
              <a:pPr/>
              <a:t>‹#›</a:t>
            </a:fld>
            <a:endParaRPr lang="en-GB" altLang="en-GB"/>
          </a:p>
        </p:txBody>
      </p:sp>
    </p:spTree>
    <p:extLst>
      <p:ext uri="{BB962C8B-B14F-4D97-AF65-F5344CB8AC3E}">
        <p14:creationId xmlns:p14="http://schemas.microsoft.com/office/powerpoint/2010/main" val="1780596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GB" smtClean="0">
              <a:latin typeface="Times" pitchFamily="18" charset="0"/>
            </a:endParaRPr>
          </a:p>
        </p:txBody>
      </p:sp>
      <p:sp>
        <p:nvSpPr>
          <p:cNvPr id="146436" name="Slide Number Placeholder 3"/>
          <p:cNvSpPr>
            <a:spLocks noGrp="1"/>
          </p:cNvSpPr>
          <p:nvPr>
            <p:ph type="sldNum" sz="quarter" idx="5"/>
          </p:nvPr>
        </p:nvSpPr>
        <p:spPr>
          <a:noFill/>
        </p:spPr>
        <p:txBody>
          <a:bodyPr/>
          <a:lstStyle/>
          <a:p>
            <a:fld id="{DF144B66-5A3F-4F11-A5F7-34C34E180482}" type="slidenum">
              <a:rPr lang="en-GB" altLang="en-GB"/>
              <a:pPr/>
              <a:t>1</a:t>
            </a:fld>
            <a:endParaRPr lang="en-GB" alt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GB" smtClean="0">
              <a:latin typeface="Times" pitchFamily="18" charset="0"/>
            </a:endParaRPr>
          </a:p>
        </p:txBody>
      </p:sp>
      <p:sp>
        <p:nvSpPr>
          <p:cNvPr id="155652" name="Slide Number Placeholder 3"/>
          <p:cNvSpPr>
            <a:spLocks noGrp="1"/>
          </p:cNvSpPr>
          <p:nvPr>
            <p:ph type="sldNum" sz="quarter" idx="5"/>
          </p:nvPr>
        </p:nvSpPr>
        <p:spPr>
          <a:noFill/>
        </p:spPr>
        <p:txBody>
          <a:bodyPr/>
          <a:lstStyle/>
          <a:p>
            <a:fld id="{1888424C-AF82-4897-A8FF-3DB6FAC403B5}" type="slidenum">
              <a:rPr lang="en-GB" altLang="en-GB"/>
              <a:pPr/>
              <a:t>10</a:t>
            </a:fld>
            <a:endParaRPr lang="en-GB" altLang="en-GB"/>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p:spPr>
        <p:txBody>
          <a:bodyPr/>
          <a:lstStyle/>
          <a:p>
            <a:endParaRPr lang="en-GB" smtClean="0">
              <a:latin typeface="Times" pitchFamily="18" charset="0"/>
            </a:endParaRPr>
          </a:p>
        </p:txBody>
      </p:sp>
      <p:sp>
        <p:nvSpPr>
          <p:cNvPr id="247812" name="Slide Number Placeholder 3"/>
          <p:cNvSpPr>
            <a:spLocks noGrp="1"/>
          </p:cNvSpPr>
          <p:nvPr>
            <p:ph type="sldNum" sz="quarter" idx="5"/>
          </p:nvPr>
        </p:nvSpPr>
        <p:spPr>
          <a:noFill/>
        </p:spPr>
        <p:txBody>
          <a:bodyPr/>
          <a:lstStyle/>
          <a:p>
            <a:fld id="{00D855F8-B2F5-4F45-992E-CF1E3464B784}" type="slidenum">
              <a:rPr lang="en-GB" altLang="en-GB"/>
              <a:pPr/>
              <a:t>100</a:t>
            </a:fld>
            <a:endParaRPr lang="en-GB" altLang="en-GB"/>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p:spPr>
        <p:txBody>
          <a:bodyPr/>
          <a:lstStyle/>
          <a:p>
            <a:endParaRPr lang="en-GB" smtClean="0">
              <a:latin typeface="Times" pitchFamily="18" charset="0"/>
            </a:endParaRPr>
          </a:p>
        </p:txBody>
      </p:sp>
      <p:sp>
        <p:nvSpPr>
          <p:cNvPr id="248836" name="Slide Number Placeholder 3"/>
          <p:cNvSpPr>
            <a:spLocks noGrp="1"/>
          </p:cNvSpPr>
          <p:nvPr>
            <p:ph type="sldNum" sz="quarter" idx="5"/>
          </p:nvPr>
        </p:nvSpPr>
        <p:spPr>
          <a:noFill/>
        </p:spPr>
        <p:txBody>
          <a:bodyPr/>
          <a:lstStyle/>
          <a:p>
            <a:fld id="{4D221489-80A5-48E2-B14B-9D2248991E8E}" type="slidenum">
              <a:rPr lang="en-GB" altLang="en-GB"/>
              <a:pPr/>
              <a:t>101</a:t>
            </a:fld>
            <a:endParaRPr lang="en-GB" altLang="en-GB"/>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p:spPr>
        <p:txBody>
          <a:bodyPr/>
          <a:lstStyle/>
          <a:p>
            <a:endParaRPr lang="en-GB" smtClean="0">
              <a:latin typeface="Times" pitchFamily="18" charset="0"/>
            </a:endParaRPr>
          </a:p>
        </p:txBody>
      </p:sp>
      <p:sp>
        <p:nvSpPr>
          <p:cNvPr id="249860" name="Slide Number Placeholder 3"/>
          <p:cNvSpPr>
            <a:spLocks noGrp="1"/>
          </p:cNvSpPr>
          <p:nvPr>
            <p:ph type="sldNum" sz="quarter" idx="5"/>
          </p:nvPr>
        </p:nvSpPr>
        <p:spPr>
          <a:noFill/>
        </p:spPr>
        <p:txBody>
          <a:bodyPr/>
          <a:lstStyle/>
          <a:p>
            <a:fld id="{80CD304F-1C83-4DC6-BBD9-52032841453F}" type="slidenum">
              <a:rPr lang="en-GB" altLang="en-GB"/>
              <a:pPr/>
              <a:t>102</a:t>
            </a:fld>
            <a:endParaRPr lang="en-GB" altLang="en-GB"/>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p:spPr>
        <p:txBody>
          <a:bodyPr/>
          <a:lstStyle/>
          <a:p>
            <a:endParaRPr lang="en-GB" smtClean="0">
              <a:latin typeface="Times" pitchFamily="18" charset="0"/>
            </a:endParaRPr>
          </a:p>
        </p:txBody>
      </p:sp>
      <p:sp>
        <p:nvSpPr>
          <p:cNvPr id="250884" name="Slide Number Placeholder 3"/>
          <p:cNvSpPr>
            <a:spLocks noGrp="1"/>
          </p:cNvSpPr>
          <p:nvPr>
            <p:ph type="sldNum" sz="quarter" idx="5"/>
          </p:nvPr>
        </p:nvSpPr>
        <p:spPr>
          <a:noFill/>
        </p:spPr>
        <p:txBody>
          <a:bodyPr/>
          <a:lstStyle/>
          <a:p>
            <a:fld id="{6B9BA8A1-6522-4E6F-A491-B50A1B644436}" type="slidenum">
              <a:rPr lang="en-GB" altLang="en-GB"/>
              <a:pPr/>
              <a:t>103</a:t>
            </a:fld>
            <a:endParaRPr lang="en-GB" altLang="en-GB"/>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p:spPr>
        <p:txBody>
          <a:bodyPr/>
          <a:lstStyle/>
          <a:p>
            <a:endParaRPr lang="en-GB" smtClean="0">
              <a:latin typeface="Times" pitchFamily="18" charset="0"/>
            </a:endParaRPr>
          </a:p>
        </p:txBody>
      </p:sp>
      <p:sp>
        <p:nvSpPr>
          <p:cNvPr id="251908" name="Slide Number Placeholder 3"/>
          <p:cNvSpPr>
            <a:spLocks noGrp="1"/>
          </p:cNvSpPr>
          <p:nvPr>
            <p:ph type="sldNum" sz="quarter" idx="5"/>
          </p:nvPr>
        </p:nvSpPr>
        <p:spPr>
          <a:noFill/>
        </p:spPr>
        <p:txBody>
          <a:bodyPr/>
          <a:lstStyle/>
          <a:p>
            <a:fld id="{20F342DE-75D3-4896-A901-E91527423662}" type="slidenum">
              <a:rPr lang="en-GB" altLang="en-GB"/>
              <a:pPr/>
              <a:t>104</a:t>
            </a:fld>
            <a:endParaRPr lang="en-GB" altLang="en-GB"/>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p:spPr>
        <p:txBody>
          <a:bodyPr/>
          <a:lstStyle/>
          <a:p>
            <a:endParaRPr lang="en-GB" smtClean="0">
              <a:latin typeface="Times" pitchFamily="18" charset="0"/>
            </a:endParaRPr>
          </a:p>
        </p:txBody>
      </p:sp>
      <p:sp>
        <p:nvSpPr>
          <p:cNvPr id="252932" name="Slide Number Placeholder 3"/>
          <p:cNvSpPr>
            <a:spLocks noGrp="1"/>
          </p:cNvSpPr>
          <p:nvPr>
            <p:ph type="sldNum" sz="quarter" idx="5"/>
          </p:nvPr>
        </p:nvSpPr>
        <p:spPr>
          <a:noFill/>
        </p:spPr>
        <p:txBody>
          <a:bodyPr/>
          <a:lstStyle/>
          <a:p>
            <a:fld id="{05C3988D-573F-4442-A75C-3E722E361E13}" type="slidenum">
              <a:rPr lang="en-GB" altLang="en-GB"/>
              <a:pPr/>
              <a:t>105</a:t>
            </a:fld>
            <a:endParaRPr lang="en-GB" altLang="en-GB"/>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p:spPr>
        <p:txBody>
          <a:bodyPr/>
          <a:lstStyle/>
          <a:p>
            <a:endParaRPr lang="en-GB" smtClean="0">
              <a:latin typeface="Times" pitchFamily="18" charset="0"/>
            </a:endParaRPr>
          </a:p>
        </p:txBody>
      </p:sp>
      <p:sp>
        <p:nvSpPr>
          <p:cNvPr id="253956" name="Slide Number Placeholder 3"/>
          <p:cNvSpPr>
            <a:spLocks noGrp="1"/>
          </p:cNvSpPr>
          <p:nvPr>
            <p:ph type="sldNum" sz="quarter" idx="5"/>
          </p:nvPr>
        </p:nvSpPr>
        <p:spPr>
          <a:noFill/>
        </p:spPr>
        <p:txBody>
          <a:bodyPr/>
          <a:lstStyle/>
          <a:p>
            <a:fld id="{9E266DFF-D12E-49F5-A75C-F6D523CB23BC}" type="slidenum">
              <a:rPr lang="en-GB" altLang="en-GB"/>
              <a:pPr/>
              <a:t>106</a:t>
            </a:fld>
            <a:endParaRPr lang="en-GB" altLang="en-GB"/>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p:spPr>
        <p:txBody>
          <a:bodyPr/>
          <a:lstStyle/>
          <a:p>
            <a:endParaRPr lang="en-GB" smtClean="0">
              <a:latin typeface="Times" pitchFamily="18" charset="0"/>
            </a:endParaRPr>
          </a:p>
        </p:txBody>
      </p:sp>
      <p:sp>
        <p:nvSpPr>
          <p:cNvPr id="254980" name="Slide Number Placeholder 3"/>
          <p:cNvSpPr>
            <a:spLocks noGrp="1"/>
          </p:cNvSpPr>
          <p:nvPr>
            <p:ph type="sldNum" sz="quarter" idx="5"/>
          </p:nvPr>
        </p:nvSpPr>
        <p:spPr>
          <a:noFill/>
        </p:spPr>
        <p:txBody>
          <a:bodyPr/>
          <a:lstStyle/>
          <a:p>
            <a:fld id="{0DE081B4-77CE-443E-B65B-4EE12C602410}" type="slidenum">
              <a:rPr lang="en-GB" altLang="en-GB"/>
              <a:pPr/>
              <a:t>107</a:t>
            </a:fld>
            <a:endParaRPr lang="en-GB" altLang="en-GB"/>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p:spPr>
        <p:txBody>
          <a:bodyPr/>
          <a:lstStyle/>
          <a:p>
            <a:endParaRPr lang="en-GB" smtClean="0">
              <a:latin typeface="Times" pitchFamily="18" charset="0"/>
            </a:endParaRPr>
          </a:p>
        </p:txBody>
      </p:sp>
      <p:sp>
        <p:nvSpPr>
          <p:cNvPr id="256004" name="Slide Number Placeholder 3"/>
          <p:cNvSpPr>
            <a:spLocks noGrp="1"/>
          </p:cNvSpPr>
          <p:nvPr>
            <p:ph type="sldNum" sz="quarter" idx="5"/>
          </p:nvPr>
        </p:nvSpPr>
        <p:spPr>
          <a:noFill/>
        </p:spPr>
        <p:txBody>
          <a:bodyPr/>
          <a:lstStyle/>
          <a:p>
            <a:fld id="{CCD0A3EC-5201-4CB2-9B1A-A8434404CBE8}" type="slidenum">
              <a:rPr lang="en-GB" altLang="en-GB"/>
              <a:pPr/>
              <a:t>108</a:t>
            </a:fld>
            <a:endParaRPr lang="en-GB" altLang="en-GB"/>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p:spPr>
        <p:txBody>
          <a:bodyPr/>
          <a:lstStyle/>
          <a:p>
            <a:endParaRPr lang="en-GB" smtClean="0">
              <a:latin typeface="Times" pitchFamily="18" charset="0"/>
            </a:endParaRPr>
          </a:p>
        </p:txBody>
      </p:sp>
      <p:sp>
        <p:nvSpPr>
          <p:cNvPr id="257028" name="Slide Number Placeholder 3"/>
          <p:cNvSpPr>
            <a:spLocks noGrp="1"/>
          </p:cNvSpPr>
          <p:nvPr>
            <p:ph type="sldNum" sz="quarter" idx="5"/>
          </p:nvPr>
        </p:nvSpPr>
        <p:spPr>
          <a:noFill/>
        </p:spPr>
        <p:txBody>
          <a:bodyPr/>
          <a:lstStyle/>
          <a:p>
            <a:fld id="{BFB12A75-F961-4D91-93C1-C9E4A3CC8CB7}" type="slidenum">
              <a:rPr lang="en-GB" altLang="en-GB"/>
              <a:pPr/>
              <a:t>109</a:t>
            </a:fld>
            <a:endParaRPr lang="en-GB" alt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GB" smtClean="0">
              <a:latin typeface="Times" pitchFamily="18" charset="0"/>
            </a:endParaRPr>
          </a:p>
        </p:txBody>
      </p:sp>
      <p:sp>
        <p:nvSpPr>
          <p:cNvPr id="156676" name="Slide Number Placeholder 3"/>
          <p:cNvSpPr>
            <a:spLocks noGrp="1"/>
          </p:cNvSpPr>
          <p:nvPr>
            <p:ph type="sldNum" sz="quarter" idx="5"/>
          </p:nvPr>
        </p:nvSpPr>
        <p:spPr>
          <a:noFill/>
        </p:spPr>
        <p:txBody>
          <a:bodyPr/>
          <a:lstStyle/>
          <a:p>
            <a:fld id="{E8974A6F-68AC-4FEC-9C2E-9A4ED941BCC9}" type="slidenum">
              <a:rPr lang="en-GB" altLang="en-GB"/>
              <a:pPr/>
              <a:t>11</a:t>
            </a:fld>
            <a:endParaRPr lang="en-GB" altLang="en-GB"/>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p:spPr>
        <p:txBody>
          <a:bodyPr/>
          <a:lstStyle/>
          <a:p>
            <a:endParaRPr lang="en-GB" smtClean="0">
              <a:latin typeface="Times" pitchFamily="18" charset="0"/>
            </a:endParaRPr>
          </a:p>
        </p:txBody>
      </p:sp>
      <p:sp>
        <p:nvSpPr>
          <p:cNvPr id="258052" name="Slide Number Placeholder 3"/>
          <p:cNvSpPr>
            <a:spLocks noGrp="1"/>
          </p:cNvSpPr>
          <p:nvPr>
            <p:ph type="sldNum" sz="quarter" idx="5"/>
          </p:nvPr>
        </p:nvSpPr>
        <p:spPr>
          <a:noFill/>
        </p:spPr>
        <p:txBody>
          <a:bodyPr/>
          <a:lstStyle/>
          <a:p>
            <a:fld id="{C36FDD32-70BC-4201-9C96-425C6E2E1226}" type="slidenum">
              <a:rPr lang="en-GB" altLang="en-GB"/>
              <a:pPr/>
              <a:t>110</a:t>
            </a:fld>
            <a:endParaRPr lang="en-GB" altLang="en-GB"/>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p:spPr>
        <p:txBody>
          <a:bodyPr/>
          <a:lstStyle/>
          <a:p>
            <a:endParaRPr lang="en-GB" smtClean="0">
              <a:latin typeface="Times" pitchFamily="18" charset="0"/>
            </a:endParaRPr>
          </a:p>
        </p:txBody>
      </p:sp>
      <p:sp>
        <p:nvSpPr>
          <p:cNvPr id="259076" name="Slide Number Placeholder 3"/>
          <p:cNvSpPr>
            <a:spLocks noGrp="1"/>
          </p:cNvSpPr>
          <p:nvPr>
            <p:ph type="sldNum" sz="quarter" idx="5"/>
          </p:nvPr>
        </p:nvSpPr>
        <p:spPr>
          <a:noFill/>
        </p:spPr>
        <p:txBody>
          <a:bodyPr/>
          <a:lstStyle/>
          <a:p>
            <a:fld id="{2A70DB44-0149-463A-A4DB-6D54B58A809B}" type="slidenum">
              <a:rPr lang="en-GB" altLang="en-GB"/>
              <a:pPr/>
              <a:t>111</a:t>
            </a:fld>
            <a:endParaRPr lang="en-GB" altLang="en-GB"/>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p:spPr>
        <p:txBody>
          <a:bodyPr/>
          <a:lstStyle/>
          <a:p>
            <a:endParaRPr lang="en-GB" smtClean="0">
              <a:latin typeface="Times" pitchFamily="18" charset="0"/>
            </a:endParaRPr>
          </a:p>
        </p:txBody>
      </p:sp>
      <p:sp>
        <p:nvSpPr>
          <p:cNvPr id="260100" name="Slide Number Placeholder 3"/>
          <p:cNvSpPr>
            <a:spLocks noGrp="1"/>
          </p:cNvSpPr>
          <p:nvPr>
            <p:ph type="sldNum" sz="quarter" idx="5"/>
          </p:nvPr>
        </p:nvSpPr>
        <p:spPr>
          <a:noFill/>
        </p:spPr>
        <p:txBody>
          <a:bodyPr/>
          <a:lstStyle/>
          <a:p>
            <a:fld id="{71D15EEB-CAC1-4C8B-9EC8-4E2B4C8F5F27}" type="slidenum">
              <a:rPr lang="en-GB" altLang="en-GB"/>
              <a:pPr/>
              <a:t>112</a:t>
            </a:fld>
            <a:endParaRPr lang="en-GB" altLang="en-GB"/>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p:spPr>
        <p:txBody>
          <a:bodyPr/>
          <a:lstStyle/>
          <a:p>
            <a:endParaRPr lang="en-GB" smtClean="0">
              <a:latin typeface="Times" pitchFamily="18" charset="0"/>
            </a:endParaRPr>
          </a:p>
        </p:txBody>
      </p:sp>
      <p:sp>
        <p:nvSpPr>
          <p:cNvPr id="260100" name="Slide Number Placeholder 3"/>
          <p:cNvSpPr>
            <a:spLocks noGrp="1"/>
          </p:cNvSpPr>
          <p:nvPr>
            <p:ph type="sldNum" sz="quarter" idx="5"/>
          </p:nvPr>
        </p:nvSpPr>
        <p:spPr>
          <a:noFill/>
        </p:spPr>
        <p:txBody>
          <a:bodyPr/>
          <a:lstStyle/>
          <a:p>
            <a:fld id="{71D15EEB-CAC1-4C8B-9EC8-4E2B4C8F5F27}" type="slidenum">
              <a:rPr lang="en-GB" altLang="en-GB"/>
              <a:pPr/>
              <a:t>113</a:t>
            </a:fld>
            <a:endParaRPr lang="en-GB" altLang="en-GB"/>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p:spPr>
        <p:txBody>
          <a:bodyPr/>
          <a:lstStyle/>
          <a:p>
            <a:endParaRPr lang="en-GB" smtClean="0">
              <a:latin typeface="Times" pitchFamily="18" charset="0"/>
            </a:endParaRPr>
          </a:p>
        </p:txBody>
      </p:sp>
      <p:sp>
        <p:nvSpPr>
          <p:cNvPr id="262148" name="Slide Number Placeholder 3"/>
          <p:cNvSpPr>
            <a:spLocks noGrp="1"/>
          </p:cNvSpPr>
          <p:nvPr>
            <p:ph type="sldNum" sz="quarter" idx="5"/>
          </p:nvPr>
        </p:nvSpPr>
        <p:spPr>
          <a:noFill/>
        </p:spPr>
        <p:txBody>
          <a:bodyPr/>
          <a:lstStyle/>
          <a:p>
            <a:fld id="{3FB8FE18-56A3-40DD-AF06-6A71BB722EEA}" type="slidenum">
              <a:rPr lang="en-GB" altLang="en-GB"/>
              <a:pPr/>
              <a:t>114</a:t>
            </a:fld>
            <a:endParaRPr lang="en-GB" altLang="en-GB"/>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p:spPr>
        <p:txBody>
          <a:bodyPr/>
          <a:lstStyle/>
          <a:p>
            <a:endParaRPr lang="en-GB" smtClean="0">
              <a:latin typeface="Times" pitchFamily="18" charset="0"/>
            </a:endParaRPr>
          </a:p>
        </p:txBody>
      </p:sp>
      <p:sp>
        <p:nvSpPr>
          <p:cNvPr id="263172" name="Slide Number Placeholder 3"/>
          <p:cNvSpPr>
            <a:spLocks noGrp="1"/>
          </p:cNvSpPr>
          <p:nvPr>
            <p:ph type="sldNum" sz="quarter" idx="5"/>
          </p:nvPr>
        </p:nvSpPr>
        <p:spPr>
          <a:noFill/>
        </p:spPr>
        <p:txBody>
          <a:bodyPr/>
          <a:lstStyle/>
          <a:p>
            <a:fld id="{91472606-A404-469F-8E4E-CF63309E22D7}" type="slidenum">
              <a:rPr lang="en-GB" altLang="en-GB"/>
              <a:pPr/>
              <a:t>115</a:t>
            </a:fld>
            <a:endParaRPr lang="en-GB" altLang="en-GB"/>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p:spPr>
        <p:txBody>
          <a:bodyPr/>
          <a:lstStyle/>
          <a:p>
            <a:endParaRPr lang="en-GB" smtClean="0">
              <a:latin typeface="Times" pitchFamily="18" charset="0"/>
            </a:endParaRPr>
          </a:p>
        </p:txBody>
      </p:sp>
      <p:sp>
        <p:nvSpPr>
          <p:cNvPr id="264196" name="Slide Number Placeholder 3"/>
          <p:cNvSpPr>
            <a:spLocks noGrp="1"/>
          </p:cNvSpPr>
          <p:nvPr>
            <p:ph type="sldNum" sz="quarter" idx="5"/>
          </p:nvPr>
        </p:nvSpPr>
        <p:spPr>
          <a:noFill/>
        </p:spPr>
        <p:txBody>
          <a:bodyPr/>
          <a:lstStyle/>
          <a:p>
            <a:fld id="{3D5D9328-040A-4806-9BE7-57F8631A9201}" type="slidenum">
              <a:rPr lang="en-GB" altLang="en-GB"/>
              <a:pPr/>
              <a:t>116</a:t>
            </a:fld>
            <a:endParaRPr lang="en-GB" altLang="en-GB"/>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p:spPr>
        <p:txBody>
          <a:bodyPr/>
          <a:lstStyle/>
          <a:p>
            <a:endParaRPr lang="en-GB" smtClean="0">
              <a:latin typeface="Times" pitchFamily="18" charset="0"/>
            </a:endParaRPr>
          </a:p>
        </p:txBody>
      </p:sp>
      <p:sp>
        <p:nvSpPr>
          <p:cNvPr id="265220" name="Slide Number Placeholder 3"/>
          <p:cNvSpPr>
            <a:spLocks noGrp="1"/>
          </p:cNvSpPr>
          <p:nvPr>
            <p:ph type="sldNum" sz="quarter" idx="5"/>
          </p:nvPr>
        </p:nvSpPr>
        <p:spPr>
          <a:noFill/>
        </p:spPr>
        <p:txBody>
          <a:bodyPr/>
          <a:lstStyle/>
          <a:p>
            <a:fld id="{CF26ED84-3A6E-4772-88B7-A70BF186A756}" type="slidenum">
              <a:rPr lang="en-GB" altLang="en-GB"/>
              <a:pPr/>
              <a:t>117</a:t>
            </a:fld>
            <a:endParaRPr lang="en-GB" altLang="en-GB"/>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p:spPr>
        <p:txBody>
          <a:bodyPr/>
          <a:lstStyle/>
          <a:p>
            <a:endParaRPr lang="en-GB" smtClean="0">
              <a:latin typeface="Times" pitchFamily="18" charset="0"/>
            </a:endParaRPr>
          </a:p>
        </p:txBody>
      </p:sp>
      <p:sp>
        <p:nvSpPr>
          <p:cNvPr id="266244" name="Slide Number Placeholder 3"/>
          <p:cNvSpPr>
            <a:spLocks noGrp="1"/>
          </p:cNvSpPr>
          <p:nvPr>
            <p:ph type="sldNum" sz="quarter" idx="5"/>
          </p:nvPr>
        </p:nvSpPr>
        <p:spPr>
          <a:noFill/>
        </p:spPr>
        <p:txBody>
          <a:bodyPr/>
          <a:lstStyle/>
          <a:p>
            <a:fld id="{E558BB11-6D75-4BBE-8A9B-B3042FD6697C}" type="slidenum">
              <a:rPr lang="en-GB" altLang="en-GB"/>
              <a:pPr/>
              <a:t>118</a:t>
            </a:fld>
            <a:endParaRPr lang="en-GB" altLang="en-GB"/>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p:spPr>
        <p:txBody>
          <a:bodyPr/>
          <a:lstStyle/>
          <a:p>
            <a:endParaRPr lang="en-GB" smtClean="0">
              <a:latin typeface="Times" pitchFamily="18" charset="0"/>
            </a:endParaRPr>
          </a:p>
        </p:txBody>
      </p:sp>
      <p:sp>
        <p:nvSpPr>
          <p:cNvPr id="267268" name="Slide Number Placeholder 3"/>
          <p:cNvSpPr>
            <a:spLocks noGrp="1"/>
          </p:cNvSpPr>
          <p:nvPr>
            <p:ph type="sldNum" sz="quarter" idx="5"/>
          </p:nvPr>
        </p:nvSpPr>
        <p:spPr>
          <a:noFill/>
        </p:spPr>
        <p:txBody>
          <a:bodyPr/>
          <a:lstStyle/>
          <a:p>
            <a:fld id="{2A222222-1852-4069-BD9F-70EB3636AF0E}" type="slidenum">
              <a:rPr lang="en-GB" altLang="en-GB"/>
              <a:pPr/>
              <a:t>119</a:t>
            </a:fld>
            <a:endParaRPr lang="en-GB" alt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GB" smtClean="0">
              <a:latin typeface="Times" pitchFamily="18" charset="0"/>
            </a:endParaRPr>
          </a:p>
        </p:txBody>
      </p:sp>
      <p:sp>
        <p:nvSpPr>
          <p:cNvPr id="157700" name="Slide Number Placeholder 3"/>
          <p:cNvSpPr>
            <a:spLocks noGrp="1"/>
          </p:cNvSpPr>
          <p:nvPr>
            <p:ph type="sldNum" sz="quarter" idx="5"/>
          </p:nvPr>
        </p:nvSpPr>
        <p:spPr>
          <a:noFill/>
        </p:spPr>
        <p:txBody>
          <a:bodyPr/>
          <a:lstStyle/>
          <a:p>
            <a:fld id="{ECED5661-9D6D-4BD5-A39D-6F366D3BAC54}" type="slidenum">
              <a:rPr lang="en-GB" altLang="en-GB"/>
              <a:pPr/>
              <a:t>12</a:t>
            </a:fld>
            <a:endParaRPr lang="en-GB" altLang="en-GB"/>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p:spPr>
        <p:txBody>
          <a:bodyPr/>
          <a:lstStyle/>
          <a:p>
            <a:endParaRPr lang="en-GB" smtClean="0">
              <a:latin typeface="Times" pitchFamily="18" charset="0"/>
            </a:endParaRPr>
          </a:p>
        </p:txBody>
      </p:sp>
      <p:sp>
        <p:nvSpPr>
          <p:cNvPr id="268292" name="Slide Number Placeholder 3"/>
          <p:cNvSpPr>
            <a:spLocks noGrp="1"/>
          </p:cNvSpPr>
          <p:nvPr>
            <p:ph type="sldNum" sz="quarter" idx="5"/>
          </p:nvPr>
        </p:nvSpPr>
        <p:spPr>
          <a:noFill/>
        </p:spPr>
        <p:txBody>
          <a:bodyPr/>
          <a:lstStyle/>
          <a:p>
            <a:fld id="{4C48D48A-76A0-4C7A-8CDB-9074B8DBF0C0}" type="slidenum">
              <a:rPr lang="en-GB" altLang="en-GB"/>
              <a:pPr/>
              <a:t>120</a:t>
            </a:fld>
            <a:endParaRPr lang="en-GB" altLang="en-GB"/>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p:spPr>
        <p:txBody>
          <a:bodyPr/>
          <a:lstStyle/>
          <a:p>
            <a:endParaRPr lang="en-GB" smtClean="0">
              <a:latin typeface="Times" pitchFamily="18" charset="0"/>
            </a:endParaRPr>
          </a:p>
        </p:txBody>
      </p:sp>
      <p:sp>
        <p:nvSpPr>
          <p:cNvPr id="269316" name="Slide Number Placeholder 3"/>
          <p:cNvSpPr>
            <a:spLocks noGrp="1"/>
          </p:cNvSpPr>
          <p:nvPr>
            <p:ph type="sldNum" sz="quarter" idx="5"/>
          </p:nvPr>
        </p:nvSpPr>
        <p:spPr>
          <a:noFill/>
        </p:spPr>
        <p:txBody>
          <a:bodyPr/>
          <a:lstStyle/>
          <a:p>
            <a:fld id="{29FCF751-FBC4-44A8-B165-FE369B4A2A09}" type="slidenum">
              <a:rPr lang="en-GB" altLang="en-GB"/>
              <a:pPr/>
              <a:t>121</a:t>
            </a:fld>
            <a:endParaRPr lang="en-GB" altLang="en-GB"/>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GB" smtClean="0">
              <a:latin typeface="Times" pitchFamily="18" charset="0"/>
            </a:endParaRPr>
          </a:p>
        </p:txBody>
      </p:sp>
      <p:sp>
        <p:nvSpPr>
          <p:cNvPr id="270340" name="Slide Number Placeholder 3"/>
          <p:cNvSpPr>
            <a:spLocks noGrp="1"/>
          </p:cNvSpPr>
          <p:nvPr>
            <p:ph type="sldNum" sz="quarter" idx="5"/>
          </p:nvPr>
        </p:nvSpPr>
        <p:spPr>
          <a:noFill/>
        </p:spPr>
        <p:txBody>
          <a:bodyPr/>
          <a:lstStyle/>
          <a:p>
            <a:fld id="{2AEBAD1D-E4AF-4EDA-A8D4-C92DA379352D}" type="slidenum">
              <a:rPr lang="en-GB" altLang="en-GB"/>
              <a:pPr/>
              <a:t>122</a:t>
            </a:fld>
            <a:endParaRPr lang="en-GB" altLang="en-GB"/>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p:spPr>
        <p:txBody>
          <a:bodyPr/>
          <a:lstStyle/>
          <a:p>
            <a:endParaRPr lang="en-GB" smtClean="0">
              <a:latin typeface="Times" pitchFamily="18" charset="0"/>
            </a:endParaRPr>
          </a:p>
        </p:txBody>
      </p:sp>
      <p:sp>
        <p:nvSpPr>
          <p:cNvPr id="271364" name="Slide Number Placeholder 3"/>
          <p:cNvSpPr>
            <a:spLocks noGrp="1"/>
          </p:cNvSpPr>
          <p:nvPr>
            <p:ph type="sldNum" sz="quarter" idx="5"/>
          </p:nvPr>
        </p:nvSpPr>
        <p:spPr>
          <a:noFill/>
        </p:spPr>
        <p:txBody>
          <a:bodyPr/>
          <a:lstStyle/>
          <a:p>
            <a:fld id="{A723EAC2-D1B2-4032-A980-0110C9372708}" type="slidenum">
              <a:rPr lang="en-GB" altLang="en-GB"/>
              <a:pPr/>
              <a:t>123</a:t>
            </a:fld>
            <a:endParaRPr lang="en-GB" altLang="en-GB"/>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p:spPr>
        <p:txBody>
          <a:bodyPr/>
          <a:lstStyle/>
          <a:p>
            <a:endParaRPr lang="en-GB" smtClean="0">
              <a:latin typeface="Times" pitchFamily="18" charset="0"/>
            </a:endParaRPr>
          </a:p>
        </p:txBody>
      </p:sp>
      <p:sp>
        <p:nvSpPr>
          <p:cNvPr id="272388" name="Slide Number Placeholder 3"/>
          <p:cNvSpPr>
            <a:spLocks noGrp="1"/>
          </p:cNvSpPr>
          <p:nvPr>
            <p:ph type="sldNum" sz="quarter" idx="5"/>
          </p:nvPr>
        </p:nvSpPr>
        <p:spPr>
          <a:noFill/>
        </p:spPr>
        <p:txBody>
          <a:bodyPr/>
          <a:lstStyle/>
          <a:p>
            <a:fld id="{B0CE88D5-51D4-4C9B-856F-E0659B4B3EC7}" type="slidenum">
              <a:rPr lang="en-GB" altLang="en-GB"/>
              <a:pPr/>
              <a:t>124</a:t>
            </a:fld>
            <a:endParaRPr lang="en-GB" altLang="en-GB"/>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p:spPr>
        <p:txBody>
          <a:bodyPr/>
          <a:lstStyle/>
          <a:p>
            <a:endParaRPr lang="en-GB" smtClean="0">
              <a:latin typeface="Times" pitchFamily="18" charset="0"/>
            </a:endParaRPr>
          </a:p>
        </p:txBody>
      </p:sp>
      <p:sp>
        <p:nvSpPr>
          <p:cNvPr id="273412" name="Slide Number Placeholder 3"/>
          <p:cNvSpPr>
            <a:spLocks noGrp="1"/>
          </p:cNvSpPr>
          <p:nvPr>
            <p:ph type="sldNum" sz="quarter" idx="5"/>
          </p:nvPr>
        </p:nvSpPr>
        <p:spPr>
          <a:noFill/>
        </p:spPr>
        <p:txBody>
          <a:bodyPr/>
          <a:lstStyle/>
          <a:p>
            <a:fld id="{A86E72BE-D67B-4D94-B3A4-6892947FA256}" type="slidenum">
              <a:rPr lang="en-GB" altLang="en-GB"/>
              <a:pPr/>
              <a:t>125</a:t>
            </a:fld>
            <a:endParaRPr lang="en-GB" altLang="en-GB"/>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p:spPr>
        <p:txBody>
          <a:bodyPr/>
          <a:lstStyle/>
          <a:p>
            <a:endParaRPr lang="en-GB" smtClean="0">
              <a:latin typeface="Times" pitchFamily="18" charset="0"/>
            </a:endParaRPr>
          </a:p>
        </p:txBody>
      </p:sp>
      <p:sp>
        <p:nvSpPr>
          <p:cNvPr id="274436" name="Slide Number Placeholder 3"/>
          <p:cNvSpPr>
            <a:spLocks noGrp="1"/>
          </p:cNvSpPr>
          <p:nvPr>
            <p:ph type="sldNum" sz="quarter" idx="5"/>
          </p:nvPr>
        </p:nvSpPr>
        <p:spPr>
          <a:noFill/>
        </p:spPr>
        <p:txBody>
          <a:bodyPr/>
          <a:lstStyle/>
          <a:p>
            <a:fld id="{5A04C78F-5E48-4B29-8F40-3483FEEA71A4}" type="slidenum">
              <a:rPr lang="en-GB" altLang="en-GB"/>
              <a:pPr/>
              <a:t>126</a:t>
            </a:fld>
            <a:endParaRPr lang="en-GB" altLang="en-GB"/>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p:spPr>
        <p:txBody>
          <a:bodyPr/>
          <a:lstStyle/>
          <a:p>
            <a:endParaRPr lang="en-GB" smtClean="0">
              <a:latin typeface="Times" pitchFamily="18" charset="0"/>
            </a:endParaRPr>
          </a:p>
        </p:txBody>
      </p:sp>
      <p:sp>
        <p:nvSpPr>
          <p:cNvPr id="275460" name="Slide Number Placeholder 3"/>
          <p:cNvSpPr>
            <a:spLocks noGrp="1"/>
          </p:cNvSpPr>
          <p:nvPr>
            <p:ph type="sldNum" sz="quarter" idx="5"/>
          </p:nvPr>
        </p:nvSpPr>
        <p:spPr>
          <a:noFill/>
        </p:spPr>
        <p:txBody>
          <a:bodyPr/>
          <a:lstStyle/>
          <a:p>
            <a:fld id="{FD21C7BA-39D6-484D-8220-66861AABF9A3}" type="slidenum">
              <a:rPr lang="en-GB" altLang="en-GB"/>
              <a:pPr/>
              <a:t>127</a:t>
            </a:fld>
            <a:endParaRPr lang="en-GB" altLang="en-GB"/>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p:spPr>
        <p:txBody>
          <a:bodyPr/>
          <a:lstStyle/>
          <a:p>
            <a:endParaRPr lang="en-GB" smtClean="0">
              <a:latin typeface="Times" pitchFamily="18" charset="0"/>
            </a:endParaRPr>
          </a:p>
        </p:txBody>
      </p:sp>
      <p:sp>
        <p:nvSpPr>
          <p:cNvPr id="276484" name="Slide Number Placeholder 3"/>
          <p:cNvSpPr>
            <a:spLocks noGrp="1"/>
          </p:cNvSpPr>
          <p:nvPr>
            <p:ph type="sldNum" sz="quarter" idx="5"/>
          </p:nvPr>
        </p:nvSpPr>
        <p:spPr>
          <a:noFill/>
        </p:spPr>
        <p:txBody>
          <a:bodyPr/>
          <a:lstStyle/>
          <a:p>
            <a:fld id="{72D6193F-4000-4CDF-A9BC-EDAE10F8D77F}" type="slidenum">
              <a:rPr lang="en-GB" altLang="en-GB"/>
              <a:pPr/>
              <a:t>128</a:t>
            </a:fld>
            <a:endParaRPr lang="en-GB" altLang="en-GB"/>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p:spPr>
        <p:txBody>
          <a:bodyPr/>
          <a:lstStyle/>
          <a:p>
            <a:endParaRPr lang="en-GB" smtClean="0">
              <a:latin typeface="Times" pitchFamily="18" charset="0"/>
            </a:endParaRPr>
          </a:p>
        </p:txBody>
      </p:sp>
      <p:sp>
        <p:nvSpPr>
          <p:cNvPr id="277508" name="Slide Number Placeholder 3"/>
          <p:cNvSpPr>
            <a:spLocks noGrp="1"/>
          </p:cNvSpPr>
          <p:nvPr>
            <p:ph type="sldNum" sz="quarter" idx="5"/>
          </p:nvPr>
        </p:nvSpPr>
        <p:spPr>
          <a:noFill/>
        </p:spPr>
        <p:txBody>
          <a:bodyPr/>
          <a:lstStyle/>
          <a:p>
            <a:fld id="{7D9B75C8-34C0-4D53-BE36-98A1C541D6D8}" type="slidenum">
              <a:rPr lang="en-GB" altLang="en-GB"/>
              <a:pPr/>
              <a:t>129</a:t>
            </a:fld>
            <a:endParaRPr lang="en-GB" alt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GB" smtClean="0">
              <a:latin typeface="Times" pitchFamily="18" charset="0"/>
            </a:endParaRPr>
          </a:p>
        </p:txBody>
      </p:sp>
      <p:sp>
        <p:nvSpPr>
          <p:cNvPr id="158724" name="Slide Number Placeholder 3"/>
          <p:cNvSpPr>
            <a:spLocks noGrp="1"/>
          </p:cNvSpPr>
          <p:nvPr>
            <p:ph type="sldNum" sz="quarter" idx="5"/>
          </p:nvPr>
        </p:nvSpPr>
        <p:spPr>
          <a:noFill/>
        </p:spPr>
        <p:txBody>
          <a:bodyPr/>
          <a:lstStyle/>
          <a:p>
            <a:fld id="{3DBCA257-D378-49FF-A40D-EE14BCF56855}" type="slidenum">
              <a:rPr lang="en-GB" altLang="en-GB"/>
              <a:pPr/>
              <a:t>13</a:t>
            </a:fld>
            <a:endParaRPr lang="en-GB" altLang="en-GB"/>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p:spPr>
        <p:txBody>
          <a:bodyPr/>
          <a:lstStyle/>
          <a:p>
            <a:endParaRPr lang="en-GB" smtClean="0">
              <a:latin typeface="Times" pitchFamily="18" charset="0"/>
            </a:endParaRPr>
          </a:p>
        </p:txBody>
      </p:sp>
      <p:sp>
        <p:nvSpPr>
          <p:cNvPr id="278532" name="Slide Number Placeholder 3"/>
          <p:cNvSpPr>
            <a:spLocks noGrp="1"/>
          </p:cNvSpPr>
          <p:nvPr>
            <p:ph type="sldNum" sz="quarter" idx="5"/>
          </p:nvPr>
        </p:nvSpPr>
        <p:spPr>
          <a:noFill/>
        </p:spPr>
        <p:txBody>
          <a:bodyPr/>
          <a:lstStyle/>
          <a:p>
            <a:fld id="{408E3FD1-BCFB-4D3D-B206-63416FE5D455}" type="slidenum">
              <a:rPr lang="en-GB" altLang="en-GB"/>
              <a:pPr/>
              <a:t>130</a:t>
            </a:fld>
            <a:endParaRPr lang="en-GB" altLang="en-GB"/>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p:spPr>
        <p:txBody>
          <a:bodyPr/>
          <a:lstStyle/>
          <a:p>
            <a:endParaRPr lang="en-GB" smtClean="0">
              <a:latin typeface="Times" pitchFamily="18" charset="0"/>
            </a:endParaRPr>
          </a:p>
        </p:txBody>
      </p:sp>
      <p:sp>
        <p:nvSpPr>
          <p:cNvPr id="279556" name="Slide Number Placeholder 3"/>
          <p:cNvSpPr>
            <a:spLocks noGrp="1"/>
          </p:cNvSpPr>
          <p:nvPr>
            <p:ph type="sldNum" sz="quarter" idx="5"/>
          </p:nvPr>
        </p:nvSpPr>
        <p:spPr>
          <a:noFill/>
        </p:spPr>
        <p:txBody>
          <a:bodyPr/>
          <a:lstStyle/>
          <a:p>
            <a:fld id="{22758E7B-4404-49E9-9AF9-552D84CAE8EC}" type="slidenum">
              <a:rPr lang="en-GB" altLang="en-GB"/>
              <a:pPr/>
              <a:t>131</a:t>
            </a:fld>
            <a:endParaRPr lang="en-GB" altLang="en-GB"/>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p:spPr>
        <p:txBody>
          <a:bodyPr/>
          <a:lstStyle/>
          <a:p>
            <a:endParaRPr lang="en-GB" smtClean="0">
              <a:latin typeface="Times" pitchFamily="18" charset="0"/>
            </a:endParaRPr>
          </a:p>
        </p:txBody>
      </p:sp>
      <p:sp>
        <p:nvSpPr>
          <p:cNvPr id="280580" name="Slide Number Placeholder 3"/>
          <p:cNvSpPr>
            <a:spLocks noGrp="1"/>
          </p:cNvSpPr>
          <p:nvPr>
            <p:ph type="sldNum" sz="quarter" idx="5"/>
          </p:nvPr>
        </p:nvSpPr>
        <p:spPr>
          <a:noFill/>
        </p:spPr>
        <p:txBody>
          <a:bodyPr/>
          <a:lstStyle/>
          <a:p>
            <a:fld id="{FD199BA2-76E5-4C96-8037-880690B67389}" type="slidenum">
              <a:rPr lang="en-GB" altLang="en-GB"/>
              <a:pPr/>
              <a:t>132</a:t>
            </a:fld>
            <a:endParaRPr lang="en-GB" altLang="en-GB"/>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p:spPr>
        <p:txBody>
          <a:bodyPr/>
          <a:lstStyle/>
          <a:p>
            <a:endParaRPr lang="en-GB" smtClean="0">
              <a:latin typeface="Times" pitchFamily="18" charset="0"/>
            </a:endParaRPr>
          </a:p>
        </p:txBody>
      </p:sp>
      <p:sp>
        <p:nvSpPr>
          <p:cNvPr id="281604" name="Slide Number Placeholder 3"/>
          <p:cNvSpPr>
            <a:spLocks noGrp="1"/>
          </p:cNvSpPr>
          <p:nvPr>
            <p:ph type="sldNum" sz="quarter" idx="5"/>
          </p:nvPr>
        </p:nvSpPr>
        <p:spPr>
          <a:noFill/>
        </p:spPr>
        <p:txBody>
          <a:bodyPr/>
          <a:lstStyle/>
          <a:p>
            <a:fld id="{1567EE85-0F5B-4991-A046-DD3D029496DD}" type="slidenum">
              <a:rPr lang="en-GB" altLang="en-GB"/>
              <a:pPr/>
              <a:t>133</a:t>
            </a:fld>
            <a:endParaRPr lang="en-GB" altLang="en-GB"/>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p:spPr>
        <p:txBody>
          <a:bodyPr/>
          <a:lstStyle/>
          <a:p>
            <a:endParaRPr lang="en-GB" smtClean="0">
              <a:latin typeface="Times" pitchFamily="18" charset="0"/>
            </a:endParaRPr>
          </a:p>
        </p:txBody>
      </p:sp>
      <p:sp>
        <p:nvSpPr>
          <p:cNvPr id="282628" name="Slide Number Placeholder 3"/>
          <p:cNvSpPr>
            <a:spLocks noGrp="1"/>
          </p:cNvSpPr>
          <p:nvPr>
            <p:ph type="sldNum" sz="quarter" idx="5"/>
          </p:nvPr>
        </p:nvSpPr>
        <p:spPr>
          <a:noFill/>
        </p:spPr>
        <p:txBody>
          <a:bodyPr/>
          <a:lstStyle/>
          <a:p>
            <a:fld id="{EF7C778C-0B50-496F-9B64-BF811976F65D}" type="slidenum">
              <a:rPr lang="en-GB" altLang="en-GB"/>
              <a:pPr/>
              <a:t>134</a:t>
            </a:fld>
            <a:endParaRPr lang="en-GB" altLang="en-GB"/>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p:spPr>
        <p:txBody>
          <a:bodyPr/>
          <a:lstStyle/>
          <a:p>
            <a:endParaRPr lang="en-GB" smtClean="0">
              <a:latin typeface="Times" pitchFamily="18" charset="0"/>
            </a:endParaRPr>
          </a:p>
        </p:txBody>
      </p:sp>
      <p:sp>
        <p:nvSpPr>
          <p:cNvPr id="283652" name="Slide Number Placeholder 3"/>
          <p:cNvSpPr>
            <a:spLocks noGrp="1"/>
          </p:cNvSpPr>
          <p:nvPr>
            <p:ph type="sldNum" sz="quarter" idx="5"/>
          </p:nvPr>
        </p:nvSpPr>
        <p:spPr>
          <a:noFill/>
        </p:spPr>
        <p:txBody>
          <a:bodyPr/>
          <a:lstStyle/>
          <a:p>
            <a:fld id="{AA295A99-35BE-4EB9-AC46-475D317A6BFF}" type="slidenum">
              <a:rPr lang="en-GB" altLang="en-GB"/>
              <a:pPr/>
              <a:t>135</a:t>
            </a:fld>
            <a:endParaRPr lang="en-GB" altLang="en-GB"/>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p:spPr>
        <p:txBody>
          <a:bodyPr/>
          <a:lstStyle/>
          <a:p>
            <a:endParaRPr lang="en-GB" smtClean="0">
              <a:latin typeface="Times" pitchFamily="18" charset="0"/>
            </a:endParaRPr>
          </a:p>
        </p:txBody>
      </p:sp>
      <p:sp>
        <p:nvSpPr>
          <p:cNvPr id="284676" name="Slide Number Placeholder 3"/>
          <p:cNvSpPr>
            <a:spLocks noGrp="1"/>
          </p:cNvSpPr>
          <p:nvPr>
            <p:ph type="sldNum" sz="quarter" idx="5"/>
          </p:nvPr>
        </p:nvSpPr>
        <p:spPr>
          <a:noFill/>
        </p:spPr>
        <p:txBody>
          <a:bodyPr/>
          <a:lstStyle/>
          <a:p>
            <a:fld id="{48C4DA5E-A3FE-47CC-AF01-FA24C5108EE4}" type="slidenum">
              <a:rPr lang="en-GB" altLang="en-GB"/>
              <a:pPr/>
              <a:t>136</a:t>
            </a:fld>
            <a:endParaRPr lang="en-GB" altLang="en-GB"/>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p:spPr>
        <p:txBody>
          <a:bodyPr/>
          <a:lstStyle/>
          <a:p>
            <a:endParaRPr lang="en-GB" smtClean="0">
              <a:latin typeface="Times" pitchFamily="18" charset="0"/>
            </a:endParaRPr>
          </a:p>
        </p:txBody>
      </p:sp>
      <p:sp>
        <p:nvSpPr>
          <p:cNvPr id="285700" name="Slide Number Placeholder 3"/>
          <p:cNvSpPr>
            <a:spLocks noGrp="1"/>
          </p:cNvSpPr>
          <p:nvPr>
            <p:ph type="sldNum" sz="quarter" idx="5"/>
          </p:nvPr>
        </p:nvSpPr>
        <p:spPr>
          <a:noFill/>
        </p:spPr>
        <p:txBody>
          <a:bodyPr/>
          <a:lstStyle/>
          <a:p>
            <a:fld id="{FC215BF4-D126-4517-BF3B-3794BE044B1D}" type="slidenum">
              <a:rPr lang="en-GB" altLang="en-GB"/>
              <a:pPr/>
              <a:t>137</a:t>
            </a:fld>
            <a:endParaRPr lang="en-GB" altLang="en-GB"/>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p:spPr>
        <p:txBody>
          <a:bodyPr/>
          <a:lstStyle/>
          <a:p>
            <a:endParaRPr lang="en-GB" smtClean="0">
              <a:latin typeface="Times" pitchFamily="18" charset="0"/>
            </a:endParaRPr>
          </a:p>
        </p:txBody>
      </p:sp>
      <p:sp>
        <p:nvSpPr>
          <p:cNvPr id="286724" name="Slide Number Placeholder 3"/>
          <p:cNvSpPr>
            <a:spLocks noGrp="1"/>
          </p:cNvSpPr>
          <p:nvPr>
            <p:ph type="sldNum" sz="quarter" idx="5"/>
          </p:nvPr>
        </p:nvSpPr>
        <p:spPr>
          <a:noFill/>
        </p:spPr>
        <p:txBody>
          <a:bodyPr/>
          <a:lstStyle/>
          <a:p>
            <a:fld id="{54C16AAE-078E-46B5-81E5-E48C944C1309}" type="slidenum">
              <a:rPr lang="en-GB" altLang="en-GB"/>
              <a:pPr/>
              <a:t>138</a:t>
            </a:fld>
            <a:endParaRPr lang="en-GB" altLang="en-GB"/>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p:spPr>
        <p:txBody>
          <a:bodyPr/>
          <a:lstStyle/>
          <a:p>
            <a:endParaRPr lang="en-GB" smtClean="0">
              <a:latin typeface="Times" pitchFamily="18" charset="0"/>
            </a:endParaRPr>
          </a:p>
        </p:txBody>
      </p:sp>
      <p:sp>
        <p:nvSpPr>
          <p:cNvPr id="287748" name="Slide Number Placeholder 3"/>
          <p:cNvSpPr>
            <a:spLocks noGrp="1"/>
          </p:cNvSpPr>
          <p:nvPr>
            <p:ph type="sldNum" sz="quarter" idx="5"/>
          </p:nvPr>
        </p:nvSpPr>
        <p:spPr>
          <a:noFill/>
        </p:spPr>
        <p:txBody>
          <a:bodyPr/>
          <a:lstStyle/>
          <a:p>
            <a:fld id="{3B82C9F9-FF68-4515-B7D7-300D8A837F50}" type="slidenum">
              <a:rPr lang="en-GB" altLang="en-GB"/>
              <a:pPr/>
              <a:t>139</a:t>
            </a:fld>
            <a:endParaRPr lang="en-GB" alt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en-GB" smtClean="0">
              <a:latin typeface="Times" pitchFamily="18" charset="0"/>
            </a:endParaRPr>
          </a:p>
        </p:txBody>
      </p:sp>
      <p:sp>
        <p:nvSpPr>
          <p:cNvPr id="159748" name="Slide Number Placeholder 3"/>
          <p:cNvSpPr>
            <a:spLocks noGrp="1"/>
          </p:cNvSpPr>
          <p:nvPr>
            <p:ph type="sldNum" sz="quarter" idx="5"/>
          </p:nvPr>
        </p:nvSpPr>
        <p:spPr>
          <a:noFill/>
        </p:spPr>
        <p:txBody>
          <a:bodyPr/>
          <a:lstStyle/>
          <a:p>
            <a:fld id="{67DC74E4-08A1-4553-A309-ACFB769584C6}" type="slidenum">
              <a:rPr lang="en-GB" altLang="en-GB"/>
              <a:pPr/>
              <a:t>14</a:t>
            </a:fld>
            <a:endParaRPr lang="en-GB" alt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GB" smtClean="0">
              <a:latin typeface="Times" pitchFamily="18" charset="0"/>
            </a:endParaRPr>
          </a:p>
        </p:txBody>
      </p:sp>
      <p:sp>
        <p:nvSpPr>
          <p:cNvPr id="160772" name="Slide Number Placeholder 3"/>
          <p:cNvSpPr>
            <a:spLocks noGrp="1"/>
          </p:cNvSpPr>
          <p:nvPr>
            <p:ph type="sldNum" sz="quarter" idx="5"/>
          </p:nvPr>
        </p:nvSpPr>
        <p:spPr>
          <a:noFill/>
        </p:spPr>
        <p:txBody>
          <a:bodyPr/>
          <a:lstStyle/>
          <a:p>
            <a:fld id="{B0332BBA-154E-4092-883C-EA8F74963EBA}" type="slidenum">
              <a:rPr lang="en-GB" altLang="en-GB"/>
              <a:pPr/>
              <a:t>15</a:t>
            </a:fld>
            <a:endParaRPr lang="en-GB" alt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GB" smtClean="0">
              <a:latin typeface="Times" pitchFamily="18" charset="0"/>
            </a:endParaRPr>
          </a:p>
        </p:txBody>
      </p:sp>
      <p:sp>
        <p:nvSpPr>
          <p:cNvPr id="161796" name="Slide Number Placeholder 3"/>
          <p:cNvSpPr>
            <a:spLocks noGrp="1"/>
          </p:cNvSpPr>
          <p:nvPr>
            <p:ph type="sldNum" sz="quarter" idx="5"/>
          </p:nvPr>
        </p:nvSpPr>
        <p:spPr>
          <a:noFill/>
        </p:spPr>
        <p:txBody>
          <a:bodyPr/>
          <a:lstStyle/>
          <a:p>
            <a:fld id="{D5CFED79-56C5-4140-A6F3-DE7B1975F92B}" type="slidenum">
              <a:rPr lang="en-GB" altLang="en-GB"/>
              <a:pPr/>
              <a:t>16</a:t>
            </a:fld>
            <a:endParaRPr lang="en-GB" alt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GB" smtClean="0">
              <a:latin typeface="Times" pitchFamily="18" charset="0"/>
            </a:endParaRPr>
          </a:p>
        </p:txBody>
      </p:sp>
      <p:sp>
        <p:nvSpPr>
          <p:cNvPr id="162820" name="Slide Number Placeholder 3"/>
          <p:cNvSpPr>
            <a:spLocks noGrp="1"/>
          </p:cNvSpPr>
          <p:nvPr>
            <p:ph type="sldNum" sz="quarter" idx="5"/>
          </p:nvPr>
        </p:nvSpPr>
        <p:spPr>
          <a:noFill/>
        </p:spPr>
        <p:txBody>
          <a:bodyPr/>
          <a:lstStyle/>
          <a:p>
            <a:fld id="{11A473AE-BF4B-40AC-AA0A-35BA3302E444}" type="slidenum">
              <a:rPr lang="en-GB" altLang="en-GB"/>
              <a:pPr/>
              <a:t>17</a:t>
            </a:fld>
            <a:endParaRPr lang="en-GB" alt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endParaRPr lang="en-GB" smtClean="0">
              <a:latin typeface="Times" pitchFamily="18" charset="0"/>
            </a:endParaRPr>
          </a:p>
        </p:txBody>
      </p:sp>
      <p:sp>
        <p:nvSpPr>
          <p:cNvPr id="163844" name="Slide Number Placeholder 3"/>
          <p:cNvSpPr>
            <a:spLocks noGrp="1"/>
          </p:cNvSpPr>
          <p:nvPr>
            <p:ph type="sldNum" sz="quarter" idx="5"/>
          </p:nvPr>
        </p:nvSpPr>
        <p:spPr>
          <a:noFill/>
        </p:spPr>
        <p:txBody>
          <a:bodyPr/>
          <a:lstStyle/>
          <a:p>
            <a:fld id="{63E993EF-19F3-46E5-AB62-3255358FCCFD}" type="slidenum">
              <a:rPr lang="en-GB" altLang="en-GB"/>
              <a:pPr/>
              <a:t>18</a:t>
            </a:fld>
            <a:endParaRPr lang="en-GB" alt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endParaRPr lang="en-GB" smtClean="0">
              <a:latin typeface="Times" pitchFamily="18" charset="0"/>
            </a:endParaRPr>
          </a:p>
        </p:txBody>
      </p:sp>
      <p:sp>
        <p:nvSpPr>
          <p:cNvPr id="164868" name="Slide Number Placeholder 3"/>
          <p:cNvSpPr>
            <a:spLocks noGrp="1"/>
          </p:cNvSpPr>
          <p:nvPr>
            <p:ph type="sldNum" sz="quarter" idx="5"/>
          </p:nvPr>
        </p:nvSpPr>
        <p:spPr>
          <a:noFill/>
        </p:spPr>
        <p:txBody>
          <a:bodyPr/>
          <a:lstStyle/>
          <a:p>
            <a:fld id="{60CAF7BB-8582-43A3-BFB1-7FBBFF01EFF0}" type="slidenum">
              <a:rPr lang="en-GB" altLang="en-GB"/>
              <a:pPr/>
              <a:t>19</a:t>
            </a:fld>
            <a:endParaRPr lang="en-GB" alt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GB" smtClean="0">
              <a:latin typeface="Times" pitchFamily="18" charset="0"/>
            </a:endParaRPr>
          </a:p>
        </p:txBody>
      </p:sp>
      <p:sp>
        <p:nvSpPr>
          <p:cNvPr id="147460" name="Slide Number Placeholder 3"/>
          <p:cNvSpPr>
            <a:spLocks noGrp="1"/>
          </p:cNvSpPr>
          <p:nvPr>
            <p:ph type="sldNum" sz="quarter" idx="5"/>
          </p:nvPr>
        </p:nvSpPr>
        <p:spPr>
          <a:noFill/>
        </p:spPr>
        <p:txBody>
          <a:bodyPr/>
          <a:lstStyle/>
          <a:p>
            <a:fld id="{66AA4236-3246-4EB5-97C3-C6D70F4E1CB6}" type="slidenum">
              <a:rPr lang="en-GB" altLang="en-GB"/>
              <a:pPr/>
              <a:t>2</a:t>
            </a:fld>
            <a:endParaRPr lang="en-GB" alt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endParaRPr lang="en-GB" smtClean="0">
              <a:latin typeface="Times" pitchFamily="18" charset="0"/>
            </a:endParaRPr>
          </a:p>
        </p:txBody>
      </p:sp>
      <p:sp>
        <p:nvSpPr>
          <p:cNvPr id="165892" name="Slide Number Placeholder 3"/>
          <p:cNvSpPr>
            <a:spLocks noGrp="1"/>
          </p:cNvSpPr>
          <p:nvPr>
            <p:ph type="sldNum" sz="quarter" idx="5"/>
          </p:nvPr>
        </p:nvSpPr>
        <p:spPr>
          <a:noFill/>
        </p:spPr>
        <p:txBody>
          <a:bodyPr/>
          <a:lstStyle/>
          <a:p>
            <a:fld id="{1C064899-D86E-4A14-B3DF-F3DBDE3C86C2}" type="slidenum">
              <a:rPr lang="en-GB" altLang="en-GB"/>
              <a:pPr/>
              <a:t>20</a:t>
            </a:fld>
            <a:endParaRPr lang="en-GB" alt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GB" smtClean="0">
              <a:latin typeface="Times" pitchFamily="18" charset="0"/>
            </a:endParaRPr>
          </a:p>
        </p:txBody>
      </p:sp>
      <p:sp>
        <p:nvSpPr>
          <p:cNvPr id="166916" name="Slide Number Placeholder 3"/>
          <p:cNvSpPr>
            <a:spLocks noGrp="1"/>
          </p:cNvSpPr>
          <p:nvPr>
            <p:ph type="sldNum" sz="quarter" idx="5"/>
          </p:nvPr>
        </p:nvSpPr>
        <p:spPr>
          <a:noFill/>
        </p:spPr>
        <p:txBody>
          <a:bodyPr/>
          <a:lstStyle/>
          <a:p>
            <a:fld id="{E0717D42-B8EB-48AE-9F9D-8F58C3C3B98A}" type="slidenum">
              <a:rPr lang="en-GB" altLang="en-GB"/>
              <a:pPr/>
              <a:t>21</a:t>
            </a:fld>
            <a:endParaRPr lang="en-GB" alt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endParaRPr lang="en-GB" smtClean="0">
              <a:latin typeface="Times" pitchFamily="18" charset="0"/>
            </a:endParaRPr>
          </a:p>
        </p:txBody>
      </p:sp>
      <p:sp>
        <p:nvSpPr>
          <p:cNvPr id="167940" name="Slide Number Placeholder 3"/>
          <p:cNvSpPr>
            <a:spLocks noGrp="1"/>
          </p:cNvSpPr>
          <p:nvPr>
            <p:ph type="sldNum" sz="quarter" idx="5"/>
          </p:nvPr>
        </p:nvSpPr>
        <p:spPr>
          <a:noFill/>
        </p:spPr>
        <p:txBody>
          <a:bodyPr/>
          <a:lstStyle/>
          <a:p>
            <a:fld id="{AD627E5E-1E72-40DA-9A7A-7F97B3904312}" type="slidenum">
              <a:rPr lang="en-GB" altLang="en-GB"/>
              <a:pPr/>
              <a:t>22</a:t>
            </a:fld>
            <a:endParaRPr lang="en-GB" alt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GB" smtClean="0">
              <a:latin typeface="Times" pitchFamily="18" charset="0"/>
            </a:endParaRPr>
          </a:p>
        </p:txBody>
      </p:sp>
      <p:sp>
        <p:nvSpPr>
          <p:cNvPr id="168964" name="Slide Number Placeholder 3"/>
          <p:cNvSpPr>
            <a:spLocks noGrp="1"/>
          </p:cNvSpPr>
          <p:nvPr>
            <p:ph type="sldNum" sz="quarter" idx="5"/>
          </p:nvPr>
        </p:nvSpPr>
        <p:spPr>
          <a:noFill/>
        </p:spPr>
        <p:txBody>
          <a:bodyPr/>
          <a:lstStyle/>
          <a:p>
            <a:fld id="{9B4B2941-6A3A-414F-AA35-35C47296AA59}" type="slidenum">
              <a:rPr lang="en-GB" altLang="en-GB"/>
              <a:pPr/>
              <a:t>23</a:t>
            </a:fld>
            <a:endParaRPr lang="en-GB" alt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endParaRPr lang="en-GB" smtClean="0">
              <a:latin typeface="Times" pitchFamily="18" charset="0"/>
            </a:endParaRPr>
          </a:p>
        </p:txBody>
      </p:sp>
      <p:sp>
        <p:nvSpPr>
          <p:cNvPr id="169988" name="Slide Number Placeholder 3"/>
          <p:cNvSpPr>
            <a:spLocks noGrp="1"/>
          </p:cNvSpPr>
          <p:nvPr>
            <p:ph type="sldNum" sz="quarter" idx="5"/>
          </p:nvPr>
        </p:nvSpPr>
        <p:spPr>
          <a:noFill/>
        </p:spPr>
        <p:txBody>
          <a:bodyPr/>
          <a:lstStyle/>
          <a:p>
            <a:fld id="{6ABB986E-930B-4C9F-B8FA-E975EF0DEC9C}" type="slidenum">
              <a:rPr lang="en-GB" altLang="en-GB"/>
              <a:pPr/>
              <a:t>24</a:t>
            </a:fld>
            <a:endParaRPr lang="en-GB" alt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GB" smtClean="0">
              <a:latin typeface="Times" pitchFamily="18" charset="0"/>
            </a:endParaRPr>
          </a:p>
        </p:txBody>
      </p:sp>
      <p:sp>
        <p:nvSpPr>
          <p:cNvPr id="171012" name="Slide Number Placeholder 3"/>
          <p:cNvSpPr>
            <a:spLocks noGrp="1"/>
          </p:cNvSpPr>
          <p:nvPr>
            <p:ph type="sldNum" sz="quarter" idx="5"/>
          </p:nvPr>
        </p:nvSpPr>
        <p:spPr>
          <a:noFill/>
        </p:spPr>
        <p:txBody>
          <a:bodyPr/>
          <a:lstStyle/>
          <a:p>
            <a:fld id="{EAC00151-1384-47AA-9CB4-1BD64B23EA03}" type="slidenum">
              <a:rPr lang="en-GB" altLang="en-GB"/>
              <a:pPr/>
              <a:t>25</a:t>
            </a:fld>
            <a:endParaRPr lang="en-GB" alt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GB" smtClean="0">
              <a:latin typeface="Times" pitchFamily="18" charset="0"/>
            </a:endParaRPr>
          </a:p>
        </p:txBody>
      </p:sp>
      <p:sp>
        <p:nvSpPr>
          <p:cNvPr id="172036" name="Slide Number Placeholder 3"/>
          <p:cNvSpPr>
            <a:spLocks noGrp="1"/>
          </p:cNvSpPr>
          <p:nvPr>
            <p:ph type="sldNum" sz="quarter" idx="5"/>
          </p:nvPr>
        </p:nvSpPr>
        <p:spPr>
          <a:noFill/>
        </p:spPr>
        <p:txBody>
          <a:bodyPr/>
          <a:lstStyle/>
          <a:p>
            <a:fld id="{32692B87-C3E8-45AB-813F-D3A711D577C5}" type="slidenum">
              <a:rPr lang="en-GB" altLang="en-GB"/>
              <a:pPr/>
              <a:t>26</a:t>
            </a:fld>
            <a:endParaRPr lang="en-GB" alt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endParaRPr lang="en-GB" smtClean="0">
              <a:latin typeface="Times" pitchFamily="18" charset="0"/>
            </a:endParaRPr>
          </a:p>
        </p:txBody>
      </p:sp>
      <p:sp>
        <p:nvSpPr>
          <p:cNvPr id="173060" name="Slide Number Placeholder 3"/>
          <p:cNvSpPr>
            <a:spLocks noGrp="1"/>
          </p:cNvSpPr>
          <p:nvPr>
            <p:ph type="sldNum" sz="quarter" idx="5"/>
          </p:nvPr>
        </p:nvSpPr>
        <p:spPr>
          <a:noFill/>
        </p:spPr>
        <p:txBody>
          <a:bodyPr/>
          <a:lstStyle/>
          <a:p>
            <a:fld id="{8E71830D-3A7A-4ADC-8952-5BA3C13EAB5E}" type="slidenum">
              <a:rPr lang="en-GB" altLang="en-GB"/>
              <a:pPr/>
              <a:t>27</a:t>
            </a:fld>
            <a:endParaRPr lang="en-GB" alt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GB" smtClean="0">
              <a:latin typeface="Times" pitchFamily="18" charset="0"/>
            </a:endParaRPr>
          </a:p>
        </p:txBody>
      </p:sp>
      <p:sp>
        <p:nvSpPr>
          <p:cNvPr id="174084" name="Slide Number Placeholder 3"/>
          <p:cNvSpPr>
            <a:spLocks noGrp="1"/>
          </p:cNvSpPr>
          <p:nvPr>
            <p:ph type="sldNum" sz="quarter" idx="5"/>
          </p:nvPr>
        </p:nvSpPr>
        <p:spPr>
          <a:noFill/>
        </p:spPr>
        <p:txBody>
          <a:bodyPr/>
          <a:lstStyle/>
          <a:p>
            <a:fld id="{6F3BE41C-07B9-419A-A7AA-89C07BF86465}" type="slidenum">
              <a:rPr lang="en-GB" altLang="en-GB"/>
              <a:pPr/>
              <a:t>28</a:t>
            </a:fld>
            <a:endParaRPr lang="en-GB" alt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endParaRPr lang="en-GB" smtClean="0">
              <a:latin typeface="Times" pitchFamily="18" charset="0"/>
            </a:endParaRPr>
          </a:p>
        </p:txBody>
      </p:sp>
      <p:sp>
        <p:nvSpPr>
          <p:cNvPr id="175108" name="Slide Number Placeholder 3"/>
          <p:cNvSpPr>
            <a:spLocks noGrp="1"/>
          </p:cNvSpPr>
          <p:nvPr>
            <p:ph type="sldNum" sz="quarter" idx="5"/>
          </p:nvPr>
        </p:nvSpPr>
        <p:spPr>
          <a:noFill/>
        </p:spPr>
        <p:txBody>
          <a:bodyPr/>
          <a:lstStyle/>
          <a:p>
            <a:fld id="{6A763F53-34AE-4100-9BFE-8EAC1D4C1F24}" type="slidenum">
              <a:rPr lang="en-GB" altLang="en-GB"/>
              <a:pPr/>
              <a:t>29</a:t>
            </a:fld>
            <a:endParaRPr lang="en-GB" alt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GB" smtClean="0">
              <a:latin typeface="Times" pitchFamily="18" charset="0"/>
            </a:endParaRPr>
          </a:p>
        </p:txBody>
      </p:sp>
      <p:sp>
        <p:nvSpPr>
          <p:cNvPr id="148484" name="Slide Number Placeholder 3"/>
          <p:cNvSpPr>
            <a:spLocks noGrp="1"/>
          </p:cNvSpPr>
          <p:nvPr>
            <p:ph type="sldNum" sz="quarter" idx="5"/>
          </p:nvPr>
        </p:nvSpPr>
        <p:spPr>
          <a:noFill/>
        </p:spPr>
        <p:txBody>
          <a:bodyPr/>
          <a:lstStyle/>
          <a:p>
            <a:fld id="{211FA1D7-45AA-4D6F-B8F7-7B78716D046D}" type="slidenum">
              <a:rPr lang="en-GB" altLang="en-GB"/>
              <a:pPr/>
              <a:t>3</a:t>
            </a:fld>
            <a:endParaRPr lang="en-GB" alt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endParaRPr lang="en-GB" smtClean="0">
              <a:latin typeface="Times" pitchFamily="18" charset="0"/>
            </a:endParaRPr>
          </a:p>
        </p:txBody>
      </p:sp>
      <p:sp>
        <p:nvSpPr>
          <p:cNvPr id="176132" name="Slide Number Placeholder 3"/>
          <p:cNvSpPr>
            <a:spLocks noGrp="1"/>
          </p:cNvSpPr>
          <p:nvPr>
            <p:ph type="sldNum" sz="quarter" idx="5"/>
          </p:nvPr>
        </p:nvSpPr>
        <p:spPr>
          <a:noFill/>
        </p:spPr>
        <p:txBody>
          <a:bodyPr/>
          <a:lstStyle/>
          <a:p>
            <a:fld id="{679EA969-6FF8-444E-91E9-88A46ED2DEDC}" type="slidenum">
              <a:rPr lang="en-GB" altLang="en-GB"/>
              <a:pPr/>
              <a:t>30</a:t>
            </a:fld>
            <a:endParaRPr lang="en-GB" alt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GB" smtClean="0">
              <a:latin typeface="Times" pitchFamily="18" charset="0"/>
            </a:endParaRPr>
          </a:p>
        </p:txBody>
      </p:sp>
      <p:sp>
        <p:nvSpPr>
          <p:cNvPr id="177156" name="Slide Number Placeholder 3"/>
          <p:cNvSpPr>
            <a:spLocks noGrp="1"/>
          </p:cNvSpPr>
          <p:nvPr>
            <p:ph type="sldNum" sz="quarter" idx="5"/>
          </p:nvPr>
        </p:nvSpPr>
        <p:spPr>
          <a:noFill/>
        </p:spPr>
        <p:txBody>
          <a:bodyPr/>
          <a:lstStyle/>
          <a:p>
            <a:fld id="{FF7E8A6D-DC01-49CB-9EE6-0D7A8483F16C}" type="slidenum">
              <a:rPr lang="en-GB" altLang="en-GB"/>
              <a:pPr/>
              <a:t>31</a:t>
            </a:fld>
            <a:endParaRPr lang="en-GB" alt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endParaRPr lang="en-GB" smtClean="0">
              <a:latin typeface="Times" pitchFamily="18" charset="0"/>
            </a:endParaRPr>
          </a:p>
        </p:txBody>
      </p:sp>
      <p:sp>
        <p:nvSpPr>
          <p:cNvPr id="178180" name="Slide Number Placeholder 3"/>
          <p:cNvSpPr>
            <a:spLocks noGrp="1"/>
          </p:cNvSpPr>
          <p:nvPr>
            <p:ph type="sldNum" sz="quarter" idx="5"/>
          </p:nvPr>
        </p:nvSpPr>
        <p:spPr>
          <a:noFill/>
        </p:spPr>
        <p:txBody>
          <a:bodyPr/>
          <a:lstStyle/>
          <a:p>
            <a:fld id="{9B756315-0AFE-4160-BFF6-114137732977}" type="slidenum">
              <a:rPr lang="en-GB" altLang="en-GB"/>
              <a:pPr/>
              <a:t>32</a:t>
            </a:fld>
            <a:endParaRPr lang="en-GB" alt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GB" smtClean="0">
              <a:latin typeface="Times" pitchFamily="18" charset="0"/>
            </a:endParaRPr>
          </a:p>
        </p:txBody>
      </p:sp>
      <p:sp>
        <p:nvSpPr>
          <p:cNvPr id="179204" name="Slide Number Placeholder 3"/>
          <p:cNvSpPr>
            <a:spLocks noGrp="1"/>
          </p:cNvSpPr>
          <p:nvPr>
            <p:ph type="sldNum" sz="quarter" idx="5"/>
          </p:nvPr>
        </p:nvSpPr>
        <p:spPr>
          <a:noFill/>
        </p:spPr>
        <p:txBody>
          <a:bodyPr/>
          <a:lstStyle/>
          <a:p>
            <a:fld id="{328C9B26-6F18-4B1F-A9A6-7FA6B31D9BF0}" type="slidenum">
              <a:rPr lang="en-GB" altLang="en-GB"/>
              <a:pPr/>
              <a:t>33</a:t>
            </a:fld>
            <a:endParaRPr lang="en-GB" alt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en-GB" smtClean="0">
              <a:latin typeface="Times" pitchFamily="18" charset="0"/>
            </a:endParaRPr>
          </a:p>
        </p:txBody>
      </p:sp>
      <p:sp>
        <p:nvSpPr>
          <p:cNvPr id="180228" name="Slide Number Placeholder 3"/>
          <p:cNvSpPr>
            <a:spLocks noGrp="1"/>
          </p:cNvSpPr>
          <p:nvPr>
            <p:ph type="sldNum" sz="quarter" idx="5"/>
          </p:nvPr>
        </p:nvSpPr>
        <p:spPr>
          <a:noFill/>
        </p:spPr>
        <p:txBody>
          <a:bodyPr/>
          <a:lstStyle/>
          <a:p>
            <a:fld id="{C6381C84-9351-4DBE-8CF8-B10ADB5CE53A}" type="slidenum">
              <a:rPr lang="en-GB" altLang="en-GB"/>
              <a:pPr/>
              <a:t>34</a:t>
            </a:fld>
            <a:endParaRPr lang="en-GB" alt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GB" smtClean="0">
              <a:latin typeface="Times" pitchFamily="18" charset="0"/>
            </a:endParaRPr>
          </a:p>
        </p:txBody>
      </p:sp>
      <p:sp>
        <p:nvSpPr>
          <p:cNvPr id="181252" name="Slide Number Placeholder 3"/>
          <p:cNvSpPr>
            <a:spLocks noGrp="1"/>
          </p:cNvSpPr>
          <p:nvPr>
            <p:ph type="sldNum" sz="quarter" idx="5"/>
          </p:nvPr>
        </p:nvSpPr>
        <p:spPr>
          <a:noFill/>
        </p:spPr>
        <p:txBody>
          <a:bodyPr/>
          <a:lstStyle/>
          <a:p>
            <a:fld id="{C41C248B-DCA4-4BB5-A50D-1666D874B9E1}" type="slidenum">
              <a:rPr lang="en-GB" altLang="en-GB"/>
              <a:pPr/>
              <a:t>35</a:t>
            </a:fld>
            <a:endParaRPr lang="en-GB" alt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GB" smtClean="0">
              <a:latin typeface="Times" pitchFamily="18" charset="0"/>
            </a:endParaRPr>
          </a:p>
        </p:txBody>
      </p:sp>
      <p:sp>
        <p:nvSpPr>
          <p:cNvPr id="182276" name="Slide Number Placeholder 3"/>
          <p:cNvSpPr>
            <a:spLocks noGrp="1"/>
          </p:cNvSpPr>
          <p:nvPr>
            <p:ph type="sldNum" sz="quarter" idx="5"/>
          </p:nvPr>
        </p:nvSpPr>
        <p:spPr>
          <a:noFill/>
        </p:spPr>
        <p:txBody>
          <a:bodyPr/>
          <a:lstStyle/>
          <a:p>
            <a:fld id="{BC8A7389-FB14-459C-A942-550C6EAEF43D}" type="slidenum">
              <a:rPr lang="en-GB" altLang="en-GB"/>
              <a:pPr/>
              <a:t>36</a:t>
            </a:fld>
            <a:endParaRPr lang="en-GB" alt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GB" smtClean="0">
              <a:latin typeface="Times" pitchFamily="18" charset="0"/>
            </a:endParaRPr>
          </a:p>
        </p:txBody>
      </p:sp>
      <p:sp>
        <p:nvSpPr>
          <p:cNvPr id="183300" name="Slide Number Placeholder 3"/>
          <p:cNvSpPr>
            <a:spLocks noGrp="1"/>
          </p:cNvSpPr>
          <p:nvPr>
            <p:ph type="sldNum" sz="quarter" idx="5"/>
          </p:nvPr>
        </p:nvSpPr>
        <p:spPr>
          <a:noFill/>
        </p:spPr>
        <p:txBody>
          <a:bodyPr/>
          <a:lstStyle/>
          <a:p>
            <a:fld id="{CE26B4B8-7CF4-4E85-9270-70285E052188}" type="slidenum">
              <a:rPr lang="en-GB" altLang="en-GB"/>
              <a:pPr/>
              <a:t>37</a:t>
            </a:fld>
            <a:endParaRPr lang="en-GB" alt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endParaRPr lang="en-GB" smtClean="0">
              <a:latin typeface="Times" pitchFamily="18" charset="0"/>
            </a:endParaRPr>
          </a:p>
        </p:txBody>
      </p:sp>
      <p:sp>
        <p:nvSpPr>
          <p:cNvPr id="184324" name="Slide Number Placeholder 3"/>
          <p:cNvSpPr>
            <a:spLocks noGrp="1"/>
          </p:cNvSpPr>
          <p:nvPr>
            <p:ph type="sldNum" sz="quarter" idx="5"/>
          </p:nvPr>
        </p:nvSpPr>
        <p:spPr>
          <a:noFill/>
        </p:spPr>
        <p:txBody>
          <a:bodyPr/>
          <a:lstStyle/>
          <a:p>
            <a:fld id="{77DCB8DA-CA07-488D-89C8-C6D35B4A0F42}" type="slidenum">
              <a:rPr lang="en-GB" altLang="en-GB"/>
              <a:pPr/>
              <a:t>38</a:t>
            </a:fld>
            <a:endParaRPr lang="en-GB" alt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GB" smtClean="0">
              <a:latin typeface="Times" pitchFamily="18" charset="0"/>
            </a:endParaRPr>
          </a:p>
        </p:txBody>
      </p:sp>
      <p:sp>
        <p:nvSpPr>
          <p:cNvPr id="185348" name="Slide Number Placeholder 3"/>
          <p:cNvSpPr>
            <a:spLocks noGrp="1"/>
          </p:cNvSpPr>
          <p:nvPr>
            <p:ph type="sldNum" sz="quarter" idx="5"/>
          </p:nvPr>
        </p:nvSpPr>
        <p:spPr>
          <a:noFill/>
        </p:spPr>
        <p:txBody>
          <a:bodyPr/>
          <a:lstStyle/>
          <a:p>
            <a:fld id="{273D4C64-B95C-44D1-B8A7-D57663E95DF1}" type="slidenum">
              <a:rPr lang="en-GB" altLang="en-GB"/>
              <a:pPr/>
              <a:t>39</a:t>
            </a:fld>
            <a:endParaRPr lang="en-GB" alt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en-GB" smtClean="0">
              <a:latin typeface="Times" pitchFamily="18" charset="0"/>
            </a:endParaRPr>
          </a:p>
        </p:txBody>
      </p:sp>
      <p:sp>
        <p:nvSpPr>
          <p:cNvPr id="149508" name="Slide Number Placeholder 3"/>
          <p:cNvSpPr>
            <a:spLocks noGrp="1"/>
          </p:cNvSpPr>
          <p:nvPr>
            <p:ph type="sldNum" sz="quarter" idx="5"/>
          </p:nvPr>
        </p:nvSpPr>
        <p:spPr>
          <a:noFill/>
        </p:spPr>
        <p:txBody>
          <a:bodyPr/>
          <a:lstStyle/>
          <a:p>
            <a:fld id="{5BD8CA31-B920-4953-8C59-E63F153BDEBE}" type="slidenum">
              <a:rPr lang="en-GB" altLang="en-GB"/>
              <a:pPr/>
              <a:t>4</a:t>
            </a:fld>
            <a:endParaRPr lang="en-GB" alt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endParaRPr lang="en-GB" smtClean="0">
              <a:latin typeface="Times" pitchFamily="18" charset="0"/>
            </a:endParaRPr>
          </a:p>
        </p:txBody>
      </p:sp>
      <p:sp>
        <p:nvSpPr>
          <p:cNvPr id="186372" name="Slide Number Placeholder 3"/>
          <p:cNvSpPr>
            <a:spLocks noGrp="1"/>
          </p:cNvSpPr>
          <p:nvPr>
            <p:ph type="sldNum" sz="quarter" idx="5"/>
          </p:nvPr>
        </p:nvSpPr>
        <p:spPr>
          <a:noFill/>
        </p:spPr>
        <p:txBody>
          <a:bodyPr/>
          <a:lstStyle/>
          <a:p>
            <a:fld id="{E57F49AF-490D-47C8-91A9-123ECD536A6A}" type="slidenum">
              <a:rPr lang="en-GB" altLang="en-GB"/>
              <a:pPr/>
              <a:t>40</a:t>
            </a:fld>
            <a:endParaRPr lang="en-GB" alt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GB" smtClean="0">
              <a:latin typeface="Times" pitchFamily="18" charset="0"/>
            </a:endParaRPr>
          </a:p>
        </p:txBody>
      </p:sp>
      <p:sp>
        <p:nvSpPr>
          <p:cNvPr id="187396" name="Slide Number Placeholder 3"/>
          <p:cNvSpPr>
            <a:spLocks noGrp="1"/>
          </p:cNvSpPr>
          <p:nvPr>
            <p:ph type="sldNum" sz="quarter" idx="5"/>
          </p:nvPr>
        </p:nvSpPr>
        <p:spPr>
          <a:noFill/>
        </p:spPr>
        <p:txBody>
          <a:bodyPr/>
          <a:lstStyle/>
          <a:p>
            <a:fld id="{B5AAAAC9-1E4C-4A52-8C39-41CFB2A3A5FD}" type="slidenum">
              <a:rPr lang="en-GB" altLang="en-GB"/>
              <a:pPr/>
              <a:t>41</a:t>
            </a:fld>
            <a:endParaRPr lang="en-GB" alt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endParaRPr lang="en-GB" smtClean="0">
              <a:latin typeface="Times" pitchFamily="18" charset="0"/>
            </a:endParaRPr>
          </a:p>
        </p:txBody>
      </p:sp>
      <p:sp>
        <p:nvSpPr>
          <p:cNvPr id="188420" name="Slide Number Placeholder 3"/>
          <p:cNvSpPr>
            <a:spLocks noGrp="1"/>
          </p:cNvSpPr>
          <p:nvPr>
            <p:ph type="sldNum" sz="quarter" idx="5"/>
          </p:nvPr>
        </p:nvSpPr>
        <p:spPr>
          <a:noFill/>
        </p:spPr>
        <p:txBody>
          <a:bodyPr/>
          <a:lstStyle/>
          <a:p>
            <a:fld id="{03F1EA4F-3B24-4D0D-9AE5-FDC51517C344}" type="slidenum">
              <a:rPr lang="en-GB" altLang="en-GB"/>
              <a:pPr/>
              <a:t>42</a:t>
            </a:fld>
            <a:endParaRPr lang="en-GB" alt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en-GB" smtClean="0">
              <a:latin typeface="Times" pitchFamily="18" charset="0"/>
            </a:endParaRPr>
          </a:p>
        </p:txBody>
      </p:sp>
      <p:sp>
        <p:nvSpPr>
          <p:cNvPr id="189444" name="Slide Number Placeholder 3"/>
          <p:cNvSpPr>
            <a:spLocks noGrp="1"/>
          </p:cNvSpPr>
          <p:nvPr>
            <p:ph type="sldNum" sz="quarter" idx="5"/>
          </p:nvPr>
        </p:nvSpPr>
        <p:spPr>
          <a:noFill/>
        </p:spPr>
        <p:txBody>
          <a:bodyPr/>
          <a:lstStyle/>
          <a:p>
            <a:fld id="{821247CF-E66B-41CB-A628-8CE49CD22B94}" type="slidenum">
              <a:rPr lang="en-GB" altLang="en-GB"/>
              <a:pPr/>
              <a:t>43</a:t>
            </a:fld>
            <a:endParaRPr lang="en-GB" alt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endParaRPr lang="en-GB" smtClean="0">
              <a:latin typeface="Times" pitchFamily="18" charset="0"/>
            </a:endParaRPr>
          </a:p>
        </p:txBody>
      </p:sp>
      <p:sp>
        <p:nvSpPr>
          <p:cNvPr id="190468" name="Slide Number Placeholder 3"/>
          <p:cNvSpPr>
            <a:spLocks noGrp="1"/>
          </p:cNvSpPr>
          <p:nvPr>
            <p:ph type="sldNum" sz="quarter" idx="5"/>
          </p:nvPr>
        </p:nvSpPr>
        <p:spPr>
          <a:noFill/>
        </p:spPr>
        <p:txBody>
          <a:bodyPr/>
          <a:lstStyle/>
          <a:p>
            <a:fld id="{A5F6FDDC-7515-4A54-B3E1-54AFAE27A4DA}" type="slidenum">
              <a:rPr lang="en-GB" altLang="en-GB"/>
              <a:pPr/>
              <a:t>44</a:t>
            </a:fld>
            <a:endParaRPr lang="en-GB" alt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GB" smtClean="0">
              <a:latin typeface="Times" pitchFamily="18" charset="0"/>
            </a:endParaRPr>
          </a:p>
        </p:txBody>
      </p:sp>
      <p:sp>
        <p:nvSpPr>
          <p:cNvPr id="191492" name="Slide Number Placeholder 3"/>
          <p:cNvSpPr>
            <a:spLocks noGrp="1"/>
          </p:cNvSpPr>
          <p:nvPr>
            <p:ph type="sldNum" sz="quarter" idx="5"/>
          </p:nvPr>
        </p:nvSpPr>
        <p:spPr>
          <a:noFill/>
        </p:spPr>
        <p:txBody>
          <a:bodyPr/>
          <a:lstStyle/>
          <a:p>
            <a:fld id="{060B12E8-12F0-4610-BCF7-5B7466B8C012}" type="slidenum">
              <a:rPr lang="en-GB" altLang="en-GB"/>
              <a:pPr/>
              <a:t>45</a:t>
            </a:fld>
            <a:endParaRPr lang="en-GB" alt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endParaRPr lang="en-GB" smtClean="0">
              <a:latin typeface="Times" pitchFamily="18" charset="0"/>
            </a:endParaRPr>
          </a:p>
        </p:txBody>
      </p:sp>
      <p:sp>
        <p:nvSpPr>
          <p:cNvPr id="192516" name="Slide Number Placeholder 3"/>
          <p:cNvSpPr>
            <a:spLocks noGrp="1"/>
          </p:cNvSpPr>
          <p:nvPr>
            <p:ph type="sldNum" sz="quarter" idx="5"/>
          </p:nvPr>
        </p:nvSpPr>
        <p:spPr>
          <a:noFill/>
        </p:spPr>
        <p:txBody>
          <a:bodyPr/>
          <a:lstStyle/>
          <a:p>
            <a:fld id="{04B7DCDD-4C52-4471-9E58-2C973F41C655}" type="slidenum">
              <a:rPr lang="en-GB" altLang="en-GB"/>
              <a:pPr/>
              <a:t>46</a:t>
            </a:fld>
            <a:endParaRPr lang="en-GB" alt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endParaRPr lang="en-GB" smtClean="0">
              <a:latin typeface="Times" pitchFamily="18" charset="0"/>
            </a:endParaRPr>
          </a:p>
        </p:txBody>
      </p:sp>
      <p:sp>
        <p:nvSpPr>
          <p:cNvPr id="193540" name="Slide Number Placeholder 3"/>
          <p:cNvSpPr>
            <a:spLocks noGrp="1"/>
          </p:cNvSpPr>
          <p:nvPr>
            <p:ph type="sldNum" sz="quarter" idx="5"/>
          </p:nvPr>
        </p:nvSpPr>
        <p:spPr>
          <a:noFill/>
        </p:spPr>
        <p:txBody>
          <a:bodyPr/>
          <a:lstStyle/>
          <a:p>
            <a:fld id="{AEB4B1ED-9FBF-4BBB-AF7E-879D2E605A80}" type="slidenum">
              <a:rPr lang="en-GB" altLang="en-GB"/>
              <a:pPr/>
              <a:t>47</a:t>
            </a:fld>
            <a:endParaRPr lang="en-GB" alt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endParaRPr lang="en-GB" smtClean="0">
              <a:latin typeface="Times" pitchFamily="18" charset="0"/>
            </a:endParaRPr>
          </a:p>
        </p:txBody>
      </p:sp>
      <p:sp>
        <p:nvSpPr>
          <p:cNvPr id="194564" name="Slide Number Placeholder 3"/>
          <p:cNvSpPr>
            <a:spLocks noGrp="1"/>
          </p:cNvSpPr>
          <p:nvPr>
            <p:ph type="sldNum" sz="quarter" idx="5"/>
          </p:nvPr>
        </p:nvSpPr>
        <p:spPr>
          <a:noFill/>
        </p:spPr>
        <p:txBody>
          <a:bodyPr/>
          <a:lstStyle/>
          <a:p>
            <a:fld id="{5D6B1FF6-B11A-4261-A921-4B53A9C45DAE}" type="slidenum">
              <a:rPr lang="en-GB" altLang="en-GB"/>
              <a:pPr/>
              <a:t>48</a:t>
            </a:fld>
            <a:endParaRPr lang="en-GB" alt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GB" smtClean="0">
              <a:latin typeface="Times" pitchFamily="18" charset="0"/>
            </a:endParaRPr>
          </a:p>
        </p:txBody>
      </p:sp>
      <p:sp>
        <p:nvSpPr>
          <p:cNvPr id="195588" name="Slide Number Placeholder 3"/>
          <p:cNvSpPr>
            <a:spLocks noGrp="1"/>
          </p:cNvSpPr>
          <p:nvPr>
            <p:ph type="sldNum" sz="quarter" idx="5"/>
          </p:nvPr>
        </p:nvSpPr>
        <p:spPr>
          <a:noFill/>
        </p:spPr>
        <p:txBody>
          <a:bodyPr/>
          <a:lstStyle/>
          <a:p>
            <a:fld id="{D051C9A0-D6FA-402D-860D-187277090376}" type="slidenum">
              <a:rPr lang="en-GB" altLang="en-GB"/>
              <a:pPr/>
              <a:t>49</a:t>
            </a:fld>
            <a:endParaRPr lang="en-GB" alt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GB" smtClean="0">
              <a:latin typeface="Times" pitchFamily="18" charset="0"/>
            </a:endParaRPr>
          </a:p>
        </p:txBody>
      </p:sp>
      <p:sp>
        <p:nvSpPr>
          <p:cNvPr id="150532" name="Slide Number Placeholder 3"/>
          <p:cNvSpPr>
            <a:spLocks noGrp="1"/>
          </p:cNvSpPr>
          <p:nvPr>
            <p:ph type="sldNum" sz="quarter" idx="5"/>
          </p:nvPr>
        </p:nvSpPr>
        <p:spPr>
          <a:noFill/>
        </p:spPr>
        <p:txBody>
          <a:bodyPr/>
          <a:lstStyle/>
          <a:p>
            <a:fld id="{714C39EC-ED65-4CF5-A9E2-4100B48E9B1C}" type="slidenum">
              <a:rPr lang="en-GB" altLang="en-GB"/>
              <a:pPr/>
              <a:t>5</a:t>
            </a:fld>
            <a:endParaRPr lang="en-GB" alt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endParaRPr lang="en-GB" smtClean="0">
              <a:latin typeface="Times" pitchFamily="18" charset="0"/>
            </a:endParaRPr>
          </a:p>
        </p:txBody>
      </p:sp>
      <p:sp>
        <p:nvSpPr>
          <p:cNvPr id="196612" name="Slide Number Placeholder 3"/>
          <p:cNvSpPr>
            <a:spLocks noGrp="1"/>
          </p:cNvSpPr>
          <p:nvPr>
            <p:ph type="sldNum" sz="quarter" idx="5"/>
          </p:nvPr>
        </p:nvSpPr>
        <p:spPr>
          <a:noFill/>
        </p:spPr>
        <p:txBody>
          <a:bodyPr/>
          <a:lstStyle/>
          <a:p>
            <a:fld id="{50E2BFC1-01BF-4D58-8DB8-829499B1C8B6}" type="slidenum">
              <a:rPr lang="en-GB" altLang="en-GB"/>
              <a:pPr/>
              <a:t>50</a:t>
            </a:fld>
            <a:endParaRPr lang="en-GB" alt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endParaRPr lang="en-GB" smtClean="0">
              <a:latin typeface="Times" pitchFamily="18" charset="0"/>
            </a:endParaRPr>
          </a:p>
        </p:txBody>
      </p:sp>
      <p:sp>
        <p:nvSpPr>
          <p:cNvPr id="197636" name="Slide Number Placeholder 3"/>
          <p:cNvSpPr>
            <a:spLocks noGrp="1"/>
          </p:cNvSpPr>
          <p:nvPr>
            <p:ph type="sldNum" sz="quarter" idx="5"/>
          </p:nvPr>
        </p:nvSpPr>
        <p:spPr>
          <a:noFill/>
        </p:spPr>
        <p:txBody>
          <a:bodyPr/>
          <a:lstStyle/>
          <a:p>
            <a:fld id="{4CFAB197-46BD-481F-8D80-6AA6AC434053}" type="slidenum">
              <a:rPr lang="en-GB" altLang="en-GB"/>
              <a:pPr/>
              <a:t>51</a:t>
            </a:fld>
            <a:endParaRPr lang="en-GB" alt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en-GB" smtClean="0">
              <a:latin typeface="Times" pitchFamily="18" charset="0"/>
            </a:endParaRPr>
          </a:p>
        </p:txBody>
      </p:sp>
      <p:sp>
        <p:nvSpPr>
          <p:cNvPr id="198660" name="Slide Number Placeholder 3"/>
          <p:cNvSpPr>
            <a:spLocks noGrp="1"/>
          </p:cNvSpPr>
          <p:nvPr>
            <p:ph type="sldNum" sz="quarter" idx="5"/>
          </p:nvPr>
        </p:nvSpPr>
        <p:spPr>
          <a:noFill/>
        </p:spPr>
        <p:txBody>
          <a:bodyPr/>
          <a:lstStyle/>
          <a:p>
            <a:fld id="{2480B042-0BDE-49AC-AD5A-11F7888CC69A}" type="slidenum">
              <a:rPr lang="en-GB" altLang="en-GB"/>
              <a:pPr/>
              <a:t>52</a:t>
            </a:fld>
            <a:endParaRPr lang="en-GB" alt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endParaRPr lang="en-GB" smtClean="0">
              <a:latin typeface="Times" pitchFamily="18" charset="0"/>
            </a:endParaRPr>
          </a:p>
        </p:txBody>
      </p:sp>
      <p:sp>
        <p:nvSpPr>
          <p:cNvPr id="199684" name="Slide Number Placeholder 3"/>
          <p:cNvSpPr>
            <a:spLocks noGrp="1"/>
          </p:cNvSpPr>
          <p:nvPr>
            <p:ph type="sldNum" sz="quarter" idx="5"/>
          </p:nvPr>
        </p:nvSpPr>
        <p:spPr>
          <a:noFill/>
        </p:spPr>
        <p:txBody>
          <a:bodyPr/>
          <a:lstStyle/>
          <a:p>
            <a:fld id="{A209B05D-4FC8-48B6-867B-93B61196288D}" type="slidenum">
              <a:rPr lang="en-GB" altLang="en-GB"/>
              <a:pPr/>
              <a:t>53</a:t>
            </a:fld>
            <a:endParaRPr lang="en-GB" alt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endParaRPr lang="en-GB" smtClean="0">
              <a:latin typeface="Times" pitchFamily="18" charset="0"/>
            </a:endParaRPr>
          </a:p>
        </p:txBody>
      </p:sp>
      <p:sp>
        <p:nvSpPr>
          <p:cNvPr id="200708" name="Slide Number Placeholder 3"/>
          <p:cNvSpPr>
            <a:spLocks noGrp="1"/>
          </p:cNvSpPr>
          <p:nvPr>
            <p:ph type="sldNum" sz="quarter" idx="5"/>
          </p:nvPr>
        </p:nvSpPr>
        <p:spPr>
          <a:noFill/>
        </p:spPr>
        <p:txBody>
          <a:bodyPr/>
          <a:lstStyle/>
          <a:p>
            <a:fld id="{4FAC869C-7D08-49E6-88BF-81182B25E083}" type="slidenum">
              <a:rPr lang="en-GB" altLang="en-GB"/>
              <a:pPr/>
              <a:t>54</a:t>
            </a:fld>
            <a:endParaRPr lang="en-GB" alt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endParaRPr lang="en-GB" smtClean="0">
              <a:latin typeface="Times" pitchFamily="18" charset="0"/>
            </a:endParaRPr>
          </a:p>
        </p:txBody>
      </p:sp>
      <p:sp>
        <p:nvSpPr>
          <p:cNvPr id="201732" name="Slide Number Placeholder 3"/>
          <p:cNvSpPr>
            <a:spLocks noGrp="1"/>
          </p:cNvSpPr>
          <p:nvPr>
            <p:ph type="sldNum" sz="quarter" idx="5"/>
          </p:nvPr>
        </p:nvSpPr>
        <p:spPr>
          <a:noFill/>
        </p:spPr>
        <p:txBody>
          <a:bodyPr/>
          <a:lstStyle/>
          <a:p>
            <a:fld id="{4EDFBBCE-2013-4BB4-AB66-5F5BEBAFBD42}" type="slidenum">
              <a:rPr lang="en-GB" altLang="en-GB"/>
              <a:pPr/>
              <a:t>55</a:t>
            </a:fld>
            <a:endParaRPr lang="en-GB" alt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endParaRPr lang="en-GB" smtClean="0">
              <a:latin typeface="Times" pitchFamily="18" charset="0"/>
            </a:endParaRPr>
          </a:p>
        </p:txBody>
      </p:sp>
      <p:sp>
        <p:nvSpPr>
          <p:cNvPr id="202756" name="Slide Number Placeholder 3"/>
          <p:cNvSpPr>
            <a:spLocks noGrp="1"/>
          </p:cNvSpPr>
          <p:nvPr>
            <p:ph type="sldNum" sz="quarter" idx="5"/>
          </p:nvPr>
        </p:nvSpPr>
        <p:spPr>
          <a:noFill/>
        </p:spPr>
        <p:txBody>
          <a:bodyPr/>
          <a:lstStyle/>
          <a:p>
            <a:fld id="{5A85CDBA-4119-48AC-B0C1-2F91055EF058}" type="slidenum">
              <a:rPr lang="en-GB" altLang="en-GB"/>
              <a:pPr/>
              <a:t>56</a:t>
            </a:fld>
            <a:endParaRPr lang="en-GB" alt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lstStyle/>
          <a:p>
            <a:endParaRPr lang="en-GB" smtClean="0">
              <a:latin typeface="Times" pitchFamily="18" charset="0"/>
            </a:endParaRPr>
          </a:p>
        </p:txBody>
      </p:sp>
      <p:sp>
        <p:nvSpPr>
          <p:cNvPr id="203780" name="Slide Number Placeholder 3"/>
          <p:cNvSpPr>
            <a:spLocks noGrp="1"/>
          </p:cNvSpPr>
          <p:nvPr>
            <p:ph type="sldNum" sz="quarter" idx="5"/>
          </p:nvPr>
        </p:nvSpPr>
        <p:spPr>
          <a:noFill/>
        </p:spPr>
        <p:txBody>
          <a:bodyPr/>
          <a:lstStyle/>
          <a:p>
            <a:fld id="{B494C0C1-C932-4199-9BAB-6DAF928312F0}" type="slidenum">
              <a:rPr lang="en-GB" altLang="en-GB"/>
              <a:pPr/>
              <a:t>57</a:t>
            </a:fld>
            <a:endParaRPr lang="en-GB" alt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GB" smtClean="0">
              <a:latin typeface="Times" pitchFamily="18" charset="0"/>
            </a:endParaRPr>
          </a:p>
        </p:txBody>
      </p:sp>
      <p:sp>
        <p:nvSpPr>
          <p:cNvPr id="204804" name="Slide Number Placeholder 3"/>
          <p:cNvSpPr>
            <a:spLocks noGrp="1"/>
          </p:cNvSpPr>
          <p:nvPr>
            <p:ph type="sldNum" sz="quarter" idx="5"/>
          </p:nvPr>
        </p:nvSpPr>
        <p:spPr>
          <a:noFill/>
        </p:spPr>
        <p:txBody>
          <a:bodyPr/>
          <a:lstStyle/>
          <a:p>
            <a:fld id="{DD297933-79E9-4C76-9524-841B7E362901}" type="slidenum">
              <a:rPr lang="en-GB" altLang="en-GB"/>
              <a:pPr/>
              <a:t>58</a:t>
            </a:fld>
            <a:endParaRPr lang="en-GB" alt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endParaRPr lang="en-GB" smtClean="0">
              <a:latin typeface="Times" pitchFamily="18" charset="0"/>
            </a:endParaRPr>
          </a:p>
        </p:txBody>
      </p:sp>
      <p:sp>
        <p:nvSpPr>
          <p:cNvPr id="205828" name="Slide Number Placeholder 3"/>
          <p:cNvSpPr>
            <a:spLocks noGrp="1"/>
          </p:cNvSpPr>
          <p:nvPr>
            <p:ph type="sldNum" sz="quarter" idx="5"/>
          </p:nvPr>
        </p:nvSpPr>
        <p:spPr>
          <a:noFill/>
        </p:spPr>
        <p:txBody>
          <a:bodyPr/>
          <a:lstStyle/>
          <a:p>
            <a:fld id="{E863F93E-C5FF-4203-869C-B3987B3ECFD9}" type="slidenum">
              <a:rPr lang="en-GB" altLang="en-GB"/>
              <a:pPr/>
              <a:t>59</a:t>
            </a:fld>
            <a:endParaRPr lang="en-GB" alt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GB" smtClean="0">
              <a:latin typeface="Times" pitchFamily="18" charset="0"/>
            </a:endParaRPr>
          </a:p>
        </p:txBody>
      </p:sp>
      <p:sp>
        <p:nvSpPr>
          <p:cNvPr id="151556" name="Slide Number Placeholder 3"/>
          <p:cNvSpPr>
            <a:spLocks noGrp="1"/>
          </p:cNvSpPr>
          <p:nvPr>
            <p:ph type="sldNum" sz="quarter" idx="5"/>
          </p:nvPr>
        </p:nvSpPr>
        <p:spPr>
          <a:noFill/>
        </p:spPr>
        <p:txBody>
          <a:bodyPr/>
          <a:lstStyle/>
          <a:p>
            <a:fld id="{0F01E89E-5E2C-4BC7-9BF8-4884A9406017}" type="slidenum">
              <a:rPr lang="en-GB" altLang="en-GB"/>
              <a:pPr/>
              <a:t>6</a:t>
            </a:fld>
            <a:endParaRPr lang="en-GB" alt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endParaRPr lang="en-GB" smtClean="0">
              <a:latin typeface="Times" pitchFamily="18" charset="0"/>
            </a:endParaRPr>
          </a:p>
        </p:txBody>
      </p:sp>
      <p:sp>
        <p:nvSpPr>
          <p:cNvPr id="206852" name="Slide Number Placeholder 3"/>
          <p:cNvSpPr>
            <a:spLocks noGrp="1"/>
          </p:cNvSpPr>
          <p:nvPr>
            <p:ph type="sldNum" sz="quarter" idx="5"/>
          </p:nvPr>
        </p:nvSpPr>
        <p:spPr>
          <a:noFill/>
        </p:spPr>
        <p:txBody>
          <a:bodyPr/>
          <a:lstStyle/>
          <a:p>
            <a:fld id="{EA3B4CC2-D039-449A-A8F6-D73F724ED274}" type="slidenum">
              <a:rPr lang="en-GB" altLang="en-GB"/>
              <a:pPr/>
              <a:t>60</a:t>
            </a:fld>
            <a:endParaRPr lang="en-GB" alt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endParaRPr lang="en-GB" smtClean="0">
              <a:latin typeface="Times" pitchFamily="18" charset="0"/>
            </a:endParaRPr>
          </a:p>
        </p:txBody>
      </p:sp>
      <p:sp>
        <p:nvSpPr>
          <p:cNvPr id="207876" name="Slide Number Placeholder 3"/>
          <p:cNvSpPr>
            <a:spLocks noGrp="1"/>
          </p:cNvSpPr>
          <p:nvPr>
            <p:ph type="sldNum" sz="quarter" idx="5"/>
          </p:nvPr>
        </p:nvSpPr>
        <p:spPr>
          <a:noFill/>
        </p:spPr>
        <p:txBody>
          <a:bodyPr/>
          <a:lstStyle/>
          <a:p>
            <a:fld id="{8FAFD653-88FF-4A01-8781-9BFCCF9E0E51}" type="slidenum">
              <a:rPr lang="en-GB" altLang="en-GB"/>
              <a:pPr/>
              <a:t>61</a:t>
            </a:fld>
            <a:endParaRPr lang="en-GB" alt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endParaRPr lang="en-GB" smtClean="0">
              <a:latin typeface="Times" pitchFamily="18" charset="0"/>
            </a:endParaRPr>
          </a:p>
        </p:txBody>
      </p:sp>
      <p:sp>
        <p:nvSpPr>
          <p:cNvPr id="208900" name="Slide Number Placeholder 3"/>
          <p:cNvSpPr>
            <a:spLocks noGrp="1"/>
          </p:cNvSpPr>
          <p:nvPr>
            <p:ph type="sldNum" sz="quarter" idx="5"/>
          </p:nvPr>
        </p:nvSpPr>
        <p:spPr>
          <a:noFill/>
        </p:spPr>
        <p:txBody>
          <a:bodyPr/>
          <a:lstStyle/>
          <a:p>
            <a:fld id="{A90FD74E-715F-43A3-9395-27BD66C5594F}" type="slidenum">
              <a:rPr lang="en-GB" altLang="en-GB"/>
              <a:pPr/>
              <a:t>62</a:t>
            </a:fld>
            <a:endParaRPr lang="en-GB" alt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endParaRPr lang="en-GB" smtClean="0">
              <a:latin typeface="Times" pitchFamily="18" charset="0"/>
            </a:endParaRPr>
          </a:p>
        </p:txBody>
      </p:sp>
      <p:sp>
        <p:nvSpPr>
          <p:cNvPr id="209924" name="Slide Number Placeholder 3"/>
          <p:cNvSpPr>
            <a:spLocks noGrp="1"/>
          </p:cNvSpPr>
          <p:nvPr>
            <p:ph type="sldNum" sz="quarter" idx="5"/>
          </p:nvPr>
        </p:nvSpPr>
        <p:spPr>
          <a:noFill/>
        </p:spPr>
        <p:txBody>
          <a:bodyPr/>
          <a:lstStyle/>
          <a:p>
            <a:fld id="{CD17E09E-42D6-43C6-B420-AC1E384DE28E}" type="slidenum">
              <a:rPr lang="en-GB" altLang="en-GB"/>
              <a:pPr/>
              <a:t>63</a:t>
            </a:fld>
            <a:endParaRPr lang="en-GB" alt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endParaRPr lang="en-GB" smtClean="0">
              <a:latin typeface="Times" pitchFamily="18" charset="0"/>
            </a:endParaRPr>
          </a:p>
        </p:txBody>
      </p:sp>
      <p:sp>
        <p:nvSpPr>
          <p:cNvPr id="210948" name="Slide Number Placeholder 3"/>
          <p:cNvSpPr>
            <a:spLocks noGrp="1"/>
          </p:cNvSpPr>
          <p:nvPr>
            <p:ph type="sldNum" sz="quarter" idx="5"/>
          </p:nvPr>
        </p:nvSpPr>
        <p:spPr>
          <a:noFill/>
        </p:spPr>
        <p:txBody>
          <a:bodyPr/>
          <a:lstStyle/>
          <a:p>
            <a:fld id="{CCD5591B-BAFF-4A48-A339-7B62219D0A26}" type="slidenum">
              <a:rPr lang="en-GB" altLang="en-GB"/>
              <a:pPr/>
              <a:t>64</a:t>
            </a:fld>
            <a:endParaRPr lang="en-GB" alt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endParaRPr lang="en-GB" smtClean="0">
              <a:latin typeface="Times" pitchFamily="18" charset="0"/>
            </a:endParaRPr>
          </a:p>
        </p:txBody>
      </p:sp>
      <p:sp>
        <p:nvSpPr>
          <p:cNvPr id="211972" name="Slide Number Placeholder 3"/>
          <p:cNvSpPr>
            <a:spLocks noGrp="1"/>
          </p:cNvSpPr>
          <p:nvPr>
            <p:ph type="sldNum" sz="quarter" idx="5"/>
          </p:nvPr>
        </p:nvSpPr>
        <p:spPr>
          <a:noFill/>
        </p:spPr>
        <p:txBody>
          <a:bodyPr/>
          <a:lstStyle/>
          <a:p>
            <a:fld id="{AA1583B4-8938-457B-BB94-2248171583BC}" type="slidenum">
              <a:rPr lang="en-GB" altLang="en-GB"/>
              <a:pPr/>
              <a:t>65</a:t>
            </a:fld>
            <a:endParaRPr lang="en-GB" alt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endParaRPr lang="en-GB" smtClean="0">
              <a:latin typeface="Times" pitchFamily="18" charset="0"/>
            </a:endParaRPr>
          </a:p>
        </p:txBody>
      </p:sp>
      <p:sp>
        <p:nvSpPr>
          <p:cNvPr id="212996" name="Slide Number Placeholder 3"/>
          <p:cNvSpPr>
            <a:spLocks noGrp="1"/>
          </p:cNvSpPr>
          <p:nvPr>
            <p:ph type="sldNum" sz="quarter" idx="5"/>
          </p:nvPr>
        </p:nvSpPr>
        <p:spPr>
          <a:noFill/>
        </p:spPr>
        <p:txBody>
          <a:bodyPr/>
          <a:lstStyle/>
          <a:p>
            <a:fld id="{3AC10B09-5A8A-48CB-8F78-5F80D9EEA4E7}" type="slidenum">
              <a:rPr lang="en-GB" altLang="en-GB"/>
              <a:pPr/>
              <a:t>66</a:t>
            </a:fld>
            <a:endParaRPr lang="en-GB" alt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GB" smtClean="0">
              <a:latin typeface="Times" pitchFamily="18" charset="0"/>
            </a:endParaRPr>
          </a:p>
        </p:txBody>
      </p:sp>
      <p:sp>
        <p:nvSpPr>
          <p:cNvPr id="214020" name="Slide Number Placeholder 3"/>
          <p:cNvSpPr>
            <a:spLocks noGrp="1"/>
          </p:cNvSpPr>
          <p:nvPr>
            <p:ph type="sldNum" sz="quarter" idx="5"/>
          </p:nvPr>
        </p:nvSpPr>
        <p:spPr>
          <a:noFill/>
        </p:spPr>
        <p:txBody>
          <a:bodyPr/>
          <a:lstStyle/>
          <a:p>
            <a:fld id="{F885A267-7DBF-481C-A328-ABB26F4F5F3C}" type="slidenum">
              <a:rPr lang="en-GB" altLang="en-GB"/>
              <a:pPr/>
              <a:t>67</a:t>
            </a:fld>
            <a:endParaRPr lang="en-GB" alt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endParaRPr lang="en-GB" smtClean="0">
              <a:latin typeface="Times" pitchFamily="18" charset="0"/>
            </a:endParaRPr>
          </a:p>
        </p:txBody>
      </p:sp>
      <p:sp>
        <p:nvSpPr>
          <p:cNvPr id="215044" name="Slide Number Placeholder 3"/>
          <p:cNvSpPr>
            <a:spLocks noGrp="1"/>
          </p:cNvSpPr>
          <p:nvPr>
            <p:ph type="sldNum" sz="quarter" idx="5"/>
          </p:nvPr>
        </p:nvSpPr>
        <p:spPr>
          <a:noFill/>
        </p:spPr>
        <p:txBody>
          <a:bodyPr/>
          <a:lstStyle/>
          <a:p>
            <a:fld id="{0FC26BD1-F612-446D-9DF9-77B22E7A8F2C}" type="slidenum">
              <a:rPr lang="en-GB" altLang="en-GB"/>
              <a:pPr/>
              <a:t>68</a:t>
            </a:fld>
            <a:endParaRPr lang="en-GB" alt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endParaRPr lang="en-GB" smtClean="0">
              <a:latin typeface="Times" pitchFamily="18" charset="0"/>
            </a:endParaRPr>
          </a:p>
        </p:txBody>
      </p:sp>
      <p:sp>
        <p:nvSpPr>
          <p:cNvPr id="216068" name="Slide Number Placeholder 3"/>
          <p:cNvSpPr>
            <a:spLocks noGrp="1"/>
          </p:cNvSpPr>
          <p:nvPr>
            <p:ph type="sldNum" sz="quarter" idx="5"/>
          </p:nvPr>
        </p:nvSpPr>
        <p:spPr>
          <a:noFill/>
        </p:spPr>
        <p:txBody>
          <a:bodyPr/>
          <a:lstStyle/>
          <a:p>
            <a:fld id="{CFAD540F-AA36-46A2-B805-1BFAD0D69C6A}" type="slidenum">
              <a:rPr lang="en-GB" altLang="en-GB"/>
              <a:pPr/>
              <a:t>69</a:t>
            </a:fld>
            <a:endParaRPr lang="en-GB" alt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GB" smtClean="0">
              <a:latin typeface="Times" pitchFamily="18" charset="0"/>
            </a:endParaRPr>
          </a:p>
        </p:txBody>
      </p:sp>
      <p:sp>
        <p:nvSpPr>
          <p:cNvPr id="152580" name="Slide Number Placeholder 3"/>
          <p:cNvSpPr>
            <a:spLocks noGrp="1"/>
          </p:cNvSpPr>
          <p:nvPr>
            <p:ph type="sldNum" sz="quarter" idx="5"/>
          </p:nvPr>
        </p:nvSpPr>
        <p:spPr>
          <a:noFill/>
        </p:spPr>
        <p:txBody>
          <a:bodyPr/>
          <a:lstStyle/>
          <a:p>
            <a:fld id="{1EAA21FB-EF0F-487E-8E03-AB3877C8B015}" type="slidenum">
              <a:rPr lang="en-GB" altLang="en-GB"/>
              <a:pPr/>
              <a:t>7</a:t>
            </a:fld>
            <a:endParaRPr lang="en-GB" alt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p:spPr>
        <p:txBody>
          <a:bodyPr/>
          <a:lstStyle/>
          <a:p>
            <a:endParaRPr lang="en-GB" smtClean="0">
              <a:latin typeface="Times" pitchFamily="18" charset="0"/>
            </a:endParaRPr>
          </a:p>
        </p:txBody>
      </p:sp>
      <p:sp>
        <p:nvSpPr>
          <p:cNvPr id="217092" name="Slide Number Placeholder 3"/>
          <p:cNvSpPr>
            <a:spLocks noGrp="1"/>
          </p:cNvSpPr>
          <p:nvPr>
            <p:ph type="sldNum" sz="quarter" idx="5"/>
          </p:nvPr>
        </p:nvSpPr>
        <p:spPr>
          <a:noFill/>
        </p:spPr>
        <p:txBody>
          <a:bodyPr/>
          <a:lstStyle/>
          <a:p>
            <a:fld id="{7FBC739D-25F0-4E71-9E0E-0049BA47BC05}" type="slidenum">
              <a:rPr lang="en-GB" altLang="en-GB"/>
              <a:pPr/>
              <a:t>70</a:t>
            </a:fld>
            <a:endParaRPr lang="en-GB" alt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endParaRPr lang="en-GB" smtClean="0">
              <a:latin typeface="Times" pitchFamily="18" charset="0"/>
            </a:endParaRPr>
          </a:p>
        </p:txBody>
      </p:sp>
      <p:sp>
        <p:nvSpPr>
          <p:cNvPr id="218116" name="Slide Number Placeholder 3"/>
          <p:cNvSpPr>
            <a:spLocks noGrp="1"/>
          </p:cNvSpPr>
          <p:nvPr>
            <p:ph type="sldNum" sz="quarter" idx="5"/>
          </p:nvPr>
        </p:nvSpPr>
        <p:spPr>
          <a:noFill/>
        </p:spPr>
        <p:txBody>
          <a:bodyPr/>
          <a:lstStyle/>
          <a:p>
            <a:fld id="{16051125-9B9F-4ED7-9CDF-43D3ACFD8735}" type="slidenum">
              <a:rPr lang="en-GB" altLang="en-GB"/>
              <a:pPr/>
              <a:t>71</a:t>
            </a:fld>
            <a:endParaRPr lang="en-GB" alt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p:spPr>
        <p:txBody>
          <a:bodyPr/>
          <a:lstStyle/>
          <a:p>
            <a:endParaRPr lang="en-GB" smtClean="0">
              <a:latin typeface="Times" pitchFamily="18" charset="0"/>
            </a:endParaRPr>
          </a:p>
        </p:txBody>
      </p:sp>
      <p:sp>
        <p:nvSpPr>
          <p:cNvPr id="219140" name="Slide Number Placeholder 3"/>
          <p:cNvSpPr>
            <a:spLocks noGrp="1"/>
          </p:cNvSpPr>
          <p:nvPr>
            <p:ph type="sldNum" sz="quarter" idx="5"/>
          </p:nvPr>
        </p:nvSpPr>
        <p:spPr>
          <a:noFill/>
        </p:spPr>
        <p:txBody>
          <a:bodyPr/>
          <a:lstStyle/>
          <a:p>
            <a:fld id="{6072DC6F-87AA-47FA-96BD-771D121B78B3}" type="slidenum">
              <a:rPr lang="en-GB" altLang="en-GB"/>
              <a:pPr/>
              <a:t>72</a:t>
            </a:fld>
            <a:endParaRPr lang="en-GB" alt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endParaRPr lang="en-GB" smtClean="0">
              <a:latin typeface="Times" pitchFamily="18" charset="0"/>
            </a:endParaRPr>
          </a:p>
        </p:txBody>
      </p:sp>
      <p:sp>
        <p:nvSpPr>
          <p:cNvPr id="220164" name="Slide Number Placeholder 3"/>
          <p:cNvSpPr>
            <a:spLocks noGrp="1"/>
          </p:cNvSpPr>
          <p:nvPr>
            <p:ph type="sldNum" sz="quarter" idx="5"/>
          </p:nvPr>
        </p:nvSpPr>
        <p:spPr>
          <a:noFill/>
        </p:spPr>
        <p:txBody>
          <a:bodyPr/>
          <a:lstStyle/>
          <a:p>
            <a:fld id="{B7102480-ABAC-47E3-A35A-1FF39F0D1B9C}" type="slidenum">
              <a:rPr lang="en-GB" altLang="en-GB"/>
              <a:pPr/>
              <a:t>73</a:t>
            </a:fld>
            <a:endParaRPr lang="en-GB" alt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p:spPr>
        <p:txBody>
          <a:bodyPr/>
          <a:lstStyle/>
          <a:p>
            <a:endParaRPr lang="en-GB" smtClean="0">
              <a:latin typeface="Times" pitchFamily="18" charset="0"/>
            </a:endParaRPr>
          </a:p>
        </p:txBody>
      </p:sp>
      <p:sp>
        <p:nvSpPr>
          <p:cNvPr id="221188" name="Slide Number Placeholder 3"/>
          <p:cNvSpPr>
            <a:spLocks noGrp="1"/>
          </p:cNvSpPr>
          <p:nvPr>
            <p:ph type="sldNum" sz="quarter" idx="5"/>
          </p:nvPr>
        </p:nvSpPr>
        <p:spPr>
          <a:noFill/>
        </p:spPr>
        <p:txBody>
          <a:bodyPr/>
          <a:lstStyle/>
          <a:p>
            <a:fld id="{8EE6D917-6C7E-43D8-B882-C974D050D5A0}" type="slidenum">
              <a:rPr lang="en-GB" altLang="en-GB"/>
              <a:pPr/>
              <a:t>74</a:t>
            </a:fld>
            <a:endParaRPr lang="en-GB" alt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endParaRPr lang="en-GB" smtClean="0">
              <a:latin typeface="Times" pitchFamily="18" charset="0"/>
            </a:endParaRPr>
          </a:p>
        </p:txBody>
      </p:sp>
      <p:sp>
        <p:nvSpPr>
          <p:cNvPr id="222212" name="Slide Number Placeholder 3"/>
          <p:cNvSpPr>
            <a:spLocks noGrp="1"/>
          </p:cNvSpPr>
          <p:nvPr>
            <p:ph type="sldNum" sz="quarter" idx="5"/>
          </p:nvPr>
        </p:nvSpPr>
        <p:spPr>
          <a:noFill/>
        </p:spPr>
        <p:txBody>
          <a:bodyPr/>
          <a:lstStyle/>
          <a:p>
            <a:fld id="{A76ABEEF-3B9F-4F59-83D6-07E62D432D32}" type="slidenum">
              <a:rPr lang="en-GB" altLang="en-GB"/>
              <a:pPr/>
              <a:t>75</a:t>
            </a:fld>
            <a:endParaRPr lang="en-GB" altLang="en-GB"/>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p:spPr>
        <p:txBody>
          <a:bodyPr/>
          <a:lstStyle/>
          <a:p>
            <a:endParaRPr lang="en-GB" smtClean="0">
              <a:latin typeface="Times" pitchFamily="18" charset="0"/>
            </a:endParaRPr>
          </a:p>
        </p:txBody>
      </p:sp>
      <p:sp>
        <p:nvSpPr>
          <p:cNvPr id="223236" name="Slide Number Placeholder 3"/>
          <p:cNvSpPr>
            <a:spLocks noGrp="1"/>
          </p:cNvSpPr>
          <p:nvPr>
            <p:ph type="sldNum" sz="quarter" idx="5"/>
          </p:nvPr>
        </p:nvSpPr>
        <p:spPr>
          <a:noFill/>
        </p:spPr>
        <p:txBody>
          <a:bodyPr/>
          <a:lstStyle/>
          <a:p>
            <a:fld id="{0B847513-75C9-4DF0-8BB0-161CF0E2E144}" type="slidenum">
              <a:rPr lang="en-GB" altLang="en-GB"/>
              <a:pPr/>
              <a:t>76</a:t>
            </a:fld>
            <a:endParaRPr lang="en-GB" alt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endParaRPr lang="en-GB" smtClean="0">
              <a:latin typeface="Times" pitchFamily="18" charset="0"/>
            </a:endParaRPr>
          </a:p>
        </p:txBody>
      </p:sp>
      <p:sp>
        <p:nvSpPr>
          <p:cNvPr id="224260" name="Slide Number Placeholder 3"/>
          <p:cNvSpPr>
            <a:spLocks noGrp="1"/>
          </p:cNvSpPr>
          <p:nvPr>
            <p:ph type="sldNum" sz="quarter" idx="5"/>
          </p:nvPr>
        </p:nvSpPr>
        <p:spPr>
          <a:noFill/>
        </p:spPr>
        <p:txBody>
          <a:bodyPr/>
          <a:lstStyle/>
          <a:p>
            <a:fld id="{81D759CF-89CB-42C9-A24C-F9AF87506328}" type="slidenum">
              <a:rPr lang="en-GB" altLang="en-GB"/>
              <a:pPr/>
              <a:t>77</a:t>
            </a:fld>
            <a:endParaRPr lang="en-GB" alt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p:spPr>
        <p:txBody>
          <a:bodyPr/>
          <a:lstStyle/>
          <a:p>
            <a:endParaRPr lang="en-GB" smtClean="0">
              <a:latin typeface="Times" pitchFamily="18" charset="0"/>
            </a:endParaRPr>
          </a:p>
        </p:txBody>
      </p:sp>
      <p:sp>
        <p:nvSpPr>
          <p:cNvPr id="225284" name="Slide Number Placeholder 3"/>
          <p:cNvSpPr>
            <a:spLocks noGrp="1"/>
          </p:cNvSpPr>
          <p:nvPr>
            <p:ph type="sldNum" sz="quarter" idx="5"/>
          </p:nvPr>
        </p:nvSpPr>
        <p:spPr>
          <a:noFill/>
        </p:spPr>
        <p:txBody>
          <a:bodyPr/>
          <a:lstStyle/>
          <a:p>
            <a:fld id="{139E11B9-038D-42D6-A919-6F603A3A3FF9}" type="slidenum">
              <a:rPr lang="en-GB" altLang="en-GB"/>
              <a:pPr/>
              <a:t>78</a:t>
            </a:fld>
            <a:endParaRPr lang="en-GB" altLang="en-GB"/>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endParaRPr lang="en-GB" smtClean="0">
              <a:latin typeface="Times" pitchFamily="18" charset="0"/>
            </a:endParaRPr>
          </a:p>
        </p:txBody>
      </p:sp>
      <p:sp>
        <p:nvSpPr>
          <p:cNvPr id="226308" name="Slide Number Placeholder 3"/>
          <p:cNvSpPr>
            <a:spLocks noGrp="1"/>
          </p:cNvSpPr>
          <p:nvPr>
            <p:ph type="sldNum" sz="quarter" idx="5"/>
          </p:nvPr>
        </p:nvSpPr>
        <p:spPr>
          <a:noFill/>
        </p:spPr>
        <p:txBody>
          <a:bodyPr/>
          <a:lstStyle/>
          <a:p>
            <a:fld id="{3631B366-A034-4ADA-B941-0CA6483D8379}" type="slidenum">
              <a:rPr lang="en-GB" altLang="en-GB"/>
              <a:pPr/>
              <a:t>79</a:t>
            </a:fld>
            <a:endParaRPr lang="en-GB" alt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GB" smtClean="0">
              <a:latin typeface="Times" pitchFamily="18" charset="0"/>
            </a:endParaRPr>
          </a:p>
        </p:txBody>
      </p:sp>
      <p:sp>
        <p:nvSpPr>
          <p:cNvPr id="153604" name="Slide Number Placeholder 3"/>
          <p:cNvSpPr>
            <a:spLocks noGrp="1"/>
          </p:cNvSpPr>
          <p:nvPr>
            <p:ph type="sldNum" sz="quarter" idx="5"/>
          </p:nvPr>
        </p:nvSpPr>
        <p:spPr>
          <a:noFill/>
        </p:spPr>
        <p:txBody>
          <a:bodyPr/>
          <a:lstStyle/>
          <a:p>
            <a:fld id="{B1FCD4EC-36E8-4851-9BAF-85D21E74D365}" type="slidenum">
              <a:rPr lang="en-GB" altLang="en-GB"/>
              <a:pPr/>
              <a:t>8</a:t>
            </a:fld>
            <a:endParaRPr lang="en-GB" altLang="en-GB"/>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endParaRPr lang="en-GB" smtClean="0">
              <a:latin typeface="Times" pitchFamily="18" charset="0"/>
            </a:endParaRPr>
          </a:p>
        </p:txBody>
      </p:sp>
      <p:sp>
        <p:nvSpPr>
          <p:cNvPr id="227332" name="Slide Number Placeholder 3"/>
          <p:cNvSpPr>
            <a:spLocks noGrp="1"/>
          </p:cNvSpPr>
          <p:nvPr>
            <p:ph type="sldNum" sz="quarter" idx="5"/>
          </p:nvPr>
        </p:nvSpPr>
        <p:spPr>
          <a:noFill/>
        </p:spPr>
        <p:txBody>
          <a:bodyPr/>
          <a:lstStyle/>
          <a:p>
            <a:fld id="{7AE3381A-B1D4-43F9-A2C2-187659D5792A}" type="slidenum">
              <a:rPr lang="en-GB" altLang="en-GB"/>
              <a:pPr/>
              <a:t>80</a:t>
            </a:fld>
            <a:endParaRPr lang="en-GB" altLang="en-GB"/>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endParaRPr lang="en-GB" smtClean="0">
              <a:latin typeface="Times" pitchFamily="18" charset="0"/>
            </a:endParaRPr>
          </a:p>
        </p:txBody>
      </p:sp>
      <p:sp>
        <p:nvSpPr>
          <p:cNvPr id="228356" name="Slide Number Placeholder 3"/>
          <p:cNvSpPr>
            <a:spLocks noGrp="1"/>
          </p:cNvSpPr>
          <p:nvPr>
            <p:ph type="sldNum" sz="quarter" idx="5"/>
          </p:nvPr>
        </p:nvSpPr>
        <p:spPr>
          <a:noFill/>
        </p:spPr>
        <p:txBody>
          <a:bodyPr/>
          <a:lstStyle/>
          <a:p>
            <a:fld id="{7D70DF7E-B25B-4076-A6E2-63CE71B239C2}" type="slidenum">
              <a:rPr lang="en-GB" altLang="en-GB"/>
              <a:pPr/>
              <a:t>81</a:t>
            </a:fld>
            <a:endParaRPr lang="en-GB" altLang="en-GB"/>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GB" smtClean="0">
              <a:latin typeface="Times" pitchFamily="18" charset="0"/>
            </a:endParaRPr>
          </a:p>
        </p:txBody>
      </p:sp>
      <p:sp>
        <p:nvSpPr>
          <p:cNvPr id="229380" name="Slide Number Placeholder 3"/>
          <p:cNvSpPr>
            <a:spLocks noGrp="1"/>
          </p:cNvSpPr>
          <p:nvPr>
            <p:ph type="sldNum" sz="quarter" idx="5"/>
          </p:nvPr>
        </p:nvSpPr>
        <p:spPr>
          <a:noFill/>
        </p:spPr>
        <p:txBody>
          <a:bodyPr/>
          <a:lstStyle/>
          <a:p>
            <a:fld id="{6D9A88FD-C11A-4294-AA08-72DABA3F63C1}" type="slidenum">
              <a:rPr lang="en-GB" altLang="en-GB"/>
              <a:pPr/>
              <a:t>82</a:t>
            </a:fld>
            <a:endParaRPr lang="en-GB" altLang="en-GB"/>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endParaRPr lang="en-GB" smtClean="0">
              <a:latin typeface="Times" pitchFamily="18" charset="0"/>
            </a:endParaRPr>
          </a:p>
        </p:txBody>
      </p:sp>
      <p:sp>
        <p:nvSpPr>
          <p:cNvPr id="230404" name="Slide Number Placeholder 3"/>
          <p:cNvSpPr>
            <a:spLocks noGrp="1"/>
          </p:cNvSpPr>
          <p:nvPr>
            <p:ph type="sldNum" sz="quarter" idx="5"/>
          </p:nvPr>
        </p:nvSpPr>
        <p:spPr>
          <a:noFill/>
        </p:spPr>
        <p:txBody>
          <a:bodyPr/>
          <a:lstStyle/>
          <a:p>
            <a:fld id="{2D6D14A5-A705-468F-BB57-EF46B1179065}" type="slidenum">
              <a:rPr lang="en-GB" altLang="en-GB"/>
              <a:pPr/>
              <a:t>83</a:t>
            </a:fld>
            <a:endParaRPr lang="en-GB" altLang="en-GB"/>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GB" smtClean="0">
              <a:latin typeface="Times" pitchFamily="18" charset="0"/>
            </a:endParaRPr>
          </a:p>
        </p:txBody>
      </p:sp>
      <p:sp>
        <p:nvSpPr>
          <p:cNvPr id="231428" name="Slide Number Placeholder 3"/>
          <p:cNvSpPr>
            <a:spLocks noGrp="1"/>
          </p:cNvSpPr>
          <p:nvPr>
            <p:ph type="sldNum" sz="quarter" idx="5"/>
          </p:nvPr>
        </p:nvSpPr>
        <p:spPr>
          <a:noFill/>
        </p:spPr>
        <p:txBody>
          <a:bodyPr/>
          <a:lstStyle/>
          <a:p>
            <a:fld id="{E630FA8B-58B8-479E-8DCB-87028CBC7FA2}" type="slidenum">
              <a:rPr lang="en-GB" altLang="en-GB"/>
              <a:pPr/>
              <a:t>84</a:t>
            </a:fld>
            <a:endParaRPr lang="en-GB" altLang="en-GB"/>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p:spPr>
        <p:txBody>
          <a:bodyPr/>
          <a:lstStyle/>
          <a:p>
            <a:endParaRPr lang="en-GB" smtClean="0">
              <a:latin typeface="Times" pitchFamily="18" charset="0"/>
            </a:endParaRPr>
          </a:p>
        </p:txBody>
      </p:sp>
      <p:sp>
        <p:nvSpPr>
          <p:cNvPr id="232452" name="Slide Number Placeholder 3"/>
          <p:cNvSpPr>
            <a:spLocks noGrp="1"/>
          </p:cNvSpPr>
          <p:nvPr>
            <p:ph type="sldNum" sz="quarter" idx="5"/>
          </p:nvPr>
        </p:nvSpPr>
        <p:spPr>
          <a:noFill/>
        </p:spPr>
        <p:txBody>
          <a:bodyPr/>
          <a:lstStyle/>
          <a:p>
            <a:fld id="{BDBFBA5B-A916-40BD-97D7-E9B32F2841F4}" type="slidenum">
              <a:rPr lang="en-GB" altLang="en-GB"/>
              <a:pPr/>
              <a:t>85</a:t>
            </a:fld>
            <a:endParaRPr lang="en-GB" altLang="en-GB"/>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GB" smtClean="0">
              <a:latin typeface="Times" pitchFamily="18" charset="0"/>
            </a:endParaRPr>
          </a:p>
        </p:txBody>
      </p:sp>
      <p:sp>
        <p:nvSpPr>
          <p:cNvPr id="233476" name="Slide Number Placeholder 3"/>
          <p:cNvSpPr>
            <a:spLocks noGrp="1"/>
          </p:cNvSpPr>
          <p:nvPr>
            <p:ph type="sldNum" sz="quarter" idx="5"/>
          </p:nvPr>
        </p:nvSpPr>
        <p:spPr>
          <a:noFill/>
        </p:spPr>
        <p:txBody>
          <a:bodyPr/>
          <a:lstStyle/>
          <a:p>
            <a:fld id="{E8E89230-E607-4FCB-8BF3-D00D1BB71635}" type="slidenum">
              <a:rPr lang="en-GB" altLang="en-GB"/>
              <a:pPr/>
              <a:t>86</a:t>
            </a:fld>
            <a:endParaRPr lang="en-GB" altLang="en-GB"/>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endParaRPr lang="en-GB" smtClean="0">
              <a:latin typeface="Times" pitchFamily="18" charset="0"/>
            </a:endParaRPr>
          </a:p>
        </p:txBody>
      </p:sp>
      <p:sp>
        <p:nvSpPr>
          <p:cNvPr id="234500" name="Slide Number Placeholder 3"/>
          <p:cNvSpPr>
            <a:spLocks noGrp="1"/>
          </p:cNvSpPr>
          <p:nvPr>
            <p:ph type="sldNum" sz="quarter" idx="5"/>
          </p:nvPr>
        </p:nvSpPr>
        <p:spPr>
          <a:noFill/>
        </p:spPr>
        <p:txBody>
          <a:bodyPr/>
          <a:lstStyle/>
          <a:p>
            <a:fld id="{7B32BD0F-D248-4E0D-B5C7-15FC5A04F06A}" type="slidenum">
              <a:rPr lang="en-GB" altLang="en-GB"/>
              <a:pPr/>
              <a:t>87</a:t>
            </a:fld>
            <a:endParaRPr lang="en-GB" altLang="en-GB"/>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p:spPr>
        <p:txBody>
          <a:bodyPr/>
          <a:lstStyle/>
          <a:p>
            <a:endParaRPr lang="en-GB" smtClean="0">
              <a:latin typeface="Times" pitchFamily="18" charset="0"/>
            </a:endParaRPr>
          </a:p>
        </p:txBody>
      </p:sp>
      <p:sp>
        <p:nvSpPr>
          <p:cNvPr id="235524" name="Slide Number Placeholder 3"/>
          <p:cNvSpPr>
            <a:spLocks noGrp="1"/>
          </p:cNvSpPr>
          <p:nvPr>
            <p:ph type="sldNum" sz="quarter" idx="5"/>
          </p:nvPr>
        </p:nvSpPr>
        <p:spPr>
          <a:noFill/>
        </p:spPr>
        <p:txBody>
          <a:bodyPr/>
          <a:lstStyle/>
          <a:p>
            <a:fld id="{A1502C27-D462-40B1-BBE2-CB2ABE3EC531}" type="slidenum">
              <a:rPr lang="en-GB" altLang="en-GB"/>
              <a:pPr/>
              <a:t>88</a:t>
            </a:fld>
            <a:endParaRPr lang="en-GB" altLang="en-GB"/>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p:spPr>
        <p:txBody>
          <a:bodyPr/>
          <a:lstStyle/>
          <a:p>
            <a:endParaRPr lang="en-GB" smtClean="0">
              <a:latin typeface="Times" pitchFamily="18" charset="0"/>
            </a:endParaRPr>
          </a:p>
        </p:txBody>
      </p:sp>
      <p:sp>
        <p:nvSpPr>
          <p:cNvPr id="236548" name="Slide Number Placeholder 3"/>
          <p:cNvSpPr>
            <a:spLocks noGrp="1"/>
          </p:cNvSpPr>
          <p:nvPr>
            <p:ph type="sldNum" sz="quarter" idx="5"/>
          </p:nvPr>
        </p:nvSpPr>
        <p:spPr>
          <a:noFill/>
        </p:spPr>
        <p:txBody>
          <a:bodyPr/>
          <a:lstStyle/>
          <a:p>
            <a:fld id="{29FDDB30-4BB3-4426-99A0-BEAD9DFD4F35}" type="slidenum">
              <a:rPr lang="en-GB" altLang="en-GB"/>
              <a:pPr/>
              <a:t>89</a:t>
            </a:fld>
            <a:endParaRPr lang="en-GB" alt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E3814DA-C615-4D53-B9B7-83A02B1D65AC}" type="slidenum">
              <a:rPr lang="en-GB" altLang="en-GB"/>
              <a:pPr/>
              <a:t>9</a:t>
            </a:fld>
            <a:endParaRPr lang="en-GB" altLang="en-GB"/>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r>
              <a:rPr lang="en-US" altLang="en-US" smtClean="0">
                <a:latin typeface="Palatino" pitchFamily="18" charset="0"/>
              </a:rPr>
              <a:t>This table summarizes the presenting signs and symptoms documented in 4 studies involving 743 patients with anaphylaxis. The most common symptoms were urticaria and angioedema, occurring in 88% of patients. The next most common manifestations were respiratory symptoms, such as upper airway edema, dyspnea, and wheezing. Cardiovascular symptoms of dizziness, syncope, and hypotension, were less common, but it is important to remember that cardiovascular collapse may occur abruptly, without the prior development of skin or respiratory manifestations.</a:t>
            </a:r>
          </a:p>
          <a:p>
            <a:r>
              <a:rPr lang="en-US" altLang="en-US" smtClean="0">
                <a:latin typeface="Palatino" pitchFamily="18" charset="0"/>
              </a:rPr>
              <a:t>Other symptoms of rhinitis, headache, substernal pain, and pruritus without rash were less commonly observed.</a:t>
            </a:r>
            <a:endParaRPr lang="en-US" altLang="en-US" baseline="30000" smtClean="0">
              <a:latin typeface="Palatino" pitchFamily="18" charset="0"/>
            </a:endParaRPr>
          </a:p>
          <a:p>
            <a:endParaRPr lang="en-US" altLang="en-US" baseline="30000" smtClean="0">
              <a:latin typeface="Palatino" pitchFamily="18" charset="0"/>
            </a:endParaRPr>
          </a:p>
          <a:p>
            <a:endParaRPr lang="en-US" altLang="en-US" baseline="30000" smtClean="0">
              <a:latin typeface="Palatino" pitchFamily="18" charset="0"/>
            </a:endParaRPr>
          </a:p>
          <a:p>
            <a:endParaRPr lang="en-US" altLang="en-US" baseline="30000" smtClean="0">
              <a:latin typeface="Palatino" pitchFamily="18" charset="0"/>
            </a:endParaRPr>
          </a:p>
          <a:p>
            <a:r>
              <a:rPr lang="en-US" altLang="en-US" sz="1000" smtClean="0">
                <a:latin typeface="Palatino" pitchFamily="18" charset="0"/>
              </a:rPr>
              <a:t>Lieberman P. Distinguishing anaphylaxis from other serious disorders. </a:t>
            </a:r>
            <a:r>
              <a:rPr lang="en-US" altLang="en-US" sz="1000" i="1" smtClean="0">
                <a:latin typeface="Palatino" pitchFamily="18" charset="0"/>
              </a:rPr>
              <a:t>J Respir Dis</a:t>
            </a:r>
            <a:r>
              <a:rPr lang="en-US" altLang="en-US" sz="1000" smtClean="0">
                <a:latin typeface="Palatino" pitchFamily="18" charset="0"/>
              </a:rPr>
              <a:t> 1995;16:411–420.</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endParaRPr lang="en-GB" smtClean="0">
              <a:latin typeface="Times" pitchFamily="18" charset="0"/>
            </a:endParaRPr>
          </a:p>
        </p:txBody>
      </p:sp>
      <p:sp>
        <p:nvSpPr>
          <p:cNvPr id="237572" name="Slide Number Placeholder 3"/>
          <p:cNvSpPr>
            <a:spLocks noGrp="1"/>
          </p:cNvSpPr>
          <p:nvPr>
            <p:ph type="sldNum" sz="quarter" idx="5"/>
          </p:nvPr>
        </p:nvSpPr>
        <p:spPr>
          <a:noFill/>
        </p:spPr>
        <p:txBody>
          <a:bodyPr/>
          <a:lstStyle/>
          <a:p>
            <a:fld id="{FABAF817-669F-4AD3-BA91-B516F5BC4F39}" type="slidenum">
              <a:rPr lang="en-GB" altLang="en-GB"/>
              <a:pPr/>
              <a:t>90</a:t>
            </a:fld>
            <a:endParaRPr lang="en-GB" altLang="en-GB"/>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p:spPr>
        <p:txBody>
          <a:bodyPr/>
          <a:lstStyle/>
          <a:p>
            <a:endParaRPr lang="en-GB" smtClean="0">
              <a:latin typeface="Times" pitchFamily="18" charset="0"/>
            </a:endParaRPr>
          </a:p>
        </p:txBody>
      </p:sp>
      <p:sp>
        <p:nvSpPr>
          <p:cNvPr id="238596" name="Slide Number Placeholder 3"/>
          <p:cNvSpPr>
            <a:spLocks noGrp="1"/>
          </p:cNvSpPr>
          <p:nvPr>
            <p:ph type="sldNum" sz="quarter" idx="5"/>
          </p:nvPr>
        </p:nvSpPr>
        <p:spPr>
          <a:noFill/>
        </p:spPr>
        <p:txBody>
          <a:bodyPr/>
          <a:lstStyle/>
          <a:p>
            <a:fld id="{51BBC36A-9B84-4B6B-A803-AC28B56A2322}" type="slidenum">
              <a:rPr lang="en-GB" altLang="en-GB"/>
              <a:pPr/>
              <a:t>91</a:t>
            </a:fld>
            <a:endParaRPr lang="en-GB" altLang="en-GB"/>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p:spPr>
        <p:txBody>
          <a:bodyPr/>
          <a:lstStyle/>
          <a:p>
            <a:endParaRPr lang="en-GB" smtClean="0">
              <a:latin typeface="Times" pitchFamily="18" charset="0"/>
            </a:endParaRPr>
          </a:p>
        </p:txBody>
      </p:sp>
      <p:sp>
        <p:nvSpPr>
          <p:cNvPr id="239620" name="Slide Number Placeholder 3"/>
          <p:cNvSpPr>
            <a:spLocks noGrp="1"/>
          </p:cNvSpPr>
          <p:nvPr>
            <p:ph type="sldNum" sz="quarter" idx="5"/>
          </p:nvPr>
        </p:nvSpPr>
        <p:spPr>
          <a:noFill/>
        </p:spPr>
        <p:txBody>
          <a:bodyPr/>
          <a:lstStyle/>
          <a:p>
            <a:fld id="{95174FB5-F75E-4FDE-BC7C-07E8873F9A29}" type="slidenum">
              <a:rPr lang="en-GB" altLang="en-GB"/>
              <a:pPr/>
              <a:t>92</a:t>
            </a:fld>
            <a:endParaRPr lang="en-GB" altLang="en-GB"/>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p:spPr>
        <p:txBody>
          <a:bodyPr/>
          <a:lstStyle/>
          <a:p>
            <a:endParaRPr lang="en-GB" smtClean="0">
              <a:latin typeface="Times" pitchFamily="18" charset="0"/>
            </a:endParaRPr>
          </a:p>
        </p:txBody>
      </p:sp>
      <p:sp>
        <p:nvSpPr>
          <p:cNvPr id="240644" name="Slide Number Placeholder 3"/>
          <p:cNvSpPr>
            <a:spLocks noGrp="1"/>
          </p:cNvSpPr>
          <p:nvPr>
            <p:ph type="sldNum" sz="quarter" idx="5"/>
          </p:nvPr>
        </p:nvSpPr>
        <p:spPr>
          <a:noFill/>
        </p:spPr>
        <p:txBody>
          <a:bodyPr/>
          <a:lstStyle/>
          <a:p>
            <a:fld id="{8FA9A9EF-12C9-4B18-9C5E-3FB93D84AE42}" type="slidenum">
              <a:rPr lang="en-GB" altLang="en-GB"/>
              <a:pPr/>
              <a:t>93</a:t>
            </a:fld>
            <a:endParaRPr lang="en-GB" altLang="en-GB"/>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p:spPr>
        <p:txBody>
          <a:bodyPr/>
          <a:lstStyle/>
          <a:p>
            <a:endParaRPr lang="en-GB" smtClean="0">
              <a:latin typeface="Times" pitchFamily="18" charset="0"/>
            </a:endParaRPr>
          </a:p>
        </p:txBody>
      </p:sp>
      <p:sp>
        <p:nvSpPr>
          <p:cNvPr id="241668" name="Slide Number Placeholder 3"/>
          <p:cNvSpPr>
            <a:spLocks noGrp="1"/>
          </p:cNvSpPr>
          <p:nvPr>
            <p:ph type="sldNum" sz="quarter" idx="5"/>
          </p:nvPr>
        </p:nvSpPr>
        <p:spPr>
          <a:noFill/>
        </p:spPr>
        <p:txBody>
          <a:bodyPr/>
          <a:lstStyle/>
          <a:p>
            <a:fld id="{D50862FF-6BE8-46EE-B777-82F9D2ECB069}" type="slidenum">
              <a:rPr lang="en-GB" altLang="en-GB"/>
              <a:pPr/>
              <a:t>94</a:t>
            </a:fld>
            <a:endParaRPr lang="en-GB" altLang="en-GB"/>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endParaRPr lang="en-GB" smtClean="0">
              <a:latin typeface="Times" pitchFamily="18" charset="0"/>
            </a:endParaRPr>
          </a:p>
        </p:txBody>
      </p:sp>
      <p:sp>
        <p:nvSpPr>
          <p:cNvPr id="242692" name="Slide Number Placeholder 3"/>
          <p:cNvSpPr>
            <a:spLocks noGrp="1"/>
          </p:cNvSpPr>
          <p:nvPr>
            <p:ph type="sldNum" sz="quarter" idx="5"/>
          </p:nvPr>
        </p:nvSpPr>
        <p:spPr>
          <a:noFill/>
        </p:spPr>
        <p:txBody>
          <a:bodyPr/>
          <a:lstStyle/>
          <a:p>
            <a:fld id="{74292F8E-594A-455B-A85C-8B54A232B451}" type="slidenum">
              <a:rPr lang="en-GB" altLang="en-GB"/>
              <a:pPr/>
              <a:t>95</a:t>
            </a:fld>
            <a:endParaRPr lang="en-GB" altLang="en-GB"/>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p:spPr>
        <p:txBody>
          <a:bodyPr/>
          <a:lstStyle/>
          <a:p>
            <a:endParaRPr lang="en-GB" smtClean="0">
              <a:latin typeface="Times" pitchFamily="18" charset="0"/>
            </a:endParaRPr>
          </a:p>
        </p:txBody>
      </p:sp>
      <p:sp>
        <p:nvSpPr>
          <p:cNvPr id="243716" name="Slide Number Placeholder 3"/>
          <p:cNvSpPr>
            <a:spLocks noGrp="1"/>
          </p:cNvSpPr>
          <p:nvPr>
            <p:ph type="sldNum" sz="quarter" idx="5"/>
          </p:nvPr>
        </p:nvSpPr>
        <p:spPr>
          <a:noFill/>
        </p:spPr>
        <p:txBody>
          <a:bodyPr/>
          <a:lstStyle/>
          <a:p>
            <a:fld id="{FA1304CA-7215-4224-AD23-861C5F7FAD78}" type="slidenum">
              <a:rPr lang="en-GB" altLang="en-GB"/>
              <a:pPr/>
              <a:t>96</a:t>
            </a:fld>
            <a:endParaRPr lang="en-GB" altLang="en-GB"/>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p:spPr>
        <p:txBody>
          <a:bodyPr/>
          <a:lstStyle/>
          <a:p>
            <a:endParaRPr lang="en-GB" smtClean="0">
              <a:latin typeface="Times" pitchFamily="18" charset="0"/>
            </a:endParaRPr>
          </a:p>
        </p:txBody>
      </p:sp>
      <p:sp>
        <p:nvSpPr>
          <p:cNvPr id="244740" name="Slide Number Placeholder 3"/>
          <p:cNvSpPr>
            <a:spLocks noGrp="1"/>
          </p:cNvSpPr>
          <p:nvPr>
            <p:ph type="sldNum" sz="quarter" idx="5"/>
          </p:nvPr>
        </p:nvSpPr>
        <p:spPr>
          <a:noFill/>
        </p:spPr>
        <p:txBody>
          <a:bodyPr/>
          <a:lstStyle/>
          <a:p>
            <a:fld id="{9FF3EBBF-FF7B-4ABC-A74E-3F02D46413F8}" type="slidenum">
              <a:rPr lang="en-GB" altLang="en-GB"/>
              <a:pPr/>
              <a:t>97</a:t>
            </a:fld>
            <a:endParaRPr lang="en-GB" altLang="en-GB"/>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p:spPr>
        <p:txBody>
          <a:bodyPr/>
          <a:lstStyle/>
          <a:p>
            <a:endParaRPr lang="en-GB" smtClean="0">
              <a:latin typeface="Times" pitchFamily="18" charset="0"/>
            </a:endParaRPr>
          </a:p>
        </p:txBody>
      </p:sp>
      <p:sp>
        <p:nvSpPr>
          <p:cNvPr id="245764" name="Slide Number Placeholder 3"/>
          <p:cNvSpPr>
            <a:spLocks noGrp="1"/>
          </p:cNvSpPr>
          <p:nvPr>
            <p:ph type="sldNum" sz="quarter" idx="5"/>
          </p:nvPr>
        </p:nvSpPr>
        <p:spPr>
          <a:noFill/>
        </p:spPr>
        <p:txBody>
          <a:bodyPr/>
          <a:lstStyle/>
          <a:p>
            <a:fld id="{B611618E-9599-470A-92CC-466196F7C61D}" type="slidenum">
              <a:rPr lang="en-GB" altLang="en-GB"/>
              <a:pPr/>
              <a:t>98</a:t>
            </a:fld>
            <a:endParaRPr lang="en-GB" altLang="en-GB"/>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p:spPr>
        <p:txBody>
          <a:bodyPr/>
          <a:lstStyle/>
          <a:p>
            <a:endParaRPr lang="en-GB" smtClean="0">
              <a:latin typeface="Times" pitchFamily="18" charset="0"/>
            </a:endParaRPr>
          </a:p>
        </p:txBody>
      </p:sp>
      <p:sp>
        <p:nvSpPr>
          <p:cNvPr id="246788" name="Slide Number Placeholder 3"/>
          <p:cNvSpPr>
            <a:spLocks noGrp="1"/>
          </p:cNvSpPr>
          <p:nvPr>
            <p:ph type="sldNum" sz="quarter" idx="5"/>
          </p:nvPr>
        </p:nvSpPr>
        <p:spPr>
          <a:noFill/>
        </p:spPr>
        <p:txBody>
          <a:bodyPr/>
          <a:lstStyle/>
          <a:p>
            <a:fld id="{3983122D-C883-4A33-B7BD-086D8C00419B}" type="slidenum">
              <a:rPr lang="en-GB" altLang="en-GB"/>
              <a:pPr/>
              <a:t>99</a:t>
            </a:fld>
            <a:endParaRPr lang="en-GB" alt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381000" y="381000"/>
            <a:ext cx="3124200" cy="788988"/>
          </a:xfrm>
          <a:prstGeom prst="rect">
            <a:avLst/>
          </a:prstGeom>
          <a:noFill/>
          <a:ln w="9525">
            <a:noFill/>
            <a:miter lim="800000"/>
            <a:headEnd/>
            <a:tailEnd/>
          </a:ln>
        </p:spPr>
      </p:pic>
      <p:pic>
        <p:nvPicPr>
          <p:cNvPr id="5" name="Picture 7"/>
          <p:cNvPicPr>
            <a:picLocks noChangeAspect="1" noChangeArrowheads="1"/>
          </p:cNvPicPr>
          <p:nvPr/>
        </p:nvPicPr>
        <p:blipFill>
          <a:blip r:embed="rId3"/>
          <a:srcRect/>
          <a:stretch>
            <a:fillRect/>
          </a:stretch>
        </p:blipFill>
        <p:spPr bwMode="auto">
          <a:xfrm>
            <a:off x="381000" y="381000"/>
            <a:ext cx="3317875" cy="838200"/>
          </a:xfrm>
          <a:prstGeom prst="rect">
            <a:avLst/>
          </a:prstGeom>
          <a:noFill/>
          <a:ln w="9525">
            <a:noFill/>
            <a:miter lim="800000"/>
            <a:headEnd/>
            <a:tailEnd/>
          </a:ln>
        </p:spPr>
      </p:pic>
      <p:sp>
        <p:nvSpPr>
          <p:cNvPr id="32770" name="Rectangle 2"/>
          <p:cNvSpPr>
            <a:spLocks noGrp="1" noChangeArrowheads="1"/>
          </p:cNvSpPr>
          <p:nvPr>
            <p:ph type="ctrTitle"/>
          </p:nvPr>
        </p:nvSpPr>
        <p:spPr>
          <a:xfrm>
            <a:off x="971550" y="1628775"/>
            <a:ext cx="6192838" cy="1871663"/>
          </a:xfrm>
        </p:spPr>
        <p:txBody>
          <a:bodyPr/>
          <a:lstStyle>
            <a:lvl1pPr>
              <a:defRPr sz="3600"/>
            </a:lvl1pPr>
          </a:lstStyle>
          <a:p>
            <a:r>
              <a:rPr lang="en-GB"/>
              <a:t>Click to edit Master title style</a:t>
            </a:r>
          </a:p>
        </p:txBody>
      </p:sp>
      <p:sp>
        <p:nvSpPr>
          <p:cNvPr id="32771" name="Rectangle 3"/>
          <p:cNvSpPr>
            <a:spLocks noGrp="1" noChangeArrowheads="1"/>
          </p:cNvSpPr>
          <p:nvPr>
            <p:ph type="subTitle" idx="1"/>
          </p:nvPr>
        </p:nvSpPr>
        <p:spPr>
          <a:xfrm>
            <a:off x="971550" y="3860800"/>
            <a:ext cx="6408738" cy="1368425"/>
          </a:xfrm>
        </p:spPr>
        <p:txBody>
          <a:bodyPr/>
          <a:lstStyle>
            <a:lvl1pPr marL="0" indent="0">
              <a:buFontTx/>
              <a:buNone/>
              <a:defRPr sz="1800">
                <a:solidFill>
                  <a:srgbClr val="FE9914"/>
                </a:solidFill>
              </a:defRPr>
            </a:lvl1pPr>
          </a:lstStyle>
          <a:p>
            <a:r>
              <a:rPr lang="en-GB"/>
              <a:t>Name of presenter</a:t>
            </a:r>
          </a:p>
          <a:p>
            <a:r>
              <a:rPr lang="en-GB"/>
              <a:t>Job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71450"/>
            <a:ext cx="2074862" cy="6065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0038" y="171450"/>
            <a:ext cx="6076950" cy="6065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8304212" cy="10969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14325" y="1409700"/>
            <a:ext cx="4068763" cy="4827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1409700"/>
            <a:ext cx="4068762" cy="4827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8304212" cy="10969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14325" y="1409700"/>
            <a:ext cx="4068763" cy="4827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535488" y="1409700"/>
            <a:ext cx="4068762" cy="4827588"/>
          </a:xfrm>
        </p:spPr>
        <p:txBody>
          <a:bodyPr/>
          <a:lstStyle/>
          <a:p>
            <a:pPr lvl="0"/>
            <a:endParaRPr lang="en-GB"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8304212" cy="10969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14325" y="1409700"/>
            <a:ext cx="4068763" cy="4827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35488" y="1409700"/>
            <a:ext cx="4068762"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35488" y="3898900"/>
            <a:ext cx="4068762" cy="2338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8304212" cy="1096963"/>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314325" y="1409700"/>
            <a:ext cx="4068763" cy="4827588"/>
          </a:xfrm>
        </p:spPr>
        <p:txBody>
          <a:bodyPr/>
          <a:lstStyle/>
          <a:p>
            <a:pPr lvl="0"/>
            <a:endParaRPr lang="en-GB" noProof="0" smtClean="0"/>
          </a:p>
        </p:txBody>
      </p:sp>
      <p:sp>
        <p:nvSpPr>
          <p:cNvPr id="4" name="Text Placeholder 3"/>
          <p:cNvSpPr>
            <a:spLocks noGrp="1"/>
          </p:cNvSpPr>
          <p:nvPr>
            <p:ph type="body" sz="half" idx="2"/>
          </p:nvPr>
        </p:nvSpPr>
        <p:spPr>
          <a:xfrm>
            <a:off x="4535488" y="1409700"/>
            <a:ext cx="4068762" cy="4827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8304212" cy="10969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14325" y="1409700"/>
            <a:ext cx="8289925" cy="4827588"/>
          </a:xfrm>
        </p:spPr>
        <p:txBody>
          <a:bodyPr/>
          <a:lstStyle/>
          <a:p>
            <a:pPr lvl="0"/>
            <a:endParaRPr lang="en-GB" noProof="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8304212" cy="10969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14325" y="1409700"/>
            <a:ext cx="8289925"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14325" y="3898900"/>
            <a:ext cx="8289925" cy="2338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8304212" cy="10969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14325" y="1409700"/>
            <a:ext cx="8289925"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14325" y="3898900"/>
            <a:ext cx="8289925" cy="2338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8304212" cy="10969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14325" y="1409700"/>
            <a:ext cx="4068763" cy="4827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35488" y="1409700"/>
            <a:ext cx="4068762"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35488" y="3898900"/>
            <a:ext cx="4068762" cy="2338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14325" y="1409700"/>
            <a:ext cx="4068763" cy="4827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1409700"/>
            <a:ext cx="4068762" cy="4827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0038" y="171450"/>
            <a:ext cx="8304212" cy="1096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314325" y="1409700"/>
            <a:ext cx="8289925" cy="4827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808"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Lst>
  <p:txStyles>
    <p:titleStyle>
      <a:lvl1pPr algn="l" rtl="0" eaLnBrk="0" fontAlgn="base" hangingPunct="0">
        <a:spcBef>
          <a:spcPct val="0"/>
        </a:spcBef>
        <a:spcAft>
          <a:spcPct val="0"/>
        </a:spcAft>
        <a:defRPr sz="3000">
          <a:solidFill>
            <a:srgbClr val="FE9914"/>
          </a:solidFill>
          <a:latin typeface="+mj-lt"/>
          <a:ea typeface="+mj-ea"/>
          <a:cs typeface="+mj-cs"/>
        </a:defRPr>
      </a:lvl1pPr>
      <a:lvl2pPr algn="l" rtl="0" eaLnBrk="0" fontAlgn="base" hangingPunct="0">
        <a:spcBef>
          <a:spcPct val="0"/>
        </a:spcBef>
        <a:spcAft>
          <a:spcPct val="0"/>
        </a:spcAft>
        <a:defRPr sz="3000">
          <a:solidFill>
            <a:srgbClr val="FE9914"/>
          </a:solidFill>
          <a:latin typeface="Arial" charset="0"/>
        </a:defRPr>
      </a:lvl2pPr>
      <a:lvl3pPr algn="l" rtl="0" eaLnBrk="0" fontAlgn="base" hangingPunct="0">
        <a:spcBef>
          <a:spcPct val="0"/>
        </a:spcBef>
        <a:spcAft>
          <a:spcPct val="0"/>
        </a:spcAft>
        <a:defRPr sz="3000">
          <a:solidFill>
            <a:srgbClr val="FE9914"/>
          </a:solidFill>
          <a:latin typeface="Arial" charset="0"/>
        </a:defRPr>
      </a:lvl3pPr>
      <a:lvl4pPr algn="l" rtl="0" eaLnBrk="0" fontAlgn="base" hangingPunct="0">
        <a:spcBef>
          <a:spcPct val="0"/>
        </a:spcBef>
        <a:spcAft>
          <a:spcPct val="0"/>
        </a:spcAft>
        <a:defRPr sz="3000">
          <a:solidFill>
            <a:srgbClr val="FE9914"/>
          </a:solidFill>
          <a:latin typeface="Arial" charset="0"/>
        </a:defRPr>
      </a:lvl4pPr>
      <a:lvl5pPr algn="l" rtl="0" eaLnBrk="0" fontAlgn="base" hangingPunct="0">
        <a:spcBef>
          <a:spcPct val="0"/>
        </a:spcBef>
        <a:spcAft>
          <a:spcPct val="0"/>
        </a:spcAft>
        <a:defRPr sz="3000">
          <a:solidFill>
            <a:srgbClr val="FE9914"/>
          </a:solidFill>
          <a:latin typeface="Arial" charset="0"/>
        </a:defRPr>
      </a:lvl5pPr>
      <a:lvl6pPr marL="457200" algn="l" rtl="0" eaLnBrk="0" fontAlgn="base" hangingPunct="0">
        <a:spcBef>
          <a:spcPct val="0"/>
        </a:spcBef>
        <a:spcAft>
          <a:spcPct val="0"/>
        </a:spcAft>
        <a:defRPr sz="3000">
          <a:solidFill>
            <a:srgbClr val="FE9914"/>
          </a:solidFill>
          <a:latin typeface="Arial" charset="0"/>
        </a:defRPr>
      </a:lvl6pPr>
      <a:lvl7pPr marL="914400" algn="l" rtl="0" eaLnBrk="0" fontAlgn="base" hangingPunct="0">
        <a:spcBef>
          <a:spcPct val="0"/>
        </a:spcBef>
        <a:spcAft>
          <a:spcPct val="0"/>
        </a:spcAft>
        <a:defRPr sz="3000">
          <a:solidFill>
            <a:srgbClr val="FE9914"/>
          </a:solidFill>
          <a:latin typeface="Arial" charset="0"/>
        </a:defRPr>
      </a:lvl7pPr>
      <a:lvl8pPr marL="1371600" algn="l" rtl="0" eaLnBrk="0" fontAlgn="base" hangingPunct="0">
        <a:spcBef>
          <a:spcPct val="0"/>
        </a:spcBef>
        <a:spcAft>
          <a:spcPct val="0"/>
        </a:spcAft>
        <a:defRPr sz="3000">
          <a:solidFill>
            <a:srgbClr val="FE9914"/>
          </a:solidFill>
          <a:latin typeface="Arial" charset="0"/>
        </a:defRPr>
      </a:lvl8pPr>
      <a:lvl9pPr marL="1828800" algn="l" rtl="0" eaLnBrk="0" fontAlgn="base" hangingPunct="0">
        <a:spcBef>
          <a:spcPct val="0"/>
        </a:spcBef>
        <a:spcAft>
          <a:spcPct val="0"/>
        </a:spcAft>
        <a:defRPr sz="3000">
          <a:solidFill>
            <a:srgbClr val="FE9914"/>
          </a:solidFill>
          <a:latin typeface="Arial" charset="0"/>
        </a:defRPr>
      </a:lvl9pPr>
    </p:titleStyle>
    <p:bodyStyle>
      <a:lvl1pPr marL="342900" indent="-342900" algn="l" rtl="0" eaLnBrk="0" fontAlgn="base" hangingPunct="0">
        <a:spcBef>
          <a:spcPct val="20000"/>
        </a:spcBef>
        <a:spcAft>
          <a:spcPct val="0"/>
        </a:spcAft>
        <a:buChar char="•"/>
        <a:defRPr sz="3000">
          <a:solidFill>
            <a:srgbClr val="0E207F"/>
          </a:solidFill>
          <a:latin typeface="+mn-lt"/>
          <a:ea typeface="+mn-ea"/>
          <a:cs typeface="+mn-cs"/>
        </a:defRPr>
      </a:lvl1pPr>
      <a:lvl2pPr marL="742950" indent="-285750" algn="l" rtl="0" eaLnBrk="0" fontAlgn="base" hangingPunct="0">
        <a:spcBef>
          <a:spcPct val="20000"/>
        </a:spcBef>
        <a:spcAft>
          <a:spcPct val="0"/>
        </a:spcAft>
        <a:buChar char="–"/>
        <a:defRPr sz="2800">
          <a:solidFill>
            <a:srgbClr val="0E207F"/>
          </a:solidFill>
          <a:latin typeface="+mn-lt"/>
        </a:defRPr>
      </a:lvl2pPr>
      <a:lvl3pPr marL="1143000" indent="-228600" algn="l" rtl="0" eaLnBrk="0" fontAlgn="base" hangingPunct="0">
        <a:spcBef>
          <a:spcPct val="20000"/>
        </a:spcBef>
        <a:spcAft>
          <a:spcPct val="0"/>
        </a:spcAft>
        <a:buChar char="•"/>
        <a:defRPr sz="2000">
          <a:solidFill>
            <a:srgbClr val="0E207F"/>
          </a:solidFill>
          <a:latin typeface="+mn-lt"/>
        </a:defRPr>
      </a:lvl3pPr>
      <a:lvl4pPr marL="1600200" indent="-228600" algn="l" rtl="0" eaLnBrk="0" fontAlgn="base" hangingPunct="0">
        <a:spcBef>
          <a:spcPct val="20000"/>
        </a:spcBef>
        <a:spcAft>
          <a:spcPct val="0"/>
        </a:spcAft>
        <a:buChar char="–"/>
        <a:defRPr sz="2000">
          <a:solidFill>
            <a:srgbClr val="0E207F"/>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5.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0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6.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5.xml"/><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7.xml"/><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8.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1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anaphylaxis.org.uk/"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26.jpeg"/><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oleObject" Target="../embeddings/oleObject1.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552" y="2132856"/>
            <a:ext cx="8136904" cy="3312368"/>
          </a:xfrm>
        </p:spPr>
        <p:txBody>
          <a:bodyPr/>
          <a:lstStyle/>
          <a:p>
            <a:pPr algn="ctr"/>
            <a:r>
              <a:rPr lang="en-GB" sz="5400" dirty="0" smtClean="0"/>
              <a:t>Immunology case studies</a:t>
            </a:r>
            <a:br>
              <a:rPr lang="en-GB" sz="5400" dirty="0" smtClean="0"/>
            </a:br>
            <a:r>
              <a:rPr lang="en-GB" dirty="0" smtClean="0"/>
              <a:t/>
            </a:r>
            <a:br>
              <a:rPr lang="en-GB" dirty="0" smtClean="0"/>
            </a:br>
            <a:r>
              <a:rPr lang="en-GB" sz="2800" dirty="0" smtClean="0">
                <a:solidFill>
                  <a:srgbClr val="000066"/>
                </a:solidFill>
                <a:latin typeface="+mn-lt"/>
              </a:rPr>
              <a:t>devised by Sara Marshall and Margaret </a:t>
            </a:r>
            <a:r>
              <a:rPr lang="en-GB" sz="2800" dirty="0" err="1" smtClean="0">
                <a:solidFill>
                  <a:srgbClr val="000066"/>
                </a:solidFill>
                <a:latin typeface="+mn-lt"/>
              </a:rPr>
              <a:t>Callan</a:t>
            </a:r>
            <a:r>
              <a:rPr lang="en-GB" sz="2800" dirty="0" smtClean="0">
                <a:solidFill>
                  <a:srgbClr val="000066"/>
                </a:solidFill>
                <a:latin typeface="+mn-lt"/>
              </a:rPr>
              <a:t/>
            </a:r>
            <a:br>
              <a:rPr lang="en-GB" sz="2800" dirty="0" smtClean="0">
                <a:solidFill>
                  <a:srgbClr val="000066"/>
                </a:solidFill>
                <a:latin typeface="+mn-lt"/>
              </a:rPr>
            </a:br>
            <a:r>
              <a:rPr lang="en-GB" sz="2800" dirty="0" smtClean="0">
                <a:solidFill>
                  <a:srgbClr val="000066"/>
                </a:solidFill>
                <a:latin typeface="+mn-lt"/>
              </a:rPr>
              <a:t/>
            </a:r>
            <a:br>
              <a:rPr lang="en-GB" sz="2800" dirty="0" smtClean="0">
                <a:solidFill>
                  <a:srgbClr val="000066"/>
                </a:solidFill>
                <a:latin typeface="+mn-lt"/>
              </a:rPr>
            </a:br>
            <a:r>
              <a:rPr lang="en-GB" sz="2800" dirty="0" smtClean="0">
                <a:solidFill>
                  <a:srgbClr val="000066"/>
                </a:solidFill>
                <a:latin typeface="+mn-lt"/>
              </a:rPr>
              <a:t>presented by Keith Gould</a:t>
            </a:r>
            <a:r>
              <a:rPr lang="en-GB" dirty="0" smtClean="0"/>
              <a:t/>
            </a:r>
            <a:br>
              <a:rPr lang="en-GB" dirty="0" smtClean="0"/>
            </a:br>
            <a:r>
              <a:rPr lang="en-GB" dirty="0" smtClean="0"/>
              <a:t/>
            </a:r>
            <a:br>
              <a:rPr lang="en-GB" dirty="0" smtClean="0"/>
            </a:br>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mtClean="0"/>
              <a:t>Differential diagnoses to consider</a:t>
            </a:r>
          </a:p>
        </p:txBody>
      </p:sp>
      <p:sp>
        <p:nvSpPr>
          <p:cNvPr id="13315" name="Rectangle 3"/>
          <p:cNvSpPr>
            <a:spLocks noGrp="1" noChangeArrowheads="1"/>
          </p:cNvSpPr>
          <p:nvPr>
            <p:ph type="body" idx="1"/>
          </p:nvPr>
        </p:nvSpPr>
        <p:spPr/>
        <p:txBody>
          <a:bodyPr/>
          <a:lstStyle/>
          <a:p>
            <a:r>
              <a:rPr lang="en-GB" smtClean="0"/>
              <a:t>Causes of collapse </a:t>
            </a:r>
          </a:p>
          <a:p>
            <a:endParaRPr lang="en-GB" smtClean="0"/>
          </a:p>
          <a:p>
            <a:r>
              <a:rPr lang="en-GB" sz="2400" smtClean="0"/>
              <a:t>Myocardial infarction</a:t>
            </a:r>
          </a:p>
          <a:p>
            <a:r>
              <a:rPr lang="en-GB" sz="2400" smtClean="0"/>
              <a:t>Cardiac arrythmia</a:t>
            </a:r>
          </a:p>
          <a:p>
            <a:r>
              <a:rPr lang="en-GB" sz="2400" smtClean="0"/>
              <a:t>Acute asthmatic attack</a:t>
            </a:r>
          </a:p>
          <a:p>
            <a:r>
              <a:rPr lang="en-GB" sz="2400" smtClean="0"/>
              <a:t>Pulmonary embolus</a:t>
            </a:r>
          </a:p>
          <a:p>
            <a:r>
              <a:rPr lang="en-GB" sz="2400" smtClean="0"/>
              <a:t>Vasovagal attack</a:t>
            </a:r>
          </a:p>
          <a:p>
            <a:r>
              <a:rPr lang="en-GB" sz="2400" smtClean="0"/>
              <a:t>Epilepsy</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GB" smtClean="0"/>
              <a:t>What other factors can cause a 3 year old to have too many infections?</a:t>
            </a:r>
          </a:p>
        </p:txBody>
      </p:sp>
      <p:sp>
        <p:nvSpPr>
          <p:cNvPr id="104451" name="Rectangle 3"/>
          <p:cNvSpPr>
            <a:spLocks noGrp="1" noChangeArrowheads="1"/>
          </p:cNvSpPr>
          <p:nvPr>
            <p:ph type="body" idx="1"/>
          </p:nvPr>
        </p:nvSpPr>
        <p:spPr>
          <a:xfrm>
            <a:off x="395288" y="1773238"/>
            <a:ext cx="8289925" cy="4827587"/>
          </a:xfrm>
        </p:spPr>
        <p:txBody>
          <a:bodyPr/>
          <a:lstStyle/>
          <a:p>
            <a:r>
              <a:rPr lang="en-GB" smtClean="0"/>
              <a:t>Allergic rhinitis, sinusitis, asthma</a:t>
            </a:r>
          </a:p>
          <a:p>
            <a:r>
              <a:rPr lang="en-GB" smtClean="0"/>
              <a:t>Non-immunologic disorders</a:t>
            </a:r>
          </a:p>
          <a:p>
            <a:pPr lvl="1"/>
            <a:r>
              <a:rPr lang="en-GB" smtClean="0"/>
              <a:t>Cystic fibrosis</a:t>
            </a:r>
          </a:p>
          <a:p>
            <a:pPr lvl="1"/>
            <a:r>
              <a:rPr lang="en-GB" smtClean="0"/>
              <a:t>Local factors eg foreign body</a:t>
            </a:r>
          </a:p>
          <a:p>
            <a:pPr lvl="1"/>
            <a:r>
              <a:rPr lang="en-GB" smtClean="0"/>
              <a:t>Ciliary disorders</a:t>
            </a:r>
          </a:p>
          <a:p>
            <a:r>
              <a:rPr lang="en-GB" smtClean="0"/>
              <a:t>Over estimation of infections</a:t>
            </a:r>
          </a:p>
          <a:p>
            <a:pPr>
              <a:buFontTx/>
              <a:buNone/>
            </a:pPr>
            <a:endParaRPr lang="en-GB"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23850" y="0"/>
            <a:ext cx="8304213" cy="1096963"/>
          </a:xfrm>
        </p:spPr>
        <p:txBody>
          <a:bodyPr/>
          <a:lstStyle/>
          <a:p>
            <a:r>
              <a:rPr lang="en-GB" smtClean="0"/>
              <a:t>Which investigations would you do?</a:t>
            </a:r>
          </a:p>
        </p:txBody>
      </p:sp>
      <p:graphicFrame>
        <p:nvGraphicFramePr>
          <p:cNvPr id="1249283" name="Group 3"/>
          <p:cNvGraphicFramePr>
            <a:graphicFrameLocks noGrp="1"/>
          </p:cNvGraphicFramePr>
          <p:nvPr>
            <p:ph type="tbl" idx="1"/>
          </p:nvPr>
        </p:nvGraphicFramePr>
        <p:xfrm>
          <a:off x="314325" y="1409700"/>
          <a:ext cx="8289925" cy="4827588"/>
        </p:xfrm>
        <a:graphic>
          <a:graphicData uri="http://schemas.openxmlformats.org/drawingml/2006/table">
            <a:tbl>
              <a:tblPr/>
              <a:tblGrid>
                <a:gridCol w="3132138"/>
                <a:gridCol w="5157787"/>
              </a:tblGrid>
              <a:tr h="549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Investigation</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Result</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549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FBC</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Normal differential WCC</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U&amp;E, Creat</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Normal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LFTs</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Normal, with normal albumin</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CRP</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25mg/dl (normal&lt;6)</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Sweat test (CF)</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Normal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Chest Xray</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Normal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90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Immunoglobulins</a:t>
                      </a: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rgbClr val="0E207F"/>
                          </a:solidFill>
                          <a:effectLst/>
                          <a:latin typeface="Arial" charset="0"/>
                        </a:rPr>
                        <a:t>Very low </a:t>
                      </a:r>
                      <a:r>
                        <a:rPr kumimoji="0" lang="en-GB" sz="2200" b="0" i="0" u="none" strike="noStrike" cap="none" normalizeH="0" baseline="0" dirty="0" err="1" smtClean="0">
                          <a:ln>
                            <a:noFill/>
                          </a:ln>
                          <a:solidFill>
                            <a:srgbClr val="0E207F"/>
                          </a:solidFill>
                          <a:effectLst/>
                          <a:latin typeface="Arial" charset="0"/>
                        </a:rPr>
                        <a:t>IgG</a:t>
                      </a:r>
                      <a:r>
                        <a:rPr kumimoji="0" lang="en-GB" sz="2200" b="0" i="0" u="none" strike="noStrike" cap="none" normalizeH="0" baseline="0" dirty="0" smtClean="0">
                          <a:ln>
                            <a:noFill/>
                          </a:ln>
                          <a:solidFill>
                            <a:srgbClr val="0E207F"/>
                          </a:solidFill>
                          <a:effectLst/>
                          <a:latin typeface="Arial" charset="0"/>
                        </a:rPr>
                        <a:t>, undetectable </a:t>
                      </a:r>
                      <a:r>
                        <a:rPr kumimoji="0" lang="en-GB" sz="2200" b="0" i="0" u="none" strike="noStrike" cap="none" normalizeH="0" baseline="0" dirty="0" err="1" smtClean="0">
                          <a:ln>
                            <a:noFill/>
                          </a:ln>
                          <a:solidFill>
                            <a:srgbClr val="0E207F"/>
                          </a:solidFill>
                          <a:effectLst/>
                          <a:latin typeface="Arial" charset="0"/>
                        </a:rPr>
                        <a:t>IgA</a:t>
                      </a:r>
                      <a:r>
                        <a:rPr kumimoji="0" lang="en-GB" sz="2200" b="0" i="0" u="none" strike="noStrike" cap="none" normalizeH="0" baseline="0" dirty="0" smtClean="0">
                          <a:ln>
                            <a:noFill/>
                          </a:ln>
                          <a:solidFill>
                            <a:srgbClr val="0E207F"/>
                          </a:solidFill>
                          <a:effectLst/>
                          <a:latin typeface="Arial" charset="0"/>
                        </a:rPr>
                        <a:t>, undetectable </a:t>
                      </a:r>
                      <a:r>
                        <a:rPr kumimoji="0" lang="en-GB" sz="2200" b="0" i="0" u="none" strike="noStrike" cap="none" normalizeH="0" baseline="0" dirty="0" err="1" smtClean="0">
                          <a:ln>
                            <a:noFill/>
                          </a:ln>
                          <a:solidFill>
                            <a:srgbClr val="0E207F"/>
                          </a:solidFill>
                          <a:effectLst/>
                          <a:latin typeface="Arial" charset="0"/>
                        </a:rPr>
                        <a:t>IgM</a:t>
                      </a:r>
                      <a:endParaRPr kumimoji="0" lang="en-GB" sz="2200" b="0" i="0" u="none" strike="noStrike" cap="none" normalizeH="0" baseline="0" dirty="0" smtClean="0">
                        <a:ln>
                          <a:noFill/>
                        </a:ln>
                        <a:solidFill>
                          <a:srgbClr val="0E207F"/>
                        </a:solidFill>
                        <a:effectLst/>
                        <a:latin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GB" smtClean="0"/>
              <a:t>Further investigations</a:t>
            </a:r>
          </a:p>
        </p:txBody>
      </p:sp>
      <p:sp>
        <p:nvSpPr>
          <p:cNvPr id="106499" name="Rectangle 3"/>
          <p:cNvSpPr>
            <a:spLocks noGrp="1" noChangeArrowheads="1"/>
          </p:cNvSpPr>
          <p:nvPr>
            <p:ph type="body" sz="half" idx="1"/>
          </p:nvPr>
        </p:nvSpPr>
        <p:spPr>
          <a:xfrm>
            <a:off x="314325" y="1409700"/>
            <a:ext cx="4078288" cy="4827588"/>
          </a:xfrm>
        </p:spPr>
        <p:txBody>
          <a:bodyPr/>
          <a:lstStyle/>
          <a:p>
            <a:r>
              <a:rPr lang="en-GB" sz="2600" smtClean="0"/>
              <a:t>Lymphocyte surface markers</a:t>
            </a:r>
          </a:p>
          <a:p>
            <a:pPr lvl="1"/>
            <a:r>
              <a:rPr lang="en-AU" sz="2400" smtClean="0"/>
              <a:t>Quantitation of B lymphocytes</a:t>
            </a:r>
          </a:p>
          <a:p>
            <a:pPr lvl="1"/>
            <a:r>
              <a:rPr lang="en-AU" sz="2400" smtClean="0"/>
              <a:t>Quantitation of T lymphocytes</a:t>
            </a:r>
          </a:p>
          <a:p>
            <a:pPr lvl="2"/>
            <a:r>
              <a:rPr lang="en-AU" sz="1800" smtClean="0"/>
              <a:t>Quantitation </a:t>
            </a:r>
            <a:r>
              <a:rPr lang="en-GB" sz="1800" smtClean="0"/>
              <a:t>of CD4+ and CD8+ T cells</a:t>
            </a:r>
          </a:p>
          <a:p>
            <a:pPr lvl="1"/>
            <a:r>
              <a:rPr lang="en-AU" sz="2400" smtClean="0"/>
              <a:t>Examine for abnormal populations</a:t>
            </a:r>
          </a:p>
        </p:txBody>
      </p:sp>
      <p:pic>
        <p:nvPicPr>
          <p:cNvPr id="106500" name="Picture 4" descr="flow-cytometry2"/>
          <p:cNvPicPr>
            <a:picLocks noGrp="1" noChangeAspect="1" noChangeArrowheads="1"/>
          </p:cNvPicPr>
          <p:nvPr>
            <p:ph type="clipArt" sz="half" idx="2"/>
          </p:nvPr>
        </p:nvPicPr>
        <p:blipFill>
          <a:blip r:embed="rId3"/>
          <a:srcRect/>
          <a:stretch>
            <a:fillRect/>
          </a:stretch>
        </p:blipFill>
        <p:spPr>
          <a:xfrm>
            <a:off x="4525963" y="1409700"/>
            <a:ext cx="4078287" cy="4827588"/>
          </a:xfr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GB" smtClean="0"/>
              <a:t>Further investigations</a:t>
            </a:r>
          </a:p>
        </p:txBody>
      </p:sp>
      <p:sp>
        <p:nvSpPr>
          <p:cNvPr id="107523" name="Rectangle 3"/>
          <p:cNvSpPr>
            <a:spLocks noGrp="1" noChangeArrowheads="1"/>
          </p:cNvSpPr>
          <p:nvPr>
            <p:ph type="body" idx="1"/>
          </p:nvPr>
        </p:nvSpPr>
        <p:spPr/>
        <p:txBody>
          <a:bodyPr/>
          <a:lstStyle/>
          <a:p>
            <a:r>
              <a:rPr lang="en-AU" smtClean="0"/>
              <a:t>Specific antibodies to known antigens to which he has been exposed</a:t>
            </a:r>
          </a:p>
          <a:p>
            <a:pPr lvl="1"/>
            <a:r>
              <a:rPr lang="en-AU" smtClean="0"/>
              <a:t>Antibodies to tetanus </a:t>
            </a:r>
          </a:p>
          <a:p>
            <a:pPr lvl="1"/>
            <a:r>
              <a:rPr lang="en-AU" smtClean="0"/>
              <a:t>Antibodies to HIB</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GB" smtClean="0"/>
              <a:t>Results of further investigations</a:t>
            </a:r>
          </a:p>
        </p:txBody>
      </p:sp>
      <p:sp>
        <p:nvSpPr>
          <p:cNvPr id="108547" name="Rectangle 3"/>
          <p:cNvSpPr>
            <a:spLocks noGrp="1" noChangeArrowheads="1"/>
          </p:cNvSpPr>
          <p:nvPr>
            <p:ph type="body" idx="1"/>
          </p:nvPr>
        </p:nvSpPr>
        <p:spPr/>
        <p:txBody>
          <a:bodyPr/>
          <a:lstStyle/>
          <a:p>
            <a:r>
              <a:rPr lang="en-AU" smtClean="0"/>
              <a:t>CD4 and  CD8 T cells - present</a:t>
            </a:r>
          </a:p>
          <a:p>
            <a:r>
              <a:rPr lang="en-AU" smtClean="0"/>
              <a:t>B cells – very low numbers</a:t>
            </a:r>
          </a:p>
          <a:p>
            <a:r>
              <a:rPr lang="en-AU" smtClean="0"/>
              <a:t>Specific responses to tetanus / HIB - negative</a:t>
            </a:r>
          </a:p>
          <a:p>
            <a:endParaRPr lang="en-AU" smtClean="0"/>
          </a:p>
          <a:p>
            <a:pPr>
              <a:buFontTx/>
              <a:buNone/>
            </a:pPr>
            <a:r>
              <a:rPr lang="en-AU" smtClean="0"/>
              <a:t>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reeform 119"/>
          <p:cNvSpPr>
            <a:spLocks/>
          </p:cNvSpPr>
          <p:nvPr/>
        </p:nvSpPr>
        <p:spPr bwMode="auto">
          <a:xfrm>
            <a:off x="893763" y="368300"/>
            <a:ext cx="2573337" cy="6248400"/>
          </a:xfrm>
          <a:custGeom>
            <a:avLst/>
            <a:gdLst>
              <a:gd name="T0" fmla="*/ 2147483647 w 685"/>
              <a:gd name="T1" fmla="*/ 2147483647 h 2143"/>
              <a:gd name="T2" fmla="*/ 0 w 685"/>
              <a:gd name="T3" fmla="*/ 2147483647 h 2143"/>
              <a:gd name="T4" fmla="*/ 2147483647 w 685"/>
              <a:gd name="T5" fmla="*/ 2147483647 h 2143"/>
              <a:gd name="T6" fmla="*/ 2147483647 w 685"/>
              <a:gd name="T7" fmla="*/ 0 h 2143"/>
              <a:gd name="T8" fmla="*/ 2147483647 w 685"/>
              <a:gd name="T9" fmla="*/ 2147483647 h 2143"/>
              <a:gd name="T10" fmla="*/ 2147483647 w 685"/>
              <a:gd name="T11" fmla="*/ 2147483647 h 2143"/>
              <a:gd name="T12" fmla="*/ 2147483647 w 685"/>
              <a:gd name="T13" fmla="*/ 2147483647 h 2143"/>
              <a:gd name="T14" fmla="*/ 2147483647 w 685"/>
              <a:gd name="T15" fmla="*/ 2147483647 h 2143"/>
              <a:gd name="T16" fmla="*/ 2147483647 w 685"/>
              <a:gd name="T17" fmla="*/ 2147483647 h 2143"/>
              <a:gd name="T18" fmla="*/ 2147483647 w 685"/>
              <a:gd name="T19" fmla="*/ 2147483647 h 2143"/>
              <a:gd name="T20" fmla="*/ 2147483647 w 685"/>
              <a:gd name="T21" fmla="*/ 2147483647 h 2143"/>
              <a:gd name="T22" fmla="*/ 2147483647 w 685"/>
              <a:gd name="T23" fmla="*/ 2147483647 h 2143"/>
              <a:gd name="T24" fmla="*/ 2147483647 w 685"/>
              <a:gd name="T25" fmla="*/ 2147483647 h 2143"/>
              <a:gd name="T26" fmla="*/ 2147483647 w 685"/>
              <a:gd name="T27" fmla="*/ 2147483647 h 2143"/>
              <a:gd name="T28" fmla="*/ 2147483647 w 685"/>
              <a:gd name="T29" fmla="*/ 2147483647 h 2143"/>
              <a:gd name="T30" fmla="*/ 2147483647 w 685"/>
              <a:gd name="T31" fmla="*/ 2147483647 h 2143"/>
              <a:gd name="T32" fmla="*/ 2147483647 w 685"/>
              <a:gd name="T33" fmla="*/ 2147483647 h 2143"/>
              <a:gd name="T34" fmla="*/ 2147483647 w 685"/>
              <a:gd name="T35" fmla="*/ 2147483647 h 2143"/>
              <a:gd name="T36" fmla="*/ 2147483647 w 685"/>
              <a:gd name="T37" fmla="*/ 2147483647 h 2143"/>
              <a:gd name="T38" fmla="*/ 2147483647 w 685"/>
              <a:gd name="T39" fmla="*/ 2147483647 h 2143"/>
              <a:gd name="T40" fmla="*/ 2147483647 w 685"/>
              <a:gd name="T41" fmla="*/ 2147483647 h 2143"/>
              <a:gd name="T42" fmla="*/ 2147483647 w 685"/>
              <a:gd name="T43" fmla="*/ 2147483647 h 2143"/>
              <a:gd name="T44" fmla="*/ 2147483647 w 685"/>
              <a:gd name="T45" fmla="*/ 2147483647 h 2143"/>
              <a:gd name="T46" fmla="*/ 2147483647 w 685"/>
              <a:gd name="T47" fmla="*/ 2147483647 h 2143"/>
              <a:gd name="T48" fmla="*/ 2147483647 w 685"/>
              <a:gd name="T49" fmla="*/ 2147483647 h 2143"/>
              <a:gd name="T50" fmla="*/ 2147483647 w 685"/>
              <a:gd name="T51" fmla="*/ 2147483647 h 2143"/>
              <a:gd name="T52" fmla="*/ 2147483647 w 685"/>
              <a:gd name="T53" fmla="*/ 2147483647 h 2143"/>
              <a:gd name="T54" fmla="*/ 2147483647 w 685"/>
              <a:gd name="T55" fmla="*/ 2147483647 h 2143"/>
              <a:gd name="T56" fmla="*/ 2147483647 w 685"/>
              <a:gd name="T57" fmla="*/ 2147483647 h 2143"/>
              <a:gd name="T58" fmla="*/ 2147483647 w 685"/>
              <a:gd name="T59" fmla="*/ 2147483647 h 2143"/>
              <a:gd name="T60" fmla="*/ 2147483647 w 685"/>
              <a:gd name="T61" fmla="*/ 2147483647 h 2143"/>
              <a:gd name="T62" fmla="*/ 2147483647 w 685"/>
              <a:gd name="T63" fmla="*/ 2147483647 h 2143"/>
              <a:gd name="T64" fmla="*/ 2147483647 w 685"/>
              <a:gd name="T65" fmla="*/ 2147483647 h 2143"/>
              <a:gd name="T66" fmla="*/ 2147483647 w 685"/>
              <a:gd name="T67" fmla="*/ 2147483647 h 2143"/>
              <a:gd name="T68" fmla="*/ 2147483647 w 685"/>
              <a:gd name="T69" fmla="*/ 2147483647 h 2143"/>
              <a:gd name="T70" fmla="*/ 2147483647 w 685"/>
              <a:gd name="T71" fmla="*/ 2147483647 h 2143"/>
              <a:gd name="T72" fmla="*/ 2147483647 w 685"/>
              <a:gd name="T73" fmla="*/ 2147483647 h 2143"/>
              <a:gd name="T74" fmla="*/ 2147483647 w 685"/>
              <a:gd name="T75" fmla="*/ 2147483647 h 2143"/>
              <a:gd name="T76" fmla="*/ 2147483647 w 685"/>
              <a:gd name="T77" fmla="*/ 2147483647 h 2143"/>
              <a:gd name="T78" fmla="*/ 2147483647 w 685"/>
              <a:gd name="T79" fmla="*/ 2147483647 h 2143"/>
              <a:gd name="T80" fmla="*/ 2147483647 w 685"/>
              <a:gd name="T81" fmla="*/ 2147483647 h 2143"/>
              <a:gd name="T82" fmla="*/ 2147483647 w 685"/>
              <a:gd name="T83" fmla="*/ 2147483647 h 2143"/>
              <a:gd name="T84" fmla="*/ 2147483647 w 685"/>
              <a:gd name="T85" fmla="*/ 2147483647 h 2143"/>
              <a:gd name="T86" fmla="*/ 2147483647 w 685"/>
              <a:gd name="T87" fmla="*/ 2147483647 h 2143"/>
              <a:gd name="T88" fmla="*/ 2147483647 w 685"/>
              <a:gd name="T89" fmla="*/ 2147483647 h 2143"/>
              <a:gd name="T90" fmla="*/ 2147483647 w 685"/>
              <a:gd name="T91" fmla="*/ 2147483647 h 2143"/>
              <a:gd name="T92" fmla="*/ 2147483647 w 685"/>
              <a:gd name="T93" fmla="*/ 2147483647 h 2143"/>
              <a:gd name="T94" fmla="*/ 2147483647 w 685"/>
              <a:gd name="T95" fmla="*/ 2147483647 h 2143"/>
              <a:gd name="T96" fmla="*/ 2147483647 w 685"/>
              <a:gd name="T97" fmla="*/ 2147483647 h 2143"/>
              <a:gd name="T98" fmla="*/ 2147483647 w 685"/>
              <a:gd name="T99" fmla="*/ 2147483647 h 2143"/>
              <a:gd name="T100" fmla="*/ 2147483647 w 685"/>
              <a:gd name="T101" fmla="*/ 2147483647 h 21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5"/>
              <a:gd name="T154" fmla="*/ 0 h 2143"/>
              <a:gd name="T155" fmla="*/ 685 w 685"/>
              <a:gd name="T156" fmla="*/ 2143 h 21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5" h="2143">
                <a:moveTo>
                  <a:pt x="47" y="287"/>
                </a:moveTo>
                <a:lnTo>
                  <a:pt x="26" y="225"/>
                </a:lnTo>
                <a:lnTo>
                  <a:pt x="11" y="174"/>
                </a:lnTo>
                <a:lnTo>
                  <a:pt x="0" y="118"/>
                </a:lnTo>
                <a:lnTo>
                  <a:pt x="16" y="62"/>
                </a:lnTo>
                <a:lnTo>
                  <a:pt x="37" y="22"/>
                </a:lnTo>
                <a:lnTo>
                  <a:pt x="84" y="5"/>
                </a:lnTo>
                <a:lnTo>
                  <a:pt x="126" y="0"/>
                </a:lnTo>
                <a:lnTo>
                  <a:pt x="162" y="17"/>
                </a:lnTo>
                <a:lnTo>
                  <a:pt x="230" y="62"/>
                </a:lnTo>
                <a:lnTo>
                  <a:pt x="246" y="84"/>
                </a:lnTo>
                <a:lnTo>
                  <a:pt x="262" y="107"/>
                </a:lnTo>
                <a:lnTo>
                  <a:pt x="272" y="129"/>
                </a:lnTo>
                <a:lnTo>
                  <a:pt x="298" y="141"/>
                </a:lnTo>
                <a:lnTo>
                  <a:pt x="330" y="141"/>
                </a:lnTo>
                <a:lnTo>
                  <a:pt x="361" y="135"/>
                </a:lnTo>
                <a:lnTo>
                  <a:pt x="413" y="95"/>
                </a:lnTo>
                <a:lnTo>
                  <a:pt x="461" y="56"/>
                </a:lnTo>
                <a:lnTo>
                  <a:pt x="492" y="45"/>
                </a:lnTo>
                <a:lnTo>
                  <a:pt x="529" y="39"/>
                </a:lnTo>
                <a:lnTo>
                  <a:pt x="576" y="45"/>
                </a:lnTo>
                <a:lnTo>
                  <a:pt x="623" y="73"/>
                </a:lnTo>
                <a:lnTo>
                  <a:pt x="638" y="95"/>
                </a:lnTo>
                <a:lnTo>
                  <a:pt x="649" y="118"/>
                </a:lnTo>
                <a:lnTo>
                  <a:pt x="654" y="174"/>
                </a:lnTo>
                <a:lnTo>
                  <a:pt x="649" y="237"/>
                </a:lnTo>
                <a:lnTo>
                  <a:pt x="638" y="293"/>
                </a:lnTo>
                <a:lnTo>
                  <a:pt x="607" y="400"/>
                </a:lnTo>
                <a:lnTo>
                  <a:pt x="570" y="502"/>
                </a:lnTo>
                <a:lnTo>
                  <a:pt x="544" y="626"/>
                </a:lnTo>
                <a:lnTo>
                  <a:pt x="534" y="733"/>
                </a:lnTo>
                <a:lnTo>
                  <a:pt x="529" y="834"/>
                </a:lnTo>
                <a:lnTo>
                  <a:pt x="529" y="936"/>
                </a:lnTo>
                <a:lnTo>
                  <a:pt x="534" y="1049"/>
                </a:lnTo>
                <a:lnTo>
                  <a:pt x="534" y="1099"/>
                </a:lnTo>
                <a:lnTo>
                  <a:pt x="539" y="1150"/>
                </a:lnTo>
                <a:lnTo>
                  <a:pt x="539" y="1195"/>
                </a:lnTo>
                <a:lnTo>
                  <a:pt x="544" y="1257"/>
                </a:lnTo>
                <a:lnTo>
                  <a:pt x="544" y="1303"/>
                </a:lnTo>
                <a:lnTo>
                  <a:pt x="544" y="1348"/>
                </a:lnTo>
                <a:lnTo>
                  <a:pt x="544" y="1393"/>
                </a:lnTo>
                <a:lnTo>
                  <a:pt x="544" y="1449"/>
                </a:lnTo>
                <a:lnTo>
                  <a:pt x="549" y="1545"/>
                </a:lnTo>
                <a:lnTo>
                  <a:pt x="555" y="1630"/>
                </a:lnTo>
                <a:lnTo>
                  <a:pt x="565" y="1709"/>
                </a:lnTo>
                <a:lnTo>
                  <a:pt x="586" y="1810"/>
                </a:lnTo>
                <a:lnTo>
                  <a:pt x="602" y="1883"/>
                </a:lnTo>
                <a:lnTo>
                  <a:pt x="633" y="1957"/>
                </a:lnTo>
                <a:lnTo>
                  <a:pt x="644" y="1979"/>
                </a:lnTo>
                <a:lnTo>
                  <a:pt x="665" y="2008"/>
                </a:lnTo>
                <a:lnTo>
                  <a:pt x="680" y="2030"/>
                </a:lnTo>
                <a:lnTo>
                  <a:pt x="685" y="2058"/>
                </a:lnTo>
                <a:lnTo>
                  <a:pt x="659" y="2103"/>
                </a:lnTo>
                <a:lnTo>
                  <a:pt x="612" y="2137"/>
                </a:lnTo>
                <a:lnTo>
                  <a:pt x="570" y="2143"/>
                </a:lnTo>
                <a:lnTo>
                  <a:pt x="534" y="2137"/>
                </a:lnTo>
                <a:lnTo>
                  <a:pt x="497" y="2120"/>
                </a:lnTo>
                <a:lnTo>
                  <a:pt x="455" y="2109"/>
                </a:lnTo>
                <a:lnTo>
                  <a:pt x="413" y="2098"/>
                </a:lnTo>
                <a:lnTo>
                  <a:pt x="382" y="2087"/>
                </a:lnTo>
                <a:lnTo>
                  <a:pt x="345" y="2075"/>
                </a:lnTo>
                <a:lnTo>
                  <a:pt x="309" y="2070"/>
                </a:lnTo>
                <a:lnTo>
                  <a:pt x="262" y="2058"/>
                </a:lnTo>
                <a:lnTo>
                  <a:pt x="220" y="2070"/>
                </a:lnTo>
                <a:lnTo>
                  <a:pt x="188" y="2081"/>
                </a:lnTo>
                <a:lnTo>
                  <a:pt x="173" y="2098"/>
                </a:lnTo>
                <a:lnTo>
                  <a:pt x="152" y="2115"/>
                </a:lnTo>
                <a:lnTo>
                  <a:pt x="126" y="2120"/>
                </a:lnTo>
                <a:lnTo>
                  <a:pt x="79" y="2103"/>
                </a:lnTo>
                <a:lnTo>
                  <a:pt x="58" y="2070"/>
                </a:lnTo>
                <a:lnTo>
                  <a:pt x="52" y="2030"/>
                </a:lnTo>
                <a:lnTo>
                  <a:pt x="68" y="1996"/>
                </a:lnTo>
                <a:lnTo>
                  <a:pt x="94" y="1962"/>
                </a:lnTo>
                <a:lnTo>
                  <a:pt x="115" y="1929"/>
                </a:lnTo>
                <a:lnTo>
                  <a:pt x="131" y="1878"/>
                </a:lnTo>
                <a:lnTo>
                  <a:pt x="152" y="1844"/>
                </a:lnTo>
                <a:lnTo>
                  <a:pt x="168" y="1804"/>
                </a:lnTo>
                <a:lnTo>
                  <a:pt x="183" y="1759"/>
                </a:lnTo>
                <a:lnTo>
                  <a:pt x="188" y="1686"/>
                </a:lnTo>
                <a:lnTo>
                  <a:pt x="194" y="1624"/>
                </a:lnTo>
                <a:lnTo>
                  <a:pt x="188" y="1556"/>
                </a:lnTo>
                <a:lnTo>
                  <a:pt x="194" y="1489"/>
                </a:lnTo>
                <a:lnTo>
                  <a:pt x="194" y="1404"/>
                </a:lnTo>
                <a:lnTo>
                  <a:pt x="199" y="1331"/>
                </a:lnTo>
                <a:lnTo>
                  <a:pt x="199" y="1257"/>
                </a:lnTo>
                <a:lnTo>
                  <a:pt x="204" y="1178"/>
                </a:lnTo>
                <a:lnTo>
                  <a:pt x="204" y="1128"/>
                </a:lnTo>
                <a:lnTo>
                  <a:pt x="204" y="1083"/>
                </a:lnTo>
                <a:lnTo>
                  <a:pt x="204" y="1032"/>
                </a:lnTo>
                <a:lnTo>
                  <a:pt x="204" y="987"/>
                </a:lnTo>
                <a:lnTo>
                  <a:pt x="204" y="868"/>
                </a:lnTo>
                <a:lnTo>
                  <a:pt x="215" y="767"/>
                </a:lnTo>
                <a:lnTo>
                  <a:pt x="220" y="665"/>
                </a:lnTo>
                <a:lnTo>
                  <a:pt x="215" y="547"/>
                </a:lnTo>
                <a:lnTo>
                  <a:pt x="204" y="496"/>
                </a:lnTo>
                <a:lnTo>
                  <a:pt x="199" y="451"/>
                </a:lnTo>
                <a:lnTo>
                  <a:pt x="188" y="406"/>
                </a:lnTo>
                <a:lnTo>
                  <a:pt x="162" y="366"/>
                </a:lnTo>
                <a:lnTo>
                  <a:pt x="136" y="338"/>
                </a:lnTo>
                <a:lnTo>
                  <a:pt x="115" y="327"/>
                </a:lnTo>
                <a:lnTo>
                  <a:pt x="84" y="315"/>
                </a:lnTo>
                <a:lnTo>
                  <a:pt x="58" y="299"/>
                </a:lnTo>
              </a:path>
            </a:pathLst>
          </a:custGeom>
          <a:solidFill>
            <a:srgbClr val="FDF3E3"/>
          </a:solidFill>
          <a:ln w="15875">
            <a:solidFill>
              <a:srgbClr val="000000"/>
            </a:solidFill>
            <a:round/>
            <a:headEnd/>
            <a:tailEnd/>
          </a:ln>
        </p:spPr>
        <p:txBody>
          <a:bodyPr/>
          <a:lstStyle/>
          <a:p>
            <a:endParaRPr lang="en-GB"/>
          </a:p>
        </p:txBody>
      </p:sp>
      <p:sp>
        <p:nvSpPr>
          <p:cNvPr id="109571" name="Freeform 5"/>
          <p:cNvSpPr>
            <a:spLocks/>
          </p:cNvSpPr>
          <p:nvPr/>
        </p:nvSpPr>
        <p:spPr bwMode="auto">
          <a:xfrm>
            <a:off x="4200525" y="669925"/>
            <a:ext cx="1489075" cy="1828800"/>
          </a:xfrm>
          <a:custGeom>
            <a:avLst/>
            <a:gdLst>
              <a:gd name="T0" fmla="*/ 2147483647 w 570"/>
              <a:gd name="T1" fmla="*/ 2147483647 h 541"/>
              <a:gd name="T2" fmla="*/ 2147483647 w 570"/>
              <a:gd name="T3" fmla="*/ 2147483647 h 541"/>
              <a:gd name="T4" fmla="*/ 2147483647 w 570"/>
              <a:gd name="T5" fmla="*/ 2147483647 h 541"/>
              <a:gd name="T6" fmla="*/ 2147483647 w 570"/>
              <a:gd name="T7" fmla="*/ 2147483647 h 541"/>
              <a:gd name="T8" fmla="*/ 2147483647 w 570"/>
              <a:gd name="T9" fmla="*/ 2147483647 h 541"/>
              <a:gd name="T10" fmla="*/ 2147483647 w 570"/>
              <a:gd name="T11" fmla="*/ 2147483647 h 541"/>
              <a:gd name="T12" fmla="*/ 2147483647 w 570"/>
              <a:gd name="T13" fmla="*/ 2147483647 h 541"/>
              <a:gd name="T14" fmla="*/ 2147483647 w 570"/>
              <a:gd name="T15" fmla="*/ 2147483647 h 541"/>
              <a:gd name="T16" fmla="*/ 2147483647 w 570"/>
              <a:gd name="T17" fmla="*/ 2147483647 h 541"/>
              <a:gd name="T18" fmla="*/ 2147483647 w 570"/>
              <a:gd name="T19" fmla="*/ 2147483647 h 541"/>
              <a:gd name="T20" fmla="*/ 2147483647 w 570"/>
              <a:gd name="T21" fmla="*/ 2147483647 h 541"/>
              <a:gd name="T22" fmla="*/ 2147483647 w 570"/>
              <a:gd name="T23" fmla="*/ 2147483647 h 541"/>
              <a:gd name="T24" fmla="*/ 2147483647 w 570"/>
              <a:gd name="T25" fmla="*/ 2147483647 h 541"/>
              <a:gd name="T26" fmla="*/ 2147483647 w 570"/>
              <a:gd name="T27" fmla="*/ 2147483647 h 541"/>
              <a:gd name="T28" fmla="*/ 2147483647 w 570"/>
              <a:gd name="T29" fmla="*/ 2147483647 h 541"/>
              <a:gd name="T30" fmla="*/ 2147483647 w 570"/>
              <a:gd name="T31" fmla="*/ 2147483647 h 541"/>
              <a:gd name="T32" fmla="*/ 2147483647 w 570"/>
              <a:gd name="T33" fmla="*/ 2147483647 h 541"/>
              <a:gd name="T34" fmla="*/ 2147483647 w 570"/>
              <a:gd name="T35" fmla="*/ 2147483647 h 541"/>
              <a:gd name="T36" fmla="*/ 2147483647 w 570"/>
              <a:gd name="T37" fmla="*/ 2147483647 h 541"/>
              <a:gd name="T38" fmla="*/ 2147483647 w 570"/>
              <a:gd name="T39" fmla="*/ 2147483647 h 541"/>
              <a:gd name="T40" fmla="*/ 2147483647 w 570"/>
              <a:gd name="T41" fmla="*/ 2147483647 h 541"/>
              <a:gd name="T42" fmla="*/ 2147483647 w 570"/>
              <a:gd name="T43" fmla="*/ 2147483647 h 541"/>
              <a:gd name="T44" fmla="*/ 2147483647 w 570"/>
              <a:gd name="T45" fmla="*/ 2147483647 h 541"/>
              <a:gd name="T46" fmla="*/ 2147483647 w 570"/>
              <a:gd name="T47" fmla="*/ 2147483647 h 541"/>
              <a:gd name="T48" fmla="*/ 2147483647 w 570"/>
              <a:gd name="T49" fmla="*/ 2147483647 h 541"/>
              <a:gd name="T50" fmla="*/ 2147483647 w 570"/>
              <a:gd name="T51" fmla="*/ 2147483647 h 541"/>
              <a:gd name="T52" fmla="*/ 2147483647 w 570"/>
              <a:gd name="T53" fmla="*/ 2147483647 h 541"/>
              <a:gd name="T54" fmla="*/ 0 w 570"/>
              <a:gd name="T55" fmla="*/ 2147483647 h 541"/>
              <a:gd name="T56" fmla="*/ 2147483647 w 570"/>
              <a:gd name="T57" fmla="*/ 2147483647 h 541"/>
              <a:gd name="T58" fmla="*/ 2147483647 w 570"/>
              <a:gd name="T59" fmla="*/ 2147483647 h 541"/>
              <a:gd name="T60" fmla="*/ 2147483647 w 570"/>
              <a:gd name="T61" fmla="*/ 2147483647 h 541"/>
              <a:gd name="T62" fmla="*/ 2147483647 w 570"/>
              <a:gd name="T63" fmla="*/ 0 h 541"/>
              <a:gd name="T64" fmla="*/ 2147483647 w 570"/>
              <a:gd name="T65" fmla="*/ 0 h 541"/>
              <a:gd name="T66" fmla="*/ 2147483647 w 570"/>
              <a:gd name="T67" fmla="*/ 2147483647 h 541"/>
              <a:gd name="T68" fmla="*/ 2147483647 w 570"/>
              <a:gd name="T69" fmla="*/ 2147483647 h 541"/>
              <a:gd name="T70" fmla="*/ 2147483647 w 570"/>
              <a:gd name="T71" fmla="*/ 2147483647 h 541"/>
              <a:gd name="T72" fmla="*/ 2147483647 w 570"/>
              <a:gd name="T73" fmla="*/ 2147483647 h 541"/>
              <a:gd name="T74" fmla="*/ 2147483647 w 570"/>
              <a:gd name="T75" fmla="*/ 2147483647 h 541"/>
              <a:gd name="T76" fmla="*/ 2147483647 w 570"/>
              <a:gd name="T77" fmla="*/ 2147483647 h 5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541"/>
              <a:gd name="T119" fmla="*/ 570 w 570"/>
              <a:gd name="T120" fmla="*/ 541 h 5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541">
                <a:moveTo>
                  <a:pt x="319" y="67"/>
                </a:moveTo>
                <a:lnTo>
                  <a:pt x="366" y="33"/>
                </a:lnTo>
                <a:lnTo>
                  <a:pt x="403" y="16"/>
                </a:lnTo>
                <a:lnTo>
                  <a:pt x="429" y="5"/>
                </a:lnTo>
                <a:lnTo>
                  <a:pt x="450" y="5"/>
                </a:lnTo>
                <a:lnTo>
                  <a:pt x="476" y="28"/>
                </a:lnTo>
                <a:lnTo>
                  <a:pt x="513" y="67"/>
                </a:lnTo>
                <a:lnTo>
                  <a:pt x="539" y="112"/>
                </a:lnTo>
                <a:lnTo>
                  <a:pt x="560" y="169"/>
                </a:lnTo>
                <a:lnTo>
                  <a:pt x="570" y="219"/>
                </a:lnTo>
                <a:lnTo>
                  <a:pt x="565" y="276"/>
                </a:lnTo>
                <a:lnTo>
                  <a:pt x="555" y="332"/>
                </a:lnTo>
                <a:lnTo>
                  <a:pt x="529" y="383"/>
                </a:lnTo>
                <a:lnTo>
                  <a:pt x="502" y="428"/>
                </a:lnTo>
                <a:lnTo>
                  <a:pt x="466" y="473"/>
                </a:lnTo>
                <a:lnTo>
                  <a:pt x="424" y="501"/>
                </a:lnTo>
                <a:lnTo>
                  <a:pt x="382" y="524"/>
                </a:lnTo>
                <a:lnTo>
                  <a:pt x="340" y="535"/>
                </a:lnTo>
                <a:lnTo>
                  <a:pt x="293" y="541"/>
                </a:lnTo>
                <a:lnTo>
                  <a:pt x="246" y="535"/>
                </a:lnTo>
                <a:lnTo>
                  <a:pt x="204" y="524"/>
                </a:lnTo>
                <a:lnTo>
                  <a:pt x="162" y="501"/>
                </a:lnTo>
                <a:lnTo>
                  <a:pt x="126" y="473"/>
                </a:lnTo>
                <a:lnTo>
                  <a:pt x="79" y="423"/>
                </a:lnTo>
                <a:lnTo>
                  <a:pt x="42" y="366"/>
                </a:lnTo>
                <a:lnTo>
                  <a:pt x="21" y="304"/>
                </a:lnTo>
                <a:lnTo>
                  <a:pt x="5" y="242"/>
                </a:lnTo>
                <a:lnTo>
                  <a:pt x="0" y="180"/>
                </a:lnTo>
                <a:lnTo>
                  <a:pt x="11" y="118"/>
                </a:lnTo>
                <a:lnTo>
                  <a:pt x="37" y="62"/>
                </a:lnTo>
                <a:lnTo>
                  <a:pt x="79" y="16"/>
                </a:lnTo>
                <a:lnTo>
                  <a:pt x="100" y="0"/>
                </a:lnTo>
                <a:lnTo>
                  <a:pt x="121" y="0"/>
                </a:lnTo>
                <a:lnTo>
                  <a:pt x="168" y="16"/>
                </a:lnTo>
                <a:lnTo>
                  <a:pt x="215" y="45"/>
                </a:lnTo>
                <a:lnTo>
                  <a:pt x="272" y="67"/>
                </a:lnTo>
                <a:lnTo>
                  <a:pt x="298" y="67"/>
                </a:lnTo>
                <a:lnTo>
                  <a:pt x="314" y="67"/>
                </a:lnTo>
                <a:lnTo>
                  <a:pt x="319" y="67"/>
                </a:lnTo>
                <a:close/>
              </a:path>
            </a:pathLst>
          </a:custGeom>
          <a:solidFill>
            <a:srgbClr val="FF9966"/>
          </a:solidFill>
          <a:ln w="7938">
            <a:noFill/>
            <a:round/>
            <a:headEnd/>
            <a:tailEnd/>
          </a:ln>
        </p:spPr>
        <p:txBody>
          <a:bodyPr/>
          <a:lstStyle/>
          <a:p>
            <a:endParaRPr lang="en-GB"/>
          </a:p>
        </p:txBody>
      </p:sp>
      <p:sp>
        <p:nvSpPr>
          <p:cNvPr id="109572" name="Text Box 7"/>
          <p:cNvSpPr txBox="1">
            <a:spLocks noChangeArrowheads="1"/>
          </p:cNvSpPr>
          <p:nvPr/>
        </p:nvSpPr>
        <p:spPr bwMode="auto">
          <a:xfrm>
            <a:off x="250825" y="908050"/>
            <a:ext cx="2032000" cy="366713"/>
          </a:xfrm>
          <a:prstGeom prst="rect">
            <a:avLst/>
          </a:prstGeom>
          <a:noFill/>
          <a:ln w="12700">
            <a:noFill/>
            <a:miter lim="800000"/>
            <a:headEnd/>
            <a:tailEnd/>
          </a:ln>
        </p:spPr>
        <p:txBody>
          <a:bodyPr>
            <a:spAutoFit/>
          </a:bodyPr>
          <a:lstStyle/>
          <a:p>
            <a:pPr>
              <a:spcBef>
                <a:spcPct val="0"/>
              </a:spcBef>
            </a:pPr>
            <a:r>
              <a:rPr lang="en-GB">
                <a:solidFill>
                  <a:schemeClr val="tx1"/>
                </a:solidFill>
              </a:rPr>
              <a:t>Pre-T cells</a:t>
            </a:r>
          </a:p>
        </p:txBody>
      </p:sp>
      <p:sp>
        <p:nvSpPr>
          <p:cNvPr id="109573" name="Oval 11"/>
          <p:cNvSpPr>
            <a:spLocks noChangeArrowheads="1"/>
          </p:cNvSpPr>
          <p:nvPr/>
        </p:nvSpPr>
        <p:spPr bwMode="auto">
          <a:xfrm>
            <a:off x="2124075" y="1628775"/>
            <a:ext cx="231775" cy="287338"/>
          </a:xfrm>
          <a:prstGeom prst="ellipse">
            <a:avLst/>
          </a:prstGeom>
          <a:blipFill dpi="0" rotWithShape="0">
            <a:blip r:embed="rId3"/>
            <a:srcRect/>
            <a:tile tx="0" ty="0" sx="100000" sy="100000" flip="none" algn="tl"/>
          </a:blipFill>
          <a:ln w="7938">
            <a:solidFill>
              <a:srgbClr val="000000"/>
            </a:solidFill>
            <a:round/>
            <a:headEnd/>
            <a:tailEnd/>
          </a:ln>
        </p:spPr>
        <p:txBody>
          <a:bodyPr/>
          <a:lstStyle/>
          <a:p>
            <a:endParaRPr lang="en-GB"/>
          </a:p>
        </p:txBody>
      </p:sp>
      <p:sp>
        <p:nvSpPr>
          <p:cNvPr id="109574" name="Oval 12"/>
          <p:cNvSpPr>
            <a:spLocks noChangeArrowheads="1"/>
          </p:cNvSpPr>
          <p:nvPr/>
        </p:nvSpPr>
        <p:spPr bwMode="auto">
          <a:xfrm>
            <a:off x="2195513" y="1773238"/>
            <a:ext cx="271462" cy="381000"/>
          </a:xfrm>
          <a:prstGeom prst="ellipse">
            <a:avLst/>
          </a:prstGeom>
          <a:solidFill>
            <a:srgbClr val="661900"/>
          </a:solidFill>
          <a:ln w="7938">
            <a:solidFill>
              <a:srgbClr val="000000"/>
            </a:solidFill>
            <a:round/>
            <a:headEnd/>
            <a:tailEnd/>
          </a:ln>
        </p:spPr>
        <p:txBody>
          <a:bodyPr/>
          <a:lstStyle/>
          <a:p>
            <a:endParaRPr lang="en-GB"/>
          </a:p>
        </p:txBody>
      </p:sp>
      <p:sp>
        <p:nvSpPr>
          <p:cNvPr id="109575" name="Oval 22"/>
          <p:cNvSpPr>
            <a:spLocks noChangeArrowheads="1"/>
          </p:cNvSpPr>
          <p:nvPr/>
        </p:nvSpPr>
        <p:spPr bwMode="auto">
          <a:xfrm>
            <a:off x="2641600" y="1508125"/>
            <a:ext cx="203200" cy="228600"/>
          </a:xfrm>
          <a:prstGeom prst="ellipse">
            <a:avLst/>
          </a:prstGeom>
          <a:solidFill>
            <a:srgbClr val="66CC00"/>
          </a:solidFill>
          <a:ln w="7938">
            <a:solidFill>
              <a:srgbClr val="000000"/>
            </a:solidFill>
            <a:round/>
            <a:headEnd/>
            <a:tailEnd/>
          </a:ln>
        </p:spPr>
        <p:txBody>
          <a:bodyPr/>
          <a:lstStyle/>
          <a:p>
            <a:endParaRPr lang="en-GB"/>
          </a:p>
        </p:txBody>
      </p:sp>
      <p:sp>
        <p:nvSpPr>
          <p:cNvPr id="109576" name="Oval 23"/>
          <p:cNvSpPr>
            <a:spLocks noChangeArrowheads="1"/>
          </p:cNvSpPr>
          <p:nvPr/>
        </p:nvSpPr>
        <p:spPr bwMode="auto">
          <a:xfrm>
            <a:off x="2671763" y="1541463"/>
            <a:ext cx="173037" cy="171450"/>
          </a:xfrm>
          <a:prstGeom prst="ellipse">
            <a:avLst/>
          </a:prstGeom>
          <a:blipFill dpi="0" rotWithShape="0">
            <a:blip r:embed="rId4"/>
            <a:srcRect/>
            <a:tile tx="0" ty="0" sx="100000" sy="100000" flip="none" algn="tl"/>
          </a:blipFill>
          <a:ln w="7938">
            <a:solidFill>
              <a:srgbClr val="000000"/>
            </a:solidFill>
            <a:round/>
            <a:headEnd/>
            <a:tailEnd/>
          </a:ln>
        </p:spPr>
        <p:txBody>
          <a:bodyPr/>
          <a:lstStyle/>
          <a:p>
            <a:endParaRPr lang="en-GB"/>
          </a:p>
        </p:txBody>
      </p:sp>
      <p:sp>
        <p:nvSpPr>
          <p:cNvPr id="109577" name="Oval 24"/>
          <p:cNvSpPr>
            <a:spLocks noChangeArrowheads="1"/>
          </p:cNvSpPr>
          <p:nvPr/>
        </p:nvSpPr>
        <p:spPr bwMode="auto">
          <a:xfrm>
            <a:off x="2778125" y="898525"/>
            <a:ext cx="203200" cy="228600"/>
          </a:xfrm>
          <a:prstGeom prst="ellipse">
            <a:avLst/>
          </a:prstGeom>
          <a:solidFill>
            <a:srgbClr val="66CC00"/>
          </a:solidFill>
          <a:ln w="7938">
            <a:solidFill>
              <a:srgbClr val="000000"/>
            </a:solidFill>
            <a:round/>
            <a:headEnd/>
            <a:tailEnd/>
          </a:ln>
        </p:spPr>
        <p:txBody>
          <a:bodyPr/>
          <a:lstStyle/>
          <a:p>
            <a:endParaRPr lang="en-GB"/>
          </a:p>
        </p:txBody>
      </p:sp>
      <p:sp>
        <p:nvSpPr>
          <p:cNvPr id="109578" name="Oval 25"/>
          <p:cNvSpPr>
            <a:spLocks noChangeArrowheads="1"/>
          </p:cNvSpPr>
          <p:nvPr/>
        </p:nvSpPr>
        <p:spPr bwMode="auto">
          <a:xfrm>
            <a:off x="2806700" y="931863"/>
            <a:ext cx="174625" cy="171450"/>
          </a:xfrm>
          <a:prstGeom prst="ellipse">
            <a:avLst/>
          </a:prstGeom>
          <a:blipFill dpi="0" rotWithShape="0">
            <a:blip r:embed="rId4"/>
            <a:srcRect/>
            <a:tile tx="0" ty="0" sx="100000" sy="100000" flip="none" algn="tl"/>
          </a:blipFill>
          <a:ln w="7938">
            <a:solidFill>
              <a:srgbClr val="000000"/>
            </a:solidFill>
            <a:round/>
            <a:headEnd/>
            <a:tailEnd/>
          </a:ln>
        </p:spPr>
        <p:txBody>
          <a:bodyPr/>
          <a:lstStyle/>
          <a:p>
            <a:endParaRPr lang="en-GB"/>
          </a:p>
        </p:txBody>
      </p:sp>
      <p:sp>
        <p:nvSpPr>
          <p:cNvPr id="109579" name="Oval 26"/>
          <p:cNvSpPr>
            <a:spLocks noChangeArrowheads="1"/>
          </p:cNvSpPr>
          <p:nvPr/>
        </p:nvSpPr>
        <p:spPr bwMode="auto">
          <a:xfrm>
            <a:off x="2709863" y="1431925"/>
            <a:ext cx="203200" cy="228600"/>
          </a:xfrm>
          <a:prstGeom prst="ellipse">
            <a:avLst/>
          </a:prstGeom>
          <a:solidFill>
            <a:srgbClr val="66CC00"/>
          </a:solidFill>
          <a:ln w="7938">
            <a:solidFill>
              <a:srgbClr val="000000"/>
            </a:solidFill>
            <a:round/>
            <a:headEnd/>
            <a:tailEnd/>
          </a:ln>
        </p:spPr>
        <p:txBody>
          <a:bodyPr/>
          <a:lstStyle/>
          <a:p>
            <a:endParaRPr lang="en-GB"/>
          </a:p>
        </p:txBody>
      </p:sp>
      <p:sp>
        <p:nvSpPr>
          <p:cNvPr id="109580" name="Oval 27"/>
          <p:cNvSpPr>
            <a:spLocks noChangeArrowheads="1"/>
          </p:cNvSpPr>
          <p:nvPr/>
        </p:nvSpPr>
        <p:spPr bwMode="auto">
          <a:xfrm>
            <a:off x="2740025" y="1465263"/>
            <a:ext cx="173038" cy="171450"/>
          </a:xfrm>
          <a:prstGeom prst="ellipse">
            <a:avLst/>
          </a:prstGeom>
          <a:blipFill dpi="0" rotWithShape="0">
            <a:blip r:embed="rId4"/>
            <a:srcRect/>
            <a:tile tx="0" ty="0" sx="100000" sy="100000" flip="none" algn="tl"/>
          </a:blipFill>
          <a:ln w="7938">
            <a:solidFill>
              <a:srgbClr val="000000"/>
            </a:solidFill>
            <a:round/>
            <a:headEnd/>
            <a:tailEnd/>
          </a:ln>
        </p:spPr>
        <p:txBody>
          <a:bodyPr/>
          <a:lstStyle/>
          <a:p>
            <a:endParaRPr lang="en-GB"/>
          </a:p>
        </p:txBody>
      </p:sp>
      <p:sp>
        <p:nvSpPr>
          <p:cNvPr id="109581" name="Oval 28"/>
          <p:cNvSpPr>
            <a:spLocks noChangeArrowheads="1"/>
          </p:cNvSpPr>
          <p:nvPr/>
        </p:nvSpPr>
        <p:spPr bwMode="auto">
          <a:xfrm>
            <a:off x="2641600" y="1203325"/>
            <a:ext cx="203200" cy="228600"/>
          </a:xfrm>
          <a:prstGeom prst="ellipse">
            <a:avLst/>
          </a:prstGeom>
          <a:solidFill>
            <a:srgbClr val="66CC00"/>
          </a:solidFill>
          <a:ln w="7938">
            <a:solidFill>
              <a:srgbClr val="000000"/>
            </a:solidFill>
            <a:round/>
            <a:headEnd/>
            <a:tailEnd/>
          </a:ln>
        </p:spPr>
        <p:txBody>
          <a:bodyPr/>
          <a:lstStyle/>
          <a:p>
            <a:endParaRPr lang="en-GB"/>
          </a:p>
        </p:txBody>
      </p:sp>
      <p:sp>
        <p:nvSpPr>
          <p:cNvPr id="109582" name="Oval 29"/>
          <p:cNvSpPr>
            <a:spLocks noChangeArrowheads="1"/>
          </p:cNvSpPr>
          <p:nvPr/>
        </p:nvSpPr>
        <p:spPr bwMode="auto">
          <a:xfrm>
            <a:off x="2671763" y="1236663"/>
            <a:ext cx="173037" cy="171450"/>
          </a:xfrm>
          <a:prstGeom prst="ellipse">
            <a:avLst/>
          </a:prstGeom>
          <a:blipFill dpi="0" rotWithShape="0">
            <a:blip r:embed="rId4"/>
            <a:srcRect/>
            <a:tile tx="0" ty="0" sx="100000" sy="100000" flip="none" algn="tl"/>
          </a:blipFill>
          <a:ln w="7938">
            <a:solidFill>
              <a:srgbClr val="000000"/>
            </a:solidFill>
            <a:round/>
            <a:headEnd/>
            <a:tailEnd/>
          </a:ln>
        </p:spPr>
        <p:txBody>
          <a:bodyPr/>
          <a:lstStyle/>
          <a:p>
            <a:endParaRPr lang="en-GB"/>
          </a:p>
        </p:txBody>
      </p:sp>
      <p:sp>
        <p:nvSpPr>
          <p:cNvPr id="109583" name="Oval 30"/>
          <p:cNvSpPr>
            <a:spLocks noChangeArrowheads="1"/>
          </p:cNvSpPr>
          <p:nvPr/>
        </p:nvSpPr>
        <p:spPr bwMode="auto">
          <a:xfrm>
            <a:off x="2844800" y="1203325"/>
            <a:ext cx="203200" cy="228600"/>
          </a:xfrm>
          <a:prstGeom prst="ellipse">
            <a:avLst/>
          </a:prstGeom>
          <a:solidFill>
            <a:srgbClr val="66CC00"/>
          </a:solidFill>
          <a:ln w="7938">
            <a:solidFill>
              <a:srgbClr val="000000"/>
            </a:solidFill>
            <a:round/>
            <a:headEnd/>
            <a:tailEnd/>
          </a:ln>
        </p:spPr>
        <p:txBody>
          <a:bodyPr/>
          <a:lstStyle/>
          <a:p>
            <a:endParaRPr lang="en-GB"/>
          </a:p>
        </p:txBody>
      </p:sp>
      <p:sp>
        <p:nvSpPr>
          <p:cNvPr id="109584" name="Oval 31"/>
          <p:cNvSpPr>
            <a:spLocks noChangeArrowheads="1"/>
          </p:cNvSpPr>
          <p:nvPr/>
        </p:nvSpPr>
        <p:spPr bwMode="auto">
          <a:xfrm>
            <a:off x="2874963" y="1236663"/>
            <a:ext cx="173037" cy="171450"/>
          </a:xfrm>
          <a:prstGeom prst="ellipse">
            <a:avLst/>
          </a:prstGeom>
          <a:blipFill dpi="0" rotWithShape="0">
            <a:blip r:embed="rId4"/>
            <a:srcRect/>
            <a:tile tx="0" ty="0" sx="100000" sy="100000" flip="none" algn="tl"/>
          </a:blipFill>
          <a:ln w="7938">
            <a:solidFill>
              <a:srgbClr val="000000"/>
            </a:solidFill>
            <a:round/>
            <a:headEnd/>
            <a:tailEnd/>
          </a:ln>
        </p:spPr>
        <p:txBody>
          <a:bodyPr/>
          <a:lstStyle/>
          <a:p>
            <a:endParaRPr lang="en-GB"/>
          </a:p>
        </p:txBody>
      </p:sp>
      <p:sp>
        <p:nvSpPr>
          <p:cNvPr id="109585" name="Oval 33"/>
          <p:cNvSpPr>
            <a:spLocks noChangeArrowheads="1"/>
          </p:cNvSpPr>
          <p:nvPr/>
        </p:nvSpPr>
        <p:spPr bwMode="auto">
          <a:xfrm>
            <a:off x="7045325" y="1062038"/>
            <a:ext cx="300038" cy="434975"/>
          </a:xfrm>
          <a:prstGeom prst="ellipse">
            <a:avLst/>
          </a:prstGeom>
          <a:solidFill>
            <a:srgbClr val="002E99"/>
          </a:solidFill>
          <a:ln w="7938">
            <a:solidFill>
              <a:schemeClr val="tx1"/>
            </a:solidFill>
            <a:round/>
            <a:headEnd/>
            <a:tailEnd/>
          </a:ln>
        </p:spPr>
        <p:txBody>
          <a:bodyPr/>
          <a:lstStyle/>
          <a:p>
            <a:endParaRPr lang="en-GB"/>
          </a:p>
        </p:txBody>
      </p:sp>
      <p:sp>
        <p:nvSpPr>
          <p:cNvPr id="109586" name="Oval 34"/>
          <p:cNvSpPr>
            <a:spLocks noChangeArrowheads="1"/>
          </p:cNvSpPr>
          <p:nvPr/>
        </p:nvSpPr>
        <p:spPr bwMode="auto">
          <a:xfrm>
            <a:off x="7080250" y="1104900"/>
            <a:ext cx="247650" cy="323850"/>
          </a:xfrm>
          <a:prstGeom prst="ellipse">
            <a:avLst/>
          </a:prstGeom>
          <a:blipFill dpi="0" rotWithShape="0">
            <a:blip r:embed="rId5"/>
            <a:srcRect/>
            <a:tile tx="0" ty="0" sx="100000" sy="100000" flip="none" algn="tl"/>
          </a:blipFill>
          <a:ln w="7938">
            <a:solidFill>
              <a:schemeClr val="tx1"/>
            </a:solidFill>
            <a:round/>
            <a:headEnd/>
            <a:tailEnd/>
          </a:ln>
        </p:spPr>
        <p:txBody>
          <a:bodyPr/>
          <a:lstStyle/>
          <a:p>
            <a:endParaRPr lang="en-GB"/>
          </a:p>
        </p:txBody>
      </p:sp>
      <p:sp>
        <p:nvSpPr>
          <p:cNvPr id="109587" name="Freeform 35"/>
          <p:cNvSpPr>
            <a:spLocks/>
          </p:cNvSpPr>
          <p:nvPr/>
        </p:nvSpPr>
        <p:spPr bwMode="auto">
          <a:xfrm>
            <a:off x="7170738" y="898525"/>
            <a:ext cx="33337" cy="157163"/>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09588" name="Freeform 36"/>
          <p:cNvSpPr>
            <a:spLocks/>
          </p:cNvSpPr>
          <p:nvPr/>
        </p:nvSpPr>
        <p:spPr bwMode="auto">
          <a:xfrm>
            <a:off x="7221538" y="898525"/>
            <a:ext cx="33337" cy="157163"/>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09589" name="Freeform 37"/>
          <p:cNvSpPr>
            <a:spLocks/>
          </p:cNvSpPr>
          <p:nvPr/>
        </p:nvSpPr>
        <p:spPr bwMode="auto">
          <a:xfrm>
            <a:off x="7170738" y="1481138"/>
            <a:ext cx="33337" cy="179387"/>
          </a:xfrm>
          <a:custGeom>
            <a:avLst/>
            <a:gdLst>
              <a:gd name="T0" fmla="*/ 0 w 10"/>
              <a:gd name="T1" fmla="*/ 2147483647 h 45"/>
              <a:gd name="T2" fmla="*/ 0 w 10"/>
              <a:gd name="T3" fmla="*/ 2147483647 h 45"/>
              <a:gd name="T4" fmla="*/ 2147483647 w 10"/>
              <a:gd name="T5" fmla="*/ 2147483647 h 45"/>
              <a:gd name="T6" fmla="*/ 2147483647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0" y="45"/>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09590" name="Freeform 38"/>
          <p:cNvSpPr>
            <a:spLocks/>
          </p:cNvSpPr>
          <p:nvPr/>
        </p:nvSpPr>
        <p:spPr bwMode="auto">
          <a:xfrm>
            <a:off x="7221538" y="1481138"/>
            <a:ext cx="33337" cy="179387"/>
          </a:xfrm>
          <a:custGeom>
            <a:avLst/>
            <a:gdLst>
              <a:gd name="T0" fmla="*/ 2147483647 w 10"/>
              <a:gd name="T1" fmla="*/ 2147483647 h 45"/>
              <a:gd name="T2" fmla="*/ 2147483647 w 10"/>
              <a:gd name="T3" fmla="*/ 2147483647 h 45"/>
              <a:gd name="T4" fmla="*/ 0 w 10"/>
              <a:gd name="T5" fmla="*/ 2147483647 h 45"/>
              <a:gd name="T6" fmla="*/ 0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10" y="45"/>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09591" name="Freeform 39"/>
          <p:cNvSpPr>
            <a:spLocks/>
          </p:cNvSpPr>
          <p:nvPr/>
        </p:nvSpPr>
        <p:spPr bwMode="auto">
          <a:xfrm>
            <a:off x="7334250" y="1209675"/>
            <a:ext cx="115888" cy="47625"/>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09592" name="Freeform 40"/>
          <p:cNvSpPr>
            <a:spLocks/>
          </p:cNvSpPr>
          <p:nvPr/>
        </p:nvSpPr>
        <p:spPr bwMode="auto">
          <a:xfrm>
            <a:off x="7334250" y="1277938"/>
            <a:ext cx="115888" cy="47625"/>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09593" name="Freeform 41"/>
          <p:cNvSpPr>
            <a:spLocks/>
          </p:cNvSpPr>
          <p:nvPr/>
        </p:nvSpPr>
        <p:spPr bwMode="auto">
          <a:xfrm>
            <a:off x="6908800" y="1209675"/>
            <a:ext cx="133350" cy="47625"/>
          </a:xfrm>
          <a:custGeom>
            <a:avLst/>
            <a:gdLst>
              <a:gd name="T0" fmla="*/ 0 w 42"/>
              <a:gd name="T1" fmla="*/ 0 h 12"/>
              <a:gd name="T2" fmla="*/ 2147483647 w 42"/>
              <a:gd name="T3" fmla="*/ 0 h 12"/>
              <a:gd name="T4" fmla="*/ 2147483647 w 42"/>
              <a:gd name="T5" fmla="*/ 2147483647 h 12"/>
              <a:gd name="T6" fmla="*/ 2147483647 w 42"/>
              <a:gd name="T7" fmla="*/ 2147483647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0"/>
                </a:moveTo>
                <a:lnTo>
                  <a:pt x="16" y="0"/>
                </a:lnTo>
                <a:lnTo>
                  <a:pt x="16" y="12"/>
                </a:lnTo>
                <a:lnTo>
                  <a:pt x="42" y="12"/>
                </a:lnTo>
              </a:path>
            </a:pathLst>
          </a:custGeom>
          <a:noFill/>
          <a:ln w="7938">
            <a:solidFill>
              <a:schemeClr val="tx1"/>
            </a:solidFill>
            <a:round/>
            <a:headEnd/>
            <a:tailEnd/>
          </a:ln>
        </p:spPr>
        <p:txBody>
          <a:bodyPr/>
          <a:lstStyle/>
          <a:p>
            <a:endParaRPr lang="en-GB"/>
          </a:p>
        </p:txBody>
      </p:sp>
      <p:sp>
        <p:nvSpPr>
          <p:cNvPr id="109594" name="Freeform 42"/>
          <p:cNvSpPr>
            <a:spLocks/>
          </p:cNvSpPr>
          <p:nvPr/>
        </p:nvSpPr>
        <p:spPr bwMode="auto">
          <a:xfrm>
            <a:off x="6908800" y="1277938"/>
            <a:ext cx="133350" cy="47625"/>
          </a:xfrm>
          <a:custGeom>
            <a:avLst/>
            <a:gdLst>
              <a:gd name="T0" fmla="*/ 0 w 42"/>
              <a:gd name="T1" fmla="*/ 2147483647 h 12"/>
              <a:gd name="T2" fmla="*/ 2147483647 w 42"/>
              <a:gd name="T3" fmla="*/ 2147483647 h 12"/>
              <a:gd name="T4" fmla="*/ 2147483647 w 42"/>
              <a:gd name="T5" fmla="*/ 0 h 12"/>
              <a:gd name="T6" fmla="*/ 2147483647 w 42"/>
              <a:gd name="T7" fmla="*/ 0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12"/>
                </a:moveTo>
                <a:lnTo>
                  <a:pt x="16" y="12"/>
                </a:lnTo>
                <a:lnTo>
                  <a:pt x="16" y="0"/>
                </a:lnTo>
                <a:lnTo>
                  <a:pt x="42" y="0"/>
                </a:lnTo>
              </a:path>
            </a:pathLst>
          </a:custGeom>
          <a:noFill/>
          <a:ln w="7938">
            <a:solidFill>
              <a:schemeClr val="tx1"/>
            </a:solidFill>
            <a:round/>
            <a:headEnd/>
            <a:tailEnd/>
          </a:ln>
        </p:spPr>
        <p:txBody>
          <a:bodyPr/>
          <a:lstStyle/>
          <a:p>
            <a:endParaRPr lang="en-GB"/>
          </a:p>
        </p:txBody>
      </p:sp>
      <p:sp>
        <p:nvSpPr>
          <p:cNvPr id="109595" name="Oval 43"/>
          <p:cNvSpPr>
            <a:spLocks noChangeArrowheads="1"/>
          </p:cNvSpPr>
          <p:nvPr/>
        </p:nvSpPr>
        <p:spPr bwMode="auto">
          <a:xfrm>
            <a:off x="5507038" y="779463"/>
            <a:ext cx="384175" cy="490537"/>
          </a:xfrm>
          <a:prstGeom prst="ellipse">
            <a:avLst/>
          </a:prstGeom>
          <a:solidFill>
            <a:srgbClr val="4C0099"/>
          </a:solidFill>
          <a:ln w="7938">
            <a:solidFill>
              <a:schemeClr val="tx1"/>
            </a:solidFill>
            <a:round/>
            <a:headEnd/>
            <a:tailEnd/>
          </a:ln>
        </p:spPr>
        <p:txBody>
          <a:bodyPr/>
          <a:lstStyle/>
          <a:p>
            <a:endParaRPr lang="en-GB"/>
          </a:p>
        </p:txBody>
      </p:sp>
      <p:sp>
        <p:nvSpPr>
          <p:cNvPr id="109596" name="Oval 44"/>
          <p:cNvSpPr>
            <a:spLocks noChangeArrowheads="1"/>
          </p:cNvSpPr>
          <p:nvPr/>
        </p:nvSpPr>
        <p:spPr bwMode="auto">
          <a:xfrm>
            <a:off x="5572125" y="827088"/>
            <a:ext cx="319088" cy="365125"/>
          </a:xfrm>
          <a:prstGeom prst="ellipse">
            <a:avLst/>
          </a:prstGeom>
          <a:blipFill dpi="0" rotWithShape="0">
            <a:blip r:embed="rId6"/>
            <a:srcRect/>
            <a:tile tx="0" ty="0" sx="100000" sy="100000" flip="none" algn="tl"/>
          </a:blipFill>
          <a:ln w="7938">
            <a:solidFill>
              <a:schemeClr val="tx1"/>
            </a:solidFill>
            <a:round/>
            <a:headEnd/>
            <a:tailEnd/>
          </a:ln>
        </p:spPr>
        <p:txBody>
          <a:bodyPr/>
          <a:lstStyle/>
          <a:p>
            <a:pPr>
              <a:spcBef>
                <a:spcPct val="0"/>
              </a:spcBef>
            </a:pPr>
            <a:endParaRPr lang="en-GB" b="1">
              <a:solidFill>
                <a:srgbClr val="000000"/>
              </a:solidFill>
            </a:endParaRPr>
          </a:p>
        </p:txBody>
      </p:sp>
      <p:sp>
        <p:nvSpPr>
          <p:cNvPr id="109597" name="Freeform 45"/>
          <p:cNvSpPr>
            <a:spLocks/>
          </p:cNvSpPr>
          <p:nvPr/>
        </p:nvSpPr>
        <p:spPr bwMode="auto">
          <a:xfrm>
            <a:off x="5670550" y="593725"/>
            <a:ext cx="38100" cy="176213"/>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09598" name="Freeform 46"/>
          <p:cNvSpPr>
            <a:spLocks/>
          </p:cNvSpPr>
          <p:nvPr/>
        </p:nvSpPr>
        <p:spPr bwMode="auto">
          <a:xfrm>
            <a:off x="5734050" y="593725"/>
            <a:ext cx="39688" cy="176213"/>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09599" name="Freeform 47"/>
          <p:cNvSpPr>
            <a:spLocks/>
          </p:cNvSpPr>
          <p:nvPr/>
        </p:nvSpPr>
        <p:spPr bwMode="auto">
          <a:xfrm>
            <a:off x="5670550" y="1252538"/>
            <a:ext cx="38100" cy="179387"/>
          </a:xfrm>
          <a:custGeom>
            <a:avLst/>
            <a:gdLst>
              <a:gd name="T0" fmla="*/ 0 w 10"/>
              <a:gd name="T1" fmla="*/ 2147483647 h 40"/>
              <a:gd name="T2" fmla="*/ 0 w 10"/>
              <a:gd name="T3" fmla="*/ 2147483647 h 40"/>
              <a:gd name="T4" fmla="*/ 2147483647 w 10"/>
              <a:gd name="T5" fmla="*/ 2147483647 h 40"/>
              <a:gd name="T6" fmla="*/ 2147483647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0" y="40"/>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09600" name="Freeform 48"/>
          <p:cNvSpPr>
            <a:spLocks/>
          </p:cNvSpPr>
          <p:nvPr/>
        </p:nvSpPr>
        <p:spPr bwMode="auto">
          <a:xfrm>
            <a:off x="5734050" y="1252538"/>
            <a:ext cx="39688" cy="179387"/>
          </a:xfrm>
          <a:custGeom>
            <a:avLst/>
            <a:gdLst>
              <a:gd name="T0" fmla="*/ 2147483647 w 10"/>
              <a:gd name="T1" fmla="*/ 2147483647 h 40"/>
              <a:gd name="T2" fmla="*/ 2147483647 w 10"/>
              <a:gd name="T3" fmla="*/ 2147483647 h 40"/>
              <a:gd name="T4" fmla="*/ 0 w 10"/>
              <a:gd name="T5" fmla="*/ 2147483647 h 40"/>
              <a:gd name="T6" fmla="*/ 0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10" y="40"/>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09601" name="Freeform 49"/>
          <p:cNvSpPr>
            <a:spLocks/>
          </p:cNvSpPr>
          <p:nvPr/>
        </p:nvSpPr>
        <p:spPr bwMode="auto">
          <a:xfrm>
            <a:off x="5878513" y="944563"/>
            <a:ext cx="149225" cy="53975"/>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09602" name="Freeform 50"/>
          <p:cNvSpPr>
            <a:spLocks/>
          </p:cNvSpPr>
          <p:nvPr/>
        </p:nvSpPr>
        <p:spPr bwMode="auto">
          <a:xfrm>
            <a:off x="5878513" y="1022350"/>
            <a:ext cx="149225" cy="53975"/>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09603" name="Freeform 51"/>
          <p:cNvSpPr>
            <a:spLocks/>
          </p:cNvSpPr>
          <p:nvPr/>
        </p:nvSpPr>
        <p:spPr bwMode="auto">
          <a:xfrm>
            <a:off x="5351463" y="944563"/>
            <a:ext cx="149225" cy="53975"/>
          </a:xfrm>
          <a:custGeom>
            <a:avLst/>
            <a:gdLst>
              <a:gd name="T0" fmla="*/ 0 w 37"/>
              <a:gd name="T1" fmla="*/ 0 h 12"/>
              <a:gd name="T2" fmla="*/ 2147483647 w 37"/>
              <a:gd name="T3" fmla="*/ 0 h 12"/>
              <a:gd name="T4" fmla="*/ 2147483647 w 37"/>
              <a:gd name="T5" fmla="*/ 2147483647 h 12"/>
              <a:gd name="T6" fmla="*/ 2147483647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0"/>
                </a:moveTo>
                <a:lnTo>
                  <a:pt x="11" y="0"/>
                </a:lnTo>
                <a:lnTo>
                  <a:pt x="11" y="12"/>
                </a:lnTo>
                <a:lnTo>
                  <a:pt x="37" y="12"/>
                </a:lnTo>
              </a:path>
            </a:pathLst>
          </a:custGeom>
          <a:noFill/>
          <a:ln w="7938">
            <a:solidFill>
              <a:schemeClr val="tx1"/>
            </a:solidFill>
            <a:round/>
            <a:headEnd/>
            <a:tailEnd/>
          </a:ln>
        </p:spPr>
        <p:txBody>
          <a:bodyPr/>
          <a:lstStyle/>
          <a:p>
            <a:endParaRPr lang="en-GB"/>
          </a:p>
        </p:txBody>
      </p:sp>
      <p:sp>
        <p:nvSpPr>
          <p:cNvPr id="109604" name="Freeform 52"/>
          <p:cNvSpPr>
            <a:spLocks/>
          </p:cNvSpPr>
          <p:nvPr/>
        </p:nvSpPr>
        <p:spPr bwMode="auto">
          <a:xfrm>
            <a:off x="5351463" y="1022350"/>
            <a:ext cx="149225" cy="53975"/>
          </a:xfrm>
          <a:custGeom>
            <a:avLst/>
            <a:gdLst>
              <a:gd name="T0" fmla="*/ 0 w 37"/>
              <a:gd name="T1" fmla="*/ 2147483647 h 12"/>
              <a:gd name="T2" fmla="*/ 2147483647 w 37"/>
              <a:gd name="T3" fmla="*/ 2147483647 h 12"/>
              <a:gd name="T4" fmla="*/ 2147483647 w 37"/>
              <a:gd name="T5" fmla="*/ 0 h 12"/>
              <a:gd name="T6" fmla="*/ 2147483647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12"/>
                </a:moveTo>
                <a:lnTo>
                  <a:pt x="11" y="12"/>
                </a:lnTo>
                <a:lnTo>
                  <a:pt x="11" y="0"/>
                </a:lnTo>
                <a:lnTo>
                  <a:pt x="37" y="0"/>
                </a:lnTo>
              </a:path>
            </a:pathLst>
          </a:custGeom>
          <a:noFill/>
          <a:ln w="7938">
            <a:solidFill>
              <a:schemeClr val="tx1"/>
            </a:solidFill>
            <a:round/>
            <a:headEnd/>
            <a:tailEnd/>
          </a:ln>
        </p:spPr>
        <p:txBody>
          <a:bodyPr/>
          <a:lstStyle/>
          <a:p>
            <a:endParaRPr lang="en-GB"/>
          </a:p>
        </p:txBody>
      </p:sp>
      <p:sp>
        <p:nvSpPr>
          <p:cNvPr id="109605" name="Oval 54"/>
          <p:cNvSpPr>
            <a:spLocks noChangeArrowheads="1"/>
          </p:cNvSpPr>
          <p:nvPr/>
        </p:nvSpPr>
        <p:spPr bwMode="auto">
          <a:xfrm>
            <a:off x="6116638" y="1084263"/>
            <a:ext cx="384175" cy="490537"/>
          </a:xfrm>
          <a:prstGeom prst="ellipse">
            <a:avLst/>
          </a:prstGeom>
          <a:solidFill>
            <a:srgbClr val="4C0099"/>
          </a:solidFill>
          <a:ln w="7938">
            <a:solidFill>
              <a:schemeClr val="tx1"/>
            </a:solidFill>
            <a:round/>
            <a:headEnd/>
            <a:tailEnd/>
          </a:ln>
        </p:spPr>
        <p:txBody>
          <a:bodyPr/>
          <a:lstStyle/>
          <a:p>
            <a:endParaRPr lang="en-GB"/>
          </a:p>
        </p:txBody>
      </p:sp>
      <p:sp>
        <p:nvSpPr>
          <p:cNvPr id="109606" name="Oval 55"/>
          <p:cNvSpPr>
            <a:spLocks noChangeArrowheads="1"/>
          </p:cNvSpPr>
          <p:nvPr/>
        </p:nvSpPr>
        <p:spPr bwMode="auto">
          <a:xfrm>
            <a:off x="6181725" y="1131888"/>
            <a:ext cx="319088" cy="365125"/>
          </a:xfrm>
          <a:prstGeom prst="ellipse">
            <a:avLst/>
          </a:prstGeom>
          <a:blipFill dpi="0" rotWithShape="0">
            <a:blip r:embed="rId6"/>
            <a:srcRect/>
            <a:tile tx="0" ty="0" sx="100000" sy="100000" flip="none" algn="tl"/>
          </a:blipFill>
          <a:ln w="7938">
            <a:solidFill>
              <a:schemeClr val="tx1"/>
            </a:solidFill>
            <a:round/>
            <a:headEnd/>
            <a:tailEnd/>
          </a:ln>
        </p:spPr>
        <p:txBody>
          <a:bodyPr/>
          <a:lstStyle/>
          <a:p>
            <a:pPr>
              <a:spcBef>
                <a:spcPct val="0"/>
              </a:spcBef>
            </a:pPr>
            <a:endParaRPr lang="en-GB" b="1">
              <a:solidFill>
                <a:srgbClr val="000000"/>
              </a:solidFill>
            </a:endParaRPr>
          </a:p>
        </p:txBody>
      </p:sp>
      <p:sp>
        <p:nvSpPr>
          <p:cNvPr id="109607" name="Freeform 56"/>
          <p:cNvSpPr>
            <a:spLocks/>
          </p:cNvSpPr>
          <p:nvPr/>
        </p:nvSpPr>
        <p:spPr bwMode="auto">
          <a:xfrm>
            <a:off x="6280150" y="898525"/>
            <a:ext cx="38100" cy="176213"/>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09608" name="Freeform 57"/>
          <p:cNvSpPr>
            <a:spLocks/>
          </p:cNvSpPr>
          <p:nvPr/>
        </p:nvSpPr>
        <p:spPr bwMode="auto">
          <a:xfrm>
            <a:off x="6343650" y="898525"/>
            <a:ext cx="39688" cy="176213"/>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09609" name="Freeform 58"/>
          <p:cNvSpPr>
            <a:spLocks/>
          </p:cNvSpPr>
          <p:nvPr/>
        </p:nvSpPr>
        <p:spPr bwMode="auto">
          <a:xfrm>
            <a:off x="6280150" y="1557338"/>
            <a:ext cx="38100" cy="179387"/>
          </a:xfrm>
          <a:custGeom>
            <a:avLst/>
            <a:gdLst>
              <a:gd name="T0" fmla="*/ 0 w 10"/>
              <a:gd name="T1" fmla="*/ 2147483647 h 40"/>
              <a:gd name="T2" fmla="*/ 0 w 10"/>
              <a:gd name="T3" fmla="*/ 2147483647 h 40"/>
              <a:gd name="T4" fmla="*/ 2147483647 w 10"/>
              <a:gd name="T5" fmla="*/ 2147483647 h 40"/>
              <a:gd name="T6" fmla="*/ 2147483647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0" y="40"/>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09610" name="Freeform 59"/>
          <p:cNvSpPr>
            <a:spLocks/>
          </p:cNvSpPr>
          <p:nvPr/>
        </p:nvSpPr>
        <p:spPr bwMode="auto">
          <a:xfrm>
            <a:off x="6343650" y="1557338"/>
            <a:ext cx="39688" cy="179387"/>
          </a:xfrm>
          <a:custGeom>
            <a:avLst/>
            <a:gdLst>
              <a:gd name="T0" fmla="*/ 2147483647 w 10"/>
              <a:gd name="T1" fmla="*/ 2147483647 h 40"/>
              <a:gd name="T2" fmla="*/ 2147483647 w 10"/>
              <a:gd name="T3" fmla="*/ 2147483647 h 40"/>
              <a:gd name="T4" fmla="*/ 0 w 10"/>
              <a:gd name="T5" fmla="*/ 2147483647 h 40"/>
              <a:gd name="T6" fmla="*/ 0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10" y="40"/>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09611" name="Freeform 60"/>
          <p:cNvSpPr>
            <a:spLocks/>
          </p:cNvSpPr>
          <p:nvPr/>
        </p:nvSpPr>
        <p:spPr bwMode="auto">
          <a:xfrm>
            <a:off x="6488113" y="1249363"/>
            <a:ext cx="149225" cy="53975"/>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09612" name="Freeform 61"/>
          <p:cNvSpPr>
            <a:spLocks/>
          </p:cNvSpPr>
          <p:nvPr/>
        </p:nvSpPr>
        <p:spPr bwMode="auto">
          <a:xfrm>
            <a:off x="6488113" y="1327150"/>
            <a:ext cx="149225" cy="53975"/>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09613" name="Freeform 62"/>
          <p:cNvSpPr>
            <a:spLocks/>
          </p:cNvSpPr>
          <p:nvPr/>
        </p:nvSpPr>
        <p:spPr bwMode="auto">
          <a:xfrm>
            <a:off x="5961063" y="1249363"/>
            <a:ext cx="149225" cy="53975"/>
          </a:xfrm>
          <a:custGeom>
            <a:avLst/>
            <a:gdLst>
              <a:gd name="T0" fmla="*/ 0 w 37"/>
              <a:gd name="T1" fmla="*/ 0 h 12"/>
              <a:gd name="T2" fmla="*/ 2147483647 w 37"/>
              <a:gd name="T3" fmla="*/ 0 h 12"/>
              <a:gd name="T4" fmla="*/ 2147483647 w 37"/>
              <a:gd name="T5" fmla="*/ 2147483647 h 12"/>
              <a:gd name="T6" fmla="*/ 2147483647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0"/>
                </a:moveTo>
                <a:lnTo>
                  <a:pt x="11" y="0"/>
                </a:lnTo>
                <a:lnTo>
                  <a:pt x="11" y="12"/>
                </a:lnTo>
                <a:lnTo>
                  <a:pt x="37" y="12"/>
                </a:lnTo>
              </a:path>
            </a:pathLst>
          </a:custGeom>
          <a:noFill/>
          <a:ln w="7938">
            <a:solidFill>
              <a:schemeClr val="tx1"/>
            </a:solidFill>
            <a:round/>
            <a:headEnd/>
            <a:tailEnd/>
          </a:ln>
        </p:spPr>
        <p:txBody>
          <a:bodyPr/>
          <a:lstStyle/>
          <a:p>
            <a:endParaRPr lang="en-GB"/>
          </a:p>
        </p:txBody>
      </p:sp>
      <p:sp>
        <p:nvSpPr>
          <p:cNvPr id="109614" name="Freeform 63"/>
          <p:cNvSpPr>
            <a:spLocks/>
          </p:cNvSpPr>
          <p:nvPr/>
        </p:nvSpPr>
        <p:spPr bwMode="auto">
          <a:xfrm>
            <a:off x="5961063" y="1327150"/>
            <a:ext cx="149225" cy="53975"/>
          </a:xfrm>
          <a:custGeom>
            <a:avLst/>
            <a:gdLst>
              <a:gd name="T0" fmla="*/ 0 w 37"/>
              <a:gd name="T1" fmla="*/ 2147483647 h 12"/>
              <a:gd name="T2" fmla="*/ 2147483647 w 37"/>
              <a:gd name="T3" fmla="*/ 2147483647 h 12"/>
              <a:gd name="T4" fmla="*/ 2147483647 w 37"/>
              <a:gd name="T5" fmla="*/ 0 h 12"/>
              <a:gd name="T6" fmla="*/ 2147483647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12"/>
                </a:moveTo>
                <a:lnTo>
                  <a:pt x="11" y="12"/>
                </a:lnTo>
                <a:lnTo>
                  <a:pt x="11" y="0"/>
                </a:lnTo>
                <a:lnTo>
                  <a:pt x="37" y="0"/>
                </a:lnTo>
              </a:path>
            </a:pathLst>
          </a:custGeom>
          <a:noFill/>
          <a:ln w="7938">
            <a:solidFill>
              <a:schemeClr val="tx1"/>
            </a:solidFill>
            <a:round/>
            <a:headEnd/>
            <a:tailEnd/>
          </a:ln>
        </p:spPr>
        <p:txBody>
          <a:bodyPr/>
          <a:lstStyle/>
          <a:p>
            <a:endParaRPr lang="en-GB"/>
          </a:p>
        </p:txBody>
      </p:sp>
      <p:sp>
        <p:nvSpPr>
          <p:cNvPr id="109615" name="Oval 64"/>
          <p:cNvSpPr>
            <a:spLocks noChangeArrowheads="1"/>
          </p:cNvSpPr>
          <p:nvPr/>
        </p:nvSpPr>
        <p:spPr bwMode="auto">
          <a:xfrm>
            <a:off x="5778500" y="1160463"/>
            <a:ext cx="384175" cy="490537"/>
          </a:xfrm>
          <a:prstGeom prst="ellipse">
            <a:avLst/>
          </a:prstGeom>
          <a:solidFill>
            <a:srgbClr val="4C0099"/>
          </a:solidFill>
          <a:ln w="7938">
            <a:solidFill>
              <a:schemeClr val="tx1"/>
            </a:solidFill>
            <a:round/>
            <a:headEnd/>
            <a:tailEnd/>
          </a:ln>
        </p:spPr>
        <p:txBody>
          <a:bodyPr/>
          <a:lstStyle/>
          <a:p>
            <a:endParaRPr lang="en-GB"/>
          </a:p>
        </p:txBody>
      </p:sp>
      <p:sp>
        <p:nvSpPr>
          <p:cNvPr id="109616" name="Oval 65"/>
          <p:cNvSpPr>
            <a:spLocks noChangeArrowheads="1"/>
          </p:cNvSpPr>
          <p:nvPr/>
        </p:nvSpPr>
        <p:spPr bwMode="auto">
          <a:xfrm>
            <a:off x="5843588" y="1208088"/>
            <a:ext cx="319087" cy="365125"/>
          </a:xfrm>
          <a:prstGeom prst="ellipse">
            <a:avLst/>
          </a:prstGeom>
          <a:blipFill dpi="0" rotWithShape="0">
            <a:blip r:embed="rId6"/>
            <a:srcRect/>
            <a:tile tx="0" ty="0" sx="100000" sy="100000" flip="none" algn="tl"/>
          </a:blipFill>
          <a:ln w="7938">
            <a:solidFill>
              <a:schemeClr val="tx1"/>
            </a:solidFill>
            <a:round/>
            <a:headEnd/>
            <a:tailEnd/>
          </a:ln>
        </p:spPr>
        <p:txBody>
          <a:bodyPr/>
          <a:lstStyle/>
          <a:p>
            <a:pPr>
              <a:spcBef>
                <a:spcPct val="0"/>
              </a:spcBef>
            </a:pPr>
            <a:endParaRPr lang="en-GB" b="1">
              <a:solidFill>
                <a:srgbClr val="000000"/>
              </a:solidFill>
            </a:endParaRPr>
          </a:p>
        </p:txBody>
      </p:sp>
      <p:sp>
        <p:nvSpPr>
          <p:cNvPr id="109617" name="Freeform 66"/>
          <p:cNvSpPr>
            <a:spLocks/>
          </p:cNvSpPr>
          <p:nvPr/>
        </p:nvSpPr>
        <p:spPr bwMode="auto">
          <a:xfrm>
            <a:off x="5940425" y="974725"/>
            <a:ext cx="39688" cy="176213"/>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09618" name="Freeform 67"/>
          <p:cNvSpPr>
            <a:spLocks/>
          </p:cNvSpPr>
          <p:nvPr/>
        </p:nvSpPr>
        <p:spPr bwMode="auto">
          <a:xfrm>
            <a:off x="6005513" y="974725"/>
            <a:ext cx="39687" cy="176213"/>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09619" name="Freeform 68"/>
          <p:cNvSpPr>
            <a:spLocks/>
          </p:cNvSpPr>
          <p:nvPr/>
        </p:nvSpPr>
        <p:spPr bwMode="auto">
          <a:xfrm>
            <a:off x="5940425" y="1633538"/>
            <a:ext cx="39688" cy="179387"/>
          </a:xfrm>
          <a:custGeom>
            <a:avLst/>
            <a:gdLst>
              <a:gd name="T0" fmla="*/ 0 w 10"/>
              <a:gd name="T1" fmla="*/ 2147483647 h 40"/>
              <a:gd name="T2" fmla="*/ 0 w 10"/>
              <a:gd name="T3" fmla="*/ 2147483647 h 40"/>
              <a:gd name="T4" fmla="*/ 2147483647 w 10"/>
              <a:gd name="T5" fmla="*/ 2147483647 h 40"/>
              <a:gd name="T6" fmla="*/ 2147483647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0" y="40"/>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09620" name="Freeform 69"/>
          <p:cNvSpPr>
            <a:spLocks/>
          </p:cNvSpPr>
          <p:nvPr/>
        </p:nvSpPr>
        <p:spPr bwMode="auto">
          <a:xfrm>
            <a:off x="6005513" y="1633538"/>
            <a:ext cx="39687" cy="179387"/>
          </a:xfrm>
          <a:custGeom>
            <a:avLst/>
            <a:gdLst>
              <a:gd name="T0" fmla="*/ 2147483647 w 10"/>
              <a:gd name="T1" fmla="*/ 2147483647 h 40"/>
              <a:gd name="T2" fmla="*/ 2147483647 w 10"/>
              <a:gd name="T3" fmla="*/ 2147483647 h 40"/>
              <a:gd name="T4" fmla="*/ 0 w 10"/>
              <a:gd name="T5" fmla="*/ 2147483647 h 40"/>
              <a:gd name="T6" fmla="*/ 0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10" y="40"/>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09621" name="Freeform 70"/>
          <p:cNvSpPr>
            <a:spLocks/>
          </p:cNvSpPr>
          <p:nvPr/>
        </p:nvSpPr>
        <p:spPr bwMode="auto">
          <a:xfrm>
            <a:off x="6149975" y="1325563"/>
            <a:ext cx="149225" cy="53975"/>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09622" name="Freeform 71"/>
          <p:cNvSpPr>
            <a:spLocks/>
          </p:cNvSpPr>
          <p:nvPr/>
        </p:nvSpPr>
        <p:spPr bwMode="auto">
          <a:xfrm>
            <a:off x="6149975" y="1403350"/>
            <a:ext cx="149225" cy="53975"/>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09623" name="Freeform 72"/>
          <p:cNvSpPr>
            <a:spLocks/>
          </p:cNvSpPr>
          <p:nvPr/>
        </p:nvSpPr>
        <p:spPr bwMode="auto">
          <a:xfrm>
            <a:off x="5621338" y="1325563"/>
            <a:ext cx="150812" cy="53975"/>
          </a:xfrm>
          <a:custGeom>
            <a:avLst/>
            <a:gdLst>
              <a:gd name="T0" fmla="*/ 0 w 37"/>
              <a:gd name="T1" fmla="*/ 0 h 12"/>
              <a:gd name="T2" fmla="*/ 2147483647 w 37"/>
              <a:gd name="T3" fmla="*/ 0 h 12"/>
              <a:gd name="T4" fmla="*/ 2147483647 w 37"/>
              <a:gd name="T5" fmla="*/ 2147483647 h 12"/>
              <a:gd name="T6" fmla="*/ 2147483647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0"/>
                </a:moveTo>
                <a:lnTo>
                  <a:pt x="11" y="0"/>
                </a:lnTo>
                <a:lnTo>
                  <a:pt x="11" y="12"/>
                </a:lnTo>
                <a:lnTo>
                  <a:pt x="37" y="12"/>
                </a:lnTo>
              </a:path>
            </a:pathLst>
          </a:custGeom>
          <a:noFill/>
          <a:ln w="7938">
            <a:solidFill>
              <a:schemeClr val="tx1"/>
            </a:solidFill>
            <a:round/>
            <a:headEnd/>
            <a:tailEnd/>
          </a:ln>
        </p:spPr>
        <p:txBody>
          <a:bodyPr/>
          <a:lstStyle/>
          <a:p>
            <a:endParaRPr lang="en-GB"/>
          </a:p>
        </p:txBody>
      </p:sp>
      <p:sp>
        <p:nvSpPr>
          <p:cNvPr id="109624" name="Freeform 73"/>
          <p:cNvSpPr>
            <a:spLocks/>
          </p:cNvSpPr>
          <p:nvPr/>
        </p:nvSpPr>
        <p:spPr bwMode="auto">
          <a:xfrm>
            <a:off x="5621338" y="1403350"/>
            <a:ext cx="150812" cy="53975"/>
          </a:xfrm>
          <a:custGeom>
            <a:avLst/>
            <a:gdLst>
              <a:gd name="T0" fmla="*/ 0 w 37"/>
              <a:gd name="T1" fmla="*/ 2147483647 h 12"/>
              <a:gd name="T2" fmla="*/ 2147483647 w 37"/>
              <a:gd name="T3" fmla="*/ 2147483647 h 12"/>
              <a:gd name="T4" fmla="*/ 2147483647 w 37"/>
              <a:gd name="T5" fmla="*/ 0 h 12"/>
              <a:gd name="T6" fmla="*/ 2147483647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12"/>
                </a:moveTo>
                <a:lnTo>
                  <a:pt x="11" y="12"/>
                </a:lnTo>
                <a:lnTo>
                  <a:pt x="11" y="0"/>
                </a:lnTo>
                <a:lnTo>
                  <a:pt x="37" y="0"/>
                </a:lnTo>
              </a:path>
            </a:pathLst>
          </a:custGeom>
          <a:noFill/>
          <a:ln w="7938">
            <a:solidFill>
              <a:schemeClr val="tx1"/>
            </a:solidFill>
            <a:round/>
            <a:headEnd/>
            <a:tailEnd/>
          </a:ln>
        </p:spPr>
        <p:txBody>
          <a:bodyPr/>
          <a:lstStyle/>
          <a:p>
            <a:endParaRPr lang="en-GB"/>
          </a:p>
        </p:txBody>
      </p:sp>
      <p:sp>
        <p:nvSpPr>
          <p:cNvPr id="109625" name="Oval 74"/>
          <p:cNvSpPr>
            <a:spLocks noChangeArrowheads="1"/>
          </p:cNvSpPr>
          <p:nvPr/>
        </p:nvSpPr>
        <p:spPr bwMode="auto">
          <a:xfrm>
            <a:off x="6470650" y="696913"/>
            <a:ext cx="373063" cy="479425"/>
          </a:xfrm>
          <a:prstGeom prst="ellipse">
            <a:avLst/>
          </a:prstGeom>
          <a:solidFill>
            <a:srgbClr val="002E99"/>
          </a:solidFill>
          <a:ln w="7938">
            <a:solidFill>
              <a:schemeClr val="tx1"/>
            </a:solidFill>
            <a:round/>
            <a:headEnd/>
            <a:tailEnd/>
          </a:ln>
        </p:spPr>
        <p:txBody>
          <a:bodyPr/>
          <a:lstStyle/>
          <a:p>
            <a:endParaRPr lang="en-GB"/>
          </a:p>
        </p:txBody>
      </p:sp>
      <p:sp>
        <p:nvSpPr>
          <p:cNvPr id="109626" name="Oval 75"/>
          <p:cNvSpPr>
            <a:spLocks noChangeArrowheads="1"/>
          </p:cNvSpPr>
          <p:nvPr/>
        </p:nvSpPr>
        <p:spPr bwMode="auto">
          <a:xfrm>
            <a:off x="6515100" y="744538"/>
            <a:ext cx="307975" cy="357187"/>
          </a:xfrm>
          <a:prstGeom prst="ellipse">
            <a:avLst/>
          </a:prstGeom>
          <a:blipFill dpi="0" rotWithShape="0">
            <a:blip r:embed="rId5"/>
            <a:srcRect/>
            <a:tile tx="0" ty="0" sx="100000" sy="100000" flip="none" algn="tl"/>
          </a:blipFill>
          <a:ln w="7938">
            <a:solidFill>
              <a:schemeClr val="tx1"/>
            </a:solidFill>
            <a:round/>
            <a:headEnd/>
            <a:tailEnd/>
          </a:ln>
        </p:spPr>
        <p:txBody>
          <a:bodyPr/>
          <a:lstStyle/>
          <a:p>
            <a:endParaRPr lang="en-GB"/>
          </a:p>
        </p:txBody>
      </p:sp>
      <p:sp>
        <p:nvSpPr>
          <p:cNvPr id="109627" name="Freeform 76"/>
          <p:cNvSpPr>
            <a:spLocks/>
          </p:cNvSpPr>
          <p:nvPr/>
        </p:nvSpPr>
        <p:spPr bwMode="auto">
          <a:xfrm>
            <a:off x="6627813" y="517525"/>
            <a:ext cx="39687" cy="171450"/>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09628" name="Freeform 77"/>
          <p:cNvSpPr>
            <a:spLocks/>
          </p:cNvSpPr>
          <p:nvPr/>
        </p:nvSpPr>
        <p:spPr bwMode="auto">
          <a:xfrm>
            <a:off x="6691313" y="517525"/>
            <a:ext cx="39687" cy="171450"/>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09629" name="Freeform 78"/>
          <p:cNvSpPr>
            <a:spLocks/>
          </p:cNvSpPr>
          <p:nvPr/>
        </p:nvSpPr>
        <p:spPr bwMode="auto">
          <a:xfrm>
            <a:off x="6627813" y="1158875"/>
            <a:ext cx="39687" cy="196850"/>
          </a:xfrm>
          <a:custGeom>
            <a:avLst/>
            <a:gdLst>
              <a:gd name="T0" fmla="*/ 0 w 10"/>
              <a:gd name="T1" fmla="*/ 2147483647 h 45"/>
              <a:gd name="T2" fmla="*/ 0 w 10"/>
              <a:gd name="T3" fmla="*/ 2147483647 h 45"/>
              <a:gd name="T4" fmla="*/ 2147483647 w 10"/>
              <a:gd name="T5" fmla="*/ 2147483647 h 45"/>
              <a:gd name="T6" fmla="*/ 2147483647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0" y="45"/>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09630" name="Freeform 79"/>
          <p:cNvSpPr>
            <a:spLocks/>
          </p:cNvSpPr>
          <p:nvPr/>
        </p:nvSpPr>
        <p:spPr bwMode="auto">
          <a:xfrm>
            <a:off x="6691313" y="1158875"/>
            <a:ext cx="39687" cy="196850"/>
          </a:xfrm>
          <a:custGeom>
            <a:avLst/>
            <a:gdLst>
              <a:gd name="T0" fmla="*/ 2147483647 w 10"/>
              <a:gd name="T1" fmla="*/ 2147483647 h 45"/>
              <a:gd name="T2" fmla="*/ 2147483647 w 10"/>
              <a:gd name="T3" fmla="*/ 2147483647 h 45"/>
              <a:gd name="T4" fmla="*/ 0 w 10"/>
              <a:gd name="T5" fmla="*/ 2147483647 h 45"/>
              <a:gd name="T6" fmla="*/ 0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10" y="45"/>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09631" name="Freeform 80"/>
          <p:cNvSpPr>
            <a:spLocks/>
          </p:cNvSpPr>
          <p:nvPr/>
        </p:nvSpPr>
        <p:spPr bwMode="auto">
          <a:xfrm>
            <a:off x="6831013" y="858838"/>
            <a:ext cx="146050" cy="52387"/>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09632" name="Freeform 81"/>
          <p:cNvSpPr>
            <a:spLocks/>
          </p:cNvSpPr>
          <p:nvPr/>
        </p:nvSpPr>
        <p:spPr bwMode="auto">
          <a:xfrm>
            <a:off x="6831013" y="933450"/>
            <a:ext cx="146050" cy="52388"/>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09633" name="Freeform 82"/>
          <p:cNvSpPr>
            <a:spLocks/>
          </p:cNvSpPr>
          <p:nvPr/>
        </p:nvSpPr>
        <p:spPr bwMode="auto">
          <a:xfrm>
            <a:off x="6299200" y="858838"/>
            <a:ext cx="165100" cy="52387"/>
          </a:xfrm>
          <a:custGeom>
            <a:avLst/>
            <a:gdLst>
              <a:gd name="T0" fmla="*/ 0 w 42"/>
              <a:gd name="T1" fmla="*/ 0 h 12"/>
              <a:gd name="T2" fmla="*/ 2147483647 w 42"/>
              <a:gd name="T3" fmla="*/ 0 h 12"/>
              <a:gd name="T4" fmla="*/ 2147483647 w 42"/>
              <a:gd name="T5" fmla="*/ 2147483647 h 12"/>
              <a:gd name="T6" fmla="*/ 2147483647 w 42"/>
              <a:gd name="T7" fmla="*/ 2147483647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0"/>
                </a:moveTo>
                <a:lnTo>
                  <a:pt x="16" y="0"/>
                </a:lnTo>
                <a:lnTo>
                  <a:pt x="16" y="12"/>
                </a:lnTo>
                <a:lnTo>
                  <a:pt x="42" y="12"/>
                </a:lnTo>
              </a:path>
            </a:pathLst>
          </a:custGeom>
          <a:noFill/>
          <a:ln w="7938">
            <a:solidFill>
              <a:schemeClr val="tx1"/>
            </a:solidFill>
            <a:round/>
            <a:headEnd/>
            <a:tailEnd/>
          </a:ln>
        </p:spPr>
        <p:txBody>
          <a:bodyPr/>
          <a:lstStyle/>
          <a:p>
            <a:endParaRPr lang="en-GB"/>
          </a:p>
        </p:txBody>
      </p:sp>
      <p:sp>
        <p:nvSpPr>
          <p:cNvPr id="109634" name="Freeform 83"/>
          <p:cNvSpPr>
            <a:spLocks/>
          </p:cNvSpPr>
          <p:nvPr/>
        </p:nvSpPr>
        <p:spPr bwMode="auto">
          <a:xfrm>
            <a:off x="6299200" y="933450"/>
            <a:ext cx="165100" cy="52388"/>
          </a:xfrm>
          <a:custGeom>
            <a:avLst/>
            <a:gdLst>
              <a:gd name="T0" fmla="*/ 0 w 42"/>
              <a:gd name="T1" fmla="*/ 2147483647 h 12"/>
              <a:gd name="T2" fmla="*/ 2147483647 w 42"/>
              <a:gd name="T3" fmla="*/ 2147483647 h 12"/>
              <a:gd name="T4" fmla="*/ 2147483647 w 42"/>
              <a:gd name="T5" fmla="*/ 0 h 12"/>
              <a:gd name="T6" fmla="*/ 2147483647 w 42"/>
              <a:gd name="T7" fmla="*/ 0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12"/>
                </a:moveTo>
                <a:lnTo>
                  <a:pt x="16" y="12"/>
                </a:lnTo>
                <a:lnTo>
                  <a:pt x="16" y="0"/>
                </a:lnTo>
                <a:lnTo>
                  <a:pt x="42" y="0"/>
                </a:lnTo>
              </a:path>
            </a:pathLst>
          </a:custGeom>
          <a:noFill/>
          <a:ln w="7938">
            <a:solidFill>
              <a:schemeClr val="tx1"/>
            </a:solidFill>
            <a:round/>
            <a:headEnd/>
            <a:tailEnd/>
          </a:ln>
        </p:spPr>
        <p:txBody>
          <a:bodyPr/>
          <a:lstStyle/>
          <a:p>
            <a:endParaRPr lang="en-GB"/>
          </a:p>
        </p:txBody>
      </p:sp>
      <p:sp>
        <p:nvSpPr>
          <p:cNvPr id="109635" name="Oval 84"/>
          <p:cNvSpPr>
            <a:spLocks noChangeArrowheads="1"/>
          </p:cNvSpPr>
          <p:nvPr/>
        </p:nvSpPr>
        <p:spPr bwMode="auto">
          <a:xfrm>
            <a:off x="7486650" y="773113"/>
            <a:ext cx="373063" cy="479425"/>
          </a:xfrm>
          <a:prstGeom prst="ellipse">
            <a:avLst/>
          </a:prstGeom>
          <a:solidFill>
            <a:srgbClr val="002E99"/>
          </a:solidFill>
          <a:ln w="7938">
            <a:solidFill>
              <a:schemeClr val="tx1"/>
            </a:solidFill>
            <a:round/>
            <a:headEnd/>
            <a:tailEnd/>
          </a:ln>
        </p:spPr>
        <p:txBody>
          <a:bodyPr/>
          <a:lstStyle/>
          <a:p>
            <a:endParaRPr lang="en-GB"/>
          </a:p>
        </p:txBody>
      </p:sp>
      <p:sp>
        <p:nvSpPr>
          <p:cNvPr id="109636" name="Oval 85"/>
          <p:cNvSpPr>
            <a:spLocks noChangeArrowheads="1"/>
          </p:cNvSpPr>
          <p:nvPr/>
        </p:nvSpPr>
        <p:spPr bwMode="auto">
          <a:xfrm>
            <a:off x="7531100" y="820738"/>
            <a:ext cx="307975" cy="357187"/>
          </a:xfrm>
          <a:prstGeom prst="ellipse">
            <a:avLst/>
          </a:prstGeom>
          <a:blipFill dpi="0" rotWithShape="0">
            <a:blip r:embed="rId5"/>
            <a:srcRect/>
            <a:tile tx="0" ty="0" sx="100000" sy="100000" flip="none" algn="tl"/>
          </a:blipFill>
          <a:ln w="7938">
            <a:solidFill>
              <a:schemeClr val="tx1"/>
            </a:solidFill>
            <a:round/>
            <a:headEnd/>
            <a:tailEnd/>
          </a:ln>
        </p:spPr>
        <p:txBody>
          <a:bodyPr/>
          <a:lstStyle/>
          <a:p>
            <a:endParaRPr lang="en-GB"/>
          </a:p>
        </p:txBody>
      </p:sp>
      <p:sp>
        <p:nvSpPr>
          <p:cNvPr id="109637" name="Freeform 86"/>
          <p:cNvSpPr>
            <a:spLocks/>
          </p:cNvSpPr>
          <p:nvPr/>
        </p:nvSpPr>
        <p:spPr bwMode="auto">
          <a:xfrm>
            <a:off x="7643813" y="593725"/>
            <a:ext cx="39687" cy="171450"/>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09638" name="Freeform 87"/>
          <p:cNvSpPr>
            <a:spLocks/>
          </p:cNvSpPr>
          <p:nvPr/>
        </p:nvSpPr>
        <p:spPr bwMode="auto">
          <a:xfrm>
            <a:off x="7707313" y="593725"/>
            <a:ext cx="39687" cy="171450"/>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09639" name="Freeform 88"/>
          <p:cNvSpPr>
            <a:spLocks/>
          </p:cNvSpPr>
          <p:nvPr/>
        </p:nvSpPr>
        <p:spPr bwMode="auto">
          <a:xfrm>
            <a:off x="7643813" y="1235075"/>
            <a:ext cx="39687" cy="196850"/>
          </a:xfrm>
          <a:custGeom>
            <a:avLst/>
            <a:gdLst>
              <a:gd name="T0" fmla="*/ 0 w 10"/>
              <a:gd name="T1" fmla="*/ 2147483647 h 45"/>
              <a:gd name="T2" fmla="*/ 0 w 10"/>
              <a:gd name="T3" fmla="*/ 2147483647 h 45"/>
              <a:gd name="T4" fmla="*/ 2147483647 w 10"/>
              <a:gd name="T5" fmla="*/ 2147483647 h 45"/>
              <a:gd name="T6" fmla="*/ 2147483647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0" y="45"/>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09640" name="Freeform 89"/>
          <p:cNvSpPr>
            <a:spLocks/>
          </p:cNvSpPr>
          <p:nvPr/>
        </p:nvSpPr>
        <p:spPr bwMode="auto">
          <a:xfrm>
            <a:off x="7707313" y="1235075"/>
            <a:ext cx="39687" cy="196850"/>
          </a:xfrm>
          <a:custGeom>
            <a:avLst/>
            <a:gdLst>
              <a:gd name="T0" fmla="*/ 2147483647 w 10"/>
              <a:gd name="T1" fmla="*/ 2147483647 h 45"/>
              <a:gd name="T2" fmla="*/ 2147483647 w 10"/>
              <a:gd name="T3" fmla="*/ 2147483647 h 45"/>
              <a:gd name="T4" fmla="*/ 0 w 10"/>
              <a:gd name="T5" fmla="*/ 2147483647 h 45"/>
              <a:gd name="T6" fmla="*/ 0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10" y="45"/>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09641" name="Freeform 90"/>
          <p:cNvSpPr>
            <a:spLocks/>
          </p:cNvSpPr>
          <p:nvPr/>
        </p:nvSpPr>
        <p:spPr bwMode="auto">
          <a:xfrm>
            <a:off x="7847013" y="935038"/>
            <a:ext cx="146050" cy="52387"/>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09642" name="Freeform 91"/>
          <p:cNvSpPr>
            <a:spLocks/>
          </p:cNvSpPr>
          <p:nvPr/>
        </p:nvSpPr>
        <p:spPr bwMode="auto">
          <a:xfrm>
            <a:off x="7847013" y="1009650"/>
            <a:ext cx="146050" cy="52388"/>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09643" name="Freeform 92"/>
          <p:cNvSpPr>
            <a:spLocks/>
          </p:cNvSpPr>
          <p:nvPr/>
        </p:nvSpPr>
        <p:spPr bwMode="auto">
          <a:xfrm>
            <a:off x="7315200" y="935038"/>
            <a:ext cx="165100" cy="52387"/>
          </a:xfrm>
          <a:custGeom>
            <a:avLst/>
            <a:gdLst>
              <a:gd name="T0" fmla="*/ 0 w 42"/>
              <a:gd name="T1" fmla="*/ 0 h 12"/>
              <a:gd name="T2" fmla="*/ 2147483647 w 42"/>
              <a:gd name="T3" fmla="*/ 0 h 12"/>
              <a:gd name="T4" fmla="*/ 2147483647 w 42"/>
              <a:gd name="T5" fmla="*/ 2147483647 h 12"/>
              <a:gd name="T6" fmla="*/ 2147483647 w 42"/>
              <a:gd name="T7" fmla="*/ 2147483647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0"/>
                </a:moveTo>
                <a:lnTo>
                  <a:pt x="16" y="0"/>
                </a:lnTo>
                <a:lnTo>
                  <a:pt x="16" y="12"/>
                </a:lnTo>
                <a:lnTo>
                  <a:pt x="42" y="12"/>
                </a:lnTo>
              </a:path>
            </a:pathLst>
          </a:custGeom>
          <a:noFill/>
          <a:ln w="7938">
            <a:solidFill>
              <a:schemeClr val="tx1"/>
            </a:solidFill>
            <a:round/>
            <a:headEnd/>
            <a:tailEnd/>
          </a:ln>
        </p:spPr>
        <p:txBody>
          <a:bodyPr/>
          <a:lstStyle/>
          <a:p>
            <a:endParaRPr lang="en-GB"/>
          </a:p>
        </p:txBody>
      </p:sp>
      <p:sp>
        <p:nvSpPr>
          <p:cNvPr id="109644" name="Freeform 93"/>
          <p:cNvSpPr>
            <a:spLocks/>
          </p:cNvSpPr>
          <p:nvPr/>
        </p:nvSpPr>
        <p:spPr bwMode="auto">
          <a:xfrm>
            <a:off x="7315200" y="1009650"/>
            <a:ext cx="165100" cy="52388"/>
          </a:xfrm>
          <a:custGeom>
            <a:avLst/>
            <a:gdLst>
              <a:gd name="T0" fmla="*/ 0 w 42"/>
              <a:gd name="T1" fmla="*/ 2147483647 h 12"/>
              <a:gd name="T2" fmla="*/ 2147483647 w 42"/>
              <a:gd name="T3" fmla="*/ 2147483647 h 12"/>
              <a:gd name="T4" fmla="*/ 2147483647 w 42"/>
              <a:gd name="T5" fmla="*/ 0 h 12"/>
              <a:gd name="T6" fmla="*/ 2147483647 w 42"/>
              <a:gd name="T7" fmla="*/ 0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12"/>
                </a:moveTo>
                <a:lnTo>
                  <a:pt x="16" y="12"/>
                </a:lnTo>
                <a:lnTo>
                  <a:pt x="16" y="0"/>
                </a:lnTo>
                <a:lnTo>
                  <a:pt x="42" y="0"/>
                </a:lnTo>
              </a:path>
            </a:pathLst>
          </a:custGeom>
          <a:noFill/>
          <a:ln w="7938">
            <a:solidFill>
              <a:schemeClr val="tx1"/>
            </a:solidFill>
            <a:round/>
            <a:headEnd/>
            <a:tailEnd/>
          </a:ln>
        </p:spPr>
        <p:txBody>
          <a:bodyPr/>
          <a:lstStyle/>
          <a:p>
            <a:endParaRPr lang="en-GB"/>
          </a:p>
        </p:txBody>
      </p:sp>
      <p:sp>
        <p:nvSpPr>
          <p:cNvPr id="109645" name="Oval 94"/>
          <p:cNvSpPr>
            <a:spLocks noChangeArrowheads="1"/>
          </p:cNvSpPr>
          <p:nvPr/>
        </p:nvSpPr>
        <p:spPr bwMode="auto">
          <a:xfrm>
            <a:off x="5033963" y="1617663"/>
            <a:ext cx="382587" cy="490537"/>
          </a:xfrm>
          <a:prstGeom prst="ellipse">
            <a:avLst/>
          </a:prstGeom>
          <a:solidFill>
            <a:srgbClr val="4C0099"/>
          </a:solidFill>
          <a:ln w="7938">
            <a:solidFill>
              <a:schemeClr val="tx1"/>
            </a:solidFill>
            <a:round/>
            <a:headEnd/>
            <a:tailEnd/>
          </a:ln>
        </p:spPr>
        <p:txBody>
          <a:bodyPr/>
          <a:lstStyle/>
          <a:p>
            <a:endParaRPr lang="en-GB"/>
          </a:p>
        </p:txBody>
      </p:sp>
      <p:sp>
        <p:nvSpPr>
          <p:cNvPr id="109646" name="Oval 95"/>
          <p:cNvSpPr>
            <a:spLocks noChangeArrowheads="1"/>
          </p:cNvSpPr>
          <p:nvPr/>
        </p:nvSpPr>
        <p:spPr bwMode="auto">
          <a:xfrm>
            <a:off x="5099050" y="1665288"/>
            <a:ext cx="317500" cy="365125"/>
          </a:xfrm>
          <a:prstGeom prst="ellipse">
            <a:avLst/>
          </a:prstGeom>
          <a:blipFill dpi="0" rotWithShape="0">
            <a:blip r:embed="rId6"/>
            <a:srcRect/>
            <a:tile tx="0" ty="0" sx="100000" sy="100000" flip="none" algn="tl"/>
          </a:blipFill>
          <a:ln w="7938">
            <a:solidFill>
              <a:schemeClr val="tx1"/>
            </a:solidFill>
            <a:round/>
            <a:headEnd/>
            <a:tailEnd/>
          </a:ln>
        </p:spPr>
        <p:txBody>
          <a:bodyPr/>
          <a:lstStyle/>
          <a:p>
            <a:pPr>
              <a:spcBef>
                <a:spcPct val="0"/>
              </a:spcBef>
            </a:pPr>
            <a:endParaRPr lang="en-GB" b="1">
              <a:solidFill>
                <a:srgbClr val="000000"/>
              </a:solidFill>
            </a:endParaRPr>
          </a:p>
        </p:txBody>
      </p:sp>
      <p:sp>
        <p:nvSpPr>
          <p:cNvPr id="109647" name="Freeform 96"/>
          <p:cNvSpPr>
            <a:spLocks/>
          </p:cNvSpPr>
          <p:nvPr/>
        </p:nvSpPr>
        <p:spPr bwMode="auto">
          <a:xfrm>
            <a:off x="5195888" y="1431925"/>
            <a:ext cx="39687" cy="176213"/>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09648" name="Freeform 97"/>
          <p:cNvSpPr>
            <a:spLocks/>
          </p:cNvSpPr>
          <p:nvPr/>
        </p:nvSpPr>
        <p:spPr bwMode="auto">
          <a:xfrm>
            <a:off x="5260975" y="1431925"/>
            <a:ext cx="39688" cy="176213"/>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09649" name="Freeform 98"/>
          <p:cNvSpPr>
            <a:spLocks/>
          </p:cNvSpPr>
          <p:nvPr/>
        </p:nvSpPr>
        <p:spPr bwMode="auto">
          <a:xfrm>
            <a:off x="5195888" y="2090738"/>
            <a:ext cx="39687" cy="179387"/>
          </a:xfrm>
          <a:custGeom>
            <a:avLst/>
            <a:gdLst>
              <a:gd name="T0" fmla="*/ 0 w 10"/>
              <a:gd name="T1" fmla="*/ 2147483647 h 40"/>
              <a:gd name="T2" fmla="*/ 0 w 10"/>
              <a:gd name="T3" fmla="*/ 2147483647 h 40"/>
              <a:gd name="T4" fmla="*/ 2147483647 w 10"/>
              <a:gd name="T5" fmla="*/ 2147483647 h 40"/>
              <a:gd name="T6" fmla="*/ 2147483647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0" y="40"/>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09650" name="Freeform 99"/>
          <p:cNvSpPr>
            <a:spLocks/>
          </p:cNvSpPr>
          <p:nvPr/>
        </p:nvSpPr>
        <p:spPr bwMode="auto">
          <a:xfrm>
            <a:off x="5260975" y="2090738"/>
            <a:ext cx="39688" cy="179387"/>
          </a:xfrm>
          <a:custGeom>
            <a:avLst/>
            <a:gdLst>
              <a:gd name="T0" fmla="*/ 2147483647 w 10"/>
              <a:gd name="T1" fmla="*/ 2147483647 h 40"/>
              <a:gd name="T2" fmla="*/ 2147483647 w 10"/>
              <a:gd name="T3" fmla="*/ 2147483647 h 40"/>
              <a:gd name="T4" fmla="*/ 0 w 10"/>
              <a:gd name="T5" fmla="*/ 2147483647 h 40"/>
              <a:gd name="T6" fmla="*/ 0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10" y="40"/>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09651" name="Freeform 100"/>
          <p:cNvSpPr>
            <a:spLocks/>
          </p:cNvSpPr>
          <p:nvPr/>
        </p:nvSpPr>
        <p:spPr bwMode="auto">
          <a:xfrm>
            <a:off x="5403850" y="1782763"/>
            <a:ext cx="150813" cy="53975"/>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09652" name="Freeform 101"/>
          <p:cNvSpPr>
            <a:spLocks/>
          </p:cNvSpPr>
          <p:nvPr/>
        </p:nvSpPr>
        <p:spPr bwMode="auto">
          <a:xfrm>
            <a:off x="5403850" y="1860550"/>
            <a:ext cx="150813" cy="53975"/>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09653" name="Freeform 102"/>
          <p:cNvSpPr>
            <a:spLocks/>
          </p:cNvSpPr>
          <p:nvPr/>
        </p:nvSpPr>
        <p:spPr bwMode="auto">
          <a:xfrm>
            <a:off x="4876800" y="1782763"/>
            <a:ext cx="149225" cy="53975"/>
          </a:xfrm>
          <a:custGeom>
            <a:avLst/>
            <a:gdLst>
              <a:gd name="T0" fmla="*/ 0 w 37"/>
              <a:gd name="T1" fmla="*/ 0 h 12"/>
              <a:gd name="T2" fmla="*/ 2147483647 w 37"/>
              <a:gd name="T3" fmla="*/ 0 h 12"/>
              <a:gd name="T4" fmla="*/ 2147483647 w 37"/>
              <a:gd name="T5" fmla="*/ 2147483647 h 12"/>
              <a:gd name="T6" fmla="*/ 2147483647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0"/>
                </a:moveTo>
                <a:lnTo>
                  <a:pt x="11" y="0"/>
                </a:lnTo>
                <a:lnTo>
                  <a:pt x="11" y="12"/>
                </a:lnTo>
                <a:lnTo>
                  <a:pt x="37" y="12"/>
                </a:lnTo>
              </a:path>
            </a:pathLst>
          </a:custGeom>
          <a:noFill/>
          <a:ln w="7938">
            <a:solidFill>
              <a:schemeClr val="tx1"/>
            </a:solidFill>
            <a:round/>
            <a:headEnd/>
            <a:tailEnd/>
          </a:ln>
        </p:spPr>
        <p:txBody>
          <a:bodyPr/>
          <a:lstStyle/>
          <a:p>
            <a:endParaRPr lang="en-GB"/>
          </a:p>
        </p:txBody>
      </p:sp>
      <p:sp>
        <p:nvSpPr>
          <p:cNvPr id="109654" name="Freeform 103"/>
          <p:cNvSpPr>
            <a:spLocks/>
          </p:cNvSpPr>
          <p:nvPr/>
        </p:nvSpPr>
        <p:spPr bwMode="auto">
          <a:xfrm>
            <a:off x="4876800" y="1860550"/>
            <a:ext cx="149225" cy="53975"/>
          </a:xfrm>
          <a:custGeom>
            <a:avLst/>
            <a:gdLst>
              <a:gd name="T0" fmla="*/ 0 w 37"/>
              <a:gd name="T1" fmla="*/ 2147483647 h 12"/>
              <a:gd name="T2" fmla="*/ 2147483647 w 37"/>
              <a:gd name="T3" fmla="*/ 2147483647 h 12"/>
              <a:gd name="T4" fmla="*/ 2147483647 w 37"/>
              <a:gd name="T5" fmla="*/ 0 h 12"/>
              <a:gd name="T6" fmla="*/ 2147483647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12"/>
                </a:moveTo>
                <a:lnTo>
                  <a:pt x="11" y="12"/>
                </a:lnTo>
                <a:lnTo>
                  <a:pt x="11" y="0"/>
                </a:lnTo>
                <a:lnTo>
                  <a:pt x="37" y="0"/>
                </a:lnTo>
              </a:path>
            </a:pathLst>
          </a:custGeom>
          <a:noFill/>
          <a:ln w="7938">
            <a:solidFill>
              <a:schemeClr val="tx1"/>
            </a:solidFill>
            <a:round/>
            <a:headEnd/>
            <a:tailEnd/>
          </a:ln>
        </p:spPr>
        <p:txBody>
          <a:bodyPr/>
          <a:lstStyle/>
          <a:p>
            <a:endParaRPr lang="en-GB"/>
          </a:p>
        </p:txBody>
      </p:sp>
      <p:sp>
        <p:nvSpPr>
          <p:cNvPr id="109655" name="Oval 104"/>
          <p:cNvSpPr>
            <a:spLocks noChangeArrowheads="1"/>
          </p:cNvSpPr>
          <p:nvPr/>
        </p:nvSpPr>
        <p:spPr bwMode="auto">
          <a:xfrm>
            <a:off x="5386388" y="1992313"/>
            <a:ext cx="373062" cy="479425"/>
          </a:xfrm>
          <a:prstGeom prst="ellipse">
            <a:avLst/>
          </a:prstGeom>
          <a:solidFill>
            <a:srgbClr val="002E99"/>
          </a:solidFill>
          <a:ln w="7938">
            <a:solidFill>
              <a:schemeClr val="tx1"/>
            </a:solidFill>
            <a:round/>
            <a:headEnd/>
            <a:tailEnd/>
          </a:ln>
        </p:spPr>
        <p:txBody>
          <a:bodyPr/>
          <a:lstStyle/>
          <a:p>
            <a:endParaRPr lang="en-GB"/>
          </a:p>
        </p:txBody>
      </p:sp>
      <p:sp>
        <p:nvSpPr>
          <p:cNvPr id="109656" name="Oval 105"/>
          <p:cNvSpPr>
            <a:spLocks noChangeArrowheads="1"/>
          </p:cNvSpPr>
          <p:nvPr/>
        </p:nvSpPr>
        <p:spPr bwMode="auto">
          <a:xfrm>
            <a:off x="5430838" y="2039938"/>
            <a:ext cx="307975" cy="357187"/>
          </a:xfrm>
          <a:prstGeom prst="ellipse">
            <a:avLst/>
          </a:prstGeom>
          <a:blipFill dpi="0" rotWithShape="0">
            <a:blip r:embed="rId5"/>
            <a:srcRect/>
            <a:tile tx="0" ty="0" sx="100000" sy="100000" flip="none" algn="tl"/>
          </a:blipFill>
          <a:ln w="7938">
            <a:solidFill>
              <a:schemeClr val="tx1"/>
            </a:solidFill>
            <a:round/>
            <a:headEnd/>
            <a:tailEnd/>
          </a:ln>
        </p:spPr>
        <p:txBody>
          <a:bodyPr/>
          <a:lstStyle/>
          <a:p>
            <a:endParaRPr lang="en-GB"/>
          </a:p>
        </p:txBody>
      </p:sp>
      <p:sp>
        <p:nvSpPr>
          <p:cNvPr id="109657" name="Freeform 106"/>
          <p:cNvSpPr>
            <a:spLocks/>
          </p:cNvSpPr>
          <p:nvPr/>
        </p:nvSpPr>
        <p:spPr bwMode="auto">
          <a:xfrm>
            <a:off x="5543550" y="1812925"/>
            <a:ext cx="39688" cy="171450"/>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09658" name="Freeform 107"/>
          <p:cNvSpPr>
            <a:spLocks/>
          </p:cNvSpPr>
          <p:nvPr/>
        </p:nvSpPr>
        <p:spPr bwMode="auto">
          <a:xfrm>
            <a:off x="5607050" y="1812925"/>
            <a:ext cx="39688" cy="171450"/>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09659" name="Freeform 108"/>
          <p:cNvSpPr>
            <a:spLocks/>
          </p:cNvSpPr>
          <p:nvPr/>
        </p:nvSpPr>
        <p:spPr bwMode="auto">
          <a:xfrm>
            <a:off x="5543550" y="2454275"/>
            <a:ext cx="39688" cy="196850"/>
          </a:xfrm>
          <a:custGeom>
            <a:avLst/>
            <a:gdLst>
              <a:gd name="T0" fmla="*/ 0 w 10"/>
              <a:gd name="T1" fmla="*/ 2147483647 h 45"/>
              <a:gd name="T2" fmla="*/ 0 w 10"/>
              <a:gd name="T3" fmla="*/ 2147483647 h 45"/>
              <a:gd name="T4" fmla="*/ 2147483647 w 10"/>
              <a:gd name="T5" fmla="*/ 2147483647 h 45"/>
              <a:gd name="T6" fmla="*/ 2147483647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0" y="45"/>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09660" name="Freeform 109"/>
          <p:cNvSpPr>
            <a:spLocks/>
          </p:cNvSpPr>
          <p:nvPr/>
        </p:nvSpPr>
        <p:spPr bwMode="auto">
          <a:xfrm>
            <a:off x="5607050" y="2454275"/>
            <a:ext cx="39688" cy="196850"/>
          </a:xfrm>
          <a:custGeom>
            <a:avLst/>
            <a:gdLst>
              <a:gd name="T0" fmla="*/ 2147483647 w 10"/>
              <a:gd name="T1" fmla="*/ 2147483647 h 45"/>
              <a:gd name="T2" fmla="*/ 2147483647 w 10"/>
              <a:gd name="T3" fmla="*/ 2147483647 h 45"/>
              <a:gd name="T4" fmla="*/ 0 w 10"/>
              <a:gd name="T5" fmla="*/ 2147483647 h 45"/>
              <a:gd name="T6" fmla="*/ 0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10" y="45"/>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09661" name="Freeform 110"/>
          <p:cNvSpPr>
            <a:spLocks/>
          </p:cNvSpPr>
          <p:nvPr/>
        </p:nvSpPr>
        <p:spPr bwMode="auto">
          <a:xfrm>
            <a:off x="5746750" y="2154238"/>
            <a:ext cx="146050" cy="52387"/>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09662" name="Freeform 111"/>
          <p:cNvSpPr>
            <a:spLocks/>
          </p:cNvSpPr>
          <p:nvPr/>
        </p:nvSpPr>
        <p:spPr bwMode="auto">
          <a:xfrm>
            <a:off x="5746750" y="2228850"/>
            <a:ext cx="146050" cy="52388"/>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09663" name="Freeform 112"/>
          <p:cNvSpPr>
            <a:spLocks/>
          </p:cNvSpPr>
          <p:nvPr/>
        </p:nvSpPr>
        <p:spPr bwMode="auto">
          <a:xfrm>
            <a:off x="5214938" y="2154238"/>
            <a:ext cx="165100" cy="52387"/>
          </a:xfrm>
          <a:custGeom>
            <a:avLst/>
            <a:gdLst>
              <a:gd name="T0" fmla="*/ 0 w 42"/>
              <a:gd name="T1" fmla="*/ 0 h 12"/>
              <a:gd name="T2" fmla="*/ 2147483647 w 42"/>
              <a:gd name="T3" fmla="*/ 0 h 12"/>
              <a:gd name="T4" fmla="*/ 2147483647 w 42"/>
              <a:gd name="T5" fmla="*/ 2147483647 h 12"/>
              <a:gd name="T6" fmla="*/ 2147483647 w 42"/>
              <a:gd name="T7" fmla="*/ 2147483647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0"/>
                </a:moveTo>
                <a:lnTo>
                  <a:pt x="16" y="0"/>
                </a:lnTo>
                <a:lnTo>
                  <a:pt x="16" y="12"/>
                </a:lnTo>
                <a:lnTo>
                  <a:pt x="42" y="12"/>
                </a:lnTo>
              </a:path>
            </a:pathLst>
          </a:custGeom>
          <a:noFill/>
          <a:ln w="7938">
            <a:solidFill>
              <a:schemeClr val="tx1"/>
            </a:solidFill>
            <a:round/>
            <a:headEnd/>
            <a:tailEnd/>
          </a:ln>
        </p:spPr>
        <p:txBody>
          <a:bodyPr/>
          <a:lstStyle/>
          <a:p>
            <a:endParaRPr lang="en-GB"/>
          </a:p>
        </p:txBody>
      </p:sp>
      <p:sp>
        <p:nvSpPr>
          <p:cNvPr id="109664" name="Freeform 113"/>
          <p:cNvSpPr>
            <a:spLocks/>
          </p:cNvSpPr>
          <p:nvPr/>
        </p:nvSpPr>
        <p:spPr bwMode="auto">
          <a:xfrm>
            <a:off x="5214938" y="2228850"/>
            <a:ext cx="165100" cy="52388"/>
          </a:xfrm>
          <a:custGeom>
            <a:avLst/>
            <a:gdLst>
              <a:gd name="T0" fmla="*/ 0 w 42"/>
              <a:gd name="T1" fmla="*/ 2147483647 h 12"/>
              <a:gd name="T2" fmla="*/ 2147483647 w 42"/>
              <a:gd name="T3" fmla="*/ 2147483647 h 12"/>
              <a:gd name="T4" fmla="*/ 2147483647 w 42"/>
              <a:gd name="T5" fmla="*/ 0 h 12"/>
              <a:gd name="T6" fmla="*/ 2147483647 w 42"/>
              <a:gd name="T7" fmla="*/ 0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12"/>
                </a:moveTo>
                <a:lnTo>
                  <a:pt x="16" y="12"/>
                </a:lnTo>
                <a:lnTo>
                  <a:pt x="16" y="0"/>
                </a:lnTo>
                <a:lnTo>
                  <a:pt x="42" y="0"/>
                </a:lnTo>
              </a:path>
            </a:pathLst>
          </a:custGeom>
          <a:noFill/>
          <a:ln w="7938">
            <a:solidFill>
              <a:schemeClr val="tx1"/>
            </a:solidFill>
            <a:round/>
            <a:headEnd/>
            <a:tailEnd/>
          </a:ln>
        </p:spPr>
        <p:txBody>
          <a:bodyPr/>
          <a:lstStyle/>
          <a:p>
            <a:endParaRPr lang="en-GB"/>
          </a:p>
        </p:txBody>
      </p:sp>
      <p:cxnSp>
        <p:nvCxnSpPr>
          <p:cNvPr id="109665" name="AutoShape 115"/>
          <p:cNvCxnSpPr>
            <a:cxnSpLocks noChangeShapeType="1"/>
          </p:cNvCxnSpPr>
          <p:nvPr/>
        </p:nvCxnSpPr>
        <p:spPr bwMode="auto">
          <a:xfrm rot="-5400000">
            <a:off x="2339182" y="1066006"/>
            <a:ext cx="363538" cy="790575"/>
          </a:xfrm>
          <a:prstGeom prst="curvedConnector2">
            <a:avLst/>
          </a:prstGeom>
          <a:noFill/>
          <a:ln w="28575">
            <a:solidFill>
              <a:schemeClr val="tx2"/>
            </a:solidFill>
            <a:round/>
            <a:headEnd/>
            <a:tailEnd type="triangle" w="med" len="med"/>
          </a:ln>
        </p:spPr>
      </p:cxnSp>
      <p:cxnSp>
        <p:nvCxnSpPr>
          <p:cNvPr id="109666" name="AutoShape 116"/>
          <p:cNvCxnSpPr>
            <a:cxnSpLocks noChangeShapeType="1"/>
          </p:cNvCxnSpPr>
          <p:nvPr/>
        </p:nvCxnSpPr>
        <p:spPr bwMode="auto">
          <a:xfrm flipV="1">
            <a:off x="3497263" y="974725"/>
            <a:ext cx="1143000" cy="347663"/>
          </a:xfrm>
          <a:prstGeom prst="curvedConnector3">
            <a:avLst>
              <a:gd name="adj1" fmla="val 50000"/>
            </a:avLst>
          </a:prstGeom>
          <a:noFill/>
          <a:ln w="28575">
            <a:solidFill>
              <a:schemeClr val="tx2"/>
            </a:solidFill>
            <a:round/>
            <a:headEnd/>
            <a:tailEnd type="triangle" w="med" len="med"/>
          </a:ln>
        </p:spPr>
      </p:cxnSp>
      <p:sp>
        <p:nvSpPr>
          <p:cNvPr id="109667" name="Text Box 120"/>
          <p:cNvSpPr txBox="1">
            <a:spLocks noChangeArrowheads="1"/>
          </p:cNvSpPr>
          <p:nvPr/>
        </p:nvSpPr>
        <p:spPr bwMode="auto">
          <a:xfrm>
            <a:off x="323850" y="2565400"/>
            <a:ext cx="1354138" cy="366713"/>
          </a:xfrm>
          <a:prstGeom prst="rect">
            <a:avLst/>
          </a:prstGeom>
          <a:noFill/>
          <a:ln w="12700">
            <a:noFill/>
            <a:miter lim="800000"/>
            <a:headEnd/>
            <a:tailEnd/>
          </a:ln>
        </p:spPr>
        <p:txBody>
          <a:bodyPr>
            <a:spAutoFit/>
          </a:bodyPr>
          <a:lstStyle/>
          <a:p>
            <a:pPr>
              <a:spcBef>
                <a:spcPct val="0"/>
              </a:spcBef>
            </a:pPr>
            <a:r>
              <a:rPr lang="en-GB">
                <a:solidFill>
                  <a:schemeClr val="tx1"/>
                </a:solidFill>
              </a:rPr>
              <a:t>Stem cells</a:t>
            </a:r>
          </a:p>
        </p:txBody>
      </p:sp>
      <p:grpSp>
        <p:nvGrpSpPr>
          <p:cNvPr id="109668" name="Group 121"/>
          <p:cNvGrpSpPr>
            <a:grpSpLocks/>
          </p:cNvGrpSpPr>
          <p:nvPr/>
        </p:nvGrpSpPr>
        <p:grpSpPr bwMode="auto">
          <a:xfrm>
            <a:off x="1909763" y="2425700"/>
            <a:ext cx="406400" cy="533400"/>
            <a:chOff x="4997" y="2278"/>
            <a:chExt cx="106" cy="114"/>
          </a:xfrm>
        </p:grpSpPr>
        <p:sp>
          <p:nvSpPr>
            <p:cNvPr id="109941" name="Oval 122"/>
            <p:cNvSpPr>
              <a:spLocks noChangeArrowheads="1"/>
            </p:cNvSpPr>
            <p:nvPr/>
          </p:nvSpPr>
          <p:spPr bwMode="auto">
            <a:xfrm>
              <a:off x="4997" y="2278"/>
              <a:ext cx="106" cy="114"/>
            </a:xfrm>
            <a:prstGeom prst="ellipse">
              <a:avLst/>
            </a:prstGeom>
            <a:solidFill>
              <a:srgbClr val="FFFF00"/>
            </a:solidFill>
            <a:ln w="7938">
              <a:solidFill>
                <a:srgbClr val="000000"/>
              </a:solidFill>
              <a:round/>
              <a:headEnd/>
              <a:tailEnd/>
            </a:ln>
          </p:spPr>
          <p:txBody>
            <a:bodyPr/>
            <a:lstStyle/>
            <a:p>
              <a:endParaRPr lang="en-GB"/>
            </a:p>
          </p:txBody>
        </p:sp>
        <p:sp>
          <p:nvSpPr>
            <p:cNvPr id="109942" name="Oval 123"/>
            <p:cNvSpPr>
              <a:spLocks noChangeArrowheads="1"/>
            </p:cNvSpPr>
            <p:nvPr/>
          </p:nvSpPr>
          <p:spPr bwMode="auto">
            <a:xfrm>
              <a:off x="5013" y="2295"/>
              <a:ext cx="90" cy="86"/>
            </a:xfrm>
            <a:prstGeom prst="ellipse">
              <a:avLst/>
            </a:prstGeom>
            <a:blipFill dpi="0" rotWithShape="0">
              <a:blip r:embed="rId7"/>
              <a:srcRect/>
              <a:tile tx="0" ty="0" sx="100000" sy="100000" flip="none" algn="tl"/>
            </a:blipFill>
            <a:ln w="7938">
              <a:solidFill>
                <a:srgbClr val="000000"/>
              </a:solidFill>
              <a:round/>
              <a:headEnd/>
              <a:tailEnd/>
            </a:ln>
          </p:spPr>
          <p:txBody>
            <a:bodyPr/>
            <a:lstStyle/>
            <a:p>
              <a:endParaRPr lang="en-GB"/>
            </a:p>
          </p:txBody>
        </p:sp>
      </p:grpSp>
      <p:grpSp>
        <p:nvGrpSpPr>
          <p:cNvPr id="109669" name="Group 124"/>
          <p:cNvGrpSpPr>
            <a:grpSpLocks/>
          </p:cNvGrpSpPr>
          <p:nvPr/>
        </p:nvGrpSpPr>
        <p:grpSpPr bwMode="auto">
          <a:xfrm>
            <a:off x="2179638" y="2578100"/>
            <a:ext cx="271462" cy="381000"/>
            <a:chOff x="4997" y="2278"/>
            <a:chExt cx="106" cy="114"/>
          </a:xfrm>
        </p:grpSpPr>
        <p:sp>
          <p:nvSpPr>
            <p:cNvPr id="109939" name="Oval 125"/>
            <p:cNvSpPr>
              <a:spLocks noChangeArrowheads="1"/>
            </p:cNvSpPr>
            <p:nvPr/>
          </p:nvSpPr>
          <p:spPr bwMode="auto">
            <a:xfrm>
              <a:off x="4997" y="2278"/>
              <a:ext cx="106" cy="114"/>
            </a:xfrm>
            <a:prstGeom prst="ellipse">
              <a:avLst/>
            </a:prstGeom>
            <a:solidFill>
              <a:srgbClr val="FFFF00"/>
            </a:solidFill>
            <a:ln w="7938">
              <a:solidFill>
                <a:srgbClr val="000000"/>
              </a:solidFill>
              <a:round/>
              <a:headEnd/>
              <a:tailEnd/>
            </a:ln>
          </p:spPr>
          <p:txBody>
            <a:bodyPr/>
            <a:lstStyle/>
            <a:p>
              <a:endParaRPr lang="en-GB"/>
            </a:p>
          </p:txBody>
        </p:sp>
        <p:sp>
          <p:nvSpPr>
            <p:cNvPr id="109940" name="Oval 126"/>
            <p:cNvSpPr>
              <a:spLocks noChangeArrowheads="1"/>
            </p:cNvSpPr>
            <p:nvPr/>
          </p:nvSpPr>
          <p:spPr bwMode="auto">
            <a:xfrm>
              <a:off x="5013" y="2295"/>
              <a:ext cx="90" cy="86"/>
            </a:xfrm>
            <a:prstGeom prst="ellipse">
              <a:avLst/>
            </a:prstGeom>
            <a:blipFill dpi="0" rotWithShape="0">
              <a:blip r:embed="rId7"/>
              <a:srcRect/>
              <a:tile tx="0" ty="0" sx="100000" sy="100000" flip="none" algn="tl"/>
            </a:blipFill>
            <a:ln w="7938">
              <a:solidFill>
                <a:srgbClr val="000000"/>
              </a:solidFill>
              <a:round/>
              <a:headEnd/>
              <a:tailEnd/>
            </a:ln>
          </p:spPr>
          <p:txBody>
            <a:bodyPr/>
            <a:lstStyle/>
            <a:p>
              <a:endParaRPr lang="en-GB"/>
            </a:p>
          </p:txBody>
        </p:sp>
      </p:grpSp>
      <p:grpSp>
        <p:nvGrpSpPr>
          <p:cNvPr id="109670" name="Group 127"/>
          <p:cNvGrpSpPr>
            <a:grpSpLocks/>
          </p:cNvGrpSpPr>
          <p:nvPr/>
        </p:nvGrpSpPr>
        <p:grpSpPr bwMode="auto">
          <a:xfrm>
            <a:off x="1976438" y="2197100"/>
            <a:ext cx="271462" cy="381000"/>
            <a:chOff x="4997" y="2278"/>
            <a:chExt cx="106" cy="114"/>
          </a:xfrm>
        </p:grpSpPr>
        <p:sp>
          <p:nvSpPr>
            <p:cNvPr id="109937" name="Oval 128"/>
            <p:cNvSpPr>
              <a:spLocks noChangeArrowheads="1"/>
            </p:cNvSpPr>
            <p:nvPr/>
          </p:nvSpPr>
          <p:spPr bwMode="auto">
            <a:xfrm>
              <a:off x="4997" y="2278"/>
              <a:ext cx="106" cy="114"/>
            </a:xfrm>
            <a:prstGeom prst="ellipse">
              <a:avLst/>
            </a:prstGeom>
            <a:solidFill>
              <a:srgbClr val="FFFF00"/>
            </a:solidFill>
            <a:ln w="7938">
              <a:solidFill>
                <a:srgbClr val="000000"/>
              </a:solidFill>
              <a:round/>
              <a:headEnd/>
              <a:tailEnd/>
            </a:ln>
          </p:spPr>
          <p:txBody>
            <a:bodyPr/>
            <a:lstStyle/>
            <a:p>
              <a:endParaRPr lang="en-GB"/>
            </a:p>
          </p:txBody>
        </p:sp>
        <p:sp>
          <p:nvSpPr>
            <p:cNvPr id="109938" name="Oval 129"/>
            <p:cNvSpPr>
              <a:spLocks noChangeArrowheads="1"/>
            </p:cNvSpPr>
            <p:nvPr/>
          </p:nvSpPr>
          <p:spPr bwMode="auto">
            <a:xfrm>
              <a:off x="5013" y="2295"/>
              <a:ext cx="90" cy="86"/>
            </a:xfrm>
            <a:prstGeom prst="ellipse">
              <a:avLst/>
            </a:prstGeom>
            <a:blipFill dpi="0" rotWithShape="0">
              <a:blip r:embed="rId7"/>
              <a:srcRect/>
              <a:tile tx="0" ty="0" sx="100000" sy="100000" flip="none" algn="tl"/>
            </a:blipFill>
            <a:ln w="7938">
              <a:solidFill>
                <a:srgbClr val="000000"/>
              </a:solidFill>
              <a:round/>
              <a:headEnd/>
              <a:tailEnd/>
            </a:ln>
          </p:spPr>
          <p:txBody>
            <a:bodyPr/>
            <a:lstStyle/>
            <a:p>
              <a:endParaRPr lang="en-GB"/>
            </a:p>
          </p:txBody>
        </p:sp>
      </p:grpSp>
      <p:cxnSp>
        <p:nvCxnSpPr>
          <p:cNvPr id="109671" name="AutoShape 130"/>
          <p:cNvCxnSpPr>
            <a:cxnSpLocks noChangeShapeType="1"/>
          </p:cNvCxnSpPr>
          <p:nvPr/>
        </p:nvCxnSpPr>
        <p:spPr bwMode="auto">
          <a:xfrm flipV="1">
            <a:off x="2771775" y="5373688"/>
            <a:ext cx="1676400" cy="3175"/>
          </a:xfrm>
          <a:prstGeom prst="curvedConnector3">
            <a:avLst>
              <a:gd name="adj1" fmla="val 50000"/>
            </a:avLst>
          </a:prstGeom>
          <a:noFill/>
          <a:ln w="28575">
            <a:solidFill>
              <a:schemeClr val="tx1"/>
            </a:solidFill>
            <a:round/>
            <a:headEnd/>
            <a:tailEnd type="triangle" w="med" len="med"/>
          </a:ln>
        </p:spPr>
      </p:cxnSp>
      <p:sp>
        <p:nvSpPr>
          <p:cNvPr id="109672" name="Text Box 132"/>
          <p:cNvSpPr txBox="1">
            <a:spLocks noChangeArrowheads="1"/>
          </p:cNvSpPr>
          <p:nvPr/>
        </p:nvSpPr>
        <p:spPr bwMode="auto">
          <a:xfrm>
            <a:off x="323850" y="3573463"/>
            <a:ext cx="1354138" cy="641350"/>
          </a:xfrm>
          <a:prstGeom prst="rect">
            <a:avLst/>
          </a:prstGeom>
          <a:noFill/>
          <a:ln w="12700">
            <a:noFill/>
            <a:miter lim="800000"/>
            <a:headEnd/>
            <a:tailEnd/>
          </a:ln>
        </p:spPr>
        <p:txBody>
          <a:bodyPr>
            <a:spAutoFit/>
          </a:bodyPr>
          <a:lstStyle/>
          <a:p>
            <a:pPr>
              <a:spcBef>
                <a:spcPct val="0"/>
              </a:spcBef>
            </a:pPr>
            <a:r>
              <a:rPr lang="en-GB">
                <a:solidFill>
                  <a:schemeClr val="tx1"/>
                </a:solidFill>
              </a:rPr>
              <a:t>Lymphoid progenitors</a:t>
            </a:r>
          </a:p>
        </p:txBody>
      </p:sp>
      <p:grpSp>
        <p:nvGrpSpPr>
          <p:cNvPr id="109673" name="Group 133"/>
          <p:cNvGrpSpPr>
            <a:grpSpLocks/>
          </p:cNvGrpSpPr>
          <p:nvPr/>
        </p:nvGrpSpPr>
        <p:grpSpPr bwMode="auto">
          <a:xfrm>
            <a:off x="2247900" y="3416300"/>
            <a:ext cx="339725" cy="381000"/>
            <a:chOff x="4741" y="1500"/>
            <a:chExt cx="106" cy="114"/>
          </a:xfrm>
        </p:grpSpPr>
        <p:sp>
          <p:nvSpPr>
            <p:cNvPr id="109935" name="Oval 134"/>
            <p:cNvSpPr>
              <a:spLocks noChangeArrowheads="1"/>
            </p:cNvSpPr>
            <p:nvPr/>
          </p:nvSpPr>
          <p:spPr bwMode="auto">
            <a:xfrm>
              <a:off x="4741" y="1500"/>
              <a:ext cx="106" cy="114"/>
            </a:xfrm>
            <a:prstGeom prst="ellipse">
              <a:avLst/>
            </a:prstGeom>
            <a:solidFill>
              <a:srgbClr val="661900"/>
            </a:solidFill>
            <a:ln w="7938">
              <a:solidFill>
                <a:srgbClr val="000000"/>
              </a:solidFill>
              <a:round/>
              <a:headEnd/>
              <a:tailEnd/>
            </a:ln>
          </p:spPr>
          <p:txBody>
            <a:bodyPr/>
            <a:lstStyle/>
            <a:p>
              <a:endParaRPr lang="en-GB"/>
            </a:p>
          </p:txBody>
        </p:sp>
        <p:sp>
          <p:nvSpPr>
            <p:cNvPr id="109936" name="Oval 135"/>
            <p:cNvSpPr>
              <a:spLocks noChangeArrowheads="1"/>
            </p:cNvSpPr>
            <p:nvPr/>
          </p:nvSpPr>
          <p:spPr bwMode="auto">
            <a:xfrm>
              <a:off x="4756" y="1517"/>
              <a:ext cx="91" cy="86"/>
            </a:xfrm>
            <a:prstGeom prst="ellipse">
              <a:avLst/>
            </a:prstGeom>
            <a:blipFill dpi="0" rotWithShape="0">
              <a:blip r:embed="rId3"/>
              <a:srcRect/>
              <a:tile tx="0" ty="0" sx="100000" sy="100000" flip="none" algn="tl"/>
            </a:blipFill>
            <a:ln w="7938">
              <a:solidFill>
                <a:srgbClr val="000000"/>
              </a:solidFill>
              <a:round/>
              <a:headEnd/>
              <a:tailEnd/>
            </a:ln>
          </p:spPr>
          <p:txBody>
            <a:bodyPr/>
            <a:lstStyle/>
            <a:p>
              <a:endParaRPr lang="en-GB"/>
            </a:p>
          </p:txBody>
        </p:sp>
      </p:grpSp>
      <p:grpSp>
        <p:nvGrpSpPr>
          <p:cNvPr id="109674" name="Group 136"/>
          <p:cNvGrpSpPr>
            <a:grpSpLocks/>
          </p:cNvGrpSpPr>
          <p:nvPr/>
        </p:nvGrpSpPr>
        <p:grpSpPr bwMode="auto">
          <a:xfrm>
            <a:off x="2112963" y="4406900"/>
            <a:ext cx="735012" cy="990600"/>
            <a:chOff x="4903" y="3071"/>
            <a:chExt cx="160" cy="192"/>
          </a:xfrm>
        </p:grpSpPr>
        <p:grpSp>
          <p:nvGrpSpPr>
            <p:cNvPr id="109915" name="Group 137"/>
            <p:cNvGrpSpPr>
              <a:grpSpLocks/>
            </p:cNvGrpSpPr>
            <p:nvPr/>
          </p:nvGrpSpPr>
          <p:grpSpPr bwMode="auto">
            <a:xfrm>
              <a:off x="4903" y="3130"/>
              <a:ext cx="106" cy="114"/>
              <a:chOff x="4903" y="3130"/>
              <a:chExt cx="106" cy="114"/>
            </a:xfrm>
          </p:grpSpPr>
          <p:sp>
            <p:nvSpPr>
              <p:cNvPr id="109933" name="Oval 138"/>
              <p:cNvSpPr>
                <a:spLocks noChangeArrowheads="1"/>
              </p:cNvSpPr>
              <p:nvPr/>
            </p:nvSpPr>
            <p:spPr bwMode="auto">
              <a:xfrm>
                <a:off x="4903" y="3130"/>
                <a:ext cx="106" cy="114"/>
              </a:xfrm>
              <a:prstGeom prst="ellipse">
                <a:avLst/>
              </a:prstGeom>
              <a:solidFill>
                <a:srgbClr val="FF7F00"/>
              </a:solidFill>
              <a:ln w="7938">
                <a:solidFill>
                  <a:srgbClr val="000000"/>
                </a:solidFill>
                <a:round/>
                <a:headEnd/>
                <a:tailEnd/>
              </a:ln>
            </p:spPr>
            <p:txBody>
              <a:bodyPr/>
              <a:lstStyle/>
              <a:p>
                <a:endParaRPr lang="en-GB"/>
              </a:p>
            </p:txBody>
          </p:sp>
          <p:sp>
            <p:nvSpPr>
              <p:cNvPr id="109934" name="Oval 139"/>
              <p:cNvSpPr>
                <a:spLocks noChangeArrowheads="1"/>
              </p:cNvSpPr>
              <p:nvPr/>
            </p:nvSpPr>
            <p:spPr bwMode="auto">
              <a:xfrm>
                <a:off x="4919" y="3147"/>
                <a:ext cx="90" cy="86"/>
              </a:xfrm>
              <a:prstGeom prst="ellipse">
                <a:avLst/>
              </a:prstGeom>
              <a:blipFill dpi="0" rotWithShape="0">
                <a:blip r:embed="rId8"/>
                <a:srcRect/>
                <a:tile tx="0" ty="0" sx="100000" sy="100000" flip="none" algn="tl"/>
              </a:blipFill>
              <a:ln w="7938">
                <a:solidFill>
                  <a:srgbClr val="000000"/>
                </a:solidFill>
                <a:round/>
                <a:headEnd/>
                <a:tailEnd/>
              </a:ln>
            </p:spPr>
            <p:txBody>
              <a:bodyPr/>
              <a:lstStyle/>
              <a:p>
                <a:endParaRPr lang="en-GB"/>
              </a:p>
            </p:txBody>
          </p:sp>
        </p:grpSp>
        <p:sp>
          <p:nvSpPr>
            <p:cNvPr id="109916" name="Line 140"/>
            <p:cNvSpPr>
              <a:spLocks noChangeShapeType="1"/>
            </p:cNvSpPr>
            <p:nvPr/>
          </p:nvSpPr>
          <p:spPr bwMode="auto">
            <a:xfrm>
              <a:off x="5011" y="3178"/>
              <a:ext cx="36" cy="1"/>
            </a:xfrm>
            <a:prstGeom prst="line">
              <a:avLst/>
            </a:prstGeom>
            <a:noFill/>
            <a:ln w="7938">
              <a:solidFill>
                <a:srgbClr val="000000"/>
              </a:solidFill>
              <a:round/>
              <a:headEnd/>
              <a:tailEnd/>
            </a:ln>
          </p:spPr>
          <p:txBody>
            <a:bodyPr/>
            <a:lstStyle/>
            <a:p>
              <a:endParaRPr lang="en-GB"/>
            </a:p>
          </p:txBody>
        </p:sp>
        <p:sp>
          <p:nvSpPr>
            <p:cNvPr id="109917" name="Line 141"/>
            <p:cNvSpPr>
              <a:spLocks noChangeShapeType="1"/>
            </p:cNvSpPr>
            <p:nvPr/>
          </p:nvSpPr>
          <p:spPr bwMode="auto">
            <a:xfrm>
              <a:off x="5011" y="3190"/>
              <a:ext cx="36" cy="1"/>
            </a:xfrm>
            <a:prstGeom prst="line">
              <a:avLst/>
            </a:prstGeom>
            <a:noFill/>
            <a:ln w="7938">
              <a:solidFill>
                <a:srgbClr val="000000"/>
              </a:solidFill>
              <a:round/>
              <a:headEnd/>
              <a:tailEnd/>
            </a:ln>
          </p:spPr>
          <p:txBody>
            <a:bodyPr/>
            <a:lstStyle/>
            <a:p>
              <a:endParaRPr lang="en-GB"/>
            </a:p>
          </p:txBody>
        </p:sp>
        <p:sp>
          <p:nvSpPr>
            <p:cNvPr id="109918" name="Line 142"/>
            <p:cNvSpPr>
              <a:spLocks noChangeShapeType="1"/>
            </p:cNvSpPr>
            <p:nvPr/>
          </p:nvSpPr>
          <p:spPr bwMode="auto">
            <a:xfrm>
              <a:off x="5047" y="3190"/>
              <a:ext cx="11" cy="22"/>
            </a:xfrm>
            <a:prstGeom prst="line">
              <a:avLst/>
            </a:prstGeom>
            <a:noFill/>
            <a:ln w="7938">
              <a:solidFill>
                <a:srgbClr val="000000"/>
              </a:solidFill>
              <a:round/>
              <a:headEnd/>
              <a:tailEnd/>
            </a:ln>
          </p:spPr>
          <p:txBody>
            <a:bodyPr/>
            <a:lstStyle/>
            <a:p>
              <a:endParaRPr lang="en-GB"/>
            </a:p>
          </p:txBody>
        </p:sp>
        <p:sp>
          <p:nvSpPr>
            <p:cNvPr id="109919" name="Line 143"/>
            <p:cNvSpPr>
              <a:spLocks noChangeShapeType="1"/>
            </p:cNvSpPr>
            <p:nvPr/>
          </p:nvSpPr>
          <p:spPr bwMode="auto">
            <a:xfrm flipV="1">
              <a:off x="5047" y="3162"/>
              <a:ext cx="16" cy="16"/>
            </a:xfrm>
            <a:prstGeom prst="line">
              <a:avLst/>
            </a:prstGeom>
            <a:noFill/>
            <a:ln w="7938">
              <a:solidFill>
                <a:srgbClr val="000000"/>
              </a:solidFill>
              <a:round/>
              <a:headEnd/>
              <a:tailEnd/>
            </a:ln>
          </p:spPr>
          <p:txBody>
            <a:bodyPr/>
            <a:lstStyle/>
            <a:p>
              <a:endParaRPr lang="en-GB"/>
            </a:p>
          </p:txBody>
        </p:sp>
        <p:sp>
          <p:nvSpPr>
            <p:cNvPr id="109920" name="Line 144"/>
            <p:cNvSpPr>
              <a:spLocks noChangeShapeType="1"/>
            </p:cNvSpPr>
            <p:nvPr/>
          </p:nvSpPr>
          <p:spPr bwMode="auto">
            <a:xfrm>
              <a:off x="5042" y="3201"/>
              <a:ext cx="11" cy="17"/>
            </a:xfrm>
            <a:prstGeom prst="line">
              <a:avLst/>
            </a:prstGeom>
            <a:noFill/>
            <a:ln w="7938">
              <a:solidFill>
                <a:srgbClr val="000000"/>
              </a:solidFill>
              <a:round/>
              <a:headEnd/>
              <a:tailEnd/>
            </a:ln>
          </p:spPr>
          <p:txBody>
            <a:bodyPr/>
            <a:lstStyle/>
            <a:p>
              <a:endParaRPr lang="en-GB"/>
            </a:p>
          </p:txBody>
        </p:sp>
        <p:sp>
          <p:nvSpPr>
            <p:cNvPr id="109921" name="Line 145"/>
            <p:cNvSpPr>
              <a:spLocks noChangeShapeType="1"/>
            </p:cNvSpPr>
            <p:nvPr/>
          </p:nvSpPr>
          <p:spPr bwMode="auto">
            <a:xfrm flipV="1">
              <a:off x="5042" y="3156"/>
              <a:ext cx="16" cy="17"/>
            </a:xfrm>
            <a:prstGeom prst="line">
              <a:avLst/>
            </a:prstGeom>
            <a:noFill/>
            <a:ln w="7938">
              <a:solidFill>
                <a:srgbClr val="000000"/>
              </a:solidFill>
              <a:round/>
              <a:headEnd/>
              <a:tailEnd/>
            </a:ln>
          </p:spPr>
          <p:txBody>
            <a:bodyPr/>
            <a:lstStyle/>
            <a:p>
              <a:endParaRPr lang="en-GB"/>
            </a:p>
          </p:txBody>
        </p:sp>
        <p:sp>
          <p:nvSpPr>
            <p:cNvPr id="109922" name="Line 146"/>
            <p:cNvSpPr>
              <a:spLocks noChangeShapeType="1"/>
            </p:cNvSpPr>
            <p:nvPr/>
          </p:nvSpPr>
          <p:spPr bwMode="auto">
            <a:xfrm>
              <a:off x="4974" y="3241"/>
              <a:ext cx="11" cy="22"/>
            </a:xfrm>
            <a:prstGeom prst="line">
              <a:avLst/>
            </a:prstGeom>
            <a:noFill/>
            <a:ln w="7938">
              <a:solidFill>
                <a:srgbClr val="000000"/>
              </a:solidFill>
              <a:round/>
              <a:headEnd/>
              <a:tailEnd/>
            </a:ln>
          </p:spPr>
          <p:txBody>
            <a:bodyPr/>
            <a:lstStyle/>
            <a:p>
              <a:endParaRPr lang="en-GB"/>
            </a:p>
          </p:txBody>
        </p:sp>
        <p:sp>
          <p:nvSpPr>
            <p:cNvPr id="109923" name="Line 147"/>
            <p:cNvSpPr>
              <a:spLocks noChangeShapeType="1"/>
            </p:cNvSpPr>
            <p:nvPr/>
          </p:nvSpPr>
          <p:spPr bwMode="auto">
            <a:xfrm>
              <a:off x="4985" y="3235"/>
              <a:ext cx="10" cy="28"/>
            </a:xfrm>
            <a:prstGeom prst="line">
              <a:avLst/>
            </a:prstGeom>
            <a:noFill/>
            <a:ln w="7938">
              <a:solidFill>
                <a:srgbClr val="000000"/>
              </a:solidFill>
              <a:round/>
              <a:headEnd/>
              <a:tailEnd/>
            </a:ln>
          </p:spPr>
          <p:txBody>
            <a:bodyPr/>
            <a:lstStyle/>
            <a:p>
              <a:endParaRPr lang="en-GB"/>
            </a:p>
          </p:txBody>
        </p:sp>
        <p:grpSp>
          <p:nvGrpSpPr>
            <p:cNvPr id="109924" name="Group 148"/>
            <p:cNvGrpSpPr>
              <a:grpSpLocks/>
            </p:cNvGrpSpPr>
            <p:nvPr/>
          </p:nvGrpSpPr>
          <p:grpSpPr bwMode="auto">
            <a:xfrm>
              <a:off x="4974" y="3071"/>
              <a:ext cx="58" cy="62"/>
              <a:chOff x="4974" y="3071"/>
              <a:chExt cx="58" cy="62"/>
            </a:xfrm>
          </p:grpSpPr>
          <p:sp>
            <p:nvSpPr>
              <p:cNvPr id="109927" name="Line 149"/>
              <p:cNvSpPr>
                <a:spLocks noChangeShapeType="1"/>
              </p:cNvSpPr>
              <p:nvPr/>
            </p:nvSpPr>
            <p:spPr bwMode="auto">
              <a:xfrm flipV="1">
                <a:off x="4974" y="3099"/>
                <a:ext cx="26" cy="29"/>
              </a:xfrm>
              <a:prstGeom prst="line">
                <a:avLst/>
              </a:prstGeom>
              <a:noFill/>
              <a:ln w="7938">
                <a:solidFill>
                  <a:srgbClr val="000000"/>
                </a:solidFill>
                <a:round/>
                <a:headEnd/>
                <a:tailEnd/>
              </a:ln>
            </p:spPr>
            <p:txBody>
              <a:bodyPr/>
              <a:lstStyle/>
              <a:p>
                <a:endParaRPr lang="en-GB"/>
              </a:p>
            </p:txBody>
          </p:sp>
          <p:sp>
            <p:nvSpPr>
              <p:cNvPr id="109928" name="Line 150"/>
              <p:cNvSpPr>
                <a:spLocks noChangeShapeType="1"/>
              </p:cNvSpPr>
              <p:nvPr/>
            </p:nvSpPr>
            <p:spPr bwMode="auto">
              <a:xfrm flipV="1">
                <a:off x="4985" y="3105"/>
                <a:ext cx="21" cy="28"/>
              </a:xfrm>
              <a:prstGeom prst="line">
                <a:avLst/>
              </a:prstGeom>
              <a:noFill/>
              <a:ln w="7938">
                <a:solidFill>
                  <a:srgbClr val="000000"/>
                </a:solidFill>
                <a:round/>
                <a:headEnd/>
                <a:tailEnd/>
              </a:ln>
            </p:spPr>
            <p:txBody>
              <a:bodyPr/>
              <a:lstStyle/>
              <a:p>
                <a:endParaRPr lang="en-GB"/>
              </a:p>
            </p:txBody>
          </p:sp>
          <p:sp>
            <p:nvSpPr>
              <p:cNvPr id="109929" name="Line 151"/>
              <p:cNvSpPr>
                <a:spLocks noChangeShapeType="1"/>
              </p:cNvSpPr>
              <p:nvPr/>
            </p:nvSpPr>
            <p:spPr bwMode="auto">
              <a:xfrm>
                <a:off x="5011" y="3105"/>
                <a:ext cx="21" cy="6"/>
              </a:xfrm>
              <a:prstGeom prst="line">
                <a:avLst/>
              </a:prstGeom>
              <a:noFill/>
              <a:ln w="7938">
                <a:solidFill>
                  <a:srgbClr val="000000"/>
                </a:solidFill>
                <a:round/>
                <a:headEnd/>
                <a:tailEnd/>
              </a:ln>
            </p:spPr>
            <p:txBody>
              <a:bodyPr/>
              <a:lstStyle/>
              <a:p>
                <a:endParaRPr lang="en-GB"/>
              </a:p>
            </p:txBody>
          </p:sp>
          <p:sp>
            <p:nvSpPr>
              <p:cNvPr id="109930" name="Line 152"/>
              <p:cNvSpPr>
                <a:spLocks noChangeShapeType="1"/>
              </p:cNvSpPr>
              <p:nvPr/>
            </p:nvSpPr>
            <p:spPr bwMode="auto">
              <a:xfrm flipV="1">
                <a:off x="5000" y="3071"/>
                <a:ext cx="1" cy="28"/>
              </a:xfrm>
              <a:prstGeom prst="line">
                <a:avLst/>
              </a:prstGeom>
              <a:noFill/>
              <a:ln w="7938">
                <a:solidFill>
                  <a:srgbClr val="000000"/>
                </a:solidFill>
                <a:round/>
                <a:headEnd/>
                <a:tailEnd/>
              </a:ln>
            </p:spPr>
            <p:txBody>
              <a:bodyPr/>
              <a:lstStyle/>
              <a:p>
                <a:endParaRPr lang="en-GB"/>
              </a:p>
            </p:txBody>
          </p:sp>
          <p:sp>
            <p:nvSpPr>
              <p:cNvPr id="109931" name="Line 153"/>
              <p:cNvSpPr>
                <a:spLocks noChangeShapeType="1"/>
              </p:cNvSpPr>
              <p:nvPr/>
            </p:nvSpPr>
            <p:spPr bwMode="auto">
              <a:xfrm>
                <a:off x="5011" y="3116"/>
                <a:ext cx="21" cy="6"/>
              </a:xfrm>
              <a:prstGeom prst="line">
                <a:avLst/>
              </a:prstGeom>
              <a:noFill/>
              <a:ln w="7938">
                <a:solidFill>
                  <a:srgbClr val="000000"/>
                </a:solidFill>
                <a:round/>
                <a:headEnd/>
                <a:tailEnd/>
              </a:ln>
            </p:spPr>
            <p:txBody>
              <a:bodyPr/>
              <a:lstStyle/>
              <a:p>
                <a:endParaRPr lang="en-GB"/>
              </a:p>
            </p:txBody>
          </p:sp>
          <p:sp>
            <p:nvSpPr>
              <p:cNvPr id="109932" name="Line 154"/>
              <p:cNvSpPr>
                <a:spLocks noChangeShapeType="1"/>
              </p:cNvSpPr>
              <p:nvPr/>
            </p:nvSpPr>
            <p:spPr bwMode="auto">
              <a:xfrm flipV="1">
                <a:off x="4990" y="3071"/>
                <a:ext cx="1" cy="28"/>
              </a:xfrm>
              <a:prstGeom prst="line">
                <a:avLst/>
              </a:prstGeom>
              <a:noFill/>
              <a:ln w="7938">
                <a:solidFill>
                  <a:srgbClr val="000000"/>
                </a:solidFill>
                <a:round/>
                <a:headEnd/>
                <a:tailEnd/>
              </a:ln>
            </p:spPr>
            <p:txBody>
              <a:bodyPr/>
              <a:lstStyle/>
              <a:p>
                <a:endParaRPr lang="en-GB"/>
              </a:p>
            </p:txBody>
          </p:sp>
        </p:grpSp>
        <p:sp>
          <p:nvSpPr>
            <p:cNvPr id="109925" name="Line 155"/>
            <p:cNvSpPr>
              <a:spLocks noChangeShapeType="1"/>
            </p:cNvSpPr>
            <p:nvPr/>
          </p:nvSpPr>
          <p:spPr bwMode="auto">
            <a:xfrm>
              <a:off x="4911" y="3105"/>
              <a:ext cx="16" cy="28"/>
            </a:xfrm>
            <a:prstGeom prst="line">
              <a:avLst/>
            </a:prstGeom>
            <a:noFill/>
            <a:ln w="7938">
              <a:solidFill>
                <a:srgbClr val="000000"/>
              </a:solidFill>
              <a:round/>
              <a:headEnd/>
              <a:tailEnd/>
            </a:ln>
          </p:spPr>
          <p:txBody>
            <a:bodyPr/>
            <a:lstStyle/>
            <a:p>
              <a:endParaRPr lang="en-GB"/>
            </a:p>
          </p:txBody>
        </p:sp>
        <p:sp>
          <p:nvSpPr>
            <p:cNvPr id="109926" name="Line 156"/>
            <p:cNvSpPr>
              <a:spLocks noChangeShapeType="1"/>
            </p:cNvSpPr>
            <p:nvPr/>
          </p:nvSpPr>
          <p:spPr bwMode="auto">
            <a:xfrm>
              <a:off x="4922" y="3105"/>
              <a:ext cx="16" cy="23"/>
            </a:xfrm>
            <a:prstGeom prst="line">
              <a:avLst/>
            </a:prstGeom>
            <a:noFill/>
            <a:ln w="7938">
              <a:solidFill>
                <a:srgbClr val="000000"/>
              </a:solidFill>
              <a:round/>
              <a:headEnd/>
              <a:tailEnd/>
            </a:ln>
          </p:spPr>
          <p:txBody>
            <a:bodyPr/>
            <a:lstStyle/>
            <a:p>
              <a:endParaRPr lang="en-GB"/>
            </a:p>
          </p:txBody>
        </p:sp>
      </p:grpSp>
      <p:sp>
        <p:nvSpPr>
          <p:cNvPr id="109675" name="Line 157"/>
          <p:cNvSpPr>
            <a:spLocks noChangeShapeType="1"/>
          </p:cNvSpPr>
          <p:nvPr/>
        </p:nvSpPr>
        <p:spPr bwMode="auto">
          <a:xfrm>
            <a:off x="2179638" y="3111500"/>
            <a:ext cx="136525" cy="304800"/>
          </a:xfrm>
          <a:prstGeom prst="line">
            <a:avLst/>
          </a:prstGeom>
          <a:noFill/>
          <a:ln w="38100">
            <a:solidFill>
              <a:srgbClr val="000000"/>
            </a:solidFill>
            <a:round/>
            <a:headEnd/>
            <a:tailEnd type="triangle" w="med" len="med"/>
          </a:ln>
        </p:spPr>
        <p:txBody>
          <a:bodyPr wrap="none" anchor="ctr"/>
          <a:lstStyle/>
          <a:p>
            <a:endParaRPr lang="en-GB"/>
          </a:p>
        </p:txBody>
      </p:sp>
      <p:grpSp>
        <p:nvGrpSpPr>
          <p:cNvPr id="109676" name="Group 158"/>
          <p:cNvGrpSpPr>
            <a:grpSpLocks/>
          </p:cNvGrpSpPr>
          <p:nvPr/>
        </p:nvGrpSpPr>
        <p:grpSpPr bwMode="auto">
          <a:xfrm>
            <a:off x="2044700" y="3721100"/>
            <a:ext cx="338138" cy="381000"/>
            <a:chOff x="4741" y="1500"/>
            <a:chExt cx="106" cy="114"/>
          </a:xfrm>
        </p:grpSpPr>
        <p:sp>
          <p:nvSpPr>
            <p:cNvPr id="109913" name="Oval 159"/>
            <p:cNvSpPr>
              <a:spLocks noChangeArrowheads="1"/>
            </p:cNvSpPr>
            <p:nvPr/>
          </p:nvSpPr>
          <p:spPr bwMode="auto">
            <a:xfrm>
              <a:off x="4741" y="1500"/>
              <a:ext cx="106" cy="114"/>
            </a:xfrm>
            <a:prstGeom prst="ellipse">
              <a:avLst/>
            </a:prstGeom>
            <a:solidFill>
              <a:srgbClr val="661900"/>
            </a:solidFill>
            <a:ln w="7938">
              <a:solidFill>
                <a:srgbClr val="000000"/>
              </a:solidFill>
              <a:round/>
              <a:headEnd/>
              <a:tailEnd/>
            </a:ln>
          </p:spPr>
          <p:txBody>
            <a:bodyPr/>
            <a:lstStyle/>
            <a:p>
              <a:endParaRPr lang="en-GB"/>
            </a:p>
          </p:txBody>
        </p:sp>
        <p:sp>
          <p:nvSpPr>
            <p:cNvPr id="109914" name="Oval 160"/>
            <p:cNvSpPr>
              <a:spLocks noChangeArrowheads="1"/>
            </p:cNvSpPr>
            <p:nvPr/>
          </p:nvSpPr>
          <p:spPr bwMode="auto">
            <a:xfrm>
              <a:off x="4756" y="1517"/>
              <a:ext cx="91" cy="86"/>
            </a:xfrm>
            <a:prstGeom prst="ellipse">
              <a:avLst/>
            </a:prstGeom>
            <a:blipFill dpi="0" rotWithShape="0">
              <a:blip r:embed="rId3"/>
              <a:srcRect/>
              <a:tile tx="0" ty="0" sx="100000" sy="100000" flip="none" algn="tl"/>
            </a:blipFill>
            <a:ln w="7938">
              <a:solidFill>
                <a:srgbClr val="000000"/>
              </a:solidFill>
              <a:round/>
              <a:headEnd/>
              <a:tailEnd/>
            </a:ln>
          </p:spPr>
          <p:txBody>
            <a:bodyPr/>
            <a:lstStyle/>
            <a:p>
              <a:endParaRPr lang="en-GB"/>
            </a:p>
          </p:txBody>
        </p:sp>
      </p:grpSp>
      <p:grpSp>
        <p:nvGrpSpPr>
          <p:cNvPr id="109677" name="Group 161"/>
          <p:cNvGrpSpPr>
            <a:grpSpLocks/>
          </p:cNvGrpSpPr>
          <p:nvPr/>
        </p:nvGrpSpPr>
        <p:grpSpPr bwMode="auto">
          <a:xfrm>
            <a:off x="2316163" y="4102100"/>
            <a:ext cx="130175" cy="377825"/>
            <a:chOff x="1210" y="2626"/>
            <a:chExt cx="113" cy="227"/>
          </a:xfrm>
        </p:grpSpPr>
        <p:sp>
          <p:nvSpPr>
            <p:cNvPr id="109911" name="Freeform 162"/>
            <p:cNvSpPr>
              <a:spLocks/>
            </p:cNvSpPr>
            <p:nvPr/>
          </p:nvSpPr>
          <p:spPr bwMode="auto">
            <a:xfrm>
              <a:off x="1210" y="2747"/>
              <a:ext cx="113" cy="106"/>
            </a:xfrm>
            <a:custGeom>
              <a:avLst/>
              <a:gdLst>
                <a:gd name="T0" fmla="*/ 48 w 113"/>
                <a:gd name="T1" fmla="*/ 106 h 106"/>
                <a:gd name="T2" fmla="*/ 0 w 113"/>
                <a:gd name="T3" fmla="*/ 0 h 106"/>
                <a:gd name="T4" fmla="*/ 48 w 113"/>
                <a:gd name="T5" fmla="*/ 0 h 106"/>
                <a:gd name="T6" fmla="*/ 113 w 113"/>
                <a:gd name="T7" fmla="*/ 0 h 106"/>
                <a:gd name="T8" fmla="*/ 48 w 113"/>
                <a:gd name="T9" fmla="*/ 106 h 106"/>
                <a:gd name="T10" fmla="*/ 0 60000 65536"/>
                <a:gd name="T11" fmla="*/ 0 60000 65536"/>
                <a:gd name="T12" fmla="*/ 0 60000 65536"/>
                <a:gd name="T13" fmla="*/ 0 60000 65536"/>
                <a:gd name="T14" fmla="*/ 0 60000 65536"/>
                <a:gd name="T15" fmla="*/ 0 w 113"/>
                <a:gd name="T16" fmla="*/ 0 h 106"/>
                <a:gd name="T17" fmla="*/ 113 w 113"/>
                <a:gd name="T18" fmla="*/ 106 h 106"/>
              </a:gdLst>
              <a:ahLst/>
              <a:cxnLst>
                <a:cxn ang="T10">
                  <a:pos x="T0" y="T1"/>
                </a:cxn>
                <a:cxn ang="T11">
                  <a:pos x="T2" y="T3"/>
                </a:cxn>
                <a:cxn ang="T12">
                  <a:pos x="T4" y="T5"/>
                </a:cxn>
                <a:cxn ang="T13">
                  <a:pos x="T6" y="T7"/>
                </a:cxn>
                <a:cxn ang="T14">
                  <a:pos x="T8" y="T9"/>
                </a:cxn>
              </a:cxnLst>
              <a:rect l="T15" t="T16" r="T17" b="T18"/>
              <a:pathLst>
                <a:path w="113" h="106">
                  <a:moveTo>
                    <a:pt x="48" y="106"/>
                  </a:moveTo>
                  <a:lnTo>
                    <a:pt x="0" y="0"/>
                  </a:lnTo>
                  <a:lnTo>
                    <a:pt x="48" y="0"/>
                  </a:lnTo>
                  <a:lnTo>
                    <a:pt x="113" y="0"/>
                  </a:lnTo>
                  <a:lnTo>
                    <a:pt x="48" y="106"/>
                  </a:lnTo>
                  <a:close/>
                </a:path>
              </a:pathLst>
            </a:custGeom>
            <a:solidFill>
              <a:srgbClr val="000000"/>
            </a:solidFill>
            <a:ln w="9525">
              <a:noFill/>
              <a:round/>
              <a:headEnd/>
              <a:tailEnd/>
            </a:ln>
          </p:spPr>
          <p:txBody>
            <a:bodyPr/>
            <a:lstStyle/>
            <a:p>
              <a:endParaRPr lang="en-GB"/>
            </a:p>
          </p:txBody>
        </p:sp>
        <p:sp>
          <p:nvSpPr>
            <p:cNvPr id="109912" name="Line 163"/>
            <p:cNvSpPr>
              <a:spLocks noChangeShapeType="1"/>
            </p:cNvSpPr>
            <p:nvPr/>
          </p:nvSpPr>
          <p:spPr bwMode="auto">
            <a:xfrm>
              <a:off x="1258" y="2626"/>
              <a:ext cx="1" cy="121"/>
            </a:xfrm>
            <a:prstGeom prst="line">
              <a:avLst/>
            </a:prstGeom>
            <a:noFill/>
            <a:ln w="25400">
              <a:solidFill>
                <a:srgbClr val="000000"/>
              </a:solidFill>
              <a:round/>
              <a:headEnd/>
              <a:tailEnd/>
            </a:ln>
          </p:spPr>
          <p:txBody>
            <a:bodyPr/>
            <a:lstStyle/>
            <a:p>
              <a:endParaRPr lang="en-GB"/>
            </a:p>
          </p:txBody>
        </p:sp>
      </p:grpSp>
      <p:sp>
        <p:nvSpPr>
          <p:cNvPr id="1255588" name="Rectangle 164"/>
          <p:cNvSpPr>
            <a:spLocks noChangeArrowheads="1"/>
          </p:cNvSpPr>
          <p:nvPr/>
        </p:nvSpPr>
        <p:spPr bwMode="auto">
          <a:xfrm>
            <a:off x="2654300" y="4635500"/>
            <a:ext cx="244475" cy="212725"/>
          </a:xfrm>
          <a:prstGeom prst="rect">
            <a:avLst/>
          </a:prstGeom>
          <a:noFill/>
          <a:ln w="9525">
            <a:noFill/>
            <a:miter lim="800000"/>
            <a:headEnd/>
            <a:tailEnd/>
          </a:ln>
        </p:spPr>
        <p:txBody>
          <a:bodyPr wrap="none" lIns="0" tIns="0" rIns="0" bIns="0">
            <a:spAutoFit/>
          </a:bodyPr>
          <a:lstStyle/>
          <a:p>
            <a:pPr>
              <a:spcBef>
                <a:spcPct val="0"/>
              </a:spcBef>
            </a:pPr>
            <a:r>
              <a:rPr lang="en-GB" sz="1400">
                <a:solidFill>
                  <a:srgbClr val="000000"/>
                </a:solidFill>
                <a:latin typeface="Arial Narrow" pitchFamily="34" charset="0"/>
              </a:rPr>
              <a:t>IgM</a:t>
            </a:r>
            <a:endParaRPr lang="en-GB" sz="2400" i="1">
              <a:solidFill>
                <a:schemeClr val="tx1"/>
              </a:solidFill>
              <a:effectLst>
                <a:outerShdw blurRad="38100" dist="38100" dir="2700000" algn="tl">
                  <a:srgbClr val="C0C0C0"/>
                </a:outerShdw>
              </a:effectLst>
            </a:endParaRPr>
          </a:p>
        </p:txBody>
      </p:sp>
      <p:grpSp>
        <p:nvGrpSpPr>
          <p:cNvPr id="109679" name="Group 165"/>
          <p:cNvGrpSpPr>
            <a:grpSpLocks/>
          </p:cNvGrpSpPr>
          <p:nvPr/>
        </p:nvGrpSpPr>
        <p:grpSpPr bwMode="auto">
          <a:xfrm>
            <a:off x="1951038" y="5246688"/>
            <a:ext cx="131762" cy="390525"/>
            <a:chOff x="1210" y="3169"/>
            <a:chExt cx="113" cy="235"/>
          </a:xfrm>
        </p:grpSpPr>
        <p:sp>
          <p:nvSpPr>
            <p:cNvPr id="109909" name="Freeform 166"/>
            <p:cNvSpPr>
              <a:spLocks/>
            </p:cNvSpPr>
            <p:nvPr/>
          </p:nvSpPr>
          <p:spPr bwMode="auto">
            <a:xfrm>
              <a:off x="1210" y="3291"/>
              <a:ext cx="113" cy="113"/>
            </a:xfrm>
            <a:custGeom>
              <a:avLst/>
              <a:gdLst>
                <a:gd name="T0" fmla="*/ 48 w 113"/>
                <a:gd name="T1" fmla="*/ 113 h 113"/>
                <a:gd name="T2" fmla="*/ 0 w 113"/>
                <a:gd name="T3" fmla="*/ 0 h 113"/>
                <a:gd name="T4" fmla="*/ 48 w 113"/>
                <a:gd name="T5" fmla="*/ 0 h 113"/>
                <a:gd name="T6" fmla="*/ 113 w 113"/>
                <a:gd name="T7" fmla="*/ 0 h 113"/>
                <a:gd name="T8" fmla="*/ 48 w 113"/>
                <a:gd name="T9" fmla="*/ 113 h 113"/>
                <a:gd name="T10" fmla="*/ 0 60000 65536"/>
                <a:gd name="T11" fmla="*/ 0 60000 65536"/>
                <a:gd name="T12" fmla="*/ 0 60000 65536"/>
                <a:gd name="T13" fmla="*/ 0 60000 65536"/>
                <a:gd name="T14" fmla="*/ 0 60000 65536"/>
                <a:gd name="T15" fmla="*/ 0 w 113"/>
                <a:gd name="T16" fmla="*/ 0 h 113"/>
                <a:gd name="T17" fmla="*/ 113 w 113"/>
                <a:gd name="T18" fmla="*/ 113 h 113"/>
              </a:gdLst>
              <a:ahLst/>
              <a:cxnLst>
                <a:cxn ang="T10">
                  <a:pos x="T0" y="T1"/>
                </a:cxn>
                <a:cxn ang="T11">
                  <a:pos x="T2" y="T3"/>
                </a:cxn>
                <a:cxn ang="T12">
                  <a:pos x="T4" y="T5"/>
                </a:cxn>
                <a:cxn ang="T13">
                  <a:pos x="T6" y="T7"/>
                </a:cxn>
                <a:cxn ang="T14">
                  <a:pos x="T8" y="T9"/>
                </a:cxn>
              </a:cxnLst>
              <a:rect l="T15" t="T16" r="T17" b="T18"/>
              <a:pathLst>
                <a:path w="113" h="113">
                  <a:moveTo>
                    <a:pt x="48" y="113"/>
                  </a:moveTo>
                  <a:lnTo>
                    <a:pt x="0" y="0"/>
                  </a:lnTo>
                  <a:lnTo>
                    <a:pt x="48" y="0"/>
                  </a:lnTo>
                  <a:lnTo>
                    <a:pt x="113" y="0"/>
                  </a:lnTo>
                  <a:lnTo>
                    <a:pt x="48" y="113"/>
                  </a:lnTo>
                  <a:close/>
                </a:path>
              </a:pathLst>
            </a:custGeom>
            <a:solidFill>
              <a:srgbClr val="000000"/>
            </a:solidFill>
            <a:ln w="9525">
              <a:noFill/>
              <a:round/>
              <a:headEnd/>
              <a:tailEnd/>
            </a:ln>
          </p:spPr>
          <p:txBody>
            <a:bodyPr/>
            <a:lstStyle/>
            <a:p>
              <a:endParaRPr lang="en-GB"/>
            </a:p>
          </p:txBody>
        </p:sp>
        <p:sp>
          <p:nvSpPr>
            <p:cNvPr id="109910" name="Line 167"/>
            <p:cNvSpPr>
              <a:spLocks noChangeShapeType="1"/>
            </p:cNvSpPr>
            <p:nvPr/>
          </p:nvSpPr>
          <p:spPr bwMode="auto">
            <a:xfrm>
              <a:off x="1258" y="3169"/>
              <a:ext cx="1" cy="122"/>
            </a:xfrm>
            <a:prstGeom prst="line">
              <a:avLst/>
            </a:prstGeom>
            <a:noFill/>
            <a:ln w="25400">
              <a:solidFill>
                <a:srgbClr val="000000"/>
              </a:solidFill>
              <a:round/>
              <a:headEnd/>
              <a:tailEnd/>
            </a:ln>
          </p:spPr>
          <p:txBody>
            <a:bodyPr/>
            <a:lstStyle/>
            <a:p>
              <a:endParaRPr lang="en-GB"/>
            </a:p>
          </p:txBody>
        </p:sp>
      </p:grpSp>
      <p:sp>
        <p:nvSpPr>
          <p:cNvPr id="1255592" name="Rectangle 168"/>
          <p:cNvSpPr>
            <a:spLocks noChangeArrowheads="1"/>
          </p:cNvSpPr>
          <p:nvPr/>
        </p:nvSpPr>
        <p:spPr bwMode="auto">
          <a:xfrm>
            <a:off x="487363" y="4711700"/>
            <a:ext cx="1092200" cy="274638"/>
          </a:xfrm>
          <a:prstGeom prst="rect">
            <a:avLst/>
          </a:prstGeom>
          <a:noFill/>
          <a:ln w="9525">
            <a:noFill/>
            <a:miter lim="800000"/>
            <a:headEnd/>
            <a:tailEnd/>
          </a:ln>
        </p:spPr>
        <p:txBody>
          <a:bodyPr wrap="none" lIns="0" tIns="0" rIns="0" bIns="0">
            <a:spAutoFit/>
          </a:bodyPr>
          <a:lstStyle/>
          <a:p>
            <a:pPr>
              <a:spcBef>
                <a:spcPct val="0"/>
              </a:spcBef>
            </a:pPr>
            <a:r>
              <a:rPr lang="en-GB">
                <a:solidFill>
                  <a:schemeClr val="tx1"/>
                </a:solidFill>
              </a:rPr>
              <a:t>Pro B cells</a:t>
            </a:r>
            <a:endParaRPr lang="en-GB" sz="2400" i="1">
              <a:solidFill>
                <a:schemeClr val="tx1"/>
              </a:solidFill>
              <a:effectLst>
                <a:outerShdw blurRad="38100" dist="38100" dir="2700000" algn="tl">
                  <a:srgbClr val="C0C0C0"/>
                </a:outerShdw>
              </a:effectLst>
            </a:endParaRPr>
          </a:p>
        </p:txBody>
      </p:sp>
      <p:grpSp>
        <p:nvGrpSpPr>
          <p:cNvPr id="109681" name="Group 169"/>
          <p:cNvGrpSpPr>
            <a:grpSpLocks/>
          </p:cNvGrpSpPr>
          <p:nvPr/>
        </p:nvGrpSpPr>
        <p:grpSpPr bwMode="auto">
          <a:xfrm>
            <a:off x="2179638" y="5397500"/>
            <a:ext cx="736600" cy="990600"/>
            <a:chOff x="4903" y="3071"/>
            <a:chExt cx="160" cy="192"/>
          </a:xfrm>
        </p:grpSpPr>
        <p:grpSp>
          <p:nvGrpSpPr>
            <p:cNvPr id="109889" name="Group 170"/>
            <p:cNvGrpSpPr>
              <a:grpSpLocks/>
            </p:cNvGrpSpPr>
            <p:nvPr/>
          </p:nvGrpSpPr>
          <p:grpSpPr bwMode="auto">
            <a:xfrm>
              <a:off x="4903" y="3130"/>
              <a:ext cx="106" cy="114"/>
              <a:chOff x="4903" y="3130"/>
              <a:chExt cx="106" cy="114"/>
            </a:xfrm>
          </p:grpSpPr>
          <p:sp>
            <p:nvSpPr>
              <p:cNvPr id="109907" name="Oval 171"/>
              <p:cNvSpPr>
                <a:spLocks noChangeArrowheads="1"/>
              </p:cNvSpPr>
              <p:nvPr/>
            </p:nvSpPr>
            <p:spPr bwMode="auto">
              <a:xfrm>
                <a:off x="4903" y="3130"/>
                <a:ext cx="106" cy="114"/>
              </a:xfrm>
              <a:prstGeom prst="ellipse">
                <a:avLst/>
              </a:prstGeom>
              <a:solidFill>
                <a:srgbClr val="FF7F00"/>
              </a:solidFill>
              <a:ln w="7938">
                <a:solidFill>
                  <a:srgbClr val="000000"/>
                </a:solidFill>
                <a:round/>
                <a:headEnd/>
                <a:tailEnd/>
              </a:ln>
            </p:spPr>
            <p:txBody>
              <a:bodyPr/>
              <a:lstStyle/>
              <a:p>
                <a:endParaRPr lang="en-GB"/>
              </a:p>
            </p:txBody>
          </p:sp>
          <p:sp>
            <p:nvSpPr>
              <p:cNvPr id="109908" name="Oval 172"/>
              <p:cNvSpPr>
                <a:spLocks noChangeArrowheads="1"/>
              </p:cNvSpPr>
              <p:nvPr/>
            </p:nvSpPr>
            <p:spPr bwMode="auto">
              <a:xfrm>
                <a:off x="4919" y="3147"/>
                <a:ext cx="90" cy="86"/>
              </a:xfrm>
              <a:prstGeom prst="ellipse">
                <a:avLst/>
              </a:prstGeom>
              <a:blipFill dpi="0" rotWithShape="0">
                <a:blip r:embed="rId8"/>
                <a:srcRect/>
                <a:tile tx="0" ty="0" sx="100000" sy="100000" flip="none" algn="tl"/>
              </a:blipFill>
              <a:ln w="7938">
                <a:solidFill>
                  <a:srgbClr val="000000"/>
                </a:solidFill>
                <a:round/>
                <a:headEnd/>
                <a:tailEnd/>
              </a:ln>
            </p:spPr>
            <p:txBody>
              <a:bodyPr/>
              <a:lstStyle/>
              <a:p>
                <a:endParaRPr lang="en-GB"/>
              </a:p>
            </p:txBody>
          </p:sp>
        </p:grpSp>
        <p:sp>
          <p:nvSpPr>
            <p:cNvPr id="109890" name="Line 173"/>
            <p:cNvSpPr>
              <a:spLocks noChangeShapeType="1"/>
            </p:cNvSpPr>
            <p:nvPr/>
          </p:nvSpPr>
          <p:spPr bwMode="auto">
            <a:xfrm>
              <a:off x="5011" y="3178"/>
              <a:ext cx="36" cy="1"/>
            </a:xfrm>
            <a:prstGeom prst="line">
              <a:avLst/>
            </a:prstGeom>
            <a:noFill/>
            <a:ln w="7938">
              <a:solidFill>
                <a:srgbClr val="000000"/>
              </a:solidFill>
              <a:round/>
              <a:headEnd/>
              <a:tailEnd/>
            </a:ln>
          </p:spPr>
          <p:txBody>
            <a:bodyPr/>
            <a:lstStyle/>
            <a:p>
              <a:endParaRPr lang="en-GB"/>
            </a:p>
          </p:txBody>
        </p:sp>
        <p:sp>
          <p:nvSpPr>
            <p:cNvPr id="109891" name="Line 174"/>
            <p:cNvSpPr>
              <a:spLocks noChangeShapeType="1"/>
            </p:cNvSpPr>
            <p:nvPr/>
          </p:nvSpPr>
          <p:spPr bwMode="auto">
            <a:xfrm>
              <a:off x="5011" y="3190"/>
              <a:ext cx="36" cy="1"/>
            </a:xfrm>
            <a:prstGeom prst="line">
              <a:avLst/>
            </a:prstGeom>
            <a:noFill/>
            <a:ln w="7938">
              <a:solidFill>
                <a:srgbClr val="000000"/>
              </a:solidFill>
              <a:round/>
              <a:headEnd/>
              <a:tailEnd/>
            </a:ln>
          </p:spPr>
          <p:txBody>
            <a:bodyPr/>
            <a:lstStyle/>
            <a:p>
              <a:endParaRPr lang="en-GB"/>
            </a:p>
          </p:txBody>
        </p:sp>
        <p:sp>
          <p:nvSpPr>
            <p:cNvPr id="109892" name="Line 175"/>
            <p:cNvSpPr>
              <a:spLocks noChangeShapeType="1"/>
            </p:cNvSpPr>
            <p:nvPr/>
          </p:nvSpPr>
          <p:spPr bwMode="auto">
            <a:xfrm>
              <a:off x="5047" y="3190"/>
              <a:ext cx="11" cy="22"/>
            </a:xfrm>
            <a:prstGeom prst="line">
              <a:avLst/>
            </a:prstGeom>
            <a:noFill/>
            <a:ln w="7938">
              <a:solidFill>
                <a:srgbClr val="000000"/>
              </a:solidFill>
              <a:round/>
              <a:headEnd/>
              <a:tailEnd/>
            </a:ln>
          </p:spPr>
          <p:txBody>
            <a:bodyPr/>
            <a:lstStyle/>
            <a:p>
              <a:endParaRPr lang="en-GB"/>
            </a:p>
          </p:txBody>
        </p:sp>
        <p:sp>
          <p:nvSpPr>
            <p:cNvPr id="109893" name="Line 176"/>
            <p:cNvSpPr>
              <a:spLocks noChangeShapeType="1"/>
            </p:cNvSpPr>
            <p:nvPr/>
          </p:nvSpPr>
          <p:spPr bwMode="auto">
            <a:xfrm flipV="1">
              <a:off x="5047" y="3162"/>
              <a:ext cx="16" cy="16"/>
            </a:xfrm>
            <a:prstGeom prst="line">
              <a:avLst/>
            </a:prstGeom>
            <a:noFill/>
            <a:ln w="7938">
              <a:solidFill>
                <a:srgbClr val="000000"/>
              </a:solidFill>
              <a:round/>
              <a:headEnd/>
              <a:tailEnd/>
            </a:ln>
          </p:spPr>
          <p:txBody>
            <a:bodyPr/>
            <a:lstStyle/>
            <a:p>
              <a:endParaRPr lang="en-GB"/>
            </a:p>
          </p:txBody>
        </p:sp>
        <p:sp>
          <p:nvSpPr>
            <p:cNvPr id="109894" name="Line 177"/>
            <p:cNvSpPr>
              <a:spLocks noChangeShapeType="1"/>
            </p:cNvSpPr>
            <p:nvPr/>
          </p:nvSpPr>
          <p:spPr bwMode="auto">
            <a:xfrm>
              <a:off x="5042" y="3201"/>
              <a:ext cx="11" cy="17"/>
            </a:xfrm>
            <a:prstGeom prst="line">
              <a:avLst/>
            </a:prstGeom>
            <a:noFill/>
            <a:ln w="7938">
              <a:solidFill>
                <a:srgbClr val="000000"/>
              </a:solidFill>
              <a:round/>
              <a:headEnd/>
              <a:tailEnd/>
            </a:ln>
          </p:spPr>
          <p:txBody>
            <a:bodyPr/>
            <a:lstStyle/>
            <a:p>
              <a:endParaRPr lang="en-GB"/>
            </a:p>
          </p:txBody>
        </p:sp>
        <p:sp>
          <p:nvSpPr>
            <p:cNvPr id="109895" name="Line 178"/>
            <p:cNvSpPr>
              <a:spLocks noChangeShapeType="1"/>
            </p:cNvSpPr>
            <p:nvPr/>
          </p:nvSpPr>
          <p:spPr bwMode="auto">
            <a:xfrm flipV="1">
              <a:off x="5042" y="3156"/>
              <a:ext cx="16" cy="17"/>
            </a:xfrm>
            <a:prstGeom prst="line">
              <a:avLst/>
            </a:prstGeom>
            <a:noFill/>
            <a:ln w="7938">
              <a:solidFill>
                <a:srgbClr val="000000"/>
              </a:solidFill>
              <a:round/>
              <a:headEnd/>
              <a:tailEnd/>
            </a:ln>
          </p:spPr>
          <p:txBody>
            <a:bodyPr/>
            <a:lstStyle/>
            <a:p>
              <a:endParaRPr lang="en-GB"/>
            </a:p>
          </p:txBody>
        </p:sp>
        <p:sp>
          <p:nvSpPr>
            <p:cNvPr id="109896" name="Line 179"/>
            <p:cNvSpPr>
              <a:spLocks noChangeShapeType="1"/>
            </p:cNvSpPr>
            <p:nvPr/>
          </p:nvSpPr>
          <p:spPr bwMode="auto">
            <a:xfrm>
              <a:off x="4974" y="3241"/>
              <a:ext cx="11" cy="22"/>
            </a:xfrm>
            <a:prstGeom prst="line">
              <a:avLst/>
            </a:prstGeom>
            <a:noFill/>
            <a:ln w="7938">
              <a:solidFill>
                <a:srgbClr val="000000"/>
              </a:solidFill>
              <a:round/>
              <a:headEnd/>
              <a:tailEnd/>
            </a:ln>
          </p:spPr>
          <p:txBody>
            <a:bodyPr/>
            <a:lstStyle/>
            <a:p>
              <a:endParaRPr lang="en-GB"/>
            </a:p>
          </p:txBody>
        </p:sp>
        <p:sp>
          <p:nvSpPr>
            <p:cNvPr id="109897" name="Line 180"/>
            <p:cNvSpPr>
              <a:spLocks noChangeShapeType="1"/>
            </p:cNvSpPr>
            <p:nvPr/>
          </p:nvSpPr>
          <p:spPr bwMode="auto">
            <a:xfrm>
              <a:off x="4985" y="3235"/>
              <a:ext cx="10" cy="28"/>
            </a:xfrm>
            <a:prstGeom prst="line">
              <a:avLst/>
            </a:prstGeom>
            <a:noFill/>
            <a:ln w="7938">
              <a:solidFill>
                <a:srgbClr val="000000"/>
              </a:solidFill>
              <a:round/>
              <a:headEnd/>
              <a:tailEnd/>
            </a:ln>
          </p:spPr>
          <p:txBody>
            <a:bodyPr/>
            <a:lstStyle/>
            <a:p>
              <a:endParaRPr lang="en-GB"/>
            </a:p>
          </p:txBody>
        </p:sp>
        <p:grpSp>
          <p:nvGrpSpPr>
            <p:cNvPr id="109898" name="Group 181"/>
            <p:cNvGrpSpPr>
              <a:grpSpLocks/>
            </p:cNvGrpSpPr>
            <p:nvPr/>
          </p:nvGrpSpPr>
          <p:grpSpPr bwMode="auto">
            <a:xfrm>
              <a:off x="4974" y="3071"/>
              <a:ext cx="58" cy="62"/>
              <a:chOff x="4974" y="3071"/>
              <a:chExt cx="58" cy="62"/>
            </a:xfrm>
          </p:grpSpPr>
          <p:sp>
            <p:nvSpPr>
              <p:cNvPr id="109901" name="Line 182"/>
              <p:cNvSpPr>
                <a:spLocks noChangeShapeType="1"/>
              </p:cNvSpPr>
              <p:nvPr/>
            </p:nvSpPr>
            <p:spPr bwMode="auto">
              <a:xfrm flipV="1">
                <a:off x="4974" y="3099"/>
                <a:ext cx="26" cy="29"/>
              </a:xfrm>
              <a:prstGeom prst="line">
                <a:avLst/>
              </a:prstGeom>
              <a:noFill/>
              <a:ln w="7938">
                <a:solidFill>
                  <a:srgbClr val="000000"/>
                </a:solidFill>
                <a:round/>
                <a:headEnd/>
                <a:tailEnd/>
              </a:ln>
            </p:spPr>
            <p:txBody>
              <a:bodyPr/>
              <a:lstStyle/>
              <a:p>
                <a:endParaRPr lang="en-GB"/>
              </a:p>
            </p:txBody>
          </p:sp>
          <p:sp>
            <p:nvSpPr>
              <p:cNvPr id="109902" name="Line 183"/>
              <p:cNvSpPr>
                <a:spLocks noChangeShapeType="1"/>
              </p:cNvSpPr>
              <p:nvPr/>
            </p:nvSpPr>
            <p:spPr bwMode="auto">
              <a:xfrm flipV="1">
                <a:off x="4985" y="3105"/>
                <a:ext cx="21" cy="28"/>
              </a:xfrm>
              <a:prstGeom prst="line">
                <a:avLst/>
              </a:prstGeom>
              <a:noFill/>
              <a:ln w="7938">
                <a:solidFill>
                  <a:srgbClr val="000000"/>
                </a:solidFill>
                <a:round/>
                <a:headEnd/>
                <a:tailEnd/>
              </a:ln>
            </p:spPr>
            <p:txBody>
              <a:bodyPr/>
              <a:lstStyle/>
              <a:p>
                <a:endParaRPr lang="en-GB"/>
              </a:p>
            </p:txBody>
          </p:sp>
          <p:sp>
            <p:nvSpPr>
              <p:cNvPr id="109903" name="Line 184"/>
              <p:cNvSpPr>
                <a:spLocks noChangeShapeType="1"/>
              </p:cNvSpPr>
              <p:nvPr/>
            </p:nvSpPr>
            <p:spPr bwMode="auto">
              <a:xfrm>
                <a:off x="5011" y="3105"/>
                <a:ext cx="21" cy="6"/>
              </a:xfrm>
              <a:prstGeom prst="line">
                <a:avLst/>
              </a:prstGeom>
              <a:noFill/>
              <a:ln w="7938">
                <a:solidFill>
                  <a:srgbClr val="000000"/>
                </a:solidFill>
                <a:round/>
                <a:headEnd/>
                <a:tailEnd/>
              </a:ln>
            </p:spPr>
            <p:txBody>
              <a:bodyPr/>
              <a:lstStyle/>
              <a:p>
                <a:endParaRPr lang="en-GB"/>
              </a:p>
            </p:txBody>
          </p:sp>
          <p:sp>
            <p:nvSpPr>
              <p:cNvPr id="109904" name="Line 185"/>
              <p:cNvSpPr>
                <a:spLocks noChangeShapeType="1"/>
              </p:cNvSpPr>
              <p:nvPr/>
            </p:nvSpPr>
            <p:spPr bwMode="auto">
              <a:xfrm flipV="1">
                <a:off x="5000" y="3071"/>
                <a:ext cx="1" cy="28"/>
              </a:xfrm>
              <a:prstGeom prst="line">
                <a:avLst/>
              </a:prstGeom>
              <a:noFill/>
              <a:ln w="7938">
                <a:solidFill>
                  <a:srgbClr val="000000"/>
                </a:solidFill>
                <a:round/>
                <a:headEnd/>
                <a:tailEnd/>
              </a:ln>
            </p:spPr>
            <p:txBody>
              <a:bodyPr/>
              <a:lstStyle/>
              <a:p>
                <a:endParaRPr lang="en-GB"/>
              </a:p>
            </p:txBody>
          </p:sp>
          <p:sp>
            <p:nvSpPr>
              <p:cNvPr id="109905" name="Line 186"/>
              <p:cNvSpPr>
                <a:spLocks noChangeShapeType="1"/>
              </p:cNvSpPr>
              <p:nvPr/>
            </p:nvSpPr>
            <p:spPr bwMode="auto">
              <a:xfrm>
                <a:off x="5011" y="3116"/>
                <a:ext cx="21" cy="6"/>
              </a:xfrm>
              <a:prstGeom prst="line">
                <a:avLst/>
              </a:prstGeom>
              <a:noFill/>
              <a:ln w="7938">
                <a:solidFill>
                  <a:srgbClr val="000000"/>
                </a:solidFill>
                <a:round/>
                <a:headEnd/>
                <a:tailEnd/>
              </a:ln>
            </p:spPr>
            <p:txBody>
              <a:bodyPr/>
              <a:lstStyle/>
              <a:p>
                <a:endParaRPr lang="en-GB"/>
              </a:p>
            </p:txBody>
          </p:sp>
          <p:sp>
            <p:nvSpPr>
              <p:cNvPr id="109906" name="Line 187"/>
              <p:cNvSpPr>
                <a:spLocks noChangeShapeType="1"/>
              </p:cNvSpPr>
              <p:nvPr/>
            </p:nvSpPr>
            <p:spPr bwMode="auto">
              <a:xfrm flipV="1">
                <a:off x="4990" y="3071"/>
                <a:ext cx="1" cy="28"/>
              </a:xfrm>
              <a:prstGeom prst="line">
                <a:avLst/>
              </a:prstGeom>
              <a:noFill/>
              <a:ln w="7938">
                <a:solidFill>
                  <a:srgbClr val="000000"/>
                </a:solidFill>
                <a:round/>
                <a:headEnd/>
                <a:tailEnd/>
              </a:ln>
            </p:spPr>
            <p:txBody>
              <a:bodyPr/>
              <a:lstStyle/>
              <a:p>
                <a:endParaRPr lang="en-GB"/>
              </a:p>
            </p:txBody>
          </p:sp>
        </p:grpSp>
        <p:sp>
          <p:nvSpPr>
            <p:cNvPr id="109899" name="Line 188"/>
            <p:cNvSpPr>
              <a:spLocks noChangeShapeType="1"/>
            </p:cNvSpPr>
            <p:nvPr/>
          </p:nvSpPr>
          <p:spPr bwMode="auto">
            <a:xfrm>
              <a:off x="4911" y="3105"/>
              <a:ext cx="16" cy="28"/>
            </a:xfrm>
            <a:prstGeom prst="line">
              <a:avLst/>
            </a:prstGeom>
            <a:noFill/>
            <a:ln w="7938">
              <a:solidFill>
                <a:srgbClr val="000000"/>
              </a:solidFill>
              <a:round/>
              <a:headEnd/>
              <a:tailEnd/>
            </a:ln>
          </p:spPr>
          <p:txBody>
            <a:bodyPr/>
            <a:lstStyle/>
            <a:p>
              <a:endParaRPr lang="en-GB"/>
            </a:p>
          </p:txBody>
        </p:sp>
        <p:sp>
          <p:nvSpPr>
            <p:cNvPr id="109900" name="Line 189"/>
            <p:cNvSpPr>
              <a:spLocks noChangeShapeType="1"/>
            </p:cNvSpPr>
            <p:nvPr/>
          </p:nvSpPr>
          <p:spPr bwMode="auto">
            <a:xfrm>
              <a:off x="4922" y="3105"/>
              <a:ext cx="16" cy="23"/>
            </a:xfrm>
            <a:prstGeom prst="line">
              <a:avLst/>
            </a:prstGeom>
            <a:noFill/>
            <a:ln w="7938">
              <a:solidFill>
                <a:srgbClr val="000000"/>
              </a:solidFill>
              <a:round/>
              <a:headEnd/>
              <a:tailEnd/>
            </a:ln>
          </p:spPr>
          <p:txBody>
            <a:bodyPr/>
            <a:lstStyle/>
            <a:p>
              <a:endParaRPr lang="en-GB"/>
            </a:p>
          </p:txBody>
        </p:sp>
      </p:grpSp>
      <p:sp>
        <p:nvSpPr>
          <p:cNvPr id="1255614" name="Rectangle 190"/>
          <p:cNvSpPr>
            <a:spLocks noChangeArrowheads="1"/>
          </p:cNvSpPr>
          <p:nvPr/>
        </p:nvSpPr>
        <p:spPr bwMode="auto">
          <a:xfrm>
            <a:off x="2790825" y="6235700"/>
            <a:ext cx="650875" cy="212725"/>
          </a:xfrm>
          <a:prstGeom prst="rect">
            <a:avLst/>
          </a:prstGeom>
          <a:noFill/>
          <a:ln w="9525">
            <a:noFill/>
            <a:miter lim="800000"/>
            <a:headEnd/>
            <a:tailEnd/>
          </a:ln>
        </p:spPr>
        <p:txBody>
          <a:bodyPr wrap="none" lIns="0" tIns="0" rIns="0" bIns="0">
            <a:spAutoFit/>
          </a:bodyPr>
          <a:lstStyle/>
          <a:p>
            <a:pPr>
              <a:spcBef>
                <a:spcPct val="0"/>
              </a:spcBef>
            </a:pPr>
            <a:r>
              <a:rPr lang="en-GB" sz="1400">
                <a:solidFill>
                  <a:srgbClr val="000000"/>
                </a:solidFill>
                <a:latin typeface="Arial Narrow" pitchFamily="34" charset="0"/>
              </a:rPr>
              <a:t>IgM &amp; IgD</a:t>
            </a:r>
            <a:endParaRPr lang="en-GB" sz="2400" i="1">
              <a:solidFill>
                <a:schemeClr val="tx1"/>
              </a:solidFill>
              <a:effectLst>
                <a:outerShdw blurRad="38100" dist="38100" dir="2700000" algn="tl">
                  <a:srgbClr val="C0C0C0"/>
                </a:outerShdw>
              </a:effectLst>
            </a:endParaRPr>
          </a:p>
        </p:txBody>
      </p:sp>
      <p:grpSp>
        <p:nvGrpSpPr>
          <p:cNvPr id="109683" name="Group 191"/>
          <p:cNvGrpSpPr>
            <a:grpSpLocks/>
          </p:cNvGrpSpPr>
          <p:nvPr/>
        </p:nvGrpSpPr>
        <p:grpSpPr bwMode="auto">
          <a:xfrm>
            <a:off x="2316163" y="3797300"/>
            <a:ext cx="338137" cy="381000"/>
            <a:chOff x="4741" y="1500"/>
            <a:chExt cx="106" cy="114"/>
          </a:xfrm>
        </p:grpSpPr>
        <p:sp>
          <p:nvSpPr>
            <p:cNvPr id="109887" name="Oval 192"/>
            <p:cNvSpPr>
              <a:spLocks noChangeArrowheads="1"/>
            </p:cNvSpPr>
            <p:nvPr/>
          </p:nvSpPr>
          <p:spPr bwMode="auto">
            <a:xfrm>
              <a:off x="4741" y="1500"/>
              <a:ext cx="106" cy="114"/>
            </a:xfrm>
            <a:prstGeom prst="ellipse">
              <a:avLst/>
            </a:prstGeom>
            <a:solidFill>
              <a:srgbClr val="661900"/>
            </a:solidFill>
            <a:ln w="7938">
              <a:solidFill>
                <a:srgbClr val="000000"/>
              </a:solidFill>
              <a:round/>
              <a:headEnd/>
              <a:tailEnd/>
            </a:ln>
          </p:spPr>
          <p:txBody>
            <a:bodyPr/>
            <a:lstStyle/>
            <a:p>
              <a:endParaRPr lang="en-GB"/>
            </a:p>
          </p:txBody>
        </p:sp>
        <p:sp>
          <p:nvSpPr>
            <p:cNvPr id="109888" name="Oval 193"/>
            <p:cNvSpPr>
              <a:spLocks noChangeArrowheads="1"/>
            </p:cNvSpPr>
            <p:nvPr/>
          </p:nvSpPr>
          <p:spPr bwMode="auto">
            <a:xfrm>
              <a:off x="4756" y="1517"/>
              <a:ext cx="91" cy="86"/>
            </a:xfrm>
            <a:prstGeom prst="ellipse">
              <a:avLst/>
            </a:prstGeom>
            <a:blipFill dpi="0" rotWithShape="0">
              <a:blip r:embed="rId3"/>
              <a:srcRect/>
              <a:tile tx="0" ty="0" sx="100000" sy="100000" flip="none" algn="tl"/>
            </a:blipFill>
            <a:ln w="7938">
              <a:solidFill>
                <a:srgbClr val="000000"/>
              </a:solidFill>
              <a:round/>
              <a:headEnd/>
              <a:tailEnd/>
            </a:ln>
          </p:spPr>
          <p:txBody>
            <a:bodyPr/>
            <a:lstStyle/>
            <a:p>
              <a:endParaRPr lang="en-GB"/>
            </a:p>
          </p:txBody>
        </p:sp>
      </p:grpSp>
      <p:sp>
        <p:nvSpPr>
          <p:cNvPr id="1255618" name="Rectangle 194"/>
          <p:cNvSpPr>
            <a:spLocks noChangeArrowheads="1"/>
          </p:cNvSpPr>
          <p:nvPr/>
        </p:nvSpPr>
        <p:spPr bwMode="auto">
          <a:xfrm>
            <a:off x="350838" y="5626100"/>
            <a:ext cx="1092200" cy="274638"/>
          </a:xfrm>
          <a:prstGeom prst="rect">
            <a:avLst/>
          </a:prstGeom>
          <a:noFill/>
          <a:ln w="9525">
            <a:noFill/>
            <a:miter lim="800000"/>
            <a:headEnd/>
            <a:tailEnd/>
          </a:ln>
        </p:spPr>
        <p:txBody>
          <a:bodyPr wrap="none" lIns="0" tIns="0" rIns="0" bIns="0">
            <a:spAutoFit/>
          </a:bodyPr>
          <a:lstStyle/>
          <a:p>
            <a:pPr>
              <a:spcBef>
                <a:spcPct val="0"/>
              </a:spcBef>
            </a:pPr>
            <a:r>
              <a:rPr lang="en-GB">
                <a:solidFill>
                  <a:schemeClr val="tx1"/>
                </a:solidFill>
              </a:rPr>
              <a:t>Pre B cells</a:t>
            </a:r>
            <a:endParaRPr lang="en-GB" sz="2400" i="1">
              <a:solidFill>
                <a:schemeClr val="tx1"/>
              </a:solidFill>
              <a:effectLst>
                <a:outerShdw blurRad="38100" dist="38100" dir="2700000" algn="tl">
                  <a:srgbClr val="C0C0C0"/>
                </a:outerShdw>
              </a:effectLst>
            </a:endParaRPr>
          </a:p>
        </p:txBody>
      </p:sp>
      <p:sp>
        <p:nvSpPr>
          <p:cNvPr id="1255620" name="Rectangle 196"/>
          <p:cNvSpPr>
            <a:spLocks noChangeArrowheads="1"/>
          </p:cNvSpPr>
          <p:nvPr/>
        </p:nvSpPr>
        <p:spPr bwMode="auto">
          <a:xfrm>
            <a:off x="6784975" y="2882900"/>
            <a:ext cx="368300" cy="274638"/>
          </a:xfrm>
          <a:prstGeom prst="rect">
            <a:avLst/>
          </a:prstGeom>
          <a:noFill/>
          <a:ln w="9525">
            <a:noFill/>
            <a:miter lim="800000"/>
            <a:headEnd/>
            <a:tailEnd/>
          </a:ln>
        </p:spPr>
        <p:txBody>
          <a:bodyPr wrap="none" lIns="0" tIns="0" rIns="0" bIns="0">
            <a:spAutoFit/>
          </a:bodyPr>
          <a:lstStyle/>
          <a:p>
            <a:pPr>
              <a:spcBef>
                <a:spcPct val="0"/>
              </a:spcBef>
            </a:pPr>
            <a:r>
              <a:rPr lang="en-GB">
                <a:solidFill>
                  <a:schemeClr val="tx1"/>
                </a:solidFill>
              </a:rPr>
              <a:t>IgG</a:t>
            </a:r>
            <a:endParaRPr lang="en-GB" i="1">
              <a:solidFill>
                <a:schemeClr val="tx1"/>
              </a:solidFill>
              <a:effectLst>
                <a:outerShdw blurRad="38100" dist="38100" dir="2700000" algn="tl">
                  <a:srgbClr val="C0C0C0"/>
                </a:outerShdw>
              </a:effectLst>
            </a:endParaRPr>
          </a:p>
        </p:txBody>
      </p:sp>
      <p:sp>
        <p:nvSpPr>
          <p:cNvPr id="1255621" name="Rectangle 197"/>
          <p:cNvSpPr>
            <a:spLocks noChangeArrowheads="1"/>
          </p:cNvSpPr>
          <p:nvPr/>
        </p:nvSpPr>
        <p:spPr bwMode="auto">
          <a:xfrm>
            <a:off x="6515100" y="6083300"/>
            <a:ext cx="342900" cy="274638"/>
          </a:xfrm>
          <a:prstGeom prst="rect">
            <a:avLst/>
          </a:prstGeom>
          <a:noFill/>
          <a:ln w="9525">
            <a:noFill/>
            <a:miter lim="800000"/>
            <a:headEnd/>
            <a:tailEnd/>
          </a:ln>
        </p:spPr>
        <p:txBody>
          <a:bodyPr wrap="none" lIns="0" tIns="0" rIns="0" bIns="0">
            <a:spAutoFit/>
          </a:bodyPr>
          <a:lstStyle/>
          <a:p>
            <a:pPr>
              <a:spcBef>
                <a:spcPct val="0"/>
              </a:spcBef>
            </a:pPr>
            <a:r>
              <a:rPr lang="en-GB">
                <a:solidFill>
                  <a:schemeClr val="tx1"/>
                </a:solidFill>
              </a:rPr>
              <a:t>IgA</a:t>
            </a:r>
            <a:endParaRPr lang="en-GB" i="1">
              <a:solidFill>
                <a:schemeClr val="tx1"/>
              </a:solidFill>
              <a:effectLst>
                <a:outerShdw blurRad="38100" dist="38100" dir="2700000" algn="tl">
                  <a:srgbClr val="C0C0C0"/>
                </a:outerShdw>
              </a:effectLst>
            </a:endParaRPr>
          </a:p>
        </p:txBody>
      </p:sp>
      <p:sp>
        <p:nvSpPr>
          <p:cNvPr id="1255622" name="Rectangle 198"/>
          <p:cNvSpPr>
            <a:spLocks noChangeArrowheads="1"/>
          </p:cNvSpPr>
          <p:nvPr/>
        </p:nvSpPr>
        <p:spPr bwMode="auto">
          <a:xfrm>
            <a:off x="6581775" y="4406900"/>
            <a:ext cx="342900" cy="274638"/>
          </a:xfrm>
          <a:prstGeom prst="rect">
            <a:avLst/>
          </a:prstGeom>
          <a:noFill/>
          <a:ln w="9525">
            <a:noFill/>
            <a:miter lim="800000"/>
            <a:headEnd/>
            <a:tailEnd/>
          </a:ln>
        </p:spPr>
        <p:txBody>
          <a:bodyPr wrap="none" lIns="0" tIns="0" rIns="0" bIns="0">
            <a:spAutoFit/>
          </a:bodyPr>
          <a:lstStyle/>
          <a:p>
            <a:pPr>
              <a:spcBef>
                <a:spcPct val="0"/>
              </a:spcBef>
            </a:pPr>
            <a:r>
              <a:rPr lang="en-GB">
                <a:solidFill>
                  <a:schemeClr val="tx1"/>
                </a:solidFill>
              </a:rPr>
              <a:t>IgE</a:t>
            </a:r>
            <a:endParaRPr lang="en-GB" i="1">
              <a:solidFill>
                <a:schemeClr val="tx1"/>
              </a:solidFill>
              <a:effectLst>
                <a:outerShdw blurRad="38100" dist="38100" dir="2700000" algn="tl">
                  <a:srgbClr val="C0C0C0"/>
                </a:outerShdw>
              </a:effectLst>
            </a:endParaRPr>
          </a:p>
        </p:txBody>
      </p:sp>
      <p:sp>
        <p:nvSpPr>
          <p:cNvPr id="109688" name="Oval 199"/>
          <p:cNvSpPr>
            <a:spLocks noChangeArrowheads="1"/>
          </p:cNvSpPr>
          <p:nvPr/>
        </p:nvSpPr>
        <p:spPr bwMode="auto">
          <a:xfrm>
            <a:off x="6848475" y="5843588"/>
            <a:ext cx="485775" cy="587375"/>
          </a:xfrm>
          <a:prstGeom prst="ellipse">
            <a:avLst/>
          </a:prstGeom>
          <a:solidFill>
            <a:srgbClr val="B760F9"/>
          </a:solidFill>
          <a:ln w="7938">
            <a:solidFill>
              <a:srgbClr val="000000"/>
            </a:solidFill>
            <a:round/>
            <a:headEnd/>
            <a:tailEnd/>
          </a:ln>
        </p:spPr>
        <p:txBody>
          <a:bodyPr/>
          <a:lstStyle/>
          <a:p>
            <a:endParaRPr lang="en-GB"/>
          </a:p>
        </p:txBody>
      </p:sp>
      <p:sp>
        <p:nvSpPr>
          <p:cNvPr id="109689" name="Oval 200" descr="20%"/>
          <p:cNvSpPr>
            <a:spLocks noChangeArrowheads="1"/>
          </p:cNvSpPr>
          <p:nvPr/>
        </p:nvSpPr>
        <p:spPr bwMode="auto">
          <a:xfrm>
            <a:off x="6921500" y="5930900"/>
            <a:ext cx="412750" cy="442913"/>
          </a:xfrm>
          <a:prstGeom prst="ellipse">
            <a:avLst/>
          </a:prstGeom>
          <a:pattFill prst="pct20">
            <a:fgClr>
              <a:srgbClr val="B760F9"/>
            </a:fgClr>
            <a:bgClr>
              <a:srgbClr val="FFFFFF"/>
            </a:bgClr>
          </a:pattFill>
          <a:ln w="7938">
            <a:solidFill>
              <a:srgbClr val="000000"/>
            </a:solidFill>
            <a:round/>
            <a:headEnd/>
            <a:tailEnd/>
          </a:ln>
        </p:spPr>
        <p:txBody>
          <a:bodyPr/>
          <a:lstStyle/>
          <a:p>
            <a:endParaRPr lang="en-GB"/>
          </a:p>
        </p:txBody>
      </p:sp>
      <p:sp>
        <p:nvSpPr>
          <p:cNvPr id="109690" name="Line 201"/>
          <p:cNvSpPr>
            <a:spLocks noChangeShapeType="1"/>
          </p:cNvSpPr>
          <p:nvPr/>
        </p:nvSpPr>
        <p:spPr bwMode="auto">
          <a:xfrm>
            <a:off x="7343775" y="6091238"/>
            <a:ext cx="166688" cy="4762"/>
          </a:xfrm>
          <a:prstGeom prst="line">
            <a:avLst/>
          </a:prstGeom>
          <a:noFill/>
          <a:ln w="28575">
            <a:solidFill>
              <a:srgbClr val="B760F9"/>
            </a:solidFill>
            <a:round/>
            <a:headEnd/>
            <a:tailEnd/>
          </a:ln>
        </p:spPr>
        <p:txBody>
          <a:bodyPr/>
          <a:lstStyle/>
          <a:p>
            <a:endParaRPr lang="en-GB"/>
          </a:p>
        </p:txBody>
      </p:sp>
      <p:sp>
        <p:nvSpPr>
          <p:cNvPr id="109691" name="Line 202"/>
          <p:cNvSpPr>
            <a:spLocks noChangeShapeType="1"/>
          </p:cNvSpPr>
          <p:nvPr/>
        </p:nvSpPr>
        <p:spPr bwMode="auto">
          <a:xfrm>
            <a:off x="7343775" y="6153150"/>
            <a:ext cx="166688" cy="4763"/>
          </a:xfrm>
          <a:prstGeom prst="line">
            <a:avLst/>
          </a:prstGeom>
          <a:noFill/>
          <a:ln w="28575">
            <a:solidFill>
              <a:srgbClr val="B760F9"/>
            </a:solidFill>
            <a:round/>
            <a:headEnd/>
            <a:tailEnd/>
          </a:ln>
        </p:spPr>
        <p:txBody>
          <a:bodyPr/>
          <a:lstStyle/>
          <a:p>
            <a:endParaRPr lang="en-GB"/>
          </a:p>
        </p:txBody>
      </p:sp>
      <p:sp>
        <p:nvSpPr>
          <p:cNvPr id="109692" name="Line 203"/>
          <p:cNvSpPr>
            <a:spLocks noChangeShapeType="1"/>
          </p:cNvSpPr>
          <p:nvPr/>
        </p:nvSpPr>
        <p:spPr bwMode="auto">
          <a:xfrm>
            <a:off x="7510463" y="6153150"/>
            <a:ext cx="50800" cy="112713"/>
          </a:xfrm>
          <a:prstGeom prst="line">
            <a:avLst/>
          </a:prstGeom>
          <a:noFill/>
          <a:ln w="7938">
            <a:solidFill>
              <a:srgbClr val="B760F9"/>
            </a:solidFill>
            <a:round/>
            <a:headEnd/>
            <a:tailEnd/>
          </a:ln>
        </p:spPr>
        <p:txBody>
          <a:bodyPr/>
          <a:lstStyle/>
          <a:p>
            <a:endParaRPr lang="en-GB"/>
          </a:p>
        </p:txBody>
      </p:sp>
      <p:sp>
        <p:nvSpPr>
          <p:cNvPr id="109693" name="Line 204"/>
          <p:cNvSpPr>
            <a:spLocks noChangeShapeType="1"/>
          </p:cNvSpPr>
          <p:nvPr/>
        </p:nvSpPr>
        <p:spPr bwMode="auto">
          <a:xfrm flipV="1">
            <a:off x="8167688" y="6488113"/>
            <a:ext cx="73025" cy="82550"/>
          </a:xfrm>
          <a:prstGeom prst="line">
            <a:avLst/>
          </a:prstGeom>
          <a:noFill/>
          <a:ln w="28575">
            <a:solidFill>
              <a:srgbClr val="B760F9"/>
            </a:solidFill>
            <a:round/>
            <a:headEnd/>
            <a:tailEnd/>
          </a:ln>
        </p:spPr>
        <p:txBody>
          <a:bodyPr/>
          <a:lstStyle/>
          <a:p>
            <a:endParaRPr lang="en-GB"/>
          </a:p>
        </p:txBody>
      </p:sp>
      <p:sp>
        <p:nvSpPr>
          <p:cNvPr id="109694" name="Line 205"/>
          <p:cNvSpPr>
            <a:spLocks noChangeShapeType="1"/>
          </p:cNvSpPr>
          <p:nvPr/>
        </p:nvSpPr>
        <p:spPr bwMode="auto">
          <a:xfrm>
            <a:off x="7486650" y="6210300"/>
            <a:ext cx="50800" cy="87313"/>
          </a:xfrm>
          <a:prstGeom prst="line">
            <a:avLst/>
          </a:prstGeom>
          <a:noFill/>
          <a:ln w="28575">
            <a:solidFill>
              <a:srgbClr val="B760F9"/>
            </a:solidFill>
            <a:round/>
            <a:headEnd/>
            <a:tailEnd/>
          </a:ln>
        </p:spPr>
        <p:txBody>
          <a:bodyPr/>
          <a:lstStyle/>
          <a:p>
            <a:endParaRPr lang="en-GB"/>
          </a:p>
        </p:txBody>
      </p:sp>
      <p:sp>
        <p:nvSpPr>
          <p:cNvPr id="109695" name="Line 206"/>
          <p:cNvSpPr>
            <a:spLocks noChangeShapeType="1"/>
          </p:cNvSpPr>
          <p:nvPr/>
        </p:nvSpPr>
        <p:spPr bwMode="auto">
          <a:xfrm flipV="1">
            <a:off x="8143875" y="6456363"/>
            <a:ext cx="74613" cy="88900"/>
          </a:xfrm>
          <a:prstGeom prst="line">
            <a:avLst/>
          </a:prstGeom>
          <a:noFill/>
          <a:ln w="7938">
            <a:solidFill>
              <a:srgbClr val="B760F9"/>
            </a:solidFill>
            <a:round/>
            <a:headEnd/>
            <a:tailEnd/>
          </a:ln>
        </p:spPr>
        <p:txBody>
          <a:bodyPr/>
          <a:lstStyle/>
          <a:p>
            <a:endParaRPr lang="en-GB"/>
          </a:p>
        </p:txBody>
      </p:sp>
      <p:sp>
        <p:nvSpPr>
          <p:cNvPr id="109696" name="Line 207"/>
          <p:cNvSpPr>
            <a:spLocks noChangeShapeType="1"/>
          </p:cNvSpPr>
          <p:nvPr/>
        </p:nvSpPr>
        <p:spPr bwMode="auto">
          <a:xfrm>
            <a:off x="7173913" y="6416675"/>
            <a:ext cx="50800" cy="112713"/>
          </a:xfrm>
          <a:prstGeom prst="line">
            <a:avLst/>
          </a:prstGeom>
          <a:noFill/>
          <a:ln w="28575">
            <a:solidFill>
              <a:srgbClr val="B760F9"/>
            </a:solidFill>
            <a:round/>
            <a:headEnd/>
            <a:tailEnd/>
          </a:ln>
        </p:spPr>
        <p:txBody>
          <a:bodyPr/>
          <a:lstStyle/>
          <a:p>
            <a:endParaRPr lang="en-GB"/>
          </a:p>
        </p:txBody>
      </p:sp>
      <p:sp>
        <p:nvSpPr>
          <p:cNvPr id="109697" name="Line 208"/>
          <p:cNvSpPr>
            <a:spLocks noChangeShapeType="1"/>
          </p:cNvSpPr>
          <p:nvPr/>
        </p:nvSpPr>
        <p:spPr bwMode="auto">
          <a:xfrm>
            <a:off x="7224713" y="6384925"/>
            <a:ext cx="46037" cy="144463"/>
          </a:xfrm>
          <a:prstGeom prst="line">
            <a:avLst/>
          </a:prstGeom>
          <a:noFill/>
          <a:ln w="28575">
            <a:solidFill>
              <a:srgbClr val="B760F9"/>
            </a:solidFill>
            <a:round/>
            <a:headEnd/>
            <a:tailEnd/>
          </a:ln>
        </p:spPr>
        <p:txBody>
          <a:bodyPr/>
          <a:lstStyle/>
          <a:p>
            <a:endParaRPr lang="en-GB"/>
          </a:p>
        </p:txBody>
      </p:sp>
      <p:grpSp>
        <p:nvGrpSpPr>
          <p:cNvPr id="109698" name="Group 209"/>
          <p:cNvGrpSpPr>
            <a:grpSpLocks/>
          </p:cNvGrpSpPr>
          <p:nvPr/>
        </p:nvGrpSpPr>
        <p:grpSpPr bwMode="auto">
          <a:xfrm>
            <a:off x="7173913" y="5538788"/>
            <a:ext cx="266700" cy="320675"/>
            <a:chOff x="4974" y="3071"/>
            <a:chExt cx="58" cy="62"/>
          </a:xfrm>
        </p:grpSpPr>
        <p:sp>
          <p:nvSpPr>
            <p:cNvPr id="109881" name="Line 210"/>
            <p:cNvSpPr>
              <a:spLocks noChangeShapeType="1"/>
            </p:cNvSpPr>
            <p:nvPr/>
          </p:nvSpPr>
          <p:spPr bwMode="auto">
            <a:xfrm flipV="1">
              <a:off x="4974" y="3099"/>
              <a:ext cx="26" cy="29"/>
            </a:xfrm>
            <a:prstGeom prst="line">
              <a:avLst/>
            </a:prstGeom>
            <a:noFill/>
            <a:ln w="28575">
              <a:solidFill>
                <a:srgbClr val="B760F9"/>
              </a:solidFill>
              <a:round/>
              <a:headEnd/>
              <a:tailEnd/>
            </a:ln>
          </p:spPr>
          <p:txBody>
            <a:bodyPr/>
            <a:lstStyle/>
            <a:p>
              <a:endParaRPr lang="en-GB"/>
            </a:p>
          </p:txBody>
        </p:sp>
        <p:sp>
          <p:nvSpPr>
            <p:cNvPr id="109882" name="Line 211"/>
            <p:cNvSpPr>
              <a:spLocks noChangeShapeType="1"/>
            </p:cNvSpPr>
            <p:nvPr/>
          </p:nvSpPr>
          <p:spPr bwMode="auto">
            <a:xfrm flipV="1">
              <a:off x="4985" y="3105"/>
              <a:ext cx="21" cy="28"/>
            </a:xfrm>
            <a:prstGeom prst="line">
              <a:avLst/>
            </a:prstGeom>
            <a:noFill/>
            <a:ln w="28575">
              <a:solidFill>
                <a:srgbClr val="B760F9"/>
              </a:solidFill>
              <a:round/>
              <a:headEnd/>
              <a:tailEnd/>
            </a:ln>
          </p:spPr>
          <p:txBody>
            <a:bodyPr/>
            <a:lstStyle/>
            <a:p>
              <a:endParaRPr lang="en-GB"/>
            </a:p>
          </p:txBody>
        </p:sp>
        <p:sp>
          <p:nvSpPr>
            <p:cNvPr id="109883" name="Line 212"/>
            <p:cNvSpPr>
              <a:spLocks noChangeShapeType="1"/>
            </p:cNvSpPr>
            <p:nvPr/>
          </p:nvSpPr>
          <p:spPr bwMode="auto">
            <a:xfrm>
              <a:off x="5011" y="3105"/>
              <a:ext cx="21" cy="6"/>
            </a:xfrm>
            <a:prstGeom prst="line">
              <a:avLst/>
            </a:prstGeom>
            <a:noFill/>
            <a:ln w="28575">
              <a:solidFill>
                <a:srgbClr val="B760F9"/>
              </a:solidFill>
              <a:round/>
              <a:headEnd/>
              <a:tailEnd/>
            </a:ln>
          </p:spPr>
          <p:txBody>
            <a:bodyPr/>
            <a:lstStyle/>
            <a:p>
              <a:endParaRPr lang="en-GB"/>
            </a:p>
          </p:txBody>
        </p:sp>
        <p:sp>
          <p:nvSpPr>
            <p:cNvPr id="109884" name="Line 213"/>
            <p:cNvSpPr>
              <a:spLocks noChangeShapeType="1"/>
            </p:cNvSpPr>
            <p:nvPr/>
          </p:nvSpPr>
          <p:spPr bwMode="auto">
            <a:xfrm flipV="1">
              <a:off x="5000" y="3071"/>
              <a:ext cx="1" cy="28"/>
            </a:xfrm>
            <a:prstGeom prst="line">
              <a:avLst/>
            </a:prstGeom>
            <a:noFill/>
            <a:ln w="28575">
              <a:solidFill>
                <a:srgbClr val="B760F9"/>
              </a:solidFill>
              <a:round/>
              <a:headEnd/>
              <a:tailEnd/>
            </a:ln>
          </p:spPr>
          <p:txBody>
            <a:bodyPr/>
            <a:lstStyle/>
            <a:p>
              <a:endParaRPr lang="en-GB"/>
            </a:p>
          </p:txBody>
        </p:sp>
        <p:sp>
          <p:nvSpPr>
            <p:cNvPr id="109885" name="Line 214"/>
            <p:cNvSpPr>
              <a:spLocks noChangeShapeType="1"/>
            </p:cNvSpPr>
            <p:nvPr/>
          </p:nvSpPr>
          <p:spPr bwMode="auto">
            <a:xfrm>
              <a:off x="5011" y="3116"/>
              <a:ext cx="21" cy="6"/>
            </a:xfrm>
            <a:prstGeom prst="line">
              <a:avLst/>
            </a:prstGeom>
            <a:noFill/>
            <a:ln w="28575">
              <a:solidFill>
                <a:srgbClr val="B760F9"/>
              </a:solidFill>
              <a:round/>
              <a:headEnd/>
              <a:tailEnd/>
            </a:ln>
          </p:spPr>
          <p:txBody>
            <a:bodyPr/>
            <a:lstStyle/>
            <a:p>
              <a:endParaRPr lang="en-GB"/>
            </a:p>
          </p:txBody>
        </p:sp>
        <p:sp>
          <p:nvSpPr>
            <p:cNvPr id="109886" name="Line 215"/>
            <p:cNvSpPr>
              <a:spLocks noChangeShapeType="1"/>
            </p:cNvSpPr>
            <p:nvPr/>
          </p:nvSpPr>
          <p:spPr bwMode="auto">
            <a:xfrm flipV="1">
              <a:off x="4990" y="3071"/>
              <a:ext cx="1" cy="28"/>
            </a:xfrm>
            <a:prstGeom prst="line">
              <a:avLst/>
            </a:prstGeom>
            <a:noFill/>
            <a:ln w="28575">
              <a:solidFill>
                <a:srgbClr val="B760F9"/>
              </a:solidFill>
              <a:round/>
              <a:headEnd/>
              <a:tailEnd/>
            </a:ln>
          </p:spPr>
          <p:txBody>
            <a:bodyPr/>
            <a:lstStyle/>
            <a:p>
              <a:endParaRPr lang="en-GB"/>
            </a:p>
          </p:txBody>
        </p:sp>
      </p:grpSp>
      <p:sp>
        <p:nvSpPr>
          <p:cNvPr id="109699" name="Line 216"/>
          <p:cNvSpPr>
            <a:spLocks noChangeShapeType="1"/>
          </p:cNvSpPr>
          <p:nvPr/>
        </p:nvSpPr>
        <p:spPr bwMode="auto">
          <a:xfrm>
            <a:off x="6884988" y="5715000"/>
            <a:ext cx="73025" cy="144463"/>
          </a:xfrm>
          <a:prstGeom prst="line">
            <a:avLst/>
          </a:prstGeom>
          <a:noFill/>
          <a:ln w="28575">
            <a:solidFill>
              <a:srgbClr val="B760F9"/>
            </a:solidFill>
            <a:round/>
            <a:headEnd/>
            <a:tailEnd/>
          </a:ln>
        </p:spPr>
        <p:txBody>
          <a:bodyPr/>
          <a:lstStyle/>
          <a:p>
            <a:endParaRPr lang="en-GB"/>
          </a:p>
        </p:txBody>
      </p:sp>
      <p:sp>
        <p:nvSpPr>
          <p:cNvPr id="109700" name="Line 217"/>
          <p:cNvSpPr>
            <a:spLocks noChangeShapeType="1"/>
          </p:cNvSpPr>
          <p:nvPr/>
        </p:nvSpPr>
        <p:spPr bwMode="auto">
          <a:xfrm>
            <a:off x="6935788" y="5715000"/>
            <a:ext cx="73025" cy="117475"/>
          </a:xfrm>
          <a:prstGeom prst="line">
            <a:avLst/>
          </a:prstGeom>
          <a:noFill/>
          <a:ln w="28575">
            <a:solidFill>
              <a:srgbClr val="B760F9"/>
            </a:solidFill>
            <a:round/>
            <a:headEnd/>
            <a:tailEnd/>
          </a:ln>
        </p:spPr>
        <p:txBody>
          <a:bodyPr/>
          <a:lstStyle/>
          <a:p>
            <a:endParaRPr lang="en-GB"/>
          </a:p>
        </p:txBody>
      </p:sp>
      <p:sp>
        <p:nvSpPr>
          <p:cNvPr id="109701" name="Oval 218" descr="70%"/>
          <p:cNvSpPr>
            <a:spLocks noChangeArrowheads="1"/>
          </p:cNvSpPr>
          <p:nvPr/>
        </p:nvSpPr>
        <p:spPr bwMode="auto">
          <a:xfrm>
            <a:off x="6848475" y="4548188"/>
            <a:ext cx="485775" cy="587375"/>
          </a:xfrm>
          <a:prstGeom prst="ellipse">
            <a:avLst/>
          </a:prstGeom>
          <a:pattFill prst="pct70">
            <a:fgClr>
              <a:schemeClr val="accent1"/>
            </a:fgClr>
            <a:bgClr>
              <a:srgbClr val="FFFFFF"/>
            </a:bgClr>
          </a:pattFill>
          <a:ln w="7938">
            <a:solidFill>
              <a:srgbClr val="000000"/>
            </a:solidFill>
            <a:round/>
            <a:headEnd/>
            <a:tailEnd/>
          </a:ln>
        </p:spPr>
        <p:txBody>
          <a:bodyPr/>
          <a:lstStyle/>
          <a:p>
            <a:endParaRPr lang="en-GB"/>
          </a:p>
        </p:txBody>
      </p:sp>
      <p:sp>
        <p:nvSpPr>
          <p:cNvPr id="109702" name="Oval 219"/>
          <p:cNvSpPr>
            <a:spLocks noChangeArrowheads="1"/>
          </p:cNvSpPr>
          <p:nvPr/>
        </p:nvSpPr>
        <p:spPr bwMode="auto">
          <a:xfrm>
            <a:off x="6921500" y="4635500"/>
            <a:ext cx="412750" cy="442913"/>
          </a:xfrm>
          <a:prstGeom prst="ellipse">
            <a:avLst/>
          </a:prstGeom>
          <a:solidFill>
            <a:schemeClr val="accent1"/>
          </a:solidFill>
          <a:ln w="7938">
            <a:solidFill>
              <a:srgbClr val="000000"/>
            </a:solidFill>
            <a:round/>
            <a:headEnd/>
            <a:tailEnd/>
          </a:ln>
        </p:spPr>
        <p:txBody>
          <a:bodyPr/>
          <a:lstStyle/>
          <a:p>
            <a:endParaRPr lang="en-GB"/>
          </a:p>
        </p:txBody>
      </p:sp>
      <p:sp>
        <p:nvSpPr>
          <p:cNvPr id="109703" name="Line 220"/>
          <p:cNvSpPr>
            <a:spLocks noChangeShapeType="1"/>
          </p:cNvSpPr>
          <p:nvPr/>
        </p:nvSpPr>
        <p:spPr bwMode="auto">
          <a:xfrm>
            <a:off x="7343775" y="4795838"/>
            <a:ext cx="166688" cy="4762"/>
          </a:xfrm>
          <a:prstGeom prst="line">
            <a:avLst/>
          </a:prstGeom>
          <a:noFill/>
          <a:ln w="28575">
            <a:solidFill>
              <a:schemeClr val="accent1"/>
            </a:solidFill>
            <a:round/>
            <a:headEnd/>
            <a:tailEnd/>
          </a:ln>
        </p:spPr>
        <p:txBody>
          <a:bodyPr/>
          <a:lstStyle/>
          <a:p>
            <a:endParaRPr lang="en-GB"/>
          </a:p>
        </p:txBody>
      </p:sp>
      <p:sp>
        <p:nvSpPr>
          <p:cNvPr id="109704" name="Line 221"/>
          <p:cNvSpPr>
            <a:spLocks noChangeShapeType="1"/>
          </p:cNvSpPr>
          <p:nvPr/>
        </p:nvSpPr>
        <p:spPr bwMode="auto">
          <a:xfrm>
            <a:off x="7343775" y="4857750"/>
            <a:ext cx="166688" cy="4763"/>
          </a:xfrm>
          <a:prstGeom prst="line">
            <a:avLst/>
          </a:prstGeom>
          <a:noFill/>
          <a:ln w="28575">
            <a:solidFill>
              <a:schemeClr val="accent1"/>
            </a:solidFill>
            <a:round/>
            <a:headEnd/>
            <a:tailEnd/>
          </a:ln>
        </p:spPr>
        <p:txBody>
          <a:bodyPr/>
          <a:lstStyle/>
          <a:p>
            <a:endParaRPr lang="en-GB"/>
          </a:p>
        </p:txBody>
      </p:sp>
      <p:sp>
        <p:nvSpPr>
          <p:cNvPr id="109705" name="Line 222"/>
          <p:cNvSpPr>
            <a:spLocks noChangeShapeType="1"/>
          </p:cNvSpPr>
          <p:nvPr/>
        </p:nvSpPr>
        <p:spPr bwMode="auto">
          <a:xfrm>
            <a:off x="7510463" y="4857750"/>
            <a:ext cx="50800" cy="112713"/>
          </a:xfrm>
          <a:prstGeom prst="line">
            <a:avLst/>
          </a:prstGeom>
          <a:noFill/>
          <a:ln w="7938">
            <a:solidFill>
              <a:schemeClr val="accent1"/>
            </a:solidFill>
            <a:round/>
            <a:headEnd/>
            <a:tailEnd/>
          </a:ln>
        </p:spPr>
        <p:txBody>
          <a:bodyPr/>
          <a:lstStyle/>
          <a:p>
            <a:endParaRPr lang="en-GB"/>
          </a:p>
        </p:txBody>
      </p:sp>
      <p:sp>
        <p:nvSpPr>
          <p:cNvPr id="109706" name="Line 223"/>
          <p:cNvSpPr>
            <a:spLocks noChangeShapeType="1"/>
          </p:cNvSpPr>
          <p:nvPr/>
        </p:nvSpPr>
        <p:spPr bwMode="auto">
          <a:xfrm flipV="1">
            <a:off x="7510463" y="4713288"/>
            <a:ext cx="73025" cy="82550"/>
          </a:xfrm>
          <a:prstGeom prst="line">
            <a:avLst/>
          </a:prstGeom>
          <a:noFill/>
          <a:ln w="28575">
            <a:solidFill>
              <a:schemeClr val="accent1"/>
            </a:solidFill>
            <a:round/>
            <a:headEnd/>
            <a:tailEnd/>
          </a:ln>
        </p:spPr>
        <p:txBody>
          <a:bodyPr/>
          <a:lstStyle/>
          <a:p>
            <a:endParaRPr lang="en-GB"/>
          </a:p>
        </p:txBody>
      </p:sp>
      <p:sp>
        <p:nvSpPr>
          <p:cNvPr id="109707" name="Line 224"/>
          <p:cNvSpPr>
            <a:spLocks noChangeShapeType="1"/>
          </p:cNvSpPr>
          <p:nvPr/>
        </p:nvSpPr>
        <p:spPr bwMode="auto">
          <a:xfrm>
            <a:off x="7486650" y="4914900"/>
            <a:ext cx="50800" cy="87313"/>
          </a:xfrm>
          <a:prstGeom prst="line">
            <a:avLst/>
          </a:prstGeom>
          <a:noFill/>
          <a:ln w="28575">
            <a:solidFill>
              <a:schemeClr val="accent1"/>
            </a:solidFill>
            <a:round/>
            <a:headEnd/>
            <a:tailEnd/>
          </a:ln>
        </p:spPr>
        <p:txBody>
          <a:bodyPr/>
          <a:lstStyle/>
          <a:p>
            <a:endParaRPr lang="en-GB"/>
          </a:p>
        </p:txBody>
      </p:sp>
      <p:sp>
        <p:nvSpPr>
          <p:cNvPr id="109708" name="Line 225"/>
          <p:cNvSpPr>
            <a:spLocks noChangeShapeType="1"/>
          </p:cNvSpPr>
          <p:nvPr/>
        </p:nvSpPr>
        <p:spPr bwMode="auto">
          <a:xfrm flipV="1">
            <a:off x="7486650" y="4681538"/>
            <a:ext cx="74613" cy="88900"/>
          </a:xfrm>
          <a:prstGeom prst="line">
            <a:avLst/>
          </a:prstGeom>
          <a:noFill/>
          <a:ln w="7938">
            <a:solidFill>
              <a:schemeClr val="accent1"/>
            </a:solidFill>
            <a:round/>
            <a:headEnd/>
            <a:tailEnd/>
          </a:ln>
        </p:spPr>
        <p:txBody>
          <a:bodyPr/>
          <a:lstStyle/>
          <a:p>
            <a:endParaRPr lang="en-GB"/>
          </a:p>
        </p:txBody>
      </p:sp>
      <p:sp>
        <p:nvSpPr>
          <p:cNvPr id="109709" name="Line 226"/>
          <p:cNvSpPr>
            <a:spLocks noChangeShapeType="1"/>
          </p:cNvSpPr>
          <p:nvPr/>
        </p:nvSpPr>
        <p:spPr bwMode="auto">
          <a:xfrm>
            <a:off x="7173913" y="5121275"/>
            <a:ext cx="50800" cy="112713"/>
          </a:xfrm>
          <a:prstGeom prst="line">
            <a:avLst/>
          </a:prstGeom>
          <a:noFill/>
          <a:ln w="28575">
            <a:solidFill>
              <a:schemeClr val="folHlink"/>
            </a:solidFill>
            <a:round/>
            <a:headEnd/>
            <a:tailEnd/>
          </a:ln>
        </p:spPr>
        <p:txBody>
          <a:bodyPr/>
          <a:lstStyle/>
          <a:p>
            <a:endParaRPr lang="en-GB"/>
          </a:p>
        </p:txBody>
      </p:sp>
      <p:sp>
        <p:nvSpPr>
          <p:cNvPr id="109710" name="Line 227"/>
          <p:cNvSpPr>
            <a:spLocks noChangeShapeType="1"/>
          </p:cNvSpPr>
          <p:nvPr/>
        </p:nvSpPr>
        <p:spPr bwMode="auto">
          <a:xfrm>
            <a:off x="7224713" y="5089525"/>
            <a:ext cx="46037" cy="144463"/>
          </a:xfrm>
          <a:prstGeom prst="line">
            <a:avLst/>
          </a:prstGeom>
          <a:noFill/>
          <a:ln w="28575">
            <a:solidFill>
              <a:schemeClr val="folHlink"/>
            </a:solidFill>
            <a:round/>
            <a:headEnd/>
            <a:tailEnd/>
          </a:ln>
        </p:spPr>
        <p:txBody>
          <a:bodyPr/>
          <a:lstStyle/>
          <a:p>
            <a:endParaRPr lang="en-GB"/>
          </a:p>
        </p:txBody>
      </p:sp>
      <p:grpSp>
        <p:nvGrpSpPr>
          <p:cNvPr id="109711" name="Group 228"/>
          <p:cNvGrpSpPr>
            <a:grpSpLocks/>
          </p:cNvGrpSpPr>
          <p:nvPr/>
        </p:nvGrpSpPr>
        <p:grpSpPr bwMode="auto">
          <a:xfrm>
            <a:off x="7173913" y="4243388"/>
            <a:ext cx="266700" cy="320675"/>
            <a:chOff x="4974" y="3071"/>
            <a:chExt cx="58" cy="62"/>
          </a:xfrm>
        </p:grpSpPr>
        <p:sp>
          <p:nvSpPr>
            <p:cNvPr id="109875" name="Line 229"/>
            <p:cNvSpPr>
              <a:spLocks noChangeShapeType="1"/>
            </p:cNvSpPr>
            <p:nvPr/>
          </p:nvSpPr>
          <p:spPr bwMode="auto">
            <a:xfrm flipV="1">
              <a:off x="4974" y="3099"/>
              <a:ext cx="26" cy="29"/>
            </a:xfrm>
            <a:prstGeom prst="line">
              <a:avLst/>
            </a:prstGeom>
            <a:noFill/>
            <a:ln w="28575">
              <a:solidFill>
                <a:schemeClr val="accent1"/>
              </a:solidFill>
              <a:round/>
              <a:headEnd/>
              <a:tailEnd/>
            </a:ln>
          </p:spPr>
          <p:txBody>
            <a:bodyPr/>
            <a:lstStyle/>
            <a:p>
              <a:endParaRPr lang="en-GB"/>
            </a:p>
          </p:txBody>
        </p:sp>
        <p:sp>
          <p:nvSpPr>
            <p:cNvPr id="109876" name="Line 230"/>
            <p:cNvSpPr>
              <a:spLocks noChangeShapeType="1"/>
            </p:cNvSpPr>
            <p:nvPr/>
          </p:nvSpPr>
          <p:spPr bwMode="auto">
            <a:xfrm flipV="1">
              <a:off x="4985" y="3105"/>
              <a:ext cx="21" cy="28"/>
            </a:xfrm>
            <a:prstGeom prst="line">
              <a:avLst/>
            </a:prstGeom>
            <a:noFill/>
            <a:ln w="28575">
              <a:solidFill>
                <a:schemeClr val="accent1"/>
              </a:solidFill>
              <a:round/>
              <a:headEnd/>
              <a:tailEnd/>
            </a:ln>
          </p:spPr>
          <p:txBody>
            <a:bodyPr/>
            <a:lstStyle/>
            <a:p>
              <a:endParaRPr lang="en-GB"/>
            </a:p>
          </p:txBody>
        </p:sp>
        <p:sp>
          <p:nvSpPr>
            <p:cNvPr id="109877" name="Line 231"/>
            <p:cNvSpPr>
              <a:spLocks noChangeShapeType="1"/>
            </p:cNvSpPr>
            <p:nvPr/>
          </p:nvSpPr>
          <p:spPr bwMode="auto">
            <a:xfrm>
              <a:off x="5011" y="3105"/>
              <a:ext cx="21" cy="6"/>
            </a:xfrm>
            <a:prstGeom prst="line">
              <a:avLst/>
            </a:prstGeom>
            <a:noFill/>
            <a:ln w="28575">
              <a:solidFill>
                <a:schemeClr val="accent1"/>
              </a:solidFill>
              <a:round/>
              <a:headEnd/>
              <a:tailEnd/>
            </a:ln>
          </p:spPr>
          <p:txBody>
            <a:bodyPr/>
            <a:lstStyle/>
            <a:p>
              <a:endParaRPr lang="en-GB"/>
            </a:p>
          </p:txBody>
        </p:sp>
        <p:sp>
          <p:nvSpPr>
            <p:cNvPr id="109878" name="Line 232"/>
            <p:cNvSpPr>
              <a:spLocks noChangeShapeType="1"/>
            </p:cNvSpPr>
            <p:nvPr/>
          </p:nvSpPr>
          <p:spPr bwMode="auto">
            <a:xfrm flipV="1">
              <a:off x="5000" y="3071"/>
              <a:ext cx="1" cy="28"/>
            </a:xfrm>
            <a:prstGeom prst="line">
              <a:avLst/>
            </a:prstGeom>
            <a:noFill/>
            <a:ln w="28575">
              <a:solidFill>
                <a:schemeClr val="accent1"/>
              </a:solidFill>
              <a:round/>
              <a:headEnd/>
              <a:tailEnd/>
            </a:ln>
          </p:spPr>
          <p:txBody>
            <a:bodyPr/>
            <a:lstStyle/>
            <a:p>
              <a:endParaRPr lang="en-GB"/>
            </a:p>
          </p:txBody>
        </p:sp>
        <p:sp>
          <p:nvSpPr>
            <p:cNvPr id="109879" name="Line 233"/>
            <p:cNvSpPr>
              <a:spLocks noChangeShapeType="1"/>
            </p:cNvSpPr>
            <p:nvPr/>
          </p:nvSpPr>
          <p:spPr bwMode="auto">
            <a:xfrm>
              <a:off x="5011" y="3116"/>
              <a:ext cx="21" cy="6"/>
            </a:xfrm>
            <a:prstGeom prst="line">
              <a:avLst/>
            </a:prstGeom>
            <a:noFill/>
            <a:ln w="28575">
              <a:solidFill>
                <a:schemeClr val="accent1"/>
              </a:solidFill>
              <a:round/>
              <a:headEnd/>
              <a:tailEnd/>
            </a:ln>
          </p:spPr>
          <p:txBody>
            <a:bodyPr/>
            <a:lstStyle/>
            <a:p>
              <a:endParaRPr lang="en-GB"/>
            </a:p>
          </p:txBody>
        </p:sp>
        <p:sp>
          <p:nvSpPr>
            <p:cNvPr id="109880" name="Line 234"/>
            <p:cNvSpPr>
              <a:spLocks noChangeShapeType="1"/>
            </p:cNvSpPr>
            <p:nvPr/>
          </p:nvSpPr>
          <p:spPr bwMode="auto">
            <a:xfrm flipV="1">
              <a:off x="4990" y="3071"/>
              <a:ext cx="1" cy="28"/>
            </a:xfrm>
            <a:prstGeom prst="line">
              <a:avLst/>
            </a:prstGeom>
            <a:noFill/>
            <a:ln w="28575">
              <a:solidFill>
                <a:schemeClr val="accent1"/>
              </a:solidFill>
              <a:round/>
              <a:headEnd/>
              <a:tailEnd/>
            </a:ln>
          </p:spPr>
          <p:txBody>
            <a:bodyPr/>
            <a:lstStyle/>
            <a:p>
              <a:endParaRPr lang="en-GB"/>
            </a:p>
          </p:txBody>
        </p:sp>
      </p:grpSp>
      <p:sp>
        <p:nvSpPr>
          <p:cNvPr id="109712" name="Line 235"/>
          <p:cNvSpPr>
            <a:spLocks noChangeShapeType="1"/>
          </p:cNvSpPr>
          <p:nvPr/>
        </p:nvSpPr>
        <p:spPr bwMode="auto">
          <a:xfrm>
            <a:off x="6884988" y="4419600"/>
            <a:ext cx="73025" cy="144463"/>
          </a:xfrm>
          <a:prstGeom prst="line">
            <a:avLst/>
          </a:prstGeom>
          <a:noFill/>
          <a:ln w="28575">
            <a:solidFill>
              <a:schemeClr val="accent1"/>
            </a:solidFill>
            <a:round/>
            <a:headEnd/>
            <a:tailEnd/>
          </a:ln>
        </p:spPr>
        <p:txBody>
          <a:bodyPr/>
          <a:lstStyle/>
          <a:p>
            <a:endParaRPr lang="en-GB"/>
          </a:p>
        </p:txBody>
      </p:sp>
      <p:sp>
        <p:nvSpPr>
          <p:cNvPr id="109713" name="Line 236"/>
          <p:cNvSpPr>
            <a:spLocks noChangeShapeType="1"/>
          </p:cNvSpPr>
          <p:nvPr/>
        </p:nvSpPr>
        <p:spPr bwMode="auto">
          <a:xfrm>
            <a:off x="6935788" y="4419600"/>
            <a:ext cx="73025" cy="117475"/>
          </a:xfrm>
          <a:prstGeom prst="line">
            <a:avLst/>
          </a:prstGeom>
          <a:noFill/>
          <a:ln w="28575">
            <a:solidFill>
              <a:schemeClr val="accent1"/>
            </a:solidFill>
            <a:round/>
            <a:headEnd/>
            <a:tailEnd/>
          </a:ln>
        </p:spPr>
        <p:txBody>
          <a:bodyPr/>
          <a:lstStyle/>
          <a:p>
            <a:endParaRPr lang="en-GB"/>
          </a:p>
        </p:txBody>
      </p:sp>
      <p:sp>
        <p:nvSpPr>
          <p:cNvPr id="109714" name="Oval 237"/>
          <p:cNvSpPr>
            <a:spLocks noChangeArrowheads="1"/>
          </p:cNvSpPr>
          <p:nvPr/>
        </p:nvSpPr>
        <p:spPr bwMode="auto">
          <a:xfrm>
            <a:off x="6848475" y="3252788"/>
            <a:ext cx="485775" cy="587375"/>
          </a:xfrm>
          <a:prstGeom prst="ellipse">
            <a:avLst/>
          </a:prstGeom>
          <a:solidFill>
            <a:schemeClr val="tx2"/>
          </a:solidFill>
          <a:ln w="7938">
            <a:solidFill>
              <a:srgbClr val="000000"/>
            </a:solidFill>
            <a:round/>
            <a:headEnd/>
            <a:tailEnd/>
          </a:ln>
        </p:spPr>
        <p:txBody>
          <a:bodyPr/>
          <a:lstStyle/>
          <a:p>
            <a:endParaRPr lang="en-GB"/>
          </a:p>
        </p:txBody>
      </p:sp>
      <p:sp>
        <p:nvSpPr>
          <p:cNvPr id="109715" name="Oval 238" descr="60%"/>
          <p:cNvSpPr>
            <a:spLocks noChangeArrowheads="1"/>
          </p:cNvSpPr>
          <p:nvPr/>
        </p:nvSpPr>
        <p:spPr bwMode="auto">
          <a:xfrm>
            <a:off x="6921500" y="3340100"/>
            <a:ext cx="412750" cy="442913"/>
          </a:xfrm>
          <a:prstGeom prst="ellipse">
            <a:avLst/>
          </a:prstGeom>
          <a:pattFill prst="pct60">
            <a:fgClr>
              <a:schemeClr val="tx2"/>
            </a:fgClr>
            <a:bgClr>
              <a:srgbClr val="FFFFFF"/>
            </a:bgClr>
          </a:pattFill>
          <a:ln w="7938">
            <a:solidFill>
              <a:srgbClr val="000000"/>
            </a:solidFill>
            <a:round/>
            <a:headEnd/>
            <a:tailEnd/>
          </a:ln>
        </p:spPr>
        <p:txBody>
          <a:bodyPr/>
          <a:lstStyle/>
          <a:p>
            <a:endParaRPr lang="en-GB"/>
          </a:p>
        </p:txBody>
      </p:sp>
      <p:sp>
        <p:nvSpPr>
          <p:cNvPr id="109716" name="Line 239"/>
          <p:cNvSpPr>
            <a:spLocks noChangeShapeType="1"/>
          </p:cNvSpPr>
          <p:nvPr/>
        </p:nvSpPr>
        <p:spPr bwMode="auto">
          <a:xfrm>
            <a:off x="7343775" y="3500438"/>
            <a:ext cx="166688" cy="4762"/>
          </a:xfrm>
          <a:prstGeom prst="line">
            <a:avLst/>
          </a:prstGeom>
          <a:noFill/>
          <a:ln w="28575">
            <a:solidFill>
              <a:schemeClr val="tx2"/>
            </a:solidFill>
            <a:round/>
            <a:headEnd/>
            <a:tailEnd/>
          </a:ln>
        </p:spPr>
        <p:txBody>
          <a:bodyPr/>
          <a:lstStyle/>
          <a:p>
            <a:endParaRPr lang="en-GB"/>
          </a:p>
        </p:txBody>
      </p:sp>
      <p:sp>
        <p:nvSpPr>
          <p:cNvPr id="109717" name="Line 240"/>
          <p:cNvSpPr>
            <a:spLocks noChangeShapeType="1"/>
          </p:cNvSpPr>
          <p:nvPr/>
        </p:nvSpPr>
        <p:spPr bwMode="auto">
          <a:xfrm>
            <a:off x="7343775" y="3562350"/>
            <a:ext cx="166688" cy="4763"/>
          </a:xfrm>
          <a:prstGeom prst="line">
            <a:avLst/>
          </a:prstGeom>
          <a:noFill/>
          <a:ln w="28575">
            <a:solidFill>
              <a:schemeClr val="tx2"/>
            </a:solidFill>
            <a:round/>
            <a:headEnd/>
            <a:tailEnd/>
          </a:ln>
        </p:spPr>
        <p:txBody>
          <a:bodyPr/>
          <a:lstStyle/>
          <a:p>
            <a:endParaRPr lang="en-GB"/>
          </a:p>
        </p:txBody>
      </p:sp>
      <p:sp>
        <p:nvSpPr>
          <p:cNvPr id="109718" name="Line 241"/>
          <p:cNvSpPr>
            <a:spLocks noChangeShapeType="1"/>
          </p:cNvSpPr>
          <p:nvPr/>
        </p:nvSpPr>
        <p:spPr bwMode="auto">
          <a:xfrm flipV="1">
            <a:off x="7510463" y="3417888"/>
            <a:ext cx="73025" cy="82550"/>
          </a:xfrm>
          <a:prstGeom prst="line">
            <a:avLst/>
          </a:prstGeom>
          <a:noFill/>
          <a:ln w="28575">
            <a:solidFill>
              <a:schemeClr val="tx2"/>
            </a:solidFill>
            <a:round/>
            <a:headEnd/>
            <a:tailEnd/>
          </a:ln>
        </p:spPr>
        <p:txBody>
          <a:bodyPr/>
          <a:lstStyle/>
          <a:p>
            <a:endParaRPr lang="en-GB"/>
          </a:p>
        </p:txBody>
      </p:sp>
      <p:sp>
        <p:nvSpPr>
          <p:cNvPr id="109719" name="Line 242"/>
          <p:cNvSpPr>
            <a:spLocks noChangeShapeType="1"/>
          </p:cNvSpPr>
          <p:nvPr/>
        </p:nvSpPr>
        <p:spPr bwMode="auto">
          <a:xfrm flipV="1">
            <a:off x="7486650" y="3386138"/>
            <a:ext cx="74613" cy="88900"/>
          </a:xfrm>
          <a:prstGeom prst="line">
            <a:avLst/>
          </a:prstGeom>
          <a:noFill/>
          <a:ln w="7938">
            <a:solidFill>
              <a:schemeClr val="tx2"/>
            </a:solidFill>
            <a:round/>
            <a:headEnd/>
            <a:tailEnd/>
          </a:ln>
        </p:spPr>
        <p:txBody>
          <a:bodyPr/>
          <a:lstStyle/>
          <a:p>
            <a:endParaRPr lang="en-GB"/>
          </a:p>
        </p:txBody>
      </p:sp>
      <p:grpSp>
        <p:nvGrpSpPr>
          <p:cNvPr id="109720" name="Group 243"/>
          <p:cNvGrpSpPr>
            <a:grpSpLocks/>
          </p:cNvGrpSpPr>
          <p:nvPr/>
        </p:nvGrpSpPr>
        <p:grpSpPr bwMode="auto">
          <a:xfrm>
            <a:off x="7173913" y="2947988"/>
            <a:ext cx="266700" cy="320675"/>
            <a:chOff x="4974" y="3071"/>
            <a:chExt cx="58" cy="62"/>
          </a:xfrm>
        </p:grpSpPr>
        <p:sp>
          <p:nvSpPr>
            <p:cNvPr id="109869" name="Line 244"/>
            <p:cNvSpPr>
              <a:spLocks noChangeShapeType="1"/>
            </p:cNvSpPr>
            <p:nvPr/>
          </p:nvSpPr>
          <p:spPr bwMode="auto">
            <a:xfrm flipV="1">
              <a:off x="4974" y="3099"/>
              <a:ext cx="26" cy="29"/>
            </a:xfrm>
            <a:prstGeom prst="line">
              <a:avLst/>
            </a:prstGeom>
            <a:noFill/>
            <a:ln w="28575">
              <a:solidFill>
                <a:schemeClr val="tx2"/>
              </a:solidFill>
              <a:round/>
              <a:headEnd/>
              <a:tailEnd/>
            </a:ln>
          </p:spPr>
          <p:txBody>
            <a:bodyPr/>
            <a:lstStyle/>
            <a:p>
              <a:endParaRPr lang="en-GB"/>
            </a:p>
          </p:txBody>
        </p:sp>
        <p:sp>
          <p:nvSpPr>
            <p:cNvPr id="109870" name="Line 245"/>
            <p:cNvSpPr>
              <a:spLocks noChangeShapeType="1"/>
            </p:cNvSpPr>
            <p:nvPr/>
          </p:nvSpPr>
          <p:spPr bwMode="auto">
            <a:xfrm flipV="1">
              <a:off x="4985" y="3105"/>
              <a:ext cx="21" cy="28"/>
            </a:xfrm>
            <a:prstGeom prst="line">
              <a:avLst/>
            </a:prstGeom>
            <a:noFill/>
            <a:ln w="28575">
              <a:solidFill>
                <a:schemeClr val="tx2"/>
              </a:solidFill>
              <a:round/>
              <a:headEnd/>
              <a:tailEnd/>
            </a:ln>
          </p:spPr>
          <p:txBody>
            <a:bodyPr/>
            <a:lstStyle/>
            <a:p>
              <a:endParaRPr lang="en-GB"/>
            </a:p>
          </p:txBody>
        </p:sp>
        <p:sp>
          <p:nvSpPr>
            <p:cNvPr id="109871" name="Line 246"/>
            <p:cNvSpPr>
              <a:spLocks noChangeShapeType="1"/>
            </p:cNvSpPr>
            <p:nvPr/>
          </p:nvSpPr>
          <p:spPr bwMode="auto">
            <a:xfrm>
              <a:off x="5011" y="3105"/>
              <a:ext cx="21" cy="6"/>
            </a:xfrm>
            <a:prstGeom prst="line">
              <a:avLst/>
            </a:prstGeom>
            <a:noFill/>
            <a:ln w="28575">
              <a:solidFill>
                <a:schemeClr val="tx2"/>
              </a:solidFill>
              <a:round/>
              <a:headEnd/>
              <a:tailEnd/>
            </a:ln>
          </p:spPr>
          <p:txBody>
            <a:bodyPr/>
            <a:lstStyle/>
            <a:p>
              <a:endParaRPr lang="en-GB"/>
            </a:p>
          </p:txBody>
        </p:sp>
        <p:sp>
          <p:nvSpPr>
            <p:cNvPr id="109872" name="Line 247"/>
            <p:cNvSpPr>
              <a:spLocks noChangeShapeType="1"/>
            </p:cNvSpPr>
            <p:nvPr/>
          </p:nvSpPr>
          <p:spPr bwMode="auto">
            <a:xfrm flipV="1">
              <a:off x="5000" y="3071"/>
              <a:ext cx="1" cy="28"/>
            </a:xfrm>
            <a:prstGeom prst="line">
              <a:avLst/>
            </a:prstGeom>
            <a:noFill/>
            <a:ln w="28575">
              <a:solidFill>
                <a:schemeClr val="tx2"/>
              </a:solidFill>
              <a:round/>
              <a:headEnd/>
              <a:tailEnd/>
            </a:ln>
          </p:spPr>
          <p:txBody>
            <a:bodyPr/>
            <a:lstStyle/>
            <a:p>
              <a:endParaRPr lang="en-GB"/>
            </a:p>
          </p:txBody>
        </p:sp>
        <p:sp>
          <p:nvSpPr>
            <p:cNvPr id="109873" name="Line 248"/>
            <p:cNvSpPr>
              <a:spLocks noChangeShapeType="1"/>
            </p:cNvSpPr>
            <p:nvPr/>
          </p:nvSpPr>
          <p:spPr bwMode="auto">
            <a:xfrm>
              <a:off x="5011" y="3116"/>
              <a:ext cx="21" cy="6"/>
            </a:xfrm>
            <a:prstGeom prst="line">
              <a:avLst/>
            </a:prstGeom>
            <a:noFill/>
            <a:ln w="28575">
              <a:solidFill>
                <a:schemeClr val="tx2"/>
              </a:solidFill>
              <a:round/>
              <a:headEnd/>
              <a:tailEnd/>
            </a:ln>
          </p:spPr>
          <p:txBody>
            <a:bodyPr/>
            <a:lstStyle/>
            <a:p>
              <a:endParaRPr lang="en-GB"/>
            </a:p>
          </p:txBody>
        </p:sp>
        <p:sp>
          <p:nvSpPr>
            <p:cNvPr id="109874" name="Line 249"/>
            <p:cNvSpPr>
              <a:spLocks noChangeShapeType="1"/>
            </p:cNvSpPr>
            <p:nvPr/>
          </p:nvSpPr>
          <p:spPr bwMode="auto">
            <a:xfrm flipV="1">
              <a:off x="4990" y="3071"/>
              <a:ext cx="1" cy="28"/>
            </a:xfrm>
            <a:prstGeom prst="line">
              <a:avLst/>
            </a:prstGeom>
            <a:noFill/>
            <a:ln w="28575">
              <a:solidFill>
                <a:schemeClr val="tx2"/>
              </a:solidFill>
              <a:round/>
              <a:headEnd/>
              <a:tailEnd/>
            </a:ln>
          </p:spPr>
          <p:txBody>
            <a:bodyPr/>
            <a:lstStyle/>
            <a:p>
              <a:endParaRPr lang="en-GB"/>
            </a:p>
          </p:txBody>
        </p:sp>
      </p:grpSp>
      <p:grpSp>
        <p:nvGrpSpPr>
          <p:cNvPr id="109721" name="Group 250"/>
          <p:cNvGrpSpPr>
            <a:grpSpLocks/>
          </p:cNvGrpSpPr>
          <p:nvPr/>
        </p:nvGrpSpPr>
        <p:grpSpPr bwMode="auto">
          <a:xfrm>
            <a:off x="8172450" y="2781300"/>
            <a:ext cx="406400" cy="533400"/>
            <a:chOff x="5703" y="3327"/>
            <a:chExt cx="106" cy="115"/>
          </a:xfrm>
        </p:grpSpPr>
        <p:sp>
          <p:nvSpPr>
            <p:cNvPr id="109867" name="Oval 251"/>
            <p:cNvSpPr>
              <a:spLocks noChangeArrowheads="1"/>
            </p:cNvSpPr>
            <p:nvPr/>
          </p:nvSpPr>
          <p:spPr bwMode="auto">
            <a:xfrm>
              <a:off x="5703" y="3327"/>
              <a:ext cx="106" cy="115"/>
            </a:xfrm>
            <a:prstGeom prst="ellipse">
              <a:avLst/>
            </a:prstGeom>
            <a:solidFill>
              <a:schemeClr val="tx2"/>
            </a:solidFill>
            <a:ln w="7938">
              <a:solidFill>
                <a:srgbClr val="000000"/>
              </a:solidFill>
              <a:round/>
              <a:headEnd/>
              <a:tailEnd/>
            </a:ln>
          </p:spPr>
          <p:txBody>
            <a:bodyPr/>
            <a:lstStyle/>
            <a:p>
              <a:endParaRPr lang="en-GB"/>
            </a:p>
          </p:txBody>
        </p:sp>
        <p:sp>
          <p:nvSpPr>
            <p:cNvPr id="109868" name="Oval 252"/>
            <p:cNvSpPr>
              <a:spLocks noChangeArrowheads="1"/>
            </p:cNvSpPr>
            <p:nvPr/>
          </p:nvSpPr>
          <p:spPr bwMode="auto">
            <a:xfrm>
              <a:off x="5719" y="3344"/>
              <a:ext cx="90" cy="86"/>
            </a:xfrm>
            <a:prstGeom prst="ellipse">
              <a:avLst/>
            </a:prstGeom>
            <a:solidFill>
              <a:schemeClr val="hlink"/>
            </a:solidFill>
            <a:ln w="7938">
              <a:solidFill>
                <a:srgbClr val="000000"/>
              </a:solidFill>
              <a:round/>
              <a:headEnd/>
              <a:tailEnd/>
            </a:ln>
          </p:spPr>
          <p:txBody>
            <a:bodyPr/>
            <a:lstStyle/>
            <a:p>
              <a:endParaRPr lang="en-GB"/>
            </a:p>
          </p:txBody>
        </p:sp>
      </p:grpSp>
      <p:sp>
        <p:nvSpPr>
          <p:cNvPr id="109722" name="Oval 253"/>
          <p:cNvSpPr>
            <a:spLocks noChangeArrowheads="1"/>
          </p:cNvSpPr>
          <p:nvPr/>
        </p:nvSpPr>
        <p:spPr bwMode="auto">
          <a:xfrm>
            <a:off x="8172450" y="4652963"/>
            <a:ext cx="406400" cy="533400"/>
          </a:xfrm>
          <a:prstGeom prst="ellipse">
            <a:avLst/>
          </a:prstGeom>
          <a:solidFill>
            <a:schemeClr val="accent1"/>
          </a:solidFill>
          <a:ln w="7938">
            <a:solidFill>
              <a:srgbClr val="000000"/>
            </a:solidFill>
            <a:round/>
            <a:headEnd/>
            <a:tailEnd/>
          </a:ln>
        </p:spPr>
        <p:txBody>
          <a:bodyPr/>
          <a:lstStyle/>
          <a:p>
            <a:endParaRPr lang="en-GB"/>
          </a:p>
        </p:txBody>
      </p:sp>
      <p:sp>
        <p:nvSpPr>
          <p:cNvPr id="109723" name="Oval 254"/>
          <p:cNvSpPr>
            <a:spLocks noChangeArrowheads="1"/>
          </p:cNvSpPr>
          <p:nvPr/>
        </p:nvSpPr>
        <p:spPr bwMode="auto">
          <a:xfrm>
            <a:off x="7896225" y="6302375"/>
            <a:ext cx="406400" cy="533400"/>
          </a:xfrm>
          <a:prstGeom prst="ellipse">
            <a:avLst/>
          </a:prstGeom>
          <a:solidFill>
            <a:srgbClr val="B760F9"/>
          </a:solidFill>
          <a:ln w="7938">
            <a:solidFill>
              <a:srgbClr val="000000"/>
            </a:solidFill>
            <a:round/>
            <a:headEnd/>
            <a:tailEnd/>
          </a:ln>
        </p:spPr>
        <p:txBody>
          <a:bodyPr/>
          <a:lstStyle/>
          <a:p>
            <a:endParaRPr lang="en-GB"/>
          </a:p>
        </p:txBody>
      </p:sp>
      <p:sp>
        <p:nvSpPr>
          <p:cNvPr id="109724" name="Oval 255" descr="50%"/>
          <p:cNvSpPr>
            <a:spLocks noChangeArrowheads="1"/>
          </p:cNvSpPr>
          <p:nvPr/>
        </p:nvSpPr>
        <p:spPr bwMode="auto">
          <a:xfrm>
            <a:off x="7956550" y="6381750"/>
            <a:ext cx="346075" cy="398463"/>
          </a:xfrm>
          <a:prstGeom prst="ellipse">
            <a:avLst/>
          </a:prstGeom>
          <a:pattFill prst="pct50">
            <a:fgClr>
              <a:srgbClr val="B760F9"/>
            </a:fgClr>
            <a:bgClr>
              <a:srgbClr val="FFFFFF"/>
            </a:bgClr>
          </a:pattFill>
          <a:ln w="7938">
            <a:solidFill>
              <a:srgbClr val="000000"/>
            </a:solidFill>
            <a:round/>
            <a:headEnd/>
            <a:tailEnd/>
          </a:ln>
        </p:spPr>
        <p:txBody>
          <a:bodyPr/>
          <a:lstStyle/>
          <a:p>
            <a:endParaRPr lang="en-GB"/>
          </a:p>
        </p:txBody>
      </p:sp>
      <p:sp>
        <p:nvSpPr>
          <p:cNvPr id="109725" name="Line 256"/>
          <p:cNvSpPr>
            <a:spLocks noChangeShapeType="1"/>
          </p:cNvSpPr>
          <p:nvPr/>
        </p:nvSpPr>
        <p:spPr bwMode="auto">
          <a:xfrm flipV="1">
            <a:off x="5430838" y="3568700"/>
            <a:ext cx="1287462" cy="1447800"/>
          </a:xfrm>
          <a:prstGeom prst="line">
            <a:avLst/>
          </a:prstGeom>
          <a:noFill/>
          <a:ln w="28575">
            <a:solidFill>
              <a:schemeClr val="tx1"/>
            </a:solidFill>
            <a:round/>
            <a:headEnd/>
            <a:tailEnd type="triangle" w="med" len="med"/>
          </a:ln>
        </p:spPr>
        <p:txBody>
          <a:bodyPr wrap="none" anchor="ctr"/>
          <a:lstStyle/>
          <a:p>
            <a:endParaRPr lang="en-GB"/>
          </a:p>
        </p:txBody>
      </p:sp>
      <p:sp>
        <p:nvSpPr>
          <p:cNvPr id="109726" name="Line 257"/>
          <p:cNvSpPr>
            <a:spLocks noChangeShapeType="1"/>
          </p:cNvSpPr>
          <p:nvPr/>
        </p:nvSpPr>
        <p:spPr bwMode="auto">
          <a:xfrm>
            <a:off x="5499100" y="5549900"/>
            <a:ext cx="1219200" cy="457200"/>
          </a:xfrm>
          <a:prstGeom prst="line">
            <a:avLst/>
          </a:prstGeom>
          <a:noFill/>
          <a:ln w="28575">
            <a:solidFill>
              <a:schemeClr val="tx1"/>
            </a:solidFill>
            <a:round/>
            <a:headEnd/>
            <a:tailEnd type="triangle" w="med" len="med"/>
          </a:ln>
        </p:spPr>
        <p:txBody>
          <a:bodyPr wrap="none" anchor="ctr"/>
          <a:lstStyle/>
          <a:p>
            <a:endParaRPr lang="en-GB"/>
          </a:p>
        </p:txBody>
      </p:sp>
      <p:sp>
        <p:nvSpPr>
          <p:cNvPr id="109727" name="Line 258"/>
          <p:cNvSpPr>
            <a:spLocks noChangeShapeType="1"/>
          </p:cNvSpPr>
          <p:nvPr/>
        </p:nvSpPr>
        <p:spPr bwMode="auto">
          <a:xfrm flipV="1">
            <a:off x="5565775" y="4940300"/>
            <a:ext cx="1152525" cy="304800"/>
          </a:xfrm>
          <a:prstGeom prst="line">
            <a:avLst/>
          </a:prstGeom>
          <a:noFill/>
          <a:ln w="28575">
            <a:solidFill>
              <a:schemeClr val="tx1"/>
            </a:solidFill>
            <a:round/>
            <a:headEnd/>
            <a:tailEnd type="triangle" w="med" len="med"/>
          </a:ln>
        </p:spPr>
        <p:txBody>
          <a:bodyPr wrap="none" anchor="ctr"/>
          <a:lstStyle/>
          <a:p>
            <a:endParaRPr lang="en-GB"/>
          </a:p>
        </p:txBody>
      </p:sp>
      <p:sp>
        <p:nvSpPr>
          <p:cNvPr id="109728" name="Line 259"/>
          <p:cNvSpPr>
            <a:spLocks noChangeShapeType="1"/>
          </p:cNvSpPr>
          <p:nvPr/>
        </p:nvSpPr>
        <p:spPr bwMode="auto">
          <a:xfrm flipV="1">
            <a:off x="7599363" y="3140075"/>
            <a:ext cx="501650" cy="123825"/>
          </a:xfrm>
          <a:prstGeom prst="line">
            <a:avLst/>
          </a:prstGeom>
          <a:noFill/>
          <a:ln w="28575">
            <a:solidFill>
              <a:schemeClr val="tx1"/>
            </a:solidFill>
            <a:round/>
            <a:headEnd/>
            <a:tailEnd type="triangle" w="med" len="med"/>
          </a:ln>
        </p:spPr>
        <p:txBody>
          <a:bodyPr wrap="none" anchor="ctr"/>
          <a:lstStyle/>
          <a:p>
            <a:endParaRPr lang="en-GB"/>
          </a:p>
        </p:txBody>
      </p:sp>
      <p:sp>
        <p:nvSpPr>
          <p:cNvPr id="109729" name="Line 260"/>
          <p:cNvSpPr>
            <a:spLocks noChangeShapeType="1"/>
          </p:cNvSpPr>
          <p:nvPr/>
        </p:nvSpPr>
        <p:spPr bwMode="auto">
          <a:xfrm>
            <a:off x="7667625" y="4868863"/>
            <a:ext cx="406400" cy="0"/>
          </a:xfrm>
          <a:prstGeom prst="line">
            <a:avLst/>
          </a:prstGeom>
          <a:noFill/>
          <a:ln w="28575">
            <a:solidFill>
              <a:schemeClr val="tx1"/>
            </a:solidFill>
            <a:round/>
            <a:headEnd/>
            <a:tailEnd type="triangle" w="med" len="med"/>
          </a:ln>
        </p:spPr>
        <p:txBody>
          <a:bodyPr wrap="none" anchor="ctr"/>
          <a:lstStyle/>
          <a:p>
            <a:endParaRPr lang="en-GB"/>
          </a:p>
        </p:txBody>
      </p:sp>
      <p:sp>
        <p:nvSpPr>
          <p:cNvPr id="109730" name="Line 261"/>
          <p:cNvSpPr>
            <a:spLocks noChangeShapeType="1"/>
          </p:cNvSpPr>
          <p:nvPr/>
        </p:nvSpPr>
        <p:spPr bwMode="auto">
          <a:xfrm>
            <a:off x="7596188" y="6381750"/>
            <a:ext cx="287337" cy="71438"/>
          </a:xfrm>
          <a:prstGeom prst="line">
            <a:avLst/>
          </a:prstGeom>
          <a:noFill/>
          <a:ln w="28575">
            <a:solidFill>
              <a:schemeClr val="tx1"/>
            </a:solidFill>
            <a:round/>
            <a:headEnd/>
            <a:tailEnd type="triangle" w="med" len="med"/>
          </a:ln>
        </p:spPr>
        <p:txBody>
          <a:bodyPr wrap="none" anchor="ctr"/>
          <a:lstStyle/>
          <a:p>
            <a:endParaRPr lang="en-GB"/>
          </a:p>
        </p:txBody>
      </p:sp>
      <p:grpSp>
        <p:nvGrpSpPr>
          <p:cNvPr id="109731" name="Group 262"/>
          <p:cNvGrpSpPr>
            <a:grpSpLocks/>
          </p:cNvGrpSpPr>
          <p:nvPr/>
        </p:nvGrpSpPr>
        <p:grpSpPr bwMode="auto">
          <a:xfrm>
            <a:off x="7515225" y="2657475"/>
            <a:ext cx="266700" cy="320675"/>
            <a:chOff x="4974" y="3071"/>
            <a:chExt cx="58" cy="62"/>
          </a:xfrm>
        </p:grpSpPr>
        <p:sp>
          <p:nvSpPr>
            <p:cNvPr id="109861" name="Line 263"/>
            <p:cNvSpPr>
              <a:spLocks noChangeShapeType="1"/>
            </p:cNvSpPr>
            <p:nvPr/>
          </p:nvSpPr>
          <p:spPr bwMode="auto">
            <a:xfrm flipV="1">
              <a:off x="4974" y="3099"/>
              <a:ext cx="26" cy="29"/>
            </a:xfrm>
            <a:prstGeom prst="line">
              <a:avLst/>
            </a:prstGeom>
            <a:noFill/>
            <a:ln w="28575">
              <a:solidFill>
                <a:schemeClr val="tx2"/>
              </a:solidFill>
              <a:round/>
              <a:headEnd/>
              <a:tailEnd/>
            </a:ln>
          </p:spPr>
          <p:txBody>
            <a:bodyPr/>
            <a:lstStyle/>
            <a:p>
              <a:endParaRPr lang="en-GB"/>
            </a:p>
          </p:txBody>
        </p:sp>
        <p:sp>
          <p:nvSpPr>
            <p:cNvPr id="109862" name="Line 264"/>
            <p:cNvSpPr>
              <a:spLocks noChangeShapeType="1"/>
            </p:cNvSpPr>
            <p:nvPr/>
          </p:nvSpPr>
          <p:spPr bwMode="auto">
            <a:xfrm flipV="1">
              <a:off x="4985" y="3105"/>
              <a:ext cx="21" cy="28"/>
            </a:xfrm>
            <a:prstGeom prst="line">
              <a:avLst/>
            </a:prstGeom>
            <a:noFill/>
            <a:ln w="28575">
              <a:solidFill>
                <a:schemeClr val="tx2"/>
              </a:solidFill>
              <a:round/>
              <a:headEnd/>
              <a:tailEnd/>
            </a:ln>
          </p:spPr>
          <p:txBody>
            <a:bodyPr/>
            <a:lstStyle/>
            <a:p>
              <a:endParaRPr lang="en-GB"/>
            </a:p>
          </p:txBody>
        </p:sp>
        <p:sp>
          <p:nvSpPr>
            <p:cNvPr id="109863" name="Line 265"/>
            <p:cNvSpPr>
              <a:spLocks noChangeShapeType="1"/>
            </p:cNvSpPr>
            <p:nvPr/>
          </p:nvSpPr>
          <p:spPr bwMode="auto">
            <a:xfrm>
              <a:off x="5011" y="3105"/>
              <a:ext cx="21" cy="6"/>
            </a:xfrm>
            <a:prstGeom prst="line">
              <a:avLst/>
            </a:prstGeom>
            <a:noFill/>
            <a:ln w="28575">
              <a:solidFill>
                <a:schemeClr val="tx2"/>
              </a:solidFill>
              <a:round/>
              <a:headEnd/>
              <a:tailEnd/>
            </a:ln>
          </p:spPr>
          <p:txBody>
            <a:bodyPr/>
            <a:lstStyle/>
            <a:p>
              <a:endParaRPr lang="en-GB"/>
            </a:p>
          </p:txBody>
        </p:sp>
        <p:sp>
          <p:nvSpPr>
            <p:cNvPr id="109864" name="Line 266"/>
            <p:cNvSpPr>
              <a:spLocks noChangeShapeType="1"/>
            </p:cNvSpPr>
            <p:nvPr/>
          </p:nvSpPr>
          <p:spPr bwMode="auto">
            <a:xfrm flipV="1">
              <a:off x="5000" y="3071"/>
              <a:ext cx="1" cy="28"/>
            </a:xfrm>
            <a:prstGeom prst="line">
              <a:avLst/>
            </a:prstGeom>
            <a:noFill/>
            <a:ln w="28575">
              <a:solidFill>
                <a:schemeClr val="tx2"/>
              </a:solidFill>
              <a:round/>
              <a:headEnd/>
              <a:tailEnd/>
            </a:ln>
          </p:spPr>
          <p:txBody>
            <a:bodyPr/>
            <a:lstStyle/>
            <a:p>
              <a:endParaRPr lang="en-GB"/>
            </a:p>
          </p:txBody>
        </p:sp>
        <p:sp>
          <p:nvSpPr>
            <p:cNvPr id="109865" name="Line 267"/>
            <p:cNvSpPr>
              <a:spLocks noChangeShapeType="1"/>
            </p:cNvSpPr>
            <p:nvPr/>
          </p:nvSpPr>
          <p:spPr bwMode="auto">
            <a:xfrm>
              <a:off x="5011" y="3116"/>
              <a:ext cx="21" cy="6"/>
            </a:xfrm>
            <a:prstGeom prst="line">
              <a:avLst/>
            </a:prstGeom>
            <a:noFill/>
            <a:ln w="28575">
              <a:solidFill>
                <a:schemeClr val="tx2"/>
              </a:solidFill>
              <a:round/>
              <a:headEnd/>
              <a:tailEnd/>
            </a:ln>
          </p:spPr>
          <p:txBody>
            <a:bodyPr/>
            <a:lstStyle/>
            <a:p>
              <a:endParaRPr lang="en-GB"/>
            </a:p>
          </p:txBody>
        </p:sp>
        <p:sp>
          <p:nvSpPr>
            <p:cNvPr id="109866" name="Line 268"/>
            <p:cNvSpPr>
              <a:spLocks noChangeShapeType="1"/>
            </p:cNvSpPr>
            <p:nvPr/>
          </p:nvSpPr>
          <p:spPr bwMode="auto">
            <a:xfrm flipV="1">
              <a:off x="4990" y="3071"/>
              <a:ext cx="1" cy="28"/>
            </a:xfrm>
            <a:prstGeom prst="line">
              <a:avLst/>
            </a:prstGeom>
            <a:noFill/>
            <a:ln w="28575">
              <a:solidFill>
                <a:schemeClr val="tx2"/>
              </a:solidFill>
              <a:round/>
              <a:headEnd/>
              <a:tailEnd/>
            </a:ln>
          </p:spPr>
          <p:txBody>
            <a:bodyPr/>
            <a:lstStyle/>
            <a:p>
              <a:endParaRPr lang="en-GB"/>
            </a:p>
          </p:txBody>
        </p:sp>
      </p:grpSp>
      <p:grpSp>
        <p:nvGrpSpPr>
          <p:cNvPr id="109732" name="Group 269"/>
          <p:cNvGrpSpPr>
            <a:grpSpLocks/>
          </p:cNvGrpSpPr>
          <p:nvPr/>
        </p:nvGrpSpPr>
        <p:grpSpPr bwMode="auto">
          <a:xfrm>
            <a:off x="8415338" y="3292475"/>
            <a:ext cx="266700" cy="320675"/>
            <a:chOff x="4974" y="3071"/>
            <a:chExt cx="58" cy="62"/>
          </a:xfrm>
        </p:grpSpPr>
        <p:sp>
          <p:nvSpPr>
            <p:cNvPr id="109855" name="Line 270"/>
            <p:cNvSpPr>
              <a:spLocks noChangeShapeType="1"/>
            </p:cNvSpPr>
            <p:nvPr/>
          </p:nvSpPr>
          <p:spPr bwMode="auto">
            <a:xfrm flipV="1">
              <a:off x="4974" y="3099"/>
              <a:ext cx="26" cy="29"/>
            </a:xfrm>
            <a:prstGeom prst="line">
              <a:avLst/>
            </a:prstGeom>
            <a:noFill/>
            <a:ln w="28575">
              <a:solidFill>
                <a:schemeClr val="tx2"/>
              </a:solidFill>
              <a:round/>
              <a:headEnd/>
              <a:tailEnd/>
            </a:ln>
          </p:spPr>
          <p:txBody>
            <a:bodyPr/>
            <a:lstStyle/>
            <a:p>
              <a:endParaRPr lang="en-GB"/>
            </a:p>
          </p:txBody>
        </p:sp>
        <p:sp>
          <p:nvSpPr>
            <p:cNvPr id="109856" name="Line 271"/>
            <p:cNvSpPr>
              <a:spLocks noChangeShapeType="1"/>
            </p:cNvSpPr>
            <p:nvPr/>
          </p:nvSpPr>
          <p:spPr bwMode="auto">
            <a:xfrm flipV="1">
              <a:off x="4985" y="3105"/>
              <a:ext cx="21" cy="28"/>
            </a:xfrm>
            <a:prstGeom prst="line">
              <a:avLst/>
            </a:prstGeom>
            <a:noFill/>
            <a:ln w="28575">
              <a:solidFill>
                <a:schemeClr val="tx2"/>
              </a:solidFill>
              <a:round/>
              <a:headEnd/>
              <a:tailEnd/>
            </a:ln>
          </p:spPr>
          <p:txBody>
            <a:bodyPr/>
            <a:lstStyle/>
            <a:p>
              <a:endParaRPr lang="en-GB"/>
            </a:p>
          </p:txBody>
        </p:sp>
        <p:sp>
          <p:nvSpPr>
            <p:cNvPr id="109857" name="Line 272"/>
            <p:cNvSpPr>
              <a:spLocks noChangeShapeType="1"/>
            </p:cNvSpPr>
            <p:nvPr/>
          </p:nvSpPr>
          <p:spPr bwMode="auto">
            <a:xfrm>
              <a:off x="5011" y="3105"/>
              <a:ext cx="21" cy="6"/>
            </a:xfrm>
            <a:prstGeom prst="line">
              <a:avLst/>
            </a:prstGeom>
            <a:noFill/>
            <a:ln w="28575">
              <a:solidFill>
                <a:schemeClr val="tx2"/>
              </a:solidFill>
              <a:round/>
              <a:headEnd/>
              <a:tailEnd/>
            </a:ln>
          </p:spPr>
          <p:txBody>
            <a:bodyPr/>
            <a:lstStyle/>
            <a:p>
              <a:endParaRPr lang="en-GB"/>
            </a:p>
          </p:txBody>
        </p:sp>
        <p:sp>
          <p:nvSpPr>
            <p:cNvPr id="109858" name="Line 273"/>
            <p:cNvSpPr>
              <a:spLocks noChangeShapeType="1"/>
            </p:cNvSpPr>
            <p:nvPr/>
          </p:nvSpPr>
          <p:spPr bwMode="auto">
            <a:xfrm flipV="1">
              <a:off x="5000" y="3071"/>
              <a:ext cx="1" cy="28"/>
            </a:xfrm>
            <a:prstGeom prst="line">
              <a:avLst/>
            </a:prstGeom>
            <a:noFill/>
            <a:ln w="28575">
              <a:solidFill>
                <a:schemeClr val="tx2"/>
              </a:solidFill>
              <a:round/>
              <a:headEnd/>
              <a:tailEnd/>
            </a:ln>
          </p:spPr>
          <p:txBody>
            <a:bodyPr/>
            <a:lstStyle/>
            <a:p>
              <a:endParaRPr lang="en-GB"/>
            </a:p>
          </p:txBody>
        </p:sp>
        <p:sp>
          <p:nvSpPr>
            <p:cNvPr id="109859" name="Line 274"/>
            <p:cNvSpPr>
              <a:spLocks noChangeShapeType="1"/>
            </p:cNvSpPr>
            <p:nvPr/>
          </p:nvSpPr>
          <p:spPr bwMode="auto">
            <a:xfrm>
              <a:off x="5011" y="3116"/>
              <a:ext cx="21" cy="6"/>
            </a:xfrm>
            <a:prstGeom prst="line">
              <a:avLst/>
            </a:prstGeom>
            <a:noFill/>
            <a:ln w="28575">
              <a:solidFill>
                <a:schemeClr val="tx2"/>
              </a:solidFill>
              <a:round/>
              <a:headEnd/>
              <a:tailEnd/>
            </a:ln>
          </p:spPr>
          <p:txBody>
            <a:bodyPr/>
            <a:lstStyle/>
            <a:p>
              <a:endParaRPr lang="en-GB"/>
            </a:p>
          </p:txBody>
        </p:sp>
        <p:sp>
          <p:nvSpPr>
            <p:cNvPr id="109860" name="Line 275"/>
            <p:cNvSpPr>
              <a:spLocks noChangeShapeType="1"/>
            </p:cNvSpPr>
            <p:nvPr/>
          </p:nvSpPr>
          <p:spPr bwMode="auto">
            <a:xfrm flipV="1">
              <a:off x="4990" y="3071"/>
              <a:ext cx="1" cy="28"/>
            </a:xfrm>
            <a:prstGeom prst="line">
              <a:avLst/>
            </a:prstGeom>
            <a:noFill/>
            <a:ln w="28575">
              <a:solidFill>
                <a:schemeClr val="tx2"/>
              </a:solidFill>
              <a:round/>
              <a:headEnd/>
              <a:tailEnd/>
            </a:ln>
          </p:spPr>
          <p:txBody>
            <a:bodyPr/>
            <a:lstStyle/>
            <a:p>
              <a:endParaRPr lang="en-GB"/>
            </a:p>
          </p:txBody>
        </p:sp>
      </p:grpSp>
      <p:grpSp>
        <p:nvGrpSpPr>
          <p:cNvPr id="109733" name="Group 276"/>
          <p:cNvGrpSpPr>
            <a:grpSpLocks/>
          </p:cNvGrpSpPr>
          <p:nvPr/>
        </p:nvGrpSpPr>
        <p:grpSpPr bwMode="auto">
          <a:xfrm>
            <a:off x="8755063" y="3140075"/>
            <a:ext cx="266700" cy="320675"/>
            <a:chOff x="4974" y="3071"/>
            <a:chExt cx="58" cy="62"/>
          </a:xfrm>
        </p:grpSpPr>
        <p:sp>
          <p:nvSpPr>
            <p:cNvPr id="109849" name="Line 277"/>
            <p:cNvSpPr>
              <a:spLocks noChangeShapeType="1"/>
            </p:cNvSpPr>
            <p:nvPr/>
          </p:nvSpPr>
          <p:spPr bwMode="auto">
            <a:xfrm flipV="1">
              <a:off x="4974" y="3099"/>
              <a:ext cx="26" cy="29"/>
            </a:xfrm>
            <a:prstGeom prst="line">
              <a:avLst/>
            </a:prstGeom>
            <a:noFill/>
            <a:ln w="28575">
              <a:solidFill>
                <a:schemeClr val="tx2"/>
              </a:solidFill>
              <a:round/>
              <a:headEnd/>
              <a:tailEnd/>
            </a:ln>
          </p:spPr>
          <p:txBody>
            <a:bodyPr/>
            <a:lstStyle/>
            <a:p>
              <a:endParaRPr lang="en-GB"/>
            </a:p>
          </p:txBody>
        </p:sp>
        <p:sp>
          <p:nvSpPr>
            <p:cNvPr id="109850" name="Line 278"/>
            <p:cNvSpPr>
              <a:spLocks noChangeShapeType="1"/>
            </p:cNvSpPr>
            <p:nvPr/>
          </p:nvSpPr>
          <p:spPr bwMode="auto">
            <a:xfrm flipV="1">
              <a:off x="4985" y="3105"/>
              <a:ext cx="21" cy="28"/>
            </a:xfrm>
            <a:prstGeom prst="line">
              <a:avLst/>
            </a:prstGeom>
            <a:noFill/>
            <a:ln w="28575">
              <a:solidFill>
                <a:schemeClr val="tx2"/>
              </a:solidFill>
              <a:round/>
              <a:headEnd/>
              <a:tailEnd/>
            </a:ln>
          </p:spPr>
          <p:txBody>
            <a:bodyPr/>
            <a:lstStyle/>
            <a:p>
              <a:endParaRPr lang="en-GB"/>
            </a:p>
          </p:txBody>
        </p:sp>
        <p:sp>
          <p:nvSpPr>
            <p:cNvPr id="109851" name="Line 279"/>
            <p:cNvSpPr>
              <a:spLocks noChangeShapeType="1"/>
            </p:cNvSpPr>
            <p:nvPr/>
          </p:nvSpPr>
          <p:spPr bwMode="auto">
            <a:xfrm>
              <a:off x="5011" y="3105"/>
              <a:ext cx="21" cy="6"/>
            </a:xfrm>
            <a:prstGeom prst="line">
              <a:avLst/>
            </a:prstGeom>
            <a:noFill/>
            <a:ln w="28575">
              <a:solidFill>
                <a:schemeClr val="tx2"/>
              </a:solidFill>
              <a:round/>
              <a:headEnd/>
              <a:tailEnd/>
            </a:ln>
          </p:spPr>
          <p:txBody>
            <a:bodyPr/>
            <a:lstStyle/>
            <a:p>
              <a:endParaRPr lang="en-GB"/>
            </a:p>
          </p:txBody>
        </p:sp>
        <p:sp>
          <p:nvSpPr>
            <p:cNvPr id="109852" name="Line 280"/>
            <p:cNvSpPr>
              <a:spLocks noChangeShapeType="1"/>
            </p:cNvSpPr>
            <p:nvPr/>
          </p:nvSpPr>
          <p:spPr bwMode="auto">
            <a:xfrm flipV="1">
              <a:off x="5000" y="3071"/>
              <a:ext cx="1" cy="28"/>
            </a:xfrm>
            <a:prstGeom prst="line">
              <a:avLst/>
            </a:prstGeom>
            <a:noFill/>
            <a:ln w="28575">
              <a:solidFill>
                <a:schemeClr val="tx2"/>
              </a:solidFill>
              <a:round/>
              <a:headEnd/>
              <a:tailEnd/>
            </a:ln>
          </p:spPr>
          <p:txBody>
            <a:bodyPr/>
            <a:lstStyle/>
            <a:p>
              <a:endParaRPr lang="en-GB"/>
            </a:p>
          </p:txBody>
        </p:sp>
        <p:sp>
          <p:nvSpPr>
            <p:cNvPr id="109853" name="Line 281"/>
            <p:cNvSpPr>
              <a:spLocks noChangeShapeType="1"/>
            </p:cNvSpPr>
            <p:nvPr/>
          </p:nvSpPr>
          <p:spPr bwMode="auto">
            <a:xfrm>
              <a:off x="5011" y="3116"/>
              <a:ext cx="21" cy="6"/>
            </a:xfrm>
            <a:prstGeom prst="line">
              <a:avLst/>
            </a:prstGeom>
            <a:noFill/>
            <a:ln w="28575">
              <a:solidFill>
                <a:schemeClr val="tx2"/>
              </a:solidFill>
              <a:round/>
              <a:headEnd/>
              <a:tailEnd/>
            </a:ln>
          </p:spPr>
          <p:txBody>
            <a:bodyPr/>
            <a:lstStyle/>
            <a:p>
              <a:endParaRPr lang="en-GB"/>
            </a:p>
          </p:txBody>
        </p:sp>
        <p:sp>
          <p:nvSpPr>
            <p:cNvPr id="109854" name="Line 282"/>
            <p:cNvSpPr>
              <a:spLocks noChangeShapeType="1"/>
            </p:cNvSpPr>
            <p:nvPr/>
          </p:nvSpPr>
          <p:spPr bwMode="auto">
            <a:xfrm flipV="1">
              <a:off x="4990" y="3071"/>
              <a:ext cx="1" cy="28"/>
            </a:xfrm>
            <a:prstGeom prst="line">
              <a:avLst/>
            </a:prstGeom>
            <a:noFill/>
            <a:ln w="28575">
              <a:solidFill>
                <a:schemeClr val="tx2"/>
              </a:solidFill>
              <a:round/>
              <a:headEnd/>
              <a:tailEnd/>
            </a:ln>
          </p:spPr>
          <p:txBody>
            <a:bodyPr/>
            <a:lstStyle/>
            <a:p>
              <a:endParaRPr lang="en-GB"/>
            </a:p>
          </p:txBody>
        </p:sp>
      </p:grpSp>
      <p:grpSp>
        <p:nvGrpSpPr>
          <p:cNvPr id="109734" name="Group 283"/>
          <p:cNvGrpSpPr>
            <a:grpSpLocks/>
          </p:cNvGrpSpPr>
          <p:nvPr/>
        </p:nvGrpSpPr>
        <p:grpSpPr bwMode="auto">
          <a:xfrm>
            <a:off x="8748713" y="2636838"/>
            <a:ext cx="266700" cy="320675"/>
            <a:chOff x="4974" y="3071"/>
            <a:chExt cx="58" cy="62"/>
          </a:xfrm>
        </p:grpSpPr>
        <p:sp>
          <p:nvSpPr>
            <p:cNvPr id="109843" name="Line 284"/>
            <p:cNvSpPr>
              <a:spLocks noChangeShapeType="1"/>
            </p:cNvSpPr>
            <p:nvPr/>
          </p:nvSpPr>
          <p:spPr bwMode="auto">
            <a:xfrm flipV="1">
              <a:off x="4974" y="3099"/>
              <a:ext cx="26" cy="29"/>
            </a:xfrm>
            <a:prstGeom prst="line">
              <a:avLst/>
            </a:prstGeom>
            <a:noFill/>
            <a:ln w="28575">
              <a:solidFill>
                <a:schemeClr val="tx2"/>
              </a:solidFill>
              <a:round/>
              <a:headEnd/>
              <a:tailEnd/>
            </a:ln>
          </p:spPr>
          <p:txBody>
            <a:bodyPr/>
            <a:lstStyle/>
            <a:p>
              <a:endParaRPr lang="en-GB"/>
            </a:p>
          </p:txBody>
        </p:sp>
        <p:sp>
          <p:nvSpPr>
            <p:cNvPr id="109844" name="Line 285"/>
            <p:cNvSpPr>
              <a:spLocks noChangeShapeType="1"/>
            </p:cNvSpPr>
            <p:nvPr/>
          </p:nvSpPr>
          <p:spPr bwMode="auto">
            <a:xfrm flipV="1">
              <a:off x="4985" y="3105"/>
              <a:ext cx="21" cy="28"/>
            </a:xfrm>
            <a:prstGeom prst="line">
              <a:avLst/>
            </a:prstGeom>
            <a:noFill/>
            <a:ln w="28575">
              <a:solidFill>
                <a:schemeClr val="tx2"/>
              </a:solidFill>
              <a:round/>
              <a:headEnd/>
              <a:tailEnd/>
            </a:ln>
          </p:spPr>
          <p:txBody>
            <a:bodyPr/>
            <a:lstStyle/>
            <a:p>
              <a:endParaRPr lang="en-GB"/>
            </a:p>
          </p:txBody>
        </p:sp>
        <p:sp>
          <p:nvSpPr>
            <p:cNvPr id="109845" name="Line 286"/>
            <p:cNvSpPr>
              <a:spLocks noChangeShapeType="1"/>
            </p:cNvSpPr>
            <p:nvPr/>
          </p:nvSpPr>
          <p:spPr bwMode="auto">
            <a:xfrm>
              <a:off x="5011" y="3105"/>
              <a:ext cx="21" cy="6"/>
            </a:xfrm>
            <a:prstGeom prst="line">
              <a:avLst/>
            </a:prstGeom>
            <a:noFill/>
            <a:ln w="28575">
              <a:solidFill>
                <a:schemeClr val="tx2"/>
              </a:solidFill>
              <a:round/>
              <a:headEnd/>
              <a:tailEnd/>
            </a:ln>
          </p:spPr>
          <p:txBody>
            <a:bodyPr/>
            <a:lstStyle/>
            <a:p>
              <a:endParaRPr lang="en-GB"/>
            </a:p>
          </p:txBody>
        </p:sp>
        <p:sp>
          <p:nvSpPr>
            <p:cNvPr id="109846" name="Line 287"/>
            <p:cNvSpPr>
              <a:spLocks noChangeShapeType="1"/>
            </p:cNvSpPr>
            <p:nvPr/>
          </p:nvSpPr>
          <p:spPr bwMode="auto">
            <a:xfrm flipV="1">
              <a:off x="5000" y="3071"/>
              <a:ext cx="1" cy="28"/>
            </a:xfrm>
            <a:prstGeom prst="line">
              <a:avLst/>
            </a:prstGeom>
            <a:noFill/>
            <a:ln w="28575">
              <a:solidFill>
                <a:schemeClr val="tx2"/>
              </a:solidFill>
              <a:round/>
              <a:headEnd/>
              <a:tailEnd/>
            </a:ln>
          </p:spPr>
          <p:txBody>
            <a:bodyPr/>
            <a:lstStyle/>
            <a:p>
              <a:endParaRPr lang="en-GB"/>
            </a:p>
          </p:txBody>
        </p:sp>
        <p:sp>
          <p:nvSpPr>
            <p:cNvPr id="109847" name="Line 288"/>
            <p:cNvSpPr>
              <a:spLocks noChangeShapeType="1"/>
            </p:cNvSpPr>
            <p:nvPr/>
          </p:nvSpPr>
          <p:spPr bwMode="auto">
            <a:xfrm>
              <a:off x="5011" y="3116"/>
              <a:ext cx="21" cy="6"/>
            </a:xfrm>
            <a:prstGeom prst="line">
              <a:avLst/>
            </a:prstGeom>
            <a:noFill/>
            <a:ln w="28575">
              <a:solidFill>
                <a:schemeClr val="tx2"/>
              </a:solidFill>
              <a:round/>
              <a:headEnd/>
              <a:tailEnd/>
            </a:ln>
          </p:spPr>
          <p:txBody>
            <a:bodyPr/>
            <a:lstStyle/>
            <a:p>
              <a:endParaRPr lang="en-GB"/>
            </a:p>
          </p:txBody>
        </p:sp>
        <p:sp>
          <p:nvSpPr>
            <p:cNvPr id="109848" name="Line 289"/>
            <p:cNvSpPr>
              <a:spLocks noChangeShapeType="1"/>
            </p:cNvSpPr>
            <p:nvPr/>
          </p:nvSpPr>
          <p:spPr bwMode="auto">
            <a:xfrm flipV="1">
              <a:off x="4990" y="3071"/>
              <a:ext cx="1" cy="28"/>
            </a:xfrm>
            <a:prstGeom prst="line">
              <a:avLst/>
            </a:prstGeom>
            <a:noFill/>
            <a:ln w="28575">
              <a:solidFill>
                <a:schemeClr val="tx2"/>
              </a:solidFill>
              <a:round/>
              <a:headEnd/>
              <a:tailEnd/>
            </a:ln>
          </p:spPr>
          <p:txBody>
            <a:bodyPr/>
            <a:lstStyle/>
            <a:p>
              <a:endParaRPr lang="en-GB"/>
            </a:p>
          </p:txBody>
        </p:sp>
      </p:grpSp>
      <p:sp>
        <p:nvSpPr>
          <p:cNvPr id="109735" name="Oval 290"/>
          <p:cNvSpPr>
            <a:spLocks noChangeArrowheads="1"/>
          </p:cNvSpPr>
          <p:nvPr/>
        </p:nvSpPr>
        <p:spPr bwMode="auto">
          <a:xfrm>
            <a:off x="8172450" y="4724400"/>
            <a:ext cx="346075" cy="381000"/>
          </a:xfrm>
          <a:prstGeom prst="ellipse">
            <a:avLst/>
          </a:prstGeom>
          <a:solidFill>
            <a:schemeClr val="accent1"/>
          </a:solidFill>
          <a:ln w="7938">
            <a:solidFill>
              <a:srgbClr val="000000"/>
            </a:solidFill>
            <a:round/>
            <a:headEnd/>
            <a:tailEnd/>
          </a:ln>
        </p:spPr>
        <p:txBody>
          <a:bodyPr/>
          <a:lstStyle/>
          <a:p>
            <a:endParaRPr lang="en-GB"/>
          </a:p>
        </p:txBody>
      </p:sp>
      <p:grpSp>
        <p:nvGrpSpPr>
          <p:cNvPr id="109736" name="Group 291"/>
          <p:cNvGrpSpPr>
            <a:grpSpLocks/>
          </p:cNvGrpSpPr>
          <p:nvPr/>
        </p:nvGrpSpPr>
        <p:grpSpPr bwMode="auto">
          <a:xfrm>
            <a:off x="8005763" y="4406900"/>
            <a:ext cx="266700" cy="320675"/>
            <a:chOff x="4974" y="3071"/>
            <a:chExt cx="58" cy="62"/>
          </a:xfrm>
        </p:grpSpPr>
        <p:sp>
          <p:nvSpPr>
            <p:cNvPr id="109837" name="Line 292"/>
            <p:cNvSpPr>
              <a:spLocks noChangeShapeType="1"/>
            </p:cNvSpPr>
            <p:nvPr/>
          </p:nvSpPr>
          <p:spPr bwMode="auto">
            <a:xfrm flipV="1">
              <a:off x="4974" y="3099"/>
              <a:ext cx="26" cy="29"/>
            </a:xfrm>
            <a:prstGeom prst="line">
              <a:avLst/>
            </a:prstGeom>
            <a:noFill/>
            <a:ln w="28575">
              <a:solidFill>
                <a:schemeClr val="accent1"/>
              </a:solidFill>
              <a:round/>
              <a:headEnd/>
              <a:tailEnd/>
            </a:ln>
          </p:spPr>
          <p:txBody>
            <a:bodyPr/>
            <a:lstStyle/>
            <a:p>
              <a:endParaRPr lang="en-GB"/>
            </a:p>
          </p:txBody>
        </p:sp>
        <p:sp>
          <p:nvSpPr>
            <p:cNvPr id="109838" name="Line 293"/>
            <p:cNvSpPr>
              <a:spLocks noChangeShapeType="1"/>
            </p:cNvSpPr>
            <p:nvPr/>
          </p:nvSpPr>
          <p:spPr bwMode="auto">
            <a:xfrm flipV="1">
              <a:off x="4985" y="3105"/>
              <a:ext cx="21" cy="28"/>
            </a:xfrm>
            <a:prstGeom prst="line">
              <a:avLst/>
            </a:prstGeom>
            <a:noFill/>
            <a:ln w="28575">
              <a:solidFill>
                <a:schemeClr val="accent1"/>
              </a:solidFill>
              <a:round/>
              <a:headEnd/>
              <a:tailEnd/>
            </a:ln>
          </p:spPr>
          <p:txBody>
            <a:bodyPr/>
            <a:lstStyle/>
            <a:p>
              <a:endParaRPr lang="en-GB"/>
            </a:p>
          </p:txBody>
        </p:sp>
        <p:sp>
          <p:nvSpPr>
            <p:cNvPr id="109839" name="Line 294"/>
            <p:cNvSpPr>
              <a:spLocks noChangeShapeType="1"/>
            </p:cNvSpPr>
            <p:nvPr/>
          </p:nvSpPr>
          <p:spPr bwMode="auto">
            <a:xfrm>
              <a:off x="5011" y="3105"/>
              <a:ext cx="21" cy="6"/>
            </a:xfrm>
            <a:prstGeom prst="line">
              <a:avLst/>
            </a:prstGeom>
            <a:noFill/>
            <a:ln w="28575">
              <a:solidFill>
                <a:schemeClr val="accent1"/>
              </a:solidFill>
              <a:round/>
              <a:headEnd/>
              <a:tailEnd/>
            </a:ln>
          </p:spPr>
          <p:txBody>
            <a:bodyPr/>
            <a:lstStyle/>
            <a:p>
              <a:endParaRPr lang="en-GB"/>
            </a:p>
          </p:txBody>
        </p:sp>
        <p:sp>
          <p:nvSpPr>
            <p:cNvPr id="109840" name="Line 295"/>
            <p:cNvSpPr>
              <a:spLocks noChangeShapeType="1"/>
            </p:cNvSpPr>
            <p:nvPr/>
          </p:nvSpPr>
          <p:spPr bwMode="auto">
            <a:xfrm flipV="1">
              <a:off x="5000" y="3071"/>
              <a:ext cx="1" cy="28"/>
            </a:xfrm>
            <a:prstGeom prst="line">
              <a:avLst/>
            </a:prstGeom>
            <a:noFill/>
            <a:ln w="28575">
              <a:solidFill>
                <a:schemeClr val="accent1"/>
              </a:solidFill>
              <a:round/>
              <a:headEnd/>
              <a:tailEnd/>
            </a:ln>
          </p:spPr>
          <p:txBody>
            <a:bodyPr/>
            <a:lstStyle/>
            <a:p>
              <a:endParaRPr lang="en-GB"/>
            </a:p>
          </p:txBody>
        </p:sp>
        <p:sp>
          <p:nvSpPr>
            <p:cNvPr id="109841" name="Line 296"/>
            <p:cNvSpPr>
              <a:spLocks noChangeShapeType="1"/>
            </p:cNvSpPr>
            <p:nvPr/>
          </p:nvSpPr>
          <p:spPr bwMode="auto">
            <a:xfrm>
              <a:off x="5011" y="3116"/>
              <a:ext cx="21" cy="6"/>
            </a:xfrm>
            <a:prstGeom prst="line">
              <a:avLst/>
            </a:prstGeom>
            <a:noFill/>
            <a:ln w="28575">
              <a:solidFill>
                <a:schemeClr val="accent1"/>
              </a:solidFill>
              <a:round/>
              <a:headEnd/>
              <a:tailEnd/>
            </a:ln>
          </p:spPr>
          <p:txBody>
            <a:bodyPr/>
            <a:lstStyle/>
            <a:p>
              <a:endParaRPr lang="en-GB"/>
            </a:p>
          </p:txBody>
        </p:sp>
        <p:sp>
          <p:nvSpPr>
            <p:cNvPr id="109842" name="Line 297"/>
            <p:cNvSpPr>
              <a:spLocks noChangeShapeType="1"/>
            </p:cNvSpPr>
            <p:nvPr/>
          </p:nvSpPr>
          <p:spPr bwMode="auto">
            <a:xfrm flipV="1">
              <a:off x="4990" y="3071"/>
              <a:ext cx="1" cy="28"/>
            </a:xfrm>
            <a:prstGeom prst="line">
              <a:avLst/>
            </a:prstGeom>
            <a:noFill/>
            <a:ln w="28575">
              <a:solidFill>
                <a:schemeClr val="accent1"/>
              </a:solidFill>
              <a:round/>
              <a:headEnd/>
              <a:tailEnd/>
            </a:ln>
          </p:spPr>
          <p:txBody>
            <a:bodyPr/>
            <a:lstStyle/>
            <a:p>
              <a:endParaRPr lang="en-GB"/>
            </a:p>
          </p:txBody>
        </p:sp>
      </p:grpSp>
      <p:grpSp>
        <p:nvGrpSpPr>
          <p:cNvPr id="109737" name="Group 298"/>
          <p:cNvGrpSpPr>
            <a:grpSpLocks/>
          </p:cNvGrpSpPr>
          <p:nvPr/>
        </p:nvGrpSpPr>
        <p:grpSpPr bwMode="auto">
          <a:xfrm>
            <a:off x="8415338" y="4381500"/>
            <a:ext cx="266700" cy="320675"/>
            <a:chOff x="4974" y="3071"/>
            <a:chExt cx="58" cy="62"/>
          </a:xfrm>
        </p:grpSpPr>
        <p:sp>
          <p:nvSpPr>
            <p:cNvPr id="109831" name="Line 299"/>
            <p:cNvSpPr>
              <a:spLocks noChangeShapeType="1"/>
            </p:cNvSpPr>
            <p:nvPr/>
          </p:nvSpPr>
          <p:spPr bwMode="auto">
            <a:xfrm flipV="1">
              <a:off x="4974" y="3099"/>
              <a:ext cx="26" cy="29"/>
            </a:xfrm>
            <a:prstGeom prst="line">
              <a:avLst/>
            </a:prstGeom>
            <a:noFill/>
            <a:ln w="28575">
              <a:solidFill>
                <a:schemeClr val="accent1"/>
              </a:solidFill>
              <a:round/>
              <a:headEnd/>
              <a:tailEnd/>
            </a:ln>
          </p:spPr>
          <p:txBody>
            <a:bodyPr/>
            <a:lstStyle/>
            <a:p>
              <a:endParaRPr lang="en-GB"/>
            </a:p>
          </p:txBody>
        </p:sp>
        <p:sp>
          <p:nvSpPr>
            <p:cNvPr id="109832" name="Line 300"/>
            <p:cNvSpPr>
              <a:spLocks noChangeShapeType="1"/>
            </p:cNvSpPr>
            <p:nvPr/>
          </p:nvSpPr>
          <p:spPr bwMode="auto">
            <a:xfrm flipV="1">
              <a:off x="4985" y="3105"/>
              <a:ext cx="21" cy="28"/>
            </a:xfrm>
            <a:prstGeom prst="line">
              <a:avLst/>
            </a:prstGeom>
            <a:noFill/>
            <a:ln w="28575">
              <a:solidFill>
                <a:schemeClr val="accent1"/>
              </a:solidFill>
              <a:round/>
              <a:headEnd/>
              <a:tailEnd/>
            </a:ln>
          </p:spPr>
          <p:txBody>
            <a:bodyPr/>
            <a:lstStyle/>
            <a:p>
              <a:endParaRPr lang="en-GB"/>
            </a:p>
          </p:txBody>
        </p:sp>
        <p:sp>
          <p:nvSpPr>
            <p:cNvPr id="109833" name="Line 301"/>
            <p:cNvSpPr>
              <a:spLocks noChangeShapeType="1"/>
            </p:cNvSpPr>
            <p:nvPr/>
          </p:nvSpPr>
          <p:spPr bwMode="auto">
            <a:xfrm>
              <a:off x="5011" y="3105"/>
              <a:ext cx="21" cy="6"/>
            </a:xfrm>
            <a:prstGeom prst="line">
              <a:avLst/>
            </a:prstGeom>
            <a:noFill/>
            <a:ln w="28575">
              <a:solidFill>
                <a:schemeClr val="accent1"/>
              </a:solidFill>
              <a:round/>
              <a:headEnd/>
              <a:tailEnd/>
            </a:ln>
          </p:spPr>
          <p:txBody>
            <a:bodyPr/>
            <a:lstStyle/>
            <a:p>
              <a:endParaRPr lang="en-GB"/>
            </a:p>
          </p:txBody>
        </p:sp>
        <p:sp>
          <p:nvSpPr>
            <p:cNvPr id="109834" name="Line 302"/>
            <p:cNvSpPr>
              <a:spLocks noChangeShapeType="1"/>
            </p:cNvSpPr>
            <p:nvPr/>
          </p:nvSpPr>
          <p:spPr bwMode="auto">
            <a:xfrm flipV="1">
              <a:off x="5000" y="3071"/>
              <a:ext cx="1" cy="28"/>
            </a:xfrm>
            <a:prstGeom prst="line">
              <a:avLst/>
            </a:prstGeom>
            <a:noFill/>
            <a:ln w="28575">
              <a:solidFill>
                <a:schemeClr val="accent1"/>
              </a:solidFill>
              <a:round/>
              <a:headEnd/>
              <a:tailEnd/>
            </a:ln>
          </p:spPr>
          <p:txBody>
            <a:bodyPr/>
            <a:lstStyle/>
            <a:p>
              <a:endParaRPr lang="en-GB"/>
            </a:p>
          </p:txBody>
        </p:sp>
        <p:sp>
          <p:nvSpPr>
            <p:cNvPr id="109835" name="Line 303"/>
            <p:cNvSpPr>
              <a:spLocks noChangeShapeType="1"/>
            </p:cNvSpPr>
            <p:nvPr/>
          </p:nvSpPr>
          <p:spPr bwMode="auto">
            <a:xfrm>
              <a:off x="5011" y="3116"/>
              <a:ext cx="21" cy="6"/>
            </a:xfrm>
            <a:prstGeom prst="line">
              <a:avLst/>
            </a:prstGeom>
            <a:noFill/>
            <a:ln w="28575">
              <a:solidFill>
                <a:schemeClr val="accent1"/>
              </a:solidFill>
              <a:round/>
              <a:headEnd/>
              <a:tailEnd/>
            </a:ln>
          </p:spPr>
          <p:txBody>
            <a:bodyPr/>
            <a:lstStyle/>
            <a:p>
              <a:endParaRPr lang="en-GB"/>
            </a:p>
          </p:txBody>
        </p:sp>
        <p:sp>
          <p:nvSpPr>
            <p:cNvPr id="109836" name="Line 304"/>
            <p:cNvSpPr>
              <a:spLocks noChangeShapeType="1"/>
            </p:cNvSpPr>
            <p:nvPr/>
          </p:nvSpPr>
          <p:spPr bwMode="auto">
            <a:xfrm flipV="1">
              <a:off x="4990" y="3071"/>
              <a:ext cx="1" cy="28"/>
            </a:xfrm>
            <a:prstGeom prst="line">
              <a:avLst/>
            </a:prstGeom>
            <a:noFill/>
            <a:ln w="28575">
              <a:solidFill>
                <a:schemeClr val="accent1"/>
              </a:solidFill>
              <a:round/>
              <a:headEnd/>
              <a:tailEnd/>
            </a:ln>
          </p:spPr>
          <p:txBody>
            <a:bodyPr/>
            <a:lstStyle/>
            <a:p>
              <a:endParaRPr lang="en-GB"/>
            </a:p>
          </p:txBody>
        </p:sp>
      </p:grpSp>
      <p:grpSp>
        <p:nvGrpSpPr>
          <p:cNvPr id="109738" name="Group 305"/>
          <p:cNvGrpSpPr>
            <a:grpSpLocks/>
          </p:cNvGrpSpPr>
          <p:nvPr/>
        </p:nvGrpSpPr>
        <p:grpSpPr bwMode="auto">
          <a:xfrm>
            <a:off x="8753475" y="4229100"/>
            <a:ext cx="266700" cy="320675"/>
            <a:chOff x="4974" y="3071"/>
            <a:chExt cx="58" cy="62"/>
          </a:xfrm>
        </p:grpSpPr>
        <p:sp>
          <p:nvSpPr>
            <p:cNvPr id="109825" name="Line 306"/>
            <p:cNvSpPr>
              <a:spLocks noChangeShapeType="1"/>
            </p:cNvSpPr>
            <p:nvPr/>
          </p:nvSpPr>
          <p:spPr bwMode="auto">
            <a:xfrm flipV="1">
              <a:off x="4974" y="3099"/>
              <a:ext cx="26" cy="29"/>
            </a:xfrm>
            <a:prstGeom prst="line">
              <a:avLst/>
            </a:prstGeom>
            <a:noFill/>
            <a:ln w="28575">
              <a:solidFill>
                <a:schemeClr val="accent1"/>
              </a:solidFill>
              <a:round/>
              <a:headEnd/>
              <a:tailEnd/>
            </a:ln>
          </p:spPr>
          <p:txBody>
            <a:bodyPr/>
            <a:lstStyle/>
            <a:p>
              <a:endParaRPr lang="en-GB"/>
            </a:p>
          </p:txBody>
        </p:sp>
        <p:sp>
          <p:nvSpPr>
            <p:cNvPr id="109826" name="Line 307"/>
            <p:cNvSpPr>
              <a:spLocks noChangeShapeType="1"/>
            </p:cNvSpPr>
            <p:nvPr/>
          </p:nvSpPr>
          <p:spPr bwMode="auto">
            <a:xfrm flipV="1">
              <a:off x="4985" y="3105"/>
              <a:ext cx="21" cy="28"/>
            </a:xfrm>
            <a:prstGeom prst="line">
              <a:avLst/>
            </a:prstGeom>
            <a:noFill/>
            <a:ln w="28575">
              <a:solidFill>
                <a:schemeClr val="accent1"/>
              </a:solidFill>
              <a:round/>
              <a:headEnd/>
              <a:tailEnd/>
            </a:ln>
          </p:spPr>
          <p:txBody>
            <a:bodyPr/>
            <a:lstStyle/>
            <a:p>
              <a:endParaRPr lang="en-GB"/>
            </a:p>
          </p:txBody>
        </p:sp>
        <p:sp>
          <p:nvSpPr>
            <p:cNvPr id="109827" name="Line 308"/>
            <p:cNvSpPr>
              <a:spLocks noChangeShapeType="1"/>
            </p:cNvSpPr>
            <p:nvPr/>
          </p:nvSpPr>
          <p:spPr bwMode="auto">
            <a:xfrm>
              <a:off x="5011" y="3105"/>
              <a:ext cx="21" cy="6"/>
            </a:xfrm>
            <a:prstGeom prst="line">
              <a:avLst/>
            </a:prstGeom>
            <a:noFill/>
            <a:ln w="28575">
              <a:solidFill>
                <a:schemeClr val="accent1"/>
              </a:solidFill>
              <a:round/>
              <a:headEnd/>
              <a:tailEnd/>
            </a:ln>
          </p:spPr>
          <p:txBody>
            <a:bodyPr/>
            <a:lstStyle/>
            <a:p>
              <a:endParaRPr lang="en-GB"/>
            </a:p>
          </p:txBody>
        </p:sp>
        <p:sp>
          <p:nvSpPr>
            <p:cNvPr id="109828" name="Line 309"/>
            <p:cNvSpPr>
              <a:spLocks noChangeShapeType="1"/>
            </p:cNvSpPr>
            <p:nvPr/>
          </p:nvSpPr>
          <p:spPr bwMode="auto">
            <a:xfrm flipV="1">
              <a:off x="5000" y="3071"/>
              <a:ext cx="1" cy="28"/>
            </a:xfrm>
            <a:prstGeom prst="line">
              <a:avLst/>
            </a:prstGeom>
            <a:noFill/>
            <a:ln w="28575">
              <a:solidFill>
                <a:schemeClr val="accent1"/>
              </a:solidFill>
              <a:round/>
              <a:headEnd/>
              <a:tailEnd/>
            </a:ln>
          </p:spPr>
          <p:txBody>
            <a:bodyPr/>
            <a:lstStyle/>
            <a:p>
              <a:endParaRPr lang="en-GB"/>
            </a:p>
          </p:txBody>
        </p:sp>
        <p:sp>
          <p:nvSpPr>
            <p:cNvPr id="109829" name="Line 310"/>
            <p:cNvSpPr>
              <a:spLocks noChangeShapeType="1"/>
            </p:cNvSpPr>
            <p:nvPr/>
          </p:nvSpPr>
          <p:spPr bwMode="auto">
            <a:xfrm>
              <a:off x="5011" y="3116"/>
              <a:ext cx="21" cy="6"/>
            </a:xfrm>
            <a:prstGeom prst="line">
              <a:avLst/>
            </a:prstGeom>
            <a:noFill/>
            <a:ln w="28575">
              <a:solidFill>
                <a:schemeClr val="accent1"/>
              </a:solidFill>
              <a:round/>
              <a:headEnd/>
              <a:tailEnd/>
            </a:ln>
          </p:spPr>
          <p:txBody>
            <a:bodyPr/>
            <a:lstStyle/>
            <a:p>
              <a:endParaRPr lang="en-GB"/>
            </a:p>
          </p:txBody>
        </p:sp>
        <p:sp>
          <p:nvSpPr>
            <p:cNvPr id="109830" name="Line 311"/>
            <p:cNvSpPr>
              <a:spLocks noChangeShapeType="1"/>
            </p:cNvSpPr>
            <p:nvPr/>
          </p:nvSpPr>
          <p:spPr bwMode="auto">
            <a:xfrm flipV="1">
              <a:off x="4990" y="3071"/>
              <a:ext cx="1" cy="28"/>
            </a:xfrm>
            <a:prstGeom prst="line">
              <a:avLst/>
            </a:prstGeom>
            <a:noFill/>
            <a:ln w="28575">
              <a:solidFill>
                <a:schemeClr val="accent1"/>
              </a:solidFill>
              <a:round/>
              <a:headEnd/>
              <a:tailEnd/>
            </a:ln>
          </p:spPr>
          <p:txBody>
            <a:bodyPr/>
            <a:lstStyle/>
            <a:p>
              <a:endParaRPr lang="en-GB"/>
            </a:p>
          </p:txBody>
        </p:sp>
      </p:grpSp>
      <p:grpSp>
        <p:nvGrpSpPr>
          <p:cNvPr id="109739" name="Group 312"/>
          <p:cNvGrpSpPr>
            <a:grpSpLocks/>
          </p:cNvGrpSpPr>
          <p:nvPr/>
        </p:nvGrpSpPr>
        <p:grpSpPr bwMode="auto">
          <a:xfrm>
            <a:off x="8820150" y="4652963"/>
            <a:ext cx="266700" cy="320675"/>
            <a:chOff x="4974" y="3071"/>
            <a:chExt cx="58" cy="62"/>
          </a:xfrm>
        </p:grpSpPr>
        <p:sp>
          <p:nvSpPr>
            <p:cNvPr id="109819" name="Line 313"/>
            <p:cNvSpPr>
              <a:spLocks noChangeShapeType="1"/>
            </p:cNvSpPr>
            <p:nvPr/>
          </p:nvSpPr>
          <p:spPr bwMode="auto">
            <a:xfrm flipV="1">
              <a:off x="4974" y="3099"/>
              <a:ext cx="26" cy="29"/>
            </a:xfrm>
            <a:prstGeom prst="line">
              <a:avLst/>
            </a:prstGeom>
            <a:noFill/>
            <a:ln w="28575">
              <a:solidFill>
                <a:schemeClr val="accent1"/>
              </a:solidFill>
              <a:round/>
              <a:headEnd/>
              <a:tailEnd/>
            </a:ln>
          </p:spPr>
          <p:txBody>
            <a:bodyPr/>
            <a:lstStyle/>
            <a:p>
              <a:endParaRPr lang="en-GB"/>
            </a:p>
          </p:txBody>
        </p:sp>
        <p:sp>
          <p:nvSpPr>
            <p:cNvPr id="109820" name="Line 314"/>
            <p:cNvSpPr>
              <a:spLocks noChangeShapeType="1"/>
            </p:cNvSpPr>
            <p:nvPr/>
          </p:nvSpPr>
          <p:spPr bwMode="auto">
            <a:xfrm flipV="1">
              <a:off x="4985" y="3105"/>
              <a:ext cx="21" cy="28"/>
            </a:xfrm>
            <a:prstGeom prst="line">
              <a:avLst/>
            </a:prstGeom>
            <a:noFill/>
            <a:ln w="28575">
              <a:solidFill>
                <a:schemeClr val="accent1"/>
              </a:solidFill>
              <a:round/>
              <a:headEnd/>
              <a:tailEnd/>
            </a:ln>
          </p:spPr>
          <p:txBody>
            <a:bodyPr/>
            <a:lstStyle/>
            <a:p>
              <a:endParaRPr lang="en-GB"/>
            </a:p>
          </p:txBody>
        </p:sp>
        <p:sp>
          <p:nvSpPr>
            <p:cNvPr id="109821" name="Line 315"/>
            <p:cNvSpPr>
              <a:spLocks noChangeShapeType="1"/>
            </p:cNvSpPr>
            <p:nvPr/>
          </p:nvSpPr>
          <p:spPr bwMode="auto">
            <a:xfrm>
              <a:off x="5011" y="3105"/>
              <a:ext cx="21" cy="6"/>
            </a:xfrm>
            <a:prstGeom prst="line">
              <a:avLst/>
            </a:prstGeom>
            <a:noFill/>
            <a:ln w="28575">
              <a:solidFill>
                <a:schemeClr val="accent1"/>
              </a:solidFill>
              <a:round/>
              <a:headEnd/>
              <a:tailEnd/>
            </a:ln>
          </p:spPr>
          <p:txBody>
            <a:bodyPr/>
            <a:lstStyle/>
            <a:p>
              <a:endParaRPr lang="en-GB"/>
            </a:p>
          </p:txBody>
        </p:sp>
        <p:sp>
          <p:nvSpPr>
            <p:cNvPr id="109822" name="Line 316"/>
            <p:cNvSpPr>
              <a:spLocks noChangeShapeType="1"/>
            </p:cNvSpPr>
            <p:nvPr/>
          </p:nvSpPr>
          <p:spPr bwMode="auto">
            <a:xfrm flipV="1">
              <a:off x="5000" y="3071"/>
              <a:ext cx="1" cy="28"/>
            </a:xfrm>
            <a:prstGeom prst="line">
              <a:avLst/>
            </a:prstGeom>
            <a:noFill/>
            <a:ln w="28575">
              <a:solidFill>
                <a:schemeClr val="accent1"/>
              </a:solidFill>
              <a:round/>
              <a:headEnd/>
              <a:tailEnd/>
            </a:ln>
          </p:spPr>
          <p:txBody>
            <a:bodyPr/>
            <a:lstStyle/>
            <a:p>
              <a:endParaRPr lang="en-GB"/>
            </a:p>
          </p:txBody>
        </p:sp>
        <p:sp>
          <p:nvSpPr>
            <p:cNvPr id="109823" name="Line 317"/>
            <p:cNvSpPr>
              <a:spLocks noChangeShapeType="1"/>
            </p:cNvSpPr>
            <p:nvPr/>
          </p:nvSpPr>
          <p:spPr bwMode="auto">
            <a:xfrm>
              <a:off x="5011" y="3116"/>
              <a:ext cx="21" cy="6"/>
            </a:xfrm>
            <a:prstGeom prst="line">
              <a:avLst/>
            </a:prstGeom>
            <a:noFill/>
            <a:ln w="28575">
              <a:solidFill>
                <a:schemeClr val="accent1"/>
              </a:solidFill>
              <a:round/>
              <a:headEnd/>
              <a:tailEnd/>
            </a:ln>
          </p:spPr>
          <p:txBody>
            <a:bodyPr/>
            <a:lstStyle/>
            <a:p>
              <a:endParaRPr lang="en-GB"/>
            </a:p>
          </p:txBody>
        </p:sp>
        <p:sp>
          <p:nvSpPr>
            <p:cNvPr id="109824" name="Line 318"/>
            <p:cNvSpPr>
              <a:spLocks noChangeShapeType="1"/>
            </p:cNvSpPr>
            <p:nvPr/>
          </p:nvSpPr>
          <p:spPr bwMode="auto">
            <a:xfrm flipV="1">
              <a:off x="4990" y="3071"/>
              <a:ext cx="1" cy="28"/>
            </a:xfrm>
            <a:prstGeom prst="line">
              <a:avLst/>
            </a:prstGeom>
            <a:noFill/>
            <a:ln w="28575">
              <a:solidFill>
                <a:schemeClr val="accent1"/>
              </a:solidFill>
              <a:round/>
              <a:headEnd/>
              <a:tailEnd/>
            </a:ln>
          </p:spPr>
          <p:txBody>
            <a:bodyPr/>
            <a:lstStyle/>
            <a:p>
              <a:endParaRPr lang="en-GB"/>
            </a:p>
          </p:txBody>
        </p:sp>
      </p:grpSp>
      <p:grpSp>
        <p:nvGrpSpPr>
          <p:cNvPr id="109740" name="Group 319"/>
          <p:cNvGrpSpPr>
            <a:grpSpLocks/>
          </p:cNvGrpSpPr>
          <p:nvPr/>
        </p:nvGrpSpPr>
        <p:grpSpPr bwMode="auto">
          <a:xfrm>
            <a:off x="8594725" y="6257925"/>
            <a:ext cx="266700" cy="320675"/>
            <a:chOff x="4974" y="3071"/>
            <a:chExt cx="58" cy="62"/>
          </a:xfrm>
        </p:grpSpPr>
        <p:sp>
          <p:nvSpPr>
            <p:cNvPr id="109813" name="Line 320"/>
            <p:cNvSpPr>
              <a:spLocks noChangeShapeType="1"/>
            </p:cNvSpPr>
            <p:nvPr/>
          </p:nvSpPr>
          <p:spPr bwMode="auto">
            <a:xfrm flipV="1">
              <a:off x="4974" y="3099"/>
              <a:ext cx="26" cy="29"/>
            </a:xfrm>
            <a:prstGeom prst="line">
              <a:avLst/>
            </a:prstGeom>
            <a:noFill/>
            <a:ln w="28575">
              <a:solidFill>
                <a:srgbClr val="B760F9"/>
              </a:solidFill>
              <a:round/>
              <a:headEnd/>
              <a:tailEnd/>
            </a:ln>
          </p:spPr>
          <p:txBody>
            <a:bodyPr/>
            <a:lstStyle/>
            <a:p>
              <a:endParaRPr lang="en-GB"/>
            </a:p>
          </p:txBody>
        </p:sp>
        <p:sp>
          <p:nvSpPr>
            <p:cNvPr id="109814" name="Line 321"/>
            <p:cNvSpPr>
              <a:spLocks noChangeShapeType="1"/>
            </p:cNvSpPr>
            <p:nvPr/>
          </p:nvSpPr>
          <p:spPr bwMode="auto">
            <a:xfrm flipV="1">
              <a:off x="4985" y="3105"/>
              <a:ext cx="21" cy="28"/>
            </a:xfrm>
            <a:prstGeom prst="line">
              <a:avLst/>
            </a:prstGeom>
            <a:noFill/>
            <a:ln w="28575">
              <a:solidFill>
                <a:srgbClr val="B760F9"/>
              </a:solidFill>
              <a:round/>
              <a:headEnd/>
              <a:tailEnd/>
            </a:ln>
          </p:spPr>
          <p:txBody>
            <a:bodyPr/>
            <a:lstStyle/>
            <a:p>
              <a:endParaRPr lang="en-GB"/>
            </a:p>
          </p:txBody>
        </p:sp>
        <p:sp>
          <p:nvSpPr>
            <p:cNvPr id="109815" name="Line 322"/>
            <p:cNvSpPr>
              <a:spLocks noChangeShapeType="1"/>
            </p:cNvSpPr>
            <p:nvPr/>
          </p:nvSpPr>
          <p:spPr bwMode="auto">
            <a:xfrm>
              <a:off x="5011" y="3105"/>
              <a:ext cx="21" cy="6"/>
            </a:xfrm>
            <a:prstGeom prst="line">
              <a:avLst/>
            </a:prstGeom>
            <a:noFill/>
            <a:ln w="28575">
              <a:solidFill>
                <a:srgbClr val="B760F9"/>
              </a:solidFill>
              <a:round/>
              <a:headEnd/>
              <a:tailEnd/>
            </a:ln>
          </p:spPr>
          <p:txBody>
            <a:bodyPr/>
            <a:lstStyle/>
            <a:p>
              <a:endParaRPr lang="en-GB"/>
            </a:p>
          </p:txBody>
        </p:sp>
        <p:sp>
          <p:nvSpPr>
            <p:cNvPr id="109816" name="Line 323"/>
            <p:cNvSpPr>
              <a:spLocks noChangeShapeType="1"/>
            </p:cNvSpPr>
            <p:nvPr/>
          </p:nvSpPr>
          <p:spPr bwMode="auto">
            <a:xfrm flipV="1">
              <a:off x="5000" y="3071"/>
              <a:ext cx="1" cy="28"/>
            </a:xfrm>
            <a:prstGeom prst="line">
              <a:avLst/>
            </a:prstGeom>
            <a:noFill/>
            <a:ln w="28575">
              <a:solidFill>
                <a:srgbClr val="B760F9"/>
              </a:solidFill>
              <a:round/>
              <a:headEnd/>
              <a:tailEnd/>
            </a:ln>
          </p:spPr>
          <p:txBody>
            <a:bodyPr/>
            <a:lstStyle/>
            <a:p>
              <a:endParaRPr lang="en-GB"/>
            </a:p>
          </p:txBody>
        </p:sp>
        <p:sp>
          <p:nvSpPr>
            <p:cNvPr id="109817" name="Line 324"/>
            <p:cNvSpPr>
              <a:spLocks noChangeShapeType="1"/>
            </p:cNvSpPr>
            <p:nvPr/>
          </p:nvSpPr>
          <p:spPr bwMode="auto">
            <a:xfrm>
              <a:off x="5011" y="3116"/>
              <a:ext cx="21" cy="6"/>
            </a:xfrm>
            <a:prstGeom prst="line">
              <a:avLst/>
            </a:prstGeom>
            <a:noFill/>
            <a:ln w="28575">
              <a:solidFill>
                <a:srgbClr val="B760F9"/>
              </a:solidFill>
              <a:round/>
              <a:headEnd/>
              <a:tailEnd/>
            </a:ln>
          </p:spPr>
          <p:txBody>
            <a:bodyPr/>
            <a:lstStyle/>
            <a:p>
              <a:endParaRPr lang="en-GB"/>
            </a:p>
          </p:txBody>
        </p:sp>
        <p:sp>
          <p:nvSpPr>
            <p:cNvPr id="109818" name="Line 325"/>
            <p:cNvSpPr>
              <a:spLocks noChangeShapeType="1"/>
            </p:cNvSpPr>
            <p:nvPr/>
          </p:nvSpPr>
          <p:spPr bwMode="auto">
            <a:xfrm flipV="1">
              <a:off x="4990" y="3071"/>
              <a:ext cx="1" cy="28"/>
            </a:xfrm>
            <a:prstGeom prst="line">
              <a:avLst/>
            </a:prstGeom>
            <a:noFill/>
            <a:ln w="28575">
              <a:solidFill>
                <a:srgbClr val="B760F9"/>
              </a:solidFill>
              <a:round/>
              <a:headEnd/>
              <a:tailEnd/>
            </a:ln>
          </p:spPr>
          <p:txBody>
            <a:bodyPr/>
            <a:lstStyle/>
            <a:p>
              <a:endParaRPr lang="en-GB"/>
            </a:p>
          </p:txBody>
        </p:sp>
      </p:grpSp>
      <p:grpSp>
        <p:nvGrpSpPr>
          <p:cNvPr id="109741" name="Group 326"/>
          <p:cNvGrpSpPr>
            <a:grpSpLocks/>
          </p:cNvGrpSpPr>
          <p:nvPr/>
        </p:nvGrpSpPr>
        <p:grpSpPr bwMode="auto">
          <a:xfrm>
            <a:off x="8120063" y="6029325"/>
            <a:ext cx="266700" cy="320675"/>
            <a:chOff x="4974" y="3071"/>
            <a:chExt cx="58" cy="62"/>
          </a:xfrm>
        </p:grpSpPr>
        <p:sp>
          <p:nvSpPr>
            <p:cNvPr id="109807" name="Line 327"/>
            <p:cNvSpPr>
              <a:spLocks noChangeShapeType="1"/>
            </p:cNvSpPr>
            <p:nvPr/>
          </p:nvSpPr>
          <p:spPr bwMode="auto">
            <a:xfrm flipV="1">
              <a:off x="4974" y="3099"/>
              <a:ext cx="26" cy="29"/>
            </a:xfrm>
            <a:prstGeom prst="line">
              <a:avLst/>
            </a:prstGeom>
            <a:noFill/>
            <a:ln w="28575">
              <a:solidFill>
                <a:srgbClr val="B760F9"/>
              </a:solidFill>
              <a:round/>
              <a:headEnd/>
              <a:tailEnd/>
            </a:ln>
          </p:spPr>
          <p:txBody>
            <a:bodyPr/>
            <a:lstStyle/>
            <a:p>
              <a:endParaRPr lang="en-GB"/>
            </a:p>
          </p:txBody>
        </p:sp>
        <p:sp>
          <p:nvSpPr>
            <p:cNvPr id="109808" name="Line 328"/>
            <p:cNvSpPr>
              <a:spLocks noChangeShapeType="1"/>
            </p:cNvSpPr>
            <p:nvPr/>
          </p:nvSpPr>
          <p:spPr bwMode="auto">
            <a:xfrm flipV="1">
              <a:off x="4985" y="3105"/>
              <a:ext cx="21" cy="28"/>
            </a:xfrm>
            <a:prstGeom prst="line">
              <a:avLst/>
            </a:prstGeom>
            <a:noFill/>
            <a:ln w="28575">
              <a:solidFill>
                <a:srgbClr val="B760F9"/>
              </a:solidFill>
              <a:round/>
              <a:headEnd/>
              <a:tailEnd/>
            </a:ln>
          </p:spPr>
          <p:txBody>
            <a:bodyPr/>
            <a:lstStyle/>
            <a:p>
              <a:endParaRPr lang="en-GB"/>
            </a:p>
          </p:txBody>
        </p:sp>
        <p:sp>
          <p:nvSpPr>
            <p:cNvPr id="109809" name="Line 329"/>
            <p:cNvSpPr>
              <a:spLocks noChangeShapeType="1"/>
            </p:cNvSpPr>
            <p:nvPr/>
          </p:nvSpPr>
          <p:spPr bwMode="auto">
            <a:xfrm>
              <a:off x="5011" y="3105"/>
              <a:ext cx="21" cy="6"/>
            </a:xfrm>
            <a:prstGeom prst="line">
              <a:avLst/>
            </a:prstGeom>
            <a:noFill/>
            <a:ln w="28575">
              <a:solidFill>
                <a:srgbClr val="B760F9"/>
              </a:solidFill>
              <a:round/>
              <a:headEnd/>
              <a:tailEnd/>
            </a:ln>
          </p:spPr>
          <p:txBody>
            <a:bodyPr/>
            <a:lstStyle/>
            <a:p>
              <a:endParaRPr lang="en-GB"/>
            </a:p>
          </p:txBody>
        </p:sp>
        <p:sp>
          <p:nvSpPr>
            <p:cNvPr id="109810" name="Line 330"/>
            <p:cNvSpPr>
              <a:spLocks noChangeShapeType="1"/>
            </p:cNvSpPr>
            <p:nvPr/>
          </p:nvSpPr>
          <p:spPr bwMode="auto">
            <a:xfrm flipV="1">
              <a:off x="5000" y="3071"/>
              <a:ext cx="1" cy="28"/>
            </a:xfrm>
            <a:prstGeom prst="line">
              <a:avLst/>
            </a:prstGeom>
            <a:noFill/>
            <a:ln w="28575">
              <a:solidFill>
                <a:srgbClr val="B760F9"/>
              </a:solidFill>
              <a:round/>
              <a:headEnd/>
              <a:tailEnd/>
            </a:ln>
          </p:spPr>
          <p:txBody>
            <a:bodyPr/>
            <a:lstStyle/>
            <a:p>
              <a:endParaRPr lang="en-GB"/>
            </a:p>
          </p:txBody>
        </p:sp>
        <p:sp>
          <p:nvSpPr>
            <p:cNvPr id="109811" name="Line 331"/>
            <p:cNvSpPr>
              <a:spLocks noChangeShapeType="1"/>
            </p:cNvSpPr>
            <p:nvPr/>
          </p:nvSpPr>
          <p:spPr bwMode="auto">
            <a:xfrm>
              <a:off x="5011" y="3116"/>
              <a:ext cx="21" cy="6"/>
            </a:xfrm>
            <a:prstGeom prst="line">
              <a:avLst/>
            </a:prstGeom>
            <a:noFill/>
            <a:ln w="28575">
              <a:solidFill>
                <a:srgbClr val="B760F9"/>
              </a:solidFill>
              <a:round/>
              <a:headEnd/>
              <a:tailEnd/>
            </a:ln>
          </p:spPr>
          <p:txBody>
            <a:bodyPr/>
            <a:lstStyle/>
            <a:p>
              <a:endParaRPr lang="en-GB"/>
            </a:p>
          </p:txBody>
        </p:sp>
        <p:sp>
          <p:nvSpPr>
            <p:cNvPr id="109812" name="Line 332"/>
            <p:cNvSpPr>
              <a:spLocks noChangeShapeType="1"/>
            </p:cNvSpPr>
            <p:nvPr/>
          </p:nvSpPr>
          <p:spPr bwMode="auto">
            <a:xfrm flipV="1">
              <a:off x="4990" y="3071"/>
              <a:ext cx="1" cy="28"/>
            </a:xfrm>
            <a:prstGeom prst="line">
              <a:avLst/>
            </a:prstGeom>
            <a:noFill/>
            <a:ln w="28575">
              <a:solidFill>
                <a:srgbClr val="B760F9"/>
              </a:solidFill>
              <a:round/>
              <a:headEnd/>
              <a:tailEnd/>
            </a:ln>
          </p:spPr>
          <p:txBody>
            <a:bodyPr/>
            <a:lstStyle/>
            <a:p>
              <a:endParaRPr lang="en-GB"/>
            </a:p>
          </p:txBody>
        </p:sp>
      </p:grpSp>
      <p:grpSp>
        <p:nvGrpSpPr>
          <p:cNvPr id="109742" name="Group 333"/>
          <p:cNvGrpSpPr>
            <a:grpSpLocks/>
          </p:cNvGrpSpPr>
          <p:nvPr/>
        </p:nvGrpSpPr>
        <p:grpSpPr bwMode="auto">
          <a:xfrm>
            <a:off x="8459788" y="5876925"/>
            <a:ext cx="266700" cy="320675"/>
            <a:chOff x="4974" y="3071"/>
            <a:chExt cx="58" cy="62"/>
          </a:xfrm>
        </p:grpSpPr>
        <p:sp>
          <p:nvSpPr>
            <p:cNvPr id="109801" name="Line 334"/>
            <p:cNvSpPr>
              <a:spLocks noChangeShapeType="1"/>
            </p:cNvSpPr>
            <p:nvPr/>
          </p:nvSpPr>
          <p:spPr bwMode="auto">
            <a:xfrm flipV="1">
              <a:off x="4974" y="3099"/>
              <a:ext cx="26" cy="29"/>
            </a:xfrm>
            <a:prstGeom prst="line">
              <a:avLst/>
            </a:prstGeom>
            <a:noFill/>
            <a:ln w="28575">
              <a:solidFill>
                <a:srgbClr val="B760F9"/>
              </a:solidFill>
              <a:round/>
              <a:headEnd/>
              <a:tailEnd/>
            </a:ln>
          </p:spPr>
          <p:txBody>
            <a:bodyPr/>
            <a:lstStyle/>
            <a:p>
              <a:endParaRPr lang="en-GB"/>
            </a:p>
          </p:txBody>
        </p:sp>
        <p:sp>
          <p:nvSpPr>
            <p:cNvPr id="109802" name="Line 335"/>
            <p:cNvSpPr>
              <a:spLocks noChangeShapeType="1"/>
            </p:cNvSpPr>
            <p:nvPr/>
          </p:nvSpPr>
          <p:spPr bwMode="auto">
            <a:xfrm flipV="1">
              <a:off x="4985" y="3105"/>
              <a:ext cx="21" cy="28"/>
            </a:xfrm>
            <a:prstGeom prst="line">
              <a:avLst/>
            </a:prstGeom>
            <a:noFill/>
            <a:ln w="28575">
              <a:solidFill>
                <a:srgbClr val="B760F9"/>
              </a:solidFill>
              <a:round/>
              <a:headEnd/>
              <a:tailEnd/>
            </a:ln>
          </p:spPr>
          <p:txBody>
            <a:bodyPr/>
            <a:lstStyle/>
            <a:p>
              <a:endParaRPr lang="en-GB"/>
            </a:p>
          </p:txBody>
        </p:sp>
        <p:sp>
          <p:nvSpPr>
            <p:cNvPr id="109803" name="Line 336"/>
            <p:cNvSpPr>
              <a:spLocks noChangeShapeType="1"/>
            </p:cNvSpPr>
            <p:nvPr/>
          </p:nvSpPr>
          <p:spPr bwMode="auto">
            <a:xfrm>
              <a:off x="5011" y="3105"/>
              <a:ext cx="21" cy="6"/>
            </a:xfrm>
            <a:prstGeom prst="line">
              <a:avLst/>
            </a:prstGeom>
            <a:noFill/>
            <a:ln w="28575">
              <a:solidFill>
                <a:srgbClr val="B760F9"/>
              </a:solidFill>
              <a:round/>
              <a:headEnd/>
              <a:tailEnd/>
            </a:ln>
          </p:spPr>
          <p:txBody>
            <a:bodyPr/>
            <a:lstStyle/>
            <a:p>
              <a:endParaRPr lang="en-GB"/>
            </a:p>
          </p:txBody>
        </p:sp>
        <p:sp>
          <p:nvSpPr>
            <p:cNvPr id="109804" name="Line 337"/>
            <p:cNvSpPr>
              <a:spLocks noChangeShapeType="1"/>
            </p:cNvSpPr>
            <p:nvPr/>
          </p:nvSpPr>
          <p:spPr bwMode="auto">
            <a:xfrm flipV="1">
              <a:off x="5000" y="3071"/>
              <a:ext cx="1" cy="28"/>
            </a:xfrm>
            <a:prstGeom prst="line">
              <a:avLst/>
            </a:prstGeom>
            <a:noFill/>
            <a:ln w="28575">
              <a:solidFill>
                <a:srgbClr val="B760F9"/>
              </a:solidFill>
              <a:round/>
              <a:headEnd/>
              <a:tailEnd/>
            </a:ln>
          </p:spPr>
          <p:txBody>
            <a:bodyPr/>
            <a:lstStyle/>
            <a:p>
              <a:endParaRPr lang="en-GB"/>
            </a:p>
          </p:txBody>
        </p:sp>
        <p:sp>
          <p:nvSpPr>
            <p:cNvPr id="109805" name="Line 338"/>
            <p:cNvSpPr>
              <a:spLocks noChangeShapeType="1"/>
            </p:cNvSpPr>
            <p:nvPr/>
          </p:nvSpPr>
          <p:spPr bwMode="auto">
            <a:xfrm>
              <a:off x="5011" y="3116"/>
              <a:ext cx="21" cy="6"/>
            </a:xfrm>
            <a:prstGeom prst="line">
              <a:avLst/>
            </a:prstGeom>
            <a:noFill/>
            <a:ln w="28575">
              <a:solidFill>
                <a:srgbClr val="B760F9"/>
              </a:solidFill>
              <a:round/>
              <a:headEnd/>
              <a:tailEnd/>
            </a:ln>
          </p:spPr>
          <p:txBody>
            <a:bodyPr/>
            <a:lstStyle/>
            <a:p>
              <a:endParaRPr lang="en-GB"/>
            </a:p>
          </p:txBody>
        </p:sp>
        <p:sp>
          <p:nvSpPr>
            <p:cNvPr id="109806" name="Line 339"/>
            <p:cNvSpPr>
              <a:spLocks noChangeShapeType="1"/>
            </p:cNvSpPr>
            <p:nvPr/>
          </p:nvSpPr>
          <p:spPr bwMode="auto">
            <a:xfrm flipV="1">
              <a:off x="4990" y="3071"/>
              <a:ext cx="1" cy="28"/>
            </a:xfrm>
            <a:prstGeom prst="line">
              <a:avLst/>
            </a:prstGeom>
            <a:noFill/>
            <a:ln w="28575">
              <a:solidFill>
                <a:srgbClr val="B760F9"/>
              </a:solidFill>
              <a:round/>
              <a:headEnd/>
              <a:tailEnd/>
            </a:ln>
          </p:spPr>
          <p:txBody>
            <a:bodyPr/>
            <a:lstStyle/>
            <a:p>
              <a:endParaRPr lang="en-GB"/>
            </a:p>
          </p:txBody>
        </p:sp>
      </p:grpSp>
      <p:grpSp>
        <p:nvGrpSpPr>
          <p:cNvPr id="109743" name="Group 340"/>
          <p:cNvGrpSpPr>
            <a:grpSpLocks/>
          </p:cNvGrpSpPr>
          <p:nvPr/>
        </p:nvGrpSpPr>
        <p:grpSpPr bwMode="auto">
          <a:xfrm>
            <a:off x="8797925" y="5724525"/>
            <a:ext cx="266700" cy="320675"/>
            <a:chOff x="4974" y="3071"/>
            <a:chExt cx="58" cy="62"/>
          </a:xfrm>
        </p:grpSpPr>
        <p:sp>
          <p:nvSpPr>
            <p:cNvPr id="109795" name="Line 341"/>
            <p:cNvSpPr>
              <a:spLocks noChangeShapeType="1"/>
            </p:cNvSpPr>
            <p:nvPr/>
          </p:nvSpPr>
          <p:spPr bwMode="auto">
            <a:xfrm flipV="1">
              <a:off x="4974" y="3099"/>
              <a:ext cx="26" cy="29"/>
            </a:xfrm>
            <a:prstGeom prst="line">
              <a:avLst/>
            </a:prstGeom>
            <a:noFill/>
            <a:ln w="28575">
              <a:solidFill>
                <a:srgbClr val="B760F9"/>
              </a:solidFill>
              <a:round/>
              <a:headEnd/>
              <a:tailEnd/>
            </a:ln>
          </p:spPr>
          <p:txBody>
            <a:bodyPr/>
            <a:lstStyle/>
            <a:p>
              <a:endParaRPr lang="en-GB"/>
            </a:p>
          </p:txBody>
        </p:sp>
        <p:sp>
          <p:nvSpPr>
            <p:cNvPr id="109796" name="Line 342"/>
            <p:cNvSpPr>
              <a:spLocks noChangeShapeType="1"/>
            </p:cNvSpPr>
            <p:nvPr/>
          </p:nvSpPr>
          <p:spPr bwMode="auto">
            <a:xfrm flipV="1">
              <a:off x="4985" y="3105"/>
              <a:ext cx="21" cy="28"/>
            </a:xfrm>
            <a:prstGeom prst="line">
              <a:avLst/>
            </a:prstGeom>
            <a:noFill/>
            <a:ln w="28575">
              <a:solidFill>
                <a:srgbClr val="B760F9"/>
              </a:solidFill>
              <a:round/>
              <a:headEnd/>
              <a:tailEnd/>
            </a:ln>
          </p:spPr>
          <p:txBody>
            <a:bodyPr/>
            <a:lstStyle/>
            <a:p>
              <a:endParaRPr lang="en-GB"/>
            </a:p>
          </p:txBody>
        </p:sp>
        <p:sp>
          <p:nvSpPr>
            <p:cNvPr id="109797" name="Line 343"/>
            <p:cNvSpPr>
              <a:spLocks noChangeShapeType="1"/>
            </p:cNvSpPr>
            <p:nvPr/>
          </p:nvSpPr>
          <p:spPr bwMode="auto">
            <a:xfrm>
              <a:off x="5011" y="3105"/>
              <a:ext cx="21" cy="6"/>
            </a:xfrm>
            <a:prstGeom prst="line">
              <a:avLst/>
            </a:prstGeom>
            <a:noFill/>
            <a:ln w="28575">
              <a:solidFill>
                <a:srgbClr val="B760F9"/>
              </a:solidFill>
              <a:round/>
              <a:headEnd/>
              <a:tailEnd/>
            </a:ln>
          </p:spPr>
          <p:txBody>
            <a:bodyPr/>
            <a:lstStyle/>
            <a:p>
              <a:endParaRPr lang="en-GB"/>
            </a:p>
          </p:txBody>
        </p:sp>
        <p:sp>
          <p:nvSpPr>
            <p:cNvPr id="109798" name="Line 344"/>
            <p:cNvSpPr>
              <a:spLocks noChangeShapeType="1"/>
            </p:cNvSpPr>
            <p:nvPr/>
          </p:nvSpPr>
          <p:spPr bwMode="auto">
            <a:xfrm flipV="1">
              <a:off x="5000" y="3071"/>
              <a:ext cx="1" cy="28"/>
            </a:xfrm>
            <a:prstGeom prst="line">
              <a:avLst/>
            </a:prstGeom>
            <a:noFill/>
            <a:ln w="28575">
              <a:solidFill>
                <a:srgbClr val="B760F9"/>
              </a:solidFill>
              <a:round/>
              <a:headEnd/>
              <a:tailEnd/>
            </a:ln>
          </p:spPr>
          <p:txBody>
            <a:bodyPr/>
            <a:lstStyle/>
            <a:p>
              <a:endParaRPr lang="en-GB"/>
            </a:p>
          </p:txBody>
        </p:sp>
        <p:sp>
          <p:nvSpPr>
            <p:cNvPr id="109799" name="Line 345"/>
            <p:cNvSpPr>
              <a:spLocks noChangeShapeType="1"/>
            </p:cNvSpPr>
            <p:nvPr/>
          </p:nvSpPr>
          <p:spPr bwMode="auto">
            <a:xfrm>
              <a:off x="5011" y="3116"/>
              <a:ext cx="21" cy="6"/>
            </a:xfrm>
            <a:prstGeom prst="line">
              <a:avLst/>
            </a:prstGeom>
            <a:noFill/>
            <a:ln w="28575">
              <a:solidFill>
                <a:srgbClr val="B760F9"/>
              </a:solidFill>
              <a:round/>
              <a:headEnd/>
              <a:tailEnd/>
            </a:ln>
          </p:spPr>
          <p:txBody>
            <a:bodyPr/>
            <a:lstStyle/>
            <a:p>
              <a:endParaRPr lang="en-GB"/>
            </a:p>
          </p:txBody>
        </p:sp>
        <p:sp>
          <p:nvSpPr>
            <p:cNvPr id="109800" name="Line 346"/>
            <p:cNvSpPr>
              <a:spLocks noChangeShapeType="1"/>
            </p:cNvSpPr>
            <p:nvPr/>
          </p:nvSpPr>
          <p:spPr bwMode="auto">
            <a:xfrm flipV="1">
              <a:off x="4990" y="3071"/>
              <a:ext cx="1" cy="28"/>
            </a:xfrm>
            <a:prstGeom prst="line">
              <a:avLst/>
            </a:prstGeom>
            <a:noFill/>
            <a:ln w="28575">
              <a:solidFill>
                <a:srgbClr val="B760F9"/>
              </a:solidFill>
              <a:round/>
              <a:headEnd/>
              <a:tailEnd/>
            </a:ln>
          </p:spPr>
          <p:txBody>
            <a:bodyPr/>
            <a:lstStyle/>
            <a:p>
              <a:endParaRPr lang="en-GB"/>
            </a:p>
          </p:txBody>
        </p:sp>
      </p:grpSp>
      <p:sp>
        <p:nvSpPr>
          <p:cNvPr id="109744" name="Text Box 347"/>
          <p:cNvSpPr txBox="1">
            <a:spLocks noChangeArrowheads="1"/>
          </p:cNvSpPr>
          <p:nvPr/>
        </p:nvSpPr>
        <p:spPr bwMode="auto">
          <a:xfrm>
            <a:off x="7812088" y="2060575"/>
            <a:ext cx="947737" cy="641350"/>
          </a:xfrm>
          <a:prstGeom prst="rect">
            <a:avLst/>
          </a:prstGeom>
          <a:noFill/>
          <a:ln w="12700">
            <a:noFill/>
            <a:miter lim="800000"/>
            <a:headEnd/>
            <a:tailEnd/>
          </a:ln>
        </p:spPr>
        <p:txBody>
          <a:bodyPr>
            <a:spAutoFit/>
          </a:bodyPr>
          <a:lstStyle/>
          <a:p>
            <a:pPr algn="ctr">
              <a:spcBef>
                <a:spcPct val="0"/>
              </a:spcBef>
            </a:pPr>
            <a:r>
              <a:rPr lang="en-GB">
                <a:solidFill>
                  <a:schemeClr val="tx1"/>
                </a:solidFill>
              </a:rPr>
              <a:t>Plasma cells</a:t>
            </a:r>
          </a:p>
        </p:txBody>
      </p:sp>
      <p:sp>
        <p:nvSpPr>
          <p:cNvPr id="109745" name="Rectangle 349"/>
          <p:cNvSpPr>
            <a:spLocks noChangeArrowheads="1"/>
          </p:cNvSpPr>
          <p:nvPr/>
        </p:nvSpPr>
        <p:spPr bwMode="auto">
          <a:xfrm>
            <a:off x="4414838" y="5778500"/>
            <a:ext cx="1301750" cy="366713"/>
          </a:xfrm>
          <a:prstGeom prst="rect">
            <a:avLst/>
          </a:prstGeom>
          <a:noFill/>
          <a:ln w="12700">
            <a:noFill/>
            <a:miter lim="800000"/>
            <a:headEnd/>
            <a:tailEnd/>
          </a:ln>
        </p:spPr>
        <p:txBody>
          <a:bodyPr wrap="none">
            <a:spAutoFit/>
          </a:bodyPr>
          <a:lstStyle/>
          <a:p>
            <a:pPr>
              <a:spcBef>
                <a:spcPct val="0"/>
              </a:spcBef>
            </a:pPr>
            <a:r>
              <a:rPr lang="en-GB">
                <a:solidFill>
                  <a:schemeClr val="tx1"/>
                </a:solidFill>
              </a:rPr>
              <a:t>IgM B cells</a:t>
            </a:r>
          </a:p>
        </p:txBody>
      </p:sp>
      <p:grpSp>
        <p:nvGrpSpPr>
          <p:cNvPr id="109746" name="Group 350"/>
          <p:cNvGrpSpPr>
            <a:grpSpLocks/>
          </p:cNvGrpSpPr>
          <p:nvPr/>
        </p:nvGrpSpPr>
        <p:grpSpPr bwMode="auto">
          <a:xfrm>
            <a:off x="4618038" y="4787900"/>
            <a:ext cx="735012" cy="990600"/>
            <a:chOff x="3120" y="2880"/>
            <a:chExt cx="521" cy="624"/>
          </a:xfrm>
        </p:grpSpPr>
        <p:sp>
          <p:nvSpPr>
            <p:cNvPr id="109776" name="Oval 351"/>
            <p:cNvSpPr>
              <a:spLocks noChangeArrowheads="1"/>
            </p:cNvSpPr>
            <p:nvPr/>
          </p:nvSpPr>
          <p:spPr bwMode="auto">
            <a:xfrm>
              <a:off x="3120" y="3072"/>
              <a:ext cx="345" cy="370"/>
            </a:xfrm>
            <a:prstGeom prst="ellipse">
              <a:avLst/>
            </a:prstGeom>
            <a:solidFill>
              <a:srgbClr val="EB6A13"/>
            </a:solidFill>
            <a:ln w="7938">
              <a:solidFill>
                <a:srgbClr val="000000"/>
              </a:solidFill>
              <a:round/>
              <a:headEnd/>
              <a:tailEnd/>
            </a:ln>
          </p:spPr>
          <p:txBody>
            <a:bodyPr/>
            <a:lstStyle/>
            <a:p>
              <a:endParaRPr lang="en-GB"/>
            </a:p>
          </p:txBody>
        </p:sp>
        <p:sp>
          <p:nvSpPr>
            <p:cNvPr id="109777" name="Oval 352"/>
            <p:cNvSpPr>
              <a:spLocks noChangeArrowheads="1"/>
            </p:cNvSpPr>
            <p:nvPr/>
          </p:nvSpPr>
          <p:spPr bwMode="auto">
            <a:xfrm>
              <a:off x="3173" y="3127"/>
              <a:ext cx="292" cy="279"/>
            </a:xfrm>
            <a:prstGeom prst="ellipse">
              <a:avLst/>
            </a:prstGeom>
            <a:blipFill dpi="0" rotWithShape="0">
              <a:blip r:embed="rId8"/>
              <a:srcRect/>
              <a:tile tx="0" ty="0" sx="100000" sy="100000" flip="none" algn="tl"/>
            </a:blipFill>
            <a:ln w="7938">
              <a:solidFill>
                <a:srgbClr val="000000"/>
              </a:solidFill>
              <a:round/>
              <a:headEnd/>
              <a:tailEnd/>
            </a:ln>
          </p:spPr>
          <p:txBody>
            <a:bodyPr/>
            <a:lstStyle/>
            <a:p>
              <a:endParaRPr lang="en-GB"/>
            </a:p>
          </p:txBody>
        </p:sp>
        <p:sp>
          <p:nvSpPr>
            <p:cNvPr id="109778" name="Line 353"/>
            <p:cNvSpPr>
              <a:spLocks noChangeShapeType="1"/>
            </p:cNvSpPr>
            <p:nvPr/>
          </p:nvSpPr>
          <p:spPr bwMode="auto">
            <a:xfrm>
              <a:off x="3472" y="3228"/>
              <a:ext cx="117" cy="3"/>
            </a:xfrm>
            <a:prstGeom prst="line">
              <a:avLst/>
            </a:prstGeom>
            <a:noFill/>
            <a:ln w="28575">
              <a:solidFill>
                <a:srgbClr val="EB6A13"/>
              </a:solidFill>
              <a:round/>
              <a:headEnd/>
              <a:tailEnd/>
            </a:ln>
          </p:spPr>
          <p:txBody>
            <a:bodyPr/>
            <a:lstStyle/>
            <a:p>
              <a:endParaRPr lang="en-GB"/>
            </a:p>
          </p:txBody>
        </p:sp>
        <p:sp>
          <p:nvSpPr>
            <p:cNvPr id="109779" name="Line 354"/>
            <p:cNvSpPr>
              <a:spLocks noChangeShapeType="1"/>
            </p:cNvSpPr>
            <p:nvPr/>
          </p:nvSpPr>
          <p:spPr bwMode="auto">
            <a:xfrm>
              <a:off x="3472" y="3267"/>
              <a:ext cx="117" cy="3"/>
            </a:xfrm>
            <a:prstGeom prst="line">
              <a:avLst/>
            </a:prstGeom>
            <a:noFill/>
            <a:ln w="28575">
              <a:solidFill>
                <a:srgbClr val="EB6A13"/>
              </a:solidFill>
              <a:round/>
              <a:headEnd/>
              <a:tailEnd/>
            </a:ln>
          </p:spPr>
          <p:txBody>
            <a:bodyPr/>
            <a:lstStyle/>
            <a:p>
              <a:endParaRPr lang="en-GB"/>
            </a:p>
          </p:txBody>
        </p:sp>
        <p:sp>
          <p:nvSpPr>
            <p:cNvPr id="109780" name="Line 355"/>
            <p:cNvSpPr>
              <a:spLocks noChangeShapeType="1"/>
            </p:cNvSpPr>
            <p:nvPr/>
          </p:nvSpPr>
          <p:spPr bwMode="auto">
            <a:xfrm>
              <a:off x="3589" y="3267"/>
              <a:ext cx="36" cy="71"/>
            </a:xfrm>
            <a:prstGeom prst="line">
              <a:avLst/>
            </a:prstGeom>
            <a:noFill/>
            <a:ln w="7938">
              <a:solidFill>
                <a:srgbClr val="EB6A13"/>
              </a:solidFill>
              <a:round/>
              <a:headEnd/>
              <a:tailEnd/>
            </a:ln>
          </p:spPr>
          <p:txBody>
            <a:bodyPr/>
            <a:lstStyle/>
            <a:p>
              <a:endParaRPr lang="en-GB"/>
            </a:p>
          </p:txBody>
        </p:sp>
        <p:sp>
          <p:nvSpPr>
            <p:cNvPr id="109781" name="Line 356"/>
            <p:cNvSpPr>
              <a:spLocks noChangeShapeType="1"/>
            </p:cNvSpPr>
            <p:nvPr/>
          </p:nvSpPr>
          <p:spPr bwMode="auto">
            <a:xfrm flipV="1">
              <a:off x="3589" y="3176"/>
              <a:ext cx="52" cy="52"/>
            </a:xfrm>
            <a:prstGeom prst="line">
              <a:avLst/>
            </a:prstGeom>
            <a:noFill/>
            <a:ln w="28575">
              <a:solidFill>
                <a:srgbClr val="EB6A13"/>
              </a:solidFill>
              <a:round/>
              <a:headEnd/>
              <a:tailEnd/>
            </a:ln>
          </p:spPr>
          <p:txBody>
            <a:bodyPr/>
            <a:lstStyle/>
            <a:p>
              <a:endParaRPr lang="en-GB"/>
            </a:p>
          </p:txBody>
        </p:sp>
        <p:sp>
          <p:nvSpPr>
            <p:cNvPr id="109782" name="Line 357"/>
            <p:cNvSpPr>
              <a:spLocks noChangeShapeType="1"/>
            </p:cNvSpPr>
            <p:nvPr/>
          </p:nvSpPr>
          <p:spPr bwMode="auto">
            <a:xfrm>
              <a:off x="3573" y="3303"/>
              <a:ext cx="35" cy="55"/>
            </a:xfrm>
            <a:prstGeom prst="line">
              <a:avLst/>
            </a:prstGeom>
            <a:noFill/>
            <a:ln w="28575">
              <a:solidFill>
                <a:srgbClr val="EB6A13"/>
              </a:solidFill>
              <a:round/>
              <a:headEnd/>
              <a:tailEnd/>
            </a:ln>
          </p:spPr>
          <p:txBody>
            <a:bodyPr/>
            <a:lstStyle/>
            <a:p>
              <a:endParaRPr lang="en-GB"/>
            </a:p>
          </p:txBody>
        </p:sp>
        <p:sp>
          <p:nvSpPr>
            <p:cNvPr id="109783" name="Line 358"/>
            <p:cNvSpPr>
              <a:spLocks noChangeShapeType="1"/>
            </p:cNvSpPr>
            <p:nvPr/>
          </p:nvSpPr>
          <p:spPr bwMode="auto">
            <a:xfrm flipV="1">
              <a:off x="3573" y="3156"/>
              <a:ext cx="52" cy="56"/>
            </a:xfrm>
            <a:prstGeom prst="line">
              <a:avLst/>
            </a:prstGeom>
            <a:noFill/>
            <a:ln w="7938">
              <a:solidFill>
                <a:srgbClr val="EB6A13"/>
              </a:solidFill>
              <a:round/>
              <a:headEnd/>
              <a:tailEnd/>
            </a:ln>
          </p:spPr>
          <p:txBody>
            <a:bodyPr/>
            <a:lstStyle/>
            <a:p>
              <a:endParaRPr lang="en-GB"/>
            </a:p>
          </p:txBody>
        </p:sp>
        <p:sp>
          <p:nvSpPr>
            <p:cNvPr id="109784" name="Line 359"/>
            <p:cNvSpPr>
              <a:spLocks noChangeShapeType="1"/>
            </p:cNvSpPr>
            <p:nvPr/>
          </p:nvSpPr>
          <p:spPr bwMode="auto">
            <a:xfrm>
              <a:off x="3351" y="3433"/>
              <a:ext cx="36" cy="71"/>
            </a:xfrm>
            <a:prstGeom prst="line">
              <a:avLst/>
            </a:prstGeom>
            <a:noFill/>
            <a:ln w="28575">
              <a:solidFill>
                <a:srgbClr val="FFCC66"/>
              </a:solidFill>
              <a:round/>
              <a:headEnd/>
              <a:tailEnd/>
            </a:ln>
          </p:spPr>
          <p:txBody>
            <a:bodyPr/>
            <a:lstStyle/>
            <a:p>
              <a:endParaRPr lang="en-GB"/>
            </a:p>
          </p:txBody>
        </p:sp>
        <p:sp>
          <p:nvSpPr>
            <p:cNvPr id="109785" name="Line 360"/>
            <p:cNvSpPr>
              <a:spLocks noChangeShapeType="1"/>
            </p:cNvSpPr>
            <p:nvPr/>
          </p:nvSpPr>
          <p:spPr bwMode="auto">
            <a:xfrm>
              <a:off x="3387" y="3413"/>
              <a:ext cx="33" cy="91"/>
            </a:xfrm>
            <a:prstGeom prst="line">
              <a:avLst/>
            </a:prstGeom>
            <a:noFill/>
            <a:ln w="28575">
              <a:solidFill>
                <a:srgbClr val="FFCC66"/>
              </a:solidFill>
              <a:round/>
              <a:headEnd/>
              <a:tailEnd/>
            </a:ln>
          </p:spPr>
          <p:txBody>
            <a:bodyPr/>
            <a:lstStyle/>
            <a:p>
              <a:endParaRPr lang="en-GB"/>
            </a:p>
          </p:txBody>
        </p:sp>
        <p:grpSp>
          <p:nvGrpSpPr>
            <p:cNvPr id="109786" name="Group 361"/>
            <p:cNvGrpSpPr>
              <a:grpSpLocks/>
            </p:cNvGrpSpPr>
            <p:nvPr/>
          </p:nvGrpSpPr>
          <p:grpSpPr bwMode="auto">
            <a:xfrm>
              <a:off x="3351" y="2880"/>
              <a:ext cx="189" cy="202"/>
              <a:chOff x="4974" y="3071"/>
              <a:chExt cx="58" cy="62"/>
            </a:xfrm>
          </p:grpSpPr>
          <p:sp>
            <p:nvSpPr>
              <p:cNvPr id="109789" name="Line 362"/>
              <p:cNvSpPr>
                <a:spLocks noChangeShapeType="1"/>
              </p:cNvSpPr>
              <p:nvPr/>
            </p:nvSpPr>
            <p:spPr bwMode="auto">
              <a:xfrm flipV="1">
                <a:off x="4974" y="3099"/>
                <a:ext cx="26" cy="29"/>
              </a:xfrm>
              <a:prstGeom prst="line">
                <a:avLst/>
              </a:prstGeom>
              <a:noFill/>
              <a:ln w="28575">
                <a:solidFill>
                  <a:srgbClr val="EB6A13"/>
                </a:solidFill>
                <a:round/>
                <a:headEnd/>
                <a:tailEnd/>
              </a:ln>
            </p:spPr>
            <p:txBody>
              <a:bodyPr/>
              <a:lstStyle/>
              <a:p>
                <a:endParaRPr lang="en-GB"/>
              </a:p>
            </p:txBody>
          </p:sp>
          <p:sp>
            <p:nvSpPr>
              <p:cNvPr id="109790" name="Line 363"/>
              <p:cNvSpPr>
                <a:spLocks noChangeShapeType="1"/>
              </p:cNvSpPr>
              <p:nvPr/>
            </p:nvSpPr>
            <p:spPr bwMode="auto">
              <a:xfrm flipV="1">
                <a:off x="4985" y="3105"/>
                <a:ext cx="21" cy="28"/>
              </a:xfrm>
              <a:prstGeom prst="line">
                <a:avLst/>
              </a:prstGeom>
              <a:noFill/>
              <a:ln w="28575">
                <a:solidFill>
                  <a:srgbClr val="EB6A13"/>
                </a:solidFill>
                <a:round/>
                <a:headEnd/>
                <a:tailEnd/>
              </a:ln>
            </p:spPr>
            <p:txBody>
              <a:bodyPr/>
              <a:lstStyle/>
              <a:p>
                <a:endParaRPr lang="en-GB"/>
              </a:p>
            </p:txBody>
          </p:sp>
          <p:sp>
            <p:nvSpPr>
              <p:cNvPr id="109791" name="Line 364"/>
              <p:cNvSpPr>
                <a:spLocks noChangeShapeType="1"/>
              </p:cNvSpPr>
              <p:nvPr/>
            </p:nvSpPr>
            <p:spPr bwMode="auto">
              <a:xfrm>
                <a:off x="5011" y="3105"/>
                <a:ext cx="21" cy="6"/>
              </a:xfrm>
              <a:prstGeom prst="line">
                <a:avLst/>
              </a:prstGeom>
              <a:noFill/>
              <a:ln w="28575">
                <a:solidFill>
                  <a:srgbClr val="EB6A13"/>
                </a:solidFill>
                <a:round/>
                <a:headEnd/>
                <a:tailEnd/>
              </a:ln>
            </p:spPr>
            <p:txBody>
              <a:bodyPr/>
              <a:lstStyle/>
              <a:p>
                <a:endParaRPr lang="en-GB"/>
              </a:p>
            </p:txBody>
          </p:sp>
          <p:sp>
            <p:nvSpPr>
              <p:cNvPr id="109792" name="Line 365"/>
              <p:cNvSpPr>
                <a:spLocks noChangeShapeType="1"/>
              </p:cNvSpPr>
              <p:nvPr/>
            </p:nvSpPr>
            <p:spPr bwMode="auto">
              <a:xfrm flipV="1">
                <a:off x="5000" y="3071"/>
                <a:ext cx="1" cy="28"/>
              </a:xfrm>
              <a:prstGeom prst="line">
                <a:avLst/>
              </a:prstGeom>
              <a:noFill/>
              <a:ln w="28575">
                <a:solidFill>
                  <a:srgbClr val="EB6A13"/>
                </a:solidFill>
                <a:round/>
                <a:headEnd/>
                <a:tailEnd/>
              </a:ln>
            </p:spPr>
            <p:txBody>
              <a:bodyPr/>
              <a:lstStyle/>
              <a:p>
                <a:endParaRPr lang="en-GB"/>
              </a:p>
            </p:txBody>
          </p:sp>
          <p:sp>
            <p:nvSpPr>
              <p:cNvPr id="109793" name="Line 366"/>
              <p:cNvSpPr>
                <a:spLocks noChangeShapeType="1"/>
              </p:cNvSpPr>
              <p:nvPr/>
            </p:nvSpPr>
            <p:spPr bwMode="auto">
              <a:xfrm>
                <a:off x="5011" y="3116"/>
                <a:ext cx="21" cy="6"/>
              </a:xfrm>
              <a:prstGeom prst="line">
                <a:avLst/>
              </a:prstGeom>
              <a:noFill/>
              <a:ln w="28575">
                <a:solidFill>
                  <a:srgbClr val="EB6A13"/>
                </a:solidFill>
                <a:round/>
                <a:headEnd/>
                <a:tailEnd/>
              </a:ln>
            </p:spPr>
            <p:txBody>
              <a:bodyPr/>
              <a:lstStyle/>
              <a:p>
                <a:endParaRPr lang="en-GB"/>
              </a:p>
            </p:txBody>
          </p:sp>
          <p:sp>
            <p:nvSpPr>
              <p:cNvPr id="109794" name="Line 367"/>
              <p:cNvSpPr>
                <a:spLocks noChangeShapeType="1"/>
              </p:cNvSpPr>
              <p:nvPr/>
            </p:nvSpPr>
            <p:spPr bwMode="auto">
              <a:xfrm flipV="1">
                <a:off x="4990" y="3071"/>
                <a:ext cx="1" cy="28"/>
              </a:xfrm>
              <a:prstGeom prst="line">
                <a:avLst/>
              </a:prstGeom>
              <a:noFill/>
              <a:ln w="28575">
                <a:solidFill>
                  <a:srgbClr val="EB6A13"/>
                </a:solidFill>
                <a:round/>
                <a:headEnd/>
                <a:tailEnd/>
              </a:ln>
            </p:spPr>
            <p:txBody>
              <a:bodyPr/>
              <a:lstStyle/>
              <a:p>
                <a:endParaRPr lang="en-GB"/>
              </a:p>
            </p:txBody>
          </p:sp>
        </p:grpSp>
        <p:sp>
          <p:nvSpPr>
            <p:cNvPr id="109787" name="Line 368"/>
            <p:cNvSpPr>
              <a:spLocks noChangeShapeType="1"/>
            </p:cNvSpPr>
            <p:nvPr/>
          </p:nvSpPr>
          <p:spPr bwMode="auto">
            <a:xfrm>
              <a:off x="3146" y="2991"/>
              <a:ext cx="52" cy="91"/>
            </a:xfrm>
            <a:prstGeom prst="line">
              <a:avLst/>
            </a:prstGeom>
            <a:noFill/>
            <a:ln w="28575">
              <a:solidFill>
                <a:srgbClr val="EB6A13"/>
              </a:solidFill>
              <a:round/>
              <a:headEnd/>
              <a:tailEnd/>
            </a:ln>
          </p:spPr>
          <p:txBody>
            <a:bodyPr/>
            <a:lstStyle/>
            <a:p>
              <a:endParaRPr lang="en-GB"/>
            </a:p>
          </p:txBody>
        </p:sp>
        <p:sp>
          <p:nvSpPr>
            <p:cNvPr id="109788" name="Line 369"/>
            <p:cNvSpPr>
              <a:spLocks noChangeShapeType="1"/>
            </p:cNvSpPr>
            <p:nvPr/>
          </p:nvSpPr>
          <p:spPr bwMode="auto">
            <a:xfrm>
              <a:off x="3182" y="2991"/>
              <a:ext cx="52" cy="74"/>
            </a:xfrm>
            <a:prstGeom prst="line">
              <a:avLst/>
            </a:prstGeom>
            <a:noFill/>
            <a:ln w="28575">
              <a:solidFill>
                <a:srgbClr val="EB6A13"/>
              </a:solidFill>
              <a:round/>
              <a:headEnd/>
              <a:tailEnd/>
            </a:ln>
          </p:spPr>
          <p:txBody>
            <a:bodyPr/>
            <a:lstStyle/>
            <a:p>
              <a:endParaRPr lang="en-GB"/>
            </a:p>
          </p:txBody>
        </p:sp>
      </p:grpSp>
      <p:sp>
        <p:nvSpPr>
          <p:cNvPr id="109747" name="Text Box 371"/>
          <p:cNvSpPr txBox="1">
            <a:spLocks noChangeArrowheads="1"/>
          </p:cNvSpPr>
          <p:nvPr/>
        </p:nvSpPr>
        <p:spPr bwMode="auto">
          <a:xfrm>
            <a:off x="5003800" y="6491288"/>
            <a:ext cx="1466850" cy="366712"/>
          </a:xfrm>
          <a:prstGeom prst="rect">
            <a:avLst/>
          </a:prstGeom>
          <a:noFill/>
          <a:ln w="12700">
            <a:noFill/>
            <a:miter lim="800000"/>
            <a:headEnd/>
            <a:tailEnd/>
          </a:ln>
        </p:spPr>
        <p:txBody>
          <a:bodyPr wrap="none">
            <a:spAutoFit/>
          </a:bodyPr>
          <a:lstStyle/>
          <a:p>
            <a:pPr>
              <a:spcBef>
                <a:spcPct val="0"/>
              </a:spcBef>
            </a:pPr>
            <a:r>
              <a:rPr lang="en-GB">
                <a:solidFill>
                  <a:schemeClr val="tx1"/>
                </a:solidFill>
              </a:rPr>
              <a:t>Plasma cells</a:t>
            </a:r>
          </a:p>
        </p:txBody>
      </p:sp>
      <p:grpSp>
        <p:nvGrpSpPr>
          <p:cNvPr id="109748" name="Group 372"/>
          <p:cNvGrpSpPr>
            <a:grpSpLocks/>
          </p:cNvGrpSpPr>
          <p:nvPr/>
        </p:nvGrpSpPr>
        <p:grpSpPr bwMode="auto">
          <a:xfrm>
            <a:off x="4427538" y="6324600"/>
            <a:ext cx="406400" cy="533400"/>
            <a:chOff x="5703" y="3327"/>
            <a:chExt cx="106" cy="115"/>
          </a:xfrm>
        </p:grpSpPr>
        <p:sp>
          <p:nvSpPr>
            <p:cNvPr id="109774" name="Oval 373"/>
            <p:cNvSpPr>
              <a:spLocks noChangeArrowheads="1"/>
            </p:cNvSpPr>
            <p:nvPr/>
          </p:nvSpPr>
          <p:spPr bwMode="auto">
            <a:xfrm>
              <a:off x="5703" y="3327"/>
              <a:ext cx="106" cy="115"/>
            </a:xfrm>
            <a:prstGeom prst="ellipse">
              <a:avLst/>
            </a:prstGeom>
            <a:solidFill>
              <a:srgbClr val="DD0806"/>
            </a:solidFill>
            <a:ln w="7938">
              <a:solidFill>
                <a:srgbClr val="000000"/>
              </a:solidFill>
              <a:round/>
              <a:headEnd/>
              <a:tailEnd/>
            </a:ln>
          </p:spPr>
          <p:txBody>
            <a:bodyPr/>
            <a:lstStyle/>
            <a:p>
              <a:endParaRPr lang="en-GB"/>
            </a:p>
          </p:txBody>
        </p:sp>
        <p:sp>
          <p:nvSpPr>
            <p:cNvPr id="109775" name="Oval 374"/>
            <p:cNvSpPr>
              <a:spLocks noChangeArrowheads="1"/>
            </p:cNvSpPr>
            <p:nvPr/>
          </p:nvSpPr>
          <p:spPr bwMode="auto">
            <a:xfrm>
              <a:off x="5719" y="3344"/>
              <a:ext cx="90" cy="86"/>
            </a:xfrm>
            <a:prstGeom prst="ellipse">
              <a:avLst/>
            </a:prstGeom>
            <a:blipFill dpi="0" rotWithShape="0">
              <a:blip r:embed="rId9"/>
              <a:srcRect/>
              <a:tile tx="0" ty="0" sx="100000" sy="100000" flip="none" algn="tl"/>
            </a:blipFill>
            <a:ln w="7938">
              <a:solidFill>
                <a:srgbClr val="000000"/>
              </a:solidFill>
              <a:round/>
              <a:headEnd/>
              <a:tailEnd/>
            </a:ln>
          </p:spPr>
          <p:txBody>
            <a:bodyPr/>
            <a:lstStyle/>
            <a:p>
              <a:endParaRPr lang="en-GB"/>
            </a:p>
          </p:txBody>
        </p:sp>
      </p:grpSp>
      <p:grpSp>
        <p:nvGrpSpPr>
          <p:cNvPr id="109749" name="Group 375"/>
          <p:cNvGrpSpPr>
            <a:grpSpLocks/>
          </p:cNvGrpSpPr>
          <p:nvPr/>
        </p:nvGrpSpPr>
        <p:grpSpPr bwMode="auto">
          <a:xfrm>
            <a:off x="5867400" y="6308725"/>
            <a:ext cx="266700" cy="320675"/>
            <a:chOff x="4974" y="3071"/>
            <a:chExt cx="58" cy="62"/>
          </a:xfrm>
        </p:grpSpPr>
        <p:sp>
          <p:nvSpPr>
            <p:cNvPr id="109768" name="Line 376"/>
            <p:cNvSpPr>
              <a:spLocks noChangeShapeType="1"/>
            </p:cNvSpPr>
            <p:nvPr/>
          </p:nvSpPr>
          <p:spPr bwMode="auto">
            <a:xfrm flipV="1">
              <a:off x="4974" y="3099"/>
              <a:ext cx="26" cy="29"/>
            </a:xfrm>
            <a:prstGeom prst="line">
              <a:avLst/>
            </a:prstGeom>
            <a:noFill/>
            <a:ln w="28575">
              <a:solidFill>
                <a:srgbClr val="EB6A13"/>
              </a:solidFill>
              <a:round/>
              <a:headEnd/>
              <a:tailEnd/>
            </a:ln>
          </p:spPr>
          <p:txBody>
            <a:bodyPr/>
            <a:lstStyle/>
            <a:p>
              <a:endParaRPr lang="en-GB"/>
            </a:p>
          </p:txBody>
        </p:sp>
        <p:sp>
          <p:nvSpPr>
            <p:cNvPr id="109769" name="Line 377"/>
            <p:cNvSpPr>
              <a:spLocks noChangeShapeType="1"/>
            </p:cNvSpPr>
            <p:nvPr/>
          </p:nvSpPr>
          <p:spPr bwMode="auto">
            <a:xfrm flipV="1">
              <a:off x="4985" y="3105"/>
              <a:ext cx="21" cy="28"/>
            </a:xfrm>
            <a:prstGeom prst="line">
              <a:avLst/>
            </a:prstGeom>
            <a:noFill/>
            <a:ln w="28575">
              <a:solidFill>
                <a:srgbClr val="EB6A13"/>
              </a:solidFill>
              <a:round/>
              <a:headEnd/>
              <a:tailEnd/>
            </a:ln>
          </p:spPr>
          <p:txBody>
            <a:bodyPr/>
            <a:lstStyle/>
            <a:p>
              <a:endParaRPr lang="en-GB"/>
            </a:p>
          </p:txBody>
        </p:sp>
        <p:sp>
          <p:nvSpPr>
            <p:cNvPr id="109770" name="Line 378"/>
            <p:cNvSpPr>
              <a:spLocks noChangeShapeType="1"/>
            </p:cNvSpPr>
            <p:nvPr/>
          </p:nvSpPr>
          <p:spPr bwMode="auto">
            <a:xfrm>
              <a:off x="5011" y="3105"/>
              <a:ext cx="21" cy="6"/>
            </a:xfrm>
            <a:prstGeom prst="line">
              <a:avLst/>
            </a:prstGeom>
            <a:noFill/>
            <a:ln w="28575">
              <a:solidFill>
                <a:srgbClr val="EB6A13"/>
              </a:solidFill>
              <a:round/>
              <a:headEnd/>
              <a:tailEnd/>
            </a:ln>
          </p:spPr>
          <p:txBody>
            <a:bodyPr/>
            <a:lstStyle/>
            <a:p>
              <a:endParaRPr lang="en-GB"/>
            </a:p>
          </p:txBody>
        </p:sp>
        <p:sp>
          <p:nvSpPr>
            <p:cNvPr id="109771" name="Line 379"/>
            <p:cNvSpPr>
              <a:spLocks noChangeShapeType="1"/>
            </p:cNvSpPr>
            <p:nvPr/>
          </p:nvSpPr>
          <p:spPr bwMode="auto">
            <a:xfrm flipV="1">
              <a:off x="5000" y="3071"/>
              <a:ext cx="1" cy="28"/>
            </a:xfrm>
            <a:prstGeom prst="line">
              <a:avLst/>
            </a:prstGeom>
            <a:noFill/>
            <a:ln w="28575">
              <a:solidFill>
                <a:srgbClr val="EB6A13"/>
              </a:solidFill>
              <a:round/>
              <a:headEnd/>
              <a:tailEnd/>
            </a:ln>
          </p:spPr>
          <p:txBody>
            <a:bodyPr/>
            <a:lstStyle/>
            <a:p>
              <a:endParaRPr lang="en-GB"/>
            </a:p>
          </p:txBody>
        </p:sp>
        <p:sp>
          <p:nvSpPr>
            <p:cNvPr id="109772" name="Line 380"/>
            <p:cNvSpPr>
              <a:spLocks noChangeShapeType="1"/>
            </p:cNvSpPr>
            <p:nvPr/>
          </p:nvSpPr>
          <p:spPr bwMode="auto">
            <a:xfrm>
              <a:off x="5011" y="3116"/>
              <a:ext cx="21" cy="6"/>
            </a:xfrm>
            <a:prstGeom prst="line">
              <a:avLst/>
            </a:prstGeom>
            <a:noFill/>
            <a:ln w="28575">
              <a:solidFill>
                <a:srgbClr val="EB6A13"/>
              </a:solidFill>
              <a:round/>
              <a:headEnd/>
              <a:tailEnd/>
            </a:ln>
          </p:spPr>
          <p:txBody>
            <a:bodyPr/>
            <a:lstStyle/>
            <a:p>
              <a:endParaRPr lang="en-GB"/>
            </a:p>
          </p:txBody>
        </p:sp>
        <p:sp>
          <p:nvSpPr>
            <p:cNvPr id="109773" name="Line 381"/>
            <p:cNvSpPr>
              <a:spLocks noChangeShapeType="1"/>
            </p:cNvSpPr>
            <p:nvPr/>
          </p:nvSpPr>
          <p:spPr bwMode="auto">
            <a:xfrm flipV="1">
              <a:off x="4990" y="3071"/>
              <a:ext cx="1" cy="28"/>
            </a:xfrm>
            <a:prstGeom prst="line">
              <a:avLst/>
            </a:prstGeom>
            <a:noFill/>
            <a:ln w="28575">
              <a:solidFill>
                <a:srgbClr val="EB6A13"/>
              </a:solidFill>
              <a:round/>
              <a:headEnd/>
              <a:tailEnd/>
            </a:ln>
          </p:spPr>
          <p:txBody>
            <a:bodyPr/>
            <a:lstStyle/>
            <a:p>
              <a:endParaRPr lang="en-GB"/>
            </a:p>
          </p:txBody>
        </p:sp>
      </p:grpSp>
      <p:grpSp>
        <p:nvGrpSpPr>
          <p:cNvPr id="109750" name="Group 382"/>
          <p:cNvGrpSpPr>
            <a:grpSpLocks/>
          </p:cNvGrpSpPr>
          <p:nvPr/>
        </p:nvGrpSpPr>
        <p:grpSpPr bwMode="auto">
          <a:xfrm>
            <a:off x="5219700" y="6237288"/>
            <a:ext cx="266700" cy="320675"/>
            <a:chOff x="4974" y="3071"/>
            <a:chExt cx="58" cy="62"/>
          </a:xfrm>
        </p:grpSpPr>
        <p:sp>
          <p:nvSpPr>
            <p:cNvPr id="109762" name="Line 383"/>
            <p:cNvSpPr>
              <a:spLocks noChangeShapeType="1"/>
            </p:cNvSpPr>
            <p:nvPr/>
          </p:nvSpPr>
          <p:spPr bwMode="auto">
            <a:xfrm flipV="1">
              <a:off x="4974" y="3099"/>
              <a:ext cx="26" cy="29"/>
            </a:xfrm>
            <a:prstGeom prst="line">
              <a:avLst/>
            </a:prstGeom>
            <a:noFill/>
            <a:ln w="28575">
              <a:solidFill>
                <a:srgbClr val="EB6A13"/>
              </a:solidFill>
              <a:round/>
              <a:headEnd/>
              <a:tailEnd/>
            </a:ln>
          </p:spPr>
          <p:txBody>
            <a:bodyPr/>
            <a:lstStyle/>
            <a:p>
              <a:endParaRPr lang="en-GB"/>
            </a:p>
          </p:txBody>
        </p:sp>
        <p:sp>
          <p:nvSpPr>
            <p:cNvPr id="109763" name="Line 384"/>
            <p:cNvSpPr>
              <a:spLocks noChangeShapeType="1"/>
            </p:cNvSpPr>
            <p:nvPr/>
          </p:nvSpPr>
          <p:spPr bwMode="auto">
            <a:xfrm flipV="1">
              <a:off x="4985" y="3105"/>
              <a:ext cx="21" cy="28"/>
            </a:xfrm>
            <a:prstGeom prst="line">
              <a:avLst/>
            </a:prstGeom>
            <a:noFill/>
            <a:ln w="28575">
              <a:solidFill>
                <a:srgbClr val="EB6A13"/>
              </a:solidFill>
              <a:round/>
              <a:headEnd/>
              <a:tailEnd/>
            </a:ln>
          </p:spPr>
          <p:txBody>
            <a:bodyPr/>
            <a:lstStyle/>
            <a:p>
              <a:endParaRPr lang="en-GB"/>
            </a:p>
          </p:txBody>
        </p:sp>
        <p:sp>
          <p:nvSpPr>
            <p:cNvPr id="109764" name="Line 385"/>
            <p:cNvSpPr>
              <a:spLocks noChangeShapeType="1"/>
            </p:cNvSpPr>
            <p:nvPr/>
          </p:nvSpPr>
          <p:spPr bwMode="auto">
            <a:xfrm>
              <a:off x="5011" y="3105"/>
              <a:ext cx="21" cy="6"/>
            </a:xfrm>
            <a:prstGeom prst="line">
              <a:avLst/>
            </a:prstGeom>
            <a:noFill/>
            <a:ln w="28575">
              <a:solidFill>
                <a:srgbClr val="EB6A13"/>
              </a:solidFill>
              <a:round/>
              <a:headEnd/>
              <a:tailEnd/>
            </a:ln>
          </p:spPr>
          <p:txBody>
            <a:bodyPr/>
            <a:lstStyle/>
            <a:p>
              <a:endParaRPr lang="en-GB"/>
            </a:p>
          </p:txBody>
        </p:sp>
        <p:sp>
          <p:nvSpPr>
            <p:cNvPr id="109765" name="Line 386"/>
            <p:cNvSpPr>
              <a:spLocks noChangeShapeType="1"/>
            </p:cNvSpPr>
            <p:nvPr/>
          </p:nvSpPr>
          <p:spPr bwMode="auto">
            <a:xfrm flipV="1">
              <a:off x="5000" y="3071"/>
              <a:ext cx="1" cy="28"/>
            </a:xfrm>
            <a:prstGeom prst="line">
              <a:avLst/>
            </a:prstGeom>
            <a:noFill/>
            <a:ln w="28575">
              <a:solidFill>
                <a:srgbClr val="EB6A13"/>
              </a:solidFill>
              <a:round/>
              <a:headEnd/>
              <a:tailEnd/>
            </a:ln>
          </p:spPr>
          <p:txBody>
            <a:bodyPr/>
            <a:lstStyle/>
            <a:p>
              <a:endParaRPr lang="en-GB"/>
            </a:p>
          </p:txBody>
        </p:sp>
        <p:sp>
          <p:nvSpPr>
            <p:cNvPr id="109766" name="Line 387"/>
            <p:cNvSpPr>
              <a:spLocks noChangeShapeType="1"/>
            </p:cNvSpPr>
            <p:nvPr/>
          </p:nvSpPr>
          <p:spPr bwMode="auto">
            <a:xfrm>
              <a:off x="5011" y="3116"/>
              <a:ext cx="21" cy="6"/>
            </a:xfrm>
            <a:prstGeom prst="line">
              <a:avLst/>
            </a:prstGeom>
            <a:noFill/>
            <a:ln w="28575">
              <a:solidFill>
                <a:srgbClr val="EB6A13"/>
              </a:solidFill>
              <a:round/>
              <a:headEnd/>
              <a:tailEnd/>
            </a:ln>
          </p:spPr>
          <p:txBody>
            <a:bodyPr/>
            <a:lstStyle/>
            <a:p>
              <a:endParaRPr lang="en-GB"/>
            </a:p>
          </p:txBody>
        </p:sp>
        <p:sp>
          <p:nvSpPr>
            <p:cNvPr id="109767" name="Line 388"/>
            <p:cNvSpPr>
              <a:spLocks noChangeShapeType="1"/>
            </p:cNvSpPr>
            <p:nvPr/>
          </p:nvSpPr>
          <p:spPr bwMode="auto">
            <a:xfrm flipV="1">
              <a:off x="4990" y="3071"/>
              <a:ext cx="1" cy="28"/>
            </a:xfrm>
            <a:prstGeom prst="line">
              <a:avLst/>
            </a:prstGeom>
            <a:noFill/>
            <a:ln w="28575">
              <a:solidFill>
                <a:srgbClr val="EB6A13"/>
              </a:solidFill>
              <a:round/>
              <a:headEnd/>
              <a:tailEnd/>
            </a:ln>
          </p:spPr>
          <p:txBody>
            <a:bodyPr/>
            <a:lstStyle/>
            <a:p>
              <a:endParaRPr lang="en-GB"/>
            </a:p>
          </p:txBody>
        </p:sp>
      </p:grpSp>
      <p:grpSp>
        <p:nvGrpSpPr>
          <p:cNvPr id="109751" name="Group 389"/>
          <p:cNvGrpSpPr>
            <a:grpSpLocks/>
          </p:cNvGrpSpPr>
          <p:nvPr/>
        </p:nvGrpSpPr>
        <p:grpSpPr bwMode="auto">
          <a:xfrm>
            <a:off x="5580063" y="6165850"/>
            <a:ext cx="268287" cy="320675"/>
            <a:chOff x="4974" y="3071"/>
            <a:chExt cx="58" cy="62"/>
          </a:xfrm>
        </p:grpSpPr>
        <p:sp>
          <p:nvSpPr>
            <p:cNvPr id="109756" name="Line 390"/>
            <p:cNvSpPr>
              <a:spLocks noChangeShapeType="1"/>
            </p:cNvSpPr>
            <p:nvPr/>
          </p:nvSpPr>
          <p:spPr bwMode="auto">
            <a:xfrm flipV="1">
              <a:off x="4974" y="3099"/>
              <a:ext cx="26" cy="29"/>
            </a:xfrm>
            <a:prstGeom prst="line">
              <a:avLst/>
            </a:prstGeom>
            <a:noFill/>
            <a:ln w="28575">
              <a:solidFill>
                <a:srgbClr val="EB6A13"/>
              </a:solidFill>
              <a:round/>
              <a:headEnd/>
              <a:tailEnd/>
            </a:ln>
          </p:spPr>
          <p:txBody>
            <a:bodyPr/>
            <a:lstStyle/>
            <a:p>
              <a:endParaRPr lang="en-GB"/>
            </a:p>
          </p:txBody>
        </p:sp>
        <p:sp>
          <p:nvSpPr>
            <p:cNvPr id="109757" name="Line 391"/>
            <p:cNvSpPr>
              <a:spLocks noChangeShapeType="1"/>
            </p:cNvSpPr>
            <p:nvPr/>
          </p:nvSpPr>
          <p:spPr bwMode="auto">
            <a:xfrm flipV="1">
              <a:off x="4985" y="3105"/>
              <a:ext cx="21" cy="28"/>
            </a:xfrm>
            <a:prstGeom prst="line">
              <a:avLst/>
            </a:prstGeom>
            <a:noFill/>
            <a:ln w="28575">
              <a:solidFill>
                <a:srgbClr val="EB6A13"/>
              </a:solidFill>
              <a:round/>
              <a:headEnd/>
              <a:tailEnd/>
            </a:ln>
          </p:spPr>
          <p:txBody>
            <a:bodyPr/>
            <a:lstStyle/>
            <a:p>
              <a:endParaRPr lang="en-GB"/>
            </a:p>
          </p:txBody>
        </p:sp>
        <p:sp>
          <p:nvSpPr>
            <p:cNvPr id="109758" name="Line 392"/>
            <p:cNvSpPr>
              <a:spLocks noChangeShapeType="1"/>
            </p:cNvSpPr>
            <p:nvPr/>
          </p:nvSpPr>
          <p:spPr bwMode="auto">
            <a:xfrm>
              <a:off x="5011" y="3105"/>
              <a:ext cx="21" cy="6"/>
            </a:xfrm>
            <a:prstGeom prst="line">
              <a:avLst/>
            </a:prstGeom>
            <a:noFill/>
            <a:ln w="28575">
              <a:solidFill>
                <a:srgbClr val="EB6A13"/>
              </a:solidFill>
              <a:round/>
              <a:headEnd/>
              <a:tailEnd/>
            </a:ln>
          </p:spPr>
          <p:txBody>
            <a:bodyPr/>
            <a:lstStyle/>
            <a:p>
              <a:endParaRPr lang="en-GB"/>
            </a:p>
          </p:txBody>
        </p:sp>
        <p:sp>
          <p:nvSpPr>
            <p:cNvPr id="109759" name="Line 393"/>
            <p:cNvSpPr>
              <a:spLocks noChangeShapeType="1"/>
            </p:cNvSpPr>
            <p:nvPr/>
          </p:nvSpPr>
          <p:spPr bwMode="auto">
            <a:xfrm flipV="1">
              <a:off x="5000" y="3071"/>
              <a:ext cx="1" cy="28"/>
            </a:xfrm>
            <a:prstGeom prst="line">
              <a:avLst/>
            </a:prstGeom>
            <a:noFill/>
            <a:ln w="28575">
              <a:solidFill>
                <a:srgbClr val="EB6A13"/>
              </a:solidFill>
              <a:round/>
              <a:headEnd/>
              <a:tailEnd/>
            </a:ln>
          </p:spPr>
          <p:txBody>
            <a:bodyPr/>
            <a:lstStyle/>
            <a:p>
              <a:endParaRPr lang="en-GB"/>
            </a:p>
          </p:txBody>
        </p:sp>
        <p:sp>
          <p:nvSpPr>
            <p:cNvPr id="109760" name="Line 394"/>
            <p:cNvSpPr>
              <a:spLocks noChangeShapeType="1"/>
            </p:cNvSpPr>
            <p:nvPr/>
          </p:nvSpPr>
          <p:spPr bwMode="auto">
            <a:xfrm>
              <a:off x="5011" y="3116"/>
              <a:ext cx="21" cy="6"/>
            </a:xfrm>
            <a:prstGeom prst="line">
              <a:avLst/>
            </a:prstGeom>
            <a:noFill/>
            <a:ln w="28575">
              <a:solidFill>
                <a:srgbClr val="EB6A13"/>
              </a:solidFill>
              <a:round/>
              <a:headEnd/>
              <a:tailEnd/>
            </a:ln>
          </p:spPr>
          <p:txBody>
            <a:bodyPr/>
            <a:lstStyle/>
            <a:p>
              <a:endParaRPr lang="en-GB"/>
            </a:p>
          </p:txBody>
        </p:sp>
        <p:sp>
          <p:nvSpPr>
            <p:cNvPr id="109761" name="Line 395"/>
            <p:cNvSpPr>
              <a:spLocks noChangeShapeType="1"/>
            </p:cNvSpPr>
            <p:nvPr/>
          </p:nvSpPr>
          <p:spPr bwMode="auto">
            <a:xfrm flipV="1">
              <a:off x="4990" y="3071"/>
              <a:ext cx="1" cy="28"/>
            </a:xfrm>
            <a:prstGeom prst="line">
              <a:avLst/>
            </a:prstGeom>
            <a:noFill/>
            <a:ln w="28575">
              <a:solidFill>
                <a:srgbClr val="EB6A13"/>
              </a:solidFill>
              <a:round/>
              <a:headEnd/>
              <a:tailEnd/>
            </a:ln>
          </p:spPr>
          <p:txBody>
            <a:bodyPr/>
            <a:lstStyle/>
            <a:p>
              <a:endParaRPr lang="en-GB"/>
            </a:p>
          </p:txBody>
        </p:sp>
      </p:grpSp>
      <p:sp>
        <p:nvSpPr>
          <p:cNvPr id="109752" name="Line 396"/>
          <p:cNvSpPr>
            <a:spLocks noChangeShapeType="1"/>
          </p:cNvSpPr>
          <p:nvPr/>
        </p:nvSpPr>
        <p:spPr bwMode="auto">
          <a:xfrm>
            <a:off x="4922838" y="6083300"/>
            <a:ext cx="0" cy="304800"/>
          </a:xfrm>
          <a:prstGeom prst="line">
            <a:avLst/>
          </a:prstGeom>
          <a:noFill/>
          <a:ln w="28575">
            <a:solidFill>
              <a:schemeClr val="tx1"/>
            </a:solidFill>
            <a:round/>
            <a:headEnd/>
            <a:tailEnd type="triangle" w="med" len="med"/>
          </a:ln>
        </p:spPr>
        <p:txBody>
          <a:bodyPr wrap="none" anchor="ctr"/>
          <a:lstStyle/>
          <a:p>
            <a:endParaRPr lang="en-GB"/>
          </a:p>
        </p:txBody>
      </p:sp>
      <p:sp>
        <p:nvSpPr>
          <p:cNvPr id="109753" name="Text Box 402"/>
          <p:cNvSpPr txBox="1">
            <a:spLocks noChangeArrowheads="1"/>
          </p:cNvSpPr>
          <p:nvPr/>
        </p:nvSpPr>
        <p:spPr bwMode="auto">
          <a:xfrm>
            <a:off x="250825" y="1628775"/>
            <a:ext cx="1354138" cy="641350"/>
          </a:xfrm>
          <a:prstGeom prst="rect">
            <a:avLst/>
          </a:prstGeom>
          <a:noFill/>
          <a:ln w="12700">
            <a:noFill/>
            <a:miter lim="800000"/>
            <a:headEnd/>
            <a:tailEnd/>
          </a:ln>
        </p:spPr>
        <p:txBody>
          <a:bodyPr>
            <a:spAutoFit/>
          </a:bodyPr>
          <a:lstStyle/>
          <a:p>
            <a:pPr>
              <a:spcBef>
                <a:spcPct val="0"/>
              </a:spcBef>
            </a:pPr>
            <a:r>
              <a:rPr lang="en-GB">
                <a:solidFill>
                  <a:schemeClr val="tx1"/>
                </a:solidFill>
              </a:rPr>
              <a:t>Lymphoid progenitors</a:t>
            </a:r>
          </a:p>
        </p:txBody>
      </p:sp>
      <p:sp>
        <p:nvSpPr>
          <p:cNvPr id="109754" name="Text Box 403"/>
          <p:cNvSpPr txBox="1">
            <a:spLocks noChangeArrowheads="1"/>
          </p:cNvSpPr>
          <p:nvPr/>
        </p:nvSpPr>
        <p:spPr bwMode="auto">
          <a:xfrm>
            <a:off x="7308850" y="188913"/>
            <a:ext cx="844550" cy="366712"/>
          </a:xfrm>
          <a:prstGeom prst="rect">
            <a:avLst/>
          </a:prstGeom>
          <a:noFill/>
          <a:ln w="9525" algn="ctr">
            <a:noFill/>
            <a:miter lim="800000"/>
            <a:headEnd/>
            <a:tailEnd/>
          </a:ln>
        </p:spPr>
        <p:txBody>
          <a:bodyPr wrap="none">
            <a:spAutoFit/>
          </a:bodyPr>
          <a:lstStyle/>
          <a:p>
            <a:r>
              <a:rPr lang="en-GB">
                <a:solidFill>
                  <a:schemeClr val="tx1"/>
                </a:solidFill>
              </a:rPr>
              <a:t>T cells</a:t>
            </a:r>
          </a:p>
        </p:txBody>
      </p:sp>
      <p:sp>
        <p:nvSpPr>
          <p:cNvPr id="109755" name="Text Box 404"/>
          <p:cNvSpPr txBox="1">
            <a:spLocks noChangeArrowheads="1"/>
          </p:cNvSpPr>
          <p:nvPr/>
        </p:nvSpPr>
        <p:spPr bwMode="auto">
          <a:xfrm>
            <a:off x="2195513" y="0"/>
            <a:ext cx="4186237" cy="457200"/>
          </a:xfrm>
          <a:prstGeom prst="rect">
            <a:avLst/>
          </a:prstGeom>
          <a:noFill/>
          <a:ln w="9525" algn="ctr">
            <a:noFill/>
            <a:miter lim="800000"/>
            <a:headEnd/>
            <a:tailEnd/>
          </a:ln>
        </p:spPr>
        <p:txBody>
          <a:bodyPr wrap="none">
            <a:spAutoFit/>
          </a:bodyPr>
          <a:lstStyle/>
          <a:p>
            <a:r>
              <a:rPr lang="en-GB" sz="2400"/>
              <a:t>Cause of immunodeficiency?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reeform 2"/>
          <p:cNvSpPr>
            <a:spLocks/>
          </p:cNvSpPr>
          <p:nvPr/>
        </p:nvSpPr>
        <p:spPr bwMode="auto">
          <a:xfrm>
            <a:off x="893763" y="368300"/>
            <a:ext cx="2573337" cy="6248400"/>
          </a:xfrm>
          <a:custGeom>
            <a:avLst/>
            <a:gdLst>
              <a:gd name="T0" fmla="*/ 2147483647 w 685"/>
              <a:gd name="T1" fmla="*/ 2147483647 h 2143"/>
              <a:gd name="T2" fmla="*/ 0 w 685"/>
              <a:gd name="T3" fmla="*/ 2147483647 h 2143"/>
              <a:gd name="T4" fmla="*/ 2147483647 w 685"/>
              <a:gd name="T5" fmla="*/ 2147483647 h 2143"/>
              <a:gd name="T6" fmla="*/ 2147483647 w 685"/>
              <a:gd name="T7" fmla="*/ 0 h 2143"/>
              <a:gd name="T8" fmla="*/ 2147483647 w 685"/>
              <a:gd name="T9" fmla="*/ 2147483647 h 2143"/>
              <a:gd name="T10" fmla="*/ 2147483647 w 685"/>
              <a:gd name="T11" fmla="*/ 2147483647 h 2143"/>
              <a:gd name="T12" fmla="*/ 2147483647 w 685"/>
              <a:gd name="T13" fmla="*/ 2147483647 h 2143"/>
              <a:gd name="T14" fmla="*/ 2147483647 w 685"/>
              <a:gd name="T15" fmla="*/ 2147483647 h 2143"/>
              <a:gd name="T16" fmla="*/ 2147483647 w 685"/>
              <a:gd name="T17" fmla="*/ 2147483647 h 2143"/>
              <a:gd name="T18" fmla="*/ 2147483647 w 685"/>
              <a:gd name="T19" fmla="*/ 2147483647 h 2143"/>
              <a:gd name="T20" fmla="*/ 2147483647 w 685"/>
              <a:gd name="T21" fmla="*/ 2147483647 h 2143"/>
              <a:gd name="T22" fmla="*/ 2147483647 w 685"/>
              <a:gd name="T23" fmla="*/ 2147483647 h 2143"/>
              <a:gd name="T24" fmla="*/ 2147483647 w 685"/>
              <a:gd name="T25" fmla="*/ 2147483647 h 2143"/>
              <a:gd name="T26" fmla="*/ 2147483647 w 685"/>
              <a:gd name="T27" fmla="*/ 2147483647 h 2143"/>
              <a:gd name="T28" fmla="*/ 2147483647 w 685"/>
              <a:gd name="T29" fmla="*/ 2147483647 h 2143"/>
              <a:gd name="T30" fmla="*/ 2147483647 w 685"/>
              <a:gd name="T31" fmla="*/ 2147483647 h 2143"/>
              <a:gd name="T32" fmla="*/ 2147483647 w 685"/>
              <a:gd name="T33" fmla="*/ 2147483647 h 2143"/>
              <a:gd name="T34" fmla="*/ 2147483647 w 685"/>
              <a:gd name="T35" fmla="*/ 2147483647 h 2143"/>
              <a:gd name="T36" fmla="*/ 2147483647 w 685"/>
              <a:gd name="T37" fmla="*/ 2147483647 h 2143"/>
              <a:gd name="T38" fmla="*/ 2147483647 w 685"/>
              <a:gd name="T39" fmla="*/ 2147483647 h 2143"/>
              <a:gd name="T40" fmla="*/ 2147483647 w 685"/>
              <a:gd name="T41" fmla="*/ 2147483647 h 2143"/>
              <a:gd name="T42" fmla="*/ 2147483647 w 685"/>
              <a:gd name="T43" fmla="*/ 2147483647 h 2143"/>
              <a:gd name="T44" fmla="*/ 2147483647 w 685"/>
              <a:gd name="T45" fmla="*/ 2147483647 h 2143"/>
              <a:gd name="T46" fmla="*/ 2147483647 w 685"/>
              <a:gd name="T47" fmla="*/ 2147483647 h 2143"/>
              <a:gd name="T48" fmla="*/ 2147483647 w 685"/>
              <a:gd name="T49" fmla="*/ 2147483647 h 2143"/>
              <a:gd name="T50" fmla="*/ 2147483647 w 685"/>
              <a:gd name="T51" fmla="*/ 2147483647 h 2143"/>
              <a:gd name="T52" fmla="*/ 2147483647 w 685"/>
              <a:gd name="T53" fmla="*/ 2147483647 h 2143"/>
              <a:gd name="T54" fmla="*/ 2147483647 w 685"/>
              <a:gd name="T55" fmla="*/ 2147483647 h 2143"/>
              <a:gd name="T56" fmla="*/ 2147483647 w 685"/>
              <a:gd name="T57" fmla="*/ 2147483647 h 2143"/>
              <a:gd name="T58" fmla="*/ 2147483647 w 685"/>
              <a:gd name="T59" fmla="*/ 2147483647 h 2143"/>
              <a:gd name="T60" fmla="*/ 2147483647 w 685"/>
              <a:gd name="T61" fmla="*/ 2147483647 h 2143"/>
              <a:gd name="T62" fmla="*/ 2147483647 w 685"/>
              <a:gd name="T63" fmla="*/ 2147483647 h 2143"/>
              <a:gd name="T64" fmla="*/ 2147483647 w 685"/>
              <a:gd name="T65" fmla="*/ 2147483647 h 2143"/>
              <a:gd name="T66" fmla="*/ 2147483647 w 685"/>
              <a:gd name="T67" fmla="*/ 2147483647 h 2143"/>
              <a:gd name="T68" fmla="*/ 2147483647 w 685"/>
              <a:gd name="T69" fmla="*/ 2147483647 h 2143"/>
              <a:gd name="T70" fmla="*/ 2147483647 w 685"/>
              <a:gd name="T71" fmla="*/ 2147483647 h 2143"/>
              <a:gd name="T72" fmla="*/ 2147483647 w 685"/>
              <a:gd name="T73" fmla="*/ 2147483647 h 2143"/>
              <a:gd name="T74" fmla="*/ 2147483647 w 685"/>
              <a:gd name="T75" fmla="*/ 2147483647 h 2143"/>
              <a:gd name="T76" fmla="*/ 2147483647 w 685"/>
              <a:gd name="T77" fmla="*/ 2147483647 h 2143"/>
              <a:gd name="T78" fmla="*/ 2147483647 w 685"/>
              <a:gd name="T79" fmla="*/ 2147483647 h 2143"/>
              <a:gd name="T80" fmla="*/ 2147483647 w 685"/>
              <a:gd name="T81" fmla="*/ 2147483647 h 2143"/>
              <a:gd name="T82" fmla="*/ 2147483647 w 685"/>
              <a:gd name="T83" fmla="*/ 2147483647 h 2143"/>
              <a:gd name="T84" fmla="*/ 2147483647 w 685"/>
              <a:gd name="T85" fmla="*/ 2147483647 h 2143"/>
              <a:gd name="T86" fmla="*/ 2147483647 w 685"/>
              <a:gd name="T87" fmla="*/ 2147483647 h 2143"/>
              <a:gd name="T88" fmla="*/ 2147483647 w 685"/>
              <a:gd name="T89" fmla="*/ 2147483647 h 2143"/>
              <a:gd name="T90" fmla="*/ 2147483647 w 685"/>
              <a:gd name="T91" fmla="*/ 2147483647 h 2143"/>
              <a:gd name="T92" fmla="*/ 2147483647 w 685"/>
              <a:gd name="T93" fmla="*/ 2147483647 h 2143"/>
              <a:gd name="T94" fmla="*/ 2147483647 w 685"/>
              <a:gd name="T95" fmla="*/ 2147483647 h 2143"/>
              <a:gd name="T96" fmla="*/ 2147483647 w 685"/>
              <a:gd name="T97" fmla="*/ 2147483647 h 2143"/>
              <a:gd name="T98" fmla="*/ 2147483647 w 685"/>
              <a:gd name="T99" fmla="*/ 2147483647 h 2143"/>
              <a:gd name="T100" fmla="*/ 2147483647 w 685"/>
              <a:gd name="T101" fmla="*/ 2147483647 h 21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5"/>
              <a:gd name="T154" fmla="*/ 0 h 2143"/>
              <a:gd name="T155" fmla="*/ 685 w 685"/>
              <a:gd name="T156" fmla="*/ 2143 h 21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5" h="2143">
                <a:moveTo>
                  <a:pt x="47" y="287"/>
                </a:moveTo>
                <a:lnTo>
                  <a:pt x="26" y="225"/>
                </a:lnTo>
                <a:lnTo>
                  <a:pt x="11" y="174"/>
                </a:lnTo>
                <a:lnTo>
                  <a:pt x="0" y="118"/>
                </a:lnTo>
                <a:lnTo>
                  <a:pt x="16" y="62"/>
                </a:lnTo>
                <a:lnTo>
                  <a:pt x="37" y="22"/>
                </a:lnTo>
                <a:lnTo>
                  <a:pt x="84" y="5"/>
                </a:lnTo>
                <a:lnTo>
                  <a:pt x="126" y="0"/>
                </a:lnTo>
                <a:lnTo>
                  <a:pt x="162" y="17"/>
                </a:lnTo>
                <a:lnTo>
                  <a:pt x="230" y="62"/>
                </a:lnTo>
                <a:lnTo>
                  <a:pt x="246" y="84"/>
                </a:lnTo>
                <a:lnTo>
                  <a:pt x="262" y="107"/>
                </a:lnTo>
                <a:lnTo>
                  <a:pt x="272" y="129"/>
                </a:lnTo>
                <a:lnTo>
                  <a:pt x="298" y="141"/>
                </a:lnTo>
                <a:lnTo>
                  <a:pt x="330" y="141"/>
                </a:lnTo>
                <a:lnTo>
                  <a:pt x="361" y="135"/>
                </a:lnTo>
                <a:lnTo>
                  <a:pt x="413" y="95"/>
                </a:lnTo>
                <a:lnTo>
                  <a:pt x="461" y="56"/>
                </a:lnTo>
                <a:lnTo>
                  <a:pt x="492" y="45"/>
                </a:lnTo>
                <a:lnTo>
                  <a:pt x="529" y="39"/>
                </a:lnTo>
                <a:lnTo>
                  <a:pt x="576" y="45"/>
                </a:lnTo>
                <a:lnTo>
                  <a:pt x="623" y="73"/>
                </a:lnTo>
                <a:lnTo>
                  <a:pt x="638" y="95"/>
                </a:lnTo>
                <a:lnTo>
                  <a:pt x="649" y="118"/>
                </a:lnTo>
                <a:lnTo>
                  <a:pt x="654" y="174"/>
                </a:lnTo>
                <a:lnTo>
                  <a:pt x="649" y="237"/>
                </a:lnTo>
                <a:lnTo>
                  <a:pt x="638" y="293"/>
                </a:lnTo>
                <a:lnTo>
                  <a:pt x="607" y="400"/>
                </a:lnTo>
                <a:lnTo>
                  <a:pt x="570" y="502"/>
                </a:lnTo>
                <a:lnTo>
                  <a:pt x="544" y="626"/>
                </a:lnTo>
                <a:lnTo>
                  <a:pt x="534" y="733"/>
                </a:lnTo>
                <a:lnTo>
                  <a:pt x="529" y="834"/>
                </a:lnTo>
                <a:lnTo>
                  <a:pt x="529" y="936"/>
                </a:lnTo>
                <a:lnTo>
                  <a:pt x="534" y="1049"/>
                </a:lnTo>
                <a:lnTo>
                  <a:pt x="534" y="1099"/>
                </a:lnTo>
                <a:lnTo>
                  <a:pt x="539" y="1150"/>
                </a:lnTo>
                <a:lnTo>
                  <a:pt x="539" y="1195"/>
                </a:lnTo>
                <a:lnTo>
                  <a:pt x="544" y="1257"/>
                </a:lnTo>
                <a:lnTo>
                  <a:pt x="544" y="1303"/>
                </a:lnTo>
                <a:lnTo>
                  <a:pt x="544" y="1348"/>
                </a:lnTo>
                <a:lnTo>
                  <a:pt x="544" y="1393"/>
                </a:lnTo>
                <a:lnTo>
                  <a:pt x="544" y="1449"/>
                </a:lnTo>
                <a:lnTo>
                  <a:pt x="549" y="1545"/>
                </a:lnTo>
                <a:lnTo>
                  <a:pt x="555" y="1630"/>
                </a:lnTo>
                <a:lnTo>
                  <a:pt x="565" y="1709"/>
                </a:lnTo>
                <a:lnTo>
                  <a:pt x="586" y="1810"/>
                </a:lnTo>
                <a:lnTo>
                  <a:pt x="602" y="1883"/>
                </a:lnTo>
                <a:lnTo>
                  <a:pt x="633" y="1957"/>
                </a:lnTo>
                <a:lnTo>
                  <a:pt x="644" y="1979"/>
                </a:lnTo>
                <a:lnTo>
                  <a:pt x="665" y="2008"/>
                </a:lnTo>
                <a:lnTo>
                  <a:pt x="680" y="2030"/>
                </a:lnTo>
                <a:lnTo>
                  <a:pt x="685" y="2058"/>
                </a:lnTo>
                <a:lnTo>
                  <a:pt x="659" y="2103"/>
                </a:lnTo>
                <a:lnTo>
                  <a:pt x="612" y="2137"/>
                </a:lnTo>
                <a:lnTo>
                  <a:pt x="570" y="2143"/>
                </a:lnTo>
                <a:lnTo>
                  <a:pt x="534" y="2137"/>
                </a:lnTo>
                <a:lnTo>
                  <a:pt x="497" y="2120"/>
                </a:lnTo>
                <a:lnTo>
                  <a:pt x="455" y="2109"/>
                </a:lnTo>
                <a:lnTo>
                  <a:pt x="413" y="2098"/>
                </a:lnTo>
                <a:lnTo>
                  <a:pt x="382" y="2087"/>
                </a:lnTo>
                <a:lnTo>
                  <a:pt x="345" y="2075"/>
                </a:lnTo>
                <a:lnTo>
                  <a:pt x="309" y="2070"/>
                </a:lnTo>
                <a:lnTo>
                  <a:pt x="262" y="2058"/>
                </a:lnTo>
                <a:lnTo>
                  <a:pt x="220" y="2070"/>
                </a:lnTo>
                <a:lnTo>
                  <a:pt x="188" y="2081"/>
                </a:lnTo>
                <a:lnTo>
                  <a:pt x="173" y="2098"/>
                </a:lnTo>
                <a:lnTo>
                  <a:pt x="152" y="2115"/>
                </a:lnTo>
                <a:lnTo>
                  <a:pt x="126" y="2120"/>
                </a:lnTo>
                <a:lnTo>
                  <a:pt x="79" y="2103"/>
                </a:lnTo>
                <a:lnTo>
                  <a:pt x="58" y="2070"/>
                </a:lnTo>
                <a:lnTo>
                  <a:pt x="52" y="2030"/>
                </a:lnTo>
                <a:lnTo>
                  <a:pt x="68" y="1996"/>
                </a:lnTo>
                <a:lnTo>
                  <a:pt x="94" y="1962"/>
                </a:lnTo>
                <a:lnTo>
                  <a:pt x="115" y="1929"/>
                </a:lnTo>
                <a:lnTo>
                  <a:pt x="131" y="1878"/>
                </a:lnTo>
                <a:lnTo>
                  <a:pt x="152" y="1844"/>
                </a:lnTo>
                <a:lnTo>
                  <a:pt x="168" y="1804"/>
                </a:lnTo>
                <a:lnTo>
                  <a:pt x="183" y="1759"/>
                </a:lnTo>
                <a:lnTo>
                  <a:pt x="188" y="1686"/>
                </a:lnTo>
                <a:lnTo>
                  <a:pt x="194" y="1624"/>
                </a:lnTo>
                <a:lnTo>
                  <a:pt x="188" y="1556"/>
                </a:lnTo>
                <a:lnTo>
                  <a:pt x="194" y="1489"/>
                </a:lnTo>
                <a:lnTo>
                  <a:pt x="194" y="1404"/>
                </a:lnTo>
                <a:lnTo>
                  <a:pt x="199" y="1331"/>
                </a:lnTo>
                <a:lnTo>
                  <a:pt x="199" y="1257"/>
                </a:lnTo>
                <a:lnTo>
                  <a:pt x="204" y="1178"/>
                </a:lnTo>
                <a:lnTo>
                  <a:pt x="204" y="1128"/>
                </a:lnTo>
                <a:lnTo>
                  <a:pt x="204" y="1083"/>
                </a:lnTo>
                <a:lnTo>
                  <a:pt x="204" y="1032"/>
                </a:lnTo>
                <a:lnTo>
                  <a:pt x="204" y="987"/>
                </a:lnTo>
                <a:lnTo>
                  <a:pt x="204" y="868"/>
                </a:lnTo>
                <a:lnTo>
                  <a:pt x="215" y="767"/>
                </a:lnTo>
                <a:lnTo>
                  <a:pt x="220" y="665"/>
                </a:lnTo>
                <a:lnTo>
                  <a:pt x="215" y="547"/>
                </a:lnTo>
                <a:lnTo>
                  <a:pt x="204" y="496"/>
                </a:lnTo>
                <a:lnTo>
                  <a:pt x="199" y="451"/>
                </a:lnTo>
                <a:lnTo>
                  <a:pt x="188" y="406"/>
                </a:lnTo>
                <a:lnTo>
                  <a:pt x="162" y="366"/>
                </a:lnTo>
                <a:lnTo>
                  <a:pt x="136" y="338"/>
                </a:lnTo>
                <a:lnTo>
                  <a:pt x="115" y="327"/>
                </a:lnTo>
                <a:lnTo>
                  <a:pt x="84" y="315"/>
                </a:lnTo>
                <a:lnTo>
                  <a:pt x="58" y="299"/>
                </a:lnTo>
              </a:path>
            </a:pathLst>
          </a:custGeom>
          <a:solidFill>
            <a:srgbClr val="FDF3E3"/>
          </a:solidFill>
          <a:ln w="15875">
            <a:solidFill>
              <a:srgbClr val="000000"/>
            </a:solidFill>
            <a:round/>
            <a:headEnd/>
            <a:tailEnd/>
          </a:ln>
        </p:spPr>
        <p:txBody>
          <a:bodyPr/>
          <a:lstStyle/>
          <a:p>
            <a:endParaRPr lang="en-GB"/>
          </a:p>
        </p:txBody>
      </p:sp>
      <p:sp>
        <p:nvSpPr>
          <p:cNvPr id="110595" name="Freeform 3"/>
          <p:cNvSpPr>
            <a:spLocks/>
          </p:cNvSpPr>
          <p:nvPr/>
        </p:nvSpPr>
        <p:spPr bwMode="auto">
          <a:xfrm>
            <a:off x="4200525" y="669925"/>
            <a:ext cx="1489075" cy="1828800"/>
          </a:xfrm>
          <a:custGeom>
            <a:avLst/>
            <a:gdLst>
              <a:gd name="T0" fmla="*/ 2147483647 w 570"/>
              <a:gd name="T1" fmla="*/ 2147483647 h 541"/>
              <a:gd name="T2" fmla="*/ 2147483647 w 570"/>
              <a:gd name="T3" fmla="*/ 2147483647 h 541"/>
              <a:gd name="T4" fmla="*/ 2147483647 w 570"/>
              <a:gd name="T5" fmla="*/ 2147483647 h 541"/>
              <a:gd name="T6" fmla="*/ 2147483647 w 570"/>
              <a:gd name="T7" fmla="*/ 2147483647 h 541"/>
              <a:gd name="T8" fmla="*/ 2147483647 w 570"/>
              <a:gd name="T9" fmla="*/ 2147483647 h 541"/>
              <a:gd name="T10" fmla="*/ 2147483647 w 570"/>
              <a:gd name="T11" fmla="*/ 2147483647 h 541"/>
              <a:gd name="T12" fmla="*/ 2147483647 w 570"/>
              <a:gd name="T13" fmla="*/ 2147483647 h 541"/>
              <a:gd name="T14" fmla="*/ 2147483647 w 570"/>
              <a:gd name="T15" fmla="*/ 2147483647 h 541"/>
              <a:gd name="T16" fmla="*/ 2147483647 w 570"/>
              <a:gd name="T17" fmla="*/ 2147483647 h 541"/>
              <a:gd name="T18" fmla="*/ 2147483647 w 570"/>
              <a:gd name="T19" fmla="*/ 2147483647 h 541"/>
              <a:gd name="T20" fmla="*/ 2147483647 w 570"/>
              <a:gd name="T21" fmla="*/ 2147483647 h 541"/>
              <a:gd name="T22" fmla="*/ 2147483647 w 570"/>
              <a:gd name="T23" fmla="*/ 2147483647 h 541"/>
              <a:gd name="T24" fmla="*/ 2147483647 w 570"/>
              <a:gd name="T25" fmla="*/ 2147483647 h 541"/>
              <a:gd name="T26" fmla="*/ 2147483647 w 570"/>
              <a:gd name="T27" fmla="*/ 2147483647 h 541"/>
              <a:gd name="T28" fmla="*/ 2147483647 w 570"/>
              <a:gd name="T29" fmla="*/ 2147483647 h 541"/>
              <a:gd name="T30" fmla="*/ 2147483647 w 570"/>
              <a:gd name="T31" fmla="*/ 2147483647 h 541"/>
              <a:gd name="T32" fmla="*/ 2147483647 w 570"/>
              <a:gd name="T33" fmla="*/ 2147483647 h 541"/>
              <a:gd name="T34" fmla="*/ 2147483647 w 570"/>
              <a:gd name="T35" fmla="*/ 2147483647 h 541"/>
              <a:gd name="T36" fmla="*/ 2147483647 w 570"/>
              <a:gd name="T37" fmla="*/ 2147483647 h 541"/>
              <a:gd name="T38" fmla="*/ 2147483647 w 570"/>
              <a:gd name="T39" fmla="*/ 2147483647 h 541"/>
              <a:gd name="T40" fmla="*/ 2147483647 w 570"/>
              <a:gd name="T41" fmla="*/ 2147483647 h 541"/>
              <a:gd name="T42" fmla="*/ 2147483647 w 570"/>
              <a:gd name="T43" fmla="*/ 2147483647 h 541"/>
              <a:gd name="T44" fmla="*/ 2147483647 w 570"/>
              <a:gd name="T45" fmla="*/ 2147483647 h 541"/>
              <a:gd name="T46" fmla="*/ 2147483647 w 570"/>
              <a:gd name="T47" fmla="*/ 2147483647 h 541"/>
              <a:gd name="T48" fmla="*/ 2147483647 w 570"/>
              <a:gd name="T49" fmla="*/ 2147483647 h 541"/>
              <a:gd name="T50" fmla="*/ 2147483647 w 570"/>
              <a:gd name="T51" fmla="*/ 2147483647 h 541"/>
              <a:gd name="T52" fmla="*/ 2147483647 w 570"/>
              <a:gd name="T53" fmla="*/ 2147483647 h 541"/>
              <a:gd name="T54" fmla="*/ 0 w 570"/>
              <a:gd name="T55" fmla="*/ 2147483647 h 541"/>
              <a:gd name="T56" fmla="*/ 2147483647 w 570"/>
              <a:gd name="T57" fmla="*/ 2147483647 h 541"/>
              <a:gd name="T58" fmla="*/ 2147483647 w 570"/>
              <a:gd name="T59" fmla="*/ 2147483647 h 541"/>
              <a:gd name="T60" fmla="*/ 2147483647 w 570"/>
              <a:gd name="T61" fmla="*/ 2147483647 h 541"/>
              <a:gd name="T62" fmla="*/ 2147483647 w 570"/>
              <a:gd name="T63" fmla="*/ 0 h 541"/>
              <a:gd name="T64" fmla="*/ 2147483647 w 570"/>
              <a:gd name="T65" fmla="*/ 0 h 541"/>
              <a:gd name="T66" fmla="*/ 2147483647 w 570"/>
              <a:gd name="T67" fmla="*/ 2147483647 h 541"/>
              <a:gd name="T68" fmla="*/ 2147483647 w 570"/>
              <a:gd name="T69" fmla="*/ 2147483647 h 541"/>
              <a:gd name="T70" fmla="*/ 2147483647 w 570"/>
              <a:gd name="T71" fmla="*/ 2147483647 h 541"/>
              <a:gd name="T72" fmla="*/ 2147483647 w 570"/>
              <a:gd name="T73" fmla="*/ 2147483647 h 541"/>
              <a:gd name="T74" fmla="*/ 2147483647 w 570"/>
              <a:gd name="T75" fmla="*/ 2147483647 h 541"/>
              <a:gd name="T76" fmla="*/ 2147483647 w 570"/>
              <a:gd name="T77" fmla="*/ 2147483647 h 5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541"/>
              <a:gd name="T119" fmla="*/ 570 w 570"/>
              <a:gd name="T120" fmla="*/ 541 h 5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541">
                <a:moveTo>
                  <a:pt x="319" y="67"/>
                </a:moveTo>
                <a:lnTo>
                  <a:pt x="366" y="33"/>
                </a:lnTo>
                <a:lnTo>
                  <a:pt x="403" y="16"/>
                </a:lnTo>
                <a:lnTo>
                  <a:pt x="429" y="5"/>
                </a:lnTo>
                <a:lnTo>
                  <a:pt x="450" y="5"/>
                </a:lnTo>
                <a:lnTo>
                  <a:pt x="476" y="28"/>
                </a:lnTo>
                <a:lnTo>
                  <a:pt x="513" y="67"/>
                </a:lnTo>
                <a:lnTo>
                  <a:pt x="539" y="112"/>
                </a:lnTo>
                <a:lnTo>
                  <a:pt x="560" y="169"/>
                </a:lnTo>
                <a:lnTo>
                  <a:pt x="570" y="219"/>
                </a:lnTo>
                <a:lnTo>
                  <a:pt x="565" y="276"/>
                </a:lnTo>
                <a:lnTo>
                  <a:pt x="555" y="332"/>
                </a:lnTo>
                <a:lnTo>
                  <a:pt x="529" y="383"/>
                </a:lnTo>
                <a:lnTo>
                  <a:pt x="502" y="428"/>
                </a:lnTo>
                <a:lnTo>
                  <a:pt x="466" y="473"/>
                </a:lnTo>
                <a:lnTo>
                  <a:pt x="424" y="501"/>
                </a:lnTo>
                <a:lnTo>
                  <a:pt x="382" y="524"/>
                </a:lnTo>
                <a:lnTo>
                  <a:pt x="340" y="535"/>
                </a:lnTo>
                <a:lnTo>
                  <a:pt x="293" y="541"/>
                </a:lnTo>
                <a:lnTo>
                  <a:pt x="246" y="535"/>
                </a:lnTo>
                <a:lnTo>
                  <a:pt x="204" y="524"/>
                </a:lnTo>
                <a:lnTo>
                  <a:pt x="162" y="501"/>
                </a:lnTo>
                <a:lnTo>
                  <a:pt x="126" y="473"/>
                </a:lnTo>
                <a:lnTo>
                  <a:pt x="79" y="423"/>
                </a:lnTo>
                <a:lnTo>
                  <a:pt x="42" y="366"/>
                </a:lnTo>
                <a:lnTo>
                  <a:pt x="21" y="304"/>
                </a:lnTo>
                <a:lnTo>
                  <a:pt x="5" y="242"/>
                </a:lnTo>
                <a:lnTo>
                  <a:pt x="0" y="180"/>
                </a:lnTo>
                <a:lnTo>
                  <a:pt x="11" y="118"/>
                </a:lnTo>
                <a:lnTo>
                  <a:pt x="37" y="62"/>
                </a:lnTo>
                <a:lnTo>
                  <a:pt x="79" y="16"/>
                </a:lnTo>
                <a:lnTo>
                  <a:pt x="100" y="0"/>
                </a:lnTo>
                <a:lnTo>
                  <a:pt x="121" y="0"/>
                </a:lnTo>
                <a:lnTo>
                  <a:pt x="168" y="16"/>
                </a:lnTo>
                <a:lnTo>
                  <a:pt x="215" y="45"/>
                </a:lnTo>
                <a:lnTo>
                  <a:pt x="272" y="67"/>
                </a:lnTo>
                <a:lnTo>
                  <a:pt x="298" y="67"/>
                </a:lnTo>
                <a:lnTo>
                  <a:pt x="314" y="67"/>
                </a:lnTo>
                <a:lnTo>
                  <a:pt x="319" y="67"/>
                </a:lnTo>
                <a:close/>
              </a:path>
            </a:pathLst>
          </a:custGeom>
          <a:solidFill>
            <a:srgbClr val="FF9966"/>
          </a:solidFill>
          <a:ln w="7938">
            <a:noFill/>
            <a:round/>
            <a:headEnd/>
            <a:tailEnd/>
          </a:ln>
        </p:spPr>
        <p:txBody>
          <a:bodyPr/>
          <a:lstStyle/>
          <a:p>
            <a:endParaRPr lang="en-GB"/>
          </a:p>
        </p:txBody>
      </p:sp>
      <p:sp>
        <p:nvSpPr>
          <p:cNvPr id="110596" name="Text Box 4"/>
          <p:cNvSpPr txBox="1">
            <a:spLocks noChangeArrowheads="1"/>
          </p:cNvSpPr>
          <p:nvPr/>
        </p:nvSpPr>
        <p:spPr bwMode="auto">
          <a:xfrm>
            <a:off x="250825" y="908050"/>
            <a:ext cx="2032000" cy="366713"/>
          </a:xfrm>
          <a:prstGeom prst="rect">
            <a:avLst/>
          </a:prstGeom>
          <a:noFill/>
          <a:ln w="12700">
            <a:noFill/>
            <a:miter lim="800000"/>
            <a:headEnd/>
            <a:tailEnd/>
          </a:ln>
        </p:spPr>
        <p:txBody>
          <a:bodyPr>
            <a:spAutoFit/>
          </a:bodyPr>
          <a:lstStyle/>
          <a:p>
            <a:pPr>
              <a:spcBef>
                <a:spcPct val="0"/>
              </a:spcBef>
            </a:pPr>
            <a:r>
              <a:rPr lang="en-GB">
                <a:solidFill>
                  <a:schemeClr val="tx1"/>
                </a:solidFill>
              </a:rPr>
              <a:t>Pre-T cells</a:t>
            </a:r>
          </a:p>
        </p:txBody>
      </p:sp>
      <p:sp>
        <p:nvSpPr>
          <p:cNvPr id="110597" name="Oval 5"/>
          <p:cNvSpPr>
            <a:spLocks noChangeArrowheads="1"/>
          </p:cNvSpPr>
          <p:nvPr/>
        </p:nvSpPr>
        <p:spPr bwMode="auto">
          <a:xfrm>
            <a:off x="2124075" y="1628775"/>
            <a:ext cx="231775" cy="287338"/>
          </a:xfrm>
          <a:prstGeom prst="ellipse">
            <a:avLst/>
          </a:prstGeom>
          <a:blipFill dpi="0" rotWithShape="0">
            <a:blip r:embed="rId3"/>
            <a:srcRect/>
            <a:tile tx="0" ty="0" sx="100000" sy="100000" flip="none" algn="tl"/>
          </a:blipFill>
          <a:ln w="7938">
            <a:solidFill>
              <a:srgbClr val="000000"/>
            </a:solidFill>
            <a:round/>
            <a:headEnd/>
            <a:tailEnd/>
          </a:ln>
        </p:spPr>
        <p:txBody>
          <a:bodyPr/>
          <a:lstStyle/>
          <a:p>
            <a:endParaRPr lang="en-GB"/>
          </a:p>
        </p:txBody>
      </p:sp>
      <p:sp>
        <p:nvSpPr>
          <p:cNvPr id="110598" name="Oval 6"/>
          <p:cNvSpPr>
            <a:spLocks noChangeArrowheads="1"/>
          </p:cNvSpPr>
          <p:nvPr/>
        </p:nvSpPr>
        <p:spPr bwMode="auto">
          <a:xfrm>
            <a:off x="2195513" y="1773238"/>
            <a:ext cx="271462" cy="381000"/>
          </a:xfrm>
          <a:prstGeom prst="ellipse">
            <a:avLst/>
          </a:prstGeom>
          <a:solidFill>
            <a:srgbClr val="661900"/>
          </a:solidFill>
          <a:ln w="7938">
            <a:solidFill>
              <a:srgbClr val="000000"/>
            </a:solidFill>
            <a:round/>
            <a:headEnd/>
            <a:tailEnd/>
          </a:ln>
        </p:spPr>
        <p:txBody>
          <a:bodyPr/>
          <a:lstStyle/>
          <a:p>
            <a:endParaRPr lang="en-GB"/>
          </a:p>
        </p:txBody>
      </p:sp>
      <p:sp>
        <p:nvSpPr>
          <p:cNvPr id="110599" name="Oval 7"/>
          <p:cNvSpPr>
            <a:spLocks noChangeArrowheads="1"/>
          </p:cNvSpPr>
          <p:nvPr/>
        </p:nvSpPr>
        <p:spPr bwMode="auto">
          <a:xfrm>
            <a:off x="2641600" y="1508125"/>
            <a:ext cx="203200" cy="228600"/>
          </a:xfrm>
          <a:prstGeom prst="ellipse">
            <a:avLst/>
          </a:prstGeom>
          <a:solidFill>
            <a:srgbClr val="66CC00"/>
          </a:solidFill>
          <a:ln w="7938">
            <a:solidFill>
              <a:srgbClr val="000000"/>
            </a:solidFill>
            <a:round/>
            <a:headEnd/>
            <a:tailEnd/>
          </a:ln>
        </p:spPr>
        <p:txBody>
          <a:bodyPr/>
          <a:lstStyle/>
          <a:p>
            <a:endParaRPr lang="en-GB"/>
          </a:p>
        </p:txBody>
      </p:sp>
      <p:sp>
        <p:nvSpPr>
          <p:cNvPr id="110600" name="Oval 8"/>
          <p:cNvSpPr>
            <a:spLocks noChangeArrowheads="1"/>
          </p:cNvSpPr>
          <p:nvPr/>
        </p:nvSpPr>
        <p:spPr bwMode="auto">
          <a:xfrm>
            <a:off x="2671763" y="1541463"/>
            <a:ext cx="173037" cy="171450"/>
          </a:xfrm>
          <a:prstGeom prst="ellipse">
            <a:avLst/>
          </a:prstGeom>
          <a:blipFill dpi="0" rotWithShape="0">
            <a:blip r:embed="rId4"/>
            <a:srcRect/>
            <a:tile tx="0" ty="0" sx="100000" sy="100000" flip="none" algn="tl"/>
          </a:blipFill>
          <a:ln w="7938">
            <a:solidFill>
              <a:srgbClr val="000000"/>
            </a:solidFill>
            <a:round/>
            <a:headEnd/>
            <a:tailEnd/>
          </a:ln>
        </p:spPr>
        <p:txBody>
          <a:bodyPr/>
          <a:lstStyle/>
          <a:p>
            <a:endParaRPr lang="en-GB"/>
          </a:p>
        </p:txBody>
      </p:sp>
      <p:sp>
        <p:nvSpPr>
          <p:cNvPr id="110601" name="Oval 9"/>
          <p:cNvSpPr>
            <a:spLocks noChangeArrowheads="1"/>
          </p:cNvSpPr>
          <p:nvPr/>
        </p:nvSpPr>
        <p:spPr bwMode="auto">
          <a:xfrm>
            <a:off x="2778125" y="898525"/>
            <a:ext cx="203200" cy="228600"/>
          </a:xfrm>
          <a:prstGeom prst="ellipse">
            <a:avLst/>
          </a:prstGeom>
          <a:solidFill>
            <a:srgbClr val="66CC00"/>
          </a:solidFill>
          <a:ln w="7938">
            <a:solidFill>
              <a:srgbClr val="000000"/>
            </a:solidFill>
            <a:round/>
            <a:headEnd/>
            <a:tailEnd/>
          </a:ln>
        </p:spPr>
        <p:txBody>
          <a:bodyPr/>
          <a:lstStyle/>
          <a:p>
            <a:endParaRPr lang="en-GB"/>
          </a:p>
        </p:txBody>
      </p:sp>
      <p:sp>
        <p:nvSpPr>
          <p:cNvPr id="110602" name="Oval 10"/>
          <p:cNvSpPr>
            <a:spLocks noChangeArrowheads="1"/>
          </p:cNvSpPr>
          <p:nvPr/>
        </p:nvSpPr>
        <p:spPr bwMode="auto">
          <a:xfrm>
            <a:off x="2806700" y="931863"/>
            <a:ext cx="174625" cy="171450"/>
          </a:xfrm>
          <a:prstGeom prst="ellipse">
            <a:avLst/>
          </a:prstGeom>
          <a:blipFill dpi="0" rotWithShape="0">
            <a:blip r:embed="rId4"/>
            <a:srcRect/>
            <a:tile tx="0" ty="0" sx="100000" sy="100000" flip="none" algn="tl"/>
          </a:blipFill>
          <a:ln w="7938">
            <a:solidFill>
              <a:srgbClr val="000000"/>
            </a:solidFill>
            <a:round/>
            <a:headEnd/>
            <a:tailEnd/>
          </a:ln>
        </p:spPr>
        <p:txBody>
          <a:bodyPr/>
          <a:lstStyle/>
          <a:p>
            <a:endParaRPr lang="en-GB"/>
          </a:p>
        </p:txBody>
      </p:sp>
      <p:sp>
        <p:nvSpPr>
          <p:cNvPr id="110603" name="Oval 11"/>
          <p:cNvSpPr>
            <a:spLocks noChangeArrowheads="1"/>
          </p:cNvSpPr>
          <p:nvPr/>
        </p:nvSpPr>
        <p:spPr bwMode="auto">
          <a:xfrm>
            <a:off x="2709863" y="1431925"/>
            <a:ext cx="203200" cy="228600"/>
          </a:xfrm>
          <a:prstGeom prst="ellipse">
            <a:avLst/>
          </a:prstGeom>
          <a:solidFill>
            <a:srgbClr val="66CC00"/>
          </a:solidFill>
          <a:ln w="7938">
            <a:solidFill>
              <a:srgbClr val="000000"/>
            </a:solidFill>
            <a:round/>
            <a:headEnd/>
            <a:tailEnd/>
          </a:ln>
        </p:spPr>
        <p:txBody>
          <a:bodyPr/>
          <a:lstStyle/>
          <a:p>
            <a:endParaRPr lang="en-GB"/>
          </a:p>
        </p:txBody>
      </p:sp>
      <p:sp>
        <p:nvSpPr>
          <p:cNvPr id="110604" name="Oval 12"/>
          <p:cNvSpPr>
            <a:spLocks noChangeArrowheads="1"/>
          </p:cNvSpPr>
          <p:nvPr/>
        </p:nvSpPr>
        <p:spPr bwMode="auto">
          <a:xfrm>
            <a:off x="2740025" y="1465263"/>
            <a:ext cx="173038" cy="171450"/>
          </a:xfrm>
          <a:prstGeom prst="ellipse">
            <a:avLst/>
          </a:prstGeom>
          <a:blipFill dpi="0" rotWithShape="0">
            <a:blip r:embed="rId4"/>
            <a:srcRect/>
            <a:tile tx="0" ty="0" sx="100000" sy="100000" flip="none" algn="tl"/>
          </a:blipFill>
          <a:ln w="7938">
            <a:solidFill>
              <a:srgbClr val="000000"/>
            </a:solidFill>
            <a:round/>
            <a:headEnd/>
            <a:tailEnd/>
          </a:ln>
        </p:spPr>
        <p:txBody>
          <a:bodyPr/>
          <a:lstStyle/>
          <a:p>
            <a:endParaRPr lang="en-GB"/>
          </a:p>
        </p:txBody>
      </p:sp>
      <p:sp>
        <p:nvSpPr>
          <p:cNvPr id="110605" name="Oval 13"/>
          <p:cNvSpPr>
            <a:spLocks noChangeArrowheads="1"/>
          </p:cNvSpPr>
          <p:nvPr/>
        </p:nvSpPr>
        <p:spPr bwMode="auto">
          <a:xfrm>
            <a:off x="2641600" y="1203325"/>
            <a:ext cx="203200" cy="228600"/>
          </a:xfrm>
          <a:prstGeom prst="ellipse">
            <a:avLst/>
          </a:prstGeom>
          <a:solidFill>
            <a:srgbClr val="66CC00"/>
          </a:solidFill>
          <a:ln w="7938">
            <a:solidFill>
              <a:srgbClr val="000000"/>
            </a:solidFill>
            <a:round/>
            <a:headEnd/>
            <a:tailEnd/>
          </a:ln>
        </p:spPr>
        <p:txBody>
          <a:bodyPr/>
          <a:lstStyle/>
          <a:p>
            <a:endParaRPr lang="en-GB"/>
          </a:p>
        </p:txBody>
      </p:sp>
      <p:sp>
        <p:nvSpPr>
          <p:cNvPr id="110606" name="Oval 14"/>
          <p:cNvSpPr>
            <a:spLocks noChangeArrowheads="1"/>
          </p:cNvSpPr>
          <p:nvPr/>
        </p:nvSpPr>
        <p:spPr bwMode="auto">
          <a:xfrm>
            <a:off x="2671763" y="1236663"/>
            <a:ext cx="173037" cy="171450"/>
          </a:xfrm>
          <a:prstGeom prst="ellipse">
            <a:avLst/>
          </a:prstGeom>
          <a:blipFill dpi="0" rotWithShape="0">
            <a:blip r:embed="rId4"/>
            <a:srcRect/>
            <a:tile tx="0" ty="0" sx="100000" sy="100000" flip="none" algn="tl"/>
          </a:blipFill>
          <a:ln w="7938">
            <a:solidFill>
              <a:srgbClr val="000000"/>
            </a:solidFill>
            <a:round/>
            <a:headEnd/>
            <a:tailEnd/>
          </a:ln>
        </p:spPr>
        <p:txBody>
          <a:bodyPr/>
          <a:lstStyle/>
          <a:p>
            <a:endParaRPr lang="en-GB"/>
          </a:p>
        </p:txBody>
      </p:sp>
      <p:sp>
        <p:nvSpPr>
          <p:cNvPr id="110607" name="Oval 15"/>
          <p:cNvSpPr>
            <a:spLocks noChangeArrowheads="1"/>
          </p:cNvSpPr>
          <p:nvPr/>
        </p:nvSpPr>
        <p:spPr bwMode="auto">
          <a:xfrm>
            <a:off x="2844800" y="1203325"/>
            <a:ext cx="203200" cy="228600"/>
          </a:xfrm>
          <a:prstGeom prst="ellipse">
            <a:avLst/>
          </a:prstGeom>
          <a:solidFill>
            <a:srgbClr val="66CC00"/>
          </a:solidFill>
          <a:ln w="7938">
            <a:solidFill>
              <a:srgbClr val="000000"/>
            </a:solidFill>
            <a:round/>
            <a:headEnd/>
            <a:tailEnd/>
          </a:ln>
        </p:spPr>
        <p:txBody>
          <a:bodyPr/>
          <a:lstStyle/>
          <a:p>
            <a:endParaRPr lang="en-GB"/>
          </a:p>
        </p:txBody>
      </p:sp>
      <p:sp>
        <p:nvSpPr>
          <p:cNvPr id="110608" name="Oval 16"/>
          <p:cNvSpPr>
            <a:spLocks noChangeArrowheads="1"/>
          </p:cNvSpPr>
          <p:nvPr/>
        </p:nvSpPr>
        <p:spPr bwMode="auto">
          <a:xfrm>
            <a:off x="2874963" y="1236663"/>
            <a:ext cx="173037" cy="171450"/>
          </a:xfrm>
          <a:prstGeom prst="ellipse">
            <a:avLst/>
          </a:prstGeom>
          <a:blipFill dpi="0" rotWithShape="0">
            <a:blip r:embed="rId4"/>
            <a:srcRect/>
            <a:tile tx="0" ty="0" sx="100000" sy="100000" flip="none" algn="tl"/>
          </a:blipFill>
          <a:ln w="7938">
            <a:solidFill>
              <a:srgbClr val="000000"/>
            </a:solidFill>
            <a:round/>
            <a:headEnd/>
            <a:tailEnd/>
          </a:ln>
        </p:spPr>
        <p:txBody>
          <a:bodyPr/>
          <a:lstStyle/>
          <a:p>
            <a:endParaRPr lang="en-GB"/>
          </a:p>
        </p:txBody>
      </p:sp>
      <p:sp>
        <p:nvSpPr>
          <p:cNvPr id="110609" name="Oval 17"/>
          <p:cNvSpPr>
            <a:spLocks noChangeArrowheads="1"/>
          </p:cNvSpPr>
          <p:nvPr/>
        </p:nvSpPr>
        <p:spPr bwMode="auto">
          <a:xfrm>
            <a:off x="7045325" y="1062038"/>
            <a:ext cx="300038" cy="434975"/>
          </a:xfrm>
          <a:prstGeom prst="ellipse">
            <a:avLst/>
          </a:prstGeom>
          <a:solidFill>
            <a:srgbClr val="002E99"/>
          </a:solidFill>
          <a:ln w="7938">
            <a:solidFill>
              <a:schemeClr val="tx1"/>
            </a:solidFill>
            <a:round/>
            <a:headEnd/>
            <a:tailEnd/>
          </a:ln>
        </p:spPr>
        <p:txBody>
          <a:bodyPr/>
          <a:lstStyle/>
          <a:p>
            <a:endParaRPr lang="en-GB"/>
          </a:p>
        </p:txBody>
      </p:sp>
      <p:sp>
        <p:nvSpPr>
          <p:cNvPr id="110610" name="Oval 18"/>
          <p:cNvSpPr>
            <a:spLocks noChangeArrowheads="1"/>
          </p:cNvSpPr>
          <p:nvPr/>
        </p:nvSpPr>
        <p:spPr bwMode="auto">
          <a:xfrm>
            <a:off x="7080250" y="1104900"/>
            <a:ext cx="247650" cy="323850"/>
          </a:xfrm>
          <a:prstGeom prst="ellipse">
            <a:avLst/>
          </a:prstGeom>
          <a:blipFill dpi="0" rotWithShape="0">
            <a:blip r:embed="rId5"/>
            <a:srcRect/>
            <a:tile tx="0" ty="0" sx="100000" sy="100000" flip="none" algn="tl"/>
          </a:blipFill>
          <a:ln w="7938">
            <a:solidFill>
              <a:schemeClr val="tx1"/>
            </a:solidFill>
            <a:round/>
            <a:headEnd/>
            <a:tailEnd/>
          </a:ln>
        </p:spPr>
        <p:txBody>
          <a:bodyPr/>
          <a:lstStyle/>
          <a:p>
            <a:endParaRPr lang="en-GB"/>
          </a:p>
        </p:txBody>
      </p:sp>
      <p:sp>
        <p:nvSpPr>
          <p:cNvPr id="110611" name="Freeform 19"/>
          <p:cNvSpPr>
            <a:spLocks/>
          </p:cNvSpPr>
          <p:nvPr/>
        </p:nvSpPr>
        <p:spPr bwMode="auto">
          <a:xfrm>
            <a:off x="7170738" y="898525"/>
            <a:ext cx="33337" cy="157163"/>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10612" name="Freeform 20"/>
          <p:cNvSpPr>
            <a:spLocks/>
          </p:cNvSpPr>
          <p:nvPr/>
        </p:nvSpPr>
        <p:spPr bwMode="auto">
          <a:xfrm>
            <a:off x="7221538" y="898525"/>
            <a:ext cx="33337" cy="157163"/>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10613" name="Freeform 21"/>
          <p:cNvSpPr>
            <a:spLocks/>
          </p:cNvSpPr>
          <p:nvPr/>
        </p:nvSpPr>
        <p:spPr bwMode="auto">
          <a:xfrm>
            <a:off x="7170738" y="1481138"/>
            <a:ext cx="33337" cy="179387"/>
          </a:xfrm>
          <a:custGeom>
            <a:avLst/>
            <a:gdLst>
              <a:gd name="T0" fmla="*/ 0 w 10"/>
              <a:gd name="T1" fmla="*/ 2147483647 h 45"/>
              <a:gd name="T2" fmla="*/ 0 w 10"/>
              <a:gd name="T3" fmla="*/ 2147483647 h 45"/>
              <a:gd name="T4" fmla="*/ 2147483647 w 10"/>
              <a:gd name="T5" fmla="*/ 2147483647 h 45"/>
              <a:gd name="T6" fmla="*/ 2147483647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0" y="45"/>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10614" name="Freeform 22"/>
          <p:cNvSpPr>
            <a:spLocks/>
          </p:cNvSpPr>
          <p:nvPr/>
        </p:nvSpPr>
        <p:spPr bwMode="auto">
          <a:xfrm>
            <a:off x="7221538" y="1481138"/>
            <a:ext cx="33337" cy="179387"/>
          </a:xfrm>
          <a:custGeom>
            <a:avLst/>
            <a:gdLst>
              <a:gd name="T0" fmla="*/ 2147483647 w 10"/>
              <a:gd name="T1" fmla="*/ 2147483647 h 45"/>
              <a:gd name="T2" fmla="*/ 2147483647 w 10"/>
              <a:gd name="T3" fmla="*/ 2147483647 h 45"/>
              <a:gd name="T4" fmla="*/ 0 w 10"/>
              <a:gd name="T5" fmla="*/ 2147483647 h 45"/>
              <a:gd name="T6" fmla="*/ 0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10" y="45"/>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10615" name="Freeform 23"/>
          <p:cNvSpPr>
            <a:spLocks/>
          </p:cNvSpPr>
          <p:nvPr/>
        </p:nvSpPr>
        <p:spPr bwMode="auto">
          <a:xfrm>
            <a:off x="7334250" y="1209675"/>
            <a:ext cx="115888" cy="47625"/>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10616" name="Freeform 24"/>
          <p:cNvSpPr>
            <a:spLocks/>
          </p:cNvSpPr>
          <p:nvPr/>
        </p:nvSpPr>
        <p:spPr bwMode="auto">
          <a:xfrm>
            <a:off x="7334250" y="1277938"/>
            <a:ext cx="115888" cy="47625"/>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10617" name="Freeform 25"/>
          <p:cNvSpPr>
            <a:spLocks/>
          </p:cNvSpPr>
          <p:nvPr/>
        </p:nvSpPr>
        <p:spPr bwMode="auto">
          <a:xfrm>
            <a:off x="6908800" y="1209675"/>
            <a:ext cx="133350" cy="47625"/>
          </a:xfrm>
          <a:custGeom>
            <a:avLst/>
            <a:gdLst>
              <a:gd name="T0" fmla="*/ 0 w 42"/>
              <a:gd name="T1" fmla="*/ 0 h 12"/>
              <a:gd name="T2" fmla="*/ 2147483647 w 42"/>
              <a:gd name="T3" fmla="*/ 0 h 12"/>
              <a:gd name="T4" fmla="*/ 2147483647 w 42"/>
              <a:gd name="T5" fmla="*/ 2147483647 h 12"/>
              <a:gd name="T6" fmla="*/ 2147483647 w 42"/>
              <a:gd name="T7" fmla="*/ 2147483647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0"/>
                </a:moveTo>
                <a:lnTo>
                  <a:pt x="16" y="0"/>
                </a:lnTo>
                <a:lnTo>
                  <a:pt x="16" y="12"/>
                </a:lnTo>
                <a:lnTo>
                  <a:pt x="42" y="12"/>
                </a:lnTo>
              </a:path>
            </a:pathLst>
          </a:custGeom>
          <a:noFill/>
          <a:ln w="7938">
            <a:solidFill>
              <a:schemeClr val="tx1"/>
            </a:solidFill>
            <a:round/>
            <a:headEnd/>
            <a:tailEnd/>
          </a:ln>
        </p:spPr>
        <p:txBody>
          <a:bodyPr/>
          <a:lstStyle/>
          <a:p>
            <a:endParaRPr lang="en-GB"/>
          </a:p>
        </p:txBody>
      </p:sp>
      <p:sp>
        <p:nvSpPr>
          <p:cNvPr id="110618" name="Freeform 26"/>
          <p:cNvSpPr>
            <a:spLocks/>
          </p:cNvSpPr>
          <p:nvPr/>
        </p:nvSpPr>
        <p:spPr bwMode="auto">
          <a:xfrm>
            <a:off x="6908800" y="1277938"/>
            <a:ext cx="133350" cy="47625"/>
          </a:xfrm>
          <a:custGeom>
            <a:avLst/>
            <a:gdLst>
              <a:gd name="T0" fmla="*/ 0 w 42"/>
              <a:gd name="T1" fmla="*/ 2147483647 h 12"/>
              <a:gd name="T2" fmla="*/ 2147483647 w 42"/>
              <a:gd name="T3" fmla="*/ 2147483647 h 12"/>
              <a:gd name="T4" fmla="*/ 2147483647 w 42"/>
              <a:gd name="T5" fmla="*/ 0 h 12"/>
              <a:gd name="T6" fmla="*/ 2147483647 w 42"/>
              <a:gd name="T7" fmla="*/ 0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12"/>
                </a:moveTo>
                <a:lnTo>
                  <a:pt x="16" y="12"/>
                </a:lnTo>
                <a:lnTo>
                  <a:pt x="16" y="0"/>
                </a:lnTo>
                <a:lnTo>
                  <a:pt x="42" y="0"/>
                </a:lnTo>
              </a:path>
            </a:pathLst>
          </a:custGeom>
          <a:noFill/>
          <a:ln w="7938">
            <a:solidFill>
              <a:schemeClr val="tx1"/>
            </a:solidFill>
            <a:round/>
            <a:headEnd/>
            <a:tailEnd/>
          </a:ln>
        </p:spPr>
        <p:txBody>
          <a:bodyPr/>
          <a:lstStyle/>
          <a:p>
            <a:endParaRPr lang="en-GB"/>
          </a:p>
        </p:txBody>
      </p:sp>
      <p:sp>
        <p:nvSpPr>
          <p:cNvPr id="110619" name="Oval 27"/>
          <p:cNvSpPr>
            <a:spLocks noChangeArrowheads="1"/>
          </p:cNvSpPr>
          <p:nvPr/>
        </p:nvSpPr>
        <p:spPr bwMode="auto">
          <a:xfrm>
            <a:off x="5507038" y="779463"/>
            <a:ext cx="384175" cy="490537"/>
          </a:xfrm>
          <a:prstGeom prst="ellipse">
            <a:avLst/>
          </a:prstGeom>
          <a:solidFill>
            <a:srgbClr val="4C0099"/>
          </a:solidFill>
          <a:ln w="7938">
            <a:solidFill>
              <a:schemeClr val="tx1"/>
            </a:solidFill>
            <a:round/>
            <a:headEnd/>
            <a:tailEnd/>
          </a:ln>
        </p:spPr>
        <p:txBody>
          <a:bodyPr/>
          <a:lstStyle/>
          <a:p>
            <a:endParaRPr lang="en-GB"/>
          </a:p>
        </p:txBody>
      </p:sp>
      <p:sp>
        <p:nvSpPr>
          <p:cNvPr id="110620" name="Oval 28"/>
          <p:cNvSpPr>
            <a:spLocks noChangeArrowheads="1"/>
          </p:cNvSpPr>
          <p:nvPr/>
        </p:nvSpPr>
        <p:spPr bwMode="auto">
          <a:xfrm>
            <a:off x="5572125" y="827088"/>
            <a:ext cx="319088" cy="365125"/>
          </a:xfrm>
          <a:prstGeom prst="ellipse">
            <a:avLst/>
          </a:prstGeom>
          <a:blipFill dpi="0" rotWithShape="0">
            <a:blip r:embed="rId6"/>
            <a:srcRect/>
            <a:tile tx="0" ty="0" sx="100000" sy="100000" flip="none" algn="tl"/>
          </a:blipFill>
          <a:ln w="7938">
            <a:solidFill>
              <a:schemeClr val="tx1"/>
            </a:solidFill>
            <a:round/>
            <a:headEnd/>
            <a:tailEnd/>
          </a:ln>
        </p:spPr>
        <p:txBody>
          <a:bodyPr/>
          <a:lstStyle/>
          <a:p>
            <a:pPr>
              <a:spcBef>
                <a:spcPct val="0"/>
              </a:spcBef>
            </a:pPr>
            <a:endParaRPr lang="en-GB" b="1">
              <a:solidFill>
                <a:srgbClr val="000000"/>
              </a:solidFill>
            </a:endParaRPr>
          </a:p>
        </p:txBody>
      </p:sp>
      <p:sp>
        <p:nvSpPr>
          <p:cNvPr id="110621" name="Freeform 29"/>
          <p:cNvSpPr>
            <a:spLocks/>
          </p:cNvSpPr>
          <p:nvPr/>
        </p:nvSpPr>
        <p:spPr bwMode="auto">
          <a:xfrm>
            <a:off x="5670550" y="593725"/>
            <a:ext cx="38100" cy="176213"/>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10622" name="Freeform 30"/>
          <p:cNvSpPr>
            <a:spLocks/>
          </p:cNvSpPr>
          <p:nvPr/>
        </p:nvSpPr>
        <p:spPr bwMode="auto">
          <a:xfrm>
            <a:off x="5734050" y="593725"/>
            <a:ext cx="39688" cy="176213"/>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10623" name="Freeform 31"/>
          <p:cNvSpPr>
            <a:spLocks/>
          </p:cNvSpPr>
          <p:nvPr/>
        </p:nvSpPr>
        <p:spPr bwMode="auto">
          <a:xfrm>
            <a:off x="5670550" y="1252538"/>
            <a:ext cx="38100" cy="179387"/>
          </a:xfrm>
          <a:custGeom>
            <a:avLst/>
            <a:gdLst>
              <a:gd name="T0" fmla="*/ 0 w 10"/>
              <a:gd name="T1" fmla="*/ 2147483647 h 40"/>
              <a:gd name="T2" fmla="*/ 0 w 10"/>
              <a:gd name="T3" fmla="*/ 2147483647 h 40"/>
              <a:gd name="T4" fmla="*/ 2147483647 w 10"/>
              <a:gd name="T5" fmla="*/ 2147483647 h 40"/>
              <a:gd name="T6" fmla="*/ 2147483647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0" y="40"/>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10624" name="Freeform 32"/>
          <p:cNvSpPr>
            <a:spLocks/>
          </p:cNvSpPr>
          <p:nvPr/>
        </p:nvSpPr>
        <p:spPr bwMode="auto">
          <a:xfrm>
            <a:off x="5734050" y="1252538"/>
            <a:ext cx="39688" cy="179387"/>
          </a:xfrm>
          <a:custGeom>
            <a:avLst/>
            <a:gdLst>
              <a:gd name="T0" fmla="*/ 2147483647 w 10"/>
              <a:gd name="T1" fmla="*/ 2147483647 h 40"/>
              <a:gd name="T2" fmla="*/ 2147483647 w 10"/>
              <a:gd name="T3" fmla="*/ 2147483647 h 40"/>
              <a:gd name="T4" fmla="*/ 0 w 10"/>
              <a:gd name="T5" fmla="*/ 2147483647 h 40"/>
              <a:gd name="T6" fmla="*/ 0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10" y="40"/>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10625" name="Freeform 33"/>
          <p:cNvSpPr>
            <a:spLocks/>
          </p:cNvSpPr>
          <p:nvPr/>
        </p:nvSpPr>
        <p:spPr bwMode="auto">
          <a:xfrm>
            <a:off x="5878513" y="944563"/>
            <a:ext cx="149225" cy="53975"/>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10626" name="Freeform 34"/>
          <p:cNvSpPr>
            <a:spLocks/>
          </p:cNvSpPr>
          <p:nvPr/>
        </p:nvSpPr>
        <p:spPr bwMode="auto">
          <a:xfrm>
            <a:off x="5878513" y="1022350"/>
            <a:ext cx="149225" cy="53975"/>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10627" name="Freeform 35"/>
          <p:cNvSpPr>
            <a:spLocks/>
          </p:cNvSpPr>
          <p:nvPr/>
        </p:nvSpPr>
        <p:spPr bwMode="auto">
          <a:xfrm>
            <a:off x="5351463" y="944563"/>
            <a:ext cx="149225" cy="53975"/>
          </a:xfrm>
          <a:custGeom>
            <a:avLst/>
            <a:gdLst>
              <a:gd name="T0" fmla="*/ 0 w 37"/>
              <a:gd name="T1" fmla="*/ 0 h 12"/>
              <a:gd name="T2" fmla="*/ 2147483647 w 37"/>
              <a:gd name="T3" fmla="*/ 0 h 12"/>
              <a:gd name="T4" fmla="*/ 2147483647 w 37"/>
              <a:gd name="T5" fmla="*/ 2147483647 h 12"/>
              <a:gd name="T6" fmla="*/ 2147483647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0"/>
                </a:moveTo>
                <a:lnTo>
                  <a:pt x="11" y="0"/>
                </a:lnTo>
                <a:lnTo>
                  <a:pt x="11" y="12"/>
                </a:lnTo>
                <a:lnTo>
                  <a:pt x="37" y="12"/>
                </a:lnTo>
              </a:path>
            </a:pathLst>
          </a:custGeom>
          <a:noFill/>
          <a:ln w="7938">
            <a:solidFill>
              <a:schemeClr val="tx1"/>
            </a:solidFill>
            <a:round/>
            <a:headEnd/>
            <a:tailEnd/>
          </a:ln>
        </p:spPr>
        <p:txBody>
          <a:bodyPr/>
          <a:lstStyle/>
          <a:p>
            <a:endParaRPr lang="en-GB"/>
          </a:p>
        </p:txBody>
      </p:sp>
      <p:sp>
        <p:nvSpPr>
          <p:cNvPr id="110628" name="Freeform 36"/>
          <p:cNvSpPr>
            <a:spLocks/>
          </p:cNvSpPr>
          <p:nvPr/>
        </p:nvSpPr>
        <p:spPr bwMode="auto">
          <a:xfrm>
            <a:off x="5351463" y="1022350"/>
            <a:ext cx="149225" cy="53975"/>
          </a:xfrm>
          <a:custGeom>
            <a:avLst/>
            <a:gdLst>
              <a:gd name="T0" fmla="*/ 0 w 37"/>
              <a:gd name="T1" fmla="*/ 2147483647 h 12"/>
              <a:gd name="T2" fmla="*/ 2147483647 w 37"/>
              <a:gd name="T3" fmla="*/ 2147483647 h 12"/>
              <a:gd name="T4" fmla="*/ 2147483647 w 37"/>
              <a:gd name="T5" fmla="*/ 0 h 12"/>
              <a:gd name="T6" fmla="*/ 2147483647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12"/>
                </a:moveTo>
                <a:lnTo>
                  <a:pt x="11" y="12"/>
                </a:lnTo>
                <a:lnTo>
                  <a:pt x="11" y="0"/>
                </a:lnTo>
                <a:lnTo>
                  <a:pt x="37" y="0"/>
                </a:lnTo>
              </a:path>
            </a:pathLst>
          </a:custGeom>
          <a:noFill/>
          <a:ln w="7938">
            <a:solidFill>
              <a:schemeClr val="tx1"/>
            </a:solidFill>
            <a:round/>
            <a:headEnd/>
            <a:tailEnd/>
          </a:ln>
        </p:spPr>
        <p:txBody>
          <a:bodyPr/>
          <a:lstStyle/>
          <a:p>
            <a:endParaRPr lang="en-GB"/>
          </a:p>
        </p:txBody>
      </p:sp>
      <p:sp>
        <p:nvSpPr>
          <p:cNvPr id="110629" name="Oval 37"/>
          <p:cNvSpPr>
            <a:spLocks noChangeArrowheads="1"/>
          </p:cNvSpPr>
          <p:nvPr/>
        </p:nvSpPr>
        <p:spPr bwMode="auto">
          <a:xfrm>
            <a:off x="6116638" y="1084263"/>
            <a:ext cx="384175" cy="490537"/>
          </a:xfrm>
          <a:prstGeom prst="ellipse">
            <a:avLst/>
          </a:prstGeom>
          <a:solidFill>
            <a:srgbClr val="4C0099"/>
          </a:solidFill>
          <a:ln w="7938">
            <a:solidFill>
              <a:schemeClr val="tx1"/>
            </a:solidFill>
            <a:round/>
            <a:headEnd/>
            <a:tailEnd/>
          </a:ln>
        </p:spPr>
        <p:txBody>
          <a:bodyPr/>
          <a:lstStyle/>
          <a:p>
            <a:endParaRPr lang="en-GB"/>
          </a:p>
        </p:txBody>
      </p:sp>
      <p:sp>
        <p:nvSpPr>
          <p:cNvPr id="110630" name="Oval 38"/>
          <p:cNvSpPr>
            <a:spLocks noChangeArrowheads="1"/>
          </p:cNvSpPr>
          <p:nvPr/>
        </p:nvSpPr>
        <p:spPr bwMode="auto">
          <a:xfrm>
            <a:off x="6181725" y="1131888"/>
            <a:ext cx="319088" cy="365125"/>
          </a:xfrm>
          <a:prstGeom prst="ellipse">
            <a:avLst/>
          </a:prstGeom>
          <a:blipFill dpi="0" rotWithShape="0">
            <a:blip r:embed="rId6"/>
            <a:srcRect/>
            <a:tile tx="0" ty="0" sx="100000" sy="100000" flip="none" algn="tl"/>
          </a:blipFill>
          <a:ln w="7938">
            <a:solidFill>
              <a:schemeClr val="tx1"/>
            </a:solidFill>
            <a:round/>
            <a:headEnd/>
            <a:tailEnd/>
          </a:ln>
        </p:spPr>
        <p:txBody>
          <a:bodyPr/>
          <a:lstStyle/>
          <a:p>
            <a:pPr>
              <a:spcBef>
                <a:spcPct val="0"/>
              </a:spcBef>
            </a:pPr>
            <a:endParaRPr lang="en-GB" b="1">
              <a:solidFill>
                <a:srgbClr val="000000"/>
              </a:solidFill>
            </a:endParaRPr>
          </a:p>
        </p:txBody>
      </p:sp>
      <p:sp>
        <p:nvSpPr>
          <p:cNvPr id="110631" name="Freeform 39"/>
          <p:cNvSpPr>
            <a:spLocks/>
          </p:cNvSpPr>
          <p:nvPr/>
        </p:nvSpPr>
        <p:spPr bwMode="auto">
          <a:xfrm>
            <a:off x="6280150" y="898525"/>
            <a:ext cx="38100" cy="176213"/>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10632" name="Freeform 40"/>
          <p:cNvSpPr>
            <a:spLocks/>
          </p:cNvSpPr>
          <p:nvPr/>
        </p:nvSpPr>
        <p:spPr bwMode="auto">
          <a:xfrm>
            <a:off x="6343650" y="898525"/>
            <a:ext cx="39688" cy="176213"/>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10633" name="Freeform 41"/>
          <p:cNvSpPr>
            <a:spLocks/>
          </p:cNvSpPr>
          <p:nvPr/>
        </p:nvSpPr>
        <p:spPr bwMode="auto">
          <a:xfrm>
            <a:off x="6280150" y="1557338"/>
            <a:ext cx="38100" cy="179387"/>
          </a:xfrm>
          <a:custGeom>
            <a:avLst/>
            <a:gdLst>
              <a:gd name="T0" fmla="*/ 0 w 10"/>
              <a:gd name="T1" fmla="*/ 2147483647 h 40"/>
              <a:gd name="T2" fmla="*/ 0 w 10"/>
              <a:gd name="T3" fmla="*/ 2147483647 h 40"/>
              <a:gd name="T4" fmla="*/ 2147483647 w 10"/>
              <a:gd name="T5" fmla="*/ 2147483647 h 40"/>
              <a:gd name="T6" fmla="*/ 2147483647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0" y="40"/>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10634" name="Freeform 42"/>
          <p:cNvSpPr>
            <a:spLocks/>
          </p:cNvSpPr>
          <p:nvPr/>
        </p:nvSpPr>
        <p:spPr bwMode="auto">
          <a:xfrm>
            <a:off x="6343650" y="1557338"/>
            <a:ext cx="39688" cy="179387"/>
          </a:xfrm>
          <a:custGeom>
            <a:avLst/>
            <a:gdLst>
              <a:gd name="T0" fmla="*/ 2147483647 w 10"/>
              <a:gd name="T1" fmla="*/ 2147483647 h 40"/>
              <a:gd name="T2" fmla="*/ 2147483647 w 10"/>
              <a:gd name="T3" fmla="*/ 2147483647 h 40"/>
              <a:gd name="T4" fmla="*/ 0 w 10"/>
              <a:gd name="T5" fmla="*/ 2147483647 h 40"/>
              <a:gd name="T6" fmla="*/ 0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10" y="40"/>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10635" name="Freeform 43"/>
          <p:cNvSpPr>
            <a:spLocks/>
          </p:cNvSpPr>
          <p:nvPr/>
        </p:nvSpPr>
        <p:spPr bwMode="auto">
          <a:xfrm>
            <a:off x="6488113" y="1249363"/>
            <a:ext cx="149225" cy="53975"/>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10636" name="Freeform 44"/>
          <p:cNvSpPr>
            <a:spLocks/>
          </p:cNvSpPr>
          <p:nvPr/>
        </p:nvSpPr>
        <p:spPr bwMode="auto">
          <a:xfrm>
            <a:off x="6488113" y="1327150"/>
            <a:ext cx="149225" cy="53975"/>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10637" name="Freeform 45"/>
          <p:cNvSpPr>
            <a:spLocks/>
          </p:cNvSpPr>
          <p:nvPr/>
        </p:nvSpPr>
        <p:spPr bwMode="auto">
          <a:xfrm>
            <a:off x="5961063" y="1249363"/>
            <a:ext cx="149225" cy="53975"/>
          </a:xfrm>
          <a:custGeom>
            <a:avLst/>
            <a:gdLst>
              <a:gd name="T0" fmla="*/ 0 w 37"/>
              <a:gd name="T1" fmla="*/ 0 h 12"/>
              <a:gd name="T2" fmla="*/ 2147483647 w 37"/>
              <a:gd name="T3" fmla="*/ 0 h 12"/>
              <a:gd name="T4" fmla="*/ 2147483647 w 37"/>
              <a:gd name="T5" fmla="*/ 2147483647 h 12"/>
              <a:gd name="T6" fmla="*/ 2147483647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0"/>
                </a:moveTo>
                <a:lnTo>
                  <a:pt x="11" y="0"/>
                </a:lnTo>
                <a:lnTo>
                  <a:pt x="11" y="12"/>
                </a:lnTo>
                <a:lnTo>
                  <a:pt x="37" y="12"/>
                </a:lnTo>
              </a:path>
            </a:pathLst>
          </a:custGeom>
          <a:noFill/>
          <a:ln w="7938">
            <a:solidFill>
              <a:schemeClr val="tx1"/>
            </a:solidFill>
            <a:round/>
            <a:headEnd/>
            <a:tailEnd/>
          </a:ln>
        </p:spPr>
        <p:txBody>
          <a:bodyPr/>
          <a:lstStyle/>
          <a:p>
            <a:endParaRPr lang="en-GB"/>
          </a:p>
        </p:txBody>
      </p:sp>
      <p:sp>
        <p:nvSpPr>
          <p:cNvPr id="110638" name="Freeform 46"/>
          <p:cNvSpPr>
            <a:spLocks/>
          </p:cNvSpPr>
          <p:nvPr/>
        </p:nvSpPr>
        <p:spPr bwMode="auto">
          <a:xfrm>
            <a:off x="5961063" y="1327150"/>
            <a:ext cx="149225" cy="53975"/>
          </a:xfrm>
          <a:custGeom>
            <a:avLst/>
            <a:gdLst>
              <a:gd name="T0" fmla="*/ 0 w 37"/>
              <a:gd name="T1" fmla="*/ 2147483647 h 12"/>
              <a:gd name="T2" fmla="*/ 2147483647 w 37"/>
              <a:gd name="T3" fmla="*/ 2147483647 h 12"/>
              <a:gd name="T4" fmla="*/ 2147483647 w 37"/>
              <a:gd name="T5" fmla="*/ 0 h 12"/>
              <a:gd name="T6" fmla="*/ 2147483647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12"/>
                </a:moveTo>
                <a:lnTo>
                  <a:pt x="11" y="12"/>
                </a:lnTo>
                <a:lnTo>
                  <a:pt x="11" y="0"/>
                </a:lnTo>
                <a:lnTo>
                  <a:pt x="37" y="0"/>
                </a:lnTo>
              </a:path>
            </a:pathLst>
          </a:custGeom>
          <a:noFill/>
          <a:ln w="7938">
            <a:solidFill>
              <a:schemeClr val="tx1"/>
            </a:solidFill>
            <a:round/>
            <a:headEnd/>
            <a:tailEnd/>
          </a:ln>
        </p:spPr>
        <p:txBody>
          <a:bodyPr/>
          <a:lstStyle/>
          <a:p>
            <a:endParaRPr lang="en-GB"/>
          </a:p>
        </p:txBody>
      </p:sp>
      <p:sp>
        <p:nvSpPr>
          <p:cNvPr id="110639" name="Oval 47"/>
          <p:cNvSpPr>
            <a:spLocks noChangeArrowheads="1"/>
          </p:cNvSpPr>
          <p:nvPr/>
        </p:nvSpPr>
        <p:spPr bwMode="auto">
          <a:xfrm>
            <a:off x="5778500" y="1160463"/>
            <a:ext cx="384175" cy="490537"/>
          </a:xfrm>
          <a:prstGeom prst="ellipse">
            <a:avLst/>
          </a:prstGeom>
          <a:solidFill>
            <a:srgbClr val="4C0099"/>
          </a:solidFill>
          <a:ln w="7938">
            <a:solidFill>
              <a:schemeClr val="tx1"/>
            </a:solidFill>
            <a:round/>
            <a:headEnd/>
            <a:tailEnd/>
          </a:ln>
        </p:spPr>
        <p:txBody>
          <a:bodyPr/>
          <a:lstStyle/>
          <a:p>
            <a:endParaRPr lang="en-GB"/>
          </a:p>
        </p:txBody>
      </p:sp>
      <p:sp>
        <p:nvSpPr>
          <p:cNvPr id="110640" name="Oval 48"/>
          <p:cNvSpPr>
            <a:spLocks noChangeArrowheads="1"/>
          </p:cNvSpPr>
          <p:nvPr/>
        </p:nvSpPr>
        <p:spPr bwMode="auto">
          <a:xfrm>
            <a:off x="5843588" y="1208088"/>
            <a:ext cx="319087" cy="365125"/>
          </a:xfrm>
          <a:prstGeom prst="ellipse">
            <a:avLst/>
          </a:prstGeom>
          <a:blipFill dpi="0" rotWithShape="0">
            <a:blip r:embed="rId6"/>
            <a:srcRect/>
            <a:tile tx="0" ty="0" sx="100000" sy="100000" flip="none" algn="tl"/>
          </a:blipFill>
          <a:ln w="7938">
            <a:solidFill>
              <a:schemeClr val="tx1"/>
            </a:solidFill>
            <a:round/>
            <a:headEnd/>
            <a:tailEnd/>
          </a:ln>
        </p:spPr>
        <p:txBody>
          <a:bodyPr/>
          <a:lstStyle/>
          <a:p>
            <a:pPr>
              <a:spcBef>
                <a:spcPct val="0"/>
              </a:spcBef>
            </a:pPr>
            <a:endParaRPr lang="en-GB" b="1">
              <a:solidFill>
                <a:srgbClr val="000000"/>
              </a:solidFill>
            </a:endParaRPr>
          </a:p>
        </p:txBody>
      </p:sp>
      <p:sp>
        <p:nvSpPr>
          <p:cNvPr id="110641" name="Freeform 49"/>
          <p:cNvSpPr>
            <a:spLocks/>
          </p:cNvSpPr>
          <p:nvPr/>
        </p:nvSpPr>
        <p:spPr bwMode="auto">
          <a:xfrm>
            <a:off x="5940425" y="974725"/>
            <a:ext cx="39688" cy="176213"/>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10642" name="Freeform 50"/>
          <p:cNvSpPr>
            <a:spLocks/>
          </p:cNvSpPr>
          <p:nvPr/>
        </p:nvSpPr>
        <p:spPr bwMode="auto">
          <a:xfrm>
            <a:off x="6005513" y="974725"/>
            <a:ext cx="39687" cy="176213"/>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10643" name="Freeform 51"/>
          <p:cNvSpPr>
            <a:spLocks/>
          </p:cNvSpPr>
          <p:nvPr/>
        </p:nvSpPr>
        <p:spPr bwMode="auto">
          <a:xfrm>
            <a:off x="5940425" y="1633538"/>
            <a:ext cx="39688" cy="179387"/>
          </a:xfrm>
          <a:custGeom>
            <a:avLst/>
            <a:gdLst>
              <a:gd name="T0" fmla="*/ 0 w 10"/>
              <a:gd name="T1" fmla="*/ 2147483647 h 40"/>
              <a:gd name="T2" fmla="*/ 0 w 10"/>
              <a:gd name="T3" fmla="*/ 2147483647 h 40"/>
              <a:gd name="T4" fmla="*/ 2147483647 w 10"/>
              <a:gd name="T5" fmla="*/ 2147483647 h 40"/>
              <a:gd name="T6" fmla="*/ 2147483647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0" y="40"/>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10644" name="Freeform 52"/>
          <p:cNvSpPr>
            <a:spLocks/>
          </p:cNvSpPr>
          <p:nvPr/>
        </p:nvSpPr>
        <p:spPr bwMode="auto">
          <a:xfrm>
            <a:off x="6005513" y="1633538"/>
            <a:ext cx="39687" cy="179387"/>
          </a:xfrm>
          <a:custGeom>
            <a:avLst/>
            <a:gdLst>
              <a:gd name="T0" fmla="*/ 2147483647 w 10"/>
              <a:gd name="T1" fmla="*/ 2147483647 h 40"/>
              <a:gd name="T2" fmla="*/ 2147483647 w 10"/>
              <a:gd name="T3" fmla="*/ 2147483647 h 40"/>
              <a:gd name="T4" fmla="*/ 0 w 10"/>
              <a:gd name="T5" fmla="*/ 2147483647 h 40"/>
              <a:gd name="T6" fmla="*/ 0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10" y="40"/>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10645" name="Freeform 53"/>
          <p:cNvSpPr>
            <a:spLocks/>
          </p:cNvSpPr>
          <p:nvPr/>
        </p:nvSpPr>
        <p:spPr bwMode="auto">
          <a:xfrm>
            <a:off x="6149975" y="1325563"/>
            <a:ext cx="149225" cy="53975"/>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10646" name="Freeform 54"/>
          <p:cNvSpPr>
            <a:spLocks/>
          </p:cNvSpPr>
          <p:nvPr/>
        </p:nvSpPr>
        <p:spPr bwMode="auto">
          <a:xfrm>
            <a:off x="6149975" y="1403350"/>
            <a:ext cx="149225" cy="53975"/>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10647" name="Freeform 55"/>
          <p:cNvSpPr>
            <a:spLocks/>
          </p:cNvSpPr>
          <p:nvPr/>
        </p:nvSpPr>
        <p:spPr bwMode="auto">
          <a:xfrm>
            <a:off x="5621338" y="1325563"/>
            <a:ext cx="150812" cy="53975"/>
          </a:xfrm>
          <a:custGeom>
            <a:avLst/>
            <a:gdLst>
              <a:gd name="T0" fmla="*/ 0 w 37"/>
              <a:gd name="T1" fmla="*/ 0 h 12"/>
              <a:gd name="T2" fmla="*/ 2147483647 w 37"/>
              <a:gd name="T3" fmla="*/ 0 h 12"/>
              <a:gd name="T4" fmla="*/ 2147483647 w 37"/>
              <a:gd name="T5" fmla="*/ 2147483647 h 12"/>
              <a:gd name="T6" fmla="*/ 2147483647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0"/>
                </a:moveTo>
                <a:lnTo>
                  <a:pt x="11" y="0"/>
                </a:lnTo>
                <a:lnTo>
                  <a:pt x="11" y="12"/>
                </a:lnTo>
                <a:lnTo>
                  <a:pt x="37" y="12"/>
                </a:lnTo>
              </a:path>
            </a:pathLst>
          </a:custGeom>
          <a:noFill/>
          <a:ln w="7938">
            <a:solidFill>
              <a:schemeClr val="tx1"/>
            </a:solidFill>
            <a:round/>
            <a:headEnd/>
            <a:tailEnd/>
          </a:ln>
        </p:spPr>
        <p:txBody>
          <a:bodyPr/>
          <a:lstStyle/>
          <a:p>
            <a:endParaRPr lang="en-GB"/>
          </a:p>
        </p:txBody>
      </p:sp>
      <p:sp>
        <p:nvSpPr>
          <p:cNvPr id="110648" name="Freeform 56"/>
          <p:cNvSpPr>
            <a:spLocks/>
          </p:cNvSpPr>
          <p:nvPr/>
        </p:nvSpPr>
        <p:spPr bwMode="auto">
          <a:xfrm>
            <a:off x="5621338" y="1403350"/>
            <a:ext cx="150812" cy="53975"/>
          </a:xfrm>
          <a:custGeom>
            <a:avLst/>
            <a:gdLst>
              <a:gd name="T0" fmla="*/ 0 w 37"/>
              <a:gd name="T1" fmla="*/ 2147483647 h 12"/>
              <a:gd name="T2" fmla="*/ 2147483647 w 37"/>
              <a:gd name="T3" fmla="*/ 2147483647 h 12"/>
              <a:gd name="T4" fmla="*/ 2147483647 w 37"/>
              <a:gd name="T5" fmla="*/ 0 h 12"/>
              <a:gd name="T6" fmla="*/ 2147483647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12"/>
                </a:moveTo>
                <a:lnTo>
                  <a:pt x="11" y="12"/>
                </a:lnTo>
                <a:lnTo>
                  <a:pt x="11" y="0"/>
                </a:lnTo>
                <a:lnTo>
                  <a:pt x="37" y="0"/>
                </a:lnTo>
              </a:path>
            </a:pathLst>
          </a:custGeom>
          <a:noFill/>
          <a:ln w="7938">
            <a:solidFill>
              <a:schemeClr val="tx1"/>
            </a:solidFill>
            <a:round/>
            <a:headEnd/>
            <a:tailEnd/>
          </a:ln>
        </p:spPr>
        <p:txBody>
          <a:bodyPr/>
          <a:lstStyle/>
          <a:p>
            <a:endParaRPr lang="en-GB"/>
          </a:p>
        </p:txBody>
      </p:sp>
      <p:sp>
        <p:nvSpPr>
          <p:cNvPr id="110649" name="Oval 57"/>
          <p:cNvSpPr>
            <a:spLocks noChangeArrowheads="1"/>
          </p:cNvSpPr>
          <p:nvPr/>
        </p:nvSpPr>
        <p:spPr bwMode="auto">
          <a:xfrm>
            <a:off x="6470650" y="696913"/>
            <a:ext cx="373063" cy="479425"/>
          </a:xfrm>
          <a:prstGeom prst="ellipse">
            <a:avLst/>
          </a:prstGeom>
          <a:solidFill>
            <a:srgbClr val="002E99"/>
          </a:solidFill>
          <a:ln w="7938">
            <a:solidFill>
              <a:schemeClr val="tx1"/>
            </a:solidFill>
            <a:round/>
            <a:headEnd/>
            <a:tailEnd/>
          </a:ln>
        </p:spPr>
        <p:txBody>
          <a:bodyPr/>
          <a:lstStyle/>
          <a:p>
            <a:endParaRPr lang="en-GB"/>
          </a:p>
        </p:txBody>
      </p:sp>
      <p:sp>
        <p:nvSpPr>
          <p:cNvPr id="110650" name="Oval 58"/>
          <p:cNvSpPr>
            <a:spLocks noChangeArrowheads="1"/>
          </p:cNvSpPr>
          <p:nvPr/>
        </p:nvSpPr>
        <p:spPr bwMode="auto">
          <a:xfrm>
            <a:off x="6515100" y="744538"/>
            <a:ext cx="307975" cy="357187"/>
          </a:xfrm>
          <a:prstGeom prst="ellipse">
            <a:avLst/>
          </a:prstGeom>
          <a:blipFill dpi="0" rotWithShape="0">
            <a:blip r:embed="rId5"/>
            <a:srcRect/>
            <a:tile tx="0" ty="0" sx="100000" sy="100000" flip="none" algn="tl"/>
          </a:blipFill>
          <a:ln w="7938">
            <a:solidFill>
              <a:schemeClr val="tx1"/>
            </a:solidFill>
            <a:round/>
            <a:headEnd/>
            <a:tailEnd/>
          </a:ln>
        </p:spPr>
        <p:txBody>
          <a:bodyPr/>
          <a:lstStyle/>
          <a:p>
            <a:endParaRPr lang="en-GB"/>
          </a:p>
        </p:txBody>
      </p:sp>
      <p:sp>
        <p:nvSpPr>
          <p:cNvPr id="110651" name="Freeform 59"/>
          <p:cNvSpPr>
            <a:spLocks/>
          </p:cNvSpPr>
          <p:nvPr/>
        </p:nvSpPr>
        <p:spPr bwMode="auto">
          <a:xfrm>
            <a:off x="6627813" y="517525"/>
            <a:ext cx="39687" cy="171450"/>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10652" name="Freeform 60"/>
          <p:cNvSpPr>
            <a:spLocks/>
          </p:cNvSpPr>
          <p:nvPr/>
        </p:nvSpPr>
        <p:spPr bwMode="auto">
          <a:xfrm>
            <a:off x="6691313" y="517525"/>
            <a:ext cx="39687" cy="171450"/>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10653" name="Freeform 61"/>
          <p:cNvSpPr>
            <a:spLocks/>
          </p:cNvSpPr>
          <p:nvPr/>
        </p:nvSpPr>
        <p:spPr bwMode="auto">
          <a:xfrm>
            <a:off x="6627813" y="1158875"/>
            <a:ext cx="39687" cy="196850"/>
          </a:xfrm>
          <a:custGeom>
            <a:avLst/>
            <a:gdLst>
              <a:gd name="T0" fmla="*/ 0 w 10"/>
              <a:gd name="T1" fmla="*/ 2147483647 h 45"/>
              <a:gd name="T2" fmla="*/ 0 w 10"/>
              <a:gd name="T3" fmla="*/ 2147483647 h 45"/>
              <a:gd name="T4" fmla="*/ 2147483647 w 10"/>
              <a:gd name="T5" fmla="*/ 2147483647 h 45"/>
              <a:gd name="T6" fmla="*/ 2147483647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0" y="45"/>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10654" name="Freeform 62"/>
          <p:cNvSpPr>
            <a:spLocks/>
          </p:cNvSpPr>
          <p:nvPr/>
        </p:nvSpPr>
        <p:spPr bwMode="auto">
          <a:xfrm>
            <a:off x="6691313" y="1158875"/>
            <a:ext cx="39687" cy="196850"/>
          </a:xfrm>
          <a:custGeom>
            <a:avLst/>
            <a:gdLst>
              <a:gd name="T0" fmla="*/ 2147483647 w 10"/>
              <a:gd name="T1" fmla="*/ 2147483647 h 45"/>
              <a:gd name="T2" fmla="*/ 2147483647 w 10"/>
              <a:gd name="T3" fmla="*/ 2147483647 h 45"/>
              <a:gd name="T4" fmla="*/ 0 w 10"/>
              <a:gd name="T5" fmla="*/ 2147483647 h 45"/>
              <a:gd name="T6" fmla="*/ 0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10" y="45"/>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10655" name="Freeform 63"/>
          <p:cNvSpPr>
            <a:spLocks/>
          </p:cNvSpPr>
          <p:nvPr/>
        </p:nvSpPr>
        <p:spPr bwMode="auto">
          <a:xfrm>
            <a:off x="6831013" y="858838"/>
            <a:ext cx="146050" cy="52387"/>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10656" name="Freeform 64"/>
          <p:cNvSpPr>
            <a:spLocks/>
          </p:cNvSpPr>
          <p:nvPr/>
        </p:nvSpPr>
        <p:spPr bwMode="auto">
          <a:xfrm>
            <a:off x="6831013" y="933450"/>
            <a:ext cx="146050" cy="52388"/>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10657" name="Freeform 65"/>
          <p:cNvSpPr>
            <a:spLocks/>
          </p:cNvSpPr>
          <p:nvPr/>
        </p:nvSpPr>
        <p:spPr bwMode="auto">
          <a:xfrm>
            <a:off x="6299200" y="858838"/>
            <a:ext cx="165100" cy="52387"/>
          </a:xfrm>
          <a:custGeom>
            <a:avLst/>
            <a:gdLst>
              <a:gd name="T0" fmla="*/ 0 w 42"/>
              <a:gd name="T1" fmla="*/ 0 h 12"/>
              <a:gd name="T2" fmla="*/ 2147483647 w 42"/>
              <a:gd name="T3" fmla="*/ 0 h 12"/>
              <a:gd name="T4" fmla="*/ 2147483647 w 42"/>
              <a:gd name="T5" fmla="*/ 2147483647 h 12"/>
              <a:gd name="T6" fmla="*/ 2147483647 w 42"/>
              <a:gd name="T7" fmla="*/ 2147483647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0"/>
                </a:moveTo>
                <a:lnTo>
                  <a:pt x="16" y="0"/>
                </a:lnTo>
                <a:lnTo>
                  <a:pt x="16" y="12"/>
                </a:lnTo>
                <a:lnTo>
                  <a:pt x="42" y="12"/>
                </a:lnTo>
              </a:path>
            </a:pathLst>
          </a:custGeom>
          <a:noFill/>
          <a:ln w="7938">
            <a:solidFill>
              <a:schemeClr val="tx1"/>
            </a:solidFill>
            <a:round/>
            <a:headEnd/>
            <a:tailEnd/>
          </a:ln>
        </p:spPr>
        <p:txBody>
          <a:bodyPr/>
          <a:lstStyle/>
          <a:p>
            <a:endParaRPr lang="en-GB"/>
          </a:p>
        </p:txBody>
      </p:sp>
      <p:sp>
        <p:nvSpPr>
          <p:cNvPr id="110658" name="Freeform 66"/>
          <p:cNvSpPr>
            <a:spLocks/>
          </p:cNvSpPr>
          <p:nvPr/>
        </p:nvSpPr>
        <p:spPr bwMode="auto">
          <a:xfrm>
            <a:off x="6299200" y="933450"/>
            <a:ext cx="165100" cy="52388"/>
          </a:xfrm>
          <a:custGeom>
            <a:avLst/>
            <a:gdLst>
              <a:gd name="T0" fmla="*/ 0 w 42"/>
              <a:gd name="T1" fmla="*/ 2147483647 h 12"/>
              <a:gd name="T2" fmla="*/ 2147483647 w 42"/>
              <a:gd name="T3" fmla="*/ 2147483647 h 12"/>
              <a:gd name="T4" fmla="*/ 2147483647 w 42"/>
              <a:gd name="T5" fmla="*/ 0 h 12"/>
              <a:gd name="T6" fmla="*/ 2147483647 w 42"/>
              <a:gd name="T7" fmla="*/ 0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12"/>
                </a:moveTo>
                <a:lnTo>
                  <a:pt x="16" y="12"/>
                </a:lnTo>
                <a:lnTo>
                  <a:pt x="16" y="0"/>
                </a:lnTo>
                <a:lnTo>
                  <a:pt x="42" y="0"/>
                </a:lnTo>
              </a:path>
            </a:pathLst>
          </a:custGeom>
          <a:noFill/>
          <a:ln w="7938">
            <a:solidFill>
              <a:schemeClr val="tx1"/>
            </a:solidFill>
            <a:round/>
            <a:headEnd/>
            <a:tailEnd/>
          </a:ln>
        </p:spPr>
        <p:txBody>
          <a:bodyPr/>
          <a:lstStyle/>
          <a:p>
            <a:endParaRPr lang="en-GB"/>
          </a:p>
        </p:txBody>
      </p:sp>
      <p:sp>
        <p:nvSpPr>
          <p:cNvPr id="110659" name="Oval 67"/>
          <p:cNvSpPr>
            <a:spLocks noChangeArrowheads="1"/>
          </p:cNvSpPr>
          <p:nvPr/>
        </p:nvSpPr>
        <p:spPr bwMode="auto">
          <a:xfrm>
            <a:off x="7486650" y="773113"/>
            <a:ext cx="373063" cy="479425"/>
          </a:xfrm>
          <a:prstGeom prst="ellipse">
            <a:avLst/>
          </a:prstGeom>
          <a:solidFill>
            <a:srgbClr val="002E99"/>
          </a:solidFill>
          <a:ln w="7938">
            <a:solidFill>
              <a:schemeClr val="tx1"/>
            </a:solidFill>
            <a:round/>
            <a:headEnd/>
            <a:tailEnd/>
          </a:ln>
        </p:spPr>
        <p:txBody>
          <a:bodyPr/>
          <a:lstStyle/>
          <a:p>
            <a:endParaRPr lang="en-GB"/>
          </a:p>
        </p:txBody>
      </p:sp>
      <p:sp>
        <p:nvSpPr>
          <p:cNvPr id="110660" name="Oval 68"/>
          <p:cNvSpPr>
            <a:spLocks noChangeArrowheads="1"/>
          </p:cNvSpPr>
          <p:nvPr/>
        </p:nvSpPr>
        <p:spPr bwMode="auto">
          <a:xfrm>
            <a:off x="7531100" y="820738"/>
            <a:ext cx="307975" cy="357187"/>
          </a:xfrm>
          <a:prstGeom prst="ellipse">
            <a:avLst/>
          </a:prstGeom>
          <a:blipFill dpi="0" rotWithShape="0">
            <a:blip r:embed="rId5"/>
            <a:srcRect/>
            <a:tile tx="0" ty="0" sx="100000" sy="100000" flip="none" algn="tl"/>
          </a:blipFill>
          <a:ln w="7938">
            <a:solidFill>
              <a:schemeClr val="tx1"/>
            </a:solidFill>
            <a:round/>
            <a:headEnd/>
            <a:tailEnd/>
          </a:ln>
        </p:spPr>
        <p:txBody>
          <a:bodyPr/>
          <a:lstStyle/>
          <a:p>
            <a:endParaRPr lang="en-GB"/>
          </a:p>
        </p:txBody>
      </p:sp>
      <p:sp>
        <p:nvSpPr>
          <p:cNvPr id="110661" name="Freeform 69"/>
          <p:cNvSpPr>
            <a:spLocks/>
          </p:cNvSpPr>
          <p:nvPr/>
        </p:nvSpPr>
        <p:spPr bwMode="auto">
          <a:xfrm>
            <a:off x="7643813" y="593725"/>
            <a:ext cx="39687" cy="171450"/>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10662" name="Freeform 70"/>
          <p:cNvSpPr>
            <a:spLocks/>
          </p:cNvSpPr>
          <p:nvPr/>
        </p:nvSpPr>
        <p:spPr bwMode="auto">
          <a:xfrm>
            <a:off x="7707313" y="593725"/>
            <a:ext cx="39687" cy="171450"/>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10663" name="Freeform 71"/>
          <p:cNvSpPr>
            <a:spLocks/>
          </p:cNvSpPr>
          <p:nvPr/>
        </p:nvSpPr>
        <p:spPr bwMode="auto">
          <a:xfrm>
            <a:off x="7643813" y="1235075"/>
            <a:ext cx="39687" cy="196850"/>
          </a:xfrm>
          <a:custGeom>
            <a:avLst/>
            <a:gdLst>
              <a:gd name="T0" fmla="*/ 0 w 10"/>
              <a:gd name="T1" fmla="*/ 2147483647 h 45"/>
              <a:gd name="T2" fmla="*/ 0 w 10"/>
              <a:gd name="T3" fmla="*/ 2147483647 h 45"/>
              <a:gd name="T4" fmla="*/ 2147483647 w 10"/>
              <a:gd name="T5" fmla="*/ 2147483647 h 45"/>
              <a:gd name="T6" fmla="*/ 2147483647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0" y="45"/>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10664" name="Freeform 72"/>
          <p:cNvSpPr>
            <a:spLocks/>
          </p:cNvSpPr>
          <p:nvPr/>
        </p:nvSpPr>
        <p:spPr bwMode="auto">
          <a:xfrm>
            <a:off x="7707313" y="1235075"/>
            <a:ext cx="39687" cy="196850"/>
          </a:xfrm>
          <a:custGeom>
            <a:avLst/>
            <a:gdLst>
              <a:gd name="T0" fmla="*/ 2147483647 w 10"/>
              <a:gd name="T1" fmla="*/ 2147483647 h 45"/>
              <a:gd name="T2" fmla="*/ 2147483647 w 10"/>
              <a:gd name="T3" fmla="*/ 2147483647 h 45"/>
              <a:gd name="T4" fmla="*/ 0 w 10"/>
              <a:gd name="T5" fmla="*/ 2147483647 h 45"/>
              <a:gd name="T6" fmla="*/ 0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10" y="45"/>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10665" name="Freeform 73"/>
          <p:cNvSpPr>
            <a:spLocks/>
          </p:cNvSpPr>
          <p:nvPr/>
        </p:nvSpPr>
        <p:spPr bwMode="auto">
          <a:xfrm>
            <a:off x="7847013" y="935038"/>
            <a:ext cx="146050" cy="52387"/>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10666" name="Freeform 74"/>
          <p:cNvSpPr>
            <a:spLocks/>
          </p:cNvSpPr>
          <p:nvPr/>
        </p:nvSpPr>
        <p:spPr bwMode="auto">
          <a:xfrm>
            <a:off x="7847013" y="1009650"/>
            <a:ext cx="146050" cy="52388"/>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10667" name="Freeform 75"/>
          <p:cNvSpPr>
            <a:spLocks/>
          </p:cNvSpPr>
          <p:nvPr/>
        </p:nvSpPr>
        <p:spPr bwMode="auto">
          <a:xfrm>
            <a:off x="7315200" y="935038"/>
            <a:ext cx="165100" cy="52387"/>
          </a:xfrm>
          <a:custGeom>
            <a:avLst/>
            <a:gdLst>
              <a:gd name="T0" fmla="*/ 0 w 42"/>
              <a:gd name="T1" fmla="*/ 0 h 12"/>
              <a:gd name="T2" fmla="*/ 2147483647 w 42"/>
              <a:gd name="T3" fmla="*/ 0 h 12"/>
              <a:gd name="T4" fmla="*/ 2147483647 w 42"/>
              <a:gd name="T5" fmla="*/ 2147483647 h 12"/>
              <a:gd name="T6" fmla="*/ 2147483647 w 42"/>
              <a:gd name="T7" fmla="*/ 2147483647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0"/>
                </a:moveTo>
                <a:lnTo>
                  <a:pt x="16" y="0"/>
                </a:lnTo>
                <a:lnTo>
                  <a:pt x="16" y="12"/>
                </a:lnTo>
                <a:lnTo>
                  <a:pt x="42" y="12"/>
                </a:lnTo>
              </a:path>
            </a:pathLst>
          </a:custGeom>
          <a:noFill/>
          <a:ln w="7938">
            <a:solidFill>
              <a:schemeClr val="tx1"/>
            </a:solidFill>
            <a:round/>
            <a:headEnd/>
            <a:tailEnd/>
          </a:ln>
        </p:spPr>
        <p:txBody>
          <a:bodyPr/>
          <a:lstStyle/>
          <a:p>
            <a:endParaRPr lang="en-GB"/>
          </a:p>
        </p:txBody>
      </p:sp>
      <p:sp>
        <p:nvSpPr>
          <p:cNvPr id="110668" name="Freeform 76"/>
          <p:cNvSpPr>
            <a:spLocks/>
          </p:cNvSpPr>
          <p:nvPr/>
        </p:nvSpPr>
        <p:spPr bwMode="auto">
          <a:xfrm>
            <a:off x="7315200" y="1009650"/>
            <a:ext cx="165100" cy="52388"/>
          </a:xfrm>
          <a:custGeom>
            <a:avLst/>
            <a:gdLst>
              <a:gd name="T0" fmla="*/ 0 w 42"/>
              <a:gd name="T1" fmla="*/ 2147483647 h 12"/>
              <a:gd name="T2" fmla="*/ 2147483647 w 42"/>
              <a:gd name="T3" fmla="*/ 2147483647 h 12"/>
              <a:gd name="T4" fmla="*/ 2147483647 w 42"/>
              <a:gd name="T5" fmla="*/ 0 h 12"/>
              <a:gd name="T6" fmla="*/ 2147483647 w 42"/>
              <a:gd name="T7" fmla="*/ 0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12"/>
                </a:moveTo>
                <a:lnTo>
                  <a:pt x="16" y="12"/>
                </a:lnTo>
                <a:lnTo>
                  <a:pt x="16" y="0"/>
                </a:lnTo>
                <a:lnTo>
                  <a:pt x="42" y="0"/>
                </a:lnTo>
              </a:path>
            </a:pathLst>
          </a:custGeom>
          <a:noFill/>
          <a:ln w="7938">
            <a:solidFill>
              <a:schemeClr val="tx1"/>
            </a:solidFill>
            <a:round/>
            <a:headEnd/>
            <a:tailEnd/>
          </a:ln>
        </p:spPr>
        <p:txBody>
          <a:bodyPr/>
          <a:lstStyle/>
          <a:p>
            <a:endParaRPr lang="en-GB"/>
          </a:p>
        </p:txBody>
      </p:sp>
      <p:sp>
        <p:nvSpPr>
          <p:cNvPr id="110669" name="Oval 77"/>
          <p:cNvSpPr>
            <a:spLocks noChangeArrowheads="1"/>
          </p:cNvSpPr>
          <p:nvPr/>
        </p:nvSpPr>
        <p:spPr bwMode="auto">
          <a:xfrm>
            <a:off x="5033963" y="1617663"/>
            <a:ext cx="382587" cy="490537"/>
          </a:xfrm>
          <a:prstGeom prst="ellipse">
            <a:avLst/>
          </a:prstGeom>
          <a:solidFill>
            <a:srgbClr val="4C0099"/>
          </a:solidFill>
          <a:ln w="7938">
            <a:solidFill>
              <a:schemeClr val="tx1"/>
            </a:solidFill>
            <a:round/>
            <a:headEnd/>
            <a:tailEnd/>
          </a:ln>
        </p:spPr>
        <p:txBody>
          <a:bodyPr/>
          <a:lstStyle/>
          <a:p>
            <a:endParaRPr lang="en-GB"/>
          </a:p>
        </p:txBody>
      </p:sp>
      <p:sp>
        <p:nvSpPr>
          <p:cNvPr id="110670" name="Oval 78"/>
          <p:cNvSpPr>
            <a:spLocks noChangeArrowheads="1"/>
          </p:cNvSpPr>
          <p:nvPr/>
        </p:nvSpPr>
        <p:spPr bwMode="auto">
          <a:xfrm>
            <a:off x="5099050" y="1665288"/>
            <a:ext cx="317500" cy="365125"/>
          </a:xfrm>
          <a:prstGeom prst="ellipse">
            <a:avLst/>
          </a:prstGeom>
          <a:blipFill dpi="0" rotWithShape="0">
            <a:blip r:embed="rId6"/>
            <a:srcRect/>
            <a:tile tx="0" ty="0" sx="100000" sy="100000" flip="none" algn="tl"/>
          </a:blipFill>
          <a:ln w="7938">
            <a:solidFill>
              <a:schemeClr val="tx1"/>
            </a:solidFill>
            <a:round/>
            <a:headEnd/>
            <a:tailEnd/>
          </a:ln>
        </p:spPr>
        <p:txBody>
          <a:bodyPr/>
          <a:lstStyle/>
          <a:p>
            <a:pPr>
              <a:spcBef>
                <a:spcPct val="0"/>
              </a:spcBef>
            </a:pPr>
            <a:endParaRPr lang="en-GB" b="1">
              <a:solidFill>
                <a:srgbClr val="000000"/>
              </a:solidFill>
            </a:endParaRPr>
          </a:p>
        </p:txBody>
      </p:sp>
      <p:sp>
        <p:nvSpPr>
          <p:cNvPr id="110671" name="Freeform 79"/>
          <p:cNvSpPr>
            <a:spLocks/>
          </p:cNvSpPr>
          <p:nvPr/>
        </p:nvSpPr>
        <p:spPr bwMode="auto">
          <a:xfrm>
            <a:off x="5195888" y="1431925"/>
            <a:ext cx="39687" cy="176213"/>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10672" name="Freeform 80"/>
          <p:cNvSpPr>
            <a:spLocks/>
          </p:cNvSpPr>
          <p:nvPr/>
        </p:nvSpPr>
        <p:spPr bwMode="auto">
          <a:xfrm>
            <a:off x="5260975" y="1431925"/>
            <a:ext cx="39688" cy="176213"/>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10673" name="Freeform 81"/>
          <p:cNvSpPr>
            <a:spLocks/>
          </p:cNvSpPr>
          <p:nvPr/>
        </p:nvSpPr>
        <p:spPr bwMode="auto">
          <a:xfrm>
            <a:off x="5195888" y="2090738"/>
            <a:ext cx="39687" cy="179387"/>
          </a:xfrm>
          <a:custGeom>
            <a:avLst/>
            <a:gdLst>
              <a:gd name="T0" fmla="*/ 0 w 10"/>
              <a:gd name="T1" fmla="*/ 2147483647 h 40"/>
              <a:gd name="T2" fmla="*/ 0 w 10"/>
              <a:gd name="T3" fmla="*/ 2147483647 h 40"/>
              <a:gd name="T4" fmla="*/ 2147483647 w 10"/>
              <a:gd name="T5" fmla="*/ 2147483647 h 40"/>
              <a:gd name="T6" fmla="*/ 2147483647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0" y="40"/>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10674" name="Freeform 82"/>
          <p:cNvSpPr>
            <a:spLocks/>
          </p:cNvSpPr>
          <p:nvPr/>
        </p:nvSpPr>
        <p:spPr bwMode="auto">
          <a:xfrm>
            <a:off x="5260975" y="2090738"/>
            <a:ext cx="39688" cy="179387"/>
          </a:xfrm>
          <a:custGeom>
            <a:avLst/>
            <a:gdLst>
              <a:gd name="T0" fmla="*/ 2147483647 w 10"/>
              <a:gd name="T1" fmla="*/ 2147483647 h 40"/>
              <a:gd name="T2" fmla="*/ 2147483647 w 10"/>
              <a:gd name="T3" fmla="*/ 2147483647 h 40"/>
              <a:gd name="T4" fmla="*/ 0 w 10"/>
              <a:gd name="T5" fmla="*/ 2147483647 h 40"/>
              <a:gd name="T6" fmla="*/ 0 w 10"/>
              <a:gd name="T7" fmla="*/ 0 h 40"/>
              <a:gd name="T8" fmla="*/ 0 60000 65536"/>
              <a:gd name="T9" fmla="*/ 0 60000 65536"/>
              <a:gd name="T10" fmla="*/ 0 60000 65536"/>
              <a:gd name="T11" fmla="*/ 0 60000 65536"/>
              <a:gd name="T12" fmla="*/ 0 w 10"/>
              <a:gd name="T13" fmla="*/ 0 h 40"/>
              <a:gd name="T14" fmla="*/ 10 w 10"/>
              <a:gd name="T15" fmla="*/ 40 h 40"/>
            </a:gdLst>
            <a:ahLst/>
            <a:cxnLst>
              <a:cxn ang="T8">
                <a:pos x="T0" y="T1"/>
              </a:cxn>
              <a:cxn ang="T9">
                <a:pos x="T2" y="T3"/>
              </a:cxn>
              <a:cxn ang="T10">
                <a:pos x="T4" y="T5"/>
              </a:cxn>
              <a:cxn ang="T11">
                <a:pos x="T6" y="T7"/>
              </a:cxn>
            </a:cxnLst>
            <a:rect l="T12" t="T13" r="T14" b="T15"/>
            <a:pathLst>
              <a:path w="10" h="40">
                <a:moveTo>
                  <a:pt x="10" y="40"/>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10675" name="Freeform 83"/>
          <p:cNvSpPr>
            <a:spLocks/>
          </p:cNvSpPr>
          <p:nvPr/>
        </p:nvSpPr>
        <p:spPr bwMode="auto">
          <a:xfrm>
            <a:off x="5403850" y="1782763"/>
            <a:ext cx="150813" cy="53975"/>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10676" name="Freeform 84"/>
          <p:cNvSpPr>
            <a:spLocks/>
          </p:cNvSpPr>
          <p:nvPr/>
        </p:nvSpPr>
        <p:spPr bwMode="auto">
          <a:xfrm>
            <a:off x="5403850" y="1860550"/>
            <a:ext cx="150813" cy="53975"/>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10677" name="Freeform 85"/>
          <p:cNvSpPr>
            <a:spLocks/>
          </p:cNvSpPr>
          <p:nvPr/>
        </p:nvSpPr>
        <p:spPr bwMode="auto">
          <a:xfrm>
            <a:off x="4876800" y="1782763"/>
            <a:ext cx="149225" cy="53975"/>
          </a:xfrm>
          <a:custGeom>
            <a:avLst/>
            <a:gdLst>
              <a:gd name="T0" fmla="*/ 0 w 37"/>
              <a:gd name="T1" fmla="*/ 0 h 12"/>
              <a:gd name="T2" fmla="*/ 2147483647 w 37"/>
              <a:gd name="T3" fmla="*/ 0 h 12"/>
              <a:gd name="T4" fmla="*/ 2147483647 w 37"/>
              <a:gd name="T5" fmla="*/ 2147483647 h 12"/>
              <a:gd name="T6" fmla="*/ 2147483647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0"/>
                </a:moveTo>
                <a:lnTo>
                  <a:pt x="11" y="0"/>
                </a:lnTo>
                <a:lnTo>
                  <a:pt x="11" y="12"/>
                </a:lnTo>
                <a:lnTo>
                  <a:pt x="37" y="12"/>
                </a:lnTo>
              </a:path>
            </a:pathLst>
          </a:custGeom>
          <a:noFill/>
          <a:ln w="7938">
            <a:solidFill>
              <a:schemeClr val="tx1"/>
            </a:solidFill>
            <a:round/>
            <a:headEnd/>
            <a:tailEnd/>
          </a:ln>
        </p:spPr>
        <p:txBody>
          <a:bodyPr/>
          <a:lstStyle/>
          <a:p>
            <a:endParaRPr lang="en-GB"/>
          </a:p>
        </p:txBody>
      </p:sp>
      <p:sp>
        <p:nvSpPr>
          <p:cNvPr id="110678" name="Freeform 86"/>
          <p:cNvSpPr>
            <a:spLocks/>
          </p:cNvSpPr>
          <p:nvPr/>
        </p:nvSpPr>
        <p:spPr bwMode="auto">
          <a:xfrm>
            <a:off x="4876800" y="1860550"/>
            <a:ext cx="149225" cy="53975"/>
          </a:xfrm>
          <a:custGeom>
            <a:avLst/>
            <a:gdLst>
              <a:gd name="T0" fmla="*/ 0 w 37"/>
              <a:gd name="T1" fmla="*/ 2147483647 h 12"/>
              <a:gd name="T2" fmla="*/ 2147483647 w 37"/>
              <a:gd name="T3" fmla="*/ 2147483647 h 12"/>
              <a:gd name="T4" fmla="*/ 2147483647 w 37"/>
              <a:gd name="T5" fmla="*/ 0 h 12"/>
              <a:gd name="T6" fmla="*/ 2147483647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0" y="12"/>
                </a:moveTo>
                <a:lnTo>
                  <a:pt x="11" y="12"/>
                </a:lnTo>
                <a:lnTo>
                  <a:pt x="11" y="0"/>
                </a:lnTo>
                <a:lnTo>
                  <a:pt x="37" y="0"/>
                </a:lnTo>
              </a:path>
            </a:pathLst>
          </a:custGeom>
          <a:noFill/>
          <a:ln w="7938">
            <a:solidFill>
              <a:schemeClr val="tx1"/>
            </a:solidFill>
            <a:round/>
            <a:headEnd/>
            <a:tailEnd/>
          </a:ln>
        </p:spPr>
        <p:txBody>
          <a:bodyPr/>
          <a:lstStyle/>
          <a:p>
            <a:endParaRPr lang="en-GB"/>
          </a:p>
        </p:txBody>
      </p:sp>
      <p:sp>
        <p:nvSpPr>
          <p:cNvPr id="110679" name="Oval 87"/>
          <p:cNvSpPr>
            <a:spLocks noChangeArrowheads="1"/>
          </p:cNvSpPr>
          <p:nvPr/>
        </p:nvSpPr>
        <p:spPr bwMode="auto">
          <a:xfrm>
            <a:off x="5386388" y="1992313"/>
            <a:ext cx="373062" cy="479425"/>
          </a:xfrm>
          <a:prstGeom prst="ellipse">
            <a:avLst/>
          </a:prstGeom>
          <a:solidFill>
            <a:srgbClr val="002E99"/>
          </a:solidFill>
          <a:ln w="7938">
            <a:solidFill>
              <a:schemeClr val="tx1"/>
            </a:solidFill>
            <a:round/>
            <a:headEnd/>
            <a:tailEnd/>
          </a:ln>
        </p:spPr>
        <p:txBody>
          <a:bodyPr/>
          <a:lstStyle/>
          <a:p>
            <a:endParaRPr lang="en-GB"/>
          </a:p>
        </p:txBody>
      </p:sp>
      <p:sp>
        <p:nvSpPr>
          <p:cNvPr id="110680" name="Oval 88"/>
          <p:cNvSpPr>
            <a:spLocks noChangeArrowheads="1"/>
          </p:cNvSpPr>
          <p:nvPr/>
        </p:nvSpPr>
        <p:spPr bwMode="auto">
          <a:xfrm>
            <a:off x="5430838" y="2039938"/>
            <a:ext cx="307975" cy="357187"/>
          </a:xfrm>
          <a:prstGeom prst="ellipse">
            <a:avLst/>
          </a:prstGeom>
          <a:blipFill dpi="0" rotWithShape="0">
            <a:blip r:embed="rId5"/>
            <a:srcRect/>
            <a:tile tx="0" ty="0" sx="100000" sy="100000" flip="none" algn="tl"/>
          </a:blipFill>
          <a:ln w="7938">
            <a:solidFill>
              <a:schemeClr val="tx1"/>
            </a:solidFill>
            <a:round/>
            <a:headEnd/>
            <a:tailEnd/>
          </a:ln>
        </p:spPr>
        <p:txBody>
          <a:bodyPr/>
          <a:lstStyle/>
          <a:p>
            <a:endParaRPr lang="en-GB"/>
          </a:p>
        </p:txBody>
      </p:sp>
      <p:sp>
        <p:nvSpPr>
          <p:cNvPr id="110681" name="Freeform 89"/>
          <p:cNvSpPr>
            <a:spLocks/>
          </p:cNvSpPr>
          <p:nvPr/>
        </p:nvSpPr>
        <p:spPr bwMode="auto">
          <a:xfrm>
            <a:off x="5543550" y="1812925"/>
            <a:ext cx="39688" cy="171450"/>
          </a:xfrm>
          <a:custGeom>
            <a:avLst/>
            <a:gdLst>
              <a:gd name="T0" fmla="*/ 0 w 10"/>
              <a:gd name="T1" fmla="*/ 0 h 39"/>
              <a:gd name="T2" fmla="*/ 0 w 10"/>
              <a:gd name="T3" fmla="*/ 2147483647 h 39"/>
              <a:gd name="T4" fmla="*/ 2147483647 w 10"/>
              <a:gd name="T5" fmla="*/ 2147483647 h 39"/>
              <a:gd name="T6" fmla="*/ 2147483647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0" y="0"/>
                </a:moveTo>
                <a:lnTo>
                  <a:pt x="0" y="11"/>
                </a:lnTo>
                <a:lnTo>
                  <a:pt x="10" y="11"/>
                </a:lnTo>
                <a:lnTo>
                  <a:pt x="10" y="39"/>
                </a:lnTo>
              </a:path>
            </a:pathLst>
          </a:custGeom>
          <a:noFill/>
          <a:ln w="7938">
            <a:solidFill>
              <a:schemeClr val="tx1"/>
            </a:solidFill>
            <a:round/>
            <a:headEnd/>
            <a:tailEnd/>
          </a:ln>
        </p:spPr>
        <p:txBody>
          <a:bodyPr/>
          <a:lstStyle/>
          <a:p>
            <a:endParaRPr lang="en-GB"/>
          </a:p>
        </p:txBody>
      </p:sp>
      <p:sp>
        <p:nvSpPr>
          <p:cNvPr id="110682" name="Freeform 90"/>
          <p:cNvSpPr>
            <a:spLocks/>
          </p:cNvSpPr>
          <p:nvPr/>
        </p:nvSpPr>
        <p:spPr bwMode="auto">
          <a:xfrm>
            <a:off x="5607050" y="1812925"/>
            <a:ext cx="39688" cy="171450"/>
          </a:xfrm>
          <a:custGeom>
            <a:avLst/>
            <a:gdLst>
              <a:gd name="T0" fmla="*/ 2147483647 w 10"/>
              <a:gd name="T1" fmla="*/ 0 h 39"/>
              <a:gd name="T2" fmla="*/ 2147483647 w 10"/>
              <a:gd name="T3" fmla="*/ 2147483647 h 39"/>
              <a:gd name="T4" fmla="*/ 0 w 10"/>
              <a:gd name="T5" fmla="*/ 2147483647 h 39"/>
              <a:gd name="T6" fmla="*/ 0 w 10"/>
              <a:gd name="T7" fmla="*/ 2147483647 h 39"/>
              <a:gd name="T8" fmla="*/ 0 60000 65536"/>
              <a:gd name="T9" fmla="*/ 0 60000 65536"/>
              <a:gd name="T10" fmla="*/ 0 60000 65536"/>
              <a:gd name="T11" fmla="*/ 0 60000 65536"/>
              <a:gd name="T12" fmla="*/ 0 w 10"/>
              <a:gd name="T13" fmla="*/ 0 h 39"/>
              <a:gd name="T14" fmla="*/ 10 w 10"/>
              <a:gd name="T15" fmla="*/ 39 h 39"/>
            </a:gdLst>
            <a:ahLst/>
            <a:cxnLst>
              <a:cxn ang="T8">
                <a:pos x="T0" y="T1"/>
              </a:cxn>
              <a:cxn ang="T9">
                <a:pos x="T2" y="T3"/>
              </a:cxn>
              <a:cxn ang="T10">
                <a:pos x="T4" y="T5"/>
              </a:cxn>
              <a:cxn ang="T11">
                <a:pos x="T6" y="T7"/>
              </a:cxn>
            </a:cxnLst>
            <a:rect l="T12" t="T13" r="T14" b="T15"/>
            <a:pathLst>
              <a:path w="10" h="39">
                <a:moveTo>
                  <a:pt x="10" y="0"/>
                </a:moveTo>
                <a:lnTo>
                  <a:pt x="10" y="11"/>
                </a:lnTo>
                <a:lnTo>
                  <a:pt x="0" y="11"/>
                </a:lnTo>
                <a:lnTo>
                  <a:pt x="0" y="39"/>
                </a:lnTo>
              </a:path>
            </a:pathLst>
          </a:custGeom>
          <a:noFill/>
          <a:ln w="7938">
            <a:solidFill>
              <a:schemeClr val="tx1"/>
            </a:solidFill>
            <a:round/>
            <a:headEnd/>
            <a:tailEnd/>
          </a:ln>
        </p:spPr>
        <p:txBody>
          <a:bodyPr/>
          <a:lstStyle/>
          <a:p>
            <a:endParaRPr lang="en-GB"/>
          </a:p>
        </p:txBody>
      </p:sp>
      <p:sp>
        <p:nvSpPr>
          <p:cNvPr id="110683" name="Freeform 91"/>
          <p:cNvSpPr>
            <a:spLocks/>
          </p:cNvSpPr>
          <p:nvPr/>
        </p:nvSpPr>
        <p:spPr bwMode="auto">
          <a:xfrm>
            <a:off x="5543550" y="2454275"/>
            <a:ext cx="39688" cy="196850"/>
          </a:xfrm>
          <a:custGeom>
            <a:avLst/>
            <a:gdLst>
              <a:gd name="T0" fmla="*/ 0 w 10"/>
              <a:gd name="T1" fmla="*/ 2147483647 h 45"/>
              <a:gd name="T2" fmla="*/ 0 w 10"/>
              <a:gd name="T3" fmla="*/ 2147483647 h 45"/>
              <a:gd name="T4" fmla="*/ 2147483647 w 10"/>
              <a:gd name="T5" fmla="*/ 2147483647 h 45"/>
              <a:gd name="T6" fmla="*/ 2147483647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0" y="45"/>
                </a:moveTo>
                <a:lnTo>
                  <a:pt x="0" y="28"/>
                </a:lnTo>
                <a:lnTo>
                  <a:pt x="10" y="28"/>
                </a:lnTo>
                <a:lnTo>
                  <a:pt x="10" y="0"/>
                </a:lnTo>
              </a:path>
            </a:pathLst>
          </a:custGeom>
          <a:noFill/>
          <a:ln w="7938">
            <a:solidFill>
              <a:schemeClr val="tx1"/>
            </a:solidFill>
            <a:round/>
            <a:headEnd/>
            <a:tailEnd/>
          </a:ln>
        </p:spPr>
        <p:txBody>
          <a:bodyPr/>
          <a:lstStyle/>
          <a:p>
            <a:endParaRPr lang="en-GB"/>
          </a:p>
        </p:txBody>
      </p:sp>
      <p:sp>
        <p:nvSpPr>
          <p:cNvPr id="110684" name="Freeform 92"/>
          <p:cNvSpPr>
            <a:spLocks/>
          </p:cNvSpPr>
          <p:nvPr/>
        </p:nvSpPr>
        <p:spPr bwMode="auto">
          <a:xfrm>
            <a:off x="5607050" y="2454275"/>
            <a:ext cx="39688" cy="196850"/>
          </a:xfrm>
          <a:custGeom>
            <a:avLst/>
            <a:gdLst>
              <a:gd name="T0" fmla="*/ 2147483647 w 10"/>
              <a:gd name="T1" fmla="*/ 2147483647 h 45"/>
              <a:gd name="T2" fmla="*/ 2147483647 w 10"/>
              <a:gd name="T3" fmla="*/ 2147483647 h 45"/>
              <a:gd name="T4" fmla="*/ 0 w 10"/>
              <a:gd name="T5" fmla="*/ 2147483647 h 45"/>
              <a:gd name="T6" fmla="*/ 0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10" y="45"/>
                </a:moveTo>
                <a:lnTo>
                  <a:pt x="10" y="28"/>
                </a:lnTo>
                <a:lnTo>
                  <a:pt x="0" y="28"/>
                </a:lnTo>
                <a:lnTo>
                  <a:pt x="0" y="0"/>
                </a:lnTo>
              </a:path>
            </a:pathLst>
          </a:custGeom>
          <a:noFill/>
          <a:ln w="7938">
            <a:solidFill>
              <a:schemeClr val="tx1"/>
            </a:solidFill>
            <a:round/>
            <a:headEnd/>
            <a:tailEnd/>
          </a:ln>
        </p:spPr>
        <p:txBody>
          <a:bodyPr/>
          <a:lstStyle/>
          <a:p>
            <a:endParaRPr lang="en-GB"/>
          </a:p>
        </p:txBody>
      </p:sp>
      <p:sp>
        <p:nvSpPr>
          <p:cNvPr id="110685" name="Freeform 93"/>
          <p:cNvSpPr>
            <a:spLocks/>
          </p:cNvSpPr>
          <p:nvPr/>
        </p:nvSpPr>
        <p:spPr bwMode="auto">
          <a:xfrm>
            <a:off x="5746750" y="2154238"/>
            <a:ext cx="146050" cy="52387"/>
          </a:xfrm>
          <a:custGeom>
            <a:avLst/>
            <a:gdLst>
              <a:gd name="T0" fmla="*/ 2147483647 w 37"/>
              <a:gd name="T1" fmla="*/ 0 h 12"/>
              <a:gd name="T2" fmla="*/ 2147483647 w 37"/>
              <a:gd name="T3" fmla="*/ 0 h 12"/>
              <a:gd name="T4" fmla="*/ 2147483647 w 37"/>
              <a:gd name="T5" fmla="*/ 2147483647 h 12"/>
              <a:gd name="T6" fmla="*/ 0 w 37"/>
              <a:gd name="T7" fmla="*/ 2147483647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0"/>
                </a:moveTo>
                <a:lnTo>
                  <a:pt x="26" y="0"/>
                </a:lnTo>
                <a:lnTo>
                  <a:pt x="26" y="12"/>
                </a:lnTo>
                <a:lnTo>
                  <a:pt x="0" y="12"/>
                </a:lnTo>
              </a:path>
            </a:pathLst>
          </a:custGeom>
          <a:noFill/>
          <a:ln w="7938">
            <a:solidFill>
              <a:schemeClr val="tx1"/>
            </a:solidFill>
            <a:round/>
            <a:headEnd/>
            <a:tailEnd/>
          </a:ln>
        </p:spPr>
        <p:txBody>
          <a:bodyPr/>
          <a:lstStyle/>
          <a:p>
            <a:endParaRPr lang="en-GB"/>
          </a:p>
        </p:txBody>
      </p:sp>
      <p:sp>
        <p:nvSpPr>
          <p:cNvPr id="110686" name="Freeform 94"/>
          <p:cNvSpPr>
            <a:spLocks/>
          </p:cNvSpPr>
          <p:nvPr/>
        </p:nvSpPr>
        <p:spPr bwMode="auto">
          <a:xfrm>
            <a:off x="5746750" y="2228850"/>
            <a:ext cx="146050" cy="52388"/>
          </a:xfrm>
          <a:custGeom>
            <a:avLst/>
            <a:gdLst>
              <a:gd name="T0" fmla="*/ 2147483647 w 37"/>
              <a:gd name="T1" fmla="*/ 2147483647 h 12"/>
              <a:gd name="T2" fmla="*/ 2147483647 w 37"/>
              <a:gd name="T3" fmla="*/ 2147483647 h 12"/>
              <a:gd name="T4" fmla="*/ 2147483647 w 37"/>
              <a:gd name="T5" fmla="*/ 0 h 12"/>
              <a:gd name="T6" fmla="*/ 0 w 37"/>
              <a:gd name="T7" fmla="*/ 0 h 12"/>
              <a:gd name="T8" fmla="*/ 0 60000 65536"/>
              <a:gd name="T9" fmla="*/ 0 60000 65536"/>
              <a:gd name="T10" fmla="*/ 0 60000 65536"/>
              <a:gd name="T11" fmla="*/ 0 60000 65536"/>
              <a:gd name="T12" fmla="*/ 0 w 37"/>
              <a:gd name="T13" fmla="*/ 0 h 12"/>
              <a:gd name="T14" fmla="*/ 37 w 37"/>
              <a:gd name="T15" fmla="*/ 12 h 12"/>
            </a:gdLst>
            <a:ahLst/>
            <a:cxnLst>
              <a:cxn ang="T8">
                <a:pos x="T0" y="T1"/>
              </a:cxn>
              <a:cxn ang="T9">
                <a:pos x="T2" y="T3"/>
              </a:cxn>
              <a:cxn ang="T10">
                <a:pos x="T4" y="T5"/>
              </a:cxn>
              <a:cxn ang="T11">
                <a:pos x="T6" y="T7"/>
              </a:cxn>
            </a:cxnLst>
            <a:rect l="T12" t="T13" r="T14" b="T15"/>
            <a:pathLst>
              <a:path w="37" h="12">
                <a:moveTo>
                  <a:pt x="37" y="12"/>
                </a:moveTo>
                <a:lnTo>
                  <a:pt x="26" y="12"/>
                </a:lnTo>
                <a:lnTo>
                  <a:pt x="26" y="0"/>
                </a:lnTo>
                <a:lnTo>
                  <a:pt x="0" y="0"/>
                </a:lnTo>
              </a:path>
            </a:pathLst>
          </a:custGeom>
          <a:noFill/>
          <a:ln w="7938">
            <a:solidFill>
              <a:schemeClr val="tx1"/>
            </a:solidFill>
            <a:round/>
            <a:headEnd/>
            <a:tailEnd/>
          </a:ln>
        </p:spPr>
        <p:txBody>
          <a:bodyPr/>
          <a:lstStyle/>
          <a:p>
            <a:endParaRPr lang="en-GB"/>
          </a:p>
        </p:txBody>
      </p:sp>
      <p:sp>
        <p:nvSpPr>
          <p:cNvPr id="110687" name="Freeform 95"/>
          <p:cNvSpPr>
            <a:spLocks/>
          </p:cNvSpPr>
          <p:nvPr/>
        </p:nvSpPr>
        <p:spPr bwMode="auto">
          <a:xfrm>
            <a:off x="5214938" y="2154238"/>
            <a:ext cx="165100" cy="52387"/>
          </a:xfrm>
          <a:custGeom>
            <a:avLst/>
            <a:gdLst>
              <a:gd name="T0" fmla="*/ 0 w 42"/>
              <a:gd name="T1" fmla="*/ 0 h 12"/>
              <a:gd name="T2" fmla="*/ 2147483647 w 42"/>
              <a:gd name="T3" fmla="*/ 0 h 12"/>
              <a:gd name="T4" fmla="*/ 2147483647 w 42"/>
              <a:gd name="T5" fmla="*/ 2147483647 h 12"/>
              <a:gd name="T6" fmla="*/ 2147483647 w 42"/>
              <a:gd name="T7" fmla="*/ 2147483647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0"/>
                </a:moveTo>
                <a:lnTo>
                  <a:pt x="16" y="0"/>
                </a:lnTo>
                <a:lnTo>
                  <a:pt x="16" y="12"/>
                </a:lnTo>
                <a:lnTo>
                  <a:pt x="42" y="12"/>
                </a:lnTo>
              </a:path>
            </a:pathLst>
          </a:custGeom>
          <a:noFill/>
          <a:ln w="7938">
            <a:solidFill>
              <a:schemeClr val="tx1"/>
            </a:solidFill>
            <a:round/>
            <a:headEnd/>
            <a:tailEnd/>
          </a:ln>
        </p:spPr>
        <p:txBody>
          <a:bodyPr/>
          <a:lstStyle/>
          <a:p>
            <a:endParaRPr lang="en-GB"/>
          </a:p>
        </p:txBody>
      </p:sp>
      <p:sp>
        <p:nvSpPr>
          <p:cNvPr id="110688" name="Freeform 96"/>
          <p:cNvSpPr>
            <a:spLocks/>
          </p:cNvSpPr>
          <p:nvPr/>
        </p:nvSpPr>
        <p:spPr bwMode="auto">
          <a:xfrm>
            <a:off x="5214938" y="2228850"/>
            <a:ext cx="165100" cy="52388"/>
          </a:xfrm>
          <a:custGeom>
            <a:avLst/>
            <a:gdLst>
              <a:gd name="T0" fmla="*/ 0 w 42"/>
              <a:gd name="T1" fmla="*/ 2147483647 h 12"/>
              <a:gd name="T2" fmla="*/ 2147483647 w 42"/>
              <a:gd name="T3" fmla="*/ 2147483647 h 12"/>
              <a:gd name="T4" fmla="*/ 2147483647 w 42"/>
              <a:gd name="T5" fmla="*/ 0 h 12"/>
              <a:gd name="T6" fmla="*/ 2147483647 w 42"/>
              <a:gd name="T7" fmla="*/ 0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12"/>
                </a:moveTo>
                <a:lnTo>
                  <a:pt x="16" y="12"/>
                </a:lnTo>
                <a:lnTo>
                  <a:pt x="16" y="0"/>
                </a:lnTo>
                <a:lnTo>
                  <a:pt x="42" y="0"/>
                </a:lnTo>
              </a:path>
            </a:pathLst>
          </a:custGeom>
          <a:noFill/>
          <a:ln w="7938">
            <a:solidFill>
              <a:schemeClr val="tx1"/>
            </a:solidFill>
            <a:round/>
            <a:headEnd/>
            <a:tailEnd/>
          </a:ln>
        </p:spPr>
        <p:txBody>
          <a:bodyPr/>
          <a:lstStyle/>
          <a:p>
            <a:endParaRPr lang="en-GB"/>
          </a:p>
        </p:txBody>
      </p:sp>
      <p:cxnSp>
        <p:nvCxnSpPr>
          <p:cNvPr id="110689" name="AutoShape 97"/>
          <p:cNvCxnSpPr>
            <a:cxnSpLocks noChangeShapeType="1"/>
          </p:cNvCxnSpPr>
          <p:nvPr/>
        </p:nvCxnSpPr>
        <p:spPr bwMode="auto">
          <a:xfrm rot="-5400000">
            <a:off x="2339182" y="1066006"/>
            <a:ext cx="363538" cy="790575"/>
          </a:xfrm>
          <a:prstGeom prst="curvedConnector2">
            <a:avLst/>
          </a:prstGeom>
          <a:noFill/>
          <a:ln w="28575">
            <a:solidFill>
              <a:schemeClr val="tx2"/>
            </a:solidFill>
            <a:round/>
            <a:headEnd/>
            <a:tailEnd type="triangle" w="med" len="med"/>
          </a:ln>
        </p:spPr>
      </p:cxnSp>
      <p:cxnSp>
        <p:nvCxnSpPr>
          <p:cNvPr id="110690" name="AutoShape 98"/>
          <p:cNvCxnSpPr>
            <a:cxnSpLocks noChangeShapeType="1"/>
          </p:cNvCxnSpPr>
          <p:nvPr/>
        </p:nvCxnSpPr>
        <p:spPr bwMode="auto">
          <a:xfrm flipV="1">
            <a:off x="3497263" y="974725"/>
            <a:ext cx="1143000" cy="347663"/>
          </a:xfrm>
          <a:prstGeom prst="curvedConnector3">
            <a:avLst>
              <a:gd name="adj1" fmla="val 50000"/>
            </a:avLst>
          </a:prstGeom>
          <a:noFill/>
          <a:ln w="28575">
            <a:solidFill>
              <a:schemeClr val="tx2"/>
            </a:solidFill>
            <a:round/>
            <a:headEnd/>
            <a:tailEnd type="triangle" w="med" len="med"/>
          </a:ln>
        </p:spPr>
      </p:cxnSp>
      <p:sp>
        <p:nvSpPr>
          <p:cNvPr id="110691" name="Text Box 99"/>
          <p:cNvSpPr txBox="1">
            <a:spLocks noChangeArrowheads="1"/>
          </p:cNvSpPr>
          <p:nvPr/>
        </p:nvSpPr>
        <p:spPr bwMode="auto">
          <a:xfrm>
            <a:off x="323850" y="2565400"/>
            <a:ext cx="1354138" cy="366713"/>
          </a:xfrm>
          <a:prstGeom prst="rect">
            <a:avLst/>
          </a:prstGeom>
          <a:noFill/>
          <a:ln w="12700">
            <a:noFill/>
            <a:miter lim="800000"/>
            <a:headEnd/>
            <a:tailEnd/>
          </a:ln>
        </p:spPr>
        <p:txBody>
          <a:bodyPr>
            <a:spAutoFit/>
          </a:bodyPr>
          <a:lstStyle/>
          <a:p>
            <a:pPr>
              <a:spcBef>
                <a:spcPct val="0"/>
              </a:spcBef>
            </a:pPr>
            <a:r>
              <a:rPr lang="en-GB">
                <a:solidFill>
                  <a:schemeClr val="tx1"/>
                </a:solidFill>
              </a:rPr>
              <a:t>Stem cells</a:t>
            </a:r>
          </a:p>
        </p:txBody>
      </p:sp>
      <p:grpSp>
        <p:nvGrpSpPr>
          <p:cNvPr id="110692" name="Group 100"/>
          <p:cNvGrpSpPr>
            <a:grpSpLocks/>
          </p:cNvGrpSpPr>
          <p:nvPr/>
        </p:nvGrpSpPr>
        <p:grpSpPr bwMode="auto">
          <a:xfrm>
            <a:off x="1909763" y="2425700"/>
            <a:ext cx="406400" cy="533400"/>
            <a:chOff x="4997" y="2278"/>
            <a:chExt cx="106" cy="114"/>
          </a:xfrm>
        </p:grpSpPr>
        <p:sp>
          <p:nvSpPr>
            <p:cNvPr id="110969" name="Oval 101"/>
            <p:cNvSpPr>
              <a:spLocks noChangeArrowheads="1"/>
            </p:cNvSpPr>
            <p:nvPr/>
          </p:nvSpPr>
          <p:spPr bwMode="auto">
            <a:xfrm>
              <a:off x="4997" y="2278"/>
              <a:ext cx="106" cy="114"/>
            </a:xfrm>
            <a:prstGeom prst="ellipse">
              <a:avLst/>
            </a:prstGeom>
            <a:solidFill>
              <a:srgbClr val="FFFF00"/>
            </a:solidFill>
            <a:ln w="7938">
              <a:solidFill>
                <a:srgbClr val="000000"/>
              </a:solidFill>
              <a:round/>
              <a:headEnd/>
              <a:tailEnd/>
            </a:ln>
          </p:spPr>
          <p:txBody>
            <a:bodyPr/>
            <a:lstStyle/>
            <a:p>
              <a:endParaRPr lang="en-GB"/>
            </a:p>
          </p:txBody>
        </p:sp>
        <p:sp>
          <p:nvSpPr>
            <p:cNvPr id="110970" name="Oval 102"/>
            <p:cNvSpPr>
              <a:spLocks noChangeArrowheads="1"/>
            </p:cNvSpPr>
            <p:nvPr/>
          </p:nvSpPr>
          <p:spPr bwMode="auto">
            <a:xfrm>
              <a:off x="5013" y="2295"/>
              <a:ext cx="90" cy="86"/>
            </a:xfrm>
            <a:prstGeom prst="ellipse">
              <a:avLst/>
            </a:prstGeom>
            <a:blipFill dpi="0" rotWithShape="0">
              <a:blip r:embed="rId7"/>
              <a:srcRect/>
              <a:tile tx="0" ty="0" sx="100000" sy="100000" flip="none" algn="tl"/>
            </a:blipFill>
            <a:ln w="7938">
              <a:solidFill>
                <a:srgbClr val="000000"/>
              </a:solidFill>
              <a:round/>
              <a:headEnd/>
              <a:tailEnd/>
            </a:ln>
          </p:spPr>
          <p:txBody>
            <a:bodyPr/>
            <a:lstStyle/>
            <a:p>
              <a:endParaRPr lang="en-GB"/>
            </a:p>
          </p:txBody>
        </p:sp>
      </p:grpSp>
      <p:grpSp>
        <p:nvGrpSpPr>
          <p:cNvPr id="110693" name="Group 103"/>
          <p:cNvGrpSpPr>
            <a:grpSpLocks/>
          </p:cNvGrpSpPr>
          <p:nvPr/>
        </p:nvGrpSpPr>
        <p:grpSpPr bwMode="auto">
          <a:xfrm>
            <a:off x="2179638" y="2578100"/>
            <a:ext cx="271462" cy="381000"/>
            <a:chOff x="4997" y="2278"/>
            <a:chExt cx="106" cy="114"/>
          </a:xfrm>
        </p:grpSpPr>
        <p:sp>
          <p:nvSpPr>
            <p:cNvPr id="110967" name="Oval 104"/>
            <p:cNvSpPr>
              <a:spLocks noChangeArrowheads="1"/>
            </p:cNvSpPr>
            <p:nvPr/>
          </p:nvSpPr>
          <p:spPr bwMode="auto">
            <a:xfrm>
              <a:off x="4997" y="2278"/>
              <a:ext cx="106" cy="114"/>
            </a:xfrm>
            <a:prstGeom prst="ellipse">
              <a:avLst/>
            </a:prstGeom>
            <a:solidFill>
              <a:srgbClr val="FFFF00"/>
            </a:solidFill>
            <a:ln w="7938">
              <a:solidFill>
                <a:srgbClr val="000000"/>
              </a:solidFill>
              <a:round/>
              <a:headEnd/>
              <a:tailEnd/>
            </a:ln>
          </p:spPr>
          <p:txBody>
            <a:bodyPr/>
            <a:lstStyle/>
            <a:p>
              <a:endParaRPr lang="en-GB"/>
            </a:p>
          </p:txBody>
        </p:sp>
        <p:sp>
          <p:nvSpPr>
            <p:cNvPr id="110968" name="Oval 105"/>
            <p:cNvSpPr>
              <a:spLocks noChangeArrowheads="1"/>
            </p:cNvSpPr>
            <p:nvPr/>
          </p:nvSpPr>
          <p:spPr bwMode="auto">
            <a:xfrm>
              <a:off x="5013" y="2295"/>
              <a:ext cx="90" cy="86"/>
            </a:xfrm>
            <a:prstGeom prst="ellipse">
              <a:avLst/>
            </a:prstGeom>
            <a:blipFill dpi="0" rotWithShape="0">
              <a:blip r:embed="rId7"/>
              <a:srcRect/>
              <a:tile tx="0" ty="0" sx="100000" sy="100000" flip="none" algn="tl"/>
            </a:blipFill>
            <a:ln w="7938">
              <a:solidFill>
                <a:srgbClr val="000000"/>
              </a:solidFill>
              <a:round/>
              <a:headEnd/>
              <a:tailEnd/>
            </a:ln>
          </p:spPr>
          <p:txBody>
            <a:bodyPr/>
            <a:lstStyle/>
            <a:p>
              <a:endParaRPr lang="en-GB"/>
            </a:p>
          </p:txBody>
        </p:sp>
      </p:grpSp>
      <p:grpSp>
        <p:nvGrpSpPr>
          <p:cNvPr id="110694" name="Group 106"/>
          <p:cNvGrpSpPr>
            <a:grpSpLocks/>
          </p:cNvGrpSpPr>
          <p:nvPr/>
        </p:nvGrpSpPr>
        <p:grpSpPr bwMode="auto">
          <a:xfrm>
            <a:off x="1976438" y="2197100"/>
            <a:ext cx="271462" cy="381000"/>
            <a:chOff x="4997" y="2278"/>
            <a:chExt cx="106" cy="114"/>
          </a:xfrm>
        </p:grpSpPr>
        <p:sp>
          <p:nvSpPr>
            <p:cNvPr id="110965" name="Oval 107"/>
            <p:cNvSpPr>
              <a:spLocks noChangeArrowheads="1"/>
            </p:cNvSpPr>
            <p:nvPr/>
          </p:nvSpPr>
          <p:spPr bwMode="auto">
            <a:xfrm>
              <a:off x="4997" y="2278"/>
              <a:ext cx="106" cy="114"/>
            </a:xfrm>
            <a:prstGeom prst="ellipse">
              <a:avLst/>
            </a:prstGeom>
            <a:solidFill>
              <a:srgbClr val="FFFF00"/>
            </a:solidFill>
            <a:ln w="7938">
              <a:solidFill>
                <a:srgbClr val="000000"/>
              </a:solidFill>
              <a:round/>
              <a:headEnd/>
              <a:tailEnd/>
            </a:ln>
          </p:spPr>
          <p:txBody>
            <a:bodyPr/>
            <a:lstStyle/>
            <a:p>
              <a:endParaRPr lang="en-GB"/>
            </a:p>
          </p:txBody>
        </p:sp>
        <p:sp>
          <p:nvSpPr>
            <p:cNvPr id="110966" name="Oval 108"/>
            <p:cNvSpPr>
              <a:spLocks noChangeArrowheads="1"/>
            </p:cNvSpPr>
            <p:nvPr/>
          </p:nvSpPr>
          <p:spPr bwMode="auto">
            <a:xfrm>
              <a:off x="5013" y="2295"/>
              <a:ext cx="90" cy="86"/>
            </a:xfrm>
            <a:prstGeom prst="ellipse">
              <a:avLst/>
            </a:prstGeom>
            <a:blipFill dpi="0" rotWithShape="0">
              <a:blip r:embed="rId7"/>
              <a:srcRect/>
              <a:tile tx="0" ty="0" sx="100000" sy="100000" flip="none" algn="tl"/>
            </a:blipFill>
            <a:ln w="7938">
              <a:solidFill>
                <a:srgbClr val="000000"/>
              </a:solidFill>
              <a:round/>
              <a:headEnd/>
              <a:tailEnd/>
            </a:ln>
          </p:spPr>
          <p:txBody>
            <a:bodyPr/>
            <a:lstStyle/>
            <a:p>
              <a:endParaRPr lang="en-GB"/>
            </a:p>
          </p:txBody>
        </p:sp>
      </p:grpSp>
      <p:cxnSp>
        <p:nvCxnSpPr>
          <p:cNvPr id="110695" name="AutoShape 109"/>
          <p:cNvCxnSpPr>
            <a:cxnSpLocks noChangeShapeType="1"/>
          </p:cNvCxnSpPr>
          <p:nvPr/>
        </p:nvCxnSpPr>
        <p:spPr bwMode="auto">
          <a:xfrm flipV="1">
            <a:off x="2771775" y="5373688"/>
            <a:ext cx="1676400" cy="3175"/>
          </a:xfrm>
          <a:prstGeom prst="curvedConnector3">
            <a:avLst>
              <a:gd name="adj1" fmla="val 50000"/>
            </a:avLst>
          </a:prstGeom>
          <a:noFill/>
          <a:ln w="28575">
            <a:solidFill>
              <a:schemeClr val="tx1"/>
            </a:solidFill>
            <a:round/>
            <a:headEnd/>
            <a:tailEnd type="triangle" w="med" len="med"/>
          </a:ln>
        </p:spPr>
      </p:cxnSp>
      <p:sp>
        <p:nvSpPr>
          <p:cNvPr id="110696" name="Text Box 110"/>
          <p:cNvSpPr txBox="1">
            <a:spLocks noChangeArrowheads="1"/>
          </p:cNvSpPr>
          <p:nvPr/>
        </p:nvSpPr>
        <p:spPr bwMode="auto">
          <a:xfrm>
            <a:off x="323850" y="3573463"/>
            <a:ext cx="1354138" cy="641350"/>
          </a:xfrm>
          <a:prstGeom prst="rect">
            <a:avLst/>
          </a:prstGeom>
          <a:noFill/>
          <a:ln w="12700">
            <a:noFill/>
            <a:miter lim="800000"/>
            <a:headEnd/>
            <a:tailEnd/>
          </a:ln>
        </p:spPr>
        <p:txBody>
          <a:bodyPr>
            <a:spAutoFit/>
          </a:bodyPr>
          <a:lstStyle/>
          <a:p>
            <a:pPr>
              <a:spcBef>
                <a:spcPct val="0"/>
              </a:spcBef>
            </a:pPr>
            <a:r>
              <a:rPr lang="en-GB">
                <a:solidFill>
                  <a:schemeClr val="tx1"/>
                </a:solidFill>
              </a:rPr>
              <a:t>Lymphoid progenitors</a:t>
            </a:r>
          </a:p>
        </p:txBody>
      </p:sp>
      <p:grpSp>
        <p:nvGrpSpPr>
          <p:cNvPr id="110697" name="Group 111"/>
          <p:cNvGrpSpPr>
            <a:grpSpLocks/>
          </p:cNvGrpSpPr>
          <p:nvPr/>
        </p:nvGrpSpPr>
        <p:grpSpPr bwMode="auto">
          <a:xfrm>
            <a:off x="2247900" y="3416300"/>
            <a:ext cx="339725" cy="381000"/>
            <a:chOff x="4741" y="1500"/>
            <a:chExt cx="106" cy="114"/>
          </a:xfrm>
        </p:grpSpPr>
        <p:sp>
          <p:nvSpPr>
            <p:cNvPr id="110963" name="Oval 112"/>
            <p:cNvSpPr>
              <a:spLocks noChangeArrowheads="1"/>
            </p:cNvSpPr>
            <p:nvPr/>
          </p:nvSpPr>
          <p:spPr bwMode="auto">
            <a:xfrm>
              <a:off x="4741" y="1500"/>
              <a:ext cx="106" cy="114"/>
            </a:xfrm>
            <a:prstGeom prst="ellipse">
              <a:avLst/>
            </a:prstGeom>
            <a:solidFill>
              <a:srgbClr val="661900"/>
            </a:solidFill>
            <a:ln w="7938">
              <a:solidFill>
                <a:srgbClr val="000000"/>
              </a:solidFill>
              <a:round/>
              <a:headEnd/>
              <a:tailEnd/>
            </a:ln>
          </p:spPr>
          <p:txBody>
            <a:bodyPr/>
            <a:lstStyle/>
            <a:p>
              <a:endParaRPr lang="en-GB"/>
            </a:p>
          </p:txBody>
        </p:sp>
        <p:sp>
          <p:nvSpPr>
            <p:cNvPr id="110964" name="Oval 113"/>
            <p:cNvSpPr>
              <a:spLocks noChangeArrowheads="1"/>
            </p:cNvSpPr>
            <p:nvPr/>
          </p:nvSpPr>
          <p:spPr bwMode="auto">
            <a:xfrm>
              <a:off x="4756" y="1517"/>
              <a:ext cx="91" cy="86"/>
            </a:xfrm>
            <a:prstGeom prst="ellipse">
              <a:avLst/>
            </a:prstGeom>
            <a:blipFill dpi="0" rotWithShape="0">
              <a:blip r:embed="rId3"/>
              <a:srcRect/>
              <a:tile tx="0" ty="0" sx="100000" sy="100000" flip="none" algn="tl"/>
            </a:blipFill>
            <a:ln w="7938">
              <a:solidFill>
                <a:srgbClr val="000000"/>
              </a:solidFill>
              <a:round/>
              <a:headEnd/>
              <a:tailEnd/>
            </a:ln>
          </p:spPr>
          <p:txBody>
            <a:bodyPr/>
            <a:lstStyle/>
            <a:p>
              <a:endParaRPr lang="en-GB"/>
            </a:p>
          </p:txBody>
        </p:sp>
      </p:grpSp>
      <p:grpSp>
        <p:nvGrpSpPr>
          <p:cNvPr id="110698" name="Group 114"/>
          <p:cNvGrpSpPr>
            <a:grpSpLocks/>
          </p:cNvGrpSpPr>
          <p:nvPr/>
        </p:nvGrpSpPr>
        <p:grpSpPr bwMode="auto">
          <a:xfrm>
            <a:off x="2112963" y="4406900"/>
            <a:ext cx="735012" cy="990600"/>
            <a:chOff x="4903" y="3071"/>
            <a:chExt cx="160" cy="192"/>
          </a:xfrm>
        </p:grpSpPr>
        <p:grpSp>
          <p:nvGrpSpPr>
            <p:cNvPr id="110943" name="Group 115"/>
            <p:cNvGrpSpPr>
              <a:grpSpLocks/>
            </p:cNvGrpSpPr>
            <p:nvPr/>
          </p:nvGrpSpPr>
          <p:grpSpPr bwMode="auto">
            <a:xfrm>
              <a:off x="4903" y="3130"/>
              <a:ext cx="106" cy="114"/>
              <a:chOff x="4903" y="3130"/>
              <a:chExt cx="106" cy="114"/>
            </a:xfrm>
          </p:grpSpPr>
          <p:sp>
            <p:nvSpPr>
              <p:cNvPr id="110961" name="Oval 116"/>
              <p:cNvSpPr>
                <a:spLocks noChangeArrowheads="1"/>
              </p:cNvSpPr>
              <p:nvPr/>
            </p:nvSpPr>
            <p:spPr bwMode="auto">
              <a:xfrm>
                <a:off x="4903" y="3130"/>
                <a:ext cx="106" cy="114"/>
              </a:xfrm>
              <a:prstGeom prst="ellipse">
                <a:avLst/>
              </a:prstGeom>
              <a:solidFill>
                <a:srgbClr val="FF7F00"/>
              </a:solidFill>
              <a:ln w="7938">
                <a:solidFill>
                  <a:srgbClr val="000000"/>
                </a:solidFill>
                <a:round/>
                <a:headEnd/>
                <a:tailEnd/>
              </a:ln>
            </p:spPr>
            <p:txBody>
              <a:bodyPr/>
              <a:lstStyle/>
              <a:p>
                <a:endParaRPr lang="en-GB"/>
              </a:p>
            </p:txBody>
          </p:sp>
          <p:sp>
            <p:nvSpPr>
              <p:cNvPr id="110962" name="Oval 117"/>
              <p:cNvSpPr>
                <a:spLocks noChangeArrowheads="1"/>
              </p:cNvSpPr>
              <p:nvPr/>
            </p:nvSpPr>
            <p:spPr bwMode="auto">
              <a:xfrm>
                <a:off x="4919" y="3147"/>
                <a:ext cx="90" cy="86"/>
              </a:xfrm>
              <a:prstGeom prst="ellipse">
                <a:avLst/>
              </a:prstGeom>
              <a:blipFill dpi="0" rotWithShape="0">
                <a:blip r:embed="rId8"/>
                <a:srcRect/>
                <a:tile tx="0" ty="0" sx="100000" sy="100000" flip="none" algn="tl"/>
              </a:blipFill>
              <a:ln w="7938">
                <a:solidFill>
                  <a:srgbClr val="000000"/>
                </a:solidFill>
                <a:round/>
                <a:headEnd/>
                <a:tailEnd/>
              </a:ln>
            </p:spPr>
            <p:txBody>
              <a:bodyPr/>
              <a:lstStyle/>
              <a:p>
                <a:endParaRPr lang="en-GB"/>
              </a:p>
            </p:txBody>
          </p:sp>
        </p:grpSp>
        <p:sp>
          <p:nvSpPr>
            <p:cNvPr id="110944" name="Line 118"/>
            <p:cNvSpPr>
              <a:spLocks noChangeShapeType="1"/>
            </p:cNvSpPr>
            <p:nvPr/>
          </p:nvSpPr>
          <p:spPr bwMode="auto">
            <a:xfrm>
              <a:off x="5011" y="3178"/>
              <a:ext cx="36" cy="1"/>
            </a:xfrm>
            <a:prstGeom prst="line">
              <a:avLst/>
            </a:prstGeom>
            <a:noFill/>
            <a:ln w="7938">
              <a:solidFill>
                <a:srgbClr val="000000"/>
              </a:solidFill>
              <a:round/>
              <a:headEnd/>
              <a:tailEnd/>
            </a:ln>
          </p:spPr>
          <p:txBody>
            <a:bodyPr/>
            <a:lstStyle/>
            <a:p>
              <a:endParaRPr lang="en-GB"/>
            </a:p>
          </p:txBody>
        </p:sp>
        <p:sp>
          <p:nvSpPr>
            <p:cNvPr id="110945" name="Line 119"/>
            <p:cNvSpPr>
              <a:spLocks noChangeShapeType="1"/>
            </p:cNvSpPr>
            <p:nvPr/>
          </p:nvSpPr>
          <p:spPr bwMode="auto">
            <a:xfrm>
              <a:off x="5011" y="3190"/>
              <a:ext cx="36" cy="1"/>
            </a:xfrm>
            <a:prstGeom prst="line">
              <a:avLst/>
            </a:prstGeom>
            <a:noFill/>
            <a:ln w="7938">
              <a:solidFill>
                <a:srgbClr val="000000"/>
              </a:solidFill>
              <a:round/>
              <a:headEnd/>
              <a:tailEnd/>
            </a:ln>
          </p:spPr>
          <p:txBody>
            <a:bodyPr/>
            <a:lstStyle/>
            <a:p>
              <a:endParaRPr lang="en-GB"/>
            </a:p>
          </p:txBody>
        </p:sp>
        <p:sp>
          <p:nvSpPr>
            <p:cNvPr id="110946" name="Line 120"/>
            <p:cNvSpPr>
              <a:spLocks noChangeShapeType="1"/>
            </p:cNvSpPr>
            <p:nvPr/>
          </p:nvSpPr>
          <p:spPr bwMode="auto">
            <a:xfrm>
              <a:off x="5047" y="3190"/>
              <a:ext cx="11" cy="22"/>
            </a:xfrm>
            <a:prstGeom prst="line">
              <a:avLst/>
            </a:prstGeom>
            <a:noFill/>
            <a:ln w="7938">
              <a:solidFill>
                <a:srgbClr val="000000"/>
              </a:solidFill>
              <a:round/>
              <a:headEnd/>
              <a:tailEnd/>
            </a:ln>
          </p:spPr>
          <p:txBody>
            <a:bodyPr/>
            <a:lstStyle/>
            <a:p>
              <a:endParaRPr lang="en-GB"/>
            </a:p>
          </p:txBody>
        </p:sp>
        <p:sp>
          <p:nvSpPr>
            <p:cNvPr id="110947" name="Line 121"/>
            <p:cNvSpPr>
              <a:spLocks noChangeShapeType="1"/>
            </p:cNvSpPr>
            <p:nvPr/>
          </p:nvSpPr>
          <p:spPr bwMode="auto">
            <a:xfrm flipV="1">
              <a:off x="5047" y="3162"/>
              <a:ext cx="16" cy="16"/>
            </a:xfrm>
            <a:prstGeom prst="line">
              <a:avLst/>
            </a:prstGeom>
            <a:noFill/>
            <a:ln w="7938">
              <a:solidFill>
                <a:srgbClr val="000000"/>
              </a:solidFill>
              <a:round/>
              <a:headEnd/>
              <a:tailEnd/>
            </a:ln>
          </p:spPr>
          <p:txBody>
            <a:bodyPr/>
            <a:lstStyle/>
            <a:p>
              <a:endParaRPr lang="en-GB"/>
            </a:p>
          </p:txBody>
        </p:sp>
        <p:sp>
          <p:nvSpPr>
            <p:cNvPr id="110948" name="Line 122"/>
            <p:cNvSpPr>
              <a:spLocks noChangeShapeType="1"/>
            </p:cNvSpPr>
            <p:nvPr/>
          </p:nvSpPr>
          <p:spPr bwMode="auto">
            <a:xfrm>
              <a:off x="5042" y="3201"/>
              <a:ext cx="11" cy="17"/>
            </a:xfrm>
            <a:prstGeom prst="line">
              <a:avLst/>
            </a:prstGeom>
            <a:noFill/>
            <a:ln w="7938">
              <a:solidFill>
                <a:srgbClr val="000000"/>
              </a:solidFill>
              <a:round/>
              <a:headEnd/>
              <a:tailEnd/>
            </a:ln>
          </p:spPr>
          <p:txBody>
            <a:bodyPr/>
            <a:lstStyle/>
            <a:p>
              <a:endParaRPr lang="en-GB"/>
            </a:p>
          </p:txBody>
        </p:sp>
        <p:sp>
          <p:nvSpPr>
            <p:cNvPr id="110949" name="Line 123"/>
            <p:cNvSpPr>
              <a:spLocks noChangeShapeType="1"/>
            </p:cNvSpPr>
            <p:nvPr/>
          </p:nvSpPr>
          <p:spPr bwMode="auto">
            <a:xfrm flipV="1">
              <a:off x="5042" y="3156"/>
              <a:ext cx="16" cy="17"/>
            </a:xfrm>
            <a:prstGeom prst="line">
              <a:avLst/>
            </a:prstGeom>
            <a:noFill/>
            <a:ln w="7938">
              <a:solidFill>
                <a:srgbClr val="000000"/>
              </a:solidFill>
              <a:round/>
              <a:headEnd/>
              <a:tailEnd/>
            </a:ln>
          </p:spPr>
          <p:txBody>
            <a:bodyPr/>
            <a:lstStyle/>
            <a:p>
              <a:endParaRPr lang="en-GB"/>
            </a:p>
          </p:txBody>
        </p:sp>
        <p:sp>
          <p:nvSpPr>
            <p:cNvPr id="110950" name="Line 124"/>
            <p:cNvSpPr>
              <a:spLocks noChangeShapeType="1"/>
            </p:cNvSpPr>
            <p:nvPr/>
          </p:nvSpPr>
          <p:spPr bwMode="auto">
            <a:xfrm>
              <a:off x="4974" y="3241"/>
              <a:ext cx="11" cy="22"/>
            </a:xfrm>
            <a:prstGeom prst="line">
              <a:avLst/>
            </a:prstGeom>
            <a:noFill/>
            <a:ln w="7938">
              <a:solidFill>
                <a:srgbClr val="000000"/>
              </a:solidFill>
              <a:round/>
              <a:headEnd/>
              <a:tailEnd/>
            </a:ln>
          </p:spPr>
          <p:txBody>
            <a:bodyPr/>
            <a:lstStyle/>
            <a:p>
              <a:endParaRPr lang="en-GB"/>
            </a:p>
          </p:txBody>
        </p:sp>
        <p:sp>
          <p:nvSpPr>
            <p:cNvPr id="110951" name="Line 125"/>
            <p:cNvSpPr>
              <a:spLocks noChangeShapeType="1"/>
            </p:cNvSpPr>
            <p:nvPr/>
          </p:nvSpPr>
          <p:spPr bwMode="auto">
            <a:xfrm>
              <a:off x="4985" y="3235"/>
              <a:ext cx="10" cy="28"/>
            </a:xfrm>
            <a:prstGeom prst="line">
              <a:avLst/>
            </a:prstGeom>
            <a:noFill/>
            <a:ln w="7938">
              <a:solidFill>
                <a:srgbClr val="000000"/>
              </a:solidFill>
              <a:round/>
              <a:headEnd/>
              <a:tailEnd/>
            </a:ln>
          </p:spPr>
          <p:txBody>
            <a:bodyPr/>
            <a:lstStyle/>
            <a:p>
              <a:endParaRPr lang="en-GB"/>
            </a:p>
          </p:txBody>
        </p:sp>
        <p:grpSp>
          <p:nvGrpSpPr>
            <p:cNvPr id="110952" name="Group 126"/>
            <p:cNvGrpSpPr>
              <a:grpSpLocks/>
            </p:cNvGrpSpPr>
            <p:nvPr/>
          </p:nvGrpSpPr>
          <p:grpSpPr bwMode="auto">
            <a:xfrm>
              <a:off x="4974" y="3071"/>
              <a:ext cx="58" cy="62"/>
              <a:chOff x="4974" y="3071"/>
              <a:chExt cx="58" cy="62"/>
            </a:xfrm>
          </p:grpSpPr>
          <p:sp>
            <p:nvSpPr>
              <p:cNvPr id="110955" name="Line 127"/>
              <p:cNvSpPr>
                <a:spLocks noChangeShapeType="1"/>
              </p:cNvSpPr>
              <p:nvPr/>
            </p:nvSpPr>
            <p:spPr bwMode="auto">
              <a:xfrm flipV="1">
                <a:off x="4974" y="3099"/>
                <a:ext cx="26" cy="29"/>
              </a:xfrm>
              <a:prstGeom prst="line">
                <a:avLst/>
              </a:prstGeom>
              <a:noFill/>
              <a:ln w="7938">
                <a:solidFill>
                  <a:srgbClr val="000000"/>
                </a:solidFill>
                <a:round/>
                <a:headEnd/>
                <a:tailEnd/>
              </a:ln>
            </p:spPr>
            <p:txBody>
              <a:bodyPr/>
              <a:lstStyle/>
              <a:p>
                <a:endParaRPr lang="en-GB"/>
              </a:p>
            </p:txBody>
          </p:sp>
          <p:sp>
            <p:nvSpPr>
              <p:cNvPr id="110956" name="Line 128"/>
              <p:cNvSpPr>
                <a:spLocks noChangeShapeType="1"/>
              </p:cNvSpPr>
              <p:nvPr/>
            </p:nvSpPr>
            <p:spPr bwMode="auto">
              <a:xfrm flipV="1">
                <a:off x="4985" y="3105"/>
                <a:ext cx="21" cy="28"/>
              </a:xfrm>
              <a:prstGeom prst="line">
                <a:avLst/>
              </a:prstGeom>
              <a:noFill/>
              <a:ln w="7938">
                <a:solidFill>
                  <a:srgbClr val="000000"/>
                </a:solidFill>
                <a:round/>
                <a:headEnd/>
                <a:tailEnd/>
              </a:ln>
            </p:spPr>
            <p:txBody>
              <a:bodyPr/>
              <a:lstStyle/>
              <a:p>
                <a:endParaRPr lang="en-GB"/>
              </a:p>
            </p:txBody>
          </p:sp>
          <p:sp>
            <p:nvSpPr>
              <p:cNvPr id="110957" name="Line 129"/>
              <p:cNvSpPr>
                <a:spLocks noChangeShapeType="1"/>
              </p:cNvSpPr>
              <p:nvPr/>
            </p:nvSpPr>
            <p:spPr bwMode="auto">
              <a:xfrm>
                <a:off x="5011" y="3105"/>
                <a:ext cx="21" cy="6"/>
              </a:xfrm>
              <a:prstGeom prst="line">
                <a:avLst/>
              </a:prstGeom>
              <a:noFill/>
              <a:ln w="7938">
                <a:solidFill>
                  <a:srgbClr val="000000"/>
                </a:solidFill>
                <a:round/>
                <a:headEnd/>
                <a:tailEnd/>
              </a:ln>
            </p:spPr>
            <p:txBody>
              <a:bodyPr/>
              <a:lstStyle/>
              <a:p>
                <a:endParaRPr lang="en-GB"/>
              </a:p>
            </p:txBody>
          </p:sp>
          <p:sp>
            <p:nvSpPr>
              <p:cNvPr id="110958" name="Line 130"/>
              <p:cNvSpPr>
                <a:spLocks noChangeShapeType="1"/>
              </p:cNvSpPr>
              <p:nvPr/>
            </p:nvSpPr>
            <p:spPr bwMode="auto">
              <a:xfrm flipV="1">
                <a:off x="5000" y="3071"/>
                <a:ext cx="1" cy="28"/>
              </a:xfrm>
              <a:prstGeom prst="line">
                <a:avLst/>
              </a:prstGeom>
              <a:noFill/>
              <a:ln w="7938">
                <a:solidFill>
                  <a:srgbClr val="000000"/>
                </a:solidFill>
                <a:round/>
                <a:headEnd/>
                <a:tailEnd/>
              </a:ln>
            </p:spPr>
            <p:txBody>
              <a:bodyPr/>
              <a:lstStyle/>
              <a:p>
                <a:endParaRPr lang="en-GB"/>
              </a:p>
            </p:txBody>
          </p:sp>
          <p:sp>
            <p:nvSpPr>
              <p:cNvPr id="110959" name="Line 131"/>
              <p:cNvSpPr>
                <a:spLocks noChangeShapeType="1"/>
              </p:cNvSpPr>
              <p:nvPr/>
            </p:nvSpPr>
            <p:spPr bwMode="auto">
              <a:xfrm>
                <a:off x="5011" y="3116"/>
                <a:ext cx="21" cy="6"/>
              </a:xfrm>
              <a:prstGeom prst="line">
                <a:avLst/>
              </a:prstGeom>
              <a:noFill/>
              <a:ln w="7938">
                <a:solidFill>
                  <a:srgbClr val="000000"/>
                </a:solidFill>
                <a:round/>
                <a:headEnd/>
                <a:tailEnd/>
              </a:ln>
            </p:spPr>
            <p:txBody>
              <a:bodyPr/>
              <a:lstStyle/>
              <a:p>
                <a:endParaRPr lang="en-GB"/>
              </a:p>
            </p:txBody>
          </p:sp>
          <p:sp>
            <p:nvSpPr>
              <p:cNvPr id="110960" name="Line 132"/>
              <p:cNvSpPr>
                <a:spLocks noChangeShapeType="1"/>
              </p:cNvSpPr>
              <p:nvPr/>
            </p:nvSpPr>
            <p:spPr bwMode="auto">
              <a:xfrm flipV="1">
                <a:off x="4990" y="3071"/>
                <a:ext cx="1" cy="28"/>
              </a:xfrm>
              <a:prstGeom prst="line">
                <a:avLst/>
              </a:prstGeom>
              <a:noFill/>
              <a:ln w="7938">
                <a:solidFill>
                  <a:srgbClr val="000000"/>
                </a:solidFill>
                <a:round/>
                <a:headEnd/>
                <a:tailEnd/>
              </a:ln>
            </p:spPr>
            <p:txBody>
              <a:bodyPr/>
              <a:lstStyle/>
              <a:p>
                <a:endParaRPr lang="en-GB"/>
              </a:p>
            </p:txBody>
          </p:sp>
        </p:grpSp>
        <p:sp>
          <p:nvSpPr>
            <p:cNvPr id="110953" name="Line 133"/>
            <p:cNvSpPr>
              <a:spLocks noChangeShapeType="1"/>
            </p:cNvSpPr>
            <p:nvPr/>
          </p:nvSpPr>
          <p:spPr bwMode="auto">
            <a:xfrm>
              <a:off x="4911" y="3105"/>
              <a:ext cx="16" cy="28"/>
            </a:xfrm>
            <a:prstGeom prst="line">
              <a:avLst/>
            </a:prstGeom>
            <a:noFill/>
            <a:ln w="7938">
              <a:solidFill>
                <a:srgbClr val="000000"/>
              </a:solidFill>
              <a:round/>
              <a:headEnd/>
              <a:tailEnd/>
            </a:ln>
          </p:spPr>
          <p:txBody>
            <a:bodyPr/>
            <a:lstStyle/>
            <a:p>
              <a:endParaRPr lang="en-GB"/>
            </a:p>
          </p:txBody>
        </p:sp>
        <p:sp>
          <p:nvSpPr>
            <p:cNvPr id="110954" name="Line 134"/>
            <p:cNvSpPr>
              <a:spLocks noChangeShapeType="1"/>
            </p:cNvSpPr>
            <p:nvPr/>
          </p:nvSpPr>
          <p:spPr bwMode="auto">
            <a:xfrm>
              <a:off x="4922" y="3105"/>
              <a:ext cx="16" cy="23"/>
            </a:xfrm>
            <a:prstGeom prst="line">
              <a:avLst/>
            </a:prstGeom>
            <a:noFill/>
            <a:ln w="7938">
              <a:solidFill>
                <a:srgbClr val="000000"/>
              </a:solidFill>
              <a:round/>
              <a:headEnd/>
              <a:tailEnd/>
            </a:ln>
          </p:spPr>
          <p:txBody>
            <a:bodyPr/>
            <a:lstStyle/>
            <a:p>
              <a:endParaRPr lang="en-GB"/>
            </a:p>
          </p:txBody>
        </p:sp>
      </p:grpSp>
      <p:sp>
        <p:nvSpPr>
          <p:cNvPr id="110699" name="Line 135"/>
          <p:cNvSpPr>
            <a:spLocks noChangeShapeType="1"/>
          </p:cNvSpPr>
          <p:nvPr/>
        </p:nvSpPr>
        <p:spPr bwMode="auto">
          <a:xfrm>
            <a:off x="2179638" y="3111500"/>
            <a:ext cx="136525" cy="304800"/>
          </a:xfrm>
          <a:prstGeom prst="line">
            <a:avLst/>
          </a:prstGeom>
          <a:noFill/>
          <a:ln w="38100">
            <a:solidFill>
              <a:srgbClr val="000000"/>
            </a:solidFill>
            <a:round/>
            <a:headEnd/>
            <a:tailEnd type="triangle" w="med" len="med"/>
          </a:ln>
        </p:spPr>
        <p:txBody>
          <a:bodyPr wrap="none" anchor="ctr"/>
          <a:lstStyle/>
          <a:p>
            <a:endParaRPr lang="en-GB"/>
          </a:p>
        </p:txBody>
      </p:sp>
      <p:grpSp>
        <p:nvGrpSpPr>
          <p:cNvPr id="110700" name="Group 136"/>
          <p:cNvGrpSpPr>
            <a:grpSpLocks/>
          </p:cNvGrpSpPr>
          <p:nvPr/>
        </p:nvGrpSpPr>
        <p:grpSpPr bwMode="auto">
          <a:xfrm>
            <a:off x="2044700" y="3721100"/>
            <a:ext cx="338138" cy="381000"/>
            <a:chOff x="4741" y="1500"/>
            <a:chExt cx="106" cy="114"/>
          </a:xfrm>
        </p:grpSpPr>
        <p:sp>
          <p:nvSpPr>
            <p:cNvPr id="110941" name="Oval 137"/>
            <p:cNvSpPr>
              <a:spLocks noChangeArrowheads="1"/>
            </p:cNvSpPr>
            <p:nvPr/>
          </p:nvSpPr>
          <p:spPr bwMode="auto">
            <a:xfrm>
              <a:off x="4741" y="1500"/>
              <a:ext cx="106" cy="114"/>
            </a:xfrm>
            <a:prstGeom prst="ellipse">
              <a:avLst/>
            </a:prstGeom>
            <a:solidFill>
              <a:srgbClr val="661900"/>
            </a:solidFill>
            <a:ln w="7938">
              <a:solidFill>
                <a:srgbClr val="000000"/>
              </a:solidFill>
              <a:round/>
              <a:headEnd/>
              <a:tailEnd/>
            </a:ln>
          </p:spPr>
          <p:txBody>
            <a:bodyPr/>
            <a:lstStyle/>
            <a:p>
              <a:endParaRPr lang="en-GB"/>
            </a:p>
          </p:txBody>
        </p:sp>
        <p:sp>
          <p:nvSpPr>
            <p:cNvPr id="110942" name="Oval 138"/>
            <p:cNvSpPr>
              <a:spLocks noChangeArrowheads="1"/>
            </p:cNvSpPr>
            <p:nvPr/>
          </p:nvSpPr>
          <p:spPr bwMode="auto">
            <a:xfrm>
              <a:off x="4756" y="1517"/>
              <a:ext cx="91" cy="86"/>
            </a:xfrm>
            <a:prstGeom prst="ellipse">
              <a:avLst/>
            </a:prstGeom>
            <a:blipFill dpi="0" rotWithShape="0">
              <a:blip r:embed="rId3"/>
              <a:srcRect/>
              <a:tile tx="0" ty="0" sx="100000" sy="100000" flip="none" algn="tl"/>
            </a:blipFill>
            <a:ln w="7938">
              <a:solidFill>
                <a:srgbClr val="000000"/>
              </a:solidFill>
              <a:round/>
              <a:headEnd/>
              <a:tailEnd/>
            </a:ln>
          </p:spPr>
          <p:txBody>
            <a:bodyPr/>
            <a:lstStyle/>
            <a:p>
              <a:endParaRPr lang="en-GB"/>
            </a:p>
          </p:txBody>
        </p:sp>
      </p:grpSp>
      <p:grpSp>
        <p:nvGrpSpPr>
          <p:cNvPr id="110701" name="Group 139"/>
          <p:cNvGrpSpPr>
            <a:grpSpLocks/>
          </p:cNvGrpSpPr>
          <p:nvPr/>
        </p:nvGrpSpPr>
        <p:grpSpPr bwMode="auto">
          <a:xfrm>
            <a:off x="2316163" y="4102100"/>
            <a:ext cx="130175" cy="377825"/>
            <a:chOff x="1210" y="2626"/>
            <a:chExt cx="113" cy="227"/>
          </a:xfrm>
        </p:grpSpPr>
        <p:sp>
          <p:nvSpPr>
            <p:cNvPr id="110939" name="Freeform 140"/>
            <p:cNvSpPr>
              <a:spLocks/>
            </p:cNvSpPr>
            <p:nvPr/>
          </p:nvSpPr>
          <p:spPr bwMode="auto">
            <a:xfrm>
              <a:off x="1210" y="2747"/>
              <a:ext cx="113" cy="106"/>
            </a:xfrm>
            <a:custGeom>
              <a:avLst/>
              <a:gdLst>
                <a:gd name="T0" fmla="*/ 48 w 113"/>
                <a:gd name="T1" fmla="*/ 106 h 106"/>
                <a:gd name="T2" fmla="*/ 0 w 113"/>
                <a:gd name="T3" fmla="*/ 0 h 106"/>
                <a:gd name="T4" fmla="*/ 48 w 113"/>
                <a:gd name="T5" fmla="*/ 0 h 106"/>
                <a:gd name="T6" fmla="*/ 113 w 113"/>
                <a:gd name="T7" fmla="*/ 0 h 106"/>
                <a:gd name="T8" fmla="*/ 48 w 113"/>
                <a:gd name="T9" fmla="*/ 106 h 106"/>
                <a:gd name="T10" fmla="*/ 0 60000 65536"/>
                <a:gd name="T11" fmla="*/ 0 60000 65536"/>
                <a:gd name="T12" fmla="*/ 0 60000 65536"/>
                <a:gd name="T13" fmla="*/ 0 60000 65536"/>
                <a:gd name="T14" fmla="*/ 0 60000 65536"/>
                <a:gd name="T15" fmla="*/ 0 w 113"/>
                <a:gd name="T16" fmla="*/ 0 h 106"/>
                <a:gd name="T17" fmla="*/ 113 w 113"/>
                <a:gd name="T18" fmla="*/ 106 h 106"/>
              </a:gdLst>
              <a:ahLst/>
              <a:cxnLst>
                <a:cxn ang="T10">
                  <a:pos x="T0" y="T1"/>
                </a:cxn>
                <a:cxn ang="T11">
                  <a:pos x="T2" y="T3"/>
                </a:cxn>
                <a:cxn ang="T12">
                  <a:pos x="T4" y="T5"/>
                </a:cxn>
                <a:cxn ang="T13">
                  <a:pos x="T6" y="T7"/>
                </a:cxn>
                <a:cxn ang="T14">
                  <a:pos x="T8" y="T9"/>
                </a:cxn>
              </a:cxnLst>
              <a:rect l="T15" t="T16" r="T17" b="T18"/>
              <a:pathLst>
                <a:path w="113" h="106">
                  <a:moveTo>
                    <a:pt x="48" y="106"/>
                  </a:moveTo>
                  <a:lnTo>
                    <a:pt x="0" y="0"/>
                  </a:lnTo>
                  <a:lnTo>
                    <a:pt x="48" y="0"/>
                  </a:lnTo>
                  <a:lnTo>
                    <a:pt x="113" y="0"/>
                  </a:lnTo>
                  <a:lnTo>
                    <a:pt x="48" y="106"/>
                  </a:lnTo>
                  <a:close/>
                </a:path>
              </a:pathLst>
            </a:custGeom>
            <a:solidFill>
              <a:srgbClr val="000000"/>
            </a:solidFill>
            <a:ln w="9525">
              <a:noFill/>
              <a:round/>
              <a:headEnd/>
              <a:tailEnd/>
            </a:ln>
          </p:spPr>
          <p:txBody>
            <a:bodyPr/>
            <a:lstStyle/>
            <a:p>
              <a:endParaRPr lang="en-GB"/>
            </a:p>
          </p:txBody>
        </p:sp>
        <p:sp>
          <p:nvSpPr>
            <p:cNvPr id="110940" name="Line 141"/>
            <p:cNvSpPr>
              <a:spLocks noChangeShapeType="1"/>
            </p:cNvSpPr>
            <p:nvPr/>
          </p:nvSpPr>
          <p:spPr bwMode="auto">
            <a:xfrm>
              <a:off x="1258" y="2626"/>
              <a:ext cx="1" cy="121"/>
            </a:xfrm>
            <a:prstGeom prst="line">
              <a:avLst/>
            </a:prstGeom>
            <a:noFill/>
            <a:ln w="25400">
              <a:solidFill>
                <a:srgbClr val="000000"/>
              </a:solidFill>
              <a:round/>
              <a:headEnd/>
              <a:tailEnd/>
            </a:ln>
          </p:spPr>
          <p:txBody>
            <a:bodyPr/>
            <a:lstStyle/>
            <a:p>
              <a:endParaRPr lang="en-GB"/>
            </a:p>
          </p:txBody>
        </p:sp>
      </p:grpSp>
      <p:sp>
        <p:nvSpPr>
          <p:cNvPr id="1257614" name="Rectangle 142"/>
          <p:cNvSpPr>
            <a:spLocks noChangeArrowheads="1"/>
          </p:cNvSpPr>
          <p:nvPr/>
        </p:nvSpPr>
        <p:spPr bwMode="auto">
          <a:xfrm>
            <a:off x="2654300" y="4635500"/>
            <a:ext cx="244475" cy="212725"/>
          </a:xfrm>
          <a:prstGeom prst="rect">
            <a:avLst/>
          </a:prstGeom>
          <a:noFill/>
          <a:ln w="9525">
            <a:noFill/>
            <a:miter lim="800000"/>
            <a:headEnd/>
            <a:tailEnd/>
          </a:ln>
        </p:spPr>
        <p:txBody>
          <a:bodyPr wrap="none" lIns="0" tIns="0" rIns="0" bIns="0">
            <a:spAutoFit/>
          </a:bodyPr>
          <a:lstStyle/>
          <a:p>
            <a:pPr>
              <a:spcBef>
                <a:spcPct val="0"/>
              </a:spcBef>
            </a:pPr>
            <a:r>
              <a:rPr lang="en-GB" sz="1400">
                <a:solidFill>
                  <a:srgbClr val="000000"/>
                </a:solidFill>
                <a:latin typeface="Arial Narrow" pitchFamily="34" charset="0"/>
              </a:rPr>
              <a:t>IgM</a:t>
            </a:r>
            <a:endParaRPr lang="en-GB" sz="2400" i="1">
              <a:solidFill>
                <a:schemeClr val="tx1"/>
              </a:solidFill>
              <a:effectLst>
                <a:outerShdw blurRad="38100" dist="38100" dir="2700000" algn="tl">
                  <a:srgbClr val="C0C0C0"/>
                </a:outerShdw>
              </a:effectLst>
            </a:endParaRPr>
          </a:p>
        </p:txBody>
      </p:sp>
      <p:grpSp>
        <p:nvGrpSpPr>
          <p:cNvPr id="110703" name="Group 143"/>
          <p:cNvGrpSpPr>
            <a:grpSpLocks/>
          </p:cNvGrpSpPr>
          <p:nvPr/>
        </p:nvGrpSpPr>
        <p:grpSpPr bwMode="auto">
          <a:xfrm>
            <a:off x="1951038" y="5246688"/>
            <a:ext cx="131762" cy="390525"/>
            <a:chOff x="1210" y="3169"/>
            <a:chExt cx="113" cy="235"/>
          </a:xfrm>
        </p:grpSpPr>
        <p:sp>
          <p:nvSpPr>
            <p:cNvPr id="110937" name="Freeform 144"/>
            <p:cNvSpPr>
              <a:spLocks/>
            </p:cNvSpPr>
            <p:nvPr/>
          </p:nvSpPr>
          <p:spPr bwMode="auto">
            <a:xfrm>
              <a:off x="1210" y="3291"/>
              <a:ext cx="113" cy="113"/>
            </a:xfrm>
            <a:custGeom>
              <a:avLst/>
              <a:gdLst>
                <a:gd name="T0" fmla="*/ 48 w 113"/>
                <a:gd name="T1" fmla="*/ 113 h 113"/>
                <a:gd name="T2" fmla="*/ 0 w 113"/>
                <a:gd name="T3" fmla="*/ 0 h 113"/>
                <a:gd name="T4" fmla="*/ 48 w 113"/>
                <a:gd name="T5" fmla="*/ 0 h 113"/>
                <a:gd name="T6" fmla="*/ 113 w 113"/>
                <a:gd name="T7" fmla="*/ 0 h 113"/>
                <a:gd name="T8" fmla="*/ 48 w 113"/>
                <a:gd name="T9" fmla="*/ 113 h 113"/>
                <a:gd name="T10" fmla="*/ 0 60000 65536"/>
                <a:gd name="T11" fmla="*/ 0 60000 65536"/>
                <a:gd name="T12" fmla="*/ 0 60000 65536"/>
                <a:gd name="T13" fmla="*/ 0 60000 65536"/>
                <a:gd name="T14" fmla="*/ 0 60000 65536"/>
                <a:gd name="T15" fmla="*/ 0 w 113"/>
                <a:gd name="T16" fmla="*/ 0 h 113"/>
                <a:gd name="T17" fmla="*/ 113 w 113"/>
                <a:gd name="T18" fmla="*/ 113 h 113"/>
              </a:gdLst>
              <a:ahLst/>
              <a:cxnLst>
                <a:cxn ang="T10">
                  <a:pos x="T0" y="T1"/>
                </a:cxn>
                <a:cxn ang="T11">
                  <a:pos x="T2" y="T3"/>
                </a:cxn>
                <a:cxn ang="T12">
                  <a:pos x="T4" y="T5"/>
                </a:cxn>
                <a:cxn ang="T13">
                  <a:pos x="T6" y="T7"/>
                </a:cxn>
                <a:cxn ang="T14">
                  <a:pos x="T8" y="T9"/>
                </a:cxn>
              </a:cxnLst>
              <a:rect l="T15" t="T16" r="T17" b="T18"/>
              <a:pathLst>
                <a:path w="113" h="113">
                  <a:moveTo>
                    <a:pt x="48" y="113"/>
                  </a:moveTo>
                  <a:lnTo>
                    <a:pt x="0" y="0"/>
                  </a:lnTo>
                  <a:lnTo>
                    <a:pt x="48" y="0"/>
                  </a:lnTo>
                  <a:lnTo>
                    <a:pt x="113" y="0"/>
                  </a:lnTo>
                  <a:lnTo>
                    <a:pt x="48" y="113"/>
                  </a:lnTo>
                  <a:close/>
                </a:path>
              </a:pathLst>
            </a:custGeom>
            <a:solidFill>
              <a:srgbClr val="000000"/>
            </a:solidFill>
            <a:ln w="9525">
              <a:noFill/>
              <a:round/>
              <a:headEnd/>
              <a:tailEnd/>
            </a:ln>
          </p:spPr>
          <p:txBody>
            <a:bodyPr/>
            <a:lstStyle/>
            <a:p>
              <a:endParaRPr lang="en-GB"/>
            </a:p>
          </p:txBody>
        </p:sp>
        <p:sp>
          <p:nvSpPr>
            <p:cNvPr id="110938" name="Line 145"/>
            <p:cNvSpPr>
              <a:spLocks noChangeShapeType="1"/>
            </p:cNvSpPr>
            <p:nvPr/>
          </p:nvSpPr>
          <p:spPr bwMode="auto">
            <a:xfrm>
              <a:off x="1258" y="3169"/>
              <a:ext cx="1" cy="122"/>
            </a:xfrm>
            <a:prstGeom prst="line">
              <a:avLst/>
            </a:prstGeom>
            <a:noFill/>
            <a:ln w="25400">
              <a:solidFill>
                <a:srgbClr val="000000"/>
              </a:solidFill>
              <a:round/>
              <a:headEnd/>
              <a:tailEnd/>
            </a:ln>
          </p:spPr>
          <p:txBody>
            <a:bodyPr/>
            <a:lstStyle/>
            <a:p>
              <a:endParaRPr lang="en-GB"/>
            </a:p>
          </p:txBody>
        </p:sp>
      </p:grpSp>
      <p:sp>
        <p:nvSpPr>
          <p:cNvPr id="1257618" name="Rectangle 146"/>
          <p:cNvSpPr>
            <a:spLocks noChangeArrowheads="1"/>
          </p:cNvSpPr>
          <p:nvPr/>
        </p:nvSpPr>
        <p:spPr bwMode="auto">
          <a:xfrm>
            <a:off x="487363" y="4711700"/>
            <a:ext cx="1092200" cy="274638"/>
          </a:xfrm>
          <a:prstGeom prst="rect">
            <a:avLst/>
          </a:prstGeom>
          <a:noFill/>
          <a:ln w="9525">
            <a:noFill/>
            <a:miter lim="800000"/>
            <a:headEnd/>
            <a:tailEnd/>
          </a:ln>
        </p:spPr>
        <p:txBody>
          <a:bodyPr wrap="none" lIns="0" tIns="0" rIns="0" bIns="0">
            <a:spAutoFit/>
          </a:bodyPr>
          <a:lstStyle/>
          <a:p>
            <a:pPr>
              <a:spcBef>
                <a:spcPct val="0"/>
              </a:spcBef>
            </a:pPr>
            <a:r>
              <a:rPr lang="en-GB">
                <a:solidFill>
                  <a:schemeClr val="tx1"/>
                </a:solidFill>
              </a:rPr>
              <a:t>Pro B cells</a:t>
            </a:r>
            <a:endParaRPr lang="en-GB" sz="2400" i="1">
              <a:solidFill>
                <a:schemeClr val="tx1"/>
              </a:solidFill>
              <a:effectLst>
                <a:outerShdw blurRad="38100" dist="38100" dir="2700000" algn="tl">
                  <a:srgbClr val="C0C0C0"/>
                </a:outerShdw>
              </a:effectLst>
            </a:endParaRPr>
          </a:p>
        </p:txBody>
      </p:sp>
      <p:grpSp>
        <p:nvGrpSpPr>
          <p:cNvPr id="110705" name="Group 147"/>
          <p:cNvGrpSpPr>
            <a:grpSpLocks/>
          </p:cNvGrpSpPr>
          <p:nvPr/>
        </p:nvGrpSpPr>
        <p:grpSpPr bwMode="auto">
          <a:xfrm>
            <a:off x="2179638" y="5397500"/>
            <a:ext cx="736600" cy="990600"/>
            <a:chOff x="4903" y="3071"/>
            <a:chExt cx="160" cy="192"/>
          </a:xfrm>
        </p:grpSpPr>
        <p:grpSp>
          <p:nvGrpSpPr>
            <p:cNvPr id="110917" name="Group 148"/>
            <p:cNvGrpSpPr>
              <a:grpSpLocks/>
            </p:cNvGrpSpPr>
            <p:nvPr/>
          </p:nvGrpSpPr>
          <p:grpSpPr bwMode="auto">
            <a:xfrm>
              <a:off x="4903" y="3130"/>
              <a:ext cx="106" cy="114"/>
              <a:chOff x="4903" y="3130"/>
              <a:chExt cx="106" cy="114"/>
            </a:xfrm>
          </p:grpSpPr>
          <p:sp>
            <p:nvSpPr>
              <p:cNvPr id="110935" name="Oval 149"/>
              <p:cNvSpPr>
                <a:spLocks noChangeArrowheads="1"/>
              </p:cNvSpPr>
              <p:nvPr/>
            </p:nvSpPr>
            <p:spPr bwMode="auto">
              <a:xfrm>
                <a:off x="4903" y="3130"/>
                <a:ext cx="106" cy="114"/>
              </a:xfrm>
              <a:prstGeom prst="ellipse">
                <a:avLst/>
              </a:prstGeom>
              <a:solidFill>
                <a:srgbClr val="FF7F00"/>
              </a:solidFill>
              <a:ln w="7938">
                <a:solidFill>
                  <a:srgbClr val="000000"/>
                </a:solidFill>
                <a:round/>
                <a:headEnd/>
                <a:tailEnd/>
              </a:ln>
            </p:spPr>
            <p:txBody>
              <a:bodyPr/>
              <a:lstStyle/>
              <a:p>
                <a:endParaRPr lang="en-GB"/>
              </a:p>
            </p:txBody>
          </p:sp>
          <p:sp>
            <p:nvSpPr>
              <p:cNvPr id="110936" name="Oval 150"/>
              <p:cNvSpPr>
                <a:spLocks noChangeArrowheads="1"/>
              </p:cNvSpPr>
              <p:nvPr/>
            </p:nvSpPr>
            <p:spPr bwMode="auto">
              <a:xfrm>
                <a:off x="4919" y="3147"/>
                <a:ext cx="90" cy="86"/>
              </a:xfrm>
              <a:prstGeom prst="ellipse">
                <a:avLst/>
              </a:prstGeom>
              <a:blipFill dpi="0" rotWithShape="0">
                <a:blip r:embed="rId8"/>
                <a:srcRect/>
                <a:tile tx="0" ty="0" sx="100000" sy="100000" flip="none" algn="tl"/>
              </a:blipFill>
              <a:ln w="7938">
                <a:solidFill>
                  <a:srgbClr val="000000"/>
                </a:solidFill>
                <a:round/>
                <a:headEnd/>
                <a:tailEnd/>
              </a:ln>
            </p:spPr>
            <p:txBody>
              <a:bodyPr/>
              <a:lstStyle/>
              <a:p>
                <a:endParaRPr lang="en-GB"/>
              </a:p>
            </p:txBody>
          </p:sp>
        </p:grpSp>
        <p:sp>
          <p:nvSpPr>
            <p:cNvPr id="110918" name="Line 151"/>
            <p:cNvSpPr>
              <a:spLocks noChangeShapeType="1"/>
            </p:cNvSpPr>
            <p:nvPr/>
          </p:nvSpPr>
          <p:spPr bwMode="auto">
            <a:xfrm>
              <a:off x="5011" y="3178"/>
              <a:ext cx="36" cy="1"/>
            </a:xfrm>
            <a:prstGeom prst="line">
              <a:avLst/>
            </a:prstGeom>
            <a:noFill/>
            <a:ln w="7938">
              <a:solidFill>
                <a:srgbClr val="000000"/>
              </a:solidFill>
              <a:round/>
              <a:headEnd/>
              <a:tailEnd/>
            </a:ln>
          </p:spPr>
          <p:txBody>
            <a:bodyPr/>
            <a:lstStyle/>
            <a:p>
              <a:endParaRPr lang="en-GB"/>
            </a:p>
          </p:txBody>
        </p:sp>
        <p:sp>
          <p:nvSpPr>
            <p:cNvPr id="110919" name="Line 152"/>
            <p:cNvSpPr>
              <a:spLocks noChangeShapeType="1"/>
            </p:cNvSpPr>
            <p:nvPr/>
          </p:nvSpPr>
          <p:spPr bwMode="auto">
            <a:xfrm>
              <a:off x="5011" y="3190"/>
              <a:ext cx="36" cy="1"/>
            </a:xfrm>
            <a:prstGeom prst="line">
              <a:avLst/>
            </a:prstGeom>
            <a:noFill/>
            <a:ln w="7938">
              <a:solidFill>
                <a:srgbClr val="000000"/>
              </a:solidFill>
              <a:round/>
              <a:headEnd/>
              <a:tailEnd/>
            </a:ln>
          </p:spPr>
          <p:txBody>
            <a:bodyPr/>
            <a:lstStyle/>
            <a:p>
              <a:endParaRPr lang="en-GB"/>
            </a:p>
          </p:txBody>
        </p:sp>
        <p:sp>
          <p:nvSpPr>
            <p:cNvPr id="110920" name="Line 153"/>
            <p:cNvSpPr>
              <a:spLocks noChangeShapeType="1"/>
            </p:cNvSpPr>
            <p:nvPr/>
          </p:nvSpPr>
          <p:spPr bwMode="auto">
            <a:xfrm>
              <a:off x="5047" y="3190"/>
              <a:ext cx="11" cy="22"/>
            </a:xfrm>
            <a:prstGeom prst="line">
              <a:avLst/>
            </a:prstGeom>
            <a:noFill/>
            <a:ln w="7938">
              <a:solidFill>
                <a:srgbClr val="000000"/>
              </a:solidFill>
              <a:round/>
              <a:headEnd/>
              <a:tailEnd/>
            </a:ln>
          </p:spPr>
          <p:txBody>
            <a:bodyPr/>
            <a:lstStyle/>
            <a:p>
              <a:endParaRPr lang="en-GB"/>
            </a:p>
          </p:txBody>
        </p:sp>
        <p:sp>
          <p:nvSpPr>
            <p:cNvPr id="110921" name="Line 154"/>
            <p:cNvSpPr>
              <a:spLocks noChangeShapeType="1"/>
            </p:cNvSpPr>
            <p:nvPr/>
          </p:nvSpPr>
          <p:spPr bwMode="auto">
            <a:xfrm flipV="1">
              <a:off x="5047" y="3162"/>
              <a:ext cx="16" cy="16"/>
            </a:xfrm>
            <a:prstGeom prst="line">
              <a:avLst/>
            </a:prstGeom>
            <a:noFill/>
            <a:ln w="7938">
              <a:solidFill>
                <a:srgbClr val="000000"/>
              </a:solidFill>
              <a:round/>
              <a:headEnd/>
              <a:tailEnd/>
            </a:ln>
          </p:spPr>
          <p:txBody>
            <a:bodyPr/>
            <a:lstStyle/>
            <a:p>
              <a:endParaRPr lang="en-GB"/>
            </a:p>
          </p:txBody>
        </p:sp>
        <p:sp>
          <p:nvSpPr>
            <p:cNvPr id="110922" name="Line 155"/>
            <p:cNvSpPr>
              <a:spLocks noChangeShapeType="1"/>
            </p:cNvSpPr>
            <p:nvPr/>
          </p:nvSpPr>
          <p:spPr bwMode="auto">
            <a:xfrm>
              <a:off x="5042" y="3201"/>
              <a:ext cx="11" cy="17"/>
            </a:xfrm>
            <a:prstGeom prst="line">
              <a:avLst/>
            </a:prstGeom>
            <a:noFill/>
            <a:ln w="7938">
              <a:solidFill>
                <a:srgbClr val="000000"/>
              </a:solidFill>
              <a:round/>
              <a:headEnd/>
              <a:tailEnd/>
            </a:ln>
          </p:spPr>
          <p:txBody>
            <a:bodyPr/>
            <a:lstStyle/>
            <a:p>
              <a:endParaRPr lang="en-GB"/>
            </a:p>
          </p:txBody>
        </p:sp>
        <p:sp>
          <p:nvSpPr>
            <p:cNvPr id="110923" name="Line 156"/>
            <p:cNvSpPr>
              <a:spLocks noChangeShapeType="1"/>
            </p:cNvSpPr>
            <p:nvPr/>
          </p:nvSpPr>
          <p:spPr bwMode="auto">
            <a:xfrm flipV="1">
              <a:off x="5042" y="3156"/>
              <a:ext cx="16" cy="17"/>
            </a:xfrm>
            <a:prstGeom prst="line">
              <a:avLst/>
            </a:prstGeom>
            <a:noFill/>
            <a:ln w="7938">
              <a:solidFill>
                <a:srgbClr val="000000"/>
              </a:solidFill>
              <a:round/>
              <a:headEnd/>
              <a:tailEnd/>
            </a:ln>
          </p:spPr>
          <p:txBody>
            <a:bodyPr/>
            <a:lstStyle/>
            <a:p>
              <a:endParaRPr lang="en-GB"/>
            </a:p>
          </p:txBody>
        </p:sp>
        <p:sp>
          <p:nvSpPr>
            <p:cNvPr id="110924" name="Line 157"/>
            <p:cNvSpPr>
              <a:spLocks noChangeShapeType="1"/>
            </p:cNvSpPr>
            <p:nvPr/>
          </p:nvSpPr>
          <p:spPr bwMode="auto">
            <a:xfrm>
              <a:off x="4974" y="3241"/>
              <a:ext cx="11" cy="22"/>
            </a:xfrm>
            <a:prstGeom prst="line">
              <a:avLst/>
            </a:prstGeom>
            <a:noFill/>
            <a:ln w="7938">
              <a:solidFill>
                <a:srgbClr val="000000"/>
              </a:solidFill>
              <a:round/>
              <a:headEnd/>
              <a:tailEnd/>
            </a:ln>
          </p:spPr>
          <p:txBody>
            <a:bodyPr/>
            <a:lstStyle/>
            <a:p>
              <a:endParaRPr lang="en-GB"/>
            </a:p>
          </p:txBody>
        </p:sp>
        <p:sp>
          <p:nvSpPr>
            <p:cNvPr id="110925" name="Line 158"/>
            <p:cNvSpPr>
              <a:spLocks noChangeShapeType="1"/>
            </p:cNvSpPr>
            <p:nvPr/>
          </p:nvSpPr>
          <p:spPr bwMode="auto">
            <a:xfrm>
              <a:off x="4985" y="3235"/>
              <a:ext cx="10" cy="28"/>
            </a:xfrm>
            <a:prstGeom prst="line">
              <a:avLst/>
            </a:prstGeom>
            <a:noFill/>
            <a:ln w="7938">
              <a:solidFill>
                <a:srgbClr val="000000"/>
              </a:solidFill>
              <a:round/>
              <a:headEnd/>
              <a:tailEnd/>
            </a:ln>
          </p:spPr>
          <p:txBody>
            <a:bodyPr/>
            <a:lstStyle/>
            <a:p>
              <a:endParaRPr lang="en-GB"/>
            </a:p>
          </p:txBody>
        </p:sp>
        <p:grpSp>
          <p:nvGrpSpPr>
            <p:cNvPr id="110926" name="Group 159"/>
            <p:cNvGrpSpPr>
              <a:grpSpLocks/>
            </p:cNvGrpSpPr>
            <p:nvPr/>
          </p:nvGrpSpPr>
          <p:grpSpPr bwMode="auto">
            <a:xfrm>
              <a:off x="4974" y="3071"/>
              <a:ext cx="58" cy="62"/>
              <a:chOff x="4974" y="3071"/>
              <a:chExt cx="58" cy="62"/>
            </a:xfrm>
          </p:grpSpPr>
          <p:sp>
            <p:nvSpPr>
              <p:cNvPr id="110929" name="Line 160"/>
              <p:cNvSpPr>
                <a:spLocks noChangeShapeType="1"/>
              </p:cNvSpPr>
              <p:nvPr/>
            </p:nvSpPr>
            <p:spPr bwMode="auto">
              <a:xfrm flipV="1">
                <a:off x="4974" y="3099"/>
                <a:ext cx="26" cy="29"/>
              </a:xfrm>
              <a:prstGeom prst="line">
                <a:avLst/>
              </a:prstGeom>
              <a:noFill/>
              <a:ln w="7938">
                <a:solidFill>
                  <a:srgbClr val="000000"/>
                </a:solidFill>
                <a:round/>
                <a:headEnd/>
                <a:tailEnd/>
              </a:ln>
            </p:spPr>
            <p:txBody>
              <a:bodyPr/>
              <a:lstStyle/>
              <a:p>
                <a:endParaRPr lang="en-GB"/>
              </a:p>
            </p:txBody>
          </p:sp>
          <p:sp>
            <p:nvSpPr>
              <p:cNvPr id="110930" name="Line 161"/>
              <p:cNvSpPr>
                <a:spLocks noChangeShapeType="1"/>
              </p:cNvSpPr>
              <p:nvPr/>
            </p:nvSpPr>
            <p:spPr bwMode="auto">
              <a:xfrm flipV="1">
                <a:off x="4985" y="3105"/>
                <a:ext cx="21" cy="28"/>
              </a:xfrm>
              <a:prstGeom prst="line">
                <a:avLst/>
              </a:prstGeom>
              <a:noFill/>
              <a:ln w="7938">
                <a:solidFill>
                  <a:srgbClr val="000000"/>
                </a:solidFill>
                <a:round/>
                <a:headEnd/>
                <a:tailEnd/>
              </a:ln>
            </p:spPr>
            <p:txBody>
              <a:bodyPr/>
              <a:lstStyle/>
              <a:p>
                <a:endParaRPr lang="en-GB"/>
              </a:p>
            </p:txBody>
          </p:sp>
          <p:sp>
            <p:nvSpPr>
              <p:cNvPr id="110931" name="Line 162"/>
              <p:cNvSpPr>
                <a:spLocks noChangeShapeType="1"/>
              </p:cNvSpPr>
              <p:nvPr/>
            </p:nvSpPr>
            <p:spPr bwMode="auto">
              <a:xfrm>
                <a:off x="5011" y="3105"/>
                <a:ext cx="21" cy="6"/>
              </a:xfrm>
              <a:prstGeom prst="line">
                <a:avLst/>
              </a:prstGeom>
              <a:noFill/>
              <a:ln w="7938">
                <a:solidFill>
                  <a:srgbClr val="000000"/>
                </a:solidFill>
                <a:round/>
                <a:headEnd/>
                <a:tailEnd/>
              </a:ln>
            </p:spPr>
            <p:txBody>
              <a:bodyPr/>
              <a:lstStyle/>
              <a:p>
                <a:endParaRPr lang="en-GB"/>
              </a:p>
            </p:txBody>
          </p:sp>
          <p:sp>
            <p:nvSpPr>
              <p:cNvPr id="110932" name="Line 163"/>
              <p:cNvSpPr>
                <a:spLocks noChangeShapeType="1"/>
              </p:cNvSpPr>
              <p:nvPr/>
            </p:nvSpPr>
            <p:spPr bwMode="auto">
              <a:xfrm flipV="1">
                <a:off x="5000" y="3071"/>
                <a:ext cx="1" cy="28"/>
              </a:xfrm>
              <a:prstGeom prst="line">
                <a:avLst/>
              </a:prstGeom>
              <a:noFill/>
              <a:ln w="7938">
                <a:solidFill>
                  <a:srgbClr val="000000"/>
                </a:solidFill>
                <a:round/>
                <a:headEnd/>
                <a:tailEnd/>
              </a:ln>
            </p:spPr>
            <p:txBody>
              <a:bodyPr/>
              <a:lstStyle/>
              <a:p>
                <a:endParaRPr lang="en-GB"/>
              </a:p>
            </p:txBody>
          </p:sp>
          <p:sp>
            <p:nvSpPr>
              <p:cNvPr id="110933" name="Line 164"/>
              <p:cNvSpPr>
                <a:spLocks noChangeShapeType="1"/>
              </p:cNvSpPr>
              <p:nvPr/>
            </p:nvSpPr>
            <p:spPr bwMode="auto">
              <a:xfrm>
                <a:off x="5011" y="3116"/>
                <a:ext cx="21" cy="6"/>
              </a:xfrm>
              <a:prstGeom prst="line">
                <a:avLst/>
              </a:prstGeom>
              <a:noFill/>
              <a:ln w="7938">
                <a:solidFill>
                  <a:srgbClr val="000000"/>
                </a:solidFill>
                <a:round/>
                <a:headEnd/>
                <a:tailEnd/>
              </a:ln>
            </p:spPr>
            <p:txBody>
              <a:bodyPr/>
              <a:lstStyle/>
              <a:p>
                <a:endParaRPr lang="en-GB"/>
              </a:p>
            </p:txBody>
          </p:sp>
          <p:sp>
            <p:nvSpPr>
              <p:cNvPr id="110934" name="Line 165"/>
              <p:cNvSpPr>
                <a:spLocks noChangeShapeType="1"/>
              </p:cNvSpPr>
              <p:nvPr/>
            </p:nvSpPr>
            <p:spPr bwMode="auto">
              <a:xfrm flipV="1">
                <a:off x="4990" y="3071"/>
                <a:ext cx="1" cy="28"/>
              </a:xfrm>
              <a:prstGeom prst="line">
                <a:avLst/>
              </a:prstGeom>
              <a:noFill/>
              <a:ln w="7938">
                <a:solidFill>
                  <a:srgbClr val="000000"/>
                </a:solidFill>
                <a:round/>
                <a:headEnd/>
                <a:tailEnd/>
              </a:ln>
            </p:spPr>
            <p:txBody>
              <a:bodyPr/>
              <a:lstStyle/>
              <a:p>
                <a:endParaRPr lang="en-GB"/>
              </a:p>
            </p:txBody>
          </p:sp>
        </p:grpSp>
        <p:sp>
          <p:nvSpPr>
            <p:cNvPr id="110927" name="Line 166"/>
            <p:cNvSpPr>
              <a:spLocks noChangeShapeType="1"/>
            </p:cNvSpPr>
            <p:nvPr/>
          </p:nvSpPr>
          <p:spPr bwMode="auto">
            <a:xfrm>
              <a:off x="4911" y="3105"/>
              <a:ext cx="16" cy="28"/>
            </a:xfrm>
            <a:prstGeom prst="line">
              <a:avLst/>
            </a:prstGeom>
            <a:noFill/>
            <a:ln w="7938">
              <a:solidFill>
                <a:srgbClr val="000000"/>
              </a:solidFill>
              <a:round/>
              <a:headEnd/>
              <a:tailEnd/>
            </a:ln>
          </p:spPr>
          <p:txBody>
            <a:bodyPr/>
            <a:lstStyle/>
            <a:p>
              <a:endParaRPr lang="en-GB"/>
            </a:p>
          </p:txBody>
        </p:sp>
        <p:sp>
          <p:nvSpPr>
            <p:cNvPr id="110928" name="Line 167"/>
            <p:cNvSpPr>
              <a:spLocks noChangeShapeType="1"/>
            </p:cNvSpPr>
            <p:nvPr/>
          </p:nvSpPr>
          <p:spPr bwMode="auto">
            <a:xfrm>
              <a:off x="4922" y="3105"/>
              <a:ext cx="16" cy="23"/>
            </a:xfrm>
            <a:prstGeom prst="line">
              <a:avLst/>
            </a:prstGeom>
            <a:noFill/>
            <a:ln w="7938">
              <a:solidFill>
                <a:srgbClr val="000000"/>
              </a:solidFill>
              <a:round/>
              <a:headEnd/>
              <a:tailEnd/>
            </a:ln>
          </p:spPr>
          <p:txBody>
            <a:bodyPr/>
            <a:lstStyle/>
            <a:p>
              <a:endParaRPr lang="en-GB"/>
            </a:p>
          </p:txBody>
        </p:sp>
      </p:grpSp>
      <p:sp>
        <p:nvSpPr>
          <p:cNvPr id="1257640" name="Rectangle 168"/>
          <p:cNvSpPr>
            <a:spLocks noChangeArrowheads="1"/>
          </p:cNvSpPr>
          <p:nvPr/>
        </p:nvSpPr>
        <p:spPr bwMode="auto">
          <a:xfrm>
            <a:off x="2790825" y="6235700"/>
            <a:ext cx="650875" cy="212725"/>
          </a:xfrm>
          <a:prstGeom prst="rect">
            <a:avLst/>
          </a:prstGeom>
          <a:noFill/>
          <a:ln w="9525">
            <a:noFill/>
            <a:miter lim="800000"/>
            <a:headEnd/>
            <a:tailEnd/>
          </a:ln>
        </p:spPr>
        <p:txBody>
          <a:bodyPr wrap="none" lIns="0" tIns="0" rIns="0" bIns="0">
            <a:spAutoFit/>
          </a:bodyPr>
          <a:lstStyle/>
          <a:p>
            <a:pPr>
              <a:spcBef>
                <a:spcPct val="0"/>
              </a:spcBef>
            </a:pPr>
            <a:r>
              <a:rPr lang="en-GB" sz="1400">
                <a:solidFill>
                  <a:srgbClr val="000000"/>
                </a:solidFill>
                <a:latin typeface="Arial Narrow" pitchFamily="34" charset="0"/>
              </a:rPr>
              <a:t>IgM &amp; IgD</a:t>
            </a:r>
            <a:endParaRPr lang="en-GB" sz="2400" i="1">
              <a:solidFill>
                <a:schemeClr val="tx1"/>
              </a:solidFill>
              <a:effectLst>
                <a:outerShdw blurRad="38100" dist="38100" dir="2700000" algn="tl">
                  <a:srgbClr val="C0C0C0"/>
                </a:outerShdw>
              </a:effectLst>
            </a:endParaRPr>
          </a:p>
        </p:txBody>
      </p:sp>
      <p:grpSp>
        <p:nvGrpSpPr>
          <p:cNvPr id="110707" name="Group 169"/>
          <p:cNvGrpSpPr>
            <a:grpSpLocks/>
          </p:cNvGrpSpPr>
          <p:nvPr/>
        </p:nvGrpSpPr>
        <p:grpSpPr bwMode="auto">
          <a:xfrm>
            <a:off x="2316163" y="3797300"/>
            <a:ext cx="338137" cy="381000"/>
            <a:chOff x="4741" y="1500"/>
            <a:chExt cx="106" cy="114"/>
          </a:xfrm>
        </p:grpSpPr>
        <p:sp>
          <p:nvSpPr>
            <p:cNvPr id="110915" name="Oval 170"/>
            <p:cNvSpPr>
              <a:spLocks noChangeArrowheads="1"/>
            </p:cNvSpPr>
            <p:nvPr/>
          </p:nvSpPr>
          <p:spPr bwMode="auto">
            <a:xfrm>
              <a:off x="4741" y="1500"/>
              <a:ext cx="106" cy="114"/>
            </a:xfrm>
            <a:prstGeom prst="ellipse">
              <a:avLst/>
            </a:prstGeom>
            <a:solidFill>
              <a:srgbClr val="661900"/>
            </a:solidFill>
            <a:ln w="7938">
              <a:solidFill>
                <a:srgbClr val="000000"/>
              </a:solidFill>
              <a:round/>
              <a:headEnd/>
              <a:tailEnd/>
            </a:ln>
          </p:spPr>
          <p:txBody>
            <a:bodyPr/>
            <a:lstStyle/>
            <a:p>
              <a:endParaRPr lang="en-GB"/>
            </a:p>
          </p:txBody>
        </p:sp>
        <p:sp>
          <p:nvSpPr>
            <p:cNvPr id="110916" name="Oval 171"/>
            <p:cNvSpPr>
              <a:spLocks noChangeArrowheads="1"/>
            </p:cNvSpPr>
            <p:nvPr/>
          </p:nvSpPr>
          <p:spPr bwMode="auto">
            <a:xfrm>
              <a:off x="4756" y="1517"/>
              <a:ext cx="91" cy="86"/>
            </a:xfrm>
            <a:prstGeom prst="ellipse">
              <a:avLst/>
            </a:prstGeom>
            <a:blipFill dpi="0" rotWithShape="0">
              <a:blip r:embed="rId3"/>
              <a:srcRect/>
              <a:tile tx="0" ty="0" sx="100000" sy="100000" flip="none" algn="tl"/>
            </a:blipFill>
            <a:ln w="7938">
              <a:solidFill>
                <a:srgbClr val="000000"/>
              </a:solidFill>
              <a:round/>
              <a:headEnd/>
              <a:tailEnd/>
            </a:ln>
          </p:spPr>
          <p:txBody>
            <a:bodyPr/>
            <a:lstStyle/>
            <a:p>
              <a:endParaRPr lang="en-GB"/>
            </a:p>
          </p:txBody>
        </p:sp>
      </p:grpSp>
      <p:sp>
        <p:nvSpPr>
          <p:cNvPr id="1257644" name="Rectangle 172"/>
          <p:cNvSpPr>
            <a:spLocks noChangeArrowheads="1"/>
          </p:cNvSpPr>
          <p:nvPr/>
        </p:nvSpPr>
        <p:spPr bwMode="auto">
          <a:xfrm>
            <a:off x="350838" y="5626100"/>
            <a:ext cx="1092200" cy="274638"/>
          </a:xfrm>
          <a:prstGeom prst="rect">
            <a:avLst/>
          </a:prstGeom>
          <a:noFill/>
          <a:ln w="9525">
            <a:noFill/>
            <a:miter lim="800000"/>
            <a:headEnd/>
            <a:tailEnd/>
          </a:ln>
        </p:spPr>
        <p:txBody>
          <a:bodyPr wrap="none" lIns="0" tIns="0" rIns="0" bIns="0">
            <a:spAutoFit/>
          </a:bodyPr>
          <a:lstStyle/>
          <a:p>
            <a:pPr>
              <a:spcBef>
                <a:spcPct val="0"/>
              </a:spcBef>
            </a:pPr>
            <a:r>
              <a:rPr lang="en-GB">
                <a:solidFill>
                  <a:schemeClr val="tx1"/>
                </a:solidFill>
              </a:rPr>
              <a:t>Pre B cells</a:t>
            </a:r>
            <a:endParaRPr lang="en-GB" sz="2400" i="1">
              <a:solidFill>
                <a:schemeClr val="tx1"/>
              </a:solidFill>
              <a:effectLst>
                <a:outerShdw blurRad="38100" dist="38100" dir="2700000" algn="tl">
                  <a:srgbClr val="C0C0C0"/>
                </a:outerShdw>
              </a:effectLst>
            </a:endParaRPr>
          </a:p>
        </p:txBody>
      </p:sp>
      <p:sp>
        <p:nvSpPr>
          <p:cNvPr id="1257645" name="Rectangle 173"/>
          <p:cNvSpPr>
            <a:spLocks noChangeArrowheads="1"/>
          </p:cNvSpPr>
          <p:nvPr/>
        </p:nvSpPr>
        <p:spPr bwMode="auto">
          <a:xfrm>
            <a:off x="6784975" y="2882900"/>
            <a:ext cx="368300" cy="274638"/>
          </a:xfrm>
          <a:prstGeom prst="rect">
            <a:avLst/>
          </a:prstGeom>
          <a:noFill/>
          <a:ln w="9525">
            <a:noFill/>
            <a:miter lim="800000"/>
            <a:headEnd/>
            <a:tailEnd/>
          </a:ln>
        </p:spPr>
        <p:txBody>
          <a:bodyPr wrap="none" lIns="0" tIns="0" rIns="0" bIns="0">
            <a:spAutoFit/>
          </a:bodyPr>
          <a:lstStyle/>
          <a:p>
            <a:pPr>
              <a:spcBef>
                <a:spcPct val="0"/>
              </a:spcBef>
            </a:pPr>
            <a:r>
              <a:rPr lang="en-GB">
                <a:solidFill>
                  <a:schemeClr val="tx1"/>
                </a:solidFill>
              </a:rPr>
              <a:t>IgG</a:t>
            </a:r>
            <a:endParaRPr lang="en-GB" i="1">
              <a:solidFill>
                <a:schemeClr val="tx1"/>
              </a:solidFill>
              <a:effectLst>
                <a:outerShdw blurRad="38100" dist="38100" dir="2700000" algn="tl">
                  <a:srgbClr val="C0C0C0"/>
                </a:outerShdw>
              </a:effectLst>
            </a:endParaRPr>
          </a:p>
        </p:txBody>
      </p:sp>
      <p:sp>
        <p:nvSpPr>
          <p:cNvPr id="1257646" name="Rectangle 174"/>
          <p:cNvSpPr>
            <a:spLocks noChangeArrowheads="1"/>
          </p:cNvSpPr>
          <p:nvPr/>
        </p:nvSpPr>
        <p:spPr bwMode="auto">
          <a:xfrm>
            <a:off x="6515100" y="6083300"/>
            <a:ext cx="342900" cy="274638"/>
          </a:xfrm>
          <a:prstGeom prst="rect">
            <a:avLst/>
          </a:prstGeom>
          <a:noFill/>
          <a:ln w="9525">
            <a:noFill/>
            <a:miter lim="800000"/>
            <a:headEnd/>
            <a:tailEnd/>
          </a:ln>
        </p:spPr>
        <p:txBody>
          <a:bodyPr wrap="none" lIns="0" tIns="0" rIns="0" bIns="0">
            <a:spAutoFit/>
          </a:bodyPr>
          <a:lstStyle/>
          <a:p>
            <a:pPr>
              <a:spcBef>
                <a:spcPct val="0"/>
              </a:spcBef>
            </a:pPr>
            <a:r>
              <a:rPr lang="en-GB">
                <a:solidFill>
                  <a:schemeClr val="tx1"/>
                </a:solidFill>
              </a:rPr>
              <a:t>IgA</a:t>
            </a:r>
            <a:endParaRPr lang="en-GB" i="1">
              <a:solidFill>
                <a:schemeClr val="tx1"/>
              </a:solidFill>
              <a:effectLst>
                <a:outerShdw blurRad="38100" dist="38100" dir="2700000" algn="tl">
                  <a:srgbClr val="C0C0C0"/>
                </a:outerShdw>
              </a:effectLst>
            </a:endParaRPr>
          </a:p>
        </p:txBody>
      </p:sp>
      <p:sp>
        <p:nvSpPr>
          <p:cNvPr id="1257647" name="Rectangle 175"/>
          <p:cNvSpPr>
            <a:spLocks noChangeArrowheads="1"/>
          </p:cNvSpPr>
          <p:nvPr/>
        </p:nvSpPr>
        <p:spPr bwMode="auto">
          <a:xfrm>
            <a:off x="6581775" y="4406900"/>
            <a:ext cx="342900" cy="274638"/>
          </a:xfrm>
          <a:prstGeom prst="rect">
            <a:avLst/>
          </a:prstGeom>
          <a:noFill/>
          <a:ln w="9525">
            <a:noFill/>
            <a:miter lim="800000"/>
            <a:headEnd/>
            <a:tailEnd/>
          </a:ln>
        </p:spPr>
        <p:txBody>
          <a:bodyPr wrap="none" lIns="0" tIns="0" rIns="0" bIns="0">
            <a:spAutoFit/>
          </a:bodyPr>
          <a:lstStyle/>
          <a:p>
            <a:pPr>
              <a:spcBef>
                <a:spcPct val="0"/>
              </a:spcBef>
            </a:pPr>
            <a:r>
              <a:rPr lang="en-GB">
                <a:solidFill>
                  <a:schemeClr val="tx1"/>
                </a:solidFill>
              </a:rPr>
              <a:t>IgE</a:t>
            </a:r>
            <a:endParaRPr lang="en-GB" i="1">
              <a:solidFill>
                <a:schemeClr val="tx1"/>
              </a:solidFill>
              <a:effectLst>
                <a:outerShdw blurRad="38100" dist="38100" dir="2700000" algn="tl">
                  <a:srgbClr val="C0C0C0"/>
                </a:outerShdw>
              </a:effectLst>
            </a:endParaRPr>
          </a:p>
        </p:txBody>
      </p:sp>
      <p:sp>
        <p:nvSpPr>
          <p:cNvPr id="110712" name="Oval 176"/>
          <p:cNvSpPr>
            <a:spLocks noChangeArrowheads="1"/>
          </p:cNvSpPr>
          <p:nvPr/>
        </p:nvSpPr>
        <p:spPr bwMode="auto">
          <a:xfrm>
            <a:off x="6848475" y="5843588"/>
            <a:ext cx="485775" cy="587375"/>
          </a:xfrm>
          <a:prstGeom prst="ellipse">
            <a:avLst/>
          </a:prstGeom>
          <a:solidFill>
            <a:srgbClr val="B760F9"/>
          </a:solidFill>
          <a:ln w="7938">
            <a:solidFill>
              <a:srgbClr val="000000"/>
            </a:solidFill>
            <a:round/>
            <a:headEnd/>
            <a:tailEnd/>
          </a:ln>
        </p:spPr>
        <p:txBody>
          <a:bodyPr/>
          <a:lstStyle/>
          <a:p>
            <a:endParaRPr lang="en-GB"/>
          </a:p>
        </p:txBody>
      </p:sp>
      <p:sp>
        <p:nvSpPr>
          <p:cNvPr id="110713" name="Oval 177" descr="20%"/>
          <p:cNvSpPr>
            <a:spLocks noChangeArrowheads="1"/>
          </p:cNvSpPr>
          <p:nvPr/>
        </p:nvSpPr>
        <p:spPr bwMode="auto">
          <a:xfrm>
            <a:off x="6921500" y="5930900"/>
            <a:ext cx="412750" cy="442913"/>
          </a:xfrm>
          <a:prstGeom prst="ellipse">
            <a:avLst/>
          </a:prstGeom>
          <a:pattFill prst="pct20">
            <a:fgClr>
              <a:srgbClr val="B760F9"/>
            </a:fgClr>
            <a:bgClr>
              <a:srgbClr val="FFFFFF"/>
            </a:bgClr>
          </a:pattFill>
          <a:ln w="7938">
            <a:solidFill>
              <a:srgbClr val="000000"/>
            </a:solidFill>
            <a:round/>
            <a:headEnd/>
            <a:tailEnd/>
          </a:ln>
        </p:spPr>
        <p:txBody>
          <a:bodyPr/>
          <a:lstStyle/>
          <a:p>
            <a:endParaRPr lang="en-GB"/>
          </a:p>
        </p:txBody>
      </p:sp>
      <p:sp>
        <p:nvSpPr>
          <p:cNvPr id="110714" name="Line 178"/>
          <p:cNvSpPr>
            <a:spLocks noChangeShapeType="1"/>
          </p:cNvSpPr>
          <p:nvPr/>
        </p:nvSpPr>
        <p:spPr bwMode="auto">
          <a:xfrm>
            <a:off x="7343775" y="6091238"/>
            <a:ext cx="166688" cy="4762"/>
          </a:xfrm>
          <a:prstGeom prst="line">
            <a:avLst/>
          </a:prstGeom>
          <a:noFill/>
          <a:ln w="28575">
            <a:solidFill>
              <a:srgbClr val="B760F9"/>
            </a:solidFill>
            <a:round/>
            <a:headEnd/>
            <a:tailEnd/>
          </a:ln>
        </p:spPr>
        <p:txBody>
          <a:bodyPr/>
          <a:lstStyle/>
          <a:p>
            <a:endParaRPr lang="en-GB"/>
          </a:p>
        </p:txBody>
      </p:sp>
      <p:sp>
        <p:nvSpPr>
          <p:cNvPr id="110715" name="Line 179"/>
          <p:cNvSpPr>
            <a:spLocks noChangeShapeType="1"/>
          </p:cNvSpPr>
          <p:nvPr/>
        </p:nvSpPr>
        <p:spPr bwMode="auto">
          <a:xfrm>
            <a:off x="7343775" y="6153150"/>
            <a:ext cx="166688" cy="4763"/>
          </a:xfrm>
          <a:prstGeom prst="line">
            <a:avLst/>
          </a:prstGeom>
          <a:noFill/>
          <a:ln w="28575">
            <a:solidFill>
              <a:srgbClr val="B760F9"/>
            </a:solidFill>
            <a:round/>
            <a:headEnd/>
            <a:tailEnd/>
          </a:ln>
        </p:spPr>
        <p:txBody>
          <a:bodyPr/>
          <a:lstStyle/>
          <a:p>
            <a:endParaRPr lang="en-GB"/>
          </a:p>
        </p:txBody>
      </p:sp>
      <p:sp>
        <p:nvSpPr>
          <p:cNvPr id="110716" name="Line 180"/>
          <p:cNvSpPr>
            <a:spLocks noChangeShapeType="1"/>
          </p:cNvSpPr>
          <p:nvPr/>
        </p:nvSpPr>
        <p:spPr bwMode="auto">
          <a:xfrm>
            <a:off x="7510463" y="6153150"/>
            <a:ext cx="50800" cy="112713"/>
          </a:xfrm>
          <a:prstGeom prst="line">
            <a:avLst/>
          </a:prstGeom>
          <a:noFill/>
          <a:ln w="7938">
            <a:solidFill>
              <a:srgbClr val="B760F9"/>
            </a:solidFill>
            <a:round/>
            <a:headEnd/>
            <a:tailEnd/>
          </a:ln>
        </p:spPr>
        <p:txBody>
          <a:bodyPr/>
          <a:lstStyle/>
          <a:p>
            <a:endParaRPr lang="en-GB"/>
          </a:p>
        </p:txBody>
      </p:sp>
      <p:sp>
        <p:nvSpPr>
          <p:cNvPr id="110717" name="Line 181"/>
          <p:cNvSpPr>
            <a:spLocks noChangeShapeType="1"/>
          </p:cNvSpPr>
          <p:nvPr/>
        </p:nvSpPr>
        <p:spPr bwMode="auto">
          <a:xfrm flipV="1">
            <a:off x="8167688" y="6488113"/>
            <a:ext cx="73025" cy="82550"/>
          </a:xfrm>
          <a:prstGeom prst="line">
            <a:avLst/>
          </a:prstGeom>
          <a:noFill/>
          <a:ln w="28575">
            <a:solidFill>
              <a:srgbClr val="B760F9"/>
            </a:solidFill>
            <a:round/>
            <a:headEnd/>
            <a:tailEnd/>
          </a:ln>
        </p:spPr>
        <p:txBody>
          <a:bodyPr/>
          <a:lstStyle/>
          <a:p>
            <a:endParaRPr lang="en-GB"/>
          </a:p>
        </p:txBody>
      </p:sp>
      <p:sp>
        <p:nvSpPr>
          <p:cNvPr id="110718" name="Line 182"/>
          <p:cNvSpPr>
            <a:spLocks noChangeShapeType="1"/>
          </p:cNvSpPr>
          <p:nvPr/>
        </p:nvSpPr>
        <p:spPr bwMode="auto">
          <a:xfrm>
            <a:off x="7486650" y="6210300"/>
            <a:ext cx="50800" cy="87313"/>
          </a:xfrm>
          <a:prstGeom prst="line">
            <a:avLst/>
          </a:prstGeom>
          <a:noFill/>
          <a:ln w="28575">
            <a:solidFill>
              <a:srgbClr val="B760F9"/>
            </a:solidFill>
            <a:round/>
            <a:headEnd/>
            <a:tailEnd/>
          </a:ln>
        </p:spPr>
        <p:txBody>
          <a:bodyPr/>
          <a:lstStyle/>
          <a:p>
            <a:endParaRPr lang="en-GB"/>
          </a:p>
        </p:txBody>
      </p:sp>
      <p:sp>
        <p:nvSpPr>
          <p:cNvPr id="110719" name="Line 183"/>
          <p:cNvSpPr>
            <a:spLocks noChangeShapeType="1"/>
          </p:cNvSpPr>
          <p:nvPr/>
        </p:nvSpPr>
        <p:spPr bwMode="auto">
          <a:xfrm flipV="1">
            <a:off x="8143875" y="6456363"/>
            <a:ext cx="74613" cy="88900"/>
          </a:xfrm>
          <a:prstGeom prst="line">
            <a:avLst/>
          </a:prstGeom>
          <a:noFill/>
          <a:ln w="7938">
            <a:solidFill>
              <a:srgbClr val="B760F9"/>
            </a:solidFill>
            <a:round/>
            <a:headEnd/>
            <a:tailEnd/>
          </a:ln>
        </p:spPr>
        <p:txBody>
          <a:bodyPr/>
          <a:lstStyle/>
          <a:p>
            <a:endParaRPr lang="en-GB"/>
          </a:p>
        </p:txBody>
      </p:sp>
      <p:sp>
        <p:nvSpPr>
          <p:cNvPr id="110720" name="Line 184"/>
          <p:cNvSpPr>
            <a:spLocks noChangeShapeType="1"/>
          </p:cNvSpPr>
          <p:nvPr/>
        </p:nvSpPr>
        <p:spPr bwMode="auto">
          <a:xfrm>
            <a:off x="7173913" y="6416675"/>
            <a:ext cx="50800" cy="112713"/>
          </a:xfrm>
          <a:prstGeom prst="line">
            <a:avLst/>
          </a:prstGeom>
          <a:noFill/>
          <a:ln w="28575">
            <a:solidFill>
              <a:srgbClr val="B760F9"/>
            </a:solidFill>
            <a:round/>
            <a:headEnd/>
            <a:tailEnd/>
          </a:ln>
        </p:spPr>
        <p:txBody>
          <a:bodyPr/>
          <a:lstStyle/>
          <a:p>
            <a:endParaRPr lang="en-GB"/>
          </a:p>
        </p:txBody>
      </p:sp>
      <p:sp>
        <p:nvSpPr>
          <p:cNvPr id="110721" name="Line 185"/>
          <p:cNvSpPr>
            <a:spLocks noChangeShapeType="1"/>
          </p:cNvSpPr>
          <p:nvPr/>
        </p:nvSpPr>
        <p:spPr bwMode="auto">
          <a:xfrm>
            <a:off x="7224713" y="6384925"/>
            <a:ext cx="46037" cy="144463"/>
          </a:xfrm>
          <a:prstGeom prst="line">
            <a:avLst/>
          </a:prstGeom>
          <a:noFill/>
          <a:ln w="28575">
            <a:solidFill>
              <a:srgbClr val="B760F9"/>
            </a:solidFill>
            <a:round/>
            <a:headEnd/>
            <a:tailEnd/>
          </a:ln>
        </p:spPr>
        <p:txBody>
          <a:bodyPr/>
          <a:lstStyle/>
          <a:p>
            <a:endParaRPr lang="en-GB"/>
          </a:p>
        </p:txBody>
      </p:sp>
      <p:grpSp>
        <p:nvGrpSpPr>
          <p:cNvPr id="110722" name="Group 186"/>
          <p:cNvGrpSpPr>
            <a:grpSpLocks/>
          </p:cNvGrpSpPr>
          <p:nvPr/>
        </p:nvGrpSpPr>
        <p:grpSpPr bwMode="auto">
          <a:xfrm>
            <a:off x="7173913" y="5538788"/>
            <a:ext cx="266700" cy="320675"/>
            <a:chOff x="4974" y="3071"/>
            <a:chExt cx="58" cy="62"/>
          </a:xfrm>
        </p:grpSpPr>
        <p:sp>
          <p:nvSpPr>
            <p:cNvPr id="110909" name="Line 187"/>
            <p:cNvSpPr>
              <a:spLocks noChangeShapeType="1"/>
            </p:cNvSpPr>
            <p:nvPr/>
          </p:nvSpPr>
          <p:spPr bwMode="auto">
            <a:xfrm flipV="1">
              <a:off x="4974" y="3099"/>
              <a:ext cx="26" cy="29"/>
            </a:xfrm>
            <a:prstGeom prst="line">
              <a:avLst/>
            </a:prstGeom>
            <a:noFill/>
            <a:ln w="28575">
              <a:solidFill>
                <a:srgbClr val="B760F9"/>
              </a:solidFill>
              <a:round/>
              <a:headEnd/>
              <a:tailEnd/>
            </a:ln>
          </p:spPr>
          <p:txBody>
            <a:bodyPr/>
            <a:lstStyle/>
            <a:p>
              <a:endParaRPr lang="en-GB"/>
            </a:p>
          </p:txBody>
        </p:sp>
        <p:sp>
          <p:nvSpPr>
            <p:cNvPr id="110910" name="Line 188"/>
            <p:cNvSpPr>
              <a:spLocks noChangeShapeType="1"/>
            </p:cNvSpPr>
            <p:nvPr/>
          </p:nvSpPr>
          <p:spPr bwMode="auto">
            <a:xfrm flipV="1">
              <a:off x="4985" y="3105"/>
              <a:ext cx="21" cy="28"/>
            </a:xfrm>
            <a:prstGeom prst="line">
              <a:avLst/>
            </a:prstGeom>
            <a:noFill/>
            <a:ln w="28575">
              <a:solidFill>
                <a:srgbClr val="B760F9"/>
              </a:solidFill>
              <a:round/>
              <a:headEnd/>
              <a:tailEnd/>
            </a:ln>
          </p:spPr>
          <p:txBody>
            <a:bodyPr/>
            <a:lstStyle/>
            <a:p>
              <a:endParaRPr lang="en-GB"/>
            </a:p>
          </p:txBody>
        </p:sp>
        <p:sp>
          <p:nvSpPr>
            <p:cNvPr id="110911" name="Line 189"/>
            <p:cNvSpPr>
              <a:spLocks noChangeShapeType="1"/>
            </p:cNvSpPr>
            <p:nvPr/>
          </p:nvSpPr>
          <p:spPr bwMode="auto">
            <a:xfrm>
              <a:off x="5011" y="3105"/>
              <a:ext cx="21" cy="6"/>
            </a:xfrm>
            <a:prstGeom prst="line">
              <a:avLst/>
            </a:prstGeom>
            <a:noFill/>
            <a:ln w="28575">
              <a:solidFill>
                <a:srgbClr val="B760F9"/>
              </a:solidFill>
              <a:round/>
              <a:headEnd/>
              <a:tailEnd/>
            </a:ln>
          </p:spPr>
          <p:txBody>
            <a:bodyPr/>
            <a:lstStyle/>
            <a:p>
              <a:endParaRPr lang="en-GB"/>
            </a:p>
          </p:txBody>
        </p:sp>
        <p:sp>
          <p:nvSpPr>
            <p:cNvPr id="110912" name="Line 190"/>
            <p:cNvSpPr>
              <a:spLocks noChangeShapeType="1"/>
            </p:cNvSpPr>
            <p:nvPr/>
          </p:nvSpPr>
          <p:spPr bwMode="auto">
            <a:xfrm flipV="1">
              <a:off x="5000" y="3071"/>
              <a:ext cx="1" cy="28"/>
            </a:xfrm>
            <a:prstGeom prst="line">
              <a:avLst/>
            </a:prstGeom>
            <a:noFill/>
            <a:ln w="28575">
              <a:solidFill>
                <a:srgbClr val="B760F9"/>
              </a:solidFill>
              <a:round/>
              <a:headEnd/>
              <a:tailEnd/>
            </a:ln>
          </p:spPr>
          <p:txBody>
            <a:bodyPr/>
            <a:lstStyle/>
            <a:p>
              <a:endParaRPr lang="en-GB"/>
            </a:p>
          </p:txBody>
        </p:sp>
        <p:sp>
          <p:nvSpPr>
            <p:cNvPr id="110913" name="Line 191"/>
            <p:cNvSpPr>
              <a:spLocks noChangeShapeType="1"/>
            </p:cNvSpPr>
            <p:nvPr/>
          </p:nvSpPr>
          <p:spPr bwMode="auto">
            <a:xfrm>
              <a:off x="5011" y="3116"/>
              <a:ext cx="21" cy="6"/>
            </a:xfrm>
            <a:prstGeom prst="line">
              <a:avLst/>
            </a:prstGeom>
            <a:noFill/>
            <a:ln w="28575">
              <a:solidFill>
                <a:srgbClr val="B760F9"/>
              </a:solidFill>
              <a:round/>
              <a:headEnd/>
              <a:tailEnd/>
            </a:ln>
          </p:spPr>
          <p:txBody>
            <a:bodyPr/>
            <a:lstStyle/>
            <a:p>
              <a:endParaRPr lang="en-GB"/>
            </a:p>
          </p:txBody>
        </p:sp>
        <p:sp>
          <p:nvSpPr>
            <p:cNvPr id="110914" name="Line 192"/>
            <p:cNvSpPr>
              <a:spLocks noChangeShapeType="1"/>
            </p:cNvSpPr>
            <p:nvPr/>
          </p:nvSpPr>
          <p:spPr bwMode="auto">
            <a:xfrm flipV="1">
              <a:off x="4990" y="3071"/>
              <a:ext cx="1" cy="28"/>
            </a:xfrm>
            <a:prstGeom prst="line">
              <a:avLst/>
            </a:prstGeom>
            <a:noFill/>
            <a:ln w="28575">
              <a:solidFill>
                <a:srgbClr val="B760F9"/>
              </a:solidFill>
              <a:round/>
              <a:headEnd/>
              <a:tailEnd/>
            </a:ln>
          </p:spPr>
          <p:txBody>
            <a:bodyPr/>
            <a:lstStyle/>
            <a:p>
              <a:endParaRPr lang="en-GB"/>
            </a:p>
          </p:txBody>
        </p:sp>
      </p:grpSp>
      <p:sp>
        <p:nvSpPr>
          <p:cNvPr id="110723" name="Line 193"/>
          <p:cNvSpPr>
            <a:spLocks noChangeShapeType="1"/>
          </p:cNvSpPr>
          <p:nvPr/>
        </p:nvSpPr>
        <p:spPr bwMode="auto">
          <a:xfrm>
            <a:off x="6884988" y="5715000"/>
            <a:ext cx="73025" cy="144463"/>
          </a:xfrm>
          <a:prstGeom prst="line">
            <a:avLst/>
          </a:prstGeom>
          <a:noFill/>
          <a:ln w="28575">
            <a:solidFill>
              <a:srgbClr val="B760F9"/>
            </a:solidFill>
            <a:round/>
            <a:headEnd/>
            <a:tailEnd/>
          </a:ln>
        </p:spPr>
        <p:txBody>
          <a:bodyPr/>
          <a:lstStyle/>
          <a:p>
            <a:endParaRPr lang="en-GB"/>
          </a:p>
        </p:txBody>
      </p:sp>
      <p:sp>
        <p:nvSpPr>
          <p:cNvPr id="110724" name="Line 194"/>
          <p:cNvSpPr>
            <a:spLocks noChangeShapeType="1"/>
          </p:cNvSpPr>
          <p:nvPr/>
        </p:nvSpPr>
        <p:spPr bwMode="auto">
          <a:xfrm>
            <a:off x="6935788" y="5715000"/>
            <a:ext cx="73025" cy="117475"/>
          </a:xfrm>
          <a:prstGeom prst="line">
            <a:avLst/>
          </a:prstGeom>
          <a:noFill/>
          <a:ln w="28575">
            <a:solidFill>
              <a:srgbClr val="B760F9"/>
            </a:solidFill>
            <a:round/>
            <a:headEnd/>
            <a:tailEnd/>
          </a:ln>
        </p:spPr>
        <p:txBody>
          <a:bodyPr/>
          <a:lstStyle/>
          <a:p>
            <a:endParaRPr lang="en-GB"/>
          </a:p>
        </p:txBody>
      </p:sp>
      <p:sp>
        <p:nvSpPr>
          <p:cNvPr id="110725" name="Oval 195" descr="70%"/>
          <p:cNvSpPr>
            <a:spLocks noChangeArrowheads="1"/>
          </p:cNvSpPr>
          <p:nvPr/>
        </p:nvSpPr>
        <p:spPr bwMode="auto">
          <a:xfrm>
            <a:off x="6848475" y="4548188"/>
            <a:ext cx="485775" cy="587375"/>
          </a:xfrm>
          <a:prstGeom prst="ellipse">
            <a:avLst/>
          </a:prstGeom>
          <a:pattFill prst="pct70">
            <a:fgClr>
              <a:schemeClr val="accent1"/>
            </a:fgClr>
            <a:bgClr>
              <a:srgbClr val="FFFFFF"/>
            </a:bgClr>
          </a:pattFill>
          <a:ln w="7938">
            <a:solidFill>
              <a:srgbClr val="000000"/>
            </a:solidFill>
            <a:round/>
            <a:headEnd/>
            <a:tailEnd/>
          </a:ln>
        </p:spPr>
        <p:txBody>
          <a:bodyPr/>
          <a:lstStyle/>
          <a:p>
            <a:endParaRPr lang="en-GB"/>
          </a:p>
        </p:txBody>
      </p:sp>
      <p:sp>
        <p:nvSpPr>
          <p:cNvPr id="110726" name="Oval 196"/>
          <p:cNvSpPr>
            <a:spLocks noChangeArrowheads="1"/>
          </p:cNvSpPr>
          <p:nvPr/>
        </p:nvSpPr>
        <p:spPr bwMode="auto">
          <a:xfrm>
            <a:off x="6921500" y="4635500"/>
            <a:ext cx="412750" cy="442913"/>
          </a:xfrm>
          <a:prstGeom prst="ellipse">
            <a:avLst/>
          </a:prstGeom>
          <a:solidFill>
            <a:schemeClr val="accent1"/>
          </a:solidFill>
          <a:ln w="7938">
            <a:solidFill>
              <a:srgbClr val="000000"/>
            </a:solidFill>
            <a:round/>
            <a:headEnd/>
            <a:tailEnd/>
          </a:ln>
        </p:spPr>
        <p:txBody>
          <a:bodyPr/>
          <a:lstStyle/>
          <a:p>
            <a:endParaRPr lang="en-GB"/>
          </a:p>
        </p:txBody>
      </p:sp>
      <p:sp>
        <p:nvSpPr>
          <p:cNvPr id="110727" name="Line 197"/>
          <p:cNvSpPr>
            <a:spLocks noChangeShapeType="1"/>
          </p:cNvSpPr>
          <p:nvPr/>
        </p:nvSpPr>
        <p:spPr bwMode="auto">
          <a:xfrm>
            <a:off x="7343775" y="4795838"/>
            <a:ext cx="166688" cy="4762"/>
          </a:xfrm>
          <a:prstGeom prst="line">
            <a:avLst/>
          </a:prstGeom>
          <a:noFill/>
          <a:ln w="28575">
            <a:solidFill>
              <a:schemeClr val="accent1"/>
            </a:solidFill>
            <a:round/>
            <a:headEnd/>
            <a:tailEnd/>
          </a:ln>
        </p:spPr>
        <p:txBody>
          <a:bodyPr/>
          <a:lstStyle/>
          <a:p>
            <a:endParaRPr lang="en-GB"/>
          </a:p>
        </p:txBody>
      </p:sp>
      <p:sp>
        <p:nvSpPr>
          <p:cNvPr id="110728" name="Line 198"/>
          <p:cNvSpPr>
            <a:spLocks noChangeShapeType="1"/>
          </p:cNvSpPr>
          <p:nvPr/>
        </p:nvSpPr>
        <p:spPr bwMode="auto">
          <a:xfrm>
            <a:off x="7343775" y="4857750"/>
            <a:ext cx="166688" cy="4763"/>
          </a:xfrm>
          <a:prstGeom prst="line">
            <a:avLst/>
          </a:prstGeom>
          <a:noFill/>
          <a:ln w="28575">
            <a:solidFill>
              <a:schemeClr val="accent1"/>
            </a:solidFill>
            <a:round/>
            <a:headEnd/>
            <a:tailEnd/>
          </a:ln>
        </p:spPr>
        <p:txBody>
          <a:bodyPr/>
          <a:lstStyle/>
          <a:p>
            <a:endParaRPr lang="en-GB"/>
          </a:p>
        </p:txBody>
      </p:sp>
      <p:sp>
        <p:nvSpPr>
          <p:cNvPr id="110729" name="Line 199"/>
          <p:cNvSpPr>
            <a:spLocks noChangeShapeType="1"/>
          </p:cNvSpPr>
          <p:nvPr/>
        </p:nvSpPr>
        <p:spPr bwMode="auto">
          <a:xfrm>
            <a:off x="7510463" y="4857750"/>
            <a:ext cx="50800" cy="112713"/>
          </a:xfrm>
          <a:prstGeom prst="line">
            <a:avLst/>
          </a:prstGeom>
          <a:noFill/>
          <a:ln w="7938">
            <a:solidFill>
              <a:schemeClr val="accent1"/>
            </a:solidFill>
            <a:round/>
            <a:headEnd/>
            <a:tailEnd/>
          </a:ln>
        </p:spPr>
        <p:txBody>
          <a:bodyPr/>
          <a:lstStyle/>
          <a:p>
            <a:endParaRPr lang="en-GB"/>
          </a:p>
        </p:txBody>
      </p:sp>
      <p:sp>
        <p:nvSpPr>
          <p:cNvPr id="110730" name="Line 200"/>
          <p:cNvSpPr>
            <a:spLocks noChangeShapeType="1"/>
          </p:cNvSpPr>
          <p:nvPr/>
        </p:nvSpPr>
        <p:spPr bwMode="auto">
          <a:xfrm flipV="1">
            <a:off x="7510463" y="4713288"/>
            <a:ext cx="73025" cy="82550"/>
          </a:xfrm>
          <a:prstGeom prst="line">
            <a:avLst/>
          </a:prstGeom>
          <a:noFill/>
          <a:ln w="28575">
            <a:solidFill>
              <a:schemeClr val="accent1"/>
            </a:solidFill>
            <a:round/>
            <a:headEnd/>
            <a:tailEnd/>
          </a:ln>
        </p:spPr>
        <p:txBody>
          <a:bodyPr/>
          <a:lstStyle/>
          <a:p>
            <a:endParaRPr lang="en-GB"/>
          </a:p>
        </p:txBody>
      </p:sp>
      <p:sp>
        <p:nvSpPr>
          <p:cNvPr id="110731" name="Line 201"/>
          <p:cNvSpPr>
            <a:spLocks noChangeShapeType="1"/>
          </p:cNvSpPr>
          <p:nvPr/>
        </p:nvSpPr>
        <p:spPr bwMode="auto">
          <a:xfrm>
            <a:off x="7486650" y="4914900"/>
            <a:ext cx="50800" cy="87313"/>
          </a:xfrm>
          <a:prstGeom prst="line">
            <a:avLst/>
          </a:prstGeom>
          <a:noFill/>
          <a:ln w="28575">
            <a:solidFill>
              <a:schemeClr val="accent1"/>
            </a:solidFill>
            <a:round/>
            <a:headEnd/>
            <a:tailEnd/>
          </a:ln>
        </p:spPr>
        <p:txBody>
          <a:bodyPr/>
          <a:lstStyle/>
          <a:p>
            <a:endParaRPr lang="en-GB"/>
          </a:p>
        </p:txBody>
      </p:sp>
      <p:sp>
        <p:nvSpPr>
          <p:cNvPr id="110732" name="Line 202"/>
          <p:cNvSpPr>
            <a:spLocks noChangeShapeType="1"/>
          </p:cNvSpPr>
          <p:nvPr/>
        </p:nvSpPr>
        <p:spPr bwMode="auto">
          <a:xfrm flipV="1">
            <a:off x="7486650" y="4681538"/>
            <a:ext cx="74613" cy="88900"/>
          </a:xfrm>
          <a:prstGeom prst="line">
            <a:avLst/>
          </a:prstGeom>
          <a:noFill/>
          <a:ln w="7938">
            <a:solidFill>
              <a:schemeClr val="accent1"/>
            </a:solidFill>
            <a:round/>
            <a:headEnd/>
            <a:tailEnd/>
          </a:ln>
        </p:spPr>
        <p:txBody>
          <a:bodyPr/>
          <a:lstStyle/>
          <a:p>
            <a:endParaRPr lang="en-GB"/>
          </a:p>
        </p:txBody>
      </p:sp>
      <p:sp>
        <p:nvSpPr>
          <p:cNvPr id="110733" name="Line 203"/>
          <p:cNvSpPr>
            <a:spLocks noChangeShapeType="1"/>
          </p:cNvSpPr>
          <p:nvPr/>
        </p:nvSpPr>
        <p:spPr bwMode="auto">
          <a:xfrm>
            <a:off x="7173913" y="5121275"/>
            <a:ext cx="50800" cy="112713"/>
          </a:xfrm>
          <a:prstGeom prst="line">
            <a:avLst/>
          </a:prstGeom>
          <a:noFill/>
          <a:ln w="28575">
            <a:solidFill>
              <a:schemeClr val="folHlink"/>
            </a:solidFill>
            <a:round/>
            <a:headEnd/>
            <a:tailEnd/>
          </a:ln>
        </p:spPr>
        <p:txBody>
          <a:bodyPr/>
          <a:lstStyle/>
          <a:p>
            <a:endParaRPr lang="en-GB"/>
          </a:p>
        </p:txBody>
      </p:sp>
      <p:sp>
        <p:nvSpPr>
          <p:cNvPr id="110734" name="Line 204"/>
          <p:cNvSpPr>
            <a:spLocks noChangeShapeType="1"/>
          </p:cNvSpPr>
          <p:nvPr/>
        </p:nvSpPr>
        <p:spPr bwMode="auto">
          <a:xfrm>
            <a:off x="7224713" y="5089525"/>
            <a:ext cx="46037" cy="144463"/>
          </a:xfrm>
          <a:prstGeom prst="line">
            <a:avLst/>
          </a:prstGeom>
          <a:noFill/>
          <a:ln w="28575">
            <a:solidFill>
              <a:schemeClr val="folHlink"/>
            </a:solidFill>
            <a:round/>
            <a:headEnd/>
            <a:tailEnd/>
          </a:ln>
        </p:spPr>
        <p:txBody>
          <a:bodyPr/>
          <a:lstStyle/>
          <a:p>
            <a:endParaRPr lang="en-GB"/>
          </a:p>
        </p:txBody>
      </p:sp>
      <p:grpSp>
        <p:nvGrpSpPr>
          <p:cNvPr id="110735" name="Group 205"/>
          <p:cNvGrpSpPr>
            <a:grpSpLocks/>
          </p:cNvGrpSpPr>
          <p:nvPr/>
        </p:nvGrpSpPr>
        <p:grpSpPr bwMode="auto">
          <a:xfrm>
            <a:off x="7173913" y="4243388"/>
            <a:ext cx="266700" cy="320675"/>
            <a:chOff x="4974" y="3071"/>
            <a:chExt cx="58" cy="62"/>
          </a:xfrm>
        </p:grpSpPr>
        <p:sp>
          <p:nvSpPr>
            <p:cNvPr id="110903" name="Line 206"/>
            <p:cNvSpPr>
              <a:spLocks noChangeShapeType="1"/>
            </p:cNvSpPr>
            <p:nvPr/>
          </p:nvSpPr>
          <p:spPr bwMode="auto">
            <a:xfrm flipV="1">
              <a:off x="4974" y="3099"/>
              <a:ext cx="26" cy="29"/>
            </a:xfrm>
            <a:prstGeom prst="line">
              <a:avLst/>
            </a:prstGeom>
            <a:noFill/>
            <a:ln w="28575">
              <a:solidFill>
                <a:schemeClr val="accent1"/>
              </a:solidFill>
              <a:round/>
              <a:headEnd/>
              <a:tailEnd/>
            </a:ln>
          </p:spPr>
          <p:txBody>
            <a:bodyPr/>
            <a:lstStyle/>
            <a:p>
              <a:endParaRPr lang="en-GB"/>
            </a:p>
          </p:txBody>
        </p:sp>
        <p:sp>
          <p:nvSpPr>
            <p:cNvPr id="110904" name="Line 207"/>
            <p:cNvSpPr>
              <a:spLocks noChangeShapeType="1"/>
            </p:cNvSpPr>
            <p:nvPr/>
          </p:nvSpPr>
          <p:spPr bwMode="auto">
            <a:xfrm flipV="1">
              <a:off x="4985" y="3105"/>
              <a:ext cx="21" cy="28"/>
            </a:xfrm>
            <a:prstGeom prst="line">
              <a:avLst/>
            </a:prstGeom>
            <a:noFill/>
            <a:ln w="28575">
              <a:solidFill>
                <a:schemeClr val="accent1"/>
              </a:solidFill>
              <a:round/>
              <a:headEnd/>
              <a:tailEnd/>
            </a:ln>
          </p:spPr>
          <p:txBody>
            <a:bodyPr/>
            <a:lstStyle/>
            <a:p>
              <a:endParaRPr lang="en-GB"/>
            </a:p>
          </p:txBody>
        </p:sp>
        <p:sp>
          <p:nvSpPr>
            <p:cNvPr id="110905" name="Line 208"/>
            <p:cNvSpPr>
              <a:spLocks noChangeShapeType="1"/>
            </p:cNvSpPr>
            <p:nvPr/>
          </p:nvSpPr>
          <p:spPr bwMode="auto">
            <a:xfrm>
              <a:off x="5011" y="3105"/>
              <a:ext cx="21" cy="6"/>
            </a:xfrm>
            <a:prstGeom prst="line">
              <a:avLst/>
            </a:prstGeom>
            <a:noFill/>
            <a:ln w="28575">
              <a:solidFill>
                <a:schemeClr val="accent1"/>
              </a:solidFill>
              <a:round/>
              <a:headEnd/>
              <a:tailEnd/>
            </a:ln>
          </p:spPr>
          <p:txBody>
            <a:bodyPr/>
            <a:lstStyle/>
            <a:p>
              <a:endParaRPr lang="en-GB"/>
            </a:p>
          </p:txBody>
        </p:sp>
        <p:sp>
          <p:nvSpPr>
            <p:cNvPr id="110906" name="Line 209"/>
            <p:cNvSpPr>
              <a:spLocks noChangeShapeType="1"/>
            </p:cNvSpPr>
            <p:nvPr/>
          </p:nvSpPr>
          <p:spPr bwMode="auto">
            <a:xfrm flipV="1">
              <a:off x="5000" y="3071"/>
              <a:ext cx="1" cy="28"/>
            </a:xfrm>
            <a:prstGeom prst="line">
              <a:avLst/>
            </a:prstGeom>
            <a:noFill/>
            <a:ln w="28575">
              <a:solidFill>
                <a:schemeClr val="accent1"/>
              </a:solidFill>
              <a:round/>
              <a:headEnd/>
              <a:tailEnd/>
            </a:ln>
          </p:spPr>
          <p:txBody>
            <a:bodyPr/>
            <a:lstStyle/>
            <a:p>
              <a:endParaRPr lang="en-GB"/>
            </a:p>
          </p:txBody>
        </p:sp>
        <p:sp>
          <p:nvSpPr>
            <p:cNvPr id="110907" name="Line 210"/>
            <p:cNvSpPr>
              <a:spLocks noChangeShapeType="1"/>
            </p:cNvSpPr>
            <p:nvPr/>
          </p:nvSpPr>
          <p:spPr bwMode="auto">
            <a:xfrm>
              <a:off x="5011" y="3116"/>
              <a:ext cx="21" cy="6"/>
            </a:xfrm>
            <a:prstGeom prst="line">
              <a:avLst/>
            </a:prstGeom>
            <a:noFill/>
            <a:ln w="28575">
              <a:solidFill>
                <a:schemeClr val="accent1"/>
              </a:solidFill>
              <a:round/>
              <a:headEnd/>
              <a:tailEnd/>
            </a:ln>
          </p:spPr>
          <p:txBody>
            <a:bodyPr/>
            <a:lstStyle/>
            <a:p>
              <a:endParaRPr lang="en-GB"/>
            </a:p>
          </p:txBody>
        </p:sp>
        <p:sp>
          <p:nvSpPr>
            <p:cNvPr id="110908" name="Line 211"/>
            <p:cNvSpPr>
              <a:spLocks noChangeShapeType="1"/>
            </p:cNvSpPr>
            <p:nvPr/>
          </p:nvSpPr>
          <p:spPr bwMode="auto">
            <a:xfrm flipV="1">
              <a:off x="4990" y="3071"/>
              <a:ext cx="1" cy="28"/>
            </a:xfrm>
            <a:prstGeom prst="line">
              <a:avLst/>
            </a:prstGeom>
            <a:noFill/>
            <a:ln w="28575">
              <a:solidFill>
                <a:schemeClr val="accent1"/>
              </a:solidFill>
              <a:round/>
              <a:headEnd/>
              <a:tailEnd/>
            </a:ln>
          </p:spPr>
          <p:txBody>
            <a:bodyPr/>
            <a:lstStyle/>
            <a:p>
              <a:endParaRPr lang="en-GB"/>
            </a:p>
          </p:txBody>
        </p:sp>
      </p:grpSp>
      <p:sp>
        <p:nvSpPr>
          <p:cNvPr id="110736" name="Line 212"/>
          <p:cNvSpPr>
            <a:spLocks noChangeShapeType="1"/>
          </p:cNvSpPr>
          <p:nvPr/>
        </p:nvSpPr>
        <p:spPr bwMode="auto">
          <a:xfrm>
            <a:off x="6884988" y="4419600"/>
            <a:ext cx="73025" cy="144463"/>
          </a:xfrm>
          <a:prstGeom prst="line">
            <a:avLst/>
          </a:prstGeom>
          <a:noFill/>
          <a:ln w="28575">
            <a:solidFill>
              <a:schemeClr val="accent1"/>
            </a:solidFill>
            <a:round/>
            <a:headEnd/>
            <a:tailEnd/>
          </a:ln>
        </p:spPr>
        <p:txBody>
          <a:bodyPr/>
          <a:lstStyle/>
          <a:p>
            <a:endParaRPr lang="en-GB"/>
          </a:p>
        </p:txBody>
      </p:sp>
      <p:sp>
        <p:nvSpPr>
          <p:cNvPr id="110737" name="Line 213"/>
          <p:cNvSpPr>
            <a:spLocks noChangeShapeType="1"/>
          </p:cNvSpPr>
          <p:nvPr/>
        </p:nvSpPr>
        <p:spPr bwMode="auto">
          <a:xfrm>
            <a:off x="6935788" y="4419600"/>
            <a:ext cx="73025" cy="117475"/>
          </a:xfrm>
          <a:prstGeom prst="line">
            <a:avLst/>
          </a:prstGeom>
          <a:noFill/>
          <a:ln w="28575">
            <a:solidFill>
              <a:schemeClr val="accent1"/>
            </a:solidFill>
            <a:round/>
            <a:headEnd/>
            <a:tailEnd/>
          </a:ln>
        </p:spPr>
        <p:txBody>
          <a:bodyPr/>
          <a:lstStyle/>
          <a:p>
            <a:endParaRPr lang="en-GB"/>
          </a:p>
        </p:txBody>
      </p:sp>
      <p:sp>
        <p:nvSpPr>
          <p:cNvPr id="110738" name="Oval 214"/>
          <p:cNvSpPr>
            <a:spLocks noChangeArrowheads="1"/>
          </p:cNvSpPr>
          <p:nvPr/>
        </p:nvSpPr>
        <p:spPr bwMode="auto">
          <a:xfrm>
            <a:off x="6848475" y="3252788"/>
            <a:ext cx="485775" cy="587375"/>
          </a:xfrm>
          <a:prstGeom prst="ellipse">
            <a:avLst/>
          </a:prstGeom>
          <a:solidFill>
            <a:schemeClr val="tx2"/>
          </a:solidFill>
          <a:ln w="7938">
            <a:solidFill>
              <a:srgbClr val="000000"/>
            </a:solidFill>
            <a:round/>
            <a:headEnd/>
            <a:tailEnd/>
          </a:ln>
        </p:spPr>
        <p:txBody>
          <a:bodyPr/>
          <a:lstStyle/>
          <a:p>
            <a:endParaRPr lang="en-GB"/>
          </a:p>
        </p:txBody>
      </p:sp>
      <p:sp>
        <p:nvSpPr>
          <p:cNvPr id="110739" name="Oval 215" descr="60%"/>
          <p:cNvSpPr>
            <a:spLocks noChangeArrowheads="1"/>
          </p:cNvSpPr>
          <p:nvPr/>
        </p:nvSpPr>
        <p:spPr bwMode="auto">
          <a:xfrm>
            <a:off x="6921500" y="3340100"/>
            <a:ext cx="412750" cy="442913"/>
          </a:xfrm>
          <a:prstGeom prst="ellipse">
            <a:avLst/>
          </a:prstGeom>
          <a:pattFill prst="pct60">
            <a:fgClr>
              <a:schemeClr val="tx2"/>
            </a:fgClr>
            <a:bgClr>
              <a:srgbClr val="FFFFFF"/>
            </a:bgClr>
          </a:pattFill>
          <a:ln w="7938">
            <a:solidFill>
              <a:srgbClr val="000000"/>
            </a:solidFill>
            <a:round/>
            <a:headEnd/>
            <a:tailEnd/>
          </a:ln>
        </p:spPr>
        <p:txBody>
          <a:bodyPr/>
          <a:lstStyle/>
          <a:p>
            <a:endParaRPr lang="en-GB"/>
          </a:p>
        </p:txBody>
      </p:sp>
      <p:sp>
        <p:nvSpPr>
          <p:cNvPr id="110740" name="Line 216"/>
          <p:cNvSpPr>
            <a:spLocks noChangeShapeType="1"/>
          </p:cNvSpPr>
          <p:nvPr/>
        </p:nvSpPr>
        <p:spPr bwMode="auto">
          <a:xfrm>
            <a:off x="7343775" y="3500438"/>
            <a:ext cx="166688" cy="4762"/>
          </a:xfrm>
          <a:prstGeom prst="line">
            <a:avLst/>
          </a:prstGeom>
          <a:noFill/>
          <a:ln w="28575">
            <a:solidFill>
              <a:schemeClr val="tx2"/>
            </a:solidFill>
            <a:round/>
            <a:headEnd/>
            <a:tailEnd/>
          </a:ln>
        </p:spPr>
        <p:txBody>
          <a:bodyPr/>
          <a:lstStyle/>
          <a:p>
            <a:endParaRPr lang="en-GB"/>
          </a:p>
        </p:txBody>
      </p:sp>
      <p:sp>
        <p:nvSpPr>
          <p:cNvPr id="110741" name="Line 217"/>
          <p:cNvSpPr>
            <a:spLocks noChangeShapeType="1"/>
          </p:cNvSpPr>
          <p:nvPr/>
        </p:nvSpPr>
        <p:spPr bwMode="auto">
          <a:xfrm>
            <a:off x="7343775" y="3562350"/>
            <a:ext cx="166688" cy="4763"/>
          </a:xfrm>
          <a:prstGeom prst="line">
            <a:avLst/>
          </a:prstGeom>
          <a:noFill/>
          <a:ln w="28575">
            <a:solidFill>
              <a:schemeClr val="tx2"/>
            </a:solidFill>
            <a:round/>
            <a:headEnd/>
            <a:tailEnd/>
          </a:ln>
        </p:spPr>
        <p:txBody>
          <a:bodyPr/>
          <a:lstStyle/>
          <a:p>
            <a:endParaRPr lang="en-GB"/>
          </a:p>
        </p:txBody>
      </p:sp>
      <p:sp>
        <p:nvSpPr>
          <p:cNvPr id="110742" name="Line 218"/>
          <p:cNvSpPr>
            <a:spLocks noChangeShapeType="1"/>
          </p:cNvSpPr>
          <p:nvPr/>
        </p:nvSpPr>
        <p:spPr bwMode="auto">
          <a:xfrm flipV="1">
            <a:off x="7510463" y="3417888"/>
            <a:ext cx="73025" cy="82550"/>
          </a:xfrm>
          <a:prstGeom prst="line">
            <a:avLst/>
          </a:prstGeom>
          <a:noFill/>
          <a:ln w="28575">
            <a:solidFill>
              <a:schemeClr val="tx2"/>
            </a:solidFill>
            <a:round/>
            <a:headEnd/>
            <a:tailEnd/>
          </a:ln>
        </p:spPr>
        <p:txBody>
          <a:bodyPr/>
          <a:lstStyle/>
          <a:p>
            <a:endParaRPr lang="en-GB"/>
          </a:p>
        </p:txBody>
      </p:sp>
      <p:sp>
        <p:nvSpPr>
          <p:cNvPr id="110743" name="Line 219"/>
          <p:cNvSpPr>
            <a:spLocks noChangeShapeType="1"/>
          </p:cNvSpPr>
          <p:nvPr/>
        </p:nvSpPr>
        <p:spPr bwMode="auto">
          <a:xfrm flipV="1">
            <a:off x="7486650" y="3386138"/>
            <a:ext cx="74613" cy="88900"/>
          </a:xfrm>
          <a:prstGeom prst="line">
            <a:avLst/>
          </a:prstGeom>
          <a:noFill/>
          <a:ln w="7938">
            <a:solidFill>
              <a:schemeClr val="tx2"/>
            </a:solidFill>
            <a:round/>
            <a:headEnd/>
            <a:tailEnd/>
          </a:ln>
        </p:spPr>
        <p:txBody>
          <a:bodyPr/>
          <a:lstStyle/>
          <a:p>
            <a:endParaRPr lang="en-GB"/>
          </a:p>
        </p:txBody>
      </p:sp>
      <p:grpSp>
        <p:nvGrpSpPr>
          <p:cNvPr id="110744" name="Group 220"/>
          <p:cNvGrpSpPr>
            <a:grpSpLocks/>
          </p:cNvGrpSpPr>
          <p:nvPr/>
        </p:nvGrpSpPr>
        <p:grpSpPr bwMode="auto">
          <a:xfrm>
            <a:off x="7173913" y="2947988"/>
            <a:ext cx="266700" cy="320675"/>
            <a:chOff x="4974" y="3071"/>
            <a:chExt cx="58" cy="62"/>
          </a:xfrm>
        </p:grpSpPr>
        <p:sp>
          <p:nvSpPr>
            <p:cNvPr id="110897" name="Line 221"/>
            <p:cNvSpPr>
              <a:spLocks noChangeShapeType="1"/>
            </p:cNvSpPr>
            <p:nvPr/>
          </p:nvSpPr>
          <p:spPr bwMode="auto">
            <a:xfrm flipV="1">
              <a:off x="4974" y="3099"/>
              <a:ext cx="26" cy="29"/>
            </a:xfrm>
            <a:prstGeom prst="line">
              <a:avLst/>
            </a:prstGeom>
            <a:noFill/>
            <a:ln w="28575">
              <a:solidFill>
                <a:schemeClr val="tx2"/>
              </a:solidFill>
              <a:round/>
              <a:headEnd/>
              <a:tailEnd/>
            </a:ln>
          </p:spPr>
          <p:txBody>
            <a:bodyPr/>
            <a:lstStyle/>
            <a:p>
              <a:endParaRPr lang="en-GB"/>
            </a:p>
          </p:txBody>
        </p:sp>
        <p:sp>
          <p:nvSpPr>
            <p:cNvPr id="110898" name="Line 222"/>
            <p:cNvSpPr>
              <a:spLocks noChangeShapeType="1"/>
            </p:cNvSpPr>
            <p:nvPr/>
          </p:nvSpPr>
          <p:spPr bwMode="auto">
            <a:xfrm flipV="1">
              <a:off x="4985" y="3105"/>
              <a:ext cx="21" cy="28"/>
            </a:xfrm>
            <a:prstGeom prst="line">
              <a:avLst/>
            </a:prstGeom>
            <a:noFill/>
            <a:ln w="28575">
              <a:solidFill>
                <a:schemeClr val="tx2"/>
              </a:solidFill>
              <a:round/>
              <a:headEnd/>
              <a:tailEnd/>
            </a:ln>
          </p:spPr>
          <p:txBody>
            <a:bodyPr/>
            <a:lstStyle/>
            <a:p>
              <a:endParaRPr lang="en-GB"/>
            </a:p>
          </p:txBody>
        </p:sp>
        <p:sp>
          <p:nvSpPr>
            <p:cNvPr id="110899" name="Line 223"/>
            <p:cNvSpPr>
              <a:spLocks noChangeShapeType="1"/>
            </p:cNvSpPr>
            <p:nvPr/>
          </p:nvSpPr>
          <p:spPr bwMode="auto">
            <a:xfrm>
              <a:off x="5011" y="3105"/>
              <a:ext cx="21" cy="6"/>
            </a:xfrm>
            <a:prstGeom prst="line">
              <a:avLst/>
            </a:prstGeom>
            <a:noFill/>
            <a:ln w="28575">
              <a:solidFill>
                <a:schemeClr val="tx2"/>
              </a:solidFill>
              <a:round/>
              <a:headEnd/>
              <a:tailEnd/>
            </a:ln>
          </p:spPr>
          <p:txBody>
            <a:bodyPr/>
            <a:lstStyle/>
            <a:p>
              <a:endParaRPr lang="en-GB"/>
            </a:p>
          </p:txBody>
        </p:sp>
        <p:sp>
          <p:nvSpPr>
            <p:cNvPr id="110900" name="Line 224"/>
            <p:cNvSpPr>
              <a:spLocks noChangeShapeType="1"/>
            </p:cNvSpPr>
            <p:nvPr/>
          </p:nvSpPr>
          <p:spPr bwMode="auto">
            <a:xfrm flipV="1">
              <a:off x="5000" y="3071"/>
              <a:ext cx="1" cy="28"/>
            </a:xfrm>
            <a:prstGeom prst="line">
              <a:avLst/>
            </a:prstGeom>
            <a:noFill/>
            <a:ln w="28575">
              <a:solidFill>
                <a:schemeClr val="tx2"/>
              </a:solidFill>
              <a:round/>
              <a:headEnd/>
              <a:tailEnd/>
            </a:ln>
          </p:spPr>
          <p:txBody>
            <a:bodyPr/>
            <a:lstStyle/>
            <a:p>
              <a:endParaRPr lang="en-GB"/>
            </a:p>
          </p:txBody>
        </p:sp>
        <p:sp>
          <p:nvSpPr>
            <p:cNvPr id="110901" name="Line 225"/>
            <p:cNvSpPr>
              <a:spLocks noChangeShapeType="1"/>
            </p:cNvSpPr>
            <p:nvPr/>
          </p:nvSpPr>
          <p:spPr bwMode="auto">
            <a:xfrm>
              <a:off x="5011" y="3116"/>
              <a:ext cx="21" cy="6"/>
            </a:xfrm>
            <a:prstGeom prst="line">
              <a:avLst/>
            </a:prstGeom>
            <a:noFill/>
            <a:ln w="28575">
              <a:solidFill>
                <a:schemeClr val="tx2"/>
              </a:solidFill>
              <a:round/>
              <a:headEnd/>
              <a:tailEnd/>
            </a:ln>
          </p:spPr>
          <p:txBody>
            <a:bodyPr/>
            <a:lstStyle/>
            <a:p>
              <a:endParaRPr lang="en-GB"/>
            </a:p>
          </p:txBody>
        </p:sp>
        <p:sp>
          <p:nvSpPr>
            <p:cNvPr id="110902" name="Line 226"/>
            <p:cNvSpPr>
              <a:spLocks noChangeShapeType="1"/>
            </p:cNvSpPr>
            <p:nvPr/>
          </p:nvSpPr>
          <p:spPr bwMode="auto">
            <a:xfrm flipV="1">
              <a:off x="4990" y="3071"/>
              <a:ext cx="1" cy="28"/>
            </a:xfrm>
            <a:prstGeom prst="line">
              <a:avLst/>
            </a:prstGeom>
            <a:noFill/>
            <a:ln w="28575">
              <a:solidFill>
                <a:schemeClr val="tx2"/>
              </a:solidFill>
              <a:round/>
              <a:headEnd/>
              <a:tailEnd/>
            </a:ln>
          </p:spPr>
          <p:txBody>
            <a:bodyPr/>
            <a:lstStyle/>
            <a:p>
              <a:endParaRPr lang="en-GB"/>
            </a:p>
          </p:txBody>
        </p:sp>
      </p:grpSp>
      <p:grpSp>
        <p:nvGrpSpPr>
          <p:cNvPr id="110745" name="Group 227"/>
          <p:cNvGrpSpPr>
            <a:grpSpLocks/>
          </p:cNvGrpSpPr>
          <p:nvPr/>
        </p:nvGrpSpPr>
        <p:grpSpPr bwMode="auto">
          <a:xfrm>
            <a:off x="8172450" y="2781300"/>
            <a:ext cx="406400" cy="533400"/>
            <a:chOff x="5703" y="3327"/>
            <a:chExt cx="106" cy="115"/>
          </a:xfrm>
        </p:grpSpPr>
        <p:sp>
          <p:nvSpPr>
            <p:cNvPr id="110895" name="Oval 228"/>
            <p:cNvSpPr>
              <a:spLocks noChangeArrowheads="1"/>
            </p:cNvSpPr>
            <p:nvPr/>
          </p:nvSpPr>
          <p:spPr bwMode="auto">
            <a:xfrm>
              <a:off x="5703" y="3327"/>
              <a:ext cx="106" cy="115"/>
            </a:xfrm>
            <a:prstGeom prst="ellipse">
              <a:avLst/>
            </a:prstGeom>
            <a:solidFill>
              <a:schemeClr val="tx2"/>
            </a:solidFill>
            <a:ln w="7938">
              <a:solidFill>
                <a:srgbClr val="000000"/>
              </a:solidFill>
              <a:round/>
              <a:headEnd/>
              <a:tailEnd/>
            </a:ln>
          </p:spPr>
          <p:txBody>
            <a:bodyPr/>
            <a:lstStyle/>
            <a:p>
              <a:endParaRPr lang="en-GB"/>
            </a:p>
          </p:txBody>
        </p:sp>
        <p:sp>
          <p:nvSpPr>
            <p:cNvPr id="110896" name="Oval 229"/>
            <p:cNvSpPr>
              <a:spLocks noChangeArrowheads="1"/>
            </p:cNvSpPr>
            <p:nvPr/>
          </p:nvSpPr>
          <p:spPr bwMode="auto">
            <a:xfrm>
              <a:off x="5719" y="3344"/>
              <a:ext cx="90" cy="86"/>
            </a:xfrm>
            <a:prstGeom prst="ellipse">
              <a:avLst/>
            </a:prstGeom>
            <a:solidFill>
              <a:schemeClr val="hlink"/>
            </a:solidFill>
            <a:ln w="7938">
              <a:solidFill>
                <a:srgbClr val="000000"/>
              </a:solidFill>
              <a:round/>
              <a:headEnd/>
              <a:tailEnd/>
            </a:ln>
          </p:spPr>
          <p:txBody>
            <a:bodyPr/>
            <a:lstStyle/>
            <a:p>
              <a:endParaRPr lang="en-GB"/>
            </a:p>
          </p:txBody>
        </p:sp>
      </p:grpSp>
      <p:sp>
        <p:nvSpPr>
          <p:cNvPr id="110746" name="Oval 230"/>
          <p:cNvSpPr>
            <a:spLocks noChangeArrowheads="1"/>
          </p:cNvSpPr>
          <p:nvPr/>
        </p:nvSpPr>
        <p:spPr bwMode="auto">
          <a:xfrm>
            <a:off x="8172450" y="4652963"/>
            <a:ext cx="406400" cy="533400"/>
          </a:xfrm>
          <a:prstGeom prst="ellipse">
            <a:avLst/>
          </a:prstGeom>
          <a:solidFill>
            <a:schemeClr val="accent1"/>
          </a:solidFill>
          <a:ln w="7938">
            <a:solidFill>
              <a:srgbClr val="000000"/>
            </a:solidFill>
            <a:round/>
            <a:headEnd/>
            <a:tailEnd/>
          </a:ln>
        </p:spPr>
        <p:txBody>
          <a:bodyPr/>
          <a:lstStyle/>
          <a:p>
            <a:endParaRPr lang="en-GB"/>
          </a:p>
        </p:txBody>
      </p:sp>
      <p:sp>
        <p:nvSpPr>
          <p:cNvPr id="110747" name="Oval 231"/>
          <p:cNvSpPr>
            <a:spLocks noChangeArrowheads="1"/>
          </p:cNvSpPr>
          <p:nvPr/>
        </p:nvSpPr>
        <p:spPr bwMode="auto">
          <a:xfrm>
            <a:off x="7896225" y="6302375"/>
            <a:ext cx="406400" cy="533400"/>
          </a:xfrm>
          <a:prstGeom prst="ellipse">
            <a:avLst/>
          </a:prstGeom>
          <a:solidFill>
            <a:srgbClr val="B760F9"/>
          </a:solidFill>
          <a:ln w="7938">
            <a:solidFill>
              <a:srgbClr val="000000"/>
            </a:solidFill>
            <a:round/>
            <a:headEnd/>
            <a:tailEnd/>
          </a:ln>
        </p:spPr>
        <p:txBody>
          <a:bodyPr/>
          <a:lstStyle/>
          <a:p>
            <a:endParaRPr lang="en-GB"/>
          </a:p>
        </p:txBody>
      </p:sp>
      <p:sp>
        <p:nvSpPr>
          <p:cNvPr id="110748" name="Oval 232" descr="50%"/>
          <p:cNvSpPr>
            <a:spLocks noChangeArrowheads="1"/>
          </p:cNvSpPr>
          <p:nvPr/>
        </p:nvSpPr>
        <p:spPr bwMode="auto">
          <a:xfrm>
            <a:off x="7956550" y="6381750"/>
            <a:ext cx="346075" cy="398463"/>
          </a:xfrm>
          <a:prstGeom prst="ellipse">
            <a:avLst/>
          </a:prstGeom>
          <a:pattFill prst="pct50">
            <a:fgClr>
              <a:srgbClr val="B760F9"/>
            </a:fgClr>
            <a:bgClr>
              <a:srgbClr val="FFFFFF"/>
            </a:bgClr>
          </a:pattFill>
          <a:ln w="7938">
            <a:solidFill>
              <a:srgbClr val="000000"/>
            </a:solidFill>
            <a:round/>
            <a:headEnd/>
            <a:tailEnd/>
          </a:ln>
        </p:spPr>
        <p:txBody>
          <a:bodyPr/>
          <a:lstStyle/>
          <a:p>
            <a:endParaRPr lang="en-GB"/>
          </a:p>
        </p:txBody>
      </p:sp>
      <p:sp>
        <p:nvSpPr>
          <p:cNvPr id="110749" name="Line 233"/>
          <p:cNvSpPr>
            <a:spLocks noChangeShapeType="1"/>
          </p:cNvSpPr>
          <p:nvPr/>
        </p:nvSpPr>
        <p:spPr bwMode="auto">
          <a:xfrm flipV="1">
            <a:off x="5430838" y="3568700"/>
            <a:ext cx="1287462" cy="1447800"/>
          </a:xfrm>
          <a:prstGeom prst="line">
            <a:avLst/>
          </a:prstGeom>
          <a:noFill/>
          <a:ln w="28575">
            <a:solidFill>
              <a:schemeClr val="tx1"/>
            </a:solidFill>
            <a:round/>
            <a:headEnd/>
            <a:tailEnd type="triangle" w="med" len="med"/>
          </a:ln>
        </p:spPr>
        <p:txBody>
          <a:bodyPr wrap="none" anchor="ctr"/>
          <a:lstStyle/>
          <a:p>
            <a:endParaRPr lang="en-GB"/>
          </a:p>
        </p:txBody>
      </p:sp>
      <p:sp>
        <p:nvSpPr>
          <p:cNvPr id="110750" name="Line 234"/>
          <p:cNvSpPr>
            <a:spLocks noChangeShapeType="1"/>
          </p:cNvSpPr>
          <p:nvPr/>
        </p:nvSpPr>
        <p:spPr bwMode="auto">
          <a:xfrm>
            <a:off x="5499100" y="5549900"/>
            <a:ext cx="1219200" cy="457200"/>
          </a:xfrm>
          <a:prstGeom prst="line">
            <a:avLst/>
          </a:prstGeom>
          <a:noFill/>
          <a:ln w="28575">
            <a:solidFill>
              <a:schemeClr val="tx1"/>
            </a:solidFill>
            <a:round/>
            <a:headEnd/>
            <a:tailEnd type="triangle" w="med" len="med"/>
          </a:ln>
        </p:spPr>
        <p:txBody>
          <a:bodyPr wrap="none" anchor="ctr"/>
          <a:lstStyle/>
          <a:p>
            <a:endParaRPr lang="en-GB"/>
          </a:p>
        </p:txBody>
      </p:sp>
      <p:sp>
        <p:nvSpPr>
          <p:cNvPr id="110751" name="Line 235"/>
          <p:cNvSpPr>
            <a:spLocks noChangeShapeType="1"/>
          </p:cNvSpPr>
          <p:nvPr/>
        </p:nvSpPr>
        <p:spPr bwMode="auto">
          <a:xfrm flipV="1">
            <a:off x="5565775" y="4940300"/>
            <a:ext cx="1152525" cy="304800"/>
          </a:xfrm>
          <a:prstGeom prst="line">
            <a:avLst/>
          </a:prstGeom>
          <a:noFill/>
          <a:ln w="28575">
            <a:solidFill>
              <a:schemeClr val="tx1"/>
            </a:solidFill>
            <a:round/>
            <a:headEnd/>
            <a:tailEnd type="triangle" w="med" len="med"/>
          </a:ln>
        </p:spPr>
        <p:txBody>
          <a:bodyPr wrap="none" anchor="ctr"/>
          <a:lstStyle/>
          <a:p>
            <a:endParaRPr lang="en-GB"/>
          </a:p>
        </p:txBody>
      </p:sp>
      <p:sp>
        <p:nvSpPr>
          <p:cNvPr id="110752" name="Line 236"/>
          <p:cNvSpPr>
            <a:spLocks noChangeShapeType="1"/>
          </p:cNvSpPr>
          <p:nvPr/>
        </p:nvSpPr>
        <p:spPr bwMode="auto">
          <a:xfrm flipV="1">
            <a:off x="7599363" y="3140075"/>
            <a:ext cx="501650" cy="123825"/>
          </a:xfrm>
          <a:prstGeom prst="line">
            <a:avLst/>
          </a:prstGeom>
          <a:noFill/>
          <a:ln w="28575">
            <a:solidFill>
              <a:schemeClr val="tx1"/>
            </a:solidFill>
            <a:round/>
            <a:headEnd/>
            <a:tailEnd type="triangle" w="med" len="med"/>
          </a:ln>
        </p:spPr>
        <p:txBody>
          <a:bodyPr wrap="none" anchor="ctr"/>
          <a:lstStyle/>
          <a:p>
            <a:endParaRPr lang="en-GB"/>
          </a:p>
        </p:txBody>
      </p:sp>
      <p:sp>
        <p:nvSpPr>
          <p:cNvPr id="110753" name="Line 237"/>
          <p:cNvSpPr>
            <a:spLocks noChangeShapeType="1"/>
          </p:cNvSpPr>
          <p:nvPr/>
        </p:nvSpPr>
        <p:spPr bwMode="auto">
          <a:xfrm>
            <a:off x="7667625" y="4868863"/>
            <a:ext cx="406400" cy="0"/>
          </a:xfrm>
          <a:prstGeom prst="line">
            <a:avLst/>
          </a:prstGeom>
          <a:noFill/>
          <a:ln w="28575">
            <a:solidFill>
              <a:schemeClr val="tx1"/>
            </a:solidFill>
            <a:round/>
            <a:headEnd/>
            <a:tailEnd type="triangle" w="med" len="med"/>
          </a:ln>
        </p:spPr>
        <p:txBody>
          <a:bodyPr wrap="none" anchor="ctr"/>
          <a:lstStyle/>
          <a:p>
            <a:endParaRPr lang="en-GB"/>
          </a:p>
        </p:txBody>
      </p:sp>
      <p:sp>
        <p:nvSpPr>
          <p:cNvPr id="110754" name="Line 238"/>
          <p:cNvSpPr>
            <a:spLocks noChangeShapeType="1"/>
          </p:cNvSpPr>
          <p:nvPr/>
        </p:nvSpPr>
        <p:spPr bwMode="auto">
          <a:xfrm>
            <a:off x="7596188" y="6381750"/>
            <a:ext cx="287337" cy="71438"/>
          </a:xfrm>
          <a:prstGeom prst="line">
            <a:avLst/>
          </a:prstGeom>
          <a:noFill/>
          <a:ln w="28575">
            <a:solidFill>
              <a:schemeClr val="tx1"/>
            </a:solidFill>
            <a:round/>
            <a:headEnd/>
            <a:tailEnd type="triangle" w="med" len="med"/>
          </a:ln>
        </p:spPr>
        <p:txBody>
          <a:bodyPr wrap="none" anchor="ctr"/>
          <a:lstStyle/>
          <a:p>
            <a:endParaRPr lang="en-GB"/>
          </a:p>
        </p:txBody>
      </p:sp>
      <p:grpSp>
        <p:nvGrpSpPr>
          <p:cNvPr id="110755" name="Group 239"/>
          <p:cNvGrpSpPr>
            <a:grpSpLocks/>
          </p:cNvGrpSpPr>
          <p:nvPr/>
        </p:nvGrpSpPr>
        <p:grpSpPr bwMode="auto">
          <a:xfrm>
            <a:off x="7515225" y="2657475"/>
            <a:ext cx="266700" cy="320675"/>
            <a:chOff x="4974" y="3071"/>
            <a:chExt cx="58" cy="62"/>
          </a:xfrm>
        </p:grpSpPr>
        <p:sp>
          <p:nvSpPr>
            <p:cNvPr id="110889" name="Line 240"/>
            <p:cNvSpPr>
              <a:spLocks noChangeShapeType="1"/>
            </p:cNvSpPr>
            <p:nvPr/>
          </p:nvSpPr>
          <p:spPr bwMode="auto">
            <a:xfrm flipV="1">
              <a:off x="4974" y="3099"/>
              <a:ext cx="26" cy="29"/>
            </a:xfrm>
            <a:prstGeom prst="line">
              <a:avLst/>
            </a:prstGeom>
            <a:noFill/>
            <a:ln w="28575">
              <a:solidFill>
                <a:schemeClr val="tx2"/>
              </a:solidFill>
              <a:round/>
              <a:headEnd/>
              <a:tailEnd/>
            </a:ln>
          </p:spPr>
          <p:txBody>
            <a:bodyPr/>
            <a:lstStyle/>
            <a:p>
              <a:endParaRPr lang="en-GB"/>
            </a:p>
          </p:txBody>
        </p:sp>
        <p:sp>
          <p:nvSpPr>
            <p:cNvPr id="110890" name="Line 241"/>
            <p:cNvSpPr>
              <a:spLocks noChangeShapeType="1"/>
            </p:cNvSpPr>
            <p:nvPr/>
          </p:nvSpPr>
          <p:spPr bwMode="auto">
            <a:xfrm flipV="1">
              <a:off x="4985" y="3105"/>
              <a:ext cx="21" cy="28"/>
            </a:xfrm>
            <a:prstGeom prst="line">
              <a:avLst/>
            </a:prstGeom>
            <a:noFill/>
            <a:ln w="28575">
              <a:solidFill>
                <a:schemeClr val="tx2"/>
              </a:solidFill>
              <a:round/>
              <a:headEnd/>
              <a:tailEnd/>
            </a:ln>
          </p:spPr>
          <p:txBody>
            <a:bodyPr/>
            <a:lstStyle/>
            <a:p>
              <a:endParaRPr lang="en-GB"/>
            </a:p>
          </p:txBody>
        </p:sp>
        <p:sp>
          <p:nvSpPr>
            <p:cNvPr id="110891" name="Line 242"/>
            <p:cNvSpPr>
              <a:spLocks noChangeShapeType="1"/>
            </p:cNvSpPr>
            <p:nvPr/>
          </p:nvSpPr>
          <p:spPr bwMode="auto">
            <a:xfrm>
              <a:off x="5011" y="3105"/>
              <a:ext cx="21" cy="6"/>
            </a:xfrm>
            <a:prstGeom prst="line">
              <a:avLst/>
            </a:prstGeom>
            <a:noFill/>
            <a:ln w="28575">
              <a:solidFill>
                <a:schemeClr val="tx2"/>
              </a:solidFill>
              <a:round/>
              <a:headEnd/>
              <a:tailEnd/>
            </a:ln>
          </p:spPr>
          <p:txBody>
            <a:bodyPr/>
            <a:lstStyle/>
            <a:p>
              <a:endParaRPr lang="en-GB"/>
            </a:p>
          </p:txBody>
        </p:sp>
        <p:sp>
          <p:nvSpPr>
            <p:cNvPr id="110892" name="Line 243"/>
            <p:cNvSpPr>
              <a:spLocks noChangeShapeType="1"/>
            </p:cNvSpPr>
            <p:nvPr/>
          </p:nvSpPr>
          <p:spPr bwMode="auto">
            <a:xfrm flipV="1">
              <a:off x="5000" y="3071"/>
              <a:ext cx="1" cy="28"/>
            </a:xfrm>
            <a:prstGeom prst="line">
              <a:avLst/>
            </a:prstGeom>
            <a:noFill/>
            <a:ln w="28575">
              <a:solidFill>
                <a:schemeClr val="tx2"/>
              </a:solidFill>
              <a:round/>
              <a:headEnd/>
              <a:tailEnd/>
            </a:ln>
          </p:spPr>
          <p:txBody>
            <a:bodyPr/>
            <a:lstStyle/>
            <a:p>
              <a:endParaRPr lang="en-GB"/>
            </a:p>
          </p:txBody>
        </p:sp>
        <p:sp>
          <p:nvSpPr>
            <p:cNvPr id="110893" name="Line 244"/>
            <p:cNvSpPr>
              <a:spLocks noChangeShapeType="1"/>
            </p:cNvSpPr>
            <p:nvPr/>
          </p:nvSpPr>
          <p:spPr bwMode="auto">
            <a:xfrm>
              <a:off x="5011" y="3116"/>
              <a:ext cx="21" cy="6"/>
            </a:xfrm>
            <a:prstGeom prst="line">
              <a:avLst/>
            </a:prstGeom>
            <a:noFill/>
            <a:ln w="28575">
              <a:solidFill>
                <a:schemeClr val="tx2"/>
              </a:solidFill>
              <a:round/>
              <a:headEnd/>
              <a:tailEnd/>
            </a:ln>
          </p:spPr>
          <p:txBody>
            <a:bodyPr/>
            <a:lstStyle/>
            <a:p>
              <a:endParaRPr lang="en-GB"/>
            </a:p>
          </p:txBody>
        </p:sp>
        <p:sp>
          <p:nvSpPr>
            <p:cNvPr id="110894" name="Line 245"/>
            <p:cNvSpPr>
              <a:spLocks noChangeShapeType="1"/>
            </p:cNvSpPr>
            <p:nvPr/>
          </p:nvSpPr>
          <p:spPr bwMode="auto">
            <a:xfrm flipV="1">
              <a:off x="4990" y="3071"/>
              <a:ext cx="1" cy="28"/>
            </a:xfrm>
            <a:prstGeom prst="line">
              <a:avLst/>
            </a:prstGeom>
            <a:noFill/>
            <a:ln w="28575">
              <a:solidFill>
                <a:schemeClr val="tx2"/>
              </a:solidFill>
              <a:round/>
              <a:headEnd/>
              <a:tailEnd/>
            </a:ln>
          </p:spPr>
          <p:txBody>
            <a:bodyPr/>
            <a:lstStyle/>
            <a:p>
              <a:endParaRPr lang="en-GB"/>
            </a:p>
          </p:txBody>
        </p:sp>
      </p:grpSp>
      <p:grpSp>
        <p:nvGrpSpPr>
          <p:cNvPr id="110756" name="Group 246"/>
          <p:cNvGrpSpPr>
            <a:grpSpLocks/>
          </p:cNvGrpSpPr>
          <p:nvPr/>
        </p:nvGrpSpPr>
        <p:grpSpPr bwMode="auto">
          <a:xfrm>
            <a:off x="8415338" y="3292475"/>
            <a:ext cx="266700" cy="320675"/>
            <a:chOff x="4974" y="3071"/>
            <a:chExt cx="58" cy="62"/>
          </a:xfrm>
        </p:grpSpPr>
        <p:sp>
          <p:nvSpPr>
            <p:cNvPr id="110883" name="Line 247"/>
            <p:cNvSpPr>
              <a:spLocks noChangeShapeType="1"/>
            </p:cNvSpPr>
            <p:nvPr/>
          </p:nvSpPr>
          <p:spPr bwMode="auto">
            <a:xfrm flipV="1">
              <a:off x="4974" y="3099"/>
              <a:ext cx="26" cy="29"/>
            </a:xfrm>
            <a:prstGeom prst="line">
              <a:avLst/>
            </a:prstGeom>
            <a:noFill/>
            <a:ln w="28575">
              <a:solidFill>
                <a:schemeClr val="tx2"/>
              </a:solidFill>
              <a:round/>
              <a:headEnd/>
              <a:tailEnd/>
            </a:ln>
          </p:spPr>
          <p:txBody>
            <a:bodyPr/>
            <a:lstStyle/>
            <a:p>
              <a:endParaRPr lang="en-GB"/>
            </a:p>
          </p:txBody>
        </p:sp>
        <p:sp>
          <p:nvSpPr>
            <p:cNvPr id="110884" name="Line 248"/>
            <p:cNvSpPr>
              <a:spLocks noChangeShapeType="1"/>
            </p:cNvSpPr>
            <p:nvPr/>
          </p:nvSpPr>
          <p:spPr bwMode="auto">
            <a:xfrm flipV="1">
              <a:off x="4985" y="3105"/>
              <a:ext cx="21" cy="28"/>
            </a:xfrm>
            <a:prstGeom prst="line">
              <a:avLst/>
            </a:prstGeom>
            <a:noFill/>
            <a:ln w="28575">
              <a:solidFill>
                <a:schemeClr val="tx2"/>
              </a:solidFill>
              <a:round/>
              <a:headEnd/>
              <a:tailEnd/>
            </a:ln>
          </p:spPr>
          <p:txBody>
            <a:bodyPr/>
            <a:lstStyle/>
            <a:p>
              <a:endParaRPr lang="en-GB"/>
            </a:p>
          </p:txBody>
        </p:sp>
        <p:sp>
          <p:nvSpPr>
            <p:cNvPr id="110885" name="Line 249"/>
            <p:cNvSpPr>
              <a:spLocks noChangeShapeType="1"/>
            </p:cNvSpPr>
            <p:nvPr/>
          </p:nvSpPr>
          <p:spPr bwMode="auto">
            <a:xfrm>
              <a:off x="5011" y="3105"/>
              <a:ext cx="21" cy="6"/>
            </a:xfrm>
            <a:prstGeom prst="line">
              <a:avLst/>
            </a:prstGeom>
            <a:noFill/>
            <a:ln w="28575">
              <a:solidFill>
                <a:schemeClr val="tx2"/>
              </a:solidFill>
              <a:round/>
              <a:headEnd/>
              <a:tailEnd/>
            </a:ln>
          </p:spPr>
          <p:txBody>
            <a:bodyPr/>
            <a:lstStyle/>
            <a:p>
              <a:endParaRPr lang="en-GB"/>
            </a:p>
          </p:txBody>
        </p:sp>
        <p:sp>
          <p:nvSpPr>
            <p:cNvPr id="110886" name="Line 250"/>
            <p:cNvSpPr>
              <a:spLocks noChangeShapeType="1"/>
            </p:cNvSpPr>
            <p:nvPr/>
          </p:nvSpPr>
          <p:spPr bwMode="auto">
            <a:xfrm flipV="1">
              <a:off x="5000" y="3071"/>
              <a:ext cx="1" cy="28"/>
            </a:xfrm>
            <a:prstGeom prst="line">
              <a:avLst/>
            </a:prstGeom>
            <a:noFill/>
            <a:ln w="28575">
              <a:solidFill>
                <a:schemeClr val="tx2"/>
              </a:solidFill>
              <a:round/>
              <a:headEnd/>
              <a:tailEnd/>
            </a:ln>
          </p:spPr>
          <p:txBody>
            <a:bodyPr/>
            <a:lstStyle/>
            <a:p>
              <a:endParaRPr lang="en-GB"/>
            </a:p>
          </p:txBody>
        </p:sp>
        <p:sp>
          <p:nvSpPr>
            <p:cNvPr id="110887" name="Line 251"/>
            <p:cNvSpPr>
              <a:spLocks noChangeShapeType="1"/>
            </p:cNvSpPr>
            <p:nvPr/>
          </p:nvSpPr>
          <p:spPr bwMode="auto">
            <a:xfrm>
              <a:off x="5011" y="3116"/>
              <a:ext cx="21" cy="6"/>
            </a:xfrm>
            <a:prstGeom prst="line">
              <a:avLst/>
            </a:prstGeom>
            <a:noFill/>
            <a:ln w="28575">
              <a:solidFill>
                <a:schemeClr val="tx2"/>
              </a:solidFill>
              <a:round/>
              <a:headEnd/>
              <a:tailEnd/>
            </a:ln>
          </p:spPr>
          <p:txBody>
            <a:bodyPr/>
            <a:lstStyle/>
            <a:p>
              <a:endParaRPr lang="en-GB"/>
            </a:p>
          </p:txBody>
        </p:sp>
        <p:sp>
          <p:nvSpPr>
            <p:cNvPr id="110888" name="Line 252"/>
            <p:cNvSpPr>
              <a:spLocks noChangeShapeType="1"/>
            </p:cNvSpPr>
            <p:nvPr/>
          </p:nvSpPr>
          <p:spPr bwMode="auto">
            <a:xfrm flipV="1">
              <a:off x="4990" y="3071"/>
              <a:ext cx="1" cy="28"/>
            </a:xfrm>
            <a:prstGeom prst="line">
              <a:avLst/>
            </a:prstGeom>
            <a:noFill/>
            <a:ln w="28575">
              <a:solidFill>
                <a:schemeClr val="tx2"/>
              </a:solidFill>
              <a:round/>
              <a:headEnd/>
              <a:tailEnd/>
            </a:ln>
          </p:spPr>
          <p:txBody>
            <a:bodyPr/>
            <a:lstStyle/>
            <a:p>
              <a:endParaRPr lang="en-GB"/>
            </a:p>
          </p:txBody>
        </p:sp>
      </p:grpSp>
      <p:grpSp>
        <p:nvGrpSpPr>
          <p:cNvPr id="110757" name="Group 253"/>
          <p:cNvGrpSpPr>
            <a:grpSpLocks/>
          </p:cNvGrpSpPr>
          <p:nvPr/>
        </p:nvGrpSpPr>
        <p:grpSpPr bwMode="auto">
          <a:xfrm>
            <a:off x="8755063" y="3140075"/>
            <a:ext cx="266700" cy="320675"/>
            <a:chOff x="4974" y="3071"/>
            <a:chExt cx="58" cy="62"/>
          </a:xfrm>
        </p:grpSpPr>
        <p:sp>
          <p:nvSpPr>
            <p:cNvPr id="110877" name="Line 254"/>
            <p:cNvSpPr>
              <a:spLocks noChangeShapeType="1"/>
            </p:cNvSpPr>
            <p:nvPr/>
          </p:nvSpPr>
          <p:spPr bwMode="auto">
            <a:xfrm flipV="1">
              <a:off x="4974" y="3099"/>
              <a:ext cx="26" cy="29"/>
            </a:xfrm>
            <a:prstGeom prst="line">
              <a:avLst/>
            </a:prstGeom>
            <a:noFill/>
            <a:ln w="28575">
              <a:solidFill>
                <a:schemeClr val="tx2"/>
              </a:solidFill>
              <a:round/>
              <a:headEnd/>
              <a:tailEnd/>
            </a:ln>
          </p:spPr>
          <p:txBody>
            <a:bodyPr/>
            <a:lstStyle/>
            <a:p>
              <a:endParaRPr lang="en-GB"/>
            </a:p>
          </p:txBody>
        </p:sp>
        <p:sp>
          <p:nvSpPr>
            <p:cNvPr id="110878" name="Line 255"/>
            <p:cNvSpPr>
              <a:spLocks noChangeShapeType="1"/>
            </p:cNvSpPr>
            <p:nvPr/>
          </p:nvSpPr>
          <p:spPr bwMode="auto">
            <a:xfrm flipV="1">
              <a:off x="4985" y="3105"/>
              <a:ext cx="21" cy="28"/>
            </a:xfrm>
            <a:prstGeom prst="line">
              <a:avLst/>
            </a:prstGeom>
            <a:noFill/>
            <a:ln w="28575">
              <a:solidFill>
                <a:schemeClr val="tx2"/>
              </a:solidFill>
              <a:round/>
              <a:headEnd/>
              <a:tailEnd/>
            </a:ln>
          </p:spPr>
          <p:txBody>
            <a:bodyPr/>
            <a:lstStyle/>
            <a:p>
              <a:endParaRPr lang="en-GB"/>
            </a:p>
          </p:txBody>
        </p:sp>
        <p:sp>
          <p:nvSpPr>
            <p:cNvPr id="110879" name="Line 256"/>
            <p:cNvSpPr>
              <a:spLocks noChangeShapeType="1"/>
            </p:cNvSpPr>
            <p:nvPr/>
          </p:nvSpPr>
          <p:spPr bwMode="auto">
            <a:xfrm>
              <a:off x="5011" y="3105"/>
              <a:ext cx="21" cy="6"/>
            </a:xfrm>
            <a:prstGeom prst="line">
              <a:avLst/>
            </a:prstGeom>
            <a:noFill/>
            <a:ln w="28575">
              <a:solidFill>
                <a:schemeClr val="tx2"/>
              </a:solidFill>
              <a:round/>
              <a:headEnd/>
              <a:tailEnd/>
            </a:ln>
          </p:spPr>
          <p:txBody>
            <a:bodyPr/>
            <a:lstStyle/>
            <a:p>
              <a:endParaRPr lang="en-GB"/>
            </a:p>
          </p:txBody>
        </p:sp>
        <p:sp>
          <p:nvSpPr>
            <p:cNvPr id="110880" name="Line 257"/>
            <p:cNvSpPr>
              <a:spLocks noChangeShapeType="1"/>
            </p:cNvSpPr>
            <p:nvPr/>
          </p:nvSpPr>
          <p:spPr bwMode="auto">
            <a:xfrm flipV="1">
              <a:off x="5000" y="3071"/>
              <a:ext cx="1" cy="28"/>
            </a:xfrm>
            <a:prstGeom prst="line">
              <a:avLst/>
            </a:prstGeom>
            <a:noFill/>
            <a:ln w="28575">
              <a:solidFill>
                <a:schemeClr val="tx2"/>
              </a:solidFill>
              <a:round/>
              <a:headEnd/>
              <a:tailEnd/>
            </a:ln>
          </p:spPr>
          <p:txBody>
            <a:bodyPr/>
            <a:lstStyle/>
            <a:p>
              <a:endParaRPr lang="en-GB"/>
            </a:p>
          </p:txBody>
        </p:sp>
        <p:sp>
          <p:nvSpPr>
            <p:cNvPr id="110881" name="Line 258"/>
            <p:cNvSpPr>
              <a:spLocks noChangeShapeType="1"/>
            </p:cNvSpPr>
            <p:nvPr/>
          </p:nvSpPr>
          <p:spPr bwMode="auto">
            <a:xfrm>
              <a:off x="5011" y="3116"/>
              <a:ext cx="21" cy="6"/>
            </a:xfrm>
            <a:prstGeom prst="line">
              <a:avLst/>
            </a:prstGeom>
            <a:noFill/>
            <a:ln w="28575">
              <a:solidFill>
                <a:schemeClr val="tx2"/>
              </a:solidFill>
              <a:round/>
              <a:headEnd/>
              <a:tailEnd/>
            </a:ln>
          </p:spPr>
          <p:txBody>
            <a:bodyPr/>
            <a:lstStyle/>
            <a:p>
              <a:endParaRPr lang="en-GB"/>
            </a:p>
          </p:txBody>
        </p:sp>
        <p:sp>
          <p:nvSpPr>
            <p:cNvPr id="110882" name="Line 259"/>
            <p:cNvSpPr>
              <a:spLocks noChangeShapeType="1"/>
            </p:cNvSpPr>
            <p:nvPr/>
          </p:nvSpPr>
          <p:spPr bwMode="auto">
            <a:xfrm flipV="1">
              <a:off x="4990" y="3071"/>
              <a:ext cx="1" cy="28"/>
            </a:xfrm>
            <a:prstGeom prst="line">
              <a:avLst/>
            </a:prstGeom>
            <a:noFill/>
            <a:ln w="28575">
              <a:solidFill>
                <a:schemeClr val="tx2"/>
              </a:solidFill>
              <a:round/>
              <a:headEnd/>
              <a:tailEnd/>
            </a:ln>
          </p:spPr>
          <p:txBody>
            <a:bodyPr/>
            <a:lstStyle/>
            <a:p>
              <a:endParaRPr lang="en-GB"/>
            </a:p>
          </p:txBody>
        </p:sp>
      </p:grpSp>
      <p:grpSp>
        <p:nvGrpSpPr>
          <p:cNvPr id="110758" name="Group 260"/>
          <p:cNvGrpSpPr>
            <a:grpSpLocks/>
          </p:cNvGrpSpPr>
          <p:nvPr/>
        </p:nvGrpSpPr>
        <p:grpSpPr bwMode="auto">
          <a:xfrm>
            <a:off x="8748713" y="2636838"/>
            <a:ext cx="266700" cy="320675"/>
            <a:chOff x="4974" y="3071"/>
            <a:chExt cx="58" cy="62"/>
          </a:xfrm>
        </p:grpSpPr>
        <p:sp>
          <p:nvSpPr>
            <p:cNvPr id="110871" name="Line 261"/>
            <p:cNvSpPr>
              <a:spLocks noChangeShapeType="1"/>
            </p:cNvSpPr>
            <p:nvPr/>
          </p:nvSpPr>
          <p:spPr bwMode="auto">
            <a:xfrm flipV="1">
              <a:off x="4974" y="3099"/>
              <a:ext cx="26" cy="29"/>
            </a:xfrm>
            <a:prstGeom prst="line">
              <a:avLst/>
            </a:prstGeom>
            <a:noFill/>
            <a:ln w="28575">
              <a:solidFill>
                <a:schemeClr val="tx2"/>
              </a:solidFill>
              <a:round/>
              <a:headEnd/>
              <a:tailEnd/>
            </a:ln>
          </p:spPr>
          <p:txBody>
            <a:bodyPr/>
            <a:lstStyle/>
            <a:p>
              <a:endParaRPr lang="en-GB"/>
            </a:p>
          </p:txBody>
        </p:sp>
        <p:sp>
          <p:nvSpPr>
            <p:cNvPr id="110872" name="Line 262"/>
            <p:cNvSpPr>
              <a:spLocks noChangeShapeType="1"/>
            </p:cNvSpPr>
            <p:nvPr/>
          </p:nvSpPr>
          <p:spPr bwMode="auto">
            <a:xfrm flipV="1">
              <a:off x="4985" y="3105"/>
              <a:ext cx="21" cy="28"/>
            </a:xfrm>
            <a:prstGeom prst="line">
              <a:avLst/>
            </a:prstGeom>
            <a:noFill/>
            <a:ln w="28575">
              <a:solidFill>
                <a:schemeClr val="tx2"/>
              </a:solidFill>
              <a:round/>
              <a:headEnd/>
              <a:tailEnd/>
            </a:ln>
          </p:spPr>
          <p:txBody>
            <a:bodyPr/>
            <a:lstStyle/>
            <a:p>
              <a:endParaRPr lang="en-GB"/>
            </a:p>
          </p:txBody>
        </p:sp>
        <p:sp>
          <p:nvSpPr>
            <p:cNvPr id="110873" name="Line 263"/>
            <p:cNvSpPr>
              <a:spLocks noChangeShapeType="1"/>
            </p:cNvSpPr>
            <p:nvPr/>
          </p:nvSpPr>
          <p:spPr bwMode="auto">
            <a:xfrm>
              <a:off x="5011" y="3105"/>
              <a:ext cx="21" cy="6"/>
            </a:xfrm>
            <a:prstGeom prst="line">
              <a:avLst/>
            </a:prstGeom>
            <a:noFill/>
            <a:ln w="28575">
              <a:solidFill>
                <a:schemeClr val="tx2"/>
              </a:solidFill>
              <a:round/>
              <a:headEnd/>
              <a:tailEnd/>
            </a:ln>
          </p:spPr>
          <p:txBody>
            <a:bodyPr/>
            <a:lstStyle/>
            <a:p>
              <a:endParaRPr lang="en-GB"/>
            </a:p>
          </p:txBody>
        </p:sp>
        <p:sp>
          <p:nvSpPr>
            <p:cNvPr id="110874" name="Line 264"/>
            <p:cNvSpPr>
              <a:spLocks noChangeShapeType="1"/>
            </p:cNvSpPr>
            <p:nvPr/>
          </p:nvSpPr>
          <p:spPr bwMode="auto">
            <a:xfrm flipV="1">
              <a:off x="5000" y="3071"/>
              <a:ext cx="1" cy="28"/>
            </a:xfrm>
            <a:prstGeom prst="line">
              <a:avLst/>
            </a:prstGeom>
            <a:noFill/>
            <a:ln w="28575">
              <a:solidFill>
                <a:schemeClr val="tx2"/>
              </a:solidFill>
              <a:round/>
              <a:headEnd/>
              <a:tailEnd/>
            </a:ln>
          </p:spPr>
          <p:txBody>
            <a:bodyPr/>
            <a:lstStyle/>
            <a:p>
              <a:endParaRPr lang="en-GB"/>
            </a:p>
          </p:txBody>
        </p:sp>
        <p:sp>
          <p:nvSpPr>
            <p:cNvPr id="110875" name="Line 265"/>
            <p:cNvSpPr>
              <a:spLocks noChangeShapeType="1"/>
            </p:cNvSpPr>
            <p:nvPr/>
          </p:nvSpPr>
          <p:spPr bwMode="auto">
            <a:xfrm>
              <a:off x="5011" y="3116"/>
              <a:ext cx="21" cy="6"/>
            </a:xfrm>
            <a:prstGeom prst="line">
              <a:avLst/>
            </a:prstGeom>
            <a:noFill/>
            <a:ln w="28575">
              <a:solidFill>
                <a:schemeClr val="tx2"/>
              </a:solidFill>
              <a:round/>
              <a:headEnd/>
              <a:tailEnd/>
            </a:ln>
          </p:spPr>
          <p:txBody>
            <a:bodyPr/>
            <a:lstStyle/>
            <a:p>
              <a:endParaRPr lang="en-GB"/>
            </a:p>
          </p:txBody>
        </p:sp>
        <p:sp>
          <p:nvSpPr>
            <p:cNvPr id="110876" name="Line 266"/>
            <p:cNvSpPr>
              <a:spLocks noChangeShapeType="1"/>
            </p:cNvSpPr>
            <p:nvPr/>
          </p:nvSpPr>
          <p:spPr bwMode="auto">
            <a:xfrm flipV="1">
              <a:off x="4990" y="3071"/>
              <a:ext cx="1" cy="28"/>
            </a:xfrm>
            <a:prstGeom prst="line">
              <a:avLst/>
            </a:prstGeom>
            <a:noFill/>
            <a:ln w="28575">
              <a:solidFill>
                <a:schemeClr val="tx2"/>
              </a:solidFill>
              <a:round/>
              <a:headEnd/>
              <a:tailEnd/>
            </a:ln>
          </p:spPr>
          <p:txBody>
            <a:bodyPr/>
            <a:lstStyle/>
            <a:p>
              <a:endParaRPr lang="en-GB"/>
            </a:p>
          </p:txBody>
        </p:sp>
      </p:grpSp>
      <p:sp>
        <p:nvSpPr>
          <p:cNvPr id="110759" name="Oval 267"/>
          <p:cNvSpPr>
            <a:spLocks noChangeArrowheads="1"/>
          </p:cNvSpPr>
          <p:nvPr/>
        </p:nvSpPr>
        <p:spPr bwMode="auto">
          <a:xfrm>
            <a:off x="8172450" y="4724400"/>
            <a:ext cx="346075" cy="381000"/>
          </a:xfrm>
          <a:prstGeom prst="ellipse">
            <a:avLst/>
          </a:prstGeom>
          <a:solidFill>
            <a:schemeClr val="accent1"/>
          </a:solidFill>
          <a:ln w="7938">
            <a:solidFill>
              <a:srgbClr val="000000"/>
            </a:solidFill>
            <a:round/>
            <a:headEnd/>
            <a:tailEnd/>
          </a:ln>
        </p:spPr>
        <p:txBody>
          <a:bodyPr/>
          <a:lstStyle/>
          <a:p>
            <a:endParaRPr lang="en-GB"/>
          </a:p>
        </p:txBody>
      </p:sp>
      <p:grpSp>
        <p:nvGrpSpPr>
          <p:cNvPr id="110760" name="Group 268"/>
          <p:cNvGrpSpPr>
            <a:grpSpLocks/>
          </p:cNvGrpSpPr>
          <p:nvPr/>
        </p:nvGrpSpPr>
        <p:grpSpPr bwMode="auto">
          <a:xfrm>
            <a:off x="8005763" y="4406900"/>
            <a:ext cx="266700" cy="320675"/>
            <a:chOff x="4974" y="3071"/>
            <a:chExt cx="58" cy="62"/>
          </a:xfrm>
        </p:grpSpPr>
        <p:sp>
          <p:nvSpPr>
            <p:cNvPr id="110865" name="Line 269"/>
            <p:cNvSpPr>
              <a:spLocks noChangeShapeType="1"/>
            </p:cNvSpPr>
            <p:nvPr/>
          </p:nvSpPr>
          <p:spPr bwMode="auto">
            <a:xfrm flipV="1">
              <a:off x="4974" y="3099"/>
              <a:ext cx="26" cy="29"/>
            </a:xfrm>
            <a:prstGeom prst="line">
              <a:avLst/>
            </a:prstGeom>
            <a:noFill/>
            <a:ln w="28575">
              <a:solidFill>
                <a:schemeClr val="accent1"/>
              </a:solidFill>
              <a:round/>
              <a:headEnd/>
              <a:tailEnd/>
            </a:ln>
          </p:spPr>
          <p:txBody>
            <a:bodyPr/>
            <a:lstStyle/>
            <a:p>
              <a:endParaRPr lang="en-GB"/>
            </a:p>
          </p:txBody>
        </p:sp>
        <p:sp>
          <p:nvSpPr>
            <p:cNvPr id="110866" name="Line 270"/>
            <p:cNvSpPr>
              <a:spLocks noChangeShapeType="1"/>
            </p:cNvSpPr>
            <p:nvPr/>
          </p:nvSpPr>
          <p:spPr bwMode="auto">
            <a:xfrm flipV="1">
              <a:off x="4985" y="3105"/>
              <a:ext cx="21" cy="28"/>
            </a:xfrm>
            <a:prstGeom prst="line">
              <a:avLst/>
            </a:prstGeom>
            <a:noFill/>
            <a:ln w="28575">
              <a:solidFill>
                <a:schemeClr val="accent1"/>
              </a:solidFill>
              <a:round/>
              <a:headEnd/>
              <a:tailEnd/>
            </a:ln>
          </p:spPr>
          <p:txBody>
            <a:bodyPr/>
            <a:lstStyle/>
            <a:p>
              <a:endParaRPr lang="en-GB"/>
            </a:p>
          </p:txBody>
        </p:sp>
        <p:sp>
          <p:nvSpPr>
            <p:cNvPr id="110867" name="Line 271"/>
            <p:cNvSpPr>
              <a:spLocks noChangeShapeType="1"/>
            </p:cNvSpPr>
            <p:nvPr/>
          </p:nvSpPr>
          <p:spPr bwMode="auto">
            <a:xfrm>
              <a:off x="5011" y="3105"/>
              <a:ext cx="21" cy="6"/>
            </a:xfrm>
            <a:prstGeom prst="line">
              <a:avLst/>
            </a:prstGeom>
            <a:noFill/>
            <a:ln w="28575">
              <a:solidFill>
                <a:schemeClr val="accent1"/>
              </a:solidFill>
              <a:round/>
              <a:headEnd/>
              <a:tailEnd/>
            </a:ln>
          </p:spPr>
          <p:txBody>
            <a:bodyPr/>
            <a:lstStyle/>
            <a:p>
              <a:endParaRPr lang="en-GB"/>
            </a:p>
          </p:txBody>
        </p:sp>
        <p:sp>
          <p:nvSpPr>
            <p:cNvPr id="110868" name="Line 272"/>
            <p:cNvSpPr>
              <a:spLocks noChangeShapeType="1"/>
            </p:cNvSpPr>
            <p:nvPr/>
          </p:nvSpPr>
          <p:spPr bwMode="auto">
            <a:xfrm flipV="1">
              <a:off x="5000" y="3071"/>
              <a:ext cx="1" cy="28"/>
            </a:xfrm>
            <a:prstGeom prst="line">
              <a:avLst/>
            </a:prstGeom>
            <a:noFill/>
            <a:ln w="28575">
              <a:solidFill>
                <a:schemeClr val="accent1"/>
              </a:solidFill>
              <a:round/>
              <a:headEnd/>
              <a:tailEnd/>
            </a:ln>
          </p:spPr>
          <p:txBody>
            <a:bodyPr/>
            <a:lstStyle/>
            <a:p>
              <a:endParaRPr lang="en-GB"/>
            </a:p>
          </p:txBody>
        </p:sp>
        <p:sp>
          <p:nvSpPr>
            <p:cNvPr id="110869" name="Line 273"/>
            <p:cNvSpPr>
              <a:spLocks noChangeShapeType="1"/>
            </p:cNvSpPr>
            <p:nvPr/>
          </p:nvSpPr>
          <p:spPr bwMode="auto">
            <a:xfrm>
              <a:off x="5011" y="3116"/>
              <a:ext cx="21" cy="6"/>
            </a:xfrm>
            <a:prstGeom prst="line">
              <a:avLst/>
            </a:prstGeom>
            <a:noFill/>
            <a:ln w="28575">
              <a:solidFill>
                <a:schemeClr val="accent1"/>
              </a:solidFill>
              <a:round/>
              <a:headEnd/>
              <a:tailEnd/>
            </a:ln>
          </p:spPr>
          <p:txBody>
            <a:bodyPr/>
            <a:lstStyle/>
            <a:p>
              <a:endParaRPr lang="en-GB"/>
            </a:p>
          </p:txBody>
        </p:sp>
        <p:sp>
          <p:nvSpPr>
            <p:cNvPr id="110870" name="Line 274"/>
            <p:cNvSpPr>
              <a:spLocks noChangeShapeType="1"/>
            </p:cNvSpPr>
            <p:nvPr/>
          </p:nvSpPr>
          <p:spPr bwMode="auto">
            <a:xfrm flipV="1">
              <a:off x="4990" y="3071"/>
              <a:ext cx="1" cy="28"/>
            </a:xfrm>
            <a:prstGeom prst="line">
              <a:avLst/>
            </a:prstGeom>
            <a:noFill/>
            <a:ln w="28575">
              <a:solidFill>
                <a:schemeClr val="accent1"/>
              </a:solidFill>
              <a:round/>
              <a:headEnd/>
              <a:tailEnd/>
            </a:ln>
          </p:spPr>
          <p:txBody>
            <a:bodyPr/>
            <a:lstStyle/>
            <a:p>
              <a:endParaRPr lang="en-GB"/>
            </a:p>
          </p:txBody>
        </p:sp>
      </p:grpSp>
      <p:grpSp>
        <p:nvGrpSpPr>
          <p:cNvPr id="110761" name="Group 275"/>
          <p:cNvGrpSpPr>
            <a:grpSpLocks/>
          </p:cNvGrpSpPr>
          <p:nvPr/>
        </p:nvGrpSpPr>
        <p:grpSpPr bwMode="auto">
          <a:xfrm>
            <a:off x="8415338" y="4381500"/>
            <a:ext cx="266700" cy="320675"/>
            <a:chOff x="4974" y="3071"/>
            <a:chExt cx="58" cy="62"/>
          </a:xfrm>
        </p:grpSpPr>
        <p:sp>
          <p:nvSpPr>
            <p:cNvPr id="110859" name="Line 276"/>
            <p:cNvSpPr>
              <a:spLocks noChangeShapeType="1"/>
            </p:cNvSpPr>
            <p:nvPr/>
          </p:nvSpPr>
          <p:spPr bwMode="auto">
            <a:xfrm flipV="1">
              <a:off x="4974" y="3099"/>
              <a:ext cx="26" cy="29"/>
            </a:xfrm>
            <a:prstGeom prst="line">
              <a:avLst/>
            </a:prstGeom>
            <a:noFill/>
            <a:ln w="28575">
              <a:solidFill>
                <a:schemeClr val="accent1"/>
              </a:solidFill>
              <a:round/>
              <a:headEnd/>
              <a:tailEnd/>
            </a:ln>
          </p:spPr>
          <p:txBody>
            <a:bodyPr/>
            <a:lstStyle/>
            <a:p>
              <a:endParaRPr lang="en-GB"/>
            </a:p>
          </p:txBody>
        </p:sp>
        <p:sp>
          <p:nvSpPr>
            <p:cNvPr id="110860" name="Line 277"/>
            <p:cNvSpPr>
              <a:spLocks noChangeShapeType="1"/>
            </p:cNvSpPr>
            <p:nvPr/>
          </p:nvSpPr>
          <p:spPr bwMode="auto">
            <a:xfrm flipV="1">
              <a:off x="4985" y="3105"/>
              <a:ext cx="21" cy="28"/>
            </a:xfrm>
            <a:prstGeom prst="line">
              <a:avLst/>
            </a:prstGeom>
            <a:noFill/>
            <a:ln w="28575">
              <a:solidFill>
                <a:schemeClr val="accent1"/>
              </a:solidFill>
              <a:round/>
              <a:headEnd/>
              <a:tailEnd/>
            </a:ln>
          </p:spPr>
          <p:txBody>
            <a:bodyPr/>
            <a:lstStyle/>
            <a:p>
              <a:endParaRPr lang="en-GB"/>
            </a:p>
          </p:txBody>
        </p:sp>
        <p:sp>
          <p:nvSpPr>
            <p:cNvPr id="110861" name="Line 278"/>
            <p:cNvSpPr>
              <a:spLocks noChangeShapeType="1"/>
            </p:cNvSpPr>
            <p:nvPr/>
          </p:nvSpPr>
          <p:spPr bwMode="auto">
            <a:xfrm>
              <a:off x="5011" y="3105"/>
              <a:ext cx="21" cy="6"/>
            </a:xfrm>
            <a:prstGeom prst="line">
              <a:avLst/>
            </a:prstGeom>
            <a:noFill/>
            <a:ln w="28575">
              <a:solidFill>
                <a:schemeClr val="accent1"/>
              </a:solidFill>
              <a:round/>
              <a:headEnd/>
              <a:tailEnd/>
            </a:ln>
          </p:spPr>
          <p:txBody>
            <a:bodyPr/>
            <a:lstStyle/>
            <a:p>
              <a:endParaRPr lang="en-GB"/>
            </a:p>
          </p:txBody>
        </p:sp>
        <p:sp>
          <p:nvSpPr>
            <p:cNvPr id="110862" name="Line 279"/>
            <p:cNvSpPr>
              <a:spLocks noChangeShapeType="1"/>
            </p:cNvSpPr>
            <p:nvPr/>
          </p:nvSpPr>
          <p:spPr bwMode="auto">
            <a:xfrm flipV="1">
              <a:off x="5000" y="3071"/>
              <a:ext cx="1" cy="28"/>
            </a:xfrm>
            <a:prstGeom prst="line">
              <a:avLst/>
            </a:prstGeom>
            <a:noFill/>
            <a:ln w="28575">
              <a:solidFill>
                <a:schemeClr val="accent1"/>
              </a:solidFill>
              <a:round/>
              <a:headEnd/>
              <a:tailEnd/>
            </a:ln>
          </p:spPr>
          <p:txBody>
            <a:bodyPr/>
            <a:lstStyle/>
            <a:p>
              <a:endParaRPr lang="en-GB"/>
            </a:p>
          </p:txBody>
        </p:sp>
        <p:sp>
          <p:nvSpPr>
            <p:cNvPr id="110863" name="Line 280"/>
            <p:cNvSpPr>
              <a:spLocks noChangeShapeType="1"/>
            </p:cNvSpPr>
            <p:nvPr/>
          </p:nvSpPr>
          <p:spPr bwMode="auto">
            <a:xfrm>
              <a:off x="5011" y="3116"/>
              <a:ext cx="21" cy="6"/>
            </a:xfrm>
            <a:prstGeom prst="line">
              <a:avLst/>
            </a:prstGeom>
            <a:noFill/>
            <a:ln w="28575">
              <a:solidFill>
                <a:schemeClr val="accent1"/>
              </a:solidFill>
              <a:round/>
              <a:headEnd/>
              <a:tailEnd/>
            </a:ln>
          </p:spPr>
          <p:txBody>
            <a:bodyPr/>
            <a:lstStyle/>
            <a:p>
              <a:endParaRPr lang="en-GB"/>
            </a:p>
          </p:txBody>
        </p:sp>
        <p:sp>
          <p:nvSpPr>
            <p:cNvPr id="110864" name="Line 281"/>
            <p:cNvSpPr>
              <a:spLocks noChangeShapeType="1"/>
            </p:cNvSpPr>
            <p:nvPr/>
          </p:nvSpPr>
          <p:spPr bwMode="auto">
            <a:xfrm flipV="1">
              <a:off x="4990" y="3071"/>
              <a:ext cx="1" cy="28"/>
            </a:xfrm>
            <a:prstGeom prst="line">
              <a:avLst/>
            </a:prstGeom>
            <a:noFill/>
            <a:ln w="28575">
              <a:solidFill>
                <a:schemeClr val="accent1"/>
              </a:solidFill>
              <a:round/>
              <a:headEnd/>
              <a:tailEnd/>
            </a:ln>
          </p:spPr>
          <p:txBody>
            <a:bodyPr/>
            <a:lstStyle/>
            <a:p>
              <a:endParaRPr lang="en-GB"/>
            </a:p>
          </p:txBody>
        </p:sp>
      </p:grpSp>
      <p:grpSp>
        <p:nvGrpSpPr>
          <p:cNvPr id="110762" name="Group 282"/>
          <p:cNvGrpSpPr>
            <a:grpSpLocks/>
          </p:cNvGrpSpPr>
          <p:nvPr/>
        </p:nvGrpSpPr>
        <p:grpSpPr bwMode="auto">
          <a:xfrm>
            <a:off x="8753475" y="4229100"/>
            <a:ext cx="266700" cy="320675"/>
            <a:chOff x="4974" y="3071"/>
            <a:chExt cx="58" cy="62"/>
          </a:xfrm>
        </p:grpSpPr>
        <p:sp>
          <p:nvSpPr>
            <p:cNvPr id="110853" name="Line 283"/>
            <p:cNvSpPr>
              <a:spLocks noChangeShapeType="1"/>
            </p:cNvSpPr>
            <p:nvPr/>
          </p:nvSpPr>
          <p:spPr bwMode="auto">
            <a:xfrm flipV="1">
              <a:off x="4974" y="3099"/>
              <a:ext cx="26" cy="29"/>
            </a:xfrm>
            <a:prstGeom prst="line">
              <a:avLst/>
            </a:prstGeom>
            <a:noFill/>
            <a:ln w="28575">
              <a:solidFill>
                <a:schemeClr val="accent1"/>
              </a:solidFill>
              <a:round/>
              <a:headEnd/>
              <a:tailEnd/>
            </a:ln>
          </p:spPr>
          <p:txBody>
            <a:bodyPr/>
            <a:lstStyle/>
            <a:p>
              <a:endParaRPr lang="en-GB"/>
            </a:p>
          </p:txBody>
        </p:sp>
        <p:sp>
          <p:nvSpPr>
            <p:cNvPr id="110854" name="Line 284"/>
            <p:cNvSpPr>
              <a:spLocks noChangeShapeType="1"/>
            </p:cNvSpPr>
            <p:nvPr/>
          </p:nvSpPr>
          <p:spPr bwMode="auto">
            <a:xfrm flipV="1">
              <a:off x="4985" y="3105"/>
              <a:ext cx="21" cy="28"/>
            </a:xfrm>
            <a:prstGeom prst="line">
              <a:avLst/>
            </a:prstGeom>
            <a:noFill/>
            <a:ln w="28575">
              <a:solidFill>
                <a:schemeClr val="accent1"/>
              </a:solidFill>
              <a:round/>
              <a:headEnd/>
              <a:tailEnd/>
            </a:ln>
          </p:spPr>
          <p:txBody>
            <a:bodyPr/>
            <a:lstStyle/>
            <a:p>
              <a:endParaRPr lang="en-GB"/>
            </a:p>
          </p:txBody>
        </p:sp>
        <p:sp>
          <p:nvSpPr>
            <p:cNvPr id="110855" name="Line 285"/>
            <p:cNvSpPr>
              <a:spLocks noChangeShapeType="1"/>
            </p:cNvSpPr>
            <p:nvPr/>
          </p:nvSpPr>
          <p:spPr bwMode="auto">
            <a:xfrm>
              <a:off x="5011" y="3105"/>
              <a:ext cx="21" cy="6"/>
            </a:xfrm>
            <a:prstGeom prst="line">
              <a:avLst/>
            </a:prstGeom>
            <a:noFill/>
            <a:ln w="28575">
              <a:solidFill>
                <a:schemeClr val="accent1"/>
              </a:solidFill>
              <a:round/>
              <a:headEnd/>
              <a:tailEnd/>
            </a:ln>
          </p:spPr>
          <p:txBody>
            <a:bodyPr/>
            <a:lstStyle/>
            <a:p>
              <a:endParaRPr lang="en-GB"/>
            </a:p>
          </p:txBody>
        </p:sp>
        <p:sp>
          <p:nvSpPr>
            <p:cNvPr id="110856" name="Line 286"/>
            <p:cNvSpPr>
              <a:spLocks noChangeShapeType="1"/>
            </p:cNvSpPr>
            <p:nvPr/>
          </p:nvSpPr>
          <p:spPr bwMode="auto">
            <a:xfrm flipV="1">
              <a:off x="5000" y="3071"/>
              <a:ext cx="1" cy="28"/>
            </a:xfrm>
            <a:prstGeom prst="line">
              <a:avLst/>
            </a:prstGeom>
            <a:noFill/>
            <a:ln w="28575">
              <a:solidFill>
                <a:schemeClr val="accent1"/>
              </a:solidFill>
              <a:round/>
              <a:headEnd/>
              <a:tailEnd/>
            </a:ln>
          </p:spPr>
          <p:txBody>
            <a:bodyPr/>
            <a:lstStyle/>
            <a:p>
              <a:endParaRPr lang="en-GB"/>
            </a:p>
          </p:txBody>
        </p:sp>
        <p:sp>
          <p:nvSpPr>
            <p:cNvPr id="110857" name="Line 287"/>
            <p:cNvSpPr>
              <a:spLocks noChangeShapeType="1"/>
            </p:cNvSpPr>
            <p:nvPr/>
          </p:nvSpPr>
          <p:spPr bwMode="auto">
            <a:xfrm>
              <a:off x="5011" y="3116"/>
              <a:ext cx="21" cy="6"/>
            </a:xfrm>
            <a:prstGeom prst="line">
              <a:avLst/>
            </a:prstGeom>
            <a:noFill/>
            <a:ln w="28575">
              <a:solidFill>
                <a:schemeClr val="accent1"/>
              </a:solidFill>
              <a:round/>
              <a:headEnd/>
              <a:tailEnd/>
            </a:ln>
          </p:spPr>
          <p:txBody>
            <a:bodyPr/>
            <a:lstStyle/>
            <a:p>
              <a:endParaRPr lang="en-GB"/>
            </a:p>
          </p:txBody>
        </p:sp>
        <p:sp>
          <p:nvSpPr>
            <p:cNvPr id="110858" name="Line 288"/>
            <p:cNvSpPr>
              <a:spLocks noChangeShapeType="1"/>
            </p:cNvSpPr>
            <p:nvPr/>
          </p:nvSpPr>
          <p:spPr bwMode="auto">
            <a:xfrm flipV="1">
              <a:off x="4990" y="3071"/>
              <a:ext cx="1" cy="28"/>
            </a:xfrm>
            <a:prstGeom prst="line">
              <a:avLst/>
            </a:prstGeom>
            <a:noFill/>
            <a:ln w="28575">
              <a:solidFill>
                <a:schemeClr val="accent1"/>
              </a:solidFill>
              <a:round/>
              <a:headEnd/>
              <a:tailEnd/>
            </a:ln>
          </p:spPr>
          <p:txBody>
            <a:bodyPr/>
            <a:lstStyle/>
            <a:p>
              <a:endParaRPr lang="en-GB"/>
            </a:p>
          </p:txBody>
        </p:sp>
      </p:grpSp>
      <p:grpSp>
        <p:nvGrpSpPr>
          <p:cNvPr id="110763" name="Group 289"/>
          <p:cNvGrpSpPr>
            <a:grpSpLocks/>
          </p:cNvGrpSpPr>
          <p:nvPr/>
        </p:nvGrpSpPr>
        <p:grpSpPr bwMode="auto">
          <a:xfrm>
            <a:off x="8820150" y="4652963"/>
            <a:ext cx="266700" cy="320675"/>
            <a:chOff x="4974" y="3071"/>
            <a:chExt cx="58" cy="62"/>
          </a:xfrm>
        </p:grpSpPr>
        <p:sp>
          <p:nvSpPr>
            <p:cNvPr id="110847" name="Line 290"/>
            <p:cNvSpPr>
              <a:spLocks noChangeShapeType="1"/>
            </p:cNvSpPr>
            <p:nvPr/>
          </p:nvSpPr>
          <p:spPr bwMode="auto">
            <a:xfrm flipV="1">
              <a:off x="4974" y="3099"/>
              <a:ext cx="26" cy="29"/>
            </a:xfrm>
            <a:prstGeom prst="line">
              <a:avLst/>
            </a:prstGeom>
            <a:noFill/>
            <a:ln w="28575">
              <a:solidFill>
                <a:schemeClr val="accent1"/>
              </a:solidFill>
              <a:round/>
              <a:headEnd/>
              <a:tailEnd/>
            </a:ln>
          </p:spPr>
          <p:txBody>
            <a:bodyPr/>
            <a:lstStyle/>
            <a:p>
              <a:endParaRPr lang="en-GB"/>
            </a:p>
          </p:txBody>
        </p:sp>
        <p:sp>
          <p:nvSpPr>
            <p:cNvPr id="110848" name="Line 291"/>
            <p:cNvSpPr>
              <a:spLocks noChangeShapeType="1"/>
            </p:cNvSpPr>
            <p:nvPr/>
          </p:nvSpPr>
          <p:spPr bwMode="auto">
            <a:xfrm flipV="1">
              <a:off x="4985" y="3105"/>
              <a:ext cx="21" cy="28"/>
            </a:xfrm>
            <a:prstGeom prst="line">
              <a:avLst/>
            </a:prstGeom>
            <a:noFill/>
            <a:ln w="28575">
              <a:solidFill>
                <a:schemeClr val="accent1"/>
              </a:solidFill>
              <a:round/>
              <a:headEnd/>
              <a:tailEnd/>
            </a:ln>
          </p:spPr>
          <p:txBody>
            <a:bodyPr/>
            <a:lstStyle/>
            <a:p>
              <a:endParaRPr lang="en-GB"/>
            </a:p>
          </p:txBody>
        </p:sp>
        <p:sp>
          <p:nvSpPr>
            <p:cNvPr id="110849" name="Line 292"/>
            <p:cNvSpPr>
              <a:spLocks noChangeShapeType="1"/>
            </p:cNvSpPr>
            <p:nvPr/>
          </p:nvSpPr>
          <p:spPr bwMode="auto">
            <a:xfrm>
              <a:off x="5011" y="3105"/>
              <a:ext cx="21" cy="6"/>
            </a:xfrm>
            <a:prstGeom prst="line">
              <a:avLst/>
            </a:prstGeom>
            <a:noFill/>
            <a:ln w="28575">
              <a:solidFill>
                <a:schemeClr val="accent1"/>
              </a:solidFill>
              <a:round/>
              <a:headEnd/>
              <a:tailEnd/>
            </a:ln>
          </p:spPr>
          <p:txBody>
            <a:bodyPr/>
            <a:lstStyle/>
            <a:p>
              <a:endParaRPr lang="en-GB"/>
            </a:p>
          </p:txBody>
        </p:sp>
        <p:sp>
          <p:nvSpPr>
            <p:cNvPr id="110850" name="Line 293"/>
            <p:cNvSpPr>
              <a:spLocks noChangeShapeType="1"/>
            </p:cNvSpPr>
            <p:nvPr/>
          </p:nvSpPr>
          <p:spPr bwMode="auto">
            <a:xfrm flipV="1">
              <a:off x="5000" y="3071"/>
              <a:ext cx="1" cy="28"/>
            </a:xfrm>
            <a:prstGeom prst="line">
              <a:avLst/>
            </a:prstGeom>
            <a:noFill/>
            <a:ln w="28575">
              <a:solidFill>
                <a:schemeClr val="accent1"/>
              </a:solidFill>
              <a:round/>
              <a:headEnd/>
              <a:tailEnd/>
            </a:ln>
          </p:spPr>
          <p:txBody>
            <a:bodyPr/>
            <a:lstStyle/>
            <a:p>
              <a:endParaRPr lang="en-GB"/>
            </a:p>
          </p:txBody>
        </p:sp>
        <p:sp>
          <p:nvSpPr>
            <p:cNvPr id="110851" name="Line 294"/>
            <p:cNvSpPr>
              <a:spLocks noChangeShapeType="1"/>
            </p:cNvSpPr>
            <p:nvPr/>
          </p:nvSpPr>
          <p:spPr bwMode="auto">
            <a:xfrm>
              <a:off x="5011" y="3116"/>
              <a:ext cx="21" cy="6"/>
            </a:xfrm>
            <a:prstGeom prst="line">
              <a:avLst/>
            </a:prstGeom>
            <a:noFill/>
            <a:ln w="28575">
              <a:solidFill>
                <a:schemeClr val="accent1"/>
              </a:solidFill>
              <a:round/>
              <a:headEnd/>
              <a:tailEnd/>
            </a:ln>
          </p:spPr>
          <p:txBody>
            <a:bodyPr/>
            <a:lstStyle/>
            <a:p>
              <a:endParaRPr lang="en-GB"/>
            </a:p>
          </p:txBody>
        </p:sp>
        <p:sp>
          <p:nvSpPr>
            <p:cNvPr id="110852" name="Line 295"/>
            <p:cNvSpPr>
              <a:spLocks noChangeShapeType="1"/>
            </p:cNvSpPr>
            <p:nvPr/>
          </p:nvSpPr>
          <p:spPr bwMode="auto">
            <a:xfrm flipV="1">
              <a:off x="4990" y="3071"/>
              <a:ext cx="1" cy="28"/>
            </a:xfrm>
            <a:prstGeom prst="line">
              <a:avLst/>
            </a:prstGeom>
            <a:noFill/>
            <a:ln w="28575">
              <a:solidFill>
                <a:schemeClr val="accent1"/>
              </a:solidFill>
              <a:round/>
              <a:headEnd/>
              <a:tailEnd/>
            </a:ln>
          </p:spPr>
          <p:txBody>
            <a:bodyPr/>
            <a:lstStyle/>
            <a:p>
              <a:endParaRPr lang="en-GB"/>
            </a:p>
          </p:txBody>
        </p:sp>
      </p:grpSp>
      <p:grpSp>
        <p:nvGrpSpPr>
          <p:cNvPr id="110764" name="Group 296"/>
          <p:cNvGrpSpPr>
            <a:grpSpLocks/>
          </p:cNvGrpSpPr>
          <p:nvPr/>
        </p:nvGrpSpPr>
        <p:grpSpPr bwMode="auto">
          <a:xfrm>
            <a:off x="8594725" y="6257925"/>
            <a:ext cx="266700" cy="320675"/>
            <a:chOff x="4974" y="3071"/>
            <a:chExt cx="58" cy="62"/>
          </a:xfrm>
        </p:grpSpPr>
        <p:sp>
          <p:nvSpPr>
            <p:cNvPr id="110841" name="Line 297"/>
            <p:cNvSpPr>
              <a:spLocks noChangeShapeType="1"/>
            </p:cNvSpPr>
            <p:nvPr/>
          </p:nvSpPr>
          <p:spPr bwMode="auto">
            <a:xfrm flipV="1">
              <a:off x="4974" y="3099"/>
              <a:ext cx="26" cy="29"/>
            </a:xfrm>
            <a:prstGeom prst="line">
              <a:avLst/>
            </a:prstGeom>
            <a:noFill/>
            <a:ln w="28575">
              <a:solidFill>
                <a:srgbClr val="B760F9"/>
              </a:solidFill>
              <a:round/>
              <a:headEnd/>
              <a:tailEnd/>
            </a:ln>
          </p:spPr>
          <p:txBody>
            <a:bodyPr/>
            <a:lstStyle/>
            <a:p>
              <a:endParaRPr lang="en-GB"/>
            </a:p>
          </p:txBody>
        </p:sp>
        <p:sp>
          <p:nvSpPr>
            <p:cNvPr id="110842" name="Line 298"/>
            <p:cNvSpPr>
              <a:spLocks noChangeShapeType="1"/>
            </p:cNvSpPr>
            <p:nvPr/>
          </p:nvSpPr>
          <p:spPr bwMode="auto">
            <a:xfrm flipV="1">
              <a:off x="4985" y="3105"/>
              <a:ext cx="21" cy="28"/>
            </a:xfrm>
            <a:prstGeom prst="line">
              <a:avLst/>
            </a:prstGeom>
            <a:noFill/>
            <a:ln w="28575">
              <a:solidFill>
                <a:srgbClr val="B760F9"/>
              </a:solidFill>
              <a:round/>
              <a:headEnd/>
              <a:tailEnd/>
            </a:ln>
          </p:spPr>
          <p:txBody>
            <a:bodyPr/>
            <a:lstStyle/>
            <a:p>
              <a:endParaRPr lang="en-GB"/>
            </a:p>
          </p:txBody>
        </p:sp>
        <p:sp>
          <p:nvSpPr>
            <p:cNvPr id="110843" name="Line 299"/>
            <p:cNvSpPr>
              <a:spLocks noChangeShapeType="1"/>
            </p:cNvSpPr>
            <p:nvPr/>
          </p:nvSpPr>
          <p:spPr bwMode="auto">
            <a:xfrm>
              <a:off x="5011" y="3105"/>
              <a:ext cx="21" cy="6"/>
            </a:xfrm>
            <a:prstGeom prst="line">
              <a:avLst/>
            </a:prstGeom>
            <a:noFill/>
            <a:ln w="28575">
              <a:solidFill>
                <a:srgbClr val="B760F9"/>
              </a:solidFill>
              <a:round/>
              <a:headEnd/>
              <a:tailEnd/>
            </a:ln>
          </p:spPr>
          <p:txBody>
            <a:bodyPr/>
            <a:lstStyle/>
            <a:p>
              <a:endParaRPr lang="en-GB"/>
            </a:p>
          </p:txBody>
        </p:sp>
        <p:sp>
          <p:nvSpPr>
            <p:cNvPr id="110844" name="Line 300"/>
            <p:cNvSpPr>
              <a:spLocks noChangeShapeType="1"/>
            </p:cNvSpPr>
            <p:nvPr/>
          </p:nvSpPr>
          <p:spPr bwMode="auto">
            <a:xfrm flipV="1">
              <a:off x="5000" y="3071"/>
              <a:ext cx="1" cy="28"/>
            </a:xfrm>
            <a:prstGeom prst="line">
              <a:avLst/>
            </a:prstGeom>
            <a:noFill/>
            <a:ln w="28575">
              <a:solidFill>
                <a:srgbClr val="B760F9"/>
              </a:solidFill>
              <a:round/>
              <a:headEnd/>
              <a:tailEnd/>
            </a:ln>
          </p:spPr>
          <p:txBody>
            <a:bodyPr/>
            <a:lstStyle/>
            <a:p>
              <a:endParaRPr lang="en-GB"/>
            </a:p>
          </p:txBody>
        </p:sp>
        <p:sp>
          <p:nvSpPr>
            <p:cNvPr id="110845" name="Line 301"/>
            <p:cNvSpPr>
              <a:spLocks noChangeShapeType="1"/>
            </p:cNvSpPr>
            <p:nvPr/>
          </p:nvSpPr>
          <p:spPr bwMode="auto">
            <a:xfrm>
              <a:off x="5011" y="3116"/>
              <a:ext cx="21" cy="6"/>
            </a:xfrm>
            <a:prstGeom prst="line">
              <a:avLst/>
            </a:prstGeom>
            <a:noFill/>
            <a:ln w="28575">
              <a:solidFill>
                <a:srgbClr val="B760F9"/>
              </a:solidFill>
              <a:round/>
              <a:headEnd/>
              <a:tailEnd/>
            </a:ln>
          </p:spPr>
          <p:txBody>
            <a:bodyPr/>
            <a:lstStyle/>
            <a:p>
              <a:endParaRPr lang="en-GB"/>
            </a:p>
          </p:txBody>
        </p:sp>
        <p:sp>
          <p:nvSpPr>
            <p:cNvPr id="110846" name="Line 302"/>
            <p:cNvSpPr>
              <a:spLocks noChangeShapeType="1"/>
            </p:cNvSpPr>
            <p:nvPr/>
          </p:nvSpPr>
          <p:spPr bwMode="auto">
            <a:xfrm flipV="1">
              <a:off x="4990" y="3071"/>
              <a:ext cx="1" cy="28"/>
            </a:xfrm>
            <a:prstGeom prst="line">
              <a:avLst/>
            </a:prstGeom>
            <a:noFill/>
            <a:ln w="28575">
              <a:solidFill>
                <a:srgbClr val="B760F9"/>
              </a:solidFill>
              <a:round/>
              <a:headEnd/>
              <a:tailEnd/>
            </a:ln>
          </p:spPr>
          <p:txBody>
            <a:bodyPr/>
            <a:lstStyle/>
            <a:p>
              <a:endParaRPr lang="en-GB"/>
            </a:p>
          </p:txBody>
        </p:sp>
      </p:grpSp>
      <p:grpSp>
        <p:nvGrpSpPr>
          <p:cNvPr id="110765" name="Group 303"/>
          <p:cNvGrpSpPr>
            <a:grpSpLocks/>
          </p:cNvGrpSpPr>
          <p:nvPr/>
        </p:nvGrpSpPr>
        <p:grpSpPr bwMode="auto">
          <a:xfrm>
            <a:off x="8120063" y="6029325"/>
            <a:ext cx="266700" cy="320675"/>
            <a:chOff x="4974" y="3071"/>
            <a:chExt cx="58" cy="62"/>
          </a:xfrm>
        </p:grpSpPr>
        <p:sp>
          <p:nvSpPr>
            <p:cNvPr id="110835" name="Line 304"/>
            <p:cNvSpPr>
              <a:spLocks noChangeShapeType="1"/>
            </p:cNvSpPr>
            <p:nvPr/>
          </p:nvSpPr>
          <p:spPr bwMode="auto">
            <a:xfrm flipV="1">
              <a:off x="4974" y="3099"/>
              <a:ext cx="26" cy="29"/>
            </a:xfrm>
            <a:prstGeom prst="line">
              <a:avLst/>
            </a:prstGeom>
            <a:noFill/>
            <a:ln w="28575">
              <a:solidFill>
                <a:srgbClr val="B760F9"/>
              </a:solidFill>
              <a:round/>
              <a:headEnd/>
              <a:tailEnd/>
            </a:ln>
          </p:spPr>
          <p:txBody>
            <a:bodyPr/>
            <a:lstStyle/>
            <a:p>
              <a:endParaRPr lang="en-GB"/>
            </a:p>
          </p:txBody>
        </p:sp>
        <p:sp>
          <p:nvSpPr>
            <p:cNvPr id="110836" name="Line 305"/>
            <p:cNvSpPr>
              <a:spLocks noChangeShapeType="1"/>
            </p:cNvSpPr>
            <p:nvPr/>
          </p:nvSpPr>
          <p:spPr bwMode="auto">
            <a:xfrm flipV="1">
              <a:off x="4985" y="3105"/>
              <a:ext cx="21" cy="28"/>
            </a:xfrm>
            <a:prstGeom prst="line">
              <a:avLst/>
            </a:prstGeom>
            <a:noFill/>
            <a:ln w="28575">
              <a:solidFill>
                <a:srgbClr val="B760F9"/>
              </a:solidFill>
              <a:round/>
              <a:headEnd/>
              <a:tailEnd/>
            </a:ln>
          </p:spPr>
          <p:txBody>
            <a:bodyPr/>
            <a:lstStyle/>
            <a:p>
              <a:endParaRPr lang="en-GB"/>
            </a:p>
          </p:txBody>
        </p:sp>
        <p:sp>
          <p:nvSpPr>
            <p:cNvPr id="110837" name="Line 306"/>
            <p:cNvSpPr>
              <a:spLocks noChangeShapeType="1"/>
            </p:cNvSpPr>
            <p:nvPr/>
          </p:nvSpPr>
          <p:spPr bwMode="auto">
            <a:xfrm>
              <a:off x="5011" y="3105"/>
              <a:ext cx="21" cy="6"/>
            </a:xfrm>
            <a:prstGeom prst="line">
              <a:avLst/>
            </a:prstGeom>
            <a:noFill/>
            <a:ln w="28575">
              <a:solidFill>
                <a:srgbClr val="B760F9"/>
              </a:solidFill>
              <a:round/>
              <a:headEnd/>
              <a:tailEnd/>
            </a:ln>
          </p:spPr>
          <p:txBody>
            <a:bodyPr/>
            <a:lstStyle/>
            <a:p>
              <a:endParaRPr lang="en-GB"/>
            </a:p>
          </p:txBody>
        </p:sp>
        <p:sp>
          <p:nvSpPr>
            <p:cNvPr id="110838" name="Line 307"/>
            <p:cNvSpPr>
              <a:spLocks noChangeShapeType="1"/>
            </p:cNvSpPr>
            <p:nvPr/>
          </p:nvSpPr>
          <p:spPr bwMode="auto">
            <a:xfrm flipV="1">
              <a:off x="5000" y="3071"/>
              <a:ext cx="1" cy="28"/>
            </a:xfrm>
            <a:prstGeom prst="line">
              <a:avLst/>
            </a:prstGeom>
            <a:noFill/>
            <a:ln w="28575">
              <a:solidFill>
                <a:srgbClr val="B760F9"/>
              </a:solidFill>
              <a:round/>
              <a:headEnd/>
              <a:tailEnd/>
            </a:ln>
          </p:spPr>
          <p:txBody>
            <a:bodyPr/>
            <a:lstStyle/>
            <a:p>
              <a:endParaRPr lang="en-GB"/>
            </a:p>
          </p:txBody>
        </p:sp>
        <p:sp>
          <p:nvSpPr>
            <p:cNvPr id="110839" name="Line 308"/>
            <p:cNvSpPr>
              <a:spLocks noChangeShapeType="1"/>
            </p:cNvSpPr>
            <p:nvPr/>
          </p:nvSpPr>
          <p:spPr bwMode="auto">
            <a:xfrm>
              <a:off x="5011" y="3116"/>
              <a:ext cx="21" cy="6"/>
            </a:xfrm>
            <a:prstGeom prst="line">
              <a:avLst/>
            </a:prstGeom>
            <a:noFill/>
            <a:ln w="28575">
              <a:solidFill>
                <a:srgbClr val="B760F9"/>
              </a:solidFill>
              <a:round/>
              <a:headEnd/>
              <a:tailEnd/>
            </a:ln>
          </p:spPr>
          <p:txBody>
            <a:bodyPr/>
            <a:lstStyle/>
            <a:p>
              <a:endParaRPr lang="en-GB"/>
            </a:p>
          </p:txBody>
        </p:sp>
        <p:sp>
          <p:nvSpPr>
            <p:cNvPr id="110840" name="Line 309"/>
            <p:cNvSpPr>
              <a:spLocks noChangeShapeType="1"/>
            </p:cNvSpPr>
            <p:nvPr/>
          </p:nvSpPr>
          <p:spPr bwMode="auto">
            <a:xfrm flipV="1">
              <a:off x="4990" y="3071"/>
              <a:ext cx="1" cy="28"/>
            </a:xfrm>
            <a:prstGeom prst="line">
              <a:avLst/>
            </a:prstGeom>
            <a:noFill/>
            <a:ln w="28575">
              <a:solidFill>
                <a:srgbClr val="B760F9"/>
              </a:solidFill>
              <a:round/>
              <a:headEnd/>
              <a:tailEnd/>
            </a:ln>
          </p:spPr>
          <p:txBody>
            <a:bodyPr/>
            <a:lstStyle/>
            <a:p>
              <a:endParaRPr lang="en-GB"/>
            </a:p>
          </p:txBody>
        </p:sp>
      </p:grpSp>
      <p:grpSp>
        <p:nvGrpSpPr>
          <p:cNvPr id="110766" name="Group 310"/>
          <p:cNvGrpSpPr>
            <a:grpSpLocks/>
          </p:cNvGrpSpPr>
          <p:nvPr/>
        </p:nvGrpSpPr>
        <p:grpSpPr bwMode="auto">
          <a:xfrm>
            <a:off x="8459788" y="5876925"/>
            <a:ext cx="266700" cy="320675"/>
            <a:chOff x="4974" y="3071"/>
            <a:chExt cx="58" cy="62"/>
          </a:xfrm>
        </p:grpSpPr>
        <p:sp>
          <p:nvSpPr>
            <p:cNvPr id="110829" name="Line 311"/>
            <p:cNvSpPr>
              <a:spLocks noChangeShapeType="1"/>
            </p:cNvSpPr>
            <p:nvPr/>
          </p:nvSpPr>
          <p:spPr bwMode="auto">
            <a:xfrm flipV="1">
              <a:off x="4974" y="3099"/>
              <a:ext cx="26" cy="29"/>
            </a:xfrm>
            <a:prstGeom prst="line">
              <a:avLst/>
            </a:prstGeom>
            <a:noFill/>
            <a:ln w="28575">
              <a:solidFill>
                <a:srgbClr val="B760F9"/>
              </a:solidFill>
              <a:round/>
              <a:headEnd/>
              <a:tailEnd/>
            </a:ln>
          </p:spPr>
          <p:txBody>
            <a:bodyPr/>
            <a:lstStyle/>
            <a:p>
              <a:endParaRPr lang="en-GB"/>
            </a:p>
          </p:txBody>
        </p:sp>
        <p:sp>
          <p:nvSpPr>
            <p:cNvPr id="110830" name="Line 312"/>
            <p:cNvSpPr>
              <a:spLocks noChangeShapeType="1"/>
            </p:cNvSpPr>
            <p:nvPr/>
          </p:nvSpPr>
          <p:spPr bwMode="auto">
            <a:xfrm flipV="1">
              <a:off x="4985" y="3105"/>
              <a:ext cx="21" cy="28"/>
            </a:xfrm>
            <a:prstGeom prst="line">
              <a:avLst/>
            </a:prstGeom>
            <a:noFill/>
            <a:ln w="28575">
              <a:solidFill>
                <a:srgbClr val="B760F9"/>
              </a:solidFill>
              <a:round/>
              <a:headEnd/>
              <a:tailEnd/>
            </a:ln>
          </p:spPr>
          <p:txBody>
            <a:bodyPr/>
            <a:lstStyle/>
            <a:p>
              <a:endParaRPr lang="en-GB"/>
            </a:p>
          </p:txBody>
        </p:sp>
        <p:sp>
          <p:nvSpPr>
            <p:cNvPr id="110831" name="Line 313"/>
            <p:cNvSpPr>
              <a:spLocks noChangeShapeType="1"/>
            </p:cNvSpPr>
            <p:nvPr/>
          </p:nvSpPr>
          <p:spPr bwMode="auto">
            <a:xfrm>
              <a:off x="5011" y="3105"/>
              <a:ext cx="21" cy="6"/>
            </a:xfrm>
            <a:prstGeom prst="line">
              <a:avLst/>
            </a:prstGeom>
            <a:noFill/>
            <a:ln w="28575">
              <a:solidFill>
                <a:srgbClr val="B760F9"/>
              </a:solidFill>
              <a:round/>
              <a:headEnd/>
              <a:tailEnd/>
            </a:ln>
          </p:spPr>
          <p:txBody>
            <a:bodyPr/>
            <a:lstStyle/>
            <a:p>
              <a:endParaRPr lang="en-GB"/>
            </a:p>
          </p:txBody>
        </p:sp>
        <p:sp>
          <p:nvSpPr>
            <p:cNvPr id="110832" name="Line 314"/>
            <p:cNvSpPr>
              <a:spLocks noChangeShapeType="1"/>
            </p:cNvSpPr>
            <p:nvPr/>
          </p:nvSpPr>
          <p:spPr bwMode="auto">
            <a:xfrm flipV="1">
              <a:off x="5000" y="3071"/>
              <a:ext cx="1" cy="28"/>
            </a:xfrm>
            <a:prstGeom prst="line">
              <a:avLst/>
            </a:prstGeom>
            <a:noFill/>
            <a:ln w="28575">
              <a:solidFill>
                <a:srgbClr val="B760F9"/>
              </a:solidFill>
              <a:round/>
              <a:headEnd/>
              <a:tailEnd/>
            </a:ln>
          </p:spPr>
          <p:txBody>
            <a:bodyPr/>
            <a:lstStyle/>
            <a:p>
              <a:endParaRPr lang="en-GB"/>
            </a:p>
          </p:txBody>
        </p:sp>
        <p:sp>
          <p:nvSpPr>
            <p:cNvPr id="110833" name="Line 315"/>
            <p:cNvSpPr>
              <a:spLocks noChangeShapeType="1"/>
            </p:cNvSpPr>
            <p:nvPr/>
          </p:nvSpPr>
          <p:spPr bwMode="auto">
            <a:xfrm>
              <a:off x="5011" y="3116"/>
              <a:ext cx="21" cy="6"/>
            </a:xfrm>
            <a:prstGeom prst="line">
              <a:avLst/>
            </a:prstGeom>
            <a:noFill/>
            <a:ln w="28575">
              <a:solidFill>
                <a:srgbClr val="B760F9"/>
              </a:solidFill>
              <a:round/>
              <a:headEnd/>
              <a:tailEnd/>
            </a:ln>
          </p:spPr>
          <p:txBody>
            <a:bodyPr/>
            <a:lstStyle/>
            <a:p>
              <a:endParaRPr lang="en-GB"/>
            </a:p>
          </p:txBody>
        </p:sp>
        <p:sp>
          <p:nvSpPr>
            <p:cNvPr id="110834" name="Line 316"/>
            <p:cNvSpPr>
              <a:spLocks noChangeShapeType="1"/>
            </p:cNvSpPr>
            <p:nvPr/>
          </p:nvSpPr>
          <p:spPr bwMode="auto">
            <a:xfrm flipV="1">
              <a:off x="4990" y="3071"/>
              <a:ext cx="1" cy="28"/>
            </a:xfrm>
            <a:prstGeom prst="line">
              <a:avLst/>
            </a:prstGeom>
            <a:noFill/>
            <a:ln w="28575">
              <a:solidFill>
                <a:srgbClr val="B760F9"/>
              </a:solidFill>
              <a:round/>
              <a:headEnd/>
              <a:tailEnd/>
            </a:ln>
          </p:spPr>
          <p:txBody>
            <a:bodyPr/>
            <a:lstStyle/>
            <a:p>
              <a:endParaRPr lang="en-GB"/>
            </a:p>
          </p:txBody>
        </p:sp>
      </p:grpSp>
      <p:grpSp>
        <p:nvGrpSpPr>
          <p:cNvPr id="110767" name="Group 317"/>
          <p:cNvGrpSpPr>
            <a:grpSpLocks/>
          </p:cNvGrpSpPr>
          <p:nvPr/>
        </p:nvGrpSpPr>
        <p:grpSpPr bwMode="auto">
          <a:xfrm>
            <a:off x="8797925" y="5724525"/>
            <a:ext cx="266700" cy="320675"/>
            <a:chOff x="4974" y="3071"/>
            <a:chExt cx="58" cy="62"/>
          </a:xfrm>
        </p:grpSpPr>
        <p:sp>
          <p:nvSpPr>
            <p:cNvPr id="110823" name="Line 318"/>
            <p:cNvSpPr>
              <a:spLocks noChangeShapeType="1"/>
            </p:cNvSpPr>
            <p:nvPr/>
          </p:nvSpPr>
          <p:spPr bwMode="auto">
            <a:xfrm flipV="1">
              <a:off x="4974" y="3099"/>
              <a:ext cx="26" cy="29"/>
            </a:xfrm>
            <a:prstGeom prst="line">
              <a:avLst/>
            </a:prstGeom>
            <a:noFill/>
            <a:ln w="28575">
              <a:solidFill>
                <a:srgbClr val="B760F9"/>
              </a:solidFill>
              <a:round/>
              <a:headEnd/>
              <a:tailEnd/>
            </a:ln>
          </p:spPr>
          <p:txBody>
            <a:bodyPr/>
            <a:lstStyle/>
            <a:p>
              <a:endParaRPr lang="en-GB"/>
            </a:p>
          </p:txBody>
        </p:sp>
        <p:sp>
          <p:nvSpPr>
            <p:cNvPr id="110824" name="Line 319"/>
            <p:cNvSpPr>
              <a:spLocks noChangeShapeType="1"/>
            </p:cNvSpPr>
            <p:nvPr/>
          </p:nvSpPr>
          <p:spPr bwMode="auto">
            <a:xfrm flipV="1">
              <a:off x="4985" y="3105"/>
              <a:ext cx="21" cy="28"/>
            </a:xfrm>
            <a:prstGeom prst="line">
              <a:avLst/>
            </a:prstGeom>
            <a:noFill/>
            <a:ln w="28575">
              <a:solidFill>
                <a:srgbClr val="B760F9"/>
              </a:solidFill>
              <a:round/>
              <a:headEnd/>
              <a:tailEnd/>
            </a:ln>
          </p:spPr>
          <p:txBody>
            <a:bodyPr/>
            <a:lstStyle/>
            <a:p>
              <a:endParaRPr lang="en-GB"/>
            </a:p>
          </p:txBody>
        </p:sp>
        <p:sp>
          <p:nvSpPr>
            <p:cNvPr id="110825" name="Line 320"/>
            <p:cNvSpPr>
              <a:spLocks noChangeShapeType="1"/>
            </p:cNvSpPr>
            <p:nvPr/>
          </p:nvSpPr>
          <p:spPr bwMode="auto">
            <a:xfrm>
              <a:off x="5011" y="3105"/>
              <a:ext cx="21" cy="6"/>
            </a:xfrm>
            <a:prstGeom prst="line">
              <a:avLst/>
            </a:prstGeom>
            <a:noFill/>
            <a:ln w="28575">
              <a:solidFill>
                <a:srgbClr val="B760F9"/>
              </a:solidFill>
              <a:round/>
              <a:headEnd/>
              <a:tailEnd/>
            </a:ln>
          </p:spPr>
          <p:txBody>
            <a:bodyPr/>
            <a:lstStyle/>
            <a:p>
              <a:endParaRPr lang="en-GB"/>
            </a:p>
          </p:txBody>
        </p:sp>
        <p:sp>
          <p:nvSpPr>
            <p:cNvPr id="110826" name="Line 321"/>
            <p:cNvSpPr>
              <a:spLocks noChangeShapeType="1"/>
            </p:cNvSpPr>
            <p:nvPr/>
          </p:nvSpPr>
          <p:spPr bwMode="auto">
            <a:xfrm flipV="1">
              <a:off x="5000" y="3071"/>
              <a:ext cx="1" cy="28"/>
            </a:xfrm>
            <a:prstGeom prst="line">
              <a:avLst/>
            </a:prstGeom>
            <a:noFill/>
            <a:ln w="28575">
              <a:solidFill>
                <a:srgbClr val="B760F9"/>
              </a:solidFill>
              <a:round/>
              <a:headEnd/>
              <a:tailEnd/>
            </a:ln>
          </p:spPr>
          <p:txBody>
            <a:bodyPr/>
            <a:lstStyle/>
            <a:p>
              <a:endParaRPr lang="en-GB"/>
            </a:p>
          </p:txBody>
        </p:sp>
        <p:sp>
          <p:nvSpPr>
            <p:cNvPr id="110827" name="Line 322"/>
            <p:cNvSpPr>
              <a:spLocks noChangeShapeType="1"/>
            </p:cNvSpPr>
            <p:nvPr/>
          </p:nvSpPr>
          <p:spPr bwMode="auto">
            <a:xfrm>
              <a:off x="5011" y="3116"/>
              <a:ext cx="21" cy="6"/>
            </a:xfrm>
            <a:prstGeom prst="line">
              <a:avLst/>
            </a:prstGeom>
            <a:noFill/>
            <a:ln w="28575">
              <a:solidFill>
                <a:srgbClr val="B760F9"/>
              </a:solidFill>
              <a:round/>
              <a:headEnd/>
              <a:tailEnd/>
            </a:ln>
          </p:spPr>
          <p:txBody>
            <a:bodyPr/>
            <a:lstStyle/>
            <a:p>
              <a:endParaRPr lang="en-GB"/>
            </a:p>
          </p:txBody>
        </p:sp>
        <p:sp>
          <p:nvSpPr>
            <p:cNvPr id="110828" name="Line 323"/>
            <p:cNvSpPr>
              <a:spLocks noChangeShapeType="1"/>
            </p:cNvSpPr>
            <p:nvPr/>
          </p:nvSpPr>
          <p:spPr bwMode="auto">
            <a:xfrm flipV="1">
              <a:off x="4990" y="3071"/>
              <a:ext cx="1" cy="28"/>
            </a:xfrm>
            <a:prstGeom prst="line">
              <a:avLst/>
            </a:prstGeom>
            <a:noFill/>
            <a:ln w="28575">
              <a:solidFill>
                <a:srgbClr val="B760F9"/>
              </a:solidFill>
              <a:round/>
              <a:headEnd/>
              <a:tailEnd/>
            </a:ln>
          </p:spPr>
          <p:txBody>
            <a:bodyPr/>
            <a:lstStyle/>
            <a:p>
              <a:endParaRPr lang="en-GB"/>
            </a:p>
          </p:txBody>
        </p:sp>
      </p:grpSp>
      <p:sp>
        <p:nvSpPr>
          <p:cNvPr id="110768" name="Text Box 324"/>
          <p:cNvSpPr txBox="1">
            <a:spLocks noChangeArrowheads="1"/>
          </p:cNvSpPr>
          <p:nvPr/>
        </p:nvSpPr>
        <p:spPr bwMode="auto">
          <a:xfrm>
            <a:off x="7812088" y="2060575"/>
            <a:ext cx="947737" cy="641350"/>
          </a:xfrm>
          <a:prstGeom prst="rect">
            <a:avLst/>
          </a:prstGeom>
          <a:noFill/>
          <a:ln w="12700">
            <a:noFill/>
            <a:miter lim="800000"/>
            <a:headEnd/>
            <a:tailEnd/>
          </a:ln>
        </p:spPr>
        <p:txBody>
          <a:bodyPr>
            <a:spAutoFit/>
          </a:bodyPr>
          <a:lstStyle/>
          <a:p>
            <a:pPr algn="ctr">
              <a:spcBef>
                <a:spcPct val="0"/>
              </a:spcBef>
            </a:pPr>
            <a:r>
              <a:rPr lang="en-GB">
                <a:solidFill>
                  <a:schemeClr val="tx1"/>
                </a:solidFill>
              </a:rPr>
              <a:t>Plasma cells</a:t>
            </a:r>
          </a:p>
        </p:txBody>
      </p:sp>
      <p:sp>
        <p:nvSpPr>
          <p:cNvPr id="110769" name="Rectangle 325"/>
          <p:cNvSpPr>
            <a:spLocks noChangeArrowheads="1"/>
          </p:cNvSpPr>
          <p:nvPr/>
        </p:nvSpPr>
        <p:spPr bwMode="auto">
          <a:xfrm>
            <a:off x="4414838" y="5778500"/>
            <a:ext cx="1301750" cy="366713"/>
          </a:xfrm>
          <a:prstGeom prst="rect">
            <a:avLst/>
          </a:prstGeom>
          <a:noFill/>
          <a:ln w="12700">
            <a:noFill/>
            <a:miter lim="800000"/>
            <a:headEnd/>
            <a:tailEnd/>
          </a:ln>
        </p:spPr>
        <p:txBody>
          <a:bodyPr wrap="none">
            <a:spAutoFit/>
          </a:bodyPr>
          <a:lstStyle/>
          <a:p>
            <a:pPr>
              <a:spcBef>
                <a:spcPct val="0"/>
              </a:spcBef>
            </a:pPr>
            <a:r>
              <a:rPr lang="en-GB">
                <a:solidFill>
                  <a:schemeClr val="tx1"/>
                </a:solidFill>
              </a:rPr>
              <a:t>IgM B cells</a:t>
            </a:r>
          </a:p>
        </p:txBody>
      </p:sp>
      <p:grpSp>
        <p:nvGrpSpPr>
          <p:cNvPr id="110770" name="Group 326"/>
          <p:cNvGrpSpPr>
            <a:grpSpLocks/>
          </p:cNvGrpSpPr>
          <p:nvPr/>
        </p:nvGrpSpPr>
        <p:grpSpPr bwMode="auto">
          <a:xfrm>
            <a:off x="4618038" y="4787900"/>
            <a:ext cx="735012" cy="990600"/>
            <a:chOff x="3120" y="2880"/>
            <a:chExt cx="521" cy="624"/>
          </a:xfrm>
        </p:grpSpPr>
        <p:sp>
          <p:nvSpPr>
            <p:cNvPr id="110804" name="Oval 327"/>
            <p:cNvSpPr>
              <a:spLocks noChangeArrowheads="1"/>
            </p:cNvSpPr>
            <p:nvPr/>
          </p:nvSpPr>
          <p:spPr bwMode="auto">
            <a:xfrm>
              <a:off x="3120" y="3072"/>
              <a:ext cx="345" cy="370"/>
            </a:xfrm>
            <a:prstGeom prst="ellipse">
              <a:avLst/>
            </a:prstGeom>
            <a:solidFill>
              <a:srgbClr val="EB6A13"/>
            </a:solidFill>
            <a:ln w="7938">
              <a:solidFill>
                <a:srgbClr val="000000"/>
              </a:solidFill>
              <a:round/>
              <a:headEnd/>
              <a:tailEnd/>
            </a:ln>
          </p:spPr>
          <p:txBody>
            <a:bodyPr/>
            <a:lstStyle/>
            <a:p>
              <a:endParaRPr lang="en-GB"/>
            </a:p>
          </p:txBody>
        </p:sp>
        <p:sp>
          <p:nvSpPr>
            <p:cNvPr id="110805" name="Oval 328"/>
            <p:cNvSpPr>
              <a:spLocks noChangeArrowheads="1"/>
            </p:cNvSpPr>
            <p:nvPr/>
          </p:nvSpPr>
          <p:spPr bwMode="auto">
            <a:xfrm>
              <a:off x="3173" y="3127"/>
              <a:ext cx="292" cy="279"/>
            </a:xfrm>
            <a:prstGeom prst="ellipse">
              <a:avLst/>
            </a:prstGeom>
            <a:blipFill dpi="0" rotWithShape="0">
              <a:blip r:embed="rId8"/>
              <a:srcRect/>
              <a:tile tx="0" ty="0" sx="100000" sy="100000" flip="none" algn="tl"/>
            </a:blipFill>
            <a:ln w="7938">
              <a:solidFill>
                <a:srgbClr val="000000"/>
              </a:solidFill>
              <a:round/>
              <a:headEnd/>
              <a:tailEnd/>
            </a:ln>
          </p:spPr>
          <p:txBody>
            <a:bodyPr/>
            <a:lstStyle/>
            <a:p>
              <a:endParaRPr lang="en-GB"/>
            </a:p>
          </p:txBody>
        </p:sp>
        <p:sp>
          <p:nvSpPr>
            <p:cNvPr id="110806" name="Line 329"/>
            <p:cNvSpPr>
              <a:spLocks noChangeShapeType="1"/>
            </p:cNvSpPr>
            <p:nvPr/>
          </p:nvSpPr>
          <p:spPr bwMode="auto">
            <a:xfrm>
              <a:off x="3472" y="3228"/>
              <a:ext cx="117" cy="3"/>
            </a:xfrm>
            <a:prstGeom prst="line">
              <a:avLst/>
            </a:prstGeom>
            <a:noFill/>
            <a:ln w="28575">
              <a:solidFill>
                <a:srgbClr val="EB6A13"/>
              </a:solidFill>
              <a:round/>
              <a:headEnd/>
              <a:tailEnd/>
            </a:ln>
          </p:spPr>
          <p:txBody>
            <a:bodyPr/>
            <a:lstStyle/>
            <a:p>
              <a:endParaRPr lang="en-GB"/>
            </a:p>
          </p:txBody>
        </p:sp>
        <p:sp>
          <p:nvSpPr>
            <p:cNvPr id="110807" name="Line 330"/>
            <p:cNvSpPr>
              <a:spLocks noChangeShapeType="1"/>
            </p:cNvSpPr>
            <p:nvPr/>
          </p:nvSpPr>
          <p:spPr bwMode="auto">
            <a:xfrm>
              <a:off x="3472" y="3267"/>
              <a:ext cx="117" cy="3"/>
            </a:xfrm>
            <a:prstGeom prst="line">
              <a:avLst/>
            </a:prstGeom>
            <a:noFill/>
            <a:ln w="28575">
              <a:solidFill>
                <a:srgbClr val="EB6A13"/>
              </a:solidFill>
              <a:round/>
              <a:headEnd/>
              <a:tailEnd/>
            </a:ln>
          </p:spPr>
          <p:txBody>
            <a:bodyPr/>
            <a:lstStyle/>
            <a:p>
              <a:endParaRPr lang="en-GB"/>
            </a:p>
          </p:txBody>
        </p:sp>
        <p:sp>
          <p:nvSpPr>
            <p:cNvPr id="110808" name="Line 331"/>
            <p:cNvSpPr>
              <a:spLocks noChangeShapeType="1"/>
            </p:cNvSpPr>
            <p:nvPr/>
          </p:nvSpPr>
          <p:spPr bwMode="auto">
            <a:xfrm>
              <a:off x="3589" y="3267"/>
              <a:ext cx="36" cy="71"/>
            </a:xfrm>
            <a:prstGeom prst="line">
              <a:avLst/>
            </a:prstGeom>
            <a:noFill/>
            <a:ln w="7938">
              <a:solidFill>
                <a:srgbClr val="EB6A13"/>
              </a:solidFill>
              <a:round/>
              <a:headEnd/>
              <a:tailEnd/>
            </a:ln>
          </p:spPr>
          <p:txBody>
            <a:bodyPr/>
            <a:lstStyle/>
            <a:p>
              <a:endParaRPr lang="en-GB"/>
            </a:p>
          </p:txBody>
        </p:sp>
        <p:sp>
          <p:nvSpPr>
            <p:cNvPr id="110809" name="Line 332"/>
            <p:cNvSpPr>
              <a:spLocks noChangeShapeType="1"/>
            </p:cNvSpPr>
            <p:nvPr/>
          </p:nvSpPr>
          <p:spPr bwMode="auto">
            <a:xfrm flipV="1">
              <a:off x="3589" y="3176"/>
              <a:ext cx="52" cy="52"/>
            </a:xfrm>
            <a:prstGeom prst="line">
              <a:avLst/>
            </a:prstGeom>
            <a:noFill/>
            <a:ln w="28575">
              <a:solidFill>
                <a:srgbClr val="EB6A13"/>
              </a:solidFill>
              <a:round/>
              <a:headEnd/>
              <a:tailEnd/>
            </a:ln>
          </p:spPr>
          <p:txBody>
            <a:bodyPr/>
            <a:lstStyle/>
            <a:p>
              <a:endParaRPr lang="en-GB"/>
            </a:p>
          </p:txBody>
        </p:sp>
        <p:sp>
          <p:nvSpPr>
            <p:cNvPr id="110810" name="Line 333"/>
            <p:cNvSpPr>
              <a:spLocks noChangeShapeType="1"/>
            </p:cNvSpPr>
            <p:nvPr/>
          </p:nvSpPr>
          <p:spPr bwMode="auto">
            <a:xfrm>
              <a:off x="3573" y="3303"/>
              <a:ext cx="35" cy="55"/>
            </a:xfrm>
            <a:prstGeom prst="line">
              <a:avLst/>
            </a:prstGeom>
            <a:noFill/>
            <a:ln w="28575">
              <a:solidFill>
                <a:srgbClr val="EB6A13"/>
              </a:solidFill>
              <a:round/>
              <a:headEnd/>
              <a:tailEnd/>
            </a:ln>
          </p:spPr>
          <p:txBody>
            <a:bodyPr/>
            <a:lstStyle/>
            <a:p>
              <a:endParaRPr lang="en-GB"/>
            </a:p>
          </p:txBody>
        </p:sp>
        <p:sp>
          <p:nvSpPr>
            <p:cNvPr id="110811" name="Line 334"/>
            <p:cNvSpPr>
              <a:spLocks noChangeShapeType="1"/>
            </p:cNvSpPr>
            <p:nvPr/>
          </p:nvSpPr>
          <p:spPr bwMode="auto">
            <a:xfrm flipV="1">
              <a:off x="3573" y="3156"/>
              <a:ext cx="52" cy="56"/>
            </a:xfrm>
            <a:prstGeom prst="line">
              <a:avLst/>
            </a:prstGeom>
            <a:noFill/>
            <a:ln w="7938">
              <a:solidFill>
                <a:srgbClr val="EB6A13"/>
              </a:solidFill>
              <a:round/>
              <a:headEnd/>
              <a:tailEnd/>
            </a:ln>
          </p:spPr>
          <p:txBody>
            <a:bodyPr/>
            <a:lstStyle/>
            <a:p>
              <a:endParaRPr lang="en-GB"/>
            </a:p>
          </p:txBody>
        </p:sp>
        <p:sp>
          <p:nvSpPr>
            <p:cNvPr id="110812" name="Line 335"/>
            <p:cNvSpPr>
              <a:spLocks noChangeShapeType="1"/>
            </p:cNvSpPr>
            <p:nvPr/>
          </p:nvSpPr>
          <p:spPr bwMode="auto">
            <a:xfrm>
              <a:off x="3351" y="3433"/>
              <a:ext cx="36" cy="71"/>
            </a:xfrm>
            <a:prstGeom prst="line">
              <a:avLst/>
            </a:prstGeom>
            <a:noFill/>
            <a:ln w="28575">
              <a:solidFill>
                <a:srgbClr val="FFCC66"/>
              </a:solidFill>
              <a:round/>
              <a:headEnd/>
              <a:tailEnd/>
            </a:ln>
          </p:spPr>
          <p:txBody>
            <a:bodyPr/>
            <a:lstStyle/>
            <a:p>
              <a:endParaRPr lang="en-GB"/>
            </a:p>
          </p:txBody>
        </p:sp>
        <p:sp>
          <p:nvSpPr>
            <p:cNvPr id="110813" name="Line 336"/>
            <p:cNvSpPr>
              <a:spLocks noChangeShapeType="1"/>
            </p:cNvSpPr>
            <p:nvPr/>
          </p:nvSpPr>
          <p:spPr bwMode="auto">
            <a:xfrm>
              <a:off x="3387" y="3413"/>
              <a:ext cx="33" cy="91"/>
            </a:xfrm>
            <a:prstGeom prst="line">
              <a:avLst/>
            </a:prstGeom>
            <a:noFill/>
            <a:ln w="28575">
              <a:solidFill>
                <a:srgbClr val="FFCC66"/>
              </a:solidFill>
              <a:round/>
              <a:headEnd/>
              <a:tailEnd/>
            </a:ln>
          </p:spPr>
          <p:txBody>
            <a:bodyPr/>
            <a:lstStyle/>
            <a:p>
              <a:endParaRPr lang="en-GB"/>
            </a:p>
          </p:txBody>
        </p:sp>
        <p:grpSp>
          <p:nvGrpSpPr>
            <p:cNvPr id="110814" name="Group 337"/>
            <p:cNvGrpSpPr>
              <a:grpSpLocks/>
            </p:cNvGrpSpPr>
            <p:nvPr/>
          </p:nvGrpSpPr>
          <p:grpSpPr bwMode="auto">
            <a:xfrm>
              <a:off x="3351" y="2880"/>
              <a:ext cx="189" cy="202"/>
              <a:chOff x="4974" y="3071"/>
              <a:chExt cx="58" cy="62"/>
            </a:xfrm>
          </p:grpSpPr>
          <p:sp>
            <p:nvSpPr>
              <p:cNvPr id="110817" name="Line 338"/>
              <p:cNvSpPr>
                <a:spLocks noChangeShapeType="1"/>
              </p:cNvSpPr>
              <p:nvPr/>
            </p:nvSpPr>
            <p:spPr bwMode="auto">
              <a:xfrm flipV="1">
                <a:off x="4974" y="3099"/>
                <a:ext cx="26" cy="29"/>
              </a:xfrm>
              <a:prstGeom prst="line">
                <a:avLst/>
              </a:prstGeom>
              <a:noFill/>
              <a:ln w="28575">
                <a:solidFill>
                  <a:srgbClr val="EB6A13"/>
                </a:solidFill>
                <a:round/>
                <a:headEnd/>
                <a:tailEnd/>
              </a:ln>
            </p:spPr>
            <p:txBody>
              <a:bodyPr/>
              <a:lstStyle/>
              <a:p>
                <a:endParaRPr lang="en-GB"/>
              </a:p>
            </p:txBody>
          </p:sp>
          <p:sp>
            <p:nvSpPr>
              <p:cNvPr id="110818" name="Line 339"/>
              <p:cNvSpPr>
                <a:spLocks noChangeShapeType="1"/>
              </p:cNvSpPr>
              <p:nvPr/>
            </p:nvSpPr>
            <p:spPr bwMode="auto">
              <a:xfrm flipV="1">
                <a:off x="4985" y="3105"/>
                <a:ext cx="21" cy="28"/>
              </a:xfrm>
              <a:prstGeom prst="line">
                <a:avLst/>
              </a:prstGeom>
              <a:noFill/>
              <a:ln w="28575">
                <a:solidFill>
                  <a:srgbClr val="EB6A13"/>
                </a:solidFill>
                <a:round/>
                <a:headEnd/>
                <a:tailEnd/>
              </a:ln>
            </p:spPr>
            <p:txBody>
              <a:bodyPr/>
              <a:lstStyle/>
              <a:p>
                <a:endParaRPr lang="en-GB"/>
              </a:p>
            </p:txBody>
          </p:sp>
          <p:sp>
            <p:nvSpPr>
              <p:cNvPr id="110819" name="Line 340"/>
              <p:cNvSpPr>
                <a:spLocks noChangeShapeType="1"/>
              </p:cNvSpPr>
              <p:nvPr/>
            </p:nvSpPr>
            <p:spPr bwMode="auto">
              <a:xfrm>
                <a:off x="5011" y="3105"/>
                <a:ext cx="21" cy="6"/>
              </a:xfrm>
              <a:prstGeom prst="line">
                <a:avLst/>
              </a:prstGeom>
              <a:noFill/>
              <a:ln w="28575">
                <a:solidFill>
                  <a:srgbClr val="EB6A13"/>
                </a:solidFill>
                <a:round/>
                <a:headEnd/>
                <a:tailEnd/>
              </a:ln>
            </p:spPr>
            <p:txBody>
              <a:bodyPr/>
              <a:lstStyle/>
              <a:p>
                <a:endParaRPr lang="en-GB"/>
              </a:p>
            </p:txBody>
          </p:sp>
          <p:sp>
            <p:nvSpPr>
              <p:cNvPr id="110820" name="Line 341"/>
              <p:cNvSpPr>
                <a:spLocks noChangeShapeType="1"/>
              </p:cNvSpPr>
              <p:nvPr/>
            </p:nvSpPr>
            <p:spPr bwMode="auto">
              <a:xfrm flipV="1">
                <a:off x="5000" y="3071"/>
                <a:ext cx="1" cy="28"/>
              </a:xfrm>
              <a:prstGeom prst="line">
                <a:avLst/>
              </a:prstGeom>
              <a:noFill/>
              <a:ln w="28575">
                <a:solidFill>
                  <a:srgbClr val="EB6A13"/>
                </a:solidFill>
                <a:round/>
                <a:headEnd/>
                <a:tailEnd/>
              </a:ln>
            </p:spPr>
            <p:txBody>
              <a:bodyPr/>
              <a:lstStyle/>
              <a:p>
                <a:endParaRPr lang="en-GB"/>
              </a:p>
            </p:txBody>
          </p:sp>
          <p:sp>
            <p:nvSpPr>
              <p:cNvPr id="110821" name="Line 342"/>
              <p:cNvSpPr>
                <a:spLocks noChangeShapeType="1"/>
              </p:cNvSpPr>
              <p:nvPr/>
            </p:nvSpPr>
            <p:spPr bwMode="auto">
              <a:xfrm>
                <a:off x="5011" y="3116"/>
                <a:ext cx="21" cy="6"/>
              </a:xfrm>
              <a:prstGeom prst="line">
                <a:avLst/>
              </a:prstGeom>
              <a:noFill/>
              <a:ln w="28575">
                <a:solidFill>
                  <a:srgbClr val="EB6A13"/>
                </a:solidFill>
                <a:round/>
                <a:headEnd/>
                <a:tailEnd/>
              </a:ln>
            </p:spPr>
            <p:txBody>
              <a:bodyPr/>
              <a:lstStyle/>
              <a:p>
                <a:endParaRPr lang="en-GB"/>
              </a:p>
            </p:txBody>
          </p:sp>
          <p:sp>
            <p:nvSpPr>
              <p:cNvPr id="110822" name="Line 343"/>
              <p:cNvSpPr>
                <a:spLocks noChangeShapeType="1"/>
              </p:cNvSpPr>
              <p:nvPr/>
            </p:nvSpPr>
            <p:spPr bwMode="auto">
              <a:xfrm flipV="1">
                <a:off x="4990" y="3071"/>
                <a:ext cx="1" cy="28"/>
              </a:xfrm>
              <a:prstGeom prst="line">
                <a:avLst/>
              </a:prstGeom>
              <a:noFill/>
              <a:ln w="28575">
                <a:solidFill>
                  <a:srgbClr val="EB6A13"/>
                </a:solidFill>
                <a:round/>
                <a:headEnd/>
                <a:tailEnd/>
              </a:ln>
            </p:spPr>
            <p:txBody>
              <a:bodyPr/>
              <a:lstStyle/>
              <a:p>
                <a:endParaRPr lang="en-GB"/>
              </a:p>
            </p:txBody>
          </p:sp>
        </p:grpSp>
        <p:sp>
          <p:nvSpPr>
            <p:cNvPr id="110815" name="Line 344"/>
            <p:cNvSpPr>
              <a:spLocks noChangeShapeType="1"/>
            </p:cNvSpPr>
            <p:nvPr/>
          </p:nvSpPr>
          <p:spPr bwMode="auto">
            <a:xfrm>
              <a:off x="3146" y="2991"/>
              <a:ext cx="52" cy="91"/>
            </a:xfrm>
            <a:prstGeom prst="line">
              <a:avLst/>
            </a:prstGeom>
            <a:noFill/>
            <a:ln w="28575">
              <a:solidFill>
                <a:srgbClr val="EB6A13"/>
              </a:solidFill>
              <a:round/>
              <a:headEnd/>
              <a:tailEnd/>
            </a:ln>
          </p:spPr>
          <p:txBody>
            <a:bodyPr/>
            <a:lstStyle/>
            <a:p>
              <a:endParaRPr lang="en-GB"/>
            </a:p>
          </p:txBody>
        </p:sp>
        <p:sp>
          <p:nvSpPr>
            <p:cNvPr id="110816" name="Line 345"/>
            <p:cNvSpPr>
              <a:spLocks noChangeShapeType="1"/>
            </p:cNvSpPr>
            <p:nvPr/>
          </p:nvSpPr>
          <p:spPr bwMode="auto">
            <a:xfrm>
              <a:off x="3182" y="2991"/>
              <a:ext cx="52" cy="74"/>
            </a:xfrm>
            <a:prstGeom prst="line">
              <a:avLst/>
            </a:prstGeom>
            <a:noFill/>
            <a:ln w="28575">
              <a:solidFill>
                <a:srgbClr val="EB6A13"/>
              </a:solidFill>
              <a:round/>
              <a:headEnd/>
              <a:tailEnd/>
            </a:ln>
          </p:spPr>
          <p:txBody>
            <a:bodyPr/>
            <a:lstStyle/>
            <a:p>
              <a:endParaRPr lang="en-GB"/>
            </a:p>
          </p:txBody>
        </p:sp>
      </p:grpSp>
      <p:sp>
        <p:nvSpPr>
          <p:cNvPr id="110771" name="Text Box 346"/>
          <p:cNvSpPr txBox="1">
            <a:spLocks noChangeArrowheads="1"/>
          </p:cNvSpPr>
          <p:nvPr/>
        </p:nvSpPr>
        <p:spPr bwMode="auto">
          <a:xfrm>
            <a:off x="5003800" y="6491288"/>
            <a:ext cx="1466850" cy="366712"/>
          </a:xfrm>
          <a:prstGeom prst="rect">
            <a:avLst/>
          </a:prstGeom>
          <a:noFill/>
          <a:ln w="12700">
            <a:noFill/>
            <a:miter lim="800000"/>
            <a:headEnd/>
            <a:tailEnd/>
          </a:ln>
        </p:spPr>
        <p:txBody>
          <a:bodyPr wrap="none">
            <a:spAutoFit/>
          </a:bodyPr>
          <a:lstStyle/>
          <a:p>
            <a:pPr>
              <a:spcBef>
                <a:spcPct val="0"/>
              </a:spcBef>
            </a:pPr>
            <a:r>
              <a:rPr lang="en-GB">
                <a:solidFill>
                  <a:schemeClr val="tx1"/>
                </a:solidFill>
              </a:rPr>
              <a:t>Plasma cells</a:t>
            </a:r>
          </a:p>
        </p:txBody>
      </p:sp>
      <p:grpSp>
        <p:nvGrpSpPr>
          <p:cNvPr id="110772" name="Group 347"/>
          <p:cNvGrpSpPr>
            <a:grpSpLocks/>
          </p:cNvGrpSpPr>
          <p:nvPr/>
        </p:nvGrpSpPr>
        <p:grpSpPr bwMode="auto">
          <a:xfrm>
            <a:off x="4427538" y="6324600"/>
            <a:ext cx="406400" cy="533400"/>
            <a:chOff x="5703" y="3327"/>
            <a:chExt cx="106" cy="115"/>
          </a:xfrm>
        </p:grpSpPr>
        <p:sp>
          <p:nvSpPr>
            <p:cNvPr id="110802" name="Oval 348"/>
            <p:cNvSpPr>
              <a:spLocks noChangeArrowheads="1"/>
            </p:cNvSpPr>
            <p:nvPr/>
          </p:nvSpPr>
          <p:spPr bwMode="auto">
            <a:xfrm>
              <a:off x="5703" y="3327"/>
              <a:ext cx="106" cy="115"/>
            </a:xfrm>
            <a:prstGeom prst="ellipse">
              <a:avLst/>
            </a:prstGeom>
            <a:solidFill>
              <a:srgbClr val="DD0806"/>
            </a:solidFill>
            <a:ln w="7938">
              <a:solidFill>
                <a:srgbClr val="000000"/>
              </a:solidFill>
              <a:round/>
              <a:headEnd/>
              <a:tailEnd/>
            </a:ln>
          </p:spPr>
          <p:txBody>
            <a:bodyPr/>
            <a:lstStyle/>
            <a:p>
              <a:endParaRPr lang="en-GB"/>
            </a:p>
          </p:txBody>
        </p:sp>
        <p:sp>
          <p:nvSpPr>
            <p:cNvPr id="110803" name="Oval 349"/>
            <p:cNvSpPr>
              <a:spLocks noChangeArrowheads="1"/>
            </p:cNvSpPr>
            <p:nvPr/>
          </p:nvSpPr>
          <p:spPr bwMode="auto">
            <a:xfrm>
              <a:off x="5719" y="3344"/>
              <a:ext cx="90" cy="86"/>
            </a:xfrm>
            <a:prstGeom prst="ellipse">
              <a:avLst/>
            </a:prstGeom>
            <a:blipFill dpi="0" rotWithShape="0">
              <a:blip r:embed="rId9"/>
              <a:srcRect/>
              <a:tile tx="0" ty="0" sx="100000" sy="100000" flip="none" algn="tl"/>
            </a:blipFill>
            <a:ln w="7938">
              <a:solidFill>
                <a:srgbClr val="000000"/>
              </a:solidFill>
              <a:round/>
              <a:headEnd/>
              <a:tailEnd/>
            </a:ln>
          </p:spPr>
          <p:txBody>
            <a:bodyPr/>
            <a:lstStyle/>
            <a:p>
              <a:endParaRPr lang="en-GB"/>
            </a:p>
          </p:txBody>
        </p:sp>
      </p:grpSp>
      <p:grpSp>
        <p:nvGrpSpPr>
          <p:cNvPr id="110773" name="Group 350"/>
          <p:cNvGrpSpPr>
            <a:grpSpLocks/>
          </p:cNvGrpSpPr>
          <p:nvPr/>
        </p:nvGrpSpPr>
        <p:grpSpPr bwMode="auto">
          <a:xfrm>
            <a:off x="5867400" y="6308725"/>
            <a:ext cx="266700" cy="320675"/>
            <a:chOff x="4974" y="3071"/>
            <a:chExt cx="58" cy="62"/>
          </a:xfrm>
        </p:grpSpPr>
        <p:sp>
          <p:nvSpPr>
            <p:cNvPr id="110796" name="Line 351"/>
            <p:cNvSpPr>
              <a:spLocks noChangeShapeType="1"/>
            </p:cNvSpPr>
            <p:nvPr/>
          </p:nvSpPr>
          <p:spPr bwMode="auto">
            <a:xfrm flipV="1">
              <a:off x="4974" y="3099"/>
              <a:ext cx="26" cy="29"/>
            </a:xfrm>
            <a:prstGeom prst="line">
              <a:avLst/>
            </a:prstGeom>
            <a:noFill/>
            <a:ln w="28575">
              <a:solidFill>
                <a:srgbClr val="EB6A13"/>
              </a:solidFill>
              <a:round/>
              <a:headEnd/>
              <a:tailEnd/>
            </a:ln>
          </p:spPr>
          <p:txBody>
            <a:bodyPr/>
            <a:lstStyle/>
            <a:p>
              <a:endParaRPr lang="en-GB"/>
            </a:p>
          </p:txBody>
        </p:sp>
        <p:sp>
          <p:nvSpPr>
            <p:cNvPr id="110797" name="Line 352"/>
            <p:cNvSpPr>
              <a:spLocks noChangeShapeType="1"/>
            </p:cNvSpPr>
            <p:nvPr/>
          </p:nvSpPr>
          <p:spPr bwMode="auto">
            <a:xfrm flipV="1">
              <a:off x="4985" y="3105"/>
              <a:ext cx="21" cy="28"/>
            </a:xfrm>
            <a:prstGeom prst="line">
              <a:avLst/>
            </a:prstGeom>
            <a:noFill/>
            <a:ln w="28575">
              <a:solidFill>
                <a:srgbClr val="EB6A13"/>
              </a:solidFill>
              <a:round/>
              <a:headEnd/>
              <a:tailEnd/>
            </a:ln>
          </p:spPr>
          <p:txBody>
            <a:bodyPr/>
            <a:lstStyle/>
            <a:p>
              <a:endParaRPr lang="en-GB"/>
            </a:p>
          </p:txBody>
        </p:sp>
        <p:sp>
          <p:nvSpPr>
            <p:cNvPr id="110798" name="Line 353"/>
            <p:cNvSpPr>
              <a:spLocks noChangeShapeType="1"/>
            </p:cNvSpPr>
            <p:nvPr/>
          </p:nvSpPr>
          <p:spPr bwMode="auto">
            <a:xfrm>
              <a:off x="5011" y="3105"/>
              <a:ext cx="21" cy="6"/>
            </a:xfrm>
            <a:prstGeom prst="line">
              <a:avLst/>
            </a:prstGeom>
            <a:noFill/>
            <a:ln w="28575">
              <a:solidFill>
                <a:srgbClr val="EB6A13"/>
              </a:solidFill>
              <a:round/>
              <a:headEnd/>
              <a:tailEnd/>
            </a:ln>
          </p:spPr>
          <p:txBody>
            <a:bodyPr/>
            <a:lstStyle/>
            <a:p>
              <a:endParaRPr lang="en-GB"/>
            </a:p>
          </p:txBody>
        </p:sp>
        <p:sp>
          <p:nvSpPr>
            <p:cNvPr id="110799" name="Line 354"/>
            <p:cNvSpPr>
              <a:spLocks noChangeShapeType="1"/>
            </p:cNvSpPr>
            <p:nvPr/>
          </p:nvSpPr>
          <p:spPr bwMode="auto">
            <a:xfrm flipV="1">
              <a:off x="5000" y="3071"/>
              <a:ext cx="1" cy="28"/>
            </a:xfrm>
            <a:prstGeom prst="line">
              <a:avLst/>
            </a:prstGeom>
            <a:noFill/>
            <a:ln w="28575">
              <a:solidFill>
                <a:srgbClr val="EB6A13"/>
              </a:solidFill>
              <a:round/>
              <a:headEnd/>
              <a:tailEnd/>
            </a:ln>
          </p:spPr>
          <p:txBody>
            <a:bodyPr/>
            <a:lstStyle/>
            <a:p>
              <a:endParaRPr lang="en-GB"/>
            </a:p>
          </p:txBody>
        </p:sp>
        <p:sp>
          <p:nvSpPr>
            <p:cNvPr id="110800" name="Line 355"/>
            <p:cNvSpPr>
              <a:spLocks noChangeShapeType="1"/>
            </p:cNvSpPr>
            <p:nvPr/>
          </p:nvSpPr>
          <p:spPr bwMode="auto">
            <a:xfrm>
              <a:off x="5011" y="3116"/>
              <a:ext cx="21" cy="6"/>
            </a:xfrm>
            <a:prstGeom prst="line">
              <a:avLst/>
            </a:prstGeom>
            <a:noFill/>
            <a:ln w="28575">
              <a:solidFill>
                <a:srgbClr val="EB6A13"/>
              </a:solidFill>
              <a:round/>
              <a:headEnd/>
              <a:tailEnd/>
            </a:ln>
          </p:spPr>
          <p:txBody>
            <a:bodyPr/>
            <a:lstStyle/>
            <a:p>
              <a:endParaRPr lang="en-GB"/>
            </a:p>
          </p:txBody>
        </p:sp>
        <p:sp>
          <p:nvSpPr>
            <p:cNvPr id="110801" name="Line 356"/>
            <p:cNvSpPr>
              <a:spLocks noChangeShapeType="1"/>
            </p:cNvSpPr>
            <p:nvPr/>
          </p:nvSpPr>
          <p:spPr bwMode="auto">
            <a:xfrm flipV="1">
              <a:off x="4990" y="3071"/>
              <a:ext cx="1" cy="28"/>
            </a:xfrm>
            <a:prstGeom prst="line">
              <a:avLst/>
            </a:prstGeom>
            <a:noFill/>
            <a:ln w="28575">
              <a:solidFill>
                <a:srgbClr val="EB6A13"/>
              </a:solidFill>
              <a:round/>
              <a:headEnd/>
              <a:tailEnd/>
            </a:ln>
          </p:spPr>
          <p:txBody>
            <a:bodyPr/>
            <a:lstStyle/>
            <a:p>
              <a:endParaRPr lang="en-GB"/>
            </a:p>
          </p:txBody>
        </p:sp>
      </p:grpSp>
      <p:grpSp>
        <p:nvGrpSpPr>
          <p:cNvPr id="110774" name="Group 357"/>
          <p:cNvGrpSpPr>
            <a:grpSpLocks/>
          </p:cNvGrpSpPr>
          <p:nvPr/>
        </p:nvGrpSpPr>
        <p:grpSpPr bwMode="auto">
          <a:xfrm>
            <a:off x="5219700" y="6237288"/>
            <a:ext cx="266700" cy="320675"/>
            <a:chOff x="4974" y="3071"/>
            <a:chExt cx="58" cy="62"/>
          </a:xfrm>
        </p:grpSpPr>
        <p:sp>
          <p:nvSpPr>
            <p:cNvPr id="110790" name="Line 358"/>
            <p:cNvSpPr>
              <a:spLocks noChangeShapeType="1"/>
            </p:cNvSpPr>
            <p:nvPr/>
          </p:nvSpPr>
          <p:spPr bwMode="auto">
            <a:xfrm flipV="1">
              <a:off x="4974" y="3099"/>
              <a:ext cx="26" cy="29"/>
            </a:xfrm>
            <a:prstGeom prst="line">
              <a:avLst/>
            </a:prstGeom>
            <a:noFill/>
            <a:ln w="28575">
              <a:solidFill>
                <a:srgbClr val="EB6A13"/>
              </a:solidFill>
              <a:round/>
              <a:headEnd/>
              <a:tailEnd/>
            </a:ln>
          </p:spPr>
          <p:txBody>
            <a:bodyPr/>
            <a:lstStyle/>
            <a:p>
              <a:endParaRPr lang="en-GB"/>
            </a:p>
          </p:txBody>
        </p:sp>
        <p:sp>
          <p:nvSpPr>
            <p:cNvPr id="110791" name="Line 359"/>
            <p:cNvSpPr>
              <a:spLocks noChangeShapeType="1"/>
            </p:cNvSpPr>
            <p:nvPr/>
          </p:nvSpPr>
          <p:spPr bwMode="auto">
            <a:xfrm flipV="1">
              <a:off x="4985" y="3105"/>
              <a:ext cx="21" cy="28"/>
            </a:xfrm>
            <a:prstGeom prst="line">
              <a:avLst/>
            </a:prstGeom>
            <a:noFill/>
            <a:ln w="28575">
              <a:solidFill>
                <a:srgbClr val="EB6A13"/>
              </a:solidFill>
              <a:round/>
              <a:headEnd/>
              <a:tailEnd/>
            </a:ln>
          </p:spPr>
          <p:txBody>
            <a:bodyPr/>
            <a:lstStyle/>
            <a:p>
              <a:endParaRPr lang="en-GB"/>
            </a:p>
          </p:txBody>
        </p:sp>
        <p:sp>
          <p:nvSpPr>
            <p:cNvPr id="110792" name="Line 360"/>
            <p:cNvSpPr>
              <a:spLocks noChangeShapeType="1"/>
            </p:cNvSpPr>
            <p:nvPr/>
          </p:nvSpPr>
          <p:spPr bwMode="auto">
            <a:xfrm>
              <a:off x="5011" y="3105"/>
              <a:ext cx="21" cy="6"/>
            </a:xfrm>
            <a:prstGeom prst="line">
              <a:avLst/>
            </a:prstGeom>
            <a:noFill/>
            <a:ln w="28575">
              <a:solidFill>
                <a:srgbClr val="EB6A13"/>
              </a:solidFill>
              <a:round/>
              <a:headEnd/>
              <a:tailEnd/>
            </a:ln>
          </p:spPr>
          <p:txBody>
            <a:bodyPr/>
            <a:lstStyle/>
            <a:p>
              <a:endParaRPr lang="en-GB"/>
            </a:p>
          </p:txBody>
        </p:sp>
        <p:sp>
          <p:nvSpPr>
            <p:cNvPr id="110793" name="Line 361"/>
            <p:cNvSpPr>
              <a:spLocks noChangeShapeType="1"/>
            </p:cNvSpPr>
            <p:nvPr/>
          </p:nvSpPr>
          <p:spPr bwMode="auto">
            <a:xfrm flipV="1">
              <a:off x="5000" y="3071"/>
              <a:ext cx="1" cy="28"/>
            </a:xfrm>
            <a:prstGeom prst="line">
              <a:avLst/>
            </a:prstGeom>
            <a:noFill/>
            <a:ln w="28575">
              <a:solidFill>
                <a:srgbClr val="EB6A13"/>
              </a:solidFill>
              <a:round/>
              <a:headEnd/>
              <a:tailEnd/>
            </a:ln>
          </p:spPr>
          <p:txBody>
            <a:bodyPr/>
            <a:lstStyle/>
            <a:p>
              <a:endParaRPr lang="en-GB"/>
            </a:p>
          </p:txBody>
        </p:sp>
        <p:sp>
          <p:nvSpPr>
            <p:cNvPr id="110794" name="Line 362"/>
            <p:cNvSpPr>
              <a:spLocks noChangeShapeType="1"/>
            </p:cNvSpPr>
            <p:nvPr/>
          </p:nvSpPr>
          <p:spPr bwMode="auto">
            <a:xfrm>
              <a:off x="5011" y="3116"/>
              <a:ext cx="21" cy="6"/>
            </a:xfrm>
            <a:prstGeom prst="line">
              <a:avLst/>
            </a:prstGeom>
            <a:noFill/>
            <a:ln w="28575">
              <a:solidFill>
                <a:srgbClr val="EB6A13"/>
              </a:solidFill>
              <a:round/>
              <a:headEnd/>
              <a:tailEnd/>
            </a:ln>
          </p:spPr>
          <p:txBody>
            <a:bodyPr/>
            <a:lstStyle/>
            <a:p>
              <a:endParaRPr lang="en-GB"/>
            </a:p>
          </p:txBody>
        </p:sp>
        <p:sp>
          <p:nvSpPr>
            <p:cNvPr id="110795" name="Line 363"/>
            <p:cNvSpPr>
              <a:spLocks noChangeShapeType="1"/>
            </p:cNvSpPr>
            <p:nvPr/>
          </p:nvSpPr>
          <p:spPr bwMode="auto">
            <a:xfrm flipV="1">
              <a:off x="4990" y="3071"/>
              <a:ext cx="1" cy="28"/>
            </a:xfrm>
            <a:prstGeom prst="line">
              <a:avLst/>
            </a:prstGeom>
            <a:noFill/>
            <a:ln w="28575">
              <a:solidFill>
                <a:srgbClr val="EB6A13"/>
              </a:solidFill>
              <a:round/>
              <a:headEnd/>
              <a:tailEnd/>
            </a:ln>
          </p:spPr>
          <p:txBody>
            <a:bodyPr/>
            <a:lstStyle/>
            <a:p>
              <a:endParaRPr lang="en-GB"/>
            </a:p>
          </p:txBody>
        </p:sp>
      </p:grpSp>
      <p:grpSp>
        <p:nvGrpSpPr>
          <p:cNvPr id="110775" name="Group 364"/>
          <p:cNvGrpSpPr>
            <a:grpSpLocks/>
          </p:cNvGrpSpPr>
          <p:nvPr/>
        </p:nvGrpSpPr>
        <p:grpSpPr bwMode="auto">
          <a:xfrm>
            <a:off x="5580063" y="6165850"/>
            <a:ext cx="268287" cy="320675"/>
            <a:chOff x="4974" y="3071"/>
            <a:chExt cx="58" cy="62"/>
          </a:xfrm>
        </p:grpSpPr>
        <p:sp>
          <p:nvSpPr>
            <p:cNvPr id="110784" name="Line 365"/>
            <p:cNvSpPr>
              <a:spLocks noChangeShapeType="1"/>
            </p:cNvSpPr>
            <p:nvPr/>
          </p:nvSpPr>
          <p:spPr bwMode="auto">
            <a:xfrm flipV="1">
              <a:off x="4974" y="3099"/>
              <a:ext cx="26" cy="29"/>
            </a:xfrm>
            <a:prstGeom prst="line">
              <a:avLst/>
            </a:prstGeom>
            <a:noFill/>
            <a:ln w="28575">
              <a:solidFill>
                <a:srgbClr val="EB6A13"/>
              </a:solidFill>
              <a:round/>
              <a:headEnd/>
              <a:tailEnd/>
            </a:ln>
          </p:spPr>
          <p:txBody>
            <a:bodyPr/>
            <a:lstStyle/>
            <a:p>
              <a:endParaRPr lang="en-GB"/>
            </a:p>
          </p:txBody>
        </p:sp>
        <p:sp>
          <p:nvSpPr>
            <p:cNvPr id="110785" name="Line 366"/>
            <p:cNvSpPr>
              <a:spLocks noChangeShapeType="1"/>
            </p:cNvSpPr>
            <p:nvPr/>
          </p:nvSpPr>
          <p:spPr bwMode="auto">
            <a:xfrm flipV="1">
              <a:off x="4985" y="3105"/>
              <a:ext cx="21" cy="28"/>
            </a:xfrm>
            <a:prstGeom prst="line">
              <a:avLst/>
            </a:prstGeom>
            <a:noFill/>
            <a:ln w="28575">
              <a:solidFill>
                <a:srgbClr val="EB6A13"/>
              </a:solidFill>
              <a:round/>
              <a:headEnd/>
              <a:tailEnd/>
            </a:ln>
          </p:spPr>
          <p:txBody>
            <a:bodyPr/>
            <a:lstStyle/>
            <a:p>
              <a:endParaRPr lang="en-GB"/>
            </a:p>
          </p:txBody>
        </p:sp>
        <p:sp>
          <p:nvSpPr>
            <p:cNvPr id="110786" name="Line 367"/>
            <p:cNvSpPr>
              <a:spLocks noChangeShapeType="1"/>
            </p:cNvSpPr>
            <p:nvPr/>
          </p:nvSpPr>
          <p:spPr bwMode="auto">
            <a:xfrm>
              <a:off x="5011" y="3105"/>
              <a:ext cx="21" cy="6"/>
            </a:xfrm>
            <a:prstGeom prst="line">
              <a:avLst/>
            </a:prstGeom>
            <a:noFill/>
            <a:ln w="28575">
              <a:solidFill>
                <a:srgbClr val="EB6A13"/>
              </a:solidFill>
              <a:round/>
              <a:headEnd/>
              <a:tailEnd/>
            </a:ln>
          </p:spPr>
          <p:txBody>
            <a:bodyPr/>
            <a:lstStyle/>
            <a:p>
              <a:endParaRPr lang="en-GB"/>
            </a:p>
          </p:txBody>
        </p:sp>
        <p:sp>
          <p:nvSpPr>
            <p:cNvPr id="110787" name="Line 368"/>
            <p:cNvSpPr>
              <a:spLocks noChangeShapeType="1"/>
            </p:cNvSpPr>
            <p:nvPr/>
          </p:nvSpPr>
          <p:spPr bwMode="auto">
            <a:xfrm flipV="1">
              <a:off x="5000" y="3071"/>
              <a:ext cx="1" cy="28"/>
            </a:xfrm>
            <a:prstGeom prst="line">
              <a:avLst/>
            </a:prstGeom>
            <a:noFill/>
            <a:ln w="28575">
              <a:solidFill>
                <a:srgbClr val="EB6A13"/>
              </a:solidFill>
              <a:round/>
              <a:headEnd/>
              <a:tailEnd/>
            </a:ln>
          </p:spPr>
          <p:txBody>
            <a:bodyPr/>
            <a:lstStyle/>
            <a:p>
              <a:endParaRPr lang="en-GB"/>
            </a:p>
          </p:txBody>
        </p:sp>
        <p:sp>
          <p:nvSpPr>
            <p:cNvPr id="110788" name="Line 369"/>
            <p:cNvSpPr>
              <a:spLocks noChangeShapeType="1"/>
            </p:cNvSpPr>
            <p:nvPr/>
          </p:nvSpPr>
          <p:spPr bwMode="auto">
            <a:xfrm>
              <a:off x="5011" y="3116"/>
              <a:ext cx="21" cy="6"/>
            </a:xfrm>
            <a:prstGeom prst="line">
              <a:avLst/>
            </a:prstGeom>
            <a:noFill/>
            <a:ln w="28575">
              <a:solidFill>
                <a:srgbClr val="EB6A13"/>
              </a:solidFill>
              <a:round/>
              <a:headEnd/>
              <a:tailEnd/>
            </a:ln>
          </p:spPr>
          <p:txBody>
            <a:bodyPr/>
            <a:lstStyle/>
            <a:p>
              <a:endParaRPr lang="en-GB"/>
            </a:p>
          </p:txBody>
        </p:sp>
        <p:sp>
          <p:nvSpPr>
            <p:cNvPr id="110789" name="Line 370"/>
            <p:cNvSpPr>
              <a:spLocks noChangeShapeType="1"/>
            </p:cNvSpPr>
            <p:nvPr/>
          </p:nvSpPr>
          <p:spPr bwMode="auto">
            <a:xfrm flipV="1">
              <a:off x="4990" y="3071"/>
              <a:ext cx="1" cy="28"/>
            </a:xfrm>
            <a:prstGeom prst="line">
              <a:avLst/>
            </a:prstGeom>
            <a:noFill/>
            <a:ln w="28575">
              <a:solidFill>
                <a:srgbClr val="EB6A13"/>
              </a:solidFill>
              <a:round/>
              <a:headEnd/>
              <a:tailEnd/>
            </a:ln>
          </p:spPr>
          <p:txBody>
            <a:bodyPr/>
            <a:lstStyle/>
            <a:p>
              <a:endParaRPr lang="en-GB"/>
            </a:p>
          </p:txBody>
        </p:sp>
      </p:grpSp>
      <p:sp>
        <p:nvSpPr>
          <p:cNvPr id="110776" name="Line 371"/>
          <p:cNvSpPr>
            <a:spLocks noChangeShapeType="1"/>
          </p:cNvSpPr>
          <p:nvPr/>
        </p:nvSpPr>
        <p:spPr bwMode="auto">
          <a:xfrm>
            <a:off x="4922838" y="6083300"/>
            <a:ext cx="0" cy="304800"/>
          </a:xfrm>
          <a:prstGeom prst="line">
            <a:avLst/>
          </a:prstGeom>
          <a:noFill/>
          <a:ln w="28575">
            <a:solidFill>
              <a:schemeClr val="tx1"/>
            </a:solidFill>
            <a:round/>
            <a:headEnd/>
            <a:tailEnd type="triangle" w="med" len="med"/>
          </a:ln>
        </p:spPr>
        <p:txBody>
          <a:bodyPr wrap="none" anchor="ctr"/>
          <a:lstStyle/>
          <a:p>
            <a:endParaRPr lang="en-GB"/>
          </a:p>
        </p:txBody>
      </p:sp>
      <p:sp>
        <p:nvSpPr>
          <p:cNvPr id="110777" name="Text Box 372"/>
          <p:cNvSpPr txBox="1">
            <a:spLocks noChangeArrowheads="1"/>
          </p:cNvSpPr>
          <p:nvPr/>
        </p:nvSpPr>
        <p:spPr bwMode="auto">
          <a:xfrm>
            <a:off x="250825" y="1628775"/>
            <a:ext cx="1354138" cy="641350"/>
          </a:xfrm>
          <a:prstGeom prst="rect">
            <a:avLst/>
          </a:prstGeom>
          <a:noFill/>
          <a:ln w="12700">
            <a:noFill/>
            <a:miter lim="800000"/>
            <a:headEnd/>
            <a:tailEnd/>
          </a:ln>
        </p:spPr>
        <p:txBody>
          <a:bodyPr>
            <a:spAutoFit/>
          </a:bodyPr>
          <a:lstStyle/>
          <a:p>
            <a:pPr>
              <a:spcBef>
                <a:spcPct val="0"/>
              </a:spcBef>
            </a:pPr>
            <a:r>
              <a:rPr lang="en-GB">
                <a:solidFill>
                  <a:schemeClr val="tx1"/>
                </a:solidFill>
              </a:rPr>
              <a:t>Lymphoid progenitors</a:t>
            </a:r>
          </a:p>
        </p:txBody>
      </p:sp>
      <p:sp>
        <p:nvSpPr>
          <p:cNvPr id="110778" name="Text Box 373"/>
          <p:cNvSpPr txBox="1">
            <a:spLocks noChangeArrowheads="1"/>
          </p:cNvSpPr>
          <p:nvPr/>
        </p:nvSpPr>
        <p:spPr bwMode="auto">
          <a:xfrm>
            <a:off x="7308850" y="188913"/>
            <a:ext cx="844550" cy="366712"/>
          </a:xfrm>
          <a:prstGeom prst="rect">
            <a:avLst/>
          </a:prstGeom>
          <a:noFill/>
          <a:ln w="9525" algn="ctr">
            <a:noFill/>
            <a:miter lim="800000"/>
            <a:headEnd/>
            <a:tailEnd/>
          </a:ln>
        </p:spPr>
        <p:txBody>
          <a:bodyPr wrap="none">
            <a:spAutoFit/>
          </a:bodyPr>
          <a:lstStyle/>
          <a:p>
            <a:r>
              <a:rPr lang="en-GB">
                <a:solidFill>
                  <a:schemeClr val="tx1"/>
                </a:solidFill>
              </a:rPr>
              <a:t>T cells</a:t>
            </a:r>
          </a:p>
        </p:txBody>
      </p:sp>
      <p:sp>
        <p:nvSpPr>
          <p:cNvPr id="110779" name="Text Box 374"/>
          <p:cNvSpPr txBox="1">
            <a:spLocks noChangeArrowheads="1"/>
          </p:cNvSpPr>
          <p:nvPr/>
        </p:nvSpPr>
        <p:spPr bwMode="auto">
          <a:xfrm>
            <a:off x="2195513" y="0"/>
            <a:ext cx="4186237" cy="457200"/>
          </a:xfrm>
          <a:prstGeom prst="rect">
            <a:avLst/>
          </a:prstGeom>
          <a:noFill/>
          <a:ln w="9525" algn="ctr">
            <a:noFill/>
            <a:miter lim="800000"/>
            <a:headEnd/>
            <a:tailEnd/>
          </a:ln>
        </p:spPr>
        <p:txBody>
          <a:bodyPr wrap="none">
            <a:spAutoFit/>
          </a:bodyPr>
          <a:lstStyle/>
          <a:p>
            <a:r>
              <a:rPr lang="en-GB" sz="2400"/>
              <a:t>Cause of immunodeficiency? </a:t>
            </a:r>
          </a:p>
        </p:txBody>
      </p:sp>
      <p:sp>
        <p:nvSpPr>
          <p:cNvPr id="110780" name="Line 375"/>
          <p:cNvSpPr>
            <a:spLocks noChangeShapeType="1"/>
          </p:cNvSpPr>
          <p:nvPr/>
        </p:nvSpPr>
        <p:spPr bwMode="auto">
          <a:xfrm>
            <a:off x="2916238" y="5157788"/>
            <a:ext cx="431800" cy="431800"/>
          </a:xfrm>
          <a:prstGeom prst="line">
            <a:avLst/>
          </a:prstGeom>
          <a:noFill/>
          <a:ln w="57150">
            <a:solidFill>
              <a:srgbClr val="FF3300"/>
            </a:solidFill>
            <a:round/>
            <a:headEnd/>
            <a:tailEnd/>
          </a:ln>
        </p:spPr>
        <p:txBody>
          <a:bodyPr/>
          <a:lstStyle/>
          <a:p>
            <a:endParaRPr lang="en-GB"/>
          </a:p>
        </p:txBody>
      </p:sp>
      <p:sp>
        <p:nvSpPr>
          <p:cNvPr id="110781" name="Line 376"/>
          <p:cNvSpPr>
            <a:spLocks noChangeShapeType="1"/>
          </p:cNvSpPr>
          <p:nvPr/>
        </p:nvSpPr>
        <p:spPr bwMode="auto">
          <a:xfrm flipV="1">
            <a:off x="2916238" y="5157788"/>
            <a:ext cx="503237" cy="431800"/>
          </a:xfrm>
          <a:prstGeom prst="line">
            <a:avLst/>
          </a:prstGeom>
          <a:noFill/>
          <a:ln w="57150">
            <a:solidFill>
              <a:srgbClr val="FF3300"/>
            </a:solidFill>
            <a:round/>
            <a:headEnd/>
            <a:tailEnd/>
          </a:ln>
        </p:spPr>
        <p:txBody>
          <a:bodyPr/>
          <a:lstStyle/>
          <a:p>
            <a:endParaRPr lang="en-GB"/>
          </a:p>
        </p:txBody>
      </p:sp>
      <p:sp>
        <p:nvSpPr>
          <p:cNvPr id="110782" name="Text Box 377"/>
          <p:cNvSpPr txBox="1">
            <a:spLocks noChangeArrowheads="1"/>
          </p:cNvSpPr>
          <p:nvPr/>
        </p:nvSpPr>
        <p:spPr bwMode="auto">
          <a:xfrm>
            <a:off x="3203575" y="3716338"/>
            <a:ext cx="2647950" cy="696912"/>
          </a:xfrm>
          <a:prstGeom prst="rect">
            <a:avLst/>
          </a:prstGeom>
          <a:noFill/>
          <a:ln w="9525" algn="ctr">
            <a:noFill/>
            <a:miter lim="800000"/>
            <a:headEnd/>
            <a:tailEnd/>
          </a:ln>
        </p:spPr>
        <p:txBody>
          <a:bodyPr wrap="none">
            <a:spAutoFit/>
          </a:bodyPr>
          <a:lstStyle/>
          <a:p>
            <a:r>
              <a:rPr lang="en-GB" b="1">
                <a:solidFill>
                  <a:schemeClr val="tx1"/>
                </a:solidFill>
              </a:rPr>
              <a:t>Bruton’s X linked </a:t>
            </a:r>
          </a:p>
          <a:p>
            <a:r>
              <a:rPr lang="en-GB" b="1">
                <a:solidFill>
                  <a:schemeClr val="tx1"/>
                </a:solidFill>
              </a:rPr>
              <a:t>agammaglobulinaemia</a:t>
            </a:r>
          </a:p>
        </p:txBody>
      </p:sp>
      <p:sp>
        <p:nvSpPr>
          <p:cNvPr id="110783" name="Line 378"/>
          <p:cNvSpPr>
            <a:spLocks noChangeShapeType="1"/>
          </p:cNvSpPr>
          <p:nvPr/>
        </p:nvSpPr>
        <p:spPr bwMode="auto">
          <a:xfrm flipH="1">
            <a:off x="3203575" y="4508500"/>
            <a:ext cx="431800" cy="720725"/>
          </a:xfrm>
          <a:prstGeom prst="line">
            <a:avLst/>
          </a:prstGeom>
          <a:noFill/>
          <a:ln w="38100">
            <a:solidFill>
              <a:schemeClr val="tx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GB" smtClean="0"/>
              <a:t>Eventual diagnosis for Jack</a:t>
            </a:r>
          </a:p>
        </p:txBody>
      </p:sp>
      <p:sp>
        <p:nvSpPr>
          <p:cNvPr id="111619" name="Rectangle 3"/>
          <p:cNvSpPr>
            <a:spLocks noGrp="1" noChangeArrowheads="1"/>
          </p:cNvSpPr>
          <p:nvPr>
            <p:ph type="body" idx="1"/>
          </p:nvPr>
        </p:nvSpPr>
        <p:spPr/>
        <p:txBody>
          <a:bodyPr/>
          <a:lstStyle/>
          <a:p>
            <a:r>
              <a:rPr lang="en-GB" smtClean="0"/>
              <a:t>X-linked agammaglobulinaemia</a:t>
            </a:r>
          </a:p>
          <a:p>
            <a:pPr lvl="1"/>
            <a:r>
              <a:rPr lang="en-GB" smtClean="0"/>
              <a:t>Failure of pre-B cells to mature in bone marrow</a:t>
            </a:r>
          </a:p>
          <a:p>
            <a:pPr lvl="1"/>
            <a:r>
              <a:rPr lang="en-GB" smtClean="0"/>
              <a:t>Failure to produce any immunoglobulin</a:t>
            </a:r>
          </a:p>
          <a:p>
            <a:r>
              <a:rPr lang="en-GB" smtClean="0"/>
              <a:t>Management</a:t>
            </a:r>
          </a:p>
          <a:p>
            <a:pPr lvl="1"/>
            <a:r>
              <a:rPr lang="en-GB" smtClean="0"/>
              <a:t>Immunoglobulin replacement therapy</a:t>
            </a:r>
          </a:p>
          <a:p>
            <a:pPr lvl="2"/>
            <a:r>
              <a:rPr lang="en-GB" smtClean="0"/>
              <a:t>Pooled serum immunoglobulin</a:t>
            </a:r>
          </a:p>
          <a:p>
            <a:pPr lvl="2"/>
            <a:r>
              <a:rPr lang="en-GB" smtClean="0"/>
              <a:t>Administered every 3 weeks</a:t>
            </a:r>
          </a:p>
          <a:p>
            <a:pPr lvl="2"/>
            <a:r>
              <a:rPr lang="en-GB" smtClean="0"/>
              <a:t>Indefinite treatment</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p:txBody>
          <a:bodyPr/>
          <a:lstStyle/>
          <a:p>
            <a:r>
              <a:rPr lang="en-GB" smtClean="0"/>
              <a:t>Case study 6</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sz="half" idx="1"/>
          </p:nvPr>
        </p:nvSpPr>
        <p:spPr/>
        <p:txBody>
          <a:bodyPr/>
          <a:lstStyle/>
          <a:p>
            <a:pPr>
              <a:lnSpc>
                <a:spcPct val="90000"/>
              </a:lnSpc>
            </a:pPr>
            <a:r>
              <a:rPr lang="en-GB" smtClean="0"/>
              <a:t>64 year old lady is seen in A&amp;E after slipping and injuring her left hip when getting out of the bath</a:t>
            </a:r>
          </a:p>
        </p:txBody>
      </p:sp>
      <p:sp>
        <p:nvSpPr>
          <p:cNvPr id="113667" name="Rectangle 4"/>
          <p:cNvSpPr>
            <a:spLocks noGrp="1" noChangeArrowheads="1"/>
          </p:cNvSpPr>
          <p:nvPr>
            <p:ph sz="half" idx="2"/>
          </p:nvPr>
        </p:nvSpPr>
        <p:spPr/>
        <p:txBody>
          <a:bodyPr/>
          <a:lstStyle/>
          <a:p>
            <a:endParaRPr lang="en-GB" sz="2600" smtClean="0"/>
          </a:p>
        </p:txBody>
      </p:sp>
      <p:pic>
        <p:nvPicPr>
          <p:cNvPr id="113668" name="Picture 5" descr="fractured hip"/>
          <p:cNvPicPr>
            <a:picLocks noChangeAspect="1" noChangeArrowheads="1"/>
          </p:cNvPicPr>
          <p:nvPr/>
        </p:nvPicPr>
        <p:blipFill>
          <a:blip r:embed="rId3"/>
          <a:srcRect/>
          <a:stretch>
            <a:fillRect/>
          </a:stretch>
        </p:blipFill>
        <p:spPr bwMode="auto">
          <a:xfrm>
            <a:off x="4606925" y="1268413"/>
            <a:ext cx="3975100"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0038" y="2476500"/>
            <a:ext cx="8304212" cy="1096963"/>
          </a:xfrm>
        </p:spPr>
        <p:txBody>
          <a:bodyPr/>
          <a:lstStyle/>
          <a:p>
            <a:r>
              <a:rPr lang="en-GB" smtClean="0"/>
              <a:t>What immediate treatment would you instigate and why?</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323850" y="908050"/>
            <a:ext cx="8289925" cy="4827588"/>
          </a:xfrm>
        </p:spPr>
        <p:txBody>
          <a:bodyPr/>
          <a:lstStyle/>
          <a:p>
            <a:r>
              <a:rPr lang="en-GB" sz="2800" smtClean="0"/>
              <a:t>Other problems</a:t>
            </a:r>
          </a:p>
          <a:p>
            <a:pPr lvl="1"/>
            <a:r>
              <a:rPr lang="en-GB" smtClean="0"/>
              <a:t>Persistent back pain and generalised lethargy for 12 months</a:t>
            </a:r>
          </a:p>
          <a:p>
            <a:pPr lvl="1"/>
            <a:r>
              <a:rPr lang="en-GB" smtClean="0"/>
              <a:t>Three episodes of pneumococcal pneumonia in last 2 years</a:t>
            </a:r>
          </a:p>
          <a:p>
            <a:pPr lvl="1"/>
            <a:r>
              <a:rPr lang="en-GB" smtClean="0"/>
              <a:t>Post-menopausal – on HRT</a:t>
            </a:r>
          </a:p>
          <a:p>
            <a:pPr lvl="1"/>
            <a:endParaRPr lang="en-GB" smtClean="0"/>
          </a:p>
          <a:p>
            <a:r>
              <a:rPr lang="en-GB" sz="2800" smtClean="0"/>
              <a:t>Physical examination</a:t>
            </a:r>
          </a:p>
          <a:p>
            <a:pPr lvl="1"/>
            <a:r>
              <a:rPr lang="en-GB" smtClean="0"/>
              <a:t>Swollen, tender hip with marked limitation of movement</a:t>
            </a:r>
          </a:p>
          <a:p>
            <a:pPr lvl="1"/>
            <a:r>
              <a:rPr lang="en-GB" smtClean="0"/>
              <a:t>Clinically anaemic</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GB" smtClean="0"/>
              <a:t>Investigations</a:t>
            </a:r>
          </a:p>
        </p:txBody>
      </p:sp>
      <p:graphicFrame>
        <p:nvGraphicFramePr>
          <p:cNvPr id="1223683" name="Group 3"/>
          <p:cNvGraphicFramePr>
            <a:graphicFrameLocks noGrp="1"/>
          </p:cNvGraphicFramePr>
          <p:nvPr>
            <p:ph type="tbl" idx="1"/>
          </p:nvPr>
        </p:nvGraphicFramePr>
        <p:xfrm>
          <a:off x="395288" y="1557338"/>
          <a:ext cx="8497887" cy="4378327"/>
        </p:xfrm>
        <a:graphic>
          <a:graphicData uri="http://schemas.openxmlformats.org/drawingml/2006/table">
            <a:tbl>
              <a:tblPr/>
              <a:tblGrid>
                <a:gridCol w="2259012"/>
                <a:gridCol w="6238875"/>
              </a:tblGrid>
              <a:tr h="512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E207F"/>
                          </a:solidFill>
                          <a:effectLst/>
                          <a:latin typeface="Arial" charset="0"/>
                        </a:rPr>
                        <a:t>Investigation</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E207F"/>
                          </a:solidFill>
                          <a:effectLst/>
                          <a:latin typeface="Arial" charset="0"/>
                        </a:rPr>
                        <a:t>Result</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r>
              <a:tr h="930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E207F"/>
                          </a:solidFill>
                          <a:effectLst/>
                          <a:latin typeface="Arial" charset="0"/>
                        </a:rPr>
                        <a:t>X ray pelvis</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E207F"/>
                          </a:solidFill>
                          <a:effectLst/>
                          <a:latin typeface="Arial" charset="0"/>
                        </a:rPr>
                        <a:t>Fracture of neck of femur, through area of decreased bone density</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9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E207F"/>
                          </a:solidFill>
                          <a:effectLst/>
                          <a:latin typeface="Arial" charset="0"/>
                        </a:rPr>
                        <a:t>FBC</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E207F"/>
                          </a:solidFill>
                          <a:effectLst/>
                          <a:latin typeface="Arial" charset="0"/>
                        </a:rPr>
                        <a:t>HB 7.5mg/dl: normocytic, normochromic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E207F"/>
                          </a:solidFill>
                          <a:effectLst/>
                          <a:latin typeface="Arial" charset="0"/>
                        </a:rPr>
                        <a:t>normal wcc and platelet count</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E207F"/>
                          </a:solidFill>
                          <a:effectLst/>
                          <a:latin typeface="Arial" charset="0"/>
                        </a:rPr>
                        <a:t>ESR</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E207F"/>
                          </a:solidFill>
                          <a:effectLst/>
                          <a:latin typeface="Arial" charset="0"/>
                        </a:rPr>
                        <a:t>100</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E207F"/>
                          </a:solidFill>
                          <a:effectLst/>
                          <a:latin typeface="Arial" charset="0"/>
                        </a:rPr>
                        <a:t>CRP</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E207F"/>
                          </a:solidFill>
                          <a:effectLst/>
                          <a:latin typeface="Arial" charset="0"/>
                        </a:rPr>
                        <a:t>&lt;6 (Normal range &lt;6mg/l)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E207F"/>
                          </a:solidFill>
                          <a:effectLst/>
                          <a:latin typeface="Arial" charset="0"/>
                        </a:rPr>
                        <a:t>LFTs</a:t>
                      </a: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E207F"/>
                          </a:solidFill>
                          <a:effectLst/>
                          <a:latin typeface="Arial" charset="0"/>
                        </a:rPr>
                        <a:t>Normal</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971550" y="692150"/>
            <a:ext cx="6551613" cy="1296988"/>
          </a:xfrm>
        </p:spPr>
        <p:txBody>
          <a:bodyPr/>
          <a:lstStyle/>
          <a:p>
            <a:r>
              <a:rPr lang="en-GB" smtClean="0"/>
              <a:t>What is your differential diagnosis?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971550" y="692150"/>
            <a:ext cx="6551613" cy="1296988"/>
          </a:xfrm>
        </p:spPr>
        <p:txBody>
          <a:bodyPr/>
          <a:lstStyle/>
          <a:p>
            <a:r>
              <a:rPr lang="en-GB" smtClean="0"/>
              <a:t>What is your differential diagnosis?</a:t>
            </a:r>
          </a:p>
        </p:txBody>
      </p:sp>
      <p:sp>
        <p:nvSpPr>
          <p:cNvPr id="1224707" name="Text Box 3"/>
          <p:cNvSpPr txBox="1">
            <a:spLocks noChangeArrowheads="1"/>
          </p:cNvSpPr>
          <p:nvPr/>
        </p:nvSpPr>
        <p:spPr bwMode="auto">
          <a:xfrm>
            <a:off x="900113" y="2349500"/>
            <a:ext cx="5356225" cy="2209800"/>
          </a:xfrm>
          <a:prstGeom prst="rect">
            <a:avLst/>
          </a:prstGeom>
          <a:noFill/>
          <a:ln w="9525" algn="ctr">
            <a:noFill/>
            <a:miter lim="800000"/>
            <a:headEnd/>
            <a:tailEnd/>
          </a:ln>
        </p:spPr>
        <p:txBody>
          <a:bodyPr wrap="none">
            <a:spAutoFit/>
          </a:bodyPr>
          <a:lstStyle/>
          <a:p>
            <a:r>
              <a:rPr lang="en-GB" sz="2400" dirty="0">
                <a:solidFill>
                  <a:srgbClr val="000066"/>
                </a:solidFill>
              </a:rPr>
              <a:t>Multiple myeloma</a:t>
            </a:r>
          </a:p>
          <a:p>
            <a:endParaRPr lang="en-GB" sz="2400" dirty="0">
              <a:solidFill>
                <a:srgbClr val="000066"/>
              </a:solidFill>
            </a:endParaRPr>
          </a:p>
          <a:p>
            <a:r>
              <a:rPr lang="en-GB" sz="2400" dirty="0">
                <a:solidFill>
                  <a:srgbClr val="000066"/>
                </a:solidFill>
              </a:rPr>
              <a:t>Osteoporosis and </a:t>
            </a:r>
            <a:r>
              <a:rPr lang="en-GB" sz="2400" dirty="0" err="1">
                <a:solidFill>
                  <a:srgbClr val="000066"/>
                </a:solidFill>
              </a:rPr>
              <a:t>Sjogren’s</a:t>
            </a:r>
            <a:r>
              <a:rPr lang="en-GB" sz="2400" dirty="0">
                <a:solidFill>
                  <a:srgbClr val="000066"/>
                </a:solidFill>
              </a:rPr>
              <a:t> syndrome</a:t>
            </a:r>
          </a:p>
          <a:p>
            <a:endParaRPr lang="en-GB" sz="2400" dirty="0">
              <a:solidFill>
                <a:srgbClr val="000066"/>
              </a:solidFill>
            </a:endParaRPr>
          </a:p>
          <a:p>
            <a:r>
              <a:rPr lang="en-GB" sz="2400" dirty="0">
                <a:solidFill>
                  <a:srgbClr val="000066"/>
                </a:solidFill>
              </a:rPr>
              <a:t>Osteoporosis and SLE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4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70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GB" dirty="0" smtClean="0"/>
              <a:t>The patient is admitted to an orthopaedic ward. Further investigations:</a:t>
            </a:r>
          </a:p>
        </p:txBody>
      </p:sp>
      <p:graphicFrame>
        <p:nvGraphicFramePr>
          <p:cNvPr id="1226755" name="Group 3"/>
          <p:cNvGraphicFramePr>
            <a:graphicFrameLocks noGrp="1"/>
          </p:cNvGraphicFramePr>
          <p:nvPr>
            <p:ph type="tbl" idx="1"/>
          </p:nvPr>
        </p:nvGraphicFramePr>
        <p:xfrm>
          <a:off x="830263" y="1196975"/>
          <a:ext cx="7342187" cy="1980248"/>
        </p:xfrm>
        <a:graphic>
          <a:graphicData uri="http://schemas.openxmlformats.org/drawingml/2006/table">
            <a:tbl>
              <a:tblPr/>
              <a:tblGrid>
                <a:gridCol w="3148012"/>
                <a:gridCol w="4194175"/>
              </a:tblGrid>
              <a:tr h="503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rgbClr val="0E207F"/>
                          </a:solidFill>
                          <a:effectLst/>
                          <a:latin typeface="Arial" charset="0"/>
                        </a:rPr>
                        <a:t>Investigation</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rgbClr val="0E207F"/>
                          </a:solidFill>
                          <a:effectLst/>
                          <a:latin typeface="Arial" charset="0"/>
                        </a:rPr>
                        <a:t>Result</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1462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Serum immunoglobulins</a:t>
                      </a: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IgG 22.3g/l (NR 6.0-13.0g/l)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IgA 0.7g/l (NR 1.3–3.5g/l)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IgM 0.4g/l (NR 1.5-3.2g/l)</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GB" smtClean="0"/>
              <a:t>Further investigations</a:t>
            </a:r>
          </a:p>
        </p:txBody>
      </p:sp>
      <p:graphicFrame>
        <p:nvGraphicFramePr>
          <p:cNvPr id="1227779" name="Group 3"/>
          <p:cNvGraphicFramePr>
            <a:graphicFrameLocks noGrp="1"/>
          </p:cNvGraphicFramePr>
          <p:nvPr>
            <p:ph type="tbl" idx="1"/>
          </p:nvPr>
        </p:nvGraphicFramePr>
        <p:xfrm>
          <a:off x="830263" y="1196975"/>
          <a:ext cx="7342187" cy="5439411"/>
        </p:xfrm>
        <a:graphic>
          <a:graphicData uri="http://schemas.openxmlformats.org/drawingml/2006/table">
            <a:tbl>
              <a:tblPr/>
              <a:tblGrid>
                <a:gridCol w="3148012"/>
                <a:gridCol w="4194175"/>
              </a:tblGrid>
              <a:tr h="503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rgbClr val="0E207F"/>
                          </a:solidFill>
                          <a:effectLst/>
                          <a:latin typeface="Arial" charset="0"/>
                        </a:rPr>
                        <a:t>Investigation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rgbClr val="0E207F"/>
                          </a:solidFill>
                          <a:effectLst/>
                          <a:latin typeface="Arial" charset="0"/>
                        </a:rPr>
                        <a:t>Result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1462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Serum immunoglobulins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IgG 22.3g/l (NR 6.0-13.0g/l)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IgA 0.7g/l (NR 1.3–3.5g/l)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IgM 0.4g/l (NR 1.5-3.2g/l)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9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Serum protein electrophoresis</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Monoclonal band in gamma region,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0E207F"/>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0E207F"/>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0E207F"/>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0E207F"/>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0E207F"/>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0E207F"/>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9822" name="Picture 20" descr="9-11a"/>
          <p:cNvPicPr>
            <a:picLocks noChangeAspect="1" noChangeArrowheads="1"/>
          </p:cNvPicPr>
          <p:nvPr/>
        </p:nvPicPr>
        <p:blipFill>
          <a:blip r:embed="rId3"/>
          <a:srcRect/>
          <a:stretch>
            <a:fillRect/>
          </a:stretch>
        </p:blipFill>
        <p:spPr bwMode="auto">
          <a:xfrm>
            <a:off x="4140200" y="3716338"/>
            <a:ext cx="3960813" cy="2640012"/>
          </a:xfrm>
          <a:prstGeom prst="rect">
            <a:avLst/>
          </a:prstGeom>
          <a:noFill/>
          <a:ln w="9525">
            <a:noFill/>
            <a:miter lim="800000"/>
            <a:headEnd/>
            <a:tailEnd/>
          </a:ln>
        </p:spPr>
      </p:pic>
      <p:sp>
        <p:nvSpPr>
          <p:cNvPr id="1227797" name="Line 21"/>
          <p:cNvSpPr>
            <a:spLocks noChangeShapeType="1"/>
          </p:cNvSpPr>
          <p:nvPr/>
        </p:nvSpPr>
        <p:spPr bwMode="auto">
          <a:xfrm>
            <a:off x="2555875" y="5013325"/>
            <a:ext cx="2879725" cy="0"/>
          </a:xfrm>
          <a:prstGeom prst="line">
            <a:avLst/>
          </a:prstGeom>
          <a:noFill/>
          <a:ln w="57150">
            <a:solidFill>
              <a:srgbClr val="FF9900"/>
            </a:solidFill>
            <a:round/>
            <a:headEnd/>
            <a:tailEnd type="triangle" w="med" len="med"/>
          </a:ln>
        </p:spPr>
        <p:txBody>
          <a:bodyPr/>
          <a:lstStyle/>
          <a:p>
            <a:endParaRPr lang="en-GB"/>
          </a:p>
        </p:txBody>
      </p:sp>
      <p:sp>
        <p:nvSpPr>
          <p:cNvPr id="1227798" name="AutoShape 22"/>
          <p:cNvSpPr>
            <a:spLocks noChangeArrowheads="1"/>
          </p:cNvSpPr>
          <p:nvPr/>
        </p:nvSpPr>
        <p:spPr bwMode="auto">
          <a:xfrm>
            <a:off x="323850" y="4797425"/>
            <a:ext cx="1979613" cy="1439863"/>
          </a:xfrm>
          <a:prstGeom prst="wedgeRoundRectCallout">
            <a:avLst>
              <a:gd name="adj1" fmla="val -64194"/>
              <a:gd name="adj2" fmla="val 84731"/>
              <a:gd name="adj3" fmla="val 16667"/>
            </a:avLst>
          </a:prstGeom>
          <a:noFill/>
          <a:ln w="9525" algn="ctr">
            <a:solidFill>
              <a:srgbClr val="FF9900"/>
            </a:solidFill>
            <a:miter lim="800000"/>
            <a:headEnd/>
            <a:tailEnd/>
          </a:ln>
        </p:spPr>
        <p:txBody>
          <a:bodyPr/>
          <a:lstStyle/>
          <a:p>
            <a:pPr algn="ctr"/>
            <a:endParaRPr lang="en-GB"/>
          </a:p>
        </p:txBody>
      </p:sp>
      <p:sp>
        <p:nvSpPr>
          <p:cNvPr id="1227799" name="Text Box 23"/>
          <p:cNvSpPr txBox="1">
            <a:spLocks noChangeArrowheads="1"/>
          </p:cNvSpPr>
          <p:nvPr/>
        </p:nvSpPr>
        <p:spPr bwMode="auto">
          <a:xfrm>
            <a:off x="468313" y="4816475"/>
            <a:ext cx="1871662" cy="915988"/>
          </a:xfrm>
          <a:prstGeom prst="rect">
            <a:avLst/>
          </a:prstGeom>
          <a:noFill/>
          <a:ln w="9525" algn="ctr">
            <a:noFill/>
            <a:miter lim="800000"/>
            <a:headEnd/>
            <a:tailEnd/>
          </a:ln>
        </p:spPr>
        <p:txBody>
          <a:bodyPr>
            <a:spAutoFit/>
          </a:bodyPr>
          <a:lstStyle/>
          <a:p>
            <a:r>
              <a:rPr lang="en-GB"/>
              <a:t>Umm…  what is a “monoclonal band” 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77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77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7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7797" grpId="0" animBg="1"/>
      <p:bldP spid="1227798" grpId="0" animBg="1"/>
      <p:bldP spid="122779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GB" smtClean="0"/>
              <a:t>Characterising the monoclonal protein</a:t>
            </a:r>
          </a:p>
        </p:txBody>
      </p:sp>
      <p:sp>
        <p:nvSpPr>
          <p:cNvPr id="120835" name="Rectangle 3"/>
          <p:cNvSpPr>
            <a:spLocks noGrp="1" noChangeArrowheads="1"/>
          </p:cNvSpPr>
          <p:nvPr>
            <p:ph type="body" sz="half" idx="1"/>
          </p:nvPr>
        </p:nvSpPr>
        <p:spPr>
          <a:xfrm>
            <a:off x="4724400" y="1981200"/>
            <a:ext cx="4024313" cy="2024063"/>
          </a:xfrm>
        </p:spPr>
        <p:txBody>
          <a:bodyPr/>
          <a:lstStyle/>
          <a:p>
            <a:r>
              <a:rPr lang="en-GB" sz="2600" smtClean="0"/>
              <a:t>Subsequently stained with panel of antibodies to determine heavy and light chain isotype</a:t>
            </a:r>
          </a:p>
          <a:p>
            <a:endParaRPr lang="en-GB" sz="2600" smtClean="0"/>
          </a:p>
        </p:txBody>
      </p:sp>
      <p:pic>
        <p:nvPicPr>
          <p:cNvPr id="120836" name="Picture 4" descr="Serum electrophoresis"/>
          <p:cNvPicPr>
            <a:picLocks noGrp="1" noChangeAspect="1" noChangeArrowheads="1"/>
          </p:cNvPicPr>
          <p:nvPr>
            <p:ph type="clipArt" sz="half" idx="2"/>
          </p:nvPr>
        </p:nvPicPr>
        <p:blipFill>
          <a:blip r:embed="rId3"/>
          <a:srcRect/>
          <a:stretch>
            <a:fillRect/>
          </a:stretch>
        </p:blipFill>
        <p:spPr>
          <a:xfrm>
            <a:off x="755650" y="1341438"/>
            <a:ext cx="4059238" cy="3613150"/>
          </a:xfrm>
          <a:solidFill>
            <a:schemeClr val="bg1"/>
          </a:solidFill>
        </p:spPr>
      </p:pic>
      <p:sp>
        <p:nvSpPr>
          <p:cNvPr id="120837" name="Text Box 5"/>
          <p:cNvSpPr txBox="1">
            <a:spLocks noChangeArrowheads="1"/>
          </p:cNvSpPr>
          <p:nvPr/>
        </p:nvSpPr>
        <p:spPr bwMode="auto">
          <a:xfrm>
            <a:off x="519113" y="5392738"/>
            <a:ext cx="6948487" cy="1225550"/>
          </a:xfrm>
          <a:prstGeom prst="rect">
            <a:avLst/>
          </a:prstGeom>
          <a:noFill/>
          <a:ln w="9525" algn="ctr">
            <a:noFill/>
            <a:miter lim="800000"/>
            <a:headEnd/>
            <a:tailEnd/>
          </a:ln>
        </p:spPr>
        <p:txBody>
          <a:bodyPr wrap="none">
            <a:spAutoFit/>
          </a:bodyPr>
          <a:lstStyle/>
          <a:p>
            <a:pPr lvl="1">
              <a:buClr>
                <a:srgbClr val="FF6600"/>
              </a:buClr>
              <a:buFont typeface="Wingdings" pitchFamily="2" charset="2"/>
              <a:buNone/>
            </a:pPr>
            <a:r>
              <a:rPr lang="en-GB" sz="2400">
                <a:solidFill>
                  <a:srgbClr val="000066"/>
                </a:solidFill>
              </a:rPr>
              <a:t>In this example, IgM lambda monoclonal band </a:t>
            </a:r>
          </a:p>
          <a:p>
            <a:pPr lvl="1">
              <a:buClr>
                <a:srgbClr val="FF6600"/>
              </a:buClr>
              <a:buFont typeface="Wingdings" pitchFamily="2" charset="2"/>
              <a:buNone/>
            </a:pPr>
            <a:r>
              <a:rPr lang="en-GB" sz="2400">
                <a:solidFill>
                  <a:srgbClr val="000066"/>
                </a:solidFill>
              </a:rPr>
              <a:t>(This is from different patient)</a:t>
            </a:r>
          </a:p>
          <a:p>
            <a:endParaRPr lang="en-GB">
              <a:solidFill>
                <a:schemeClr val="accent2"/>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GB" smtClean="0"/>
              <a:t>Further investigations</a:t>
            </a:r>
          </a:p>
        </p:txBody>
      </p:sp>
      <p:graphicFrame>
        <p:nvGraphicFramePr>
          <p:cNvPr id="1229827" name="Group 3"/>
          <p:cNvGraphicFramePr>
            <a:graphicFrameLocks noGrp="1"/>
          </p:cNvGraphicFramePr>
          <p:nvPr>
            <p:ph type="tbl" idx="1"/>
          </p:nvPr>
        </p:nvGraphicFramePr>
        <p:xfrm>
          <a:off x="395288" y="1412875"/>
          <a:ext cx="7921625" cy="5247323"/>
        </p:xfrm>
        <a:graphic>
          <a:graphicData uri="http://schemas.openxmlformats.org/drawingml/2006/table">
            <a:tbl>
              <a:tblPr/>
              <a:tblGrid>
                <a:gridCol w="3395662"/>
                <a:gridCol w="4525963"/>
              </a:tblGrid>
              <a:tr h="471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rgbClr val="0E207F"/>
                          </a:solidFill>
                          <a:effectLst/>
                          <a:latin typeface="Arial" charset="0"/>
                        </a:rPr>
                        <a:t>Investigation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rgbClr val="0E207F"/>
                          </a:solidFill>
                          <a:effectLst/>
                          <a:latin typeface="Arial" charset="0"/>
                        </a:rPr>
                        <a:t>Result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1431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C0C0C0"/>
                          </a:solidFill>
                          <a:effectLst/>
                          <a:latin typeface="Arial" charset="0"/>
                        </a:rPr>
                        <a:t>Serum immunoglobulins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C0C0C0"/>
                          </a:solidFill>
                          <a:effectLst/>
                          <a:latin typeface="Arial" charset="0"/>
                        </a:rPr>
                        <a:t>IgG 22.3g/l (NR 6.0-13.0g/l)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C0C0C0"/>
                          </a:solidFill>
                          <a:effectLst/>
                          <a:latin typeface="Arial" charset="0"/>
                        </a:rPr>
                        <a:t>IgA 0.7g/l (NR 1.3–3.5g/l)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C0C0C0"/>
                          </a:solidFill>
                          <a:effectLst/>
                          <a:latin typeface="Arial" charset="0"/>
                        </a:rPr>
                        <a:t>IgM 0.4g/l (NR 1.5-3.2g/l)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C0C0C0"/>
                          </a:solidFill>
                          <a:effectLst/>
                          <a:latin typeface="Arial" charset="0"/>
                        </a:rPr>
                        <a:t>Serum protein electrophoresis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C0C0C0"/>
                          </a:solidFill>
                          <a:effectLst/>
                          <a:latin typeface="Arial" charset="0"/>
                        </a:rPr>
                        <a:t>Monoclonal band in gamma region, subsequently shown to be IgG lambda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Urine electrophoresis</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Free light chains detected</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0E207F"/>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0E207F"/>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0E207F"/>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0E207F"/>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0E207F"/>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0E207F"/>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1873" name="Picture 25" descr="9-11bii"/>
          <p:cNvPicPr>
            <a:picLocks noChangeAspect="1" noChangeArrowheads="1"/>
          </p:cNvPicPr>
          <p:nvPr/>
        </p:nvPicPr>
        <p:blipFill>
          <a:blip r:embed="rId3"/>
          <a:srcRect/>
          <a:stretch>
            <a:fillRect/>
          </a:stretch>
        </p:blipFill>
        <p:spPr bwMode="auto">
          <a:xfrm>
            <a:off x="4284663" y="4483100"/>
            <a:ext cx="3167062"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GB" smtClean="0"/>
              <a:t>“Punched out” or lytic lesions</a:t>
            </a:r>
          </a:p>
        </p:txBody>
      </p:sp>
      <p:pic>
        <p:nvPicPr>
          <p:cNvPr id="122883" name="Picture 3" descr="Myeloma skull"/>
          <p:cNvPicPr>
            <a:picLocks noChangeAspect="1" noChangeArrowheads="1"/>
          </p:cNvPicPr>
          <p:nvPr/>
        </p:nvPicPr>
        <p:blipFill>
          <a:blip r:embed="rId3"/>
          <a:srcRect/>
          <a:stretch>
            <a:fillRect/>
          </a:stretch>
        </p:blipFill>
        <p:spPr bwMode="auto">
          <a:xfrm>
            <a:off x="838200" y="1981200"/>
            <a:ext cx="3657600" cy="2760663"/>
          </a:xfrm>
          <a:prstGeom prst="rect">
            <a:avLst/>
          </a:prstGeom>
          <a:noFill/>
          <a:ln w="9525">
            <a:solidFill>
              <a:schemeClr val="tx1"/>
            </a:solidFill>
            <a:miter lim="800000"/>
            <a:headEnd/>
            <a:tailEnd/>
          </a:ln>
        </p:spPr>
      </p:pic>
      <p:pic>
        <p:nvPicPr>
          <p:cNvPr id="122884" name="Picture 4" descr="Myeloma fracture"/>
          <p:cNvPicPr>
            <a:picLocks noGrp="1" noChangeAspect="1" noChangeArrowheads="1"/>
          </p:cNvPicPr>
          <p:nvPr>
            <p:ph type="clipArt" sz="half" idx="2"/>
          </p:nvPr>
        </p:nvPicPr>
        <p:blipFill>
          <a:blip r:embed="rId4"/>
          <a:srcRect/>
          <a:stretch>
            <a:fillRect/>
          </a:stretch>
        </p:blipFill>
        <p:spPr>
          <a:xfrm>
            <a:off x="4856163" y="1196975"/>
            <a:ext cx="3435350" cy="4827588"/>
          </a:xfrm>
          <a:noFill/>
          <a:ln>
            <a:solidFill>
              <a:schemeClr val="tx1"/>
            </a:solidFill>
          </a:ln>
        </p:spPr>
      </p:pic>
      <p:sp>
        <p:nvSpPr>
          <p:cNvPr id="122885" name="Text Box 5"/>
          <p:cNvSpPr txBox="1">
            <a:spLocks noChangeArrowheads="1"/>
          </p:cNvSpPr>
          <p:nvPr/>
        </p:nvSpPr>
        <p:spPr bwMode="auto">
          <a:xfrm>
            <a:off x="838200" y="4800600"/>
            <a:ext cx="2155825" cy="336550"/>
          </a:xfrm>
          <a:prstGeom prst="rect">
            <a:avLst/>
          </a:prstGeom>
          <a:noFill/>
          <a:ln w="25400">
            <a:noFill/>
            <a:miter lim="800000"/>
            <a:headEnd/>
            <a:tailEnd/>
          </a:ln>
        </p:spPr>
        <p:txBody>
          <a:bodyPr wrap="none">
            <a:spAutoFit/>
          </a:bodyPr>
          <a:lstStyle/>
          <a:p>
            <a:pPr>
              <a:spcBef>
                <a:spcPct val="0"/>
              </a:spcBef>
            </a:pPr>
            <a:r>
              <a:rPr lang="en-GB" sz="1600" i="1">
                <a:solidFill>
                  <a:schemeClr val="tx1"/>
                </a:solidFill>
                <a:latin typeface="Times New Roman" pitchFamily="18" charset="0"/>
              </a:rPr>
              <a:t>Lytic lesions of the skull</a:t>
            </a:r>
          </a:p>
        </p:txBody>
      </p:sp>
      <p:sp>
        <p:nvSpPr>
          <p:cNvPr id="122886" name="Text Box 6"/>
          <p:cNvSpPr txBox="1">
            <a:spLocks noChangeArrowheads="1"/>
          </p:cNvSpPr>
          <p:nvPr/>
        </p:nvSpPr>
        <p:spPr bwMode="auto">
          <a:xfrm>
            <a:off x="4860925" y="6081713"/>
            <a:ext cx="3216275" cy="581025"/>
          </a:xfrm>
          <a:prstGeom prst="rect">
            <a:avLst/>
          </a:prstGeom>
          <a:noFill/>
          <a:ln w="25400">
            <a:noFill/>
            <a:miter lim="800000"/>
            <a:headEnd/>
            <a:tailEnd/>
          </a:ln>
        </p:spPr>
        <p:txBody>
          <a:bodyPr>
            <a:spAutoFit/>
          </a:bodyPr>
          <a:lstStyle/>
          <a:p>
            <a:pPr>
              <a:spcBef>
                <a:spcPct val="0"/>
              </a:spcBef>
            </a:pPr>
            <a:r>
              <a:rPr lang="en-GB" sz="1600" i="1">
                <a:solidFill>
                  <a:schemeClr val="tx1"/>
                </a:solidFill>
                <a:latin typeface="Times New Roman" pitchFamily="18" charset="0"/>
              </a:rPr>
              <a:t>Pathological fracture through lytic lesion of humerus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411760" y="548680"/>
            <a:ext cx="2687786" cy="1096963"/>
          </a:xfrm>
        </p:spPr>
        <p:txBody>
          <a:bodyPr/>
          <a:lstStyle/>
          <a:p>
            <a:r>
              <a:rPr lang="en-GB" sz="4000" dirty="0" smtClean="0"/>
              <a:t>Questions</a:t>
            </a:r>
          </a:p>
        </p:txBody>
      </p:sp>
      <p:sp>
        <p:nvSpPr>
          <p:cNvPr id="123907" name="Rectangle 3"/>
          <p:cNvSpPr>
            <a:spLocks noGrp="1" noChangeArrowheads="1"/>
          </p:cNvSpPr>
          <p:nvPr>
            <p:ph type="body" idx="1"/>
          </p:nvPr>
        </p:nvSpPr>
        <p:spPr>
          <a:xfrm>
            <a:off x="323528" y="2708920"/>
            <a:ext cx="8578850" cy="2667372"/>
          </a:xfrm>
        </p:spPr>
        <p:txBody>
          <a:bodyPr/>
          <a:lstStyle/>
          <a:p>
            <a:r>
              <a:rPr lang="en-GB" sz="2600" dirty="0" smtClean="0"/>
              <a:t>What is the diagnosis?  </a:t>
            </a:r>
          </a:p>
          <a:p>
            <a:r>
              <a:rPr lang="en-GB" sz="2600" dirty="0" smtClean="0"/>
              <a:t>Why is the patient susceptible to recurrent pneumonia?</a:t>
            </a:r>
          </a:p>
          <a:p>
            <a:r>
              <a:rPr lang="en-GB" sz="2600" dirty="0" smtClean="0"/>
              <a:t>Why is she anaemic?</a:t>
            </a:r>
          </a:p>
          <a:p>
            <a:r>
              <a:rPr lang="en-GB" sz="2600" dirty="0" smtClean="0"/>
              <a:t>Why is the ESR elevated if the CRP is normal?</a:t>
            </a:r>
          </a:p>
        </p:txBody>
      </p:sp>
      <p:pic>
        <p:nvPicPr>
          <p:cNvPr id="4" name="Picture 1" descr="question_mark_serious_thinker_500_clr.gif"/>
          <p:cNvPicPr>
            <a:picLocks noChangeAspect="1"/>
          </p:cNvPicPr>
          <p:nvPr/>
        </p:nvPicPr>
        <p:blipFill>
          <a:blip r:embed="rId3"/>
          <a:srcRect/>
          <a:stretch>
            <a:fillRect/>
          </a:stretch>
        </p:blipFill>
        <p:spPr bwMode="auto">
          <a:xfrm>
            <a:off x="6660232" y="404664"/>
            <a:ext cx="201601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smtClean="0"/>
              <a:t>Immediate treatment of anaphylaxis</a:t>
            </a:r>
          </a:p>
        </p:txBody>
      </p:sp>
      <p:sp>
        <p:nvSpPr>
          <p:cNvPr id="15363" name="Rectangle 3"/>
          <p:cNvSpPr>
            <a:spLocks noGrp="1" noChangeArrowheads="1"/>
          </p:cNvSpPr>
          <p:nvPr>
            <p:ph type="body" idx="1"/>
          </p:nvPr>
        </p:nvSpPr>
        <p:spPr/>
        <p:txBody>
          <a:bodyPr/>
          <a:lstStyle/>
          <a:p>
            <a:r>
              <a:rPr lang="en-GB" smtClean="0"/>
              <a:t>May require respiratory support </a:t>
            </a:r>
          </a:p>
          <a:p>
            <a:pPr lvl="1"/>
            <a:r>
              <a:rPr lang="en-GB" smtClean="0"/>
              <a:t>Intubation may be required for severe bronchoconstriction</a:t>
            </a:r>
          </a:p>
          <a:p>
            <a:pPr lvl="1"/>
            <a:r>
              <a:rPr lang="en-GB" smtClean="0"/>
              <a:t>Tracheostomy if develops upper respiratory tract obstruction (eg laryngeal swelling, or severe swelling of tongue)</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smtClean="0"/>
              <a:t>What is the diagnosis?</a:t>
            </a:r>
          </a:p>
        </p:txBody>
      </p:sp>
      <p:sp>
        <p:nvSpPr>
          <p:cNvPr id="124931" name="Rectangle 3"/>
          <p:cNvSpPr>
            <a:spLocks noGrp="1" noChangeArrowheads="1"/>
          </p:cNvSpPr>
          <p:nvPr>
            <p:ph type="body" idx="1"/>
          </p:nvPr>
        </p:nvSpPr>
        <p:spPr/>
        <p:txBody>
          <a:bodyPr/>
          <a:lstStyle/>
          <a:p>
            <a:r>
              <a:rPr lang="en-GB" smtClean="0"/>
              <a:t>Multiple myeloma </a:t>
            </a:r>
          </a:p>
          <a:p>
            <a:pPr lvl="1"/>
            <a:r>
              <a:rPr lang="en-GB" smtClean="0"/>
              <a:t>Definition:  neoplastic proliferation of plasma cells</a:t>
            </a:r>
          </a:p>
          <a:p>
            <a:pPr lvl="1"/>
            <a:r>
              <a:rPr lang="en-GB" smtClean="0"/>
              <a:t>Results in massive expansion of single plasma cell clone </a:t>
            </a:r>
          </a:p>
          <a:p>
            <a:pPr lvl="2"/>
            <a:r>
              <a:rPr lang="en-GB" smtClean="0"/>
              <a:t>Production of excess amounts of a single immunoglobulin molecule with single specificity (usually both heavy chain and light chain)</a:t>
            </a:r>
          </a:p>
          <a:p>
            <a:pPr lvl="2"/>
            <a:r>
              <a:rPr lang="en-GB" smtClean="0"/>
              <a:t>Increased numbers of abnormal plasma cells in bone marrow</a:t>
            </a:r>
          </a:p>
          <a:p>
            <a:pPr lvl="2"/>
            <a:r>
              <a:rPr lang="en-GB" smtClean="0"/>
              <a:t>Lytic lesions of bone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9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9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49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9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9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3922" name="Group 2"/>
          <p:cNvGraphicFramePr>
            <a:graphicFrameLocks noGrp="1"/>
          </p:cNvGraphicFramePr>
          <p:nvPr>
            <p:ph type="tbl" idx="1"/>
          </p:nvPr>
        </p:nvGraphicFramePr>
        <p:xfrm>
          <a:off x="457200" y="1700213"/>
          <a:ext cx="8362950" cy="2185988"/>
        </p:xfrm>
        <a:graphic>
          <a:graphicData uri="http://schemas.openxmlformats.org/drawingml/2006/table">
            <a:tbl>
              <a:tblPr/>
              <a:tblGrid>
                <a:gridCol w="2613025"/>
                <a:gridCol w="5749925"/>
              </a:tblGrid>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Investigation</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Result</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1728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Serum immunoglobulins</a:t>
                      </a: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IgG 22.3g/l (NR 6.0-13.0g/l) </a:t>
                      </a:r>
                      <a:r>
                        <a:rPr kumimoji="0" lang="en-GB" sz="1500" b="0" i="0" u="none" strike="noStrike" cap="none" normalizeH="0" baseline="0" smtClean="0">
                          <a:ln>
                            <a:noFill/>
                          </a:ln>
                          <a:solidFill>
                            <a:srgbClr val="FF6600"/>
                          </a:solidFill>
                          <a:effectLst/>
                          <a:latin typeface="Arial" charset="0"/>
                        </a:rPr>
                        <a:t>- majority is the single (useless) malignant clone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IgA 0.7g/l (NR 1.3–3.5g/l)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IgM 0.4g/l (NR 1.5-3.2g/l)</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5962" name="Rectangle 14"/>
          <p:cNvSpPr>
            <a:spLocks noGrp="1" noChangeArrowheads="1"/>
          </p:cNvSpPr>
          <p:nvPr>
            <p:ph type="title"/>
          </p:nvPr>
        </p:nvSpPr>
        <p:spPr/>
        <p:txBody>
          <a:bodyPr/>
          <a:lstStyle/>
          <a:p>
            <a:r>
              <a:rPr lang="en-GB" smtClean="0"/>
              <a:t>Why is the patient susceptible to recurrent infections?</a:t>
            </a:r>
          </a:p>
        </p:txBody>
      </p:sp>
      <p:sp>
        <p:nvSpPr>
          <p:cNvPr id="125963" name="Rectangle 15"/>
          <p:cNvSpPr>
            <a:spLocks noChangeArrowheads="1"/>
          </p:cNvSpPr>
          <p:nvPr/>
        </p:nvSpPr>
        <p:spPr bwMode="auto">
          <a:xfrm>
            <a:off x="762000" y="4191000"/>
            <a:ext cx="7543800" cy="2286000"/>
          </a:xfrm>
          <a:prstGeom prst="rect">
            <a:avLst/>
          </a:prstGeom>
          <a:noFill/>
          <a:ln w="12700">
            <a:noFill/>
            <a:miter lim="800000"/>
            <a:headEnd/>
            <a:tailEnd/>
          </a:ln>
        </p:spPr>
        <p:txBody>
          <a:bodyPr lIns="90488" tIns="44450" rIns="90488" bIns="44450"/>
          <a:lstStyle/>
          <a:p>
            <a:pPr marL="342900" indent="-342900">
              <a:spcBef>
                <a:spcPct val="40000"/>
              </a:spcBef>
              <a:buClr>
                <a:schemeClr val="tx2"/>
              </a:buClr>
              <a:buSzPct val="100000"/>
              <a:buFontTx/>
              <a:buChar char="•"/>
            </a:pPr>
            <a:r>
              <a:rPr lang="en-GB" sz="2400">
                <a:solidFill>
                  <a:srgbClr val="000066"/>
                </a:solidFill>
              </a:rPr>
              <a:t>Suppression of production of normal immunoglobulin by the malignant clone results in </a:t>
            </a:r>
            <a:r>
              <a:rPr lang="en-GB" sz="2400" i="1">
                <a:solidFill>
                  <a:srgbClr val="000066"/>
                </a:solidFill>
              </a:rPr>
              <a:t>functional antibody deficiency</a:t>
            </a:r>
          </a:p>
          <a:p>
            <a:pPr marL="342900" indent="-342900">
              <a:spcBef>
                <a:spcPct val="40000"/>
              </a:spcBef>
              <a:buClr>
                <a:schemeClr val="tx2"/>
              </a:buClr>
              <a:buSzPct val="100000"/>
              <a:buFontTx/>
              <a:buChar char="•"/>
            </a:pPr>
            <a:r>
              <a:rPr lang="en-GB" sz="2400">
                <a:solidFill>
                  <a:srgbClr val="000066"/>
                </a:solidFill>
              </a:rPr>
              <a:t>Sometimes known as </a:t>
            </a:r>
            <a:r>
              <a:rPr lang="en-GB" sz="2400" i="1">
                <a:solidFill>
                  <a:srgbClr val="000066"/>
                </a:solidFill>
              </a:rPr>
              <a:t>“immune paresis”</a:t>
            </a:r>
          </a:p>
        </p:txBody>
      </p:sp>
      <p:sp>
        <p:nvSpPr>
          <p:cNvPr id="125964" name="Line 16"/>
          <p:cNvSpPr>
            <a:spLocks noChangeShapeType="1"/>
          </p:cNvSpPr>
          <p:nvPr/>
        </p:nvSpPr>
        <p:spPr bwMode="auto">
          <a:xfrm flipH="1">
            <a:off x="6084888" y="2924175"/>
            <a:ext cx="609600" cy="0"/>
          </a:xfrm>
          <a:prstGeom prst="line">
            <a:avLst/>
          </a:prstGeom>
          <a:noFill/>
          <a:ln w="25400">
            <a:solidFill>
              <a:srgbClr val="FF6600"/>
            </a:solidFill>
            <a:round/>
            <a:headEnd/>
            <a:tailEnd type="triangle" w="med" len="med"/>
          </a:ln>
        </p:spPr>
        <p:txBody>
          <a:bodyPr wrap="none" anchor="ctr"/>
          <a:lstStyle/>
          <a:p>
            <a:endParaRPr lang="en-GB"/>
          </a:p>
        </p:txBody>
      </p:sp>
      <p:sp>
        <p:nvSpPr>
          <p:cNvPr id="125965" name="Line 17"/>
          <p:cNvSpPr>
            <a:spLocks noChangeShapeType="1"/>
          </p:cNvSpPr>
          <p:nvPr/>
        </p:nvSpPr>
        <p:spPr bwMode="auto">
          <a:xfrm flipH="1">
            <a:off x="6084888" y="3357563"/>
            <a:ext cx="609600" cy="0"/>
          </a:xfrm>
          <a:prstGeom prst="line">
            <a:avLst/>
          </a:prstGeom>
          <a:noFill/>
          <a:ln w="25400">
            <a:solidFill>
              <a:srgbClr val="FF6600"/>
            </a:solidFill>
            <a:round/>
            <a:headEnd/>
            <a:tailEnd type="triangle" w="med" len="me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39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9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9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5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3" grpId="0"/>
      <p:bldP spid="125964" grpId="0" animBg="1"/>
      <p:bldP spid="12596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GB" smtClean="0"/>
              <a:t>Why is she anaemic?</a:t>
            </a:r>
          </a:p>
        </p:txBody>
      </p:sp>
      <p:sp>
        <p:nvSpPr>
          <p:cNvPr id="126979" name="Rectangle 3"/>
          <p:cNvSpPr>
            <a:spLocks noGrp="1" noChangeArrowheads="1"/>
          </p:cNvSpPr>
          <p:nvPr>
            <p:ph type="body" idx="1"/>
          </p:nvPr>
        </p:nvSpPr>
        <p:spPr/>
        <p:txBody>
          <a:bodyPr/>
          <a:lstStyle/>
          <a:p>
            <a:r>
              <a:rPr lang="en-GB" sz="2600" smtClean="0"/>
              <a:t>Anaemia is found in majority of patients with multiple myeloma</a:t>
            </a:r>
          </a:p>
          <a:p>
            <a:r>
              <a:rPr lang="en-GB" sz="2600" smtClean="0"/>
              <a:t>Mechanism:</a:t>
            </a:r>
          </a:p>
          <a:p>
            <a:pPr lvl="1"/>
            <a:r>
              <a:rPr lang="en-GB" sz="2400" smtClean="0"/>
              <a:t>Space limitation</a:t>
            </a:r>
          </a:p>
          <a:p>
            <a:pPr lvl="2"/>
            <a:r>
              <a:rPr lang="en-GB" sz="1800" smtClean="0"/>
              <a:t>Expansion of malignant clone crowds out normal red cell and white cell precursors in bone marrow</a:t>
            </a:r>
          </a:p>
          <a:p>
            <a:pPr lvl="1"/>
            <a:r>
              <a:rPr lang="en-GB" sz="2400" smtClean="0"/>
              <a:t>Inhibitors</a:t>
            </a:r>
          </a:p>
          <a:p>
            <a:pPr lvl="2"/>
            <a:r>
              <a:rPr lang="en-GB" sz="1800" smtClean="0"/>
              <a:t>Tumour may produce local cytokines which inhibit normal bone marrow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9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9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9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9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GB" smtClean="0"/>
              <a:t>Why is the ESR elevated?</a:t>
            </a:r>
          </a:p>
        </p:txBody>
      </p:sp>
      <p:sp>
        <p:nvSpPr>
          <p:cNvPr id="128003" name="Rectangle 3"/>
          <p:cNvSpPr>
            <a:spLocks noGrp="1" noChangeArrowheads="1"/>
          </p:cNvSpPr>
          <p:nvPr>
            <p:ph type="body" idx="1"/>
          </p:nvPr>
        </p:nvSpPr>
        <p:spPr/>
        <p:txBody>
          <a:bodyPr/>
          <a:lstStyle/>
          <a:p>
            <a:r>
              <a:rPr lang="en-GB" smtClean="0"/>
              <a:t>ESR:  measures the rate of fall of erythrocytes through plasma</a:t>
            </a:r>
          </a:p>
          <a:p>
            <a:pPr lvl="1"/>
            <a:r>
              <a:rPr lang="en-GB" smtClean="0"/>
              <a:t>Normally, erythrocytes do not clump</a:t>
            </a:r>
          </a:p>
          <a:p>
            <a:pPr lvl="2"/>
            <a:r>
              <a:rPr lang="en-GB" smtClean="0"/>
              <a:t>Repellent negative surface charge &gt; attractant charge of plasma constituents</a:t>
            </a:r>
          </a:p>
          <a:p>
            <a:pPr lvl="1"/>
            <a:r>
              <a:rPr lang="en-GB" smtClean="0"/>
              <a:t>However, if protein constituents of plasma increase or change</a:t>
            </a:r>
          </a:p>
          <a:p>
            <a:pPr lvl="2"/>
            <a:r>
              <a:rPr lang="en-GB" smtClean="0"/>
              <a:t>Increases attractant charge</a:t>
            </a:r>
          </a:p>
          <a:p>
            <a:pPr lvl="2"/>
            <a:r>
              <a:rPr lang="en-GB" smtClean="0"/>
              <a:t>Causes erythrocytes to clump together </a:t>
            </a:r>
          </a:p>
          <a:p>
            <a:pPr lvl="2"/>
            <a:r>
              <a:rPr lang="en-GB" smtClean="0"/>
              <a:t>Clumped erythrocytes fall more quickly through plasma</a:t>
            </a:r>
          </a:p>
          <a:p>
            <a:pPr lvl="2">
              <a:buClr>
                <a:srgbClr val="FF9900"/>
              </a:buClr>
              <a:buFont typeface="Wingdings" pitchFamily="2" charset="2"/>
              <a:buChar char="Ø"/>
            </a:pPr>
            <a:r>
              <a:rPr lang="en-GB" sz="2800" smtClean="0"/>
              <a:t>  </a:t>
            </a:r>
            <a:r>
              <a:rPr lang="en-GB" sz="2800" smtClean="0">
                <a:solidFill>
                  <a:srgbClr val="FF9933"/>
                </a:solidFill>
              </a:rPr>
              <a:t>higher ESR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0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0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0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0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80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0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GB" smtClean="0"/>
              <a:t>Rouleaux formation in multiple myeloma</a:t>
            </a:r>
          </a:p>
        </p:txBody>
      </p:sp>
      <p:pic>
        <p:nvPicPr>
          <p:cNvPr id="1236995" name="Picture 3" descr="Rouleaux formation"/>
          <p:cNvPicPr>
            <a:picLocks noChangeAspect="1" noChangeArrowheads="1"/>
          </p:cNvPicPr>
          <p:nvPr/>
        </p:nvPicPr>
        <p:blipFill>
          <a:blip r:embed="rId3"/>
          <a:srcRect/>
          <a:stretch>
            <a:fillRect/>
          </a:stretch>
        </p:blipFill>
        <p:spPr bwMode="auto">
          <a:xfrm>
            <a:off x="611188" y="1406525"/>
            <a:ext cx="7993062" cy="4902200"/>
          </a:xfrm>
          <a:prstGeom prst="rect">
            <a:avLst/>
          </a:prstGeom>
          <a:noFill/>
          <a:ln w="9525">
            <a:solidFill>
              <a:schemeClr val="tx1"/>
            </a:solidFill>
            <a:miter lim="800000"/>
            <a:headEnd/>
            <a:tailEnd/>
          </a:ln>
        </p:spPr>
      </p:pic>
      <p:pic>
        <p:nvPicPr>
          <p:cNvPr id="1236996" name="Picture 4" descr="Tyres"/>
          <p:cNvPicPr>
            <a:picLocks noChangeAspect="1" noChangeArrowheads="1"/>
          </p:cNvPicPr>
          <p:nvPr/>
        </p:nvPicPr>
        <p:blipFill>
          <a:blip r:embed="rId4"/>
          <a:srcRect/>
          <a:stretch>
            <a:fillRect/>
          </a:stretch>
        </p:blipFill>
        <p:spPr bwMode="auto">
          <a:xfrm>
            <a:off x="971550" y="1412875"/>
            <a:ext cx="7200900" cy="5062538"/>
          </a:xfrm>
          <a:prstGeom prst="rect">
            <a:avLst/>
          </a:prstGeom>
          <a:noFill/>
          <a:ln w="952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236996"/>
                                        </p:tgtEl>
                                      </p:cBhvr>
                                    </p:animEffect>
                                    <p:set>
                                      <p:cBhvr>
                                        <p:cTn id="7" dur="1" fill="hold">
                                          <p:stCondLst>
                                            <p:cond delay="1999"/>
                                          </p:stCondLst>
                                        </p:cTn>
                                        <p:tgtEl>
                                          <p:spTgt spid="1236996"/>
                                        </p:tgtEl>
                                        <p:attrNameLst>
                                          <p:attrName>style.visibility</p:attrName>
                                        </p:attrNameLst>
                                      </p:cBhvr>
                                      <p:to>
                                        <p:strVal val="hidden"/>
                                      </p:to>
                                    </p:set>
                                  </p:childTnLst>
                                </p:cTn>
                              </p:par>
                              <p:par>
                                <p:cTn id="8" presetID="55" presetClass="entr" presetSubtype="0" fill="hold" nodeType="withEffect">
                                  <p:stCondLst>
                                    <p:cond delay="0"/>
                                  </p:stCondLst>
                                  <p:childTnLst>
                                    <p:set>
                                      <p:cBhvr>
                                        <p:cTn id="9" dur="1" fill="hold">
                                          <p:stCondLst>
                                            <p:cond delay="0"/>
                                          </p:stCondLst>
                                        </p:cTn>
                                        <p:tgtEl>
                                          <p:spTgt spid="1236995"/>
                                        </p:tgtEl>
                                        <p:attrNameLst>
                                          <p:attrName>style.visibility</p:attrName>
                                        </p:attrNameLst>
                                      </p:cBhvr>
                                      <p:to>
                                        <p:strVal val="visible"/>
                                      </p:to>
                                    </p:set>
                                    <p:anim calcmode="lin" valueType="num">
                                      <p:cBhvr>
                                        <p:cTn id="10" dur="2000" fill="hold"/>
                                        <p:tgtEl>
                                          <p:spTgt spid="1236995"/>
                                        </p:tgtEl>
                                        <p:attrNameLst>
                                          <p:attrName>ppt_w</p:attrName>
                                        </p:attrNameLst>
                                      </p:cBhvr>
                                      <p:tavLst>
                                        <p:tav tm="0">
                                          <p:val>
                                            <p:strVal val="#ppt_w*0.70"/>
                                          </p:val>
                                        </p:tav>
                                        <p:tav tm="100000">
                                          <p:val>
                                            <p:strVal val="#ppt_w"/>
                                          </p:val>
                                        </p:tav>
                                      </p:tavLst>
                                    </p:anim>
                                    <p:anim calcmode="lin" valueType="num">
                                      <p:cBhvr>
                                        <p:cTn id="11" dur="2000" fill="hold"/>
                                        <p:tgtEl>
                                          <p:spTgt spid="1236995"/>
                                        </p:tgtEl>
                                        <p:attrNameLst>
                                          <p:attrName>ppt_h</p:attrName>
                                        </p:attrNameLst>
                                      </p:cBhvr>
                                      <p:tavLst>
                                        <p:tav tm="0">
                                          <p:val>
                                            <p:strVal val="#ppt_h"/>
                                          </p:val>
                                        </p:tav>
                                        <p:tav tm="100000">
                                          <p:val>
                                            <p:strVal val="#ppt_h"/>
                                          </p:val>
                                        </p:tav>
                                      </p:tavLst>
                                    </p:anim>
                                    <p:animEffect transition="in" filter="fade">
                                      <p:cBhvr>
                                        <p:cTn id="12" dur="2000"/>
                                        <p:tgtEl>
                                          <p:spTgt spid="1236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GB" smtClean="0"/>
              <a:t>Multiple Myeloma</a:t>
            </a:r>
          </a:p>
        </p:txBody>
      </p:sp>
      <p:sp>
        <p:nvSpPr>
          <p:cNvPr id="130051" name="Text Box 5"/>
          <p:cNvSpPr txBox="1">
            <a:spLocks noChangeArrowheads="1"/>
          </p:cNvSpPr>
          <p:nvPr/>
        </p:nvSpPr>
        <p:spPr bwMode="auto">
          <a:xfrm>
            <a:off x="0" y="1412875"/>
            <a:ext cx="8870950" cy="4449763"/>
          </a:xfrm>
          <a:prstGeom prst="rect">
            <a:avLst/>
          </a:prstGeom>
          <a:noFill/>
          <a:ln w="9525" algn="ctr">
            <a:noFill/>
            <a:miter lim="800000"/>
            <a:headEnd/>
            <a:tailEnd/>
          </a:ln>
        </p:spPr>
        <p:txBody>
          <a:bodyPr wrap="none">
            <a:spAutoFit/>
          </a:bodyPr>
          <a:lstStyle/>
          <a:p>
            <a:r>
              <a:rPr lang="en-GB" sz="2400">
                <a:solidFill>
                  <a:srgbClr val="000066"/>
                </a:solidFill>
              </a:rPr>
              <a:t>High index of suspicion </a:t>
            </a:r>
          </a:p>
          <a:p>
            <a:r>
              <a:rPr lang="en-GB" sz="2400">
                <a:solidFill>
                  <a:srgbClr val="000066"/>
                </a:solidFill>
              </a:rPr>
              <a:t>	Unusual or vertebral fractures</a:t>
            </a:r>
          </a:p>
          <a:p>
            <a:endParaRPr lang="en-GB" sz="2400">
              <a:solidFill>
                <a:srgbClr val="000066"/>
              </a:solidFill>
            </a:endParaRPr>
          </a:p>
          <a:p>
            <a:r>
              <a:rPr lang="en-GB" sz="2400">
                <a:solidFill>
                  <a:srgbClr val="000066"/>
                </a:solidFill>
              </a:rPr>
              <a:t>Initial clues </a:t>
            </a:r>
          </a:p>
          <a:p>
            <a:r>
              <a:rPr lang="en-GB" sz="2400">
                <a:solidFill>
                  <a:srgbClr val="000066"/>
                </a:solidFill>
              </a:rPr>
              <a:t>	Anaemia, high ESR, high calcium</a:t>
            </a:r>
          </a:p>
          <a:p>
            <a:endParaRPr lang="en-GB" sz="2400">
              <a:solidFill>
                <a:srgbClr val="000066"/>
              </a:solidFill>
            </a:endParaRPr>
          </a:p>
          <a:p>
            <a:r>
              <a:rPr lang="en-GB" sz="2400">
                <a:solidFill>
                  <a:srgbClr val="000066"/>
                </a:solidFill>
              </a:rPr>
              <a:t>Investigations </a:t>
            </a:r>
          </a:p>
          <a:p>
            <a:r>
              <a:rPr lang="en-GB" sz="2400">
                <a:solidFill>
                  <a:srgbClr val="000066"/>
                </a:solidFill>
              </a:rPr>
              <a:t>	Igs and electrophoretic strip, Urinary BJP, skeletal survey</a:t>
            </a:r>
          </a:p>
          <a:p>
            <a:endParaRPr lang="en-GB" sz="2400">
              <a:solidFill>
                <a:srgbClr val="000066"/>
              </a:solidFill>
            </a:endParaRPr>
          </a:p>
          <a:p>
            <a:r>
              <a:rPr lang="en-GB" sz="2400">
                <a:solidFill>
                  <a:srgbClr val="000066"/>
                </a:solidFill>
              </a:rPr>
              <a:t>Refer to haematologist for specialist management</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p:txBody>
          <a:bodyPr/>
          <a:lstStyle/>
          <a:p>
            <a:r>
              <a:rPr lang="en-GB" smtClean="0"/>
              <a:t>Case study 7</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2" descr="data:image/jpg;base64,/9j/4AAQSkZJRgABAQAAAQABAAD/2wBDAAkGBwgHBgkIBwgKCgkLDRYPDQwMDRsUFRAWIB0iIiAdHx8kKDQsJCYxJx8fLT0tMTU3Ojo6Iys/RD84QzQ5Ojf/2wBDAQoKCg0MDRoPDxo3JR8lNzc3Nzc3Nzc3Nzc3Nzc3Nzc3Nzc3Nzc3Nzc3Nzc3Nzc3Nzc3Nzc3Nzc3Nzc3Nzc3Nzf/wAARCACRALMDASIAAhEBAxEB/8QAGwAAAQUBAQAAAAAAAAAAAAAAAgADBAUGAQf/xAA8EAABAwIEBAQDBwIEBwAAAAABAAIDBBEFEiExBhNBYSJRcaGBkbEUIzJCUsHR4fAHFTOCFiQmU2KSo//EABoBAAIDAQEAAAAAAAAAAAAAAAABAgMGBQT/xAAoEQACAgIBBAICAQUAAAAAAAAAAQIDBBEFEiExQRNRImEyFDNSsdH/2gAMAwEAAhEDEQA/AMJQH/LeIcp0iqb29V6HRODg02tcLCcQU/No+dH/AKlOczSOi1WA1f2mlheD+JoK87JcVf1w6WaemsNLKaGh2gaoMBGQEHVTY3gjSx7BR2dkarKQZSSN1lMZo8pMjWi/X0W2mLXMItYqkxCNha4Ptqk2RsrjbW4S9mODF0NT9SwRTFrT4TsmlJPZhcnHdFjrl6OtajAXAeycCZRpAkXSsLIiErIFpAblCQnLaoS3ugNIZc0FUzIf8z4lYxrbwUYF/IvP9+yscVqTSUT5Way3DYx5uOgU7hnDhR0zQQHSE5pHHdzjuUb0jtcNi9dnyPwjUYfC1jWi3xKu4mAR+Sp6d+UtGUnVWYeCNSRcbKtM1ehud2R2ul1GnYHN0679k9P4tAfQJizg0gkA2Rsi0eYcfYBDTTsrqRgZzJA2RjQLEnYgdFO5WUNA2t/RXvEsDJ44myXIEgdYdSNQqc3O5VvVtGV5jXyqKGOWknEkbOStByRCWJ8btntyld4LmIogwnxROcz5FdAuEPCcdq6vpybO5+cDsUjr8PPVrizbUry5gtpdS3TsgsAdfdRQ3ktHpe/kmg8OeTueyrZqi0idJUNudAeii1FNqbqZSDwhwdonJiw6OddGgUtGaraBj99/MKlmhMD7ONx0K2E0YJJBCr6uhZJcOsQUJ6Z5MvEryo6l5+zPDRGCnqiikhd4PE3udUxYt0IIKnsyWThXY8vyW19nV0LnVEmeM4UBN0TjZQKx8lTL9gpiQ9wvK8fkYenqfbfyQW00yumoRG6eE4tiDZSL0tO4iM/rfsXeg2C11JDkjGQ6HooOG0baeGONkYaxg0arWMEDsoN7NtiURx6lCJKpY77ee6muIy69FCikymwT7n3F8x9LqJ6tnSW7g3I1Cbe67STud006TK+17FOVBHJJHkmity0ZjHpbztjGwuVUkqViMnNqnE6jYKKdlYYzkbfkyJfoBJKySDxDrQR0TIcaDE6bEL+C/Kn6eE7H4FSwM22y7LEySJzJReNwIcOyC+m102KSL2urSW+E20tbupGGlrWPLiMw087LGU1bI0fZpnFz4H8sn9Vtj8iPdXFHiPLiLcpc7voFFI2VNqsipI0T6283KFw0AWso81aGXF3WVPFNK9z3lhc87a6BTKSjfO7xvJ7Dohl6CfVZvEHOJ7FMjE8jsrwbdgrWPBhbUuU6HDIwwhsIvbeyEtjUWykppoqg6Gw8irNmHQVDLFodprcJqWgBJcGhrm63GhCscHIaHXeCSbWUtB072n4M1imHGhk8NzGTp2ULKtPxQQIQ0DUutdZp+VkZc42aAST5BIyXLY8K710eyFVyyCRtPTAPqZPwg6ho6uPb6q4wfBhSRgyOu93ifI7dxO6h8J0YqXPr5m3lqCHZejW/lHy91rqxraVzHPsGlh131B/qUM7nG4UcetSl/JldmjaLNG290y+oYSAwku7bKLiFdzHiKnbdx3t0HdHQ0zzq7QqGjoFjACdSVIAGW4vfdRy7ltAtp1RWikjzRSPjk9bgoSG2MzvtIT5BDJOeW4XuQL2TVSXEF5tmGhso3MFySd26qaKpeClk8T3O8ySgIRvBa9zfIkICEzC2Nub2DYJLtkkEBwSG9gdE1WVzKSmdNITbZoG5PQJ9sbDbRU1eBLj9HA8nlNFwPNxv/CD049StsUWTsJoZHRvqan/WlJe4fpvsFb0NFnlsQSfKytMNoozE11t/LZWFFTCKoc4DfRBtqaY1w6V6G4sMcIfCNx06KzwukYG2DfW6soIGujI7bIKeLlSuAGhRotTXglikY3XqkGMi8W4HROZsrLJvKZL2Oie0RTZVVbGkvcwdFW4K0/aHvdYDMbdlf1UFoXe6pcJLcz/1ZyPdInF+yFxQDeIAm2ZZzEmF2G1YabnkvA/9StPxNbIwfmziyzGL3ZhlQW/ic3I31dp+6DL8xB/1UNe9f7LrhdzTRwuj0s1trei5xdiDiaajjJ58r76dGgG591NwKlbTYewNbazR26KhxwyHiDD3PytvHI3Q+h/ZGjURj+KRZYXQfeBpbtuCdytFJRBjWtDRqOir6Vwc/MLA9VamZzwwHSyEuwLwV89N49AdN1AfEWuItZaYNa5mtsygVsIDrktvtp1RoF3M9UZ29NPNQJdASFqKinby7EC5CpJqYjMOiCqcdooXG73HzJQEi6emiLJXtNtD0TJYSUGEvi42ST+2DmCSXKPmkgpHxpsqniKnexsWIQ/jp3C47K4AQ1ETZ6eSJwuHtLUi6qzompGi4dqm1FHHJ+UgEX8ir5rGkAtOqyf+HX/M4RHG8XfC50R9AVqMr6OsbE4l0b25m36EWuPdM3NU3KCkWcU4iaM+h6qSMr/G0Xuok0QfA5/mE1w/M6aja+V2jhsgm+y2S6ublROd0ATOG1POp4nXuXNB+abx4POH1R8LbRksNzpYXUHhpsjMPpW1BGZsTcxI62S9k0uxe1ZLYdeqz9CRZ+T8QlJcrvEJByjr0WVwSsjfiFTAHXeHWdrtcXUl5CIuI3CWaEj9VyFQ4rDJLROEYLntc17WjrlINvYq4xZsgqWFwGXxWIUTpokZTl7WsxP/ABLzBKhk9BE9rswkaLEbaqh4vgEOI4dIGgEVGW/ZzSu4O58WIyUEZyxyN5seujDc5gO17H4pcUS8/E8JjN7ukzuHcMKa8Gmxb1fUpmmw+MPp2nT1Kk1bmwRhx2G67h0LXRNuNuoUPG5SKaUA3IIa3XzICXosTe9E1j82lkzI37wOcdtAnqVlm2PRRap+apjjGlyT8kIexurJ0yjdVtY37lwbudSrWtIa0W3sokcLXYeZSMznbnyHkmQfcx8pvNIR1cUB7pyoBbUytO+YppyRhMj+7Lf2zmiSFJBQScq60dj6pDZG3ZIZY/4deCha8uHimeW6anxFajGZWitpXdPFt8FluCYMmM1scTnMbdj8rTobg3NvVaPiKP7PPTPa55/EPCbG+iGbjBmp0xf6LbmB+HSEflYfoq3CGFlPHZ4DQ0boqOpfLRva++Vzct9Ba/moFFJaFmxtoSXDX5oPWol5iQEtPJGS0h7CLX3B3VTgFYKqgieD48uR/mHDQ+4Kl1cjsgLXXGXY2/ZYzgvEXf8AEOMYbKLMEgnhHkDobeyYnNR0n7NpU3fBZotcak/ysO5rqPGX1tOCQ8gSMG5tsfXoVvK1pbTkgkrHSNInlHS+yH5OfyV9lFash6ZNrq2GtETomlrhuSLKI4IBcb3R7hIy2VlSybOuSI7hJFVRVMIaXMDmkOda7Tbr6hVNXU1FRxlh7JjZjYXyZQTp0V2RobKlmjLeMKF5vZ9M9o+Dh/KaOhxeVYpxp3+J6Lh1RyspJ0tbUKLiJa+eIaXdKNPTX9k/R0xNO3NlIBvtcj6KBUOAxCFhIzAOdb2T9GtWt9i8p3BtNcqDTZJa4kj8Lfqf6I5KgCGPKNetmj9lDpZmsqJJCC3MQ2w1uhkVFtkjGBkbmvsNUUUrX4VrbRoAVXjdfy6aoe8uOVjiPBYaA+fopWCxuqMNYHlxPL8t0yPgyVWAKqT16pgqXicfKrpGdwoxUX5MPmpLInr7GiEl1JB5CS1qIJDZdDbpEifw050ePHJpngGa3Zx/laXihri+i6NM1gf9rllKCQ0+IQTA2Iuw9wf6gLU4zI59PAJOkzHN9CCpI13Dy68ZL2ifR0zW0bn2F9w7qqrBjzp6hh2ZO5tvf91cRzNGFO12ss/wzKJK7ED+mqIt/saUa7nU3+Jd4tEIaYhtrWXneGH7HxXTVchyx1UBgc62zwcw+Yv8l6NjzwKW/QC5WE5ImiabXyva9vqD/Fx8Ut9zlchf8M6n+zZz/exWabm2pvosxVaV8rR0sFoKERvw9kuYWIHj1WfncHVMrxqC42KRXzNsXjpJ+WNkWXBqnDqEFrIMoKyrZW/9S4aT/wBqUD1uxWYKiCPmY/S32ZTvcOxLmg/QJnR4vvlQN5Thv2YhY+Of7RxtXUxvZkEWQ/Mn6+y0cVUyKlyudqN7rJYVIJOMaiYbPgjI7+N6PRsHPpnGP3/w19ZTuZGxwJcLbXtb5KlwGT7TV1Ycc8QqHNHw0PuCtPiD2ijjP/iSsfwIQ8S+ZqZT/wDQpsnCzvolcTwMhppw9oawMNwNNLEH2T/Br5zhMPMHiEIzW6aJrj6TNSVLWm4cLaKVRyGmwn7kgeC8nYdB7KRSnuTb+kZvFjnxGUnsFDcnZnmWV7zu43QG1ut1BmKy5qd8pL7GrJIkkHmJLWogLLgRJEmEQSNNCDcHv/YCsMUxeaWkiIiA5T2Ofc5vCDraw8rqA1OtsRY7HQoPVjZtuP2g9I2NKYZ6A5SLaaXWeoJI6PiCroj4ee0VEZPW3hd9G/NWvDsgmgfFmJLGgEHsFWY1Ew4kyQEZ4bG/kevsSma6WVCNKsb+i+xK01G5t73bb1WTgaWty+RIWohdG+kEkjo2ttfMAAFnDbM4s/CSSEjl85OEq4afcRGmiAjzTiEoM0235Yg2+yEtTjBZK2iBDNkMLAMTp5CQ27HRXPQkgj6EfFO2SIBbYgEHoQg9GLe6LY2L0TsXiLKfIzwk6ZsxuVSUEZZxFHk0ApgD8Hm31Kmk6WJJA2BN1zCmk41K8fkgaD8XO/hB3cfOeXmwaWktmhxOoLaEOeLNYw5u3VUvA1OYqGKZ+jpSZSB0zEu/dTseuygmBlaS+MjLY6aeacpA2CIt/LG0NAG2ykaDpX8ir4lLZpBA65uDnv3UGPEKltCaR4aQQBzAdSBtcI6x3Mne4nW6jEXSMnm8jYr5qt9vA11QuCcLbIHIOMN2SRapIAkNCMJsIwUhhjRONcU2EYCBDsbnNdmY5zXWtdpIRA63890DQnA1BLqk1rZ0Xy2ubXvZFe3QarnokgTbfkLohI1RArh3QIQREaJvW6cHqgBtwI2XLgo3prqgDpsEEMj6WrbUsaXty5ZGdSL3BHff5o7oD6ILqLp0WKyHlE7E6+nrIi2NhJe0tcHAiwO/soMdZURwmLOHttYOcPFZNkXKBwTPZbymTZLe9HCb77+abJsnLaISEHObbe2MncofVH1K44oEBdJJJAD/AOYIkkkEmG1OjdJJIiONR/39EkkMkhN2XT1SSQI63ZJJJAgQjHVJJAAu3QH8R9EkkDODYLjt0kkwQB3TbkkkAChKSSBDR3KF2xSSQwBbsEkkkwP/2Q=="/>
          <p:cNvSpPr>
            <a:spLocks noChangeAspect="1" noChangeArrowheads="1"/>
          </p:cNvSpPr>
          <p:nvPr/>
        </p:nvSpPr>
        <p:spPr bwMode="auto">
          <a:xfrm>
            <a:off x="76200" y="-657225"/>
            <a:ext cx="1619250" cy="1314450"/>
          </a:xfrm>
          <a:prstGeom prst="rect">
            <a:avLst/>
          </a:prstGeom>
          <a:noFill/>
          <a:ln w="9525">
            <a:noFill/>
            <a:miter lim="800000"/>
            <a:headEnd/>
            <a:tailEnd/>
          </a:ln>
        </p:spPr>
        <p:txBody>
          <a:bodyPr/>
          <a:lstStyle/>
          <a:p>
            <a:endParaRPr lang="en-GB"/>
          </a:p>
        </p:txBody>
      </p:sp>
      <p:pic>
        <p:nvPicPr>
          <p:cNvPr id="132099" name="Picture 2" descr="rheumatoid_arthritis.jpg"/>
          <p:cNvPicPr>
            <a:picLocks noChangeAspect="1"/>
          </p:cNvPicPr>
          <p:nvPr/>
        </p:nvPicPr>
        <p:blipFill>
          <a:blip r:embed="rId3"/>
          <a:srcRect r="50398"/>
          <a:stretch>
            <a:fillRect/>
          </a:stretch>
        </p:blipFill>
        <p:spPr bwMode="auto">
          <a:xfrm>
            <a:off x="5003800" y="822325"/>
            <a:ext cx="3097213" cy="5076825"/>
          </a:xfrm>
          <a:prstGeom prst="rect">
            <a:avLst/>
          </a:prstGeom>
          <a:noFill/>
          <a:ln w="9525">
            <a:noFill/>
            <a:miter lim="800000"/>
            <a:headEnd/>
            <a:tailEnd/>
          </a:ln>
        </p:spPr>
      </p:pic>
      <p:sp>
        <p:nvSpPr>
          <p:cNvPr id="132100" name="TextBox 3"/>
          <p:cNvSpPr txBox="1">
            <a:spLocks noChangeArrowheads="1"/>
          </p:cNvSpPr>
          <p:nvPr/>
        </p:nvSpPr>
        <p:spPr bwMode="auto">
          <a:xfrm>
            <a:off x="395288" y="620713"/>
            <a:ext cx="3756025" cy="5780087"/>
          </a:xfrm>
          <a:prstGeom prst="rect">
            <a:avLst/>
          </a:prstGeom>
          <a:noFill/>
          <a:ln w="9525">
            <a:noFill/>
            <a:miter lim="800000"/>
            <a:headEnd/>
            <a:tailEnd/>
          </a:ln>
        </p:spPr>
        <p:txBody>
          <a:bodyPr wrap="none">
            <a:spAutoFit/>
          </a:bodyPr>
          <a:lstStyle/>
          <a:p>
            <a:r>
              <a:rPr lang="en-GB" sz="2400">
                <a:solidFill>
                  <a:srgbClr val="000066"/>
                </a:solidFill>
              </a:rPr>
              <a:t>32 year old lady</a:t>
            </a:r>
          </a:p>
          <a:p>
            <a:endParaRPr lang="en-GB" sz="2400">
              <a:solidFill>
                <a:srgbClr val="000066"/>
              </a:solidFill>
            </a:endParaRPr>
          </a:p>
          <a:p>
            <a:r>
              <a:rPr lang="en-GB" sz="2400">
                <a:solidFill>
                  <a:srgbClr val="000066"/>
                </a:solidFill>
              </a:rPr>
              <a:t>3 month history</a:t>
            </a:r>
          </a:p>
          <a:p>
            <a:r>
              <a:rPr lang="en-GB" sz="2400">
                <a:solidFill>
                  <a:srgbClr val="000066"/>
                </a:solidFill>
              </a:rPr>
              <a:t>Pain and stiffness of joints</a:t>
            </a:r>
          </a:p>
          <a:p>
            <a:r>
              <a:rPr lang="en-GB" sz="2400">
                <a:solidFill>
                  <a:srgbClr val="000066"/>
                </a:solidFill>
              </a:rPr>
              <a:t>Particularly hands</a:t>
            </a:r>
          </a:p>
          <a:p>
            <a:endParaRPr lang="en-GB" sz="2400">
              <a:solidFill>
                <a:srgbClr val="000066"/>
              </a:solidFill>
            </a:endParaRPr>
          </a:p>
          <a:p>
            <a:r>
              <a:rPr lang="en-GB" sz="2400">
                <a:solidFill>
                  <a:srgbClr val="000066"/>
                </a:solidFill>
              </a:rPr>
              <a:t>Previously entirely well</a:t>
            </a:r>
          </a:p>
          <a:p>
            <a:r>
              <a:rPr lang="en-GB" sz="2400">
                <a:solidFill>
                  <a:srgbClr val="000066"/>
                </a:solidFill>
              </a:rPr>
              <a:t>Recently given birth</a:t>
            </a:r>
          </a:p>
          <a:p>
            <a:endParaRPr lang="en-GB" sz="2400">
              <a:solidFill>
                <a:srgbClr val="000066"/>
              </a:solidFill>
            </a:endParaRPr>
          </a:p>
          <a:p>
            <a:r>
              <a:rPr lang="en-GB" sz="2400">
                <a:solidFill>
                  <a:srgbClr val="000066"/>
                </a:solidFill>
              </a:rPr>
              <a:t>Family history of gout and</a:t>
            </a:r>
          </a:p>
          <a:p>
            <a:r>
              <a:rPr lang="en-GB" sz="2400">
                <a:solidFill>
                  <a:srgbClr val="000066"/>
                </a:solidFill>
              </a:rPr>
              <a:t>rheumatoid arthritis</a:t>
            </a:r>
          </a:p>
          <a:p>
            <a:endParaRPr lang="en-GB" sz="2400">
              <a:solidFill>
                <a:srgbClr val="000066"/>
              </a:solidFill>
            </a:endParaRPr>
          </a:p>
          <a:p>
            <a:r>
              <a:rPr lang="en-GB" sz="2400">
                <a:solidFill>
                  <a:srgbClr val="000066"/>
                </a:solidFill>
              </a:rPr>
              <a:t>Smokes 20/day</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71550" y="1341438"/>
          <a:ext cx="7416800" cy="4176713"/>
        </p:xfrm>
        <a:graphic>
          <a:graphicData uri="http://schemas.openxmlformats.org/drawingml/2006/table">
            <a:tbl>
              <a:tblPr/>
              <a:tblGrid>
                <a:gridCol w="2057400"/>
                <a:gridCol w="5359400"/>
              </a:tblGrid>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FBC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Hb 9.5 NC NC</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Normal WCC</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Platelet count 490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ESR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CRP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RF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ACPA (anti-CCP)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&gt;300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ANA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Hand X ray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Normal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57188" y="0"/>
            <a:ext cx="8304212" cy="1096963"/>
          </a:xfrm>
        </p:spPr>
        <p:txBody>
          <a:bodyPr/>
          <a:lstStyle/>
          <a:p>
            <a:r>
              <a:rPr lang="en-GB" dirty="0" smtClean="0"/>
              <a:t>Questions</a:t>
            </a:r>
          </a:p>
        </p:txBody>
      </p:sp>
      <p:sp>
        <p:nvSpPr>
          <p:cNvPr id="134147" name="Rectangle 3"/>
          <p:cNvSpPr>
            <a:spLocks noGrp="1" noChangeArrowheads="1"/>
          </p:cNvSpPr>
          <p:nvPr>
            <p:ph type="body" idx="1"/>
          </p:nvPr>
        </p:nvSpPr>
        <p:spPr>
          <a:xfrm>
            <a:off x="285750" y="1143000"/>
            <a:ext cx="8578850" cy="4827588"/>
          </a:xfrm>
        </p:spPr>
        <p:txBody>
          <a:bodyPr/>
          <a:lstStyle/>
          <a:p>
            <a:r>
              <a:rPr lang="en-GB" sz="2400" dirty="0" smtClean="0"/>
              <a:t>What is the diagnosis?  </a:t>
            </a:r>
          </a:p>
          <a:p>
            <a:r>
              <a:rPr lang="en-GB" sz="2400" dirty="0" smtClean="0"/>
              <a:t>Is the history of recent childbirth relevant?</a:t>
            </a:r>
          </a:p>
          <a:p>
            <a:r>
              <a:rPr lang="en-GB" sz="2400" dirty="0" smtClean="0"/>
              <a:t>What are RF and anti-CCP antibody tests and what are their approximate specificity and sensitivity for diagnosis of this condition?</a:t>
            </a:r>
          </a:p>
          <a:p>
            <a:r>
              <a:rPr lang="en-GB" sz="2400" dirty="0" smtClean="0"/>
              <a:t>Give examples of genetic polymorphisms which predispose to this condition – what do these suggest about disease pathogenesis?</a:t>
            </a:r>
          </a:p>
          <a:p>
            <a:r>
              <a:rPr lang="en-GB" sz="2400" dirty="0" smtClean="0"/>
              <a:t>Which drugs would you prescribe for this patient in the first instance?</a:t>
            </a:r>
          </a:p>
          <a:p>
            <a:r>
              <a:rPr lang="en-GB" sz="2400" dirty="0" smtClean="0"/>
              <a:t>If her disease remains active despite 6 months’ treatment which drugs would you consider using? What tests would you do before using these agents?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smtClean="0"/>
              <a:t>Immediate treatment of anaphylaxis</a:t>
            </a:r>
          </a:p>
        </p:txBody>
      </p:sp>
      <p:sp>
        <p:nvSpPr>
          <p:cNvPr id="16387" name="Rectangle 3"/>
          <p:cNvSpPr>
            <a:spLocks noGrp="1" noChangeArrowheads="1"/>
          </p:cNvSpPr>
          <p:nvPr>
            <p:ph type="body" idx="1"/>
          </p:nvPr>
        </p:nvSpPr>
        <p:spPr>
          <a:xfrm>
            <a:off x="314325" y="1409700"/>
            <a:ext cx="8361363" cy="5187950"/>
          </a:xfrm>
        </p:spPr>
        <p:txBody>
          <a:bodyPr/>
          <a:lstStyle/>
          <a:p>
            <a:pPr>
              <a:lnSpc>
                <a:spcPct val="90000"/>
              </a:lnSpc>
            </a:pPr>
            <a:r>
              <a:rPr lang="en-GB" sz="2600" smtClean="0">
                <a:solidFill>
                  <a:srgbClr val="000066"/>
                </a:solidFill>
              </a:rPr>
              <a:t>Oxygen by mask</a:t>
            </a:r>
          </a:p>
          <a:p>
            <a:pPr lvl="1">
              <a:lnSpc>
                <a:spcPct val="90000"/>
              </a:lnSpc>
            </a:pPr>
            <a:r>
              <a:rPr lang="en-GB" sz="2400" smtClean="0">
                <a:solidFill>
                  <a:srgbClr val="000066"/>
                </a:solidFill>
              </a:rPr>
              <a:t>Improve oxygen delivery</a:t>
            </a:r>
          </a:p>
          <a:p>
            <a:pPr>
              <a:lnSpc>
                <a:spcPct val="90000"/>
              </a:lnSpc>
            </a:pPr>
            <a:r>
              <a:rPr lang="en-GB" sz="2600" smtClean="0">
                <a:solidFill>
                  <a:schemeClr val="folHlink"/>
                </a:solidFill>
              </a:rPr>
              <a:t>Adrenalin im (0.5mg for adult and may repeat) </a:t>
            </a:r>
          </a:p>
          <a:p>
            <a:pPr lvl="1">
              <a:lnSpc>
                <a:spcPct val="90000"/>
              </a:lnSpc>
            </a:pPr>
            <a:r>
              <a:rPr lang="en-GB" sz="2400" smtClean="0">
                <a:solidFill>
                  <a:schemeClr val="folHlink"/>
                </a:solidFill>
              </a:rPr>
              <a:t>Acts on B2 adrenergic receptors to constrict arterial smooth muscle</a:t>
            </a:r>
          </a:p>
          <a:p>
            <a:pPr lvl="2">
              <a:lnSpc>
                <a:spcPct val="90000"/>
              </a:lnSpc>
            </a:pPr>
            <a:r>
              <a:rPr lang="en-GB" sz="1800" smtClean="0">
                <a:solidFill>
                  <a:schemeClr val="folHlink"/>
                </a:solidFill>
              </a:rPr>
              <a:t>Increases blood pressure</a:t>
            </a:r>
          </a:p>
          <a:p>
            <a:pPr lvl="2">
              <a:lnSpc>
                <a:spcPct val="90000"/>
              </a:lnSpc>
            </a:pPr>
            <a:r>
              <a:rPr lang="en-GB" sz="1800" smtClean="0">
                <a:solidFill>
                  <a:schemeClr val="folHlink"/>
                </a:solidFill>
              </a:rPr>
              <a:t>Llimits vascular leakage</a:t>
            </a:r>
          </a:p>
          <a:p>
            <a:pPr lvl="2">
              <a:lnSpc>
                <a:spcPct val="90000"/>
              </a:lnSpc>
            </a:pPr>
            <a:r>
              <a:rPr lang="en-GB" sz="1800" smtClean="0">
                <a:solidFill>
                  <a:schemeClr val="folHlink"/>
                </a:solidFill>
              </a:rPr>
              <a:t>Bronchodilator</a:t>
            </a:r>
          </a:p>
          <a:p>
            <a:pPr>
              <a:lnSpc>
                <a:spcPct val="90000"/>
              </a:lnSpc>
            </a:pPr>
            <a:r>
              <a:rPr lang="en-GB" sz="2600" smtClean="0">
                <a:solidFill>
                  <a:schemeClr val="folHlink"/>
                </a:solidFill>
              </a:rPr>
              <a:t>Intravenous anti-histamines </a:t>
            </a:r>
            <a:r>
              <a:rPr lang="en-GB" sz="2400" smtClean="0">
                <a:solidFill>
                  <a:schemeClr val="folHlink"/>
                </a:solidFill>
              </a:rPr>
              <a:t>(10mg Chlorpheniramine)</a:t>
            </a:r>
          </a:p>
          <a:p>
            <a:pPr lvl="1">
              <a:lnSpc>
                <a:spcPct val="90000"/>
              </a:lnSpc>
            </a:pPr>
            <a:r>
              <a:rPr lang="en-GB" sz="2400" smtClean="0">
                <a:solidFill>
                  <a:schemeClr val="folHlink"/>
                </a:solidFill>
              </a:rPr>
              <a:t>Acts to oppose the effects of mast-cell derived histamine</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323850" y="549275"/>
            <a:ext cx="8304213" cy="1096963"/>
          </a:xfrm>
        </p:spPr>
        <p:txBody>
          <a:bodyPr/>
          <a:lstStyle/>
          <a:p>
            <a:r>
              <a:rPr lang="en-GB" smtClean="0"/>
              <a:t/>
            </a:r>
            <a:br>
              <a:rPr lang="en-GB" smtClean="0"/>
            </a:br>
            <a:r>
              <a:rPr lang="en-GB" smtClean="0"/>
              <a:t>Rheumatoid arthritis</a:t>
            </a:r>
          </a:p>
        </p:txBody>
      </p:sp>
      <p:sp>
        <p:nvSpPr>
          <p:cNvPr id="135171" name="Rectangle 3"/>
          <p:cNvSpPr>
            <a:spLocks noGrp="1" noChangeArrowheads="1"/>
          </p:cNvSpPr>
          <p:nvPr>
            <p:ph type="body" idx="1"/>
          </p:nvPr>
        </p:nvSpPr>
        <p:spPr>
          <a:xfrm>
            <a:off x="395288" y="1628775"/>
            <a:ext cx="8289925" cy="4827588"/>
          </a:xfrm>
        </p:spPr>
        <p:txBody>
          <a:bodyPr/>
          <a:lstStyle/>
          <a:p>
            <a:r>
              <a:rPr lang="en-GB" sz="2800" smtClean="0">
                <a:solidFill>
                  <a:srgbClr val="000066"/>
                </a:solidFill>
              </a:rPr>
              <a:t>Peripheral, symmetrical, polyarthritis with stiffness</a:t>
            </a:r>
          </a:p>
          <a:p>
            <a:r>
              <a:rPr lang="en-GB" sz="2800" smtClean="0">
                <a:solidFill>
                  <a:srgbClr val="000066"/>
                </a:solidFill>
              </a:rPr>
              <a:t>Persists for &gt; 6 weeks</a:t>
            </a:r>
          </a:p>
          <a:p>
            <a:r>
              <a:rPr lang="en-GB" sz="2800" smtClean="0">
                <a:solidFill>
                  <a:srgbClr val="000066"/>
                </a:solidFill>
              </a:rPr>
              <a:t>May be associated with RF and/or anti-CCP Ab</a:t>
            </a:r>
          </a:p>
          <a:p>
            <a:r>
              <a:rPr lang="en-GB" sz="2800" smtClean="0">
                <a:solidFill>
                  <a:srgbClr val="000066"/>
                </a:solidFill>
              </a:rPr>
              <a:t>Post-partum presentation frequently described - possibly related to changes in Th cell profiles during/after pregnancy; Th2 cells tend to dominate during pregancy with switch back to Th1 post-partum</a:t>
            </a:r>
          </a:p>
        </p:txBody>
      </p:sp>
      <p:sp>
        <p:nvSpPr>
          <p:cNvPr id="4" name="Rectangle 2"/>
          <p:cNvSpPr txBox="1">
            <a:spLocks noChangeArrowheads="1"/>
          </p:cNvSpPr>
          <p:nvPr/>
        </p:nvSpPr>
        <p:spPr bwMode="auto">
          <a:xfrm>
            <a:off x="323850" y="-242888"/>
            <a:ext cx="8304213" cy="1096963"/>
          </a:xfrm>
          <a:prstGeom prst="rect">
            <a:avLst/>
          </a:prstGeom>
          <a:noFill/>
          <a:ln w="9525">
            <a:noFill/>
            <a:miter lim="800000"/>
            <a:headEnd/>
            <a:tailEnd/>
          </a:ln>
        </p:spPr>
        <p:txBody>
          <a:bodyPr anchor="ctr"/>
          <a:lstStyle/>
          <a:p>
            <a:pPr>
              <a:spcBef>
                <a:spcPct val="0"/>
              </a:spcBef>
            </a:pPr>
            <a:r>
              <a:rPr lang="en-GB" sz="3000"/>
              <a:t/>
            </a:r>
            <a:br>
              <a:rPr lang="en-GB" sz="3000"/>
            </a:br>
            <a:r>
              <a:rPr lang="en-GB" sz="3000"/>
              <a:t>What is the diagnosis?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17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1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1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5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GB" smtClean="0"/>
              <a:t>What are the RF and anti-CCP antibody tests?</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GB" smtClean="0"/>
              <a:t>Rheumatoid arthritis</a:t>
            </a:r>
          </a:p>
        </p:txBody>
      </p:sp>
      <p:sp>
        <p:nvSpPr>
          <p:cNvPr id="137219" name="Rectangle 3"/>
          <p:cNvSpPr>
            <a:spLocks noGrp="1" noChangeArrowheads="1"/>
          </p:cNvSpPr>
          <p:nvPr>
            <p:ph type="body" idx="1"/>
          </p:nvPr>
        </p:nvSpPr>
        <p:spPr>
          <a:xfrm>
            <a:off x="250825" y="1341438"/>
            <a:ext cx="4681538" cy="4827587"/>
          </a:xfrm>
        </p:spPr>
        <p:txBody>
          <a:bodyPr/>
          <a:lstStyle/>
          <a:p>
            <a:r>
              <a:rPr lang="en-GB" dirty="0" smtClean="0">
                <a:solidFill>
                  <a:srgbClr val="000066"/>
                </a:solidFill>
              </a:rPr>
              <a:t>Rheumatoid factor </a:t>
            </a:r>
          </a:p>
          <a:p>
            <a:pPr>
              <a:buFontTx/>
              <a:buNone/>
            </a:pPr>
            <a:r>
              <a:rPr lang="en-GB" dirty="0" smtClean="0">
                <a:solidFill>
                  <a:srgbClr val="000066"/>
                </a:solidFill>
              </a:rPr>
              <a:t>	</a:t>
            </a:r>
            <a:r>
              <a:rPr lang="en-GB" sz="2400" dirty="0" smtClean="0">
                <a:solidFill>
                  <a:srgbClr val="000066"/>
                </a:solidFill>
              </a:rPr>
              <a:t>- Antibody directed at the </a:t>
            </a:r>
            <a:r>
              <a:rPr lang="en-GB" sz="2400" dirty="0" err="1" smtClean="0">
                <a:solidFill>
                  <a:srgbClr val="000066"/>
                </a:solidFill>
              </a:rPr>
              <a:t>Fc</a:t>
            </a:r>
            <a:r>
              <a:rPr lang="en-GB" sz="2400" dirty="0" smtClean="0">
                <a:solidFill>
                  <a:srgbClr val="000066"/>
                </a:solidFill>
              </a:rPr>
              <a:t> region of human </a:t>
            </a:r>
            <a:r>
              <a:rPr lang="en-GB" sz="2400" dirty="0" err="1" smtClean="0">
                <a:solidFill>
                  <a:srgbClr val="000066"/>
                </a:solidFill>
              </a:rPr>
              <a:t>IgG</a:t>
            </a:r>
            <a:endParaRPr lang="en-GB" sz="2400" dirty="0" smtClean="0">
              <a:solidFill>
                <a:srgbClr val="000066"/>
              </a:solidFill>
            </a:endParaRPr>
          </a:p>
          <a:p>
            <a:pPr>
              <a:buFontTx/>
              <a:buNone/>
            </a:pPr>
            <a:r>
              <a:rPr lang="en-GB" sz="2400" dirty="0" smtClean="0">
                <a:solidFill>
                  <a:srgbClr val="000066"/>
                </a:solidFill>
              </a:rPr>
              <a:t>	- Assays usually look for </a:t>
            </a:r>
            <a:r>
              <a:rPr lang="en-GB" sz="2400" dirty="0" err="1" smtClean="0">
                <a:solidFill>
                  <a:srgbClr val="000066"/>
                </a:solidFill>
              </a:rPr>
              <a:t>IgM</a:t>
            </a:r>
            <a:r>
              <a:rPr lang="en-GB" sz="2400" dirty="0" smtClean="0">
                <a:solidFill>
                  <a:srgbClr val="000066"/>
                </a:solidFill>
              </a:rPr>
              <a:t> RF although patients may sometimes also have </a:t>
            </a:r>
            <a:r>
              <a:rPr lang="en-GB" sz="2400" dirty="0" err="1" smtClean="0">
                <a:solidFill>
                  <a:srgbClr val="000066"/>
                </a:solidFill>
              </a:rPr>
              <a:t>IgG</a:t>
            </a:r>
            <a:r>
              <a:rPr lang="en-GB" sz="2400" dirty="0" smtClean="0">
                <a:solidFill>
                  <a:srgbClr val="000066"/>
                </a:solidFill>
              </a:rPr>
              <a:t> and </a:t>
            </a:r>
            <a:r>
              <a:rPr lang="en-GB" sz="2400" dirty="0" err="1" smtClean="0">
                <a:solidFill>
                  <a:srgbClr val="000066"/>
                </a:solidFill>
              </a:rPr>
              <a:t>IgA</a:t>
            </a:r>
            <a:r>
              <a:rPr lang="en-GB" sz="2400" dirty="0" smtClean="0">
                <a:solidFill>
                  <a:srgbClr val="000066"/>
                </a:solidFill>
              </a:rPr>
              <a:t> RF</a:t>
            </a:r>
          </a:p>
          <a:p>
            <a:pPr>
              <a:buFontTx/>
              <a:buNone/>
            </a:pPr>
            <a:r>
              <a:rPr lang="en-GB" sz="2400" dirty="0" smtClean="0">
                <a:solidFill>
                  <a:srgbClr val="000066"/>
                </a:solidFill>
              </a:rPr>
              <a:t>	- Approximately 60-70% sensitive</a:t>
            </a:r>
          </a:p>
          <a:p>
            <a:pPr>
              <a:buFontTx/>
              <a:buNone/>
            </a:pPr>
            <a:r>
              <a:rPr lang="en-GB" sz="2400" dirty="0" smtClean="0">
                <a:solidFill>
                  <a:srgbClr val="000066"/>
                </a:solidFill>
              </a:rPr>
              <a:t>	- Approximately 60-70% specific (found in other diseases)</a:t>
            </a:r>
          </a:p>
          <a:p>
            <a:endParaRPr lang="en-GB" sz="2800" dirty="0" smtClean="0">
              <a:solidFill>
                <a:srgbClr val="000066"/>
              </a:solidFill>
            </a:endParaRPr>
          </a:p>
        </p:txBody>
      </p:sp>
      <p:pic>
        <p:nvPicPr>
          <p:cNvPr id="137220" name="Picture 7" descr="rheumatoid factor"/>
          <p:cNvPicPr>
            <a:picLocks noChangeAspect="1" noChangeArrowheads="1"/>
          </p:cNvPicPr>
          <p:nvPr/>
        </p:nvPicPr>
        <p:blipFill>
          <a:blip r:embed="rId3"/>
          <a:srcRect t="13777"/>
          <a:stretch>
            <a:fillRect/>
          </a:stretch>
        </p:blipFill>
        <p:spPr bwMode="auto">
          <a:xfrm>
            <a:off x="4932363" y="2276475"/>
            <a:ext cx="3729037" cy="241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GB" smtClean="0"/>
              <a:t>Rheumatoid arthritis</a:t>
            </a:r>
          </a:p>
        </p:txBody>
      </p:sp>
      <p:sp>
        <p:nvSpPr>
          <p:cNvPr id="138243" name="Rectangle 3"/>
          <p:cNvSpPr>
            <a:spLocks noGrp="1" noChangeArrowheads="1"/>
          </p:cNvSpPr>
          <p:nvPr>
            <p:ph type="body" idx="1"/>
          </p:nvPr>
        </p:nvSpPr>
        <p:spPr>
          <a:xfrm>
            <a:off x="250825" y="1341438"/>
            <a:ext cx="8424863" cy="4827587"/>
          </a:xfrm>
        </p:spPr>
        <p:txBody>
          <a:bodyPr/>
          <a:lstStyle/>
          <a:p>
            <a:r>
              <a:rPr lang="en-GB" smtClean="0">
                <a:solidFill>
                  <a:srgbClr val="000066"/>
                </a:solidFill>
              </a:rPr>
              <a:t>Anti-CCP antibody</a:t>
            </a:r>
          </a:p>
          <a:p>
            <a:pPr>
              <a:buFontTx/>
              <a:buNone/>
            </a:pPr>
            <a:r>
              <a:rPr lang="en-GB" smtClean="0">
                <a:solidFill>
                  <a:srgbClr val="000066"/>
                </a:solidFill>
              </a:rPr>
              <a:t>	</a:t>
            </a:r>
            <a:r>
              <a:rPr lang="en-GB" sz="2400" smtClean="0">
                <a:solidFill>
                  <a:srgbClr val="000066"/>
                </a:solidFill>
              </a:rPr>
              <a:t>- Arginine residues may be deiminated to form citrulline residues by PADI enzymes</a:t>
            </a:r>
          </a:p>
          <a:p>
            <a:pPr>
              <a:buFontTx/>
              <a:buNone/>
            </a:pPr>
            <a:r>
              <a:rPr lang="en-GB" sz="2400" smtClean="0">
                <a:solidFill>
                  <a:srgbClr val="000066"/>
                </a:solidFill>
              </a:rPr>
              <a:t>	- Polymorphisms within PADI enzymes may increase generation of citrullinated residues in patients who develop RA</a:t>
            </a:r>
          </a:p>
          <a:p>
            <a:pPr>
              <a:buFontTx/>
              <a:buNone/>
            </a:pPr>
            <a:r>
              <a:rPr lang="en-GB" sz="2400" smtClean="0">
                <a:solidFill>
                  <a:srgbClr val="000066"/>
                </a:solidFill>
              </a:rPr>
              <a:t>	- Loss of tolerance to the citrullinated residues results in production of antibodies specific for citrullinated proteins in ~60-70% individuals (sensitivity similar to RF)</a:t>
            </a:r>
          </a:p>
          <a:p>
            <a:pPr>
              <a:buFontTx/>
              <a:buNone/>
            </a:pPr>
            <a:r>
              <a:rPr lang="en-GB" sz="2400" smtClean="0">
                <a:solidFill>
                  <a:srgbClr val="000066"/>
                </a:solidFill>
              </a:rPr>
              <a:t>	- Development of anti-citrullinated peptide antibodies is associated with RA in ~95% individuals (highly specific)</a:t>
            </a:r>
          </a:p>
          <a:p>
            <a:pPr>
              <a:buFontTx/>
              <a:buNone/>
            </a:pPr>
            <a:endParaRPr lang="en-GB" sz="2400" smtClean="0">
              <a:solidFill>
                <a:srgbClr val="000066"/>
              </a:solidFill>
            </a:endParaRPr>
          </a:p>
          <a:p>
            <a:endParaRPr lang="en-GB" sz="2800" smtClean="0">
              <a:solidFill>
                <a:srgbClr val="000066"/>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GB" smtClean="0"/>
              <a:t>Rheumatoid arthritis – genetic predisposition</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GB" smtClean="0"/>
              <a:t>Rheumatoid arthritis – genetic predisposition</a:t>
            </a:r>
          </a:p>
        </p:txBody>
      </p:sp>
      <p:sp>
        <p:nvSpPr>
          <p:cNvPr id="140291" name="Rectangle 3"/>
          <p:cNvSpPr>
            <a:spLocks noGrp="1" noChangeArrowheads="1"/>
          </p:cNvSpPr>
          <p:nvPr>
            <p:ph type="body" idx="1"/>
          </p:nvPr>
        </p:nvSpPr>
        <p:spPr>
          <a:xfrm>
            <a:off x="250825" y="1341438"/>
            <a:ext cx="8642350" cy="4827587"/>
          </a:xfrm>
        </p:spPr>
        <p:txBody>
          <a:bodyPr/>
          <a:lstStyle/>
          <a:p>
            <a:r>
              <a:rPr lang="en-GB" sz="2000" smtClean="0">
                <a:solidFill>
                  <a:srgbClr val="000066"/>
                </a:solidFill>
              </a:rPr>
              <a:t>Twin concordance rates for disease development</a:t>
            </a:r>
          </a:p>
          <a:p>
            <a:pPr>
              <a:buFontTx/>
              <a:buNone/>
            </a:pPr>
            <a:r>
              <a:rPr lang="en-GB" sz="2000" smtClean="0">
                <a:solidFill>
                  <a:srgbClr val="000066"/>
                </a:solidFill>
              </a:rPr>
              <a:t>	-  30% identical 5% non-identical</a:t>
            </a:r>
          </a:p>
          <a:p>
            <a:pPr>
              <a:buFontTx/>
              <a:buNone/>
            </a:pPr>
            <a:r>
              <a:rPr lang="en-GB" sz="2000" smtClean="0">
                <a:solidFill>
                  <a:srgbClr val="000066"/>
                </a:solidFill>
              </a:rPr>
              <a:t>	-  suggests both genetic and environmental factors important</a:t>
            </a:r>
          </a:p>
          <a:p>
            <a:endParaRPr lang="en-GB" sz="2000" smtClean="0">
              <a:solidFill>
                <a:srgbClr val="000066"/>
              </a:solidFill>
            </a:endParaRPr>
          </a:p>
          <a:p>
            <a:r>
              <a:rPr lang="en-GB" sz="2000" smtClean="0">
                <a:solidFill>
                  <a:srgbClr val="000066"/>
                </a:solidFill>
              </a:rPr>
              <a:t>HLA  DR</a:t>
            </a:r>
          </a:p>
          <a:p>
            <a:pPr>
              <a:buFontTx/>
              <a:buNone/>
            </a:pPr>
            <a:r>
              <a:rPr lang="en-GB" sz="2000" smtClean="0">
                <a:solidFill>
                  <a:srgbClr val="000066"/>
                </a:solidFill>
              </a:rPr>
              <a:t>	- HLA DR4 present in 60-70% patients cf 20-35% controls (caucasian)</a:t>
            </a:r>
          </a:p>
          <a:p>
            <a:pPr>
              <a:buFontTx/>
              <a:buNone/>
            </a:pPr>
            <a:r>
              <a:rPr lang="en-GB" sz="2000" smtClean="0">
                <a:solidFill>
                  <a:srgbClr val="000066"/>
                </a:solidFill>
              </a:rPr>
              <a:t>	- only specific DR4 subtypes, ie Dw4, Dw14, Dw15, are RA associated</a:t>
            </a:r>
          </a:p>
          <a:p>
            <a:pPr>
              <a:buFontTx/>
              <a:buNone/>
            </a:pPr>
            <a:r>
              <a:rPr lang="en-GB" sz="2000" smtClean="0">
                <a:solidFill>
                  <a:srgbClr val="000066"/>
                </a:solidFill>
              </a:rPr>
              <a:t>	- HLA DR1 also predisposes to RA</a:t>
            </a:r>
          </a:p>
          <a:p>
            <a:pPr>
              <a:buFontTx/>
              <a:buNone/>
            </a:pPr>
            <a:r>
              <a:rPr lang="en-GB" sz="2000" smtClean="0">
                <a:solidFill>
                  <a:srgbClr val="000066"/>
                </a:solidFill>
              </a:rPr>
              <a:t>	- Predisposing HLA class II molecules share common sequence at positions 70-74, an area predicted to lie within the </a:t>
            </a:r>
            <a:r>
              <a:rPr lang="en-GB" sz="2000" smtClean="0"/>
              <a:t>alpha helix forming the wall of the peptide-binding groove</a:t>
            </a:r>
            <a:endParaRPr lang="en-GB" sz="2000" smtClean="0">
              <a:solidFill>
                <a:srgbClr val="000066"/>
              </a:solidFill>
            </a:endParaRPr>
          </a:p>
          <a:p>
            <a:pPr>
              <a:buFontTx/>
              <a:buNone/>
            </a:pPr>
            <a:r>
              <a:rPr lang="en-GB" sz="2000" smtClean="0">
                <a:solidFill>
                  <a:srgbClr val="000066"/>
                </a:solidFill>
              </a:rPr>
              <a:t>	- ? Peptide presentation by disease associated HLA class II molecules may be involved in disease pathogenesis</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GB" smtClean="0"/>
              <a:t>Rheumatoid arthritis – genetic predisposition</a:t>
            </a:r>
          </a:p>
        </p:txBody>
      </p:sp>
      <p:sp>
        <p:nvSpPr>
          <p:cNvPr id="1235971" name="Rectangle 3"/>
          <p:cNvSpPr>
            <a:spLocks noGrp="1" noChangeArrowheads="1"/>
          </p:cNvSpPr>
          <p:nvPr>
            <p:ph type="body" idx="1"/>
          </p:nvPr>
        </p:nvSpPr>
        <p:spPr>
          <a:xfrm>
            <a:off x="250825" y="1341438"/>
            <a:ext cx="8424863" cy="4827587"/>
          </a:xfrm>
        </p:spPr>
        <p:txBody>
          <a:bodyPr/>
          <a:lstStyle/>
          <a:p>
            <a:r>
              <a:rPr lang="en-GB" sz="2000" smtClean="0">
                <a:solidFill>
                  <a:srgbClr val="16165D"/>
                </a:solidFill>
              </a:rPr>
              <a:t>PAD type  2 and4</a:t>
            </a:r>
          </a:p>
          <a:p>
            <a:pPr>
              <a:buFontTx/>
              <a:buNone/>
            </a:pPr>
            <a:r>
              <a:rPr lang="en-GB" sz="2000" smtClean="0">
                <a:solidFill>
                  <a:srgbClr val="16165D"/>
                </a:solidFill>
              </a:rPr>
              <a:t>	- Peptidylarginine deiminase polymorphisms increase citrullination of proteins</a:t>
            </a:r>
          </a:p>
          <a:p>
            <a:pPr>
              <a:buFontTx/>
              <a:buNone/>
            </a:pPr>
            <a:r>
              <a:rPr lang="en-GB" sz="2000" smtClean="0">
                <a:solidFill>
                  <a:srgbClr val="16165D"/>
                </a:solidFill>
              </a:rPr>
              <a:t>	- Suggests increased load of citrullinated proteins may increase likelihood of developing rheumatoid arthritis. Note the loss of B cell tolerance to citrullinated proteins in patients who develop rheumatoid arthritis </a:t>
            </a:r>
          </a:p>
          <a:p>
            <a:pPr>
              <a:buFontTx/>
              <a:buNone/>
            </a:pPr>
            <a:endParaRPr lang="en-GB" sz="2000" smtClean="0">
              <a:solidFill>
                <a:srgbClr val="16165D"/>
              </a:solidFill>
            </a:endParaRPr>
          </a:p>
          <a:p>
            <a:r>
              <a:rPr lang="en-GB" sz="2000" smtClean="0">
                <a:solidFill>
                  <a:srgbClr val="16165D"/>
                </a:solidFill>
              </a:rPr>
              <a:t>PTPN 22  </a:t>
            </a:r>
          </a:p>
          <a:p>
            <a:pPr>
              <a:buFontTx/>
              <a:buNone/>
            </a:pPr>
            <a:r>
              <a:rPr lang="en-GB" sz="2000" smtClean="0">
                <a:solidFill>
                  <a:srgbClr val="16165D"/>
                </a:solidFill>
              </a:rPr>
              <a:t>	- Protein tyrosine phosphatase non-receptor 22 is a lymphocyte specific tyrosine phosphatase which suppresses T cell activation.1858T allele increases susceptibility to rheumatoid arthritis, SLE, type 1 diabetes</a:t>
            </a:r>
          </a:p>
          <a:p>
            <a:pPr>
              <a:buFontTx/>
              <a:buNone/>
            </a:pPr>
            <a:r>
              <a:rPr lang="en-GB" sz="2000" smtClean="0">
                <a:solidFill>
                  <a:srgbClr val="16165D"/>
                </a:solidFill>
              </a:rPr>
              <a:t>	- Suggests T cell activation is involved in pathogenesis of rheumatoid arthritis</a:t>
            </a:r>
          </a:p>
          <a:p>
            <a:pPr>
              <a:buFontTx/>
              <a:buNone/>
            </a:pPr>
            <a:endParaRPr lang="en-GB" sz="2000" smtClean="0">
              <a:solidFill>
                <a:srgbClr val="000066"/>
              </a:solidFill>
            </a:endParaRPr>
          </a:p>
          <a:p>
            <a:pPr>
              <a:buFontTx/>
              <a:buNone/>
            </a:pPr>
            <a:endParaRPr lang="en-GB" sz="2000" smtClean="0">
              <a:solidFill>
                <a:srgbClr val="000066"/>
              </a:solidFill>
            </a:endParaRPr>
          </a:p>
          <a:p>
            <a:endParaRPr lang="en-GB" sz="2000" smtClean="0">
              <a:solidFill>
                <a:srgbClr val="000066"/>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GB" smtClean="0"/>
              <a:t>Rheumatoid arthritis – approaches to treatment</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GB" smtClean="0"/>
              <a:t>Rheumatoid arthritis</a:t>
            </a:r>
          </a:p>
        </p:txBody>
      </p:sp>
      <p:sp>
        <p:nvSpPr>
          <p:cNvPr id="1235971" name="Rectangle 3"/>
          <p:cNvSpPr>
            <a:spLocks noGrp="1" noChangeArrowheads="1"/>
          </p:cNvSpPr>
          <p:nvPr>
            <p:ph type="body" idx="1"/>
          </p:nvPr>
        </p:nvSpPr>
        <p:spPr>
          <a:xfrm>
            <a:off x="250825" y="1341438"/>
            <a:ext cx="8424863" cy="4827587"/>
          </a:xfrm>
        </p:spPr>
        <p:txBody>
          <a:bodyPr/>
          <a:lstStyle/>
          <a:p>
            <a:r>
              <a:rPr lang="en-GB" sz="2000" smtClean="0">
                <a:solidFill>
                  <a:srgbClr val="16165D"/>
                </a:solidFill>
              </a:rPr>
              <a:t>First line treatment</a:t>
            </a:r>
          </a:p>
          <a:p>
            <a:pPr>
              <a:buFontTx/>
              <a:buNone/>
            </a:pPr>
            <a:r>
              <a:rPr lang="en-GB" sz="2000" smtClean="0">
                <a:solidFill>
                  <a:srgbClr val="16165D"/>
                </a:solidFill>
              </a:rPr>
              <a:t>	- Disease modifying drugs to include methotrexate. </a:t>
            </a:r>
          </a:p>
          <a:p>
            <a:pPr>
              <a:buFontTx/>
              <a:buNone/>
            </a:pPr>
            <a:r>
              <a:rPr lang="en-GB" sz="2000" smtClean="0">
                <a:solidFill>
                  <a:srgbClr val="16165D"/>
                </a:solidFill>
              </a:rPr>
              <a:t>	- Sulphasalazine, hydroxychloroquine, leflunomide also frequently used in addition or if methotrexate not tolerated.</a:t>
            </a:r>
          </a:p>
          <a:p>
            <a:pPr>
              <a:buFontTx/>
              <a:buNone/>
            </a:pPr>
            <a:endParaRPr lang="en-GB" sz="2000" smtClean="0">
              <a:solidFill>
                <a:srgbClr val="16165D"/>
              </a:solidFill>
            </a:endParaRPr>
          </a:p>
          <a:p>
            <a:r>
              <a:rPr lang="en-GB" sz="2000" smtClean="0">
                <a:solidFill>
                  <a:srgbClr val="16165D"/>
                </a:solidFill>
              </a:rPr>
              <a:t>Further treatment</a:t>
            </a:r>
          </a:p>
          <a:p>
            <a:pPr>
              <a:buFontTx/>
              <a:buNone/>
            </a:pPr>
            <a:r>
              <a:rPr lang="en-GB" sz="2000" smtClean="0">
                <a:solidFill>
                  <a:srgbClr val="16165D"/>
                </a:solidFill>
              </a:rPr>
              <a:t>	- TNFalpha antagonist. Inhibits downstream events in inflammation.</a:t>
            </a:r>
          </a:p>
          <a:p>
            <a:pPr>
              <a:buFontTx/>
              <a:buNone/>
            </a:pPr>
            <a:r>
              <a:rPr lang="en-GB" sz="2000" smtClean="0">
                <a:solidFill>
                  <a:srgbClr val="16165D"/>
                </a:solidFill>
              </a:rPr>
              <a:t>	- Rituximab. Antibody specific for CD20. Depletes B cells (not plasma cells). </a:t>
            </a:r>
          </a:p>
          <a:p>
            <a:pPr>
              <a:buFontTx/>
              <a:buNone/>
            </a:pPr>
            <a:r>
              <a:rPr lang="en-GB" sz="2000" smtClean="0">
                <a:solidFill>
                  <a:srgbClr val="16165D"/>
                </a:solidFill>
              </a:rPr>
              <a:t>	- Abatacept. CTLA-4 – Ig fusion protein. Binds to ligands of CD28 (CD80 and CD86) and thereby inhibits T cell activation.</a:t>
            </a:r>
          </a:p>
          <a:p>
            <a:pPr>
              <a:buFontTx/>
              <a:buNone/>
            </a:pPr>
            <a:r>
              <a:rPr lang="en-GB" sz="2000" smtClean="0">
                <a:solidFill>
                  <a:srgbClr val="16165D"/>
                </a:solidFill>
              </a:rPr>
              <a:t>	- Tocilizumab. Antibody specific for IL-6 receptor – widespread effects</a:t>
            </a:r>
          </a:p>
          <a:p>
            <a:pPr>
              <a:buFontTx/>
              <a:buNone/>
            </a:pPr>
            <a:endParaRPr lang="en-GB" sz="2000" smtClean="0">
              <a:solidFill>
                <a:srgbClr val="000066"/>
              </a:solidFill>
            </a:endParaRPr>
          </a:p>
          <a:p>
            <a:pPr>
              <a:buFontTx/>
              <a:buNone/>
            </a:pPr>
            <a:endParaRPr lang="en-GB" sz="2000" smtClean="0">
              <a:solidFill>
                <a:srgbClr val="000066"/>
              </a:solidFill>
            </a:endParaRPr>
          </a:p>
          <a:p>
            <a:pPr>
              <a:buFontTx/>
              <a:buNone/>
            </a:pPr>
            <a:endParaRPr lang="en-GB" sz="2000" smtClean="0">
              <a:solidFill>
                <a:srgbClr val="000066"/>
              </a:solidFill>
            </a:endParaRPr>
          </a:p>
          <a:p>
            <a:pPr>
              <a:buFontTx/>
              <a:buNone/>
            </a:pPr>
            <a:endParaRPr lang="en-GB" sz="2000" smtClean="0">
              <a:solidFill>
                <a:srgbClr val="000066"/>
              </a:solidFill>
            </a:endParaRPr>
          </a:p>
          <a:p>
            <a:endParaRPr lang="en-GB" sz="2000" smtClean="0">
              <a:solidFill>
                <a:srgbClr val="000066"/>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50825" y="0"/>
            <a:ext cx="8304213" cy="1096963"/>
          </a:xfrm>
        </p:spPr>
        <p:txBody>
          <a:bodyPr/>
          <a:lstStyle/>
          <a:p>
            <a:r>
              <a:rPr lang="en-GB" smtClean="0"/>
              <a:t>Rheumatoid arthritis</a:t>
            </a:r>
          </a:p>
        </p:txBody>
      </p:sp>
      <p:sp>
        <p:nvSpPr>
          <p:cNvPr id="1235971" name="Rectangle 3"/>
          <p:cNvSpPr>
            <a:spLocks noGrp="1" noChangeArrowheads="1"/>
          </p:cNvSpPr>
          <p:nvPr>
            <p:ph type="body" idx="1"/>
          </p:nvPr>
        </p:nvSpPr>
        <p:spPr>
          <a:xfrm>
            <a:off x="250825" y="1052513"/>
            <a:ext cx="8424863" cy="4827587"/>
          </a:xfrm>
        </p:spPr>
        <p:txBody>
          <a:bodyPr/>
          <a:lstStyle/>
          <a:p>
            <a:r>
              <a:rPr lang="en-GB" sz="2400" smtClean="0">
                <a:solidFill>
                  <a:srgbClr val="16165D"/>
                </a:solidFill>
              </a:rPr>
              <a:t>Before subjecting a patient to immunosuppression ensure you have balanced the benefits vs the risks</a:t>
            </a:r>
          </a:p>
          <a:p>
            <a:endParaRPr lang="en-GB" sz="2000" smtClean="0">
              <a:solidFill>
                <a:srgbClr val="16165D"/>
              </a:solidFill>
            </a:endParaRPr>
          </a:p>
          <a:p>
            <a:r>
              <a:rPr lang="en-GB" sz="2000" smtClean="0">
                <a:solidFill>
                  <a:srgbClr val="16165D"/>
                </a:solidFill>
              </a:rPr>
              <a:t>Consider risk of infection especially prior to use of ‘biologic’ agents</a:t>
            </a:r>
          </a:p>
          <a:p>
            <a:pPr>
              <a:buFontTx/>
              <a:buNone/>
            </a:pPr>
            <a:r>
              <a:rPr lang="en-GB" sz="2000" smtClean="0">
                <a:solidFill>
                  <a:srgbClr val="16165D"/>
                </a:solidFill>
              </a:rPr>
              <a:t>	- Screen for exposure to TB using CXR and TB ELISPOT </a:t>
            </a:r>
          </a:p>
          <a:p>
            <a:pPr>
              <a:buFontTx/>
              <a:buNone/>
            </a:pPr>
            <a:r>
              <a:rPr lang="en-GB" sz="2000" smtClean="0">
                <a:solidFill>
                  <a:srgbClr val="16165D"/>
                </a:solidFill>
              </a:rPr>
              <a:t>	- Screen for exposure to Hepatitis B</a:t>
            </a:r>
          </a:p>
          <a:p>
            <a:pPr>
              <a:buFontTx/>
              <a:buNone/>
            </a:pPr>
            <a:r>
              <a:rPr lang="en-GB" sz="2000" smtClean="0">
                <a:solidFill>
                  <a:srgbClr val="16165D"/>
                </a:solidFill>
              </a:rPr>
              <a:t>	- Screen for exposure to Hepatitis C</a:t>
            </a:r>
          </a:p>
          <a:p>
            <a:pPr>
              <a:buFontTx/>
              <a:buNone/>
            </a:pPr>
            <a:r>
              <a:rPr lang="en-GB" sz="2000" smtClean="0">
                <a:solidFill>
                  <a:srgbClr val="16165D"/>
                </a:solidFill>
              </a:rPr>
              <a:t>	- Consider possibility of HIV infection</a:t>
            </a:r>
          </a:p>
          <a:p>
            <a:pPr>
              <a:buFontTx/>
              <a:buNone/>
            </a:pPr>
            <a:r>
              <a:rPr lang="en-GB" sz="2000" smtClean="0">
                <a:solidFill>
                  <a:srgbClr val="16165D"/>
                </a:solidFill>
              </a:rPr>
              <a:t>	- Prior history of septic arthritis/infected joint prosthesis</a:t>
            </a:r>
          </a:p>
          <a:p>
            <a:pPr>
              <a:buFontTx/>
              <a:buNone/>
            </a:pPr>
            <a:r>
              <a:rPr lang="en-GB" sz="2000" smtClean="0">
                <a:solidFill>
                  <a:srgbClr val="16165D"/>
                </a:solidFill>
              </a:rPr>
              <a:t>	- Educate patient to stop drug and seek advice if acute infection</a:t>
            </a:r>
          </a:p>
          <a:p>
            <a:pPr>
              <a:buFontTx/>
              <a:buNone/>
            </a:pPr>
            <a:r>
              <a:rPr lang="en-GB" sz="2000" smtClean="0">
                <a:solidFill>
                  <a:srgbClr val="16165D"/>
                </a:solidFill>
              </a:rPr>
              <a:t>	- Consider need for vaccinations</a:t>
            </a:r>
          </a:p>
          <a:p>
            <a:pPr>
              <a:buFontTx/>
              <a:buNone/>
            </a:pPr>
            <a:endParaRPr lang="en-GB" sz="2000" smtClean="0">
              <a:solidFill>
                <a:srgbClr val="16165D"/>
              </a:solidFill>
            </a:endParaRPr>
          </a:p>
          <a:p>
            <a:r>
              <a:rPr lang="en-GB" sz="2000" smtClean="0">
                <a:solidFill>
                  <a:srgbClr val="16165D"/>
                </a:solidFill>
              </a:rPr>
              <a:t>Consider risk of malignancy</a:t>
            </a:r>
          </a:p>
          <a:p>
            <a:pPr>
              <a:buFontTx/>
              <a:buNone/>
            </a:pPr>
            <a:r>
              <a:rPr lang="en-GB" sz="2000" smtClean="0">
                <a:solidFill>
                  <a:srgbClr val="16165D"/>
                </a:solidFill>
              </a:rPr>
              <a:t>	- Prior history of malignancy</a:t>
            </a:r>
          </a:p>
          <a:p>
            <a:pPr>
              <a:buFontTx/>
              <a:buNone/>
            </a:pPr>
            <a:r>
              <a:rPr lang="en-GB" sz="2000" smtClean="0">
                <a:solidFill>
                  <a:srgbClr val="16165D"/>
                </a:solidFill>
              </a:rPr>
              <a:t>	- Advise re sun exposure/skin protection</a:t>
            </a:r>
          </a:p>
          <a:p>
            <a:pPr>
              <a:buFontTx/>
              <a:buNone/>
            </a:pPr>
            <a:endParaRPr lang="en-GB" sz="2000" smtClean="0">
              <a:solidFill>
                <a:srgbClr val="000066"/>
              </a:solidFill>
            </a:endParaRPr>
          </a:p>
          <a:p>
            <a:pPr>
              <a:buFontTx/>
              <a:buNone/>
            </a:pPr>
            <a:endParaRPr lang="en-GB" sz="2000" smtClean="0">
              <a:solidFill>
                <a:srgbClr val="000066"/>
              </a:solidFill>
            </a:endParaRPr>
          </a:p>
          <a:p>
            <a:pPr>
              <a:buFontTx/>
              <a:buNone/>
            </a:pPr>
            <a:endParaRPr lang="en-GB" sz="2000" smtClean="0">
              <a:solidFill>
                <a:srgbClr val="000066"/>
              </a:solidFill>
            </a:endParaRPr>
          </a:p>
          <a:p>
            <a:pPr>
              <a:buFontTx/>
              <a:buNone/>
            </a:pPr>
            <a:endParaRPr lang="en-GB" sz="2000" smtClean="0">
              <a:solidFill>
                <a:srgbClr val="000066"/>
              </a:solidFill>
            </a:endParaRPr>
          </a:p>
          <a:p>
            <a:endParaRPr lang="en-GB" sz="2000" smtClean="0">
              <a:solidFill>
                <a:srgbClr val="00006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mtClean="0"/>
              <a:t>Immediate treatment of anaphylaxis</a:t>
            </a:r>
          </a:p>
        </p:txBody>
      </p:sp>
      <p:sp>
        <p:nvSpPr>
          <p:cNvPr id="17411" name="Rectangle 3"/>
          <p:cNvSpPr>
            <a:spLocks noGrp="1" noChangeArrowheads="1"/>
          </p:cNvSpPr>
          <p:nvPr>
            <p:ph type="body" idx="1"/>
          </p:nvPr>
        </p:nvSpPr>
        <p:spPr>
          <a:xfrm>
            <a:off x="314325" y="1409700"/>
            <a:ext cx="8361363" cy="5187950"/>
          </a:xfrm>
        </p:spPr>
        <p:txBody>
          <a:bodyPr/>
          <a:lstStyle/>
          <a:p>
            <a:pPr>
              <a:lnSpc>
                <a:spcPct val="90000"/>
              </a:lnSpc>
            </a:pPr>
            <a:r>
              <a:rPr lang="en-GB" sz="2600" smtClean="0">
                <a:solidFill>
                  <a:schemeClr val="folHlink"/>
                </a:solidFill>
              </a:rPr>
              <a:t>Oxygen by mask</a:t>
            </a:r>
          </a:p>
          <a:p>
            <a:pPr lvl="1">
              <a:lnSpc>
                <a:spcPct val="90000"/>
              </a:lnSpc>
            </a:pPr>
            <a:r>
              <a:rPr lang="en-GB" sz="2400" smtClean="0">
                <a:solidFill>
                  <a:schemeClr val="folHlink"/>
                </a:solidFill>
              </a:rPr>
              <a:t>Improve oxygen delivery</a:t>
            </a:r>
          </a:p>
          <a:p>
            <a:pPr>
              <a:lnSpc>
                <a:spcPct val="90000"/>
              </a:lnSpc>
            </a:pPr>
            <a:r>
              <a:rPr lang="en-GB" sz="2600" smtClean="0">
                <a:solidFill>
                  <a:srgbClr val="000066"/>
                </a:solidFill>
              </a:rPr>
              <a:t>Adrenalin im (0.5mg for adult and may repeat) </a:t>
            </a:r>
          </a:p>
          <a:p>
            <a:pPr lvl="1">
              <a:lnSpc>
                <a:spcPct val="90000"/>
              </a:lnSpc>
            </a:pPr>
            <a:r>
              <a:rPr lang="en-GB" sz="2400" smtClean="0">
                <a:solidFill>
                  <a:srgbClr val="000066"/>
                </a:solidFill>
              </a:rPr>
              <a:t>Acts on B2 adrenergic receptors to constrict arterial smooth muscle</a:t>
            </a:r>
          </a:p>
          <a:p>
            <a:pPr lvl="2">
              <a:lnSpc>
                <a:spcPct val="90000"/>
              </a:lnSpc>
            </a:pPr>
            <a:r>
              <a:rPr lang="en-GB" sz="1800" smtClean="0">
                <a:solidFill>
                  <a:srgbClr val="000066"/>
                </a:solidFill>
              </a:rPr>
              <a:t>Increases blood pressure</a:t>
            </a:r>
          </a:p>
          <a:p>
            <a:pPr lvl="2">
              <a:lnSpc>
                <a:spcPct val="90000"/>
              </a:lnSpc>
            </a:pPr>
            <a:r>
              <a:rPr lang="en-GB" sz="1800" smtClean="0">
                <a:solidFill>
                  <a:srgbClr val="000066"/>
                </a:solidFill>
              </a:rPr>
              <a:t>Limits vascular leakage</a:t>
            </a:r>
          </a:p>
          <a:p>
            <a:pPr lvl="2">
              <a:lnSpc>
                <a:spcPct val="90000"/>
              </a:lnSpc>
            </a:pPr>
            <a:r>
              <a:rPr lang="en-GB" sz="1800" smtClean="0">
                <a:solidFill>
                  <a:srgbClr val="000066"/>
                </a:solidFill>
              </a:rPr>
              <a:t>Bronchodilator</a:t>
            </a:r>
          </a:p>
          <a:p>
            <a:pPr>
              <a:lnSpc>
                <a:spcPct val="90000"/>
              </a:lnSpc>
            </a:pPr>
            <a:r>
              <a:rPr lang="en-GB" sz="2600" smtClean="0">
                <a:solidFill>
                  <a:schemeClr val="folHlink"/>
                </a:solidFill>
              </a:rPr>
              <a:t>Intravenous anti-histamines </a:t>
            </a:r>
            <a:r>
              <a:rPr lang="en-GB" sz="2400" smtClean="0">
                <a:solidFill>
                  <a:schemeClr val="folHlink"/>
                </a:solidFill>
              </a:rPr>
              <a:t>(10mg Chlorpheniramine)</a:t>
            </a:r>
          </a:p>
          <a:p>
            <a:pPr lvl="1">
              <a:lnSpc>
                <a:spcPct val="90000"/>
              </a:lnSpc>
            </a:pPr>
            <a:r>
              <a:rPr lang="en-GB" sz="2400" smtClean="0">
                <a:solidFill>
                  <a:schemeClr val="folHlink"/>
                </a:solidFill>
              </a:rPr>
              <a:t>Acts to oppose the effects of mast-cell derived histamine</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08720"/>
            <a:ext cx="8289449" cy="646331"/>
          </a:xfrm>
          <a:prstGeom prst="rect">
            <a:avLst/>
          </a:prstGeom>
        </p:spPr>
        <p:txBody>
          <a:bodyPr wrap="none">
            <a:spAutoFit/>
          </a:bodyPr>
          <a:lstStyle/>
          <a:p>
            <a:r>
              <a:rPr lang="en-GB" sz="3600" dirty="0" smtClean="0"/>
              <a:t>All of these slides will be on the Intranet</a:t>
            </a:r>
            <a:endParaRPr lang="en-GB" sz="3600" dirty="0"/>
          </a:p>
        </p:txBody>
      </p:sp>
      <p:pic>
        <p:nvPicPr>
          <p:cNvPr id="3" name="Picture 2" descr="thank_you_boing_5547.gif"/>
          <p:cNvPicPr>
            <a:picLocks noChangeAspect="1"/>
          </p:cNvPicPr>
          <p:nvPr/>
        </p:nvPicPr>
        <p:blipFill>
          <a:blip r:embed="rId2"/>
          <a:stretch>
            <a:fillRect/>
          </a:stretch>
        </p:blipFill>
        <p:spPr>
          <a:xfrm>
            <a:off x="2051720" y="2132856"/>
            <a:ext cx="5669669" cy="424847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smtClean="0"/>
              <a:t>Immediate treatment of anaphylaxis</a:t>
            </a:r>
          </a:p>
        </p:txBody>
      </p:sp>
      <p:sp>
        <p:nvSpPr>
          <p:cNvPr id="18435" name="Rectangle 3"/>
          <p:cNvSpPr>
            <a:spLocks noGrp="1" noChangeArrowheads="1"/>
          </p:cNvSpPr>
          <p:nvPr>
            <p:ph type="body" idx="1"/>
          </p:nvPr>
        </p:nvSpPr>
        <p:spPr>
          <a:xfrm>
            <a:off x="314325" y="1409700"/>
            <a:ext cx="8361363" cy="5187950"/>
          </a:xfrm>
        </p:spPr>
        <p:txBody>
          <a:bodyPr/>
          <a:lstStyle/>
          <a:p>
            <a:pPr>
              <a:lnSpc>
                <a:spcPct val="90000"/>
              </a:lnSpc>
            </a:pPr>
            <a:r>
              <a:rPr lang="en-GB" sz="2600" smtClean="0">
                <a:solidFill>
                  <a:schemeClr val="folHlink"/>
                </a:solidFill>
              </a:rPr>
              <a:t>Oxygen by mask</a:t>
            </a:r>
          </a:p>
          <a:p>
            <a:pPr lvl="1">
              <a:lnSpc>
                <a:spcPct val="90000"/>
              </a:lnSpc>
            </a:pPr>
            <a:r>
              <a:rPr lang="en-GB" sz="2400" smtClean="0">
                <a:solidFill>
                  <a:schemeClr val="folHlink"/>
                </a:solidFill>
              </a:rPr>
              <a:t>Improve oxygen delivery</a:t>
            </a:r>
          </a:p>
          <a:p>
            <a:pPr>
              <a:lnSpc>
                <a:spcPct val="90000"/>
              </a:lnSpc>
            </a:pPr>
            <a:r>
              <a:rPr lang="en-GB" sz="2600" smtClean="0">
                <a:solidFill>
                  <a:schemeClr val="folHlink"/>
                </a:solidFill>
              </a:rPr>
              <a:t>Adrenalin im (0.5mg for adult and may repeat) </a:t>
            </a:r>
          </a:p>
          <a:p>
            <a:pPr lvl="1">
              <a:lnSpc>
                <a:spcPct val="90000"/>
              </a:lnSpc>
            </a:pPr>
            <a:r>
              <a:rPr lang="en-GB" sz="2400" smtClean="0">
                <a:solidFill>
                  <a:schemeClr val="folHlink"/>
                </a:solidFill>
              </a:rPr>
              <a:t>Acts on B2 adrenergic receptors to constrict arterial smooth muscle</a:t>
            </a:r>
          </a:p>
          <a:p>
            <a:pPr lvl="2">
              <a:lnSpc>
                <a:spcPct val="90000"/>
              </a:lnSpc>
            </a:pPr>
            <a:r>
              <a:rPr lang="en-GB" sz="1800" smtClean="0">
                <a:solidFill>
                  <a:schemeClr val="folHlink"/>
                </a:solidFill>
              </a:rPr>
              <a:t>Increases blood pressure</a:t>
            </a:r>
          </a:p>
          <a:p>
            <a:pPr lvl="2">
              <a:lnSpc>
                <a:spcPct val="90000"/>
              </a:lnSpc>
            </a:pPr>
            <a:r>
              <a:rPr lang="en-GB" sz="1800" smtClean="0">
                <a:solidFill>
                  <a:schemeClr val="folHlink"/>
                </a:solidFill>
              </a:rPr>
              <a:t>Llimits vascular leakage</a:t>
            </a:r>
          </a:p>
          <a:p>
            <a:pPr lvl="2">
              <a:lnSpc>
                <a:spcPct val="90000"/>
              </a:lnSpc>
            </a:pPr>
            <a:r>
              <a:rPr lang="en-GB" sz="1800" smtClean="0">
                <a:solidFill>
                  <a:schemeClr val="folHlink"/>
                </a:solidFill>
              </a:rPr>
              <a:t>Bronchodilator</a:t>
            </a:r>
          </a:p>
          <a:p>
            <a:pPr>
              <a:lnSpc>
                <a:spcPct val="90000"/>
              </a:lnSpc>
            </a:pPr>
            <a:r>
              <a:rPr lang="en-GB" sz="2600" smtClean="0">
                <a:solidFill>
                  <a:srgbClr val="000066"/>
                </a:solidFill>
              </a:rPr>
              <a:t>Intravenous anti-histamines </a:t>
            </a:r>
            <a:r>
              <a:rPr lang="en-GB" sz="2400" smtClean="0">
                <a:solidFill>
                  <a:srgbClr val="000066"/>
                </a:solidFill>
              </a:rPr>
              <a:t>(10mg Chlorpheniramine)</a:t>
            </a:r>
          </a:p>
          <a:p>
            <a:pPr lvl="1">
              <a:lnSpc>
                <a:spcPct val="90000"/>
              </a:lnSpc>
            </a:pPr>
            <a:r>
              <a:rPr lang="en-GB" sz="2400" smtClean="0">
                <a:solidFill>
                  <a:srgbClr val="000066"/>
                </a:solidFill>
              </a:rPr>
              <a:t>Acts to oppose the effects of mast-cell derived histamine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mtClean="0"/>
              <a:t>Immediate treatment of anaphylaxis</a:t>
            </a:r>
          </a:p>
        </p:txBody>
      </p:sp>
      <p:sp>
        <p:nvSpPr>
          <p:cNvPr id="19459" name="Rectangle 3"/>
          <p:cNvSpPr>
            <a:spLocks noGrp="1" noChangeArrowheads="1"/>
          </p:cNvSpPr>
          <p:nvPr>
            <p:ph type="body" idx="1"/>
          </p:nvPr>
        </p:nvSpPr>
        <p:spPr>
          <a:xfrm>
            <a:off x="314325" y="1357313"/>
            <a:ext cx="8289925" cy="4827587"/>
          </a:xfrm>
        </p:spPr>
        <p:txBody>
          <a:bodyPr/>
          <a:lstStyle/>
          <a:p>
            <a:r>
              <a:rPr lang="en-GB" smtClean="0">
                <a:solidFill>
                  <a:srgbClr val="000066"/>
                </a:solidFill>
              </a:rPr>
              <a:t>Nebulised bronchodilators</a:t>
            </a:r>
          </a:p>
          <a:p>
            <a:pPr lvl="2"/>
            <a:r>
              <a:rPr lang="en-GB" smtClean="0">
                <a:solidFill>
                  <a:srgbClr val="000066"/>
                </a:solidFill>
              </a:rPr>
              <a:t>Improve oxygen delivery through bronchial dilatation</a:t>
            </a:r>
          </a:p>
          <a:p>
            <a:r>
              <a:rPr lang="en-GB" smtClean="0">
                <a:solidFill>
                  <a:schemeClr val="folHlink"/>
                </a:solidFill>
              </a:rPr>
              <a:t>Intravenous corticosteroids (Hydrocortisone 200mgs)</a:t>
            </a:r>
          </a:p>
          <a:p>
            <a:pPr lvl="2"/>
            <a:r>
              <a:rPr lang="en-GB" smtClean="0">
                <a:solidFill>
                  <a:schemeClr val="folHlink"/>
                </a:solidFill>
              </a:rPr>
              <a:t>Systemic anti-inflammatory agent.  </a:t>
            </a:r>
          </a:p>
          <a:p>
            <a:pPr lvl="2"/>
            <a:r>
              <a:rPr lang="en-GB" smtClean="0">
                <a:solidFill>
                  <a:schemeClr val="folHlink"/>
                </a:solidFill>
              </a:rPr>
              <a:t>Effect takes about 30minutes to start, and does not peak for several hours.  </a:t>
            </a:r>
          </a:p>
          <a:p>
            <a:pPr lvl="2"/>
            <a:r>
              <a:rPr lang="en-GB" smtClean="0">
                <a:solidFill>
                  <a:schemeClr val="folHlink"/>
                </a:solidFill>
              </a:rPr>
              <a:t>Important in preventing rebound anaphylaxis</a:t>
            </a:r>
          </a:p>
          <a:p>
            <a:r>
              <a:rPr lang="en-GB" smtClean="0">
                <a:solidFill>
                  <a:schemeClr val="folHlink"/>
                </a:solidFill>
              </a:rPr>
              <a:t>Intravenous fluids</a:t>
            </a:r>
          </a:p>
          <a:p>
            <a:pPr lvl="2"/>
            <a:r>
              <a:rPr lang="en-GB" smtClean="0">
                <a:solidFill>
                  <a:schemeClr val="folHlink"/>
                </a:solidFill>
              </a:rPr>
              <a:t>Increase circulating blood volume and therefore increase blood pressure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smtClean="0"/>
              <a:t>Immediate treatment of anaphylaxis</a:t>
            </a:r>
          </a:p>
        </p:txBody>
      </p:sp>
      <p:sp>
        <p:nvSpPr>
          <p:cNvPr id="20483" name="Rectangle 3"/>
          <p:cNvSpPr>
            <a:spLocks noGrp="1" noChangeArrowheads="1"/>
          </p:cNvSpPr>
          <p:nvPr>
            <p:ph type="body" idx="1"/>
          </p:nvPr>
        </p:nvSpPr>
        <p:spPr/>
        <p:txBody>
          <a:bodyPr/>
          <a:lstStyle/>
          <a:p>
            <a:r>
              <a:rPr lang="en-GB" smtClean="0">
                <a:solidFill>
                  <a:schemeClr val="folHlink"/>
                </a:solidFill>
              </a:rPr>
              <a:t>Nebulised bronchodilators</a:t>
            </a:r>
          </a:p>
          <a:p>
            <a:pPr lvl="2"/>
            <a:r>
              <a:rPr lang="en-GB" smtClean="0">
                <a:solidFill>
                  <a:schemeClr val="folHlink"/>
                </a:solidFill>
              </a:rPr>
              <a:t>Improve oxygen delivery through bronchial dilatation</a:t>
            </a:r>
          </a:p>
          <a:p>
            <a:r>
              <a:rPr lang="en-GB" smtClean="0">
                <a:solidFill>
                  <a:srgbClr val="000066"/>
                </a:solidFill>
              </a:rPr>
              <a:t>Intravenous corticosteroids (Hydrocortisone 200mgs)</a:t>
            </a:r>
          </a:p>
          <a:p>
            <a:pPr>
              <a:buFontTx/>
              <a:buNone/>
            </a:pPr>
            <a:r>
              <a:rPr lang="en-GB" smtClean="0">
                <a:solidFill>
                  <a:srgbClr val="000066"/>
                </a:solidFill>
              </a:rPr>
              <a:t>           </a:t>
            </a:r>
            <a:r>
              <a:rPr lang="en-GB" sz="2000" smtClean="0">
                <a:solidFill>
                  <a:srgbClr val="000066"/>
                </a:solidFill>
              </a:rPr>
              <a:t>Systemic anti-inflammatory agent.</a:t>
            </a:r>
            <a:r>
              <a:rPr lang="en-GB" smtClean="0">
                <a:solidFill>
                  <a:srgbClr val="000066"/>
                </a:solidFill>
              </a:rPr>
              <a:t>  </a:t>
            </a:r>
          </a:p>
          <a:p>
            <a:pPr lvl="2"/>
            <a:r>
              <a:rPr lang="en-GB" smtClean="0">
                <a:solidFill>
                  <a:srgbClr val="000066"/>
                </a:solidFill>
              </a:rPr>
              <a:t>Effect takes about 30minutes to start, and does not peak for several hours.  </a:t>
            </a:r>
          </a:p>
          <a:p>
            <a:pPr lvl="2"/>
            <a:r>
              <a:rPr lang="en-GB" smtClean="0">
                <a:solidFill>
                  <a:srgbClr val="000066"/>
                </a:solidFill>
              </a:rPr>
              <a:t>Important in preventing rebound anaphylaxis</a:t>
            </a:r>
          </a:p>
          <a:p>
            <a:r>
              <a:rPr lang="en-GB" smtClean="0">
                <a:solidFill>
                  <a:schemeClr val="folHlink"/>
                </a:solidFill>
              </a:rPr>
              <a:t>Intravenous fluids</a:t>
            </a:r>
          </a:p>
          <a:p>
            <a:pPr lvl="2"/>
            <a:r>
              <a:rPr lang="en-GB" smtClean="0">
                <a:solidFill>
                  <a:schemeClr val="folHlink"/>
                </a:solidFill>
              </a:rPr>
              <a:t>Increase circulating blood volume and therefore increase blood pressure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smtClean="0"/>
              <a:t>Immediate treatment of anaphylaxis</a:t>
            </a:r>
          </a:p>
        </p:txBody>
      </p:sp>
      <p:sp>
        <p:nvSpPr>
          <p:cNvPr id="21507" name="Rectangle 3"/>
          <p:cNvSpPr>
            <a:spLocks noGrp="1" noChangeArrowheads="1"/>
          </p:cNvSpPr>
          <p:nvPr>
            <p:ph type="body" idx="1"/>
          </p:nvPr>
        </p:nvSpPr>
        <p:spPr/>
        <p:txBody>
          <a:bodyPr/>
          <a:lstStyle/>
          <a:p>
            <a:r>
              <a:rPr lang="en-GB" smtClean="0">
                <a:solidFill>
                  <a:schemeClr val="folHlink"/>
                </a:solidFill>
              </a:rPr>
              <a:t>Nebulised bronchodilators</a:t>
            </a:r>
          </a:p>
          <a:p>
            <a:pPr lvl="2"/>
            <a:r>
              <a:rPr lang="en-GB" smtClean="0">
                <a:solidFill>
                  <a:schemeClr val="folHlink"/>
                </a:solidFill>
              </a:rPr>
              <a:t>Improve oxygen delivery through bronchial dilatation</a:t>
            </a:r>
          </a:p>
          <a:p>
            <a:r>
              <a:rPr lang="en-GB" smtClean="0">
                <a:solidFill>
                  <a:schemeClr val="folHlink"/>
                </a:solidFill>
              </a:rPr>
              <a:t>Intravenous corticosteroids (Hydrocortisone)</a:t>
            </a:r>
          </a:p>
          <a:p>
            <a:pPr lvl="2"/>
            <a:r>
              <a:rPr lang="en-GB" smtClean="0">
                <a:solidFill>
                  <a:schemeClr val="folHlink"/>
                </a:solidFill>
              </a:rPr>
              <a:t>Systemic anti-inflammatory agent.  </a:t>
            </a:r>
          </a:p>
          <a:p>
            <a:pPr lvl="2"/>
            <a:r>
              <a:rPr lang="en-GB" smtClean="0">
                <a:solidFill>
                  <a:schemeClr val="folHlink"/>
                </a:solidFill>
              </a:rPr>
              <a:t>Effect takes about 30minutes to start, and does not peak for several hours.  </a:t>
            </a:r>
          </a:p>
          <a:p>
            <a:pPr lvl="2"/>
            <a:r>
              <a:rPr lang="en-GB" smtClean="0">
                <a:solidFill>
                  <a:schemeClr val="folHlink"/>
                </a:solidFill>
              </a:rPr>
              <a:t>Important in preventing rebound anaphylaxis</a:t>
            </a:r>
          </a:p>
          <a:p>
            <a:r>
              <a:rPr lang="en-GB" smtClean="0">
                <a:solidFill>
                  <a:srgbClr val="000066"/>
                </a:solidFill>
              </a:rPr>
              <a:t>Intravenous fluids</a:t>
            </a:r>
          </a:p>
          <a:p>
            <a:pPr lvl="2"/>
            <a:r>
              <a:rPr lang="en-GB" smtClean="0">
                <a:solidFill>
                  <a:srgbClr val="000066"/>
                </a:solidFill>
              </a:rPr>
              <a:t>Increase circulating blood volume and therefore increase blood pressure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smtClean="0"/>
              <a:t>Immediate treatment of anaphylaxis</a:t>
            </a:r>
          </a:p>
        </p:txBody>
      </p:sp>
      <p:sp>
        <p:nvSpPr>
          <p:cNvPr id="22531" name="Rectangle 3"/>
          <p:cNvSpPr>
            <a:spLocks noGrp="1" noChangeArrowheads="1"/>
          </p:cNvSpPr>
          <p:nvPr>
            <p:ph type="body" idx="1"/>
          </p:nvPr>
        </p:nvSpPr>
        <p:spPr/>
        <p:txBody>
          <a:bodyPr/>
          <a:lstStyle/>
          <a:p>
            <a:r>
              <a:rPr lang="en-GB" dirty="0" smtClean="0">
                <a:solidFill>
                  <a:srgbClr val="000066"/>
                </a:solidFill>
              </a:rPr>
              <a:t>Inhaled: Oxygen </a:t>
            </a:r>
          </a:p>
          <a:p>
            <a:pPr>
              <a:buFontTx/>
              <a:buNone/>
            </a:pPr>
            <a:r>
              <a:rPr lang="en-GB" dirty="0" smtClean="0">
                <a:solidFill>
                  <a:srgbClr val="000066"/>
                </a:solidFill>
              </a:rPr>
              <a:t>			</a:t>
            </a:r>
            <a:r>
              <a:rPr lang="en-GB" dirty="0" err="1" smtClean="0">
                <a:solidFill>
                  <a:srgbClr val="000066"/>
                </a:solidFill>
              </a:rPr>
              <a:t>Salbutamol</a:t>
            </a:r>
            <a:r>
              <a:rPr lang="en-GB" dirty="0" smtClean="0">
                <a:solidFill>
                  <a:srgbClr val="000066"/>
                </a:solidFill>
              </a:rPr>
              <a:t> </a:t>
            </a:r>
            <a:r>
              <a:rPr lang="en-GB" sz="2400" dirty="0" smtClean="0">
                <a:solidFill>
                  <a:srgbClr val="000066"/>
                </a:solidFill>
              </a:rPr>
              <a:t>(bronchodilator)</a:t>
            </a:r>
          </a:p>
          <a:p>
            <a:pPr>
              <a:buFontTx/>
              <a:buNone/>
            </a:pPr>
            <a:endParaRPr lang="en-GB" dirty="0" smtClean="0">
              <a:solidFill>
                <a:srgbClr val="000066"/>
              </a:solidFill>
            </a:endParaRPr>
          </a:p>
          <a:p>
            <a:r>
              <a:rPr lang="en-GB" dirty="0" smtClean="0">
                <a:solidFill>
                  <a:srgbClr val="000066"/>
                </a:solidFill>
              </a:rPr>
              <a:t>Intramuscular: Adrenalin</a:t>
            </a:r>
          </a:p>
          <a:p>
            <a:endParaRPr lang="en-GB" dirty="0" smtClean="0">
              <a:solidFill>
                <a:srgbClr val="000066"/>
              </a:solidFill>
            </a:endParaRPr>
          </a:p>
          <a:p>
            <a:r>
              <a:rPr lang="en-GB" dirty="0" smtClean="0">
                <a:solidFill>
                  <a:srgbClr val="000066"/>
                </a:solidFill>
              </a:rPr>
              <a:t>Intravenous: 	</a:t>
            </a:r>
            <a:r>
              <a:rPr lang="en-GB" dirty="0" err="1" smtClean="0">
                <a:solidFill>
                  <a:srgbClr val="000066"/>
                </a:solidFill>
              </a:rPr>
              <a:t>Chlorpheniramine</a:t>
            </a:r>
            <a:r>
              <a:rPr lang="en-GB" dirty="0" smtClean="0">
                <a:solidFill>
                  <a:srgbClr val="000066"/>
                </a:solidFill>
              </a:rPr>
              <a:t> </a:t>
            </a:r>
            <a:r>
              <a:rPr lang="en-GB" sz="2400" dirty="0" smtClean="0">
                <a:solidFill>
                  <a:srgbClr val="000066"/>
                </a:solidFill>
              </a:rPr>
              <a:t>(anti-histamine)</a:t>
            </a:r>
            <a:r>
              <a:rPr lang="en-GB" dirty="0" smtClean="0">
                <a:solidFill>
                  <a:srgbClr val="000066"/>
                </a:solidFill>
              </a:rPr>
              <a:t>			Hydrocortisone </a:t>
            </a:r>
            <a:r>
              <a:rPr lang="en-GB" sz="2400" dirty="0" smtClean="0">
                <a:solidFill>
                  <a:srgbClr val="000066"/>
                </a:solidFill>
              </a:rPr>
              <a:t>(anti-inflammatory)</a:t>
            </a:r>
            <a:endParaRPr lang="en-GB" dirty="0" smtClean="0">
              <a:solidFill>
                <a:srgbClr val="000066"/>
              </a:solidFill>
            </a:endParaRPr>
          </a:p>
          <a:p>
            <a:pPr lvl="4">
              <a:buFontTx/>
              <a:buNone/>
            </a:pPr>
            <a:r>
              <a:rPr lang="en-GB" sz="3000" dirty="0" smtClean="0">
                <a:solidFill>
                  <a:srgbClr val="000066"/>
                </a:solidFill>
              </a:rPr>
              <a:t>      	Fluids</a:t>
            </a:r>
          </a:p>
          <a:p>
            <a:endParaRPr lang="en-GB" dirty="0" smtClean="0">
              <a:solidFill>
                <a:srgbClr val="000066"/>
              </a:solidFill>
            </a:endParaRPr>
          </a:p>
          <a:p>
            <a:pPr lvl="4">
              <a:buFontTx/>
              <a:buNone/>
            </a:pPr>
            <a:endParaRPr lang="en-GB" dirty="0" smtClean="0">
              <a:solidFill>
                <a:srgbClr val="00006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r>
              <a:rPr lang="en-GB" smtClean="0"/>
              <a:t>Learning objectives</a:t>
            </a:r>
          </a:p>
        </p:txBody>
      </p:sp>
      <p:sp>
        <p:nvSpPr>
          <p:cNvPr id="5123" name="Rectangle 5"/>
          <p:cNvSpPr>
            <a:spLocks noGrp="1" noChangeArrowheads="1"/>
          </p:cNvSpPr>
          <p:nvPr>
            <p:ph type="body" idx="1"/>
          </p:nvPr>
        </p:nvSpPr>
        <p:spPr/>
        <p:txBody>
          <a:bodyPr/>
          <a:lstStyle/>
          <a:p>
            <a:r>
              <a:rPr lang="en-GB" smtClean="0"/>
              <a:t>At the end of this case study session, you should:</a:t>
            </a:r>
          </a:p>
          <a:p>
            <a:pPr lvl="1"/>
            <a:r>
              <a:rPr lang="en-GB" smtClean="0"/>
              <a:t>Be able to recognise common immunological conditions</a:t>
            </a:r>
          </a:p>
          <a:p>
            <a:pPr lvl="1"/>
            <a:r>
              <a:rPr lang="en-GB" smtClean="0"/>
              <a:t>Be familiar with how immunological investigations can inform the diagnosis and management of a wide range of infectious, allergic and inflammatory disorders</a:t>
            </a:r>
          </a:p>
          <a:p>
            <a:pPr lvl="1"/>
            <a:r>
              <a:rPr lang="en-GB" smtClean="0"/>
              <a:t>Understand how immune based therapies can be used in clinical practice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mtClean="0"/>
              <a:t>Common causes of anaphylaxis</a:t>
            </a:r>
          </a:p>
        </p:txBody>
      </p:sp>
      <p:sp>
        <p:nvSpPr>
          <p:cNvPr id="23555" name="Rectangle 3"/>
          <p:cNvSpPr>
            <a:spLocks noGrp="1" noChangeArrowheads="1"/>
          </p:cNvSpPr>
          <p:nvPr>
            <p:ph type="body" idx="1"/>
          </p:nvPr>
        </p:nvSpPr>
        <p:spPr>
          <a:xfrm>
            <a:off x="323850" y="1268413"/>
            <a:ext cx="8289925" cy="5256212"/>
          </a:xfrm>
        </p:spPr>
        <p:txBody>
          <a:bodyPr/>
          <a:lstStyle/>
          <a:p>
            <a:pPr>
              <a:lnSpc>
                <a:spcPct val="80000"/>
              </a:lnSpc>
            </a:pPr>
            <a:r>
              <a:rPr lang="en-GB" sz="2600" smtClean="0"/>
              <a:t>IgE mediated mast cell degranulation</a:t>
            </a:r>
          </a:p>
          <a:p>
            <a:pPr>
              <a:lnSpc>
                <a:spcPct val="80000"/>
              </a:lnSpc>
            </a:pPr>
            <a:endParaRPr lang="en-GB" sz="2600" smtClean="0"/>
          </a:p>
          <a:p>
            <a:pPr lvl="1">
              <a:lnSpc>
                <a:spcPct val="80000"/>
              </a:lnSpc>
            </a:pPr>
            <a:r>
              <a:rPr lang="en-GB" sz="2400" smtClean="0"/>
              <a:t>Foods</a:t>
            </a:r>
          </a:p>
          <a:p>
            <a:pPr lvl="2">
              <a:lnSpc>
                <a:spcPct val="80000"/>
              </a:lnSpc>
            </a:pPr>
            <a:r>
              <a:rPr lang="en-GB" sz="1800" smtClean="0"/>
              <a:t>Peanuts</a:t>
            </a:r>
          </a:p>
          <a:p>
            <a:pPr lvl="2">
              <a:lnSpc>
                <a:spcPct val="80000"/>
              </a:lnSpc>
            </a:pPr>
            <a:r>
              <a:rPr lang="en-GB" sz="1800" smtClean="0"/>
              <a:t>Tree nuts</a:t>
            </a:r>
          </a:p>
          <a:p>
            <a:pPr lvl="2">
              <a:lnSpc>
                <a:spcPct val="80000"/>
              </a:lnSpc>
            </a:pPr>
            <a:r>
              <a:rPr lang="en-GB" sz="1800" smtClean="0"/>
              <a:t>Fish and shellfish</a:t>
            </a:r>
          </a:p>
          <a:p>
            <a:pPr lvl="2">
              <a:lnSpc>
                <a:spcPct val="80000"/>
              </a:lnSpc>
            </a:pPr>
            <a:r>
              <a:rPr lang="en-GB" sz="1800" smtClean="0"/>
              <a:t>Milk</a:t>
            </a:r>
          </a:p>
          <a:p>
            <a:pPr lvl="2">
              <a:lnSpc>
                <a:spcPct val="80000"/>
              </a:lnSpc>
            </a:pPr>
            <a:r>
              <a:rPr lang="en-GB" sz="1800" smtClean="0"/>
              <a:t>Eggs</a:t>
            </a:r>
          </a:p>
          <a:p>
            <a:pPr lvl="2">
              <a:lnSpc>
                <a:spcPct val="80000"/>
              </a:lnSpc>
            </a:pPr>
            <a:r>
              <a:rPr lang="en-GB" sz="1800" smtClean="0"/>
              <a:t>Soy products</a:t>
            </a:r>
          </a:p>
          <a:p>
            <a:pPr lvl="1">
              <a:lnSpc>
                <a:spcPct val="80000"/>
              </a:lnSpc>
            </a:pPr>
            <a:r>
              <a:rPr lang="en-GB" sz="2400" smtClean="0"/>
              <a:t>Insect stings</a:t>
            </a:r>
          </a:p>
          <a:p>
            <a:pPr lvl="2">
              <a:lnSpc>
                <a:spcPct val="80000"/>
              </a:lnSpc>
            </a:pPr>
            <a:r>
              <a:rPr lang="en-GB" sz="1800" smtClean="0"/>
              <a:t>Bee venom</a:t>
            </a:r>
          </a:p>
          <a:p>
            <a:pPr lvl="2">
              <a:lnSpc>
                <a:spcPct val="80000"/>
              </a:lnSpc>
            </a:pPr>
            <a:r>
              <a:rPr lang="en-GB" sz="1800" smtClean="0"/>
              <a:t>Wasp venom</a:t>
            </a:r>
          </a:p>
          <a:p>
            <a:pPr lvl="1">
              <a:lnSpc>
                <a:spcPct val="80000"/>
              </a:lnSpc>
            </a:pPr>
            <a:r>
              <a:rPr lang="en-GB" sz="2400" smtClean="0"/>
              <a:t>Chemicals, drugs and other foreign proteins</a:t>
            </a:r>
          </a:p>
          <a:p>
            <a:pPr lvl="2">
              <a:lnSpc>
                <a:spcPct val="80000"/>
              </a:lnSpc>
            </a:pPr>
            <a:r>
              <a:rPr lang="en-GB" sz="1800" smtClean="0"/>
              <a:t>Penicillin and other antibiotics</a:t>
            </a:r>
          </a:p>
          <a:p>
            <a:pPr lvl="2">
              <a:lnSpc>
                <a:spcPct val="80000"/>
              </a:lnSpc>
            </a:pPr>
            <a:r>
              <a:rPr lang="en-GB" sz="1800" smtClean="0"/>
              <a:t>Intravenous anaesthetic agents, eg suxamethonium, propofol</a:t>
            </a:r>
          </a:p>
          <a:p>
            <a:pPr lvl="2">
              <a:lnSpc>
                <a:spcPct val="80000"/>
              </a:lnSpc>
            </a:pPr>
            <a:r>
              <a:rPr lang="en-GB" sz="1800" smtClean="0"/>
              <a:t>Latex</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4"/>
          <p:cNvSpPr>
            <a:spLocks noGrp="1" noChangeArrowheads="1"/>
          </p:cNvSpPr>
          <p:nvPr>
            <p:ph type="ctrTitle"/>
          </p:nvPr>
        </p:nvSpPr>
        <p:spPr/>
        <p:txBody>
          <a:bodyPr/>
          <a:lstStyle/>
          <a:p>
            <a:r>
              <a:rPr lang="en-GB" smtClean="0"/>
              <a:t>What questions would you ask once he has stabilised?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p:txBody>
          <a:bodyPr/>
          <a:lstStyle/>
          <a:p>
            <a:r>
              <a:rPr lang="en-GB" smtClean="0"/>
              <a:t>What was he doing immediately prior to the onset of symptoms?</a:t>
            </a:r>
          </a:p>
          <a:p>
            <a:pPr lvl="1"/>
            <a:r>
              <a:rPr lang="en-GB" smtClean="0"/>
              <a:t>As his first symptom was lip swelling, specifically ask what had his lips been in contact with, &amp; what he had eaten.</a:t>
            </a:r>
          </a:p>
          <a:p>
            <a:r>
              <a:rPr lang="en-GB" smtClean="0"/>
              <a:t>Does he have any known allergies?</a:t>
            </a:r>
          </a:p>
          <a:p>
            <a:r>
              <a:rPr lang="en-GB" smtClean="0"/>
              <a:t>Has anything like this happened before?</a:t>
            </a:r>
          </a:p>
          <a:p>
            <a:r>
              <a:rPr lang="en-GB" smtClean="0"/>
              <a:t>How is his general health?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mtClean="0"/>
              <a:t>You obtain a history from the patient’s wife</a:t>
            </a:r>
          </a:p>
        </p:txBody>
      </p:sp>
      <p:sp>
        <p:nvSpPr>
          <p:cNvPr id="26627" name="Rectangle 3"/>
          <p:cNvSpPr>
            <a:spLocks noGrp="1" noChangeArrowheads="1"/>
          </p:cNvSpPr>
          <p:nvPr>
            <p:ph type="body" idx="1"/>
          </p:nvPr>
        </p:nvSpPr>
        <p:spPr/>
        <p:txBody>
          <a:bodyPr/>
          <a:lstStyle/>
          <a:p>
            <a:r>
              <a:rPr lang="en-GB" smtClean="0"/>
              <a:t>He is a medical laboratory technician</a:t>
            </a:r>
          </a:p>
          <a:p>
            <a:r>
              <a:rPr lang="en-GB" smtClean="0"/>
              <a:t>General health is excellent</a:t>
            </a:r>
          </a:p>
          <a:p>
            <a:r>
              <a:rPr lang="en-GB" smtClean="0"/>
              <a:t>He was blowing up balloons for their daughter’s birthday party when he became unwell</a:t>
            </a:r>
          </a:p>
          <a:p>
            <a:r>
              <a:rPr lang="en-GB" smtClean="0"/>
              <a:t>He has a known allergy to bananas which cause diarrhoea and lip tingling</a:t>
            </a:r>
          </a:p>
          <a:p>
            <a:pPr lvl="1"/>
            <a:r>
              <a:rPr lang="en-GB" smtClean="0"/>
              <a:t>He is meticulous about avoiding exposure to bananas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smtClean="0"/>
              <a:t>What is the likely allergen?</a:t>
            </a:r>
          </a:p>
        </p:txBody>
      </p:sp>
      <p:sp>
        <p:nvSpPr>
          <p:cNvPr id="27651" name="Rectangle 3"/>
          <p:cNvSpPr>
            <a:spLocks noGrp="1" noChangeArrowheads="1"/>
          </p:cNvSpPr>
          <p:nvPr>
            <p:ph type="body" sz="half" idx="1"/>
          </p:nvPr>
        </p:nvSpPr>
        <p:spPr/>
        <p:txBody>
          <a:bodyPr/>
          <a:lstStyle/>
          <a:p>
            <a:r>
              <a:rPr lang="en-GB" sz="2600" smtClean="0"/>
              <a:t>Latex </a:t>
            </a:r>
          </a:p>
          <a:p>
            <a:pPr lvl="1">
              <a:buFontTx/>
              <a:buNone/>
            </a:pPr>
            <a:r>
              <a:rPr lang="en-GB" sz="2400" smtClean="0"/>
              <a:t>= milky fluid produced by rubber trees (Hevea brasiliensis)</a:t>
            </a:r>
          </a:p>
        </p:txBody>
      </p:sp>
      <p:pic>
        <p:nvPicPr>
          <p:cNvPr id="27653" name="Picture 5" descr="hevea brasiliensis"/>
          <p:cNvPicPr>
            <a:picLocks noChangeAspect="1" noChangeArrowheads="1"/>
          </p:cNvPicPr>
          <p:nvPr/>
        </p:nvPicPr>
        <p:blipFill>
          <a:blip r:embed="rId3"/>
          <a:srcRect/>
          <a:stretch>
            <a:fillRect/>
          </a:stretch>
        </p:blipFill>
        <p:spPr bwMode="auto">
          <a:xfrm>
            <a:off x="5037138" y="1412875"/>
            <a:ext cx="3354387" cy="4968875"/>
          </a:xfrm>
          <a:prstGeom prst="rect">
            <a:avLst/>
          </a:prstGeom>
          <a:noFill/>
          <a:ln w="9525">
            <a:noFill/>
            <a:miter lim="800000"/>
            <a:headEnd/>
            <a:tailEnd/>
          </a:ln>
        </p:spPr>
      </p:pic>
      <p:sp>
        <p:nvSpPr>
          <p:cNvPr id="27654" name="AutoShape 6"/>
          <p:cNvSpPr>
            <a:spLocks noChangeArrowheads="1"/>
          </p:cNvSpPr>
          <p:nvPr/>
        </p:nvSpPr>
        <p:spPr bwMode="auto">
          <a:xfrm>
            <a:off x="250825" y="5084763"/>
            <a:ext cx="2952750" cy="1512887"/>
          </a:xfrm>
          <a:prstGeom prst="wedgeRoundRectCallout">
            <a:avLst>
              <a:gd name="adj1" fmla="val -43750"/>
              <a:gd name="adj2" fmla="val 70000"/>
              <a:gd name="adj3" fmla="val 16667"/>
            </a:avLst>
          </a:prstGeom>
          <a:noFill/>
          <a:ln w="9525" algn="ctr">
            <a:noFill/>
            <a:miter lim="800000"/>
            <a:headEnd/>
            <a:tailEnd/>
          </a:ln>
        </p:spPr>
        <p:txBody>
          <a:bodyPr/>
          <a:lstStyle/>
          <a:p>
            <a:pPr algn="ct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There are two types of latex allergy</a:t>
            </a:r>
          </a:p>
        </p:txBody>
      </p:sp>
      <p:sp>
        <p:nvSpPr>
          <p:cNvPr id="28675" name="Rectangle 3"/>
          <p:cNvSpPr>
            <a:spLocks noGrp="1" noChangeArrowheads="1"/>
          </p:cNvSpPr>
          <p:nvPr>
            <p:ph type="body" sz="half" idx="1"/>
          </p:nvPr>
        </p:nvSpPr>
        <p:spPr/>
        <p:txBody>
          <a:bodyPr/>
          <a:lstStyle/>
          <a:p>
            <a:r>
              <a:rPr lang="en-GB" sz="2200" b="1" smtClean="0"/>
              <a:t>Type I hypersensitivity</a:t>
            </a:r>
          </a:p>
          <a:p>
            <a:pPr lvl="1"/>
            <a:r>
              <a:rPr lang="en-GB" sz="2000" smtClean="0"/>
              <a:t>Acute onset of classical allergic symptoms after exposure e.g. wheeze, urticaria, angioedema, anaphylaxis. </a:t>
            </a:r>
          </a:p>
          <a:p>
            <a:pPr lvl="1"/>
            <a:r>
              <a:rPr lang="en-GB" sz="2000" smtClean="0"/>
              <a:t>Spectrum of severity</a:t>
            </a:r>
          </a:p>
          <a:p>
            <a:pPr lvl="1"/>
            <a:r>
              <a:rPr lang="en-GB" sz="2000" smtClean="0"/>
              <a:t>Mucosal route is associated with more severe reactions</a:t>
            </a:r>
          </a:p>
          <a:p>
            <a:pPr lvl="1"/>
            <a:r>
              <a:rPr lang="en-GB" sz="2000" smtClean="0"/>
              <a:t>Different rubber products vary significantly in their allergenic content</a:t>
            </a:r>
          </a:p>
        </p:txBody>
      </p:sp>
      <p:sp>
        <p:nvSpPr>
          <p:cNvPr id="28676" name="Rectangle 4"/>
          <p:cNvSpPr>
            <a:spLocks noGrp="1" noChangeArrowheads="1"/>
          </p:cNvSpPr>
          <p:nvPr>
            <p:ph type="body" sz="half" idx="2"/>
          </p:nvPr>
        </p:nvSpPr>
        <p:spPr/>
        <p:txBody>
          <a:bodyPr/>
          <a:lstStyle/>
          <a:p>
            <a:r>
              <a:rPr lang="en-GB" sz="2200" smtClean="0">
                <a:solidFill>
                  <a:schemeClr val="folHlink"/>
                </a:solidFill>
              </a:rPr>
              <a:t>Type IV hypersensitivity</a:t>
            </a:r>
          </a:p>
          <a:p>
            <a:pPr lvl="1"/>
            <a:r>
              <a:rPr lang="en-GB" sz="2000" smtClean="0">
                <a:solidFill>
                  <a:schemeClr val="folHlink"/>
                </a:solidFill>
              </a:rPr>
              <a:t>Contact dermatitis</a:t>
            </a:r>
          </a:p>
          <a:p>
            <a:pPr lvl="1"/>
            <a:r>
              <a:rPr lang="en-GB" sz="2000" smtClean="0">
                <a:solidFill>
                  <a:schemeClr val="folHlink"/>
                </a:solidFill>
              </a:rPr>
              <a:t>Usually affect hands (glove usage) or feet (due to rubber in footwear)</a:t>
            </a:r>
          </a:p>
          <a:p>
            <a:pPr lvl="1"/>
            <a:r>
              <a:rPr lang="en-GB" sz="2000" smtClean="0">
                <a:solidFill>
                  <a:schemeClr val="folHlink"/>
                </a:solidFill>
              </a:rPr>
              <a:t>Mainly due to rubber additives eg thiuram rather than latex itself</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smtClean="0"/>
              <a:t>There are two types of latex allergy</a:t>
            </a:r>
          </a:p>
        </p:txBody>
      </p:sp>
      <p:sp>
        <p:nvSpPr>
          <p:cNvPr id="29699" name="Rectangle 3"/>
          <p:cNvSpPr>
            <a:spLocks noGrp="1" noChangeArrowheads="1"/>
          </p:cNvSpPr>
          <p:nvPr>
            <p:ph type="body" sz="half" idx="1"/>
          </p:nvPr>
        </p:nvSpPr>
        <p:spPr/>
        <p:txBody>
          <a:bodyPr/>
          <a:lstStyle/>
          <a:p>
            <a:r>
              <a:rPr lang="en-GB" sz="2200" smtClean="0">
                <a:solidFill>
                  <a:schemeClr val="folHlink"/>
                </a:solidFill>
              </a:rPr>
              <a:t>Type I hypersensitivity</a:t>
            </a:r>
          </a:p>
          <a:p>
            <a:pPr lvl="1"/>
            <a:r>
              <a:rPr lang="en-GB" sz="2000" smtClean="0">
                <a:solidFill>
                  <a:schemeClr val="folHlink"/>
                </a:solidFill>
              </a:rPr>
              <a:t>Acute onset of classical allergic symptoms after exposure e.g. wheeze, urticaria, angioedema, anaphylaxis. </a:t>
            </a:r>
          </a:p>
          <a:p>
            <a:pPr lvl="1"/>
            <a:r>
              <a:rPr lang="en-GB" sz="2000" smtClean="0">
                <a:solidFill>
                  <a:schemeClr val="folHlink"/>
                </a:solidFill>
              </a:rPr>
              <a:t>Spectrum of severity</a:t>
            </a:r>
          </a:p>
          <a:p>
            <a:pPr lvl="1"/>
            <a:r>
              <a:rPr lang="en-GB" sz="2000" smtClean="0">
                <a:solidFill>
                  <a:schemeClr val="folHlink"/>
                </a:solidFill>
              </a:rPr>
              <a:t>Mucosal route is associated with more severe reactions</a:t>
            </a:r>
          </a:p>
          <a:p>
            <a:pPr lvl="1"/>
            <a:r>
              <a:rPr lang="en-GB" sz="2000" smtClean="0">
                <a:solidFill>
                  <a:schemeClr val="folHlink"/>
                </a:solidFill>
              </a:rPr>
              <a:t>Different rubber products vary significantly in their allergenic content</a:t>
            </a:r>
          </a:p>
        </p:txBody>
      </p:sp>
      <p:sp>
        <p:nvSpPr>
          <p:cNvPr id="29700" name="Rectangle 4"/>
          <p:cNvSpPr>
            <a:spLocks noGrp="1" noChangeArrowheads="1"/>
          </p:cNvSpPr>
          <p:nvPr>
            <p:ph type="body" sz="half" idx="2"/>
          </p:nvPr>
        </p:nvSpPr>
        <p:spPr/>
        <p:txBody>
          <a:bodyPr/>
          <a:lstStyle/>
          <a:p>
            <a:r>
              <a:rPr lang="en-GB" sz="2200" b="1" smtClean="0">
                <a:solidFill>
                  <a:srgbClr val="000066"/>
                </a:solidFill>
              </a:rPr>
              <a:t>Type IV hypersensitivity</a:t>
            </a:r>
          </a:p>
          <a:p>
            <a:pPr lvl="1"/>
            <a:r>
              <a:rPr lang="en-GB" sz="2000" smtClean="0">
                <a:solidFill>
                  <a:srgbClr val="000066"/>
                </a:solidFill>
              </a:rPr>
              <a:t>Contact dermatitis</a:t>
            </a:r>
          </a:p>
          <a:p>
            <a:pPr lvl="1"/>
            <a:r>
              <a:rPr lang="en-GB" sz="2000" smtClean="0">
                <a:solidFill>
                  <a:srgbClr val="000066"/>
                </a:solidFill>
              </a:rPr>
              <a:t>Usually affect hands (glove usage) or feet (due to rubber in footwear)</a:t>
            </a:r>
          </a:p>
          <a:p>
            <a:pPr lvl="1"/>
            <a:r>
              <a:rPr lang="en-GB" sz="2000" smtClean="0">
                <a:solidFill>
                  <a:srgbClr val="000066"/>
                </a:solidFill>
              </a:rPr>
              <a:t>Mainly due to rubber additives eg thiuram rather than latex itself</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mtClean="0"/>
              <a:t>Type IV hypersensitivity to latex</a:t>
            </a:r>
          </a:p>
        </p:txBody>
      </p:sp>
      <p:sp>
        <p:nvSpPr>
          <p:cNvPr id="30723" name="Rectangle 3"/>
          <p:cNvSpPr>
            <a:spLocks noGrp="1" noChangeArrowheads="1"/>
          </p:cNvSpPr>
          <p:nvPr>
            <p:ph type="body" sz="half" idx="1"/>
          </p:nvPr>
        </p:nvSpPr>
        <p:spPr>
          <a:xfrm>
            <a:off x="314325" y="1409700"/>
            <a:ext cx="4076700" cy="4827588"/>
          </a:xfrm>
        </p:spPr>
        <p:txBody>
          <a:bodyPr/>
          <a:lstStyle/>
          <a:p>
            <a:r>
              <a:rPr lang="en-GB" sz="2600" smtClean="0"/>
              <a:t>Symptoms occur 24-48 hours after exposure (Much later than in IgE mediated reactions)</a:t>
            </a:r>
          </a:p>
          <a:p>
            <a:r>
              <a:rPr lang="en-GB" sz="2600" smtClean="0"/>
              <a:t>Itch++ </a:t>
            </a:r>
          </a:p>
          <a:p>
            <a:r>
              <a:rPr lang="en-GB" sz="2600" smtClean="0"/>
              <a:t>Rash well-demarcated, often flaky</a:t>
            </a:r>
          </a:p>
          <a:p>
            <a:r>
              <a:rPr lang="en-GB" sz="2600" smtClean="0"/>
              <a:t>Not responsive to anti-histamines</a:t>
            </a:r>
          </a:p>
        </p:txBody>
      </p:sp>
      <p:pic>
        <p:nvPicPr>
          <p:cNvPr id="30724" name="Picture 4" descr="Allergic contact dermatitis feet"/>
          <p:cNvPicPr>
            <a:picLocks noGrp="1" noChangeAspect="1" noChangeArrowheads="1"/>
          </p:cNvPicPr>
          <p:nvPr>
            <p:ph type="clipArt" sz="half" idx="2"/>
          </p:nvPr>
        </p:nvPicPr>
        <p:blipFill>
          <a:blip r:embed="rId3"/>
          <a:srcRect/>
          <a:stretch>
            <a:fillRect/>
          </a:stretch>
        </p:blipFill>
        <p:spPr>
          <a:xfrm>
            <a:off x="4527550" y="2484438"/>
            <a:ext cx="4076700" cy="2676525"/>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mtClean="0"/>
              <a:t>Type I allergy to Latex is a major health problem</a:t>
            </a:r>
          </a:p>
        </p:txBody>
      </p:sp>
      <p:sp>
        <p:nvSpPr>
          <p:cNvPr id="31747" name="Rectangle 3"/>
          <p:cNvSpPr>
            <a:spLocks noGrp="1" noChangeArrowheads="1"/>
          </p:cNvSpPr>
          <p:nvPr>
            <p:ph type="body" sz="half" idx="1"/>
          </p:nvPr>
        </p:nvSpPr>
        <p:spPr/>
        <p:txBody>
          <a:bodyPr/>
          <a:lstStyle/>
          <a:p>
            <a:r>
              <a:rPr lang="en-GB" sz="2500" dirty="0" smtClean="0"/>
              <a:t>Specific patient groups</a:t>
            </a:r>
          </a:p>
          <a:p>
            <a:pPr lvl="1"/>
            <a:r>
              <a:rPr lang="en-GB" dirty="0" smtClean="0"/>
              <a:t>Patients undergoing multiple urological procedures</a:t>
            </a:r>
          </a:p>
          <a:p>
            <a:pPr lvl="1"/>
            <a:r>
              <a:rPr lang="en-GB" dirty="0" smtClean="0"/>
              <a:t>Preterm infants</a:t>
            </a:r>
          </a:p>
          <a:p>
            <a:pPr lvl="1"/>
            <a:r>
              <a:rPr lang="en-GB" dirty="0" smtClean="0"/>
              <a:t>Patients with indwelling latex devices (e.g. </a:t>
            </a:r>
            <a:r>
              <a:rPr lang="en-GB" dirty="0" err="1" smtClean="0"/>
              <a:t>ventriculoperitoneal</a:t>
            </a:r>
            <a:r>
              <a:rPr lang="en-GB" dirty="0" smtClean="0"/>
              <a:t> shunts)</a:t>
            </a:r>
          </a:p>
        </p:txBody>
      </p:sp>
      <p:sp>
        <p:nvSpPr>
          <p:cNvPr id="31748" name="Rectangle 4"/>
          <p:cNvSpPr>
            <a:spLocks noGrp="1" noChangeArrowheads="1"/>
          </p:cNvSpPr>
          <p:nvPr>
            <p:ph type="body" sz="half" idx="2"/>
          </p:nvPr>
        </p:nvSpPr>
        <p:spPr/>
        <p:txBody>
          <a:bodyPr/>
          <a:lstStyle/>
          <a:p>
            <a:r>
              <a:rPr lang="en-GB" sz="2500" smtClean="0">
                <a:solidFill>
                  <a:schemeClr val="folHlink"/>
                </a:solidFill>
              </a:rPr>
              <a:t>Occupational exposure</a:t>
            </a:r>
          </a:p>
          <a:p>
            <a:pPr lvl="1"/>
            <a:r>
              <a:rPr lang="en-GB" sz="2500" i="1" smtClean="0">
                <a:solidFill>
                  <a:schemeClr val="folHlink"/>
                </a:solidFill>
              </a:rPr>
              <a:t>60% of occupational asthma in the UK is associated with latex exposure</a:t>
            </a:r>
            <a:r>
              <a:rPr lang="en-GB" smtClean="0">
                <a:solidFill>
                  <a:schemeClr val="folHlink"/>
                </a:solidFill>
              </a:rPr>
              <a:t> </a:t>
            </a:r>
          </a:p>
          <a:p>
            <a:pPr lvl="2"/>
            <a:r>
              <a:rPr lang="en-GB" sz="1800" smtClean="0">
                <a:solidFill>
                  <a:schemeClr val="folHlink"/>
                </a:solidFill>
              </a:rPr>
              <a:t>Health care workers (7-10% vs &lt;1% general population!)</a:t>
            </a:r>
          </a:p>
          <a:p>
            <a:pPr lvl="3"/>
            <a:r>
              <a:rPr lang="en-GB" sz="1600" smtClean="0">
                <a:solidFill>
                  <a:schemeClr val="folHlink"/>
                </a:solidFill>
              </a:rPr>
              <a:t>Laboratory workers</a:t>
            </a:r>
          </a:p>
          <a:p>
            <a:pPr lvl="3"/>
            <a:r>
              <a:rPr lang="en-GB" sz="1600" smtClean="0">
                <a:solidFill>
                  <a:schemeClr val="folHlink"/>
                </a:solidFill>
              </a:rPr>
              <a:t>Operating theatre staff</a:t>
            </a:r>
          </a:p>
          <a:p>
            <a:pPr lvl="2"/>
            <a:r>
              <a:rPr lang="en-GB" sz="1800" smtClean="0">
                <a:solidFill>
                  <a:schemeClr val="folHlink"/>
                </a:solidFill>
              </a:rPr>
              <a:t>Latex or manufacturing industry workers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smtClean="0"/>
              <a:t>Type I allergy to Latex is a major health problem</a:t>
            </a:r>
          </a:p>
        </p:txBody>
      </p:sp>
      <p:sp>
        <p:nvSpPr>
          <p:cNvPr id="32771" name="Rectangle 3"/>
          <p:cNvSpPr>
            <a:spLocks noGrp="1" noChangeArrowheads="1"/>
          </p:cNvSpPr>
          <p:nvPr>
            <p:ph type="body" sz="half" idx="1"/>
          </p:nvPr>
        </p:nvSpPr>
        <p:spPr/>
        <p:txBody>
          <a:bodyPr/>
          <a:lstStyle/>
          <a:p>
            <a:r>
              <a:rPr lang="en-GB" sz="2500" smtClean="0">
                <a:solidFill>
                  <a:schemeClr val="folHlink"/>
                </a:solidFill>
              </a:rPr>
              <a:t>Specific patient groups</a:t>
            </a:r>
          </a:p>
          <a:p>
            <a:pPr lvl="1"/>
            <a:r>
              <a:rPr lang="en-GB" smtClean="0">
                <a:solidFill>
                  <a:schemeClr val="folHlink"/>
                </a:solidFill>
              </a:rPr>
              <a:t>Patients with spina bifida or cerebral palsy</a:t>
            </a:r>
          </a:p>
          <a:p>
            <a:pPr lvl="1"/>
            <a:r>
              <a:rPr lang="en-GB" smtClean="0">
                <a:solidFill>
                  <a:schemeClr val="folHlink"/>
                </a:solidFill>
              </a:rPr>
              <a:t>Patients undergoing multiple urological procedures</a:t>
            </a:r>
          </a:p>
          <a:p>
            <a:pPr lvl="1"/>
            <a:r>
              <a:rPr lang="en-GB" smtClean="0">
                <a:solidFill>
                  <a:schemeClr val="folHlink"/>
                </a:solidFill>
              </a:rPr>
              <a:t>Preterm infants</a:t>
            </a:r>
          </a:p>
          <a:p>
            <a:pPr lvl="1"/>
            <a:r>
              <a:rPr lang="en-GB" smtClean="0">
                <a:solidFill>
                  <a:schemeClr val="folHlink"/>
                </a:solidFill>
              </a:rPr>
              <a:t>Patients with indwelling latex devices (eg ventriculoperitoneal shunts)</a:t>
            </a:r>
          </a:p>
        </p:txBody>
      </p:sp>
      <p:sp>
        <p:nvSpPr>
          <p:cNvPr id="32772" name="Rectangle 4"/>
          <p:cNvSpPr>
            <a:spLocks noGrp="1" noChangeArrowheads="1"/>
          </p:cNvSpPr>
          <p:nvPr>
            <p:ph type="body" sz="half" idx="2"/>
          </p:nvPr>
        </p:nvSpPr>
        <p:spPr/>
        <p:txBody>
          <a:bodyPr/>
          <a:lstStyle/>
          <a:p>
            <a:r>
              <a:rPr lang="en-GB" sz="2500" smtClean="0"/>
              <a:t>Occupational exposure</a:t>
            </a:r>
          </a:p>
          <a:p>
            <a:pPr>
              <a:buFontTx/>
              <a:buNone/>
            </a:pPr>
            <a:r>
              <a:rPr lang="en-GB" sz="2500" smtClean="0"/>
              <a:t>	</a:t>
            </a:r>
            <a:r>
              <a:rPr lang="en-GB" sz="2400" smtClean="0"/>
              <a:t>- Health care workers (7-10% vs &lt;1% general population!)</a:t>
            </a:r>
          </a:p>
          <a:p>
            <a:pPr>
              <a:buFontTx/>
              <a:buNone/>
            </a:pPr>
            <a:r>
              <a:rPr lang="en-GB" sz="2400" smtClean="0"/>
              <a:t>	- Laboratory workers</a:t>
            </a:r>
          </a:p>
          <a:p>
            <a:pPr>
              <a:buFontTx/>
              <a:buNone/>
            </a:pPr>
            <a:r>
              <a:rPr lang="en-GB" sz="2400" smtClean="0"/>
              <a:t>	- Operating theatre staff</a:t>
            </a:r>
          </a:p>
          <a:p>
            <a:pPr>
              <a:buFontTx/>
              <a:buNone/>
            </a:pPr>
            <a:r>
              <a:rPr lang="en-GB" sz="2400" smtClean="0"/>
              <a:t>	- Latex or manufacturing industry workers</a:t>
            </a:r>
          </a:p>
          <a:p>
            <a:pPr lvl="2">
              <a:buFontTx/>
              <a:buNone/>
            </a:pPr>
            <a:endParaRPr lang="en-GB" sz="1800" smtClean="0"/>
          </a:p>
          <a:p>
            <a:pPr lvl="2">
              <a:buFontTx/>
              <a:buNone/>
            </a:pPr>
            <a:r>
              <a:rPr lang="en-GB" sz="1800" smtClean="0"/>
              <a:t>-</a:t>
            </a:r>
            <a:endParaRPr lang="en-GB"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71550" y="1773238"/>
            <a:ext cx="6192838" cy="1871662"/>
          </a:xfrm>
        </p:spPr>
        <p:txBody>
          <a:bodyPr/>
          <a:lstStyle/>
          <a:p>
            <a:r>
              <a:rPr lang="en-GB" smtClean="0"/>
              <a:t>Case study 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r>
              <a:rPr lang="en-GB" smtClean="0"/>
              <a:t>Is the allergy to bananas a red herring?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smtClean="0"/>
              <a:t>Type I hypersensitivity to latex; cross reactivity with chitinase containing foods</a:t>
            </a:r>
          </a:p>
        </p:txBody>
      </p:sp>
      <p:sp>
        <p:nvSpPr>
          <p:cNvPr id="34819" name="Rectangle 3"/>
          <p:cNvSpPr>
            <a:spLocks noGrp="1" noChangeArrowheads="1"/>
          </p:cNvSpPr>
          <p:nvPr>
            <p:ph type="body" sz="half" idx="1"/>
          </p:nvPr>
        </p:nvSpPr>
        <p:spPr/>
        <p:txBody>
          <a:bodyPr/>
          <a:lstStyle/>
          <a:p>
            <a:r>
              <a:rPr lang="en-GB" sz="2600" smtClean="0"/>
              <a:t>Avocado</a:t>
            </a:r>
          </a:p>
          <a:p>
            <a:r>
              <a:rPr lang="en-GB" sz="2600" smtClean="0"/>
              <a:t>Apricot</a:t>
            </a:r>
          </a:p>
          <a:p>
            <a:r>
              <a:rPr lang="en-GB" sz="2600" smtClean="0"/>
              <a:t>Banana</a:t>
            </a:r>
          </a:p>
          <a:p>
            <a:r>
              <a:rPr lang="en-GB" sz="2600" smtClean="0"/>
              <a:t>Chestnut</a:t>
            </a:r>
          </a:p>
          <a:p>
            <a:r>
              <a:rPr lang="en-GB" sz="2600" smtClean="0"/>
              <a:t>Kiwi</a:t>
            </a:r>
          </a:p>
          <a:p>
            <a:r>
              <a:rPr lang="en-GB" sz="2600" smtClean="0"/>
              <a:t>Passion fruit</a:t>
            </a:r>
          </a:p>
          <a:p>
            <a:r>
              <a:rPr lang="en-GB" sz="2600" smtClean="0"/>
              <a:t>Papaya</a:t>
            </a:r>
          </a:p>
          <a:p>
            <a:r>
              <a:rPr lang="en-GB" sz="2600" smtClean="0"/>
              <a:t>Pear</a:t>
            </a:r>
          </a:p>
          <a:p>
            <a:r>
              <a:rPr lang="en-GB" sz="2600" smtClean="0"/>
              <a:t>Pineapple</a:t>
            </a:r>
          </a:p>
        </p:txBody>
      </p:sp>
      <p:pic>
        <p:nvPicPr>
          <p:cNvPr id="34820" name="Picture 4" descr="bananas"/>
          <p:cNvPicPr>
            <a:picLocks noChangeAspect="1" noChangeArrowheads="1"/>
          </p:cNvPicPr>
          <p:nvPr/>
        </p:nvPicPr>
        <p:blipFill>
          <a:blip r:embed="rId3"/>
          <a:srcRect/>
          <a:stretch>
            <a:fillRect/>
          </a:stretch>
        </p:blipFill>
        <p:spPr bwMode="auto">
          <a:xfrm>
            <a:off x="4935538" y="3267075"/>
            <a:ext cx="4208462" cy="3590925"/>
          </a:xfrm>
          <a:prstGeom prst="rect">
            <a:avLst/>
          </a:prstGeom>
          <a:noFill/>
          <a:ln w="9525">
            <a:noFill/>
            <a:miter lim="800000"/>
            <a:headEnd/>
            <a:tailEnd/>
          </a:ln>
        </p:spPr>
      </p:pic>
      <p:pic>
        <p:nvPicPr>
          <p:cNvPr id="34821" name="Picture 5" descr="Avocado"/>
          <p:cNvPicPr>
            <a:picLocks noChangeAspect="1" noChangeArrowheads="1"/>
          </p:cNvPicPr>
          <p:nvPr/>
        </p:nvPicPr>
        <p:blipFill>
          <a:blip r:embed="rId4"/>
          <a:srcRect/>
          <a:stretch>
            <a:fillRect/>
          </a:stretch>
        </p:blipFill>
        <p:spPr bwMode="auto">
          <a:xfrm>
            <a:off x="2843213" y="1341438"/>
            <a:ext cx="3673475" cy="3309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lstStyle/>
          <a:p>
            <a:r>
              <a:rPr lang="en-GB" smtClean="0"/>
              <a:t>How would you confirm the diagnosis?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1188" y="188913"/>
            <a:ext cx="8304212" cy="1096962"/>
          </a:xfrm>
        </p:spPr>
        <p:txBody>
          <a:bodyPr/>
          <a:lstStyle/>
          <a:p>
            <a:r>
              <a:rPr lang="en-GB" smtClean="0"/>
              <a:t>In vitro IgE test for latex allergy </a:t>
            </a:r>
          </a:p>
        </p:txBody>
      </p:sp>
      <p:sp>
        <p:nvSpPr>
          <p:cNvPr id="36867" name="Rectangle 3"/>
          <p:cNvSpPr>
            <a:spLocks noGrp="1" noChangeArrowheads="1"/>
          </p:cNvSpPr>
          <p:nvPr>
            <p:ph type="body" idx="1"/>
          </p:nvPr>
        </p:nvSpPr>
        <p:spPr/>
        <p:txBody>
          <a:bodyPr/>
          <a:lstStyle/>
          <a:p>
            <a:r>
              <a:rPr lang="en-GB" smtClean="0"/>
              <a:t>In vitro tests for specific IgE to latex</a:t>
            </a:r>
          </a:p>
          <a:p>
            <a:pPr lvl="1"/>
            <a:r>
              <a:rPr lang="en-GB" smtClean="0"/>
              <a:t>History of anaphylaxis - therefore blood tests are preferable to skin tests because of the small but significant risk of inducing anaphylaxis</a:t>
            </a:r>
          </a:p>
          <a:p>
            <a:pPr lvl="1"/>
            <a:r>
              <a:rPr lang="en-GB" smtClean="0"/>
              <a:t>But poor sensitivity (70-80%) and specificity (60-80%)</a:t>
            </a:r>
          </a:p>
          <a:p>
            <a:pPr lvl="1"/>
            <a:r>
              <a:rPr lang="en-GB" smtClean="0"/>
              <a:t>Blanket testing to other allergens which have not been implicated will not aid diagnosis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smtClean="0"/>
              <a:t>Testing for type I latex allergy - in vivo tests</a:t>
            </a:r>
          </a:p>
        </p:txBody>
      </p:sp>
      <p:sp>
        <p:nvSpPr>
          <p:cNvPr id="37891" name="Rectangle 3"/>
          <p:cNvSpPr>
            <a:spLocks noGrp="1" noChangeArrowheads="1"/>
          </p:cNvSpPr>
          <p:nvPr>
            <p:ph type="body" sz="half" idx="1"/>
          </p:nvPr>
        </p:nvSpPr>
        <p:spPr/>
        <p:txBody>
          <a:bodyPr/>
          <a:lstStyle/>
          <a:p>
            <a:r>
              <a:rPr lang="en-GB" sz="2200" smtClean="0"/>
              <a:t>Skin prick testing </a:t>
            </a:r>
          </a:p>
          <a:p>
            <a:pPr lvl="1"/>
            <a:r>
              <a:rPr lang="en-GB" sz="2000" smtClean="0"/>
              <a:t>Commercial latex extracts at a range of concentrations</a:t>
            </a:r>
          </a:p>
          <a:p>
            <a:pPr lvl="1"/>
            <a:r>
              <a:rPr lang="en-GB" sz="2000" smtClean="0"/>
              <a:t>Some non-standard tests are available for use in specialised centres</a:t>
            </a:r>
          </a:p>
          <a:p>
            <a:pPr lvl="2"/>
            <a:r>
              <a:rPr lang="en-GB" sz="1600" smtClean="0"/>
              <a:t>individualised skin test with particular glove/other products used by patient</a:t>
            </a:r>
          </a:p>
          <a:p>
            <a:pPr lvl="2">
              <a:buFontTx/>
              <a:buNone/>
            </a:pPr>
            <a:endParaRPr lang="en-GB" sz="1600" smtClean="0"/>
          </a:p>
        </p:txBody>
      </p:sp>
      <p:pic>
        <p:nvPicPr>
          <p:cNvPr id="37892" name="Picture 4" descr="allerg11"/>
          <p:cNvPicPr>
            <a:picLocks noGrp="1" noChangeAspect="1" noChangeArrowheads="1"/>
          </p:cNvPicPr>
          <p:nvPr>
            <p:ph sz="half" idx="2"/>
          </p:nvPr>
        </p:nvPicPr>
        <p:blipFill>
          <a:blip r:embed="rId3"/>
          <a:srcRect/>
          <a:stretch>
            <a:fillRect/>
          </a:stretch>
        </p:blipFill>
        <p:spPr>
          <a:xfrm>
            <a:off x="4787900" y="2133600"/>
            <a:ext cx="3960813" cy="2655888"/>
          </a:xfrm>
          <a:noFill/>
          <a:ln>
            <a:solidFill>
              <a:schemeClr val="tx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smtClean="0"/>
              <a:t>Testing for type IV latex allergy - in vivo tests</a:t>
            </a:r>
          </a:p>
        </p:txBody>
      </p:sp>
      <p:sp>
        <p:nvSpPr>
          <p:cNvPr id="38915" name="Rectangle 3"/>
          <p:cNvSpPr>
            <a:spLocks noGrp="1" noChangeArrowheads="1"/>
          </p:cNvSpPr>
          <p:nvPr>
            <p:ph type="body" sz="half" idx="1"/>
          </p:nvPr>
        </p:nvSpPr>
        <p:spPr/>
        <p:txBody>
          <a:bodyPr/>
          <a:lstStyle/>
          <a:p>
            <a:r>
              <a:rPr lang="en-GB" sz="2200" smtClean="0"/>
              <a:t>Patch tests</a:t>
            </a:r>
          </a:p>
          <a:p>
            <a:pPr lvl="1"/>
            <a:r>
              <a:rPr lang="en-GB" sz="2000" smtClean="0"/>
              <a:t>Moisten blotting paper with suspected allergen</a:t>
            </a:r>
          </a:p>
          <a:p>
            <a:pPr lvl="1"/>
            <a:r>
              <a:rPr lang="en-GB" sz="2000" smtClean="0"/>
              <a:t>Tape to area of healthy skin for 24-48 hours</a:t>
            </a:r>
          </a:p>
          <a:p>
            <a:pPr lvl="1"/>
            <a:r>
              <a:rPr lang="en-GB" sz="2000" smtClean="0"/>
              <a:t>Eczema will be seen where the substance is in contact with skin</a:t>
            </a:r>
          </a:p>
          <a:p>
            <a:r>
              <a:rPr lang="en-GB" sz="2200" smtClean="0"/>
              <a:t>Biopsy</a:t>
            </a:r>
          </a:p>
          <a:p>
            <a:pPr lvl="1"/>
            <a:r>
              <a:rPr lang="en-GB" sz="2000" smtClean="0"/>
              <a:t>Infiltrating T lymphocytes</a:t>
            </a:r>
          </a:p>
          <a:p>
            <a:pPr lvl="1"/>
            <a:r>
              <a:rPr lang="en-GB" sz="2000" smtClean="0"/>
              <a:t>Granuloma</a:t>
            </a:r>
          </a:p>
          <a:p>
            <a:endParaRPr lang="en-GB" sz="2200" smtClean="0"/>
          </a:p>
        </p:txBody>
      </p:sp>
      <p:pic>
        <p:nvPicPr>
          <p:cNvPr id="38916" name="Picture 4" descr="allerg10"/>
          <p:cNvPicPr>
            <a:picLocks noGrp="1" noChangeAspect="1" noChangeArrowheads="1"/>
          </p:cNvPicPr>
          <p:nvPr>
            <p:ph sz="half" idx="2"/>
          </p:nvPr>
        </p:nvPicPr>
        <p:blipFill>
          <a:blip r:embed="rId3"/>
          <a:srcRect/>
          <a:stretch>
            <a:fillRect/>
          </a:stretch>
        </p:blipFill>
        <p:spPr>
          <a:xfrm>
            <a:off x="4932363" y="1411288"/>
            <a:ext cx="3379787" cy="5041900"/>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r>
              <a:rPr lang="en-GB" smtClean="0"/>
              <a:t>What long term management advice would you give?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23850" y="404813"/>
            <a:ext cx="8304213" cy="1096962"/>
          </a:xfrm>
        </p:spPr>
        <p:txBody>
          <a:bodyPr/>
          <a:lstStyle/>
          <a:p>
            <a:r>
              <a:rPr lang="en-GB" smtClean="0"/>
              <a:t>What long term management advice would you give?</a:t>
            </a:r>
          </a:p>
        </p:txBody>
      </p:sp>
      <p:sp>
        <p:nvSpPr>
          <p:cNvPr id="40963" name="Rectangle 3"/>
          <p:cNvSpPr>
            <a:spLocks noGrp="1" noChangeArrowheads="1"/>
          </p:cNvSpPr>
          <p:nvPr>
            <p:ph type="body" idx="1"/>
          </p:nvPr>
        </p:nvSpPr>
        <p:spPr>
          <a:xfrm>
            <a:off x="395288" y="2030413"/>
            <a:ext cx="8289925" cy="4827587"/>
          </a:xfrm>
        </p:spPr>
        <p:txBody>
          <a:bodyPr/>
          <a:lstStyle/>
          <a:p>
            <a:r>
              <a:rPr lang="en-GB" smtClean="0"/>
              <a:t>All patients with anaphylaxis should be referred to an allergist/immunologist </a:t>
            </a:r>
          </a:p>
          <a:p>
            <a:endParaRPr lang="en-GB" smtClean="0"/>
          </a:p>
          <a:p>
            <a:r>
              <a:rPr lang="en-GB" smtClean="0"/>
              <a:t>Given occupational implications, a plan of avoidance should be made in conjunction with occupational physician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smtClean="0"/>
              <a:t>Recommendations 1:  Avoidance of latex</a:t>
            </a:r>
          </a:p>
        </p:txBody>
      </p:sp>
      <p:sp>
        <p:nvSpPr>
          <p:cNvPr id="41987" name="Rectangle 3"/>
          <p:cNvSpPr>
            <a:spLocks noGrp="1" noChangeArrowheads="1"/>
          </p:cNvSpPr>
          <p:nvPr>
            <p:ph type="body" sz="half" idx="1"/>
          </p:nvPr>
        </p:nvSpPr>
        <p:spPr>
          <a:xfrm>
            <a:off x="314325" y="2349500"/>
            <a:ext cx="4064000" cy="3887788"/>
          </a:xfrm>
        </p:spPr>
        <p:txBody>
          <a:bodyPr/>
          <a:lstStyle/>
          <a:p>
            <a:r>
              <a:rPr lang="en-GB" sz="2600" smtClean="0"/>
              <a:t>balloons </a:t>
            </a:r>
          </a:p>
          <a:p>
            <a:r>
              <a:rPr lang="en-GB" sz="2600" smtClean="0"/>
              <a:t>condoms</a:t>
            </a:r>
          </a:p>
          <a:p>
            <a:r>
              <a:rPr lang="en-GB" sz="2600" smtClean="0"/>
              <a:t>dish-washing gloves</a:t>
            </a:r>
          </a:p>
          <a:p>
            <a:r>
              <a:rPr lang="en-GB" sz="2600" smtClean="0"/>
              <a:t>sports equipment</a:t>
            </a:r>
          </a:p>
          <a:p>
            <a:r>
              <a:rPr lang="en-GB" sz="2600" smtClean="0"/>
              <a:t>rubber bands</a:t>
            </a:r>
          </a:p>
          <a:p>
            <a:r>
              <a:rPr lang="en-GB" sz="2600" smtClean="0"/>
              <a:t>shoe soles </a:t>
            </a:r>
          </a:p>
          <a:p>
            <a:r>
              <a:rPr lang="en-GB" sz="2600" smtClean="0"/>
              <a:t>erasers </a:t>
            </a:r>
          </a:p>
        </p:txBody>
      </p:sp>
      <p:sp>
        <p:nvSpPr>
          <p:cNvPr id="41988" name="Rectangle 4"/>
          <p:cNvSpPr>
            <a:spLocks noGrp="1" noChangeArrowheads="1"/>
          </p:cNvSpPr>
          <p:nvPr>
            <p:ph type="body" sz="half" idx="2"/>
          </p:nvPr>
        </p:nvSpPr>
        <p:spPr>
          <a:xfrm>
            <a:off x="4540250" y="2349500"/>
            <a:ext cx="4064000" cy="3887788"/>
          </a:xfrm>
        </p:spPr>
        <p:txBody>
          <a:bodyPr/>
          <a:lstStyle/>
          <a:p>
            <a:r>
              <a:rPr lang="en-GB" sz="2600" smtClean="0"/>
              <a:t>health care gloves</a:t>
            </a:r>
          </a:p>
          <a:p>
            <a:r>
              <a:rPr lang="en-GB" sz="2600" smtClean="0"/>
              <a:t>blood pressure cuffs</a:t>
            </a:r>
          </a:p>
          <a:p>
            <a:r>
              <a:rPr lang="en-GB" sz="2600" smtClean="0"/>
              <a:t>catheters </a:t>
            </a:r>
          </a:p>
          <a:p>
            <a:r>
              <a:rPr lang="en-GB" sz="2600" smtClean="0"/>
              <a:t>face masks</a:t>
            </a:r>
          </a:p>
          <a:p>
            <a:r>
              <a:rPr lang="en-GB" sz="2600" smtClean="0"/>
              <a:t>rubber stoppers </a:t>
            </a:r>
          </a:p>
          <a:p>
            <a:r>
              <a:rPr lang="en-GB" sz="2600" smtClean="0"/>
              <a:t>bandages </a:t>
            </a:r>
          </a:p>
          <a:p>
            <a:r>
              <a:rPr lang="en-GB" sz="2600" smtClean="0"/>
              <a:t>stethoscope tubing</a:t>
            </a:r>
          </a:p>
        </p:txBody>
      </p:sp>
      <p:sp>
        <p:nvSpPr>
          <p:cNvPr id="41989" name="Rectangle 5"/>
          <p:cNvSpPr>
            <a:spLocks noChangeArrowheads="1"/>
          </p:cNvSpPr>
          <p:nvPr/>
        </p:nvSpPr>
        <p:spPr bwMode="auto">
          <a:xfrm>
            <a:off x="0" y="1125538"/>
            <a:ext cx="8064500" cy="895350"/>
          </a:xfrm>
          <a:prstGeom prst="rect">
            <a:avLst/>
          </a:prstGeom>
          <a:noFill/>
          <a:ln w="9525" algn="ctr">
            <a:noFill/>
            <a:miter lim="800000"/>
            <a:headEnd/>
            <a:tailEnd/>
          </a:ln>
        </p:spPr>
        <p:txBody>
          <a:bodyPr>
            <a:spAutoFit/>
          </a:bodyPr>
          <a:lstStyle/>
          <a:p>
            <a:pPr algn="ctr"/>
            <a:r>
              <a:rPr lang="en-GB" sz="2400" b="1">
                <a:solidFill>
                  <a:srgbClr val="000066"/>
                </a:solidFill>
              </a:rPr>
              <a:t>Latex-Containing Products in Household </a:t>
            </a:r>
          </a:p>
          <a:p>
            <a:pPr algn="ctr"/>
            <a:r>
              <a:rPr lang="en-GB" sz="2400" b="1">
                <a:solidFill>
                  <a:srgbClr val="000066"/>
                </a:solidFill>
              </a:rPr>
              <a:t>and Health Care Settings</a:t>
            </a:r>
          </a:p>
        </p:txBody>
      </p:sp>
      <p:sp>
        <p:nvSpPr>
          <p:cNvPr id="41990" name="AutoShape 7"/>
          <p:cNvSpPr>
            <a:spLocks noChangeArrowheads="1"/>
          </p:cNvSpPr>
          <p:nvPr/>
        </p:nvSpPr>
        <p:spPr bwMode="auto">
          <a:xfrm>
            <a:off x="900113" y="5734050"/>
            <a:ext cx="5616575" cy="863600"/>
          </a:xfrm>
          <a:prstGeom prst="wedgeRoundRectCallout">
            <a:avLst>
              <a:gd name="adj1" fmla="val -60542"/>
              <a:gd name="adj2" fmla="val 64338"/>
              <a:gd name="adj3" fmla="val 16667"/>
            </a:avLst>
          </a:prstGeom>
          <a:noFill/>
          <a:ln w="9525" algn="ctr">
            <a:solidFill>
              <a:srgbClr val="FF9900"/>
            </a:solidFill>
            <a:miter lim="800000"/>
            <a:headEnd/>
            <a:tailEnd/>
          </a:ln>
        </p:spPr>
        <p:txBody>
          <a:bodyPr/>
          <a:lstStyle/>
          <a:p>
            <a:pPr algn="ctr"/>
            <a:r>
              <a:rPr lang="en-US" altLang="en-US">
                <a:solidFill>
                  <a:srgbClr val="FF9900"/>
                </a:solidFill>
              </a:rPr>
              <a:t>Component of ~40,000 commonly used items</a:t>
            </a:r>
          </a:p>
          <a:p>
            <a:pPr algn="ctr"/>
            <a:r>
              <a:rPr lang="en-US">
                <a:solidFill>
                  <a:srgbClr val="FF9900"/>
                </a:solidFill>
              </a:rPr>
              <a:t>Particularly avoid exposure at mucosal surfaces</a:t>
            </a:r>
            <a:endParaRPr lang="en-GB">
              <a:solidFill>
                <a:srgbClr val="FF99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smtClean="0"/>
              <a:t>Recommendations 1:  Avoidance of latex</a:t>
            </a:r>
          </a:p>
        </p:txBody>
      </p:sp>
      <p:sp>
        <p:nvSpPr>
          <p:cNvPr id="43011" name="Rectangle 3"/>
          <p:cNvSpPr>
            <a:spLocks noGrp="1" noChangeArrowheads="1"/>
          </p:cNvSpPr>
          <p:nvPr>
            <p:ph type="body" idx="1"/>
          </p:nvPr>
        </p:nvSpPr>
        <p:spPr/>
        <p:txBody>
          <a:bodyPr/>
          <a:lstStyle/>
          <a:p>
            <a:pPr>
              <a:lnSpc>
                <a:spcPct val="90000"/>
              </a:lnSpc>
            </a:pPr>
            <a:r>
              <a:rPr lang="en-GB" smtClean="0"/>
              <a:t>Alert health professionals prior to any procedure, especially dentists!</a:t>
            </a:r>
          </a:p>
          <a:p>
            <a:pPr lvl="1">
              <a:lnSpc>
                <a:spcPct val="90000"/>
              </a:lnSpc>
            </a:pPr>
            <a:r>
              <a:rPr lang="en-GB" smtClean="0"/>
              <a:t>Written plan for surgical or dental procedures</a:t>
            </a:r>
          </a:p>
          <a:p>
            <a:pPr lvl="2">
              <a:lnSpc>
                <a:spcPct val="90000"/>
              </a:lnSpc>
            </a:pPr>
            <a:r>
              <a:rPr lang="en-GB" smtClean="0"/>
              <a:t>Latex-free equipment</a:t>
            </a:r>
          </a:p>
          <a:p>
            <a:pPr lvl="2">
              <a:lnSpc>
                <a:spcPct val="90000"/>
              </a:lnSpc>
            </a:pPr>
            <a:r>
              <a:rPr lang="en-GB" smtClean="0"/>
              <a:t>Patient should be first on the list to reduce risk of latex exposure</a:t>
            </a:r>
          </a:p>
          <a:p>
            <a:pPr lvl="2">
              <a:lnSpc>
                <a:spcPct val="90000"/>
              </a:lnSpc>
            </a:pPr>
            <a:r>
              <a:rPr lang="en-GB" smtClean="0"/>
              <a:t>Peri-operative antihistamines and corticosteroids may be considered </a:t>
            </a:r>
          </a:p>
          <a:p>
            <a:pPr>
              <a:lnSpc>
                <a:spcPct val="90000"/>
              </a:lnSpc>
            </a:pPr>
            <a:r>
              <a:rPr lang="en-GB" smtClean="0"/>
              <a:t>Avoidance of cross reactive foods </a:t>
            </a:r>
          </a:p>
          <a:p>
            <a:pPr lvl="1">
              <a:lnSpc>
                <a:spcPct val="90000"/>
              </a:lnSpc>
            </a:pPr>
            <a:r>
              <a:rPr lang="en-GB" smtClean="0"/>
              <a:t>May need assistance of specialist dietician</a:t>
            </a:r>
          </a:p>
          <a:p>
            <a:pPr>
              <a:lnSpc>
                <a:spcPct val="90000"/>
              </a:lnSpc>
            </a:pPr>
            <a:r>
              <a:rPr lang="en-GB" smtClean="0"/>
              <a:t>Major occupational health issue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mtClean="0"/>
              <a:t>40 year old man</a:t>
            </a:r>
          </a:p>
        </p:txBody>
      </p:sp>
      <p:sp>
        <p:nvSpPr>
          <p:cNvPr id="1067011" name="Rectangle 3"/>
          <p:cNvSpPr>
            <a:spLocks noGrp="1" noChangeArrowheads="1"/>
          </p:cNvSpPr>
          <p:nvPr>
            <p:ph type="body" sz="half" idx="1"/>
          </p:nvPr>
        </p:nvSpPr>
        <p:spPr/>
        <p:txBody>
          <a:bodyPr/>
          <a:lstStyle/>
          <a:p>
            <a:r>
              <a:rPr lang="en-GB" sz="2600" smtClean="0"/>
              <a:t>Presents to A&amp;E </a:t>
            </a:r>
          </a:p>
          <a:p>
            <a:pPr lvl="1"/>
            <a:r>
              <a:rPr lang="en-GB" sz="2400" smtClean="0"/>
              <a:t>C/O lip swelling</a:t>
            </a:r>
          </a:p>
          <a:p>
            <a:pPr lvl="1"/>
            <a:r>
              <a:rPr lang="en-GB" sz="2400" smtClean="0"/>
              <a:t>Over the next 20 minutes, he develops: </a:t>
            </a:r>
          </a:p>
          <a:p>
            <a:pPr lvl="2"/>
            <a:r>
              <a:rPr lang="en-GB" sz="1800" smtClean="0"/>
              <a:t>Itching of his hands and feet</a:t>
            </a:r>
          </a:p>
          <a:p>
            <a:pPr lvl="2"/>
            <a:r>
              <a:rPr lang="en-GB" sz="1800" smtClean="0"/>
              <a:t>Increasing breathlessness and chest tightness</a:t>
            </a:r>
          </a:p>
          <a:p>
            <a:pPr lvl="2"/>
            <a:r>
              <a:rPr lang="en-GB" sz="1800" smtClean="0"/>
              <a:t>Fall in PEFR to 200 l/min </a:t>
            </a:r>
          </a:p>
          <a:p>
            <a:pPr lvl="2"/>
            <a:r>
              <a:rPr lang="en-GB" sz="1800" smtClean="0"/>
              <a:t>Fall in BP to 80/30 mmHg </a:t>
            </a:r>
          </a:p>
          <a:p>
            <a:pPr lvl="2"/>
            <a:r>
              <a:rPr lang="en-GB" sz="1800" smtClean="0"/>
              <a:t>Oxygen saturations are 88% on room air</a:t>
            </a:r>
          </a:p>
        </p:txBody>
      </p:sp>
      <p:pic>
        <p:nvPicPr>
          <p:cNvPr id="7172" name="Picture 5" descr="angioedema 3"/>
          <p:cNvPicPr>
            <a:picLocks noGrp="1" noChangeAspect="1" noChangeArrowheads="1"/>
          </p:cNvPicPr>
          <p:nvPr>
            <p:ph sz="half" idx="2"/>
          </p:nvPr>
        </p:nvPicPr>
        <p:blipFill>
          <a:blip r:embed="rId3"/>
          <a:srcRect/>
          <a:stretch>
            <a:fillRect/>
          </a:stretch>
        </p:blipFill>
        <p:spPr>
          <a:xfrm>
            <a:off x="4535488" y="2297113"/>
            <a:ext cx="4068762" cy="3051175"/>
          </a:xfrm>
        </p:spPr>
      </p:pic>
      <p:sp>
        <p:nvSpPr>
          <p:cNvPr id="7173" name="Rectangle 8"/>
          <p:cNvSpPr>
            <a:spLocks noChangeArrowheads="1"/>
          </p:cNvSpPr>
          <p:nvPr/>
        </p:nvSpPr>
        <p:spPr bwMode="auto">
          <a:xfrm>
            <a:off x="4787900" y="2420938"/>
            <a:ext cx="3529013" cy="649287"/>
          </a:xfrm>
          <a:prstGeom prst="rect">
            <a:avLst/>
          </a:prstGeom>
          <a:solidFill>
            <a:schemeClr val="bg1"/>
          </a:solidFill>
          <a:ln w="9525" algn="ctr">
            <a:noFill/>
            <a:miter lim="800000"/>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70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70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70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701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701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7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smtClean="0"/>
              <a:t>Recommendations 2:  Medic Alert</a:t>
            </a:r>
          </a:p>
        </p:txBody>
      </p:sp>
      <p:sp>
        <p:nvSpPr>
          <p:cNvPr id="44035" name="Rectangle 3"/>
          <p:cNvSpPr>
            <a:spLocks noGrp="1" noChangeArrowheads="1"/>
          </p:cNvSpPr>
          <p:nvPr>
            <p:ph type="body" sz="half" idx="1"/>
          </p:nvPr>
        </p:nvSpPr>
        <p:spPr>
          <a:xfrm>
            <a:off x="2257425" y="5300663"/>
            <a:ext cx="4762500" cy="1079500"/>
          </a:xfrm>
        </p:spPr>
        <p:txBody>
          <a:bodyPr/>
          <a:lstStyle/>
          <a:p>
            <a:pPr lvl="1">
              <a:buFontTx/>
              <a:buNone/>
            </a:pPr>
            <a:endParaRPr lang="en-GB" sz="2400" smtClean="0"/>
          </a:p>
          <a:p>
            <a:pPr lvl="1">
              <a:buFontTx/>
              <a:buNone/>
            </a:pPr>
            <a:r>
              <a:rPr lang="en-GB" sz="2400" smtClean="0"/>
              <a:t>Medic-Alert bracelet</a:t>
            </a:r>
          </a:p>
          <a:p>
            <a:pPr lvl="1"/>
            <a:endParaRPr lang="en-GB" sz="2400" smtClean="0"/>
          </a:p>
        </p:txBody>
      </p:sp>
      <p:pic>
        <p:nvPicPr>
          <p:cNvPr id="44036" name="Picture 5" descr="allerg14"/>
          <p:cNvPicPr>
            <a:picLocks noChangeAspect="1" noChangeArrowheads="1"/>
          </p:cNvPicPr>
          <p:nvPr/>
        </p:nvPicPr>
        <p:blipFill>
          <a:blip r:embed="rId3"/>
          <a:srcRect/>
          <a:stretch>
            <a:fillRect/>
          </a:stretch>
        </p:blipFill>
        <p:spPr bwMode="auto">
          <a:xfrm>
            <a:off x="1187450" y="1700213"/>
            <a:ext cx="5976938" cy="39751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dirty="0" smtClean="0"/>
              <a:t>Recommendations 3:  Self </a:t>
            </a:r>
            <a:r>
              <a:rPr lang="en-GB" dirty="0" err="1" smtClean="0"/>
              <a:t>injectable</a:t>
            </a:r>
            <a:r>
              <a:rPr lang="en-GB" dirty="0" smtClean="0"/>
              <a:t> adrenalin e.g. </a:t>
            </a:r>
            <a:r>
              <a:rPr lang="en-GB" dirty="0" err="1" smtClean="0"/>
              <a:t>EpiPen</a:t>
            </a:r>
            <a:endParaRPr lang="en-GB" dirty="0" smtClean="0"/>
          </a:p>
        </p:txBody>
      </p:sp>
      <p:sp>
        <p:nvSpPr>
          <p:cNvPr id="45059" name="Rectangle 3"/>
          <p:cNvSpPr>
            <a:spLocks noGrp="1" noChangeArrowheads="1"/>
          </p:cNvSpPr>
          <p:nvPr>
            <p:ph type="body" sz="half" idx="2"/>
          </p:nvPr>
        </p:nvSpPr>
        <p:spPr>
          <a:xfrm>
            <a:off x="611188" y="5084763"/>
            <a:ext cx="6769100" cy="1584325"/>
          </a:xfrm>
        </p:spPr>
        <p:txBody>
          <a:bodyPr/>
          <a:lstStyle/>
          <a:p>
            <a:pPr lvl="1"/>
            <a:r>
              <a:rPr lang="en-GB" sz="2000" smtClean="0"/>
              <a:t>Prescribe judiciously </a:t>
            </a:r>
          </a:p>
          <a:p>
            <a:pPr lvl="2"/>
            <a:r>
              <a:rPr lang="en-GB" sz="1600" smtClean="0"/>
              <a:t>only for those who have previously experienced anaphylaxis</a:t>
            </a:r>
          </a:p>
          <a:p>
            <a:pPr lvl="1"/>
            <a:r>
              <a:rPr lang="en-GB" sz="2000" smtClean="0"/>
              <a:t>Always provide training in use of EpiPen</a:t>
            </a:r>
          </a:p>
          <a:p>
            <a:pPr lvl="2"/>
            <a:r>
              <a:rPr lang="en-GB" sz="1600" smtClean="0"/>
              <a:t>Parents, older children, teachers</a:t>
            </a:r>
          </a:p>
        </p:txBody>
      </p:sp>
      <p:sp>
        <p:nvSpPr>
          <p:cNvPr id="1117188" name="Rectangle 4"/>
          <p:cNvSpPr>
            <a:spLocks noChangeArrowheads="1"/>
          </p:cNvSpPr>
          <p:nvPr/>
        </p:nvSpPr>
        <p:spPr bwMode="auto">
          <a:xfrm>
            <a:off x="982663" y="2133600"/>
            <a:ext cx="3665537" cy="4114800"/>
          </a:xfrm>
          <a:prstGeom prst="rect">
            <a:avLst/>
          </a:prstGeom>
          <a:noFill/>
          <a:ln w="12700">
            <a:noFill/>
            <a:miter lim="800000"/>
            <a:headEnd/>
            <a:tailEnd/>
          </a:ln>
          <a:effectLst/>
        </p:spPr>
        <p:txBody>
          <a:bodyPr lIns="90488" tIns="44450" rIns="90488" bIns="44450"/>
          <a:lstStyle/>
          <a:p>
            <a:pPr marL="342900" indent="-342900">
              <a:spcBef>
                <a:spcPct val="40000"/>
              </a:spcBef>
              <a:buClr>
                <a:schemeClr val="tx2"/>
              </a:buClr>
              <a:buSzPct val="100000"/>
              <a:buFontTx/>
              <a:buChar char="•"/>
            </a:pPr>
            <a:endParaRPr lang="en-GB" sz="2800" b="1">
              <a:solidFill>
                <a:schemeClr val="tx1"/>
              </a:solidFill>
              <a:effectLst>
                <a:outerShdw blurRad="38100" dist="38100" dir="2700000" algn="tl">
                  <a:srgbClr val="C0C0C0"/>
                </a:outerShdw>
              </a:effectLst>
              <a:latin typeface="Arial Narrow" pitchFamily="34" charset="0"/>
            </a:endParaRPr>
          </a:p>
        </p:txBody>
      </p:sp>
      <p:pic>
        <p:nvPicPr>
          <p:cNvPr id="45061" name="Picture 5" descr="allerg13"/>
          <p:cNvPicPr>
            <a:picLocks noChangeAspect="1" noChangeArrowheads="1"/>
          </p:cNvPicPr>
          <p:nvPr/>
        </p:nvPicPr>
        <p:blipFill>
          <a:blip r:embed="rId3"/>
          <a:srcRect/>
          <a:stretch>
            <a:fillRect/>
          </a:stretch>
        </p:blipFill>
        <p:spPr bwMode="auto">
          <a:xfrm>
            <a:off x="2122488" y="1412875"/>
            <a:ext cx="5113337" cy="34274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smtClean="0"/>
              <a:t>Is desensitisation an option?</a:t>
            </a:r>
          </a:p>
        </p:txBody>
      </p:sp>
      <p:sp>
        <p:nvSpPr>
          <p:cNvPr id="1128451" name="Rectangle 3"/>
          <p:cNvSpPr>
            <a:spLocks noGrp="1" noChangeArrowheads="1"/>
          </p:cNvSpPr>
          <p:nvPr>
            <p:ph type="body" idx="1"/>
          </p:nvPr>
        </p:nvSpPr>
        <p:spPr/>
        <p:txBody>
          <a:bodyPr/>
          <a:lstStyle/>
          <a:p>
            <a:r>
              <a:rPr lang="en-GB" smtClean="0"/>
              <a:t>No, desensitisation only works for insect venom and some aero-allergens (eg grass pollen).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84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smtClean="0"/>
              <a:t>Sources of information</a:t>
            </a:r>
          </a:p>
        </p:txBody>
      </p:sp>
      <p:sp>
        <p:nvSpPr>
          <p:cNvPr id="47107" name="Rectangle 3"/>
          <p:cNvSpPr>
            <a:spLocks noGrp="1" noChangeArrowheads="1"/>
          </p:cNvSpPr>
          <p:nvPr>
            <p:ph type="body" idx="1"/>
          </p:nvPr>
        </p:nvSpPr>
        <p:spPr/>
        <p:txBody>
          <a:bodyPr/>
          <a:lstStyle/>
          <a:p>
            <a:r>
              <a:rPr lang="en-GB" smtClean="0">
                <a:hlinkClick r:id="rId3"/>
              </a:rPr>
              <a:t>http://www.anaphylaxis.org.uk/</a:t>
            </a:r>
            <a:endParaRPr lang="en-GB" smtClean="0"/>
          </a:p>
          <a:p>
            <a:pPr lvl="1"/>
            <a:r>
              <a:rPr lang="en-GB" smtClean="0"/>
              <a:t>Source of child-friendly videos and books</a:t>
            </a:r>
          </a:p>
          <a:p>
            <a:pPr lvl="1"/>
            <a:r>
              <a:rPr lang="en-GB" smtClean="0"/>
              <a:t>Also parent-friendly information, advice for schools etc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971550" y="1773238"/>
            <a:ext cx="6192838" cy="1871662"/>
          </a:xfrm>
        </p:spPr>
        <p:txBody>
          <a:bodyPr/>
          <a:lstStyle/>
          <a:p>
            <a:r>
              <a:rPr lang="en-GB" smtClean="0"/>
              <a:t>Case study 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sz="half" idx="1"/>
          </p:nvPr>
        </p:nvSpPr>
        <p:spPr>
          <a:xfrm>
            <a:off x="406400" y="476250"/>
            <a:ext cx="4098925" cy="6118225"/>
          </a:xfrm>
        </p:spPr>
        <p:txBody>
          <a:bodyPr/>
          <a:lstStyle/>
          <a:p>
            <a:r>
              <a:rPr lang="en-GB" sz="2600" smtClean="0"/>
              <a:t>48 year old man is admitted to ITU with meningococcal septicaemia</a:t>
            </a:r>
          </a:p>
          <a:p>
            <a:r>
              <a:rPr lang="en-GB" sz="2600" smtClean="0"/>
              <a:t>Goes on to develop multi-organ failure requiring ventilation and dialysis</a:t>
            </a:r>
          </a:p>
          <a:p>
            <a:r>
              <a:rPr lang="en-GB" sz="2600" smtClean="0"/>
              <a:t>His wife tells you he has had two previous episodes of meningococcal meningitis</a:t>
            </a:r>
          </a:p>
        </p:txBody>
      </p:sp>
      <p:pic>
        <p:nvPicPr>
          <p:cNvPr id="49155" name="Picture 3" descr="HSPVasc04"/>
          <p:cNvPicPr>
            <a:picLocks noGrp="1" noChangeAspect="1" noChangeArrowheads="1"/>
          </p:cNvPicPr>
          <p:nvPr>
            <p:ph type="clipArt" sz="half" idx="2"/>
          </p:nvPr>
        </p:nvPicPr>
        <p:blipFill>
          <a:blip r:embed="rId3"/>
          <a:srcRect/>
          <a:stretch>
            <a:fillRect/>
          </a:stretch>
        </p:blipFill>
        <p:spPr>
          <a:xfrm>
            <a:off x="4525963" y="2360613"/>
            <a:ext cx="4078287" cy="2924175"/>
          </a:xfrm>
          <a:ln>
            <a:solidFill>
              <a:schemeClr val="tx1"/>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611560" y="2204864"/>
            <a:ext cx="8289925" cy="4827588"/>
          </a:xfrm>
        </p:spPr>
        <p:txBody>
          <a:bodyPr/>
          <a:lstStyle/>
          <a:p>
            <a:r>
              <a:rPr lang="en-GB" dirty="0" smtClean="0"/>
              <a:t>What disorders are associated with recurrent meningococcal meningitis?</a:t>
            </a:r>
          </a:p>
          <a:p>
            <a:r>
              <a:rPr lang="en-GB" dirty="0" smtClean="0"/>
              <a:t>What other questions would you ask him or his family?</a:t>
            </a:r>
          </a:p>
          <a:p>
            <a:r>
              <a:rPr lang="en-GB" dirty="0" smtClean="0"/>
              <a:t>What immunological investigations would you request?</a:t>
            </a:r>
          </a:p>
          <a:p>
            <a:r>
              <a:rPr lang="en-GB" dirty="0" smtClean="0"/>
              <a:t>How would you manage him?</a:t>
            </a:r>
          </a:p>
        </p:txBody>
      </p:sp>
      <p:sp>
        <p:nvSpPr>
          <p:cNvPr id="4" name="Rectangle 2"/>
          <p:cNvSpPr>
            <a:spLocks noGrp="1" noChangeArrowheads="1"/>
          </p:cNvSpPr>
          <p:nvPr>
            <p:ph type="title"/>
          </p:nvPr>
        </p:nvSpPr>
        <p:spPr>
          <a:xfrm>
            <a:off x="2771800" y="476672"/>
            <a:ext cx="2543770" cy="1096963"/>
          </a:xfrm>
        </p:spPr>
        <p:txBody>
          <a:bodyPr/>
          <a:lstStyle/>
          <a:p>
            <a:r>
              <a:rPr lang="en-GB" sz="4000" dirty="0" smtClean="0"/>
              <a:t>Questions</a:t>
            </a:r>
          </a:p>
        </p:txBody>
      </p:sp>
      <p:pic>
        <p:nvPicPr>
          <p:cNvPr id="5" name="Picture 4" descr="back_and_forth_questions_500_clr_8159.gif"/>
          <p:cNvPicPr>
            <a:picLocks noChangeAspect="1"/>
          </p:cNvPicPr>
          <p:nvPr/>
        </p:nvPicPr>
        <p:blipFill>
          <a:blip r:embed="rId3"/>
          <a:stretch>
            <a:fillRect/>
          </a:stretch>
        </p:blipFill>
        <p:spPr>
          <a:xfrm>
            <a:off x="6156176" y="0"/>
            <a:ext cx="1901011" cy="2376264"/>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GB" sz="2600" smtClean="0"/>
              <a:t>What disorders are associated with recurrent meningococcal meningitis?</a:t>
            </a:r>
          </a:p>
        </p:txBody>
      </p:sp>
      <p:sp>
        <p:nvSpPr>
          <p:cNvPr id="1196035" name="Rectangle 3"/>
          <p:cNvSpPr>
            <a:spLocks noGrp="1" noChangeArrowheads="1"/>
          </p:cNvSpPr>
          <p:nvPr>
            <p:ph type="body" idx="1"/>
          </p:nvPr>
        </p:nvSpPr>
        <p:spPr/>
        <p:txBody>
          <a:bodyPr/>
          <a:lstStyle/>
          <a:p>
            <a:r>
              <a:rPr lang="en-GB" sz="2600" smtClean="0"/>
              <a:t>Immunological</a:t>
            </a:r>
          </a:p>
          <a:p>
            <a:pPr lvl="1"/>
            <a:r>
              <a:rPr lang="en-GB" sz="2400" smtClean="0"/>
              <a:t>Complement deficiency</a:t>
            </a:r>
          </a:p>
          <a:p>
            <a:pPr lvl="2"/>
            <a:r>
              <a:rPr lang="en-GB" sz="1800" smtClean="0"/>
              <a:t>Recurrent infection with encapsulated organisms</a:t>
            </a:r>
          </a:p>
          <a:p>
            <a:pPr lvl="3"/>
            <a:r>
              <a:rPr lang="en-GB" sz="1600" smtClean="0"/>
              <a:t>Neisseria meningitis, </a:t>
            </a:r>
          </a:p>
          <a:p>
            <a:pPr lvl="3"/>
            <a:r>
              <a:rPr lang="en-GB" sz="1600" smtClean="0"/>
              <a:t>Gonococcus, H influenza B, pneumococcus</a:t>
            </a:r>
          </a:p>
          <a:p>
            <a:pPr lvl="1"/>
            <a:r>
              <a:rPr lang="en-GB" sz="2400" smtClean="0"/>
              <a:t>Antibody deficiency</a:t>
            </a:r>
          </a:p>
          <a:p>
            <a:pPr lvl="2"/>
            <a:r>
              <a:rPr lang="en-GB" sz="1800" smtClean="0"/>
              <a:t>Recurrent bacteria infections, especially of upper and lower respiratory tract</a:t>
            </a:r>
          </a:p>
          <a:p>
            <a:r>
              <a:rPr lang="en-GB" sz="2600" smtClean="0"/>
              <a:t>Neurological</a:t>
            </a:r>
          </a:p>
          <a:p>
            <a:pPr lvl="1"/>
            <a:r>
              <a:rPr lang="en-GB" sz="2400" smtClean="0"/>
              <a:t>Any disruption of blood brain barrier</a:t>
            </a:r>
          </a:p>
          <a:p>
            <a:pPr lvl="2"/>
            <a:r>
              <a:rPr lang="en-GB" sz="1800" smtClean="0"/>
              <a:t>Occult skull fracture</a:t>
            </a:r>
          </a:p>
          <a:p>
            <a:pPr lvl="2"/>
            <a:r>
              <a:rPr lang="en-GB" sz="1800" smtClean="0"/>
              <a:t>Hydrocephalus</a:t>
            </a:r>
          </a:p>
          <a:p>
            <a:pPr lvl="2"/>
            <a:endParaRPr lang="en-GB"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6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603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9603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9603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9603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60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603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9603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9603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9603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960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9"/>
          <p:cNvSpPr>
            <a:spLocks noGrp="1" noChangeArrowheads="1"/>
          </p:cNvSpPr>
          <p:nvPr>
            <p:ph type="title"/>
          </p:nvPr>
        </p:nvSpPr>
        <p:spPr>
          <a:xfrm>
            <a:off x="300038" y="171450"/>
            <a:ext cx="8593137" cy="1025525"/>
          </a:xfrm>
        </p:spPr>
        <p:txBody>
          <a:bodyPr/>
          <a:lstStyle/>
          <a:p>
            <a:r>
              <a:rPr lang="en-GB" smtClean="0"/>
              <a:t>What questions would you ask him or his family?</a:t>
            </a:r>
          </a:p>
        </p:txBody>
      </p:sp>
      <p:graphicFrame>
        <p:nvGraphicFramePr>
          <p:cNvPr id="1198111" name="Group 31"/>
          <p:cNvGraphicFramePr>
            <a:graphicFrameLocks noGrp="1"/>
          </p:cNvGraphicFramePr>
          <p:nvPr>
            <p:ph type="tbl" idx="1"/>
          </p:nvPr>
        </p:nvGraphicFramePr>
        <p:xfrm>
          <a:off x="314325" y="1409700"/>
          <a:ext cx="8289925" cy="4208464"/>
        </p:xfrm>
        <a:graphic>
          <a:graphicData uri="http://schemas.openxmlformats.org/drawingml/2006/table">
            <a:tbl>
              <a:tblPr/>
              <a:tblGrid>
                <a:gridCol w="2833688"/>
                <a:gridCol w="5456237"/>
              </a:tblGrid>
              <a:tr h="1995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History of other infections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en-GB" sz="2200" b="0" i="0" u="none" strike="noStrike" cap="none" normalizeH="0" baseline="0" smtClean="0">
                        <a:ln>
                          <a:noFill/>
                        </a:ln>
                        <a:solidFill>
                          <a:srgbClr val="0E207F"/>
                        </a:solidFill>
                        <a:effectLst/>
                        <a:latin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Past medical history</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200" b="0" i="0" u="none" strike="noStrike" cap="none" normalizeH="0" baseline="0" smtClean="0">
                        <a:ln>
                          <a:noFill/>
                        </a:ln>
                        <a:solidFill>
                          <a:srgbClr val="0E207F"/>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General health and wellbeing</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200" b="0" i="0" u="none" strike="noStrike" cap="none" normalizeH="0" baseline="0" smtClean="0">
                        <a:ln>
                          <a:noFill/>
                        </a:ln>
                        <a:solidFill>
                          <a:srgbClr val="0E207F"/>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Family history</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200" b="0" i="0" u="none" strike="noStrike" cap="none" normalizeH="0" baseline="0" smtClean="0">
                        <a:ln>
                          <a:noFill/>
                        </a:ln>
                        <a:solidFill>
                          <a:srgbClr val="0E207F"/>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9106" name="Group 2"/>
          <p:cNvGraphicFramePr>
            <a:graphicFrameLocks noGrp="1"/>
          </p:cNvGraphicFramePr>
          <p:nvPr>
            <p:ph type="tbl" idx="1"/>
          </p:nvPr>
        </p:nvGraphicFramePr>
        <p:xfrm>
          <a:off x="406400" y="620713"/>
          <a:ext cx="8220075" cy="4402138"/>
        </p:xfrm>
        <a:graphic>
          <a:graphicData uri="http://schemas.openxmlformats.org/drawingml/2006/table">
            <a:tbl>
              <a:tblPr/>
              <a:tblGrid>
                <a:gridCol w="2809875"/>
                <a:gridCol w="5410200"/>
              </a:tblGrid>
              <a:tr h="20875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rgbClr val="0E207F"/>
                          </a:solidFill>
                          <a:effectLst/>
                          <a:latin typeface="Arial" charset="0"/>
                        </a:rPr>
                        <a:t>History of other infections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rgbClr val="FF3300"/>
                          </a:solidFill>
                          <a:effectLst/>
                          <a:latin typeface="Arial" charset="0"/>
                        </a:rPr>
                        <a:t>S</a:t>
                      </a:r>
                      <a:r>
                        <a:rPr kumimoji="0" lang="en-GB" sz="2200" b="0" i="0" u="none" strike="noStrike" cap="none" normalizeH="0" baseline="0" dirty="0" smtClean="0">
                          <a:ln>
                            <a:noFill/>
                          </a:ln>
                          <a:solidFill>
                            <a:srgbClr val="0E207F"/>
                          </a:solidFill>
                          <a:effectLst/>
                          <a:latin typeface="Arial" charset="0"/>
                        </a:rPr>
                        <a:t>erious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rgbClr val="FF3300"/>
                          </a:solidFill>
                          <a:effectLst/>
                          <a:latin typeface="Arial" charset="0"/>
                        </a:rPr>
                        <a:t>P</a:t>
                      </a:r>
                      <a:r>
                        <a:rPr kumimoji="0" lang="en-GB" sz="2200" b="0" i="0" u="none" strike="noStrike" cap="none" normalizeH="0" baseline="0" dirty="0" smtClean="0">
                          <a:ln>
                            <a:noFill/>
                          </a:ln>
                          <a:solidFill>
                            <a:srgbClr val="0E207F"/>
                          </a:solidFill>
                          <a:effectLst/>
                          <a:latin typeface="Arial" charset="0"/>
                        </a:rPr>
                        <a:t>ersistent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rgbClr val="FF3300"/>
                          </a:solidFill>
                          <a:effectLst/>
                          <a:latin typeface="Arial" charset="0"/>
                        </a:rPr>
                        <a:t>U</a:t>
                      </a:r>
                      <a:r>
                        <a:rPr kumimoji="0" lang="en-GB" sz="2200" b="0" i="0" u="none" strike="noStrike" cap="none" normalizeH="0" baseline="0" dirty="0" smtClean="0">
                          <a:ln>
                            <a:noFill/>
                          </a:ln>
                          <a:solidFill>
                            <a:srgbClr val="0E207F"/>
                          </a:solidFill>
                          <a:effectLst/>
                          <a:latin typeface="Arial" charset="0"/>
                        </a:rPr>
                        <a:t>nusual</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rgbClr val="FF3300"/>
                          </a:solidFill>
                          <a:effectLst/>
                          <a:latin typeface="Arial" charset="0"/>
                        </a:rPr>
                        <a:t>R</a:t>
                      </a:r>
                      <a:r>
                        <a:rPr kumimoji="0" lang="en-GB" sz="2200" b="0" i="0" u="none" strike="noStrike" cap="none" normalizeH="0" baseline="0" dirty="0" smtClean="0">
                          <a:ln>
                            <a:noFill/>
                          </a:ln>
                          <a:solidFill>
                            <a:srgbClr val="0E207F"/>
                          </a:solidFill>
                          <a:effectLst/>
                          <a:latin typeface="Arial" charset="0"/>
                        </a:rPr>
                        <a:t>ecurrent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Past medical history</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200" b="0" i="0" u="none" strike="noStrike" cap="none" normalizeH="0" baseline="0" smtClean="0">
                        <a:ln>
                          <a:noFill/>
                        </a:ln>
                        <a:solidFill>
                          <a:srgbClr val="0E207F"/>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3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General health and wellbeing</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200" b="0" i="0" u="none" strike="noStrike" cap="none" normalizeH="0" baseline="0" smtClean="0">
                        <a:ln>
                          <a:noFill/>
                        </a:ln>
                        <a:solidFill>
                          <a:srgbClr val="0E207F"/>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Family history</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200" b="0" i="0" u="none" strike="noStrike" cap="none" normalizeH="0" baseline="0" smtClean="0">
                        <a:ln>
                          <a:noFill/>
                        </a:ln>
                        <a:solidFill>
                          <a:srgbClr val="0E207F"/>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771800" y="332656"/>
            <a:ext cx="2543770" cy="1096963"/>
          </a:xfrm>
        </p:spPr>
        <p:txBody>
          <a:bodyPr/>
          <a:lstStyle/>
          <a:p>
            <a:r>
              <a:rPr lang="en-GB" sz="4000" dirty="0" smtClean="0"/>
              <a:t>Questions</a:t>
            </a:r>
          </a:p>
        </p:txBody>
      </p:sp>
      <p:sp>
        <p:nvSpPr>
          <p:cNvPr id="8195" name="Rectangle 3"/>
          <p:cNvSpPr>
            <a:spLocks noGrp="1" noChangeArrowheads="1"/>
          </p:cNvSpPr>
          <p:nvPr>
            <p:ph type="body" idx="1"/>
          </p:nvPr>
        </p:nvSpPr>
        <p:spPr>
          <a:xfrm>
            <a:off x="323528" y="1772816"/>
            <a:ext cx="8289925" cy="4827588"/>
          </a:xfrm>
        </p:spPr>
        <p:txBody>
          <a:bodyPr/>
          <a:lstStyle/>
          <a:p>
            <a:r>
              <a:rPr lang="en-GB" sz="2600" dirty="0" smtClean="0"/>
              <a:t>What is the working diagnosis?</a:t>
            </a:r>
          </a:p>
          <a:p>
            <a:r>
              <a:rPr lang="en-GB" sz="2600" dirty="0" smtClean="0"/>
              <a:t>What are the clinical features of anaphylaxis? (10 for complete answer)</a:t>
            </a:r>
          </a:p>
          <a:p>
            <a:r>
              <a:rPr lang="en-GB" sz="2600" dirty="0" smtClean="0"/>
              <a:t>What immediate treatment would you instigate and why?</a:t>
            </a:r>
          </a:p>
          <a:p>
            <a:r>
              <a:rPr lang="en-GB" sz="2600" dirty="0" smtClean="0"/>
              <a:t>What questions would you ask once the patient is stabilised?</a:t>
            </a:r>
          </a:p>
          <a:p>
            <a:r>
              <a:rPr lang="en-GB" sz="2600" dirty="0" smtClean="0"/>
              <a:t>How would you confirm the diagnosis?</a:t>
            </a:r>
          </a:p>
          <a:p>
            <a:r>
              <a:rPr lang="en-GB" sz="2600" dirty="0" smtClean="0"/>
              <a:t>What long term management advice would you give?</a:t>
            </a:r>
          </a:p>
        </p:txBody>
      </p:sp>
      <p:pic>
        <p:nvPicPr>
          <p:cNvPr id="4" name="Picture 1" descr="question_mark_serious_thinker_500_clr.gif"/>
          <p:cNvPicPr>
            <a:picLocks noChangeAspect="1"/>
          </p:cNvPicPr>
          <p:nvPr/>
        </p:nvPicPr>
        <p:blipFill>
          <a:blip r:embed="rId3"/>
          <a:srcRect/>
          <a:stretch>
            <a:fillRect/>
          </a:stretch>
        </p:blipFill>
        <p:spPr bwMode="auto">
          <a:xfrm>
            <a:off x="6588224" y="188640"/>
            <a:ext cx="1807988" cy="226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0157" name="Group 29"/>
          <p:cNvGraphicFramePr>
            <a:graphicFrameLocks noGrp="1"/>
          </p:cNvGraphicFramePr>
          <p:nvPr>
            <p:ph type="tbl" idx="1"/>
          </p:nvPr>
        </p:nvGraphicFramePr>
        <p:xfrm>
          <a:off x="406400" y="620713"/>
          <a:ext cx="8220075" cy="4471988"/>
        </p:xfrm>
        <a:graphic>
          <a:graphicData uri="http://schemas.openxmlformats.org/drawingml/2006/table">
            <a:tbl>
              <a:tblPr/>
              <a:tblGrid>
                <a:gridCol w="2809875"/>
                <a:gridCol w="5410200"/>
              </a:tblGrid>
              <a:tr h="20875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rgbClr val="0E207F"/>
                          </a:solidFill>
                          <a:effectLst/>
                          <a:latin typeface="Arial" charset="0"/>
                        </a:rPr>
                        <a:t>History of other infections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rgbClr val="FF3300"/>
                          </a:solidFill>
                          <a:effectLst/>
                          <a:latin typeface="Arial" charset="0"/>
                        </a:rPr>
                        <a:t>S</a:t>
                      </a:r>
                      <a:r>
                        <a:rPr kumimoji="0" lang="en-GB" sz="2200" b="0" i="0" u="none" strike="noStrike" cap="none" normalizeH="0" baseline="0" dirty="0" smtClean="0">
                          <a:ln>
                            <a:noFill/>
                          </a:ln>
                          <a:solidFill>
                            <a:srgbClr val="0E207F"/>
                          </a:solidFill>
                          <a:effectLst/>
                          <a:latin typeface="Arial" charset="0"/>
                        </a:rPr>
                        <a:t>erious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rgbClr val="FF3300"/>
                          </a:solidFill>
                          <a:effectLst/>
                          <a:latin typeface="Arial" charset="0"/>
                        </a:rPr>
                        <a:t>P</a:t>
                      </a:r>
                      <a:r>
                        <a:rPr kumimoji="0" lang="en-GB" sz="2200" b="0" i="0" u="none" strike="noStrike" cap="none" normalizeH="0" baseline="0" dirty="0" smtClean="0">
                          <a:ln>
                            <a:noFill/>
                          </a:ln>
                          <a:solidFill>
                            <a:srgbClr val="0E207F"/>
                          </a:solidFill>
                          <a:effectLst/>
                          <a:latin typeface="Arial" charset="0"/>
                        </a:rPr>
                        <a:t>ersistent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rgbClr val="FF3300"/>
                          </a:solidFill>
                          <a:effectLst/>
                          <a:latin typeface="Arial" charset="0"/>
                        </a:rPr>
                        <a:t>U</a:t>
                      </a:r>
                      <a:r>
                        <a:rPr kumimoji="0" lang="en-GB" sz="2200" b="0" i="0" u="none" strike="noStrike" cap="none" normalizeH="0" baseline="0" dirty="0" smtClean="0">
                          <a:ln>
                            <a:noFill/>
                          </a:ln>
                          <a:solidFill>
                            <a:srgbClr val="0E207F"/>
                          </a:solidFill>
                          <a:effectLst/>
                          <a:latin typeface="Arial" charset="0"/>
                        </a:rPr>
                        <a:t>nusual</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rgbClr val="FF3300"/>
                          </a:solidFill>
                          <a:effectLst/>
                          <a:latin typeface="Arial" charset="0"/>
                        </a:rPr>
                        <a:t>R</a:t>
                      </a:r>
                      <a:r>
                        <a:rPr kumimoji="0" lang="en-GB" sz="2200" b="0" i="0" u="none" strike="noStrike" cap="none" normalizeH="0" baseline="0" dirty="0" smtClean="0">
                          <a:ln>
                            <a:noFill/>
                          </a:ln>
                          <a:solidFill>
                            <a:srgbClr val="0E207F"/>
                          </a:solidFill>
                          <a:effectLst/>
                          <a:latin typeface="Arial" charset="0"/>
                        </a:rPr>
                        <a:t>ecurrent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Past medical history</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Specifically ask about neurological disease and head injury</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3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General health and wellbeing</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200" b="0" i="0" u="none" strike="noStrike" cap="none" normalizeH="0" baseline="0" smtClean="0">
                        <a:ln>
                          <a:noFill/>
                        </a:ln>
                        <a:solidFill>
                          <a:srgbClr val="0E207F"/>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Family history</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200" b="0" i="0" u="none" strike="noStrike" cap="none" normalizeH="0" baseline="0" smtClean="0">
                        <a:ln>
                          <a:noFill/>
                        </a:ln>
                        <a:solidFill>
                          <a:srgbClr val="0E207F"/>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5213" name="Group 29"/>
          <p:cNvGraphicFramePr>
            <a:graphicFrameLocks noGrp="1"/>
          </p:cNvGraphicFramePr>
          <p:nvPr>
            <p:ph type="tbl" idx="1"/>
          </p:nvPr>
        </p:nvGraphicFramePr>
        <p:xfrm>
          <a:off x="406400" y="620713"/>
          <a:ext cx="8220075" cy="4471988"/>
        </p:xfrm>
        <a:graphic>
          <a:graphicData uri="http://schemas.openxmlformats.org/drawingml/2006/table">
            <a:tbl>
              <a:tblPr/>
              <a:tblGrid>
                <a:gridCol w="2809875"/>
                <a:gridCol w="5410200"/>
              </a:tblGrid>
              <a:tr h="20875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rgbClr val="0E207F"/>
                          </a:solidFill>
                          <a:effectLst/>
                          <a:latin typeface="Arial" charset="0"/>
                        </a:rPr>
                        <a:t>History of other infections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rgbClr val="FF3300"/>
                          </a:solidFill>
                          <a:effectLst/>
                          <a:latin typeface="Arial" charset="0"/>
                        </a:rPr>
                        <a:t>S</a:t>
                      </a:r>
                      <a:r>
                        <a:rPr kumimoji="0" lang="en-GB" sz="2200" b="0" i="0" u="none" strike="noStrike" cap="none" normalizeH="0" baseline="0" dirty="0" smtClean="0">
                          <a:ln>
                            <a:noFill/>
                          </a:ln>
                          <a:solidFill>
                            <a:srgbClr val="0E207F"/>
                          </a:solidFill>
                          <a:effectLst/>
                          <a:latin typeface="Arial" charset="0"/>
                        </a:rPr>
                        <a:t>erious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err="1" smtClean="0">
                          <a:ln>
                            <a:noFill/>
                          </a:ln>
                          <a:solidFill>
                            <a:srgbClr val="FF3300"/>
                          </a:solidFill>
                          <a:effectLst/>
                          <a:latin typeface="Arial" charset="0"/>
                        </a:rPr>
                        <a:t>P</a:t>
                      </a:r>
                      <a:r>
                        <a:rPr kumimoji="0" lang="en-GB" sz="2200" b="0" i="0" u="none" strike="noStrike" cap="none" normalizeH="0" baseline="0" dirty="0" err="1" smtClean="0">
                          <a:ln>
                            <a:noFill/>
                          </a:ln>
                          <a:solidFill>
                            <a:srgbClr val="0E207F"/>
                          </a:solidFill>
                          <a:effectLst/>
                          <a:latin typeface="Arial" charset="0"/>
                        </a:rPr>
                        <a:t>ersistant</a:t>
                      </a:r>
                      <a:endParaRPr kumimoji="0" lang="en-GB" sz="2200" b="0" i="0" u="none" strike="noStrike" cap="none" normalizeH="0" baseline="0" dirty="0" smtClean="0">
                        <a:ln>
                          <a:noFill/>
                        </a:ln>
                        <a:solidFill>
                          <a:srgbClr val="0E207F"/>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rgbClr val="FF3300"/>
                          </a:solidFill>
                          <a:effectLst/>
                          <a:latin typeface="Arial" charset="0"/>
                        </a:rPr>
                        <a:t>U</a:t>
                      </a:r>
                      <a:r>
                        <a:rPr kumimoji="0" lang="en-GB" sz="2200" b="0" i="0" u="none" strike="noStrike" cap="none" normalizeH="0" baseline="0" dirty="0" smtClean="0">
                          <a:ln>
                            <a:noFill/>
                          </a:ln>
                          <a:solidFill>
                            <a:srgbClr val="0E207F"/>
                          </a:solidFill>
                          <a:effectLst/>
                          <a:latin typeface="Arial" charset="0"/>
                        </a:rPr>
                        <a:t>nusual</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rgbClr val="FF3300"/>
                          </a:solidFill>
                          <a:effectLst/>
                          <a:latin typeface="Arial" charset="0"/>
                        </a:rPr>
                        <a:t>R</a:t>
                      </a:r>
                      <a:r>
                        <a:rPr kumimoji="0" lang="en-GB" sz="2200" b="0" i="0" u="none" strike="noStrike" cap="none" normalizeH="0" baseline="0" dirty="0" smtClean="0">
                          <a:ln>
                            <a:noFill/>
                          </a:ln>
                          <a:solidFill>
                            <a:srgbClr val="0E207F"/>
                          </a:solidFill>
                          <a:effectLst/>
                          <a:latin typeface="Arial" charset="0"/>
                        </a:rPr>
                        <a:t>ecurrent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Past medical history</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Specifically ask about neurological disease and head injury</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3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General health and wellbeing</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Energy, weight loss, sleep, work status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Family history</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200" b="0" i="0" u="none" strike="noStrike" cap="none" normalizeH="0" baseline="0" smtClean="0">
                        <a:ln>
                          <a:noFill/>
                        </a:ln>
                        <a:solidFill>
                          <a:srgbClr val="0E207F"/>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1181" name="Group 29"/>
          <p:cNvGraphicFramePr>
            <a:graphicFrameLocks noGrp="1"/>
          </p:cNvGraphicFramePr>
          <p:nvPr>
            <p:ph type="tbl" idx="1"/>
          </p:nvPr>
        </p:nvGraphicFramePr>
        <p:xfrm>
          <a:off x="406400" y="620713"/>
          <a:ext cx="8220075" cy="4681919"/>
        </p:xfrm>
        <a:graphic>
          <a:graphicData uri="http://schemas.openxmlformats.org/drawingml/2006/table">
            <a:tbl>
              <a:tblPr/>
              <a:tblGrid>
                <a:gridCol w="2809875"/>
                <a:gridCol w="5410200"/>
              </a:tblGrid>
              <a:tr h="20875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rgbClr val="0E207F"/>
                          </a:solidFill>
                          <a:effectLst/>
                          <a:latin typeface="Arial" charset="0"/>
                        </a:rPr>
                        <a:t>History of other infections</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rgbClr val="FF3300"/>
                          </a:solidFill>
                          <a:effectLst/>
                          <a:latin typeface="Arial" charset="0"/>
                        </a:rPr>
                        <a:t>S</a:t>
                      </a:r>
                      <a:r>
                        <a:rPr kumimoji="0" lang="en-GB" sz="2200" b="0" i="0" u="none" strike="noStrike" cap="none" normalizeH="0" baseline="0" dirty="0" smtClean="0">
                          <a:ln>
                            <a:noFill/>
                          </a:ln>
                          <a:solidFill>
                            <a:srgbClr val="0E207F"/>
                          </a:solidFill>
                          <a:effectLst/>
                          <a:latin typeface="Arial" charset="0"/>
                        </a:rPr>
                        <a:t>erious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err="1" smtClean="0">
                          <a:ln>
                            <a:noFill/>
                          </a:ln>
                          <a:solidFill>
                            <a:srgbClr val="FF3300"/>
                          </a:solidFill>
                          <a:effectLst/>
                          <a:latin typeface="Arial" charset="0"/>
                        </a:rPr>
                        <a:t>P</a:t>
                      </a:r>
                      <a:r>
                        <a:rPr kumimoji="0" lang="en-GB" sz="2200" b="0" i="0" u="none" strike="noStrike" cap="none" normalizeH="0" baseline="0" dirty="0" err="1" smtClean="0">
                          <a:ln>
                            <a:noFill/>
                          </a:ln>
                          <a:solidFill>
                            <a:srgbClr val="0E207F"/>
                          </a:solidFill>
                          <a:effectLst/>
                          <a:latin typeface="Arial" charset="0"/>
                        </a:rPr>
                        <a:t>ersistant</a:t>
                      </a:r>
                      <a:endParaRPr kumimoji="0" lang="en-GB" sz="2200" b="0" i="0" u="none" strike="noStrike" cap="none" normalizeH="0" baseline="0" dirty="0" smtClean="0">
                        <a:ln>
                          <a:noFill/>
                        </a:ln>
                        <a:solidFill>
                          <a:srgbClr val="0E207F"/>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rgbClr val="FF3300"/>
                          </a:solidFill>
                          <a:effectLst/>
                          <a:latin typeface="Arial" charset="0"/>
                        </a:rPr>
                        <a:t>U</a:t>
                      </a:r>
                      <a:r>
                        <a:rPr kumimoji="0" lang="en-GB" sz="2200" b="0" i="0" u="none" strike="noStrike" cap="none" normalizeH="0" baseline="0" dirty="0" smtClean="0">
                          <a:ln>
                            <a:noFill/>
                          </a:ln>
                          <a:solidFill>
                            <a:srgbClr val="0E207F"/>
                          </a:solidFill>
                          <a:effectLst/>
                          <a:latin typeface="Arial" charset="0"/>
                        </a:rPr>
                        <a:t>nusual</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rgbClr val="FF3300"/>
                          </a:solidFill>
                          <a:effectLst/>
                          <a:latin typeface="Arial" charset="0"/>
                        </a:rPr>
                        <a:t>R</a:t>
                      </a:r>
                      <a:r>
                        <a:rPr kumimoji="0" lang="en-GB" sz="2200" b="0" i="0" u="none" strike="noStrike" cap="none" normalizeH="0" baseline="0" dirty="0" smtClean="0">
                          <a:ln>
                            <a:noFill/>
                          </a:ln>
                          <a:solidFill>
                            <a:srgbClr val="0E207F"/>
                          </a:solidFill>
                          <a:effectLst/>
                          <a:latin typeface="Arial" charset="0"/>
                        </a:rPr>
                        <a:t>ecurrent</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Past medical history</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Specifically ask about neurological disease and head injury</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3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General health and wellbeing</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Energy, weight loss, sleep, work status</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Family history</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dirty="0" err="1" smtClean="0">
                          <a:ln>
                            <a:noFill/>
                          </a:ln>
                          <a:solidFill>
                            <a:srgbClr val="0E207F"/>
                          </a:solidFill>
                          <a:effectLst/>
                          <a:latin typeface="Arial" charset="0"/>
                        </a:rPr>
                        <a:t>Consanguinuity</a:t>
                      </a:r>
                      <a:endParaRPr kumimoji="0" lang="en-GB" sz="2200" b="0" i="0" u="none" strike="noStrike" cap="none" normalizeH="0" baseline="0" dirty="0" smtClean="0">
                        <a:ln>
                          <a:noFill/>
                        </a:ln>
                        <a:solidFill>
                          <a:srgbClr val="0E207F"/>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rgbClr val="0E207F"/>
                          </a:solidFill>
                          <a:effectLst/>
                          <a:latin typeface="Arial" charset="0"/>
                        </a:rPr>
                        <a:t>History of meningitis</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3230" name="Group 30"/>
          <p:cNvGraphicFramePr>
            <a:graphicFrameLocks noGrp="1"/>
          </p:cNvGraphicFramePr>
          <p:nvPr>
            <p:ph type="tbl" idx="1"/>
          </p:nvPr>
        </p:nvGraphicFramePr>
        <p:xfrm>
          <a:off x="471488" y="1201738"/>
          <a:ext cx="8221662" cy="3998913"/>
        </p:xfrm>
        <a:graphic>
          <a:graphicData uri="http://schemas.openxmlformats.org/drawingml/2006/table">
            <a:tbl>
              <a:tblPr/>
              <a:tblGrid>
                <a:gridCol w="2438400"/>
                <a:gridCol w="5783262"/>
              </a:tblGrid>
              <a:tr h="14351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rgbClr val="0E207F"/>
                          </a:solidFill>
                          <a:effectLst/>
                          <a:latin typeface="Arial" charset="0"/>
                        </a:rPr>
                        <a:t>History of other infections</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1" i="0" u="none" strike="noStrike" cap="none" normalizeH="0" baseline="0" smtClean="0">
                          <a:ln>
                            <a:noFill/>
                          </a:ln>
                          <a:solidFill>
                            <a:srgbClr val="0E207F"/>
                          </a:solidFill>
                          <a:effectLst/>
                          <a:latin typeface="Arial" charset="0"/>
                        </a:rPr>
                        <a:t>No episodes of significant infection apart from meninigitis &amp; meningococcal septicaemia x 3</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Past medical history</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1" i="0" u="none" strike="noStrike" cap="none" normalizeH="0" baseline="0" smtClean="0">
                          <a:ln>
                            <a:noFill/>
                          </a:ln>
                          <a:solidFill>
                            <a:srgbClr val="0E207F"/>
                          </a:solidFill>
                          <a:effectLst/>
                          <a:latin typeface="Arial" charset="0"/>
                        </a:rPr>
                        <a:t>Appendectomy as child.  Otherwise well.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398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General health and wellbeing</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1" i="0" u="none" strike="noStrike" cap="none" normalizeH="0" baseline="0" smtClean="0">
                          <a:ln>
                            <a:noFill/>
                          </a:ln>
                          <a:solidFill>
                            <a:srgbClr val="0E207F"/>
                          </a:solidFill>
                          <a:effectLst/>
                          <a:latin typeface="Arial" charset="0"/>
                        </a:rPr>
                        <a:t>Good general health</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9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Family history</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1" i="0" u="none" strike="noStrike" cap="none" normalizeH="0" baseline="0" dirty="0" smtClean="0">
                          <a:ln>
                            <a:noFill/>
                          </a:ln>
                          <a:solidFill>
                            <a:srgbClr val="0E207F"/>
                          </a:solidFill>
                          <a:effectLst/>
                          <a:latin typeface="Arial" charset="0"/>
                        </a:rPr>
                        <a:t>Family history of meningitis in brother and maternal uncle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3176588" y="3500438"/>
            <a:ext cx="465137" cy="576262"/>
          </a:xfrm>
          <a:prstGeom prst="rect">
            <a:avLst/>
          </a:prstGeom>
          <a:solidFill>
            <a:srgbClr val="FF9900"/>
          </a:solidFill>
          <a:ln w="28575" algn="ctr">
            <a:solidFill>
              <a:srgbClr val="FFFF00"/>
            </a:solidFill>
            <a:miter lim="800000"/>
            <a:headEnd/>
            <a:tailEnd/>
          </a:ln>
        </p:spPr>
        <p:txBody>
          <a:bodyPr wrap="none" anchor="ctr"/>
          <a:lstStyle/>
          <a:p>
            <a:endParaRPr lang="en-GB"/>
          </a:p>
        </p:txBody>
      </p:sp>
      <p:sp>
        <p:nvSpPr>
          <p:cNvPr id="58371" name="Oval 4"/>
          <p:cNvSpPr>
            <a:spLocks noChangeArrowheads="1"/>
          </p:cNvSpPr>
          <p:nvPr/>
        </p:nvSpPr>
        <p:spPr bwMode="auto">
          <a:xfrm>
            <a:off x="2511425" y="4652963"/>
            <a:ext cx="466725" cy="576262"/>
          </a:xfrm>
          <a:prstGeom prst="ellipse">
            <a:avLst/>
          </a:prstGeom>
          <a:solidFill>
            <a:schemeClr val="tx1"/>
          </a:solidFill>
          <a:ln w="28575" algn="ctr">
            <a:solidFill>
              <a:schemeClr val="tx1"/>
            </a:solidFill>
            <a:round/>
            <a:headEnd/>
            <a:tailEnd/>
          </a:ln>
        </p:spPr>
        <p:txBody>
          <a:bodyPr wrap="none" anchor="ctr"/>
          <a:lstStyle/>
          <a:p>
            <a:endParaRPr lang="en-GB"/>
          </a:p>
        </p:txBody>
      </p:sp>
      <p:sp>
        <p:nvSpPr>
          <p:cNvPr id="58372" name="Rectangle 5"/>
          <p:cNvSpPr>
            <a:spLocks noChangeArrowheads="1"/>
          </p:cNvSpPr>
          <p:nvPr/>
        </p:nvSpPr>
        <p:spPr bwMode="auto">
          <a:xfrm>
            <a:off x="3838575" y="4652963"/>
            <a:ext cx="465138" cy="576262"/>
          </a:xfrm>
          <a:prstGeom prst="rect">
            <a:avLst/>
          </a:prstGeom>
          <a:solidFill>
            <a:schemeClr val="tx1"/>
          </a:solidFill>
          <a:ln w="28575" algn="ctr">
            <a:solidFill>
              <a:schemeClr val="tx1"/>
            </a:solidFill>
            <a:miter lim="800000"/>
            <a:headEnd/>
            <a:tailEnd/>
          </a:ln>
        </p:spPr>
        <p:txBody>
          <a:bodyPr wrap="none" anchor="ctr"/>
          <a:lstStyle/>
          <a:p>
            <a:endParaRPr lang="en-GB"/>
          </a:p>
        </p:txBody>
      </p:sp>
      <p:sp>
        <p:nvSpPr>
          <p:cNvPr id="58373" name="Line 6"/>
          <p:cNvSpPr>
            <a:spLocks noChangeShapeType="1"/>
          </p:cNvSpPr>
          <p:nvPr/>
        </p:nvSpPr>
        <p:spPr bwMode="auto">
          <a:xfrm>
            <a:off x="2709863" y="4365625"/>
            <a:ext cx="1395412" cy="0"/>
          </a:xfrm>
          <a:prstGeom prst="line">
            <a:avLst/>
          </a:prstGeom>
          <a:noFill/>
          <a:ln w="28575">
            <a:solidFill>
              <a:schemeClr val="tx1"/>
            </a:solidFill>
            <a:round/>
            <a:headEnd/>
            <a:tailEnd/>
          </a:ln>
        </p:spPr>
        <p:txBody>
          <a:bodyPr wrap="none" anchor="ctr"/>
          <a:lstStyle/>
          <a:p>
            <a:endParaRPr lang="en-GB"/>
          </a:p>
        </p:txBody>
      </p:sp>
      <p:sp>
        <p:nvSpPr>
          <p:cNvPr id="58374" name="Line 7"/>
          <p:cNvSpPr>
            <a:spLocks noChangeShapeType="1"/>
          </p:cNvSpPr>
          <p:nvPr/>
        </p:nvSpPr>
        <p:spPr bwMode="auto">
          <a:xfrm>
            <a:off x="2709863" y="4365625"/>
            <a:ext cx="0" cy="288925"/>
          </a:xfrm>
          <a:prstGeom prst="line">
            <a:avLst/>
          </a:prstGeom>
          <a:noFill/>
          <a:ln w="28575">
            <a:solidFill>
              <a:schemeClr val="tx1"/>
            </a:solidFill>
            <a:round/>
            <a:headEnd/>
            <a:tailEnd/>
          </a:ln>
        </p:spPr>
        <p:txBody>
          <a:bodyPr wrap="none" anchor="ctr"/>
          <a:lstStyle/>
          <a:p>
            <a:endParaRPr lang="en-GB"/>
          </a:p>
        </p:txBody>
      </p:sp>
      <p:sp>
        <p:nvSpPr>
          <p:cNvPr id="58375" name="Line 8"/>
          <p:cNvSpPr>
            <a:spLocks noChangeShapeType="1"/>
          </p:cNvSpPr>
          <p:nvPr/>
        </p:nvSpPr>
        <p:spPr bwMode="auto">
          <a:xfrm>
            <a:off x="4105275" y="4365625"/>
            <a:ext cx="0" cy="288925"/>
          </a:xfrm>
          <a:prstGeom prst="line">
            <a:avLst/>
          </a:prstGeom>
          <a:noFill/>
          <a:ln w="28575">
            <a:solidFill>
              <a:schemeClr val="tx1"/>
            </a:solidFill>
            <a:round/>
            <a:headEnd/>
            <a:tailEnd/>
          </a:ln>
        </p:spPr>
        <p:txBody>
          <a:bodyPr wrap="none" anchor="ctr"/>
          <a:lstStyle/>
          <a:p>
            <a:endParaRPr lang="en-GB"/>
          </a:p>
        </p:txBody>
      </p:sp>
      <p:sp>
        <p:nvSpPr>
          <p:cNvPr id="58376" name="Line 9"/>
          <p:cNvSpPr>
            <a:spLocks noChangeShapeType="1"/>
          </p:cNvSpPr>
          <p:nvPr/>
        </p:nvSpPr>
        <p:spPr bwMode="auto">
          <a:xfrm>
            <a:off x="3375025" y="4076700"/>
            <a:ext cx="0" cy="288925"/>
          </a:xfrm>
          <a:prstGeom prst="line">
            <a:avLst/>
          </a:prstGeom>
          <a:noFill/>
          <a:ln w="28575">
            <a:solidFill>
              <a:schemeClr val="tx1"/>
            </a:solidFill>
            <a:round/>
            <a:headEnd/>
            <a:tailEnd/>
          </a:ln>
        </p:spPr>
        <p:txBody>
          <a:bodyPr wrap="none" anchor="ctr"/>
          <a:lstStyle/>
          <a:p>
            <a:endParaRPr lang="en-GB"/>
          </a:p>
        </p:txBody>
      </p:sp>
      <p:sp>
        <p:nvSpPr>
          <p:cNvPr id="58377" name="Line 10"/>
          <p:cNvSpPr>
            <a:spLocks noChangeShapeType="1"/>
          </p:cNvSpPr>
          <p:nvPr/>
        </p:nvSpPr>
        <p:spPr bwMode="auto">
          <a:xfrm>
            <a:off x="2511425" y="3860800"/>
            <a:ext cx="598488" cy="0"/>
          </a:xfrm>
          <a:prstGeom prst="line">
            <a:avLst/>
          </a:prstGeom>
          <a:noFill/>
          <a:ln w="76200">
            <a:solidFill>
              <a:srgbClr val="FF9900"/>
            </a:solidFill>
            <a:round/>
            <a:headEnd/>
            <a:tailEnd type="triangle" w="med" len="med"/>
          </a:ln>
        </p:spPr>
        <p:txBody>
          <a:bodyPr wrap="none" anchor="ctr"/>
          <a:lstStyle/>
          <a:p>
            <a:endParaRPr lang="en-GB"/>
          </a:p>
        </p:txBody>
      </p:sp>
      <p:sp>
        <p:nvSpPr>
          <p:cNvPr id="58378" name="Rectangle 12"/>
          <p:cNvSpPr>
            <a:spLocks noChangeArrowheads="1"/>
          </p:cNvSpPr>
          <p:nvPr/>
        </p:nvSpPr>
        <p:spPr bwMode="auto">
          <a:xfrm>
            <a:off x="5103813" y="3500438"/>
            <a:ext cx="465137" cy="576262"/>
          </a:xfrm>
          <a:prstGeom prst="rect">
            <a:avLst/>
          </a:prstGeom>
          <a:solidFill>
            <a:srgbClr val="FF9900"/>
          </a:solidFill>
          <a:ln w="28575" algn="ctr">
            <a:noFill/>
            <a:miter lim="800000"/>
            <a:headEnd/>
            <a:tailEnd/>
          </a:ln>
        </p:spPr>
        <p:txBody>
          <a:bodyPr wrap="none" anchor="ctr"/>
          <a:lstStyle/>
          <a:p>
            <a:pPr algn="ctr">
              <a:spcBef>
                <a:spcPct val="0"/>
              </a:spcBef>
            </a:pPr>
            <a:endParaRPr lang="en-GB" sz="2400" b="1">
              <a:solidFill>
                <a:schemeClr val="accent1"/>
              </a:solidFill>
              <a:latin typeface="Arial Narrow" pitchFamily="34" charset="0"/>
            </a:endParaRPr>
          </a:p>
        </p:txBody>
      </p:sp>
      <p:sp>
        <p:nvSpPr>
          <p:cNvPr id="58379" name="Oval 13"/>
          <p:cNvSpPr>
            <a:spLocks noChangeArrowheads="1"/>
          </p:cNvSpPr>
          <p:nvPr/>
        </p:nvSpPr>
        <p:spPr bwMode="auto">
          <a:xfrm>
            <a:off x="7296150" y="3500438"/>
            <a:ext cx="466725" cy="576262"/>
          </a:xfrm>
          <a:prstGeom prst="ellipse">
            <a:avLst/>
          </a:prstGeom>
          <a:solidFill>
            <a:schemeClr val="tx1"/>
          </a:solidFill>
          <a:ln w="28575" algn="ctr">
            <a:solidFill>
              <a:schemeClr val="tx1"/>
            </a:solidFill>
            <a:round/>
            <a:headEnd/>
            <a:tailEnd/>
          </a:ln>
        </p:spPr>
        <p:txBody>
          <a:bodyPr wrap="none" anchor="ctr"/>
          <a:lstStyle/>
          <a:p>
            <a:endParaRPr lang="en-GB"/>
          </a:p>
        </p:txBody>
      </p:sp>
      <p:sp>
        <p:nvSpPr>
          <p:cNvPr id="58380" name="Oval 14"/>
          <p:cNvSpPr>
            <a:spLocks noChangeArrowheads="1"/>
          </p:cNvSpPr>
          <p:nvPr/>
        </p:nvSpPr>
        <p:spPr bwMode="auto">
          <a:xfrm>
            <a:off x="1314450" y="3500438"/>
            <a:ext cx="465138" cy="576262"/>
          </a:xfrm>
          <a:prstGeom prst="ellipse">
            <a:avLst/>
          </a:prstGeom>
          <a:solidFill>
            <a:schemeClr val="tx1"/>
          </a:solidFill>
          <a:ln w="28575" algn="ctr">
            <a:solidFill>
              <a:schemeClr val="tx1"/>
            </a:solidFill>
            <a:round/>
            <a:headEnd/>
            <a:tailEnd/>
          </a:ln>
        </p:spPr>
        <p:txBody>
          <a:bodyPr wrap="none" anchor="ctr"/>
          <a:lstStyle/>
          <a:p>
            <a:endParaRPr lang="en-GB"/>
          </a:p>
        </p:txBody>
      </p:sp>
      <p:sp>
        <p:nvSpPr>
          <p:cNvPr id="58381" name="Oval 15"/>
          <p:cNvSpPr>
            <a:spLocks noChangeArrowheads="1"/>
          </p:cNvSpPr>
          <p:nvPr/>
        </p:nvSpPr>
        <p:spPr bwMode="auto">
          <a:xfrm>
            <a:off x="4440238" y="4651375"/>
            <a:ext cx="466725" cy="576263"/>
          </a:xfrm>
          <a:prstGeom prst="ellipse">
            <a:avLst/>
          </a:prstGeom>
          <a:solidFill>
            <a:schemeClr val="tx1"/>
          </a:solidFill>
          <a:ln w="28575" algn="ctr">
            <a:solidFill>
              <a:schemeClr val="tx1"/>
            </a:solidFill>
            <a:round/>
            <a:headEnd/>
            <a:tailEnd/>
          </a:ln>
        </p:spPr>
        <p:txBody>
          <a:bodyPr wrap="none" anchor="ctr"/>
          <a:lstStyle/>
          <a:p>
            <a:endParaRPr lang="en-GB"/>
          </a:p>
        </p:txBody>
      </p:sp>
      <p:sp>
        <p:nvSpPr>
          <p:cNvPr id="58382" name="Oval 16"/>
          <p:cNvSpPr>
            <a:spLocks noChangeArrowheads="1"/>
          </p:cNvSpPr>
          <p:nvPr/>
        </p:nvSpPr>
        <p:spPr bwMode="auto">
          <a:xfrm>
            <a:off x="5103813" y="4651375"/>
            <a:ext cx="466725" cy="576263"/>
          </a:xfrm>
          <a:prstGeom prst="ellipse">
            <a:avLst/>
          </a:prstGeom>
          <a:solidFill>
            <a:schemeClr val="tx1"/>
          </a:solidFill>
          <a:ln w="28575" algn="ctr">
            <a:solidFill>
              <a:schemeClr val="tx1"/>
            </a:solidFill>
            <a:round/>
            <a:headEnd/>
            <a:tailEnd/>
          </a:ln>
        </p:spPr>
        <p:txBody>
          <a:bodyPr wrap="none" anchor="ctr"/>
          <a:lstStyle/>
          <a:p>
            <a:endParaRPr lang="en-GB"/>
          </a:p>
        </p:txBody>
      </p:sp>
      <p:sp>
        <p:nvSpPr>
          <p:cNvPr id="58383" name="Rectangle 17"/>
          <p:cNvSpPr>
            <a:spLocks noChangeArrowheads="1"/>
          </p:cNvSpPr>
          <p:nvPr/>
        </p:nvSpPr>
        <p:spPr bwMode="auto">
          <a:xfrm>
            <a:off x="5767388" y="4651375"/>
            <a:ext cx="465137" cy="576263"/>
          </a:xfrm>
          <a:prstGeom prst="rect">
            <a:avLst/>
          </a:prstGeom>
          <a:solidFill>
            <a:schemeClr val="tx1"/>
          </a:solidFill>
          <a:ln w="28575" algn="ctr">
            <a:solidFill>
              <a:schemeClr val="tx1"/>
            </a:solidFill>
            <a:miter lim="800000"/>
            <a:headEnd/>
            <a:tailEnd/>
          </a:ln>
        </p:spPr>
        <p:txBody>
          <a:bodyPr wrap="none" anchor="ctr"/>
          <a:lstStyle/>
          <a:p>
            <a:endParaRPr lang="en-GB"/>
          </a:p>
        </p:txBody>
      </p:sp>
      <p:sp>
        <p:nvSpPr>
          <p:cNvPr id="58384" name="Line 18"/>
          <p:cNvSpPr>
            <a:spLocks noChangeShapeType="1"/>
          </p:cNvSpPr>
          <p:nvPr/>
        </p:nvSpPr>
        <p:spPr bwMode="auto">
          <a:xfrm>
            <a:off x="1581150" y="3211513"/>
            <a:ext cx="5981700" cy="0"/>
          </a:xfrm>
          <a:prstGeom prst="line">
            <a:avLst/>
          </a:prstGeom>
          <a:noFill/>
          <a:ln w="28575">
            <a:solidFill>
              <a:schemeClr val="tx1"/>
            </a:solidFill>
            <a:round/>
            <a:headEnd/>
            <a:tailEnd/>
          </a:ln>
        </p:spPr>
        <p:txBody>
          <a:bodyPr wrap="none" anchor="ctr"/>
          <a:lstStyle/>
          <a:p>
            <a:endParaRPr lang="en-GB"/>
          </a:p>
        </p:txBody>
      </p:sp>
      <p:sp>
        <p:nvSpPr>
          <p:cNvPr id="58385" name="Line 19"/>
          <p:cNvSpPr>
            <a:spLocks noChangeShapeType="1"/>
          </p:cNvSpPr>
          <p:nvPr/>
        </p:nvSpPr>
        <p:spPr bwMode="auto">
          <a:xfrm>
            <a:off x="1581150" y="3211513"/>
            <a:ext cx="0" cy="288925"/>
          </a:xfrm>
          <a:prstGeom prst="line">
            <a:avLst/>
          </a:prstGeom>
          <a:noFill/>
          <a:ln w="28575">
            <a:solidFill>
              <a:schemeClr val="tx1"/>
            </a:solidFill>
            <a:round/>
            <a:headEnd/>
            <a:tailEnd/>
          </a:ln>
        </p:spPr>
        <p:txBody>
          <a:bodyPr wrap="none" anchor="ctr"/>
          <a:lstStyle/>
          <a:p>
            <a:endParaRPr lang="en-GB"/>
          </a:p>
        </p:txBody>
      </p:sp>
      <p:sp>
        <p:nvSpPr>
          <p:cNvPr id="58386" name="Line 20"/>
          <p:cNvSpPr>
            <a:spLocks noChangeShapeType="1"/>
          </p:cNvSpPr>
          <p:nvPr/>
        </p:nvSpPr>
        <p:spPr bwMode="auto">
          <a:xfrm>
            <a:off x="3375025" y="3211513"/>
            <a:ext cx="0" cy="288925"/>
          </a:xfrm>
          <a:prstGeom prst="line">
            <a:avLst/>
          </a:prstGeom>
          <a:noFill/>
          <a:ln w="28575">
            <a:solidFill>
              <a:schemeClr val="tx1"/>
            </a:solidFill>
            <a:round/>
            <a:headEnd/>
            <a:tailEnd/>
          </a:ln>
        </p:spPr>
        <p:txBody>
          <a:bodyPr wrap="none" anchor="ctr"/>
          <a:lstStyle/>
          <a:p>
            <a:endParaRPr lang="en-GB"/>
          </a:p>
        </p:txBody>
      </p:sp>
      <p:sp>
        <p:nvSpPr>
          <p:cNvPr id="58387" name="Line 21"/>
          <p:cNvSpPr>
            <a:spLocks noChangeShapeType="1"/>
          </p:cNvSpPr>
          <p:nvPr/>
        </p:nvSpPr>
        <p:spPr bwMode="auto">
          <a:xfrm>
            <a:off x="7562850" y="3211513"/>
            <a:ext cx="0" cy="288925"/>
          </a:xfrm>
          <a:prstGeom prst="line">
            <a:avLst/>
          </a:prstGeom>
          <a:noFill/>
          <a:ln w="28575">
            <a:solidFill>
              <a:schemeClr val="tx1"/>
            </a:solidFill>
            <a:round/>
            <a:headEnd/>
            <a:tailEnd/>
          </a:ln>
        </p:spPr>
        <p:txBody>
          <a:bodyPr wrap="none" anchor="ctr"/>
          <a:lstStyle/>
          <a:p>
            <a:endParaRPr lang="en-GB"/>
          </a:p>
        </p:txBody>
      </p:sp>
      <p:sp>
        <p:nvSpPr>
          <p:cNvPr id="58388" name="Line 22"/>
          <p:cNvSpPr>
            <a:spLocks noChangeShapeType="1"/>
          </p:cNvSpPr>
          <p:nvPr/>
        </p:nvSpPr>
        <p:spPr bwMode="auto">
          <a:xfrm>
            <a:off x="5303838" y="3211513"/>
            <a:ext cx="0" cy="288925"/>
          </a:xfrm>
          <a:prstGeom prst="line">
            <a:avLst/>
          </a:prstGeom>
          <a:noFill/>
          <a:ln w="28575">
            <a:solidFill>
              <a:schemeClr val="tx1"/>
            </a:solidFill>
            <a:round/>
            <a:headEnd/>
            <a:tailEnd/>
          </a:ln>
        </p:spPr>
        <p:txBody>
          <a:bodyPr wrap="none" anchor="ctr"/>
          <a:lstStyle/>
          <a:p>
            <a:endParaRPr lang="en-GB"/>
          </a:p>
        </p:txBody>
      </p:sp>
      <p:sp>
        <p:nvSpPr>
          <p:cNvPr id="58389" name="Line 23"/>
          <p:cNvSpPr>
            <a:spLocks noChangeShapeType="1"/>
          </p:cNvSpPr>
          <p:nvPr/>
        </p:nvSpPr>
        <p:spPr bwMode="auto">
          <a:xfrm>
            <a:off x="4638675" y="4364038"/>
            <a:ext cx="1395413" cy="0"/>
          </a:xfrm>
          <a:prstGeom prst="line">
            <a:avLst/>
          </a:prstGeom>
          <a:noFill/>
          <a:ln w="28575">
            <a:solidFill>
              <a:schemeClr val="tx1"/>
            </a:solidFill>
            <a:round/>
            <a:headEnd/>
            <a:tailEnd/>
          </a:ln>
        </p:spPr>
        <p:txBody>
          <a:bodyPr wrap="none" anchor="ctr"/>
          <a:lstStyle/>
          <a:p>
            <a:endParaRPr lang="en-GB"/>
          </a:p>
        </p:txBody>
      </p:sp>
      <p:sp>
        <p:nvSpPr>
          <p:cNvPr id="58390" name="Line 24"/>
          <p:cNvSpPr>
            <a:spLocks noChangeShapeType="1"/>
          </p:cNvSpPr>
          <p:nvPr/>
        </p:nvSpPr>
        <p:spPr bwMode="auto">
          <a:xfrm>
            <a:off x="4638675" y="4364038"/>
            <a:ext cx="0" cy="288925"/>
          </a:xfrm>
          <a:prstGeom prst="line">
            <a:avLst/>
          </a:prstGeom>
          <a:noFill/>
          <a:ln w="28575">
            <a:solidFill>
              <a:schemeClr val="tx1"/>
            </a:solidFill>
            <a:round/>
            <a:headEnd/>
            <a:tailEnd/>
          </a:ln>
        </p:spPr>
        <p:txBody>
          <a:bodyPr wrap="none" anchor="ctr"/>
          <a:lstStyle/>
          <a:p>
            <a:endParaRPr lang="en-GB"/>
          </a:p>
        </p:txBody>
      </p:sp>
      <p:sp>
        <p:nvSpPr>
          <p:cNvPr id="58391" name="Line 25"/>
          <p:cNvSpPr>
            <a:spLocks noChangeShapeType="1"/>
          </p:cNvSpPr>
          <p:nvPr/>
        </p:nvSpPr>
        <p:spPr bwMode="auto">
          <a:xfrm>
            <a:off x="5303838" y="4364038"/>
            <a:ext cx="0" cy="288925"/>
          </a:xfrm>
          <a:prstGeom prst="line">
            <a:avLst/>
          </a:prstGeom>
          <a:noFill/>
          <a:ln w="28575">
            <a:solidFill>
              <a:schemeClr val="tx1"/>
            </a:solidFill>
            <a:round/>
            <a:headEnd/>
            <a:tailEnd/>
          </a:ln>
        </p:spPr>
        <p:txBody>
          <a:bodyPr wrap="none" anchor="ctr"/>
          <a:lstStyle/>
          <a:p>
            <a:endParaRPr lang="en-GB"/>
          </a:p>
        </p:txBody>
      </p:sp>
      <p:sp>
        <p:nvSpPr>
          <p:cNvPr id="58392" name="Line 26"/>
          <p:cNvSpPr>
            <a:spLocks noChangeShapeType="1"/>
          </p:cNvSpPr>
          <p:nvPr/>
        </p:nvSpPr>
        <p:spPr bwMode="auto">
          <a:xfrm>
            <a:off x="6034088" y="4364038"/>
            <a:ext cx="0" cy="288925"/>
          </a:xfrm>
          <a:prstGeom prst="line">
            <a:avLst/>
          </a:prstGeom>
          <a:noFill/>
          <a:ln w="28575">
            <a:solidFill>
              <a:schemeClr val="tx1"/>
            </a:solidFill>
            <a:round/>
            <a:headEnd/>
            <a:tailEnd/>
          </a:ln>
        </p:spPr>
        <p:txBody>
          <a:bodyPr wrap="none" anchor="ctr"/>
          <a:lstStyle/>
          <a:p>
            <a:endParaRPr lang="en-GB"/>
          </a:p>
        </p:txBody>
      </p:sp>
      <p:sp>
        <p:nvSpPr>
          <p:cNvPr id="58393" name="Line 27"/>
          <p:cNvSpPr>
            <a:spLocks noChangeShapeType="1"/>
          </p:cNvSpPr>
          <p:nvPr/>
        </p:nvSpPr>
        <p:spPr bwMode="auto">
          <a:xfrm>
            <a:off x="5303838" y="4075113"/>
            <a:ext cx="0" cy="288925"/>
          </a:xfrm>
          <a:prstGeom prst="line">
            <a:avLst/>
          </a:prstGeom>
          <a:noFill/>
          <a:ln w="28575">
            <a:solidFill>
              <a:schemeClr val="tx1"/>
            </a:solidFill>
            <a:round/>
            <a:headEnd/>
            <a:tailEnd/>
          </a:ln>
        </p:spPr>
        <p:txBody>
          <a:bodyPr wrap="none" anchor="ctr"/>
          <a:lstStyle/>
          <a:p>
            <a:endParaRPr lang="en-GB"/>
          </a:p>
        </p:txBody>
      </p:sp>
      <p:sp>
        <p:nvSpPr>
          <p:cNvPr id="58394" name="Rectangle 28"/>
          <p:cNvSpPr>
            <a:spLocks noChangeArrowheads="1"/>
          </p:cNvSpPr>
          <p:nvPr/>
        </p:nvSpPr>
        <p:spPr bwMode="auto">
          <a:xfrm>
            <a:off x="1979613" y="4652963"/>
            <a:ext cx="465137" cy="576262"/>
          </a:xfrm>
          <a:prstGeom prst="rect">
            <a:avLst/>
          </a:prstGeom>
          <a:solidFill>
            <a:schemeClr val="tx1"/>
          </a:solidFill>
          <a:ln w="28575" algn="ctr">
            <a:solidFill>
              <a:schemeClr val="tx1"/>
            </a:solidFill>
            <a:miter lim="800000"/>
            <a:headEnd/>
            <a:tailEnd/>
          </a:ln>
        </p:spPr>
        <p:txBody>
          <a:bodyPr wrap="none" anchor="ctr"/>
          <a:lstStyle/>
          <a:p>
            <a:endParaRPr lang="en-GB"/>
          </a:p>
        </p:txBody>
      </p:sp>
      <p:sp>
        <p:nvSpPr>
          <p:cNvPr id="58395" name="Line 29"/>
          <p:cNvSpPr>
            <a:spLocks noChangeShapeType="1"/>
          </p:cNvSpPr>
          <p:nvPr/>
        </p:nvSpPr>
        <p:spPr bwMode="auto">
          <a:xfrm>
            <a:off x="849313" y="4365625"/>
            <a:ext cx="1397000" cy="0"/>
          </a:xfrm>
          <a:prstGeom prst="line">
            <a:avLst/>
          </a:prstGeom>
          <a:noFill/>
          <a:ln w="28575">
            <a:solidFill>
              <a:schemeClr val="tx1"/>
            </a:solidFill>
            <a:round/>
            <a:headEnd/>
            <a:tailEnd/>
          </a:ln>
        </p:spPr>
        <p:txBody>
          <a:bodyPr wrap="none" anchor="ctr"/>
          <a:lstStyle/>
          <a:p>
            <a:endParaRPr lang="en-GB"/>
          </a:p>
        </p:txBody>
      </p:sp>
      <p:sp>
        <p:nvSpPr>
          <p:cNvPr id="58396" name="Line 30"/>
          <p:cNvSpPr>
            <a:spLocks noChangeShapeType="1"/>
          </p:cNvSpPr>
          <p:nvPr/>
        </p:nvSpPr>
        <p:spPr bwMode="auto">
          <a:xfrm>
            <a:off x="849313" y="4365625"/>
            <a:ext cx="0" cy="288925"/>
          </a:xfrm>
          <a:prstGeom prst="line">
            <a:avLst/>
          </a:prstGeom>
          <a:noFill/>
          <a:ln w="28575">
            <a:solidFill>
              <a:schemeClr val="tx1"/>
            </a:solidFill>
            <a:round/>
            <a:headEnd/>
            <a:tailEnd/>
          </a:ln>
        </p:spPr>
        <p:txBody>
          <a:bodyPr wrap="none" anchor="ctr"/>
          <a:lstStyle/>
          <a:p>
            <a:endParaRPr lang="en-GB"/>
          </a:p>
        </p:txBody>
      </p:sp>
      <p:sp>
        <p:nvSpPr>
          <p:cNvPr id="58397" name="Line 31"/>
          <p:cNvSpPr>
            <a:spLocks noChangeShapeType="1"/>
          </p:cNvSpPr>
          <p:nvPr/>
        </p:nvSpPr>
        <p:spPr bwMode="auto">
          <a:xfrm>
            <a:off x="2246313" y="4365625"/>
            <a:ext cx="0" cy="288925"/>
          </a:xfrm>
          <a:prstGeom prst="line">
            <a:avLst/>
          </a:prstGeom>
          <a:noFill/>
          <a:ln w="28575">
            <a:solidFill>
              <a:schemeClr val="tx1"/>
            </a:solidFill>
            <a:round/>
            <a:headEnd/>
            <a:tailEnd/>
          </a:ln>
        </p:spPr>
        <p:txBody>
          <a:bodyPr wrap="none" anchor="ctr"/>
          <a:lstStyle/>
          <a:p>
            <a:endParaRPr lang="en-GB"/>
          </a:p>
        </p:txBody>
      </p:sp>
      <p:sp>
        <p:nvSpPr>
          <p:cNvPr id="58398" name="Line 32"/>
          <p:cNvSpPr>
            <a:spLocks noChangeShapeType="1"/>
          </p:cNvSpPr>
          <p:nvPr/>
        </p:nvSpPr>
        <p:spPr bwMode="auto">
          <a:xfrm>
            <a:off x="1514475" y="4076700"/>
            <a:ext cx="0" cy="288925"/>
          </a:xfrm>
          <a:prstGeom prst="line">
            <a:avLst/>
          </a:prstGeom>
          <a:noFill/>
          <a:ln w="28575">
            <a:solidFill>
              <a:schemeClr val="tx1"/>
            </a:solidFill>
            <a:round/>
            <a:headEnd/>
            <a:tailEnd/>
          </a:ln>
        </p:spPr>
        <p:txBody>
          <a:bodyPr wrap="none" anchor="ctr"/>
          <a:lstStyle/>
          <a:p>
            <a:endParaRPr lang="en-GB"/>
          </a:p>
        </p:txBody>
      </p:sp>
      <p:sp>
        <p:nvSpPr>
          <p:cNvPr id="58399" name="Rectangle 33"/>
          <p:cNvSpPr>
            <a:spLocks noChangeArrowheads="1"/>
          </p:cNvSpPr>
          <p:nvPr/>
        </p:nvSpPr>
        <p:spPr bwMode="auto">
          <a:xfrm>
            <a:off x="582613" y="4652963"/>
            <a:ext cx="465137" cy="576262"/>
          </a:xfrm>
          <a:prstGeom prst="rect">
            <a:avLst/>
          </a:prstGeom>
          <a:solidFill>
            <a:schemeClr val="tx1"/>
          </a:solidFill>
          <a:ln w="28575" algn="ctr">
            <a:solidFill>
              <a:schemeClr val="tx1"/>
            </a:solidFill>
            <a:miter lim="800000"/>
            <a:headEnd/>
            <a:tailEnd/>
          </a:ln>
        </p:spPr>
        <p:txBody>
          <a:bodyPr wrap="none" anchor="ctr"/>
          <a:lstStyle/>
          <a:p>
            <a:endParaRPr lang="en-GB"/>
          </a:p>
        </p:txBody>
      </p:sp>
      <p:sp>
        <p:nvSpPr>
          <p:cNvPr id="58400" name="Line 34"/>
          <p:cNvSpPr>
            <a:spLocks noChangeShapeType="1"/>
          </p:cNvSpPr>
          <p:nvPr/>
        </p:nvSpPr>
        <p:spPr bwMode="auto">
          <a:xfrm flipV="1">
            <a:off x="4970463" y="3429000"/>
            <a:ext cx="731837" cy="720725"/>
          </a:xfrm>
          <a:prstGeom prst="line">
            <a:avLst/>
          </a:prstGeom>
          <a:noFill/>
          <a:ln w="57150">
            <a:solidFill>
              <a:schemeClr val="tx1"/>
            </a:solidFill>
            <a:round/>
            <a:headEnd/>
            <a:tailEnd/>
          </a:ln>
        </p:spPr>
        <p:txBody>
          <a:bodyPr wrap="none" anchor="ctr"/>
          <a:lstStyle/>
          <a:p>
            <a:endParaRPr lang="en-GB"/>
          </a:p>
        </p:txBody>
      </p:sp>
      <p:sp>
        <p:nvSpPr>
          <p:cNvPr id="58401" name="Oval 36"/>
          <p:cNvSpPr>
            <a:spLocks noChangeArrowheads="1"/>
          </p:cNvSpPr>
          <p:nvPr/>
        </p:nvSpPr>
        <p:spPr bwMode="auto">
          <a:xfrm>
            <a:off x="3109913" y="2132013"/>
            <a:ext cx="398462" cy="503237"/>
          </a:xfrm>
          <a:prstGeom prst="ellipse">
            <a:avLst/>
          </a:prstGeom>
          <a:solidFill>
            <a:schemeClr val="tx1"/>
          </a:solidFill>
          <a:ln w="28575" algn="ctr">
            <a:solidFill>
              <a:schemeClr val="tx1"/>
            </a:solidFill>
            <a:round/>
            <a:headEnd/>
            <a:tailEnd/>
          </a:ln>
        </p:spPr>
        <p:txBody>
          <a:bodyPr wrap="none" anchor="ctr"/>
          <a:lstStyle/>
          <a:p>
            <a:endParaRPr lang="en-GB"/>
          </a:p>
        </p:txBody>
      </p:sp>
      <p:sp>
        <p:nvSpPr>
          <p:cNvPr id="58402" name="Rectangle 37"/>
          <p:cNvSpPr>
            <a:spLocks noChangeArrowheads="1"/>
          </p:cNvSpPr>
          <p:nvPr/>
        </p:nvSpPr>
        <p:spPr bwMode="auto">
          <a:xfrm>
            <a:off x="5370513" y="2058988"/>
            <a:ext cx="465137" cy="576262"/>
          </a:xfrm>
          <a:prstGeom prst="rect">
            <a:avLst/>
          </a:prstGeom>
          <a:solidFill>
            <a:schemeClr val="tx1"/>
          </a:solidFill>
          <a:ln w="28575" algn="ctr">
            <a:solidFill>
              <a:schemeClr val="tx1"/>
            </a:solidFill>
            <a:miter lim="800000"/>
            <a:headEnd/>
            <a:tailEnd/>
          </a:ln>
        </p:spPr>
        <p:txBody>
          <a:bodyPr wrap="none" anchor="ctr"/>
          <a:lstStyle/>
          <a:p>
            <a:endParaRPr lang="en-GB"/>
          </a:p>
        </p:txBody>
      </p:sp>
      <p:sp>
        <p:nvSpPr>
          <p:cNvPr id="58403" name="Rectangle 38"/>
          <p:cNvSpPr>
            <a:spLocks noChangeArrowheads="1"/>
          </p:cNvSpPr>
          <p:nvPr/>
        </p:nvSpPr>
        <p:spPr bwMode="auto">
          <a:xfrm>
            <a:off x="1714500" y="2133600"/>
            <a:ext cx="398463" cy="431800"/>
          </a:xfrm>
          <a:prstGeom prst="rect">
            <a:avLst/>
          </a:prstGeom>
          <a:solidFill>
            <a:srgbClr val="FF9900"/>
          </a:solidFill>
          <a:ln w="28575" algn="ctr">
            <a:solidFill>
              <a:srgbClr val="FF9900"/>
            </a:solidFill>
            <a:miter lim="800000"/>
            <a:headEnd/>
            <a:tailEnd/>
          </a:ln>
        </p:spPr>
        <p:txBody>
          <a:bodyPr wrap="none" anchor="ctr"/>
          <a:lstStyle/>
          <a:p>
            <a:endParaRPr lang="en-GB"/>
          </a:p>
        </p:txBody>
      </p:sp>
      <p:sp>
        <p:nvSpPr>
          <p:cNvPr id="58404" name="Line 39"/>
          <p:cNvSpPr>
            <a:spLocks noChangeShapeType="1"/>
          </p:cNvSpPr>
          <p:nvPr/>
        </p:nvSpPr>
        <p:spPr bwMode="auto">
          <a:xfrm>
            <a:off x="3308350" y="2924175"/>
            <a:ext cx="2260600" cy="0"/>
          </a:xfrm>
          <a:prstGeom prst="line">
            <a:avLst/>
          </a:prstGeom>
          <a:noFill/>
          <a:ln w="28575">
            <a:solidFill>
              <a:schemeClr val="tx1"/>
            </a:solidFill>
            <a:round/>
            <a:headEnd/>
            <a:tailEnd/>
          </a:ln>
        </p:spPr>
        <p:txBody>
          <a:bodyPr wrap="none" anchor="ctr"/>
          <a:lstStyle/>
          <a:p>
            <a:endParaRPr lang="en-GB"/>
          </a:p>
        </p:txBody>
      </p:sp>
      <p:sp>
        <p:nvSpPr>
          <p:cNvPr id="58405" name="Line 40"/>
          <p:cNvSpPr>
            <a:spLocks noChangeShapeType="1"/>
          </p:cNvSpPr>
          <p:nvPr/>
        </p:nvSpPr>
        <p:spPr bwMode="auto">
          <a:xfrm>
            <a:off x="3308350" y="2635250"/>
            <a:ext cx="0" cy="288925"/>
          </a:xfrm>
          <a:prstGeom prst="line">
            <a:avLst/>
          </a:prstGeom>
          <a:noFill/>
          <a:ln w="28575">
            <a:solidFill>
              <a:schemeClr val="tx1"/>
            </a:solidFill>
            <a:round/>
            <a:headEnd/>
            <a:tailEnd/>
          </a:ln>
        </p:spPr>
        <p:txBody>
          <a:bodyPr wrap="none" anchor="ctr"/>
          <a:lstStyle/>
          <a:p>
            <a:endParaRPr lang="en-GB"/>
          </a:p>
        </p:txBody>
      </p:sp>
      <p:sp>
        <p:nvSpPr>
          <p:cNvPr id="58406" name="Line 41"/>
          <p:cNvSpPr>
            <a:spLocks noChangeShapeType="1"/>
          </p:cNvSpPr>
          <p:nvPr/>
        </p:nvSpPr>
        <p:spPr bwMode="auto">
          <a:xfrm>
            <a:off x="5568950" y="2635250"/>
            <a:ext cx="0" cy="288925"/>
          </a:xfrm>
          <a:prstGeom prst="line">
            <a:avLst/>
          </a:prstGeom>
          <a:noFill/>
          <a:ln w="28575">
            <a:solidFill>
              <a:schemeClr val="tx1"/>
            </a:solidFill>
            <a:round/>
            <a:headEnd/>
            <a:tailEnd/>
          </a:ln>
        </p:spPr>
        <p:txBody>
          <a:bodyPr wrap="none" anchor="ctr"/>
          <a:lstStyle/>
          <a:p>
            <a:endParaRPr lang="en-GB"/>
          </a:p>
        </p:txBody>
      </p:sp>
      <p:sp>
        <p:nvSpPr>
          <p:cNvPr id="58407" name="Line 42"/>
          <p:cNvSpPr>
            <a:spLocks noChangeShapeType="1"/>
          </p:cNvSpPr>
          <p:nvPr/>
        </p:nvSpPr>
        <p:spPr bwMode="auto">
          <a:xfrm>
            <a:off x="4373563" y="2924175"/>
            <a:ext cx="0" cy="288925"/>
          </a:xfrm>
          <a:prstGeom prst="line">
            <a:avLst/>
          </a:prstGeom>
          <a:noFill/>
          <a:ln w="28575">
            <a:solidFill>
              <a:schemeClr val="tx1"/>
            </a:solidFill>
            <a:round/>
            <a:headEnd/>
            <a:tailEnd/>
          </a:ln>
        </p:spPr>
        <p:txBody>
          <a:bodyPr wrap="none" anchor="ctr"/>
          <a:lstStyle/>
          <a:p>
            <a:endParaRPr lang="en-GB"/>
          </a:p>
        </p:txBody>
      </p:sp>
      <p:sp>
        <p:nvSpPr>
          <p:cNvPr id="58408" name="Rectangle 43"/>
          <p:cNvSpPr>
            <a:spLocks noChangeArrowheads="1"/>
          </p:cNvSpPr>
          <p:nvPr/>
        </p:nvSpPr>
        <p:spPr bwMode="auto">
          <a:xfrm>
            <a:off x="2446338" y="2133600"/>
            <a:ext cx="398462" cy="431800"/>
          </a:xfrm>
          <a:prstGeom prst="rect">
            <a:avLst/>
          </a:prstGeom>
          <a:solidFill>
            <a:schemeClr val="tx1"/>
          </a:solidFill>
          <a:ln w="28575" algn="ctr">
            <a:solidFill>
              <a:schemeClr val="tx1"/>
            </a:solidFill>
            <a:miter lim="800000"/>
            <a:headEnd/>
            <a:tailEnd/>
          </a:ln>
        </p:spPr>
        <p:txBody>
          <a:bodyPr wrap="none" anchor="ctr"/>
          <a:lstStyle/>
          <a:p>
            <a:endParaRPr lang="en-GB"/>
          </a:p>
        </p:txBody>
      </p:sp>
      <p:sp>
        <p:nvSpPr>
          <p:cNvPr id="58409" name="Line 44"/>
          <p:cNvSpPr>
            <a:spLocks noChangeShapeType="1"/>
          </p:cNvSpPr>
          <p:nvPr/>
        </p:nvSpPr>
        <p:spPr bwMode="auto">
          <a:xfrm>
            <a:off x="1846263" y="1773238"/>
            <a:ext cx="1462087" cy="0"/>
          </a:xfrm>
          <a:prstGeom prst="line">
            <a:avLst/>
          </a:prstGeom>
          <a:noFill/>
          <a:ln w="28575">
            <a:solidFill>
              <a:schemeClr val="tx1"/>
            </a:solidFill>
            <a:round/>
            <a:headEnd/>
            <a:tailEnd/>
          </a:ln>
        </p:spPr>
        <p:txBody>
          <a:bodyPr wrap="none" anchor="ctr"/>
          <a:lstStyle/>
          <a:p>
            <a:endParaRPr lang="en-GB"/>
          </a:p>
        </p:txBody>
      </p:sp>
      <p:sp>
        <p:nvSpPr>
          <p:cNvPr id="58410" name="Line 45"/>
          <p:cNvSpPr>
            <a:spLocks noChangeShapeType="1"/>
          </p:cNvSpPr>
          <p:nvPr/>
        </p:nvSpPr>
        <p:spPr bwMode="auto">
          <a:xfrm>
            <a:off x="1846263" y="1773238"/>
            <a:ext cx="0" cy="360362"/>
          </a:xfrm>
          <a:prstGeom prst="line">
            <a:avLst/>
          </a:prstGeom>
          <a:noFill/>
          <a:ln w="28575">
            <a:solidFill>
              <a:schemeClr val="tx1"/>
            </a:solidFill>
            <a:round/>
            <a:headEnd/>
            <a:tailEnd/>
          </a:ln>
        </p:spPr>
        <p:txBody>
          <a:bodyPr wrap="none" anchor="ctr"/>
          <a:lstStyle/>
          <a:p>
            <a:endParaRPr lang="en-GB"/>
          </a:p>
        </p:txBody>
      </p:sp>
      <p:sp>
        <p:nvSpPr>
          <p:cNvPr id="58411" name="Line 46"/>
          <p:cNvSpPr>
            <a:spLocks noChangeShapeType="1"/>
          </p:cNvSpPr>
          <p:nvPr/>
        </p:nvSpPr>
        <p:spPr bwMode="auto">
          <a:xfrm>
            <a:off x="2644775" y="1773238"/>
            <a:ext cx="0" cy="360362"/>
          </a:xfrm>
          <a:prstGeom prst="line">
            <a:avLst/>
          </a:prstGeom>
          <a:noFill/>
          <a:ln w="28575">
            <a:solidFill>
              <a:schemeClr val="tx1"/>
            </a:solidFill>
            <a:round/>
            <a:headEnd/>
            <a:tailEnd/>
          </a:ln>
        </p:spPr>
        <p:txBody>
          <a:bodyPr wrap="none" anchor="ctr"/>
          <a:lstStyle/>
          <a:p>
            <a:endParaRPr lang="en-GB"/>
          </a:p>
        </p:txBody>
      </p:sp>
      <p:sp>
        <p:nvSpPr>
          <p:cNvPr id="58412" name="Line 47"/>
          <p:cNvSpPr>
            <a:spLocks noChangeShapeType="1"/>
          </p:cNvSpPr>
          <p:nvPr/>
        </p:nvSpPr>
        <p:spPr bwMode="auto">
          <a:xfrm>
            <a:off x="3308350" y="1773238"/>
            <a:ext cx="0" cy="360362"/>
          </a:xfrm>
          <a:prstGeom prst="line">
            <a:avLst/>
          </a:prstGeom>
          <a:noFill/>
          <a:ln w="28575">
            <a:solidFill>
              <a:schemeClr val="tx1"/>
            </a:solidFill>
            <a:round/>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smtClean="0"/>
              <a:t>Which immunological investigations would you perform?</a:t>
            </a:r>
          </a:p>
        </p:txBody>
      </p:sp>
      <p:sp>
        <p:nvSpPr>
          <p:cNvPr id="1205251" name="Rectangle 3"/>
          <p:cNvSpPr>
            <a:spLocks noGrp="1" noChangeArrowheads="1"/>
          </p:cNvSpPr>
          <p:nvPr>
            <p:ph type="body" idx="1"/>
          </p:nvPr>
        </p:nvSpPr>
        <p:spPr/>
        <p:txBody>
          <a:bodyPr/>
          <a:lstStyle/>
          <a:p>
            <a:r>
              <a:rPr lang="en-GB" smtClean="0"/>
              <a:t>Complement</a:t>
            </a:r>
          </a:p>
          <a:p>
            <a:pPr lvl="1"/>
            <a:r>
              <a:rPr lang="en-GB" smtClean="0"/>
              <a:t>C3 and C4</a:t>
            </a:r>
          </a:p>
          <a:p>
            <a:pPr lvl="1"/>
            <a:r>
              <a:rPr lang="en-GB" smtClean="0"/>
              <a:t>CH50</a:t>
            </a:r>
          </a:p>
          <a:p>
            <a:pPr lvl="1"/>
            <a:r>
              <a:rPr lang="en-GB" smtClean="0"/>
              <a:t>AP50</a:t>
            </a:r>
          </a:p>
          <a:p>
            <a:pPr lvl="1"/>
            <a:endParaRPr lang="en-GB" smtClean="0"/>
          </a:p>
          <a:p>
            <a:r>
              <a:rPr lang="en-GB" smtClean="0"/>
              <a:t>Immunoglobulins</a:t>
            </a:r>
          </a:p>
          <a:p>
            <a:pPr lvl="1"/>
            <a:r>
              <a:rPr lang="en-GB" smtClean="0"/>
              <a:t>Serum IgG, IgA and IgM</a:t>
            </a:r>
          </a:p>
          <a:p>
            <a:pPr lvl="1"/>
            <a:r>
              <a:rPr lang="en-GB" smtClean="0"/>
              <a:t>Protein electrophoresis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5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52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52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52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0525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52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52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smtClean="0"/>
              <a:t>So what’s a CH50?</a:t>
            </a:r>
          </a:p>
        </p:txBody>
      </p:sp>
      <p:sp>
        <p:nvSpPr>
          <p:cNvPr id="60419" name="Rectangle 3"/>
          <p:cNvSpPr>
            <a:spLocks noGrp="1" noChangeArrowheads="1"/>
          </p:cNvSpPr>
          <p:nvPr>
            <p:ph type="body" idx="1"/>
          </p:nvPr>
        </p:nvSpPr>
        <p:spPr>
          <a:xfrm>
            <a:off x="314325" y="1409700"/>
            <a:ext cx="3825875" cy="5187950"/>
          </a:xfrm>
        </p:spPr>
        <p:txBody>
          <a:bodyPr/>
          <a:lstStyle/>
          <a:p>
            <a:pPr>
              <a:lnSpc>
                <a:spcPct val="90000"/>
              </a:lnSpc>
            </a:pPr>
            <a:r>
              <a:rPr lang="en-GB" smtClean="0"/>
              <a:t>Functional test of integrity of the classical complement cascade</a:t>
            </a:r>
          </a:p>
          <a:p>
            <a:pPr>
              <a:lnSpc>
                <a:spcPct val="90000"/>
              </a:lnSpc>
            </a:pPr>
            <a:r>
              <a:rPr lang="en-GB" smtClean="0"/>
              <a:t>All components of the cascade need to be in place for the test to give a positive (normal) result</a:t>
            </a:r>
          </a:p>
        </p:txBody>
      </p:sp>
      <p:sp>
        <p:nvSpPr>
          <p:cNvPr id="60420" name="Oval 35"/>
          <p:cNvSpPr>
            <a:spLocks noChangeArrowheads="1"/>
          </p:cNvSpPr>
          <p:nvPr/>
        </p:nvSpPr>
        <p:spPr bwMode="auto">
          <a:xfrm>
            <a:off x="6370638" y="2970213"/>
            <a:ext cx="1446212" cy="1111250"/>
          </a:xfrm>
          <a:prstGeom prst="ellipse">
            <a:avLst/>
          </a:prstGeom>
          <a:solidFill>
            <a:schemeClr val="bg1"/>
          </a:solidFill>
          <a:ln w="12700">
            <a:solidFill>
              <a:srgbClr val="FF9900"/>
            </a:solidFill>
            <a:round/>
            <a:headEnd/>
            <a:tailEnd/>
          </a:ln>
        </p:spPr>
        <p:txBody>
          <a:bodyPr wrap="none" anchor="ctr"/>
          <a:lstStyle/>
          <a:p>
            <a:pPr algn="ctr">
              <a:spcBef>
                <a:spcPct val="0"/>
              </a:spcBef>
            </a:pPr>
            <a:r>
              <a:rPr lang="en-GB" sz="2800">
                <a:solidFill>
                  <a:srgbClr val="FF9900"/>
                </a:solidFill>
              </a:rPr>
              <a:t>C3</a:t>
            </a:r>
          </a:p>
        </p:txBody>
      </p:sp>
      <p:sp>
        <p:nvSpPr>
          <p:cNvPr id="60421" name="AutoShape 36"/>
          <p:cNvSpPr>
            <a:spLocks noChangeArrowheads="1"/>
          </p:cNvSpPr>
          <p:nvPr/>
        </p:nvSpPr>
        <p:spPr bwMode="auto">
          <a:xfrm>
            <a:off x="4787900" y="989013"/>
            <a:ext cx="2016125" cy="754062"/>
          </a:xfrm>
          <a:prstGeom prst="roundRect">
            <a:avLst>
              <a:gd name="adj" fmla="val 16667"/>
            </a:avLst>
          </a:prstGeom>
          <a:solidFill>
            <a:schemeClr val="bg1"/>
          </a:solidFill>
          <a:ln w="12700">
            <a:solidFill>
              <a:srgbClr val="000066"/>
            </a:solidFill>
            <a:round/>
            <a:headEnd/>
            <a:tailEnd/>
          </a:ln>
        </p:spPr>
        <p:txBody>
          <a:bodyPr wrap="none" anchor="ctr"/>
          <a:lstStyle/>
          <a:p>
            <a:pPr algn="ctr">
              <a:spcBef>
                <a:spcPct val="0"/>
              </a:spcBef>
            </a:pPr>
            <a:r>
              <a:rPr lang="en-GB" b="1">
                <a:solidFill>
                  <a:srgbClr val="000066"/>
                </a:solidFill>
              </a:rPr>
              <a:t>Classical pathway</a:t>
            </a:r>
          </a:p>
          <a:p>
            <a:pPr algn="ctr">
              <a:spcBef>
                <a:spcPct val="0"/>
              </a:spcBef>
            </a:pPr>
            <a:r>
              <a:rPr lang="en-GB">
                <a:solidFill>
                  <a:srgbClr val="000066"/>
                </a:solidFill>
              </a:rPr>
              <a:t>C1 C4 C2</a:t>
            </a:r>
          </a:p>
        </p:txBody>
      </p:sp>
      <p:sp>
        <p:nvSpPr>
          <p:cNvPr id="60422" name="AutoShape 37"/>
          <p:cNvSpPr>
            <a:spLocks noChangeArrowheads="1"/>
          </p:cNvSpPr>
          <p:nvPr/>
        </p:nvSpPr>
        <p:spPr bwMode="auto">
          <a:xfrm>
            <a:off x="6524625" y="1860550"/>
            <a:ext cx="1141413" cy="712788"/>
          </a:xfrm>
          <a:prstGeom prst="roundRect">
            <a:avLst>
              <a:gd name="adj" fmla="val 16667"/>
            </a:avLst>
          </a:prstGeom>
          <a:solidFill>
            <a:schemeClr val="bg1"/>
          </a:solidFill>
          <a:ln w="12700" cap="rnd">
            <a:solidFill>
              <a:srgbClr val="DDDDDD"/>
            </a:solidFill>
            <a:prstDash val="sysDot"/>
            <a:round/>
            <a:headEnd/>
            <a:tailEnd/>
          </a:ln>
        </p:spPr>
        <p:txBody>
          <a:bodyPr wrap="none" anchor="ctr"/>
          <a:lstStyle/>
          <a:p>
            <a:pPr algn="ctr">
              <a:spcBef>
                <a:spcPct val="0"/>
              </a:spcBef>
            </a:pPr>
            <a:r>
              <a:rPr lang="en-GB">
                <a:solidFill>
                  <a:srgbClr val="DDDDDD"/>
                </a:solidFill>
              </a:rPr>
              <a:t>Lectin</a:t>
            </a:r>
          </a:p>
          <a:p>
            <a:pPr algn="ctr">
              <a:spcBef>
                <a:spcPct val="0"/>
              </a:spcBef>
            </a:pPr>
            <a:r>
              <a:rPr lang="en-GB">
                <a:solidFill>
                  <a:srgbClr val="DDDDDD"/>
                </a:solidFill>
              </a:rPr>
              <a:t>MBL</a:t>
            </a:r>
          </a:p>
        </p:txBody>
      </p:sp>
      <p:sp>
        <p:nvSpPr>
          <p:cNvPr id="60423" name="AutoShape 38"/>
          <p:cNvSpPr>
            <a:spLocks noChangeArrowheads="1"/>
          </p:cNvSpPr>
          <p:nvPr/>
        </p:nvSpPr>
        <p:spPr bwMode="auto">
          <a:xfrm>
            <a:off x="7666038" y="908050"/>
            <a:ext cx="1370012" cy="715963"/>
          </a:xfrm>
          <a:prstGeom prst="roundRect">
            <a:avLst>
              <a:gd name="adj" fmla="val 16667"/>
            </a:avLst>
          </a:prstGeom>
          <a:noFill/>
          <a:ln w="12700" cap="rnd">
            <a:solidFill>
              <a:srgbClr val="DDDDDD"/>
            </a:solidFill>
            <a:prstDash val="sysDot"/>
            <a:round/>
            <a:headEnd/>
            <a:tailEnd/>
          </a:ln>
        </p:spPr>
        <p:txBody>
          <a:bodyPr wrap="none" anchor="ctr"/>
          <a:lstStyle/>
          <a:p>
            <a:pPr algn="ctr">
              <a:spcBef>
                <a:spcPct val="0"/>
              </a:spcBef>
            </a:pPr>
            <a:r>
              <a:rPr lang="en-GB">
                <a:solidFill>
                  <a:srgbClr val="DDDDDD"/>
                </a:solidFill>
              </a:rPr>
              <a:t>Alternative </a:t>
            </a:r>
          </a:p>
          <a:p>
            <a:pPr algn="ctr">
              <a:spcBef>
                <a:spcPct val="0"/>
              </a:spcBef>
            </a:pPr>
            <a:r>
              <a:rPr lang="en-GB">
                <a:solidFill>
                  <a:srgbClr val="DDDDDD"/>
                </a:solidFill>
              </a:rPr>
              <a:t>pathway</a:t>
            </a:r>
          </a:p>
        </p:txBody>
      </p:sp>
      <p:sp>
        <p:nvSpPr>
          <p:cNvPr id="60424" name="AutoShape 39"/>
          <p:cNvSpPr>
            <a:spLocks noChangeArrowheads="1"/>
          </p:cNvSpPr>
          <p:nvPr/>
        </p:nvSpPr>
        <p:spPr bwMode="auto">
          <a:xfrm>
            <a:off x="6827838" y="4240213"/>
            <a:ext cx="531812" cy="1319212"/>
          </a:xfrm>
          <a:prstGeom prst="downArrow">
            <a:avLst>
              <a:gd name="adj1" fmla="val 50000"/>
              <a:gd name="adj2" fmla="val 62015"/>
            </a:avLst>
          </a:prstGeom>
          <a:solidFill>
            <a:srgbClr val="FF9900"/>
          </a:solidFill>
          <a:ln w="12700">
            <a:solidFill>
              <a:srgbClr val="FF9900"/>
            </a:solidFill>
            <a:miter lim="800000"/>
            <a:headEnd/>
            <a:tailEnd/>
          </a:ln>
        </p:spPr>
        <p:txBody>
          <a:bodyPr wrap="none" anchor="ctr"/>
          <a:lstStyle/>
          <a:p>
            <a:endParaRPr lang="en-GB"/>
          </a:p>
        </p:txBody>
      </p:sp>
      <p:cxnSp>
        <p:nvCxnSpPr>
          <p:cNvPr id="60425" name="AutoShape 40"/>
          <p:cNvCxnSpPr>
            <a:cxnSpLocks noChangeShapeType="1"/>
            <a:stCxn id="60421" idx="2"/>
            <a:endCxn id="60420" idx="2"/>
          </p:cNvCxnSpPr>
          <p:nvPr/>
        </p:nvCxnSpPr>
        <p:spPr bwMode="auto">
          <a:xfrm rot="16200000" flipH="1">
            <a:off x="5191919" y="2347119"/>
            <a:ext cx="1782763" cy="574675"/>
          </a:xfrm>
          <a:prstGeom prst="curvedConnector2">
            <a:avLst/>
          </a:prstGeom>
          <a:noFill/>
          <a:ln w="57150">
            <a:solidFill>
              <a:srgbClr val="000066"/>
            </a:solidFill>
            <a:round/>
            <a:headEnd/>
            <a:tailEnd type="triangle" w="med" len="med"/>
          </a:ln>
        </p:spPr>
      </p:cxnSp>
      <p:cxnSp>
        <p:nvCxnSpPr>
          <p:cNvPr id="60426" name="AutoShape 41"/>
          <p:cNvCxnSpPr>
            <a:cxnSpLocks noChangeShapeType="1"/>
            <a:stCxn id="60423" idx="2"/>
            <a:endCxn id="60420" idx="6"/>
          </p:cNvCxnSpPr>
          <p:nvPr/>
        </p:nvCxnSpPr>
        <p:spPr bwMode="auto">
          <a:xfrm rot="5400000">
            <a:off x="7131844" y="2309019"/>
            <a:ext cx="1903412" cy="533400"/>
          </a:xfrm>
          <a:prstGeom prst="curvedConnector2">
            <a:avLst/>
          </a:prstGeom>
          <a:noFill/>
          <a:ln w="57150" cap="rnd">
            <a:solidFill>
              <a:srgbClr val="DDDDDD"/>
            </a:solidFill>
            <a:prstDash val="sysDot"/>
            <a:round/>
            <a:headEnd/>
            <a:tailEnd type="triangle" w="med" len="med"/>
          </a:ln>
        </p:spPr>
      </p:cxnSp>
      <p:cxnSp>
        <p:nvCxnSpPr>
          <p:cNvPr id="60427" name="AutoShape 42"/>
          <p:cNvCxnSpPr>
            <a:cxnSpLocks noChangeShapeType="1"/>
            <a:stCxn id="60422" idx="2"/>
            <a:endCxn id="60420" idx="0"/>
          </p:cNvCxnSpPr>
          <p:nvPr/>
        </p:nvCxnSpPr>
        <p:spPr bwMode="auto">
          <a:xfrm rot="5400000">
            <a:off x="6896100" y="2771776"/>
            <a:ext cx="396875" cy="0"/>
          </a:xfrm>
          <a:prstGeom prst="straightConnector1">
            <a:avLst/>
          </a:prstGeom>
          <a:noFill/>
          <a:ln w="57150" cap="rnd">
            <a:solidFill>
              <a:srgbClr val="DDDDDD"/>
            </a:solidFill>
            <a:prstDash val="sysDot"/>
            <a:round/>
            <a:headEnd/>
            <a:tailEnd type="triangle" w="med" len="med"/>
          </a:ln>
        </p:spPr>
      </p:cxnSp>
      <p:sp>
        <p:nvSpPr>
          <p:cNvPr id="60428" name="Text Box 43"/>
          <p:cNvSpPr txBox="1">
            <a:spLocks noChangeArrowheads="1"/>
          </p:cNvSpPr>
          <p:nvPr/>
        </p:nvSpPr>
        <p:spPr bwMode="auto">
          <a:xfrm>
            <a:off x="5757863" y="5611813"/>
            <a:ext cx="3054350" cy="379412"/>
          </a:xfrm>
          <a:prstGeom prst="rect">
            <a:avLst/>
          </a:prstGeom>
          <a:solidFill>
            <a:schemeClr val="bg1"/>
          </a:solidFill>
          <a:ln w="12700">
            <a:solidFill>
              <a:srgbClr val="000066"/>
            </a:solidFill>
            <a:miter lim="800000"/>
            <a:headEnd/>
            <a:tailEnd/>
          </a:ln>
        </p:spPr>
        <p:txBody>
          <a:bodyPr wrap="none">
            <a:spAutoFit/>
          </a:bodyPr>
          <a:lstStyle/>
          <a:p>
            <a:pPr>
              <a:spcBef>
                <a:spcPct val="0"/>
              </a:spcBef>
            </a:pPr>
            <a:r>
              <a:rPr lang="en-GB" b="1">
                <a:solidFill>
                  <a:srgbClr val="000066"/>
                </a:solidFill>
              </a:rPr>
              <a:t>Membrane attack complex</a:t>
            </a:r>
          </a:p>
        </p:txBody>
      </p:sp>
      <p:sp>
        <p:nvSpPr>
          <p:cNvPr id="60429" name="Text Box 44"/>
          <p:cNvSpPr txBox="1">
            <a:spLocks noChangeArrowheads="1"/>
          </p:cNvSpPr>
          <p:nvPr/>
        </p:nvSpPr>
        <p:spPr bwMode="auto">
          <a:xfrm>
            <a:off x="5148263" y="4335463"/>
            <a:ext cx="1368425" cy="915987"/>
          </a:xfrm>
          <a:prstGeom prst="rect">
            <a:avLst/>
          </a:prstGeom>
          <a:solidFill>
            <a:schemeClr val="bg1"/>
          </a:solidFill>
          <a:ln w="12700">
            <a:noFill/>
            <a:miter lim="800000"/>
            <a:headEnd/>
            <a:tailEnd/>
          </a:ln>
        </p:spPr>
        <p:txBody>
          <a:bodyPr>
            <a:spAutoFit/>
          </a:bodyPr>
          <a:lstStyle/>
          <a:p>
            <a:pPr algn="r">
              <a:spcBef>
                <a:spcPct val="0"/>
              </a:spcBef>
            </a:pPr>
            <a:r>
              <a:rPr lang="en-GB" b="1">
                <a:solidFill>
                  <a:srgbClr val="000066"/>
                </a:solidFill>
              </a:rPr>
              <a:t>Final common pathway</a:t>
            </a:r>
          </a:p>
        </p:txBody>
      </p:sp>
      <p:grpSp>
        <p:nvGrpSpPr>
          <p:cNvPr id="60430" name="Group 45"/>
          <p:cNvGrpSpPr>
            <a:grpSpLocks/>
          </p:cNvGrpSpPr>
          <p:nvPr/>
        </p:nvGrpSpPr>
        <p:grpSpPr bwMode="auto">
          <a:xfrm>
            <a:off x="4427538" y="1844675"/>
            <a:ext cx="1584325" cy="1771650"/>
            <a:chOff x="2426" y="1498"/>
            <a:chExt cx="998" cy="1116"/>
          </a:xfrm>
        </p:grpSpPr>
        <p:grpSp>
          <p:nvGrpSpPr>
            <p:cNvPr id="60433" name="Group 46"/>
            <p:cNvGrpSpPr>
              <a:grpSpLocks/>
            </p:cNvGrpSpPr>
            <p:nvPr/>
          </p:nvGrpSpPr>
          <p:grpSpPr bwMode="auto">
            <a:xfrm>
              <a:off x="2471" y="2085"/>
              <a:ext cx="384" cy="529"/>
              <a:chOff x="2374" y="970"/>
              <a:chExt cx="432" cy="529"/>
            </a:xfrm>
          </p:grpSpPr>
          <p:sp>
            <p:nvSpPr>
              <p:cNvPr id="60445" name="Rectangle 47"/>
              <p:cNvSpPr>
                <a:spLocks noChangeArrowheads="1"/>
              </p:cNvSpPr>
              <p:nvPr/>
            </p:nvSpPr>
            <p:spPr bwMode="auto">
              <a:xfrm>
                <a:off x="2544" y="1152"/>
                <a:ext cx="117" cy="347"/>
              </a:xfrm>
              <a:prstGeom prst="rect">
                <a:avLst/>
              </a:prstGeom>
              <a:solidFill>
                <a:srgbClr val="CCFF99"/>
              </a:solidFill>
              <a:ln w="9525">
                <a:solidFill>
                  <a:schemeClr val="tx1"/>
                </a:solidFill>
                <a:miter lim="800000"/>
                <a:headEnd/>
                <a:tailEnd/>
              </a:ln>
            </p:spPr>
            <p:txBody>
              <a:bodyPr/>
              <a:lstStyle/>
              <a:p>
                <a:endParaRPr lang="en-GB"/>
              </a:p>
            </p:txBody>
          </p:sp>
          <p:sp>
            <p:nvSpPr>
              <p:cNvPr id="60446" name="Freeform 48"/>
              <p:cNvSpPr>
                <a:spLocks/>
              </p:cNvSpPr>
              <p:nvPr/>
            </p:nvSpPr>
            <p:spPr bwMode="auto">
              <a:xfrm>
                <a:off x="2595" y="978"/>
                <a:ext cx="211" cy="152"/>
              </a:xfrm>
              <a:custGeom>
                <a:avLst/>
                <a:gdLst>
                  <a:gd name="T0" fmla="*/ 6491 w 101"/>
                  <a:gd name="T1" fmla="*/ 0 h 95"/>
                  <a:gd name="T2" fmla="*/ 8396 w 101"/>
                  <a:gd name="T3" fmla="*/ 282 h 95"/>
                  <a:gd name="T4" fmla="*/ 1907 w 101"/>
                  <a:gd name="T5" fmla="*/ 1592 h 95"/>
                  <a:gd name="T6" fmla="*/ 0 w 101"/>
                  <a:gd name="T7" fmla="*/ 1224 h 95"/>
                  <a:gd name="T8" fmla="*/ 6491 w 101"/>
                  <a:gd name="T9" fmla="*/ 0 h 95"/>
                  <a:gd name="T10" fmla="*/ 0 60000 65536"/>
                  <a:gd name="T11" fmla="*/ 0 60000 65536"/>
                  <a:gd name="T12" fmla="*/ 0 60000 65536"/>
                  <a:gd name="T13" fmla="*/ 0 60000 65536"/>
                  <a:gd name="T14" fmla="*/ 0 60000 65536"/>
                  <a:gd name="T15" fmla="*/ 0 w 101"/>
                  <a:gd name="T16" fmla="*/ 0 h 95"/>
                  <a:gd name="T17" fmla="*/ 101 w 101"/>
                  <a:gd name="T18" fmla="*/ 95 h 95"/>
                </a:gdLst>
                <a:ahLst/>
                <a:cxnLst>
                  <a:cxn ang="T10">
                    <a:pos x="T0" y="T1"/>
                  </a:cxn>
                  <a:cxn ang="T11">
                    <a:pos x="T2" y="T3"/>
                  </a:cxn>
                  <a:cxn ang="T12">
                    <a:pos x="T4" y="T5"/>
                  </a:cxn>
                  <a:cxn ang="T13">
                    <a:pos x="T6" y="T7"/>
                  </a:cxn>
                  <a:cxn ang="T14">
                    <a:pos x="T8" y="T9"/>
                  </a:cxn>
                </a:cxnLst>
                <a:rect l="T15" t="T16" r="T17" b="T18"/>
                <a:pathLst>
                  <a:path w="101" h="95">
                    <a:moveTo>
                      <a:pt x="78" y="0"/>
                    </a:moveTo>
                    <a:lnTo>
                      <a:pt x="101" y="17"/>
                    </a:lnTo>
                    <a:lnTo>
                      <a:pt x="23" y="95"/>
                    </a:lnTo>
                    <a:lnTo>
                      <a:pt x="0" y="73"/>
                    </a:lnTo>
                    <a:lnTo>
                      <a:pt x="78" y="0"/>
                    </a:lnTo>
                    <a:close/>
                  </a:path>
                </a:pathLst>
              </a:custGeom>
              <a:solidFill>
                <a:srgbClr val="CCFF99"/>
              </a:solidFill>
              <a:ln w="9525">
                <a:solidFill>
                  <a:schemeClr val="tx1"/>
                </a:solidFill>
                <a:round/>
                <a:headEnd/>
                <a:tailEnd/>
              </a:ln>
            </p:spPr>
            <p:txBody>
              <a:bodyPr/>
              <a:lstStyle/>
              <a:p>
                <a:endParaRPr lang="en-GB"/>
              </a:p>
            </p:txBody>
          </p:sp>
          <p:sp>
            <p:nvSpPr>
              <p:cNvPr id="60447" name="Freeform 49"/>
              <p:cNvSpPr>
                <a:spLocks/>
              </p:cNvSpPr>
              <p:nvPr/>
            </p:nvSpPr>
            <p:spPr bwMode="auto">
              <a:xfrm>
                <a:off x="2374" y="970"/>
                <a:ext cx="198" cy="160"/>
              </a:xfrm>
              <a:custGeom>
                <a:avLst/>
                <a:gdLst>
                  <a:gd name="T0" fmla="*/ 1420 w 94"/>
                  <a:gd name="T1" fmla="*/ 0 h 100"/>
                  <a:gd name="T2" fmla="*/ 8204 w 94"/>
                  <a:gd name="T3" fmla="*/ 1310 h 100"/>
                  <a:gd name="T4" fmla="*/ 6793 w 94"/>
                  <a:gd name="T5" fmla="*/ 1680 h 100"/>
                  <a:gd name="T6" fmla="*/ 0 w 94"/>
                  <a:gd name="T7" fmla="*/ 368 h 100"/>
                  <a:gd name="T8" fmla="*/ 1420 w 94"/>
                  <a:gd name="T9" fmla="*/ 0 h 100"/>
                  <a:gd name="T10" fmla="*/ 0 60000 65536"/>
                  <a:gd name="T11" fmla="*/ 0 60000 65536"/>
                  <a:gd name="T12" fmla="*/ 0 60000 65536"/>
                  <a:gd name="T13" fmla="*/ 0 60000 65536"/>
                  <a:gd name="T14" fmla="*/ 0 60000 65536"/>
                  <a:gd name="T15" fmla="*/ 0 w 94"/>
                  <a:gd name="T16" fmla="*/ 0 h 100"/>
                  <a:gd name="T17" fmla="*/ 94 w 94"/>
                  <a:gd name="T18" fmla="*/ 100 h 100"/>
                </a:gdLst>
                <a:ahLst/>
                <a:cxnLst>
                  <a:cxn ang="T10">
                    <a:pos x="T0" y="T1"/>
                  </a:cxn>
                  <a:cxn ang="T11">
                    <a:pos x="T2" y="T3"/>
                  </a:cxn>
                  <a:cxn ang="T12">
                    <a:pos x="T4" y="T5"/>
                  </a:cxn>
                  <a:cxn ang="T13">
                    <a:pos x="T6" y="T7"/>
                  </a:cxn>
                  <a:cxn ang="T14">
                    <a:pos x="T8" y="T9"/>
                  </a:cxn>
                </a:cxnLst>
                <a:rect l="T15" t="T16" r="T17" b="T18"/>
                <a:pathLst>
                  <a:path w="94" h="100">
                    <a:moveTo>
                      <a:pt x="16" y="0"/>
                    </a:moveTo>
                    <a:lnTo>
                      <a:pt x="94" y="78"/>
                    </a:lnTo>
                    <a:lnTo>
                      <a:pt x="78" y="100"/>
                    </a:lnTo>
                    <a:lnTo>
                      <a:pt x="0" y="22"/>
                    </a:lnTo>
                    <a:lnTo>
                      <a:pt x="16" y="0"/>
                    </a:lnTo>
                    <a:close/>
                  </a:path>
                </a:pathLst>
              </a:custGeom>
              <a:solidFill>
                <a:srgbClr val="CCFF99"/>
              </a:solidFill>
              <a:ln w="9525">
                <a:solidFill>
                  <a:schemeClr val="tx1"/>
                </a:solidFill>
                <a:round/>
                <a:headEnd/>
                <a:tailEnd/>
              </a:ln>
            </p:spPr>
            <p:txBody>
              <a:bodyPr/>
              <a:lstStyle/>
              <a:p>
                <a:endParaRPr lang="en-GB"/>
              </a:p>
            </p:txBody>
          </p:sp>
        </p:grpSp>
        <p:sp>
          <p:nvSpPr>
            <p:cNvPr id="60434" name="Oval 50"/>
            <p:cNvSpPr>
              <a:spLocks noChangeArrowheads="1"/>
            </p:cNvSpPr>
            <p:nvPr/>
          </p:nvSpPr>
          <p:spPr bwMode="auto">
            <a:xfrm rot="-1597783">
              <a:off x="2789" y="2001"/>
              <a:ext cx="126" cy="90"/>
            </a:xfrm>
            <a:prstGeom prst="ellipse">
              <a:avLst/>
            </a:prstGeom>
            <a:noFill/>
            <a:ln w="28575" algn="ctr">
              <a:solidFill>
                <a:schemeClr val="tx1"/>
              </a:solidFill>
              <a:round/>
              <a:headEnd/>
              <a:tailEnd/>
            </a:ln>
          </p:spPr>
          <p:txBody>
            <a:bodyPr wrap="none" anchor="ctr"/>
            <a:lstStyle/>
            <a:p>
              <a:endParaRPr lang="en-GB"/>
            </a:p>
          </p:txBody>
        </p:sp>
        <p:sp>
          <p:nvSpPr>
            <p:cNvPr id="1206323" name="Cloud"/>
            <p:cNvSpPr>
              <a:spLocks noChangeAspect="1" noEditPoints="1" noChangeArrowheads="1"/>
            </p:cNvSpPr>
            <p:nvPr/>
          </p:nvSpPr>
          <p:spPr bwMode="auto">
            <a:xfrm>
              <a:off x="2699" y="1888"/>
              <a:ext cx="364" cy="24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GB"/>
            </a:p>
          </p:txBody>
        </p:sp>
        <p:grpSp>
          <p:nvGrpSpPr>
            <p:cNvPr id="60436" name="Group 52"/>
            <p:cNvGrpSpPr>
              <a:grpSpLocks/>
            </p:cNvGrpSpPr>
            <p:nvPr/>
          </p:nvGrpSpPr>
          <p:grpSpPr bwMode="auto">
            <a:xfrm rot="-1597783">
              <a:off x="3040" y="1979"/>
              <a:ext cx="384" cy="529"/>
              <a:chOff x="2374" y="970"/>
              <a:chExt cx="432" cy="529"/>
            </a:xfrm>
          </p:grpSpPr>
          <p:sp>
            <p:nvSpPr>
              <p:cNvPr id="60442" name="Rectangle 53"/>
              <p:cNvSpPr>
                <a:spLocks noChangeArrowheads="1"/>
              </p:cNvSpPr>
              <p:nvPr/>
            </p:nvSpPr>
            <p:spPr bwMode="auto">
              <a:xfrm>
                <a:off x="2544" y="1152"/>
                <a:ext cx="117" cy="347"/>
              </a:xfrm>
              <a:prstGeom prst="rect">
                <a:avLst/>
              </a:prstGeom>
              <a:solidFill>
                <a:srgbClr val="CCFF99"/>
              </a:solidFill>
              <a:ln w="9525">
                <a:solidFill>
                  <a:schemeClr val="tx1"/>
                </a:solidFill>
                <a:miter lim="800000"/>
                <a:headEnd/>
                <a:tailEnd/>
              </a:ln>
            </p:spPr>
            <p:txBody>
              <a:bodyPr/>
              <a:lstStyle/>
              <a:p>
                <a:endParaRPr lang="en-GB"/>
              </a:p>
            </p:txBody>
          </p:sp>
          <p:sp>
            <p:nvSpPr>
              <p:cNvPr id="60443" name="Freeform 54"/>
              <p:cNvSpPr>
                <a:spLocks/>
              </p:cNvSpPr>
              <p:nvPr/>
            </p:nvSpPr>
            <p:spPr bwMode="auto">
              <a:xfrm>
                <a:off x="2595" y="978"/>
                <a:ext cx="211" cy="152"/>
              </a:xfrm>
              <a:custGeom>
                <a:avLst/>
                <a:gdLst>
                  <a:gd name="T0" fmla="*/ 6491 w 101"/>
                  <a:gd name="T1" fmla="*/ 0 h 95"/>
                  <a:gd name="T2" fmla="*/ 8396 w 101"/>
                  <a:gd name="T3" fmla="*/ 282 h 95"/>
                  <a:gd name="T4" fmla="*/ 1907 w 101"/>
                  <a:gd name="T5" fmla="*/ 1592 h 95"/>
                  <a:gd name="T6" fmla="*/ 0 w 101"/>
                  <a:gd name="T7" fmla="*/ 1224 h 95"/>
                  <a:gd name="T8" fmla="*/ 6491 w 101"/>
                  <a:gd name="T9" fmla="*/ 0 h 95"/>
                  <a:gd name="T10" fmla="*/ 0 60000 65536"/>
                  <a:gd name="T11" fmla="*/ 0 60000 65536"/>
                  <a:gd name="T12" fmla="*/ 0 60000 65536"/>
                  <a:gd name="T13" fmla="*/ 0 60000 65536"/>
                  <a:gd name="T14" fmla="*/ 0 60000 65536"/>
                  <a:gd name="T15" fmla="*/ 0 w 101"/>
                  <a:gd name="T16" fmla="*/ 0 h 95"/>
                  <a:gd name="T17" fmla="*/ 101 w 101"/>
                  <a:gd name="T18" fmla="*/ 95 h 95"/>
                </a:gdLst>
                <a:ahLst/>
                <a:cxnLst>
                  <a:cxn ang="T10">
                    <a:pos x="T0" y="T1"/>
                  </a:cxn>
                  <a:cxn ang="T11">
                    <a:pos x="T2" y="T3"/>
                  </a:cxn>
                  <a:cxn ang="T12">
                    <a:pos x="T4" y="T5"/>
                  </a:cxn>
                  <a:cxn ang="T13">
                    <a:pos x="T6" y="T7"/>
                  </a:cxn>
                  <a:cxn ang="T14">
                    <a:pos x="T8" y="T9"/>
                  </a:cxn>
                </a:cxnLst>
                <a:rect l="T15" t="T16" r="T17" b="T18"/>
                <a:pathLst>
                  <a:path w="101" h="95">
                    <a:moveTo>
                      <a:pt x="78" y="0"/>
                    </a:moveTo>
                    <a:lnTo>
                      <a:pt x="101" y="17"/>
                    </a:lnTo>
                    <a:lnTo>
                      <a:pt x="23" y="95"/>
                    </a:lnTo>
                    <a:lnTo>
                      <a:pt x="0" y="73"/>
                    </a:lnTo>
                    <a:lnTo>
                      <a:pt x="78" y="0"/>
                    </a:lnTo>
                    <a:close/>
                  </a:path>
                </a:pathLst>
              </a:custGeom>
              <a:solidFill>
                <a:srgbClr val="CCFF99"/>
              </a:solidFill>
              <a:ln w="9525">
                <a:solidFill>
                  <a:schemeClr val="tx1"/>
                </a:solidFill>
                <a:round/>
                <a:headEnd/>
                <a:tailEnd/>
              </a:ln>
            </p:spPr>
            <p:txBody>
              <a:bodyPr/>
              <a:lstStyle/>
              <a:p>
                <a:endParaRPr lang="en-GB"/>
              </a:p>
            </p:txBody>
          </p:sp>
          <p:sp>
            <p:nvSpPr>
              <p:cNvPr id="60444" name="Freeform 55"/>
              <p:cNvSpPr>
                <a:spLocks/>
              </p:cNvSpPr>
              <p:nvPr/>
            </p:nvSpPr>
            <p:spPr bwMode="auto">
              <a:xfrm>
                <a:off x="2374" y="970"/>
                <a:ext cx="198" cy="160"/>
              </a:xfrm>
              <a:custGeom>
                <a:avLst/>
                <a:gdLst>
                  <a:gd name="T0" fmla="*/ 1420 w 94"/>
                  <a:gd name="T1" fmla="*/ 0 h 100"/>
                  <a:gd name="T2" fmla="*/ 8204 w 94"/>
                  <a:gd name="T3" fmla="*/ 1310 h 100"/>
                  <a:gd name="T4" fmla="*/ 6793 w 94"/>
                  <a:gd name="T5" fmla="*/ 1680 h 100"/>
                  <a:gd name="T6" fmla="*/ 0 w 94"/>
                  <a:gd name="T7" fmla="*/ 368 h 100"/>
                  <a:gd name="T8" fmla="*/ 1420 w 94"/>
                  <a:gd name="T9" fmla="*/ 0 h 100"/>
                  <a:gd name="T10" fmla="*/ 0 60000 65536"/>
                  <a:gd name="T11" fmla="*/ 0 60000 65536"/>
                  <a:gd name="T12" fmla="*/ 0 60000 65536"/>
                  <a:gd name="T13" fmla="*/ 0 60000 65536"/>
                  <a:gd name="T14" fmla="*/ 0 60000 65536"/>
                  <a:gd name="T15" fmla="*/ 0 w 94"/>
                  <a:gd name="T16" fmla="*/ 0 h 100"/>
                  <a:gd name="T17" fmla="*/ 94 w 94"/>
                  <a:gd name="T18" fmla="*/ 100 h 100"/>
                </a:gdLst>
                <a:ahLst/>
                <a:cxnLst>
                  <a:cxn ang="T10">
                    <a:pos x="T0" y="T1"/>
                  </a:cxn>
                  <a:cxn ang="T11">
                    <a:pos x="T2" y="T3"/>
                  </a:cxn>
                  <a:cxn ang="T12">
                    <a:pos x="T4" y="T5"/>
                  </a:cxn>
                  <a:cxn ang="T13">
                    <a:pos x="T6" y="T7"/>
                  </a:cxn>
                  <a:cxn ang="T14">
                    <a:pos x="T8" y="T9"/>
                  </a:cxn>
                </a:cxnLst>
                <a:rect l="T15" t="T16" r="T17" b="T18"/>
                <a:pathLst>
                  <a:path w="94" h="100">
                    <a:moveTo>
                      <a:pt x="16" y="0"/>
                    </a:moveTo>
                    <a:lnTo>
                      <a:pt x="94" y="78"/>
                    </a:lnTo>
                    <a:lnTo>
                      <a:pt x="78" y="100"/>
                    </a:lnTo>
                    <a:lnTo>
                      <a:pt x="0" y="22"/>
                    </a:lnTo>
                    <a:lnTo>
                      <a:pt x="16" y="0"/>
                    </a:lnTo>
                    <a:close/>
                  </a:path>
                </a:pathLst>
              </a:custGeom>
              <a:solidFill>
                <a:srgbClr val="CCFF99"/>
              </a:solidFill>
              <a:ln w="9525">
                <a:solidFill>
                  <a:schemeClr val="tx1"/>
                </a:solidFill>
                <a:round/>
                <a:headEnd/>
                <a:tailEnd/>
              </a:ln>
            </p:spPr>
            <p:txBody>
              <a:bodyPr/>
              <a:lstStyle/>
              <a:p>
                <a:endParaRPr lang="en-GB"/>
              </a:p>
            </p:txBody>
          </p:sp>
        </p:grpSp>
        <p:sp>
          <p:nvSpPr>
            <p:cNvPr id="1206328" name="Cloud"/>
            <p:cNvSpPr>
              <a:spLocks noChangeAspect="1" noEditPoints="1" noChangeArrowheads="1"/>
            </p:cNvSpPr>
            <p:nvPr/>
          </p:nvSpPr>
          <p:spPr bwMode="auto">
            <a:xfrm>
              <a:off x="2426" y="1616"/>
              <a:ext cx="183" cy="12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GB"/>
            </a:p>
          </p:txBody>
        </p:sp>
        <p:grpSp>
          <p:nvGrpSpPr>
            <p:cNvPr id="60438" name="Group 57"/>
            <p:cNvGrpSpPr>
              <a:grpSpLocks/>
            </p:cNvGrpSpPr>
            <p:nvPr/>
          </p:nvGrpSpPr>
          <p:grpSpPr bwMode="auto">
            <a:xfrm rot="3113016" flipH="1" flipV="1">
              <a:off x="2714" y="1461"/>
              <a:ext cx="416" cy="489"/>
              <a:chOff x="2374" y="970"/>
              <a:chExt cx="432" cy="529"/>
            </a:xfrm>
          </p:grpSpPr>
          <p:sp>
            <p:nvSpPr>
              <p:cNvPr id="60439" name="Rectangle 58"/>
              <p:cNvSpPr>
                <a:spLocks noChangeArrowheads="1"/>
              </p:cNvSpPr>
              <p:nvPr/>
            </p:nvSpPr>
            <p:spPr bwMode="auto">
              <a:xfrm>
                <a:off x="2544" y="1152"/>
                <a:ext cx="117" cy="347"/>
              </a:xfrm>
              <a:prstGeom prst="rect">
                <a:avLst/>
              </a:prstGeom>
              <a:solidFill>
                <a:srgbClr val="CCFF99"/>
              </a:solidFill>
              <a:ln w="9525">
                <a:solidFill>
                  <a:schemeClr val="tx1"/>
                </a:solidFill>
                <a:miter lim="800000"/>
                <a:headEnd/>
                <a:tailEnd/>
              </a:ln>
            </p:spPr>
            <p:txBody>
              <a:bodyPr/>
              <a:lstStyle/>
              <a:p>
                <a:endParaRPr lang="en-GB"/>
              </a:p>
            </p:txBody>
          </p:sp>
          <p:sp>
            <p:nvSpPr>
              <p:cNvPr id="60440" name="Freeform 59"/>
              <p:cNvSpPr>
                <a:spLocks/>
              </p:cNvSpPr>
              <p:nvPr/>
            </p:nvSpPr>
            <p:spPr bwMode="auto">
              <a:xfrm>
                <a:off x="2595" y="978"/>
                <a:ext cx="211" cy="152"/>
              </a:xfrm>
              <a:custGeom>
                <a:avLst/>
                <a:gdLst>
                  <a:gd name="T0" fmla="*/ 6491 w 101"/>
                  <a:gd name="T1" fmla="*/ 0 h 95"/>
                  <a:gd name="T2" fmla="*/ 8396 w 101"/>
                  <a:gd name="T3" fmla="*/ 282 h 95"/>
                  <a:gd name="T4" fmla="*/ 1907 w 101"/>
                  <a:gd name="T5" fmla="*/ 1592 h 95"/>
                  <a:gd name="T6" fmla="*/ 0 w 101"/>
                  <a:gd name="T7" fmla="*/ 1224 h 95"/>
                  <a:gd name="T8" fmla="*/ 6491 w 101"/>
                  <a:gd name="T9" fmla="*/ 0 h 95"/>
                  <a:gd name="T10" fmla="*/ 0 60000 65536"/>
                  <a:gd name="T11" fmla="*/ 0 60000 65536"/>
                  <a:gd name="T12" fmla="*/ 0 60000 65536"/>
                  <a:gd name="T13" fmla="*/ 0 60000 65536"/>
                  <a:gd name="T14" fmla="*/ 0 60000 65536"/>
                  <a:gd name="T15" fmla="*/ 0 w 101"/>
                  <a:gd name="T16" fmla="*/ 0 h 95"/>
                  <a:gd name="T17" fmla="*/ 101 w 101"/>
                  <a:gd name="T18" fmla="*/ 95 h 95"/>
                </a:gdLst>
                <a:ahLst/>
                <a:cxnLst>
                  <a:cxn ang="T10">
                    <a:pos x="T0" y="T1"/>
                  </a:cxn>
                  <a:cxn ang="T11">
                    <a:pos x="T2" y="T3"/>
                  </a:cxn>
                  <a:cxn ang="T12">
                    <a:pos x="T4" y="T5"/>
                  </a:cxn>
                  <a:cxn ang="T13">
                    <a:pos x="T6" y="T7"/>
                  </a:cxn>
                  <a:cxn ang="T14">
                    <a:pos x="T8" y="T9"/>
                  </a:cxn>
                </a:cxnLst>
                <a:rect l="T15" t="T16" r="T17" b="T18"/>
                <a:pathLst>
                  <a:path w="101" h="95">
                    <a:moveTo>
                      <a:pt x="78" y="0"/>
                    </a:moveTo>
                    <a:lnTo>
                      <a:pt x="101" y="17"/>
                    </a:lnTo>
                    <a:lnTo>
                      <a:pt x="23" y="95"/>
                    </a:lnTo>
                    <a:lnTo>
                      <a:pt x="0" y="73"/>
                    </a:lnTo>
                    <a:lnTo>
                      <a:pt x="78" y="0"/>
                    </a:lnTo>
                    <a:close/>
                  </a:path>
                </a:pathLst>
              </a:custGeom>
              <a:solidFill>
                <a:srgbClr val="CCFF99"/>
              </a:solidFill>
              <a:ln w="9525">
                <a:solidFill>
                  <a:schemeClr val="tx1"/>
                </a:solidFill>
                <a:round/>
                <a:headEnd/>
                <a:tailEnd/>
              </a:ln>
            </p:spPr>
            <p:txBody>
              <a:bodyPr/>
              <a:lstStyle/>
              <a:p>
                <a:endParaRPr lang="en-GB"/>
              </a:p>
            </p:txBody>
          </p:sp>
          <p:sp>
            <p:nvSpPr>
              <p:cNvPr id="60441" name="Freeform 60"/>
              <p:cNvSpPr>
                <a:spLocks/>
              </p:cNvSpPr>
              <p:nvPr/>
            </p:nvSpPr>
            <p:spPr bwMode="auto">
              <a:xfrm>
                <a:off x="2374" y="970"/>
                <a:ext cx="198" cy="160"/>
              </a:xfrm>
              <a:custGeom>
                <a:avLst/>
                <a:gdLst>
                  <a:gd name="T0" fmla="*/ 1420 w 94"/>
                  <a:gd name="T1" fmla="*/ 0 h 100"/>
                  <a:gd name="T2" fmla="*/ 8204 w 94"/>
                  <a:gd name="T3" fmla="*/ 1310 h 100"/>
                  <a:gd name="T4" fmla="*/ 6793 w 94"/>
                  <a:gd name="T5" fmla="*/ 1680 h 100"/>
                  <a:gd name="T6" fmla="*/ 0 w 94"/>
                  <a:gd name="T7" fmla="*/ 368 h 100"/>
                  <a:gd name="T8" fmla="*/ 1420 w 94"/>
                  <a:gd name="T9" fmla="*/ 0 h 100"/>
                  <a:gd name="T10" fmla="*/ 0 60000 65536"/>
                  <a:gd name="T11" fmla="*/ 0 60000 65536"/>
                  <a:gd name="T12" fmla="*/ 0 60000 65536"/>
                  <a:gd name="T13" fmla="*/ 0 60000 65536"/>
                  <a:gd name="T14" fmla="*/ 0 60000 65536"/>
                  <a:gd name="T15" fmla="*/ 0 w 94"/>
                  <a:gd name="T16" fmla="*/ 0 h 100"/>
                  <a:gd name="T17" fmla="*/ 94 w 94"/>
                  <a:gd name="T18" fmla="*/ 100 h 100"/>
                </a:gdLst>
                <a:ahLst/>
                <a:cxnLst>
                  <a:cxn ang="T10">
                    <a:pos x="T0" y="T1"/>
                  </a:cxn>
                  <a:cxn ang="T11">
                    <a:pos x="T2" y="T3"/>
                  </a:cxn>
                  <a:cxn ang="T12">
                    <a:pos x="T4" y="T5"/>
                  </a:cxn>
                  <a:cxn ang="T13">
                    <a:pos x="T6" y="T7"/>
                  </a:cxn>
                  <a:cxn ang="T14">
                    <a:pos x="T8" y="T9"/>
                  </a:cxn>
                </a:cxnLst>
                <a:rect l="T15" t="T16" r="T17" b="T18"/>
                <a:pathLst>
                  <a:path w="94" h="100">
                    <a:moveTo>
                      <a:pt x="16" y="0"/>
                    </a:moveTo>
                    <a:lnTo>
                      <a:pt x="94" y="78"/>
                    </a:lnTo>
                    <a:lnTo>
                      <a:pt x="78" y="100"/>
                    </a:lnTo>
                    <a:lnTo>
                      <a:pt x="0" y="22"/>
                    </a:lnTo>
                    <a:lnTo>
                      <a:pt x="16" y="0"/>
                    </a:lnTo>
                    <a:close/>
                  </a:path>
                </a:pathLst>
              </a:custGeom>
              <a:solidFill>
                <a:srgbClr val="CCFF99"/>
              </a:solidFill>
              <a:ln w="9525">
                <a:solidFill>
                  <a:schemeClr val="tx1"/>
                </a:solidFill>
                <a:round/>
                <a:headEnd/>
                <a:tailEnd/>
              </a:ln>
            </p:spPr>
            <p:txBody>
              <a:bodyPr/>
              <a:lstStyle/>
              <a:p>
                <a:endParaRPr lang="en-GB"/>
              </a:p>
            </p:txBody>
          </p:sp>
        </p:grpSp>
      </p:grpSp>
      <p:sp>
        <p:nvSpPr>
          <p:cNvPr id="60431" name="Text Box 61"/>
          <p:cNvSpPr txBox="1">
            <a:spLocks noChangeArrowheads="1"/>
          </p:cNvSpPr>
          <p:nvPr/>
        </p:nvSpPr>
        <p:spPr bwMode="auto">
          <a:xfrm>
            <a:off x="7451725" y="4149725"/>
            <a:ext cx="1368425" cy="1465263"/>
          </a:xfrm>
          <a:prstGeom prst="rect">
            <a:avLst/>
          </a:prstGeom>
          <a:solidFill>
            <a:schemeClr val="bg1"/>
          </a:solidFill>
          <a:ln w="12700">
            <a:noFill/>
            <a:miter lim="800000"/>
            <a:headEnd/>
            <a:tailEnd/>
          </a:ln>
        </p:spPr>
        <p:txBody>
          <a:bodyPr>
            <a:spAutoFit/>
          </a:bodyPr>
          <a:lstStyle/>
          <a:p>
            <a:pPr>
              <a:spcBef>
                <a:spcPct val="0"/>
              </a:spcBef>
            </a:pPr>
            <a:r>
              <a:rPr lang="en-GB">
                <a:solidFill>
                  <a:srgbClr val="000066"/>
                </a:solidFill>
              </a:rPr>
              <a:t>C5</a:t>
            </a:r>
          </a:p>
          <a:p>
            <a:pPr>
              <a:spcBef>
                <a:spcPct val="0"/>
              </a:spcBef>
            </a:pPr>
            <a:r>
              <a:rPr lang="en-GB">
                <a:solidFill>
                  <a:srgbClr val="000066"/>
                </a:solidFill>
              </a:rPr>
              <a:t>C6</a:t>
            </a:r>
          </a:p>
          <a:p>
            <a:pPr>
              <a:spcBef>
                <a:spcPct val="0"/>
              </a:spcBef>
            </a:pPr>
            <a:r>
              <a:rPr lang="en-GB">
                <a:solidFill>
                  <a:srgbClr val="000066"/>
                </a:solidFill>
              </a:rPr>
              <a:t>C7</a:t>
            </a:r>
          </a:p>
          <a:p>
            <a:pPr>
              <a:spcBef>
                <a:spcPct val="0"/>
              </a:spcBef>
            </a:pPr>
            <a:r>
              <a:rPr lang="en-GB">
                <a:solidFill>
                  <a:srgbClr val="000066"/>
                </a:solidFill>
              </a:rPr>
              <a:t>C8</a:t>
            </a:r>
          </a:p>
          <a:p>
            <a:pPr>
              <a:spcBef>
                <a:spcPct val="0"/>
              </a:spcBef>
            </a:pPr>
            <a:r>
              <a:rPr lang="en-GB">
                <a:solidFill>
                  <a:srgbClr val="000066"/>
                </a:solidFill>
              </a:rPr>
              <a:t>C9</a:t>
            </a:r>
          </a:p>
        </p:txBody>
      </p:sp>
      <p:cxnSp>
        <p:nvCxnSpPr>
          <p:cNvPr id="1206334" name="AutoShape 62"/>
          <p:cNvCxnSpPr>
            <a:cxnSpLocks noChangeShapeType="1"/>
          </p:cNvCxnSpPr>
          <p:nvPr/>
        </p:nvCxnSpPr>
        <p:spPr bwMode="auto">
          <a:xfrm rot="16200000" flipH="1">
            <a:off x="3240088" y="2025650"/>
            <a:ext cx="4248150" cy="2879725"/>
          </a:xfrm>
          <a:prstGeom prst="curvedConnector3">
            <a:avLst>
              <a:gd name="adj1" fmla="val 50000"/>
            </a:avLst>
          </a:prstGeom>
          <a:noFill/>
          <a:ln w="76200">
            <a:solidFill>
              <a:schemeClr val="tx1"/>
            </a:solidFill>
            <a:prstDash val="dash"/>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6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smtClean="0"/>
              <a:t>So what’s a AP50?</a:t>
            </a:r>
          </a:p>
        </p:txBody>
      </p:sp>
      <p:sp>
        <p:nvSpPr>
          <p:cNvPr id="61443" name="Rectangle 3"/>
          <p:cNvSpPr>
            <a:spLocks noGrp="1" noChangeArrowheads="1"/>
          </p:cNvSpPr>
          <p:nvPr>
            <p:ph type="body" idx="1"/>
          </p:nvPr>
        </p:nvSpPr>
        <p:spPr>
          <a:xfrm>
            <a:off x="250825" y="1049338"/>
            <a:ext cx="3825875" cy="5187950"/>
          </a:xfrm>
        </p:spPr>
        <p:txBody>
          <a:bodyPr/>
          <a:lstStyle/>
          <a:p>
            <a:pPr>
              <a:lnSpc>
                <a:spcPct val="90000"/>
              </a:lnSpc>
            </a:pPr>
            <a:r>
              <a:rPr lang="en-GB" smtClean="0"/>
              <a:t>Functional test of integrity of the alternative complement cascade</a:t>
            </a:r>
          </a:p>
          <a:p>
            <a:pPr>
              <a:lnSpc>
                <a:spcPct val="90000"/>
              </a:lnSpc>
            </a:pPr>
            <a:r>
              <a:rPr lang="en-GB" smtClean="0"/>
              <a:t>All components of the cascade need to be in place for the test to give a positive (normal) result</a:t>
            </a:r>
          </a:p>
        </p:txBody>
      </p:sp>
      <p:sp>
        <p:nvSpPr>
          <p:cNvPr id="61444" name="Text Box 30"/>
          <p:cNvSpPr txBox="1">
            <a:spLocks noChangeArrowheads="1"/>
          </p:cNvSpPr>
          <p:nvPr/>
        </p:nvSpPr>
        <p:spPr bwMode="auto">
          <a:xfrm>
            <a:off x="6215063" y="4149725"/>
            <a:ext cx="1368425" cy="1465263"/>
          </a:xfrm>
          <a:prstGeom prst="rect">
            <a:avLst/>
          </a:prstGeom>
          <a:solidFill>
            <a:schemeClr val="bg1"/>
          </a:solidFill>
          <a:ln w="12700">
            <a:noFill/>
            <a:miter lim="800000"/>
            <a:headEnd/>
            <a:tailEnd/>
          </a:ln>
        </p:spPr>
        <p:txBody>
          <a:bodyPr>
            <a:spAutoFit/>
          </a:bodyPr>
          <a:lstStyle/>
          <a:p>
            <a:pPr>
              <a:spcBef>
                <a:spcPct val="0"/>
              </a:spcBef>
            </a:pPr>
            <a:r>
              <a:rPr lang="en-GB">
                <a:solidFill>
                  <a:srgbClr val="000066"/>
                </a:solidFill>
              </a:rPr>
              <a:t>C5</a:t>
            </a:r>
          </a:p>
          <a:p>
            <a:pPr>
              <a:spcBef>
                <a:spcPct val="0"/>
              </a:spcBef>
            </a:pPr>
            <a:r>
              <a:rPr lang="en-GB">
                <a:solidFill>
                  <a:srgbClr val="000066"/>
                </a:solidFill>
              </a:rPr>
              <a:t>C6</a:t>
            </a:r>
          </a:p>
          <a:p>
            <a:pPr>
              <a:spcBef>
                <a:spcPct val="0"/>
              </a:spcBef>
            </a:pPr>
            <a:r>
              <a:rPr lang="en-GB">
                <a:solidFill>
                  <a:srgbClr val="000066"/>
                </a:solidFill>
              </a:rPr>
              <a:t>C7</a:t>
            </a:r>
          </a:p>
          <a:p>
            <a:pPr>
              <a:spcBef>
                <a:spcPct val="0"/>
              </a:spcBef>
            </a:pPr>
            <a:r>
              <a:rPr lang="en-GB">
                <a:solidFill>
                  <a:srgbClr val="000066"/>
                </a:solidFill>
              </a:rPr>
              <a:t>C8</a:t>
            </a:r>
          </a:p>
          <a:p>
            <a:pPr>
              <a:spcBef>
                <a:spcPct val="0"/>
              </a:spcBef>
            </a:pPr>
            <a:r>
              <a:rPr lang="en-GB">
                <a:solidFill>
                  <a:srgbClr val="000066"/>
                </a:solidFill>
              </a:rPr>
              <a:t>C9</a:t>
            </a:r>
          </a:p>
        </p:txBody>
      </p:sp>
      <p:sp>
        <p:nvSpPr>
          <p:cNvPr id="61445" name="Oval 31"/>
          <p:cNvSpPr>
            <a:spLocks noChangeArrowheads="1"/>
          </p:cNvSpPr>
          <p:nvPr/>
        </p:nvSpPr>
        <p:spPr bwMode="auto">
          <a:xfrm>
            <a:off x="5205413" y="3143250"/>
            <a:ext cx="1446212" cy="1111250"/>
          </a:xfrm>
          <a:prstGeom prst="ellipse">
            <a:avLst/>
          </a:prstGeom>
          <a:solidFill>
            <a:schemeClr val="bg1"/>
          </a:solidFill>
          <a:ln w="12700">
            <a:solidFill>
              <a:srgbClr val="FF9900"/>
            </a:solidFill>
            <a:round/>
            <a:headEnd/>
            <a:tailEnd/>
          </a:ln>
        </p:spPr>
        <p:txBody>
          <a:bodyPr wrap="none" anchor="ctr"/>
          <a:lstStyle/>
          <a:p>
            <a:pPr algn="ctr">
              <a:spcBef>
                <a:spcPct val="0"/>
              </a:spcBef>
            </a:pPr>
            <a:r>
              <a:rPr lang="en-GB" sz="2800">
                <a:solidFill>
                  <a:srgbClr val="FF9900"/>
                </a:solidFill>
              </a:rPr>
              <a:t>C3</a:t>
            </a:r>
          </a:p>
        </p:txBody>
      </p:sp>
      <p:sp>
        <p:nvSpPr>
          <p:cNvPr id="61446" name="AutoShape 32"/>
          <p:cNvSpPr>
            <a:spLocks noChangeArrowheads="1"/>
          </p:cNvSpPr>
          <p:nvPr/>
        </p:nvSpPr>
        <p:spPr bwMode="auto">
          <a:xfrm>
            <a:off x="4140200" y="1162050"/>
            <a:ext cx="1370013" cy="714375"/>
          </a:xfrm>
          <a:prstGeom prst="roundRect">
            <a:avLst>
              <a:gd name="adj" fmla="val 16667"/>
            </a:avLst>
          </a:prstGeom>
          <a:solidFill>
            <a:schemeClr val="bg1"/>
          </a:solidFill>
          <a:ln w="12700">
            <a:solidFill>
              <a:srgbClr val="DDDDDD"/>
            </a:solidFill>
            <a:round/>
            <a:headEnd/>
            <a:tailEnd/>
          </a:ln>
        </p:spPr>
        <p:txBody>
          <a:bodyPr wrap="none" anchor="ctr"/>
          <a:lstStyle/>
          <a:p>
            <a:pPr algn="ctr">
              <a:spcBef>
                <a:spcPct val="0"/>
              </a:spcBef>
            </a:pPr>
            <a:r>
              <a:rPr lang="en-GB">
                <a:solidFill>
                  <a:srgbClr val="DDDDDD"/>
                </a:solidFill>
              </a:rPr>
              <a:t>Classical</a:t>
            </a:r>
          </a:p>
          <a:p>
            <a:pPr algn="ctr">
              <a:spcBef>
                <a:spcPct val="0"/>
              </a:spcBef>
            </a:pPr>
            <a:r>
              <a:rPr lang="en-GB">
                <a:solidFill>
                  <a:srgbClr val="DDDDDD"/>
                </a:solidFill>
              </a:rPr>
              <a:t>C1 C2 C4</a:t>
            </a:r>
          </a:p>
        </p:txBody>
      </p:sp>
      <p:sp>
        <p:nvSpPr>
          <p:cNvPr id="61447" name="AutoShape 33"/>
          <p:cNvSpPr>
            <a:spLocks noChangeArrowheads="1"/>
          </p:cNvSpPr>
          <p:nvPr/>
        </p:nvSpPr>
        <p:spPr bwMode="auto">
          <a:xfrm>
            <a:off x="5359400" y="2033588"/>
            <a:ext cx="1141413" cy="712787"/>
          </a:xfrm>
          <a:prstGeom prst="roundRect">
            <a:avLst>
              <a:gd name="adj" fmla="val 16667"/>
            </a:avLst>
          </a:prstGeom>
          <a:solidFill>
            <a:schemeClr val="bg1"/>
          </a:solidFill>
          <a:ln w="12700">
            <a:solidFill>
              <a:srgbClr val="DDDDDD"/>
            </a:solidFill>
            <a:round/>
            <a:headEnd/>
            <a:tailEnd/>
          </a:ln>
        </p:spPr>
        <p:txBody>
          <a:bodyPr wrap="none" anchor="ctr"/>
          <a:lstStyle/>
          <a:p>
            <a:pPr algn="ctr">
              <a:spcBef>
                <a:spcPct val="0"/>
              </a:spcBef>
            </a:pPr>
            <a:r>
              <a:rPr lang="en-GB">
                <a:solidFill>
                  <a:srgbClr val="DDDDDD"/>
                </a:solidFill>
              </a:rPr>
              <a:t>Lectin</a:t>
            </a:r>
          </a:p>
          <a:p>
            <a:pPr algn="ctr">
              <a:spcBef>
                <a:spcPct val="0"/>
              </a:spcBef>
            </a:pPr>
            <a:r>
              <a:rPr lang="en-GB">
                <a:solidFill>
                  <a:srgbClr val="DDDDDD"/>
                </a:solidFill>
              </a:rPr>
              <a:t>MBL</a:t>
            </a:r>
          </a:p>
        </p:txBody>
      </p:sp>
      <p:sp>
        <p:nvSpPr>
          <p:cNvPr id="61448" name="AutoShape 34"/>
          <p:cNvSpPr>
            <a:spLocks noChangeArrowheads="1"/>
          </p:cNvSpPr>
          <p:nvPr/>
        </p:nvSpPr>
        <p:spPr bwMode="auto">
          <a:xfrm>
            <a:off x="6500813" y="1081088"/>
            <a:ext cx="1370012" cy="715962"/>
          </a:xfrm>
          <a:prstGeom prst="roundRect">
            <a:avLst>
              <a:gd name="adj" fmla="val 16667"/>
            </a:avLst>
          </a:prstGeom>
          <a:solidFill>
            <a:srgbClr val="D2D9FA"/>
          </a:solidFill>
          <a:ln w="12700">
            <a:solidFill>
              <a:srgbClr val="000066"/>
            </a:solidFill>
            <a:round/>
            <a:headEnd/>
            <a:tailEnd/>
          </a:ln>
        </p:spPr>
        <p:txBody>
          <a:bodyPr wrap="none" anchor="ctr"/>
          <a:lstStyle/>
          <a:p>
            <a:pPr algn="ctr">
              <a:spcBef>
                <a:spcPct val="0"/>
              </a:spcBef>
            </a:pPr>
            <a:r>
              <a:rPr lang="en-GB" b="1">
                <a:solidFill>
                  <a:srgbClr val="000066"/>
                </a:solidFill>
              </a:rPr>
              <a:t>Alternative </a:t>
            </a:r>
          </a:p>
          <a:p>
            <a:pPr algn="ctr">
              <a:spcBef>
                <a:spcPct val="0"/>
              </a:spcBef>
            </a:pPr>
            <a:r>
              <a:rPr lang="en-GB" b="1">
                <a:solidFill>
                  <a:srgbClr val="000066"/>
                </a:solidFill>
              </a:rPr>
              <a:t>pathway</a:t>
            </a:r>
          </a:p>
        </p:txBody>
      </p:sp>
      <p:sp>
        <p:nvSpPr>
          <p:cNvPr id="61449" name="AutoShape 35"/>
          <p:cNvSpPr>
            <a:spLocks noChangeArrowheads="1"/>
          </p:cNvSpPr>
          <p:nvPr/>
        </p:nvSpPr>
        <p:spPr bwMode="auto">
          <a:xfrm>
            <a:off x="5662613" y="4413250"/>
            <a:ext cx="531812" cy="1319213"/>
          </a:xfrm>
          <a:prstGeom prst="downArrow">
            <a:avLst>
              <a:gd name="adj1" fmla="val 50000"/>
              <a:gd name="adj2" fmla="val 62015"/>
            </a:avLst>
          </a:prstGeom>
          <a:solidFill>
            <a:srgbClr val="FF9900"/>
          </a:solidFill>
          <a:ln w="12700">
            <a:solidFill>
              <a:srgbClr val="FF9900"/>
            </a:solidFill>
            <a:miter lim="800000"/>
            <a:headEnd/>
            <a:tailEnd/>
          </a:ln>
        </p:spPr>
        <p:txBody>
          <a:bodyPr wrap="none" anchor="ctr"/>
          <a:lstStyle/>
          <a:p>
            <a:endParaRPr lang="en-GB"/>
          </a:p>
        </p:txBody>
      </p:sp>
      <p:cxnSp>
        <p:nvCxnSpPr>
          <p:cNvPr id="61450" name="AutoShape 36"/>
          <p:cNvCxnSpPr>
            <a:cxnSpLocks noChangeShapeType="1"/>
            <a:stCxn id="61446" idx="2"/>
            <a:endCxn id="61445" idx="2"/>
          </p:cNvCxnSpPr>
          <p:nvPr/>
        </p:nvCxnSpPr>
        <p:spPr bwMode="auto">
          <a:xfrm rot="16200000" flipH="1">
            <a:off x="4102894" y="2597944"/>
            <a:ext cx="1824038" cy="381000"/>
          </a:xfrm>
          <a:prstGeom prst="curvedConnector2">
            <a:avLst/>
          </a:prstGeom>
          <a:noFill/>
          <a:ln w="57150" cap="rnd">
            <a:solidFill>
              <a:srgbClr val="DDDDDD"/>
            </a:solidFill>
            <a:prstDash val="sysDot"/>
            <a:round/>
            <a:headEnd/>
            <a:tailEnd type="triangle" w="med" len="med"/>
          </a:ln>
        </p:spPr>
      </p:cxnSp>
      <p:cxnSp>
        <p:nvCxnSpPr>
          <p:cNvPr id="61451" name="AutoShape 37"/>
          <p:cNvCxnSpPr>
            <a:cxnSpLocks noChangeShapeType="1"/>
            <a:stCxn id="61448" idx="2"/>
            <a:endCxn id="61445" idx="6"/>
          </p:cNvCxnSpPr>
          <p:nvPr/>
        </p:nvCxnSpPr>
        <p:spPr bwMode="auto">
          <a:xfrm rot="5400000">
            <a:off x="5966618" y="2482057"/>
            <a:ext cx="1903413" cy="533400"/>
          </a:xfrm>
          <a:prstGeom prst="curvedConnector2">
            <a:avLst/>
          </a:prstGeom>
          <a:noFill/>
          <a:ln w="57150">
            <a:solidFill>
              <a:srgbClr val="000066"/>
            </a:solidFill>
            <a:round/>
            <a:headEnd/>
            <a:tailEnd type="triangle" w="med" len="med"/>
          </a:ln>
        </p:spPr>
      </p:cxnSp>
      <p:cxnSp>
        <p:nvCxnSpPr>
          <p:cNvPr id="61452" name="AutoShape 38"/>
          <p:cNvCxnSpPr>
            <a:cxnSpLocks noChangeShapeType="1"/>
            <a:stCxn id="61447" idx="2"/>
            <a:endCxn id="61445" idx="0"/>
          </p:cNvCxnSpPr>
          <p:nvPr/>
        </p:nvCxnSpPr>
        <p:spPr bwMode="auto">
          <a:xfrm rot="5400000">
            <a:off x="5730875" y="2944813"/>
            <a:ext cx="396875" cy="0"/>
          </a:xfrm>
          <a:prstGeom prst="straightConnector1">
            <a:avLst/>
          </a:prstGeom>
          <a:noFill/>
          <a:ln w="57150" cap="rnd">
            <a:solidFill>
              <a:srgbClr val="DDDDDD"/>
            </a:solidFill>
            <a:prstDash val="sysDot"/>
            <a:round/>
            <a:headEnd/>
            <a:tailEnd type="triangle" w="med" len="med"/>
          </a:ln>
        </p:spPr>
      </p:cxnSp>
      <p:sp>
        <p:nvSpPr>
          <p:cNvPr id="61453" name="Text Box 39"/>
          <p:cNvSpPr txBox="1">
            <a:spLocks noChangeArrowheads="1"/>
          </p:cNvSpPr>
          <p:nvPr/>
        </p:nvSpPr>
        <p:spPr bwMode="auto">
          <a:xfrm>
            <a:off x="4592638" y="5784850"/>
            <a:ext cx="3054350" cy="379413"/>
          </a:xfrm>
          <a:prstGeom prst="rect">
            <a:avLst/>
          </a:prstGeom>
          <a:solidFill>
            <a:schemeClr val="bg1"/>
          </a:solidFill>
          <a:ln w="12700">
            <a:solidFill>
              <a:srgbClr val="000066"/>
            </a:solidFill>
            <a:miter lim="800000"/>
            <a:headEnd/>
            <a:tailEnd/>
          </a:ln>
        </p:spPr>
        <p:txBody>
          <a:bodyPr wrap="none">
            <a:spAutoFit/>
          </a:bodyPr>
          <a:lstStyle/>
          <a:p>
            <a:pPr>
              <a:spcBef>
                <a:spcPct val="0"/>
              </a:spcBef>
            </a:pPr>
            <a:r>
              <a:rPr lang="en-GB" b="1">
                <a:solidFill>
                  <a:srgbClr val="000066"/>
                </a:solidFill>
              </a:rPr>
              <a:t>Membrane attack complex</a:t>
            </a:r>
          </a:p>
        </p:txBody>
      </p:sp>
      <p:sp>
        <p:nvSpPr>
          <p:cNvPr id="61454" name="Text Box 40"/>
          <p:cNvSpPr txBox="1">
            <a:spLocks noChangeArrowheads="1"/>
          </p:cNvSpPr>
          <p:nvPr/>
        </p:nvSpPr>
        <p:spPr bwMode="auto">
          <a:xfrm>
            <a:off x="4284663" y="4437063"/>
            <a:ext cx="1368425" cy="915987"/>
          </a:xfrm>
          <a:prstGeom prst="rect">
            <a:avLst/>
          </a:prstGeom>
          <a:solidFill>
            <a:schemeClr val="bg1"/>
          </a:solidFill>
          <a:ln w="12700">
            <a:noFill/>
            <a:miter lim="800000"/>
            <a:headEnd/>
            <a:tailEnd/>
          </a:ln>
        </p:spPr>
        <p:txBody>
          <a:bodyPr>
            <a:spAutoFit/>
          </a:bodyPr>
          <a:lstStyle/>
          <a:p>
            <a:pPr algn="r">
              <a:spcBef>
                <a:spcPct val="0"/>
              </a:spcBef>
            </a:pPr>
            <a:r>
              <a:rPr lang="en-GB" b="1">
                <a:solidFill>
                  <a:srgbClr val="000066"/>
                </a:solidFill>
              </a:rPr>
              <a:t>Final common pathway</a:t>
            </a:r>
          </a:p>
        </p:txBody>
      </p:sp>
      <p:sp>
        <p:nvSpPr>
          <p:cNvPr id="61455" name="AutoShape 41"/>
          <p:cNvSpPr>
            <a:spLocks noChangeArrowheads="1"/>
          </p:cNvSpPr>
          <p:nvPr/>
        </p:nvSpPr>
        <p:spPr bwMode="auto">
          <a:xfrm>
            <a:off x="7439025" y="1989138"/>
            <a:ext cx="792163" cy="431800"/>
          </a:xfrm>
          <a:prstGeom prst="bevel">
            <a:avLst>
              <a:gd name="adj" fmla="val 12500"/>
            </a:avLst>
          </a:prstGeom>
          <a:solidFill>
            <a:srgbClr val="FF6600"/>
          </a:solidFill>
          <a:ln w="9525">
            <a:solidFill>
              <a:schemeClr val="tx1"/>
            </a:solidFill>
            <a:miter lim="800000"/>
            <a:headEnd/>
            <a:tailEnd/>
          </a:ln>
        </p:spPr>
        <p:txBody>
          <a:bodyPr wrap="none" anchor="ctr"/>
          <a:lstStyle/>
          <a:p>
            <a:endParaRPr lang="en-GB"/>
          </a:p>
        </p:txBody>
      </p:sp>
      <p:sp>
        <p:nvSpPr>
          <p:cNvPr id="61456" name="Text Box 42"/>
          <p:cNvSpPr txBox="1">
            <a:spLocks noChangeArrowheads="1"/>
          </p:cNvSpPr>
          <p:nvPr/>
        </p:nvSpPr>
        <p:spPr bwMode="auto">
          <a:xfrm>
            <a:off x="7151688" y="2536825"/>
            <a:ext cx="1403350" cy="581025"/>
          </a:xfrm>
          <a:prstGeom prst="rect">
            <a:avLst/>
          </a:prstGeom>
          <a:noFill/>
          <a:ln w="9525" algn="ctr">
            <a:noFill/>
            <a:miter lim="800000"/>
            <a:headEnd/>
            <a:tailEnd/>
          </a:ln>
        </p:spPr>
        <p:txBody>
          <a:bodyPr>
            <a:spAutoFit/>
          </a:bodyPr>
          <a:lstStyle/>
          <a:p>
            <a:r>
              <a:rPr lang="en-GB" sz="1600" i="1">
                <a:solidFill>
                  <a:srgbClr val="FF6600"/>
                </a:solidFill>
              </a:rPr>
              <a:t>Bacterial cell wall</a:t>
            </a:r>
          </a:p>
        </p:txBody>
      </p:sp>
      <p:sp>
        <p:nvSpPr>
          <p:cNvPr id="61457" name="AutoShape 43"/>
          <p:cNvSpPr>
            <a:spLocks noChangeArrowheads="1"/>
          </p:cNvSpPr>
          <p:nvPr/>
        </p:nvSpPr>
        <p:spPr bwMode="auto">
          <a:xfrm>
            <a:off x="8086725" y="1700213"/>
            <a:ext cx="360363" cy="215900"/>
          </a:xfrm>
          <a:prstGeom prst="bevel">
            <a:avLst>
              <a:gd name="adj" fmla="val 12500"/>
            </a:avLst>
          </a:prstGeom>
          <a:solidFill>
            <a:srgbClr val="FF6600"/>
          </a:solidFill>
          <a:ln w="9525">
            <a:solidFill>
              <a:schemeClr val="tx1"/>
            </a:solidFill>
            <a:miter lim="800000"/>
            <a:headEnd/>
            <a:tailEnd/>
          </a:ln>
        </p:spPr>
        <p:txBody>
          <a:bodyPr wrap="none" anchor="ctr"/>
          <a:lstStyle/>
          <a:p>
            <a:endParaRPr lang="en-GB"/>
          </a:p>
        </p:txBody>
      </p:sp>
      <p:sp>
        <p:nvSpPr>
          <p:cNvPr id="61458" name="AutoShape 44"/>
          <p:cNvSpPr>
            <a:spLocks noChangeArrowheads="1"/>
          </p:cNvSpPr>
          <p:nvPr/>
        </p:nvSpPr>
        <p:spPr bwMode="auto">
          <a:xfrm>
            <a:off x="8159750" y="1557338"/>
            <a:ext cx="360363" cy="215900"/>
          </a:xfrm>
          <a:prstGeom prst="bevel">
            <a:avLst>
              <a:gd name="adj" fmla="val 12500"/>
            </a:avLst>
          </a:prstGeom>
          <a:solidFill>
            <a:srgbClr val="FF6600"/>
          </a:solidFill>
          <a:ln w="9525">
            <a:solidFill>
              <a:schemeClr val="tx1"/>
            </a:solidFill>
            <a:miter lim="800000"/>
            <a:headEnd/>
            <a:tailEnd/>
          </a:ln>
        </p:spPr>
        <p:txBody>
          <a:bodyPr wrap="none" anchor="ctr"/>
          <a:lstStyle/>
          <a:p>
            <a:endParaRPr lang="en-GB"/>
          </a:p>
        </p:txBody>
      </p:sp>
      <p:sp>
        <p:nvSpPr>
          <p:cNvPr id="61459" name="Text Box 45"/>
          <p:cNvSpPr txBox="1">
            <a:spLocks noChangeArrowheads="1"/>
          </p:cNvSpPr>
          <p:nvPr/>
        </p:nvSpPr>
        <p:spPr bwMode="auto">
          <a:xfrm>
            <a:off x="7091363" y="3068638"/>
            <a:ext cx="1873250" cy="641350"/>
          </a:xfrm>
          <a:prstGeom prst="rect">
            <a:avLst/>
          </a:prstGeom>
          <a:solidFill>
            <a:schemeClr val="bg1"/>
          </a:solidFill>
          <a:ln w="12700">
            <a:noFill/>
            <a:miter lim="800000"/>
            <a:headEnd/>
            <a:tailEnd/>
          </a:ln>
        </p:spPr>
        <p:txBody>
          <a:bodyPr>
            <a:spAutoFit/>
          </a:bodyPr>
          <a:lstStyle/>
          <a:p>
            <a:pPr>
              <a:spcBef>
                <a:spcPct val="0"/>
              </a:spcBef>
            </a:pPr>
            <a:r>
              <a:rPr lang="en-GB">
                <a:solidFill>
                  <a:srgbClr val="000066"/>
                </a:solidFill>
              </a:rPr>
              <a:t>Properdin</a:t>
            </a:r>
          </a:p>
          <a:p>
            <a:pPr>
              <a:spcBef>
                <a:spcPct val="0"/>
              </a:spcBef>
            </a:pPr>
            <a:r>
              <a:rPr lang="en-GB">
                <a:solidFill>
                  <a:srgbClr val="000066"/>
                </a:solidFill>
              </a:rPr>
              <a:t>Factor B, H, I</a:t>
            </a:r>
          </a:p>
        </p:txBody>
      </p:sp>
      <p:cxnSp>
        <p:nvCxnSpPr>
          <p:cNvPr id="1220654" name="AutoShape 46"/>
          <p:cNvCxnSpPr>
            <a:cxnSpLocks noChangeShapeType="1"/>
          </p:cNvCxnSpPr>
          <p:nvPr/>
        </p:nvCxnSpPr>
        <p:spPr bwMode="auto">
          <a:xfrm rot="5400000">
            <a:off x="5400675" y="2168526"/>
            <a:ext cx="4319587" cy="2665412"/>
          </a:xfrm>
          <a:prstGeom prst="curvedConnector3">
            <a:avLst>
              <a:gd name="adj1" fmla="val 49981"/>
            </a:avLst>
          </a:prstGeom>
          <a:noFill/>
          <a:ln w="76200">
            <a:solidFill>
              <a:schemeClr val="tx1"/>
            </a:solidFill>
            <a:prstDash val="dash"/>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0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sz="half" idx="1"/>
          </p:nvPr>
        </p:nvSpPr>
        <p:spPr>
          <a:xfrm>
            <a:off x="349250" y="1052513"/>
            <a:ext cx="4078288" cy="4827587"/>
          </a:xfrm>
        </p:spPr>
        <p:txBody>
          <a:bodyPr/>
          <a:lstStyle/>
          <a:p>
            <a:r>
              <a:rPr lang="en-GB" sz="2600" smtClean="0"/>
              <a:t>Results</a:t>
            </a:r>
          </a:p>
          <a:p>
            <a:pPr lvl="1"/>
            <a:r>
              <a:rPr lang="en-GB" sz="2400" smtClean="0"/>
              <a:t>Normal C3 and C4</a:t>
            </a:r>
          </a:p>
          <a:p>
            <a:pPr lvl="1"/>
            <a:r>
              <a:rPr lang="en-GB" sz="2400" smtClean="0"/>
              <a:t>Absent CH50</a:t>
            </a:r>
          </a:p>
          <a:p>
            <a:pPr lvl="1"/>
            <a:r>
              <a:rPr lang="en-GB" sz="2400" smtClean="0"/>
              <a:t>Absent AP50</a:t>
            </a:r>
          </a:p>
          <a:p>
            <a:r>
              <a:rPr lang="en-GB" sz="2600" smtClean="0"/>
              <a:t>Indicates deficiency of component in final common pathway (C5-9)</a:t>
            </a:r>
          </a:p>
          <a:p>
            <a:pPr>
              <a:buFont typeface="Wingdings" pitchFamily="2" charset="2"/>
              <a:buChar char="Ø"/>
            </a:pPr>
            <a:r>
              <a:rPr lang="en-GB" sz="2600" smtClean="0"/>
              <a:t>Subsequently shown to be complete deficiency of C7</a:t>
            </a:r>
          </a:p>
          <a:p>
            <a:pPr>
              <a:buFont typeface="Wingdings" pitchFamily="2" charset="2"/>
              <a:buChar char="Ø"/>
            </a:pPr>
            <a:endParaRPr lang="en-GB" sz="2600" smtClean="0"/>
          </a:p>
        </p:txBody>
      </p:sp>
      <p:pic>
        <p:nvPicPr>
          <p:cNvPr id="62467" name="Picture 4" descr="HSPVasc04"/>
          <p:cNvPicPr>
            <a:picLocks noGrp="1" noChangeAspect="1" noChangeArrowheads="1"/>
          </p:cNvPicPr>
          <p:nvPr>
            <p:ph type="clipArt" sz="half" idx="2"/>
          </p:nvPr>
        </p:nvPicPr>
        <p:blipFill>
          <a:blip r:embed="rId3"/>
          <a:srcRect/>
          <a:stretch>
            <a:fillRect/>
          </a:stretch>
        </p:blipFill>
        <p:spPr>
          <a:xfrm>
            <a:off x="4525963" y="2360613"/>
            <a:ext cx="4078287" cy="2924175"/>
          </a:xfrm>
          <a:ln>
            <a:solidFill>
              <a:schemeClr val="tx1"/>
            </a:solid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sz="3400" smtClean="0"/>
              <a:t>How would you manage this patient?</a:t>
            </a:r>
          </a:p>
        </p:txBody>
      </p:sp>
      <p:sp>
        <p:nvSpPr>
          <p:cNvPr id="63491" name="Rectangle 3"/>
          <p:cNvSpPr>
            <a:spLocks noGrp="1" noChangeArrowheads="1"/>
          </p:cNvSpPr>
          <p:nvPr>
            <p:ph type="body" idx="1"/>
          </p:nvPr>
        </p:nvSpPr>
        <p:spPr/>
        <p:txBody>
          <a:bodyPr/>
          <a:lstStyle/>
          <a:p>
            <a:pPr>
              <a:buFont typeface="Wingdings" pitchFamily="2" charset="2"/>
              <a:buChar char="§"/>
            </a:pPr>
            <a:r>
              <a:rPr lang="en-GB" sz="3400" smtClean="0"/>
              <a:t>Meningovax, Pneumovax and HIB vaccines</a:t>
            </a:r>
          </a:p>
          <a:p>
            <a:pPr>
              <a:buFont typeface="Wingdings" pitchFamily="2" charset="2"/>
              <a:buChar char="§"/>
            </a:pPr>
            <a:endParaRPr lang="en-GB" sz="3400" smtClean="0"/>
          </a:p>
          <a:p>
            <a:pPr>
              <a:buFont typeface="Wingdings" pitchFamily="2" charset="2"/>
              <a:buChar char="§"/>
            </a:pPr>
            <a:r>
              <a:rPr lang="en-GB" sz="3400" smtClean="0"/>
              <a:t>Daily prophylactic penicillin</a:t>
            </a:r>
          </a:p>
          <a:p>
            <a:pPr>
              <a:buFont typeface="Wingdings" pitchFamily="2" charset="2"/>
              <a:buChar char="§"/>
            </a:pPr>
            <a:endParaRPr lang="en-GB" sz="3400" smtClean="0"/>
          </a:p>
          <a:p>
            <a:pPr>
              <a:buFont typeface="Wingdings" pitchFamily="2" charset="2"/>
              <a:buChar char="§"/>
            </a:pPr>
            <a:r>
              <a:rPr lang="en-GB" sz="3400" smtClean="0"/>
              <a:t>High level of suspicion</a:t>
            </a:r>
          </a:p>
          <a:p>
            <a:endParaRPr lang="en-GB" sz="39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mtClean="0"/>
              <a:t>What is the working diagnosis?</a:t>
            </a:r>
          </a:p>
        </p:txBody>
      </p:sp>
      <p:sp>
        <p:nvSpPr>
          <p:cNvPr id="1093635" name="Rectangle 3"/>
          <p:cNvSpPr>
            <a:spLocks noGrp="1" noChangeArrowheads="1"/>
          </p:cNvSpPr>
          <p:nvPr>
            <p:ph type="body" idx="1"/>
          </p:nvPr>
        </p:nvSpPr>
        <p:spPr>
          <a:xfrm>
            <a:off x="314325" y="1409700"/>
            <a:ext cx="8289925" cy="4090988"/>
          </a:xfrm>
        </p:spPr>
        <p:txBody>
          <a:bodyPr/>
          <a:lstStyle/>
          <a:p>
            <a:r>
              <a:rPr lang="en-GB" smtClean="0"/>
              <a:t>Anaphylaxis</a:t>
            </a:r>
          </a:p>
          <a:p>
            <a:pPr lvl="1"/>
            <a:r>
              <a:rPr lang="en-GB" smtClean="0"/>
              <a:t>Definition:  “A systemic hypersensitivity reaction in which the response is so overwhelming as to be life-threatening”</a:t>
            </a:r>
          </a:p>
          <a:p>
            <a:pPr lvl="1"/>
            <a:r>
              <a:rPr lang="en-GB" smtClean="0"/>
              <a:t>Mechanism:  Type I hypersensitivity response  </a:t>
            </a:r>
          </a:p>
          <a:p>
            <a:pPr lvl="2"/>
            <a:r>
              <a:rPr lang="en-GB" smtClean="0"/>
              <a:t>Cross-linking of IgE on surface of mast cells </a:t>
            </a:r>
          </a:p>
          <a:p>
            <a:pPr lvl="2"/>
            <a:r>
              <a:rPr lang="en-GB" smtClean="0"/>
              <a:t>Causes mast cells to degranulate </a:t>
            </a:r>
          </a:p>
          <a:p>
            <a:pPr lvl="2"/>
            <a:r>
              <a:rPr lang="en-GB" smtClean="0"/>
              <a:t>Results in release of specific biological mediators including histamine and leukotrienes</a:t>
            </a:r>
          </a:p>
          <a:p>
            <a:pPr lvl="2"/>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36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36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363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363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36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3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GB" smtClean="0"/>
              <a:t>Complement deficiencies</a:t>
            </a:r>
          </a:p>
        </p:txBody>
      </p:sp>
      <p:sp>
        <p:nvSpPr>
          <p:cNvPr id="64515" name="Rectangle 5"/>
          <p:cNvSpPr>
            <a:spLocks noGrp="1" noChangeArrowheads="1"/>
          </p:cNvSpPr>
          <p:nvPr>
            <p:ph type="body" idx="1"/>
          </p:nvPr>
        </p:nvSpPr>
        <p:spPr/>
        <p:txBody>
          <a:bodyPr/>
          <a:lstStyle/>
          <a:p>
            <a:r>
              <a:rPr lang="en-GB" smtClean="0"/>
              <a:t>Any deficiency of the complement pathway may be associated with recurrent meningococcal infection</a:t>
            </a:r>
          </a:p>
          <a:p>
            <a:pPr lvl="1"/>
            <a:r>
              <a:rPr lang="en-GB" smtClean="0"/>
              <a:t>Particularly alternative pathway and final common pathway deficiencies</a:t>
            </a:r>
          </a:p>
          <a:p>
            <a:r>
              <a:rPr lang="en-GB" smtClean="0"/>
              <a:t>Generally suggested that adults with sporadic meningococcal disease should be screened for complement deficiency</a:t>
            </a:r>
          </a:p>
          <a:p>
            <a:pPr lvl="1"/>
            <a:r>
              <a:rPr lang="en-GB" smtClean="0"/>
              <a:t>CH50 and AP50</a:t>
            </a:r>
          </a:p>
          <a:p>
            <a:pPr lvl="1"/>
            <a:endParaRPr lang="en-GB"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r>
              <a:rPr lang="en-GB" smtClean="0"/>
              <a:t>Case study 3</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GB" smtClean="0"/>
              <a:t>21 year old student referred with arthralgia and rash</a:t>
            </a:r>
          </a:p>
        </p:txBody>
      </p:sp>
      <p:pic>
        <p:nvPicPr>
          <p:cNvPr id="66563" name="Picture 2" descr="Fig2"/>
          <p:cNvPicPr>
            <a:picLocks noChangeAspect="1" noChangeArrowheads="1"/>
          </p:cNvPicPr>
          <p:nvPr/>
        </p:nvPicPr>
        <p:blipFill>
          <a:blip r:embed="rId3"/>
          <a:srcRect b="52885"/>
          <a:stretch>
            <a:fillRect/>
          </a:stretch>
        </p:blipFill>
        <p:spPr bwMode="auto">
          <a:xfrm>
            <a:off x="468313" y="1989138"/>
            <a:ext cx="4824412" cy="3311525"/>
          </a:xfrm>
          <a:prstGeom prst="rect">
            <a:avLst/>
          </a:prstGeom>
          <a:noFill/>
          <a:ln w="9525">
            <a:noFill/>
            <a:miter lim="800000"/>
            <a:headEnd/>
            <a:tailEnd/>
          </a:ln>
        </p:spPr>
      </p:pic>
      <p:sp>
        <p:nvSpPr>
          <p:cNvPr id="66564" name="TextBox 5"/>
          <p:cNvSpPr txBox="1">
            <a:spLocks noChangeArrowheads="1"/>
          </p:cNvSpPr>
          <p:nvPr/>
        </p:nvSpPr>
        <p:spPr bwMode="auto">
          <a:xfrm>
            <a:off x="5435600" y="2420938"/>
            <a:ext cx="3506788" cy="2074862"/>
          </a:xfrm>
          <a:prstGeom prst="rect">
            <a:avLst/>
          </a:prstGeom>
          <a:noFill/>
          <a:ln w="9525">
            <a:noFill/>
            <a:miter lim="800000"/>
            <a:headEnd/>
            <a:tailEnd/>
          </a:ln>
        </p:spPr>
        <p:txBody>
          <a:bodyPr wrap="none">
            <a:spAutoFit/>
          </a:bodyPr>
          <a:lstStyle/>
          <a:p>
            <a:r>
              <a:rPr lang="en-GB" sz="2800"/>
              <a:t>Facial rash</a:t>
            </a:r>
          </a:p>
          <a:p>
            <a:r>
              <a:rPr lang="en-GB" sz="2800"/>
              <a:t>Tender joints</a:t>
            </a:r>
          </a:p>
          <a:p>
            <a:r>
              <a:rPr lang="en-GB" sz="2800"/>
              <a:t>Hypertension 165/95</a:t>
            </a:r>
          </a:p>
          <a:p>
            <a:r>
              <a:rPr lang="en-GB" sz="2800"/>
              <a:t>Pedal oedema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GB" smtClean="0"/>
              <a:t>21 year old student referred with arthralgia and rash</a:t>
            </a:r>
          </a:p>
        </p:txBody>
      </p:sp>
      <p:sp>
        <p:nvSpPr>
          <p:cNvPr id="67587" name="TextBox 5"/>
          <p:cNvSpPr txBox="1">
            <a:spLocks noChangeArrowheads="1"/>
          </p:cNvSpPr>
          <p:nvPr/>
        </p:nvSpPr>
        <p:spPr bwMode="auto">
          <a:xfrm>
            <a:off x="468313" y="2133600"/>
            <a:ext cx="7872412" cy="3108325"/>
          </a:xfrm>
          <a:prstGeom prst="rect">
            <a:avLst/>
          </a:prstGeom>
          <a:noFill/>
          <a:ln w="9525">
            <a:noFill/>
            <a:miter lim="800000"/>
            <a:headEnd/>
            <a:tailEnd/>
          </a:ln>
        </p:spPr>
        <p:txBody>
          <a:bodyPr wrap="none">
            <a:spAutoFit/>
          </a:bodyPr>
          <a:lstStyle/>
          <a:p>
            <a:r>
              <a:rPr lang="en-GB" sz="2800">
                <a:solidFill>
                  <a:schemeClr val="tx1"/>
                </a:solidFill>
              </a:rPr>
              <a:t>FBC: Hb 9.5mg/dl Nc Nc, WCC normal, Plts 460</a:t>
            </a:r>
          </a:p>
          <a:p>
            <a:r>
              <a:rPr lang="en-GB" sz="2800">
                <a:solidFill>
                  <a:schemeClr val="tx1"/>
                </a:solidFill>
              </a:rPr>
              <a:t>U&amp;E: Normal</a:t>
            </a:r>
          </a:p>
          <a:p>
            <a:r>
              <a:rPr lang="en-GB" sz="2800">
                <a:solidFill>
                  <a:schemeClr val="tx1"/>
                </a:solidFill>
              </a:rPr>
              <a:t>CRP: 1</a:t>
            </a:r>
          </a:p>
          <a:p>
            <a:r>
              <a:rPr lang="en-GB" sz="2800">
                <a:solidFill>
                  <a:schemeClr val="tx1"/>
                </a:solidFill>
              </a:rPr>
              <a:t>RF: Negative</a:t>
            </a:r>
          </a:p>
          <a:p>
            <a:r>
              <a:rPr lang="en-GB" sz="2800">
                <a:solidFill>
                  <a:schemeClr val="tx1"/>
                </a:solidFill>
              </a:rPr>
              <a:t>Anti-CCP antibody: Negative</a:t>
            </a:r>
          </a:p>
          <a:p>
            <a:r>
              <a:rPr lang="en-GB" sz="2800">
                <a:solidFill>
                  <a:schemeClr val="tx1"/>
                </a:solidFill>
              </a:rPr>
              <a:t>ANA: 1/1280</a:t>
            </a:r>
          </a:p>
        </p:txBody>
      </p:sp>
      <p:pic>
        <p:nvPicPr>
          <p:cNvPr id="67588" name="Picture 9" descr="ANA"/>
          <p:cNvPicPr>
            <a:picLocks noGrp="1" noChangeAspect="1" noChangeArrowheads="1"/>
          </p:cNvPicPr>
          <p:nvPr>
            <p:ph sz="half" idx="1"/>
          </p:nvPr>
        </p:nvPicPr>
        <p:blipFill>
          <a:blip r:embed="rId3"/>
          <a:srcRect/>
          <a:stretch>
            <a:fillRect/>
          </a:stretch>
        </p:blipFill>
        <p:spPr>
          <a:xfrm>
            <a:off x="5724525" y="4797425"/>
            <a:ext cx="1655763" cy="1655763"/>
          </a:xfr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Box 5"/>
          <p:cNvSpPr txBox="1">
            <a:spLocks noChangeArrowheads="1"/>
          </p:cNvSpPr>
          <p:nvPr/>
        </p:nvSpPr>
        <p:spPr bwMode="auto">
          <a:xfrm>
            <a:off x="971600" y="1988840"/>
            <a:ext cx="7305675" cy="4449763"/>
          </a:xfrm>
          <a:prstGeom prst="rect">
            <a:avLst/>
          </a:prstGeom>
          <a:noFill/>
          <a:ln w="9525">
            <a:noFill/>
            <a:miter lim="800000"/>
            <a:headEnd/>
            <a:tailEnd/>
          </a:ln>
        </p:spPr>
        <p:txBody>
          <a:bodyPr wrap="none">
            <a:spAutoFit/>
          </a:bodyPr>
          <a:lstStyle/>
          <a:p>
            <a:r>
              <a:rPr lang="en-GB" sz="2400" dirty="0">
                <a:solidFill>
                  <a:srgbClr val="000066"/>
                </a:solidFill>
              </a:rPr>
              <a:t>What further immunological tests would you request</a:t>
            </a:r>
          </a:p>
          <a:p>
            <a:r>
              <a:rPr lang="en-GB" sz="2400" dirty="0">
                <a:solidFill>
                  <a:srgbClr val="000066"/>
                </a:solidFill>
              </a:rPr>
              <a:t>to help diagnosis and assess disease activity?</a:t>
            </a:r>
          </a:p>
          <a:p>
            <a:endParaRPr lang="en-GB" sz="2400" dirty="0">
              <a:solidFill>
                <a:srgbClr val="000066"/>
              </a:solidFill>
            </a:endParaRPr>
          </a:p>
          <a:p>
            <a:r>
              <a:rPr lang="en-GB" sz="2400" dirty="0">
                <a:solidFill>
                  <a:srgbClr val="000066"/>
                </a:solidFill>
              </a:rPr>
              <a:t>Are you reassured by normal urea or are there other</a:t>
            </a:r>
          </a:p>
          <a:p>
            <a:r>
              <a:rPr lang="en-GB" sz="2400" dirty="0">
                <a:solidFill>
                  <a:srgbClr val="000066"/>
                </a:solidFill>
              </a:rPr>
              <a:t>tests you would request?</a:t>
            </a:r>
          </a:p>
          <a:p>
            <a:endParaRPr lang="en-GB" sz="2400" dirty="0">
              <a:solidFill>
                <a:srgbClr val="000066"/>
              </a:solidFill>
            </a:endParaRPr>
          </a:p>
          <a:p>
            <a:r>
              <a:rPr lang="en-GB" sz="2400" dirty="0">
                <a:solidFill>
                  <a:srgbClr val="000066"/>
                </a:solidFill>
              </a:rPr>
              <a:t>What is the predominant </a:t>
            </a:r>
            <a:r>
              <a:rPr lang="en-GB" sz="2400" dirty="0" err="1">
                <a:solidFill>
                  <a:srgbClr val="000066"/>
                </a:solidFill>
              </a:rPr>
              <a:t>effector</a:t>
            </a:r>
            <a:r>
              <a:rPr lang="en-GB" sz="2400" dirty="0">
                <a:solidFill>
                  <a:srgbClr val="000066"/>
                </a:solidFill>
              </a:rPr>
              <a:t> mechanism of </a:t>
            </a:r>
          </a:p>
          <a:p>
            <a:r>
              <a:rPr lang="en-GB" sz="2400" dirty="0">
                <a:solidFill>
                  <a:srgbClr val="000066"/>
                </a:solidFill>
              </a:rPr>
              <a:t>disease in terms of Gel and Coombs classification?</a:t>
            </a:r>
          </a:p>
          <a:p>
            <a:endParaRPr lang="en-GB" sz="2400" dirty="0">
              <a:solidFill>
                <a:srgbClr val="000066"/>
              </a:solidFill>
            </a:endParaRPr>
          </a:p>
          <a:p>
            <a:r>
              <a:rPr lang="en-GB" sz="2400" dirty="0">
                <a:solidFill>
                  <a:srgbClr val="000066"/>
                </a:solidFill>
              </a:rPr>
              <a:t>Which drugs might be useful in management? </a:t>
            </a:r>
          </a:p>
        </p:txBody>
      </p:sp>
      <p:sp>
        <p:nvSpPr>
          <p:cNvPr id="5" name="Rectangle 2"/>
          <p:cNvSpPr>
            <a:spLocks noGrp="1" noChangeArrowheads="1"/>
          </p:cNvSpPr>
          <p:nvPr>
            <p:ph type="title"/>
          </p:nvPr>
        </p:nvSpPr>
        <p:spPr>
          <a:xfrm>
            <a:off x="2627784" y="548680"/>
            <a:ext cx="2543770" cy="1096963"/>
          </a:xfrm>
        </p:spPr>
        <p:txBody>
          <a:bodyPr/>
          <a:lstStyle/>
          <a:p>
            <a:r>
              <a:rPr lang="en-GB" sz="4000" dirty="0" smtClean="0"/>
              <a:t>Questions</a:t>
            </a:r>
          </a:p>
        </p:txBody>
      </p:sp>
      <p:pic>
        <p:nvPicPr>
          <p:cNvPr id="6" name="Picture 1" descr="question_mark_serious_thinker_500_clr.gif"/>
          <p:cNvPicPr>
            <a:picLocks noChangeAspect="1"/>
          </p:cNvPicPr>
          <p:nvPr/>
        </p:nvPicPr>
        <p:blipFill>
          <a:blip r:embed="rId3"/>
          <a:srcRect/>
          <a:stretch>
            <a:fillRect/>
          </a:stretch>
        </p:blipFill>
        <p:spPr bwMode="auto">
          <a:xfrm>
            <a:off x="6660232" y="188640"/>
            <a:ext cx="1728192" cy="2160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5"/>
          <p:cNvSpPr txBox="1">
            <a:spLocks noChangeArrowheads="1"/>
          </p:cNvSpPr>
          <p:nvPr/>
        </p:nvSpPr>
        <p:spPr bwMode="auto">
          <a:xfrm>
            <a:off x="323850" y="260350"/>
            <a:ext cx="7718425" cy="904875"/>
          </a:xfrm>
          <a:prstGeom prst="rect">
            <a:avLst/>
          </a:prstGeom>
          <a:noFill/>
          <a:ln w="9525">
            <a:noFill/>
            <a:miter lim="800000"/>
            <a:headEnd/>
            <a:tailEnd/>
          </a:ln>
        </p:spPr>
        <p:txBody>
          <a:bodyPr wrap="none">
            <a:spAutoFit/>
          </a:bodyPr>
          <a:lstStyle/>
          <a:p>
            <a:r>
              <a:rPr lang="en-GB" sz="2400">
                <a:solidFill>
                  <a:srgbClr val="FF9900"/>
                </a:solidFill>
              </a:rPr>
              <a:t>What further immunological tests would you </a:t>
            </a:r>
          </a:p>
          <a:p>
            <a:r>
              <a:rPr lang="en-GB" sz="2400">
                <a:solidFill>
                  <a:srgbClr val="FF9900"/>
                </a:solidFill>
              </a:rPr>
              <a:t>request to help diagnosis and assess disease activity?</a:t>
            </a:r>
          </a:p>
        </p:txBody>
      </p:sp>
      <p:pic>
        <p:nvPicPr>
          <p:cNvPr id="69635" name="Picture 9" descr="ANA"/>
          <p:cNvPicPr>
            <a:picLocks noGrp="1" noChangeAspect="1" noChangeArrowheads="1"/>
          </p:cNvPicPr>
          <p:nvPr>
            <p:ph sz="half" idx="1"/>
          </p:nvPr>
        </p:nvPicPr>
        <p:blipFill>
          <a:blip r:embed="rId3"/>
          <a:srcRect/>
          <a:stretch>
            <a:fillRect/>
          </a:stretch>
        </p:blipFill>
        <p:spPr>
          <a:xfrm>
            <a:off x="7812088" y="188913"/>
            <a:ext cx="1152525" cy="1152525"/>
          </a:xfrm>
          <a:noFill/>
        </p:spPr>
      </p:pic>
      <p:sp>
        <p:nvSpPr>
          <p:cNvPr id="69645" name="Text Box 22"/>
          <p:cNvSpPr txBox="1">
            <a:spLocks noChangeArrowheads="1"/>
          </p:cNvSpPr>
          <p:nvPr/>
        </p:nvSpPr>
        <p:spPr bwMode="auto">
          <a:xfrm>
            <a:off x="0" y="5429250"/>
            <a:ext cx="8747125" cy="701675"/>
          </a:xfrm>
          <a:prstGeom prst="rect">
            <a:avLst/>
          </a:prstGeom>
          <a:noFill/>
          <a:ln w="9525" algn="ctr">
            <a:noFill/>
            <a:miter lim="800000"/>
            <a:headEnd/>
            <a:tailEnd/>
          </a:ln>
        </p:spPr>
        <p:txBody>
          <a:bodyPr wrap="none">
            <a:spAutoFit/>
          </a:bodyPr>
          <a:lstStyle/>
          <a:p>
            <a:r>
              <a:rPr lang="en-GB">
                <a:solidFill>
                  <a:schemeClr val="tx2"/>
                </a:solidFill>
              </a:rPr>
              <a:t>Anti-centromere antibodies are suggestive of </a:t>
            </a:r>
            <a:r>
              <a:rPr lang="en-GB">
                <a:solidFill>
                  <a:schemeClr val="accent2"/>
                </a:solidFill>
              </a:rPr>
              <a:t>LC Scleroderma.</a:t>
            </a:r>
            <a:r>
              <a:rPr lang="en-GB">
                <a:solidFill>
                  <a:schemeClr val="tx2"/>
                </a:solidFill>
              </a:rPr>
              <a:t> They are not always </a:t>
            </a:r>
          </a:p>
          <a:p>
            <a:r>
              <a:rPr lang="en-GB">
                <a:solidFill>
                  <a:schemeClr val="tx2"/>
                </a:solidFill>
              </a:rPr>
              <a:t>detected by routine ANA staining and may need to be requested separately</a:t>
            </a:r>
          </a:p>
        </p:txBody>
      </p:sp>
      <p:grpSp>
        <p:nvGrpSpPr>
          <p:cNvPr id="2" name="Group 17"/>
          <p:cNvGrpSpPr>
            <a:grpSpLocks/>
          </p:cNvGrpSpPr>
          <p:nvPr/>
        </p:nvGrpSpPr>
        <p:grpSpPr bwMode="auto">
          <a:xfrm>
            <a:off x="323850" y="1287463"/>
            <a:ext cx="8820150" cy="5389562"/>
            <a:chOff x="323850" y="1287463"/>
            <a:chExt cx="8820150" cy="5389562"/>
          </a:xfrm>
        </p:grpSpPr>
        <p:sp>
          <p:nvSpPr>
            <p:cNvPr id="69640" name="TextBox 22"/>
            <p:cNvSpPr txBox="1">
              <a:spLocks noChangeArrowheads="1"/>
            </p:cNvSpPr>
            <p:nvPr/>
          </p:nvSpPr>
          <p:spPr bwMode="auto">
            <a:xfrm>
              <a:off x="1571625" y="6215063"/>
              <a:ext cx="7572375" cy="461962"/>
            </a:xfrm>
            <a:prstGeom prst="rect">
              <a:avLst/>
            </a:prstGeom>
            <a:noFill/>
            <a:ln w="9525">
              <a:noFill/>
              <a:miter lim="800000"/>
              <a:headEnd/>
              <a:tailEnd/>
            </a:ln>
          </p:spPr>
          <p:txBody>
            <a:bodyPr>
              <a:spAutoFit/>
            </a:bodyPr>
            <a:lstStyle/>
            <a:p>
              <a:r>
                <a:rPr lang="en-GB" sz="2400">
                  <a:solidFill>
                    <a:srgbClr val="FF9900"/>
                  </a:solidFill>
                </a:rPr>
                <a:t>This patient has dsDNA antibodies</a:t>
              </a:r>
            </a:p>
          </p:txBody>
        </p:sp>
        <p:sp>
          <p:nvSpPr>
            <p:cNvPr id="69641" name="Text Box 6"/>
            <p:cNvSpPr txBox="1">
              <a:spLocks noChangeArrowheads="1"/>
            </p:cNvSpPr>
            <p:nvPr/>
          </p:nvSpPr>
          <p:spPr bwMode="auto">
            <a:xfrm>
              <a:off x="3687763" y="1287463"/>
              <a:ext cx="1311275" cy="457200"/>
            </a:xfrm>
            <a:prstGeom prst="rect">
              <a:avLst/>
            </a:prstGeom>
            <a:noFill/>
            <a:ln w="9525" algn="ctr">
              <a:noFill/>
              <a:miter lim="800000"/>
              <a:headEnd/>
              <a:tailEnd/>
            </a:ln>
          </p:spPr>
          <p:txBody>
            <a:bodyPr wrap="none">
              <a:spAutoFit/>
            </a:bodyPr>
            <a:lstStyle/>
            <a:p>
              <a:r>
                <a:rPr lang="en-GB" sz="2400">
                  <a:solidFill>
                    <a:schemeClr val="tx1"/>
                  </a:solidFill>
                </a:rPr>
                <a:t>ANA+ve</a:t>
              </a:r>
            </a:p>
          </p:txBody>
        </p:sp>
        <p:sp>
          <p:nvSpPr>
            <p:cNvPr id="69642" name="Line 7"/>
            <p:cNvSpPr>
              <a:spLocks noChangeShapeType="1"/>
            </p:cNvSpPr>
            <p:nvPr/>
          </p:nvSpPr>
          <p:spPr bwMode="auto">
            <a:xfrm flipH="1">
              <a:off x="1403350" y="1628775"/>
              <a:ext cx="2232025" cy="863600"/>
            </a:xfrm>
            <a:prstGeom prst="line">
              <a:avLst/>
            </a:prstGeom>
            <a:noFill/>
            <a:ln w="28575">
              <a:solidFill>
                <a:schemeClr val="tx1"/>
              </a:solidFill>
              <a:round/>
              <a:headEnd/>
              <a:tailEnd/>
            </a:ln>
          </p:spPr>
          <p:txBody>
            <a:bodyPr/>
            <a:lstStyle/>
            <a:p>
              <a:endParaRPr lang="en-GB"/>
            </a:p>
          </p:txBody>
        </p:sp>
        <p:sp>
          <p:nvSpPr>
            <p:cNvPr id="69643" name="Text Box 8"/>
            <p:cNvSpPr txBox="1">
              <a:spLocks noChangeArrowheads="1"/>
            </p:cNvSpPr>
            <p:nvPr/>
          </p:nvSpPr>
          <p:spPr bwMode="auto">
            <a:xfrm>
              <a:off x="323850" y="2565400"/>
              <a:ext cx="1651000" cy="457200"/>
            </a:xfrm>
            <a:prstGeom prst="rect">
              <a:avLst/>
            </a:prstGeom>
            <a:noFill/>
            <a:ln w="9525" algn="ctr">
              <a:noFill/>
              <a:miter lim="800000"/>
              <a:headEnd/>
              <a:tailEnd/>
            </a:ln>
          </p:spPr>
          <p:txBody>
            <a:bodyPr wrap="none">
              <a:spAutoFit/>
            </a:bodyPr>
            <a:lstStyle/>
            <a:p>
              <a:r>
                <a:rPr lang="en-GB" sz="2400">
                  <a:solidFill>
                    <a:schemeClr val="tx1"/>
                  </a:solidFill>
                </a:rPr>
                <a:t>dsDNA+ve</a:t>
              </a:r>
            </a:p>
          </p:txBody>
        </p:sp>
        <p:sp>
          <p:nvSpPr>
            <p:cNvPr id="69644" name="Line 9"/>
            <p:cNvSpPr>
              <a:spLocks noChangeShapeType="1"/>
            </p:cNvSpPr>
            <p:nvPr/>
          </p:nvSpPr>
          <p:spPr bwMode="auto">
            <a:xfrm flipH="1">
              <a:off x="4140200" y="1773238"/>
              <a:ext cx="0" cy="792162"/>
            </a:xfrm>
            <a:prstGeom prst="line">
              <a:avLst/>
            </a:prstGeom>
            <a:noFill/>
            <a:ln w="28575">
              <a:solidFill>
                <a:schemeClr val="tx1"/>
              </a:solidFill>
              <a:round/>
              <a:headEnd/>
              <a:tailEnd/>
            </a:ln>
          </p:spPr>
          <p:txBody>
            <a:bodyPr/>
            <a:lstStyle/>
            <a:p>
              <a:endParaRPr lang="en-GB"/>
            </a:p>
          </p:txBody>
        </p:sp>
        <p:sp>
          <p:nvSpPr>
            <p:cNvPr id="3" name="Text Box 10"/>
            <p:cNvSpPr txBox="1">
              <a:spLocks noChangeArrowheads="1"/>
            </p:cNvSpPr>
            <p:nvPr/>
          </p:nvSpPr>
          <p:spPr bwMode="auto">
            <a:xfrm>
              <a:off x="3563938" y="2565400"/>
              <a:ext cx="1311275" cy="457200"/>
            </a:xfrm>
            <a:prstGeom prst="rect">
              <a:avLst/>
            </a:prstGeom>
            <a:noFill/>
            <a:ln w="9525" algn="ctr">
              <a:noFill/>
              <a:miter lim="800000"/>
              <a:headEnd/>
              <a:tailEnd/>
            </a:ln>
          </p:spPr>
          <p:txBody>
            <a:bodyPr wrap="none">
              <a:spAutoFit/>
            </a:bodyPr>
            <a:lstStyle/>
            <a:p>
              <a:r>
                <a:rPr lang="en-GB" sz="2400">
                  <a:solidFill>
                    <a:schemeClr val="tx1"/>
                  </a:solidFill>
                </a:rPr>
                <a:t>ENA+ve</a:t>
              </a:r>
            </a:p>
          </p:txBody>
        </p:sp>
        <p:sp>
          <p:nvSpPr>
            <p:cNvPr id="69646" name="Text Box 11"/>
            <p:cNvSpPr txBox="1">
              <a:spLocks noChangeArrowheads="1"/>
            </p:cNvSpPr>
            <p:nvPr/>
          </p:nvSpPr>
          <p:spPr bwMode="auto">
            <a:xfrm>
              <a:off x="2843213" y="3284538"/>
              <a:ext cx="3600450" cy="2032000"/>
            </a:xfrm>
            <a:prstGeom prst="rect">
              <a:avLst/>
            </a:prstGeom>
            <a:noFill/>
            <a:ln w="9525" algn="ctr">
              <a:noFill/>
              <a:miter lim="800000"/>
              <a:headEnd/>
              <a:tailEnd/>
            </a:ln>
          </p:spPr>
          <p:txBody>
            <a:bodyPr>
              <a:spAutoFit/>
            </a:bodyPr>
            <a:lstStyle/>
            <a:p>
              <a:r>
                <a:rPr lang="en-GB">
                  <a:solidFill>
                    <a:schemeClr val="tx1"/>
                  </a:solidFill>
                </a:rPr>
                <a:t>Ro, La, Sm, RNP</a:t>
              </a:r>
            </a:p>
            <a:p>
              <a:endParaRPr lang="en-GB">
                <a:solidFill>
                  <a:schemeClr val="tx1"/>
                </a:solidFill>
              </a:endParaRPr>
            </a:p>
            <a:p>
              <a:r>
                <a:rPr lang="en-GB">
                  <a:solidFill>
                    <a:schemeClr val="tx1"/>
                  </a:solidFill>
                </a:rPr>
                <a:t>SCL70, RNA Pol, Fibrillarin</a:t>
              </a:r>
            </a:p>
            <a:p>
              <a:endParaRPr lang="en-GB">
                <a:solidFill>
                  <a:schemeClr val="tx1"/>
                </a:solidFill>
              </a:endParaRPr>
            </a:p>
            <a:p>
              <a:r>
                <a:rPr lang="en-GB">
                  <a:solidFill>
                    <a:schemeClr val="tx1"/>
                  </a:solidFill>
                </a:rPr>
                <a:t>Mi2, SRP</a:t>
              </a:r>
            </a:p>
            <a:p>
              <a:endParaRPr lang="en-GB">
                <a:solidFill>
                  <a:schemeClr val="tx1"/>
                </a:solidFill>
              </a:endParaRPr>
            </a:p>
          </p:txBody>
        </p:sp>
        <p:sp>
          <p:nvSpPr>
            <p:cNvPr id="69647" name="Text Box 19"/>
            <p:cNvSpPr txBox="1">
              <a:spLocks noChangeArrowheads="1"/>
            </p:cNvSpPr>
            <p:nvPr/>
          </p:nvSpPr>
          <p:spPr bwMode="auto">
            <a:xfrm>
              <a:off x="395288" y="2997200"/>
              <a:ext cx="615950" cy="366713"/>
            </a:xfrm>
            <a:prstGeom prst="rect">
              <a:avLst/>
            </a:prstGeom>
            <a:noFill/>
            <a:ln w="9525" algn="ctr">
              <a:noFill/>
              <a:miter lim="800000"/>
              <a:headEnd/>
              <a:tailEnd/>
            </a:ln>
          </p:spPr>
          <p:txBody>
            <a:bodyPr wrap="none">
              <a:spAutoFit/>
            </a:bodyPr>
            <a:lstStyle/>
            <a:p>
              <a:r>
                <a:rPr lang="en-GB">
                  <a:solidFill>
                    <a:srgbClr val="0000CC"/>
                  </a:solidFill>
                </a:rPr>
                <a:t>SLE</a:t>
              </a:r>
            </a:p>
          </p:txBody>
        </p:sp>
        <p:sp>
          <p:nvSpPr>
            <p:cNvPr id="69648" name="Text Box 21"/>
            <p:cNvSpPr txBox="1">
              <a:spLocks noChangeArrowheads="1"/>
            </p:cNvSpPr>
            <p:nvPr/>
          </p:nvSpPr>
          <p:spPr bwMode="auto">
            <a:xfrm>
              <a:off x="2843213" y="3573463"/>
              <a:ext cx="2952750" cy="2030412"/>
            </a:xfrm>
            <a:prstGeom prst="rect">
              <a:avLst/>
            </a:prstGeom>
            <a:noFill/>
            <a:ln w="9525" algn="ctr">
              <a:noFill/>
              <a:miter lim="800000"/>
              <a:headEnd/>
              <a:tailEnd/>
            </a:ln>
          </p:spPr>
          <p:txBody>
            <a:bodyPr>
              <a:spAutoFit/>
            </a:bodyPr>
            <a:lstStyle/>
            <a:p>
              <a:r>
                <a:rPr lang="en-GB">
                  <a:solidFill>
                    <a:srgbClr val="0000CC"/>
                  </a:solidFill>
                </a:rPr>
                <a:t>SLE, Sjogrens</a:t>
              </a:r>
            </a:p>
            <a:p>
              <a:endParaRPr lang="en-GB">
                <a:solidFill>
                  <a:srgbClr val="0000CC"/>
                </a:solidFill>
              </a:endParaRPr>
            </a:p>
            <a:p>
              <a:r>
                <a:rPr lang="en-GB">
                  <a:solidFill>
                    <a:srgbClr val="0000CC"/>
                  </a:solidFill>
                </a:rPr>
                <a:t>DC Scleroderma</a:t>
              </a:r>
            </a:p>
            <a:p>
              <a:endParaRPr lang="en-GB">
                <a:solidFill>
                  <a:srgbClr val="0000CC"/>
                </a:solidFill>
              </a:endParaRPr>
            </a:p>
            <a:p>
              <a:r>
                <a:rPr lang="en-GB">
                  <a:solidFill>
                    <a:srgbClr val="0000CC"/>
                  </a:solidFill>
                </a:rPr>
                <a:t>Myositis</a:t>
              </a:r>
            </a:p>
            <a:p>
              <a:endParaRPr lang="en-GB">
                <a:solidFill>
                  <a:srgbClr val="0000CC"/>
                </a:solidFill>
              </a:endParaRPr>
            </a:p>
          </p:txBody>
        </p:sp>
        <p:sp>
          <p:nvSpPr>
            <p:cNvPr id="69649" name="Text Box 23"/>
            <p:cNvSpPr txBox="1">
              <a:spLocks noChangeArrowheads="1"/>
            </p:cNvSpPr>
            <p:nvPr/>
          </p:nvSpPr>
          <p:spPr bwMode="auto">
            <a:xfrm>
              <a:off x="6443663" y="2997200"/>
              <a:ext cx="2700337" cy="2695575"/>
            </a:xfrm>
            <a:prstGeom prst="rect">
              <a:avLst/>
            </a:prstGeom>
            <a:noFill/>
            <a:ln w="9525" algn="ctr">
              <a:noFill/>
              <a:miter lim="800000"/>
              <a:headEnd/>
              <a:tailEnd/>
            </a:ln>
          </p:spPr>
          <p:txBody>
            <a:bodyPr>
              <a:spAutoFit/>
            </a:bodyPr>
            <a:lstStyle/>
            <a:p>
              <a:endParaRPr lang="en-GB">
                <a:solidFill>
                  <a:schemeClr val="tx1"/>
                </a:solidFill>
              </a:endParaRPr>
            </a:p>
            <a:p>
              <a:r>
                <a:rPr lang="en-GB">
                  <a:solidFill>
                    <a:schemeClr val="tx1"/>
                  </a:solidFill>
                </a:rPr>
                <a:t>t-RNA synthetase (Jo1)</a:t>
              </a:r>
            </a:p>
            <a:p>
              <a:r>
                <a:rPr lang="en-GB">
                  <a:solidFill>
                    <a:schemeClr val="tx1"/>
                  </a:solidFill>
                </a:rPr>
                <a:t>SRP</a:t>
              </a:r>
            </a:p>
            <a:p>
              <a:endParaRPr lang="en-GB">
                <a:solidFill>
                  <a:schemeClr val="tx1"/>
                </a:solidFill>
              </a:endParaRPr>
            </a:p>
            <a:p>
              <a:r>
                <a:rPr lang="en-GB">
                  <a:solidFill>
                    <a:schemeClr val="tx1"/>
                  </a:solidFill>
                </a:rPr>
                <a:t>Mitochondria</a:t>
              </a:r>
            </a:p>
            <a:p>
              <a:endParaRPr lang="en-GB">
                <a:solidFill>
                  <a:schemeClr val="tx1"/>
                </a:solidFill>
              </a:endParaRPr>
            </a:p>
            <a:p>
              <a:endParaRPr lang="en-GB">
                <a:solidFill>
                  <a:schemeClr val="tx1"/>
                </a:solidFill>
              </a:endParaRPr>
            </a:p>
            <a:p>
              <a:endParaRPr lang="en-GB">
                <a:solidFill>
                  <a:schemeClr val="tx1"/>
                </a:solidFill>
              </a:endParaRPr>
            </a:p>
          </p:txBody>
        </p:sp>
        <p:sp>
          <p:nvSpPr>
            <p:cNvPr id="69650" name="Text Box 24"/>
            <p:cNvSpPr txBox="1">
              <a:spLocks noChangeArrowheads="1"/>
            </p:cNvSpPr>
            <p:nvPr/>
          </p:nvSpPr>
          <p:spPr bwMode="auto">
            <a:xfrm>
              <a:off x="6443663" y="3573463"/>
              <a:ext cx="2570162" cy="2030412"/>
            </a:xfrm>
            <a:prstGeom prst="rect">
              <a:avLst/>
            </a:prstGeom>
            <a:noFill/>
            <a:ln w="9525" algn="ctr">
              <a:noFill/>
              <a:miter lim="800000"/>
              <a:headEnd/>
              <a:tailEnd/>
            </a:ln>
          </p:spPr>
          <p:txBody>
            <a:bodyPr wrap="none">
              <a:spAutoFit/>
            </a:bodyPr>
            <a:lstStyle/>
            <a:p>
              <a:endParaRPr lang="en-GB">
                <a:solidFill>
                  <a:srgbClr val="0000CC"/>
                </a:solidFill>
              </a:endParaRPr>
            </a:p>
            <a:p>
              <a:r>
                <a:rPr lang="en-GB">
                  <a:solidFill>
                    <a:srgbClr val="0000CC"/>
                  </a:solidFill>
                </a:rPr>
                <a:t>Myositis</a:t>
              </a:r>
            </a:p>
            <a:p>
              <a:endParaRPr lang="en-GB">
                <a:solidFill>
                  <a:srgbClr val="0000CC"/>
                </a:solidFill>
              </a:endParaRPr>
            </a:p>
            <a:p>
              <a:r>
                <a:rPr lang="en-GB">
                  <a:solidFill>
                    <a:srgbClr val="0000CC"/>
                  </a:solidFill>
                </a:rPr>
                <a:t>Primary biliary cirrhosis</a:t>
              </a:r>
            </a:p>
            <a:p>
              <a:endParaRPr lang="en-GB">
                <a:solidFill>
                  <a:srgbClr val="0000CC"/>
                </a:solidFill>
              </a:endParaRPr>
            </a:p>
            <a:p>
              <a:endParaRPr lang="en-GB">
                <a:solidFill>
                  <a:srgbClr val="0000CC"/>
                </a:solidFill>
              </a:endParaRPr>
            </a:p>
          </p:txBody>
        </p:sp>
        <p:sp>
          <p:nvSpPr>
            <p:cNvPr id="69651" name="Text Box 25"/>
            <p:cNvSpPr txBox="1">
              <a:spLocks noChangeArrowheads="1"/>
            </p:cNvSpPr>
            <p:nvPr/>
          </p:nvSpPr>
          <p:spPr bwMode="auto">
            <a:xfrm>
              <a:off x="6372225" y="2492375"/>
              <a:ext cx="2087563" cy="457200"/>
            </a:xfrm>
            <a:prstGeom prst="rect">
              <a:avLst/>
            </a:prstGeom>
            <a:noFill/>
            <a:ln w="9525" algn="ctr">
              <a:noFill/>
              <a:miter lim="800000"/>
              <a:headEnd/>
              <a:tailEnd/>
            </a:ln>
          </p:spPr>
          <p:txBody>
            <a:bodyPr>
              <a:spAutoFit/>
            </a:bodyPr>
            <a:lstStyle/>
            <a:p>
              <a:r>
                <a:rPr lang="en-GB" sz="2400">
                  <a:solidFill>
                    <a:schemeClr val="tx1"/>
                  </a:solidFill>
                </a:rPr>
                <a:t>Cytoplasmic</a:t>
              </a:r>
            </a:p>
          </p:txBody>
        </p:sp>
        <p:sp>
          <p:nvSpPr>
            <p:cNvPr id="69652" name="Line 26"/>
            <p:cNvSpPr>
              <a:spLocks noChangeShapeType="1"/>
            </p:cNvSpPr>
            <p:nvPr/>
          </p:nvSpPr>
          <p:spPr bwMode="auto">
            <a:xfrm>
              <a:off x="5003800" y="1700213"/>
              <a:ext cx="1368425" cy="865187"/>
            </a:xfrm>
            <a:prstGeom prst="line">
              <a:avLst/>
            </a:prstGeom>
            <a:noFill/>
            <a:ln w="28575">
              <a:solidFill>
                <a:schemeClr val="tx1"/>
              </a:solidFill>
              <a:round/>
              <a:headEnd/>
              <a:tailEnd/>
            </a:ln>
          </p:spPr>
          <p:txBody>
            <a:bodyPr/>
            <a:lstStyle/>
            <a:p>
              <a:endParaRPr lang="en-GB"/>
            </a:p>
          </p:txBody>
        </p:sp>
      </p:grpSp>
      <p:sp>
        <p:nvSpPr>
          <p:cNvPr id="19" name="Rectangle 18"/>
          <p:cNvSpPr>
            <a:spLocks noChangeArrowheads="1"/>
          </p:cNvSpPr>
          <p:nvPr/>
        </p:nvSpPr>
        <p:spPr bwMode="auto">
          <a:xfrm>
            <a:off x="214313" y="2500313"/>
            <a:ext cx="2000250" cy="857250"/>
          </a:xfrm>
          <a:prstGeom prst="rect">
            <a:avLst/>
          </a:prstGeom>
          <a:solidFill>
            <a:srgbClr val="99CCFF">
              <a:alpha val="45882"/>
            </a:srgbClr>
          </a:solidFill>
          <a:ln w="9525" algn="ctr">
            <a:noFill/>
            <a:round/>
            <a:headEnd/>
            <a:tailEnd/>
          </a:ln>
        </p:spPr>
        <p:txBody>
          <a:bodyPr/>
          <a:lstStyle/>
          <a:p>
            <a:endParaRPr lang="en-GB"/>
          </a:p>
        </p:txBody>
      </p:sp>
      <p:sp>
        <p:nvSpPr>
          <p:cNvPr id="20" name="Rectangle 19"/>
          <p:cNvSpPr>
            <a:spLocks noChangeArrowheads="1"/>
          </p:cNvSpPr>
          <p:nvPr/>
        </p:nvSpPr>
        <p:spPr bwMode="auto">
          <a:xfrm>
            <a:off x="2857500" y="3143250"/>
            <a:ext cx="2000250" cy="857250"/>
          </a:xfrm>
          <a:prstGeom prst="rect">
            <a:avLst/>
          </a:prstGeom>
          <a:solidFill>
            <a:srgbClr val="99CCFF">
              <a:alpha val="45882"/>
            </a:srgbClr>
          </a:solidFill>
          <a:ln w="9525" algn="ctr">
            <a:no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19"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5"/>
          <p:cNvSpPr txBox="1">
            <a:spLocks noChangeArrowheads="1"/>
          </p:cNvSpPr>
          <p:nvPr/>
        </p:nvSpPr>
        <p:spPr bwMode="auto">
          <a:xfrm>
            <a:off x="323850" y="260350"/>
            <a:ext cx="7718425" cy="904875"/>
          </a:xfrm>
          <a:prstGeom prst="rect">
            <a:avLst/>
          </a:prstGeom>
          <a:noFill/>
          <a:ln w="9525">
            <a:noFill/>
            <a:miter lim="800000"/>
            <a:headEnd/>
            <a:tailEnd/>
          </a:ln>
        </p:spPr>
        <p:txBody>
          <a:bodyPr wrap="none">
            <a:spAutoFit/>
          </a:bodyPr>
          <a:lstStyle/>
          <a:p>
            <a:r>
              <a:rPr lang="en-GB" sz="2400">
                <a:solidFill>
                  <a:srgbClr val="FF9900"/>
                </a:solidFill>
              </a:rPr>
              <a:t>What further immunological tests would you </a:t>
            </a:r>
          </a:p>
          <a:p>
            <a:r>
              <a:rPr lang="en-GB" sz="2400">
                <a:solidFill>
                  <a:srgbClr val="FF9900"/>
                </a:solidFill>
              </a:rPr>
              <a:t>request to help diagnosis and assess disease activity?</a:t>
            </a:r>
          </a:p>
        </p:txBody>
      </p:sp>
      <p:grpSp>
        <p:nvGrpSpPr>
          <p:cNvPr id="70659" name="Group 74"/>
          <p:cNvGrpSpPr>
            <a:grpSpLocks/>
          </p:cNvGrpSpPr>
          <p:nvPr/>
        </p:nvGrpSpPr>
        <p:grpSpPr bwMode="auto">
          <a:xfrm>
            <a:off x="179388" y="1484313"/>
            <a:ext cx="4427537" cy="4859337"/>
            <a:chOff x="0" y="1331813"/>
            <a:chExt cx="4535488" cy="5083175"/>
          </a:xfrm>
        </p:grpSpPr>
        <p:sp>
          <p:nvSpPr>
            <p:cNvPr id="70661" name="Oval 4"/>
            <p:cNvSpPr>
              <a:spLocks noChangeArrowheads="1"/>
            </p:cNvSpPr>
            <p:nvPr/>
          </p:nvSpPr>
          <p:spPr bwMode="auto">
            <a:xfrm>
              <a:off x="1870075" y="3393976"/>
              <a:ext cx="1446213" cy="1111250"/>
            </a:xfrm>
            <a:prstGeom prst="ellipse">
              <a:avLst/>
            </a:prstGeom>
            <a:solidFill>
              <a:schemeClr val="bg1"/>
            </a:solidFill>
            <a:ln w="12700">
              <a:solidFill>
                <a:srgbClr val="FF9900"/>
              </a:solidFill>
              <a:round/>
              <a:headEnd/>
              <a:tailEnd/>
            </a:ln>
          </p:spPr>
          <p:txBody>
            <a:bodyPr wrap="none" anchor="ctr"/>
            <a:lstStyle/>
            <a:p>
              <a:pPr algn="ctr">
                <a:spcBef>
                  <a:spcPct val="0"/>
                </a:spcBef>
              </a:pPr>
              <a:r>
                <a:rPr lang="en-GB" sz="2800">
                  <a:solidFill>
                    <a:srgbClr val="FF9900"/>
                  </a:solidFill>
                </a:rPr>
                <a:t>C3</a:t>
              </a:r>
            </a:p>
          </p:txBody>
        </p:sp>
        <p:sp>
          <p:nvSpPr>
            <p:cNvPr id="70662" name="AutoShape 5"/>
            <p:cNvSpPr>
              <a:spLocks noChangeArrowheads="1"/>
            </p:cNvSpPr>
            <p:nvPr/>
          </p:nvSpPr>
          <p:spPr bwMode="auto">
            <a:xfrm>
              <a:off x="287338" y="1412776"/>
              <a:ext cx="2016125" cy="754062"/>
            </a:xfrm>
            <a:prstGeom prst="roundRect">
              <a:avLst>
                <a:gd name="adj" fmla="val 16667"/>
              </a:avLst>
            </a:prstGeom>
            <a:solidFill>
              <a:schemeClr val="bg1"/>
            </a:solidFill>
            <a:ln w="12700">
              <a:solidFill>
                <a:srgbClr val="000066"/>
              </a:solidFill>
              <a:round/>
              <a:headEnd/>
              <a:tailEnd/>
            </a:ln>
          </p:spPr>
          <p:txBody>
            <a:bodyPr wrap="none" anchor="ctr"/>
            <a:lstStyle/>
            <a:p>
              <a:pPr algn="ctr">
                <a:spcBef>
                  <a:spcPct val="0"/>
                </a:spcBef>
              </a:pPr>
              <a:r>
                <a:rPr lang="en-GB">
                  <a:solidFill>
                    <a:srgbClr val="000066"/>
                  </a:solidFill>
                </a:rPr>
                <a:t>Classical pathway</a:t>
              </a:r>
            </a:p>
            <a:p>
              <a:pPr algn="ctr">
                <a:spcBef>
                  <a:spcPct val="0"/>
                </a:spcBef>
              </a:pPr>
              <a:r>
                <a:rPr lang="en-GB">
                  <a:solidFill>
                    <a:srgbClr val="000066"/>
                  </a:solidFill>
                </a:rPr>
                <a:t>C1 C4 C2</a:t>
              </a:r>
            </a:p>
          </p:txBody>
        </p:sp>
        <p:sp>
          <p:nvSpPr>
            <p:cNvPr id="70663" name="AutoShape 6"/>
            <p:cNvSpPr>
              <a:spLocks noChangeArrowheads="1"/>
            </p:cNvSpPr>
            <p:nvPr/>
          </p:nvSpPr>
          <p:spPr bwMode="auto">
            <a:xfrm>
              <a:off x="2024063" y="2284313"/>
              <a:ext cx="1141412" cy="712788"/>
            </a:xfrm>
            <a:prstGeom prst="roundRect">
              <a:avLst>
                <a:gd name="adj" fmla="val 16667"/>
              </a:avLst>
            </a:prstGeom>
            <a:solidFill>
              <a:schemeClr val="bg1"/>
            </a:solidFill>
            <a:ln w="12700" cap="rnd">
              <a:solidFill>
                <a:schemeClr val="bg2"/>
              </a:solidFill>
              <a:prstDash val="sysDot"/>
              <a:round/>
              <a:headEnd/>
              <a:tailEnd/>
            </a:ln>
          </p:spPr>
          <p:txBody>
            <a:bodyPr wrap="none" anchor="ctr"/>
            <a:lstStyle/>
            <a:p>
              <a:pPr algn="ctr">
                <a:spcBef>
                  <a:spcPct val="0"/>
                </a:spcBef>
              </a:pPr>
              <a:r>
                <a:rPr lang="en-GB">
                  <a:solidFill>
                    <a:schemeClr val="bg2"/>
                  </a:solidFill>
                </a:rPr>
                <a:t>MBL</a:t>
              </a:r>
            </a:p>
          </p:txBody>
        </p:sp>
        <p:sp>
          <p:nvSpPr>
            <p:cNvPr id="70664" name="AutoShape 7"/>
            <p:cNvSpPr>
              <a:spLocks noChangeArrowheads="1"/>
            </p:cNvSpPr>
            <p:nvPr/>
          </p:nvSpPr>
          <p:spPr bwMode="auto">
            <a:xfrm>
              <a:off x="3165475" y="1331813"/>
              <a:ext cx="1370013" cy="715963"/>
            </a:xfrm>
            <a:prstGeom prst="roundRect">
              <a:avLst>
                <a:gd name="adj" fmla="val 16667"/>
              </a:avLst>
            </a:prstGeom>
            <a:noFill/>
            <a:ln w="12700" cap="rnd">
              <a:solidFill>
                <a:schemeClr val="bg2"/>
              </a:solidFill>
              <a:prstDash val="sysDot"/>
              <a:round/>
              <a:headEnd/>
              <a:tailEnd/>
            </a:ln>
          </p:spPr>
          <p:txBody>
            <a:bodyPr wrap="none" anchor="ctr"/>
            <a:lstStyle/>
            <a:p>
              <a:pPr algn="ctr">
                <a:spcBef>
                  <a:spcPct val="0"/>
                </a:spcBef>
              </a:pPr>
              <a:r>
                <a:rPr lang="en-GB">
                  <a:solidFill>
                    <a:schemeClr val="bg2"/>
                  </a:solidFill>
                </a:rPr>
                <a:t>Alternative </a:t>
              </a:r>
            </a:p>
            <a:p>
              <a:pPr algn="ctr">
                <a:spcBef>
                  <a:spcPct val="0"/>
                </a:spcBef>
              </a:pPr>
              <a:r>
                <a:rPr lang="en-GB">
                  <a:solidFill>
                    <a:schemeClr val="bg2"/>
                  </a:solidFill>
                </a:rPr>
                <a:t>pathway</a:t>
              </a:r>
            </a:p>
          </p:txBody>
        </p:sp>
        <p:sp>
          <p:nvSpPr>
            <p:cNvPr id="70665" name="AutoShape 8"/>
            <p:cNvSpPr>
              <a:spLocks noChangeArrowheads="1"/>
            </p:cNvSpPr>
            <p:nvPr/>
          </p:nvSpPr>
          <p:spPr bwMode="auto">
            <a:xfrm>
              <a:off x="2327275" y="4663976"/>
              <a:ext cx="531813" cy="1319212"/>
            </a:xfrm>
            <a:prstGeom prst="downArrow">
              <a:avLst>
                <a:gd name="adj1" fmla="val 50000"/>
                <a:gd name="adj2" fmla="val 62015"/>
              </a:avLst>
            </a:prstGeom>
            <a:solidFill>
              <a:srgbClr val="FF9900"/>
            </a:solidFill>
            <a:ln w="12700">
              <a:solidFill>
                <a:srgbClr val="FF9900"/>
              </a:solidFill>
              <a:miter lim="800000"/>
              <a:headEnd/>
              <a:tailEnd/>
            </a:ln>
          </p:spPr>
          <p:txBody>
            <a:bodyPr wrap="none" anchor="ctr"/>
            <a:lstStyle/>
            <a:p>
              <a:endParaRPr lang="en-GB"/>
            </a:p>
          </p:txBody>
        </p:sp>
        <p:cxnSp>
          <p:nvCxnSpPr>
            <p:cNvPr id="70666" name="AutoShape 9"/>
            <p:cNvCxnSpPr>
              <a:cxnSpLocks noChangeShapeType="1"/>
              <a:stCxn id="70662" idx="2"/>
              <a:endCxn id="70661" idx="2"/>
            </p:cNvCxnSpPr>
            <p:nvPr/>
          </p:nvCxnSpPr>
          <p:spPr bwMode="auto">
            <a:xfrm rot="16200000" flipH="1">
              <a:off x="691356" y="2770882"/>
              <a:ext cx="1782763" cy="574675"/>
            </a:xfrm>
            <a:prstGeom prst="curvedConnector2">
              <a:avLst/>
            </a:prstGeom>
            <a:noFill/>
            <a:ln w="57150">
              <a:solidFill>
                <a:srgbClr val="000066"/>
              </a:solidFill>
              <a:round/>
              <a:headEnd/>
              <a:tailEnd type="triangle" w="med" len="med"/>
            </a:ln>
          </p:spPr>
        </p:cxnSp>
        <p:cxnSp>
          <p:nvCxnSpPr>
            <p:cNvPr id="70667" name="AutoShape 10"/>
            <p:cNvCxnSpPr>
              <a:cxnSpLocks noChangeShapeType="1"/>
              <a:stCxn id="70664" idx="2"/>
              <a:endCxn id="70661" idx="6"/>
            </p:cNvCxnSpPr>
            <p:nvPr/>
          </p:nvCxnSpPr>
          <p:spPr bwMode="auto">
            <a:xfrm rot="5400000">
              <a:off x="2631282" y="2732782"/>
              <a:ext cx="1903412" cy="533400"/>
            </a:xfrm>
            <a:prstGeom prst="curvedConnector2">
              <a:avLst/>
            </a:prstGeom>
            <a:noFill/>
            <a:ln w="57150" cap="rnd">
              <a:solidFill>
                <a:schemeClr val="bg2"/>
              </a:solidFill>
              <a:prstDash val="sysDot"/>
              <a:round/>
              <a:headEnd/>
              <a:tailEnd type="triangle" w="med" len="med"/>
            </a:ln>
          </p:spPr>
        </p:cxnSp>
        <p:cxnSp>
          <p:nvCxnSpPr>
            <p:cNvPr id="70668" name="AutoShape 11"/>
            <p:cNvCxnSpPr>
              <a:cxnSpLocks noChangeShapeType="1"/>
              <a:stCxn id="70663" idx="2"/>
              <a:endCxn id="70661" idx="0"/>
            </p:cNvCxnSpPr>
            <p:nvPr/>
          </p:nvCxnSpPr>
          <p:spPr bwMode="auto">
            <a:xfrm rot="5400000">
              <a:off x="2395537" y="3195539"/>
              <a:ext cx="396875" cy="0"/>
            </a:xfrm>
            <a:prstGeom prst="straightConnector1">
              <a:avLst/>
            </a:prstGeom>
            <a:noFill/>
            <a:ln w="57150" cap="rnd">
              <a:solidFill>
                <a:schemeClr val="bg2"/>
              </a:solidFill>
              <a:prstDash val="sysDot"/>
              <a:round/>
              <a:headEnd/>
              <a:tailEnd type="triangle" w="med" len="med"/>
            </a:ln>
          </p:spPr>
        </p:cxnSp>
        <p:sp>
          <p:nvSpPr>
            <p:cNvPr id="70669" name="Text Box 12"/>
            <p:cNvSpPr txBox="1">
              <a:spLocks noChangeArrowheads="1"/>
            </p:cNvSpPr>
            <p:nvPr/>
          </p:nvSpPr>
          <p:spPr bwMode="auto">
            <a:xfrm>
              <a:off x="1257300" y="6035576"/>
              <a:ext cx="2876550" cy="379412"/>
            </a:xfrm>
            <a:prstGeom prst="rect">
              <a:avLst/>
            </a:prstGeom>
            <a:solidFill>
              <a:schemeClr val="bg1"/>
            </a:solidFill>
            <a:ln w="12700">
              <a:solidFill>
                <a:srgbClr val="000066"/>
              </a:solidFill>
              <a:miter lim="800000"/>
              <a:headEnd/>
              <a:tailEnd/>
            </a:ln>
          </p:spPr>
          <p:txBody>
            <a:bodyPr wrap="none">
              <a:spAutoFit/>
            </a:bodyPr>
            <a:lstStyle/>
            <a:p>
              <a:pPr>
                <a:spcBef>
                  <a:spcPct val="0"/>
                </a:spcBef>
              </a:pPr>
              <a:r>
                <a:rPr lang="en-GB">
                  <a:solidFill>
                    <a:srgbClr val="000066"/>
                  </a:solidFill>
                </a:rPr>
                <a:t>Membrane attack complex</a:t>
              </a:r>
            </a:p>
          </p:txBody>
        </p:sp>
        <p:sp>
          <p:nvSpPr>
            <p:cNvPr id="70670" name="Text Box 13"/>
            <p:cNvSpPr txBox="1">
              <a:spLocks noChangeArrowheads="1"/>
            </p:cNvSpPr>
            <p:nvPr/>
          </p:nvSpPr>
          <p:spPr bwMode="auto">
            <a:xfrm>
              <a:off x="792163" y="4543326"/>
              <a:ext cx="1368425" cy="1190625"/>
            </a:xfrm>
            <a:prstGeom prst="rect">
              <a:avLst/>
            </a:prstGeom>
            <a:solidFill>
              <a:schemeClr val="bg1"/>
            </a:solidFill>
            <a:ln w="12700">
              <a:noFill/>
              <a:miter lim="800000"/>
              <a:headEnd/>
              <a:tailEnd/>
            </a:ln>
          </p:spPr>
          <p:txBody>
            <a:bodyPr>
              <a:spAutoFit/>
            </a:bodyPr>
            <a:lstStyle/>
            <a:p>
              <a:pPr algn="r">
                <a:spcBef>
                  <a:spcPct val="0"/>
                </a:spcBef>
              </a:pPr>
              <a:r>
                <a:rPr lang="en-GB">
                  <a:solidFill>
                    <a:srgbClr val="000066"/>
                  </a:solidFill>
                </a:rPr>
                <a:t>Final common pathway</a:t>
              </a:r>
            </a:p>
            <a:p>
              <a:pPr algn="r">
                <a:spcBef>
                  <a:spcPct val="0"/>
                </a:spcBef>
              </a:pPr>
              <a:r>
                <a:rPr lang="en-GB">
                  <a:solidFill>
                    <a:srgbClr val="000066"/>
                  </a:solidFill>
                </a:rPr>
                <a:t>C5-C9</a:t>
              </a:r>
            </a:p>
          </p:txBody>
        </p:sp>
        <p:grpSp>
          <p:nvGrpSpPr>
            <p:cNvPr id="70671" name="Group 36"/>
            <p:cNvGrpSpPr>
              <a:grpSpLocks/>
            </p:cNvGrpSpPr>
            <p:nvPr/>
          </p:nvGrpSpPr>
          <p:grpSpPr bwMode="auto">
            <a:xfrm>
              <a:off x="0" y="1879501"/>
              <a:ext cx="1079500" cy="1266825"/>
              <a:chOff x="2426" y="1498"/>
              <a:chExt cx="998" cy="1116"/>
            </a:xfrm>
          </p:grpSpPr>
          <p:grpSp>
            <p:nvGrpSpPr>
              <p:cNvPr id="70672" name="Group 19"/>
              <p:cNvGrpSpPr>
                <a:grpSpLocks/>
              </p:cNvGrpSpPr>
              <p:nvPr/>
            </p:nvGrpSpPr>
            <p:grpSpPr bwMode="auto">
              <a:xfrm>
                <a:off x="2471" y="2085"/>
                <a:ext cx="384" cy="529"/>
                <a:chOff x="2374" y="970"/>
                <a:chExt cx="432" cy="529"/>
              </a:xfrm>
            </p:grpSpPr>
            <p:sp>
              <p:nvSpPr>
                <p:cNvPr id="70684" name="Rectangle 20"/>
                <p:cNvSpPr>
                  <a:spLocks noChangeArrowheads="1"/>
                </p:cNvSpPr>
                <p:nvPr/>
              </p:nvSpPr>
              <p:spPr bwMode="auto">
                <a:xfrm>
                  <a:off x="2544" y="1152"/>
                  <a:ext cx="117" cy="347"/>
                </a:xfrm>
                <a:prstGeom prst="rect">
                  <a:avLst/>
                </a:prstGeom>
                <a:solidFill>
                  <a:srgbClr val="CCFF99"/>
                </a:solidFill>
                <a:ln w="9525">
                  <a:solidFill>
                    <a:schemeClr val="tx1"/>
                  </a:solidFill>
                  <a:miter lim="800000"/>
                  <a:headEnd/>
                  <a:tailEnd/>
                </a:ln>
              </p:spPr>
              <p:txBody>
                <a:bodyPr/>
                <a:lstStyle/>
                <a:p>
                  <a:endParaRPr lang="en-GB"/>
                </a:p>
              </p:txBody>
            </p:sp>
            <p:sp>
              <p:nvSpPr>
                <p:cNvPr id="70685" name="Freeform 21"/>
                <p:cNvSpPr>
                  <a:spLocks/>
                </p:cNvSpPr>
                <p:nvPr/>
              </p:nvSpPr>
              <p:spPr bwMode="auto">
                <a:xfrm>
                  <a:off x="2595" y="978"/>
                  <a:ext cx="211" cy="152"/>
                </a:xfrm>
                <a:custGeom>
                  <a:avLst/>
                  <a:gdLst>
                    <a:gd name="T0" fmla="*/ 1127244 w 101"/>
                    <a:gd name="T1" fmla="*/ 0 h 95"/>
                    <a:gd name="T2" fmla="*/ 1458125 w 101"/>
                    <a:gd name="T3" fmla="*/ 7570 h 95"/>
                    <a:gd name="T4" fmla="*/ 331199 w 101"/>
                    <a:gd name="T5" fmla="*/ 42730 h 95"/>
                    <a:gd name="T6" fmla="*/ 0 w 101"/>
                    <a:gd name="T7" fmla="*/ 32854 h 95"/>
                    <a:gd name="T8" fmla="*/ 1127244 w 101"/>
                    <a:gd name="T9" fmla="*/ 0 h 95"/>
                    <a:gd name="T10" fmla="*/ 0 60000 65536"/>
                    <a:gd name="T11" fmla="*/ 0 60000 65536"/>
                    <a:gd name="T12" fmla="*/ 0 60000 65536"/>
                    <a:gd name="T13" fmla="*/ 0 60000 65536"/>
                    <a:gd name="T14" fmla="*/ 0 60000 65536"/>
                    <a:gd name="T15" fmla="*/ 0 w 101"/>
                    <a:gd name="T16" fmla="*/ 0 h 95"/>
                    <a:gd name="T17" fmla="*/ 101 w 101"/>
                    <a:gd name="T18" fmla="*/ 95 h 95"/>
                  </a:gdLst>
                  <a:ahLst/>
                  <a:cxnLst>
                    <a:cxn ang="T10">
                      <a:pos x="T0" y="T1"/>
                    </a:cxn>
                    <a:cxn ang="T11">
                      <a:pos x="T2" y="T3"/>
                    </a:cxn>
                    <a:cxn ang="T12">
                      <a:pos x="T4" y="T5"/>
                    </a:cxn>
                    <a:cxn ang="T13">
                      <a:pos x="T6" y="T7"/>
                    </a:cxn>
                    <a:cxn ang="T14">
                      <a:pos x="T8" y="T9"/>
                    </a:cxn>
                  </a:cxnLst>
                  <a:rect l="T15" t="T16" r="T17" b="T18"/>
                  <a:pathLst>
                    <a:path w="101" h="95">
                      <a:moveTo>
                        <a:pt x="78" y="0"/>
                      </a:moveTo>
                      <a:lnTo>
                        <a:pt x="101" y="17"/>
                      </a:lnTo>
                      <a:lnTo>
                        <a:pt x="23" y="95"/>
                      </a:lnTo>
                      <a:lnTo>
                        <a:pt x="0" y="73"/>
                      </a:lnTo>
                      <a:lnTo>
                        <a:pt x="78" y="0"/>
                      </a:lnTo>
                      <a:close/>
                    </a:path>
                  </a:pathLst>
                </a:custGeom>
                <a:solidFill>
                  <a:srgbClr val="CCFF99"/>
                </a:solidFill>
                <a:ln w="9525">
                  <a:solidFill>
                    <a:schemeClr val="tx1"/>
                  </a:solidFill>
                  <a:round/>
                  <a:headEnd/>
                  <a:tailEnd/>
                </a:ln>
              </p:spPr>
              <p:txBody>
                <a:bodyPr/>
                <a:lstStyle/>
                <a:p>
                  <a:endParaRPr lang="en-GB"/>
                </a:p>
              </p:txBody>
            </p:sp>
            <p:sp>
              <p:nvSpPr>
                <p:cNvPr id="70686" name="Freeform 22"/>
                <p:cNvSpPr>
                  <a:spLocks/>
                </p:cNvSpPr>
                <p:nvPr/>
              </p:nvSpPr>
              <p:spPr bwMode="auto">
                <a:xfrm>
                  <a:off x="2374" y="970"/>
                  <a:ext cx="198" cy="160"/>
                </a:xfrm>
                <a:custGeom>
                  <a:avLst/>
                  <a:gdLst>
                    <a:gd name="T0" fmla="*/ 261234 w 94"/>
                    <a:gd name="T1" fmla="*/ 0 h 100"/>
                    <a:gd name="T2" fmla="*/ 1509341 w 94"/>
                    <a:gd name="T3" fmla="*/ 35170 h 100"/>
                    <a:gd name="T4" fmla="*/ 1249763 w 94"/>
                    <a:gd name="T5" fmla="*/ 45102 h 100"/>
                    <a:gd name="T6" fmla="*/ 0 w 94"/>
                    <a:gd name="T7" fmla="*/ 9877 h 100"/>
                    <a:gd name="T8" fmla="*/ 261234 w 94"/>
                    <a:gd name="T9" fmla="*/ 0 h 100"/>
                    <a:gd name="T10" fmla="*/ 0 60000 65536"/>
                    <a:gd name="T11" fmla="*/ 0 60000 65536"/>
                    <a:gd name="T12" fmla="*/ 0 60000 65536"/>
                    <a:gd name="T13" fmla="*/ 0 60000 65536"/>
                    <a:gd name="T14" fmla="*/ 0 60000 65536"/>
                    <a:gd name="T15" fmla="*/ 0 w 94"/>
                    <a:gd name="T16" fmla="*/ 0 h 100"/>
                    <a:gd name="T17" fmla="*/ 94 w 94"/>
                    <a:gd name="T18" fmla="*/ 100 h 100"/>
                  </a:gdLst>
                  <a:ahLst/>
                  <a:cxnLst>
                    <a:cxn ang="T10">
                      <a:pos x="T0" y="T1"/>
                    </a:cxn>
                    <a:cxn ang="T11">
                      <a:pos x="T2" y="T3"/>
                    </a:cxn>
                    <a:cxn ang="T12">
                      <a:pos x="T4" y="T5"/>
                    </a:cxn>
                    <a:cxn ang="T13">
                      <a:pos x="T6" y="T7"/>
                    </a:cxn>
                    <a:cxn ang="T14">
                      <a:pos x="T8" y="T9"/>
                    </a:cxn>
                  </a:cxnLst>
                  <a:rect l="T15" t="T16" r="T17" b="T18"/>
                  <a:pathLst>
                    <a:path w="94" h="100">
                      <a:moveTo>
                        <a:pt x="16" y="0"/>
                      </a:moveTo>
                      <a:lnTo>
                        <a:pt x="94" y="78"/>
                      </a:lnTo>
                      <a:lnTo>
                        <a:pt x="78" y="100"/>
                      </a:lnTo>
                      <a:lnTo>
                        <a:pt x="0" y="22"/>
                      </a:lnTo>
                      <a:lnTo>
                        <a:pt x="16" y="0"/>
                      </a:lnTo>
                      <a:close/>
                    </a:path>
                  </a:pathLst>
                </a:custGeom>
                <a:solidFill>
                  <a:srgbClr val="CCFF99"/>
                </a:solidFill>
                <a:ln w="9525">
                  <a:solidFill>
                    <a:schemeClr val="tx1"/>
                  </a:solidFill>
                  <a:round/>
                  <a:headEnd/>
                  <a:tailEnd/>
                </a:ln>
              </p:spPr>
              <p:txBody>
                <a:bodyPr/>
                <a:lstStyle/>
                <a:p>
                  <a:endParaRPr lang="en-GB"/>
                </a:p>
              </p:txBody>
            </p:sp>
          </p:grpSp>
          <p:sp>
            <p:nvSpPr>
              <p:cNvPr id="70673" name="Oval 28"/>
              <p:cNvSpPr>
                <a:spLocks noChangeArrowheads="1"/>
              </p:cNvSpPr>
              <p:nvPr/>
            </p:nvSpPr>
            <p:spPr bwMode="auto">
              <a:xfrm rot="-1597783">
                <a:off x="2789" y="2001"/>
                <a:ext cx="126" cy="90"/>
              </a:xfrm>
              <a:prstGeom prst="ellipse">
                <a:avLst/>
              </a:prstGeom>
              <a:noFill/>
              <a:ln w="28575" algn="ctr">
                <a:solidFill>
                  <a:schemeClr val="tx1"/>
                </a:solidFill>
                <a:round/>
                <a:headEnd/>
                <a:tailEnd/>
              </a:ln>
            </p:spPr>
            <p:txBody>
              <a:bodyPr wrap="none" anchor="ctr"/>
              <a:lstStyle/>
              <a:p>
                <a:endParaRPr lang="en-GB"/>
              </a:p>
            </p:txBody>
          </p:sp>
          <p:sp>
            <p:nvSpPr>
              <p:cNvPr id="60" name="Cloud"/>
              <p:cNvSpPr>
                <a:spLocks noChangeAspect="1" noEditPoints="1" noChangeArrowheads="1"/>
              </p:cNvSpPr>
              <p:nvPr/>
            </p:nvSpPr>
            <p:spPr bwMode="auto">
              <a:xfrm>
                <a:off x="2700" y="1889"/>
                <a:ext cx="364" cy="2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GB"/>
              </a:p>
            </p:txBody>
          </p:sp>
          <p:grpSp>
            <p:nvGrpSpPr>
              <p:cNvPr id="70675" name="Group 24"/>
              <p:cNvGrpSpPr>
                <a:grpSpLocks/>
              </p:cNvGrpSpPr>
              <p:nvPr/>
            </p:nvGrpSpPr>
            <p:grpSpPr bwMode="auto">
              <a:xfrm rot="-1597783">
                <a:off x="3040" y="1979"/>
                <a:ext cx="384" cy="529"/>
                <a:chOff x="2374" y="970"/>
                <a:chExt cx="432" cy="529"/>
              </a:xfrm>
            </p:grpSpPr>
            <p:sp>
              <p:nvSpPr>
                <p:cNvPr id="70681" name="Rectangle 25"/>
                <p:cNvSpPr>
                  <a:spLocks noChangeArrowheads="1"/>
                </p:cNvSpPr>
                <p:nvPr/>
              </p:nvSpPr>
              <p:spPr bwMode="auto">
                <a:xfrm>
                  <a:off x="2544" y="1152"/>
                  <a:ext cx="117" cy="347"/>
                </a:xfrm>
                <a:prstGeom prst="rect">
                  <a:avLst/>
                </a:prstGeom>
                <a:solidFill>
                  <a:srgbClr val="CCFF99"/>
                </a:solidFill>
                <a:ln w="9525">
                  <a:solidFill>
                    <a:schemeClr val="tx1"/>
                  </a:solidFill>
                  <a:miter lim="800000"/>
                  <a:headEnd/>
                  <a:tailEnd/>
                </a:ln>
              </p:spPr>
              <p:txBody>
                <a:bodyPr/>
                <a:lstStyle/>
                <a:p>
                  <a:endParaRPr lang="en-GB"/>
                </a:p>
              </p:txBody>
            </p:sp>
            <p:sp>
              <p:nvSpPr>
                <p:cNvPr id="70682" name="Freeform 26"/>
                <p:cNvSpPr>
                  <a:spLocks/>
                </p:cNvSpPr>
                <p:nvPr/>
              </p:nvSpPr>
              <p:spPr bwMode="auto">
                <a:xfrm>
                  <a:off x="2595" y="978"/>
                  <a:ext cx="211" cy="152"/>
                </a:xfrm>
                <a:custGeom>
                  <a:avLst/>
                  <a:gdLst>
                    <a:gd name="T0" fmla="*/ 1127244 w 101"/>
                    <a:gd name="T1" fmla="*/ 0 h 95"/>
                    <a:gd name="T2" fmla="*/ 1458125 w 101"/>
                    <a:gd name="T3" fmla="*/ 7570 h 95"/>
                    <a:gd name="T4" fmla="*/ 331199 w 101"/>
                    <a:gd name="T5" fmla="*/ 42730 h 95"/>
                    <a:gd name="T6" fmla="*/ 0 w 101"/>
                    <a:gd name="T7" fmla="*/ 32854 h 95"/>
                    <a:gd name="T8" fmla="*/ 1127244 w 101"/>
                    <a:gd name="T9" fmla="*/ 0 h 95"/>
                    <a:gd name="T10" fmla="*/ 0 60000 65536"/>
                    <a:gd name="T11" fmla="*/ 0 60000 65536"/>
                    <a:gd name="T12" fmla="*/ 0 60000 65536"/>
                    <a:gd name="T13" fmla="*/ 0 60000 65536"/>
                    <a:gd name="T14" fmla="*/ 0 60000 65536"/>
                    <a:gd name="T15" fmla="*/ 0 w 101"/>
                    <a:gd name="T16" fmla="*/ 0 h 95"/>
                    <a:gd name="T17" fmla="*/ 101 w 101"/>
                    <a:gd name="T18" fmla="*/ 95 h 95"/>
                  </a:gdLst>
                  <a:ahLst/>
                  <a:cxnLst>
                    <a:cxn ang="T10">
                      <a:pos x="T0" y="T1"/>
                    </a:cxn>
                    <a:cxn ang="T11">
                      <a:pos x="T2" y="T3"/>
                    </a:cxn>
                    <a:cxn ang="T12">
                      <a:pos x="T4" y="T5"/>
                    </a:cxn>
                    <a:cxn ang="T13">
                      <a:pos x="T6" y="T7"/>
                    </a:cxn>
                    <a:cxn ang="T14">
                      <a:pos x="T8" y="T9"/>
                    </a:cxn>
                  </a:cxnLst>
                  <a:rect l="T15" t="T16" r="T17" b="T18"/>
                  <a:pathLst>
                    <a:path w="101" h="95">
                      <a:moveTo>
                        <a:pt x="78" y="0"/>
                      </a:moveTo>
                      <a:lnTo>
                        <a:pt x="101" y="17"/>
                      </a:lnTo>
                      <a:lnTo>
                        <a:pt x="23" y="95"/>
                      </a:lnTo>
                      <a:lnTo>
                        <a:pt x="0" y="73"/>
                      </a:lnTo>
                      <a:lnTo>
                        <a:pt x="78" y="0"/>
                      </a:lnTo>
                      <a:close/>
                    </a:path>
                  </a:pathLst>
                </a:custGeom>
                <a:solidFill>
                  <a:srgbClr val="CCFF99"/>
                </a:solidFill>
                <a:ln w="9525">
                  <a:solidFill>
                    <a:schemeClr val="tx1"/>
                  </a:solidFill>
                  <a:round/>
                  <a:headEnd/>
                  <a:tailEnd/>
                </a:ln>
              </p:spPr>
              <p:txBody>
                <a:bodyPr/>
                <a:lstStyle/>
                <a:p>
                  <a:endParaRPr lang="en-GB"/>
                </a:p>
              </p:txBody>
            </p:sp>
            <p:sp>
              <p:nvSpPr>
                <p:cNvPr id="70683" name="Freeform 27"/>
                <p:cNvSpPr>
                  <a:spLocks/>
                </p:cNvSpPr>
                <p:nvPr/>
              </p:nvSpPr>
              <p:spPr bwMode="auto">
                <a:xfrm>
                  <a:off x="2374" y="970"/>
                  <a:ext cx="198" cy="160"/>
                </a:xfrm>
                <a:custGeom>
                  <a:avLst/>
                  <a:gdLst>
                    <a:gd name="T0" fmla="*/ 261234 w 94"/>
                    <a:gd name="T1" fmla="*/ 0 h 100"/>
                    <a:gd name="T2" fmla="*/ 1509341 w 94"/>
                    <a:gd name="T3" fmla="*/ 35170 h 100"/>
                    <a:gd name="T4" fmla="*/ 1249763 w 94"/>
                    <a:gd name="T5" fmla="*/ 45102 h 100"/>
                    <a:gd name="T6" fmla="*/ 0 w 94"/>
                    <a:gd name="T7" fmla="*/ 9877 h 100"/>
                    <a:gd name="T8" fmla="*/ 261234 w 94"/>
                    <a:gd name="T9" fmla="*/ 0 h 100"/>
                    <a:gd name="T10" fmla="*/ 0 60000 65536"/>
                    <a:gd name="T11" fmla="*/ 0 60000 65536"/>
                    <a:gd name="T12" fmla="*/ 0 60000 65536"/>
                    <a:gd name="T13" fmla="*/ 0 60000 65536"/>
                    <a:gd name="T14" fmla="*/ 0 60000 65536"/>
                    <a:gd name="T15" fmla="*/ 0 w 94"/>
                    <a:gd name="T16" fmla="*/ 0 h 100"/>
                    <a:gd name="T17" fmla="*/ 94 w 94"/>
                    <a:gd name="T18" fmla="*/ 100 h 100"/>
                  </a:gdLst>
                  <a:ahLst/>
                  <a:cxnLst>
                    <a:cxn ang="T10">
                      <a:pos x="T0" y="T1"/>
                    </a:cxn>
                    <a:cxn ang="T11">
                      <a:pos x="T2" y="T3"/>
                    </a:cxn>
                    <a:cxn ang="T12">
                      <a:pos x="T4" y="T5"/>
                    </a:cxn>
                    <a:cxn ang="T13">
                      <a:pos x="T6" y="T7"/>
                    </a:cxn>
                    <a:cxn ang="T14">
                      <a:pos x="T8" y="T9"/>
                    </a:cxn>
                  </a:cxnLst>
                  <a:rect l="T15" t="T16" r="T17" b="T18"/>
                  <a:pathLst>
                    <a:path w="94" h="100">
                      <a:moveTo>
                        <a:pt x="16" y="0"/>
                      </a:moveTo>
                      <a:lnTo>
                        <a:pt x="94" y="78"/>
                      </a:lnTo>
                      <a:lnTo>
                        <a:pt x="78" y="100"/>
                      </a:lnTo>
                      <a:lnTo>
                        <a:pt x="0" y="22"/>
                      </a:lnTo>
                      <a:lnTo>
                        <a:pt x="16" y="0"/>
                      </a:lnTo>
                      <a:close/>
                    </a:path>
                  </a:pathLst>
                </a:custGeom>
                <a:solidFill>
                  <a:srgbClr val="CCFF99"/>
                </a:solidFill>
                <a:ln w="9525">
                  <a:solidFill>
                    <a:schemeClr val="tx1"/>
                  </a:solidFill>
                  <a:round/>
                  <a:headEnd/>
                  <a:tailEnd/>
                </a:ln>
              </p:spPr>
              <p:txBody>
                <a:bodyPr/>
                <a:lstStyle/>
                <a:p>
                  <a:endParaRPr lang="en-GB"/>
                </a:p>
              </p:txBody>
            </p:sp>
          </p:grpSp>
          <p:sp>
            <p:nvSpPr>
              <p:cNvPr id="62" name="Cloud"/>
              <p:cNvSpPr>
                <a:spLocks noChangeAspect="1" noEditPoints="1" noChangeArrowheads="1"/>
              </p:cNvSpPr>
              <p:nvPr/>
            </p:nvSpPr>
            <p:spPr bwMode="auto">
              <a:xfrm>
                <a:off x="2426" y="1615"/>
                <a:ext cx="183" cy="12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GB"/>
              </a:p>
            </p:txBody>
          </p:sp>
          <p:grpSp>
            <p:nvGrpSpPr>
              <p:cNvPr id="70677" name="Group 29"/>
              <p:cNvGrpSpPr>
                <a:grpSpLocks/>
              </p:cNvGrpSpPr>
              <p:nvPr/>
            </p:nvGrpSpPr>
            <p:grpSpPr bwMode="auto">
              <a:xfrm rot="3113016" flipH="1" flipV="1">
                <a:off x="2711" y="1456"/>
                <a:ext cx="417" cy="489"/>
                <a:chOff x="2374" y="970"/>
                <a:chExt cx="432" cy="529"/>
              </a:xfrm>
            </p:grpSpPr>
            <p:sp>
              <p:nvSpPr>
                <p:cNvPr id="70678" name="Rectangle 30"/>
                <p:cNvSpPr>
                  <a:spLocks noChangeArrowheads="1"/>
                </p:cNvSpPr>
                <p:nvPr/>
              </p:nvSpPr>
              <p:spPr bwMode="auto">
                <a:xfrm>
                  <a:off x="2544" y="1152"/>
                  <a:ext cx="117" cy="347"/>
                </a:xfrm>
                <a:prstGeom prst="rect">
                  <a:avLst/>
                </a:prstGeom>
                <a:solidFill>
                  <a:srgbClr val="CCFF99"/>
                </a:solidFill>
                <a:ln w="9525">
                  <a:solidFill>
                    <a:schemeClr val="tx1"/>
                  </a:solidFill>
                  <a:miter lim="800000"/>
                  <a:headEnd/>
                  <a:tailEnd/>
                </a:ln>
              </p:spPr>
              <p:txBody>
                <a:bodyPr/>
                <a:lstStyle/>
                <a:p>
                  <a:endParaRPr lang="en-GB"/>
                </a:p>
              </p:txBody>
            </p:sp>
            <p:sp>
              <p:nvSpPr>
                <p:cNvPr id="70679" name="Freeform 31"/>
                <p:cNvSpPr>
                  <a:spLocks/>
                </p:cNvSpPr>
                <p:nvPr/>
              </p:nvSpPr>
              <p:spPr bwMode="auto">
                <a:xfrm>
                  <a:off x="2595" y="978"/>
                  <a:ext cx="211" cy="152"/>
                </a:xfrm>
                <a:custGeom>
                  <a:avLst/>
                  <a:gdLst>
                    <a:gd name="T0" fmla="*/ 1127244 w 101"/>
                    <a:gd name="T1" fmla="*/ 0 h 95"/>
                    <a:gd name="T2" fmla="*/ 1458125 w 101"/>
                    <a:gd name="T3" fmla="*/ 7570 h 95"/>
                    <a:gd name="T4" fmla="*/ 331199 w 101"/>
                    <a:gd name="T5" fmla="*/ 42730 h 95"/>
                    <a:gd name="T6" fmla="*/ 0 w 101"/>
                    <a:gd name="T7" fmla="*/ 32854 h 95"/>
                    <a:gd name="T8" fmla="*/ 1127244 w 101"/>
                    <a:gd name="T9" fmla="*/ 0 h 95"/>
                    <a:gd name="T10" fmla="*/ 0 60000 65536"/>
                    <a:gd name="T11" fmla="*/ 0 60000 65536"/>
                    <a:gd name="T12" fmla="*/ 0 60000 65536"/>
                    <a:gd name="T13" fmla="*/ 0 60000 65536"/>
                    <a:gd name="T14" fmla="*/ 0 60000 65536"/>
                    <a:gd name="T15" fmla="*/ 0 w 101"/>
                    <a:gd name="T16" fmla="*/ 0 h 95"/>
                    <a:gd name="T17" fmla="*/ 101 w 101"/>
                    <a:gd name="T18" fmla="*/ 95 h 95"/>
                  </a:gdLst>
                  <a:ahLst/>
                  <a:cxnLst>
                    <a:cxn ang="T10">
                      <a:pos x="T0" y="T1"/>
                    </a:cxn>
                    <a:cxn ang="T11">
                      <a:pos x="T2" y="T3"/>
                    </a:cxn>
                    <a:cxn ang="T12">
                      <a:pos x="T4" y="T5"/>
                    </a:cxn>
                    <a:cxn ang="T13">
                      <a:pos x="T6" y="T7"/>
                    </a:cxn>
                    <a:cxn ang="T14">
                      <a:pos x="T8" y="T9"/>
                    </a:cxn>
                  </a:cxnLst>
                  <a:rect l="T15" t="T16" r="T17" b="T18"/>
                  <a:pathLst>
                    <a:path w="101" h="95">
                      <a:moveTo>
                        <a:pt x="78" y="0"/>
                      </a:moveTo>
                      <a:lnTo>
                        <a:pt x="101" y="17"/>
                      </a:lnTo>
                      <a:lnTo>
                        <a:pt x="23" y="95"/>
                      </a:lnTo>
                      <a:lnTo>
                        <a:pt x="0" y="73"/>
                      </a:lnTo>
                      <a:lnTo>
                        <a:pt x="78" y="0"/>
                      </a:lnTo>
                      <a:close/>
                    </a:path>
                  </a:pathLst>
                </a:custGeom>
                <a:solidFill>
                  <a:srgbClr val="CCFF99"/>
                </a:solidFill>
                <a:ln w="9525">
                  <a:solidFill>
                    <a:schemeClr val="tx1"/>
                  </a:solidFill>
                  <a:round/>
                  <a:headEnd/>
                  <a:tailEnd/>
                </a:ln>
              </p:spPr>
              <p:txBody>
                <a:bodyPr/>
                <a:lstStyle/>
                <a:p>
                  <a:endParaRPr lang="en-GB"/>
                </a:p>
              </p:txBody>
            </p:sp>
            <p:sp>
              <p:nvSpPr>
                <p:cNvPr id="70680" name="Freeform 32"/>
                <p:cNvSpPr>
                  <a:spLocks/>
                </p:cNvSpPr>
                <p:nvPr/>
              </p:nvSpPr>
              <p:spPr bwMode="auto">
                <a:xfrm>
                  <a:off x="2374" y="970"/>
                  <a:ext cx="198" cy="160"/>
                </a:xfrm>
                <a:custGeom>
                  <a:avLst/>
                  <a:gdLst>
                    <a:gd name="T0" fmla="*/ 261234 w 94"/>
                    <a:gd name="T1" fmla="*/ 0 h 100"/>
                    <a:gd name="T2" fmla="*/ 1509341 w 94"/>
                    <a:gd name="T3" fmla="*/ 35170 h 100"/>
                    <a:gd name="T4" fmla="*/ 1249763 w 94"/>
                    <a:gd name="T5" fmla="*/ 45102 h 100"/>
                    <a:gd name="T6" fmla="*/ 0 w 94"/>
                    <a:gd name="T7" fmla="*/ 9877 h 100"/>
                    <a:gd name="T8" fmla="*/ 261234 w 94"/>
                    <a:gd name="T9" fmla="*/ 0 h 100"/>
                    <a:gd name="T10" fmla="*/ 0 60000 65536"/>
                    <a:gd name="T11" fmla="*/ 0 60000 65536"/>
                    <a:gd name="T12" fmla="*/ 0 60000 65536"/>
                    <a:gd name="T13" fmla="*/ 0 60000 65536"/>
                    <a:gd name="T14" fmla="*/ 0 60000 65536"/>
                    <a:gd name="T15" fmla="*/ 0 w 94"/>
                    <a:gd name="T16" fmla="*/ 0 h 100"/>
                    <a:gd name="T17" fmla="*/ 94 w 94"/>
                    <a:gd name="T18" fmla="*/ 100 h 100"/>
                  </a:gdLst>
                  <a:ahLst/>
                  <a:cxnLst>
                    <a:cxn ang="T10">
                      <a:pos x="T0" y="T1"/>
                    </a:cxn>
                    <a:cxn ang="T11">
                      <a:pos x="T2" y="T3"/>
                    </a:cxn>
                    <a:cxn ang="T12">
                      <a:pos x="T4" y="T5"/>
                    </a:cxn>
                    <a:cxn ang="T13">
                      <a:pos x="T6" y="T7"/>
                    </a:cxn>
                    <a:cxn ang="T14">
                      <a:pos x="T8" y="T9"/>
                    </a:cxn>
                  </a:cxnLst>
                  <a:rect l="T15" t="T16" r="T17" b="T18"/>
                  <a:pathLst>
                    <a:path w="94" h="100">
                      <a:moveTo>
                        <a:pt x="16" y="0"/>
                      </a:moveTo>
                      <a:lnTo>
                        <a:pt x="94" y="78"/>
                      </a:lnTo>
                      <a:lnTo>
                        <a:pt x="78" y="100"/>
                      </a:lnTo>
                      <a:lnTo>
                        <a:pt x="0" y="22"/>
                      </a:lnTo>
                      <a:lnTo>
                        <a:pt x="16" y="0"/>
                      </a:lnTo>
                      <a:close/>
                    </a:path>
                  </a:pathLst>
                </a:custGeom>
                <a:solidFill>
                  <a:srgbClr val="CCFF99"/>
                </a:solidFill>
                <a:ln w="9525">
                  <a:solidFill>
                    <a:schemeClr val="tx1"/>
                  </a:solidFill>
                  <a:round/>
                  <a:headEnd/>
                  <a:tailEnd/>
                </a:ln>
              </p:spPr>
              <p:txBody>
                <a:bodyPr/>
                <a:lstStyle/>
                <a:p>
                  <a:endParaRPr lang="en-GB"/>
                </a:p>
              </p:txBody>
            </p:sp>
          </p:grpSp>
        </p:grpSp>
      </p:grpSp>
      <p:sp>
        <p:nvSpPr>
          <p:cNvPr id="70660" name="TextBox 73"/>
          <p:cNvSpPr txBox="1">
            <a:spLocks noChangeArrowheads="1"/>
          </p:cNvSpPr>
          <p:nvPr/>
        </p:nvSpPr>
        <p:spPr bwMode="auto">
          <a:xfrm>
            <a:off x="4713288" y="2420938"/>
            <a:ext cx="4430712" cy="3786187"/>
          </a:xfrm>
          <a:prstGeom prst="rect">
            <a:avLst/>
          </a:prstGeom>
          <a:noFill/>
          <a:ln w="9525">
            <a:noFill/>
            <a:miter lim="800000"/>
            <a:headEnd/>
            <a:tailEnd/>
          </a:ln>
        </p:spPr>
        <p:txBody>
          <a:bodyPr wrap="none">
            <a:spAutoFit/>
          </a:bodyPr>
          <a:lstStyle/>
          <a:p>
            <a:pPr>
              <a:spcBef>
                <a:spcPct val="0"/>
              </a:spcBef>
            </a:pPr>
            <a:r>
              <a:rPr lang="en-GB" sz="2000">
                <a:solidFill>
                  <a:srgbClr val="002060"/>
                </a:solidFill>
              </a:rPr>
              <a:t>Immune complexes bind to </a:t>
            </a:r>
          </a:p>
          <a:p>
            <a:pPr>
              <a:spcBef>
                <a:spcPct val="0"/>
              </a:spcBef>
            </a:pPr>
            <a:r>
              <a:rPr lang="en-GB" sz="2000">
                <a:solidFill>
                  <a:srgbClr val="002060"/>
                </a:solidFill>
              </a:rPr>
              <a:t>C1q and activate classical </a:t>
            </a:r>
          </a:p>
          <a:p>
            <a:pPr>
              <a:spcBef>
                <a:spcPct val="0"/>
              </a:spcBef>
            </a:pPr>
            <a:r>
              <a:rPr lang="en-GB" sz="2000">
                <a:solidFill>
                  <a:srgbClr val="002060"/>
                </a:solidFill>
              </a:rPr>
              <a:t>pathway</a:t>
            </a:r>
          </a:p>
          <a:p>
            <a:pPr>
              <a:spcBef>
                <a:spcPct val="0"/>
              </a:spcBef>
            </a:pPr>
            <a:endParaRPr lang="en-GB" sz="2000">
              <a:solidFill>
                <a:srgbClr val="002060"/>
              </a:solidFill>
            </a:endParaRPr>
          </a:p>
          <a:p>
            <a:pPr>
              <a:spcBef>
                <a:spcPct val="0"/>
              </a:spcBef>
            </a:pPr>
            <a:r>
              <a:rPr lang="en-GB" sz="2000">
                <a:solidFill>
                  <a:srgbClr val="002060"/>
                </a:solidFill>
              </a:rPr>
              <a:t>Complement is consumed</a:t>
            </a:r>
          </a:p>
          <a:p>
            <a:pPr>
              <a:spcBef>
                <a:spcPct val="0"/>
              </a:spcBef>
            </a:pPr>
            <a:endParaRPr lang="en-GB" sz="2000">
              <a:solidFill>
                <a:srgbClr val="002060"/>
              </a:solidFill>
            </a:endParaRPr>
          </a:p>
          <a:p>
            <a:pPr>
              <a:spcBef>
                <a:spcPct val="0"/>
              </a:spcBef>
            </a:pPr>
            <a:r>
              <a:rPr lang="en-GB" sz="2000">
                <a:solidFill>
                  <a:srgbClr val="002060"/>
                </a:solidFill>
              </a:rPr>
              <a:t>Low levels of C4 and C3 complement</a:t>
            </a:r>
          </a:p>
          <a:p>
            <a:pPr>
              <a:spcBef>
                <a:spcPct val="0"/>
              </a:spcBef>
            </a:pPr>
            <a:r>
              <a:rPr lang="en-GB" sz="2000">
                <a:solidFill>
                  <a:srgbClr val="002060"/>
                </a:solidFill>
              </a:rPr>
              <a:t>suggest SLE is active</a:t>
            </a:r>
          </a:p>
          <a:p>
            <a:pPr>
              <a:spcBef>
                <a:spcPct val="0"/>
              </a:spcBef>
            </a:pPr>
            <a:endParaRPr lang="en-GB" sz="2000">
              <a:solidFill>
                <a:srgbClr val="002060"/>
              </a:solidFill>
            </a:endParaRPr>
          </a:p>
          <a:p>
            <a:pPr>
              <a:spcBef>
                <a:spcPct val="0"/>
              </a:spcBef>
            </a:pPr>
            <a:endParaRPr lang="en-GB" sz="2000">
              <a:solidFill>
                <a:srgbClr val="002060"/>
              </a:solidFill>
            </a:endParaRPr>
          </a:p>
          <a:p>
            <a:pPr>
              <a:spcBef>
                <a:spcPct val="0"/>
              </a:spcBef>
            </a:pPr>
            <a:r>
              <a:rPr lang="en-GB" sz="2000">
                <a:solidFill>
                  <a:srgbClr val="002060"/>
                </a:solidFill>
              </a:rPr>
              <a:t>ESR and dsDNA titre also reflect</a:t>
            </a:r>
          </a:p>
          <a:p>
            <a:pPr>
              <a:spcBef>
                <a:spcPct val="0"/>
              </a:spcBef>
            </a:pPr>
            <a:r>
              <a:rPr lang="en-GB" sz="2000">
                <a:solidFill>
                  <a:srgbClr val="002060"/>
                </a:solidFill>
              </a:rPr>
              <a:t>activity of disease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5"/>
          <p:cNvSpPr txBox="1">
            <a:spLocks noChangeArrowheads="1"/>
          </p:cNvSpPr>
          <p:nvPr/>
        </p:nvSpPr>
        <p:spPr bwMode="auto">
          <a:xfrm>
            <a:off x="323850" y="260350"/>
            <a:ext cx="7115175" cy="904875"/>
          </a:xfrm>
          <a:prstGeom prst="rect">
            <a:avLst/>
          </a:prstGeom>
          <a:noFill/>
          <a:ln w="9525">
            <a:noFill/>
            <a:miter lim="800000"/>
            <a:headEnd/>
            <a:tailEnd/>
          </a:ln>
        </p:spPr>
        <p:txBody>
          <a:bodyPr wrap="none">
            <a:spAutoFit/>
          </a:bodyPr>
          <a:lstStyle/>
          <a:p>
            <a:r>
              <a:rPr lang="en-GB" sz="2400">
                <a:solidFill>
                  <a:srgbClr val="FF9900"/>
                </a:solidFill>
              </a:rPr>
              <a:t>Are you reassured by the normal urea or are there </a:t>
            </a:r>
          </a:p>
          <a:p>
            <a:r>
              <a:rPr lang="en-GB" sz="2400">
                <a:solidFill>
                  <a:srgbClr val="FF9900"/>
                </a:solidFill>
              </a:rPr>
              <a:t>other tests you would request?</a:t>
            </a:r>
          </a:p>
        </p:txBody>
      </p:sp>
      <p:sp>
        <p:nvSpPr>
          <p:cNvPr id="71683" name="TextBox 73"/>
          <p:cNvSpPr txBox="1">
            <a:spLocks noChangeArrowheads="1"/>
          </p:cNvSpPr>
          <p:nvPr/>
        </p:nvSpPr>
        <p:spPr bwMode="auto">
          <a:xfrm>
            <a:off x="468313" y="1916113"/>
            <a:ext cx="5340350" cy="3478212"/>
          </a:xfrm>
          <a:prstGeom prst="rect">
            <a:avLst/>
          </a:prstGeom>
          <a:noFill/>
          <a:ln w="9525">
            <a:noFill/>
            <a:miter lim="800000"/>
            <a:headEnd/>
            <a:tailEnd/>
          </a:ln>
        </p:spPr>
        <p:txBody>
          <a:bodyPr wrap="none">
            <a:spAutoFit/>
          </a:bodyPr>
          <a:lstStyle/>
          <a:p>
            <a:pPr>
              <a:spcBef>
                <a:spcPct val="0"/>
              </a:spcBef>
            </a:pPr>
            <a:r>
              <a:rPr lang="en-GB" sz="2000" b="1">
                <a:solidFill>
                  <a:srgbClr val="002060"/>
                </a:solidFill>
              </a:rPr>
              <a:t>Urinalysis: </a:t>
            </a:r>
          </a:p>
          <a:p>
            <a:pPr>
              <a:spcBef>
                <a:spcPct val="0"/>
              </a:spcBef>
            </a:pPr>
            <a:r>
              <a:rPr lang="en-GB" sz="2000">
                <a:solidFill>
                  <a:srgbClr val="002060"/>
                </a:solidFill>
              </a:rPr>
              <a:t>Proteinuria</a:t>
            </a:r>
          </a:p>
          <a:p>
            <a:pPr>
              <a:spcBef>
                <a:spcPct val="0"/>
              </a:spcBef>
            </a:pPr>
            <a:r>
              <a:rPr lang="en-GB" sz="2000">
                <a:solidFill>
                  <a:srgbClr val="002060"/>
                </a:solidFill>
              </a:rPr>
              <a:t>Microscopic haematuria</a:t>
            </a:r>
          </a:p>
          <a:p>
            <a:pPr>
              <a:spcBef>
                <a:spcPct val="0"/>
              </a:spcBef>
            </a:pPr>
            <a:endParaRPr lang="en-GB" sz="2000">
              <a:solidFill>
                <a:srgbClr val="002060"/>
              </a:solidFill>
            </a:endParaRPr>
          </a:p>
          <a:p>
            <a:pPr>
              <a:spcBef>
                <a:spcPct val="0"/>
              </a:spcBef>
            </a:pPr>
            <a:r>
              <a:rPr lang="en-GB" sz="2000" b="1">
                <a:solidFill>
                  <a:srgbClr val="002060"/>
                </a:solidFill>
              </a:rPr>
              <a:t>Urine microscopy:</a:t>
            </a:r>
          </a:p>
          <a:p>
            <a:pPr>
              <a:spcBef>
                <a:spcPct val="0"/>
              </a:spcBef>
            </a:pPr>
            <a:r>
              <a:rPr lang="en-GB" sz="2000">
                <a:solidFill>
                  <a:srgbClr val="002060"/>
                </a:solidFill>
              </a:rPr>
              <a:t>Red cells</a:t>
            </a:r>
          </a:p>
          <a:p>
            <a:pPr>
              <a:spcBef>
                <a:spcPct val="0"/>
              </a:spcBef>
            </a:pPr>
            <a:r>
              <a:rPr lang="en-GB" sz="2000">
                <a:solidFill>
                  <a:srgbClr val="002060"/>
                </a:solidFill>
              </a:rPr>
              <a:t>Red cell casts </a:t>
            </a:r>
          </a:p>
          <a:p>
            <a:pPr>
              <a:spcBef>
                <a:spcPct val="0"/>
              </a:spcBef>
            </a:pPr>
            <a:endParaRPr lang="en-GB" sz="2000">
              <a:solidFill>
                <a:srgbClr val="002060"/>
              </a:solidFill>
            </a:endParaRPr>
          </a:p>
          <a:p>
            <a:pPr>
              <a:spcBef>
                <a:spcPct val="0"/>
              </a:spcBef>
            </a:pPr>
            <a:r>
              <a:rPr lang="en-GB" sz="2000" b="1">
                <a:solidFill>
                  <a:srgbClr val="002060"/>
                </a:solidFill>
              </a:rPr>
              <a:t>Renal biopsy:</a:t>
            </a:r>
          </a:p>
          <a:p>
            <a:pPr>
              <a:spcBef>
                <a:spcPct val="0"/>
              </a:spcBef>
            </a:pPr>
            <a:r>
              <a:rPr lang="en-GB" sz="2000">
                <a:solidFill>
                  <a:srgbClr val="002060"/>
                </a:solidFill>
              </a:rPr>
              <a:t>Diffuse proliferative nephritis</a:t>
            </a:r>
          </a:p>
          <a:p>
            <a:pPr>
              <a:spcBef>
                <a:spcPct val="0"/>
              </a:spcBef>
            </a:pPr>
            <a:r>
              <a:rPr lang="en-GB" sz="2000">
                <a:solidFill>
                  <a:srgbClr val="002060"/>
                </a:solidFill>
              </a:rPr>
              <a:t>Immune complex and complement deposition</a:t>
            </a:r>
          </a:p>
        </p:txBody>
      </p:sp>
      <p:pic>
        <p:nvPicPr>
          <p:cNvPr id="71684" name="Object 5"/>
          <p:cNvPicPr>
            <a:picLocks noChangeAspect="1" noChangeArrowheads="1"/>
          </p:cNvPicPr>
          <p:nvPr/>
        </p:nvPicPr>
        <p:blipFill>
          <a:blip r:embed="rId3"/>
          <a:srcRect/>
          <a:stretch>
            <a:fillRect/>
          </a:stretch>
        </p:blipFill>
        <p:spPr bwMode="auto">
          <a:xfrm>
            <a:off x="5076825" y="1628775"/>
            <a:ext cx="3311525" cy="2838450"/>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851275" y="1989138"/>
            <a:ext cx="1625600" cy="1822450"/>
            <a:chOff x="1680" y="816"/>
            <a:chExt cx="1394" cy="1350"/>
          </a:xfrm>
        </p:grpSpPr>
        <p:sp>
          <p:nvSpPr>
            <p:cNvPr id="72814" name="Freeform 5"/>
            <p:cNvSpPr>
              <a:spLocks/>
            </p:cNvSpPr>
            <p:nvPr/>
          </p:nvSpPr>
          <p:spPr bwMode="auto">
            <a:xfrm>
              <a:off x="1728" y="864"/>
              <a:ext cx="1202" cy="1296"/>
            </a:xfrm>
            <a:custGeom>
              <a:avLst/>
              <a:gdLst>
                <a:gd name="T0" fmla="*/ 19 w 1346"/>
                <a:gd name="T1" fmla="*/ 184 h 1350"/>
                <a:gd name="T2" fmla="*/ 55 w 1346"/>
                <a:gd name="T3" fmla="*/ 234 h 1350"/>
                <a:gd name="T4" fmla="*/ 92 w 1346"/>
                <a:gd name="T5" fmla="*/ 275 h 1350"/>
                <a:gd name="T6" fmla="*/ 115 w 1346"/>
                <a:gd name="T7" fmla="*/ 299 h 1350"/>
                <a:gd name="T8" fmla="*/ 142 w 1346"/>
                <a:gd name="T9" fmla="*/ 329 h 1350"/>
                <a:gd name="T10" fmla="*/ 164 w 1346"/>
                <a:gd name="T11" fmla="*/ 354 h 1350"/>
                <a:gd name="T12" fmla="*/ 183 w 1346"/>
                <a:gd name="T13" fmla="*/ 373 h 1350"/>
                <a:gd name="T14" fmla="*/ 211 w 1346"/>
                <a:gd name="T15" fmla="*/ 398 h 1350"/>
                <a:gd name="T16" fmla="*/ 247 w 1346"/>
                <a:gd name="T17" fmla="*/ 453 h 1350"/>
                <a:gd name="T18" fmla="*/ 284 w 1346"/>
                <a:gd name="T19" fmla="*/ 494 h 1350"/>
                <a:gd name="T20" fmla="*/ 321 w 1346"/>
                <a:gd name="T21" fmla="*/ 541 h 1350"/>
                <a:gd name="T22" fmla="*/ 347 w 1346"/>
                <a:gd name="T23" fmla="*/ 573 h 1350"/>
                <a:gd name="T24" fmla="*/ 376 w 1346"/>
                <a:gd name="T25" fmla="*/ 612 h 1350"/>
                <a:gd name="T26" fmla="*/ 389 w 1346"/>
                <a:gd name="T27" fmla="*/ 642 h 1350"/>
                <a:gd name="T28" fmla="*/ 407 w 1346"/>
                <a:gd name="T29" fmla="*/ 678 h 1350"/>
                <a:gd name="T30" fmla="*/ 416 w 1346"/>
                <a:gd name="T31" fmla="*/ 708 h 1350"/>
                <a:gd name="T32" fmla="*/ 426 w 1346"/>
                <a:gd name="T33" fmla="*/ 748 h 1350"/>
                <a:gd name="T34" fmla="*/ 436 w 1346"/>
                <a:gd name="T35" fmla="*/ 787 h 1350"/>
                <a:gd name="T36" fmla="*/ 439 w 1346"/>
                <a:gd name="T37" fmla="*/ 828 h 1350"/>
                <a:gd name="T38" fmla="*/ 439 w 1346"/>
                <a:gd name="T39" fmla="*/ 863 h 1350"/>
                <a:gd name="T40" fmla="*/ 439 w 1346"/>
                <a:gd name="T41" fmla="*/ 892 h 1350"/>
                <a:gd name="T42" fmla="*/ 436 w 1346"/>
                <a:gd name="T43" fmla="*/ 932 h 1350"/>
                <a:gd name="T44" fmla="*/ 422 w 1346"/>
                <a:gd name="T45" fmla="*/ 962 h 1350"/>
                <a:gd name="T46" fmla="*/ 403 w 1346"/>
                <a:gd name="T47" fmla="*/ 987 h 1350"/>
                <a:gd name="T48" fmla="*/ 384 w 1346"/>
                <a:gd name="T49" fmla="*/ 1007 h 1350"/>
                <a:gd name="T50" fmla="*/ 366 w 1346"/>
                <a:gd name="T51" fmla="*/ 1022 h 1350"/>
                <a:gd name="T52" fmla="*/ 347 w 1346"/>
                <a:gd name="T53" fmla="*/ 1036 h 1350"/>
                <a:gd name="T54" fmla="*/ 324 w 1346"/>
                <a:gd name="T55" fmla="*/ 1050 h 1350"/>
                <a:gd name="T56" fmla="*/ 297 w 1346"/>
                <a:gd name="T57" fmla="*/ 1056 h 1350"/>
                <a:gd name="T58" fmla="*/ 271 w 1346"/>
                <a:gd name="T59" fmla="*/ 1056 h 1350"/>
                <a:gd name="T60" fmla="*/ 242 w 1346"/>
                <a:gd name="T61" fmla="*/ 1056 h 1350"/>
                <a:gd name="T62" fmla="*/ 224 w 1346"/>
                <a:gd name="T63" fmla="*/ 1048 h 1350"/>
                <a:gd name="T64" fmla="*/ 202 w 1346"/>
                <a:gd name="T65" fmla="*/ 1028 h 1350"/>
                <a:gd name="T66" fmla="*/ 183 w 1346"/>
                <a:gd name="T67" fmla="*/ 1011 h 1350"/>
                <a:gd name="T68" fmla="*/ 164 w 1346"/>
                <a:gd name="T69" fmla="*/ 982 h 1350"/>
                <a:gd name="T70" fmla="*/ 138 w 1346"/>
                <a:gd name="T71" fmla="*/ 942 h 1350"/>
                <a:gd name="T72" fmla="*/ 123 w 1346"/>
                <a:gd name="T73" fmla="*/ 907 h 1350"/>
                <a:gd name="T74" fmla="*/ 101 w 1346"/>
                <a:gd name="T75" fmla="*/ 872 h 1350"/>
                <a:gd name="T76" fmla="*/ 92 w 1346"/>
                <a:gd name="T77" fmla="*/ 807 h 1350"/>
                <a:gd name="T78" fmla="*/ 92 w 1346"/>
                <a:gd name="T79" fmla="*/ 732 h 1350"/>
                <a:gd name="T80" fmla="*/ 105 w 1346"/>
                <a:gd name="T81" fmla="*/ 668 h 1350"/>
                <a:gd name="T82" fmla="*/ 123 w 1346"/>
                <a:gd name="T83" fmla="*/ 609 h 1350"/>
                <a:gd name="T84" fmla="*/ 142 w 1346"/>
                <a:gd name="T85" fmla="*/ 547 h 1350"/>
                <a:gd name="T86" fmla="*/ 164 w 1346"/>
                <a:gd name="T87" fmla="*/ 508 h 1350"/>
                <a:gd name="T88" fmla="*/ 211 w 1346"/>
                <a:gd name="T89" fmla="*/ 438 h 1350"/>
                <a:gd name="T90" fmla="*/ 252 w 1346"/>
                <a:gd name="T91" fmla="*/ 379 h 1350"/>
                <a:gd name="T92" fmla="*/ 294 w 1346"/>
                <a:gd name="T93" fmla="*/ 343 h 1350"/>
                <a:gd name="T94" fmla="*/ 347 w 1346"/>
                <a:gd name="T95" fmla="*/ 303 h 1350"/>
                <a:gd name="T96" fmla="*/ 403 w 1346"/>
                <a:gd name="T97" fmla="*/ 244 h 1350"/>
                <a:gd name="T98" fmla="*/ 518 w 1346"/>
                <a:gd name="T99" fmla="*/ 139 h 1350"/>
                <a:gd name="T100" fmla="*/ 572 w 1346"/>
                <a:gd name="T101" fmla="*/ 95 h 1350"/>
                <a:gd name="T102" fmla="*/ 618 w 1346"/>
                <a:gd name="T103" fmla="*/ 55 h 1350"/>
                <a:gd name="T104" fmla="*/ 664 w 1346"/>
                <a:gd name="T105" fmla="*/ 13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6"/>
                <a:gd name="T160" fmla="*/ 0 h 1350"/>
                <a:gd name="T161" fmla="*/ 1346 w 1346"/>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6" h="1350">
                  <a:moveTo>
                    <a:pt x="0" y="210"/>
                  </a:moveTo>
                  <a:lnTo>
                    <a:pt x="0" y="216"/>
                  </a:lnTo>
                  <a:lnTo>
                    <a:pt x="9" y="216"/>
                  </a:lnTo>
                  <a:lnTo>
                    <a:pt x="18" y="223"/>
                  </a:lnTo>
                  <a:lnTo>
                    <a:pt x="18" y="229"/>
                  </a:lnTo>
                  <a:lnTo>
                    <a:pt x="36" y="235"/>
                  </a:lnTo>
                  <a:lnTo>
                    <a:pt x="36" y="242"/>
                  </a:lnTo>
                  <a:lnTo>
                    <a:pt x="45" y="248"/>
                  </a:lnTo>
                  <a:lnTo>
                    <a:pt x="63" y="261"/>
                  </a:lnTo>
                  <a:lnTo>
                    <a:pt x="81" y="274"/>
                  </a:lnTo>
                  <a:lnTo>
                    <a:pt x="90" y="280"/>
                  </a:lnTo>
                  <a:lnTo>
                    <a:pt x="108" y="299"/>
                  </a:lnTo>
                  <a:lnTo>
                    <a:pt x="126" y="305"/>
                  </a:lnTo>
                  <a:lnTo>
                    <a:pt x="135" y="312"/>
                  </a:lnTo>
                  <a:lnTo>
                    <a:pt x="144" y="324"/>
                  </a:lnTo>
                  <a:lnTo>
                    <a:pt x="153" y="324"/>
                  </a:lnTo>
                  <a:lnTo>
                    <a:pt x="162" y="337"/>
                  </a:lnTo>
                  <a:lnTo>
                    <a:pt x="180" y="350"/>
                  </a:lnTo>
                  <a:lnTo>
                    <a:pt x="189" y="356"/>
                  </a:lnTo>
                  <a:lnTo>
                    <a:pt x="189" y="363"/>
                  </a:lnTo>
                  <a:lnTo>
                    <a:pt x="199" y="369"/>
                  </a:lnTo>
                  <a:lnTo>
                    <a:pt x="208" y="375"/>
                  </a:lnTo>
                  <a:lnTo>
                    <a:pt x="217" y="382"/>
                  </a:lnTo>
                  <a:lnTo>
                    <a:pt x="226" y="382"/>
                  </a:lnTo>
                  <a:lnTo>
                    <a:pt x="235" y="388"/>
                  </a:lnTo>
                  <a:lnTo>
                    <a:pt x="244" y="395"/>
                  </a:lnTo>
                  <a:lnTo>
                    <a:pt x="253" y="401"/>
                  </a:lnTo>
                  <a:lnTo>
                    <a:pt x="262" y="407"/>
                  </a:lnTo>
                  <a:lnTo>
                    <a:pt x="271" y="414"/>
                  </a:lnTo>
                  <a:lnTo>
                    <a:pt x="280" y="420"/>
                  </a:lnTo>
                  <a:lnTo>
                    <a:pt x="289" y="420"/>
                  </a:lnTo>
                  <a:lnTo>
                    <a:pt x="298" y="426"/>
                  </a:lnTo>
                  <a:lnTo>
                    <a:pt x="307" y="433"/>
                  </a:lnTo>
                  <a:lnTo>
                    <a:pt x="316" y="439"/>
                  </a:lnTo>
                  <a:lnTo>
                    <a:pt x="325" y="445"/>
                  </a:lnTo>
                  <a:lnTo>
                    <a:pt x="325" y="452"/>
                  </a:lnTo>
                  <a:lnTo>
                    <a:pt x="334" y="452"/>
                  </a:lnTo>
                  <a:lnTo>
                    <a:pt x="343" y="458"/>
                  </a:lnTo>
                  <a:lnTo>
                    <a:pt x="343" y="465"/>
                  </a:lnTo>
                  <a:lnTo>
                    <a:pt x="352" y="465"/>
                  </a:lnTo>
                  <a:lnTo>
                    <a:pt x="361" y="471"/>
                  </a:lnTo>
                  <a:lnTo>
                    <a:pt x="361" y="477"/>
                  </a:lnTo>
                  <a:lnTo>
                    <a:pt x="370" y="484"/>
                  </a:lnTo>
                  <a:lnTo>
                    <a:pt x="379" y="490"/>
                  </a:lnTo>
                  <a:lnTo>
                    <a:pt x="388" y="496"/>
                  </a:lnTo>
                  <a:lnTo>
                    <a:pt x="397" y="503"/>
                  </a:lnTo>
                  <a:lnTo>
                    <a:pt x="406" y="509"/>
                  </a:lnTo>
                  <a:lnTo>
                    <a:pt x="415" y="509"/>
                  </a:lnTo>
                  <a:lnTo>
                    <a:pt x="424" y="516"/>
                  </a:lnTo>
                  <a:lnTo>
                    <a:pt x="451" y="541"/>
                  </a:lnTo>
                  <a:lnTo>
                    <a:pt x="460" y="554"/>
                  </a:lnTo>
                  <a:lnTo>
                    <a:pt x="478" y="560"/>
                  </a:lnTo>
                  <a:lnTo>
                    <a:pt x="478" y="573"/>
                  </a:lnTo>
                  <a:lnTo>
                    <a:pt x="488" y="579"/>
                  </a:lnTo>
                  <a:lnTo>
                    <a:pt x="497" y="586"/>
                  </a:lnTo>
                  <a:lnTo>
                    <a:pt x="515" y="605"/>
                  </a:lnTo>
                  <a:lnTo>
                    <a:pt x="533" y="605"/>
                  </a:lnTo>
                  <a:lnTo>
                    <a:pt x="533" y="617"/>
                  </a:lnTo>
                  <a:lnTo>
                    <a:pt x="551" y="624"/>
                  </a:lnTo>
                  <a:lnTo>
                    <a:pt x="560" y="630"/>
                  </a:lnTo>
                  <a:lnTo>
                    <a:pt x="578" y="649"/>
                  </a:lnTo>
                  <a:lnTo>
                    <a:pt x="587" y="656"/>
                  </a:lnTo>
                  <a:lnTo>
                    <a:pt x="596" y="662"/>
                  </a:lnTo>
                  <a:lnTo>
                    <a:pt x="596" y="668"/>
                  </a:lnTo>
                  <a:lnTo>
                    <a:pt x="623" y="681"/>
                  </a:lnTo>
                  <a:lnTo>
                    <a:pt x="632" y="694"/>
                  </a:lnTo>
                  <a:lnTo>
                    <a:pt x="641" y="694"/>
                  </a:lnTo>
                  <a:lnTo>
                    <a:pt x="650" y="707"/>
                  </a:lnTo>
                  <a:lnTo>
                    <a:pt x="659" y="713"/>
                  </a:lnTo>
                  <a:lnTo>
                    <a:pt x="668" y="719"/>
                  </a:lnTo>
                  <a:lnTo>
                    <a:pt x="677" y="732"/>
                  </a:lnTo>
                  <a:lnTo>
                    <a:pt x="686" y="732"/>
                  </a:lnTo>
                  <a:lnTo>
                    <a:pt x="695" y="738"/>
                  </a:lnTo>
                  <a:lnTo>
                    <a:pt x="695" y="751"/>
                  </a:lnTo>
                  <a:lnTo>
                    <a:pt x="704" y="751"/>
                  </a:lnTo>
                  <a:lnTo>
                    <a:pt x="722" y="770"/>
                  </a:lnTo>
                  <a:lnTo>
                    <a:pt x="731" y="777"/>
                  </a:lnTo>
                  <a:lnTo>
                    <a:pt x="740" y="783"/>
                  </a:lnTo>
                  <a:lnTo>
                    <a:pt x="740" y="789"/>
                  </a:lnTo>
                  <a:lnTo>
                    <a:pt x="749" y="796"/>
                  </a:lnTo>
                  <a:lnTo>
                    <a:pt x="749" y="802"/>
                  </a:lnTo>
                  <a:lnTo>
                    <a:pt x="758" y="809"/>
                  </a:lnTo>
                  <a:lnTo>
                    <a:pt x="758" y="815"/>
                  </a:lnTo>
                  <a:lnTo>
                    <a:pt x="768" y="821"/>
                  </a:lnTo>
                  <a:lnTo>
                    <a:pt x="768" y="828"/>
                  </a:lnTo>
                  <a:lnTo>
                    <a:pt x="777" y="834"/>
                  </a:lnTo>
                  <a:lnTo>
                    <a:pt x="786" y="840"/>
                  </a:lnTo>
                  <a:lnTo>
                    <a:pt x="786" y="853"/>
                  </a:lnTo>
                  <a:lnTo>
                    <a:pt x="795" y="860"/>
                  </a:lnTo>
                  <a:lnTo>
                    <a:pt x="804" y="866"/>
                  </a:lnTo>
                  <a:lnTo>
                    <a:pt x="804" y="872"/>
                  </a:lnTo>
                  <a:lnTo>
                    <a:pt x="813" y="879"/>
                  </a:lnTo>
                  <a:lnTo>
                    <a:pt x="813" y="885"/>
                  </a:lnTo>
                  <a:lnTo>
                    <a:pt x="813" y="891"/>
                  </a:lnTo>
                  <a:lnTo>
                    <a:pt x="822" y="898"/>
                  </a:lnTo>
                  <a:lnTo>
                    <a:pt x="822" y="904"/>
                  </a:lnTo>
                  <a:lnTo>
                    <a:pt x="822" y="910"/>
                  </a:lnTo>
                  <a:lnTo>
                    <a:pt x="831" y="923"/>
                  </a:lnTo>
                  <a:lnTo>
                    <a:pt x="831" y="930"/>
                  </a:lnTo>
                  <a:lnTo>
                    <a:pt x="831" y="936"/>
                  </a:lnTo>
                  <a:lnTo>
                    <a:pt x="840" y="942"/>
                  </a:lnTo>
                  <a:lnTo>
                    <a:pt x="840" y="955"/>
                  </a:lnTo>
                  <a:lnTo>
                    <a:pt x="849" y="961"/>
                  </a:lnTo>
                  <a:lnTo>
                    <a:pt x="849" y="974"/>
                  </a:lnTo>
                  <a:lnTo>
                    <a:pt x="858" y="987"/>
                  </a:lnTo>
                  <a:lnTo>
                    <a:pt x="858" y="993"/>
                  </a:lnTo>
                  <a:lnTo>
                    <a:pt x="858" y="1000"/>
                  </a:lnTo>
                  <a:lnTo>
                    <a:pt x="858" y="1006"/>
                  </a:lnTo>
                  <a:lnTo>
                    <a:pt x="858" y="1012"/>
                  </a:lnTo>
                  <a:lnTo>
                    <a:pt x="867" y="1019"/>
                  </a:lnTo>
                  <a:lnTo>
                    <a:pt x="867" y="1025"/>
                  </a:lnTo>
                  <a:lnTo>
                    <a:pt x="867" y="1038"/>
                  </a:lnTo>
                  <a:lnTo>
                    <a:pt x="867" y="1044"/>
                  </a:lnTo>
                  <a:lnTo>
                    <a:pt x="867" y="1057"/>
                  </a:lnTo>
                  <a:lnTo>
                    <a:pt x="867" y="1063"/>
                  </a:lnTo>
                  <a:lnTo>
                    <a:pt x="867" y="1076"/>
                  </a:lnTo>
                  <a:lnTo>
                    <a:pt x="867" y="1082"/>
                  </a:lnTo>
                  <a:lnTo>
                    <a:pt x="867" y="1089"/>
                  </a:lnTo>
                  <a:lnTo>
                    <a:pt x="867" y="1095"/>
                  </a:lnTo>
                  <a:lnTo>
                    <a:pt x="867" y="1102"/>
                  </a:lnTo>
                  <a:lnTo>
                    <a:pt x="867" y="1108"/>
                  </a:lnTo>
                  <a:lnTo>
                    <a:pt x="867" y="1114"/>
                  </a:lnTo>
                  <a:lnTo>
                    <a:pt x="867" y="1121"/>
                  </a:lnTo>
                  <a:lnTo>
                    <a:pt x="867" y="1127"/>
                  </a:lnTo>
                  <a:lnTo>
                    <a:pt x="867" y="1133"/>
                  </a:lnTo>
                  <a:lnTo>
                    <a:pt x="867" y="1140"/>
                  </a:lnTo>
                  <a:lnTo>
                    <a:pt x="867" y="1146"/>
                  </a:lnTo>
                  <a:lnTo>
                    <a:pt x="867" y="1153"/>
                  </a:lnTo>
                  <a:lnTo>
                    <a:pt x="867" y="1172"/>
                  </a:lnTo>
                  <a:lnTo>
                    <a:pt x="867" y="1178"/>
                  </a:lnTo>
                  <a:lnTo>
                    <a:pt x="858" y="1178"/>
                  </a:lnTo>
                  <a:lnTo>
                    <a:pt x="858" y="1191"/>
                  </a:lnTo>
                  <a:lnTo>
                    <a:pt x="849" y="1197"/>
                  </a:lnTo>
                  <a:lnTo>
                    <a:pt x="849" y="1203"/>
                  </a:lnTo>
                  <a:lnTo>
                    <a:pt x="849" y="1210"/>
                  </a:lnTo>
                  <a:lnTo>
                    <a:pt x="840" y="1216"/>
                  </a:lnTo>
                  <a:lnTo>
                    <a:pt x="831" y="1223"/>
                  </a:lnTo>
                  <a:lnTo>
                    <a:pt x="831" y="1229"/>
                  </a:lnTo>
                  <a:lnTo>
                    <a:pt x="822" y="1235"/>
                  </a:lnTo>
                  <a:lnTo>
                    <a:pt x="813" y="1235"/>
                  </a:lnTo>
                  <a:lnTo>
                    <a:pt x="813" y="1242"/>
                  </a:lnTo>
                  <a:lnTo>
                    <a:pt x="813" y="1248"/>
                  </a:lnTo>
                  <a:lnTo>
                    <a:pt x="804" y="1254"/>
                  </a:lnTo>
                  <a:lnTo>
                    <a:pt x="795" y="1261"/>
                  </a:lnTo>
                  <a:lnTo>
                    <a:pt x="786" y="1261"/>
                  </a:lnTo>
                  <a:lnTo>
                    <a:pt x="786" y="1267"/>
                  </a:lnTo>
                  <a:lnTo>
                    <a:pt x="777" y="1267"/>
                  </a:lnTo>
                  <a:lnTo>
                    <a:pt x="777" y="1274"/>
                  </a:lnTo>
                  <a:lnTo>
                    <a:pt x="768" y="1280"/>
                  </a:lnTo>
                  <a:lnTo>
                    <a:pt x="758" y="1286"/>
                  </a:lnTo>
                  <a:lnTo>
                    <a:pt x="749" y="1286"/>
                  </a:lnTo>
                  <a:lnTo>
                    <a:pt x="749" y="1293"/>
                  </a:lnTo>
                  <a:lnTo>
                    <a:pt x="740" y="1299"/>
                  </a:lnTo>
                  <a:lnTo>
                    <a:pt x="731" y="1299"/>
                  </a:lnTo>
                  <a:lnTo>
                    <a:pt x="731" y="1305"/>
                  </a:lnTo>
                  <a:lnTo>
                    <a:pt x="722" y="1305"/>
                  </a:lnTo>
                  <a:lnTo>
                    <a:pt x="722" y="1312"/>
                  </a:lnTo>
                  <a:lnTo>
                    <a:pt x="713" y="1312"/>
                  </a:lnTo>
                  <a:lnTo>
                    <a:pt x="713" y="1318"/>
                  </a:lnTo>
                  <a:lnTo>
                    <a:pt x="704" y="1318"/>
                  </a:lnTo>
                  <a:lnTo>
                    <a:pt x="695" y="1324"/>
                  </a:lnTo>
                  <a:lnTo>
                    <a:pt x="686" y="1324"/>
                  </a:lnTo>
                  <a:lnTo>
                    <a:pt x="677" y="1331"/>
                  </a:lnTo>
                  <a:lnTo>
                    <a:pt x="668" y="1331"/>
                  </a:lnTo>
                  <a:lnTo>
                    <a:pt x="668" y="1337"/>
                  </a:lnTo>
                  <a:lnTo>
                    <a:pt x="659" y="1337"/>
                  </a:lnTo>
                  <a:lnTo>
                    <a:pt x="650" y="1344"/>
                  </a:lnTo>
                  <a:lnTo>
                    <a:pt x="641" y="1344"/>
                  </a:lnTo>
                  <a:lnTo>
                    <a:pt x="632" y="1344"/>
                  </a:lnTo>
                  <a:lnTo>
                    <a:pt x="623" y="1344"/>
                  </a:lnTo>
                  <a:lnTo>
                    <a:pt x="614" y="1344"/>
                  </a:lnTo>
                  <a:lnTo>
                    <a:pt x="614" y="1350"/>
                  </a:lnTo>
                  <a:lnTo>
                    <a:pt x="605" y="1350"/>
                  </a:lnTo>
                  <a:lnTo>
                    <a:pt x="587" y="1350"/>
                  </a:lnTo>
                  <a:lnTo>
                    <a:pt x="578" y="1350"/>
                  </a:lnTo>
                  <a:lnTo>
                    <a:pt x="569" y="1350"/>
                  </a:lnTo>
                  <a:lnTo>
                    <a:pt x="560" y="1350"/>
                  </a:lnTo>
                  <a:lnTo>
                    <a:pt x="551" y="1350"/>
                  </a:lnTo>
                  <a:lnTo>
                    <a:pt x="542" y="1350"/>
                  </a:lnTo>
                  <a:lnTo>
                    <a:pt x="533" y="1350"/>
                  </a:lnTo>
                  <a:lnTo>
                    <a:pt x="524" y="1350"/>
                  </a:lnTo>
                  <a:lnTo>
                    <a:pt x="515" y="1350"/>
                  </a:lnTo>
                  <a:lnTo>
                    <a:pt x="506" y="1350"/>
                  </a:lnTo>
                  <a:lnTo>
                    <a:pt x="497" y="1350"/>
                  </a:lnTo>
                  <a:lnTo>
                    <a:pt x="488" y="1350"/>
                  </a:lnTo>
                  <a:lnTo>
                    <a:pt x="478" y="1350"/>
                  </a:lnTo>
                  <a:lnTo>
                    <a:pt x="469" y="1350"/>
                  </a:lnTo>
                  <a:lnTo>
                    <a:pt x="469" y="1344"/>
                  </a:lnTo>
                  <a:lnTo>
                    <a:pt x="460" y="1344"/>
                  </a:lnTo>
                  <a:lnTo>
                    <a:pt x="451" y="1344"/>
                  </a:lnTo>
                  <a:lnTo>
                    <a:pt x="451" y="1337"/>
                  </a:lnTo>
                  <a:lnTo>
                    <a:pt x="442" y="1337"/>
                  </a:lnTo>
                  <a:lnTo>
                    <a:pt x="433" y="1337"/>
                  </a:lnTo>
                  <a:lnTo>
                    <a:pt x="433" y="1331"/>
                  </a:lnTo>
                  <a:lnTo>
                    <a:pt x="424" y="1331"/>
                  </a:lnTo>
                  <a:lnTo>
                    <a:pt x="415" y="1324"/>
                  </a:lnTo>
                  <a:lnTo>
                    <a:pt x="406" y="1318"/>
                  </a:lnTo>
                  <a:lnTo>
                    <a:pt x="397" y="1312"/>
                  </a:lnTo>
                  <a:lnTo>
                    <a:pt x="388" y="1305"/>
                  </a:lnTo>
                  <a:lnTo>
                    <a:pt x="379" y="1305"/>
                  </a:lnTo>
                  <a:lnTo>
                    <a:pt x="379" y="1299"/>
                  </a:lnTo>
                  <a:lnTo>
                    <a:pt x="370" y="1299"/>
                  </a:lnTo>
                  <a:lnTo>
                    <a:pt x="370" y="1293"/>
                  </a:lnTo>
                  <a:lnTo>
                    <a:pt x="361" y="1293"/>
                  </a:lnTo>
                  <a:lnTo>
                    <a:pt x="361" y="1280"/>
                  </a:lnTo>
                  <a:lnTo>
                    <a:pt x="352" y="1280"/>
                  </a:lnTo>
                  <a:lnTo>
                    <a:pt x="343" y="1274"/>
                  </a:lnTo>
                  <a:lnTo>
                    <a:pt x="343" y="1267"/>
                  </a:lnTo>
                  <a:lnTo>
                    <a:pt x="334" y="1261"/>
                  </a:lnTo>
                  <a:lnTo>
                    <a:pt x="325" y="1254"/>
                  </a:lnTo>
                  <a:lnTo>
                    <a:pt x="325" y="1248"/>
                  </a:lnTo>
                  <a:lnTo>
                    <a:pt x="307" y="1235"/>
                  </a:lnTo>
                  <a:lnTo>
                    <a:pt x="298" y="1229"/>
                  </a:lnTo>
                  <a:lnTo>
                    <a:pt x="289" y="1216"/>
                  </a:lnTo>
                  <a:lnTo>
                    <a:pt x="280" y="1203"/>
                  </a:lnTo>
                  <a:lnTo>
                    <a:pt x="271" y="1203"/>
                  </a:lnTo>
                  <a:lnTo>
                    <a:pt x="271" y="1197"/>
                  </a:lnTo>
                  <a:lnTo>
                    <a:pt x="262" y="1197"/>
                  </a:lnTo>
                  <a:lnTo>
                    <a:pt x="253" y="1184"/>
                  </a:lnTo>
                  <a:lnTo>
                    <a:pt x="244" y="1172"/>
                  </a:lnTo>
                  <a:lnTo>
                    <a:pt x="244" y="1165"/>
                  </a:lnTo>
                  <a:lnTo>
                    <a:pt x="244" y="1159"/>
                  </a:lnTo>
                  <a:lnTo>
                    <a:pt x="226" y="1146"/>
                  </a:lnTo>
                  <a:lnTo>
                    <a:pt x="226" y="1140"/>
                  </a:lnTo>
                  <a:lnTo>
                    <a:pt x="217" y="1140"/>
                  </a:lnTo>
                  <a:lnTo>
                    <a:pt x="217" y="1133"/>
                  </a:lnTo>
                  <a:lnTo>
                    <a:pt x="208" y="1127"/>
                  </a:lnTo>
                  <a:lnTo>
                    <a:pt x="199" y="1114"/>
                  </a:lnTo>
                  <a:lnTo>
                    <a:pt x="199" y="1108"/>
                  </a:lnTo>
                  <a:lnTo>
                    <a:pt x="199" y="1095"/>
                  </a:lnTo>
                  <a:lnTo>
                    <a:pt x="199" y="1082"/>
                  </a:lnTo>
                  <a:lnTo>
                    <a:pt x="199" y="1076"/>
                  </a:lnTo>
                  <a:lnTo>
                    <a:pt x="189" y="1063"/>
                  </a:lnTo>
                  <a:lnTo>
                    <a:pt x="180" y="1031"/>
                  </a:lnTo>
                  <a:lnTo>
                    <a:pt x="180" y="1019"/>
                  </a:lnTo>
                  <a:lnTo>
                    <a:pt x="180" y="1012"/>
                  </a:lnTo>
                  <a:lnTo>
                    <a:pt x="180" y="1000"/>
                  </a:lnTo>
                  <a:lnTo>
                    <a:pt x="180" y="968"/>
                  </a:lnTo>
                  <a:lnTo>
                    <a:pt x="180" y="961"/>
                  </a:lnTo>
                  <a:lnTo>
                    <a:pt x="180" y="936"/>
                  </a:lnTo>
                  <a:lnTo>
                    <a:pt x="180" y="923"/>
                  </a:lnTo>
                  <a:lnTo>
                    <a:pt x="189" y="904"/>
                  </a:lnTo>
                  <a:lnTo>
                    <a:pt x="199" y="898"/>
                  </a:lnTo>
                  <a:lnTo>
                    <a:pt x="199" y="879"/>
                  </a:lnTo>
                  <a:lnTo>
                    <a:pt x="208" y="866"/>
                  </a:lnTo>
                  <a:lnTo>
                    <a:pt x="208" y="853"/>
                  </a:lnTo>
                  <a:lnTo>
                    <a:pt x="208" y="840"/>
                  </a:lnTo>
                  <a:lnTo>
                    <a:pt x="217" y="828"/>
                  </a:lnTo>
                  <a:lnTo>
                    <a:pt x="226" y="809"/>
                  </a:lnTo>
                  <a:lnTo>
                    <a:pt x="226" y="802"/>
                  </a:lnTo>
                  <a:lnTo>
                    <a:pt x="235" y="789"/>
                  </a:lnTo>
                  <a:lnTo>
                    <a:pt x="244" y="777"/>
                  </a:lnTo>
                  <a:lnTo>
                    <a:pt x="253" y="758"/>
                  </a:lnTo>
                  <a:lnTo>
                    <a:pt x="253" y="751"/>
                  </a:lnTo>
                  <a:lnTo>
                    <a:pt x="262" y="738"/>
                  </a:lnTo>
                  <a:lnTo>
                    <a:pt x="271" y="726"/>
                  </a:lnTo>
                  <a:lnTo>
                    <a:pt x="280" y="719"/>
                  </a:lnTo>
                  <a:lnTo>
                    <a:pt x="280" y="700"/>
                  </a:lnTo>
                  <a:lnTo>
                    <a:pt x="298" y="694"/>
                  </a:lnTo>
                  <a:lnTo>
                    <a:pt x="307" y="688"/>
                  </a:lnTo>
                  <a:lnTo>
                    <a:pt x="307" y="675"/>
                  </a:lnTo>
                  <a:lnTo>
                    <a:pt x="316" y="668"/>
                  </a:lnTo>
                  <a:lnTo>
                    <a:pt x="325" y="656"/>
                  </a:lnTo>
                  <a:lnTo>
                    <a:pt x="325" y="649"/>
                  </a:lnTo>
                  <a:lnTo>
                    <a:pt x="334" y="643"/>
                  </a:lnTo>
                  <a:lnTo>
                    <a:pt x="343" y="624"/>
                  </a:lnTo>
                  <a:lnTo>
                    <a:pt x="352" y="617"/>
                  </a:lnTo>
                  <a:lnTo>
                    <a:pt x="361" y="611"/>
                  </a:lnTo>
                  <a:lnTo>
                    <a:pt x="379" y="598"/>
                  </a:lnTo>
                  <a:lnTo>
                    <a:pt x="415" y="560"/>
                  </a:lnTo>
                  <a:lnTo>
                    <a:pt x="415" y="547"/>
                  </a:lnTo>
                  <a:lnTo>
                    <a:pt x="424" y="541"/>
                  </a:lnTo>
                  <a:lnTo>
                    <a:pt x="433" y="535"/>
                  </a:lnTo>
                  <a:lnTo>
                    <a:pt x="451" y="522"/>
                  </a:lnTo>
                  <a:lnTo>
                    <a:pt x="478" y="496"/>
                  </a:lnTo>
                  <a:lnTo>
                    <a:pt x="497" y="484"/>
                  </a:lnTo>
                  <a:lnTo>
                    <a:pt x="515" y="477"/>
                  </a:lnTo>
                  <a:lnTo>
                    <a:pt x="524" y="471"/>
                  </a:lnTo>
                  <a:lnTo>
                    <a:pt x="542" y="465"/>
                  </a:lnTo>
                  <a:lnTo>
                    <a:pt x="551" y="452"/>
                  </a:lnTo>
                  <a:lnTo>
                    <a:pt x="560" y="445"/>
                  </a:lnTo>
                  <a:lnTo>
                    <a:pt x="578" y="439"/>
                  </a:lnTo>
                  <a:lnTo>
                    <a:pt x="596" y="426"/>
                  </a:lnTo>
                  <a:lnTo>
                    <a:pt x="605" y="426"/>
                  </a:lnTo>
                  <a:lnTo>
                    <a:pt x="623" y="407"/>
                  </a:lnTo>
                  <a:lnTo>
                    <a:pt x="650" y="401"/>
                  </a:lnTo>
                  <a:lnTo>
                    <a:pt x="668" y="388"/>
                  </a:lnTo>
                  <a:lnTo>
                    <a:pt x="686" y="388"/>
                  </a:lnTo>
                  <a:lnTo>
                    <a:pt x="695" y="375"/>
                  </a:lnTo>
                  <a:lnTo>
                    <a:pt x="722" y="363"/>
                  </a:lnTo>
                  <a:lnTo>
                    <a:pt x="740" y="350"/>
                  </a:lnTo>
                  <a:lnTo>
                    <a:pt x="758" y="337"/>
                  </a:lnTo>
                  <a:lnTo>
                    <a:pt x="777" y="318"/>
                  </a:lnTo>
                  <a:lnTo>
                    <a:pt x="795" y="312"/>
                  </a:lnTo>
                  <a:lnTo>
                    <a:pt x="813" y="305"/>
                  </a:lnTo>
                  <a:lnTo>
                    <a:pt x="831" y="293"/>
                  </a:lnTo>
                  <a:lnTo>
                    <a:pt x="966" y="203"/>
                  </a:lnTo>
                  <a:lnTo>
                    <a:pt x="984" y="191"/>
                  </a:lnTo>
                  <a:lnTo>
                    <a:pt x="1011" y="184"/>
                  </a:lnTo>
                  <a:lnTo>
                    <a:pt x="1020" y="178"/>
                  </a:lnTo>
                  <a:lnTo>
                    <a:pt x="1038" y="165"/>
                  </a:lnTo>
                  <a:lnTo>
                    <a:pt x="1057" y="159"/>
                  </a:lnTo>
                  <a:lnTo>
                    <a:pt x="1102" y="133"/>
                  </a:lnTo>
                  <a:lnTo>
                    <a:pt x="1111" y="133"/>
                  </a:lnTo>
                  <a:lnTo>
                    <a:pt x="1120" y="121"/>
                  </a:lnTo>
                  <a:lnTo>
                    <a:pt x="1129" y="121"/>
                  </a:lnTo>
                  <a:lnTo>
                    <a:pt x="1147" y="108"/>
                  </a:lnTo>
                  <a:lnTo>
                    <a:pt x="1156" y="108"/>
                  </a:lnTo>
                  <a:lnTo>
                    <a:pt x="1174" y="95"/>
                  </a:lnTo>
                  <a:lnTo>
                    <a:pt x="1192" y="82"/>
                  </a:lnTo>
                  <a:lnTo>
                    <a:pt x="1210" y="76"/>
                  </a:lnTo>
                  <a:lnTo>
                    <a:pt x="1219" y="70"/>
                  </a:lnTo>
                  <a:lnTo>
                    <a:pt x="1237" y="63"/>
                  </a:lnTo>
                  <a:lnTo>
                    <a:pt x="1255" y="51"/>
                  </a:lnTo>
                  <a:lnTo>
                    <a:pt x="1264" y="44"/>
                  </a:lnTo>
                  <a:lnTo>
                    <a:pt x="1273" y="31"/>
                  </a:lnTo>
                  <a:lnTo>
                    <a:pt x="1291" y="31"/>
                  </a:lnTo>
                  <a:lnTo>
                    <a:pt x="1309" y="19"/>
                  </a:lnTo>
                  <a:lnTo>
                    <a:pt x="1309" y="12"/>
                  </a:lnTo>
                  <a:lnTo>
                    <a:pt x="1327" y="12"/>
                  </a:lnTo>
                  <a:lnTo>
                    <a:pt x="1336" y="6"/>
                  </a:lnTo>
                  <a:lnTo>
                    <a:pt x="1336" y="0"/>
                  </a:lnTo>
                  <a:lnTo>
                    <a:pt x="1346" y="0"/>
                  </a:lnTo>
                </a:path>
              </a:pathLst>
            </a:custGeom>
            <a:noFill/>
            <a:ln w="76200">
              <a:solidFill>
                <a:srgbClr val="FF99FF"/>
              </a:solidFill>
              <a:round/>
              <a:headEnd/>
              <a:tailEnd/>
            </a:ln>
          </p:spPr>
          <p:txBody>
            <a:bodyPr/>
            <a:lstStyle/>
            <a:p>
              <a:endParaRPr lang="en-GB"/>
            </a:p>
          </p:txBody>
        </p:sp>
        <p:sp>
          <p:nvSpPr>
            <p:cNvPr id="72815" name="Freeform 6"/>
            <p:cNvSpPr>
              <a:spLocks/>
            </p:cNvSpPr>
            <p:nvPr/>
          </p:nvSpPr>
          <p:spPr bwMode="auto">
            <a:xfrm>
              <a:off x="1728" y="816"/>
              <a:ext cx="1346" cy="1350"/>
            </a:xfrm>
            <a:custGeom>
              <a:avLst/>
              <a:gdLst>
                <a:gd name="T0" fmla="*/ 36 w 1346"/>
                <a:gd name="T1" fmla="*/ 235 h 1350"/>
                <a:gd name="T2" fmla="*/ 108 w 1346"/>
                <a:gd name="T3" fmla="*/ 299 h 1350"/>
                <a:gd name="T4" fmla="*/ 180 w 1346"/>
                <a:gd name="T5" fmla="*/ 350 h 1350"/>
                <a:gd name="T6" fmla="*/ 226 w 1346"/>
                <a:gd name="T7" fmla="*/ 382 h 1350"/>
                <a:gd name="T8" fmla="*/ 280 w 1346"/>
                <a:gd name="T9" fmla="*/ 420 h 1350"/>
                <a:gd name="T10" fmla="*/ 325 w 1346"/>
                <a:gd name="T11" fmla="*/ 452 h 1350"/>
                <a:gd name="T12" fmla="*/ 361 w 1346"/>
                <a:gd name="T13" fmla="*/ 477 h 1350"/>
                <a:gd name="T14" fmla="*/ 415 w 1346"/>
                <a:gd name="T15" fmla="*/ 509 h 1350"/>
                <a:gd name="T16" fmla="*/ 488 w 1346"/>
                <a:gd name="T17" fmla="*/ 579 h 1350"/>
                <a:gd name="T18" fmla="*/ 560 w 1346"/>
                <a:gd name="T19" fmla="*/ 630 h 1350"/>
                <a:gd name="T20" fmla="*/ 632 w 1346"/>
                <a:gd name="T21" fmla="*/ 694 h 1350"/>
                <a:gd name="T22" fmla="*/ 686 w 1346"/>
                <a:gd name="T23" fmla="*/ 732 h 1350"/>
                <a:gd name="T24" fmla="*/ 740 w 1346"/>
                <a:gd name="T25" fmla="*/ 783 h 1350"/>
                <a:gd name="T26" fmla="*/ 768 w 1346"/>
                <a:gd name="T27" fmla="*/ 821 h 1350"/>
                <a:gd name="T28" fmla="*/ 804 w 1346"/>
                <a:gd name="T29" fmla="*/ 866 h 1350"/>
                <a:gd name="T30" fmla="*/ 822 w 1346"/>
                <a:gd name="T31" fmla="*/ 904 h 1350"/>
                <a:gd name="T32" fmla="*/ 840 w 1346"/>
                <a:gd name="T33" fmla="*/ 955 h 1350"/>
                <a:gd name="T34" fmla="*/ 858 w 1346"/>
                <a:gd name="T35" fmla="*/ 1006 h 1350"/>
                <a:gd name="T36" fmla="*/ 867 w 1346"/>
                <a:gd name="T37" fmla="*/ 1057 h 1350"/>
                <a:gd name="T38" fmla="*/ 867 w 1346"/>
                <a:gd name="T39" fmla="*/ 1102 h 1350"/>
                <a:gd name="T40" fmla="*/ 867 w 1346"/>
                <a:gd name="T41" fmla="*/ 1140 h 1350"/>
                <a:gd name="T42" fmla="*/ 858 w 1346"/>
                <a:gd name="T43" fmla="*/ 1191 h 1350"/>
                <a:gd name="T44" fmla="*/ 831 w 1346"/>
                <a:gd name="T45" fmla="*/ 1229 h 1350"/>
                <a:gd name="T46" fmla="*/ 795 w 1346"/>
                <a:gd name="T47" fmla="*/ 1261 h 1350"/>
                <a:gd name="T48" fmla="*/ 758 w 1346"/>
                <a:gd name="T49" fmla="*/ 1286 h 1350"/>
                <a:gd name="T50" fmla="*/ 722 w 1346"/>
                <a:gd name="T51" fmla="*/ 1305 h 1350"/>
                <a:gd name="T52" fmla="*/ 686 w 1346"/>
                <a:gd name="T53" fmla="*/ 1324 h 1350"/>
                <a:gd name="T54" fmla="*/ 641 w 1346"/>
                <a:gd name="T55" fmla="*/ 1344 h 1350"/>
                <a:gd name="T56" fmla="*/ 587 w 1346"/>
                <a:gd name="T57" fmla="*/ 1350 h 1350"/>
                <a:gd name="T58" fmla="*/ 533 w 1346"/>
                <a:gd name="T59" fmla="*/ 1350 h 1350"/>
                <a:gd name="T60" fmla="*/ 478 w 1346"/>
                <a:gd name="T61" fmla="*/ 1350 h 1350"/>
                <a:gd name="T62" fmla="*/ 442 w 1346"/>
                <a:gd name="T63" fmla="*/ 1337 h 1350"/>
                <a:gd name="T64" fmla="*/ 397 w 1346"/>
                <a:gd name="T65" fmla="*/ 1312 h 1350"/>
                <a:gd name="T66" fmla="*/ 361 w 1346"/>
                <a:gd name="T67" fmla="*/ 1293 h 1350"/>
                <a:gd name="T68" fmla="*/ 325 w 1346"/>
                <a:gd name="T69" fmla="*/ 1254 h 1350"/>
                <a:gd name="T70" fmla="*/ 271 w 1346"/>
                <a:gd name="T71" fmla="*/ 1203 h 1350"/>
                <a:gd name="T72" fmla="*/ 244 w 1346"/>
                <a:gd name="T73" fmla="*/ 1159 h 1350"/>
                <a:gd name="T74" fmla="*/ 199 w 1346"/>
                <a:gd name="T75" fmla="*/ 1114 h 1350"/>
                <a:gd name="T76" fmla="*/ 180 w 1346"/>
                <a:gd name="T77" fmla="*/ 1031 h 1350"/>
                <a:gd name="T78" fmla="*/ 180 w 1346"/>
                <a:gd name="T79" fmla="*/ 936 h 1350"/>
                <a:gd name="T80" fmla="*/ 208 w 1346"/>
                <a:gd name="T81" fmla="*/ 853 h 1350"/>
                <a:gd name="T82" fmla="*/ 244 w 1346"/>
                <a:gd name="T83" fmla="*/ 777 h 1350"/>
                <a:gd name="T84" fmla="*/ 280 w 1346"/>
                <a:gd name="T85" fmla="*/ 700 h 1350"/>
                <a:gd name="T86" fmla="*/ 325 w 1346"/>
                <a:gd name="T87" fmla="*/ 649 h 1350"/>
                <a:gd name="T88" fmla="*/ 415 w 1346"/>
                <a:gd name="T89" fmla="*/ 560 h 1350"/>
                <a:gd name="T90" fmla="*/ 497 w 1346"/>
                <a:gd name="T91" fmla="*/ 484 h 1350"/>
                <a:gd name="T92" fmla="*/ 578 w 1346"/>
                <a:gd name="T93" fmla="*/ 439 h 1350"/>
                <a:gd name="T94" fmla="*/ 686 w 1346"/>
                <a:gd name="T95" fmla="*/ 388 h 1350"/>
                <a:gd name="T96" fmla="*/ 795 w 1346"/>
                <a:gd name="T97" fmla="*/ 312 h 1350"/>
                <a:gd name="T98" fmla="*/ 1020 w 1346"/>
                <a:gd name="T99" fmla="*/ 178 h 1350"/>
                <a:gd name="T100" fmla="*/ 1129 w 1346"/>
                <a:gd name="T101" fmla="*/ 121 h 1350"/>
                <a:gd name="T102" fmla="*/ 1219 w 1346"/>
                <a:gd name="T103" fmla="*/ 70 h 1350"/>
                <a:gd name="T104" fmla="*/ 1309 w 1346"/>
                <a:gd name="T105" fmla="*/ 19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6"/>
                <a:gd name="T160" fmla="*/ 0 h 1350"/>
                <a:gd name="T161" fmla="*/ 1346 w 1346"/>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6" h="1350">
                  <a:moveTo>
                    <a:pt x="0" y="210"/>
                  </a:moveTo>
                  <a:lnTo>
                    <a:pt x="0" y="216"/>
                  </a:lnTo>
                  <a:lnTo>
                    <a:pt x="9" y="216"/>
                  </a:lnTo>
                  <a:lnTo>
                    <a:pt x="18" y="223"/>
                  </a:lnTo>
                  <a:lnTo>
                    <a:pt x="18" y="229"/>
                  </a:lnTo>
                  <a:lnTo>
                    <a:pt x="36" y="235"/>
                  </a:lnTo>
                  <a:lnTo>
                    <a:pt x="36" y="242"/>
                  </a:lnTo>
                  <a:lnTo>
                    <a:pt x="45" y="248"/>
                  </a:lnTo>
                  <a:lnTo>
                    <a:pt x="63" y="261"/>
                  </a:lnTo>
                  <a:lnTo>
                    <a:pt x="81" y="274"/>
                  </a:lnTo>
                  <a:lnTo>
                    <a:pt x="90" y="280"/>
                  </a:lnTo>
                  <a:lnTo>
                    <a:pt x="108" y="299"/>
                  </a:lnTo>
                  <a:lnTo>
                    <a:pt x="126" y="305"/>
                  </a:lnTo>
                  <a:lnTo>
                    <a:pt x="135" y="312"/>
                  </a:lnTo>
                  <a:lnTo>
                    <a:pt x="144" y="324"/>
                  </a:lnTo>
                  <a:lnTo>
                    <a:pt x="153" y="324"/>
                  </a:lnTo>
                  <a:lnTo>
                    <a:pt x="162" y="337"/>
                  </a:lnTo>
                  <a:lnTo>
                    <a:pt x="180" y="350"/>
                  </a:lnTo>
                  <a:lnTo>
                    <a:pt x="189" y="356"/>
                  </a:lnTo>
                  <a:lnTo>
                    <a:pt x="189" y="363"/>
                  </a:lnTo>
                  <a:lnTo>
                    <a:pt x="199" y="369"/>
                  </a:lnTo>
                  <a:lnTo>
                    <a:pt x="208" y="375"/>
                  </a:lnTo>
                  <a:lnTo>
                    <a:pt x="217" y="382"/>
                  </a:lnTo>
                  <a:lnTo>
                    <a:pt x="226" y="382"/>
                  </a:lnTo>
                  <a:lnTo>
                    <a:pt x="235" y="388"/>
                  </a:lnTo>
                  <a:lnTo>
                    <a:pt x="244" y="395"/>
                  </a:lnTo>
                  <a:lnTo>
                    <a:pt x="253" y="401"/>
                  </a:lnTo>
                  <a:lnTo>
                    <a:pt x="262" y="407"/>
                  </a:lnTo>
                  <a:lnTo>
                    <a:pt x="271" y="414"/>
                  </a:lnTo>
                  <a:lnTo>
                    <a:pt x="280" y="420"/>
                  </a:lnTo>
                  <a:lnTo>
                    <a:pt x="289" y="420"/>
                  </a:lnTo>
                  <a:lnTo>
                    <a:pt x="298" y="426"/>
                  </a:lnTo>
                  <a:lnTo>
                    <a:pt x="307" y="433"/>
                  </a:lnTo>
                  <a:lnTo>
                    <a:pt x="316" y="439"/>
                  </a:lnTo>
                  <a:lnTo>
                    <a:pt x="325" y="445"/>
                  </a:lnTo>
                  <a:lnTo>
                    <a:pt x="325" y="452"/>
                  </a:lnTo>
                  <a:lnTo>
                    <a:pt x="334" y="452"/>
                  </a:lnTo>
                  <a:lnTo>
                    <a:pt x="343" y="458"/>
                  </a:lnTo>
                  <a:lnTo>
                    <a:pt x="343" y="465"/>
                  </a:lnTo>
                  <a:lnTo>
                    <a:pt x="352" y="465"/>
                  </a:lnTo>
                  <a:lnTo>
                    <a:pt x="361" y="471"/>
                  </a:lnTo>
                  <a:lnTo>
                    <a:pt x="361" y="477"/>
                  </a:lnTo>
                  <a:lnTo>
                    <a:pt x="370" y="484"/>
                  </a:lnTo>
                  <a:lnTo>
                    <a:pt x="379" y="490"/>
                  </a:lnTo>
                  <a:lnTo>
                    <a:pt x="388" y="496"/>
                  </a:lnTo>
                  <a:lnTo>
                    <a:pt x="397" y="503"/>
                  </a:lnTo>
                  <a:lnTo>
                    <a:pt x="406" y="509"/>
                  </a:lnTo>
                  <a:lnTo>
                    <a:pt x="415" y="509"/>
                  </a:lnTo>
                  <a:lnTo>
                    <a:pt x="424" y="516"/>
                  </a:lnTo>
                  <a:lnTo>
                    <a:pt x="451" y="541"/>
                  </a:lnTo>
                  <a:lnTo>
                    <a:pt x="460" y="554"/>
                  </a:lnTo>
                  <a:lnTo>
                    <a:pt x="478" y="560"/>
                  </a:lnTo>
                  <a:lnTo>
                    <a:pt x="478" y="573"/>
                  </a:lnTo>
                  <a:lnTo>
                    <a:pt x="488" y="579"/>
                  </a:lnTo>
                  <a:lnTo>
                    <a:pt x="497" y="586"/>
                  </a:lnTo>
                  <a:lnTo>
                    <a:pt x="515" y="605"/>
                  </a:lnTo>
                  <a:lnTo>
                    <a:pt x="533" y="605"/>
                  </a:lnTo>
                  <a:lnTo>
                    <a:pt x="533" y="617"/>
                  </a:lnTo>
                  <a:lnTo>
                    <a:pt x="551" y="624"/>
                  </a:lnTo>
                  <a:lnTo>
                    <a:pt x="560" y="630"/>
                  </a:lnTo>
                  <a:lnTo>
                    <a:pt x="578" y="649"/>
                  </a:lnTo>
                  <a:lnTo>
                    <a:pt x="587" y="656"/>
                  </a:lnTo>
                  <a:lnTo>
                    <a:pt x="596" y="662"/>
                  </a:lnTo>
                  <a:lnTo>
                    <a:pt x="596" y="668"/>
                  </a:lnTo>
                  <a:lnTo>
                    <a:pt x="623" y="681"/>
                  </a:lnTo>
                  <a:lnTo>
                    <a:pt x="632" y="694"/>
                  </a:lnTo>
                  <a:lnTo>
                    <a:pt x="641" y="694"/>
                  </a:lnTo>
                  <a:lnTo>
                    <a:pt x="650" y="707"/>
                  </a:lnTo>
                  <a:lnTo>
                    <a:pt x="659" y="713"/>
                  </a:lnTo>
                  <a:lnTo>
                    <a:pt x="668" y="719"/>
                  </a:lnTo>
                  <a:lnTo>
                    <a:pt x="677" y="732"/>
                  </a:lnTo>
                  <a:lnTo>
                    <a:pt x="686" y="732"/>
                  </a:lnTo>
                  <a:lnTo>
                    <a:pt x="695" y="738"/>
                  </a:lnTo>
                  <a:lnTo>
                    <a:pt x="695" y="751"/>
                  </a:lnTo>
                  <a:lnTo>
                    <a:pt x="704" y="751"/>
                  </a:lnTo>
                  <a:lnTo>
                    <a:pt x="722" y="770"/>
                  </a:lnTo>
                  <a:lnTo>
                    <a:pt x="731" y="777"/>
                  </a:lnTo>
                  <a:lnTo>
                    <a:pt x="740" y="783"/>
                  </a:lnTo>
                  <a:lnTo>
                    <a:pt x="740" y="789"/>
                  </a:lnTo>
                  <a:lnTo>
                    <a:pt x="749" y="796"/>
                  </a:lnTo>
                  <a:lnTo>
                    <a:pt x="749" y="802"/>
                  </a:lnTo>
                  <a:lnTo>
                    <a:pt x="758" y="809"/>
                  </a:lnTo>
                  <a:lnTo>
                    <a:pt x="758" y="815"/>
                  </a:lnTo>
                  <a:lnTo>
                    <a:pt x="768" y="821"/>
                  </a:lnTo>
                  <a:lnTo>
                    <a:pt x="768" y="828"/>
                  </a:lnTo>
                  <a:lnTo>
                    <a:pt x="777" y="834"/>
                  </a:lnTo>
                  <a:lnTo>
                    <a:pt x="786" y="840"/>
                  </a:lnTo>
                  <a:lnTo>
                    <a:pt x="786" y="853"/>
                  </a:lnTo>
                  <a:lnTo>
                    <a:pt x="795" y="860"/>
                  </a:lnTo>
                  <a:lnTo>
                    <a:pt x="804" y="866"/>
                  </a:lnTo>
                  <a:lnTo>
                    <a:pt x="804" y="872"/>
                  </a:lnTo>
                  <a:lnTo>
                    <a:pt x="813" y="879"/>
                  </a:lnTo>
                  <a:lnTo>
                    <a:pt x="813" y="885"/>
                  </a:lnTo>
                  <a:lnTo>
                    <a:pt x="813" y="891"/>
                  </a:lnTo>
                  <a:lnTo>
                    <a:pt x="822" y="898"/>
                  </a:lnTo>
                  <a:lnTo>
                    <a:pt x="822" y="904"/>
                  </a:lnTo>
                  <a:lnTo>
                    <a:pt x="822" y="910"/>
                  </a:lnTo>
                  <a:lnTo>
                    <a:pt x="831" y="923"/>
                  </a:lnTo>
                  <a:lnTo>
                    <a:pt x="831" y="930"/>
                  </a:lnTo>
                  <a:lnTo>
                    <a:pt x="831" y="936"/>
                  </a:lnTo>
                  <a:lnTo>
                    <a:pt x="840" y="942"/>
                  </a:lnTo>
                  <a:lnTo>
                    <a:pt x="840" y="955"/>
                  </a:lnTo>
                  <a:lnTo>
                    <a:pt x="849" y="961"/>
                  </a:lnTo>
                  <a:lnTo>
                    <a:pt x="849" y="974"/>
                  </a:lnTo>
                  <a:lnTo>
                    <a:pt x="858" y="987"/>
                  </a:lnTo>
                  <a:lnTo>
                    <a:pt x="858" y="993"/>
                  </a:lnTo>
                  <a:lnTo>
                    <a:pt x="858" y="1000"/>
                  </a:lnTo>
                  <a:lnTo>
                    <a:pt x="858" y="1006"/>
                  </a:lnTo>
                  <a:lnTo>
                    <a:pt x="858" y="1012"/>
                  </a:lnTo>
                  <a:lnTo>
                    <a:pt x="867" y="1019"/>
                  </a:lnTo>
                  <a:lnTo>
                    <a:pt x="867" y="1025"/>
                  </a:lnTo>
                  <a:lnTo>
                    <a:pt x="867" y="1038"/>
                  </a:lnTo>
                  <a:lnTo>
                    <a:pt x="867" y="1044"/>
                  </a:lnTo>
                  <a:lnTo>
                    <a:pt x="867" y="1057"/>
                  </a:lnTo>
                  <a:lnTo>
                    <a:pt x="867" y="1063"/>
                  </a:lnTo>
                  <a:lnTo>
                    <a:pt x="867" y="1076"/>
                  </a:lnTo>
                  <a:lnTo>
                    <a:pt x="867" y="1082"/>
                  </a:lnTo>
                  <a:lnTo>
                    <a:pt x="867" y="1089"/>
                  </a:lnTo>
                  <a:lnTo>
                    <a:pt x="867" y="1095"/>
                  </a:lnTo>
                  <a:lnTo>
                    <a:pt x="867" y="1102"/>
                  </a:lnTo>
                  <a:lnTo>
                    <a:pt x="867" y="1108"/>
                  </a:lnTo>
                  <a:lnTo>
                    <a:pt x="867" y="1114"/>
                  </a:lnTo>
                  <a:lnTo>
                    <a:pt x="867" y="1121"/>
                  </a:lnTo>
                  <a:lnTo>
                    <a:pt x="867" y="1127"/>
                  </a:lnTo>
                  <a:lnTo>
                    <a:pt x="867" y="1133"/>
                  </a:lnTo>
                  <a:lnTo>
                    <a:pt x="867" y="1140"/>
                  </a:lnTo>
                  <a:lnTo>
                    <a:pt x="867" y="1146"/>
                  </a:lnTo>
                  <a:lnTo>
                    <a:pt x="867" y="1153"/>
                  </a:lnTo>
                  <a:lnTo>
                    <a:pt x="867" y="1172"/>
                  </a:lnTo>
                  <a:lnTo>
                    <a:pt x="867" y="1178"/>
                  </a:lnTo>
                  <a:lnTo>
                    <a:pt x="858" y="1178"/>
                  </a:lnTo>
                  <a:lnTo>
                    <a:pt x="858" y="1191"/>
                  </a:lnTo>
                  <a:lnTo>
                    <a:pt x="849" y="1197"/>
                  </a:lnTo>
                  <a:lnTo>
                    <a:pt x="849" y="1203"/>
                  </a:lnTo>
                  <a:lnTo>
                    <a:pt x="849" y="1210"/>
                  </a:lnTo>
                  <a:lnTo>
                    <a:pt x="840" y="1216"/>
                  </a:lnTo>
                  <a:lnTo>
                    <a:pt x="831" y="1223"/>
                  </a:lnTo>
                  <a:lnTo>
                    <a:pt x="831" y="1229"/>
                  </a:lnTo>
                  <a:lnTo>
                    <a:pt x="822" y="1235"/>
                  </a:lnTo>
                  <a:lnTo>
                    <a:pt x="813" y="1235"/>
                  </a:lnTo>
                  <a:lnTo>
                    <a:pt x="813" y="1242"/>
                  </a:lnTo>
                  <a:lnTo>
                    <a:pt x="813" y="1248"/>
                  </a:lnTo>
                  <a:lnTo>
                    <a:pt x="804" y="1254"/>
                  </a:lnTo>
                  <a:lnTo>
                    <a:pt x="795" y="1261"/>
                  </a:lnTo>
                  <a:lnTo>
                    <a:pt x="786" y="1261"/>
                  </a:lnTo>
                  <a:lnTo>
                    <a:pt x="786" y="1267"/>
                  </a:lnTo>
                  <a:lnTo>
                    <a:pt x="777" y="1267"/>
                  </a:lnTo>
                  <a:lnTo>
                    <a:pt x="777" y="1274"/>
                  </a:lnTo>
                  <a:lnTo>
                    <a:pt x="768" y="1280"/>
                  </a:lnTo>
                  <a:lnTo>
                    <a:pt x="758" y="1286"/>
                  </a:lnTo>
                  <a:lnTo>
                    <a:pt x="749" y="1286"/>
                  </a:lnTo>
                  <a:lnTo>
                    <a:pt x="749" y="1293"/>
                  </a:lnTo>
                  <a:lnTo>
                    <a:pt x="740" y="1299"/>
                  </a:lnTo>
                  <a:lnTo>
                    <a:pt x="731" y="1299"/>
                  </a:lnTo>
                  <a:lnTo>
                    <a:pt x="731" y="1305"/>
                  </a:lnTo>
                  <a:lnTo>
                    <a:pt x="722" y="1305"/>
                  </a:lnTo>
                  <a:lnTo>
                    <a:pt x="722" y="1312"/>
                  </a:lnTo>
                  <a:lnTo>
                    <a:pt x="713" y="1312"/>
                  </a:lnTo>
                  <a:lnTo>
                    <a:pt x="713" y="1318"/>
                  </a:lnTo>
                  <a:lnTo>
                    <a:pt x="704" y="1318"/>
                  </a:lnTo>
                  <a:lnTo>
                    <a:pt x="695" y="1324"/>
                  </a:lnTo>
                  <a:lnTo>
                    <a:pt x="686" y="1324"/>
                  </a:lnTo>
                  <a:lnTo>
                    <a:pt x="677" y="1331"/>
                  </a:lnTo>
                  <a:lnTo>
                    <a:pt x="668" y="1331"/>
                  </a:lnTo>
                  <a:lnTo>
                    <a:pt x="668" y="1337"/>
                  </a:lnTo>
                  <a:lnTo>
                    <a:pt x="659" y="1337"/>
                  </a:lnTo>
                  <a:lnTo>
                    <a:pt x="650" y="1344"/>
                  </a:lnTo>
                  <a:lnTo>
                    <a:pt x="641" y="1344"/>
                  </a:lnTo>
                  <a:lnTo>
                    <a:pt x="632" y="1344"/>
                  </a:lnTo>
                  <a:lnTo>
                    <a:pt x="623" y="1344"/>
                  </a:lnTo>
                  <a:lnTo>
                    <a:pt x="614" y="1344"/>
                  </a:lnTo>
                  <a:lnTo>
                    <a:pt x="614" y="1350"/>
                  </a:lnTo>
                  <a:lnTo>
                    <a:pt x="605" y="1350"/>
                  </a:lnTo>
                  <a:lnTo>
                    <a:pt x="587" y="1350"/>
                  </a:lnTo>
                  <a:lnTo>
                    <a:pt x="578" y="1350"/>
                  </a:lnTo>
                  <a:lnTo>
                    <a:pt x="569" y="1350"/>
                  </a:lnTo>
                  <a:lnTo>
                    <a:pt x="560" y="1350"/>
                  </a:lnTo>
                  <a:lnTo>
                    <a:pt x="551" y="1350"/>
                  </a:lnTo>
                  <a:lnTo>
                    <a:pt x="542" y="1350"/>
                  </a:lnTo>
                  <a:lnTo>
                    <a:pt x="533" y="1350"/>
                  </a:lnTo>
                  <a:lnTo>
                    <a:pt x="524" y="1350"/>
                  </a:lnTo>
                  <a:lnTo>
                    <a:pt x="515" y="1350"/>
                  </a:lnTo>
                  <a:lnTo>
                    <a:pt x="506" y="1350"/>
                  </a:lnTo>
                  <a:lnTo>
                    <a:pt x="497" y="1350"/>
                  </a:lnTo>
                  <a:lnTo>
                    <a:pt x="488" y="1350"/>
                  </a:lnTo>
                  <a:lnTo>
                    <a:pt x="478" y="1350"/>
                  </a:lnTo>
                  <a:lnTo>
                    <a:pt x="469" y="1350"/>
                  </a:lnTo>
                  <a:lnTo>
                    <a:pt x="469" y="1344"/>
                  </a:lnTo>
                  <a:lnTo>
                    <a:pt x="460" y="1344"/>
                  </a:lnTo>
                  <a:lnTo>
                    <a:pt x="451" y="1344"/>
                  </a:lnTo>
                  <a:lnTo>
                    <a:pt x="451" y="1337"/>
                  </a:lnTo>
                  <a:lnTo>
                    <a:pt x="442" y="1337"/>
                  </a:lnTo>
                  <a:lnTo>
                    <a:pt x="433" y="1337"/>
                  </a:lnTo>
                  <a:lnTo>
                    <a:pt x="433" y="1331"/>
                  </a:lnTo>
                  <a:lnTo>
                    <a:pt x="424" y="1331"/>
                  </a:lnTo>
                  <a:lnTo>
                    <a:pt x="415" y="1324"/>
                  </a:lnTo>
                  <a:lnTo>
                    <a:pt x="406" y="1318"/>
                  </a:lnTo>
                  <a:lnTo>
                    <a:pt x="397" y="1312"/>
                  </a:lnTo>
                  <a:lnTo>
                    <a:pt x="388" y="1305"/>
                  </a:lnTo>
                  <a:lnTo>
                    <a:pt x="379" y="1305"/>
                  </a:lnTo>
                  <a:lnTo>
                    <a:pt x="379" y="1299"/>
                  </a:lnTo>
                  <a:lnTo>
                    <a:pt x="370" y="1299"/>
                  </a:lnTo>
                  <a:lnTo>
                    <a:pt x="370" y="1293"/>
                  </a:lnTo>
                  <a:lnTo>
                    <a:pt x="361" y="1293"/>
                  </a:lnTo>
                  <a:lnTo>
                    <a:pt x="361" y="1280"/>
                  </a:lnTo>
                  <a:lnTo>
                    <a:pt x="352" y="1280"/>
                  </a:lnTo>
                  <a:lnTo>
                    <a:pt x="343" y="1274"/>
                  </a:lnTo>
                  <a:lnTo>
                    <a:pt x="343" y="1267"/>
                  </a:lnTo>
                  <a:lnTo>
                    <a:pt x="334" y="1261"/>
                  </a:lnTo>
                  <a:lnTo>
                    <a:pt x="325" y="1254"/>
                  </a:lnTo>
                  <a:lnTo>
                    <a:pt x="325" y="1248"/>
                  </a:lnTo>
                  <a:lnTo>
                    <a:pt x="307" y="1235"/>
                  </a:lnTo>
                  <a:lnTo>
                    <a:pt x="298" y="1229"/>
                  </a:lnTo>
                  <a:lnTo>
                    <a:pt x="289" y="1216"/>
                  </a:lnTo>
                  <a:lnTo>
                    <a:pt x="280" y="1203"/>
                  </a:lnTo>
                  <a:lnTo>
                    <a:pt x="271" y="1203"/>
                  </a:lnTo>
                  <a:lnTo>
                    <a:pt x="271" y="1197"/>
                  </a:lnTo>
                  <a:lnTo>
                    <a:pt x="262" y="1197"/>
                  </a:lnTo>
                  <a:lnTo>
                    <a:pt x="253" y="1184"/>
                  </a:lnTo>
                  <a:lnTo>
                    <a:pt x="244" y="1172"/>
                  </a:lnTo>
                  <a:lnTo>
                    <a:pt x="244" y="1165"/>
                  </a:lnTo>
                  <a:lnTo>
                    <a:pt x="244" y="1159"/>
                  </a:lnTo>
                  <a:lnTo>
                    <a:pt x="226" y="1146"/>
                  </a:lnTo>
                  <a:lnTo>
                    <a:pt x="226" y="1140"/>
                  </a:lnTo>
                  <a:lnTo>
                    <a:pt x="217" y="1140"/>
                  </a:lnTo>
                  <a:lnTo>
                    <a:pt x="217" y="1133"/>
                  </a:lnTo>
                  <a:lnTo>
                    <a:pt x="208" y="1127"/>
                  </a:lnTo>
                  <a:lnTo>
                    <a:pt x="199" y="1114"/>
                  </a:lnTo>
                  <a:lnTo>
                    <a:pt x="199" y="1108"/>
                  </a:lnTo>
                  <a:lnTo>
                    <a:pt x="199" y="1095"/>
                  </a:lnTo>
                  <a:lnTo>
                    <a:pt x="199" y="1082"/>
                  </a:lnTo>
                  <a:lnTo>
                    <a:pt x="199" y="1076"/>
                  </a:lnTo>
                  <a:lnTo>
                    <a:pt x="189" y="1063"/>
                  </a:lnTo>
                  <a:lnTo>
                    <a:pt x="180" y="1031"/>
                  </a:lnTo>
                  <a:lnTo>
                    <a:pt x="180" y="1019"/>
                  </a:lnTo>
                  <a:lnTo>
                    <a:pt x="180" y="1012"/>
                  </a:lnTo>
                  <a:lnTo>
                    <a:pt x="180" y="1000"/>
                  </a:lnTo>
                  <a:lnTo>
                    <a:pt x="180" y="968"/>
                  </a:lnTo>
                  <a:lnTo>
                    <a:pt x="180" y="961"/>
                  </a:lnTo>
                  <a:lnTo>
                    <a:pt x="180" y="936"/>
                  </a:lnTo>
                  <a:lnTo>
                    <a:pt x="180" y="923"/>
                  </a:lnTo>
                  <a:lnTo>
                    <a:pt x="189" y="904"/>
                  </a:lnTo>
                  <a:lnTo>
                    <a:pt x="199" y="898"/>
                  </a:lnTo>
                  <a:lnTo>
                    <a:pt x="199" y="879"/>
                  </a:lnTo>
                  <a:lnTo>
                    <a:pt x="208" y="866"/>
                  </a:lnTo>
                  <a:lnTo>
                    <a:pt x="208" y="853"/>
                  </a:lnTo>
                  <a:lnTo>
                    <a:pt x="208" y="840"/>
                  </a:lnTo>
                  <a:lnTo>
                    <a:pt x="217" y="828"/>
                  </a:lnTo>
                  <a:lnTo>
                    <a:pt x="226" y="809"/>
                  </a:lnTo>
                  <a:lnTo>
                    <a:pt x="226" y="802"/>
                  </a:lnTo>
                  <a:lnTo>
                    <a:pt x="235" y="789"/>
                  </a:lnTo>
                  <a:lnTo>
                    <a:pt x="244" y="777"/>
                  </a:lnTo>
                  <a:lnTo>
                    <a:pt x="253" y="758"/>
                  </a:lnTo>
                  <a:lnTo>
                    <a:pt x="253" y="751"/>
                  </a:lnTo>
                  <a:lnTo>
                    <a:pt x="262" y="738"/>
                  </a:lnTo>
                  <a:lnTo>
                    <a:pt x="271" y="726"/>
                  </a:lnTo>
                  <a:lnTo>
                    <a:pt x="280" y="719"/>
                  </a:lnTo>
                  <a:lnTo>
                    <a:pt x="280" y="700"/>
                  </a:lnTo>
                  <a:lnTo>
                    <a:pt x="298" y="694"/>
                  </a:lnTo>
                  <a:lnTo>
                    <a:pt x="307" y="688"/>
                  </a:lnTo>
                  <a:lnTo>
                    <a:pt x="307" y="675"/>
                  </a:lnTo>
                  <a:lnTo>
                    <a:pt x="316" y="668"/>
                  </a:lnTo>
                  <a:lnTo>
                    <a:pt x="325" y="656"/>
                  </a:lnTo>
                  <a:lnTo>
                    <a:pt x="325" y="649"/>
                  </a:lnTo>
                  <a:lnTo>
                    <a:pt x="334" y="643"/>
                  </a:lnTo>
                  <a:lnTo>
                    <a:pt x="343" y="624"/>
                  </a:lnTo>
                  <a:lnTo>
                    <a:pt x="352" y="617"/>
                  </a:lnTo>
                  <a:lnTo>
                    <a:pt x="361" y="611"/>
                  </a:lnTo>
                  <a:lnTo>
                    <a:pt x="379" y="598"/>
                  </a:lnTo>
                  <a:lnTo>
                    <a:pt x="415" y="560"/>
                  </a:lnTo>
                  <a:lnTo>
                    <a:pt x="415" y="547"/>
                  </a:lnTo>
                  <a:lnTo>
                    <a:pt x="424" y="541"/>
                  </a:lnTo>
                  <a:lnTo>
                    <a:pt x="433" y="535"/>
                  </a:lnTo>
                  <a:lnTo>
                    <a:pt x="451" y="522"/>
                  </a:lnTo>
                  <a:lnTo>
                    <a:pt x="478" y="496"/>
                  </a:lnTo>
                  <a:lnTo>
                    <a:pt x="497" y="484"/>
                  </a:lnTo>
                  <a:lnTo>
                    <a:pt x="515" y="477"/>
                  </a:lnTo>
                  <a:lnTo>
                    <a:pt x="524" y="471"/>
                  </a:lnTo>
                  <a:lnTo>
                    <a:pt x="542" y="465"/>
                  </a:lnTo>
                  <a:lnTo>
                    <a:pt x="551" y="452"/>
                  </a:lnTo>
                  <a:lnTo>
                    <a:pt x="560" y="445"/>
                  </a:lnTo>
                  <a:lnTo>
                    <a:pt x="578" y="439"/>
                  </a:lnTo>
                  <a:lnTo>
                    <a:pt x="596" y="426"/>
                  </a:lnTo>
                  <a:lnTo>
                    <a:pt x="605" y="426"/>
                  </a:lnTo>
                  <a:lnTo>
                    <a:pt x="623" y="407"/>
                  </a:lnTo>
                  <a:lnTo>
                    <a:pt x="650" y="401"/>
                  </a:lnTo>
                  <a:lnTo>
                    <a:pt x="668" y="388"/>
                  </a:lnTo>
                  <a:lnTo>
                    <a:pt x="686" y="388"/>
                  </a:lnTo>
                  <a:lnTo>
                    <a:pt x="695" y="375"/>
                  </a:lnTo>
                  <a:lnTo>
                    <a:pt x="722" y="363"/>
                  </a:lnTo>
                  <a:lnTo>
                    <a:pt x="740" y="350"/>
                  </a:lnTo>
                  <a:lnTo>
                    <a:pt x="758" y="337"/>
                  </a:lnTo>
                  <a:lnTo>
                    <a:pt x="777" y="318"/>
                  </a:lnTo>
                  <a:lnTo>
                    <a:pt x="795" y="312"/>
                  </a:lnTo>
                  <a:lnTo>
                    <a:pt x="813" y="305"/>
                  </a:lnTo>
                  <a:lnTo>
                    <a:pt x="831" y="293"/>
                  </a:lnTo>
                  <a:lnTo>
                    <a:pt x="966" y="203"/>
                  </a:lnTo>
                  <a:lnTo>
                    <a:pt x="984" y="191"/>
                  </a:lnTo>
                  <a:lnTo>
                    <a:pt x="1011" y="184"/>
                  </a:lnTo>
                  <a:lnTo>
                    <a:pt x="1020" y="178"/>
                  </a:lnTo>
                  <a:lnTo>
                    <a:pt x="1038" y="165"/>
                  </a:lnTo>
                  <a:lnTo>
                    <a:pt x="1057" y="159"/>
                  </a:lnTo>
                  <a:lnTo>
                    <a:pt x="1102" y="133"/>
                  </a:lnTo>
                  <a:lnTo>
                    <a:pt x="1111" y="133"/>
                  </a:lnTo>
                  <a:lnTo>
                    <a:pt x="1120" y="121"/>
                  </a:lnTo>
                  <a:lnTo>
                    <a:pt x="1129" y="121"/>
                  </a:lnTo>
                  <a:lnTo>
                    <a:pt x="1147" y="108"/>
                  </a:lnTo>
                  <a:lnTo>
                    <a:pt x="1156" y="108"/>
                  </a:lnTo>
                  <a:lnTo>
                    <a:pt x="1174" y="95"/>
                  </a:lnTo>
                  <a:lnTo>
                    <a:pt x="1192" y="82"/>
                  </a:lnTo>
                  <a:lnTo>
                    <a:pt x="1210" y="76"/>
                  </a:lnTo>
                  <a:lnTo>
                    <a:pt x="1219" y="70"/>
                  </a:lnTo>
                  <a:lnTo>
                    <a:pt x="1237" y="63"/>
                  </a:lnTo>
                  <a:lnTo>
                    <a:pt x="1255" y="51"/>
                  </a:lnTo>
                  <a:lnTo>
                    <a:pt x="1264" y="44"/>
                  </a:lnTo>
                  <a:lnTo>
                    <a:pt x="1273" y="31"/>
                  </a:lnTo>
                  <a:lnTo>
                    <a:pt x="1291" y="31"/>
                  </a:lnTo>
                  <a:lnTo>
                    <a:pt x="1309" y="19"/>
                  </a:lnTo>
                  <a:lnTo>
                    <a:pt x="1309" y="12"/>
                  </a:lnTo>
                  <a:lnTo>
                    <a:pt x="1327" y="12"/>
                  </a:lnTo>
                  <a:lnTo>
                    <a:pt x="1336" y="6"/>
                  </a:lnTo>
                  <a:lnTo>
                    <a:pt x="1336" y="0"/>
                  </a:lnTo>
                  <a:lnTo>
                    <a:pt x="1346" y="0"/>
                  </a:lnTo>
                </a:path>
              </a:pathLst>
            </a:custGeom>
            <a:noFill/>
            <a:ln w="76200">
              <a:solidFill>
                <a:srgbClr val="FF99FF"/>
              </a:solidFill>
              <a:round/>
              <a:headEnd/>
              <a:tailEnd/>
            </a:ln>
          </p:spPr>
          <p:txBody>
            <a:bodyPr/>
            <a:lstStyle/>
            <a:p>
              <a:endParaRPr lang="en-GB"/>
            </a:p>
          </p:txBody>
        </p:sp>
        <p:sp>
          <p:nvSpPr>
            <p:cNvPr id="72816" name="Freeform 7"/>
            <p:cNvSpPr>
              <a:spLocks/>
            </p:cNvSpPr>
            <p:nvPr/>
          </p:nvSpPr>
          <p:spPr bwMode="auto">
            <a:xfrm>
              <a:off x="1680" y="816"/>
              <a:ext cx="1346" cy="1350"/>
            </a:xfrm>
            <a:custGeom>
              <a:avLst/>
              <a:gdLst>
                <a:gd name="T0" fmla="*/ 36 w 1346"/>
                <a:gd name="T1" fmla="*/ 235 h 1350"/>
                <a:gd name="T2" fmla="*/ 108 w 1346"/>
                <a:gd name="T3" fmla="*/ 299 h 1350"/>
                <a:gd name="T4" fmla="*/ 180 w 1346"/>
                <a:gd name="T5" fmla="*/ 350 h 1350"/>
                <a:gd name="T6" fmla="*/ 226 w 1346"/>
                <a:gd name="T7" fmla="*/ 382 h 1350"/>
                <a:gd name="T8" fmla="*/ 280 w 1346"/>
                <a:gd name="T9" fmla="*/ 420 h 1350"/>
                <a:gd name="T10" fmla="*/ 325 w 1346"/>
                <a:gd name="T11" fmla="*/ 452 h 1350"/>
                <a:gd name="T12" fmla="*/ 361 w 1346"/>
                <a:gd name="T13" fmla="*/ 477 h 1350"/>
                <a:gd name="T14" fmla="*/ 415 w 1346"/>
                <a:gd name="T15" fmla="*/ 509 h 1350"/>
                <a:gd name="T16" fmla="*/ 488 w 1346"/>
                <a:gd name="T17" fmla="*/ 579 h 1350"/>
                <a:gd name="T18" fmla="*/ 560 w 1346"/>
                <a:gd name="T19" fmla="*/ 630 h 1350"/>
                <a:gd name="T20" fmla="*/ 632 w 1346"/>
                <a:gd name="T21" fmla="*/ 694 h 1350"/>
                <a:gd name="T22" fmla="*/ 686 w 1346"/>
                <a:gd name="T23" fmla="*/ 732 h 1350"/>
                <a:gd name="T24" fmla="*/ 740 w 1346"/>
                <a:gd name="T25" fmla="*/ 783 h 1350"/>
                <a:gd name="T26" fmla="*/ 768 w 1346"/>
                <a:gd name="T27" fmla="*/ 821 h 1350"/>
                <a:gd name="T28" fmla="*/ 804 w 1346"/>
                <a:gd name="T29" fmla="*/ 866 h 1350"/>
                <a:gd name="T30" fmla="*/ 822 w 1346"/>
                <a:gd name="T31" fmla="*/ 904 h 1350"/>
                <a:gd name="T32" fmla="*/ 840 w 1346"/>
                <a:gd name="T33" fmla="*/ 955 h 1350"/>
                <a:gd name="T34" fmla="*/ 858 w 1346"/>
                <a:gd name="T35" fmla="*/ 1006 h 1350"/>
                <a:gd name="T36" fmla="*/ 867 w 1346"/>
                <a:gd name="T37" fmla="*/ 1057 h 1350"/>
                <a:gd name="T38" fmla="*/ 867 w 1346"/>
                <a:gd name="T39" fmla="*/ 1102 h 1350"/>
                <a:gd name="T40" fmla="*/ 867 w 1346"/>
                <a:gd name="T41" fmla="*/ 1140 h 1350"/>
                <a:gd name="T42" fmla="*/ 858 w 1346"/>
                <a:gd name="T43" fmla="*/ 1191 h 1350"/>
                <a:gd name="T44" fmla="*/ 831 w 1346"/>
                <a:gd name="T45" fmla="*/ 1229 h 1350"/>
                <a:gd name="T46" fmla="*/ 795 w 1346"/>
                <a:gd name="T47" fmla="*/ 1261 h 1350"/>
                <a:gd name="T48" fmla="*/ 758 w 1346"/>
                <a:gd name="T49" fmla="*/ 1286 h 1350"/>
                <a:gd name="T50" fmla="*/ 722 w 1346"/>
                <a:gd name="T51" fmla="*/ 1305 h 1350"/>
                <a:gd name="T52" fmla="*/ 686 w 1346"/>
                <a:gd name="T53" fmla="*/ 1324 h 1350"/>
                <a:gd name="T54" fmla="*/ 641 w 1346"/>
                <a:gd name="T55" fmla="*/ 1344 h 1350"/>
                <a:gd name="T56" fmla="*/ 587 w 1346"/>
                <a:gd name="T57" fmla="*/ 1350 h 1350"/>
                <a:gd name="T58" fmla="*/ 533 w 1346"/>
                <a:gd name="T59" fmla="*/ 1350 h 1350"/>
                <a:gd name="T60" fmla="*/ 478 w 1346"/>
                <a:gd name="T61" fmla="*/ 1350 h 1350"/>
                <a:gd name="T62" fmla="*/ 442 w 1346"/>
                <a:gd name="T63" fmla="*/ 1337 h 1350"/>
                <a:gd name="T64" fmla="*/ 397 w 1346"/>
                <a:gd name="T65" fmla="*/ 1312 h 1350"/>
                <a:gd name="T66" fmla="*/ 361 w 1346"/>
                <a:gd name="T67" fmla="*/ 1293 h 1350"/>
                <a:gd name="T68" fmla="*/ 325 w 1346"/>
                <a:gd name="T69" fmla="*/ 1254 h 1350"/>
                <a:gd name="T70" fmla="*/ 271 w 1346"/>
                <a:gd name="T71" fmla="*/ 1203 h 1350"/>
                <a:gd name="T72" fmla="*/ 244 w 1346"/>
                <a:gd name="T73" fmla="*/ 1159 h 1350"/>
                <a:gd name="T74" fmla="*/ 199 w 1346"/>
                <a:gd name="T75" fmla="*/ 1114 h 1350"/>
                <a:gd name="T76" fmla="*/ 180 w 1346"/>
                <a:gd name="T77" fmla="*/ 1031 h 1350"/>
                <a:gd name="T78" fmla="*/ 180 w 1346"/>
                <a:gd name="T79" fmla="*/ 936 h 1350"/>
                <a:gd name="T80" fmla="*/ 208 w 1346"/>
                <a:gd name="T81" fmla="*/ 853 h 1350"/>
                <a:gd name="T82" fmla="*/ 244 w 1346"/>
                <a:gd name="T83" fmla="*/ 777 h 1350"/>
                <a:gd name="T84" fmla="*/ 280 w 1346"/>
                <a:gd name="T85" fmla="*/ 700 h 1350"/>
                <a:gd name="T86" fmla="*/ 325 w 1346"/>
                <a:gd name="T87" fmla="*/ 649 h 1350"/>
                <a:gd name="T88" fmla="*/ 415 w 1346"/>
                <a:gd name="T89" fmla="*/ 560 h 1350"/>
                <a:gd name="T90" fmla="*/ 497 w 1346"/>
                <a:gd name="T91" fmla="*/ 484 h 1350"/>
                <a:gd name="T92" fmla="*/ 578 w 1346"/>
                <a:gd name="T93" fmla="*/ 439 h 1350"/>
                <a:gd name="T94" fmla="*/ 686 w 1346"/>
                <a:gd name="T95" fmla="*/ 388 h 1350"/>
                <a:gd name="T96" fmla="*/ 795 w 1346"/>
                <a:gd name="T97" fmla="*/ 312 h 1350"/>
                <a:gd name="T98" fmla="*/ 1020 w 1346"/>
                <a:gd name="T99" fmla="*/ 178 h 1350"/>
                <a:gd name="T100" fmla="*/ 1129 w 1346"/>
                <a:gd name="T101" fmla="*/ 121 h 1350"/>
                <a:gd name="T102" fmla="*/ 1219 w 1346"/>
                <a:gd name="T103" fmla="*/ 70 h 1350"/>
                <a:gd name="T104" fmla="*/ 1309 w 1346"/>
                <a:gd name="T105" fmla="*/ 19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6"/>
                <a:gd name="T160" fmla="*/ 0 h 1350"/>
                <a:gd name="T161" fmla="*/ 1346 w 1346"/>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6" h="1350">
                  <a:moveTo>
                    <a:pt x="0" y="210"/>
                  </a:moveTo>
                  <a:lnTo>
                    <a:pt x="0" y="216"/>
                  </a:lnTo>
                  <a:lnTo>
                    <a:pt x="9" y="216"/>
                  </a:lnTo>
                  <a:lnTo>
                    <a:pt x="18" y="223"/>
                  </a:lnTo>
                  <a:lnTo>
                    <a:pt x="18" y="229"/>
                  </a:lnTo>
                  <a:lnTo>
                    <a:pt x="36" y="235"/>
                  </a:lnTo>
                  <a:lnTo>
                    <a:pt x="36" y="242"/>
                  </a:lnTo>
                  <a:lnTo>
                    <a:pt x="45" y="248"/>
                  </a:lnTo>
                  <a:lnTo>
                    <a:pt x="63" y="261"/>
                  </a:lnTo>
                  <a:lnTo>
                    <a:pt x="81" y="274"/>
                  </a:lnTo>
                  <a:lnTo>
                    <a:pt x="90" y="280"/>
                  </a:lnTo>
                  <a:lnTo>
                    <a:pt x="108" y="299"/>
                  </a:lnTo>
                  <a:lnTo>
                    <a:pt x="126" y="305"/>
                  </a:lnTo>
                  <a:lnTo>
                    <a:pt x="135" y="312"/>
                  </a:lnTo>
                  <a:lnTo>
                    <a:pt x="144" y="324"/>
                  </a:lnTo>
                  <a:lnTo>
                    <a:pt x="153" y="324"/>
                  </a:lnTo>
                  <a:lnTo>
                    <a:pt x="162" y="337"/>
                  </a:lnTo>
                  <a:lnTo>
                    <a:pt x="180" y="350"/>
                  </a:lnTo>
                  <a:lnTo>
                    <a:pt x="189" y="356"/>
                  </a:lnTo>
                  <a:lnTo>
                    <a:pt x="189" y="363"/>
                  </a:lnTo>
                  <a:lnTo>
                    <a:pt x="199" y="369"/>
                  </a:lnTo>
                  <a:lnTo>
                    <a:pt x="208" y="375"/>
                  </a:lnTo>
                  <a:lnTo>
                    <a:pt x="217" y="382"/>
                  </a:lnTo>
                  <a:lnTo>
                    <a:pt x="226" y="382"/>
                  </a:lnTo>
                  <a:lnTo>
                    <a:pt x="235" y="388"/>
                  </a:lnTo>
                  <a:lnTo>
                    <a:pt x="244" y="395"/>
                  </a:lnTo>
                  <a:lnTo>
                    <a:pt x="253" y="401"/>
                  </a:lnTo>
                  <a:lnTo>
                    <a:pt x="262" y="407"/>
                  </a:lnTo>
                  <a:lnTo>
                    <a:pt x="271" y="414"/>
                  </a:lnTo>
                  <a:lnTo>
                    <a:pt x="280" y="420"/>
                  </a:lnTo>
                  <a:lnTo>
                    <a:pt x="289" y="420"/>
                  </a:lnTo>
                  <a:lnTo>
                    <a:pt x="298" y="426"/>
                  </a:lnTo>
                  <a:lnTo>
                    <a:pt x="307" y="433"/>
                  </a:lnTo>
                  <a:lnTo>
                    <a:pt x="316" y="439"/>
                  </a:lnTo>
                  <a:lnTo>
                    <a:pt x="325" y="445"/>
                  </a:lnTo>
                  <a:lnTo>
                    <a:pt x="325" y="452"/>
                  </a:lnTo>
                  <a:lnTo>
                    <a:pt x="334" y="452"/>
                  </a:lnTo>
                  <a:lnTo>
                    <a:pt x="343" y="458"/>
                  </a:lnTo>
                  <a:lnTo>
                    <a:pt x="343" y="465"/>
                  </a:lnTo>
                  <a:lnTo>
                    <a:pt x="352" y="465"/>
                  </a:lnTo>
                  <a:lnTo>
                    <a:pt x="361" y="471"/>
                  </a:lnTo>
                  <a:lnTo>
                    <a:pt x="361" y="477"/>
                  </a:lnTo>
                  <a:lnTo>
                    <a:pt x="370" y="484"/>
                  </a:lnTo>
                  <a:lnTo>
                    <a:pt x="379" y="490"/>
                  </a:lnTo>
                  <a:lnTo>
                    <a:pt x="388" y="496"/>
                  </a:lnTo>
                  <a:lnTo>
                    <a:pt x="397" y="503"/>
                  </a:lnTo>
                  <a:lnTo>
                    <a:pt x="406" y="509"/>
                  </a:lnTo>
                  <a:lnTo>
                    <a:pt x="415" y="509"/>
                  </a:lnTo>
                  <a:lnTo>
                    <a:pt x="424" y="516"/>
                  </a:lnTo>
                  <a:lnTo>
                    <a:pt x="451" y="541"/>
                  </a:lnTo>
                  <a:lnTo>
                    <a:pt x="460" y="554"/>
                  </a:lnTo>
                  <a:lnTo>
                    <a:pt x="478" y="560"/>
                  </a:lnTo>
                  <a:lnTo>
                    <a:pt x="478" y="573"/>
                  </a:lnTo>
                  <a:lnTo>
                    <a:pt x="488" y="579"/>
                  </a:lnTo>
                  <a:lnTo>
                    <a:pt x="497" y="586"/>
                  </a:lnTo>
                  <a:lnTo>
                    <a:pt x="515" y="605"/>
                  </a:lnTo>
                  <a:lnTo>
                    <a:pt x="533" y="605"/>
                  </a:lnTo>
                  <a:lnTo>
                    <a:pt x="533" y="617"/>
                  </a:lnTo>
                  <a:lnTo>
                    <a:pt x="551" y="624"/>
                  </a:lnTo>
                  <a:lnTo>
                    <a:pt x="560" y="630"/>
                  </a:lnTo>
                  <a:lnTo>
                    <a:pt x="578" y="649"/>
                  </a:lnTo>
                  <a:lnTo>
                    <a:pt x="587" y="656"/>
                  </a:lnTo>
                  <a:lnTo>
                    <a:pt x="596" y="662"/>
                  </a:lnTo>
                  <a:lnTo>
                    <a:pt x="596" y="668"/>
                  </a:lnTo>
                  <a:lnTo>
                    <a:pt x="623" y="681"/>
                  </a:lnTo>
                  <a:lnTo>
                    <a:pt x="632" y="694"/>
                  </a:lnTo>
                  <a:lnTo>
                    <a:pt x="641" y="694"/>
                  </a:lnTo>
                  <a:lnTo>
                    <a:pt x="650" y="707"/>
                  </a:lnTo>
                  <a:lnTo>
                    <a:pt x="659" y="713"/>
                  </a:lnTo>
                  <a:lnTo>
                    <a:pt x="668" y="719"/>
                  </a:lnTo>
                  <a:lnTo>
                    <a:pt x="677" y="732"/>
                  </a:lnTo>
                  <a:lnTo>
                    <a:pt x="686" y="732"/>
                  </a:lnTo>
                  <a:lnTo>
                    <a:pt x="695" y="738"/>
                  </a:lnTo>
                  <a:lnTo>
                    <a:pt x="695" y="751"/>
                  </a:lnTo>
                  <a:lnTo>
                    <a:pt x="704" y="751"/>
                  </a:lnTo>
                  <a:lnTo>
                    <a:pt x="722" y="770"/>
                  </a:lnTo>
                  <a:lnTo>
                    <a:pt x="731" y="777"/>
                  </a:lnTo>
                  <a:lnTo>
                    <a:pt x="740" y="783"/>
                  </a:lnTo>
                  <a:lnTo>
                    <a:pt x="740" y="789"/>
                  </a:lnTo>
                  <a:lnTo>
                    <a:pt x="749" y="796"/>
                  </a:lnTo>
                  <a:lnTo>
                    <a:pt x="749" y="802"/>
                  </a:lnTo>
                  <a:lnTo>
                    <a:pt x="758" y="809"/>
                  </a:lnTo>
                  <a:lnTo>
                    <a:pt x="758" y="815"/>
                  </a:lnTo>
                  <a:lnTo>
                    <a:pt x="768" y="821"/>
                  </a:lnTo>
                  <a:lnTo>
                    <a:pt x="768" y="828"/>
                  </a:lnTo>
                  <a:lnTo>
                    <a:pt x="777" y="834"/>
                  </a:lnTo>
                  <a:lnTo>
                    <a:pt x="786" y="840"/>
                  </a:lnTo>
                  <a:lnTo>
                    <a:pt x="786" y="853"/>
                  </a:lnTo>
                  <a:lnTo>
                    <a:pt x="795" y="860"/>
                  </a:lnTo>
                  <a:lnTo>
                    <a:pt x="804" y="866"/>
                  </a:lnTo>
                  <a:lnTo>
                    <a:pt x="804" y="872"/>
                  </a:lnTo>
                  <a:lnTo>
                    <a:pt x="813" y="879"/>
                  </a:lnTo>
                  <a:lnTo>
                    <a:pt x="813" y="885"/>
                  </a:lnTo>
                  <a:lnTo>
                    <a:pt x="813" y="891"/>
                  </a:lnTo>
                  <a:lnTo>
                    <a:pt x="822" y="898"/>
                  </a:lnTo>
                  <a:lnTo>
                    <a:pt x="822" y="904"/>
                  </a:lnTo>
                  <a:lnTo>
                    <a:pt x="822" y="910"/>
                  </a:lnTo>
                  <a:lnTo>
                    <a:pt x="831" y="923"/>
                  </a:lnTo>
                  <a:lnTo>
                    <a:pt x="831" y="930"/>
                  </a:lnTo>
                  <a:lnTo>
                    <a:pt x="831" y="936"/>
                  </a:lnTo>
                  <a:lnTo>
                    <a:pt x="840" y="942"/>
                  </a:lnTo>
                  <a:lnTo>
                    <a:pt x="840" y="955"/>
                  </a:lnTo>
                  <a:lnTo>
                    <a:pt x="849" y="961"/>
                  </a:lnTo>
                  <a:lnTo>
                    <a:pt x="849" y="974"/>
                  </a:lnTo>
                  <a:lnTo>
                    <a:pt x="858" y="987"/>
                  </a:lnTo>
                  <a:lnTo>
                    <a:pt x="858" y="993"/>
                  </a:lnTo>
                  <a:lnTo>
                    <a:pt x="858" y="1000"/>
                  </a:lnTo>
                  <a:lnTo>
                    <a:pt x="858" y="1006"/>
                  </a:lnTo>
                  <a:lnTo>
                    <a:pt x="858" y="1012"/>
                  </a:lnTo>
                  <a:lnTo>
                    <a:pt x="867" y="1019"/>
                  </a:lnTo>
                  <a:lnTo>
                    <a:pt x="867" y="1025"/>
                  </a:lnTo>
                  <a:lnTo>
                    <a:pt x="867" y="1038"/>
                  </a:lnTo>
                  <a:lnTo>
                    <a:pt x="867" y="1044"/>
                  </a:lnTo>
                  <a:lnTo>
                    <a:pt x="867" y="1057"/>
                  </a:lnTo>
                  <a:lnTo>
                    <a:pt x="867" y="1063"/>
                  </a:lnTo>
                  <a:lnTo>
                    <a:pt x="867" y="1076"/>
                  </a:lnTo>
                  <a:lnTo>
                    <a:pt x="867" y="1082"/>
                  </a:lnTo>
                  <a:lnTo>
                    <a:pt x="867" y="1089"/>
                  </a:lnTo>
                  <a:lnTo>
                    <a:pt x="867" y="1095"/>
                  </a:lnTo>
                  <a:lnTo>
                    <a:pt x="867" y="1102"/>
                  </a:lnTo>
                  <a:lnTo>
                    <a:pt x="867" y="1108"/>
                  </a:lnTo>
                  <a:lnTo>
                    <a:pt x="867" y="1114"/>
                  </a:lnTo>
                  <a:lnTo>
                    <a:pt x="867" y="1121"/>
                  </a:lnTo>
                  <a:lnTo>
                    <a:pt x="867" y="1127"/>
                  </a:lnTo>
                  <a:lnTo>
                    <a:pt x="867" y="1133"/>
                  </a:lnTo>
                  <a:lnTo>
                    <a:pt x="867" y="1140"/>
                  </a:lnTo>
                  <a:lnTo>
                    <a:pt x="867" y="1146"/>
                  </a:lnTo>
                  <a:lnTo>
                    <a:pt x="867" y="1153"/>
                  </a:lnTo>
                  <a:lnTo>
                    <a:pt x="867" y="1172"/>
                  </a:lnTo>
                  <a:lnTo>
                    <a:pt x="867" y="1178"/>
                  </a:lnTo>
                  <a:lnTo>
                    <a:pt x="858" y="1178"/>
                  </a:lnTo>
                  <a:lnTo>
                    <a:pt x="858" y="1191"/>
                  </a:lnTo>
                  <a:lnTo>
                    <a:pt x="849" y="1197"/>
                  </a:lnTo>
                  <a:lnTo>
                    <a:pt x="849" y="1203"/>
                  </a:lnTo>
                  <a:lnTo>
                    <a:pt x="849" y="1210"/>
                  </a:lnTo>
                  <a:lnTo>
                    <a:pt x="840" y="1216"/>
                  </a:lnTo>
                  <a:lnTo>
                    <a:pt x="831" y="1223"/>
                  </a:lnTo>
                  <a:lnTo>
                    <a:pt x="831" y="1229"/>
                  </a:lnTo>
                  <a:lnTo>
                    <a:pt x="822" y="1235"/>
                  </a:lnTo>
                  <a:lnTo>
                    <a:pt x="813" y="1235"/>
                  </a:lnTo>
                  <a:lnTo>
                    <a:pt x="813" y="1242"/>
                  </a:lnTo>
                  <a:lnTo>
                    <a:pt x="813" y="1248"/>
                  </a:lnTo>
                  <a:lnTo>
                    <a:pt x="804" y="1254"/>
                  </a:lnTo>
                  <a:lnTo>
                    <a:pt x="795" y="1261"/>
                  </a:lnTo>
                  <a:lnTo>
                    <a:pt x="786" y="1261"/>
                  </a:lnTo>
                  <a:lnTo>
                    <a:pt x="786" y="1267"/>
                  </a:lnTo>
                  <a:lnTo>
                    <a:pt x="777" y="1267"/>
                  </a:lnTo>
                  <a:lnTo>
                    <a:pt x="777" y="1274"/>
                  </a:lnTo>
                  <a:lnTo>
                    <a:pt x="768" y="1280"/>
                  </a:lnTo>
                  <a:lnTo>
                    <a:pt x="758" y="1286"/>
                  </a:lnTo>
                  <a:lnTo>
                    <a:pt x="749" y="1286"/>
                  </a:lnTo>
                  <a:lnTo>
                    <a:pt x="749" y="1293"/>
                  </a:lnTo>
                  <a:lnTo>
                    <a:pt x="740" y="1299"/>
                  </a:lnTo>
                  <a:lnTo>
                    <a:pt x="731" y="1299"/>
                  </a:lnTo>
                  <a:lnTo>
                    <a:pt x="731" y="1305"/>
                  </a:lnTo>
                  <a:lnTo>
                    <a:pt x="722" y="1305"/>
                  </a:lnTo>
                  <a:lnTo>
                    <a:pt x="722" y="1312"/>
                  </a:lnTo>
                  <a:lnTo>
                    <a:pt x="713" y="1312"/>
                  </a:lnTo>
                  <a:lnTo>
                    <a:pt x="713" y="1318"/>
                  </a:lnTo>
                  <a:lnTo>
                    <a:pt x="704" y="1318"/>
                  </a:lnTo>
                  <a:lnTo>
                    <a:pt x="695" y="1324"/>
                  </a:lnTo>
                  <a:lnTo>
                    <a:pt x="686" y="1324"/>
                  </a:lnTo>
                  <a:lnTo>
                    <a:pt x="677" y="1331"/>
                  </a:lnTo>
                  <a:lnTo>
                    <a:pt x="668" y="1331"/>
                  </a:lnTo>
                  <a:lnTo>
                    <a:pt x="668" y="1337"/>
                  </a:lnTo>
                  <a:lnTo>
                    <a:pt x="659" y="1337"/>
                  </a:lnTo>
                  <a:lnTo>
                    <a:pt x="650" y="1344"/>
                  </a:lnTo>
                  <a:lnTo>
                    <a:pt x="641" y="1344"/>
                  </a:lnTo>
                  <a:lnTo>
                    <a:pt x="632" y="1344"/>
                  </a:lnTo>
                  <a:lnTo>
                    <a:pt x="623" y="1344"/>
                  </a:lnTo>
                  <a:lnTo>
                    <a:pt x="614" y="1344"/>
                  </a:lnTo>
                  <a:lnTo>
                    <a:pt x="614" y="1350"/>
                  </a:lnTo>
                  <a:lnTo>
                    <a:pt x="605" y="1350"/>
                  </a:lnTo>
                  <a:lnTo>
                    <a:pt x="587" y="1350"/>
                  </a:lnTo>
                  <a:lnTo>
                    <a:pt x="578" y="1350"/>
                  </a:lnTo>
                  <a:lnTo>
                    <a:pt x="569" y="1350"/>
                  </a:lnTo>
                  <a:lnTo>
                    <a:pt x="560" y="1350"/>
                  </a:lnTo>
                  <a:lnTo>
                    <a:pt x="551" y="1350"/>
                  </a:lnTo>
                  <a:lnTo>
                    <a:pt x="542" y="1350"/>
                  </a:lnTo>
                  <a:lnTo>
                    <a:pt x="533" y="1350"/>
                  </a:lnTo>
                  <a:lnTo>
                    <a:pt x="524" y="1350"/>
                  </a:lnTo>
                  <a:lnTo>
                    <a:pt x="515" y="1350"/>
                  </a:lnTo>
                  <a:lnTo>
                    <a:pt x="506" y="1350"/>
                  </a:lnTo>
                  <a:lnTo>
                    <a:pt x="497" y="1350"/>
                  </a:lnTo>
                  <a:lnTo>
                    <a:pt x="488" y="1350"/>
                  </a:lnTo>
                  <a:lnTo>
                    <a:pt x="478" y="1350"/>
                  </a:lnTo>
                  <a:lnTo>
                    <a:pt x="469" y="1350"/>
                  </a:lnTo>
                  <a:lnTo>
                    <a:pt x="469" y="1344"/>
                  </a:lnTo>
                  <a:lnTo>
                    <a:pt x="460" y="1344"/>
                  </a:lnTo>
                  <a:lnTo>
                    <a:pt x="451" y="1344"/>
                  </a:lnTo>
                  <a:lnTo>
                    <a:pt x="451" y="1337"/>
                  </a:lnTo>
                  <a:lnTo>
                    <a:pt x="442" y="1337"/>
                  </a:lnTo>
                  <a:lnTo>
                    <a:pt x="433" y="1337"/>
                  </a:lnTo>
                  <a:lnTo>
                    <a:pt x="433" y="1331"/>
                  </a:lnTo>
                  <a:lnTo>
                    <a:pt x="424" y="1331"/>
                  </a:lnTo>
                  <a:lnTo>
                    <a:pt x="415" y="1324"/>
                  </a:lnTo>
                  <a:lnTo>
                    <a:pt x="406" y="1318"/>
                  </a:lnTo>
                  <a:lnTo>
                    <a:pt x="397" y="1312"/>
                  </a:lnTo>
                  <a:lnTo>
                    <a:pt x="388" y="1305"/>
                  </a:lnTo>
                  <a:lnTo>
                    <a:pt x="379" y="1305"/>
                  </a:lnTo>
                  <a:lnTo>
                    <a:pt x="379" y="1299"/>
                  </a:lnTo>
                  <a:lnTo>
                    <a:pt x="370" y="1299"/>
                  </a:lnTo>
                  <a:lnTo>
                    <a:pt x="370" y="1293"/>
                  </a:lnTo>
                  <a:lnTo>
                    <a:pt x="361" y="1293"/>
                  </a:lnTo>
                  <a:lnTo>
                    <a:pt x="361" y="1280"/>
                  </a:lnTo>
                  <a:lnTo>
                    <a:pt x="352" y="1280"/>
                  </a:lnTo>
                  <a:lnTo>
                    <a:pt x="343" y="1274"/>
                  </a:lnTo>
                  <a:lnTo>
                    <a:pt x="343" y="1267"/>
                  </a:lnTo>
                  <a:lnTo>
                    <a:pt x="334" y="1261"/>
                  </a:lnTo>
                  <a:lnTo>
                    <a:pt x="325" y="1254"/>
                  </a:lnTo>
                  <a:lnTo>
                    <a:pt x="325" y="1248"/>
                  </a:lnTo>
                  <a:lnTo>
                    <a:pt x="307" y="1235"/>
                  </a:lnTo>
                  <a:lnTo>
                    <a:pt x="298" y="1229"/>
                  </a:lnTo>
                  <a:lnTo>
                    <a:pt x="289" y="1216"/>
                  </a:lnTo>
                  <a:lnTo>
                    <a:pt x="280" y="1203"/>
                  </a:lnTo>
                  <a:lnTo>
                    <a:pt x="271" y="1203"/>
                  </a:lnTo>
                  <a:lnTo>
                    <a:pt x="271" y="1197"/>
                  </a:lnTo>
                  <a:lnTo>
                    <a:pt x="262" y="1197"/>
                  </a:lnTo>
                  <a:lnTo>
                    <a:pt x="253" y="1184"/>
                  </a:lnTo>
                  <a:lnTo>
                    <a:pt x="244" y="1172"/>
                  </a:lnTo>
                  <a:lnTo>
                    <a:pt x="244" y="1165"/>
                  </a:lnTo>
                  <a:lnTo>
                    <a:pt x="244" y="1159"/>
                  </a:lnTo>
                  <a:lnTo>
                    <a:pt x="226" y="1146"/>
                  </a:lnTo>
                  <a:lnTo>
                    <a:pt x="226" y="1140"/>
                  </a:lnTo>
                  <a:lnTo>
                    <a:pt x="217" y="1140"/>
                  </a:lnTo>
                  <a:lnTo>
                    <a:pt x="217" y="1133"/>
                  </a:lnTo>
                  <a:lnTo>
                    <a:pt x="208" y="1127"/>
                  </a:lnTo>
                  <a:lnTo>
                    <a:pt x="199" y="1114"/>
                  </a:lnTo>
                  <a:lnTo>
                    <a:pt x="199" y="1108"/>
                  </a:lnTo>
                  <a:lnTo>
                    <a:pt x="199" y="1095"/>
                  </a:lnTo>
                  <a:lnTo>
                    <a:pt x="199" y="1082"/>
                  </a:lnTo>
                  <a:lnTo>
                    <a:pt x="199" y="1076"/>
                  </a:lnTo>
                  <a:lnTo>
                    <a:pt x="189" y="1063"/>
                  </a:lnTo>
                  <a:lnTo>
                    <a:pt x="180" y="1031"/>
                  </a:lnTo>
                  <a:lnTo>
                    <a:pt x="180" y="1019"/>
                  </a:lnTo>
                  <a:lnTo>
                    <a:pt x="180" y="1012"/>
                  </a:lnTo>
                  <a:lnTo>
                    <a:pt x="180" y="1000"/>
                  </a:lnTo>
                  <a:lnTo>
                    <a:pt x="180" y="968"/>
                  </a:lnTo>
                  <a:lnTo>
                    <a:pt x="180" y="961"/>
                  </a:lnTo>
                  <a:lnTo>
                    <a:pt x="180" y="936"/>
                  </a:lnTo>
                  <a:lnTo>
                    <a:pt x="180" y="923"/>
                  </a:lnTo>
                  <a:lnTo>
                    <a:pt x="189" y="904"/>
                  </a:lnTo>
                  <a:lnTo>
                    <a:pt x="199" y="898"/>
                  </a:lnTo>
                  <a:lnTo>
                    <a:pt x="199" y="879"/>
                  </a:lnTo>
                  <a:lnTo>
                    <a:pt x="208" y="866"/>
                  </a:lnTo>
                  <a:lnTo>
                    <a:pt x="208" y="853"/>
                  </a:lnTo>
                  <a:lnTo>
                    <a:pt x="208" y="840"/>
                  </a:lnTo>
                  <a:lnTo>
                    <a:pt x="217" y="828"/>
                  </a:lnTo>
                  <a:lnTo>
                    <a:pt x="226" y="809"/>
                  </a:lnTo>
                  <a:lnTo>
                    <a:pt x="226" y="802"/>
                  </a:lnTo>
                  <a:lnTo>
                    <a:pt x="235" y="789"/>
                  </a:lnTo>
                  <a:lnTo>
                    <a:pt x="244" y="777"/>
                  </a:lnTo>
                  <a:lnTo>
                    <a:pt x="253" y="758"/>
                  </a:lnTo>
                  <a:lnTo>
                    <a:pt x="253" y="751"/>
                  </a:lnTo>
                  <a:lnTo>
                    <a:pt x="262" y="738"/>
                  </a:lnTo>
                  <a:lnTo>
                    <a:pt x="271" y="726"/>
                  </a:lnTo>
                  <a:lnTo>
                    <a:pt x="280" y="719"/>
                  </a:lnTo>
                  <a:lnTo>
                    <a:pt x="280" y="700"/>
                  </a:lnTo>
                  <a:lnTo>
                    <a:pt x="298" y="694"/>
                  </a:lnTo>
                  <a:lnTo>
                    <a:pt x="307" y="688"/>
                  </a:lnTo>
                  <a:lnTo>
                    <a:pt x="307" y="675"/>
                  </a:lnTo>
                  <a:lnTo>
                    <a:pt x="316" y="668"/>
                  </a:lnTo>
                  <a:lnTo>
                    <a:pt x="325" y="656"/>
                  </a:lnTo>
                  <a:lnTo>
                    <a:pt x="325" y="649"/>
                  </a:lnTo>
                  <a:lnTo>
                    <a:pt x="334" y="643"/>
                  </a:lnTo>
                  <a:lnTo>
                    <a:pt x="343" y="624"/>
                  </a:lnTo>
                  <a:lnTo>
                    <a:pt x="352" y="617"/>
                  </a:lnTo>
                  <a:lnTo>
                    <a:pt x="361" y="611"/>
                  </a:lnTo>
                  <a:lnTo>
                    <a:pt x="379" y="598"/>
                  </a:lnTo>
                  <a:lnTo>
                    <a:pt x="415" y="560"/>
                  </a:lnTo>
                  <a:lnTo>
                    <a:pt x="415" y="547"/>
                  </a:lnTo>
                  <a:lnTo>
                    <a:pt x="424" y="541"/>
                  </a:lnTo>
                  <a:lnTo>
                    <a:pt x="433" y="535"/>
                  </a:lnTo>
                  <a:lnTo>
                    <a:pt x="451" y="522"/>
                  </a:lnTo>
                  <a:lnTo>
                    <a:pt x="478" y="496"/>
                  </a:lnTo>
                  <a:lnTo>
                    <a:pt x="497" y="484"/>
                  </a:lnTo>
                  <a:lnTo>
                    <a:pt x="515" y="477"/>
                  </a:lnTo>
                  <a:lnTo>
                    <a:pt x="524" y="471"/>
                  </a:lnTo>
                  <a:lnTo>
                    <a:pt x="542" y="465"/>
                  </a:lnTo>
                  <a:lnTo>
                    <a:pt x="551" y="452"/>
                  </a:lnTo>
                  <a:lnTo>
                    <a:pt x="560" y="445"/>
                  </a:lnTo>
                  <a:lnTo>
                    <a:pt x="578" y="439"/>
                  </a:lnTo>
                  <a:lnTo>
                    <a:pt x="596" y="426"/>
                  </a:lnTo>
                  <a:lnTo>
                    <a:pt x="605" y="426"/>
                  </a:lnTo>
                  <a:lnTo>
                    <a:pt x="623" y="407"/>
                  </a:lnTo>
                  <a:lnTo>
                    <a:pt x="650" y="401"/>
                  </a:lnTo>
                  <a:lnTo>
                    <a:pt x="668" y="388"/>
                  </a:lnTo>
                  <a:lnTo>
                    <a:pt x="686" y="388"/>
                  </a:lnTo>
                  <a:lnTo>
                    <a:pt x="695" y="375"/>
                  </a:lnTo>
                  <a:lnTo>
                    <a:pt x="722" y="363"/>
                  </a:lnTo>
                  <a:lnTo>
                    <a:pt x="740" y="350"/>
                  </a:lnTo>
                  <a:lnTo>
                    <a:pt x="758" y="337"/>
                  </a:lnTo>
                  <a:lnTo>
                    <a:pt x="777" y="318"/>
                  </a:lnTo>
                  <a:lnTo>
                    <a:pt x="795" y="312"/>
                  </a:lnTo>
                  <a:lnTo>
                    <a:pt x="813" y="305"/>
                  </a:lnTo>
                  <a:lnTo>
                    <a:pt x="831" y="293"/>
                  </a:lnTo>
                  <a:lnTo>
                    <a:pt x="966" y="203"/>
                  </a:lnTo>
                  <a:lnTo>
                    <a:pt x="984" y="191"/>
                  </a:lnTo>
                  <a:lnTo>
                    <a:pt x="1011" y="184"/>
                  </a:lnTo>
                  <a:lnTo>
                    <a:pt x="1020" y="178"/>
                  </a:lnTo>
                  <a:lnTo>
                    <a:pt x="1038" y="165"/>
                  </a:lnTo>
                  <a:lnTo>
                    <a:pt x="1057" y="159"/>
                  </a:lnTo>
                  <a:lnTo>
                    <a:pt x="1102" y="133"/>
                  </a:lnTo>
                  <a:lnTo>
                    <a:pt x="1111" y="133"/>
                  </a:lnTo>
                  <a:lnTo>
                    <a:pt x="1120" y="121"/>
                  </a:lnTo>
                  <a:lnTo>
                    <a:pt x="1129" y="121"/>
                  </a:lnTo>
                  <a:lnTo>
                    <a:pt x="1147" y="108"/>
                  </a:lnTo>
                  <a:lnTo>
                    <a:pt x="1156" y="108"/>
                  </a:lnTo>
                  <a:lnTo>
                    <a:pt x="1174" y="95"/>
                  </a:lnTo>
                  <a:lnTo>
                    <a:pt x="1192" y="82"/>
                  </a:lnTo>
                  <a:lnTo>
                    <a:pt x="1210" y="76"/>
                  </a:lnTo>
                  <a:lnTo>
                    <a:pt x="1219" y="70"/>
                  </a:lnTo>
                  <a:lnTo>
                    <a:pt x="1237" y="63"/>
                  </a:lnTo>
                  <a:lnTo>
                    <a:pt x="1255" y="51"/>
                  </a:lnTo>
                  <a:lnTo>
                    <a:pt x="1264" y="44"/>
                  </a:lnTo>
                  <a:lnTo>
                    <a:pt x="1273" y="31"/>
                  </a:lnTo>
                  <a:lnTo>
                    <a:pt x="1291" y="31"/>
                  </a:lnTo>
                  <a:lnTo>
                    <a:pt x="1309" y="19"/>
                  </a:lnTo>
                  <a:lnTo>
                    <a:pt x="1309" y="12"/>
                  </a:lnTo>
                  <a:lnTo>
                    <a:pt x="1327" y="12"/>
                  </a:lnTo>
                  <a:lnTo>
                    <a:pt x="1336" y="6"/>
                  </a:lnTo>
                  <a:lnTo>
                    <a:pt x="1336" y="0"/>
                  </a:lnTo>
                  <a:lnTo>
                    <a:pt x="1346" y="0"/>
                  </a:lnTo>
                </a:path>
              </a:pathLst>
            </a:custGeom>
            <a:noFill/>
            <a:ln w="76200">
              <a:solidFill>
                <a:srgbClr val="FF3300"/>
              </a:solidFill>
              <a:round/>
              <a:headEnd/>
              <a:tailEnd/>
            </a:ln>
          </p:spPr>
          <p:txBody>
            <a:bodyPr/>
            <a:lstStyle/>
            <a:p>
              <a:endParaRPr lang="en-GB"/>
            </a:p>
          </p:txBody>
        </p:sp>
      </p:grpSp>
      <p:sp>
        <p:nvSpPr>
          <p:cNvPr id="72707" name="TextBox 5"/>
          <p:cNvSpPr txBox="1">
            <a:spLocks noChangeArrowheads="1"/>
          </p:cNvSpPr>
          <p:nvPr/>
        </p:nvSpPr>
        <p:spPr bwMode="auto">
          <a:xfrm>
            <a:off x="755650" y="260350"/>
            <a:ext cx="7777163" cy="904875"/>
          </a:xfrm>
          <a:prstGeom prst="rect">
            <a:avLst/>
          </a:prstGeom>
          <a:noFill/>
          <a:ln w="9525">
            <a:noFill/>
            <a:miter lim="800000"/>
            <a:headEnd/>
            <a:tailEnd/>
          </a:ln>
        </p:spPr>
        <p:txBody>
          <a:bodyPr wrap="none">
            <a:spAutoFit/>
          </a:bodyPr>
          <a:lstStyle/>
          <a:p>
            <a:r>
              <a:rPr lang="en-GB" sz="2400">
                <a:solidFill>
                  <a:srgbClr val="FF9900"/>
                </a:solidFill>
              </a:rPr>
              <a:t>What is the predominant effector mechanism of disease</a:t>
            </a:r>
          </a:p>
          <a:p>
            <a:r>
              <a:rPr lang="en-GB" sz="2400">
                <a:solidFill>
                  <a:srgbClr val="FF9900"/>
                </a:solidFill>
              </a:rPr>
              <a:t>in terms of the Gel and Coombs classification?</a:t>
            </a:r>
          </a:p>
        </p:txBody>
      </p:sp>
      <p:sp>
        <p:nvSpPr>
          <p:cNvPr id="72708" name="Freeform 2"/>
          <p:cNvSpPr>
            <a:spLocks/>
          </p:cNvSpPr>
          <p:nvPr/>
        </p:nvSpPr>
        <p:spPr bwMode="auto">
          <a:xfrm>
            <a:off x="2411413" y="2276475"/>
            <a:ext cx="3451225" cy="4316413"/>
          </a:xfrm>
          <a:custGeom>
            <a:avLst/>
            <a:gdLst>
              <a:gd name="T0" fmla="*/ 2147483647 w 2104"/>
              <a:gd name="T1" fmla="*/ 2147483647 h 2095"/>
              <a:gd name="T2" fmla="*/ 2147483647 w 2104"/>
              <a:gd name="T3" fmla="*/ 2147483647 h 2095"/>
              <a:gd name="T4" fmla="*/ 2147483647 w 2104"/>
              <a:gd name="T5" fmla="*/ 2147483647 h 2095"/>
              <a:gd name="T6" fmla="*/ 2147483647 w 2104"/>
              <a:gd name="T7" fmla="*/ 2147483647 h 2095"/>
              <a:gd name="T8" fmla="*/ 2147483647 w 2104"/>
              <a:gd name="T9" fmla="*/ 2147483647 h 2095"/>
              <a:gd name="T10" fmla="*/ 2147483647 w 2104"/>
              <a:gd name="T11" fmla="*/ 2147483647 h 2095"/>
              <a:gd name="T12" fmla="*/ 2147483647 w 2104"/>
              <a:gd name="T13" fmla="*/ 2147483647 h 2095"/>
              <a:gd name="T14" fmla="*/ 2147483647 w 2104"/>
              <a:gd name="T15" fmla="*/ 2147483647 h 2095"/>
              <a:gd name="T16" fmla="*/ 2147483647 w 2104"/>
              <a:gd name="T17" fmla="*/ 2147483647 h 2095"/>
              <a:gd name="T18" fmla="*/ 2147483647 w 2104"/>
              <a:gd name="T19" fmla="*/ 2147483647 h 2095"/>
              <a:gd name="T20" fmla="*/ 2147483647 w 2104"/>
              <a:gd name="T21" fmla="*/ 2147483647 h 2095"/>
              <a:gd name="T22" fmla="*/ 2147483647 w 2104"/>
              <a:gd name="T23" fmla="*/ 2147483647 h 2095"/>
              <a:gd name="T24" fmla="*/ 2147483647 w 2104"/>
              <a:gd name="T25" fmla="*/ 2147483647 h 2095"/>
              <a:gd name="T26" fmla="*/ 2147483647 w 2104"/>
              <a:gd name="T27" fmla="*/ 2147483647 h 2095"/>
              <a:gd name="T28" fmla="*/ 2147483647 w 2104"/>
              <a:gd name="T29" fmla="*/ 2147483647 h 2095"/>
              <a:gd name="T30" fmla="*/ 2147483647 w 2104"/>
              <a:gd name="T31" fmla="*/ 2147483647 h 2095"/>
              <a:gd name="T32" fmla="*/ 2147483647 w 2104"/>
              <a:gd name="T33" fmla="*/ 2147483647 h 2095"/>
              <a:gd name="T34" fmla="*/ 2147483647 w 2104"/>
              <a:gd name="T35" fmla="*/ 2147483647 h 2095"/>
              <a:gd name="T36" fmla="*/ 2147483647 w 2104"/>
              <a:gd name="T37" fmla="*/ 2147483647 h 2095"/>
              <a:gd name="T38" fmla="*/ 2147483647 w 2104"/>
              <a:gd name="T39" fmla="*/ 2147483647 h 2095"/>
              <a:gd name="T40" fmla="*/ 2147483647 w 2104"/>
              <a:gd name="T41" fmla="*/ 2147483647 h 2095"/>
              <a:gd name="T42" fmla="*/ 2147483647 w 2104"/>
              <a:gd name="T43" fmla="*/ 2147483647 h 2095"/>
              <a:gd name="T44" fmla="*/ 2147483647 w 2104"/>
              <a:gd name="T45" fmla="*/ 2147483647 h 2095"/>
              <a:gd name="T46" fmla="*/ 2147483647 w 2104"/>
              <a:gd name="T47" fmla="*/ 2147483647 h 2095"/>
              <a:gd name="T48" fmla="*/ 2147483647 w 2104"/>
              <a:gd name="T49" fmla="*/ 2147483647 h 2095"/>
              <a:gd name="T50" fmla="*/ 2147483647 w 2104"/>
              <a:gd name="T51" fmla="*/ 2147483647 h 2095"/>
              <a:gd name="T52" fmla="*/ 2147483647 w 2104"/>
              <a:gd name="T53" fmla="*/ 2147483647 h 2095"/>
              <a:gd name="T54" fmla="*/ 2147483647 w 2104"/>
              <a:gd name="T55" fmla="*/ 2147483647 h 2095"/>
              <a:gd name="T56" fmla="*/ 2147483647 w 2104"/>
              <a:gd name="T57" fmla="*/ 2147483647 h 2095"/>
              <a:gd name="T58" fmla="*/ 2147483647 w 2104"/>
              <a:gd name="T59" fmla="*/ 2147483647 h 2095"/>
              <a:gd name="T60" fmla="*/ 2147483647 w 2104"/>
              <a:gd name="T61" fmla="*/ 2147483647 h 2095"/>
              <a:gd name="T62" fmla="*/ 2147483647 w 2104"/>
              <a:gd name="T63" fmla="*/ 2147483647 h 2095"/>
              <a:gd name="T64" fmla="*/ 2147483647 w 2104"/>
              <a:gd name="T65" fmla="*/ 2147483647 h 2095"/>
              <a:gd name="T66" fmla="*/ 2147483647 w 2104"/>
              <a:gd name="T67" fmla="*/ 2147483647 h 2095"/>
              <a:gd name="T68" fmla="*/ 2147483647 w 2104"/>
              <a:gd name="T69" fmla="*/ 2147483647 h 2095"/>
              <a:gd name="T70" fmla="*/ 2147483647 w 2104"/>
              <a:gd name="T71" fmla="*/ 2147483647 h 2095"/>
              <a:gd name="T72" fmla="*/ 2147483647 w 2104"/>
              <a:gd name="T73" fmla="*/ 2147483647 h 2095"/>
              <a:gd name="T74" fmla="*/ 2147483647 w 2104"/>
              <a:gd name="T75" fmla="*/ 2147483647 h 2095"/>
              <a:gd name="T76" fmla="*/ 2147483647 w 2104"/>
              <a:gd name="T77" fmla="*/ 2147483647 h 2095"/>
              <a:gd name="T78" fmla="*/ 2147483647 w 2104"/>
              <a:gd name="T79" fmla="*/ 2147483647 h 2095"/>
              <a:gd name="T80" fmla="*/ 2147483647 w 2104"/>
              <a:gd name="T81" fmla="*/ 2147483647 h 2095"/>
              <a:gd name="T82" fmla="*/ 2147483647 w 2104"/>
              <a:gd name="T83" fmla="*/ 2147483647 h 2095"/>
              <a:gd name="T84" fmla="*/ 2147483647 w 2104"/>
              <a:gd name="T85" fmla="*/ 2147483647 h 2095"/>
              <a:gd name="T86" fmla="*/ 2147483647 w 2104"/>
              <a:gd name="T87" fmla="*/ 2147483647 h 2095"/>
              <a:gd name="T88" fmla="*/ 2147483647 w 2104"/>
              <a:gd name="T89" fmla="*/ 2147483647 h 2095"/>
              <a:gd name="T90" fmla="*/ 2147483647 w 2104"/>
              <a:gd name="T91" fmla="*/ 2147483647 h 2095"/>
              <a:gd name="T92" fmla="*/ 2147483647 w 2104"/>
              <a:gd name="T93" fmla="*/ 2147483647 h 2095"/>
              <a:gd name="T94" fmla="*/ 2147483647 w 2104"/>
              <a:gd name="T95" fmla="*/ 2147483647 h 2095"/>
              <a:gd name="T96" fmla="*/ 2147483647 w 2104"/>
              <a:gd name="T97" fmla="*/ 2147483647 h 2095"/>
              <a:gd name="T98" fmla="*/ 2147483647 w 2104"/>
              <a:gd name="T99" fmla="*/ 2147483647 h 2095"/>
              <a:gd name="T100" fmla="*/ 2147483647 w 2104"/>
              <a:gd name="T101" fmla="*/ 2147483647 h 2095"/>
              <a:gd name="T102" fmla="*/ 2147483647 w 2104"/>
              <a:gd name="T103" fmla="*/ 2147483647 h 2095"/>
              <a:gd name="T104" fmla="*/ 2147483647 w 2104"/>
              <a:gd name="T105" fmla="*/ 2147483647 h 2095"/>
              <a:gd name="T106" fmla="*/ 2147483647 w 2104"/>
              <a:gd name="T107" fmla="*/ 2147483647 h 2095"/>
              <a:gd name="T108" fmla="*/ 2147483647 w 2104"/>
              <a:gd name="T109" fmla="*/ 2147483647 h 2095"/>
              <a:gd name="T110" fmla="*/ 2147483647 w 2104"/>
              <a:gd name="T111" fmla="*/ 2147483647 h 2095"/>
              <a:gd name="T112" fmla="*/ 2147483647 w 2104"/>
              <a:gd name="T113" fmla="*/ 2147483647 h 2095"/>
              <a:gd name="T114" fmla="*/ 2147483647 w 2104"/>
              <a:gd name="T115" fmla="*/ 2147483647 h 2095"/>
              <a:gd name="T116" fmla="*/ 2147483647 w 2104"/>
              <a:gd name="T117" fmla="*/ 2147483647 h 2095"/>
              <a:gd name="T118" fmla="*/ 2147483647 w 2104"/>
              <a:gd name="T119" fmla="*/ 2147483647 h 2095"/>
              <a:gd name="T120" fmla="*/ 2147483647 w 2104"/>
              <a:gd name="T121" fmla="*/ 2147483647 h 20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4"/>
              <a:gd name="T184" fmla="*/ 0 h 2095"/>
              <a:gd name="T185" fmla="*/ 2104 w 2104"/>
              <a:gd name="T186" fmla="*/ 2095 h 20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4" h="2095">
                <a:moveTo>
                  <a:pt x="0" y="2044"/>
                </a:moveTo>
                <a:lnTo>
                  <a:pt x="9" y="2044"/>
                </a:lnTo>
                <a:lnTo>
                  <a:pt x="18" y="2038"/>
                </a:lnTo>
                <a:lnTo>
                  <a:pt x="27" y="2025"/>
                </a:lnTo>
                <a:lnTo>
                  <a:pt x="45" y="2019"/>
                </a:lnTo>
                <a:lnTo>
                  <a:pt x="54" y="2006"/>
                </a:lnTo>
                <a:lnTo>
                  <a:pt x="81" y="1993"/>
                </a:lnTo>
                <a:lnTo>
                  <a:pt x="108" y="1968"/>
                </a:lnTo>
                <a:lnTo>
                  <a:pt x="117" y="1962"/>
                </a:lnTo>
                <a:lnTo>
                  <a:pt x="127" y="1955"/>
                </a:lnTo>
                <a:lnTo>
                  <a:pt x="136" y="1942"/>
                </a:lnTo>
                <a:lnTo>
                  <a:pt x="145" y="1936"/>
                </a:lnTo>
                <a:lnTo>
                  <a:pt x="154" y="1923"/>
                </a:lnTo>
                <a:lnTo>
                  <a:pt x="154" y="1917"/>
                </a:lnTo>
                <a:lnTo>
                  <a:pt x="163" y="1917"/>
                </a:lnTo>
                <a:lnTo>
                  <a:pt x="172" y="1898"/>
                </a:lnTo>
                <a:lnTo>
                  <a:pt x="181" y="1898"/>
                </a:lnTo>
                <a:lnTo>
                  <a:pt x="181" y="1891"/>
                </a:lnTo>
                <a:lnTo>
                  <a:pt x="190" y="1879"/>
                </a:lnTo>
                <a:lnTo>
                  <a:pt x="199" y="1872"/>
                </a:lnTo>
                <a:lnTo>
                  <a:pt x="217" y="1853"/>
                </a:lnTo>
                <a:lnTo>
                  <a:pt x="217" y="1847"/>
                </a:lnTo>
                <a:lnTo>
                  <a:pt x="226" y="1834"/>
                </a:lnTo>
                <a:lnTo>
                  <a:pt x="235" y="1821"/>
                </a:lnTo>
                <a:lnTo>
                  <a:pt x="235" y="1815"/>
                </a:lnTo>
                <a:lnTo>
                  <a:pt x="244" y="1802"/>
                </a:lnTo>
                <a:lnTo>
                  <a:pt x="253" y="1790"/>
                </a:lnTo>
                <a:lnTo>
                  <a:pt x="262" y="1783"/>
                </a:lnTo>
                <a:lnTo>
                  <a:pt x="271" y="1777"/>
                </a:lnTo>
                <a:lnTo>
                  <a:pt x="271" y="1758"/>
                </a:lnTo>
                <a:lnTo>
                  <a:pt x="280" y="1745"/>
                </a:lnTo>
                <a:lnTo>
                  <a:pt x="280" y="1732"/>
                </a:lnTo>
                <a:lnTo>
                  <a:pt x="289" y="1719"/>
                </a:lnTo>
                <a:lnTo>
                  <a:pt x="298" y="1713"/>
                </a:lnTo>
                <a:lnTo>
                  <a:pt x="298" y="1707"/>
                </a:lnTo>
                <a:lnTo>
                  <a:pt x="307" y="1694"/>
                </a:lnTo>
                <a:lnTo>
                  <a:pt x="307" y="1681"/>
                </a:lnTo>
                <a:lnTo>
                  <a:pt x="316" y="1675"/>
                </a:lnTo>
                <a:lnTo>
                  <a:pt x="316" y="1656"/>
                </a:lnTo>
                <a:lnTo>
                  <a:pt x="325" y="1649"/>
                </a:lnTo>
                <a:lnTo>
                  <a:pt x="334" y="1637"/>
                </a:lnTo>
                <a:lnTo>
                  <a:pt x="334" y="1618"/>
                </a:lnTo>
                <a:lnTo>
                  <a:pt x="334" y="1605"/>
                </a:lnTo>
                <a:lnTo>
                  <a:pt x="343" y="1592"/>
                </a:lnTo>
                <a:lnTo>
                  <a:pt x="352" y="1554"/>
                </a:lnTo>
                <a:lnTo>
                  <a:pt x="352" y="1541"/>
                </a:lnTo>
                <a:lnTo>
                  <a:pt x="352" y="1522"/>
                </a:lnTo>
                <a:lnTo>
                  <a:pt x="361" y="1503"/>
                </a:lnTo>
                <a:lnTo>
                  <a:pt x="361" y="1484"/>
                </a:lnTo>
                <a:lnTo>
                  <a:pt x="379" y="1426"/>
                </a:lnTo>
                <a:lnTo>
                  <a:pt x="379" y="1407"/>
                </a:lnTo>
                <a:lnTo>
                  <a:pt x="379" y="1395"/>
                </a:lnTo>
                <a:lnTo>
                  <a:pt x="379" y="1388"/>
                </a:lnTo>
                <a:lnTo>
                  <a:pt x="379" y="1376"/>
                </a:lnTo>
                <a:lnTo>
                  <a:pt x="379" y="1350"/>
                </a:lnTo>
                <a:lnTo>
                  <a:pt x="379" y="1344"/>
                </a:lnTo>
                <a:lnTo>
                  <a:pt x="379" y="1331"/>
                </a:lnTo>
                <a:lnTo>
                  <a:pt x="379" y="1325"/>
                </a:lnTo>
                <a:lnTo>
                  <a:pt x="379" y="1312"/>
                </a:lnTo>
                <a:lnTo>
                  <a:pt x="379" y="1299"/>
                </a:lnTo>
                <a:lnTo>
                  <a:pt x="379" y="1286"/>
                </a:lnTo>
                <a:lnTo>
                  <a:pt x="370" y="1280"/>
                </a:lnTo>
                <a:lnTo>
                  <a:pt x="370" y="1261"/>
                </a:lnTo>
                <a:lnTo>
                  <a:pt x="370" y="1254"/>
                </a:lnTo>
                <a:lnTo>
                  <a:pt x="370" y="1242"/>
                </a:lnTo>
                <a:lnTo>
                  <a:pt x="370" y="1235"/>
                </a:lnTo>
                <a:lnTo>
                  <a:pt x="370" y="1216"/>
                </a:lnTo>
                <a:lnTo>
                  <a:pt x="370" y="1210"/>
                </a:lnTo>
                <a:lnTo>
                  <a:pt x="361" y="1197"/>
                </a:lnTo>
                <a:lnTo>
                  <a:pt x="361" y="1184"/>
                </a:lnTo>
                <a:lnTo>
                  <a:pt x="361" y="1172"/>
                </a:lnTo>
                <a:lnTo>
                  <a:pt x="361" y="1159"/>
                </a:lnTo>
                <a:lnTo>
                  <a:pt x="361" y="1146"/>
                </a:lnTo>
                <a:lnTo>
                  <a:pt x="352" y="1133"/>
                </a:lnTo>
                <a:lnTo>
                  <a:pt x="352" y="1127"/>
                </a:lnTo>
                <a:lnTo>
                  <a:pt x="343" y="1114"/>
                </a:lnTo>
                <a:lnTo>
                  <a:pt x="334" y="1102"/>
                </a:lnTo>
                <a:lnTo>
                  <a:pt x="334" y="1083"/>
                </a:lnTo>
                <a:lnTo>
                  <a:pt x="325" y="1063"/>
                </a:lnTo>
                <a:lnTo>
                  <a:pt x="316" y="1057"/>
                </a:lnTo>
                <a:lnTo>
                  <a:pt x="316" y="1051"/>
                </a:lnTo>
                <a:lnTo>
                  <a:pt x="316" y="1044"/>
                </a:lnTo>
                <a:lnTo>
                  <a:pt x="316" y="1038"/>
                </a:lnTo>
                <a:lnTo>
                  <a:pt x="307" y="1025"/>
                </a:lnTo>
                <a:lnTo>
                  <a:pt x="307" y="1012"/>
                </a:lnTo>
                <a:lnTo>
                  <a:pt x="280" y="955"/>
                </a:lnTo>
                <a:lnTo>
                  <a:pt x="271" y="936"/>
                </a:lnTo>
                <a:lnTo>
                  <a:pt x="253" y="923"/>
                </a:lnTo>
                <a:lnTo>
                  <a:pt x="253" y="911"/>
                </a:lnTo>
                <a:lnTo>
                  <a:pt x="244" y="898"/>
                </a:lnTo>
                <a:lnTo>
                  <a:pt x="235" y="879"/>
                </a:lnTo>
                <a:lnTo>
                  <a:pt x="217" y="840"/>
                </a:lnTo>
                <a:lnTo>
                  <a:pt x="208" y="828"/>
                </a:lnTo>
                <a:lnTo>
                  <a:pt x="199" y="815"/>
                </a:lnTo>
                <a:lnTo>
                  <a:pt x="199" y="796"/>
                </a:lnTo>
                <a:lnTo>
                  <a:pt x="190" y="783"/>
                </a:lnTo>
                <a:lnTo>
                  <a:pt x="181" y="770"/>
                </a:lnTo>
                <a:lnTo>
                  <a:pt x="172" y="758"/>
                </a:lnTo>
                <a:lnTo>
                  <a:pt x="163" y="739"/>
                </a:lnTo>
                <a:lnTo>
                  <a:pt x="154" y="719"/>
                </a:lnTo>
                <a:lnTo>
                  <a:pt x="145" y="700"/>
                </a:lnTo>
                <a:lnTo>
                  <a:pt x="136" y="688"/>
                </a:lnTo>
                <a:lnTo>
                  <a:pt x="136" y="681"/>
                </a:lnTo>
                <a:lnTo>
                  <a:pt x="127" y="675"/>
                </a:lnTo>
                <a:lnTo>
                  <a:pt x="117" y="662"/>
                </a:lnTo>
                <a:lnTo>
                  <a:pt x="117" y="649"/>
                </a:lnTo>
                <a:lnTo>
                  <a:pt x="108" y="630"/>
                </a:lnTo>
                <a:lnTo>
                  <a:pt x="99" y="618"/>
                </a:lnTo>
                <a:lnTo>
                  <a:pt x="90" y="605"/>
                </a:lnTo>
                <a:lnTo>
                  <a:pt x="90" y="586"/>
                </a:lnTo>
                <a:lnTo>
                  <a:pt x="81" y="573"/>
                </a:lnTo>
                <a:lnTo>
                  <a:pt x="72" y="567"/>
                </a:lnTo>
                <a:lnTo>
                  <a:pt x="72" y="560"/>
                </a:lnTo>
                <a:lnTo>
                  <a:pt x="63" y="547"/>
                </a:lnTo>
                <a:lnTo>
                  <a:pt x="63" y="535"/>
                </a:lnTo>
                <a:lnTo>
                  <a:pt x="54" y="516"/>
                </a:lnTo>
                <a:lnTo>
                  <a:pt x="54" y="497"/>
                </a:lnTo>
                <a:lnTo>
                  <a:pt x="45" y="490"/>
                </a:lnTo>
                <a:lnTo>
                  <a:pt x="45" y="477"/>
                </a:lnTo>
                <a:lnTo>
                  <a:pt x="36" y="471"/>
                </a:lnTo>
                <a:lnTo>
                  <a:pt x="36" y="458"/>
                </a:lnTo>
                <a:lnTo>
                  <a:pt x="36" y="446"/>
                </a:lnTo>
                <a:lnTo>
                  <a:pt x="27" y="401"/>
                </a:lnTo>
                <a:lnTo>
                  <a:pt x="18" y="388"/>
                </a:lnTo>
                <a:lnTo>
                  <a:pt x="18" y="375"/>
                </a:lnTo>
                <a:lnTo>
                  <a:pt x="18" y="363"/>
                </a:lnTo>
                <a:lnTo>
                  <a:pt x="18" y="356"/>
                </a:lnTo>
                <a:lnTo>
                  <a:pt x="18" y="344"/>
                </a:lnTo>
                <a:lnTo>
                  <a:pt x="9" y="305"/>
                </a:lnTo>
                <a:lnTo>
                  <a:pt x="9" y="299"/>
                </a:lnTo>
                <a:lnTo>
                  <a:pt x="9" y="286"/>
                </a:lnTo>
                <a:lnTo>
                  <a:pt x="9" y="274"/>
                </a:lnTo>
                <a:lnTo>
                  <a:pt x="9" y="254"/>
                </a:lnTo>
                <a:lnTo>
                  <a:pt x="9" y="242"/>
                </a:lnTo>
                <a:lnTo>
                  <a:pt x="18" y="223"/>
                </a:lnTo>
                <a:lnTo>
                  <a:pt x="27" y="216"/>
                </a:lnTo>
                <a:lnTo>
                  <a:pt x="27" y="204"/>
                </a:lnTo>
                <a:lnTo>
                  <a:pt x="27" y="191"/>
                </a:lnTo>
                <a:lnTo>
                  <a:pt x="36" y="178"/>
                </a:lnTo>
                <a:lnTo>
                  <a:pt x="45" y="172"/>
                </a:lnTo>
                <a:lnTo>
                  <a:pt x="45" y="159"/>
                </a:lnTo>
                <a:lnTo>
                  <a:pt x="54" y="153"/>
                </a:lnTo>
                <a:lnTo>
                  <a:pt x="63" y="140"/>
                </a:lnTo>
                <a:lnTo>
                  <a:pt x="72" y="133"/>
                </a:lnTo>
                <a:lnTo>
                  <a:pt x="72" y="127"/>
                </a:lnTo>
                <a:lnTo>
                  <a:pt x="90" y="114"/>
                </a:lnTo>
                <a:lnTo>
                  <a:pt x="90" y="102"/>
                </a:lnTo>
                <a:lnTo>
                  <a:pt x="99" y="95"/>
                </a:lnTo>
                <a:lnTo>
                  <a:pt x="99" y="89"/>
                </a:lnTo>
                <a:lnTo>
                  <a:pt x="108" y="82"/>
                </a:lnTo>
                <a:lnTo>
                  <a:pt x="117" y="76"/>
                </a:lnTo>
                <a:lnTo>
                  <a:pt x="127" y="70"/>
                </a:lnTo>
                <a:lnTo>
                  <a:pt x="136" y="63"/>
                </a:lnTo>
                <a:lnTo>
                  <a:pt x="154" y="57"/>
                </a:lnTo>
                <a:lnTo>
                  <a:pt x="172" y="51"/>
                </a:lnTo>
                <a:lnTo>
                  <a:pt x="181" y="44"/>
                </a:lnTo>
                <a:lnTo>
                  <a:pt x="190" y="44"/>
                </a:lnTo>
                <a:lnTo>
                  <a:pt x="199" y="38"/>
                </a:lnTo>
                <a:lnTo>
                  <a:pt x="208" y="38"/>
                </a:lnTo>
                <a:lnTo>
                  <a:pt x="217" y="38"/>
                </a:lnTo>
                <a:lnTo>
                  <a:pt x="226" y="38"/>
                </a:lnTo>
                <a:lnTo>
                  <a:pt x="244" y="38"/>
                </a:lnTo>
                <a:lnTo>
                  <a:pt x="262" y="38"/>
                </a:lnTo>
                <a:lnTo>
                  <a:pt x="280" y="44"/>
                </a:lnTo>
                <a:lnTo>
                  <a:pt x="289" y="44"/>
                </a:lnTo>
                <a:lnTo>
                  <a:pt x="298" y="44"/>
                </a:lnTo>
                <a:lnTo>
                  <a:pt x="307" y="51"/>
                </a:lnTo>
                <a:lnTo>
                  <a:pt x="316" y="51"/>
                </a:lnTo>
                <a:lnTo>
                  <a:pt x="316" y="57"/>
                </a:lnTo>
                <a:lnTo>
                  <a:pt x="325" y="57"/>
                </a:lnTo>
                <a:lnTo>
                  <a:pt x="334" y="63"/>
                </a:lnTo>
                <a:lnTo>
                  <a:pt x="343" y="63"/>
                </a:lnTo>
                <a:lnTo>
                  <a:pt x="343" y="70"/>
                </a:lnTo>
                <a:lnTo>
                  <a:pt x="352" y="76"/>
                </a:lnTo>
                <a:lnTo>
                  <a:pt x="361" y="76"/>
                </a:lnTo>
                <a:lnTo>
                  <a:pt x="370" y="82"/>
                </a:lnTo>
                <a:lnTo>
                  <a:pt x="379" y="82"/>
                </a:lnTo>
                <a:lnTo>
                  <a:pt x="406" y="95"/>
                </a:lnTo>
                <a:lnTo>
                  <a:pt x="416" y="108"/>
                </a:lnTo>
                <a:lnTo>
                  <a:pt x="434" y="121"/>
                </a:lnTo>
                <a:lnTo>
                  <a:pt x="443" y="133"/>
                </a:lnTo>
                <a:lnTo>
                  <a:pt x="461" y="140"/>
                </a:lnTo>
                <a:lnTo>
                  <a:pt x="470" y="153"/>
                </a:lnTo>
                <a:lnTo>
                  <a:pt x="524" y="204"/>
                </a:lnTo>
                <a:lnTo>
                  <a:pt x="533" y="204"/>
                </a:lnTo>
                <a:lnTo>
                  <a:pt x="533" y="210"/>
                </a:lnTo>
                <a:lnTo>
                  <a:pt x="542" y="216"/>
                </a:lnTo>
                <a:lnTo>
                  <a:pt x="551" y="223"/>
                </a:lnTo>
                <a:lnTo>
                  <a:pt x="560" y="235"/>
                </a:lnTo>
                <a:lnTo>
                  <a:pt x="569" y="248"/>
                </a:lnTo>
                <a:lnTo>
                  <a:pt x="587" y="274"/>
                </a:lnTo>
                <a:lnTo>
                  <a:pt x="596" y="280"/>
                </a:lnTo>
                <a:lnTo>
                  <a:pt x="605" y="286"/>
                </a:lnTo>
                <a:lnTo>
                  <a:pt x="605" y="293"/>
                </a:lnTo>
                <a:lnTo>
                  <a:pt x="614" y="305"/>
                </a:lnTo>
                <a:lnTo>
                  <a:pt x="623" y="312"/>
                </a:lnTo>
                <a:lnTo>
                  <a:pt x="632" y="318"/>
                </a:lnTo>
                <a:lnTo>
                  <a:pt x="650" y="337"/>
                </a:lnTo>
                <a:lnTo>
                  <a:pt x="659" y="350"/>
                </a:lnTo>
                <a:lnTo>
                  <a:pt x="668" y="363"/>
                </a:lnTo>
                <a:lnTo>
                  <a:pt x="677" y="369"/>
                </a:lnTo>
                <a:lnTo>
                  <a:pt x="695" y="382"/>
                </a:lnTo>
                <a:lnTo>
                  <a:pt x="705" y="395"/>
                </a:lnTo>
                <a:lnTo>
                  <a:pt x="750" y="433"/>
                </a:lnTo>
                <a:lnTo>
                  <a:pt x="759" y="446"/>
                </a:lnTo>
                <a:lnTo>
                  <a:pt x="777" y="452"/>
                </a:lnTo>
                <a:lnTo>
                  <a:pt x="786" y="465"/>
                </a:lnTo>
                <a:lnTo>
                  <a:pt x="795" y="471"/>
                </a:lnTo>
                <a:lnTo>
                  <a:pt x="804" y="484"/>
                </a:lnTo>
                <a:lnTo>
                  <a:pt x="840" y="509"/>
                </a:lnTo>
                <a:lnTo>
                  <a:pt x="849" y="522"/>
                </a:lnTo>
                <a:lnTo>
                  <a:pt x="858" y="528"/>
                </a:lnTo>
                <a:lnTo>
                  <a:pt x="876" y="535"/>
                </a:lnTo>
                <a:lnTo>
                  <a:pt x="885" y="541"/>
                </a:lnTo>
                <a:lnTo>
                  <a:pt x="903" y="554"/>
                </a:lnTo>
                <a:lnTo>
                  <a:pt x="912" y="554"/>
                </a:lnTo>
                <a:lnTo>
                  <a:pt x="921" y="554"/>
                </a:lnTo>
                <a:lnTo>
                  <a:pt x="930" y="554"/>
                </a:lnTo>
                <a:lnTo>
                  <a:pt x="939" y="560"/>
                </a:lnTo>
                <a:lnTo>
                  <a:pt x="948" y="560"/>
                </a:lnTo>
                <a:lnTo>
                  <a:pt x="966" y="560"/>
                </a:lnTo>
                <a:lnTo>
                  <a:pt x="975" y="560"/>
                </a:lnTo>
                <a:lnTo>
                  <a:pt x="985" y="560"/>
                </a:lnTo>
                <a:lnTo>
                  <a:pt x="1003" y="560"/>
                </a:lnTo>
                <a:lnTo>
                  <a:pt x="1057" y="560"/>
                </a:lnTo>
                <a:lnTo>
                  <a:pt x="1075" y="560"/>
                </a:lnTo>
                <a:lnTo>
                  <a:pt x="1102" y="554"/>
                </a:lnTo>
                <a:lnTo>
                  <a:pt x="1120" y="554"/>
                </a:lnTo>
                <a:lnTo>
                  <a:pt x="1138" y="554"/>
                </a:lnTo>
                <a:lnTo>
                  <a:pt x="1156" y="547"/>
                </a:lnTo>
                <a:lnTo>
                  <a:pt x="1174" y="541"/>
                </a:lnTo>
                <a:lnTo>
                  <a:pt x="1192" y="535"/>
                </a:lnTo>
                <a:lnTo>
                  <a:pt x="1219" y="535"/>
                </a:lnTo>
                <a:lnTo>
                  <a:pt x="1237" y="522"/>
                </a:lnTo>
                <a:lnTo>
                  <a:pt x="1255" y="516"/>
                </a:lnTo>
                <a:lnTo>
                  <a:pt x="1283" y="509"/>
                </a:lnTo>
                <a:lnTo>
                  <a:pt x="1301" y="509"/>
                </a:lnTo>
                <a:lnTo>
                  <a:pt x="1319" y="497"/>
                </a:lnTo>
                <a:lnTo>
                  <a:pt x="1382" y="465"/>
                </a:lnTo>
                <a:lnTo>
                  <a:pt x="1409" y="458"/>
                </a:lnTo>
                <a:lnTo>
                  <a:pt x="1427" y="446"/>
                </a:lnTo>
                <a:lnTo>
                  <a:pt x="1445" y="439"/>
                </a:lnTo>
                <a:lnTo>
                  <a:pt x="1472" y="426"/>
                </a:lnTo>
                <a:lnTo>
                  <a:pt x="1481" y="420"/>
                </a:lnTo>
                <a:lnTo>
                  <a:pt x="1517" y="401"/>
                </a:lnTo>
                <a:lnTo>
                  <a:pt x="1526" y="395"/>
                </a:lnTo>
                <a:lnTo>
                  <a:pt x="1535" y="382"/>
                </a:lnTo>
                <a:lnTo>
                  <a:pt x="1544" y="375"/>
                </a:lnTo>
                <a:lnTo>
                  <a:pt x="1554" y="369"/>
                </a:lnTo>
                <a:lnTo>
                  <a:pt x="1563" y="356"/>
                </a:lnTo>
                <a:lnTo>
                  <a:pt x="1572" y="356"/>
                </a:lnTo>
                <a:lnTo>
                  <a:pt x="1581" y="350"/>
                </a:lnTo>
                <a:lnTo>
                  <a:pt x="1599" y="337"/>
                </a:lnTo>
                <a:lnTo>
                  <a:pt x="1608" y="325"/>
                </a:lnTo>
                <a:lnTo>
                  <a:pt x="1617" y="318"/>
                </a:lnTo>
                <a:lnTo>
                  <a:pt x="1644" y="299"/>
                </a:lnTo>
                <a:lnTo>
                  <a:pt x="1653" y="286"/>
                </a:lnTo>
                <a:lnTo>
                  <a:pt x="1671" y="274"/>
                </a:lnTo>
                <a:lnTo>
                  <a:pt x="1689" y="267"/>
                </a:lnTo>
                <a:lnTo>
                  <a:pt x="1707" y="254"/>
                </a:lnTo>
                <a:lnTo>
                  <a:pt x="1716" y="235"/>
                </a:lnTo>
                <a:lnTo>
                  <a:pt x="1743" y="223"/>
                </a:lnTo>
                <a:lnTo>
                  <a:pt x="1743" y="210"/>
                </a:lnTo>
                <a:lnTo>
                  <a:pt x="1761" y="197"/>
                </a:lnTo>
                <a:lnTo>
                  <a:pt x="1770" y="184"/>
                </a:lnTo>
                <a:lnTo>
                  <a:pt x="1779" y="178"/>
                </a:lnTo>
                <a:lnTo>
                  <a:pt x="1788" y="165"/>
                </a:lnTo>
                <a:lnTo>
                  <a:pt x="1797" y="159"/>
                </a:lnTo>
                <a:lnTo>
                  <a:pt x="1797" y="153"/>
                </a:lnTo>
                <a:lnTo>
                  <a:pt x="1806" y="140"/>
                </a:lnTo>
                <a:lnTo>
                  <a:pt x="1815" y="133"/>
                </a:lnTo>
                <a:lnTo>
                  <a:pt x="1815" y="121"/>
                </a:lnTo>
                <a:lnTo>
                  <a:pt x="1815" y="114"/>
                </a:lnTo>
                <a:lnTo>
                  <a:pt x="1815" y="102"/>
                </a:lnTo>
                <a:lnTo>
                  <a:pt x="1815" y="95"/>
                </a:lnTo>
                <a:lnTo>
                  <a:pt x="1815" y="89"/>
                </a:lnTo>
                <a:lnTo>
                  <a:pt x="1815" y="82"/>
                </a:lnTo>
                <a:lnTo>
                  <a:pt x="1815" y="76"/>
                </a:lnTo>
                <a:lnTo>
                  <a:pt x="1815" y="63"/>
                </a:lnTo>
                <a:lnTo>
                  <a:pt x="1815" y="51"/>
                </a:lnTo>
                <a:lnTo>
                  <a:pt x="1815" y="44"/>
                </a:lnTo>
                <a:lnTo>
                  <a:pt x="1815" y="38"/>
                </a:lnTo>
                <a:lnTo>
                  <a:pt x="1815" y="32"/>
                </a:lnTo>
                <a:lnTo>
                  <a:pt x="1815" y="25"/>
                </a:lnTo>
                <a:lnTo>
                  <a:pt x="1815" y="19"/>
                </a:lnTo>
                <a:lnTo>
                  <a:pt x="1824" y="19"/>
                </a:lnTo>
                <a:lnTo>
                  <a:pt x="1824" y="12"/>
                </a:lnTo>
                <a:lnTo>
                  <a:pt x="1833" y="6"/>
                </a:lnTo>
                <a:lnTo>
                  <a:pt x="1843" y="6"/>
                </a:lnTo>
                <a:lnTo>
                  <a:pt x="1843" y="0"/>
                </a:lnTo>
                <a:lnTo>
                  <a:pt x="1852" y="0"/>
                </a:lnTo>
                <a:lnTo>
                  <a:pt x="1861" y="0"/>
                </a:lnTo>
                <a:lnTo>
                  <a:pt x="1870" y="0"/>
                </a:lnTo>
                <a:lnTo>
                  <a:pt x="1879" y="6"/>
                </a:lnTo>
                <a:lnTo>
                  <a:pt x="1888" y="6"/>
                </a:lnTo>
                <a:lnTo>
                  <a:pt x="1897" y="6"/>
                </a:lnTo>
                <a:lnTo>
                  <a:pt x="1906" y="12"/>
                </a:lnTo>
                <a:lnTo>
                  <a:pt x="1915" y="12"/>
                </a:lnTo>
                <a:lnTo>
                  <a:pt x="1924" y="12"/>
                </a:lnTo>
                <a:lnTo>
                  <a:pt x="1924" y="19"/>
                </a:lnTo>
                <a:lnTo>
                  <a:pt x="1933" y="19"/>
                </a:lnTo>
                <a:lnTo>
                  <a:pt x="1942" y="25"/>
                </a:lnTo>
                <a:lnTo>
                  <a:pt x="1951" y="25"/>
                </a:lnTo>
                <a:lnTo>
                  <a:pt x="1960" y="38"/>
                </a:lnTo>
                <a:lnTo>
                  <a:pt x="1969" y="38"/>
                </a:lnTo>
                <a:lnTo>
                  <a:pt x="1978" y="44"/>
                </a:lnTo>
                <a:lnTo>
                  <a:pt x="1978" y="51"/>
                </a:lnTo>
                <a:lnTo>
                  <a:pt x="1996" y="57"/>
                </a:lnTo>
                <a:lnTo>
                  <a:pt x="1996" y="63"/>
                </a:lnTo>
                <a:lnTo>
                  <a:pt x="2005" y="63"/>
                </a:lnTo>
                <a:lnTo>
                  <a:pt x="2005" y="70"/>
                </a:lnTo>
                <a:lnTo>
                  <a:pt x="2014" y="82"/>
                </a:lnTo>
                <a:lnTo>
                  <a:pt x="2032" y="89"/>
                </a:lnTo>
                <a:lnTo>
                  <a:pt x="2032" y="95"/>
                </a:lnTo>
                <a:lnTo>
                  <a:pt x="2041" y="95"/>
                </a:lnTo>
                <a:lnTo>
                  <a:pt x="2041" y="102"/>
                </a:lnTo>
                <a:lnTo>
                  <a:pt x="2041" y="108"/>
                </a:lnTo>
                <a:lnTo>
                  <a:pt x="2050" y="108"/>
                </a:lnTo>
                <a:lnTo>
                  <a:pt x="2050" y="114"/>
                </a:lnTo>
                <a:lnTo>
                  <a:pt x="2059" y="121"/>
                </a:lnTo>
                <a:lnTo>
                  <a:pt x="2059" y="127"/>
                </a:lnTo>
                <a:lnTo>
                  <a:pt x="2068" y="133"/>
                </a:lnTo>
                <a:lnTo>
                  <a:pt x="2077" y="146"/>
                </a:lnTo>
                <a:lnTo>
                  <a:pt x="2077" y="153"/>
                </a:lnTo>
                <a:lnTo>
                  <a:pt x="2077" y="159"/>
                </a:lnTo>
                <a:lnTo>
                  <a:pt x="2077" y="165"/>
                </a:lnTo>
                <a:lnTo>
                  <a:pt x="2086" y="178"/>
                </a:lnTo>
                <a:lnTo>
                  <a:pt x="2086" y="184"/>
                </a:lnTo>
                <a:lnTo>
                  <a:pt x="2095" y="191"/>
                </a:lnTo>
                <a:lnTo>
                  <a:pt x="2095" y="197"/>
                </a:lnTo>
                <a:lnTo>
                  <a:pt x="2095" y="210"/>
                </a:lnTo>
                <a:lnTo>
                  <a:pt x="2095" y="216"/>
                </a:lnTo>
                <a:lnTo>
                  <a:pt x="2095" y="229"/>
                </a:lnTo>
                <a:lnTo>
                  <a:pt x="2095" y="235"/>
                </a:lnTo>
                <a:lnTo>
                  <a:pt x="2095" y="248"/>
                </a:lnTo>
                <a:lnTo>
                  <a:pt x="2095" y="261"/>
                </a:lnTo>
                <a:lnTo>
                  <a:pt x="2104" y="274"/>
                </a:lnTo>
                <a:lnTo>
                  <a:pt x="2104" y="280"/>
                </a:lnTo>
                <a:lnTo>
                  <a:pt x="2104" y="286"/>
                </a:lnTo>
                <a:lnTo>
                  <a:pt x="2104" y="293"/>
                </a:lnTo>
                <a:lnTo>
                  <a:pt x="2104" y="299"/>
                </a:lnTo>
                <a:lnTo>
                  <a:pt x="2104" y="312"/>
                </a:lnTo>
                <a:lnTo>
                  <a:pt x="2095" y="312"/>
                </a:lnTo>
                <a:lnTo>
                  <a:pt x="2095" y="337"/>
                </a:lnTo>
                <a:lnTo>
                  <a:pt x="2095" y="344"/>
                </a:lnTo>
                <a:lnTo>
                  <a:pt x="2086" y="356"/>
                </a:lnTo>
                <a:lnTo>
                  <a:pt x="2086" y="363"/>
                </a:lnTo>
                <a:lnTo>
                  <a:pt x="2086" y="369"/>
                </a:lnTo>
                <a:lnTo>
                  <a:pt x="2086" y="382"/>
                </a:lnTo>
                <a:lnTo>
                  <a:pt x="2086" y="388"/>
                </a:lnTo>
                <a:lnTo>
                  <a:pt x="2077" y="401"/>
                </a:lnTo>
                <a:lnTo>
                  <a:pt x="2077" y="407"/>
                </a:lnTo>
                <a:lnTo>
                  <a:pt x="2077" y="414"/>
                </a:lnTo>
                <a:lnTo>
                  <a:pt x="2068" y="420"/>
                </a:lnTo>
                <a:lnTo>
                  <a:pt x="2059" y="433"/>
                </a:lnTo>
                <a:lnTo>
                  <a:pt x="2059" y="439"/>
                </a:lnTo>
                <a:lnTo>
                  <a:pt x="2059" y="446"/>
                </a:lnTo>
                <a:lnTo>
                  <a:pt x="2050" y="452"/>
                </a:lnTo>
                <a:lnTo>
                  <a:pt x="2041" y="458"/>
                </a:lnTo>
                <a:lnTo>
                  <a:pt x="2041" y="471"/>
                </a:lnTo>
                <a:lnTo>
                  <a:pt x="2041" y="477"/>
                </a:lnTo>
                <a:lnTo>
                  <a:pt x="2032" y="484"/>
                </a:lnTo>
                <a:lnTo>
                  <a:pt x="2023" y="497"/>
                </a:lnTo>
                <a:lnTo>
                  <a:pt x="2023" y="503"/>
                </a:lnTo>
                <a:lnTo>
                  <a:pt x="2014" y="509"/>
                </a:lnTo>
                <a:lnTo>
                  <a:pt x="2014" y="516"/>
                </a:lnTo>
                <a:lnTo>
                  <a:pt x="2005" y="522"/>
                </a:lnTo>
                <a:lnTo>
                  <a:pt x="2005" y="528"/>
                </a:lnTo>
                <a:lnTo>
                  <a:pt x="1996" y="535"/>
                </a:lnTo>
                <a:lnTo>
                  <a:pt x="1987" y="541"/>
                </a:lnTo>
                <a:lnTo>
                  <a:pt x="1987" y="554"/>
                </a:lnTo>
                <a:lnTo>
                  <a:pt x="1978" y="560"/>
                </a:lnTo>
                <a:lnTo>
                  <a:pt x="1969" y="573"/>
                </a:lnTo>
                <a:lnTo>
                  <a:pt x="1969" y="579"/>
                </a:lnTo>
                <a:lnTo>
                  <a:pt x="1960" y="586"/>
                </a:lnTo>
                <a:lnTo>
                  <a:pt x="1960" y="592"/>
                </a:lnTo>
                <a:lnTo>
                  <a:pt x="1960" y="598"/>
                </a:lnTo>
                <a:lnTo>
                  <a:pt x="1951" y="605"/>
                </a:lnTo>
                <a:lnTo>
                  <a:pt x="1942" y="611"/>
                </a:lnTo>
                <a:lnTo>
                  <a:pt x="1942" y="618"/>
                </a:lnTo>
                <a:lnTo>
                  <a:pt x="1942" y="624"/>
                </a:lnTo>
                <a:lnTo>
                  <a:pt x="1924" y="643"/>
                </a:lnTo>
                <a:lnTo>
                  <a:pt x="1915" y="656"/>
                </a:lnTo>
                <a:lnTo>
                  <a:pt x="1915" y="662"/>
                </a:lnTo>
                <a:lnTo>
                  <a:pt x="1906" y="668"/>
                </a:lnTo>
                <a:lnTo>
                  <a:pt x="1906" y="675"/>
                </a:lnTo>
                <a:lnTo>
                  <a:pt x="1897" y="681"/>
                </a:lnTo>
                <a:lnTo>
                  <a:pt x="1879" y="694"/>
                </a:lnTo>
                <a:lnTo>
                  <a:pt x="1879" y="700"/>
                </a:lnTo>
                <a:lnTo>
                  <a:pt x="1870" y="707"/>
                </a:lnTo>
                <a:lnTo>
                  <a:pt x="1861" y="713"/>
                </a:lnTo>
                <a:lnTo>
                  <a:pt x="1861" y="719"/>
                </a:lnTo>
                <a:lnTo>
                  <a:pt x="1843" y="732"/>
                </a:lnTo>
                <a:lnTo>
                  <a:pt x="1833" y="739"/>
                </a:lnTo>
                <a:lnTo>
                  <a:pt x="1824" y="745"/>
                </a:lnTo>
                <a:lnTo>
                  <a:pt x="1815" y="751"/>
                </a:lnTo>
                <a:lnTo>
                  <a:pt x="1806" y="751"/>
                </a:lnTo>
                <a:lnTo>
                  <a:pt x="1806" y="758"/>
                </a:lnTo>
                <a:lnTo>
                  <a:pt x="1788" y="764"/>
                </a:lnTo>
                <a:lnTo>
                  <a:pt x="1788" y="770"/>
                </a:lnTo>
                <a:lnTo>
                  <a:pt x="1770" y="783"/>
                </a:lnTo>
                <a:lnTo>
                  <a:pt x="1770" y="796"/>
                </a:lnTo>
                <a:lnTo>
                  <a:pt x="1761" y="796"/>
                </a:lnTo>
                <a:lnTo>
                  <a:pt x="1752" y="809"/>
                </a:lnTo>
                <a:lnTo>
                  <a:pt x="1743" y="809"/>
                </a:lnTo>
                <a:lnTo>
                  <a:pt x="1743" y="821"/>
                </a:lnTo>
                <a:lnTo>
                  <a:pt x="1734" y="828"/>
                </a:lnTo>
                <a:lnTo>
                  <a:pt x="1725" y="840"/>
                </a:lnTo>
                <a:lnTo>
                  <a:pt x="1716" y="847"/>
                </a:lnTo>
                <a:lnTo>
                  <a:pt x="1707" y="860"/>
                </a:lnTo>
                <a:lnTo>
                  <a:pt x="1698" y="866"/>
                </a:lnTo>
                <a:lnTo>
                  <a:pt x="1698" y="872"/>
                </a:lnTo>
                <a:lnTo>
                  <a:pt x="1689" y="885"/>
                </a:lnTo>
                <a:lnTo>
                  <a:pt x="1680" y="891"/>
                </a:lnTo>
                <a:lnTo>
                  <a:pt x="1671" y="904"/>
                </a:lnTo>
                <a:lnTo>
                  <a:pt x="1644" y="942"/>
                </a:lnTo>
                <a:lnTo>
                  <a:pt x="1644" y="949"/>
                </a:lnTo>
                <a:lnTo>
                  <a:pt x="1635" y="961"/>
                </a:lnTo>
                <a:lnTo>
                  <a:pt x="1626" y="968"/>
                </a:lnTo>
                <a:lnTo>
                  <a:pt x="1617" y="981"/>
                </a:lnTo>
                <a:lnTo>
                  <a:pt x="1617" y="987"/>
                </a:lnTo>
                <a:lnTo>
                  <a:pt x="1599" y="1000"/>
                </a:lnTo>
                <a:lnTo>
                  <a:pt x="1590" y="1012"/>
                </a:lnTo>
                <a:lnTo>
                  <a:pt x="1590" y="1025"/>
                </a:lnTo>
                <a:lnTo>
                  <a:pt x="1581" y="1025"/>
                </a:lnTo>
                <a:lnTo>
                  <a:pt x="1563" y="1051"/>
                </a:lnTo>
                <a:lnTo>
                  <a:pt x="1563" y="1057"/>
                </a:lnTo>
                <a:lnTo>
                  <a:pt x="1554" y="1063"/>
                </a:lnTo>
                <a:lnTo>
                  <a:pt x="1544" y="1070"/>
                </a:lnTo>
                <a:lnTo>
                  <a:pt x="1535" y="1083"/>
                </a:lnTo>
                <a:lnTo>
                  <a:pt x="1535" y="1089"/>
                </a:lnTo>
                <a:lnTo>
                  <a:pt x="1526" y="1102"/>
                </a:lnTo>
                <a:lnTo>
                  <a:pt x="1517" y="1114"/>
                </a:lnTo>
                <a:lnTo>
                  <a:pt x="1517" y="1121"/>
                </a:lnTo>
                <a:lnTo>
                  <a:pt x="1508" y="1133"/>
                </a:lnTo>
                <a:lnTo>
                  <a:pt x="1499" y="1140"/>
                </a:lnTo>
                <a:lnTo>
                  <a:pt x="1499" y="1153"/>
                </a:lnTo>
                <a:lnTo>
                  <a:pt x="1490" y="1159"/>
                </a:lnTo>
                <a:lnTo>
                  <a:pt x="1481" y="1172"/>
                </a:lnTo>
                <a:lnTo>
                  <a:pt x="1472" y="1184"/>
                </a:lnTo>
                <a:lnTo>
                  <a:pt x="1463" y="1197"/>
                </a:lnTo>
                <a:lnTo>
                  <a:pt x="1454" y="1216"/>
                </a:lnTo>
                <a:lnTo>
                  <a:pt x="1445" y="1229"/>
                </a:lnTo>
                <a:lnTo>
                  <a:pt x="1427" y="1242"/>
                </a:lnTo>
                <a:lnTo>
                  <a:pt x="1427" y="1248"/>
                </a:lnTo>
                <a:lnTo>
                  <a:pt x="1409" y="1261"/>
                </a:lnTo>
                <a:lnTo>
                  <a:pt x="1400" y="1286"/>
                </a:lnTo>
                <a:lnTo>
                  <a:pt x="1391" y="1299"/>
                </a:lnTo>
                <a:lnTo>
                  <a:pt x="1373" y="1318"/>
                </a:lnTo>
                <a:lnTo>
                  <a:pt x="1364" y="1337"/>
                </a:lnTo>
                <a:lnTo>
                  <a:pt x="1319" y="1407"/>
                </a:lnTo>
                <a:lnTo>
                  <a:pt x="1310" y="1420"/>
                </a:lnTo>
                <a:lnTo>
                  <a:pt x="1301" y="1439"/>
                </a:lnTo>
                <a:lnTo>
                  <a:pt x="1301" y="1458"/>
                </a:lnTo>
                <a:lnTo>
                  <a:pt x="1283" y="1471"/>
                </a:lnTo>
                <a:lnTo>
                  <a:pt x="1264" y="1497"/>
                </a:lnTo>
                <a:lnTo>
                  <a:pt x="1246" y="1509"/>
                </a:lnTo>
                <a:lnTo>
                  <a:pt x="1237" y="1522"/>
                </a:lnTo>
                <a:lnTo>
                  <a:pt x="1237" y="1535"/>
                </a:lnTo>
                <a:lnTo>
                  <a:pt x="1228" y="1547"/>
                </a:lnTo>
                <a:lnTo>
                  <a:pt x="1219" y="1560"/>
                </a:lnTo>
                <a:lnTo>
                  <a:pt x="1210" y="1573"/>
                </a:lnTo>
                <a:lnTo>
                  <a:pt x="1201" y="1592"/>
                </a:lnTo>
                <a:lnTo>
                  <a:pt x="1192" y="1611"/>
                </a:lnTo>
                <a:lnTo>
                  <a:pt x="1192" y="1624"/>
                </a:lnTo>
                <a:lnTo>
                  <a:pt x="1174" y="1637"/>
                </a:lnTo>
                <a:lnTo>
                  <a:pt x="1174" y="1649"/>
                </a:lnTo>
                <a:lnTo>
                  <a:pt x="1165" y="1681"/>
                </a:lnTo>
                <a:lnTo>
                  <a:pt x="1156" y="1688"/>
                </a:lnTo>
                <a:lnTo>
                  <a:pt x="1156" y="1707"/>
                </a:lnTo>
                <a:lnTo>
                  <a:pt x="1129" y="1783"/>
                </a:lnTo>
                <a:lnTo>
                  <a:pt x="1129" y="1796"/>
                </a:lnTo>
                <a:lnTo>
                  <a:pt x="1120" y="1802"/>
                </a:lnTo>
                <a:lnTo>
                  <a:pt x="1120" y="1815"/>
                </a:lnTo>
                <a:lnTo>
                  <a:pt x="1111" y="1828"/>
                </a:lnTo>
                <a:lnTo>
                  <a:pt x="1111" y="1840"/>
                </a:lnTo>
                <a:lnTo>
                  <a:pt x="1111" y="1847"/>
                </a:lnTo>
                <a:lnTo>
                  <a:pt x="1111" y="1853"/>
                </a:lnTo>
                <a:lnTo>
                  <a:pt x="1111" y="1860"/>
                </a:lnTo>
                <a:lnTo>
                  <a:pt x="1111" y="1866"/>
                </a:lnTo>
                <a:lnTo>
                  <a:pt x="1111" y="1879"/>
                </a:lnTo>
                <a:lnTo>
                  <a:pt x="1102" y="1911"/>
                </a:lnTo>
                <a:lnTo>
                  <a:pt x="1102" y="1923"/>
                </a:lnTo>
                <a:lnTo>
                  <a:pt x="1102" y="1930"/>
                </a:lnTo>
                <a:lnTo>
                  <a:pt x="1102" y="1942"/>
                </a:lnTo>
                <a:lnTo>
                  <a:pt x="1093" y="1949"/>
                </a:lnTo>
                <a:lnTo>
                  <a:pt x="1093" y="1962"/>
                </a:lnTo>
                <a:lnTo>
                  <a:pt x="1120" y="2063"/>
                </a:lnTo>
                <a:lnTo>
                  <a:pt x="1120" y="2070"/>
                </a:lnTo>
                <a:lnTo>
                  <a:pt x="1120" y="2076"/>
                </a:lnTo>
                <a:lnTo>
                  <a:pt x="1129" y="2083"/>
                </a:lnTo>
                <a:lnTo>
                  <a:pt x="1129" y="2089"/>
                </a:lnTo>
                <a:lnTo>
                  <a:pt x="1129" y="2095"/>
                </a:lnTo>
                <a:lnTo>
                  <a:pt x="1138" y="2095"/>
                </a:lnTo>
                <a:lnTo>
                  <a:pt x="0" y="2044"/>
                </a:lnTo>
                <a:close/>
              </a:path>
            </a:pathLst>
          </a:custGeom>
          <a:solidFill>
            <a:srgbClr val="FFFF99"/>
          </a:solidFill>
          <a:ln w="19050">
            <a:solidFill>
              <a:srgbClr val="000000"/>
            </a:solidFill>
            <a:round/>
            <a:headEnd/>
            <a:tailEnd/>
          </a:ln>
        </p:spPr>
        <p:txBody>
          <a:bodyPr/>
          <a:lstStyle/>
          <a:p>
            <a:endParaRPr lang="en-GB"/>
          </a:p>
        </p:txBody>
      </p:sp>
      <p:sp>
        <p:nvSpPr>
          <p:cNvPr id="72709" name="Rectangle 3"/>
          <p:cNvSpPr>
            <a:spLocks noChangeArrowheads="1"/>
          </p:cNvSpPr>
          <p:nvPr/>
        </p:nvSpPr>
        <p:spPr bwMode="auto">
          <a:xfrm>
            <a:off x="1150938" y="304800"/>
            <a:ext cx="7231062" cy="454025"/>
          </a:xfrm>
          <a:prstGeom prst="rect">
            <a:avLst/>
          </a:prstGeom>
          <a:noFill/>
          <a:ln w="12700">
            <a:noFill/>
            <a:miter lim="800000"/>
            <a:headEnd/>
            <a:tailEnd/>
          </a:ln>
        </p:spPr>
        <p:txBody>
          <a:bodyPr lIns="90488" tIns="44450" rIns="90488" bIns="44450">
            <a:spAutoFit/>
          </a:bodyPr>
          <a:lstStyle/>
          <a:p>
            <a:pPr>
              <a:spcBef>
                <a:spcPct val="0"/>
              </a:spcBef>
            </a:pPr>
            <a:endParaRPr lang="en-GB" sz="2400">
              <a:solidFill>
                <a:srgbClr val="000066"/>
              </a:solidFill>
            </a:endParaRPr>
          </a:p>
        </p:txBody>
      </p:sp>
      <p:grpSp>
        <p:nvGrpSpPr>
          <p:cNvPr id="3" name="Group 4"/>
          <p:cNvGrpSpPr>
            <a:grpSpLocks/>
          </p:cNvGrpSpPr>
          <p:nvPr/>
        </p:nvGrpSpPr>
        <p:grpSpPr bwMode="auto">
          <a:xfrm>
            <a:off x="3059113" y="1916113"/>
            <a:ext cx="1625600" cy="1824037"/>
            <a:chOff x="1680" y="816"/>
            <a:chExt cx="1394" cy="1350"/>
          </a:xfrm>
        </p:grpSpPr>
        <p:sp>
          <p:nvSpPr>
            <p:cNvPr id="72811" name="Freeform 5"/>
            <p:cNvSpPr>
              <a:spLocks/>
            </p:cNvSpPr>
            <p:nvPr/>
          </p:nvSpPr>
          <p:spPr bwMode="auto">
            <a:xfrm>
              <a:off x="1728" y="864"/>
              <a:ext cx="1202" cy="1296"/>
            </a:xfrm>
            <a:custGeom>
              <a:avLst/>
              <a:gdLst>
                <a:gd name="T0" fmla="*/ 19 w 1346"/>
                <a:gd name="T1" fmla="*/ 184 h 1350"/>
                <a:gd name="T2" fmla="*/ 55 w 1346"/>
                <a:gd name="T3" fmla="*/ 234 h 1350"/>
                <a:gd name="T4" fmla="*/ 92 w 1346"/>
                <a:gd name="T5" fmla="*/ 275 h 1350"/>
                <a:gd name="T6" fmla="*/ 115 w 1346"/>
                <a:gd name="T7" fmla="*/ 299 h 1350"/>
                <a:gd name="T8" fmla="*/ 142 w 1346"/>
                <a:gd name="T9" fmla="*/ 329 h 1350"/>
                <a:gd name="T10" fmla="*/ 164 w 1346"/>
                <a:gd name="T11" fmla="*/ 354 h 1350"/>
                <a:gd name="T12" fmla="*/ 183 w 1346"/>
                <a:gd name="T13" fmla="*/ 373 h 1350"/>
                <a:gd name="T14" fmla="*/ 211 w 1346"/>
                <a:gd name="T15" fmla="*/ 398 h 1350"/>
                <a:gd name="T16" fmla="*/ 247 w 1346"/>
                <a:gd name="T17" fmla="*/ 453 h 1350"/>
                <a:gd name="T18" fmla="*/ 284 w 1346"/>
                <a:gd name="T19" fmla="*/ 494 h 1350"/>
                <a:gd name="T20" fmla="*/ 321 w 1346"/>
                <a:gd name="T21" fmla="*/ 541 h 1350"/>
                <a:gd name="T22" fmla="*/ 347 w 1346"/>
                <a:gd name="T23" fmla="*/ 573 h 1350"/>
                <a:gd name="T24" fmla="*/ 376 w 1346"/>
                <a:gd name="T25" fmla="*/ 612 h 1350"/>
                <a:gd name="T26" fmla="*/ 389 w 1346"/>
                <a:gd name="T27" fmla="*/ 642 h 1350"/>
                <a:gd name="T28" fmla="*/ 407 w 1346"/>
                <a:gd name="T29" fmla="*/ 678 h 1350"/>
                <a:gd name="T30" fmla="*/ 416 w 1346"/>
                <a:gd name="T31" fmla="*/ 708 h 1350"/>
                <a:gd name="T32" fmla="*/ 426 w 1346"/>
                <a:gd name="T33" fmla="*/ 748 h 1350"/>
                <a:gd name="T34" fmla="*/ 436 w 1346"/>
                <a:gd name="T35" fmla="*/ 787 h 1350"/>
                <a:gd name="T36" fmla="*/ 439 w 1346"/>
                <a:gd name="T37" fmla="*/ 828 h 1350"/>
                <a:gd name="T38" fmla="*/ 439 w 1346"/>
                <a:gd name="T39" fmla="*/ 863 h 1350"/>
                <a:gd name="T40" fmla="*/ 439 w 1346"/>
                <a:gd name="T41" fmla="*/ 892 h 1350"/>
                <a:gd name="T42" fmla="*/ 436 w 1346"/>
                <a:gd name="T43" fmla="*/ 932 h 1350"/>
                <a:gd name="T44" fmla="*/ 422 w 1346"/>
                <a:gd name="T45" fmla="*/ 962 h 1350"/>
                <a:gd name="T46" fmla="*/ 403 w 1346"/>
                <a:gd name="T47" fmla="*/ 987 h 1350"/>
                <a:gd name="T48" fmla="*/ 384 w 1346"/>
                <a:gd name="T49" fmla="*/ 1007 h 1350"/>
                <a:gd name="T50" fmla="*/ 366 w 1346"/>
                <a:gd name="T51" fmla="*/ 1022 h 1350"/>
                <a:gd name="T52" fmla="*/ 347 w 1346"/>
                <a:gd name="T53" fmla="*/ 1036 h 1350"/>
                <a:gd name="T54" fmla="*/ 324 w 1346"/>
                <a:gd name="T55" fmla="*/ 1050 h 1350"/>
                <a:gd name="T56" fmla="*/ 297 w 1346"/>
                <a:gd name="T57" fmla="*/ 1056 h 1350"/>
                <a:gd name="T58" fmla="*/ 271 w 1346"/>
                <a:gd name="T59" fmla="*/ 1056 h 1350"/>
                <a:gd name="T60" fmla="*/ 242 w 1346"/>
                <a:gd name="T61" fmla="*/ 1056 h 1350"/>
                <a:gd name="T62" fmla="*/ 224 w 1346"/>
                <a:gd name="T63" fmla="*/ 1048 h 1350"/>
                <a:gd name="T64" fmla="*/ 202 w 1346"/>
                <a:gd name="T65" fmla="*/ 1028 h 1350"/>
                <a:gd name="T66" fmla="*/ 183 w 1346"/>
                <a:gd name="T67" fmla="*/ 1011 h 1350"/>
                <a:gd name="T68" fmla="*/ 164 w 1346"/>
                <a:gd name="T69" fmla="*/ 982 h 1350"/>
                <a:gd name="T70" fmla="*/ 138 w 1346"/>
                <a:gd name="T71" fmla="*/ 942 h 1350"/>
                <a:gd name="T72" fmla="*/ 123 w 1346"/>
                <a:gd name="T73" fmla="*/ 907 h 1350"/>
                <a:gd name="T74" fmla="*/ 101 w 1346"/>
                <a:gd name="T75" fmla="*/ 872 h 1350"/>
                <a:gd name="T76" fmla="*/ 92 w 1346"/>
                <a:gd name="T77" fmla="*/ 807 h 1350"/>
                <a:gd name="T78" fmla="*/ 92 w 1346"/>
                <a:gd name="T79" fmla="*/ 732 h 1350"/>
                <a:gd name="T80" fmla="*/ 105 w 1346"/>
                <a:gd name="T81" fmla="*/ 668 h 1350"/>
                <a:gd name="T82" fmla="*/ 123 w 1346"/>
                <a:gd name="T83" fmla="*/ 609 h 1350"/>
                <a:gd name="T84" fmla="*/ 142 w 1346"/>
                <a:gd name="T85" fmla="*/ 547 h 1350"/>
                <a:gd name="T86" fmla="*/ 164 w 1346"/>
                <a:gd name="T87" fmla="*/ 508 h 1350"/>
                <a:gd name="T88" fmla="*/ 211 w 1346"/>
                <a:gd name="T89" fmla="*/ 438 h 1350"/>
                <a:gd name="T90" fmla="*/ 252 w 1346"/>
                <a:gd name="T91" fmla="*/ 379 h 1350"/>
                <a:gd name="T92" fmla="*/ 294 w 1346"/>
                <a:gd name="T93" fmla="*/ 343 h 1350"/>
                <a:gd name="T94" fmla="*/ 347 w 1346"/>
                <a:gd name="T95" fmla="*/ 303 h 1350"/>
                <a:gd name="T96" fmla="*/ 403 w 1346"/>
                <a:gd name="T97" fmla="*/ 244 h 1350"/>
                <a:gd name="T98" fmla="*/ 518 w 1346"/>
                <a:gd name="T99" fmla="*/ 139 h 1350"/>
                <a:gd name="T100" fmla="*/ 572 w 1346"/>
                <a:gd name="T101" fmla="*/ 95 h 1350"/>
                <a:gd name="T102" fmla="*/ 618 w 1346"/>
                <a:gd name="T103" fmla="*/ 55 h 1350"/>
                <a:gd name="T104" fmla="*/ 664 w 1346"/>
                <a:gd name="T105" fmla="*/ 13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6"/>
                <a:gd name="T160" fmla="*/ 0 h 1350"/>
                <a:gd name="T161" fmla="*/ 1346 w 1346"/>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6" h="1350">
                  <a:moveTo>
                    <a:pt x="0" y="210"/>
                  </a:moveTo>
                  <a:lnTo>
                    <a:pt x="0" y="216"/>
                  </a:lnTo>
                  <a:lnTo>
                    <a:pt x="9" y="216"/>
                  </a:lnTo>
                  <a:lnTo>
                    <a:pt x="18" y="223"/>
                  </a:lnTo>
                  <a:lnTo>
                    <a:pt x="18" y="229"/>
                  </a:lnTo>
                  <a:lnTo>
                    <a:pt x="36" y="235"/>
                  </a:lnTo>
                  <a:lnTo>
                    <a:pt x="36" y="242"/>
                  </a:lnTo>
                  <a:lnTo>
                    <a:pt x="45" y="248"/>
                  </a:lnTo>
                  <a:lnTo>
                    <a:pt x="63" y="261"/>
                  </a:lnTo>
                  <a:lnTo>
                    <a:pt x="81" y="274"/>
                  </a:lnTo>
                  <a:lnTo>
                    <a:pt x="90" y="280"/>
                  </a:lnTo>
                  <a:lnTo>
                    <a:pt x="108" y="299"/>
                  </a:lnTo>
                  <a:lnTo>
                    <a:pt x="126" y="305"/>
                  </a:lnTo>
                  <a:lnTo>
                    <a:pt x="135" y="312"/>
                  </a:lnTo>
                  <a:lnTo>
                    <a:pt x="144" y="324"/>
                  </a:lnTo>
                  <a:lnTo>
                    <a:pt x="153" y="324"/>
                  </a:lnTo>
                  <a:lnTo>
                    <a:pt x="162" y="337"/>
                  </a:lnTo>
                  <a:lnTo>
                    <a:pt x="180" y="350"/>
                  </a:lnTo>
                  <a:lnTo>
                    <a:pt x="189" y="356"/>
                  </a:lnTo>
                  <a:lnTo>
                    <a:pt x="189" y="363"/>
                  </a:lnTo>
                  <a:lnTo>
                    <a:pt x="199" y="369"/>
                  </a:lnTo>
                  <a:lnTo>
                    <a:pt x="208" y="375"/>
                  </a:lnTo>
                  <a:lnTo>
                    <a:pt x="217" y="382"/>
                  </a:lnTo>
                  <a:lnTo>
                    <a:pt x="226" y="382"/>
                  </a:lnTo>
                  <a:lnTo>
                    <a:pt x="235" y="388"/>
                  </a:lnTo>
                  <a:lnTo>
                    <a:pt x="244" y="395"/>
                  </a:lnTo>
                  <a:lnTo>
                    <a:pt x="253" y="401"/>
                  </a:lnTo>
                  <a:lnTo>
                    <a:pt x="262" y="407"/>
                  </a:lnTo>
                  <a:lnTo>
                    <a:pt x="271" y="414"/>
                  </a:lnTo>
                  <a:lnTo>
                    <a:pt x="280" y="420"/>
                  </a:lnTo>
                  <a:lnTo>
                    <a:pt x="289" y="420"/>
                  </a:lnTo>
                  <a:lnTo>
                    <a:pt x="298" y="426"/>
                  </a:lnTo>
                  <a:lnTo>
                    <a:pt x="307" y="433"/>
                  </a:lnTo>
                  <a:lnTo>
                    <a:pt x="316" y="439"/>
                  </a:lnTo>
                  <a:lnTo>
                    <a:pt x="325" y="445"/>
                  </a:lnTo>
                  <a:lnTo>
                    <a:pt x="325" y="452"/>
                  </a:lnTo>
                  <a:lnTo>
                    <a:pt x="334" y="452"/>
                  </a:lnTo>
                  <a:lnTo>
                    <a:pt x="343" y="458"/>
                  </a:lnTo>
                  <a:lnTo>
                    <a:pt x="343" y="465"/>
                  </a:lnTo>
                  <a:lnTo>
                    <a:pt x="352" y="465"/>
                  </a:lnTo>
                  <a:lnTo>
                    <a:pt x="361" y="471"/>
                  </a:lnTo>
                  <a:lnTo>
                    <a:pt x="361" y="477"/>
                  </a:lnTo>
                  <a:lnTo>
                    <a:pt x="370" y="484"/>
                  </a:lnTo>
                  <a:lnTo>
                    <a:pt x="379" y="490"/>
                  </a:lnTo>
                  <a:lnTo>
                    <a:pt x="388" y="496"/>
                  </a:lnTo>
                  <a:lnTo>
                    <a:pt x="397" y="503"/>
                  </a:lnTo>
                  <a:lnTo>
                    <a:pt x="406" y="509"/>
                  </a:lnTo>
                  <a:lnTo>
                    <a:pt x="415" y="509"/>
                  </a:lnTo>
                  <a:lnTo>
                    <a:pt x="424" y="516"/>
                  </a:lnTo>
                  <a:lnTo>
                    <a:pt x="451" y="541"/>
                  </a:lnTo>
                  <a:lnTo>
                    <a:pt x="460" y="554"/>
                  </a:lnTo>
                  <a:lnTo>
                    <a:pt x="478" y="560"/>
                  </a:lnTo>
                  <a:lnTo>
                    <a:pt x="478" y="573"/>
                  </a:lnTo>
                  <a:lnTo>
                    <a:pt x="488" y="579"/>
                  </a:lnTo>
                  <a:lnTo>
                    <a:pt x="497" y="586"/>
                  </a:lnTo>
                  <a:lnTo>
                    <a:pt x="515" y="605"/>
                  </a:lnTo>
                  <a:lnTo>
                    <a:pt x="533" y="605"/>
                  </a:lnTo>
                  <a:lnTo>
                    <a:pt x="533" y="617"/>
                  </a:lnTo>
                  <a:lnTo>
                    <a:pt x="551" y="624"/>
                  </a:lnTo>
                  <a:lnTo>
                    <a:pt x="560" y="630"/>
                  </a:lnTo>
                  <a:lnTo>
                    <a:pt x="578" y="649"/>
                  </a:lnTo>
                  <a:lnTo>
                    <a:pt x="587" y="656"/>
                  </a:lnTo>
                  <a:lnTo>
                    <a:pt x="596" y="662"/>
                  </a:lnTo>
                  <a:lnTo>
                    <a:pt x="596" y="668"/>
                  </a:lnTo>
                  <a:lnTo>
                    <a:pt x="623" y="681"/>
                  </a:lnTo>
                  <a:lnTo>
                    <a:pt x="632" y="694"/>
                  </a:lnTo>
                  <a:lnTo>
                    <a:pt x="641" y="694"/>
                  </a:lnTo>
                  <a:lnTo>
                    <a:pt x="650" y="707"/>
                  </a:lnTo>
                  <a:lnTo>
                    <a:pt x="659" y="713"/>
                  </a:lnTo>
                  <a:lnTo>
                    <a:pt x="668" y="719"/>
                  </a:lnTo>
                  <a:lnTo>
                    <a:pt x="677" y="732"/>
                  </a:lnTo>
                  <a:lnTo>
                    <a:pt x="686" y="732"/>
                  </a:lnTo>
                  <a:lnTo>
                    <a:pt x="695" y="738"/>
                  </a:lnTo>
                  <a:lnTo>
                    <a:pt x="695" y="751"/>
                  </a:lnTo>
                  <a:lnTo>
                    <a:pt x="704" y="751"/>
                  </a:lnTo>
                  <a:lnTo>
                    <a:pt x="722" y="770"/>
                  </a:lnTo>
                  <a:lnTo>
                    <a:pt x="731" y="777"/>
                  </a:lnTo>
                  <a:lnTo>
                    <a:pt x="740" y="783"/>
                  </a:lnTo>
                  <a:lnTo>
                    <a:pt x="740" y="789"/>
                  </a:lnTo>
                  <a:lnTo>
                    <a:pt x="749" y="796"/>
                  </a:lnTo>
                  <a:lnTo>
                    <a:pt x="749" y="802"/>
                  </a:lnTo>
                  <a:lnTo>
                    <a:pt x="758" y="809"/>
                  </a:lnTo>
                  <a:lnTo>
                    <a:pt x="758" y="815"/>
                  </a:lnTo>
                  <a:lnTo>
                    <a:pt x="768" y="821"/>
                  </a:lnTo>
                  <a:lnTo>
                    <a:pt x="768" y="828"/>
                  </a:lnTo>
                  <a:lnTo>
                    <a:pt x="777" y="834"/>
                  </a:lnTo>
                  <a:lnTo>
                    <a:pt x="786" y="840"/>
                  </a:lnTo>
                  <a:lnTo>
                    <a:pt x="786" y="853"/>
                  </a:lnTo>
                  <a:lnTo>
                    <a:pt x="795" y="860"/>
                  </a:lnTo>
                  <a:lnTo>
                    <a:pt x="804" y="866"/>
                  </a:lnTo>
                  <a:lnTo>
                    <a:pt x="804" y="872"/>
                  </a:lnTo>
                  <a:lnTo>
                    <a:pt x="813" y="879"/>
                  </a:lnTo>
                  <a:lnTo>
                    <a:pt x="813" y="885"/>
                  </a:lnTo>
                  <a:lnTo>
                    <a:pt x="813" y="891"/>
                  </a:lnTo>
                  <a:lnTo>
                    <a:pt x="822" y="898"/>
                  </a:lnTo>
                  <a:lnTo>
                    <a:pt x="822" y="904"/>
                  </a:lnTo>
                  <a:lnTo>
                    <a:pt x="822" y="910"/>
                  </a:lnTo>
                  <a:lnTo>
                    <a:pt x="831" y="923"/>
                  </a:lnTo>
                  <a:lnTo>
                    <a:pt x="831" y="930"/>
                  </a:lnTo>
                  <a:lnTo>
                    <a:pt x="831" y="936"/>
                  </a:lnTo>
                  <a:lnTo>
                    <a:pt x="840" y="942"/>
                  </a:lnTo>
                  <a:lnTo>
                    <a:pt x="840" y="955"/>
                  </a:lnTo>
                  <a:lnTo>
                    <a:pt x="849" y="961"/>
                  </a:lnTo>
                  <a:lnTo>
                    <a:pt x="849" y="974"/>
                  </a:lnTo>
                  <a:lnTo>
                    <a:pt x="858" y="987"/>
                  </a:lnTo>
                  <a:lnTo>
                    <a:pt x="858" y="993"/>
                  </a:lnTo>
                  <a:lnTo>
                    <a:pt x="858" y="1000"/>
                  </a:lnTo>
                  <a:lnTo>
                    <a:pt x="858" y="1006"/>
                  </a:lnTo>
                  <a:lnTo>
                    <a:pt x="858" y="1012"/>
                  </a:lnTo>
                  <a:lnTo>
                    <a:pt x="867" y="1019"/>
                  </a:lnTo>
                  <a:lnTo>
                    <a:pt x="867" y="1025"/>
                  </a:lnTo>
                  <a:lnTo>
                    <a:pt x="867" y="1038"/>
                  </a:lnTo>
                  <a:lnTo>
                    <a:pt x="867" y="1044"/>
                  </a:lnTo>
                  <a:lnTo>
                    <a:pt x="867" y="1057"/>
                  </a:lnTo>
                  <a:lnTo>
                    <a:pt x="867" y="1063"/>
                  </a:lnTo>
                  <a:lnTo>
                    <a:pt x="867" y="1076"/>
                  </a:lnTo>
                  <a:lnTo>
                    <a:pt x="867" y="1082"/>
                  </a:lnTo>
                  <a:lnTo>
                    <a:pt x="867" y="1089"/>
                  </a:lnTo>
                  <a:lnTo>
                    <a:pt x="867" y="1095"/>
                  </a:lnTo>
                  <a:lnTo>
                    <a:pt x="867" y="1102"/>
                  </a:lnTo>
                  <a:lnTo>
                    <a:pt x="867" y="1108"/>
                  </a:lnTo>
                  <a:lnTo>
                    <a:pt x="867" y="1114"/>
                  </a:lnTo>
                  <a:lnTo>
                    <a:pt x="867" y="1121"/>
                  </a:lnTo>
                  <a:lnTo>
                    <a:pt x="867" y="1127"/>
                  </a:lnTo>
                  <a:lnTo>
                    <a:pt x="867" y="1133"/>
                  </a:lnTo>
                  <a:lnTo>
                    <a:pt x="867" y="1140"/>
                  </a:lnTo>
                  <a:lnTo>
                    <a:pt x="867" y="1146"/>
                  </a:lnTo>
                  <a:lnTo>
                    <a:pt x="867" y="1153"/>
                  </a:lnTo>
                  <a:lnTo>
                    <a:pt x="867" y="1172"/>
                  </a:lnTo>
                  <a:lnTo>
                    <a:pt x="867" y="1178"/>
                  </a:lnTo>
                  <a:lnTo>
                    <a:pt x="858" y="1178"/>
                  </a:lnTo>
                  <a:lnTo>
                    <a:pt x="858" y="1191"/>
                  </a:lnTo>
                  <a:lnTo>
                    <a:pt x="849" y="1197"/>
                  </a:lnTo>
                  <a:lnTo>
                    <a:pt x="849" y="1203"/>
                  </a:lnTo>
                  <a:lnTo>
                    <a:pt x="849" y="1210"/>
                  </a:lnTo>
                  <a:lnTo>
                    <a:pt x="840" y="1216"/>
                  </a:lnTo>
                  <a:lnTo>
                    <a:pt x="831" y="1223"/>
                  </a:lnTo>
                  <a:lnTo>
                    <a:pt x="831" y="1229"/>
                  </a:lnTo>
                  <a:lnTo>
                    <a:pt x="822" y="1235"/>
                  </a:lnTo>
                  <a:lnTo>
                    <a:pt x="813" y="1235"/>
                  </a:lnTo>
                  <a:lnTo>
                    <a:pt x="813" y="1242"/>
                  </a:lnTo>
                  <a:lnTo>
                    <a:pt x="813" y="1248"/>
                  </a:lnTo>
                  <a:lnTo>
                    <a:pt x="804" y="1254"/>
                  </a:lnTo>
                  <a:lnTo>
                    <a:pt x="795" y="1261"/>
                  </a:lnTo>
                  <a:lnTo>
                    <a:pt x="786" y="1261"/>
                  </a:lnTo>
                  <a:lnTo>
                    <a:pt x="786" y="1267"/>
                  </a:lnTo>
                  <a:lnTo>
                    <a:pt x="777" y="1267"/>
                  </a:lnTo>
                  <a:lnTo>
                    <a:pt x="777" y="1274"/>
                  </a:lnTo>
                  <a:lnTo>
                    <a:pt x="768" y="1280"/>
                  </a:lnTo>
                  <a:lnTo>
                    <a:pt x="758" y="1286"/>
                  </a:lnTo>
                  <a:lnTo>
                    <a:pt x="749" y="1286"/>
                  </a:lnTo>
                  <a:lnTo>
                    <a:pt x="749" y="1293"/>
                  </a:lnTo>
                  <a:lnTo>
                    <a:pt x="740" y="1299"/>
                  </a:lnTo>
                  <a:lnTo>
                    <a:pt x="731" y="1299"/>
                  </a:lnTo>
                  <a:lnTo>
                    <a:pt x="731" y="1305"/>
                  </a:lnTo>
                  <a:lnTo>
                    <a:pt x="722" y="1305"/>
                  </a:lnTo>
                  <a:lnTo>
                    <a:pt x="722" y="1312"/>
                  </a:lnTo>
                  <a:lnTo>
                    <a:pt x="713" y="1312"/>
                  </a:lnTo>
                  <a:lnTo>
                    <a:pt x="713" y="1318"/>
                  </a:lnTo>
                  <a:lnTo>
                    <a:pt x="704" y="1318"/>
                  </a:lnTo>
                  <a:lnTo>
                    <a:pt x="695" y="1324"/>
                  </a:lnTo>
                  <a:lnTo>
                    <a:pt x="686" y="1324"/>
                  </a:lnTo>
                  <a:lnTo>
                    <a:pt x="677" y="1331"/>
                  </a:lnTo>
                  <a:lnTo>
                    <a:pt x="668" y="1331"/>
                  </a:lnTo>
                  <a:lnTo>
                    <a:pt x="668" y="1337"/>
                  </a:lnTo>
                  <a:lnTo>
                    <a:pt x="659" y="1337"/>
                  </a:lnTo>
                  <a:lnTo>
                    <a:pt x="650" y="1344"/>
                  </a:lnTo>
                  <a:lnTo>
                    <a:pt x="641" y="1344"/>
                  </a:lnTo>
                  <a:lnTo>
                    <a:pt x="632" y="1344"/>
                  </a:lnTo>
                  <a:lnTo>
                    <a:pt x="623" y="1344"/>
                  </a:lnTo>
                  <a:lnTo>
                    <a:pt x="614" y="1344"/>
                  </a:lnTo>
                  <a:lnTo>
                    <a:pt x="614" y="1350"/>
                  </a:lnTo>
                  <a:lnTo>
                    <a:pt x="605" y="1350"/>
                  </a:lnTo>
                  <a:lnTo>
                    <a:pt x="587" y="1350"/>
                  </a:lnTo>
                  <a:lnTo>
                    <a:pt x="578" y="1350"/>
                  </a:lnTo>
                  <a:lnTo>
                    <a:pt x="569" y="1350"/>
                  </a:lnTo>
                  <a:lnTo>
                    <a:pt x="560" y="1350"/>
                  </a:lnTo>
                  <a:lnTo>
                    <a:pt x="551" y="1350"/>
                  </a:lnTo>
                  <a:lnTo>
                    <a:pt x="542" y="1350"/>
                  </a:lnTo>
                  <a:lnTo>
                    <a:pt x="533" y="1350"/>
                  </a:lnTo>
                  <a:lnTo>
                    <a:pt x="524" y="1350"/>
                  </a:lnTo>
                  <a:lnTo>
                    <a:pt x="515" y="1350"/>
                  </a:lnTo>
                  <a:lnTo>
                    <a:pt x="506" y="1350"/>
                  </a:lnTo>
                  <a:lnTo>
                    <a:pt x="497" y="1350"/>
                  </a:lnTo>
                  <a:lnTo>
                    <a:pt x="488" y="1350"/>
                  </a:lnTo>
                  <a:lnTo>
                    <a:pt x="478" y="1350"/>
                  </a:lnTo>
                  <a:lnTo>
                    <a:pt x="469" y="1350"/>
                  </a:lnTo>
                  <a:lnTo>
                    <a:pt x="469" y="1344"/>
                  </a:lnTo>
                  <a:lnTo>
                    <a:pt x="460" y="1344"/>
                  </a:lnTo>
                  <a:lnTo>
                    <a:pt x="451" y="1344"/>
                  </a:lnTo>
                  <a:lnTo>
                    <a:pt x="451" y="1337"/>
                  </a:lnTo>
                  <a:lnTo>
                    <a:pt x="442" y="1337"/>
                  </a:lnTo>
                  <a:lnTo>
                    <a:pt x="433" y="1337"/>
                  </a:lnTo>
                  <a:lnTo>
                    <a:pt x="433" y="1331"/>
                  </a:lnTo>
                  <a:lnTo>
                    <a:pt x="424" y="1331"/>
                  </a:lnTo>
                  <a:lnTo>
                    <a:pt x="415" y="1324"/>
                  </a:lnTo>
                  <a:lnTo>
                    <a:pt x="406" y="1318"/>
                  </a:lnTo>
                  <a:lnTo>
                    <a:pt x="397" y="1312"/>
                  </a:lnTo>
                  <a:lnTo>
                    <a:pt x="388" y="1305"/>
                  </a:lnTo>
                  <a:lnTo>
                    <a:pt x="379" y="1305"/>
                  </a:lnTo>
                  <a:lnTo>
                    <a:pt x="379" y="1299"/>
                  </a:lnTo>
                  <a:lnTo>
                    <a:pt x="370" y="1299"/>
                  </a:lnTo>
                  <a:lnTo>
                    <a:pt x="370" y="1293"/>
                  </a:lnTo>
                  <a:lnTo>
                    <a:pt x="361" y="1293"/>
                  </a:lnTo>
                  <a:lnTo>
                    <a:pt x="361" y="1280"/>
                  </a:lnTo>
                  <a:lnTo>
                    <a:pt x="352" y="1280"/>
                  </a:lnTo>
                  <a:lnTo>
                    <a:pt x="343" y="1274"/>
                  </a:lnTo>
                  <a:lnTo>
                    <a:pt x="343" y="1267"/>
                  </a:lnTo>
                  <a:lnTo>
                    <a:pt x="334" y="1261"/>
                  </a:lnTo>
                  <a:lnTo>
                    <a:pt x="325" y="1254"/>
                  </a:lnTo>
                  <a:lnTo>
                    <a:pt x="325" y="1248"/>
                  </a:lnTo>
                  <a:lnTo>
                    <a:pt x="307" y="1235"/>
                  </a:lnTo>
                  <a:lnTo>
                    <a:pt x="298" y="1229"/>
                  </a:lnTo>
                  <a:lnTo>
                    <a:pt x="289" y="1216"/>
                  </a:lnTo>
                  <a:lnTo>
                    <a:pt x="280" y="1203"/>
                  </a:lnTo>
                  <a:lnTo>
                    <a:pt x="271" y="1203"/>
                  </a:lnTo>
                  <a:lnTo>
                    <a:pt x="271" y="1197"/>
                  </a:lnTo>
                  <a:lnTo>
                    <a:pt x="262" y="1197"/>
                  </a:lnTo>
                  <a:lnTo>
                    <a:pt x="253" y="1184"/>
                  </a:lnTo>
                  <a:lnTo>
                    <a:pt x="244" y="1172"/>
                  </a:lnTo>
                  <a:lnTo>
                    <a:pt x="244" y="1165"/>
                  </a:lnTo>
                  <a:lnTo>
                    <a:pt x="244" y="1159"/>
                  </a:lnTo>
                  <a:lnTo>
                    <a:pt x="226" y="1146"/>
                  </a:lnTo>
                  <a:lnTo>
                    <a:pt x="226" y="1140"/>
                  </a:lnTo>
                  <a:lnTo>
                    <a:pt x="217" y="1140"/>
                  </a:lnTo>
                  <a:lnTo>
                    <a:pt x="217" y="1133"/>
                  </a:lnTo>
                  <a:lnTo>
                    <a:pt x="208" y="1127"/>
                  </a:lnTo>
                  <a:lnTo>
                    <a:pt x="199" y="1114"/>
                  </a:lnTo>
                  <a:lnTo>
                    <a:pt x="199" y="1108"/>
                  </a:lnTo>
                  <a:lnTo>
                    <a:pt x="199" y="1095"/>
                  </a:lnTo>
                  <a:lnTo>
                    <a:pt x="199" y="1082"/>
                  </a:lnTo>
                  <a:lnTo>
                    <a:pt x="199" y="1076"/>
                  </a:lnTo>
                  <a:lnTo>
                    <a:pt x="189" y="1063"/>
                  </a:lnTo>
                  <a:lnTo>
                    <a:pt x="180" y="1031"/>
                  </a:lnTo>
                  <a:lnTo>
                    <a:pt x="180" y="1019"/>
                  </a:lnTo>
                  <a:lnTo>
                    <a:pt x="180" y="1012"/>
                  </a:lnTo>
                  <a:lnTo>
                    <a:pt x="180" y="1000"/>
                  </a:lnTo>
                  <a:lnTo>
                    <a:pt x="180" y="968"/>
                  </a:lnTo>
                  <a:lnTo>
                    <a:pt x="180" y="961"/>
                  </a:lnTo>
                  <a:lnTo>
                    <a:pt x="180" y="936"/>
                  </a:lnTo>
                  <a:lnTo>
                    <a:pt x="180" y="923"/>
                  </a:lnTo>
                  <a:lnTo>
                    <a:pt x="189" y="904"/>
                  </a:lnTo>
                  <a:lnTo>
                    <a:pt x="199" y="898"/>
                  </a:lnTo>
                  <a:lnTo>
                    <a:pt x="199" y="879"/>
                  </a:lnTo>
                  <a:lnTo>
                    <a:pt x="208" y="866"/>
                  </a:lnTo>
                  <a:lnTo>
                    <a:pt x="208" y="853"/>
                  </a:lnTo>
                  <a:lnTo>
                    <a:pt x="208" y="840"/>
                  </a:lnTo>
                  <a:lnTo>
                    <a:pt x="217" y="828"/>
                  </a:lnTo>
                  <a:lnTo>
                    <a:pt x="226" y="809"/>
                  </a:lnTo>
                  <a:lnTo>
                    <a:pt x="226" y="802"/>
                  </a:lnTo>
                  <a:lnTo>
                    <a:pt x="235" y="789"/>
                  </a:lnTo>
                  <a:lnTo>
                    <a:pt x="244" y="777"/>
                  </a:lnTo>
                  <a:lnTo>
                    <a:pt x="253" y="758"/>
                  </a:lnTo>
                  <a:lnTo>
                    <a:pt x="253" y="751"/>
                  </a:lnTo>
                  <a:lnTo>
                    <a:pt x="262" y="738"/>
                  </a:lnTo>
                  <a:lnTo>
                    <a:pt x="271" y="726"/>
                  </a:lnTo>
                  <a:lnTo>
                    <a:pt x="280" y="719"/>
                  </a:lnTo>
                  <a:lnTo>
                    <a:pt x="280" y="700"/>
                  </a:lnTo>
                  <a:lnTo>
                    <a:pt x="298" y="694"/>
                  </a:lnTo>
                  <a:lnTo>
                    <a:pt x="307" y="688"/>
                  </a:lnTo>
                  <a:lnTo>
                    <a:pt x="307" y="675"/>
                  </a:lnTo>
                  <a:lnTo>
                    <a:pt x="316" y="668"/>
                  </a:lnTo>
                  <a:lnTo>
                    <a:pt x="325" y="656"/>
                  </a:lnTo>
                  <a:lnTo>
                    <a:pt x="325" y="649"/>
                  </a:lnTo>
                  <a:lnTo>
                    <a:pt x="334" y="643"/>
                  </a:lnTo>
                  <a:lnTo>
                    <a:pt x="343" y="624"/>
                  </a:lnTo>
                  <a:lnTo>
                    <a:pt x="352" y="617"/>
                  </a:lnTo>
                  <a:lnTo>
                    <a:pt x="361" y="611"/>
                  </a:lnTo>
                  <a:lnTo>
                    <a:pt x="379" y="598"/>
                  </a:lnTo>
                  <a:lnTo>
                    <a:pt x="415" y="560"/>
                  </a:lnTo>
                  <a:lnTo>
                    <a:pt x="415" y="547"/>
                  </a:lnTo>
                  <a:lnTo>
                    <a:pt x="424" y="541"/>
                  </a:lnTo>
                  <a:lnTo>
                    <a:pt x="433" y="535"/>
                  </a:lnTo>
                  <a:lnTo>
                    <a:pt x="451" y="522"/>
                  </a:lnTo>
                  <a:lnTo>
                    <a:pt x="478" y="496"/>
                  </a:lnTo>
                  <a:lnTo>
                    <a:pt x="497" y="484"/>
                  </a:lnTo>
                  <a:lnTo>
                    <a:pt x="515" y="477"/>
                  </a:lnTo>
                  <a:lnTo>
                    <a:pt x="524" y="471"/>
                  </a:lnTo>
                  <a:lnTo>
                    <a:pt x="542" y="465"/>
                  </a:lnTo>
                  <a:lnTo>
                    <a:pt x="551" y="452"/>
                  </a:lnTo>
                  <a:lnTo>
                    <a:pt x="560" y="445"/>
                  </a:lnTo>
                  <a:lnTo>
                    <a:pt x="578" y="439"/>
                  </a:lnTo>
                  <a:lnTo>
                    <a:pt x="596" y="426"/>
                  </a:lnTo>
                  <a:lnTo>
                    <a:pt x="605" y="426"/>
                  </a:lnTo>
                  <a:lnTo>
                    <a:pt x="623" y="407"/>
                  </a:lnTo>
                  <a:lnTo>
                    <a:pt x="650" y="401"/>
                  </a:lnTo>
                  <a:lnTo>
                    <a:pt x="668" y="388"/>
                  </a:lnTo>
                  <a:lnTo>
                    <a:pt x="686" y="388"/>
                  </a:lnTo>
                  <a:lnTo>
                    <a:pt x="695" y="375"/>
                  </a:lnTo>
                  <a:lnTo>
                    <a:pt x="722" y="363"/>
                  </a:lnTo>
                  <a:lnTo>
                    <a:pt x="740" y="350"/>
                  </a:lnTo>
                  <a:lnTo>
                    <a:pt x="758" y="337"/>
                  </a:lnTo>
                  <a:lnTo>
                    <a:pt x="777" y="318"/>
                  </a:lnTo>
                  <a:lnTo>
                    <a:pt x="795" y="312"/>
                  </a:lnTo>
                  <a:lnTo>
                    <a:pt x="813" y="305"/>
                  </a:lnTo>
                  <a:lnTo>
                    <a:pt x="831" y="293"/>
                  </a:lnTo>
                  <a:lnTo>
                    <a:pt x="966" y="203"/>
                  </a:lnTo>
                  <a:lnTo>
                    <a:pt x="984" y="191"/>
                  </a:lnTo>
                  <a:lnTo>
                    <a:pt x="1011" y="184"/>
                  </a:lnTo>
                  <a:lnTo>
                    <a:pt x="1020" y="178"/>
                  </a:lnTo>
                  <a:lnTo>
                    <a:pt x="1038" y="165"/>
                  </a:lnTo>
                  <a:lnTo>
                    <a:pt x="1057" y="159"/>
                  </a:lnTo>
                  <a:lnTo>
                    <a:pt x="1102" y="133"/>
                  </a:lnTo>
                  <a:lnTo>
                    <a:pt x="1111" y="133"/>
                  </a:lnTo>
                  <a:lnTo>
                    <a:pt x="1120" y="121"/>
                  </a:lnTo>
                  <a:lnTo>
                    <a:pt x="1129" y="121"/>
                  </a:lnTo>
                  <a:lnTo>
                    <a:pt x="1147" y="108"/>
                  </a:lnTo>
                  <a:lnTo>
                    <a:pt x="1156" y="108"/>
                  </a:lnTo>
                  <a:lnTo>
                    <a:pt x="1174" y="95"/>
                  </a:lnTo>
                  <a:lnTo>
                    <a:pt x="1192" y="82"/>
                  </a:lnTo>
                  <a:lnTo>
                    <a:pt x="1210" y="76"/>
                  </a:lnTo>
                  <a:lnTo>
                    <a:pt x="1219" y="70"/>
                  </a:lnTo>
                  <a:lnTo>
                    <a:pt x="1237" y="63"/>
                  </a:lnTo>
                  <a:lnTo>
                    <a:pt x="1255" y="51"/>
                  </a:lnTo>
                  <a:lnTo>
                    <a:pt x="1264" y="44"/>
                  </a:lnTo>
                  <a:lnTo>
                    <a:pt x="1273" y="31"/>
                  </a:lnTo>
                  <a:lnTo>
                    <a:pt x="1291" y="31"/>
                  </a:lnTo>
                  <a:lnTo>
                    <a:pt x="1309" y="19"/>
                  </a:lnTo>
                  <a:lnTo>
                    <a:pt x="1309" y="12"/>
                  </a:lnTo>
                  <a:lnTo>
                    <a:pt x="1327" y="12"/>
                  </a:lnTo>
                  <a:lnTo>
                    <a:pt x="1336" y="6"/>
                  </a:lnTo>
                  <a:lnTo>
                    <a:pt x="1336" y="0"/>
                  </a:lnTo>
                  <a:lnTo>
                    <a:pt x="1346" y="0"/>
                  </a:lnTo>
                </a:path>
              </a:pathLst>
            </a:custGeom>
            <a:noFill/>
            <a:ln w="76200">
              <a:solidFill>
                <a:srgbClr val="FF99FF"/>
              </a:solidFill>
              <a:round/>
              <a:headEnd/>
              <a:tailEnd/>
            </a:ln>
          </p:spPr>
          <p:txBody>
            <a:bodyPr/>
            <a:lstStyle/>
            <a:p>
              <a:endParaRPr lang="en-GB"/>
            </a:p>
          </p:txBody>
        </p:sp>
        <p:sp>
          <p:nvSpPr>
            <p:cNvPr id="72812" name="Freeform 6"/>
            <p:cNvSpPr>
              <a:spLocks/>
            </p:cNvSpPr>
            <p:nvPr/>
          </p:nvSpPr>
          <p:spPr bwMode="auto">
            <a:xfrm>
              <a:off x="1728" y="816"/>
              <a:ext cx="1346" cy="1350"/>
            </a:xfrm>
            <a:custGeom>
              <a:avLst/>
              <a:gdLst>
                <a:gd name="T0" fmla="*/ 36 w 1346"/>
                <a:gd name="T1" fmla="*/ 235 h 1350"/>
                <a:gd name="T2" fmla="*/ 108 w 1346"/>
                <a:gd name="T3" fmla="*/ 299 h 1350"/>
                <a:gd name="T4" fmla="*/ 180 w 1346"/>
                <a:gd name="T5" fmla="*/ 350 h 1350"/>
                <a:gd name="T6" fmla="*/ 226 w 1346"/>
                <a:gd name="T7" fmla="*/ 382 h 1350"/>
                <a:gd name="T8" fmla="*/ 280 w 1346"/>
                <a:gd name="T9" fmla="*/ 420 h 1350"/>
                <a:gd name="T10" fmla="*/ 325 w 1346"/>
                <a:gd name="T11" fmla="*/ 452 h 1350"/>
                <a:gd name="T12" fmla="*/ 361 w 1346"/>
                <a:gd name="T13" fmla="*/ 477 h 1350"/>
                <a:gd name="T14" fmla="*/ 415 w 1346"/>
                <a:gd name="T15" fmla="*/ 509 h 1350"/>
                <a:gd name="T16" fmla="*/ 488 w 1346"/>
                <a:gd name="T17" fmla="*/ 579 h 1350"/>
                <a:gd name="T18" fmla="*/ 560 w 1346"/>
                <a:gd name="T19" fmla="*/ 630 h 1350"/>
                <a:gd name="T20" fmla="*/ 632 w 1346"/>
                <a:gd name="T21" fmla="*/ 694 h 1350"/>
                <a:gd name="T22" fmla="*/ 686 w 1346"/>
                <a:gd name="T23" fmla="*/ 732 h 1350"/>
                <a:gd name="T24" fmla="*/ 740 w 1346"/>
                <a:gd name="T25" fmla="*/ 783 h 1350"/>
                <a:gd name="T26" fmla="*/ 768 w 1346"/>
                <a:gd name="T27" fmla="*/ 821 h 1350"/>
                <a:gd name="T28" fmla="*/ 804 w 1346"/>
                <a:gd name="T29" fmla="*/ 866 h 1350"/>
                <a:gd name="T30" fmla="*/ 822 w 1346"/>
                <a:gd name="T31" fmla="*/ 904 h 1350"/>
                <a:gd name="T32" fmla="*/ 840 w 1346"/>
                <a:gd name="T33" fmla="*/ 955 h 1350"/>
                <a:gd name="T34" fmla="*/ 858 w 1346"/>
                <a:gd name="T35" fmla="*/ 1006 h 1350"/>
                <a:gd name="T36" fmla="*/ 867 w 1346"/>
                <a:gd name="T37" fmla="*/ 1057 h 1350"/>
                <a:gd name="T38" fmla="*/ 867 w 1346"/>
                <a:gd name="T39" fmla="*/ 1102 h 1350"/>
                <a:gd name="T40" fmla="*/ 867 w 1346"/>
                <a:gd name="T41" fmla="*/ 1140 h 1350"/>
                <a:gd name="T42" fmla="*/ 858 w 1346"/>
                <a:gd name="T43" fmla="*/ 1191 h 1350"/>
                <a:gd name="T44" fmla="*/ 831 w 1346"/>
                <a:gd name="T45" fmla="*/ 1229 h 1350"/>
                <a:gd name="T46" fmla="*/ 795 w 1346"/>
                <a:gd name="T47" fmla="*/ 1261 h 1350"/>
                <a:gd name="T48" fmla="*/ 758 w 1346"/>
                <a:gd name="T49" fmla="*/ 1286 h 1350"/>
                <a:gd name="T50" fmla="*/ 722 w 1346"/>
                <a:gd name="T51" fmla="*/ 1305 h 1350"/>
                <a:gd name="T52" fmla="*/ 686 w 1346"/>
                <a:gd name="T53" fmla="*/ 1324 h 1350"/>
                <a:gd name="T54" fmla="*/ 641 w 1346"/>
                <a:gd name="T55" fmla="*/ 1344 h 1350"/>
                <a:gd name="T56" fmla="*/ 587 w 1346"/>
                <a:gd name="T57" fmla="*/ 1350 h 1350"/>
                <a:gd name="T58" fmla="*/ 533 w 1346"/>
                <a:gd name="T59" fmla="*/ 1350 h 1350"/>
                <a:gd name="T60" fmla="*/ 478 w 1346"/>
                <a:gd name="T61" fmla="*/ 1350 h 1350"/>
                <a:gd name="T62" fmla="*/ 442 w 1346"/>
                <a:gd name="T63" fmla="*/ 1337 h 1350"/>
                <a:gd name="T64" fmla="*/ 397 w 1346"/>
                <a:gd name="T65" fmla="*/ 1312 h 1350"/>
                <a:gd name="T66" fmla="*/ 361 w 1346"/>
                <a:gd name="T67" fmla="*/ 1293 h 1350"/>
                <a:gd name="T68" fmla="*/ 325 w 1346"/>
                <a:gd name="T69" fmla="*/ 1254 h 1350"/>
                <a:gd name="T70" fmla="*/ 271 w 1346"/>
                <a:gd name="T71" fmla="*/ 1203 h 1350"/>
                <a:gd name="T72" fmla="*/ 244 w 1346"/>
                <a:gd name="T73" fmla="*/ 1159 h 1350"/>
                <a:gd name="T74" fmla="*/ 199 w 1346"/>
                <a:gd name="T75" fmla="*/ 1114 h 1350"/>
                <a:gd name="T76" fmla="*/ 180 w 1346"/>
                <a:gd name="T77" fmla="*/ 1031 h 1350"/>
                <a:gd name="T78" fmla="*/ 180 w 1346"/>
                <a:gd name="T79" fmla="*/ 936 h 1350"/>
                <a:gd name="T80" fmla="*/ 208 w 1346"/>
                <a:gd name="T81" fmla="*/ 853 h 1350"/>
                <a:gd name="T82" fmla="*/ 244 w 1346"/>
                <a:gd name="T83" fmla="*/ 777 h 1350"/>
                <a:gd name="T84" fmla="*/ 280 w 1346"/>
                <a:gd name="T85" fmla="*/ 700 h 1350"/>
                <a:gd name="T86" fmla="*/ 325 w 1346"/>
                <a:gd name="T87" fmla="*/ 649 h 1350"/>
                <a:gd name="T88" fmla="*/ 415 w 1346"/>
                <a:gd name="T89" fmla="*/ 560 h 1350"/>
                <a:gd name="T90" fmla="*/ 497 w 1346"/>
                <a:gd name="T91" fmla="*/ 484 h 1350"/>
                <a:gd name="T92" fmla="*/ 578 w 1346"/>
                <a:gd name="T93" fmla="*/ 439 h 1350"/>
                <a:gd name="T94" fmla="*/ 686 w 1346"/>
                <a:gd name="T95" fmla="*/ 388 h 1350"/>
                <a:gd name="T96" fmla="*/ 795 w 1346"/>
                <a:gd name="T97" fmla="*/ 312 h 1350"/>
                <a:gd name="T98" fmla="*/ 1020 w 1346"/>
                <a:gd name="T99" fmla="*/ 178 h 1350"/>
                <a:gd name="T100" fmla="*/ 1129 w 1346"/>
                <a:gd name="T101" fmla="*/ 121 h 1350"/>
                <a:gd name="T102" fmla="*/ 1219 w 1346"/>
                <a:gd name="T103" fmla="*/ 70 h 1350"/>
                <a:gd name="T104" fmla="*/ 1309 w 1346"/>
                <a:gd name="T105" fmla="*/ 19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6"/>
                <a:gd name="T160" fmla="*/ 0 h 1350"/>
                <a:gd name="T161" fmla="*/ 1346 w 1346"/>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6" h="1350">
                  <a:moveTo>
                    <a:pt x="0" y="210"/>
                  </a:moveTo>
                  <a:lnTo>
                    <a:pt x="0" y="216"/>
                  </a:lnTo>
                  <a:lnTo>
                    <a:pt x="9" y="216"/>
                  </a:lnTo>
                  <a:lnTo>
                    <a:pt x="18" y="223"/>
                  </a:lnTo>
                  <a:lnTo>
                    <a:pt x="18" y="229"/>
                  </a:lnTo>
                  <a:lnTo>
                    <a:pt x="36" y="235"/>
                  </a:lnTo>
                  <a:lnTo>
                    <a:pt x="36" y="242"/>
                  </a:lnTo>
                  <a:lnTo>
                    <a:pt x="45" y="248"/>
                  </a:lnTo>
                  <a:lnTo>
                    <a:pt x="63" y="261"/>
                  </a:lnTo>
                  <a:lnTo>
                    <a:pt x="81" y="274"/>
                  </a:lnTo>
                  <a:lnTo>
                    <a:pt x="90" y="280"/>
                  </a:lnTo>
                  <a:lnTo>
                    <a:pt x="108" y="299"/>
                  </a:lnTo>
                  <a:lnTo>
                    <a:pt x="126" y="305"/>
                  </a:lnTo>
                  <a:lnTo>
                    <a:pt x="135" y="312"/>
                  </a:lnTo>
                  <a:lnTo>
                    <a:pt x="144" y="324"/>
                  </a:lnTo>
                  <a:lnTo>
                    <a:pt x="153" y="324"/>
                  </a:lnTo>
                  <a:lnTo>
                    <a:pt x="162" y="337"/>
                  </a:lnTo>
                  <a:lnTo>
                    <a:pt x="180" y="350"/>
                  </a:lnTo>
                  <a:lnTo>
                    <a:pt x="189" y="356"/>
                  </a:lnTo>
                  <a:lnTo>
                    <a:pt x="189" y="363"/>
                  </a:lnTo>
                  <a:lnTo>
                    <a:pt x="199" y="369"/>
                  </a:lnTo>
                  <a:lnTo>
                    <a:pt x="208" y="375"/>
                  </a:lnTo>
                  <a:lnTo>
                    <a:pt x="217" y="382"/>
                  </a:lnTo>
                  <a:lnTo>
                    <a:pt x="226" y="382"/>
                  </a:lnTo>
                  <a:lnTo>
                    <a:pt x="235" y="388"/>
                  </a:lnTo>
                  <a:lnTo>
                    <a:pt x="244" y="395"/>
                  </a:lnTo>
                  <a:lnTo>
                    <a:pt x="253" y="401"/>
                  </a:lnTo>
                  <a:lnTo>
                    <a:pt x="262" y="407"/>
                  </a:lnTo>
                  <a:lnTo>
                    <a:pt x="271" y="414"/>
                  </a:lnTo>
                  <a:lnTo>
                    <a:pt x="280" y="420"/>
                  </a:lnTo>
                  <a:lnTo>
                    <a:pt x="289" y="420"/>
                  </a:lnTo>
                  <a:lnTo>
                    <a:pt x="298" y="426"/>
                  </a:lnTo>
                  <a:lnTo>
                    <a:pt x="307" y="433"/>
                  </a:lnTo>
                  <a:lnTo>
                    <a:pt x="316" y="439"/>
                  </a:lnTo>
                  <a:lnTo>
                    <a:pt x="325" y="445"/>
                  </a:lnTo>
                  <a:lnTo>
                    <a:pt x="325" y="452"/>
                  </a:lnTo>
                  <a:lnTo>
                    <a:pt x="334" y="452"/>
                  </a:lnTo>
                  <a:lnTo>
                    <a:pt x="343" y="458"/>
                  </a:lnTo>
                  <a:lnTo>
                    <a:pt x="343" y="465"/>
                  </a:lnTo>
                  <a:lnTo>
                    <a:pt x="352" y="465"/>
                  </a:lnTo>
                  <a:lnTo>
                    <a:pt x="361" y="471"/>
                  </a:lnTo>
                  <a:lnTo>
                    <a:pt x="361" y="477"/>
                  </a:lnTo>
                  <a:lnTo>
                    <a:pt x="370" y="484"/>
                  </a:lnTo>
                  <a:lnTo>
                    <a:pt x="379" y="490"/>
                  </a:lnTo>
                  <a:lnTo>
                    <a:pt x="388" y="496"/>
                  </a:lnTo>
                  <a:lnTo>
                    <a:pt x="397" y="503"/>
                  </a:lnTo>
                  <a:lnTo>
                    <a:pt x="406" y="509"/>
                  </a:lnTo>
                  <a:lnTo>
                    <a:pt x="415" y="509"/>
                  </a:lnTo>
                  <a:lnTo>
                    <a:pt x="424" y="516"/>
                  </a:lnTo>
                  <a:lnTo>
                    <a:pt x="451" y="541"/>
                  </a:lnTo>
                  <a:lnTo>
                    <a:pt x="460" y="554"/>
                  </a:lnTo>
                  <a:lnTo>
                    <a:pt x="478" y="560"/>
                  </a:lnTo>
                  <a:lnTo>
                    <a:pt x="478" y="573"/>
                  </a:lnTo>
                  <a:lnTo>
                    <a:pt x="488" y="579"/>
                  </a:lnTo>
                  <a:lnTo>
                    <a:pt x="497" y="586"/>
                  </a:lnTo>
                  <a:lnTo>
                    <a:pt x="515" y="605"/>
                  </a:lnTo>
                  <a:lnTo>
                    <a:pt x="533" y="605"/>
                  </a:lnTo>
                  <a:lnTo>
                    <a:pt x="533" y="617"/>
                  </a:lnTo>
                  <a:lnTo>
                    <a:pt x="551" y="624"/>
                  </a:lnTo>
                  <a:lnTo>
                    <a:pt x="560" y="630"/>
                  </a:lnTo>
                  <a:lnTo>
                    <a:pt x="578" y="649"/>
                  </a:lnTo>
                  <a:lnTo>
                    <a:pt x="587" y="656"/>
                  </a:lnTo>
                  <a:lnTo>
                    <a:pt x="596" y="662"/>
                  </a:lnTo>
                  <a:lnTo>
                    <a:pt x="596" y="668"/>
                  </a:lnTo>
                  <a:lnTo>
                    <a:pt x="623" y="681"/>
                  </a:lnTo>
                  <a:lnTo>
                    <a:pt x="632" y="694"/>
                  </a:lnTo>
                  <a:lnTo>
                    <a:pt x="641" y="694"/>
                  </a:lnTo>
                  <a:lnTo>
                    <a:pt x="650" y="707"/>
                  </a:lnTo>
                  <a:lnTo>
                    <a:pt x="659" y="713"/>
                  </a:lnTo>
                  <a:lnTo>
                    <a:pt x="668" y="719"/>
                  </a:lnTo>
                  <a:lnTo>
                    <a:pt x="677" y="732"/>
                  </a:lnTo>
                  <a:lnTo>
                    <a:pt x="686" y="732"/>
                  </a:lnTo>
                  <a:lnTo>
                    <a:pt x="695" y="738"/>
                  </a:lnTo>
                  <a:lnTo>
                    <a:pt x="695" y="751"/>
                  </a:lnTo>
                  <a:lnTo>
                    <a:pt x="704" y="751"/>
                  </a:lnTo>
                  <a:lnTo>
                    <a:pt x="722" y="770"/>
                  </a:lnTo>
                  <a:lnTo>
                    <a:pt x="731" y="777"/>
                  </a:lnTo>
                  <a:lnTo>
                    <a:pt x="740" y="783"/>
                  </a:lnTo>
                  <a:lnTo>
                    <a:pt x="740" y="789"/>
                  </a:lnTo>
                  <a:lnTo>
                    <a:pt x="749" y="796"/>
                  </a:lnTo>
                  <a:lnTo>
                    <a:pt x="749" y="802"/>
                  </a:lnTo>
                  <a:lnTo>
                    <a:pt x="758" y="809"/>
                  </a:lnTo>
                  <a:lnTo>
                    <a:pt x="758" y="815"/>
                  </a:lnTo>
                  <a:lnTo>
                    <a:pt x="768" y="821"/>
                  </a:lnTo>
                  <a:lnTo>
                    <a:pt x="768" y="828"/>
                  </a:lnTo>
                  <a:lnTo>
                    <a:pt x="777" y="834"/>
                  </a:lnTo>
                  <a:lnTo>
                    <a:pt x="786" y="840"/>
                  </a:lnTo>
                  <a:lnTo>
                    <a:pt x="786" y="853"/>
                  </a:lnTo>
                  <a:lnTo>
                    <a:pt x="795" y="860"/>
                  </a:lnTo>
                  <a:lnTo>
                    <a:pt x="804" y="866"/>
                  </a:lnTo>
                  <a:lnTo>
                    <a:pt x="804" y="872"/>
                  </a:lnTo>
                  <a:lnTo>
                    <a:pt x="813" y="879"/>
                  </a:lnTo>
                  <a:lnTo>
                    <a:pt x="813" y="885"/>
                  </a:lnTo>
                  <a:lnTo>
                    <a:pt x="813" y="891"/>
                  </a:lnTo>
                  <a:lnTo>
                    <a:pt x="822" y="898"/>
                  </a:lnTo>
                  <a:lnTo>
                    <a:pt x="822" y="904"/>
                  </a:lnTo>
                  <a:lnTo>
                    <a:pt x="822" y="910"/>
                  </a:lnTo>
                  <a:lnTo>
                    <a:pt x="831" y="923"/>
                  </a:lnTo>
                  <a:lnTo>
                    <a:pt x="831" y="930"/>
                  </a:lnTo>
                  <a:lnTo>
                    <a:pt x="831" y="936"/>
                  </a:lnTo>
                  <a:lnTo>
                    <a:pt x="840" y="942"/>
                  </a:lnTo>
                  <a:lnTo>
                    <a:pt x="840" y="955"/>
                  </a:lnTo>
                  <a:lnTo>
                    <a:pt x="849" y="961"/>
                  </a:lnTo>
                  <a:lnTo>
                    <a:pt x="849" y="974"/>
                  </a:lnTo>
                  <a:lnTo>
                    <a:pt x="858" y="987"/>
                  </a:lnTo>
                  <a:lnTo>
                    <a:pt x="858" y="993"/>
                  </a:lnTo>
                  <a:lnTo>
                    <a:pt x="858" y="1000"/>
                  </a:lnTo>
                  <a:lnTo>
                    <a:pt x="858" y="1006"/>
                  </a:lnTo>
                  <a:lnTo>
                    <a:pt x="858" y="1012"/>
                  </a:lnTo>
                  <a:lnTo>
                    <a:pt x="867" y="1019"/>
                  </a:lnTo>
                  <a:lnTo>
                    <a:pt x="867" y="1025"/>
                  </a:lnTo>
                  <a:lnTo>
                    <a:pt x="867" y="1038"/>
                  </a:lnTo>
                  <a:lnTo>
                    <a:pt x="867" y="1044"/>
                  </a:lnTo>
                  <a:lnTo>
                    <a:pt x="867" y="1057"/>
                  </a:lnTo>
                  <a:lnTo>
                    <a:pt x="867" y="1063"/>
                  </a:lnTo>
                  <a:lnTo>
                    <a:pt x="867" y="1076"/>
                  </a:lnTo>
                  <a:lnTo>
                    <a:pt x="867" y="1082"/>
                  </a:lnTo>
                  <a:lnTo>
                    <a:pt x="867" y="1089"/>
                  </a:lnTo>
                  <a:lnTo>
                    <a:pt x="867" y="1095"/>
                  </a:lnTo>
                  <a:lnTo>
                    <a:pt x="867" y="1102"/>
                  </a:lnTo>
                  <a:lnTo>
                    <a:pt x="867" y="1108"/>
                  </a:lnTo>
                  <a:lnTo>
                    <a:pt x="867" y="1114"/>
                  </a:lnTo>
                  <a:lnTo>
                    <a:pt x="867" y="1121"/>
                  </a:lnTo>
                  <a:lnTo>
                    <a:pt x="867" y="1127"/>
                  </a:lnTo>
                  <a:lnTo>
                    <a:pt x="867" y="1133"/>
                  </a:lnTo>
                  <a:lnTo>
                    <a:pt x="867" y="1140"/>
                  </a:lnTo>
                  <a:lnTo>
                    <a:pt x="867" y="1146"/>
                  </a:lnTo>
                  <a:lnTo>
                    <a:pt x="867" y="1153"/>
                  </a:lnTo>
                  <a:lnTo>
                    <a:pt x="867" y="1172"/>
                  </a:lnTo>
                  <a:lnTo>
                    <a:pt x="867" y="1178"/>
                  </a:lnTo>
                  <a:lnTo>
                    <a:pt x="858" y="1178"/>
                  </a:lnTo>
                  <a:lnTo>
                    <a:pt x="858" y="1191"/>
                  </a:lnTo>
                  <a:lnTo>
                    <a:pt x="849" y="1197"/>
                  </a:lnTo>
                  <a:lnTo>
                    <a:pt x="849" y="1203"/>
                  </a:lnTo>
                  <a:lnTo>
                    <a:pt x="849" y="1210"/>
                  </a:lnTo>
                  <a:lnTo>
                    <a:pt x="840" y="1216"/>
                  </a:lnTo>
                  <a:lnTo>
                    <a:pt x="831" y="1223"/>
                  </a:lnTo>
                  <a:lnTo>
                    <a:pt x="831" y="1229"/>
                  </a:lnTo>
                  <a:lnTo>
                    <a:pt x="822" y="1235"/>
                  </a:lnTo>
                  <a:lnTo>
                    <a:pt x="813" y="1235"/>
                  </a:lnTo>
                  <a:lnTo>
                    <a:pt x="813" y="1242"/>
                  </a:lnTo>
                  <a:lnTo>
                    <a:pt x="813" y="1248"/>
                  </a:lnTo>
                  <a:lnTo>
                    <a:pt x="804" y="1254"/>
                  </a:lnTo>
                  <a:lnTo>
                    <a:pt x="795" y="1261"/>
                  </a:lnTo>
                  <a:lnTo>
                    <a:pt x="786" y="1261"/>
                  </a:lnTo>
                  <a:lnTo>
                    <a:pt x="786" y="1267"/>
                  </a:lnTo>
                  <a:lnTo>
                    <a:pt x="777" y="1267"/>
                  </a:lnTo>
                  <a:lnTo>
                    <a:pt x="777" y="1274"/>
                  </a:lnTo>
                  <a:lnTo>
                    <a:pt x="768" y="1280"/>
                  </a:lnTo>
                  <a:lnTo>
                    <a:pt x="758" y="1286"/>
                  </a:lnTo>
                  <a:lnTo>
                    <a:pt x="749" y="1286"/>
                  </a:lnTo>
                  <a:lnTo>
                    <a:pt x="749" y="1293"/>
                  </a:lnTo>
                  <a:lnTo>
                    <a:pt x="740" y="1299"/>
                  </a:lnTo>
                  <a:lnTo>
                    <a:pt x="731" y="1299"/>
                  </a:lnTo>
                  <a:lnTo>
                    <a:pt x="731" y="1305"/>
                  </a:lnTo>
                  <a:lnTo>
                    <a:pt x="722" y="1305"/>
                  </a:lnTo>
                  <a:lnTo>
                    <a:pt x="722" y="1312"/>
                  </a:lnTo>
                  <a:lnTo>
                    <a:pt x="713" y="1312"/>
                  </a:lnTo>
                  <a:lnTo>
                    <a:pt x="713" y="1318"/>
                  </a:lnTo>
                  <a:lnTo>
                    <a:pt x="704" y="1318"/>
                  </a:lnTo>
                  <a:lnTo>
                    <a:pt x="695" y="1324"/>
                  </a:lnTo>
                  <a:lnTo>
                    <a:pt x="686" y="1324"/>
                  </a:lnTo>
                  <a:lnTo>
                    <a:pt x="677" y="1331"/>
                  </a:lnTo>
                  <a:lnTo>
                    <a:pt x="668" y="1331"/>
                  </a:lnTo>
                  <a:lnTo>
                    <a:pt x="668" y="1337"/>
                  </a:lnTo>
                  <a:lnTo>
                    <a:pt x="659" y="1337"/>
                  </a:lnTo>
                  <a:lnTo>
                    <a:pt x="650" y="1344"/>
                  </a:lnTo>
                  <a:lnTo>
                    <a:pt x="641" y="1344"/>
                  </a:lnTo>
                  <a:lnTo>
                    <a:pt x="632" y="1344"/>
                  </a:lnTo>
                  <a:lnTo>
                    <a:pt x="623" y="1344"/>
                  </a:lnTo>
                  <a:lnTo>
                    <a:pt x="614" y="1344"/>
                  </a:lnTo>
                  <a:lnTo>
                    <a:pt x="614" y="1350"/>
                  </a:lnTo>
                  <a:lnTo>
                    <a:pt x="605" y="1350"/>
                  </a:lnTo>
                  <a:lnTo>
                    <a:pt x="587" y="1350"/>
                  </a:lnTo>
                  <a:lnTo>
                    <a:pt x="578" y="1350"/>
                  </a:lnTo>
                  <a:lnTo>
                    <a:pt x="569" y="1350"/>
                  </a:lnTo>
                  <a:lnTo>
                    <a:pt x="560" y="1350"/>
                  </a:lnTo>
                  <a:lnTo>
                    <a:pt x="551" y="1350"/>
                  </a:lnTo>
                  <a:lnTo>
                    <a:pt x="542" y="1350"/>
                  </a:lnTo>
                  <a:lnTo>
                    <a:pt x="533" y="1350"/>
                  </a:lnTo>
                  <a:lnTo>
                    <a:pt x="524" y="1350"/>
                  </a:lnTo>
                  <a:lnTo>
                    <a:pt x="515" y="1350"/>
                  </a:lnTo>
                  <a:lnTo>
                    <a:pt x="506" y="1350"/>
                  </a:lnTo>
                  <a:lnTo>
                    <a:pt x="497" y="1350"/>
                  </a:lnTo>
                  <a:lnTo>
                    <a:pt x="488" y="1350"/>
                  </a:lnTo>
                  <a:lnTo>
                    <a:pt x="478" y="1350"/>
                  </a:lnTo>
                  <a:lnTo>
                    <a:pt x="469" y="1350"/>
                  </a:lnTo>
                  <a:lnTo>
                    <a:pt x="469" y="1344"/>
                  </a:lnTo>
                  <a:lnTo>
                    <a:pt x="460" y="1344"/>
                  </a:lnTo>
                  <a:lnTo>
                    <a:pt x="451" y="1344"/>
                  </a:lnTo>
                  <a:lnTo>
                    <a:pt x="451" y="1337"/>
                  </a:lnTo>
                  <a:lnTo>
                    <a:pt x="442" y="1337"/>
                  </a:lnTo>
                  <a:lnTo>
                    <a:pt x="433" y="1337"/>
                  </a:lnTo>
                  <a:lnTo>
                    <a:pt x="433" y="1331"/>
                  </a:lnTo>
                  <a:lnTo>
                    <a:pt x="424" y="1331"/>
                  </a:lnTo>
                  <a:lnTo>
                    <a:pt x="415" y="1324"/>
                  </a:lnTo>
                  <a:lnTo>
                    <a:pt x="406" y="1318"/>
                  </a:lnTo>
                  <a:lnTo>
                    <a:pt x="397" y="1312"/>
                  </a:lnTo>
                  <a:lnTo>
                    <a:pt x="388" y="1305"/>
                  </a:lnTo>
                  <a:lnTo>
                    <a:pt x="379" y="1305"/>
                  </a:lnTo>
                  <a:lnTo>
                    <a:pt x="379" y="1299"/>
                  </a:lnTo>
                  <a:lnTo>
                    <a:pt x="370" y="1299"/>
                  </a:lnTo>
                  <a:lnTo>
                    <a:pt x="370" y="1293"/>
                  </a:lnTo>
                  <a:lnTo>
                    <a:pt x="361" y="1293"/>
                  </a:lnTo>
                  <a:lnTo>
                    <a:pt x="361" y="1280"/>
                  </a:lnTo>
                  <a:lnTo>
                    <a:pt x="352" y="1280"/>
                  </a:lnTo>
                  <a:lnTo>
                    <a:pt x="343" y="1274"/>
                  </a:lnTo>
                  <a:lnTo>
                    <a:pt x="343" y="1267"/>
                  </a:lnTo>
                  <a:lnTo>
                    <a:pt x="334" y="1261"/>
                  </a:lnTo>
                  <a:lnTo>
                    <a:pt x="325" y="1254"/>
                  </a:lnTo>
                  <a:lnTo>
                    <a:pt x="325" y="1248"/>
                  </a:lnTo>
                  <a:lnTo>
                    <a:pt x="307" y="1235"/>
                  </a:lnTo>
                  <a:lnTo>
                    <a:pt x="298" y="1229"/>
                  </a:lnTo>
                  <a:lnTo>
                    <a:pt x="289" y="1216"/>
                  </a:lnTo>
                  <a:lnTo>
                    <a:pt x="280" y="1203"/>
                  </a:lnTo>
                  <a:lnTo>
                    <a:pt x="271" y="1203"/>
                  </a:lnTo>
                  <a:lnTo>
                    <a:pt x="271" y="1197"/>
                  </a:lnTo>
                  <a:lnTo>
                    <a:pt x="262" y="1197"/>
                  </a:lnTo>
                  <a:lnTo>
                    <a:pt x="253" y="1184"/>
                  </a:lnTo>
                  <a:lnTo>
                    <a:pt x="244" y="1172"/>
                  </a:lnTo>
                  <a:lnTo>
                    <a:pt x="244" y="1165"/>
                  </a:lnTo>
                  <a:lnTo>
                    <a:pt x="244" y="1159"/>
                  </a:lnTo>
                  <a:lnTo>
                    <a:pt x="226" y="1146"/>
                  </a:lnTo>
                  <a:lnTo>
                    <a:pt x="226" y="1140"/>
                  </a:lnTo>
                  <a:lnTo>
                    <a:pt x="217" y="1140"/>
                  </a:lnTo>
                  <a:lnTo>
                    <a:pt x="217" y="1133"/>
                  </a:lnTo>
                  <a:lnTo>
                    <a:pt x="208" y="1127"/>
                  </a:lnTo>
                  <a:lnTo>
                    <a:pt x="199" y="1114"/>
                  </a:lnTo>
                  <a:lnTo>
                    <a:pt x="199" y="1108"/>
                  </a:lnTo>
                  <a:lnTo>
                    <a:pt x="199" y="1095"/>
                  </a:lnTo>
                  <a:lnTo>
                    <a:pt x="199" y="1082"/>
                  </a:lnTo>
                  <a:lnTo>
                    <a:pt x="199" y="1076"/>
                  </a:lnTo>
                  <a:lnTo>
                    <a:pt x="189" y="1063"/>
                  </a:lnTo>
                  <a:lnTo>
                    <a:pt x="180" y="1031"/>
                  </a:lnTo>
                  <a:lnTo>
                    <a:pt x="180" y="1019"/>
                  </a:lnTo>
                  <a:lnTo>
                    <a:pt x="180" y="1012"/>
                  </a:lnTo>
                  <a:lnTo>
                    <a:pt x="180" y="1000"/>
                  </a:lnTo>
                  <a:lnTo>
                    <a:pt x="180" y="968"/>
                  </a:lnTo>
                  <a:lnTo>
                    <a:pt x="180" y="961"/>
                  </a:lnTo>
                  <a:lnTo>
                    <a:pt x="180" y="936"/>
                  </a:lnTo>
                  <a:lnTo>
                    <a:pt x="180" y="923"/>
                  </a:lnTo>
                  <a:lnTo>
                    <a:pt x="189" y="904"/>
                  </a:lnTo>
                  <a:lnTo>
                    <a:pt x="199" y="898"/>
                  </a:lnTo>
                  <a:lnTo>
                    <a:pt x="199" y="879"/>
                  </a:lnTo>
                  <a:lnTo>
                    <a:pt x="208" y="866"/>
                  </a:lnTo>
                  <a:lnTo>
                    <a:pt x="208" y="853"/>
                  </a:lnTo>
                  <a:lnTo>
                    <a:pt x="208" y="840"/>
                  </a:lnTo>
                  <a:lnTo>
                    <a:pt x="217" y="828"/>
                  </a:lnTo>
                  <a:lnTo>
                    <a:pt x="226" y="809"/>
                  </a:lnTo>
                  <a:lnTo>
                    <a:pt x="226" y="802"/>
                  </a:lnTo>
                  <a:lnTo>
                    <a:pt x="235" y="789"/>
                  </a:lnTo>
                  <a:lnTo>
                    <a:pt x="244" y="777"/>
                  </a:lnTo>
                  <a:lnTo>
                    <a:pt x="253" y="758"/>
                  </a:lnTo>
                  <a:lnTo>
                    <a:pt x="253" y="751"/>
                  </a:lnTo>
                  <a:lnTo>
                    <a:pt x="262" y="738"/>
                  </a:lnTo>
                  <a:lnTo>
                    <a:pt x="271" y="726"/>
                  </a:lnTo>
                  <a:lnTo>
                    <a:pt x="280" y="719"/>
                  </a:lnTo>
                  <a:lnTo>
                    <a:pt x="280" y="700"/>
                  </a:lnTo>
                  <a:lnTo>
                    <a:pt x="298" y="694"/>
                  </a:lnTo>
                  <a:lnTo>
                    <a:pt x="307" y="688"/>
                  </a:lnTo>
                  <a:lnTo>
                    <a:pt x="307" y="675"/>
                  </a:lnTo>
                  <a:lnTo>
                    <a:pt x="316" y="668"/>
                  </a:lnTo>
                  <a:lnTo>
                    <a:pt x="325" y="656"/>
                  </a:lnTo>
                  <a:lnTo>
                    <a:pt x="325" y="649"/>
                  </a:lnTo>
                  <a:lnTo>
                    <a:pt x="334" y="643"/>
                  </a:lnTo>
                  <a:lnTo>
                    <a:pt x="343" y="624"/>
                  </a:lnTo>
                  <a:lnTo>
                    <a:pt x="352" y="617"/>
                  </a:lnTo>
                  <a:lnTo>
                    <a:pt x="361" y="611"/>
                  </a:lnTo>
                  <a:lnTo>
                    <a:pt x="379" y="598"/>
                  </a:lnTo>
                  <a:lnTo>
                    <a:pt x="415" y="560"/>
                  </a:lnTo>
                  <a:lnTo>
                    <a:pt x="415" y="547"/>
                  </a:lnTo>
                  <a:lnTo>
                    <a:pt x="424" y="541"/>
                  </a:lnTo>
                  <a:lnTo>
                    <a:pt x="433" y="535"/>
                  </a:lnTo>
                  <a:lnTo>
                    <a:pt x="451" y="522"/>
                  </a:lnTo>
                  <a:lnTo>
                    <a:pt x="478" y="496"/>
                  </a:lnTo>
                  <a:lnTo>
                    <a:pt x="497" y="484"/>
                  </a:lnTo>
                  <a:lnTo>
                    <a:pt x="515" y="477"/>
                  </a:lnTo>
                  <a:lnTo>
                    <a:pt x="524" y="471"/>
                  </a:lnTo>
                  <a:lnTo>
                    <a:pt x="542" y="465"/>
                  </a:lnTo>
                  <a:lnTo>
                    <a:pt x="551" y="452"/>
                  </a:lnTo>
                  <a:lnTo>
                    <a:pt x="560" y="445"/>
                  </a:lnTo>
                  <a:lnTo>
                    <a:pt x="578" y="439"/>
                  </a:lnTo>
                  <a:lnTo>
                    <a:pt x="596" y="426"/>
                  </a:lnTo>
                  <a:lnTo>
                    <a:pt x="605" y="426"/>
                  </a:lnTo>
                  <a:lnTo>
                    <a:pt x="623" y="407"/>
                  </a:lnTo>
                  <a:lnTo>
                    <a:pt x="650" y="401"/>
                  </a:lnTo>
                  <a:lnTo>
                    <a:pt x="668" y="388"/>
                  </a:lnTo>
                  <a:lnTo>
                    <a:pt x="686" y="388"/>
                  </a:lnTo>
                  <a:lnTo>
                    <a:pt x="695" y="375"/>
                  </a:lnTo>
                  <a:lnTo>
                    <a:pt x="722" y="363"/>
                  </a:lnTo>
                  <a:lnTo>
                    <a:pt x="740" y="350"/>
                  </a:lnTo>
                  <a:lnTo>
                    <a:pt x="758" y="337"/>
                  </a:lnTo>
                  <a:lnTo>
                    <a:pt x="777" y="318"/>
                  </a:lnTo>
                  <a:lnTo>
                    <a:pt x="795" y="312"/>
                  </a:lnTo>
                  <a:lnTo>
                    <a:pt x="813" y="305"/>
                  </a:lnTo>
                  <a:lnTo>
                    <a:pt x="831" y="293"/>
                  </a:lnTo>
                  <a:lnTo>
                    <a:pt x="966" y="203"/>
                  </a:lnTo>
                  <a:lnTo>
                    <a:pt x="984" y="191"/>
                  </a:lnTo>
                  <a:lnTo>
                    <a:pt x="1011" y="184"/>
                  </a:lnTo>
                  <a:lnTo>
                    <a:pt x="1020" y="178"/>
                  </a:lnTo>
                  <a:lnTo>
                    <a:pt x="1038" y="165"/>
                  </a:lnTo>
                  <a:lnTo>
                    <a:pt x="1057" y="159"/>
                  </a:lnTo>
                  <a:lnTo>
                    <a:pt x="1102" y="133"/>
                  </a:lnTo>
                  <a:lnTo>
                    <a:pt x="1111" y="133"/>
                  </a:lnTo>
                  <a:lnTo>
                    <a:pt x="1120" y="121"/>
                  </a:lnTo>
                  <a:lnTo>
                    <a:pt x="1129" y="121"/>
                  </a:lnTo>
                  <a:lnTo>
                    <a:pt x="1147" y="108"/>
                  </a:lnTo>
                  <a:lnTo>
                    <a:pt x="1156" y="108"/>
                  </a:lnTo>
                  <a:lnTo>
                    <a:pt x="1174" y="95"/>
                  </a:lnTo>
                  <a:lnTo>
                    <a:pt x="1192" y="82"/>
                  </a:lnTo>
                  <a:lnTo>
                    <a:pt x="1210" y="76"/>
                  </a:lnTo>
                  <a:lnTo>
                    <a:pt x="1219" y="70"/>
                  </a:lnTo>
                  <a:lnTo>
                    <a:pt x="1237" y="63"/>
                  </a:lnTo>
                  <a:lnTo>
                    <a:pt x="1255" y="51"/>
                  </a:lnTo>
                  <a:lnTo>
                    <a:pt x="1264" y="44"/>
                  </a:lnTo>
                  <a:lnTo>
                    <a:pt x="1273" y="31"/>
                  </a:lnTo>
                  <a:lnTo>
                    <a:pt x="1291" y="31"/>
                  </a:lnTo>
                  <a:lnTo>
                    <a:pt x="1309" y="19"/>
                  </a:lnTo>
                  <a:lnTo>
                    <a:pt x="1309" y="12"/>
                  </a:lnTo>
                  <a:lnTo>
                    <a:pt x="1327" y="12"/>
                  </a:lnTo>
                  <a:lnTo>
                    <a:pt x="1336" y="6"/>
                  </a:lnTo>
                  <a:lnTo>
                    <a:pt x="1336" y="0"/>
                  </a:lnTo>
                  <a:lnTo>
                    <a:pt x="1346" y="0"/>
                  </a:lnTo>
                </a:path>
              </a:pathLst>
            </a:custGeom>
            <a:noFill/>
            <a:ln w="76200">
              <a:solidFill>
                <a:srgbClr val="FF99FF"/>
              </a:solidFill>
              <a:round/>
              <a:headEnd/>
              <a:tailEnd/>
            </a:ln>
          </p:spPr>
          <p:txBody>
            <a:bodyPr/>
            <a:lstStyle/>
            <a:p>
              <a:endParaRPr lang="en-GB"/>
            </a:p>
          </p:txBody>
        </p:sp>
        <p:sp>
          <p:nvSpPr>
            <p:cNvPr id="72813" name="Freeform 7"/>
            <p:cNvSpPr>
              <a:spLocks/>
            </p:cNvSpPr>
            <p:nvPr/>
          </p:nvSpPr>
          <p:spPr bwMode="auto">
            <a:xfrm>
              <a:off x="1680" y="816"/>
              <a:ext cx="1346" cy="1350"/>
            </a:xfrm>
            <a:custGeom>
              <a:avLst/>
              <a:gdLst>
                <a:gd name="T0" fmla="*/ 36 w 1346"/>
                <a:gd name="T1" fmla="*/ 235 h 1350"/>
                <a:gd name="T2" fmla="*/ 108 w 1346"/>
                <a:gd name="T3" fmla="*/ 299 h 1350"/>
                <a:gd name="T4" fmla="*/ 180 w 1346"/>
                <a:gd name="T5" fmla="*/ 350 h 1350"/>
                <a:gd name="T6" fmla="*/ 226 w 1346"/>
                <a:gd name="T7" fmla="*/ 382 h 1350"/>
                <a:gd name="T8" fmla="*/ 280 w 1346"/>
                <a:gd name="T9" fmla="*/ 420 h 1350"/>
                <a:gd name="T10" fmla="*/ 325 w 1346"/>
                <a:gd name="T11" fmla="*/ 452 h 1350"/>
                <a:gd name="T12" fmla="*/ 361 w 1346"/>
                <a:gd name="T13" fmla="*/ 477 h 1350"/>
                <a:gd name="T14" fmla="*/ 415 w 1346"/>
                <a:gd name="T15" fmla="*/ 509 h 1350"/>
                <a:gd name="T16" fmla="*/ 488 w 1346"/>
                <a:gd name="T17" fmla="*/ 579 h 1350"/>
                <a:gd name="T18" fmla="*/ 560 w 1346"/>
                <a:gd name="T19" fmla="*/ 630 h 1350"/>
                <a:gd name="T20" fmla="*/ 632 w 1346"/>
                <a:gd name="T21" fmla="*/ 694 h 1350"/>
                <a:gd name="T22" fmla="*/ 686 w 1346"/>
                <a:gd name="T23" fmla="*/ 732 h 1350"/>
                <a:gd name="T24" fmla="*/ 740 w 1346"/>
                <a:gd name="T25" fmla="*/ 783 h 1350"/>
                <a:gd name="T26" fmla="*/ 768 w 1346"/>
                <a:gd name="T27" fmla="*/ 821 h 1350"/>
                <a:gd name="T28" fmla="*/ 804 w 1346"/>
                <a:gd name="T29" fmla="*/ 866 h 1350"/>
                <a:gd name="T30" fmla="*/ 822 w 1346"/>
                <a:gd name="T31" fmla="*/ 904 h 1350"/>
                <a:gd name="T32" fmla="*/ 840 w 1346"/>
                <a:gd name="T33" fmla="*/ 955 h 1350"/>
                <a:gd name="T34" fmla="*/ 858 w 1346"/>
                <a:gd name="T35" fmla="*/ 1006 h 1350"/>
                <a:gd name="T36" fmla="*/ 867 w 1346"/>
                <a:gd name="T37" fmla="*/ 1057 h 1350"/>
                <a:gd name="T38" fmla="*/ 867 w 1346"/>
                <a:gd name="T39" fmla="*/ 1102 h 1350"/>
                <a:gd name="T40" fmla="*/ 867 w 1346"/>
                <a:gd name="T41" fmla="*/ 1140 h 1350"/>
                <a:gd name="T42" fmla="*/ 858 w 1346"/>
                <a:gd name="T43" fmla="*/ 1191 h 1350"/>
                <a:gd name="T44" fmla="*/ 831 w 1346"/>
                <a:gd name="T45" fmla="*/ 1229 h 1350"/>
                <a:gd name="T46" fmla="*/ 795 w 1346"/>
                <a:gd name="T47" fmla="*/ 1261 h 1350"/>
                <a:gd name="T48" fmla="*/ 758 w 1346"/>
                <a:gd name="T49" fmla="*/ 1286 h 1350"/>
                <a:gd name="T50" fmla="*/ 722 w 1346"/>
                <a:gd name="T51" fmla="*/ 1305 h 1350"/>
                <a:gd name="T52" fmla="*/ 686 w 1346"/>
                <a:gd name="T53" fmla="*/ 1324 h 1350"/>
                <a:gd name="T54" fmla="*/ 641 w 1346"/>
                <a:gd name="T55" fmla="*/ 1344 h 1350"/>
                <a:gd name="T56" fmla="*/ 587 w 1346"/>
                <a:gd name="T57" fmla="*/ 1350 h 1350"/>
                <a:gd name="T58" fmla="*/ 533 w 1346"/>
                <a:gd name="T59" fmla="*/ 1350 h 1350"/>
                <a:gd name="T60" fmla="*/ 478 w 1346"/>
                <a:gd name="T61" fmla="*/ 1350 h 1350"/>
                <a:gd name="T62" fmla="*/ 442 w 1346"/>
                <a:gd name="T63" fmla="*/ 1337 h 1350"/>
                <a:gd name="T64" fmla="*/ 397 w 1346"/>
                <a:gd name="T65" fmla="*/ 1312 h 1350"/>
                <a:gd name="T66" fmla="*/ 361 w 1346"/>
                <a:gd name="T67" fmla="*/ 1293 h 1350"/>
                <a:gd name="T68" fmla="*/ 325 w 1346"/>
                <a:gd name="T69" fmla="*/ 1254 h 1350"/>
                <a:gd name="T70" fmla="*/ 271 w 1346"/>
                <a:gd name="T71" fmla="*/ 1203 h 1350"/>
                <a:gd name="T72" fmla="*/ 244 w 1346"/>
                <a:gd name="T73" fmla="*/ 1159 h 1350"/>
                <a:gd name="T74" fmla="*/ 199 w 1346"/>
                <a:gd name="T75" fmla="*/ 1114 h 1350"/>
                <a:gd name="T76" fmla="*/ 180 w 1346"/>
                <a:gd name="T77" fmla="*/ 1031 h 1350"/>
                <a:gd name="T78" fmla="*/ 180 w 1346"/>
                <a:gd name="T79" fmla="*/ 936 h 1350"/>
                <a:gd name="T80" fmla="*/ 208 w 1346"/>
                <a:gd name="T81" fmla="*/ 853 h 1350"/>
                <a:gd name="T82" fmla="*/ 244 w 1346"/>
                <a:gd name="T83" fmla="*/ 777 h 1350"/>
                <a:gd name="T84" fmla="*/ 280 w 1346"/>
                <a:gd name="T85" fmla="*/ 700 h 1350"/>
                <a:gd name="T86" fmla="*/ 325 w 1346"/>
                <a:gd name="T87" fmla="*/ 649 h 1350"/>
                <a:gd name="T88" fmla="*/ 415 w 1346"/>
                <a:gd name="T89" fmla="*/ 560 h 1350"/>
                <a:gd name="T90" fmla="*/ 497 w 1346"/>
                <a:gd name="T91" fmla="*/ 484 h 1350"/>
                <a:gd name="T92" fmla="*/ 578 w 1346"/>
                <a:gd name="T93" fmla="*/ 439 h 1350"/>
                <a:gd name="T94" fmla="*/ 686 w 1346"/>
                <a:gd name="T95" fmla="*/ 388 h 1350"/>
                <a:gd name="T96" fmla="*/ 795 w 1346"/>
                <a:gd name="T97" fmla="*/ 312 h 1350"/>
                <a:gd name="T98" fmla="*/ 1020 w 1346"/>
                <a:gd name="T99" fmla="*/ 178 h 1350"/>
                <a:gd name="T100" fmla="*/ 1129 w 1346"/>
                <a:gd name="T101" fmla="*/ 121 h 1350"/>
                <a:gd name="T102" fmla="*/ 1219 w 1346"/>
                <a:gd name="T103" fmla="*/ 70 h 1350"/>
                <a:gd name="T104" fmla="*/ 1309 w 1346"/>
                <a:gd name="T105" fmla="*/ 19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6"/>
                <a:gd name="T160" fmla="*/ 0 h 1350"/>
                <a:gd name="T161" fmla="*/ 1346 w 1346"/>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6" h="1350">
                  <a:moveTo>
                    <a:pt x="0" y="210"/>
                  </a:moveTo>
                  <a:lnTo>
                    <a:pt x="0" y="216"/>
                  </a:lnTo>
                  <a:lnTo>
                    <a:pt x="9" y="216"/>
                  </a:lnTo>
                  <a:lnTo>
                    <a:pt x="18" y="223"/>
                  </a:lnTo>
                  <a:lnTo>
                    <a:pt x="18" y="229"/>
                  </a:lnTo>
                  <a:lnTo>
                    <a:pt x="36" y="235"/>
                  </a:lnTo>
                  <a:lnTo>
                    <a:pt x="36" y="242"/>
                  </a:lnTo>
                  <a:lnTo>
                    <a:pt x="45" y="248"/>
                  </a:lnTo>
                  <a:lnTo>
                    <a:pt x="63" y="261"/>
                  </a:lnTo>
                  <a:lnTo>
                    <a:pt x="81" y="274"/>
                  </a:lnTo>
                  <a:lnTo>
                    <a:pt x="90" y="280"/>
                  </a:lnTo>
                  <a:lnTo>
                    <a:pt x="108" y="299"/>
                  </a:lnTo>
                  <a:lnTo>
                    <a:pt x="126" y="305"/>
                  </a:lnTo>
                  <a:lnTo>
                    <a:pt x="135" y="312"/>
                  </a:lnTo>
                  <a:lnTo>
                    <a:pt x="144" y="324"/>
                  </a:lnTo>
                  <a:lnTo>
                    <a:pt x="153" y="324"/>
                  </a:lnTo>
                  <a:lnTo>
                    <a:pt x="162" y="337"/>
                  </a:lnTo>
                  <a:lnTo>
                    <a:pt x="180" y="350"/>
                  </a:lnTo>
                  <a:lnTo>
                    <a:pt x="189" y="356"/>
                  </a:lnTo>
                  <a:lnTo>
                    <a:pt x="189" y="363"/>
                  </a:lnTo>
                  <a:lnTo>
                    <a:pt x="199" y="369"/>
                  </a:lnTo>
                  <a:lnTo>
                    <a:pt x="208" y="375"/>
                  </a:lnTo>
                  <a:lnTo>
                    <a:pt x="217" y="382"/>
                  </a:lnTo>
                  <a:lnTo>
                    <a:pt x="226" y="382"/>
                  </a:lnTo>
                  <a:lnTo>
                    <a:pt x="235" y="388"/>
                  </a:lnTo>
                  <a:lnTo>
                    <a:pt x="244" y="395"/>
                  </a:lnTo>
                  <a:lnTo>
                    <a:pt x="253" y="401"/>
                  </a:lnTo>
                  <a:lnTo>
                    <a:pt x="262" y="407"/>
                  </a:lnTo>
                  <a:lnTo>
                    <a:pt x="271" y="414"/>
                  </a:lnTo>
                  <a:lnTo>
                    <a:pt x="280" y="420"/>
                  </a:lnTo>
                  <a:lnTo>
                    <a:pt x="289" y="420"/>
                  </a:lnTo>
                  <a:lnTo>
                    <a:pt x="298" y="426"/>
                  </a:lnTo>
                  <a:lnTo>
                    <a:pt x="307" y="433"/>
                  </a:lnTo>
                  <a:lnTo>
                    <a:pt x="316" y="439"/>
                  </a:lnTo>
                  <a:lnTo>
                    <a:pt x="325" y="445"/>
                  </a:lnTo>
                  <a:lnTo>
                    <a:pt x="325" y="452"/>
                  </a:lnTo>
                  <a:lnTo>
                    <a:pt x="334" y="452"/>
                  </a:lnTo>
                  <a:lnTo>
                    <a:pt x="343" y="458"/>
                  </a:lnTo>
                  <a:lnTo>
                    <a:pt x="343" y="465"/>
                  </a:lnTo>
                  <a:lnTo>
                    <a:pt x="352" y="465"/>
                  </a:lnTo>
                  <a:lnTo>
                    <a:pt x="361" y="471"/>
                  </a:lnTo>
                  <a:lnTo>
                    <a:pt x="361" y="477"/>
                  </a:lnTo>
                  <a:lnTo>
                    <a:pt x="370" y="484"/>
                  </a:lnTo>
                  <a:lnTo>
                    <a:pt x="379" y="490"/>
                  </a:lnTo>
                  <a:lnTo>
                    <a:pt x="388" y="496"/>
                  </a:lnTo>
                  <a:lnTo>
                    <a:pt x="397" y="503"/>
                  </a:lnTo>
                  <a:lnTo>
                    <a:pt x="406" y="509"/>
                  </a:lnTo>
                  <a:lnTo>
                    <a:pt x="415" y="509"/>
                  </a:lnTo>
                  <a:lnTo>
                    <a:pt x="424" y="516"/>
                  </a:lnTo>
                  <a:lnTo>
                    <a:pt x="451" y="541"/>
                  </a:lnTo>
                  <a:lnTo>
                    <a:pt x="460" y="554"/>
                  </a:lnTo>
                  <a:lnTo>
                    <a:pt x="478" y="560"/>
                  </a:lnTo>
                  <a:lnTo>
                    <a:pt x="478" y="573"/>
                  </a:lnTo>
                  <a:lnTo>
                    <a:pt x="488" y="579"/>
                  </a:lnTo>
                  <a:lnTo>
                    <a:pt x="497" y="586"/>
                  </a:lnTo>
                  <a:lnTo>
                    <a:pt x="515" y="605"/>
                  </a:lnTo>
                  <a:lnTo>
                    <a:pt x="533" y="605"/>
                  </a:lnTo>
                  <a:lnTo>
                    <a:pt x="533" y="617"/>
                  </a:lnTo>
                  <a:lnTo>
                    <a:pt x="551" y="624"/>
                  </a:lnTo>
                  <a:lnTo>
                    <a:pt x="560" y="630"/>
                  </a:lnTo>
                  <a:lnTo>
                    <a:pt x="578" y="649"/>
                  </a:lnTo>
                  <a:lnTo>
                    <a:pt x="587" y="656"/>
                  </a:lnTo>
                  <a:lnTo>
                    <a:pt x="596" y="662"/>
                  </a:lnTo>
                  <a:lnTo>
                    <a:pt x="596" y="668"/>
                  </a:lnTo>
                  <a:lnTo>
                    <a:pt x="623" y="681"/>
                  </a:lnTo>
                  <a:lnTo>
                    <a:pt x="632" y="694"/>
                  </a:lnTo>
                  <a:lnTo>
                    <a:pt x="641" y="694"/>
                  </a:lnTo>
                  <a:lnTo>
                    <a:pt x="650" y="707"/>
                  </a:lnTo>
                  <a:lnTo>
                    <a:pt x="659" y="713"/>
                  </a:lnTo>
                  <a:lnTo>
                    <a:pt x="668" y="719"/>
                  </a:lnTo>
                  <a:lnTo>
                    <a:pt x="677" y="732"/>
                  </a:lnTo>
                  <a:lnTo>
                    <a:pt x="686" y="732"/>
                  </a:lnTo>
                  <a:lnTo>
                    <a:pt x="695" y="738"/>
                  </a:lnTo>
                  <a:lnTo>
                    <a:pt x="695" y="751"/>
                  </a:lnTo>
                  <a:lnTo>
                    <a:pt x="704" y="751"/>
                  </a:lnTo>
                  <a:lnTo>
                    <a:pt x="722" y="770"/>
                  </a:lnTo>
                  <a:lnTo>
                    <a:pt x="731" y="777"/>
                  </a:lnTo>
                  <a:lnTo>
                    <a:pt x="740" y="783"/>
                  </a:lnTo>
                  <a:lnTo>
                    <a:pt x="740" y="789"/>
                  </a:lnTo>
                  <a:lnTo>
                    <a:pt x="749" y="796"/>
                  </a:lnTo>
                  <a:lnTo>
                    <a:pt x="749" y="802"/>
                  </a:lnTo>
                  <a:lnTo>
                    <a:pt x="758" y="809"/>
                  </a:lnTo>
                  <a:lnTo>
                    <a:pt x="758" y="815"/>
                  </a:lnTo>
                  <a:lnTo>
                    <a:pt x="768" y="821"/>
                  </a:lnTo>
                  <a:lnTo>
                    <a:pt x="768" y="828"/>
                  </a:lnTo>
                  <a:lnTo>
                    <a:pt x="777" y="834"/>
                  </a:lnTo>
                  <a:lnTo>
                    <a:pt x="786" y="840"/>
                  </a:lnTo>
                  <a:lnTo>
                    <a:pt x="786" y="853"/>
                  </a:lnTo>
                  <a:lnTo>
                    <a:pt x="795" y="860"/>
                  </a:lnTo>
                  <a:lnTo>
                    <a:pt x="804" y="866"/>
                  </a:lnTo>
                  <a:lnTo>
                    <a:pt x="804" y="872"/>
                  </a:lnTo>
                  <a:lnTo>
                    <a:pt x="813" y="879"/>
                  </a:lnTo>
                  <a:lnTo>
                    <a:pt x="813" y="885"/>
                  </a:lnTo>
                  <a:lnTo>
                    <a:pt x="813" y="891"/>
                  </a:lnTo>
                  <a:lnTo>
                    <a:pt x="822" y="898"/>
                  </a:lnTo>
                  <a:lnTo>
                    <a:pt x="822" y="904"/>
                  </a:lnTo>
                  <a:lnTo>
                    <a:pt x="822" y="910"/>
                  </a:lnTo>
                  <a:lnTo>
                    <a:pt x="831" y="923"/>
                  </a:lnTo>
                  <a:lnTo>
                    <a:pt x="831" y="930"/>
                  </a:lnTo>
                  <a:lnTo>
                    <a:pt x="831" y="936"/>
                  </a:lnTo>
                  <a:lnTo>
                    <a:pt x="840" y="942"/>
                  </a:lnTo>
                  <a:lnTo>
                    <a:pt x="840" y="955"/>
                  </a:lnTo>
                  <a:lnTo>
                    <a:pt x="849" y="961"/>
                  </a:lnTo>
                  <a:lnTo>
                    <a:pt x="849" y="974"/>
                  </a:lnTo>
                  <a:lnTo>
                    <a:pt x="858" y="987"/>
                  </a:lnTo>
                  <a:lnTo>
                    <a:pt x="858" y="993"/>
                  </a:lnTo>
                  <a:lnTo>
                    <a:pt x="858" y="1000"/>
                  </a:lnTo>
                  <a:lnTo>
                    <a:pt x="858" y="1006"/>
                  </a:lnTo>
                  <a:lnTo>
                    <a:pt x="858" y="1012"/>
                  </a:lnTo>
                  <a:lnTo>
                    <a:pt x="867" y="1019"/>
                  </a:lnTo>
                  <a:lnTo>
                    <a:pt x="867" y="1025"/>
                  </a:lnTo>
                  <a:lnTo>
                    <a:pt x="867" y="1038"/>
                  </a:lnTo>
                  <a:lnTo>
                    <a:pt x="867" y="1044"/>
                  </a:lnTo>
                  <a:lnTo>
                    <a:pt x="867" y="1057"/>
                  </a:lnTo>
                  <a:lnTo>
                    <a:pt x="867" y="1063"/>
                  </a:lnTo>
                  <a:lnTo>
                    <a:pt x="867" y="1076"/>
                  </a:lnTo>
                  <a:lnTo>
                    <a:pt x="867" y="1082"/>
                  </a:lnTo>
                  <a:lnTo>
                    <a:pt x="867" y="1089"/>
                  </a:lnTo>
                  <a:lnTo>
                    <a:pt x="867" y="1095"/>
                  </a:lnTo>
                  <a:lnTo>
                    <a:pt x="867" y="1102"/>
                  </a:lnTo>
                  <a:lnTo>
                    <a:pt x="867" y="1108"/>
                  </a:lnTo>
                  <a:lnTo>
                    <a:pt x="867" y="1114"/>
                  </a:lnTo>
                  <a:lnTo>
                    <a:pt x="867" y="1121"/>
                  </a:lnTo>
                  <a:lnTo>
                    <a:pt x="867" y="1127"/>
                  </a:lnTo>
                  <a:lnTo>
                    <a:pt x="867" y="1133"/>
                  </a:lnTo>
                  <a:lnTo>
                    <a:pt x="867" y="1140"/>
                  </a:lnTo>
                  <a:lnTo>
                    <a:pt x="867" y="1146"/>
                  </a:lnTo>
                  <a:lnTo>
                    <a:pt x="867" y="1153"/>
                  </a:lnTo>
                  <a:lnTo>
                    <a:pt x="867" y="1172"/>
                  </a:lnTo>
                  <a:lnTo>
                    <a:pt x="867" y="1178"/>
                  </a:lnTo>
                  <a:lnTo>
                    <a:pt x="858" y="1178"/>
                  </a:lnTo>
                  <a:lnTo>
                    <a:pt x="858" y="1191"/>
                  </a:lnTo>
                  <a:lnTo>
                    <a:pt x="849" y="1197"/>
                  </a:lnTo>
                  <a:lnTo>
                    <a:pt x="849" y="1203"/>
                  </a:lnTo>
                  <a:lnTo>
                    <a:pt x="849" y="1210"/>
                  </a:lnTo>
                  <a:lnTo>
                    <a:pt x="840" y="1216"/>
                  </a:lnTo>
                  <a:lnTo>
                    <a:pt x="831" y="1223"/>
                  </a:lnTo>
                  <a:lnTo>
                    <a:pt x="831" y="1229"/>
                  </a:lnTo>
                  <a:lnTo>
                    <a:pt x="822" y="1235"/>
                  </a:lnTo>
                  <a:lnTo>
                    <a:pt x="813" y="1235"/>
                  </a:lnTo>
                  <a:lnTo>
                    <a:pt x="813" y="1242"/>
                  </a:lnTo>
                  <a:lnTo>
                    <a:pt x="813" y="1248"/>
                  </a:lnTo>
                  <a:lnTo>
                    <a:pt x="804" y="1254"/>
                  </a:lnTo>
                  <a:lnTo>
                    <a:pt x="795" y="1261"/>
                  </a:lnTo>
                  <a:lnTo>
                    <a:pt x="786" y="1261"/>
                  </a:lnTo>
                  <a:lnTo>
                    <a:pt x="786" y="1267"/>
                  </a:lnTo>
                  <a:lnTo>
                    <a:pt x="777" y="1267"/>
                  </a:lnTo>
                  <a:lnTo>
                    <a:pt x="777" y="1274"/>
                  </a:lnTo>
                  <a:lnTo>
                    <a:pt x="768" y="1280"/>
                  </a:lnTo>
                  <a:lnTo>
                    <a:pt x="758" y="1286"/>
                  </a:lnTo>
                  <a:lnTo>
                    <a:pt x="749" y="1286"/>
                  </a:lnTo>
                  <a:lnTo>
                    <a:pt x="749" y="1293"/>
                  </a:lnTo>
                  <a:lnTo>
                    <a:pt x="740" y="1299"/>
                  </a:lnTo>
                  <a:lnTo>
                    <a:pt x="731" y="1299"/>
                  </a:lnTo>
                  <a:lnTo>
                    <a:pt x="731" y="1305"/>
                  </a:lnTo>
                  <a:lnTo>
                    <a:pt x="722" y="1305"/>
                  </a:lnTo>
                  <a:lnTo>
                    <a:pt x="722" y="1312"/>
                  </a:lnTo>
                  <a:lnTo>
                    <a:pt x="713" y="1312"/>
                  </a:lnTo>
                  <a:lnTo>
                    <a:pt x="713" y="1318"/>
                  </a:lnTo>
                  <a:lnTo>
                    <a:pt x="704" y="1318"/>
                  </a:lnTo>
                  <a:lnTo>
                    <a:pt x="695" y="1324"/>
                  </a:lnTo>
                  <a:lnTo>
                    <a:pt x="686" y="1324"/>
                  </a:lnTo>
                  <a:lnTo>
                    <a:pt x="677" y="1331"/>
                  </a:lnTo>
                  <a:lnTo>
                    <a:pt x="668" y="1331"/>
                  </a:lnTo>
                  <a:lnTo>
                    <a:pt x="668" y="1337"/>
                  </a:lnTo>
                  <a:lnTo>
                    <a:pt x="659" y="1337"/>
                  </a:lnTo>
                  <a:lnTo>
                    <a:pt x="650" y="1344"/>
                  </a:lnTo>
                  <a:lnTo>
                    <a:pt x="641" y="1344"/>
                  </a:lnTo>
                  <a:lnTo>
                    <a:pt x="632" y="1344"/>
                  </a:lnTo>
                  <a:lnTo>
                    <a:pt x="623" y="1344"/>
                  </a:lnTo>
                  <a:lnTo>
                    <a:pt x="614" y="1344"/>
                  </a:lnTo>
                  <a:lnTo>
                    <a:pt x="614" y="1350"/>
                  </a:lnTo>
                  <a:lnTo>
                    <a:pt x="605" y="1350"/>
                  </a:lnTo>
                  <a:lnTo>
                    <a:pt x="587" y="1350"/>
                  </a:lnTo>
                  <a:lnTo>
                    <a:pt x="578" y="1350"/>
                  </a:lnTo>
                  <a:lnTo>
                    <a:pt x="569" y="1350"/>
                  </a:lnTo>
                  <a:lnTo>
                    <a:pt x="560" y="1350"/>
                  </a:lnTo>
                  <a:lnTo>
                    <a:pt x="551" y="1350"/>
                  </a:lnTo>
                  <a:lnTo>
                    <a:pt x="542" y="1350"/>
                  </a:lnTo>
                  <a:lnTo>
                    <a:pt x="533" y="1350"/>
                  </a:lnTo>
                  <a:lnTo>
                    <a:pt x="524" y="1350"/>
                  </a:lnTo>
                  <a:lnTo>
                    <a:pt x="515" y="1350"/>
                  </a:lnTo>
                  <a:lnTo>
                    <a:pt x="506" y="1350"/>
                  </a:lnTo>
                  <a:lnTo>
                    <a:pt x="497" y="1350"/>
                  </a:lnTo>
                  <a:lnTo>
                    <a:pt x="488" y="1350"/>
                  </a:lnTo>
                  <a:lnTo>
                    <a:pt x="478" y="1350"/>
                  </a:lnTo>
                  <a:lnTo>
                    <a:pt x="469" y="1350"/>
                  </a:lnTo>
                  <a:lnTo>
                    <a:pt x="469" y="1344"/>
                  </a:lnTo>
                  <a:lnTo>
                    <a:pt x="460" y="1344"/>
                  </a:lnTo>
                  <a:lnTo>
                    <a:pt x="451" y="1344"/>
                  </a:lnTo>
                  <a:lnTo>
                    <a:pt x="451" y="1337"/>
                  </a:lnTo>
                  <a:lnTo>
                    <a:pt x="442" y="1337"/>
                  </a:lnTo>
                  <a:lnTo>
                    <a:pt x="433" y="1337"/>
                  </a:lnTo>
                  <a:lnTo>
                    <a:pt x="433" y="1331"/>
                  </a:lnTo>
                  <a:lnTo>
                    <a:pt x="424" y="1331"/>
                  </a:lnTo>
                  <a:lnTo>
                    <a:pt x="415" y="1324"/>
                  </a:lnTo>
                  <a:lnTo>
                    <a:pt x="406" y="1318"/>
                  </a:lnTo>
                  <a:lnTo>
                    <a:pt x="397" y="1312"/>
                  </a:lnTo>
                  <a:lnTo>
                    <a:pt x="388" y="1305"/>
                  </a:lnTo>
                  <a:lnTo>
                    <a:pt x="379" y="1305"/>
                  </a:lnTo>
                  <a:lnTo>
                    <a:pt x="379" y="1299"/>
                  </a:lnTo>
                  <a:lnTo>
                    <a:pt x="370" y="1299"/>
                  </a:lnTo>
                  <a:lnTo>
                    <a:pt x="370" y="1293"/>
                  </a:lnTo>
                  <a:lnTo>
                    <a:pt x="361" y="1293"/>
                  </a:lnTo>
                  <a:lnTo>
                    <a:pt x="361" y="1280"/>
                  </a:lnTo>
                  <a:lnTo>
                    <a:pt x="352" y="1280"/>
                  </a:lnTo>
                  <a:lnTo>
                    <a:pt x="343" y="1274"/>
                  </a:lnTo>
                  <a:lnTo>
                    <a:pt x="343" y="1267"/>
                  </a:lnTo>
                  <a:lnTo>
                    <a:pt x="334" y="1261"/>
                  </a:lnTo>
                  <a:lnTo>
                    <a:pt x="325" y="1254"/>
                  </a:lnTo>
                  <a:lnTo>
                    <a:pt x="325" y="1248"/>
                  </a:lnTo>
                  <a:lnTo>
                    <a:pt x="307" y="1235"/>
                  </a:lnTo>
                  <a:lnTo>
                    <a:pt x="298" y="1229"/>
                  </a:lnTo>
                  <a:lnTo>
                    <a:pt x="289" y="1216"/>
                  </a:lnTo>
                  <a:lnTo>
                    <a:pt x="280" y="1203"/>
                  </a:lnTo>
                  <a:lnTo>
                    <a:pt x="271" y="1203"/>
                  </a:lnTo>
                  <a:lnTo>
                    <a:pt x="271" y="1197"/>
                  </a:lnTo>
                  <a:lnTo>
                    <a:pt x="262" y="1197"/>
                  </a:lnTo>
                  <a:lnTo>
                    <a:pt x="253" y="1184"/>
                  </a:lnTo>
                  <a:lnTo>
                    <a:pt x="244" y="1172"/>
                  </a:lnTo>
                  <a:lnTo>
                    <a:pt x="244" y="1165"/>
                  </a:lnTo>
                  <a:lnTo>
                    <a:pt x="244" y="1159"/>
                  </a:lnTo>
                  <a:lnTo>
                    <a:pt x="226" y="1146"/>
                  </a:lnTo>
                  <a:lnTo>
                    <a:pt x="226" y="1140"/>
                  </a:lnTo>
                  <a:lnTo>
                    <a:pt x="217" y="1140"/>
                  </a:lnTo>
                  <a:lnTo>
                    <a:pt x="217" y="1133"/>
                  </a:lnTo>
                  <a:lnTo>
                    <a:pt x="208" y="1127"/>
                  </a:lnTo>
                  <a:lnTo>
                    <a:pt x="199" y="1114"/>
                  </a:lnTo>
                  <a:lnTo>
                    <a:pt x="199" y="1108"/>
                  </a:lnTo>
                  <a:lnTo>
                    <a:pt x="199" y="1095"/>
                  </a:lnTo>
                  <a:lnTo>
                    <a:pt x="199" y="1082"/>
                  </a:lnTo>
                  <a:lnTo>
                    <a:pt x="199" y="1076"/>
                  </a:lnTo>
                  <a:lnTo>
                    <a:pt x="189" y="1063"/>
                  </a:lnTo>
                  <a:lnTo>
                    <a:pt x="180" y="1031"/>
                  </a:lnTo>
                  <a:lnTo>
                    <a:pt x="180" y="1019"/>
                  </a:lnTo>
                  <a:lnTo>
                    <a:pt x="180" y="1012"/>
                  </a:lnTo>
                  <a:lnTo>
                    <a:pt x="180" y="1000"/>
                  </a:lnTo>
                  <a:lnTo>
                    <a:pt x="180" y="968"/>
                  </a:lnTo>
                  <a:lnTo>
                    <a:pt x="180" y="961"/>
                  </a:lnTo>
                  <a:lnTo>
                    <a:pt x="180" y="936"/>
                  </a:lnTo>
                  <a:lnTo>
                    <a:pt x="180" y="923"/>
                  </a:lnTo>
                  <a:lnTo>
                    <a:pt x="189" y="904"/>
                  </a:lnTo>
                  <a:lnTo>
                    <a:pt x="199" y="898"/>
                  </a:lnTo>
                  <a:lnTo>
                    <a:pt x="199" y="879"/>
                  </a:lnTo>
                  <a:lnTo>
                    <a:pt x="208" y="866"/>
                  </a:lnTo>
                  <a:lnTo>
                    <a:pt x="208" y="853"/>
                  </a:lnTo>
                  <a:lnTo>
                    <a:pt x="208" y="840"/>
                  </a:lnTo>
                  <a:lnTo>
                    <a:pt x="217" y="828"/>
                  </a:lnTo>
                  <a:lnTo>
                    <a:pt x="226" y="809"/>
                  </a:lnTo>
                  <a:lnTo>
                    <a:pt x="226" y="802"/>
                  </a:lnTo>
                  <a:lnTo>
                    <a:pt x="235" y="789"/>
                  </a:lnTo>
                  <a:lnTo>
                    <a:pt x="244" y="777"/>
                  </a:lnTo>
                  <a:lnTo>
                    <a:pt x="253" y="758"/>
                  </a:lnTo>
                  <a:lnTo>
                    <a:pt x="253" y="751"/>
                  </a:lnTo>
                  <a:lnTo>
                    <a:pt x="262" y="738"/>
                  </a:lnTo>
                  <a:lnTo>
                    <a:pt x="271" y="726"/>
                  </a:lnTo>
                  <a:lnTo>
                    <a:pt x="280" y="719"/>
                  </a:lnTo>
                  <a:lnTo>
                    <a:pt x="280" y="700"/>
                  </a:lnTo>
                  <a:lnTo>
                    <a:pt x="298" y="694"/>
                  </a:lnTo>
                  <a:lnTo>
                    <a:pt x="307" y="688"/>
                  </a:lnTo>
                  <a:lnTo>
                    <a:pt x="307" y="675"/>
                  </a:lnTo>
                  <a:lnTo>
                    <a:pt x="316" y="668"/>
                  </a:lnTo>
                  <a:lnTo>
                    <a:pt x="325" y="656"/>
                  </a:lnTo>
                  <a:lnTo>
                    <a:pt x="325" y="649"/>
                  </a:lnTo>
                  <a:lnTo>
                    <a:pt x="334" y="643"/>
                  </a:lnTo>
                  <a:lnTo>
                    <a:pt x="343" y="624"/>
                  </a:lnTo>
                  <a:lnTo>
                    <a:pt x="352" y="617"/>
                  </a:lnTo>
                  <a:lnTo>
                    <a:pt x="361" y="611"/>
                  </a:lnTo>
                  <a:lnTo>
                    <a:pt x="379" y="598"/>
                  </a:lnTo>
                  <a:lnTo>
                    <a:pt x="415" y="560"/>
                  </a:lnTo>
                  <a:lnTo>
                    <a:pt x="415" y="547"/>
                  </a:lnTo>
                  <a:lnTo>
                    <a:pt x="424" y="541"/>
                  </a:lnTo>
                  <a:lnTo>
                    <a:pt x="433" y="535"/>
                  </a:lnTo>
                  <a:lnTo>
                    <a:pt x="451" y="522"/>
                  </a:lnTo>
                  <a:lnTo>
                    <a:pt x="478" y="496"/>
                  </a:lnTo>
                  <a:lnTo>
                    <a:pt x="497" y="484"/>
                  </a:lnTo>
                  <a:lnTo>
                    <a:pt x="515" y="477"/>
                  </a:lnTo>
                  <a:lnTo>
                    <a:pt x="524" y="471"/>
                  </a:lnTo>
                  <a:lnTo>
                    <a:pt x="542" y="465"/>
                  </a:lnTo>
                  <a:lnTo>
                    <a:pt x="551" y="452"/>
                  </a:lnTo>
                  <a:lnTo>
                    <a:pt x="560" y="445"/>
                  </a:lnTo>
                  <a:lnTo>
                    <a:pt x="578" y="439"/>
                  </a:lnTo>
                  <a:lnTo>
                    <a:pt x="596" y="426"/>
                  </a:lnTo>
                  <a:lnTo>
                    <a:pt x="605" y="426"/>
                  </a:lnTo>
                  <a:lnTo>
                    <a:pt x="623" y="407"/>
                  </a:lnTo>
                  <a:lnTo>
                    <a:pt x="650" y="401"/>
                  </a:lnTo>
                  <a:lnTo>
                    <a:pt x="668" y="388"/>
                  </a:lnTo>
                  <a:lnTo>
                    <a:pt x="686" y="388"/>
                  </a:lnTo>
                  <a:lnTo>
                    <a:pt x="695" y="375"/>
                  </a:lnTo>
                  <a:lnTo>
                    <a:pt x="722" y="363"/>
                  </a:lnTo>
                  <a:lnTo>
                    <a:pt x="740" y="350"/>
                  </a:lnTo>
                  <a:lnTo>
                    <a:pt x="758" y="337"/>
                  </a:lnTo>
                  <a:lnTo>
                    <a:pt x="777" y="318"/>
                  </a:lnTo>
                  <a:lnTo>
                    <a:pt x="795" y="312"/>
                  </a:lnTo>
                  <a:lnTo>
                    <a:pt x="813" y="305"/>
                  </a:lnTo>
                  <a:lnTo>
                    <a:pt x="831" y="293"/>
                  </a:lnTo>
                  <a:lnTo>
                    <a:pt x="966" y="203"/>
                  </a:lnTo>
                  <a:lnTo>
                    <a:pt x="984" y="191"/>
                  </a:lnTo>
                  <a:lnTo>
                    <a:pt x="1011" y="184"/>
                  </a:lnTo>
                  <a:lnTo>
                    <a:pt x="1020" y="178"/>
                  </a:lnTo>
                  <a:lnTo>
                    <a:pt x="1038" y="165"/>
                  </a:lnTo>
                  <a:lnTo>
                    <a:pt x="1057" y="159"/>
                  </a:lnTo>
                  <a:lnTo>
                    <a:pt x="1102" y="133"/>
                  </a:lnTo>
                  <a:lnTo>
                    <a:pt x="1111" y="133"/>
                  </a:lnTo>
                  <a:lnTo>
                    <a:pt x="1120" y="121"/>
                  </a:lnTo>
                  <a:lnTo>
                    <a:pt x="1129" y="121"/>
                  </a:lnTo>
                  <a:lnTo>
                    <a:pt x="1147" y="108"/>
                  </a:lnTo>
                  <a:lnTo>
                    <a:pt x="1156" y="108"/>
                  </a:lnTo>
                  <a:lnTo>
                    <a:pt x="1174" y="95"/>
                  </a:lnTo>
                  <a:lnTo>
                    <a:pt x="1192" y="82"/>
                  </a:lnTo>
                  <a:lnTo>
                    <a:pt x="1210" y="76"/>
                  </a:lnTo>
                  <a:lnTo>
                    <a:pt x="1219" y="70"/>
                  </a:lnTo>
                  <a:lnTo>
                    <a:pt x="1237" y="63"/>
                  </a:lnTo>
                  <a:lnTo>
                    <a:pt x="1255" y="51"/>
                  </a:lnTo>
                  <a:lnTo>
                    <a:pt x="1264" y="44"/>
                  </a:lnTo>
                  <a:lnTo>
                    <a:pt x="1273" y="31"/>
                  </a:lnTo>
                  <a:lnTo>
                    <a:pt x="1291" y="31"/>
                  </a:lnTo>
                  <a:lnTo>
                    <a:pt x="1309" y="19"/>
                  </a:lnTo>
                  <a:lnTo>
                    <a:pt x="1309" y="12"/>
                  </a:lnTo>
                  <a:lnTo>
                    <a:pt x="1327" y="12"/>
                  </a:lnTo>
                  <a:lnTo>
                    <a:pt x="1336" y="6"/>
                  </a:lnTo>
                  <a:lnTo>
                    <a:pt x="1336" y="0"/>
                  </a:lnTo>
                  <a:lnTo>
                    <a:pt x="1346" y="0"/>
                  </a:lnTo>
                </a:path>
              </a:pathLst>
            </a:custGeom>
            <a:noFill/>
            <a:ln w="76200">
              <a:solidFill>
                <a:srgbClr val="FF3300"/>
              </a:solidFill>
              <a:round/>
              <a:headEnd/>
              <a:tailEnd/>
            </a:ln>
          </p:spPr>
          <p:txBody>
            <a:bodyPr/>
            <a:lstStyle/>
            <a:p>
              <a:endParaRPr lang="en-GB"/>
            </a:p>
          </p:txBody>
        </p:sp>
      </p:grpSp>
      <p:grpSp>
        <p:nvGrpSpPr>
          <p:cNvPr id="4" name="Group 16"/>
          <p:cNvGrpSpPr>
            <a:grpSpLocks/>
          </p:cNvGrpSpPr>
          <p:nvPr/>
        </p:nvGrpSpPr>
        <p:grpSpPr bwMode="auto">
          <a:xfrm>
            <a:off x="6588125" y="3429000"/>
            <a:ext cx="1327150" cy="2011363"/>
            <a:chOff x="2516" y="2373"/>
            <a:chExt cx="1138" cy="1490"/>
          </a:xfrm>
        </p:grpSpPr>
        <p:sp>
          <p:nvSpPr>
            <p:cNvPr id="72802" name="Freeform 17"/>
            <p:cNvSpPr>
              <a:spLocks/>
            </p:cNvSpPr>
            <p:nvPr/>
          </p:nvSpPr>
          <p:spPr bwMode="auto">
            <a:xfrm>
              <a:off x="2516" y="2373"/>
              <a:ext cx="1129" cy="681"/>
            </a:xfrm>
            <a:custGeom>
              <a:avLst/>
              <a:gdLst>
                <a:gd name="T0" fmla="*/ 117 w 1129"/>
                <a:gd name="T1" fmla="*/ 140 h 681"/>
                <a:gd name="T2" fmla="*/ 172 w 1129"/>
                <a:gd name="T3" fmla="*/ 114 h 681"/>
                <a:gd name="T4" fmla="*/ 244 w 1129"/>
                <a:gd name="T5" fmla="*/ 95 h 681"/>
                <a:gd name="T6" fmla="*/ 334 w 1129"/>
                <a:gd name="T7" fmla="*/ 89 h 681"/>
                <a:gd name="T8" fmla="*/ 379 w 1129"/>
                <a:gd name="T9" fmla="*/ 95 h 681"/>
                <a:gd name="T10" fmla="*/ 443 w 1129"/>
                <a:gd name="T11" fmla="*/ 76 h 681"/>
                <a:gd name="T12" fmla="*/ 479 w 1129"/>
                <a:gd name="T13" fmla="*/ 51 h 681"/>
                <a:gd name="T14" fmla="*/ 515 w 1129"/>
                <a:gd name="T15" fmla="*/ 19 h 681"/>
                <a:gd name="T16" fmla="*/ 542 w 1129"/>
                <a:gd name="T17" fmla="*/ 0 h 681"/>
                <a:gd name="T18" fmla="*/ 605 w 1129"/>
                <a:gd name="T19" fmla="*/ 19 h 681"/>
                <a:gd name="T20" fmla="*/ 668 w 1129"/>
                <a:gd name="T21" fmla="*/ 44 h 681"/>
                <a:gd name="T22" fmla="*/ 723 w 1129"/>
                <a:gd name="T23" fmla="*/ 70 h 681"/>
                <a:gd name="T24" fmla="*/ 777 w 1129"/>
                <a:gd name="T25" fmla="*/ 83 h 681"/>
                <a:gd name="T26" fmla="*/ 831 w 1129"/>
                <a:gd name="T27" fmla="*/ 133 h 681"/>
                <a:gd name="T28" fmla="*/ 840 w 1129"/>
                <a:gd name="T29" fmla="*/ 172 h 681"/>
                <a:gd name="T30" fmla="*/ 795 w 1129"/>
                <a:gd name="T31" fmla="*/ 197 h 681"/>
                <a:gd name="T32" fmla="*/ 777 w 1129"/>
                <a:gd name="T33" fmla="*/ 229 h 681"/>
                <a:gd name="T34" fmla="*/ 804 w 1129"/>
                <a:gd name="T35" fmla="*/ 267 h 681"/>
                <a:gd name="T36" fmla="*/ 903 w 1129"/>
                <a:gd name="T37" fmla="*/ 299 h 681"/>
                <a:gd name="T38" fmla="*/ 930 w 1129"/>
                <a:gd name="T39" fmla="*/ 325 h 681"/>
                <a:gd name="T40" fmla="*/ 1012 w 1129"/>
                <a:gd name="T41" fmla="*/ 369 h 681"/>
                <a:gd name="T42" fmla="*/ 1111 w 1129"/>
                <a:gd name="T43" fmla="*/ 420 h 681"/>
                <a:gd name="T44" fmla="*/ 1129 w 1129"/>
                <a:gd name="T45" fmla="*/ 452 h 681"/>
                <a:gd name="T46" fmla="*/ 1093 w 1129"/>
                <a:gd name="T47" fmla="*/ 490 h 681"/>
                <a:gd name="T48" fmla="*/ 1057 w 1129"/>
                <a:gd name="T49" fmla="*/ 509 h 681"/>
                <a:gd name="T50" fmla="*/ 1002 w 1129"/>
                <a:gd name="T51" fmla="*/ 528 h 681"/>
                <a:gd name="T52" fmla="*/ 948 w 1129"/>
                <a:gd name="T53" fmla="*/ 528 h 681"/>
                <a:gd name="T54" fmla="*/ 885 w 1129"/>
                <a:gd name="T55" fmla="*/ 528 h 681"/>
                <a:gd name="T56" fmla="*/ 813 w 1129"/>
                <a:gd name="T57" fmla="*/ 528 h 681"/>
                <a:gd name="T58" fmla="*/ 759 w 1129"/>
                <a:gd name="T59" fmla="*/ 528 h 681"/>
                <a:gd name="T60" fmla="*/ 668 w 1129"/>
                <a:gd name="T61" fmla="*/ 548 h 681"/>
                <a:gd name="T62" fmla="*/ 623 w 1129"/>
                <a:gd name="T63" fmla="*/ 567 h 681"/>
                <a:gd name="T64" fmla="*/ 578 w 1129"/>
                <a:gd name="T65" fmla="*/ 592 h 681"/>
                <a:gd name="T66" fmla="*/ 524 w 1129"/>
                <a:gd name="T67" fmla="*/ 618 h 681"/>
                <a:gd name="T68" fmla="*/ 479 w 1129"/>
                <a:gd name="T69" fmla="*/ 637 h 681"/>
                <a:gd name="T70" fmla="*/ 434 w 1129"/>
                <a:gd name="T71" fmla="*/ 669 h 681"/>
                <a:gd name="T72" fmla="*/ 379 w 1129"/>
                <a:gd name="T73" fmla="*/ 681 h 681"/>
                <a:gd name="T74" fmla="*/ 307 w 1129"/>
                <a:gd name="T75" fmla="*/ 649 h 681"/>
                <a:gd name="T76" fmla="*/ 244 w 1129"/>
                <a:gd name="T77" fmla="*/ 630 h 681"/>
                <a:gd name="T78" fmla="*/ 190 w 1129"/>
                <a:gd name="T79" fmla="*/ 618 h 681"/>
                <a:gd name="T80" fmla="*/ 99 w 1129"/>
                <a:gd name="T81" fmla="*/ 618 h 681"/>
                <a:gd name="T82" fmla="*/ 54 w 1129"/>
                <a:gd name="T83" fmla="*/ 611 h 681"/>
                <a:gd name="T84" fmla="*/ 9 w 1129"/>
                <a:gd name="T85" fmla="*/ 560 h 681"/>
                <a:gd name="T86" fmla="*/ 0 w 1129"/>
                <a:gd name="T87" fmla="*/ 522 h 681"/>
                <a:gd name="T88" fmla="*/ 0 w 1129"/>
                <a:gd name="T89" fmla="*/ 484 h 681"/>
                <a:gd name="T90" fmla="*/ 18 w 1129"/>
                <a:gd name="T91" fmla="*/ 446 h 681"/>
                <a:gd name="T92" fmla="*/ 81 w 1129"/>
                <a:gd name="T93" fmla="*/ 395 h 681"/>
                <a:gd name="T94" fmla="*/ 135 w 1129"/>
                <a:gd name="T95" fmla="*/ 369 h 681"/>
                <a:gd name="T96" fmla="*/ 199 w 1129"/>
                <a:gd name="T97" fmla="*/ 350 h 681"/>
                <a:gd name="T98" fmla="*/ 217 w 1129"/>
                <a:gd name="T99" fmla="*/ 305 h 681"/>
                <a:gd name="T100" fmla="*/ 181 w 1129"/>
                <a:gd name="T101" fmla="*/ 280 h 681"/>
                <a:gd name="T102" fmla="*/ 135 w 1129"/>
                <a:gd name="T103" fmla="*/ 255 h 681"/>
                <a:gd name="T104" fmla="*/ 72 w 1129"/>
                <a:gd name="T105" fmla="*/ 242 h 681"/>
                <a:gd name="T106" fmla="*/ 18 w 1129"/>
                <a:gd name="T107" fmla="*/ 223 h 681"/>
                <a:gd name="T108" fmla="*/ 27 w 1129"/>
                <a:gd name="T109" fmla="*/ 191 h 681"/>
                <a:gd name="T110" fmla="*/ 72 w 1129"/>
                <a:gd name="T111" fmla="*/ 184 h 681"/>
                <a:gd name="T112" fmla="*/ 108 w 1129"/>
                <a:gd name="T113" fmla="*/ 184 h 6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29"/>
                <a:gd name="T172" fmla="*/ 0 h 681"/>
                <a:gd name="T173" fmla="*/ 1129 w 1129"/>
                <a:gd name="T174" fmla="*/ 681 h 6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29" h="681">
                  <a:moveTo>
                    <a:pt x="108" y="184"/>
                  </a:moveTo>
                  <a:lnTo>
                    <a:pt x="108" y="178"/>
                  </a:lnTo>
                  <a:lnTo>
                    <a:pt x="108" y="172"/>
                  </a:lnTo>
                  <a:lnTo>
                    <a:pt x="108" y="165"/>
                  </a:lnTo>
                  <a:lnTo>
                    <a:pt x="108" y="159"/>
                  </a:lnTo>
                  <a:lnTo>
                    <a:pt x="117" y="140"/>
                  </a:lnTo>
                  <a:lnTo>
                    <a:pt x="117" y="133"/>
                  </a:lnTo>
                  <a:lnTo>
                    <a:pt x="126" y="127"/>
                  </a:lnTo>
                  <a:lnTo>
                    <a:pt x="135" y="127"/>
                  </a:lnTo>
                  <a:lnTo>
                    <a:pt x="144" y="121"/>
                  </a:lnTo>
                  <a:lnTo>
                    <a:pt x="154" y="114"/>
                  </a:lnTo>
                  <a:lnTo>
                    <a:pt x="172" y="114"/>
                  </a:lnTo>
                  <a:lnTo>
                    <a:pt x="181" y="108"/>
                  </a:lnTo>
                  <a:lnTo>
                    <a:pt x="199" y="108"/>
                  </a:lnTo>
                  <a:lnTo>
                    <a:pt x="217" y="102"/>
                  </a:lnTo>
                  <a:lnTo>
                    <a:pt x="226" y="95"/>
                  </a:lnTo>
                  <a:lnTo>
                    <a:pt x="235" y="95"/>
                  </a:lnTo>
                  <a:lnTo>
                    <a:pt x="244" y="95"/>
                  </a:lnTo>
                  <a:lnTo>
                    <a:pt x="253" y="89"/>
                  </a:lnTo>
                  <a:lnTo>
                    <a:pt x="280" y="89"/>
                  </a:lnTo>
                  <a:lnTo>
                    <a:pt x="289" y="89"/>
                  </a:lnTo>
                  <a:lnTo>
                    <a:pt x="307" y="89"/>
                  </a:lnTo>
                  <a:lnTo>
                    <a:pt x="325" y="89"/>
                  </a:lnTo>
                  <a:lnTo>
                    <a:pt x="334" y="89"/>
                  </a:lnTo>
                  <a:lnTo>
                    <a:pt x="343" y="89"/>
                  </a:lnTo>
                  <a:lnTo>
                    <a:pt x="343" y="95"/>
                  </a:lnTo>
                  <a:lnTo>
                    <a:pt x="352" y="95"/>
                  </a:lnTo>
                  <a:lnTo>
                    <a:pt x="361" y="95"/>
                  </a:lnTo>
                  <a:lnTo>
                    <a:pt x="370" y="95"/>
                  </a:lnTo>
                  <a:lnTo>
                    <a:pt x="379" y="95"/>
                  </a:lnTo>
                  <a:lnTo>
                    <a:pt x="388" y="95"/>
                  </a:lnTo>
                  <a:lnTo>
                    <a:pt x="397" y="95"/>
                  </a:lnTo>
                  <a:lnTo>
                    <a:pt x="406" y="95"/>
                  </a:lnTo>
                  <a:lnTo>
                    <a:pt x="415" y="89"/>
                  </a:lnTo>
                  <a:lnTo>
                    <a:pt x="434" y="83"/>
                  </a:lnTo>
                  <a:lnTo>
                    <a:pt x="443" y="76"/>
                  </a:lnTo>
                  <a:lnTo>
                    <a:pt x="452" y="76"/>
                  </a:lnTo>
                  <a:lnTo>
                    <a:pt x="452" y="70"/>
                  </a:lnTo>
                  <a:lnTo>
                    <a:pt x="452" y="63"/>
                  </a:lnTo>
                  <a:lnTo>
                    <a:pt x="461" y="57"/>
                  </a:lnTo>
                  <a:lnTo>
                    <a:pt x="470" y="57"/>
                  </a:lnTo>
                  <a:lnTo>
                    <a:pt x="479" y="51"/>
                  </a:lnTo>
                  <a:lnTo>
                    <a:pt x="488" y="44"/>
                  </a:lnTo>
                  <a:lnTo>
                    <a:pt x="497" y="38"/>
                  </a:lnTo>
                  <a:lnTo>
                    <a:pt x="497" y="32"/>
                  </a:lnTo>
                  <a:lnTo>
                    <a:pt x="506" y="25"/>
                  </a:lnTo>
                  <a:lnTo>
                    <a:pt x="506" y="19"/>
                  </a:lnTo>
                  <a:lnTo>
                    <a:pt x="515" y="19"/>
                  </a:lnTo>
                  <a:lnTo>
                    <a:pt x="515" y="12"/>
                  </a:lnTo>
                  <a:lnTo>
                    <a:pt x="515" y="6"/>
                  </a:lnTo>
                  <a:lnTo>
                    <a:pt x="524" y="6"/>
                  </a:lnTo>
                  <a:lnTo>
                    <a:pt x="524" y="0"/>
                  </a:lnTo>
                  <a:lnTo>
                    <a:pt x="533" y="0"/>
                  </a:lnTo>
                  <a:lnTo>
                    <a:pt x="542" y="0"/>
                  </a:lnTo>
                  <a:lnTo>
                    <a:pt x="551" y="0"/>
                  </a:lnTo>
                  <a:lnTo>
                    <a:pt x="560" y="6"/>
                  </a:lnTo>
                  <a:lnTo>
                    <a:pt x="569" y="6"/>
                  </a:lnTo>
                  <a:lnTo>
                    <a:pt x="578" y="6"/>
                  </a:lnTo>
                  <a:lnTo>
                    <a:pt x="605" y="12"/>
                  </a:lnTo>
                  <a:lnTo>
                    <a:pt x="605" y="19"/>
                  </a:lnTo>
                  <a:lnTo>
                    <a:pt x="614" y="19"/>
                  </a:lnTo>
                  <a:lnTo>
                    <a:pt x="614" y="25"/>
                  </a:lnTo>
                  <a:lnTo>
                    <a:pt x="641" y="38"/>
                  </a:lnTo>
                  <a:lnTo>
                    <a:pt x="650" y="38"/>
                  </a:lnTo>
                  <a:lnTo>
                    <a:pt x="650" y="44"/>
                  </a:lnTo>
                  <a:lnTo>
                    <a:pt x="668" y="44"/>
                  </a:lnTo>
                  <a:lnTo>
                    <a:pt x="677" y="57"/>
                  </a:lnTo>
                  <a:lnTo>
                    <a:pt x="686" y="57"/>
                  </a:lnTo>
                  <a:lnTo>
                    <a:pt x="695" y="63"/>
                  </a:lnTo>
                  <a:lnTo>
                    <a:pt x="704" y="63"/>
                  </a:lnTo>
                  <a:lnTo>
                    <a:pt x="713" y="70"/>
                  </a:lnTo>
                  <a:lnTo>
                    <a:pt x="723" y="70"/>
                  </a:lnTo>
                  <a:lnTo>
                    <a:pt x="732" y="70"/>
                  </a:lnTo>
                  <a:lnTo>
                    <a:pt x="741" y="70"/>
                  </a:lnTo>
                  <a:lnTo>
                    <a:pt x="750" y="76"/>
                  </a:lnTo>
                  <a:lnTo>
                    <a:pt x="759" y="76"/>
                  </a:lnTo>
                  <a:lnTo>
                    <a:pt x="768" y="83"/>
                  </a:lnTo>
                  <a:lnTo>
                    <a:pt x="777" y="83"/>
                  </a:lnTo>
                  <a:lnTo>
                    <a:pt x="777" y="89"/>
                  </a:lnTo>
                  <a:lnTo>
                    <a:pt x="813" y="108"/>
                  </a:lnTo>
                  <a:lnTo>
                    <a:pt x="813" y="114"/>
                  </a:lnTo>
                  <a:lnTo>
                    <a:pt x="822" y="121"/>
                  </a:lnTo>
                  <a:lnTo>
                    <a:pt x="831" y="127"/>
                  </a:lnTo>
                  <a:lnTo>
                    <a:pt x="831" y="133"/>
                  </a:lnTo>
                  <a:lnTo>
                    <a:pt x="831" y="140"/>
                  </a:lnTo>
                  <a:lnTo>
                    <a:pt x="840" y="146"/>
                  </a:lnTo>
                  <a:lnTo>
                    <a:pt x="840" y="153"/>
                  </a:lnTo>
                  <a:lnTo>
                    <a:pt x="840" y="159"/>
                  </a:lnTo>
                  <a:lnTo>
                    <a:pt x="840" y="165"/>
                  </a:lnTo>
                  <a:lnTo>
                    <a:pt x="840" y="172"/>
                  </a:lnTo>
                  <a:lnTo>
                    <a:pt x="831" y="178"/>
                  </a:lnTo>
                  <a:lnTo>
                    <a:pt x="831" y="184"/>
                  </a:lnTo>
                  <a:lnTo>
                    <a:pt x="822" y="184"/>
                  </a:lnTo>
                  <a:lnTo>
                    <a:pt x="813" y="191"/>
                  </a:lnTo>
                  <a:lnTo>
                    <a:pt x="804" y="197"/>
                  </a:lnTo>
                  <a:lnTo>
                    <a:pt x="795" y="197"/>
                  </a:lnTo>
                  <a:lnTo>
                    <a:pt x="795" y="204"/>
                  </a:lnTo>
                  <a:lnTo>
                    <a:pt x="786" y="210"/>
                  </a:lnTo>
                  <a:lnTo>
                    <a:pt x="777" y="210"/>
                  </a:lnTo>
                  <a:lnTo>
                    <a:pt x="777" y="216"/>
                  </a:lnTo>
                  <a:lnTo>
                    <a:pt x="777" y="223"/>
                  </a:lnTo>
                  <a:lnTo>
                    <a:pt x="777" y="229"/>
                  </a:lnTo>
                  <a:lnTo>
                    <a:pt x="777" y="235"/>
                  </a:lnTo>
                  <a:lnTo>
                    <a:pt x="777" y="248"/>
                  </a:lnTo>
                  <a:lnTo>
                    <a:pt x="777" y="255"/>
                  </a:lnTo>
                  <a:lnTo>
                    <a:pt x="786" y="255"/>
                  </a:lnTo>
                  <a:lnTo>
                    <a:pt x="795" y="261"/>
                  </a:lnTo>
                  <a:lnTo>
                    <a:pt x="804" y="267"/>
                  </a:lnTo>
                  <a:lnTo>
                    <a:pt x="813" y="267"/>
                  </a:lnTo>
                  <a:lnTo>
                    <a:pt x="831" y="267"/>
                  </a:lnTo>
                  <a:lnTo>
                    <a:pt x="840" y="274"/>
                  </a:lnTo>
                  <a:lnTo>
                    <a:pt x="894" y="293"/>
                  </a:lnTo>
                  <a:lnTo>
                    <a:pt x="894" y="299"/>
                  </a:lnTo>
                  <a:lnTo>
                    <a:pt x="903" y="299"/>
                  </a:lnTo>
                  <a:lnTo>
                    <a:pt x="903" y="305"/>
                  </a:lnTo>
                  <a:lnTo>
                    <a:pt x="903" y="312"/>
                  </a:lnTo>
                  <a:lnTo>
                    <a:pt x="912" y="312"/>
                  </a:lnTo>
                  <a:lnTo>
                    <a:pt x="912" y="318"/>
                  </a:lnTo>
                  <a:lnTo>
                    <a:pt x="921" y="318"/>
                  </a:lnTo>
                  <a:lnTo>
                    <a:pt x="930" y="325"/>
                  </a:lnTo>
                  <a:lnTo>
                    <a:pt x="948" y="325"/>
                  </a:lnTo>
                  <a:lnTo>
                    <a:pt x="993" y="356"/>
                  </a:lnTo>
                  <a:lnTo>
                    <a:pt x="1002" y="356"/>
                  </a:lnTo>
                  <a:lnTo>
                    <a:pt x="1002" y="363"/>
                  </a:lnTo>
                  <a:lnTo>
                    <a:pt x="1012" y="363"/>
                  </a:lnTo>
                  <a:lnTo>
                    <a:pt x="1012" y="369"/>
                  </a:lnTo>
                  <a:lnTo>
                    <a:pt x="1075" y="395"/>
                  </a:lnTo>
                  <a:lnTo>
                    <a:pt x="1084" y="401"/>
                  </a:lnTo>
                  <a:lnTo>
                    <a:pt x="1084" y="407"/>
                  </a:lnTo>
                  <a:lnTo>
                    <a:pt x="1093" y="407"/>
                  </a:lnTo>
                  <a:lnTo>
                    <a:pt x="1093" y="420"/>
                  </a:lnTo>
                  <a:lnTo>
                    <a:pt x="1111" y="420"/>
                  </a:lnTo>
                  <a:lnTo>
                    <a:pt x="1111" y="426"/>
                  </a:lnTo>
                  <a:lnTo>
                    <a:pt x="1111" y="439"/>
                  </a:lnTo>
                  <a:lnTo>
                    <a:pt x="1120" y="439"/>
                  </a:lnTo>
                  <a:lnTo>
                    <a:pt x="1120" y="446"/>
                  </a:lnTo>
                  <a:lnTo>
                    <a:pt x="1120" y="452"/>
                  </a:lnTo>
                  <a:lnTo>
                    <a:pt x="1129" y="452"/>
                  </a:lnTo>
                  <a:lnTo>
                    <a:pt x="1129" y="458"/>
                  </a:lnTo>
                  <a:lnTo>
                    <a:pt x="1120" y="465"/>
                  </a:lnTo>
                  <a:lnTo>
                    <a:pt x="1111" y="465"/>
                  </a:lnTo>
                  <a:lnTo>
                    <a:pt x="1111" y="471"/>
                  </a:lnTo>
                  <a:lnTo>
                    <a:pt x="1093" y="477"/>
                  </a:lnTo>
                  <a:lnTo>
                    <a:pt x="1093" y="490"/>
                  </a:lnTo>
                  <a:lnTo>
                    <a:pt x="1084" y="490"/>
                  </a:lnTo>
                  <a:lnTo>
                    <a:pt x="1075" y="497"/>
                  </a:lnTo>
                  <a:lnTo>
                    <a:pt x="1075" y="503"/>
                  </a:lnTo>
                  <a:lnTo>
                    <a:pt x="1066" y="503"/>
                  </a:lnTo>
                  <a:lnTo>
                    <a:pt x="1066" y="509"/>
                  </a:lnTo>
                  <a:lnTo>
                    <a:pt x="1057" y="509"/>
                  </a:lnTo>
                  <a:lnTo>
                    <a:pt x="1030" y="509"/>
                  </a:lnTo>
                  <a:lnTo>
                    <a:pt x="1021" y="516"/>
                  </a:lnTo>
                  <a:lnTo>
                    <a:pt x="1012" y="516"/>
                  </a:lnTo>
                  <a:lnTo>
                    <a:pt x="1012" y="522"/>
                  </a:lnTo>
                  <a:lnTo>
                    <a:pt x="1002" y="522"/>
                  </a:lnTo>
                  <a:lnTo>
                    <a:pt x="1002" y="528"/>
                  </a:lnTo>
                  <a:lnTo>
                    <a:pt x="993" y="528"/>
                  </a:lnTo>
                  <a:lnTo>
                    <a:pt x="984" y="528"/>
                  </a:lnTo>
                  <a:lnTo>
                    <a:pt x="975" y="528"/>
                  </a:lnTo>
                  <a:lnTo>
                    <a:pt x="966" y="528"/>
                  </a:lnTo>
                  <a:lnTo>
                    <a:pt x="957" y="528"/>
                  </a:lnTo>
                  <a:lnTo>
                    <a:pt x="948" y="528"/>
                  </a:lnTo>
                  <a:lnTo>
                    <a:pt x="939" y="528"/>
                  </a:lnTo>
                  <a:lnTo>
                    <a:pt x="930" y="528"/>
                  </a:lnTo>
                  <a:lnTo>
                    <a:pt x="921" y="528"/>
                  </a:lnTo>
                  <a:lnTo>
                    <a:pt x="912" y="528"/>
                  </a:lnTo>
                  <a:lnTo>
                    <a:pt x="894" y="528"/>
                  </a:lnTo>
                  <a:lnTo>
                    <a:pt x="885" y="528"/>
                  </a:lnTo>
                  <a:lnTo>
                    <a:pt x="876" y="528"/>
                  </a:lnTo>
                  <a:lnTo>
                    <a:pt x="849" y="528"/>
                  </a:lnTo>
                  <a:lnTo>
                    <a:pt x="840" y="528"/>
                  </a:lnTo>
                  <a:lnTo>
                    <a:pt x="831" y="528"/>
                  </a:lnTo>
                  <a:lnTo>
                    <a:pt x="822" y="528"/>
                  </a:lnTo>
                  <a:lnTo>
                    <a:pt x="813" y="528"/>
                  </a:lnTo>
                  <a:lnTo>
                    <a:pt x="804" y="528"/>
                  </a:lnTo>
                  <a:lnTo>
                    <a:pt x="795" y="528"/>
                  </a:lnTo>
                  <a:lnTo>
                    <a:pt x="786" y="528"/>
                  </a:lnTo>
                  <a:lnTo>
                    <a:pt x="777" y="528"/>
                  </a:lnTo>
                  <a:lnTo>
                    <a:pt x="768" y="528"/>
                  </a:lnTo>
                  <a:lnTo>
                    <a:pt x="759" y="528"/>
                  </a:lnTo>
                  <a:lnTo>
                    <a:pt x="750" y="528"/>
                  </a:lnTo>
                  <a:lnTo>
                    <a:pt x="713" y="535"/>
                  </a:lnTo>
                  <a:lnTo>
                    <a:pt x="704" y="535"/>
                  </a:lnTo>
                  <a:lnTo>
                    <a:pt x="686" y="541"/>
                  </a:lnTo>
                  <a:lnTo>
                    <a:pt x="677" y="548"/>
                  </a:lnTo>
                  <a:lnTo>
                    <a:pt x="668" y="548"/>
                  </a:lnTo>
                  <a:lnTo>
                    <a:pt x="659" y="554"/>
                  </a:lnTo>
                  <a:lnTo>
                    <a:pt x="659" y="560"/>
                  </a:lnTo>
                  <a:lnTo>
                    <a:pt x="650" y="560"/>
                  </a:lnTo>
                  <a:lnTo>
                    <a:pt x="641" y="560"/>
                  </a:lnTo>
                  <a:lnTo>
                    <a:pt x="632" y="567"/>
                  </a:lnTo>
                  <a:lnTo>
                    <a:pt x="623" y="567"/>
                  </a:lnTo>
                  <a:lnTo>
                    <a:pt x="614" y="567"/>
                  </a:lnTo>
                  <a:lnTo>
                    <a:pt x="614" y="573"/>
                  </a:lnTo>
                  <a:lnTo>
                    <a:pt x="614" y="579"/>
                  </a:lnTo>
                  <a:lnTo>
                    <a:pt x="605" y="586"/>
                  </a:lnTo>
                  <a:lnTo>
                    <a:pt x="596" y="586"/>
                  </a:lnTo>
                  <a:lnTo>
                    <a:pt x="578" y="592"/>
                  </a:lnTo>
                  <a:lnTo>
                    <a:pt x="569" y="598"/>
                  </a:lnTo>
                  <a:lnTo>
                    <a:pt x="560" y="598"/>
                  </a:lnTo>
                  <a:lnTo>
                    <a:pt x="560" y="605"/>
                  </a:lnTo>
                  <a:lnTo>
                    <a:pt x="551" y="605"/>
                  </a:lnTo>
                  <a:lnTo>
                    <a:pt x="533" y="611"/>
                  </a:lnTo>
                  <a:lnTo>
                    <a:pt x="524" y="618"/>
                  </a:lnTo>
                  <a:lnTo>
                    <a:pt x="515" y="618"/>
                  </a:lnTo>
                  <a:lnTo>
                    <a:pt x="515" y="624"/>
                  </a:lnTo>
                  <a:lnTo>
                    <a:pt x="515" y="630"/>
                  </a:lnTo>
                  <a:lnTo>
                    <a:pt x="506" y="630"/>
                  </a:lnTo>
                  <a:lnTo>
                    <a:pt x="488" y="637"/>
                  </a:lnTo>
                  <a:lnTo>
                    <a:pt x="479" y="637"/>
                  </a:lnTo>
                  <a:lnTo>
                    <a:pt x="461" y="643"/>
                  </a:lnTo>
                  <a:lnTo>
                    <a:pt x="452" y="649"/>
                  </a:lnTo>
                  <a:lnTo>
                    <a:pt x="443" y="649"/>
                  </a:lnTo>
                  <a:lnTo>
                    <a:pt x="434" y="656"/>
                  </a:lnTo>
                  <a:lnTo>
                    <a:pt x="434" y="662"/>
                  </a:lnTo>
                  <a:lnTo>
                    <a:pt x="434" y="669"/>
                  </a:lnTo>
                  <a:lnTo>
                    <a:pt x="424" y="669"/>
                  </a:lnTo>
                  <a:lnTo>
                    <a:pt x="415" y="675"/>
                  </a:lnTo>
                  <a:lnTo>
                    <a:pt x="406" y="675"/>
                  </a:lnTo>
                  <a:lnTo>
                    <a:pt x="397" y="681"/>
                  </a:lnTo>
                  <a:lnTo>
                    <a:pt x="388" y="681"/>
                  </a:lnTo>
                  <a:lnTo>
                    <a:pt x="379" y="681"/>
                  </a:lnTo>
                  <a:lnTo>
                    <a:pt x="361" y="675"/>
                  </a:lnTo>
                  <a:lnTo>
                    <a:pt x="352" y="669"/>
                  </a:lnTo>
                  <a:lnTo>
                    <a:pt x="343" y="662"/>
                  </a:lnTo>
                  <a:lnTo>
                    <a:pt x="325" y="656"/>
                  </a:lnTo>
                  <a:lnTo>
                    <a:pt x="316" y="649"/>
                  </a:lnTo>
                  <a:lnTo>
                    <a:pt x="307" y="649"/>
                  </a:lnTo>
                  <a:lnTo>
                    <a:pt x="298" y="643"/>
                  </a:lnTo>
                  <a:lnTo>
                    <a:pt x="289" y="643"/>
                  </a:lnTo>
                  <a:lnTo>
                    <a:pt x="271" y="637"/>
                  </a:lnTo>
                  <a:lnTo>
                    <a:pt x="253" y="637"/>
                  </a:lnTo>
                  <a:lnTo>
                    <a:pt x="253" y="630"/>
                  </a:lnTo>
                  <a:lnTo>
                    <a:pt x="244" y="630"/>
                  </a:lnTo>
                  <a:lnTo>
                    <a:pt x="235" y="630"/>
                  </a:lnTo>
                  <a:lnTo>
                    <a:pt x="217" y="624"/>
                  </a:lnTo>
                  <a:lnTo>
                    <a:pt x="208" y="624"/>
                  </a:lnTo>
                  <a:lnTo>
                    <a:pt x="208" y="618"/>
                  </a:lnTo>
                  <a:lnTo>
                    <a:pt x="199" y="618"/>
                  </a:lnTo>
                  <a:lnTo>
                    <a:pt x="190" y="618"/>
                  </a:lnTo>
                  <a:lnTo>
                    <a:pt x="181" y="618"/>
                  </a:lnTo>
                  <a:lnTo>
                    <a:pt x="172" y="611"/>
                  </a:lnTo>
                  <a:lnTo>
                    <a:pt x="163" y="611"/>
                  </a:lnTo>
                  <a:lnTo>
                    <a:pt x="154" y="611"/>
                  </a:lnTo>
                  <a:lnTo>
                    <a:pt x="117" y="618"/>
                  </a:lnTo>
                  <a:lnTo>
                    <a:pt x="99" y="618"/>
                  </a:lnTo>
                  <a:lnTo>
                    <a:pt x="90" y="618"/>
                  </a:lnTo>
                  <a:lnTo>
                    <a:pt x="81" y="618"/>
                  </a:lnTo>
                  <a:lnTo>
                    <a:pt x="72" y="618"/>
                  </a:lnTo>
                  <a:lnTo>
                    <a:pt x="63" y="618"/>
                  </a:lnTo>
                  <a:lnTo>
                    <a:pt x="54" y="618"/>
                  </a:lnTo>
                  <a:lnTo>
                    <a:pt x="54" y="611"/>
                  </a:lnTo>
                  <a:lnTo>
                    <a:pt x="54" y="605"/>
                  </a:lnTo>
                  <a:lnTo>
                    <a:pt x="45" y="605"/>
                  </a:lnTo>
                  <a:lnTo>
                    <a:pt x="36" y="598"/>
                  </a:lnTo>
                  <a:lnTo>
                    <a:pt x="36" y="592"/>
                  </a:lnTo>
                  <a:lnTo>
                    <a:pt x="27" y="586"/>
                  </a:lnTo>
                  <a:lnTo>
                    <a:pt x="9" y="560"/>
                  </a:lnTo>
                  <a:lnTo>
                    <a:pt x="9" y="554"/>
                  </a:lnTo>
                  <a:lnTo>
                    <a:pt x="9" y="548"/>
                  </a:lnTo>
                  <a:lnTo>
                    <a:pt x="9" y="535"/>
                  </a:lnTo>
                  <a:lnTo>
                    <a:pt x="9" y="528"/>
                  </a:lnTo>
                  <a:lnTo>
                    <a:pt x="0" y="528"/>
                  </a:lnTo>
                  <a:lnTo>
                    <a:pt x="0" y="522"/>
                  </a:lnTo>
                  <a:lnTo>
                    <a:pt x="0" y="516"/>
                  </a:lnTo>
                  <a:lnTo>
                    <a:pt x="0" y="509"/>
                  </a:lnTo>
                  <a:lnTo>
                    <a:pt x="0" y="503"/>
                  </a:lnTo>
                  <a:lnTo>
                    <a:pt x="0" y="497"/>
                  </a:lnTo>
                  <a:lnTo>
                    <a:pt x="0" y="490"/>
                  </a:lnTo>
                  <a:lnTo>
                    <a:pt x="0" y="484"/>
                  </a:lnTo>
                  <a:lnTo>
                    <a:pt x="0" y="477"/>
                  </a:lnTo>
                  <a:lnTo>
                    <a:pt x="0" y="471"/>
                  </a:lnTo>
                  <a:lnTo>
                    <a:pt x="9" y="465"/>
                  </a:lnTo>
                  <a:lnTo>
                    <a:pt x="9" y="458"/>
                  </a:lnTo>
                  <a:lnTo>
                    <a:pt x="18" y="458"/>
                  </a:lnTo>
                  <a:lnTo>
                    <a:pt x="18" y="446"/>
                  </a:lnTo>
                  <a:lnTo>
                    <a:pt x="54" y="414"/>
                  </a:lnTo>
                  <a:lnTo>
                    <a:pt x="54" y="407"/>
                  </a:lnTo>
                  <a:lnTo>
                    <a:pt x="63" y="407"/>
                  </a:lnTo>
                  <a:lnTo>
                    <a:pt x="72" y="401"/>
                  </a:lnTo>
                  <a:lnTo>
                    <a:pt x="81" y="401"/>
                  </a:lnTo>
                  <a:lnTo>
                    <a:pt x="81" y="395"/>
                  </a:lnTo>
                  <a:lnTo>
                    <a:pt x="81" y="388"/>
                  </a:lnTo>
                  <a:lnTo>
                    <a:pt x="90" y="388"/>
                  </a:lnTo>
                  <a:lnTo>
                    <a:pt x="99" y="388"/>
                  </a:lnTo>
                  <a:lnTo>
                    <a:pt x="108" y="382"/>
                  </a:lnTo>
                  <a:lnTo>
                    <a:pt x="117" y="382"/>
                  </a:lnTo>
                  <a:lnTo>
                    <a:pt x="135" y="369"/>
                  </a:lnTo>
                  <a:lnTo>
                    <a:pt x="154" y="369"/>
                  </a:lnTo>
                  <a:lnTo>
                    <a:pt x="163" y="363"/>
                  </a:lnTo>
                  <a:lnTo>
                    <a:pt x="172" y="356"/>
                  </a:lnTo>
                  <a:lnTo>
                    <a:pt x="181" y="356"/>
                  </a:lnTo>
                  <a:lnTo>
                    <a:pt x="190" y="350"/>
                  </a:lnTo>
                  <a:lnTo>
                    <a:pt x="199" y="350"/>
                  </a:lnTo>
                  <a:lnTo>
                    <a:pt x="217" y="337"/>
                  </a:lnTo>
                  <a:lnTo>
                    <a:pt x="217" y="331"/>
                  </a:lnTo>
                  <a:lnTo>
                    <a:pt x="217" y="325"/>
                  </a:lnTo>
                  <a:lnTo>
                    <a:pt x="217" y="318"/>
                  </a:lnTo>
                  <a:lnTo>
                    <a:pt x="217" y="312"/>
                  </a:lnTo>
                  <a:lnTo>
                    <a:pt x="217" y="305"/>
                  </a:lnTo>
                  <a:lnTo>
                    <a:pt x="217" y="299"/>
                  </a:lnTo>
                  <a:lnTo>
                    <a:pt x="217" y="293"/>
                  </a:lnTo>
                  <a:lnTo>
                    <a:pt x="208" y="286"/>
                  </a:lnTo>
                  <a:lnTo>
                    <a:pt x="199" y="286"/>
                  </a:lnTo>
                  <a:lnTo>
                    <a:pt x="190" y="280"/>
                  </a:lnTo>
                  <a:lnTo>
                    <a:pt x="181" y="280"/>
                  </a:lnTo>
                  <a:lnTo>
                    <a:pt x="181" y="274"/>
                  </a:lnTo>
                  <a:lnTo>
                    <a:pt x="172" y="267"/>
                  </a:lnTo>
                  <a:lnTo>
                    <a:pt x="163" y="267"/>
                  </a:lnTo>
                  <a:lnTo>
                    <a:pt x="154" y="267"/>
                  </a:lnTo>
                  <a:lnTo>
                    <a:pt x="144" y="267"/>
                  </a:lnTo>
                  <a:lnTo>
                    <a:pt x="135" y="255"/>
                  </a:lnTo>
                  <a:lnTo>
                    <a:pt x="126" y="255"/>
                  </a:lnTo>
                  <a:lnTo>
                    <a:pt x="117" y="255"/>
                  </a:lnTo>
                  <a:lnTo>
                    <a:pt x="108" y="248"/>
                  </a:lnTo>
                  <a:lnTo>
                    <a:pt x="81" y="248"/>
                  </a:lnTo>
                  <a:lnTo>
                    <a:pt x="81" y="242"/>
                  </a:lnTo>
                  <a:lnTo>
                    <a:pt x="72" y="242"/>
                  </a:lnTo>
                  <a:lnTo>
                    <a:pt x="63" y="235"/>
                  </a:lnTo>
                  <a:lnTo>
                    <a:pt x="54" y="235"/>
                  </a:lnTo>
                  <a:lnTo>
                    <a:pt x="45" y="229"/>
                  </a:lnTo>
                  <a:lnTo>
                    <a:pt x="36" y="229"/>
                  </a:lnTo>
                  <a:lnTo>
                    <a:pt x="27" y="223"/>
                  </a:lnTo>
                  <a:lnTo>
                    <a:pt x="18" y="223"/>
                  </a:lnTo>
                  <a:lnTo>
                    <a:pt x="18" y="216"/>
                  </a:lnTo>
                  <a:lnTo>
                    <a:pt x="18" y="210"/>
                  </a:lnTo>
                  <a:lnTo>
                    <a:pt x="18" y="204"/>
                  </a:lnTo>
                  <a:lnTo>
                    <a:pt x="18" y="197"/>
                  </a:lnTo>
                  <a:lnTo>
                    <a:pt x="27" y="197"/>
                  </a:lnTo>
                  <a:lnTo>
                    <a:pt x="27" y="191"/>
                  </a:lnTo>
                  <a:lnTo>
                    <a:pt x="36" y="191"/>
                  </a:lnTo>
                  <a:lnTo>
                    <a:pt x="36" y="184"/>
                  </a:lnTo>
                  <a:lnTo>
                    <a:pt x="45" y="184"/>
                  </a:lnTo>
                  <a:lnTo>
                    <a:pt x="54" y="184"/>
                  </a:lnTo>
                  <a:lnTo>
                    <a:pt x="63" y="184"/>
                  </a:lnTo>
                  <a:lnTo>
                    <a:pt x="72" y="184"/>
                  </a:lnTo>
                  <a:lnTo>
                    <a:pt x="81" y="184"/>
                  </a:lnTo>
                  <a:lnTo>
                    <a:pt x="90" y="178"/>
                  </a:lnTo>
                  <a:lnTo>
                    <a:pt x="99" y="172"/>
                  </a:lnTo>
                  <a:lnTo>
                    <a:pt x="99" y="165"/>
                  </a:lnTo>
                  <a:lnTo>
                    <a:pt x="108" y="165"/>
                  </a:lnTo>
                  <a:lnTo>
                    <a:pt x="108" y="184"/>
                  </a:lnTo>
                  <a:close/>
                </a:path>
              </a:pathLst>
            </a:custGeom>
            <a:blipFill dpi="0" rotWithShape="0">
              <a:blip r:embed="rId3"/>
              <a:srcRect/>
              <a:tile tx="0" ty="0" sx="100000" sy="100000" flip="none" algn="tl"/>
            </a:blipFill>
            <a:ln w="9525">
              <a:noFill/>
              <a:round/>
              <a:headEnd/>
              <a:tailEnd/>
            </a:ln>
          </p:spPr>
          <p:txBody>
            <a:bodyPr/>
            <a:lstStyle/>
            <a:p>
              <a:endParaRPr lang="en-GB"/>
            </a:p>
          </p:txBody>
        </p:sp>
        <p:sp>
          <p:nvSpPr>
            <p:cNvPr id="72803" name="Freeform 18"/>
            <p:cNvSpPr>
              <a:spLocks/>
            </p:cNvSpPr>
            <p:nvPr/>
          </p:nvSpPr>
          <p:spPr bwMode="auto">
            <a:xfrm>
              <a:off x="2516" y="2373"/>
              <a:ext cx="1129" cy="681"/>
            </a:xfrm>
            <a:custGeom>
              <a:avLst/>
              <a:gdLst>
                <a:gd name="T0" fmla="*/ 117 w 1129"/>
                <a:gd name="T1" fmla="*/ 140 h 681"/>
                <a:gd name="T2" fmla="*/ 172 w 1129"/>
                <a:gd name="T3" fmla="*/ 114 h 681"/>
                <a:gd name="T4" fmla="*/ 244 w 1129"/>
                <a:gd name="T5" fmla="*/ 95 h 681"/>
                <a:gd name="T6" fmla="*/ 334 w 1129"/>
                <a:gd name="T7" fmla="*/ 89 h 681"/>
                <a:gd name="T8" fmla="*/ 379 w 1129"/>
                <a:gd name="T9" fmla="*/ 95 h 681"/>
                <a:gd name="T10" fmla="*/ 443 w 1129"/>
                <a:gd name="T11" fmla="*/ 76 h 681"/>
                <a:gd name="T12" fmla="*/ 479 w 1129"/>
                <a:gd name="T13" fmla="*/ 51 h 681"/>
                <a:gd name="T14" fmla="*/ 515 w 1129"/>
                <a:gd name="T15" fmla="*/ 19 h 681"/>
                <a:gd name="T16" fmla="*/ 542 w 1129"/>
                <a:gd name="T17" fmla="*/ 0 h 681"/>
                <a:gd name="T18" fmla="*/ 605 w 1129"/>
                <a:gd name="T19" fmla="*/ 19 h 681"/>
                <a:gd name="T20" fmla="*/ 668 w 1129"/>
                <a:gd name="T21" fmla="*/ 44 h 681"/>
                <a:gd name="T22" fmla="*/ 723 w 1129"/>
                <a:gd name="T23" fmla="*/ 70 h 681"/>
                <a:gd name="T24" fmla="*/ 777 w 1129"/>
                <a:gd name="T25" fmla="*/ 83 h 681"/>
                <a:gd name="T26" fmla="*/ 831 w 1129"/>
                <a:gd name="T27" fmla="*/ 133 h 681"/>
                <a:gd name="T28" fmla="*/ 840 w 1129"/>
                <a:gd name="T29" fmla="*/ 172 h 681"/>
                <a:gd name="T30" fmla="*/ 795 w 1129"/>
                <a:gd name="T31" fmla="*/ 197 h 681"/>
                <a:gd name="T32" fmla="*/ 777 w 1129"/>
                <a:gd name="T33" fmla="*/ 229 h 681"/>
                <a:gd name="T34" fmla="*/ 804 w 1129"/>
                <a:gd name="T35" fmla="*/ 267 h 681"/>
                <a:gd name="T36" fmla="*/ 903 w 1129"/>
                <a:gd name="T37" fmla="*/ 299 h 681"/>
                <a:gd name="T38" fmla="*/ 930 w 1129"/>
                <a:gd name="T39" fmla="*/ 325 h 681"/>
                <a:gd name="T40" fmla="*/ 1012 w 1129"/>
                <a:gd name="T41" fmla="*/ 369 h 681"/>
                <a:gd name="T42" fmla="*/ 1111 w 1129"/>
                <a:gd name="T43" fmla="*/ 420 h 681"/>
                <a:gd name="T44" fmla="*/ 1129 w 1129"/>
                <a:gd name="T45" fmla="*/ 452 h 681"/>
                <a:gd name="T46" fmla="*/ 1093 w 1129"/>
                <a:gd name="T47" fmla="*/ 490 h 681"/>
                <a:gd name="T48" fmla="*/ 1057 w 1129"/>
                <a:gd name="T49" fmla="*/ 509 h 681"/>
                <a:gd name="T50" fmla="*/ 1002 w 1129"/>
                <a:gd name="T51" fmla="*/ 528 h 681"/>
                <a:gd name="T52" fmla="*/ 948 w 1129"/>
                <a:gd name="T53" fmla="*/ 528 h 681"/>
                <a:gd name="T54" fmla="*/ 885 w 1129"/>
                <a:gd name="T55" fmla="*/ 528 h 681"/>
                <a:gd name="T56" fmla="*/ 813 w 1129"/>
                <a:gd name="T57" fmla="*/ 528 h 681"/>
                <a:gd name="T58" fmla="*/ 759 w 1129"/>
                <a:gd name="T59" fmla="*/ 528 h 681"/>
                <a:gd name="T60" fmla="*/ 668 w 1129"/>
                <a:gd name="T61" fmla="*/ 548 h 681"/>
                <a:gd name="T62" fmla="*/ 623 w 1129"/>
                <a:gd name="T63" fmla="*/ 567 h 681"/>
                <a:gd name="T64" fmla="*/ 578 w 1129"/>
                <a:gd name="T65" fmla="*/ 592 h 681"/>
                <a:gd name="T66" fmla="*/ 524 w 1129"/>
                <a:gd name="T67" fmla="*/ 618 h 681"/>
                <a:gd name="T68" fmla="*/ 479 w 1129"/>
                <a:gd name="T69" fmla="*/ 637 h 681"/>
                <a:gd name="T70" fmla="*/ 434 w 1129"/>
                <a:gd name="T71" fmla="*/ 669 h 681"/>
                <a:gd name="T72" fmla="*/ 379 w 1129"/>
                <a:gd name="T73" fmla="*/ 681 h 681"/>
                <a:gd name="T74" fmla="*/ 307 w 1129"/>
                <a:gd name="T75" fmla="*/ 649 h 681"/>
                <a:gd name="T76" fmla="*/ 244 w 1129"/>
                <a:gd name="T77" fmla="*/ 630 h 681"/>
                <a:gd name="T78" fmla="*/ 190 w 1129"/>
                <a:gd name="T79" fmla="*/ 618 h 681"/>
                <a:gd name="T80" fmla="*/ 99 w 1129"/>
                <a:gd name="T81" fmla="*/ 618 h 681"/>
                <a:gd name="T82" fmla="*/ 54 w 1129"/>
                <a:gd name="T83" fmla="*/ 611 h 681"/>
                <a:gd name="T84" fmla="*/ 9 w 1129"/>
                <a:gd name="T85" fmla="*/ 560 h 681"/>
                <a:gd name="T86" fmla="*/ 0 w 1129"/>
                <a:gd name="T87" fmla="*/ 522 h 681"/>
                <a:gd name="T88" fmla="*/ 0 w 1129"/>
                <a:gd name="T89" fmla="*/ 484 h 681"/>
                <a:gd name="T90" fmla="*/ 18 w 1129"/>
                <a:gd name="T91" fmla="*/ 446 h 681"/>
                <a:gd name="T92" fmla="*/ 81 w 1129"/>
                <a:gd name="T93" fmla="*/ 395 h 681"/>
                <a:gd name="T94" fmla="*/ 135 w 1129"/>
                <a:gd name="T95" fmla="*/ 369 h 681"/>
                <a:gd name="T96" fmla="*/ 199 w 1129"/>
                <a:gd name="T97" fmla="*/ 350 h 681"/>
                <a:gd name="T98" fmla="*/ 217 w 1129"/>
                <a:gd name="T99" fmla="*/ 305 h 681"/>
                <a:gd name="T100" fmla="*/ 181 w 1129"/>
                <a:gd name="T101" fmla="*/ 280 h 681"/>
                <a:gd name="T102" fmla="*/ 135 w 1129"/>
                <a:gd name="T103" fmla="*/ 255 h 681"/>
                <a:gd name="T104" fmla="*/ 72 w 1129"/>
                <a:gd name="T105" fmla="*/ 242 h 681"/>
                <a:gd name="T106" fmla="*/ 18 w 1129"/>
                <a:gd name="T107" fmla="*/ 223 h 681"/>
                <a:gd name="T108" fmla="*/ 27 w 1129"/>
                <a:gd name="T109" fmla="*/ 191 h 681"/>
                <a:gd name="T110" fmla="*/ 72 w 1129"/>
                <a:gd name="T111" fmla="*/ 184 h 6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9"/>
                <a:gd name="T169" fmla="*/ 0 h 681"/>
                <a:gd name="T170" fmla="*/ 1129 w 1129"/>
                <a:gd name="T171" fmla="*/ 681 h 6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9" h="681">
                  <a:moveTo>
                    <a:pt x="108" y="184"/>
                  </a:moveTo>
                  <a:lnTo>
                    <a:pt x="108" y="178"/>
                  </a:lnTo>
                  <a:lnTo>
                    <a:pt x="108" y="172"/>
                  </a:lnTo>
                  <a:lnTo>
                    <a:pt x="108" y="165"/>
                  </a:lnTo>
                  <a:lnTo>
                    <a:pt x="108" y="159"/>
                  </a:lnTo>
                  <a:lnTo>
                    <a:pt x="117" y="140"/>
                  </a:lnTo>
                  <a:lnTo>
                    <a:pt x="117" y="133"/>
                  </a:lnTo>
                  <a:lnTo>
                    <a:pt x="126" y="127"/>
                  </a:lnTo>
                  <a:lnTo>
                    <a:pt x="135" y="127"/>
                  </a:lnTo>
                  <a:lnTo>
                    <a:pt x="144" y="121"/>
                  </a:lnTo>
                  <a:lnTo>
                    <a:pt x="154" y="114"/>
                  </a:lnTo>
                  <a:lnTo>
                    <a:pt x="172" y="114"/>
                  </a:lnTo>
                  <a:lnTo>
                    <a:pt x="181" y="108"/>
                  </a:lnTo>
                  <a:lnTo>
                    <a:pt x="199" y="108"/>
                  </a:lnTo>
                  <a:lnTo>
                    <a:pt x="217" y="102"/>
                  </a:lnTo>
                  <a:lnTo>
                    <a:pt x="226" y="95"/>
                  </a:lnTo>
                  <a:lnTo>
                    <a:pt x="235" y="95"/>
                  </a:lnTo>
                  <a:lnTo>
                    <a:pt x="244" y="95"/>
                  </a:lnTo>
                  <a:lnTo>
                    <a:pt x="253" y="89"/>
                  </a:lnTo>
                  <a:lnTo>
                    <a:pt x="280" y="89"/>
                  </a:lnTo>
                  <a:lnTo>
                    <a:pt x="289" y="89"/>
                  </a:lnTo>
                  <a:lnTo>
                    <a:pt x="307" y="89"/>
                  </a:lnTo>
                  <a:lnTo>
                    <a:pt x="325" y="89"/>
                  </a:lnTo>
                  <a:lnTo>
                    <a:pt x="334" y="89"/>
                  </a:lnTo>
                  <a:lnTo>
                    <a:pt x="343" y="89"/>
                  </a:lnTo>
                  <a:lnTo>
                    <a:pt x="343" y="95"/>
                  </a:lnTo>
                  <a:lnTo>
                    <a:pt x="352" y="95"/>
                  </a:lnTo>
                  <a:lnTo>
                    <a:pt x="361" y="95"/>
                  </a:lnTo>
                  <a:lnTo>
                    <a:pt x="370" y="95"/>
                  </a:lnTo>
                  <a:lnTo>
                    <a:pt x="379" y="95"/>
                  </a:lnTo>
                  <a:lnTo>
                    <a:pt x="388" y="95"/>
                  </a:lnTo>
                  <a:lnTo>
                    <a:pt x="397" y="95"/>
                  </a:lnTo>
                  <a:lnTo>
                    <a:pt x="406" y="95"/>
                  </a:lnTo>
                  <a:lnTo>
                    <a:pt x="415" y="89"/>
                  </a:lnTo>
                  <a:lnTo>
                    <a:pt x="434" y="83"/>
                  </a:lnTo>
                  <a:lnTo>
                    <a:pt x="443" y="76"/>
                  </a:lnTo>
                  <a:lnTo>
                    <a:pt x="452" y="76"/>
                  </a:lnTo>
                  <a:lnTo>
                    <a:pt x="452" y="70"/>
                  </a:lnTo>
                  <a:lnTo>
                    <a:pt x="452" y="63"/>
                  </a:lnTo>
                  <a:lnTo>
                    <a:pt x="461" y="57"/>
                  </a:lnTo>
                  <a:lnTo>
                    <a:pt x="470" y="57"/>
                  </a:lnTo>
                  <a:lnTo>
                    <a:pt x="479" y="51"/>
                  </a:lnTo>
                  <a:lnTo>
                    <a:pt x="488" y="44"/>
                  </a:lnTo>
                  <a:lnTo>
                    <a:pt x="497" y="38"/>
                  </a:lnTo>
                  <a:lnTo>
                    <a:pt x="497" y="32"/>
                  </a:lnTo>
                  <a:lnTo>
                    <a:pt x="506" y="25"/>
                  </a:lnTo>
                  <a:lnTo>
                    <a:pt x="506" y="19"/>
                  </a:lnTo>
                  <a:lnTo>
                    <a:pt x="515" y="19"/>
                  </a:lnTo>
                  <a:lnTo>
                    <a:pt x="515" y="12"/>
                  </a:lnTo>
                  <a:lnTo>
                    <a:pt x="515" y="6"/>
                  </a:lnTo>
                  <a:lnTo>
                    <a:pt x="524" y="6"/>
                  </a:lnTo>
                  <a:lnTo>
                    <a:pt x="524" y="0"/>
                  </a:lnTo>
                  <a:lnTo>
                    <a:pt x="533" y="0"/>
                  </a:lnTo>
                  <a:lnTo>
                    <a:pt x="542" y="0"/>
                  </a:lnTo>
                  <a:lnTo>
                    <a:pt x="551" y="0"/>
                  </a:lnTo>
                  <a:lnTo>
                    <a:pt x="560" y="6"/>
                  </a:lnTo>
                  <a:lnTo>
                    <a:pt x="569" y="6"/>
                  </a:lnTo>
                  <a:lnTo>
                    <a:pt x="578" y="6"/>
                  </a:lnTo>
                  <a:lnTo>
                    <a:pt x="605" y="12"/>
                  </a:lnTo>
                  <a:lnTo>
                    <a:pt x="605" y="19"/>
                  </a:lnTo>
                  <a:lnTo>
                    <a:pt x="614" y="19"/>
                  </a:lnTo>
                  <a:lnTo>
                    <a:pt x="614" y="25"/>
                  </a:lnTo>
                  <a:lnTo>
                    <a:pt x="641" y="38"/>
                  </a:lnTo>
                  <a:lnTo>
                    <a:pt x="650" y="38"/>
                  </a:lnTo>
                  <a:lnTo>
                    <a:pt x="650" y="44"/>
                  </a:lnTo>
                  <a:lnTo>
                    <a:pt x="668" y="44"/>
                  </a:lnTo>
                  <a:lnTo>
                    <a:pt x="677" y="57"/>
                  </a:lnTo>
                  <a:lnTo>
                    <a:pt x="686" y="57"/>
                  </a:lnTo>
                  <a:lnTo>
                    <a:pt x="695" y="63"/>
                  </a:lnTo>
                  <a:lnTo>
                    <a:pt x="704" y="63"/>
                  </a:lnTo>
                  <a:lnTo>
                    <a:pt x="713" y="70"/>
                  </a:lnTo>
                  <a:lnTo>
                    <a:pt x="723" y="70"/>
                  </a:lnTo>
                  <a:lnTo>
                    <a:pt x="732" y="70"/>
                  </a:lnTo>
                  <a:lnTo>
                    <a:pt x="741" y="70"/>
                  </a:lnTo>
                  <a:lnTo>
                    <a:pt x="750" y="76"/>
                  </a:lnTo>
                  <a:lnTo>
                    <a:pt x="759" y="76"/>
                  </a:lnTo>
                  <a:lnTo>
                    <a:pt x="768" y="83"/>
                  </a:lnTo>
                  <a:lnTo>
                    <a:pt x="777" y="83"/>
                  </a:lnTo>
                  <a:lnTo>
                    <a:pt x="777" y="89"/>
                  </a:lnTo>
                  <a:lnTo>
                    <a:pt x="813" y="108"/>
                  </a:lnTo>
                  <a:lnTo>
                    <a:pt x="813" y="114"/>
                  </a:lnTo>
                  <a:lnTo>
                    <a:pt x="822" y="121"/>
                  </a:lnTo>
                  <a:lnTo>
                    <a:pt x="831" y="127"/>
                  </a:lnTo>
                  <a:lnTo>
                    <a:pt x="831" y="133"/>
                  </a:lnTo>
                  <a:lnTo>
                    <a:pt x="831" y="140"/>
                  </a:lnTo>
                  <a:lnTo>
                    <a:pt x="840" y="146"/>
                  </a:lnTo>
                  <a:lnTo>
                    <a:pt x="840" y="153"/>
                  </a:lnTo>
                  <a:lnTo>
                    <a:pt x="840" y="159"/>
                  </a:lnTo>
                  <a:lnTo>
                    <a:pt x="840" y="165"/>
                  </a:lnTo>
                  <a:lnTo>
                    <a:pt x="840" y="172"/>
                  </a:lnTo>
                  <a:lnTo>
                    <a:pt x="831" y="178"/>
                  </a:lnTo>
                  <a:lnTo>
                    <a:pt x="831" y="184"/>
                  </a:lnTo>
                  <a:lnTo>
                    <a:pt x="822" y="184"/>
                  </a:lnTo>
                  <a:lnTo>
                    <a:pt x="813" y="191"/>
                  </a:lnTo>
                  <a:lnTo>
                    <a:pt x="804" y="197"/>
                  </a:lnTo>
                  <a:lnTo>
                    <a:pt x="795" y="197"/>
                  </a:lnTo>
                  <a:lnTo>
                    <a:pt x="795" y="204"/>
                  </a:lnTo>
                  <a:lnTo>
                    <a:pt x="786" y="210"/>
                  </a:lnTo>
                  <a:lnTo>
                    <a:pt x="777" y="210"/>
                  </a:lnTo>
                  <a:lnTo>
                    <a:pt x="777" y="216"/>
                  </a:lnTo>
                  <a:lnTo>
                    <a:pt x="777" y="223"/>
                  </a:lnTo>
                  <a:lnTo>
                    <a:pt x="777" y="229"/>
                  </a:lnTo>
                  <a:lnTo>
                    <a:pt x="777" y="235"/>
                  </a:lnTo>
                  <a:lnTo>
                    <a:pt x="777" y="248"/>
                  </a:lnTo>
                  <a:lnTo>
                    <a:pt x="777" y="255"/>
                  </a:lnTo>
                  <a:lnTo>
                    <a:pt x="786" y="255"/>
                  </a:lnTo>
                  <a:lnTo>
                    <a:pt x="795" y="261"/>
                  </a:lnTo>
                  <a:lnTo>
                    <a:pt x="804" y="267"/>
                  </a:lnTo>
                  <a:lnTo>
                    <a:pt x="813" y="267"/>
                  </a:lnTo>
                  <a:lnTo>
                    <a:pt x="831" y="267"/>
                  </a:lnTo>
                  <a:lnTo>
                    <a:pt x="840" y="274"/>
                  </a:lnTo>
                  <a:lnTo>
                    <a:pt x="894" y="293"/>
                  </a:lnTo>
                  <a:lnTo>
                    <a:pt x="894" y="299"/>
                  </a:lnTo>
                  <a:lnTo>
                    <a:pt x="903" y="299"/>
                  </a:lnTo>
                  <a:lnTo>
                    <a:pt x="903" y="305"/>
                  </a:lnTo>
                  <a:lnTo>
                    <a:pt x="903" y="312"/>
                  </a:lnTo>
                  <a:lnTo>
                    <a:pt x="912" y="312"/>
                  </a:lnTo>
                  <a:lnTo>
                    <a:pt x="912" y="318"/>
                  </a:lnTo>
                  <a:lnTo>
                    <a:pt x="921" y="318"/>
                  </a:lnTo>
                  <a:lnTo>
                    <a:pt x="930" y="325"/>
                  </a:lnTo>
                  <a:lnTo>
                    <a:pt x="948" y="325"/>
                  </a:lnTo>
                  <a:lnTo>
                    <a:pt x="993" y="356"/>
                  </a:lnTo>
                  <a:lnTo>
                    <a:pt x="1002" y="356"/>
                  </a:lnTo>
                  <a:lnTo>
                    <a:pt x="1002" y="363"/>
                  </a:lnTo>
                  <a:lnTo>
                    <a:pt x="1012" y="363"/>
                  </a:lnTo>
                  <a:lnTo>
                    <a:pt x="1012" y="369"/>
                  </a:lnTo>
                  <a:lnTo>
                    <a:pt x="1075" y="395"/>
                  </a:lnTo>
                  <a:lnTo>
                    <a:pt x="1084" y="401"/>
                  </a:lnTo>
                  <a:lnTo>
                    <a:pt x="1084" y="407"/>
                  </a:lnTo>
                  <a:lnTo>
                    <a:pt x="1093" y="407"/>
                  </a:lnTo>
                  <a:lnTo>
                    <a:pt x="1093" y="420"/>
                  </a:lnTo>
                  <a:lnTo>
                    <a:pt x="1111" y="420"/>
                  </a:lnTo>
                  <a:lnTo>
                    <a:pt x="1111" y="426"/>
                  </a:lnTo>
                  <a:lnTo>
                    <a:pt x="1111" y="439"/>
                  </a:lnTo>
                  <a:lnTo>
                    <a:pt x="1120" y="439"/>
                  </a:lnTo>
                  <a:lnTo>
                    <a:pt x="1120" y="446"/>
                  </a:lnTo>
                  <a:lnTo>
                    <a:pt x="1120" y="452"/>
                  </a:lnTo>
                  <a:lnTo>
                    <a:pt x="1129" y="452"/>
                  </a:lnTo>
                  <a:lnTo>
                    <a:pt x="1129" y="458"/>
                  </a:lnTo>
                  <a:lnTo>
                    <a:pt x="1120" y="465"/>
                  </a:lnTo>
                  <a:lnTo>
                    <a:pt x="1111" y="465"/>
                  </a:lnTo>
                  <a:lnTo>
                    <a:pt x="1111" y="471"/>
                  </a:lnTo>
                  <a:lnTo>
                    <a:pt x="1093" y="477"/>
                  </a:lnTo>
                  <a:lnTo>
                    <a:pt x="1093" y="490"/>
                  </a:lnTo>
                  <a:lnTo>
                    <a:pt x="1084" y="490"/>
                  </a:lnTo>
                  <a:lnTo>
                    <a:pt x="1075" y="497"/>
                  </a:lnTo>
                  <a:lnTo>
                    <a:pt x="1075" y="503"/>
                  </a:lnTo>
                  <a:lnTo>
                    <a:pt x="1066" y="503"/>
                  </a:lnTo>
                  <a:lnTo>
                    <a:pt x="1066" y="509"/>
                  </a:lnTo>
                  <a:lnTo>
                    <a:pt x="1057" y="509"/>
                  </a:lnTo>
                  <a:lnTo>
                    <a:pt x="1030" y="509"/>
                  </a:lnTo>
                  <a:lnTo>
                    <a:pt x="1021" y="516"/>
                  </a:lnTo>
                  <a:lnTo>
                    <a:pt x="1012" y="516"/>
                  </a:lnTo>
                  <a:lnTo>
                    <a:pt x="1012" y="522"/>
                  </a:lnTo>
                  <a:lnTo>
                    <a:pt x="1002" y="522"/>
                  </a:lnTo>
                  <a:lnTo>
                    <a:pt x="1002" y="528"/>
                  </a:lnTo>
                  <a:lnTo>
                    <a:pt x="993" y="528"/>
                  </a:lnTo>
                  <a:lnTo>
                    <a:pt x="984" y="528"/>
                  </a:lnTo>
                  <a:lnTo>
                    <a:pt x="975" y="528"/>
                  </a:lnTo>
                  <a:lnTo>
                    <a:pt x="966" y="528"/>
                  </a:lnTo>
                  <a:lnTo>
                    <a:pt x="957" y="528"/>
                  </a:lnTo>
                  <a:lnTo>
                    <a:pt x="948" y="528"/>
                  </a:lnTo>
                  <a:lnTo>
                    <a:pt x="939" y="528"/>
                  </a:lnTo>
                  <a:lnTo>
                    <a:pt x="930" y="528"/>
                  </a:lnTo>
                  <a:lnTo>
                    <a:pt x="921" y="528"/>
                  </a:lnTo>
                  <a:lnTo>
                    <a:pt x="912" y="528"/>
                  </a:lnTo>
                  <a:lnTo>
                    <a:pt x="894" y="528"/>
                  </a:lnTo>
                  <a:lnTo>
                    <a:pt x="885" y="528"/>
                  </a:lnTo>
                  <a:lnTo>
                    <a:pt x="876" y="528"/>
                  </a:lnTo>
                  <a:lnTo>
                    <a:pt x="849" y="528"/>
                  </a:lnTo>
                  <a:lnTo>
                    <a:pt x="840" y="528"/>
                  </a:lnTo>
                  <a:lnTo>
                    <a:pt x="831" y="528"/>
                  </a:lnTo>
                  <a:lnTo>
                    <a:pt x="822" y="528"/>
                  </a:lnTo>
                  <a:lnTo>
                    <a:pt x="813" y="528"/>
                  </a:lnTo>
                  <a:lnTo>
                    <a:pt x="804" y="528"/>
                  </a:lnTo>
                  <a:lnTo>
                    <a:pt x="795" y="528"/>
                  </a:lnTo>
                  <a:lnTo>
                    <a:pt x="786" y="528"/>
                  </a:lnTo>
                  <a:lnTo>
                    <a:pt x="777" y="528"/>
                  </a:lnTo>
                  <a:lnTo>
                    <a:pt x="768" y="528"/>
                  </a:lnTo>
                  <a:lnTo>
                    <a:pt x="759" y="528"/>
                  </a:lnTo>
                  <a:lnTo>
                    <a:pt x="750" y="528"/>
                  </a:lnTo>
                  <a:lnTo>
                    <a:pt x="713" y="535"/>
                  </a:lnTo>
                  <a:lnTo>
                    <a:pt x="704" y="535"/>
                  </a:lnTo>
                  <a:lnTo>
                    <a:pt x="686" y="541"/>
                  </a:lnTo>
                  <a:lnTo>
                    <a:pt x="677" y="548"/>
                  </a:lnTo>
                  <a:lnTo>
                    <a:pt x="668" y="548"/>
                  </a:lnTo>
                  <a:lnTo>
                    <a:pt x="659" y="554"/>
                  </a:lnTo>
                  <a:lnTo>
                    <a:pt x="659" y="560"/>
                  </a:lnTo>
                  <a:lnTo>
                    <a:pt x="650" y="560"/>
                  </a:lnTo>
                  <a:lnTo>
                    <a:pt x="641" y="560"/>
                  </a:lnTo>
                  <a:lnTo>
                    <a:pt x="632" y="567"/>
                  </a:lnTo>
                  <a:lnTo>
                    <a:pt x="623" y="567"/>
                  </a:lnTo>
                  <a:lnTo>
                    <a:pt x="614" y="567"/>
                  </a:lnTo>
                  <a:lnTo>
                    <a:pt x="614" y="573"/>
                  </a:lnTo>
                  <a:lnTo>
                    <a:pt x="614" y="579"/>
                  </a:lnTo>
                  <a:lnTo>
                    <a:pt x="605" y="586"/>
                  </a:lnTo>
                  <a:lnTo>
                    <a:pt x="596" y="586"/>
                  </a:lnTo>
                  <a:lnTo>
                    <a:pt x="578" y="592"/>
                  </a:lnTo>
                  <a:lnTo>
                    <a:pt x="569" y="598"/>
                  </a:lnTo>
                  <a:lnTo>
                    <a:pt x="560" y="598"/>
                  </a:lnTo>
                  <a:lnTo>
                    <a:pt x="560" y="605"/>
                  </a:lnTo>
                  <a:lnTo>
                    <a:pt x="551" y="605"/>
                  </a:lnTo>
                  <a:lnTo>
                    <a:pt x="533" y="611"/>
                  </a:lnTo>
                  <a:lnTo>
                    <a:pt x="524" y="618"/>
                  </a:lnTo>
                  <a:lnTo>
                    <a:pt x="515" y="618"/>
                  </a:lnTo>
                  <a:lnTo>
                    <a:pt x="515" y="624"/>
                  </a:lnTo>
                  <a:lnTo>
                    <a:pt x="515" y="630"/>
                  </a:lnTo>
                  <a:lnTo>
                    <a:pt x="506" y="630"/>
                  </a:lnTo>
                  <a:lnTo>
                    <a:pt x="488" y="637"/>
                  </a:lnTo>
                  <a:lnTo>
                    <a:pt x="479" y="637"/>
                  </a:lnTo>
                  <a:lnTo>
                    <a:pt x="461" y="643"/>
                  </a:lnTo>
                  <a:lnTo>
                    <a:pt x="452" y="649"/>
                  </a:lnTo>
                  <a:lnTo>
                    <a:pt x="443" y="649"/>
                  </a:lnTo>
                  <a:lnTo>
                    <a:pt x="434" y="656"/>
                  </a:lnTo>
                  <a:lnTo>
                    <a:pt x="434" y="662"/>
                  </a:lnTo>
                  <a:lnTo>
                    <a:pt x="434" y="669"/>
                  </a:lnTo>
                  <a:lnTo>
                    <a:pt x="424" y="669"/>
                  </a:lnTo>
                  <a:lnTo>
                    <a:pt x="415" y="675"/>
                  </a:lnTo>
                  <a:lnTo>
                    <a:pt x="406" y="675"/>
                  </a:lnTo>
                  <a:lnTo>
                    <a:pt x="397" y="681"/>
                  </a:lnTo>
                  <a:lnTo>
                    <a:pt x="388" y="681"/>
                  </a:lnTo>
                  <a:lnTo>
                    <a:pt x="379" y="681"/>
                  </a:lnTo>
                  <a:lnTo>
                    <a:pt x="361" y="675"/>
                  </a:lnTo>
                  <a:lnTo>
                    <a:pt x="352" y="669"/>
                  </a:lnTo>
                  <a:lnTo>
                    <a:pt x="343" y="662"/>
                  </a:lnTo>
                  <a:lnTo>
                    <a:pt x="325" y="656"/>
                  </a:lnTo>
                  <a:lnTo>
                    <a:pt x="316" y="649"/>
                  </a:lnTo>
                  <a:lnTo>
                    <a:pt x="307" y="649"/>
                  </a:lnTo>
                  <a:lnTo>
                    <a:pt x="298" y="643"/>
                  </a:lnTo>
                  <a:lnTo>
                    <a:pt x="289" y="643"/>
                  </a:lnTo>
                  <a:lnTo>
                    <a:pt x="271" y="637"/>
                  </a:lnTo>
                  <a:lnTo>
                    <a:pt x="253" y="637"/>
                  </a:lnTo>
                  <a:lnTo>
                    <a:pt x="253" y="630"/>
                  </a:lnTo>
                  <a:lnTo>
                    <a:pt x="244" y="630"/>
                  </a:lnTo>
                  <a:lnTo>
                    <a:pt x="235" y="630"/>
                  </a:lnTo>
                  <a:lnTo>
                    <a:pt x="217" y="624"/>
                  </a:lnTo>
                  <a:lnTo>
                    <a:pt x="208" y="624"/>
                  </a:lnTo>
                  <a:lnTo>
                    <a:pt x="208" y="618"/>
                  </a:lnTo>
                  <a:lnTo>
                    <a:pt x="199" y="618"/>
                  </a:lnTo>
                  <a:lnTo>
                    <a:pt x="190" y="618"/>
                  </a:lnTo>
                  <a:lnTo>
                    <a:pt x="181" y="618"/>
                  </a:lnTo>
                  <a:lnTo>
                    <a:pt x="172" y="611"/>
                  </a:lnTo>
                  <a:lnTo>
                    <a:pt x="163" y="611"/>
                  </a:lnTo>
                  <a:lnTo>
                    <a:pt x="154" y="611"/>
                  </a:lnTo>
                  <a:lnTo>
                    <a:pt x="117" y="618"/>
                  </a:lnTo>
                  <a:lnTo>
                    <a:pt x="99" y="618"/>
                  </a:lnTo>
                  <a:lnTo>
                    <a:pt x="90" y="618"/>
                  </a:lnTo>
                  <a:lnTo>
                    <a:pt x="81" y="618"/>
                  </a:lnTo>
                  <a:lnTo>
                    <a:pt x="72" y="618"/>
                  </a:lnTo>
                  <a:lnTo>
                    <a:pt x="63" y="618"/>
                  </a:lnTo>
                  <a:lnTo>
                    <a:pt x="54" y="618"/>
                  </a:lnTo>
                  <a:lnTo>
                    <a:pt x="54" y="611"/>
                  </a:lnTo>
                  <a:lnTo>
                    <a:pt x="54" y="605"/>
                  </a:lnTo>
                  <a:lnTo>
                    <a:pt x="45" y="605"/>
                  </a:lnTo>
                  <a:lnTo>
                    <a:pt x="36" y="598"/>
                  </a:lnTo>
                  <a:lnTo>
                    <a:pt x="36" y="592"/>
                  </a:lnTo>
                  <a:lnTo>
                    <a:pt x="27" y="586"/>
                  </a:lnTo>
                  <a:lnTo>
                    <a:pt x="9" y="560"/>
                  </a:lnTo>
                  <a:lnTo>
                    <a:pt x="9" y="554"/>
                  </a:lnTo>
                  <a:lnTo>
                    <a:pt x="9" y="548"/>
                  </a:lnTo>
                  <a:lnTo>
                    <a:pt x="9" y="535"/>
                  </a:lnTo>
                  <a:lnTo>
                    <a:pt x="9" y="528"/>
                  </a:lnTo>
                  <a:lnTo>
                    <a:pt x="0" y="528"/>
                  </a:lnTo>
                  <a:lnTo>
                    <a:pt x="0" y="522"/>
                  </a:lnTo>
                  <a:lnTo>
                    <a:pt x="0" y="516"/>
                  </a:lnTo>
                  <a:lnTo>
                    <a:pt x="0" y="509"/>
                  </a:lnTo>
                  <a:lnTo>
                    <a:pt x="0" y="503"/>
                  </a:lnTo>
                  <a:lnTo>
                    <a:pt x="0" y="497"/>
                  </a:lnTo>
                  <a:lnTo>
                    <a:pt x="0" y="490"/>
                  </a:lnTo>
                  <a:lnTo>
                    <a:pt x="0" y="484"/>
                  </a:lnTo>
                  <a:lnTo>
                    <a:pt x="0" y="477"/>
                  </a:lnTo>
                  <a:lnTo>
                    <a:pt x="0" y="471"/>
                  </a:lnTo>
                  <a:lnTo>
                    <a:pt x="9" y="465"/>
                  </a:lnTo>
                  <a:lnTo>
                    <a:pt x="9" y="458"/>
                  </a:lnTo>
                  <a:lnTo>
                    <a:pt x="18" y="458"/>
                  </a:lnTo>
                  <a:lnTo>
                    <a:pt x="18" y="446"/>
                  </a:lnTo>
                  <a:lnTo>
                    <a:pt x="54" y="414"/>
                  </a:lnTo>
                  <a:lnTo>
                    <a:pt x="54" y="407"/>
                  </a:lnTo>
                  <a:lnTo>
                    <a:pt x="63" y="407"/>
                  </a:lnTo>
                  <a:lnTo>
                    <a:pt x="72" y="401"/>
                  </a:lnTo>
                  <a:lnTo>
                    <a:pt x="81" y="401"/>
                  </a:lnTo>
                  <a:lnTo>
                    <a:pt x="81" y="395"/>
                  </a:lnTo>
                  <a:lnTo>
                    <a:pt x="81" y="388"/>
                  </a:lnTo>
                  <a:lnTo>
                    <a:pt x="90" y="388"/>
                  </a:lnTo>
                  <a:lnTo>
                    <a:pt x="99" y="388"/>
                  </a:lnTo>
                  <a:lnTo>
                    <a:pt x="108" y="382"/>
                  </a:lnTo>
                  <a:lnTo>
                    <a:pt x="117" y="382"/>
                  </a:lnTo>
                  <a:lnTo>
                    <a:pt x="135" y="369"/>
                  </a:lnTo>
                  <a:lnTo>
                    <a:pt x="154" y="369"/>
                  </a:lnTo>
                  <a:lnTo>
                    <a:pt x="163" y="363"/>
                  </a:lnTo>
                  <a:lnTo>
                    <a:pt x="172" y="356"/>
                  </a:lnTo>
                  <a:lnTo>
                    <a:pt x="181" y="356"/>
                  </a:lnTo>
                  <a:lnTo>
                    <a:pt x="190" y="350"/>
                  </a:lnTo>
                  <a:lnTo>
                    <a:pt x="199" y="350"/>
                  </a:lnTo>
                  <a:lnTo>
                    <a:pt x="217" y="337"/>
                  </a:lnTo>
                  <a:lnTo>
                    <a:pt x="217" y="331"/>
                  </a:lnTo>
                  <a:lnTo>
                    <a:pt x="217" y="325"/>
                  </a:lnTo>
                  <a:lnTo>
                    <a:pt x="217" y="318"/>
                  </a:lnTo>
                  <a:lnTo>
                    <a:pt x="217" y="312"/>
                  </a:lnTo>
                  <a:lnTo>
                    <a:pt x="217" y="305"/>
                  </a:lnTo>
                  <a:lnTo>
                    <a:pt x="217" y="299"/>
                  </a:lnTo>
                  <a:lnTo>
                    <a:pt x="217" y="293"/>
                  </a:lnTo>
                  <a:lnTo>
                    <a:pt x="208" y="286"/>
                  </a:lnTo>
                  <a:lnTo>
                    <a:pt x="199" y="286"/>
                  </a:lnTo>
                  <a:lnTo>
                    <a:pt x="190" y="280"/>
                  </a:lnTo>
                  <a:lnTo>
                    <a:pt x="181" y="280"/>
                  </a:lnTo>
                  <a:lnTo>
                    <a:pt x="181" y="274"/>
                  </a:lnTo>
                  <a:lnTo>
                    <a:pt x="172" y="267"/>
                  </a:lnTo>
                  <a:lnTo>
                    <a:pt x="163" y="267"/>
                  </a:lnTo>
                  <a:lnTo>
                    <a:pt x="154" y="267"/>
                  </a:lnTo>
                  <a:lnTo>
                    <a:pt x="144" y="267"/>
                  </a:lnTo>
                  <a:lnTo>
                    <a:pt x="135" y="255"/>
                  </a:lnTo>
                  <a:lnTo>
                    <a:pt x="126" y="255"/>
                  </a:lnTo>
                  <a:lnTo>
                    <a:pt x="117" y="255"/>
                  </a:lnTo>
                  <a:lnTo>
                    <a:pt x="108" y="248"/>
                  </a:lnTo>
                  <a:lnTo>
                    <a:pt x="81" y="248"/>
                  </a:lnTo>
                  <a:lnTo>
                    <a:pt x="81" y="242"/>
                  </a:lnTo>
                  <a:lnTo>
                    <a:pt x="72" y="242"/>
                  </a:lnTo>
                  <a:lnTo>
                    <a:pt x="63" y="235"/>
                  </a:lnTo>
                  <a:lnTo>
                    <a:pt x="54" y="235"/>
                  </a:lnTo>
                  <a:lnTo>
                    <a:pt x="45" y="229"/>
                  </a:lnTo>
                  <a:lnTo>
                    <a:pt x="36" y="229"/>
                  </a:lnTo>
                  <a:lnTo>
                    <a:pt x="27" y="223"/>
                  </a:lnTo>
                  <a:lnTo>
                    <a:pt x="18" y="223"/>
                  </a:lnTo>
                  <a:lnTo>
                    <a:pt x="18" y="216"/>
                  </a:lnTo>
                  <a:lnTo>
                    <a:pt x="18" y="210"/>
                  </a:lnTo>
                  <a:lnTo>
                    <a:pt x="18" y="204"/>
                  </a:lnTo>
                  <a:lnTo>
                    <a:pt x="18" y="197"/>
                  </a:lnTo>
                  <a:lnTo>
                    <a:pt x="27" y="197"/>
                  </a:lnTo>
                  <a:lnTo>
                    <a:pt x="27" y="191"/>
                  </a:lnTo>
                  <a:lnTo>
                    <a:pt x="36" y="191"/>
                  </a:lnTo>
                  <a:lnTo>
                    <a:pt x="36" y="184"/>
                  </a:lnTo>
                  <a:lnTo>
                    <a:pt x="45" y="184"/>
                  </a:lnTo>
                  <a:lnTo>
                    <a:pt x="54" y="184"/>
                  </a:lnTo>
                  <a:lnTo>
                    <a:pt x="63" y="184"/>
                  </a:lnTo>
                  <a:lnTo>
                    <a:pt x="72" y="184"/>
                  </a:lnTo>
                  <a:lnTo>
                    <a:pt x="81" y="184"/>
                  </a:lnTo>
                  <a:lnTo>
                    <a:pt x="90" y="178"/>
                  </a:lnTo>
                  <a:lnTo>
                    <a:pt x="99" y="172"/>
                  </a:lnTo>
                  <a:lnTo>
                    <a:pt x="99" y="165"/>
                  </a:lnTo>
                  <a:lnTo>
                    <a:pt x="108" y="165"/>
                  </a:lnTo>
                </a:path>
              </a:pathLst>
            </a:custGeom>
            <a:noFill/>
            <a:ln w="14288">
              <a:solidFill>
                <a:srgbClr val="000000"/>
              </a:solidFill>
              <a:round/>
              <a:headEnd/>
              <a:tailEnd/>
            </a:ln>
          </p:spPr>
          <p:txBody>
            <a:bodyPr/>
            <a:lstStyle/>
            <a:p>
              <a:endParaRPr lang="en-GB"/>
            </a:p>
          </p:txBody>
        </p:sp>
        <p:sp>
          <p:nvSpPr>
            <p:cNvPr id="72804" name="Oval 19"/>
            <p:cNvSpPr>
              <a:spLocks noChangeArrowheads="1"/>
            </p:cNvSpPr>
            <p:nvPr/>
          </p:nvSpPr>
          <p:spPr bwMode="auto">
            <a:xfrm>
              <a:off x="3008" y="2587"/>
              <a:ext cx="163" cy="177"/>
            </a:xfrm>
            <a:prstGeom prst="ellipse">
              <a:avLst/>
            </a:prstGeom>
            <a:blipFill dpi="0" rotWithShape="0">
              <a:blip r:embed="rId4"/>
              <a:srcRect/>
              <a:tile tx="0" ty="0" sx="100000" sy="100000" flip="none" algn="tl"/>
            </a:blipFill>
            <a:ln w="14288">
              <a:solidFill>
                <a:srgbClr val="999999"/>
              </a:solidFill>
              <a:round/>
              <a:headEnd/>
              <a:tailEnd/>
            </a:ln>
          </p:spPr>
          <p:txBody>
            <a:bodyPr/>
            <a:lstStyle/>
            <a:p>
              <a:endParaRPr lang="en-GB" sz="1600"/>
            </a:p>
          </p:txBody>
        </p:sp>
        <p:sp>
          <p:nvSpPr>
            <p:cNvPr id="72805" name="Freeform 20"/>
            <p:cNvSpPr>
              <a:spLocks/>
            </p:cNvSpPr>
            <p:nvPr/>
          </p:nvSpPr>
          <p:spPr bwMode="auto">
            <a:xfrm>
              <a:off x="2886" y="3080"/>
              <a:ext cx="768" cy="503"/>
            </a:xfrm>
            <a:custGeom>
              <a:avLst/>
              <a:gdLst>
                <a:gd name="T0" fmla="*/ 82 w 768"/>
                <a:gd name="T1" fmla="*/ 102 h 503"/>
                <a:gd name="T2" fmla="*/ 109 w 768"/>
                <a:gd name="T3" fmla="*/ 83 h 503"/>
                <a:gd name="T4" fmla="*/ 154 w 768"/>
                <a:gd name="T5" fmla="*/ 70 h 503"/>
                <a:gd name="T6" fmla="*/ 208 w 768"/>
                <a:gd name="T7" fmla="*/ 63 h 503"/>
                <a:gd name="T8" fmla="*/ 253 w 768"/>
                <a:gd name="T9" fmla="*/ 70 h 503"/>
                <a:gd name="T10" fmla="*/ 307 w 768"/>
                <a:gd name="T11" fmla="*/ 57 h 503"/>
                <a:gd name="T12" fmla="*/ 334 w 768"/>
                <a:gd name="T13" fmla="*/ 32 h 503"/>
                <a:gd name="T14" fmla="*/ 362 w 768"/>
                <a:gd name="T15" fmla="*/ 0 h 503"/>
                <a:gd name="T16" fmla="*/ 398 w 768"/>
                <a:gd name="T17" fmla="*/ 6 h 503"/>
                <a:gd name="T18" fmla="*/ 434 w 768"/>
                <a:gd name="T19" fmla="*/ 25 h 503"/>
                <a:gd name="T20" fmla="*/ 470 w 768"/>
                <a:gd name="T21" fmla="*/ 38 h 503"/>
                <a:gd name="T22" fmla="*/ 497 w 768"/>
                <a:gd name="T23" fmla="*/ 51 h 503"/>
                <a:gd name="T24" fmla="*/ 524 w 768"/>
                <a:gd name="T25" fmla="*/ 63 h 503"/>
                <a:gd name="T26" fmla="*/ 569 w 768"/>
                <a:gd name="T27" fmla="*/ 102 h 503"/>
                <a:gd name="T28" fmla="*/ 569 w 768"/>
                <a:gd name="T29" fmla="*/ 134 h 503"/>
                <a:gd name="T30" fmla="*/ 533 w 768"/>
                <a:gd name="T31" fmla="*/ 153 h 503"/>
                <a:gd name="T32" fmla="*/ 524 w 768"/>
                <a:gd name="T33" fmla="*/ 178 h 503"/>
                <a:gd name="T34" fmla="*/ 542 w 768"/>
                <a:gd name="T35" fmla="*/ 197 h 503"/>
                <a:gd name="T36" fmla="*/ 614 w 768"/>
                <a:gd name="T37" fmla="*/ 223 h 503"/>
                <a:gd name="T38" fmla="*/ 642 w 768"/>
                <a:gd name="T39" fmla="*/ 242 h 503"/>
                <a:gd name="T40" fmla="*/ 732 w 768"/>
                <a:gd name="T41" fmla="*/ 293 h 503"/>
                <a:gd name="T42" fmla="*/ 750 w 768"/>
                <a:gd name="T43" fmla="*/ 318 h 503"/>
                <a:gd name="T44" fmla="*/ 759 w 768"/>
                <a:gd name="T45" fmla="*/ 344 h 503"/>
                <a:gd name="T46" fmla="*/ 732 w 768"/>
                <a:gd name="T47" fmla="*/ 363 h 503"/>
                <a:gd name="T48" fmla="*/ 696 w 768"/>
                <a:gd name="T49" fmla="*/ 382 h 503"/>
                <a:gd name="T50" fmla="*/ 660 w 768"/>
                <a:gd name="T51" fmla="*/ 388 h 503"/>
                <a:gd name="T52" fmla="*/ 614 w 768"/>
                <a:gd name="T53" fmla="*/ 388 h 503"/>
                <a:gd name="T54" fmla="*/ 560 w 768"/>
                <a:gd name="T55" fmla="*/ 388 h 503"/>
                <a:gd name="T56" fmla="*/ 515 w 768"/>
                <a:gd name="T57" fmla="*/ 388 h 503"/>
                <a:gd name="T58" fmla="*/ 452 w 768"/>
                <a:gd name="T59" fmla="*/ 407 h 503"/>
                <a:gd name="T60" fmla="*/ 425 w 768"/>
                <a:gd name="T61" fmla="*/ 420 h 503"/>
                <a:gd name="T62" fmla="*/ 380 w 768"/>
                <a:gd name="T63" fmla="*/ 439 h 503"/>
                <a:gd name="T64" fmla="*/ 343 w 768"/>
                <a:gd name="T65" fmla="*/ 458 h 503"/>
                <a:gd name="T66" fmla="*/ 307 w 768"/>
                <a:gd name="T67" fmla="*/ 477 h 503"/>
                <a:gd name="T68" fmla="*/ 289 w 768"/>
                <a:gd name="T69" fmla="*/ 497 h 503"/>
                <a:gd name="T70" fmla="*/ 244 w 768"/>
                <a:gd name="T71" fmla="*/ 497 h 503"/>
                <a:gd name="T72" fmla="*/ 199 w 768"/>
                <a:gd name="T73" fmla="*/ 471 h 503"/>
                <a:gd name="T74" fmla="*/ 154 w 768"/>
                <a:gd name="T75" fmla="*/ 458 h 503"/>
                <a:gd name="T76" fmla="*/ 118 w 768"/>
                <a:gd name="T77" fmla="*/ 452 h 503"/>
                <a:gd name="T78" fmla="*/ 54 w 768"/>
                <a:gd name="T79" fmla="*/ 452 h 503"/>
                <a:gd name="T80" fmla="*/ 27 w 768"/>
                <a:gd name="T81" fmla="*/ 446 h 503"/>
                <a:gd name="T82" fmla="*/ 9 w 768"/>
                <a:gd name="T83" fmla="*/ 401 h 503"/>
                <a:gd name="T84" fmla="*/ 0 w 768"/>
                <a:gd name="T85" fmla="*/ 376 h 503"/>
                <a:gd name="T86" fmla="*/ 9 w 768"/>
                <a:gd name="T87" fmla="*/ 344 h 503"/>
                <a:gd name="T88" fmla="*/ 45 w 768"/>
                <a:gd name="T89" fmla="*/ 299 h 503"/>
                <a:gd name="T90" fmla="*/ 73 w 768"/>
                <a:gd name="T91" fmla="*/ 280 h 503"/>
                <a:gd name="T92" fmla="*/ 118 w 768"/>
                <a:gd name="T93" fmla="*/ 261 h 503"/>
                <a:gd name="T94" fmla="*/ 154 w 768"/>
                <a:gd name="T95" fmla="*/ 235 h 503"/>
                <a:gd name="T96" fmla="*/ 145 w 768"/>
                <a:gd name="T97" fmla="*/ 210 h 503"/>
                <a:gd name="T98" fmla="*/ 109 w 768"/>
                <a:gd name="T99" fmla="*/ 197 h 503"/>
                <a:gd name="T100" fmla="*/ 54 w 768"/>
                <a:gd name="T101" fmla="*/ 178 h 503"/>
                <a:gd name="T102" fmla="*/ 27 w 768"/>
                <a:gd name="T103" fmla="*/ 165 h 503"/>
                <a:gd name="T104" fmla="*/ 18 w 768"/>
                <a:gd name="T105" fmla="*/ 140 h 503"/>
                <a:gd name="T106" fmla="*/ 54 w 768"/>
                <a:gd name="T107" fmla="*/ 134 h 5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8"/>
                <a:gd name="T163" fmla="*/ 0 h 503"/>
                <a:gd name="T164" fmla="*/ 768 w 768"/>
                <a:gd name="T165" fmla="*/ 503 h 5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8" h="503">
                  <a:moveTo>
                    <a:pt x="73" y="134"/>
                  </a:moveTo>
                  <a:lnTo>
                    <a:pt x="73" y="127"/>
                  </a:lnTo>
                  <a:lnTo>
                    <a:pt x="73" y="121"/>
                  </a:lnTo>
                  <a:lnTo>
                    <a:pt x="73" y="114"/>
                  </a:lnTo>
                  <a:lnTo>
                    <a:pt x="82" y="102"/>
                  </a:lnTo>
                  <a:lnTo>
                    <a:pt x="82" y="95"/>
                  </a:lnTo>
                  <a:lnTo>
                    <a:pt x="91" y="95"/>
                  </a:lnTo>
                  <a:lnTo>
                    <a:pt x="91" y="89"/>
                  </a:lnTo>
                  <a:lnTo>
                    <a:pt x="100" y="89"/>
                  </a:lnTo>
                  <a:lnTo>
                    <a:pt x="109" y="83"/>
                  </a:lnTo>
                  <a:lnTo>
                    <a:pt x="118" y="83"/>
                  </a:lnTo>
                  <a:lnTo>
                    <a:pt x="127" y="83"/>
                  </a:lnTo>
                  <a:lnTo>
                    <a:pt x="136" y="83"/>
                  </a:lnTo>
                  <a:lnTo>
                    <a:pt x="145" y="76"/>
                  </a:lnTo>
                  <a:lnTo>
                    <a:pt x="154" y="70"/>
                  </a:lnTo>
                  <a:lnTo>
                    <a:pt x="163" y="70"/>
                  </a:lnTo>
                  <a:lnTo>
                    <a:pt x="172" y="63"/>
                  </a:lnTo>
                  <a:lnTo>
                    <a:pt x="190" y="63"/>
                  </a:lnTo>
                  <a:lnTo>
                    <a:pt x="199" y="63"/>
                  </a:lnTo>
                  <a:lnTo>
                    <a:pt x="208" y="63"/>
                  </a:lnTo>
                  <a:lnTo>
                    <a:pt x="226" y="63"/>
                  </a:lnTo>
                  <a:lnTo>
                    <a:pt x="235" y="63"/>
                  </a:lnTo>
                  <a:lnTo>
                    <a:pt x="235" y="70"/>
                  </a:lnTo>
                  <a:lnTo>
                    <a:pt x="244" y="70"/>
                  </a:lnTo>
                  <a:lnTo>
                    <a:pt x="253" y="70"/>
                  </a:lnTo>
                  <a:lnTo>
                    <a:pt x="262" y="70"/>
                  </a:lnTo>
                  <a:lnTo>
                    <a:pt x="271" y="70"/>
                  </a:lnTo>
                  <a:lnTo>
                    <a:pt x="280" y="63"/>
                  </a:lnTo>
                  <a:lnTo>
                    <a:pt x="298" y="57"/>
                  </a:lnTo>
                  <a:lnTo>
                    <a:pt x="307" y="57"/>
                  </a:lnTo>
                  <a:lnTo>
                    <a:pt x="307" y="51"/>
                  </a:lnTo>
                  <a:lnTo>
                    <a:pt x="307" y="44"/>
                  </a:lnTo>
                  <a:lnTo>
                    <a:pt x="316" y="38"/>
                  </a:lnTo>
                  <a:lnTo>
                    <a:pt x="325" y="38"/>
                  </a:lnTo>
                  <a:lnTo>
                    <a:pt x="334" y="32"/>
                  </a:lnTo>
                  <a:lnTo>
                    <a:pt x="334" y="25"/>
                  </a:lnTo>
                  <a:lnTo>
                    <a:pt x="343" y="19"/>
                  </a:lnTo>
                  <a:lnTo>
                    <a:pt x="343" y="12"/>
                  </a:lnTo>
                  <a:lnTo>
                    <a:pt x="343" y="6"/>
                  </a:lnTo>
                  <a:lnTo>
                    <a:pt x="362" y="0"/>
                  </a:lnTo>
                  <a:lnTo>
                    <a:pt x="371" y="0"/>
                  </a:lnTo>
                  <a:lnTo>
                    <a:pt x="380" y="0"/>
                  </a:lnTo>
                  <a:lnTo>
                    <a:pt x="389" y="0"/>
                  </a:lnTo>
                  <a:lnTo>
                    <a:pt x="389" y="6"/>
                  </a:lnTo>
                  <a:lnTo>
                    <a:pt x="398" y="6"/>
                  </a:lnTo>
                  <a:lnTo>
                    <a:pt x="407" y="6"/>
                  </a:lnTo>
                  <a:lnTo>
                    <a:pt x="407" y="12"/>
                  </a:lnTo>
                  <a:lnTo>
                    <a:pt x="416" y="12"/>
                  </a:lnTo>
                  <a:lnTo>
                    <a:pt x="425" y="19"/>
                  </a:lnTo>
                  <a:lnTo>
                    <a:pt x="434" y="25"/>
                  </a:lnTo>
                  <a:lnTo>
                    <a:pt x="443" y="25"/>
                  </a:lnTo>
                  <a:lnTo>
                    <a:pt x="443" y="32"/>
                  </a:lnTo>
                  <a:lnTo>
                    <a:pt x="452" y="32"/>
                  </a:lnTo>
                  <a:lnTo>
                    <a:pt x="461" y="38"/>
                  </a:lnTo>
                  <a:lnTo>
                    <a:pt x="470" y="38"/>
                  </a:lnTo>
                  <a:lnTo>
                    <a:pt x="470" y="44"/>
                  </a:lnTo>
                  <a:lnTo>
                    <a:pt x="479" y="44"/>
                  </a:lnTo>
                  <a:lnTo>
                    <a:pt x="479" y="51"/>
                  </a:lnTo>
                  <a:lnTo>
                    <a:pt x="488" y="51"/>
                  </a:lnTo>
                  <a:lnTo>
                    <a:pt x="497" y="51"/>
                  </a:lnTo>
                  <a:lnTo>
                    <a:pt x="506" y="51"/>
                  </a:lnTo>
                  <a:lnTo>
                    <a:pt x="506" y="57"/>
                  </a:lnTo>
                  <a:lnTo>
                    <a:pt x="515" y="57"/>
                  </a:lnTo>
                  <a:lnTo>
                    <a:pt x="524" y="57"/>
                  </a:lnTo>
                  <a:lnTo>
                    <a:pt x="524" y="63"/>
                  </a:lnTo>
                  <a:lnTo>
                    <a:pt x="551" y="83"/>
                  </a:lnTo>
                  <a:lnTo>
                    <a:pt x="560" y="89"/>
                  </a:lnTo>
                  <a:lnTo>
                    <a:pt x="569" y="89"/>
                  </a:lnTo>
                  <a:lnTo>
                    <a:pt x="569" y="95"/>
                  </a:lnTo>
                  <a:lnTo>
                    <a:pt x="569" y="102"/>
                  </a:lnTo>
                  <a:lnTo>
                    <a:pt x="569" y="108"/>
                  </a:lnTo>
                  <a:lnTo>
                    <a:pt x="569" y="114"/>
                  </a:lnTo>
                  <a:lnTo>
                    <a:pt x="569" y="121"/>
                  </a:lnTo>
                  <a:lnTo>
                    <a:pt x="569" y="127"/>
                  </a:lnTo>
                  <a:lnTo>
                    <a:pt x="569" y="134"/>
                  </a:lnTo>
                  <a:lnTo>
                    <a:pt x="560" y="134"/>
                  </a:lnTo>
                  <a:lnTo>
                    <a:pt x="560" y="140"/>
                  </a:lnTo>
                  <a:lnTo>
                    <a:pt x="551" y="140"/>
                  </a:lnTo>
                  <a:lnTo>
                    <a:pt x="542" y="146"/>
                  </a:lnTo>
                  <a:lnTo>
                    <a:pt x="533" y="153"/>
                  </a:lnTo>
                  <a:lnTo>
                    <a:pt x="533" y="159"/>
                  </a:lnTo>
                  <a:lnTo>
                    <a:pt x="524" y="159"/>
                  </a:lnTo>
                  <a:lnTo>
                    <a:pt x="524" y="165"/>
                  </a:lnTo>
                  <a:lnTo>
                    <a:pt x="524" y="172"/>
                  </a:lnTo>
                  <a:lnTo>
                    <a:pt x="524" y="178"/>
                  </a:lnTo>
                  <a:lnTo>
                    <a:pt x="524" y="184"/>
                  </a:lnTo>
                  <a:lnTo>
                    <a:pt x="533" y="184"/>
                  </a:lnTo>
                  <a:lnTo>
                    <a:pt x="533" y="191"/>
                  </a:lnTo>
                  <a:lnTo>
                    <a:pt x="542" y="191"/>
                  </a:lnTo>
                  <a:lnTo>
                    <a:pt x="542" y="197"/>
                  </a:lnTo>
                  <a:lnTo>
                    <a:pt x="551" y="197"/>
                  </a:lnTo>
                  <a:lnTo>
                    <a:pt x="569" y="197"/>
                  </a:lnTo>
                  <a:lnTo>
                    <a:pt x="569" y="204"/>
                  </a:lnTo>
                  <a:lnTo>
                    <a:pt x="605" y="216"/>
                  </a:lnTo>
                  <a:lnTo>
                    <a:pt x="614" y="223"/>
                  </a:lnTo>
                  <a:lnTo>
                    <a:pt x="614" y="229"/>
                  </a:lnTo>
                  <a:lnTo>
                    <a:pt x="614" y="235"/>
                  </a:lnTo>
                  <a:lnTo>
                    <a:pt x="623" y="235"/>
                  </a:lnTo>
                  <a:lnTo>
                    <a:pt x="632" y="235"/>
                  </a:lnTo>
                  <a:lnTo>
                    <a:pt x="642" y="242"/>
                  </a:lnTo>
                  <a:lnTo>
                    <a:pt x="678" y="261"/>
                  </a:lnTo>
                  <a:lnTo>
                    <a:pt x="678" y="267"/>
                  </a:lnTo>
                  <a:lnTo>
                    <a:pt x="687" y="267"/>
                  </a:lnTo>
                  <a:lnTo>
                    <a:pt x="687" y="274"/>
                  </a:lnTo>
                  <a:lnTo>
                    <a:pt x="732" y="293"/>
                  </a:lnTo>
                  <a:lnTo>
                    <a:pt x="741" y="293"/>
                  </a:lnTo>
                  <a:lnTo>
                    <a:pt x="741" y="299"/>
                  </a:lnTo>
                  <a:lnTo>
                    <a:pt x="741" y="305"/>
                  </a:lnTo>
                  <a:lnTo>
                    <a:pt x="750" y="312"/>
                  </a:lnTo>
                  <a:lnTo>
                    <a:pt x="750" y="318"/>
                  </a:lnTo>
                  <a:lnTo>
                    <a:pt x="759" y="325"/>
                  </a:lnTo>
                  <a:lnTo>
                    <a:pt x="759" y="331"/>
                  </a:lnTo>
                  <a:lnTo>
                    <a:pt x="768" y="331"/>
                  </a:lnTo>
                  <a:lnTo>
                    <a:pt x="768" y="337"/>
                  </a:lnTo>
                  <a:lnTo>
                    <a:pt x="759" y="344"/>
                  </a:lnTo>
                  <a:lnTo>
                    <a:pt x="750" y="344"/>
                  </a:lnTo>
                  <a:lnTo>
                    <a:pt x="750" y="350"/>
                  </a:lnTo>
                  <a:lnTo>
                    <a:pt x="741" y="350"/>
                  </a:lnTo>
                  <a:lnTo>
                    <a:pt x="741" y="356"/>
                  </a:lnTo>
                  <a:lnTo>
                    <a:pt x="732" y="363"/>
                  </a:lnTo>
                  <a:lnTo>
                    <a:pt x="732" y="369"/>
                  </a:lnTo>
                  <a:lnTo>
                    <a:pt x="723" y="369"/>
                  </a:lnTo>
                  <a:lnTo>
                    <a:pt x="723" y="376"/>
                  </a:lnTo>
                  <a:lnTo>
                    <a:pt x="705" y="376"/>
                  </a:lnTo>
                  <a:lnTo>
                    <a:pt x="696" y="382"/>
                  </a:lnTo>
                  <a:lnTo>
                    <a:pt x="687" y="382"/>
                  </a:lnTo>
                  <a:lnTo>
                    <a:pt x="678" y="382"/>
                  </a:lnTo>
                  <a:lnTo>
                    <a:pt x="678" y="388"/>
                  </a:lnTo>
                  <a:lnTo>
                    <a:pt x="669" y="388"/>
                  </a:lnTo>
                  <a:lnTo>
                    <a:pt x="660" y="388"/>
                  </a:lnTo>
                  <a:lnTo>
                    <a:pt x="651" y="388"/>
                  </a:lnTo>
                  <a:lnTo>
                    <a:pt x="642" y="388"/>
                  </a:lnTo>
                  <a:lnTo>
                    <a:pt x="632" y="388"/>
                  </a:lnTo>
                  <a:lnTo>
                    <a:pt x="623" y="388"/>
                  </a:lnTo>
                  <a:lnTo>
                    <a:pt x="614" y="388"/>
                  </a:lnTo>
                  <a:lnTo>
                    <a:pt x="605" y="388"/>
                  </a:lnTo>
                  <a:lnTo>
                    <a:pt x="596" y="388"/>
                  </a:lnTo>
                  <a:lnTo>
                    <a:pt x="578" y="388"/>
                  </a:lnTo>
                  <a:lnTo>
                    <a:pt x="569" y="388"/>
                  </a:lnTo>
                  <a:lnTo>
                    <a:pt x="560" y="388"/>
                  </a:lnTo>
                  <a:lnTo>
                    <a:pt x="551" y="388"/>
                  </a:lnTo>
                  <a:lnTo>
                    <a:pt x="542" y="388"/>
                  </a:lnTo>
                  <a:lnTo>
                    <a:pt x="533" y="388"/>
                  </a:lnTo>
                  <a:lnTo>
                    <a:pt x="524" y="388"/>
                  </a:lnTo>
                  <a:lnTo>
                    <a:pt x="515" y="388"/>
                  </a:lnTo>
                  <a:lnTo>
                    <a:pt x="506" y="388"/>
                  </a:lnTo>
                  <a:lnTo>
                    <a:pt x="479" y="395"/>
                  </a:lnTo>
                  <a:lnTo>
                    <a:pt x="470" y="401"/>
                  </a:lnTo>
                  <a:lnTo>
                    <a:pt x="461" y="401"/>
                  </a:lnTo>
                  <a:lnTo>
                    <a:pt x="452" y="407"/>
                  </a:lnTo>
                  <a:lnTo>
                    <a:pt x="452" y="414"/>
                  </a:lnTo>
                  <a:lnTo>
                    <a:pt x="443" y="414"/>
                  </a:lnTo>
                  <a:lnTo>
                    <a:pt x="434" y="414"/>
                  </a:lnTo>
                  <a:lnTo>
                    <a:pt x="425" y="414"/>
                  </a:lnTo>
                  <a:lnTo>
                    <a:pt x="425" y="420"/>
                  </a:lnTo>
                  <a:lnTo>
                    <a:pt x="416" y="420"/>
                  </a:lnTo>
                  <a:lnTo>
                    <a:pt x="416" y="427"/>
                  </a:lnTo>
                  <a:lnTo>
                    <a:pt x="407" y="433"/>
                  </a:lnTo>
                  <a:lnTo>
                    <a:pt x="389" y="439"/>
                  </a:lnTo>
                  <a:lnTo>
                    <a:pt x="380" y="439"/>
                  </a:lnTo>
                  <a:lnTo>
                    <a:pt x="380" y="446"/>
                  </a:lnTo>
                  <a:lnTo>
                    <a:pt x="371" y="446"/>
                  </a:lnTo>
                  <a:lnTo>
                    <a:pt x="362" y="452"/>
                  </a:lnTo>
                  <a:lnTo>
                    <a:pt x="353" y="458"/>
                  </a:lnTo>
                  <a:lnTo>
                    <a:pt x="343" y="458"/>
                  </a:lnTo>
                  <a:lnTo>
                    <a:pt x="343" y="465"/>
                  </a:lnTo>
                  <a:lnTo>
                    <a:pt x="334" y="471"/>
                  </a:lnTo>
                  <a:lnTo>
                    <a:pt x="325" y="471"/>
                  </a:lnTo>
                  <a:lnTo>
                    <a:pt x="316" y="471"/>
                  </a:lnTo>
                  <a:lnTo>
                    <a:pt x="307" y="477"/>
                  </a:lnTo>
                  <a:lnTo>
                    <a:pt x="298" y="477"/>
                  </a:lnTo>
                  <a:lnTo>
                    <a:pt x="298" y="484"/>
                  </a:lnTo>
                  <a:lnTo>
                    <a:pt x="298" y="490"/>
                  </a:lnTo>
                  <a:lnTo>
                    <a:pt x="298" y="497"/>
                  </a:lnTo>
                  <a:lnTo>
                    <a:pt x="289" y="497"/>
                  </a:lnTo>
                  <a:lnTo>
                    <a:pt x="280" y="497"/>
                  </a:lnTo>
                  <a:lnTo>
                    <a:pt x="271" y="497"/>
                  </a:lnTo>
                  <a:lnTo>
                    <a:pt x="271" y="503"/>
                  </a:lnTo>
                  <a:lnTo>
                    <a:pt x="262" y="503"/>
                  </a:lnTo>
                  <a:lnTo>
                    <a:pt x="244" y="497"/>
                  </a:lnTo>
                  <a:lnTo>
                    <a:pt x="235" y="490"/>
                  </a:lnTo>
                  <a:lnTo>
                    <a:pt x="226" y="484"/>
                  </a:lnTo>
                  <a:lnTo>
                    <a:pt x="217" y="477"/>
                  </a:lnTo>
                  <a:lnTo>
                    <a:pt x="208" y="477"/>
                  </a:lnTo>
                  <a:lnTo>
                    <a:pt x="199" y="471"/>
                  </a:lnTo>
                  <a:lnTo>
                    <a:pt x="181" y="471"/>
                  </a:lnTo>
                  <a:lnTo>
                    <a:pt x="172" y="471"/>
                  </a:lnTo>
                  <a:lnTo>
                    <a:pt x="172" y="465"/>
                  </a:lnTo>
                  <a:lnTo>
                    <a:pt x="163" y="465"/>
                  </a:lnTo>
                  <a:lnTo>
                    <a:pt x="154" y="458"/>
                  </a:lnTo>
                  <a:lnTo>
                    <a:pt x="145" y="458"/>
                  </a:lnTo>
                  <a:lnTo>
                    <a:pt x="136" y="458"/>
                  </a:lnTo>
                  <a:lnTo>
                    <a:pt x="136" y="452"/>
                  </a:lnTo>
                  <a:lnTo>
                    <a:pt x="127" y="452"/>
                  </a:lnTo>
                  <a:lnTo>
                    <a:pt x="118" y="452"/>
                  </a:lnTo>
                  <a:lnTo>
                    <a:pt x="109" y="452"/>
                  </a:lnTo>
                  <a:lnTo>
                    <a:pt x="100" y="452"/>
                  </a:lnTo>
                  <a:lnTo>
                    <a:pt x="82" y="452"/>
                  </a:lnTo>
                  <a:lnTo>
                    <a:pt x="64" y="452"/>
                  </a:lnTo>
                  <a:lnTo>
                    <a:pt x="54" y="452"/>
                  </a:lnTo>
                  <a:lnTo>
                    <a:pt x="54" y="458"/>
                  </a:lnTo>
                  <a:lnTo>
                    <a:pt x="45" y="458"/>
                  </a:lnTo>
                  <a:lnTo>
                    <a:pt x="36" y="452"/>
                  </a:lnTo>
                  <a:lnTo>
                    <a:pt x="36" y="446"/>
                  </a:lnTo>
                  <a:lnTo>
                    <a:pt x="27" y="446"/>
                  </a:lnTo>
                  <a:lnTo>
                    <a:pt x="27" y="439"/>
                  </a:lnTo>
                  <a:lnTo>
                    <a:pt x="18" y="433"/>
                  </a:lnTo>
                  <a:lnTo>
                    <a:pt x="9" y="414"/>
                  </a:lnTo>
                  <a:lnTo>
                    <a:pt x="9" y="407"/>
                  </a:lnTo>
                  <a:lnTo>
                    <a:pt x="9" y="401"/>
                  </a:lnTo>
                  <a:lnTo>
                    <a:pt x="9" y="395"/>
                  </a:lnTo>
                  <a:lnTo>
                    <a:pt x="9" y="388"/>
                  </a:lnTo>
                  <a:lnTo>
                    <a:pt x="0" y="388"/>
                  </a:lnTo>
                  <a:lnTo>
                    <a:pt x="0" y="382"/>
                  </a:lnTo>
                  <a:lnTo>
                    <a:pt x="0" y="376"/>
                  </a:lnTo>
                  <a:lnTo>
                    <a:pt x="0" y="369"/>
                  </a:lnTo>
                  <a:lnTo>
                    <a:pt x="0" y="363"/>
                  </a:lnTo>
                  <a:lnTo>
                    <a:pt x="0" y="356"/>
                  </a:lnTo>
                  <a:lnTo>
                    <a:pt x="0" y="350"/>
                  </a:lnTo>
                  <a:lnTo>
                    <a:pt x="9" y="344"/>
                  </a:lnTo>
                  <a:lnTo>
                    <a:pt x="9" y="337"/>
                  </a:lnTo>
                  <a:lnTo>
                    <a:pt x="9" y="331"/>
                  </a:lnTo>
                  <a:lnTo>
                    <a:pt x="36" y="305"/>
                  </a:lnTo>
                  <a:lnTo>
                    <a:pt x="36" y="299"/>
                  </a:lnTo>
                  <a:lnTo>
                    <a:pt x="45" y="299"/>
                  </a:lnTo>
                  <a:lnTo>
                    <a:pt x="45" y="293"/>
                  </a:lnTo>
                  <a:lnTo>
                    <a:pt x="54" y="293"/>
                  </a:lnTo>
                  <a:lnTo>
                    <a:pt x="54" y="286"/>
                  </a:lnTo>
                  <a:lnTo>
                    <a:pt x="64" y="286"/>
                  </a:lnTo>
                  <a:lnTo>
                    <a:pt x="73" y="280"/>
                  </a:lnTo>
                  <a:lnTo>
                    <a:pt x="82" y="280"/>
                  </a:lnTo>
                  <a:lnTo>
                    <a:pt x="91" y="274"/>
                  </a:lnTo>
                  <a:lnTo>
                    <a:pt x="100" y="267"/>
                  </a:lnTo>
                  <a:lnTo>
                    <a:pt x="109" y="267"/>
                  </a:lnTo>
                  <a:lnTo>
                    <a:pt x="118" y="261"/>
                  </a:lnTo>
                  <a:lnTo>
                    <a:pt x="127" y="261"/>
                  </a:lnTo>
                  <a:lnTo>
                    <a:pt x="136" y="255"/>
                  </a:lnTo>
                  <a:lnTo>
                    <a:pt x="154" y="248"/>
                  </a:lnTo>
                  <a:lnTo>
                    <a:pt x="154" y="242"/>
                  </a:lnTo>
                  <a:lnTo>
                    <a:pt x="154" y="235"/>
                  </a:lnTo>
                  <a:lnTo>
                    <a:pt x="154" y="229"/>
                  </a:lnTo>
                  <a:lnTo>
                    <a:pt x="154" y="223"/>
                  </a:lnTo>
                  <a:lnTo>
                    <a:pt x="145" y="223"/>
                  </a:lnTo>
                  <a:lnTo>
                    <a:pt x="145" y="216"/>
                  </a:lnTo>
                  <a:lnTo>
                    <a:pt x="145" y="210"/>
                  </a:lnTo>
                  <a:lnTo>
                    <a:pt x="136" y="210"/>
                  </a:lnTo>
                  <a:lnTo>
                    <a:pt x="127" y="204"/>
                  </a:lnTo>
                  <a:lnTo>
                    <a:pt x="118" y="204"/>
                  </a:lnTo>
                  <a:lnTo>
                    <a:pt x="118" y="197"/>
                  </a:lnTo>
                  <a:lnTo>
                    <a:pt x="109" y="197"/>
                  </a:lnTo>
                  <a:lnTo>
                    <a:pt x="100" y="197"/>
                  </a:lnTo>
                  <a:lnTo>
                    <a:pt x="91" y="191"/>
                  </a:lnTo>
                  <a:lnTo>
                    <a:pt x="82" y="184"/>
                  </a:lnTo>
                  <a:lnTo>
                    <a:pt x="73" y="184"/>
                  </a:lnTo>
                  <a:lnTo>
                    <a:pt x="54" y="178"/>
                  </a:lnTo>
                  <a:lnTo>
                    <a:pt x="45" y="178"/>
                  </a:lnTo>
                  <a:lnTo>
                    <a:pt x="45" y="172"/>
                  </a:lnTo>
                  <a:lnTo>
                    <a:pt x="36" y="172"/>
                  </a:lnTo>
                  <a:lnTo>
                    <a:pt x="27" y="172"/>
                  </a:lnTo>
                  <a:lnTo>
                    <a:pt x="27" y="165"/>
                  </a:lnTo>
                  <a:lnTo>
                    <a:pt x="18" y="165"/>
                  </a:lnTo>
                  <a:lnTo>
                    <a:pt x="18" y="159"/>
                  </a:lnTo>
                  <a:lnTo>
                    <a:pt x="18" y="153"/>
                  </a:lnTo>
                  <a:lnTo>
                    <a:pt x="18" y="146"/>
                  </a:lnTo>
                  <a:lnTo>
                    <a:pt x="18" y="140"/>
                  </a:lnTo>
                  <a:lnTo>
                    <a:pt x="27" y="140"/>
                  </a:lnTo>
                  <a:lnTo>
                    <a:pt x="36" y="140"/>
                  </a:lnTo>
                  <a:lnTo>
                    <a:pt x="45" y="140"/>
                  </a:lnTo>
                  <a:lnTo>
                    <a:pt x="45" y="134"/>
                  </a:lnTo>
                  <a:lnTo>
                    <a:pt x="54" y="134"/>
                  </a:lnTo>
                  <a:lnTo>
                    <a:pt x="64" y="127"/>
                  </a:lnTo>
                  <a:lnTo>
                    <a:pt x="64" y="121"/>
                  </a:lnTo>
                  <a:lnTo>
                    <a:pt x="73" y="121"/>
                  </a:lnTo>
                  <a:lnTo>
                    <a:pt x="73" y="134"/>
                  </a:lnTo>
                  <a:close/>
                </a:path>
              </a:pathLst>
            </a:custGeom>
            <a:blipFill dpi="0" rotWithShape="0">
              <a:blip r:embed="rId3"/>
              <a:srcRect/>
              <a:tile tx="0" ty="0" sx="100000" sy="100000" flip="none" algn="tl"/>
            </a:blipFill>
            <a:ln w="9525">
              <a:noFill/>
              <a:round/>
              <a:headEnd/>
              <a:tailEnd/>
            </a:ln>
          </p:spPr>
          <p:txBody>
            <a:bodyPr/>
            <a:lstStyle/>
            <a:p>
              <a:endParaRPr lang="en-GB"/>
            </a:p>
          </p:txBody>
        </p:sp>
        <p:sp>
          <p:nvSpPr>
            <p:cNvPr id="72806" name="Freeform 21"/>
            <p:cNvSpPr>
              <a:spLocks/>
            </p:cNvSpPr>
            <p:nvPr/>
          </p:nvSpPr>
          <p:spPr bwMode="auto">
            <a:xfrm>
              <a:off x="2886" y="3080"/>
              <a:ext cx="768" cy="503"/>
            </a:xfrm>
            <a:custGeom>
              <a:avLst/>
              <a:gdLst>
                <a:gd name="T0" fmla="*/ 82 w 768"/>
                <a:gd name="T1" fmla="*/ 102 h 503"/>
                <a:gd name="T2" fmla="*/ 109 w 768"/>
                <a:gd name="T3" fmla="*/ 83 h 503"/>
                <a:gd name="T4" fmla="*/ 154 w 768"/>
                <a:gd name="T5" fmla="*/ 70 h 503"/>
                <a:gd name="T6" fmla="*/ 208 w 768"/>
                <a:gd name="T7" fmla="*/ 63 h 503"/>
                <a:gd name="T8" fmla="*/ 253 w 768"/>
                <a:gd name="T9" fmla="*/ 70 h 503"/>
                <a:gd name="T10" fmla="*/ 307 w 768"/>
                <a:gd name="T11" fmla="*/ 57 h 503"/>
                <a:gd name="T12" fmla="*/ 334 w 768"/>
                <a:gd name="T13" fmla="*/ 32 h 503"/>
                <a:gd name="T14" fmla="*/ 362 w 768"/>
                <a:gd name="T15" fmla="*/ 0 h 503"/>
                <a:gd name="T16" fmla="*/ 398 w 768"/>
                <a:gd name="T17" fmla="*/ 6 h 503"/>
                <a:gd name="T18" fmla="*/ 434 w 768"/>
                <a:gd name="T19" fmla="*/ 25 h 503"/>
                <a:gd name="T20" fmla="*/ 470 w 768"/>
                <a:gd name="T21" fmla="*/ 38 h 503"/>
                <a:gd name="T22" fmla="*/ 497 w 768"/>
                <a:gd name="T23" fmla="*/ 51 h 503"/>
                <a:gd name="T24" fmla="*/ 524 w 768"/>
                <a:gd name="T25" fmla="*/ 63 h 503"/>
                <a:gd name="T26" fmla="*/ 569 w 768"/>
                <a:gd name="T27" fmla="*/ 102 h 503"/>
                <a:gd name="T28" fmla="*/ 569 w 768"/>
                <a:gd name="T29" fmla="*/ 134 h 503"/>
                <a:gd name="T30" fmla="*/ 533 w 768"/>
                <a:gd name="T31" fmla="*/ 153 h 503"/>
                <a:gd name="T32" fmla="*/ 524 w 768"/>
                <a:gd name="T33" fmla="*/ 178 h 503"/>
                <a:gd name="T34" fmla="*/ 542 w 768"/>
                <a:gd name="T35" fmla="*/ 197 h 503"/>
                <a:gd name="T36" fmla="*/ 614 w 768"/>
                <a:gd name="T37" fmla="*/ 223 h 503"/>
                <a:gd name="T38" fmla="*/ 642 w 768"/>
                <a:gd name="T39" fmla="*/ 242 h 503"/>
                <a:gd name="T40" fmla="*/ 732 w 768"/>
                <a:gd name="T41" fmla="*/ 293 h 503"/>
                <a:gd name="T42" fmla="*/ 750 w 768"/>
                <a:gd name="T43" fmla="*/ 318 h 503"/>
                <a:gd name="T44" fmla="*/ 759 w 768"/>
                <a:gd name="T45" fmla="*/ 344 h 503"/>
                <a:gd name="T46" fmla="*/ 732 w 768"/>
                <a:gd name="T47" fmla="*/ 363 h 503"/>
                <a:gd name="T48" fmla="*/ 696 w 768"/>
                <a:gd name="T49" fmla="*/ 382 h 503"/>
                <a:gd name="T50" fmla="*/ 660 w 768"/>
                <a:gd name="T51" fmla="*/ 388 h 503"/>
                <a:gd name="T52" fmla="*/ 614 w 768"/>
                <a:gd name="T53" fmla="*/ 388 h 503"/>
                <a:gd name="T54" fmla="*/ 560 w 768"/>
                <a:gd name="T55" fmla="*/ 388 h 503"/>
                <a:gd name="T56" fmla="*/ 515 w 768"/>
                <a:gd name="T57" fmla="*/ 388 h 503"/>
                <a:gd name="T58" fmla="*/ 452 w 768"/>
                <a:gd name="T59" fmla="*/ 407 h 503"/>
                <a:gd name="T60" fmla="*/ 425 w 768"/>
                <a:gd name="T61" fmla="*/ 420 h 503"/>
                <a:gd name="T62" fmla="*/ 380 w 768"/>
                <a:gd name="T63" fmla="*/ 439 h 503"/>
                <a:gd name="T64" fmla="*/ 343 w 768"/>
                <a:gd name="T65" fmla="*/ 458 h 503"/>
                <a:gd name="T66" fmla="*/ 307 w 768"/>
                <a:gd name="T67" fmla="*/ 477 h 503"/>
                <a:gd name="T68" fmla="*/ 289 w 768"/>
                <a:gd name="T69" fmla="*/ 497 h 503"/>
                <a:gd name="T70" fmla="*/ 244 w 768"/>
                <a:gd name="T71" fmla="*/ 497 h 503"/>
                <a:gd name="T72" fmla="*/ 199 w 768"/>
                <a:gd name="T73" fmla="*/ 471 h 503"/>
                <a:gd name="T74" fmla="*/ 154 w 768"/>
                <a:gd name="T75" fmla="*/ 458 h 503"/>
                <a:gd name="T76" fmla="*/ 118 w 768"/>
                <a:gd name="T77" fmla="*/ 452 h 503"/>
                <a:gd name="T78" fmla="*/ 54 w 768"/>
                <a:gd name="T79" fmla="*/ 452 h 503"/>
                <a:gd name="T80" fmla="*/ 27 w 768"/>
                <a:gd name="T81" fmla="*/ 446 h 503"/>
                <a:gd name="T82" fmla="*/ 9 w 768"/>
                <a:gd name="T83" fmla="*/ 401 h 503"/>
                <a:gd name="T84" fmla="*/ 0 w 768"/>
                <a:gd name="T85" fmla="*/ 376 h 503"/>
                <a:gd name="T86" fmla="*/ 9 w 768"/>
                <a:gd name="T87" fmla="*/ 344 h 503"/>
                <a:gd name="T88" fmla="*/ 45 w 768"/>
                <a:gd name="T89" fmla="*/ 299 h 503"/>
                <a:gd name="T90" fmla="*/ 73 w 768"/>
                <a:gd name="T91" fmla="*/ 280 h 503"/>
                <a:gd name="T92" fmla="*/ 118 w 768"/>
                <a:gd name="T93" fmla="*/ 261 h 503"/>
                <a:gd name="T94" fmla="*/ 154 w 768"/>
                <a:gd name="T95" fmla="*/ 235 h 503"/>
                <a:gd name="T96" fmla="*/ 145 w 768"/>
                <a:gd name="T97" fmla="*/ 210 h 503"/>
                <a:gd name="T98" fmla="*/ 109 w 768"/>
                <a:gd name="T99" fmla="*/ 197 h 503"/>
                <a:gd name="T100" fmla="*/ 54 w 768"/>
                <a:gd name="T101" fmla="*/ 178 h 503"/>
                <a:gd name="T102" fmla="*/ 27 w 768"/>
                <a:gd name="T103" fmla="*/ 165 h 503"/>
                <a:gd name="T104" fmla="*/ 18 w 768"/>
                <a:gd name="T105" fmla="*/ 140 h 503"/>
                <a:gd name="T106" fmla="*/ 54 w 768"/>
                <a:gd name="T107" fmla="*/ 134 h 5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8"/>
                <a:gd name="T163" fmla="*/ 0 h 503"/>
                <a:gd name="T164" fmla="*/ 768 w 768"/>
                <a:gd name="T165" fmla="*/ 503 h 5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8" h="503">
                  <a:moveTo>
                    <a:pt x="73" y="134"/>
                  </a:moveTo>
                  <a:lnTo>
                    <a:pt x="73" y="127"/>
                  </a:lnTo>
                  <a:lnTo>
                    <a:pt x="73" y="121"/>
                  </a:lnTo>
                  <a:lnTo>
                    <a:pt x="73" y="114"/>
                  </a:lnTo>
                  <a:lnTo>
                    <a:pt x="82" y="102"/>
                  </a:lnTo>
                  <a:lnTo>
                    <a:pt x="82" y="95"/>
                  </a:lnTo>
                  <a:lnTo>
                    <a:pt x="91" y="95"/>
                  </a:lnTo>
                  <a:lnTo>
                    <a:pt x="91" y="89"/>
                  </a:lnTo>
                  <a:lnTo>
                    <a:pt x="100" y="89"/>
                  </a:lnTo>
                  <a:lnTo>
                    <a:pt x="109" y="83"/>
                  </a:lnTo>
                  <a:lnTo>
                    <a:pt x="118" y="83"/>
                  </a:lnTo>
                  <a:lnTo>
                    <a:pt x="127" y="83"/>
                  </a:lnTo>
                  <a:lnTo>
                    <a:pt x="136" y="83"/>
                  </a:lnTo>
                  <a:lnTo>
                    <a:pt x="145" y="76"/>
                  </a:lnTo>
                  <a:lnTo>
                    <a:pt x="154" y="70"/>
                  </a:lnTo>
                  <a:lnTo>
                    <a:pt x="163" y="70"/>
                  </a:lnTo>
                  <a:lnTo>
                    <a:pt x="172" y="63"/>
                  </a:lnTo>
                  <a:lnTo>
                    <a:pt x="190" y="63"/>
                  </a:lnTo>
                  <a:lnTo>
                    <a:pt x="199" y="63"/>
                  </a:lnTo>
                  <a:lnTo>
                    <a:pt x="208" y="63"/>
                  </a:lnTo>
                  <a:lnTo>
                    <a:pt x="226" y="63"/>
                  </a:lnTo>
                  <a:lnTo>
                    <a:pt x="235" y="63"/>
                  </a:lnTo>
                  <a:lnTo>
                    <a:pt x="235" y="70"/>
                  </a:lnTo>
                  <a:lnTo>
                    <a:pt x="244" y="70"/>
                  </a:lnTo>
                  <a:lnTo>
                    <a:pt x="253" y="70"/>
                  </a:lnTo>
                  <a:lnTo>
                    <a:pt x="262" y="70"/>
                  </a:lnTo>
                  <a:lnTo>
                    <a:pt x="271" y="70"/>
                  </a:lnTo>
                  <a:lnTo>
                    <a:pt x="280" y="63"/>
                  </a:lnTo>
                  <a:lnTo>
                    <a:pt x="298" y="57"/>
                  </a:lnTo>
                  <a:lnTo>
                    <a:pt x="307" y="57"/>
                  </a:lnTo>
                  <a:lnTo>
                    <a:pt x="307" y="51"/>
                  </a:lnTo>
                  <a:lnTo>
                    <a:pt x="307" y="44"/>
                  </a:lnTo>
                  <a:lnTo>
                    <a:pt x="316" y="38"/>
                  </a:lnTo>
                  <a:lnTo>
                    <a:pt x="325" y="38"/>
                  </a:lnTo>
                  <a:lnTo>
                    <a:pt x="334" y="32"/>
                  </a:lnTo>
                  <a:lnTo>
                    <a:pt x="334" y="25"/>
                  </a:lnTo>
                  <a:lnTo>
                    <a:pt x="343" y="19"/>
                  </a:lnTo>
                  <a:lnTo>
                    <a:pt x="343" y="12"/>
                  </a:lnTo>
                  <a:lnTo>
                    <a:pt x="343" y="6"/>
                  </a:lnTo>
                  <a:lnTo>
                    <a:pt x="362" y="0"/>
                  </a:lnTo>
                  <a:lnTo>
                    <a:pt x="371" y="0"/>
                  </a:lnTo>
                  <a:lnTo>
                    <a:pt x="380" y="0"/>
                  </a:lnTo>
                  <a:lnTo>
                    <a:pt x="389" y="0"/>
                  </a:lnTo>
                  <a:lnTo>
                    <a:pt x="389" y="6"/>
                  </a:lnTo>
                  <a:lnTo>
                    <a:pt x="398" y="6"/>
                  </a:lnTo>
                  <a:lnTo>
                    <a:pt x="407" y="6"/>
                  </a:lnTo>
                  <a:lnTo>
                    <a:pt x="407" y="12"/>
                  </a:lnTo>
                  <a:lnTo>
                    <a:pt x="416" y="12"/>
                  </a:lnTo>
                  <a:lnTo>
                    <a:pt x="425" y="19"/>
                  </a:lnTo>
                  <a:lnTo>
                    <a:pt x="434" y="25"/>
                  </a:lnTo>
                  <a:lnTo>
                    <a:pt x="443" y="25"/>
                  </a:lnTo>
                  <a:lnTo>
                    <a:pt x="443" y="32"/>
                  </a:lnTo>
                  <a:lnTo>
                    <a:pt x="452" y="32"/>
                  </a:lnTo>
                  <a:lnTo>
                    <a:pt x="461" y="38"/>
                  </a:lnTo>
                  <a:lnTo>
                    <a:pt x="470" y="38"/>
                  </a:lnTo>
                  <a:lnTo>
                    <a:pt x="470" y="44"/>
                  </a:lnTo>
                  <a:lnTo>
                    <a:pt x="479" y="44"/>
                  </a:lnTo>
                  <a:lnTo>
                    <a:pt x="479" y="51"/>
                  </a:lnTo>
                  <a:lnTo>
                    <a:pt x="488" y="51"/>
                  </a:lnTo>
                  <a:lnTo>
                    <a:pt x="497" y="51"/>
                  </a:lnTo>
                  <a:lnTo>
                    <a:pt x="506" y="51"/>
                  </a:lnTo>
                  <a:lnTo>
                    <a:pt x="506" y="57"/>
                  </a:lnTo>
                  <a:lnTo>
                    <a:pt x="515" y="57"/>
                  </a:lnTo>
                  <a:lnTo>
                    <a:pt x="524" y="57"/>
                  </a:lnTo>
                  <a:lnTo>
                    <a:pt x="524" y="63"/>
                  </a:lnTo>
                  <a:lnTo>
                    <a:pt x="551" y="83"/>
                  </a:lnTo>
                  <a:lnTo>
                    <a:pt x="560" y="89"/>
                  </a:lnTo>
                  <a:lnTo>
                    <a:pt x="569" y="89"/>
                  </a:lnTo>
                  <a:lnTo>
                    <a:pt x="569" y="95"/>
                  </a:lnTo>
                  <a:lnTo>
                    <a:pt x="569" y="102"/>
                  </a:lnTo>
                  <a:lnTo>
                    <a:pt x="569" y="108"/>
                  </a:lnTo>
                  <a:lnTo>
                    <a:pt x="569" y="114"/>
                  </a:lnTo>
                  <a:lnTo>
                    <a:pt x="569" y="121"/>
                  </a:lnTo>
                  <a:lnTo>
                    <a:pt x="569" y="127"/>
                  </a:lnTo>
                  <a:lnTo>
                    <a:pt x="569" y="134"/>
                  </a:lnTo>
                  <a:lnTo>
                    <a:pt x="560" y="134"/>
                  </a:lnTo>
                  <a:lnTo>
                    <a:pt x="560" y="140"/>
                  </a:lnTo>
                  <a:lnTo>
                    <a:pt x="551" y="140"/>
                  </a:lnTo>
                  <a:lnTo>
                    <a:pt x="542" y="146"/>
                  </a:lnTo>
                  <a:lnTo>
                    <a:pt x="533" y="153"/>
                  </a:lnTo>
                  <a:lnTo>
                    <a:pt x="533" y="159"/>
                  </a:lnTo>
                  <a:lnTo>
                    <a:pt x="524" y="159"/>
                  </a:lnTo>
                  <a:lnTo>
                    <a:pt x="524" y="165"/>
                  </a:lnTo>
                  <a:lnTo>
                    <a:pt x="524" y="172"/>
                  </a:lnTo>
                  <a:lnTo>
                    <a:pt x="524" y="178"/>
                  </a:lnTo>
                  <a:lnTo>
                    <a:pt x="524" y="184"/>
                  </a:lnTo>
                  <a:lnTo>
                    <a:pt x="533" y="184"/>
                  </a:lnTo>
                  <a:lnTo>
                    <a:pt x="533" y="191"/>
                  </a:lnTo>
                  <a:lnTo>
                    <a:pt x="542" y="191"/>
                  </a:lnTo>
                  <a:lnTo>
                    <a:pt x="542" y="197"/>
                  </a:lnTo>
                  <a:lnTo>
                    <a:pt x="551" y="197"/>
                  </a:lnTo>
                  <a:lnTo>
                    <a:pt x="569" y="197"/>
                  </a:lnTo>
                  <a:lnTo>
                    <a:pt x="569" y="204"/>
                  </a:lnTo>
                  <a:lnTo>
                    <a:pt x="605" y="216"/>
                  </a:lnTo>
                  <a:lnTo>
                    <a:pt x="614" y="223"/>
                  </a:lnTo>
                  <a:lnTo>
                    <a:pt x="614" y="229"/>
                  </a:lnTo>
                  <a:lnTo>
                    <a:pt x="614" y="235"/>
                  </a:lnTo>
                  <a:lnTo>
                    <a:pt x="623" y="235"/>
                  </a:lnTo>
                  <a:lnTo>
                    <a:pt x="632" y="235"/>
                  </a:lnTo>
                  <a:lnTo>
                    <a:pt x="642" y="242"/>
                  </a:lnTo>
                  <a:lnTo>
                    <a:pt x="678" y="261"/>
                  </a:lnTo>
                  <a:lnTo>
                    <a:pt x="678" y="267"/>
                  </a:lnTo>
                  <a:lnTo>
                    <a:pt x="687" y="267"/>
                  </a:lnTo>
                  <a:lnTo>
                    <a:pt x="687" y="274"/>
                  </a:lnTo>
                  <a:lnTo>
                    <a:pt x="732" y="293"/>
                  </a:lnTo>
                  <a:lnTo>
                    <a:pt x="741" y="293"/>
                  </a:lnTo>
                  <a:lnTo>
                    <a:pt x="741" y="299"/>
                  </a:lnTo>
                  <a:lnTo>
                    <a:pt x="741" y="305"/>
                  </a:lnTo>
                  <a:lnTo>
                    <a:pt x="750" y="312"/>
                  </a:lnTo>
                  <a:lnTo>
                    <a:pt x="750" y="318"/>
                  </a:lnTo>
                  <a:lnTo>
                    <a:pt x="759" y="325"/>
                  </a:lnTo>
                  <a:lnTo>
                    <a:pt x="759" y="331"/>
                  </a:lnTo>
                  <a:lnTo>
                    <a:pt x="768" y="331"/>
                  </a:lnTo>
                  <a:lnTo>
                    <a:pt x="768" y="337"/>
                  </a:lnTo>
                  <a:lnTo>
                    <a:pt x="759" y="344"/>
                  </a:lnTo>
                  <a:lnTo>
                    <a:pt x="750" y="344"/>
                  </a:lnTo>
                  <a:lnTo>
                    <a:pt x="750" y="350"/>
                  </a:lnTo>
                  <a:lnTo>
                    <a:pt x="741" y="350"/>
                  </a:lnTo>
                  <a:lnTo>
                    <a:pt x="741" y="356"/>
                  </a:lnTo>
                  <a:lnTo>
                    <a:pt x="732" y="363"/>
                  </a:lnTo>
                  <a:lnTo>
                    <a:pt x="732" y="369"/>
                  </a:lnTo>
                  <a:lnTo>
                    <a:pt x="723" y="369"/>
                  </a:lnTo>
                  <a:lnTo>
                    <a:pt x="723" y="376"/>
                  </a:lnTo>
                  <a:lnTo>
                    <a:pt x="705" y="376"/>
                  </a:lnTo>
                  <a:lnTo>
                    <a:pt x="696" y="382"/>
                  </a:lnTo>
                  <a:lnTo>
                    <a:pt x="687" y="382"/>
                  </a:lnTo>
                  <a:lnTo>
                    <a:pt x="678" y="382"/>
                  </a:lnTo>
                  <a:lnTo>
                    <a:pt x="678" y="388"/>
                  </a:lnTo>
                  <a:lnTo>
                    <a:pt x="669" y="388"/>
                  </a:lnTo>
                  <a:lnTo>
                    <a:pt x="660" y="388"/>
                  </a:lnTo>
                  <a:lnTo>
                    <a:pt x="651" y="388"/>
                  </a:lnTo>
                  <a:lnTo>
                    <a:pt x="642" y="388"/>
                  </a:lnTo>
                  <a:lnTo>
                    <a:pt x="632" y="388"/>
                  </a:lnTo>
                  <a:lnTo>
                    <a:pt x="623" y="388"/>
                  </a:lnTo>
                  <a:lnTo>
                    <a:pt x="614" y="388"/>
                  </a:lnTo>
                  <a:lnTo>
                    <a:pt x="605" y="388"/>
                  </a:lnTo>
                  <a:lnTo>
                    <a:pt x="596" y="388"/>
                  </a:lnTo>
                  <a:lnTo>
                    <a:pt x="578" y="388"/>
                  </a:lnTo>
                  <a:lnTo>
                    <a:pt x="569" y="388"/>
                  </a:lnTo>
                  <a:lnTo>
                    <a:pt x="560" y="388"/>
                  </a:lnTo>
                  <a:lnTo>
                    <a:pt x="551" y="388"/>
                  </a:lnTo>
                  <a:lnTo>
                    <a:pt x="542" y="388"/>
                  </a:lnTo>
                  <a:lnTo>
                    <a:pt x="533" y="388"/>
                  </a:lnTo>
                  <a:lnTo>
                    <a:pt x="524" y="388"/>
                  </a:lnTo>
                  <a:lnTo>
                    <a:pt x="515" y="388"/>
                  </a:lnTo>
                  <a:lnTo>
                    <a:pt x="506" y="388"/>
                  </a:lnTo>
                  <a:lnTo>
                    <a:pt x="479" y="395"/>
                  </a:lnTo>
                  <a:lnTo>
                    <a:pt x="470" y="401"/>
                  </a:lnTo>
                  <a:lnTo>
                    <a:pt x="461" y="401"/>
                  </a:lnTo>
                  <a:lnTo>
                    <a:pt x="452" y="407"/>
                  </a:lnTo>
                  <a:lnTo>
                    <a:pt x="452" y="414"/>
                  </a:lnTo>
                  <a:lnTo>
                    <a:pt x="443" y="414"/>
                  </a:lnTo>
                  <a:lnTo>
                    <a:pt x="434" y="414"/>
                  </a:lnTo>
                  <a:lnTo>
                    <a:pt x="425" y="414"/>
                  </a:lnTo>
                  <a:lnTo>
                    <a:pt x="425" y="420"/>
                  </a:lnTo>
                  <a:lnTo>
                    <a:pt x="416" y="420"/>
                  </a:lnTo>
                  <a:lnTo>
                    <a:pt x="416" y="427"/>
                  </a:lnTo>
                  <a:lnTo>
                    <a:pt x="407" y="433"/>
                  </a:lnTo>
                  <a:lnTo>
                    <a:pt x="389" y="439"/>
                  </a:lnTo>
                  <a:lnTo>
                    <a:pt x="380" y="439"/>
                  </a:lnTo>
                  <a:lnTo>
                    <a:pt x="380" y="446"/>
                  </a:lnTo>
                  <a:lnTo>
                    <a:pt x="371" y="446"/>
                  </a:lnTo>
                  <a:lnTo>
                    <a:pt x="362" y="452"/>
                  </a:lnTo>
                  <a:lnTo>
                    <a:pt x="353" y="458"/>
                  </a:lnTo>
                  <a:lnTo>
                    <a:pt x="343" y="458"/>
                  </a:lnTo>
                  <a:lnTo>
                    <a:pt x="343" y="465"/>
                  </a:lnTo>
                  <a:lnTo>
                    <a:pt x="334" y="471"/>
                  </a:lnTo>
                  <a:lnTo>
                    <a:pt x="325" y="471"/>
                  </a:lnTo>
                  <a:lnTo>
                    <a:pt x="316" y="471"/>
                  </a:lnTo>
                  <a:lnTo>
                    <a:pt x="307" y="477"/>
                  </a:lnTo>
                  <a:lnTo>
                    <a:pt x="298" y="477"/>
                  </a:lnTo>
                  <a:lnTo>
                    <a:pt x="298" y="484"/>
                  </a:lnTo>
                  <a:lnTo>
                    <a:pt x="298" y="490"/>
                  </a:lnTo>
                  <a:lnTo>
                    <a:pt x="298" y="497"/>
                  </a:lnTo>
                  <a:lnTo>
                    <a:pt x="289" y="497"/>
                  </a:lnTo>
                  <a:lnTo>
                    <a:pt x="280" y="497"/>
                  </a:lnTo>
                  <a:lnTo>
                    <a:pt x="271" y="497"/>
                  </a:lnTo>
                  <a:lnTo>
                    <a:pt x="271" y="503"/>
                  </a:lnTo>
                  <a:lnTo>
                    <a:pt x="262" y="503"/>
                  </a:lnTo>
                  <a:lnTo>
                    <a:pt x="244" y="497"/>
                  </a:lnTo>
                  <a:lnTo>
                    <a:pt x="235" y="490"/>
                  </a:lnTo>
                  <a:lnTo>
                    <a:pt x="226" y="484"/>
                  </a:lnTo>
                  <a:lnTo>
                    <a:pt x="217" y="477"/>
                  </a:lnTo>
                  <a:lnTo>
                    <a:pt x="208" y="477"/>
                  </a:lnTo>
                  <a:lnTo>
                    <a:pt x="199" y="471"/>
                  </a:lnTo>
                  <a:lnTo>
                    <a:pt x="181" y="471"/>
                  </a:lnTo>
                  <a:lnTo>
                    <a:pt x="172" y="471"/>
                  </a:lnTo>
                  <a:lnTo>
                    <a:pt x="172" y="465"/>
                  </a:lnTo>
                  <a:lnTo>
                    <a:pt x="163" y="465"/>
                  </a:lnTo>
                  <a:lnTo>
                    <a:pt x="154" y="458"/>
                  </a:lnTo>
                  <a:lnTo>
                    <a:pt x="145" y="458"/>
                  </a:lnTo>
                  <a:lnTo>
                    <a:pt x="136" y="458"/>
                  </a:lnTo>
                  <a:lnTo>
                    <a:pt x="136" y="452"/>
                  </a:lnTo>
                  <a:lnTo>
                    <a:pt x="127" y="452"/>
                  </a:lnTo>
                  <a:lnTo>
                    <a:pt x="118" y="452"/>
                  </a:lnTo>
                  <a:lnTo>
                    <a:pt x="109" y="452"/>
                  </a:lnTo>
                  <a:lnTo>
                    <a:pt x="100" y="452"/>
                  </a:lnTo>
                  <a:lnTo>
                    <a:pt x="82" y="452"/>
                  </a:lnTo>
                  <a:lnTo>
                    <a:pt x="64" y="452"/>
                  </a:lnTo>
                  <a:lnTo>
                    <a:pt x="54" y="452"/>
                  </a:lnTo>
                  <a:lnTo>
                    <a:pt x="54" y="458"/>
                  </a:lnTo>
                  <a:lnTo>
                    <a:pt x="45" y="458"/>
                  </a:lnTo>
                  <a:lnTo>
                    <a:pt x="36" y="452"/>
                  </a:lnTo>
                  <a:lnTo>
                    <a:pt x="36" y="446"/>
                  </a:lnTo>
                  <a:lnTo>
                    <a:pt x="27" y="446"/>
                  </a:lnTo>
                  <a:lnTo>
                    <a:pt x="27" y="439"/>
                  </a:lnTo>
                  <a:lnTo>
                    <a:pt x="18" y="433"/>
                  </a:lnTo>
                  <a:lnTo>
                    <a:pt x="9" y="414"/>
                  </a:lnTo>
                  <a:lnTo>
                    <a:pt x="9" y="407"/>
                  </a:lnTo>
                  <a:lnTo>
                    <a:pt x="9" y="401"/>
                  </a:lnTo>
                  <a:lnTo>
                    <a:pt x="9" y="395"/>
                  </a:lnTo>
                  <a:lnTo>
                    <a:pt x="9" y="388"/>
                  </a:lnTo>
                  <a:lnTo>
                    <a:pt x="0" y="388"/>
                  </a:lnTo>
                  <a:lnTo>
                    <a:pt x="0" y="382"/>
                  </a:lnTo>
                  <a:lnTo>
                    <a:pt x="0" y="376"/>
                  </a:lnTo>
                  <a:lnTo>
                    <a:pt x="0" y="369"/>
                  </a:lnTo>
                  <a:lnTo>
                    <a:pt x="0" y="363"/>
                  </a:lnTo>
                  <a:lnTo>
                    <a:pt x="0" y="356"/>
                  </a:lnTo>
                  <a:lnTo>
                    <a:pt x="0" y="350"/>
                  </a:lnTo>
                  <a:lnTo>
                    <a:pt x="9" y="344"/>
                  </a:lnTo>
                  <a:lnTo>
                    <a:pt x="9" y="337"/>
                  </a:lnTo>
                  <a:lnTo>
                    <a:pt x="9" y="331"/>
                  </a:lnTo>
                  <a:lnTo>
                    <a:pt x="36" y="305"/>
                  </a:lnTo>
                  <a:lnTo>
                    <a:pt x="36" y="299"/>
                  </a:lnTo>
                  <a:lnTo>
                    <a:pt x="45" y="299"/>
                  </a:lnTo>
                  <a:lnTo>
                    <a:pt x="45" y="293"/>
                  </a:lnTo>
                  <a:lnTo>
                    <a:pt x="54" y="293"/>
                  </a:lnTo>
                  <a:lnTo>
                    <a:pt x="54" y="286"/>
                  </a:lnTo>
                  <a:lnTo>
                    <a:pt x="64" y="286"/>
                  </a:lnTo>
                  <a:lnTo>
                    <a:pt x="73" y="280"/>
                  </a:lnTo>
                  <a:lnTo>
                    <a:pt x="82" y="280"/>
                  </a:lnTo>
                  <a:lnTo>
                    <a:pt x="91" y="274"/>
                  </a:lnTo>
                  <a:lnTo>
                    <a:pt x="100" y="267"/>
                  </a:lnTo>
                  <a:lnTo>
                    <a:pt x="109" y="267"/>
                  </a:lnTo>
                  <a:lnTo>
                    <a:pt x="118" y="261"/>
                  </a:lnTo>
                  <a:lnTo>
                    <a:pt x="127" y="261"/>
                  </a:lnTo>
                  <a:lnTo>
                    <a:pt x="136" y="255"/>
                  </a:lnTo>
                  <a:lnTo>
                    <a:pt x="154" y="248"/>
                  </a:lnTo>
                  <a:lnTo>
                    <a:pt x="154" y="242"/>
                  </a:lnTo>
                  <a:lnTo>
                    <a:pt x="154" y="235"/>
                  </a:lnTo>
                  <a:lnTo>
                    <a:pt x="154" y="229"/>
                  </a:lnTo>
                  <a:lnTo>
                    <a:pt x="154" y="223"/>
                  </a:lnTo>
                  <a:lnTo>
                    <a:pt x="145" y="223"/>
                  </a:lnTo>
                  <a:lnTo>
                    <a:pt x="145" y="216"/>
                  </a:lnTo>
                  <a:lnTo>
                    <a:pt x="145" y="210"/>
                  </a:lnTo>
                  <a:lnTo>
                    <a:pt x="136" y="210"/>
                  </a:lnTo>
                  <a:lnTo>
                    <a:pt x="127" y="204"/>
                  </a:lnTo>
                  <a:lnTo>
                    <a:pt x="118" y="204"/>
                  </a:lnTo>
                  <a:lnTo>
                    <a:pt x="118" y="197"/>
                  </a:lnTo>
                  <a:lnTo>
                    <a:pt x="109" y="197"/>
                  </a:lnTo>
                  <a:lnTo>
                    <a:pt x="100" y="197"/>
                  </a:lnTo>
                  <a:lnTo>
                    <a:pt x="91" y="191"/>
                  </a:lnTo>
                  <a:lnTo>
                    <a:pt x="82" y="184"/>
                  </a:lnTo>
                  <a:lnTo>
                    <a:pt x="73" y="184"/>
                  </a:lnTo>
                  <a:lnTo>
                    <a:pt x="54" y="178"/>
                  </a:lnTo>
                  <a:lnTo>
                    <a:pt x="45" y="178"/>
                  </a:lnTo>
                  <a:lnTo>
                    <a:pt x="45" y="172"/>
                  </a:lnTo>
                  <a:lnTo>
                    <a:pt x="36" y="172"/>
                  </a:lnTo>
                  <a:lnTo>
                    <a:pt x="27" y="172"/>
                  </a:lnTo>
                  <a:lnTo>
                    <a:pt x="27" y="165"/>
                  </a:lnTo>
                  <a:lnTo>
                    <a:pt x="18" y="165"/>
                  </a:lnTo>
                  <a:lnTo>
                    <a:pt x="18" y="159"/>
                  </a:lnTo>
                  <a:lnTo>
                    <a:pt x="18" y="153"/>
                  </a:lnTo>
                  <a:lnTo>
                    <a:pt x="18" y="146"/>
                  </a:lnTo>
                  <a:lnTo>
                    <a:pt x="18" y="140"/>
                  </a:lnTo>
                  <a:lnTo>
                    <a:pt x="27" y="140"/>
                  </a:lnTo>
                  <a:lnTo>
                    <a:pt x="36" y="140"/>
                  </a:lnTo>
                  <a:lnTo>
                    <a:pt x="45" y="140"/>
                  </a:lnTo>
                  <a:lnTo>
                    <a:pt x="45" y="134"/>
                  </a:lnTo>
                  <a:lnTo>
                    <a:pt x="54" y="134"/>
                  </a:lnTo>
                  <a:lnTo>
                    <a:pt x="64" y="127"/>
                  </a:lnTo>
                  <a:lnTo>
                    <a:pt x="64" y="121"/>
                  </a:lnTo>
                  <a:lnTo>
                    <a:pt x="73" y="121"/>
                  </a:lnTo>
                </a:path>
              </a:pathLst>
            </a:custGeom>
            <a:noFill/>
            <a:ln w="14288">
              <a:solidFill>
                <a:srgbClr val="000000"/>
              </a:solidFill>
              <a:round/>
              <a:headEnd/>
              <a:tailEnd/>
            </a:ln>
          </p:spPr>
          <p:txBody>
            <a:bodyPr/>
            <a:lstStyle/>
            <a:p>
              <a:endParaRPr lang="en-GB"/>
            </a:p>
          </p:txBody>
        </p:sp>
        <p:sp>
          <p:nvSpPr>
            <p:cNvPr id="72807" name="Oval 22"/>
            <p:cNvSpPr>
              <a:spLocks noChangeArrowheads="1"/>
            </p:cNvSpPr>
            <p:nvPr/>
          </p:nvSpPr>
          <p:spPr bwMode="auto">
            <a:xfrm>
              <a:off x="3215" y="3237"/>
              <a:ext cx="110" cy="132"/>
            </a:xfrm>
            <a:prstGeom prst="ellipse">
              <a:avLst/>
            </a:prstGeom>
            <a:blipFill dpi="0" rotWithShape="0">
              <a:blip r:embed="rId4"/>
              <a:srcRect/>
              <a:tile tx="0" ty="0" sx="100000" sy="100000" flip="none" algn="tl"/>
            </a:blipFill>
            <a:ln w="14288">
              <a:solidFill>
                <a:srgbClr val="999999"/>
              </a:solidFill>
              <a:round/>
              <a:headEnd/>
              <a:tailEnd/>
            </a:ln>
          </p:spPr>
          <p:txBody>
            <a:bodyPr/>
            <a:lstStyle/>
            <a:p>
              <a:endParaRPr lang="en-GB" sz="1600"/>
            </a:p>
          </p:txBody>
        </p:sp>
        <p:sp>
          <p:nvSpPr>
            <p:cNvPr id="72808" name="Freeform 23"/>
            <p:cNvSpPr>
              <a:spLocks/>
            </p:cNvSpPr>
            <p:nvPr/>
          </p:nvSpPr>
          <p:spPr bwMode="auto">
            <a:xfrm>
              <a:off x="2688" y="3360"/>
              <a:ext cx="767" cy="503"/>
            </a:xfrm>
            <a:custGeom>
              <a:avLst/>
              <a:gdLst>
                <a:gd name="T0" fmla="*/ 81 w 767"/>
                <a:gd name="T1" fmla="*/ 102 h 503"/>
                <a:gd name="T2" fmla="*/ 108 w 767"/>
                <a:gd name="T3" fmla="*/ 83 h 503"/>
                <a:gd name="T4" fmla="*/ 153 w 767"/>
                <a:gd name="T5" fmla="*/ 70 h 503"/>
                <a:gd name="T6" fmla="*/ 207 w 767"/>
                <a:gd name="T7" fmla="*/ 64 h 503"/>
                <a:gd name="T8" fmla="*/ 252 w 767"/>
                <a:gd name="T9" fmla="*/ 70 h 503"/>
                <a:gd name="T10" fmla="*/ 307 w 767"/>
                <a:gd name="T11" fmla="*/ 57 h 503"/>
                <a:gd name="T12" fmla="*/ 334 w 767"/>
                <a:gd name="T13" fmla="*/ 32 h 503"/>
                <a:gd name="T14" fmla="*/ 361 w 767"/>
                <a:gd name="T15" fmla="*/ 0 h 503"/>
                <a:gd name="T16" fmla="*/ 397 w 767"/>
                <a:gd name="T17" fmla="*/ 6 h 503"/>
                <a:gd name="T18" fmla="*/ 433 w 767"/>
                <a:gd name="T19" fmla="*/ 25 h 503"/>
                <a:gd name="T20" fmla="*/ 469 w 767"/>
                <a:gd name="T21" fmla="*/ 38 h 503"/>
                <a:gd name="T22" fmla="*/ 496 w 767"/>
                <a:gd name="T23" fmla="*/ 51 h 503"/>
                <a:gd name="T24" fmla="*/ 523 w 767"/>
                <a:gd name="T25" fmla="*/ 64 h 503"/>
                <a:gd name="T26" fmla="*/ 569 w 767"/>
                <a:gd name="T27" fmla="*/ 102 h 503"/>
                <a:gd name="T28" fmla="*/ 569 w 767"/>
                <a:gd name="T29" fmla="*/ 134 h 503"/>
                <a:gd name="T30" fmla="*/ 532 w 767"/>
                <a:gd name="T31" fmla="*/ 153 h 503"/>
                <a:gd name="T32" fmla="*/ 523 w 767"/>
                <a:gd name="T33" fmla="*/ 178 h 503"/>
                <a:gd name="T34" fmla="*/ 541 w 767"/>
                <a:gd name="T35" fmla="*/ 197 h 503"/>
                <a:gd name="T36" fmla="*/ 614 w 767"/>
                <a:gd name="T37" fmla="*/ 223 h 503"/>
                <a:gd name="T38" fmla="*/ 641 w 767"/>
                <a:gd name="T39" fmla="*/ 242 h 503"/>
                <a:gd name="T40" fmla="*/ 731 w 767"/>
                <a:gd name="T41" fmla="*/ 293 h 503"/>
                <a:gd name="T42" fmla="*/ 749 w 767"/>
                <a:gd name="T43" fmla="*/ 318 h 503"/>
                <a:gd name="T44" fmla="*/ 758 w 767"/>
                <a:gd name="T45" fmla="*/ 344 h 503"/>
                <a:gd name="T46" fmla="*/ 731 w 767"/>
                <a:gd name="T47" fmla="*/ 363 h 503"/>
                <a:gd name="T48" fmla="*/ 695 w 767"/>
                <a:gd name="T49" fmla="*/ 382 h 503"/>
                <a:gd name="T50" fmla="*/ 659 w 767"/>
                <a:gd name="T51" fmla="*/ 389 h 503"/>
                <a:gd name="T52" fmla="*/ 614 w 767"/>
                <a:gd name="T53" fmla="*/ 389 h 503"/>
                <a:gd name="T54" fmla="*/ 560 w 767"/>
                <a:gd name="T55" fmla="*/ 389 h 503"/>
                <a:gd name="T56" fmla="*/ 514 w 767"/>
                <a:gd name="T57" fmla="*/ 389 h 503"/>
                <a:gd name="T58" fmla="*/ 451 w 767"/>
                <a:gd name="T59" fmla="*/ 408 h 503"/>
                <a:gd name="T60" fmla="*/ 424 w 767"/>
                <a:gd name="T61" fmla="*/ 420 h 503"/>
                <a:gd name="T62" fmla="*/ 379 w 767"/>
                <a:gd name="T63" fmla="*/ 440 h 503"/>
                <a:gd name="T64" fmla="*/ 343 w 767"/>
                <a:gd name="T65" fmla="*/ 459 h 503"/>
                <a:gd name="T66" fmla="*/ 307 w 767"/>
                <a:gd name="T67" fmla="*/ 478 h 503"/>
                <a:gd name="T68" fmla="*/ 289 w 767"/>
                <a:gd name="T69" fmla="*/ 497 h 503"/>
                <a:gd name="T70" fmla="*/ 243 w 767"/>
                <a:gd name="T71" fmla="*/ 497 h 503"/>
                <a:gd name="T72" fmla="*/ 198 w 767"/>
                <a:gd name="T73" fmla="*/ 471 h 503"/>
                <a:gd name="T74" fmla="*/ 153 w 767"/>
                <a:gd name="T75" fmla="*/ 459 h 503"/>
                <a:gd name="T76" fmla="*/ 117 w 767"/>
                <a:gd name="T77" fmla="*/ 452 h 503"/>
                <a:gd name="T78" fmla="*/ 54 w 767"/>
                <a:gd name="T79" fmla="*/ 452 h 503"/>
                <a:gd name="T80" fmla="*/ 27 w 767"/>
                <a:gd name="T81" fmla="*/ 446 h 503"/>
                <a:gd name="T82" fmla="*/ 9 w 767"/>
                <a:gd name="T83" fmla="*/ 401 h 503"/>
                <a:gd name="T84" fmla="*/ 0 w 767"/>
                <a:gd name="T85" fmla="*/ 376 h 503"/>
                <a:gd name="T86" fmla="*/ 9 w 767"/>
                <a:gd name="T87" fmla="*/ 344 h 503"/>
                <a:gd name="T88" fmla="*/ 45 w 767"/>
                <a:gd name="T89" fmla="*/ 299 h 503"/>
                <a:gd name="T90" fmla="*/ 72 w 767"/>
                <a:gd name="T91" fmla="*/ 280 h 503"/>
                <a:gd name="T92" fmla="*/ 117 w 767"/>
                <a:gd name="T93" fmla="*/ 261 h 503"/>
                <a:gd name="T94" fmla="*/ 153 w 767"/>
                <a:gd name="T95" fmla="*/ 236 h 503"/>
                <a:gd name="T96" fmla="*/ 144 w 767"/>
                <a:gd name="T97" fmla="*/ 210 h 503"/>
                <a:gd name="T98" fmla="*/ 108 w 767"/>
                <a:gd name="T99" fmla="*/ 197 h 503"/>
                <a:gd name="T100" fmla="*/ 54 w 767"/>
                <a:gd name="T101" fmla="*/ 178 h 503"/>
                <a:gd name="T102" fmla="*/ 27 w 767"/>
                <a:gd name="T103" fmla="*/ 166 h 503"/>
                <a:gd name="T104" fmla="*/ 18 w 767"/>
                <a:gd name="T105" fmla="*/ 140 h 503"/>
                <a:gd name="T106" fmla="*/ 54 w 767"/>
                <a:gd name="T107" fmla="*/ 134 h 5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7"/>
                <a:gd name="T163" fmla="*/ 0 h 503"/>
                <a:gd name="T164" fmla="*/ 767 w 767"/>
                <a:gd name="T165" fmla="*/ 503 h 5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7" h="503">
                  <a:moveTo>
                    <a:pt x="72" y="134"/>
                  </a:moveTo>
                  <a:lnTo>
                    <a:pt x="72" y="127"/>
                  </a:lnTo>
                  <a:lnTo>
                    <a:pt x="72" y="121"/>
                  </a:lnTo>
                  <a:lnTo>
                    <a:pt x="72" y="115"/>
                  </a:lnTo>
                  <a:lnTo>
                    <a:pt x="81" y="102"/>
                  </a:lnTo>
                  <a:lnTo>
                    <a:pt x="81" y="96"/>
                  </a:lnTo>
                  <a:lnTo>
                    <a:pt x="90" y="96"/>
                  </a:lnTo>
                  <a:lnTo>
                    <a:pt x="90" y="89"/>
                  </a:lnTo>
                  <a:lnTo>
                    <a:pt x="99" y="89"/>
                  </a:lnTo>
                  <a:lnTo>
                    <a:pt x="108" y="83"/>
                  </a:lnTo>
                  <a:lnTo>
                    <a:pt x="117" y="83"/>
                  </a:lnTo>
                  <a:lnTo>
                    <a:pt x="126" y="83"/>
                  </a:lnTo>
                  <a:lnTo>
                    <a:pt x="135" y="83"/>
                  </a:lnTo>
                  <a:lnTo>
                    <a:pt x="144" y="76"/>
                  </a:lnTo>
                  <a:lnTo>
                    <a:pt x="153" y="70"/>
                  </a:lnTo>
                  <a:lnTo>
                    <a:pt x="162" y="70"/>
                  </a:lnTo>
                  <a:lnTo>
                    <a:pt x="171" y="64"/>
                  </a:lnTo>
                  <a:lnTo>
                    <a:pt x="189" y="64"/>
                  </a:lnTo>
                  <a:lnTo>
                    <a:pt x="198" y="64"/>
                  </a:lnTo>
                  <a:lnTo>
                    <a:pt x="207" y="64"/>
                  </a:lnTo>
                  <a:lnTo>
                    <a:pt x="225" y="64"/>
                  </a:lnTo>
                  <a:lnTo>
                    <a:pt x="234" y="64"/>
                  </a:lnTo>
                  <a:lnTo>
                    <a:pt x="234" y="70"/>
                  </a:lnTo>
                  <a:lnTo>
                    <a:pt x="243" y="70"/>
                  </a:lnTo>
                  <a:lnTo>
                    <a:pt x="252" y="70"/>
                  </a:lnTo>
                  <a:lnTo>
                    <a:pt x="262" y="70"/>
                  </a:lnTo>
                  <a:lnTo>
                    <a:pt x="271" y="70"/>
                  </a:lnTo>
                  <a:lnTo>
                    <a:pt x="280" y="64"/>
                  </a:lnTo>
                  <a:lnTo>
                    <a:pt x="298" y="57"/>
                  </a:lnTo>
                  <a:lnTo>
                    <a:pt x="307" y="57"/>
                  </a:lnTo>
                  <a:lnTo>
                    <a:pt x="307" y="51"/>
                  </a:lnTo>
                  <a:lnTo>
                    <a:pt x="307" y="45"/>
                  </a:lnTo>
                  <a:lnTo>
                    <a:pt x="316" y="38"/>
                  </a:lnTo>
                  <a:lnTo>
                    <a:pt x="325" y="38"/>
                  </a:lnTo>
                  <a:lnTo>
                    <a:pt x="334" y="32"/>
                  </a:lnTo>
                  <a:lnTo>
                    <a:pt x="334" y="25"/>
                  </a:lnTo>
                  <a:lnTo>
                    <a:pt x="343" y="19"/>
                  </a:lnTo>
                  <a:lnTo>
                    <a:pt x="343" y="13"/>
                  </a:lnTo>
                  <a:lnTo>
                    <a:pt x="343" y="6"/>
                  </a:lnTo>
                  <a:lnTo>
                    <a:pt x="361" y="0"/>
                  </a:lnTo>
                  <a:lnTo>
                    <a:pt x="370" y="0"/>
                  </a:lnTo>
                  <a:lnTo>
                    <a:pt x="379" y="0"/>
                  </a:lnTo>
                  <a:lnTo>
                    <a:pt x="388" y="0"/>
                  </a:lnTo>
                  <a:lnTo>
                    <a:pt x="388" y="6"/>
                  </a:lnTo>
                  <a:lnTo>
                    <a:pt x="397" y="6"/>
                  </a:lnTo>
                  <a:lnTo>
                    <a:pt x="406" y="6"/>
                  </a:lnTo>
                  <a:lnTo>
                    <a:pt x="406" y="13"/>
                  </a:lnTo>
                  <a:lnTo>
                    <a:pt x="415" y="13"/>
                  </a:lnTo>
                  <a:lnTo>
                    <a:pt x="424" y="19"/>
                  </a:lnTo>
                  <a:lnTo>
                    <a:pt x="433" y="25"/>
                  </a:lnTo>
                  <a:lnTo>
                    <a:pt x="442" y="25"/>
                  </a:lnTo>
                  <a:lnTo>
                    <a:pt x="442" y="32"/>
                  </a:lnTo>
                  <a:lnTo>
                    <a:pt x="451" y="32"/>
                  </a:lnTo>
                  <a:lnTo>
                    <a:pt x="460" y="38"/>
                  </a:lnTo>
                  <a:lnTo>
                    <a:pt x="469" y="38"/>
                  </a:lnTo>
                  <a:lnTo>
                    <a:pt x="469" y="45"/>
                  </a:lnTo>
                  <a:lnTo>
                    <a:pt x="478" y="45"/>
                  </a:lnTo>
                  <a:lnTo>
                    <a:pt x="478" y="51"/>
                  </a:lnTo>
                  <a:lnTo>
                    <a:pt x="487" y="51"/>
                  </a:lnTo>
                  <a:lnTo>
                    <a:pt x="496" y="51"/>
                  </a:lnTo>
                  <a:lnTo>
                    <a:pt x="505" y="51"/>
                  </a:lnTo>
                  <a:lnTo>
                    <a:pt x="505" y="57"/>
                  </a:lnTo>
                  <a:lnTo>
                    <a:pt x="514" y="57"/>
                  </a:lnTo>
                  <a:lnTo>
                    <a:pt x="523" y="57"/>
                  </a:lnTo>
                  <a:lnTo>
                    <a:pt x="523" y="64"/>
                  </a:lnTo>
                  <a:lnTo>
                    <a:pt x="551" y="83"/>
                  </a:lnTo>
                  <a:lnTo>
                    <a:pt x="560" y="89"/>
                  </a:lnTo>
                  <a:lnTo>
                    <a:pt x="569" y="89"/>
                  </a:lnTo>
                  <a:lnTo>
                    <a:pt x="569" y="96"/>
                  </a:lnTo>
                  <a:lnTo>
                    <a:pt x="569" y="102"/>
                  </a:lnTo>
                  <a:lnTo>
                    <a:pt x="569" y="108"/>
                  </a:lnTo>
                  <a:lnTo>
                    <a:pt x="569" y="115"/>
                  </a:lnTo>
                  <a:lnTo>
                    <a:pt x="569" y="121"/>
                  </a:lnTo>
                  <a:lnTo>
                    <a:pt x="569" y="127"/>
                  </a:lnTo>
                  <a:lnTo>
                    <a:pt x="569" y="134"/>
                  </a:lnTo>
                  <a:lnTo>
                    <a:pt x="560" y="134"/>
                  </a:lnTo>
                  <a:lnTo>
                    <a:pt x="560" y="140"/>
                  </a:lnTo>
                  <a:lnTo>
                    <a:pt x="551" y="140"/>
                  </a:lnTo>
                  <a:lnTo>
                    <a:pt x="541" y="147"/>
                  </a:lnTo>
                  <a:lnTo>
                    <a:pt x="532" y="153"/>
                  </a:lnTo>
                  <a:lnTo>
                    <a:pt x="532" y="159"/>
                  </a:lnTo>
                  <a:lnTo>
                    <a:pt x="523" y="159"/>
                  </a:lnTo>
                  <a:lnTo>
                    <a:pt x="523" y="166"/>
                  </a:lnTo>
                  <a:lnTo>
                    <a:pt x="523" y="172"/>
                  </a:lnTo>
                  <a:lnTo>
                    <a:pt x="523" y="178"/>
                  </a:lnTo>
                  <a:lnTo>
                    <a:pt x="523" y="185"/>
                  </a:lnTo>
                  <a:lnTo>
                    <a:pt x="532" y="185"/>
                  </a:lnTo>
                  <a:lnTo>
                    <a:pt x="532" y="191"/>
                  </a:lnTo>
                  <a:lnTo>
                    <a:pt x="541" y="191"/>
                  </a:lnTo>
                  <a:lnTo>
                    <a:pt x="541" y="197"/>
                  </a:lnTo>
                  <a:lnTo>
                    <a:pt x="551" y="197"/>
                  </a:lnTo>
                  <a:lnTo>
                    <a:pt x="569" y="197"/>
                  </a:lnTo>
                  <a:lnTo>
                    <a:pt x="569" y="204"/>
                  </a:lnTo>
                  <a:lnTo>
                    <a:pt x="605" y="217"/>
                  </a:lnTo>
                  <a:lnTo>
                    <a:pt x="614" y="223"/>
                  </a:lnTo>
                  <a:lnTo>
                    <a:pt x="614" y="229"/>
                  </a:lnTo>
                  <a:lnTo>
                    <a:pt x="614" y="236"/>
                  </a:lnTo>
                  <a:lnTo>
                    <a:pt x="623" y="236"/>
                  </a:lnTo>
                  <a:lnTo>
                    <a:pt x="632" y="236"/>
                  </a:lnTo>
                  <a:lnTo>
                    <a:pt x="641" y="242"/>
                  </a:lnTo>
                  <a:lnTo>
                    <a:pt x="677" y="261"/>
                  </a:lnTo>
                  <a:lnTo>
                    <a:pt x="677" y="268"/>
                  </a:lnTo>
                  <a:lnTo>
                    <a:pt x="686" y="268"/>
                  </a:lnTo>
                  <a:lnTo>
                    <a:pt x="686" y="274"/>
                  </a:lnTo>
                  <a:lnTo>
                    <a:pt x="731" y="293"/>
                  </a:lnTo>
                  <a:lnTo>
                    <a:pt x="740" y="293"/>
                  </a:lnTo>
                  <a:lnTo>
                    <a:pt x="740" y="299"/>
                  </a:lnTo>
                  <a:lnTo>
                    <a:pt x="740" y="306"/>
                  </a:lnTo>
                  <a:lnTo>
                    <a:pt x="749" y="312"/>
                  </a:lnTo>
                  <a:lnTo>
                    <a:pt x="749" y="318"/>
                  </a:lnTo>
                  <a:lnTo>
                    <a:pt x="758" y="325"/>
                  </a:lnTo>
                  <a:lnTo>
                    <a:pt x="758" y="331"/>
                  </a:lnTo>
                  <a:lnTo>
                    <a:pt x="767" y="331"/>
                  </a:lnTo>
                  <a:lnTo>
                    <a:pt x="767" y="338"/>
                  </a:lnTo>
                  <a:lnTo>
                    <a:pt x="758" y="344"/>
                  </a:lnTo>
                  <a:lnTo>
                    <a:pt x="749" y="344"/>
                  </a:lnTo>
                  <a:lnTo>
                    <a:pt x="749" y="350"/>
                  </a:lnTo>
                  <a:lnTo>
                    <a:pt x="740" y="350"/>
                  </a:lnTo>
                  <a:lnTo>
                    <a:pt x="740" y="357"/>
                  </a:lnTo>
                  <a:lnTo>
                    <a:pt x="731" y="363"/>
                  </a:lnTo>
                  <a:lnTo>
                    <a:pt x="731" y="369"/>
                  </a:lnTo>
                  <a:lnTo>
                    <a:pt x="722" y="369"/>
                  </a:lnTo>
                  <a:lnTo>
                    <a:pt x="722" y="376"/>
                  </a:lnTo>
                  <a:lnTo>
                    <a:pt x="704" y="376"/>
                  </a:lnTo>
                  <a:lnTo>
                    <a:pt x="695" y="382"/>
                  </a:lnTo>
                  <a:lnTo>
                    <a:pt x="686" y="382"/>
                  </a:lnTo>
                  <a:lnTo>
                    <a:pt x="677" y="382"/>
                  </a:lnTo>
                  <a:lnTo>
                    <a:pt x="677" y="389"/>
                  </a:lnTo>
                  <a:lnTo>
                    <a:pt x="668" y="389"/>
                  </a:lnTo>
                  <a:lnTo>
                    <a:pt x="659" y="389"/>
                  </a:lnTo>
                  <a:lnTo>
                    <a:pt x="650" y="389"/>
                  </a:lnTo>
                  <a:lnTo>
                    <a:pt x="641" y="389"/>
                  </a:lnTo>
                  <a:lnTo>
                    <a:pt x="632" y="389"/>
                  </a:lnTo>
                  <a:lnTo>
                    <a:pt x="623" y="389"/>
                  </a:lnTo>
                  <a:lnTo>
                    <a:pt x="614" y="389"/>
                  </a:lnTo>
                  <a:lnTo>
                    <a:pt x="605" y="389"/>
                  </a:lnTo>
                  <a:lnTo>
                    <a:pt x="596" y="389"/>
                  </a:lnTo>
                  <a:lnTo>
                    <a:pt x="578" y="389"/>
                  </a:lnTo>
                  <a:lnTo>
                    <a:pt x="569" y="389"/>
                  </a:lnTo>
                  <a:lnTo>
                    <a:pt x="560" y="389"/>
                  </a:lnTo>
                  <a:lnTo>
                    <a:pt x="551" y="389"/>
                  </a:lnTo>
                  <a:lnTo>
                    <a:pt x="541" y="389"/>
                  </a:lnTo>
                  <a:lnTo>
                    <a:pt x="532" y="389"/>
                  </a:lnTo>
                  <a:lnTo>
                    <a:pt x="523" y="389"/>
                  </a:lnTo>
                  <a:lnTo>
                    <a:pt x="514" y="389"/>
                  </a:lnTo>
                  <a:lnTo>
                    <a:pt x="505" y="389"/>
                  </a:lnTo>
                  <a:lnTo>
                    <a:pt x="478" y="395"/>
                  </a:lnTo>
                  <a:lnTo>
                    <a:pt x="469" y="401"/>
                  </a:lnTo>
                  <a:lnTo>
                    <a:pt x="460" y="401"/>
                  </a:lnTo>
                  <a:lnTo>
                    <a:pt x="451" y="408"/>
                  </a:lnTo>
                  <a:lnTo>
                    <a:pt x="451" y="414"/>
                  </a:lnTo>
                  <a:lnTo>
                    <a:pt x="442" y="414"/>
                  </a:lnTo>
                  <a:lnTo>
                    <a:pt x="433" y="414"/>
                  </a:lnTo>
                  <a:lnTo>
                    <a:pt x="424" y="414"/>
                  </a:lnTo>
                  <a:lnTo>
                    <a:pt x="424" y="420"/>
                  </a:lnTo>
                  <a:lnTo>
                    <a:pt x="415" y="420"/>
                  </a:lnTo>
                  <a:lnTo>
                    <a:pt x="415" y="427"/>
                  </a:lnTo>
                  <a:lnTo>
                    <a:pt x="406" y="433"/>
                  </a:lnTo>
                  <a:lnTo>
                    <a:pt x="388" y="440"/>
                  </a:lnTo>
                  <a:lnTo>
                    <a:pt x="379" y="440"/>
                  </a:lnTo>
                  <a:lnTo>
                    <a:pt x="379" y="446"/>
                  </a:lnTo>
                  <a:lnTo>
                    <a:pt x="370" y="446"/>
                  </a:lnTo>
                  <a:lnTo>
                    <a:pt x="361" y="452"/>
                  </a:lnTo>
                  <a:lnTo>
                    <a:pt x="352" y="459"/>
                  </a:lnTo>
                  <a:lnTo>
                    <a:pt x="343" y="459"/>
                  </a:lnTo>
                  <a:lnTo>
                    <a:pt x="343" y="465"/>
                  </a:lnTo>
                  <a:lnTo>
                    <a:pt x="334" y="471"/>
                  </a:lnTo>
                  <a:lnTo>
                    <a:pt x="325" y="471"/>
                  </a:lnTo>
                  <a:lnTo>
                    <a:pt x="316" y="471"/>
                  </a:lnTo>
                  <a:lnTo>
                    <a:pt x="307" y="478"/>
                  </a:lnTo>
                  <a:lnTo>
                    <a:pt x="298" y="478"/>
                  </a:lnTo>
                  <a:lnTo>
                    <a:pt x="298" y="484"/>
                  </a:lnTo>
                  <a:lnTo>
                    <a:pt x="298" y="490"/>
                  </a:lnTo>
                  <a:lnTo>
                    <a:pt x="298" y="497"/>
                  </a:lnTo>
                  <a:lnTo>
                    <a:pt x="289" y="497"/>
                  </a:lnTo>
                  <a:lnTo>
                    <a:pt x="280" y="497"/>
                  </a:lnTo>
                  <a:lnTo>
                    <a:pt x="271" y="497"/>
                  </a:lnTo>
                  <a:lnTo>
                    <a:pt x="271" y="503"/>
                  </a:lnTo>
                  <a:lnTo>
                    <a:pt x="262" y="503"/>
                  </a:lnTo>
                  <a:lnTo>
                    <a:pt x="243" y="497"/>
                  </a:lnTo>
                  <a:lnTo>
                    <a:pt x="234" y="490"/>
                  </a:lnTo>
                  <a:lnTo>
                    <a:pt x="225" y="484"/>
                  </a:lnTo>
                  <a:lnTo>
                    <a:pt x="216" y="478"/>
                  </a:lnTo>
                  <a:lnTo>
                    <a:pt x="207" y="478"/>
                  </a:lnTo>
                  <a:lnTo>
                    <a:pt x="198" y="471"/>
                  </a:lnTo>
                  <a:lnTo>
                    <a:pt x="180" y="471"/>
                  </a:lnTo>
                  <a:lnTo>
                    <a:pt x="171" y="471"/>
                  </a:lnTo>
                  <a:lnTo>
                    <a:pt x="171" y="465"/>
                  </a:lnTo>
                  <a:lnTo>
                    <a:pt x="162" y="465"/>
                  </a:lnTo>
                  <a:lnTo>
                    <a:pt x="153" y="459"/>
                  </a:lnTo>
                  <a:lnTo>
                    <a:pt x="144" y="459"/>
                  </a:lnTo>
                  <a:lnTo>
                    <a:pt x="135" y="459"/>
                  </a:lnTo>
                  <a:lnTo>
                    <a:pt x="135" y="452"/>
                  </a:lnTo>
                  <a:lnTo>
                    <a:pt x="126" y="452"/>
                  </a:lnTo>
                  <a:lnTo>
                    <a:pt x="117" y="452"/>
                  </a:lnTo>
                  <a:lnTo>
                    <a:pt x="108" y="452"/>
                  </a:lnTo>
                  <a:lnTo>
                    <a:pt x="99" y="452"/>
                  </a:lnTo>
                  <a:lnTo>
                    <a:pt x="81" y="452"/>
                  </a:lnTo>
                  <a:lnTo>
                    <a:pt x="63" y="452"/>
                  </a:lnTo>
                  <a:lnTo>
                    <a:pt x="54" y="452"/>
                  </a:lnTo>
                  <a:lnTo>
                    <a:pt x="54" y="459"/>
                  </a:lnTo>
                  <a:lnTo>
                    <a:pt x="45" y="459"/>
                  </a:lnTo>
                  <a:lnTo>
                    <a:pt x="36" y="452"/>
                  </a:lnTo>
                  <a:lnTo>
                    <a:pt x="36" y="446"/>
                  </a:lnTo>
                  <a:lnTo>
                    <a:pt x="27" y="446"/>
                  </a:lnTo>
                  <a:lnTo>
                    <a:pt x="27" y="440"/>
                  </a:lnTo>
                  <a:lnTo>
                    <a:pt x="18" y="433"/>
                  </a:lnTo>
                  <a:lnTo>
                    <a:pt x="9" y="414"/>
                  </a:lnTo>
                  <a:lnTo>
                    <a:pt x="9" y="408"/>
                  </a:lnTo>
                  <a:lnTo>
                    <a:pt x="9" y="401"/>
                  </a:lnTo>
                  <a:lnTo>
                    <a:pt x="9" y="395"/>
                  </a:lnTo>
                  <a:lnTo>
                    <a:pt x="9" y="389"/>
                  </a:lnTo>
                  <a:lnTo>
                    <a:pt x="0" y="389"/>
                  </a:lnTo>
                  <a:lnTo>
                    <a:pt x="0" y="382"/>
                  </a:lnTo>
                  <a:lnTo>
                    <a:pt x="0" y="376"/>
                  </a:lnTo>
                  <a:lnTo>
                    <a:pt x="0" y="369"/>
                  </a:lnTo>
                  <a:lnTo>
                    <a:pt x="0" y="363"/>
                  </a:lnTo>
                  <a:lnTo>
                    <a:pt x="0" y="357"/>
                  </a:lnTo>
                  <a:lnTo>
                    <a:pt x="0" y="350"/>
                  </a:lnTo>
                  <a:lnTo>
                    <a:pt x="9" y="344"/>
                  </a:lnTo>
                  <a:lnTo>
                    <a:pt x="9" y="338"/>
                  </a:lnTo>
                  <a:lnTo>
                    <a:pt x="9" y="331"/>
                  </a:lnTo>
                  <a:lnTo>
                    <a:pt x="36" y="306"/>
                  </a:lnTo>
                  <a:lnTo>
                    <a:pt x="36" y="299"/>
                  </a:lnTo>
                  <a:lnTo>
                    <a:pt x="45" y="299"/>
                  </a:lnTo>
                  <a:lnTo>
                    <a:pt x="45" y="293"/>
                  </a:lnTo>
                  <a:lnTo>
                    <a:pt x="54" y="293"/>
                  </a:lnTo>
                  <a:lnTo>
                    <a:pt x="54" y="287"/>
                  </a:lnTo>
                  <a:lnTo>
                    <a:pt x="63" y="287"/>
                  </a:lnTo>
                  <a:lnTo>
                    <a:pt x="72" y="280"/>
                  </a:lnTo>
                  <a:lnTo>
                    <a:pt x="81" y="280"/>
                  </a:lnTo>
                  <a:lnTo>
                    <a:pt x="90" y="274"/>
                  </a:lnTo>
                  <a:lnTo>
                    <a:pt x="99" y="268"/>
                  </a:lnTo>
                  <a:lnTo>
                    <a:pt x="108" y="268"/>
                  </a:lnTo>
                  <a:lnTo>
                    <a:pt x="117" y="261"/>
                  </a:lnTo>
                  <a:lnTo>
                    <a:pt x="126" y="261"/>
                  </a:lnTo>
                  <a:lnTo>
                    <a:pt x="135" y="255"/>
                  </a:lnTo>
                  <a:lnTo>
                    <a:pt x="153" y="248"/>
                  </a:lnTo>
                  <a:lnTo>
                    <a:pt x="153" y="242"/>
                  </a:lnTo>
                  <a:lnTo>
                    <a:pt x="153" y="236"/>
                  </a:lnTo>
                  <a:lnTo>
                    <a:pt x="153" y="229"/>
                  </a:lnTo>
                  <a:lnTo>
                    <a:pt x="153" y="223"/>
                  </a:lnTo>
                  <a:lnTo>
                    <a:pt x="144" y="223"/>
                  </a:lnTo>
                  <a:lnTo>
                    <a:pt x="144" y="217"/>
                  </a:lnTo>
                  <a:lnTo>
                    <a:pt x="144" y="210"/>
                  </a:lnTo>
                  <a:lnTo>
                    <a:pt x="135" y="210"/>
                  </a:lnTo>
                  <a:lnTo>
                    <a:pt x="126" y="204"/>
                  </a:lnTo>
                  <a:lnTo>
                    <a:pt x="117" y="204"/>
                  </a:lnTo>
                  <a:lnTo>
                    <a:pt x="117" y="197"/>
                  </a:lnTo>
                  <a:lnTo>
                    <a:pt x="108" y="197"/>
                  </a:lnTo>
                  <a:lnTo>
                    <a:pt x="99" y="197"/>
                  </a:lnTo>
                  <a:lnTo>
                    <a:pt x="90" y="191"/>
                  </a:lnTo>
                  <a:lnTo>
                    <a:pt x="81" y="185"/>
                  </a:lnTo>
                  <a:lnTo>
                    <a:pt x="72" y="185"/>
                  </a:lnTo>
                  <a:lnTo>
                    <a:pt x="54" y="178"/>
                  </a:lnTo>
                  <a:lnTo>
                    <a:pt x="45" y="178"/>
                  </a:lnTo>
                  <a:lnTo>
                    <a:pt x="45" y="172"/>
                  </a:lnTo>
                  <a:lnTo>
                    <a:pt x="36" y="172"/>
                  </a:lnTo>
                  <a:lnTo>
                    <a:pt x="27" y="172"/>
                  </a:lnTo>
                  <a:lnTo>
                    <a:pt x="27" y="166"/>
                  </a:lnTo>
                  <a:lnTo>
                    <a:pt x="18" y="166"/>
                  </a:lnTo>
                  <a:lnTo>
                    <a:pt x="18" y="159"/>
                  </a:lnTo>
                  <a:lnTo>
                    <a:pt x="18" y="153"/>
                  </a:lnTo>
                  <a:lnTo>
                    <a:pt x="18" y="147"/>
                  </a:lnTo>
                  <a:lnTo>
                    <a:pt x="18" y="140"/>
                  </a:lnTo>
                  <a:lnTo>
                    <a:pt x="27" y="140"/>
                  </a:lnTo>
                  <a:lnTo>
                    <a:pt x="36" y="140"/>
                  </a:lnTo>
                  <a:lnTo>
                    <a:pt x="45" y="140"/>
                  </a:lnTo>
                  <a:lnTo>
                    <a:pt x="45" y="134"/>
                  </a:lnTo>
                  <a:lnTo>
                    <a:pt x="54" y="134"/>
                  </a:lnTo>
                  <a:lnTo>
                    <a:pt x="63" y="127"/>
                  </a:lnTo>
                  <a:lnTo>
                    <a:pt x="63" y="121"/>
                  </a:lnTo>
                  <a:lnTo>
                    <a:pt x="72" y="121"/>
                  </a:lnTo>
                  <a:lnTo>
                    <a:pt x="72" y="134"/>
                  </a:lnTo>
                  <a:close/>
                </a:path>
              </a:pathLst>
            </a:custGeom>
            <a:blipFill dpi="0" rotWithShape="0">
              <a:blip r:embed="rId3"/>
              <a:srcRect/>
              <a:tile tx="0" ty="0" sx="100000" sy="100000" flip="none" algn="tl"/>
            </a:blipFill>
            <a:ln w="9525">
              <a:noFill/>
              <a:round/>
              <a:headEnd/>
              <a:tailEnd/>
            </a:ln>
          </p:spPr>
          <p:txBody>
            <a:bodyPr/>
            <a:lstStyle/>
            <a:p>
              <a:endParaRPr lang="en-GB"/>
            </a:p>
          </p:txBody>
        </p:sp>
        <p:sp>
          <p:nvSpPr>
            <p:cNvPr id="72809" name="Freeform 24"/>
            <p:cNvSpPr>
              <a:spLocks/>
            </p:cNvSpPr>
            <p:nvPr/>
          </p:nvSpPr>
          <p:spPr bwMode="auto">
            <a:xfrm>
              <a:off x="2688" y="3360"/>
              <a:ext cx="767" cy="503"/>
            </a:xfrm>
            <a:custGeom>
              <a:avLst/>
              <a:gdLst>
                <a:gd name="T0" fmla="*/ 81 w 767"/>
                <a:gd name="T1" fmla="*/ 102 h 503"/>
                <a:gd name="T2" fmla="*/ 108 w 767"/>
                <a:gd name="T3" fmla="*/ 83 h 503"/>
                <a:gd name="T4" fmla="*/ 153 w 767"/>
                <a:gd name="T5" fmla="*/ 70 h 503"/>
                <a:gd name="T6" fmla="*/ 207 w 767"/>
                <a:gd name="T7" fmla="*/ 64 h 503"/>
                <a:gd name="T8" fmla="*/ 252 w 767"/>
                <a:gd name="T9" fmla="*/ 70 h 503"/>
                <a:gd name="T10" fmla="*/ 307 w 767"/>
                <a:gd name="T11" fmla="*/ 57 h 503"/>
                <a:gd name="T12" fmla="*/ 334 w 767"/>
                <a:gd name="T13" fmla="*/ 32 h 503"/>
                <a:gd name="T14" fmla="*/ 361 w 767"/>
                <a:gd name="T15" fmla="*/ 0 h 503"/>
                <a:gd name="T16" fmla="*/ 397 w 767"/>
                <a:gd name="T17" fmla="*/ 6 h 503"/>
                <a:gd name="T18" fmla="*/ 433 w 767"/>
                <a:gd name="T19" fmla="*/ 25 h 503"/>
                <a:gd name="T20" fmla="*/ 469 w 767"/>
                <a:gd name="T21" fmla="*/ 38 h 503"/>
                <a:gd name="T22" fmla="*/ 496 w 767"/>
                <a:gd name="T23" fmla="*/ 51 h 503"/>
                <a:gd name="T24" fmla="*/ 523 w 767"/>
                <a:gd name="T25" fmla="*/ 64 h 503"/>
                <a:gd name="T26" fmla="*/ 569 w 767"/>
                <a:gd name="T27" fmla="*/ 102 h 503"/>
                <a:gd name="T28" fmla="*/ 569 w 767"/>
                <a:gd name="T29" fmla="*/ 134 h 503"/>
                <a:gd name="T30" fmla="*/ 532 w 767"/>
                <a:gd name="T31" fmla="*/ 153 h 503"/>
                <a:gd name="T32" fmla="*/ 523 w 767"/>
                <a:gd name="T33" fmla="*/ 178 h 503"/>
                <a:gd name="T34" fmla="*/ 541 w 767"/>
                <a:gd name="T35" fmla="*/ 197 h 503"/>
                <a:gd name="T36" fmla="*/ 614 w 767"/>
                <a:gd name="T37" fmla="*/ 223 h 503"/>
                <a:gd name="T38" fmla="*/ 641 w 767"/>
                <a:gd name="T39" fmla="*/ 242 h 503"/>
                <a:gd name="T40" fmla="*/ 731 w 767"/>
                <a:gd name="T41" fmla="*/ 293 h 503"/>
                <a:gd name="T42" fmla="*/ 749 w 767"/>
                <a:gd name="T43" fmla="*/ 318 h 503"/>
                <a:gd name="T44" fmla="*/ 758 w 767"/>
                <a:gd name="T45" fmla="*/ 344 h 503"/>
                <a:gd name="T46" fmla="*/ 731 w 767"/>
                <a:gd name="T47" fmla="*/ 363 h 503"/>
                <a:gd name="T48" fmla="*/ 695 w 767"/>
                <a:gd name="T49" fmla="*/ 382 h 503"/>
                <a:gd name="T50" fmla="*/ 659 w 767"/>
                <a:gd name="T51" fmla="*/ 389 h 503"/>
                <a:gd name="T52" fmla="*/ 614 w 767"/>
                <a:gd name="T53" fmla="*/ 389 h 503"/>
                <a:gd name="T54" fmla="*/ 560 w 767"/>
                <a:gd name="T55" fmla="*/ 389 h 503"/>
                <a:gd name="T56" fmla="*/ 514 w 767"/>
                <a:gd name="T57" fmla="*/ 389 h 503"/>
                <a:gd name="T58" fmla="*/ 451 w 767"/>
                <a:gd name="T59" fmla="*/ 408 h 503"/>
                <a:gd name="T60" fmla="*/ 424 w 767"/>
                <a:gd name="T61" fmla="*/ 420 h 503"/>
                <a:gd name="T62" fmla="*/ 379 w 767"/>
                <a:gd name="T63" fmla="*/ 440 h 503"/>
                <a:gd name="T64" fmla="*/ 343 w 767"/>
                <a:gd name="T65" fmla="*/ 459 h 503"/>
                <a:gd name="T66" fmla="*/ 307 w 767"/>
                <a:gd name="T67" fmla="*/ 478 h 503"/>
                <a:gd name="T68" fmla="*/ 289 w 767"/>
                <a:gd name="T69" fmla="*/ 497 h 503"/>
                <a:gd name="T70" fmla="*/ 243 w 767"/>
                <a:gd name="T71" fmla="*/ 497 h 503"/>
                <a:gd name="T72" fmla="*/ 198 w 767"/>
                <a:gd name="T73" fmla="*/ 471 h 503"/>
                <a:gd name="T74" fmla="*/ 153 w 767"/>
                <a:gd name="T75" fmla="*/ 459 h 503"/>
                <a:gd name="T76" fmla="*/ 117 w 767"/>
                <a:gd name="T77" fmla="*/ 452 h 503"/>
                <a:gd name="T78" fmla="*/ 54 w 767"/>
                <a:gd name="T79" fmla="*/ 452 h 503"/>
                <a:gd name="T80" fmla="*/ 27 w 767"/>
                <a:gd name="T81" fmla="*/ 446 h 503"/>
                <a:gd name="T82" fmla="*/ 9 w 767"/>
                <a:gd name="T83" fmla="*/ 401 h 503"/>
                <a:gd name="T84" fmla="*/ 0 w 767"/>
                <a:gd name="T85" fmla="*/ 376 h 503"/>
                <a:gd name="T86" fmla="*/ 9 w 767"/>
                <a:gd name="T87" fmla="*/ 344 h 503"/>
                <a:gd name="T88" fmla="*/ 45 w 767"/>
                <a:gd name="T89" fmla="*/ 299 h 503"/>
                <a:gd name="T90" fmla="*/ 72 w 767"/>
                <a:gd name="T91" fmla="*/ 280 h 503"/>
                <a:gd name="T92" fmla="*/ 117 w 767"/>
                <a:gd name="T93" fmla="*/ 261 h 503"/>
                <a:gd name="T94" fmla="*/ 153 w 767"/>
                <a:gd name="T95" fmla="*/ 236 h 503"/>
                <a:gd name="T96" fmla="*/ 144 w 767"/>
                <a:gd name="T97" fmla="*/ 210 h 503"/>
                <a:gd name="T98" fmla="*/ 108 w 767"/>
                <a:gd name="T99" fmla="*/ 197 h 503"/>
                <a:gd name="T100" fmla="*/ 54 w 767"/>
                <a:gd name="T101" fmla="*/ 178 h 503"/>
                <a:gd name="T102" fmla="*/ 27 w 767"/>
                <a:gd name="T103" fmla="*/ 166 h 503"/>
                <a:gd name="T104" fmla="*/ 18 w 767"/>
                <a:gd name="T105" fmla="*/ 140 h 503"/>
                <a:gd name="T106" fmla="*/ 54 w 767"/>
                <a:gd name="T107" fmla="*/ 134 h 5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7"/>
                <a:gd name="T163" fmla="*/ 0 h 503"/>
                <a:gd name="T164" fmla="*/ 767 w 767"/>
                <a:gd name="T165" fmla="*/ 503 h 5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7" h="503">
                  <a:moveTo>
                    <a:pt x="72" y="134"/>
                  </a:moveTo>
                  <a:lnTo>
                    <a:pt x="72" y="127"/>
                  </a:lnTo>
                  <a:lnTo>
                    <a:pt x="72" y="121"/>
                  </a:lnTo>
                  <a:lnTo>
                    <a:pt x="72" y="115"/>
                  </a:lnTo>
                  <a:lnTo>
                    <a:pt x="81" y="102"/>
                  </a:lnTo>
                  <a:lnTo>
                    <a:pt x="81" y="96"/>
                  </a:lnTo>
                  <a:lnTo>
                    <a:pt x="90" y="96"/>
                  </a:lnTo>
                  <a:lnTo>
                    <a:pt x="90" y="89"/>
                  </a:lnTo>
                  <a:lnTo>
                    <a:pt x="99" y="89"/>
                  </a:lnTo>
                  <a:lnTo>
                    <a:pt x="108" y="83"/>
                  </a:lnTo>
                  <a:lnTo>
                    <a:pt x="117" y="83"/>
                  </a:lnTo>
                  <a:lnTo>
                    <a:pt x="126" y="83"/>
                  </a:lnTo>
                  <a:lnTo>
                    <a:pt x="135" y="83"/>
                  </a:lnTo>
                  <a:lnTo>
                    <a:pt x="144" y="76"/>
                  </a:lnTo>
                  <a:lnTo>
                    <a:pt x="153" y="70"/>
                  </a:lnTo>
                  <a:lnTo>
                    <a:pt x="162" y="70"/>
                  </a:lnTo>
                  <a:lnTo>
                    <a:pt x="171" y="64"/>
                  </a:lnTo>
                  <a:lnTo>
                    <a:pt x="189" y="64"/>
                  </a:lnTo>
                  <a:lnTo>
                    <a:pt x="198" y="64"/>
                  </a:lnTo>
                  <a:lnTo>
                    <a:pt x="207" y="64"/>
                  </a:lnTo>
                  <a:lnTo>
                    <a:pt x="225" y="64"/>
                  </a:lnTo>
                  <a:lnTo>
                    <a:pt x="234" y="64"/>
                  </a:lnTo>
                  <a:lnTo>
                    <a:pt x="234" y="70"/>
                  </a:lnTo>
                  <a:lnTo>
                    <a:pt x="243" y="70"/>
                  </a:lnTo>
                  <a:lnTo>
                    <a:pt x="252" y="70"/>
                  </a:lnTo>
                  <a:lnTo>
                    <a:pt x="262" y="70"/>
                  </a:lnTo>
                  <a:lnTo>
                    <a:pt x="271" y="70"/>
                  </a:lnTo>
                  <a:lnTo>
                    <a:pt x="280" y="64"/>
                  </a:lnTo>
                  <a:lnTo>
                    <a:pt x="298" y="57"/>
                  </a:lnTo>
                  <a:lnTo>
                    <a:pt x="307" y="57"/>
                  </a:lnTo>
                  <a:lnTo>
                    <a:pt x="307" y="51"/>
                  </a:lnTo>
                  <a:lnTo>
                    <a:pt x="307" y="45"/>
                  </a:lnTo>
                  <a:lnTo>
                    <a:pt x="316" y="38"/>
                  </a:lnTo>
                  <a:lnTo>
                    <a:pt x="325" y="38"/>
                  </a:lnTo>
                  <a:lnTo>
                    <a:pt x="334" y="32"/>
                  </a:lnTo>
                  <a:lnTo>
                    <a:pt x="334" y="25"/>
                  </a:lnTo>
                  <a:lnTo>
                    <a:pt x="343" y="19"/>
                  </a:lnTo>
                  <a:lnTo>
                    <a:pt x="343" y="13"/>
                  </a:lnTo>
                  <a:lnTo>
                    <a:pt x="343" y="6"/>
                  </a:lnTo>
                  <a:lnTo>
                    <a:pt x="361" y="0"/>
                  </a:lnTo>
                  <a:lnTo>
                    <a:pt x="370" y="0"/>
                  </a:lnTo>
                  <a:lnTo>
                    <a:pt x="379" y="0"/>
                  </a:lnTo>
                  <a:lnTo>
                    <a:pt x="388" y="0"/>
                  </a:lnTo>
                  <a:lnTo>
                    <a:pt x="388" y="6"/>
                  </a:lnTo>
                  <a:lnTo>
                    <a:pt x="397" y="6"/>
                  </a:lnTo>
                  <a:lnTo>
                    <a:pt x="406" y="6"/>
                  </a:lnTo>
                  <a:lnTo>
                    <a:pt x="406" y="13"/>
                  </a:lnTo>
                  <a:lnTo>
                    <a:pt x="415" y="13"/>
                  </a:lnTo>
                  <a:lnTo>
                    <a:pt x="424" y="19"/>
                  </a:lnTo>
                  <a:lnTo>
                    <a:pt x="433" y="25"/>
                  </a:lnTo>
                  <a:lnTo>
                    <a:pt x="442" y="25"/>
                  </a:lnTo>
                  <a:lnTo>
                    <a:pt x="442" y="32"/>
                  </a:lnTo>
                  <a:lnTo>
                    <a:pt x="451" y="32"/>
                  </a:lnTo>
                  <a:lnTo>
                    <a:pt x="460" y="38"/>
                  </a:lnTo>
                  <a:lnTo>
                    <a:pt x="469" y="38"/>
                  </a:lnTo>
                  <a:lnTo>
                    <a:pt x="469" y="45"/>
                  </a:lnTo>
                  <a:lnTo>
                    <a:pt x="478" y="45"/>
                  </a:lnTo>
                  <a:lnTo>
                    <a:pt x="478" y="51"/>
                  </a:lnTo>
                  <a:lnTo>
                    <a:pt x="487" y="51"/>
                  </a:lnTo>
                  <a:lnTo>
                    <a:pt x="496" y="51"/>
                  </a:lnTo>
                  <a:lnTo>
                    <a:pt x="505" y="51"/>
                  </a:lnTo>
                  <a:lnTo>
                    <a:pt x="505" y="57"/>
                  </a:lnTo>
                  <a:lnTo>
                    <a:pt x="514" y="57"/>
                  </a:lnTo>
                  <a:lnTo>
                    <a:pt x="523" y="57"/>
                  </a:lnTo>
                  <a:lnTo>
                    <a:pt x="523" y="64"/>
                  </a:lnTo>
                  <a:lnTo>
                    <a:pt x="551" y="83"/>
                  </a:lnTo>
                  <a:lnTo>
                    <a:pt x="560" y="89"/>
                  </a:lnTo>
                  <a:lnTo>
                    <a:pt x="569" y="89"/>
                  </a:lnTo>
                  <a:lnTo>
                    <a:pt x="569" y="96"/>
                  </a:lnTo>
                  <a:lnTo>
                    <a:pt x="569" y="102"/>
                  </a:lnTo>
                  <a:lnTo>
                    <a:pt x="569" y="108"/>
                  </a:lnTo>
                  <a:lnTo>
                    <a:pt x="569" y="115"/>
                  </a:lnTo>
                  <a:lnTo>
                    <a:pt x="569" y="121"/>
                  </a:lnTo>
                  <a:lnTo>
                    <a:pt x="569" y="127"/>
                  </a:lnTo>
                  <a:lnTo>
                    <a:pt x="569" y="134"/>
                  </a:lnTo>
                  <a:lnTo>
                    <a:pt x="560" y="134"/>
                  </a:lnTo>
                  <a:lnTo>
                    <a:pt x="560" y="140"/>
                  </a:lnTo>
                  <a:lnTo>
                    <a:pt x="551" y="140"/>
                  </a:lnTo>
                  <a:lnTo>
                    <a:pt x="541" y="147"/>
                  </a:lnTo>
                  <a:lnTo>
                    <a:pt x="532" y="153"/>
                  </a:lnTo>
                  <a:lnTo>
                    <a:pt x="532" y="159"/>
                  </a:lnTo>
                  <a:lnTo>
                    <a:pt x="523" y="159"/>
                  </a:lnTo>
                  <a:lnTo>
                    <a:pt x="523" y="166"/>
                  </a:lnTo>
                  <a:lnTo>
                    <a:pt x="523" y="172"/>
                  </a:lnTo>
                  <a:lnTo>
                    <a:pt x="523" y="178"/>
                  </a:lnTo>
                  <a:lnTo>
                    <a:pt x="523" y="185"/>
                  </a:lnTo>
                  <a:lnTo>
                    <a:pt x="532" y="185"/>
                  </a:lnTo>
                  <a:lnTo>
                    <a:pt x="532" y="191"/>
                  </a:lnTo>
                  <a:lnTo>
                    <a:pt x="541" y="191"/>
                  </a:lnTo>
                  <a:lnTo>
                    <a:pt x="541" y="197"/>
                  </a:lnTo>
                  <a:lnTo>
                    <a:pt x="551" y="197"/>
                  </a:lnTo>
                  <a:lnTo>
                    <a:pt x="569" y="197"/>
                  </a:lnTo>
                  <a:lnTo>
                    <a:pt x="569" y="204"/>
                  </a:lnTo>
                  <a:lnTo>
                    <a:pt x="605" y="217"/>
                  </a:lnTo>
                  <a:lnTo>
                    <a:pt x="614" y="223"/>
                  </a:lnTo>
                  <a:lnTo>
                    <a:pt x="614" y="229"/>
                  </a:lnTo>
                  <a:lnTo>
                    <a:pt x="614" y="236"/>
                  </a:lnTo>
                  <a:lnTo>
                    <a:pt x="623" y="236"/>
                  </a:lnTo>
                  <a:lnTo>
                    <a:pt x="632" y="236"/>
                  </a:lnTo>
                  <a:lnTo>
                    <a:pt x="641" y="242"/>
                  </a:lnTo>
                  <a:lnTo>
                    <a:pt x="677" y="261"/>
                  </a:lnTo>
                  <a:lnTo>
                    <a:pt x="677" y="268"/>
                  </a:lnTo>
                  <a:lnTo>
                    <a:pt x="686" y="268"/>
                  </a:lnTo>
                  <a:lnTo>
                    <a:pt x="686" y="274"/>
                  </a:lnTo>
                  <a:lnTo>
                    <a:pt x="731" y="293"/>
                  </a:lnTo>
                  <a:lnTo>
                    <a:pt x="740" y="293"/>
                  </a:lnTo>
                  <a:lnTo>
                    <a:pt x="740" y="299"/>
                  </a:lnTo>
                  <a:lnTo>
                    <a:pt x="740" y="306"/>
                  </a:lnTo>
                  <a:lnTo>
                    <a:pt x="749" y="312"/>
                  </a:lnTo>
                  <a:lnTo>
                    <a:pt x="749" y="318"/>
                  </a:lnTo>
                  <a:lnTo>
                    <a:pt x="758" y="325"/>
                  </a:lnTo>
                  <a:lnTo>
                    <a:pt x="758" y="331"/>
                  </a:lnTo>
                  <a:lnTo>
                    <a:pt x="767" y="331"/>
                  </a:lnTo>
                  <a:lnTo>
                    <a:pt x="767" y="338"/>
                  </a:lnTo>
                  <a:lnTo>
                    <a:pt x="758" y="344"/>
                  </a:lnTo>
                  <a:lnTo>
                    <a:pt x="749" y="344"/>
                  </a:lnTo>
                  <a:lnTo>
                    <a:pt x="749" y="350"/>
                  </a:lnTo>
                  <a:lnTo>
                    <a:pt x="740" y="350"/>
                  </a:lnTo>
                  <a:lnTo>
                    <a:pt x="740" y="357"/>
                  </a:lnTo>
                  <a:lnTo>
                    <a:pt x="731" y="363"/>
                  </a:lnTo>
                  <a:lnTo>
                    <a:pt x="731" y="369"/>
                  </a:lnTo>
                  <a:lnTo>
                    <a:pt x="722" y="369"/>
                  </a:lnTo>
                  <a:lnTo>
                    <a:pt x="722" y="376"/>
                  </a:lnTo>
                  <a:lnTo>
                    <a:pt x="704" y="376"/>
                  </a:lnTo>
                  <a:lnTo>
                    <a:pt x="695" y="382"/>
                  </a:lnTo>
                  <a:lnTo>
                    <a:pt x="686" y="382"/>
                  </a:lnTo>
                  <a:lnTo>
                    <a:pt x="677" y="382"/>
                  </a:lnTo>
                  <a:lnTo>
                    <a:pt x="677" y="389"/>
                  </a:lnTo>
                  <a:lnTo>
                    <a:pt x="668" y="389"/>
                  </a:lnTo>
                  <a:lnTo>
                    <a:pt x="659" y="389"/>
                  </a:lnTo>
                  <a:lnTo>
                    <a:pt x="650" y="389"/>
                  </a:lnTo>
                  <a:lnTo>
                    <a:pt x="641" y="389"/>
                  </a:lnTo>
                  <a:lnTo>
                    <a:pt x="632" y="389"/>
                  </a:lnTo>
                  <a:lnTo>
                    <a:pt x="623" y="389"/>
                  </a:lnTo>
                  <a:lnTo>
                    <a:pt x="614" y="389"/>
                  </a:lnTo>
                  <a:lnTo>
                    <a:pt x="605" y="389"/>
                  </a:lnTo>
                  <a:lnTo>
                    <a:pt x="596" y="389"/>
                  </a:lnTo>
                  <a:lnTo>
                    <a:pt x="578" y="389"/>
                  </a:lnTo>
                  <a:lnTo>
                    <a:pt x="569" y="389"/>
                  </a:lnTo>
                  <a:lnTo>
                    <a:pt x="560" y="389"/>
                  </a:lnTo>
                  <a:lnTo>
                    <a:pt x="551" y="389"/>
                  </a:lnTo>
                  <a:lnTo>
                    <a:pt x="541" y="389"/>
                  </a:lnTo>
                  <a:lnTo>
                    <a:pt x="532" y="389"/>
                  </a:lnTo>
                  <a:lnTo>
                    <a:pt x="523" y="389"/>
                  </a:lnTo>
                  <a:lnTo>
                    <a:pt x="514" y="389"/>
                  </a:lnTo>
                  <a:lnTo>
                    <a:pt x="505" y="389"/>
                  </a:lnTo>
                  <a:lnTo>
                    <a:pt x="478" y="395"/>
                  </a:lnTo>
                  <a:lnTo>
                    <a:pt x="469" y="401"/>
                  </a:lnTo>
                  <a:lnTo>
                    <a:pt x="460" y="401"/>
                  </a:lnTo>
                  <a:lnTo>
                    <a:pt x="451" y="408"/>
                  </a:lnTo>
                  <a:lnTo>
                    <a:pt x="451" y="414"/>
                  </a:lnTo>
                  <a:lnTo>
                    <a:pt x="442" y="414"/>
                  </a:lnTo>
                  <a:lnTo>
                    <a:pt x="433" y="414"/>
                  </a:lnTo>
                  <a:lnTo>
                    <a:pt x="424" y="414"/>
                  </a:lnTo>
                  <a:lnTo>
                    <a:pt x="424" y="420"/>
                  </a:lnTo>
                  <a:lnTo>
                    <a:pt x="415" y="420"/>
                  </a:lnTo>
                  <a:lnTo>
                    <a:pt x="415" y="427"/>
                  </a:lnTo>
                  <a:lnTo>
                    <a:pt x="406" y="433"/>
                  </a:lnTo>
                  <a:lnTo>
                    <a:pt x="388" y="440"/>
                  </a:lnTo>
                  <a:lnTo>
                    <a:pt x="379" y="440"/>
                  </a:lnTo>
                  <a:lnTo>
                    <a:pt x="379" y="446"/>
                  </a:lnTo>
                  <a:lnTo>
                    <a:pt x="370" y="446"/>
                  </a:lnTo>
                  <a:lnTo>
                    <a:pt x="361" y="452"/>
                  </a:lnTo>
                  <a:lnTo>
                    <a:pt x="352" y="459"/>
                  </a:lnTo>
                  <a:lnTo>
                    <a:pt x="343" y="459"/>
                  </a:lnTo>
                  <a:lnTo>
                    <a:pt x="343" y="465"/>
                  </a:lnTo>
                  <a:lnTo>
                    <a:pt x="334" y="471"/>
                  </a:lnTo>
                  <a:lnTo>
                    <a:pt x="325" y="471"/>
                  </a:lnTo>
                  <a:lnTo>
                    <a:pt x="316" y="471"/>
                  </a:lnTo>
                  <a:lnTo>
                    <a:pt x="307" y="478"/>
                  </a:lnTo>
                  <a:lnTo>
                    <a:pt x="298" y="478"/>
                  </a:lnTo>
                  <a:lnTo>
                    <a:pt x="298" y="484"/>
                  </a:lnTo>
                  <a:lnTo>
                    <a:pt x="298" y="490"/>
                  </a:lnTo>
                  <a:lnTo>
                    <a:pt x="298" y="497"/>
                  </a:lnTo>
                  <a:lnTo>
                    <a:pt x="289" y="497"/>
                  </a:lnTo>
                  <a:lnTo>
                    <a:pt x="280" y="497"/>
                  </a:lnTo>
                  <a:lnTo>
                    <a:pt x="271" y="497"/>
                  </a:lnTo>
                  <a:lnTo>
                    <a:pt x="271" y="503"/>
                  </a:lnTo>
                  <a:lnTo>
                    <a:pt x="262" y="503"/>
                  </a:lnTo>
                  <a:lnTo>
                    <a:pt x="243" y="497"/>
                  </a:lnTo>
                  <a:lnTo>
                    <a:pt x="234" y="490"/>
                  </a:lnTo>
                  <a:lnTo>
                    <a:pt x="225" y="484"/>
                  </a:lnTo>
                  <a:lnTo>
                    <a:pt x="216" y="478"/>
                  </a:lnTo>
                  <a:lnTo>
                    <a:pt x="207" y="478"/>
                  </a:lnTo>
                  <a:lnTo>
                    <a:pt x="198" y="471"/>
                  </a:lnTo>
                  <a:lnTo>
                    <a:pt x="180" y="471"/>
                  </a:lnTo>
                  <a:lnTo>
                    <a:pt x="171" y="471"/>
                  </a:lnTo>
                  <a:lnTo>
                    <a:pt x="171" y="465"/>
                  </a:lnTo>
                  <a:lnTo>
                    <a:pt x="162" y="465"/>
                  </a:lnTo>
                  <a:lnTo>
                    <a:pt x="153" y="459"/>
                  </a:lnTo>
                  <a:lnTo>
                    <a:pt x="144" y="459"/>
                  </a:lnTo>
                  <a:lnTo>
                    <a:pt x="135" y="459"/>
                  </a:lnTo>
                  <a:lnTo>
                    <a:pt x="135" y="452"/>
                  </a:lnTo>
                  <a:lnTo>
                    <a:pt x="126" y="452"/>
                  </a:lnTo>
                  <a:lnTo>
                    <a:pt x="117" y="452"/>
                  </a:lnTo>
                  <a:lnTo>
                    <a:pt x="108" y="452"/>
                  </a:lnTo>
                  <a:lnTo>
                    <a:pt x="99" y="452"/>
                  </a:lnTo>
                  <a:lnTo>
                    <a:pt x="81" y="452"/>
                  </a:lnTo>
                  <a:lnTo>
                    <a:pt x="63" y="452"/>
                  </a:lnTo>
                  <a:lnTo>
                    <a:pt x="54" y="452"/>
                  </a:lnTo>
                  <a:lnTo>
                    <a:pt x="54" y="459"/>
                  </a:lnTo>
                  <a:lnTo>
                    <a:pt x="45" y="459"/>
                  </a:lnTo>
                  <a:lnTo>
                    <a:pt x="36" y="452"/>
                  </a:lnTo>
                  <a:lnTo>
                    <a:pt x="36" y="446"/>
                  </a:lnTo>
                  <a:lnTo>
                    <a:pt x="27" y="446"/>
                  </a:lnTo>
                  <a:lnTo>
                    <a:pt x="27" y="440"/>
                  </a:lnTo>
                  <a:lnTo>
                    <a:pt x="18" y="433"/>
                  </a:lnTo>
                  <a:lnTo>
                    <a:pt x="9" y="414"/>
                  </a:lnTo>
                  <a:lnTo>
                    <a:pt x="9" y="408"/>
                  </a:lnTo>
                  <a:lnTo>
                    <a:pt x="9" y="401"/>
                  </a:lnTo>
                  <a:lnTo>
                    <a:pt x="9" y="395"/>
                  </a:lnTo>
                  <a:lnTo>
                    <a:pt x="9" y="389"/>
                  </a:lnTo>
                  <a:lnTo>
                    <a:pt x="0" y="389"/>
                  </a:lnTo>
                  <a:lnTo>
                    <a:pt x="0" y="382"/>
                  </a:lnTo>
                  <a:lnTo>
                    <a:pt x="0" y="376"/>
                  </a:lnTo>
                  <a:lnTo>
                    <a:pt x="0" y="369"/>
                  </a:lnTo>
                  <a:lnTo>
                    <a:pt x="0" y="363"/>
                  </a:lnTo>
                  <a:lnTo>
                    <a:pt x="0" y="357"/>
                  </a:lnTo>
                  <a:lnTo>
                    <a:pt x="0" y="350"/>
                  </a:lnTo>
                  <a:lnTo>
                    <a:pt x="9" y="344"/>
                  </a:lnTo>
                  <a:lnTo>
                    <a:pt x="9" y="338"/>
                  </a:lnTo>
                  <a:lnTo>
                    <a:pt x="9" y="331"/>
                  </a:lnTo>
                  <a:lnTo>
                    <a:pt x="36" y="306"/>
                  </a:lnTo>
                  <a:lnTo>
                    <a:pt x="36" y="299"/>
                  </a:lnTo>
                  <a:lnTo>
                    <a:pt x="45" y="299"/>
                  </a:lnTo>
                  <a:lnTo>
                    <a:pt x="45" y="293"/>
                  </a:lnTo>
                  <a:lnTo>
                    <a:pt x="54" y="293"/>
                  </a:lnTo>
                  <a:lnTo>
                    <a:pt x="54" y="287"/>
                  </a:lnTo>
                  <a:lnTo>
                    <a:pt x="63" y="287"/>
                  </a:lnTo>
                  <a:lnTo>
                    <a:pt x="72" y="280"/>
                  </a:lnTo>
                  <a:lnTo>
                    <a:pt x="81" y="280"/>
                  </a:lnTo>
                  <a:lnTo>
                    <a:pt x="90" y="274"/>
                  </a:lnTo>
                  <a:lnTo>
                    <a:pt x="99" y="268"/>
                  </a:lnTo>
                  <a:lnTo>
                    <a:pt x="108" y="268"/>
                  </a:lnTo>
                  <a:lnTo>
                    <a:pt x="117" y="261"/>
                  </a:lnTo>
                  <a:lnTo>
                    <a:pt x="126" y="261"/>
                  </a:lnTo>
                  <a:lnTo>
                    <a:pt x="135" y="255"/>
                  </a:lnTo>
                  <a:lnTo>
                    <a:pt x="153" y="248"/>
                  </a:lnTo>
                  <a:lnTo>
                    <a:pt x="153" y="242"/>
                  </a:lnTo>
                  <a:lnTo>
                    <a:pt x="153" y="236"/>
                  </a:lnTo>
                  <a:lnTo>
                    <a:pt x="153" y="229"/>
                  </a:lnTo>
                  <a:lnTo>
                    <a:pt x="153" y="223"/>
                  </a:lnTo>
                  <a:lnTo>
                    <a:pt x="144" y="223"/>
                  </a:lnTo>
                  <a:lnTo>
                    <a:pt x="144" y="217"/>
                  </a:lnTo>
                  <a:lnTo>
                    <a:pt x="144" y="210"/>
                  </a:lnTo>
                  <a:lnTo>
                    <a:pt x="135" y="210"/>
                  </a:lnTo>
                  <a:lnTo>
                    <a:pt x="126" y="204"/>
                  </a:lnTo>
                  <a:lnTo>
                    <a:pt x="117" y="204"/>
                  </a:lnTo>
                  <a:lnTo>
                    <a:pt x="117" y="197"/>
                  </a:lnTo>
                  <a:lnTo>
                    <a:pt x="108" y="197"/>
                  </a:lnTo>
                  <a:lnTo>
                    <a:pt x="99" y="197"/>
                  </a:lnTo>
                  <a:lnTo>
                    <a:pt x="90" y="191"/>
                  </a:lnTo>
                  <a:lnTo>
                    <a:pt x="81" y="185"/>
                  </a:lnTo>
                  <a:lnTo>
                    <a:pt x="72" y="185"/>
                  </a:lnTo>
                  <a:lnTo>
                    <a:pt x="54" y="178"/>
                  </a:lnTo>
                  <a:lnTo>
                    <a:pt x="45" y="178"/>
                  </a:lnTo>
                  <a:lnTo>
                    <a:pt x="45" y="172"/>
                  </a:lnTo>
                  <a:lnTo>
                    <a:pt x="36" y="172"/>
                  </a:lnTo>
                  <a:lnTo>
                    <a:pt x="27" y="172"/>
                  </a:lnTo>
                  <a:lnTo>
                    <a:pt x="27" y="166"/>
                  </a:lnTo>
                  <a:lnTo>
                    <a:pt x="18" y="166"/>
                  </a:lnTo>
                  <a:lnTo>
                    <a:pt x="18" y="159"/>
                  </a:lnTo>
                  <a:lnTo>
                    <a:pt x="18" y="153"/>
                  </a:lnTo>
                  <a:lnTo>
                    <a:pt x="18" y="147"/>
                  </a:lnTo>
                  <a:lnTo>
                    <a:pt x="18" y="140"/>
                  </a:lnTo>
                  <a:lnTo>
                    <a:pt x="27" y="140"/>
                  </a:lnTo>
                  <a:lnTo>
                    <a:pt x="36" y="140"/>
                  </a:lnTo>
                  <a:lnTo>
                    <a:pt x="45" y="140"/>
                  </a:lnTo>
                  <a:lnTo>
                    <a:pt x="45" y="134"/>
                  </a:lnTo>
                  <a:lnTo>
                    <a:pt x="54" y="134"/>
                  </a:lnTo>
                  <a:lnTo>
                    <a:pt x="63" y="127"/>
                  </a:lnTo>
                  <a:lnTo>
                    <a:pt x="63" y="121"/>
                  </a:lnTo>
                  <a:lnTo>
                    <a:pt x="72" y="121"/>
                  </a:lnTo>
                </a:path>
              </a:pathLst>
            </a:custGeom>
            <a:noFill/>
            <a:ln w="14288">
              <a:solidFill>
                <a:srgbClr val="000000"/>
              </a:solidFill>
              <a:round/>
              <a:headEnd/>
              <a:tailEnd/>
            </a:ln>
          </p:spPr>
          <p:txBody>
            <a:bodyPr/>
            <a:lstStyle/>
            <a:p>
              <a:endParaRPr lang="en-GB"/>
            </a:p>
          </p:txBody>
        </p:sp>
        <p:sp>
          <p:nvSpPr>
            <p:cNvPr id="72810" name="Oval 25"/>
            <p:cNvSpPr>
              <a:spLocks noChangeArrowheads="1"/>
            </p:cNvSpPr>
            <p:nvPr/>
          </p:nvSpPr>
          <p:spPr bwMode="auto">
            <a:xfrm>
              <a:off x="3017" y="3517"/>
              <a:ext cx="109" cy="132"/>
            </a:xfrm>
            <a:prstGeom prst="ellipse">
              <a:avLst/>
            </a:prstGeom>
            <a:blipFill dpi="0" rotWithShape="0">
              <a:blip r:embed="rId4"/>
              <a:srcRect/>
              <a:tile tx="0" ty="0" sx="100000" sy="100000" flip="none" algn="tl"/>
            </a:blipFill>
            <a:ln w="14288">
              <a:solidFill>
                <a:srgbClr val="999999"/>
              </a:solidFill>
              <a:round/>
              <a:headEnd/>
              <a:tailEnd/>
            </a:ln>
          </p:spPr>
          <p:txBody>
            <a:bodyPr/>
            <a:lstStyle/>
            <a:p>
              <a:endParaRPr lang="en-GB" sz="1600"/>
            </a:p>
          </p:txBody>
        </p:sp>
      </p:grpSp>
      <p:grpSp>
        <p:nvGrpSpPr>
          <p:cNvPr id="5" name="Group 26"/>
          <p:cNvGrpSpPr>
            <a:grpSpLocks/>
          </p:cNvGrpSpPr>
          <p:nvPr/>
        </p:nvGrpSpPr>
        <p:grpSpPr bwMode="auto">
          <a:xfrm>
            <a:off x="1116013" y="3559175"/>
            <a:ext cx="1227137" cy="758825"/>
            <a:chOff x="927" y="1853"/>
            <a:chExt cx="1053" cy="562"/>
          </a:xfrm>
        </p:grpSpPr>
        <p:sp>
          <p:nvSpPr>
            <p:cNvPr id="72791" name="Freeform 27"/>
            <p:cNvSpPr>
              <a:spLocks/>
            </p:cNvSpPr>
            <p:nvPr/>
          </p:nvSpPr>
          <p:spPr bwMode="auto">
            <a:xfrm>
              <a:off x="1229" y="1853"/>
              <a:ext cx="253" cy="160"/>
            </a:xfrm>
            <a:custGeom>
              <a:avLst/>
              <a:gdLst>
                <a:gd name="T0" fmla="*/ 0 w 253"/>
                <a:gd name="T1" fmla="*/ 153 h 160"/>
                <a:gd name="T2" fmla="*/ 126 w 253"/>
                <a:gd name="T3" fmla="*/ 0 h 160"/>
                <a:gd name="T4" fmla="*/ 253 w 253"/>
                <a:gd name="T5" fmla="*/ 160 h 160"/>
                <a:gd name="T6" fmla="*/ 0 w 253"/>
                <a:gd name="T7" fmla="*/ 153 h 160"/>
                <a:gd name="T8" fmla="*/ 0 60000 65536"/>
                <a:gd name="T9" fmla="*/ 0 60000 65536"/>
                <a:gd name="T10" fmla="*/ 0 60000 65536"/>
                <a:gd name="T11" fmla="*/ 0 60000 65536"/>
                <a:gd name="T12" fmla="*/ 0 w 253"/>
                <a:gd name="T13" fmla="*/ 0 h 160"/>
                <a:gd name="T14" fmla="*/ 253 w 253"/>
                <a:gd name="T15" fmla="*/ 160 h 160"/>
              </a:gdLst>
              <a:ahLst/>
              <a:cxnLst>
                <a:cxn ang="T8">
                  <a:pos x="T0" y="T1"/>
                </a:cxn>
                <a:cxn ang="T9">
                  <a:pos x="T2" y="T3"/>
                </a:cxn>
                <a:cxn ang="T10">
                  <a:pos x="T4" y="T5"/>
                </a:cxn>
                <a:cxn ang="T11">
                  <a:pos x="T6" y="T7"/>
                </a:cxn>
              </a:cxnLst>
              <a:rect l="T12" t="T13" r="T14" b="T15"/>
              <a:pathLst>
                <a:path w="253" h="160">
                  <a:moveTo>
                    <a:pt x="0" y="153"/>
                  </a:moveTo>
                  <a:lnTo>
                    <a:pt x="126" y="0"/>
                  </a:lnTo>
                  <a:lnTo>
                    <a:pt x="253" y="160"/>
                  </a:lnTo>
                  <a:lnTo>
                    <a:pt x="0" y="153"/>
                  </a:lnTo>
                  <a:close/>
                </a:path>
              </a:pathLst>
            </a:custGeom>
            <a:solidFill>
              <a:srgbClr val="FFFF00"/>
            </a:solidFill>
            <a:ln w="14288">
              <a:solidFill>
                <a:srgbClr val="000000"/>
              </a:solidFill>
              <a:round/>
              <a:headEnd/>
              <a:tailEnd/>
            </a:ln>
          </p:spPr>
          <p:txBody>
            <a:bodyPr/>
            <a:lstStyle/>
            <a:p>
              <a:endParaRPr lang="en-GB"/>
            </a:p>
          </p:txBody>
        </p:sp>
        <p:sp>
          <p:nvSpPr>
            <p:cNvPr id="72792" name="Freeform 28"/>
            <p:cNvSpPr>
              <a:spLocks/>
            </p:cNvSpPr>
            <p:nvPr/>
          </p:nvSpPr>
          <p:spPr bwMode="auto">
            <a:xfrm>
              <a:off x="1310" y="1911"/>
              <a:ext cx="253" cy="159"/>
            </a:xfrm>
            <a:custGeom>
              <a:avLst/>
              <a:gdLst>
                <a:gd name="T0" fmla="*/ 0 w 253"/>
                <a:gd name="T1" fmla="*/ 153 h 159"/>
                <a:gd name="T2" fmla="*/ 127 w 253"/>
                <a:gd name="T3" fmla="*/ 0 h 159"/>
                <a:gd name="T4" fmla="*/ 253 w 253"/>
                <a:gd name="T5" fmla="*/ 159 h 159"/>
                <a:gd name="T6" fmla="*/ 0 w 253"/>
                <a:gd name="T7" fmla="*/ 153 h 159"/>
                <a:gd name="T8" fmla="*/ 0 60000 65536"/>
                <a:gd name="T9" fmla="*/ 0 60000 65536"/>
                <a:gd name="T10" fmla="*/ 0 60000 65536"/>
                <a:gd name="T11" fmla="*/ 0 60000 65536"/>
                <a:gd name="T12" fmla="*/ 0 w 253"/>
                <a:gd name="T13" fmla="*/ 0 h 159"/>
                <a:gd name="T14" fmla="*/ 253 w 253"/>
                <a:gd name="T15" fmla="*/ 159 h 159"/>
              </a:gdLst>
              <a:ahLst/>
              <a:cxnLst>
                <a:cxn ang="T8">
                  <a:pos x="T0" y="T1"/>
                </a:cxn>
                <a:cxn ang="T9">
                  <a:pos x="T2" y="T3"/>
                </a:cxn>
                <a:cxn ang="T10">
                  <a:pos x="T4" y="T5"/>
                </a:cxn>
                <a:cxn ang="T11">
                  <a:pos x="T6" y="T7"/>
                </a:cxn>
              </a:cxnLst>
              <a:rect l="T12" t="T13" r="T14" b="T15"/>
              <a:pathLst>
                <a:path w="253" h="159">
                  <a:moveTo>
                    <a:pt x="0" y="153"/>
                  </a:moveTo>
                  <a:lnTo>
                    <a:pt x="127" y="0"/>
                  </a:lnTo>
                  <a:lnTo>
                    <a:pt x="253" y="159"/>
                  </a:lnTo>
                  <a:lnTo>
                    <a:pt x="0" y="153"/>
                  </a:lnTo>
                  <a:close/>
                </a:path>
              </a:pathLst>
            </a:custGeom>
            <a:solidFill>
              <a:srgbClr val="FFFF00"/>
            </a:solidFill>
            <a:ln w="14288">
              <a:solidFill>
                <a:srgbClr val="000000"/>
              </a:solidFill>
              <a:round/>
              <a:headEnd/>
              <a:tailEnd/>
            </a:ln>
          </p:spPr>
          <p:txBody>
            <a:bodyPr/>
            <a:lstStyle/>
            <a:p>
              <a:endParaRPr lang="en-GB"/>
            </a:p>
          </p:txBody>
        </p:sp>
        <p:sp>
          <p:nvSpPr>
            <p:cNvPr id="72793" name="Freeform 29"/>
            <p:cNvSpPr>
              <a:spLocks/>
            </p:cNvSpPr>
            <p:nvPr/>
          </p:nvSpPr>
          <p:spPr bwMode="auto">
            <a:xfrm>
              <a:off x="1392" y="1968"/>
              <a:ext cx="252" cy="159"/>
            </a:xfrm>
            <a:custGeom>
              <a:avLst/>
              <a:gdLst>
                <a:gd name="T0" fmla="*/ 0 w 252"/>
                <a:gd name="T1" fmla="*/ 153 h 159"/>
                <a:gd name="T2" fmla="*/ 126 w 252"/>
                <a:gd name="T3" fmla="*/ 0 h 159"/>
                <a:gd name="T4" fmla="*/ 252 w 252"/>
                <a:gd name="T5" fmla="*/ 159 h 159"/>
                <a:gd name="T6" fmla="*/ 0 w 252"/>
                <a:gd name="T7" fmla="*/ 153 h 159"/>
                <a:gd name="T8" fmla="*/ 0 60000 65536"/>
                <a:gd name="T9" fmla="*/ 0 60000 65536"/>
                <a:gd name="T10" fmla="*/ 0 60000 65536"/>
                <a:gd name="T11" fmla="*/ 0 60000 65536"/>
                <a:gd name="T12" fmla="*/ 0 w 252"/>
                <a:gd name="T13" fmla="*/ 0 h 159"/>
                <a:gd name="T14" fmla="*/ 252 w 252"/>
                <a:gd name="T15" fmla="*/ 159 h 159"/>
              </a:gdLst>
              <a:ahLst/>
              <a:cxnLst>
                <a:cxn ang="T8">
                  <a:pos x="T0" y="T1"/>
                </a:cxn>
                <a:cxn ang="T9">
                  <a:pos x="T2" y="T3"/>
                </a:cxn>
                <a:cxn ang="T10">
                  <a:pos x="T4" y="T5"/>
                </a:cxn>
                <a:cxn ang="T11">
                  <a:pos x="T6" y="T7"/>
                </a:cxn>
              </a:cxnLst>
              <a:rect l="T12" t="T13" r="T14" b="T15"/>
              <a:pathLst>
                <a:path w="252" h="159">
                  <a:moveTo>
                    <a:pt x="0" y="153"/>
                  </a:moveTo>
                  <a:lnTo>
                    <a:pt x="126" y="0"/>
                  </a:lnTo>
                  <a:lnTo>
                    <a:pt x="252" y="159"/>
                  </a:lnTo>
                  <a:lnTo>
                    <a:pt x="0" y="153"/>
                  </a:lnTo>
                  <a:close/>
                </a:path>
              </a:pathLst>
            </a:custGeom>
            <a:solidFill>
              <a:srgbClr val="FFFF00"/>
            </a:solidFill>
            <a:ln w="14288">
              <a:solidFill>
                <a:srgbClr val="000000"/>
              </a:solidFill>
              <a:round/>
              <a:headEnd/>
              <a:tailEnd/>
            </a:ln>
          </p:spPr>
          <p:txBody>
            <a:bodyPr/>
            <a:lstStyle/>
            <a:p>
              <a:endParaRPr lang="en-GB"/>
            </a:p>
          </p:txBody>
        </p:sp>
        <p:sp>
          <p:nvSpPr>
            <p:cNvPr id="72794" name="Freeform 30"/>
            <p:cNvSpPr>
              <a:spLocks/>
            </p:cNvSpPr>
            <p:nvPr/>
          </p:nvSpPr>
          <p:spPr bwMode="auto">
            <a:xfrm>
              <a:off x="1251" y="2151"/>
              <a:ext cx="253" cy="159"/>
            </a:xfrm>
            <a:custGeom>
              <a:avLst/>
              <a:gdLst>
                <a:gd name="T0" fmla="*/ 0 w 253"/>
                <a:gd name="T1" fmla="*/ 153 h 159"/>
                <a:gd name="T2" fmla="*/ 126 w 253"/>
                <a:gd name="T3" fmla="*/ 0 h 159"/>
                <a:gd name="T4" fmla="*/ 253 w 253"/>
                <a:gd name="T5" fmla="*/ 159 h 159"/>
                <a:gd name="T6" fmla="*/ 0 w 253"/>
                <a:gd name="T7" fmla="*/ 153 h 159"/>
                <a:gd name="T8" fmla="*/ 0 60000 65536"/>
                <a:gd name="T9" fmla="*/ 0 60000 65536"/>
                <a:gd name="T10" fmla="*/ 0 60000 65536"/>
                <a:gd name="T11" fmla="*/ 0 60000 65536"/>
                <a:gd name="T12" fmla="*/ 0 w 253"/>
                <a:gd name="T13" fmla="*/ 0 h 159"/>
                <a:gd name="T14" fmla="*/ 253 w 253"/>
                <a:gd name="T15" fmla="*/ 159 h 159"/>
              </a:gdLst>
              <a:ahLst/>
              <a:cxnLst>
                <a:cxn ang="T8">
                  <a:pos x="T0" y="T1"/>
                </a:cxn>
                <a:cxn ang="T9">
                  <a:pos x="T2" y="T3"/>
                </a:cxn>
                <a:cxn ang="T10">
                  <a:pos x="T4" y="T5"/>
                </a:cxn>
                <a:cxn ang="T11">
                  <a:pos x="T6" y="T7"/>
                </a:cxn>
              </a:cxnLst>
              <a:rect l="T12" t="T13" r="T14" b="T15"/>
              <a:pathLst>
                <a:path w="253" h="159">
                  <a:moveTo>
                    <a:pt x="0" y="153"/>
                  </a:moveTo>
                  <a:lnTo>
                    <a:pt x="126" y="0"/>
                  </a:lnTo>
                  <a:lnTo>
                    <a:pt x="253" y="159"/>
                  </a:lnTo>
                  <a:lnTo>
                    <a:pt x="0" y="153"/>
                  </a:lnTo>
                  <a:close/>
                </a:path>
              </a:pathLst>
            </a:custGeom>
            <a:solidFill>
              <a:srgbClr val="FFFF00"/>
            </a:solidFill>
            <a:ln w="14288">
              <a:solidFill>
                <a:srgbClr val="000000"/>
              </a:solidFill>
              <a:round/>
              <a:headEnd/>
              <a:tailEnd/>
            </a:ln>
          </p:spPr>
          <p:txBody>
            <a:bodyPr/>
            <a:lstStyle/>
            <a:p>
              <a:endParaRPr lang="en-GB"/>
            </a:p>
          </p:txBody>
        </p:sp>
        <p:sp>
          <p:nvSpPr>
            <p:cNvPr id="72795" name="Freeform 31"/>
            <p:cNvSpPr>
              <a:spLocks/>
            </p:cNvSpPr>
            <p:nvPr/>
          </p:nvSpPr>
          <p:spPr bwMode="auto">
            <a:xfrm>
              <a:off x="1296" y="2208"/>
              <a:ext cx="253" cy="159"/>
            </a:xfrm>
            <a:custGeom>
              <a:avLst/>
              <a:gdLst>
                <a:gd name="T0" fmla="*/ 0 w 253"/>
                <a:gd name="T1" fmla="*/ 153 h 159"/>
                <a:gd name="T2" fmla="*/ 126 w 253"/>
                <a:gd name="T3" fmla="*/ 0 h 159"/>
                <a:gd name="T4" fmla="*/ 253 w 253"/>
                <a:gd name="T5" fmla="*/ 159 h 159"/>
                <a:gd name="T6" fmla="*/ 0 w 253"/>
                <a:gd name="T7" fmla="*/ 153 h 159"/>
                <a:gd name="T8" fmla="*/ 0 60000 65536"/>
                <a:gd name="T9" fmla="*/ 0 60000 65536"/>
                <a:gd name="T10" fmla="*/ 0 60000 65536"/>
                <a:gd name="T11" fmla="*/ 0 60000 65536"/>
                <a:gd name="T12" fmla="*/ 0 w 253"/>
                <a:gd name="T13" fmla="*/ 0 h 159"/>
                <a:gd name="T14" fmla="*/ 253 w 253"/>
                <a:gd name="T15" fmla="*/ 159 h 159"/>
              </a:gdLst>
              <a:ahLst/>
              <a:cxnLst>
                <a:cxn ang="T8">
                  <a:pos x="T0" y="T1"/>
                </a:cxn>
                <a:cxn ang="T9">
                  <a:pos x="T2" y="T3"/>
                </a:cxn>
                <a:cxn ang="T10">
                  <a:pos x="T4" y="T5"/>
                </a:cxn>
                <a:cxn ang="T11">
                  <a:pos x="T6" y="T7"/>
                </a:cxn>
              </a:cxnLst>
              <a:rect l="T12" t="T13" r="T14" b="T15"/>
              <a:pathLst>
                <a:path w="253" h="159">
                  <a:moveTo>
                    <a:pt x="0" y="153"/>
                  </a:moveTo>
                  <a:lnTo>
                    <a:pt x="126" y="0"/>
                  </a:lnTo>
                  <a:lnTo>
                    <a:pt x="253" y="159"/>
                  </a:lnTo>
                  <a:lnTo>
                    <a:pt x="0" y="153"/>
                  </a:lnTo>
                  <a:close/>
                </a:path>
              </a:pathLst>
            </a:custGeom>
            <a:solidFill>
              <a:srgbClr val="FFFF00"/>
            </a:solidFill>
            <a:ln w="14288">
              <a:solidFill>
                <a:srgbClr val="000000"/>
              </a:solidFill>
              <a:round/>
              <a:headEnd/>
              <a:tailEnd/>
            </a:ln>
          </p:spPr>
          <p:txBody>
            <a:bodyPr/>
            <a:lstStyle/>
            <a:p>
              <a:endParaRPr lang="en-GB"/>
            </a:p>
          </p:txBody>
        </p:sp>
        <p:sp>
          <p:nvSpPr>
            <p:cNvPr id="72796" name="Freeform 32"/>
            <p:cNvSpPr>
              <a:spLocks/>
            </p:cNvSpPr>
            <p:nvPr/>
          </p:nvSpPr>
          <p:spPr bwMode="auto">
            <a:xfrm>
              <a:off x="1565" y="2141"/>
              <a:ext cx="253" cy="160"/>
            </a:xfrm>
            <a:custGeom>
              <a:avLst/>
              <a:gdLst>
                <a:gd name="T0" fmla="*/ 0 w 253"/>
                <a:gd name="T1" fmla="*/ 153 h 160"/>
                <a:gd name="T2" fmla="*/ 126 w 253"/>
                <a:gd name="T3" fmla="*/ 0 h 160"/>
                <a:gd name="T4" fmla="*/ 253 w 253"/>
                <a:gd name="T5" fmla="*/ 160 h 160"/>
                <a:gd name="T6" fmla="*/ 0 w 253"/>
                <a:gd name="T7" fmla="*/ 153 h 160"/>
                <a:gd name="T8" fmla="*/ 0 60000 65536"/>
                <a:gd name="T9" fmla="*/ 0 60000 65536"/>
                <a:gd name="T10" fmla="*/ 0 60000 65536"/>
                <a:gd name="T11" fmla="*/ 0 60000 65536"/>
                <a:gd name="T12" fmla="*/ 0 w 253"/>
                <a:gd name="T13" fmla="*/ 0 h 160"/>
                <a:gd name="T14" fmla="*/ 253 w 253"/>
                <a:gd name="T15" fmla="*/ 160 h 160"/>
              </a:gdLst>
              <a:ahLst/>
              <a:cxnLst>
                <a:cxn ang="T8">
                  <a:pos x="T0" y="T1"/>
                </a:cxn>
                <a:cxn ang="T9">
                  <a:pos x="T2" y="T3"/>
                </a:cxn>
                <a:cxn ang="T10">
                  <a:pos x="T4" y="T5"/>
                </a:cxn>
                <a:cxn ang="T11">
                  <a:pos x="T6" y="T7"/>
                </a:cxn>
              </a:cxnLst>
              <a:rect l="T12" t="T13" r="T14" b="T15"/>
              <a:pathLst>
                <a:path w="253" h="160">
                  <a:moveTo>
                    <a:pt x="0" y="153"/>
                  </a:moveTo>
                  <a:lnTo>
                    <a:pt x="126" y="0"/>
                  </a:lnTo>
                  <a:lnTo>
                    <a:pt x="253" y="160"/>
                  </a:lnTo>
                  <a:lnTo>
                    <a:pt x="0" y="153"/>
                  </a:lnTo>
                  <a:close/>
                </a:path>
              </a:pathLst>
            </a:custGeom>
            <a:solidFill>
              <a:srgbClr val="FFFF00"/>
            </a:solidFill>
            <a:ln w="14288">
              <a:solidFill>
                <a:srgbClr val="000000"/>
              </a:solidFill>
              <a:round/>
              <a:headEnd/>
              <a:tailEnd/>
            </a:ln>
          </p:spPr>
          <p:txBody>
            <a:bodyPr/>
            <a:lstStyle/>
            <a:p>
              <a:endParaRPr lang="en-GB"/>
            </a:p>
          </p:txBody>
        </p:sp>
        <p:sp>
          <p:nvSpPr>
            <p:cNvPr id="72797" name="Freeform 33"/>
            <p:cNvSpPr>
              <a:spLocks/>
            </p:cNvSpPr>
            <p:nvPr/>
          </p:nvSpPr>
          <p:spPr bwMode="auto">
            <a:xfrm>
              <a:off x="1646" y="2199"/>
              <a:ext cx="253" cy="159"/>
            </a:xfrm>
            <a:custGeom>
              <a:avLst/>
              <a:gdLst>
                <a:gd name="T0" fmla="*/ 0 w 253"/>
                <a:gd name="T1" fmla="*/ 153 h 159"/>
                <a:gd name="T2" fmla="*/ 127 w 253"/>
                <a:gd name="T3" fmla="*/ 0 h 159"/>
                <a:gd name="T4" fmla="*/ 253 w 253"/>
                <a:gd name="T5" fmla="*/ 159 h 159"/>
                <a:gd name="T6" fmla="*/ 0 w 253"/>
                <a:gd name="T7" fmla="*/ 153 h 159"/>
                <a:gd name="T8" fmla="*/ 0 60000 65536"/>
                <a:gd name="T9" fmla="*/ 0 60000 65536"/>
                <a:gd name="T10" fmla="*/ 0 60000 65536"/>
                <a:gd name="T11" fmla="*/ 0 60000 65536"/>
                <a:gd name="T12" fmla="*/ 0 w 253"/>
                <a:gd name="T13" fmla="*/ 0 h 159"/>
                <a:gd name="T14" fmla="*/ 253 w 253"/>
                <a:gd name="T15" fmla="*/ 159 h 159"/>
              </a:gdLst>
              <a:ahLst/>
              <a:cxnLst>
                <a:cxn ang="T8">
                  <a:pos x="T0" y="T1"/>
                </a:cxn>
                <a:cxn ang="T9">
                  <a:pos x="T2" y="T3"/>
                </a:cxn>
                <a:cxn ang="T10">
                  <a:pos x="T4" y="T5"/>
                </a:cxn>
                <a:cxn ang="T11">
                  <a:pos x="T6" y="T7"/>
                </a:cxn>
              </a:cxnLst>
              <a:rect l="T12" t="T13" r="T14" b="T15"/>
              <a:pathLst>
                <a:path w="253" h="159">
                  <a:moveTo>
                    <a:pt x="0" y="153"/>
                  </a:moveTo>
                  <a:lnTo>
                    <a:pt x="127" y="0"/>
                  </a:lnTo>
                  <a:lnTo>
                    <a:pt x="253" y="159"/>
                  </a:lnTo>
                  <a:lnTo>
                    <a:pt x="0" y="153"/>
                  </a:lnTo>
                  <a:close/>
                </a:path>
              </a:pathLst>
            </a:custGeom>
            <a:solidFill>
              <a:srgbClr val="FFFF00"/>
            </a:solidFill>
            <a:ln w="14288">
              <a:solidFill>
                <a:srgbClr val="000000"/>
              </a:solidFill>
              <a:round/>
              <a:headEnd/>
              <a:tailEnd/>
            </a:ln>
          </p:spPr>
          <p:txBody>
            <a:bodyPr/>
            <a:lstStyle/>
            <a:p>
              <a:endParaRPr lang="en-GB"/>
            </a:p>
          </p:txBody>
        </p:sp>
        <p:sp>
          <p:nvSpPr>
            <p:cNvPr id="72798" name="Freeform 34"/>
            <p:cNvSpPr>
              <a:spLocks/>
            </p:cNvSpPr>
            <p:nvPr/>
          </p:nvSpPr>
          <p:spPr bwMode="auto">
            <a:xfrm>
              <a:off x="1728" y="2256"/>
              <a:ext cx="252" cy="159"/>
            </a:xfrm>
            <a:custGeom>
              <a:avLst/>
              <a:gdLst>
                <a:gd name="T0" fmla="*/ 0 w 252"/>
                <a:gd name="T1" fmla="*/ 153 h 159"/>
                <a:gd name="T2" fmla="*/ 126 w 252"/>
                <a:gd name="T3" fmla="*/ 0 h 159"/>
                <a:gd name="T4" fmla="*/ 252 w 252"/>
                <a:gd name="T5" fmla="*/ 159 h 159"/>
                <a:gd name="T6" fmla="*/ 0 w 252"/>
                <a:gd name="T7" fmla="*/ 153 h 159"/>
                <a:gd name="T8" fmla="*/ 0 60000 65536"/>
                <a:gd name="T9" fmla="*/ 0 60000 65536"/>
                <a:gd name="T10" fmla="*/ 0 60000 65536"/>
                <a:gd name="T11" fmla="*/ 0 60000 65536"/>
                <a:gd name="T12" fmla="*/ 0 w 252"/>
                <a:gd name="T13" fmla="*/ 0 h 159"/>
                <a:gd name="T14" fmla="*/ 252 w 252"/>
                <a:gd name="T15" fmla="*/ 159 h 159"/>
              </a:gdLst>
              <a:ahLst/>
              <a:cxnLst>
                <a:cxn ang="T8">
                  <a:pos x="T0" y="T1"/>
                </a:cxn>
                <a:cxn ang="T9">
                  <a:pos x="T2" y="T3"/>
                </a:cxn>
                <a:cxn ang="T10">
                  <a:pos x="T4" y="T5"/>
                </a:cxn>
                <a:cxn ang="T11">
                  <a:pos x="T6" y="T7"/>
                </a:cxn>
              </a:cxnLst>
              <a:rect l="T12" t="T13" r="T14" b="T15"/>
              <a:pathLst>
                <a:path w="252" h="159">
                  <a:moveTo>
                    <a:pt x="0" y="153"/>
                  </a:moveTo>
                  <a:lnTo>
                    <a:pt x="126" y="0"/>
                  </a:lnTo>
                  <a:lnTo>
                    <a:pt x="252" y="159"/>
                  </a:lnTo>
                  <a:lnTo>
                    <a:pt x="0" y="153"/>
                  </a:lnTo>
                  <a:close/>
                </a:path>
              </a:pathLst>
            </a:custGeom>
            <a:solidFill>
              <a:srgbClr val="FFFF00"/>
            </a:solidFill>
            <a:ln w="14288">
              <a:solidFill>
                <a:srgbClr val="000000"/>
              </a:solidFill>
              <a:round/>
              <a:headEnd/>
              <a:tailEnd/>
            </a:ln>
          </p:spPr>
          <p:txBody>
            <a:bodyPr/>
            <a:lstStyle/>
            <a:p>
              <a:endParaRPr lang="en-GB"/>
            </a:p>
          </p:txBody>
        </p:sp>
        <p:sp>
          <p:nvSpPr>
            <p:cNvPr id="72799" name="Freeform 35"/>
            <p:cNvSpPr>
              <a:spLocks/>
            </p:cNvSpPr>
            <p:nvPr/>
          </p:nvSpPr>
          <p:spPr bwMode="auto">
            <a:xfrm>
              <a:off x="927" y="1862"/>
              <a:ext cx="253" cy="160"/>
            </a:xfrm>
            <a:custGeom>
              <a:avLst/>
              <a:gdLst>
                <a:gd name="T0" fmla="*/ 0 w 253"/>
                <a:gd name="T1" fmla="*/ 153 h 160"/>
                <a:gd name="T2" fmla="*/ 126 w 253"/>
                <a:gd name="T3" fmla="*/ 0 h 160"/>
                <a:gd name="T4" fmla="*/ 253 w 253"/>
                <a:gd name="T5" fmla="*/ 160 h 160"/>
                <a:gd name="T6" fmla="*/ 0 w 253"/>
                <a:gd name="T7" fmla="*/ 153 h 160"/>
                <a:gd name="T8" fmla="*/ 0 60000 65536"/>
                <a:gd name="T9" fmla="*/ 0 60000 65536"/>
                <a:gd name="T10" fmla="*/ 0 60000 65536"/>
                <a:gd name="T11" fmla="*/ 0 60000 65536"/>
                <a:gd name="T12" fmla="*/ 0 w 253"/>
                <a:gd name="T13" fmla="*/ 0 h 160"/>
                <a:gd name="T14" fmla="*/ 253 w 253"/>
                <a:gd name="T15" fmla="*/ 160 h 160"/>
              </a:gdLst>
              <a:ahLst/>
              <a:cxnLst>
                <a:cxn ang="T8">
                  <a:pos x="T0" y="T1"/>
                </a:cxn>
                <a:cxn ang="T9">
                  <a:pos x="T2" y="T3"/>
                </a:cxn>
                <a:cxn ang="T10">
                  <a:pos x="T4" y="T5"/>
                </a:cxn>
                <a:cxn ang="T11">
                  <a:pos x="T6" y="T7"/>
                </a:cxn>
              </a:cxnLst>
              <a:rect l="T12" t="T13" r="T14" b="T15"/>
              <a:pathLst>
                <a:path w="253" h="160">
                  <a:moveTo>
                    <a:pt x="0" y="153"/>
                  </a:moveTo>
                  <a:lnTo>
                    <a:pt x="126" y="0"/>
                  </a:lnTo>
                  <a:lnTo>
                    <a:pt x="253" y="160"/>
                  </a:lnTo>
                  <a:lnTo>
                    <a:pt x="0" y="153"/>
                  </a:lnTo>
                  <a:close/>
                </a:path>
              </a:pathLst>
            </a:custGeom>
            <a:solidFill>
              <a:srgbClr val="FFFF00"/>
            </a:solidFill>
            <a:ln w="14288">
              <a:solidFill>
                <a:srgbClr val="000000"/>
              </a:solidFill>
              <a:round/>
              <a:headEnd/>
              <a:tailEnd/>
            </a:ln>
          </p:spPr>
          <p:txBody>
            <a:bodyPr/>
            <a:lstStyle/>
            <a:p>
              <a:endParaRPr lang="en-GB"/>
            </a:p>
          </p:txBody>
        </p:sp>
        <p:sp>
          <p:nvSpPr>
            <p:cNvPr id="72800" name="Freeform 36"/>
            <p:cNvSpPr>
              <a:spLocks/>
            </p:cNvSpPr>
            <p:nvPr/>
          </p:nvSpPr>
          <p:spPr bwMode="auto">
            <a:xfrm>
              <a:off x="1008" y="1920"/>
              <a:ext cx="253" cy="159"/>
            </a:xfrm>
            <a:custGeom>
              <a:avLst/>
              <a:gdLst>
                <a:gd name="T0" fmla="*/ 0 w 253"/>
                <a:gd name="T1" fmla="*/ 153 h 159"/>
                <a:gd name="T2" fmla="*/ 127 w 253"/>
                <a:gd name="T3" fmla="*/ 0 h 159"/>
                <a:gd name="T4" fmla="*/ 253 w 253"/>
                <a:gd name="T5" fmla="*/ 159 h 159"/>
                <a:gd name="T6" fmla="*/ 0 w 253"/>
                <a:gd name="T7" fmla="*/ 153 h 159"/>
                <a:gd name="T8" fmla="*/ 0 60000 65536"/>
                <a:gd name="T9" fmla="*/ 0 60000 65536"/>
                <a:gd name="T10" fmla="*/ 0 60000 65536"/>
                <a:gd name="T11" fmla="*/ 0 60000 65536"/>
                <a:gd name="T12" fmla="*/ 0 w 253"/>
                <a:gd name="T13" fmla="*/ 0 h 159"/>
                <a:gd name="T14" fmla="*/ 253 w 253"/>
                <a:gd name="T15" fmla="*/ 159 h 159"/>
              </a:gdLst>
              <a:ahLst/>
              <a:cxnLst>
                <a:cxn ang="T8">
                  <a:pos x="T0" y="T1"/>
                </a:cxn>
                <a:cxn ang="T9">
                  <a:pos x="T2" y="T3"/>
                </a:cxn>
                <a:cxn ang="T10">
                  <a:pos x="T4" y="T5"/>
                </a:cxn>
                <a:cxn ang="T11">
                  <a:pos x="T6" y="T7"/>
                </a:cxn>
              </a:cxnLst>
              <a:rect l="T12" t="T13" r="T14" b="T15"/>
              <a:pathLst>
                <a:path w="253" h="159">
                  <a:moveTo>
                    <a:pt x="0" y="153"/>
                  </a:moveTo>
                  <a:lnTo>
                    <a:pt x="127" y="0"/>
                  </a:lnTo>
                  <a:lnTo>
                    <a:pt x="253" y="159"/>
                  </a:lnTo>
                  <a:lnTo>
                    <a:pt x="0" y="153"/>
                  </a:lnTo>
                  <a:close/>
                </a:path>
              </a:pathLst>
            </a:custGeom>
            <a:solidFill>
              <a:srgbClr val="FFFF00"/>
            </a:solidFill>
            <a:ln w="14288">
              <a:solidFill>
                <a:srgbClr val="000000"/>
              </a:solidFill>
              <a:round/>
              <a:headEnd/>
              <a:tailEnd/>
            </a:ln>
          </p:spPr>
          <p:txBody>
            <a:bodyPr/>
            <a:lstStyle/>
            <a:p>
              <a:endParaRPr lang="en-GB"/>
            </a:p>
          </p:txBody>
        </p:sp>
        <p:sp>
          <p:nvSpPr>
            <p:cNvPr id="72801" name="Freeform 37"/>
            <p:cNvSpPr>
              <a:spLocks/>
            </p:cNvSpPr>
            <p:nvPr/>
          </p:nvSpPr>
          <p:spPr bwMode="auto">
            <a:xfrm>
              <a:off x="1090" y="1977"/>
              <a:ext cx="252" cy="159"/>
            </a:xfrm>
            <a:custGeom>
              <a:avLst/>
              <a:gdLst>
                <a:gd name="T0" fmla="*/ 0 w 252"/>
                <a:gd name="T1" fmla="*/ 153 h 159"/>
                <a:gd name="T2" fmla="*/ 126 w 252"/>
                <a:gd name="T3" fmla="*/ 0 h 159"/>
                <a:gd name="T4" fmla="*/ 252 w 252"/>
                <a:gd name="T5" fmla="*/ 159 h 159"/>
                <a:gd name="T6" fmla="*/ 0 w 252"/>
                <a:gd name="T7" fmla="*/ 153 h 159"/>
                <a:gd name="T8" fmla="*/ 0 60000 65536"/>
                <a:gd name="T9" fmla="*/ 0 60000 65536"/>
                <a:gd name="T10" fmla="*/ 0 60000 65536"/>
                <a:gd name="T11" fmla="*/ 0 60000 65536"/>
                <a:gd name="T12" fmla="*/ 0 w 252"/>
                <a:gd name="T13" fmla="*/ 0 h 159"/>
                <a:gd name="T14" fmla="*/ 252 w 252"/>
                <a:gd name="T15" fmla="*/ 159 h 159"/>
              </a:gdLst>
              <a:ahLst/>
              <a:cxnLst>
                <a:cxn ang="T8">
                  <a:pos x="T0" y="T1"/>
                </a:cxn>
                <a:cxn ang="T9">
                  <a:pos x="T2" y="T3"/>
                </a:cxn>
                <a:cxn ang="T10">
                  <a:pos x="T4" y="T5"/>
                </a:cxn>
                <a:cxn ang="T11">
                  <a:pos x="T6" y="T7"/>
                </a:cxn>
              </a:cxnLst>
              <a:rect l="T12" t="T13" r="T14" b="T15"/>
              <a:pathLst>
                <a:path w="252" h="159">
                  <a:moveTo>
                    <a:pt x="0" y="153"/>
                  </a:moveTo>
                  <a:lnTo>
                    <a:pt x="126" y="0"/>
                  </a:lnTo>
                  <a:lnTo>
                    <a:pt x="252" y="159"/>
                  </a:lnTo>
                  <a:lnTo>
                    <a:pt x="0" y="153"/>
                  </a:lnTo>
                  <a:close/>
                </a:path>
              </a:pathLst>
            </a:custGeom>
            <a:solidFill>
              <a:srgbClr val="FFFF00"/>
            </a:solidFill>
            <a:ln w="14288">
              <a:solidFill>
                <a:srgbClr val="000000"/>
              </a:solidFill>
              <a:round/>
              <a:headEnd/>
              <a:tailEnd/>
            </a:ln>
          </p:spPr>
          <p:txBody>
            <a:bodyPr/>
            <a:lstStyle/>
            <a:p>
              <a:endParaRPr lang="en-GB"/>
            </a:p>
          </p:txBody>
        </p:sp>
      </p:grpSp>
      <p:sp>
        <p:nvSpPr>
          <p:cNvPr id="72713" name="AutoShape 38"/>
          <p:cNvSpPr>
            <a:spLocks noChangeArrowheads="1"/>
          </p:cNvSpPr>
          <p:nvPr/>
        </p:nvSpPr>
        <p:spPr bwMode="auto">
          <a:xfrm flipH="1">
            <a:off x="4643438" y="4365625"/>
            <a:ext cx="1790700" cy="906463"/>
          </a:xfrm>
          <a:prstGeom prst="curvedUpArrow">
            <a:avLst>
              <a:gd name="adj1" fmla="val 40689"/>
              <a:gd name="adj2" fmla="val 81370"/>
              <a:gd name="adj3" fmla="val 33333"/>
            </a:avLst>
          </a:prstGeom>
          <a:solidFill>
            <a:srgbClr val="FFFFFF"/>
          </a:solidFill>
          <a:ln w="12700">
            <a:solidFill>
              <a:schemeClr val="tx1"/>
            </a:solidFill>
            <a:miter lim="800000"/>
            <a:headEnd/>
            <a:tailEnd/>
          </a:ln>
        </p:spPr>
        <p:txBody>
          <a:bodyPr wrap="none" anchor="ctr"/>
          <a:lstStyle/>
          <a:p>
            <a:endParaRPr lang="en-GB" sz="1600"/>
          </a:p>
        </p:txBody>
      </p:sp>
      <p:sp>
        <p:nvSpPr>
          <p:cNvPr id="72714" name="AutoShape 39"/>
          <p:cNvSpPr>
            <a:spLocks noChangeArrowheads="1"/>
          </p:cNvSpPr>
          <p:nvPr/>
        </p:nvSpPr>
        <p:spPr bwMode="auto">
          <a:xfrm>
            <a:off x="1619250" y="4292600"/>
            <a:ext cx="1790700" cy="908050"/>
          </a:xfrm>
          <a:prstGeom prst="curvedUpArrow">
            <a:avLst>
              <a:gd name="adj1" fmla="val 40618"/>
              <a:gd name="adj2" fmla="val 81227"/>
              <a:gd name="adj3" fmla="val 33333"/>
            </a:avLst>
          </a:prstGeom>
          <a:solidFill>
            <a:srgbClr val="FFFFFF"/>
          </a:solidFill>
          <a:ln w="12700">
            <a:solidFill>
              <a:schemeClr val="tx1"/>
            </a:solidFill>
            <a:miter lim="800000"/>
            <a:headEnd/>
            <a:tailEnd/>
          </a:ln>
        </p:spPr>
        <p:txBody>
          <a:bodyPr wrap="none" anchor="ctr"/>
          <a:lstStyle/>
          <a:p>
            <a:endParaRPr lang="en-GB" sz="1600"/>
          </a:p>
        </p:txBody>
      </p:sp>
      <p:sp>
        <p:nvSpPr>
          <p:cNvPr id="72715" name="Text Box 42"/>
          <p:cNvSpPr txBox="1">
            <a:spLocks noChangeArrowheads="1"/>
          </p:cNvSpPr>
          <p:nvPr/>
        </p:nvSpPr>
        <p:spPr bwMode="auto">
          <a:xfrm>
            <a:off x="3398838" y="4278313"/>
            <a:ext cx="1231900" cy="350837"/>
          </a:xfrm>
          <a:prstGeom prst="rect">
            <a:avLst/>
          </a:prstGeom>
          <a:noFill/>
          <a:ln w="25400">
            <a:noFill/>
            <a:miter lim="800000"/>
            <a:headEnd/>
            <a:tailEnd/>
          </a:ln>
        </p:spPr>
        <p:txBody>
          <a:bodyPr wrap="none">
            <a:spAutoFit/>
          </a:bodyPr>
          <a:lstStyle/>
          <a:p>
            <a:pPr>
              <a:spcBef>
                <a:spcPct val="0"/>
              </a:spcBef>
            </a:pPr>
            <a:r>
              <a:rPr lang="en-GB" sz="1600">
                <a:solidFill>
                  <a:srgbClr val="000066"/>
                </a:solidFill>
              </a:rPr>
              <a:t>Glomerulus</a:t>
            </a:r>
          </a:p>
        </p:txBody>
      </p:sp>
      <p:grpSp>
        <p:nvGrpSpPr>
          <p:cNvPr id="6" name="Group 44"/>
          <p:cNvGrpSpPr>
            <a:grpSpLocks/>
          </p:cNvGrpSpPr>
          <p:nvPr/>
        </p:nvGrpSpPr>
        <p:grpSpPr bwMode="auto">
          <a:xfrm>
            <a:off x="3276600" y="2349500"/>
            <a:ext cx="1970088" cy="1508125"/>
            <a:chOff x="1746" y="3175"/>
            <a:chExt cx="1503" cy="1117"/>
          </a:xfrm>
        </p:grpSpPr>
        <p:grpSp>
          <p:nvGrpSpPr>
            <p:cNvPr id="72756" name="Group 45"/>
            <p:cNvGrpSpPr>
              <a:grpSpLocks/>
            </p:cNvGrpSpPr>
            <p:nvPr/>
          </p:nvGrpSpPr>
          <p:grpSpPr bwMode="auto">
            <a:xfrm flipV="1">
              <a:off x="2292" y="3175"/>
              <a:ext cx="430" cy="390"/>
              <a:chOff x="788" y="1641"/>
              <a:chExt cx="426" cy="282"/>
            </a:xfrm>
          </p:grpSpPr>
          <p:sp>
            <p:nvSpPr>
              <p:cNvPr id="72785" name="Line 46"/>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72786" name="Line 47"/>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72787" name="Line 48"/>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72788" name="Line 49"/>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72789" name="Line 50"/>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72790" name="Line 51"/>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sp>
          <p:nvSpPr>
            <p:cNvPr id="72757" name="AutoShape 52"/>
            <p:cNvSpPr>
              <a:spLocks noChangeArrowheads="1"/>
            </p:cNvSpPr>
            <p:nvPr/>
          </p:nvSpPr>
          <p:spPr bwMode="auto">
            <a:xfrm>
              <a:off x="3152" y="3884"/>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sz="1600"/>
            </a:p>
          </p:txBody>
        </p:sp>
        <p:grpSp>
          <p:nvGrpSpPr>
            <p:cNvPr id="72758" name="Group 53"/>
            <p:cNvGrpSpPr>
              <a:grpSpLocks/>
            </p:cNvGrpSpPr>
            <p:nvPr/>
          </p:nvGrpSpPr>
          <p:grpSpPr bwMode="auto">
            <a:xfrm flipV="1">
              <a:off x="1968" y="3818"/>
              <a:ext cx="430" cy="390"/>
              <a:chOff x="788" y="1641"/>
              <a:chExt cx="426" cy="282"/>
            </a:xfrm>
          </p:grpSpPr>
          <p:sp>
            <p:nvSpPr>
              <p:cNvPr id="72779" name="Line 54"/>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72780" name="Line 55"/>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72781" name="Line 56"/>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72782" name="Line 57"/>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72783" name="Line 58"/>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72784" name="Line 59"/>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72759" name="Group 60"/>
            <p:cNvGrpSpPr>
              <a:grpSpLocks/>
            </p:cNvGrpSpPr>
            <p:nvPr/>
          </p:nvGrpSpPr>
          <p:grpSpPr bwMode="auto">
            <a:xfrm rot="16200000" flipV="1">
              <a:off x="1721" y="3589"/>
              <a:ext cx="443" cy="374"/>
              <a:chOff x="788" y="1641"/>
              <a:chExt cx="426" cy="282"/>
            </a:xfrm>
          </p:grpSpPr>
          <p:sp>
            <p:nvSpPr>
              <p:cNvPr id="72773" name="Line 61"/>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72774" name="Line 62"/>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72775" name="Line 63"/>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72776" name="Line 64"/>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72777" name="Line 65"/>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72778" name="Line 66"/>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72760" name="Group 67"/>
            <p:cNvGrpSpPr>
              <a:grpSpLocks/>
            </p:cNvGrpSpPr>
            <p:nvPr/>
          </p:nvGrpSpPr>
          <p:grpSpPr bwMode="auto">
            <a:xfrm rot="16200000" flipV="1">
              <a:off x="2493" y="3726"/>
              <a:ext cx="443" cy="376"/>
              <a:chOff x="788" y="1641"/>
              <a:chExt cx="426" cy="282"/>
            </a:xfrm>
          </p:grpSpPr>
          <p:sp>
            <p:nvSpPr>
              <p:cNvPr id="72767" name="Line 68"/>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72768" name="Line 69"/>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72769" name="Line 70"/>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72770" name="Line 71"/>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72771" name="Line 72"/>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72772" name="Line 73"/>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sp>
          <p:nvSpPr>
            <p:cNvPr id="72761" name="AutoShape 74"/>
            <p:cNvSpPr>
              <a:spLocks noChangeArrowheads="1"/>
            </p:cNvSpPr>
            <p:nvPr/>
          </p:nvSpPr>
          <p:spPr bwMode="auto">
            <a:xfrm>
              <a:off x="2328" y="4173"/>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sz="1600"/>
            </a:p>
          </p:txBody>
        </p:sp>
        <p:sp>
          <p:nvSpPr>
            <p:cNvPr id="72762" name="AutoShape 75"/>
            <p:cNvSpPr>
              <a:spLocks noChangeArrowheads="1"/>
            </p:cNvSpPr>
            <p:nvPr/>
          </p:nvSpPr>
          <p:spPr bwMode="auto">
            <a:xfrm>
              <a:off x="2109" y="3538"/>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sz="1600"/>
            </a:p>
          </p:txBody>
        </p:sp>
        <p:sp>
          <p:nvSpPr>
            <p:cNvPr id="72763" name="AutoShape 76"/>
            <p:cNvSpPr>
              <a:spLocks noChangeArrowheads="1"/>
            </p:cNvSpPr>
            <p:nvPr/>
          </p:nvSpPr>
          <p:spPr bwMode="auto">
            <a:xfrm>
              <a:off x="1927" y="3947"/>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sz="1600"/>
            </a:p>
          </p:txBody>
        </p:sp>
        <p:sp>
          <p:nvSpPr>
            <p:cNvPr id="72764" name="AutoShape 77"/>
            <p:cNvSpPr>
              <a:spLocks noChangeArrowheads="1"/>
            </p:cNvSpPr>
            <p:nvPr/>
          </p:nvSpPr>
          <p:spPr bwMode="auto">
            <a:xfrm>
              <a:off x="2834" y="3720"/>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sz="1600"/>
            </a:p>
          </p:txBody>
        </p:sp>
        <p:sp>
          <p:nvSpPr>
            <p:cNvPr id="72765" name="AutoShape 78"/>
            <p:cNvSpPr>
              <a:spLocks noChangeArrowheads="1"/>
            </p:cNvSpPr>
            <p:nvPr/>
          </p:nvSpPr>
          <p:spPr bwMode="auto">
            <a:xfrm>
              <a:off x="2471" y="3584"/>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sz="1600"/>
            </a:p>
          </p:txBody>
        </p:sp>
        <p:sp>
          <p:nvSpPr>
            <p:cNvPr id="72766" name="AutoShape 79"/>
            <p:cNvSpPr>
              <a:spLocks noChangeArrowheads="1"/>
            </p:cNvSpPr>
            <p:nvPr/>
          </p:nvSpPr>
          <p:spPr bwMode="auto">
            <a:xfrm>
              <a:off x="2698" y="4037"/>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sz="1600"/>
            </a:p>
          </p:txBody>
        </p:sp>
      </p:grpSp>
      <p:grpSp>
        <p:nvGrpSpPr>
          <p:cNvPr id="11" name="Group 80"/>
          <p:cNvGrpSpPr>
            <a:grpSpLocks/>
          </p:cNvGrpSpPr>
          <p:nvPr/>
        </p:nvGrpSpPr>
        <p:grpSpPr bwMode="auto">
          <a:xfrm>
            <a:off x="827088" y="1125538"/>
            <a:ext cx="1971675" cy="1506537"/>
            <a:chOff x="1746" y="3175"/>
            <a:chExt cx="1503" cy="1117"/>
          </a:xfrm>
        </p:grpSpPr>
        <p:grpSp>
          <p:nvGrpSpPr>
            <p:cNvPr id="72721" name="Group 81"/>
            <p:cNvGrpSpPr>
              <a:grpSpLocks/>
            </p:cNvGrpSpPr>
            <p:nvPr/>
          </p:nvGrpSpPr>
          <p:grpSpPr bwMode="auto">
            <a:xfrm flipV="1">
              <a:off x="2292" y="3175"/>
              <a:ext cx="430" cy="390"/>
              <a:chOff x="788" y="1641"/>
              <a:chExt cx="426" cy="282"/>
            </a:xfrm>
          </p:grpSpPr>
          <p:sp>
            <p:nvSpPr>
              <p:cNvPr id="72750" name="Line 82"/>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72751" name="Line 83"/>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72752" name="Line 84"/>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72753" name="Line 85"/>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72754" name="Line 86"/>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72755" name="Line 87"/>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sp>
          <p:nvSpPr>
            <p:cNvPr id="72722" name="AutoShape 88"/>
            <p:cNvSpPr>
              <a:spLocks noChangeArrowheads="1"/>
            </p:cNvSpPr>
            <p:nvPr/>
          </p:nvSpPr>
          <p:spPr bwMode="auto">
            <a:xfrm>
              <a:off x="3152" y="3884"/>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sz="1600"/>
            </a:p>
          </p:txBody>
        </p:sp>
        <p:grpSp>
          <p:nvGrpSpPr>
            <p:cNvPr id="72723" name="Group 89"/>
            <p:cNvGrpSpPr>
              <a:grpSpLocks/>
            </p:cNvGrpSpPr>
            <p:nvPr/>
          </p:nvGrpSpPr>
          <p:grpSpPr bwMode="auto">
            <a:xfrm flipV="1">
              <a:off x="1968" y="3818"/>
              <a:ext cx="430" cy="390"/>
              <a:chOff x="788" y="1641"/>
              <a:chExt cx="426" cy="282"/>
            </a:xfrm>
          </p:grpSpPr>
          <p:sp>
            <p:nvSpPr>
              <p:cNvPr id="72744" name="Line 90"/>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72745" name="Line 91"/>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72746" name="Line 92"/>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72747" name="Line 93"/>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72748" name="Line 94"/>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72749" name="Line 95"/>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72724" name="Group 96"/>
            <p:cNvGrpSpPr>
              <a:grpSpLocks/>
            </p:cNvGrpSpPr>
            <p:nvPr/>
          </p:nvGrpSpPr>
          <p:grpSpPr bwMode="auto">
            <a:xfrm rot="16200000" flipV="1">
              <a:off x="1721" y="3589"/>
              <a:ext cx="443" cy="374"/>
              <a:chOff x="788" y="1641"/>
              <a:chExt cx="426" cy="282"/>
            </a:xfrm>
          </p:grpSpPr>
          <p:sp>
            <p:nvSpPr>
              <p:cNvPr id="72738" name="Line 97"/>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72739" name="Line 98"/>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72740" name="Line 99"/>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72741" name="Line 100"/>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72742" name="Line 101"/>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72743" name="Line 102"/>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72725" name="Group 103"/>
            <p:cNvGrpSpPr>
              <a:grpSpLocks/>
            </p:cNvGrpSpPr>
            <p:nvPr/>
          </p:nvGrpSpPr>
          <p:grpSpPr bwMode="auto">
            <a:xfrm rot="16200000" flipV="1">
              <a:off x="2493" y="3726"/>
              <a:ext cx="443" cy="376"/>
              <a:chOff x="788" y="1641"/>
              <a:chExt cx="426" cy="282"/>
            </a:xfrm>
          </p:grpSpPr>
          <p:sp>
            <p:nvSpPr>
              <p:cNvPr id="72732" name="Line 104"/>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72733" name="Line 105"/>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72734" name="Line 106"/>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72735" name="Line 107"/>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72736" name="Line 108"/>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72737" name="Line 109"/>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sp>
          <p:nvSpPr>
            <p:cNvPr id="72726" name="AutoShape 110"/>
            <p:cNvSpPr>
              <a:spLocks noChangeArrowheads="1"/>
            </p:cNvSpPr>
            <p:nvPr/>
          </p:nvSpPr>
          <p:spPr bwMode="auto">
            <a:xfrm>
              <a:off x="2328" y="4173"/>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sz="1600"/>
            </a:p>
          </p:txBody>
        </p:sp>
        <p:sp>
          <p:nvSpPr>
            <p:cNvPr id="72727" name="AutoShape 111"/>
            <p:cNvSpPr>
              <a:spLocks noChangeArrowheads="1"/>
            </p:cNvSpPr>
            <p:nvPr/>
          </p:nvSpPr>
          <p:spPr bwMode="auto">
            <a:xfrm>
              <a:off x="2109" y="3538"/>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sz="1600"/>
            </a:p>
          </p:txBody>
        </p:sp>
        <p:sp>
          <p:nvSpPr>
            <p:cNvPr id="72728" name="AutoShape 112"/>
            <p:cNvSpPr>
              <a:spLocks noChangeArrowheads="1"/>
            </p:cNvSpPr>
            <p:nvPr/>
          </p:nvSpPr>
          <p:spPr bwMode="auto">
            <a:xfrm>
              <a:off x="1927" y="3947"/>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sz="1600"/>
            </a:p>
          </p:txBody>
        </p:sp>
        <p:sp>
          <p:nvSpPr>
            <p:cNvPr id="72729" name="AutoShape 113"/>
            <p:cNvSpPr>
              <a:spLocks noChangeArrowheads="1"/>
            </p:cNvSpPr>
            <p:nvPr/>
          </p:nvSpPr>
          <p:spPr bwMode="auto">
            <a:xfrm>
              <a:off x="2834" y="3720"/>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sz="1600"/>
            </a:p>
          </p:txBody>
        </p:sp>
        <p:sp>
          <p:nvSpPr>
            <p:cNvPr id="72730" name="AutoShape 114"/>
            <p:cNvSpPr>
              <a:spLocks noChangeArrowheads="1"/>
            </p:cNvSpPr>
            <p:nvPr/>
          </p:nvSpPr>
          <p:spPr bwMode="auto">
            <a:xfrm>
              <a:off x="2471" y="3584"/>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sz="1600"/>
            </a:p>
          </p:txBody>
        </p:sp>
        <p:sp>
          <p:nvSpPr>
            <p:cNvPr id="72731" name="AutoShape 115"/>
            <p:cNvSpPr>
              <a:spLocks noChangeArrowheads="1"/>
            </p:cNvSpPr>
            <p:nvPr/>
          </p:nvSpPr>
          <p:spPr bwMode="auto">
            <a:xfrm>
              <a:off x="2698" y="4037"/>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sz="1600"/>
            </a:p>
          </p:txBody>
        </p:sp>
      </p:grpSp>
      <p:sp>
        <p:nvSpPr>
          <p:cNvPr id="72718" name="Text Box 42"/>
          <p:cNvSpPr txBox="1">
            <a:spLocks noChangeArrowheads="1"/>
          </p:cNvSpPr>
          <p:nvPr/>
        </p:nvSpPr>
        <p:spPr bwMode="auto">
          <a:xfrm>
            <a:off x="755650" y="2997200"/>
            <a:ext cx="1346200" cy="604838"/>
          </a:xfrm>
          <a:prstGeom prst="rect">
            <a:avLst/>
          </a:prstGeom>
          <a:noFill/>
          <a:ln w="25400">
            <a:noFill/>
            <a:miter lim="800000"/>
            <a:headEnd/>
            <a:tailEnd/>
          </a:ln>
        </p:spPr>
        <p:txBody>
          <a:bodyPr wrap="none">
            <a:spAutoFit/>
          </a:bodyPr>
          <a:lstStyle/>
          <a:p>
            <a:pPr>
              <a:spcBef>
                <a:spcPct val="0"/>
              </a:spcBef>
            </a:pPr>
            <a:r>
              <a:rPr lang="en-GB" sz="1600">
                <a:solidFill>
                  <a:srgbClr val="000066"/>
                </a:solidFill>
              </a:rPr>
              <a:t>Complement</a:t>
            </a:r>
          </a:p>
          <a:p>
            <a:pPr>
              <a:spcBef>
                <a:spcPct val="0"/>
              </a:spcBef>
            </a:pPr>
            <a:r>
              <a:rPr lang="en-GB" sz="1600">
                <a:solidFill>
                  <a:srgbClr val="000066"/>
                </a:solidFill>
              </a:rPr>
              <a:t>activation</a:t>
            </a:r>
          </a:p>
        </p:txBody>
      </p:sp>
      <p:sp>
        <p:nvSpPr>
          <p:cNvPr id="72719" name="Text Box 42"/>
          <p:cNvSpPr txBox="1">
            <a:spLocks noChangeArrowheads="1"/>
          </p:cNvSpPr>
          <p:nvPr/>
        </p:nvSpPr>
        <p:spPr bwMode="auto">
          <a:xfrm>
            <a:off x="6091238" y="2730500"/>
            <a:ext cx="1517650" cy="860425"/>
          </a:xfrm>
          <a:prstGeom prst="rect">
            <a:avLst/>
          </a:prstGeom>
          <a:noFill/>
          <a:ln w="25400">
            <a:noFill/>
            <a:miter lim="800000"/>
            <a:headEnd/>
            <a:tailEnd/>
          </a:ln>
        </p:spPr>
        <p:txBody>
          <a:bodyPr wrap="none">
            <a:spAutoFit/>
          </a:bodyPr>
          <a:lstStyle/>
          <a:p>
            <a:pPr>
              <a:spcBef>
                <a:spcPct val="0"/>
              </a:spcBef>
            </a:pPr>
            <a:r>
              <a:rPr lang="en-GB" sz="1600">
                <a:solidFill>
                  <a:srgbClr val="000066"/>
                </a:solidFill>
              </a:rPr>
              <a:t>Neutrophil and</a:t>
            </a:r>
          </a:p>
          <a:p>
            <a:pPr>
              <a:spcBef>
                <a:spcPct val="0"/>
              </a:spcBef>
            </a:pPr>
            <a:r>
              <a:rPr lang="en-GB" sz="1600">
                <a:solidFill>
                  <a:srgbClr val="000066"/>
                </a:solidFill>
              </a:rPr>
              <a:t>macrophage </a:t>
            </a:r>
          </a:p>
          <a:p>
            <a:pPr>
              <a:spcBef>
                <a:spcPct val="0"/>
              </a:spcBef>
            </a:pPr>
            <a:r>
              <a:rPr lang="en-GB" sz="1600">
                <a:solidFill>
                  <a:srgbClr val="000066"/>
                </a:solidFill>
              </a:rPr>
              <a:t>infiltration</a:t>
            </a:r>
          </a:p>
        </p:txBody>
      </p:sp>
      <p:sp>
        <p:nvSpPr>
          <p:cNvPr id="72720" name="TextBox 161"/>
          <p:cNvSpPr txBox="1">
            <a:spLocks noChangeArrowheads="1"/>
          </p:cNvSpPr>
          <p:nvPr/>
        </p:nvSpPr>
        <p:spPr bwMode="auto">
          <a:xfrm>
            <a:off x="6659563" y="6237288"/>
            <a:ext cx="2149475" cy="400050"/>
          </a:xfrm>
          <a:prstGeom prst="rect">
            <a:avLst/>
          </a:prstGeom>
          <a:noFill/>
          <a:ln w="9525">
            <a:noFill/>
            <a:miter lim="800000"/>
            <a:headEnd/>
            <a:tailEnd/>
          </a:ln>
        </p:spPr>
        <p:txBody>
          <a:bodyPr wrap="none">
            <a:spAutoFit/>
          </a:bodyPr>
          <a:lstStyle/>
          <a:p>
            <a:pPr>
              <a:spcBef>
                <a:spcPct val="0"/>
              </a:spcBef>
            </a:pPr>
            <a:r>
              <a:rPr lang="en-GB" sz="2000">
                <a:solidFill>
                  <a:srgbClr val="002060"/>
                </a:solidFill>
              </a:rPr>
              <a:t>Type III response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7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7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7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p:bldP spid="72713" grpId="0" animBg="1"/>
      <p:bldP spid="72714" grpId="0" animBg="1"/>
      <p:bldP spid="72715" grpId="0"/>
      <p:bldP spid="72718" grpId="0"/>
      <p:bldP spid="72719" grpId="0"/>
      <p:bldP spid="7272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5"/>
          <p:cNvSpPr txBox="1">
            <a:spLocks noChangeArrowheads="1"/>
          </p:cNvSpPr>
          <p:nvPr/>
        </p:nvSpPr>
        <p:spPr bwMode="auto">
          <a:xfrm>
            <a:off x="468313" y="188913"/>
            <a:ext cx="8280400" cy="461962"/>
          </a:xfrm>
          <a:prstGeom prst="rect">
            <a:avLst/>
          </a:prstGeom>
          <a:noFill/>
          <a:ln w="9525">
            <a:noFill/>
            <a:miter lim="800000"/>
            <a:headEnd/>
            <a:tailEnd/>
          </a:ln>
        </p:spPr>
        <p:txBody>
          <a:bodyPr wrap="none">
            <a:spAutoFit/>
          </a:bodyPr>
          <a:lstStyle/>
          <a:p>
            <a:r>
              <a:rPr lang="en-GB" sz="2400">
                <a:solidFill>
                  <a:srgbClr val="FF9900"/>
                </a:solidFill>
              </a:rPr>
              <a:t>Which of the following drugs might be useful in this patient?</a:t>
            </a:r>
          </a:p>
        </p:txBody>
      </p:sp>
      <p:sp>
        <p:nvSpPr>
          <p:cNvPr id="73731" name="Rectangle 3"/>
          <p:cNvSpPr>
            <a:spLocks noChangeArrowheads="1"/>
          </p:cNvSpPr>
          <p:nvPr/>
        </p:nvSpPr>
        <p:spPr bwMode="auto">
          <a:xfrm>
            <a:off x="1150938" y="304800"/>
            <a:ext cx="7231062" cy="454025"/>
          </a:xfrm>
          <a:prstGeom prst="rect">
            <a:avLst/>
          </a:prstGeom>
          <a:noFill/>
          <a:ln w="12700">
            <a:noFill/>
            <a:miter lim="800000"/>
            <a:headEnd/>
            <a:tailEnd/>
          </a:ln>
        </p:spPr>
        <p:txBody>
          <a:bodyPr lIns="90488" tIns="44450" rIns="90488" bIns="44450">
            <a:spAutoFit/>
          </a:bodyPr>
          <a:lstStyle/>
          <a:p>
            <a:pPr>
              <a:spcBef>
                <a:spcPct val="0"/>
              </a:spcBef>
            </a:pPr>
            <a:endParaRPr lang="en-GB" sz="2400">
              <a:solidFill>
                <a:srgbClr val="000066"/>
              </a:solidFill>
            </a:endParaRPr>
          </a:p>
        </p:txBody>
      </p:sp>
      <p:graphicFrame>
        <p:nvGraphicFramePr>
          <p:cNvPr id="119" name="Table 118"/>
          <p:cNvGraphicFramePr>
            <a:graphicFrameLocks noGrp="1"/>
          </p:cNvGraphicFramePr>
          <p:nvPr/>
        </p:nvGraphicFramePr>
        <p:xfrm>
          <a:off x="395288" y="765175"/>
          <a:ext cx="8280400" cy="5617845"/>
        </p:xfrm>
        <a:graphic>
          <a:graphicData uri="http://schemas.openxmlformats.org/drawingml/2006/table">
            <a:tbl>
              <a:tblPr/>
              <a:tblGrid>
                <a:gridCol w="2760662"/>
                <a:gridCol w="1055688"/>
                <a:gridCol w="44640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Prednisolone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Widely used immunosuppressant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Pegylated IFN alpha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Effective in some inflammatory diseases eg Behcet’s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Azathioprine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Widely used anti-proliferative immunosuppresant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Check TPMT status before 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Hydroxychloroquine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Alters pH and affects antigen presentation / processing. Inhibits production of some cytokines. Upregulates apoptosis.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Allopurinol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Xanthine oxidase inhibitor used in gout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Rituximab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Antibody to CD20 that depletes B cells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IVIG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Effective immunosuppressive agent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Precise mechanisms unclear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Used in SLE, DMy, Pemphigus…..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Mycophenolate Mofetil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Anti-proliferative immunosuppressant with preferential effect on lymphocytes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Adalimumab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Anti-TNF alpha antibody.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May precipitate cutaneous lupus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Cyclophosphamide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Cytotoxic immunosuppressant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Colchicine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Inhibits neutrophils – used in gout, Behcets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73786" name="Rectangle 4"/>
          <p:cNvSpPr>
            <a:spLocks noChangeArrowheads="1"/>
          </p:cNvSpPr>
          <p:nvPr/>
        </p:nvSpPr>
        <p:spPr bwMode="auto">
          <a:xfrm>
            <a:off x="3143250" y="1071563"/>
            <a:ext cx="5500688" cy="5286375"/>
          </a:xfrm>
          <a:prstGeom prst="rect">
            <a:avLst/>
          </a:prstGeom>
          <a:solidFill>
            <a:schemeClr val="bg1"/>
          </a:solidFill>
          <a:ln w="9525" algn="ctr">
            <a:no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rot="-3583069">
            <a:off x="3387725" y="1066800"/>
            <a:ext cx="2809875" cy="5826125"/>
            <a:chOff x="1753" y="337"/>
            <a:chExt cx="1905" cy="3810"/>
          </a:xfrm>
        </p:grpSpPr>
        <p:sp>
          <p:nvSpPr>
            <p:cNvPr id="10245" name="Line 3"/>
            <p:cNvSpPr>
              <a:spLocks noChangeShapeType="1"/>
            </p:cNvSpPr>
            <p:nvPr/>
          </p:nvSpPr>
          <p:spPr bwMode="auto">
            <a:xfrm>
              <a:off x="1980" y="3557"/>
              <a:ext cx="0" cy="499"/>
            </a:xfrm>
            <a:prstGeom prst="line">
              <a:avLst/>
            </a:prstGeom>
            <a:noFill/>
            <a:ln w="9525">
              <a:solidFill>
                <a:schemeClr val="tx1"/>
              </a:solidFill>
              <a:round/>
              <a:headEnd/>
              <a:tailEnd/>
            </a:ln>
          </p:spPr>
          <p:txBody>
            <a:bodyPr/>
            <a:lstStyle/>
            <a:p>
              <a:endParaRPr lang="en-GB"/>
            </a:p>
          </p:txBody>
        </p:sp>
        <p:sp>
          <p:nvSpPr>
            <p:cNvPr id="10246" name="Line 4"/>
            <p:cNvSpPr>
              <a:spLocks noChangeShapeType="1"/>
            </p:cNvSpPr>
            <p:nvPr/>
          </p:nvSpPr>
          <p:spPr bwMode="auto">
            <a:xfrm flipH="1">
              <a:off x="1844" y="4056"/>
              <a:ext cx="136" cy="91"/>
            </a:xfrm>
            <a:prstGeom prst="line">
              <a:avLst/>
            </a:prstGeom>
            <a:noFill/>
            <a:ln w="9525">
              <a:solidFill>
                <a:schemeClr val="tx1"/>
              </a:solidFill>
              <a:round/>
              <a:headEnd/>
              <a:tailEnd/>
            </a:ln>
          </p:spPr>
          <p:txBody>
            <a:bodyPr/>
            <a:lstStyle/>
            <a:p>
              <a:endParaRPr lang="en-GB"/>
            </a:p>
          </p:txBody>
        </p:sp>
        <p:grpSp>
          <p:nvGrpSpPr>
            <p:cNvPr id="10247" name="Group 5"/>
            <p:cNvGrpSpPr>
              <a:grpSpLocks/>
            </p:cNvGrpSpPr>
            <p:nvPr/>
          </p:nvGrpSpPr>
          <p:grpSpPr bwMode="auto">
            <a:xfrm>
              <a:off x="1753" y="337"/>
              <a:ext cx="1905" cy="3810"/>
              <a:chOff x="1753" y="337"/>
              <a:chExt cx="1905" cy="3810"/>
            </a:xfrm>
          </p:grpSpPr>
          <p:sp>
            <p:nvSpPr>
              <p:cNvPr id="10248" name="Oval 6"/>
              <p:cNvSpPr>
                <a:spLocks noChangeArrowheads="1"/>
              </p:cNvSpPr>
              <p:nvPr/>
            </p:nvSpPr>
            <p:spPr bwMode="auto">
              <a:xfrm>
                <a:off x="2252" y="337"/>
                <a:ext cx="771" cy="680"/>
              </a:xfrm>
              <a:prstGeom prst="ellipse">
                <a:avLst/>
              </a:prstGeom>
              <a:solidFill>
                <a:srgbClr val="FFFFCC"/>
              </a:solidFill>
              <a:ln w="9525">
                <a:solidFill>
                  <a:schemeClr val="tx1"/>
                </a:solidFill>
                <a:round/>
                <a:headEnd/>
                <a:tailEnd/>
              </a:ln>
            </p:spPr>
            <p:txBody>
              <a:bodyPr wrap="none" anchor="ctr"/>
              <a:lstStyle/>
              <a:p>
                <a:endParaRPr lang="en-GB"/>
              </a:p>
            </p:txBody>
          </p:sp>
          <p:sp>
            <p:nvSpPr>
              <p:cNvPr id="10249" name="Oval 7"/>
              <p:cNvSpPr>
                <a:spLocks noChangeArrowheads="1"/>
              </p:cNvSpPr>
              <p:nvPr/>
            </p:nvSpPr>
            <p:spPr bwMode="auto">
              <a:xfrm>
                <a:off x="2161" y="1198"/>
                <a:ext cx="1043" cy="2404"/>
              </a:xfrm>
              <a:prstGeom prst="ellipse">
                <a:avLst/>
              </a:prstGeom>
              <a:solidFill>
                <a:srgbClr val="FFFFCC"/>
              </a:solidFill>
              <a:ln w="9525">
                <a:solidFill>
                  <a:schemeClr val="tx1"/>
                </a:solidFill>
                <a:round/>
                <a:headEnd/>
                <a:tailEnd/>
              </a:ln>
            </p:spPr>
            <p:txBody>
              <a:bodyPr wrap="none" anchor="ctr"/>
              <a:lstStyle/>
              <a:p>
                <a:endParaRPr lang="en-GB"/>
              </a:p>
            </p:txBody>
          </p:sp>
          <p:sp>
            <p:nvSpPr>
              <p:cNvPr id="10250" name="Line 8"/>
              <p:cNvSpPr>
                <a:spLocks noChangeShapeType="1"/>
              </p:cNvSpPr>
              <p:nvPr/>
            </p:nvSpPr>
            <p:spPr bwMode="auto">
              <a:xfrm flipH="1">
                <a:off x="1980" y="3104"/>
                <a:ext cx="317" cy="453"/>
              </a:xfrm>
              <a:prstGeom prst="line">
                <a:avLst/>
              </a:prstGeom>
              <a:noFill/>
              <a:ln w="9525">
                <a:solidFill>
                  <a:schemeClr val="tx1"/>
                </a:solidFill>
                <a:round/>
                <a:headEnd/>
                <a:tailEnd/>
              </a:ln>
            </p:spPr>
            <p:txBody>
              <a:bodyPr/>
              <a:lstStyle/>
              <a:p>
                <a:endParaRPr lang="en-GB"/>
              </a:p>
            </p:txBody>
          </p:sp>
          <p:grpSp>
            <p:nvGrpSpPr>
              <p:cNvPr id="10251" name="Group 9"/>
              <p:cNvGrpSpPr>
                <a:grpSpLocks/>
              </p:cNvGrpSpPr>
              <p:nvPr/>
            </p:nvGrpSpPr>
            <p:grpSpPr bwMode="auto">
              <a:xfrm>
                <a:off x="2978" y="3104"/>
                <a:ext cx="453" cy="1043"/>
                <a:chOff x="2978" y="3104"/>
                <a:chExt cx="453" cy="1043"/>
              </a:xfrm>
            </p:grpSpPr>
            <p:sp>
              <p:nvSpPr>
                <p:cNvPr id="10255" name="Line 10"/>
                <p:cNvSpPr>
                  <a:spLocks noChangeShapeType="1"/>
                </p:cNvSpPr>
                <p:nvPr/>
              </p:nvSpPr>
              <p:spPr bwMode="auto">
                <a:xfrm>
                  <a:off x="2978" y="3104"/>
                  <a:ext cx="317" cy="453"/>
                </a:xfrm>
                <a:prstGeom prst="line">
                  <a:avLst/>
                </a:prstGeom>
                <a:noFill/>
                <a:ln w="9525">
                  <a:solidFill>
                    <a:schemeClr val="tx1"/>
                  </a:solidFill>
                  <a:round/>
                  <a:headEnd/>
                  <a:tailEnd/>
                </a:ln>
              </p:spPr>
              <p:txBody>
                <a:bodyPr/>
                <a:lstStyle/>
                <a:p>
                  <a:endParaRPr lang="en-GB"/>
                </a:p>
              </p:txBody>
            </p:sp>
            <p:sp>
              <p:nvSpPr>
                <p:cNvPr id="10256" name="Line 11"/>
                <p:cNvSpPr>
                  <a:spLocks noChangeShapeType="1"/>
                </p:cNvSpPr>
                <p:nvPr/>
              </p:nvSpPr>
              <p:spPr bwMode="auto">
                <a:xfrm flipH="1">
                  <a:off x="3295" y="3557"/>
                  <a:ext cx="0" cy="499"/>
                </a:xfrm>
                <a:prstGeom prst="line">
                  <a:avLst/>
                </a:prstGeom>
                <a:noFill/>
                <a:ln w="9525">
                  <a:solidFill>
                    <a:schemeClr val="tx1"/>
                  </a:solidFill>
                  <a:round/>
                  <a:headEnd/>
                  <a:tailEnd/>
                </a:ln>
              </p:spPr>
              <p:txBody>
                <a:bodyPr/>
                <a:lstStyle/>
                <a:p>
                  <a:endParaRPr lang="en-GB"/>
                </a:p>
              </p:txBody>
            </p:sp>
            <p:sp>
              <p:nvSpPr>
                <p:cNvPr id="10257" name="Line 12"/>
                <p:cNvSpPr>
                  <a:spLocks noChangeShapeType="1"/>
                </p:cNvSpPr>
                <p:nvPr/>
              </p:nvSpPr>
              <p:spPr bwMode="auto">
                <a:xfrm>
                  <a:off x="3295" y="4056"/>
                  <a:ext cx="136" cy="91"/>
                </a:xfrm>
                <a:prstGeom prst="line">
                  <a:avLst/>
                </a:prstGeom>
                <a:noFill/>
                <a:ln w="9525">
                  <a:solidFill>
                    <a:schemeClr val="tx1"/>
                  </a:solidFill>
                  <a:round/>
                  <a:headEnd/>
                  <a:tailEnd/>
                </a:ln>
              </p:spPr>
              <p:txBody>
                <a:bodyPr/>
                <a:lstStyle/>
                <a:p>
                  <a:endParaRPr lang="en-GB"/>
                </a:p>
              </p:txBody>
            </p:sp>
          </p:grpSp>
          <p:sp>
            <p:nvSpPr>
              <p:cNvPr id="10252" name="Rectangle 13"/>
              <p:cNvSpPr>
                <a:spLocks noChangeArrowheads="1"/>
              </p:cNvSpPr>
              <p:nvPr/>
            </p:nvSpPr>
            <p:spPr bwMode="auto">
              <a:xfrm>
                <a:off x="2569" y="1017"/>
                <a:ext cx="182" cy="272"/>
              </a:xfrm>
              <a:prstGeom prst="rect">
                <a:avLst/>
              </a:prstGeom>
              <a:solidFill>
                <a:srgbClr val="FFFFCC"/>
              </a:solidFill>
              <a:ln w="9525">
                <a:solidFill>
                  <a:schemeClr val="tx1"/>
                </a:solidFill>
                <a:miter lim="800000"/>
                <a:headEnd/>
                <a:tailEnd/>
              </a:ln>
            </p:spPr>
            <p:txBody>
              <a:bodyPr wrap="none" anchor="ctr"/>
              <a:lstStyle/>
              <a:p>
                <a:endParaRPr lang="en-GB"/>
              </a:p>
            </p:txBody>
          </p:sp>
          <p:sp>
            <p:nvSpPr>
              <p:cNvPr id="10253" name="Line 14"/>
              <p:cNvSpPr>
                <a:spLocks noChangeShapeType="1"/>
              </p:cNvSpPr>
              <p:nvPr/>
            </p:nvSpPr>
            <p:spPr bwMode="auto">
              <a:xfrm>
                <a:off x="3068" y="1652"/>
                <a:ext cx="590" cy="0"/>
              </a:xfrm>
              <a:prstGeom prst="line">
                <a:avLst/>
              </a:prstGeom>
              <a:noFill/>
              <a:ln w="9525">
                <a:solidFill>
                  <a:schemeClr val="tx1"/>
                </a:solidFill>
                <a:round/>
                <a:headEnd/>
                <a:tailEnd/>
              </a:ln>
            </p:spPr>
            <p:txBody>
              <a:bodyPr/>
              <a:lstStyle/>
              <a:p>
                <a:endParaRPr lang="en-GB"/>
              </a:p>
            </p:txBody>
          </p:sp>
          <p:sp>
            <p:nvSpPr>
              <p:cNvPr id="10254" name="Line 15"/>
              <p:cNvSpPr>
                <a:spLocks noChangeShapeType="1"/>
              </p:cNvSpPr>
              <p:nvPr/>
            </p:nvSpPr>
            <p:spPr bwMode="auto">
              <a:xfrm>
                <a:off x="1753" y="1652"/>
                <a:ext cx="590" cy="0"/>
              </a:xfrm>
              <a:prstGeom prst="line">
                <a:avLst/>
              </a:prstGeom>
              <a:noFill/>
              <a:ln w="9525">
                <a:solidFill>
                  <a:schemeClr val="tx1"/>
                </a:solidFill>
                <a:round/>
                <a:headEnd/>
                <a:tailEnd/>
              </a:ln>
            </p:spPr>
            <p:txBody>
              <a:bodyPr/>
              <a:lstStyle/>
              <a:p>
                <a:endParaRPr lang="en-GB"/>
              </a:p>
            </p:txBody>
          </p:sp>
        </p:grpSp>
      </p:grpSp>
      <p:sp>
        <p:nvSpPr>
          <p:cNvPr id="10243" name="Rectangle 16"/>
          <p:cNvSpPr>
            <a:spLocks noGrp="1" noChangeArrowheads="1"/>
          </p:cNvSpPr>
          <p:nvPr>
            <p:ph type="title"/>
          </p:nvPr>
        </p:nvSpPr>
        <p:spPr/>
        <p:txBody>
          <a:bodyPr/>
          <a:lstStyle/>
          <a:p>
            <a:r>
              <a:rPr lang="en-GB" smtClean="0"/>
              <a:t>What are the clinical features of anaphylaxis?</a:t>
            </a:r>
          </a:p>
        </p:txBody>
      </p:sp>
      <p:sp>
        <p:nvSpPr>
          <p:cNvPr id="10244" name="Text Box 17"/>
          <p:cNvSpPr txBox="1">
            <a:spLocks noChangeArrowheads="1"/>
          </p:cNvSpPr>
          <p:nvPr/>
        </p:nvSpPr>
        <p:spPr bwMode="auto">
          <a:xfrm>
            <a:off x="303213" y="6113463"/>
            <a:ext cx="4502150" cy="366712"/>
          </a:xfrm>
          <a:prstGeom prst="rect">
            <a:avLst/>
          </a:prstGeom>
          <a:noFill/>
          <a:ln w="9525" algn="ctr">
            <a:noFill/>
            <a:miter lim="800000"/>
            <a:headEnd/>
            <a:tailEnd/>
          </a:ln>
        </p:spPr>
        <p:txBody>
          <a:bodyPr wrap="none">
            <a:spAutoFit/>
          </a:bodyPr>
          <a:lstStyle/>
          <a:p>
            <a:r>
              <a:rPr lang="en-GB"/>
              <a:t>For full marks, need at least 10 features….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5"/>
          <p:cNvSpPr txBox="1">
            <a:spLocks noChangeArrowheads="1"/>
          </p:cNvSpPr>
          <p:nvPr/>
        </p:nvSpPr>
        <p:spPr bwMode="auto">
          <a:xfrm>
            <a:off x="468313" y="188913"/>
            <a:ext cx="8280400" cy="461962"/>
          </a:xfrm>
          <a:prstGeom prst="rect">
            <a:avLst/>
          </a:prstGeom>
          <a:noFill/>
          <a:ln w="9525">
            <a:noFill/>
            <a:miter lim="800000"/>
            <a:headEnd/>
            <a:tailEnd/>
          </a:ln>
        </p:spPr>
        <p:txBody>
          <a:bodyPr wrap="none">
            <a:spAutoFit/>
          </a:bodyPr>
          <a:lstStyle/>
          <a:p>
            <a:r>
              <a:rPr lang="en-GB" sz="2400">
                <a:solidFill>
                  <a:srgbClr val="FF9900"/>
                </a:solidFill>
              </a:rPr>
              <a:t>Which of the following drugs might be useful in this patient?</a:t>
            </a:r>
          </a:p>
        </p:txBody>
      </p:sp>
      <p:sp>
        <p:nvSpPr>
          <p:cNvPr id="74755" name="Rectangle 3"/>
          <p:cNvSpPr>
            <a:spLocks noChangeArrowheads="1"/>
          </p:cNvSpPr>
          <p:nvPr/>
        </p:nvSpPr>
        <p:spPr bwMode="auto">
          <a:xfrm>
            <a:off x="1150938" y="304800"/>
            <a:ext cx="7231062" cy="454025"/>
          </a:xfrm>
          <a:prstGeom prst="rect">
            <a:avLst/>
          </a:prstGeom>
          <a:noFill/>
          <a:ln w="12700">
            <a:noFill/>
            <a:miter lim="800000"/>
            <a:headEnd/>
            <a:tailEnd/>
          </a:ln>
        </p:spPr>
        <p:txBody>
          <a:bodyPr lIns="90488" tIns="44450" rIns="90488" bIns="44450">
            <a:spAutoFit/>
          </a:bodyPr>
          <a:lstStyle/>
          <a:p>
            <a:pPr>
              <a:spcBef>
                <a:spcPct val="0"/>
              </a:spcBef>
            </a:pPr>
            <a:endParaRPr lang="en-GB" sz="2400">
              <a:solidFill>
                <a:srgbClr val="000066"/>
              </a:solidFill>
            </a:endParaRPr>
          </a:p>
        </p:txBody>
      </p:sp>
      <p:graphicFrame>
        <p:nvGraphicFramePr>
          <p:cNvPr id="119" name="Table 118"/>
          <p:cNvGraphicFramePr>
            <a:graphicFrameLocks noGrp="1"/>
          </p:cNvGraphicFramePr>
          <p:nvPr/>
        </p:nvGraphicFramePr>
        <p:xfrm>
          <a:off x="395288" y="765175"/>
          <a:ext cx="8280400" cy="5617845"/>
        </p:xfrm>
        <a:graphic>
          <a:graphicData uri="http://schemas.openxmlformats.org/drawingml/2006/table">
            <a:tbl>
              <a:tblPr/>
              <a:tblGrid>
                <a:gridCol w="2760662"/>
                <a:gridCol w="1055688"/>
                <a:gridCol w="44640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Prednisolone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Widely used immunosuppressant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Pegylated IFN alpha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Effective in some inflammatory diseases eg Behcet’s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Azathioprine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Widely used anti-proliferative immunosuppresant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Check TPMT status before 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Hydroxychloroquine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Alters pH and affects antigen presentation / processing. Inhibits production of some cytokines. Upregulates apoptosis / clearance.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Allopurinol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Xanthine oxidase inhibitor used in gout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Rituximab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Antibody to CD20 that depletes B cells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IVIG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Effective immunosuppressive agent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Precise mechanisms unclear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Used in SLE, DMy, Pemphigus…..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Mycophenolate Mofetil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Anti-proliferative immunosuppressant with preferential effect on lymphocytes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Adalimumab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Anti-TNF alpha antibody.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May precipitate cutaneous lupus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Cyclophosphamide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Cytotoxic immunosuppressant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Colchicine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Inhibits neutrophils – used in gout, Behcets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smtClean="0"/>
              <a:t>Case study 4: 35 year old male is admitted with chest pain and breathlessness </a:t>
            </a:r>
          </a:p>
        </p:txBody>
      </p:sp>
      <p:pic>
        <p:nvPicPr>
          <p:cNvPr id="75779" name="Picture 8" descr="CXR pneumonia 2"/>
          <p:cNvPicPr>
            <a:picLocks noChangeAspect="1" noChangeArrowheads="1"/>
          </p:cNvPicPr>
          <p:nvPr/>
        </p:nvPicPr>
        <p:blipFill>
          <a:blip r:embed="rId3"/>
          <a:srcRect/>
          <a:stretch>
            <a:fillRect/>
          </a:stretch>
        </p:blipFill>
        <p:spPr bwMode="auto">
          <a:xfrm>
            <a:off x="1331913" y="1341438"/>
            <a:ext cx="5256212" cy="513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50825" y="0"/>
            <a:ext cx="8304213" cy="1096963"/>
          </a:xfrm>
        </p:spPr>
        <p:txBody>
          <a:bodyPr/>
          <a:lstStyle/>
          <a:p>
            <a:r>
              <a:rPr lang="en-GB" smtClean="0"/>
              <a:t>Case study 4</a:t>
            </a:r>
          </a:p>
        </p:txBody>
      </p:sp>
      <p:sp>
        <p:nvSpPr>
          <p:cNvPr id="76803" name="Rectangle 3"/>
          <p:cNvSpPr>
            <a:spLocks noGrp="1" noChangeArrowheads="1"/>
          </p:cNvSpPr>
          <p:nvPr>
            <p:ph type="body" sz="half" idx="1"/>
          </p:nvPr>
        </p:nvSpPr>
        <p:spPr>
          <a:xfrm>
            <a:off x="323850" y="1052513"/>
            <a:ext cx="8289925" cy="2336800"/>
          </a:xfrm>
        </p:spPr>
        <p:txBody>
          <a:bodyPr/>
          <a:lstStyle/>
          <a:p>
            <a:pPr>
              <a:lnSpc>
                <a:spcPct val="90000"/>
              </a:lnSpc>
            </a:pPr>
            <a:r>
              <a:rPr lang="en-GB" sz="2200" i="1" smtClean="0"/>
              <a:t>Streptococcus pneumoniae</a:t>
            </a:r>
            <a:r>
              <a:rPr lang="en-GB" sz="2200" smtClean="0"/>
              <a:t> subsequently confirmed on sputum culture</a:t>
            </a:r>
          </a:p>
        </p:txBody>
      </p:sp>
      <p:pic>
        <p:nvPicPr>
          <p:cNvPr id="76804" name="Picture 6" descr="slide11"/>
          <p:cNvPicPr>
            <a:picLocks noChangeAspect="1" noChangeArrowheads="1"/>
          </p:cNvPicPr>
          <p:nvPr/>
        </p:nvPicPr>
        <p:blipFill>
          <a:blip r:embed="rId3"/>
          <a:srcRect/>
          <a:stretch>
            <a:fillRect/>
          </a:stretch>
        </p:blipFill>
        <p:spPr bwMode="auto">
          <a:xfrm>
            <a:off x="1258888" y="1989138"/>
            <a:ext cx="6767512" cy="4494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smtClean="0"/>
              <a:t>Investigations</a:t>
            </a:r>
          </a:p>
        </p:txBody>
      </p:sp>
      <p:graphicFrame>
        <p:nvGraphicFramePr>
          <p:cNvPr id="794670" name="Group 46"/>
          <p:cNvGraphicFramePr>
            <a:graphicFrameLocks noGrp="1"/>
          </p:cNvGraphicFramePr>
          <p:nvPr>
            <p:ph type="tbl" idx="1"/>
          </p:nvPr>
        </p:nvGraphicFramePr>
        <p:xfrm>
          <a:off x="314325" y="1409700"/>
          <a:ext cx="8289925" cy="4098290"/>
        </p:xfrm>
        <a:graphic>
          <a:graphicData uri="http://schemas.openxmlformats.org/drawingml/2006/table">
            <a:tbl>
              <a:tblPr/>
              <a:tblGrid>
                <a:gridCol w="2541588"/>
                <a:gridCol w="5748337"/>
              </a:tblGrid>
              <a:tr h="650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Investigation</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Result</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11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CXR</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Left lower lobe pneumonia</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FBC</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cs typeface="Times New Roman" pitchFamily="18" charset="0"/>
                        </a:rPr>
                        <a:t>WCC 19.5x10</a:t>
                      </a:r>
                      <a:r>
                        <a:rPr kumimoji="0" lang="en-GB" sz="2200" b="0" i="0" u="none" strike="noStrike" cap="none" normalizeH="0" baseline="30000" smtClean="0">
                          <a:ln>
                            <a:noFill/>
                          </a:ln>
                          <a:solidFill>
                            <a:srgbClr val="0E207F"/>
                          </a:solidFill>
                          <a:effectLst/>
                          <a:latin typeface="Arial" charset="0"/>
                          <a:cs typeface="Times New Roman" pitchFamily="18" charset="0"/>
                        </a:rPr>
                        <a:t>9</a:t>
                      </a:r>
                      <a:r>
                        <a:rPr kumimoji="0" lang="en-GB" sz="2200" b="0" i="0" u="none" strike="noStrike" cap="none" normalizeH="0" baseline="0" smtClean="0">
                          <a:ln>
                            <a:noFill/>
                          </a:ln>
                          <a:solidFill>
                            <a:srgbClr val="0E207F"/>
                          </a:solidFill>
                          <a:effectLst/>
                          <a:latin typeface="Arial" charset="0"/>
                          <a:cs typeface="Times New Roman" pitchFamily="18" charset="0"/>
                        </a:rPr>
                        <a:t>/l, Neutrophils 92%</a:t>
                      </a:r>
                      <a:r>
                        <a:rPr kumimoji="0" lang="en-GB" sz="2200" b="0" i="0" u="none" strike="noStrike" cap="none" normalizeH="0" baseline="0" smtClean="0">
                          <a:ln>
                            <a:noFill/>
                          </a:ln>
                          <a:solidFill>
                            <a:srgbClr val="0E207F"/>
                          </a:solidFill>
                          <a:effectLst/>
                          <a:latin typeface="Arial" charset="0"/>
                        </a:rPr>
                        <a:t> </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ESR</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45 (Normal range &lt;10mm/hr)</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CRP</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60 (Normal range &lt;6mg/l)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Urea/electrolytes</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Normal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Creatinine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Normal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LFTs</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Normal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Sputum culture</a:t>
                      </a: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0" i="1" u="none" strike="noStrike" cap="none" normalizeH="0" baseline="0" smtClean="0">
                          <a:ln>
                            <a:noFill/>
                          </a:ln>
                          <a:solidFill>
                            <a:srgbClr val="0E207F"/>
                          </a:solidFill>
                          <a:effectLst/>
                          <a:latin typeface="Arial" charset="0"/>
                        </a:rPr>
                        <a:t>S. pneumoniae, </a:t>
                      </a:r>
                      <a:r>
                        <a:rPr kumimoji="0" lang="en-GB" sz="2200" b="0" i="0" u="none" strike="noStrike" cap="none" normalizeH="0" baseline="0" smtClean="0">
                          <a:ln>
                            <a:noFill/>
                          </a:ln>
                          <a:solidFill>
                            <a:srgbClr val="0E207F"/>
                          </a:solidFill>
                          <a:effectLst/>
                          <a:latin typeface="Arial" charset="0"/>
                        </a:rPr>
                        <a:t>sensitive to penicillin</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p:txBody>
          <a:bodyPr/>
          <a:lstStyle/>
          <a:p>
            <a:r>
              <a:rPr lang="en-GB" smtClean="0"/>
              <a:t>Diagnosis</a:t>
            </a:r>
          </a:p>
          <a:p>
            <a:pPr lvl="1"/>
            <a:r>
              <a:rPr lang="en-GB" smtClean="0"/>
              <a:t>Community acquired pneumonia</a:t>
            </a:r>
          </a:p>
          <a:p>
            <a:pPr lvl="1"/>
            <a:endParaRPr lang="en-GB" smtClean="0"/>
          </a:p>
          <a:p>
            <a:r>
              <a:rPr lang="en-GB" smtClean="0"/>
              <a:t>Treatment</a:t>
            </a:r>
          </a:p>
          <a:p>
            <a:pPr lvl="1"/>
            <a:r>
              <a:rPr lang="en-GB" smtClean="0"/>
              <a:t>Intravenous penicillin</a:t>
            </a:r>
          </a:p>
          <a:p>
            <a:endParaRPr lang="en-GB"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GB" smtClean="0"/>
              <a:t>Hospital course</a:t>
            </a:r>
          </a:p>
        </p:txBody>
      </p:sp>
      <p:sp>
        <p:nvSpPr>
          <p:cNvPr id="1021955" name="Rectangle 3"/>
          <p:cNvSpPr>
            <a:spLocks noGrp="1" noChangeArrowheads="1"/>
          </p:cNvSpPr>
          <p:nvPr>
            <p:ph type="body" sz="half" idx="1"/>
          </p:nvPr>
        </p:nvSpPr>
        <p:spPr/>
        <p:txBody>
          <a:bodyPr/>
          <a:lstStyle/>
          <a:p>
            <a:r>
              <a:rPr lang="en-GB" sz="2200" smtClean="0"/>
              <a:t>Initially responds well to treatment.  </a:t>
            </a:r>
          </a:p>
          <a:p>
            <a:r>
              <a:rPr lang="en-GB" sz="2200" smtClean="0"/>
              <a:t>However 3 days after admission </a:t>
            </a:r>
          </a:p>
          <a:p>
            <a:pPr lvl="1"/>
            <a:r>
              <a:rPr lang="en-GB" sz="2000" smtClean="0"/>
              <a:t>Develops fever (temperature 39C) </a:t>
            </a:r>
          </a:p>
          <a:p>
            <a:pPr lvl="1"/>
            <a:r>
              <a:rPr lang="en-GB" sz="2000" smtClean="0"/>
              <a:t>Arthralgia of large joints </a:t>
            </a:r>
          </a:p>
          <a:p>
            <a:pPr lvl="1"/>
            <a:r>
              <a:rPr lang="en-GB" sz="2000" smtClean="0"/>
              <a:t>Vasculitic skin rash</a:t>
            </a:r>
          </a:p>
          <a:p>
            <a:pPr lvl="1"/>
            <a:r>
              <a:rPr lang="en-GB" sz="2000" smtClean="0"/>
              <a:t>Renal function starts to deteriorate</a:t>
            </a:r>
          </a:p>
          <a:p>
            <a:r>
              <a:rPr lang="en-GB" sz="2200" smtClean="0"/>
              <a:t>Over next 24 hours, becomes increasingly unwell and disoriented</a:t>
            </a:r>
          </a:p>
        </p:txBody>
      </p:sp>
      <p:pic>
        <p:nvPicPr>
          <p:cNvPr id="79876" name="Picture 4" descr="Purpura"/>
          <p:cNvPicPr>
            <a:picLocks noChangeAspect="1" noChangeArrowheads="1"/>
          </p:cNvPicPr>
          <p:nvPr/>
        </p:nvPicPr>
        <p:blipFill>
          <a:blip r:embed="rId3"/>
          <a:srcRect/>
          <a:stretch>
            <a:fillRect/>
          </a:stretch>
        </p:blipFill>
        <p:spPr bwMode="auto">
          <a:xfrm>
            <a:off x="4572000" y="2000250"/>
            <a:ext cx="4110038" cy="3255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19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GB" smtClean="0"/>
              <a:t>Investigations: Day 4 after admission</a:t>
            </a:r>
          </a:p>
        </p:txBody>
      </p:sp>
      <p:graphicFrame>
        <p:nvGraphicFramePr>
          <p:cNvPr id="798768" name="Group 48"/>
          <p:cNvGraphicFramePr>
            <a:graphicFrameLocks noGrp="1"/>
          </p:cNvGraphicFramePr>
          <p:nvPr>
            <p:ph type="tbl" idx="1"/>
          </p:nvPr>
        </p:nvGraphicFramePr>
        <p:xfrm>
          <a:off x="323850" y="1196975"/>
          <a:ext cx="8280400" cy="5039681"/>
        </p:xfrm>
        <a:graphic>
          <a:graphicData uri="http://schemas.openxmlformats.org/drawingml/2006/table">
            <a:tbl>
              <a:tblPr/>
              <a:tblGrid>
                <a:gridCol w="3381375"/>
                <a:gridCol w="4899025"/>
              </a:tblGrid>
              <a:tr h="503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E207F"/>
                          </a:solidFill>
                          <a:effectLst/>
                          <a:latin typeface="Arial" charset="0"/>
                        </a:rPr>
                        <a:t>Investigation</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E207F"/>
                          </a:solidFill>
                          <a:effectLst/>
                          <a:latin typeface="Arial" charset="0"/>
                        </a:rPr>
                        <a:t>Result</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411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CXR</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Left lower lobe pneumonia – now resolving</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E207F"/>
                          </a:solidFill>
                          <a:effectLst/>
                          <a:latin typeface="Arial" charset="0"/>
                        </a:rPr>
                        <a:t>FBC</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E207F"/>
                          </a:solidFill>
                          <a:effectLst/>
                          <a:latin typeface="Arial" charset="0"/>
                        </a:rPr>
                        <a:t>WCC 15.5x10</a:t>
                      </a:r>
                      <a:r>
                        <a:rPr kumimoji="0" lang="en-GB" sz="2000" b="1" i="0" u="none" strike="noStrike" cap="none" normalizeH="0" baseline="30000" smtClean="0">
                          <a:ln>
                            <a:noFill/>
                          </a:ln>
                          <a:solidFill>
                            <a:srgbClr val="0E207F"/>
                          </a:solidFill>
                          <a:effectLst/>
                          <a:latin typeface="Arial" charset="0"/>
                        </a:rPr>
                        <a:t>9</a:t>
                      </a:r>
                      <a:r>
                        <a:rPr kumimoji="0" lang="en-GB" sz="2000" b="1" i="0" u="none" strike="noStrike" cap="none" normalizeH="0" baseline="0" smtClean="0">
                          <a:ln>
                            <a:noFill/>
                          </a:ln>
                          <a:solidFill>
                            <a:srgbClr val="0E207F"/>
                          </a:solidFill>
                          <a:effectLst/>
                          <a:latin typeface="Arial" charset="0"/>
                        </a:rPr>
                        <a:t>/l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E207F"/>
                          </a:solidFill>
                          <a:effectLst/>
                          <a:latin typeface="Arial" charset="0"/>
                        </a:rPr>
                        <a:t>ESR</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E207F"/>
                          </a:solidFill>
                          <a:effectLst/>
                          <a:latin typeface="Arial" charset="0"/>
                        </a:rPr>
                        <a:t>65 (Normal range &lt;10mm/hr)</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E207F"/>
                          </a:solidFill>
                          <a:effectLst/>
                          <a:latin typeface="Arial" charset="0"/>
                        </a:rPr>
                        <a:t>CRP</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E207F"/>
                          </a:solidFill>
                          <a:effectLst/>
                          <a:latin typeface="Arial" charset="0"/>
                        </a:rPr>
                        <a:t>120 (Normal range &lt;6mg/l)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Urea/electrolytes</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Normal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E207F"/>
                          </a:solidFill>
                          <a:effectLst/>
                          <a:latin typeface="Arial" charset="0"/>
                        </a:rPr>
                        <a:t>Creatinine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E207F"/>
                          </a:solidFill>
                          <a:effectLst/>
                          <a:latin typeface="Arial" charset="0"/>
                        </a:rPr>
                        <a:t>200 umol/l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E207F"/>
                          </a:solidFill>
                          <a:effectLst/>
                          <a:latin typeface="Arial" charset="0"/>
                        </a:rPr>
                        <a:t>LFTs</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E207F"/>
                          </a:solidFill>
                          <a:effectLst/>
                          <a:latin typeface="Arial" charset="0"/>
                        </a:rPr>
                        <a:t>Raised ALT, AST</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Sputum culture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E207F"/>
                          </a:solidFill>
                          <a:effectLst/>
                          <a:latin typeface="Arial" charset="0"/>
                        </a:rPr>
                        <a:t>negative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E207F"/>
                          </a:solidFill>
                          <a:effectLst/>
                          <a:latin typeface="Arial" charset="0"/>
                        </a:rPr>
                        <a:t>Urine microscopy</a:t>
                      </a: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E207F"/>
                          </a:solidFill>
                          <a:effectLst/>
                          <a:latin typeface="Arial" charset="0"/>
                        </a:rPr>
                        <a:t>++ blood ++ protein</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a:xfrm>
            <a:off x="2411760" y="548680"/>
            <a:ext cx="2736304" cy="1096963"/>
          </a:xfrm>
        </p:spPr>
        <p:txBody>
          <a:bodyPr/>
          <a:lstStyle/>
          <a:p>
            <a:r>
              <a:rPr lang="en-GB" sz="4000" dirty="0" smtClean="0"/>
              <a:t>Questions</a:t>
            </a:r>
          </a:p>
        </p:txBody>
      </p:sp>
      <p:sp>
        <p:nvSpPr>
          <p:cNvPr id="81923" name="Rectangle 5"/>
          <p:cNvSpPr>
            <a:spLocks noGrp="1" noChangeArrowheads="1"/>
          </p:cNvSpPr>
          <p:nvPr>
            <p:ph type="body" idx="1"/>
          </p:nvPr>
        </p:nvSpPr>
        <p:spPr>
          <a:xfrm>
            <a:off x="395536" y="2204864"/>
            <a:ext cx="8289925" cy="4035524"/>
          </a:xfrm>
        </p:spPr>
        <p:txBody>
          <a:bodyPr/>
          <a:lstStyle/>
          <a:p>
            <a:r>
              <a:rPr lang="en-GB" dirty="0" smtClean="0"/>
              <a:t>What is the likely diagnosis?</a:t>
            </a:r>
          </a:p>
          <a:p>
            <a:r>
              <a:rPr lang="en-GB" dirty="0" smtClean="0"/>
              <a:t>What is the immunological mechanism of disease?</a:t>
            </a:r>
          </a:p>
          <a:p>
            <a:r>
              <a:rPr lang="en-GB" dirty="0" smtClean="0"/>
              <a:t>What further investigations would you do to confirm the diagnosis?</a:t>
            </a:r>
          </a:p>
          <a:p>
            <a:r>
              <a:rPr lang="en-GB" dirty="0" smtClean="0"/>
              <a:t>Explain the clinical manifestations of disease</a:t>
            </a:r>
          </a:p>
          <a:p>
            <a:r>
              <a:rPr lang="en-GB" dirty="0" smtClean="0"/>
              <a:t>How would you manage the patient?</a:t>
            </a:r>
          </a:p>
          <a:p>
            <a:endParaRPr lang="en-GB" dirty="0" smtClean="0"/>
          </a:p>
        </p:txBody>
      </p:sp>
      <p:pic>
        <p:nvPicPr>
          <p:cNvPr id="5" name="Picture 4" descr="back_and_forth_questions_500_clr_8159.gif"/>
          <p:cNvPicPr>
            <a:picLocks noChangeAspect="1"/>
          </p:cNvPicPr>
          <p:nvPr/>
        </p:nvPicPr>
        <p:blipFill>
          <a:blip r:embed="rId3"/>
          <a:stretch>
            <a:fillRect/>
          </a:stretch>
        </p:blipFill>
        <p:spPr>
          <a:xfrm>
            <a:off x="6084168" y="116632"/>
            <a:ext cx="2167136" cy="270892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title"/>
          </p:nvPr>
        </p:nvSpPr>
        <p:spPr>
          <a:xfrm>
            <a:off x="300038" y="171450"/>
            <a:ext cx="2184400" cy="1096963"/>
          </a:xfrm>
        </p:spPr>
        <p:txBody>
          <a:bodyPr/>
          <a:lstStyle/>
          <a:p>
            <a:r>
              <a:rPr lang="en-GB" smtClean="0"/>
              <a:t>Diagnosis:</a:t>
            </a:r>
          </a:p>
        </p:txBody>
      </p:sp>
      <p:sp>
        <p:nvSpPr>
          <p:cNvPr id="800775" name="Rectangle 7"/>
          <p:cNvSpPr>
            <a:spLocks noGrp="1" noChangeArrowheads="1"/>
          </p:cNvSpPr>
          <p:nvPr>
            <p:ph type="body" sz="half" idx="2"/>
          </p:nvPr>
        </p:nvSpPr>
        <p:spPr>
          <a:xfrm>
            <a:off x="314325" y="4403725"/>
            <a:ext cx="8289925" cy="2338388"/>
          </a:xfrm>
        </p:spPr>
        <p:txBody>
          <a:bodyPr/>
          <a:lstStyle/>
          <a:p>
            <a:r>
              <a:rPr lang="en-GB" sz="2600" smtClean="0"/>
              <a:t>Mechanism </a:t>
            </a:r>
          </a:p>
          <a:p>
            <a:pPr lvl="1"/>
            <a:r>
              <a:rPr lang="en-GB" sz="2400" smtClean="0"/>
              <a:t>Penicillin can bind to cell surface proteins </a:t>
            </a:r>
          </a:p>
          <a:p>
            <a:pPr lvl="1"/>
            <a:r>
              <a:rPr lang="en-GB" sz="2400" smtClean="0"/>
              <a:t>Acts as “neo-antigen”:  stimulates very strong IgG antibody response</a:t>
            </a:r>
          </a:p>
          <a:p>
            <a:pPr lvl="1"/>
            <a:r>
              <a:rPr lang="en-GB" sz="2400" smtClean="0"/>
              <a:t>Individual is “sensitised” to penicillin</a:t>
            </a:r>
          </a:p>
        </p:txBody>
      </p:sp>
      <p:grpSp>
        <p:nvGrpSpPr>
          <p:cNvPr id="2" name="Group 105"/>
          <p:cNvGrpSpPr>
            <a:grpSpLocks/>
          </p:cNvGrpSpPr>
          <p:nvPr/>
        </p:nvGrpSpPr>
        <p:grpSpPr bwMode="auto">
          <a:xfrm>
            <a:off x="393700" y="1052513"/>
            <a:ext cx="2593975" cy="3529012"/>
            <a:chOff x="204" y="527"/>
            <a:chExt cx="1634" cy="2223"/>
          </a:xfrm>
        </p:grpSpPr>
        <p:grpSp>
          <p:nvGrpSpPr>
            <p:cNvPr id="83024" name="Group 13"/>
            <p:cNvGrpSpPr>
              <a:grpSpLocks/>
            </p:cNvGrpSpPr>
            <p:nvPr/>
          </p:nvGrpSpPr>
          <p:grpSpPr bwMode="auto">
            <a:xfrm>
              <a:off x="431" y="527"/>
              <a:ext cx="1180" cy="998"/>
              <a:chOff x="3651" y="1434"/>
              <a:chExt cx="1180" cy="998"/>
            </a:xfrm>
          </p:grpSpPr>
          <p:sp>
            <p:nvSpPr>
              <p:cNvPr id="83037" name="Oval 10"/>
              <p:cNvSpPr>
                <a:spLocks noChangeArrowheads="1"/>
              </p:cNvSpPr>
              <p:nvPr/>
            </p:nvSpPr>
            <p:spPr bwMode="auto">
              <a:xfrm>
                <a:off x="3651" y="1706"/>
                <a:ext cx="862" cy="726"/>
              </a:xfrm>
              <a:prstGeom prst="ellipse">
                <a:avLst/>
              </a:prstGeom>
              <a:gradFill rotWithShape="1">
                <a:gsLst>
                  <a:gs pos="0">
                    <a:srgbClr val="FFFFFF"/>
                  </a:gs>
                  <a:gs pos="100000">
                    <a:srgbClr val="FFCC99"/>
                  </a:gs>
                </a:gsLst>
                <a:path path="shape">
                  <a:fillToRect l="50000" t="50000" r="50000" b="50000"/>
                </a:path>
              </a:gradFill>
              <a:ln w="9525" algn="ctr">
                <a:noFill/>
                <a:round/>
                <a:headEnd/>
                <a:tailEnd/>
              </a:ln>
            </p:spPr>
            <p:txBody>
              <a:bodyPr wrap="none" anchor="ctr"/>
              <a:lstStyle/>
              <a:p>
                <a:endParaRPr lang="en-GB"/>
              </a:p>
            </p:txBody>
          </p:sp>
          <p:sp>
            <p:nvSpPr>
              <p:cNvPr id="83038" name="AutoShape 11"/>
              <p:cNvSpPr>
                <a:spLocks noChangeArrowheads="1"/>
              </p:cNvSpPr>
              <p:nvPr/>
            </p:nvSpPr>
            <p:spPr bwMode="auto">
              <a:xfrm>
                <a:off x="4014" y="1434"/>
                <a:ext cx="454" cy="363"/>
              </a:xfrm>
              <a:prstGeom prst="sun">
                <a:avLst>
                  <a:gd name="adj" fmla="val 25000"/>
                </a:avLst>
              </a:prstGeom>
              <a:solidFill>
                <a:schemeClr val="tx1"/>
              </a:solidFill>
              <a:ln w="9525" algn="ctr">
                <a:noFill/>
                <a:miter lim="800000"/>
                <a:headEnd/>
                <a:tailEnd/>
              </a:ln>
            </p:spPr>
            <p:txBody>
              <a:bodyPr wrap="none" anchor="ctr"/>
              <a:lstStyle/>
              <a:p>
                <a:endParaRPr lang="en-GB"/>
              </a:p>
            </p:txBody>
          </p:sp>
          <p:sp>
            <p:nvSpPr>
              <p:cNvPr id="83039" name="AutoShape 12"/>
              <p:cNvSpPr>
                <a:spLocks noChangeArrowheads="1"/>
              </p:cNvSpPr>
              <p:nvPr/>
            </p:nvSpPr>
            <p:spPr bwMode="auto">
              <a:xfrm>
                <a:off x="4377" y="1933"/>
                <a:ext cx="454" cy="363"/>
              </a:xfrm>
              <a:prstGeom prst="sun">
                <a:avLst>
                  <a:gd name="adj" fmla="val 25000"/>
                </a:avLst>
              </a:prstGeom>
              <a:solidFill>
                <a:schemeClr val="tx1"/>
              </a:solidFill>
              <a:ln w="9525" algn="ctr">
                <a:noFill/>
                <a:miter lim="800000"/>
                <a:headEnd/>
                <a:tailEnd/>
              </a:ln>
            </p:spPr>
            <p:txBody>
              <a:bodyPr wrap="none" anchor="ctr"/>
              <a:lstStyle/>
              <a:p>
                <a:endParaRPr lang="en-GB"/>
              </a:p>
            </p:txBody>
          </p:sp>
        </p:grpSp>
        <p:grpSp>
          <p:nvGrpSpPr>
            <p:cNvPr id="83025" name="Group 14"/>
            <p:cNvGrpSpPr>
              <a:grpSpLocks/>
            </p:cNvGrpSpPr>
            <p:nvPr/>
          </p:nvGrpSpPr>
          <p:grpSpPr bwMode="auto">
            <a:xfrm rot="-4105235">
              <a:off x="226" y="1549"/>
              <a:ext cx="681" cy="726"/>
              <a:chOff x="3651" y="1434"/>
              <a:chExt cx="1180" cy="998"/>
            </a:xfrm>
          </p:grpSpPr>
          <p:sp>
            <p:nvSpPr>
              <p:cNvPr id="83034" name="Oval 15"/>
              <p:cNvSpPr>
                <a:spLocks noChangeArrowheads="1"/>
              </p:cNvSpPr>
              <p:nvPr/>
            </p:nvSpPr>
            <p:spPr bwMode="auto">
              <a:xfrm>
                <a:off x="3651" y="1706"/>
                <a:ext cx="862" cy="726"/>
              </a:xfrm>
              <a:prstGeom prst="ellipse">
                <a:avLst/>
              </a:prstGeom>
              <a:gradFill rotWithShape="1">
                <a:gsLst>
                  <a:gs pos="0">
                    <a:srgbClr val="FFFFFF"/>
                  </a:gs>
                  <a:gs pos="100000">
                    <a:srgbClr val="FFCC99"/>
                  </a:gs>
                </a:gsLst>
                <a:path path="shape">
                  <a:fillToRect l="50000" t="50000" r="50000" b="50000"/>
                </a:path>
              </a:gradFill>
              <a:ln w="9525" algn="ctr">
                <a:noFill/>
                <a:round/>
                <a:headEnd/>
                <a:tailEnd/>
              </a:ln>
            </p:spPr>
            <p:txBody>
              <a:bodyPr wrap="none" anchor="ctr"/>
              <a:lstStyle/>
              <a:p>
                <a:endParaRPr lang="en-GB"/>
              </a:p>
            </p:txBody>
          </p:sp>
          <p:sp>
            <p:nvSpPr>
              <p:cNvPr id="83035" name="AutoShape 16"/>
              <p:cNvSpPr>
                <a:spLocks noChangeArrowheads="1"/>
              </p:cNvSpPr>
              <p:nvPr/>
            </p:nvSpPr>
            <p:spPr bwMode="auto">
              <a:xfrm>
                <a:off x="4014" y="1434"/>
                <a:ext cx="454" cy="363"/>
              </a:xfrm>
              <a:prstGeom prst="sun">
                <a:avLst>
                  <a:gd name="adj" fmla="val 25000"/>
                </a:avLst>
              </a:prstGeom>
              <a:solidFill>
                <a:schemeClr val="tx1"/>
              </a:solidFill>
              <a:ln w="9525" algn="ctr">
                <a:noFill/>
                <a:miter lim="800000"/>
                <a:headEnd/>
                <a:tailEnd/>
              </a:ln>
            </p:spPr>
            <p:txBody>
              <a:bodyPr wrap="none" anchor="ctr"/>
              <a:lstStyle/>
              <a:p>
                <a:endParaRPr lang="en-GB"/>
              </a:p>
            </p:txBody>
          </p:sp>
          <p:sp>
            <p:nvSpPr>
              <p:cNvPr id="83036" name="AutoShape 17"/>
              <p:cNvSpPr>
                <a:spLocks noChangeArrowheads="1"/>
              </p:cNvSpPr>
              <p:nvPr/>
            </p:nvSpPr>
            <p:spPr bwMode="auto">
              <a:xfrm>
                <a:off x="4377" y="1933"/>
                <a:ext cx="454" cy="363"/>
              </a:xfrm>
              <a:prstGeom prst="sun">
                <a:avLst>
                  <a:gd name="adj" fmla="val 25000"/>
                </a:avLst>
              </a:prstGeom>
              <a:solidFill>
                <a:schemeClr val="tx1"/>
              </a:solidFill>
              <a:ln w="9525" algn="ctr">
                <a:noFill/>
                <a:miter lim="800000"/>
                <a:headEnd/>
                <a:tailEnd/>
              </a:ln>
            </p:spPr>
            <p:txBody>
              <a:bodyPr wrap="none" anchor="ctr"/>
              <a:lstStyle/>
              <a:p>
                <a:endParaRPr lang="en-GB"/>
              </a:p>
            </p:txBody>
          </p:sp>
        </p:grpSp>
        <p:grpSp>
          <p:nvGrpSpPr>
            <p:cNvPr id="83026" name="Group 18"/>
            <p:cNvGrpSpPr>
              <a:grpSpLocks/>
            </p:cNvGrpSpPr>
            <p:nvPr/>
          </p:nvGrpSpPr>
          <p:grpSpPr bwMode="auto">
            <a:xfrm rot="6200171">
              <a:off x="226" y="2047"/>
              <a:ext cx="681" cy="726"/>
              <a:chOff x="3651" y="1434"/>
              <a:chExt cx="1180" cy="998"/>
            </a:xfrm>
          </p:grpSpPr>
          <p:sp>
            <p:nvSpPr>
              <p:cNvPr id="83031" name="Oval 19"/>
              <p:cNvSpPr>
                <a:spLocks noChangeArrowheads="1"/>
              </p:cNvSpPr>
              <p:nvPr/>
            </p:nvSpPr>
            <p:spPr bwMode="auto">
              <a:xfrm>
                <a:off x="3651" y="1706"/>
                <a:ext cx="862" cy="726"/>
              </a:xfrm>
              <a:prstGeom prst="ellipse">
                <a:avLst/>
              </a:prstGeom>
              <a:gradFill rotWithShape="1">
                <a:gsLst>
                  <a:gs pos="0">
                    <a:srgbClr val="FFFFFF"/>
                  </a:gs>
                  <a:gs pos="100000">
                    <a:srgbClr val="FFCC99"/>
                  </a:gs>
                </a:gsLst>
                <a:path path="shape">
                  <a:fillToRect l="50000" t="50000" r="50000" b="50000"/>
                </a:path>
              </a:gradFill>
              <a:ln w="9525" algn="ctr">
                <a:noFill/>
                <a:round/>
                <a:headEnd/>
                <a:tailEnd/>
              </a:ln>
            </p:spPr>
            <p:txBody>
              <a:bodyPr wrap="none" anchor="ctr"/>
              <a:lstStyle/>
              <a:p>
                <a:endParaRPr lang="en-GB"/>
              </a:p>
            </p:txBody>
          </p:sp>
          <p:sp>
            <p:nvSpPr>
              <p:cNvPr id="83032" name="AutoShape 20"/>
              <p:cNvSpPr>
                <a:spLocks noChangeArrowheads="1"/>
              </p:cNvSpPr>
              <p:nvPr/>
            </p:nvSpPr>
            <p:spPr bwMode="auto">
              <a:xfrm>
                <a:off x="4014" y="1434"/>
                <a:ext cx="454" cy="363"/>
              </a:xfrm>
              <a:prstGeom prst="sun">
                <a:avLst>
                  <a:gd name="adj" fmla="val 25000"/>
                </a:avLst>
              </a:prstGeom>
              <a:solidFill>
                <a:schemeClr val="tx1"/>
              </a:solidFill>
              <a:ln w="9525" algn="ctr">
                <a:noFill/>
                <a:miter lim="800000"/>
                <a:headEnd/>
                <a:tailEnd/>
              </a:ln>
            </p:spPr>
            <p:txBody>
              <a:bodyPr wrap="none" anchor="ctr"/>
              <a:lstStyle/>
              <a:p>
                <a:endParaRPr lang="en-GB"/>
              </a:p>
            </p:txBody>
          </p:sp>
          <p:sp>
            <p:nvSpPr>
              <p:cNvPr id="83033" name="AutoShape 21"/>
              <p:cNvSpPr>
                <a:spLocks noChangeArrowheads="1"/>
              </p:cNvSpPr>
              <p:nvPr/>
            </p:nvSpPr>
            <p:spPr bwMode="auto">
              <a:xfrm>
                <a:off x="4377" y="1933"/>
                <a:ext cx="454" cy="363"/>
              </a:xfrm>
              <a:prstGeom prst="sun">
                <a:avLst>
                  <a:gd name="adj" fmla="val 25000"/>
                </a:avLst>
              </a:prstGeom>
              <a:solidFill>
                <a:schemeClr val="tx1"/>
              </a:solidFill>
              <a:ln w="9525" algn="ctr">
                <a:noFill/>
                <a:miter lim="800000"/>
                <a:headEnd/>
                <a:tailEnd/>
              </a:ln>
            </p:spPr>
            <p:txBody>
              <a:bodyPr wrap="none" anchor="ctr"/>
              <a:lstStyle/>
              <a:p>
                <a:endParaRPr lang="en-GB"/>
              </a:p>
            </p:txBody>
          </p:sp>
        </p:grpSp>
        <p:grpSp>
          <p:nvGrpSpPr>
            <p:cNvPr id="83027" name="Group 22"/>
            <p:cNvGrpSpPr>
              <a:grpSpLocks/>
            </p:cNvGrpSpPr>
            <p:nvPr/>
          </p:nvGrpSpPr>
          <p:grpSpPr bwMode="auto">
            <a:xfrm rot="6200171">
              <a:off x="1134" y="2002"/>
              <a:ext cx="681" cy="726"/>
              <a:chOff x="3651" y="1434"/>
              <a:chExt cx="1180" cy="998"/>
            </a:xfrm>
          </p:grpSpPr>
          <p:sp>
            <p:nvSpPr>
              <p:cNvPr id="83028" name="Oval 23"/>
              <p:cNvSpPr>
                <a:spLocks noChangeArrowheads="1"/>
              </p:cNvSpPr>
              <p:nvPr/>
            </p:nvSpPr>
            <p:spPr bwMode="auto">
              <a:xfrm>
                <a:off x="3651" y="1706"/>
                <a:ext cx="862" cy="726"/>
              </a:xfrm>
              <a:prstGeom prst="ellipse">
                <a:avLst/>
              </a:prstGeom>
              <a:gradFill rotWithShape="1">
                <a:gsLst>
                  <a:gs pos="0">
                    <a:srgbClr val="FFFFFF"/>
                  </a:gs>
                  <a:gs pos="100000">
                    <a:srgbClr val="FFCC99"/>
                  </a:gs>
                </a:gsLst>
                <a:path path="shape">
                  <a:fillToRect l="50000" t="50000" r="50000" b="50000"/>
                </a:path>
              </a:gradFill>
              <a:ln w="9525" algn="ctr">
                <a:noFill/>
                <a:round/>
                <a:headEnd/>
                <a:tailEnd/>
              </a:ln>
            </p:spPr>
            <p:txBody>
              <a:bodyPr wrap="none" anchor="ctr"/>
              <a:lstStyle/>
              <a:p>
                <a:endParaRPr lang="en-GB"/>
              </a:p>
            </p:txBody>
          </p:sp>
          <p:sp>
            <p:nvSpPr>
              <p:cNvPr id="83029" name="AutoShape 24"/>
              <p:cNvSpPr>
                <a:spLocks noChangeArrowheads="1"/>
              </p:cNvSpPr>
              <p:nvPr/>
            </p:nvSpPr>
            <p:spPr bwMode="auto">
              <a:xfrm>
                <a:off x="4014" y="1434"/>
                <a:ext cx="454" cy="363"/>
              </a:xfrm>
              <a:prstGeom prst="sun">
                <a:avLst>
                  <a:gd name="adj" fmla="val 25000"/>
                </a:avLst>
              </a:prstGeom>
              <a:solidFill>
                <a:schemeClr val="tx1"/>
              </a:solidFill>
              <a:ln w="9525" algn="ctr">
                <a:noFill/>
                <a:miter lim="800000"/>
                <a:headEnd/>
                <a:tailEnd/>
              </a:ln>
            </p:spPr>
            <p:txBody>
              <a:bodyPr wrap="none" anchor="ctr"/>
              <a:lstStyle/>
              <a:p>
                <a:endParaRPr lang="en-GB"/>
              </a:p>
            </p:txBody>
          </p:sp>
          <p:sp>
            <p:nvSpPr>
              <p:cNvPr id="83030" name="AutoShape 25"/>
              <p:cNvSpPr>
                <a:spLocks noChangeArrowheads="1"/>
              </p:cNvSpPr>
              <p:nvPr/>
            </p:nvSpPr>
            <p:spPr bwMode="auto">
              <a:xfrm>
                <a:off x="4377" y="1933"/>
                <a:ext cx="454" cy="363"/>
              </a:xfrm>
              <a:prstGeom prst="sun">
                <a:avLst>
                  <a:gd name="adj" fmla="val 25000"/>
                </a:avLst>
              </a:prstGeom>
              <a:solidFill>
                <a:schemeClr val="tx1"/>
              </a:solidFill>
              <a:ln w="9525" algn="ctr">
                <a:noFill/>
                <a:miter lim="800000"/>
                <a:headEnd/>
                <a:tailEnd/>
              </a:ln>
            </p:spPr>
            <p:txBody>
              <a:bodyPr wrap="none" anchor="ctr"/>
              <a:lstStyle/>
              <a:p>
                <a:endParaRPr lang="en-GB"/>
              </a:p>
            </p:txBody>
          </p:sp>
        </p:grpSp>
      </p:grpSp>
      <p:grpSp>
        <p:nvGrpSpPr>
          <p:cNvPr id="7" name="Group 28"/>
          <p:cNvGrpSpPr>
            <a:grpSpLocks/>
          </p:cNvGrpSpPr>
          <p:nvPr/>
        </p:nvGrpSpPr>
        <p:grpSpPr bwMode="auto">
          <a:xfrm>
            <a:off x="2843213" y="1408113"/>
            <a:ext cx="3251200" cy="2308225"/>
            <a:chOff x="432" y="2146"/>
            <a:chExt cx="1891" cy="1454"/>
          </a:xfrm>
        </p:grpSpPr>
        <p:grpSp>
          <p:nvGrpSpPr>
            <p:cNvPr id="82961" name="Group 29"/>
            <p:cNvGrpSpPr>
              <a:grpSpLocks/>
            </p:cNvGrpSpPr>
            <p:nvPr/>
          </p:nvGrpSpPr>
          <p:grpSpPr bwMode="auto">
            <a:xfrm flipV="1">
              <a:off x="432" y="2619"/>
              <a:ext cx="396" cy="390"/>
              <a:chOff x="788" y="1641"/>
              <a:chExt cx="426" cy="282"/>
            </a:xfrm>
          </p:grpSpPr>
          <p:sp>
            <p:nvSpPr>
              <p:cNvPr id="83018" name="Line 30"/>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3019" name="Line 31"/>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3020" name="Line 32"/>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3021" name="Line 33"/>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3022" name="Line 34"/>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3023" name="Line 35"/>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2962" name="Group 36"/>
            <p:cNvGrpSpPr>
              <a:grpSpLocks/>
            </p:cNvGrpSpPr>
            <p:nvPr/>
          </p:nvGrpSpPr>
          <p:grpSpPr bwMode="auto">
            <a:xfrm flipV="1">
              <a:off x="1264" y="3199"/>
              <a:ext cx="396" cy="390"/>
              <a:chOff x="788" y="1641"/>
              <a:chExt cx="426" cy="282"/>
            </a:xfrm>
          </p:grpSpPr>
          <p:sp>
            <p:nvSpPr>
              <p:cNvPr id="83012" name="Line 37"/>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3013" name="Line 38"/>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3014" name="Line 39"/>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3015" name="Line 40"/>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3016" name="Line 41"/>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3017" name="Line 42"/>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2963" name="Group 43"/>
            <p:cNvGrpSpPr>
              <a:grpSpLocks/>
            </p:cNvGrpSpPr>
            <p:nvPr/>
          </p:nvGrpSpPr>
          <p:grpSpPr bwMode="auto">
            <a:xfrm flipV="1">
              <a:off x="749" y="2174"/>
              <a:ext cx="396" cy="390"/>
              <a:chOff x="788" y="1641"/>
              <a:chExt cx="426" cy="282"/>
            </a:xfrm>
          </p:grpSpPr>
          <p:sp>
            <p:nvSpPr>
              <p:cNvPr id="83006" name="Line 44"/>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3007" name="Line 45"/>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3008" name="Line 46"/>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3009" name="Line 47"/>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3010" name="Line 48"/>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3011" name="Line 49"/>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2964" name="Group 50"/>
            <p:cNvGrpSpPr>
              <a:grpSpLocks/>
            </p:cNvGrpSpPr>
            <p:nvPr/>
          </p:nvGrpSpPr>
          <p:grpSpPr bwMode="auto">
            <a:xfrm rot="16200000" flipV="1">
              <a:off x="1160" y="2195"/>
              <a:ext cx="446" cy="347"/>
              <a:chOff x="788" y="1641"/>
              <a:chExt cx="426" cy="282"/>
            </a:xfrm>
          </p:grpSpPr>
          <p:sp>
            <p:nvSpPr>
              <p:cNvPr id="83000" name="Line 51"/>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3001" name="Line 52"/>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3002" name="Line 53"/>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3003" name="Line 54"/>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3004" name="Line 55"/>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3005" name="Line 56"/>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2965" name="Group 57"/>
            <p:cNvGrpSpPr>
              <a:grpSpLocks/>
            </p:cNvGrpSpPr>
            <p:nvPr/>
          </p:nvGrpSpPr>
          <p:grpSpPr bwMode="auto">
            <a:xfrm rot="16200000" flipV="1">
              <a:off x="778" y="3204"/>
              <a:ext cx="446" cy="346"/>
              <a:chOff x="788" y="1641"/>
              <a:chExt cx="426" cy="282"/>
            </a:xfrm>
          </p:grpSpPr>
          <p:sp>
            <p:nvSpPr>
              <p:cNvPr id="82994" name="Line 58"/>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2995" name="Line 59"/>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2996" name="Line 60"/>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2997" name="Line 61"/>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2998" name="Line 62"/>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2999" name="Line 63"/>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2966" name="Group 64"/>
            <p:cNvGrpSpPr>
              <a:grpSpLocks/>
            </p:cNvGrpSpPr>
            <p:nvPr/>
          </p:nvGrpSpPr>
          <p:grpSpPr bwMode="auto">
            <a:xfrm rot="16200000" flipV="1">
              <a:off x="1729" y="3114"/>
              <a:ext cx="446" cy="347"/>
              <a:chOff x="788" y="1641"/>
              <a:chExt cx="426" cy="282"/>
            </a:xfrm>
          </p:grpSpPr>
          <p:sp>
            <p:nvSpPr>
              <p:cNvPr id="82988" name="Line 65"/>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2989" name="Line 66"/>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2990" name="Line 67"/>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2991" name="Line 68"/>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2992" name="Line 69"/>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2993" name="Line 70"/>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2967" name="Group 71"/>
            <p:cNvGrpSpPr>
              <a:grpSpLocks/>
            </p:cNvGrpSpPr>
            <p:nvPr/>
          </p:nvGrpSpPr>
          <p:grpSpPr bwMode="auto">
            <a:xfrm rot="5400000">
              <a:off x="1056" y="2624"/>
              <a:ext cx="446" cy="347"/>
              <a:chOff x="788" y="1641"/>
              <a:chExt cx="426" cy="282"/>
            </a:xfrm>
          </p:grpSpPr>
          <p:sp>
            <p:nvSpPr>
              <p:cNvPr id="82982" name="Line 72"/>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2983" name="Line 73"/>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2984" name="Line 74"/>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2985" name="Line 75"/>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2986" name="Line 76"/>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2987" name="Line 77"/>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2968" name="Group 78"/>
            <p:cNvGrpSpPr>
              <a:grpSpLocks/>
            </p:cNvGrpSpPr>
            <p:nvPr/>
          </p:nvGrpSpPr>
          <p:grpSpPr bwMode="auto">
            <a:xfrm rot="5400000">
              <a:off x="1491" y="2536"/>
              <a:ext cx="445" cy="346"/>
              <a:chOff x="788" y="1641"/>
              <a:chExt cx="426" cy="282"/>
            </a:xfrm>
          </p:grpSpPr>
          <p:sp>
            <p:nvSpPr>
              <p:cNvPr id="82976" name="Line 79"/>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2977" name="Line 80"/>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2978" name="Line 81"/>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2979" name="Line 82"/>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2980" name="Line 83"/>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2981" name="Line 84"/>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2969" name="Group 85"/>
            <p:cNvGrpSpPr>
              <a:grpSpLocks/>
            </p:cNvGrpSpPr>
            <p:nvPr/>
          </p:nvGrpSpPr>
          <p:grpSpPr bwMode="auto">
            <a:xfrm rot="5400000">
              <a:off x="1927" y="2446"/>
              <a:ext cx="445" cy="347"/>
              <a:chOff x="788" y="1641"/>
              <a:chExt cx="426" cy="282"/>
            </a:xfrm>
          </p:grpSpPr>
          <p:sp>
            <p:nvSpPr>
              <p:cNvPr id="82970" name="Line 86"/>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2971" name="Line 87"/>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2972" name="Line 88"/>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2973" name="Line 89"/>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2974" name="Line 90"/>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2975" name="Line 91"/>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grpSp>
        <p:nvGrpSpPr>
          <p:cNvPr id="17" name="Group 94"/>
          <p:cNvGrpSpPr>
            <a:grpSpLocks/>
          </p:cNvGrpSpPr>
          <p:nvPr/>
        </p:nvGrpSpPr>
        <p:grpSpPr bwMode="auto">
          <a:xfrm>
            <a:off x="6418263" y="981075"/>
            <a:ext cx="1898650" cy="2362200"/>
            <a:chOff x="192" y="384"/>
            <a:chExt cx="1104" cy="1488"/>
          </a:xfrm>
        </p:grpSpPr>
        <p:sp>
          <p:nvSpPr>
            <p:cNvPr id="82952" name="Oval 95"/>
            <p:cNvSpPr>
              <a:spLocks noChangeArrowheads="1"/>
            </p:cNvSpPr>
            <p:nvPr/>
          </p:nvSpPr>
          <p:spPr bwMode="auto">
            <a:xfrm>
              <a:off x="336" y="384"/>
              <a:ext cx="480" cy="480"/>
            </a:xfrm>
            <a:prstGeom prst="ellipse">
              <a:avLst/>
            </a:prstGeom>
            <a:solidFill>
              <a:srgbClr val="FFFF66"/>
            </a:solidFill>
            <a:ln w="12700">
              <a:solidFill>
                <a:srgbClr val="000066"/>
              </a:solidFill>
              <a:round/>
              <a:headEnd/>
              <a:tailEnd/>
            </a:ln>
          </p:spPr>
          <p:txBody>
            <a:bodyPr wrap="none" anchor="ctr"/>
            <a:lstStyle/>
            <a:p>
              <a:pPr algn="ctr">
                <a:spcBef>
                  <a:spcPct val="0"/>
                </a:spcBef>
              </a:pPr>
              <a:r>
                <a:rPr lang="en-GB" sz="2400" b="1">
                  <a:solidFill>
                    <a:srgbClr val="000066"/>
                  </a:solidFill>
                  <a:latin typeface="Times New Roman" pitchFamily="18" charset="0"/>
                </a:rPr>
                <a:t>B</a:t>
              </a:r>
              <a:endParaRPr lang="en-GB" sz="2400">
                <a:solidFill>
                  <a:srgbClr val="000066"/>
                </a:solidFill>
                <a:latin typeface="Times New Roman" pitchFamily="18" charset="0"/>
              </a:endParaRPr>
            </a:p>
          </p:txBody>
        </p:sp>
        <p:sp>
          <p:nvSpPr>
            <p:cNvPr id="82953" name="Oval 96"/>
            <p:cNvSpPr>
              <a:spLocks noChangeArrowheads="1"/>
            </p:cNvSpPr>
            <p:nvPr/>
          </p:nvSpPr>
          <p:spPr bwMode="auto">
            <a:xfrm>
              <a:off x="912" y="528"/>
              <a:ext cx="384" cy="384"/>
            </a:xfrm>
            <a:prstGeom prst="ellipse">
              <a:avLst/>
            </a:prstGeom>
            <a:solidFill>
              <a:srgbClr val="FFFF66"/>
            </a:solidFill>
            <a:ln w="12700">
              <a:solidFill>
                <a:srgbClr val="000066"/>
              </a:solidFill>
              <a:round/>
              <a:headEnd/>
              <a:tailEnd/>
            </a:ln>
          </p:spPr>
          <p:txBody>
            <a:bodyPr wrap="none" anchor="ctr"/>
            <a:lstStyle/>
            <a:p>
              <a:endParaRPr lang="en-GB"/>
            </a:p>
          </p:txBody>
        </p:sp>
        <p:sp>
          <p:nvSpPr>
            <p:cNvPr id="82954" name="Oval 97"/>
            <p:cNvSpPr>
              <a:spLocks noChangeArrowheads="1"/>
            </p:cNvSpPr>
            <p:nvPr/>
          </p:nvSpPr>
          <p:spPr bwMode="auto">
            <a:xfrm>
              <a:off x="624" y="864"/>
              <a:ext cx="384" cy="384"/>
            </a:xfrm>
            <a:prstGeom prst="ellipse">
              <a:avLst/>
            </a:prstGeom>
            <a:solidFill>
              <a:srgbClr val="CCECFF"/>
            </a:solidFill>
            <a:ln w="12700">
              <a:solidFill>
                <a:srgbClr val="000066"/>
              </a:solidFill>
              <a:round/>
              <a:headEnd/>
              <a:tailEnd/>
            </a:ln>
          </p:spPr>
          <p:txBody>
            <a:bodyPr wrap="none" anchor="ctr"/>
            <a:lstStyle/>
            <a:p>
              <a:pPr algn="ctr">
                <a:spcBef>
                  <a:spcPct val="0"/>
                </a:spcBef>
              </a:pPr>
              <a:r>
                <a:rPr lang="en-GB" sz="2400">
                  <a:solidFill>
                    <a:srgbClr val="000066"/>
                  </a:solidFill>
                  <a:latin typeface="Times New Roman" pitchFamily="18" charset="0"/>
                </a:rPr>
                <a:t>T</a:t>
              </a:r>
            </a:p>
          </p:txBody>
        </p:sp>
        <p:sp>
          <p:nvSpPr>
            <p:cNvPr id="82955" name="Oval 98"/>
            <p:cNvSpPr>
              <a:spLocks noChangeArrowheads="1"/>
            </p:cNvSpPr>
            <p:nvPr/>
          </p:nvSpPr>
          <p:spPr bwMode="auto">
            <a:xfrm>
              <a:off x="288" y="960"/>
              <a:ext cx="240" cy="288"/>
            </a:xfrm>
            <a:prstGeom prst="ellipse">
              <a:avLst/>
            </a:prstGeom>
            <a:solidFill>
              <a:srgbClr val="FFFF66"/>
            </a:solidFill>
            <a:ln w="12700">
              <a:solidFill>
                <a:srgbClr val="000066"/>
              </a:solidFill>
              <a:round/>
              <a:headEnd/>
              <a:tailEnd/>
            </a:ln>
          </p:spPr>
          <p:txBody>
            <a:bodyPr wrap="none" anchor="ctr"/>
            <a:lstStyle/>
            <a:p>
              <a:pPr algn="ctr">
                <a:spcBef>
                  <a:spcPct val="0"/>
                </a:spcBef>
              </a:pPr>
              <a:r>
                <a:rPr lang="en-GB" sz="2400" b="1">
                  <a:solidFill>
                    <a:srgbClr val="000066"/>
                  </a:solidFill>
                  <a:latin typeface="Times New Roman" pitchFamily="18" charset="0"/>
                </a:rPr>
                <a:t>B</a:t>
              </a:r>
              <a:endParaRPr lang="en-GB" sz="2400">
                <a:solidFill>
                  <a:srgbClr val="000066"/>
                </a:solidFill>
                <a:latin typeface="Times New Roman" pitchFamily="18" charset="0"/>
              </a:endParaRPr>
            </a:p>
          </p:txBody>
        </p:sp>
        <p:sp>
          <p:nvSpPr>
            <p:cNvPr id="82956" name="Oval 99"/>
            <p:cNvSpPr>
              <a:spLocks noChangeArrowheads="1"/>
            </p:cNvSpPr>
            <p:nvPr/>
          </p:nvSpPr>
          <p:spPr bwMode="auto">
            <a:xfrm>
              <a:off x="624" y="1296"/>
              <a:ext cx="240" cy="288"/>
            </a:xfrm>
            <a:prstGeom prst="ellipse">
              <a:avLst/>
            </a:prstGeom>
            <a:solidFill>
              <a:srgbClr val="FFFF66"/>
            </a:solidFill>
            <a:ln w="12700">
              <a:solidFill>
                <a:srgbClr val="000066"/>
              </a:solidFill>
              <a:round/>
              <a:headEnd/>
              <a:tailEnd/>
            </a:ln>
          </p:spPr>
          <p:txBody>
            <a:bodyPr wrap="none" anchor="ctr"/>
            <a:lstStyle/>
            <a:p>
              <a:pPr algn="ctr">
                <a:spcBef>
                  <a:spcPct val="0"/>
                </a:spcBef>
              </a:pPr>
              <a:r>
                <a:rPr lang="en-GB" sz="2400" b="1">
                  <a:solidFill>
                    <a:srgbClr val="000066"/>
                  </a:solidFill>
                  <a:latin typeface="Times New Roman" pitchFamily="18" charset="0"/>
                </a:rPr>
                <a:t>B</a:t>
              </a:r>
              <a:endParaRPr lang="en-GB" sz="2400">
                <a:solidFill>
                  <a:srgbClr val="000066"/>
                </a:solidFill>
                <a:latin typeface="Times New Roman" pitchFamily="18" charset="0"/>
              </a:endParaRPr>
            </a:p>
          </p:txBody>
        </p:sp>
        <p:sp>
          <p:nvSpPr>
            <p:cNvPr id="82957" name="Oval 100"/>
            <p:cNvSpPr>
              <a:spLocks noChangeArrowheads="1"/>
            </p:cNvSpPr>
            <p:nvPr/>
          </p:nvSpPr>
          <p:spPr bwMode="auto">
            <a:xfrm>
              <a:off x="1056" y="912"/>
              <a:ext cx="240" cy="288"/>
            </a:xfrm>
            <a:prstGeom prst="ellipse">
              <a:avLst/>
            </a:prstGeom>
            <a:solidFill>
              <a:srgbClr val="FFFF66"/>
            </a:solidFill>
            <a:ln w="12700">
              <a:solidFill>
                <a:srgbClr val="000066"/>
              </a:solidFill>
              <a:round/>
              <a:headEnd/>
              <a:tailEnd/>
            </a:ln>
          </p:spPr>
          <p:txBody>
            <a:bodyPr wrap="none" anchor="ctr"/>
            <a:lstStyle/>
            <a:p>
              <a:pPr algn="ctr">
                <a:spcBef>
                  <a:spcPct val="0"/>
                </a:spcBef>
              </a:pPr>
              <a:r>
                <a:rPr lang="en-GB" sz="2400" b="1">
                  <a:solidFill>
                    <a:srgbClr val="000066"/>
                  </a:solidFill>
                  <a:latin typeface="Times New Roman" pitchFamily="18" charset="0"/>
                </a:rPr>
                <a:t>B</a:t>
              </a:r>
              <a:endParaRPr lang="en-GB" sz="2400">
                <a:solidFill>
                  <a:srgbClr val="000066"/>
                </a:solidFill>
                <a:latin typeface="Times New Roman" pitchFamily="18" charset="0"/>
              </a:endParaRPr>
            </a:p>
          </p:txBody>
        </p:sp>
        <p:sp>
          <p:nvSpPr>
            <p:cNvPr id="82958" name="Oval 101"/>
            <p:cNvSpPr>
              <a:spLocks noChangeArrowheads="1"/>
            </p:cNvSpPr>
            <p:nvPr/>
          </p:nvSpPr>
          <p:spPr bwMode="auto">
            <a:xfrm>
              <a:off x="960" y="1248"/>
              <a:ext cx="192" cy="240"/>
            </a:xfrm>
            <a:prstGeom prst="ellipse">
              <a:avLst/>
            </a:prstGeom>
            <a:solidFill>
              <a:srgbClr val="FFFF66"/>
            </a:solidFill>
            <a:ln w="12700">
              <a:solidFill>
                <a:srgbClr val="000066"/>
              </a:solidFill>
              <a:round/>
              <a:headEnd/>
              <a:tailEnd/>
            </a:ln>
          </p:spPr>
          <p:txBody>
            <a:bodyPr wrap="none" anchor="ctr"/>
            <a:lstStyle/>
            <a:p>
              <a:endParaRPr lang="en-GB"/>
            </a:p>
          </p:txBody>
        </p:sp>
        <p:sp>
          <p:nvSpPr>
            <p:cNvPr id="82959" name="Oval 102"/>
            <p:cNvSpPr>
              <a:spLocks noChangeArrowheads="1"/>
            </p:cNvSpPr>
            <p:nvPr/>
          </p:nvSpPr>
          <p:spPr bwMode="auto">
            <a:xfrm>
              <a:off x="192" y="1248"/>
              <a:ext cx="192" cy="240"/>
            </a:xfrm>
            <a:prstGeom prst="ellipse">
              <a:avLst/>
            </a:prstGeom>
            <a:solidFill>
              <a:srgbClr val="FFFF66"/>
            </a:solidFill>
            <a:ln w="12700">
              <a:solidFill>
                <a:srgbClr val="000066"/>
              </a:solidFill>
              <a:round/>
              <a:headEnd/>
              <a:tailEnd/>
            </a:ln>
          </p:spPr>
          <p:txBody>
            <a:bodyPr wrap="none" anchor="ctr"/>
            <a:lstStyle/>
            <a:p>
              <a:endParaRPr lang="en-GB"/>
            </a:p>
          </p:txBody>
        </p:sp>
        <p:sp>
          <p:nvSpPr>
            <p:cNvPr id="82960" name="Oval 103"/>
            <p:cNvSpPr>
              <a:spLocks noChangeArrowheads="1"/>
            </p:cNvSpPr>
            <p:nvPr/>
          </p:nvSpPr>
          <p:spPr bwMode="auto">
            <a:xfrm>
              <a:off x="288" y="1488"/>
              <a:ext cx="384" cy="384"/>
            </a:xfrm>
            <a:prstGeom prst="ellipse">
              <a:avLst/>
            </a:prstGeom>
            <a:solidFill>
              <a:srgbClr val="CCECFF"/>
            </a:solidFill>
            <a:ln w="12700">
              <a:solidFill>
                <a:srgbClr val="000066"/>
              </a:solidFill>
              <a:round/>
              <a:headEnd/>
              <a:tailEnd/>
            </a:ln>
          </p:spPr>
          <p:txBody>
            <a:bodyPr wrap="none" anchor="ctr"/>
            <a:lstStyle/>
            <a:p>
              <a:pPr algn="ctr">
                <a:spcBef>
                  <a:spcPct val="0"/>
                </a:spcBef>
              </a:pPr>
              <a:r>
                <a:rPr lang="en-GB" sz="2400">
                  <a:solidFill>
                    <a:srgbClr val="000066"/>
                  </a:solidFill>
                  <a:latin typeface="Times New Roman" pitchFamily="18" charset="0"/>
                </a:rPr>
                <a:t>T</a:t>
              </a:r>
            </a:p>
          </p:txBody>
        </p:sp>
      </p:grpSp>
      <p:sp>
        <p:nvSpPr>
          <p:cNvPr id="95" name="Rectangle 6"/>
          <p:cNvSpPr txBox="1">
            <a:spLocks noChangeArrowheads="1"/>
          </p:cNvSpPr>
          <p:nvPr/>
        </p:nvSpPr>
        <p:spPr bwMode="auto">
          <a:xfrm>
            <a:off x="3059113" y="333375"/>
            <a:ext cx="3529012" cy="1096963"/>
          </a:xfrm>
          <a:prstGeom prst="rect">
            <a:avLst/>
          </a:prstGeom>
          <a:noFill/>
          <a:ln w="9525">
            <a:noFill/>
            <a:miter lim="800000"/>
            <a:headEnd/>
            <a:tailEnd/>
          </a:ln>
        </p:spPr>
        <p:txBody>
          <a:bodyPr anchor="ctr"/>
          <a:lstStyle/>
          <a:p>
            <a:pPr>
              <a:spcBef>
                <a:spcPct val="0"/>
              </a:spcBef>
              <a:defRPr/>
            </a:pPr>
            <a:r>
              <a:rPr lang="en-GB" sz="3000" kern="0" dirty="0">
                <a:solidFill>
                  <a:schemeClr val="accent6">
                    <a:lumMod val="50000"/>
                  </a:schemeClr>
                </a:solidFill>
                <a:latin typeface="+mj-lt"/>
                <a:ea typeface="+mj-ea"/>
                <a:cs typeface="+mj-cs"/>
              </a:rPr>
              <a:t>Serum Sickness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077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07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077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007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53"/>
          <p:cNvSpPr>
            <a:spLocks noGrp="1" noChangeArrowheads="1"/>
          </p:cNvSpPr>
          <p:nvPr>
            <p:ph type="title"/>
          </p:nvPr>
        </p:nvSpPr>
        <p:spPr/>
        <p:txBody>
          <a:bodyPr/>
          <a:lstStyle/>
          <a:p>
            <a:r>
              <a:rPr lang="en-GB" smtClean="0"/>
              <a:t>Serum sickness</a:t>
            </a:r>
          </a:p>
        </p:txBody>
      </p:sp>
      <p:sp>
        <p:nvSpPr>
          <p:cNvPr id="83971" name="Rectangle 177"/>
          <p:cNvSpPr>
            <a:spLocks noGrp="1" noChangeArrowheads="1"/>
          </p:cNvSpPr>
          <p:nvPr>
            <p:ph type="body" sz="half" idx="1"/>
          </p:nvPr>
        </p:nvSpPr>
        <p:spPr/>
        <p:txBody>
          <a:bodyPr/>
          <a:lstStyle/>
          <a:p>
            <a:r>
              <a:rPr lang="en-GB" sz="2700" smtClean="0"/>
              <a:t>Subsequent exposure to penicillin stimulates </a:t>
            </a:r>
          </a:p>
          <a:p>
            <a:pPr lvl="1"/>
            <a:r>
              <a:rPr lang="en-GB" sz="2500" smtClean="0"/>
              <a:t>formation of immune complexes with circulating penicillin</a:t>
            </a:r>
            <a:endParaRPr lang="en-GB" sz="1800" smtClean="0"/>
          </a:p>
          <a:p>
            <a:pPr lvl="1"/>
            <a:r>
              <a:rPr lang="en-GB" sz="2500" smtClean="0"/>
              <a:t>the production of more IgG antibodies</a:t>
            </a:r>
          </a:p>
        </p:txBody>
      </p:sp>
      <p:sp>
        <p:nvSpPr>
          <p:cNvPr id="83972" name="Rectangle 37"/>
          <p:cNvSpPr>
            <a:spLocks noChangeArrowheads="1"/>
          </p:cNvSpPr>
          <p:nvPr/>
        </p:nvSpPr>
        <p:spPr bwMode="auto">
          <a:xfrm>
            <a:off x="3968750" y="2873375"/>
            <a:ext cx="1838325" cy="363538"/>
          </a:xfrm>
          <a:prstGeom prst="rect">
            <a:avLst/>
          </a:prstGeom>
          <a:noFill/>
          <a:ln w="12700">
            <a:noFill/>
            <a:miter lim="800000"/>
            <a:headEnd/>
            <a:tailEnd/>
          </a:ln>
        </p:spPr>
        <p:txBody>
          <a:bodyPr wrap="none" lIns="90488" tIns="44450" rIns="90488" bIns="44450">
            <a:spAutoFit/>
          </a:bodyPr>
          <a:lstStyle/>
          <a:p>
            <a:pPr>
              <a:spcBef>
                <a:spcPct val="0"/>
              </a:spcBef>
            </a:pPr>
            <a:r>
              <a:rPr lang="en-GB">
                <a:solidFill>
                  <a:schemeClr val="tx1"/>
                </a:solidFill>
                <a:latin typeface="Arial Narrow" pitchFamily="34" charset="0"/>
              </a:rPr>
              <a:t>Circulating penicillin</a:t>
            </a:r>
          </a:p>
        </p:txBody>
      </p:sp>
      <p:sp>
        <p:nvSpPr>
          <p:cNvPr id="83973" name="Line 152"/>
          <p:cNvSpPr>
            <a:spLocks noChangeShapeType="1"/>
          </p:cNvSpPr>
          <p:nvPr/>
        </p:nvSpPr>
        <p:spPr bwMode="auto">
          <a:xfrm>
            <a:off x="6022975" y="3567113"/>
            <a:ext cx="0" cy="820737"/>
          </a:xfrm>
          <a:prstGeom prst="line">
            <a:avLst/>
          </a:prstGeom>
          <a:noFill/>
          <a:ln w="57150">
            <a:solidFill>
              <a:schemeClr val="tx1"/>
            </a:solidFill>
            <a:round/>
            <a:headEnd/>
            <a:tailEnd type="triangle" w="med" len="med"/>
          </a:ln>
        </p:spPr>
        <p:txBody>
          <a:bodyPr wrap="none" anchor="ctr"/>
          <a:lstStyle/>
          <a:p>
            <a:endParaRPr lang="en-GB"/>
          </a:p>
        </p:txBody>
      </p:sp>
      <p:sp>
        <p:nvSpPr>
          <p:cNvPr id="83974" name="AutoShape 167"/>
          <p:cNvSpPr>
            <a:spLocks noChangeArrowheads="1"/>
          </p:cNvSpPr>
          <p:nvPr/>
        </p:nvSpPr>
        <p:spPr bwMode="auto">
          <a:xfrm>
            <a:off x="4379913" y="2241550"/>
            <a:ext cx="153987" cy="188913"/>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3975" name="AutoShape 168"/>
          <p:cNvSpPr>
            <a:spLocks noChangeArrowheads="1"/>
          </p:cNvSpPr>
          <p:nvPr/>
        </p:nvSpPr>
        <p:spPr bwMode="auto">
          <a:xfrm>
            <a:off x="4586288" y="2368550"/>
            <a:ext cx="153987" cy="188913"/>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3976" name="AutoShape 169"/>
          <p:cNvSpPr>
            <a:spLocks noChangeArrowheads="1"/>
          </p:cNvSpPr>
          <p:nvPr/>
        </p:nvSpPr>
        <p:spPr bwMode="auto">
          <a:xfrm>
            <a:off x="4791075" y="2493963"/>
            <a:ext cx="153988" cy="188912"/>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3977" name="AutoShape 170"/>
          <p:cNvSpPr>
            <a:spLocks noChangeArrowheads="1"/>
          </p:cNvSpPr>
          <p:nvPr/>
        </p:nvSpPr>
        <p:spPr bwMode="auto">
          <a:xfrm>
            <a:off x="4740275" y="2241550"/>
            <a:ext cx="153988" cy="188913"/>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3978" name="AutoShape 171"/>
          <p:cNvSpPr>
            <a:spLocks noChangeArrowheads="1"/>
          </p:cNvSpPr>
          <p:nvPr/>
        </p:nvSpPr>
        <p:spPr bwMode="auto">
          <a:xfrm>
            <a:off x="4687888" y="1989138"/>
            <a:ext cx="153987" cy="188912"/>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3979" name="AutoShape 172"/>
          <p:cNvSpPr>
            <a:spLocks noChangeArrowheads="1"/>
          </p:cNvSpPr>
          <p:nvPr/>
        </p:nvSpPr>
        <p:spPr bwMode="auto">
          <a:xfrm>
            <a:off x="4533900" y="2116138"/>
            <a:ext cx="153988" cy="188912"/>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3980" name="AutoShape 173"/>
          <p:cNvSpPr>
            <a:spLocks noChangeArrowheads="1"/>
          </p:cNvSpPr>
          <p:nvPr/>
        </p:nvSpPr>
        <p:spPr bwMode="auto">
          <a:xfrm>
            <a:off x="4637088" y="2620963"/>
            <a:ext cx="153987" cy="188912"/>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3981" name="Rectangle 174"/>
          <p:cNvSpPr>
            <a:spLocks noChangeArrowheads="1"/>
          </p:cNvSpPr>
          <p:nvPr/>
        </p:nvSpPr>
        <p:spPr bwMode="auto">
          <a:xfrm>
            <a:off x="6156325" y="981075"/>
            <a:ext cx="2530475" cy="363538"/>
          </a:xfrm>
          <a:prstGeom prst="rect">
            <a:avLst/>
          </a:prstGeom>
          <a:noFill/>
          <a:ln w="12700">
            <a:noFill/>
            <a:miter lim="800000"/>
            <a:headEnd/>
            <a:tailEnd/>
          </a:ln>
        </p:spPr>
        <p:txBody>
          <a:bodyPr wrap="none" lIns="90488" tIns="44450" rIns="90488" bIns="44450">
            <a:spAutoFit/>
          </a:bodyPr>
          <a:lstStyle/>
          <a:p>
            <a:pPr>
              <a:spcBef>
                <a:spcPct val="0"/>
              </a:spcBef>
            </a:pPr>
            <a:r>
              <a:rPr lang="en-GB">
                <a:solidFill>
                  <a:schemeClr val="tx2"/>
                </a:solidFill>
                <a:latin typeface="Arial Narrow" pitchFamily="34" charset="0"/>
              </a:rPr>
              <a:t>IgG anti-penicillin antibodies</a:t>
            </a:r>
          </a:p>
        </p:txBody>
      </p:sp>
      <p:grpSp>
        <p:nvGrpSpPr>
          <p:cNvPr id="83982" name="Group 179"/>
          <p:cNvGrpSpPr>
            <a:grpSpLocks/>
          </p:cNvGrpSpPr>
          <p:nvPr/>
        </p:nvGrpSpPr>
        <p:grpSpPr bwMode="auto">
          <a:xfrm>
            <a:off x="5784850" y="1412875"/>
            <a:ext cx="3251200" cy="2308225"/>
            <a:chOff x="432" y="2146"/>
            <a:chExt cx="1891" cy="1454"/>
          </a:xfrm>
        </p:grpSpPr>
        <p:grpSp>
          <p:nvGrpSpPr>
            <p:cNvPr id="84087" name="Group 180"/>
            <p:cNvGrpSpPr>
              <a:grpSpLocks/>
            </p:cNvGrpSpPr>
            <p:nvPr/>
          </p:nvGrpSpPr>
          <p:grpSpPr bwMode="auto">
            <a:xfrm flipV="1">
              <a:off x="432" y="2619"/>
              <a:ext cx="396" cy="390"/>
              <a:chOff x="788" y="1641"/>
              <a:chExt cx="426" cy="282"/>
            </a:xfrm>
          </p:grpSpPr>
          <p:sp>
            <p:nvSpPr>
              <p:cNvPr id="84144" name="Line 181"/>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145" name="Line 182"/>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146" name="Line 183"/>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147" name="Line 184"/>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148" name="Line 185"/>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149" name="Line 186"/>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4088" name="Group 187"/>
            <p:cNvGrpSpPr>
              <a:grpSpLocks/>
            </p:cNvGrpSpPr>
            <p:nvPr/>
          </p:nvGrpSpPr>
          <p:grpSpPr bwMode="auto">
            <a:xfrm flipV="1">
              <a:off x="1264" y="3199"/>
              <a:ext cx="396" cy="390"/>
              <a:chOff x="788" y="1641"/>
              <a:chExt cx="426" cy="282"/>
            </a:xfrm>
          </p:grpSpPr>
          <p:sp>
            <p:nvSpPr>
              <p:cNvPr id="84138" name="Line 188"/>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139" name="Line 189"/>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140" name="Line 190"/>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141" name="Line 191"/>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142" name="Line 192"/>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143" name="Line 193"/>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4089" name="Group 194"/>
            <p:cNvGrpSpPr>
              <a:grpSpLocks/>
            </p:cNvGrpSpPr>
            <p:nvPr/>
          </p:nvGrpSpPr>
          <p:grpSpPr bwMode="auto">
            <a:xfrm flipV="1">
              <a:off x="749" y="2174"/>
              <a:ext cx="396" cy="390"/>
              <a:chOff x="788" y="1641"/>
              <a:chExt cx="426" cy="282"/>
            </a:xfrm>
          </p:grpSpPr>
          <p:sp>
            <p:nvSpPr>
              <p:cNvPr id="84132" name="Line 195"/>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133" name="Line 196"/>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134" name="Line 197"/>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135" name="Line 198"/>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136" name="Line 199"/>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137" name="Line 200"/>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4090" name="Group 201"/>
            <p:cNvGrpSpPr>
              <a:grpSpLocks/>
            </p:cNvGrpSpPr>
            <p:nvPr/>
          </p:nvGrpSpPr>
          <p:grpSpPr bwMode="auto">
            <a:xfrm rot="16200000" flipV="1">
              <a:off x="1160" y="2195"/>
              <a:ext cx="446" cy="347"/>
              <a:chOff x="788" y="1641"/>
              <a:chExt cx="426" cy="282"/>
            </a:xfrm>
          </p:grpSpPr>
          <p:sp>
            <p:nvSpPr>
              <p:cNvPr id="84126" name="Line 202"/>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127" name="Line 203"/>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128" name="Line 204"/>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129" name="Line 205"/>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130" name="Line 206"/>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131" name="Line 207"/>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4091" name="Group 208"/>
            <p:cNvGrpSpPr>
              <a:grpSpLocks/>
            </p:cNvGrpSpPr>
            <p:nvPr/>
          </p:nvGrpSpPr>
          <p:grpSpPr bwMode="auto">
            <a:xfrm rot="16200000" flipV="1">
              <a:off x="778" y="3204"/>
              <a:ext cx="446" cy="346"/>
              <a:chOff x="788" y="1641"/>
              <a:chExt cx="426" cy="282"/>
            </a:xfrm>
          </p:grpSpPr>
          <p:sp>
            <p:nvSpPr>
              <p:cNvPr id="84120" name="Line 209"/>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121" name="Line 210"/>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122" name="Line 211"/>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123" name="Line 212"/>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124" name="Line 213"/>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125" name="Line 214"/>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4092" name="Group 215"/>
            <p:cNvGrpSpPr>
              <a:grpSpLocks/>
            </p:cNvGrpSpPr>
            <p:nvPr/>
          </p:nvGrpSpPr>
          <p:grpSpPr bwMode="auto">
            <a:xfrm rot="16200000" flipV="1">
              <a:off x="1729" y="3114"/>
              <a:ext cx="446" cy="347"/>
              <a:chOff x="788" y="1641"/>
              <a:chExt cx="426" cy="282"/>
            </a:xfrm>
          </p:grpSpPr>
          <p:sp>
            <p:nvSpPr>
              <p:cNvPr id="84114" name="Line 216"/>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115" name="Line 217"/>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116" name="Line 218"/>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117" name="Line 219"/>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118" name="Line 220"/>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119" name="Line 221"/>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4093" name="Group 222"/>
            <p:cNvGrpSpPr>
              <a:grpSpLocks/>
            </p:cNvGrpSpPr>
            <p:nvPr/>
          </p:nvGrpSpPr>
          <p:grpSpPr bwMode="auto">
            <a:xfrm rot="5400000">
              <a:off x="1056" y="2624"/>
              <a:ext cx="446" cy="347"/>
              <a:chOff x="788" y="1641"/>
              <a:chExt cx="426" cy="282"/>
            </a:xfrm>
          </p:grpSpPr>
          <p:sp>
            <p:nvSpPr>
              <p:cNvPr id="84108" name="Line 223"/>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109" name="Line 224"/>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110" name="Line 225"/>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111" name="Line 226"/>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112" name="Line 227"/>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113" name="Line 228"/>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4094" name="Group 229"/>
            <p:cNvGrpSpPr>
              <a:grpSpLocks/>
            </p:cNvGrpSpPr>
            <p:nvPr/>
          </p:nvGrpSpPr>
          <p:grpSpPr bwMode="auto">
            <a:xfrm rot="5400000">
              <a:off x="1491" y="2536"/>
              <a:ext cx="445" cy="346"/>
              <a:chOff x="788" y="1641"/>
              <a:chExt cx="426" cy="282"/>
            </a:xfrm>
          </p:grpSpPr>
          <p:sp>
            <p:nvSpPr>
              <p:cNvPr id="84102" name="Line 230"/>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103" name="Line 231"/>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104" name="Line 232"/>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105" name="Line 233"/>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106" name="Line 234"/>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107" name="Line 235"/>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4095" name="Group 236"/>
            <p:cNvGrpSpPr>
              <a:grpSpLocks/>
            </p:cNvGrpSpPr>
            <p:nvPr/>
          </p:nvGrpSpPr>
          <p:grpSpPr bwMode="auto">
            <a:xfrm rot="5400000">
              <a:off x="1927" y="2446"/>
              <a:ext cx="445" cy="347"/>
              <a:chOff x="788" y="1641"/>
              <a:chExt cx="426" cy="282"/>
            </a:xfrm>
          </p:grpSpPr>
          <p:sp>
            <p:nvSpPr>
              <p:cNvPr id="84096" name="Line 237"/>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097" name="Line 238"/>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098" name="Line 239"/>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099" name="Line 240"/>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100" name="Line 241"/>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101" name="Line 242"/>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grpSp>
        <p:nvGrpSpPr>
          <p:cNvPr id="83983" name="Group 251"/>
          <p:cNvGrpSpPr>
            <a:grpSpLocks/>
          </p:cNvGrpSpPr>
          <p:nvPr/>
        </p:nvGrpSpPr>
        <p:grpSpPr bwMode="auto">
          <a:xfrm flipV="1">
            <a:off x="5065713" y="5961063"/>
            <a:ext cx="681037" cy="619125"/>
            <a:chOff x="788" y="1641"/>
            <a:chExt cx="426" cy="282"/>
          </a:xfrm>
        </p:grpSpPr>
        <p:sp>
          <p:nvSpPr>
            <p:cNvPr id="84081" name="Line 252"/>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082" name="Line 253"/>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083" name="Line 254"/>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084" name="Line 255"/>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085" name="Line 256"/>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086" name="Line 257"/>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3984" name="Group 258"/>
          <p:cNvGrpSpPr>
            <a:grpSpLocks/>
          </p:cNvGrpSpPr>
          <p:nvPr/>
        </p:nvGrpSpPr>
        <p:grpSpPr bwMode="auto">
          <a:xfrm flipV="1">
            <a:off x="5867400" y="4437063"/>
            <a:ext cx="681038" cy="619125"/>
            <a:chOff x="788" y="1641"/>
            <a:chExt cx="426" cy="282"/>
          </a:xfrm>
        </p:grpSpPr>
        <p:sp>
          <p:nvSpPr>
            <p:cNvPr id="84075" name="Line 259"/>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076" name="Line 260"/>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077" name="Line 261"/>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078" name="Line 262"/>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079" name="Line 263"/>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080" name="Line 264"/>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3985" name="Group 265"/>
          <p:cNvGrpSpPr>
            <a:grpSpLocks/>
          </p:cNvGrpSpPr>
          <p:nvPr/>
        </p:nvGrpSpPr>
        <p:grpSpPr bwMode="auto">
          <a:xfrm rot="16200000" flipV="1">
            <a:off x="4915694" y="4345781"/>
            <a:ext cx="708025" cy="595313"/>
            <a:chOff x="788" y="1641"/>
            <a:chExt cx="426" cy="282"/>
          </a:xfrm>
        </p:grpSpPr>
        <p:sp>
          <p:nvSpPr>
            <p:cNvPr id="84069" name="Line 266"/>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070" name="Line 267"/>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071" name="Line 268"/>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072" name="Line 269"/>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073" name="Line 270"/>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074" name="Line 271"/>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3986" name="Group 272"/>
          <p:cNvGrpSpPr>
            <a:grpSpLocks/>
          </p:cNvGrpSpPr>
          <p:nvPr/>
        </p:nvGrpSpPr>
        <p:grpSpPr bwMode="auto">
          <a:xfrm rot="16200000" flipV="1">
            <a:off x="4660106" y="5585620"/>
            <a:ext cx="708025" cy="595312"/>
            <a:chOff x="788" y="1641"/>
            <a:chExt cx="426" cy="282"/>
          </a:xfrm>
        </p:grpSpPr>
        <p:sp>
          <p:nvSpPr>
            <p:cNvPr id="84063" name="Line 273"/>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064" name="Line 274"/>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065" name="Line 275"/>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066" name="Line 276"/>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067" name="Line 277"/>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068" name="Line 278"/>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3987" name="Group 279"/>
          <p:cNvGrpSpPr>
            <a:grpSpLocks/>
          </p:cNvGrpSpPr>
          <p:nvPr/>
        </p:nvGrpSpPr>
        <p:grpSpPr bwMode="auto">
          <a:xfrm rot="16200000" flipV="1">
            <a:off x="5894387" y="5803901"/>
            <a:ext cx="708025" cy="596900"/>
            <a:chOff x="788" y="1641"/>
            <a:chExt cx="426" cy="282"/>
          </a:xfrm>
        </p:grpSpPr>
        <p:sp>
          <p:nvSpPr>
            <p:cNvPr id="84057" name="Line 280"/>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058" name="Line 281"/>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059" name="Line 282"/>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060" name="Line 283"/>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061" name="Line 284"/>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062" name="Line 285"/>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3988" name="Group 286"/>
          <p:cNvGrpSpPr>
            <a:grpSpLocks/>
          </p:cNvGrpSpPr>
          <p:nvPr/>
        </p:nvGrpSpPr>
        <p:grpSpPr bwMode="auto">
          <a:xfrm rot="5400000">
            <a:off x="4737100" y="5026026"/>
            <a:ext cx="708025" cy="596900"/>
            <a:chOff x="788" y="1641"/>
            <a:chExt cx="426" cy="282"/>
          </a:xfrm>
        </p:grpSpPr>
        <p:sp>
          <p:nvSpPr>
            <p:cNvPr id="84051" name="Line 287"/>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052" name="Line 288"/>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053" name="Line 289"/>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054" name="Line 290"/>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055" name="Line 291"/>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056" name="Line 292"/>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3989" name="Group 293"/>
          <p:cNvGrpSpPr>
            <a:grpSpLocks/>
          </p:cNvGrpSpPr>
          <p:nvPr/>
        </p:nvGrpSpPr>
        <p:grpSpPr bwMode="auto">
          <a:xfrm rot="5400000">
            <a:off x="5486400" y="4884738"/>
            <a:ext cx="706438" cy="595312"/>
            <a:chOff x="788" y="1641"/>
            <a:chExt cx="426" cy="282"/>
          </a:xfrm>
        </p:grpSpPr>
        <p:sp>
          <p:nvSpPr>
            <p:cNvPr id="84045" name="Line 294"/>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046" name="Line 295"/>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047" name="Line 296"/>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048" name="Line 297"/>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049" name="Line 298"/>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050" name="Line 299"/>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3990" name="Group 300"/>
          <p:cNvGrpSpPr>
            <a:grpSpLocks/>
          </p:cNvGrpSpPr>
          <p:nvPr/>
        </p:nvGrpSpPr>
        <p:grpSpPr bwMode="auto">
          <a:xfrm rot="5400000">
            <a:off x="6800056" y="5369719"/>
            <a:ext cx="706438" cy="596900"/>
            <a:chOff x="788" y="1641"/>
            <a:chExt cx="426" cy="282"/>
          </a:xfrm>
        </p:grpSpPr>
        <p:sp>
          <p:nvSpPr>
            <p:cNvPr id="84039" name="Line 301"/>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040" name="Line 302"/>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041" name="Line 303"/>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042" name="Line 304"/>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043" name="Line 305"/>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044" name="Line 306"/>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sp>
        <p:nvSpPr>
          <p:cNvPr id="83991" name="AutoShape 307"/>
          <p:cNvSpPr>
            <a:spLocks noChangeArrowheads="1"/>
          </p:cNvSpPr>
          <p:nvPr/>
        </p:nvSpPr>
        <p:spPr bwMode="auto">
          <a:xfrm>
            <a:off x="5138738" y="4895850"/>
            <a:ext cx="153987" cy="188913"/>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3992" name="AutoShape 308"/>
          <p:cNvSpPr>
            <a:spLocks noChangeArrowheads="1"/>
          </p:cNvSpPr>
          <p:nvPr/>
        </p:nvSpPr>
        <p:spPr bwMode="auto">
          <a:xfrm>
            <a:off x="5640388" y="6524625"/>
            <a:ext cx="153987" cy="188913"/>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3993" name="AutoShape 309"/>
          <p:cNvSpPr>
            <a:spLocks noChangeArrowheads="1"/>
          </p:cNvSpPr>
          <p:nvPr/>
        </p:nvSpPr>
        <p:spPr bwMode="auto">
          <a:xfrm>
            <a:off x="6011863" y="5373688"/>
            <a:ext cx="153987" cy="188912"/>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3994" name="AutoShape 310"/>
          <p:cNvSpPr>
            <a:spLocks noChangeArrowheads="1"/>
          </p:cNvSpPr>
          <p:nvPr/>
        </p:nvSpPr>
        <p:spPr bwMode="auto">
          <a:xfrm>
            <a:off x="5795963" y="4752975"/>
            <a:ext cx="153987" cy="188913"/>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3995" name="AutoShape 311"/>
          <p:cNvSpPr>
            <a:spLocks noChangeArrowheads="1"/>
          </p:cNvSpPr>
          <p:nvPr/>
        </p:nvSpPr>
        <p:spPr bwMode="auto">
          <a:xfrm>
            <a:off x="5508625" y="4248150"/>
            <a:ext cx="153988" cy="188913"/>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3996" name="AutoShape 312"/>
          <p:cNvSpPr>
            <a:spLocks noChangeArrowheads="1"/>
          </p:cNvSpPr>
          <p:nvPr/>
        </p:nvSpPr>
        <p:spPr bwMode="auto">
          <a:xfrm>
            <a:off x="5292725" y="5516563"/>
            <a:ext cx="153988" cy="188912"/>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3997" name="AutoShape 314"/>
          <p:cNvSpPr>
            <a:spLocks noChangeArrowheads="1"/>
          </p:cNvSpPr>
          <p:nvPr/>
        </p:nvSpPr>
        <p:spPr bwMode="auto">
          <a:xfrm>
            <a:off x="7092950" y="6237288"/>
            <a:ext cx="153988" cy="188912"/>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3998" name="AutoShape 315"/>
          <p:cNvSpPr>
            <a:spLocks noChangeArrowheads="1"/>
          </p:cNvSpPr>
          <p:nvPr/>
        </p:nvSpPr>
        <p:spPr bwMode="auto">
          <a:xfrm>
            <a:off x="6443663" y="5805488"/>
            <a:ext cx="153987" cy="188912"/>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3999" name="AutoShape 316"/>
          <p:cNvSpPr>
            <a:spLocks noChangeArrowheads="1"/>
          </p:cNvSpPr>
          <p:nvPr/>
        </p:nvSpPr>
        <p:spPr bwMode="auto">
          <a:xfrm>
            <a:off x="6443663" y="4868863"/>
            <a:ext cx="153987" cy="188912"/>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4000" name="AutoShape 317"/>
          <p:cNvSpPr>
            <a:spLocks noChangeArrowheads="1"/>
          </p:cNvSpPr>
          <p:nvPr/>
        </p:nvSpPr>
        <p:spPr bwMode="auto">
          <a:xfrm>
            <a:off x="5867400" y="5589588"/>
            <a:ext cx="153988" cy="188912"/>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4001" name="AutoShape 318"/>
          <p:cNvSpPr>
            <a:spLocks noChangeArrowheads="1"/>
          </p:cNvSpPr>
          <p:nvPr/>
        </p:nvSpPr>
        <p:spPr bwMode="auto">
          <a:xfrm>
            <a:off x="7380288" y="5876925"/>
            <a:ext cx="153987" cy="188913"/>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4002" name="AutoShape 319"/>
          <p:cNvSpPr>
            <a:spLocks noChangeArrowheads="1"/>
          </p:cNvSpPr>
          <p:nvPr/>
        </p:nvSpPr>
        <p:spPr bwMode="auto">
          <a:xfrm>
            <a:off x="6227763" y="6308725"/>
            <a:ext cx="153987" cy="188913"/>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grpSp>
        <p:nvGrpSpPr>
          <p:cNvPr id="84003" name="Group 347"/>
          <p:cNvGrpSpPr>
            <a:grpSpLocks/>
          </p:cNvGrpSpPr>
          <p:nvPr/>
        </p:nvGrpSpPr>
        <p:grpSpPr bwMode="auto">
          <a:xfrm>
            <a:off x="2771775" y="5040313"/>
            <a:ext cx="2386013" cy="1773237"/>
            <a:chOff x="1746" y="3175"/>
            <a:chExt cx="1503" cy="1117"/>
          </a:xfrm>
        </p:grpSpPr>
        <p:grpSp>
          <p:nvGrpSpPr>
            <p:cNvPr id="84004" name="Group 244"/>
            <p:cNvGrpSpPr>
              <a:grpSpLocks/>
            </p:cNvGrpSpPr>
            <p:nvPr/>
          </p:nvGrpSpPr>
          <p:grpSpPr bwMode="auto">
            <a:xfrm flipV="1">
              <a:off x="2290" y="3175"/>
              <a:ext cx="429" cy="390"/>
              <a:chOff x="788" y="1641"/>
              <a:chExt cx="426" cy="282"/>
            </a:xfrm>
          </p:grpSpPr>
          <p:sp>
            <p:nvSpPr>
              <p:cNvPr id="84033" name="Line 245"/>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034" name="Line 246"/>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035" name="Line 247"/>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036" name="Line 248"/>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037" name="Line 249"/>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038" name="Line 250"/>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sp>
          <p:nvSpPr>
            <p:cNvPr id="84005" name="AutoShape 313"/>
            <p:cNvSpPr>
              <a:spLocks noChangeArrowheads="1"/>
            </p:cNvSpPr>
            <p:nvPr/>
          </p:nvSpPr>
          <p:spPr bwMode="auto">
            <a:xfrm>
              <a:off x="3152" y="3884"/>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grpSp>
          <p:nvGrpSpPr>
            <p:cNvPr id="84006" name="Group 320"/>
            <p:cNvGrpSpPr>
              <a:grpSpLocks/>
            </p:cNvGrpSpPr>
            <p:nvPr/>
          </p:nvGrpSpPr>
          <p:grpSpPr bwMode="auto">
            <a:xfrm flipV="1">
              <a:off x="1966" y="3818"/>
              <a:ext cx="429" cy="390"/>
              <a:chOff x="788" y="1641"/>
              <a:chExt cx="426" cy="282"/>
            </a:xfrm>
          </p:grpSpPr>
          <p:sp>
            <p:nvSpPr>
              <p:cNvPr id="84027" name="Line 321"/>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028" name="Line 322"/>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029" name="Line 323"/>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030" name="Line 324"/>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031" name="Line 325"/>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032" name="Line 326"/>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4007" name="Group 327"/>
            <p:cNvGrpSpPr>
              <a:grpSpLocks/>
            </p:cNvGrpSpPr>
            <p:nvPr/>
          </p:nvGrpSpPr>
          <p:grpSpPr bwMode="auto">
            <a:xfrm rot="16200000" flipV="1">
              <a:off x="1711" y="3581"/>
              <a:ext cx="446" cy="375"/>
              <a:chOff x="788" y="1641"/>
              <a:chExt cx="426" cy="282"/>
            </a:xfrm>
          </p:grpSpPr>
          <p:sp>
            <p:nvSpPr>
              <p:cNvPr id="84021" name="Line 328"/>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022" name="Line 329"/>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023" name="Line 330"/>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024" name="Line 331"/>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025" name="Line 332"/>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026" name="Line 333"/>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4008" name="Group 334"/>
            <p:cNvGrpSpPr>
              <a:grpSpLocks/>
            </p:cNvGrpSpPr>
            <p:nvPr/>
          </p:nvGrpSpPr>
          <p:grpSpPr bwMode="auto">
            <a:xfrm rot="16200000" flipV="1">
              <a:off x="2488" y="3719"/>
              <a:ext cx="446" cy="376"/>
              <a:chOff x="788" y="1641"/>
              <a:chExt cx="426" cy="282"/>
            </a:xfrm>
          </p:grpSpPr>
          <p:sp>
            <p:nvSpPr>
              <p:cNvPr id="84015" name="Line 335"/>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4016" name="Line 336"/>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4017" name="Line 337"/>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4018" name="Line 338"/>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4019" name="Line 339"/>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4020" name="Line 340"/>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sp>
          <p:nvSpPr>
            <p:cNvPr id="84009" name="AutoShape 341"/>
            <p:cNvSpPr>
              <a:spLocks noChangeArrowheads="1"/>
            </p:cNvSpPr>
            <p:nvPr/>
          </p:nvSpPr>
          <p:spPr bwMode="auto">
            <a:xfrm>
              <a:off x="2328" y="4173"/>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4010" name="AutoShape 342"/>
            <p:cNvSpPr>
              <a:spLocks noChangeArrowheads="1"/>
            </p:cNvSpPr>
            <p:nvPr/>
          </p:nvSpPr>
          <p:spPr bwMode="auto">
            <a:xfrm>
              <a:off x="2109" y="3538"/>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4011" name="AutoShape 343"/>
            <p:cNvSpPr>
              <a:spLocks noChangeArrowheads="1"/>
            </p:cNvSpPr>
            <p:nvPr/>
          </p:nvSpPr>
          <p:spPr bwMode="auto">
            <a:xfrm>
              <a:off x="1927" y="3947"/>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4012" name="AutoShape 344"/>
            <p:cNvSpPr>
              <a:spLocks noChangeArrowheads="1"/>
            </p:cNvSpPr>
            <p:nvPr/>
          </p:nvSpPr>
          <p:spPr bwMode="auto">
            <a:xfrm>
              <a:off x="2834" y="3720"/>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4013" name="AutoShape 345"/>
            <p:cNvSpPr>
              <a:spLocks noChangeArrowheads="1"/>
            </p:cNvSpPr>
            <p:nvPr/>
          </p:nvSpPr>
          <p:spPr bwMode="auto">
            <a:xfrm>
              <a:off x="2471" y="3584"/>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4014" name="AutoShape 346"/>
            <p:cNvSpPr>
              <a:spLocks noChangeArrowheads="1"/>
            </p:cNvSpPr>
            <p:nvPr/>
          </p:nvSpPr>
          <p:spPr bwMode="auto">
            <a:xfrm>
              <a:off x="2698" y="4037"/>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rot="-3583069">
            <a:off x="3387725" y="1066800"/>
            <a:ext cx="2809875" cy="5826125"/>
            <a:chOff x="1753" y="337"/>
            <a:chExt cx="1905" cy="3810"/>
          </a:xfrm>
        </p:grpSpPr>
        <p:sp>
          <p:nvSpPr>
            <p:cNvPr id="11287" name="Line 3"/>
            <p:cNvSpPr>
              <a:spLocks noChangeShapeType="1"/>
            </p:cNvSpPr>
            <p:nvPr/>
          </p:nvSpPr>
          <p:spPr bwMode="auto">
            <a:xfrm>
              <a:off x="1980" y="3557"/>
              <a:ext cx="0" cy="499"/>
            </a:xfrm>
            <a:prstGeom prst="line">
              <a:avLst/>
            </a:prstGeom>
            <a:noFill/>
            <a:ln w="9525">
              <a:solidFill>
                <a:schemeClr val="tx1"/>
              </a:solidFill>
              <a:round/>
              <a:headEnd/>
              <a:tailEnd/>
            </a:ln>
          </p:spPr>
          <p:txBody>
            <a:bodyPr/>
            <a:lstStyle/>
            <a:p>
              <a:endParaRPr lang="en-GB"/>
            </a:p>
          </p:txBody>
        </p:sp>
        <p:sp>
          <p:nvSpPr>
            <p:cNvPr id="11288" name="Line 4"/>
            <p:cNvSpPr>
              <a:spLocks noChangeShapeType="1"/>
            </p:cNvSpPr>
            <p:nvPr/>
          </p:nvSpPr>
          <p:spPr bwMode="auto">
            <a:xfrm flipH="1">
              <a:off x="1844" y="4056"/>
              <a:ext cx="136" cy="91"/>
            </a:xfrm>
            <a:prstGeom prst="line">
              <a:avLst/>
            </a:prstGeom>
            <a:noFill/>
            <a:ln w="9525">
              <a:solidFill>
                <a:schemeClr val="tx1"/>
              </a:solidFill>
              <a:round/>
              <a:headEnd/>
              <a:tailEnd/>
            </a:ln>
          </p:spPr>
          <p:txBody>
            <a:bodyPr/>
            <a:lstStyle/>
            <a:p>
              <a:endParaRPr lang="en-GB"/>
            </a:p>
          </p:txBody>
        </p:sp>
        <p:grpSp>
          <p:nvGrpSpPr>
            <p:cNvPr id="11289" name="Group 5"/>
            <p:cNvGrpSpPr>
              <a:grpSpLocks/>
            </p:cNvGrpSpPr>
            <p:nvPr/>
          </p:nvGrpSpPr>
          <p:grpSpPr bwMode="auto">
            <a:xfrm>
              <a:off x="1753" y="337"/>
              <a:ext cx="1905" cy="3810"/>
              <a:chOff x="1753" y="337"/>
              <a:chExt cx="1905" cy="3810"/>
            </a:xfrm>
          </p:grpSpPr>
          <p:sp>
            <p:nvSpPr>
              <p:cNvPr id="11290" name="Oval 6"/>
              <p:cNvSpPr>
                <a:spLocks noChangeArrowheads="1"/>
              </p:cNvSpPr>
              <p:nvPr/>
            </p:nvSpPr>
            <p:spPr bwMode="auto">
              <a:xfrm>
                <a:off x="2252" y="337"/>
                <a:ext cx="771" cy="680"/>
              </a:xfrm>
              <a:prstGeom prst="ellipse">
                <a:avLst/>
              </a:prstGeom>
              <a:solidFill>
                <a:srgbClr val="FFFFCC"/>
              </a:solidFill>
              <a:ln w="9525">
                <a:solidFill>
                  <a:schemeClr val="tx1"/>
                </a:solidFill>
                <a:round/>
                <a:headEnd/>
                <a:tailEnd/>
              </a:ln>
            </p:spPr>
            <p:txBody>
              <a:bodyPr wrap="none" anchor="ctr"/>
              <a:lstStyle/>
              <a:p>
                <a:endParaRPr lang="en-GB"/>
              </a:p>
            </p:txBody>
          </p:sp>
          <p:sp>
            <p:nvSpPr>
              <p:cNvPr id="11291" name="Oval 7"/>
              <p:cNvSpPr>
                <a:spLocks noChangeArrowheads="1"/>
              </p:cNvSpPr>
              <p:nvPr/>
            </p:nvSpPr>
            <p:spPr bwMode="auto">
              <a:xfrm>
                <a:off x="2161" y="1198"/>
                <a:ext cx="1043" cy="2404"/>
              </a:xfrm>
              <a:prstGeom prst="ellipse">
                <a:avLst/>
              </a:prstGeom>
              <a:solidFill>
                <a:srgbClr val="FFFFCC"/>
              </a:solidFill>
              <a:ln w="9525">
                <a:solidFill>
                  <a:schemeClr val="tx1"/>
                </a:solidFill>
                <a:round/>
                <a:headEnd/>
                <a:tailEnd/>
              </a:ln>
            </p:spPr>
            <p:txBody>
              <a:bodyPr wrap="none" anchor="ctr"/>
              <a:lstStyle/>
              <a:p>
                <a:endParaRPr lang="en-GB"/>
              </a:p>
            </p:txBody>
          </p:sp>
          <p:sp>
            <p:nvSpPr>
              <p:cNvPr id="11292" name="Line 8"/>
              <p:cNvSpPr>
                <a:spLocks noChangeShapeType="1"/>
              </p:cNvSpPr>
              <p:nvPr/>
            </p:nvSpPr>
            <p:spPr bwMode="auto">
              <a:xfrm flipH="1">
                <a:off x="1980" y="3104"/>
                <a:ext cx="317" cy="453"/>
              </a:xfrm>
              <a:prstGeom prst="line">
                <a:avLst/>
              </a:prstGeom>
              <a:noFill/>
              <a:ln w="9525">
                <a:solidFill>
                  <a:schemeClr val="tx1"/>
                </a:solidFill>
                <a:round/>
                <a:headEnd/>
                <a:tailEnd/>
              </a:ln>
            </p:spPr>
            <p:txBody>
              <a:bodyPr/>
              <a:lstStyle/>
              <a:p>
                <a:endParaRPr lang="en-GB"/>
              </a:p>
            </p:txBody>
          </p:sp>
          <p:grpSp>
            <p:nvGrpSpPr>
              <p:cNvPr id="11293" name="Group 9"/>
              <p:cNvGrpSpPr>
                <a:grpSpLocks/>
              </p:cNvGrpSpPr>
              <p:nvPr/>
            </p:nvGrpSpPr>
            <p:grpSpPr bwMode="auto">
              <a:xfrm>
                <a:off x="2978" y="3104"/>
                <a:ext cx="453" cy="1043"/>
                <a:chOff x="2978" y="3104"/>
                <a:chExt cx="453" cy="1043"/>
              </a:xfrm>
            </p:grpSpPr>
            <p:sp>
              <p:nvSpPr>
                <p:cNvPr id="11297" name="Line 10"/>
                <p:cNvSpPr>
                  <a:spLocks noChangeShapeType="1"/>
                </p:cNvSpPr>
                <p:nvPr/>
              </p:nvSpPr>
              <p:spPr bwMode="auto">
                <a:xfrm>
                  <a:off x="2978" y="3104"/>
                  <a:ext cx="317" cy="453"/>
                </a:xfrm>
                <a:prstGeom prst="line">
                  <a:avLst/>
                </a:prstGeom>
                <a:noFill/>
                <a:ln w="9525">
                  <a:solidFill>
                    <a:schemeClr val="tx1"/>
                  </a:solidFill>
                  <a:round/>
                  <a:headEnd/>
                  <a:tailEnd/>
                </a:ln>
              </p:spPr>
              <p:txBody>
                <a:bodyPr/>
                <a:lstStyle/>
                <a:p>
                  <a:endParaRPr lang="en-GB"/>
                </a:p>
              </p:txBody>
            </p:sp>
            <p:sp>
              <p:nvSpPr>
                <p:cNvPr id="11298" name="Line 11"/>
                <p:cNvSpPr>
                  <a:spLocks noChangeShapeType="1"/>
                </p:cNvSpPr>
                <p:nvPr/>
              </p:nvSpPr>
              <p:spPr bwMode="auto">
                <a:xfrm flipH="1">
                  <a:off x="3295" y="3557"/>
                  <a:ext cx="0" cy="499"/>
                </a:xfrm>
                <a:prstGeom prst="line">
                  <a:avLst/>
                </a:prstGeom>
                <a:noFill/>
                <a:ln w="9525">
                  <a:solidFill>
                    <a:schemeClr val="tx1"/>
                  </a:solidFill>
                  <a:round/>
                  <a:headEnd/>
                  <a:tailEnd/>
                </a:ln>
              </p:spPr>
              <p:txBody>
                <a:bodyPr/>
                <a:lstStyle/>
                <a:p>
                  <a:endParaRPr lang="en-GB"/>
                </a:p>
              </p:txBody>
            </p:sp>
            <p:sp>
              <p:nvSpPr>
                <p:cNvPr id="11299" name="Line 12"/>
                <p:cNvSpPr>
                  <a:spLocks noChangeShapeType="1"/>
                </p:cNvSpPr>
                <p:nvPr/>
              </p:nvSpPr>
              <p:spPr bwMode="auto">
                <a:xfrm>
                  <a:off x="3295" y="4056"/>
                  <a:ext cx="136" cy="91"/>
                </a:xfrm>
                <a:prstGeom prst="line">
                  <a:avLst/>
                </a:prstGeom>
                <a:noFill/>
                <a:ln w="9525">
                  <a:solidFill>
                    <a:schemeClr val="tx1"/>
                  </a:solidFill>
                  <a:round/>
                  <a:headEnd/>
                  <a:tailEnd/>
                </a:ln>
              </p:spPr>
              <p:txBody>
                <a:bodyPr/>
                <a:lstStyle/>
                <a:p>
                  <a:endParaRPr lang="en-GB"/>
                </a:p>
              </p:txBody>
            </p:sp>
          </p:grpSp>
          <p:sp>
            <p:nvSpPr>
              <p:cNvPr id="11294" name="Rectangle 13"/>
              <p:cNvSpPr>
                <a:spLocks noChangeArrowheads="1"/>
              </p:cNvSpPr>
              <p:nvPr/>
            </p:nvSpPr>
            <p:spPr bwMode="auto">
              <a:xfrm>
                <a:off x="2569" y="1017"/>
                <a:ext cx="182" cy="272"/>
              </a:xfrm>
              <a:prstGeom prst="rect">
                <a:avLst/>
              </a:prstGeom>
              <a:solidFill>
                <a:srgbClr val="FFFFCC"/>
              </a:solidFill>
              <a:ln w="9525">
                <a:solidFill>
                  <a:schemeClr val="tx1"/>
                </a:solidFill>
                <a:miter lim="800000"/>
                <a:headEnd/>
                <a:tailEnd/>
              </a:ln>
            </p:spPr>
            <p:txBody>
              <a:bodyPr wrap="none" anchor="ctr"/>
              <a:lstStyle/>
              <a:p>
                <a:endParaRPr lang="en-GB"/>
              </a:p>
            </p:txBody>
          </p:sp>
          <p:sp>
            <p:nvSpPr>
              <p:cNvPr id="11295" name="Line 14"/>
              <p:cNvSpPr>
                <a:spLocks noChangeShapeType="1"/>
              </p:cNvSpPr>
              <p:nvPr/>
            </p:nvSpPr>
            <p:spPr bwMode="auto">
              <a:xfrm>
                <a:off x="3068" y="1652"/>
                <a:ext cx="590" cy="0"/>
              </a:xfrm>
              <a:prstGeom prst="line">
                <a:avLst/>
              </a:prstGeom>
              <a:noFill/>
              <a:ln w="9525">
                <a:solidFill>
                  <a:schemeClr val="tx1"/>
                </a:solidFill>
                <a:round/>
                <a:headEnd/>
                <a:tailEnd/>
              </a:ln>
            </p:spPr>
            <p:txBody>
              <a:bodyPr/>
              <a:lstStyle/>
              <a:p>
                <a:endParaRPr lang="en-GB"/>
              </a:p>
            </p:txBody>
          </p:sp>
          <p:sp>
            <p:nvSpPr>
              <p:cNvPr id="11296" name="Line 15"/>
              <p:cNvSpPr>
                <a:spLocks noChangeShapeType="1"/>
              </p:cNvSpPr>
              <p:nvPr/>
            </p:nvSpPr>
            <p:spPr bwMode="auto">
              <a:xfrm>
                <a:off x="1753" y="1652"/>
                <a:ext cx="590" cy="0"/>
              </a:xfrm>
              <a:prstGeom prst="line">
                <a:avLst/>
              </a:prstGeom>
              <a:noFill/>
              <a:ln w="9525">
                <a:solidFill>
                  <a:schemeClr val="tx1"/>
                </a:solidFill>
                <a:round/>
                <a:headEnd/>
                <a:tailEnd/>
              </a:ln>
            </p:spPr>
            <p:txBody>
              <a:bodyPr/>
              <a:lstStyle/>
              <a:p>
                <a:endParaRPr lang="en-GB"/>
              </a:p>
            </p:txBody>
          </p:sp>
        </p:grpSp>
      </p:grpSp>
      <p:sp>
        <p:nvSpPr>
          <p:cNvPr id="11267" name="Text Box 16"/>
          <p:cNvSpPr txBox="1">
            <a:spLocks noChangeArrowheads="1"/>
          </p:cNvSpPr>
          <p:nvPr/>
        </p:nvSpPr>
        <p:spPr bwMode="auto">
          <a:xfrm>
            <a:off x="966788" y="5397500"/>
            <a:ext cx="1525587" cy="1079500"/>
          </a:xfrm>
          <a:prstGeom prst="rect">
            <a:avLst/>
          </a:prstGeom>
          <a:noFill/>
          <a:ln w="9525">
            <a:solidFill>
              <a:srgbClr val="0E207F"/>
            </a:solidFill>
            <a:miter lim="800000"/>
            <a:headEnd/>
            <a:tailEnd/>
          </a:ln>
        </p:spPr>
        <p:txBody>
          <a:bodyPr>
            <a:spAutoFit/>
          </a:bodyPr>
          <a:lstStyle/>
          <a:p>
            <a:pPr eaLnBrk="1" hangingPunct="1">
              <a:spcBef>
                <a:spcPct val="0"/>
              </a:spcBef>
            </a:pPr>
            <a:r>
              <a:rPr lang="en-GB" sz="1600">
                <a:solidFill>
                  <a:srgbClr val="0E207F"/>
                </a:solidFill>
              </a:rPr>
              <a:t>Itch of palms, soles of feet and genitalia</a:t>
            </a:r>
          </a:p>
          <a:p>
            <a:pPr eaLnBrk="1" hangingPunct="1">
              <a:spcBef>
                <a:spcPct val="0"/>
              </a:spcBef>
            </a:pPr>
            <a:endParaRPr lang="en-GB" sz="1600">
              <a:solidFill>
                <a:srgbClr val="0E207F"/>
              </a:solidFill>
            </a:endParaRPr>
          </a:p>
        </p:txBody>
      </p:sp>
      <p:sp>
        <p:nvSpPr>
          <p:cNvPr id="11268" name="Line 17"/>
          <p:cNvSpPr>
            <a:spLocks noChangeShapeType="1"/>
          </p:cNvSpPr>
          <p:nvPr/>
        </p:nvSpPr>
        <p:spPr bwMode="auto">
          <a:xfrm flipV="1">
            <a:off x="2560638" y="4862513"/>
            <a:ext cx="625475" cy="869950"/>
          </a:xfrm>
          <a:prstGeom prst="line">
            <a:avLst/>
          </a:prstGeom>
          <a:noFill/>
          <a:ln w="9525">
            <a:solidFill>
              <a:srgbClr val="0E207F"/>
            </a:solidFill>
            <a:round/>
            <a:headEnd/>
            <a:tailEnd type="triangle" w="med" len="med"/>
          </a:ln>
        </p:spPr>
        <p:txBody>
          <a:bodyPr/>
          <a:lstStyle/>
          <a:p>
            <a:endParaRPr lang="en-GB"/>
          </a:p>
        </p:txBody>
      </p:sp>
      <p:sp>
        <p:nvSpPr>
          <p:cNvPr id="11269" name="Rectangle 18"/>
          <p:cNvSpPr>
            <a:spLocks noChangeArrowheads="1"/>
          </p:cNvSpPr>
          <p:nvPr/>
        </p:nvSpPr>
        <p:spPr bwMode="auto">
          <a:xfrm>
            <a:off x="3255963" y="1412875"/>
            <a:ext cx="4213225" cy="346075"/>
          </a:xfrm>
          <a:prstGeom prst="rect">
            <a:avLst/>
          </a:prstGeom>
          <a:noFill/>
          <a:ln w="9525">
            <a:solidFill>
              <a:srgbClr val="0E207F"/>
            </a:solidFill>
            <a:miter lim="800000"/>
            <a:headEnd/>
            <a:tailEnd/>
          </a:ln>
        </p:spPr>
        <p:txBody>
          <a:bodyPr wrap="none">
            <a:spAutoFit/>
          </a:bodyPr>
          <a:lstStyle/>
          <a:p>
            <a:pPr eaLnBrk="1" hangingPunct="1">
              <a:spcBef>
                <a:spcPct val="0"/>
              </a:spcBef>
            </a:pPr>
            <a:r>
              <a:rPr lang="en-GB" sz="1600">
                <a:solidFill>
                  <a:srgbClr val="0E207F"/>
                </a:solidFill>
              </a:rPr>
              <a:t>Angioedema of lips and mucous membranes</a:t>
            </a:r>
          </a:p>
        </p:txBody>
      </p:sp>
      <p:sp>
        <p:nvSpPr>
          <p:cNvPr id="11270" name="Line 19"/>
          <p:cNvSpPr>
            <a:spLocks noChangeShapeType="1"/>
          </p:cNvSpPr>
          <p:nvPr/>
        </p:nvSpPr>
        <p:spPr bwMode="auto">
          <a:xfrm flipH="1">
            <a:off x="3048000" y="1652588"/>
            <a:ext cx="207963" cy="1270000"/>
          </a:xfrm>
          <a:prstGeom prst="line">
            <a:avLst/>
          </a:prstGeom>
          <a:noFill/>
          <a:ln w="9525">
            <a:solidFill>
              <a:srgbClr val="0E207F"/>
            </a:solidFill>
            <a:round/>
            <a:headEnd/>
            <a:tailEnd type="triangle" w="med" len="med"/>
          </a:ln>
        </p:spPr>
        <p:txBody>
          <a:bodyPr/>
          <a:lstStyle/>
          <a:p>
            <a:endParaRPr lang="en-GB"/>
          </a:p>
        </p:txBody>
      </p:sp>
      <p:sp>
        <p:nvSpPr>
          <p:cNvPr id="11271" name="Line 20"/>
          <p:cNvSpPr>
            <a:spLocks noChangeShapeType="1"/>
          </p:cNvSpPr>
          <p:nvPr/>
        </p:nvSpPr>
        <p:spPr bwMode="auto">
          <a:xfrm flipV="1">
            <a:off x="1908175" y="3644900"/>
            <a:ext cx="1847850" cy="1152525"/>
          </a:xfrm>
          <a:prstGeom prst="line">
            <a:avLst/>
          </a:prstGeom>
          <a:noFill/>
          <a:ln w="9525">
            <a:solidFill>
              <a:srgbClr val="0E207F"/>
            </a:solidFill>
            <a:round/>
            <a:headEnd/>
            <a:tailEnd type="triangle" w="med" len="med"/>
          </a:ln>
        </p:spPr>
        <p:txBody>
          <a:bodyPr/>
          <a:lstStyle/>
          <a:p>
            <a:endParaRPr lang="en-GB"/>
          </a:p>
        </p:txBody>
      </p:sp>
      <p:sp>
        <p:nvSpPr>
          <p:cNvPr id="11272" name="Text Box 21"/>
          <p:cNvSpPr txBox="1">
            <a:spLocks noChangeArrowheads="1"/>
          </p:cNvSpPr>
          <p:nvPr/>
        </p:nvSpPr>
        <p:spPr bwMode="auto">
          <a:xfrm>
            <a:off x="73025" y="4351338"/>
            <a:ext cx="2051050" cy="590550"/>
          </a:xfrm>
          <a:prstGeom prst="rect">
            <a:avLst/>
          </a:prstGeom>
          <a:solidFill>
            <a:schemeClr val="bg1"/>
          </a:solidFill>
          <a:ln w="9525">
            <a:solidFill>
              <a:srgbClr val="0E207F"/>
            </a:solidFill>
            <a:miter lim="800000"/>
            <a:headEnd/>
            <a:tailEnd/>
          </a:ln>
        </p:spPr>
        <p:txBody>
          <a:bodyPr>
            <a:spAutoFit/>
          </a:bodyPr>
          <a:lstStyle/>
          <a:p>
            <a:pPr eaLnBrk="1" hangingPunct="1">
              <a:spcBef>
                <a:spcPct val="0"/>
              </a:spcBef>
            </a:pPr>
            <a:r>
              <a:rPr lang="en-GB" sz="1600">
                <a:solidFill>
                  <a:srgbClr val="0E207F"/>
                </a:solidFill>
              </a:rPr>
              <a:t>Wheeze, bronchoconstriction</a:t>
            </a:r>
          </a:p>
        </p:txBody>
      </p:sp>
      <p:sp>
        <p:nvSpPr>
          <p:cNvPr id="11273" name="Text Box 22"/>
          <p:cNvSpPr txBox="1">
            <a:spLocks noChangeArrowheads="1"/>
          </p:cNvSpPr>
          <p:nvPr/>
        </p:nvSpPr>
        <p:spPr bwMode="auto">
          <a:xfrm>
            <a:off x="4087813" y="1787525"/>
            <a:ext cx="3797300" cy="346075"/>
          </a:xfrm>
          <a:prstGeom prst="rect">
            <a:avLst/>
          </a:prstGeom>
          <a:noFill/>
          <a:ln w="9525">
            <a:solidFill>
              <a:srgbClr val="0E207F"/>
            </a:solidFill>
            <a:miter lim="800000"/>
            <a:headEnd/>
            <a:tailEnd/>
          </a:ln>
        </p:spPr>
        <p:txBody>
          <a:bodyPr>
            <a:spAutoFit/>
          </a:bodyPr>
          <a:lstStyle/>
          <a:p>
            <a:pPr eaLnBrk="1" hangingPunct="1">
              <a:spcBef>
                <a:spcPct val="0"/>
              </a:spcBef>
            </a:pPr>
            <a:r>
              <a:rPr lang="en-GB" sz="1600">
                <a:solidFill>
                  <a:srgbClr val="0E207F"/>
                </a:solidFill>
              </a:rPr>
              <a:t>Laryngeal obstruction, Stridor</a:t>
            </a:r>
          </a:p>
        </p:txBody>
      </p:sp>
      <p:sp>
        <p:nvSpPr>
          <p:cNvPr id="11274" name="Line 23"/>
          <p:cNvSpPr>
            <a:spLocks noChangeShapeType="1"/>
          </p:cNvSpPr>
          <p:nvPr/>
        </p:nvSpPr>
        <p:spPr bwMode="auto">
          <a:xfrm flipH="1">
            <a:off x="3394075" y="2187575"/>
            <a:ext cx="693738" cy="1003300"/>
          </a:xfrm>
          <a:prstGeom prst="line">
            <a:avLst/>
          </a:prstGeom>
          <a:noFill/>
          <a:ln w="9525">
            <a:solidFill>
              <a:srgbClr val="0E207F"/>
            </a:solidFill>
            <a:round/>
            <a:headEnd/>
            <a:tailEnd type="triangle" w="med" len="med"/>
          </a:ln>
        </p:spPr>
        <p:txBody>
          <a:bodyPr/>
          <a:lstStyle/>
          <a:p>
            <a:endParaRPr lang="en-GB"/>
          </a:p>
        </p:txBody>
      </p:sp>
      <p:sp>
        <p:nvSpPr>
          <p:cNvPr id="11275" name="Text Box 24"/>
          <p:cNvSpPr txBox="1">
            <a:spLocks noChangeArrowheads="1"/>
          </p:cNvSpPr>
          <p:nvPr/>
        </p:nvSpPr>
        <p:spPr bwMode="auto">
          <a:xfrm>
            <a:off x="5867400" y="3098800"/>
            <a:ext cx="2497138" cy="835025"/>
          </a:xfrm>
          <a:prstGeom prst="rect">
            <a:avLst/>
          </a:prstGeom>
          <a:solidFill>
            <a:schemeClr val="bg1"/>
          </a:solidFill>
          <a:ln w="9525">
            <a:solidFill>
              <a:srgbClr val="0E207F"/>
            </a:solidFill>
            <a:miter lim="800000"/>
            <a:headEnd/>
            <a:tailEnd/>
          </a:ln>
        </p:spPr>
        <p:txBody>
          <a:bodyPr>
            <a:spAutoFit/>
          </a:bodyPr>
          <a:lstStyle/>
          <a:p>
            <a:pPr eaLnBrk="1" hangingPunct="1">
              <a:spcBef>
                <a:spcPct val="0"/>
              </a:spcBef>
            </a:pPr>
            <a:r>
              <a:rPr lang="en-GB" sz="1600">
                <a:solidFill>
                  <a:srgbClr val="0E207F"/>
                </a:solidFill>
              </a:rPr>
              <a:t>Vomiting</a:t>
            </a:r>
          </a:p>
          <a:p>
            <a:pPr eaLnBrk="1" hangingPunct="1">
              <a:spcBef>
                <a:spcPct val="0"/>
              </a:spcBef>
            </a:pPr>
            <a:r>
              <a:rPr lang="en-GB" sz="1600">
                <a:solidFill>
                  <a:srgbClr val="0E207F"/>
                </a:solidFill>
              </a:rPr>
              <a:t>Diarrhoea</a:t>
            </a:r>
          </a:p>
          <a:p>
            <a:pPr eaLnBrk="1" hangingPunct="1">
              <a:spcBef>
                <a:spcPct val="0"/>
              </a:spcBef>
            </a:pPr>
            <a:r>
              <a:rPr lang="en-GB" sz="1600">
                <a:solidFill>
                  <a:srgbClr val="0E207F"/>
                </a:solidFill>
              </a:rPr>
              <a:t>Abdominal pain</a:t>
            </a:r>
          </a:p>
        </p:txBody>
      </p:sp>
      <p:sp>
        <p:nvSpPr>
          <p:cNvPr id="11276" name="Line 25"/>
          <p:cNvSpPr>
            <a:spLocks noChangeShapeType="1"/>
          </p:cNvSpPr>
          <p:nvPr/>
        </p:nvSpPr>
        <p:spPr bwMode="auto">
          <a:xfrm flipH="1">
            <a:off x="5197475" y="3192463"/>
            <a:ext cx="695325" cy="1001712"/>
          </a:xfrm>
          <a:prstGeom prst="line">
            <a:avLst/>
          </a:prstGeom>
          <a:noFill/>
          <a:ln w="9525">
            <a:solidFill>
              <a:srgbClr val="0E207F"/>
            </a:solidFill>
            <a:round/>
            <a:headEnd/>
            <a:tailEnd type="triangle" w="med" len="med"/>
          </a:ln>
        </p:spPr>
        <p:txBody>
          <a:bodyPr/>
          <a:lstStyle/>
          <a:p>
            <a:endParaRPr lang="en-GB"/>
          </a:p>
        </p:txBody>
      </p:sp>
      <p:sp>
        <p:nvSpPr>
          <p:cNvPr id="11277" name="Line 26"/>
          <p:cNvSpPr>
            <a:spLocks noChangeShapeType="1"/>
          </p:cNvSpPr>
          <p:nvPr/>
        </p:nvSpPr>
        <p:spPr bwMode="auto">
          <a:xfrm flipH="1">
            <a:off x="2422525" y="1385888"/>
            <a:ext cx="207963" cy="1270000"/>
          </a:xfrm>
          <a:prstGeom prst="line">
            <a:avLst/>
          </a:prstGeom>
          <a:noFill/>
          <a:ln w="9525">
            <a:solidFill>
              <a:srgbClr val="0E207F"/>
            </a:solidFill>
            <a:round/>
            <a:headEnd/>
            <a:tailEnd type="triangle" w="med" len="med"/>
          </a:ln>
        </p:spPr>
        <p:txBody>
          <a:bodyPr/>
          <a:lstStyle/>
          <a:p>
            <a:endParaRPr lang="en-GB"/>
          </a:p>
        </p:txBody>
      </p:sp>
      <p:sp>
        <p:nvSpPr>
          <p:cNvPr id="11278" name="Rectangle 27"/>
          <p:cNvSpPr>
            <a:spLocks noChangeArrowheads="1"/>
          </p:cNvSpPr>
          <p:nvPr/>
        </p:nvSpPr>
        <p:spPr bwMode="auto">
          <a:xfrm>
            <a:off x="1382713" y="1003300"/>
            <a:ext cx="5184775" cy="346075"/>
          </a:xfrm>
          <a:prstGeom prst="rect">
            <a:avLst/>
          </a:prstGeom>
          <a:noFill/>
          <a:ln w="9525">
            <a:solidFill>
              <a:srgbClr val="0E207F"/>
            </a:solidFill>
            <a:miter lim="800000"/>
            <a:headEnd/>
            <a:tailEnd/>
          </a:ln>
        </p:spPr>
        <p:txBody>
          <a:bodyPr wrap="none">
            <a:spAutoFit/>
          </a:bodyPr>
          <a:lstStyle/>
          <a:p>
            <a:pPr eaLnBrk="1" hangingPunct="1">
              <a:spcBef>
                <a:spcPct val="0"/>
              </a:spcBef>
            </a:pPr>
            <a:r>
              <a:rPr lang="en-GB" sz="1600">
                <a:solidFill>
                  <a:srgbClr val="0E207F"/>
                </a:solidFill>
              </a:rPr>
              <a:t>feeling of impending doom, loss of conciousness, death</a:t>
            </a:r>
          </a:p>
        </p:txBody>
      </p:sp>
      <p:sp>
        <p:nvSpPr>
          <p:cNvPr id="11279" name="Line 28"/>
          <p:cNvSpPr>
            <a:spLocks noChangeShapeType="1"/>
          </p:cNvSpPr>
          <p:nvPr/>
        </p:nvSpPr>
        <p:spPr bwMode="auto">
          <a:xfrm>
            <a:off x="2560638" y="5799138"/>
            <a:ext cx="3886200" cy="534987"/>
          </a:xfrm>
          <a:prstGeom prst="line">
            <a:avLst/>
          </a:prstGeom>
          <a:noFill/>
          <a:ln w="9525">
            <a:solidFill>
              <a:srgbClr val="0E207F"/>
            </a:solidFill>
            <a:round/>
            <a:headEnd/>
            <a:tailEnd type="triangle" w="med" len="med"/>
          </a:ln>
        </p:spPr>
        <p:txBody>
          <a:bodyPr/>
          <a:lstStyle/>
          <a:p>
            <a:endParaRPr lang="en-GB"/>
          </a:p>
        </p:txBody>
      </p:sp>
      <p:sp>
        <p:nvSpPr>
          <p:cNvPr id="11280" name="Text Box 29"/>
          <p:cNvSpPr txBox="1">
            <a:spLocks noChangeArrowheads="1"/>
          </p:cNvSpPr>
          <p:nvPr/>
        </p:nvSpPr>
        <p:spPr bwMode="auto">
          <a:xfrm>
            <a:off x="5219700" y="2205038"/>
            <a:ext cx="2498725" cy="835025"/>
          </a:xfrm>
          <a:prstGeom prst="rect">
            <a:avLst/>
          </a:prstGeom>
          <a:noFill/>
          <a:ln w="9525">
            <a:solidFill>
              <a:srgbClr val="0E207F"/>
            </a:solidFill>
            <a:miter lim="800000"/>
            <a:headEnd/>
            <a:tailEnd/>
          </a:ln>
        </p:spPr>
        <p:txBody>
          <a:bodyPr>
            <a:spAutoFit/>
          </a:bodyPr>
          <a:lstStyle/>
          <a:p>
            <a:pPr eaLnBrk="1" hangingPunct="1">
              <a:spcBef>
                <a:spcPct val="0"/>
              </a:spcBef>
            </a:pPr>
            <a:r>
              <a:rPr lang="en-GB" sz="1600">
                <a:solidFill>
                  <a:srgbClr val="0E207F"/>
                </a:solidFill>
              </a:rPr>
              <a:t>Hypotension</a:t>
            </a:r>
          </a:p>
          <a:p>
            <a:pPr eaLnBrk="1" hangingPunct="1">
              <a:spcBef>
                <a:spcPct val="0"/>
              </a:spcBef>
            </a:pPr>
            <a:r>
              <a:rPr lang="en-GB" sz="1600">
                <a:solidFill>
                  <a:srgbClr val="0E207F"/>
                </a:solidFill>
              </a:rPr>
              <a:t>Cardiac arrhythmias</a:t>
            </a:r>
          </a:p>
          <a:p>
            <a:pPr eaLnBrk="1" hangingPunct="1">
              <a:spcBef>
                <a:spcPct val="0"/>
              </a:spcBef>
            </a:pPr>
            <a:r>
              <a:rPr lang="en-GB" sz="1600">
                <a:solidFill>
                  <a:srgbClr val="0E207F"/>
                </a:solidFill>
              </a:rPr>
              <a:t>Myocardial infarct </a:t>
            </a:r>
          </a:p>
        </p:txBody>
      </p:sp>
      <p:sp>
        <p:nvSpPr>
          <p:cNvPr id="11281" name="Line 30"/>
          <p:cNvSpPr>
            <a:spLocks noChangeShapeType="1"/>
          </p:cNvSpPr>
          <p:nvPr/>
        </p:nvSpPr>
        <p:spPr bwMode="auto">
          <a:xfrm flipH="1">
            <a:off x="4503738" y="2454275"/>
            <a:ext cx="693737" cy="1003300"/>
          </a:xfrm>
          <a:prstGeom prst="line">
            <a:avLst/>
          </a:prstGeom>
          <a:noFill/>
          <a:ln w="9525">
            <a:solidFill>
              <a:srgbClr val="0E207F"/>
            </a:solidFill>
            <a:round/>
            <a:headEnd/>
            <a:tailEnd type="triangle" w="med" len="med"/>
          </a:ln>
        </p:spPr>
        <p:txBody>
          <a:bodyPr/>
          <a:lstStyle/>
          <a:p>
            <a:endParaRPr lang="en-GB"/>
          </a:p>
        </p:txBody>
      </p:sp>
      <p:sp>
        <p:nvSpPr>
          <p:cNvPr id="11282" name="Text Box 31"/>
          <p:cNvSpPr txBox="1">
            <a:spLocks noChangeArrowheads="1"/>
          </p:cNvSpPr>
          <p:nvPr/>
        </p:nvSpPr>
        <p:spPr bwMode="auto">
          <a:xfrm>
            <a:off x="539750" y="2276475"/>
            <a:ext cx="1525588" cy="1079500"/>
          </a:xfrm>
          <a:prstGeom prst="rect">
            <a:avLst/>
          </a:prstGeom>
          <a:noFill/>
          <a:ln w="9525">
            <a:solidFill>
              <a:srgbClr val="0E207F"/>
            </a:solidFill>
            <a:miter lim="800000"/>
            <a:headEnd/>
            <a:tailEnd/>
          </a:ln>
        </p:spPr>
        <p:txBody>
          <a:bodyPr>
            <a:spAutoFit/>
          </a:bodyPr>
          <a:lstStyle/>
          <a:p>
            <a:pPr eaLnBrk="1" hangingPunct="1">
              <a:spcBef>
                <a:spcPct val="0"/>
              </a:spcBef>
            </a:pPr>
            <a:r>
              <a:rPr lang="en-GB" sz="1600">
                <a:solidFill>
                  <a:srgbClr val="0E207F"/>
                </a:solidFill>
              </a:rPr>
              <a:t>Conjunctival injection, rhinorrhea,</a:t>
            </a:r>
          </a:p>
          <a:p>
            <a:pPr eaLnBrk="1" hangingPunct="1">
              <a:spcBef>
                <a:spcPct val="0"/>
              </a:spcBef>
            </a:pPr>
            <a:r>
              <a:rPr lang="en-GB" sz="1600">
                <a:solidFill>
                  <a:srgbClr val="0E207F"/>
                </a:solidFill>
              </a:rPr>
              <a:t>angioedema</a:t>
            </a:r>
          </a:p>
        </p:txBody>
      </p:sp>
      <p:sp>
        <p:nvSpPr>
          <p:cNvPr id="11283" name="Line 32"/>
          <p:cNvSpPr>
            <a:spLocks noChangeShapeType="1"/>
          </p:cNvSpPr>
          <p:nvPr/>
        </p:nvSpPr>
        <p:spPr bwMode="auto">
          <a:xfrm flipV="1">
            <a:off x="2076450" y="2857500"/>
            <a:ext cx="623888" cy="401638"/>
          </a:xfrm>
          <a:prstGeom prst="line">
            <a:avLst/>
          </a:prstGeom>
          <a:noFill/>
          <a:ln w="9525">
            <a:solidFill>
              <a:srgbClr val="0E207F"/>
            </a:solidFill>
            <a:round/>
            <a:headEnd/>
            <a:tailEnd type="triangle" w="med" len="med"/>
          </a:ln>
        </p:spPr>
        <p:txBody>
          <a:bodyPr/>
          <a:lstStyle/>
          <a:p>
            <a:endParaRPr lang="en-GB"/>
          </a:p>
        </p:txBody>
      </p:sp>
      <p:sp>
        <p:nvSpPr>
          <p:cNvPr id="11284" name="Line 33"/>
          <p:cNvSpPr>
            <a:spLocks noChangeShapeType="1"/>
          </p:cNvSpPr>
          <p:nvPr/>
        </p:nvSpPr>
        <p:spPr bwMode="auto">
          <a:xfrm flipH="1">
            <a:off x="2268538" y="3213100"/>
            <a:ext cx="431800" cy="360363"/>
          </a:xfrm>
          <a:prstGeom prst="line">
            <a:avLst/>
          </a:prstGeom>
          <a:noFill/>
          <a:ln w="9525">
            <a:solidFill>
              <a:srgbClr val="0E207F"/>
            </a:solidFill>
            <a:round/>
            <a:headEnd type="triangle" w="med" len="med"/>
            <a:tailEnd/>
          </a:ln>
        </p:spPr>
        <p:txBody>
          <a:bodyPr/>
          <a:lstStyle/>
          <a:p>
            <a:endParaRPr lang="en-GB"/>
          </a:p>
        </p:txBody>
      </p:sp>
      <p:sp>
        <p:nvSpPr>
          <p:cNvPr id="11285" name="Text Box 34"/>
          <p:cNvSpPr txBox="1">
            <a:spLocks noChangeArrowheads="1"/>
          </p:cNvSpPr>
          <p:nvPr/>
        </p:nvSpPr>
        <p:spPr bwMode="auto">
          <a:xfrm>
            <a:off x="1312863" y="3471863"/>
            <a:ext cx="958850" cy="590550"/>
          </a:xfrm>
          <a:prstGeom prst="rect">
            <a:avLst/>
          </a:prstGeom>
          <a:noFill/>
          <a:ln w="9525">
            <a:solidFill>
              <a:srgbClr val="0E207F"/>
            </a:solidFill>
            <a:miter lim="800000"/>
            <a:headEnd/>
            <a:tailEnd/>
          </a:ln>
        </p:spPr>
        <p:txBody>
          <a:bodyPr wrap="none">
            <a:spAutoFit/>
          </a:bodyPr>
          <a:lstStyle/>
          <a:p>
            <a:pPr eaLnBrk="1" hangingPunct="1">
              <a:spcBef>
                <a:spcPct val="0"/>
              </a:spcBef>
            </a:pPr>
            <a:r>
              <a:rPr lang="en-GB" sz="1600">
                <a:solidFill>
                  <a:srgbClr val="0E207F"/>
                </a:solidFill>
              </a:rPr>
              <a:t>Flushing</a:t>
            </a:r>
          </a:p>
          <a:p>
            <a:pPr eaLnBrk="1" hangingPunct="1">
              <a:spcBef>
                <a:spcPct val="0"/>
              </a:spcBef>
            </a:pPr>
            <a:r>
              <a:rPr lang="en-GB" sz="1600">
                <a:solidFill>
                  <a:srgbClr val="0E207F"/>
                </a:solidFill>
              </a:rPr>
              <a:t>Urticaria</a:t>
            </a:r>
          </a:p>
        </p:txBody>
      </p:sp>
      <p:sp>
        <p:nvSpPr>
          <p:cNvPr id="11286" name="Rectangle 35"/>
          <p:cNvSpPr>
            <a:spLocks noGrp="1" noChangeArrowheads="1"/>
          </p:cNvSpPr>
          <p:nvPr>
            <p:ph type="title"/>
          </p:nvPr>
        </p:nvSpPr>
        <p:spPr/>
        <p:txBody>
          <a:bodyPr/>
          <a:lstStyle/>
          <a:p>
            <a:r>
              <a:rPr lang="en-GB" smtClean="0"/>
              <a:t>What are the clinical features of anaphylaxis?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reeform 2"/>
          <p:cNvSpPr>
            <a:spLocks/>
          </p:cNvSpPr>
          <p:nvPr/>
        </p:nvSpPr>
        <p:spPr bwMode="auto">
          <a:xfrm>
            <a:off x="2370138" y="2362200"/>
            <a:ext cx="3451225" cy="4316413"/>
          </a:xfrm>
          <a:custGeom>
            <a:avLst/>
            <a:gdLst>
              <a:gd name="T0" fmla="*/ 2147483647 w 2104"/>
              <a:gd name="T1" fmla="*/ 2147483647 h 2095"/>
              <a:gd name="T2" fmla="*/ 2147483647 w 2104"/>
              <a:gd name="T3" fmla="*/ 2147483647 h 2095"/>
              <a:gd name="T4" fmla="*/ 2147483647 w 2104"/>
              <a:gd name="T5" fmla="*/ 2147483647 h 2095"/>
              <a:gd name="T6" fmla="*/ 2147483647 w 2104"/>
              <a:gd name="T7" fmla="*/ 2147483647 h 2095"/>
              <a:gd name="T8" fmla="*/ 2147483647 w 2104"/>
              <a:gd name="T9" fmla="*/ 2147483647 h 2095"/>
              <a:gd name="T10" fmla="*/ 2147483647 w 2104"/>
              <a:gd name="T11" fmla="*/ 2147483647 h 2095"/>
              <a:gd name="T12" fmla="*/ 2147483647 w 2104"/>
              <a:gd name="T13" fmla="*/ 2147483647 h 2095"/>
              <a:gd name="T14" fmla="*/ 2147483647 w 2104"/>
              <a:gd name="T15" fmla="*/ 2147483647 h 2095"/>
              <a:gd name="T16" fmla="*/ 2147483647 w 2104"/>
              <a:gd name="T17" fmla="*/ 2147483647 h 2095"/>
              <a:gd name="T18" fmla="*/ 2147483647 w 2104"/>
              <a:gd name="T19" fmla="*/ 2147483647 h 2095"/>
              <a:gd name="T20" fmla="*/ 2147483647 w 2104"/>
              <a:gd name="T21" fmla="*/ 2147483647 h 2095"/>
              <a:gd name="T22" fmla="*/ 2147483647 w 2104"/>
              <a:gd name="T23" fmla="*/ 2147483647 h 2095"/>
              <a:gd name="T24" fmla="*/ 2147483647 w 2104"/>
              <a:gd name="T25" fmla="*/ 2147483647 h 2095"/>
              <a:gd name="T26" fmla="*/ 2147483647 w 2104"/>
              <a:gd name="T27" fmla="*/ 2147483647 h 2095"/>
              <a:gd name="T28" fmla="*/ 2147483647 w 2104"/>
              <a:gd name="T29" fmla="*/ 2147483647 h 2095"/>
              <a:gd name="T30" fmla="*/ 2147483647 w 2104"/>
              <a:gd name="T31" fmla="*/ 2147483647 h 2095"/>
              <a:gd name="T32" fmla="*/ 2147483647 w 2104"/>
              <a:gd name="T33" fmla="*/ 2147483647 h 2095"/>
              <a:gd name="T34" fmla="*/ 2147483647 w 2104"/>
              <a:gd name="T35" fmla="*/ 2147483647 h 2095"/>
              <a:gd name="T36" fmla="*/ 2147483647 w 2104"/>
              <a:gd name="T37" fmla="*/ 2147483647 h 2095"/>
              <a:gd name="T38" fmla="*/ 2147483647 w 2104"/>
              <a:gd name="T39" fmla="*/ 2147483647 h 2095"/>
              <a:gd name="T40" fmla="*/ 2147483647 w 2104"/>
              <a:gd name="T41" fmla="*/ 2147483647 h 2095"/>
              <a:gd name="T42" fmla="*/ 2147483647 w 2104"/>
              <a:gd name="T43" fmla="*/ 2147483647 h 2095"/>
              <a:gd name="T44" fmla="*/ 2147483647 w 2104"/>
              <a:gd name="T45" fmla="*/ 2147483647 h 2095"/>
              <a:gd name="T46" fmla="*/ 2147483647 w 2104"/>
              <a:gd name="T47" fmla="*/ 2147483647 h 2095"/>
              <a:gd name="T48" fmla="*/ 2147483647 w 2104"/>
              <a:gd name="T49" fmla="*/ 2147483647 h 2095"/>
              <a:gd name="T50" fmla="*/ 2147483647 w 2104"/>
              <a:gd name="T51" fmla="*/ 2147483647 h 2095"/>
              <a:gd name="T52" fmla="*/ 2147483647 w 2104"/>
              <a:gd name="T53" fmla="*/ 2147483647 h 2095"/>
              <a:gd name="T54" fmla="*/ 2147483647 w 2104"/>
              <a:gd name="T55" fmla="*/ 2147483647 h 2095"/>
              <a:gd name="T56" fmla="*/ 2147483647 w 2104"/>
              <a:gd name="T57" fmla="*/ 2147483647 h 2095"/>
              <a:gd name="T58" fmla="*/ 2147483647 w 2104"/>
              <a:gd name="T59" fmla="*/ 2147483647 h 2095"/>
              <a:gd name="T60" fmla="*/ 2147483647 w 2104"/>
              <a:gd name="T61" fmla="*/ 2147483647 h 2095"/>
              <a:gd name="T62" fmla="*/ 2147483647 w 2104"/>
              <a:gd name="T63" fmla="*/ 2147483647 h 2095"/>
              <a:gd name="T64" fmla="*/ 2147483647 w 2104"/>
              <a:gd name="T65" fmla="*/ 2147483647 h 2095"/>
              <a:gd name="T66" fmla="*/ 2147483647 w 2104"/>
              <a:gd name="T67" fmla="*/ 2147483647 h 2095"/>
              <a:gd name="T68" fmla="*/ 2147483647 w 2104"/>
              <a:gd name="T69" fmla="*/ 2147483647 h 2095"/>
              <a:gd name="T70" fmla="*/ 2147483647 w 2104"/>
              <a:gd name="T71" fmla="*/ 2147483647 h 2095"/>
              <a:gd name="T72" fmla="*/ 2147483647 w 2104"/>
              <a:gd name="T73" fmla="*/ 2147483647 h 2095"/>
              <a:gd name="T74" fmla="*/ 2147483647 w 2104"/>
              <a:gd name="T75" fmla="*/ 2147483647 h 2095"/>
              <a:gd name="T76" fmla="*/ 2147483647 w 2104"/>
              <a:gd name="T77" fmla="*/ 2147483647 h 2095"/>
              <a:gd name="T78" fmla="*/ 2147483647 w 2104"/>
              <a:gd name="T79" fmla="*/ 2147483647 h 2095"/>
              <a:gd name="T80" fmla="*/ 2147483647 w 2104"/>
              <a:gd name="T81" fmla="*/ 2147483647 h 2095"/>
              <a:gd name="T82" fmla="*/ 2147483647 w 2104"/>
              <a:gd name="T83" fmla="*/ 2147483647 h 2095"/>
              <a:gd name="T84" fmla="*/ 2147483647 w 2104"/>
              <a:gd name="T85" fmla="*/ 2147483647 h 2095"/>
              <a:gd name="T86" fmla="*/ 2147483647 w 2104"/>
              <a:gd name="T87" fmla="*/ 2147483647 h 2095"/>
              <a:gd name="T88" fmla="*/ 2147483647 w 2104"/>
              <a:gd name="T89" fmla="*/ 2147483647 h 2095"/>
              <a:gd name="T90" fmla="*/ 2147483647 w 2104"/>
              <a:gd name="T91" fmla="*/ 2147483647 h 2095"/>
              <a:gd name="T92" fmla="*/ 2147483647 w 2104"/>
              <a:gd name="T93" fmla="*/ 2147483647 h 2095"/>
              <a:gd name="T94" fmla="*/ 2147483647 w 2104"/>
              <a:gd name="T95" fmla="*/ 2147483647 h 2095"/>
              <a:gd name="T96" fmla="*/ 2147483647 w 2104"/>
              <a:gd name="T97" fmla="*/ 2147483647 h 2095"/>
              <a:gd name="T98" fmla="*/ 2147483647 w 2104"/>
              <a:gd name="T99" fmla="*/ 2147483647 h 2095"/>
              <a:gd name="T100" fmla="*/ 2147483647 w 2104"/>
              <a:gd name="T101" fmla="*/ 2147483647 h 2095"/>
              <a:gd name="T102" fmla="*/ 2147483647 w 2104"/>
              <a:gd name="T103" fmla="*/ 2147483647 h 2095"/>
              <a:gd name="T104" fmla="*/ 2147483647 w 2104"/>
              <a:gd name="T105" fmla="*/ 2147483647 h 2095"/>
              <a:gd name="T106" fmla="*/ 2147483647 w 2104"/>
              <a:gd name="T107" fmla="*/ 2147483647 h 2095"/>
              <a:gd name="T108" fmla="*/ 2147483647 w 2104"/>
              <a:gd name="T109" fmla="*/ 2147483647 h 2095"/>
              <a:gd name="T110" fmla="*/ 2147483647 w 2104"/>
              <a:gd name="T111" fmla="*/ 2147483647 h 2095"/>
              <a:gd name="T112" fmla="*/ 2147483647 w 2104"/>
              <a:gd name="T113" fmla="*/ 2147483647 h 2095"/>
              <a:gd name="T114" fmla="*/ 2147483647 w 2104"/>
              <a:gd name="T115" fmla="*/ 2147483647 h 2095"/>
              <a:gd name="T116" fmla="*/ 2147483647 w 2104"/>
              <a:gd name="T117" fmla="*/ 2147483647 h 2095"/>
              <a:gd name="T118" fmla="*/ 2147483647 w 2104"/>
              <a:gd name="T119" fmla="*/ 2147483647 h 2095"/>
              <a:gd name="T120" fmla="*/ 2147483647 w 2104"/>
              <a:gd name="T121" fmla="*/ 2147483647 h 20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4"/>
              <a:gd name="T184" fmla="*/ 0 h 2095"/>
              <a:gd name="T185" fmla="*/ 2104 w 2104"/>
              <a:gd name="T186" fmla="*/ 2095 h 20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4" h="2095">
                <a:moveTo>
                  <a:pt x="0" y="2044"/>
                </a:moveTo>
                <a:lnTo>
                  <a:pt x="9" y="2044"/>
                </a:lnTo>
                <a:lnTo>
                  <a:pt x="18" y="2038"/>
                </a:lnTo>
                <a:lnTo>
                  <a:pt x="27" y="2025"/>
                </a:lnTo>
                <a:lnTo>
                  <a:pt x="45" y="2019"/>
                </a:lnTo>
                <a:lnTo>
                  <a:pt x="54" y="2006"/>
                </a:lnTo>
                <a:lnTo>
                  <a:pt x="81" y="1993"/>
                </a:lnTo>
                <a:lnTo>
                  <a:pt x="108" y="1968"/>
                </a:lnTo>
                <a:lnTo>
                  <a:pt x="117" y="1962"/>
                </a:lnTo>
                <a:lnTo>
                  <a:pt x="127" y="1955"/>
                </a:lnTo>
                <a:lnTo>
                  <a:pt x="136" y="1942"/>
                </a:lnTo>
                <a:lnTo>
                  <a:pt x="145" y="1936"/>
                </a:lnTo>
                <a:lnTo>
                  <a:pt x="154" y="1923"/>
                </a:lnTo>
                <a:lnTo>
                  <a:pt x="154" y="1917"/>
                </a:lnTo>
                <a:lnTo>
                  <a:pt x="163" y="1917"/>
                </a:lnTo>
                <a:lnTo>
                  <a:pt x="172" y="1898"/>
                </a:lnTo>
                <a:lnTo>
                  <a:pt x="181" y="1898"/>
                </a:lnTo>
                <a:lnTo>
                  <a:pt x="181" y="1891"/>
                </a:lnTo>
                <a:lnTo>
                  <a:pt x="190" y="1879"/>
                </a:lnTo>
                <a:lnTo>
                  <a:pt x="199" y="1872"/>
                </a:lnTo>
                <a:lnTo>
                  <a:pt x="217" y="1853"/>
                </a:lnTo>
                <a:lnTo>
                  <a:pt x="217" y="1847"/>
                </a:lnTo>
                <a:lnTo>
                  <a:pt x="226" y="1834"/>
                </a:lnTo>
                <a:lnTo>
                  <a:pt x="235" y="1821"/>
                </a:lnTo>
                <a:lnTo>
                  <a:pt x="235" y="1815"/>
                </a:lnTo>
                <a:lnTo>
                  <a:pt x="244" y="1802"/>
                </a:lnTo>
                <a:lnTo>
                  <a:pt x="253" y="1790"/>
                </a:lnTo>
                <a:lnTo>
                  <a:pt x="262" y="1783"/>
                </a:lnTo>
                <a:lnTo>
                  <a:pt x="271" y="1777"/>
                </a:lnTo>
                <a:lnTo>
                  <a:pt x="271" y="1758"/>
                </a:lnTo>
                <a:lnTo>
                  <a:pt x="280" y="1745"/>
                </a:lnTo>
                <a:lnTo>
                  <a:pt x="280" y="1732"/>
                </a:lnTo>
                <a:lnTo>
                  <a:pt x="289" y="1719"/>
                </a:lnTo>
                <a:lnTo>
                  <a:pt x="298" y="1713"/>
                </a:lnTo>
                <a:lnTo>
                  <a:pt x="298" y="1707"/>
                </a:lnTo>
                <a:lnTo>
                  <a:pt x="307" y="1694"/>
                </a:lnTo>
                <a:lnTo>
                  <a:pt x="307" y="1681"/>
                </a:lnTo>
                <a:lnTo>
                  <a:pt x="316" y="1675"/>
                </a:lnTo>
                <a:lnTo>
                  <a:pt x="316" y="1656"/>
                </a:lnTo>
                <a:lnTo>
                  <a:pt x="325" y="1649"/>
                </a:lnTo>
                <a:lnTo>
                  <a:pt x="334" y="1637"/>
                </a:lnTo>
                <a:lnTo>
                  <a:pt x="334" y="1618"/>
                </a:lnTo>
                <a:lnTo>
                  <a:pt x="334" y="1605"/>
                </a:lnTo>
                <a:lnTo>
                  <a:pt x="343" y="1592"/>
                </a:lnTo>
                <a:lnTo>
                  <a:pt x="352" y="1554"/>
                </a:lnTo>
                <a:lnTo>
                  <a:pt x="352" y="1541"/>
                </a:lnTo>
                <a:lnTo>
                  <a:pt x="352" y="1522"/>
                </a:lnTo>
                <a:lnTo>
                  <a:pt x="361" y="1503"/>
                </a:lnTo>
                <a:lnTo>
                  <a:pt x="361" y="1484"/>
                </a:lnTo>
                <a:lnTo>
                  <a:pt x="379" y="1426"/>
                </a:lnTo>
                <a:lnTo>
                  <a:pt x="379" y="1407"/>
                </a:lnTo>
                <a:lnTo>
                  <a:pt x="379" y="1395"/>
                </a:lnTo>
                <a:lnTo>
                  <a:pt x="379" y="1388"/>
                </a:lnTo>
                <a:lnTo>
                  <a:pt x="379" y="1376"/>
                </a:lnTo>
                <a:lnTo>
                  <a:pt x="379" y="1350"/>
                </a:lnTo>
                <a:lnTo>
                  <a:pt x="379" y="1344"/>
                </a:lnTo>
                <a:lnTo>
                  <a:pt x="379" y="1331"/>
                </a:lnTo>
                <a:lnTo>
                  <a:pt x="379" y="1325"/>
                </a:lnTo>
                <a:lnTo>
                  <a:pt x="379" y="1312"/>
                </a:lnTo>
                <a:lnTo>
                  <a:pt x="379" y="1299"/>
                </a:lnTo>
                <a:lnTo>
                  <a:pt x="379" y="1286"/>
                </a:lnTo>
                <a:lnTo>
                  <a:pt x="370" y="1280"/>
                </a:lnTo>
                <a:lnTo>
                  <a:pt x="370" y="1261"/>
                </a:lnTo>
                <a:lnTo>
                  <a:pt x="370" y="1254"/>
                </a:lnTo>
                <a:lnTo>
                  <a:pt x="370" y="1242"/>
                </a:lnTo>
                <a:lnTo>
                  <a:pt x="370" y="1235"/>
                </a:lnTo>
                <a:lnTo>
                  <a:pt x="370" y="1216"/>
                </a:lnTo>
                <a:lnTo>
                  <a:pt x="370" y="1210"/>
                </a:lnTo>
                <a:lnTo>
                  <a:pt x="361" y="1197"/>
                </a:lnTo>
                <a:lnTo>
                  <a:pt x="361" y="1184"/>
                </a:lnTo>
                <a:lnTo>
                  <a:pt x="361" y="1172"/>
                </a:lnTo>
                <a:lnTo>
                  <a:pt x="361" y="1159"/>
                </a:lnTo>
                <a:lnTo>
                  <a:pt x="361" y="1146"/>
                </a:lnTo>
                <a:lnTo>
                  <a:pt x="352" y="1133"/>
                </a:lnTo>
                <a:lnTo>
                  <a:pt x="352" y="1127"/>
                </a:lnTo>
                <a:lnTo>
                  <a:pt x="343" y="1114"/>
                </a:lnTo>
                <a:lnTo>
                  <a:pt x="334" y="1102"/>
                </a:lnTo>
                <a:lnTo>
                  <a:pt x="334" y="1083"/>
                </a:lnTo>
                <a:lnTo>
                  <a:pt x="325" y="1063"/>
                </a:lnTo>
                <a:lnTo>
                  <a:pt x="316" y="1057"/>
                </a:lnTo>
                <a:lnTo>
                  <a:pt x="316" y="1051"/>
                </a:lnTo>
                <a:lnTo>
                  <a:pt x="316" y="1044"/>
                </a:lnTo>
                <a:lnTo>
                  <a:pt x="316" y="1038"/>
                </a:lnTo>
                <a:lnTo>
                  <a:pt x="307" y="1025"/>
                </a:lnTo>
                <a:lnTo>
                  <a:pt x="307" y="1012"/>
                </a:lnTo>
                <a:lnTo>
                  <a:pt x="280" y="955"/>
                </a:lnTo>
                <a:lnTo>
                  <a:pt x="271" y="936"/>
                </a:lnTo>
                <a:lnTo>
                  <a:pt x="253" y="923"/>
                </a:lnTo>
                <a:lnTo>
                  <a:pt x="253" y="911"/>
                </a:lnTo>
                <a:lnTo>
                  <a:pt x="244" y="898"/>
                </a:lnTo>
                <a:lnTo>
                  <a:pt x="235" y="879"/>
                </a:lnTo>
                <a:lnTo>
                  <a:pt x="217" y="840"/>
                </a:lnTo>
                <a:lnTo>
                  <a:pt x="208" y="828"/>
                </a:lnTo>
                <a:lnTo>
                  <a:pt x="199" y="815"/>
                </a:lnTo>
                <a:lnTo>
                  <a:pt x="199" y="796"/>
                </a:lnTo>
                <a:lnTo>
                  <a:pt x="190" y="783"/>
                </a:lnTo>
                <a:lnTo>
                  <a:pt x="181" y="770"/>
                </a:lnTo>
                <a:lnTo>
                  <a:pt x="172" y="758"/>
                </a:lnTo>
                <a:lnTo>
                  <a:pt x="163" y="739"/>
                </a:lnTo>
                <a:lnTo>
                  <a:pt x="154" y="719"/>
                </a:lnTo>
                <a:lnTo>
                  <a:pt x="145" y="700"/>
                </a:lnTo>
                <a:lnTo>
                  <a:pt x="136" y="688"/>
                </a:lnTo>
                <a:lnTo>
                  <a:pt x="136" y="681"/>
                </a:lnTo>
                <a:lnTo>
                  <a:pt x="127" y="675"/>
                </a:lnTo>
                <a:lnTo>
                  <a:pt x="117" y="662"/>
                </a:lnTo>
                <a:lnTo>
                  <a:pt x="117" y="649"/>
                </a:lnTo>
                <a:lnTo>
                  <a:pt x="108" y="630"/>
                </a:lnTo>
                <a:lnTo>
                  <a:pt x="99" y="618"/>
                </a:lnTo>
                <a:lnTo>
                  <a:pt x="90" y="605"/>
                </a:lnTo>
                <a:lnTo>
                  <a:pt x="90" y="586"/>
                </a:lnTo>
                <a:lnTo>
                  <a:pt x="81" y="573"/>
                </a:lnTo>
                <a:lnTo>
                  <a:pt x="72" y="567"/>
                </a:lnTo>
                <a:lnTo>
                  <a:pt x="72" y="560"/>
                </a:lnTo>
                <a:lnTo>
                  <a:pt x="63" y="547"/>
                </a:lnTo>
                <a:lnTo>
                  <a:pt x="63" y="535"/>
                </a:lnTo>
                <a:lnTo>
                  <a:pt x="54" y="516"/>
                </a:lnTo>
                <a:lnTo>
                  <a:pt x="54" y="497"/>
                </a:lnTo>
                <a:lnTo>
                  <a:pt x="45" y="490"/>
                </a:lnTo>
                <a:lnTo>
                  <a:pt x="45" y="477"/>
                </a:lnTo>
                <a:lnTo>
                  <a:pt x="36" y="471"/>
                </a:lnTo>
                <a:lnTo>
                  <a:pt x="36" y="458"/>
                </a:lnTo>
                <a:lnTo>
                  <a:pt x="36" y="446"/>
                </a:lnTo>
                <a:lnTo>
                  <a:pt x="27" y="401"/>
                </a:lnTo>
                <a:lnTo>
                  <a:pt x="18" y="388"/>
                </a:lnTo>
                <a:lnTo>
                  <a:pt x="18" y="375"/>
                </a:lnTo>
                <a:lnTo>
                  <a:pt x="18" y="363"/>
                </a:lnTo>
                <a:lnTo>
                  <a:pt x="18" y="356"/>
                </a:lnTo>
                <a:lnTo>
                  <a:pt x="18" y="344"/>
                </a:lnTo>
                <a:lnTo>
                  <a:pt x="9" y="305"/>
                </a:lnTo>
                <a:lnTo>
                  <a:pt x="9" y="299"/>
                </a:lnTo>
                <a:lnTo>
                  <a:pt x="9" y="286"/>
                </a:lnTo>
                <a:lnTo>
                  <a:pt x="9" y="274"/>
                </a:lnTo>
                <a:lnTo>
                  <a:pt x="9" y="254"/>
                </a:lnTo>
                <a:lnTo>
                  <a:pt x="9" y="242"/>
                </a:lnTo>
                <a:lnTo>
                  <a:pt x="18" y="223"/>
                </a:lnTo>
                <a:lnTo>
                  <a:pt x="27" y="216"/>
                </a:lnTo>
                <a:lnTo>
                  <a:pt x="27" y="204"/>
                </a:lnTo>
                <a:lnTo>
                  <a:pt x="27" y="191"/>
                </a:lnTo>
                <a:lnTo>
                  <a:pt x="36" y="178"/>
                </a:lnTo>
                <a:lnTo>
                  <a:pt x="45" y="172"/>
                </a:lnTo>
                <a:lnTo>
                  <a:pt x="45" y="159"/>
                </a:lnTo>
                <a:lnTo>
                  <a:pt x="54" y="153"/>
                </a:lnTo>
                <a:lnTo>
                  <a:pt x="63" y="140"/>
                </a:lnTo>
                <a:lnTo>
                  <a:pt x="72" y="133"/>
                </a:lnTo>
                <a:lnTo>
                  <a:pt x="72" y="127"/>
                </a:lnTo>
                <a:lnTo>
                  <a:pt x="90" y="114"/>
                </a:lnTo>
                <a:lnTo>
                  <a:pt x="90" y="102"/>
                </a:lnTo>
                <a:lnTo>
                  <a:pt x="99" y="95"/>
                </a:lnTo>
                <a:lnTo>
                  <a:pt x="99" y="89"/>
                </a:lnTo>
                <a:lnTo>
                  <a:pt x="108" y="82"/>
                </a:lnTo>
                <a:lnTo>
                  <a:pt x="117" y="76"/>
                </a:lnTo>
                <a:lnTo>
                  <a:pt x="127" y="70"/>
                </a:lnTo>
                <a:lnTo>
                  <a:pt x="136" y="63"/>
                </a:lnTo>
                <a:lnTo>
                  <a:pt x="154" y="57"/>
                </a:lnTo>
                <a:lnTo>
                  <a:pt x="172" y="51"/>
                </a:lnTo>
                <a:lnTo>
                  <a:pt x="181" y="44"/>
                </a:lnTo>
                <a:lnTo>
                  <a:pt x="190" y="44"/>
                </a:lnTo>
                <a:lnTo>
                  <a:pt x="199" y="38"/>
                </a:lnTo>
                <a:lnTo>
                  <a:pt x="208" y="38"/>
                </a:lnTo>
                <a:lnTo>
                  <a:pt x="217" y="38"/>
                </a:lnTo>
                <a:lnTo>
                  <a:pt x="226" y="38"/>
                </a:lnTo>
                <a:lnTo>
                  <a:pt x="244" y="38"/>
                </a:lnTo>
                <a:lnTo>
                  <a:pt x="262" y="38"/>
                </a:lnTo>
                <a:lnTo>
                  <a:pt x="280" y="44"/>
                </a:lnTo>
                <a:lnTo>
                  <a:pt x="289" y="44"/>
                </a:lnTo>
                <a:lnTo>
                  <a:pt x="298" y="44"/>
                </a:lnTo>
                <a:lnTo>
                  <a:pt x="307" y="51"/>
                </a:lnTo>
                <a:lnTo>
                  <a:pt x="316" y="51"/>
                </a:lnTo>
                <a:lnTo>
                  <a:pt x="316" y="57"/>
                </a:lnTo>
                <a:lnTo>
                  <a:pt x="325" y="57"/>
                </a:lnTo>
                <a:lnTo>
                  <a:pt x="334" y="63"/>
                </a:lnTo>
                <a:lnTo>
                  <a:pt x="343" y="63"/>
                </a:lnTo>
                <a:lnTo>
                  <a:pt x="343" y="70"/>
                </a:lnTo>
                <a:lnTo>
                  <a:pt x="352" y="76"/>
                </a:lnTo>
                <a:lnTo>
                  <a:pt x="361" y="76"/>
                </a:lnTo>
                <a:lnTo>
                  <a:pt x="370" y="82"/>
                </a:lnTo>
                <a:lnTo>
                  <a:pt x="379" y="82"/>
                </a:lnTo>
                <a:lnTo>
                  <a:pt x="406" y="95"/>
                </a:lnTo>
                <a:lnTo>
                  <a:pt x="416" y="108"/>
                </a:lnTo>
                <a:lnTo>
                  <a:pt x="434" y="121"/>
                </a:lnTo>
                <a:lnTo>
                  <a:pt x="443" y="133"/>
                </a:lnTo>
                <a:lnTo>
                  <a:pt x="461" y="140"/>
                </a:lnTo>
                <a:lnTo>
                  <a:pt x="470" y="153"/>
                </a:lnTo>
                <a:lnTo>
                  <a:pt x="524" y="204"/>
                </a:lnTo>
                <a:lnTo>
                  <a:pt x="533" y="204"/>
                </a:lnTo>
                <a:lnTo>
                  <a:pt x="533" y="210"/>
                </a:lnTo>
                <a:lnTo>
                  <a:pt x="542" y="216"/>
                </a:lnTo>
                <a:lnTo>
                  <a:pt x="551" y="223"/>
                </a:lnTo>
                <a:lnTo>
                  <a:pt x="560" y="235"/>
                </a:lnTo>
                <a:lnTo>
                  <a:pt x="569" y="248"/>
                </a:lnTo>
                <a:lnTo>
                  <a:pt x="587" y="274"/>
                </a:lnTo>
                <a:lnTo>
                  <a:pt x="596" y="280"/>
                </a:lnTo>
                <a:lnTo>
                  <a:pt x="605" y="286"/>
                </a:lnTo>
                <a:lnTo>
                  <a:pt x="605" y="293"/>
                </a:lnTo>
                <a:lnTo>
                  <a:pt x="614" y="305"/>
                </a:lnTo>
                <a:lnTo>
                  <a:pt x="623" y="312"/>
                </a:lnTo>
                <a:lnTo>
                  <a:pt x="632" y="318"/>
                </a:lnTo>
                <a:lnTo>
                  <a:pt x="650" y="337"/>
                </a:lnTo>
                <a:lnTo>
                  <a:pt x="659" y="350"/>
                </a:lnTo>
                <a:lnTo>
                  <a:pt x="668" y="363"/>
                </a:lnTo>
                <a:lnTo>
                  <a:pt x="677" y="369"/>
                </a:lnTo>
                <a:lnTo>
                  <a:pt x="695" y="382"/>
                </a:lnTo>
                <a:lnTo>
                  <a:pt x="705" y="395"/>
                </a:lnTo>
                <a:lnTo>
                  <a:pt x="750" y="433"/>
                </a:lnTo>
                <a:lnTo>
                  <a:pt x="759" y="446"/>
                </a:lnTo>
                <a:lnTo>
                  <a:pt x="777" y="452"/>
                </a:lnTo>
                <a:lnTo>
                  <a:pt x="786" y="465"/>
                </a:lnTo>
                <a:lnTo>
                  <a:pt x="795" y="471"/>
                </a:lnTo>
                <a:lnTo>
                  <a:pt x="804" y="484"/>
                </a:lnTo>
                <a:lnTo>
                  <a:pt x="840" y="509"/>
                </a:lnTo>
                <a:lnTo>
                  <a:pt x="849" y="522"/>
                </a:lnTo>
                <a:lnTo>
                  <a:pt x="858" y="528"/>
                </a:lnTo>
                <a:lnTo>
                  <a:pt x="876" y="535"/>
                </a:lnTo>
                <a:lnTo>
                  <a:pt x="885" y="541"/>
                </a:lnTo>
                <a:lnTo>
                  <a:pt x="903" y="554"/>
                </a:lnTo>
                <a:lnTo>
                  <a:pt x="912" y="554"/>
                </a:lnTo>
                <a:lnTo>
                  <a:pt x="921" y="554"/>
                </a:lnTo>
                <a:lnTo>
                  <a:pt x="930" y="554"/>
                </a:lnTo>
                <a:lnTo>
                  <a:pt x="939" y="560"/>
                </a:lnTo>
                <a:lnTo>
                  <a:pt x="948" y="560"/>
                </a:lnTo>
                <a:lnTo>
                  <a:pt x="966" y="560"/>
                </a:lnTo>
                <a:lnTo>
                  <a:pt x="975" y="560"/>
                </a:lnTo>
                <a:lnTo>
                  <a:pt x="985" y="560"/>
                </a:lnTo>
                <a:lnTo>
                  <a:pt x="1003" y="560"/>
                </a:lnTo>
                <a:lnTo>
                  <a:pt x="1057" y="560"/>
                </a:lnTo>
                <a:lnTo>
                  <a:pt x="1075" y="560"/>
                </a:lnTo>
                <a:lnTo>
                  <a:pt x="1102" y="554"/>
                </a:lnTo>
                <a:lnTo>
                  <a:pt x="1120" y="554"/>
                </a:lnTo>
                <a:lnTo>
                  <a:pt x="1138" y="554"/>
                </a:lnTo>
                <a:lnTo>
                  <a:pt x="1156" y="547"/>
                </a:lnTo>
                <a:lnTo>
                  <a:pt x="1174" y="541"/>
                </a:lnTo>
                <a:lnTo>
                  <a:pt x="1192" y="535"/>
                </a:lnTo>
                <a:lnTo>
                  <a:pt x="1219" y="535"/>
                </a:lnTo>
                <a:lnTo>
                  <a:pt x="1237" y="522"/>
                </a:lnTo>
                <a:lnTo>
                  <a:pt x="1255" y="516"/>
                </a:lnTo>
                <a:lnTo>
                  <a:pt x="1283" y="509"/>
                </a:lnTo>
                <a:lnTo>
                  <a:pt x="1301" y="509"/>
                </a:lnTo>
                <a:lnTo>
                  <a:pt x="1319" y="497"/>
                </a:lnTo>
                <a:lnTo>
                  <a:pt x="1382" y="465"/>
                </a:lnTo>
                <a:lnTo>
                  <a:pt x="1409" y="458"/>
                </a:lnTo>
                <a:lnTo>
                  <a:pt x="1427" y="446"/>
                </a:lnTo>
                <a:lnTo>
                  <a:pt x="1445" y="439"/>
                </a:lnTo>
                <a:lnTo>
                  <a:pt x="1472" y="426"/>
                </a:lnTo>
                <a:lnTo>
                  <a:pt x="1481" y="420"/>
                </a:lnTo>
                <a:lnTo>
                  <a:pt x="1517" y="401"/>
                </a:lnTo>
                <a:lnTo>
                  <a:pt x="1526" y="395"/>
                </a:lnTo>
                <a:lnTo>
                  <a:pt x="1535" y="382"/>
                </a:lnTo>
                <a:lnTo>
                  <a:pt x="1544" y="375"/>
                </a:lnTo>
                <a:lnTo>
                  <a:pt x="1554" y="369"/>
                </a:lnTo>
                <a:lnTo>
                  <a:pt x="1563" y="356"/>
                </a:lnTo>
                <a:lnTo>
                  <a:pt x="1572" y="356"/>
                </a:lnTo>
                <a:lnTo>
                  <a:pt x="1581" y="350"/>
                </a:lnTo>
                <a:lnTo>
                  <a:pt x="1599" y="337"/>
                </a:lnTo>
                <a:lnTo>
                  <a:pt x="1608" y="325"/>
                </a:lnTo>
                <a:lnTo>
                  <a:pt x="1617" y="318"/>
                </a:lnTo>
                <a:lnTo>
                  <a:pt x="1644" y="299"/>
                </a:lnTo>
                <a:lnTo>
                  <a:pt x="1653" y="286"/>
                </a:lnTo>
                <a:lnTo>
                  <a:pt x="1671" y="274"/>
                </a:lnTo>
                <a:lnTo>
                  <a:pt x="1689" y="267"/>
                </a:lnTo>
                <a:lnTo>
                  <a:pt x="1707" y="254"/>
                </a:lnTo>
                <a:lnTo>
                  <a:pt x="1716" y="235"/>
                </a:lnTo>
                <a:lnTo>
                  <a:pt x="1743" y="223"/>
                </a:lnTo>
                <a:lnTo>
                  <a:pt x="1743" y="210"/>
                </a:lnTo>
                <a:lnTo>
                  <a:pt x="1761" y="197"/>
                </a:lnTo>
                <a:lnTo>
                  <a:pt x="1770" y="184"/>
                </a:lnTo>
                <a:lnTo>
                  <a:pt x="1779" y="178"/>
                </a:lnTo>
                <a:lnTo>
                  <a:pt x="1788" y="165"/>
                </a:lnTo>
                <a:lnTo>
                  <a:pt x="1797" y="159"/>
                </a:lnTo>
                <a:lnTo>
                  <a:pt x="1797" y="153"/>
                </a:lnTo>
                <a:lnTo>
                  <a:pt x="1806" y="140"/>
                </a:lnTo>
                <a:lnTo>
                  <a:pt x="1815" y="133"/>
                </a:lnTo>
                <a:lnTo>
                  <a:pt x="1815" y="121"/>
                </a:lnTo>
                <a:lnTo>
                  <a:pt x="1815" y="114"/>
                </a:lnTo>
                <a:lnTo>
                  <a:pt x="1815" y="102"/>
                </a:lnTo>
                <a:lnTo>
                  <a:pt x="1815" y="95"/>
                </a:lnTo>
                <a:lnTo>
                  <a:pt x="1815" y="89"/>
                </a:lnTo>
                <a:lnTo>
                  <a:pt x="1815" y="82"/>
                </a:lnTo>
                <a:lnTo>
                  <a:pt x="1815" y="76"/>
                </a:lnTo>
                <a:lnTo>
                  <a:pt x="1815" y="63"/>
                </a:lnTo>
                <a:lnTo>
                  <a:pt x="1815" y="51"/>
                </a:lnTo>
                <a:lnTo>
                  <a:pt x="1815" y="44"/>
                </a:lnTo>
                <a:lnTo>
                  <a:pt x="1815" y="38"/>
                </a:lnTo>
                <a:lnTo>
                  <a:pt x="1815" y="32"/>
                </a:lnTo>
                <a:lnTo>
                  <a:pt x="1815" y="25"/>
                </a:lnTo>
                <a:lnTo>
                  <a:pt x="1815" y="19"/>
                </a:lnTo>
                <a:lnTo>
                  <a:pt x="1824" y="19"/>
                </a:lnTo>
                <a:lnTo>
                  <a:pt x="1824" y="12"/>
                </a:lnTo>
                <a:lnTo>
                  <a:pt x="1833" y="6"/>
                </a:lnTo>
                <a:lnTo>
                  <a:pt x="1843" y="6"/>
                </a:lnTo>
                <a:lnTo>
                  <a:pt x="1843" y="0"/>
                </a:lnTo>
                <a:lnTo>
                  <a:pt x="1852" y="0"/>
                </a:lnTo>
                <a:lnTo>
                  <a:pt x="1861" y="0"/>
                </a:lnTo>
                <a:lnTo>
                  <a:pt x="1870" y="0"/>
                </a:lnTo>
                <a:lnTo>
                  <a:pt x="1879" y="6"/>
                </a:lnTo>
                <a:lnTo>
                  <a:pt x="1888" y="6"/>
                </a:lnTo>
                <a:lnTo>
                  <a:pt x="1897" y="6"/>
                </a:lnTo>
                <a:lnTo>
                  <a:pt x="1906" y="12"/>
                </a:lnTo>
                <a:lnTo>
                  <a:pt x="1915" y="12"/>
                </a:lnTo>
                <a:lnTo>
                  <a:pt x="1924" y="12"/>
                </a:lnTo>
                <a:lnTo>
                  <a:pt x="1924" y="19"/>
                </a:lnTo>
                <a:lnTo>
                  <a:pt x="1933" y="19"/>
                </a:lnTo>
                <a:lnTo>
                  <a:pt x="1942" y="25"/>
                </a:lnTo>
                <a:lnTo>
                  <a:pt x="1951" y="25"/>
                </a:lnTo>
                <a:lnTo>
                  <a:pt x="1960" y="38"/>
                </a:lnTo>
                <a:lnTo>
                  <a:pt x="1969" y="38"/>
                </a:lnTo>
                <a:lnTo>
                  <a:pt x="1978" y="44"/>
                </a:lnTo>
                <a:lnTo>
                  <a:pt x="1978" y="51"/>
                </a:lnTo>
                <a:lnTo>
                  <a:pt x="1996" y="57"/>
                </a:lnTo>
                <a:lnTo>
                  <a:pt x="1996" y="63"/>
                </a:lnTo>
                <a:lnTo>
                  <a:pt x="2005" y="63"/>
                </a:lnTo>
                <a:lnTo>
                  <a:pt x="2005" y="70"/>
                </a:lnTo>
                <a:lnTo>
                  <a:pt x="2014" y="82"/>
                </a:lnTo>
                <a:lnTo>
                  <a:pt x="2032" y="89"/>
                </a:lnTo>
                <a:lnTo>
                  <a:pt x="2032" y="95"/>
                </a:lnTo>
                <a:lnTo>
                  <a:pt x="2041" y="95"/>
                </a:lnTo>
                <a:lnTo>
                  <a:pt x="2041" y="102"/>
                </a:lnTo>
                <a:lnTo>
                  <a:pt x="2041" y="108"/>
                </a:lnTo>
                <a:lnTo>
                  <a:pt x="2050" y="108"/>
                </a:lnTo>
                <a:lnTo>
                  <a:pt x="2050" y="114"/>
                </a:lnTo>
                <a:lnTo>
                  <a:pt x="2059" y="121"/>
                </a:lnTo>
                <a:lnTo>
                  <a:pt x="2059" y="127"/>
                </a:lnTo>
                <a:lnTo>
                  <a:pt x="2068" y="133"/>
                </a:lnTo>
                <a:lnTo>
                  <a:pt x="2077" y="146"/>
                </a:lnTo>
                <a:lnTo>
                  <a:pt x="2077" y="153"/>
                </a:lnTo>
                <a:lnTo>
                  <a:pt x="2077" y="159"/>
                </a:lnTo>
                <a:lnTo>
                  <a:pt x="2077" y="165"/>
                </a:lnTo>
                <a:lnTo>
                  <a:pt x="2086" y="178"/>
                </a:lnTo>
                <a:lnTo>
                  <a:pt x="2086" y="184"/>
                </a:lnTo>
                <a:lnTo>
                  <a:pt x="2095" y="191"/>
                </a:lnTo>
                <a:lnTo>
                  <a:pt x="2095" y="197"/>
                </a:lnTo>
                <a:lnTo>
                  <a:pt x="2095" y="210"/>
                </a:lnTo>
                <a:lnTo>
                  <a:pt x="2095" y="216"/>
                </a:lnTo>
                <a:lnTo>
                  <a:pt x="2095" y="229"/>
                </a:lnTo>
                <a:lnTo>
                  <a:pt x="2095" y="235"/>
                </a:lnTo>
                <a:lnTo>
                  <a:pt x="2095" y="248"/>
                </a:lnTo>
                <a:lnTo>
                  <a:pt x="2095" y="261"/>
                </a:lnTo>
                <a:lnTo>
                  <a:pt x="2104" y="274"/>
                </a:lnTo>
                <a:lnTo>
                  <a:pt x="2104" y="280"/>
                </a:lnTo>
                <a:lnTo>
                  <a:pt x="2104" y="286"/>
                </a:lnTo>
                <a:lnTo>
                  <a:pt x="2104" y="293"/>
                </a:lnTo>
                <a:lnTo>
                  <a:pt x="2104" y="299"/>
                </a:lnTo>
                <a:lnTo>
                  <a:pt x="2104" y="312"/>
                </a:lnTo>
                <a:lnTo>
                  <a:pt x="2095" y="312"/>
                </a:lnTo>
                <a:lnTo>
                  <a:pt x="2095" y="337"/>
                </a:lnTo>
                <a:lnTo>
                  <a:pt x="2095" y="344"/>
                </a:lnTo>
                <a:lnTo>
                  <a:pt x="2086" y="356"/>
                </a:lnTo>
                <a:lnTo>
                  <a:pt x="2086" y="363"/>
                </a:lnTo>
                <a:lnTo>
                  <a:pt x="2086" y="369"/>
                </a:lnTo>
                <a:lnTo>
                  <a:pt x="2086" y="382"/>
                </a:lnTo>
                <a:lnTo>
                  <a:pt x="2086" y="388"/>
                </a:lnTo>
                <a:lnTo>
                  <a:pt x="2077" y="401"/>
                </a:lnTo>
                <a:lnTo>
                  <a:pt x="2077" y="407"/>
                </a:lnTo>
                <a:lnTo>
                  <a:pt x="2077" y="414"/>
                </a:lnTo>
                <a:lnTo>
                  <a:pt x="2068" y="420"/>
                </a:lnTo>
                <a:lnTo>
                  <a:pt x="2059" y="433"/>
                </a:lnTo>
                <a:lnTo>
                  <a:pt x="2059" y="439"/>
                </a:lnTo>
                <a:lnTo>
                  <a:pt x="2059" y="446"/>
                </a:lnTo>
                <a:lnTo>
                  <a:pt x="2050" y="452"/>
                </a:lnTo>
                <a:lnTo>
                  <a:pt x="2041" y="458"/>
                </a:lnTo>
                <a:lnTo>
                  <a:pt x="2041" y="471"/>
                </a:lnTo>
                <a:lnTo>
                  <a:pt x="2041" y="477"/>
                </a:lnTo>
                <a:lnTo>
                  <a:pt x="2032" y="484"/>
                </a:lnTo>
                <a:lnTo>
                  <a:pt x="2023" y="497"/>
                </a:lnTo>
                <a:lnTo>
                  <a:pt x="2023" y="503"/>
                </a:lnTo>
                <a:lnTo>
                  <a:pt x="2014" y="509"/>
                </a:lnTo>
                <a:lnTo>
                  <a:pt x="2014" y="516"/>
                </a:lnTo>
                <a:lnTo>
                  <a:pt x="2005" y="522"/>
                </a:lnTo>
                <a:lnTo>
                  <a:pt x="2005" y="528"/>
                </a:lnTo>
                <a:lnTo>
                  <a:pt x="1996" y="535"/>
                </a:lnTo>
                <a:lnTo>
                  <a:pt x="1987" y="541"/>
                </a:lnTo>
                <a:lnTo>
                  <a:pt x="1987" y="554"/>
                </a:lnTo>
                <a:lnTo>
                  <a:pt x="1978" y="560"/>
                </a:lnTo>
                <a:lnTo>
                  <a:pt x="1969" y="573"/>
                </a:lnTo>
                <a:lnTo>
                  <a:pt x="1969" y="579"/>
                </a:lnTo>
                <a:lnTo>
                  <a:pt x="1960" y="586"/>
                </a:lnTo>
                <a:lnTo>
                  <a:pt x="1960" y="592"/>
                </a:lnTo>
                <a:lnTo>
                  <a:pt x="1960" y="598"/>
                </a:lnTo>
                <a:lnTo>
                  <a:pt x="1951" y="605"/>
                </a:lnTo>
                <a:lnTo>
                  <a:pt x="1942" y="611"/>
                </a:lnTo>
                <a:lnTo>
                  <a:pt x="1942" y="618"/>
                </a:lnTo>
                <a:lnTo>
                  <a:pt x="1942" y="624"/>
                </a:lnTo>
                <a:lnTo>
                  <a:pt x="1924" y="643"/>
                </a:lnTo>
                <a:lnTo>
                  <a:pt x="1915" y="656"/>
                </a:lnTo>
                <a:lnTo>
                  <a:pt x="1915" y="662"/>
                </a:lnTo>
                <a:lnTo>
                  <a:pt x="1906" y="668"/>
                </a:lnTo>
                <a:lnTo>
                  <a:pt x="1906" y="675"/>
                </a:lnTo>
                <a:lnTo>
                  <a:pt x="1897" y="681"/>
                </a:lnTo>
                <a:lnTo>
                  <a:pt x="1879" y="694"/>
                </a:lnTo>
                <a:lnTo>
                  <a:pt x="1879" y="700"/>
                </a:lnTo>
                <a:lnTo>
                  <a:pt x="1870" y="707"/>
                </a:lnTo>
                <a:lnTo>
                  <a:pt x="1861" y="713"/>
                </a:lnTo>
                <a:lnTo>
                  <a:pt x="1861" y="719"/>
                </a:lnTo>
                <a:lnTo>
                  <a:pt x="1843" y="732"/>
                </a:lnTo>
                <a:lnTo>
                  <a:pt x="1833" y="739"/>
                </a:lnTo>
                <a:lnTo>
                  <a:pt x="1824" y="745"/>
                </a:lnTo>
                <a:lnTo>
                  <a:pt x="1815" y="751"/>
                </a:lnTo>
                <a:lnTo>
                  <a:pt x="1806" y="751"/>
                </a:lnTo>
                <a:lnTo>
                  <a:pt x="1806" y="758"/>
                </a:lnTo>
                <a:lnTo>
                  <a:pt x="1788" y="764"/>
                </a:lnTo>
                <a:lnTo>
                  <a:pt x="1788" y="770"/>
                </a:lnTo>
                <a:lnTo>
                  <a:pt x="1770" y="783"/>
                </a:lnTo>
                <a:lnTo>
                  <a:pt x="1770" y="796"/>
                </a:lnTo>
                <a:lnTo>
                  <a:pt x="1761" y="796"/>
                </a:lnTo>
                <a:lnTo>
                  <a:pt x="1752" y="809"/>
                </a:lnTo>
                <a:lnTo>
                  <a:pt x="1743" y="809"/>
                </a:lnTo>
                <a:lnTo>
                  <a:pt x="1743" y="821"/>
                </a:lnTo>
                <a:lnTo>
                  <a:pt x="1734" y="828"/>
                </a:lnTo>
                <a:lnTo>
                  <a:pt x="1725" y="840"/>
                </a:lnTo>
                <a:lnTo>
                  <a:pt x="1716" y="847"/>
                </a:lnTo>
                <a:lnTo>
                  <a:pt x="1707" y="860"/>
                </a:lnTo>
                <a:lnTo>
                  <a:pt x="1698" y="866"/>
                </a:lnTo>
                <a:lnTo>
                  <a:pt x="1698" y="872"/>
                </a:lnTo>
                <a:lnTo>
                  <a:pt x="1689" y="885"/>
                </a:lnTo>
                <a:lnTo>
                  <a:pt x="1680" y="891"/>
                </a:lnTo>
                <a:lnTo>
                  <a:pt x="1671" y="904"/>
                </a:lnTo>
                <a:lnTo>
                  <a:pt x="1644" y="942"/>
                </a:lnTo>
                <a:lnTo>
                  <a:pt x="1644" y="949"/>
                </a:lnTo>
                <a:lnTo>
                  <a:pt x="1635" y="961"/>
                </a:lnTo>
                <a:lnTo>
                  <a:pt x="1626" y="968"/>
                </a:lnTo>
                <a:lnTo>
                  <a:pt x="1617" y="981"/>
                </a:lnTo>
                <a:lnTo>
                  <a:pt x="1617" y="987"/>
                </a:lnTo>
                <a:lnTo>
                  <a:pt x="1599" y="1000"/>
                </a:lnTo>
                <a:lnTo>
                  <a:pt x="1590" y="1012"/>
                </a:lnTo>
                <a:lnTo>
                  <a:pt x="1590" y="1025"/>
                </a:lnTo>
                <a:lnTo>
                  <a:pt x="1581" y="1025"/>
                </a:lnTo>
                <a:lnTo>
                  <a:pt x="1563" y="1051"/>
                </a:lnTo>
                <a:lnTo>
                  <a:pt x="1563" y="1057"/>
                </a:lnTo>
                <a:lnTo>
                  <a:pt x="1554" y="1063"/>
                </a:lnTo>
                <a:lnTo>
                  <a:pt x="1544" y="1070"/>
                </a:lnTo>
                <a:lnTo>
                  <a:pt x="1535" y="1083"/>
                </a:lnTo>
                <a:lnTo>
                  <a:pt x="1535" y="1089"/>
                </a:lnTo>
                <a:lnTo>
                  <a:pt x="1526" y="1102"/>
                </a:lnTo>
                <a:lnTo>
                  <a:pt x="1517" y="1114"/>
                </a:lnTo>
                <a:lnTo>
                  <a:pt x="1517" y="1121"/>
                </a:lnTo>
                <a:lnTo>
                  <a:pt x="1508" y="1133"/>
                </a:lnTo>
                <a:lnTo>
                  <a:pt x="1499" y="1140"/>
                </a:lnTo>
                <a:lnTo>
                  <a:pt x="1499" y="1153"/>
                </a:lnTo>
                <a:lnTo>
                  <a:pt x="1490" y="1159"/>
                </a:lnTo>
                <a:lnTo>
                  <a:pt x="1481" y="1172"/>
                </a:lnTo>
                <a:lnTo>
                  <a:pt x="1472" y="1184"/>
                </a:lnTo>
                <a:lnTo>
                  <a:pt x="1463" y="1197"/>
                </a:lnTo>
                <a:lnTo>
                  <a:pt x="1454" y="1216"/>
                </a:lnTo>
                <a:lnTo>
                  <a:pt x="1445" y="1229"/>
                </a:lnTo>
                <a:lnTo>
                  <a:pt x="1427" y="1242"/>
                </a:lnTo>
                <a:lnTo>
                  <a:pt x="1427" y="1248"/>
                </a:lnTo>
                <a:lnTo>
                  <a:pt x="1409" y="1261"/>
                </a:lnTo>
                <a:lnTo>
                  <a:pt x="1400" y="1286"/>
                </a:lnTo>
                <a:lnTo>
                  <a:pt x="1391" y="1299"/>
                </a:lnTo>
                <a:lnTo>
                  <a:pt x="1373" y="1318"/>
                </a:lnTo>
                <a:lnTo>
                  <a:pt x="1364" y="1337"/>
                </a:lnTo>
                <a:lnTo>
                  <a:pt x="1319" y="1407"/>
                </a:lnTo>
                <a:lnTo>
                  <a:pt x="1310" y="1420"/>
                </a:lnTo>
                <a:lnTo>
                  <a:pt x="1301" y="1439"/>
                </a:lnTo>
                <a:lnTo>
                  <a:pt x="1301" y="1458"/>
                </a:lnTo>
                <a:lnTo>
                  <a:pt x="1283" y="1471"/>
                </a:lnTo>
                <a:lnTo>
                  <a:pt x="1264" y="1497"/>
                </a:lnTo>
                <a:lnTo>
                  <a:pt x="1246" y="1509"/>
                </a:lnTo>
                <a:lnTo>
                  <a:pt x="1237" y="1522"/>
                </a:lnTo>
                <a:lnTo>
                  <a:pt x="1237" y="1535"/>
                </a:lnTo>
                <a:lnTo>
                  <a:pt x="1228" y="1547"/>
                </a:lnTo>
                <a:lnTo>
                  <a:pt x="1219" y="1560"/>
                </a:lnTo>
                <a:lnTo>
                  <a:pt x="1210" y="1573"/>
                </a:lnTo>
                <a:lnTo>
                  <a:pt x="1201" y="1592"/>
                </a:lnTo>
                <a:lnTo>
                  <a:pt x="1192" y="1611"/>
                </a:lnTo>
                <a:lnTo>
                  <a:pt x="1192" y="1624"/>
                </a:lnTo>
                <a:lnTo>
                  <a:pt x="1174" y="1637"/>
                </a:lnTo>
                <a:lnTo>
                  <a:pt x="1174" y="1649"/>
                </a:lnTo>
                <a:lnTo>
                  <a:pt x="1165" y="1681"/>
                </a:lnTo>
                <a:lnTo>
                  <a:pt x="1156" y="1688"/>
                </a:lnTo>
                <a:lnTo>
                  <a:pt x="1156" y="1707"/>
                </a:lnTo>
                <a:lnTo>
                  <a:pt x="1129" y="1783"/>
                </a:lnTo>
                <a:lnTo>
                  <a:pt x="1129" y="1796"/>
                </a:lnTo>
                <a:lnTo>
                  <a:pt x="1120" y="1802"/>
                </a:lnTo>
                <a:lnTo>
                  <a:pt x="1120" y="1815"/>
                </a:lnTo>
                <a:lnTo>
                  <a:pt x="1111" y="1828"/>
                </a:lnTo>
                <a:lnTo>
                  <a:pt x="1111" y="1840"/>
                </a:lnTo>
                <a:lnTo>
                  <a:pt x="1111" y="1847"/>
                </a:lnTo>
                <a:lnTo>
                  <a:pt x="1111" y="1853"/>
                </a:lnTo>
                <a:lnTo>
                  <a:pt x="1111" y="1860"/>
                </a:lnTo>
                <a:lnTo>
                  <a:pt x="1111" y="1866"/>
                </a:lnTo>
                <a:lnTo>
                  <a:pt x="1111" y="1879"/>
                </a:lnTo>
                <a:lnTo>
                  <a:pt x="1102" y="1911"/>
                </a:lnTo>
                <a:lnTo>
                  <a:pt x="1102" y="1923"/>
                </a:lnTo>
                <a:lnTo>
                  <a:pt x="1102" y="1930"/>
                </a:lnTo>
                <a:lnTo>
                  <a:pt x="1102" y="1942"/>
                </a:lnTo>
                <a:lnTo>
                  <a:pt x="1093" y="1949"/>
                </a:lnTo>
                <a:lnTo>
                  <a:pt x="1093" y="1962"/>
                </a:lnTo>
                <a:lnTo>
                  <a:pt x="1120" y="2063"/>
                </a:lnTo>
                <a:lnTo>
                  <a:pt x="1120" y="2070"/>
                </a:lnTo>
                <a:lnTo>
                  <a:pt x="1120" y="2076"/>
                </a:lnTo>
                <a:lnTo>
                  <a:pt x="1129" y="2083"/>
                </a:lnTo>
                <a:lnTo>
                  <a:pt x="1129" y="2089"/>
                </a:lnTo>
                <a:lnTo>
                  <a:pt x="1129" y="2095"/>
                </a:lnTo>
                <a:lnTo>
                  <a:pt x="1138" y="2095"/>
                </a:lnTo>
                <a:lnTo>
                  <a:pt x="0" y="2044"/>
                </a:lnTo>
                <a:close/>
              </a:path>
            </a:pathLst>
          </a:custGeom>
          <a:solidFill>
            <a:srgbClr val="FFFF99"/>
          </a:solidFill>
          <a:ln w="19050">
            <a:solidFill>
              <a:srgbClr val="000000"/>
            </a:solidFill>
            <a:round/>
            <a:headEnd/>
            <a:tailEnd/>
          </a:ln>
        </p:spPr>
        <p:txBody>
          <a:bodyPr/>
          <a:lstStyle/>
          <a:p>
            <a:endParaRPr lang="en-GB"/>
          </a:p>
        </p:txBody>
      </p:sp>
      <p:sp>
        <p:nvSpPr>
          <p:cNvPr id="84995" name="Rectangle 3"/>
          <p:cNvSpPr>
            <a:spLocks noChangeArrowheads="1"/>
          </p:cNvSpPr>
          <p:nvPr/>
        </p:nvSpPr>
        <p:spPr bwMode="auto">
          <a:xfrm>
            <a:off x="1150938" y="304800"/>
            <a:ext cx="7231062" cy="454025"/>
          </a:xfrm>
          <a:prstGeom prst="rect">
            <a:avLst/>
          </a:prstGeom>
          <a:noFill/>
          <a:ln w="12700">
            <a:noFill/>
            <a:miter lim="800000"/>
            <a:headEnd/>
            <a:tailEnd/>
          </a:ln>
        </p:spPr>
        <p:txBody>
          <a:bodyPr lIns="90488" tIns="44450" rIns="90488" bIns="44450">
            <a:spAutoFit/>
          </a:bodyPr>
          <a:lstStyle/>
          <a:p>
            <a:pPr>
              <a:spcBef>
                <a:spcPct val="0"/>
              </a:spcBef>
            </a:pPr>
            <a:endParaRPr lang="en-GB" sz="2400">
              <a:solidFill>
                <a:srgbClr val="000066"/>
              </a:solidFill>
            </a:endParaRPr>
          </a:p>
        </p:txBody>
      </p:sp>
      <p:grpSp>
        <p:nvGrpSpPr>
          <p:cNvPr id="84996" name="Group 4"/>
          <p:cNvGrpSpPr>
            <a:grpSpLocks/>
          </p:cNvGrpSpPr>
          <p:nvPr/>
        </p:nvGrpSpPr>
        <p:grpSpPr bwMode="auto">
          <a:xfrm>
            <a:off x="3182938" y="1192213"/>
            <a:ext cx="1966912" cy="2143125"/>
            <a:chOff x="1680" y="816"/>
            <a:chExt cx="1394" cy="1350"/>
          </a:xfrm>
        </p:grpSpPr>
        <p:sp>
          <p:nvSpPr>
            <p:cNvPr id="85141" name="Freeform 5"/>
            <p:cNvSpPr>
              <a:spLocks/>
            </p:cNvSpPr>
            <p:nvPr/>
          </p:nvSpPr>
          <p:spPr bwMode="auto">
            <a:xfrm>
              <a:off x="1728" y="864"/>
              <a:ext cx="1202" cy="1296"/>
            </a:xfrm>
            <a:custGeom>
              <a:avLst/>
              <a:gdLst>
                <a:gd name="T0" fmla="*/ 19 w 1346"/>
                <a:gd name="T1" fmla="*/ 184 h 1350"/>
                <a:gd name="T2" fmla="*/ 55 w 1346"/>
                <a:gd name="T3" fmla="*/ 234 h 1350"/>
                <a:gd name="T4" fmla="*/ 92 w 1346"/>
                <a:gd name="T5" fmla="*/ 275 h 1350"/>
                <a:gd name="T6" fmla="*/ 115 w 1346"/>
                <a:gd name="T7" fmla="*/ 299 h 1350"/>
                <a:gd name="T8" fmla="*/ 142 w 1346"/>
                <a:gd name="T9" fmla="*/ 329 h 1350"/>
                <a:gd name="T10" fmla="*/ 164 w 1346"/>
                <a:gd name="T11" fmla="*/ 354 h 1350"/>
                <a:gd name="T12" fmla="*/ 183 w 1346"/>
                <a:gd name="T13" fmla="*/ 373 h 1350"/>
                <a:gd name="T14" fmla="*/ 211 w 1346"/>
                <a:gd name="T15" fmla="*/ 398 h 1350"/>
                <a:gd name="T16" fmla="*/ 247 w 1346"/>
                <a:gd name="T17" fmla="*/ 453 h 1350"/>
                <a:gd name="T18" fmla="*/ 284 w 1346"/>
                <a:gd name="T19" fmla="*/ 494 h 1350"/>
                <a:gd name="T20" fmla="*/ 321 w 1346"/>
                <a:gd name="T21" fmla="*/ 541 h 1350"/>
                <a:gd name="T22" fmla="*/ 347 w 1346"/>
                <a:gd name="T23" fmla="*/ 573 h 1350"/>
                <a:gd name="T24" fmla="*/ 376 w 1346"/>
                <a:gd name="T25" fmla="*/ 612 h 1350"/>
                <a:gd name="T26" fmla="*/ 389 w 1346"/>
                <a:gd name="T27" fmla="*/ 642 h 1350"/>
                <a:gd name="T28" fmla="*/ 407 w 1346"/>
                <a:gd name="T29" fmla="*/ 678 h 1350"/>
                <a:gd name="T30" fmla="*/ 416 w 1346"/>
                <a:gd name="T31" fmla="*/ 708 h 1350"/>
                <a:gd name="T32" fmla="*/ 426 w 1346"/>
                <a:gd name="T33" fmla="*/ 748 h 1350"/>
                <a:gd name="T34" fmla="*/ 436 w 1346"/>
                <a:gd name="T35" fmla="*/ 787 h 1350"/>
                <a:gd name="T36" fmla="*/ 439 w 1346"/>
                <a:gd name="T37" fmla="*/ 828 h 1350"/>
                <a:gd name="T38" fmla="*/ 439 w 1346"/>
                <a:gd name="T39" fmla="*/ 863 h 1350"/>
                <a:gd name="T40" fmla="*/ 439 w 1346"/>
                <a:gd name="T41" fmla="*/ 892 h 1350"/>
                <a:gd name="T42" fmla="*/ 436 w 1346"/>
                <a:gd name="T43" fmla="*/ 932 h 1350"/>
                <a:gd name="T44" fmla="*/ 422 w 1346"/>
                <a:gd name="T45" fmla="*/ 962 h 1350"/>
                <a:gd name="T46" fmla="*/ 403 w 1346"/>
                <a:gd name="T47" fmla="*/ 987 h 1350"/>
                <a:gd name="T48" fmla="*/ 384 w 1346"/>
                <a:gd name="T49" fmla="*/ 1007 h 1350"/>
                <a:gd name="T50" fmla="*/ 366 w 1346"/>
                <a:gd name="T51" fmla="*/ 1022 h 1350"/>
                <a:gd name="T52" fmla="*/ 347 w 1346"/>
                <a:gd name="T53" fmla="*/ 1036 h 1350"/>
                <a:gd name="T54" fmla="*/ 324 w 1346"/>
                <a:gd name="T55" fmla="*/ 1050 h 1350"/>
                <a:gd name="T56" fmla="*/ 297 w 1346"/>
                <a:gd name="T57" fmla="*/ 1056 h 1350"/>
                <a:gd name="T58" fmla="*/ 271 w 1346"/>
                <a:gd name="T59" fmla="*/ 1056 h 1350"/>
                <a:gd name="T60" fmla="*/ 242 w 1346"/>
                <a:gd name="T61" fmla="*/ 1056 h 1350"/>
                <a:gd name="T62" fmla="*/ 224 w 1346"/>
                <a:gd name="T63" fmla="*/ 1048 h 1350"/>
                <a:gd name="T64" fmla="*/ 202 w 1346"/>
                <a:gd name="T65" fmla="*/ 1028 h 1350"/>
                <a:gd name="T66" fmla="*/ 183 w 1346"/>
                <a:gd name="T67" fmla="*/ 1011 h 1350"/>
                <a:gd name="T68" fmla="*/ 164 w 1346"/>
                <a:gd name="T69" fmla="*/ 982 h 1350"/>
                <a:gd name="T70" fmla="*/ 138 w 1346"/>
                <a:gd name="T71" fmla="*/ 942 h 1350"/>
                <a:gd name="T72" fmla="*/ 123 w 1346"/>
                <a:gd name="T73" fmla="*/ 907 h 1350"/>
                <a:gd name="T74" fmla="*/ 101 w 1346"/>
                <a:gd name="T75" fmla="*/ 872 h 1350"/>
                <a:gd name="T76" fmla="*/ 92 w 1346"/>
                <a:gd name="T77" fmla="*/ 807 h 1350"/>
                <a:gd name="T78" fmla="*/ 92 w 1346"/>
                <a:gd name="T79" fmla="*/ 732 h 1350"/>
                <a:gd name="T80" fmla="*/ 105 w 1346"/>
                <a:gd name="T81" fmla="*/ 668 h 1350"/>
                <a:gd name="T82" fmla="*/ 123 w 1346"/>
                <a:gd name="T83" fmla="*/ 609 h 1350"/>
                <a:gd name="T84" fmla="*/ 142 w 1346"/>
                <a:gd name="T85" fmla="*/ 547 h 1350"/>
                <a:gd name="T86" fmla="*/ 164 w 1346"/>
                <a:gd name="T87" fmla="*/ 508 h 1350"/>
                <a:gd name="T88" fmla="*/ 211 w 1346"/>
                <a:gd name="T89" fmla="*/ 438 h 1350"/>
                <a:gd name="T90" fmla="*/ 252 w 1346"/>
                <a:gd name="T91" fmla="*/ 379 h 1350"/>
                <a:gd name="T92" fmla="*/ 294 w 1346"/>
                <a:gd name="T93" fmla="*/ 343 h 1350"/>
                <a:gd name="T94" fmla="*/ 347 w 1346"/>
                <a:gd name="T95" fmla="*/ 303 h 1350"/>
                <a:gd name="T96" fmla="*/ 403 w 1346"/>
                <a:gd name="T97" fmla="*/ 244 h 1350"/>
                <a:gd name="T98" fmla="*/ 518 w 1346"/>
                <a:gd name="T99" fmla="*/ 139 h 1350"/>
                <a:gd name="T100" fmla="*/ 572 w 1346"/>
                <a:gd name="T101" fmla="*/ 95 h 1350"/>
                <a:gd name="T102" fmla="*/ 618 w 1346"/>
                <a:gd name="T103" fmla="*/ 55 h 1350"/>
                <a:gd name="T104" fmla="*/ 664 w 1346"/>
                <a:gd name="T105" fmla="*/ 13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6"/>
                <a:gd name="T160" fmla="*/ 0 h 1350"/>
                <a:gd name="T161" fmla="*/ 1346 w 1346"/>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6" h="1350">
                  <a:moveTo>
                    <a:pt x="0" y="210"/>
                  </a:moveTo>
                  <a:lnTo>
                    <a:pt x="0" y="216"/>
                  </a:lnTo>
                  <a:lnTo>
                    <a:pt x="9" y="216"/>
                  </a:lnTo>
                  <a:lnTo>
                    <a:pt x="18" y="223"/>
                  </a:lnTo>
                  <a:lnTo>
                    <a:pt x="18" y="229"/>
                  </a:lnTo>
                  <a:lnTo>
                    <a:pt x="36" y="235"/>
                  </a:lnTo>
                  <a:lnTo>
                    <a:pt x="36" y="242"/>
                  </a:lnTo>
                  <a:lnTo>
                    <a:pt x="45" y="248"/>
                  </a:lnTo>
                  <a:lnTo>
                    <a:pt x="63" y="261"/>
                  </a:lnTo>
                  <a:lnTo>
                    <a:pt x="81" y="274"/>
                  </a:lnTo>
                  <a:lnTo>
                    <a:pt x="90" y="280"/>
                  </a:lnTo>
                  <a:lnTo>
                    <a:pt x="108" y="299"/>
                  </a:lnTo>
                  <a:lnTo>
                    <a:pt x="126" y="305"/>
                  </a:lnTo>
                  <a:lnTo>
                    <a:pt x="135" y="312"/>
                  </a:lnTo>
                  <a:lnTo>
                    <a:pt x="144" y="324"/>
                  </a:lnTo>
                  <a:lnTo>
                    <a:pt x="153" y="324"/>
                  </a:lnTo>
                  <a:lnTo>
                    <a:pt x="162" y="337"/>
                  </a:lnTo>
                  <a:lnTo>
                    <a:pt x="180" y="350"/>
                  </a:lnTo>
                  <a:lnTo>
                    <a:pt x="189" y="356"/>
                  </a:lnTo>
                  <a:lnTo>
                    <a:pt x="189" y="363"/>
                  </a:lnTo>
                  <a:lnTo>
                    <a:pt x="199" y="369"/>
                  </a:lnTo>
                  <a:lnTo>
                    <a:pt x="208" y="375"/>
                  </a:lnTo>
                  <a:lnTo>
                    <a:pt x="217" y="382"/>
                  </a:lnTo>
                  <a:lnTo>
                    <a:pt x="226" y="382"/>
                  </a:lnTo>
                  <a:lnTo>
                    <a:pt x="235" y="388"/>
                  </a:lnTo>
                  <a:lnTo>
                    <a:pt x="244" y="395"/>
                  </a:lnTo>
                  <a:lnTo>
                    <a:pt x="253" y="401"/>
                  </a:lnTo>
                  <a:lnTo>
                    <a:pt x="262" y="407"/>
                  </a:lnTo>
                  <a:lnTo>
                    <a:pt x="271" y="414"/>
                  </a:lnTo>
                  <a:lnTo>
                    <a:pt x="280" y="420"/>
                  </a:lnTo>
                  <a:lnTo>
                    <a:pt x="289" y="420"/>
                  </a:lnTo>
                  <a:lnTo>
                    <a:pt x="298" y="426"/>
                  </a:lnTo>
                  <a:lnTo>
                    <a:pt x="307" y="433"/>
                  </a:lnTo>
                  <a:lnTo>
                    <a:pt x="316" y="439"/>
                  </a:lnTo>
                  <a:lnTo>
                    <a:pt x="325" y="445"/>
                  </a:lnTo>
                  <a:lnTo>
                    <a:pt x="325" y="452"/>
                  </a:lnTo>
                  <a:lnTo>
                    <a:pt x="334" y="452"/>
                  </a:lnTo>
                  <a:lnTo>
                    <a:pt x="343" y="458"/>
                  </a:lnTo>
                  <a:lnTo>
                    <a:pt x="343" y="465"/>
                  </a:lnTo>
                  <a:lnTo>
                    <a:pt x="352" y="465"/>
                  </a:lnTo>
                  <a:lnTo>
                    <a:pt x="361" y="471"/>
                  </a:lnTo>
                  <a:lnTo>
                    <a:pt x="361" y="477"/>
                  </a:lnTo>
                  <a:lnTo>
                    <a:pt x="370" y="484"/>
                  </a:lnTo>
                  <a:lnTo>
                    <a:pt x="379" y="490"/>
                  </a:lnTo>
                  <a:lnTo>
                    <a:pt x="388" y="496"/>
                  </a:lnTo>
                  <a:lnTo>
                    <a:pt x="397" y="503"/>
                  </a:lnTo>
                  <a:lnTo>
                    <a:pt x="406" y="509"/>
                  </a:lnTo>
                  <a:lnTo>
                    <a:pt x="415" y="509"/>
                  </a:lnTo>
                  <a:lnTo>
                    <a:pt x="424" y="516"/>
                  </a:lnTo>
                  <a:lnTo>
                    <a:pt x="451" y="541"/>
                  </a:lnTo>
                  <a:lnTo>
                    <a:pt x="460" y="554"/>
                  </a:lnTo>
                  <a:lnTo>
                    <a:pt x="478" y="560"/>
                  </a:lnTo>
                  <a:lnTo>
                    <a:pt x="478" y="573"/>
                  </a:lnTo>
                  <a:lnTo>
                    <a:pt x="488" y="579"/>
                  </a:lnTo>
                  <a:lnTo>
                    <a:pt x="497" y="586"/>
                  </a:lnTo>
                  <a:lnTo>
                    <a:pt x="515" y="605"/>
                  </a:lnTo>
                  <a:lnTo>
                    <a:pt x="533" y="605"/>
                  </a:lnTo>
                  <a:lnTo>
                    <a:pt x="533" y="617"/>
                  </a:lnTo>
                  <a:lnTo>
                    <a:pt x="551" y="624"/>
                  </a:lnTo>
                  <a:lnTo>
                    <a:pt x="560" y="630"/>
                  </a:lnTo>
                  <a:lnTo>
                    <a:pt x="578" y="649"/>
                  </a:lnTo>
                  <a:lnTo>
                    <a:pt x="587" y="656"/>
                  </a:lnTo>
                  <a:lnTo>
                    <a:pt x="596" y="662"/>
                  </a:lnTo>
                  <a:lnTo>
                    <a:pt x="596" y="668"/>
                  </a:lnTo>
                  <a:lnTo>
                    <a:pt x="623" y="681"/>
                  </a:lnTo>
                  <a:lnTo>
                    <a:pt x="632" y="694"/>
                  </a:lnTo>
                  <a:lnTo>
                    <a:pt x="641" y="694"/>
                  </a:lnTo>
                  <a:lnTo>
                    <a:pt x="650" y="707"/>
                  </a:lnTo>
                  <a:lnTo>
                    <a:pt x="659" y="713"/>
                  </a:lnTo>
                  <a:lnTo>
                    <a:pt x="668" y="719"/>
                  </a:lnTo>
                  <a:lnTo>
                    <a:pt x="677" y="732"/>
                  </a:lnTo>
                  <a:lnTo>
                    <a:pt x="686" y="732"/>
                  </a:lnTo>
                  <a:lnTo>
                    <a:pt x="695" y="738"/>
                  </a:lnTo>
                  <a:lnTo>
                    <a:pt x="695" y="751"/>
                  </a:lnTo>
                  <a:lnTo>
                    <a:pt x="704" y="751"/>
                  </a:lnTo>
                  <a:lnTo>
                    <a:pt x="722" y="770"/>
                  </a:lnTo>
                  <a:lnTo>
                    <a:pt x="731" y="777"/>
                  </a:lnTo>
                  <a:lnTo>
                    <a:pt x="740" y="783"/>
                  </a:lnTo>
                  <a:lnTo>
                    <a:pt x="740" y="789"/>
                  </a:lnTo>
                  <a:lnTo>
                    <a:pt x="749" y="796"/>
                  </a:lnTo>
                  <a:lnTo>
                    <a:pt x="749" y="802"/>
                  </a:lnTo>
                  <a:lnTo>
                    <a:pt x="758" y="809"/>
                  </a:lnTo>
                  <a:lnTo>
                    <a:pt x="758" y="815"/>
                  </a:lnTo>
                  <a:lnTo>
                    <a:pt x="768" y="821"/>
                  </a:lnTo>
                  <a:lnTo>
                    <a:pt x="768" y="828"/>
                  </a:lnTo>
                  <a:lnTo>
                    <a:pt x="777" y="834"/>
                  </a:lnTo>
                  <a:lnTo>
                    <a:pt x="786" y="840"/>
                  </a:lnTo>
                  <a:lnTo>
                    <a:pt x="786" y="853"/>
                  </a:lnTo>
                  <a:lnTo>
                    <a:pt x="795" y="860"/>
                  </a:lnTo>
                  <a:lnTo>
                    <a:pt x="804" y="866"/>
                  </a:lnTo>
                  <a:lnTo>
                    <a:pt x="804" y="872"/>
                  </a:lnTo>
                  <a:lnTo>
                    <a:pt x="813" y="879"/>
                  </a:lnTo>
                  <a:lnTo>
                    <a:pt x="813" y="885"/>
                  </a:lnTo>
                  <a:lnTo>
                    <a:pt x="813" y="891"/>
                  </a:lnTo>
                  <a:lnTo>
                    <a:pt x="822" y="898"/>
                  </a:lnTo>
                  <a:lnTo>
                    <a:pt x="822" y="904"/>
                  </a:lnTo>
                  <a:lnTo>
                    <a:pt x="822" y="910"/>
                  </a:lnTo>
                  <a:lnTo>
                    <a:pt x="831" y="923"/>
                  </a:lnTo>
                  <a:lnTo>
                    <a:pt x="831" y="930"/>
                  </a:lnTo>
                  <a:lnTo>
                    <a:pt x="831" y="936"/>
                  </a:lnTo>
                  <a:lnTo>
                    <a:pt x="840" y="942"/>
                  </a:lnTo>
                  <a:lnTo>
                    <a:pt x="840" y="955"/>
                  </a:lnTo>
                  <a:lnTo>
                    <a:pt x="849" y="961"/>
                  </a:lnTo>
                  <a:lnTo>
                    <a:pt x="849" y="974"/>
                  </a:lnTo>
                  <a:lnTo>
                    <a:pt x="858" y="987"/>
                  </a:lnTo>
                  <a:lnTo>
                    <a:pt x="858" y="993"/>
                  </a:lnTo>
                  <a:lnTo>
                    <a:pt x="858" y="1000"/>
                  </a:lnTo>
                  <a:lnTo>
                    <a:pt x="858" y="1006"/>
                  </a:lnTo>
                  <a:lnTo>
                    <a:pt x="858" y="1012"/>
                  </a:lnTo>
                  <a:lnTo>
                    <a:pt x="867" y="1019"/>
                  </a:lnTo>
                  <a:lnTo>
                    <a:pt x="867" y="1025"/>
                  </a:lnTo>
                  <a:lnTo>
                    <a:pt x="867" y="1038"/>
                  </a:lnTo>
                  <a:lnTo>
                    <a:pt x="867" y="1044"/>
                  </a:lnTo>
                  <a:lnTo>
                    <a:pt x="867" y="1057"/>
                  </a:lnTo>
                  <a:lnTo>
                    <a:pt x="867" y="1063"/>
                  </a:lnTo>
                  <a:lnTo>
                    <a:pt x="867" y="1076"/>
                  </a:lnTo>
                  <a:lnTo>
                    <a:pt x="867" y="1082"/>
                  </a:lnTo>
                  <a:lnTo>
                    <a:pt x="867" y="1089"/>
                  </a:lnTo>
                  <a:lnTo>
                    <a:pt x="867" y="1095"/>
                  </a:lnTo>
                  <a:lnTo>
                    <a:pt x="867" y="1102"/>
                  </a:lnTo>
                  <a:lnTo>
                    <a:pt x="867" y="1108"/>
                  </a:lnTo>
                  <a:lnTo>
                    <a:pt x="867" y="1114"/>
                  </a:lnTo>
                  <a:lnTo>
                    <a:pt x="867" y="1121"/>
                  </a:lnTo>
                  <a:lnTo>
                    <a:pt x="867" y="1127"/>
                  </a:lnTo>
                  <a:lnTo>
                    <a:pt x="867" y="1133"/>
                  </a:lnTo>
                  <a:lnTo>
                    <a:pt x="867" y="1140"/>
                  </a:lnTo>
                  <a:lnTo>
                    <a:pt x="867" y="1146"/>
                  </a:lnTo>
                  <a:lnTo>
                    <a:pt x="867" y="1153"/>
                  </a:lnTo>
                  <a:lnTo>
                    <a:pt x="867" y="1172"/>
                  </a:lnTo>
                  <a:lnTo>
                    <a:pt x="867" y="1178"/>
                  </a:lnTo>
                  <a:lnTo>
                    <a:pt x="858" y="1178"/>
                  </a:lnTo>
                  <a:lnTo>
                    <a:pt x="858" y="1191"/>
                  </a:lnTo>
                  <a:lnTo>
                    <a:pt x="849" y="1197"/>
                  </a:lnTo>
                  <a:lnTo>
                    <a:pt x="849" y="1203"/>
                  </a:lnTo>
                  <a:lnTo>
                    <a:pt x="849" y="1210"/>
                  </a:lnTo>
                  <a:lnTo>
                    <a:pt x="840" y="1216"/>
                  </a:lnTo>
                  <a:lnTo>
                    <a:pt x="831" y="1223"/>
                  </a:lnTo>
                  <a:lnTo>
                    <a:pt x="831" y="1229"/>
                  </a:lnTo>
                  <a:lnTo>
                    <a:pt x="822" y="1235"/>
                  </a:lnTo>
                  <a:lnTo>
                    <a:pt x="813" y="1235"/>
                  </a:lnTo>
                  <a:lnTo>
                    <a:pt x="813" y="1242"/>
                  </a:lnTo>
                  <a:lnTo>
                    <a:pt x="813" y="1248"/>
                  </a:lnTo>
                  <a:lnTo>
                    <a:pt x="804" y="1254"/>
                  </a:lnTo>
                  <a:lnTo>
                    <a:pt x="795" y="1261"/>
                  </a:lnTo>
                  <a:lnTo>
                    <a:pt x="786" y="1261"/>
                  </a:lnTo>
                  <a:lnTo>
                    <a:pt x="786" y="1267"/>
                  </a:lnTo>
                  <a:lnTo>
                    <a:pt x="777" y="1267"/>
                  </a:lnTo>
                  <a:lnTo>
                    <a:pt x="777" y="1274"/>
                  </a:lnTo>
                  <a:lnTo>
                    <a:pt x="768" y="1280"/>
                  </a:lnTo>
                  <a:lnTo>
                    <a:pt x="758" y="1286"/>
                  </a:lnTo>
                  <a:lnTo>
                    <a:pt x="749" y="1286"/>
                  </a:lnTo>
                  <a:lnTo>
                    <a:pt x="749" y="1293"/>
                  </a:lnTo>
                  <a:lnTo>
                    <a:pt x="740" y="1299"/>
                  </a:lnTo>
                  <a:lnTo>
                    <a:pt x="731" y="1299"/>
                  </a:lnTo>
                  <a:lnTo>
                    <a:pt x="731" y="1305"/>
                  </a:lnTo>
                  <a:lnTo>
                    <a:pt x="722" y="1305"/>
                  </a:lnTo>
                  <a:lnTo>
                    <a:pt x="722" y="1312"/>
                  </a:lnTo>
                  <a:lnTo>
                    <a:pt x="713" y="1312"/>
                  </a:lnTo>
                  <a:lnTo>
                    <a:pt x="713" y="1318"/>
                  </a:lnTo>
                  <a:lnTo>
                    <a:pt x="704" y="1318"/>
                  </a:lnTo>
                  <a:lnTo>
                    <a:pt x="695" y="1324"/>
                  </a:lnTo>
                  <a:lnTo>
                    <a:pt x="686" y="1324"/>
                  </a:lnTo>
                  <a:lnTo>
                    <a:pt x="677" y="1331"/>
                  </a:lnTo>
                  <a:lnTo>
                    <a:pt x="668" y="1331"/>
                  </a:lnTo>
                  <a:lnTo>
                    <a:pt x="668" y="1337"/>
                  </a:lnTo>
                  <a:lnTo>
                    <a:pt x="659" y="1337"/>
                  </a:lnTo>
                  <a:lnTo>
                    <a:pt x="650" y="1344"/>
                  </a:lnTo>
                  <a:lnTo>
                    <a:pt x="641" y="1344"/>
                  </a:lnTo>
                  <a:lnTo>
                    <a:pt x="632" y="1344"/>
                  </a:lnTo>
                  <a:lnTo>
                    <a:pt x="623" y="1344"/>
                  </a:lnTo>
                  <a:lnTo>
                    <a:pt x="614" y="1344"/>
                  </a:lnTo>
                  <a:lnTo>
                    <a:pt x="614" y="1350"/>
                  </a:lnTo>
                  <a:lnTo>
                    <a:pt x="605" y="1350"/>
                  </a:lnTo>
                  <a:lnTo>
                    <a:pt x="587" y="1350"/>
                  </a:lnTo>
                  <a:lnTo>
                    <a:pt x="578" y="1350"/>
                  </a:lnTo>
                  <a:lnTo>
                    <a:pt x="569" y="1350"/>
                  </a:lnTo>
                  <a:lnTo>
                    <a:pt x="560" y="1350"/>
                  </a:lnTo>
                  <a:lnTo>
                    <a:pt x="551" y="1350"/>
                  </a:lnTo>
                  <a:lnTo>
                    <a:pt x="542" y="1350"/>
                  </a:lnTo>
                  <a:lnTo>
                    <a:pt x="533" y="1350"/>
                  </a:lnTo>
                  <a:lnTo>
                    <a:pt x="524" y="1350"/>
                  </a:lnTo>
                  <a:lnTo>
                    <a:pt x="515" y="1350"/>
                  </a:lnTo>
                  <a:lnTo>
                    <a:pt x="506" y="1350"/>
                  </a:lnTo>
                  <a:lnTo>
                    <a:pt x="497" y="1350"/>
                  </a:lnTo>
                  <a:lnTo>
                    <a:pt x="488" y="1350"/>
                  </a:lnTo>
                  <a:lnTo>
                    <a:pt x="478" y="1350"/>
                  </a:lnTo>
                  <a:lnTo>
                    <a:pt x="469" y="1350"/>
                  </a:lnTo>
                  <a:lnTo>
                    <a:pt x="469" y="1344"/>
                  </a:lnTo>
                  <a:lnTo>
                    <a:pt x="460" y="1344"/>
                  </a:lnTo>
                  <a:lnTo>
                    <a:pt x="451" y="1344"/>
                  </a:lnTo>
                  <a:lnTo>
                    <a:pt x="451" y="1337"/>
                  </a:lnTo>
                  <a:lnTo>
                    <a:pt x="442" y="1337"/>
                  </a:lnTo>
                  <a:lnTo>
                    <a:pt x="433" y="1337"/>
                  </a:lnTo>
                  <a:lnTo>
                    <a:pt x="433" y="1331"/>
                  </a:lnTo>
                  <a:lnTo>
                    <a:pt x="424" y="1331"/>
                  </a:lnTo>
                  <a:lnTo>
                    <a:pt x="415" y="1324"/>
                  </a:lnTo>
                  <a:lnTo>
                    <a:pt x="406" y="1318"/>
                  </a:lnTo>
                  <a:lnTo>
                    <a:pt x="397" y="1312"/>
                  </a:lnTo>
                  <a:lnTo>
                    <a:pt x="388" y="1305"/>
                  </a:lnTo>
                  <a:lnTo>
                    <a:pt x="379" y="1305"/>
                  </a:lnTo>
                  <a:lnTo>
                    <a:pt x="379" y="1299"/>
                  </a:lnTo>
                  <a:lnTo>
                    <a:pt x="370" y="1299"/>
                  </a:lnTo>
                  <a:lnTo>
                    <a:pt x="370" y="1293"/>
                  </a:lnTo>
                  <a:lnTo>
                    <a:pt x="361" y="1293"/>
                  </a:lnTo>
                  <a:lnTo>
                    <a:pt x="361" y="1280"/>
                  </a:lnTo>
                  <a:lnTo>
                    <a:pt x="352" y="1280"/>
                  </a:lnTo>
                  <a:lnTo>
                    <a:pt x="343" y="1274"/>
                  </a:lnTo>
                  <a:lnTo>
                    <a:pt x="343" y="1267"/>
                  </a:lnTo>
                  <a:lnTo>
                    <a:pt x="334" y="1261"/>
                  </a:lnTo>
                  <a:lnTo>
                    <a:pt x="325" y="1254"/>
                  </a:lnTo>
                  <a:lnTo>
                    <a:pt x="325" y="1248"/>
                  </a:lnTo>
                  <a:lnTo>
                    <a:pt x="307" y="1235"/>
                  </a:lnTo>
                  <a:lnTo>
                    <a:pt x="298" y="1229"/>
                  </a:lnTo>
                  <a:lnTo>
                    <a:pt x="289" y="1216"/>
                  </a:lnTo>
                  <a:lnTo>
                    <a:pt x="280" y="1203"/>
                  </a:lnTo>
                  <a:lnTo>
                    <a:pt x="271" y="1203"/>
                  </a:lnTo>
                  <a:lnTo>
                    <a:pt x="271" y="1197"/>
                  </a:lnTo>
                  <a:lnTo>
                    <a:pt x="262" y="1197"/>
                  </a:lnTo>
                  <a:lnTo>
                    <a:pt x="253" y="1184"/>
                  </a:lnTo>
                  <a:lnTo>
                    <a:pt x="244" y="1172"/>
                  </a:lnTo>
                  <a:lnTo>
                    <a:pt x="244" y="1165"/>
                  </a:lnTo>
                  <a:lnTo>
                    <a:pt x="244" y="1159"/>
                  </a:lnTo>
                  <a:lnTo>
                    <a:pt x="226" y="1146"/>
                  </a:lnTo>
                  <a:lnTo>
                    <a:pt x="226" y="1140"/>
                  </a:lnTo>
                  <a:lnTo>
                    <a:pt x="217" y="1140"/>
                  </a:lnTo>
                  <a:lnTo>
                    <a:pt x="217" y="1133"/>
                  </a:lnTo>
                  <a:lnTo>
                    <a:pt x="208" y="1127"/>
                  </a:lnTo>
                  <a:lnTo>
                    <a:pt x="199" y="1114"/>
                  </a:lnTo>
                  <a:lnTo>
                    <a:pt x="199" y="1108"/>
                  </a:lnTo>
                  <a:lnTo>
                    <a:pt x="199" y="1095"/>
                  </a:lnTo>
                  <a:lnTo>
                    <a:pt x="199" y="1082"/>
                  </a:lnTo>
                  <a:lnTo>
                    <a:pt x="199" y="1076"/>
                  </a:lnTo>
                  <a:lnTo>
                    <a:pt x="189" y="1063"/>
                  </a:lnTo>
                  <a:lnTo>
                    <a:pt x="180" y="1031"/>
                  </a:lnTo>
                  <a:lnTo>
                    <a:pt x="180" y="1019"/>
                  </a:lnTo>
                  <a:lnTo>
                    <a:pt x="180" y="1012"/>
                  </a:lnTo>
                  <a:lnTo>
                    <a:pt x="180" y="1000"/>
                  </a:lnTo>
                  <a:lnTo>
                    <a:pt x="180" y="968"/>
                  </a:lnTo>
                  <a:lnTo>
                    <a:pt x="180" y="961"/>
                  </a:lnTo>
                  <a:lnTo>
                    <a:pt x="180" y="936"/>
                  </a:lnTo>
                  <a:lnTo>
                    <a:pt x="180" y="923"/>
                  </a:lnTo>
                  <a:lnTo>
                    <a:pt x="189" y="904"/>
                  </a:lnTo>
                  <a:lnTo>
                    <a:pt x="199" y="898"/>
                  </a:lnTo>
                  <a:lnTo>
                    <a:pt x="199" y="879"/>
                  </a:lnTo>
                  <a:lnTo>
                    <a:pt x="208" y="866"/>
                  </a:lnTo>
                  <a:lnTo>
                    <a:pt x="208" y="853"/>
                  </a:lnTo>
                  <a:lnTo>
                    <a:pt x="208" y="840"/>
                  </a:lnTo>
                  <a:lnTo>
                    <a:pt x="217" y="828"/>
                  </a:lnTo>
                  <a:lnTo>
                    <a:pt x="226" y="809"/>
                  </a:lnTo>
                  <a:lnTo>
                    <a:pt x="226" y="802"/>
                  </a:lnTo>
                  <a:lnTo>
                    <a:pt x="235" y="789"/>
                  </a:lnTo>
                  <a:lnTo>
                    <a:pt x="244" y="777"/>
                  </a:lnTo>
                  <a:lnTo>
                    <a:pt x="253" y="758"/>
                  </a:lnTo>
                  <a:lnTo>
                    <a:pt x="253" y="751"/>
                  </a:lnTo>
                  <a:lnTo>
                    <a:pt x="262" y="738"/>
                  </a:lnTo>
                  <a:lnTo>
                    <a:pt x="271" y="726"/>
                  </a:lnTo>
                  <a:lnTo>
                    <a:pt x="280" y="719"/>
                  </a:lnTo>
                  <a:lnTo>
                    <a:pt x="280" y="700"/>
                  </a:lnTo>
                  <a:lnTo>
                    <a:pt x="298" y="694"/>
                  </a:lnTo>
                  <a:lnTo>
                    <a:pt x="307" y="688"/>
                  </a:lnTo>
                  <a:lnTo>
                    <a:pt x="307" y="675"/>
                  </a:lnTo>
                  <a:lnTo>
                    <a:pt x="316" y="668"/>
                  </a:lnTo>
                  <a:lnTo>
                    <a:pt x="325" y="656"/>
                  </a:lnTo>
                  <a:lnTo>
                    <a:pt x="325" y="649"/>
                  </a:lnTo>
                  <a:lnTo>
                    <a:pt x="334" y="643"/>
                  </a:lnTo>
                  <a:lnTo>
                    <a:pt x="343" y="624"/>
                  </a:lnTo>
                  <a:lnTo>
                    <a:pt x="352" y="617"/>
                  </a:lnTo>
                  <a:lnTo>
                    <a:pt x="361" y="611"/>
                  </a:lnTo>
                  <a:lnTo>
                    <a:pt x="379" y="598"/>
                  </a:lnTo>
                  <a:lnTo>
                    <a:pt x="415" y="560"/>
                  </a:lnTo>
                  <a:lnTo>
                    <a:pt x="415" y="547"/>
                  </a:lnTo>
                  <a:lnTo>
                    <a:pt x="424" y="541"/>
                  </a:lnTo>
                  <a:lnTo>
                    <a:pt x="433" y="535"/>
                  </a:lnTo>
                  <a:lnTo>
                    <a:pt x="451" y="522"/>
                  </a:lnTo>
                  <a:lnTo>
                    <a:pt x="478" y="496"/>
                  </a:lnTo>
                  <a:lnTo>
                    <a:pt x="497" y="484"/>
                  </a:lnTo>
                  <a:lnTo>
                    <a:pt x="515" y="477"/>
                  </a:lnTo>
                  <a:lnTo>
                    <a:pt x="524" y="471"/>
                  </a:lnTo>
                  <a:lnTo>
                    <a:pt x="542" y="465"/>
                  </a:lnTo>
                  <a:lnTo>
                    <a:pt x="551" y="452"/>
                  </a:lnTo>
                  <a:lnTo>
                    <a:pt x="560" y="445"/>
                  </a:lnTo>
                  <a:lnTo>
                    <a:pt x="578" y="439"/>
                  </a:lnTo>
                  <a:lnTo>
                    <a:pt x="596" y="426"/>
                  </a:lnTo>
                  <a:lnTo>
                    <a:pt x="605" y="426"/>
                  </a:lnTo>
                  <a:lnTo>
                    <a:pt x="623" y="407"/>
                  </a:lnTo>
                  <a:lnTo>
                    <a:pt x="650" y="401"/>
                  </a:lnTo>
                  <a:lnTo>
                    <a:pt x="668" y="388"/>
                  </a:lnTo>
                  <a:lnTo>
                    <a:pt x="686" y="388"/>
                  </a:lnTo>
                  <a:lnTo>
                    <a:pt x="695" y="375"/>
                  </a:lnTo>
                  <a:lnTo>
                    <a:pt x="722" y="363"/>
                  </a:lnTo>
                  <a:lnTo>
                    <a:pt x="740" y="350"/>
                  </a:lnTo>
                  <a:lnTo>
                    <a:pt x="758" y="337"/>
                  </a:lnTo>
                  <a:lnTo>
                    <a:pt x="777" y="318"/>
                  </a:lnTo>
                  <a:lnTo>
                    <a:pt x="795" y="312"/>
                  </a:lnTo>
                  <a:lnTo>
                    <a:pt x="813" y="305"/>
                  </a:lnTo>
                  <a:lnTo>
                    <a:pt x="831" y="293"/>
                  </a:lnTo>
                  <a:lnTo>
                    <a:pt x="966" y="203"/>
                  </a:lnTo>
                  <a:lnTo>
                    <a:pt x="984" y="191"/>
                  </a:lnTo>
                  <a:lnTo>
                    <a:pt x="1011" y="184"/>
                  </a:lnTo>
                  <a:lnTo>
                    <a:pt x="1020" y="178"/>
                  </a:lnTo>
                  <a:lnTo>
                    <a:pt x="1038" y="165"/>
                  </a:lnTo>
                  <a:lnTo>
                    <a:pt x="1057" y="159"/>
                  </a:lnTo>
                  <a:lnTo>
                    <a:pt x="1102" y="133"/>
                  </a:lnTo>
                  <a:lnTo>
                    <a:pt x="1111" y="133"/>
                  </a:lnTo>
                  <a:lnTo>
                    <a:pt x="1120" y="121"/>
                  </a:lnTo>
                  <a:lnTo>
                    <a:pt x="1129" y="121"/>
                  </a:lnTo>
                  <a:lnTo>
                    <a:pt x="1147" y="108"/>
                  </a:lnTo>
                  <a:lnTo>
                    <a:pt x="1156" y="108"/>
                  </a:lnTo>
                  <a:lnTo>
                    <a:pt x="1174" y="95"/>
                  </a:lnTo>
                  <a:lnTo>
                    <a:pt x="1192" y="82"/>
                  </a:lnTo>
                  <a:lnTo>
                    <a:pt x="1210" y="76"/>
                  </a:lnTo>
                  <a:lnTo>
                    <a:pt x="1219" y="70"/>
                  </a:lnTo>
                  <a:lnTo>
                    <a:pt x="1237" y="63"/>
                  </a:lnTo>
                  <a:lnTo>
                    <a:pt x="1255" y="51"/>
                  </a:lnTo>
                  <a:lnTo>
                    <a:pt x="1264" y="44"/>
                  </a:lnTo>
                  <a:lnTo>
                    <a:pt x="1273" y="31"/>
                  </a:lnTo>
                  <a:lnTo>
                    <a:pt x="1291" y="31"/>
                  </a:lnTo>
                  <a:lnTo>
                    <a:pt x="1309" y="19"/>
                  </a:lnTo>
                  <a:lnTo>
                    <a:pt x="1309" y="12"/>
                  </a:lnTo>
                  <a:lnTo>
                    <a:pt x="1327" y="12"/>
                  </a:lnTo>
                  <a:lnTo>
                    <a:pt x="1336" y="6"/>
                  </a:lnTo>
                  <a:lnTo>
                    <a:pt x="1336" y="0"/>
                  </a:lnTo>
                  <a:lnTo>
                    <a:pt x="1346" y="0"/>
                  </a:lnTo>
                </a:path>
              </a:pathLst>
            </a:custGeom>
            <a:noFill/>
            <a:ln w="76200">
              <a:solidFill>
                <a:srgbClr val="FF99FF"/>
              </a:solidFill>
              <a:round/>
              <a:headEnd/>
              <a:tailEnd/>
            </a:ln>
          </p:spPr>
          <p:txBody>
            <a:bodyPr/>
            <a:lstStyle/>
            <a:p>
              <a:endParaRPr lang="en-GB"/>
            </a:p>
          </p:txBody>
        </p:sp>
        <p:sp>
          <p:nvSpPr>
            <p:cNvPr id="85142" name="Freeform 6"/>
            <p:cNvSpPr>
              <a:spLocks/>
            </p:cNvSpPr>
            <p:nvPr/>
          </p:nvSpPr>
          <p:spPr bwMode="auto">
            <a:xfrm>
              <a:off x="1728" y="816"/>
              <a:ext cx="1346" cy="1350"/>
            </a:xfrm>
            <a:custGeom>
              <a:avLst/>
              <a:gdLst>
                <a:gd name="T0" fmla="*/ 36 w 1346"/>
                <a:gd name="T1" fmla="*/ 235 h 1350"/>
                <a:gd name="T2" fmla="*/ 108 w 1346"/>
                <a:gd name="T3" fmla="*/ 299 h 1350"/>
                <a:gd name="T4" fmla="*/ 180 w 1346"/>
                <a:gd name="T5" fmla="*/ 350 h 1350"/>
                <a:gd name="T6" fmla="*/ 226 w 1346"/>
                <a:gd name="T7" fmla="*/ 382 h 1350"/>
                <a:gd name="T8" fmla="*/ 280 w 1346"/>
                <a:gd name="T9" fmla="*/ 420 h 1350"/>
                <a:gd name="T10" fmla="*/ 325 w 1346"/>
                <a:gd name="T11" fmla="*/ 452 h 1350"/>
                <a:gd name="T12" fmla="*/ 361 w 1346"/>
                <a:gd name="T13" fmla="*/ 477 h 1350"/>
                <a:gd name="T14" fmla="*/ 415 w 1346"/>
                <a:gd name="T15" fmla="*/ 509 h 1350"/>
                <a:gd name="T16" fmla="*/ 488 w 1346"/>
                <a:gd name="T17" fmla="*/ 579 h 1350"/>
                <a:gd name="T18" fmla="*/ 560 w 1346"/>
                <a:gd name="T19" fmla="*/ 630 h 1350"/>
                <a:gd name="T20" fmla="*/ 632 w 1346"/>
                <a:gd name="T21" fmla="*/ 694 h 1350"/>
                <a:gd name="T22" fmla="*/ 686 w 1346"/>
                <a:gd name="T23" fmla="*/ 732 h 1350"/>
                <a:gd name="T24" fmla="*/ 740 w 1346"/>
                <a:gd name="T25" fmla="*/ 783 h 1350"/>
                <a:gd name="T26" fmla="*/ 768 w 1346"/>
                <a:gd name="T27" fmla="*/ 821 h 1350"/>
                <a:gd name="T28" fmla="*/ 804 w 1346"/>
                <a:gd name="T29" fmla="*/ 866 h 1350"/>
                <a:gd name="T30" fmla="*/ 822 w 1346"/>
                <a:gd name="T31" fmla="*/ 904 h 1350"/>
                <a:gd name="T32" fmla="*/ 840 w 1346"/>
                <a:gd name="T33" fmla="*/ 955 h 1350"/>
                <a:gd name="T34" fmla="*/ 858 w 1346"/>
                <a:gd name="T35" fmla="*/ 1006 h 1350"/>
                <a:gd name="T36" fmla="*/ 867 w 1346"/>
                <a:gd name="T37" fmla="*/ 1057 h 1350"/>
                <a:gd name="T38" fmla="*/ 867 w 1346"/>
                <a:gd name="T39" fmla="*/ 1102 h 1350"/>
                <a:gd name="T40" fmla="*/ 867 w 1346"/>
                <a:gd name="T41" fmla="*/ 1140 h 1350"/>
                <a:gd name="T42" fmla="*/ 858 w 1346"/>
                <a:gd name="T43" fmla="*/ 1191 h 1350"/>
                <a:gd name="T44" fmla="*/ 831 w 1346"/>
                <a:gd name="T45" fmla="*/ 1229 h 1350"/>
                <a:gd name="T46" fmla="*/ 795 w 1346"/>
                <a:gd name="T47" fmla="*/ 1261 h 1350"/>
                <a:gd name="T48" fmla="*/ 758 w 1346"/>
                <a:gd name="T49" fmla="*/ 1286 h 1350"/>
                <a:gd name="T50" fmla="*/ 722 w 1346"/>
                <a:gd name="T51" fmla="*/ 1305 h 1350"/>
                <a:gd name="T52" fmla="*/ 686 w 1346"/>
                <a:gd name="T53" fmla="*/ 1324 h 1350"/>
                <a:gd name="T54" fmla="*/ 641 w 1346"/>
                <a:gd name="T55" fmla="*/ 1344 h 1350"/>
                <a:gd name="T56" fmla="*/ 587 w 1346"/>
                <a:gd name="T57" fmla="*/ 1350 h 1350"/>
                <a:gd name="T58" fmla="*/ 533 w 1346"/>
                <a:gd name="T59" fmla="*/ 1350 h 1350"/>
                <a:gd name="T60" fmla="*/ 478 w 1346"/>
                <a:gd name="T61" fmla="*/ 1350 h 1350"/>
                <a:gd name="T62" fmla="*/ 442 w 1346"/>
                <a:gd name="T63" fmla="*/ 1337 h 1350"/>
                <a:gd name="T64" fmla="*/ 397 w 1346"/>
                <a:gd name="T65" fmla="*/ 1312 h 1350"/>
                <a:gd name="T66" fmla="*/ 361 w 1346"/>
                <a:gd name="T67" fmla="*/ 1293 h 1350"/>
                <a:gd name="T68" fmla="*/ 325 w 1346"/>
                <a:gd name="T69" fmla="*/ 1254 h 1350"/>
                <a:gd name="T70" fmla="*/ 271 w 1346"/>
                <a:gd name="T71" fmla="*/ 1203 h 1350"/>
                <a:gd name="T72" fmla="*/ 244 w 1346"/>
                <a:gd name="T73" fmla="*/ 1159 h 1350"/>
                <a:gd name="T74" fmla="*/ 199 w 1346"/>
                <a:gd name="T75" fmla="*/ 1114 h 1350"/>
                <a:gd name="T76" fmla="*/ 180 w 1346"/>
                <a:gd name="T77" fmla="*/ 1031 h 1350"/>
                <a:gd name="T78" fmla="*/ 180 w 1346"/>
                <a:gd name="T79" fmla="*/ 936 h 1350"/>
                <a:gd name="T80" fmla="*/ 208 w 1346"/>
                <a:gd name="T81" fmla="*/ 853 h 1350"/>
                <a:gd name="T82" fmla="*/ 244 w 1346"/>
                <a:gd name="T83" fmla="*/ 777 h 1350"/>
                <a:gd name="T84" fmla="*/ 280 w 1346"/>
                <a:gd name="T85" fmla="*/ 700 h 1350"/>
                <a:gd name="T86" fmla="*/ 325 w 1346"/>
                <a:gd name="T87" fmla="*/ 649 h 1350"/>
                <a:gd name="T88" fmla="*/ 415 w 1346"/>
                <a:gd name="T89" fmla="*/ 560 h 1350"/>
                <a:gd name="T90" fmla="*/ 497 w 1346"/>
                <a:gd name="T91" fmla="*/ 484 h 1350"/>
                <a:gd name="T92" fmla="*/ 578 w 1346"/>
                <a:gd name="T93" fmla="*/ 439 h 1350"/>
                <a:gd name="T94" fmla="*/ 686 w 1346"/>
                <a:gd name="T95" fmla="*/ 388 h 1350"/>
                <a:gd name="T96" fmla="*/ 795 w 1346"/>
                <a:gd name="T97" fmla="*/ 312 h 1350"/>
                <a:gd name="T98" fmla="*/ 1020 w 1346"/>
                <a:gd name="T99" fmla="*/ 178 h 1350"/>
                <a:gd name="T100" fmla="*/ 1129 w 1346"/>
                <a:gd name="T101" fmla="*/ 121 h 1350"/>
                <a:gd name="T102" fmla="*/ 1219 w 1346"/>
                <a:gd name="T103" fmla="*/ 70 h 1350"/>
                <a:gd name="T104" fmla="*/ 1309 w 1346"/>
                <a:gd name="T105" fmla="*/ 19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6"/>
                <a:gd name="T160" fmla="*/ 0 h 1350"/>
                <a:gd name="T161" fmla="*/ 1346 w 1346"/>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6" h="1350">
                  <a:moveTo>
                    <a:pt x="0" y="210"/>
                  </a:moveTo>
                  <a:lnTo>
                    <a:pt x="0" y="216"/>
                  </a:lnTo>
                  <a:lnTo>
                    <a:pt x="9" y="216"/>
                  </a:lnTo>
                  <a:lnTo>
                    <a:pt x="18" y="223"/>
                  </a:lnTo>
                  <a:lnTo>
                    <a:pt x="18" y="229"/>
                  </a:lnTo>
                  <a:lnTo>
                    <a:pt x="36" y="235"/>
                  </a:lnTo>
                  <a:lnTo>
                    <a:pt x="36" y="242"/>
                  </a:lnTo>
                  <a:lnTo>
                    <a:pt x="45" y="248"/>
                  </a:lnTo>
                  <a:lnTo>
                    <a:pt x="63" y="261"/>
                  </a:lnTo>
                  <a:lnTo>
                    <a:pt x="81" y="274"/>
                  </a:lnTo>
                  <a:lnTo>
                    <a:pt x="90" y="280"/>
                  </a:lnTo>
                  <a:lnTo>
                    <a:pt x="108" y="299"/>
                  </a:lnTo>
                  <a:lnTo>
                    <a:pt x="126" y="305"/>
                  </a:lnTo>
                  <a:lnTo>
                    <a:pt x="135" y="312"/>
                  </a:lnTo>
                  <a:lnTo>
                    <a:pt x="144" y="324"/>
                  </a:lnTo>
                  <a:lnTo>
                    <a:pt x="153" y="324"/>
                  </a:lnTo>
                  <a:lnTo>
                    <a:pt x="162" y="337"/>
                  </a:lnTo>
                  <a:lnTo>
                    <a:pt x="180" y="350"/>
                  </a:lnTo>
                  <a:lnTo>
                    <a:pt x="189" y="356"/>
                  </a:lnTo>
                  <a:lnTo>
                    <a:pt x="189" y="363"/>
                  </a:lnTo>
                  <a:lnTo>
                    <a:pt x="199" y="369"/>
                  </a:lnTo>
                  <a:lnTo>
                    <a:pt x="208" y="375"/>
                  </a:lnTo>
                  <a:lnTo>
                    <a:pt x="217" y="382"/>
                  </a:lnTo>
                  <a:lnTo>
                    <a:pt x="226" y="382"/>
                  </a:lnTo>
                  <a:lnTo>
                    <a:pt x="235" y="388"/>
                  </a:lnTo>
                  <a:lnTo>
                    <a:pt x="244" y="395"/>
                  </a:lnTo>
                  <a:lnTo>
                    <a:pt x="253" y="401"/>
                  </a:lnTo>
                  <a:lnTo>
                    <a:pt x="262" y="407"/>
                  </a:lnTo>
                  <a:lnTo>
                    <a:pt x="271" y="414"/>
                  </a:lnTo>
                  <a:lnTo>
                    <a:pt x="280" y="420"/>
                  </a:lnTo>
                  <a:lnTo>
                    <a:pt x="289" y="420"/>
                  </a:lnTo>
                  <a:lnTo>
                    <a:pt x="298" y="426"/>
                  </a:lnTo>
                  <a:lnTo>
                    <a:pt x="307" y="433"/>
                  </a:lnTo>
                  <a:lnTo>
                    <a:pt x="316" y="439"/>
                  </a:lnTo>
                  <a:lnTo>
                    <a:pt x="325" y="445"/>
                  </a:lnTo>
                  <a:lnTo>
                    <a:pt x="325" y="452"/>
                  </a:lnTo>
                  <a:lnTo>
                    <a:pt x="334" y="452"/>
                  </a:lnTo>
                  <a:lnTo>
                    <a:pt x="343" y="458"/>
                  </a:lnTo>
                  <a:lnTo>
                    <a:pt x="343" y="465"/>
                  </a:lnTo>
                  <a:lnTo>
                    <a:pt x="352" y="465"/>
                  </a:lnTo>
                  <a:lnTo>
                    <a:pt x="361" y="471"/>
                  </a:lnTo>
                  <a:lnTo>
                    <a:pt x="361" y="477"/>
                  </a:lnTo>
                  <a:lnTo>
                    <a:pt x="370" y="484"/>
                  </a:lnTo>
                  <a:lnTo>
                    <a:pt x="379" y="490"/>
                  </a:lnTo>
                  <a:lnTo>
                    <a:pt x="388" y="496"/>
                  </a:lnTo>
                  <a:lnTo>
                    <a:pt x="397" y="503"/>
                  </a:lnTo>
                  <a:lnTo>
                    <a:pt x="406" y="509"/>
                  </a:lnTo>
                  <a:lnTo>
                    <a:pt x="415" y="509"/>
                  </a:lnTo>
                  <a:lnTo>
                    <a:pt x="424" y="516"/>
                  </a:lnTo>
                  <a:lnTo>
                    <a:pt x="451" y="541"/>
                  </a:lnTo>
                  <a:lnTo>
                    <a:pt x="460" y="554"/>
                  </a:lnTo>
                  <a:lnTo>
                    <a:pt x="478" y="560"/>
                  </a:lnTo>
                  <a:lnTo>
                    <a:pt x="478" y="573"/>
                  </a:lnTo>
                  <a:lnTo>
                    <a:pt x="488" y="579"/>
                  </a:lnTo>
                  <a:lnTo>
                    <a:pt x="497" y="586"/>
                  </a:lnTo>
                  <a:lnTo>
                    <a:pt x="515" y="605"/>
                  </a:lnTo>
                  <a:lnTo>
                    <a:pt x="533" y="605"/>
                  </a:lnTo>
                  <a:lnTo>
                    <a:pt x="533" y="617"/>
                  </a:lnTo>
                  <a:lnTo>
                    <a:pt x="551" y="624"/>
                  </a:lnTo>
                  <a:lnTo>
                    <a:pt x="560" y="630"/>
                  </a:lnTo>
                  <a:lnTo>
                    <a:pt x="578" y="649"/>
                  </a:lnTo>
                  <a:lnTo>
                    <a:pt x="587" y="656"/>
                  </a:lnTo>
                  <a:lnTo>
                    <a:pt x="596" y="662"/>
                  </a:lnTo>
                  <a:lnTo>
                    <a:pt x="596" y="668"/>
                  </a:lnTo>
                  <a:lnTo>
                    <a:pt x="623" y="681"/>
                  </a:lnTo>
                  <a:lnTo>
                    <a:pt x="632" y="694"/>
                  </a:lnTo>
                  <a:lnTo>
                    <a:pt x="641" y="694"/>
                  </a:lnTo>
                  <a:lnTo>
                    <a:pt x="650" y="707"/>
                  </a:lnTo>
                  <a:lnTo>
                    <a:pt x="659" y="713"/>
                  </a:lnTo>
                  <a:lnTo>
                    <a:pt x="668" y="719"/>
                  </a:lnTo>
                  <a:lnTo>
                    <a:pt x="677" y="732"/>
                  </a:lnTo>
                  <a:lnTo>
                    <a:pt x="686" y="732"/>
                  </a:lnTo>
                  <a:lnTo>
                    <a:pt x="695" y="738"/>
                  </a:lnTo>
                  <a:lnTo>
                    <a:pt x="695" y="751"/>
                  </a:lnTo>
                  <a:lnTo>
                    <a:pt x="704" y="751"/>
                  </a:lnTo>
                  <a:lnTo>
                    <a:pt x="722" y="770"/>
                  </a:lnTo>
                  <a:lnTo>
                    <a:pt x="731" y="777"/>
                  </a:lnTo>
                  <a:lnTo>
                    <a:pt x="740" y="783"/>
                  </a:lnTo>
                  <a:lnTo>
                    <a:pt x="740" y="789"/>
                  </a:lnTo>
                  <a:lnTo>
                    <a:pt x="749" y="796"/>
                  </a:lnTo>
                  <a:lnTo>
                    <a:pt x="749" y="802"/>
                  </a:lnTo>
                  <a:lnTo>
                    <a:pt x="758" y="809"/>
                  </a:lnTo>
                  <a:lnTo>
                    <a:pt x="758" y="815"/>
                  </a:lnTo>
                  <a:lnTo>
                    <a:pt x="768" y="821"/>
                  </a:lnTo>
                  <a:lnTo>
                    <a:pt x="768" y="828"/>
                  </a:lnTo>
                  <a:lnTo>
                    <a:pt x="777" y="834"/>
                  </a:lnTo>
                  <a:lnTo>
                    <a:pt x="786" y="840"/>
                  </a:lnTo>
                  <a:lnTo>
                    <a:pt x="786" y="853"/>
                  </a:lnTo>
                  <a:lnTo>
                    <a:pt x="795" y="860"/>
                  </a:lnTo>
                  <a:lnTo>
                    <a:pt x="804" y="866"/>
                  </a:lnTo>
                  <a:lnTo>
                    <a:pt x="804" y="872"/>
                  </a:lnTo>
                  <a:lnTo>
                    <a:pt x="813" y="879"/>
                  </a:lnTo>
                  <a:lnTo>
                    <a:pt x="813" y="885"/>
                  </a:lnTo>
                  <a:lnTo>
                    <a:pt x="813" y="891"/>
                  </a:lnTo>
                  <a:lnTo>
                    <a:pt x="822" y="898"/>
                  </a:lnTo>
                  <a:lnTo>
                    <a:pt x="822" y="904"/>
                  </a:lnTo>
                  <a:lnTo>
                    <a:pt x="822" y="910"/>
                  </a:lnTo>
                  <a:lnTo>
                    <a:pt x="831" y="923"/>
                  </a:lnTo>
                  <a:lnTo>
                    <a:pt x="831" y="930"/>
                  </a:lnTo>
                  <a:lnTo>
                    <a:pt x="831" y="936"/>
                  </a:lnTo>
                  <a:lnTo>
                    <a:pt x="840" y="942"/>
                  </a:lnTo>
                  <a:lnTo>
                    <a:pt x="840" y="955"/>
                  </a:lnTo>
                  <a:lnTo>
                    <a:pt x="849" y="961"/>
                  </a:lnTo>
                  <a:lnTo>
                    <a:pt x="849" y="974"/>
                  </a:lnTo>
                  <a:lnTo>
                    <a:pt x="858" y="987"/>
                  </a:lnTo>
                  <a:lnTo>
                    <a:pt x="858" y="993"/>
                  </a:lnTo>
                  <a:lnTo>
                    <a:pt x="858" y="1000"/>
                  </a:lnTo>
                  <a:lnTo>
                    <a:pt x="858" y="1006"/>
                  </a:lnTo>
                  <a:lnTo>
                    <a:pt x="858" y="1012"/>
                  </a:lnTo>
                  <a:lnTo>
                    <a:pt x="867" y="1019"/>
                  </a:lnTo>
                  <a:lnTo>
                    <a:pt x="867" y="1025"/>
                  </a:lnTo>
                  <a:lnTo>
                    <a:pt x="867" y="1038"/>
                  </a:lnTo>
                  <a:lnTo>
                    <a:pt x="867" y="1044"/>
                  </a:lnTo>
                  <a:lnTo>
                    <a:pt x="867" y="1057"/>
                  </a:lnTo>
                  <a:lnTo>
                    <a:pt x="867" y="1063"/>
                  </a:lnTo>
                  <a:lnTo>
                    <a:pt x="867" y="1076"/>
                  </a:lnTo>
                  <a:lnTo>
                    <a:pt x="867" y="1082"/>
                  </a:lnTo>
                  <a:lnTo>
                    <a:pt x="867" y="1089"/>
                  </a:lnTo>
                  <a:lnTo>
                    <a:pt x="867" y="1095"/>
                  </a:lnTo>
                  <a:lnTo>
                    <a:pt x="867" y="1102"/>
                  </a:lnTo>
                  <a:lnTo>
                    <a:pt x="867" y="1108"/>
                  </a:lnTo>
                  <a:lnTo>
                    <a:pt x="867" y="1114"/>
                  </a:lnTo>
                  <a:lnTo>
                    <a:pt x="867" y="1121"/>
                  </a:lnTo>
                  <a:lnTo>
                    <a:pt x="867" y="1127"/>
                  </a:lnTo>
                  <a:lnTo>
                    <a:pt x="867" y="1133"/>
                  </a:lnTo>
                  <a:lnTo>
                    <a:pt x="867" y="1140"/>
                  </a:lnTo>
                  <a:lnTo>
                    <a:pt x="867" y="1146"/>
                  </a:lnTo>
                  <a:lnTo>
                    <a:pt x="867" y="1153"/>
                  </a:lnTo>
                  <a:lnTo>
                    <a:pt x="867" y="1172"/>
                  </a:lnTo>
                  <a:lnTo>
                    <a:pt x="867" y="1178"/>
                  </a:lnTo>
                  <a:lnTo>
                    <a:pt x="858" y="1178"/>
                  </a:lnTo>
                  <a:lnTo>
                    <a:pt x="858" y="1191"/>
                  </a:lnTo>
                  <a:lnTo>
                    <a:pt x="849" y="1197"/>
                  </a:lnTo>
                  <a:lnTo>
                    <a:pt x="849" y="1203"/>
                  </a:lnTo>
                  <a:lnTo>
                    <a:pt x="849" y="1210"/>
                  </a:lnTo>
                  <a:lnTo>
                    <a:pt x="840" y="1216"/>
                  </a:lnTo>
                  <a:lnTo>
                    <a:pt x="831" y="1223"/>
                  </a:lnTo>
                  <a:lnTo>
                    <a:pt x="831" y="1229"/>
                  </a:lnTo>
                  <a:lnTo>
                    <a:pt x="822" y="1235"/>
                  </a:lnTo>
                  <a:lnTo>
                    <a:pt x="813" y="1235"/>
                  </a:lnTo>
                  <a:lnTo>
                    <a:pt x="813" y="1242"/>
                  </a:lnTo>
                  <a:lnTo>
                    <a:pt x="813" y="1248"/>
                  </a:lnTo>
                  <a:lnTo>
                    <a:pt x="804" y="1254"/>
                  </a:lnTo>
                  <a:lnTo>
                    <a:pt x="795" y="1261"/>
                  </a:lnTo>
                  <a:lnTo>
                    <a:pt x="786" y="1261"/>
                  </a:lnTo>
                  <a:lnTo>
                    <a:pt x="786" y="1267"/>
                  </a:lnTo>
                  <a:lnTo>
                    <a:pt x="777" y="1267"/>
                  </a:lnTo>
                  <a:lnTo>
                    <a:pt x="777" y="1274"/>
                  </a:lnTo>
                  <a:lnTo>
                    <a:pt x="768" y="1280"/>
                  </a:lnTo>
                  <a:lnTo>
                    <a:pt x="758" y="1286"/>
                  </a:lnTo>
                  <a:lnTo>
                    <a:pt x="749" y="1286"/>
                  </a:lnTo>
                  <a:lnTo>
                    <a:pt x="749" y="1293"/>
                  </a:lnTo>
                  <a:lnTo>
                    <a:pt x="740" y="1299"/>
                  </a:lnTo>
                  <a:lnTo>
                    <a:pt x="731" y="1299"/>
                  </a:lnTo>
                  <a:lnTo>
                    <a:pt x="731" y="1305"/>
                  </a:lnTo>
                  <a:lnTo>
                    <a:pt x="722" y="1305"/>
                  </a:lnTo>
                  <a:lnTo>
                    <a:pt x="722" y="1312"/>
                  </a:lnTo>
                  <a:lnTo>
                    <a:pt x="713" y="1312"/>
                  </a:lnTo>
                  <a:lnTo>
                    <a:pt x="713" y="1318"/>
                  </a:lnTo>
                  <a:lnTo>
                    <a:pt x="704" y="1318"/>
                  </a:lnTo>
                  <a:lnTo>
                    <a:pt x="695" y="1324"/>
                  </a:lnTo>
                  <a:lnTo>
                    <a:pt x="686" y="1324"/>
                  </a:lnTo>
                  <a:lnTo>
                    <a:pt x="677" y="1331"/>
                  </a:lnTo>
                  <a:lnTo>
                    <a:pt x="668" y="1331"/>
                  </a:lnTo>
                  <a:lnTo>
                    <a:pt x="668" y="1337"/>
                  </a:lnTo>
                  <a:lnTo>
                    <a:pt x="659" y="1337"/>
                  </a:lnTo>
                  <a:lnTo>
                    <a:pt x="650" y="1344"/>
                  </a:lnTo>
                  <a:lnTo>
                    <a:pt x="641" y="1344"/>
                  </a:lnTo>
                  <a:lnTo>
                    <a:pt x="632" y="1344"/>
                  </a:lnTo>
                  <a:lnTo>
                    <a:pt x="623" y="1344"/>
                  </a:lnTo>
                  <a:lnTo>
                    <a:pt x="614" y="1344"/>
                  </a:lnTo>
                  <a:lnTo>
                    <a:pt x="614" y="1350"/>
                  </a:lnTo>
                  <a:lnTo>
                    <a:pt x="605" y="1350"/>
                  </a:lnTo>
                  <a:lnTo>
                    <a:pt x="587" y="1350"/>
                  </a:lnTo>
                  <a:lnTo>
                    <a:pt x="578" y="1350"/>
                  </a:lnTo>
                  <a:lnTo>
                    <a:pt x="569" y="1350"/>
                  </a:lnTo>
                  <a:lnTo>
                    <a:pt x="560" y="1350"/>
                  </a:lnTo>
                  <a:lnTo>
                    <a:pt x="551" y="1350"/>
                  </a:lnTo>
                  <a:lnTo>
                    <a:pt x="542" y="1350"/>
                  </a:lnTo>
                  <a:lnTo>
                    <a:pt x="533" y="1350"/>
                  </a:lnTo>
                  <a:lnTo>
                    <a:pt x="524" y="1350"/>
                  </a:lnTo>
                  <a:lnTo>
                    <a:pt x="515" y="1350"/>
                  </a:lnTo>
                  <a:lnTo>
                    <a:pt x="506" y="1350"/>
                  </a:lnTo>
                  <a:lnTo>
                    <a:pt x="497" y="1350"/>
                  </a:lnTo>
                  <a:lnTo>
                    <a:pt x="488" y="1350"/>
                  </a:lnTo>
                  <a:lnTo>
                    <a:pt x="478" y="1350"/>
                  </a:lnTo>
                  <a:lnTo>
                    <a:pt x="469" y="1350"/>
                  </a:lnTo>
                  <a:lnTo>
                    <a:pt x="469" y="1344"/>
                  </a:lnTo>
                  <a:lnTo>
                    <a:pt x="460" y="1344"/>
                  </a:lnTo>
                  <a:lnTo>
                    <a:pt x="451" y="1344"/>
                  </a:lnTo>
                  <a:lnTo>
                    <a:pt x="451" y="1337"/>
                  </a:lnTo>
                  <a:lnTo>
                    <a:pt x="442" y="1337"/>
                  </a:lnTo>
                  <a:lnTo>
                    <a:pt x="433" y="1337"/>
                  </a:lnTo>
                  <a:lnTo>
                    <a:pt x="433" y="1331"/>
                  </a:lnTo>
                  <a:lnTo>
                    <a:pt x="424" y="1331"/>
                  </a:lnTo>
                  <a:lnTo>
                    <a:pt x="415" y="1324"/>
                  </a:lnTo>
                  <a:lnTo>
                    <a:pt x="406" y="1318"/>
                  </a:lnTo>
                  <a:lnTo>
                    <a:pt x="397" y="1312"/>
                  </a:lnTo>
                  <a:lnTo>
                    <a:pt x="388" y="1305"/>
                  </a:lnTo>
                  <a:lnTo>
                    <a:pt x="379" y="1305"/>
                  </a:lnTo>
                  <a:lnTo>
                    <a:pt x="379" y="1299"/>
                  </a:lnTo>
                  <a:lnTo>
                    <a:pt x="370" y="1299"/>
                  </a:lnTo>
                  <a:lnTo>
                    <a:pt x="370" y="1293"/>
                  </a:lnTo>
                  <a:lnTo>
                    <a:pt x="361" y="1293"/>
                  </a:lnTo>
                  <a:lnTo>
                    <a:pt x="361" y="1280"/>
                  </a:lnTo>
                  <a:lnTo>
                    <a:pt x="352" y="1280"/>
                  </a:lnTo>
                  <a:lnTo>
                    <a:pt x="343" y="1274"/>
                  </a:lnTo>
                  <a:lnTo>
                    <a:pt x="343" y="1267"/>
                  </a:lnTo>
                  <a:lnTo>
                    <a:pt x="334" y="1261"/>
                  </a:lnTo>
                  <a:lnTo>
                    <a:pt x="325" y="1254"/>
                  </a:lnTo>
                  <a:lnTo>
                    <a:pt x="325" y="1248"/>
                  </a:lnTo>
                  <a:lnTo>
                    <a:pt x="307" y="1235"/>
                  </a:lnTo>
                  <a:lnTo>
                    <a:pt x="298" y="1229"/>
                  </a:lnTo>
                  <a:lnTo>
                    <a:pt x="289" y="1216"/>
                  </a:lnTo>
                  <a:lnTo>
                    <a:pt x="280" y="1203"/>
                  </a:lnTo>
                  <a:lnTo>
                    <a:pt x="271" y="1203"/>
                  </a:lnTo>
                  <a:lnTo>
                    <a:pt x="271" y="1197"/>
                  </a:lnTo>
                  <a:lnTo>
                    <a:pt x="262" y="1197"/>
                  </a:lnTo>
                  <a:lnTo>
                    <a:pt x="253" y="1184"/>
                  </a:lnTo>
                  <a:lnTo>
                    <a:pt x="244" y="1172"/>
                  </a:lnTo>
                  <a:lnTo>
                    <a:pt x="244" y="1165"/>
                  </a:lnTo>
                  <a:lnTo>
                    <a:pt x="244" y="1159"/>
                  </a:lnTo>
                  <a:lnTo>
                    <a:pt x="226" y="1146"/>
                  </a:lnTo>
                  <a:lnTo>
                    <a:pt x="226" y="1140"/>
                  </a:lnTo>
                  <a:lnTo>
                    <a:pt x="217" y="1140"/>
                  </a:lnTo>
                  <a:lnTo>
                    <a:pt x="217" y="1133"/>
                  </a:lnTo>
                  <a:lnTo>
                    <a:pt x="208" y="1127"/>
                  </a:lnTo>
                  <a:lnTo>
                    <a:pt x="199" y="1114"/>
                  </a:lnTo>
                  <a:lnTo>
                    <a:pt x="199" y="1108"/>
                  </a:lnTo>
                  <a:lnTo>
                    <a:pt x="199" y="1095"/>
                  </a:lnTo>
                  <a:lnTo>
                    <a:pt x="199" y="1082"/>
                  </a:lnTo>
                  <a:lnTo>
                    <a:pt x="199" y="1076"/>
                  </a:lnTo>
                  <a:lnTo>
                    <a:pt x="189" y="1063"/>
                  </a:lnTo>
                  <a:lnTo>
                    <a:pt x="180" y="1031"/>
                  </a:lnTo>
                  <a:lnTo>
                    <a:pt x="180" y="1019"/>
                  </a:lnTo>
                  <a:lnTo>
                    <a:pt x="180" y="1012"/>
                  </a:lnTo>
                  <a:lnTo>
                    <a:pt x="180" y="1000"/>
                  </a:lnTo>
                  <a:lnTo>
                    <a:pt x="180" y="968"/>
                  </a:lnTo>
                  <a:lnTo>
                    <a:pt x="180" y="961"/>
                  </a:lnTo>
                  <a:lnTo>
                    <a:pt x="180" y="936"/>
                  </a:lnTo>
                  <a:lnTo>
                    <a:pt x="180" y="923"/>
                  </a:lnTo>
                  <a:lnTo>
                    <a:pt x="189" y="904"/>
                  </a:lnTo>
                  <a:lnTo>
                    <a:pt x="199" y="898"/>
                  </a:lnTo>
                  <a:lnTo>
                    <a:pt x="199" y="879"/>
                  </a:lnTo>
                  <a:lnTo>
                    <a:pt x="208" y="866"/>
                  </a:lnTo>
                  <a:lnTo>
                    <a:pt x="208" y="853"/>
                  </a:lnTo>
                  <a:lnTo>
                    <a:pt x="208" y="840"/>
                  </a:lnTo>
                  <a:lnTo>
                    <a:pt x="217" y="828"/>
                  </a:lnTo>
                  <a:lnTo>
                    <a:pt x="226" y="809"/>
                  </a:lnTo>
                  <a:lnTo>
                    <a:pt x="226" y="802"/>
                  </a:lnTo>
                  <a:lnTo>
                    <a:pt x="235" y="789"/>
                  </a:lnTo>
                  <a:lnTo>
                    <a:pt x="244" y="777"/>
                  </a:lnTo>
                  <a:lnTo>
                    <a:pt x="253" y="758"/>
                  </a:lnTo>
                  <a:lnTo>
                    <a:pt x="253" y="751"/>
                  </a:lnTo>
                  <a:lnTo>
                    <a:pt x="262" y="738"/>
                  </a:lnTo>
                  <a:lnTo>
                    <a:pt x="271" y="726"/>
                  </a:lnTo>
                  <a:lnTo>
                    <a:pt x="280" y="719"/>
                  </a:lnTo>
                  <a:lnTo>
                    <a:pt x="280" y="700"/>
                  </a:lnTo>
                  <a:lnTo>
                    <a:pt x="298" y="694"/>
                  </a:lnTo>
                  <a:lnTo>
                    <a:pt x="307" y="688"/>
                  </a:lnTo>
                  <a:lnTo>
                    <a:pt x="307" y="675"/>
                  </a:lnTo>
                  <a:lnTo>
                    <a:pt x="316" y="668"/>
                  </a:lnTo>
                  <a:lnTo>
                    <a:pt x="325" y="656"/>
                  </a:lnTo>
                  <a:lnTo>
                    <a:pt x="325" y="649"/>
                  </a:lnTo>
                  <a:lnTo>
                    <a:pt x="334" y="643"/>
                  </a:lnTo>
                  <a:lnTo>
                    <a:pt x="343" y="624"/>
                  </a:lnTo>
                  <a:lnTo>
                    <a:pt x="352" y="617"/>
                  </a:lnTo>
                  <a:lnTo>
                    <a:pt x="361" y="611"/>
                  </a:lnTo>
                  <a:lnTo>
                    <a:pt x="379" y="598"/>
                  </a:lnTo>
                  <a:lnTo>
                    <a:pt x="415" y="560"/>
                  </a:lnTo>
                  <a:lnTo>
                    <a:pt x="415" y="547"/>
                  </a:lnTo>
                  <a:lnTo>
                    <a:pt x="424" y="541"/>
                  </a:lnTo>
                  <a:lnTo>
                    <a:pt x="433" y="535"/>
                  </a:lnTo>
                  <a:lnTo>
                    <a:pt x="451" y="522"/>
                  </a:lnTo>
                  <a:lnTo>
                    <a:pt x="478" y="496"/>
                  </a:lnTo>
                  <a:lnTo>
                    <a:pt x="497" y="484"/>
                  </a:lnTo>
                  <a:lnTo>
                    <a:pt x="515" y="477"/>
                  </a:lnTo>
                  <a:lnTo>
                    <a:pt x="524" y="471"/>
                  </a:lnTo>
                  <a:lnTo>
                    <a:pt x="542" y="465"/>
                  </a:lnTo>
                  <a:lnTo>
                    <a:pt x="551" y="452"/>
                  </a:lnTo>
                  <a:lnTo>
                    <a:pt x="560" y="445"/>
                  </a:lnTo>
                  <a:lnTo>
                    <a:pt x="578" y="439"/>
                  </a:lnTo>
                  <a:lnTo>
                    <a:pt x="596" y="426"/>
                  </a:lnTo>
                  <a:lnTo>
                    <a:pt x="605" y="426"/>
                  </a:lnTo>
                  <a:lnTo>
                    <a:pt x="623" y="407"/>
                  </a:lnTo>
                  <a:lnTo>
                    <a:pt x="650" y="401"/>
                  </a:lnTo>
                  <a:lnTo>
                    <a:pt x="668" y="388"/>
                  </a:lnTo>
                  <a:lnTo>
                    <a:pt x="686" y="388"/>
                  </a:lnTo>
                  <a:lnTo>
                    <a:pt x="695" y="375"/>
                  </a:lnTo>
                  <a:lnTo>
                    <a:pt x="722" y="363"/>
                  </a:lnTo>
                  <a:lnTo>
                    <a:pt x="740" y="350"/>
                  </a:lnTo>
                  <a:lnTo>
                    <a:pt x="758" y="337"/>
                  </a:lnTo>
                  <a:lnTo>
                    <a:pt x="777" y="318"/>
                  </a:lnTo>
                  <a:lnTo>
                    <a:pt x="795" y="312"/>
                  </a:lnTo>
                  <a:lnTo>
                    <a:pt x="813" y="305"/>
                  </a:lnTo>
                  <a:lnTo>
                    <a:pt x="831" y="293"/>
                  </a:lnTo>
                  <a:lnTo>
                    <a:pt x="966" y="203"/>
                  </a:lnTo>
                  <a:lnTo>
                    <a:pt x="984" y="191"/>
                  </a:lnTo>
                  <a:lnTo>
                    <a:pt x="1011" y="184"/>
                  </a:lnTo>
                  <a:lnTo>
                    <a:pt x="1020" y="178"/>
                  </a:lnTo>
                  <a:lnTo>
                    <a:pt x="1038" y="165"/>
                  </a:lnTo>
                  <a:lnTo>
                    <a:pt x="1057" y="159"/>
                  </a:lnTo>
                  <a:lnTo>
                    <a:pt x="1102" y="133"/>
                  </a:lnTo>
                  <a:lnTo>
                    <a:pt x="1111" y="133"/>
                  </a:lnTo>
                  <a:lnTo>
                    <a:pt x="1120" y="121"/>
                  </a:lnTo>
                  <a:lnTo>
                    <a:pt x="1129" y="121"/>
                  </a:lnTo>
                  <a:lnTo>
                    <a:pt x="1147" y="108"/>
                  </a:lnTo>
                  <a:lnTo>
                    <a:pt x="1156" y="108"/>
                  </a:lnTo>
                  <a:lnTo>
                    <a:pt x="1174" y="95"/>
                  </a:lnTo>
                  <a:lnTo>
                    <a:pt x="1192" y="82"/>
                  </a:lnTo>
                  <a:lnTo>
                    <a:pt x="1210" y="76"/>
                  </a:lnTo>
                  <a:lnTo>
                    <a:pt x="1219" y="70"/>
                  </a:lnTo>
                  <a:lnTo>
                    <a:pt x="1237" y="63"/>
                  </a:lnTo>
                  <a:lnTo>
                    <a:pt x="1255" y="51"/>
                  </a:lnTo>
                  <a:lnTo>
                    <a:pt x="1264" y="44"/>
                  </a:lnTo>
                  <a:lnTo>
                    <a:pt x="1273" y="31"/>
                  </a:lnTo>
                  <a:lnTo>
                    <a:pt x="1291" y="31"/>
                  </a:lnTo>
                  <a:lnTo>
                    <a:pt x="1309" y="19"/>
                  </a:lnTo>
                  <a:lnTo>
                    <a:pt x="1309" y="12"/>
                  </a:lnTo>
                  <a:lnTo>
                    <a:pt x="1327" y="12"/>
                  </a:lnTo>
                  <a:lnTo>
                    <a:pt x="1336" y="6"/>
                  </a:lnTo>
                  <a:lnTo>
                    <a:pt x="1336" y="0"/>
                  </a:lnTo>
                  <a:lnTo>
                    <a:pt x="1346" y="0"/>
                  </a:lnTo>
                </a:path>
              </a:pathLst>
            </a:custGeom>
            <a:noFill/>
            <a:ln w="76200">
              <a:solidFill>
                <a:srgbClr val="FF99FF"/>
              </a:solidFill>
              <a:round/>
              <a:headEnd/>
              <a:tailEnd/>
            </a:ln>
          </p:spPr>
          <p:txBody>
            <a:bodyPr/>
            <a:lstStyle/>
            <a:p>
              <a:endParaRPr lang="en-GB"/>
            </a:p>
          </p:txBody>
        </p:sp>
        <p:sp>
          <p:nvSpPr>
            <p:cNvPr id="85143" name="Freeform 7"/>
            <p:cNvSpPr>
              <a:spLocks/>
            </p:cNvSpPr>
            <p:nvPr/>
          </p:nvSpPr>
          <p:spPr bwMode="auto">
            <a:xfrm>
              <a:off x="1680" y="816"/>
              <a:ext cx="1346" cy="1350"/>
            </a:xfrm>
            <a:custGeom>
              <a:avLst/>
              <a:gdLst>
                <a:gd name="T0" fmla="*/ 36 w 1346"/>
                <a:gd name="T1" fmla="*/ 235 h 1350"/>
                <a:gd name="T2" fmla="*/ 108 w 1346"/>
                <a:gd name="T3" fmla="*/ 299 h 1350"/>
                <a:gd name="T4" fmla="*/ 180 w 1346"/>
                <a:gd name="T5" fmla="*/ 350 h 1350"/>
                <a:gd name="T6" fmla="*/ 226 w 1346"/>
                <a:gd name="T7" fmla="*/ 382 h 1350"/>
                <a:gd name="T8" fmla="*/ 280 w 1346"/>
                <a:gd name="T9" fmla="*/ 420 h 1350"/>
                <a:gd name="T10" fmla="*/ 325 w 1346"/>
                <a:gd name="T11" fmla="*/ 452 h 1350"/>
                <a:gd name="T12" fmla="*/ 361 w 1346"/>
                <a:gd name="T13" fmla="*/ 477 h 1350"/>
                <a:gd name="T14" fmla="*/ 415 w 1346"/>
                <a:gd name="T15" fmla="*/ 509 h 1350"/>
                <a:gd name="T16" fmla="*/ 488 w 1346"/>
                <a:gd name="T17" fmla="*/ 579 h 1350"/>
                <a:gd name="T18" fmla="*/ 560 w 1346"/>
                <a:gd name="T19" fmla="*/ 630 h 1350"/>
                <a:gd name="T20" fmla="*/ 632 w 1346"/>
                <a:gd name="T21" fmla="*/ 694 h 1350"/>
                <a:gd name="T22" fmla="*/ 686 w 1346"/>
                <a:gd name="T23" fmla="*/ 732 h 1350"/>
                <a:gd name="T24" fmla="*/ 740 w 1346"/>
                <a:gd name="T25" fmla="*/ 783 h 1350"/>
                <a:gd name="T26" fmla="*/ 768 w 1346"/>
                <a:gd name="T27" fmla="*/ 821 h 1350"/>
                <a:gd name="T28" fmla="*/ 804 w 1346"/>
                <a:gd name="T29" fmla="*/ 866 h 1350"/>
                <a:gd name="T30" fmla="*/ 822 w 1346"/>
                <a:gd name="T31" fmla="*/ 904 h 1350"/>
                <a:gd name="T32" fmla="*/ 840 w 1346"/>
                <a:gd name="T33" fmla="*/ 955 h 1350"/>
                <a:gd name="T34" fmla="*/ 858 w 1346"/>
                <a:gd name="T35" fmla="*/ 1006 h 1350"/>
                <a:gd name="T36" fmla="*/ 867 w 1346"/>
                <a:gd name="T37" fmla="*/ 1057 h 1350"/>
                <a:gd name="T38" fmla="*/ 867 w 1346"/>
                <a:gd name="T39" fmla="*/ 1102 h 1350"/>
                <a:gd name="T40" fmla="*/ 867 w 1346"/>
                <a:gd name="T41" fmla="*/ 1140 h 1350"/>
                <a:gd name="T42" fmla="*/ 858 w 1346"/>
                <a:gd name="T43" fmla="*/ 1191 h 1350"/>
                <a:gd name="T44" fmla="*/ 831 w 1346"/>
                <a:gd name="T45" fmla="*/ 1229 h 1350"/>
                <a:gd name="T46" fmla="*/ 795 w 1346"/>
                <a:gd name="T47" fmla="*/ 1261 h 1350"/>
                <a:gd name="T48" fmla="*/ 758 w 1346"/>
                <a:gd name="T49" fmla="*/ 1286 h 1350"/>
                <a:gd name="T50" fmla="*/ 722 w 1346"/>
                <a:gd name="T51" fmla="*/ 1305 h 1350"/>
                <a:gd name="T52" fmla="*/ 686 w 1346"/>
                <a:gd name="T53" fmla="*/ 1324 h 1350"/>
                <a:gd name="T54" fmla="*/ 641 w 1346"/>
                <a:gd name="T55" fmla="*/ 1344 h 1350"/>
                <a:gd name="T56" fmla="*/ 587 w 1346"/>
                <a:gd name="T57" fmla="*/ 1350 h 1350"/>
                <a:gd name="T58" fmla="*/ 533 w 1346"/>
                <a:gd name="T59" fmla="*/ 1350 h 1350"/>
                <a:gd name="T60" fmla="*/ 478 w 1346"/>
                <a:gd name="T61" fmla="*/ 1350 h 1350"/>
                <a:gd name="T62" fmla="*/ 442 w 1346"/>
                <a:gd name="T63" fmla="*/ 1337 h 1350"/>
                <a:gd name="T64" fmla="*/ 397 w 1346"/>
                <a:gd name="T65" fmla="*/ 1312 h 1350"/>
                <a:gd name="T66" fmla="*/ 361 w 1346"/>
                <a:gd name="T67" fmla="*/ 1293 h 1350"/>
                <a:gd name="T68" fmla="*/ 325 w 1346"/>
                <a:gd name="T69" fmla="*/ 1254 h 1350"/>
                <a:gd name="T70" fmla="*/ 271 w 1346"/>
                <a:gd name="T71" fmla="*/ 1203 h 1350"/>
                <a:gd name="T72" fmla="*/ 244 w 1346"/>
                <a:gd name="T73" fmla="*/ 1159 h 1350"/>
                <a:gd name="T74" fmla="*/ 199 w 1346"/>
                <a:gd name="T75" fmla="*/ 1114 h 1350"/>
                <a:gd name="T76" fmla="*/ 180 w 1346"/>
                <a:gd name="T77" fmla="*/ 1031 h 1350"/>
                <a:gd name="T78" fmla="*/ 180 w 1346"/>
                <a:gd name="T79" fmla="*/ 936 h 1350"/>
                <a:gd name="T80" fmla="*/ 208 w 1346"/>
                <a:gd name="T81" fmla="*/ 853 h 1350"/>
                <a:gd name="T82" fmla="*/ 244 w 1346"/>
                <a:gd name="T83" fmla="*/ 777 h 1350"/>
                <a:gd name="T84" fmla="*/ 280 w 1346"/>
                <a:gd name="T85" fmla="*/ 700 h 1350"/>
                <a:gd name="T86" fmla="*/ 325 w 1346"/>
                <a:gd name="T87" fmla="*/ 649 h 1350"/>
                <a:gd name="T88" fmla="*/ 415 w 1346"/>
                <a:gd name="T89" fmla="*/ 560 h 1350"/>
                <a:gd name="T90" fmla="*/ 497 w 1346"/>
                <a:gd name="T91" fmla="*/ 484 h 1350"/>
                <a:gd name="T92" fmla="*/ 578 w 1346"/>
                <a:gd name="T93" fmla="*/ 439 h 1350"/>
                <a:gd name="T94" fmla="*/ 686 w 1346"/>
                <a:gd name="T95" fmla="*/ 388 h 1350"/>
                <a:gd name="T96" fmla="*/ 795 w 1346"/>
                <a:gd name="T97" fmla="*/ 312 h 1350"/>
                <a:gd name="T98" fmla="*/ 1020 w 1346"/>
                <a:gd name="T99" fmla="*/ 178 h 1350"/>
                <a:gd name="T100" fmla="*/ 1129 w 1346"/>
                <a:gd name="T101" fmla="*/ 121 h 1350"/>
                <a:gd name="T102" fmla="*/ 1219 w 1346"/>
                <a:gd name="T103" fmla="*/ 70 h 1350"/>
                <a:gd name="T104" fmla="*/ 1309 w 1346"/>
                <a:gd name="T105" fmla="*/ 19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6"/>
                <a:gd name="T160" fmla="*/ 0 h 1350"/>
                <a:gd name="T161" fmla="*/ 1346 w 1346"/>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6" h="1350">
                  <a:moveTo>
                    <a:pt x="0" y="210"/>
                  </a:moveTo>
                  <a:lnTo>
                    <a:pt x="0" y="216"/>
                  </a:lnTo>
                  <a:lnTo>
                    <a:pt x="9" y="216"/>
                  </a:lnTo>
                  <a:lnTo>
                    <a:pt x="18" y="223"/>
                  </a:lnTo>
                  <a:lnTo>
                    <a:pt x="18" y="229"/>
                  </a:lnTo>
                  <a:lnTo>
                    <a:pt x="36" y="235"/>
                  </a:lnTo>
                  <a:lnTo>
                    <a:pt x="36" y="242"/>
                  </a:lnTo>
                  <a:lnTo>
                    <a:pt x="45" y="248"/>
                  </a:lnTo>
                  <a:lnTo>
                    <a:pt x="63" y="261"/>
                  </a:lnTo>
                  <a:lnTo>
                    <a:pt x="81" y="274"/>
                  </a:lnTo>
                  <a:lnTo>
                    <a:pt x="90" y="280"/>
                  </a:lnTo>
                  <a:lnTo>
                    <a:pt x="108" y="299"/>
                  </a:lnTo>
                  <a:lnTo>
                    <a:pt x="126" y="305"/>
                  </a:lnTo>
                  <a:lnTo>
                    <a:pt x="135" y="312"/>
                  </a:lnTo>
                  <a:lnTo>
                    <a:pt x="144" y="324"/>
                  </a:lnTo>
                  <a:lnTo>
                    <a:pt x="153" y="324"/>
                  </a:lnTo>
                  <a:lnTo>
                    <a:pt x="162" y="337"/>
                  </a:lnTo>
                  <a:lnTo>
                    <a:pt x="180" y="350"/>
                  </a:lnTo>
                  <a:lnTo>
                    <a:pt x="189" y="356"/>
                  </a:lnTo>
                  <a:lnTo>
                    <a:pt x="189" y="363"/>
                  </a:lnTo>
                  <a:lnTo>
                    <a:pt x="199" y="369"/>
                  </a:lnTo>
                  <a:lnTo>
                    <a:pt x="208" y="375"/>
                  </a:lnTo>
                  <a:lnTo>
                    <a:pt x="217" y="382"/>
                  </a:lnTo>
                  <a:lnTo>
                    <a:pt x="226" y="382"/>
                  </a:lnTo>
                  <a:lnTo>
                    <a:pt x="235" y="388"/>
                  </a:lnTo>
                  <a:lnTo>
                    <a:pt x="244" y="395"/>
                  </a:lnTo>
                  <a:lnTo>
                    <a:pt x="253" y="401"/>
                  </a:lnTo>
                  <a:lnTo>
                    <a:pt x="262" y="407"/>
                  </a:lnTo>
                  <a:lnTo>
                    <a:pt x="271" y="414"/>
                  </a:lnTo>
                  <a:lnTo>
                    <a:pt x="280" y="420"/>
                  </a:lnTo>
                  <a:lnTo>
                    <a:pt x="289" y="420"/>
                  </a:lnTo>
                  <a:lnTo>
                    <a:pt x="298" y="426"/>
                  </a:lnTo>
                  <a:lnTo>
                    <a:pt x="307" y="433"/>
                  </a:lnTo>
                  <a:lnTo>
                    <a:pt x="316" y="439"/>
                  </a:lnTo>
                  <a:lnTo>
                    <a:pt x="325" y="445"/>
                  </a:lnTo>
                  <a:lnTo>
                    <a:pt x="325" y="452"/>
                  </a:lnTo>
                  <a:lnTo>
                    <a:pt x="334" y="452"/>
                  </a:lnTo>
                  <a:lnTo>
                    <a:pt x="343" y="458"/>
                  </a:lnTo>
                  <a:lnTo>
                    <a:pt x="343" y="465"/>
                  </a:lnTo>
                  <a:lnTo>
                    <a:pt x="352" y="465"/>
                  </a:lnTo>
                  <a:lnTo>
                    <a:pt x="361" y="471"/>
                  </a:lnTo>
                  <a:lnTo>
                    <a:pt x="361" y="477"/>
                  </a:lnTo>
                  <a:lnTo>
                    <a:pt x="370" y="484"/>
                  </a:lnTo>
                  <a:lnTo>
                    <a:pt x="379" y="490"/>
                  </a:lnTo>
                  <a:lnTo>
                    <a:pt x="388" y="496"/>
                  </a:lnTo>
                  <a:lnTo>
                    <a:pt x="397" y="503"/>
                  </a:lnTo>
                  <a:lnTo>
                    <a:pt x="406" y="509"/>
                  </a:lnTo>
                  <a:lnTo>
                    <a:pt x="415" y="509"/>
                  </a:lnTo>
                  <a:lnTo>
                    <a:pt x="424" y="516"/>
                  </a:lnTo>
                  <a:lnTo>
                    <a:pt x="451" y="541"/>
                  </a:lnTo>
                  <a:lnTo>
                    <a:pt x="460" y="554"/>
                  </a:lnTo>
                  <a:lnTo>
                    <a:pt x="478" y="560"/>
                  </a:lnTo>
                  <a:lnTo>
                    <a:pt x="478" y="573"/>
                  </a:lnTo>
                  <a:lnTo>
                    <a:pt x="488" y="579"/>
                  </a:lnTo>
                  <a:lnTo>
                    <a:pt x="497" y="586"/>
                  </a:lnTo>
                  <a:lnTo>
                    <a:pt x="515" y="605"/>
                  </a:lnTo>
                  <a:lnTo>
                    <a:pt x="533" y="605"/>
                  </a:lnTo>
                  <a:lnTo>
                    <a:pt x="533" y="617"/>
                  </a:lnTo>
                  <a:lnTo>
                    <a:pt x="551" y="624"/>
                  </a:lnTo>
                  <a:lnTo>
                    <a:pt x="560" y="630"/>
                  </a:lnTo>
                  <a:lnTo>
                    <a:pt x="578" y="649"/>
                  </a:lnTo>
                  <a:lnTo>
                    <a:pt x="587" y="656"/>
                  </a:lnTo>
                  <a:lnTo>
                    <a:pt x="596" y="662"/>
                  </a:lnTo>
                  <a:lnTo>
                    <a:pt x="596" y="668"/>
                  </a:lnTo>
                  <a:lnTo>
                    <a:pt x="623" y="681"/>
                  </a:lnTo>
                  <a:lnTo>
                    <a:pt x="632" y="694"/>
                  </a:lnTo>
                  <a:lnTo>
                    <a:pt x="641" y="694"/>
                  </a:lnTo>
                  <a:lnTo>
                    <a:pt x="650" y="707"/>
                  </a:lnTo>
                  <a:lnTo>
                    <a:pt x="659" y="713"/>
                  </a:lnTo>
                  <a:lnTo>
                    <a:pt x="668" y="719"/>
                  </a:lnTo>
                  <a:lnTo>
                    <a:pt x="677" y="732"/>
                  </a:lnTo>
                  <a:lnTo>
                    <a:pt x="686" y="732"/>
                  </a:lnTo>
                  <a:lnTo>
                    <a:pt x="695" y="738"/>
                  </a:lnTo>
                  <a:lnTo>
                    <a:pt x="695" y="751"/>
                  </a:lnTo>
                  <a:lnTo>
                    <a:pt x="704" y="751"/>
                  </a:lnTo>
                  <a:lnTo>
                    <a:pt x="722" y="770"/>
                  </a:lnTo>
                  <a:lnTo>
                    <a:pt x="731" y="777"/>
                  </a:lnTo>
                  <a:lnTo>
                    <a:pt x="740" y="783"/>
                  </a:lnTo>
                  <a:lnTo>
                    <a:pt x="740" y="789"/>
                  </a:lnTo>
                  <a:lnTo>
                    <a:pt x="749" y="796"/>
                  </a:lnTo>
                  <a:lnTo>
                    <a:pt x="749" y="802"/>
                  </a:lnTo>
                  <a:lnTo>
                    <a:pt x="758" y="809"/>
                  </a:lnTo>
                  <a:lnTo>
                    <a:pt x="758" y="815"/>
                  </a:lnTo>
                  <a:lnTo>
                    <a:pt x="768" y="821"/>
                  </a:lnTo>
                  <a:lnTo>
                    <a:pt x="768" y="828"/>
                  </a:lnTo>
                  <a:lnTo>
                    <a:pt x="777" y="834"/>
                  </a:lnTo>
                  <a:lnTo>
                    <a:pt x="786" y="840"/>
                  </a:lnTo>
                  <a:lnTo>
                    <a:pt x="786" y="853"/>
                  </a:lnTo>
                  <a:lnTo>
                    <a:pt x="795" y="860"/>
                  </a:lnTo>
                  <a:lnTo>
                    <a:pt x="804" y="866"/>
                  </a:lnTo>
                  <a:lnTo>
                    <a:pt x="804" y="872"/>
                  </a:lnTo>
                  <a:lnTo>
                    <a:pt x="813" y="879"/>
                  </a:lnTo>
                  <a:lnTo>
                    <a:pt x="813" y="885"/>
                  </a:lnTo>
                  <a:lnTo>
                    <a:pt x="813" y="891"/>
                  </a:lnTo>
                  <a:lnTo>
                    <a:pt x="822" y="898"/>
                  </a:lnTo>
                  <a:lnTo>
                    <a:pt x="822" y="904"/>
                  </a:lnTo>
                  <a:lnTo>
                    <a:pt x="822" y="910"/>
                  </a:lnTo>
                  <a:lnTo>
                    <a:pt x="831" y="923"/>
                  </a:lnTo>
                  <a:lnTo>
                    <a:pt x="831" y="930"/>
                  </a:lnTo>
                  <a:lnTo>
                    <a:pt x="831" y="936"/>
                  </a:lnTo>
                  <a:lnTo>
                    <a:pt x="840" y="942"/>
                  </a:lnTo>
                  <a:lnTo>
                    <a:pt x="840" y="955"/>
                  </a:lnTo>
                  <a:lnTo>
                    <a:pt x="849" y="961"/>
                  </a:lnTo>
                  <a:lnTo>
                    <a:pt x="849" y="974"/>
                  </a:lnTo>
                  <a:lnTo>
                    <a:pt x="858" y="987"/>
                  </a:lnTo>
                  <a:lnTo>
                    <a:pt x="858" y="993"/>
                  </a:lnTo>
                  <a:lnTo>
                    <a:pt x="858" y="1000"/>
                  </a:lnTo>
                  <a:lnTo>
                    <a:pt x="858" y="1006"/>
                  </a:lnTo>
                  <a:lnTo>
                    <a:pt x="858" y="1012"/>
                  </a:lnTo>
                  <a:lnTo>
                    <a:pt x="867" y="1019"/>
                  </a:lnTo>
                  <a:lnTo>
                    <a:pt x="867" y="1025"/>
                  </a:lnTo>
                  <a:lnTo>
                    <a:pt x="867" y="1038"/>
                  </a:lnTo>
                  <a:lnTo>
                    <a:pt x="867" y="1044"/>
                  </a:lnTo>
                  <a:lnTo>
                    <a:pt x="867" y="1057"/>
                  </a:lnTo>
                  <a:lnTo>
                    <a:pt x="867" y="1063"/>
                  </a:lnTo>
                  <a:lnTo>
                    <a:pt x="867" y="1076"/>
                  </a:lnTo>
                  <a:lnTo>
                    <a:pt x="867" y="1082"/>
                  </a:lnTo>
                  <a:lnTo>
                    <a:pt x="867" y="1089"/>
                  </a:lnTo>
                  <a:lnTo>
                    <a:pt x="867" y="1095"/>
                  </a:lnTo>
                  <a:lnTo>
                    <a:pt x="867" y="1102"/>
                  </a:lnTo>
                  <a:lnTo>
                    <a:pt x="867" y="1108"/>
                  </a:lnTo>
                  <a:lnTo>
                    <a:pt x="867" y="1114"/>
                  </a:lnTo>
                  <a:lnTo>
                    <a:pt x="867" y="1121"/>
                  </a:lnTo>
                  <a:lnTo>
                    <a:pt x="867" y="1127"/>
                  </a:lnTo>
                  <a:lnTo>
                    <a:pt x="867" y="1133"/>
                  </a:lnTo>
                  <a:lnTo>
                    <a:pt x="867" y="1140"/>
                  </a:lnTo>
                  <a:lnTo>
                    <a:pt x="867" y="1146"/>
                  </a:lnTo>
                  <a:lnTo>
                    <a:pt x="867" y="1153"/>
                  </a:lnTo>
                  <a:lnTo>
                    <a:pt x="867" y="1172"/>
                  </a:lnTo>
                  <a:lnTo>
                    <a:pt x="867" y="1178"/>
                  </a:lnTo>
                  <a:lnTo>
                    <a:pt x="858" y="1178"/>
                  </a:lnTo>
                  <a:lnTo>
                    <a:pt x="858" y="1191"/>
                  </a:lnTo>
                  <a:lnTo>
                    <a:pt x="849" y="1197"/>
                  </a:lnTo>
                  <a:lnTo>
                    <a:pt x="849" y="1203"/>
                  </a:lnTo>
                  <a:lnTo>
                    <a:pt x="849" y="1210"/>
                  </a:lnTo>
                  <a:lnTo>
                    <a:pt x="840" y="1216"/>
                  </a:lnTo>
                  <a:lnTo>
                    <a:pt x="831" y="1223"/>
                  </a:lnTo>
                  <a:lnTo>
                    <a:pt x="831" y="1229"/>
                  </a:lnTo>
                  <a:lnTo>
                    <a:pt x="822" y="1235"/>
                  </a:lnTo>
                  <a:lnTo>
                    <a:pt x="813" y="1235"/>
                  </a:lnTo>
                  <a:lnTo>
                    <a:pt x="813" y="1242"/>
                  </a:lnTo>
                  <a:lnTo>
                    <a:pt x="813" y="1248"/>
                  </a:lnTo>
                  <a:lnTo>
                    <a:pt x="804" y="1254"/>
                  </a:lnTo>
                  <a:lnTo>
                    <a:pt x="795" y="1261"/>
                  </a:lnTo>
                  <a:lnTo>
                    <a:pt x="786" y="1261"/>
                  </a:lnTo>
                  <a:lnTo>
                    <a:pt x="786" y="1267"/>
                  </a:lnTo>
                  <a:lnTo>
                    <a:pt x="777" y="1267"/>
                  </a:lnTo>
                  <a:lnTo>
                    <a:pt x="777" y="1274"/>
                  </a:lnTo>
                  <a:lnTo>
                    <a:pt x="768" y="1280"/>
                  </a:lnTo>
                  <a:lnTo>
                    <a:pt x="758" y="1286"/>
                  </a:lnTo>
                  <a:lnTo>
                    <a:pt x="749" y="1286"/>
                  </a:lnTo>
                  <a:lnTo>
                    <a:pt x="749" y="1293"/>
                  </a:lnTo>
                  <a:lnTo>
                    <a:pt x="740" y="1299"/>
                  </a:lnTo>
                  <a:lnTo>
                    <a:pt x="731" y="1299"/>
                  </a:lnTo>
                  <a:lnTo>
                    <a:pt x="731" y="1305"/>
                  </a:lnTo>
                  <a:lnTo>
                    <a:pt x="722" y="1305"/>
                  </a:lnTo>
                  <a:lnTo>
                    <a:pt x="722" y="1312"/>
                  </a:lnTo>
                  <a:lnTo>
                    <a:pt x="713" y="1312"/>
                  </a:lnTo>
                  <a:lnTo>
                    <a:pt x="713" y="1318"/>
                  </a:lnTo>
                  <a:lnTo>
                    <a:pt x="704" y="1318"/>
                  </a:lnTo>
                  <a:lnTo>
                    <a:pt x="695" y="1324"/>
                  </a:lnTo>
                  <a:lnTo>
                    <a:pt x="686" y="1324"/>
                  </a:lnTo>
                  <a:lnTo>
                    <a:pt x="677" y="1331"/>
                  </a:lnTo>
                  <a:lnTo>
                    <a:pt x="668" y="1331"/>
                  </a:lnTo>
                  <a:lnTo>
                    <a:pt x="668" y="1337"/>
                  </a:lnTo>
                  <a:lnTo>
                    <a:pt x="659" y="1337"/>
                  </a:lnTo>
                  <a:lnTo>
                    <a:pt x="650" y="1344"/>
                  </a:lnTo>
                  <a:lnTo>
                    <a:pt x="641" y="1344"/>
                  </a:lnTo>
                  <a:lnTo>
                    <a:pt x="632" y="1344"/>
                  </a:lnTo>
                  <a:lnTo>
                    <a:pt x="623" y="1344"/>
                  </a:lnTo>
                  <a:lnTo>
                    <a:pt x="614" y="1344"/>
                  </a:lnTo>
                  <a:lnTo>
                    <a:pt x="614" y="1350"/>
                  </a:lnTo>
                  <a:lnTo>
                    <a:pt x="605" y="1350"/>
                  </a:lnTo>
                  <a:lnTo>
                    <a:pt x="587" y="1350"/>
                  </a:lnTo>
                  <a:lnTo>
                    <a:pt x="578" y="1350"/>
                  </a:lnTo>
                  <a:lnTo>
                    <a:pt x="569" y="1350"/>
                  </a:lnTo>
                  <a:lnTo>
                    <a:pt x="560" y="1350"/>
                  </a:lnTo>
                  <a:lnTo>
                    <a:pt x="551" y="1350"/>
                  </a:lnTo>
                  <a:lnTo>
                    <a:pt x="542" y="1350"/>
                  </a:lnTo>
                  <a:lnTo>
                    <a:pt x="533" y="1350"/>
                  </a:lnTo>
                  <a:lnTo>
                    <a:pt x="524" y="1350"/>
                  </a:lnTo>
                  <a:lnTo>
                    <a:pt x="515" y="1350"/>
                  </a:lnTo>
                  <a:lnTo>
                    <a:pt x="506" y="1350"/>
                  </a:lnTo>
                  <a:lnTo>
                    <a:pt x="497" y="1350"/>
                  </a:lnTo>
                  <a:lnTo>
                    <a:pt x="488" y="1350"/>
                  </a:lnTo>
                  <a:lnTo>
                    <a:pt x="478" y="1350"/>
                  </a:lnTo>
                  <a:lnTo>
                    <a:pt x="469" y="1350"/>
                  </a:lnTo>
                  <a:lnTo>
                    <a:pt x="469" y="1344"/>
                  </a:lnTo>
                  <a:lnTo>
                    <a:pt x="460" y="1344"/>
                  </a:lnTo>
                  <a:lnTo>
                    <a:pt x="451" y="1344"/>
                  </a:lnTo>
                  <a:lnTo>
                    <a:pt x="451" y="1337"/>
                  </a:lnTo>
                  <a:lnTo>
                    <a:pt x="442" y="1337"/>
                  </a:lnTo>
                  <a:lnTo>
                    <a:pt x="433" y="1337"/>
                  </a:lnTo>
                  <a:lnTo>
                    <a:pt x="433" y="1331"/>
                  </a:lnTo>
                  <a:lnTo>
                    <a:pt x="424" y="1331"/>
                  </a:lnTo>
                  <a:lnTo>
                    <a:pt x="415" y="1324"/>
                  </a:lnTo>
                  <a:lnTo>
                    <a:pt x="406" y="1318"/>
                  </a:lnTo>
                  <a:lnTo>
                    <a:pt x="397" y="1312"/>
                  </a:lnTo>
                  <a:lnTo>
                    <a:pt x="388" y="1305"/>
                  </a:lnTo>
                  <a:lnTo>
                    <a:pt x="379" y="1305"/>
                  </a:lnTo>
                  <a:lnTo>
                    <a:pt x="379" y="1299"/>
                  </a:lnTo>
                  <a:lnTo>
                    <a:pt x="370" y="1299"/>
                  </a:lnTo>
                  <a:lnTo>
                    <a:pt x="370" y="1293"/>
                  </a:lnTo>
                  <a:lnTo>
                    <a:pt x="361" y="1293"/>
                  </a:lnTo>
                  <a:lnTo>
                    <a:pt x="361" y="1280"/>
                  </a:lnTo>
                  <a:lnTo>
                    <a:pt x="352" y="1280"/>
                  </a:lnTo>
                  <a:lnTo>
                    <a:pt x="343" y="1274"/>
                  </a:lnTo>
                  <a:lnTo>
                    <a:pt x="343" y="1267"/>
                  </a:lnTo>
                  <a:lnTo>
                    <a:pt x="334" y="1261"/>
                  </a:lnTo>
                  <a:lnTo>
                    <a:pt x="325" y="1254"/>
                  </a:lnTo>
                  <a:lnTo>
                    <a:pt x="325" y="1248"/>
                  </a:lnTo>
                  <a:lnTo>
                    <a:pt x="307" y="1235"/>
                  </a:lnTo>
                  <a:lnTo>
                    <a:pt x="298" y="1229"/>
                  </a:lnTo>
                  <a:lnTo>
                    <a:pt x="289" y="1216"/>
                  </a:lnTo>
                  <a:lnTo>
                    <a:pt x="280" y="1203"/>
                  </a:lnTo>
                  <a:lnTo>
                    <a:pt x="271" y="1203"/>
                  </a:lnTo>
                  <a:lnTo>
                    <a:pt x="271" y="1197"/>
                  </a:lnTo>
                  <a:lnTo>
                    <a:pt x="262" y="1197"/>
                  </a:lnTo>
                  <a:lnTo>
                    <a:pt x="253" y="1184"/>
                  </a:lnTo>
                  <a:lnTo>
                    <a:pt x="244" y="1172"/>
                  </a:lnTo>
                  <a:lnTo>
                    <a:pt x="244" y="1165"/>
                  </a:lnTo>
                  <a:lnTo>
                    <a:pt x="244" y="1159"/>
                  </a:lnTo>
                  <a:lnTo>
                    <a:pt x="226" y="1146"/>
                  </a:lnTo>
                  <a:lnTo>
                    <a:pt x="226" y="1140"/>
                  </a:lnTo>
                  <a:lnTo>
                    <a:pt x="217" y="1140"/>
                  </a:lnTo>
                  <a:lnTo>
                    <a:pt x="217" y="1133"/>
                  </a:lnTo>
                  <a:lnTo>
                    <a:pt x="208" y="1127"/>
                  </a:lnTo>
                  <a:lnTo>
                    <a:pt x="199" y="1114"/>
                  </a:lnTo>
                  <a:lnTo>
                    <a:pt x="199" y="1108"/>
                  </a:lnTo>
                  <a:lnTo>
                    <a:pt x="199" y="1095"/>
                  </a:lnTo>
                  <a:lnTo>
                    <a:pt x="199" y="1082"/>
                  </a:lnTo>
                  <a:lnTo>
                    <a:pt x="199" y="1076"/>
                  </a:lnTo>
                  <a:lnTo>
                    <a:pt x="189" y="1063"/>
                  </a:lnTo>
                  <a:lnTo>
                    <a:pt x="180" y="1031"/>
                  </a:lnTo>
                  <a:lnTo>
                    <a:pt x="180" y="1019"/>
                  </a:lnTo>
                  <a:lnTo>
                    <a:pt x="180" y="1012"/>
                  </a:lnTo>
                  <a:lnTo>
                    <a:pt x="180" y="1000"/>
                  </a:lnTo>
                  <a:lnTo>
                    <a:pt x="180" y="968"/>
                  </a:lnTo>
                  <a:lnTo>
                    <a:pt x="180" y="961"/>
                  </a:lnTo>
                  <a:lnTo>
                    <a:pt x="180" y="936"/>
                  </a:lnTo>
                  <a:lnTo>
                    <a:pt x="180" y="923"/>
                  </a:lnTo>
                  <a:lnTo>
                    <a:pt x="189" y="904"/>
                  </a:lnTo>
                  <a:lnTo>
                    <a:pt x="199" y="898"/>
                  </a:lnTo>
                  <a:lnTo>
                    <a:pt x="199" y="879"/>
                  </a:lnTo>
                  <a:lnTo>
                    <a:pt x="208" y="866"/>
                  </a:lnTo>
                  <a:lnTo>
                    <a:pt x="208" y="853"/>
                  </a:lnTo>
                  <a:lnTo>
                    <a:pt x="208" y="840"/>
                  </a:lnTo>
                  <a:lnTo>
                    <a:pt x="217" y="828"/>
                  </a:lnTo>
                  <a:lnTo>
                    <a:pt x="226" y="809"/>
                  </a:lnTo>
                  <a:lnTo>
                    <a:pt x="226" y="802"/>
                  </a:lnTo>
                  <a:lnTo>
                    <a:pt x="235" y="789"/>
                  </a:lnTo>
                  <a:lnTo>
                    <a:pt x="244" y="777"/>
                  </a:lnTo>
                  <a:lnTo>
                    <a:pt x="253" y="758"/>
                  </a:lnTo>
                  <a:lnTo>
                    <a:pt x="253" y="751"/>
                  </a:lnTo>
                  <a:lnTo>
                    <a:pt x="262" y="738"/>
                  </a:lnTo>
                  <a:lnTo>
                    <a:pt x="271" y="726"/>
                  </a:lnTo>
                  <a:lnTo>
                    <a:pt x="280" y="719"/>
                  </a:lnTo>
                  <a:lnTo>
                    <a:pt x="280" y="700"/>
                  </a:lnTo>
                  <a:lnTo>
                    <a:pt x="298" y="694"/>
                  </a:lnTo>
                  <a:lnTo>
                    <a:pt x="307" y="688"/>
                  </a:lnTo>
                  <a:lnTo>
                    <a:pt x="307" y="675"/>
                  </a:lnTo>
                  <a:lnTo>
                    <a:pt x="316" y="668"/>
                  </a:lnTo>
                  <a:lnTo>
                    <a:pt x="325" y="656"/>
                  </a:lnTo>
                  <a:lnTo>
                    <a:pt x="325" y="649"/>
                  </a:lnTo>
                  <a:lnTo>
                    <a:pt x="334" y="643"/>
                  </a:lnTo>
                  <a:lnTo>
                    <a:pt x="343" y="624"/>
                  </a:lnTo>
                  <a:lnTo>
                    <a:pt x="352" y="617"/>
                  </a:lnTo>
                  <a:lnTo>
                    <a:pt x="361" y="611"/>
                  </a:lnTo>
                  <a:lnTo>
                    <a:pt x="379" y="598"/>
                  </a:lnTo>
                  <a:lnTo>
                    <a:pt x="415" y="560"/>
                  </a:lnTo>
                  <a:lnTo>
                    <a:pt x="415" y="547"/>
                  </a:lnTo>
                  <a:lnTo>
                    <a:pt x="424" y="541"/>
                  </a:lnTo>
                  <a:lnTo>
                    <a:pt x="433" y="535"/>
                  </a:lnTo>
                  <a:lnTo>
                    <a:pt x="451" y="522"/>
                  </a:lnTo>
                  <a:lnTo>
                    <a:pt x="478" y="496"/>
                  </a:lnTo>
                  <a:lnTo>
                    <a:pt x="497" y="484"/>
                  </a:lnTo>
                  <a:lnTo>
                    <a:pt x="515" y="477"/>
                  </a:lnTo>
                  <a:lnTo>
                    <a:pt x="524" y="471"/>
                  </a:lnTo>
                  <a:lnTo>
                    <a:pt x="542" y="465"/>
                  </a:lnTo>
                  <a:lnTo>
                    <a:pt x="551" y="452"/>
                  </a:lnTo>
                  <a:lnTo>
                    <a:pt x="560" y="445"/>
                  </a:lnTo>
                  <a:lnTo>
                    <a:pt x="578" y="439"/>
                  </a:lnTo>
                  <a:lnTo>
                    <a:pt x="596" y="426"/>
                  </a:lnTo>
                  <a:lnTo>
                    <a:pt x="605" y="426"/>
                  </a:lnTo>
                  <a:lnTo>
                    <a:pt x="623" y="407"/>
                  </a:lnTo>
                  <a:lnTo>
                    <a:pt x="650" y="401"/>
                  </a:lnTo>
                  <a:lnTo>
                    <a:pt x="668" y="388"/>
                  </a:lnTo>
                  <a:lnTo>
                    <a:pt x="686" y="388"/>
                  </a:lnTo>
                  <a:lnTo>
                    <a:pt x="695" y="375"/>
                  </a:lnTo>
                  <a:lnTo>
                    <a:pt x="722" y="363"/>
                  </a:lnTo>
                  <a:lnTo>
                    <a:pt x="740" y="350"/>
                  </a:lnTo>
                  <a:lnTo>
                    <a:pt x="758" y="337"/>
                  </a:lnTo>
                  <a:lnTo>
                    <a:pt x="777" y="318"/>
                  </a:lnTo>
                  <a:lnTo>
                    <a:pt x="795" y="312"/>
                  </a:lnTo>
                  <a:lnTo>
                    <a:pt x="813" y="305"/>
                  </a:lnTo>
                  <a:lnTo>
                    <a:pt x="831" y="293"/>
                  </a:lnTo>
                  <a:lnTo>
                    <a:pt x="966" y="203"/>
                  </a:lnTo>
                  <a:lnTo>
                    <a:pt x="984" y="191"/>
                  </a:lnTo>
                  <a:lnTo>
                    <a:pt x="1011" y="184"/>
                  </a:lnTo>
                  <a:lnTo>
                    <a:pt x="1020" y="178"/>
                  </a:lnTo>
                  <a:lnTo>
                    <a:pt x="1038" y="165"/>
                  </a:lnTo>
                  <a:lnTo>
                    <a:pt x="1057" y="159"/>
                  </a:lnTo>
                  <a:lnTo>
                    <a:pt x="1102" y="133"/>
                  </a:lnTo>
                  <a:lnTo>
                    <a:pt x="1111" y="133"/>
                  </a:lnTo>
                  <a:lnTo>
                    <a:pt x="1120" y="121"/>
                  </a:lnTo>
                  <a:lnTo>
                    <a:pt x="1129" y="121"/>
                  </a:lnTo>
                  <a:lnTo>
                    <a:pt x="1147" y="108"/>
                  </a:lnTo>
                  <a:lnTo>
                    <a:pt x="1156" y="108"/>
                  </a:lnTo>
                  <a:lnTo>
                    <a:pt x="1174" y="95"/>
                  </a:lnTo>
                  <a:lnTo>
                    <a:pt x="1192" y="82"/>
                  </a:lnTo>
                  <a:lnTo>
                    <a:pt x="1210" y="76"/>
                  </a:lnTo>
                  <a:lnTo>
                    <a:pt x="1219" y="70"/>
                  </a:lnTo>
                  <a:lnTo>
                    <a:pt x="1237" y="63"/>
                  </a:lnTo>
                  <a:lnTo>
                    <a:pt x="1255" y="51"/>
                  </a:lnTo>
                  <a:lnTo>
                    <a:pt x="1264" y="44"/>
                  </a:lnTo>
                  <a:lnTo>
                    <a:pt x="1273" y="31"/>
                  </a:lnTo>
                  <a:lnTo>
                    <a:pt x="1291" y="31"/>
                  </a:lnTo>
                  <a:lnTo>
                    <a:pt x="1309" y="19"/>
                  </a:lnTo>
                  <a:lnTo>
                    <a:pt x="1309" y="12"/>
                  </a:lnTo>
                  <a:lnTo>
                    <a:pt x="1327" y="12"/>
                  </a:lnTo>
                  <a:lnTo>
                    <a:pt x="1336" y="6"/>
                  </a:lnTo>
                  <a:lnTo>
                    <a:pt x="1336" y="0"/>
                  </a:lnTo>
                  <a:lnTo>
                    <a:pt x="1346" y="0"/>
                  </a:lnTo>
                </a:path>
              </a:pathLst>
            </a:custGeom>
            <a:noFill/>
            <a:ln w="76200">
              <a:solidFill>
                <a:srgbClr val="FF99FF"/>
              </a:solidFill>
              <a:round/>
              <a:headEnd/>
              <a:tailEnd/>
            </a:ln>
          </p:spPr>
          <p:txBody>
            <a:bodyPr/>
            <a:lstStyle/>
            <a:p>
              <a:endParaRPr lang="en-GB"/>
            </a:p>
          </p:txBody>
        </p:sp>
      </p:grpSp>
      <p:grpSp>
        <p:nvGrpSpPr>
          <p:cNvPr id="84997" name="Group 8"/>
          <p:cNvGrpSpPr>
            <a:grpSpLocks/>
          </p:cNvGrpSpPr>
          <p:nvPr/>
        </p:nvGrpSpPr>
        <p:grpSpPr bwMode="auto">
          <a:xfrm>
            <a:off x="3657600" y="1039813"/>
            <a:ext cx="1966913" cy="2143125"/>
            <a:chOff x="1680" y="816"/>
            <a:chExt cx="1394" cy="1350"/>
          </a:xfrm>
        </p:grpSpPr>
        <p:sp>
          <p:nvSpPr>
            <p:cNvPr id="85138" name="Freeform 9"/>
            <p:cNvSpPr>
              <a:spLocks/>
            </p:cNvSpPr>
            <p:nvPr/>
          </p:nvSpPr>
          <p:spPr bwMode="auto">
            <a:xfrm>
              <a:off x="1728" y="864"/>
              <a:ext cx="1202" cy="1296"/>
            </a:xfrm>
            <a:custGeom>
              <a:avLst/>
              <a:gdLst>
                <a:gd name="T0" fmla="*/ 19 w 1346"/>
                <a:gd name="T1" fmla="*/ 184 h 1350"/>
                <a:gd name="T2" fmla="*/ 55 w 1346"/>
                <a:gd name="T3" fmla="*/ 234 h 1350"/>
                <a:gd name="T4" fmla="*/ 92 w 1346"/>
                <a:gd name="T5" fmla="*/ 275 h 1350"/>
                <a:gd name="T6" fmla="*/ 115 w 1346"/>
                <a:gd name="T7" fmla="*/ 299 h 1350"/>
                <a:gd name="T8" fmla="*/ 142 w 1346"/>
                <a:gd name="T9" fmla="*/ 329 h 1350"/>
                <a:gd name="T10" fmla="*/ 164 w 1346"/>
                <a:gd name="T11" fmla="*/ 354 h 1350"/>
                <a:gd name="T12" fmla="*/ 183 w 1346"/>
                <a:gd name="T13" fmla="*/ 373 h 1350"/>
                <a:gd name="T14" fmla="*/ 211 w 1346"/>
                <a:gd name="T15" fmla="*/ 398 h 1350"/>
                <a:gd name="T16" fmla="*/ 247 w 1346"/>
                <a:gd name="T17" fmla="*/ 453 h 1350"/>
                <a:gd name="T18" fmla="*/ 284 w 1346"/>
                <a:gd name="T19" fmla="*/ 494 h 1350"/>
                <a:gd name="T20" fmla="*/ 321 w 1346"/>
                <a:gd name="T21" fmla="*/ 541 h 1350"/>
                <a:gd name="T22" fmla="*/ 347 w 1346"/>
                <a:gd name="T23" fmla="*/ 573 h 1350"/>
                <a:gd name="T24" fmla="*/ 376 w 1346"/>
                <a:gd name="T25" fmla="*/ 612 h 1350"/>
                <a:gd name="T26" fmla="*/ 389 w 1346"/>
                <a:gd name="T27" fmla="*/ 642 h 1350"/>
                <a:gd name="T28" fmla="*/ 407 w 1346"/>
                <a:gd name="T29" fmla="*/ 678 h 1350"/>
                <a:gd name="T30" fmla="*/ 416 w 1346"/>
                <a:gd name="T31" fmla="*/ 708 h 1350"/>
                <a:gd name="T32" fmla="*/ 426 w 1346"/>
                <a:gd name="T33" fmla="*/ 748 h 1350"/>
                <a:gd name="T34" fmla="*/ 436 w 1346"/>
                <a:gd name="T35" fmla="*/ 787 h 1350"/>
                <a:gd name="T36" fmla="*/ 439 w 1346"/>
                <a:gd name="T37" fmla="*/ 828 h 1350"/>
                <a:gd name="T38" fmla="*/ 439 w 1346"/>
                <a:gd name="T39" fmla="*/ 863 h 1350"/>
                <a:gd name="T40" fmla="*/ 439 w 1346"/>
                <a:gd name="T41" fmla="*/ 892 h 1350"/>
                <a:gd name="T42" fmla="*/ 436 w 1346"/>
                <a:gd name="T43" fmla="*/ 932 h 1350"/>
                <a:gd name="T44" fmla="*/ 422 w 1346"/>
                <a:gd name="T45" fmla="*/ 962 h 1350"/>
                <a:gd name="T46" fmla="*/ 403 w 1346"/>
                <a:gd name="T47" fmla="*/ 987 h 1350"/>
                <a:gd name="T48" fmla="*/ 384 w 1346"/>
                <a:gd name="T49" fmla="*/ 1007 h 1350"/>
                <a:gd name="T50" fmla="*/ 366 w 1346"/>
                <a:gd name="T51" fmla="*/ 1022 h 1350"/>
                <a:gd name="T52" fmla="*/ 347 w 1346"/>
                <a:gd name="T53" fmla="*/ 1036 h 1350"/>
                <a:gd name="T54" fmla="*/ 324 w 1346"/>
                <a:gd name="T55" fmla="*/ 1050 h 1350"/>
                <a:gd name="T56" fmla="*/ 297 w 1346"/>
                <a:gd name="T57" fmla="*/ 1056 h 1350"/>
                <a:gd name="T58" fmla="*/ 271 w 1346"/>
                <a:gd name="T59" fmla="*/ 1056 h 1350"/>
                <a:gd name="T60" fmla="*/ 242 w 1346"/>
                <a:gd name="T61" fmla="*/ 1056 h 1350"/>
                <a:gd name="T62" fmla="*/ 224 w 1346"/>
                <a:gd name="T63" fmla="*/ 1048 h 1350"/>
                <a:gd name="T64" fmla="*/ 202 w 1346"/>
                <a:gd name="T65" fmla="*/ 1028 h 1350"/>
                <a:gd name="T66" fmla="*/ 183 w 1346"/>
                <a:gd name="T67" fmla="*/ 1011 h 1350"/>
                <a:gd name="T68" fmla="*/ 164 w 1346"/>
                <a:gd name="T69" fmla="*/ 982 h 1350"/>
                <a:gd name="T70" fmla="*/ 138 w 1346"/>
                <a:gd name="T71" fmla="*/ 942 h 1350"/>
                <a:gd name="T72" fmla="*/ 123 w 1346"/>
                <a:gd name="T73" fmla="*/ 907 h 1350"/>
                <a:gd name="T74" fmla="*/ 101 w 1346"/>
                <a:gd name="T75" fmla="*/ 872 h 1350"/>
                <a:gd name="T76" fmla="*/ 92 w 1346"/>
                <a:gd name="T77" fmla="*/ 807 h 1350"/>
                <a:gd name="T78" fmla="*/ 92 w 1346"/>
                <a:gd name="T79" fmla="*/ 732 h 1350"/>
                <a:gd name="T80" fmla="*/ 105 w 1346"/>
                <a:gd name="T81" fmla="*/ 668 h 1350"/>
                <a:gd name="T82" fmla="*/ 123 w 1346"/>
                <a:gd name="T83" fmla="*/ 609 h 1350"/>
                <a:gd name="T84" fmla="*/ 142 w 1346"/>
                <a:gd name="T85" fmla="*/ 547 h 1350"/>
                <a:gd name="T86" fmla="*/ 164 w 1346"/>
                <a:gd name="T87" fmla="*/ 508 h 1350"/>
                <a:gd name="T88" fmla="*/ 211 w 1346"/>
                <a:gd name="T89" fmla="*/ 438 h 1350"/>
                <a:gd name="T90" fmla="*/ 252 w 1346"/>
                <a:gd name="T91" fmla="*/ 379 h 1350"/>
                <a:gd name="T92" fmla="*/ 294 w 1346"/>
                <a:gd name="T93" fmla="*/ 343 h 1350"/>
                <a:gd name="T94" fmla="*/ 347 w 1346"/>
                <a:gd name="T95" fmla="*/ 303 h 1350"/>
                <a:gd name="T96" fmla="*/ 403 w 1346"/>
                <a:gd name="T97" fmla="*/ 244 h 1350"/>
                <a:gd name="T98" fmla="*/ 518 w 1346"/>
                <a:gd name="T99" fmla="*/ 139 h 1350"/>
                <a:gd name="T100" fmla="*/ 572 w 1346"/>
                <a:gd name="T101" fmla="*/ 95 h 1350"/>
                <a:gd name="T102" fmla="*/ 618 w 1346"/>
                <a:gd name="T103" fmla="*/ 55 h 1350"/>
                <a:gd name="T104" fmla="*/ 664 w 1346"/>
                <a:gd name="T105" fmla="*/ 13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6"/>
                <a:gd name="T160" fmla="*/ 0 h 1350"/>
                <a:gd name="T161" fmla="*/ 1346 w 1346"/>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6" h="1350">
                  <a:moveTo>
                    <a:pt x="0" y="210"/>
                  </a:moveTo>
                  <a:lnTo>
                    <a:pt x="0" y="216"/>
                  </a:lnTo>
                  <a:lnTo>
                    <a:pt x="9" y="216"/>
                  </a:lnTo>
                  <a:lnTo>
                    <a:pt x="18" y="223"/>
                  </a:lnTo>
                  <a:lnTo>
                    <a:pt x="18" y="229"/>
                  </a:lnTo>
                  <a:lnTo>
                    <a:pt x="36" y="235"/>
                  </a:lnTo>
                  <a:lnTo>
                    <a:pt x="36" y="242"/>
                  </a:lnTo>
                  <a:lnTo>
                    <a:pt x="45" y="248"/>
                  </a:lnTo>
                  <a:lnTo>
                    <a:pt x="63" y="261"/>
                  </a:lnTo>
                  <a:lnTo>
                    <a:pt x="81" y="274"/>
                  </a:lnTo>
                  <a:lnTo>
                    <a:pt x="90" y="280"/>
                  </a:lnTo>
                  <a:lnTo>
                    <a:pt x="108" y="299"/>
                  </a:lnTo>
                  <a:lnTo>
                    <a:pt x="126" y="305"/>
                  </a:lnTo>
                  <a:lnTo>
                    <a:pt x="135" y="312"/>
                  </a:lnTo>
                  <a:lnTo>
                    <a:pt x="144" y="324"/>
                  </a:lnTo>
                  <a:lnTo>
                    <a:pt x="153" y="324"/>
                  </a:lnTo>
                  <a:lnTo>
                    <a:pt x="162" y="337"/>
                  </a:lnTo>
                  <a:lnTo>
                    <a:pt x="180" y="350"/>
                  </a:lnTo>
                  <a:lnTo>
                    <a:pt x="189" y="356"/>
                  </a:lnTo>
                  <a:lnTo>
                    <a:pt x="189" y="363"/>
                  </a:lnTo>
                  <a:lnTo>
                    <a:pt x="199" y="369"/>
                  </a:lnTo>
                  <a:lnTo>
                    <a:pt x="208" y="375"/>
                  </a:lnTo>
                  <a:lnTo>
                    <a:pt x="217" y="382"/>
                  </a:lnTo>
                  <a:lnTo>
                    <a:pt x="226" y="382"/>
                  </a:lnTo>
                  <a:lnTo>
                    <a:pt x="235" y="388"/>
                  </a:lnTo>
                  <a:lnTo>
                    <a:pt x="244" y="395"/>
                  </a:lnTo>
                  <a:lnTo>
                    <a:pt x="253" y="401"/>
                  </a:lnTo>
                  <a:lnTo>
                    <a:pt x="262" y="407"/>
                  </a:lnTo>
                  <a:lnTo>
                    <a:pt x="271" y="414"/>
                  </a:lnTo>
                  <a:lnTo>
                    <a:pt x="280" y="420"/>
                  </a:lnTo>
                  <a:lnTo>
                    <a:pt x="289" y="420"/>
                  </a:lnTo>
                  <a:lnTo>
                    <a:pt x="298" y="426"/>
                  </a:lnTo>
                  <a:lnTo>
                    <a:pt x="307" y="433"/>
                  </a:lnTo>
                  <a:lnTo>
                    <a:pt x="316" y="439"/>
                  </a:lnTo>
                  <a:lnTo>
                    <a:pt x="325" y="445"/>
                  </a:lnTo>
                  <a:lnTo>
                    <a:pt x="325" y="452"/>
                  </a:lnTo>
                  <a:lnTo>
                    <a:pt x="334" y="452"/>
                  </a:lnTo>
                  <a:lnTo>
                    <a:pt x="343" y="458"/>
                  </a:lnTo>
                  <a:lnTo>
                    <a:pt x="343" y="465"/>
                  </a:lnTo>
                  <a:lnTo>
                    <a:pt x="352" y="465"/>
                  </a:lnTo>
                  <a:lnTo>
                    <a:pt x="361" y="471"/>
                  </a:lnTo>
                  <a:lnTo>
                    <a:pt x="361" y="477"/>
                  </a:lnTo>
                  <a:lnTo>
                    <a:pt x="370" y="484"/>
                  </a:lnTo>
                  <a:lnTo>
                    <a:pt x="379" y="490"/>
                  </a:lnTo>
                  <a:lnTo>
                    <a:pt x="388" y="496"/>
                  </a:lnTo>
                  <a:lnTo>
                    <a:pt x="397" y="503"/>
                  </a:lnTo>
                  <a:lnTo>
                    <a:pt x="406" y="509"/>
                  </a:lnTo>
                  <a:lnTo>
                    <a:pt x="415" y="509"/>
                  </a:lnTo>
                  <a:lnTo>
                    <a:pt x="424" y="516"/>
                  </a:lnTo>
                  <a:lnTo>
                    <a:pt x="451" y="541"/>
                  </a:lnTo>
                  <a:lnTo>
                    <a:pt x="460" y="554"/>
                  </a:lnTo>
                  <a:lnTo>
                    <a:pt x="478" y="560"/>
                  </a:lnTo>
                  <a:lnTo>
                    <a:pt x="478" y="573"/>
                  </a:lnTo>
                  <a:lnTo>
                    <a:pt x="488" y="579"/>
                  </a:lnTo>
                  <a:lnTo>
                    <a:pt x="497" y="586"/>
                  </a:lnTo>
                  <a:lnTo>
                    <a:pt x="515" y="605"/>
                  </a:lnTo>
                  <a:lnTo>
                    <a:pt x="533" y="605"/>
                  </a:lnTo>
                  <a:lnTo>
                    <a:pt x="533" y="617"/>
                  </a:lnTo>
                  <a:lnTo>
                    <a:pt x="551" y="624"/>
                  </a:lnTo>
                  <a:lnTo>
                    <a:pt x="560" y="630"/>
                  </a:lnTo>
                  <a:lnTo>
                    <a:pt x="578" y="649"/>
                  </a:lnTo>
                  <a:lnTo>
                    <a:pt x="587" y="656"/>
                  </a:lnTo>
                  <a:lnTo>
                    <a:pt x="596" y="662"/>
                  </a:lnTo>
                  <a:lnTo>
                    <a:pt x="596" y="668"/>
                  </a:lnTo>
                  <a:lnTo>
                    <a:pt x="623" y="681"/>
                  </a:lnTo>
                  <a:lnTo>
                    <a:pt x="632" y="694"/>
                  </a:lnTo>
                  <a:lnTo>
                    <a:pt x="641" y="694"/>
                  </a:lnTo>
                  <a:lnTo>
                    <a:pt x="650" y="707"/>
                  </a:lnTo>
                  <a:lnTo>
                    <a:pt x="659" y="713"/>
                  </a:lnTo>
                  <a:lnTo>
                    <a:pt x="668" y="719"/>
                  </a:lnTo>
                  <a:lnTo>
                    <a:pt x="677" y="732"/>
                  </a:lnTo>
                  <a:lnTo>
                    <a:pt x="686" y="732"/>
                  </a:lnTo>
                  <a:lnTo>
                    <a:pt x="695" y="738"/>
                  </a:lnTo>
                  <a:lnTo>
                    <a:pt x="695" y="751"/>
                  </a:lnTo>
                  <a:lnTo>
                    <a:pt x="704" y="751"/>
                  </a:lnTo>
                  <a:lnTo>
                    <a:pt x="722" y="770"/>
                  </a:lnTo>
                  <a:lnTo>
                    <a:pt x="731" y="777"/>
                  </a:lnTo>
                  <a:lnTo>
                    <a:pt x="740" y="783"/>
                  </a:lnTo>
                  <a:lnTo>
                    <a:pt x="740" y="789"/>
                  </a:lnTo>
                  <a:lnTo>
                    <a:pt x="749" y="796"/>
                  </a:lnTo>
                  <a:lnTo>
                    <a:pt x="749" y="802"/>
                  </a:lnTo>
                  <a:lnTo>
                    <a:pt x="758" y="809"/>
                  </a:lnTo>
                  <a:lnTo>
                    <a:pt x="758" y="815"/>
                  </a:lnTo>
                  <a:lnTo>
                    <a:pt x="768" y="821"/>
                  </a:lnTo>
                  <a:lnTo>
                    <a:pt x="768" y="828"/>
                  </a:lnTo>
                  <a:lnTo>
                    <a:pt x="777" y="834"/>
                  </a:lnTo>
                  <a:lnTo>
                    <a:pt x="786" y="840"/>
                  </a:lnTo>
                  <a:lnTo>
                    <a:pt x="786" y="853"/>
                  </a:lnTo>
                  <a:lnTo>
                    <a:pt x="795" y="860"/>
                  </a:lnTo>
                  <a:lnTo>
                    <a:pt x="804" y="866"/>
                  </a:lnTo>
                  <a:lnTo>
                    <a:pt x="804" y="872"/>
                  </a:lnTo>
                  <a:lnTo>
                    <a:pt x="813" y="879"/>
                  </a:lnTo>
                  <a:lnTo>
                    <a:pt x="813" y="885"/>
                  </a:lnTo>
                  <a:lnTo>
                    <a:pt x="813" y="891"/>
                  </a:lnTo>
                  <a:lnTo>
                    <a:pt x="822" y="898"/>
                  </a:lnTo>
                  <a:lnTo>
                    <a:pt x="822" y="904"/>
                  </a:lnTo>
                  <a:lnTo>
                    <a:pt x="822" y="910"/>
                  </a:lnTo>
                  <a:lnTo>
                    <a:pt x="831" y="923"/>
                  </a:lnTo>
                  <a:lnTo>
                    <a:pt x="831" y="930"/>
                  </a:lnTo>
                  <a:lnTo>
                    <a:pt x="831" y="936"/>
                  </a:lnTo>
                  <a:lnTo>
                    <a:pt x="840" y="942"/>
                  </a:lnTo>
                  <a:lnTo>
                    <a:pt x="840" y="955"/>
                  </a:lnTo>
                  <a:lnTo>
                    <a:pt x="849" y="961"/>
                  </a:lnTo>
                  <a:lnTo>
                    <a:pt x="849" y="974"/>
                  </a:lnTo>
                  <a:lnTo>
                    <a:pt x="858" y="987"/>
                  </a:lnTo>
                  <a:lnTo>
                    <a:pt x="858" y="993"/>
                  </a:lnTo>
                  <a:lnTo>
                    <a:pt x="858" y="1000"/>
                  </a:lnTo>
                  <a:lnTo>
                    <a:pt x="858" y="1006"/>
                  </a:lnTo>
                  <a:lnTo>
                    <a:pt x="858" y="1012"/>
                  </a:lnTo>
                  <a:lnTo>
                    <a:pt x="867" y="1019"/>
                  </a:lnTo>
                  <a:lnTo>
                    <a:pt x="867" y="1025"/>
                  </a:lnTo>
                  <a:lnTo>
                    <a:pt x="867" y="1038"/>
                  </a:lnTo>
                  <a:lnTo>
                    <a:pt x="867" y="1044"/>
                  </a:lnTo>
                  <a:lnTo>
                    <a:pt x="867" y="1057"/>
                  </a:lnTo>
                  <a:lnTo>
                    <a:pt x="867" y="1063"/>
                  </a:lnTo>
                  <a:lnTo>
                    <a:pt x="867" y="1076"/>
                  </a:lnTo>
                  <a:lnTo>
                    <a:pt x="867" y="1082"/>
                  </a:lnTo>
                  <a:lnTo>
                    <a:pt x="867" y="1089"/>
                  </a:lnTo>
                  <a:lnTo>
                    <a:pt x="867" y="1095"/>
                  </a:lnTo>
                  <a:lnTo>
                    <a:pt x="867" y="1102"/>
                  </a:lnTo>
                  <a:lnTo>
                    <a:pt x="867" y="1108"/>
                  </a:lnTo>
                  <a:lnTo>
                    <a:pt x="867" y="1114"/>
                  </a:lnTo>
                  <a:lnTo>
                    <a:pt x="867" y="1121"/>
                  </a:lnTo>
                  <a:lnTo>
                    <a:pt x="867" y="1127"/>
                  </a:lnTo>
                  <a:lnTo>
                    <a:pt x="867" y="1133"/>
                  </a:lnTo>
                  <a:lnTo>
                    <a:pt x="867" y="1140"/>
                  </a:lnTo>
                  <a:lnTo>
                    <a:pt x="867" y="1146"/>
                  </a:lnTo>
                  <a:lnTo>
                    <a:pt x="867" y="1153"/>
                  </a:lnTo>
                  <a:lnTo>
                    <a:pt x="867" y="1172"/>
                  </a:lnTo>
                  <a:lnTo>
                    <a:pt x="867" y="1178"/>
                  </a:lnTo>
                  <a:lnTo>
                    <a:pt x="858" y="1178"/>
                  </a:lnTo>
                  <a:lnTo>
                    <a:pt x="858" y="1191"/>
                  </a:lnTo>
                  <a:lnTo>
                    <a:pt x="849" y="1197"/>
                  </a:lnTo>
                  <a:lnTo>
                    <a:pt x="849" y="1203"/>
                  </a:lnTo>
                  <a:lnTo>
                    <a:pt x="849" y="1210"/>
                  </a:lnTo>
                  <a:lnTo>
                    <a:pt x="840" y="1216"/>
                  </a:lnTo>
                  <a:lnTo>
                    <a:pt x="831" y="1223"/>
                  </a:lnTo>
                  <a:lnTo>
                    <a:pt x="831" y="1229"/>
                  </a:lnTo>
                  <a:lnTo>
                    <a:pt x="822" y="1235"/>
                  </a:lnTo>
                  <a:lnTo>
                    <a:pt x="813" y="1235"/>
                  </a:lnTo>
                  <a:lnTo>
                    <a:pt x="813" y="1242"/>
                  </a:lnTo>
                  <a:lnTo>
                    <a:pt x="813" y="1248"/>
                  </a:lnTo>
                  <a:lnTo>
                    <a:pt x="804" y="1254"/>
                  </a:lnTo>
                  <a:lnTo>
                    <a:pt x="795" y="1261"/>
                  </a:lnTo>
                  <a:lnTo>
                    <a:pt x="786" y="1261"/>
                  </a:lnTo>
                  <a:lnTo>
                    <a:pt x="786" y="1267"/>
                  </a:lnTo>
                  <a:lnTo>
                    <a:pt x="777" y="1267"/>
                  </a:lnTo>
                  <a:lnTo>
                    <a:pt x="777" y="1274"/>
                  </a:lnTo>
                  <a:lnTo>
                    <a:pt x="768" y="1280"/>
                  </a:lnTo>
                  <a:lnTo>
                    <a:pt x="758" y="1286"/>
                  </a:lnTo>
                  <a:lnTo>
                    <a:pt x="749" y="1286"/>
                  </a:lnTo>
                  <a:lnTo>
                    <a:pt x="749" y="1293"/>
                  </a:lnTo>
                  <a:lnTo>
                    <a:pt x="740" y="1299"/>
                  </a:lnTo>
                  <a:lnTo>
                    <a:pt x="731" y="1299"/>
                  </a:lnTo>
                  <a:lnTo>
                    <a:pt x="731" y="1305"/>
                  </a:lnTo>
                  <a:lnTo>
                    <a:pt x="722" y="1305"/>
                  </a:lnTo>
                  <a:lnTo>
                    <a:pt x="722" y="1312"/>
                  </a:lnTo>
                  <a:lnTo>
                    <a:pt x="713" y="1312"/>
                  </a:lnTo>
                  <a:lnTo>
                    <a:pt x="713" y="1318"/>
                  </a:lnTo>
                  <a:lnTo>
                    <a:pt x="704" y="1318"/>
                  </a:lnTo>
                  <a:lnTo>
                    <a:pt x="695" y="1324"/>
                  </a:lnTo>
                  <a:lnTo>
                    <a:pt x="686" y="1324"/>
                  </a:lnTo>
                  <a:lnTo>
                    <a:pt x="677" y="1331"/>
                  </a:lnTo>
                  <a:lnTo>
                    <a:pt x="668" y="1331"/>
                  </a:lnTo>
                  <a:lnTo>
                    <a:pt x="668" y="1337"/>
                  </a:lnTo>
                  <a:lnTo>
                    <a:pt x="659" y="1337"/>
                  </a:lnTo>
                  <a:lnTo>
                    <a:pt x="650" y="1344"/>
                  </a:lnTo>
                  <a:lnTo>
                    <a:pt x="641" y="1344"/>
                  </a:lnTo>
                  <a:lnTo>
                    <a:pt x="632" y="1344"/>
                  </a:lnTo>
                  <a:lnTo>
                    <a:pt x="623" y="1344"/>
                  </a:lnTo>
                  <a:lnTo>
                    <a:pt x="614" y="1344"/>
                  </a:lnTo>
                  <a:lnTo>
                    <a:pt x="614" y="1350"/>
                  </a:lnTo>
                  <a:lnTo>
                    <a:pt x="605" y="1350"/>
                  </a:lnTo>
                  <a:lnTo>
                    <a:pt x="587" y="1350"/>
                  </a:lnTo>
                  <a:lnTo>
                    <a:pt x="578" y="1350"/>
                  </a:lnTo>
                  <a:lnTo>
                    <a:pt x="569" y="1350"/>
                  </a:lnTo>
                  <a:lnTo>
                    <a:pt x="560" y="1350"/>
                  </a:lnTo>
                  <a:lnTo>
                    <a:pt x="551" y="1350"/>
                  </a:lnTo>
                  <a:lnTo>
                    <a:pt x="542" y="1350"/>
                  </a:lnTo>
                  <a:lnTo>
                    <a:pt x="533" y="1350"/>
                  </a:lnTo>
                  <a:lnTo>
                    <a:pt x="524" y="1350"/>
                  </a:lnTo>
                  <a:lnTo>
                    <a:pt x="515" y="1350"/>
                  </a:lnTo>
                  <a:lnTo>
                    <a:pt x="506" y="1350"/>
                  </a:lnTo>
                  <a:lnTo>
                    <a:pt x="497" y="1350"/>
                  </a:lnTo>
                  <a:lnTo>
                    <a:pt x="488" y="1350"/>
                  </a:lnTo>
                  <a:lnTo>
                    <a:pt x="478" y="1350"/>
                  </a:lnTo>
                  <a:lnTo>
                    <a:pt x="469" y="1350"/>
                  </a:lnTo>
                  <a:lnTo>
                    <a:pt x="469" y="1344"/>
                  </a:lnTo>
                  <a:lnTo>
                    <a:pt x="460" y="1344"/>
                  </a:lnTo>
                  <a:lnTo>
                    <a:pt x="451" y="1344"/>
                  </a:lnTo>
                  <a:lnTo>
                    <a:pt x="451" y="1337"/>
                  </a:lnTo>
                  <a:lnTo>
                    <a:pt x="442" y="1337"/>
                  </a:lnTo>
                  <a:lnTo>
                    <a:pt x="433" y="1337"/>
                  </a:lnTo>
                  <a:lnTo>
                    <a:pt x="433" y="1331"/>
                  </a:lnTo>
                  <a:lnTo>
                    <a:pt x="424" y="1331"/>
                  </a:lnTo>
                  <a:lnTo>
                    <a:pt x="415" y="1324"/>
                  </a:lnTo>
                  <a:lnTo>
                    <a:pt x="406" y="1318"/>
                  </a:lnTo>
                  <a:lnTo>
                    <a:pt x="397" y="1312"/>
                  </a:lnTo>
                  <a:lnTo>
                    <a:pt x="388" y="1305"/>
                  </a:lnTo>
                  <a:lnTo>
                    <a:pt x="379" y="1305"/>
                  </a:lnTo>
                  <a:lnTo>
                    <a:pt x="379" y="1299"/>
                  </a:lnTo>
                  <a:lnTo>
                    <a:pt x="370" y="1299"/>
                  </a:lnTo>
                  <a:lnTo>
                    <a:pt x="370" y="1293"/>
                  </a:lnTo>
                  <a:lnTo>
                    <a:pt x="361" y="1293"/>
                  </a:lnTo>
                  <a:lnTo>
                    <a:pt x="361" y="1280"/>
                  </a:lnTo>
                  <a:lnTo>
                    <a:pt x="352" y="1280"/>
                  </a:lnTo>
                  <a:lnTo>
                    <a:pt x="343" y="1274"/>
                  </a:lnTo>
                  <a:lnTo>
                    <a:pt x="343" y="1267"/>
                  </a:lnTo>
                  <a:lnTo>
                    <a:pt x="334" y="1261"/>
                  </a:lnTo>
                  <a:lnTo>
                    <a:pt x="325" y="1254"/>
                  </a:lnTo>
                  <a:lnTo>
                    <a:pt x="325" y="1248"/>
                  </a:lnTo>
                  <a:lnTo>
                    <a:pt x="307" y="1235"/>
                  </a:lnTo>
                  <a:lnTo>
                    <a:pt x="298" y="1229"/>
                  </a:lnTo>
                  <a:lnTo>
                    <a:pt x="289" y="1216"/>
                  </a:lnTo>
                  <a:lnTo>
                    <a:pt x="280" y="1203"/>
                  </a:lnTo>
                  <a:lnTo>
                    <a:pt x="271" y="1203"/>
                  </a:lnTo>
                  <a:lnTo>
                    <a:pt x="271" y="1197"/>
                  </a:lnTo>
                  <a:lnTo>
                    <a:pt x="262" y="1197"/>
                  </a:lnTo>
                  <a:lnTo>
                    <a:pt x="253" y="1184"/>
                  </a:lnTo>
                  <a:lnTo>
                    <a:pt x="244" y="1172"/>
                  </a:lnTo>
                  <a:lnTo>
                    <a:pt x="244" y="1165"/>
                  </a:lnTo>
                  <a:lnTo>
                    <a:pt x="244" y="1159"/>
                  </a:lnTo>
                  <a:lnTo>
                    <a:pt x="226" y="1146"/>
                  </a:lnTo>
                  <a:lnTo>
                    <a:pt x="226" y="1140"/>
                  </a:lnTo>
                  <a:lnTo>
                    <a:pt x="217" y="1140"/>
                  </a:lnTo>
                  <a:lnTo>
                    <a:pt x="217" y="1133"/>
                  </a:lnTo>
                  <a:lnTo>
                    <a:pt x="208" y="1127"/>
                  </a:lnTo>
                  <a:lnTo>
                    <a:pt x="199" y="1114"/>
                  </a:lnTo>
                  <a:lnTo>
                    <a:pt x="199" y="1108"/>
                  </a:lnTo>
                  <a:lnTo>
                    <a:pt x="199" y="1095"/>
                  </a:lnTo>
                  <a:lnTo>
                    <a:pt x="199" y="1082"/>
                  </a:lnTo>
                  <a:lnTo>
                    <a:pt x="199" y="1076"/>
                  </a:lnTo>
                  <a:lnTo>
                    <a:pt x="189" y="1063"/>
                  </a:lnTo>
                  <a:lnTo>
                    <a:pt x="180" y="1031"/>
                  </a:lnTo>
                  <a:lnTo>
                    <a:pt x="180" y="1019"/>
                  </a:lnTo>
                  <a:lnTo>
                    <a:pt x="180" y="1012"/>
                  </a:lnTo>
                  <a:lnTo>
                    <a:pt x="180" y="1000"/>
                  </a:lnTo>
                  <a:lnTo>
                    <a:pt x="180" y="968"/>
                  </a:lnTo>
                  <a:lnTo>
                    <a:pt x="180" y="961"/>
                  </a:lnTo>
                  <a:lnTo>
                    <a:pt x="180" y="936"/>
                  </a:lnTo>
                  <a:lnTo>
                    <a:pt x="180" y="923"/>
                  </a:lnTo>
                  <a:lnTo>
                    <a:pt x="189" y="904"/>
                  </a:lnTo>
                  <a:lnTo>
                    <a:pt x="199" y="898"/>
                  </a:lnTo>
                  <a:lnTo>
                    <a:pt x="199" y="879"/>
                  </a:lnTo>
                  <a:lnTo>
                    <a:pt x="208" y="866"/>
                  </a:lnTo>
                  <a:lnTo>
                    <a:pt x="208" y="853"/>
                  </a:lnTo>
                  <a:lnTo>
                    <a:pt x="208" y="840"/>
                  </a:lnTo>
                  <a:lnTo>
                    <a:pt x="217" y="828"/>
                  </a:lnTo>
                  <a:lnTo>
                    <a:pt x="226" y="809"/>
                  </a:lnTo>
                  <a:lnTo>
                    <a:pt x="226" y="802"/>
                  </a:lnTo>
                  <a:lnTo>
                    <a:pt x="235" y="789"/>
                  </a:lnTo>
                  <a:lnTo>
                    <a:pt x="244" y="777"/>
                  </a:lnTo>
                  <a:lnTo>
                    <a:pt x="253" y="758"/>
                  </a:lnTo>
                  <a:lnTo>
                    <a:pt x="253" y="751"/>
                  </a:lnTo>
                  <a:lnTo>
                    <a:pt x="262" y="738"/>
                  </a:lnTo>
                  <a:lnTo>
                    <a:pt x="271" y="726"/>
                  </a:lnTo>
                  <a:lnTo>
                    <a:pt x="280" y="719"/>
                  </a:lnTo>
                  <a:lnTo>
                    <a:pt x="280" y="700"/>
                  </a:lnTo>
                  <a:lnTo>
                    <a:pt x="298" y="694"/>
                  </a:lnTo>
                  <a:lnTo>
                    <a:pt x="307" y="688"/>
                  </a:lnTo>
                  <a:lnTo>
                    <a:pt x="307" y="675"/>
                  </a:lnTo>
                  <a:lnTo>
                    <a:pt x="316" y="668"/>
                  </a:lnTo>
                  <a:lnTo>
                    <a:pt x="325" y="656"/>
                  </a:lnTo>
                  <a:lnTo>
                    <a:pt x="325" y="649"/>
                  </a:lnTo>
                  <a:lnTo>
                    <a:pt x="334" y="643"/>
                  </a:lnTo>
                  <a:lnTo>
                    <a:pt x="343" y="624"/>
                  </a:lnTo>
                  <a:lnTo>
                    <a:pt x="352" y="617"/>
                  </a:lnTo>
                  <a:lnTo>
                    <a:pt x="361" y="611"/>
                  </a:lnTo>
                  <a:lnTo>
                    <a:pt x="379" y="598"/>
                  </a:lnTo>
                  <a:lnTo>
                    <a:pt x="415" y="560"/>
                  </a:lnTo>
                  <a:lnTo>
                    <a:pt x="415" y="547"/>
                  </a:lnTo>
                  <a:lnTo>
                    <a:pt x="424" y="541"/>
                  </a:lnTo>
                  <a:lnTo>
                    <a:pt x="433" y="535"/>
                  </a:lnTo>
                  <a:lnTo>
                    <a:pt x="451" y="522"/>
                  </a:lnTo>
                  <a:lnTo>
                    <a:pt x="478" y="496"/>
                  </a:lnTo>
                  <a:lnTo>
                    <a:pt x="497" y="484"/>
                  </a:lnTo>
                  <a:lnTo>
                    <a:pt x="515" y="477"/>
                  </a:lnTo>
                  <a:lnTo>
                    <a:pt x="524" y="471"/>
                  </a:lnTo>
                  <a:lnTo>
                    <a:pt x="542" y="465"/>
                  </a:lnTo>
                  <a:lnTo>
                    <a:pt x="551" y="452"/>
                  </a:lnTo>
                  <a:lnTo>
                    <a:pt x="560" y="445"/>
                  </a:lnTo>
                  <a:lnTo>
                    <a:pt x="578" y="439"/>
                  </a:lnTo>
                  <a:lnTo>
                    <a:pt x="596" y="426"/>
                  </a:lnTo>
                  <a:lnTo>
                    <a:pt x="605" y="426"/>
                  </a:lnTo>
                  <a:lnTo>
                    <a:pt x="623" y="407"/>
                  </a:lnTo>
                  <a:lnTo>
                    <a:pt x="650" y="401"/>
                  </a:lnTo>
                  <a:lnTo>
                    <a:pt x="668" y="388"/>
                  </a:lnTo>
                  <a:lnTo>
                    <a:pt x="686" y="388"/>
                  </a:lnTo>
                  <a:lnTo>
                    <a:pt x="695" y="375"/>
                  </a:lnTo>
                  <a:lnTo>
                    <a:pt x="722" y="363"/>
                  </a:lnTo>
                  <a:lnTo>
                    <a:pt x="740" y="350"/>
                  </a:lnTo>
                  <a:lnTo>
                    <a:pt x="758" y="337"/>
                  </a:lnTo>
                  <a:lnTo>
                    <a:pt x="777" y="318"/>
                  </a:lnTo>
                  <a:lnTo>
                    <a:pt x="795" y="312"/>
                  </a:lnTo>
                  <a:lnTo>
                    <a:pt x="813" y="305"/>
                  </a:lnTo>
                  <a:lnTo>
                    <a:pt x="831" y="293"/>
                  </a:lnTo>
                  <a:lnTo>
                    <a:pt x="966" y="203"/>
                  </a:lnTo>
                  <a:lnTo>
                    <a:pt x="984" y="191"/>
                  </a:lnTo>
                  <a:lnTo>
                    <a:pt x="1011" y="184"/>
                  </a:lnTo>
                  <a:lnTo>
                    <a:pt x="1020" y="178"/>
                  </a:lnTo>
                  <a:lnTo>
                    <a:pt x="1038" y="165"/>
                  </a:lnTo>
                  <a:lnTo>
                    <a:pt x="1057" y="159"/>
                  </a:lnTo>
                  <a:lnTo>
                    <a:pt x="1102" y="133"/>
                  </a:lnTo>
                  <a:lnTo>
                    <a:pt x="1111" y="133"/>
                  </a:lnTo>
                  <a:lnTo>
                    <a:pt x="1120" y="121"/>
                  </a:lnTo>
                  <a:lnTo>
                    <a:pt x="1129" y="121"/>
                  </a:lnTo>
                  <a:lnTo>
                    <a:pt x="1147" y="108"/>
                  </a:lnTo>
                  <a:lnTo>
                    <a:pt x="1156" y="108"/>
                  </a:lnTo>
                  <a:lnTo>
                    <a:pt x="1174" y="95"/>
                  </a:lnTo>
                  <a:lnTo>
                    <a:pt x="1192" y="82"/>
                  </a:lnTo>
                  <a:lnTo>
                    <a:pt x="1210" y="76"/>
                  </a:lnTo>
                  <a:lnTo>
                    <a:pt x="1219" y="70"/>
                  </a:lnTo>
                  <a:lnTo>
                    <a:pt x="1237" y="63"/>
                  </a:lnTo>
                  <a:lnTo>
                    <a:pt x="1255" y="51"/>
                  </a:lnTo>
                  <a:lnTo>
                    <a:pt x="1264" y="44"/>
                  </a:lnTo>
                  <a:lnTo>
                    <a:pt x="1273" y="31"/>
                  </a:lnTo>
                  <a:lnTo>
                    <a:pt x="1291" y="31"/>
                  </a:lnTo>
                  <a:lnTo>
                    <a:pt x="1309" y="19"/>
                  </a:lnTo>
                  <a:lnTo>
                    <a:pt x="1309" y="12"/>
                  </a:lnTo>
                  <a:lnTo>
                    <a:pt x="1327" y="12"/>
                  </a:lnTo>
                  <a:lnTo>
                    <a:pt x="1336" y="6"/>
                  </a:lnTo>
                  <a:lnTo>
                    <a:pt x="1336" y="0"/>
                  </a:lnTo>
                  <a:lnTo>
                    <a:pt x="1346" y="0"/>
                  </a:lnTo>
                </a:path>
              </a:pathLst>
            </a:custGeom>
            <a:noFill/>
            <a:ln w="76200">
              <a:solidFill>
                <a:srgbClr val="FF99FF"/>
              </a:solidFill>
              <a:round/>
              <a:headEnd/>
              <a:tailEnd/>
            </a:ln>
          </p:spPr>
          <p:txBody>
            <a:bodyPr/>
            <a:lstStyle/>
            <a:p>
              <a:endParaRPr lang="en-GB"/>
            </a:p>
          </p:txBody>
        </p:sp>
        <p:sp>
          <p:nvSpPr>
            <p:cNvPr id="85139" name="Freeform 10"/>
            <p:cNvSpPr>
              <a:spLocks/>
            </p:cNvSpPr>
            <p:nvPr/>
          </p:nvSpPr>
          <p:spPr bwMode="auto">
            <a:xfrm>
              <a:off x="1728" y="816"/>
              <a:ext cx="1346" cy="1350"/>
            </a:xfrm>
            <a:custGeom>
              <a:avLst/>
              <a:gdLst>
                <a:gd name="T0" fmla="*/ 36 w 1346"/>
                <a:gd name="T1" fmla="*/ 235 h 1350"/>
                <a:gd name="T2" fmla="*/ 108 w 1346"/>
                <a:gd name="T3" fmla="*/ 299 h 1350"/>
                <a:gd name="T4" fmla="*/ 180 w 1346"/>
                <a:gd name="T5" fmla="*/ 350 h 1350"/>
                <a:gd name="T6" fmla="*/ 226 w 1346"/>
                <a:gd name="T7" fmla="*/ 382 h 1350"/>
                <a:gd name="T8" fmla="*/ 280 w 1346"/>
                <a:gd name="T9" fmla="*/ 420 h 1350"/>
                <a:gd name="T10" fmla="*/ 325 w 1346"/>
                <a:gd name="T11" fmla="*/ 452 h 1350"/>
                <a:gd name="T12" fmla="*/ 361 w 1346"/>
                <a:gd name="T13" fmla="*/ 477 h 1350"/>
                <a:gd name="T14" fmla="*/ 415 w 1346"/>
                <a:gd name="T15" fmla="*/ 509 h 1350"/>
                <a:gd name="T16" fmla="*/ 488 w 1346"/>
                <a:gd name="T17" fmla="*/ 579 h 1350"/>
                <a:gd name="T18" fmla="*/ 560 w 1346"/>
                <a:gd name="T19" fmla="*/ 630 h 1350"/>
                <a:gd name="T20" fmla="*/ 632 w 1346"/>
                <a:gd name="T21" fmla="*/ 694 h 1350"/>
                <a:gd name="T22" fmla="*/ 686 w 1346"/>
                <a:gd name="T23" fmla="*/ 732 h 1350"/>
                <a:gd name="T24" fmla="*/ 740 w 1346"/>
                <a:gd name="T25" fmla="*/ 783 h 1350"/>
                <a:gd name="T26" fmla="*/ 768 w 1346"/>
                <a:gd name="T27" fmla="*/ 821 h 1350"/>
                <a:gd name="T28" fmla="*/ 804 w 1346"/>
                <a:gd name="T29" fmla="*/ 866 h 1350"/>
                <a:gd name="T30" fmla="*/ 822 w 1346"/>
                <a:gd name="T31" fmla="*/ 904 h 1350"/>
                <a:gd name="T32" fmla="*/ 840 w 1346"/>
                <a:gd name="T33" fmla="*/ 955 h 1350"/>
                <a:gd name="T34" fmla="*/ 858 w 1346"/>
                <a:gd name="T35" fmla="*/ 1006 h 1350"/>
                <a:gd name="T36" fmla="*/ 867 w 1346"/>
                <a:gd name="T37" fmla="*/ 1057 h 1350"/>
                <a:gd name="T38" fmla="*/ 867 w 1346"/>
                <a:gd name="T39" fmla="*/ 1102 h 1350"/>
                <a:gd name="T40" fmla="*/ 867 w 1346"/>
                <a:gd name="T41" fmla="*/ 1140 h 1350"/>
                <a:gd name="T42" fmla="*/ 858 w 1346"/>
                <a:gd name="T43" fmla="*/ 1191 h 1350"/>
                <a:gd name="T44" fmla="*/ 831 w 1346"/>
                <a:gd name="T45" fmla="*/ 1229 h 1350"/>
                <a:gd name="T46" fmla="*/ 795 w 1346"/>
                <a:gd name="T47" fmla="*/ 1261 h 1350"/>
                <a:gd name="T48" fmla="*/ 758 w 1346"/>
                <a:gd name="T49" fmla="*/ 1286 h 1350"/>
                <a:gd name="T50" fmla="*/ 722 w 1346"/>
                <a:gd name="T51" fmla="*/ 1305 h 1350"/>
                <a:gd name="T52" fmla="*/ 686 w 1346"/>
                <a:gd name="T53" fmla="*/ 1324 h 1350"/>
                <a:gd name="T54" fmla="*/ 641 w 1346"/>
                <a:gd name="T55" fmla="*/ 1344 h 1350"/>
                <a:gd name="T56" fmla="*/ 587 w 1346"/>
                <a:gd name="T57" fmla="*/ 1350 h 1350"/>
                <a:gd name="T58" fmla="*/ 533 w 1346"/>
                <a:gd name="T59" fmla="*/ 1350 h 1350"/>
                <a:gd name="T60" fmla="*/ 478 w 1346"/>
                <a:gd name="T61" fmla="*/ 1350 h 1350"/>
                <a:gd name="T62" fmla="*/ 442 w 1346"/>
                <a:gd name="T63" fmla="*/ 1337 h 1350"/>
                <a:gd name="T64" fmla="*/ 397 w 1346"/>
                <a:gd name="T65" fmla="*/ 1312 h 1350"/>
                <a:gd name="T66" fmla="*/ 361 w 1346"/>
                <a:gd name="T67" fmla="*/ 1293 h 1350"/>
                <a:gd name="T68" fmla="*/ 325 w 1346"/>
                <a:gd name="T69" fmla="*/ 1254 h 1350"/>
                <a:gd name="T70" fmla="*/ 271 w 1346"/>
                <a:gd name="T71" fmla="*/ 1203 h 1350"/>
                <a:gd name="T72" fmla="*/ 244 w 1346"/>
                <a:gd name="T73" fmla="*/ 1159 h 1350"/>
                <a:gd name="T74" fmla="*/ 199 w 1346"/>
                <a:gd name="T75" fmla="*/ 1114 h 1350"/>
                <a:gd name="T76" fmla="*/ 180 w 1346"/>
                <a:gd name="T77" fmla="*/ 1031 h 1350"/>
                <a:gd name="T78" fmla="*/ 180 w 1346"/>
                <a:gd name="T79" fmla="*/ 936 h 1350"/>
                <a:gd name="T80" fmla="*/ 208 w 1346"/>
                <a:gd name="T81" fmla="*/ 853 h 1350"/>
                <a:gd name="T82" fmla="*/ 244 w 1346"/>
                <a:gd name="T83" fmla="*/ 777 h 1350"/>
                <a:gd name="T84" fmla="*/ 280 w 1346"/>
                <a:gd name="T85" fmla="*/ 700 h 1350"/>
                <a:gd name="T86" fmla="*/ 325 w 1346"/>
                <a:gd name="T87" fmla="*/ 649 h 1350"/>
                <a:gd name="T88" fmla="*/ 415 w 1346"/>
                <a:gd name="T89" fmla="*/ 560 h 1350"/>
                <a:gd name="T90" fmla="*/ 497 w 1346"/>
                <a:gd name="T91" fmla="*/ 484 h 1350"/>
                <a:gd name="T92" fmla="*/ 578 w 1346"/>
                <a:gd name="T93" fmla="*/ 439 h 1350"/>
                <a:gd name="T94" fmla="*/ 686 w 1346"/>
                <a:gd name="T95" fmla="*/ 388 h 1350"/>
                <a:gd name="T96" fmla="*/ 795 w 1346"/>
                <a:gd name="T97" fmla="*/ 312 h 1350"/>
                <a:gd name="T98" fmla="*/ 1020 w 1346"/>
                <a:gd name="T99" fmla="*/ 178 h 1350"/>
                <a:gd name="T100" fmla="*/ 1129 w 1346"/>
                <a:gd name="T101" fmla="*/ 121 h 1350"/>
                <a:gd name="T102" fmla="*/ 1219 w 1346"/>
                <a:gd name="T103" fmla="*/ 70 h 1350"/>
                <a:gd name="T104" fmla="*/ 1309 w 1346"/>
                <a:gd name="T105" fmla="*/ 19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6"/>
                <a:gd name="T160" fmla="*/ 0 h 1350"/>
                <a:gd name="T161" fmla="*/ 1346 w 1346"/>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6" h="1350">
                  <a:moveTo>
                    <a:pt x="0" y="210"/>
                  </a:moveTo>
                  <a:lnTo>
                    <a:pt x="0" y="216"/>
                  </a:lnTo>
                  <a:lnTo>
                    <a:pt x="9" y="216"/>
                  </a:lnTo>
                  <a:lnTo>
                    <a:pt x="18" y="223"/>
                  </a:lnTo>
                  <a:lnTo>
                    <a:pt x="18" y="229"/>
                  </a:lnTo>
                  <a:lnTo>
                    <a:pt x="36" y="235"/>
                  </a:lnTo>
                  <a:lnTo>
                    <a:pt x="36" y="242"/>
                  </a:lnTo>
                  <a:lnTo>
                    <a:pt x="45" y="248"/>
                  </a:lnTo>
                  <a:lnTo>
                    <a:pt x="63" y="261"/>
                  </a:lnTo>
                  <a:lnTo>
                    <a:pt x="81" y="274"/>
                  </a:lnTo>
                  <a:lnTo>
                    <a:pt x="90" y="280"/>
                  </a:lnTo>
                  <a:lnTo>
                    <a:pt x="108" y="299"/>
                  </a:lnTo>
                  <a:lnTo>
                    <a:pt x="126" y="305"/>
                  </a:lnTo>
                  <a:lnTo>
                    <a:pt x="135" y="312"/>
                  </a:lnTo>
                  <a:lnTo>
                    <a:pt x="144" y="324"/>
                  </a:lnTo>
                  <a:lnTo>
                    <a:pt x="153" y="324"/>
                  </a:lnTo>
                  <a:lnTo>
                    <a:pt x="162" y="337"/>
                  </a:lnTo>
                  <a:lnTo>
                    <a:pt x="180" y="350"/>
                  </a:lnTo>
                  <a:lnTo>
                    <a:pt x="189" y="356"/>
                  </a:lnTo>
                  <a:lnTo>
                    <a:pt x="189" y="363"/>
                  </a:lnTo>
                  <a:lnTo>
                    <a:pt x="199" y="369"/>
                  </a:lnTo>
                  <a:lnTo>
                    <a:pt x="208" y="375"/>
                  </a:lnTo>
                  <a:lnTo>
                    <a:pt x="217" y="382"/>
                  </a:lnTo>
                  <a:lnTo>
                    <a:pt x="226" y="382"/>
                  </a:lnTo>
                  <a:lnTo>
                    <a:pt x="235" y="388"/>
                  </a:lnTo>
                  <a:lnTo>
                    <a:pt x="244" y="395"/>
                  </a:lnTo>
                  <a:lnTo>
                    <a:pt x="253" y="401"/>
                  </a:lnTo>
                  <a:lnTo>
                    <a:pt x="262" y="407"/>
                  </a:lnTo>
                  <a:lnTo>
                    <a:pt x="271" y="414"/>
                  </a:lnTo>
                  <a:lnTo>
                    <a:pt x="280" y="420"/>
                  </a:lnTo>
                  <a:lnTo>
                    <a:pt x="289" y="420"/>
                  </a:lnTo>
                  <a:lnTo>
                    <a:pt x="298" y="426"/>
                  </a:lnTo>
                  <a:lnTo>
                    <a:pt x="307" y="433"/>
                  </a:lnTo>
                  <a:lnTo>
                    <a:pt x="316" y="439"/>
                  </a:lnTo>
                  <a:lnTo>
                    <a:pt x="325" y="445"/>
                  </a:lnTo>
                  <a:lnTo>
                    <a:pt x="325" y="452"/>
                  </a:lnTo>
                  <a:lnTo>
                    <a:pt x="334" y="452"/>
                  </a:lnTo>
                  <a:lnTo>
                    <a:pt x="343" y="458"/>
                  </a:lnTo>
                  <a:lnTo>
                    <a:pt x="343" y="465"/>
                  </a:lnTo>
                  <a:lnTo>
                    <a:pt x="352" y="465"/>
                  </a:lnTo>
                  <a:lnTo>
                    <a:pt x="361" y="471"/>
                  </a:lnTo>
                  <a:lnTo>
                    <a:pt x="361" y="477"/>
                  </a:lnTo>
                  <a:lnTo>
                    <a:pt x="370" y="484"/>
                  </a:lnTo>
                  <a:lnTo>
                    <a:pt x="379" y="490"/>
                  </a:lnTo>
                  <a:lnTo>
                    <a:pt x="388" y="496"/>
                  </a:lnTo>
                  <a:lnTo>
                    <a:pt x="397" y="503"/>
                  </a:lnTo>
                  <a:lnTo>
                    <a:pt x="406" y="509"/>
                  </a:lnTo>
                  <a:lnTo>
                    <a:pt x="415" y="509"/>
                  </a:lnTo>
                  <a:lnTo>
                    <a:pt x="424" y="516"/>
                  </a:lnTo>
                  <a:lnTo>
                    <a:pt x="451" y="541"/>
                  </a:lnTo>
                  <a:lnTo>
                    <a:pt x="460" y="554"/>
                  </a:lnTo>
                  <a:lnTo>
                    <a:pt x="478" y="560"/>
                  </a:lnTo>
                  <a:lnTo>
                    <a:pt x="478" y="573"/>
                  </a:lnTo>
                  <a:lnTo>
                    <a:pt x="488" y="579"/>
                  </a:lnTo>
                  <a:lnTo>
                    <a:pt x="497" y="586"/>
                  </a:lnTo>
                  <a:lnTo>
                    <a:pt x="515" y="605"/>
                  </a:lnTo>
                  <a:lnTo>
                    <a:pt x="533" y="605"/>
                  </a:lnTo>
                  <a:lnTo>
                    <a:pt x="533" y="617"/>
                  </a:lnTo>
                  <a:lnTo>
                    <a:pt x="551" y="624"/>
                  </a:lnTo>
                  <a:lnTo>
                    <a:pt x="560" y="630"/>
                  </a:lnTo>
                  <a:lnTo>
                    <a:pt x="578" y="649"/>
                  </a:lnTo>
                  <a:lnTo>
                    <a:pt x="587" y="656"/>
                  </a:lnTo>
                  <a:lnTo>
                    <a:pt x="596" y="662"/>
                  </a:lnTo>
                  <a:lnTo>
                    <a:pt x="596" y="668"/>
                  </a:lnTo>
                  <a:lnTo>
                    <a:pt x="623" y="681"/>
                  </a:lnTo>
                  <a:lnTo>
                    <a:pt x="632" y="694"/>
                  </a:lnTo>
                  <a:lnTo>
                    <a:pt x="641" y="694"/>
                  </a:lnTo>
                  <a:lnTo>
                    <a:pt x="650" y="707"/>
                  </a:lnTo>
                  <a:lnTo>
                    <a:pt x="659" y="713"/>
                  </a:lnTo>
                  <a:lnTo>
                    <a:pt x="668" y="719"/>
                  </a:lnTo>
                  <a:lnTo>
                    <a:pt x="677" y="732"/>
                  </a:lnTo>
                  <a:lnTo>
                    <a:pt x="686" y="732"/>
                  </a:lnTo>
                  <a:lnTo>
                    <a:pt x="695" y="738"/>
                  </a:lnTo>
                  <a:lnTo>
                    <a:pt x="695" y="751"/>
                  </a:lnTo>
                  <a:lnTo>
                    <a:pt x="704" y="751"/>
                  </a:lnTo>
                  <a:lnTo>
                    <a:pt x="722" y="770"/>
                  </a:lnTo>
                  <a:lnTo>
                    <a:pt x="731" y="777"/>
                  </a:lnTo>
                  <a:lnTo>
                    <a:pt x="740" y="783"/>
                  </a:lnTo>
                  <a:lnTo>
                    <a:pt x="740" y="789"/>
                  </a:lnTo>
                  <a:lnTo>
                    <a:pt x="749" y="796"/>
                  </a:lnTo>
                  <a:lnTo>
                    <a:pt x="749" y="802"/>
                  </a:lnTo>
                  <a:lnTo>
                    <a:pt x="758" y="809"/>
                  </a:lnTo>
                  <a:lnTo>
                    <a:pt x="758" y="815"/>
                  </a:lnTo>
                  <a:lnTo>
                    <a:pt x="768" y="821"/>
                  </a:lnTo>
                  <a:lnTo>
                    <a:pt x="768" y="828"/>
                  </a:lnTo>
                  <a:lnTo>
                    <a:pt x="777" y="834"/>
                  </a:lnTo>
                  <a:lnTo>
                    <a:pt x="786" y="840"/>
                  </a:lnTo>
                  <a:lnTo>
                    <a:pt x="786" y="853"/>
                  </a:lnTo>
                  <a:lnTo>
                    <a:pt x="795" y="860"/>
                  </a:lnTo>
                  <a:lnTo>
                    <a:pt x="804" y="866"/>
                  </a:lnTo>
                  <a:lnTo>
                    <a:pt x="804" y="872"/>
                  </a:lnTo>
                  <a:lnTo>
                    <a:pt x="813" y="879"/>
                  </a:lnTo>
                  <a:lnTo>
                    <a:pt x="813" y="885"/>
                  </a:lnTo>
                  <a:lnTo>
                    <a:pt x="813" y="891"/>
                  </a:lnTo>
                  <a:lnTo>
                    <a:pt x="822" y="898"/>
                  </a:lnTo>
                  <a:lnTo>
                    <a:pt x="822" y="904"/>
                  </a:lnTo>
                  <a:lnTo>
                    <a:pt x="822" y="910"/>
                  </a:lnTo>
                  <a:lnTo>
                    <a:pt x="831" y="923"/>
                  </a:lnTo>
                  <a:lnTo>
                    <a:pt x="831" y="930"/>
                  </a:lnTo>
                  <a:lnTo>
                    <a:pt x="831" y="936"/>
                  </a:lnTo>
                  <a:lnTo>
                    <a:pt x="840" y="942"/>
                  </a:lnTo>
                  <a:lnTo>
                    <a:pt x="840" y="955"/>
                  </a:lnTo>
                  <a:lnTo>
                    <a:pt x="849" y="961"/>
                  </a:lnTo>
                  <a:lnTo>
                    <a:pt x="849" y="974"/>
                  </a:lnTo>
                  <a:lnTo>
                    <a:pt x="858" y="987"/>
                  </a:lnTo>
                  <a:lnTo>
                    <a:pt x="858" y="993"/>
                  </a:lnTo>
                  <a:lnTo>
                    <a:pt x="858" y="1000"/>
                  </a:lnTo>
                  <a:lnTo>
                    <a:pt x="858" y="1006"/>
                  </a:lnTo>
                  <a:lnTo>
                    <a:pt x="858" y="1012"/>
                  </a:lnTo>
                  <a:lnTo>
                    <a:pt x="867" y="1019"/>
                  </a:lnTo>
                  <a:lnTo>
                    <a:pt x="867" y="1025"/>
                  </a:lnTo>
                  <a:lnTo>
                    <a:pt x="867" y="1038"/>
                  </a:lnTo>
                  <a:lnTo>
                    <a:pt x="867" y="1044"/>
                  </a:lnTo>
                  <a:lnTo>
                    <a:pt x="867" y="1057"/>
                  </a:lnTo>
                  <a:lnTo>
                    <a:pt x="867" y="1063"/>
                  </a:lnTo>
                  <a:lnTo>
                    <a:pt x="867" y="1076"/>
                  </a:lnTo>
                  <a:lnTo>
                    <a:pt x="867" y="1082"/>
                  </a:lnTo>
                  <a:lnTo>
                    <a:pt x="867" y="1089"/>
                  </a:lnTo>
                  <a:lnTo>
                    <a:pt x="867" y="1095"/>
                  </a:lnTo>
                  <a:lnTo>
                    <a:pt x="867" y="1102"/>
                  </a:lnTo>
                  <a:lnTo>
                    <a:pt x="867" y="1108"/>
                  </a:lnTo>
                  <a:lnTo>
                    <a:pt x="867" y="1114"/>
                  </a:lnTo>
                  <a:lnTo>
                    <a:pt x="867" y="1121"/>
                  </a:lnTo>
                  <a:lnTo>
                    <a:pt x="867" y="1127"/>
                  </a:lnTo>
                  <a:lnTo>
                    <a:pt x="867" y="1133"/>
                  </a:lnTo>
                  <a:lnTo>
                    <a:pt x="867" y="1140"/>
                  </a:lnTo>
                  <a:lnTo>
                    <a:pt x="867" y="1146"/>
                  </a:lnTo>
                  <a:lnTo>
                    <a:pt x="867" y="1153"/>
                  </a:lnTo>
                  <a:lnTo>
                    <a:pt x="867" y="1172"/>
                  </a:lnTo>
                  <a:lnTo>
                    <a:pt x="867" y="1178"/>
                  </a:lnTo>
                  <a:lnTo>
                    <a:pt x="858" y="1178"/>
                  </a:lnTo>
                  <a:lnTo>
                    <a:pt x="858" y="1191"/>
                  </a:lnTo>
                  <a:lnTo>
                    <a:pt x="849" y="1197"/>
                  </a:lnTo>
                  <a:lnTo>
                    <a:pt x="849" y="1203"/>
                  </a:lnTo>
                  <a:lnTo>
                    <a:pt x="849" y="1210"/>
                  </a:lnTo>
                  <a:lnTo>
                    <a:pt x="840" y="1216"/>
                  </a:lnTo>
                  <a:lnTo>
                    <a:pt x="831" y="1223"/>
                  </a:lnTo>
                  <a:lnTo>
                    <a:pt x="831" y="1229"/>
                  </a:lnTo>
                  <a:lnTo>
                    <a:pt x="822" y="1235"/>
                  </a:lnTo>
                  <a:lnTo>
                    <a:pt x="813" y="1235"/>
                  </a:lnTo>
                  <a:lnTo>
                    <a:pt x="813" y="1242"/>
                  </a:lnTo>
                  <a:lnTo>
                    <a:pt x="813" y="1248"/>
                  </a:lnTo>
                  <a:lnTo>
                    <a:pt x="804" y="1254"/>
                  </a:lnTo>
                  <a:lnTo>
                    <a:pt x="795" y="1261"/>
                  </a:lnTo>
                  <a:lnTo>
                    <a:pt x="786" y="1261"/>
                  </a:lnTo>
                  <a:lnTo>
                    <a:pt x="786" y="1267"/>
                  </a:lnTo>
                  <a:lnTo>
                    <a:pt x="777" y="1267"/>
                  </a:lnTo>
                  <a:lnTo>
                    <a:pt x="777" y="1274"/>
                  </a:lnTo>
                  <a:lnTo>
                    <a:pt x="768" y="1280"/>
                  </a:lnTo>
                  <a:lnTo>
                    <a:pt x="758" y="1286"/>
                  </a:lnTo>
                  <a:lnTo>
                    <a:pt x="749" y="1286"/>
                  </a:lnTo>
                  <a:lnTo>
                    <a:pt x="749" y="1293"/>
                  </a:lnTo>
                  <a:lnTo>
                    <a:pt x="740" y="1299"/>
                  </a:lnTo>
                  <a:lnTo>
                    <a:pt x="731" y="1299"/>
                  </a:lnTo>
                  <a:lnTo>
                    <a:pt x="731" y="1305"/>
                  </a:lnTo>
                  <a:lnTo>
                    <a:pt x="722" y="1305"/>
                  </a:lnTo>
                  <a:lnTo>
                    <a:pt x="722" y="1312"/>
                  </a:lnTo>
                  <a:lnTo>
                    <a:pt x="713" y="1312"/>
                  </a:lnTo>
                  <a:lnTo>
                    <a:pt x="713" y="1318"/>
                  </a:lnTo>
                  <a:lnTo>
                    <a:pt x="704" y="1318"/>
                  </a:lnTo>
                  <a:lnTo>
                    <a:pt x="695" y="1324"/>
                  </a:lnTo>
                  <a:lnTo>
                    <a:pt x="686" y="1324"/>
                  </a:lnTo>
                  <a:lnTo>
                    <a:pt x="677" y="1331"/>
                  </a:lnTo>
                  <a:lnTo>
                    <a:pt x="668" y="1331"/>
                  </a:lnTo>
                  <a:lnTo>
                    <a:pt x="668" y="1337"/>
                  </a:lnTo>
                  <a:lnTo>
                    <a:pt x="659" y="1337"/>
                  </a:lnTo>
                  <a:lnTo>
                    <a:pt x="650" y="1344"/>
                  </a:lnTo>
                  <a:lnTo>
                    <a:pt x="641" y="1344"/>
                  </a:lnTo>
                  <a:lnTo>
                    <a:pt x="632" y="1344"/>
                  </a:lnTo>
                  <a:lnTo>
                    <a:pt x="623" y="1344"/>
                  </a:lnTo>
                  <a:lnTo>
                    <a:pt x="614" y="1344"/>
                  </a:lnTo>
                  <a:lnTo>
                    <a:pt x="614" y="1350"/>
                  </a:lnTo>
                  <a:lnTo>
                    <a:pt x="605" y="1350"/>
                  </a:lnTo>
                  <a:lnTo>
                    <a:pt x="587" y="1350"/>
                  </a:lnTo>
                  <a:lnTo>
                    <a:pt x="578" y="1350"/>
                  </a:lnTo>
                  <a:lnTo>
                    <a:pt x="569" y="1350"/>
                  </a:lnTo>
                  <a:lnTo>
                    <a:pt x="560" y="1350"/>
                  </a:lnTo>
                  <a:lnTo>
                    <a:pt x="551" y="1350"/>
                  </a:lnTo>
                  <a:lnTo>
                    <a:pt x="542" y="1350"/>
                  </a:lnTo>
                  <a:lnTo>
                    <a:pt x="533" y="1350"/>
                  </a:lnTo>
                  <a:lnTo>
                    <a:pt x="524" y="1350"/>
                  </a:lnTo>
                  <a:lnTo>
                    <a:pt x="515" y="1350"/>
                  </a:lnTo>
                  <a:lnTo>
                    <a:pt x="506" y="1350"/>
                  </a:lnTo>
                  <a:lnTo>
                    <a:pt x="497" y="1350"/>
                  </a:lnTo>
                  <a:lnTo>
                    <a:pt x="488" y="1350"/>
                  </a:lnTo>
                  <a:lnTo>
                    <a:pt x="478" y="1350"/>
                  </a:lnTo>
                  <a:lnTo>
                    <a:pt x="469" y="1350"/>
                  </a:lnTo>
                  <a:lnTo>
                    <a:pt x="469" y="1344"/>
                  </a:lnTo>
                  <a:lnTo>
                    <a:pt x="460" y="1344"/>
                  </a:lnTo>
                  <a:lnTo>
                    <a:pt x="451" y="1344"/>
                  </a:lnTo>
                  <a:lnTo>
                    <a:pt x="451" y="1337"/>
                  </a:lnTo>
                  <a:lnTo>
                    <a:pt x="442" y="1337"/>
                  </a:lnTo>
                  <a:lnTo>
                    <a:pt x="433" y="1337"/>
                  </a:lnTo>
                  <a:lnTo>
                    <a:pt x="433" y="1331"/>
                  </a:lnTo>
                  <a:lnTo>
                    <a:pt x="424" y="1331"/>
                  </a:lnTo>
                  <a:lnTo>
                    <a:pt x="415" y="1324"/>
                  </a:lnTo>
                  <a:lnTo>
                    <a:pt x="406" y="1318"/>
                  </a:lnTo>
                  <a:lnTo>
                    <a:pt x="397" y="1312"/>
                  </a:lnTo>
                  <a:lnTo>
                    <a:pt x="388" y="1305"/>
                  </a:lnTo>
                  <a:lnTo>
                    <a:pt x="379" y="1305"/>
                  </a:lnTo>
                  <a:lnTo>
                    <a:pt x="379" y="1299"/>
                  </a:lnTo>
                  <a:lnTo>
                    <a:pt x="370" y="1299"/>
                  </a:lnTo>
                  <a:lnTo>
                    <a:pt x="370" y="1293"/>
                  </a:lnTo>
                  <a:lnTo>
                    <a:pt x="361" y="1293"/>
                  </a:lnTo>
                  <a:lnTo>
                    <a:pt x="361" y="1280"/>
                  </a:lnTo>
                  <a:lnTo>
                    <a:pt x="352" y="1280"/>
                  </a:lnTo>
                  <a:lnTo>
                    <a:pt x="343" y="1274"/>
                  </a:lnTo>
                  <a:lnTo>
                    <a:pt x="343" y="1267"/>
                  </a:lnTo>
                  <a:lnTo>
                    <a:pt x="334" y="1261"/>
                  </a:lnTo>
                  <a:lnTo>
                    <a:pt x="325" y="1254"/>
                  </a:lnTo>
                  <a:lnTo>
                    <a:pt x="325" y="1248"/>
                  </a:lnTo>
                  <a:lnTo>
                    <a:pt x="307" y="1235"/>
                  </a:lnTo>
                  <a:lnTo>
                    <a:pt x="298" y="1229"/>
                  </a:lnTo>
                  <a:lnTo>
                    <a:pt x="289" y="1216"/>
                  </a:lnTo>
                  <a:lnTo>
                    <a:pt x="280" y="1203"/>
                  </a:lnTo>
                  <a:lnTo>
                    <a:pt x="271" y="1203"/>
                  </a:lnTo>
                  <a:lnTo>
                    <a:pt x="271" y="1197"/>
                  </a:lnTo>
                  <a:lnTo>
                    <a:pt x="262" y="1197"/>
                  </a:lnTo>
                  <a:lnTo>
                    <a:pt x="253" y="1184"/>
                  </a:lnTo>
                  <a:lnTo>
                    <a:pt x="244" y="1172"/>
                  </a:lnTo>
                  <a:lnTo>
                    <a:pt x="244" y="1165"/>
                  </a:lnTo>
                  <a:lnTo>
                    <a:pt x="244" y="1159"/>
                  </a:lnTo>
                  <a:lnTo>
                    <a:pt x="226" y="1146"/>
                  </a:lnTo>
                  <a:lnTo>
                    <a:pt x="226" y="1140"/>
                  </a:lnTo>
                  <a:lnTo>
                    <a:pt x="217" y="1140"/>
                  </a:lnTo>
                  <a:lnTo>
                    <a:pt x="217" y="1133"/>
                  </a:lnTo>
                  <a:lnTo>
                    <a:pt x="208" y="1127"/>
                  </a:lnTo>
                  <a:lnTo>
                    <a:pt x="199" y="1114"/>
                  </a:lnTo>
                  <a:lnTo>
                    <a:pt x="199" y="1108"/>
                  </a:lnTo>
                  <a:lnTo>
                    <a:pt x="199" y="1095"/>
                  </a:lnTo>
                  <a:lnTo>
                    <a:pt x="199" y="1082"/>
                  </a:lnTo>
                  <a:lnTo>
                    <a:pt x="199" y="1076"/>
                  </a:lnTo>
                  <a:lnTo>
                    <a:pt x="189" y="1063"/>
                  </a:lnTo>
                  <a:lnTo>
                    <a:pt x="180" y="1031"/>
                  </a:lnTo>
                  <a:lnTo>
                    <a:pt x="180" y="1019"/>
                  </a:lnTo>
                  <a:lnTo>
                    <a:pt x="180" y="1012"/>
                  </a:lnTo>
                  <a:lnTo>
                    <a:pt x="180" y="1000"/>
                  </a:lnTo>
                  <a:lnTo>
                    <a:pt x="180" y="968"/>
                  </a:lnTo>
                  <a:lnTo>
                    <a:pt x="180" y="961"/>
                  </a:lnTo>
                  <a:lnTo>
                    <a:pt x="180" y="936"/>
                  </a:lnTo>
                  <a:lnTo>
                    <a:pt x="180" y="923"/>
                  </a:lnTo>
                  <a:lnTo>
                    <a:pt x="189" y="904"/>
                  </a:lnTo>
                  <a:lnTo>
                    <a:pt x="199" y="898"/>
                  </a:lnTo>
                  <a:lnTo>
                    <a:pt x="199" y="879"/>
                  </a:lnTo>
                  <a:lnTo>
                    <a:pt x="208" y="866"/>
                  </a:lnTo>
                  <a:lnTo>
                    <a:pt x="208" y="853"/>
                  </a:lnTo>
                  <a:lnTo>
                    <a:pt x="208" y="840"/>
                  </a:lnTo>
                  <a:lnTo>
                    <a:pt x="217" y="828"/>
                  </a:lnTo>
                  <a:lnTo>
                    <a:pt x="226" y="809"/>
                  </a:lnTo>
                  <a:lnTo>
                    <a:pt x="226" y="802"/>
                  </a:lnTo>
                  <a:lnTo>
                    <a:pt x="235" y="789"/>
                  </a:lnTo>
                  <a:lnTo>
                    <a:pt x="244" y="777"/>
                  </a:lnTo>
                  <a:lnTo>
                    <a:pt x="253" y="758"/>
                  </a:lnTo>
                  <a:lnTo>
                    <a:pt x="253" y="751"/>
                  </a:lnTo>
                  <a:lnTo>
                    <a:pt x="262" y="738"/>
                  </a:lnTo>
                  <a:lnTo>
                    <a:pt x="271" y="726"/>
                  </a:lnTo>
                  <a:lnTo>
                    <a:pt x="280" y="719"/>
                  </a:lnTo>
                  <a:lnTo>
                    <a:pt x="280" y="700"/>
                  </a:lnTo>
                  <a:lnTo>
                    <a:pt x="298" y="694"/>
                  </a:lnTo>
                  <a:lnTo>
                    <a:pt x="307" y="688"/>
                  </a:lnTo>
                  <a:lnTo>
                    <a:pt x="307" y="675"/>
                  </a:lnTo>
                  <a:lnTo>
                    <a:pt x="316" y="668"/>
                  </a:lnTo>
                  <a:lnTo>
                    <a:pt x="325" y="656"/>
                  </a:lnTo>
                  <a:lnTo>
                    <a:pt x="325" y="649"/>
                  </a:lnTo>
                  <a:lnTo>
                    <a:pt x="334" y="643"/>
                  </a:lnTo>
                  <a:lnTo>
                    <a:pt x="343" y="624"/>
                  </a:lnTo>
                  <a:lnTo>
                    <a:pt x="352" y="617"/>
                  </a:lnTo>
                  <a:lnTo>
                    <a:pt x="361" y="611"/>
                  </a:lnTo>
                  <a:lnTo>
                    <a:pt x="379" y="598"/>
                  </a:lnTo>
                  <a:lnTo>
                    <a:pt x="415" y="560"/>
                  </a:lnTo>
                  <a:lnTo>
                    <a:pt x="415" y="547"/>
                  </a:lnTo>
                  <a:lnTo>
                    <a:pt x="424" y="541"/>
                  </a:lnTo>
                  <a:lnTo>
                    <a:pt x="433" y="535"/>
                  </a:lnTo>
                  <a:lnTo>
                    <a:pt x="451" y="522"/>
                  </a:lnTo>
                  <a:lnTo>
                    <a:pt x="478" y="496"/>
                  </a:lnTo>
                  <a:lnTo>
                    <a:pt x="497" y="484"/>
                  </a:lnTo>
                  <a:lnTo>
                    <a:pt x="515" y="477"/>
                  </a:lnTo>
                  <a:lnTo>
                    <a:pt x="524" y="471"/>
                  </a:lnTo>
                  <a:lnTo>
                    <a:pt x="542" y="465"/>
                  </a:lnTo>
                  <a:lnTo>
                    <a:pt x="551" y="452"/>
                  </a:lnTo>
                  <a:lnTo>
                    <a:pt x="560" y="445"/>
                  </a:lnTo>
                  <a:lnTo>
                    <a:pt x="578" y="439"/>
                  </a:lnTo>
                  <a:lnTo>
                    <a:pt x="596" y="426"/>
                  </a:lnTo>
                  <a:lnTo>
                    <a:pt x="605" y="426"/>
                  </a:lnTo>
                  <a:lnTo>
                    <a:pt x="623" y="407"/>
                  </a:lnTo>
                  <a:lnTo>
                    <a:pt x="650" y="401"/>
                  </a:lnTo>
                  <a:lnTo>
                    <a:pt x="668" y="388"/>
                  </a:lnTo>
                  <a:lnTo>
                    <a:pt x="686" y="388"/>
                  </a:lnTo>
                  <a:lnTo>
                    <a:pt x="695" y="375"/>
                  </a:lnTo>
                  <a:lnTo>
                    <a:pt x="722" y="363"/>
                  </a:lnTo>
                  <a:lnTo>
                    <a:pt x="740" y="350"/>
                  </a:lnTo>
                  <a:lnTo>
                    <a:pt x="758" y="337"/>
                  </a:lnTo>
                  <a:lnTo>
                    <a:pt x="777" y="318"/>
                  </a:lnTo>
                  <a:lnTo>
                    <a:pt x="795" y="312"/>
                  </a:lnTo>
                  <a:lnTo>
                    <a:pt x="813" y="305"/>
                  </a:lnTo>
                  <a:lnTo>
                    <a:pt x="831" y="293"/>
                  </a:lnTo>
                  <a:lnTo>
                    <a:pt x="966" y="203"/>
                  </a:lnTo>
                  <a:lnTo>
                    <a:pt x="984" y="191"/>
                  </a:lnTo>
                  <a:lnTo>
                    <a:pt x="1011" y="184"/>
                  </a:lnTo>
                  <a:lnTo>
                    <a:pt x="1020" y="178"/>
                  </a:lnTo>
                  <a:lnTo>
                    <a:pt x="1038" y="165"/>
                  </a:lnTo>
                  <a:lnTo>
                    <a:pt x="1057" y="159"/>
                  </a:lnTo>
                  <a:lnTo>
                    <a:pt x="1102" y="133"/>
                  </a:lnTo>
                  <a:lnTo>
                    <a:pt x="1111" y="133"/>
                  </a:lnTo>
                  <a:lnTo>
                    <a:pt x="1120" y="121"/>
                  </a:lnTo>
                  <a:lnTo>
                    <a:pt x="1129" y="121"/>
                  </a:lnTo>
                  <a:lnTo>
                    <a:pt x="1147" y="108"/>
                  </a:lnTo>
                  <a:lnTo>
                    <a:pt x="1156" y="108"/>
                  </a:lnTo>
                  <a:lnTo>
                    <a:pt x="1174" y="95"/>
                  </a:lnTo>
                  <a:lnTo>
                    <a:pt x="1192" y="82"/>
                  </a:lnTo>
                  <a:lnTo>
                    <a:pt x="1210" y="76"/>
                  </a:lnTo>
                  <a:lnTo>
                    <a:pt x="1219" y="70"/>
                  </a:lnTo>
                  <a:lnTo>
                    <a:pt x="1237" y="63"/>
                  </a:lnTo>
                  <a:lnTo>
                    <a:pt x="1255" y="51"/>
                  </a:lnTo>
                  <a:lnTo>
                    <a:pt x="1264" y="44"/>
                  </a:lnTo>
                  <a:lnTo>
                    <a:pt x="1273" y="31"/>
                  </a:lnTo>
                  <a:lnTo>
                    <a:pt x="1291" y="31"/>
                  </a:lnTo>
                  <a:lnTo>
                    <a:pt x="1309" y="19"/>
                  </a:lnTo>
                  <a:lnTo>
                    <a:pt x="1309" y="12"/>
                  </a:lnTo>
                  <a:lnTo>
                    <a:pt x="1327" y="12"/>
                  </a:lnTo>
                  <a:lnTo>
                    <a:pt x="1336" y="6"/>
                  </a:lnTo>
                  <a:lnTo>
                    <a:pt x="1336" y="0"/>
                  </a:lnTo>
                  <a:lnTo>
                    <a:pt x="1346" y="0"/>
                  </a:lnTo>
                </a:path>
              </a:pathLst>
            </a:custGeom>
            <a:noFill/>
            <a:ln w="76200">
              <a:solidFill>
                <a:srgbClr val="FF99FF"/>
              </a:solidFill>
              <a:round/>
              <a:headEnd/>
              <a:tailEnd/>
            </a:ln>
          </p:spPr>
          <p:txBody>
            <a:bodyPr/>
            <a:lstStyle/>
            <a:p>
              <a:endParaRPr lang="en-GB"/>
            </a:p>
          </p:txBody>
        </p:sp>
        <p:sp>
          <p:nvSpPr>
            <p:cNvPr id="85140" name="Freeform 11"/>
            <p:cNvSpPr>
              <a:spLocks/>
            </p:cNvSpPr>
            <p:nvPr/>
          </p:nvSpPr>
          <p:spPr bwMode="auto">
            <a:xfrm>
              <a:off x="1680" y="816"/>
              <a:ext cx="1346" cy="1350"/>
            </a:xfrm>
            <a:custGeom>
              <a:avLst/>
              <a:gdLst>
                <a:gd name="T0" fmla="*/ 36 w 1346"/>
                <a:gd name="T1" fmla="*/ 235 h 1350"/>
                <a:gd name="T2" fmla="*/ 108 w 1346"/>
                <a:gd name="T3" fmla="*/ 299 h 1350"/>
                <a:gd name="T4" fmla="*/ 180 w 1346"/>
                <a:gd name="T5" fmla="*/ 350 h 1350"/>
                <a:gd name="T6" fmla="*/ 226 w 1346"/>
                <a:gd name="T7" fmla="*/ 382 h 1350"/>
                <a:gd name="T8" fmla="*/ 280 w 1346"/>
                <a:gd name="T9" fmla="*/ 420 h 1350"/>
                <a:gd name="T10" fmla="*/ 325 w 1346"/>
                <a:gd name="T11" fmla="*/ 452 h 1350"/>
                <a:gd name="T12" fmla="*/ 361 w 1346"/>
                <a:gd name="T13" fmla="*/ 477 h 1350"/>
                <a:gd name="T14" fmla="*/ 415 w 1346"/>
                <a:gd name="T15" fmla="*/ 509 h 1350"/>
                <a:gd name="T16" fmla="*/ 488 w 1346"/>
                <a:gd name="T17" fmla="*/ 579 h 1350"/>
                <a:gd name="T18" fmla="*/ 560 w 1346"/>
                <a:gd name="T19" fmla="*/ 630 h 1350"/>
                <a:gd name="T20" fmla="*/ 632 w 1346"/>
                <a:gd name="T21" fmla="*/ 694 h 1350"/>
                <a:gd name="T22" fmla="*/ 686 w 1346"/>
                <a:gd name="T23" fmla="*/ 732 h 1350"/>
                <a:gd name="T24" fmla="*/ 740 w 1346"/>
                <a:gd name="T25" fmla="*/ 783 h 1350"/>
                <a:gd name="T26" fmla="*/ 768 w 1346"/>
                <a:gd name="T27" fmla="*/ 821 h 1350"/>
                <a:gd name="T28" fmla="*/ 804 w 1346"/>
                <a:gd name="T29" fmla="*/ 866 h 1350"/>
                <a:gd name="T30" fmla="*/ 822 w 1346"/>
                <a:gd name="T31" fmla="*/ 904 h 1350"/>
                <a:gd name="T32" fmla="*/ 840 w 1346"/>
                <a:gd name="T33" fmla="*/ 955 h 1350"/>
                <a:gd name="T34" fmla="*/ 858 w 1346"/>
                <a:gd name="T35" fmla="*/ 1006 h 1350"/>
                <a:gd name="T36" fmla="*/ 867 w 1346"/>
                <a:gd name="T37" fmla="*/ 1057 h 1350"/>
                <a:gd name="T38" fmla="*/ 867 w 1346"/>
                <a:gd name="T39" fmla="*/ 1102 h 1350"/>
                <a:gd name="T40" fmla="*/ 867 w 1346"/>
                <a:gd name="T41" fmla="*/ 1140 h 1350"/>
                <a:gd name="T42" fmla="*/ 858 w 1346"/>
                <a:gd name="T43" fmla="*/ 1191 h 1350"/>
                <a:gd name="T44" fmla="*/ 831 w 1346"/>
                <a:gd name="T45" fmla="*/ 1229 h 1350"/>
                <a:gd name="T46" fmla="*/ 795 w 1346"/>
                <a:gd name="T47" fmla="*/ 1261 h 1350"/>
                <a:gd name="T48" fmla="*/ 758 w 1346"/>
                <a:gd name="T49" fmla="*/ 1286 h 1350"/>
                <a:gd name="T50" fmla="*/ 722 w 1346"/>
                <a:gd name="T51" fmla="*/ 1305 h 1350"/>
                <a:gd name="T52" fmla="*/ 686 w 1346"/>
                <a:gd name="T53" fmla="*/ 1324 h 1350"/>
                <a:gd name="T54" fmla="*/ 641 w 1346"/>
                <a:gd name="T55" fmla="*/ 1344 h 1350"/>
                <a:gd name="T56" fmla="*/ 587 w 1346"/>
                <a:gd name="T57" fmla="*/ 1350 h 1350"/>
                <a:gd name="T58" fmla="*/ 533 w 1346"/>
                <a:gd name="T59" fmla="*/ 1350 h 1350"/>
                <a:gd name="T60" fmla="*/ 478 w 1346"/>
                <a:gd name="T61" fmla="*/ 1350 h 1350"/>
                <a:gd name="T62" fmla="*/ 442 w 1346"/>
                <a:gd name="T63" fmla="*/ 1337 h 1350"/>
                <a:gd name="T64" fmla="*/ 397 w 1346"/>
                <a:gd name="T65" fmla="*/ 1312 h 1350"/>
                <a:gd name="T66" fmla="*/ 361 w 1346"/>
                <a:gd name="T67" fmla="*/ 1293 h 1350"/>
                <a:gd name="T68" fmla="*/ 325 w 1346"/>
                <a:gd name="T69" fmla="*/ 1254 h 1350"/>
                <a:gd name="T70" fmla="*/ 271 w 1346"/>
                <a:gd name="T71" fmla="*/ 1203 h 1350"/>
                <a:gd name="T72" fmla="*/ 244 w 1346"/>
                <a:gd name="T73" fmla="*/ 1159 h 1350"/>
                <a:gd name="T74" fmla="*/ 199 w 1346"/>
                <a:gd name="T75" fmla="*/ 1114 h 1350"/>
                <a:gd name="T76" fmla="*/ 180 w 1346"/>
                <a:gd name="T77" fmla="*/ 1031 h 1350"/>
                <a:gd name="T78" fmla="*/ 180 w 1346"/>
                <a:gd name="T79" fmla="*/ 936 h 1350"/>
                <a:gd name="T80" fmla="*/ 208 w 1346"/>
                <a:gd name="T81" fmla="*/ 853 h 1350"/>
                <a:gd name="T82" fmla="*/ 244 w 1346"/>
                <a:gd name="T83" fmla="*/ 777 h 1350"/>
                <a:gd name="T84" fmla="*/ 280 w 1346"/>
                <a:gd name="T85" fmla="*/ 700 h 1350"/>
                <a:gd name="T86" fmla="*/ 325 w 1346"/>
                <a:gd name="T87" fmla="*/ 649 h 1350"/>
                <a:gd name="T88" fmla="*/ 415 w 1346"/>
                <a:gd name="T89" fmla="*/ 560 h 1350"/>
                <a:gd name="T90" fmla="*/ 497 w 1346"/>
                <a:gd name="T91" fmla="*/ 484 h 1350"/>
                <a:gd name="T92" fmla="*/ 578 w 1346"/>
                <a:gd name="T93" fmla="*/ 439 h 1350"/>
                <a:gd name="T94" fmla="*/ 686 w 1346"/>
                <a:gd name="T95" fmla="*/ 388 h 1350"/>
                <a:gd name="T96" fmla="*/ 795 w 1346"/>
                <a:gd name="T97" fmla="*/ 312 h 1350"/>
                <a:gd name="T98" fmla="*/ 1020 w 1346"/>
                <a:gd name="T99" fmla="*/ 178 h 1350"/>
                <a:gd name="T100" fmla="*/ 1129 w 1346"/>
                <a:gd name="T101" fmla="*/ 121 h 1350"/>
                <a:gd name="T102" fmla="*/ 1219 w 1346"/>
                <a:gd name="T103" fmla="*/ 70 h 1350"/>
                <a:gd name="T104" fmla="*/ 1309 w 1346"/>
                <a:gd name="T105" fmla="*/ 19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6"/>
                <a:gd name="T160" fmla="*/ 0 h 1350"/>
                <a:gd name="T161" fmla="*/ 1346 w 1346"/>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6" h="1350">
                  <a:moveTo>
                    <a:pt x="0" y="210"/>
                  </a:moveTo>
                  <a:lnTo>
                    <a:pt x="0" y="216"/>
                  </a:lnTo>
                  <a:lnTo>
                    <a:pt x="9" y="216"/>
                  </a:lnTo>
                  <a:lnTo>
                    <a:pt x="18" y="223"/>
                  </a:lnTo>
                  <a:lnTo>
                    <a:pt x="18" y="229"/>
                  </a:lnTo>
                  <a:lnTo>
                    <a:pt x="36" y="235"/>
                  </a:lnTo>
                  <a:lnTo>
                    <a:pt x="36" y="242"/>
                  </a:lnTo>
                  <a:lnTo>
                    <a:pt x="45" y="248"/>
                  </a:lnTo>
                  <a:lnTo>
                    <a:pt x="63" y="261"/>
                  </a:lnTo>
                  <a:lnTo>
                    <a:pt x="81" y="274"/>
                  </a:lnTo>
                  <a:lnTo>
                    <a:pt x="90" y="280"/>
                  </a:lnTo>
                  <a:lnTo>
                    <a:pt x="108" y="299"/>
                  </a:lnTo>
                  <a:lnTo>
                    <a:pt x="126" y="305"/>
                  </a:lnTo>
                  <a:lnTo>
                    <a:pt x="135" y="312"/>
                  </a:lnTo>
                  <a:lnTo>
                    <a:pt x="144" y="324"/>
                  </a:lnTo>
                  <a:lnTo>
                    <a:pt x="153" y="324"/>
                  </a:lnTo>
                  <a:lnTo>
                    <a:pt x="162" y="337"/>
                  </a:lnTo>
                  <a:lnTo>
                    <a:pt x="180" y="350"/>
                  </a:lnTo>
                  <a:lnTo>
                    <a:pt x="189" y="356"/>
                  </a:lnTo>
                  <a:lnTo>
                    <a:pt x="189" y="363"/>
                  </a:lnTo>
                  <a:lnTo>
                    <a:pt x="199" y="369"/>
                  </a:lnTo>
                  <a:lnTo>
                    <a:pt x="208" y="375"/>
                  </a:lnTo>
                  <a:lnTo>
                    <a:pt x="217" y="382"/>
                  </a:lnTo>
                  <a:lnTo>
                    <a:pt x="226" y="382"/>
                  </a:lnTo>
                  <a:lnTo>
                    <a:pt x="235" y="388"/>
                  </a:lnTo>
                  <a:lnTo>
                    <a:pt x="244" y="395"/>
                  </a:lnTo>
                  <a:lnTo>
                    <a:pt x="253" y="401"/>
                  </a:lnTo>
                  <a:lnTo>
                    <a:pt x="262" y="407"/>
                  </a:lnTo>
                  <a:lnTo>
                    <a:pt x="271" y="414"/>
                  </a:lnTo>
                  <a:lnTo>
                    <a:pt x="280" y="420"/>
                  </a:lnTo>
                  <a:lnTo>
                    <a:pt x="289" y="420"/>
                  </a:lnTo>
                  <a:lnTo>
                    <a:pt x="298" y="426"/>
                  </a:lnTo>
                  <a:lnTo>
                    <a:pt x="307" y="433"/>
                  </a:lnTo>
                  <a:lnTo>
                    <a:pt x="316" y="439"/>
                  </a:lnTo>
                  <a:lnTo>
                    <a:pt x="325" y="445"/>
                  </a:lnTo>
                  <a:lnTo>
                    <a:pt x="325" y="452"/>
                  </a:lnTo>
                  <a:lnTo>
                    <a:pt x="334" y="452"/>
                  </a:lnTo>
                  <a:lnTo>
                    <a:pt x="343" y="458"/>
                  </a:lnTo>
                  <a:lnTo>
                    <a:pt x="343" y="465"/>
                  </a:lnTo>
                  <a:lnTo>
                    <a:pt x="352" y="465"/>
                  </a:lnTo>
                  <a:lnTo>
                    <a:pt x="361" y="471"/>
                  </a:lnTo>
                  <a:lnTo>
                    <a:pt x="361" y="477"/>
                  </a:lnTo>
                  <a:lnTo>
                    <a:pt x="370" y="484"/>
                  </a:lnTo>
                  <a:lnTo>
                    <a:pt x="379" y="490"/>
                  </a:lnTo>
                  <a:lnTo>
                    <a:pt x="388" y="496"/>
                  </a:lnTo>
                  <a:lnTo>
                    <a:pt x="397" y="503"/>
                  </a:lnTo>
                  <a:lnTo>
                    <a:pt x="406" y="509"/>
                  </a:lnTo>
                  <a:lnTo>
                    <a:pt x="415" y="509"/>
                  </a:lnTo>
                  <a:lnTo>
                    <a:pt x="424" y="516"/>
                  </a:lnTo>
                  <a:lnTo>
                    <a:pt x="451" y="541"/>
                  </a:lnTo>
                  <a:lnTo>
                    <a:pt x="460" y="554"/>
                  </a:lnTo>
                  <a:lnTo>
                    <a:pt x="478" y="560"/>
                  </a:lnTo>
                  <a:lnTo>
                    <a:pt x="478" y="573"/>
                  </a:lnTo>
                  <a:lnTo>
                    <a:pt x="488" y="579"/>
                  </a:lnTo>
                  <a:lnTo>
                    <a:pt x="497" y="586"/>
                  </a:lnTo>
                  <a:lnTo>
                    <a:pt x="515" y="605"/>
                  </a:lnTo>
                  <a:lnTo>
                    <a:pt x="533" y="605"/>
                  </a:lnTo>
                  <a:lnTo>
                    <a:pt x="533" y="617"/>
                  </a:lnTo>
                  <a:lnTo>
                    <a:pt x="551" y="624"/>
                  </a:lnTo>
                  <a:lnTo>
                    <a:pt x="560" y="630"/>
                  </a:lnTo>
                  <a:lnTo>
                    <a:pt x="578" y="649"/>
                  </a:lnTo>
                  <a:lnTo>
                    <a:pt x="587" y="656"/>
                  </a:lnTo>
                  <a:lnTo>
                    <a:pt x="596" y="662"/>
                  </a:lnTo>
                  <a:lnTo>
                    <a:pt x="596" y="668"/>
                  </a:lnTo>
                  <a:lnTo>
                    <a:pt x="623" y="681"/>
                  </a:lnTo>
                  <a:lnTo>
                    <a:pt x="632" y="694"/>
                  </a:lnTo>
                  <a:lnTo>
                    <a:pt x="641" y="694"/>
                  </a:lnTo>
                  <a:lnTo>
                    <a:pt x="650" y="707"/>
                  </a:lnTo>
                  <a:lnTo>
                    <a:pt x="659" y="713"/>
                  </a:lnTo>
                  <a:lnTo>
                    <a:pt x="668" y="719"/>
                  </a:lnTo>
                  <a:lnTo>
                    <a:pt x="677" y="732"/>
                  </a:lnTo>
                  <a:lnTo>
                    <a:pt x="686" y="732"/>
                  </a:lnTo>
                  <a:lnTo>
                    <a:pt x="695" y="738"/>
                  </a:lnTo>
                  <a:lnTo>
                    <a:pt x="695" y="751"/>
                  </a:lnTo>
                  <a:lnTo>
                    <a:pt x="704" y="751"/>
                  </a:lnTo>
                  <a:lnTo>
                    <a:pt x="722" y="770"/>
                  </a:lnTo>
                  <a:lnTo>
                    <a:pt x="731" y="777"/>
                  </a:lnTo>
                  <a:lnTo>
                    <a:pt x="740" y="783"/>
                  </a:lnTo>
                  <a:lnTo>
                    <a:pt x="740" y="789"/>
                  </a:lnTo>
                  <a:lnTo>
                    <a:pt x="749" y="796"/>
                  </a:lnTo>
                  <a:lnTo>
                    <a:pt x="749" y="802"/>
                  </a:lnTo>
                  <a:lnTo>
                    <a:pt x="758" y="809"/>
                  </a:lnTo>
                  <a:lnTo>
                    <a:pt x="758" y="815"/>
                  </a:lnTo>
                  <a:lnTo>
                    <a:pt x="768" y="821"/>
                  </a:lnTo>
                  <a:lnTo>
                    <a:pt x="768" y="828"/>
                  </a:lnTo>
                  <a:lnTo>
                    <a:pt x="777" y="834"/>
                  </a:lnTo>
                  <a:lnTo>
                    <a:pt x="786" y="840"/>
                  </a:lnTo>
                  <a:lnTo>
                    <a:pt x="786" y="853"/>
                  </a:lnTo>
                  <a:lnTo>
                    <a:pt x="795" y="860"/>
                  </a:lnTo>
                  <a:lnTo>
                    <a:pt x="804" y="866"/>
                  </a:lnTo>
                  <a:lnTo>
                    <a:pt x="804" y="872"/>
                  </a:lnTo>
                  <a:lnTo>
                    <a:pt x="813" y="879"/>
                  </a:lnTo>
                  <a:lnTo>
                    <a:pt x="813" y="885"/>
                  </a:lnTo>
                  <a:lnTo>
                    <a:pt x="813" y="891"/>
                  </a:lnTo>
                  <a:lnTo>
                    <a:pt x="822" y="898"/>
                  </a:lnTo>
                  <a:lnTo>
                    <a:pt x="822" y="904"/>
                  </a:lnTo>
                  <a:lnTo>
                    <a:pt x="822" y="910"/>
                  </a:lnTo>
                  <a:lnTo>
                    <a:pt x="831" y="923"/>
                  </a:lnTo>
                  <a:lnTo>
                    <a:pt x="831" y="930"/>
                  </a:lnTo>
                  <a:lnTo>
                    <a:pt x="831" y="936"/>
                  </a:lnTo>
                  <a:lnTo>
                    <a:pt x="840" y="942"/>
                  </a:lnTo>
                  <a:lnTo>
                    <a:pt x="840" y="955"/>
                  </a:lnTo>
                  <a:lnTo>
                    <a:pt x="849" y="961"/>
                  </a:lnTo>
                  <a:lnTo>
                    <a:pt x="849" y="974"/>
                  </a:lnTo>
                  <a:lnTo>
                    <a:pt x="858" y="987"/>
                  </a:lnTo>
                  <a:lnTo>
                    <a:pt x="858" y="993"/>
                  </a:lnTo>
                  <a:lnTo>
                    <a:pt x="858" y="1000"/>
                  </a:lnTo>
                  <a:lnTo>
                    <a:pt x="858" y="1006"/>
                  </a:lnTo>
                  <a:lnTo>
                    <a:pt x="858" y="1012"/>
                  </a:lnTo>
                  <a:lnTo>
                    <a:pt x="867" y="1019"/>
                  </a:lnTo>
                  <a:lnTo>
                    <a:pt x="867" y="1025"/>
                  </a:lnTo>
                  <a:lnTo>
                    <a:pt x="867" y="1038"/>
                  </a:lnTo>
                  <a:lnTo>
                    <a:pt x="867" y="1044"/>
                  </a:lnTo>
                  <a:lnTo>
                    <a:pt x="867" y="1057"/>
                  </a:lnTo>
                  <a:lnTo>
                    <a:pt x="867" y="1063"/>
                  </a:lnTo>
                  <a:lnTo>
                    <a:pt x="867" y="1076"/>
                  </a:lnTo>
                  <a:lnTo>
                    <a:pt x="867" y="1082"/>
                  </a:lnTo>
                  <a:lnTo>
                    <a:pt x="867" y="1089"/>
                  </a:lnTo>
                  <a:lnTo>
                    <a:pt x="867" y="1095"/>
                  </a:lnTo>
                  <a:lnTo>
                    <a:pt x="867" y="1102"/>
                  </a:lnTo>
                  <a:lnTo>
                    <a:pt x="867" y="1108"/>
                  </a:lnTo>
                  <a:lnTo>
                    <a:pt x="867" y="1114"/>
                  </a:lnTo>
                  <a:lnTo>
                    <a:pt x="867" y="1121"/>
                  </a:lnTo>
                  <a:lnTo>
                    <a:pt x="867" y="1127"/>
                  </a:lnTo>
                  <a:lnTo>
                    <a:pt x="867" y="1133"/>
                  </a:lnTo>
                  <a:lnTo>
                    <a:pt x="867" y="1140"/>
                  </a:lnTo>
                  <a:lnTo>
                    <a:pt x="867" y="1146"/>
                  </a:lnTo>
                  <a:lnTo>
                    <a:pt x="867" y="1153"/>
                  </a:lnTo>
                  <a:lnTo>
                    <a:pt x="867" y="1172"/>
                  </a:lnTo>
                  <a:lnTo>
                    <a:pt x="867" y="1178"/>
                  </a:lnTo>
                  <a:lnTo>
                    <a:pt x="858" y="1178"/>
                  </a:lnTo>
                  <a:lnTo>
                    <a:pt x="858" y="1191"/>
                  </a:lnTo>
                  <a:lnTo>
                    <a:pt x="849" y="1197"/>
                  </a:lnTo>
                  <a:lnTo>
                    <a:pt x="849" y="1203"/>
                  </a:lnTo>
                  <a:lnTo>
                    <a:pt x="849" y="1210"/>
                  </a:lnTo>
                  <a:lnTo>
                    <a:pt x="840" y="1216"/>
                  </a:lnTo>
                  <a:lnTo>
                    <a:pt x="831" y="1223"/>
                  </a:lnTo>
                  <a:lnTo>
                    <a:pt x="831" y="1229"/>
                  </a:lnTo>
                  <a:lnTo>
                    <a:pt x="822" y="1235"/>
                  </a:lnTo>
                  <a:lnTo>
                    <a:pt x="813" y="1235"/>
                  </a:lnTo>
                  <a:lnTo>
                    <a:pt x="813" y="1242"/>
                  </a:lnTo>
                  <a:lnTo>
                    <a:pt x="813" y="1248"/>
                  </a:lnTo>
                  <a:lnTo>
                    <a:pt x="804" y="1254"/>
                  </a:lnTo>
                  <a:lnTo>
                    <a:pt x="795" y="1261"/>
                  </a:lnTo>
                  <a:lnTo>
                    <a:pt x="786" y="1261"/>
                  </a:lnTo>
                  <a:lnTo>
                    <a:pt x="786" y="1267"/>
                  </a:lnTo>
                  <a:lnTo>
                    <a:pt x="777" y="1267"/>
                  </a:lnTo>
                  <a:lnTo>
                    <a:pt x="777" y="1274"/>
                  </a:lnTo>
                  <a:lnTo>
                    <a:pt x="768" y="1280"/>
                  </a:lnTo>
                  <a:lnTo>
                    <a:pt x="758" y="1286"/>
                  </a:lnTo>
                  <a:lnTo>
                    <a:pt x="749" y="1286"/>
                  </a:lnTo>
                  <a:lnTo>
                    <a:pt x="749" y="1293"/>
                  </a:lnTo>
                  <a:lnTo>
                    <a:pt x="740" y="1299"/>
                  </a:lnTo>
                  <a:lnTo>
                    <a:pt x="731" y="1299"/>
                  </a:lnTo>
                  <a:lnTo>
                    <a:pt x="731" y="1305"/>
                  </a:lnTo>
                  <a:lnTo>
                    <a:pt x="722" y="1305"/>
                  </a:lnTo>
                  <a:lnTo>
                    <a:pt x="722" y="1312"/>
                  </a:lnTo>
                  <a:lnTo>
                    <a:pt x="713" y="1312"/>
                  </a:lnTo>
                  <a:lnTo>
                    <a:pt x="713" y="1318"/>
                  </a:lnTo>
                  <a:lnTo>
                    <a:pt x="704" y="1318"/>
                  </a:lnTo>
                  <a:lnTo>
                    <a:pt x="695" y="1324"/>
                  </a:lnTo>
                  <a:lnTo>
                    <a:pt x="686" y="1324"/>
                  </a:lnTo>
                  <a:lnTo>
                    <a:pt x="677" y="1331"/>
                  </a:lnTo>
                  <a:lnTo>
                    <a:pt x="668" y="1331"/>
                  </a:lnTo>
                  <a:lnTo>
                    <a:pt x="668" y="1337"/>
                  </a:lnTo>
                  <a:lnTo>
                    <a:pt x="659" y="1337"/>
                  </a:lnTo>
                  <a:lnTo>
                    <a:pt x="650" y="1344"/>
                  </a:lnTo>
                  <a:lnTo>
                    <a:pt x="641" y="1344"/>
                  </a:lnTo>
                  <a:lnTo>
                    <a:pt x="632" y="1344"/>
                  </a:lnTo>
                  <a:lnTo>
                    <a:pt x="623" y="1344"/>
                  </a:lnTo>
                  <a:lnTo>
                    <a:pt x="614" y="1344"/>
                  </a:lnTo>
                  <a:lnTo>
                    <a:pt x="614" y="1350"/>
                  </a:lnTo>
                  <a:lnTo>
                    <a:pt x="605" y="1350"/>
                  </a:lnTo>
                  <a:lnTo>
                    <a:pt x="587" y="1350"/>
                  </a:lnTo>
                  <a:lnTo>
                    <a:pt x="578" y="1350"/>
                  </a:lnTo>
                  <a:lnTo>
                    <a:pt x="569" y="1350"/>
                  </a:lnTo>
                  <a:lnTo>
                    <a:pt x="560" y="1350"/>
                  </a:lnTo>
                  <a:lnTo>
                    <a:pt x="551" y="1350"/>
                  </a:lnTo>
                  <a:lnTo>
                    <a:pt x="542" y="1350"/>
                  </a:lnTo>
                  <a:lnTo>
                    <a:pt x="533" y="1350"/>
                  </a:lnTo>
                  <a:lnTo>
                    <a:pt x="524" y="1350"/>
                  </a:lnTo>
                  <a:lnTo>
                    <a:pt x="515" y="1350"/>
                  </a:lnTo>
                  <a:lnTo>
                    <a:pt x="506" y="1350"/>
                  </a:lnTo>
                  <a:lnTo>
                    <a:pt x="497" y="1350"/>
                  </a:lnTo>
                  <a:lnTo>
                    <a:pt x="488" y="1350"/>
                  </a:lnTo>
                  <a:lnTo>
                    <a:pt x="478" y="1350"/>
                  </a:lnTo>
                  <a:lnTo>
                    <a:pt x="469" y="1350"/>
                  </a:lnTo>
                  <a:lnTo>
                    <a:pt x="469" y="1344"/>
                  </a:lnTo>
                  <a:lnTo>
                    <a:pt x="460" y="1344"/>
                  </a:lnTo>
                  <a:lnTo>
                    <a:pt x="451" y="1344"/>
                  </a:lnTo>
                  <a:lnTo>
                    <a:pt x="451" y="1337"/>
                  </a:lnTo>
                  <a:lnTo>
                    <a:pt x="442" y="1337"/>
                  </a:lnTo>
                  <a:lnTo>
                    <a:pt x="433" y="1337"/>
                  </a:lnTo>
                  <a:lnTo>
                    <a:pt x="433" y="1331"/>
                  </a:lnTo>
                  <a:lnTo>
                    <a:pt x="424" y="1331"/>
                  </a:lnTo>
                  <a:lnTo>
                    <a:pt x="415" y="1324"/>
                  </a:lnTo>
                  <a:lnTo>
                    <a:pt x="406" y="1318"/>
                  </a:lnTo>
                  <a:lnTo>
                    <a:pt x="397" y="1312"/>
                  </a:lnTo>
                  <a:lnTo>
                    <a:pt x="388" y="1305"/>
                  </a:lnTo>
                  <a:lnTo>
                    <a:pt x="379" y="1305"/>
                  </a:lnTo>
                  <a:lnTo>
                    <a:pt x="379" y="1299"/>
                  </a:lnTo>
                  <a:lnTo>
                    <a:pt x="370" y="1299"/>
                  </a:lnTo>
                  <a:lnTo>
                    <a:pt x="370" y="1293"/>
                  </a:lnTo>
                  <a:lnTo>
                    <a:pt x="361" y="1293"/>
                  </a:lnTo>
                  <a:lnTo>
                    <a:pt x="361" y="1280"/>
                  </a:lnTo>
                  <a:lnTo>
                    <a:pt x="352" y="1280"/>
                  </a:lnTo>
                  <a:lnTo>
                    <a:pt x="343" y="1274"/>
                  </a:lnTo>
                  <a:lnTo>
                    <a:pt x="343" y="1267"/>
                  </a:lnTo>
                  <a:lnTo>
                    <a:pt x="334" y="1261"/>
                  </a:lnTo>
                  <a:lnTo>
                    <a:pt x="325" y="1254"/>
                  </a:lnTo>
                  <a:lnTo>
                    <a:pt x="325" y="1248"/>
                  </a:lnTo>
                  <a:lnTo>
                    <a:pt x="307" y="1235"/>
                  </a:lnTo>
                  <a:lnTo>
                    <a:pt x="298" y="1229"/>
                  </a:lnTo>
                  <a:lnTo>
                    <a:pt x="289" y="1216"/>
                  </a:lnTo>
                  <a:lnTo>
                    <a:pt x="280" y="1203"/>
                  </a:lnTo>
                  <a:lnTo>
                    <a:pt x="271" y="1203"/>
                  </a:lnTo>
                  <a:lnTo>
                    <a:pt x="271" y="1197"/>
                  </a:lnTo>
                  <a:lnTo>
                    <a:pt x="262" y="1197"/>
                  </a:lnTo>
                  <a:lnTo>
                    <a:pt x="253" y="1184"/>
                  </a:lnTo>
                  <a:lnTo>
                    <a:pt x="244" y="1172"/>
                  </a:lnTo>
                  <a:lnTo>
                    <a:pt x="244" y="1165"/>
                  </a:lnTo>
                  <a:lnTo>
                    <a:pt x="244" y="1159"/>
                  </a:lnTo>
                  <a:lnTo>
                    <a:pt x="226" y="1146"/>
                  </a:lnTo>
                  <a:lnTo>
                    <a:pt x="226" y="1140"/>
                  </a:lnTo>
                  <a:lnTo>
                    <a:pt x="217" y="1140"/>
                  </a:lnTo>
                  <a:lnTo>
                    <a:pt x="217" y="1133"/>
                  </a:lnTo>
                  <a:lnTo>
                    <a:pt x="208" y="1127"/>
                  </a:lnTo>
                  <a:lnTo>
                    <a:pt x="199" y="1114"/>
                  </a:lnTo>
                  <a:lnTo>
                    <a:pt x="199" y="1108"/>
                  </a:lnTo>
                  <a:lnTo>
                    <a:pt x="199" y="1095"/>
                  </a:lnTo>
                  <a:lnTo>
                    <a:pt x="199" y="1082"/>
                  </a:lnTo>
                  <a:lnTo>
                    <a:pt x="199" y="1076"/>
                  </a:lnTo>
                  <a:lnTo>
                    <a:pt x="189" y="1063"/>
                  </a:lnTo>
                  <a:lnTo>
                    <a:pt x="180" y="1031"/>
                  </a:lnTo>
                  <a:lnTo>
                    <a:pt x="180" y="1019"/>
                  </a:lnTo>
                  <a:lnTo>
                    <a:pt x="180" y="1012"/>
                  </a:lnTo>
                  <a:lnTo>
                    <a:pt x="180" y="1000"/>
                  </a:lnTo>
                  <a:lnTo>
                    <a:pt x="180" y="968"/>
                  </a:lnTo>
                  <a:lnTo>
                    <a:pt x="180" y="961"/>
                  </a:lnTo>
                  <a:lnTo>
                    <a:pt x="180" y="936"/>
                  </a:lnTo>
                  <a:lnTo>
                    <a:pt x="180" y="923"/>
                  </a:lnTo>
                  <a:lnTo>
                    <a:pt x="189" y="904"/>
                  </a:lnTo>
                  <a:lnTo>
                    <a:pt x="199" y="898"/>
                  </a:lnTo>
                  <a:lnTo>
                    <a:pt x="199" y="879"/>
                  </a:lnTo>
                  <a:lnTo>
                    <a:pt x="208" y="866"/>
                  </a:lnTo>
                  <a:lnTo>
                    <a:pt x="208" y="853"/>
                  </a:lnTo>
                  <a:lnTo>
                    <a:pt x="208" y="840"/>
                  </a:lnTo>
                  <a:lnTo>
                    <a:pt x="217" y="828"/>
                  </a:lnTo>
                  <a:lnTo>
                    <a:pt x="226" y="809"/>
                  </a:lnTo>
                  <a:lnTo>
                    <a:pt x="226" y="802"/>
                  </a:lnTo>
                  <a:lnTo>
                    <a:pt x="235" y="789"/>
                  </a:lnTo>
                  <a:lnTo>
                    <a:pt x="244" y="777"/>
                  </a:lnTo>
                  <a:lnTo>
                    <a:pt x="253" y="758"/>
                  </a:lnTo>
                  <a:lnTo>
                    <a:pt x="253" y="751"/>
                  </a:lnTo>
                  <a:lnTo>
                    <a:pt x="262" y="738"/>
                  </a:lnTo>
                  <a:lnTo>
                    <a:pt x="271" y="726"/>
                  </a:lnTo>
                  <a:lnTo>
                    <a:pt x="280" y="719"/>
                  </a:lnTo>
                  <a:lnTo>
                    <a:pt x="280" y="700"/>
                  </a:lnTo>
                  <a:lnTo>
                    <a:pt x="298" y="694"/>
                  </a:lnTo>
                  <a:lnTo>
                    <a:pt x="307" y="688"/>
                  </a:lnTo>
                  <a:lnTo>
                    <a:pt x="307" y="675"/>
                  </a:lnTo>
                  <a:lnTo>
                    <a:pt x="316" y="668"/>
                  </a:lnTo>
                  <a:lnTo>
                    <a:pt x="325" y="656"/>
                  </a:lnTo>
                  <a:lnTo>
                    <a:pt x="325" y="649"/>
                  </a:lnTo>
                  <a:lnTo>
                    <a:pt x="334" y="643"/>
                  </a:lnTo>
                  <a:lnTo>
                    <a:pt x="343" y="624"/>
                  </a:lnTo>
                  <a:lnTo>
                    <a:pt x="352" y="617"/>
                  </a:lnTo>
                  <a:lnTo>
                    <a:pt x="361" y="611"/>
                  </a:lnTo>
                  <a:lnTo>
                    <a:pt x="379" y="598"/>
                  </a:lnTo>
                  <a:lnTo>
                    <a:pt x="415" y="560"/>
                  </a:lnTo>
                  <a:lnTo>
                    <a:pt x="415" y="547"/>
                  </a:lnTo>
                  <a:lnTo>
                    <a:pt x="424" y="541"/>
                  </a:lnTo>
                  <a:lnTo>
                    <a:pt x="433" y="535"/>
                  </a:lnTo>
                  <a:lnTo>
                    <a:pt x="451" y="522"/>
                  </a:lnTo>
                  <a:lnTo>
                    <a:pt x="478" y="496"/>
                  </a:lnTo>
                  <a:lnTo>
                    <a:pt x="497" y="484"/>
                  </a:lnTo>
                  <a:lnTo>
                    <a:pt x="515" y="477"/>
                  </a:lnTo>
                  <a:lnTo>
                    <a:pt x="524" y="471"/>
                  </a:lnTo>
                  <a:lnTo>
                    <a:pt x="542" y="465"/>
                  </a:lnTo>
                  <a:lnTo>
                    <a:pt x="551" y="452"/>
                  </a:lnTo>
                  <a:lnTo>
                    <a:pt x="560" y="445"/>
                  </a:lnTo>
                  <a:lnTo>
                    <a:pt x="578" y="439"/>
                  </a:lnTo>
                  <a:lnTo>
                    <a:pt x="596" y="426"/>
                  </a:lnTo>
                  <a:lnTo>
                    <a:pt x="605" y="426"/>
                  </a:lnTo>
                  <a:lnTo>
                    <a:pt x="623" y="407"/>
                  </a:lnTo>
                  <a:lnTo>
                    <a:pt x="650" y="401"/>
                  </a:lnTo>
                  <a:lnTo>
                    <a:pt x="668" y="388"/>
                  </a:lnTo>
                  <a:lnTo>
                    <a:pt x="686" y="388"/>
                  </a:lnTo>
                  <a:lnTo>
                    <a:pt x="695" y="375"/>
                  </a:lnTo>
                  <a:lnTo>
                    <a:pt x="722" y="363"/>
                  </a:lnTo>
                  <a:lnTo>
                    <a:pt x="740" y="350"/>
                  </a:lnTo>
                  <a:lnTo>
                    <a:pt x="758" y="337"/>
                  </a:lnTo>
                  <a:lnTo>
                    <a:pt x="777" y="318"/>
                  </a:lnTo>
                  <a:lnTo>
                    <a:pt x="795" y="312"/>
                  </a:lnTo>
                  <a:lnTo>
                    <a:pt x="813" y="305"/>
                  </a:lnTo>
                  <a:lnTo>
                    <a:pt x="831" y="293"/>
                  </a:lnTo>
                  <a:lnTo>
                    <a:pt x="966" y="203"/>
                  </a:lnTo>
                  <a:lnTo>
                    <a:pt x="984" y="191"/>
                  </a:lnTo>
                  <a:lnTo>
                    <a:pt x="1011" y="184"/>
                  </a:lnTo>
                  <a:lnTo>
                    <a:pt x="1020" y="178"/>
                  </a:lnTo>
                  <a:lnTo>
                    <a:pt x="1038" y="165"/>
                  </a:lnTo>
                  <a:lnTo>
                    <a:pt x="1057" y="159"/>
                  </a:lnTo>
                  <a:lnTo>
                    <a:pt x="1102" y="133"/>
                  </a:lnTo>
                  <a:lnTo>
                    <a:pt x="1111" y="133"/>
                  </a:lnTo>
                  <a:lnTo>
                    <a:pt x="1120" y="121"/>
                  </a:lnTo>
                  <a:lnTo>
                    <a:pt x="1129" y="121"/>
                  </a:lnTo>
                  <a:lnTo>
                    <a:pt x="1147" y="108"/>
                  </a:lnTo>
                  <a:lnTo>
                    <a:pt x="1156" y="108"/>
                  </a:lnTo>
                  <a:lnTo>
                    <a:pt x="1174" y="95"/>
                  </a:lnTo>
                  <a:lnTo>
                    <a:pt x="1192" y="82"/>
                  </a:lnTo>
                  <a:lnTo>
                    <a:pt x="1210" y="76"/>
                  </a:lnTo>
                  <a:lnTo>
                    <a:pt x="1219" y="70"/>
                  </a:lnTo>
                  <a:lnTo>
                    <a:pt x="1237" y="63"/>
                  </a:lnTo>
                  <a:lnTo>
                    <a:pt x="1255" y="51"/>
                  </a:lnTo>
                  <a:lnTo>
                    <a:pt x="1264" y="44"/>
                  </a:lnTo>
                  <a:lnTo>
                    <a:pt x="1273" y="31"/>
                  </a:lnTo>
                  <a:lnTo>
                    <a:pt x="1291" y="31"/>
                  </a:lnTo>
                  <a:lnTo>
                    <a:pt x="1309" y="19"/>
                  </a:lnTo>
                  <a:lnTo>
                    <a:pt x="1309" y="12"/>
                  </a:lnTo>
                  <a:lnTo>
                    <a:pt x="1327" y="12"/>
                  </a:lnTo>
                  <a:lnTo>
                    <a:pt x="1336" y="6"/>
                  </a:lnTo>
                  <a:lnTo>
                    <a:pt x="1336" y="0"/>
                  </a:lnTo>
                  <a:lnTo>
                    <a:pt x="1346" y="0"/>
                  </a:lnTo>
                </a:path>
              </a:pathLst>
            </a:custGeom>
            <a:noFill/>
            <a:ln w="76200">
              <a:solidFill>
                <a:srgbClr val="FF99FF"/>
              </a:solidFill>
              <a:round/>
              <a:headEnd/>
              <a:tailEnd/>
            </a:ln>
          </p:spPr>
          <p:txBody>
            <a:bodyPr/>
            <a:lstStyle/>
            <a:p>
              <a:endParaRPr lang="en-GB"/>
            </a:p>
          </p:txBody>
        </p:sp>
      </p:grpSp>
      <p:grpSp>
        <p:nvGrpSpPr>
          <p:cNvPr id="84998" name="Group 12"/>
          <p:cNvGrpSpPr>
            <a:grpSpLocks/>
          </p:cNvGrpSpPr>
          <p:nvPr/>
        </p:nvGrpSpPr>
        <p:grpSpPr bwMode="auto">
          <a:xfrm>
            <a:off x="2913063" y="887413"/>
            <a:ext cx="1966912" cy="2143125"/>
            <a:chOff x="1680" y="816"/>
            <a:chExt cx="1394" cy="1350"/>
          </a:xfrm>
        </p:grpSpPr>
        <p:sp>
          <p:nvSpPr>
            <p:cNvPr id="85135" name="Freeform 13"/>
            <p:cNvSpPr>
              <a:spLocks/>
            </p:cNvSpPr>
            <p:nvPr/>
          </p:nvSpPr>
          <p:spPr bwMode="auto">
            <a:xfrm>
              <a:off x="1728" y="864"/>
              <a:ext cx="1202" cy="1296"/>
            </a:xfrm>
            <a:custGeom>
              <a:avLst/>
              <a:gdLst>
                <a:gd name="T0" fmla="*/ 19 w 1346"/>
                <a:gd name="T1" fmla="*/ 184 h 1350"/>
                <a:gd name="T2" fmla="*/ 55 w 1346"/>
                <a:gd name="T3" fmla="*/ 234 h 1350"/>
                <a:gd name="T4" fmla="*/ 92 w 1346"/>
                <a:gd name="T5" fmla="*/ 275 h 1350"/>
                <a:gd name="T6" fmla="*/ 115 w 1346"/>
                <a:gd name="T7" fmla="*/ 299 h 1350"/>
                <a:gd name="T8" fmla="*/ 142 w 1346"/>
                <a:gd name="T9" fmla="*/ 329 h 1350"/>
                <a:gd name="T10" fmla="*/ 164 w 1346"/>
                <a:gd name="T11" fmla="*/ 354 h 1350"/>
                <a:gd name="T12" fmla="*/ 183 w 1346"/>
                <a:gd name="T13" fmla="*/ 373 h 1350"/>
                <a:gd name="T14" fmla="*/ 211 w 1346"/>
                <a:gd name="T15" fmla="*/ 398 h 1350"/>
                <a:gd name="T16" fmla="*/ 247 w 1346"/>
                <a:gd name="T17" fmla="*/ 453 h 1350"/>
                <a:gd name="T18" fmla="*/ 284 w 1346"/>
                <a:gd name="T19" fmla="*/ 494 h 1350"/>
                <a:gd name="T20" fmla="*/ 321 w 1346"/>
                <a:gd name="T21" fmla="*/ 541 h 1350"/>
                <a:gd name="T22" fmla="*/ 347 w 1346"/>
                <a:gd name="T23" fmla="*/ 573 h 1350"/>
                <a:gd name="T24" fmla="*/ 376 w 1346"/>
                <a:gd name="T25" fmla="*/ 612 h 1350"/>
                <a:gd name="T26" fmla="*/ 389 w 1346"/>
                <a:gd name="T27" fmla="*/ 642 h 1350"/>
                <a:gd name="T28" fmla="*/ 407 w 1346"/>
                <a:gd name="T29" fmla="*/ 678 h 1350"/>
                <a:gd name="T30" fmla="*/ 416 w 1346"/>
                <a:gd name="T31" fmla="*/ 708 h 1350"/>
                <a:gd name="T32" fmla="*/ 426 w 1346"/>
                <a:gd name="T33" fmla="*/ 748 h 1350"/>
                <a:gd name="T34" fmla="*/ 436 w 1346"/>
                <a:gd name="T35" fmla="*/ 787 h 1350"/>
                <a:gd name="T36" fmla="*/ 439 w 1346"/>
                <a:gd name="T37" fmla="*/ 828 h 1350"/>
                <a:gd name="T38" fmla="*/ 439 w 1346"/>
                <a:gd name="T39" fmla="*/ 863 h 1350"/>
                <a:gd name="T40" fmla="*/ 439 w 1346"/>
                <a:gd name="T41" fmla="*/ 892 h 1350"/>
                <a:gd name="T42" fmla="*/ 436 w 1346"/>
                <a:gd name="T43" fmla="*/ 932 h 1350"/>
                <a:gd name="T44" fmla="*/ 422 w 1346"/>
                <a:gd name="T45" fmla="*/ 962 h 1350"/>
                <a:gd name="T46" fmla="*/ 403 w 1346"/>
                <a:gd name="T47" fmla="*/ 987 h 1350"/>
                <a:gd name="T48" fmla="*/ 384 w 1346"/>
                <a:gd name="T49" fmla="*/ 1007 h 1350"/>
                <a:gd name="T50" fmla="*/ 366 w 1346"/>
                <a:gd name="T51" fmla="*/ 1022 h 1350"/>
                <a:gd name="T52" fmla="*/ 347 w 1346"/>
                <a:gd name="T53" fmla="*/ 1036 h 1350"/>
                <a:gd name="T54" fmla="*/ 324 w 1346"/>
                <a:gd name="T55" fmla="*/ 1050 h 1350"/>
                <a:gd name="T56" fmla="*/ 297 w 1346"/>
                <a:gd name="T57" fmla="*/ 1056 h 1350"/>
                <a:gd name="T58" fmla="*/ 271 w 1346"/>
                <a:gd name="T59" fmla="*/ 1056 h 1350"/>
                <a:gd name="T60" fmla="*/ 242 w 1346"/>
                <a:gd name="T61" fmla="*/ 1056 h 1350"/>
                <a:gd name="T62" fmla="*/ 224 w 1346"/>
                <a:gd name="T63" fmla="*/ 1048 h 1350"/>
                <a:gd name="T64" fmla="*/ 202 w 1346"/>
                <a:gd name="T65" fmla="*/ 1028 h 1350"/>
                <a:gd name="T66" fmla="*/ 183 w 1346"/>
                <a:gd name="T67" fmla="*/ 1011 h 1350"/>
                <a:gd name="T68" fmla="*/ 164 w 1346"/>
                <a:gd name="T69" fmla="*/ 982 h 1350"/>
                <a:gd name="T70" fmla="*/ 138 w 1346"/>
                <a:gd name="T71" fmla="*/ 942 h 1350"/>
                <a:gd name="T72" fmla="*/ 123 w 1346"/>
                <a:gd name="T73" fmla="*/ 907 h 1350"/>
                <a:gd name="T74" fmla="*/ 101 w 1346"/>
                <a:gd name="T75" fmla="*/ 872 h 1350"/>
                <a:gd name="T76" fmla="*/ 92 w 1346"/>
                <a:gd name="T77" fmla="*/ 807 h 1350"/>
                <a:gd name="T78" fmla="*/ 92 w 1346"/>
                <a:gd name="T79" fmla="*/ 732 h 1350"/>
                <a:gd name="T80" fmla="*/ 105 w 1346"/>
                <a:gd name="T81" fmla="*/ 668 h 1350"/>
                <a:gd name="T82" fmla="*/ 123 w 1346"/>
                <a:gd name="T83" fmla="*/ 609 h 1350"/>
                <a:gd name="T84" fmla="*/ 142 w 1346"/>
                <a:gd name="T85" fmla="*/ 547 h 1350"/>
                <a:gd name="T86" fmla="*/ 164 w 1346"/>
                <a:gd name="T87" fmla="*/ 508 h 1350"/>
                <a:gd name="T88" fmla="*/ 211 w 1346"/>
                <a:gd name="T89" fmla="*/ 438 h 1350"/>
                <a:gd name="T90" fmla="*/ 252 w 1346"/>
                <a:gd name="T91" fmla="*/ 379 h 1350"/>
                <a:gd name="T92" fmla="*/ 294 w 1346"/>
                <a:gd name="T93" fmla="*/ 343 h 1350"/>
                <a:gd name="T94" fmla="*/ 347 w 1346"/>
                <a:gd name="T95" fmla="*/ 303 h 1350"/>
                <a:gd name="T96" fmla="*/ 403 w 1346"/>
                <a:gd name="T97" fmla="*/ 244 h 1350"/>
                <a:gd name="T98" fmla="*/ 518 w 1346"/>
                <a:gd name="T99" fmla="*/ 139 h 1350"/>
                <a:gd name="T100" fmla="*/ 572 w 1346"/>
                <a:gd name="T101" fmla="*/ 95 h 1350"/>
                <a:gd name="T102" fmla="*/ 618 w 1346"/>
                <a:gd name="T103" fmla="*/ 55 h 1350"/>
                <a:gd name="T104" fmla="*/ 664 w 1346"/>
                <a:gd name="T105" fmla="*/ 13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6"/>
                <a:gd name="T160" fmla="*/ 0 h 1350"/>
                <a:gd name="T161" fmla="*/ 1346 w 1346"/>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6" h="1350">
                  <a:moveTo>
                    <a:pt x="0" y="210"/>
                  </a:moveTo>
                  <a:lnTo>
                    <a:pt x="0" y="216"/>
                  </a:lnTo>
                  <a:lnTo>
                    <a:pt x="9" y="216"/>
                  </a:lnTo>
                  <a:lnTo>
                    <a:pt x="18" y="223"/>
                  </a:lnTo>
                  <a:lnTo>
                    <a:pt x="18" y="229"/>
                  </a:lnTo>
                  <a:lnTo>
                    <a:pt x="36" y="235"/>
                  </a:lnTo>
                  <a:lnTo>
                    <a:pt x="36" y="242"/>
                  </a:lnTo>
                  <a:lnTo>
                    <a:pt x="45" y="248"/>
                  </a:lnTo>
                  <a:lnTo>
                    <a:pt x="63" y="261"/>
                  </a:lnTo>
                  <a:lnTo>
                    <a:pt x="81" y="274"/>
                  </a:lnTo>
                  <a:lnTo>
                    <a:pt x="90" y="280"/>
                  </a:lnTo>
                  <a:lnTo>
                    <a:pt x="108" y="299"/>
                  </a:lnTo>
                  <a:lnTo>
                    <a:pt x="126" y="305"/>
                  </a:lnTo>
                  <a:lnTo>
                    <a:pt x="135" y="312"/>
                  </a:lnTo>
                  <a:lnTo>
                    <a:pt x="144" y="324"/>
                  </a:lnTo>
                  <a:lnTo>
                    <a:pt x="153" y="324"/>
                  </a:lnTo>
                  <a:lnTo>
                    <a:pt x="162" y="337"/>
                  </a:lnTo>
                  <a:lnTo>
                    <a:pt x="180" y="350"/>
                  </a:lnTo>
                  <a:lnTo>
                    <a:pt x="189" y="356"/>
                  </a:lnTo>
                  <a:lnTo>
                    <a:pt x="189" y="363"/>
                  </a:lnTo>
                  <a:lnTo>
                    <a:pt x="199" y="369"/>
                  </a:lnTo>
                  <a:lnTo>
                    <a:pt x="208" y="375"/>
                  </a:lnTo>
                  <a:lnTo>
                    <a:pt x="217" y="382"/>
                  </a:lnTo>
                  <a:lnTo>
                    <a:pt x="226" y="382"/>
                  </a:lnTo>
                  <a:lnTo>
                    <a:pt x="235" y="388"/>
                  </a:lnTo>
                  <a:lnTo>
                    <a:pt x="244" y="395"/>
                  </a:lnTo>
                  <a:lnTo>
                    <a:pt x="253" y="401"/>
                  </a:lnTo>
                  <a:lnTo>
                    <a:pt x="262" y="407"/>
                  </a:lnTo>
                  <a:lnTo>
                    <a:pt x="271" y="414"/>
                  </a:lnTo>
                  <a:lnTo>
                    <a:pt x="280" y="420"/>
                  </a:lnTo>
                  <a:lnTo>
                    <a:pt x="289" y="420"/>
                  </a:lnTo>
                  <a:lnTo>
                    <a:pt x="298" y="426"/>
                  </a:lnTo>
                  <a:lnTo>
                    <a:pt x="307" y="433"/>
                  </a:lnTo>
                  <a:lnTo>
                    <a:pt x="316" y="439"/>
                  </a:lnTo>
                  <a:lnTo>
                    <a:pt x="325" y="445"/>
                  </a:lnTo>
                  <a:lnTo>
                    <a:pt x="325" y="452"/>
                  </a:lnTo>
                  <a:lnTo>
                    <a:pt x="334" y="452"/>
                  </a:lnTo>
                  <a:lnTo>
                    <a:pt x="343" y="458"/>
                  </a:lnTo>
                  <a:lnTo>
                    <a:pt x="343" y="465"/>
                  </a:lnTo>
                  <a:lnTo>
                    <a:pt x="352" y="465"/>
                  </a:lnTo>
                  <a:lnTo>
                    <a:pt x="361" y="471"/>
                  </a:lnTo>
                  <a:lnTo>
                    <a:pt x="361" y="477"/>
                  </a:lnTo>
                  <a:lnTo>
                    <a:pt x="370" y="484"/>
                  </a:lnTo>
                  <a:lnTo>
                    <a:pt x="379" y="490"/>
                  </a:lnTo>
                  <a:lnTo>
                    <a:pt x="388" y="496"/>
                  </a:lnTo>
                  <a:lnTo>
                    <a:pt x="397" y="503"/>
                  </a:lnTo>
                  <a:lnTo>
                    <a:pt x="406" y="509"/>
                  </a:lnTo>
                  <a:lnTo>
                    <a:pt x="415" y="509"/>
                  </a:lnTo>
                  <a:lnTo>
                    <a:pt x="424" y="516"/>
                  </a:lnTo>
                  <a:lnTo>
                    <a:pt x="451" y="541"/>
                  </a:lnTo>
                  <a:lnTo>
                    <a:pt x="460" y="554"/>
                  </a:lnTo>
                  <a:lnTo>
                    <a:pt x="478" y="560"/>
                  </a:lnTo>
                  <a:lnTo>
                    <a:pt x="478" y="573"/>
                  </a:lnTo>
                  <a:lnTo>
                    <a:pt x="488" y="579"/>
                  </a:lnTo>
                  <a:lnTo>
                    <a:pt x="497" y="586"/>
                  </a:lnTo>
                  <a:lnTo>
                    <a:pt x="515" y="605"/>
                  </a:lnTo>
                  <a:lnTo>
                    <a:pt x="533" y="605"/>
                  </a:lnTo>
                  <a:lnTo>
                    <a:pt x="533" y="617"/>
                  </a:lnTo>
                  <a:lnTo>
                    <a:pt x="551" y="624"/>
                  </a:lnTo>
                  <a:lnTo>
                    <a:pt x="560" y="630"/>
                  </a:lnTo>
                  <a:lnTo>
                    <a:pt x="578" y="649"/>
                  </a:lnTo>
                  <a:lnTo>
                    <a:pt x="587" y="656"/>
                  </a:lnTo>
                  <a:lnTo>
                    <a:pt x="596" y="662"/>
                  </a:lnTo>
                  <a:lnTo>
                    <a:pt x="596" y="668"/>
                  </a:lnTo>
                  <a:lnTo>
                    <a:pt x="623" y="681"/>
                  </a:lnTo>
                  <a:lnTo>
                    <a:pt x="632" y="694"/>
                  </a:lnTo>
                  <a:lnTo>
                    <a:pt x="641" y="694"/>
                  </a:lnTo>
                  <a:lnTo>
                    <a:pt x="650" y="707"/>
                  </a:lnTo>
                  <a:lnTo>
                    <a:pt x="659" y="713"/>
                  </a:lnTo>
                  <a:lnTo>
                    <a:pt x="668" y="719"/>
                  </a:lnTo>
                  <a:lnTo>
                    <a:pt x="677" y="732"/>
                  </a:lnTo>
                  <a:lnTo>
                    <a:pt x="686" y="732"/>
                  </a:lnTo>
                  <a:lnTo>
                    <a:pt x="695" y="738"/>
                  </a:lnTo>
                  <a:lnTo>
                    <a:pt x="695" y="751"/>
                  </a:lnTo>
                  <a:lnTo>
                    <a:pt x="704" y="751"/>
                  </a:lnTo>
                  <a:lnTo>
                    <a:pt x="722" y="770"/>
                  </a:lnTo>
                  <a:lnTo>
                    <a:pt x="731" y="777"/>
                  </a:lnTo>
                  <a:lnTo>
                    <a:pt x="740" y="783"/>
                  </a:lnTo>
                  <a:lnTo>
                    <a:pt x="740" y="789"/>
                  </a:lnTo>
                  <a:lnTo>
                    <a:pt x="749" y="796"/>
                  </a:lnTo>
                  <a:lnTo>
                    <a:pt x="749" y="802"/>
                  </a:lnTo>
                  <a:lnTo>
                    <a:pt x="758" y="809"/>
                  </a:lnTo>
                  <a:lnTo>
                    <a:pt x="758" y="815"/>
                  </a:lnTo>
                  <a:lnTo>
                    <a:pt x="768" y="821"/>
                  </a:lnTo>
                  <a:lnTo>
                    <a:pt x="768" y="828"/>
                  </a:lnTo>
                  <a:lnTo>
                    <a:pt x="777" y="834"/>
                  </a:lnTo>
                  <a:lnTo>
                    <a:pt x="786" y="840"/>
                  </a:lnTo>
                  <a:lnTo>
                    <a:pt x="786" y="853"/>
                  </a:lnTo>
                  <a:lnTo>
                    <a:pt x="795" y="860"/>
                  </a:lnTo>
                  <a:lnTo>
                    <a:pt x="804" y="866"/>
                  </a:lnTo>
                  <a:lnTo>
                    <a:pt x="804" y="872"/>
                  </a:lnTo>
                  <a:lnTo>
                    <a:pt x="813" y="879"/>
                  </a:lnTo>
                  <a:lnTo>
                    <a:pt x="813" y="885"/>
                  </a:lnTo>
                  <a:lnTo>
                    <a:pt x="813" y="891"/>
                  </a:lnTo>
                  <a:lnTo>
                    <a:pt x="822" y="898"/>
                  </a:lnTo>
                  <a:lnTo>
                    <a:pt x="822" y="904"/>
                  </a:lnTo>
                  <a:lnTo>
                    <a:pt x="822" y="910"/>
                  </a:lnTo>
                  <a:lnTo>
                    <a:pt x="831" y="923"/>
                  </a:lnTo>
                  <a:lnTo>
                    <a:pt x="831" y="930"/>
                  </a:lnTo>
                  <a:lnTo>
                    <a:pt x="831" y="936"/>
                  </a:lnTo>
                  <a:lnTo>
                    <a:pt x="840" y="942"/>
                  </a:lnTo>
                  <a:lnTo>
                    <a:pt x="840" y="955"/>
                  </a:lnTo>
                  <a:lnTo>
                    <a:pt x="849" y="961"/>
                  </a:lnTo>
                  <a:lnTo>
                    <a:pt x="849" y="974"/>
                  </a:lnTo>
                  <a:lnTo>
                    <a:pt x="858" y="987"/>
                  </a:lnTo>
                  <a:lnTo>
                    <a:pt x="858" y="993"/>
                  </a:lnTo>
                  <a:lnTo>
                    <a:pt x="858" y="1000"/>
                  </a:lnTo>
                  <a:lnTo>
                    <a:pt x="858" y="1006"/>
                  </a:lnTo>
                  <a:lnTo>
                    <a:pt x="858" y="1012"/>
                  </a:lnTo>
                  <a:lnTo>
                    <a:pt x="867" y="1019"/>
                  </a:lnTo>
                  <a:lnTo>
                    <a:pt x="867" y="1025"/>
                  </a:lnTo>
                  <a:lnTo>
                    <a:pt x="867" y="1038"/>
                  </a:lnTo>
                  <a:lnTo>
                    <a:pt x="867" y="1044"/>
                  </a:lnTo>
                  <a:lnTo>
                    <a:pt x="867" y="1057"/>
                  </a:lnTo>
                  <a:lnTo>
                    <a:pt x="867" y="1063"/>
                  </a:lnTo>
                  <a:lnTo>
                    <a:pt x="867" y="1076"/>
                  </a:lnTo>
                  <a:lnTo>
                    <a:pt x="867" y="1082"/>
                  </a:lnTo>
                  <a:lnTo>
                    <a:pt x="867" y="1089"/>
                  </a:lnTo>
                  <a:lnTo>
                    <a:pt x="867" y="1095"/>
                  </a:lnTo>
                  <a:lnTo>
                    <a:pt x="867" y="1102"/>
                  </a:lnTo>
                  <a:lnTo>
                    <a:pt x="867" y="1108"/>
                  </a:lnTo>
                  <a:lnTo>
                    <a:pt x="867" y="1114"/>
                  </a:lnTo>
                  <a:lnTo>
                    <a:pt x="867" y="1121"/>
                  </a:lnTo>
                  <a:lnTo>
                    <a:pt x="867" y="1127"/>
                  </a:lnTo>
                  <a:lnTo>
                    <a:pt x="867" y="1133"/>
                  </a:lnTo>
                  <a:lnTo>
                    <a:pt x="867" y="1140"/>
                  </a:lnTo>
                  <a:lnTo>
                    <a:pt x="867" y="1146"/>
                  </a:lnTo>
                  <a:lnTo>
                    <a:pt x="867" y="1153"/>
                  </a:lnTo>
                  <a:lnTo>
                    <a:pt x="867" y="1172"/>
                  </a:lnTo>
                  <a:lnTo>
                    <a:pt x="867" y="1178"/>
                  </a:lnTo>
                  <a:lnTo>
                    <a:pt x="858" y="1178"/>
                  </a:lnTo>
                  <a:lnTo>
                    <a:pt x="858" y="1191"/>
                  </a:lnTo>
                  <a:lnTo>
                    <a:pt x="849" y="1197"/>
                  </a:lnTo>
                  <a:lnTo>
                    <a:pt x="849" y="1203"/>
                  </a:lnTo>
                  <a:lnTo>
                    <a:pt x="849" y="1210"/>
                  </a:lnTo>
                  <a:lnTo>
                    <a:pt x="840" y="1216"/>
                  </a:lnTo>
                  <a:lnTo>
                    <a:pt x="831" y="1223"/>
                  </a:lnTo>
                  <a:lnTo>
                    <a:pt x="831" y="1229"/>
                  </a:lnTo>
                  <a:lnTo>
                    <a:pt x="822" y="1235"/>
                  </a:lnTo>
                  <a:lnTo>
                    <a:pt x="813" y="1235"/>
                  </a:lnTo>
                  <a:lnTo>
                    <a:pt x="813" y="1242"/>
                  </a:lnTo>
                  <a:lnTo>
                    <a:pt x="813" y="1248"/>
                  </a:lnTo>
                  <a:lnTo>
                    <a:pt x="804" y="1254"/>
                  </a:lnTo>
                  <a:lnTo>
                    <a:pt x="795" y="1261"/>
                  </a:lnTo>
                  <a:lnTo>
                    <a:pt x="786" y="1261"/>
                  </a:lnTo>
                  <a:lnTo>
                    <a:pt x="786" y="1267"/>
                  </a:lnTo>
                  <a:lnTo>
                    <a:pt x="777" y="1267"/>
                  </a:lnTo>
                  <a:lnTo>
                    <a:pt x="777" y="1274"/>
                  </a:lnTo>
                  <a:lnTo>
                    <a:pt x="768" y="1280"/>
                  </a:lnTo>
                  <a:lnTo>
                    <a:pt x="758" y="1286"/>
                  </a:lnTo>
                  <a:lnTo>
                    <a:pt x="749" y="1286"/>
                  </a:lnTo>
                  <a:lnTo>
                    <a:pt x="749" y="1293"/>
                  </a:lnTo>
                  <a:lnTo>
                    <a:pt x="740" y="1299"/>
                  </a:lnTo>
                  <a:lnTo>
                    <a:pt x="731" y="1299"/>
                  </a:lnTo>
                  <a:lnTo>
                    <a:pt x="731" y="1305"/>
                  </a:lnTo>
                  <a:lnTo>
                    <a:pt x="722" y="1305"/>
                  </a:lnTo>
                  <a:lnTo>
                    <a:pt x="722" y="1312"/>
                  </a:lnTo>
                  <a:lnTo>
                    <a:pt x="713" y="1312"/>
                  </a:lnTo>
                  <a:lnTo>
                    <a:pt x="713" y="1318"/>
                  </a:lnTo>
                  <a:lnTo>
                    <a:pt x="704" y="1318"/>
                  </a:lnTo>
                  <a:lnTo>
                    <a:pt x="695" y="1324"/>
                  </a:lnTo>
                  <a:lnTo>
                    <a:pt x="686" y="1324"/>
                  </a:lnTo>
                  <a:lnTo>
                    <a:pt x="677" y="1331"/>
                  </a:lnTo>
                  <a:lnTo>
                    <a:pt x="668" y="1331"/>
                  </a:lnTo>
                  <a:lnTo>
                    <a:pt x="668" y="1337"/>
                  </a:lnTo>
                  <a:lnTo>
                    <a:pt x="659" y="1337"/>
                  </a:lnTo>
                  <a:lnTo>
                    <a:pt x="650" y="1344"/>
                  </a:lnTo>
                  <a:lnTo>
                    <a:pt x="641" y="1344"/>
                  </a:lnTo>
                  <a:lnTo>
                    <a:pt x="632" y="1344"/>
                  </a:lnTo>
                  <a:lnTo>
                    <a:pt x="623" y="1344"/>
                  </a:lnTo>
                  <a:lnTo>
                    <a:pt x="614" y="1344"/>
                  </a:lnTo>
                  <a:lnTo>
                    <a:pt x="614" y="1350"/>
                  </a:lnTo>
                  <a:lnTo>
                    <a:pt x="605" y="1350"/>
                  </a:lnTo>
                  <a:lnTo>
                    <a:pt x="587" y="1350"/>
                  </a:lnTo>
                  <a:lnTo>
                    <a:pt x="578" y="1350"/>
                  </a:lnTo>
                  <a:lnTo>
                    <a:pt x="569" y="1350"/>
                  </a:lnTo>
                  <a:lnTo>
                    <a:pt x="560" y="1350"/>
                  </a:lnTo>
                  <a:lnTo>
                    <a:pt x="551" y="1350"/>
                  </a:lnTo>
                  <a:lnTo>
                    <a:pt x="542" y="1350"/>
                  </a:lnTo>
                  <a:lnTo>
                    <a:pt x="533" y="1350"/>
                  </a:lnTo>
                  <a:lnTo>
                    <a:pt x="524" y="1350"/>
                  </a:lnTo>
                  <a:lnTo>
                    <a:pt x="515" y="1350"/>
                  </a:lnTo>
                  <a:lnTo>
                    <a:pt x="506" y="1350"/>
                  </a:lnTo>
                  <a:lnTo>
                    <a:pt x="497" y="1350"/>
                  </a:lnTo>
                  <a:lnTo>
                    <a:pt x="488" y="1350"/>
                  </a:lnTo>
                  <a:lnTo>
                    <a:pt x="478" y="1350"/>
                  </a:lnTo>
                  <a:lnTo>
                    <a:pt x="469" y="1350"/>
                  </a:lnTo>
                  <a:lnTo>
                    <a:pt x="469" y="1344"/>
                  </a:lnTo>
                  <a:lnTo>
                    <a:pt x="460" y="1344"/>
                  </a:lnTo>
                  <a:lnTo>
                    <a:pt x="451" y="1344"/>
                  </a:lnTo>
                  <a:lnTo>
                    <a:pt x="451" y="1337"/>
                  </a:lnTo>
                  <a:lnTo>
                    <a:pt x="442" y="1337"/>
                  </a:lnTo>
                  <a:lnTo>
                    <a:pt x="433" y="1337"/>
                  </a:lnTo>
                  <a:lnTo>
                    <a:pt x="433" y="1331"/>
                  </a:lnTo>
                  <a:lnTo>
                    <a:pt x="424" y="1331"/>
                  </a:lnTo>
                  <a:lnTo>
                    <a:pt x="415" y="1324"/>
                  </a:lnTo>
                  <a:lnTo>
                    <a:pt x="406" y="1318"/>
                  </a:lnTo>
                  <a:lnTo>
                    <a:pt x="397" y="1312"/>
                  </a:lnTo>
                  <a:lnTo>
                    <a:pt x="388" y="1305"/>
                  </a:lnTo>
                  <a:lnTo>
                    <a:pt x="379" y="1305"/>
                  </a:lnTo>
                  <a:lnTo>
                    <a:pt x="379" y="1299"/>
                  </a:lnTo>
                  <a:lnTo>
                    <a:pt x="370" y="1299"/>
                  </a:lnTo>
                  <a:lnTo>
                    <a:pt x="370" y="1293"/>
                  </a:lnTo>
                  <a:lnTo>
                    <a:pt x="361" y="1293"/>
                  </a:lnTo>
                  <a:lnTo>
                    <a:pt x="361" y="1280"/>
                  </a:lnTo>
                  <a:lnTo>
                    <a:pt x="352" y="1280"/>
                  </a:lnTo>
                  <a:lnTo>
                    <a:pt x="343" y="1274"/>
                  </a:lnTo>
                  <a:lnTo>
                    <a:pt x="343" y="1267"/>
                  </a:lnTo>
                  <a:lnTo>
                    <a:pt x="334" y="1261"/>
                  </a:lnTo>
                  <a:lnTo>
                    <a:pt x="325" y="1254"/>
                  </a:lnTo>
                  <a:lnTo>
                    <a:pt x="325" y="1248"/>
                  </a:lnTo>
                  <a:lnTo>
                    <a:pt x="307" y="1235"/>
                  </a:lnTo>
                  <a:lnTo>
                    <a:pt x="298" y="1229"/>
                  </a:lnTo>
                  <a:lnTo>
                    <a:pt x="289" y="1216"/>
                  </a:lnTo>
                  <a:lnTo>
                    <a:pt x="280" y="1203"/>
                  </a:lnTo>
                  <a:lnTo>
                    <a:pt x="271" y="1203"/>
                  </a:lnTo>
                  <a:lnTo>
                    <a:pt x="271" y="1197"/>
                  </a:lnTo>
                  <a:lnTo>
                    <a:pt x="262" y="1197"/>
                  </a:lnTo>
                  <a:lnTo>
                    <a:pt x="253" y="1184"/>
                  </a:lnTo>
                  <a:lnTo>
                    <a:pt x="244" y="1172"/>
                  </a:lnTo>
                  <a:lnTo>
                    <a:pt x="244" y="1165"/>
                  </a:lnTo>
                  <a:lnTo>
                    <a:pt x="244" y="1159"/>
                  </a:lnTo>
                  <a:lnTo>
                    <a:pt x="226" y="1146"/>
                  </a:lnTo>
                  <a:lnTo>
                    <a:pt x="226" y="1140"/>
                  </a:lnTo>
                  <a:lnTo>
                    <a:pt x="217" y="1140"/>
                  </a:lnTo>
                  <a:lnTo>
                    <a:pt x="217" y="1133"/>
                  </a:lnTo>
                  <a:lnTo>
                    <a:pt x="208" y="1127"/>
                  </a:lnTo>
                  <a:lnTo>
                    <a:pt x="199" y="1114"/>
                  </a:lnTo>
                  <a:lnTo>
                    <a:pt x="199" y="1108"/>
                  </a:lnTo>
                  <a:lnTo>
                    <a:pt x="199" y="1095"/>
                  </a:lnTo>
                  <a:lnTo>
                    <a:pt x="199" y="1082"/>
                  </a:lnTo>
                  <a:lnTo>
                    <a:pt x="199" y="1076"/>
                  </a:lnTo>
                  <a:lnTo>
                    <a:pt x="189" y="1063"/>
                  </a:lnTo>
                  <a:lnTo>
                    <a:pt x="180" y="1031"/>
                  </a:lnTo>
                  <a:lnTo>
                    <a:pt x="180" y="1019"/>
                  </a:lnTo>
                  <a:lnTo>
                    <a:pt x="180" y="1012"/>
                  </a:lnTo>
                  <a:lnTo>
                    <a:pt x="180" y="1000"/>
                  </a:lnTo>
                  <a:lnTo>
                    <a:pt x="180" y="968"/>
                  </a:lnTo>
                  <a:lnTo>
                    <a:pt x="180" y="961"/>
                  </a:lnTo>
                  <a:lnTo>
                    <a:pt x="180" y="936"/>
                  </a:lnTo>
                  <a:lnTo>
                    <a:pt x="180" y="923"/>
                  </a:lnTo>
                  <a:lnTo>
                    <a:pt x="189" y="904"/>
                  </a:lnTo>
                  <a:lnTo>
                    <a:pt x="199" y="898"/>
                  </a:lnTo>
                  <a:lnTo>
                    <a:pt x="199" y="879"/>
                  </a:lnTo>
                  <a:lnTo>
                    <a:pt x="208" y="866"/>
                  </a:lnTo>
                  <a:lnTo>
                    <a:pt x="208" y="853"/>
                  </a:lnTo>
                  <a:lnTo>
                    <a:pt x="208" y="840"/>
                  </a:lnTo>
                  <a:lnTo>
                    <a:pt x="217" y="828"/>
                  </a:lnTo>
                  <a:lnTo>
                    <a:pt x="226" y="809"/>
                  </a:lnTo>
                  <a:lnTo>
                    <a:pt x="226" y="802"/>
                  </a:lnTo>
                  <a:lnTo>
                    <a:pt x="235" y="789"/>
                  </a:lnTo>
                  <a:lnTo>
                    <a:pt x="244" y="777"/>
                  </a:lnTo>
                  <a:lnTo>
                    <a:pt x="253" y="758"/>
                  </a:lnTo>
                  <a:lnTo>
                    <a:pt x="253" y="751"/>
                  </a:lnTo>
                  <a:lnTo>
                    <a:pt x="262" y="738"/>
                  </a:lnTo>
                  <a:lnTo>
                    <a:pt x="271" y="726"/>
                  </a:lnTo>
                  <a:lnTo>
                    <a:pt x="280" y="719"/>
                  </a:lnTo>
                  <a:lnTo>
                    <a:pt x="280" y="700"/>
                  </a:lnTo>
                  <a:lnTo>
                    <a:pt x="298" y="694"/>
                  </a:lnTo>
                  <a:lnTo>
                    <a:pt x="307" y="688"/>
                  </a:lnTo>
                  <a:lnTo>
                    <a:pt x="307" y="675"/>
                  </a:lnTo>
                  <a:lnTo>
                    <a:pt x="316" y="668"/>
                  </a:lnTo>
                  <a:lnTo>
                    <a:pt x="325" y="656"/>
                  </a:lnTo>
                  <a:lnTo>
                    <a:pt x="325" y="649"/>
                  </a:lnTo>
                  <a:lnTo>
                    <a:pt x="334" y="643"/>
                  </a:lnTo>
                  <a:lnTo>
                    <a:pt x="343" y="624"/>
                  </a:lnTo>
                  <a:lnTo>
                    <a:pt x="352" y="617"/>
                  </a:lnTo>
                  <a:lnTo>
                    <a:pt x="361" y="611"/>
                  </a:lnTo>
                  <a:lnTo>
                    <a:pt x="379" y="598"/>
                  </a:lnTo>
                  <a:lnTo>
                    <a:pt x="415" y="560"/>
                  </a:lnTo>
                  <a:lnTo>
                    <a:pt x="415" y="547"/>
                  </a:lnTo>
                  <a:lnTo>
                    <a:pt x="424" y="541"/>
                  </a:lnTo>
                  <a:lnTo>
                    <a:pt x="433" y="535"/>
                  </a:lnTo>
                  <a:lnTo>
                    <a:pt x="451" y="522"/>
                  </a:lnTo>
                  <a:lnTo>
                    <a:pt x="478" y="496"/>
                  </a:lnTo>
                  <a:lnTo>
                    <a:pt x="497" y="484"/>
                  </a:lnTo>
                  <a:lnTo>
                    <a:pt x="515" y="477"/>
                  </a:lnTo>
                  <a:lnTo>
                    <a:pt x="524" y="471"/>
                  </a:lnTo>
                  <a:lnTo>
                    <a:pt x="542" y="465"/>
                  </a:lnTo>
                  <a:lnTo>
                    <a:pt x="551" y="452"/>
                  </a:lnTo>
                  <a:lnTo>
                    <a:pt x="560" y="445"/>
                  </a:lnTo>
                  <a:lnTo>
                    <a:pt x="578" y="439"/>
                  </a:lnTo>
                  <a:lnTo>
                    <a:pt x="596" y="426"/>
                  </a:lnTo>
                  <a:lnTo>
                    <a:pt x="605" y="426"/>
                  </a:lnTo>
                  <a:lnTo>
                    <a:pt x="623" y="407"/>
                  </a:lnTo>
                  <a:lnTo>
                    <a:pt x="650" y="401"/>
                  </a:lnTo>
                  <a:lnTo>
                    <a:pt x="668" y="388"/>
                  </a:lnTo>
                  <a:lnTo>
                    <a:pt x="686" y="388"/>
                  </a:lnTo>
                  <a:lnTo>
                    <a:pt x="695" y="375"/>
                  </a:lnTo>
                  <a:lnTo>
                    <a:pt x="722" y="363"/>
                  </a:lnTo>
                  <a:lnTo>
                    <a:pt x="740" y="350"/>
                  </a:lnTo>
                  <a:lnTo>
                    <a:pt x="758" y="337"/>
                  </a:lnTo>
                  <a:lnTo>
                    <a:pt x="777" y="318"/>
                  </a:lnTo>
                  <a:lnTo>
                    <a:pt x="795" y="312"/>
                  </a:lnTo>
                  <a:lnTo>
                    <a:pt x="813" y="305"/>
                  </a:lnTo>
                  <a:lnTo>
                    <a:pt x="831" y="293"/>
                  </a:lnTo>
                  <a:lnTo>
                    <a:pt x="966" y="203"/>
                  </a:lnTo>
                  <a:lnTo>
                    <a:pt x="984" y="191"/>
                  </a:lnTo>
                  <a:lnTo>
                    <a:pt x="1011" y="184"/>
                  </a:lnTo>
                  <a:lnTo>
                    <a:pt x="1020" y="178"/>
                  </a:lnTo>
                  <a:lnTo>
                    <a:pt x="1038" y="165"/>
                  </a:lnTo>
                  <a:lnTo>
                    <a:pt x="1057" y="159"/>
                  </a:lnTo>
                  <a:lnTo>
                    <a:pt x="1102" y="133"/>
                  </a:lnTo>
                  <a:lnTo>
                    <a:pt x="1111" y="133"/>
                  </a:lnTo>
                  <a:lnTo>
                    <a:pt x="1120" y="121"/>
                  </a:lnTo>
                  <a:lnTo>
                    <a:pt x="1129" y="121"/>
                  </a:lnTo>
                  <a:lnTo>
                    <a:pt x="1147" y="108"/>
                  </a:lnTo>
                  <a:lnTo>
                    <a:pt x="1156" y="108"/>
                  </a:lnTo>
                  <a:lnTo>
                    <a:pt x="1174" y="95"/>
                  </a:lnTo>
                  <a:lnTo>
                    <a:pt x="1192" y="82"/>
                  </a:lnTo>
                  <a:lnTo>
                    <a:pt x="1210" y="76"/>
                  </a:lnTo>
                  <a:lnTo>
                    <a:pt x="1219" y="70"/>
                  </a:lnTo>
                  <a:lnTo>
                    <a:pt x="1237" y="63"/>
                  </a:lnTo>
                  <a:lnTo>
                    <a:pt x="1255" y="51"/>
                  </a:lnTo>
                  <a:lnTo>
                    <a:pt x="1264" y="44"/>
                  </a:lnTo>
                  <a:lnTo>
                    <a:pt x="1273" y="31"/>
                  </a:lnTo>
                  <a:lnTo>
                    <a:pt x="1291" y="31"/>
                  </a:lnTo>
                  <a:lnTo>
                    <a:pt x="1309" y="19"/>
                  </a:lnTo>
                  <a:lnTo>
                    <a:pt x="1309" y="12"/>
                  </a:lnTo>
                  <a:lnTo>
                    <a:pt x="1327" y="12"/>
                  </a:lnTo>
                  <a:lnTo>
                    <a:pt x="1336" y="6"/>
                  </a:lnTo>
                  <a:lnTo>
                    <a:pt x="1336" y="0"/>
                  </a:lnTo>
                  <a:lnTo>
                    <a:pt x="1346" y="0"/>
                  </a:lnTo>
                </a:path>
              </a:pathLst>
            </a:custGeom>
            <a:noFill/>
            <a:ln w="76200">
              <a:solidFill>
                <a:srgbClr val="FF99FF"/>
              </a:solidFill>
              <a:round/>
              <a:headEnd/>
              <a:tailEnd/>
            </a:ln>
          </p:spPr>
          <p:txBody>
            <a:bodyPr/>
            <a:lstStyle/>
            <a:p>
              <a:endParaRPr lang="en-GB"/>
            </a:p>
          </p:txBody>
        </p:sp>
        <p:sp>
          <p:nvSpPr>
            <p:cNvPr id="85136" name="Freeform 14"/>
            <p:cNvSpPr>
              <a:spLocks/>
            </p:cNvSpPr>
            <p:nvPr/>
          </p:nvSpPr>
          <p:spPr bwMode="auto">
            <a:xfrm>
              <a:off x="1728" y="816"/>
              <a:ext cx="1346" cy="1350"/>
            </a:xfrm>
            <a:custGeom>
              <a:avLst/>
              <a:gdLst>
                <a:gd name="T0" fmla="*/ 36 w 1346"/>
                <a:gd name="T1" fmla="*/ 235 h 1350"/>
                <a:gd name="T2" fmla="*/ 108 w 1346"/>
                <a:gd name="T3" fmla="*/ 299 h 1350"/>
                <a:gd name="T4" fmla="*/ 180 w 1346"/>
                <a:gd name="T5" fmla="*/ 350 h 1350"/>
                <a:gd name="T6" fmla="*/ 226 w 1346"/>
                <a:gd name="T7" fmla="*/ 382 h 1350"/>
                <a:gd name="T8" fmla="*/ 280 w 1346"/>
                <a:gd name="T9" fmla="*/ 420 h 1350"/>
                <a:gd name="T10" fmla="*/ 325 w 1346"/>
                <a:gd name="T11" fmla="*/ 452 h 1350"/>
                <a:gd name="T12" fmla="*/ 361 w 1346"/>
                <a:gd name="T13" fmla="*/ 477 h 1350"/>
                <a:gd name="T14" fmla="*/ 415 w 1346"/>
                <a:gd name="T15" fmla="*/ 509 h 1350"/>
                <a:gd name="T16" fmla="*/ 488 w 1346"/>
                <a:gd name="T17" fmla="*/ 579 h 1350"/>
                <a:gd name="T18" fmla="*/ 560 w 1346"/>
                <a:gd name="T19" fmla="*/ 630 h 1350"/>
                <a:gd name="T20" fmla="*/ 632 w 1346"/>
                <a:gd name="T21" fmla="*/ 694 h 1350"/>
                <a:gd name="T22" fmla="*/ 686 w 1346"/>
                <a:gd name="T23" fmla="*/ 732 h 1350"/>
                <a:gd name="T24" fmla="*/ 740 w 1346"/>
                <a:gd name="T25" fmla="*/ 783 h 1350"/>
                <a:gd name="T26" fmla="*/ 768 w 1346"/>
                <a:gd name="T27" fmla="*/ 821 h 1350"/>
                <a:gd name="T28" fmla="*/ 804 w 1346"/>
                <a:gd name="T29" fmla="*/ 866 h 1350"/>
                <a:gd name="T30" fmla="*/ 822 w 1346"/>
                <a:gd name="T31" fmla="*/ 904 h 1350"/>
                <a:gd name="T32" fmla="*/ 840 w 1346"/>
                <a:gd name="T33" fmla="*/ 955 h 1350"/>
                <a:gd name="T34" fmla="*/ 858 w 1346"/>
                <a:gd name="T35" fmla="*/ 1006 h 1350"/>
                <a:gd name="T36" fmla="*/ 867 w 1346"/>
                <a:gd name="T37" fmla="*/ 1057 h 1350"/>
                <a:gd name="T38" fmla="*/ 867 w 1346"/>
                <a:gd name="T39" fmla="*/ 1102 h 1350"/>
                <a:gd name="T40" fmla="*/ 867 w 1346"/>
                <a:gd name="T41" fmla="*/ 1140 h 1350"/>
                <a:gd name="T42" fmla="*/ 858 w 1346"/>
                <a:gd name="T43" fmla="*/ 1191 h 1350"/>
                <a:gd name="T44" fmla="*/ 831 w 1346"/>
                <a:gd name="T45" fmla="*/ 1229 h 1350"/>
                <a:gd name="T46" fmla="*/ 795 w 1346"/>
                <a:gd name="T47" fmla="*/ 1261 h 1350"/>
                <a:gd name="T48" fmla="*/ 758 w 1346"/>
                <a:gd name="T49" fmla="*/ 1286 h 1350"/>
                <a:gd name="T50" fmla="*/ 722 w 1346"/>
                <a:gd name="T51" fmla="*/ 1305 h 1350"/>
                <a:gd name="T52" fmla="*/ 686 w 1346"/>
                <a:gd name="T53" fmla="*/ 1324 h 1350"/>
                <a:gd name="T54" fmla="*/ 641 w 1346"/>
                <a:gd name="T55" fmla="*/ 1344 h 1350"/>
                <a:gd name="T56" fmla="*/ 587 w 1346"/>
                <a:gd name="T57" fmla="*/ 1350 h 1350"/>
                <a:gd name="T58" fmla="*/ 533 w 1346"/>
                <a:gd name="T59" fmla="*/ 1350 h 1350"/>
                <a:gd name="T60" fmla="*/ 478 w 1346"/>
                <a:gd name="T61" fmla="*/ 1350 h 1350"/>
                <a:gd name="T62" fmla="*/ 442 w 1346"/>
                <a:gd name="T63" fmla="*/ 1337 h 1350"/>
                <a:gd name="T64" fmla="*/ 397 w 1346"/>
                <a:gd name="T65" fmla="*/ 1312 h 1350"/>
                <a:gd name="T66" fmla="*/ 361 w 1346"/>
                <a:gd name="T67" fmla="*/ 1293 h 1350"/>
                <a:gd name="T68" fmla="*/ 325 w 1346"/>
                <a:gd name="T69" fmla="*/ 1254 h 1350"/>
                <a:gd name="T70" fmla="*/ 271 w 1346"/>
                <a:gd name="T71" fmla="*/ 1203 h 1350"/>
                <a:gd name="T72" fmla="*/ 244 w 1346"/>
                <a:gd name="T73" fmla="*/ 1159 h 1350"/>
                <a:gd name="T74" fmla="*/ 199 w 1346"/>
                <a:gd name="T75" fmla="*/ 1114 h 1350"/>
                <a:gd name="T76" fmla="*/ 180 w 1346"/>
                <a:gd name="T77" fmla="*/ 1031 h 1350"/>
                <a:gd name="T78" fmla="*/ 180 w 1346"/>
                <a:gd name="T79" fmla="*/ 936 h 1350"/>
                <a:gd name="T80" fmla="*/ 208 w 1346"/>
                <a:gd name="T81" fmla="*/ 853 h 1350"/>
                <a:gd name="T82" fmla="*/ 244 w 1346"/>
                <a:gd name="T83" fmla="*/ 777 h 1350"/>
                <a:gd name="T84" fmla="*/ 280 w 1346"/>
                <a:gd name="T85" fmla="*/ 700 h 1350"/>
                <a:gd name="T86" fmla="*/ 325 w 1346"/>
                <a:gd name="T87" fmla="*/ 649 h 1350"/>
                <a:gd name="T88" fmla="*/ 415 w 1346"/>
                <a:gd name="T89" fmla="*/ 560 h 1350"/>
                <a:gd name="T90" fmla="*/ 497 w 1346"/>
                <a:gd name="T91" fmla="*/ 484 h 1350"/>
                <a:gd name="T92" fmla="*/ 578 w 1346"/>
                <a:gd name="T93" fmla="*/ 439 h 1350"/>
                <a:gd name="T94" fmla="*/ 686 w 1346"/>
                <a:gd name="T95" fmla="*/ 388 h 1350"/>
                <a:gd name="T96" fmla="*/ 795 w 1346"/>
                <a:gd name="T97" fmla="*/ 312 h 1350"/>
                <a:gd name="T98" fmla="*/ 1020 w 1346"/>
                <a:gd name="T99" fmla="*/ 178 h 1350"/>
                <a:gd name="T100" fmla="*/ 1129 w 1346"/>
                <a:gd name="T101" fmla="*/ 121 h 1350"/>
                <a:gd name="T102" fmla="*/ 1219 w 1346"/>
                <a:gd name="T103" fmla="*/ 70 h 1350"/>
                <a:gd name="T104" fmla="*/ 1309 w 1346"/>
                <a:gd name="T105" fmla="*/ 19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6"/>
                <a:gd name="T160" fmla="*/ 0 h 1350"/>
                <a:gd name="T161" fmla="*/ 1346 w 1346"/>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6" h="1350">
                  <a:moveTo>
                    <a:pt x="0" y="210"/>
                  </a:moveTo>
                  <a:lnTo>
                    <a:pt x="0" y="216"/>
                  </a:lnTo>
                  <a:lnTo>
                    <a:pt x="9" y="216"/>
                  </a:lnTo>
                  <a:lnTo>
                    <a:pt x="18" y="223"/>
                  </a:lnTo>
                  <a:lnTo>
                    <a:pt x="18" y="229"/>
                  </a:lnTo>
                  <a:lnTo>
                    <a:pt x="36" y="235"/>
                  </a:lnTo>
                  <a:lnTo>
                    <a:pt x="36" y="242"/>
                  </a:lnTo>
                  <a:lnTo>
                    <a:pt x="45" y="248"/>
                  </a:lnTo>
                  <a:lnTo>
                    <a:pt x="63" y="261"/>
                  </a:lnTo>
                  <a:lnTo>
                    <a:pt x="81" y="274"/>
                  </a:lnTo>
                  <a:lnTo>
                    <a:pt x="90" y="280"/>
                  </a:lnTo>
                  <a:lnTo>
                    <a:pt x="108" y="299"/>
                  </a:lnTo>
                  <a:lnTo>
                    <a:pt x="126" y="305"/>
                  </a:lnTo>
                  <a:lnTo>
                    <a:pt x="135" y="312"/>
                  </a:lnTo>
                  <a:lnTo>
                    <a:pt x="144" y="324"/>
                  </a:lnTo>
                  <a:lnTo>
                    <a:pt x="153" y="324"/>
                  </a:lnTo>
                  <a:lnTo>
                    <a:pt x="162" y="337"/>
                  </a:lnTo>
                  <a:lnTo>
                    <a:pt x="180" y="350"/>
                  </a:lnTo>
                  <a:lnTo>
                    <a:pt x="189" y="356"/>
                  </a:lnTo>
                  <a:lnTo>
                    <a:pt x="189" y="363"/>
                  </a:lnTo>
                  <a:lnTo>
                    <a:pt x="199" y="369"/>
                  </a:lnTo>
                  <a:lnTo>
                    <a:pt x="208" y="375"/>
                  </a:lnTo>
                  <a:lnTo>
                    <a:pt x="217" y="382"/>
                  </a:lnTo>
                  <a:lnTo>
                    <a:pt x="226" y="382"/>
                  </a:lnTo>
                  <a:lnTo>
                    <a:pt x="235" y="388"/>
                  </a:lnTo>
                  <a:lnTo>
                    <a:pt x="244" y="395"/>
                  </a:lnTo>
                  <a:lnTo>
                    <a:pt x="253" y="401"/>
                  </a:lnTo>
                  <a:lnTo>
                    <a:pt x="262" y="407"/>
                  </a:lnTo>
                  <a:lnTo>
                    <a:pt x="271" y="414"/>
                  </a:lnTo>
                  <a:lnTo>
                    <a:pt x="280" y="420"/>
                  </a:lnTo>
                  <a:lnTo>
                    <a:pt x="289" y="420"/>
                  </a:lnTo>
                  <a:lnTo>
                    <a:pt x="298" y="426"/>
                  </a:lnTo>
                  <a:lnTo>
                    <a:pt x="307" y="433"/>
                  </a:lnTo>
                  <a:lnTo>
                    <a:pt x="316" y="439"/>
                  </a:lnTo>
                  <a:lnTo>
                    <a:pt x="325" y="445"/>
                  </a:lnTo>
                  <a:lnTo>
                    <a:pt x="325" y="452"/>
                  </a:lnTo>
                  <a:lnTo>
                    <a:pt x="334" y="452"/>
                  </a:lnTo>
                  <a:lnTo>
                    <a:pt x="343" y="458"/>
                  </a:lnTo>
                  <a:lnTo>
                    <a:pt x="343" y="465"/>
                  </a:lnTo>
                  <a:lnTo>
                    <a:pt x="352" y="465"/>
                  </a:lnTo>
                  <a:lnTo>
                    <a:pt x="361" y="471"/>
                  </a:lnTo>
                  <a:lnTo>
                    <a:pt x="361" y="477"/>
                  </a:lnTo>
                  <a:lnTo>
                    <a:pt x="370" y="484"/>
                  </a:lnTo>
                  <a:lnTo>
                    <a:pt x="379" y="490"/>
                  </a:lnTo>
                  <a:lnTo>
                    <a:pt x="388" y="496"/>
                  </a:lnTo>
                  <a:lnTo>
                    <a:pt x="397" y="503"/>
                  </a:lnTo>
                  <a:lnTo>
                    <a:pt x="406" y="509"/>
                  </a:lnTo>
                  <a:lnTo>
                    <a:pt x="415" y="509"/>
                  </a:lnTo>
                  <a:lnTo>
                    <a:pt x="424" y="516"/>
                  </a:lnTo>
                  <a:lnTo>
                    <a:pt x="451" y="541"/>
                  </a:lnTo>
                  <a:lnTo>
                    <a:pt x="460" y="554"/>
                  </a:lnTo>
                  <a:lnTo>
                    <a:pt x="478" y="560"/>
                  </a:lnTo>
                  <a:lnTo>
                    <a:pt x="478" y="573"/>
                  </a:lnTo>
                  <a:lnTo>
                    <a:pt x="488" y="579"/>
                  </a:lnTo>
                  <a:lnTo>
                    <a:pt x="497" y="586"/>
                  </a:lnTo>
                  <a:lnTo>
                    <a:pt x="515" y="605"/>
                  </a:lnTo>
                  <a:lnTo>
                    <a:pt x="533" y="605"/>
                  </a:lnTo>
                  <a:lnTo>
                    <a:pt x="533" y="617"/>
                  </a:lnTo>
                  <a:lnTo>
                    <a:pt x="551" y="624"/>
                  </a:lnTo>
                  <a:lnTo>
                    <a:pt x="560" y="630"/>
                  </a:lnTo>
                  <a:lnTo>
                    <a:pt x="578" y="649"/>
                  </a:lnTo>
                  <a:lnTo>
                    <a:pt x="587" y="656"/>
                  </a:lnTo>
                  <a:lnTo>
                    <a:pt x="596" y="662"/>
                  </a:lnTo>
                  <a:lnTo>
                    <a:pt x="596" y="668"/>
                  </a:lnTo>
                  <a:lnTo>
                    <a:pt x="623" y="681"/>
                  </a:lnTo>
                  <a:lnTo>
                    <a:pt x="632" y="694"/>
                  </a:lnTo>
                  <a:lnTo>
                    <a:pt x="641" y="694"/>
                  </a:lnTo>
                  <a:lnTo>
                    <a:pt x="650" y="707"/>
                  </a:lnTo>
                  <a:lnTo>
                    <a:pt x="659" y="713"/>
                  </a:lnTo>
                  <a:lnTo>
                    <a:pt x="668" y="719"/>
                  </a:lnTo>
                  <a:lnTo>
                    <a:pt x="677" y="732"/>
                  </a:lnTo>
                  <a:lnTo>
                    <a:pt x="686" y="732"/>
                  </a:lnTo>
                  <a:lnTo>
                    <a:pt x="695" y="738"/>
                  </a:lnTo>
                  <a:lnTo>
                    <a:pt x="695" y="751"/>
                  </a:lnTo>
                  <a:lnTo>
                    <a:pt x="704" y="751"/>
                  </a:lnTo>
                  <a:lnTo>
                    <a:pt x="722" y="770"/>
                  </a:lnTo>
                  <a:lnTo>
                    <a:pt x="731" y="777"/>
                  </a:lnTo>
                  <a:lnTo>
                    <a:pt x="740" y="783"/>
                  </a:lnTo>
                  <a:lnTo>
                    <a:pt x="740" y="789"/>
                  </a:lnTo>
                  <a:lnTo>
                    <a:pt x="749" y="796"/>
                  </a:lnTo>
                  <a:lnTo>
                    <a:pt x="749" y="802"/>
                  </a:lnTo>
                  <a:lnTo>
                    <a:pt x="758" y="809"/>
                  </a:lnTo>
                  <a:lnTo>
                    <a:pt x="758" y="815"/>
                  </a:lnTo>
                  <a:lnTo>
                    <a:pt x="768" y="821"/>
                  </a:lnTo>
                  <a:lnTo>
                    <a:pt x="768" y="828"/>
                  </a:lnTo>
                  <a:lnTo>
                    <a:pt x="777" y="834"/>
                  </a:lnTo>
                  <a:lnTo>
                    <a:pt x="786" y="840"/>
                  </a:lnTo>
                  <a:lnTo>
                    <a:pt x="786" y="853"/>
                  </a:lnTo>
                  <a:lnTo>
                    <a:pt x="795" y="860"/>
                  </a:lnTo>
                  <a:lnTo>
                    <a:pt x="804" y="866"/>
                  </a:lnTo>
                  <a:lnTo>
                    <a:pt x="804" y="872"/>
                  </a:lnTo>
                  <a:lnTo>
                    <a:pt x="813" y="879"/>
                  </a:lnTo>
                  <a:lnTo>
                    <a:pt x="813" y="885"/>
                  </a:lnTo>
                  <a:lnTo>
                    <a:pt x="813" y="891"/>
                  </a:lnTo>
                  <a:lnTo>
                    <a:pt x="822" y="898"/>
                  </a:lnTo>
                  <a:lnTo>
                    <a:pt x="822" y="904"/>
                  </a:lnTo>
                  <a:lnTo>
                    <a:pt x="822" y="910"/>
                  </a:lnTo>
                  <a:lnTo>
                    <a:pt x="831" y="923"/>
                  </a:lnTo>
                  <a:lnTo>
                    <a:pt x="831" y="930"/>
                  </a:lnTo>
                  <a:lnTo>
                    <a:pt x="831" y="936"/>
                  </a:lnTo>
                  <a:lnTo>
                    <a:pt x="840" y="942"/>
                  </a:lnTo>
                  <a:lnTo>
                    <a:pt x="840" y="955"/>
                  </a:lnTo>
                  <a:lnTo>
                    <a:pt x="849" y="961"/>
                  </a:lnTo>
                  <a:lnTo>
                    <a:pt x="849" y="974"/>
                  </a:lnTo>
                  <a:lnTo>
                    <a:pt x="858" y="987"/>
                  </a:lnTo>
                  <a:lnTo>
                    <a:pt x="858" y="993"/>
                  </a:lnTo>
                  <a:lnTo>
                    <a:pt x="858" y="1000"/>
                  </a:lnTo>
                  <a:lnTo>
                    <a:pt x="858" y="1006"/>
                  </a:lnTo>
                  <a:lnTo>
                    <a:pt x="858" y="1012"/>
                  </a:lnTo>
                  <a:lnTo>
                    <a:pt x="867" y="1019"/>
                  </a:lnTo>
                  <a:lnTo>
                    <a:pt x="867" y="1025"/>
                  </a:lnTo>
                  <a:lnTo>
                    <a:pt x="867" y="1038"/>
                  </a:lnTo>
                  <a:lnTo>
                    <a:pt x="867" y="1044"/>
                  </a:lnTo>
                  <a:lnTo>
                    <a:pt x="867" y="1057"/>
                  </a:lnTo>
                  <a:lnTo>
                    <a:pt x="867" y="1063"/>
                  </a:lnTo>
                  <a:lnTo>
                    <a:pt x="867" y="1076"/>
                  </a:lnTo>
                  <a:lnTo>
                    <a:pt x="867" y="1082"/>
                  </a:lnTo>
                  <a:lnTo>
                    <a:pt x="867" y="1089"/>
                  </a:lnTo>
                  <a:lnTo>
                    <a:pt x="867" y="1095"/>
                  </a:lnTo>
                  <a:lnTo>
                    <a:pt x="867" y="1102"/>
                  </a:lnTo>
                  <a:lnTo>
                    <a:pt x="867" y="1108"/>
                  </a:lnTo>
                  <a:lnTo>
                    <a:pt x="867" y="1114"/>
                  </a:lnTo>
                  <a:lnTo>
                    <a:pt x="867" y="1121"/>
                  </a:lnTo>
                  <a:lnTo>
                    <a:pt x="867" y="1127"/>
                  </a:lnTo>
                  <a:lnTo>
                    <a:pt x="867" y="1133"/>
                  </a:lnTo>
                  <a:lnTo>
                    <a:pt x="867" y="1140"/>
                  </a:lnTo>
                  <a:lnTo>
                    <a:pt x="867" y="1146"/>
                  </a:lnTo>
                  <a:lnTo>
                    <a:pt x="867" y="1153"/>
                  </a:lnTo>
                  <a:lnTo>
                    <a:pt x="867" y="1172"/>
                  </a:lnTo>
                  <a:lnTo>
                    <a:pt x="867" y="1178"/>
                  </a:lnTo>
                  <a:lnTo>
                    <a:pt x="858" y="1178"/>
                  </a:lnTo>
                  <a:lnTo>
                    <a:pt x="858" y="1191"/>
                  </a:lnTo>
                  <a:lnTo>
                    <a:pt x="849" y="1197"/>
                  </a:lnTo>
                  <a:lnTo>
                    <a:pt x="849" y="1203"/>
                  </a:lnTo>
                  <a:lnTo>
                    <a:pt x="849" y="1210"/>
                  </a:lnTo>
                  <a:lnTo>
                    <a:pt x="840" y="1216"/>
                  </a:lnTo>
                  <a:lnTo>
                    <a:pt x="831" y="1223"/>
                  </a:lnTo>
                  <a:lnTo>
                    <a:pt x="831" y="1229"/>
                  </a:lnTo>
                  <a:lnTo>
                    <a:pt x="822" y="1235"/>
                  </a:lnTo>
                  <a:lnTo>
                    <a:pt x="813" y="1235"/>
                  </a:lnTo>
                  <a:lnTo>
                    <a:pt x="813" y="1242"/>
                  </a:lnTo>
                  <a:lnTo>
                    <a:pt x="813" y="1248"/>
                  </a:lnTo>
                  <a:lnTo>
                    <a:pt x="804" y="1254"/>
                  </a:lnTo>
                  <a:lnTo>
                    <a:pt x="795" y="1261"/>
                  </a:lnTo>
                  <a:lnTo>
                    <a:pt x="786" y="1261"/>
                  </a:lnTo>
                  <a:lnTo>
                    <a:pt x="786" y="1267"/>
                  </a:lnTo>
                  <a:lnTo>
                    <a:pt x="777" y="1267"/>
                  </a:lnTo>
                  <a:lnTo>
                    <a:pt x="777" y="1274"/>
                  </a:lnTo>
                  <a:lnTo>
                    <a:pt x="768" y="1280"/>
                  </a:lnTo>
                  <a:lnTo>
                    <a:pt x="758" y="1286"/>
                  </a:lnTo>
                  <a:lnTo>
                    <a:pt x="749" y="1286"/>
                  </a:lnTo>
                  <a:lnTo>
                    <a:pt x="749" y="1293"/>
                  </a:lnTo>
                  <a:lnTo>
                    <a:pt x="740" y="1299"/>
                  </a:lnTo>
                  <a:lnTo>
                    <a:pt x="731" y="1299"/>
                  </a:lnTo>
                  <a:lnTo>
                    <a:pt x="731" y="1305"/>
                  </a:lnTo>
                  <a:lnTo>
                    <a:pt x="722" y="1305"/>
                  </a:lnTo>
                  <a:lnTo>
                    <a:pt x="722" y="1312"/>
                  </a:lnTo>
                  <a:lnTo>
                    <a:pt x="713" y="1312"/>
                  </a:lnTo>
                  <a:lnTo>
                    <a:pt x="713" y="1318"/>
                  </a:lnTo>
                  <a:lnTo>
                    <a:pt x="704" y="1318"/>
                  </a:lnTo>
                  <a:lnTo>
                    <a:pt x="695" y="1324"/>
                  </a:lnTo>
                  <a:lnTo>
                    <a:pt x="686" y="1324"/>
                  </a:lnTo>
                  <a:lnTo>
                    <a:pt x="677" y="1331"/>
                  </a:lnTo>
                  <a:lnTo>
                    <a:pt x="668" y="1331"/>
                  </a:lnTo>
                  <a:lnTo>
                    <a:pt x="668" y="1337"/>
                  </a:lnTo>
                  <a:lnTo>
                    <a:pt x="659" y="1337"/>
                  </a:lnTo>
                  <a:lnTo>
                    <a:pt x="650" y="1344"/>
                  </a:lnTo>
                  <a:lnTo>
                    <a:pt x="641" y="1344"/>
                  </a:lnTo>
                  <a:lnTo>
                    <a:pt x="632" y="1344"/>
                  </a:lnTo>
                  <a:lnTo>
                    <a:pt x="623" y="1344"/>
                  </a:lnTo>
                  <a:lnTo>
                    <a:pt x="614" y="1344"/>
                  </a:lnTo>
                  <a:lnTo>
                    <a:pt x="614" y="1350"/>
                  </a:lnTo>
                  <a:lnTo>
                    <a:pt x="605" y="1350"/>
                  </a:lnTo>
                  <a:lnTo>
                    <a:pt x="587" y="1350"/>
                  </a:lnTo>
                  <a:lnTo>
                    <a:pt x="578" y="1350"/>
                  </a:lnTo>
                  <a:lnTo>
                    <a:pt x="569" y="1350"/>
                  </a:lnTo>
                  <a:lnTo>
                    <a:pt x="560" y="1350"/>
                  </a:lnTo>
                  <a:lnTo>
                    <a:pt x="551" y="1350"/>
                  </a:lnTo>
                  <a:lnTo>
                    <a:pt x="542" y="1350"/>
                  </a:lnTo>
                  <a:lnTo>
                    <a:pt x="533" y="1350"/>
                  </a:lnTo>
                  <a:lnTo>
                    <a:pt x="524" y="1350"/>
                  </a:lnTo>
                  <a:lnTo>
                    <a:pt x="515" y="1350"/>
                  </a:lnTo>
                  <a:lnTo>
                    <a:pt x="506" y="1350"/>
                  </a:lnTo>
                  <a:lnTo>
                    <a:pt x="497" y="1350"/>
                  </a:lnTo>
                  <a:lnTo>
                    <a:pt x="488" y="1350"/>
                  </a:lnTo>
                  <a:lnTo>
                    <a:pt x="478" y="1350"/>
                  </a:lnTo>
                  <a:lnTo>
                    <a:pt x="469" y="1350"/>
                  </a:lnTo>
                  <a:lnTo>
                    <a:pt x="469" y="1344"/>
                  </a:lnTo>
                  <a:lnTo>
                    <a:pt x="460" y="1344"/>
                  </a:lnTo>
                  <a:lnTo>
                    <a:pt x="451" y="1344"/>
                  </a:lnTo>
                  <a:lnTo>
                    <a:pt x="451" y="1337"/>
                  </a:lnTo>
                  <a:lnTo>
                    <a:pt x="442" y="1337"/>
                  </a:lnTo>
                  <a:lnTo>
                    <a:pt x="433" y="1337"/>
                  </a:lnTo>
                  <a:lnTo>
                    <a:pt x="433" y="1331"/>
                  </a:lnTo>
                  <a:lnTo>
                    <a:pt x="424" y="1331"/>
                  </a:lnTo>
                  <a:lnTo>
                    <a:pt x="415" y="1324"/>
                  </a:lnTo>
                  <a:lnTo>
                    <a:pt x="406" y="1318"/>
                  </a:lnTo>
                  <a:lnTo>
                    <a:pt x="397" y="1312"/>
                  </a:lnTo>
                  <a:lnTo>
                    <a:pt x="388" y="1305"/>
                  </a:lnTo>
                  <a:lnTo>
                    <a:pt x="379" y="1305"/>
                  </a:lnTo>
                  <a:lnTo>
                    <a:pt x="379" y="1299"/>
                  </a:lnTo>
                  <a:lnTo>
                    <a:pt x="370" y="1299"/>
                  </a:lnTo>
                  <a:lnTo>
                    <a:pt x="370" y="1293"/>
                  </a:lnTo>
                  <a:lnTo>
                    <a:pt x="361" y="1293"/>
                  </a:lnTo>
                  <a:lnTo>
                    <a:pt x="361" y="1280"/>
                  </a:lnTo>
                  <a:lnTo>
                    <a:pt x="352" y="1280"/>
                  </a:lnTo>
                  <a:lnTo>
                    <a:pt x="343" y="1274"/>
                  </a:lnTo>
                  <a:lnTo>
                    <a:pt x="343" y="1267"/>
                  </a:lnTo>
                  <a:lnTo>
                    <a:pt x="334" y="1261"/>
                  </a:lnTo>
                  <a:lnTo>
                    <a:pt x="325" y="1254"/>
                  </a:lnTo>
                  <a:lnTo>
                    <a:pt x="325" y="1248"/>
                  </a:lnTo>
                  <a:lnTo>
                    <a:pt x="307" y="1235"/>
                  </a:lnTo>
                  <a:lnTo>
                    <a:pt x="298" y="1229"/>
                  </a:lnTo>
                  <a:lnTo>
                    <a:pt x="289" y="1216"/>
                  </a:lnTo>
                  <a:lnTo>
                    <a:pt x="280" y="1203"/>
                  </a:lnTo>
                  <a:lnTo>
                    <a:pt x="271" y="1203"/>
                  </a:lnTo>
                  <a:lnTo>
                    <a:pt x="271" y="1197"/>
                  </a:lnTo>
                  <a:lnTo>
                    <a:pt x="262" y="1197"/>
                  </a:lnTo>
                  <a:lnTo>
                    <a:pt x="253" y="1184"/>
                  </a:lnTo>
                  <a:lnTo>
                    <a:pt x="244" y="1172"/>
                  </a:lnTo>
                  <a:lnTo>
                    <a:pt x="244" y="1165"/>
                  </a:lnTo>
                  <a:lnTo>
                    <a:pt x="244" y="1159"/>
                  </a:lnTo>
                  <a:lnTo>
                    <a:pt x="226" y="1146"/>
                  </a:lnTo>
                  <a:lnTo>
                    <a:pt x="226" y="1140"/>
                  </a:lnTo>
                  <a:lnTo>
                    <a:pt x="217" y="1140"/>
                  </a:lnTo>
                  <a:lnTo>
                    <a:pt x="217" y="1133"/>
                  </a:lnTo>
                  <a:lnTo>
                    <a:pt x="208" y="1127"/>
                  </a:lnTo>
                  <a:lnTo>
                    <a:pt x="199" y="1114"/>
                  </a:lnTo>
                  <a:lnTo>
                    <a:pt x="199" y="1108"/>
                  </a:lnTo>
                  <a:lnTo>
                    <a:pt x="199" y="1095"/>
                  </a:lnTo>
                  <a:lnTo>
                    <a:pt x="199" y="1082"/>
                  </a:lnTo>
                  <a:lnTo>
                    <a:pt x="199" y="1076"/>
                  </a:lnTo>
                  <a:lnTo>
                    <a:pt x="189" y="1063"/>
                  </a:lnTo>
                  <a:lnTo>
                    <a:pt x="180" y="1031"/>
                  </a:lnTo>
                  <a:lnTo>
                    <a:pt x="180" y="1019"/>
                  </a:lnTo>
                  <a:lnTo>
                    <a:pt x="180" y="1012"/>
                  </a:lnTo>
                  <a:lnTo>
                    <a:pt x="180" y="1000"/>
                  </a:lnTo>
                  <a:lnTo>
                    <a:pt x="180" y="968"/>
                  </a:lnTo>
                  <a:lnTo>
                    <a:pt x="180" y="961"/>
                  </a:lnTo>
                  <a:lnTo>
                    <a:pt x="180" y="936"/>
                  </a:lnTo>
                  <a:lnTo>
                    <a:pt x="180" y="923"/>
                  </a:lnTo>
                  <a:lnTo>
                    <a:pt x="189" y="904"/>
                  </a:lnTo>
                  <a:lnTo>
                    <a:pt x="199" y="898"/>
                  </a:lnTo>
                  <a:lnTo>
                    <a:pt x="199" y="879"/>
                  </a:lnTo>
                  <a:lnTo>
                    <a:pt x="208" y="866"/>
                  </a:lnTo>
                  <a:lnTo>
                    <a:pt x="208" y="853"/>
                  </a:lnTo>
                  <a:lnTo>
                    <a:pt x="208" y="840"/>
                  </a:lnTo>
                  <a:lnTo>
                    <a:pt x="217" y="828"/>
                  </a:lnTo>
                  <a:lnTo>
                    <a:pt x="226" y="809"/>
                  </a:lnTo>
                  <a:lnTo>
                    <a:pt x="226" y="802"/>
                  </a:lnTo>
                  <a:lnTo>
                    <a:pt x="235" y="789"/>
                  </a:lnTo>
                  <a:lnTo>
                    <a:pt x="244" y="777"/>
                  </a:lnTo>
                  <a:lnTo>
                    <a:pt x="253" y="758"/>
                  </a:lnTo>
                  <a:lnTo>
                    <a:pt x="253" y="751"/>
                  </a:lnTo>
                  <a:lnTo>
                    <a:pt x="262" y="738"/>
                  </a:lnTo>
                  <a:lnTo>
                    <a:pt x="271" y="726"/>
                  </a:lnTo>
                  <a:lnTo>
                    <a:pt x="280" y="719"/>
                  </a:lnTo>
                  <a:lnTo>
                    <a:pt x="280" y="700"/>
                  </a:lnTo>
                  <a:lnTo>
                    <a:pt x="298" y="694"/>
                  </a:lnTo>
                  <a:lnTo>
                    <a:pt x="307" y="688"/>
                  </a:lnTo>
                  <a:lnTo>
                    <a:pt x="307" y="675"/>
                  </a:lnTo>
                  <a:lnTo>
                    <a:pt x="316" y="668"/>
                  </a:lnTo>
                  <a:lnTo>
                    <a:pt x="325" y="656"/>
                  </a:lnTo>
                  <a:lnTo>
                    <a:pt x="325" y="649"/>
                  </a:lnTo>
                  <a:lnTo>
                    <a:pt x="334" y="643"/>
                  </a:lnTo>
                  <a:lnTo>
                    <a:pt x="343" y="624"/>
                  </a:lnTo>
                  <a:lnTo>
                    <a:pt x="352" y="617"/>
                  </a:lnTo>
                  <a:lnTo>
                    <a:pt x="361" y="611"/>
                  </a:lnTo>
                  <a:lnTo>
                    <a:pt x="379" y="598"/>
                  </a:lnTo>
                  <a:lnTo>
                    <a:pt x="415" y="560"/>
                  </a:lnTo>
                  <a:lnTo>
                    <a:pt x="415" y="547"/>
                  </a:lnTo>
                  <a:lnTo>
                    <a:pt x="424" y="541"/>
                  </a:lnTo>
                  <a:lnTo>
                    <a:pt x="433" y="535"/>
                  </a:lnTo>
                  <a:lnTo>
                    <a:pt x="451" y="522"/>
                  </a:lnTo>
                  <a:lnTo>
                    <a:pt x="478" y="496"/>
                  </a:lnTo>
                  <a:lnTo>
                    <a:pt x="497" y="484"/>
                  </a:lnTo>
                  <a:lnTo>
                    <a:pt x="515" y="477"/>
                  </a:lnTo>
                  <a:lnTo>
                    <a:pt x="524" y="471"/>
                  </a:lnTo>
                  <a:lnTo>
                    <a:pt x="542" y="465"/>
                  </a:lnTo>
                  <a:lnTo>
                    <a:pt x="551" y="452"/>
                  </a:lnTo>
                  <a:lnTo>
                    <a:pt x="560" y="445"/>
                  </a:lnTo>
                  <a:lnTo>
                    <a:pt x="578" y="439"/>
                  </a:lnTo>
                  <a:lnTo>
                    <a:pt x="596" y="426"/>
                  </a:lnTo>
                  <a:lnTo>
                    <a:pt x="605" y="426"/>
                  </a:lnTo>
                  <a:lnTo>
                    <a:pt x="623" y="407"/>
                  </a:lnTo>
                  <a:lnTo>
                    <a:pt x="650" y="401"/>
                  </a:lnTo>
                  <a:lnTo>
                    <a:pt x="668" y="388"/>
                  </a:lnTo>
                  <a:lnTo>
                    <a:pt x="686" y="388"/>
                  </a:lnTo>
                  <a:lnTo>
                    <a:pt x="695" y="375"/>
                  </a:lnTo>
                  <a:lnTo>
                    <a:pt x="722" y="363"/>
                  </a:lnTo>
                  <a:lnTo>
                    <a:pt x="740" y="350"/>
                  </a:lnTo>
                  <a:lnTo>
                    <a:pt x="758" y="337"/>
                  </a:lnTo>
                  <a:lnTo>
                    <a:pt x="777" y="318"/>
                  </a:lnTo>
                  <a:lnTo>
                    <a:pt x="795" y="312"/>
                  </a:lnTo>
                  <a:lnTo>
                    <a:pt x="813" y="305"/>
                  </a:lnTo>
                  <a:lnTo>
                    <a:pt x="831" y="293"/>
                  </a:lnTo>
                  <a:lnTo>
                    <a:pt x="966" y="203"/>
                  </a:lnTo>
                  <a:lnTo>
                    <a:pt x="984" y="191"/>
                  </a:lnTo>
                  <a:lnTo>
                    <a:pt x="1011" y="184"/>
                  </a:lnTo>
                  <a:lnTo>
                    <a:pt x="1020" y="178"/>
                  </a:lnTo>
                  <a:lnTo>
                    <a:pt x="1038" y="165"/>
                  </a:lnTo>
                  <a:lnTo>
                    <a:pt x="1057" y="159"/>
                  </a:lnTo>
                  <a:lnTo>
                    <a:pt x="1102" y="133"/>
                  </a:lnTo>
                  <a:lnTo>
                    <a:pt x="1111" y="133"/>
                  </a:lnTo>
                  <a:lnTo>
                    <a:pt x="1120" y="121"/>
                  </a:lnTo>
                  <a:lnTo>
                    <a:pt x="1129" y="121"/>
                  </a:lnTo>
                  <a:lnTo>
                    <a:pt x="1147" y="108"/>
                  </a:lnTo>
                  <a:lnTo>
                    <a:pt x="1156" y="108"/>
                  </a:lnTo>
                  <a:lnTo>
                    <a:pt x="1174" y="95"/>
                  </a:lnTo>
                  <a:lnTo>
                    <a:pt x="1192" y="82"/>
                  </a:lnTo>
                  <a:lnTo>
                    <a:pt x="1210" y="76"/>
                  </a:lnTo>
                  <a:lnTo>
                    <a:pt x="1219" y="70"/>
                  </a:lnTo>
                  <a:lnTo>
                    <a:pt x="1237" y="63"/>
                  </a:lnTo>
                  <a:lnTo>
                    <a:pt x="1255" y="51"/>
                  </a:lnTo>
                  <a:lnTo>
                    <a:pt x="1264" y="44"/>
                  </a:lnTo>
                  <a:lnTo>
                    <a:pt x="1273" y="31"/>
                  </a:lnTo>
                  <a:lnTo>
                    <a:pt x="1291" y="31"/>
                  </a:lnTo>
                  <a:lnTo>
                    <a:pt x="1309" y="19"/>
                  </a:lnTo>
                  <a:lnTo>
                    <a:pt x="1309" y="12"/>
                  </a:lnTo>
                  <a:lnTo>
                    <a:pt x="1327" y="12"/>
                  </a:lnTo>
                  <a:lnTo>
                    <a:pt x="1336" y="6"/>
                  </a:lnTo>
                  <a:lnTo>
                    <a:pt x="1336" y="0"/>
                  </a:lnTo>
                  <a:lnTo>
                    <a:pt x="1346" y="0"/>
                  </a:lnTo>
                </a:path>
              </a:pathLst>
            </a:custGeom>
            <a:noFill/>
            <a:ln w="76200">
              <a:solidFill>
                <a:srgbClr val="FF99FF"/>
              </a:solidFill>
              <a:round/>
              <a:headEnd/>
              <a:tailEnd/>
            </a:ln>
          </p:spPr>
          <p:txBody>
            <a:bodyPr/>
            <a:lstStyle/>
            <a:p>
              <a:endParaRPr lang="en-GB"/>
            </a:p>
          </p:txBody>
        </p:sp>
        <p:sp>
          <p:nvSpPr>
            <p:cNvPr id="85137" name="Freeform 15"/>
            <p:cNvSpPr>
              <a:spLocks/>
            </p:cNvSpPr>
            <p:nvPr/>
          </p:nvSpPr>
          <p:spPr bwMode="auto">
            <a:xfrm>
              <a:off x="1680" y="816"/>
              <a:ext cx="1346" cy="1350"/>
            </a:xfrm>
            <a:custGeom>
              <a:avLst/>
              <a:gdLst>
                <a:gd name="T0" fmla="*/ 36 w 1346"/>
                <a:gd name="T1" fmla="*/ 235 h 1350"/>
                <a:gd name="T2" fmla="*/ 108 w 1346"/>
                <a:gd name="T3" fmla="*/ 299 h 1350"/>
                <a:gd name="T4" fmla="*/ 180 w 1346"/>
                <a:gd name="T5" fmla="*/ 350 h 1350"/>
                <a:gd name="T6" fmla="*/ 226 w 1346"/>
                <a:gd name="T7" fmla="*/ 382 h 1350"/>
                <a:gd name="T8" fmla="*/ 280 w 1346"/>
                <a:gd name="T9" fmla="*/ 420 h 1350"/>
                <a:gd name="T10" fmla="*/ 325 w 1346"/>
                <a:gd name="T11" fmla="*/ 452 h 1350"/>
                <a:gd name="T12" fmla="*/ 361 w 1346"/>
                <a:gd name="T13" fmla="*/ 477 h 1350"/>
                <a:gd name="T14" fmla="*/ 415 w 1346"/>
                <a:gd name="T15" fmla="*/ 509 h 1350"/>
                <a:gd name="T16" fmla="*/ 488 w 1346"/>
                <a:gd name="T17" fmla="*/ 579 h 1350"/>
                <a:gd name="T18" fmla="*/ 560 w 1346"/>
                <a:gd name="T19" fmla="*/ 630 h 1350"/>
                <a:gd name="T20" fmla="*/ 632 w 1346"/>
                <a:gd name="T21" fmla="*/ 694 h 1350"/>
                <a:gd name="T22" fmla="*/ 686 w 1346"/>
                <a:gd name="T23" fmla="*/ 732 h 1350"/>
                <a:gd name="T24" fmla="*/ 740 w 1346"/>
                <a:gd name="T25" fmla="*/ 783 h 1350"/>
                <a:gd name="T26" fmla="*/ 768 w 1346"/>
                <a:gd name="T27" fmla="*/ 821 h 1350"/>
                <a:gd name="T28" fmla="*/ 804 w 1346"/>
                <a:gd name="T29" fmla="*/ 866 h 1350"/>
                <a:gd name="T30" fmla="*/ 822 w 1346"/>
                <a:gd name="T31" fmla="*/ 904 h 1350"/>
                <a:gd name="T32" fmla="*/ 840 w 1346"/>
                <a:gd name="T33" fmla="*/ 955 h 1350"/>
                <a:gd name="T34" fmla="*/ 858 w 1346"/>
                <a:gd name="T35" fmla="*/ 1006 h 1350"/>
                <a:gd name="T36" fmla="*/ 867 w 1346"/>
                <a:gd name="T37" fmla="*/ 1057 h 1350"/>
                <a:gd name="T38" fmla="*/ 867 w 1346"/>
                <a:gd name="T39" fmla="*/ 1102 h 1350"/>
                <a:gd name="T40" fmla="*/ 867 w 1346"/>
                <a:gd name="T41" fmla="*/ 1140 h 1350"/>
                <a:gd name="T42" fmla="*/ 858 w 1346"/>
                <a:gd name="T43" fmla="*/ 1191 h 1350"/>
                <a:gd name="T44" fmla="*/ 831 w 1346"/>
                <a:gd name="T45" fmla="*/ 1229 h 1350"/>
                <a:gd name="T46" fmla="*/ 795 w 1346"/>
                <a:gd name="T47" fmla="*/ 1261 h 1350"/>
                <a:gd name="T48" fmla="*/ 758 w 1346"/>
                <a:gd name="T49" fmla="*/ 1286 h 1350"/>
                <a:gd name="T50" fmla="*/ 722 w 1346"/>
                <a:gd name="T51" fmla="*/ 1305 h 1350"/>
                <a:gd name="T52" fmla="*/ 686 w 1346"/>
                <a:gd name="T53" fmla="*/ 1324 h 1350"/>
                <a:gd name="T54" fmla="*/ 641 w 1346"/>
                <a:gd name="T55" fmla="*/ 1344 h 1350"/>
                <a:gd name="T56" fmla="*/ 587 w 1346"/>
                <a:gd name="T57" fmla="*/ 1350 h 1350"/>
                <a:gd name="T58" fmla="*/ 533 w 1346"/>
                <a:gd name="T59" fmla="*/ 1350 h 1350"/>
                <a:gd name="T60" fmla="*/ 478 w 1346"/>
                <a:gd name="T61" fmla="*/ 1350 h 1350"/>
                <a:gd name="T62" fmla="*/ 442 w 1346"/>
                <a:gd name="T63" fmla="*/ 1337 h 1350"/>
                <a:gd name="T64" fmla="*/ 397 w 1346"/>
                <a:gd name="T65" fmla="*/ 1312 h 1350"/>
                <a:gd name="T66" fmla="*/ 361 w 1346"/>
                <a:gd name="T67" fmla="*/ 1293 h 1350"/>
                <a:gd name="T68" fmla="*/ 325 w 1346"/>
                <a:gd name="T69" fmla="*/ 1254 h 1350"/>
                <a:gd name="T70" fmla="*/ 271 w 1346"/>
                <a:gd name="T71" fmla="*/ 1203 h 1350"/>
                <a:gd name="T72" fmla="*/ 244 w 1346"/>
                <a:gd name="T73" fmla="*/ 1159 h 1350"/>
                <a:gd name="T74" fmla="*/ 199 w 1346"/>
                <a:gd name="T75" fmla="*/ 1114 h 1350"/>
                <a:gd name="T76" fmla="*/ 180 w 1346"/>
                <a:gd name="T77" fmla="*/ 1031 h 1350"/>
                <a:gd name="T78" fmla="*/ 180 w 1346"/>
                <a:gd name="T79" fmla="*/ 936 h 1350"/>
                <a:gd name="T80" fmla="*/ 208 w 1346"/>
                <a:gd name="T81" fmla="*/ 853 h 1350"/>
                <a:gd name="T82" fmla="*/ 244 w 1346"/>
                <a:gd name="T83" fmla="*/ 777 h 1350"/>
                <a:gd name="T84" fmla="*/ 280 w 1346"/>
                <a:gd name="T85" fmla="*/ 700 h 1350"/>
                <a:gd name="T86" fmla="*/ 325 w 1346"/>
                <a:gd name="T87" fmla="*/ 649 h 1350"/>
                <a:gd name="T88" fmla="*/ 415 w 1346"/>
                <a:gd name="T89" fmla="*/ 560 h 1350"/>
                <a:gd name="T90" fmla="*/ 497 w 1346"/>
                <a:gd name="T91" fmla="*/ 484 h 1350"/>
                <a:gd name="T92" fmla="*/ 578 w 1346"/>
                <a:gd name="T93" fmla="*/ 439 h 1350"/>
                <a:gd name="T94" fmla="*/ 686 w 1346"/>
                <a:gd name="T95" fmla="*/ 388 h 1350"/>
                <a:gd name="T96" fmla="*/ 795 w 1346"/>
                <a:gd name="T97" fmla="*/ 312 h 1350"/>
                <a:gd name="T98" fmla="*/ 1020 w 1346"/>
                <a:gd name="T99" fmla="*/ 178 h 1350"/>
                <a:gd name="T100" fmla="*/ 1129 w 1346"/>
                <a:gd name="T101" fmla="*/ 121 h 1350"/>
                <a:gd name="T102" fmla="*/ 1219 w 1346"/>
                <a:gd name="T103" fmla="*/ 70 h 1350"/>
                <a:gd name="T104" fmla="*/ 1309 w 1346"/>
                <a:gd name="T105" fmla="*/ 19 h 1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6"/>
                <a:gd name="T160" fmla="*/ 0 h 1350"/>
                <a:gd name="T161" fmla="*/ 1346 w 1346"/>
                <a:gd name="T162" fmla="*/ 1350 h 1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6" h="1350">
                  <a:moveTo>
                    <a:pt x="0" y="210"/>
                  </a:moveTo>
                  <a:lnTo>
                    <a:pt x="0" y="216"/>
                  </a:lnTo>
                  <a:lnTo>
                    <a:pt x="9" y="216"/>
                  </a:lnTo>
                  <a:lnTo>
                    <a:pt x="18" y="223"/>
                  </a:lnTo>
                  <a:lnTo>
                    <a:pt x="18" y="229"/>
                  </a:lnTo>
                  <a:lnTo>
                    <a:pt x="36" y="235"/>
                  </a:lnTo>
                  <a:lnTo>
                    <a:pt x="36" y="242"/>
                  </a:lnTo>
                  <a:lnTo>
                    <a:pt x="45" y="248"/>
                  </a:lnTo>
                  <a:lnTo>
                    <a:pt x="63" y="261"/>
                  </a:lnTo>
                  <a:lnTo>
                    <a:pt x="81" y="274"/>
                  </a:lnTo>
                  <a:lnTo>
                    <a:pt x="90" y="280"/>
                  </a:lnTo>
                  <a:lnTo>
                    <a:pt x="108" y="299"/>
                  </a:lnTo>
                  <a:lnTo>
                    <a:pt x="126" y="305"/>
                  </a:lnTo>
                  <a:lnTo>
                    <a:pt x="135" y="312"/>
                  </a:lnTo>
                  <a:lnTo>
                    <a:pt x="144" y="324"/>
                  </a:lnTo>
                  <a:lnTo>
                    <a:pt x="153" y="324"/>
                  </a:lnTo>
                  <a:lnTo>
                    <a:pt x="162" y="337"/>
                  </a:lnTo>
                  <a:lnTo>
                    <a:pt x="180" y="350"/>
                  </a:lnTo>
                  <a:lnTo>
                    <a:pt x="189" y="356"/>
                  </a:lnTo>
                  <a:lnTo>
                    <a:pt x="189" y="363"/>
                  </a:lnTo>
                  <a:lnTo>
                    <a:pt x="199" y="369"/>
                  </a:lnTo>
                  <a:lnTo>
                    <a:pt x="208" y="375"/>
                  </a:lnTo>
                  <a:lnTo>
                    <a:pt x="217" y="382"/>
                  </a:lnTo>
                  <a:lnTo>
                    <a:pt x="226" y="382"/>
                  </a:lnTo>
                  <a:lnTo>
                    <a:pt x="235" y="388"/>
                  </a:lnTo>
                  <a:lnTo>
                    <a:pt x="244" y="395"/>
                  </a:lnTo>
                  <a:lnTo>
                    <a:pt x="253" y="401"/>
                  </a:lnTo>
                  <a:lnTo>
                    <a:pt x="262" y="407"/>
                  </a:lnTo>
                  <a:lnTo>
                    <a:pt x="271" y="414"/>
                  </a:lnTo>
                  <a:lnTo>
                    <a:pt x="280" y="420"/>
                  </a:lnTo>
                  <a:lnTo>
                    <a:pt x="289" y="420"/>
                  </a:lnTo>
                  <a:lnTo>
                    <a:pt x="298" y="426"/>
                  </a:lnTo>
                  <a:lnTo>
                    <a:pt x="307" y="433"/>
                  </a:lnTo>
                  <a:lnTo>
                    <a:pt x="316" y="439"/>
                  </a:lnTo>
                  <a:lnTo>
                    <a:pt x="325" y="445"/>
                  </a:lnTo>
                  <a:lnTo>
                    <a:pt x="325" y="452"/>
                  </a:lnTo>
                  <a:lnTo>
                    <a:pt x="334" y="452"/>
                  </a:lnTo>
                  <a:lnTo>
                    <a:pt x="343" y="458"/>
                  </a:lnTo>
                  <a:lnTo>
                    <a:pt x="343" y="465"/>
                  </a:lnTo>
                  <a:lnTo>
                    <a:pt x="352" y="465"/>
                  </a:lnTo>
                  <a:lnTo>
                    <a:pt x="361" y="471"/>
                  </a:lnTo>
                  <a:lnTo>
                    <a:pt x="361" y="477"/>
                  </a:lnTo>
                  <a:lnTo>
                    <a:pt x="370" y="484"/>
                  </a:lnTo>
                  <a:lnTo>
                    <a:pt x="379" y="490"/>
                  </a:lnTo>
                  <a:lnTo>
                    <a:pt x="388" y="496"/>
                  </a:lnTo>
                  <a:lnTo>
                    <a:pt x="397" y="503"/>
                  </a:lnTo>
                  <a:lnTo>
                    <a:pt x="406" y="509"/>
                  </a:lnTo>
                  <a:lnTo>
                    <a:pt x="415" y="509"/>
                  </a:lnTo>
                  <a:lnTo>
                    <a:pt x="424" y="516"/>
                  </a:lnTo>
                  <a:lnTo>
                    <a:pt x="451" y="541"/>
                  </a:lnTo>
                  <a:lnTo>
                    <a:pt x="460" y="554"/>
                  </a:lnTo>
                  <a:lnTo>
                    <a:pt x="478" y="560"/>
                  </a:lnTo>
                  <a:lnTo>
                    <a:pt x="478" y="573"/>
                  </a:lnTo>
                  <a:lnTo>
                    <a:pt x="488" y="579"/>
                  </a:lnTo>
                  <a:lnTo>
                    <a:pt x="497" y="586"/>
                  </a:lnTo>
                  <a:lnTo>
                    <a:pt x="515" y="605"/>
                  </a:lnTo>
                  <a:lnTo>
                    <a:pt x="533" y="605"/>
                  </a:lnTo>
                  <a:lnTo>
                    <a:pt x="533" y="617"/>
                  </a:lnTo>
                  <a:lnTo>
                    <a:pt x="551" y="624"/>
                  </a:lnTo>
                  <a:lnTo>
                    <a:pt x="560" y="630"/>
                  </a:lnTo>
                  <a:lnTo>
                    <a:pt x="578" y="649"/>
                  </a:lnTo>
                  <a:lnTo>
                    <a:pt x="587" y="656"/>
                  </a:lnTo>
                  <a:lnTo>
                    <a:pt x="596" y="662"/>
                  </a:lnTo>
                  <a:lnTo>
                    <a:pt x="596" y="668"/>
                  </a:lnTo>
                  <a:lnTo>
                    <a:pt x="623" y="681"/>
                  </a:lnTo>
                  <a:lnTo>
                    <a:pt x="632" y="694"/>
                  </a:lnTo>
                  <a:lnTo>
                    <a:pt x="641" y="694"/>
                  </a:lnTo>
                  <a:lnTo>
                    <a:pt x="650" y="707"/>
                  </a:lnTo>
                  <a:lnTo>
                    <a:pt x="659" y="713"/>
                  </a:lnTo>
                  <a:lnTo>
                    <a:pt x="668" y="719"/>
                  </a:lnTo>
                  <a:lnTo>
                    <a:pt x="677" y="732"/>
                  </a:lnTo>
                  <a:lnTo>
                    <a:pt x="686" y="732"/>
                  </a:lnTo>
                  <a:lnTo>
                    <a:pt x="695" y="738"/>
                  </a:lnTo>
                  <a:lnTo>
                    <a:pt x="695" y="751"/>
                  </a:lnTo>
                  <a:lnTo>
                    <a:pt x="704" y="751"/>
                  </a:lnTo>
                  <a:lnTo>
                    <a:pt x="722" y="770"/>
                  </a:lnTo>
                  <a:lnTo>
                    <a:pt x="731" y="777"/>
                  </a:lnTo>
                  <a:lnTo>
                    <a:pt x="740" y="783"/>
                  </a:lnTo>
                  <a:lnTo>
                    <a:pt x="740" y="789"/>
                  </a:lnTo>
                  <a:lnTo>
                    <a:pt x="749" y="796"/>
                  </a:lnTo>
                  <a:lnTo>
                    <a:pt x="749" y="802"/>
                  </a:lnTo>
                  <a:lnTo>
                    <a:pt x="758" y="809"/>
                  </a:lnTo>
                  <a:lnTo>
                    <a:pt x="758" y="815"/>
                  </a:lnTo>
                  <a:lnTo>
                    <a:pt x="768" y="821"/>
                  </a:lnTo>
                  <a:lnTo>
                    <a:pt x="768" y="828"/>
                  </a:lnTo>
                  <a:lnTo>
                    <a:pt x="777" y="834"/>
                  </a:lnTo>
                  <a:lnTo>
                    <a:pt x="786" y="840"/>
                  </a:lnTo>
                  <a:lnTo>
                    <a:pt x="786" y="853"/>
                  </a:lnTo>
                  <a:lnTo>
                    <a:pt x="795" y="860"/>
                  </a:lnTo>
                  <a:lnTo>
                    <a:pt x="804" y="866"/>
                  </a:lnTo>
                  <a:lnTo>
                    <a:pt x="804" y="872"/>
                  </a:lnTo>
                  <a:lnTo>
                    <a:pt x="813" y="879"/>
                  </a:lnTo>
                  <a:lnTo>
                    <a:pt x="813" y="885"/>
                  </a:lnTo>
                  <a:lnTo>
                    <a:pt x="813" y="891"/>
                  </a:lnTo>
                  <a:lnTo>
                    <a:pt x="822" y="898"/>
                  </a:lnTo>
                  <a:lnTo>
                    <a:pt x="822" y="904"/>
                  </a:lnTo>
                  <a:lnTo>
                    <a:pt x="822" y="910"/>
                  </a:lnTo>
                  <a:lnTo>
                    <a:pt x="831" y="923"/>
                  </a:lnTo>
                  <a:lnTo>
                    <a:pt x="831" y="930"/>
                  </a:lnTo>
                  <a:lnTo>
                    <a:pt x="831" y="936"/>
                  </a:lnTo>
                  <a:lnTo>
                    <a:pt x="840" y="942"/>
                  </a:lnTo>
                  <a:lnTo>
                    <a:pt x="840" y="955"/>
                  </a:lnTo>
                  <a:lnTo>
                    <a:pt x="849" y="961"/>
                  </a:lnTo>
                  <a:lnTo>
                    <a:pt x="849" y="974"/>
                  </a:lnTo>
                  <a:lnTo>
                    <a:pt x="858" y="987"/>
                  </a:lnTo>
                  <a:lnTo>
                    <a:pt x="858" y="993"/>
                  </a:lnTo>
                  <a:lnTo>
                    <a:pt x="858" y="1000"/>
                  </a:lnTo>
                  <a:lnTo>
                    <a:pt x="858" y="1006"/>
                  </a:lnTo>
                  <a:lnTo>
                    <a:pt x="858" y="1012"/>
                  </a:lnTo>
                  <a:lnTo>
                    <a:pt x="867" y="1019"/>
                  </a:lnTo>
                  <a:lnTo>
                    <a:pt x="867" y="1025"/>
                  </a:lnTo>
                  <a:lnTo>
                    <a:pt x="867" y="1038"/>
                  </a:lnTo>
                  <a:lnTo>
                    <a:pt x="867" y="1044"/>
                  </a:lnTo>
                  <a:lnTo>
                    <a:pt x="867" y="1057"/>
                  </a:lnTo>
                  <a:lnTo>
                    <a:pt x="867" y="1063"/>
                  </a:lnTo>
                  <a:lnTo>
                    <a:pt x="867" y="1076"/>
                  </a:lnTo>
                  <a:lnTo>
                    <a:pt x="867" y="1082"/>
                  </a:lnTo>
                  <a:lnTo>
                    <a:pt x="867" y="1089"/>
                  </a:lnTo>
                  <a:lnTo>
                    <a:pt x="867" y="1095"/>
                  </a:lnTo>
                  <a:lnTo>
                    <a:pt x="867" y="1102"/>
                  </a:lnTo>
                  <a:lnTo>
                    <a:pt x="867" y="1108"/>
                  </a:lnTo>
                  <a:lnTo>
                    <a:pt x="867" y="1114"/>
                  </a:lnTo>
                  <a:lnTo>
                    <a:pt x="867" y="1121"/>
                  </a:lnTo>
                  <a:lnTo>
                    <a:pt x="867" y="1127"/>
                  </a:lnTo>
                  <a:lnTo>
                    <a:pt x="867" y="1133"/>
                  </a:lnTo>
                  <a:lnTo>
                    <a:pt x="867" y="1140"/>
                  </a:lnTo>
                  <a:lnTo>
                    <a:pt x="867" y="1146"/>
                  </a:lnTo>
                  <a:lnTo>
                    <a:pt x="867" y="1153"/>
                  </a:lnTo>
                  <a:lnTo>
                    <a:pt x="867" y="1172"/>
                  </a:lnTo>
                  <a:lnTo>
                    <a:pt x="867" y="1178"/>
                  </a:lnTo>
                  <a:lnTo>
                    <a:pt x="858" y="1178"/>
                  </a:lnTo>
                  <a:lnTo>
                    <a:pt x="858" y="1191"/>
                  </a:lnTo>
                  <a:lnTo>
                    <a:pt x="849" y="1197"/>
                  </a:lnTo>
                  <a:lnTo>
                    <a:pt x="849" y="1203"/>
                  </a:lnTo>
                  <a:lnTo>
                    <a:pt x="849" y="1210"/>
                  </a:lnTo>
                  <a:lnTo>
                    <a:pt x="840" y="1216"/>
                  </a:lnTo>
                  <a:lnTo>
                    <a:pt x="831" y="1223"/>
                  </a:lnTo>
                  <a:lnTo>
                    <a:pt x="831" y="1229"/>
                  </a:lnTo>
                  <a:lnTo>
                    <a:pt x="822" y="1235"/>
                  </a:lnTo>
                  <a:lnTo>
                    <a:pt x="813" y="1235"/>
                  </a:lnTo>
                  <a:lnTo>
                    <a:pt x="813" y="1242"/>
                  </a:lnTo>
                  <a:lnTo>
                    <a:pt x="813" y="1248"/>
                  </a:lnTo>
                  <a:lnTo>
                    <a:pt x="804" y="1254"/>
                  </a:lnTo>
                  <a:lnTo>
                    <a:pt x="795" y="1261"/>
                  </a:lnTo>
                  <a:lnTo>
                    <a:pt x="786" y="1261"/>
                  </a:lnTo>
                  <a:lnTo>
                    <a:pt x="786" y="1267"/>
                  </a:lnTo>
                  <a:lnTo>
                    <a:pt x="777" y="1267"/>
                  </a:lnTo>
                  <a:lnTo>
                    <a:pt x="777" y="1274"/>
                  </a:lnTo>
                  <a:lnTo>
                    <a:pt x="768" y="1280"/>
                  </a:lnTo>
                  <a:lnTo>
                    <a:pt x="758" y="1286"/>
                  </a:lnTo>
                  <a:lnTo>
                    <a:pt x="749" y="1286"/>
                  </a:lnTo>
                  <a:lnTo>
                    <a:pt x="749" y="1293"/>
                  </a:lnTo>
                  <a:lnTo>
                    <a:pt x="740" y="1299"/>
                  </a:lnTo>
                  <a:lnTo>
                    <a:pt x="731" y="1299"/>
                  </a:lnTo>
                  <a:lnTo>
                    <a:pt x="731" y="1305"/>
                  </a:lnTo>
                  <a:lnTo>
                    <a:pt x="722" y="1305"/>
                  </a:lnTo>
                  <a:lnTo>
                    <a:pt x="722" y="1312"/>
                  </a:lnTo>
                  <a:lnTo>
                    <a:pt x="713" y="1312"/>
                  </a:lnTo>
                  <a:lnTo>
                    <a:pt x="713" y="1318"/>
                  </a:lnTo>
                  <a:lnTo>
                    <a:pt x="704" y="1318"/>
                  </a:lnTo>
                  <a:lnTo>
                    <a:pt x="695" y="1324"/>
                  </a:lnTo>
                  <a:lnTo>
                    <a:pt x="686" y="1324"/>
                  </a:lnTo>
                  <a:lnTo>
                    <a:pt x="677" y="1331"/>
                  </a:lnTo>
                  <a:lnTo>
                    <a:pt x="668" y="1331"/>
                  </a:lnTo>
                  <a:lnTo>
                    <a:pt x="668" y="1337"/>
                  </a:lnTo>
                  <a:lnTo>
                    <a:pt x="659" y="1337"/>
                  </a:lnTo>
                  <a:lnTo>
                    <a:pt x="650" y="1344"/>
                  </a:lnTo>
                  <a:lnTo>
                    <a:pt x="641" y="1344"/>
                  </a:lnTo>
                  <a:lnTo>
                    <a:pt x="632" y="1344"/>
                  </a:lnTo>
                  <a:lnTo>
                    <a:pt x="623" y="1344"/>
                  </a:lnTo>
                  <a:lnTo>
                    <a:pt x="614" y="1344"/>
                  </a:lnTo>
                  <a:lnTo>
                    <a:pt x="614" y="1350"/>
                  </a:lnTo>
                  <a:lnTo>
                    <a:pt x="605" y="1350"/>
                  </a:lnTo>
                  <a:lnTo>
                    <a:pt x="587" y="1350"/>
                  </a:lnTo>
                  <a:lnTo>
                    <a:pt x="578" y="1350"/>
                  </a:lnTo>
                  <a:lnTo>
                    <a:pt x="569" y="1350"/>
                  </a:lnTo>
                  <a:lnTo>
                    <a:pt x="560" y="1350"/>
                  </a:lnTo>
                  <a:lnTo>
                    <a:pt x="551" y="1350"/>
                  </a:lnTo>
                  <a:lnTo>
                    <a:pt x="542" y="1350"/>
                  </a:lnTo>
                  <a:lnTo>
                    <a:pt x="533" y="1350"/>
                  </a:lnTo>
                  <a:lnTo>
                    <a:pt x="524" y="1350"/>
                  </a:lnTo>
                  <a:lnTo>
                    <a:pt x="515" y="1350"/>
                  </a:lnTo>
                  <a:lnTo>
                    <a:pt x="506" y="1350"/>
                  </a:lnTo>
                  <a:lnTo>
                    <a:pt x="497" y="1350"/>
                  </a:lnTo>
                  <a:lnTo>
                    <a:pt x="488" y="1350"/>
                  </a:lnTo>
                  <a:lnTo>
                    <a:pt x="478" y="1350"/>
                  </a:lnTo>
                  <a:lnTo>
                    <a:pt x="469" y="1350"/>
                  </a:lnTo>
                  <a:lnTo>
                    <a:pt x="469" y="1344"/>
                  </a:lnTo>
                  <a:lnTo>
                    <a:pt x="460" y="1344"/>
                  </a:lnTo>
                  <a:lnTo>
                    <a:pt x="451" y="1344"/>
                  </a:lnTo>
                  <a:lnTo>
                    <a:pt x="451" y="1337"/>
                  </a:lnTo>
                  <a:lnTo>
                    <a:pt x="442" y="1337"/>
                  </a:lnTo>
                  <a:lnTo>
                    <a:pt x="433" y="1337"/>
                  </a:lnTo>
                  <a:lnTo>
                    <a:pt x="433" y="1331"/>
                  </a:lnTo>
                  <a:lnTo>
                    <a:pt x="424" y="1331"/>
                  </a:lnTo>
                  <a:lnTo>
                    <a:pt x="415" y="1324"/>
                  </a:lnTo>
                  <a:lnTo>
                    <a:pt x="406" y="1318"/>
                  </a:lnTo>
                  <a:lnTo>
                    <a:pt x="397" y="1312"/>
                  </a:lnTo>
                  <a:lnTo>
                    <a:pt x="388" y="1305"/>
                  </a:lnTo>
                  <a:lnTo>
                    <a:pt x="379" y="1305"/>
                  </a:lnTo>
                  <a:lnTo>
                    <a:pt x="379" y="1299"/>
                  </a:lnTo>
                  <a:lnTo>
                    <a:pt x="370" y="1299"/>
                  </a:lnTo>
                  <a:lnTo>
                    <a:pt x="370" y="1293"/>
                  </a:lnTo>
                  <a:lnTo>
                    <a:pt x="361" y="1293"/>
                  </a:lnTo>
                  <a:lnTo>
                    <a:pt x="361" y="1280"/>
                  </a:lnTo>
                  <a:lnTo>
                    <a:pt x="352" y="1280"/>
                  </a:lnTo>
                  <a:lnTo>
                    <a:pt x="343" y="1274"/>
                  </a:lnTo>
                  <a:lnTo>
                    <a:pt x="343" y="1267"/>
                  </a:lnTo>
                  <a:lnTo>
                    <a:pt x="334" y="1261"/>
                  </a:lnTo>
                  <a:lnTo>
                    <a:pt x="325" y="1254"/>
                  </a:lnTo>
                  <a:lnTo>
                    <a:pt x="325" y="1248"/>
                  </a:lnTo>
                  <a:lnTo>
                    <a:pt x="307" y="1235"/>
                  </a:lnTo>
                  <a:lnTo>
                    <a:pt x="298" y="1229"/>
                  </a:lnTo>
                  <a:lnTo>
                    <a:pt x="289" y="1216"/>
                  </a:lnTo>
                  <a:lnTo>
                    <a:pt x="280" y="1203"/>
                  </a:lnTo>
                  <a:lnTo>
                    <a:pt x="271" y="1203"/>
                  </a:lnTo>
                  <a:lnTo>
                    <a:pt x="271" y="1197"/>
                  </a:lnTo>
                  <a:lnTo>
                    <a:pt x="262" y="1197"/>
                  </a:lnTo>
                  <a:lnTo>
                    <a:pt x="253" y="1184"/>
                  </a:lnTo>
                  <a:lnTo>
                    <a:pt x="244" y="1172"/>
                  </a:lnTo>
                  <a:lnTo>
                    <a:pt x="244" y="1165"/>
                  </a:lnTo>
                  <a:lnTo>
                    <a:pt x="244" y="1159"/>
                  </a:lnTo>
                  <a:lnTo>
                    <a:pt x="226" y="1146"/>
                  </a:lnTo>
                  <a:lnTo>
                    <a:pt x="226" y="1140"/>
                  </a:lnTo>
                  <a:lnTo>
                    <a:pt x="217" y="1140"/>
                  </a:lnTo>
                  <a:lnTo>
                    <a:pt x="217" y="1133"/>
                  </a:lnTo>
                  <a:lnTo>
                    <a:pt x="208" y="1127"/>
                  </a:lnTo>
                  <a:lnTo>
                    <a:pt x="199" y="1114"/>
                  </a:lnTo>
                  <a:lnTo>
                    <a:pt x="199" y="1108"/>
                  </a:lnTo>
                  <a:lnTo>
                    <a:pt x="199" y="1095"/>
                  </a:lnTo>
                  <a:lnTo>
                    <a:pt x="199" y="1082"/>
                  </a:lnTo>
                  <a:lnTo>
                    <a:pt x="199" y="1076"/>
                  </a:lnTo>
                  <a:lnTo>
                    <a:pt x="189" y="1063"/>
                  </a:lnTo>
                  <a:lnTo>
                    <a:pt x="180" y="1031"/>
                  </a:lnTo>
                  <a:lnTo>
                    <a:pt x="180" y="1019"/>
                  </a:lnTo>
                  <a:lnTo>
                    <a:pt x="180" y="1012"/>
                  </a:lnTo>
                  <a:lnTo>
                    <a:pt x="180" y="1000"/>
                  </a:lnTo>
                  <a:lnTo>
                    <a:pt x="180" y="968"/>
                  </a:lnTo>
                  <a:lnTo>
                    <a:pt x="180" y="961"/>
                  </a:lnTo>
                  <a:lnTo>
                    <a:pt x="180" y="936"/>
                  </a:lnTo>
                  <a:lnTo>
                    <a:pt x="180" y="923"/>
                  </a:lnTo>
                  <a:lnTo>
                    <a:pt x="189" y="904"/>
                  </a:lnTo>
                  <a:lnTo>
                    <a:pt x="199" y="898"/>
                  </a:lnTo>
                  <a:lnTo>
                    <a:pt x="199" y="879"/>
                  </a:lnTo>
                  <a:lnTo>
                    <a:pt x="208" y="866"/>
                  </a:lnTo>
                  <a:lnTo>
                    <a:pt x="208" y="853"/>
                  </a:lnTo>
                  <a:lnTo>
                    <a:pt x="208" y="840"/>
                  </a:lnTo>
                  <a:lnTo>
                    <a:pt x="217" y="828"/>
                  </a:lnTo>
                  <a:lnTo>
                    <a:pt x="226" y="809"/>
                  </a:lnTo>
                  <a:lnTo>
                    <a:pt x="226" y="802"/>
                  </a:lnTo>
                  <a:lnTo>
                    <a:pt x="235" y="789"/>
                  </a:lnTo>
                  <a:lnTo>
                    <a:pt x="244" y="777"/>
                  </a:lnTo>
                  <a:lnTo>
                    <a:pt x="253" y="758"/>
                  </a:lnTo>
                  <a:lnTo>
                    <a:pt x="253" y="751"/>
                  </a:lnTo>
                  <a:lnTo>
                    <a:pt x="262" y="738"/>
                  </a:lnTo>
                  <a:lnTo>
                    <a:pt x="271" y="726"/>
                  </a:lnTo>
                  <a:lnTo>
                    <a:pt x="280" y="719"/>
                  </a:lnTo>
                  <a:lnTo>
                    <a:pt x="280" y="700"/>
                  </a:lnTo>
                  <a:lnTo>
                    <a:pt x="298" y="694"/>
                  </a:lnTo>
                  <a:lnTo>
                    <a:pt x="307" y="688"/>
                  </a:lnTo>
                  <a:lnTo>
                    <a:pt x="307" y="675"/>
                  </a:lnTo>
                  <a:lnTo>
                    <a:pt x="316" y="668"/>
                  </a:lnTo>
                  <a:lnTo>
                    <a:pt x="325" y="656"/>
                  </a:lnTo>
                  <a:lnTo>
                    <a:pt x="325" y="649"/>
                  </a:lnTo>
                  <a:lnTo>
                    <a:pt x="334" y="643"/>
                  </a:lnTo>
                  <a:lnTo>
                    <a:pt x="343" y="624"/>
                  </a:lnTo>
                  <a:lnTo>
                    <a:pt x="352" y="617"/>
                  </a:lnTo>
                  <a:lnTo>
                    <a:pt x="361" y="611"/>
                  </a:lnTo>
                  <a:lnTo>
                    <a:pt x="379" y="598"/>
                  </a:lnTo>
                  <a:lnTo>
                    <a:pt x="415" y="560"/>
                  </a:lnTo>
                  <a:lnTo>
                    <a:pt x="415" y="547"/>
                  </a:lnTo>
                  <a:lnTo>
                    <a:pt x="424" y="541"/>
                  </a:lnTo>
                  <a:lnTo>
                    <a:pt x="433" y="535"/>
                  </a:lnTo>
                  <a:lnTo>
                    <a:pt x="451" y="522"/>
                  </a:lnTo>
                  <a:lnTo>
                    <a:pt x="478" y="496"/>
                  </a:lnTo>
                  <a:lnTo>
                    <a:pt x="497" y="484"/>
                  </a:lnTo>
                  <a:lnTo>
                    <a:pt x="515" y="477"/>
                  </a:lnTo>
                  <a:lnTo>
                    <a:pt x="524" y="471"/>
                  </a:lnTo>
                  <a:lnTo>
                    <a:pt x="542" y="465"/>
                  </a:lnTo>
                  <a:lnTo>
                    <a:pt x="551" y="452"/>
                  </a:lnTo>
                  <a:lnTo>
                    <a:pt x="560" y="445"/>
                  </a:lnTo>
                  <a:lnTo>
                    <a:pt x="578" y="439"/>
                  </a:lnTo>
                  <a:lnTo>
                    <a:pt x="596" y="426"/>
                  </a:lnTo>
                  <a:lnTo>
                    <a:pt x="605" y="426"/>
                  </a:lnTo>
                  <a:lnTo>
                    <a:pt x="623" y="407"/>
                  </a:lnTo>
                  <a:lnTo>
                    <a:pt x="650" y="401"/>
                  </a:lnTo>
                  <a:lnTo>
                    <a:pt x="668" y="388"/>
                  </a:lnTo>
                  <a:lnTo>
                    <a:pt x="686" y="388"/>
                  </a:lnTo>
                  <a:lnTo>
                    <a:pt x="695" y="375"/>
                  </a:lnTo>
                  <a:lnTo>
                    <a:pt x="722" y="363"/>
                  </a:lnTo>
                  <a:lnTo>
                    <a:pt x="740" y="350"/>
                  </a:lnTo>
                  <a:lnTo>
                    <a:pt x="758" y="337"/>
                  </a:lnTo>
                  <a:lnTo>
                    <a:pt x="777" y="318"/>
                  </a:lnTo>
                  <a:lnTo>
                    <a:pt x="795" y="312"/>
                  </a:lnTo>
                  <a:lnTo>
                    <a:pt x="813" y="305"/>
                  </a:lnTo>
                  <a:lnTo>
                    <a:pt x="831" y="293"/>
                  </a:lnTo>
                  <a:lnTo>
                    <a:pt x="966" y="203"/>
                  </a:lnTo>
                  <a:lnTo>
                    <a:pt x="984" y="191"/>
                  </a:lnTo>
                  <a:lnTo>
                    <a:pt x="1011" y="184"/>
                  </a:lnTo>
                  <a:lnTo>
                    <a:pt x="1020" y="178"/>
                  </a:lnTo>
                  <a:lnTo>
                    <a:pt x="1038" y="165"/>
                  </a:lnTo>
                  <a:lnTo>
                    <a:pt x="1057" y="159"/>
                  </a:lnTo>
                  <a:lnTo>
                    <a:pt x="1102" y="133"/>
                  </a:lnTo>
                  <a:lnTo>
                    <a:pt x="1111" y="133"/>
                  </a:lnTo>
                  <a:lnTo>
                    <a:pt x="1120" y="121"/>
                  </a:lnTo>
                  <a:lnTo>
                    <a:pt x="1129" y="121"/>
                  </a:lnTo>
                  <a:lnTo>
                    <a:pt x="1147" y="108"/>
                  </a:lnTo>
                  <a:lnTo>
                    <a:pt x="1156" y="108"/>
                  </a:lnTo>
                  <a:lnTo>
                    <a:pt x="1174" y="95"/>
                  </a:lnTo>
                  <a:lnTo>
                    <a:pt x="1192" y="82"/>
                  </a:lnTo>
                  <a:lnTo>
                    <a:pt x="1210" y="76"/>
                  </a:lnTo>
                  <a:lnTo>
                    <a:pt x="1219" y="70"/>
                  </a:lnTo>
                  <a:lnTo>
                    <a:pt x="1237" y="63"/>
                  </a:lnTo>
                  <a:lnTo>
                    <a:pt x="1255" y="51"/>
                  </a:lnTo>
                  <a:lnTo>
                    <a:pt x="1264" y="44"/>
                  </a:lnTo>
                  <a:lnTo>
                    <a:pt x="1273" y="31"/>
                  </a:lnTo>
                  <a:lnTo>
                    <a:pt x="1291" y="31"/>
                  </a:lnTo>
                  <a:lnTo>
                    <a:pt x="1309" y="19"/>
                  </a:lnTo>
                  <a:lnTo>
                    <a:pt x="1309" y="12"/>
                  </a:lnTo>
                  <a:lnTo>
                    <a:pt x="1327" y="12"/>
                  </a:lnTo>
                  <a:lnTo>
                    <a:pt x="1336" y="6"/>
                  </a:lnTo>
                  <a:lnTo>
                    <a:pt x="1336" y="0"/>
                  </a:lnTo>
                  <a:lnTo>
                    <a:pt x="1346" y="0"/>
                  </a:lnTo>
                </a:path>
              </a:pathLst>
            </a:custGeom>
            <a:noFill/>
            <a:ln w="76200">
              <a:solidFill>
                <a:srgbClr val="FF99FF"/>
              </a:solidFill>
              <a:round/>
              <a:headEnd/>
              <a:tailEnd/>
            </a:ln>
          </p:spPr>
          <p:txBody>
            <a:bodyPr/>
            <a:lstStyle/>
            <a:p>
              <a:endParaRPr lang="en-GB"/>
            </a:p>
          </p:txBody>
        </p:sp>
      </p:grpSp>
      <p:grpSp>
        <p:nvGrpSpPr>
          <p:cNvPr id="84999" name="Group 44"/>
          <p:cNvGrpSpPr>
            <a:grpSpLocks/>
          </p:cNvGrpSpPr>
          <p:nvPr/>
        </p:nvGrpSpPr>
        <p:grpSpPr bwMode="auto">
          <a:xfrm>
            <a:off x="7112000" y="2868613"/>
            <a:ext cx="1606550" cy="2365375"/>
            <a:chOff x="2516" y="2373"/>
            <a:chExt cx="1138" cy="1490"/>
          </a:xfrm>
        </p:grpSpPr>
        <p:sp>
          <p:nvSpPr>
            <p:cNvPr id="85126" name="Freeform 45"/>
            <p:cNvSpPr>
              <a:spLocks/>
            </p:cNvSpPr>
            <p:nvPr/>
          </p:nvSpPr>
          <p:spPr bwMode="auto">
            <a:xfrm>
              <a:off x="2516" y="2373"/>
              <a:ext cx="1129" cy="681"/>
            </a:xfrm>
            <a:custGeom>
              <a:avLst/>
              <a:gdLst>
                <a:gd name="T0" fmla="*/ 117 w 1129"/>
                <a:gd name="T1" fmla="*/ 140 h 681"/>
                <a:gd name="T2" fmla="*/ 172 w 1129"/>
                <a:gd name="T3" fmla="*/ 114 h 681"/>
                <a:gd name="T4" fmla="*/ 244 w 1129"/>
                <a:gd name="T5" fmla="*/ 95 h 681"/>
                <a:gd name="T6" fmla="*/ 334 w 1129"/>
                <a:gd name="T7" fmla="*/ 89 h 681"/>
                <a:gd name="T8" fmla="*/ 379 w 1129"/>
                <a:gd name="T9" fmla="*/ 95 h 681"/>
                <a:gd name="T10" fmla="*/ 443 w 1129"/>
                <a:gd name="T11" fmla="*/ 76 h 681"/>
                <a:gd name="T12" fmla="*/ 479 w 1129"/>
                <a:gd name="T13" fmla="*/ 51 h 681"/>
                <a:gd name="T14" fmla="*/ 515 w 1129"/>
                <a:gd name="T15" fmla="*/ 19 h 681"/>
                <a:gd name="T16" fmla="*/ 542 w 1129"/>
                <a:gd name="T17" fmla="*/ 0 h 681"/>
                <a:gd name="T18" fmla="*/ 605 w 1129"/>
                <a:gd name="T19" fmla="*/ 19 h 681"/>
                <a:gd name="T20" fmla="*/ 668 w 1129"/>
                <a:gd name="T21" fmla="*/ 44 h 681"/>
                <a:gd name="T22" fmla="*/ 723 w 1129"/>
                <a:gd name="T23" fmla="*/ 70 h 681"/>
                <a:gd name="T24" fmla="*/ 777 w 1129"/>
                <a:gd name="T25" fmla="*/ 83 h 681"/>
                <a:gd name="T26" fmla="*/ 831 w 1129"/>
                <a:gd name="T27" fmla="*/ 133 h 681"/>
                <a:gd name="T28" fmla="*/ 840 w 1129"/>
                <a:gd name="T29" fmla="*/ 172 h 681"/>
                <a:gd name="T30" fmla="*/ 795 w 1129"/>
                <a:gd name="T31" fmla="*/ 197 h 681"/>
                <a:gd name="T32" fmla="*/ 777 w 1129"/>
                <a:gd name="T33" fmla="*/ 229 h 681"/>
                <a:gd name="T34" fmla="*/ 804 w 1129"/>
                <a:gd name="T35" fmla="*/ 267 h 681"/>
                <a:gd name="T36" fmla="*/ 903 w 1129"/>
                <a:gd name="T37" fmla="*/ 299 h 681"/>
                <a:gd name="T38" fmla="*/ 930 w 1129"/>
                <a:gd name="T39" fmla="*/ 325 h 681"/>
                <a:gd name="T40" fmla="*/ 1012 w 1129"/>
                <a:gd name="T41" fmla="*/ 369 h 681"/>
                <a:gd name="T42" fmla="*/ 1111 w 1129"/>
                <a:gd name="T43" fmla="*/ 420 h 681"/>
                <a:gd name="T44" fmla="*/ 1129 w 1129"/>
                <a:gd name="T45" fmla="*/ 452 h 681"/>
                <a:gd name="T46" fmla="*/ 1093 w 1129"/>
                <a:gd name="T47" fmla="*/ 490 h 681"/>
                <a:gd name="T48" fmla="*/ 1057 w 1129"/>
                <a:gd name="T49" fmla="*/ 509 h 681"/>
                <a:gd name="T50" fmla="*/ 1002 w 1129"/>
                <a:gd name="T51" fmla="*/ 528 h 681"/>
                <a:gd name="T52" fmla="*/ 948 w 1129"/>
                <a:gd name="T53" fmla="*/ 528 h 681"/>
                <a:gd name="T54" fmla="*/ 885 w 1129"/>
                <a:gd name="T55" fmla="*/ 528 h 681"/>
                <a:gd name="T56" fmla="*/ 813 w 1129"/>
                <a:gd name="T57" fmla="*/ 528 h 681"/>
                <a:gd name="T58" fmla="*/ 759 w 1129"/>
                <a:gd name="T59" fmla="*/ 528 h 681"/>
                <a:gd name="T60" fmla="*/ 668 w 1129"/>
                <a:gd name="T61" fmla="*/ 548 h 681"/>
                <a:gd name="T62" fmla="*/ 623 w 1129"/>
                <a:gd name="T63" fmla="*/ 567 h 681"/>
                <a:gd name="T64" fmla="*/ 578 w 1129"/>
                <a:gd name="T65" fmla="*/ 592 h 681"/>
                <a:gd name="T66" fmla="*/ 524 w 1129"/>
                <a:gd name="T67" fmla="*/ 618 h 681"/>
                <a:gd name="T68" fmla="*/ 479 w 1129"/>
                <a:gd name="T69" fmla="*/ 637 h 681"/>
                <a:gd name="T70" fmla="*/ 434 w 1129"/>
                <a:gd name="T71" fmla="*/ 669 h 681"/>
                <a:gd name="T72" fmla="*/ 379 w 1129"/>
                <a:gd name="T73" fmla="*/ 681 h 681"/>
                <a:gd name="T74" fmla="*/ 307 w 1129"/>
                <a:gd name="T75" fmla="*/ 649 h 681"/>
                <a:gd name="T76" fmla="*/ 244 w 1129"/>
                <a:gd name="T77" fmla="*/ 630 h 681"/>
                <a:gd name="T78" fmla="*/ 190 w 1129"/>
                <a:gd name="T79" fmla="*/ 618 h 681"/>
                <a:gd name="T80" fmla="*/ 99 w 1129"/>
                <a:gd name="T81" fmla="*/ 618 h 681"/>
                <a:gd name="T82" fmla="*/ 54 w 1129"/>
                <a:gd name="T83" fmla="*/ 611 h 681"/>
                <a:gd name="T84" fmla="*/ 9 w 1129"/>
                <a:gd name="T85" fmla="*/ 560 h 681"/>
                <a:gd name="T86" fmla="*/ 0 w 1129"/>
                <a:gd name="T87" fmla="*/ 522 h 681"/>
                <a:gd name="T88" fmla="*/ 0 w 1129"/>
                <a:gd name="T89" fmla="*/ 484 h 681"/>
                <a:gd name="T90" fmla="*/ 18 w 1129"/>
                <a:gd name="T91" fmla="*/ 446 h 681"/>
                <a:gd name="T92" fmla="*/ 81 w 1129"/>
                <a:gd name="T93" fmla="*/ 395 h 681"/>
                <a:gd name="T94" fmla="*/ 135 w 1129"/>
                <a:gd name="T95" fmla="*/ 369 h 681"/>
                <a:gd name="T96" fmla="*/ 199 w 1129"/>
                <a:gd name="T97" fmla="*/ 350 h 681"/>
                <a:gd name="T98" fmla="*/ 217 w 1129"/>
                <a:gd name="T99" fmla="*/ 305 h 681"/>
                <a:gd name="T100" fmla="*/ 181 w 1129"/>
                <a:gd name="T101" fmla="*/ 280 h 681"/>
                <a:gd name="T102" fmla="*/ 135 w 1129"/>
                <a:gd name="T103" fmla="*/ 255 h 681"/>
                <a:gd name="T104" fmla="*/ 72 w 1129"/>
                <a:gd name="T105" fmla="*/ 242 h 681"/>
                <a:gd name="T106" fmla="*/ 18 w 1129"/>
                <a:gd name="T107" fmla="*/ 223 h 681"/>
                <a:gd name="T108" fmla="*/ 27 w 1129"/>
                <a:gd name="T109" fmla="*/ 191 h 681"/>
                <a:gd name="T110" fmla="*/ 72 w 1129"/>
                <a:gd name="T111" fmla="*/ 184 h 681"/>
                <a:gd name="T112" fmla="*/ 108 w 1129"/>
                <a:gd name="T113" fmla="*/ 184 h 6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29"/>
                <a:gd name="T172" fmla="*/ 0 h 681"/>
                <a:gd name="T173" fmla="*/ 1129 w 1129"/>
                <a:gd name="T174" fmla="*/ 681 h 6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29" h="681">
                  <a:moveTo>
                    <a:pt x="108" y="184"/>
                  </a:moveTo>
                  <a:lnTo>
                    <a:pt x="108" y="178"/>
                  </a:lnTo>
                  <a:lnTo>
                    <a:pt x="108" y="172"/>
                  </a:lnTo>
                  <a:lnTo>
                    <a:pt x="108" y="165"/>
                  </a:lnTo>
                  <a:lnTo>
                    <a:pt x="108" y="159"/>
                  </a:lnTo>
                  <a:lnTo>
                    <a:pt x="117" y="140"/>
                  </a:lnTo>
                  <a:lnTo>
                    <a:pt x="117" y="133"/>
                  </a:lnTo>
                  <a:lnTo>
                    <a:pt x="126" y="127"/>
                  </a:lnTo>
                  <a:lnTo>
                    <a:pt x="135" y="127"/>
                  </a:lnTo>
                  <a:lnTo>
                    <a:pt x="144" y="121"/>
                  </a:lnTo>
                  <a:lnTo>
                    <a:pt x="154" y="114"/>
                  </a:lnTo>
                  <a:lnTo>
                    <a:pt x="172" y="114"/>
                  </a:lnTo>
                  <a:lnTo>
                    <a:pt x="181" y="108"/>
                  </a:lnTo>
                  <a:lnTo>
                    <a:pt x="199" y="108"/>
                  </a:lnTo>
                  <a:lnTo>
                    <a:pt x="217" y="102"/>
                  </a:lnTo>
                  <a:lnTo>
                    <a:pt x="226" y="95"/>
                  </a:lnTo>
                  <a:lnTo>
                    <a:pt x="235" y="95"/>
                  </a:lnTo>
                  <a:lnTo>
                    <a:pt x="244" y="95"/>
                  </a:lnTo>
                  <a:lnTo>
                    <a:pt x="253" y="89"/>
                  </a:lnTo>
                  <a:lnTo>
                    <a:pt x="280" y="89"/>
                  </a:lnTo>
                  <a:lnTo>
                    <a:pt x="289" y="89"/>
                  </a:lnTo>
                  <a:lnTo>
                    <a:pt x="307" y="89"/>
                  </a:lnTo>
                  <a:lnTo>
                    <a:pt x="325" y="89"/>
                  </a:lnTo>
                  <a:lnTo>
                    <a:pt x="334" y="89"/>
                  </a:lnTo>
                  <a:lnTo>
                    <a:pt x="343" y="89"/>
                  </a:lnTo>
                  <a:lnTo>
                    <a:pt x="343" y="95"/>
                  </a:lnTo>
                  <a:lnTo>
                    <a:pt x="352" y="95"/>
                  </a:lnTo>
                  <a:lnTo>
                    <a:pt x="361" y="95"/>
                  </a:lnTo>
                  <a:lnTo>
                    <a:pt x="370" y="95"/>
                  </a:lnTo>
                  <a:lnTo>
                    <a:pt x="379" y="95"/>
                  </a:lnTo>
                  <a:lnTo>
                    <a:pt x="388" y="95"/>
                  </a:lnTo>
                  <a:lnTo>
                    <a:pt x="397" y="95"/>
                  </a:lnTo>
                  <a:lnTo>
                    <a:pt x="406" y="95"/>
                  </a:lnTo>
                  <a:lnTo>
                    <a:pt x="415" y="89"/>
                  </a:lnTo>
                  <a:lnTo>
                    <a:pt x="434" y="83"/>
                  </a:lnTo>
                  <a:lnTo>
                    <a:pt x="443" y="76"/>
                  </a:lnTo>
                  <a:lnTo>
                    <a:pt x="452" y="76"/>
                  </a:lnTo>
                  <a:lnTo>
                    <a:pt x="452" y="70"/>
                  </a:lnTo>
                  <a:lnTo>
                    <a:pt x="452" y="63"/>
                  </a:lnTo>
                  <a:lnTo>
                    <a:pt x="461" y="57"/>
                  </a:lnTo>
                  <a:lnTo>
                    <a:pt x="470" y="57"/>
                  </a:lnTo>
                  <a:lnTo>
                    <a:pt x="479" y="51"/>
                  </a:lnTo>
                  <a:lnTo>
                    <a:pt x="488" y="44"/>
                  </a:lnTo>
                  <a:lnTo>
                    <a:pt x="497" y="38"/>
                  </a:lnTo>
                  <a:lnTo>
                    <a:pt x="497" y="32"/>
                  </a:lnTo>
                  <a:lnTo>
                    <a:pt x="506" y="25"/>
                  </a:lnTo>
                  <a:lnTo>
                    <a:pt x="506" y="19"/>
                  </a:lnTo>
                  <a:lnTo>
                    <a:pt x="515" y="19"/>
                  </a:lnTo>
                  <a:lnTo>
                    <a:pt x="515" y="12"/>
                  </a:lnTo>
                  <a:lnTo>
                    <a:pt x="515" y="6"/>
                  </a:lnTo>
                  <a:lnTo>
                    <a:pt x="524" y="6"/>
                  </a:lnTo>
                  <a:lnTo>
                    <a:pt x="524" y="0"/>
                  </a:lnTo>
                  <a:lnTo>
                    <a:pt x="533" y="0"/>
                  </a:lnTo>
                  <a:lnTo>
                    <a:pt x="542" y="0"/>
                  </a:lnTo>
                  <a:lnTo>
                    <a:pt x="551" y="0"/>
                  </a:lnTo>
                  <a:lnTo>
                    <a:pt x="560" y="6"/>
                  </a:lnTo>
                  <a:lnTo>
                    <a:pt x="569" y="6"/>
                  </a:lnTo>
                  <a:lnTo>
                    <a:pt x="578" y="6"/>
                  </a:lnTo>
                  <a:lnTo>
                    <a:pt x="605" y="12"/>
                  </a:lnTo>
                  <a:lnTo>
                    <a:pt x="605" y="19"/>
                  </a:lnTo>
                  <a:lnTo>
                    <a:pt x="614" y="19"/>
                  </a:lnTo>
                  <a:lnTo>
                    <a:pt x="614" y="25"/>
                  </a:lnTo>
                  <a:lnTo>
                    <a:pt x="641" y="38"/>
                  </a:lnTo>
                  <a:lnTo>
                    <a:pt x="650" y="38"/>
                  </a:lnTo>
                  <a:lnTo>
                    <a:pt x="650" y="44"/>
                  </a:lnTo>
                  <a:lnTo>
                    <a:pt x="668" y="44"/>
                  </a:lnTo>
                  <a:lnTo>
                    <a:pt x="677" y="57"/>
                  </a:lnTo>
                  <a:lnTo>
                    <a:pt x="686" y="57"/>
                  </a:lnTo>
                  <a:lnTo>
                    <a:pt x="695" y="63"/>
                  </a:lnTo>
                  <a:lnTo>
                    <a:pt x="704" y="63"/>
                  </a:lnTo>
                  <a:lnTo>
                    <a:pt x="713" y="70"/>
                  </a:lnTo>
                  <a:lnTo>
                    <a:pt x="723" y="70"/>
                  </a:lnTo>
                  <a:lnTo>
                    <a:pt x="732" y="70"/>
                  </a:lnTo>
                  <a:lnTo>
                    <a:pt x="741" y="70"/>
                  </a:lnTo>
                  <a:lnTo>
                    <a:pt x="750" y="76"/>
                  </a:lnTo>
                  <a:lnTo>
                    <a:pt x="759" y="76"/>
                  </a:lnTo>
                  <a:lnTo>
                    <a:pt x="768" y="83"/>
                  </a:lnTo>
                  <a:lnTo>
                    <a:pt x="777" y="83"/>
                  </a:lnTo>
                  <a:lnTo>
                    <a:pt x="777" y="89"/>
                  </a:lnTo>
                  <a:lnTo>
                    <a:pt x="813" y="108"/>
                  </a:lnTo>
                  <a:lnTo>
                    <a:pt x="813" y="114"/>
                  </a:lnTo>
                  <a:lnTo>
                    <a:pt x="822" y="121"/>
                  </a:lnTo>
                  <a:lnTo>
                    <a:pt x="831" y="127"/>
                  </a:lnTo>
                  <a:lnTo>
                    <a:pt x="831" y="133"/>
                  </a:lnTo>
                  <a:lnTo>
                    <a:pt x="831" y="140"/>
                  </a:lnTo>
                  <a:lnTo>
                    <a:pt x="840" y="146"/>
                  </a:lnTo>
                  <a:lnTo>
                    <a:pt x="840" y="153"/>
                  </a:lnTo>
                  <a:lnTo>
                    <a:pt x="840" y="159"/>
                  </a:lnTo>
                  <a:lnTo>
                    <a:pt x="840" y="165"/>
                  </a:lnTo>
                  <a:lnTo>
                    <a:pt x="840" y="172"/>
                  </a:lnTo>
                  <a:lnTo>
                    <a:pt x="831" y="178"/>
                  </a:lnTo>
                  <a:lnTo>
                    <a:pt x="831" y="184"/>
                  </a:lnTo>
                  <a:lnTo>
                    <a:pt x="822" y="184"/>
                  </a:lnTo>
                  <a:lnTo>
                    <a:pt x="813" y="191"/>
                  </a:lnTo>
                  <a:lnTo>
                    <a:pt x="804" y="197"/>
                  </a:lnTo>
                  <a:lnTo>
                    <a:pt x="795" y="197"/>
                  </a:lnTo>
                  <a:lnTo>
                    <a:pt x="795" y="204"/>
                  </a:lnTo>
                  <a:lnTo>
                    <a:pt x="786" y="210"/>
                  </a:lnTo>
                  <a:lnTo>
                    <a:pt x="777" y="210"/>
                  </a:lnTo>
                  <a:lnTo>
                    <a:pt x="777" y="216"/>
                  </a:lnTo>
                  <a:lnTo>
                    <a:pt x="777" y="223"/>
                  </a:lnTo>
                  <a:lnTo>
                    <a:pt x="777" y="229"/>
                  </a:lnTo>
                  <a:lnTo>
                    <a:pt x="777" y="235"/>
                  </a:lnTo>
                  <a:lnTo>
                    <a:pt x="777" y="248"/>
                  </a:lnTo>
                  <a:lnTo>
                    <a:pt x="777" y="255"/>
                  </a:lnTo>
                  <a:lnTo>
                    <a:pt x="786" y="255"/>
                  </a:lnTo>
                  <a:lnTo>
                    <a:pt x="795" y="261"/>
                  </a:lnTo>
                  <a:lnTo>
                    <a:pt x="804" y="267"/>
                  </a:lnTo>
                  <a:lnTo>
                    <a:pt x="813" y="267"/>
                  </a:lnTo>
                  <a:lnTo>
                    <a:pt x="831" y="267"/>
                  </a:lnTo>
                  <a:lnTo>
                    <a:pt x="840" y="274"/>
                  </a:lnTo>
                  <a:lnTo>
                    <a:pt x="894" y="293"/>
                  </a:lnTo>
                  <a:lnTo>
                    <a:pt x="894" y="299"/>
                  </a:lnTo>
                  <a:lnTo>
                    <a:pt x="903" y="299"/>
                  </a:lnTo>
                  <a:lnTo>
                    <a:pt x="903" y="305"/>
                  </a:lnTo>
                  <a:lnTo>
                    <a:pt x="903" y="312"/>
                  </a:lnTo>
                  <a:lnTo>
                    <a:pt x="912" y="312"/>
                  </a:lnTo>
                  <a:lnTo>
                    <a:pt x="912" y="318"/>
                  </a:lnTo>
                  <a:lnTo>
                    <a:pt x="921" y="318"/>
                  </a:lnTo>
                  <a:lnTo>
                    <a:pt x="930" y="325"/>
                  </a:lnTo>
                  <a:lnTo>
                    <a:pt x="948" y="325"/>
                  </a:lnTo>
                  <a:lnTo>
                    <a:pt x="993" y="356"/>
                  </a:lnTo>
                  <a:lnTo>
                    <a:pt x="1002" y="356"/>
                  </a:lnTo>
                  <a:lnTo>
                    <a:pt x="1002" y="363"/>
                  </a:lnTo>
                  <a:lnTo>
                    <a:pt x="1012" y="363"/>
                  </a:lnTo>
                  <a:lnTo>
                    <a:pt x="1012" y="369"/>
                  </a:lnTo>
                  <a:lnTo>
                    <a:pt x="1075" y="395"/>
                  </a:lnTo>
                  <a:lnTo>
                    <a:pt x="1084" y="401"/>
                  </a:lnTo>
                  <a:lnTo>
                    <a:pt x="1084" y="407"/>
                  </a:lnTo>
                  <a:lnTo>
                    <a:pt x="1093" y="407"/>
                  </a:lnTo>
                  <a:lnTo>
                    <a:pt x="1093" y="420"/>
                  </a:lnTo>
                  <a:lnTo>
                    <a:pt x="1111" y="420"/>
                  </a:lnTo>
                  <a:lnTo>
                    <a:pt x="1111" y="426"/>
                  </a:lnTo>
                  <a:lnTo>
                    <a:pt x="1111" y="439"/>
                  </a:lnTo>
                  <a:lnTo>
                    <a:pt x="1120" y="439"/>
                  </a:lnTo>
                  <a:lnTo>
                    <a:pt x="1120" y="446"/>
                  </a:lnTo>
                  <a:lnTo>
                    <a:pt x="1120" y="452"/>
                  </a:lnTo>
                  <a:lnTo>
                    <a:pt x="1129" y="452"/>
                  </a:lnTo>
                  <a:lnTo>
                    <a:pt x="1129" y="458"/>
                  </a:lnTo>
                  <a:lnTo>
                    <a:pt x="1120" y="465"/>
                  </a:lnTo>
                  <a:lnTo>
                    <a:pt x="1111" y="465"/>
                  </a:lnTo>
                  <a:lnTo>
                    <a:pt x="1111" y="471"/>
                  </a:lnTo>
                  <a:lnTo>
                    <a:pt x="1093" y="477"/>
                  </a:lnTo>
                  <a:lnTo>
                    <a:pt x="1093" y="490"/>
                  </a:lnTo>
                  <a:lnTo>
                    <a:pt x="1084" y="490"/>
                  </a:lnTo>
                  <a:lnTo>
                    <a:pt x="1075" y="497"/>
                  </a:lnTo>
                  <a:lnTo>
                    <a:pt x="1075" y="503"/>
                  </a:lnTo>
                  <a:lnTo>
                    <a:pt x="1066" y="503"/>
                  </a:lnTo>
                  <a:lnTo>
                    <a:pt x="1066" y="509"/>
                  </a:lnTo>
                  <a:lnTo>
                    <a:pt x="1057" y="509"/>
                  </a:lnTo>
                  <a:lnTo>
                    <a:pt x="1030" y="509"/>
                  </a:lnTo>
                  <a:lnTo>
                    <a:pt x="1021" y="516"/>
                  </a:lnTo>
                  <a:lnTo>
                    <a:pt x="1012" y="516"/>
                  </a:lnTo>
                  <a:lnTo>
                    <a:pt x="1012" y="522"/>
                  </a:lnTo>
                  <a:lnTo>
                    <a:pt x="1002" y="522"/>
                  </a:lnTo>
                  <a:lnTo>
                    <a:pt x="1002" y="528"/>
                  </a:lnTo>
                  <a:lnTo>
                    <a:pt x="993" y="528"/>
                  </a:lnTo>
                  <a:lnTo>
                    <a:pt x="984" y="528"/>
                  </a:lnTo>
                  <a:lnTo>
                    <a:pt x="975" y="528"/>
                  </a:lnTo>
                  <a:lnTo>
                    <a:pt x="966" y="528"/>
                  </a:lnTo>
                  <a:lnTo>
                    <a:pt x="957" y="528"/>
                  </a:lnTo>
                  <a:lnTo>
                    <a:pt x="948" y="528"/>
                  </a:lnTo>
                  <a:lnTo>
                    <a:pt x="939" y="528"/>
                  </a:lnTo>
                  <a:lnTo>
                    <a:pt x="930" y="528"/>
                  </a:lnTo>
                  <a:lnTo>
                    <a:pt x="921" y="528"/>
                  </a:lnTo>
                  <a:lnTo>
                    <a:pt x="912" y="528"/>
                  </a:lnTo>
                  <a:lnTo>
                    <a:pt x="894" y="528"/>
                  </a:lnTo>
                  <a:lnTo>
                    <a:pt x="885" y="528"/>
                  </a:lnTo>
                  <a:lnTo>
                    <a:pt x="876" y="528"/>
                  </a:lnTo>
                  <a:lnTo>
                    <a:pt x="849" y="528"/>
                  </a:lnTo>
                  <a:lnTo>
                    <a:pt x="840" y="528"/>
                  </a:lnTo>
                  <a:lnTo>
                    <a:pt x="831" y="528"/>
                  </a:lnTo>
                  <a:lnTo>
                    <a:pt x="822" y="528"/>
                  </a:lnTo>
                  <a:lnTo>
                    <a:pt x="813" y="528"/>
                  </a:lnTo>
                  <a:lnTo>
                    <a:pt x="804" y="528"/>
                  </a:lnTo>
                  <a:lnTo>
                    <a:pt x="795" y="528"/>
                  </a:lnTo>
                  <a:lnTo>
                    <a:pt x="786" y="528"/>
                  </a:lnTo>
                  <a:lnTo>
                    <a:pt x="777" y="528"/>
                  </a:lnTo>
                  <a:lnTo>
                    <a:pt x="768" y="528"/>
                  </a:lnTo>
                  <a:lnTo>
                    <a:pt x="759" y="528"/>
                  </a:lnTo>
                  <a:lnTo>
                    <a:pt x="750" y="528"/>
                  </a:lnTo>
                  <a:lnTo>
                    <a:pt x="713" y="535"/>
                  </a:lnTo>
                  <a:lnTo>
                    <a:pt x="704" y="535"/>
                  </a:lnTo>
                  <a:lnTo>
                    <a:pt x="686" y="541"/>
                  </a:lnTo>
                  <a:lnTo>
                    <a:pt x="677" y="548"/>
                  </a:lnTo>
                  <a:lnTo>
                    <a:pt x="668" y="548"/>
                  </a:lnTo>
                  <a:lnTo>
                    <a:pt x="659" y="554"/>
                  </a:lnTo>
                  <a:lnTo>
                    <a:pt x="659" y="560"/>
                  </a:lnTo>
                  <a:lnTo>
                    <a:pt x="650" y="560"/>
                  </a:lnTo>
                  <a:lnTo>
                    <a:pt x="641" y="560"/>
                  </a:lnTo>
                  <a:lnTo>
                    <a:pt x="632" y="567"/>
                  </a:lnTo>
                  <a:lnTo>
                    <a:pt x="623" y="567"/>
                  </a:lnTo>
                  <a:lnTo>
                    <a:pt x="614" y="567"/>
                  </a:lnTo>
                  <a:lnTo>
                    <a:pt x="614" y="573"/>
                  </a:lnTo>
                  <a:lnTo>
                    <a:pt x="614" y="579"/>
                  </a:lnTo>
                  <a:lnTo>
                    <a:pt x="605" y="586"/>
                  </a:lnTo>
                  <a:lnTo>
                    <a:pt x="596" y="586"/>
                  </a:lnTo>
                  <a:lnTo>
                    <a:pt x="578" y="592"/>
                  </a:lnTo>
                  <a:lnTo>
                    <a:pt x="569" y="598"/>
                  </a:lnTo>
                  <a:lnTo>
                    <a:pt x="560" y="598"/>
                  </a:lnTo>
                  <a:lnTo>
                    <a:pt x="560" y="605"/>
                  </a:lnTo>
                  <a:lnTo>
                    <a:pt x="551" y="605"/>
                  </a:lnTo>
                  <a:lnTo>
                    <a:pt x="533" y="611"/>
                  </a:lnTo>
                  <a:lnTo>
                    <a:pt x="524" y="618"/>
                  </a:lnTo>
                  <a:lnTo>
                    <a:pt x="515" y="618"/>
                  </a:lnTo>
                  <a:lnTo>
                    <a:pt x="515" y="624"/>
                  </a:lnTo>
                  <a:lnTo>
                    <a:pt x="515" y="630"/>
                  </a:lnTo>
                  <a:lnTo>
                    <a:pt x="506" y="630"/>
                  </a:lnTo>
                  <a:lnTo>
                    <a:pt x="488" y="637"/>
                  </a:lnTo>
                  <a:lnTo>
                    <a:pt x="479" y="637"/>
                  </a:lnTo>
                  <a:lnTo>
                    <a:pt x="461" y="643"/>
                  </a:lnTo>
                  <a:lnTo>
                    <a:pt x="452" y="649"/>
                  </a:lnTo>
                  <a:lnTo>
                    <a:pt x="443" y="649"/>
                  </a:lnTo>
                  <a:lnTo>
                    <a:pt x="434" y="656"/>
                  </a:lnTo>
                  <a:lnTo>
                    <a:pt x="434" y="662"/>
                  </a:lnTo>
                  <a:lnTo>
                    <a:pt x="434" y="669"/>
                  </a:lnTo>
                  <a:lnTo>
                    <a:pt x="424" y="669"/>
                  </a:lnTo>
                  <a:lnTo>
                    <a:pt x="415" y="675"/>
                  </a:lnTo>
                  <a:lnTo>
                    <a:pt x="406" y="675"/>
                  </a:lnTo>
                  <a:lnTo>
                    <a:pt x="397" y="681"/>
                  </a:lnTo>
                  <a:lnTo>
                    <a:pt x="388" y="681"/>
                  </a:lnTo>
                  <a:lnTo>
                    <a:pt x="379" y="681"/>
                  </a:lnTo>
                  <a:lnTo>
                    <a:pt x="361" y="675"/>
                  </a:lnTo>
                  <a:lnTo>
                    <a:pt x="352" y="669"/>
                  </a:lnTo>
                  <a:lnTo>
                    <a:pt x="343" y="662"/>
                  </a:lnTo>
                  <a:lnTo>
                    <a:pt x="325" y="656"/>
                  </a:lnTo>
                  <a:lnTo>
                    <a:pt x="316" y="649"/>
                  </a:lnTo>
                  <a:lnTo>
                    <a:pt x="307" y="649"/>
                  </a:lnTo>
                  <a:lnTo>
                    <a:pt x="298" y="643"/>
                  </a:lnTo>
                  <a:lnTo>
                    <a:pt x="289" y="643"/>
                  </a:lnTo>
                  <a:lnTo>
                    <a:pt x="271" y="637"/>
                  </a:lnTo>
                  <a:lnTo>
                    <a:pt x="253" y="637"/>
                  </a:lnTo>
                  <a:lnTo>
                    <a:pt x="253" y="630"/>
                  </a:lnTo>
                  <a:lnTo>
                    <a:pt x="244" y="630"/>
                  </a:lnTo>
                  <a:lnTo>
                    <a:pt x="235" y="630"/>
                  </a:lnTo>
                  <a:lnTo>
                    <a:pt x="217" y="624"/>
                  </a:lnTo>
                  <a:lnTo>
                    <a:pt x="208" y="624"/>
                  </a:lnTo>
                  <a:lnTo>
                    <a:pt x="208" y="618"/>
                  </a:lnTo>
                  <a:lnTo>
                    <a:pt x="199" y="618"/>
                  </a:lnTo>
                  <a:lnTo>
                    <a:pt x="190" y="618"/>
                  </a:lnTo>
                  <a:lnTo>
                    <a:pt x="181" y="618"/>
                  </a:lnTo>
                  <a:lnTo>
                    <a:pt x="172" y="611"/>
                  </a:lnTo>
                  <a:lnTo>
                    <a:pt x="163" y="611"/>
                  </a:lnTo>
                  <a:lnTo>
                    <a:pt x="154" y="611"/>
                  </a:lnTo>
                  <a:lnTo>
                    <a:pt x="117" y="618"/>
                  </a:lnTo>
                  <a:lnTo>
                    <a:pt x="99" y="618"/>
                  </a:lnTo>
                  <a:lnTo>
                    <a:pt x="90" y="618"/>
                  </a:lnTo>
                  <a:lnTo>
                    <a:pt x="81" y="618"/>
                  </a:lnTo>
                  <a:lnTo>
                    <a:pt x="72" y="618"/>
                  </a:lnTo>
                  <a:lnTo>
                    <a:pt x="63" y="618"/>
                  </a:lnTo>
                  <a:lnTo>
                    <a:pt x="54" y="618"/>
                  </a:lnTo>
                  <a:lnTo>
                    <a:pt x="54" y="611"/>
                  </a:lnTo>
                  <a:lnTo>
                    <a:pt x="54" y="605"/>
                  </a:lnTo>
                  <a:lnTo>
                    <a:pt x="45" y="605"/>
                  </a:lnTo>
                  <a:lnTo>
                    <a:pt x="36" y="598"/>
                  </a:lnTo>
                  <a:lnTo>
                    <a:pt x="36" y="592"/>
                  </a:lnTo>
                  <a:lnTo>
                    <a:pt x="27" y="586"/>
                  </a:lnTo>
                  <a:lnTo>
                    <a:pt x="9" y="560"/>
                  </a:lnTo>
                  <a:lnTo>
                    <a:pt x="9" y="554"/>
                  </a:lnTo>
                  <a:lnTo>
                    <a:pt x="9" y="548"/>
                  </a:lnTo>
                  <a:lnTo>
                    <a:pt x="9" y="535"/>
                  </a:lnTo>
                  <a:lnTo>
                    <a:pt x="9" y="528"/>
                  </a:lnTo>
                  <a:lnTo>
                    <a:pt x="0" y="528"/>
                  </a:lnTo>
                  <a:lnTo>
                    <a:pt x="0" y="522"/>
                  </a:lnTo>
                  <a:lnTo>
                    <a:pt x="0" y="516"/>
                  </a:lnTo>
                  <a:lnTo>
                    <a:pt x="0" y="509"/>
                  </a:lnTo>
                  <a:lnTo>
                    <a:pt x="0" y="503"/>
                  </a:lnTo>
                  <a:lnTo>
                    <a:pt x="0" y="497"/>
                  </a:lnTo>
                  <a:lnTo>
                    <a:pt x="0" y="490"/>
                  </a:lnTo>
                  <a:lnTo>
                    <a:pt x="0" y="484"/>
                  </a:lnTo>
                  <a:lnTo>
                    <a:pt x="0" y="477"/>
                  </a:lnTo>
                  <a:lnTo>
                    <a:pt x="0" y="471"/>
                  </a:lnTo>
                  <a:lnTo>
                    <a:pt x="9" y="465"/>
                  </a:lnTo>
                  <a:lnTo>
                    <a:pt x="9" y="458"/>
                  </a:lnTo>
                  <a:lnTo>
                    <a:pt x="18" y="458"/>
                  </a:lnTo>
                  <a:lnTo>
                    <a:pt x="18" y="446"/>
                  </a:lnTo>
                  <a:lnTo>
                    <a:pt x="54" y="414"/>
                  </a:lnTo>
                  <a:lnTo>
                    <a:pt x="54" y="407"/>
                  </a:lnTo>
                  <a:lnTo>
                    <a:pt x="63" y="407"/>
                  </a:lnTo>
                  <a:lnTo>
                    <a:pt x="72" y="401"/>
                  </a:lnTo>
                  <a:lnTo>
                    <a:pt x="81" y="401"/>
                  </a:lnTo>
                  <a:lnTo>
                    <a:pt x="81" y="395"/>
                  </a:lnTo>
                  <a:lnTo>
                    <a:pt x="81" y="388"/>
                  </a:lnTo>
                  <a:lnTo>
                    <a:pt x="90" y="388"/>
                  </a:lnTo>
                  <a:lnTo>
                    <a:pt x="99" y="388"/>
                  </a:lnTo>
                  <a:lnTo>
                    <a:pt x="108" y="382"/>
                  </a:lnTo>
                  <a:lnTo>
                    <a:pt x="117" y="382"/>
                  </a:lnTo>
                  <a:lnTo>
                    <a:pt x="135" y="369"/>
                  </a:lnTo>
                  <a:lnTo>
                    <a:pt x="154" y="369"/>
                  </a:lnTo>
                  <a:lnTo>
                    <a:pt x="163" y="363"/>
                  </a:lnTo>
                  <a:lnTo>
                    <a:pt x="172" y="356"/>
                  </a:lnTo>
                  <a:lnTo>
                    <a:pt x="181" y="356"/>
                  </a:lnTo>
                  <a:lnTo>
                    <a:pt x="190" y="350"/>
                  </a:lnTo>
                  <a:lnTo>
                    <a:pt x="199" y="350"/>
                  </a:lnTo>
                  <a:lnTo>
                    <a:pt x="217" y="337"/>
                  </a:lnTo>
                  <a:lnTo>
                    <a:pt x="217" y="331"/>
                  </a:lnTo>
                  <a:lnTo>
                    <a:pt x="217" y="325"/>
                  </a:lnTo>
                  <a:lnTo>
                    <a:pt x="217" y="318"/>
                  </a:lnTo>
                  <a:lnTo>
                    <a:pt x="217" y="312"/>
                  </a:lnTo>
                  <a:lnTo>
                    <a:pt x="217" y="305"/>
                  </a:lnTo>
                  <a:lnTo>
                    <a:pt x="217" y="299"/>
                  </a:lnTo>
                  <a:lnTo>
                    <a:pt x="217" y="293"/>
                  </a:lnTo>
                  <a:lnTo>
                    <a:pt x="208" y="286"/>
                  </a:lnTo>
                  <a:lnTo>
                    <a:pt x="199" y="286"/>
                  </a:lnTo>
                  <a:lnTo>
                    <a:pt x="190" y="280"/>
                  </a:lnTo>
                  <a:lnTo>
                    <a:pt x="181" y="280"/>
                  </a:lnTo>
                  <a:lnTo>
                    <a:pt x="181" y="274"/>
                  </a:lnTo>
                  <a:lnTo>
                    <a:pt x="172" y="267"/>
                  </a:lnTo>
                  <a:lnTo>
                    <a:pt x="163" y="267"/>
                  </a:lnTo>
                  <a:lnTo>
                    <a:pt x="154" y="267"/>
                  </a:lnTo>
                  <a:lnTo>
                    <a:pt x="144" y="267"/>
                  </a:lnTo>
                  <a:lnTo>
                    <a:pt x="135" y="255"/>
                  </a:lnTo>
                  <a:lnTo>
                    <a:pt x="126" y="255"/>
                  </a:lnTo>
                  <a:lnTo>
                    <a:pt x="117" y="255"/>
                  </a:lnTo>
                  <a:lnTo>
                    <a:pt x="108" y="248"/>
                  </a:lnTo>
                  <a:lnTo>
                    <a:pt x="81" y="248"/>
                  </a:lnTo>
                  <a:lnTo>
                    <a:pt x="81" y="242"/>
                  </a:lnTo>
                  <a:lnTo>
                    <a:pt x="72" y="242"/>
                  </a:lnTo>
                  <a:lnTo>
                    <a:pt x="63" y="235"/>
                  </a:lnTo>
                  <a:lnTo>
                    <a:pt x="54" y="235"/>
                  </a:lnTo>
                  <a:lnTo>
                    <a:pt x="45" y="229"/>
                  </a:lnTo>
                  <a:lnTo>
                    <a:pt x="36" y="229"/>
                  </a:lnTo>
                  <a:lnTo>
                    <a:pt x="27" y="223"/>
                  </a:lnTo>
                  <a:lnTo>
                    <a:pt x="18" y="223"/>
                  </a:lnTo>
                  <a:lnTo>
                    <a:pt x="18" y="216"/>
                  </a:lnTo>
                  <a:lnTo>
                    <a:pt x="18" y="210"/>
                  </a:lnTo>
                  <a:lnTo>
                    <a:pt x="18" y="204"/>
                  </a:lnTo>
                  <a:lnTo>
                    <a:pt x="18" y="197"/>
                  </a:lnTo>
                  <a:lnTo>
                    <a:pt x="27" y="197"/>
                  </a:lnTo>
                  <a:lnTo>
                    <a:pt x="27" y="191"/>
                  </a:lnTo>
                  <a:lnTo>
                    <a:pt x="36" y="191"/>
                  </a:lnTo>
                  <a:lnTo>
                    <a:pt x="36" y="184"/>
                  </a:lnTo>
                  <a:lnTo>
                    <a:pt x="45" y="184"/>
                  </a:lnTo>
                  <a:lnTo>
                    <a:pt x="54" y="184"/>
                  </a:lnTo>
                  <a:lnTo>
                    <a:pt x="63" y="184"/>
                  </a:lnTo>
                  <a:lnTo>
                    <a:pt x="72" y="184"/>
                  </a:lnTo>
                  <a:lnTo>
                    <a:pt x="81" y="184"/>
                  </a:lnTo>
                  <a:lnTo>
                    <a:pt x="90" y="178"/>
                  </a:lnTo>
                  <a:lnTo>
                    <a:pt x="99" y="172"/>
                  </a:lnTo>
                  <a:lnTo>
                    <a:pt x="99" y="165"/>
                  </a:lnTo>
                  <a:lnTo>
                    <a:pt x="108" y="165"/>
                  </a:lnTo>
                  <a:lnTo>
                    <a:pt x="108" y="184"/>
                  </a:lnTo>
                  <a:close/>
                </a:path>
              </a:pathLst>
            </a:custGeom>
            <a:blipFill dpi="0" rotWithShape="0">
              <a:blip r:embed="rId3"/>
              <a:srcRect/>
              <a:tile tx="0" ty="0" sx="100000" sy="100000" flip="none" algn="tl"/>
            </a:blipFill>
            <a:ln w="9525">
              <a:noFill/>
              <a:round/>
              <a:headEnd/>
              <a:tailEnd/>
            </a:ln>
          </p:spPr>
          <p:txBody>
            <a:bodyPr/>
            <a:lstStyle/>
            <a:p>
              <a:endParaRPr lang="en-GB"/>
            </a:p>
          </p:txBody>
        </p:sp>
        <p:sp>
          <p:nvSpPr>
            <p:cNvPr id="85127" name="Freeform 46"/>
            <p:cNvSpPr>
              <a:spLocks/>
            </p:cNvSpPr>
            <p:nvPr/>
          </p:nvSpPr>
          <p:spPr bwMode="auto">
            <a:xfrm>
              <a:off x="2516" y="2373"/>
              <a:ext cx="1129" cy="681"/>
            </a:xfrm>
            <a:custGeom>
              <a:avLst/>
              <a:gdLst>
                <a:gd name="T0" fmla="*/ 117 w 1129"/>
                <a:gd name="T1" fmla="*/ 140 h 681"/>
                <a:gd name="T2" fmla="*/ 172 w 1129"/>
                <a:gd name="T3" fmla="*/ 114 h 681"/>
                <a:gd name="T4" fmla="*/ 244 w 1129"/>
                <a:gd name="T5" fmla="*/ 95 h 681"/>
                <a:gd name="T6" fmla="*/ 334 w 1129"/>
                <a:gd name="T7" fmla="*/ 89 h 681"/>
                <a:gd name="T8" fmla="*/ 379 w 1129"/>
                <a:gd name="T9" fmla="*/ 95 h 681"/>
                <a:gd name="T10" fmla="*/ 443 w 1129"/>
                <a:gd name="T11" fmla="*/ 76 h 681"/>
                <a:gd name="T12" fmla="*/ 479 w 1129"/>
                <a:gd name="T13" fmla="*/ 51 h 681"/>
                <a:gd name="T14" fmla="*/ 515 w 1129"/>
                <a:gd name="T15" fmla="*/ 19 h 681"/>
                <a:gd name="T16" fmla="*/ 542 w 1129"/>
                <a:gd name="T17" fmla="*/ 0 h 681"/>
                <a:gd name="T18" fmla="*/ 605 w 1129"/>
                <a:gd name="T19" fmla="*/ 19 h 681"/>
                <a:gd name="T20" fmla="*/ 668 w 1129"/>
                <a:gd name="T21" fmla="*/ 44 h 681"/>
                <a:gd name="T22" fmla="*/ 723 w 1129"/>
                <a:gd name="T23" fmla="*/ 70 h 681"/>
                <a:gd name="T24" fmla="*/ 777 w 1129"/>
                <a:gd name="T25" fmla="*/ 83 h 681"/>
                <a:gd name="T26" fmla="*/ 831 w 1129"/>
                <a:gd name="T27" fmla="*/ 133 h 681"/>
                <a:gd name="T28" fmla="*/ 840 w 1129"/>
                <a:gd name="T29" fmla="*/ 172 h 681"/>
                <a:gd name="T30" fmla="*/ 795 w 1129"/>
                <a:gd name="T31" fmla="*/ 197 h 681"/>
                <a:gd name="T32" fmla="*/ 777 w 1129"/>
                <a:gd name="T33" fmla="*/ 229 h 681"/>
                <a:gd name="T34" fmla="*/ 804 w 1129"/>
                <a:gd name="T35" fmla="*/ 267 h 681"/>
                <a:gd name="T36" fmla="*/ 903 w 1129"/>
                <a:gd name="T37" fmla="*/ 299 h 681"/>
                <a:gd name="T38" fmla="*/ 930 w 1129"/>
                <a:gd name="T39" fmla="*/ 325 h 681"/>
                <a:gd name="T40" fmla="*/ 1012 w 1129"/>
                <a:gd name="T41" fmla="*/ 369 h 681"/>
                <a:gd name="T42" fmla="*/ 1111 w 1129"/>
                <a:gd name="T43" fmla="*/ 420 h 681"/>
                <a:gd name="T44" fmla="*/ 1129 w 1129"/>
                <a:gd name="T45" fmla="*/ 452 h 681"/>
                <a:gd name="T46" fmla="*/ 1093 w 1129"/>
                <a:gd name="T47" fmla="*/ 490 h 681"/>
                <a:gd name="T48" fmla="*/ 1057 w 1129"/>
                <a:gd name="T49" fmla="*/ 509 h 681"/>
                <a:gd name="T50" fmla="*/ 1002 w 1129"/>
                <a:gd name="T51" fmla="*/ 528 h 681"/>
                <a:gd name="T52" fmla="*/ 948 w 1129"/>
                <a:gd name="T53" fmla="*/ 528 h 681"/>
                <a:gd name="T54" fmla="*/ 885 w 1129"/>
                <a:gd name="T55" fmla="*/ 528 h 681"/>
                <a:gd name="T56" fmla="*/ 813 w 1129"/>
                <a:gd name="T57" fmla="*/ 528 h 681"/>
                <a:gd name="T58" fmla="*/ 759 w 1129"/>
                <a:gd name="T59" fmla="*/ 528 h 681"/>
                <a:gd name="T60" fmla="*/ 668 w 1129"/>
                <a:gd name="T61" fmla="*/ 548 h 681"/>
                <a:gd name="T62" fmla="*/ 623 w 1129"/>
                <a:gd name="T63" fmla="*/ 567 h 681"/>
                <a:gd name="T64" fmla="*/ 578 w 1129"/>
                <a:gd name="T65" fmla="*/ 592 h 681"/>
                <a:gd name="T66" fmla="*/ 524 w 1129"/>
                <a:gd name="T67" fmla="*/ 618 h 681"/>
                <a:gd name="T68" fmla="*/ 479 w 1129"/>
                <a:gd name="T69" fmla="*/ 637 h 681"/>
                <a:gd name="T70" fmla="*/ 434 w 1129"/>
                <a:gd name="T71" fmla="*/ 669 h 681"/>
                <a:gd name="T72" fmla="*/ 379 w 1129"/>
                <a:gd name="T73" fmla="*/ 681 h 681"/>
                <a:gd name="T74" fmla="*/ 307 w 1129"/>
                <a:gd name="T75" fmla="*/ 649 h 681"/>
                <a:gd name="T76" fmla="*/ 244 w 1129"/>
                <a:gd name="T77" fmla="*/ 630 h 681"/>
                <a:gd name="T78" fmla="*/ 190 w 1129"/>
                <a:gd name="T79" fmla="*/ 618 h 681"/>
                <a:gd name="T80" fmla="*/ 99 w 1129"/>
                <a:gd name="T81" fmla="*/ 618 h 681"/>
                <a:gd name="T82" fmla="*/ 54 w 1129"/>
                <a:gd name="T83" fmla="*/ 611 h 681"/>
                <a:gd name="T84" fmla="*/ 9 w 1129"/>
                <a:gd name="T85" fmla="*/ 560 h 681"/>
                <a:gd name="T86" fmla="*/ 0 w 1129"/>
                <a:gd name="T87" fmla="*/ 522 h 681"/>
                <a:gd name="T88" fmla="*/ 0 w 1129"/>
                <a:gd name="T89" fmla="*/ 484 h 681"/>
                <a:gd name="T90" fmla="*/ 18 w 1129"/>
                <a:gd name="T91" fmla="*/ 446 h 681"/>
                <a:gd name="T92" fmla="*/ 81 w 1129"/>
                <a:gd name="T93" fmla="*/ 395 h 681"/>
                <a:gd name="T94" fmla="*/ 135 w 1129"/>
                <a:gd name="T95" fmla="*/ 369 h 681"/>
                <a:gd name="T96" fmla="*/ 199 w 1129"/>
                <a:gd name="T97" fmla="*/ 350 h 681"/>
                <a:gd name="T98" fmla="*/ 217 w 1129"/>
                <a:gd name="T99" fmla="*/ 305 h 681"/>
                <a:gd name="T100" fmla="*/ 181 w 1129"/>
                <a:gd name="T101" fmla="*/ 280 h 681"/>
                <a:gd name="T102" fmla="*/ 135 w 1129"/>
                <a:gd name="T103" fmla="*/ 255 h 681"/>
                <a:gd name="T104" fmla="*/ 72 w 1129"/>
                <a:gd name="T105" fmla="*/ 242 h 681"/>
                <a:gd name="T106" fmla="*/ 18 w 1129"/>
                <a:gd name="T107" fmla="*/ 223 h 681"/>
                <a:gd name="T108" fmla="*/ 27 w 1129"/>
                <a:gd name="T109" fmla="*/ 191 h 681"/>
                <a:gd name="T110" fmla="*/ 72 w 1129"/>
                <a:gd name="T111" fmla="*/ 184 h 6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9"/>
                <a:gd name="T169" fmla="*/ 0 h 681"/>
                <a:gd name="T170" fmla="*/ 1129 w 1129"/>
                <a:gd name="T171" fmla="*/ 681 h 6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9" h="681">
                  <a:moveTo>
                    <a:pt x="108" y="184"/>
                  </a:moveTo>
                  <a:lnTo>
                    <a:pt x="108" y="178"/>
                  </a:lnTo>
                  <a:lnTo>
                    <a:pt x="108" y="172"/>
                  </a:lnTo>
                  <a:lnTo>
                    <a:pt x="108" y="165"/>
                  </a:lnTo>
                  <a:lnTo>
                    <a:pt x="108" y="159"/>
                  </a:lnTo>
                  <a:lnTo>
                    <a:pt x="117" y="140"/>
                  </a:lnTo>
                  <a:lnTo>
                    <a:pt x="117" y="133"/>
                  </a:lnTo>
                  <a:lnTo>
                    <a:pt x="126" y="127"/>
                  </a:lnTo>
                  <a:lnTo>
                    <a:pt x="135" y="127"/>
                  </a:lnTo>
                  <a:lnTo>
                    <a:pt x="144" y="121"/>
                  </a:lnTo>
                  <a:lnTo>
                    <a:pt x="154" y="114"/>
                  </a:lnTo>
                  <a:lnTo>
                    <a:pt x="172" y="114"/>
                  </a:lnTo>
                  <a:lnTo>
                    <a:pt x="181" y="108"/>
                  </a:lnTo>
                  <a:lnTo>
                    <a:pt x="199" y="108"/>
                  </a:lnTo>
                  <a:lnTo>
                    <a:pt x="217" y="102"/>
                  </a:lnTo>
                  <a:lnTo>
                    <a:pt x="226" y="95"/>
                  </a:lnTo>
                  <a:lnTo>
                    <a:pt x="235" y="95"/>
                  </a:lnTo>
                  <a:lnTo>
                    <a:pt x="244" y="95"/>
                  </a:lnTo>
                  <a:lnTo>
                    <a:pt x="253" y="89"/>
                  </a:lnTo>
                  <a:lnTo>
                    <a:pt x="280" y="89"/>
                  </a:lnTo>
                  <a:lnTo>
                    <a:pt x="289" y="89"/>
                  </a:lnTo>
                  <a:lnTo>
                    <a:pt x="307" y="89"/>
                  </a:lnTo>
                  <a:lnTo>
                    <a:pt x="325" y="89"/>
                  </a:lnTo>
                  <a:lnTo>
                    <a:pt x="334" y="89"/>
                  </a:lnTo>
                  <a:lnTo>
                    <a:pt x="343" y="89"/>
                  </a:lnTo>
                  <a:lnTo>
                    <a:pt x="343" y="95"/>
                  </a:lnTo>
                  <a:lnTo>
                    <a:pt x="352" y="95"/>
                  </a:lnTo>
                  <a:lnTo>
                    <a:pt x="361" y="95"/>
                  </a:lnTo>
                  <a:lnTo>
                    <a:pt x="370" y="95"/>
                  </a:lnTo>
                  <a:lnTo>
                    <a:pt x="379" y="95"/>
                  </a:lnTo>
                  <a:lnTo>
                    <a:pt x="388" y="95"/>
                  </a:lnTo>
                  <a:lnTo>
                    <a:pt x="397" y="95"/>
                  </a:lnTo>
                  <a:lnTo>
                    <a:pt x="406" y="95"/>
                  </a:lnTo>
                  <a:lnTo>
                    <a:pt x="415" y="89"/>
                  </a:lnTo>
                  <a:lnTo>
                    <a:pt x="434" y="83"/>
                  </a:lnTo>
                  <a:lnTo>
                    <a:pt x="443" y="76"/>
                  </a:lnTo>
                  <a:lnTo>
                    <a:pt x="452" y="76"/>
                  </a:lnTo>
                  <a:lnTo>
                    <a:pt x="452" y="70"/>
                  </a:lnTo>
                  <a:lnTo>
                    <a:pt x="452" y="63"/>
                  </a:lnTo>
                  <a:lnTo>
                    <a:pt x="461" y="57"/>
                  </a:lnTo>
                  <a:lnTo>
                    <a:pt x="470" y="57"/>
                  </a:lnTo>
                  <a:lnTo>
                    <a:pt x="479" y="51"/>
                  </a:lnTo>
                  <a:lnTo>
                    <a:pt x="488" y="44"/>
                  </a:lnTo>
                  <a:lnTo>
                    <a:pt x="497" y="38"/>
                  </a:lnTo>
                  <a:lnTo>
                    <a:pt x="497" y="32"/>
                  </a:lnTo>
                  <a:lnTo>
                    <a:pt x="506" y="25"/>
                  </a:lnTo>
                  <a:lnTo>
                    <a:pt x="506" y="19"/>
                  </a:lnTo>
                  <a:lnTo>
                    <a:pt x="515" y="19"/>
                  </a:lnTo>
                  <a:lnTo>
                    <a:pt x="515" y="12"/>
                  </a:lnTo>
                  <a:lnTo>
                    <a:pt x="515" y="6"/>
                  </a:lnTo>
                  <a:lnTo>
                    <a:pt x="524" y="6"/>
                  </a:lnTo>
                  <a:lnTo>
                    <a:pt x="524" y="0"/>
                  </a:lnTo>
                  <a:lnTo>
                    <a:pt x="533" y="0"/>
                  </a:lnTo>
                  <a:lnTo>
                    <a:pt x="542" y="0"/>
                  </a:lnTo>
                  <a:lnTo>
                    <a:pt x="551" y="0"/>
                  </a:lnTo>
                  <a:lnTo>
                    <a:pt x="560" y="6"/>
                  </a:lnTo>
                  <a:lnTo>
                    <a:pt x="569" y="6"/>
                  </a:lnTo>
                  <a:lnTo>
                    <a:pt x="578" y="6"/>
                  </a:lnTo>
                  <a:lnTo>
                    <a:pt x="605" y="12"/>
                  </a:lnTo>
                  <a:lnTo>
                    <a:pt x="605" y="19"/>
                  </a:lnTo>
                  <a:lnTo>
                    <a:pt x="614" y="19"/>
                  </a:lnTo>
                  <a:lnTo>
                    <a:pt x="614" y="25"/>
                  </a:lnTo>
                  <a:lnTo>
                    <a:pt x="641" y="38"/>
                  </a:lnTo>
                  <a:lnTo>
                    <a:pt x="650" y="38"/>
                  </a:lnTo>
                  <a:lnTo>
                    <a:pt x="650" y="44"/>
                  </a:lnTo>
                  <a:lnTo>
                    <a:pt x="668" y="44"/>
                  </a:lnTo>
                  <a:lnTo>
                    <a:pt x="677" y="57"/>
                  </a:lnTo>
                  <a:lnTo>
                    <a:pt x="686" y="57"/>
                  </a:lnTo>
                  <a:lnTo>
                    <a:pt x="695" y="63"/>
                  </a:lnTo>
                  <a:lnTo>
                    <a:pt x="704" y="63"/>
                  </a:lnTo>
                  <a:lnTo>
                    <a:pt x="713" y="70"/>
                  </a:lnTo>
                  <a:lnTo>
                    <a:pt x="723" y="70"/>
                  </a:lnTo>
                  <a:lnTo>
                    <a:pt x="732" y="70"/>
                  </a:lnTo>
                  <a:lnTo>
                    <a:pt x="741" y="70"/>
                  </a:lnTo>
                  <a:lnTo>
                    <a:pt x="750" y="76"/>
                  </a:lnTo>
                  <a:lnTo>
                    <a:pt x="759" y="76"/>
                  </a:lnTo>
                  <a:lnTo>
                    <a:pt x="768" y="83"/>
                  </a:lnTo>
                  <a:lnTo>
                    <a:pt x="777" y="83"/>
                  </a:lnTo>
                  <a:lnTo>
                    <a:pt x="777" y="89"/>
                  </a:lnTo>
                  <a:lnTo>
                    <a:pt x="813" y="108"/>
                  </a:lnTo>
                  <a:lnTo>
                    <a:pt x="813" y="114"/>
                  </a:lnTo>
                  <a:lnTo>
                    <a:pt x="822" y="121"/>
                  </a:lnTo>
                  <a:lnTo>
                    <a:pt x="831" y="127"/>
                  </a:lnTo>
                  <a:lnTo>
                    <a:pt x="831" y="133"/>
                  </a:lnTo>
                  <a:lnTo>
                    <a:pt x="831" y="140"/>
                  </a:lnTo>
                  <a:lnTo>
                    <a:pt x="840" y="146"/>
                  </a:lnTo>
                  <a:lnTo>
                    <a:pt x="840" y="153"/>
                  </a:lnTo>
                  <a:lnTo>
                    <a:pt x="840" y="159"/>
                  </a:lnTo>
                  <a:lnTo>
                    <a:pt x="840" y="165"/>
                  </a:lnTo>
                  <a:lnTo>
                    <a:pt x="840" y="172"/>
                  </a:lnTo>
                  <a:lnTo>
                    <a:pt x="831" y="178"/>
                  </a:lnTo>
                  <a:lnTo>
                    <a:pt x="831" y="184"/>
                  </a:lnTo>
                  <a:lnTo>
                    <a:pt x="822" y="184"/>
                  </a:lnTo>
                  <a:lnTo>
                    <a:pt x="813" y="191"/>
                  </a:lnTo>
                  <a:lnTo>
                    <a:pt x="804" y="197"/>
                  </a:lnTo>
                  <a:lnTo>
                    <a:pt x="795" y="197"/>
                  </a:lnTo>
                  <a:lnTo>
                    <a:pt x="795" y="204"/>
                  </a:lnTo>
                  <a:lnTo>
                    <a:pt x="786" y="210"/>
                  </a:lnTo>
                  <a:lnTo>
                    <a:pt x="777" y="210"/>
                  </a:lnTo>
                  <a:lnTo>
                    <a:pt x="777" y="216"/>
                  </a:lnTo>
                  <a:lnTo>
                    <a:pt x="777" y="223"/>
                  </a:lnTo>
                  <a:lnTo>
                    <a:pt x="777" y="229"/>
                  </a:lnTo>
                  <a:lnTo>
                    <a:pt x="777" y="235"/>
                  </a:lnTo>
                  <a:lnTo>
                    <a:pt x="777" y="248"/>
                  </a:lnTo>
                  <a:lnTo>
                    <a:pt x="777" y="255"/>
                  </a:lnTo>
                  <a:lnTo>
                    <a:pt x="786" y="255"/>
                  </a:lnTo>
                  <a:lnTo>
                    <a:pt x="795" y="261"/>
                  </a:lnTo>
                  <a:lnTo>
                    <a:pt x="804" y="267"/>
                  </a:lnTo>
                  <a:lnTo>
                    <a:pt x="813" y="267"/>
                  </a:lnTo>
                  <a:lnTo>
                    <a:pt x="831" y="267"/>
                  </a:lnTo>
                  <a:lnTo>
                    <a:pt x="840" y="274"/>
                  </a:lnTo>
                  <a:lnTo>
                    <a:pt x="894" y="293"/>
                  </a:lnTo>
                  <a:lnTo>
                    <a:pt x="894" y="299"/>
                  </a:lnTo>
                  <a:lnTo>
                    <a:pt x="903" y="299"/>
                  </a:lnTo>
                  <a:lnTo>
                    <a:pt x="903" y="305"/>
                  </a:lnTo>
                  <a:lnTo>
                    <a:pt x="903" y="312"/>
                  </a:lnTo>
                  <a:lnTo>
                    <a:pt x="912" y="312"/>
                  </a:lnTo>
                  <a:lnTo>
                    <a:pt x="912" y="318"/>
                  </a:lnTo>
                  <a:lnTo>
                    <a:pt x="921" y="318"/>
                  </a:lnTo>
                  <a:lnTo>
                    <a:pt x="930" y="325"/>
                  </a:lnTo>
                  <a:lnTo>
                    <a:pt x="948" y="325"/>
                  </a:lnTo>
                  <a:lnTo>
                    <a:pt x="993" y="356"/>
                  </a:lnTo>
                  <a:lnTo>
                    <a:pt x="1002" y="356"/>
                  </a:lnTo>
                  <a:lnTo>
                    <a:pt x="1002" y="363"/>
                  </a:lnTo>
                  <a:lnTo>
                    <a:pt x="1012" y="363"/>
                  </a:lnTo>
                  <a:lnTo>
                    <a:pt x="1012" y="369"/>
                  </a:lnTo>
                  <a:lnTo>
                    <a:pt x="1075" y="395"/>
                  </a:lnTo>
                  <a:lnTo>
                    <a:pt x="1084" y="401"/>
                  </a:lnTo>
                  <a:lnTo>
                    <a:pt x="1084" y="407"/>
                  </a:lnTo>
                  <a:lnTo>
                    <a:pt x="1093" y="407"/>
                  </a:lnTo>
                  <a:lnTo>
                    <a:pt x="1093" y="420"/>
                  </a:lnTo>
                  <a:lnTo>
                    <a:pt x="1111" y="420"/>
                  </a:lnTo>
                  <a:lnTo>
                    <a:pt x="1111" y="426"/>
                  </a:lnTo>
                  <a:lnTo>
                    <a:pt x="1111" y="439"/>
                  </a:lnTo>
                  <a:lnTo>
                    <a:pt x="1120" y="439"/>
                  </a:lnTo>
                  <a:lnTo>
                    <a:pt x="1120" y="446"/>
                  </a:lnTo>
                  <a:lnTo>
                    <a:pt x="1120" y="452"/>
                  </a:lnTo>
                  <a:lnTo>
                    <a:pt x="1129" y="452"/>
                  </a:lnTo>
                  <a:lnTo>
                    <a:pt x="1129" y="458"/>
                  </a:lnTo>
                  <a:lnTo>
                    <a:pt x="1120" y="465"/>
                  </a:lnTo>
                  <a:lnTo>
                    <a:pt x="1111" y="465"/>
                  </a:lnTo>
                  <a:lnTo>
                    <a:pt x="1111" y="471"/>
                  </a:lnTo>
                  <a:lnTo>
                    <a:pt x="1093" y="477"/>
                  </a:lnTo>
                  <a:lnTo>
                    <a:pt x="1093" y="490"/>
                  </a:lnTo>
                  <a:lnTo>
                    <a:pt x="1084" y="490"/>
                  </a:lnTo>
                  <a:lnTo>
                    <a:pt x="1075" y="497"/>
                  </a:lnTo>
                  <a:lnTo>
                    <a:pt x="1075" y="503"/>
                  </a:lnTo>
                  <a:lnTo>
                    <a:pt x="1066" y="503"/>
                  </a:lnTo>
                  <a:lnTo>
                    <a:pt x="1066" y="509"/>
                  </a:lnTo>
                  <a:lnTo>
                    <a:pt x="1057" y="509"/>
                  </a:lnTo>
                  <a:lnTo>
                    <a:pt x="1030" y="509"/>
                  </a:lnTo>
                  <a:lnTo>
                    <a:pt x="1021" y="516"/>
                  </a:lnTo>
                  <a:lnTo>
                    <a:pt x="1012" y="516"/>
                  </a:lnTo>
                  <a:lnTo>
                    <a:pt x="1012" y="522"/>
                  </a:lnTo>
                  <a:lnTo>
                    <a:pt x="1002" y="522"/>
                  </a:lnTo>
                  <a:lnTo>
                    <a:pt x="1002" y="528"/>
                  </a:lnTo>
                  <a:lnTo>
                    <a:pt x="993" y="528"/>
                  </a:lnTo>
                  <a:lnTo>
                    <a:pt x="984" y="528"/>
                  </a:lnTo>
                  <a:lnTo>
                    <a:pt x="975" y="528"/>
                  </a:lnTo>
                  <a:lnTo>
                    <a:pt x="966" y="528"/>
                  </a:lnTo>
                  <a:lnTo>
                    <a:pt x="957" y="528"/>
                  </a:lnTo>
                  <a:lnTo>
                    <a:pt x="948" y="528"/>
                  </a:lnTo>
                  <a:lnTo>
                    <a:pt x="939" y="528"/>
                  </a:lnTo>
                  <a:lnTo>
                    <a:pt x="930" y="528"/>
                  </a:lnTo>
                  <a:lnTo>
                    <a:pt x="921" y="528"/>
                  </a:lnTo>
                  <a:lnTo>
                    <a:pt x="912" y="528"/>
                  </a:lnTo>
                  <a:lnTo>
                    <a:pt x="894" y="528"/>
                  </a:lnTo>
                  <a:lnTo>
                    <a:pt x="885" y="528"/>
                  </a:lnTo>
                  <a:lnTo>
                    <a:pt x="876" y="528"/>
                  </a:lnTo>
                  <a:lnTo>
                    <a:pt x="849" y="528"/>
                  </a:lnTo>
                  <a:lnTo>
                    <a:pt x="840" y="528"/>
                  </a:lnTo>
                  <a:lnTo>
                    <a:pt x="831" y="528"/>
                  </a:lnTo>
                  <a:lnTo>
                    <a:pt x="822" y="528"/>
                  </a:lnTo>
                  <a:lnTo>
                    <a:pt x="813" y="528"/>
                  </a:lnTo>
                  <a:lnTo>
                    <a:pt x="804" y="528"/>
                  </a:lnTo>
                  <a:lnTo>
                    <a:pt x="795" y="528"/>
                  </a:lnTo>
                  <a:lnTo>
                    <a:pt x="786" y="528"/>
                  </a:lnTo>
                  <a:lnTo>
                    <a:pt x="777" y="528"/>
                  </a:lnTo>
                  <a:lnTo>
                    <a:pt x="768" y="528"/>
                  </a:lnTo>
                  <a:lnTo>
                    <a:pt x="759" y="528"/>
                  </a:lnTo>
                  <a:lnTo>
                    <a:pt x="750" y="528"/>
                  </a:lnTo>
                  <a:lnTo>
                    <a:pt x="713" y="535"/>
                  </a:lnTo>
                  <a:lnTo>
                    <a:pt x="704" y="535"/>
                  </a:lnTo>
                  <a:lnTo>
                    <a:pt x="686" y="541"/>
                  </a:lnTo>
                  <a:lnTo>
                    <a:pt x="677" y="548"/>
                  </a:lnTo>
                  <a:lnTo>
                    <a:pt x="668" y="548"/>
                  </a:lnTo>
                  <a:lnTo>
                    <a:pt x="659" y="554"/>
                  </a:lnTo>
                  <a:lnTo>
                    <a:pt x="659" y="560"/>
                  </a:lnTo>
                  <a:lnTo>
                    <a:pt x="650" y="560"/>
                  </a:lnTo>
                  <a:lnTo>
                    <a:pt x="641" y="560"/>
                  </a:lnTo>
                  <a:lnTo>
                    <a:pt x="632" y="567"/>
                  </a:lnTo>
                  <a:lnTo>
                    <a:pt x="623" y="567"/>
                  </a:lnTo>
                  <a:lnTo>
                    <a:pt x="614" y="567"/>
                  </a:lnTo>
                  <a:lnTo>
                    <a:pt x="614" y="573"/>
                  </a:lnTo>
                  <a:lnTo>
                    <a:pt x="614" y="579"/>
                  </a:lnTo>
                  <a:lnTo>
                    <a:pt x="605" y="586"/>
                  </a:lnTo>
                  <a:lnTo>
                    <a:pt x="596" y="586"/>
                  </a:lnTo>
                  <a:lnTo>
                    <a:pt x="578" y="592"/>
                  </a:lnTo>
                  <a:lnTo>
                    <a:pt x="569" y="598"/>
                  </a:lnTo>
                  <a:lnTo>
                    <a:pt x="560" y="598"/>
                  </a:lnTo>
                  <a:lnTo>
                    <a:pt x="560" y="605"/>
                  </a:lnTo>
                  <a:lnTo>
                    <a:pt x="551" y="605"/>
                  </a:lnTo>
                  <a:lnTo>
                    <a:pt x="533" y="611"/>
                  </a:lnTo>
                  <a:lnTo>
                    <a:pt x="524" y="618"/>
                  </a:lnTo>
                  <a:lnTo>
                    <a:pt x="515" y="618"/>
                  </a:lnTo>
                  <a:lnTo>
                    <a:pt x="515" y="624"/>
                  </a:lnTo>
                  <a:lnTo>
                    <a:pt x="515" y="630"/>
                  </a:lnTo>
                  <a:lnTo>
                    <a:pt x="506" y="630"/>
                  </a:lnTo>
                  <a:lnTo>
                    <a:pt x="488" y="637"/>
                  </a:lnTo>
                  <a:lnTo>
                    <a:pt x="479" y="637"/>
                  </a:lnTo>
                  <a:lnTo>
                    <a:pt x="461" y="643"/>
                  </a:lnTo>
                  <a:lnTo>
                    <a:pt x="452" y="649"/>
                  </a:lnTo>
                  <a:lnTo>
                    <a:pt x="443" y="649"/>
                  </a:lnTo>
                  <a:lnTo>
                    <a:pt x="434" y="656"/>
                  </a:lnTo>
                  <a:lnTo>
                    <a:pt x="434" y="662"/>
                  </a:lnTo>
                  <a:lnTo>
                    <a:pt x="434" y="669"/>
                  </a:lnTo>
                  <a:lnTo>
                    <a:pt x="424" y="669"/>
                  </a:lnTo>
                  <a:lnTo>
                    <a:pt x="415" y="675"/>
                  </a:lnTo>
                  <a:lnTo>
                    <a:pt x="406" y="675"/>
                  </a:lnTo>
                  <a:lnTo>
                    <a:pt x="397" y="681"/>
                  </a:lnTo>
                  <a:lnTo>
                    <a:pt x="388" y="681"/>
                  </a:lnTo>
                  <a:lnTo>
                    <a:pt x="379" y="681"/>
                  </a:lnTo>
                  <a:lnTo>
                    <a:pt x="361" y="675"/>
                  </a:lnTo>
                  <a:lnTo>
                    <a:pt x="352" y="669"/>
                  </a:lnTo>
                  <a:lnTo>
                    <a:pt x="343" y="662"/>
                  </a:lnTo>
                  <a:lnTo>
                    <a:pt x="325" y="656"/>
                  </a:lnTo>
                  <a:lnTo>
                    <a:pt x="316" y="649"/>
                  </a:lnTo>
                  <a:lnTo>
                    <a:pt x="307" y="649"/>
                  </a:lnTo>
                  <a:lnTo>
                    <a:pt x="298" y="643"/>
                  </a:lnTo>
                  <a:lnTo>
                    <a:pt x="289" y="643"/>
                  </a:lnTo>
                  <a:lnTo>
                    <a:pt x="271" y="637"/>
                  </a:lnTo>
                  <a:lnTo>
                    <a:pt x="253" y="637"/>
                  </a:lnTo>
                  <a:lnTo>
                    <a:pt x="253" y="630"/>
                  </a:lnTo>
                  <a:lnTo>
                    <a:pt x="244" y="630"/>
                  </a:lnTo>
                  <a:lnTo>
                    <a:pt x="235" y="630"/>
                  </a:lnTo>
                  <a:lnTo>
                    <a:pt x="217" y="624"/>
                  </a:lnTo>
                  <a:lnTo>
                    <a:pt x="208" y="624"/>
                  </a:lnTo>
                  <a:lnTo>
                    <a:pt x="208" y="618"/>
                  </a:lnTo>
                  <a:lnTo>
                    <a:pt x="199" y="618"/>
                  </a:lnTo>
                  <a:lnTo>
                    <a:pt x="190" y="618"/>
                  </a:lnTo>
                  <a:lnTo>
                    <a:pt x="181" y="618"/>
                  </a:lnTo>
                  <a:lnTo>
                    <a:pt x="172" y="611"/>
                  </a:lnTo>
                  <a:lnTo>
                    <a:pt x="163" y="611"/>
                  </a:lnTo>
                  <a:lnTo>
                    <a:pt x="154" y="611"/>
                  </a:lnTo>
                  <a:lnTo>
                    <a:pt x="117" y="618"/>
                  </a:lnTo>
                  <a:lnTo>
                    <a:pt x="99" y="618"/>
                  </a:lnTo>
                  <a:lnTo>
                    <a:pt x="90" y="618"/>
                  </a:lnTo>
                  <a:lnTo>
                    <a:pt x="81" y="618"/>
                  </a:lnTo>
                  <a:lnTo>
                    <a:pt x="72" y="618"/>
                  </a:lnTo>
                  <a:lnTo>
                    <a:pt x="63" y="618"/>
                  </a:lnTo>
                  <a:lnTo>
                    <a:pt x="54" y="618"/>
                  </a:lnTo>
                  <a:lnTo>
                    <a:pt x="54" y="611"/>
                  </a:lnTo>
                  <a:lnTo>
                    <a:pt x="54" y="605"/>
                  </a:lnTo>
                  <a:lnTo>
                    <a:pt x="45" y="605"/>
                  </a:lnTo>
                  <a:lnTo>
                    <a:pt x="36" y="598"/>
                  </a:lnTo>
                  <a:lnTo>
                    <a:pt x="36" y="592"/>
                  </a:lnTo>
                  <a:lnTo>
                    <a:pt x="27" y="586"/>
                  </a:lnTo>
                  <a:lnTo>
                    <a:pt x="9" y="560"/>
                  </a:lnTo>
                  <a:lnTo>
                    <a:pt x="9" y="554"/>
                  </a:lnTo>
                  <a:lnTo>
                    <a:pt x="9" y="548"/>
                  </a:lnTo>
                  <a:lnTo>
                    <a:pt x="9" y="535"/>
                  </a:lnTo>
                  <a:lnTo>
                    <a:pt x="9" y="528"/>
                  </a:lnTo>
                  <a:lnTo>
                    <a:pt x="0" y="528"/>
                  </a:lnTo>
                  <a:lnTo>
                    <a:pt x="0" y="522"/>
                  </a:lnTo>
                  <a:lnTo>
                    <a:pt x="0" y="516"/>
                  </a:lnTo>
                  <a:lnTo>
                    <a:pt x="0" y="509"/>
                  </a:lnTo>
                  <a:lnTo>
                    <a:pt x="0" y="503"/>
                  </a:lnTo>
                  <a:lnTo>
                    <a:pt x="0" y="497"/>
                  </a:lnTo>
                  <a:lnTo>
                    <a:pt x="0" y="490"/>
                  </a:lnTo>
                  <a:lnTo>
                    <a:pt x="0" y="484"/>
                  </a:lnTo>
                  <a:lnTo>
                    <a:pt x="0" y="477"/>
                  </a:lnTo>
                  <a:lnTo>
                    <a:pt x="0" y="471"/>
                  </a:lnTo>
                  <a:lnTo>
                    <a:pt x="9" y="465"/>
                  </a:lnTo>
                  <a:lnTo>
                    <a:pt x="9" y="458"/>
                  </a:lnTo>
                  <a:lnTo>
                    <a:pt x="18" y="458"/>
                  </a:lnTo>
                  <a:lnTo>
                    <a:pt x="18" y="446"/>
                  </a:lnTo>
                  <a:lnTo>
                    <a:pt x="54" y="414"/>
                  </a:lnTo>
                  <a:lnTo>
                    <a:pt x="54" y="407"/>
                  </a:lnTo>
                  <a:lnTo>
                    <a:pt x="63" y="407"/>
                  </a:lnTo>
                  <a:lnTo>
                    <a:pt x="72" y="401"/>
                  </a:lnTo>
                  <a:lnTo>
                    <a:pt x="81" y="401"/>
                  </a:lnTo>
                  <a:lnTo>
                    <a:pt x="81" y="395"/>
                  </a:lnTo>
                  <a:lnTo>
                    <a:pt x="81" y="388"/>
                  </a:lnTo>
                  <a:lnTo>
                    <a:pt x="90" y="388"/>
                  </a:lnTo>
                  <a:lnTo>
                    <a:pt x="99" y="388"/>
                  </a:lnTo>
                  <a:lnTo>
                    <a:pt x="108" y="382"/>
                  </a:lnTo>
                  <a:lnTo>
                    <a:pt x="117" y="382"/>
                  </a:lnTo>
                  <a:lnTo>
                    <a:pt x="135" y="369"/>
                  </a:lnTo>
                  <a:lnTo>
                    <a:pt x="154" y="369"/>
                  </a:lnTo>
                  <a:lnTo>
                    <a:pt x="163" y="363"/>
                  </a:lnTo>
                  <a:lnTo>
                    <a:pt x="172" y="356"/>
                  </a:lnTo>
                  <a:lnTo>
                    <a:pt x="181" y="356"/>
                  </a:lnTo>
                  <a:lnTo>
                    <a:pt x="190" y="350"/>
                  </a:lnTo>
                  <a:lnTo>
                    <a:pt x="199" y="350"/>
                  </a:lnTo>
                  <a:lnTo>
                    <a:pt x="217" y="337"/>
                  </a:lnTo>
                  <a:lnTo>
                    <a:pt x="217" y="331"/>
                  </a:lnTo>
                  <a:lnTo>
                    <a:pt x="217" y="325"/>
                  </a:lnTo>
                  <a:lnTo>
                    <a:pt x="217" y="318"/>
                  </a:lnTo>
                  <a:lnTo>
                    <a:pt x="217" y="312"/>
                  </a:lnTo>
                  <a:lnTo>
                    <a:pt x="217" y="305"/>
                  </a:lnTo>
                  <a:lnTo>
                    <a:pt x="217" y="299"/>
                  </a:lnTo>
                  <a:lnTo>
                    <a:pt x="217" y="293"/>
                  </a:lnTo>
                  <a:lnTo>
                    <a:pt x="208" y="286"/>
                  </a:lnTo>
                  <a:lnTo>
                    <a:pt x="199" y="286"/>
                  </a:lnTo>
                  <a:lnTo>
                    <a:pt x="190" y="280"/>
                  </a:lnTo>
                  <a:lnTo>
                    <a:pt x="181" y="280"/>
                  </a:lnTo>
                  <a:lnTo>
                    <a:pt x="181" y="274"/>
                  </a:lnTo>
                  <a:lnTo>
                    <a:pt x="172" y="267"/>
                  </a:lnTo>
                  <a:lnTo>
                    <a:pt x="163" y="267"/>
                  </a:lnTo>
                  <a:lnTo>
                    <a:pt x="154" y="267"/>
                  </a:lnTo>
                  <a:lnTo>
                    <a:pt x="144" y="267"/>
                  </a:lnTo>
                  <a:lnTo>
                    <a:pt x="135" y="255"/>
                  </a:lnTo>
                  <a:lnTo>
                    <a:pt x="126" y="255"/>
                  </a:lnTo>
                  <a:lnTo>
                    <a:pt x="117" y="255"/>
                  </a:lnTo>
                  <a:lnTo>
                    <a:pt x="108" y="248"/>
                  </a:lnTo>
                  <a:lnTo>
                    <a:pt x="81" y="248"/>
                  </a:lnTo>
                  <a:lnTo>
                    <a:pt x="81" y="242"/>
                  </a:lnTo>
                  <a:lnTo>
                    <a:pt x="72" y="242"/>
                  </a:lnTo>
                  <a:lnTo>
                    <a:pt x="63" y="235"/>
                  </a:lnTo>
                  <a:lnTo>
                    <a:pt x="54" y="235"/>
                  </a:lnTo>
                  <a:lnTo>
                    <a:pt x="45" y="229"/>
                  </a:lnTo>
                  <a:lnTo>
                    <a:pt x="36" y="229"/>
                  </a:lnTo>
                  <a:lnTo>
                    <a:pt x="27" y="223"/>
                  </a:lnTo>
                  <a:lnTo>
                    <a:pt x="18" y="223"/>
                  </a:lnTo>
                  <a:lnTo>
                    <a:pt x="18" y="216"/>
                  </a:lnTo>
                  <a:lnTo>
                    <a:pt x="18" y="210"/>
                  </a:lnTo>
                  <a:lnTo>
                    <a:pt x="18" y="204"/>
                  </a:lnTo>
                  <a:lnTo>
                    <a:pt x="18" y="197"/>
                  </a:lnTo>
                  <a:lnTo>
                    <a:pt x="27" y="197"/>
                  </a:lnTo>
                  <a:lnTo>
                    <a:pt x="27" y="191"/>
                  </a:lnTo>
                  <a:lnTo>
                    <a:pt x="36" y="191"/>
                  </a:lnTo>
                  <a:lnTo>
                    <a:pt x="36" y="184"/>
                  </a:lnTo>
                  <a:lnTo>
                    <a:pt x="45" y="184"/>
                  </a:lnTo>
                  <a:lnTo>
                    <a:pt x="54" y="184"/>
                  </a:lnTo>
                  <a:lnTo>
                    <a:pt x="63" y="184"/>
                  </a:lnTo>
                  <a:lnTo>
                    <a:pt x="72" y="184"/>
                  </a:lnTo>
                  <a:lnTo>
                    <a:pt x="81" y="184"/>
                  </a:lnTo>
                  <a:lnTo>
                    <a:pt x="90" y="178"/>
                  </a:lnTo>
                  <a:lnTo>
                    <a:pt x="99" y="172"/>
                  </a:lnTo>
                  <a:lnTo>
                    <a:pt x="99" y="165"/>
                  </a:lnTo>
                  <a:lnTo>
                    <a:pt x="108" y="165"/>
                  </a:lnTo>
                </a:path>
              </a:pathLst>
            </a:custGeom>
            <a:noFill/>
            <a:ln w="14288">
              <a:solidFill>
                <a:srgbClr val="000000"/>
              </a:solidFill>
              <a:round/>
              <a:headEnd/>
              <a:tailEnd/>
            </a:ln>
          </p:spPr>
          <p:txBody>
            <a:bodyPr/>
            <a:lstStyle/>
            <a:p>
              <a:endParaRPr lang="en-GB"/>
            </a:p>
          </p:txBody>
        </p:sp>
        <p:sp>
          <p:nvSpPr>
            <p:cNvPr id="85128" name="Oval 47"/>
            <p:cNvSpPr>
              <a:spLocks noChangeArrowheads="1"/>
            </p:cNvSpPr>
            <p:nvPr/>
          </p:nvSpPr>
          <p:spPr bwMode="auto">
            <a:xfrm>
              <a:off x="3008" y="2587"/>
              <a:ext cx="163" cy="177"/>
            </a:xfrm>
            <a:prstGeom prst="ellipse">
              <a:avLst/>
            </a:prstGeom>
            <a:blipFill dpi="0" rotWithShape="0">
              <a:blip r:embed="rId4"/>
              <a:srcRect/>
              <a:tile tx="0" ty="0" sx="100000" sy="100000" flip="none" algn="tl"/>
            </a:blipFill>
            <a:ln w="14288">
              <a:solidFill>
                <a:srgbClr val="999999"/>
              </a:solidFill>
              <a:round/>
              <a:headEnd/>
              <a:tailEnd/>
            </a:ln>
          </p:spPr>
          <p:txBody>
            <a:bodyPr/>
            <a:lstStyle/>
            <a:p>
              <a:endParaRPr lang="en-GB"/>
            </a:p>
          </p:txBody>
        </p:sp>
        <p:sp>
          <p:nvSpPr>
            <p:cNvPr id="85129" name="Freeform 48"/>
            <p:cNvSpPr>
              <a:spLocks/>
            </p:cNvSpPr>
            <p:nvPr/>
          </p:nvSpPr>
          <p:spPr bwMode="auto">
            <a:xfrm>
              <a:off x="2886" y="3080"/>
              <a:ext cx="768" cy="503"/>
            </a:xfrm>
            <a:custGeom>
              <a:avLst/>
              <a:gdLst>
                <a:gd name="T0" fmla="*/ 82 w 768"/>
                <a:gd name="T1" fmla="*/ 102 h 503"/>
                <a:gd name="T2" fmla="*/ 109 w 768"/>
                <a:gd name="T3" fmla="*/ 83 h 503"/>
                <a:gd name="T4" fmla="*/ 154 w 768"/>
                <a:gd name="T5" fmla="*/ 70 h 503"/>
                <a:gd name="T6" fmla="*/ 208 w 768"/>
                <a:gd name="T7" fmla="*/ 63 h 503"/>
                <a:gd name="T8" fmla="*/ 253 w 768"/>
                <a:gd name="T9" fmla="*/ 70 h 503"/>
                <a:gd name="T10" fmla="*/ 307 w 768"/>
                <a:gd name="T11" fmla="*/ 57 h 503"/>
                <a:gd name="T12" fmla="*/ 334 w 768"/>
                <a:gd name="T13" fmla="*/ 32 h 503"/>
                <a:gd name="T14" fmla="*/ 362 w 768"/>
                <a:gd name="T15" fmla="*/ 0 h 503"/>
                <a:gd name="T16" fmla="*/ 398 w 768"/>
                <a:gd name="T17" fmla="*/ 6 h 503"/>
                <a:gd name="T18" fmla="*/ 434 w 768"/>
                <a:gd name="T19" fmla="*/ 25 h 503"/>
                <a:gd name="T20" fmla="*/ 470 w 768"/>
                <a:gd name="T21" fmla="*/ 38 h 503"/>
                <a:gd name="T22" fmla="*/ 497 w 768"/>
                <a:gd name="T23" fmla="*/ 51 h 503"/>
                <a:gd name="T24" fmla="*/ 524 w 768"/>
                <a:gd name="T25" fmla="*/ 63 h 503"/>
                <a:gd name="T26" fmla="*/ 569 w 768"/>
                <a:gd name="T27" fmla="*/ 102 h 503"/>
                <a:gd name="T28" fmla="*/ 569 w 768"/>
                <a:gd name="T29" fmla="*/ 134 h 503"/>
                <a:gd name="T30" fmla="*/ 533 w 768"/>
                <a:gd name="T31" fmla="*/ 153 h 503"/>
                <a:gd name="T32" fmla="*/ 524 w 768"/>
                <a:gd name="T33" fmla="*/ 178 h 503"/>
                <a:gd name="T34" fmla="*/ 542 w 768"/>
                <a:gd name="T35" fmla="*/ 197 h 503"/>
                <a:gd name="T36" fmla="*/ 614 w 768"/>
                <a:gd name="T37" fmla="*/ 223 h 503"/>
                <a:gd name="T38" fmla="*/ 642 w 768"/>
                <a:gd name="T39" fmla="*/ 242 h 503"/>
                <a:gd name="T40" fmla="*/ 732 w 768"/>
                <a:gd name="T41" fmla="*/ 293 h 503"/>
                <a:gd name="T42" fmla="*/ 750 w 768"/>
                <a:gd name="T43" fmla="*/ 318 h 503"/>
                <a:gd name="T44" fmla="*/ 759 w 768"/>
                <a:gd name="T45" fmla="*/ 344 h 503"/>
                <a:gd name="T46" fmla="*/ 732 w 768"/>
                <a:gd name="T47" fmla="*/ 363 h 503"/>
                <a:gd name="T48" fmla="*/ 696 w 768"/>
                <a:gd name="T49" fmla="*/ 382 h 503"/>
                <a:gd name="T50" fmla="*/ 660 w 768"/>
                <a:gd name="T51" fmla="*/ 388 h 503"/>
                <a:gd name="T52" fmla="*/ 614 w 768"/>
                <a:gd name="T53" fmla="*/ 388 h 503"/>
                <a:gd name="T54" fmla="*/ 560 w 768"/>
                <a:gd name="T55" fmla="*/ 388 h 503"/>
                <a:gd name="T56" fmla="*/ 515 w 768"/>
                <a:gd name="T57" fmla="*/ 388 h 503"/>
                <a:gd name="T58" fmla="*/ 452 w 768"/>
                <a:gd name="T59" fmla="*/ 407 h 503"/>
                <a:gd name="T60" fmla="*/ 425 w 768"/>
                <a:gd name="T61" fmla="*/ 420 h 503"/>
                <a:gd name="T62" fmla="*/ 380 w 768"/>
                <a:gd name="T63" fmla="*/ 439 h 503"/>
                <a:gd name="T64" fmla="*/ 343 w 768"/>
                <a:gd name="T65" fmla="*/ 458 h 503"/>
                <a:gd name="T66" fmla="*/ 307 w 768"/>
                <a:gd name="T67" fmla="*/ 477 h 503"/>
                <a:gd name="T68" fmla="*/ 289 w 768"/>
                <a:gd name="T69" fmla="*/ 497 h 503"/>
                <a:gd name="T70" fmla="*/ 244 w 768"/>
                <a:gd name="T71" fmla="*/ 497 h 503"/>
                <a:gd name="T72" fmla="*/ 199 w 768"/>
                <a:gd name="T73" fmla="*/ 471 h 503"/>
                <a:gd name="T74" fmla="*/ 154 w 768"/>
                <a:gd name="T75" fmla="*/ 458 h 503"/>
                <a:gd name="T76" fmla="*/ 118 w 768"/>
                <a:gd name="T77" fmla="*/ 452 h 503"/>
                <a:gd name="T78" fmla="*/ 54 w 768"/>
                <a:gd name="T79" fmla="*/ 452 h 503"/>
                <a:gd name="T80" fmla="*/ 27 w 768"/>
                <a:gd name="T81" fmla="*/ 446 h 503"/>
                <a:gd name="T82" fmla="*/ 9 w 768"/>
                <a:gd name="T83" fmla="*/ 401 h 503"/>
                <a:gd name="T84" fmla="*/ 0 w 768"/>
                <a:gd name="T85" fmla="*/ 376 h 503"/>
                <a:gd name="T86" fmla="*/ 9 w 768"/>
                <a:gd name="T87" fmla="*/ 344 h 503"/>
                <a:gd name="T88" fmla="*/ 45 w 768"/>
                <a:gd name="T89" fmla="*/ 299 h 503"/>
                <a:gd name="T90" fmla="*/ 73 w 768"/>
                <a:gd name="T91" fmla="*/ 280 h 503"/>
                <a:gd name="T92" fmla="*/ 118 w 768"/>
                <a:gd name="T93" fmla="*/ 261 h 503"/>
                <a:gd name="T94" fmla="*/ 154 w 768"/>
                <a:gd name="T95" fmla="*/ 235 h 503"/>
                <a:gd name="T96" fmla="*/ 145 w 768"/>
                <a:gd name="T97" fmla="*/ 210 h 503"/>
                <a:gd name="T98" fmla="*/ 109 w 768"/>
                <a:gd name="T99" fmla="*/ 197 h 503"/>
                <a:gd name="T100" fmla="*/ 54 w 768"/>
                <a:gd name="T101" fmla="*/ 178 h 503"/>
                <a:gd name="T102" fmla="*/ 27 w 768"/>
                <a:gd name="T103" fmla="*/ 165 h 503"/>
                <a:gd name="T104" fmla="*/ 18 w 768"/>
                <a:gd name="T105" fmla="*/ 140 h 503"/>
                <a:gd name="T106" fmla="*/ 54 w 768"/>
                <a:gd name="T107" fmla="*/ 134 h 5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8"/>
                <a:gd name="T163" fmla="*/ 0 h 503"/>
                <a:gd name="T164" fmla="*/ 768 w 768"/>
                <a:gd name="T165" fmla="*/ 503 h 5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8" h="503">
                  <a:moveTo>
                    <a:pt x="73" y="134"/>
                  </a:moveTo>
                  <a:lnTo>
                    <a:pt x="73" y="127"/>
                  </a:lnTo>
                  <a:lnTo>
                    <a:pt x="73" y="121"/>
                  </a:lnTo>
                  <a:lnTo>
                    <a:pt x="73" y="114"/>
                  </a:lnTo>
                  <a:lnTo>
                    <a:pt x="82" y="102"/>
                  </a:lnTo>
                  <a:lnTo>
                    <a:pt x="82" y="95"/>
                  </a:lnTo>
                  <a:lnTo>
                    <a:pt x="91" y="95"/>
                  </a:lnTo>
                  <a:lnTo>
                    <a:pt x="91" y="89"/>
                  </a:lnTo>
                  <a:lnTo>
                    <a:pt x="100" y="89"/>
                  </a:lnTo>
                  <a:lnTo>
                    <a:pt x="109" y="83"/>
                  </a:lnTo>
                  <a:lnTo>
                    <a:pt x="118" y="83"/>
                  </a:lnTo>
                  <a:lnTo>
                    <a:pt x="127" y="83"/>
                  </a:lnTo>
                  <a:lnTo>
                    <a:pt x="136" y="83"/>
                  </a:lnTo>
                  <a:lnTo>
                    <a:pt x="145" y="76"/>
                  </a:lnTo>
                  <a:lnTo>
                    <a:pt x="154" y="70"/>
                  </a:lnTo>
                  <a:lnTo>
                    <a:pt x="163" y="70"/>
                  </a:lnTo>
                  <a:lnTo>
                    <a:pt x="172" y="63"/>
                  </a:lnTo>
                  <a:lnTo>
                    <a:pt x="190" y="63"/>
                  </a:lnTo>
                  <a:lnTo>
                    <a:pt x="199" y="63"/>
                  </a:lnTo>
                  <a:lnTo>
                    <a:pt x="208" y="63"/>
                  </a:lnTo>
                  <a:lnTo>
                    <a:pt x="226" y="63"/>
                  </a:lnTo>
                  <a:lnTo>
                    <a:pt x="235" y="63"/>
                  </a:lnTo>
                  <a:lnTo>
                    <a:pt x="235" y="70"/>
                  </a:lnTo>
                  <a:lnTo>
                    <a:pt x="244" y="70"/>
                  </a:lnTo>
                  <a:lnTo>
                    <a:pt x="253" y="70"/>
                  </a:lnTo>
                  <a:lnTo>
                    <a:pt x="262" y="70"/>
                  </a:lnTo>
                  <a:lnTo>
                    <a:pt x="271" y="70"/>
                  </a:lnTo>
                  <a:lnTo>
                    <a:pt x="280" y="63"/>
                  </a:lnTo>
                  <a:lnTo>
                    <a:pt x="298" y="57"/>
                  </a:lnTo>
                  <a:lnTo>
                    <a:pt x="307" y="57"/>
                  </a:lnTo>
                  <a:lnTo>
                    <a:pt x="307" y="51"/>
                  </a:lnTo>
                  <a:lnTo>
                    <a:pt x="307" y="44"/>
                  </a:lnTo>
                  <a:lnTo>
                    <a:pt x="316" y="38"/>
                  </a:lnTo>
                  <a:lnTo>
                    <a:pt x="325" y="38"/>
                  </a:lnTo>
                  <a:lnTo>
                    <a:pt x="334" y="32"/>
                  </a:lnTo>
                  <a:lnTo>
                    <a:pt x="334" y="25"/>
                  </a:lnTo>
                  <a:lnTo>
                    <a:pt x="343" y="19"/>
                  </a:lnTo>
                  <a:lnTo>
                    <a:pt x="343" y="12"/>
                  </a:lnTo>
                  <a:lnTo>
                    <a:pt x="343" y="6"/>
                  </a:lnTo>
                  <a:lnTo>
                    <a:pt x="362" y="0"/>
                  </a:lnTo>
                  <a:lnTo>
                    <a:pt x="371" y="0"/>
                  </a:lnTo>
                  <a:lnTo>
                    <a:pt x="380" y="0"/>
                  </a:lnTo>
                  <a:lnTo>
                    <a:pt x="389" y="0"/>
                  </a:lnTo>
                  <a:lnTo>
                    <a:pt x="389" y="6"/>
                  </a:lnTo>
                  <a:lnTo>
                    <a:pt x="398" y="6"/>
                  </a:lnTo>
                  <a:lnTo>
                    <a:pt x="407" y="6"/>
                  </a:lnTo>
                  <a:lnTo>
                    <a:pt x="407" y="12"/>
                  </a:lnTo>
                  <a:lnTo>
                    <a:pt x="416" y="12"/>
                  </a:lnTo>
                  <a:lnTo>
                    <a:pt x="425" y="19"/>
                  </a:lnTo>
                  <a:lnTo>
                    <a:pt x="434" y="25"/>
                  </a:lnTo>
                  <a:lnTo>
                    <a:pt x="443" y="25"/>
                  </a:lnTo>
                  <a:lnTo>
                    <a:pt x="443" y="32"/>
                  </a:lnTo>
                  <a:lnTo>
                    <a:pt x="452" y="32"/>
                  </a:lnTo>
                  <a:lnTo>
                    <a:pt x="461" y="38"/>
                  </a:lnTo>
                  <a:lnTo>
                    <a:pt x="470" y="38"/>
                  </a:lnTo>
                  <a:lnTo>
                    <a:pt x="470" y="44"/>
                  </a:lnTo>
                  <a:lnTo>
                    <a:pt x="479" y="44"/>
                  </a:lnTo>
                  <a:lnTo>
                    <a:pt x="479" y="51"/>
                  </a:lnTo>
                  <a:lnTo>
                    <a:pt x="488" y="51"/>
                  </a:lnTo>
                  <a:lnTo>
                    <a:pt x="497" y="51"/>
                  </a:lnTo>
                  <a:lnTo>
                    <a:pt x="506" y="51"/>
                  </a:lnTo>
                  <a:lnTo>
                    <a:pt x="506" y="57"/>
                  </a:lnTo>
                  <a:lnTo>
                    <a:pt x="515" y="57"/>
                  </a:lnTo>
                  <a:lnTo>
                    <a:pt x="524" y="57"/>
                  </a:lnTo>
                  <a:lnTo>
                    <a:pt x="524" y="63"/>
                  </a:lnTo>
                  <a:lnTo>
                    <a:pt x="551" y="83"/>
                  </a:lnTo>
                  <a:lnTo>
                    <a:pt x="560" y="89"/>
                  </a:lnTo>
                  <a:lnTo>
                    <a:pt x="569" y="89"/>
                  </a:lnTo>
                  <a:lnTo>
                    <a:pt x="569" y="95"/>
                  </a:lnTo>
                  <a:lnTo>
                    <a:pt x="569" y="102"/>
                  </a:lnTo>
                  <a:lnTo>
                    <a:pt x="569" y="108"/>
                  </a:lnTo>
                  <a:lnTo>
                    <a:pt x="569" y="114"/>
                  </a:lnTo>
                  <a:lnTo>
                    <a:pt x="569" y="121"/>
                  </a:lnTo>
                  <a:lnTo>
                    <a:pt x="569" y="127"/>
                  </a:lnTo>
                  <a:lnTo>
                    <a:pt x="569" y="134"/>
                  </a:lnTo>
                  <a:lnTo>
                    <a:pt x="560" y="134"/>
                  </a:lnTo>
                  <a:lnTo>
                    <a:pt x="560" y="140"/>
                  </a:lnTo>
                  <a:lnTo>
                    <a:pt x="551" y="140"/>
                  </a:lnTo>
                  <a:lnTo>
                    <a:pt x="542" y="146"/>
                  </a:lnTo>
                  <a:lnTo>
                    <a:pt x="533" y="153"/>
                  </a:lnTo>
                  <a:lnTo>
                    <a:pt x="533" y="159"/>
                  </a:lnTo>
                  <a:lnTo>
                    <a:pt x="524" y="159"/>
                  </a:lnTo>
                  <a:lnTo>
                    <a:pt x="524" y="165"/>
                  </a:lnTo>
                  <a:lnTo>
                    <a:pt x="524" y="172"/>
                  </a:lnTo>
                  <a:lnTo>
                    <a:pt x="524" y="178"/>
                  </a:lnTo>
                  <a:lnTo>
                    <a:pt x="524" y="184"/>
                  </a:lnTo>
                  <a:lnTo>
                    <a:pt x="533" y="184"/>
                  </a:lnTo>
                  <a:lnTo>
                    <a:pt x="533" y="191"/>
                  </a:lnTo>
                  <a:lnTo>
                    <a:pt x="542" y="191"/>
                  </a:lnTo>
                  <a:lnTo>
                    <a:pt x="542" y="197"/>
                  </a:lnTo>
                  <a:lnTo>
                    <a:pt x="551" y="197"/>
                  </a:lnTo>
                  <a:lnTo>
                    <a:pt x="569" y="197"/>
                  </a:lnTo>
                  <a:lnTo>
                    <a:pt x="569" y="204"/>
                  </a:lnTo>
                  <a:lnTo>
                    <a:pt x="605" y="216"/>
                  </a:lnTo>
                  <a:lnTo>
                    <a:pt x="614" y="223"/>
                  </a:lnTo>
                  <a:lnTo>
                    <a:pt x="614" y="229"/>
                  </a:lnTo>
                  <a:lnTo>
                    <a:pt x="614" y="235"/>
                  </a:lnTo>
                  <a:lnTo>
                    <a:pt x="623" y="235"/>
                  </a:lnTo>
                  <a:lnTo>
                    <a:pt x="632" y="235"/>
                  </a:lnTo>
                  <a:lnTo>
                    <a:pt x="642" y="242"/>
                  </a:lnTo>
                  <a:lnTo>
                    <a:pt x="678" y="261"/>
                  </a:lnTo>
                  <a:lnTo>
                    <a:pt x="678" y="267"/>
                  </a:lnTo>
                  <a:lnTo>
                    <a:pt x="687" y="267"/>
                  </a:lnTo>
                  <a:lnTo>
                    <a:pt x="687" y="274"/>
                  </a:lnTo>
                  <a:lnTo>
                    <a:pt x="732" y="293"/>
                  </a:lnTo>
                  <a:lnTo>
                    <a:pt x="741" y="293"/>
                  </a:lnTo>
                  <a:lnTo>
                    <a:pt x="741" y="299"/>
                  </a:lnTo>
                  <a:lnTo>
                    <a:pt x="741" y="305"/>
                  </a:lnTo>
                  <a:lnTo>
                    <a:pt x="750" y="312"/>
                  </a:lnTo>
                  <a:lnTo>
                    <a:pt x="750" y="318"/>
                  </a:lnTo>
                  <a:lnTo>
                    <a:pt x="759" y="325"/>
                  </a:lnTo>
                  <a:lnTo>
                    <a:pt x="759" y="331"/>
                  </a:lnTo>
                  <a:lnTo>
                    <a:pt x="768" y="331"/>
                  </a:lnTo>
                  <a:lnTo>
                    <a:pt x="768" y="337"/>
                  </a:lnTo>
                  <a:lnTo>
                    <a:pt x="759" y="344"/>
                  </a:lnTo>
                  <a:lnTo>
                    <a:pt x="750" y="344"/>
                  </a:lnTo>
                  <a:lnTo>
                    <a:pt x="750" y="350"/>
                  </a:lnTo>
                  <a:lnTo>
                    <a:pt x="741" y="350"/>
                  </a:lnTo>
                  <a:lnTo>
                    <a:pt x="741" y="356"/>
                  </a:lnTo>
                  <a:lnTo>
                    <a:pt x="732" y="363"/>
                  </a:lnTo>
                  <a:lnTo>
                    <a:pt x="732" y="369"/>
                  </a:lnTo>
                  <a:lnTo>
                    <a:pt x="723" y="369"/>
                  </a:lnTo>
                  <a:lnTo>
                    <a:pt x="723" y="376"/>
                  </a:lnTo>
                  <a:lnTo>
                    <a:pt x="705" y="376"/>
                  </a:lnTo>
                  <a:lnTo>
                    <a:pt x="696" y="382"/>
                  </a:lnTo>
                  <a:lnTo>
                    <a:pt x="687" y="382"/>
                  </a:lnTo>
                  <a:lnTo>
                    <a:pt x="678" y="382"/>
                  </a:lnTo>
                  <a:lnTo>
                    <a:pt x="678" y="388"/>
                  </a:lnTo>
                  <a:lnTo>
                    <a:pt x="669" y="388"/>
                  </a:lnTo>
                  <a:lnTo>
                    <a:pt x="660" y="388"/>
                  </a:lnTo>
                  <a:lnTo>
                    <a:pt x="651" y="388"/>
                  </a:lnTo>
                  <a:lnTo>
                    <a:pt x="642" y="388"/>
                  </a:lnTo>
                  <a:lnTo>
                    <a:pt x="632" y="388"/>
                  </a:lnTo>
                  <a:lnTo>
                    <a:pt x="623" y="388"/>
                  </a:lnTo>
                  <a:lnTo>
                    <a:pt x="614" y="388"/>
                  </a:lnTo>
                  <a:lnTo>
                    <a:pt x="605" y="388"/>
                  </a:lnTo>
                  <a:lnTo>
                    <a:pt x="596" y="388"/>
                  </a:lnTo>
                  <a:lnTo>
                    <a:pt x="578" y="388"/>
                  </a:lnTo>
                  <a:lnTo>
                    <a:pt x="569" y="388"/>
                  </a:lnTo>
                  <a:lnTo>
                    <a:pt x="560" y="388"/>
                  </a:lnTo>
                  <a:lnTo>
                    <a:pt x="551" y="388"/>
                  </a:lnTo>
                  <a:lnTo>
                    <a:pt x="542" y="388"/>
                  </a:lnTo>
                  <a:lnTo>
                    <a:pt x="533" y="388"/>
                  </a:lnTo>
                  <a:lnTo>
                    <a:pt x="524" y="388"/>
                  </a:lnTo>
                  <a:lnTo>
                    <a:pt x="515" y="388"/>
                  </a:lnTo>
                  <a:lnTo>
                    <a:pt x="506" y="388"/>
                  </a:lnTo>
                  <a:lnTo>
                    <a:pt x="479" y="395"/>
                  </a:lnTo>
                  <a:lnTo>
                    <a:pt x="470" y="401"/>
                  </a:lnTo>
                  <a:lnTo>
                    <a:pt x="461" y="401"/>
                  </a:lnTo>
                  <a:lnTo>
                    <a:pt x="452" y="407"/>
                  </a:lnTo>
                  <a:lnTo>
                    <a:pt x="452" y="414"/>
                  </a:lnTo>
                  <a:lnTo>
                    <a:pt x="443" y="414"/>
                  </a:lnTo>
                  <a:lnTo>
                    <a:pt x="434" y="414"/>
                  </a:lnTo>
                  <a:lnTo>
                    <a:pt x="425" y="414"/>
                  </a:lnTo>
                  <a:lnTo>
                    <a:pt x="425" y="420"/>
                  </a:lnTo>
                  <a:lnTo>
                    <a:pt x="416" y="420"/>
                  </a:lnTo>
                  <a:lnTo>
                    <a:pt x="416" y="427"/>
                  </a:lnTo>
                  <a:lnTo>
                    <a:pt x="407" y="433"/>
                  </a:lnTo>
                  <a:lnTo>
                    <a:pt x="389" y="439"/>
                  </a:lnTo>
                  <a:lnTo>
                    <a:pt x="380" y="439"/>
                  </a:lnTo>
                  <a:lnTo>
                    <a:pt x="380" y="446"/>
                  </a:lnTo>
                  <a:lnTo>
                    <a:pt x="371" y="446"/>
                  </a:lnTo>
                  <a:lnTo>
                    <a:pt x="362" y="452"/>
                  </a:lnTo>
                  <a:lnTo>
                    <a:pt x="353" y="458"/>
                  </a:lnTo>
                  <a:lnTo>
                    <a:pt x="343" y="458"/>
                  </a:lnTo>
                  <a:lnTo>
                    <a:pt x="343" y="465"/>
                  </a:lnTo>
                  <a:lnTo>
                    <a:pt x="334" y="471"/>
                  </a:lnTo>
                  <a:lnTo>
                    <a:pt x="325" y="471"/>
                  </a:lnTo>
                  <a:lnTo>
                    <a:pt x="316" y="471"/>
                  </a:lnTo>
                  <a:lnTo>
                    <a:pt x="307" y="477"/>
                  </a:lnTo>
                  <a:lnTo>
                    <a:pt x="298" y="477"/>
                  </a:lnTo>
                  <a:lnTo>
                    <a:pt x="298" y="484"/>
                  </a:lnTo>
                  <a:lnTo>
                    <a:pt x="298" y="490"/>
                  </a:lnTo>
                  <a:lnTo>
                    <a:pt x="298" y="497"/>
                  </a:lnTo>
                  <a:lnTo>
                    <a:pt x="289" y="497"/>
                  </a:lnTo>
                  <a:lnTo>
                    <a:pt x="280" y="497"/>
                  </a:lnTo>
                  <a:lnTo>
                    <a:pt x="271" y="497"/>
                  </a:lnTo>
                  <a:lnTo>
                    <a:pt x="271" y="503"/>
                  </a:lnTo>
                  <a:lnTo>
                    <a:pt x="262" y="503"/>
                  </a:lnTo>
                  <a:lnTo>
                    <a:pt x="244" y="497"/>
                  </a:lnTo>
                  <a:lnTo>
                    <a:pt x="235" y="490"/>
                  </a:lnTo>
                  <a:lnTo>
                    <a:pt x="226" y="484"/>
                  </a:lnTo>
                  <a:lnTo>
                    <a:pt x="217" y="477"/>
                  </a:lnTo>
                  <a:lnTo>
                    <a:pt x="208" y="477"/>
                  </a:lnTo>
                  <a:lnTo>
                    <a:pt x="199" y="471"/>
                  </a:lnTo>
                  <a:lnTo>
                    <a:pt x="181" y="471"/>
                  </a:lnTo>
                  <a:lnTo>
                    <a:pt x="172" y="471"/>
                  </a:lnTo>
                  <a:lnTo>
                    <a:pt x="172" y="465"/>
                  </a:lnTo>
                  <a:lnTo>
                    <a:pt x="163" y="465"/>
                  </a:lnTo>
                  <a:lnTo>
                    <a:pt x="154" y="458"/>
                  </a:lnTo>
                  <a:lnTo>
                    <a:pt x="145" y="458"/>
                  </a:lnTo>
                  <a:lnTo>
                    <a:pt x="136" y="458"/>
                  </a:lnTo>
                  <a:lnTo>
                    <a:pt x="136" y="452"/>
                  </a:lnTo>
                  <a:lnTo>
                    <a:pt x="127" y="452"/>
                  </a:lnTo>
                  <a:lnTo>
                    <a:pt x="118" y="452"/>
                  </a:lnTo>
                  <a:lnTo>
                    <a:pt x="109" y="452"/>
                  </a:lnTo>
                  <a:lnTo>
                    <a:pt x="100" y="452"/>
                  </a:lnTo>
                  <a:lnTo>
                    <a:pt x="82" y="452"/>
                  </a:lnTo>
                  <a:lnTo>
                    <a:pt x="64" y="452"/>
                  </a:lnTo>
                  <a:lnTo>
                    <a:pt x="54" y="452"/>
                  </a:lnTo>
                  <a:lnTo>
                    <a:pt x="54" y="458"/>
                  </a:lnTo>
                  <a:lnTo>
                    <a:pt x="45" y="458"/>
                  </a:lnTo>
                  <a:lnTo>
                    <a:pt x="36" y="452"/>
                  </a:lnTo>
                  <a:lnTo>
                    <a:pt x="36" y="446"/>
                  </a:lnTo>
                  <a:lnTo>
                    <a:pt x="27" y="446"/>
                  </a:lnTo>
                  <a:lnTo>
                    <a:pt x="27" y="439"/>
                  </a:lnTo>
                  <a:lnTo>
                    <a:pt x="18" y="433"/>
                  </a:lnTo>
                  <a:lnTo>
                    <a:pt x="9" y="414"/>
                  </a:lnTo>
                  <a:lnTo>
                    <a:pt x="9" y="407"/>
                  </a:lnTo>
                  <a:lnTo>
                    <a:pt x="9" y="401"/>
                  </a:lnTo>
                  <a:lnTo>
                    <a:pt x="9" y="395"/>
                  </a:lnTo>
                  <a:lnTo>
                    <a:pt x="9" y="388"/>
                  </a:lnTo>
                  <a:lnTo>
                    <a:pt x="0" y="388"/>
                  </a:lnTo>
                  <a:lnTo>
                    <a:pt x="0" y="382"/>
                  </a:lnTo>
                  <a:lnTo>
                    <a:pt x="0" y="376"/>
                  </a:lnTo>
                  <a:lnTo>
                    <a:pt x="0" y="369"/>
                  </a:lnTo>
                  <a:lnTo>
                    <a:pt x="0" y="363"/>
                  </a:lnTo>
                  <a:lnTo>
                    <a:pt x="0" y="356"/>
                  </a:lnTo>
                  <a:lnTo>
                    <a:pt x="0" y="350"/>
                  </a:lnTo>
                  <a:lnTo>
                    <a:pt x="9" y="344"/>
                  </a:lnTo>
                  <a:lnTo>
                    <a:pt x="9" y="337"/>
                  </a:lnTo>
                  <a:lnTo>
                    <a:pt x="9" y="331"/>
                  </a:lnTo>
                  <a:lnTo>
                    <a:pt x="36" y="305"/>
                  </a:lnTo>
                  <a:lnTo>
                    <a:pt x="36" y="299"/>
                  </a:lnTo>
                  <a:lnTo>
                    <a:pt x="45" y="299"/>
                  </a:lnTo>
                  <a:lnTo>
                    <a:pt x="45" y="293"/>
                  </a:lnTo>
                  <a:lnTo>
                    <a:pt x="54" y="293"/>
                  </a:lnTo>
                  <a:lnTo>
                    <a:pt x="54" y="286"/>
                  </a:lnTo>
                  <a:lnTo>
                    <a:pt x="64" y="286"/>
                  </a:lnTo>
                  <a:lnTo>
                    <a:pt x="73" y="280"/>
                  </a:lnTo>
                  <a:lnTo>
                    <a:pt x="82" y="280"/>
                  </a:lnTo>
                  <a:lnTo>
                    <a:pt x="91" y="274"/>
                  </a:lnTo>
                  <a:lnTo>
                    <a:pt x="100" y="267"/>
                  </a:lnTo>
                  <a:lnTo>
                    <a:pt x="109" y="267"/>
                  </a:lnTo>
                  <a:lnTo>
                    <a:pt x="118" y="261"/>
                  </a:lnTo>
                  <a:lnTo>
                    <a:pt x="127" y="261"/>
                  </a:lnTo>
                  <a:lnTo>
                    <a:pt x="136" y="255"/>
                  </a:lnTo>
                  <a:lnTo>
                    <a:pt x="154" y="248"/>
                  </a:lnTo>
                  <a:lnTo>
                    <a:pt x="154" y="242"/>
                  </a:lnTo>
                  <a:lnTo>
                    <a:pt x="154" y="235"/>
                  </a:lnTo>
                  <a:lnTo>
                    <a:pt x="154" y="229"/>
                  </a:lnTo>
                  <a:lnTo>
                    <a:pt x="154" y="223"/>
                  </a:lnTo>
                  <a:lnTo>
                    <a:pt x="145" y="223"/>
                  </a:lnTo>
                  <a:lnTo>
                    <a:pt x="145" y="216"/>
                  </a:lnTo>
                  <a:lnTo>
                    <a:pt x="145" y="210"/>
                  </a:lnTo>
                  <a:lnTo>
                    <a:pt x="136" y="210"/>
                  </a:lnTo>
                  <a:lnTo>
                    <a:pt x="127" y="204"/>
                  </a:lnTo>
                  <a:lnTo>
                    <a:pt x="118" y="204"/>
                  </a:lnTo>
                  <a:lnTo>
                    <a:pt x="118" y="197"/>
                  </a:lnTo>
                  <a:lnTo>
                    <a:pt x="109" y="197"/>
                  </a:lnTo>
                  <a:lnTo>
                    <a:pt x="100" y="197"/>
                  </a:lnTo>
                  <a:lnTo>
                    <a:pt x="91" y="191"/>
                  </a:lnTo>
                  <a:lnTo>
                    <a:pt x="82" y="184"/>
                  </a:lnTo>
                  <a:lnTo>
                    <a:pt x="73" y="184"/>
                  </a:lnTo>
                  <a:lnTo>
                    <a:pt x="54" y="178"/>
                  </a:lnTo>
                  <a:lnTo>
                    <a:pt x="45" y="178"/>
                  </a:lnTo>
                  <a:lnTo>
                    <a:pt x="45" y="172"/>
                  </a:lnTo>
                  <a:lnTo>
                    <a:pt x="36" y="172"/>
                  </a:lnTo>
                  <a:lnTo>
                    <a:pt x="27" y="172"/>
                  </a:lnTo>
                  <a:lnTo>
                    <a:pt x="27" y="165"/>
                  </a:lnTo>
                  <a:lnTo>
                    <a:pt x="18" y="165"/>
                  </a:lnTo>
                  <a:lnTo>
                    <a:pt x="18" y="159"/>
                  </a:lnTo>
                  <a:lnTo>
                    <a:pt x="18" y="153"/>
                  </a:lnTo>
                  <a:lnTo>
                    <a:pt x="18" y="146"/>
                  </a:lnTo>
                  <a:lnTo>
                    <a:pt x="18" y="140"/>
                  </a:lnTo>
                  <a:lnTo>
                    <a:pt x="27" y="140"/>
                  </a:lnTo>
                  <a:lnTo>
                    <a:pt x="36" y="140"/>
                  </a:lnTo>
                  <a:lnTo>
                    <a:pt x="45" y="140"/>
                  </a:lnTo>
                  <a:lnTo>
                    <a:pt x="45" y="134"/>
                  </a:lnTo>
                  <a:lnTo>
                    <a:pt x="54" y="134"/>
                  </a:lnTo>
                  <a:lnTo>
                    <a:pt x="64" y="127"/>
                  </a:lnTo>
                  <a:lnTo>
                    <a:pt x="64" y="121"/>
                  </a:lnTo>
                  <a:lnTo>
                    <a:pt x="73" y="121"/>
                  </a:lnTo>
                  <a:lnTo>
                    <a:pt x="73" y="134"/>
                  </a:lnTo>
                  <a:close/>
                </a:path>
              </a:pathLst>
            </a:custGeom>
            <a:blipFill dpi="0" rotWithShape="0">
              <a:blip r:embed="rId3"/>
              <a:srcRect/>
              <a:tile tx="0" ty="0" sx="100000" sy="100000" flip="none" algn="tl"/>
            </a:blipFill>
            <a:ln w="9525">
              <a:noFill/>
              <a:round/>
              <a:headEnd/>
              <a:tailEnd/>
            </a:ln>
          </p:spPr>
          <p:txBody>
            <a:bodyPr/>
            <a:lstStyle/>
            <a:p>
              <a:endParaRPr lang="en-GB"/>
            </a:p>
          </p:txBody>
        </p:sp>
        <p:sp>
          <p:nvSpPr>
            <p:cNvPr id="85130" name="Freeform 49"/>
            <p:cNvSpPr>
              <a:spLocks/>
            </p:cNvSpPr>
            <p:nvPr/>
          </p:nvSpPr>
          <p:spPr bwMode="auto">
            <a:xfrm>
              <a:off x="2886" y="3080"/>
              <a:ext cx="768" cy="503"/>
            </a:xfrm>
            <a:custGeom>
              <a:avLst/>
              <a:gdLst>
                <a:gd name="T0" fmla="*/ 82 w 768"/>
                <a:gd name="T1" fmla="*/ 102 h 503"/>
                <a:gd name="T2" fmla="*/ 109 w 768"/>
                <a:gd name="T3" fmla="*/ 83 h 503"/>
                <a:gd name="T4" fmla="*/ 154 w 768"/>
                <a:gd name="T5" fmla="*/ 70 h 503"/>
                <a:gd name="T6" fmla="*/ 208 w 768"/>
                <a:gd name="T7" fmla="*/ 63 h 503"/>
                <a:gd name="T8" fmla="*/ 253 w 768"/>
                <a:gd name="T9" fmla="*/ 70 h 503"/>
                <a:gd name="T10" fmla="*/ 307 w 768"/>
                <a:gd name="T11" fmla="*/ 57 h 503"/>
                <a:gd name="T12" fmla="*/ 334 w 768"/>
                <a:gd name="T13" fmla="*/ 32 h 503"/>
                <a:gd name="T14" fmla="*/ 362 w 768"/>
                <a:gd name="T15" fmla="*/ 0 h 503"/>
                <a:gd name="T16" fmla="*/ 398 w 768"/>
                <a:gd name="T17" fmla="*/ 6 h 503"/>
                <a:gd name="T18" fmla="*/ 434 w 768"/>
                <a:gd name="T19" fmla="*/ 25 h 503"/>
                <a:gd name="T20" fmla="*/ 470 w 768"/>
                <a:gd name="T21" fmla="*/ 38 h 503"/>
                <a:gd name="T22" fmla="*/ 497 w 768"/>
                <a:gd name="T23" fmla="*/ 51 h 503"/>
                <a:gd name="T24" fmla="*/ 524 w 768"/>
                <a:gd name="T25" fmla="*/ 63 h 503"/>
                <a:gd name="T26" fmla="*/ 569 w 768"/>
                <a:gd name="T27" fmla="*/ 102 h 503"/>
                <a:gd name="T28" fmla="*/ 569 w 768"/>
                <a:gd name="T29" fmla="*/ 134 h 503"/>
                <a:gd name="T30" fmla="*/ 533 w 768"/>
                <a:gd name="T31" fmla="*/ 153 h 503"/>
                <a:gd name="T32" fmla="*/ 524 w 768"/>
                <a:gd name="T33" fmla="*/ 178 h 503"/>
                <a:gd name="T34" fmla="*/ 542 w 768"/>
                <a:gd name="T35" fmla="*/ 197 h 503"/>
                <a:gd name="T36" fmla="*/ 614 w 768"/>
                <a:gd name="T37" fmla="*/ 223 h 503"/>
                <a:gd name="T38" fmla="*/ 642 w 768"/>
                <a:gd name="T39" fmla="*/ 242 h 503"/>
                <a:gd name="T40" fmla="*/ 732 w 768"/>
                <a:gd name="T41" fmla="*/ 293 h 503"/>
                <a:gd name="T42" fmla="*/ 750 w 768"/>
                <a:gd name="T43" fmla="*/ 318 h 503"/>
                <a:gd name="T44" fmla="*/ 759 w 768"/>
                <a:gd name="T45" fmla="*/ 344 h 503"/>
                <a:gd name="T46" fmla="*/ 732 w 768"/>
                <a:gd name="T47" fmla="*/ 363 h 503"/>
                <a:gd name="T48" fmla="*/ 696 w 768"/>
                <a:gd name="T49" fmla="*/ 382 h 503"/>
                <a:gd name="T50" fmla="*/ 660 w 768"/>
                <a:gd name="T51" fmla="*/ 388 h 503"/>
                <a:gd name="T52" fmla="*/ 614 w 768"/>
                <a:gd name="T53" fmla="*/ 388 h 503"/>
                <a:gd name="T54" fmla="*/ 560 w 768"/>
                <a:gd name="T55" fmla="*/ 388 h 503"/>
                <a:gd name="T56" fmla="*/ 515 w 768"/>
                <a:gd name="T57" fmla="*/ 388 h 503"/>
                <a:gd name="T58" fmla="*/ 452 w 768"/>
                <a:gd name="T59" fmla="*/ 407 h 503"/>
                <a:gd name="T60" fmla="*/ 425 w 768"/>
                <a:gd name="T61" fmla="*/ 420 h 503"/>
                <a:gd name="T62" fmla="*/ 380 w 768"/>
                <a:gd name="T63" fmla="*/ 439 h 503"/>
                <a:gd name="T64" fmla="*/ 343 w 768"/>
                <a:gd name="T65" fmla="*/ 458 h 503"/>
                <a:gd name="T66" fmla="*/ 307 w 768"/>
                <a:gd name="T67" fmla="*/ 477 h 503"/>
                <a:gd name="T68" fmla="*/ 289 w 768"/>
                <a:gd name="T69" fmla="*/ 497 h 503"/>
                <a:gd name="T70" fmla="*/ 244 w 768"/>
                <a:gd name="T71" fmla="*/ 497 h 503"/>
                <a:gd name="T72" fmla="*/ 199 w 768"/>
                <a:gd name="T73" fmla="*/ 471 h 503"/>
                <a:gd name="T74" fmla="*/ 154 w 768"/>
                <a:gd name="T75" fmla="*/ 458 h 503"/>
                <a:gd name="T76" fmla="*/ 118 w 768"/>
                <a:gd name="T77" fmla="*/ 452 h 503"/>
                <a:gd name="T78" fmla="*/ 54 w 768"/>
                <a:gd name="T79" fmla="*/ 452 h 503"/>
                <a:gd name="T80" fmla="*/ 27 w 768"/>
                <a:gd name="T81" fmla="*/ 446 h 503"/>
                <a:gd name="T82" fmla="*/ 9 w 768"/>
                <a:gd name="T83" fmla="*/ 401 h 503"/>
                <a:gd name="T84" fmla="*/ 0 w 768"/>
                <a:gd name="T85" fmla="*/ 376 h 503"/>
                <a:gd name="T86" fmla="*/ 9 w 768"/>
                <a:gd name="T87" fmla="*/ 344 h 503"/>
                <a:gd name="T88" fmla="*/ 45 w 768"/>
                <a:gd name="T89" fmla="*/ 299 h 503"/>
                <a:gd name="T90" fmla="*/ 73 w 768"/>
                <a:gd name="T91" fmla="*/ 280 h 503"/>
                <a:gd name="T92" fmla="*/ 118 w 768"/>
                <a:gd name="T93" fmla="*/ 261 h 503"/>
                <a:gd name="T94" fmla="*/ 154 w 768"/>
                <a:gd name="T95" fmla="*/ 235 h 503"/>
                <a:gd name="T96" fmla="*/ 145 w 768"/>
                <a:gd name="T97" fmla="*/ 210 h 503"/>
                <a:gd name="T98" fmla="*/ 109 w 768"/>
                <a:gd name="T99" fmla="*/ 197 h 503"/>
                <a:gd name="T100" fmla="*/ 54 w 768"/>
                <a:gd name="T101" fmla="*/ 178 h 503"/>
                <a:gd name="T102" fmla="*/ 27 w 768"/>
                <a:gd name="T103" fmla="*/ 165 h 503"/>
                <a:gd name="T104" fmla="*/ 18 w 768"/>
                <a:gd name="T105" fmla="*/ 140 h 503"/>
                <a:gd name="T106" fmla="*/ 54 w 768"/>
                <a:gd name="T107" fmla="*/ 134 h 5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8"/>
                <a:gd name="T163" fmla="*/ 0 h 503"/>
                <a:gd name="T164" fmla="*/ 768 w 768"/>
                <a:gd name="T165" fmla="*/ 503 h 5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8" h="503">
                  <a:moveTo>
                    <a:pt x="73" y="134"/>
                  </a:moveTo>
                  <a:lnTo>
                    <a:pt x="73" y="127"/>
                  </a:lnTo>
                  <a:lnTo>
                    <a:pt x="73" y="121"/>
                  </a:lnTo>
                  <a:lnTo>
                    <a:pt x="73" y="114"/>
                  </a:lnTo>
                  <a:lnTo>
                    <a:pt x="82" y="102"/>
                  </a:lnTo>
                  <a:lnTo>
                    <a:pt x="82" y="95"/>
                  </a:lnTo>
                  <a:lnTo>
                    <a:pt x="91" y="95"/>
                  </a:lnTo>
                  <a:lnTo>
                    <a:pt x="91" y="89"/>
                  </a:lnTo>
                  <a:lnTo>
                    <a:pt x="100" y="89"/>
                  </a:lnTo>
                  <a:lnTo>
                    <a:pt x="109" y="83"/>
                  </a:lnTo>
                  <a:lnTo>
                    <a:pt x="118" y="83"/>
                  </a:lnTo>
                  <a:lnTo>
                    <a:pt x="127" y="83"/>
                  </a:lnTo>
                  <a:lnTo>
                    <a:pt x="136" y="83"/>
                  </a:lnTo>
                  <a:lnTo>
                    <a:pt x="145" y="76"/>
                  </a:lnTo>
                  <a:lnTo>
                    <a:pt x="154" y="70"/>
                  </a:lnTo>
                  <a:lnTo>
                    <a:pt x="163" y="70"/>
                  </a:lnTo>
                  <a:lnTo>
                    <a:pt x="172" y="63"/>
                  </a:lnTo>
                  <a:lnTo>
                    <a:pt x="190" y="63"/>
                  </a:lnTo>
                  <a:lnTo>
                    <a:pt x="199" y="63"/>
                  </a:lnTo>
                  <a:lnTo>
                    <a:pt x="208" y="63"/>
                  </a:lnTo>
                  <a:lnTo>
                    <a:pt x="226" y="63"/>
                  </a:lnTo>
                  <a:lnTo>
                    <a:pt x="235" y="63"/>
                  </a:lnTo>
                  <a:lnTo>
                    <a:pt x="235" y="70"/>
                  </a:lnTo>
                  <a:lnTo>
                    <a:pt x="244" y="70"/>
                  </a:lnTo>
                  <a:lnTo>
                    <a:pt x="253" y="70"/>
                  </a:lnTo>
                  <a:lnTo>
                    <a:pt x="262" y="70"/>
                  </a:lnTo>
                  <a:lnTo>
                    <a:pt x="271" y="70"/>
                  </a:lnTo>
                  <a:lnTo>
                    <a:pt x="280" y="63"/>
                  </a:lnTo>
                  <a:lnTo>
                    <a:pt x="298" y="57"/>
                  </a:lnTo>
                  <a:lnTo>
                    <a:pt x="307" y="57"/>
                  </a:lnTo>
                  <a:lnTo>
                    <a:pt x="307" y="51"/>
                  </a:lnTo>
                  <a:lnTo>
                    <a:pt x="307" y="44"/>
                  </a:lnTo>
                  <a:lnTo>
                    <a:pt x="316" y="38"/>
                  </a:lnTo>
                  <a:lnTo>
                    <a:pt x="325" y="38"/>
                  </a:lnTo>
                  <a:lnTo>
                    <a:pt x="334" y="32"/>
                  </a:lnTo>
                  <a:lnTo>
                    <a:pt x="334" y="25"/>
                  </a:lnTo>
                  <a:lnTo>
                    <a:pt x="343" y="19"/>
                  </a:lnTo>
                  <a:lnTo>
                    <a:pt x="343" y="12"/>
                  </a:lnTo>
                  <a:lnTo>
                    <a:pt x="343" y="6"/>
                  </a:lnTo>
                  <a:lnTo>
                    <a:pt x="362" y="0"/>
                  </a:lnTo>
                  <a:lnTo>
                    <a:pt x="371" y="0"/>
                  </a:lnTo>
                  <a:lnTo>
                    <a:pt x="380" y="0"/>
                  </a:lnTo>
                  <a:lnTo>
                    <a:pt x="389" y="0"/>
                  </a:lnTo>
                  <a:lnTo>
                    <a:pt x="389" y="6"/>
                  </a:lnTo>
                  <a:lnTo>
                    <a:pt x="398" y="6"/>
                  </a:lnTo>
                  <a:lnTo>
                    <a:pt x="407" y="6"/>
                  </a:lnTo>
                  <a:lnTo>
                    <a:pt x="407" y="12"/>
                  </a:lnTo>
                  <a:lnTo>
                    <a:pt x="416" y="12"/>
                  </a:lnTo>
                  <a:lnTo>
                    <a:pt x="425" y="19"/>
                  </a:lnTo>
                  <a:lnTo>
                    <a:pt x="434" y="25"/>
                  </a:lnTo>
                  <a:lnTo>
                    <a:pt x="443" y="25"/>
                  </a:lnTo>
                  <a:lnTo>
                    <a:pt x="443" y="32"/>
                  </a:lnTo>
                  <a:lnTo>
                    <a:pt x="452" y="32"/>
                  </a:lnTo>
                  <a:lnTo>
                    <a:pt x="461" y="38"/>
                  </a:lnTo>
                  <a:lnTo>
                    <a:pt x="470" y="38"/>
                  </a:lnTo>
                  <a:lnTo>
                    <a:pt x="470" y="44"/>
                  </a:lnTo>
                  <a:lnTo>
                    <a:pt x="479" y="44"/>
                  </a:lnTo>
                  <a:lnTo>
                    <a:pt x="479" y="51"/>
                  </a:lnTo>
                  <a:lnTo>
                    <a:pt x="488" y="51"/>
                  </a:lnTo>
                  <a:lnTo>
                    <a:pt x="497" y="51"/>
                  </a:lnTo>
                  <a:lnTo>
                    <a:pt x="506" y="51"/>
                  </a:lnTo>
                  <a:lnTo>
                    <a:pt x="506" y="57"/>
                  </a:lnTo>
                  <a:lnTo>
                    <a:pt x="515" y="57"/>
                  </a:lnTo>
                  <a:lnTo>
                    <a:pt x="524" y="57"/>
                  </a:lnTo>
                  <a:lnTo>
                    <a:pt x="524" y="63"/>
                  </a:lnTo>
                  <a:lnTo>
                    <a:pt x="551" y="83"/>
                  </a:lnTo>
                  <a:lnTo>
                    <a:pt x="560" y="89"/>
                  </a:lnTo>
                  <a:lnTo>
                    <a:pt x="569" y="89"/>
                  </a:lnTo>
                  <a:lnTo>
                    <a:pt x="569" y="95"/>
                  </a:lnTo>
                  <a:lnTo>
                    <a:pt x="569" y="102"/>
                  </a:lnTo>
                  <a:lnTo>
                    <a:pt x="569" y="108"/>
                  </a:lnTo>
                  <a:lnTo>
                    <a:pt x="569" y="114"/>
                  </a:lnTo>
                  <a:lnTo>
                    <a:pt x="569" y="121"/>
                  </a:lnTo>
                  <a:lnTo>
                    <a:pt x="569" y="127"/>
                  </a:lnTo>
                  <a:lnTo>
                    <a:pt x="569" y="134"/>
                  </a:lnTo>
                  <a:lnTo>
                    <a:pt x="560" y="134"/>
                  </a:lnTo>
                  <a:lnTo>
                    <a:pt x="560" y="140"/>
                  </a:lnTo>
                  <a:lnTo>
                    <a:pt x="551" y="140"/>
                  </a:lnTo>
                  <a:lnTo>
                    <a:pt x="542" y="146"/>
                  </a:lnTo>
                  <a:lnTo>
                    <a:pt x="533" y="153"/>
                  </a:lnTo>
                  <a:lnTo>
                    <a:pt x="533" y="159"/>
                  </a:lnTo>
                  <a:lnTo>
                    <a:pt x="524" y="159"/>
                  </a:lnTo>
                  <a:lnTo>
                    <a:pt x="524" y="165"/>
                  </a:lnTo>
                  <a:lnTo>
                    <a:pt x="524" y="172"/>
                  </a:lnTo>
                  <a:lnTo>
                    <a:pt x="524" y="178"/>
                  </a:lnTo>
                  <a:lnTo>
                    <a:pt x="524" y="184"/>
                  </a:lnTo>
                  <a:lnTo>
                    <a:pt x="533" y="184"/>
                  </a:lnTo>
                  <a:lnTo>
                    <a:pt x="533" y="191"/>
                  </a:lnTo>
                  <a:lnTo>
                    <a:pt x="542" y="191"/>
                  </a:lnTo>
                  <a:lnTo>
                    <a:pt x="542" y="197"/>
                  </a:lnTo>
                  <a:lnTo>
                    <a:pt x="551" y="197"/>
                  </a:lnTo>
                  <a:lnTo>
                    <a:pt x="569" y="197"/>
                  </a:lnTo>
                  <a:lnTo>
                    <a:pt x="569" y="204"/>
                  </a:lnTo>
                  <a:lnTo>
                    <a:pt x="605" y="216"/>
                  </a:lnTo>
                  <a:lnTo>
                    <a:pt x="614" y="223"/>
                  </a:lnTo>
                  <a:lnTo>
                    <a:pt x="614" y="229"/>
                  </a:lnTo>
                  <a:lnTo>
                    <a:pt x="614" y="235"/>
                  </a:lnTo>
                  <a:lnTo>
                    <a:pt x="623" y="235"/>
                  </a:lnTo>
                  <a:lnTo>
                    <a:pt x="632" y="235"/>
                  </a:lnTo>
                  <a:lnTo>
                    <a:pt x="642" y="242"/>
                  </a:lnTo>
                  <a:lnTo>
                    <a:pt x="678" y="261"/>
                  </a:lnTo>
                  <a:lnTo>
                    <a:pt x="678" y="267"/>
                  </a:lnTo>
                  <a:lnTo>
                    <a:pt x="687" y="267"/>
                  </a:lnTo>
                  <a:lnTo>
                    <a:pt x="687" y="274"/>
                  </a:lnTo>
                  <a:lnTo>
                    <a:pt x="732" y="293"/>
                  </a:lnTo>
                  <a:lnTo>
                    <a:pt x="741" y="293"/>
                  </a:lnTo>
                  <a:lnTo>
                    <a:pt x="741" y="299"/>
                  </a:lnTo>
                  <a:lnTo>
                    <a:pt x="741" y="305"/>
                  </a:lnTo>
                  <a:lnTo>
                    <a:pt x="750" y="312"/>
                  </a:lnTo>
                  <a:lnTo>
                    <a:pt x="750" y="318"/>
                  </a:lnTo>
                  <a:lnTo>
                    <a:pt x="759" y="325"/>
                  </a:lnTo>
                  <a:lnTo>
                    <a:pt x="759" y="331"/>
                  </a:lnTo>
                  <a:lnTo>
                    <a:pt x="768" y="331"/>
                  </a:lnTo>
                  <a:lnTo>
                    <a:pt x="768" y="337"/>
                  </a:lnTo>
                  <a:lnTo>
                    <a:pt x="759" y="344"/>
                  </a:lnTo>
                  <a:lnTo>
                    <a:pt x="750" y="344"/>
                  </a:lnTo>
                  <a:lnTo>
                    <a:pt x="750" y="350"/>
                  </a:lnTo>
                  <a:lnTo>
                    <a:pt x="741" y="350"/>
                  </a:lnTo>
                  <a:lnTo>
                    <a:pt x="741" y="356"/>
                  </a:lnTo>
                  <a:lnTo>
                    <a:pt x="732" y="363"/>
                  </a:lnTo>
                  <a:lnTo>
                    <a:pt x="732" y="369"/>
                  </a:lnTo>
                  <a:lnTo>
                    <a:pt x="723" y="369"/>
                  </a:lnTo>
                  <a:lnTo>
                    <a:pt x="723" y="376"/>
                  </a:lnTo>
                  <a:lnTo>
                    <a:pt x="705" y="376"/>
                  </a:lnTo>
                  <a:lnTo>
                    <a:pt x="696" y="382"/>
                  </a:lnTo>
                  <a:lnTo>
                    <a:pt x="687" y="382"/>
                  </a:lnTo>
                  <a:lnTo>
                    <a:pt x="678" y="382"/>
                  </a:lnTo>
                  <a:lnTo>
                    <a:pt x="678" y="388"/>
                  </a:lnTo>
                  <a:lnTo>
                    <a:pt x="669" y="388"/>
                  </a:lnTo>
                  <a:lnTo>
                    <a:pt x="660" y="388"/>
                  </a:lnTo>
                  <a:lnTo>
                    <a:pt x="651" y="388"/>
                  </a:lnTo>
                  <a:lnTo>
                    <a:pt x="642" y="388"/>
                  </a:lnTo>
                  <a:lnTo>
                    <a:pt x="632" y="388"/>
                  </a:lnTo>
                  <a:lnTo>
                    <a:pt x="623" y="388"/>
                  </a:lnTo>
                  <a:lnTo>
                    <a:pt x="614" y="388"/>
                  </a:lnTo>
                  <a:lnTo>
                    <a:pt x="605" y="388"/>
                  </a:lnTo>
                  <a:lnTo>
                    <a:pt x="596" y="388"/>
                  </a:lnTo>
                  <a:lnTo>
                    <a:pt x="578" y="388"/>
                  </a:lnTo>
                  <a:lnTo>
                    <a:pt x="569" y="388"/>
                  </a:lnTo>
                  <a:lnTo>
                    <a:pt x="560" y="388"/>
                  </a:lnTo>
                  <a:lnTo>
                    <a:pt x="551" y="388"/>
                  </a:lnTo>
                  <a:lnTo>
                    <a:pt x="542" y="388"/>
                  </a:lnTo>
                  <a:lnTo>
                    <a:pt x="533" y="388"/>
                  </a:lnTo>
                  <a:lnTo>
                    <a:pt x="524" y="388"/>
                  </a:lnTo>
                  <a:lnTo>
                    <a:pt x="515" y="388"/>
                  </a:lnTo>
                  <a:lnTo>
                    <a:pt x="506" y="388"/>
                  </a:lnTo>
                  <a:lnTo>
                    <a:pt x="479" y="395"/>
                  </a:lnTo>
                  <a:lnTo>
                    <a:pt x="470" y="401"/>
                  </a:lnTo>
                  <a:lnTo>
                    <a:pt x="461" y="401"/>
                  </a:lnTo>
                  <a:lnTo>
                    <a:pt x="452" y="407"/>
                  </a:lnTo>
                  <a:lnTo>
                    <a:pt x="452" y="414"/>
                  </a:lnTo>
                  <a:lnTo>
                    <a:pt x="443" y="414"/>
                  </a:lnTo>
                  <a:lnTo>
                    <a:pt x="434" y="414"/>
                  </a:lnTo>
                  <a:lnTo>
                    <a:pt x="425" y="414"/>
                  </a:lnTo>
                  <a:lnTo>
                    <a:pt x="425" y="420"/>
                  </a:lnTo>
                  <a:lnTo>
                    <a:pt x="416" y="420"/>
                  </a:lnTo>
                  <a:lnTo>
                    <a:pt x="416" y="427"/>
                  </a:lnTo>
                  <a:lnTo>
                    <a:pt x="407" y="433"/>
                  </a:lnTo>
                  <a:lnTo>
                    <a:pt x="389" y="439"/>
                  </a:lnTo>
                  <a:lnTo>
                    <a:pt x="380" y="439"/>
                  </a:lnTo>
                  <a:lnTo>
                    <a:pt x="380" y="446"/>
                  </a:lnTo>
                  <a:lnTo>
                    <a:pt x="371" y="446"/>
                  </a:lnTo>
                  <a:lnTo>
                    <a:pt x="362" y="452"/>
                  </a:lnTo>
                  <a:lnTo>
                    <a:pt x="353" y="458"/>
                  </a:lnTo>
                  <a:lnTo>
                    <a:pt x="343" y="458"/>
                  </a:lnTo>
                  <a:lnTo>
                    <a:pt x="343" y="465"/>
                  </a:lnTo>
                  <a:lnTo>
                    <a:pt x="334" y="471"/>
                  </a:lnTo>
                  <a:lnTo>
                    <a:pt x="325" y="471"/>
                  </a:lnTo>
                  <a:lnTo>
                    <a:pt x="316" y="471"/>
                  </a:lnTo>
                  <a:lnTo>
                    <a:pt x="307" y="477"/>
                  </a:lnTo>
                  <a:lnTo>
                    <a:pt x="298" y="477"/>
                  </a:lnTo>
                  <a:lnTo>
                    <a:pt x="298" y="484"/>
                  </a:lnTo>
                  <a:lnTo>
                    <a:pt x="298" y="490"/>
                  </a:lnTo>
                  <a:lnTo>
                    <a:pt x="298" y="497"/>
                  </a:lnTo>
                  <a:lnTo>
                    <a:pt x="289" y="497"/>
                  </a:lnTo>
                  <a:lnTo>
                    <a:pt x="280" y="497"/>
                  </a:lnTo>
                  <a:lnTo>
                    <a:pt x="271" y="497"/>
                  </a:lnTo>
                  <a:lnTo>
                    <a:pt x="271" y="503"/>
                  </a:lnTo>
                  <a:lnTo>
                    <a:pt x="262" y="503"/>
                  </a:lnTo>
                  <a:lnTo>
                    <a:pt x="244" y="497"/>
                  </a:lnTo>
                  <a:lnTo>
                    <a:pt x="235" y="490"/>
                  </a:lnTo>
                  <a:lnTo>
                    <a:pt x="226" y="484"/>
                  </a:lnTo>
                  <a:lnTo>
                    <a:pt x="217" y="477"/>
                  </a:lnTo>
                  <a:lnTo>
                    <a:pt x="208" y="477"/>
                  </a:lnTo>
                  <a:lnTo>
                    <a:pt x="199" y="471"/>
                  </a:lnTo>
                  <a:lnTo>
                    <a:pt x="181" y="471"/>
                  </a:lnTo>
                  <a:lnTo>
                    <a:pt x="172" y="471"/>
                  </a:lnTo>
                  <a:lnTo>
                    <a:pt x="172" y="465"/>
                  </a:lnTo>
                  <a:lnTo>
                    <a:pt x="163" y="465"/>
                  </a:lnTo>
                  <a:lnTo>
                    <a:pt x="154" y="458"/>
                  </a:lnTo>
                  <a:lnTo>
                    <a:pt x="145" y="458"/>
                  </a:lnTo>
                  <a:lnTo>
                    <a:pt x="136" y="458"/>
                  </a:lnTo>
                  <a:lnTo>
                    <a:pt x="136" y="452"/>
                  </a:lnTo>
                  <a:lnTo>
                    <a:pt x="127" y="452"/>
                  </a:lnTo>
                  <a:lnTo>
                    <a:pt x="118" y="452"/>
                  </a:lnTo>
                  <a:lnTo>
                    <a:pt x="109" y="452"/>
                  </a:lnTo>
                  <a:lnTo>
                    <a:pt x="100" y="452"/>
                  </a:lnTo>
                  <a:lnTo>
                    <a:pt x="82" y="452"/>
                  </a:lnTo>
                  <a:lnTo>
                    <a:pt x="64" y="452"/>
                  </a:lnTo>
                  <a:lnTo>
                    <a:pt x="54" y="452"/>
                  </a:lnTo>
                  <a:lnTo>
                    <a:pt x="54" y="458"/>
                  </a:lnTo>
                  <a:lnTo>
                    <a:pt x="45" y="458"/>
                  </a:lnTo>
                  <a:lnTo>
                    <a:pt x="36" y="452"/>
                  </a:lnTo>
                  <a:lnTo>
                    <a:pt x="36" y="446"/>
                  </a:lnTo>
                  <a:lnTo>
                    <a:pt x="27" y="446"/>
                  </a:lnTo>
                  <a:lnTo>
                    <a:pt x="27" y="439"/>
                  </a:lnTo>
                  <a:lnTo>
                    <a:pt x="18" y="433"/>
                  </a:lnTo>
                  <a:lnTo>
                    <a:pt x="9" y="414"/>
                  </a:lnTo>
                  <a:lnTo>
                    <a:pt x="9" y="407"/>
                  </a:lnTo>
                  <a:lnTo>
                    <a:pt x="9" y="401"/>
                  </a:lnTo>
                  <a:lnTo>
                    <a:pt x="9" y="395"/>
                  </a:lnTo>
                  <a:lnTo>
                    <a:pt x="9" y="388"/>
                  </a:lnTo>
                  <a:lnTo>
                    <a:pt x="0" y="388"/>
                  </a:lnTo>
                  <a:lnTo>
                    <a:pt x="0" y="382"/>
                  </a:lnTo>
                  <a:lnTo>
                    <a:pt x="0" y="376"/>
                  </a:lnTo>
                  <a:lnTo>
                    <a:pt x="0" y="369"/>
                  </a:lnTo>
                  <a:lnTo>
                    <a:pt x="0" y="363"/>
                  </a:lnTo>
                  <a:lnTo>
                    <a:pt x="0" y="356"/>
                  </a:lnTo>
                  <a:lnTo>
                    <a:pt x="0" y="350"/>
                  </a:lnTo>
                  <a:lnTo>
                    <a:pt x="9" y="344"/>
                  </a:lnTo>
                  <a:lnTo>
                    <a:pt x="9" y="337"/>
                  </a:lnTo>
                  <a:lnTo>
                    <a:pt x="9" y="331"/>
                  </a:lnTo>
                  <a:lnTo>
                    <a:pt x="36" y="305"/>
                  </a:lnTo>
                  <a:lnTo>
                    <a:pt x="36" y="299"/>
                  </a:lnTo>
                  <a:lnTo>
                    <a:pt x="45" y="299"/>
                  </a:lnTo>
                  <a:lnTo>
                    <a:pt x="45" y="293"/>
                  </a:lnTo>
                  <a:lnTo>
                    <a:pt x="54" y="293"/>
                  </a:lnTo>
                  <a:lnTo>
                    <a:pt x="54" y="286"/>
                  </a:lnTo>
                  <a:lnTo>
                    <a:pt x="64" y="286"/>
                  </a:lnTo>
                  <a:lnTo>
                    <a:pt x="73" y="280"/>
                  </a:lnTo>
                  <a:lnTo>
                    <a:pt x="82" y="280"/>
                  </a:lnTo>
                  <a:lnTo>
                    <a:pt x="91" y="274"/>
                  </a:lnTo>
                  <a:lnTo>
                    <a:pt x="100" y="267"/>
                  </a:lnTo>
                  <a:lnTo>
                    <a:pt x="109" y="267"/>
                  </a:lnTo>
                  <a:lnTo>
                    <a:pt x="118" y="261"/>
                  </a:lnTo>
                  <a:lnTo>
                    <a:pt x="127" y="261"/>
                  </a:lnTo>
                  <a:lnTo>
                    <a:pt x="136" y="255"/>
                  </a:lnTo>
                  <a:lnTo>
                    <a:pt x="154" y="248"/>
                  </a:lnTo>
                  <a:lnTo>
                    <a:pt x="154" y="242"/>
                  </a:lnTo>
                  <a:lnTo>
                    <a:pt x="154" y="235"/>
                  </a:lnTo>
                  <a:lnTo>
                    <a:pt x="154" y="229"/>
                  </a:lnTo>
                  <a:lnTo>
                    <a:pt x="154" y="223"/>
                  </a:lnTo>
                  <a:lnTo>
                    <a:pt x="145" y="223"/>
                  </a:lnTo>
                  <a:lnTo>
                    <a:pt x="145" y="216"/>
                  </a:lnTo>
                  <a:lnTo>
                    <a:pt x="145" y="210"/>
                  </a:lnTo>
                  <a:lnTo>
                    <a:pt x="136" y="210"/>
                  </a:lnTo>
                  <a:lnTo>
                    <a:pt x="127" y="204"/>
                  </a:lnTo>
                  <a:lnTo>
                    <a:pt x="118" y="204"/>
                  </a:lnTo>
                  <a:lnTo>
                    <a:pt x="118" y="197"/>
                  </a:lnTo>
                  <a:lnTo>
                    <a:pt x="109" y="197"/>
                  </a:lnTo>
                  <a:lnTo>
                    <a:pt x="100" y="197"/>
                  </a:lnTo>
                  <a:lnTo>
                    <a:pt x="91" y="191"/>
                  </a:lnTo>
                  <a:lnTo>
                    <a:pt x="82" y="184"/>
                  </a:lnTo>
                  <a:lnTo>
                    <a:pt x="73" y="184"/>
                  </a:lnTo>
                  <a:lnTo>
                    <a:pt x="54" y="178"/>
                  </a:lnTo>
                  <a:lnTo>
                    <a:pt x="45" y="178"/>
                  </a:lnTo>
                  <a:lnTo>
                    <a:pt x="45" y="172"/>
                  </a:lnTo>
                  <a:lnTo>
                    <a:pt x="36" y="172"/>
                  </a:lnTo>
                  <a:lnTo>
                    <a:pt x="27" y="172"/>
                  </a:lnTo>
                  <a:lnTo>
                    <a:pt x="27" y="165"/>
                  </a:lnTo>
                  <a:lnTo>
                    <a:pt x="18" y="165"/>
                  </a:lnTo>
                  <a:lnTo>
                    <a:pt x="18" y="159"/>
                  </a:lnTo>
                  <a:lnTo>
                    <a:pt x="18" y="153"/>
                  </a:lnTo>
                  <a:lnTo>
                    <a:pt x="18" y="146"/>
                  </a:lnTo>
                  <a:lnTo>
                    <a:pt x="18" y="140"/>
                  </a:lnTo>
                  <a:lnTo>
                    <a:pt x="27" y="140"/>
                  </a:lnTo>
                  <a:lnTo>
                    <a:pt x="36" y="140"/>
                  </a:lnTo>
                  <a:lnTo>
                    <a:pt x="45" y="140"/>
                  </a:lnTo>
                  <a:lnTo>
                    <a:pt x="45" y="134"/>
                  </a:lnTo>
                  <a:lnTo>
                    <a:pt x="54" y="134"/>
                  </a:lnTo>
                  <a:lnTo>
                    <a:pt x="64" y="127"/>
                  </a:lnTo>
                  <a:lnTo>
                    <a:pt x="64" y="121"/>
                  </a:lnTo>
                  <a:lnTo>
                    <a:pt x="73" y="121"/>
                  </a:lnTo>
                </a:path>
              </a:pathLst>
            </a:custGeom>
            <a:noFill/>
            <a:ln w="14288">
              <a:solidFill>
                <a:srgbClr val="000000"/>
              </a:solidFill>
              <a:round/>
              <a:headEnd/>
              <a:tailEnd/>
            </a:ln>
          </p:spPr>
          <p:txBody>
            <a:bodyPr/>
            <a:lstStyle/>
            <a:p>
              <a:endParaRPr lang="en-GB"/>
            </a:p>
          </p:txBody>
        </p:sp>
        <p:sp>
          <p:nvSpPr>
            <p:cNvPr id="85131" name="Oval 50"/>
            <p:cNvSpPr>
              <a:spLocks noChangeArrowheads="1"/>
            </p:cNvSpPr>
            <p:nvPr/>
          </p:nvSpPr>
          <p:spPr bwMode="auto">
            <a:xfrm>
              <a:off x="3215" y="3237"/>
              <a:ext cx="110" cy="132"/>
            </a:xfrm>
            <a:prstGeom prst="ellipse">
              <a:avLst/>
            </a:prstGeom>
            <a:blipFill dpi="0" rotWithShape="0">
              <a:blip r:embed="rId4"/>
              <a:srcRect/>
              <a:tile tx="0" ty="0" sx="100000" sy="100000" flip="none" algn="tl"/>
            </a:blipFill>
            <a:ln w="14288">
              <a:solidFill>
                <a:srgbClr val="999999"/>
              </a:solidFill>
              <a:round/>
              <a:headEnd/>
              <a:tailEnd/>
            </a:ln>
          </p:spPr>
          <p:txBody>
            <a:bodyPr/>
            <a:lstStyle/>
            <a:p>
              <a:endParaRPr lang="en-GB"/>
            </a:p>
          </p:txBody>
        </p:sp>
        <p:sp>
          <p:nvSpPr>
            <p:cNvPr id="85132" name="Freeform 51"/>
            <p:cNvSpPr>
              <a:spLocks/>
            </p:cNvSpPr>
            <p:nvPr/>
          </p:nvSpPr>
          <p:spPr bwMode="auto">
            <a:xfrm>
              <a:off x="2688" y="3360"/>
              <a:ext cx="767" cy="503"/>
            </a:xfrm>
            <a:custGeom>
              <a:avLst/>
              <a:gdLst>
                <a:gd name="T0" fmla="*/ 81 w 767"/>
                <a:gd name="T1" fmla="*/ 102 h 503"/>
                <a:gd name="T2" fmla="*/ 108 w 767"/>
                <a:gd name="T3" fmla="*/ 83 h 503"/>
                <a:gd name="T4" fmla="*/ 153 w 767"/>
                <a:gd name="T5" fmla="*/ 70 h 503"/>
                <a:gd name="T6" fmla="*/ 207 w 767"/>
                <a:gd name="T7" fmla="*/ 64 h 503"/>
                <a:gd name="T8" fmla="*/ 252 w 767"/>
                <a:gd name="T9" fmla="*/ 70 h 503"/>
                <a:gd name="T10" fmla="*/ 307 w 767"/>
                <a:gd name="T11" fmla="*/ 57 h 503"/>
                <a:gd name="T12" fmla="*/ 334 w 767"/>
                <a:gd name="T13" fmla="*/ 32 h 503"/>
                <a:gd name="T14" fmla="*/ 361 w 767"/>
                <a:gd name="T15" fmla="*/ 0 h 503"/>
                <a:gd name="T16" fmla="*/ 397 w 767"/>
                <a:gd name="T17" fmla="*/ 6 h 503"/>
                <a:gd name="T18" fmla="*/ 433 w 767"/>
                <a:gd name="T19" fmla="*/ 25 h 503"/>
                <a:gd name="T20" fmla="*/ 469 w 767"/>
                <a:gd name="T21" fmla="*/ 38 h 503"/>
                <a:gd name="T22" fmla="*/ 496 w 767"/>
                <a:gd name="T23" fmla="*/ 51 h 503"/>
                <a:gd name="T24" fmla="*/ 523 w 767"/>
                <a:gd name="T25" fmla="*/ 64 h 503"/>
                <a:gd name="T26" fmla="*/ 569 w 767"/>
                <a:gd name="T27" fmla="*/ 102 h 503"/>
                <a:gd name="T28" fmla="*/ 569 w 767"/>
                <a:gd name="T29" fmla="*/ 134 h 503"/>
                <a:gd name="T30" fmla="*/ 532 w 767"/>
                <a:gd name="T31" fmla="*/ 153 h 503"/>
                <a:gd name="T32" fmla="*/ 523 w 767"/>
                <a:gd name="T33" fmla="*/ 178 h 503"/>
                <a:gd name="T34" fmla="*/ 541 w 767"/>
                <a:gd name="T35" fmla="*/ 197 h 503"/>
                <a:gd name="T36" fmla="*/ 614 w 767"/>
                <a:gd name="T37" fmla="*/ 223 h 503"/>
                <a:gd name="T38" fmla="*/ 641 w 767"/>
                <a:gd name="T39" fmla="*/ 242 h 503"/>
                <a:gd name="T40" fmla="*/ 731 w 767"/>
                <a:gd name="T41" fmla="*/ 293 h 503"/>
                <a:gd name="T42" fmla="*/ 749 w 767"/>
                <a:gd name="T43" fmla="*/ 318 h 503"/>
                <a:gd name="T44" fmla="*/ 758 w 767"/>
                <a:gd name="T45" fmla="*/ 344 h 503"/>
                <a:gd name="T46" fmla="*/ 731 w 767"/>
                <a:gd name="T47" fmla="*/ 363 h 503"/>
                <a:gd name="T48" fmla="*/ 695 w 767"/>
                <a:gd name="T49" fmla="*/ 382 h 503"/>
                <a:gd name="T50" fmla="*/ 659 w 767"/>
                <a:gd name="T51" fmla="*/ 389 h 503"/>
                <a:gd name="T52" fmla="*/ 614 w 767"/>
                <a:gd name="T53" fmla="*/ 389 h 503"/>
                <a:gd name="T54" fmla="*/ 560 w 767"/>
                <a:gd name="T55" fmla="*/ 389 h 503"/>
                <a:gd name="T56" fmla="*/ 514 w 767"/>
                <a:gd name="T57" fmla="*/ 389 h 503"/>
                <a:gd name="T58" fmla="*/ 451 w 767"/>
                <a:gd name="T59" fmla="*/ 408 h 503"/>
                <a:gd name="T60" fmla="*/ 424 w 767"/>
                <a:gd name="T61" fmla="*/ 420 h 503"/>
                <a:gd name="T62" fmla="*/ 379 w 767"/>
                <a:gd name="T63" fmla="*/ 440 h 503"/>
                <a:gd name="T64" fmla="*/ 343 w 767"/>
                <a:gd name="T65" fmla="*/ 459 h 503"/>
                <a:gd name="T66" fmla="*/ 307 w 767"/>
                <a:gd name="T67" fmla="*/ 478 h 503"/>
                <a:gd name="T68" fmla="*/ 289 w 767"/>
                <a:gd name="T69" fmla="*/ 497 h 503"/>
                <a:gd name="T70" fmla="*/ 243 w 767"/>
                <a:gd name="T71" fmla="*/ 497 h 503"/>
                <a:gd name="T72" fmla="*/ 198 w 767"/>
                <a:gd name="T73" fmla="*/ 471 h 503"/>
                <a:gd name="T74" fmla="*/ 153 w 767"/>
                <a:gd name="T75" fmla="*/ 459 h 503"/>
                <a:gd name="T76" fmla="*/ 117 w 767"/>
                <a:gd name="T77" fmla="*/ 452 h 503"/>
                <a:gd name="T78" fmla="*/ 54 w 767"/>
                <a:gd name="T79" fmla="*/ 452 h 503"/>
                <a:gd name="T80" fmla="*/ 27 w 767"/>
                <a:gd name="T81" fmla="*/ 446 h 503"/>
                <a:gd name="T82" fmla="*/ 9 w 767"/>
                <a:gd name="T83" fmla="*/ 401 h 503"/>
                <a:gd name="T84" fmla="*/ 0 w 767"/>
                <a:gd name="T85" fmla="*/ 376 h 503"/>
                <a:gd name="T86" fmla="*/ 9 w 767"/>
                <a:gd name="T87" fmla="*/ 344 h 503"/>
                <a:gd name="T88" fmla="*/ 45 w 767"/>
                <a:gd name="T89" fmla="*/ 299 h 503"/>
                <a:gd name="T90" fmla="*/ 72 w 767"/>
                <a:gd name="T91" fmla="*/ 280 h 503"/>
                <a:gd name="T92" fmla="*/ 117 w 767"/>
                <a:gd name="T93" fmla="*/ 261 h 503"/>
                <a:gd name="T94" fmla="*/ 153 w 767"/>
                <a:gd name="T95" fmla="*/ 236 h 503"/>
                <a:gd name="T96" fmla="*/ 144 w 767"/>
                <a:gd name="T97" fmla="*/ 210 h 503"/>
                <a:gd name="T98" fmla="*/ 108 w 767"/>
                <a:gd name="T99" fmla="*/ 197 h 503"/>
                <a:gd name="T100" fmla="*/ 54 w 767"/>
                <a:gd name="T101" fmla="*/ 178 h 503"/>
                <a:gd name="T102" fmla="*/ 27 w 767"/>
                <a:gd name="T103" fmla="*/ 166 h 503"/>
                <a:gd name="T104" fmla="*/ 18 w 767"/>
                <a:gd name="T105" fmla="*/ 140 h 503"/>
                <a:gd name="T106" fmla="*/ 54 w 767"/>
                <a:gd name="T107" fmla="*/ 134 h 5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7"/>
                <a:gd name="T163" fmla="*/ 0 h 503"/>
                <a:gd name="T164" fmla="*/ 767 w 767"/>
                <a:gd name="T165" fmla="*/ 503 h 5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7" h="503">
                  <a:moveTo>
                    <a:pt x="72" y="134"/>
                  </a:moveTo>
                  <a:lnTo>
                    <a:pt x="72" y="127"/>
                  </a:lnTo>
                  <a:lnTo>
                    <a:pt x="72" y="121"/>
                  </a:lnTo>
                  <a:lnTo>
                    <a:pt x="72" y="115"/>
                  </a:lnTo>
                  <a:lnTo>
                    <a:pt x="81" y="102"/>
                  </a:lnTo>
                  <a:lnTo>
                    <a:pt x="81" y="96"/>
                  </a:lnTo>
                  <a:lnTo>
                    <a:pt x="90" y="96"/>
                  </a:lnTo>
                  <a:lnTo>
                    <a:pt x="90" y="89"/>
                  </a:lnTo>
                  <a:lnTo>
                    <a:pt x="99" y="89"/>
                  </a:lnTo>
                  <a:lnTo>
                    <a:pt x="108" y="83"/>
                  </a:lnTo>
                  <a:lnTo>
                    <a:pt x="117" y="83"/>
                  </a:lnTo>
                  <a:lnTo>
                    <a:pt x="126" y="83"/>
                  </a:lnTo>
                  <a:lnTo>
                    <a:pt x="135" y="83"/>
                  </a:lnTo>
                  <a:lnTo>
                    <a:pt x="144" y="76"/>
                  </a:lnTo>
                  <a:lnTo>
                    <a:pt x="153" y="70"/>
                  </a:lnTo>
                  <a:lnTo>
                    <a:pt x="162" y="70"/>
                  </a:lnTo>
                  <a:lnTo>
                    <a:pt x="171" y="64"/>
                  </a:lnTo>
                  <a:lnTo>
                    <a:pt x="189" y="64"/>
                  </a:lnTo>
                  <a:lnTo>
                    <a:pt x="198" y="64"/>
                  </a:lnTo>
                  <a:lnTo>
                    <a:pt x="207" y="64"/>
                  </a:lnTo>
                  <a:lnTo>
                    <a:pt x="225" y="64"/>
                  </a:lnTo>
                  <a:lnTo>
                    <a:pt x="234" y="64"/>
                  </a:lnTo>
                  <a:lnTo>
                    <a:pt x="234" y="70"/>
                  </a:lnTo>
                  <a:lnTo>
                    <a:pt x="243" y="70"/>
                  </a:lnTo>
                  <a:lnTo>
                    <a:pt x="252" y="70"/>
                  </a:lnTo>
                  <a:lnTo>
                    <a:pt x="262" y="70"/>
                  </a:lnTo>
                  <a:lnTo>
                    <a:pt x="271" y="70"/>
                  </a:lnTo>
                  <a:lnTo>
                    <a:pt x="280" y="64"/>
                  </a:lnTo>
                  <a:lnTo>
                    <a:pt x="298" y="57"/>
                  </a:lnTo>
                  <a:lnTo>
                    <a:pt x="307" y="57"/>
                  </a:lnTo>
                  <a:lnTo>
                    <a:pt x="307" y="51"/>
                  </a:lnTo>
                  <a:lnTo>
                    <a:pt x="307" y="45"/>
                  </a:lnTo>
                  <a:lnTo>
                    <a:pt x="316" y="38"/>
                  </a:lnTo>
                  <a:lnTo>
                    <a:pt x="325" y="38"/>
                  </a:lnTo>
                  <a:lnTo>
                    <a:pt x="334" y="32"/>
                  </a:lnTo>
                  <a:lnTo>
                    <a:pt x="334" y="25"/>
                  </a:lnTo>
                  <a:lnTo>
                    <a:pt x="343" y="19"/>
                  </a:lnTo>
                  <a:lnTo>
                    <a:pt x="343" y="13"/>
                  </a:lnTo>
                  <a:lnTo>
                    <a:pt x="343" y="6"/>
                  </a:lnTo>
                  <a:lnTo>
                    <a:pt x="361" y="0"/>
                  </a:lnTo>
                  <a:lnTo>
                    <a:pt x="370" y="0"/>
                  </a:lnTo>
                  <a:lnTo>
                    <a:pt x="379" y="0"/>
                  </a:lnTo>
                  <a:lnTo>
                    <a:pt x="388" y="0"/>
                  </a:lnTo>
                  <a:lnTo>
                    <a:pt x="388" y="6"/>
                  </a:lnTo>
                  <a:lnTo>
                    <a:pt x="397" y="6"/>
                  </a:lnTo>
                  <a:lnTo>
                    <a:pt x="406" y="6"/>
                  </a:lnTo>
                  <a:lnTo>
                    <a:pt x="406" y="13"/>
                  </a:lnTo>
                  <a:lnTo>
                    <a:pt x="415" y="13"/>
                  </a:lnTo>
                  <a:lnTo>
                    <a:pt x="424" y="19"/>
                  </a:lnTo>
                  <a:lnTo>
                    <a:pt x="433" y="25"/>
                  </a:lnTo>
                  <a:lnTo>
                    <a:pt x="442" y="25"/>
                  </a:lnTo>
                  <a:lnTo>
                    <a:pt x="442" y="32"/>
                  </a:lnTo>
                  <a:lnTo>
                    <a:pt x="451" y="32"/>
                  </a:lnTo>
                  <a:lnTo>
                    <a:pt x="460" y="38"/>
                  </a:lnTo>
                  <a:lnTo>
                    <a:pt x="469" y="38"/>
                  </a:lnTo>
                  <a:lnTo>
                    <a:pt x="469" y="45"/>
                  </a:lnTo>
                  <a:lnTo>
                    <a:pt x="478" y="45"/>
                  </a:lnTo>
                  <a:lnTo>
                    <a:pt x="478" y="51"/>
                  </a:lnTo>
                  <a:lnTo>
                    <a:pt x="487" y="51"/>
                  </a:lnTo>
                  <a:lnTo>
                    <a:pt x="496" y="51"/>
                  </a:lnTo>
                  <a:lnTo>
                    <a:pt x="505" y="51"/>
                  </a:lnTo>
                  <a:lnTo>
                    <a:pt x="505" y="57"/>
                  </a:lnTo>
                  <a:lnTo>
                    <a:pt x="514" y="57"/>
                  </a:lnTo>
                  <a:lnTo>
                    <a:pt x="523" y="57"/>
                  </a:lnTo>
                  <a:lnTo>
                    <a:pt x="523" y="64"/>
                  </a:lnTo>
                  <a:lnTo>
                    <a:pt x="551" y="83"/>
                  </a:lnTo>
                  <a:lnTo>
                    <a:pt x="560" y="89"/>
                  </a:lnTo>
                  <a:lnTo>
                    <a:pt x="569" y="89"/>
                  </a:lnTo>
                  <a:lnTo>
                    <a:pt x="569" y="96"/>
                  </a:lnTo>
                  <a:lnTo>
                    <a:pt x="569" y="102"/>
                  </a:lnTo>
                  <a:lnTo>
                    <a:pt x="569" y="108"/>
                  </a:lnTo>
                  <a:lnTo>
                    <a:pt x="569" y="115"/>
                  </a:lnTo>
                  <a:lnTo>
                    <a:pt x="569" y="121"/>
                  </a:lnTo>
                  <a:lnTo>
                    <a:pt x="569" y="127"/>
                  </a:lnTo>
                  <a:lnTo>
                    <a:pt x="569" y="134"/>
                  </a:lnTo>
                  <a:lnTo>
                    <a:pt x="560" y="134"/>
                  </a:lnTo>
                  <a:lnTo>
                    <a:pt x="560" y="140"/>
                  </a:lnTo>
                  <a:lnTo>
                    <a:pt x="551" y="140"/>
                  </a:lnTo>
                  <a:lnTo>
                    <a:pt x="541" y="147"/>
                  </a:lnTo>
                  <a:lnTo>
                    <a:pt x="532" y="153"/>
                  </a:lnTo>
                  <a:lnTo>
                    <a:pt x="532" y="159"/>
                  </a:lnTo>
                  <a:lnTo>
                    <a:pt x="523" y="159"/>
                  </a:lnTo>
                  <a:lnTo>
                    <a:pt x="523" y="166"/>
                  </a:lnTo>
                  <a:lnTo>
                    <a:pt x="523" y="172"/>
                  </a:lnTo>
                  <a:lnTo>
                    <a:pt x="523" y="178"/>
                  </a:lnTo>
                  <a:lnTo>
                    <a:pt x="523" y="185"/>
                  </a:lnTo>
                  <a:lnTo>
                    <a:pt x="532" y="185"/>
                  </a:lnTo>
                  <a:lnTo>
                    <a:pt x="532" y="191"/>
                  </a:lnTo>
                  <a:lnTo>
                    <a:pt x="541" y="191"/>
                  </a:lnTo>
                  <a:lnTo>
                    <a:pt x="541" y="197"/>
                  </a:lnTo>
                  <a:lnTo>
                    <a:pt x="551" y="197"/>
                  </a:lnTo>
                  <a:lnTo>
                    <a:pt x="569" y="197"/>
                  </a:lnTo>
                  <a:lnTo>
                    <a:pt x="569" y="204"/>
                  </a:lnTo>
                  <a:lnTo>
                    <a:pt x="605" y="217"/>
                  </a:lnTo>
                  <a:lnTo>
                    <a:pt x="614" y="223"/>
                  </a:lnTo>
                  <a:lnTo>
                    <a:pt x="614" y="229"/>
                  </a:lnTo>
                  <a:lnTo>
                    <a:pt x="614" y="236"/>
                  </a:lnTo>
                  <a:lnTo>
                    <a:pt x="623" y="236"/>
                  </a:lnTo>
                  <a:lnTo>
                    <a:pt x="632" y="236"/>
                  </a:lnTo>
                  <a:lnTo>
                    <a:pt x="641" y="242"/>
                  </a:lnTo>
                  <a:lnTo>
                    <a:pt x="677" y="261"/>
                  </a:lnTo>
                  <a:lnTo>
                    <a:pt x="677" y="268"/>
                  </a:lnTo>
                  <a:lnTo>
                    <a:pt x="686" y="268"/>
                  </a:lnTo>
                  <a:lnTo>
                    <a:pt x="686" y="274"/>
                  </a:lnTo>
                  <a:lnTo>
                    <a:pt x="731" y="293"/>
                  </a:lnTo>
                  <a:lnTo>
                    <a:pt x="740" y="293"/>
                  </a:lnTo>
                  <a:lnTo>
                    <a:pt x="740" y="299"/>
                  </a:lnTo>
                  <a:lnTo>
                    <a:pt x="740" y="306"/>
                  </a:lnTo>
                  <a:lnTo>
                    <a:pt x="749" y="312"/>
                  </a:lnTo>
                  <a:lnTo>
                    <a:pt x="749" y="318"/>
                  </a:lnTo>
                  <a:lnTo>
                    <a:pt x="758" y="325"/>
                  </a:lnTo>
                  <a:lnTo>
                    <a:pt x="758" y="331"/>
                  </a:lnTo>
                  <a:lnTo>
                    <a:pt x="767" y="331"/>
                  </a:lnTo>
                  <a:lnTo>
                    <a:pt x="767" y="338"/>
                  </a:lnTo>
                  <a:lnTo>
                    <a:pt x="758" y="344"/>
                  </a:lnTo>
                  <a:lnTo>
                    <a:pt x="749" y="344"/>
                  </a:lnTo>
                  <a:lnTo>
                    <a:pt x="749" y="350"/>
                  </a:lnTo>
                  <a:lnTo>
                    <a:pt x="740" y="350"/>
                  </a:lnTo>
                  <a:lnTo>
                    <a:pt x="740" y="357"/>
                  </a:lnTo>
                  <a:lnTo>
                    <a:pt x="731" y="363"/>
                  </a:lnTo>
                  <a:lnTo>
                    <a:pt x="731" y="369"/>
                  </a:lnTo>
                  <a:lnTo>
                    <a:pt x="722" y="369"/>
                  </a:lnTo>
                  <a:lnTo>
                    <a:pt x="722" y="376"/>
                  </a:lnTo>
                  <a:lnTo>
                    <a:pt x="704" y="376"/>
                  </a:lnTo>
                  <a:lnTo>
                    <a:pt x="695" y="382"/>
                  </a:lnTo>
                  <a:lnTo>
                    <a:pt x="686" y="382"/>
                  </a:lnTo>
                  <a:lnTo>
                    <a:pt x="677" y="382"/>
                  </a:lnTo>
                  <a:lnTo>
                    <a:pt x="677" y="389"/>
                  </a:lnTo>
                  <a:lnTo>
                    <a:pt x="668" y="389"/>
                  </a:lnTo>
                  <a:lnTo>
                    <a:pt x="659" y="389"/>
                  </a:lnTo>
                  <a:lnTo>
                    <a:pt x="650" y="389"/>
                  </a:lnTo>
                  <a:lnTo>
                    <a:pt x="641" y="389"/>
                  </a:lnTo>
                  <a:lnTo>
                    <a:pt x="632" y="389"/>
                  </a:lnTo>
                  <a:lnTo>
                    <a:pt x="623" y="389"/>
                  </a:lnTo>
                  <a:lnTo>
                    <a:pt x="614" y="389"/>
                  </a:lnTo>
                  <a:lnTo>
                    <a:pt x="605" y="389"/>
                  </a:lnTo>
                  <a:lnTo>
                    <a:pt x="596" y="389"/>
                  </a:lnTo>
                  <a:lnTo>
                    <a:pt x="578" y="389"/>
                  </a:lnTo>
                  <a:lnTo>
                    <a:pt x="569" y="389"/>
                  </a:lnTo>
                  <a:lnTo>
                    <a:pt x="560" y="389"/>
                  </a:lnTo>
                  <a:lnTo>
                    <a:pt x="551" y="389"/>
                  </a:lnTo>
                  <a:lnTo>
                    <a:pt x="541" y="389"/>
                  </a:lnTo>
                  <a:lnTo>
                    <a:pt x="532" y="389"/>
                  </a:lnTo>
                  <a:lnTo>
                    <a:pt x="523" y="389"/>
                  </a:lnTo>
                  <a:lnTo>
                    <a:pt x="514" y="389"/>
                  </a:lnTo>
                  <a:lnTo>
                    <a:pt x="505" y="389"/>
                  </a:lnTo>
                  <a:lnTo>
                    <a:pt x="478" y="395"/>
                  </a:lnTo>
                  <a:lnTo>
                    <a:pt x="469" y="401"/>
                  </a:lnTo>
                  <a:lnTo>
                    <a:pt x="460" y="401"/>
                  </a:lnTo>
                  <a:lnTo>
                    <a:pt x="451" y="408"/>
                  </a:lnTo>
                  <a:lnTo>
                    <a:pt x="451" y="414"/>
                  </a:lnTo>
                  <a:lnTo>
                    <a:pt x="442" y="414"/>
                  </a:lnTo>
                  <a:lnTo>
                    <a:pt x="433" y="414"/>
                  </a:lnTo>
                  <a:lnTo>
                    <a:pt x="424" y="414"/>
                  </a:lnTo>
                  <a:lnTo>
                    <a:pt x="424" y="420"/>
                  </a:lnTo>
                  <a:lnTo>
                    <a:pt x="415" y="420"/>
                  </a:lnTo>
                  <a:lnTo>
                    <a:pt x="415" y="427"/>
                  </a:lnTo>
                  <a:lnTo>
                    <a:pt x="406" y="433"/>
                  </a:lnTo>
                  <a:lnTo>
                    <a:pt x="388" y="440"/>
                  </a:lnTo>
                  <a:lnTo>
                    <a:pt x="379" y="440"/>
                  </a:lnTo>
                  <a:lnTo>
                    <a:pt x="379" y="446"/>
                  </a:lnTo>
                  <a:lnTo>
                    <a:pt x="370" y="446"/>
                  </a:lnTo>
                  <a:lnTo>
                    <a:pt x="361" y="452"/>
                  </a:lnTo>
                  <a:lnTo>
                    <a:pt x="352" y="459"/>
                  </a:lnTo>
                  <a:lnTo>
                    <a:pt x="343" y="459"/>
                  </a:lnTo>
                  <a:lnTo>
                    <a:pt x="343" y="465"/>
                  </a:lnTo>
                  <a:lnTo>
                    <a:pt x="334" y="471"/>
                  </a:lnTo>
                  <a:lnTo>
                    <a:pt x="325" y="471"/>
                  </a:lnTo>
                  <a:lnTo>
                    <a:pt x="316" y="471"/>
                  </a:lnTo>
                  <a:lnTo>
                    <a:pt x="307" y="478"/>
                  </a:lnTo>
                  <a:lnTo>
                    <a:pt x="298" y="478"/>
                  </a:lnTo>
                  <a:lnTo>
                    <a:pt x="298" y="484"/>
                  </a:lnTo>
                  <a:lnTo>
                    <a:pt x="298" y="490"/>
                  </a:lnTo>
                  <a:lnTo>
                    <a:pt x="298" y="497"/>
                  </a:lnTo>
                  <a:lnTo>
                    <a:pt x="289" y="497"/>
                  </a:lnTo>
                  <a:lnTo>
                    <a:pt x="280" y="497"/>
                  </a:lnTo>
                  <a:lnTo>
                    <a:pt x="271" y="497"/>
                  </a:lnTo>
                  <a:lnTo>
                    <a:pt x="271" y="503"/>
                  </a:lnTo>
                  <a:lnTo>
                    <a:pt x="262" y="503"/>
                  </a:lnTo>
                  <a:lnTo>
                    <a:pt x="243" y="497"/>
                  </a:lnTo>
                  <a:lnTo>
                    <a:pt x="234" y="490"/>
                  </a:lnTo>
                  <a:lnTo>
                    <a:pt x="225" y="484"/>
                  </a:lnTo>
                  <a:lnTo>
                    <a:pt x="216" y="478"/>
                  </a:lnTo>
                  <a:lnTo>
                    <a:pt x="207" y="478"/>
                  </a:lnTo>
                  <a:lnTo>
                    <a:pt x="198" y="471"/>
                  </a:lnTo>
                  <a:lnTo>
                    <a:pt x="180" y="471"/>
                  </a:lnTo>
                  <a:lnTo>
                    <a:pt x="171" y="471"/>
                  </a:lnTo>
                  <a:lnTo>
                    <a:pt x="171" y="465"/>
                  </a:lnTo>
                  <a:lnTo>
                    <a:pt x="162" y="465"/>
                  </a:lnTo>
                  <a:lnTo>
                    <a:pt x="153" y="459"/>
                  </a:lnTo>
                  <a:lnTo>
                    <a:pt x="144" y="459"/>
                  </a:lnTo>
                  <a:lnTo>
                    <a:pt x="135" y="459"/>
                  </a:lnTo>
                  <a:lnTo>
                    <a:pt x="135" y="452"/>
                  </a:lnTo>
                  <a:lnTo>
                    <a:pt x="126" y="452"/>
                  </a:lnTo>
                  <a:lnTo>
                    <a:pt x="117" y="452"/>
                  </a:lnTo>
                  <a:lnTo>
                    <a:pt x="108" y="452"/>
                  </a:lnTo>
                  <a:lnTo>
                    <a:pt x="99" y="452"/>
                  </a:lnTo>
                  <a:lnTo>
                    <a:pt x="81" y="452"/>
                  </a:lnTo>
                  <a:lnTo>
                    <a:pt x="63" y="452"/>
                  </a:lnTo>
                  <a:lnTo>
                    <a:pt x="54" y="452"/>
                  </a:lnTo>
                  <a:lnTo>
                    <a:pt x="54" y="459"/>
                  </a:lnTo>
                  <a:lnTo>
                    <a:pt x="45" y="459"/>
                  </a:lnTo>
                  <a:lnTo>
                    <a:pt x="36" y="452"/>
                  </a:lnTo>
                  <a:lnTo>
                    <a:pt x="36" y="446"/>
                  </a:lnTo>
                  <a:lnTo>
                    <a:pt x="27" y="446"/>
                  </a:lnTo>
                  <a:lnTo>
                    <a:pt x="27" y="440"/>
                  </a:lnTo>
                  <a:lnTo>
                    <a:pt x="18" y="433"/>
                  </a:lnTo>
                  <a:lnTo>
                    <a:pt x="9" y="414"/>
                  </a:lnTo>
                  <a:lnTo>
                    <a:pt x="9" y="408"/>
                  </a:lnTo>
                  <a:lnTo>
                    <a:pt x="9" y="401"/>
                  </a:lnTo>
                  <a:lnTo>
                    <a:pt x="9" y="395"/>
                  </a:lnTo>
                  <a:lnTo>
                    <a:pt x="9" y="389"/>
                  </a:lnTo>
                  <a:lnTo>
                    <a:pt x="0" y="389"/>
                  </a:lnTo>
                  <a:lnTo>
                    <a:pt x="0" y="382"/>
                  </a:lnTo>
                  <a:lnTo>
                    <a:pt x="0" y="376"/>
                  </a:lnTo>
                  <a:lnTo>
                    <a:pt x="0" y="369"/>
                  </a:lnTo>
                  <a:lnTo>
                    <a:pt x="0" y="363"/>
                  </a:lnTo>
                  <a:lnTo>
                    <a:pt x="0" y="357"/>
                  </a:lnTo>
                  <a:lnTo>
                    <a:pt x="0" y="350"/>
                  </a:lnTo>
                  <a:lnTo>
                    <a:pt x="9" y="344"/>
                  </a:lnTo>
                  <a:lnTo>
                    <a:pt x="9" y="338"/>
                  </a:lnTo>
                  <a:lnTo>
                    <a:pt x="9" y="331"/>
                  </a:lnTo>
                  <a:lnTo>
                    <a:pt x="36" y="306"/>
                  </a:lnTo>
                  <a:lnTo>
                    <a:pt x="36" y="299"/>
                  </a:lnTo>
                  <a:lnTo>
                    <a:pt x="45" y="299"/>
                  </a:lnTo>
                  <a:lnTo>
                    <a:pt x="45" y="293"/>
                  </a:lnTo>
                  <a:lnTo>
                    <a:pt x="54" y="293"/>
                  </a:lnTo>
                  <a:lnTo>
                    <a:pt x="54" y="287"/>
                  </a:lnTo>
                  <a:lnTo>
                    <a:pt x="63" y="287"/>
                  </a:lnTo>
                  <a:lnTo>
                    <a:pt x="72" y="280"/>
                  </a:lnTo>
                  <a:lnTo>
                    <a:pt x="81" y="280"/>
                  </a:lnTo>
                  <a:lnTo>
                    <a:pt x="90" y="274"/>
                  </a:lnTo>
                  <a:lnTo>
                    <a:pt x="99" y="268"/>
                  </a:lnTo>
                  <a:lnTo>
                    <a:pt x="108" y="268"/>
                  </a:lnTo>
                  <a:lnTo>
                    <a:pt x="117" y="261"/>
                  </a:lnTo>
                  <a:lnTo>
                    <a:pt x="126" y="261"/>
                  </a:lnTo>
                  <a:lnTo>
                    <a:pt x="135" y="255"/>
                  </a:lnTo>
                  <a:lnTo>
                    <a:pt x="153" y="248"/>
                  </a:lnTo>
                  <a:lnTo>
                    <a:pt x="153" y="242"/>
                  </a:lnTo>
                  <a:lnTo>
                    <a:pt x="153" y="236"/>
                  </a:lnTo>
                  <a:lnTo>
                    <a:pt x="153" y="229"/>
                  </a:lnTo>
                  <a:lnTo>
                    <a:pt x="153" y="223"/>
                  </a:lnTo>
                  <a:lnTo>
                    <a:pt x="144" y="223"/>
                  </a:lnTo>
                  <a:lnTo>
                    <a:pt x="144" y="217"/>
                  </a:lnTo>
                  <a:lnTo>
                    <a:pt x="144" y="210"/>
                  </a:lnTo>
                  <a:lnTo>
                    <a:pt x="135" y="210"/>
                  </a:lnTo>
                  <a:lnTo>
                    <a:pt x="126" y="204"/>
                  </a:lnTo>
                  <a:lnTo>
                    <a:pt x="117" y="204"/>
                  </a:lnTo>
                  <a:lnTo>
                    <a:pt x="117" y="197"/>
                  </a:lnTo>
                  <a:lnTo>
                    <a:pt x="108" y="197"/>
                  </a:lnTo>
                  <a:lnTo>
                    <a:pt x="99" y="197"/>
                  </a:lnTo>
                  <a:lnTo>
                    <a:pt x="90" y="191"/>
                  </a:lnTo>
                  <a:lnTo>
                    <a:pt x="81" y="185"/>
                  </a:lnTo>
                  <a:lnTo>
                    <a:pt x="72" y="185"/>
                  </a:lnTo>
                  <a:lnTo>
                    <a:pt x="54" y="178"/>
                  </a:lnTo>
                  <a:lnTo>
                    <a:pt x="45" y="178"/>
                  </a:lnTo>
                  <a:lnTo>
                    <a:pt x="45" y="172"/>
                  </a:lnTo>
                  <a:lnTo>
                    <a:pt x="36" y="172"/>
                  </a:lnTo>
                  <a:lnTo>
                    <a:pt x="27" y="172"/>
                  </a:lnTo>
                  <a:lnTo>
                    <a:pt x="27" y="166"/>
                  </a:lnTo>
                  <a:lnTo>
                    <a:pt x="18" y="166"/>
                  </a:lnTo>
                  <a:lnTo>
                    <a:pt x="18" y="159"/>
                  </a:lnTo>
                  <a:lnTo>
                    <a:pt x="18" y="153"/>
                  </a:lnTo>
                  <a:lnTo>
                    <a:pt x="18" y="147"/>
                  </a:lnTo>
                  <a:lnTo>
                    <a:pt x="18" y="140"/>
                  </a:lnTo>
                  <a:lnTo>
                    <a:pt x="27" y="140"/>
                  </a:lnTo>
                  <a:lnTo>
                    <a:pt x="36" y="140"/>
                  </a:lnTo>
                  <a:lnTo>
                    <a:pt x="45" y="140"/>
                  </a:lnTo>
                  <a:lnTo>
                    <a:pt x="45" y="134"/>
                  </a:lnTo>
                  <a:lnTo>
                    <a:pt x="54" y="134"/>
                  </a:lnTo>
                  <a:lnTo>
                    <a:pt x="63" y="127"/>
                  </a:lnTo>
                  <a:lnTo>
                    <a:pt x="63" y="121"/>
                  </a:lnTo>
                  <a:lnTo>
                    <a:pt x="72" y="121"/>
                  </a:lnTo>
                  <a:lnTo>
                    <a:pt x="72" y="134"/>
                  </a:lnTo>
                  <a:close/>
                </a:path>
              </a:pathLst>
            </a:custGeom>
            <a:blipFill dpi="0" rotWithShape="0">
              <a:blip r:embed="rId3"/>
              <a:srcRect/>
              <a:tile tx="0" ty="0" sx="100000" sy="100000" flip="none" algn="tl"/>
            </a:blipFill>
            <a:ln w="9525">
              <a:noFill/>
              <a:round/>
              <a:headEnd/>
              <a:tailEnd/>
            </a:ln>
          </p:spPr>
          <p:txBody>
            <a:bodyPr/>
            <a:lstStyle/>
            <a:p>
              <a:endParaRPr lang="en-GB"/>
            </a:p>
          </p:txBody>
        </p:sp>
        <p:sp>
          <p:nvSpPr>
            <p:cNvPr id="85133" name="Freeform 52"/>
            <p:cNvSpPr>
              <a:spLocks/>
            </p:cNvSpPr>
            <p:nvPr/>
          </p:nvSpPr>
          <p:spPr bwMode="auto">
            <a:xfrm>
              <a:off x="2688" y="3360"/>
              <a:ext cx="767" cy="503"/>
            </a:xfrm>
            <a:custGeom>
              <a:avLst/>
              <a:gdLst>
                <a:gd name="T0" fmla="*/ 81 w 767"/>
                <a:gd name="T1" fmla="*/ 102 h 503"/>
                <a:gd name="T2" fmla="*/ 108 w 767"/>
                <a:gd name="T3" fmla="*/ 83 h 503"/>
                <a:gd name="T4" fmla="*/ 153 w 767"/>
                <a:gd name="T5" fmla="*/ 70 h 503"/>
                <a:gd name="T6" fmla="*/ 207 w 767"/>
                <a:gd name="T7" fmla="*/ 64 h 503"/>
                <a:gd name="T8" fmla="*/ 252 w 767"/>
                <a:gd name="T9" fmla="*/ 70 h 503"/>
                <a:gd name="T10" fmla="*/ 307 w 767"/>
                <a:gd name="T11" fmla="*/ 57 h 503"/>
                <a:gd name="T12" fmla="*/ 334 w 767"/>
                <a:gd name="T13" fmla="*/ 32 h 503"/>
                <a:gd name="T14" fmla="*/ 361 w 767"/>
                <a:gd name="T15" fmla="*/ 0 h 503"/>
                <a:gd name="T16" fmla="*/ 397 w 767"/>
                <a:gd name="T17" fmla="*/ 6 h 503"/>
                <a:gd name="T18" fmla="*/ 433 w 767"/>
                <a:gd name="T19" fmla="*/ 25 h 503"/>
                <a:gd name="T20" fmla="*/ 469 w 767"/>
                <a:gd name="T21" fmla="*/ 38 h 503"/>
                <a:gd name="T22" fmla="*/ 496 w 767"/>
                <a:gd name="T23" fmla="*/ 51 h 503"/>
                <a:gd name="T24" fmla="*/ 523 w 767"/>
                <a:gd name="T25" fmla="*/ 64 h 503"/>
                <a:gd name="T26" fmla="*/ 569 w 767"/>
                <a:gd name="T27" fmla="*/ 102 h 503"/>
                <a:gd name="T28" fmla="*/ 569 w 767"/>
                <a:gd name="T29" fmla="*/ 134 h 503"/>
                <a:gd name="T30" fmla="*/ 532 w 767"/>
                <a:gd name="T31" fmla="*/ 153 h 503"/>
                <a:gd name="T32" fmla="*/ 523 w 767"/>
                <a:gd name="T33" fmla="*/ 178 h 503"/>
                <a:gd name="T34" fmla="*/ 541 w 767"/>
                <a:gd name="T35" fmla="*/ 197 h 503"/>
                <a:gd name="T36" fmla="*/ 614 w 767"/>
                <a:gd name="T37" fmla="*/ 223 h 503"/>
                <a:gd name="T38" fmla="*/ 641 w 767"/>
                <a:gd name="T39" fmla="*/ 242 h 503"/>
                <a:gd name="T40" fmla="*/ 731 w 767"/>
                <a:gd name="T41" fmla="*/ 293 h 503"/>
                <a:gd name="T42" fmla="*/ 749 w 767"/>
                <a:gd name="T43" fmla="*/ 318 h 503"/>
                <a:gd name="T44" fmla="*/ 758 w 767"/>
                <a:gd name="T45" fmla="*/ 344 h 503"/>
                <a:gd name="T46" fmla="*/ 731 w 767"/>
                <a:gd name="T47" fmla="*/ 363 h 503"/>
                <a:gd name="T48" fmla="*/ 695 w 767"/>
                <a:gd name="T49" fmla="*/ 382 h 503"/>
                <a:gd name="T50" fmla="*/ 659 w 767"/>
                <a:gd name="T51" fmla="*/ 389 h 503"/>
                <a:gd name="T52" fmla="*/ 614 w 767"/>
                <a:gd name="T53" fmla="*/ 389 h 503"/>
                <a:gd name="T54" fmla="*/ 560 w 767"/>
                <a:gd name="T55" fmla="*/ 389 h 503"/>
                <a:gd name="T56" fmla="*/ 514 w 767"/>
                <a:gd name="T57" fmla="*/ 389 h 503"/>
                <a:gd name="T58" fmla="*/ 451 w 767"/>
                <a:gd name="T59" fmla="*/ 408 h 503"/>
                <a:gd name="T60" fmla="*/ 424 w 767"/>
                <a:gd name="T61" fmla="*/ 420 h 503"/>
                <a:gd name="T62" fmla="*/ 379 w 767"/>
                <a:gd name="T63" fmla="*/ 440 h 503"/>
                <a:gd name="T64" fmla="*/ 343 w 767"/>
                <a:gd name="T65" fmla="*/ 459 h 503"/>
                <a:gd name="T66" fmla="*/ 307 w 767"/>
                <a:gd name="T67" fmla="*/ 478 h 503"/>
                <a:gd name="T68" fmla="*/ 289 w 767"/>
                <a:gd name="T69" fmla="*/ 497 h 503"/>
                <a:gd name="T70" fmla="*/ 243 w 767"/>
                <a:gd name="T71" fmla="*/ 497 h 503"/>
                <a:gd name="T72" fmla="*/ 198 w 767"/>
                <a:gd name="T73" fmla="*/ 471 h 503"/>
                <a:gd name="T74" fmla="*/ 153 w 767"/>
                <a:gd name="T75" fmla="*/ 459 h 503"/>
                <a:gd name="T76" fmla="*/ 117 w 767"/>
                <a:gd name="T77" fmla="*/ 452 h 503"/>
                <a:gd name="T78" fmla="*/ 54 w 767"/>
                <a:gd name="T79" fmla="*/ 452 h 503"/>
                <a:gd name="T80" fmla="*/ 27 w 767"/>
                <a:gd name="T81" fmla="*/ 446 h 503"/>
                <a:gd name="T82" fmla="*/ 9 w 767"/>
                <a:gd name="T83" fmla="*/ 401 h 503"/>
                <a:gd name="T84" fmla="*/ 0 w 767"/>
                <a:gd name="T85" fmla="*/ 376 h 503"/>
                <a:gd name="T86" fmla="*/ 9 w 767"/>
                <a:gd name="T87" fmla="*/ 344 h 503"/>
                <a:gd name="T88" fmla="*/ 45 w 767"/>
                <a:gd name="T89" fmla="*/ 299 h 503"/>
                <a:gd name="T90" fmla="*/ 72 w 767"/>
                <a:gd name="T91" fmla="*/ 280 h 503"/>
                <a:gd name="T92" fmla="*/ 117 w 767"/>
                <a:gd name="T93" fmla="*/ 261 h 503"/>
                <a:gd name="T94" fmla="*/ 153 w 767"/>
                <a:gd name="T95" fmla="*/ 236 h 503"/>
                <a:gd name="T96" fmla="*/ 144 w 767"/>
                <a:gd name="T97" fmla="*/ 210 h 503"/>
                <a:gd name="T98" fmla="*/ 108 w 767"/>
                <a:gd name="T99" fmla="*/ 197 h 503"/>
                <a:gd name="T100" fmla="*/ 54 w 767"/>
                <a:gd name="T101" fmla="*/ 178 h 503"/>
                <a:gd name="T102" fmla="*/ 27 w 767"/>
                <a:gd name="T103" fmla="*/ 166 h 503"/>
                <a:gd name="T104" fmla="*/ 18 w 767"/>
                <a:gd name="T105" fmla="*/ 140 h 503"/>
                <a:gd name="T106" fmla="*/ 54 w 767"/>
                <a:gd name="T107" fmla="*/ 134 h 5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7"/>
                <a:gd name="T163" fmla="*/ 0 h 503"/>
                <a:gd name="T164" fmla="*/ 767 w 767"/>
                <a:gd name="T165" fmla="*/ 503 h 5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7" h="503">
                  <a:moveTo>
                    <a:pt x="72" y="134"/>
                  </a:moveTo>
                  <a:lnTo>
                    <a:pt x="72" y="127"/>
                  </a:lnTo>
                  <a:lnTo>
                    <a:pt x="72" y="121"/>
                  </a:lnTo>
                  <a:lnTo>
                    <a:pt x="72" y="115"/>
                  </a:lnTo>
                  <a:lnTo>
                    <a:pt x="81" y="102"/>
                  </a:lnTo>
                  <a:lnTo>
                    <a:pt x="81" y="96"/>
                  </a:lnTo>
                  <a:lnTo>
                    <a:pt x="90" y="96"/>
                  </a:lnTo>
                  <a:lnTo>
                    <a:pt x="90" y="89"/>
                  </a:lnTo>
                  <a:lnTo>
                    <a:pt x="99" y="89"/>
                  </a:lnTo>
                  <a:lnTo>
                    <a:pt x="108" y="83"/>
                  </a:lnTo>
                  <a:lnTo>
                    <a:pt x="117" y="83"/>
                  </a:lnTo>
                  <a:lnTo>
                    <a:pt x="126" y="83"/>
                  </a:lnTo>
                  <a:lnTo>
                    <a:pt x="135" y="83"/>
                  </a:lnTo>
                  <a:lnTo>
                    <a:pt x="144" y="76"/>
                  </a:lnTo>
                  <a:lnTo>
                    <a:pt x="153" y="70"/>
                  </a:lnTo>
                  <a:lnTo>
                    <a:pt x="162" y="70"/>
                  </a:lnTo>
                  <a:lnTo>
                    <a:pt x="171" y="64"/>
                  </a:lnTo>
                  <a:lnTo>
                    <a:pt x="189" y="64"/>
                  </a:lnTo>
                  <a:lnTo>
                    <a:pt x="198" y="64"/>
                  </a:lnTo>
                  <a:lnTo>
                    <a:pt x="207" y="64"/>
                  </a:lnTo>
                  <a:lnTo>
                    <a:pt x="225" y="64"/>
                  </a:lnTo>
                  <a:lnTo>
                    <a:pt x="234" y="64"/>
                  </a:lnTo>
                  <a:lnTo>
                    <a:pt x="234" y="70"/>
                  </a:lnTo>
                  <a:lnTo>
                    <a:pt x="243" y="70"/>
                  </a:lnTo>
                  <a:lnTo>
                    <a:pt x="252" y="70"/>
                  </a:lnTo>
                  <a:lnTo>
                    <a:pt x="262" y="70"/>
                  </a:lnTo>
                  <a:lnTo>
                    <a:pt x="271" y="70"/>
                  </a:lnTo>
                  <a:lnTo>
                    <a:pt x="280" y="64"/>
                  </a:lnTo>
                  <a:lnTo>
                    <a:pt x="298" y="57"/>
                  </a:lnTo>
                  <a:lnTo>
                    <a:pt x="307" y="57"/>
                  </a:lnTo>
                  <a:lnTo>
                    <a:pt x="307" y="51"/>
                  </a:lnTo>
                  <a:lnTo>
                    <a:pt x="307" y="45"/>
                  </a:lnTo>
                  <a:lnTo>
                    <a:pt x="316" y="38"/>
                  </a:lnTo>
                  <a:lnTo>
                    <a:pt x="325" y="38"/>
                  </a:lnTo>
                  <a:lnTo>
                    <a:pt x="334" y="32"/>
                  </a:lnTo>
                  <a:lnTo>
                    <a:pt x="334" y="25"/>
                  </a:lnTo>
                  <a:lnTo>
                    <a:pt x="343" y="19"/>
                  </a:lnTo>
                  <a:lnTo>
                    <a:pt x="343" y="13"/>
                  </a:lnTo>
                  <a:lnTo>
                    <a:pt x="343" y="6"/>
                  </a:lnTo>
                  <a:lnTo>
                    <a:pt x="361" y="0"/>
                  </a:lnTo>
                  <a:lnTo>
                    <a:pt x="370" y="0"/>
                  </a:lnTo>
                  <a:lnTo>
                    <a:pt x="379" y="0"/>
                  </a:lnTo>
                  <a:lnTo>
                    <a:pt x="388" y="0"/>
                  </a:lnTo>
                  <a:lnTo>
                    <a:pt x="388" y="6"/>
                  </a:lnTo>
                  <a:lnTo>
                    <a:pt x="397" y="6"/>
                  </a:lnTo>
                  <a:lnTo>
                    <a:pt x="406" y="6"/>
                  </a:lnTo>
                  <a:lnTo>
                    <a:pt x="406" y="13"/>
                  </a:lnTo>
                  <a:lnTo>
                    <a:pt x="415" y="13"/>
                  </a:lnTo>
                  <a:lnTo>
                    <a:pt x="424" y="19"/>
                  </a:lnTo>
                  <a:lnTo>
                    <a:pt x="433" y="25"/>
                  </a:lnTo>
                  <a:lnTo>
                    <a:pt x="442" y="25"/>
                  </a:lnTo>
                  <a:lnTo>
                    <a:pt x="442" y="32"/>
                  </a:lnTo>
                  <a:lnTo>
                    <a:pt x="451" y="32"/>
                  </a:lnTo>
                  <a:lnTo>
                    <a:pt x="460" y="38"/>
                  </a:lnTo>
                  <a:lnTo>
                    <a:pt x="469" y="38"/>
                  </a:lnTo>
                  <a:lnTo>
                    <a:pt x="469" y="45"/>
                  </a:lnTo>
                  <a:lnTo>
                    <a:pt x="478" y="45"/>
                  </a:lnTo>
                  <a:lnTo>
                    <a:pt x="478" y="51"/>
                  </a:lnTo>
                  <a:lnTo>
                    <a:pt x="487" y="51"/>
                  </a:lnTo>
                  <a:lnTo>
                    <a:pt x="496" y="51"/>
                  </a:lnTo>
                  <a:lnTo>
                    <a:pt x="505" y="51"/>
                  </a:lnTo>
                  <a:lnTo>
                    <a:pt x="505" y="57"/>
                  </a:lnTo>
                  <a:lnTo>
                    <a:pt x="514" y="57"/>
                  </a:lnTo>
                  <a:lnTo>
                    <a:pt x="523" y="57"/>
                  </a:lnTo>
                  <a:lnTo>
                    <a:pt x="523" y="64"/>
                  </a:lnTo>
                  <a:lnTo>
                    <a:pt x="551" y="83"/>
                  </a:lnTo>
                  <a:lnTo>
                    <a:pt x="560" y="89"/>
                  </a:lnTo>
                  <a:lnTo>
                    <a:pt x="569" y="89"/>
                  </a:lnTo>
                  <a:lnTo>
                    <a:pt x="569" y="96"/>
                  </a:lnTo>
                  <a:lnTo>
                    <a:pt x="569" y="102"/>
                  </a:lnTo>
                  <a:lnTo>
                    <a:pt x="569" y="108"/>
                  </a:lnTo>
                  <a:lnTo>
                    <a:pt x="569" y="115"/>
                  </a:lnTo>
                  <a:lnTo>
                    <a:pt x="569" y="121"/>
                  </a:lnTo>
                  <a:lnTo>
                    <a:pt x="569" y="127"/>
                  </a:lnTo>
                  <a:lnTo>
                    <a:pt x="569" y="134"/>
                  </a:lnTo>
                  <a:lnTo>
                    <a:pt x="560" y="134"/>
                  </a:lnTo>
                  <a:lnTo>
                    <a:pt x="560" y="140"/>
                  </a:lnTo>
                  <a:lnTo>
                    <a:pt x="551" y="140"/>
                  </a:lnTo>
                  <a:lnTo>
                    <a:pt x="541" y="147"/>
                  </a:lnTo>
                  <a:lnTo>
                    <a:pt x="532" y="153"/>
                  </a:lnTo>
                  <a:lnTo>
                    <a:pt x="532" y="159"/>
                  </a:lnTo>
                  <a:lnTo>
                    <a:pt x="523" y="159"/>
                  </a:lnTo>
                  <a:lnTo>
                    <a:pt x="523" y="166"/>
                  </a:lnTo>
                  <a:lnTo>
                    <a:pt x="523" y="172"/>
                  </a:lnTo>
                  <a:lnTo>
                    <a:pt x="523" y="178"/>
                  </a:lnTo>
                  <a:lnTo>
                    <a:pt x="523" y="185"/>
                  </a:lnTo>
                  <a:lnTo>
                    <a:pt x="532" y="185"/>
                  </a:lnTo>
                  <a:lnTo>
                    <a:pt x="532" y="191"/>
                  </a:lnTo>
                  <a:lnTo>
                    <a:pt x="541" y="191"/>
                  </a:lnTo>
                  <a:lnTo>
                    <a:pt x="541" y="197"/>
                  </a:lnTo>
                  <a:lnTo>
                    <a:pt x="551" y="197"/>
                  </a:lnTo>
                  <a:lnTo>
                    <a:pt x="569" y="197"/>
                  </a:lnTo>
                  <a:lnTo>
                    <a:pt x="569" y="204"/>
                  </a:lnTo>
                  <a:lnTo>
                    <a:pt x="605" y="217"/>
                  </a:lnTo>
                  <a:lnTo>
                    <a:pt x="614" y="223"/>
                  </a:lnTo>
                  <a:lnTo>
                    <a:pt x="614" y="229"/>
                  </a:lnTo>
                  <a:lnTo>
                    <a:pt x="614" y="236"/>
                  </a:lnTo>
                  <a:lnTo>
                    <a:pt x="623" y="236"/>
                  </a:lnTo>
                  <a:lnTo>
                    <a:pt x="632" y="236"/>
                  </a:lnTo>
                  <a:lnTo>
                    <a:pt x="641" y="242"/>
                  </a:lnTo>
                  <a:lnTo>
                    <a:pt x="677" y="261"/>
                  </a:lnTo>
                  <a:lnTo>
                    <a:pt x="677" y="268"/>
                  </a:lnTo>
                  <a:lnTo>
                    <a:pt x="686" y="268"/>
                  </a:lnTo>
                  <a:lnTo>
                    <a:pt x="686" y="274"/>
                  </a:lnTo>
                  <a:lnTo>
                    <a:pt x="731" y="293"/>
                  </a:lnTo>
                  <a:lnTo>
                    <a:pt x="740" y="293"/>
                  </a:lnTo>
                  <a:lnTo>
                    <a:pt x="740" y="299"/>
                  </a:lnTo>
                  <a:lnTo>
                    <a:pt x="740" y="306"/>
                  </a:lnTo>
                  <a:lnTo>
                    <a:pt x="749" y="312"/>
                  </a:lnTo>
                  <a:lnTo>
                    <a:pt x="749" y="318"/>
                  </a:lnTo>
                  <a:lnTo>
                    <a:pt x="758" y="325"/>
                  </a:lnTo>
                  <a:lnTo>
                    <a:pt x="758" y="331"/>
                  </a:lnTo>
                  <a:lnTo>
                    <a:pt x="767" y="331"/>
                  </a:lnTo>
                  <a:lnTo>
                    <a:pt x="767" y="338"/>
                  </a:lnTo>
                  <a:lnTo>
                    <a:pt x="758" y="344"/>
                  </a:lnTo>
                  <a:lnTo>
                    <a:pt x="749" y="344"/>
                  </a:lnTo>
                  <a:lnTo>
                    <a:pt x="749" y="350"/>
                  </a:lnTo>
                  <a:lnTo>
                    <a:pt x="740" y="350"/>
                  </a:lnTo>
                  <a:lnTo>
                    <a:pt x="740" y="357"/>
                  </a:lnTo>
                  <a:lnTo>
                    <a:pt x="731" y="363"/>
                  </a:lnTo>
                  <a:lnTo>
                    <a:pt x="731" y="369"/>
                  </a:lnTo>
                  <a:lnTo>
                    <a:pt x="722" y="369"/>
                  </a:lnTo>
                  <a:lnTo>
                    <a:pt x="722" y="376"/>
                  </a:lnTo>
                  <a:lnTo>
                    <a:pt x="704" y="376"/>
                  </a:lnTo>
                  <a:lnTo>
                    <a:pt x="695" y="382"/>
                  </a:lnTo>
                  <a:lnTo>
                    <a:pt x="686" y="382"/>
                  </a:lnTo>
                  <a:lnTo>
                    <a:pt x="677" y="382"/>
                  </a:lnTo>
                  <a:lnTo>
                    <a:pt x="677" y="389"/>
                  </a:lnTo>
                  <a:lnTo>
                    <a:pt x="668" y="389"/>
                  </a:lnTo>
                  <a:lnTo>
                    <a:pt x="659" y="389"/>
                  </a:lnTo>
                  <a:lnTo>
                    <a:pt x="650" y="389"/>
                  </a:lnTo>
                  <a:lnTo>
                    <a:pt x="641" y="389"/>
                  </a:lnTo>
                  <a:lnTo>
                    <a:pt x="632" y="389"/>
                  </a:lnTo>
                  <a:lnTo>
                    <a:pt x="623" y="389"/>
                  </a:lnTo>
                  <a:lnTo>
                    <a:pt x="614" y="389"/>
                  </a:lnTo>
                  <a:lnTo>
                    <a:pt x="605" y="389"/>
                  </a:lnTo>
                  <a:lnTo>
                    <a:pt x="596" y="389"/>
                  </a:lnTo>
                  <a:lnTo>
                    <a:pt x="578" y="389"/>
                  </a:lnTo>
                  <a:lnTo>
                    <a:pt x="569" y="389"/>
                  </a:lnTo>
                  <a:lnTo>
                    <a:pt x="560" y="389"/>
                  </a:lnTo>
                  <a:lnTo>
                    <a:pt x="551" y="389"/>
                  </a:lnTo>
                  <a:lnTo>
                    <a:pt x="541" y="389"/>
                  </a:lnTo>
                  <a:lnTo>
                    <a:pt x="532" y="389"/>
                  </a:lnTo>
                  <a:lnTo>
                    <a:pt x="523" y="389"/>
                  </a:lnTo>
                  <a:lnTo>
                    <a:pt x="514" y="389"/>
                  </a:lnTo>
                  <a:lnTo>
                    <a:pt x="505" y="389"/>
                  </a:lnTo>
                  <a:lnTo>
                    <a:pt x="478" y="395"/>
                  </a:lnTo>
                  <a:lnTo>
                    <a:pt x="469" y="401"/>
                  </a:lnTo>
                  <a:lnTo>
                    <a:pt x="460" y="401"/>
                  </a:lnTo>
                  <a:lnTo>
                    <a:pt x="451" y="408"/>
                  </a:lnTo>
                  <a:lnTo>
                    <a:pt x="451" y="414"/>
                  </a:lnTo>
                  <a:lnTo>
                    <a:pt x="442" y="414"/>
                  </a:lnTo>
                  <a:lnTo>
                    <a:pt x="433" y="414"/>
                  </a:lnTo>
                  <a:lnTo>
                    <a:pt x="424" y="414"/>
                  </a:lnTo>
                  <a:lnTo>
                    <a:pt x="424" y="420"/>
                  </a:lnTo>
                  <a:lnTo>
                    <a:pt x="415" y="420"/>
                  </a:lnTo>
                  <a:lnTo>
                    <a:pt x="415" y="427"/>
                  </a:lnTo>
                  <a:lnTo>
                    <a:pt x="406" y="433"/>
                  </a:lnTo>
                  <a:lnTo>
                    <a:pt x="388" y="440"/>
                  </a:lnTo>
                  <a:lnTo>
                    <a:pt x="379" y="440"/>
                  </a:lnTo>
                  <a:lnTo>
                    <a:pt x="379" y="446"/>
                  </a:lnTo>
                  <a:lnTo>
                    <a:pt x="370" y="446"/>
                  </a:lnTo>
                  <a:lnTo>
                    <a:pt x="361" y="452"/>
                  </a:lnTo>
                  <a:lnTo>
                    <a:pt x="352" y="459"/>
                  </a:lnTo>
                  <a:lnTo>
                    <a:pt x="343" y="459"/>
                  </a:lnTo>
                  <a:lnTo>
                    <a:pt x="343" y="465"/>
                  </a:lnTo>
                  <a:lnTo>
                    <a:pt x="334" y="471"/>
                  </a:lnTo>
                  <a:lnTo>
                    <a:pt x="325" y="471"/>
                  </a:lnTo>
                  <a:lnTo>
                    <a:pt x="316" y="471"/>
                  </a:lnTo>
                  <a:lnTo>
                    <a:pt x="307" y="478"/>
                  </a:lnTo>
                  <a:lnTo>
                    <a:pt x="298" y="478"/>
                  </a:lnTo>
                  <a:lnTo>
                    <a:pt x="298" y="484"/>
                  </a:lnTo>
                  <a:lnTo>
                    <a:pt x="298" y="490"/>
                  </a:lnTo>
                  <a:lnTo>
                    <a:pt x="298" y="497"/>
                  </a:lnTo>
                  <a:lnTo>
                    <a:pt x="289" y="497"/>
                  </a:lnTo>
                  <a:lnTo>
                    <a:pt x="280" y="497"/>
                  </a:lnTo>
                  <a:lnTo>
                    <a:pt x="271" y="497"/>
                  </a:lnTo>
                  <a:lnTo>
                    <a:pt x="271" y="503"/>
                  </a:lnTo>
                  <a:lnTo>
                    <a:pt x="262" y="503"/>
                  </a:lnTo>
                  <a:lnTo>
                    <a:pt x="243" y="497"/>
                  </a:lnTo>
                  <a:lnTo>
                    <a:pt x="234" y="490"/>
                  </a:lnTo>
                  <a:lnTo>
                    <a:pt x="225" y="484"/>
                  </a:lnTo>
                  <a:lnTo>
                    <a:pt x="216" y="478"/>
                  </a:lnTo>
                  <a:lnTo>
                    <a:pt x="207" y="478"/>
                  </a:lnTo>
                  <a:lnTo>
                    <a:pt x="198" y="471"/>
                  </a:lnTo>
                  <a:lnTo>
                    <a:pt x="180" y="471"/>
                  </a:lnTo>
                  <a:lnTo>
                    <a:pt x="171" y="471"/>
                  </a:lnTo>
                  <a:lnTo>
                    <a:pt x="171" y="465"/>
                  </a:lnTo>
                  <a:lnTo>
                    <a:pt x="162" y="465"/>
                  </a:lnTo>
                  <a:lnTo>
                    <a:pt x="153" y="459"/>
                  </a:lnTo>
                  <a:lnTo>
                    <a:pt x="144" y="459"/>
                  </a:lnTo>
                  <a:lnTo>
                    <a:pt x="135" y="459"/>
                  </a:lnTo>
                  <a:lnTo>
                    <a:pt x="135" y="452"/>
                  </a:lnTo>
                  <a:lnTo>
                    <a:pt x="126" y="452"/>
                  </a:lnTo>
                  <a:lnTo>
                    <a:pt x="117" y="452"/>
                  </a:lnTo>
                  <a:lnTo>
                    <a:pt x="108" y="452"/>
                  </a:lnTo>
                  <a:lnTo>
                    <a:pt x="99" y="452"/>
                  </a:lnTo>
                  <a:lnTo>
                    <a:pt x="81" y="452"/>
                  </a:lnTo>
                  <a:lnTo>
                    <a:pt x="63" y="452"/>
                  </a:lnTo>
                  <a:lnTo>
                    <a:pt x="54" y="452"/>
                  </a:lnTo>
                  <a:lnTo>
                    <a:pt x="54" y="459"/>
                  </a:lnTo>
                  <a:lnTo>
                    <a:pt x="45" y="459"/>
                  </a:lnTo>
                  <a:lnTo>
                    <a:pt x="36" y="452"/>
                  </a:lnTo>
                  <a:lnTo>
                    <a:pt x="36" y="446"/>
                  </a:lnTo>
                  <a:lnTo>
                    <a:pt x="27" y="446"/>
                  </a:lnTo>
                  <a:lnTo>
                    <a:pt x="27" y="440"/>
                  </a:lnTo>
                  <a:lnTo>
                    <a:pt x="18" y="433"/>
                  </a:lnTo>
                  <a:lnTo>
                    <a:pt x="9" y="414"/>
                  </a:lnTo>
                  <a:lnTo>
                    <a:pt x="9" y="408"/>
                  </a:lnTo>
                  <a:lnTo>
                    <a:pt x="9" y="401"/>
                  </a:lnTo>
                  <a:lnTo>
                    <a:pt x="9" y="395"/>
                  </a:lnTo>
                  <a:lnTo>
                    <a:pt x="9" y="389"/>
                  </a:lnTo>
                  <a:lnTo>
                    <a:pt x="0" y="389"/>
                  </a:lnTo>
                  <a:lnTo>
                    <a:pt x="0" y="382"/>
                  </a:lnTo>
                  <a:lnTo>
                    <a:pt x="0" y="376"/>
                  </a:lnTo>
                  <a:lnTo>
                    <a:pt x="0" y="369"/>
                  </a:lnTo>
                  <a:lnTo>
                    <a:pt x="0" y="363"/>
                  </a:lnTo>
                  <a:lnTo>
                    <a:pt x="0" y="357"/>
                  </a:lnTo>
                  <a:lnTo>
                    <a:pt x="0" y="350"/>
                  </a:lnTo>
                  <a:lnTo>
                    <a:pt x="9" y="344"/>
                  </a:lnTo>
                  <a:lnTo>
                    <a:pt x="9" y="338"/>
                  </a:lnTo>
                  <a:lnTo>
                    <a:pt x="9" y="331"/>
                  </a:lnTo>
                  <a:lnTo>
                    <a:pt x="36" y="306"/>
                  </a:lnTo>
                  <a:lnTo>
                    <a:pt x="36" y="299"/>
                  </a:lnTo>
                  <a:lnTo>
                    <a:pt x="45" y="299"/>
                  </a:lnTo>
                  <a:lnTo>
                    <a:pt x="45" y="293"/>
                  </a:lnTo>
                  <a:lnTo>
                    <a:pt x="54" y="293"/>
                  </a:lnTo>
                  <a:lnTo>
                    <a:pt x="54" y="287"/>
                  </a:lnTo>
                  <a:lnTo>
                    <a:pt x="63" y="287"/>
                  </a:lnTo>
                  <a:lnTo>
                    <a:pt x="72" y="280"/>
                  </a:lnTo>
                  <a:lnTo>
                    <a:pt x="81" y="280"/>
                  </a:lnTo>
                  <a:lnTo>
                    <a:pt x="90" y="274"/>
                  </a:lnTo>
                  <a:lnTo>
                    <a:pt x="99" y="268"/>
                  </a:lnTo>
                  <a:lnTo>
                    <a:pt x="108" y="268"/>
                  </a:lnTo>
                  <a:lnTo>
                    <a:pt x="117" y="261"/>
                  </a:lnTo>
                  <a:lnTo>
                    <a:pt x="126" y="261"/>
                  </a:lnTo>
                  <a:lnTo>
                    <a:pt x="135" y="255"/>
                  </a:lnTo>
                  <a:lnTo>
                    <a:pt x="153" y="248"/>
                  </a:lnTo>
                  <a:lnTo>
                    <a:pt x="153" y="242"/>
                  </a:lnTo>
                  <a:lnTo>
                    <a:pt x="153" y="236"/>
                  </a:lnTo>
                  <a:lnTo>
                    <a:pt x="153" y="229"/>
                  </a:lnTo>
                  <a:lnTo>
                    <a:pt x="153" y="223"/>
                  </a:lnTo>
                  <a:lnTo>
                    <a:pt x="144" y="223"/>
                  </a:lnTo>
                  <a:lnTo>
                    <a:pt x="144" y="217"/>
                  </a:lnTo>
                  <a:lnTo>
                    <a:pt x="144" y="210"/>
                  </a:lnTo>
                  <a:lnTo>
                    <a:pt x="135" y="210"/>
                  </a:lnTo>
                  <a:lnTo>
                    <a:pt x="126" y="204"/>
                  </a:lnTo>
                  <a:lnTo>
                    <a:pt x="117" y="204"/>
                  </a:lnTo>
                  <a:lnTo>
                    <a:pt x="117" y="197"/>
                  </a:lnTo>
                  <a:lnTo>
                    <a:pt x="108" y="197"/>
                  </a:lnTo>
                  <a:lnTo>
                    <a:pt x="99" y="197"/>
                  </a:lnTo>
                  <a:lnTo>
                    <a:pt x="90" y="191"/>
                  </a:lnTo>
                  <a:lnTo>
                    <a:pt x="81" y="185"/>
                  </a:lnTo>
                  <a:lnTo>
                    <a:pt x="72" y="185"/>
                  </a:lnTo>
                  <a:lnTo>
                    <a:pt x="54" y="178"/>
                  </a:lnTo>
                  <a:lnTo>
                    <a:pt x="45" y="178"/>
                  </a:lnTo>
                  <a:lnTo>
                    <a:pt x="45" y="172"/>
                  </a:lnTo>
                  <a:lnTo>
                    <a:pt x="36" y="172"/>
                  </a:lnTo>
                  <a:lnTo>
                    <a:pt x="27" y="172"/>
                  </a:lnTo>
                  <a:lnTo>
                    <a:pt x="27" y="166"/>
                  </a:lnTo>
                  <a:lnTo>
                    <a:pt x="18" y="166"/>
                  </a:lnTo>
                  <a:lnTo>
                    <a:pt x="18" y="159"/>
                  </a:lnTo>
                  <a:lnTo>
                    <a:pt x="18" y="153"/>
                  </a:lnTo>
                  <a:lnTo>
                    <a:pt x="18" y="147"/>
                  </a:lnTo>
                  <a:lnTo>
                    <a:pt x="18" y="140"/>
                  </a:lnTo>
                  <a:lnTo>
                    <a:pt x="27" y="140"/>
                  </a:lnTo>
                  <a:lnTo>
                    <a:pt x="36" y="140"/>
                  </a:lnTo>
                  <a:lnTo>
                    <a:pt x="45" y="140"/>
                  </a:lnTo>
                  <a:lnTo>
                    <a:pt x="45" y="134"/>
                  </a:lnTo>
                  <a:lnTo>
                    <a:pt x="54" y="134"/>
                  </a:lnTo>
                  <a:lnTo>
                    <a:pt x="63" y="127"/>
                  </a:lnTo>
                  <a:lnTo>
                    <a:pt x="63" y="121"/>
                  </a:lnTo>
                  <a:lnTo>
                    <a:pt x="72" y="121"/>
                  </a:lnTo>
                </a:path>
              </a:pathLst>
            </a:custGeom>
            <a:noFill/>
            <a:ln w="14288">
              <a:solidFill>
                <a:srgbClr val="000000"/>
              </a:solidFill>
              <a:round/>
              <a:headEnd/>
              <a:tailEnd/>
            </a:ln>
          </p:spPr>
          <p:txBody>
            <a:bodyPr/>
            <a:lstStyle/>
            <a:p>
              <a:endParaRPr lang="en-GB"/>
            </a:p>
          </p:txBody>
        </p:sp>
        <p:sp>
          <p:nvSpPr>
            <p:cNvPr id="85134" name="Oval 53"/>
            <p:cNvSpPr>
              <a:spLocks noChangeArrowheads="1"/>
            </p:cNvSpPr>
            <p:nvPr/>
          </p:nvSpPr>
          <p:spPr bwMode="auto">
            <a:xfrm>
              <a:off x="3017" y="3517"/>
              <a:ext cx="109" cy="132"/>
            </a:xfrm>
            <a:prstGeom prst="ellipse">
              <a:avLst/>
            </a:prstGeom>
            <a:blipFill dpi="0" rotWithShape="0">
              <a:blip r:embed="rId4"/>
              <a:srcRect/>
              <a:tile tx="0" ty="0" sx="100000" sy="100000" flip="none" algn="tl"/>
            </a:blipFill>
            <a:ln w="14288">
              <a:solidFill>
                <a:srgbClr val="999999"/>
              </a:solidFill>
              <a:round/>
              <a:headEnd/>
              <a:tailEnd/>
            </a:ln>
          </p:spPr>
          <p:txBody>
            <a:bodyPr/>
            <a:lstStyle/>
            <a:p>
              <a:endParaRPr lang="en-GB"/>
            </a:p>
          </p:txBody>
        </p:sp>
      </p:grpSp>
      <p:grpSp>
        <p:nvGrpSpPr>
          <p:cNvPr id="85000" name="Group 54"/>
          <p:cNvGrpSpPr>
            <a:grpSpLocks/>
          </p:cNvGrpSpPr>
          <p:nvPr/>
        </p:nvGrpSpPr>
        <p:grpSpPr bwMode="auto">
          <a:xfrm>
            <a:off x="203200" y="2819400"/>
            <a:ext cx="1485900" cy="892175"/>
            <a:chOff x="927" y="1853"/>
            <a:chExt cx="1053" cy="562"/>
          </a:xfrm>
        </p:grpSpPr>
        <p:sp>
          <p:nvSpPr>
            <p:cNvPr id="85115" name="Freeform 55"/>
            <p:cNvSpPr>
              <a:spLocks/>
            </p:cNvSpPr>
            <p:nvPr/>
          </p:nvSpPr>
          <p:spPr bwMode="auto">
            <a:xfrm>
              <a:off x="1229" y="1853"/>
              <a:ext cx="253" cy="160"/>
            </a:xfrm>
            <a:custGeom>
              <a:avLst/>
              <a:gdLst>
                <a:gd name="T0" fmla="*/ 0 w 253"/>
                <a:gd name="T1" fmla="*/ 153 h 160"/>
                <a:gd name="T2" fmla="*/ 126 w 253"/>
                <a:gd name="T3" fmla="*/ 0 h 160"/>
                <a:gd name="T4" fmla="*/ 253 w 253"/>
                <a:gd name="T5" fmla="*/ 160 h 160"/>
                <a:gd name="T6" fmla="*/ 0 w 253"/>
                <a:gd name="T7" fmla="*/ 153 h 160"/>
                <a:gd name="T8" fmla="*/ 0 60000 65536"/>
                <a:gd name="T9" fmla="*/ 0 60000 65536"/>
                <a:gd name="T10" fmla="*/ 0 60000 65536"/>
                <a:gd name="T11" fmla="*/ 0 60000 65536"/>
                <a:gd name="T12" fmla="*/ 0 w 253"/>
                <a:gd name="T13" fmla="*/ 0 h 160"/>
                <a:gd name="T14" fmla="*/ 253 w 253"/>
                <a:gd name="T15" fmla="*/ 160 h 160"/>
              </a:gdLst>
              <a:ahLst/>
              <a:cxnLst>
                <a:cxn ang="T8">
                  <a:pos x="T0" y="T1"/>
                </a:cxn>
                <a:cxn ang="T9">
                  <a:pos x="T2" y="T3"/>
                </a:cxn>
                <a:cxn ang="T10">
                  <a:pos x="T4" y="T5"/>
                </a:cxn>
                <a:cxn ang="T11">
                  <a:pos x="T6" y="T7"/>
                </a:cxn>
              </a:cxnLst>
              <a:rect l="T12" t="T13" r="T14" b="T15"/>
              <a:pathLst>
                <a:path w="253" h="160">
                  <a:moveTo>
                    <a:pt x="0" y="153"/>
                  </a:moveTo>
                  <a:lnTo>
                    <a:pt x="126" y="0"/>
                  </a:lnTo>
                  <a:lnTo>
                    <a:pt x="253" y="160"/>
                  </a:lnTo>
                  <a:lnTo>
                    <a:pt x="0" y="153"/>
                  </a:lnTo>
                  <a:close/>
                </a:path>
              </a:pathLst>
            </a:custGeom>
            <a:solidFill>
              <a:srgbClr val="FFFF00"/>
            </a:solidFill>
            <a:ln w="14288">
              <a:solidFill>
                <a:srgbClr val="000000"/>
              </a:solidFill>
              <a:round/>
              <a:headEnd/>
              <a:tailEnd/>
            </a:ln>
          </p:spPr>
          <p:txBody>
            <a:bodyPr/>
            <a:lstStyle/>
            <a:p>
              <a:endParaRPr lang="en-GB"/>
            </a:p>
          </p:txBody>
        </p:sp>
        <p:sp>
          <p:nvSpPr>
            <p:cNvPr id="85116" name="Freeform 56"/>
            <p:cNvSpPr>
              <a:spLocks/>
            </p:cNvSpPr>
            <p:nvPr/>
          </p:nvSpPr>
          <p:spPr bwMode="auto">
            <a:xfrm>
              <a:off x="1310" y="1911"/>
              <a:ext cx="253" cy="159"/>
            </a:xfrm>
            <a:custGeom>
              <a:avLst/>
              <a:gdLst>
                <a:gd name="T0" fmla="*/ 0 w 253"/>
                <a:gd name="T1" fmla="*/ 153 h 159"/>
                <a:gd name="T2" fmla="*/ 127 w 253"/>
                <a:gd name="T3" fmla="*/ 0 h 159"/>
                <a:gd name="T4" fmla="*/ 253 w 253"/>
                <a:gd name="T5" fmla="*/ 159 h 159"/>
                <a:gd name="T6" fmla="*/ 0 w 253"/>
                <a:gd name="T7" fmla="*/ 153 h 159"/>
                <a:gd name="T8" fmla="*/ 0 60000 65536"/>
                <a:gd name="T9" fmla="*/ 0 60000 65536"/>
                <a:gd name="T10" fmla="*/ 0 60000 65536"/>
                <a:gd name="T11" fmla="*/ 0 60000 65536"/>
                <a:gd name="T12" fmla="*/ 0 w 253"/>
                <a:gd name="T13" fmla="*/ 0 h 159"/>
                <a:gd name="T14" fmla="*/ 253 w 253"/>
                <a:gd name="T15" fmla="*/ 159 h 159"/>
              </a:gdLst>
              <a:ahLst/>
              <a:cxnLst>
                <a:cxn ang="T8">
                  <a:pos x="T0" y="T1"/>
                </a:cxn>
                <a:cxn ang="T9">
                  <a:pos x="T2" y="T3"/>
                </a:cxn>
                <a:cxn ang="T10">
                  <a:pos x="T4" y="T5"/>
                </a:cxn>
                <a:cxn ang="T11">
                  <a:pos x="T6" y="T7"/>
                </a:cxn>
              </a:cxnLst>
              <a:rect l="T12" t="T13" r="T14" b="T15"/>
              <a:pathLst>
                <a:path w="253" h="159">
                  <a:moveTo>
                    <a:pt x="0" y="153"/>
                  </a:moveTo>
                  <a:lnTo>
                    <a:pt x="127" y="0"/>
                  </a:lnTo>
                  <a:lnTo>
                    <a:pt x="253" y="159"/>
                  </a:lnTo>
                  <a:lnTo>
                    <a:pt x="0" y="153"/>
                  </a:lnTo>
                  <a:close/>
                </a:path>
              </a:pathLst>
            </a:custGeom>
            <a:solidFill>
              <a:srgbClr val="FFFF00"/>
            </a:solidFill>
            <a:ln w="14288">
              <a:solidFill>
                <a:srgbClr val="000000"/>
              </a:solidFill>
              <a:round/>
              <a:headEnd/>
              <a:tailEnd/>
            </a:ln>
          </p:spPr>
          <p:txBody>
            <a:bodyPr/>
            <a:lstStyle/>
            <a:p>
              <a:endParaRPr lang="en-GB"/>
            </a:p>
          </p:txBody>
        </p:sp>
        <p:sp>
          <p:nvSpPr>
            <p:cNvPr id="85117" name="Freeform 57"/>
            <p:cNvSpPr>
              <a:spLocks/>
            </p:cNvSpPr>
            <p:nvPr/>
          </p:nvSpPr>
          <p:spPr bwMode="auto">
            <a:xfrm>
              <a:off x="1392" y="1968"/>
              <a:ext cx="252" cy="159"/>
            </a:xfrm>
            <a:custGeom>
              <a:avLst/>
              <a:gdLst>
                <a:gd name="T0" fmla="*/ 0 w 252"/>
                <a:gd name="T1" fmla="*/ 153 h 159"/>
                <a:gd name="T2" fmla="*/ 126 w 252"/>
                <a:gd name="T3" fmla="*/ 0 h 159"/>
                <a:gd name="T4" fmla="*/ 252 w 252"/>
                <a:gd name="T5" fmla="*/ 159 h 159"/>
                <a:gd name="T6" fmla="*/ 0 w 252"/>
                <a:gd name="T7" fmla="*/ 153 h 159"/>
                <a:gd name="T8" fmla="*/ 0 60000 65536"/>
                <a:gd name="T9" fmla="*/ 0 60000 65536"/>
                <a:gd name="T10" fmla="*/ 0 60000 65536"/>
                <a:gd name="T11" fmla="*/ 0 60000 65536"/>
                <a:gd name="T12" fmla="*/ 0 w 252"/>
                <a:gd name="T13" fmla="*/ 0 h 159"/>
                <a:gd name="T14" fmla="*/ 252 w 252"/>
                <a:gd name="T15" fmla="*/ 159 h 159"/>
              </a:gdLst>
              <a:ahLst/>
              <a:cxnLst>
                <a:cxn ang="T8">
                  <a:pos x="T0" y="T1"/>
                </a:cxn>
                <a:cxn ang="T9">
                  <a:pos x="T2" y="T3"/>
                </a:cxn>
                <a:cxn ang="T10">
                  <a:pos x="T4" y="T5"/>
                </a:cxn>
                <a:cxn ang="T11">
                  <a:pos x="T6" y="T7"/>
                </a:cxn>
              </a:cxnLst>
              <a:rect l="T12" t="T13" r="T14" b="T15"/>
              <a:pathLst>
                <a:path w="252" h="159">
                  <a:moveTo>
                    <a:pt x="0" y="153"/>
                  </a:moveTo>
                  <a:lnTo>
                    <a:pt x="126" y="0"/>
                  </a:lnTo>
                  <a:lnTo>
                    <a:pt x="252" y="159"/>
                  </a:lnTo>
                  <a:lnTo>
                    <a:pt x="0" y="153"/>
                  </a:lnTo>
                  <a:close/>
                </a:path>
              </a:pathLst>
            </a:custGeom>
            <a:solidFill>
              <a:srgbClr val="FFFF00"/>
            </a:solidFill>
            <a:ln w="14288">
              <a:solidFill>
                <a:srgbClr val="000000"/>
              </a:solidFill>
              <a:round/>
              <a:headEnd/>
              <a:tailEnd/>
            </a:ln>
          </p:spPr>
          <p:txBody>
            <a:bodyPr/>
            <a:lstStyle/>
            <a:p>
              <a:endParaRPr lang="en-GB"/>
            </a:p>
          </p:txBody>
        </p:sp>
        <p:sp>
          <p:nvSpPr>
            <p:cNvPr id="85118" name="Freeform 58"/>
            <p:cNvSpPr>
              <a:spLocks/>
            </p:cNvSpPr>
            <p:nvPr/>
          </p:nvSpPr>
          <p:spPr bwMode="auto">
            <a:xfrm>
              <a:off x="1251" y="2151"/>
              <a:ext cx="253" cy="159"/>
            </a:xfrm>
            <a:custGeom>
              <a:avLst/>
              <a:gdLst>
                <a:gd name="T0" fmla="*/ 0 w 253"/>
                <a:gd name="T1" fmla="*/ 153 h 159"/>
                <a:gd name="T2" fmla="*/ 126 w 253"/>
                <a:gd name="T3" fmla="*/ 0 h 159"/>
                <a:gd name="T4" fmla="*/ 253 w 253"/>
                <a:gd name="T5" fmla="*/ 159 h 159"/>
                <a:gd name="T6" fmla="*/ 0 w 253"/>
                <a:gd name="T7" fmla="*/ 153 h 159"/>
                <a:gd name="T8" fmla="*/ 0 60000 65536"/>
                <a:gd name="T9" fmla="*/ 0 60000 65536"/>
                <a:gd name="T10" fmla="*/ 0 60000 65536"/>
                <a:gd name="T11" fmla="*/ 0 60000 65536"/>
                <a:gd name="T12" fmla="*/ 0 w 253"/>
                <a:gd name="T13" fmla="*/ 0 h 159"/>
                <a:gd name="T14" fmla="*/ 253 w 253"/>
                <a:gd name="T15" fmla="*/ 159 h 159"/>
              </a:gdLst>
              <a:ahLst/>
              <a:cxnLst>
                <a:cxn ang="T8">
                  <a:pos x="T0" y="T1"/>
                </a:cxn>
                <a:cxn ang="T9">
                  <a:pos x="T2" y="T3"/>
                </a:cxn>
                <a:cxn ang="T10">
                  <a:pos x="T4" y="T5"/>
                </a:cxn>
                <a:cxn ang="T11">
                  <a:pos x="T6" y="T7"/>
                </a:cxn>
              </a:cxnLst>
              <a:rect l="T12" t="T13" r="T14" b="T15"/>
              <a:pathLst>
                <a:path w="253" h="159">
                  <a:moveTo>
                    <a:pt x="0" y="153"/>
                  </a:moveTo>
                  <a:lnTo>
                    <a:pt x="126" y="0"/>
                  </a:lnTo>
                  <a:lnTo>
                    <a:pt x="253" y="159"/>
                  </a:lnTo>
                  <a:lnTo>
                    <a:pt x="0" y="153"/>
                  </a:lnTo>
                  <a:close/>
                </a:path>
              </a:pathLst>
            </a:custGeom>
            <a:solidFill>
              <a:srgbClr val="FFFF00"/>
            </a:solidFill>
            <a:ln w="14288">
              <a:solidFill>
                <a:srgbClr val="000000"/>
              </a:solidFill>
              <a:round/>
              <a:headEnd/>
              <a:tailEnd/>
            </a:ln>
          </p:spPr>
          <p:txBody>
            <a:bodyPr/>
            <a:lstStyle/>
            <a:p>
              <a:endParaRPr lang="en-GB"/>
            </a:p>
          </p:txBody>
        </p:sp>
        <p:sp>
          <p:nvSpPr>
            <p:cNvPr id="85119" name="Freeform 59"/>
            <p:cNvSpPr>
              <a:spLocks/>
            </p:cNvSpPr>
            <p:nvPr/>
          </p:nvSpPr>
          <p:spPr bwMode="auto">
            <a:xfrm>
              <a:off x="1296" y="2208"/>
              <a:ext cx="253" cy="159"/>
            </a:xfrm>
            <a:custGeom>
              <a:avLst/>
              <a:gdLst>
                <a:gd name="T0" fmla="*/ 0 w 253"/>
                <a:gd name="T1" fmla="*/ 153 h 159"/>
                <a:gd name="T2" fmla="*/ 126 w 253"/>
                <a:gd name="T3" fmla="*/ 0 h 159"/>
                <a:gd name="T4" fmla="*/ 253 w 253"/>
                <a:gd name="T5" fmla="*/ 159 h 159"/>
                <a:gd name="T6" fmla="*/ 0 w 253"/>
                <a:gd name="T7" fmla="*/ 153 h 159"/>
                <a:gd name="T8" fmla="*/ 0 60000 65536"/>
                <a:gd name="T9" fmla="*/ 0 60000 65536"/>
                <a:gd name="T10" fmla="*/ 0 60000 65536"/>
                <a:gd name="T11" fmla="*/ 0 60000 65536"/>
                <a:gd name="T12" fmla="*/ 0 w 253"/>
                <a:gd name="T13" fmla="*/ 0 h 159"/>
                <a:gd name="T14" fmla="*/ 253 w 253"/>
                <a:gd name="T15" fmla="*/ 159 h 159"/>
              </a:gdLst>
              <a:ahLst/>
              <a:cxnLst>
                <a:cxn ang="T8">
                  <a:pos x="T0" y="T1"/>
                </a:cxn>
                <a:cxn ang="T9">
                  <a:pos x="T2" y="T3"/>
                </a:cxn>
                <a:cxn ang="T10">
                  <a:pos x="T4" y="T5"/>
                </a:cxn>
                <a:cxn ang="T11">
                  <a:pos x="T6" y="T7"/>
                </a:cxn>
              </a:cxnLst>
              <a:rect l="T12" t="T13" r="T14" b="T15"/>
              <a:pathLst>
                <a:path w="253" h="159">
                  <a:moveTo>
                    <a:pt x="0" y="153"/>
                  </a:moveTo>
                  <a:lnTo>
                    <a:pt x="126" y="0"/>
                  </a:lnTo>
                  <a:lnTo>
                    <a:pt x="253" y="159"/>
                  </a:lnTo>
                  <a:lnTo>
                    <a:pt x="0" y="153"/>
                  </a:lnTo>
                  <a:close/>
                </a:path>
              </a:pathLst>
            </a:custGeom>
            <a:solidFill>
              <a:srgbClr val="FFFF00"/>
            </a:solidFill>
            <a:ln w="14288">
              <a:solidFill>
                <a:srgbClr val="000000"/>
              </a:solidFill>
              <a:round/>
              <a:headEnd/>
              <a:tailEnd/>
            </a:ln>
          </p:spPr>
          <p:txBody>
            <a:bodyPr/>
            <a:lstStyle/>
            <a:p>
              <a:endParaRPr lang="en-GB"/>
            </a:p>
          </p:txBody>
        </p:sp>
        <p:sp>
          <p:nvSpPr>
            <p:cNvPr id="85120" name="Freeform 60"/>
            <p:cNvSpPr>
              <a:spLocks/>
            </p:cNvSpPr>
            <p:nvPr/>
          </p:nvSpPr>
          <p:spPr bwMode="auto">
            <a:xfrm>
              <a:off x="1565" y="2141"/>
              <a:ext cx="253" cy="160"/>
            </a:xfrm>
            <a:custGeom>
              <a:avLst/>
              <a:gdLst>
                <a:gd name="T0" fmla="*/ 0 w 253"/>
                <a:gd name="T1" fmla="*/ 153 h 160"/>
                <a:gd name="T2" fmla="*/ 126 w 253"/>
                <a:gd name="T3" fmla="*/ 0 h 160"/>
                <a:gd name="T4" fmla="*/ 253 w 253"/>
                <a:gd name="T5" fmla="*/ 160 h 160"/>
                <a:gd name="T6" fmla="*/ 0 w 253"/>
                <a:gd name="T7" fmla="*/ 153 h 160"/>
                <a:gd name="T8" fmla="*/ 0 60000 65536"/>
                <a:gd name="T9" fmla="*/ 0 60000 65536"/>
                <a:gd name="T10" fmla="*/ 0 60000 65536"/>
                <a:gd name="T11" fmla="*/ 0 60000 65536"/>
                <a:gd name="T12" fmla="*/ 0 w 253"/>
                <a:gd name="T13" fmla="*/ 0 h 160"/>
                <a:gd name="T14" fmla="*/ 253 w 253"/>
                <a:gd name="T15" fmla="*/ 160 h 160"/>
              </a:gdLst>
              <a:ahLst/>
              <a:cxnLst>
                <a:cxn ang="T8">
                  <a:pos x="T0" y="T1"/>
                </a:cxn>
                <a:cxn ang="T9">
                  <a:pos x="T2" y="T3"/>
                </a:cxn>
                <a:cxn ang="T10">
                  <a:pos x="T4" y="T5"/>
                </a:cxn>
                <a:cxn ang="T11">
                  <a:pos x="T6" y="T7"/>
                </a:cxn>
              </a:cxnLst>
              <a:rect l="T12" t="T13" r="T14" b="T15"/>
              <a:pathLst>
                <a:path w="253" h="160">
                  <a:moveTo>
                    <a:pt x="0" y="153"/>
                  </a:moveTo>
                  <a:lnTo>
                    <a:pt x="126" y="0"/>
                  </a:lnTo>
                  <a:lnTo>
                    <a:pt x="253" y="160"/>
                  </a:lnTo>
                  <a:lnTo>
                    <a:pt x="0" y="153"/>
                  </a:lnTo>
                  <a:close/>
                </a:path>
              </a:pathLst>
            </a:custGeom>
            <a:solidFill>
              <a:srgbClr val="FFFF00"/>
            </a:solidFill>
            <a:ln w="14288">
              <a:solidFill>
                <a:srgbClr val="000000"/>
              </a:solidFill>
              <a:round/>
              <a:headEnd/>
              <a:tailEnd/>
            </a:ln>
          </p:spPr>
          <p:txBody>
            <a:bodyPr/>
            <a:lstStyle/>
            <a:p>
              <a:endParaRPr lang="en-GB"/>
            </a:p>
          </p:txBody>
        </p:sp>
        <p:sp>
          <p:nvSpPr>
            <p:cNvPr id="85121" name="Freeform 61"/>
            <p:cNvSpPr>
              <a:spLocks/>
            </p:cNvSpPr>
            <p:nvPr/>
          </p:nvSpPr>
          <p:spPr bwMode="auto">
            <a:xfrm>
              <a:off x="1646" y="2199"/>
              <a:ext cx="253" cy="159"/>
            </a:xfrm>
            <a:custGeom>
              <a:avLst/>
              <a:gdLst>
                <a:gd name="T0" fmla="*/ 0 w 253"/>
                <a:gd name="T1" fmla="*/ 153 h 159"/>
                <a:gd name="T2" fmla="*/ 127 w 253"/>
                <a:gd name="T3" fmla="*/ 0 h 159"/>
                <a:gd name="T4" fmla="*/ 253 w 253"/>
                <a:gd name="T5" fmla="*/ 159 h 159"/>
                <a:gd name="T6" fmla="*/ 0 w 253"/>
                <a:gd name="T7" fmla="*/ 153 h 159"/>
                <a:gd name="T8" fmla="*/ 0 60000 65536"/>
                <a:gd name="T9" fmla="*/ 0 60000 65536"/>
                <a:gd name="T10" fmla="*/ 0 60000 65536"/>
                <a:gd name="T11" fmla="*/ 0 60000 65536"/>
                <a:gd name="T12" fmla="*/ 0 w 253"/>
                <a:gd name="T13" fmla="*/ 0 h 159"/>
                <a:gd name="T14" fmla="*/ 253 w 253"/>
                <a:gd name="T15" fmla="*/ 159 h 159"/>
              </a:gdLst>
              <a:ahLst/>
              <a:cxnLst>
                <a:cxn ang="T8">
                  <a:pos x="T0" y="T1"/>
                </a:cxn>
                <a:cxn ang="T9">
                  <a:pos x="T2" y="T3"/>
                </a:cxn>
                <a:cxn ang="T10">
                  <a:pos x="T4" y="T5"/>
                </a:cxn>
                <a:cxn ang="T11">
                  <a:pos x="T6" y="T7"/>
                </a:cxn>
              </a:cxnLst>
              <a:rect l="T12" t="T13" r="T14" b="T15"/>
              <a:pathLst>
                <a:path w="253" h="159">
                  <a:moveTo>
                    <a:pt x="0" y="153"/>
                  </a:moveTo>
                  <a:lnTo>
                    <a:pt x="127" y="0"/>
                  </a:lnTo>
                  <a:lnTo>
                    <a:pt x="253" y="159"/>
                  </a:lnTo>
                  <a:lnTo>
                    <a:pt x="0" y="153"/>
                  </a:lnTo>
                  <a:close/>
                </a:path>
              </a:pathLst>
            </a:custGeom>
            <a:solidFill>
              <a:srgbClr val="FFFF00"/>
            </a:solidFill>
            <a:ln w="14288">
              <a:solidFill>
                <a:srgbClr val="000000"/>
              </a:solidFill>
              <a:round/>
              <a:headEnd/>
              <a:tailEnd/>
            </a:ln>
          </p:spPr>
          <p:txBody>
            <a:bodyPr/>
            <a:lstStyle/>
            <a:p>
              <a:endParaRPr lang="en-GB"/>
            </a:p>
          </p:txBody>
        </p:sp>
        <p:sp>
          <p:nvSpPr>
            <p:cNvPr id="85122" name="Freeform 62"/>
            <p:cNvSpPr>
              <a:spLocks/>
            </p:cNvSpPr>
            <p:nvPr/>
          </p:nvSpPr>
          <p:spPr bwMode="auto">
            <a:xfrm>
              <a:off x="1728" y="2256"/>
              <a:ext cx="252" cy="159"/>
            </a:xfrm>
            <a:custGeom>
              <a:avLst/>
              <a:gdLst>
                <a:gd name="T0" fmla="*/ 0 w 252"/>
                <a:gd name="T1" fmla="*/ 153 h 159"/>
                <a:gd name="T2" fmla="*/ 126 w 252"/>
                <a:gd name="T3" fmla="*/ 0 h 159"/>
                <a:gd name="T4" fmla="*/ 252 w 252"/>
                <a:gd name="T5" fmla="*/ 159 h 159"/>
                <a:gd name="T6" fmla="*/ 0 w 252"/>
                <a:gd name="T7" fmla="*/ 153 h 159"/>
                <a:gd name="T8" fmla="*/ 0 60000 65536"/>
                <a:gd name="T9" fmla="*/ 0 60000 65536"/>
                <a:gd name="T10" fmla="*/ 0 60000 65536"/>
                <a:gd name="T11" fmla="*/ 0 60000 65536"/>
                <a:gd name="T12" fmla="*/ 0 w 252"/>
                <a:gd name="T13" fmla="*/ 0 h 159"/>
                <a:gd name="T14" fmla="*/ 252 w 252"/>
                <a:gd name="T15" fmla="*/ 159 h 159"/>
              </a:gdLst>
              <a:ahLst/>
              <a:cxnLst>
                <a:cxn ang="T8">
                  <a:pos x="T0" y="T1"/>
                </a:cxn>
                <a:cxn ang="T9">
                  <a:pos x="T2" y="T3"/>
                </a:cxn>
                <a:cxn ang="T10">
                  <a:pos x="T4" y="T5"/>
                </a:cxn>
                <a:cxn ang="T11">
                  <a:pos x="T6" y="T7"/>
                </a:cxn>
              </a:cxnLst>
              <a:rect l="T12" t="T13" r="T14" b="T15"/>
              <a:pathLst>
                <a:path w="252" h="159">
                  <a:moveTo>
                    <a:pt x="0" y="153"/>
                  </a:moveTo>
                  <a:lnTo>
                    <a:pt x="126" y="0"/>
                  </a:lnTo>
                  <a:lnTo>
                    <a:pt x="252" y="159"/>
                  </a:lnTo>
                  <a:lnTo>
                    <a:pt x="0" y="153"/>
                  </a:lnTo>
                  <a:close/>
                </a:path>
              </a:pathLst>
            </a:custGeom>
            <a:solidFill>
              <a:srgbClr val="FFFF00"/>
            </a:solidFill>
            <a:ln w="14288">
              <a:solidFill>
                <a:srgbClr val="000000"/>
              </a:solidFill>
              <a:round/>
              <a:headEnd/>
              <a:tailEnd/>
            </a:ln>
          </p:spPr>
          <p:txBody>
            <a:bodyPr/>
            <a:lstStyle/>
            <a:p>
              <a:endParaRPr lang="en-GB"/>
            </a:p>
          </p:txBody>
        </p:sp>
        <p:sp>
          <p:nvSpPr>
            <p:cNvPr id="85123" name="Freeform 63"/>
            <p:cNvSpPr>
              <a:spLocks/>
            </p:cNvSpPr>
            <p:nvPr/>
          </p:nvSpPr>
          <p:spPr bwMode="auto">
            <a:xfrm>
              <a:off x="927" y="1862"/>
              <a:ext cx="253" cy="160"/>
            </a:xfrm>
            <a:custGeom>
              <a:avLst/>
              <a:gdLst>
                <a:gd name="T0" fmla="*/ 0 w 253"/>
                <a:gd name="T1" fmla="*/ 153 h 160"/>
                <a:gd name="T2" fmla="*/ 126 w 253"/>
                <a:gd name="T3" fmla="*/ 0 h 160"/>
                <a:gd name="T4" fmla="*/ 253 w 253"/>
                <a:gd name="T5" fmla="*/ 160 h 160"/>
                <a:gd name="T6" fmla="*/ 0 w 253"/>
                <a:gd name="T7" fmla="*/ 153 h 160"/>
                <a:gd name="T8" fmla="*/ 0 60000 65536"/>
                <a:gd name="T9" fmla="*/ 0 60000 65536"/>
                <a:gd name="T10" fmla="*/ 0 60000 65536"/>
                <a:gd name="T11" fmla="*/ 0 60000 65536"/>
                <a:gd name="T12" fmla="*/ 0 w 253"/>
                <a:gd name="T13" fmla="*/ 0 h 160"/>
                <a:gd name="T14" fmla="*/ 253 w 253"/>
                <a:gd name="T15" fmla="*/ 160 h 160"/>
              </a:gdLst>
              <a:ahLst/>
              <a:cxnLst>
                <a:cxn ang="T8">
                  <a:pos x="T0" y="T1"/>
                </a:cxn>
                <a:cxn ang="T9">
                  <a:pos x="T2" y="T3"/>
                </a:cxn>
                <a:cxn ang="T10">
                  <a:pos x="T4" y="T5"/>
                </a:cxn>
                <a:cxn ang="T11">
                  <a:pos x="T6" y="T7"/>
                </a:cxn>
              </a:cxnLst>
              <a:rect l="T12" t="T13" r="T14" b="T15"/>
              <a:pathLst>
                <a:path w="253" h="160">
                  <a:moveTo>
                    <a:pt x="0" y="153"/>
                  </a:moveTo>
                  <a:lnTo>
                    <a:pt x="126" y="0"/>
                  </a:lnTo>
                  <a:lnTo>
                    <a:pt x="253" y="160"/>
                  </a:lnTo>
                  <a:lnTo>
                    <a:pt x="0" y="153"/>
                  </a:lnTo>
                  <a:close/>
                </a:path>
              </a:pathLst>
            </a:custGeom>
            <a:solidFill>
              <a:srgbClr val="FFFF00"/>
            </a:solidFill>
            <a:ln w="14288">
              <a:solidFill>
                <a:srgbClr val="000000"/>
              </a:solidFill>
              <a:round/>
              <a:headEnd/>
              <a:tailEnd/>
            </a:ln>
          </p:spPr>
          <p:txBody>
            <a:bodyPr/>
            <a:lstStyle/>
            <a:p>
              <a:endParaRPr lang="en-GB"/>
            </a:p>
          </p:txBody>
        </p:sp>
        <p:sp>
          <p:nvSpPr>
            <p:cNvPr id="85124" name="Freeform 64"/>
            <p:cNvSpPr>
              <a:spLocks/>
            </p:cNvSpPr>
            <p:nvPr/>
          </p:nvSpPr>
          <p:spPr bwMode="auto">
            <a:xfrm>
              <a:off x="1008" y="1920"/>
              <a:ext cx="253" cy="159"/>
            </a:xfrm>
            <a:custGeom>
              <a:avLst/>
              <a:gdLst>
                <a:gd name="T0" fmla="*/ 0 w 253"/>
                <a:gd name="T1" fmla="*/ 153 h 159"/>
                <a:gd name="T2" fmla="*/ 127 w 253"/>
                <a:gd name="T3" fmla="*/ 0 h 159"/>
                <a:gd name="T4" fmla="*/ 253 w 253"/>
                <a:gd name="T5" fmla="*/ 159 h 159"/>
                <a:gd name="T6" fmla="*/ 0 w 253"/>
                <a:gd name="T7" fmla="*/ 153 h 159"/>
                <a:gd name="T8" fmla="*/ 0 60000 65536"/>
                <a:gd name="T9" fmla="*/ 0 60000 65536"/>
                <a:gd name="T10" fmla="*/ 0 60000 65536"/>
                <a:gd name="T11" fmla="*/ 0 60000 65536"/>
                <a:gd name="T12" fmla="*/ 0 w 253"/>
                <a:gd name="T13" fmla="*/ 0 h 159"/>
                <a:gd name="T14" fmla="*/ 253 w 253"/>
                <a:gd name="T15" fmla="*/ 159 h 159"/>
              </a:gdLst>
              <a:ahLst/>
              <a:cxnLst>
                <a:cxn ang="T8">
                  <a:pos x="T0" y="T1"/>
                </a:cxn>
                <a:cxn ang="T9">
                  <a:pos x="T2" y="T3"/>
                </a:cxn>
                <a:cxn ang="T10">
                  <a:pos x="T4" y="T5"/>
                </a:cxn>
                <a:cxn ang="T11">
                  <a:pos x="T6" y="T7"/>
                </a:cxn>
              </a:cxnLst>
              <a:rect l="T12" t="T13" r="T14" b="T15"/>
              <a:pathLst>
                <a:path w="253" h="159">
                  <a:moveTo>
                    <a:pt x="0" y="153"/>
                  </a:moveTo>
                  <a:lnTo>
                    <a:pt x="127" y="0"/>
                  </a:lnTo>
                  <a:lnTo>
                    <a:pt x="253" y="159"/>
                  </a:lnTo>
                  <a:lnTo>
                    <a:pt x="0" y="153"/>
                  </a:lnTo>
                  <a:close/>
                </a:path>
              </a:pathLst>
            </a:custGeom>
            <a:solidFill>
              <a:srgbClr val="FFFF00"/>
            </a:solidFill>
            <a:ln w="14288">
              <a:solidFill>
                <a:srgbClr val="000000"/>
              </a:solidFill>
              <a:round/>
              <a:headEnd/>
              <a:tailEnd/>
            </a:ln>
          </p:spPr>
          <p:txBody>
            <a:bodyPr/>
            <a:lstStyle/>
            <a:p>
              <a:endParaRPr lang="en-GB"/>
            </a:p>
          </p:txBody>
        </p:sp>
        <p:sp>
          <p:nvSpPr>
            <p:cNvPr id="85125" name="Freeform 65"/>
            <p:cNvSpPr>
              <a:spLocks/>
            </p:cNvSpPr>
            <p:nvPr/>
          </p:nvSpPr>
          <p:spPr bwMode="auto">
            <a:xfrm>
              <a:off x="1090" y="1977"/>
              <a:ext cx="252" cy="159"/>
            </a:xfrm>
            <a:custGeom>
              <a:avLst/>
              <a:gdLst>
                <a:gd name="T0" fmla="*/ 0 w 252"/>
                <a:gd name="T1" fmla="*/ 153 h 159"/>
                <a:gd name="T2" fmla="*/ 126 w 252"/>
                <a:gd name="T3" fmla="*/ 0 h 159"/>
                <a:gd name="T4" fmla="*/ 252 w 252"/>
                <a:gd name="T5" fmla="*/ 159 h 159"/>
                <a:gd name="T6" fmla="*/ 0 w 252"/>
                <a:gd name="T7" fmla="*/ 153 h 159"/>
                <a:gd name="T8" fmla="*/ 0 60000 65536"/>
                <a:gd name="T9" fmla="*/ 0 60000 65536"/>
                <a:gd name="T10" fmla="*/ 0 60000 65536"/>
                <a:gd name="T11" fmla="*/ 0 60000 65536"/>
                <a:gd name="T12" fmla="*/ 0 w 252"/>
                <a:gd name="T13" fmla="*/ 0 h 159"/>
                <a:gd name="T14" fmla="*/ 252 w 252"/>
                <a:gd name="T15" fmla="*/ 159 h 159"/>
              </a:gdLst>
              <a:ahLst/>
              <a:cxnLst>
                <a:cxn ang="T8">
                  <a:pos x="T0" y="T1"/>
                </a:cxn>
                <a:cxn ang="T9">
                  <a:pos x="T2" y="T3"/>
                </a:cxn>
                <a:cxn ang="T10">
                  <a:pos x="T4" y="T5"/>
                </a:cxn>
                <a:cxn ang="T11">
                  <a:pos x="T6" y="T7"/>
                </a:cxn>
              </a:cxnLst>
              <a:rect l="T12" t="T13" r="T14" b="T15"/>
              <a:pathLst>
                <a:path w="252" h="159">
                  <a:moveTo>
                    <a:pt x="0" y="153"/>
                  </a:moveTo>
                  <a:lnTo>
                    <a:pt x="126" y="0"/>
                  </a:lnTo>
                  <a:lnTo>
                    <a:pt x="252" y="159"/>
                  </a:lnTo>
                  <a:lnTo>
                    <a:pt x="0" y="153"/>
                  </a:lnTo>
                  <a:close/>
                </a:path>
              </a:pathLst>
            </a:custGeom>
            <a:solidFill>
              <a:srgbClr val="FFFF00"/>
            </a:solidFill>
            <a:ln w="14288">
              <a:solidFill>
                <a:srgbClr val="000000"/>
              </a:solidFill>
              <a:round/>
              <a:headEnd/>
              <a:tailEnd/>
            </a:ln>
          </p:spPr>
          <p:txBody>
            <a:bodyPr/>
            <a:lstStyle/>
            <a:p>
              <a:endParaRPr lang="en-GB"/>
            </a:p>
          </p:txBody>
        </p:sp>
      </p:grpSp>
      <p:sp>
        <p:nvSpPr>
          <p:cNvPr id="85001" name="AutoShape 66"/>
          <p:cNvSpPr>
            <a:spLocks noChangeArrowheads="1"/>
          </p:cNvSpPr>
          <p:nvPr/>
        </p:nvSpPr>
        <p:spPr bwMode="auto">
          <a:xfrm flipH="1">
            <a:off x="5080000" y="4392613"/>
            <a:ext cx="2166938" cy="1066800"/>
          </a:xfrm>
          <a:prstGeom prst="curvedUpArrow">
            <a:avLst>
              <a:gd name="adj1" fmla="val 40625"/>
              <a:gd name="adj2" fmla="val 81250"/>
              <a:gd name="adj3" fmla="val 33333"/>
            </a:avLst>
          </a:prstGeom>
          <a:solidFill>
            <a:srgbClr val="FFFFFF"/>
          </a:solidFill>
          <a:ln w="12700">
            <a:solidFill>
              <a:schemeClr val="tx1"/>
            </a:solidFill>
            <a:miter lim="800000"/>
            <a:headEnd/>
            <a:tailEnd/>
          </a:ln>
        </p:spPr>
        <p:txBody>
          <a:bodyPr wrap="none" anchor="ctr"/>
          <a:lstStyle/>
          <a:p>
            <a:endParaRPr lang="en-GB"/>
          </a:p>
        </p:txBody>
      </p:sp>
      <p:sp>
        <p:nvSpPr>
          <p:cNvPr id="85002" name="AutoShape 67"/>
          <p:cNvSpPr>
            <a:spLocks noChangeArrowheads="1"/>
          </p:cNvSpPr>
          <p:nvPr/>
        </p:nvSpPr>
        <p:spPr bwMode="auto">
          <a:xfrm>
            <a:off x="541338" y="3962400"/>
            <a:ext cx="2168525" cy="1066800"/>
          </a:xfrm>
          <a:prstGeom prst="curvedUpArrow">
            <a:avLst>
              <a:gd name="adj1" fmla="val 40655"/>
              <a:gd name="adj2" fmla="val 81310"/>
              <a:gd name="adj3" fmla="val 33333"/>
            </a:avLst>
          </a:prstGeom>
          <a:solidFill>
            <a:srgbClr val="FFFFFF"/>
          </a:solidFill>
          <a:ln w="12700">
            <a:solidFill>
              <a:schemeClr val="tx1"/>
            </a:solidFill>
            <a:miter lim="800000"/>
            <a:headEnd/>
            <a:tailEnd/>
          </a:ln>
        </p:spPr>
        <p:txBody>
          <a:bodyPr wrap="none" anchor="ctr"/>
          <a:lstStyle/>
          <a:p>
            <a:endParaRPr lang="en-GB"/>
          </a:p>
        </p:txBody>
      </p:sp>
      <p:sp>
        <p:nvSpPr>
          <p:cNvPr id="85003" name="Rectangle 68"/>
          <p:cNvSpPr>
            <a:spLocks noChangeArrowheads="1"/>
          </p:cNvSpPr>
          <p:nvPr/>
        </p:nvSpPr>
        <p:spPr bwMode="auto">
          <a:xfrm>
            <a:off x="0" y="1905000"/>
            <a:ext cx="5283200" cy="454025"/>
          </a:xfrm>
          <a:prstGeom prst="rect">
            <a:avLst/>
          </a:prstGeom>
          <a:noFill/>
          <a:ln w="12700">
            <a:noFill/>
            <a:miter lim="800000"/>
            <a:headEnd/>
            <a:tailEnd/>
          </a:ln>
        </p:spPr>
        <p:txBody>
          <a:bodyPr lIns="90488" tIns="44450" rIns="90488" bIns="44450">
            <a:spAutoFit/>
          </a:bodyPr>
          <a:lstStyle/>
          <a:p>
            <a:pPr>
              <a:spcBef>
                <a:spcPct val="0"/>
              </a:spcBef>
            </a:pPr>
            <a:r>
              <a:rPr lang="en-GB" sz="2400">
                <a:solidFill>
                  <a:srgbClr val="000066"/>
                </a:solidFill>
              </a:rPr>
              <a:t>Complement activation</a:t>
            </a:r>
          </a:p>
        </p:txBody>
      </p:sp>
      <p:sp>
        <p:nvSpPr>
          <p:cNvPr id="85004" name="Rectangle 69"/>
          <p:cNvSpPr>
            <a:spLocks noChangeArrowheads="1"/>
          </p:cNvSpPr>
          <p:nvPr/>
        </p:nvSpPr>
        <p:spPr bwMode="auto">
          <a:xfrm>
            <a:off x="6096000" y="1981200"/>
            <a:ext cx="3319463" cy="1184275"/>
          </a:xfrm>
          <a:prstGeom prst="rect">
            <a:avLst/>
          </a:prstGeom>
          <a:noFill/>
          <a:ln w="12700">
            <a:noFill/>
            <a:miter lim="800000"/>
            <a:headEnd/>
            <a:tailEnd/>
          </a:ln>
        </p:spPr>
        <p:txBody>
          <a:bodyPr lIns="90488" tIns="44450" rIns="90488" bIns="44450">
            <a:spAutoFit/>
          </a:bodyPr>
          <a:lstStyle/>
          <a:p>
            <a:pPr>
              <a:spcBef>
                <a:spcPct val="0"/>
              </a:spcBef>
            </a:pPr>
            <a:r>
              <a:rPr lang="en-GB" sz="2400">
                <a:solidFill>
                  <a:srgbClr val="000066"/>
                </a:solidFill>
              </a:rPr>
              <a:t>Infiltration of macrophages and neutrophils</a:t>
            </a:r>
          </a:p>
        </p:txBody>
      </p:sp>
      <p:sp>
        <p:nvSpPr>
          <p:cNvPr id="85005" name="Text Box 79"/>
          <p:cNvSpPr txBox="1">
            <a:spLocks noChangeArrowheads="1"/>
          </p:cNvSpPr>
          <p:nvPr/>
        </p:nvSpPr>
        <p:spPr bwMode="auto">
          <a:xfrm>
            <a:off x="2967038" y="3663950"/>
            <a:ext cx="1744662" cy="457200"/>
          </a:xfrm>
          <a:prstGeom prst="rect">
            <a:avLst/>
          </a:prstGeom>
          <a:noFill/>
          <a:ln w="25400">
            <a:noFill/>
            <a:miter lim="800000"/>
            <a:headEnd/>
            <a:tailEnd/>
          </a:ln>
        </p:spPr>
        <p:txBody>
          <a:bodyPr wrap="none">
            <a:spAutoFit/>
          </a:bodyPr>
          <a:lstStyle/>
          <a:p>
            <a:pPr>
              <a:spcBef>
                <a:spcPct val="0"/>
              </a:spcBef>
            </a:pPr>
            <a:r>
              <a:rPr lang="en-GB" sz="2400">
                <a:solidFill>
                  <a:srgbClr val="000066"/>
                </a:solidFill>
              </a:rPr>
              <a:t>Glomerulus</a:t>
            </a:r>
          </a:p>
        </p:txBody>
      </p:sp>
      <p:sp>
        <p:nvSpPr>
          <p:cNvPr id="85006" name="Rectangle 82"/>
          <p:cNvSpPr>
            <a:spLocks noGrp="1" noChangeArrowheads="1"/>
          </p:cNvSpPr>
          <p:nvPr>
            <p:ph type="title"/>
          </p:nvPr>
        </p:nvSpPr>
        <p:spPr/>
        <p:txBody>
          <a:bodyPr/>
          <a:lstStyle/>
          <a:p>
            <a:r>
              <a:rPr lang="en-GB" smtClean="0"/>
              <a:t>Immune complex deposition in small vessels</a:t>
            </a:r>
          </a:p>
        </p:txBody>
      </p:sp>
      <p:grpSp>
        <p:nvGrpSpPr>
          <p:cNvPr id="85007" name="Group 84"/>
          <p:cNvGrpSpPr>
            <a:grpSpLocks/>
          </p:cNvGrpSpPr>
          <p:nvPr/>
        </p:nvGrpSpPr>
        <p:grpSpPr bwMode="auto">
          <a:xfrm>
            <a:off x="3049588" y="1773238"/>
            <a:ext cx="2386012" cy="1773237"/>
            <a:chOff x="1746" y="3175"/>
            <a:chExt cx="1503" cy="1117"/>
          </a:xfrm>
        </p:grpSpPr>
        <p:grpSp>
          <p:nvGrpSpPr>
            <p:cNvPr id="85080" name="Group 85"/>
            <p:cNvGrpSpPr>
              <a:grpSpLocks/>
            </p:cNvGrpSpPr>
            <p:nvPr/>
          </p:nvGrpSpPr>
          <p:grpSpPr bwMode="auto">
            <a:xfrm flipV="1">
              <a:off x="2290" y="3175"/>
              <a:ext cx="429" cy="390"/>
              <a:chOff x="788" y="1641"/>
              <a:chExt cx="426" cy="282"/>
            </a:xfrm>
          </p:grpSpPr>
          <p:sp>
            <p:nvSpPr>
              <p:cNvPr id="85109" name="Line 86"/>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5110" name="Line 87"/>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5111" name="Line 88"/>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5112" name="Line 89"/>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5113" name="Line 90"/>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5114" name="Line 91"/>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sp>
          <p:nvSpPr>
            <p:cNvPr id="85081" name="AutoShape 92"/>
            <p:cNvSpPr>
              <a:spLocks noChangeArrowheads="1"/>
            </p:cNvSpPr>
            <p:nvPr/>
          </p:nvSpPr>
          <p:spPr bwMode="auto">
            <a:xfrm>
              <a:off x="3152" y="3884"/>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grpSp>
          <p:nvGrpSpPr>
            <p:cNvPr id="85082" name="Group 93"/>
            <p:cNvGrpSpPr>
              <a:grpSpLocks/>
            </p:cNvGrpSpPr>
            <p:nvPr/>
          </p:nvGrpSpPr>
          <p:grpSpPr bwMode="auto">
            <a:xfrm flipV="1">
              <a:off x="1966" y="3818"/>
              <a:ext cx="429" cy="390"/>
              <a:chOff x="788" y="1641"/>
              <a:chExt cx="426" cy="282"/>
            </a:xfrm>
          </p:grpSpPr>
          <p:sp>
            <p:nvSpPr>
              <p:cNvPr id="85103" name="Line 94"/>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5104" name="Line 95"/>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5105" name="Line 96"/>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5106" name="Line 97"/>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5107" name="Line 98"/>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5108" name="Line 99"/>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5083" name="Group 100"/>
            <p:cNvGrpSpPr>
              <a:grpSpLocks/>
            </p:cNvGrpSpPr>
            <p:nvPr/>
          </p:nvGrpSpPr>
          <p:grpSpPr bwMode="auto">
            <a:xfrm rot="16200000" flipV="1">
              <a:off x="1711" y="3581"/>
              <a:ext cx="446" cy="375"/>
              <a:chOff x="788" y="1641"/>
              <a:chExt cx="426" cy="282"/>
            </a:xfrm>
          </p:grpSpPr>
          <p:sp>
            <p:nvSpPr>
              <p:cNvPr id="85097" name="Line 101"/>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5098" name="Line 102"/>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5099" name="Line 103"/>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5100" name="Line 104"/>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5101" name="Line 105"/>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5102" name="Line 106"/>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5084" name="Group 107"/>
            <p:cNvGrpSpPr>
              <a:grpSpLocks/>
            </p:cNvGrpSpPr>
            <p:nvPr/>
          </p:nvGrpSpPr>
          <p:grpSpPr bwMode="auto">
            <a:xfrm rot="16200000" flipV="1">
              <a:off x="2488" y="3719"/>
              <a:ext cx="446" cy="376"/>
              <a:chOff x="788" y="1641"/>
              <a:chExt cx="426" cy="282"/>
            </a:xfrm>
          </p:grpSpPr>
          <p:sp>
            <p:nvSpPr>
              <p:cNvPr id="85091" name="Line 108"/>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5092" name="Line 109"/>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5093" name="Line 110"/>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5094" name="Line 111"/>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5095" name="Line 112"/>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5096" name="Line 113"/>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sp>
          <p:nvSpPr>
            <p:cNvPr id="85085" name="AutoShape 114"/>
            <p:cNvSpPr>
              <a:spLocks noChangeArrowheads="1"/>
            </p:cNvSpPr>
            <p:nvPr/>
          </p:nvSpPr>
          <p:spPr bwMode="auto">
            <a:xfrm>
              <a:off x="2328" y="4173"/>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5086" name="AutoShape 115"/>
            <p:cNvSpPr>
              <a:spLocks noChangeArrowheads="1"/>
            </p:cNvSpPr>
            <p:nvPr/>
          </p:nvSpPr>
          <p:spPr bwMode="auto">
            <a:xfrm>
              <a:off x="2109" y="3538"/>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5087" name="AutoShape 116"/>
            <p:cNvSpPr>
              <a:spLocks noChangeArrowheads="1"/>
            </p:cNvSpPr>
            <p:nvPr/>
          </p:nvSpPr>
          <p:spPr bwMode="auto">
            <a:xfrm>
              <a:off x="1927" y="3947"/>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5088" name="AutoShape 117"/>
            <p:cNvSpPr>
              <a:spLocks noChangeArrowheads="1"/>
            </p:cNvSpPr>
            <p:nvPr/>
          </p:nvSpPr>
          <p:spPr bwMode="auto">
            <a:xfrm>
              <a:off x="2834" y="3720"/>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5089" name="AutoShape 118"/>
            <p:cNvSpPr>
              <a:spLocks noChangeArrowheads="1"/>
            </p:cNvSpPr>
            <p:nvPr/>
          </p:nvSpPr>
          <p:spPr bwMode="auto">
            <a:xfrm>
              <a:off x="2471" y="3584"/>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5090" name="AutoShape 119"/>
            <p:cNvSpPr>
              <a:spLocks noChangeArrowheads="1"/>
            </p:cNvSpPr>
            <p:nvPr/>
          </p:nvSpPr>
          <p:spPr bwMode="auto">
            <a:xfrm>
              <a:off x="2698" y="4037"/>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grpSp>
      <p:grpSp>
        <p:nvGrpSpPr>
          <p:cNvPr id="85008" name="Group 120"/>
          <p:cNvGrpSpPr>
            <a:grpSpLocks/>
          </p:cNvGrpSpPr>
          <p:nvPr/>
        </p:nvGrpSpPr>
        <p:grpSpPr bwMode="auto">
          <a:xfrm>
            <a:off x="3409950" y="1628775"/>
            <a:ext cx="2386013" cy="1773238"/>
            <a:chOff x="1746" y="3175"/>
            <a:chExt cx="1503" cy="1117"/>
          </a:xfrm>
        </p:grpSpPr>
        <p:grpSp>
          <p:nvGrpSpPr>
            <p:cNvPr id="85045" name="Group 121"/>
            <p:cNvGrpSpPr>
              <a:grpSpLocks/>
            </p:cNvGrpSpPr>
            <p:nvPr/>
          </p:nvGrpSpPr>
          <p:grpSpPr bwMode="auto">
            <a:xfrm flipV="1">
              <a:off x="2290" y="3175"/>
              <a:ext cx="429" cy="390"/>
              <a:chOff x="788" y="1641"/>
              <a:chExt cx="426" cy="282"/>
            </a:xfrm>
          </p:grpSpPr>
          <p:sp>
            <p:nvSpPr>
              <p:cNvPr id="85074" name="Line 122"/>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5075" name="Line 123"/>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5076" name="Line 124"/>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5077" name="Line 125"/>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5078" name="Line 126"/>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5079" name="Line 127"/>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sp>
          <p:nvSpPr>
            <p:cNvPr id="85046" name="AutoShape 128"/>
            <p:cNvSpPr>
              <a:spLocks noChangeArrowheads="1"/>
            </p:cNvSpPr>
            <p:nvPr/>
          </p:nvSpPr>
          <p:spPr bwMode="auto">
            <a:xfrm>
              <a:off x="3152" y="3884"/>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grpSp>
          <p:nvGrpSpPr>
            <p:cNvPr id="85047" name="Group 129"/>
            <p:cNvGrpSpPr>
              <a:grpSpLocks/>
            </p:cNvGrpSpPr>
            <p:nvPr/>
          </p:nvGrpSpPr>
          <p:grpSpPr bwMode="auto">
            <a:xfrm flipV="1">
              <a:off x="1966" y="3818"/>
              <a:ext cx="429" cy="390"/>
              <a:chOff x="788" y="1641"/>
              <a:chExt cx="426" cy="282"/>
            </a:xfrm>
          </p:grpSpPr>
          <p:sp>
            <p:nvSpPr>
              <p:cNvPr id="85068" name="Line 130"/>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5069" name="Line 131"/>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5070" name="Line 132"/>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5071" name="Line 133"/>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5072" name="Line 134"/>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5073" name="Line 135"/>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5048" name="Group 136"/>
            <p:cNvGrpSpPr>
              <a:grpSpLocks/>
            </p:cNvGrpSpPr>
            <p:nvPr/>
          </p:nvGrpSpPr>
          <p:grpSpPr bwMode="auto">
            <a:xfrm rot="16200000" flipV="1">
              <a:off x="1711" y="3581"/>
              <a:ext cx="446" cy="375"/>
              <a:chOff x="788" y="1641"/>
              <a:chExt cx="426" cy="282"/>
            </a:xfrm>
          </p:grpSpPr>
          <p:sp>
            <p:nvSpPr>
              <p:cNvPr id="85062" name="Line 137"/>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5063" name="Line 138"/>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5064" name="Line 139"/>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5065" name="Line 140"/>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5066" name="Line 141"/>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5067" name="Line 142"/>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5049" name="Group 143"/>
            <p:cNvGrpSpPr>
              <a:grpSpLocks/>
            </p:cNvGrpSpPr>
            <p:nvPr/>
          </p:nvGrpSpPr>
          <p:grpSpPr bwMode="auto">
            <a:xfrm rot="16200000" flipV="1">
              <a:off x="2488" y="3719"/>
              <a:ext cx="446" cy="376"/>
              <a:chOff x="788" y="1641"/>
              <a:chExt cx="426" cy="282"/>
            </a:xfrm>
          </p:grpSpPr>
          <p:sp>
            <p:nvSpPr>
              <p:cNvPr id="85056" name="Line 144"/>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5057" name="Line 145"/>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5058" name="Line 146"/>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5059" name="Line 147"/>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5060" name="Line 148"/>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5061" name="Line 149"/>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sp>
          <p:nvSpPr>
            <p:cNvPr id="85050" name="AutoShape 150"/>
            <p:cNvSpPr>
              <a:spLocks noChangeArrowheads="1"/>
            </p:cNvSpPr>
            <p:nvPr/>
          </p:nvSpPr>
          <p:spPr bwMode="auto">
            <a:xfrm>
              <a:off x="2328" y="4173"/>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5051" name="AutoShape 151"/>
            <p:cNvSpPr>
              <a:spLocks noChangeArrowheads="1"/>
            </p:cNvSpPr>
            <p:nvPr/>
          </p:nvSpPr>
          <p:spPr bwMode="auto">
            <a:xfrm>
              <a:off x="2109" y="3538"/>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5052" name="AutoShape 152"/>
            <p:cNvSpPr>
              <a:spLocks noChangeArrowheads="1"/>
            </p:cNvSpPr>
            <p:nvPr/>
          </p:nvSpPr>
          <p:spPr bwMode="auto">
            <a:xfrm>
              <a:off x="1927" y="3947"/>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5053" name="AutoShape 153"/>
            <p:cNvSpPr>
              <a:spLocks noChangeArrowheads="1"/>
            </p:cNvSpPr>
            <p:nvPr/>
          </p:nvSpPr>
          <p:spPr bwMode="auto">
            <a:xfrm>
              <a:off x="2834" y="3720"/>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5054" name="AutoShape 154"/>
            <p:cNvSpPr>
              <a:spLocks noChangeArrowheads="1"/>
            </p:cNvSpPr>
            <p:nvPr/>
          </p:nvSpPr>
          <p:spPr bwMode="auto">
            <a:xfrm>
              <a:off x="2471" y="3584"/>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5055" name="AutoShape 155"/>
            <p:cNvSpPr>
              <a:spLocks noChangeArrowheads="1"/>
            </p:cNvSpPr>
            <p:nvPr/>
          </p:nvSpPr>
          <p:spPr bwMode="auto">
            <a:xfrm>
              <a:off x="2698" y="4037"/>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grpSp>
      <p:grpSp>
        <p:nvGrpSpPr>
          <p:cNvPr id="85009" name="Group 156"/>
          <p:cNvGrpSpPr>
            <a:grpSpLocks/>
          </p:cNvGrpSpPr>
          <p:nvPr/>
        </p:nvGrpSpPr>
        <p:grpSpPr bwMode="auto">
          <a:xfrm>
            <a:off x="3122613" y="1557338"/>
            <a:ext cx="2386012" cy="1773237"/>
            <a:chOff x="1746" y="3175"/>
            <a:chExt cx="1503" cy="1117"/>
          </a:xfrm>
        </p:grpSpPr>
        <p:grpSp>
          <p:nvGrpSpPr>
            <p:cNvPr id="85010" name="Group 157"/>
            <p:cNvGrpSpPr>
              <a:grpSpLocks/>
            </p:cNvGrpSpPr>
            <p:nvPr/>
          </p:nvGrpSpPr>
          <p:grpSpPr bwMode="auto">
            <a:xfrm flipV="1">
              <a:off x="2290" y="3175"/>
              <a:ext cx="429" cy="390"/>
              <a:chOff x="788" y="1641"/>
              <a:chExt cx="426" cy="282"/>
            </a:xfrm>
          </p:grpSpPr>
          <p:sp>
            <p:nvSpPr>
              <p:cNvPr id="85039" name="Line 158"/>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5040" name="Line 159"/>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5041" name="Line 160"/>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5042" name="Line 161"/>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5043" name="Line 162"/>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5044" name="Line 163"/>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sp>
          <p:nvSpPr>
            <p:cNvPr id="85011" name="AutoShape 164"/>
            <p:cNvSpPr>
              <a:spLocks noChangeArrowheads="1"/>
            </p:cNvSpPr>
            <p:nvPr/>
          </p:nvSpPr>
          <p:spPr bwMode="auto">
            <a:xfrm>
              <a:off x="3152" y="3884"/>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grpSp>
          <p:nvGrpSpPr>
            <p:cNvPr id="85012" name="Group 165"/>
            <p:cNvGrpSpPr>
              <a:grpSpLocks/>
            </p:cNvGrpSpPr>
            <p:nvPr/>
          </p:nvGrpSpPr>
          <p:grpSpPr bwMode="auto">
            <a:xfrm flipV="1">
              <a:off x="1966" y="3818"/>
              <a:ext cx="429" cy="390"/>
              <a:chOff x="788" y="1641"/>
              <a:chExt cx="426" cy="282"/>
            </a:xfrm>
          </p:grpSpPr>
          <p:sp>
            <p:nvSpPr>
              <p:cNvPr id="85033" name="Line 166"/>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5034" name="Line 167"/>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5035" name="Line 168"/>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5036" name="Line 169"/>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5037" name="Line 170"/>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5038" name="Line 171"/>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5013" name="Group 172"/>
            <p:cNvGrpSpPr>
              <a:grpSpLocks/>
            </p:cNvGrpSpPr>
            <p:nvPr/>
          </p:nvGrpSpPr>
          <p:grpSpPr bwMode="auto">
            <a:xfrm rot="16200000" flipV="1">
              <a:off x="1711" y="3581"/>
              <a:ext cx="446" cy="375"/>
              <a:chOff x="788" y="1641"/>
              <a:chExt cx="426" cy="282"/>
            </a:xfrm>
          </p:grpSpPr>
          <p:sp>
            <p:nvSpPr>
              <p:cNvPr id="85027" name="Line 173"/>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5028" name="Line 174"/>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5029" name="Line 175"/>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5030" name="Line 176"/>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5031" name="Line 177"/>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5032" name="Line 178"/>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grpSp>
          <p:nvGrpSpPr>
            <p:cNvPr id="85014" name="Group 179"/>
            <p:cNvGrpSpPr>
              <a:grpSpLocks/>
            </p:cNvGrpSpPr>
            <p:nvPr/>
          </p:nvGrpSpPr>
          <p:grpSpPr bwMode="auto">
            <a:xfrm rot="16200000" flipV="1">
              <a:off x="2488" y="3719"/>
              <a:ext cx="446" cy="376"/>
              <a:chOff x="788" y="1641"/>
              <a:chExt cx="426" cy="282"/>
            </a:xfrm>
          </p:grpSpPr>
          <p:sp>
            <p:nvSpPr>
              <p:cNvPr id="85021" name="Line 180"/>
              <p:cNvSpPr>
                <a:spLocks noChangeShapeType="1"/>
              </p:cNvSpPr>
              <p:nvPr/>
            </p:nvSpPr>
            <p:spPr bwMode="auto">
              <a:xfrm flipH="1" flipV="1">
                <a:off x="991" y="1767"/>
                <a:ext cx="117" cy="156"/>
              </a:xfrm>
              <a:prstGeom prst="line">
                <a:avLst/>
              </a:prstGeom>
              <a:noFill/>
              <a:ln w="57150">
                <a:solidFill>
                  <a:srgbClr val="FF9900"/>
                </a:solidFill>
                <a:round/>
                <a:headEnd/>
                <a:tailEnd/>
              </a:ln>
            </p:spPr>
            <p:txBody>
              <a:bodyPr/>
              <a:lstStyle/>
              <a:p>
                <a:endParaRPr lang="en-GB"/>
              </a:p>
            </p:txBody>
          </p:sp>
          <p:sp>
            <p:nvSpPr>
              <p:cNvPr id="85022" name="Line 181"/>
              <p:cNvSpPr>
                <a:spLocks noChangeShapeType="1"/>
              </p:cNvSpPr>
              <p:nvPr/>
            </p:nvSpPr>
            <p:spPr bwMode="auto">
              <a:xfrm flipH="1" flipV="1">
                <a:off x="1065" y="1743"/>
                <a:ext cx="117" cy="156"/>
              </a:xfrm>
              <a:prstGeom prst="line">
                <a:avLst/>
              </a:prstGeom>
              <a:noFill/>
              <a:ln w="57150">
                <a:solidFill>
                  <a:srgbClr val="FF9900"/>
                </a:solidFill>
                <a:round/>
                <a:headEnd/>
                <a:tailEnd/>
              </a:ln>
            </p:spPr>
            <p:txBody>
              <a:bodyPr/>
              <a:lstStyle/>
              <a:p>
                <a:endParaRPr lang="en-GB"/>
              </a:p>
            </p:txBody>
          </p:sp>
          <p:sp>
            <p:nvSpPr>
              <p:cNvPr id="85023" name="Line 182"/>
              <p:cNvSpPr>
                <a:spLocks noChangeShapeType="1"/>
              </p:cNvSpPr>
              <p:nvPr/>
            </p:nvSpPr>
            <p:spPr bwMode="auto">
              <a:xfrm flipV="1">
                <a:off x="1055" y="1641"/>
                <a:ext cx="95" cy="96"/>
              </a:xfrm>
              <a:prstGeom prst="line">
                <a:avLst/>
              </a:prstGeom>
              <a:noFill/>
              <a:ln w="57150">
                <a:solidFill>
                  <a:srgbClr val="FF9900"/>
                </a:solidFill>
                <a:round/>
                <a:headEnd/>
                <a:tailEnd/>
              </a:ln>
            </p:spPr>
            <p:txBody>
              <a:bodyPr/>
              <a:lstStyle/>
              <a:p>
                <a:endParaRPr lang="en-GB"/>
              </a:p>
            </p:txBody>
          </p:sp>
          <p:sp>
            <p:nvSpPr>
              <p:cNvPr id="85024" name="Line 183"/>
              <p:cNvSpPr>
                <a:spLocks noChangeShapeType="1"/>
              </p:cNvSpPr>
              <p:nvPr/>
            </p:nvSpPr>
            <p:spPr bwMode="auto">
              <a:xfrm flipH="1" flipV="1">
                <a:off x="820" y="1725"/>
                <a:ext cx="160" cy="36"/>
              </a:xfrm>
              <a:prstGeom prst="line">
                <a:avLst/>
              </a:prstGeom>
              <a:noFill/>
              <a:ln w="57150">
                <a:solidFill>
                  <a:srgbClr val="FF9900"/>
                </a:solidFill>
                <a:round/>
                <a:headEnd/>
                <a:tailEnd/>
              </a:ln>
            </p:spPr>
            <p:txBody>
              <a:bodyPr/>
              <a:lstStyle/>
              <a:p>
                <a:endParaRPr lang="en-GB"/>
              </a:p>
            </p:txBody>
          </p:sp>
          <p:sp>
            <p:nvSpPr>
              <p:cNvPr id="85025" name="Line 184"/>
              <p:cNvSpPr>
                <a:spLocks noChangeShapeType="1"/>
              </p:cNvSpPr>
              <p:nvPr/>
            </p:nvSpPr>
            <p:spPr bwMode="auto">
              <a:xfrm flipV="1">
                <a:off x="1129" y="1647"/>
                <a:ext cx="85" cy="102"/>
              </a:xfrm>
              <a:prstGeom prst="line">
                <a:avLst/>
              </a:prstGeom>
              <a:noFill/>
              <a:ln w="57150">
                <a:solidFill>
                  <a:srgbClr val="FF9900"/>
                </a:solidFill>
                <a:round/>
                <a:headEnd/>
                <a:tailEnd/>
              </a:ln>
            </p:spPr>
            <p:txBody>
              <a:bodyPr/>
              <a:lstStyle/>
              <a:p>
                <a:endParaRPr lang="en-GB"/>
              </a:p>
            </p:txBody>
          </p:sp>
          <p:sp>
            <p:nvSpPr>
              <p:cNvPr id="85026" name="Line 185"/>
              <p:cNvSpPr>
                <a:spLocks noChangeShapeType="1"/>
              </p:cNvSpPr>
              <p:nvPr/>
            </p:nvSpPr>
            <p:spPr bwMode="auto">
              <a:xfrm flipH="1" flipV="1">
                <a:off x="788" y="1761"/>
                <a:ext cx="160" cy="42"/>
              </a:xfrm>
              <a:prstGeom prst="line">
                <a:avLst/>
              </a:prstGeom>
              <a:noFill/>
              <a:ln w="57150">
                <a:solidFill>
                  <a:srgbClr val="FF9900"/>
                </a:solidFill>
                <a:round/>
                <a:headEnd/>
                <a:tailEnd/>
              </a:ln>
            </p:spPr>
            <p:txBody>
              <a:bodyPr/>
              <a:lstStyle/>
              <a:p>
                <a:endParaRPr lang="en-GB"/>
              </a:p>
            </p:txBody>
          </p:sp>
        </p:grpSp>
        <p:sp>
          <p:nvSpPr>
            <p:cNvPr id="85015" name="AutoShape 186"/>
            <p:cNvSpPr>
              <a:spLocks noChangeArrowheads="1"/>
            </p:cNvSpPr>
            <p:nvPr/>
          </p:nvSpPr>
          <p:spPr bwMode="auto">
            <a:xfrm>
              <a:off x="2328" y="4173"/>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5016" name="AutoShape 187"/>
            <p:cNvSpPr>
              <a:spLocks noChangeArrowheads="1"/>
            </p:cNvSpPr>
            <p:nvPr/>
          </p:nvSpPr>
          <p:spPr bwMode="auto">
            <a:xfrm>
              <a:off x="2109" y="3538"/>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5017" name="AutoShape 188"/>
            <p:cNvSpPr>
              <a:spLocks noChangeArrowheads="1"/>
            </p:cNvSpPr>
            <p:nvPr/>
          </p:nvSpPr>
          <p:spPr bwMode="auto">
            <a:xfrm>
              <a:off x="1927" y="3947"/>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5018" name="AutoShape 189"/>
            <p:cNvSpPr>
              <a:spLocks noChangeArrowheads="1"/>
            </p:cNvSpPr>
            <p:nvPr/>
          </p:nvSpPr>
          <p:spPr bwMode="auto">
            <a:xfrm>
              <a:off x="2834" y="3720"/>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5019" name="AutoShape 190"/>
            <p:cNvSpPr>
              <a:spLocks noChangeArrowheads="1"/>
            </p:cNvSpPr>
            <p:nvPr/>
          </p:nvSpPr>
          <p:spPr bwMode="auto">
            <a:xfrm>
              <a:off x="2471" y="3584"/>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sp>
          <p:nvSpPr>
            <p:cNvPr id="85020" name="AutoShape 191"/>
            <p:cNvSpPr>
              <a:spLocks noChangeArrowheads="1"/>
            </p:cNvSpPr>
            <p:nvPr/>
          </p:nvSpPr>
          <p:spPr bwMode="auto">
            <a:xfrm>
              <a:off x="2698" y="4037"/>
              <a:ext cx="97" cy="119"/>
            </a:xfrm>
            <a:prstGeom prst="sun">
              <a:avLst>
                <a:gd name="adj" fmla="val 25000"/>
              </a:avLst>
            </a:prstGeom>
            <a:solidFill>
              <a:schemeClr val="tx1"/>
            </a:solidFill>
            <a:ln w="25400">
              <a:solidFill>
                <a:schemeClr val="tx1"/>
              </a:solidFill>
              <a:miter lim="800000"/>
              <a:headEnd/>
              <a:tailEnd/>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a:xfrm>
            <a:off x="300038" y="171450"/>
            <a:ext cx="8448675" cy="1889125"/>
          </a:xfrm>
        </p:spPr>
        <p:txBody>
          <a:bodyPr/>
          <a:lstStyle/>
          <a:p>
            <a:r>
              <a:rPr lang="en-GB" smtClean="0"/>
              <a:t>Immune complexes deposited in small vessels causing small-vessel vasculitis</a:t>
            </a:r>
          </a:p>
        </p:txBody>
      </p:sp>
      <p:graphicFrame>
        <p:nvGraphicFramePr>
          <p:cNvPr id="1026" name="Object 6"/>
          <p:cNvGraphicFramePr>
            <a:graphicFrameLocks noGrp="1" noChangeAspect="1"/>
          </p:cNvGraphicFramePr>
          <p:nvPr>
            <p:ph sz="quarter" idx="2"/>
          </p:nvPr>
        </p:nvGraphicFramePr>
        <p:xfrm>
          <a:off x="5184775" y="1557338"/>
          <a:ext cx="3959225" cy="1709737"/>
        </p:xfrm>
        <a:graphic>
          <a:graphicData uri="http://schemas.openxmlformats.org/presentationml/2006/ole">
            <mc:AlternateContent xmlns:mc="http://schemas.openxmlformats.org/markup-compatibility/2006">
              <mc:Choice xmlns:v="urn:schemas-microsoft-com:vml" Requires="v">
                <p:oleObj spid="_x0000_s1027" name="Photo Editor Photo" r:id="rId4" imgW="3352381" imgH="1448002" progId="">
                  <p:embed/>
                </p:oleObj>
              </mc:Choice>
              <mc:Fallback>
                <p:oleObj name="Photo Editor Photo" r:id="rId4" imgW="3352381" imgH="1448002"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4775" y="1557338"/>
                        <a:ext cx="3959225" cy="170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9" descr="vasculitis"/>
          <p:cNvPicPr>
            <a:picLocks noChangeAspect="1" noChangeArrowheads="1"/>
          </p:cNvPicPr>
          <p:nvPr/>
        </p:nvPicPr>
        <p:blipFill>
          <a:blip r:embed="rId6"/>
          <a:srcRect/>
          <a:stretch>
            <a:fillRect/>
          </a:stretch>
        </p:blipFill>
        <p:spPr bwMode="auto">
          <a:xfrm>
            <a:off x="5003800" y="3644900"/>
            <a:ext cx="3960813" cy="2468563"/>
          </a:xfrm>
          <a:prstGeom prst="rect">
            <a:avLst/>
          </a:prstGeom>
          <a:noFill/>
          <a:ln w="9525">
            <a:noFill/>
            <a:miter lim="800000"/>
            <a:headEnd/>
            <a:tailEnd/>
          </a:ln>
        </p:spPr>
      </p:pic>
      <p:pic>
        <p:nvPicPr>
          <p:cNvPr id="1029" name="Picture 12" descr="f3437"/>
          <p:cNvPicPr>
            <a:picLocks noChangeAspect="1" noChangeArrowheads="1"/>
          </p:cNvPicPr>
          <p:nvPr/>
        </p:nvPicPr>
        <p:blipFill>
          <a:blip r:embed="rId7"/>
          <a:srcRect/>
          <a:stretch>
            <a:fillRect/>
          </a:stretch>
        </p:blipFill>
        <p:spPr bwMode="auto">
          <a:xfrm>
            <a:off x="611188" y="2349500"/>
            <a:ext cx="3865562" cy="2546350"/>
          </a:xfrm>
          <a:prstGeom prst="rect">
            <a:avLst/>
          </a:prstGeom>
          <a:noFill/>
          <a:ln w="9525">
            <a:noFill/>
            <a:miter lim="800000"/>
            <a:headEnd/>
            <a:tailEnd/>
          </a:ln>
        </p:spPr>
      </p:pic>
      <p:sp>
        <p:nvSpPr>
          <p:cNvPr id="1030" name="Text Box 13"/>
          <p:cNvSpPr txBox="1">
            <a:spLocks noChangeArrowheads="1"/>
          </p:cNvSpPr>
          <p:nvPr/>
        </p:nvSpPr>
        <p:spPr bwMode="auto">
          <a:xfrm>
            <a:off x="592138" y="4940300"/>
            <a:ext cx="3835400" cy="517525"/>
          </a:xfrm>
          <a:prstGeom prst="rect">
            <a:avLst/>
          </a:prstGeom>
          <a:noFill/>
          <a:ln w="9525" algn="ctr">
            <a:noFill/>
            <a:miter lim="800000"/>
            <a:headEnd/>
            <a:tailEnd/>
          </a:ln>
        </p:spPr>
        <p:txBody>
          <a:bodyPr>
            <a:spAutoFit/>
          </a:bodyPr>
          <a:lstStyle/>
          <a:p>
            <a:pPr algn="ctr"/>
            <a:r>
              <a:rPr lang="en-GB" sz="1400">
                <a:solidFill>
                  <a:srgbClr val="000066"/>
                </a:solidFill>
              </a:rPr>
              <a:t>Deposition of IgG immune complexes in glomeruli causes renal dysfuntion</a:t>
            </a:r>
          </a:p>
        </p:txBody>
      </p:sp>
      <p:sp>
        <p:nvSpPr>
          <p:cNvPr id="1031" name="Text Box 14"/>
          <p:cNvSpPr txBox="1">
            <a:spLocks noChangeArrowheads="1"/>
          </p:cNvSpPr>
          <p:nvPr/>
        </p:nvSpPr>
        <p:spPr bwMode="auto">
          <a:xfrm>
            <a:off x="5076825" y="2927350"/>
            <a:ext cx="3762375" cy="517525"/>
          </a:xfrm>
          <a:prstGeom prst="rect">
            <a:avLst/>
          </a:prstGeom>
          <a:noFill/>
          <a:ln w="9525" algn="ctr">
            <a:noFill/>
            <a:miter lim="800000"/>
            <a:headEnd/>
            <a:tailEnd/>
          </a:ln>
        </p:spPr>
        <p:txBody>
          <a:bodyPr>
            <a:spAutoFit/>
          </a:bodyPr>
          <a:lstStyle/>
          <a:p>
            <a:pPr algn="ctr"/>
            <a:r>
              <a:rPr lang="en-GB" sz="1400">
                <a:solidFill>
                  <a:srgbClr val="000066"/>
                </a:solidFill>
              </a:rPr>
              <a:t>Immune complex deposition in joints causes arthralgia</a:t>
            </a:r>
          </a:p>
        </p:txBody>
      </p:sp>
      <p:sp>
        <p:nvSpPr>
          <p:cNvPr id="1032" name="Text Box 17"/>
          <p:cNvSpPr txBox="1">
            <a:spLocks noChangeArrowheads="1"/>
          </p:cNvSpPr>
          <p:nvPr/>
        </p:nvSpPr>
        <p:spPr bwMode="auto">
          <a:xfrm>
            <a:off x="4859338" y="6078538"/>
            <a:ext cx="4105275" cy="517525"/>
          </a:xfrm>
          <a:prstGeom prst="rect">
            <a:avLst/>
          </a:prstGeom>
          <a:noFill/>
          <a:ln w="9525" algn="ctr">
            <a:noFill/>
            <a:miter lim="800000"/>
            <a:headEnd/>
            <a:tailEnd/>
          </a:ln>
        </p:spPr>
        <p:txBody>
          <a:bodyPr>
            <a:spAutoFit/>
          </a:bodyPr>
          <a:lstStyle/>
          <a:p>
            <a:pPr algn="ctr"/>
            <a:r>
              <a:rPr lang="en-GB" sz="1400">
                <a:solidFill>
                  <a:srgbClr val="000066"/>
                </a:solidFill>
              </a:rPr>
              <a:t>Immune complex deposition in skin causes vasculitis with local haemorrhage = purpuric</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GB" smtClean="0"/>
              <a:t>What further investigations would you do to confirm the diagnosis?</a:t>
            </a:r>
          </a:p>
        </p:txBody>
      </p:sp>
      <p:sp>
        <p:nvSpPr>
          <p:cNvPr id="86019" name="Rectangle 3"/>
          <p:cNvSpPr>
            <a:spLocks noGrp="1" noChangeArrowheads="1"/>
          </p:cNvSpPr>
          <p:nvPr>
            <p:ph type="body" idx="1"/>
          </p:nvPr>
        </p:nvSpPr>
        <p:spPr/>
        <p:txBody>
          <a:bodyPr/>
          <a:lstStyle/>
          <a:p>
            <a:r>
              <a:rPr lang="en-GB" sz="2600" smtClean="0"/>
              <a:t>Low serum C3 and C4</a:t>
            </a:r>
          </a:p>
          <a:p>
            <a:pPr marL="819150" lvl="1"/>
            <a:r>
              <a:rPr lang="en-GB" sz="2400" smtClean="0"/>
              <a:t>Indicative of classical complement pathway activation</a:t>
            </a:r>
          </a:p>
          <a:p>
            <a:pPr marL="819150" lvl="1"/>
            <a:r>
              <a:rPr lang="en-GB" sz="2400" smtClean="0"/>
              <a:t>(Immune complex measurements unreliable)</a:t>
            </a:r>
          </a:p>
          <a:p>
            <a:r>
              <a:rPr lang="en-GB" sz="2600" smtClean="0">
                <a:solidFill>
                  <a:schemeClr val="bg2"/>
                </a:solidFill>
              </a:rPr>
              <a:t>Specific IgG to penicillin</a:t>
            </a:r>
          </a:p>
          <a:p>
            <a:pPr marL="819150" lvl="1"/>
            <a:r>
              <a:rPr lang="en-GB" sz="2400" smtClean="0">
                <a:solidFill>
                  <a:schemeClr val="bg2"/>
                </a:solidFill>
              </a:rPr>
              <a:t>Can be performed if specifically indicated, but takes time </a:t>
            </a:r>
          </a:p>
          <a:p>
            <a:r>
              <a:rPr lang="en-GB" sz="2600" smtClean="0">
                <a:solidFill>
                  <a:schemeClr val="bg2"/>
                </a:solidFill>
              </a:rPr>
              <a:t>Characteristic biopsy features (skin, kidney)</a:t>
            </a:r>
          </a:p>
          <a:p>
            <a:pPr marL="819150" lvl="1"/>
            <a:r>
              <a:rPr lang="en-GB" sz="2400" smtClean="0">
                <a:solidFill>
                  <a:schemeClr val="bg2"/>
                </a:solidFill>
              </a:rPr>
              <a:t>Infiltration of macrophages and neutrophils</a:t>
            </a:r>
          </a:p>
          <a:p>
            <a:pPr marL="819150" lvl="1"/>
            <a:r>
              <a:rPr lang="en-GB" sz="2400" smtClean="0">
                <a:solidFill>
                  <a:schemeClr val="bg2"/>
                </a:solidFill>
              </a:rPr>
              <a:t>Deposition of IgG, IgM and complement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0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0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0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0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0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0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smtClean="0"/>
              <a:t>What further investigations would you do to confirm the diagnosis?</a:t>
            </a:r>
          </a:p>
        </p:txBody>
      </p:sp>
      <p:sp>
        <p:nvSpPr>
          <p:cNvPr id="87043" name="Rectangle 3"/>
          <p:cNvSpPr>
            <a:spLocks noGrp="1" noChangeArrowheads="1"/>
          </p:cNvSpPr>
          <p:nvPr>
            <p:ph type="body" idx="1"/>
          </p:nvPr>
        </p:nvSpPr>
        <p:spPr/>
        <p:txBody>
          <a:bodyPr/>
          <a:lstStyle/>
          <a:p>
            <a:r>
              <a:rPr lang="en-GB" sz="2600" smtClean="0">
                <a:solidFill>
                  <a:schemeClr val="bg2"/>
                </a:solidFill>
              </a:rPr>
              <a:t>Low serum C3 and C4</a:t>
            </a:r>
          </a:p>
          <a:p>
            <a:pPr marL="819150" lvl="1"/>
            <a:r>
              <a:rPr lang="en-GB" sz="2400" smtClean="0">
                <a:solidFill>
                  <a:schemeClr val="bg2"/>
                </a:solidFill>
              </a:rPr>
              <a:t>Indicative of classical complement pathway activation</a:t>
            </a:r>
          </a:p>
          <a:p>
            <a:pPr marL="819150" lvl="1"/>
            <a:r>
              <a:rPr lang="en-GB" sz="2400" smtClean="0">
                <a:solidFill>
                  <a:schemeClr val="bg2"/>
                </a:solidFill>
              </a:rPr>
              <a:t>(Immune complex measurements unreliable)</a:t>
            </a:r>
          </a:p>
          <a:p>
            <a:r>
              <a:rPr lang="en-GB" sz="2600" smtClean="0"/>
              <a:t>Specific IgG to penicillin</a:t>
            </a:r>
          </a:p>
          <a:p>
            <a:pPr marL="819150" lvl="1"/>
            <a:r>
              <a:rPr lang="en-GB" sz="2400" smtClean="0"/>
              <a:t>Can be performed if specifically indicated, but takes time </a:t>
            </a:r>
          </a:p>
          <a:p>
            <a:r>
              <a:rPr lang="en-GB" sz="2600" smtClean="0">
                <a:solidFill>
                  <a:schemeClr val="bg2"/>
                </a:solidFill>
              </a:rPr>
              <a:t>Characteristic biopsy features (skin, kidney)</a:t>
            </a:r>
          </a:p>
          <a:p>
            <a:pPr marL="819150" lvl="1"/>
            <a:r>
              <a:rPr lang="en-GB" sz="2400" smtClean="0">
                <a:solidFill>
                  <a:schemeClr val="bg2"/>
                </a:solidFill>
              </a:rPr>
              <a:t>Infiltration of macrophages and neutrophils</a:t>
            </a:r>
          </a:p>
          <a:p>
            <a:pPr marL="819150" lvl="1"/>
            <a:r>
              <a:rPr lang="en-GB" sz="2400" smtClean="0">
                <a:solidFill>
                  <a:schemeClr val="bg2"/>
                </a:solidFill>
              </a:rPr>
              <a:t>Deposition of IgG, IgM and complement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smtClean="0"/>
              <a:t>What further investigations would you do to confirm the diagnosis?</a:t>
            </a:r>
          </a:p>
        </p:txBody>
      </p:sp>
      <p:sp>
        <p:nvSpPr>
          <p:cNvPr id="88067" name="Rectangle 3"/>
          <p:cNvSpPr>
            <a:spLocks noGrp="1" noChangeArrowheads="1"/>
          </p:cNvSpPr>
          <p:nvPr>
            <p:ph type="body" idx="1"/>
          </p:nvPr>
        </p:nvSpPr>
        <p:spPr/>
        <p:txBody>
          <a:bodyPr/>
          <a:lstStyle/>
          <a:p>
            <a:r>
              <a:rPr lang="en-GB" sz="2600" smtClean="0">
                <a:solidFill>
                  <a:schemeClr val="bg2"/>
                </a:solidFill>
              </a:rPr>
              <a:t>Low serum C3 and C4</a:t>
            </a:r>
          </a:p>
          <a:p>
            <a:pPr marL="819150" lvl="1"/>
            <a:r>
              <a:rPr lang="en-GB" sz="2400" smtClean="0">
                <a:solidFill>
                  <a:schemeClr val="bg2"/>
                </a:solidFill>
              </a:rPr>
              <a:t>Indicative of classical complement pathway activation</a:t>
            </a:r>
          </a:p>
          <a:p>
            <a:pPr marL="819150" lvl="1"/>
            <a:r>
              <a:rPr lang="en-GB" sz="2400" smtClean="0">
                <a:solidFill>
                  <a:schemeClr val="bg2"/>
                </a:solidFill>
              </a:rPr>
              <a:t>(Immune complex measurements unreliable)</a:t>
            </a:r>
          </a:p>
          <a:p>
            <a:r>
              <a:rPr lang="en-GB" sz="2600" smtClean="0">
                <a:solidFill>
                  <a:schemeClr val="bg2"/>
                </a:solidFill>
              </a:rPr>
              <a:t>Specific IgG to penicillin</a:t>
            </a:r>
          </a:p>
          <a:p>
            <a:pPr marL="819150" lvl="1"/>
            <a:r>
              <a:rPr lang="en-GB" sz="2400" smtClean="0">
                <a:solidFill>
                  <a:schemeClr val="bg2"/>
                </a:solidFill>
              </a:rPr>
              <a:t>Can be performed if specifically indicated, but takes time </a:t>
            </a:r>
          </a:p>
          <a:p>
            <a:r>
              <a:rPr lang="en-GB" sz="2600" smtClean="0"/>
              <a:t>Characteristic biopsy features (skin, kidney)</a:t>
            </a:r>
          </a:p>
          <a:p>
            <a:pPr marL="819150" lvl="1"/>
            <a:r>
              <a:rPr lang="en-GB" sz="2400" smtClean="0"/>
              <a:t>Infiltration of macrophages and neutrophils</a:t>
            </a:r>
          </a:p>
          <a:p>
            <a:pPr marL="819150" lvl="1"/>
            <a:r>
              <a:rPr lang="en-GB" sz="2400" smtClean="0"/>
              <a:t>Deposition of IgG, IgM and complement</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smtClean="0"/>
              <a:t>Explain the clinical manifestations of serum sickness</a:t>
            </a:r>
          </a:p>
        </p:txBody>
      </p:sp>
      <p:sp>
        <p:nvSpPr>
          <p:cNvPr id="806915" name="Rectangle 3"/>
          <p:cNvSpPr>
            <a:spLocks noGrp="1" noChangeArrowheads="1"/>
          </p:cNvSpPr>
          <p:nvPr>
            <p:ph type="body" idx="1"/>
          </p:nvPr>
        </p:nvSpPr>
        <p:spPr/>
        <p:txBody>
          <a:bodyPr/>
          <a:lstStyle/>
          <a:p>
            <a:pPr>
              <a:lnSpc>
                <a:spcPct val="90000"/>
              </a:lnSpc>
            </a:pPr>
            <a:r>
              <a:rPr lang="en-GB" smtClean="0"/>
              <a:t>Why did his renal function deteriorate?</a:t>
            </a:r>
          </a:p>
          <a:p>
            <a:pPr lvl="1">
              <a:lnSpc>
                <a:spcPct val="90000"/>
              </a:lnSpc>
            </a:pPr>
            <a:r>
              <a:rPr lang="en-GB" sz="2000" smtClean="0"/>
              <a:t>Deposition of immune complexes causes local complement activation and neutrophil and macrophage infiltration</a:t>
            </a:r>
          </a:p>
          <a:p>
            <a:pPr lvl="1">
              <a:lnSpc>
                <a:spcPct val="90000"/>
              </a:lnSpc>
            </a:pPr>
            <a:r>
              <a:rPr lang="en-GB" sz="2000" smtClean="0"/>
              <a:t>Results in inflammation of the glomeruli</a:t>
            </a:r>
          </a:p>
          <a:p>
            <a:pPr lvl="1">
              <a:lnSpc>
                <a:spcPct val="90000"/>
              </a:lnSpc>
            </a:pPr>
            <a:r>
              <a:rPr lang="en-GB" sz="2000" smtClean="0"/>
              <a:t>Results in increase in serum creatinine, proteinuria and haematuria </a:t>
            </a:r>
          </a:p>
          <a:p>
            <a:pPr lvl="1">
              <a:lnSpc>
                <a:spcPct val="90000"/>
              </a:lnSpc>
            </a:pPr>
            <a:endParaRPr lang="en-GB" sz="2000" smtClean="0"/>
          </a:p>
          <a:p>
            <a:pPr>
              <a:lnSpc>
                <a:spcPct val="90000"/>
              </a:lnSpc>
            </a:pPr>
            <a:r>
              <a:rPr lang="en-GB" smtClean="0"/>
              <a:t>Why did he become disorientated?</a:t>
            </a:r>
          </a:p>
          <a:p>
            <a:pPr lvl="1">
              <a:lnSpc>
                <a:spcPct val="90000"/>
              </a:lnSpc>
            </a:pPr>
            <a:r>
              <a:rPr lang="en-GB" sz="2000" smtClean="0"/>
              <a:t>Small vessel vasculitis affecting cerebral vessels may compromise oxygen supply to the brain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69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69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69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69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6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GB" smtClean="0"/>
              <a:t>Explain the clinical manifestations of serum sickness</a:t>
            </a:r>
          </a:p>
        </p:txBody>
      </p:sp>
      <p:sp>
        <p:nvSpPr>
          <p:cNvPr id="90115" name="Rectangle 3"/>
          <p:cNvSpPr>
            <a:spLocks noGrp="1" noChangeArrowheads="1"/>
          </p:cNvSpPr>
          <p:nvPr>
            <p:ph type="body" idx="1"/>
          </p:nvPr>
        </p:nvSpPr>
        <p:spPr>
          <a:xfrm>
            <a:off x="250825" y="1196975"/>
            <a:ext cx="8289925" cy="2595563"/>
          </a:xfrm>
        </p:spPr>
        <p:txBody>
          <a:bodyPr/>
          <a:lstStyle/>
          <a:p>
            <a:r>
              <a:rPr lang="en-GB" smtClean="0"/>
              <a:t>Why did he develop purpura?	</a:t>
            </a:r>
          </a:p>
        </p:txBody>
      </p:sp>
      <p:sp>
        <p:nvSpPr>
          <p:cNvPr id="4" name="Rectangle 3"/>
          <p:cNvSpPr txBox="1">
            <a:spLocks noChangeArrowheads="1"/>
          </p:cNvSpPr>
          <p:nvPr/>
        </p:nvSpPr>
        <p:spPr bwMode="auto">
          <a:xfrm>
            <a:off x="0" y="1773238"/>
            <a:ext cx="8289925" cy="2595562"/>
          </a:xfrm>
          <a:prstGeom prst="rect">
            <a:avLst/>
          </a:prstGeom>
          <a:noFill/>
          <a:ln w="9525">
            <a:noFill/>
            <a:miter lim="800000"/>
            <a:headEnd/>
            <a:tailEnd/>
          </a:ln>
        </p:spPr>
        <p:txBody>
          <a:bodyPr/>
          <a:lstStyle/>
          <a:p>
            <a:pPr marL="742950" lvl="1" indent="-285750">
              <a:buFontTx/>
              <a:buChar char="–"/>
              <a:defRPr/>
            </a:pPr>
            <a:r>
              <a:rPr lang="en-GB" sz="2800" kern="0" dirty="0">
                <a:solidFill>
                  <a:srgbClr val="0E207F"/>
                </a:solidFill>
                <a:latin typeface="+mn-lt"/>
              </a:rPr>
              <a:t>Inflamed blood vessels are likely to leak </a:t>
            </a:r>
          </a:p>
          <a:p>
            <a:pPr marL="1143000" lvl="2" indent="-228600">
              <a:buFontTx/>
              <a:buChar char="•"/>
              <a:defRPr/>
            </a:pPr>
            <a:r>
              <a:rPr lang="en-GB" sz="2000" kern="0" dirty="0">
                <a:solidFill>
                  <a:srgbClr val="0E207F"/>
                </a:solidFill>
                <a:latin typeface="+mn-lt"/>
              </a:rPr>
              <a:t>results in local haemorrhage</a:t>
            </a:r>
          </a:p>
          <a:p>
            <a:pPr marL="1143000" lvl="2" indent="-228600">
              <a:buFontTx/>
              <a:buChar char="•"/>
              <a:defRPr/>
            </a:pPr>
            <a:r>
              <a:rPr lang="en-GB" sz="2000" kern="0" dirty="0">
                <a:solidFill>
                  <a:srgbClr val="0E207F"/>
                </a:solidFill>
                <a:latin typeface="+mn-lt"/>
              </a:rPr>
              <a:t>Also become plugged with clots, further compromising oxygen delivery.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dirty="0" smtClean="0"/>
              <a:t>How would you manage the patient?</a:t>
            </a:r>
          </a:p>
        </p:txBody>
      </p:sp>
      <p:sp>
        <p:nvSpPr>
          <p:cNvPr id="805891" name="Rectangle 3"/>
          <p:cNvSpPr>
            <a:spLocks noGrp="1" noChangeArrowheads="1"/>
          </p:cNvSpPr>
          <p:nvPr>
            <p:ph type="body" idx="1"/>
          </p:nvPr>
        </p:nvSpPr>
        <p:spPr>
          <a:xfrm>
            <a:off x="323850" y="2030413"/>
            <a:ext cx="8289925" cy="4827587"/>
          </a:xfrm>
        </p:spPr>
        <p:txBody>
          <a:bodyPr/>
          <a:lstStyle/>
          <a:p>
            <a:pPr>
              <a:spcBef>
                <a:spcPts val="1200"/>
              </a:spcBef>
              <a:spcAft>
                <a:spcPts val="300"/>
              </a:spcAft>
            </a:pPr>
            <a:r>
              <a:rPr lang="en-GB" dirty="0" smtClean="0"/>
              <a:t>Discontinue penicillin immediately </a:t>
            </a:r>
          </a:p>
          <a:p>
            <a:r>
              <a:rPr lang="en-GB" dirty="0" smtClean="0"/>
              <a:t>Decrease systemic inflammation</a:t>
            </a:r>
          </a:p>
          <a:p>
            <a:pPr marL="819150" lvl="1"/>
            <a:r>
              <a:rPr lang="en-GB" dirty="0" smtClean="0"/>
              <a:t>Corticosteroids</a:t>
            </a:r>
          </a:p>
          <a:p>
            <a:r>
              <a:rPr lang="en-GB" dirty="0" smtClean="0"/>
              <a:t>Ensure appropriate fluid balance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58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58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58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5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27088" y="260350"/>
            <a:ext cx="7200900" cy="4608513"/>
            <a:chOff x="672" y="912"/>
            <a:chExt cx="3024" cy="2016"/>
          </a:xfrm>
        </p:grpSpPr>
        <p:pic>
          <p:nvPicPr>
            <p:cNvPr id="92165" name="Picture 3" descr="Preparation of diphtheria antitoxin"/>
            <p:cNvPicPr>
              <a:picLocks noChangeAspect="1" noChangeArrowheads="1"/>
            </p:cNvPicPr>
            <p:nvPr/>
          </p:nvPicPr>
          <p:blipFill>
            <a:blip r:embed="rId3"/>
            <a:srcRect/>
            <a:stretch>
              <a:fillRect/>
            </a:stretch>
          </p:blipFill>
          <p:spPr bwMode="auto">
            <a:xfrm>
              <a:off x="672" y="912"/>
              <a:ext cx="3024" cy="2013"/>
            </a:xfrm>
            <a:prstGeom prst="rect">
              <a:avLst/>
            </a:prstGeom>
            <a:noFill/>
            <a:ln w="9525">
              <a:noFill/>
              <a:miter lim="800000"/>
              <a:headEnd/>
              <a:tailEnd/>
            </a:ln>
          </p:spPr>
        </p:pic>
        <p:sp>
          <p:nvSpPr>
            <p:cNvPr id="92166" name="Rectangle 4"/>
            <p:cNvSpPr>
              <a:spLocks noChangeArrowheads="1"/>
            </p:cNvSpPr>
            <p:nvPr/>
          </p:nvSpPr>
          <p:spPr bwMode="auto">
            <a:xfrm>
              <a:off x="672" y="912"/>
              <a:ext cx="3024" cy="336"/>
            </a:xfrm>
            <a:prstGeom prst="rect">
              <a:avLst/>
            </a:prstGeom>
            <a:solidFill>
              <a:schemeClr val="bg1"/>
            </a:solidFill>
            <a:ln w="25400">
              <a:noFill/>
              <a:miter lim="800000"/>
              <a:headEnd/>
              <a:tailEnd/>
            </a:ln>
          </p:spPr>
          <p:txBody>
            <a:bodyPr wrap="none" anchor="ctr"/>
            <a:lstStyle/>
            <a:p>
              <a:endParaRPr lang="en-GB"/>
            </a:p>
          </p:txBody>
        </p:sp>
        <p:sp>
          <p:nvSpPr>
            <p:cNvPr id="92167" name="Rectangle 5"/>
            <p:cNvSpPr>
              <a:spLocks noChangeArrowheads="1"/>
            </p:cNvSpPr>
            <p:nvPr/>
          </p:nvSpPr>
          <p:spPr bwMode="auto">
            <a:xfrm>
              <a:off x="672" y="2592"/>
              <a:ext cx="3024" cy="336"/>
            </a:xfrm>
            <a:prstGeom prst="rect">
              <a:avLst/>
            </a:prstGeom>
            <a:solidFill>
              <a:schemeClr val="bg1"/>
            </a:solidFill>
            <a:ln w="25400">
              <a:noFill/>
              <a:miter lim="800000"/>
              <a:headEnd/>
              <a:tailEnd/>
            </a:ln>
          </p:spPr>
          <p:txBody>
            <a:bodyPr wrap="none" anchor="ctr"/>
            <a:lstStyle/>
            <a:p>
              <a:endParaRPr lang="en-GB"/>
            </a:p>
          </p:txBody>
        </p:sp>
      </p:grpSp>
      <p:sp>
        <p:nvSpPr>
          <p:cNvPr id="92163" name="Rectangle 6"/>
          <p:cNvSpPr>
            <a:spLocks noGrp="1" noChangeArrowheads="1"/>
          </p:cNvSpPr>
          <p:nvPr>
            <p:ph type="title"/>
          </p:nvPr>
        </p:nvSpPr>
        <p:spPr/>
        <p:txBody>
          <a:bodyPr/>
          <a:lstStyle/>
          <a:p>
            <a:r>
              <a:rPr lang="en-GB" smtClean="0"/>
              <a:t>Why is this reaction called serum sickness?</a:t>
            </a:r>
          </a:p>
        </p:txBody>
      </p:sp>
      <p:sp>
        <p:nvSpPr>
          <p:cNvPr id="92164" name="Rectangle 7"/>
          <p:cNvSpPr>
            <a:spLocks noGrp="1" noChangeArrowheads="1"/>
          </p:cNvSpPr>
          <p:nvPr>
            <p:ph type="body" sz="half" idx="1"/>
          </p:nvPr>
        </p:nvSpPr>
        <p:spPr>
          <a:xfrm>
            <a:off x="0" y="4114800"/>
            <a:ext cx="8991600" cy="3048000"/>
          </a:xfrm>
        </p:spPr>
        <p:txBody>
          <a:bodyPr/>
          <a:lstStyle/>
          <a:p>
            <a:r>
              <a:rPr lang="en-GB" sz="2600" smtClean="0"/>
              <a:t>Von Piquet and Schick 1905</a:t>
            </a:r>
          </a:p>
          <a:p>
            <a:pPr lvl="1"/>
            <a:r>
              <a:rPr lang="en-GB" sz="2400" smtClean="0"/>
              <a:t>Management of diphtheria:</a:t>
            </a:r>
          </a:p>
          <a:p>
            <a:pPr lvl="2"/>
            <a:r>
              <a:rPr lang="en-GB" sz="1800" smtClean="0"/>
              <a:t>Immunise horses with diphtheria toxin</a:t>
            </a:r>
          </a:p>
          <a:p>
            <a:pPr lvl="2"/>
            <a:r>
              <a:rPr lang="en-GB" sz="1800" smtClean="0"/>
              <a:t>Use immune horse serum to treat clinical diphtheria (passive immunisation)</a:t>
            </a:r>
          </a:p>
          <a:p>
            <a:pPr lvl="1"/>
            <a:r>
              <a:rPr lang="en-GB" sz="2400" smtClean="0"/>
              <a:t>Observed that repeated dosing of horse serum resulted in the classic symptoms of “serum sickness”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6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6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6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6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p:txBody>
          <a:bodyPr/>
          <a:lstStyle/>
          <a:p>
            <a:r>
              <a:rPr lang="en-GB" smtClean="0"/>
              <a:t>Case study 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188913"/>
            <a:ext cx="8207375" cy="1008062"/>
          </a:xfrm>
        </p:spPr>
        <p:txBody>
          <a:bodyPr/>
          <a:lstStyle/>
          <a:p>
            <a:pPr defTabSz="1019175"/>
            <a:r>
              <a:rPr lang="en-US" altLang="en-US" smtClean="0"/>
              <a:t>Clinical Manifestations of Anaphylaxis</a:t>
            </a:r>
            <a:endParaRPr lang="en-US" altLang="en-US" sz="2600" smtClean="0"/>
          </a:p>
        </p:txBody>
      </p:sp>
      <p:graphicFrame>
        <p:nvGraphicFramePr>
          <p:cNvPr id="1096707" name="Group 3"/>
          <p:cNvGraphicFramePr>
            <a:graphicFrameLocks noGrp="1"/>
          </p:cNvGraphicFramePr>
          <p:nvPr/>
        </p:nvGraphicFramePr>
        <p:xfrm>
          <a:off x="1106488" y="1347788"/>
          <a:ext cx="6921500" cy="5120640"/>
        </p:xfrm>
        <a:graphic>
          <a:graphicData uri="http://schemas.openxmlformats.org/drawingml/2006/table">
            <a:tbl>
              <a:tblPr/>
              <a:tblGrid>
                <a:gridCol w="4689475"/>
                <a:gridCol w="2232025"/>
              </a:tblGrid>
              <a:tr h="3984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rgbClr val="0E207F"/>
                          </a:solidFill>
                          <a:effectLst/>
                          <a:latin typeface="Arial" charset="0"/>
                        </a:rPr>
                        <a:t>Signs/symptoms</a:t>
                      </a:r>
                      <a:endParaRPr kumimoji="0" lang="en-GB" sz="2200" b="1" i="0" u="none" strike="noStrike" cap="none" normalizeH="0" baseline="0" smtClean="0">
                        <a:ln>
                          <a:noFill/>
                        </a:ln>
                        <a:solidFill>
                          <a:srgbClr val="0E207F"/>
                        </a:solidFill>
                        <a:effectLst/>
                        <a:latin typeface="Arial" charset="0"/>
                      </a:endParaRPr>
                    </a:p>
                  </a:txBody>
                  <a:tcPr horzOverflow="overflow">
                    <a:lnL>
                      <a:noFill/>
                    </a:lnL>
                    <a:lnR>
                      <a:noFill/>
                    </a:lnR>
                    <a:lnT w="381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smtClean="0">
                          <a:ln>
                            <a:noFill/>
                          </a:ln>
                          <a:solidFill>
                            <a:srgbClr val="0E207F"/>
                          </a:solidFill>
                          <a:effectLst/>
                          <a:latin typeface="Arial" charset="0"/>
                        </a:rPr>
                        <a:t>Incidence % </a:t>
                      </a:r>
                      <a:endParaRPr kumimoji="0" lang="en-GB" sz="2200" b="0" i="0" u="none" strike="noStrike" cap="none" normalizeH="0" baseline="0" smtClean="0">
                        <a:ln>
                          <a:noFill/>
                        </a:ln>
                        <a:solidFill>
                          <a:srgbClr val="0E207F"/>
                        </a:solidFill>
                        <a:effectLst/>
                        <a:latin typeface="Arial" charset="0"/>
                      </a:endParaRPr>
                    </a:p>
                  </a:txBody>
                  <a:tcPr horzOverflow="overflow">
                    <a:lnL>
                      <a:noFill/>
                    </a:lnL>
                    <a:lnR>
                      <a:noFill/>
                    </a:lnR>
                    <a:lnT w="381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E207F"/>
                          </a:solidFill>
                          <a:effectLst/>
                          <a:latin typeface="Helvetica" pitchFamily="34" charset="0"/>
                        </a:rPr>
                        <a:t>Urticaria and angioedema</a:t>
                      </a:r>
                      <a:endParaRPr kumimoji="0" lang="en-GB" sz="2100" b="0" i="0" u="none" strike="noStrike" cap="none" normalizeH="0" baseline="0" smtClean="0">
                        <a:ln>
                          <a:noFill/>
                        </a:ln>
                        <a:solidFill>
                          <a:srgbClr val="0E207F"/>
                        </a:solidFill>
                        <a:effectLst/>
                        <a:latin typeface="Helvetica" pitchFamily="34" charset="0"/>
                      </a:endParaRP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88</a:t>
                      </a: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E207F"/>
                          </a:solidFill>
                          <a:effectLst/>
                          <a:latin typeface="Helvetica" pitchFamily="34" charset="0"/>
                        </a:rPr>
                        <a:t>Upper airway oedema</a:t>
                      </a:r>
                      <a:endParaRPr kumimoji="0" lang="en-GB" sz="2100" b="0" i="0" u="none" strike="noStrike" cap="none" normalizeH="0" baseline="0" smtClean="0">
                        <a:ln>
                          <a:noFill/>
                        </a:ln>
                        <a:solidFill>
                          <a:srgbClr val="0E207F"/>
                        </a:solidFill>
                        <a:effectLst/>
                        <a:latin typeface="Helvetica" pitchFamily="34" charset="0"/>
                      </a:endParaRP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56</a:t>
                      </a: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E207F"/>
                          </a:solidFill>
                          <a:effectLst/>
                          <a:latin typeface="Helvetica" pitchFamily="34" charset="0"/>
                        </a:rPr>
                        <a:t>Breathlessness and wheezing</a:t>
                      </a:r>
                      <a:endParaRPr kumimoji="0" lang="en-GB" sz="2100" b="0" i="0" u="none" strike="noStrike" cap="none" normalizeH="0" baseline="0" smtClean="0">
                        <a:ln>
                          <a:noFill/>
                        </a:ln>
                        <a:solidFill>
                          <a:srgbClr val="0E207F"/>
                        </a:solidFill>
                        <a:effectLst/>
                        <a:latin typeface="Helvetica" pitchFamily="34" charset="0"/>
                      </a:endParaRP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47</a:t>
                      </a: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E207F"/>
                          </a:solidFill>
                          <a:effectLst/>
                          <a:latin typeface="Helvetica" pitchFamily="34" charset="0"/>
                        </a:rPr>
                        <a:t>Flushing</a:t>
                      </a:r>
                      <a:endParaRPr kumimoji="0" lang="en-GB" sz="2100" b="0" i="0" u="none" strike="noStrike" cap="none" normalizeH="0" baseline="0" smtClean="0">
                        <a:ln>
                          <a:noFill/>
                        </a:ln>
                        <a:solidFill>
                          <a:srgbClr val="0E207F"/>
                        </a:solidFill>
                        <a:effectLst/>
                        <a:latin typeface="Helvetica" pitchFamily="34" charset="0"/>
                      </a:endParaRP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46</a:t>
                      </a: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E207F"/>
                          </a:solidFill>
                          <a:effectLst/>
                          <a:latin typeface="Helvetica" pitchFamily="34" charset="0"/>
                        </a:rPr>
                        <a:t>Dizziness, syncope, and hypotension</a:t>
                      </a:r>
                      <a:endParaRPr kumimoji="0" lang="en-GB" sz="2100" b="0" i="0" u="none" strike="noStrike" cap="none" normalizeH="0" baseline="0" smtClean="0">
                        <a:ln>
                          <a:noFill/>
                        </a:ln>
                        <a:solidFill>
                          <a:srgbClr val="0E207F"/>
                        </a:solidFill>
                        <a:effectLst/>
                        <a:latin typeface="Helvetica" pitchFamily="34" charset="0"/>
                      </a:endParaRP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33</a:t>
                      </a: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E207F"/>
                          </a:solidFill>
                          <a:effectLst/>
                          <a:latin typeface="Helvetica" pitchFamily="34" charset="0"/>
                        </a:rPr>
                        <a:t>Gastrointestinal symptoms</a:t>
                      </a:r>
                      <a:endParaRPr kumimoji="0" lang="en-GB" sz="2100" b="0" i="0" u="none" strike="noStrike" cap="none" normalizeH="0" baseline="0" smtClean="0">
                        <a:ln>
                          <a:noFill/>
                        </a:ln>
                        <a:solidFill>
                          <a:srgbClr val="0E207F"/>
                        </a:solidFill>
                        <a:effectLst/>
                        <a:latin typeface="Helvetica" pitchFamily="34" charset="0"/>
                      </a:endParaRP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30</a:t>
                      </a: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E207F"/>
                          </a:solidFill>
                          <a:effectLst/>
                          <a:latin typeface="Helvetica" pitchFamily="34" charset="0"/>
                        </a:rPr>
                        <a:t>Rhinitis</a:t>
                      </a:r>
                      <a:endParaRPr kumimoji="0" lang="en-GB" sz="2100" b="0" i="0" u="none" strike="noStrike" cap="none" normalizeH="0" baseline="0" smtClean="0">
                        <a:ln>
                          <a:noFill/>
                        </a:ln>
                        <a:solidFill>
                          <a:srgbClr val="0E207F"/>
                        </a:solidFill>
                        <a:effectLst/>
                        <a:latin typeface="Helvetica" pitchFamily="34" charset="0"/>
                      </a:endParaRP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16</a:t>
                      </a: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E207F"/>
                          </a:solidFill>
                          <a:effectLst/>
                          <a:latin typeface="Helvetica" pitchFamily="34" charset="0"/>
                        </a:rPr>
                        <a:t>Headache</a:t>
                      </a:r>
                      <a:endParaRPr kumimoji="0" lang="en-GB" sz="2100" b="0" i="0" u="none" strike="noStrike" cap="none" normalizeH="0" baseline="0" smtClean="0">
                        <a:ln>
                          <a:noFill/>
                        </a:ln>
                        <a:solidFill>
                          <a:srgbClr val="0E207F"/>
                        </a:solidFill>
                        <a:effectLst/>
                        <a:latin typeface="Helvetica" pitchFamily="34" charset="0"/>
                      </a:endParaRP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15</a:t>
                      </a: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E207F"/>
                          </a:solidFill>
                          <a:effectLst/>
                          <a:latin typeface="Helvetica" pitchFamily="34" charset="0"/>
                        </a:rPr>
                        <a:t>Substernal pain</a:t>
                      </a:r>
                      <a:endParaRPr kumimoji="0" lang="en-GB" sz="2100" b="0" i="0" u="none" strike="noStrike" cap="none" normalizeH="0" baseline="0" smtClean="0">
                        <a:ln>
                          <a:noFill/>
                        </a:ln>
                        <a:solidFill>
                          <a:srgbClr val="0E207F"/>
                        </a:solidFill>
                        <a:effectLst/>
                        <a:latin typeface="Helvetica" pitchFamily="34" charset="0"/>
                      </a:endParaRP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6</a:t>
                      </a: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E207F"/>
                          </a:solidFill>
                          <a:effectLst/>
                          <a:latin typeface="Helvetica" pitchFamily="34" charset="0"/>
                        </a:rPr>
                        <a:t>Itch without rash</a:t>
                      </a:r>
                      <a:endParaRPr kumimoji="0" lang="en-GB" sz="2100" b="0" i="0" u="none" strike="noStrike" cap="none" normalizeH="0" baseline="0" smtClean="0">
                        <a:ln>
                          <a:noFill/>
                        </a:ln>
                        <a:solidFill>
                          <a:srgbClr val="0E207F"/>
                        </a:solidFill>
                        <a:effectLst/>
                        <a:latin typeface="Helvetica" pitchFamily="34" charset="0"/>
                      </a:endParaRP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4.5</a:t>
                      </a:r>
                    </a:p>
                  </a:txBody>
                  <a:tcPr horzOverflow="overflow">
                    <a:lnL>
                      <a:noFill/>
                    </a:lnL>
                    <a:lnR>
                      <a:noFill/>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E207F"/>
                          </a:solidFill>
                          <a:effectLst/>
                          <a:latin typeface="Helvetica" pitchFamily="34" charset="0"/>
                        </a:rPr>
                        <a:t>Seizure</a:t>
                      </a:r>
                      <a:endParaRPr kumimoji="0" lang="en-GB" sz="2100" b="0" i="0" u="none" strike="noStrike" cap="none" normalizeH="0" baseline="0" smtClean="0">
                        <a:ln>
                          <a:noFill/>
                        </a:ln>
                        <a:solidFill>
                          <a:srgbClr val="0E207F"/>
                        </a:solidFill>
                        <a:effectLst/>
                        <a:latin typeface="Helvetica" pitchFamily="34" charset="0"/>
                      </a:endParaRPr>
                    </a:p>
                  </a:txBody>
                  <a:tcPr horzOverflow="overflow">
                    <a:lnL>
                      <a:noFill/>
                    </a:lnL>
                    <a:lnR>
                      <a:noFill/>
                    </a:lnR>
                    <a:lnT w="127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E207F"/>
                          </a:solidFill>
                          <a:effectLst/>
                          <a:latin typeface="Arial" charset="0"/>
                        </a:rPr>
                        <a:t>1.5</a:t>
                      </a:r>
                    </a:p>
                  </a:txBody>
                  <a:tcPr horzOverflow="overflow">
                    <a:lnL>
                      <a:noFill/>
                    </a:lnL>
                    <a:lnR>
                      <a:noFill/>
                    </a:lnR>
                    <a:lnT w="127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smtClean="0"/>
              <a:t>Case study 5</a:t>
            </a:r>
          </a:p>
        </p:txBody>
      </p:sp>
      <p:sp>
        <p:nvSpPr>
          <p:cNvPr id="94211" name="Rectangle 3"/>
          <p:cNvSpPr>
            <a:spLocks noGrp="1" noChangeArrowheads="1"/>
          </p:cNvSpPr>
          <p:nvPr>
            <p:ph type="body" idx="1"/>
          </p:nvPr>
        </p:nvSpPr>
        <p:spPr/>
        <p:txBody>
          <a:bodyPr/>
          <a:lstStyle/>
          <a:p>
            <a:r>
              <a:rPr lang="en-GB" smtClean="0"/>
              <a:t>Jack’s mother thinks he has had too many infections for a 3 year old and wants to know why.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GB" smtClean="0"/>
              <a:t>Clinical history</a:t>
            </a:r>
          </a:p>
        </p:txBody>
      </p:sp>
      <p:sp>
        <p:nvSpPr>
          <p:cNvPr id="95235" name="Rectangle 3"/>
          <p:cNvSpPr>
            <a:spLocks noGrp="1" noChangeArrowheads="1"/>
          </p:cNvSpPr>
          <p:nvPr>
            <p:ph type="body" idx="1"/>
          </p:nvPr>
        </p:nvSpPr>
        <p:spPr/>
        <p:txBody>
          <a:bodyPr/>
          <a:lstStyle/>
          <a:p>
            <a:pPr>
              <a:lnSpc>
                <a:spcPct val="90000"/>
              </a:lnSpc>
            </a:pPr>
            <a:r>
              <a:rPr lang="en-GB" sz="2600" smtClean="0"/>
              <a:t>Presenting complaint – recurrent infections</a:t>
            </a:r>
          </a:p>
          <a:p>
            <a:pPr>
              <a:lnSpc>
                <a:spcPct val="90000"/>
              </a:lnSpc>
            </a:pPr>
            <a:r>
              <a:rPr lang="en-GB" sz="2600" smtClean="0"/>
              <a:t>3 year old Caucasian male</a:t>
            </a:r>
          </a:p>
          <a:p>
            <a:pPr lvl="1">
              <a:lnSpc>
                <a:spcPct val="90000"/>
              </a:lnSpc>
            </a:pPr>
            <a:r>
              <a:rPr lang="en-GB" sz="2400" smtClean="0"/>
              <a:t>Full term, normal delivery</a:t>
            </a:r>
          </a:p>
          <a:p>
            <a:pPr lvl="1">
              <a:lnSpc>
                <a:spcPct val="90000"/>
              </a:lnSpc>
            </a:pPr>
            <a:r>
              <a:rPr lang="en-GB" sz="2400" smtClean="0"/>
              <a:t>Normal pre and post natal screen</a:t>
            </a:r>
          </a:p>
          <a:p>
            <a:pPr lvl="1">
              <a:lnSpc>
                <a:spcPct val="90000"/>
              </a:lnSpc>
            </a:pPr>
            <a:r>
              <a:rPr lang="en-GB" sz="2400" smtClean="0"/>
              <a:t>Not breast fed – parental choice</a:t>
            </a:r>
          </a:p>
          <a:p>
            <a:pPr lvl="1">
              <a:lnSpc>
                <a:spcPct val="90000"/>
              </a:lnSpc>
            </a:pPr>
            <a:r>
              <a:rPr lang="en-GB" sz="2400" smtClean="0"/>
              <a:t>Normal immunisation schedule.</a:t>
            </a:r>
          </a:p>
          <a:p>
            <a:pPr>
              <a:lnSpc>
                <a:spcPct val="90000"/>
              </a:lnSpc>
            </a:pPr>
            <a:r>
              <a:rPr lang="en-GB" sz="2600" smtClean="0"/>
              <a:t>Weight and height dropping from 50th centile to 10th centile</a:t>
            </a:r>
          </a:p>
          <a:p>
            <a:pPr>
              <a:lnSpc>
                <a:spcPct val="90000"/>
              </a:lnSpc>
            </a:pPr>
            <a:r>
              <a:rPr lang="en-GB" sz="2600" smtClean="0"/>
              <a:t>First infection aged 3 months</a:t>
            </a:r>
          </a:p>
          <a:p>
            <a:pPr lvl="1">
              <a:lnSpc>
                <a:spcPct val="90000"/>
              </a:lnSpc>
            </a:pPr>
            <a:r>
              <a:rPr lang="en-GB" sz="2400" smtClean="0"/>
              <a:t>Cellulitis of gluteal region</a:t>
            </a:r>
          </a:p>
          <a:p>
            <a:pPr lvl="1">
              <a:lnSpc>
                <a:spcPct val="90000"/>
              </a:lnSpc>
            </a:pPr>
            <a:r>
              <a:rPr lang="en-GB" sz="2400" smtClean="0"/>
              <a:t>Responded to antibiotics</a:t>
            </a:r>
          </a:p>
          <a:p>
            <a:pPr lvl="1">
              <a:lnSpc>
                <a:spcPct val="90000"/>
              </a:lnSpc>
            </a:pPr>
            <a:endParaRPr lang="en-GB" sz="240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GB" smtClean="0"/>
              <a:t>Infection history</a:t>
            </a:r>
          </a:p>
        </p:txBody>
      </p:sp>
      <p:sp>
        <p:nvSpPr>
          <p:cNvPr id="96259" name="Rectangle 3"/>
          <p:cNvSpPr>
            <a:spLocks noGrp="1" noChangeArrowheads="1"/>
          </p:cNvSpPr>
          <p:nvPr>
            <p:ph type="body" idx="1"/>
          </p:nvPr>
        </p:nvSpPr>
        <p:spPr/>
        <p:txBody>
          <a:bodyPr/>
          <a:lstStyle/>
          <a:p>
            <a:pPr>
              <a:lnSpc>
                <a:spcPct val="80000"/>
              </a:lnSpc>
            </a:pPr>
            <a:r>
              <a:rPr lang="en-GB" sz="2600" smtClean="0"/>
              <a:t>Recurrent ear infections</a:t>
            </a:r>
          </a:p>
          <a:p>
            <a:pPr lvl="1">
              <a:lnSpc>
                <a:spcPct val="80000"/>
              </a:lnSpc>
            </a:pPr>
            <a:r>
              <a:rPr lang="en-GB" sz="2400" smtClean="0"/>
              <a:t>Age 5 months otitis media, Rx oral antibiotics</a:t>
            </a:r>
          </a:p>
          <a:p>
            <a:pPr lvl="1">
              <a:lnSpc>
                <a:spcPct val="80000"/>
              </a:lnSpc>
            </a:pPr>
            <a:r>
              <a:rPr lang="en-GB" sz="2400" smtClean="0"/>
              <a:t>4 subsequent episodes of otitis media, all responding to antibiotics, </a:t>
            </a:r>
          </a:p>
          <a:p>
            <a:pPr lvl="1">
              <a:lnSpc>
                <a:spcPct val="80000"/>
              </a:lnSpc>
            </a:pPr>
            <a:r>
              <a:rPr lang="en-GB" sz="2400" smtClean="0"/>
              <a:t>ENT appointment pending </a:t>
            </a:r>
          </a:p>
          <a:p>
            <a:pPr lvl="2">
              <a:lnSpc>
                <a:spcPct val="80000"/>
              </a:lnSpc>
            </a:pPr>
            <a:r>
              <a:rPr lang="en-GB" sz="1800" smtClean="0"/>
              <a:t>(12 month waiting list) </a:t>
            </a:r>
          </a:p>
          <a:p>
            <a:pPr lvl="2">
              <a:lnSpc>
                <a:spcPct val="80000"/>
              </a:lnSpc>
            </a:pPr>
            <a:r>
              <a:rPr lang="en-GB" sz="1800" smtClean="0"/>
              <a:t>Likely to require grommets</a:t>
            </a:r>
          </a:p>
          <a:p>
            <a:pPr>
              <a:lnSpc>
                <a:spcPct val="80000"/>
              </a:lnSpc>
            </a:pPr>
            <a:r>
              <a:rPr lang="en-GB" sz="2600" smtClean="0"/>
              <a:t>Age 15 months hospitalised for severe tonsillitis</a:t>
            </a:r>
          </a:p>
          <a:p>
            <a:pPr lvl="1">
              <a:lnSpc>
                <a:spcPct val="80000"/>
              </a:lnSpc>
            </a:pPr>
            <a:r>
              <a:rPr lang="en-GB" sz="2400" smtClean="0"/>
              <a:t>Tonsils removed</a:t>
            </a:r>
          </a:p>
          <a:p>
            <a:pPr>
              <a:lnSpc>
                <a:spcPct val="80000"/>
              </a:lnSpc>
            </a:pPr>
            <a:r>
              <a:rPr lang="en-GB" sz="2600" smtClean="0"/>
              <a:t>Recurrent chest infections</a:t>
            </a:r>
          </a:p>
          <a:p>
            <a:pPr lvl="1">
              <a:lnSpc>
                <a:spcPct val="80000"/>
              </a:lnSpc>
            </a:pPr>
            <a:r>
              <a:rPr lang="en-GB" sz="2400" smtClean="0"/>
              <a:t>Age 8 months, 3 years, hospitalised for bronchiolitis/ pneumonia, resolved after intravenous antibiotics.  </a:t>
            </a:r>
          </a:p>
          <a:p>
            <a:pPr lvl="2">
              <a:lnSpc>
                <a:spcPct val="80000"/>
              </a:lnSpc>
            </a:pPr>
            <a:r>
              <a:rPr lang="en-GB" sz="1800" smtClean="0"/>
              <a:t>Most recently Haemophilus Influenza isolated</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p:txBody>
          <a:bodyPr/>
          <a:lstStyle/>
          <a:p>
            <a:r>
              <a:rPr lang="en-GB" smtClean="0"/>
              <a:t>4th of 5 children, all under 10 years</a:t>
            </a:r>
          </a:p>
          <a:p>
            <a:r>
              <a:rPr lang="en-GB" smtClean="0"/>
              <a:t>2 indoor cats, one indoor dog</a:t>
            </a:r>
          </a:p>
          <a:p>
            <a:r>
              <a:rPr lang="en-GB" smtClean="0"/>
              <a:t>Both parents smoke cigarettes</a:t>
            </a:r>
          </a:p>
          <a:p>
            <a:r>
              <a:rPr lang="en-GB" smtClean="0">
                <a:cs typeface="Times New Roman" pitchFamily="18" charset="0"/>
              </a:rPr>
              <a:t>Family are frequent attenders to your GP practice</a:t>
            </a:r>
            <a:r>
              <a:rPr lang="en-GB" smtClean="0"/>
              <a:t>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GB" smtClean="0"/>
              <a:t>Summary</a:t>
            </a:r>
          </a:p>
        </p:txBody>
      </p:sp>
      <p:sp>
        <p:nvSpPr>
          <p:cNvPr id="98307" name="Rectangle 3"/>
          <p:cNvSpPr>
            <a:spLocks noGrp="1" noChangeArrowheads="1"/>
          </p:cNvSpPr>
          <p:nvPr>
            <p:ph type="body" idx="1"/>
          </p:nvPr>
        </p:nvSpPr>
        <p:spPr/>
        <p:txBody>
          <a:bodyPr/>
          <a:lstStyle/>
          <a:p>
            <a:pPr>
              <a:buFontTx/>
              <a:buNone/>
            </a:pPr>
            <a:r>
              <a:rPr lang="en-GB" sz="1900" b="1" smtClean="0"/>
              <a:t>Recurrent upper and lower respiratory tract infections with failure to thrive</a:t>
            </a:r>
          </a:p>
          <a:p>
            <a:pPr>
              <a:buFontTx/>
              <a:buNone/>
            </a:pPr>
            <a:endParaRPr lang="en-GB" sz="2600" smtClean="0"/>
          </a:p>
          <a:p>
            <a:pPr>
              <a:buFontTx/>
              <a:buNone/>
            </a:pPr>
            <a:endParaRPr lang="en-GB" sz="2600" smtClean="0"/>
          </a:p>
          <a:p>
            <a:pPr>
              <a:buFontTx/>
              <a:buNone/>
            </a:pPr>
            <a:endParaRPr lang="en-GB" sz="2600" smtClean="0"/>
          </a:p>
          <a:p>
            <a:pPr>
              <a:buFontTx/>
              <a:buNone/>
            </a:pPr>
            <a:endParaRPr lang="en-GB" sz="2600" smtClean="0"/>
          </a:p>
          <a:p>
            <a:pPr>
              <a:buFontTx/>
              <a:buNone/>
            </a:pPr>
            <a:endParaRPr lang="en-GB" sz="2600" smtClean="0"/>
          </a:p>
          <a:p>
            <a:pPr>
              <a:buFontTx/>
              <a:buNone/>
            </a:pPr>
            <a:endParaRPr lang="en-GB" sz="2600" smtClean="0"/>
          </a:p>
        </p:txBody>
      </p:sp>
      <p:sp>
        <p:nvSpPr>
          <p:cNvPr id="98308" name="Line 5"/>
          <p:cNvSpPr>
            <a:spLocks noChangeShapeType="1"/>
          </p:cNvSpPr>
          <p:nvPr/>
        </p:nvSpPr>
        <p:spPr bwMode="auto">
          <a:xfrm>
            <a:off x="381000" y="4038600"/>
            <a:ext cx="7543800" cy="0"/>
          </a:xfrm>
          <a:prstGeom prst="line">
            <a:avLst/>
          </a:prstGeom>
          <a:noFill/>
          <a:ln w="76200" cmpd="tri">
            <a:solidFill>
              <a:schemeClr val="tx1"/>
            </a:solidFill>
            <a:round/>
            <a:headEnd/>
            <a:tailEnd/>
          </a:ln>
        </p:spPr>
        <p:txBody>
          <a:bodyPr wrap="none" anchor="ctr"/>
          <a:lstStyle/>
          <a:p>
            <a:endParaRPr lang="en-GB"/>
          </a:p>
        </p:txBody>
      </p:sp>
      <p:sp>
        <p:nvSpPr>
          <p:cNvPr id="98309" name="Line 6"/>
          <p:cNvSpPr>
            <a:spLocks noChangeShapeType="1"/>
          </p:cNvSpPr>
          <p:nvPr/>
        </p:nvSpPr>
        <p:spPr bwMode="auto">
          <a:xfrm>
            <a:off x="2819400" y="3962400"/>
            <a:ext cx="0" cy="152400"/>
          </a:xfrm>
          <a:prstGeom prst="line">
            <a:avLst/>
          </a:prstGeom>
          <a:noFill/>
          <a:ln w="76200">
            <a:solidFill>
              <a:schemeClr val="tx1"/>
            </a:solidFill>
            <a:round/>
            <a:headEnd/>
            <a:tailEnd/>
          </a:ln>
        </p:spPr>
        <p:txBody>
          <a:bodyPr wrap="none" anchor="ctr"/>
          <a:lstStyle/>
          <a:p>
            <a:endParaRPr lang="en-GB"/>
          </a:p>
        </p:txBody>
      </p:sp>
      <p:sp>
        <p:nvSpPr>
          <p:cNvPr id="98310" name="Line 7"/>
          <p:cNvSpPr>
            <a:spLocks noChangeShapeType="1"/>
          </p:cNvSpPr>
          <p:nvPr/>
        </p:nvSpPr>
        <p:spPr bwMode="auto">
          <a:xfrm>
            <a:off x="5334000" y="3962400"/>
            <a:ext cx="0" cy="152400"/>
          </a:xfrm>
          <a:prstGeom prst="line">
            <a:avLst/>
          </a:prstGeom>
          <a:noFill/>
          <a:ln w="76200">
            <a:solidFill>
              <a:schemeClr val="tx1"/>
            </a:solidFill>
            <a:round/>
            <a:headEnd/>
            <a:tailEnd/>
          </a:ln>
        </p:spPr>
        <p:txBody>
          <a:bodyPr wrap="none" anchor="ctr"/>
          <a:lstStyle/>
          <a:p>
            <a:endParaRPr lang="en-GB"/>
          </a:p>
        </p:txBody>
      </p:sp>
      <p:sp>
        <p:nvSpPr>
          <p:cNvPr id="98311" name="Line 8"/>
          <p:cNvSpPr>
            <a:spLocks noChangeShapeType="1"/>
          </p:cNvSpPr>
          <p:nvPr/>
        </p:nvSpPr>
        <p:spPr bwMode="auto">
          <a:xfrm>
            <a:off x="7848600" y="3962400"/>
            <a:ext cx="0" cy="152400"/>
          </a:xfrm>
          <a:prstGeom prst="line">
            <a:avLst/>
          </a:prstGeom>
          <a:noFill/>
          <a:ln w="76200">
            <a:solidFill>
              <a:schemeClr val="tx1"/>
            </a:solidFill>
            <a:round/>
            <a:headEnd/>
            <a:tailEnd/>
          </a:ln>
        </p:spPr>
        <p:txBody>
          <a:bodyPr wrap="none" anchor="ctr"/>
          <a:lstStyle/>
          <a:p>
            <a:endParaRPr lang="en-GB"/>
          </a:p>
        </p:txBody>
      </p:sp>
      <p:sp>
        <p:nvSpPr>
          <p:cNvPr id="98312" name="Line 11"/>
          <p:cNvSpPr>
            <a:spLocks noChangeShapeType="1"/>
          </p:cNvSpPr>
          <p:nvPr/>
        </p:nvSpPr>
        <p:spPr bwMode="auto">
          <a:xfrm>
            <a:off x="1447800" y="3162300"/>
            <a:ext cx="0" cy="762000"/>
          </a:xfrm>
          <a:prstGeom prst="line">
            <a:avLst/>
          </a:prstGeom>
          <a:noFill/>
          <a:ln w="25400">
            <a:solidFill>
              <a:schemeClr val="accent2"/>
            </a:solidFill>
            <a:round/>
            <a:headEnd/>
            <a:tailEnd type="triangle" w="med" len="med"/>
          </a:ln>
        </p:spPr>
        <p:txBody>
          <a:bodyPr wrap="none" anchor="ctr"/>
          <a:lstStyle/>
          <a:p>
            <a:endParaRPr lang="en-GB"/>
          </a:p>
        </p:txBody>
      </p:sp>
      <p:sp>
        <p:nvSpPr>
          <p:cNvPr id="98313" name="Text Box 12"/>
          <p:cNvSpPr txBox="1">
            <a:spLocks noChangeArrowheads="1"/>
          </p:cNvSpPr>
          <p:nvPr/>
        </p:nvSpPr>
        <p:spPr bwMode="auto">
          <a:xfrm>
            <a:off x="1371600" y="2781300"/>
            <a:ext cx="6324600" cy="392113"/>
          </a:xfrm>
          <a:prstGeom prst="rect">
            <a:avLst/>
          </a:prstGeom>
          <a:noFill/>
          <a:ln w="25400">
            <a:solidFill>
              <a:schemeClr val="accent2"/>
            </a:solidFill>
            <a:miter lim="800000"/>
            <a:headEnd/>
            <a:tailEnd/>
          </a:ln>
        </p:spPr>
        <p:txBody>
          <a:bodyPr>
            <a:spAutoFit/>
          </a:bodyPr>
          <a:lstStyle/>
          <a:p>
            <a:pPr algn="ctr">
              <a:spcBef>
                <a:spcPct val="0"/>
              </a:spcBef>
            </a:pPr>
            <a:r>
              <a:rPr lang="en-GB">
                <a:solidFill>
                  <a:schemeClr val="tx2"/>
                </a:solidFill>
                <a:latin typeface="Arial Narrow" pitchFamily="34" charset="0"/>
              </a:rPr>
              <a:t>Recurrent otitis media</a:t>
            </a:r>
          </a:p>
        </p:txBody>
      </p:sp>
      <p:sp>
        <p:nvSpPr>
          <p:cNvPr id="98314" name="Line 13"/>
          <p:cNvSpPr>
            <a:spLocks noChangeShapeType="1"/>
          </p:cNvSpPr>
          <p:nvPr/>
        </p:nvSpPr>
        <p:spPr bwMode="auto">
          <a:xfrm flipV="1">
            <a:off x="2209800" y="4114800"/>
            <a:ext cx="0" cy="533400"/>
          </a:xfrm>
          <a:prstGeom prst="line">
            <a:avLst/>
          </a:prstGeom>
          <a:noFill/>
          <a:ln w="25400">
            <a:solidFill>
              <a:srgbClr val="FF6600"/>
            </a:solidFill>
            <a:round/>
            <a:headEnd/>
            <a:tailEnd type="triangle" w="med" len="med"/>
          </a:ln>
        </p:spPr>
        <p:txBody>
          <a:bodyPr wrap="none" anchor="ctr"/>
          <a:lstStyle/>
          <a:p>
            <a:endParaRPr lang="en-GB"/>
          </a:p>
        </p:txBody>
      </p:sp>
      <p:sp>
        <p:nvSpPr>
          <p:cNvPr id="98315" name="Line 15"/>
          <p:cNvSpPr>
            <a:spLocks noChangeShapeType="1"/>
          </p:cNvSpPr>
          <p:nvPr/>
        </p:nvSpPr>
        <p:spPr bwMode="auto">
          <a:xfrm flipV="1">
            <a:off x="7696200" y="4114800"/>
            <a:ext cx="0" cy="533400"/>
          </a:xfrm>
          <a:prstGeom prst="line">
            <a:avLst/>
          </a:prstGeom>
          <a:noFill/>
          <a:ln w="25400">
            <a:solidFill>
              <a:srgbClr val="FF6600"/>
            </a:solidFill>
            <a:round/>
            <a:headEnd/>
            <a:tailEnd type="triangle" w="med" len="med"/>
          </a:ln>
        </p:spPr>
        <p:txBody>
          <a:bodyPr wrap="none" anchor="ctr"/>
          <a:lstStyle/>
          <a:p>
            <a:endParaRPr lang="en-GB"/>
          </a:p>
        </p:txBody>
      </p:sp>
      <p:sp>
        <p:nvSpPr>
          <p:cNvPr id="98316" name="Line 16"/>
          <p:cNvSpPr>
            <a:spLocks noChangeShapeType="1"/>
          </p:cNvSpPr>
          <p:nvPr/>
        </p:nvSpPr>
        <p:spPr bwMode="auto">
          <a:xfrm flipV="1">
            <a:off x="3276600" y="4114800"/>
            <a:ext cx="0" cy="533400"/>
          </a:xfrm>
          <a:prstGeom prst="line">
            <a:avLst/>
          </a:prstGeom>
          <a:noFill/>
          <a:ln w="25400">
            <a:solidFill>
              <a:srgbClr val="FF6600"/>
            </a:solidFill>
            <a:round/>
            <a:headEnd/>
            <a:tailEnd type="triangle" w="med" len="med"/>
          </a:ln>
        </p:spPr>
        <p:txBody>
          <a:bodyPr wrap="none" anchor="ctr"/>
          <a:lstStyle/>
          <a:p>
            <a:endParaRPr lang="en-GB"/>
          </a:p>
        </p:txBody>
      </p:sp>
      <p:sp>
        <p:nvSpPr>
          <p:cNvPr id="98317" name="Text Box 17"/>
          <p:cNvSpPr txBox="1">
            <a:spLocks noChangeArrowheads="1"/>
          </p:cNvSpPr>
          <p:nvPr/>
        </p:nvSpPr>
        <p:spPr bwMode="auto">
          <a:xfrm>
            <a:off x="1752600" y="4648200"/>
            <a:ext cx="6248400" cy="361950"/>
          </a:xfrm>
          <a:prstGeom prst="rect">
            <a:avLst/>
          </a:prstGeom>
          <a:noFill/>
          <a:ln w="25400">
            <a:solidFill>
              <a:srgbClr val="FF6600"/>
            </a:solidFill>
            <a:miter lim="800000"/>
            <a:headEnd/>
            <a:tailEnd/>
          </a:ln>
        </p:spPr>
        <p:txBody>
          <a:bodyPr>
            <a:spAutoFit/>
          </a:bodyPr>
          <a:lstStyle/>
          <a:p>
            <a:pPr algn="ctr">
              <a:spcBef>
                <a:spcPct val="0"/>
              </a:spcBef>
            </a:pPr>
            <a:r>
              <a:rPr lang="en-GB" sz="1600">
                <a:solidFill>
                  <a:srgbClr val="FF9900"/>
                </a:solidFill>
                <a:latin typeface="Arial Narrow" pitchFamily="34" charset="0"/>
              </a:rPr>
              <a:t>Hospitalisations for pneumonia/tonsillitis</a:t>
            </a:r>
          </a:p>
        </p:txBody>
      </p:sp>
      <p:sp>
        <p:nvSpPr>
          <p:cNvPr id="98318" name="Line 18"/>
          <p:cNvSpPr>
            <a:spLocks noChangeShapeType="1"/>
          </p:cNvSpPr>
          <p:nvPr/>
        </p:nvSpPr>
        <p:spPr bwMode="auto">
          <a:xfrm>
            <a:off x="381000" y="4038600"/>
            <a:ext cx="0" cy="609600"/>
          </a:xfrm>
          <a:prstGeom prst="line">
            <a:avLst/>
          </a:prstGeom>
          <a:noFill/>
          <a:ln w="57150">
            <a:solidFill>
              <a:schemeClr val="tx1"/>
            </a:solidFill>
            <a:round/>
            <a:headEnd type="triangle" w="med" len="med"/>
            <a:tailEnd/>
          </a:ln>
        </p:spPr>
        <p:txBody>
          <a:bodyPr wrap="none" anchor="ctr"/>
          <a:lstStyle/>
          <a:p>
            <a:endParaRPr lang="en-GB"/>
          </a:p>
        </p:txBody>
      </p:sp>
      <p:sp>
        <p:nvSpPr>
          <p:cNvPr id="98319" name="Line 20"/>
          <p:cNvSpPr>
            <a:spLocks noChangeShapeType="1"/>
          </p:cNvSpPr>
          <p:nvPr/>
        </p:nvSpPr>
        <p:spPr bwMode="auto">
          <a:xfrm>
            <a:off x="7620000" y="3162300"/>
            <a:ext cx="0" cy="762000"/>
          </a:xfrm>
          <a:prstGeom prst="line">
            <a:avLst/>
          </a:prstGeom>
          <a:noFill/>
          <a:ln w="25400">
            <a:solidFill>
              <a:schemeClr val="accent2"/>
            </a:solidFill>
            <a:round/>
            <a:headEnd/>
            <a:tailEnd type="triangle" w="med" len="med"/>
          </a:ln>
        </p:spPr>
        <p:txBody>
          <a:bodyPr wrap="none" anchor="ctr"/>
          <a:lstStyle/>
          <a:p>
            <a:endParaRPr lang="en-GB"/>
          </a:p>
        </p:txBody>
      </p:sp>
      <p:sp>
        <p:nvSpPr>
          <p:cNvPr id="98320" name="Line 23"/>
          <p:cNvSpPr>
            <a:spLocks noChangeShapeType="1"/>
          </p:cNvSpPr>
          <p:nvPr/>
        </p:nvSpPr>
        <p:spPr bwMode="auto">
          <a:xfrm>
            <a:off x="3352800" y="3162300"/>
            <a:ext cx="0" cy="762000"/>
          </a:xfrm>
          <a:prstGeom prst="line">
            <a:avLst/>
          </a:prstGeom>
          <a:noFill/>
          <a:ln w="25400">
            <a:solidFill>
              <a:schemeClr val="accent2"/>
            </a:solidFill>
            <a:round/>
            <a:headEnd/>
            <a:tailEnd type="triangle" w="med" len="med"/>
          </a:ln>
        </p:spPr>
        <p:txBody>
          <a:bodyPr wrap="none" anchor="ctr"/>
          <a:lstStyle/>
          <a:p>
            <a:endParaRPr lang="en-GB"/>
          </a:p>
        </p:txBody>
      </p:sp>
      <p:sp>
        <p:nvSpPr>
          <p:cNvPr id="98321" name="Line 24"/>
          <p:cNvSpPr>
            <a:spLocks noChangeShapeType="1"/>
          </p:cNvSpPr>
          <p:nvPr/>
        </p:nvSpPr>
        <p:spPr bwMode="auto">
          <a:xfrm>
            <a:off x="4724400" y="3162300"/>
            <a:ext cx="0" cy="762000"/>
          </a:xfrm>
          <a:prstGeom prst="line">
            <a:avLst/>
          </a:prstGeom>
          <a:noFill/>
          <a:ln w="25400">
            <a:solidFill>
              <a:schemeClr val="accent2"/>
            </a:solidFill>
            <a:round/>
            <a:headEnd/>
            <a:tailEnd type="triangle" w="med" len="med"/>
          </a:ln>
        </p:spPr>
        <p:txBody>
          <a:bodyPr wrap="none" anchor="ctr"/>
          <a:lstStyle/>
          <a:p>
            <a:endParaRPr lang="en-GB"/>
          </a:p>
        </p:txBody>
      </p:sp>
      <p:sp>
        <p:nvSpPr>
          <p:cNvPr id="98322" name="Line 25"/>
          <p:cNvSpPr>
            <a:spLocks noChangeShapeType="1"/>
          </p:cNvSpPr>
          <p:nvPr/>
        </p:nvSpPr>
        <p:spPr bwMode="auto">
          <a:xfrm>
            <a:off x="5410200" y="3162300"/>
            <a:ext cx="0" cy="762000"/>
          </a:xfrm>
          <a:prstGeom prst="line">
            <a:avLst/>
          </a:prstGeom>
          <a:noFill/>
          <a:ln w="25400">
            <a:solidFill>
              <a:schemeClr val="accent2"/>
            </a:solidFill>
            <a:round/>
            <a:headEnd/>
            <a:tailEnd type="triangle" w="med" len="med"/>
          </a:ln>
        </p:spPr>
        <p:txBody>
          <a:bodyPr wrap="none" anchor="ctr"/>
          <a:lstStyle/>
          <a:p>
            <a:endParaRPr lang="en-GB"/>
          </a:p>
        </p:txBody>
      </p:sp>
      <p:sp>
        <p:nvSpPr>
          <p:cNvPr id="98323" name="Line 26"/>
          <p:cNvSpPr>
            <a:spLocks noChangeShapeType="1"/>
          </p:cNvSpPr>
          <p:nvPr/>
        </p:nvSpPr>
        <p:spPr bwMode="auto">
          <a:xfrm>
            <a:off x="1600200" y="3644900"/>
            <a:ext cx="0" cy="304800"/>
          </a:xfrm>
          <a:prstGeom prst="line">
            <a:avLst/>
          </a:prstGeom>
          <a:noFill/>
          <a:ln w="25400">
            <a:solidFill>
              <a:srgbClr val="000066"/>
            </a:solidFill>
            <a:round/>
            <a:headEnd/>
            <a:tailEnd type="arrow" w="med" len="med"/>
          </a:ln>
        </p:spPr>
        <p:txBody>
          <a:bodyPr wrap="none" anchor="ctr"/>
          <a:lstStyle/>
          <a:p>
            <a:endParaRPr lang="en-GB"/>
          </a:p>
        </p:txBody>
      </p:sp>
      <p:sp>
        <p:nvSpPr>
          <p:cNvPr id="98324" name="Line 28"/>
          <p:cNvSpPr>
            <a:spLocks noChangeShapeType="1"/>
          </p:cNvSpPr>
          <p:nvPr/>
        </p:nvSpPr>
        <p:spPr bwMode="auto">
          <a:xfrm>
            <a:off x="3505200" y="3644900"/>
            <a:ext cx="0" cy="304800"/>
          </a:xfrm>
          <a:prstGeom prst="line">
            <a:avLst/>
          </a:prstGeom>
          <a:noFill/>
          <a:ln w="25400">
            <a:solidFill>
              <a:srgbClr val="000066"/>
            </a:solidFill>
            <a:round/>
            <a:headEnd/>
            <a:tailEnd type="arrow" w="med" len="med"/>
          </a:ln>
        </p:spPr>
        <p:txBody>
          <a:bodyPr wrap="none" anchor="ctr"/>
          <a:lstStyle/>
          <a:p>
            <a:endParaRPr lang="en-GB"/>
          </a:p>
        </p:txBody>
      </p:sp>
      <p:sp>
        <p:nvSpPr>
          <p:cNvPr id="98325" name="Line 29"/>
          <p:cNvSpPr>
            <a:spLocks noChangeShapeType="1"/>
          </p:cNvSpPr>
          <p:nvPr/>
        </p:nvSpPr>
        <p:spPr bwMode="auto">
          <a:xfrm>
            <a:off x="3657600" y="3644900"/>
            <a:ext cx="0" cy="304800"/>
          </a:xfrm>
          <a:prstGeom prst="line">
            <a:avLst/>
          </a:prstGeom>
          <a:noFill/>
          <a:ln w="25400">
            <a:solidFill>
              <a:srgbClr val="000066"/>
            </a:solidFill>
            <a:round/>
            <a:headEnd/>
            <a:tailEnd type="arrow" w="med" len="med"/>
          </a:ln>
        </p:spPr>
        <p:txBody>
          <a:bodyPr wrap="none" anchor="ctr"/>
          <a:lstStyle/>
          <a:p>
            <a:endParaRPr lang="en-GB"/>
          </a:p>
        </p:txBody>
      </p:sp>
      <p:sp>
        <p:nvSpPr>
          <p:cNvPr id="98326" name="Line 31"/>
          <p:cNvSpPr>
            <a:spLocks noChangeShapeType="1"/>
          </p:cNvSpPr>
          <p:nvPr/>
        </p:nvSpPr>
        <p:spPr bwMode="auto">
          <a:xfrm>
            <a:off x="2286000" y="3644900"/>
            <a:ext cx="0" cy="304800"/>
          </a:xfrm>
          <a:prstGeom prst="line">
            <a:avLst/>
          </a:prstGeom>
          <a:noFill/>
          <a:ln w="25400">
            <a:solidFill>
              <a:srgbClr val="000066"/>
            </a:solidFill>
            <a:round/>
            <a:headEnd/>
            <a:tailEnd type="arrow" w="med" len="med"/>
          </a:ln>
        </p:spPr>
        <p:txBody>
          <a:bodyPr wrap="none" anchor="ctr"/>
          <a:lstStyle/>
          <a:p>
            <a:endParaRPr lang="en-GB"/>
          </a:p>
        </p:txBody>
      </p:sp>
      <p:sp>
        <p:nvSpPr>
          <p:cNvPr id="98327" name="Line 32"/>
          <p:cNvSpPr>
            <a:spLocks noChangeShapeType="1"/>
          </p:cNvSpPr>
          <p:nvPr/>
        </p:nvSpPr>
        <p:spPr bwMode="auto">
          <a:xfrm>
            <a:off x="4787900" y="3644900"/>
            <a:ext cx="0" cy="304800"/>
          </a:xfrm>
          <a:prstGeom prst="line">
            <a:avLst/>
          </a:prstGeom>
          <a:noFill/>
          <a:ln w="25400">
            <a:solidFill>
              <a:srgbClr val="000066"/>
            </a:solidFill>
            <a:round/>
            <a:headEnd/>
            <a:tailEnd type="arrow" w="med" len="med"/>
          </a:ln>
        </p:spPr>
        <p:txBody>
          <a:bodyPr wrap="none" anchor="ctr"/>
          <a:lstStyle/>
          <a:p>
            <a:endParaRPr lang="en-GB"/>
          </a:p>
        </p:txBody>
      </p:sp>
      <p:sp>
        <p:nvSpPr>
          <p:cNvPr id="98328" name="Line 33"/>
          <p:cNvSpPr>
            <a:spLocks noChangeShapeType="1"/>
          </p:cNvSpPr>
          <p:nvPr/>
        </p:nvSpPr>
        <p:spPr bwMode="auto">
          <a:xfrm>
            <a:off x="5508625" y="3644900"/>
            <a:ext cx="0" cy="304800"/>
          </a:xfrm>
          <a:prstGeom prst="line">
            <a:avLst/>
          </a:prstGeom>
          <a:noFill/>
          <a:ln w="25400">
            <a:solidFill>
              <a:srgbClr val="000066"/>
            </a:solidFill>
            <a:round/>
            <a:headEnd/>
            <a:tailEnd type="arrow" w="med" len="med"/>
          </a:ln>
        </p:spPr>
        <p:txBody>
          <a:bodyPr wrap="none" anchor="ctr"/>
          <a:lstStyle/>
          <a:p>
            <a:endParaRPr lang="en-GB"/>
          </a:p>
        </p:txBody>
      </p:sp>
      <p:sp>
        <p:nvSpPr>
          <p:cNvPr id="98329" name="Line 38"/>
          <p:cNvSpPr>
            <a:spLocks noChangeShapeType="1"/>
          </p:cNvSpPr>
          <p:nvPr/>
        </p:nvSpPr>
        <p:spPr bwMode="auto">
          <a:xfrm>
            <a:off x="7772400" y="3644900"/>
            <a:ext cx="0" cy="304800"/>
          </a:xfrm>
          <a:prstGeom prst="line">
            <a:avLst/>
          </a:prstGeom>
          <a:noFill/>
          <a:ln w="25400">
            <a:solidFill>
              <a:srgbClr val="000066"/>
            </a:solidFill>
            <a:round/>
            <a:headEnd/>
            <a:tailEnd type="arrow" w="med" len="med"/>
          </a:ln>
        </p:spPr>
        <p:txBody>
          <a:bodyPr wrap="none" anchor="ctr"/>
          <a:lstStyle/>
          <a:p>
            <a:endParaRPr lang="en-GB"/>
          </a:p>
        </p:txBody>
      </p:sp>
      <p:sp>
        <p:nvSpPr>
          <p:cNvPr id="98330" name="Line 39"/>
          <p:cNvSpPr>
            <a:spLocks noChangeShapeType="1"/>
          </p:cNvSpPr>
          <p:nvPr/>
        </p:nvSpPr>
        <p:spPr bwMode="auto">
          <a:xfrm>
            <a:off x="7924800" y="3644900"/>
            <a:ext cx="0" cy="304800"/>
          </a:xfrm>
          <a:prstGeom prst="line">
            <a:avLst/>
          </a:prstGeom>
          <a:noFill/>
          <a:ln w="25400">
            <a:solidFill>
              <a:srgbClr val="000066"/>
            </a:solidFill>
            <a:round/>
            <a:headEnd/>
            <a:tailEnd type="arrow" w="med" len="med"/>
          </a:ln>
        </p:spPr>
        <p:txBody>
          <a:bodyPr wrap="none" anchor="ctr"/>
          <a:lstStyle/>
          <a:p>
            <a:endParaRPr lang="en-GB"/>
          </a:p>
        </p:txBody>
      </p:sp>
      <p:sp>
        <p:nvSpPr>
          <p:cNvPr id="98331" name="Text Box 40"/>
          <p:cNvSpPr txBox="1">
            <a:spLocks noChangeArrowheads="1"/>
          </p:cNvSpPr>
          <p:nvPr/>
        </p:nvSpPr>
        <p:spPr bwMode="auto">
          <a:xfrm>
            <a:off x="2209800" y="4114800"/>
            <a:ext cx="1038225" cy="336550"/>
          </a:xfrm>
          <a:prstGeom prst="rect">
            <a:avLst/>
          </a:prstGeom>
          <a:noFill/>
          <a:ln w="25400">
            <a:noFill/>
            <a:miter lim="800000"/>
            <a:headEnd/>
            <a:tailEnd/>
          </a:ln>
        </p:spPr>
        <p:txBody>
          <a:bodyPr wrap="none">
            <a:spAutoFit/>
          </a:bodyPr>
          <a:lstStyle/>
          <a:p>
            <a:pPr>
              <a:spcBef>
                <a:spcPct val="0"/>
              </a:spcBef>
            </a:pPr>
            <a:r>
              <a:rPr lang="en-GB" sz="1600">
                <a:solidFill>
                  <a:schemeClr val="tx1"/>
                </a:solidFill>
                <a:latin typeface="Times New Roman" pitchFamily="18" charset="0"/>
              </a:rPr>
              <a:t>12 months</a:t>
            </a:r>
          </a:p>
        </p:txBody>
      </p:sp>
      <p:sp>
        <p:nvSpPr>
          <p:cNvPr id="98332" name="Text Box 41"/>
          <p:cNvSpPr txBox="1">
            <a:spLocks noChangeArrowheads="1"/>
          </p:cNvSpPr>
          <p:nvPr/>
        </p:nvSpPr>
        <p:spPr bwMode="auto">
          <a:xfrm>
            <a:off x="5029200" y="4114800"/>
            <a:ext cx="766763" cy="336550"/>
          </a:xfrm>
          <a:prstGeom prst="rect">
            <a:avLst/>
          </a:prstGeom>
          <a:noFill/>
          <a:ln w="25400">
            <a:noFill/>
            <a:miter lim="800000"/>
            <a:headEnd/>
            <a:tailEnd/>
          </a:ln>
        </p:spPr>
        <p:txBody>
          <a:bodyPr wrap="none">
            <a:spAutoFit/>
          </a:bodyPr>
          <a:lstStyle/>
          <a:p>
            <a:pPr>
              <a:spcBef>
                <a:spcPct val="0"/>
              </a:spcBef>
            </a:pPr>
            <a:r>
              <a:rPr lang="en-GB" sz="1600">
                <a:solidFill>
                  <a:schemeClr val="tx1"/>
                </a:solidFill>
                <a:latin typeface="Times New Roman" pitchFamily="18" charset="0"/>
              </a:rPr>
              <a:t>2 years</a:t>
            </a:r>
          </a:p>
        </p:txBody>
      </p:sp>
      <p:sp>
        <p:nvSpPr>
          <p:cNvPr id="98333" name="Text Box 42"/>
          <p:cNvSpPr txBox="1">
            <a:spLocks noChangeArrowheads="1"/>
          </p:cNvSpPr>
          <p:nvPr/>
        </p:nvSpPr>
        <p:spPr bwMode="auto">
          <a:xfrm>
            <a:off x="7772400" y="4114800"/>
            <a:ext cx="766763" cy="336550"/>
          </a:xfrm>
          <a:prstGeom prst="rect">
            <a:avLst/>
          </a:prstGeom>
          <a:noFill/>
          <a:ln w="25400">
            <a:noFill/>
            <a:miter lim="800000"/>
            <a:headEnd/>
            <a:tailEnd/>
          </a:ln>
        </p:spPr>
        <p:txBody>
          <a:bodyPr wrap="none">
            <a:spAutoFit/>
          </a:bodyPr>
          <a:lstStyle/>
          <a:p>
            <a:pPr>
              <a:spcBef>
                <a:spcPct val="0"/>
              </a:spcBef>
            </a:pPr>
            <a:r>
              <a:rPr lang="en-GB" sz="1600">
                <a:solidFill>
                  <a:schemeClr val="tx1"/>
                </a:solidFill>
                <a:latin typeface="Times New Roman" pitchFamily="18" charset="0"/>
              </a:rPr>
              <a:t>3 years</a:t>
            </a:r>
          </a:p>
        </p:txBody>
      </p:sp>
      <p:sp>
        <p:nvSpPr>
          <p:cNvPr id="98334" name="Text Box 43"/>
          <p:cNvSpPr txBox="1">
            <a:spLocks noChangeArrowheads="1"/>
          </p:cNvSpPr>
          <p:nvPr/>
        </p:nvSpPr>
        <p:spPr bwMode="auto">
          <a:xfrm>
            <a:off x="3276600" y="3357563"/>
            <a:ext cx="1747838" cy="304800"/>
          </a:xfrm>
          <a:prstGeom prst="rect">
            <a:avLst/>
          </a:prstGeom>
          <a:solidFill>
            <a:schemeClr val="bg1"/>
          </a:solidFill>
          <a:ln w="25400">
            <a:noFill/>
            <a:miter lim="800000"/>
            <a:headEnd/>
            <a:tailEnd/>
          </a:ln>
        </p:spPr>
        <p:txBody>
          <a:bodyPr wrap="none">
            <a:spAutoFit/>
          </a:bodyPr>
          <a:lstStyle/>
          <a:p>
            <a:pPr>
              <a:spcBef>
                <a:spcPct val="0"/>
              </a:spcBef>
            </a:pPr>
            <a:r>
              <a:rPr lang="en-GB" sz="1400" i="1">
                <a:solidFill>
                  <a:srgbClr val="000066"/>
                </a:solidFill>
                <a:latin typeface="Times New Roman" pitchFamily="18" charset="0"/>
              </a:rPr>
              <a:t>Courses of antibiotics</a:t>
            </a:r>
          </a:p>
        </p:txBody>
      </p:sp>
      <p:sp>
        <p:nvSpPr>
          <p:cNvPr id="98335" name="Rectangle 44"/>
          <p:cNvSpPr>
            <a:spLocks noChangeArrowheads="1"/>
          </p:cNvSpPr>
          <p:nvPr/>
        </p:nvSpPr>
        <p:spPr bwMode="auto">
          <a:xfrm>
            <a:off x="250825" y="6092825"/>
            <a:ext cx="2665413" cy="396875"/>
          </a:xfrm>
          <a:prstGeom prst="rect">
            <a:avLst/>
          </a:prstGeom>
          <a:noFill/>
          <a:ln w="9525" algn="ctr">
            <a:noFill/>
            <a:miter lim="800000"/>
            <a:headEnd/>
            <a:tailEnd/>
          </a:ln>
        </p:spPr>
        <p:txBody>
          <a:bodyPr>
            <a:spAutoFit/>
          </a:bodyPr>
          <a:lstStyle/>
          <a:p>
            <a:r>
              <a:rPr lang="en-GB" sz="2000" b="1">
                <a:solidFill>
                  <a:srgbClr val="0E207F"/>
                </a:solidFill>
              </a:rPr>
              <a:t>Is this normal?</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Grp="1" noChangeArrowheads="1"/>
          </p:cNvSpPr>
          <p:nvPr>
            <p:ph type="title"/>
          </p:nvPr>
        </p:nvSpPr>
        <p:spPr>
          <a:xfrm>
            <a:off x="2843808" y="404664"/>
            <a:ext cx="2255738" cy="1096963"/>
          </a:xfrm>
        </p:spPr>
        <p:txBody>
          <a:bodyPr/>
          <a:lstStyle/>
          <a:p>
            <a:r>
              <a:rPr lang="en-GB" sz="3600" smtClean="0"/>
              <a:t>Questions</a:t>
            </a:r>
          </a:p>
        </p:txBody>
      </p:sp>
      <p:sp>
        <p:nvSpPr>
          <p:cNvPr id="99331" name="Rectangle 5"/>
          <p:cNvSpPr>
            <a:spLocks noGrp="1" noChangeArrowheads="1"/>
          </p:cNvSpPr>
          <p:nvPr>
            <p:ph type="body" idx="1"/>
          </p:nvPr>
        </p:nvSpPr>
        <p:spPr>
          <a:xfrm>
            <a:off x="395536" y="2204864"/>
            <a:ext cx="8289925" cy="4827588"/>
          </a:xfrm>
        </p:spPr>
        <p:txBody>
          <a:bodyPr/>
          <a:lstStyle/>
          <a:p>
            <a:r>
              <a:rPr lang="en-GB" dirty="0" smtClean="0"/>
              <a:t>What are the features that suggest Jack may have an immunodeficiency?</a:t>
            </a:r>
          </a:p>
          <a:p>
            <a:r>
              <a:rPr lang="en-GB" dirty="0" smtClean="0"/>
              <a:t>What other disorders would you consider?</a:t>
            </a:r>
          </a:p>
          <a:p>
            <a:r>
              <a:rPr lang="en-GB" dirty="0" smtClean="0"/>
              <a:t>How would you evaluate Jack for possible immunodeficiency?</a:t>
            </a:r>
          </a:p>
          <a:p>
            <a:r>
              <a:rPr lang="en-GB" dirty="0" smtClean="0"/>
              <a:t>Jack is subsequently diagnosed as having X-linked </a:t>
            </a:r>
            <a:r>
              <a:rPr lang="en-GB" dirty="0" err="1" smtClean="0"/>
              <a:t>agammaglobulinaemia</a:t>
            </a:r>
            <a:r>
              <a:rPr lang="en-GB" dirty="0" smtClean="0"/>
              <a:t>. What treatment would you recommend?</a:t>
            </a:r>
          </a:p>
        </p:txBody>
      </p:sp>
      <p:pic>
        <p:nvPicPr>
          <p:cNvPr id="4" name="Picture 1" descr="question_mark_serious_thinker_500_clr.gif"/>
          <p:cNvPicPr>
            <a:picLocks noChangeAspect="1"/>
          </p:cNvPicPr>
          <p:nvPr/>
        </p:nvPicPr>
        <p:blipFill>
          <a:blip r:embed="rId3"/>
          <a:srcRect/>
          <a:stretch>
            <a:fillRect/>
          </a:stretch>
        </p:blipFill>
        <p:spPr bwMode="auto">
          <a:xfrm>
            <a:off x="6588224" y="188640"/>
            <a:ext cx="1807988" cy="226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9"/>
          <p:cNvSpPr>
            <a:spLocks noGrp="1" noChangeArrowheads="1"/>
          </p:cNvSpPr>
          <p:nvPr>
            <p:ph type="title"/>
          </p:nvPr>
        </p:nvSpPr>
        <p:spPr/>
        <p:txBody>
          <a:bodyPr/>
          <a:lstStyle/>
          <a:p>
            <a:r>
              <a:rPr lang="en-GB" smtClean="0"/>
              <a:t>What are the features that suggest that Jack may have an immunodeficiency?</a:t>
            </a:r>
            <a:endParaRPr lang="en-AU"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GB" smtClean="0"/>
              <a:t>What are the features that suggest that Jack may have an immunodeficiency?</a:t>
            </a:r>
            <a:endParaRPr lang="en-AU" smtClean="0"/>
          </a:p>
        </p:txBody>
      </p:sp>
      <p:graphicFrame>
        <p:nvGraphicFramePr>
          <p:cNvPr id="1246239" name="Group 31"/>
          <p:cNvGraphicFramePr>
            <a:graphicFrameLocks noGrp="1"/>
          </p:cNvGraphicFramePr>
          <p:nvPr>
            <p:ph type="tbl" idx="1"/>
          </p:nvPr>
        </p:nvGraphicFramePr>
        <p:xfrm>
          <a:off x="314325" y="1409700"/>
          <a:ext cx="8289925" cy="5364988"/>
        </p:xfrm>
        <a:graphic>
          <a:graphicData uri="http://schemas.openxmlformats.org/drawingml/2006/table">
            <a:tbl>
              <a:tblPr/>
              <a:tblGrid>
                <a:gridCol w="3929063"/>
                <a:gridCol w="4360862"/>
              </a:tblGrid>
              <a:tr h="1606550">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2600" b="0" i="0" u="none" strike="noStrike" cap="none" normalizeH="0" baseline="0" smtClean="0">
                          <a:ln>
                            <a:noFill/>
                          </a:ln>
                          <a:solidFill>
                            <a:srgbClr val="0E207F"/>
                          </a:solidFill>
                          <a:effectLst/>
                          <a:latin typeface="Arial" charset="0"/>
                        </a:rPr>
                        <a:t>Severe infections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2600" b="1" i="0" u="none" strike="noStrike" cap="none" normalizeH="0" baseline="0" smtClean="0">
                          <a:ln>
                            <a:noFill/>
                          </a:ln>
                          <a:solidFill>
                            <a:srgbClr val="0E207F"/>
                          </a:solidFill>
                          <a:effectLst/>
                          <a:latin typeface="Arial" charset="0"/>
                        </a:rPr>
                        <a:t>More than one hospitalisation for infection per year</a:t>
                      </a:r>
                      <a:endParaRPr kumimoji="0" lang="en-GB" sz="2600" b="1" i="0" u="none" strike="noStrike" cap="none" normalizeH="0" baseline="0" smtClean="0">
                        <a:ln>
                          <a:noFill/>
                        </a:ln>
                        <a:solidFill>
                          <a:srgbClr val="0E207F"/>
                        </a:solidFill>
                        <a:effectLst/>
                        <a:latin typeface="Arial" charset="0"/>
                      </a:endParaRPr>
                    </a:p>
                  </a:txBody>
                  <a:tcPr horzOverflow="overflow">
                    <a:lnL>
                      <a:noFill/>
                    </a:lnL>
                    <a:lnR>
                      <a:noFill/>
                    </a:lnR>
                    <a:lnT>
                      <a:noFill/>
                    </a:lnT>
                    <a:lnB>
                      <a:noFill/>
                    </a:lnB>
                    <a:lnTlToBr>
                      <a:noFill/>
                    </a:lnTlToBr>
                    <a:lnBlToTr>
                      <a:noFill/>
                    </a:lnBlToTr>
                    <a:noFill/>
                  </a:tcPr>
                </a:tc>
              </a:tr>
              <a:tr h="1614488">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AU" sz="2600" b="0" i="0" u="none" strike="noStrike" cap="none" normalizeH="0" baseline="0" smtClean="0">
                          <a:ln>
                            <a:noFill/>
                          </a:ln>
                          <a:solidFill>
                            <a:srgbClr val="0E207F"/>
                          </a:solidFill>
                          <a:effectLst/>
                          <a:latin typeface="Arial" charset="0"/>
                        </a:rPr>
                        <a:t>Recurrent minor infections / Failure to respond to conventional antibiotics</a:t>
                      </a:r>
                      <a:endParaRPr kumimoji="0" lang="en-GB" sz="2600" b="0" i="0" u="none" strike="noStrike" cap="none" normalizeH="0" baseline="0" smtClean="0">
                        <a:ln>
                          <a:noFill/>
                        </a:ln>
                        <a:solidFill>
                          <a:srgbClr val="0E207F"/>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2600" b="1" i="0" u="none" strike="noStrike" cap="none" normalizeH="0" baseline="0" smtClean="0">
                          <a:ln>
                            <a:noFill/>
                          </a:ln>
                          <a:solidFill>
                            <a:srgbClr val="0E207F"/>
                          </a:solidFill>
                          <a:effectLst/>
                          <a:latin typeface="Arial" charset="0"/>
                        </a:rPr>
                        <a:t>Recurrent minor infections requiring more than one course of antibiotics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600" b="1" i="0" u="none" strike="noStrike" cap="none" normalizeH="0" baseline="0" smtClean="0">
                        <a:ln>
                          <a:noFill/>
                        </a:ln>
                        <a:solidFill>
                          <a:srgbClr val="0E207F"/>
                        </a:solidFill>
                        <a:effectLst/>
                        <a:latin typeface="Arial" charset="0"/>
                      </a:endParaRPr>
                    </a:p>
                  </a:txBody>
                  <a:tcPr horzOverflow="overflow">
                    <a:lnL>
                      <a:noFill/>
                    </a:lnL>
                    <a:lnR>
                      <a:noFill/>
                    </a:lnR>
                    <a:lnT>
                      <a:noFill/>
                    </a:lnT>
                    <a:lnB>
                      <a:noFill/>
                    </a:lnB>
                    <a:lnTlToBr>
                      <a:noFill/>
                    </a:lnTlToBr>
                    <a:lnBlToTr>
                      <a:noFill/>
                    </a:lnBlToTr>
                    <a:noFill/>
                  </a:tcPr>
                </a:tc>
              </a:tr>
              <a:tr h="1606550">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AU" sz="2600" b="0" i="0" u="none" strike="noStrike" cap="none" normalizeH="0" baseline="0" smtClean="0">
                          <a:ln>
                            <a:noFill/>
                          </a:ln>
                          <a:solidFill>
                            <a:srgbClr val="0E207F"/>
                          </a:solidFill>
                          <a:effectLst/>
                          <a:latin typeface="Arial" charset="0"/>
                        </a:rPr>
                        <a:t>Evidence of early end-organ damage</a:t>
                      </a:r>
                      <a:endParaRPr kumimoji="0" lang="en-GB" sz="2600" b="0" i="0" u="none" strike="noStrike" cap="none" normalizeH="0" baseline="0" smtClean="0">
                        <a:ln>
                          <a:noFill/>
                        </a:ln>
                        <a:solidFill>
                          <a:srgbClr val="0E207F"/>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600" b="1" i="0" u="none" strike="noStrike" cap="none" normalizeH="0" baseline="0" smtClean="0">
                        <a:ln>
                          <a:noFill/>
                        </a:ln>
                        <a:solidFill>
                          <a:srgbClr val="0E207F"/>
                        </a:solidFill>
                        <a:effectLst/>
                        <a:latin typeface="Arial" charset="0"/>
                      </a:endParaRPr>
                    </a:p>
                  </a:txBody>
                  <a:tcPr horzOverflow="overflow">
                    <a:lnL>
                      <a:noFill/>
                    </a:lnL>
                    <a:lnR>
                      <a:noFill/>
                    </a:lnR>
                    <a:lnT>
                      <a:noFill/>
                    </a:lnT>
                    <a:lnB>
                      <a:noFill/>
                    </a:lnB>
                    <a:lnTlToBr>
                      <a:noFill/>
                    </a:lnTlToBr>
                    <a:lnBlToTr>
                      <a:noFill/>
                    </a:lnBlToTr>
                    <a:noFill/>
                  </a:tcPr>
                </a:tc>
              </a:tr>
            </a:tbl>
          </a:graphicData>
        </a:graphic>
      </p:graphicFrame>
      <p:grpSp>
        <p:nvGrpSpPr>
          <p:cNvPr id="2" name="Group 20"/>
          <p:cNvGrpSpPr>
            <a:grpSpLocks/>
          </p:cNvGrpSpPr>
          <p:nvPr/>
        </p:nvGrpSpPr>
        <p:grpSpPr bwMode="auto">
          <a:xfrm>
            <a:off x="152400" y="1484313"/>
            <a:ext cx="762000" cy="3922712"/>
            <a:chOff x="96" y="935"/>
            <a:chExt cx="480" cy="2471"/>
          </a:xfrm>
        </p:grpSpPr>
        <p:grpSp>
          <p:nvGrpSpPr>
            <p:cNvPr id="101387" name="Group 21"/>
            <p:cNvGrpSpPr>
              <a:grpSpLocks/>
            </p:cNvGrpSpPr>
            <p:nvPr/>
          </p:nvGrpSpPr>
          <p:grpSpPr bwMode="auto">
            <a:xfrm>
              <a:off x="144" y="935"/>
              <a:ext cx="432" cy="336"/>
              <a:chOff x="5088" y="1392"/>
              <a:chExt cx="432" cy="336"/>
            </a:xfrm>
          </p:grpSpPr>
          <p:sp>
            <p:nvSpPr>
              <p:cNvPr id="101394" name="Line 22"/>
              <p:cNvSpPr>
                <a:spLocks noChangeShapeType="1"/>
              </p:cNvSpPr>
              <p:nvPr/>
            </p:nvSpPr>
            <p:spPr bwMode="auto">
              <a:xfrm>
                <a:off x="5088" y="1632"/>
                <a:ext cx="96" cy="96"/>
              </a:xfrm>
              <a:prstGeom prst="line">
                <a:avLst/>
              </a:prstGeom>
              <a:noFill/>
              <a:ln w="76200">
                <a:solidFill>
                  <a:srgbClr val="FF6600"/>
                </a:solidFill>
                <a:round/>
                <a:headEnd/>
                <a:tailEnd/>
              </a:ln>
            </p:spPr>
            <p:txBody>
              <a:bodyPr wrap="none" anchor="ctr"/>
              <a:lstStyle/>
              <a:p>
                <a:endParaRPr lang="en-GB"/>
              </a:p>
            </p:txBody>
          </p:sp>
          <p:sp>
            <p:nvSpPr>
              <p:cNvPr id="101395" name="Line 23"/>
              <p:cNvSpPr>
                <a:spLocks noChangeShapeType="1"/>
              </p:cNvSpPr>
              <p:nvPr/>
            </p:nvSpPr>
            <p:spPr bwMode="auto">
              <a:xfrm flipV="1">
                <a:off x="5184" y="1392"/>
                <a:ext cx="336" cy="336"/>
              </a:xfrm>
              <a:prstGeom prst="line">
                <a:avLst/>
              </a:prstGeom>
              <a:noFill/>
              <a:ln w="76200">
                <a:solidFill>
                  <a:srgbClr val="FF6600"/>
                </a:solidFill>
                <a:round/>
                <a:headEnd/>
                <a:tailEnd/>
              </a:ln>
            </p:spPr>
            <p:txBody>
              <a:bodyPr wrap="none" anchor="ctr"/>
              <a:lstStyle/>
              <a:p>
                <a:endParaRPr lang="en-GB"/>
              </a:p>
            </p:txBody>
          </p:sp>
        </p:grpSp>
        <p:grpSp>
          <p:nvGrpSpPr>
            <p:cNvPr id="101388" name="Group 24"/>
            <p:cNvGrpSpPr>
              <a:grpSpLocks/>
            </p:cNvGrpSpPr>
            <p:nvPr/>
          </p:nvGrpSpPr>
          <p:grpSpPr bwMode="auto">
            <a:xfrm>
              <a:off x="96" y="1979"/>
              <a:ext cx="432" cy="336"/>
              <a:chOff x="5088" y="1392"/>
              <a:chExt cx="432" cy="336"/>
            </a:xfrm>
          </p:grpSpPr>
          <p:sp>
            <p:nvSpPr>
              <p:cNvPr id="101392" name="Line 25"/>
              <p:cNvSpPr>
                <a:spLocks noChangeShapeType="1"/>
              </p:cNvSpPr>
              <p:nvPr/>
            </p:nvSpPr>
            <p:spPr bwMode="auto">
              <a:xfrm>
                <a:off x="5088" y="1632"/>
                <a:ext cx="96" cy="96"/>
              </a:xfrm>
              <a:prstGeom prst="line">
                <a:avLst/>
              </a:prstGeom>
              <a:noFill/>
              <a:ln w="76200">
                <a:solidFill>
                  <a:srgbClr val="FF6600"/>
                </a:solidFill>
                <a:round/>
                <a:headEnd/>
                <a:tailEnd/>
              </a:ln>
            </p:spPr>
            <p:txBody>
              <a:bodyPr wrap="none" anchor="ctr"/>
              <a:lstStyle/>
              <a:p>
                <a:endParaRPr lang="en-GB"/>
              </a:p>
            </p:txBody>
          </p:sp>
          <p:sp>
            <p:nvSpPr>
              <p:cNvPr id="101393" name="Line 26"/>
              <p:cNvSpPr>
                <a:spLocks noChangeShapeType="1"/>
              </p:cNvSpPr>
              <p:nvPr/>
            </p:nvSpPr>
            <p:spPr bwMode="auto">
              <a:xfrm flipV="1">
                <a:off x="5184" y="1392"/>
                <a:ext cx="336" cy="336"/>
              </a:xfrm>
              <a:prstGeom prst="line">
                <a:avLst/>
              </a:prstGeom>
              <a:noFill/>
              <a:ln w="76200">
                <a:solidFill>
                  <a:srgbClr val="FF6600"/>
                </a:solidFill>
                <a:round/>
                <a:headEnd/>
                <a:tailEnd/>
              </a:ln>
            </p:spPr>
            <p:txBody>
              <a:bodyPr wrap="none" anchor="ctr"/>
              <a:lstStyle/>
              <a:p>
                <a:endParaRPr lang="en-GB"/>
              </a:p>
            </p:txBody>
          </p:sp>
        </p:grpSp>
        <p:grpSp>
          <p:nvGrpSpPr>
            <p:cNvPr id="101389" name="Group 27"/>
            <p:cNvGrpSpPr>
              <a:grpSpLocks/>
            </p:cNvGrpSpPr>
            <p:nvPr/>
          </p:nvGrpSpPr>
          <p:grpSpPr bwMode="auto">
            <a:xfrm>
              <a:off x="192" y="3022"/>
              <a:ext cx="384" cy="384"/>
              <a:chOff x="5136" y="3360"/>
              <a:chExt cx="384" cy="384"/>
            </a:xfrm>
          </p:grpSpPr>
          <p:sp>
            <p:nvSpPr>
              <p:cNvPr id="101390" name="Line 28"/>
              <p:cNvSpPr>
                <a:spLocks noChangeShapeType="1"/>
              </p:cNvSpPr>
              <p:nvPr/>
            </p:nvSpPr>
            <p:spPr bwMode="auto">
              <a:xfrm>
                <a:off x="5136" y="3360"/>
                <a:ext cx="384" cy="384"/>
              </a:xfrm>
              <a:prstGeom prst="line">
                <a:avLst/>
              </a:prstGeom>
              <a:noFill/>
              <a:ln w="76200">
                <a:solidFill>
                  <a:srgbClr val="FF6600"/>
                </a:solidFill>
                <a:round/>
                <a:headEnd/>
                <a:tailEnd/>
              </a:ln>
            </p:spPr>
            <p:txBody>
              <a:bodyPr wrap="none" anchor="ctr"/>
              <a:lstStyle/>
              <a:p>
                <a:endParaRPr lang="en-GB"/>
              </a:p>
            </p:txBody>
          </p:sp>
          <p:sp>
            <p:nvSpPr>
              <p:cNvPr id="101391" name="Line 29"/>
              <p:cNvSpPr>
                <a:spLocks noChangeShapeType="1"/>
              </p:cNvSpPr>
              <p:nvPr/>
            </p:nvSpPr>
            <p:spPr bwMode="auto">
              <a:xfrm flipH="1">
                <a:off x="5136" y="3360"/>
                <a:ext cx="384" cy="384"/>
              </a:xfrm>
              <a:prstGeom prst="line">
                <a:avLst/>
              </a:prstGeom>
              <a:noFill/>
              <a:ln w="76200">
                <a:solidFill>
                  <a:srgbClr val="FF6600"/>
                </a:solidFill>
                <a:round/>
                <a:headEnd/>
                <a:tailEnd/>
              </a:ln>
            </p:spPr>
            <p:txBody>
              <a:bodyPr wrap="none" anchor="ctr"/>
              <a:lstStyle/>
              <a:p>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smtClean="0"/>
              <a:t>What are the features that suggest that Jack may have an immunodeficiency?</a:t>
            </a:r>
          </a:p>
        </p:txBody>
      </p:sp>
      <p:graphicFrame>
        <p:nvGraphicFramePr>
          <p:cNvPr id="1247235" name="Group 3"/>
          <p:cNvGraphicFramePr>
            <a:graphicFrameLocks noGrp="1"/>
          </p:cNvGraphicFramePr>
          <p:nvPr>
            <p:ph type="tbl" idx="1"/>
          </p:nvPr>
        </p:nvGraphicFramePr>
        <p:xfrm>
          <a:off x="314325" y="1409700"/>
          <a:ext cx="8289925" cy="4827588"/>
        </p:xfrm>
        <a:graphic>
          <a:graphicData uri="http://schemas.openxmlformats.org/drawingml/2006/table">
            <a:tbl>
              <a:tblPr/>
              <a:tblGrid>
                <a:gridCol w="3929063"/>
                <a:gridCol w="4360862"/>
              </a:tblGrid>
              <a:tr h="566738">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AU" sz="2200" b="0" i="0" u="none" strike="noStrike" cap="none" normalizeH="0" baseline="0" smtClean="0">
                          <a:ln>
                            <a:noFill/>
                          </a:ln>
                          <a:solidFill>
                            <a:srgbClr val="0E207F"/>
                          </a:solidFill>
                          <a:effectLst/>
                          <a:latin typeface="Arial" charset="0"/>
                        </a:rPr>
                        <a:t>Unusual organisms</a:t>
                      </a:r>
                      <a:endParaRPr kumimoji="0" lang="en-GB" sz="2200" b="0" i="0" u="none" strike="noStrike" cap="none" normalizeH="0" baseline="0" smtClean="0">
                        <a:ln>
                          <a:noFill/>
                        </a:ln>
                        <a:solidFill>
                          <a:srgbClr val="0E207F"/>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1" i="0" u="none" strike="noStrike" cap="none" normalizeH="0" baseline="0" smtClean="0">
                          <a:ln>
                            <a:noFill/>
                          </a:ln>
                          <a:solidFill>
                            <a:srgbClr val="0E207F"/>
                          </a:solidFill>
                          <a:effectLst/>
                          <a:latin typeface="Arial" charset="0"/>
                        </a:rPr>
                        <a:t>Burkholderia cepacia, etc</a:t>
                      </a:r>
                    </a:p>
                  </a:txBody>
                  <a:tcPr horzOverflow="overflow">
                    <a:lnL>
                      <a:noFill/>
                    </a:lnL>
                    <a:lnR>
                      <a:noFill/>
                    </a:lnR>
                    <a:lnT>
                      <a:noFill/>
                    </a:lnT>
                    <a:lnB>
                      <a:noFill/>
                    </a:lnB>
                    <a:lnTlToBr>
                      <a:noFill/>
                    </a:lnTlToBr>
                    <a:lnBlToTr>
                      <a:noFill/>
                    </a:lnBlToTr>
                    <a:noFill/>
                  </a:tcPr>
                </a:tc>
              </a:tr>
              <a:tr h="1949450">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AU" sz="2200" b="0" i="0" u="none" strike="noStrike" cap="none" normalizeH="0" baseline="0" smtClean="0">
                          <a:ln>
                            <a:noFill/>
                          </a:ln>
                          <a:solidFill>
                            <a:srgbClr val="0E207F"/>
                          </a:solidFill>
                          <a:effectLst/>
                          <a:latin typeface="Arial" charset="0"/>
                        </a:rPr>
                        <a:t>Opportunistic organisms</a:t>
                      </a:r>
                      <a:endParaRPr kumimoji="0" lang="en-GB" sz="2200" b="0" i="0" u="none" strike="noStrike" cap="none" normalizeH="0" baseline="0" smtClean="0">
                        <a:ln>
                          <a:noFill/>
                        </a:ln>
                        <a:solidFill>
                          <a:srgbClr val="0E207F"/>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2200" b="1" i="0" u="none" strike="noStrike" cap="none" normalizeH="0" baseline="0" smtClean="0">
                          <a:ln>
                            <a:noFill/>
                          </a:ln>
                          <a:solidFill>
                            <a:srgbClr val="0E207F"/>
                          </a:solidFill>
                          <a:effectLst/>
                          <a:latin typeface="Arial" charset="0"/>
                        </a:rPr>
                        <a:t>Including CMV, Pneumocystis, Candida, Aspergillus etc etc</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AU" sz="2200" b="1" i="0" u="none" strike="noStrike" cap="none" normalizeH="0" baseline="0" smtClean="0">
                          <a:ln>
                            <a:noFill/>
                          </a:ln>
                          <a:solidFill>
                            <a:srgbClr val="0E207F"/>
                          </a:solidFill>
                          <a:effectLst/>
                          <a:latin typeface="Arial" charset="0"/>
                        </a:rPr>
                        <a:t>Infection following live vaccines</a:t>
                      </a:r>
                      <a:endParaRPr kumimoji="0" lang="en-GB" sz="2200" b="1" i="0" u="none" strike="noStrike" cap="none" normalizeH="0" baseline="0" smtClean="0">
                        <a:ln>
                          <a:noFill/>
                        </a:ln>
                        <a:solidFill>
                          <a:srgbClr val="0E207F"/>
                        </a:solidFill>
                        <a:effectLst/>
                        <a:latin typeface="Arial" charset="0"/>
                      </a:endParaRPr>
                    </a:p>
                  </a:txBody>
                  <a:tcPr horzOverflow="overflow">
                    <a:lnL>
                      <a:noFill/>
                    </a:lnL>
                    <a:lnR>
                      <a:noFill/>
                    </a:lnR>
                    <a:lnT>
                      <a:noFill/>
                    </a:lnT>
                    <a:lnB>
                      <a:noFill/>
                    </a:lnB>
                    <a:lnTlToBr>
                      <a:noFill/>
                    </a:lnTlToBr>
                    <a:lnBlToTr>
                      <a:noFill/>
                    </a:lnBlToTr>
                    <a:noFill/>
                  </a:tcPr>
                </a:tc>
              </a:tr>
              <a:tr h="647700">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AU" sz="2200" b="0" i="0" u="none" strike="noStrike" cap="none" normalizeH="0" baseline="0" smtClean="0">
                          <a:ln>
                            <a:noFill/>
                          </a:ln>
                          <a:solidFill>
                            <a:srgbClr val="0E207F"/>
                          </a:solidFill>
                          <a:effectLst/>
                          <a:latin typeface="Arial" charset="0"/>
                        </a:rPr>
                        <a:t>Unusual sites of infection</a:t>
                      </a:r>
                      <a:endParaRPr kumimoji="0" lang="en-GB" sz="2200" b="0" i="0" u="none" strike="noStrike" cap="none" normalizeH="0" baseline="0" smtClean="0">
                        <a:ln>
                          <a:noFill/>
                        </a:ln>
                        <a:solidFill>
                          <a:srgbClr val="0E207F"/>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2200" b="1" i="0" u="none" strike="noStrike" cap="none" normalizeH="0" baseline="0" smtClean="0">
                          <a:ln>
                            <a:noFill/>
                          </a:ln>
                          <a:solidFill>
                            <a:srgbClr val="0E207F"/>
                          </a:solidFill>
                          <a:effectLst/>
                          <a:latin typeface="Arial" charset="0"/>
                        </a:rPr>
                        <a:t>Deep muscle abscesses</a:t>
                      </a:r>
                      <a:endParaRPr kumimoji="0" lang="en-GB" sz="2200" b="1" i="0" u="none" strike="noStrike" cap="none" normalizeH="0" baseline="0" smtClean="0">
                        <a:ln>
                          <a:noFill/>
                        </a:ln>
                        <a:solidFill>
                          <a:srgbClr val="0E207F"/>
                        </a:solidFill>
                        <a:effectLst/>
                        <a:latin typeface="Arial" charset="0"/>
                      </a:endParaRPr>
                    </a:p>
                  </a:txBody>
                  <a:tcPr horzOverflow="overflow">
                    <a:lnL>
                      <a:noFill/>
                    </a:lnL>
                    <a:lnR>
                      <a:noFill/>
                    </a:lnR>
                    <a:lnT>
                      <a:noFill/>
                    </a:lnT>
                    <a:lnB>
                      <a:noFill/>
                    </a:lnB>
                    <a:lnTlToBr>
                      <a:noFill/>
                    </a:lnTlToBr>
                    <a:lnBlToTr>
                      <a:noFill/>
                    </a:lnBlToTr>
                    <a:noFill/>
                  </a:tcPr>
                </a:tc>
              </a:tr>
              <a:tr h="1663700">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AU" sz="2200" b="0" i="0" u="none" strike="noStrike" cap="none" normalizeH="0" baseline="0" smtClean="0">
                          <a:ln>
                            <a:noFill/>
                          </a:ln>
                          <a:solidFill>
                            <a:srgbClr val="0E207F"/>
                          </a:solidFill>
                          <a:effectLst/>
                          <a:latin typeface="Arial" charset="0"/>
                        </a:rPr>
                        <a:t>Concomitant problems</a:t>
                      </a:r>
                      <a:endParaRPr kumimoji="0" lang="en-GB" sz="2200" b="0" i="0" u="none" strike="noStrike" cap="none" normalizeH="0" baseline="0" smtClean="0">
                        <a:ln>
                          <a:noFill/>
                        </a:ln>
                        <a:solidFill>
                          <a:srgbClr val="0E207F"/>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2200" b="1" i="0" u="none" strike="noStrike" cap="none" normalizeH="0" baseline="0" smtClean="0">
                          <a:ln>
                            <a:noFill/>
                          </a:ln>
                          <a:solidFill>
                            <a:srgbClr val="0E207F"/>
                          </a:solidFill>
                          <a:effectLst/>
                          <a:latin typeface="Arial" charset="0"/>
                        </a:rPr>
                        <a:t>Failure to thrive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AU" sz="2200" b="1" i="0" u="none" strike="noStrike" cap="none" normalizeH="0" baseline="0" smtClean="0">
                          <a:ln>
                            <a:noFill/>
                          </a:ln>
                          <a:solidFill>
                            <a:srgbClr val="0E207F"/>
                          </a:solidFill>
                          <a:effectLst/>
                          <a:latin typeface="Arial" charset="0"/>
                        </a:rPr>
                        <a:t>Family history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AU" sz="2200" b="1" i="0" u="none" strike="noStrike" cap="none" normalizeH="0" baseline="0" smtClean="0">
                          <a:ln>
                            <a:noFill/>
                          </a:ln>
                          <a:solidFill>
                            <a:srgbClr val="0E207F"/>
                          </a:solidFill>
                          <a:effectLst/>
                          <a:latin typeface="Arial" charset="0"/>
                        </a:rPr>
                        <a:t>History of autoimmune dx, malignancy etc</a:t>
                      </a:r>
                      <a:endParaRPr kumimoji="0" lang="en-GB" sz="2200" b="1" i="0" u="none" strike="noStrike" cap="none" normalizeH="0" baseline="0" smtClean="0">
                        <a:ln>
                          <a:noFill/>
                        </a:ln>
                        <a:solidFill>
                          <a:srgbClr val="0E207F"/>
                        </a:solidFill>
                        <a:effectLst/>
                        <a:latin typeface="Arial" charset="0"/>
                      </a:endParaRPr>
                    </a:p>
                  </a:txBody>
                  <a:tcPr horzOverflow="overflow">
                    <a:lnL>
                      <a:noFill/>
                    </a:lnL>
                    <a:lnR>
                      <a:noFill/>
                    </a:lnR>
                    <a:lnT>
                      <a:noFill/>
                    </a:lnT>
                    <a:lnB>
                      <a:noFill/>
                    </a:lnB>
                    <a:lnTlToBr>
                      <a:noFill/>
                    </a:lnTlToBr>
                    <a:lnBlToTr>
                      <a:noFill/>
                    </a:lnBlToTr>
                    <a:noFill/>
                  </a:tcPr>
                </a:tc>
              </a:tr>
            </a:tbl>
          </a:graphicData>
        </a:graphic>
      </p:graphicFrame>
      <p:grpSp>
        <p:nvGrpSpPr>
          <p:cNvPr id="2" name="Group 22"/>
          <p:cNvGrpSpPr>
            <a:grpSpLocks/>
          </p:cNvGrpSpPr>
          <p:nvPr/>
        </p:nvGrpSpPr>
        <p:grpSpPr bwMode="auto">
          <a:xfrm>
            <a:off x="228600" y="1412875"/>
            <a:ext cx="685800" cy="3768725"/>
            <a:chOff x="144" y="890"/>
            <a:chExt cx="432" cy="2374"/>
          </a:xfrm>
        </p:grpSpPr>
        <p:grpSp>
          <p:nvGrpSpPr>
            <p:cNvPr id="102413" name="Group 23"/>
            <p:cNvGrpSpPr>
              <a:grpSpLocks/>
            </p:cNvGrpSpPr>
            <p:nvPr/>
          </p:nvGrpSpPr>
          <p:grpSpPr bwMode="auto">
            <a:xfrm>
              <a:off x="144" y="890"/>
              <a:ext cx="240" cy="288"/>
              <a:chOff x="5136" y="3360"/>
              <a:chExt cx="384" cy="384"/>
            </a:xfrm>
          </p:grpSpPr>
          <p:sp>
            <p:nvSpPr>
              <p:cNvPr id="102423" name="Line 24"/>
              <p:cNvSpPr>
                <a:spLocks noChangeShapeType="1"/>
              </p:cNvSpPr>
              <p:nvPr/>
            </p:nvSpPr>
            <p:spPr bwMode="auto">
              <a:xfrm>
                <a:off x="5136" y="3360"/>
                <a:ext cx="384" cy="384"/>
              </a:xfrm>
              <a:prstGeom prst="line">
                <a:avLst/>
              </a:prstGeom>
              <a:noFill/>
              <a:ln w="76200">
                <a:solidFill>
                  <a:srgbClr val="FF6600"/>
                </a:solidFill>
                <a:round/>
                <a:headEnd/>
                <a:tailEnd/>
              </a:ln>
            </p:spPr>
            <p:txBody>
              <a:bodyPr wrap="none" anchor="ctr"/>
              <a:lstStyle/>
              <a:p>
                <a:endParaRPr lang="en-GB"/>
              </a:p>
            </p:txBody>
          </p:sp>
          <p:sp>
            <p:nvSpPr>
              <p:cNvPr id="102424" name="Line 25"/>
              <p:cNvSpPr>
                <a:spLocks noChangeShapeType="1"/>
              </p:cNvSpPr>
              <p:nvPr/>
            </p:nvSpPr>
            <p:spPr bwMode="auto">
              <a:xfrm flipH="1">
                <a:off x="5136" y="3360"/>
                <a:ext cx="384" cy="384"/>
              </a:xfrm>
              <a:prstGeom prst="line">
                <a:avLst/>
              </a:prstGeom>
              <a:noFill/>
              <a:ln w="76200">
                <a:solidFill>
                  <a:srgbClr val="FF6600"/>
                </a:solidFill>
                <a:round/>
                <a:headEnd/>
                <a:tailEnd/>
              </a:ln>
            </p:spPr>
            <p:txBody>
              <a:bodyPr wrap="none" anchor="ctr"/>
              <a:lstStyle/>
              <a:p>
                <a:endParaRPr lang="en-GB"/>
              </a:p>
            </p:txBody>
          </p:sp>
        </p:grpSp>
        <p:grpSp>
          <p:nvGrpSpPr>
            <p:cNvPr id="102414" name="Group 26"/>
            <p:cNvGrpSpPr>
              <a:grpSpLocks/>
            </p:cNvGrpSpPr>
            <p:nvPr/>
          </p:nvGrpSpPr>
          <p:grpSpPr bwMode="auto">
            <a:xfrm>
              <a:off x="144" y="1226"/>
              <a:ext cx="240" cy="288"/>
              <a:chOff x="5136" y="3360"/>
              <a:chExt cx="384" cy="384"/>
            </a:xfrm>
          </p:grpSpPr>
          <p:sp>
            <p:nvSpPr>
              <p:cNvPr id="102421" name="Line 27"/>
              <p:cNvSpPr>
                <a:spLocks noChangeShapeType="1"/>
              </p:cNvSpPr>
              <p:nvPr/>
            </p:nvSpPr>
            <p:spPr bwMode="auto">
              <a:xfrm>
                <a:off x="5136" y="3360"/>
                <a:ext cx="384" cy="384"/>
              </a:xfrm>
              <a:prstGeom prst="line">
                <a:avLst/>
              </a:prstGeom>
              <a:noFill/>
              <a:ln w="76200">
                <a:solidFill>
                  <a:srgbClr val="FF6600"/>
                </a:solidFill>
                <a:round/>
                <a:headEnd/>
                <a:tailEnd/>
              </a:ln>
            </p:spPr>
            <p:txBody>
              <a:bodyPr wrap="none" anchor="ctr"/>
              <a:lstStyle/>
              <a:p>
                <a:endParaRPr lang="en-GB"/>
              </a:p>
            </p:txBody>
          </p:sp>
          <p:sp>
            <p:nvSpPr>
              <p:cNvPr id="102422" name="Line 28"/>
              <p:cNvSpPr>
                <a:spLocks noChangeShapeType="1"/>
              </p:cNvSpPr>
              <p:nvPr/>
            </p:nvSpPr>
            <p:spPr bwMode="auto">
              <a:xfrm flipH="1">
                <a:off x="5136" y="3360"/>
                <a:ext cx="384" cy="384"/>
              </a:xfrm>
              <a:prstGeom prst="line">
                <a:avLst/>
              </a:prstGeom>
              <a:noFill/>
              <a:ln w="76200">
                <a:solidFill>
                  <a:srgbClr val="FF6600"/>
                </a:solidFill>
                <a:round/>
                <a:headEnd/>
                <a:tailEnd/>
              </a:ln>
            </p:spPr>
            <p:txBody>
              <a:bodyPr wrap="none" anchor="ctr"/>
              <a:lstStyle/>
              <a:p>
                <a:endParaRPr lang="en-GB"/>
              </a:p>
            </p:txBody>
          </p:sp>
        </p:grpSp>
        <p:grpSp>
          <p:nvGrpSpPr>
            <p:cNvPr id="102415" name="Group 29"/>
            <p:cNvGrpSpPr>
              <a:grpSpLocks/>
            </p:cNvGrpSpPr>
            <p:nvPr/>
          </p:nvGrpSpPr>
          <p:grpSpPr bwMode="auto">
            <a:xfrm>
              <a:off x="192" y="2496"/>
              <a:ext cx="240" cy="288"/>
              <a:chOff x="5136" y="3360"/>
              <a:chExt cx="384" cy="384"/>
            </a:xfrm>
          </p:grpSpPr>
          <p:sp>
            <p:nvSpPr>
              <p:cNvPr id="102419" name="Line 30"/>
              <p:cNvSpPr>
                <a:spLocks noChangeShapeType="1"/>
              </p:cNvSpPr>
              <p:nvPr/>
            </p:nvSpPr>
            <p:spPr bwMode="auto">
              <a:xfrm>
                <a:off x="5136" y="3360"/>
                <a:ext cx="384" cy="384"/>
              </a:xfrm>
              <a:prstGeom prst="line">
                <a:avLst/>
              </a:prstGeom>
              <a:noFill/>
              <a:ln w="76200">
                <a:solidFill>
                  <a:srgbClr val="FF6600"/>
                </a:solidFill>
                <a:round/>
                <a:headEnd/>
                <a:tailEnd/>
              </a:ln>
            </p:spPr>
            <p:txBody>
              <a:bodyPr wrap="none" anchor="ctr"/>
              <a:lstStyle/>
              <a:p>
                <a:endParaRPr lang="en-GB"/>
              </a:p>
            </p:txBody>
          </p:sp>
          <p:sp>
            <p:nvSpPr>
              <p:cNvPr id="102420" name="Line 31"/>
              <p:cNvSpPr>
                <a:spLocks noChangeShapeType="1"/>
              </p:cNvSpPr>
              <p:nvPr/>
            </p:nvSpPr>
            <p:spPr bwMode="auto">
              <a:xfrm flipH="1">
                <a:off x="5136" y="3360"/>
                <a:ext cx="384" cy="384"/>
              </a:xfrm>
              <a:prstGeom prst="line">
                <a:avLst/>
              </a:prstGeom>
              <a:noFill/>
              <a:ln w="76200">
                <a:solidFill>
                  <a:srgbClr val="FF6600"/>
                </a:solidFill>
                <a:round/>
                <a:headEnd/>
                <a:tailEnd/>
              </a:ln>
            </p:spPr>
            <p:txBody>
              <a:bodyPr wrap="none" anchor="ctr"/>
              <a:lstStyle/>
              <a:p>
                <a:endParaRPr lang="en-GB"/>
              </a:p>
            </p:txBody>
          </p:sp>
        </p:grpSp>
        <p:grpSp>
          <p:nvGrpSpPr>
            <p:cNvPr id="102416" name="Group 32"/>
            <p:cNvGrpSpPr>
              <a:grpSpLocks/>
            </p:cNvGrpSpPr>
            <p:nvPr/>
          </p:nvGrpSpPr>
          <p:grpSpPr bwMode="auto">
            <a:xfrm>
              <a:off x="144" y="2928"/>
              <a:ext cx="432" cy="336"/>
              <a:chOff x="5088" y="1392"/>
              <a:chExt cx="432" cy="336"/>
            </a:xfrm>
          </p:grpSpPr>
          <p:sp>
            <p:nvSpPr>
              <p:cNvPr id="102417" name="Line 33"/>
              <p:cNvSpPr>
                <a:spLocks noChangeShapeType="1"/>
              </p:cNvSpPr>
              <p:nvPr/>
            </p:nvSpPr>
            <p:spPr bwMode="auto">
              <a:xfrm>
                <a:off x="5088" y="1632"/>
                <a:ext cx="96" cy="96"/>
              </a:xfrm>
              <a:prstGeom prst="line">
                <a:avLst/>
              </a:prstGeom>
              <a:noFill/>
              <a:ln w="76200">
                <a:solidFill>
                  <a:srgbClr val="FF6600"/>
                </a:solidFill>
                <a:round/>
                <a:headEnd/>
                <a:tailEnd/>
              </a:ln>
            </p:spPr>
            <p:txBody>
              <a:bodyPr wrap="none" anchor="ctr"/>
              <a:lstStyle/>
              <a:p>
                <a:endParaRPr lang="en-GB"/>
              </a:p>
            </p:txBody>
          </p:sp>
          <p:sp>
            <p:nvSpPr>
              <p:cNvPr id="102418" name="Line 34"/>
              <p:cNvSpPr>
                <a:spLocks noChangeShapeType="1"/>
              </p:cNvSpPr>
              <p:nvPr/>
            </p:nvSpPr>
            <p:spPr bwMode="auto">
              <a:xfrm flipV="1">
                <a:off x="5184" y="1392"/>
                <a:ext cx="336" cy="336"/>
              </a:xfrm>
              <a:prstGeom prst="line">
                <a:avLst/>
              </a:prstGeom>
              <a:noFill/>
              <a:ln w="76200">
                <a:solidFill>
                  <a:srgbClr val="FF6600"/>
                </a:solidFill>
                <a:round/>
                <a:headEnd/>
                <a:tailEnd/>
              </a:ln>
            </p:spPr>
            <p:txBody>
              <a:bodyPr wrap="none" anchor="ctr"/>
              <a:lstStyle/>
              <a:p>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r>
              <a:rPr lang="en-GB" smtClean="0"/>
              <a:t>What other factors can cause a 3 year old to have too many infections?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2636</TotalTime>
  <Words>5188</Words>
  <Application>Microsoft Office PowerPoint</Application>
  <PresentationFormat>On-screen Show (4:3)</PresentationFormat>
  <Paragraphs>1289</Paragraphs>
  <Slides>140</Slides>
  <Notes>139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140</vt:i4>
      </vt:variant>
    </vt:vector>
  </HeadingPairs>
  <TitlesOfParts>
    <vt:vector size="142" baseType="lpstr">
      <vt:lpstr>1_Blank Presentation</vt:lpstr>
      <vt:lpstr>Photo Editor Photo</vt:lpstr>
      <vt:lpstr>Immunology case studies  devised by Sara Marshall and Margaret Callan  presented by Keith Gould  </vt:lpstr>
      <vt:lpstr>Learning objectives</vt:lpstr>
      <vt:lpstr>Case study 1</vt:lpstr>
      <vt:lpstr>40 year old man</vt:lpstr>
      <vt:lpstr>Questions</vt:lpstr>
      <vt:lpstr>What is the working diagnosis?</vt:lpstr>
      <vt:lpstr>What are the clinical features of anaphylaxis?</vt:lpstr>
      <vt:lpstr>What are the clinical features of anaphylaxis?</vt:lpstr>
      <vt:lpstr>Clinical Manifestations of Anaphylaxis</vt:lpstr>
      <vt:lpstr>Differential diagnoses to consider</vt:lpstr>
      <vt:lpstr>What immediate treatment would you instigate and why?</vt:lpstr>
      <vt:lpstr>Immediate treatment of anaphylaxis</vt:lpstr>
      <vt:lpstr>Immediate treatment of anaphylaxis</vt:lpstr>
      <vt:lpstr>Immediate treatment of anaphylaxis</vt:lpstr>
      <vt:lpstr>Immediate treatment of anaphylaxis</vt:lpstr>
      <vt:lpstr>Immediate treatment of anaphylaxis</vt:lpstr>
      <vt:lpstr>Immediate treatment of anaphylaxis</vt:lpstr>
      <vt:lpstr>Immediate treatment of anaphylaxis</vt:lpstr>
      <vt:lpstr>Immediate treatment of anaphylaxis</vt:lpstr>
      <vt:lpstr>Common causes of anaphylaxis</vt:lpstr>
      <vt:lpstr>What questions would you ask once he has stabilised?  </vt:lpstr>
      <vt:lpstr>PowerPoint Presentation</vt:lpstr>
      <vt:lpstr>You obtain a history from the patient’s wife</vt:lpstr>
      <vt:lpstr>What is the likely allergen?</vt:lpstr>
      <vt:lpstr>There are two types of latex allergy</vt:lpstr>
      <vt:lpstr>There are two types of latex allergy</vt:lpstr>
      <vt:lpstr>Type IV hypersensitivity to latex</vt:lpstr>
      <vt:lpstr>Type I allergy to Latex is a major health problem</vt:lpstr>
      <vt:lpstr>Type I allergy to Latex is a major health problem</vt:lpstr>
      <vt:lpstr>Is the allergy to bananas a red herring?  </vt:lpstr>
      <vt:lpstr>Type I hypersensitivity to latex; cross reactivity with chitinase containing foods</vt:lpstr>
      <vt:lpstr>How would you confirm the diagnosis?</vt:lpstr>
      <vt:lpstr>In vitro IgE test for latex allergy </vt:lpstr>
      <vt:lpstr>Testing for type I latex allergy - in vivo tests</vt:lpstr>
      <vt:lpstr>Testing for type IV latex allergy - in vivo tests</vt:lpstr>
      <vt:lpstr>What long term management advice would you give?</vt:lpstr>
      <vt:lpstr>What long term management advice would you give?</vt:lpstr>
      <vt:lpstr>Recommendations 1:  Avoidance of latex</vt:lpstr>
      <vt:lpstr>Recommendations 1:  Avoidance of latex</vt:lpstr>
      <vt:lpstr>Recommendations 2:  Medic Alert</vt:lpstr>
      <vt:lpstr>Recommendations 3:  Self injectable adrenalin e.g. EpiPen</vt:lpstr>
      <vt:lpstr>Is desensitisation an option?</vt:lpstr>
      <vt:lpstr>Sources of information</vt:lpstr>
      <vt:lpstr>Case study 2</vt:lpstr>
      <vt:lpstr>PowerPoint Presentation</vt:lpstr>
      <vt:lpstr>Questions</vt:lpstr>
      <vt:lpstr>What disorders are associated with recurrent meningococcal meningitis?</vt:lpstr>
      <vt:lpstr>What questions would you ask him or his family?</vt:lpstr>
      <vt:lpstr>PowerPoint Presentation</vt:lpstr>
      <vt:lpstr>PowerPoint Presentation</vt:lpstr>
      <vt:lpstr>PowerPoint Presentation</vt:lpstr>
      <vt:lpstr>PowerPoint Presentation</vt:lpstr>
      <vt:lpstr>PowerPoint Presentation</vt:lpstr>
      <vt:lpstr>PowerPoint Presentation</vt:lpstr>
      <vt:lpstr>Which immunological investigations would you perform?</vt:lpstr>
      <vt:lpstr>So what’s a CH50?</vt:lpstr>
      <vt:lpstr>So what’s a AP50?</vt:lpstr>
      <vt:lpstr>PowerPoint Presentation</vt:lpstr>
      <vt:lpstr>How would you manage this patient?</vt:lpstr>
      <vt:lpstr>Complement deficiencies</vt:lpstr>
      <vt:lpstr>Case study 3</vt:lpstr>
      <vt:lpstr>21 year old student referred with arthralgia and rash</vt:lpstr>
      <vt:lpstr>21 year old student referred with arthralgia and rash</vt:lpstr>
      <vt:lpstr>Questions</vt:lpstr>
      <vt:lpstr>PowerPoint Presentation</vt:lpstr>
      <vt:lpstr>PowerPoint Presentation</vt:lpstr>
      <vt:lpstr>PowerPoint Presentation</vt:lpstr>
      <vt:lpstr>PowerPoint Presentation</vt:lpstr>
      <vt:lpstr>PowerPoint Presentation</vt:lpstr>
      <vt:lpstr>PowerPoint Presentation</vt:lpstr>
      <vt:lpstr>Case study 4: 35 year old male is admitted with chest pain and breathlessness </vt:lpstr>
      <vt:lpstr>Case study 4</vt:lpstr>
      <vt:lpstr>Investigations</vt:lpstr>
      <vt:lpstr>PowerPoint Presentation</vt:lpstr>
      <vt:lpstr>Hospital course</vt:lpstr>
      <vt:lpstr>Investigations: Day 4 after admission</vt:lpstr>
      <vt:lpstr>Questions</vt:lpstr>
      <vt:lpstr>Diagnosis:</vt:lpstr>
      <vt:lpstr>Serum sickness</vt:lpstr>
      <vt:lpstr>Immune complex deposition in small vessels</vt:lpstr>
      <vt:lpstr>Immune complexes deposited in small vessels causing small-vessel vasculitis</vt:lpstr>
      <vt:lpstr>What further investigations would you do to confirm the diagnosis?</vt:lpstr>
      <vt:lpstr>What further investigations would you do to confirm the diagnosis?</vt:lpstr>
      <vt:lpstr>What further investigations would you do to confirm the diagnosis?</vt:lpstr>
      <vt:lpstr>Explain the clinical manifestations of serum sickness</vt:lpstr>
      <vt:lpstr>Explain the clinical manifestations of serum sickness</vt:lpstr>
      <vt:lpstr>How would you manage the patient?</vt:lpstr>
      <vt:lpstr>Why is this reaction called serum sickness?</vt:lpstr>
      <vt:lpstr>Case study 5</vt:lpstr>
      <vt:lpstr>Case study 5</vt:lpstr>
      <vt:lpstr>Clinical history</vt:lpstr>
      <vt:lpstr>Infection history</vt:lpstr>
      <vt:lpstr>PowerPoint Presentation</vt:lpstr>
      <vt:lpstr>Summary</vt:lpstr>
      <vt:lpstr>Questions</vt:lpstr>
      <vt:lpstr>What are the features that suggest that Jack may have an immunodeficiency?</vt:lpstr>
      <vt:lpstr>What are the features that suggest that Jack may have an immunodeficiency?</vt:lpstr>
      <vt:lpstr>What are the features that suggest that Jack may have an immunodeficiency?</vt:lpstr>
      <vt:lpstr>What other factors can cause a 3 year old to have too many infections?</vt:lpstr>
      <vt:lpstr>What other factors can cause a 3 year old to have too many infections?</vt:lpstr>
      <vt:lpstr>Which investigations would you do?</vt:lpstr>
      <vt:lpstr>Further investigations</vt:lpstr>
      <vt:lpstr>Further investigations</vt:lpstr>
      <vt:lpstr>Results of further investigations</vt:lpstr>
      <vt:lpstr>PowerPoint Presentation</vt:lpstr>
      <vt:lpstr>PowerPoint Presentation</vt:lpstr>
      <vt:lpstr>Eventual diagnosis for Jack</vt:lpstr>
      <vt:lpstr>Case study 6</vt:lpstr>
      <vt:lpstr>PowerPoint Presentation</vt:lpstr>
      <vt:lpstr>PowerPoint Presentation</vt:lpstr>
      <vt:lpstr>Investigations</vt:lpstr>
      <vt:lpstr>What is your differential diagnosis?</vt:lpstr>
      <vt:lpstr>What is your differential diagnosis?</vt:lpstr>
      <vt:lpstr>The patient is admitted to an orthopaedic ward. Further investigations:</vt:lpstr>
      <vt:lpstr>Further investigations</vt:lpstr>
      <vt:lpstr>Characterising the monoclonal protein</vt:lpstr>
      <vt:lpstr>Further investigations</vt:lpstr>
      <vt:lpstr>“Punched out” or lytic lesions</vt:lpstr>
      <vt:lpstr>Questions</vt:lpstr>
      <vt:lpstr>What is the diagnosis?</vt:lpstr>
      <vt:lpstr>Why is the patient susceptible to recurrent infections?</vt:lpstr>
      <vt:lpstr>Why is she anaemic?</vt:lpstr>
      <vt:lpstr>Why is the ESR elevated?</vt:lpstr>
      <vt:lpstr>Rouleaux formation in multiple myeloma</vt:lpstr>
      <vt:lpstr>Multiple Myeloma</vt:lpstr>
      <vt:lpstr>Case study 7</vt:lpstr>
      <vt:lpstr>PowerPoint Presentation</vt:lpstr>
      <vt:lpstr>PowerPoint Presentation</vt:lpstr>
      <vt:lpstr>Questions</vt:lpstr>
      <vt:lpstr> Rheumatoid arthritis</vt:lpstr>
      <vt:lpstr>What are the RF and anti-CCP antibody tests?</vt:lpstr>
      <vt:lpstr>Rheumatoid arthritis</vt:lpstr>
      <vt:lpstr>Rheumatoid arthritis</vt:lpstr>
      <vt:lpstr>Rheumatoid arthritis – genetic predisposition</vt:lpstr>
      <vt:lpstr>Rheumatoid arthritis – genetic predisposition</vt:lpstr>
      <vt:lpstr>Rheumatoid arthritis – genetic predisposition</vt:lpstr>
      <vt:lpstr>Rheumatoid arthritis – approaches to treatment</vt:lpstr>
      <vt:lpstr>Rheumatoid arthritis</vt:lpstr>
      <vt:lpstr>Rheumatoid arthritis</vt:lpstr>
      <vt:lpstr>PowerPoint Presentation</vt:lpstr>
    </vt:vector>
  </TitlesOfParts>
  <Company>Imperial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Sara Marshall</dc:creator>
  <cp:lastModifiedBy>Shiel, Nuala</cp:lastModifiedBy>
  <cp:revision>1056</cp:revision>
  <dcterms:created xsi:type="dcterms:W3CDTF">2003-01-06T14:21:41Z</dcterms:created>
  <dcterms:modified xsi:type="dcterms:W3CDTF">2012-07-16T10:40:32Z</dcterms:modified>
</cp:coreProperties>
</file>