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87" r:id="rId3"/>
    <p:sldId id="258" r:id="rId4"/>
    <p:sldId id="294" r:id="rId5"/>
    <p:sldId id="277" r:id="rId6"/>
    <p:sldId id="259" r:id="rId7"/>
    <p:sldId id="295" r:id="rId8"/>
    <p:sldId id="262" r:id="rId9"/>
    <p:sldId id="263" r:id="rId10"/>
    <p:sldId id="265" r:id="rId11"/>
    <p:sldId id="296" r:id="rId12"/>
    <p:sldId id="266" r:id="rId13"/>
    <p:sldId id="290" r:id="rId14"/>
    <p:sldId id="267" r:id="rId15"/>
    <p:sldId id="268" r:id="rId16"/>
    <p:sldId id="270" r:id="rId17"/>
    <p:sldId id="272" r:id="rId18"/>
    <p:sldId id="280" r:id="rId19"/>
    <p:sldId id="273" r:id="rId20"/>
    <p:sldId id="288" r:id="rId21"/>
    <p:sldId id="275" r:id="rId22"/>
    <p:sldId id="289" r:id="rId23"/>
    <p:sldId id="297" r:id="rId24"/>
    <p:sldId id="274" r:id="rId25"/>
    <p:sldId id="283" r:id="rId26"/>
    <p:sldId id="282" r:id="rId27"/>
    <p:sldId id="284" r:id="rId28"/>
    <p:sldId id="285" r:id="rId29"/>
    <p:sldId id="286" r:id="rId30"/>
    <p:sldId id="276" r:id="rId31"/>
    <p:sldId id="257" r:id="rId32"/>
    <p:sldId id="298" r:id="rId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  <a:srgbClr val="00FF00"/>
    <a:srgbClr val="FF0000"/>
    <a:srgbClr val="FF33CC"/>
    <a:srgbClr val="9900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743" autoAdjust="0"/>
    <p:restoredTop sz="94660"/>
  </p:normalViewPr>
  <p:slideViewPr>
    <p:cSldViewPr>
      <p:cViewPr>
        <p:scale>
          <a:sx n="50" d="100"/>
          <a:sy n="50" d="100"/>
        </p:scale>
        <p:origin x="-90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08"/>
    </p:cViewPr>
  </p:sorterViewPr>
  <p:notesViewPr>
    <p:cSldViewPr>
      <p:cViewPr varScale="1">
        <p:scale>
          <a:sx n="56" d="100"/>
          <a:sy n="56" d="100"/>
        </p:scale>
        <p:origin x="-247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093FD08-8E8B-4F7B-BF8E-3575F1F40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38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348762-CEFB-4817-BF94-02C83A171A2A}" type="slidenum">
              <a:rPr lang="en-US" sz="1200">
                <a:solidFill>
                  <a:schemeClr val="tx1"/>
                </a:solidFill>
                <a:latin typeface="Calibri" pitchFamily="34" charset="0"/>
              </a:rPr>
              <a:pPr algn="r"/>
              <a:t>32</a:t>
            </a:fld>
            <a:endParaRPr lang="en-US" sz="12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93FD08-8E8B-4F7B-BF8E-3575F1F40A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450C4-1AFE-4212-9448-B6442CFAA7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E568A-9F29-4371-8579-0B4F304E98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C91AB-768F-47F7-B8A5-E1F34FC279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31807-D4B8-4F53-8531-A064299DAB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89264-BBD2-4964-8BF4-2972A6507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81292-E27E-4311-9885-15F631B9CD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8E3E0-0AF8-4BD4-9CAD-C4ABEAF451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EBD13-80C3-448D-ABA6-9B512BD1E6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BF342-0C7F-411B-BA2E-38B052D78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03AFE-B46D-402D-B816-F8BE8AC0AE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5472AE4-C382-4A8F-87CC-4495E50EDF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38CC599-9813-41B9-BFF0-0AC6A8104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t.ac.za/depts/porphyria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b="0" dirty="0" err="1" smtClean="0">
                <a:solidFill>
                  <a:srgbClr val="FFFF00"/>
                </a:solidFill>
                <a:effectLst/>
                <a:latin typeface="Arial" charset="0"/>
              </a:rPr>
              <a:t>Porphyrias</a:t>
            </a:r>
            <a:endParaRPr lang="en-US" sz="6000" b="0" dirty="0" smtClean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645024"/>
            <a:ext cx="7854696" cy="1656184"/>
          </a:xfrm>
        </p:spPr>
        <p:txBody>
          <a:bodyPr>
            <a:normAutofit fontScale="92500" lnSpcReduction="10000"/>
          </a:bodyPr>
          <a:lstStyle/>
          <a:p>
            <a:pPr algn="r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Year 5 Pathology Course</a:t>
            </a:r>
          </a:p>
          <a:p>
            <a:pPr algn="r" eaLnBrk="1" hangingPunct="1">
              <a:lnSpc>
                <a:spcPct val="80000"/>
              </a:lnSpc>
            </a:pPr>
            <a:endParaRPr lang="en-US" sz="2800" dirty="0" smtClean="0">
              <a:solidFill>
                <a:srgbClr val="FFFF00"/>
              </a:solidFill>
              <a:latin typeface="Arial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Monica Nijher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800" dirty="0" err="1" smtClean="0">
                <a:solidFill>
                  <a:srgbClr val="FFFF00"/>
                </a:solidFill>
                <a:latin typeface="Arial" charset="0"/>
              </a:rPr>
              <a:t>SpR</a:t>
            </a: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 Metabolic Medicine</a:t>
            </a:r>
          </a:p>
          <a:p>
            <a:pPr algn="r" eaLnBrk="1" hangingPunct="1"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The </a:t>
            </a:r>
            <a:r>
              <a:rPr lang="en-GB" b="1" dirty="0" err="1" smtClean="0">
                <a:solidFill>
                  <a:srgbClr val="FFFF00"/>
                </a:solidFill>
                <a:latin typeface="Arial" charset="0"/>
              </a:rPr>
              <a:t>Porphyrias</a:t>
            </a:r>
            <a:endParaRPr lang="en-GB" b="1" dirty="0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15363" name="Picture 32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85786" y="1647536"/>
            <a:ext cx="7947296" cy="521046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dirty="0" smtClean="0">
                <a:solidFill>
                  <a:srgbClr val="FFFF00"/>
                </a:solidFill>
              </a:rPr>
              <a:t>The most common </a:t>
            </a:r>
            <a:r>
              <a:rPr lang="en-GB" sz="3600" b="1" dirty="0" err="1" smtClean="0">
                <a:solidFill>
                  <a:srgbClr val="FFFF00"/>
                </a:solidFill>
              </a:rPr>
              <a:t>porphyria</a:t>
            </a:r>
            <a:r>
              <a:rPr lang="en-GB" sz="3600" b="1" dirty="0" smtClean="0">
                <a:solidFill>
                  <a:srgbClr val="FFFF00"/>
                </a:solidFill>
              </a:rPr>
              <a:t> worldwide 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Acute intermittent </a:t>
            </a:r>
            <a:r>
              <a:rPr lang="en-GB" b="1" dirty="0" err="1" smtClean="0">
                <a:solidFill>
                  <a:srgbClr val="FFFF00"/>
                </a:solidFill>
              </a:rPr>
              <a:t>porphyria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Porphyria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cutanea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tarda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Porphyria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variegata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Erythropoietic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protoporphyria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endParaRPr lang="en-GB" b="1" dirty="0" smtClean="0">
              <a:solidFill>
                <a:srgbClr val="FFFF00"/>
              </a:solidFill>
            </a:endParaRPr>
          </a:p>
        </p:txBody>
      </p:sp>
      <p:pic>
        <p:nvPicPr>
          <p:cNvPr id="14340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l" eaLnBrk="1" hangingPunct="1"/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Acute Intermittent </a:t>
            </a:r>
            <a:r>
              <a:rPr lang="en-GB" sz="3600" b="1" dirty="0" err="1" smtClean="0">
                <a:solidFill>
                  <a:srgbClr val="FFFF00"/>
                </a:solidFill>
                <a:latin typeface="Arial" charset="0"/>
              </a:rPr>
              <a:t>Porphyria</a:t>
            </a:r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 (AIP)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In general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Enzyme activity 50% normal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90% individuals clinically normal</a:t>
            </a:r>
          </a:p>
          <a:p>
            <a:pPr lvl="1" eaLnBrk="1" hangingPunct="1">
              <a:lnSpc>
                <a:spcPct val="80000"/>
              </a:lnSpc>
            </a:pPr>
            <a:endParaRPr lang="en-GB" sz="24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Severest of acute hepatic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porphyrias</a:t>
            </a:r>
            <a:endParaRPr lang="en-GB" sz="2800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2400" dirty="0" err="1" smtClean="0">
                <a:solidFill>
                  <a:srgbClr val="FFFF00"/>
                </a:solidFill>
                <a:latin typeface="Arial" charset="0"/>
              </a:rPr>
              <a:t>Hydroxymethylbilane</a:t>
            </a: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Arial" charset="0"/>
              </a:rPr>
              <a:t>synthase</a:t>
            </a: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 deficiency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Lapland, Scandinavia and UK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err="1" smtClean="0">
                <a:solidFill>
                  <a:srgbClr val="FFFF00"/>
                </a:solidFill>
                <a:latin typeface="Arial" charset="0"/>
              </a:rPr>
              <a:t>Autosomal</a:t>
            </a: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 dominant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Women &gt; men</a:t>
            </a:r>
          </a:p>
          <a:p>
            <a:pPr lvl="1" eaLnBrk="1" hangingPunct="1">
              <a:lnSpc>
                <a:spcPct val="80000"/>
              </a:lnSpc>
            </a:pPr>
            <a:endParaRPr lang="en-GB" sz="24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42918"/>
            <a:ext cx="7672414" cy="585791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</a:rPr>
              <a:t>SUCCINYL COA &amp; GLYCINE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</a:rPr>
              <a:t> 	                                                                               </a:t>
            </a:r>
            <a:r>
              <a:rPr lang="en-GB" sz="1600" b="1" i="1" dirty="0" smtClean="0">
                <a:solidFill>
                  <a:srgbClr val="66FFFF"/>
                </a:solidFill>
              </a:rPr>
              <a:t>ALA </a:t>
            </a:r>
            <a:r>
              <a:rPr lang="en-GB" sz="1600" b="1" i="1" dirty="0" err="1" smtClean="0">
                <a:solidFill>
                  <a:srgbClr val="66FFFF"/>
                </a:solidFill>
              </a:rPr>
              <a:t>synthase</a:t>
            </a:r>
            <a:endParaRPr lang="en-GB" sz="1600" b="1" i="1" dirty="0" smtClean="0">
              <a:solidFill>
                <a:srgbClr val="66FFFF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</a:rPr>
              <a:t>5-AMINOLEVULINIC ACID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i="1" dirty="0" smtClean="0">
                <a:solidFill>
                  <a:srgbClr val="66FFFF"/>
                </a:solidFill>
              </a:rPr>
              <a:t>ALA </a:t>
            </a:r>
            <a:r>
              <a:rPr lang="en-GB" sz="1600" b="1" i="1" dirty="0" err="1" smtClean="0">
                <a:solidFill>
                  <a:srgbClr val="66FFFF"/>
                </a:solidFill>
              </a:rPr>
              <a:t>hydratase</a:t>
            </a:r>
            <a:r>
              <a:rPr lang="en-GB" sz="1600" b="1" i="1" dirty="0" smtClean="0">
                <a:solidFill>
                  <a:srgbClr val="66FFFF"/>
                </a:solidFill>
              </a:rPr>
              <a:t>/PBG </a:t>
            </a:r>
            <a:r>
              <a:rPr lang="en-GB" sz="1600" b="1" i="1" dirty="0" err="1" smtClean="0">
                <a:solidFill>
                  <a:srgbClr val="66FFFF"/>
                </a:solidFill>
              </a:rPr>
              <a:t>synthase</a:t>
            </a:r>
            <a:endParaRPr lang="en-GB" sz="1600" b="1" i="1" dirty="0" smtClean="0">
              <a:solidFill>
                <a:srgbClr val="66FFFF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</a:rPr>
              <a:t>PORPHOBILINOGEN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</a:rPr>
              <a:t>                     </a:t>
            </a:r>
            <a:r>
              <a:rPr lang="en-GB" sz="1600" b="1" dirty="0" smtClean="0">
                <a:solidFill>
                  <a:schemeClr val="bg1"/>
                </a:solidFill>
              </a:rPr>
              <a:t>                                                                           </a:t>
            </a:r>
            <a:r>
              <a:rPr lang="en-GB" sz="1600" b="1" i="1" dirty="0" err="1" smtClean="0">
                <a:solidFill>
                  <a:srgbClr val="66FFFF"/>
                </a:solidFill>
              </a:rPr>
              <a:t>Hydroxymethylbilane</a:t>
            </a:r>
            <a:r>
              <a:rPr lang="en-GB" sz="1600" b="1" i="1" dirty="0" smtClean="0">
                <a:solidFill>
                  <a:srgbClr val="66FFFF"/>
                </a:solidFill>
              </a:rPr>
              <a:t> </a:t>
            </a:r>
            <a:r>
              <a:rPr lang="en-GB" sz="1600" b="1" i="1" dirty="0" err="1" smtClean="0">
                <a:solidFill>
                  <a:srgbClr val="66FFFF"/>
                </a:solidFill>
              </a:rPr>
              <a:t>synthase</a:t>
            </a:r>
            <a:endParaRPr lang="en-GB" sz="1600" b="1" i="1" dirty="0" smtClean="0">
              <a:solidFill>
                <a:srgbClr val="66FFFF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</a:rPr>
              <a:t>HYDROXYMETHYLBILANE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</a:rPr>
              <a:t>Uroporphophyrinogen</a:t>
            </a:r>
            <a:r>
              <a:rPr lang="en-GB" sz="1600" b="1" i="1" dirty="0" smtClean="0">
                <a:solidFill>
                  <a:srgbClr val="66FFFF"/>
                </a:solidFill>
              </a:rPr>
              <a:t> III </a:t>
            </a:r>
            <a:r>
              <a:rPr lang="en-GB" sz="1600" b="1" i="1" dirty="0" err="1" smtClean="0">
                <a:solidFill>
                  <a:srgbClr val="66FFFF"/>
                </a:solidFill>
              </a:rPr>
              <a:t>synthase</a:t>
            </a:r>
            <a:r>
              <a:rPr lang="en-GB" sz="1600" b="1" dirty="0" smtClean="0">
                <a:solidFill>
                  <a:srgbClr val="66FFFF"/>
                </a:solidFill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</a:rPr>
              <a:t>                                           </a:t>
            </a:r>
            <a:r>
              <a:rPr lang="en-GB" sz="1600" b="1" i="1" dirty="0" smtClean="0">
                <a:solidFill>
                  <a:srgbClr val="FF0000"/>
                </a:solidFill>
              </a:rPr>
              <a:t>spontaneous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sz="1600" b="1" i="1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</a:rPr>
              <a:t>UROPORPHYRINOGEN III	</a:t>
            </a:r>
            <a:r>
              <a:rPr lang="en-GB" sz="1600" b="1" dirty="0" smtClean="0">
                <a:solidFill>
                  <a:schemeClr val="bg1"/>
                </a:solidFill>
              </a:rPr>
              <a:t>	</a:t>
            </a:r>
            <a:r>
              <a:rPr lang="en-GB" sz="1600" b="1" dirty="0" smtClean="0">
                <a:solidFill>
                  <a:srgbClr val="FFFF00"/>
                </a:solidFill>
              </a:rPr>
              <a:t>UROPORPHYRINOGEN I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err="1" smtClean="0">
                <a:solidFill>
                  <a:srgbClr val="66FFFF"/>
                </a:solidFill>
              </a:rPr>
              <a:t>Uroporphyrinogen</a:t>
            </a:r>
            <a:r>
              <a:rPr lang="en-GB" sz="1600" b="1" dirty="0" smtClean="0">
                <a:solidFill>
                  <a:srgbClr val="66FFFF"/>
                </a:solidFill>
              </a:rPr>
              <a:t> </a:t>
            </a:r>
            <a:r>
              <a:rPr lang="en-GB" sz="1600" b="1" dirty="0" err="1" smtClean="0">
                <a:solidFill>
                  <a:srgbClr val="66FFFF"/>
                </a:solidFill>
              </a:rPr>
              <a:t>decarboxylase</a:t>
            </a:r>
            <a:endParaRPr lang="en-GB" sz="1600" b="1" dirty="0" smtClean="0">
              <a:solidFill>
                <a:srgbClr val="66FFFF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</a:rPr>
              <a:t>   </a:t>
            </a:r>
            <a:r>
              <a:rPr lang="en-GB" sz="1600" b="1" dirty="0" smtClean="0">
                <a:solidFill>
                  <a:srgbClr val="FFFF00"/>
                </a:solidFill>
              </a:rPr>
              <a:t>COPROPORPHYRINOGEN III</a:t>
            </a:r>
            <a:r>
              <a:rPr lang="en-GB" sz="1600" b="1" dirty="0" smtClean="0">
                <a:solidFill>
                  <a:schemeClr val="bg1"/>
                </a:solidFill>
              </a:rPr>
              <a:t>	</a:t>
            </a:r>
            <a:r>
              <a:rPr lang="en-GB" sz="1600" b="1" dirty="0" smtClean="0">
                <a:solidFill>
                  <a:srgbClr val="FFFF00"/>
                </a:solidFill>
              </a:rPr>
              <a:t>COPROPORPHYRINOGEN I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</a:rPr>
              <a:t>Coproporphyrinogen</a:t>
            </a:r>
            <a:r>
              <a:rPr lang="en-GB" sz="1600" b="1" i="1" dirty="0" smtClean="0">
                <a:solidFill>
                  <a:srgbClr val="66FFFF"/>
                </a:solidFill>
              </a:rPr>
              <a:t> </a:t>
            </a:r>
            <a:r>
              <a:rPr lang="en-GB" sz="1600" b="1" i="1" dirty="0" err="1" smtClean="0">
                <a:solidFill>
                  <a:srgbClr val="66FFFF"/>
                </a:solidFill>
              </a:rPr>
              <a:t>oxidase</a:t>
            </a:r>
            <a:endParaRPr lang="en-GB" sz="1600" b="1" i="1" dirty="0" smtClean="0">
              <a:solidFill>
                <a:srgbClr val="66FF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rgbClr val="66FFFF"/>
                </a:solidFill>
              </a:rPr>
              <a:t>		</a:t>
            </a:r>
            <a:r>
              <a:rPr lang="en-GB" sz="1600" b="1" dirty="0" smtClean="0">
                <a:solidFill>
                  <a:srgbClr val="FFFF00"/>
                </a:solidFill>
              </a:rPr>
              <a:t>PROTOPORPHYRINOGEN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</a:rPr>
              <a:t>Protoporphyrinogen</a:t>
            </a:r>
            <a:r>
              <a:rPr lang="en-GB" sz="1600" b="1" i="1" dirty="0" smtClean="0">
                <a:solidFill>
                  <a:srgbClr val="66FFFF"/>
                </a:solidFill>
              </a:rPr>
              <a:t> </a:t>
            </a:r>
            <a:r>
              <a:rPr lang="en-GB" sz="1600" b="1" i="1" dirty="0" err="1" smtClean="0">
                <a:solidFill>
                  <a:srgbClr val="66FFFF"/>
                </a:solidFill>
              </a:rPr>
              <a:t>oxidase</a:t>
            </a:r>
            <a:endParaRPr lang="en-GB" sz="1600" b="1" i="1" dirty="0" smtClean="0">
              <a:solidFill>
                <a:srgbClr val="66FF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</a:rPr>
              <a:t>		PROTOPORPHRIN IX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</a:rPr>
              <a:t>Ferrochetalase</a:t>
            </a:r>
            <a:r>
              <a:rPr lang="en-GB" sz="1600" b="1" i="1" dirty="0" smtClean="0">
                <a:solidFill>
                  <a:srgbClr val="66FFFF"/>
                </a:solidFill>
              </a:rPr>
              <a:t> &amp; Fe++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sz="16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1800" b="1" dirty="0" smtClean="0">
                <a:solidFill>
                  <a:srgbClr val="FFFF00"/>
                </a:solidFill>
              </a:rPr>
              <a:t>HAEM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sz="14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4500562" y="928670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4500562" y="1428736"/>
            <a:ext cx="0" cy="287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2714612" y="3714752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2714612" y="4214818"/>
            <a:ext cx="0" cy="287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2714612" y="4857760"/>
            <a:ext cx="0" cy="287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4572000" y="2205038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6300788" y="35734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 flipH="1">
            <a:off x="2714612" y="3000372"/>
            <a:ext cx="1079500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5143504" y="2928934"/>
            <a:ext cx="1079500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>
            <a:off x="2714612" y="5286388"/>
            <a:ext cx="0" cy="7207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7" name="Line 14"/>
          <p:cNvSpPr>
            <a:spLocks noChangeShapeType="1"/>
          </p:cNvSpPr>
          <p:nvPr/>
        </p:nvSpPr>
        <p:spPr bwMode="auto">
          <a:xfrm>
            <a:off x="2714612" y="6000768"/>
            <a:ext cx="136683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8" name="Line 15"/>
          <p:cNvSpPr>
            <a:spLocks noChangeShapeType="1"/>
          </p:cNvSpPr>
          <p:nvPr/>
        </p:nvSpPr>
        <p:spPr bwMode="auto">
          <a:xfrm>
            <a:off x="5072066" y="6000768"/>
            <a:ext cx="3527425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9" name="Line 16"/>
          <p:cNvSpPr>
            <a:spLocks noChangeShapeType="1"/>
          </p:cNvSpPr>
          <p:nvPr/>
        </p:nvSpPr>
        <p:spPr bwMode="auto">
          <a:xfrm flipH="1" flipV="1">
            <a:off x="8532813" y="981075"/>
            <a:ext cx="71437" cy="489585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400" name="Line 17"/>
          <p:cNvSpPr>
            <a:spLocks noChangeShapeType="1"/>
          </p:cNvSpPr>
          <p:nvPr/>
        </p:nvSpPr>
        <p:spPr bwMode="auto">
          <a:xfrm flipH="1">
            <a:off x="7451725" y="1052513"/>
            <a:ext cx="1081088" cy="144462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7667625" y="692150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latin typeface="Lucida Sans Unicode" pitchFamily="34" charset="0"/>
              </a:rPr>
              <a:t>-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5940425" y="63817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latin typeface="Comic Sans MS" pitchFamily="66" charset="0"/>
              </a:rPr>
              <a:t>BILIRUBIN</a:t>
            </a:r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>
            <a:off x="5076825" y="6092825"/>
            <a:ext cx="1150938" cy="288925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395288" y="0"/>
            <a:ext cx="25209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dirty="0">
                <a:latin typeface="Comic Sans MS" pitchFamily="66" charset="0"/>
              </a:rPr>
              <a:t>BRANCED CHAIN AMINO ACIDS</a:t>
            </a:r>
          </a:p>
          <a:p>
            <a:pPr>
              <a:spcBef>
                <a:spcPct val="50000"/>
              </a:spcBef>
            </a:pPr>
            <a:r>
              <a:rPr lang="en-GB" sz="1600" b="1" dirty="0">
                <a:latin typeface="Comic Sans MS" pitchFamily="66" charset="0"/>
              </a:rPr>
              <a:t>KREBS CYCLE</a:t>
            </a:r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>
            <a:off x="2555875" y="404813"/>
            <a:ext cx="1150938" cy="288925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4599" name="AutoShape 23"/>
          <p:cNvSpPr>
            <a:spLocks noChangeArrowheads="1"/>
          </p:cNvSpPr>
          <p:nvPr/>
        </p:nvSpPr>
        <p:spPr bwMode="auto">
          <a:xfrm rot="2486473">
            <a:off x="4211638" y="2133600"/>
            <a:ext cx="865187" cy="431800"/>
          </a:xfrm>
          <a:custGeom>
            <a:avLst/>
            <a:gdLst>
              <a:gd name="T0" fmla="*/ 2147483647 w 21600"/>
              <a:gd name="T1" fmla="*/ 1724801127 h 21600"/>
              <a:gd name="T2" fmla="*/ 2147483647 w 21600"/>
              <a:gd name="T3" fmla="*/ 2147483647 h 21600"/>
              <a:gd name="T4" fmla="*/ 0 w 21600"/>
              <a:gd name="T5" fmla="*/ 172480112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Lucida Sans Unicode" pitchFamily="34" charset="0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V="1">
            <a:off x="3276600" y="1916113"/>
            <a:ext cx="0" cy="287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 animBg="1"/>
      <p:bldP spid="246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l" eaLnBrk="1" hangingPunct="1"/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Acute Intermittent </a:t>
            </a:r>
            <a:r>
              <a:rPr lang="en-GB" sz="3600" b="1" dirty="0" err="1" smtClean="0">
                <a:solidFill>
                  <a:srgbClr val="FFFF00"/>
                </a:solidFill>
                <a:latin typeface="Arial" charset="0"/>
              </a:rPr>
              <a:t>Porphyria</a:t>
            </a:r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 (AIP)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FF00"/>
                </a:solidFill>
                <a:latin typeface="Arial" charset="0"/>
              </a:rPr>
              <a:t>Clinical findings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Abdominal pain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Nausea, vomiting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Urinary retention, incontinence, </a:t>
            </a:r>
            <a:r>
              <a:rPr lang="en-GB" sz="2000" dirty="0" err="1" smtClean="0">
                <a:solidFill>
                  <a:srgbClr val="FFFF00"/>
                </a:solidFill>
                <a:latin typeface="Arial" charset="0"/>
              </a:rPr>
              <a:t>dysuria</a:t>
            </a:r>
            <a:endParaRPr lang="en-GB" sz="2000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Tachycardia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Hypertension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Fever, sweating, restlessness, tremor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Peripheral neuropathy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Muscle weakness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Seizures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Psychiatric disturbance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Arrhythmias ---- cardiac arrest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NO CUTANEOUS MANIFESTATIONS</a:t>
            </a:r>
          </a:p>
          <a:p>
            <a:pPr lvl="1" eaLnBrk="1" hangingPunct="1">
              <a:lnSpc>
                <a:spcPct val="90000"/>
              </a:lnSpc>
            </a:pPr>
            <a:endParaRPr lang="en-GB" sz="2000" dirty="0" smtClean="0">
              <a:solidFill>
                <a:srgbClr val="66FF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4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l" eaLnBrk="1" hangingPunct="1"/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Acute Intermittent </a:t>
            </a:r>
            <a:r>
              <a:rPr lang="en-GB" sz="3600" b="1" dirty="0" err="1" smtClean="0">
                <a:solidFill>
                  <a:srgbClr val="FFFF00"/>
                </a:solidFill>
                <a:latin typeface="Arial" charset="0"/>
              </a:rPr>
              <a:t>Porphyria</a:t>
            </a:r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 (AIP)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Precipitating factors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ALA </a:t>
            </a:r>
            <a:r>
              <a:rPr lang="en-GB" dirty="0" err="1" smtClean="0">
                <a:solidFill>
                  <a:srgbClr val="FFFF00"/>
                </a:solidFill>
                <a:latin typeface="Arial" charset="0"/>
              </a:rPr>
              <a:t>synthase</a:t>
            </a: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 inducers</a:t>
            </a:r>
          </a:p>
          <a:p>
            <a:pPr lvl="2" eaLnBrk="1" hangingPunct="1"/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Barbiturates, steroids, ethanol, anticonvulsants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Stress</a:t>
            </a:r>
          </a:p>
          <a:p>
            <a:pPr lvl="2" eaLnBrk="1" hangingPunct="1"/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Infection, surgery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Reduced caloric intake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Endocrine factors</a:t>
            </a:r>
          </a:p>
          <a:p>
            <a:pPr lvl="2" eaLnBrk="1" hangingPunct="1"/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More common in women and premenstrual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l" eaLnBrk="1" hangingPunct="1"/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Acute Intermittent </a:t>
            </a:r>
            <a:r>
              <a:rPr lang="en-GB" sz="3600" b="1" dirty="0" err="1" smtClean="0">
                <a:solidFill>
                  <a:srgbClr val="FFFF00"/>
                </a:solidFill>
                <a:latin typeface="Arial" charset="0"/>
              </a:rPr>
              <a:t>Porphyria</a:t>
            </a:r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 (AIP)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Biochemical findings</a:t>
            </a:r>
          </a:p>
          <a:p>
            <a:pPr lvl="1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Increased urinary ALA &amp; PBG</a:t>
            </a:r>
          </a:p>
          <a:p>
            <a:pPr lvl="1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PBG	</a:t>
            </a:r>
            <a:r>
              <a:rPr lang="en-GB" b="1" dirty="0" err="1" smtClean="0">
                <a:solidFill>
                  <a:srgbClr val="FFFF00"/>
                </a:solidFill>
                <a:latin typeface="Arial" charset="0"/>
              </a:rPr>
              <a:t>porphobilin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 (port wine colour)</a:t>
            </a:r>
          </a:p>
          <a:p>
            <a:pPr lvl="1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Decreased HMBS in erythrocytes</a:t>
            </a:r>
          </a:p>
          <a:p>
            <a:pPr lvl="1" eaLnBrk="1" hangingPunct="1"/>
            <a:endParaRPr lang="en-GB" b="1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Molecular biology</a:t>
            </a:r>
          </a:p>
          <a:p>
            <a:pPr lvl="2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400 mutations of HMBS gene </a:t>
            </a:r>
          </a:p>
          <a:p>
            <a:pPr lvl="2" eaLnBrk="1" hangingPunct="1"/>
            <a:endParaRPr lang="en-GB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2071670" y="3071810"/>
            <a:ext cx="2159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/>
          <a:lstStyle/>
          <a:p>
            <a:pPr algn="l" eaLnBrk="1" hangingPunct="1"/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Acute Intermittent </a:t>
            </a:r>
            <a:r>
              <a:rPr lang="en-GB" sz="3600" b="1" dirty="0" err="1" smtClean="0">
                <a:solidFill>
                  <a:srgbClr val="FFFF00"/>
                </a:solidFill>
                <a:latin typeface="Arial" charset="0"/>
              </a:rPr>
              <a:t>Porphyria</a:t>
            </a:r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 (AIP)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Treatment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Avoid attacks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Adequate nutritional intake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Precipitant drugs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Prompt treatment infection/illness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Char char="•"/>
            </a:pPr>
            <a:endParaRPr lang="en-GB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iv carbohydrate</a:t>
            </a: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iv </a:t>
            </a:r>
            <a:r>
              <a:rPr lang="en-GB" dirty="0" err="1" smtClean="0">
                <a:solidFill>
                  <a:srgbClr val="FFFF00"/>
                </a:solidFill>
                <a:latin typeface="Arial" charset="0"/>
              </a:rPr>
              <a:t>haem</a:t>
            </a:r>
            <a:r>
              <a:rPr lang="en-GB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rgbClr val="FFFF00"/>
                </a:solidFill>
                <a:latin typeface="Arial" charset="0"/>
              </a:rPr>
              <a:t>arginate</a:t>
            </a:r>
            <a:endParaRPr lang="en-GB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rgbClr val="FFFF00"/>
              </a:buClr>
              <a:buNone/>
            </a:pPr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dirty="0" err="1" smtClean="0">
                <a:solidFill>
                  <a:srgbClr val="FFFF00"/>
                </a:solidFill>
                <a:latin typeface="Arial" charset="0"/>
              </a:rPr>
              <a:t>Porphyrins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 are toxic!</a:t>
            </a:r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39975" y="1700213"/>
            <a:ext cx="3600450" cy="4591050"/>
          </a:xfrm>
        </p:spPr>
      </p:pic>
      <p:pic>
        <p:nvPicPr>
          <p:cNvPr id="4" name="Picture 4" descr="King geo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500174"/>
            <a:ext cx="4572016" cy="534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49275"/>
            <a:ext cx="7772400" cy="879461"/>
          </a:xfrm>
        </p:spPr>
        <p:txBody>
          <a:bodyPr/>
          <a:lstStyle/>
          <a:p>
            <a:pPr algn="l" eaLnBrk="1" hangingPunct="1"/>
            <a:r>
              <a:rPr lang="en-GB" sz="4000" b="1" dirty="0" err="1" smtClean="0">
                <a:solidFill>
                  <a:srgbClr val="FFFF00"/>
                </a:solidFill>
                <a:latin typeface="Arial" charset="0"/>
              </a:rPr>
              <a:t>Porphyria</a:t>
            </a:r>
            <a:r>
              <a:rPr lang="en-GB" sz="40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4000" b="1" dirty="0" err="1" smtClean="0">
                <a:solidFill>
                  <a:srgbClr val="FFFF00"/>
                </a:solidFill>
                <a:latin typeface="Arial" charset="0"/>
              </a:rPr>
              <a:t>cutanea</a:t>
            </a:r>
            <a:r>
              <a:rPr lang="en-GB" sz="40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4000" b="1" dirty="0" err="1" smtClean="0">
                <a:solidFill>
                  <a:srgbClr val="FFFF00"/>
                </a:solidFill>
                <a:latin typeface="Arial" charset="0"/>
              </a:rPr>
              <a:t>tarda</a:t>
            </a:r>
            <a:endParaRPr lang="en-GB" sz="4000" b="1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4113" y="1981200"/>
            <a:ext cx="7989887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Heterogenous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Inherited or acquired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>
                <a:solidFill>
                  <a:srgbClr val="FFFF00"/>
                </a:solidFill>
                <a:latin typeface="Arial" charset="0"/>
              </a:rPr>
              <a:t>Uroporphyrinogen</a:t>
            </a: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Arial" charset="0"/>
              </a:rPr>
              <a:t>decarboxylase</a:t>
            </a: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 deficiency</a:t>
            </a:r>
          </a:p>
          <a:p>
            <a:pPr lvl="1" eaLnBrk="1" hangingPunct="1">
              <a:lnSpc>
                <a:spcPct val="80000"/>
              </a:lnSpc>
            </a:pPr>
            <a:endParaRPr lang="en-GB" sz="2000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Formation of vesicles on sun-exposed areas of skin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	crusting, superficial scarring, pigmentation</a:t>
            </a:r>
          </a:p>
          <a:p>
            <a:pPr lvl="1" eaLnBrk="1" hangingPunct="1">
              <a:lnSpc>
                <a:spcPct val="80000"/>
              </a:lnSpc>
            </a:pPr>
            <a:endParaRPr lang="en-GB" sz="2000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Biochemistry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Urinary (&amp; plasma) </a:t>
            </a:r>
            <a:r>
              <a:rPr lang="en-GB" sz="2000" dirty="0" err="1" smtClean="0">
                <a:solidFill>
                  <a:srgbClr val="FFFF00"/>
                </a:solidFill>
                <a:latin typeface="Arial" charset="0"/>
              </a:rPr>
              <a:t>uroporphyrins</a:t>
            </a: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 &amp; </a:t>
            </a:r>
            <a:r>
              <a:rPr lang="en-GB" sz="2000" dirty="0" err="1" smtClean="0">
                <a:solidFill>
                  <a:srgbClr val="FFFF00"/>
                </a:solidFill>
                <a:latin typeface="Arial" charset="0"/>
              </a:rPr>
              <a:t>coproporphyrins</a:t>
            </a: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 increased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dirty="0" err="1" smtClean="0">
                <a:solidFill>
                  <a:srgbClr val="FFFF00"/>
                </a:solidFill>
                <a:latin typeface="Arial" charset="0"/>
              </a:rPr>
              <a:t>Ferritin</a:t>
            </a: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 often increased</a:t>
            </a:r>
          </a:p>
          <a:p>
            <a:pPr lvl="2" eaLnBrk="1" hangingPunct="1">
              <a:lnSpc>
                <a:spcPct val="80000"/>
              </a:lnSpc>
            </a:pPr>
            <a:endParaRPr lang="en-GB" sz="2000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Avoid precipitants (alcohol, hepatic compromise)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FFFF00"/>
                </a:solidFill>
                <a:latin typeface="Arial" charset="0"/>
              </a:rPr>
              <a:t>Phlebotomy for those with </a:t>
            </a:r>
            <a:r>
              <a:rPr lang="en-GB" sz="2000" dirty="0" err="1" smtClean="0">
                <a:solidFill>
                  <a:srgbClr val="FFFF00"/>
                </a:solidFill>
                <a:latin typeface="Arial" charset="0"/>
              </a:rPr>
              <a:t>haemochromatosis</a:t>
            </a:r>
            <a:endParaRPr lang="en-GB" sz="2000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2000" dirty="0" smtClean="0">
              <a:solidFill>
                <a:schemeClr val="bg1"/>
              </a:solidFill>
              <a:latin typeface="Arial" charset="0"/>
            </a:endParaRPr>
          </a:p>
          <a:p>
            <a:pPr lvl="2" eaLnBrk="1" hangingPunct="1">
              <a:lnSpc>
                <a:spcPct val="80000"/>
              </a:lnSpc>
            </a:pPr>
            <a:endParaRPr lang="en-GB" sz="1800" dirty="0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20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chemeClr val="tx1"/>
                </a:solidFill>
              </a:rPr>
              <a:t>Enzyme deficiency: the principles </a:t>
            </a:r>
            <a:r>
              <a:rPr lang="en-GB" sz="4000" b="1" dirty="0" smtClean="0">
                <a:solidFill>
                  <a:srgbClr val="00FF00"/>
                </a:solidFill>
              </a:rPr>
              <a:t>                                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643313" y="1857375"/>
            <a:ext cx="642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5400" b="1">
                <a:latin typeface="Lucida Sans Unicode" pitchFamily="34" charset="0"/>
              </a:rPr>
              <a:t>A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643313" y="3643313"/>
            <a:ext cx="571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5400" b="1">
                <a:latin typeface="Lucida Sans Unicode" pitchFamily="34" charset="0"/>
              </a:rPr>
              <a:t>B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3643313" y="5429250"/>
            <a:ext cx="571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5400" b="1">
                <a:latin typeface="Lucida Sans Unicode" pitchFamily="34" charset="0"/>
              </a:rPr>
              <a:t>C</a:t>
            </a:r>
          </a:p>
        </p:txBody>
      </p:sp>
      <p:cxnSp>
        <p:nvCxnSpPr>
          <p:cNvPr id="9" name="Straight Arrow Connector 8"/>
          <p:cNvCxnSpPr>
            <a:stCxn id="4099" idx="2"/>
          </p:cNvCxnSpPr>
          <p:nvPr/>
        </p:nvCxnSpPr>
        <p:spPr bwMode="auto">
          <a:xfrm rot="5400000">
            <a:off x="3586957" y="3123406"/>
            <a:ext cx="719138" cy="349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 rot="5400000">
            <a:off x="3586957" y="4914106"/>
            <a:ext cx="719138" cy="349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1785938" y="2786063"/>
            <a:ext cx="1857375" cy="4619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FF33CC"/>
                </a:solidFill>
                <a:latin typeface="Lucida Sans Unicode" pitchFamily="34" charset="0"/>
              </a:rPr>
              <a:t>Enzyme 1</a:t>
            </a:r>
          </a:p>
        </p:txBody>
      </p:sp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1785938" y="4643438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FF33CC"/>
                </a:solidFill>
                <a:latin typeface="Lucida Sans Unicode" pitchFamily="34" charset="0"/>
              </a:rPr>
              <a:t>Enzyme 2</a:t>
            </a:r>
          </a:p>
        </p:txBody>
      </p:sp>
      <p:sp>
        <p:nvSpPr>
          <p:cNvPr id="4106" name="Rectangle 15"/>
          <p:cNvSpPr>
            <a:spLocks noChangeArrowheads="1"/>
          </p:cNvSpPr>
          <p:nvPr/>
        </p:nvSpPr>
        <p:spPr bwMode="auto">
          <a:xfrm>
            <a:off x="3500438" y="4214813"/>
            <a:ext cx="939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600" b="1">
                <a:solidFill>
                  <a:srgbClr val="FF0000"/>
                </a:solidFill>
                <a:latin typeface="Lucida Sans Unicode" pitchFamily="34" charset="0"/>
              </a:rPr>
              <a:t>x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00563" y="3143250"/>
            <a:ext cx="4000500" cy="2505075"/>
            <a:chOff x="4500562" y="3143248"/>
            <a:chExt cx="4000528" cy="2505099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6072198" y="3143248"/>
              <a:ext cx="2428892" cy="142876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Lucida Sans Unicode" pitchFamily="34" charset="0"/>
              </a:endParaRPr>
            </a:p>
          </p:txBody>
        </p:sp>
        <p:cxnSp>
          <p:nvCxnSpPr>
            <p:cNvPr id="6158" name="Straight Arrow Connector 12"/>
            <p:cNvCxnSpPr>
              <a:cxnSpLocks noChangeShapeType="1"/>
            </p:cNvCxnSpPr>
            <p:nvPr/>
          </p:nvCxnSpPr>
          <p:spPr bwMode="auto">
            <a:xfrm>
              <a:off x="4500562" y="4071942"/>
              <a:ext cx="2214578" cy="1588"/>
            </a:xfrm>
            <a:prstGeom prst="straightConnector1">
              <a:avLst/>
            </a:prstGeom>
            <a:noFill/>
            <a:ln w="57150" algn="ctr">
              <a:solidFill>
                <a:srgbClr val="66FFFF"/>
              </a:solidFill>
              <a:round/>
              <a:headEnd/>
              <a:tailEnd type="arrow" w="med" len="med"/>
            </a:ln>
          </p:spPr>
        </p:cxnSp>
        <p:sp>
          <p:nvSpPr>
            <p:cNvPr id="6159" name="TextBox 3"/>
            <p:cNvSpPr txBox="1">
              <a:spLocks noChangeArrowheads="1"/>
            </p:cNvSpPr>
            <p:nvPr/>
          </p:nvSpPr>
          <p:spPr bwMode="auto">
            <a:xfrm>
              <a:off x="6715140" y="3571876"/>
              <a:ext cx="5715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5400" b="1">
                  <a:latin typeface="Lucida Sans Unicode" pitchFamily="34" charset="0"/>
                </a:rPr>
                <a:t>B</a:t>
              </a:r>
            </a:p>
          </p:txBody>
        </p:sp>
        <p:cxnSp>
          <p:nvCxnSpPr>
            <p:cNvPr id="6160" name="Straight Arrow Connector 15"/>
            <p:cNvCxnSpPr>
              <a:cxnSpLocks noChangeShapeType="1"/>
            </p:cNvCxnSpPr>
            <p:nvPr/>
          </p:nvCxnSpPr>
          <p:spPr bwMode="auto">
            <a:xfrm>
              <a:off x="7286644" y="4071942"/>
              <a:ext cx="428628" cy="1588"/>
            </a:xfrm>
            <a:prstGeom prst="straightConnector1">
              <a:avLst/>
            </a:prstGeom>
            <a:noFill/>
            <a:ln w="57150" algn="ctr">
              <a:solidFill>
                <a:srgbClr val="66FFFF"/>
              </a:solidFill>
              <a:round/>
              <a:headEnd/>
              <a:tailEnd type="arrow" w="med" len="med"/>
            </a:ln>
          </p:spPr>
        </p:cxnSp>
        <p:sp>
          <p:nvSpPr>
            <p:cNvPr id="6161" name="TextBox 4"/>
            <p:cNvSpPr txBox="1">
              <a:spLocks noChangeArrowheads="1"/>
            </p:cNvSpPr>
            <p:nvPr/>
          </p:nvSpPr>
          <p:spPr bwMode="auto">
            <a:xfrm>
              <a:off x="7786710" y="3571876"/>
              <a:ext cx="5715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5400" b="1">
                  <a:latin typeface="Lucida Sans Unicode" pitchFamily="34" charset="0"/>
                </a:rPr>
                <a:t>C</a:t>
              </a:r>
            </a:p>
          </p:txBody>
        </p:sp>
        <p:cxnSp>
          <p:nvCxnSpPr>
            <p:cNvPr id="6162" name="Straight Arrow Connector 18"/>
            <p:cNvCxnSpPr>
              <a:cxnSpLocks noChangeShapeType="1"/>
            </p:cNvCxnSpPr>
            <p:nvPr/>
          </p:nvCxnSpPr>
          <p:spPr bwMode="auto">
            <a:xfrm rot="5400000">
              <a:off x="5641185" y="3217072"/>
              <a:ext cx="1290653" cy="3571898"/>
            </a:xfrm>
            <a:prstGeom prst="straightConnector1">
              <a:avLst/>
            </a:prstGeom>
            <a:noFill/>
            <a:ln w="57150" algn="ctr">
              <a:solidFill>
                <a:srgbClr val="66FFFF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3572669" y="3142457"/>
            <a:ext cx="714375" cy="1587"/>
          </a:xfrm>
          <a:prstGeom prst="straightConnector1">
            <a:avLst/>
          </a:prstGeom>
          <a:noFill/>
          <a:ln w="38100" algn="ctr">
            <a:solidFill>
              <a:srgbClr val="66FFFF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1" grpId="1"/>
      <p:bldP spid="41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7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8134350" cy="52593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SUCCINYL COA &amp; GLYCINE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 	                                                                             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ALA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synthase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5-AMINOLEVULINIC ACID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                                                                                                    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ALA                    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hydratase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/PBG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synthase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PORPHOBILINOGEN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GB" sz="1600" b="1" dirty="0" err="1" smtClean="0">
                <a:solidFill>
                  <a:srgbClr val="85FFE0"/>
                </a:solidFill>
                <a:latin typeface="Arial" charset="0"/>
              </a:rPr>
              <a:t>Hydroxymethylbilane</a:t>
            </a:r>
            <a:r>
              <a:rPr lang="en-GB" sz="1600" b="1" dirty="0" smtClean="0">
                <a:solidFill>
                  <a:srgbClr val="85FFE0"/>
                </a:solidFill>
                <a:latin typeface="Arial" charset="0"/>
              </a:rPr>
              <a:t> </a:t>
            </a:r>
            <a:r>
              <a:rPr lang="en-GB" sz="1600" b="1" dirty="0" err="1" smtClean="0">
                <a:solidFill>
                  <a:srgbClr val="85FFE0"/>
                </a:solidFill>
                <a:latin typeface="Arial" charset="0"/>
              </a:rPr>
              <a:t>synthase</a:t>
            </a:r>
            <a:r>
              <a:rPr lang="en-GB" sz="1600" b="1" dirty="0" smtClean="0">
                <a:solidFill>
                  <a:srgbClr val="85FFE0"/>
                </a:solidFill>
                <a:latin typeface="Arial" charset="0"/>
              </a:rPr>
              <a:t>                                                                                                      </a:t>
            </a:r>
            <a:endParaRPr lang="en-GB" sz="1600" b="1" i="1" dirty="0" smtClean="0">
              <a:solidFill>
                <a:srgbClr val="85FFE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HYDROXYMETHYLBILANE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Uroporphophyrinogen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 III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synthase</a:t>
            </a:r>
            <a:r>
              <a:rPr lang="en-GB" sz="1600" b="1" dirty="0" smtClean="0">
                <a:solidFill>
                  <a:srgbClr val="66FFFF"/>
                </a:solidFill>
                <a:latin typeface="Arial" charset="0"/>
              </a:rPr>
              <a:t>                                            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spontaneous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UROPORPHYRINOGEN III		UROPORPHYRINOGEN 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err="1" smtClean="0">
                <a:solidFill>
                  <a:srgbClr val="66FFFF"/>
                </a:solidFill>
                <a:latin typeface="Arial" charset="0"/>
              </a:rPr>
              <a:t>Uroporphyrinogen</a:t>
            </a:r>
            <a:r>
              <a:rPr lang="en-GB" sz="1600" b="1" dirty="0" smtClean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en-GB" sz="1600" b="1" dirty="0" err="1" smtClean="0">
                <a:solidFill>
                  <a:srgbClr val="66FFFF"/>
                </a:solidFill>
                <a:latin typeface="Arial" charset="0"/>
              </a:rPr>
              <a:t>decarboxylase</a:t>
            </a:r>
            <a:endParaRPr lang="en-GB" sz="1600" b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   COPROPORPHYRINOGEN III	COPROPORPHYRINOGEN 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Coproporphyrinogen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oxidase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		PROTOPORPHYRINOGEN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Protoporphyrinogen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oxidase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chemeClr val="bg1"/>
                </a:solidFill>
                <a:latin typeface="Arial" charset="0"/>
              </a:rPr>
              <a:t>		PROTOPORPHRIN IX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Ferrochetalase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 &amp; Fe++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FFFF00"/>
                </a:solidFill>
                <a:latin typeface="Arial" charset="0"/>
              </a:rPr>
              <a:t>    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</a:rPr>
              <a:t>HAEM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400" b="1" dirty="0" smtClean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7" name="Line 38"/>
          <p:cNvSpPr>
            <a:spLocks noChangeShapeType="1"/>
          </p:cNvSpPr>
          <p:nvPr/>
        </p:nvSpPr>
        <p:spPr bwMode="auto">
          <a:xfrm>
            <a:off x="4572000" y="105251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28" name="Line 39"/>
          <p:cNvSpPr>
            <a:spLocks noChangeShapeType="1"/>
          </p:cNvSpPr>
          <p:nvPr/>
        </p:nvSpPr>
        <p:spPr bwMode="auto">
          <a:xfrm>
            <a:off x="4572000" y="16430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29" name="Line 40"/>
          <p:cNvSpPr>
            <a:spLocks noChangeShapeType="1"/>
          </p:cNvSpPr>
          <p:nvPr/>
        </p:nvSpPr>
        <p:spPr bwMode="auto">
          <a:xfrm>
            <a:off x="2700338" y="37131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0" name="Line 41"/>
          <p:cNvSpPr>
            <a:spLocks noChangeShapeType="1"/>
          </p:cNvSpPr>
          <p:nvPr/>
        </p:nvSpPr>
        <p:spPr bwMode="auto">
          <a:xfrm>
            <a:off x="2700338" y="4141788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1" name="Line 42"/>
          <p:cNvSpPr>
            <a:spLocks noChangeShapeType="1"/>
          </p:cNvSpPr>
          <p:nvPr/>
        </p:nvSpPr>
        <p:spPr bwMode="auto">
          <a:xfrm>
            <a:off x="2700338" y="4654550"/>
            <a:ext cx="0" cy="287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2" name="Line 43"/>
          <p:cNvSpPr>
            <a:spLocks noChangeShapeType="1"/>
          </p:cNvSpPr>
          <p:nvPr/>
        </p:nvSpPr>
        <p:spPr bwMode="auto">
          <a:xfrm>
            <a:off x="4572000" y="2349500"/>
            <a:ext cx="0" cy="287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3" name="Line 44"/>
          <p:cNvSpPr>
            <a:spLocks noChangeShapeType="1"/>
          </p:cNvSpPr>
          <p:nvPr/>
        </p:nvSpPr>
        <p:spPr bwMode="auto">
          <a:xfrm>
            <a:off x="6300788" y="37131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4" name="Line 45"/>
          <p:cNvSpPr>
            <a:spLocks noChangeShapeType="1"/>
          </p:cNvSpPr>
          <p:nvPr/>
        </p:nvSpPr>
        <p:spPr bwMode="auto">
          <a:xfrm flipH="1">
            <a:off x="3348038" y="2997200"/>
            <a:ext cx="1079500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5" name="Line 46"/>
          <p:cNvSpPr>
            <a:spLocks noChangeShapeType="1"/>
          </p:cNvSpPr>
          <p:nvPr/>
        </p:nvSpPr>
        <p:spPr bwMode="auto">
          <a:xfrm>
            <a:off x="4716463" y="2997200"/>
            <a:ext cx="1079500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36" name="Line 47"/>
          <p:cNvSpPr>
            <a:spLocks noChangeShapeType="1"/>
          </p:cNvSpPr>
          <p:nvPr/>
        </p:nvSpPr>
        <p:spPr bwMode="auto">
          <a:xfrm>
            <a:off x="2700338" y="5229225"/>
            <a:ext cx="0" cy="7207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7" name="Line 48"/>
          <p:cNvSpPr>
            <a:spLocks noChangeShapeType="1"/>
          </p:cNvSpPr>
          <p:nvPr/>
        </p:nvSpPr>
        <p:spPr bwMode="auto">
          <a:xfrm>
            <a:off x="2700338" y="5949950"/>
            <a:ext cx="136683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8" name="Line 49"/>
          <p:cNvSpPr>
            <a:spLocks noChangeShapeType="1"/>
          </p:cNvSpPr>
          <p:nvPr/>
        </p:nvSpPr>
        <p:spPr bwMode="auto">
          <a:xfrm>
            <a:off x="5076825" y="5876925"/>
            <a:ext cx="3527425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9" name="Line 50"/>
          <p:cNvSpPr>
            <a:spLocks noChangeShapeType="1"/>
          </p:cNvSpPr>
          <p:nvPr/>
        </p:nvSpPr>
        <p:spPr bwMode="auto">
          <a:xfrm flipH="1" flipV="1">
            <a:off x="8532813" y="981075"/>
            <a:ext cx="71437" cy="489585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0" name="Line 51"/>
          <p:cNvSpPr>
            <a:spLocks noChangeShapeType="1"/>
          </p:cNvSpPr>
          <p:nvPr/>
        </p:nvSpPr>
        <p:spPr bwMode="auto">
          <a:xfrm flipH="1">
            <a:off x="7451725" y="1052513"/>
            <a:ext cx="1081088" cy="144462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41" name="Text Box 52"/>
          <p:cNvSpPr txBox="1">
            <a:spLocks noChangeArrowheads="1"/>
          </p:cNvSpPr>
          <p:nvPr/>
        </p:nvSpPr>
        <p:spPr bwMode="auto">
          <a:xfrm>
            <a:off x="7667625" y="692150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latin typeface="Lucida Sans Unicode" pitchFamily="34" charset="0"/>
              </a:rPr>
              <a:t>-</a:t>
            </a:r>
          </a:p>
        </p:txBody>
      </p:sp>
      <p:sp>
        <p:nvSpPr>
          <p:cNvPr id="26642" name="Text Box 53"/>
          <p:cNvSpPr txBox="1">
            <a:spLocks noChangeArrowheads="1"/>
          </p:cNvSpPr>
          <p:nvPr/>
        </p:nvSpPr>
        <p:spPr bwMode="auto">
          <a:xfrm>
            <a:off x="5940425" y="63817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bg1"/>
                </a:solidFill>
              </a:rPr>
              <a:t>BILIRUBIN</a:t>
            </a:r>
          </a:p>
        </p:txBody>
      </p:sp>
      <p:sp>
        <p:nvSpPr>
          <p:cNvPr id="26643" name="Line 54"/>
          <p:cNvSpPr>
            <a:spLocks noChangeShapeType="1"/>
          </p:cNvSpPr>
          <p:nvPr/>
        </p:nvSpPr>
        <p:spPr bwMode="auto">
          <a:xfrm>
            <a:off x="5076825" y="6092825"/>
            <a:ext cx="1150938" cy="288925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6644" name="Text Box 55"/>
          <p:cNvSpPr txBox="1">
            <a:spLocks noChangeArrowheads="1"/>
          </p:cNvSpPr>
          <p:nvPr/>
        </p:nvSpPr>
        <p:spPr bwMode="auto">
          <a:xfrm>
            <a:off x="395288" y="0"/>
            <a:ext cx="25209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00FF00"/>
                </a:solidFill>
              </a:rPr>
              <a:t>BRANCED CHAIN AMINO ACIDS</a:t>
            </a:r>
          </a:p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00FF00"/>
                </a:solidFill>
              </a:rPr>
              <a:t>KREBS CYCLE</a:t>
            </a:r>
          </a:p>
        </p:txBody>
      </p:sp>
      <p:sp>
        <p:nvSpPr>
          <p:cNvPr id="26645" name="Line 56"/>
          <p:cNvSpPr>
            <a:spLocks noChangeShapeType="1"/>
          </p:cNvSpPr>
          <p:nvPr/>
        </p:nvSpPr>
        <p:spPr bwMode="auto">
          <a:xfrm>
            <a:off x="2555875" y="404813"/>
            <a:ext cx="1150938" cy="288925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549275"/>
            <a:ext cx="714057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1000125"/>
            <a:ext cx="7772400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</a:rPr>
              <a:t>“Gollum’s dislike of sunlight may be due to the photosensitivity of </a:t>
            </a:r>
            <a:r>
              <a:rPr lang="en-GB" sz="3600" b="1" dirty="0" err="1" smtClean="0">
                <a:solidFill>
                  <a:srgbClr val="FFFF00"/>
                </a:solidFill>
              </a:rPr>
              <a:t>porphyria</a:t>
            </a:r>
            <a:r>
              <a:rPr lang="en-GB" sz="3600" b="1" dirty="0" smtClean="0">
                <a:solidFill>
                  <a:srgbClr val="FFFF00"/>
                </a:solidFill>
              </a:rPr>
              <a:t>”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5929313" y="5357813"/>
            <a:ext cx="2928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Lucida Sans Unicode" pitchFamily="34" charset="0"/>
              </a:rPr>
              <a:t>From the BMJ, Xmas 2004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2643188"/>
            <a:ext cx="3286125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b="1" dirty="0" smtClean="0">
                <a:solidFill>
                  <a:srgbClr val="FFFF00"/>
                </a:solidFill>
              </a:rPr>
              <a:t>If you suspect an acute </a:t>
            </a:r>
            <a:r>
              <a:rPr lang="en-GB" sz="3600" b="1" dirty="0" err="1" smtClean="0">
                <a:solidFill>
                  <a:srgbClr val="FFFF00"/>
                </a:solidFill>
              </a:rPr>
              <a:t>porphyria</a:t>
            </a:r>
            <a:r>
              <a:rPr lang="en-GB" sz="3600" b="1" dirty="0" smtClean="0">
                <a:solidFill>
                  <a:srgbClr val="FFFF00"/>
                </a:solidFill>
              </a:rPr>
              <a:t> the most useful sample to send to the lab 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Blood</a:t>
            </a:r>
          </a:p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CSF</a:t>
            </a:r>
          </a:p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Urine</a:t>
            </a:r>
          </a:p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Muscle biopsy</a:t>
            </a:r>
          </a:p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Stool</a:t>
            </a:r>
          </a:p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Skin biopsy </a:t>
            </a:r>
          </a:p>
          <a:p>
            <a:pPr marL="609600" indent="-609600">
              <a:buFontTx/>
              <a:buAutoNum type="arabicPeriod"/>
            </a:pPr>
            <a:endParaRPr lang="en-GB" b="1" dirty="0" smtClean="0">
              <a:solidFill>
                <a:schemeClr val="bg1"/>
              </a:solidFill>
            </a:endParaRPr>
          </a:p>
        </p:txBody>
      </p:sp>
      <p:pic>
        <p:nvPicPr>
          <p:cNvPr id="29700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Approach to diagnosis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1200"/>
            <a:ext cx="8280400" cy="4114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Acute </a:t>
            </a:r>
            <a:r>
              <a:rPr lang="en-US" sz="2000" dirty="0" err="1" smtClean="0">
                <a:solidFill>
                  <a:schemeClr val="bg1"/>
                </a:solidFill>
              </a:rPr>
              <a:t>neurovisceral</a:t>
            </a:r>
            <a:r>
              <a:rPr lang="en-US" sz="2000" dirty="0" smtClean="0">
                <a:solidFill>
                  <a:schemeClr val="bg1"/>
                </a:solidFill>
              </a:rPr>
              <a:t> features          </a:t>
            </a:r>
            <a:r>
              <a:rPr lang="en-US" sz="2000" dirty="0" smtClean="0">
                <a:solidFill>
                  <a:srgbClr val="99FF66"/>
                </a:solidFill>
                <a:latin typeface="Arial" charset="0"/>
              </a:rPr>
              <a:t>OR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        active skin lesions</a:t>
            </a: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Quantify urine ALA &amp; PBG                  Plasma or urine </a:t>
            </a:r>
            <a:r>
              <a:rPr lang="en-US" sz="2000" dirty="0" err="1" smtClean="0">
                <a:solidFill>
                  <a:schemeClr val="bg1"/>
                </a:solidFill>
              </a:rPr>
              <a:t>porphyrin</a:t>
            </a:r>
            <a:r>
              <a:rPr lang="en-US" sz="2000" dirty="0" smtClean="0">
                <a:solidFill>
                  <a:schemeClr val="bg1"/>
                </a:solidFill>
              </a:rPr>
              <a:t> profile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                                                              Collect and store </a:t>
            </a:r>
            <a:r>
              <a:rPr lang="en-US" sz="2000" dirty="0" err="1" smtClean="0">
                <a:solidFill>
                  <a:schemeClr val="bg1"/>
                </a:solidFill>
              </a:rPr>
              <a:t>faeces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Normal              increased                        Normal            increased</a:t>
            </a: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Excludes acute attack.      Measure </a:t>
            </a:r>
            <a:r>
              <a:rPr lang="en-US" sz="1600" dirty="0" err="1" smtClean="0">
                <a:solidFill>
                  <a:schemeClr val="bg1"/>
                </a:solidFill>
              </a:rPr>
              <a:t>rbc</a:t>
            </a:r>
            <a:r>
              <a:rPr lang="en-US" sz="1600" dirty="0" smtClean="0">
                <a:solidFill>
                  <a:schemeClr val="bg1"/>
                </a:solidFill>
              </a:rPr>
              <a:t> HMBS       measure </a:t>
            </a:r>
            <a:r>
              <a:rPr lang="en-US" sz="1600" dirty="0" err="1" smtClean="0">
                <a:solidFill>
                  <a:schemeClr val="bg1"/>
                </a:solidFill>
              </a:rPr>
              <a:t>faecal</a:t>
            </a:r>
            <a:r>
              <a:rPr lang="en-US" sz="1600" dirty="0" smtClean="0">
                <a:solidFill>
                  <a:schemeClr val="bg1"/>
                </a:solidFill>
              </a:rPr>
              <a:t>          interpret </a:t>
            </a:r>
            <a:r>
              <a:rPr lang="en-US" sz="1600" dirty="0" err="1" smtClean="0">
                <a:solidFill>
                  <a:schemeClr val="bg1"/>
                </a:solidFill>
              </a:rPr>
              <a:t>porphyrin</a:t>
            </a:r>
            <a:r>
              <a:rPr lang="en-US" sz="1600" dirty="0" smtClean="0">
                <a:solidFill>
                  <a:schemeClr val="bg1"/>
                </a:solidFill>
              </a:rPr>
              <a:t> profile</a:t>
            </a:r>
          </a:p>
          <a:p>
            <a:pPr eaLnBrk="1" hangingPunct="1">
              <a:buFontTx/>
              <a:buNone/>
            </a:pP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763713" y="2420938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900113" y="33575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928926" y="3357562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7286644" y="3500438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29256" y="3500438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5724525" y="2420938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900113" y="42211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987675" y="42211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29256" y="4214818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7286644" y="4143380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0" y="6165850"/>
            <a:ext cx="882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Consider DNA mutation analysis to identify asymptomatic relatives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428625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b="1" dirty="0" smtClean="0">
                <a:solidFill>
                  <a:srgbClr val="FFFF00"/>
                </a:solidFill>
              </a:rPr>
              <a:t>Clinical Case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FFFF00"/>
                </a:solidFill>
              </a:rPr>
              <a:t>22 year old female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</a:rPr>
              <a:t>On holiday, drinking heavily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</a:rPr>
              <a:t>Abdominal pain, nausea and vomiting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</a:rPr>
              <a:t>Paranoia</a:t>
            </a:r>
          </a:p>
          <a:p>
            <a:pPr lvl="1" eaLnBrk="1" hangingPunct="1"/>
            <a:endParaRPr lang="en-GB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</a:rPr>
              <a:t>Returned to UK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</a:rPr>
              <a:t>Tonic/</a:t>
            </a:r>
            <a:r>
              <a:rPr lang="en-GB" dirty="0" err="1" smtClean="0">
                <a:solidFill>
                  <a:srgbClr val="FFFF00"/>
                </a:solidFill>
              </a:rPr>
              <a:t>clonic</a:t>
            </a:r>
            <a:r>
              <a:rPr lang="en-GB" dirty="0" smtClean="0">
                <a:solidFill>
                  <a:srgbClr val="FFFF00"/>
                </a:solidFill>
              </a:rPr>
              <a:t> seizures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</a:rPr>
              <a:t>Blurred vision, flashing lights</a:t>
            </a:r>
          </a:p>
          <a:p>
            <a:pPr lvl="1" eaLnBrk="1" hangingPunct="1"/>
            <a:r>
              <a:rPr lang="en-GB" dirty="0" smtClean="0">
                <a:solidFill>
                  <a:srgbClr val="FFFF00"/>
                </a:solidFill>
              </a:rPr>
              <a:t>Admitted to DGH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14375" y="609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FFFF00"/>
                </a:solidFill>
              </a:rPr>
              <a:t>Clinical Case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714375" y="1981200"/>
            <a:ext cx="8429625" cy="4114800"/>
          </a:xfrm>
        </p:spPr>
        <p:txBody>
          <a:bodyPr/>
          <a:lstStyle/>
          <a:p>
            <a:pPr>
              <a:buNone/>
            </a:pPr>
            <a:r>
              <a:rPr lang="en-GB" sz="2400" b="1" dirty="0" smtClean="0">
                <a:solidFill>
                  <a:srgbClr val="FFFF00"/>
                </a:solidFill>
              </a:rPr>
              <a:t>Clinical deterioration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	Transferred ITU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	Developed </a:t>
            </a:r>
            <a:r>
              <a:rPr lang="en-GB" sz="2400" b="1" dirty="0" err="1" smtClean="0">
                <a:solidFill>
                  <a:srgbClr val="FFFF00"/>
                </a:solidFill>
              </a:rPr>
              <a:t>opthalmoplegia</a:t>
            </a:r>
            <a:r>
              <a:rPr lang="en-GB" sz="2400" b="1" dirty="0" smtClean="0">
                <a:solidFill>
                  <a:srgbClr val="FFFF00"/>
                </a:solidFill>
              </a:rPr>
              <a:t>, </a:t>
            </a:r>
            <a:r>
              <a:rPr lang="en-GB" sz="2400" b="1" dirty="0" err="1" smtClean="0">
                <a:solidFill>
                  <a:srgbClr val="FFFF00"/>
                </a:solidFill>
              </a:rPr>
              <a:t>quadraparesis</a:t>
            </a:r>
            <a:r>
              <a:rPr lang="en-GB" sz="2400" b="1" dirty="0" smtClean="0">
                <a:solidFill>
                  <a:srgbClr val="FFFF00"/>
                </a:solidFill>
              </a:rPr>
              <a:t>, 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	Respiratory failure - </a:t>
            </a:r>
            <a:r>
              <a:rPr lang="en-GB" sz="2400" b="1" dirty="0" err="1" smtClean="0">
                <a:solidFill>
                  <a:srgbClr val="FFFF00"/>
                </a:solidFill>
              </a:rPr>
              <a:t>Intubated</a:t>
            </a:r>
            <a:r>
              <a:rPr lang="en-GB" sz="2400" b="1" dirty="0" smtClean="0">
                <a:solidFill>
                  <a:srgbClr val="FFFF00"/>
                </a:solidFill>
              </a:rPr>
              <a:t>/ventilated</a:t>
            </a:r>
          </a:p>
          <a:p>
            <a:pPr eaLnBrk="1" hangingPunct="1">
              <a:buFontTx/>
              <a:buNone/>
            </a:pPr>
            <a:r>
              <a:rPr lang="en-GB" sz="2400" b="1" dirty="0" smtClean="0">
                <a:solidFill>
                  <a:schemeClr val="bg1"/>
                </a:solidFill>
              </a:rPr>
              <a:t>	</a:t>
            </a:r>
          </a:p>
          <a:p>
            <a:pPr eaLnBrk="1" hangingPunct="1">
              <a:buFontTx/>
              <a:buNone/>
            </a:pPr>
            <a:endParaRPr lang="en-GB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FFFF00"/>
                </a:solidFill>
              </a:rPr>
              <a:t>Clinical Case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Serum Na			118 </a:t>
            </a:r>
            <a:r>
              <a:rPr lang="en-GB" sz="2000" b="1" dirty="0" err="1" smtClean="0">
                <a:solidFill>
                  <a:srgbClr val="FFFF00"/>
                </a:solidFill>
              </a:rPr>
              <a:t>mmol</a:t>
            </a:r>
            <a:r>
              <a:rPr lang="en-GB" sz="2000" b="1" dirty="0" smtClean="0">
                <a:solidFill>
                  <a:srgbClr val="FFFF00"/>
                </a:solidFill>
              </a:rPr>
              <a:t>/L (135-145)</a:t>
            </a:r>
          </a:p>
          <a:p>
            <a:pPr eaLnBrk="1" hangingPunct="1">
              <a:buFontTx/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Plasma </a:t>
            </a:r>
            <a:r>
              <a:rPr lang="en-GB" sz="2000" b="1" dirty="0" err="1" smtClean="0">
                <a:solidFill>
                  <a:srgbClr val="FFFF00"/>
                </a:solidFill>
              </a:rPr>
              <a:t>osmolality</a:t>
            </a:r>
            <a:r>
              <a:rPr lang="en-GB" sz="2000" b="1" dirty="0" smtClean="0">
                <a:solidFill>
                  <a:srgbClr val="FFFF00"/>
                </a:solidFill>
              </a:rPr>
              <a:t>		268	(280-295)</a:t>
            </a:r>
          </a:p>
          <a:p>
            <a:pPr eaLnBrk="1" hangingPunct="1">
              <a:buFontTx/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Urine Na 			70 </a:t>
            </a:r>
            <a:r>
              <a:rPr lang="en-GB" sz="2000" b="1" dirty="0" err="1" smtClean="0">
                <a:solidFill>
                  <a:srgbClr val="FFFF00"/>
                </a:solidFill>
              </a:rPr>
              <a:t>mmol</a:t>
            </a:r>
            <a:r>
              <a:rPr lang="en-GB" sz="2000" b="1" dirty="0" smtClean="0">
                <a:solidFill>
                  <a:srgbClr val="FFFF00"/>
                </a:solidFill>
              </a:rPr>
              <a:t>/L</a:t>
            </a:r>
          </a:p>
          <a:p>
            <a:pPr eaLnBrk="1" hangingPunct="1">
              <a:buFontTx/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Urine </a:t>
            </a:r>
            <a:r>
              <a:rPr lang="en-GB" sz="2000" b="1" dirty="0" err="1" smtClean="0">
                <a:solidFill>
                  <a:srgbClr val="FFFF00"/>
                </a:solidFill>
              </a:rPr>
              <a:t>osmolality</a:t>
            </a:r>
            <a:r>
              <a:rPr lang="en-GB" sz="2000" b="1" dirty="0" smtClean="0">
                <a:solidFill>
                  <a:srgbClr val="FFFF00"/>
                </a:solidFill>
              </a:rPr>
              <a:t>			308 </a:t>
            </a:r>
            <a:r>
              <a:rPr lang="en-GB" sz="2000" b="1" dirty="0" err="1" smtClean="0">
                <a:solidFill>
                  <a:srgbClr val="FFFF00"/>
                </a:solidFill>
              </a:rPr>
              <a:t>mmol</a:t>
            </a:r>
            <a:r>
              <a:rPr lang="en-GB" sz="2000" b="1" dirty="0" smtClean="0">
                <a:solidFill>
                  <a:srgbClr val="FFFF00"/>
                </a:solidFill>
              </a:rPr>
              <a:t>/kg		</a:t>
            </a:r>
          </a:p>
          <a:p>
            <a:pPr eaLnBrk="1" hangingPunct="1">
              <a:buFontTx/>
              <a:buNone/>
            </a:pPr>
            <a:endParaRPr lang="en-GB" sz="2000" b="1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GB" sz="2000" b="1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Urine ALA			207 </a:t>
            </a:r>
            <a:r>
              <a:rPr lang="en-GB" sz="2000" b="1" dirty="0" err="1" smtClean="0">
                <a:solidFill>
                  <a:srgbClr val="FFFF00"/>
                </a:solidFill>
              </a:rPr>
              <a:t>umol</a:t>
            </a:r>
            <a:r>
              <a:rPr lang="en-GB" sz="2000" b="1" dirty="0" smtClean="0">
                <a:solidFill>
                  <a:srgbClr val="FFFF00"/>
                </a:solidFill>
              </a:rPr>
              <a:t>/</a:t>
            </a:r>
            <a:r>
              <a:rPr lang="en-GB" sz="2000" b="1" dirty="0" err="1" smtClean="0">
                <a:solidFill>
                  <a:srgbClr val="FFFF00"/>
                </a:solidFill>
              </a:rPr>
              <a:t>mmol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</a:rPr>
              <a:t>creatinine</a:t>
            </a:r>
            <a:r>
              <a:rPr lang="en-GB" sz="2000" b="1" dirty="0" smtClean="0">
                <a:solidFill>
                  <a:srgbClr val="FFFF00"/>
                </a:solidFill>
              </a:rPr>
              <a:t> (&lt;3.8)</a:t>
            </a:r>
          </a:p>
          <a:p>
            <a:pPr eaLnBrk="1" hangingPunct="1">
              <a:buFontTx/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Urine PBG			215 </a:t>
            </a:r>
            <a:r>
              <a:rPr lang="en-GB" sz="2000" b="1" dirty="0" err="1" smtClean="0">
                <a:solidFill>
                  <a:srgbClr val="FFFF00"/>
                </a:solidFill>
              </a:rPr>
              <a:t>umol</a:t>
            </a:r>
            <a:r>
              <a:rPr lang="en-GB" sz="2000" b="1" dirty="0" smtClean="0">
                <a:solidFill>
                  <a:srgbClr val="FFFF00"/>
                </a:solidFill>
              </a:rPr>
              <a:t>/</a:t>
            </a:r>
            <a:r>
              <a:rPr lang="en-GB" sz="2000" b="1" dirty="0" err="1" smtClean="0">
                <a:solidFill>
                  <a:srgbClr val="FFFF00"/>
                </a:solidFill>
              </a:rPr>
              <a:t>mmol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</a:rPr>
              <a:t>creatinine</a:t>
            </a:r>
            <a:r>
              <a:rPr lang="en-GB" sz="2000" b="1" dirty="0" smtClean="0">
                <a:solidFill>
                  <a:srgbClr val="FFFF00"/>
                </a:solidFill>
              </a:rPr>
              <a:t> (&lt;1.5)</a:t>
            </a:r>
          </a:p>
          <a:p>
            <a:pPr eaLnBrk="1" hangingPunct="1">
              <a:buFontTx/>
              <a:buNone/>
            </a:pPr>
            <a:endParaRPr lang="en-GB" sz="2000" b="1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GB" sz="2000" b="1" dirty="0" err="1" smtClean="0">
                <a:solidFill>
                  <a:srgbClr val="FFFF00"/>
                </a:solidFill>
              </a:rPr>
              <a:t>Hydroxymethylbilane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</a:rPr>
              <a:t>synthase</a:t>
            </a:r>
            <a:r>
              <a:rPr lang="en-GB" sz="2000" b="1" dirty="0" smtClean="0">
                <a:solidFill>
                  <a:srgbClr val="FFFF00"/>
                </a:solidFill>
              </a:rPr>
              <a:t>  11 </a:t>
            </a:r>
            <a:r>
              <a:rPr lang="en-GB" sz="2000" b="1" dirty="0" err="1" smtClean="0">
                <a:solidFill>
                  <a:srgbClr val="FFFF00"/>
                </a:solidFill>
              </a:rPr>
              <a:t>nmol</a:t>
            </a:r>
            <a:r>
              <a:rPr lang="en-GB" sz="2000" b="1" dirty="0" smtClean="0">
                <a:solidFill>
                  <a:srgbClr val="FFFF00"/>
                </a:solidFill>
              </a:rPr>
              <a:t>/</a:t>
            </a:r>
            <a:r>
              <a:rPr lang="en-GB" sz="2000" b="1" dirty="0" err="1" smtClean="0">
                <a:solidFill>
                  <a:srgbClr val="FFFF00"/>
                </a:solidFill>
              </a:rPr>
              <a:t>mL</a:t>
            </a:r>
            <a:r>
              <a:rPr lang="en-GB" sz="2000" b="1" dirty="0" smtClean="0">
                <a:solidFill>
                  <a:srgbClr val="FFFF00"/>
                </a:solidFill>
              </a:rPr>
              <a:t> red cells	(20-42)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85800" y="671513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marL="514350" indent="-514350" eaLnBrk="1" hangingPunct="1">
              <a:buFontTx/>
              <a:buNone/>
            </a:pPr>
            <a:r>
              <a:rPr lang="en-GB" sz="3300" b="1" dirty="0" smtClean="0">
                <a:solidFill>
                  <a:srgbClr val="FFFF00"/>
                </a:solidFill>
              </a:rPr>
              <a:t>Diagnoses	</a:t>
            </a:r>
          </a:p>
          <a:p>
            <a:pPr marL="514350" indent="-514350" eaLnBrk="1" hangingPunct="1">
              <a:buFontTx/>
              <a:buNone/>
            </a:pPr>
            <a:r>
              <a:rPr lang="en-GB" sz="3300" b="1" dirty="0" smtClean="0">
                <a:solidFill>
                  <a:srgbClr val="FFFF00"/>
                </a:solidFill>
              </a:rPr>
              <a:t>	Acute intermittent </a:t>
            </a:r>
            <a:r>
              <a:rPr lang="en-GB" sz="3300" b="1" dirty="0" err="1" smtClean="0">
                <a:solidFill>
                  <a:srgbClr val="FFFF00"/>
                </a:solidFill>
              </a:rPr>
              <a:t>porphyria</a:t>
            </a:r>
            <a:endParaRPr lang="en-GB" sz="3300" b="1" dirty="0" smtClean="0">
              <a:solidFill>
                <a:srgbClr val="FFFF00"/>
              </a:solidFill>
            </a:endParaRPr>
          </a:p>
          <a:p>
            <a:pPr marL="914400" lvl="1" indent="-514350" eaLnBrk="1" hangingPunct="1">
              <a:buFontTx/>
              <a:buNone/>
            </a:pPr>
            <a:r>
              <a:rPr lang="en-GB" sz="3200" b="1" dirty="0" smtClean="0">
                <a:solidFill>
                  <a:srgbClr val="FFFF00"/>
                </a:solidFill>
              </a:rPr>
              <a:t>		</a:t>
            </a:r>
            <a:r>
              <a:rPr lang="en-GB" sz="2600" b="1" dirty="0" smtClean="0">
                <a:solidFill>
                  <a:srgbClr val="FFFF00"/>
                </a:solidFill>
              </a:rPr>
              <a:t>Seizures</a:t>
            </a:r>
          </a:p>
          <a:p>
            <a:pPr marL="914400" lvl="1" indent="-514350" eaLnBrk="1" hangingPunct="1">
              <a:buFontTx/>
              <a:buNone/>
            </a:pPr>
            <a:r>
              <a:rPr lang="en-GB" sz="2600" b="1" dirty="0" smtClean="0">
                <a:solidFill>
                  <a:srgbClr val="FFFF00"/>
                </a:solidFill>
              </a:rPr>
              <a:t>		</a:t>
            </a:r>
            <a:r>
              <a:rPr lang="en-GB" sz="2600" b="1" dirty="0" err="1" smtClean="0">
                <a:solidFill>
                  <a:srgbClr val="FFFF00"/>
                </a:solidFill>
              </a:rPr>
              <a:t>Quadraparesis</a:t>
            </a:r>
            <a:endParaRPr lang="en-GB" sz="2600" b="1" dirty="0" smtClean="0">
              <a:solidFill>
                <a:srgbClr val="FFFF00"/>
              </a:solidFill>
            </a:endParaRPr>
          </a:p>
          <a:p>
            <a:pPr marL="914400" lvl="1" indent="-514350" eaLnBrk="1" hangingPunct="1">
              <a:buFontTx/>
              <a:buNone/>
            </a:pPr>
            <a:r>
              <a:rPr lang="en-GB" sz="2600" b="1" dirty="0" smtClean="0">
                <a:solidFill>
                  <a:srgbClr val="FFFF00"/>
                </a:solidFill>
              </a:rPr>
              <a:t>		SIADH</a:t>
            </a:r>
          </a:p>
          <a:p>
            <a:pPr marL="914400" lvl="1" indent="-514350" eaLnBrk="1" hangingPunct="1">
              <a:buFontTx/>
              <a:buNone/>
            </a:pPr>
            <a:r>
              <a:rPr lang="en-GB" sz="3200" b="1" dirty="0" smtClean="0">
                <a:solidFill>
                  <a:srgbClr val="FFFF00"/>
                </a:solidFill>
              </a:rPr>
              <a:t>Pulmonary emboli</a:t>
            </a:r>
          </a:p>
          <a:p>
            <a:pPr marL="914400" lvl="1" indent="-514350" eaLnBrk="1" hangingPunct="1">
              <a:buFontTx/>
              <a:buNone/>
            </a:pPr>
            <a:endParaRPr lang="en-GB" sz="3200" b="1" dirty="0" smtClean="0">
              <a:solidFill>
                <a:srgbClr val="FFFF00"/>
              </a:solidFill>
            </a:endParaRPr>
          </a:p>
          <a:p>
            <a:pPr marL="914400" lvl="1" indent="-514350" eaLnBrk="1" hangingPunct="1">
              <a:buFontTx/>
              <a:buNone/>
            </a:pPr>
            <a:r>
              <a:rPr lang="en-GB" sz="3200" b="1" dirty="0" smtClean="0">
                <a:solidFill>
                  <a:srgbClr val="FFFF00"/>
                </a:solidFill>
              </a:rPr>
              <a:t>Treatment</a:t>
            </a:r>
          </a:p>
          <a:p>
            <a:pPr marL="914400" lvl="1" indent="-514350" eaLnBrk="1" hangingPunct="1">
              <a:buFontTx/>
              <a:buNone/>
            </a:pPr>
            <a:r>
              <a:rPr lang="en-GB" sz="3200" b="1" dirty="0" smtClean="0">
                <a:solidFill>
                  <a:srgbClr val="FFFF00"/>
                </a:solidFill>
              </a:rPr>
              <a:t>	High carbohydrate diet</a:t>
            </a:r>
          </a:p>
          <a:p>
            <a:pPr marL="914400" lvl="1" indent="-514350" eaLnBrk="1" hangingPunct="1">
              <a:buFontTx/>
              <a:buNone/>
            </a:pPr>
            <a:r>
              <a:rPr lang="en-GB" sz="3200" b="1" dirty="0" smtClean="0">
                <a:solidFill>
                  <a:srgbClr val="FFFF00"/>
                </a:solidFill>
              </a:rPr>
              <a:t>	</a:t>
            </a:r>
            <a:r>
              <a:rPr lang="en-GB" sz="3200" b="1" dirty="0" err="1" smtClean="0">
                <a:solidFill>
                  <a:srgbClr val="FFFF00"/>
                </a:solidFill>
              </a:rPr>
              <a:t>Haem</a:t>
            </a:r>
            <a:r>
              <a:rPr lang="en-GB" sz="3200" b="1" dirty="0" smtClean="0">
                <a:solidFill>
                  <a:srgbClr val="FFFF00"/>
                </a:solidFill>
              </a:rPr>
              <a:t> </a:t>
            </a:r>
            <a:r>
              <a:rPr lang="en-GB" sz="3200" b="1" dirty="0" err="1" smtClean="0">
                <a:solidFill>
                  <a:srgbClr val="FFFF00"/>
                </a:solidFill>
              </a:rPr>
              <a:t>arginate</a:t>
            </a:r>
            <a:endParaRPr lang="en-GB" sz="3200" b="1" dirty="0" smtClean="0">
              <a:solidFill>
                <a:srgbClr val="FFFF00"/>
              </a:solidFill>
            </a:endParaRPr>
          </a:p>
          <a:p>
            <a:pPr marL="914400" lvl="1" indent="-514350" eaLnBrk="1" hangingPunct="1">
              <a:buFontTx/>
              <a:buNone/>
            </a:pPr>
            <a:endParaRPr lang="en-GB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879461"/>
          </a:xfrm>
        </p:spPr>
        <p:txBody>
          <a:bodyPr/>
          <a:lstStyle/>
          <a:p>
            <a:pPr algn="l" eaLnBrk="1" hangingPunct="1"/>
            <a:r>
              <a:rPr lang="en-GB" b="1" dirty="0" smtClean="0">
                <a:solidFill>
                  <a:srgbClr val="FFFF00"/>
                </a:solidFill>
              </a:rPr>
              <a:t>Clinical Progress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 eaLnBrk="1" hangingPunct="1">
              <a:buFontTx/>
              <a:buNone/>
            </a:pPr>
            <a:r>
              <a:rPr lang="en-GB" b="1" dirty="0" smtClean="0">
                <a:solidFill>
                  <a:srgbClr val="FFFF00"/>
                </a:solidFill>
              </a:rPr>
              <a:t>7 week stay in ITU</a:t>
            </a:r>
          </a:p>
          <a:p>
            <a:pPr marL="914400" lvl="1" indent="-514350" eaLnBrk="1" hangingPunct="1">
              <a:buFontTx/>
              <a:buNone/>
            </a:pPr>
            <a:r>
              <a:rPr lang="en-GB" b="1" dirty="0" smtClean="0">
                <a:solidFill>
                  <a:srgbClr val="FFFF00"/>
                </a:solidFill>
              </a:rPr>
              <a:t>9 month stay as inpatient</a:t>
            </a:r>
          </a:p>
          <a:p>
            <a:pPr marL="914400" lvl="1" indent="-514350" eaLnBrk="1" hangingPunct="1">
              <a:buFontTx/>
              <a:buNone/>
            </a:pPr>
            <a:endParaRPr lang="en-GB" b="1" dirty="0" smtClean="0">
              <a:solidFill>
                <a:srgbClr val="FFFF00"/>
              </a:solidFill>
            </a:endParaRPr>
          </a:p>
          <a:p>
            <a:pPr marL="914400" lvl="1" indent="-514350" eaLnBrk="1" hangingPunct="1">
              <a:buFontTx/>
              <a:buNone/>
            </a:pPr>
            <a:r>
              <a:rPr lang="en-GB" b="1" dirty="0" smtClean="0">
                <a:solidFill>
                  <a:srgbClr val="FFFF00"/>
                </a:solidFill>
              </a:rPr>
              <a:t>July 2008: </a:t>
            </a:r>
          </a:p>
          <a:p>
            <a:pPr marL="914400" lvl="1" indent="-514350" eaLnBrk="1" hangingPunct="1">
              <a:buFontTx/>
              <a:buNone/>
            </a:pPr>
            <a:r>
              <a:rPr lang="en-GB" b="1" dirty="0" smtClean="0">
                <a:solidFill>
                  <a:srgbClr val="FFFF00"/>
                </a:solidFill>
              </a:rPr>
              <a:t>Degree in Tourism, working daily</a:t>
            </a:r>
          </a:p>
          <a:p>
            <a:pPr marL="914400" lvl="1" indent="-514350" eaLnBrk="1" hangingPunct="1">
              <a:buFontTx/>
              <a:buNone/>
            </a:pPr>
            <a:r>
              <a:rPr lang="en-GB" b="1" dirty="0" smtClean="0">
                <a:solidFill>
                  <a:srgbClr val="FFFF00"/>
                </a:solidFill>
              </a:rPr>
              <a:t>Residual sensory/motor neuropathy</a:t>
            </a:r>
          </a:p>
          <a:p>
            <a:pPr marL="914400" lvl="1" indent="-514350" eaLnBrk="1" hangingPunct="1">
              <a:buFontTx/>
              <a:buNone/>
            </a:pPr>
            <a:r>
              <a:rPr lang="en-GB" b="1" dirty="0" smtClean="0">
                <a:solidFill>
                  <a:srgbClr val="FFFF00"/>
                </a:solidFill>
              </a:rPr>
              <a:t>Foot drop, walks with splints</a:t>
            </a:r>
          </a:p>
          <a:p>
            <a:pPr marL="914400" lvl="1" indent="-514350" eaLnBrk="1" hangingPunct="1">
              <a:buFontTx/>
              <a:buNone/>
            </a:pPr>
            <a:r>
              <a:rPr lang="en-GB" b="1" dirty="0" smtClean="0">
                <a:solidFill>
                  <a:srgbClr val="FFFF00"/>
                </a:solidFill>
              </a:rPr>
              <a:t>Frequent painful muscle spasms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413" y="609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Definition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GB" sz="2800" dirty="0" smtClean="0">
                <a:solidFill>
                  <a:srgbClr val="FFFF00"/>
                </a:solidFill>
                <a:latin typeface="Comic Sans MS" pitchFamily="66" charset="0"/>
              </a:rPr>
              <a:t>	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Group of eight disorders caused by deficiencies in the activities of the enzymes of the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haem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biosynthetic pathway leading to overproduction of toxic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haem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precursors, and acute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neuro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-visceral attacks and/or acute or chronic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cutaneous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symptoms.</a:t>
            </a:r>
          </a:p>
          <a:p>
            <a:pPr algn="just" eaLnBrk="1" hangingPunct="1">
              <a:buFontTx/>
              <a:buNone/>
            </a:pPr>
            <a:endParaRPr lang="en-GB" sz="2800" dirty="0" smtClean="0">
              <a:solidFill>
                <a:srgbClr val="66FFFF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en-GB" sz="2800" dirty="0" smtClean="0">
                <a:latin typeface="Arial" charset="0"/>
              </a:rPr>
              <a:t>   </a:t>
            </a:r>
            <a:r>
              <a:rPr lang="en-GB" sz="2800" b="1" dirty="0" smtClean="0">
                <a:latin typeface="Arial" charset="0"/>
              </a:rPr>
              <a:t>Partial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smtClean="0">
                <a:solidFill>
                  <a:srgbClr val="66FFFF"/>
                </a:solidFill>
                <a:latin typeface="Arial" charset="0"/>
              </a:rPr>
              <a:t>			       	</a:t>
            </a:r>
            <a:r>
              <a:rPr lang="en-GB" sz="2800" b="1" dirty="0" smtClean="0">
                <a:latin typeface="Arial" charset="0"/>
              </a:rPr>
              <a:t>nearly complete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700338" y="5445125"/>
            <a:ext cx="237648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Summary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Rare disorders of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haem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biosynthesis</a:t>
            </a:r>
          </a:p>
          <a:p>
            <a:pPr eaLnBrk="1" hangingPunct="1"/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Genetic and acquired</a:t>
            </a:r>
          </a:p>
          <a:p>
            <a:pPr eaLnBrk="1" hangingPunct="1"/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Neurovisceral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and/or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cutaneous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manifestations</a:t>
            </a:r>
          </a:p>
          <a:p>
            <a:pPr eaLnBrk="1" hangingPunct="1"/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Mostly asymptomatic</a:t>
            </a:r>
          </a:p>
          <a:p>
            <a:pPr eaLnBrk="1" hangingPunct="1"/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Check before prescribing any new drugs as may precipitate an attack</a:t>
            </a:r>
          </a:p>
          <a:p>
            <a:pPr eaLnBrk="1" hangingPunct="1"/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Contact lab first if thinking of investigating</a:t>
            </a:r>
          </a:p>
          <a:p>
            <a:pPr eaLnBrk="1" hangingPunct="1"/>
            <a:endParaRPr lang="en-GB" sz="2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68" name="Rectangle 8"/>
          <p:cNvSpPr>
            <a:spLocks noChangeArrowheads="1"/>
          </p:cNvSpPr>
          <p:nvPr/>
        </p:nvSpPr>
        <p:spPr bwMode="auto">
          <a:xfrm>
            <a:off x="5329238" y="0"/>
            <a:ext cx="385127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Lucida Sans Unicode" pitchFamily="34" charset="0"/>
              </a:rPr>
              <a:t>Now type in your CID</a:t>
            </a:r>
          </a:p>
          <a:p>
            <a:pPr algn="l" eaLnBrk="0" hangingPunct="0">
              <a:spcBef>
                <a:spcPct val="20000"/>
              </a:spcBef>
            </a:pPr>
            <a:r>
              <a:rPr lang="en-GB">
                <a:solidFill>
                  <a:schemeClr val="bg1"/>
                </a:solidFill>
                <a:latin typeface="Lucida Sans Unicode" pitchFamily="34" charset="0"/>
              </a:rPr>
              <a:t>  Then press the green  	enter key</a:t>
            </a:r>
          </a:p>
          <a:p>
            <a:endParaRPr lang="en-US">
              <a:solidFill>
                <a:schemeClr val="bg1"/>
              </a:solidFill>
              <a:latin typeface="Lucida Sans Unicode" pitchFamily="34" charset="0"/>
            </a:endParaRP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836613"/>
            <a:ext cx="936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References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Metabolism at a Glance; JG </a:t>
            </a:r>
            <a:r>
              <a:rPr lang="en-US" sz="2800" dirty="0" err="1" smtClean="0">
                <a:solidFill>
                  <a:srgbClr val="FFFF00"/>
                </a:solidFill>
                <a:latin typeface="Arial" charset="0"/>
              </a:rPr>
              <a:t>Salway</a:t>
            </a: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, Blackwell Publishing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solidFill>
                  <a:srgbClr val="FFFF00"/>
                </a:solidFill>
                <a:latin typeface="Arial" charset="0"/>
              </a:rPr>
              <a:t>Kauppinen</a:t>
            </a: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 R, </a:t>
            </a:r>
            <a:r>
              <a:rPr lang="en-US" sz="2800" dirty="0" err="1" smtClean="0">
                <a:solidFill>
                  <a:srgbClr val="FFFF00"/>
                </a:solidFill>
                <a:latin typeface="Arial" charset="0"/>
              </a:rPr>
              <a:t>Porphyrias</a:t>
            </a: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en-US" sz="2800" i="1" dirty="0" smtClean="0">
                <a:solidFill>
                  <a:srgbClr val="FFFF00"/>
                </a:solidFill>
                <a:latin typeface="Arial" charset="0"/>
              </a:rPr>
              <a:t>Lancet </a:t>
            </a: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365:241-52, 2005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Anderson KE, Recommendations for the diagnosis and treatment of the acute </a:t>
            </a:r>
            <a:r>
              <a:rPr lang="en-US" sz="2800" dirty="0" err="1" smtClean="0">
                <a:solidFill>
                  <a:srgbClr val="FFFF00"/>
                </a:solidFill>
                <a:latin typeface="Arial" charset="0"/>
              </a:rPr>
              <a:t>porphyrias</a:t>
            </a: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en-US" sz="2800" i="1" dirty="0" smtClean="0">
                <a:solidFill>
                  <a:srgbClr val="FFFF00"/>
                </a:solidFill>
                <a:latin typeface="Arial" charset="0"/>
              </a:rPr>
              <a:t>Ann Intern Med</a:t>
            </a: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 142:439-450, 2005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hlinkClick r:id="rId3"/>
              </a:rPr>
              <a:t>http://www.uct.ac.za/depts/porphyria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u="sng" dirty="0" smtClean="0">
                <a:solidFill>
                  <a:srgbClr val="FFFF00"/>
                </a:solidFill>
                <a:latin typeface="Arial" charset="0"/>
              </a:rPr>
              <a:t>http://www.porphyria-europe.com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734050"/>
            <a:ext cx="8064500" cy="792163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000" b="1">
                <a:solidFill>
                  <a:schemeClr val="tx1"/>
                </a:solidFill>
              </a:rPr>
              <a:t>WARNING:	</a:t>
            </a:r>
            <a:r>
              <a:rPr lang="en-GB" sz="2000">
                <a:solidFill>
                  <a:schemeClr val="tx1"/>
                </a:solidFill>
              </a:rPr>
              <a:t>Your handset will go to SLEEP when not in use. </a:t>
            </a:r>
          </a:p>
          <a:p>
            <a:pPr algn="l"/>
            <a:r>
              <a:rPr lang="en-GB" sz="2000">
                <a:solidFill>
                  <a:schemeClr val="tx1"/>
                </a:solidFill>
              </a:rPr>
              <a:t>		Press * ANY KEY to WAKE UP your handset.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546350"/>
            <a:ext cx="91440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160000"/>
              </a:lnSpc>
              <a:buFontTx/>
              <a:buAutoNum type="arabicPeriod"/>
            </a:pPr>
            <a:r>
              <a:rPr lang="en-GB" sz="2000" b="1" dirty="0">
                <a:solidFill>
                  <a:schemeClr val="tx1"/>
                </a:solidFill>
              </a:rPr>
              <a:t>Turn your handset (OFF) THEN ON- slide the Power Switch up (I = ON)</a:t>
            </a:r>
          </a:p>
          <a:p>
            <a:pPr marL="342900" indent="-342900" algn="l">
              <a:lnSpc>
                <a:spcPct val="160000"/>
              </a:lnSpc>
              <a:buFontTx/>
              <a:buAutoNum type="arabicPeriod"/>
            </a:pPr>
            <a:r>
              <a:rPr lang="en-GB" sz="2000" b="1" dirty="0">
                <a:solidFill>
                  <a:schemeClr val="tx1"/>
                </a:solidFill>
              </a:rPr>
              <a:t>Wait 4 seconds till GTCO </a:t>
            </a:r>
            <a:r>
              <a:rPr lang="en-GB" sz="2000" b="1" dirty="0" err="1">
                <a:solidFill>
                  <a:schemeClr val="tx1"/>
                </a:solidFill>
              </a:rPr>
              <a:t>CalComp</a:t>
            </a:r>
            <a:r>
              <a:rPr lang="en-GB" sz="2000" b="1" dirty="0">
                <a:solidFill>
                  <a:schemeClr val="tx1"/>
                </a:solidFill>
              </a:rPr>
              <a:t> disappears.  It will start scanning.</a:t>
            </a:r>
          </a:p>
          <a:p>
            <a:pPr marL="342900" indent="-342900" algn="l">
              <a:lnSpc>
                <a:spcPct val="160000"/>
              </a:lnSpc>
              <a:buFontTx/>
              <a:buAutoNum type="arabicPeriod"/>
            </a:pPr>
            <a:r>
              <a:rPr lang="en-GB" sz="2000" b="1" dirty="0">
                <a:solidFill>
                  <a:schemeClr val="tx1"/>
                </a:solidFill>
              </a:rPr>
              <a:t>Join the class by pressing the letter    &lt;4&gt;           and </a:t>
            </a:r>
          </a:p>
          <a:p>
            <a:pPr marL="342900" indent="-342900" algn="l">
              <a:lnSpc>
                <a:spcPct val="160000"/>
              </a:lnSpc>
            </a:pPr>
            <a:r>
              <a:rPr lang="en-GB" sz="2000" b="1" dirty="0">
                <a:solidFill>
                  <a:schemeClr val="tx1"/>
                </a:solidFill>
              </a:rPr>
              <a:t>      then the green arrow</a:t>
            </a:r>
          </a:p>
          <a:p>
            <a:pPr marL="342900" indent="-342900" algn="l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</a:rPr>
              <a:t>4.   It should say “ANS”</a:t>
            </a:r>
          </a:p>
          <a:p>
            <a:pPr marL="2171700" lvl="4" indent="-342900" algn="l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</a:rPr>
              <a:t>  YEAR5 PATH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221163"/>
            <a:ext cx="4095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913313" y="377825"/>
            <a:ext cx="881062" cy="1651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GB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592513" y="2201863"/>
            <a:ext cx="711200" cy="12858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GB" sz="180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3079" name="Picture 7" descr="hands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500" y="115888"/>
            <a:ext cx="64008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859338" y="3644900"/>
            <a:ext cx="1081087" cy="719138"/>
          </a:xfrm>
          <a:prstGeom prst="rect">
            <a:avLst/>
          </a:prstGeom>
          <a:solidFill>
            <a:srgbClr val="FFCC00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3200" b="1">
                <a:solidFill>
                  <a:srgbClr val="000000"/>
                </a:solidFill>
                <a:latin typeface="Calibri" pitchFamily="34" charset="0"/>
              </a:rPr>
              <a:t>&lt;C&gt;</a:t>
            </a:r>
            <a:endParaRPr lang="en-US" sz="3200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/>
          <a:lstStyle/>
          <a:p>
            <a:pPr algn="l"/>
            <a:r>
              <a:rPr lang="en-GB" sz="3600" b="1" dirty="0" err="1" smtClean="0">
                <a:solidFill>
                  <a:srgbClr val="FFFF00"/>
                </a:solidFill>
              </a:rPr>
              <a:t>Porphyrias</a:t>
            </a:r>
            <a:r>
              <a:rPr lang="en-GB" sz="3600" b="1" dirty="0" smtClean="0">
                <a:solidFill>
                  <a:srgbClr val="FFFF00"/>
                </a:solidFill>
              </a:rPr>
              <a:t> are disorders of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Haem</a:t>
            </a:r>
            <a:r>
              <a:rPr lang="en-GB" b="1" dirty="0" smtClean="0">
                <a:solidFill>
                  <a:srgbClr val="FFFF00"/>
                </a:solidFill>
              </a:rPr>
              <a:t> breakdown</a:t>
            </a: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Bilirubin</a:t>
            </a:r>
            <a:r>
              <a:rPr lang="en-GB" b="1" dirty="0" smtClean="0">
                <a:solidFill>
                  <a:srgbClr val="FFFF00"/>
                </a:solidFill>
              </a:rPr>
              <a:t> excretion</a:t>
            </a: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Porphyrin</a:t>
            </a:r>
            <a:r>
              <a:rPr lang="en-GB" b="1" dirty="0" smtClean="0">
                <a:solidFill>
                  <a:srgbClr val="FFFF00"/>
                </a:solidFill>
              </a:rPr>
              <a:t> deficiency</a:t>
            </a: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Bilirubin</a:t>
            </a:r>
            <a:r>
              <a:rPr lang="en-GB" b="1" dirty="0" smtClean="0">
                <a:solidFill>
                  <a:srgbClr val="FFFF00"/>
                </a:solidFill>
              </a:rPr>
              <a:t> conjugation</a:t>
            </a: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Haem</a:t>
            </a:r>
            <a:r>
              <a:rPr lang="en-GB" b="1" dirty="0" smtClean="0">
                <a:solidFill>
                  <a:srgbClr val="FFFF00"/>
                </a:solidFill>
              </a:rPr>
              <a:t> biosynthesis </a:t>
            </a:r>
          </a:p>
          <a:p>
            <a:pPr marL="609600" indent="-609600">
              <a:buFontTx/>
              <a:buAutoNum type="arabicPeriod"/>
            </a:pPr>
            <a:endParaRPr lang="en-GB" b="1" dirty="0" smtClean="0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en-GB" b="1" dirty="0" smtClean="0">
              <a:solidFill>
                <a:schemeClr val="bg1"/>
              </a:solidFill>
            </a:endParaRPr>
          </a:p>
        </p:txBody>
      </p:sp>
      <p:pic>
        <p:nvPicPr>
          <p:cNvPr id="7172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b="1" dirty="0" err="1" smtClean="0">
                <a:solidFill>
                  <a:schemeClr val="tx1"/>
                </a:solidFill>
                <a:latin typeface="Arial" charset="0"/>
              </a:rPr>
              <a:t>Haem</a:t>
            </a:r>
            <a:endParaRPr lang="en-GB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067175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Lucida Sans Unicode" pitchFamily="34" charset="0"/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700213"/>
            <a:ext cx="44132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435600" y="1773238"/>
            <a:ext cx="33131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Synthesized in all cells 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85% </a:t>
            </a:r>
            <a:r>
              <a:rPr lang="en-US" dirty="0" err="1"/>
              <a:t>erythroid</a:t>
            </a:r>
            <a:r>
              <a:rPr lang="en-US" dirty="0"/>
              <a:t> cells (</a:t>
            </a:r>
            <a:r>
              <a:rPr lang="en-US" dirty="0" err="1"/>
              <a:t>Hb</a:t>
            </a:r>
            <a:r>
              <a:rPr lang="en-US" dirty="0"/>
              <a:t>)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Most of remainder liver cells (</a:t>
            </a:r>
            <a:r>
              <a:rPr lang="en-US" dirty="0" err="1"/>
              <a:t>cytochromes</a:t>
            </a:r>
            <a:r>
              <a:rPr lang="en-US" dirty="0"/>
              <a:t>)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66FFFF"/>
              </a:solidFill>
            </a:endParaRPr>
          </a:p>
          <a:p>
            <a:pPr>
              <a:spcBef>
                <a:spcPct val="50000"/>
              </a:spcBef>
            </a:pPr>
            <a:endParaRPr lang="en-US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7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8134350" cy="52593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SUCCINYL COA &amp; GLYCINE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 	</a:t>
            </a:r>
            <a:r>
              <a:rPr lang="en-GB" sz="1600" b="1" dirty="0" smtClean="0">
                <a:solidFill>
                  <a:srgbClr val="66FFFF"/>
                </a:solidFill>
                <a:latin typeface="Arial" charset="0"/>
              </a:rPr>
              <a:t>                                                                             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ALA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synthase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5-AMINOLEVULINIC ACID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                                                                                                    </a:t>
            </a:r>
            <a:r>
              <a:rPr lang="en-GB" sz="1600" b="1" i="1" dirty="0" smtClean="0">
                <a:solidFill>
                  <a:srgbClr val="FFFF00"/>
                </a:solidFill>
                <a:latin typeface="Arial" charset="0"/>
              </a:rPr>
              <a:t>ALA                    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hydratase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/PBG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synthase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PORPHOBILINOGEN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GB" sz="1600" b="1" dirty="0" err="1" smtClean="0">
                <a:solidFill>
                  <a:srgbClr val="66FFFF"/>
                </a:solidFill>
                <a:latin typeface="Arial" charset="0"/>
              </a:rPr>
              <a:t>Hydroxymethylbilane</a:t>
            </a:r>
            <a:r>
              <a:rPr lang="en-GB" sz="1600" b="1" dirty="0" smtClean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en-GB" sz="1600" b="1" dirty="0" err="1" smtClean="0">
                <a:solidFill>
                  <a:srgbClr val="66FFFF"/>
                </a:solidFill>
                <a:latin typeface="Arial" charset="0"/>
              </a:rPr>
              <a:t>synthase</a:t>
            </a:r>
            <a:r>
              <a:rPr lang="en-GB" sz="1600" b="1" dirty="0" smtClean="0">
                <a:solidFill>
                  <a:srgbClr val="66FFFF"/>
                </a:solidFill>
                <a:latin typeface="Arial" charset="0"/>
              </a:rPr>
              <a:t>                                                                                                      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HYDROXYMETHYLBILANE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Uroporphophyrinogen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 III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synthase</a:t>
            </a:r>
            <a:r>
              <a:rPr lang="en-GB" sz="1600" b="1" dirty="0" smtClean="0">
                <a:solidFill>
                  <a:srgbClr val="66FFFF"/>
                </a:solidFill>
                <a:latin typeface="Arial" charset="0"/>
              </a:rPr>
              <a:t>                                            </a:t>
            </a:r>
            <a:r>
              <a:rPr lang="en-GB" sz="1600" b="1" i="1" dirty="0" smtClean="0">
                <a:solidFill>
                  <a:srgbClr val="FFFF00"/>
                </a:solidFill>
                <a:latin typeface="Arial" charset="0"/>
              </a:rPr>
              <a:t>spontaneous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i="1" dirty="0" smtClean="0"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UROPORPHYRINOGEN III		UROPORPHYRINOGEN 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err="1" smtClean="0">
                <a:solidFill>
                  <a:srgbClr val="66FFFF"/>
                </a:solidFill>
                <a:latin typeface="Arial" charset="0"/>
              </a:rPr>
              <a:t>Uroporphyrinogen</a:t>
            </a:r>
            <a:r>
              <a:rPr lang="en-GB" sz="1600" b="1" dirty="0" smtClean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en-GB" sz="1600" b="1" dirty="0" err="1" smtClean="0">
                <a:solidFill>
                  <a:srgbClr val="66FFFF"/>
                </a:solidFill>
                <a:latin typeface="Arial" charset="0"/>
              </a:rPr>
              <a:t>decarboxylase</a:t>
            </a:r>
            <a:endParaRPr lang="en-GB" sz="1600" b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   COPROPORPHYRINOGEN III	COPROPORPHYRINOGEN 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Coproporphyrinogen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oxidase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		PROTOPORPHYRINOGEN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Protoporphyrinogen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oxidase</a:t>
            </a:r>
            <a:endParaRPr lang="en-GB" sz="1600" b="1" i="1" dirty="0" smtClean="0">
              <a:solidFill>
                <a:srgbClr val="66FF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solidFill>
                  <a:srgbClr val="FFFF00"/>
                </a:solidFill>
                <a:latin typeface="Arial" charset="0"/>
              </a:rPr>
              <a:t>		PROTOPORPHRIN IX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600" b="1" i="1" dirty="0" err="1" smtClean="0">
                <a:solidFill>
                  <a:srgbClr val="66FFFF"/>
                </a:solidFill>
                <a:latin typeface="Arial" charset="0"/>
              </a:rPr>
              <a:t>Ferrochetalase</a:t>
            </a:r>
            <a:r>
              <a:rPr lang="en-GB" sz="1600" b="1" i="1" dirty="0" smtClean="0">
                <a:solidFill>
                  <a:srgbClr val="66FFFF"/>
                </a:solidFill>
                <a:latin typeface="Arial" charset="0"/>
              </a:rPr>
              <a:t> &amp; Fe++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>
              <a:solidFill>
                <a:srgbClr val="66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solidFill>
                  <a:srgbClr val="FFFF00"/>
                </a:solidFill>
                <a:latin typeface="Arial" charset="0"/>
              </a:rPr>
              <a:t>    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</a:rPr>
              <a:t>HAEM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400" b="1" dirty="0" smtClean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7" name="Line 38"/>
          <p:cNvSpPr>
            <a:spLocks noChangeShapeType="1"/>
          </p:cNvSpPr>
          <p:nvPr/>
        </p:nvSpPr>
        <p:spPr bwMode="auto">
          <a:xfrm>
            <a:off x="4572000" y="105251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68" name="Line 39"/>
          <p:cNvSpPr>
            <a:spLocks noChangeShapeType="1"/>
          </p:cNvSpPr>
          <p:nvPr/>
        </p:nvSpPr>
        <p:spPr bwMode="auto">
          <a:xfrm>
            <a:off x="4572000" y="16430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69" name="Line 40"/>
          <p:cNvSpPr>
            <a:spLocks noChangeShapeType="1"/>
          </p:cNvSpPr>
          <p:nvPr/>
        </p:nvSpPr>
        <p:spPr bwMode="auto">
          <a:xfrm>
            <a:off x="2700338" y="37131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0" name="Line 41"/>
          <p:cNvSpPr>
            <a:spLocks noChangeShapeType="1"/>
          </p:cNvSpPr>
          <p:nvPr/>
        </p:nvSpPr>
        <p:spPr bwMode="auto">
          <a:xfrm>
            <a:off x="2700338" y="4141788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1" name="Line 42"/>
          <p:cNvSpPr>
            <a:spLocks noChangeShapeType="1"/>
          </p:cNvSpPr>
          <p:nvPr/>
        </p:nvSpPr>
        <p:spPr bwMode="auto">
          <a:xfrm>
            <a:off x="2700338" y="4654550"/>
            <a:ext cx="0" cy="287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2" name="Line 43"/>
          <p:cNvSpPr>
            <a:spLocks noChangeShapeType="1"/>
          </p:cNvSpPr>
          <p:nvPr/>
        </p:nvSpPr>
        <p:spPr bwMode="auto">
          <a:xfrm>
            <a:off x="4572000" y="2349500"/>
            <a:ext cx="0" cy="287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3" name="Line 44"/>
          <p:cNvSpPr>
            <a:spLocks noChangeShapeType="1"/>
          </p:cNvSpPr>
          <p:nvPr/>
        </p:nvSpPr>
        <p:spPr bwMode="auto">
          <a:xfrm>
            <a:off x="6300788" y="37131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4" name="Line 45"/>
          <p:cNvSpPr>
            <a:spLocks noChangeShapeType="1"/>
          </p:cNvSpPr>
          <p:nvPr/>
        </p:nvSpPr>
        <p:spPr bwMode="auto">
          <a:xfrm flipH="1">
            <a:off x="3348038" y="2997200"/>
            <a:ext cx="1079500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5" name="Line 46"/>
          <p:cNvSpPr>
            <a:spLocks noChangeShapeType="1"/>
          </p:cNvSpPr>
          <p:nvPr/>
        </p:nvSpPr>
        <p:spPr bwMode="auto">
          <a:xfrm>
            <a:off x="4716463" y="2997200"/>
            <a:ext cx="1079500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6" name="Line 47"/>
          <p:cNvSpPr>
            <a:spLocks noChangeShapeType="1"/>
          </p:cNvSpPr>
          <p:nvPr/>
        </p:nvSpPr>
        <p:spPr bwMode="auto">
          <a:xfrm>
            <a:off x="2700338" y="5229225"/>
            <a:ext cx="0" cy="7207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7" name="Line 48"/>
          <p:cNvSpPr>
            <a:spLocks noChangeShapeType="1"/>
          </p:cNvSpPr>
          <p:nvPr/>
        </p:nvSpPr>
        <p:spPr bwMode="auto">
          <a:xfrm>
            <a:off x="2700338" y="5949950"/>
            <a:ext cx="136683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8" name="Line 49"/>
          <p:cNvSpPr>
            <a:spLocks noChangeShapeType="1"/>
          </p:cNvSpPr>
          <p:nvPr/>
        </p:nvSpPr>
        <p:spPr bwMode="auto">
          <a:xfrm>
            <a:off x="5076825" y="5876925"/>
            <a:ext cx="3527425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9" name="Line 50"/>
          <p:cNvSpPr>
            <a:spLocks noChangeShapeType="1"/>
          </p:cNvSpPr>
          <p:nvPr/>
        </p:nvSpPr>
        <p:spPr bwMode="auto">
          <a:xfrm flipH="1" flipV="1">
            <a:off x="8532813" y="981075"/>
            <a:ext cx="71437" cy="489585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80" name="Line 51"/>
          <p:cNvSpPr>
            <a:spLocks noChangeShapeType="1"/>
          </p:cNvSpPr>
          <p:nvPr/>
        </p:nvSpPr>
        <p:spPr bwMode="auto">
          <a:xfrm flipH="1">
            <a:off x="7451725" y="1052513"/>
            <a:ext cx="1081088" cy="144462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81" name="Text Box 52"/>
          <p:cNvSpPr txBox="1">
            <a:spLocks noChangeArrowheads="1"/>
          </p:cNvSpPr>
          <p:nvPr/>
        </p:nvSpPr>
        <p:spPr bwMode="auto">
          <a:xfrm>
            <a:off x="7667625" y="692150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latin typeface="Lucida Sans Unicode" pitchFamily="34" charset="0"/>
              </a:rPr>
              <a:t>-</a:t>
            </a:r>
          </a:p>
        </p:txBody>
      </p:sp>
      <p:sp>
        <p:nvSpPr>
          <p:cNvPr id="11282" name="Text Box 53"/>
          <p:cNvSpPr txBox="1">
            <a:spLocks noChangeArrowheads="1"/>
          </p:cNvSpPr>
          <p:nvPr/>
        </p:nvSpPr>
        <p:spPr bwMode="auto">
          <a:xfrm>
            <a:off x="5940425" y="63817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bg1"/>
                </a:solidFill>
              </a:rPr>
              <a:t>BILIRUBIN</a:t>
            </a:r>
          </a:p>
        </p:txBody>
      </p:sp>
      <p:sp>
        <p:nvSpPr>
          <p:cNvPr id="11283" name="Line 54"/>
          <p:cNvSpPr>
            <a:spLocks noChangeShapeType="1"/>
          </p:cNvSpPr>
          <p:nvPr/>
        </p:nvSpPr>
        <p:spPr bwMode="auto">
          <a:xfrm>
            <a:off x="5076825" y="6092825"/>
            <a:ext cx="1150938" cy="288925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84" name="Text Box 55"/>
          <p:cNvSpPr txBox="1">
            <a:spLocks noChangeArrowheads="1"/>
          </p:cNvSpPr>
          <p:nvPr/>
        </p:nvSpPr>
        <p:spPr bwMode="auto">
          <a:xfrm>
            <a:off x="395288" y="0"/>
            <a:ext cx="25209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dirty="0"/>
              <a:t>BRANCED CHAIN AMINO ACIDS</a:t>
            </a:r>
          </a:p>
          <a:p>
            <a:pPr>
              <a:spcBef>
                <a:spcPct val="50000"/>
              </a:spcBef>
            </a:pPr>
            <a:r>
              <a:rPr lang="en-GB" sz="1600" b="1" dirty="0"/>
              <a:t>KREBS CYCLE</a:t>
            </a:r>
          </a:p>
        </p:txBody>
      </p:sp>
      <p:sp>
        <p:nvSpPr>
          <p:cNvPr id="11285" name="Line 56"/>
          <p:cNvSpPr>
            <a:spLocks noChangeShapeType="1"/>
          </p:cNvSpPr>
          <p:nvPr/>
        </p:nvSpPr>
        <p:spPr bwMode="auto">
          <a:xfrm>
            <a:off x="2555875" y="404813"/>
            <a:ext cx="1150938" cy="288925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dirty="0" smtClean="0">
                <a:solidFill>
                  <a:schemeClr val="tx1"/>
                </a:solidFill>
              </a:rPr>
              <a:t>The rate limiting enzyme in the synthesis of </a:t>
            </a:r>
            <a:r>
              <a:rPr lang="en-GB" sz="3600" b="1" dirty="0" err="1" smtClean="0">
                <a:solidFill>
                  <a:schemeClr val="tx1"/>
                </a:solidFill>
              </a:rPr>
              <a:t>porphyrins</a:t>
            </a:r>
            <a:r>
              <a:rPr lang="en-GB" sz="3600" b="1" dirty="0" smtClean="0">
                <a:solidFill>
                  <a:schemeClr val="tx1"/>
                </a:solidFill>
              </a:rPr>
              <a:t> 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ALA </a:t>
            </a:r>
            <a:r>
              <a:rPr lang="en-GB" b="1" dirty="0" err="1" smtClean="0">
                <a:solidFill>
                  <a:srgbClr val="FFFF00"/>
                </a:solidFill>
              </a:rPr>
              <a:t>hydratase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Hydroxymethylbilane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synthase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Coproporphyrinogen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oxidase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b="1" dirty="0" smtClean="0">
                <a:solidFill>
                  <a:srgbClr val="FFFF00"/>
                </a:solidFill>
              </a:rPr>
              <a:t>ALA </a:t>
            </a:r>
            <a:r>
              <a:rPr lang="en-GB" b="1" dirty="0" err="1" smtClean="0">
                <a:solidFill>
                  <a:srgbClr val="FFFF00"/>
                </a:solidFill>
              </a:rPr>
              <a:t>synthase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b="1" dirty="0" err="1" smtClean="0">
                <a:solidFill>
                  <a:srgbClr val="FFFF00"/>
                </a:solidFill>
              </a:rPr>
              <a:t>Protoporphyrinogen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oxidase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endParaRPr lang="en-GB" b="1" dirty="0" smtClean="0">
              <a:solidFill>
                <a:schemeClr val="bg1"/>
              </a:solidFill>
            </a:endParaRPr>
          </a:p>
        </p:txBody>
      </p:sp>
      <p:pic>
        <p:nvPicPr>
          <p:cNvPr id="10244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Classification of </a:t>
            </a:r>
            <a:r>
              <a:rPr lang="en-GB" b="1" dirty="0" err="1" smtClean="0">
                <a:solidFill>
                  <a:srgbClr val="FFFF00"/>
                </a:solidFill>
                <a:latin typeface="Arial" charset="0"/>
              </a:rPr>
              <a:t>porphyrias</a:t>
            </a:r>
            <a:endParaRPr lang="en-GB" b="1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Principle site of enzyme deficiency</a:t>
            </a:r>
          </a:p>
          <a:p>
            <a:pPr lvl="1" eaLnBrk="1" hangingPunct="1"/>
            <a:r>
              <a:rPr lang="en-GB" b="1" u="sng" dirty="0" err="1" smtClean="0">
                <a:solidFill>
                  <a:srgbClr val="FFFF00"/>
                </a:solidFill>
                <a:latin typeface="Arial" charset="0"/>
              </a:rPr>
              <a:t>Erythroid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 or </a:t>
            </a:r>
            <a:r>
              <a:rPr lang="en-GB" b="1" u="sng" dirty="0" smtClean="0">
                <a:solidFill>
                  <a:srgbClr val="FFFF00"/>
                </a:solidFill>
                <a:latin typeface="Arial" charset="0"/>
              </a:rPr>
              <a:t>hepatic</a:t>
            </a:r>
          </a:p>
          <a:p>
            <a:pPr lvl="1" eaLnBrk="1" hangingPunct="1"/>
            <a:endParaRPr lang="en-GB" b="1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Clinical presentation</a:t>
            </a:r>
          </a:p>
          <a:p>
            <a:pPr lvl="1"/>
            <a:r>
              <a:rPr lang="en-GB" b="1" u="sng" dirty="0" smtClean="0">
                <a:solidFill>
                  <a:srgbClr val="FFFF00"/>
                </a:solidFill>
                <a:latin typeface="Arial" charset="0"/>
              </a:rPr>
              <a:t>Acute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 or </a:t>
            </a:r>
            <a:r>
              <a:rPr lang="en-GB" b="1" u="sng" dirty="0" err="1" smtClean="0">
                <a:solidFill>
                  <a:srgbClr val="FFFF00"/>
                </a:solidFill>
                <a:latin typeface="Arial" charset="0"/>
              </a:rPr>
              <a:t>Nonacute</a:t>
            </a:r>
            <a:endParaRPr lang="en-GB" b="1" u="sng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/>
            <a:r>
              <a:rPr lang="en-GB" b="1" u="sng" dirty="0" err="1" smtClean="0">
                <a:solidFill>
                  <a:srgbClr val="FFFF00"/>
                </a:solidFill>
                <a:latin typeface="Arial" charset="0"/>
              </a:rPr>
              <a:t>Neurovisceral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 or </a:t>
            </a:r>
            <a:r>
              <a:rPr lang="en-GB" b="1" u="sng" dirty="0" smtClean="0">
                <a:solidFill>
                  <a:srgbClr val="FFFF00"/>
                </a:solidFill>
                <a:latin typeface="Arial" charset="0"/>
              </a:rPr>
              <a:t>photosensitising</a:t>
            </a:r>
          </a:p>
          <a:p>
            <a:pPr eaLnBrk="1" hangingPunct="1"/>
            <a:endParaRPr lang="en-GB" u="sng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en-GB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3600" b="1" dirty="0" smtClean="0">
                <a:solidFill>
                  <a:srgbClr val="FFFF00"/>
                </a:solidFill>
                <a:latin typeface="Arial" charset="0"/>
              </a:rPr>
              <a:t>Mechanisms of symptoms/signs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b="1" dirty="0" err="1" smtClean="0">
                <a:solidFill>
                  <a:srgbClr val="FFFF00"/>
                </a:solidFill>
                <a:latin typeface="Arial" charset="0"/>
              </a:rPr>
              <a:t>Neurovisceral</a:t>
            </a:r>
            <a:endParaRPr lang="en-GB" sz="2800" b="1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/>
            <a:r>
              <a:rPr lang="en-GB" sz="2400" b="1" dirty="0" smtClean="0">
                <a:solidFill>
                  <a:srgbClr val="FFFF00"/>
                </a:solidFill>
                <a:latin typeface="Arial" charset="0"/>
              </a:rPr>
              <a:t>5-aminolevulinic acid is </a:t>
            </a:r>
            <a:r>
              <a:rPr lang="en-GB" sz="2400" b="1" dirty="0" err="1" smtClean="0">
                <a:solidFill>
                  <a:srgbClr val="FFFF00"/>
                </a:solidFill>
                <a:latin typeface="Arial" charset="0"/>
              </a:rPr>
              <a:t>neurotoxic</a:t>
            </a:r>
            <a:endParaRPr lang="en-GB" sz="2400" b="1" dirty="0" smtClean="0">
              <a:solidFill>
                <a:srgbClr val="FFFF00"/>
              </a:solidFill>
              <a:latin typeface="Arial" charset="0"/>
            </a:endParaRPr>
          </a:p>
          <a:p>
            <a:pPr lvl="1" eaLnBrk="1" hangingPunct="1"/>
            <a:endParaRPr lang="en-GB" sz="2400" b="1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GB" sz="2800" b="1" dirty="0" smtClean="0">
                <a:solidFill>
                  <a:srgbClr val="FFFF00"/>
                </a:solidFill>
                <a:latin typeface="Arial" charset="0"/>
              </a:rPr>
              <a:t>Photosensitivity</a:t>
            </a:r>
          </a:p>
          <a:p>
            <a:pPr lvl="1" algn="ctr" eaLnBrk="1" hangingPunct="1">
              <a:buFontTx/>
              <a:buNone/>
            </a:pPr>
            <a:r>
              <a:rPr lang="en-GB" sz="2400" b="1" dirty="0" err="1" smtClean="0">
                <a:solidFill>
                  <a:srgbClr val="FFFF00"/>
                </a:solidFill>
                <a:latin typeface="Arial" charset="0"/>
              </a:rPr>
              <a:t>Porphyrinogens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lvl="1" algn="ctr" eaLnBrk="1" hangingPunct="1">
              <a:buFontTx/>
              <a:buNone/>
            </a:pPr>
            <a:r>
              <a:rPr lang="en-GB" sz="2400" b="1" dirty="0" smtClean="0">
                <a:solidFill>
                  <a:srgbClr val="FFFF00"/>
                </a:solidFill>
                <a:latin typeface="Arial" charset="0"/>
              </a:rPr>
              <a:t>                                   </a:t>
            </a:r>
            <a:r>
              <a:rPr lang="en-GB" sz="2000" b="1" i="1" dirty="0" smtClean="0">
                <a:solidFill>
                  <a:srgbClr val="FFFF00"/>
                </a:solidFill>
                <a:latin typeface="Arial" charset="0"/>
              </a:rPr>
              <a:t>oxidised</a:t>
            </a:r>
          </a:p>
          <a:p>
            <a:pPr lvl="1" algn="ctr" eaLnBrk="1" hangingPunct="1">
              <a:buFontTx/>
              <a:buNone/>
            </a:pPr>
            <a:r>
              <a:rPr lang="en-GB" sz="2400" b="1" dirty="0" err="1" smtClean="0">
                <a:solidFill>
                  <a:srgbClr val="FFFF00"/>
                </a:solidFill>
                <a:latin typeface="Arial" charset="0"/>
              </a:rPr>
              <a:t>Porphyrins</a:t>
            </a:r>
            <a:endParaRPr lang="en-GB" sz="2400" b="1" dirty="0" smtClean="0">
              <a:solidFill>
                <a:srgbClr val="FFFF00"/>
              </a:solidFill>
              <a:latin typeface="Arial" charset="0"/>
            </a:endParaRPr>
          </a:p>
          <a:p>
            <a:pPr lvl="1" algn="ctr" eaLnBrk="1" hangingPunct="1">
              <a:buFontTx/>
              <a:buNone/>
            </a:pPr>
            <a:r>
              <a:rPr lang="en-GB" sz="2000" b="1" dirty="0" smtClean="0">
                <a:solidFill>
                  <a:srgbClr val="FFFF00"/>
                </a:solidFill>
                <a:latin typeface="Arial" charset="0"/>
              </a:rPr>
              <a:t>                                  light</a:t>
            </a:r>
          </a:p>
          <a:p>
            <a:pPr lvl="1" algn="ctr" eaLnBrk="1" hangingPunct="1">
              <a:buFontTx/>
              <a:buNone/>
            </a:pPr>
            <a:r>
              <a:rPr lang="en-GB" sz="2400" b="1" dirty="0" smtClean="0">
                <a:solidFill>
                  <a:srgbClr val="FFFF00"/>
                </a:solidFill>
                <a:latin typeface="Arial" charset="0"/>
              </a:rPr>
              <a:t>Activated </a:t>
            </a:r>
            <a:r>
              <a:rPr lang="en-GB" sz="2400" b="1" dirty="0" err="1" smtClean="0">
                <a:solidFill>
                  <a:srgbClr val="FFFF00"/>
                </a:solidFill>
                <a:latin typeface="Arial" charset="0"/>
              </a:rPr>
              <a:t>porphyrins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</a:rPr>
              <a:t> &amp; O</a:t>
            </a:r>
            <a:r>
              <a:rPr lang="en-GB" sz="2400" b="1" baseline="-25000" dirty="0" smtClean="0">
                <a:solidFill>
                  <a:srgbClr val="FFFF00"/>
                </a:solidFill>
                <a:latin typeface="Arial" charset="0"/>
              </a:rPr>
              <a:t>2</a:t>
            </a:r>
          </a:p>
          <a:p>
            <a:pPr lvl="1" eaLnBrk="1" hangingPunct="1"/>
            <a:endParaRPr lang="en-GB" sz="2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716463" y="443706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716463" y="530066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4932363" y="5229225"/>
            <a:ext cx="576262" cy="288925"/>
          </a:xfrm>
          <a:prstGeom prst="lightningBol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Lucida Sans Unicode" pitchFamily="34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6659563" y="5589588"/>
            <a:ext cx="144462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Porphyrias are d"/>
  <p:tag name="QUESTIONTYPE" val=" 0"/>
  <p:tag name="QUESTIONCHOICES" val=" 3"/>
  <p:tag name="QUESTIONANSWER" val="5"/>
  <p:tag name="QUESTIONDIFFICULTY" val=" 0"/>
  <p:tag name="QUESTIONPOINTS" val=" 1"/>
  <p:tag name="QUESTIONCHANCES" val=" 1"/>
  <p:tag name="QUESTIONTIMER" val="01:00"/>
  <p:tag name="QUESTIONCHOICESTYPE" val=" 0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The rate limitin"/>
  <p:tag name="QUESTIONTYPE" val=" 0"/>
  <p:tag name="QUESTIONCHOICES" val=" 3"/>
  <p:tag name="QUESTIONANSWER" val="4"/>
  <p:tag name="QUESTIONDIFFICULTY" val=" 0"/>
  <p:tag name="QUESTIONPOINTS" val=" 1"/>
  <p:tag name="QUESTIONCHANCES" val=" 1"/>
  <p:tag name="QUESTIONTIMER" val="00:45"/>
  <p:tag name="QUESTIONCHOICESTYPE" val=" 0"/>
  <p:tag name="QUESTIONCHARTTYPE" val="0"/>
  <p:tag name="MANUALQUESTIONSTART" val="N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The most common"/>
  <p:tag name="QUESTIONTYPE" val=" 0"/>
  <p:tag name="QUESTIONCHOICES" val=" 2"/>
  <p:tag name="QUESTIONANSWER" val="2"/>
  <p:tag name="QUESTIONDIFFICULTY" val=" 0"/>
  <p:tag name="QUESTIONPOINTS" val=" 1"/>
  <p:tag name="QUESTIONCHANCES" val=" 1"/>
  <p:tag name="QUESTIONTIMER" val="00:45"/>
  <p:tag name="QUESTIONCHOICESTYPE" val=" 0"/>
  <p:tag name="QUESTIONCHARTTYPE" val="0"/>
  <p:tag name="MANUALQUESTIONSTART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If you suspect a"/>
  <p:tag name="QUESTIONTYPE" val=" 0"/>
  <p:tag name="QUESTIONCHOICES" val=" 4"/>
  <p:tag name="QUESTIONANSWER" val="3"/>
  <p:tag name="QUESTIONDIFFICULTY" val=" 0"/>
  <p:tag name="QUESTIONPOINTS" val=" 1"/>
  <p:tag name="QUESTIONCHANCES" val=" 1"/>
  <p:tag name="QUESTIONTIMER" val="00:30"/>
  <p:tag name="QUESTIONCHOICESTYPE" val=" 0"/>
  <p:tag name="QUESTIONCHARTTYPE" val="0"/>
  <p:tag name="MANUALQUESTIONSTART" val="No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696</Words>
  <Application>Microsoft Office PowerPoint</Application>
  <PresentationFormat>On-screen Show (4:3)</PresentationFormat>
  <Paragraphs>318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Porphyrias</vt:lpstr>
      <vt:lpstr>Enzyme deficiency: the principles                                 </vt:lpstr>
      <vt:lpstr>Definition</vt:lpstr>
      <vt:lpstr>Porphyrias are disorders of</vt:lpstr>
      <vt:lpstr>Haem</vt:lpstr>
      <vt:lpstr>PowerPoint Presentation</vt:lpstr>
      <vt:lpstr>The rate limiting enzyme in the synthesis of porphyrins is</vt:lpstr>
      <vt:lpstr>Classification of porphyrias</vt:lpstr>
      <vt:lpstr>Mechanisms of symptoms/signs</vt:lpstr>
      <vt:lpstr>The Porphyrias</vt:lpstr>
      <vt:lpstr>The most common porphyria worldwide is</vt:lpstr>
      <vt:lpstr>Acute Intermittent Porphyria (AIP)</vt:lpstr>
      <vt:lpstr>PowerPoint Presentation</vt:lpstr>
      <vt:lpstr>Acute Intermittent Porphyria (AIP)</vt:lpstr>
      <vt:lpstr>Acute Intermittent Porphyria (AIP)</vt:lpstr>
      <vt:lpstr>Acute Intermittent Porphyria (AIP)</vt:lpstr>
      <vt:lpstr>Acute Intermittent Porphyria (AIP)</vt:lpstr>
      <vt:lpstr>Porphyrins are toxic!</vt:lpstr>
      <vt:lpstr>Porphyria cutanea tarda</vt:lpstr>
      <vt:lpstr>PowerPoint Presentation</vt:lpstr>
      <vt:lpstr>PowerPoint Presentation</vt:lpstr>
      <vt:lpstr>“Gollum’s dislike of sunlight may be due to the photosensitivity of porphyria”</vt:lpstr>
      <vt:lpstr>If you suspect an acute porphyria the most useful sample to send to the lab is</vt:lpstr>
      <vt:lpstr>Approach to diagnosis</vt:lpstr>
      <vt:lpstr>Clinical Case</vt:lpstr>
      <vt:lpstr>Clinical Case</vt:lpstr>
      <vt:lpstr>Clinical Case</vt:lpstr>
      <vt:lpstr>PowerPoint Presentation</vt:lpstr>
      <vt:lpstr>Clinical Progress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</dc:creator>
  <cp:lastModifiedBy>Shiel, Nuala</cp:lastModifiedBy>
  <cp:revision>172</cp:revision>
  <dcterms:created xsi:type="dcterms:W3CDTF">1601-01-01T00:00:00Z</dcterms:created>
  <dcterms:modified xsi:type="dcterms:W3CDTF">2012-07-19T16:35:35Z</dcterms:modified>
</cp:coreProperties>
</file>