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3" r:id="rId2"/>
    <p:sldId id="284" r:id="rId3"/>
    <p:sldId id="286" r:id="rId4"/>
    <p:sldId id="261" r:id="rId5"/>
    <p:sldId id="257" r:id="rId6"/>
    <p:sldId id="296" r:id="rId7"/>
    <p:sldId id="258" r:id="rId8"/>
    <p:sldId id="297" r:id="rId9"/>
    <p:sldId id="287" r:id="rId10"/>
    <p:sldId id="295" r:id="rId11"/>
    <p:sldId id="299" r:id="rId12"/>
    <p:sldId id="259" r:id="rId13"/>
    <p:sldId id="312" r:id="rId14"/>
    <p:sldId id="309" r:id="rId15"/>
    <p:sldId id="289" r:id="rId16"/>
    <p:sldId id="302" r:id="rId17"/>
    <p:sldId id="304" r:id="rId18"/>
    <p:sldId id="310" r:id="rId19"/>
    <p:sldId id="298" r:id="rId20"/>
    <p:sldId id="263" r:id="rId21"/>
    <p:sldId id="264" r:id="rId22"/>
    <p:sldId id="265" r:id="rId23"/>
    <p:sldId id="311" r:id="rId24"/>
    <p:sldId id="266" r:id="rId25"/>
    <p:sldId id="267" r:id="rId26"/>
    <p:sldId id="268" r:id="rId27"/>
    <p:sldId id="269" r:id="rId28"/>
    <p:sldId id="300" r:id="rId29"/>
    <p:sldId id="301" r:id="rId30"/>
    <p:sldId id="271" r:id="rId31"/>
    <p:sldId id="272" r:id="rId32"/>
    <p:sldId id="273" r:id="rId33"/>
    <p:sldId id="274" r:id="rId34"/>
    <p:sldId id="275" r:id="rId35"/>
    <p:sldId id="276" r:id="rId36"/>
    <p:sldId id="314" r:id="rId37"/>
    <p:sldId id="315" r:id="rId38"/>
    <p:sldId id="308" r:id="rId39"/>
    <p:sldId id="306" r:id="rId40"/>
    <p:sldId id="31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7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965AA-4B7B-C146-BE3D-20ADD8C152D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45A01-2021-7447-BFA7-5A12526E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0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255FB2C-CA1F-BA44-B7DB-1BF6B3C57F8B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FBEAF08-4E3C-E648-A363-E7BAE68B0A38}" type="slidenum">
              <a:rPr lang="en-US" sz="1200">
                <a:latin typeface="Times New Roman" charset="0"/>
              </a:rPr>
              <a:pPr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B0D749B-B79E-F74F-BF98-6E101CB8A3C2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A4D5827-1AF6-1F43-8085-E22F6287C981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D812F09-5B5E-274F-98F7-63B99E81621B}" type="slidenum">
              <a:rPr lang="en-US" sz="1200">
                <a:latin typeface="Times New Roman" charset="0"/>
              </a:rPr>
              <a:pPr/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3633F78-2706-644B-8DCC-75508DFDDC7C}" type="slidenum">
              <a:rPr lang="en-US" sz="1200">
                <a:latin typeface="Times New Roman" charset="0"/>
              </a:rPr>
              <a:pPr/>
              <a:t>27</a:t>
            </a:fld>
            <a:endParaRPr lang="en-US" sz="120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73D1591-B6B4-D547-87E1-F6A88C8481DE}" type="slidenum">
              <a:rPr lang="en-US" sz="1200">
                <a:latin typeface="Times New Roman" charset="0"/>
              </a:rPr>
              <a:pPr/>
              <a:t>31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FC598BE-A542-9345-B170-70B3F93DC44F}" type="slidenum">
              <a:rPr lang="en-US" sz="1200">
                <a:latin typeface="Times New Roman" charset="0"/>
              </a:rPr>
              <a:pPr/>
              <a:t>32</a:t>
            </a:fld>
            <a:endParaRPr lang="en-US" sz="120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97BCB2C-9A70-4543-AE84-E916A3C290B1}" type="slidenum">
              <a:rPr lang="en-US" sz="1200">
                <a:latin typeface="Times New Roman" charset="0"/>
              </a:rPr>
              <a:pPr/>
              <a:t>33</a:t>
            </a:fld>
            <a:endParaRPr lang="en-US" sz="120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FCBA1C9-FC16-9841-B93A-25B143FD668E}" type="slidenum">
              <a:rPr lang="en-US" sz="1200">
                <a:latin typeface="Times New Roman" charset="0"/>
              </a:rPr>
              <a:pPr/>
              <a:t>34</a:t>
            </a:fld>
            <a:endParaRPr lang="en-US" sz="120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DA1E648-F66B-8C4A-AA8F-E3B538F3B7DB}" type="slidenum">
              <a:rPr lang="en-US" sz="1200">
                <a:latin typeface="Times New Roman" charset="0"/>
              </a:rPr>
              <a:pPr/>
              <a:t>35</a:t>
            </a:fld>
            <a:endParaRPr lang="en-US" sz="120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75536DD-1A66-6C4C-BFFF-5499AD5B7823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1E63CF0-B129-8C47-8A3B-D34A461DAAAD}" type="slidenum">
              <a:rPr lang="en-US" sz="1200">
                <a:latin typeface="Calibri" charset="0"/>
                <a:cs typeface="ＭＳ Ｐゴシック" charset="0"/>
              </a:rPr>
              <a:pPr algn="r" eaLnBrk="1" hangingPunct="1"/>
              <a:t>2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1843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74D51DF-37E2-FA48-9206-73B43A5FFD3E}" type="slidenum">
              <a:rPr lang="en-US" sz="1200">
                <a:latin typeface="Calibri" charset="0"/>
                <a:cs typeface="ＭＳ Ｐゴシック" charset="0"/>
              </a:rPr>
              <a:pPr algn="r" eaLnBrk="1" hangingPunct="1"/>
              <a:t>2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F83727-7BC6-7A48-BAFA-F1ABE4CF795D}" type="slidenum">
              <a:rPr lang="en-US" sz="1200">
                <a:latin typeface="Times New Roman" charset="0"/>
              </a:rPr>
              <a:pPr/>
              <a:t>36</a:t>
            </a:fld>
            <a:endParaRPr lang="en-US" sz="120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8D30EA6-C763-EA49-8113-6BF230E5833B}" type="slidenum">
              <a:rPr lang="en-US" sz="1200">
                <a:latin typeface="Times New Roman" charset="0"/>
              </a:rPr>
              <a:pPr/>
              <a:t>37</a:t>
            </a:fld>
            <a:endParaRPr lang="en-US" sz="120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F186192-AF5E-224E-ADE4-574D729EAFEA}" type="slidenum">
              <a:rPr lang="en-US" sz="1200">
                <a:latin typeface="Times New Roman" charset="0"/>
              </a:rPr>
              <a:pPr/>
              <a:t>39</a:t>
            </a:fld>
            <a:endParaRPr lang="en-US" sz="1200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FB119AE-0825-9748-B921-E1041C587112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6A48553-C756-D547-995E-D4D2D2B6B4CD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D9C5DC9-DE64-934F-ACA5-3F8B395CF1D9}" type="slidenum">
              <a:rPr lang="en-US" sz="1200">
                <a:latin typeface="Times New Roman" charset="0"/>
              </a:rPr>
              <a:pPr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FC06B2B-87DE-5F4B-BC7A-4CB1C55CE3DC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F5424CC-D61D-3B49-B1E3-08BFBE0328F8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FE995D3-39FC-9149-98B1-231A98A91AB2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54D1DF0-7E32-3841-B8F0-72D185B6F951}" type="slidenum">
              <a:rPr lang="en-US" sz="1200">
                <a:latin typeface="Times New Roman" charset="0"/>
              </a:rPr>
              <a:pPr/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8250" y="213771"/>
            <a:ext cx="6781800" cy="226554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dirty="0" smtClean="0">
                <a:latin typeface="Arial" charset="0"/>
                <a:cs typeface="Arial" charset="0"/>
              </a:rPr>
              <a:t>Uric </a:t>
            </a:r>
            <a:r>
              <a:rPr lang="en-US" sz="5400" dirty="0">
                <a:latin typeface="Arial" charset="0"/>
                <a:cs typeface="Arial" charset="0"/>
              </a:rPr>
              <a:t>acid </a:t>
            </a:r>
            <a:r>
              <a:rPr lang="en-US" sz="5400" dirty="0" smtClean="0">
                <a:latin typeface="Arial" charset="0"/>
                <a:cs typeface="Arial" charset="0"/>
              </a:rPr>
              <a:t>metabolism</a:t>
            </a:r>
            <a:endParaRPr lang="en-US" sz="5400" dirty="0"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7752" y="4765863"/>
            <a:ext cx="7772400" cy="190858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Yehani </a:t>
            </a:r>
            <a:r>
              <a:rPr lang="en-US" dirty="0" err="1" smtClean="0">
                <a:latin typeface="Arial" charset="0"/>
                <a:cs typeface="Arial" charset="0"/>
              </a:rPr>
              <a:t>Wedatilake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800" dirty="0" err="1" smtClean="0">
                <a:latin typeface="Arial" charset="0"/>
                <a:cs typeface="Arial" charset="0"/>
              </a:rPr>
              <a:t>Wellcome</a:t>
            </a:r>
            <a:r>
              <a:rPr lang="en-US" sz="2800" dirty="0" smtClean="0">
                <a:latin typeface="Arial" charset="0"/>
                <a:cs typeface="Arial" charset="0"/>
              </a:rPr>
              <a:t> Trust Research Fellow &amp; </a:t>
            </a:r>
            <a:r>
              <a:rPr lang="en-US" sz="2800" dirty="0" err="1" smtClean="0">
                <a:latin typeface="Arial" charset="0"/>
                <a:cs typeface="Arial" charset="0"/>
              </a:rPr>
              <a:t>SpR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cs typeface="Arial" charset="0"/>
              </a:rPr>
              <a:t>M</a:t>
            </a:r>
            <a:r>
              <a:rPr lang="en-US" sz="2800" dirty="0" smtClean="0">
                <a:latin typeface="Arial" charset="0"/>
                <a:cs typeface="Arial" charset="0"/>
              </a:rPr>
              <a:t>etabolic Medicine / Clinical </a:t>
            </a:r>
            <a:r>
              <a:rPr lang="en-US" sz="2800" dirty="0" smtClean="0">
                <a:latin typeface="Arial" charset="0"/>
                <a:cs typeface="Arial" charset="0"/>
              </a:rPr>
              <a:t>Biochemistry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01" y="2074848"/>
            <a:ext cx="3257100" cy="21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Purine Metabolism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70"/>
          <a:stretch/>
        </p:blipFill>
        <p:spPr>
          <a:xfrm>
            <a:off x="457200" y="1600200"/>
            <a:ext cx="8229600" cy="4938714"/>
          </a:xfrm>
        </p:spPr>
      </p:pic>
      <p:sp>
        <p:nvSpPr>
          <p:cNvPr id="7" name="TextBox 6"/>
          <p:cNvSpPr txBox="1"/>
          <p:nvPr/>
        </p:nvSpPr>
        <p:spPr>
          <a:xfrm>
            <a:off x="6839925" y="6538914"/>
            <a:ext cx="132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Metbio.net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60477"/>
            <a:ext cx="8507629" cy="4365686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dirty="0" smtClean="0">
                <a:latin typeface="Arial"/>
                <a:cs typeface="Arial"/>
              </a:rPr>
              <a:t>Body </a:t>
            </a:r>
            <a:r>
              <a:rPr lang="en-GB" dirty="0" err="1">
                <a:latin typeface="Arial"/>
                <a:cs typeface="Arial"/>
              </a:rPr>
              <a:t>urate</a:t>
            </a:r>
            <a:r>
              <a:rPr lang="en-GB" dirty="0">
                <a:latin typeface="Arial"/>
                <a:cs typeface="Arial"/>
              </a:rPr>
              <a:t> pool (and plasma concentration) depends on the relative rates of </a:t>
            </a:r>
            <a:r>
              <a:rPr lang="en-GB" dirty="0" err="1">
                <a:latin typeface="Arial"/>
                <a:cs typeface="Arial"/>
              </a:rPr>
              <a:t>urate</a:t>
            </a:r>
            <a:r>
              <a:rPr lang="en-GB" dirty="0">
                <a:latin typeface="Arial"/>
                <a:cs typeface="Arial"/>
              </a:rPr>
              <a:t> formation and </a:t>
            </a:r>
            <a:r>
              <a:rPr lang="en-GB" dirty="0" err="1">
                <a:latin typeface="Arial"/>
                <a:cs typeface="Arial"/>
              </a:rPr>
              <a:t>urate</a:t>
            </a:r>
            <a:r>
              <a:rPr lang="en-GB" dirty="0">
                <a:latin typeface="Arial"/>
                <a:cs typeface="Arial"/>
              </a:rPr>
              <a:t> excretion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Uric acid excretion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615" y="1559280"/>
            <a:ext cx="8688213" cy="5613091"/>
          </a:xfrm>
        </p:spPr>
        <p:txBody>
          <a:bodyPr>
            <a:noAutofit/>
          </a:bodyPr>
          <a:lstStyle/>
          <a:p>
            <a:pPr lvl="0"/>
            <a:r>
              <a:rPr lang="en-GB" dirty="0" err="1">
                <a:latin typeface="Arial"/>
                <a:cs typeface="Arial"/>
              </a:rPr>
              <a:t>Urate</a:t>
            </a:r>
            <a:r>
              <a:rPr lang="en-GB" dirty="0">
                <a:latin typeface="Arial"/>
                <a:cs typeface="Arial"/>
              </a:rPr>
              <a:t> is excreted via 2 </a:t>
            </a:r>
            <a:r>
              <a:rPr lang="en-GB" dirty="0" smtClean="0">
                <a:latin typeface="Arial"/>
                <a:cs typeface="Arial"/>
              </a:rPr>
              <a:t>routes</a:t>
            </a:r>
            <a:endParaRPr lang="en-GB" dirty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1/3: Secretion into the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gut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latin typeface="Arial"/>
                <a:cs typeface="Arial"/>
              </a:rPr>
              <a:t>and degradation </a:t>
            </a:r>
            <a:r>
              <a:rPr lang="en-GB" dirty="0">
                <a:latin typeface="Arial"/>
                <a:cs typeface="Arial"/>
              </a:rPr>
              <a:t>by bacterial </a:t>
            </a:r>
            <a:r>
              <a:rPr lang="en-GB" dirty="0" err="1" smtClean="0">
                <a:latin typeface="Arial"/>
                <a:cs typeface="Arial"/>
              </a:rPr>
              <a:t>uricase</a:t>
            </a:r>
            <a:endParaRPr lang="en-GB" dirty="0" smtClean="0">
              <a:latin typeface="Arial"/>
              <a:cs typeface="Arial"/>
            </a:endParaRPr>
          </a:p>
          <a:p>
            <a:pPr marL="0" lv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2/3: Renal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excretion</a:t>
            </a:r>
          </a:p>
          <a:p>
            <a:r>
              <a:rPr lang="en-GB" dirty="0" smtClean="0">
                <a:latin typeface="Arial"/>
                <a:cs typeface="Arial"/>
              </a:rPr>
              <a:t>Net </a:t>
            </a:r>
            <a:r>
              <a:rPr lang="en-GB" dirty="0">
                <a:latin typeface="Arial"/>
                <a:cs typeface="Arial"/>
              </a:rPr>
              <a:t>excretion </a:t>
            </a:r>
            <a:r>
              <a:rPr lang="en-GB" dirty="0" smtClean="0">
                <a:latin typeface="Arial"/>
                <a:cs typeface="Arial"/>
              </a:rPr>
              <a:t>is:  </a:t>
            </a:r>
            <a:r>
              <a:rPr lang="en-GB" dirty="0">
                <a:latin typeface="Arial"/>
                <a:cs typeface="Arial"/>
              </a:rPr>
              <a:t>10% of filtered </a:t>
            </a:r>
            <a:r>
              <a:rPr lang="en-GB" dirty="0" smtClean="0">
                <a:latin typeface="Arial"/>
                <a:cs typeface="Arial"/>
              </a:rPr>
              <a:t>load</a:t>
            </a:r>
          </a:p>
        </p:txBody>
      </p:sp>
    </p:spTree>
    <p:extLst>
      <p:ext uri="{BB962C8B-B14F-4D97-AF65-F5344CB8AC3E}">
        <p14:creationId xmlns:p14="http://schemas.microsoft.com/office/powerpoint/2010/main" val="13488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cs typeface="Arial" charset="0"/>
              </a:rPr>
              <a:t>Renal Urate Handling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2362200" y="3200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374900" y="3429000"/>
            <a:ext cx="227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4648200" y="3429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5867400" y="3429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876800" y="3200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5638800" y="3200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5867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5638800" y="3200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72390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7467600" y="32004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8288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rot="5400000">
            <a:off x="2590800" y="3581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rot="-5400000">
            <a:off x="3810000" y="3505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33400" y="2103438"/>
            <a:ext cx="1382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>
                <a:latin typeface="Times" charset="0"/>
              </a:rPr>
              <a:t>Glomerulus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568575" y="2103438"/>
            <a:ext cx="1370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 dirty="0">
                <a:latin typeface="Times" charset="0"/>
              </a:rPr>
              <a:t>Proximal</a:t>
            </a:r>
          </a:p>
          <a:p>
            <a:r>
              <a:rPr lang="en-GB" sz="2000" dirty="0">
                <a:latin typeface="Times" charset="0"/>
              </a:rPr>
              <a:t>Convoluted</a:t>
            </a:r>
          </a:p>
          <a:p>
            <a:r>
              <a:rPr lang="en-GB" sz="2000" dirty="0">
                <a:latin typeface="Times" charset="0"/>
              </a:rPr>
              <a:t>Tubule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643438" y="2103438"/>
            <a:ext cx="995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>
                <a:latin typeface="Times" charset="0"/>
              </a:rPr>
              <a:t>Loop of</a:t>
            </a:r>
          </a:p>
          <a:p>
            <a:r>
              <a:rPr lang="en-GB" sz="2000">
                <a:latin typeface="Times" charset="0"/>
              </a:rPr>
              <a:t>Henle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073775" y="2103438"/>
            <a:ext cx="1370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>
                <a:latin typeface="Times" charset="0"/>
              </a:rPr>
              <a:t>Distal</a:t>
            </a:r>
          </a:p>
          <a:p>
            <a:r>
              <a:rPr lang="en-GB" sz="2000">
                <a:latin typeface="Times" charset="0"/>
              </a:rPr>
              <a:t>Convoluted</a:t>
            </a:r>
          </a:p>
          <a:p>
            <a:r>
              <a:rPr lang="en-GB" sz="2000">
                <a:latin typeface="Times" charset="0"/>
              </a:rPr>
              <a:t>Tubule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521575" y="4008438"/>
            <a:ext cx="1243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>
                <a:latin typeface="Times" charset="0"/>
              </a:rPr>
              <a:t>Collecting</a:t>
            </a:r>
          </a:p>
          <a:p>
            <a:r>
              <a:rPr lang="en-GB" sz="2000">
                <a:latin typeface="Times" charset="0"/>
              </a:rPr>
              <a:t>Duct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41325" y="3048000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b="1">
                <a:latin typeface="Times" charset="0"/>
              </a:rPr>
              <a:t>Filtration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1524000" y="3810000"/>
            <a:ext cx="1963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b="1" dirty="0" err="1" smtClean="0">
                <a:latin typeface="Times" charset="0"/>
              </a:rPr>
              <a:t>Reabsorbtion</a:t>
            </a:r>
            <a:endParaRPr lang="en-GB" b="1" dirty="0">
              <a:latin typeface="Times" charset="0"/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398838" y="38100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b="1">
                <a:latin typeface="Times" charset="0"/>
              </a:rPr>
              <a:t>Secretion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5562600" y="5486400"/>
            <a:ext cx="319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>
                <a:latin typeface="Times" charset="0"/>
              </a:rPr>
              <a:t>Fractional Excretion of</a:t>
            </a:r>
          </a:p>
          <a:p>
            <a:r>
              <a:rPr lang="en-GB">
                <a:latin typeface="Times" charset="0"/>
              </a:rPr>
              <a:t>Uric Acid (FEUA)≈10%</a:t>
            </a:r>
          </a:p>
        </p:txBody>
      </p:sp>
      <p:sp>
        <p:nvSpPr>
          <p:cNvPr id="29721" name="Arc 25"/>
          <p:cNvSpPr>
            <a:spLocks/>
          </p:cNvSpPr>
          <p:nvPr/>
        </p:nvSpPr>
        <p:spPr bwMode="auto">
          <a:xfrm rot="5400000">
            <a:off x="4911725" y="4524375"/>
            <a:ext cx="692150" cy="1219200"/>
          </a:xfrm>
          <a:custGeom>
            <a:avLst/>
            <a:gdLst>
              <a:gd name="T0" fmla="*/ 0 w 21600"/>
              <a:gd name="T1" fmla="*/ 0 h 43175"/>
              <a:gd name="T2" fmla="*/ 1088079827 w 21600"/>
              <a:gd name="T3" fmla="*/ 2147483647 h 43175"/>
              <a:gd name="T4" fmla="*/ 0 w 21600"/>
              <a:gd name="T5" fmla="*/ 2147483647 h 43175"/>
              <a:gd name="T6" fmla="*/ 0 60000 65536"/>
              <a:gd name="T7" fmla="*/ 0 60000 65536"/>
              <a:gd name="T8" fmla="*/ 0 60000 65536"/>
              <a:gd name="T9" fmla="*/ 0 w 21600"/>
              <a:gd name="T10" fmla="*/ 0 h 43175"/>
              <a:gd name="T11" fmla="*/ 21600 w 21600"/>
              <a:gd name="T12" fmla="*/ 43175 h 4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8"/>
                  <a:pt x="12546" y="42624"/>
                  <a:pt x="1032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8"/>
                  <a:pt x="12546" y="42624"/>
                  <a:pt x="1032" y="4317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2" name="Arc 26"/>
          <p:cNvSpPr>
            <a:spLocks/>
          </p:cNvSpPr>
          <p:nvPr/>
        </p:nvSpPr>
        <p:spPr bwMode="auto">
          <a:xfrm rot="5400000">
            <a:off x="5016500" y="4648200"/>
            <a:ext cx="482600" cy="762000"/>
          </a:xfrm>
          <a:custGeom>
            <a:avLst/>
            <a:gdLst>
              <a:gd name="T0" fmla="*/ 0 w 21600"/>
              <a:gd name="T1" fmla="*/ 0 h 43175"/>
              <a:gd name="T2" fmla="*/ 257170927 w 21600"/>
              <a:gd name="T3" fmla="*/ 2147483647 h 43175"/>
              <a:gd name="T4" fmla="*/ 0 w 21600"/>
              <a:gd name="T5" fmla="*/ 2095774885 h 43175"/>
              <a:gd name="T6" fmla="*/ 0 60000 65536"/>
              <a:gd name="T7" fmla="*/ 0 60000 65536"/>
              <a:gd name="T8" fmla="*/ 0 60000 65536"/>
              <a:gd name="T9" fmla="*/ 0 w 21600"/>
              <a:gd name="T10" fmla="*/ 0 h 43175"/>
              <a:gd name="T11" fmla="*/ 21600 w 21600"/>
              <a:gd name="T12" fmla="*/ 43175 h 4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8"/>
                  <a:pt x="12546" y="42624"/>
                  <a:pt x="1032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8"/>
                  <a:pt x="12546" y="42624"/>
                  <a:pt x="1032" y="4317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3" name="Arc 27"/>
          <p:cNvSpPr>
            <a:spLocks/>
          </p:cNvSpPr>
          <p:nvPr/>
        </p:nvSpPr>
        <p:spPr bwMode="auto">
          <a:xfrm>
            <a:off x="1708150" y="2965450"/>
            <a:ext cx="482600" cy="762000"/>
          </a:xfrm>
          <a:custGeom>
            <a:avLst/>
            <a:gdLst>
              <a:gd name="T0" fmla="*/ 0 w 21600"/>
              <a:gd name="T1" fmla="*/ 0 h 43175"/>
              <a:gd name="T2" fmla="*/ 257170927 w 21600"/>
              <a:gd name="T3" fmla="*/ 2147483647 h 43175"/>
              <a:gd name="T4" fmla="*/ 0 w 21600"/>
              <a:gd name="T5" fmla="*/ 2095774885 h 43175"/>
              <a:gd name="T6" fmla="*/ 0 60000 65536"/>
              <a:gd name="T7" fmla="*/ 0 60000 65536"/>
              <a:gd name="T8" fmla="*/ 0 60000 65536"/>
              <a:gd name="T9" fmla="*/ 0 w 21600"/>
              <a:gd name="T10" fmla="*/ 0 h 43175"/>
              <a:gd name="T11" fmla="*/ 21600 w 21600"/>
              <a:gd name="T12" fmla="*/ 43175 h 4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8"/>
                  <a:pt x="12546" y="42624"/>
                  <a:pt x="1032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8"/>
                  <a:pt x="12546" y="42624"/>
                  <a:pt x="1032" y="4317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4" name="Arc 28"/>
          <p:cNvSpPr>
            <a:spLocks/>
          </p:cNvSpPr>
          <p:nvPr/>
        </p:nvSpPr>
        <p:spPr bwMode="auto">
          <a:xfrm>
            <a:off x="1708150" y="2794000"/>
            <a:ext cx="666750" cy="1085850"/>
          </a:xfrm>
          <a:custGeom>
            <a:avLst/>
            <a:gdLst>
              <a:gd name="T0" fmla="*/ 0 w 21600"/>
              <a:gd name="T1" fmla="*/ 0 h 43175"/>
              <a:gd name="T2" fmla="*/ 936955809 w 21600"/>
              <a:gd name="T3" fmla="*/ 2147483647 h 43175"/>
              <a:gd name="T4" fmla="*/ 0 w 21600"/>
              <a:gd name="T5" fmla="*/ 2147483647 h 43175"/>
              <a:gd name="T6" fmla="*/ 0 60000 65536"/>
              <a:gd name="T7" fmla="*/ 0 60000 65536"/>
              <a:gd name="T8" fmla="*/ 0 60000 65536"/>
              <a:gd name="T9" fmla="*/ 0 w 21600"/>
              <a:gd name="T10" fmla="*/ 0 h 43175"/>
              <a:gd name="T11" fmla="*/ 21600 w 21600"/>
              <a:gd name="T12" fmla="*/ 43175 h 4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8"/>
                  <a:pt x="12546" y="42624"/>
                  <a:pt x="1032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8"/>
                  <a:pt x="12546" y="42624"/>
                  <a:pt x="1032" y="4317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286000" y="3206750"/>
            <a:ext cx="152400" cy="209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6" name="Arc 30"/>
          <p:cNvSpPr>
            <a:spLocks/>
          </p:cNvSpPr>
          <p:nvPr/>
        </p:nvSpPr>
        <p:spPr bwMode="auto">
          <a:xfrm flipH="1">
            <a:off x="1612900" y="2800350"/>
            <a:ext cx="114300" cy="158750"/>
          </a:xfrm>
          <a:custGeom>
            <a:avLst/>
            <a:gdLst>
              <a:gd name="T0" fmla="*/ 0 w 21600"/>
              <a:gd name="T1" fmla="*/ 0 h 43175"/>
              <a:gd name="T2" fmla="*/ 809196 w 21600"/>
              <a:gd name="T3" fmla="*/ 7891465 h 43175"/>
              <a:gd name="T4" fmla="*/ 0 w 21600"/>
              <a:gd name="T5" fmla="*/ 3948023 h 43175"/>
              <a:gd name="T6" fmla="*/ 0 60000 65536"/>
              <a:gd name="T7" fmla="*/ 0 60000 65536"/>
              <a:gd name="T8" fmla="*/ 0 60000 65536"/>
              <a:gd name="T9" fmla="*/ 0 w 21600"/>
              <a:gd name="T10" fmla="*/ 0 h 43175"/>
              <a:gd name="T11" fmla="*/ 21600 w 21600"/>
              <a:gd name="T12" fmla="*/ 43175 h 4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8"/>
                  <a:pt x="12546" y="42624"/>
                  <a:pt x="1032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8"/>
                  <a:pt x="12546" y="42624"/>
                  <a:pt x="1032" y="4317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7" name="Arc 31"/>
          <p:cNvSpPr>
            <a:spLocks/>
          </p:cNvSpPr>
          <p:nvPr/>
        </p:nvSpPr>
        <p:spPr bwMode="auto">
          <a:xfrm flipH="1">
            <a:off x="1612900" y="3727450"/>
            <a:ext cx="114300" cy="146050"/>
          </a:xfrm>
          <a:custGeom>
            <a:avLst/>
            <a:gdLst>
              <a:gd name="T0" fmla="*/ 0 w 21600"/>
              <a:gd name="T1" fmla="*/ 0 h 43175"/>
              <a:gd name="T2" fmla="*/ 809196 w 21600"/>
              <a:gd name="T3" fmla="*/ 5653395 h 43175"/>
              <a:gd name="T4" fmla="*/ 0 w 21600"/>
              <a:gd name="T5" fmla="*/ 2828323 h 43175"/>
              <a:gd name="T6" fmla="*/ 0 60000 65536"/>
              <a:gd name="T7" fmla="*/ 0 60000 65536"/>
              <a:gd name="T8" fmla="*/ 0 60000 65536"/>
              <a:gd name="T9" fmla="*/ 0 w 21600"/>
              <a:gd name="T10" fmla="*/ 0 h 43175"/>
              <a:gd name="T11" fmla="*/ 21600 w 21600"/>
              <a:gd name="T12" fmla="*/ 43175 h 4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8"/>
                  <a:pt x="12546" y="42624"/>
                  <a:pt x="1032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8"/>
                  <a:pt x="12546" y="42624"/>
                  <a:pt x="1032" y="4317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Concepts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19615" cy="52847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Introduction</a:t>
            </a:r>
          </a:p>
          <a:p>
            <a:r>
              <a:rPr lang="en-US" dirty="0" smtClean="0">
                <a:latin typeface="Arial"/>
                <a:cs typeface="Arial"/>
              </a:rPr>
              <a:t>Uric acid metabolism- production 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smtClean="0">
                <a:latin typeface="Arial"/>
                <a:cs typeface="Arial"/>
              </a:rPr>
              <a:t>excretion</a:t>
            </a:r>
          </a:p>
          <a:p>
            <a:r>
              <a:rPr lang="en-US" dirty="0" err="1" smtClean="0">
                <a:latin typeface="Arial"/>
                <a:cs typeface="Arial"/>
              </a:rPr>
              <a:t>Hyperuricaemia</a:t>
            </a:r>
            <a:endParaRPr lang="en-US" dirty="0" smtClean="0">
              <a:latin typeface="Arial"/>
              <a:cs typeface="Arial"/>
            </a:endParaRPr>
          </a:p>
          <a:p>
            <a:pPr marL="800100" lvl="2" indent="0">
              <a:buNone/>
            </a:pPr>
            <a:r>
              <a:rPr lang="en-US" sz="3200" dirty="0" smtClean="0">
                <a:latin typeface="Arial"/>
                <a:cs typeface="Arial"/>
              </a:rPr>
              <a:t>-causes</a:t>
            </a:r>
          </a:p>
          <a:p>
            <a:pPr marL="800100" lvl="2" indent="0">
              <a:buNone/>
            </a:pPr>
            <a:r>
              <a:rPr lang="en-US" sz="3200" dirty="0" smtClean="0">
                <a:latin typeface="Arial"/>
                <a:cs typeface="Arial"/>
              </a:rPr>
              <a:t>-effects</a:t>
            </a:r>
          </a:p>
          <a:p>
            <a:r>
              <a:rPr lang="en-US" dirty="0" smtClean="0">
                <a:latin typeface="Arial"/>
                <a:cs typeface="Arial"/>
              </a:rPr>
              <a:t>Gout</a:t>
            </a:r>
          </a:p>
          <a:p>
            <a:pPr lvl="0"/>
            <a:r>
              <a:rPr lang="en-GB" dirty="0">
                <a:latin typeface="Arial"/>
                <a:cs typeface="Arial"/>
              </a:rPr>
              <a:t>Hypoxanthine-guanine </a:t>
            </a:r>
            <a:r>
              <a:rPr lang="en-GB" dirty="0" err="1">
                <a:latin typeface="Arial"/>
                <a:cs typeface="Arial"/>
              </a:rPr>
              <a:t>phosphoribosyl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transferase</a:t>
            </a:r>
            <a:r>
              <a:rPr lang="en-GB" dirty="0">
                <a:latin typeface="Arial"/>
                <a:cs typeface="Arial"/>
              </a:rPr>
              <a:t> (HGPRT) deficiency (</a:t>
            </a:r>
            <a:r>
              <a:rPr lang="en-GB" dirty="0" err="1">
                <a:latin typeface="Arial"/>
                <a:cs typeface="Arial"/>
              </a:rPr>
              <a:t>Lesch-Nyhan</a:t>
            </a:r>
            <a:r>
              <a:rPr lang="en-GB" dirty="0">
                <a:latin typeface="Arial"/>
                <a:cs typeface="Arial"/>
              </a:rPr>
              <a:t> syndrome</a:t>
            </a:r>
            <a:r>
              <a:rPr lang="en-GB" dirty="0" smtClean="0">
                <a:latin typeface="Arial"/>
                <a:cs typeface="Arial"/>
              </a:rPr>
              <a:t>)</a:t>
            </a:r>
            <a:endParaRPr lang="en-GB" dirty="0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charset="0"/>
                <a:cs typeface="Arial" charset="0"/>
              </a:rPr>
              <a:t>Monosodium </a:t>
            </a:r>
            <a:r>
              <a:rPr lang="en-GB" dirty="0" err="1">
                <a:latin typeface="Arial" charset="0"/>
                <a:cs typeface="Arial" charset="0"/>
              </a:rPr>
              <a:t>Urate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dirty="0">
                <a:latin typeface="Arial" charset="0"/>
                <a:cs typeface="Arial" charset="0"/>
              </a:rPr>
              <a:t>Plasma concentrations.</a:t>
            </a: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200" dirty="0">
                <a:latin typeface="Arial" charset="0"/>
                <a:cs typeface="Arial" charset="0"/>
              </a:rPr>
              <a:t>Men 0.12 – 0.42 </a:t>
            </a:r>
            <a:r>
              <a:rPr lang="en-GB" sz="3200" dirty="0" err="1">
                <a:latin typeface="Arial" charset="0"/>
                <a:cs typeface="Arial" charset="0"/>
              </a:rPr>
              <a:t>mmol</a:t>
            </a:r>
            <a:r>
              <a:rPr lang="en-GB" sz="3200" dirty="0">
                <a:latin typeface="Arial" charset="0"/>
                <a:cs typeface="Arial" charset="0"/>
              </a:rPr>
              <a:t>/l</a:t>
            </a: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200" dirty="0">
                <a:latin typeface="Arial" charset="0"/>
                <a:cs typeface="Arial" charset="0"/>
              </a:rPr>
              <a:t>Women 0.12 – 0.36 </a:t>
            </a:r>
            <a:r>
              <a:rPr lang="en-GB" sz="3200" dirty="0" err="1">
                <a:latin typeface="Arial" charset="0"/>
                <a:cs typeface="Arial" charset="0"/>
              </a:rPr>
              <a:t>mmol</a:t>
            </a:r>
            <a:r>
              <a:rPr lang="en-GB" sz="3200" dirty="0">
                <a:latin typeface="Arial" charset="0"/>
                <a:cs typeface="Arial" charset="0"/>
              </a:rPr>
              <a:t>/l</a:t>
            </a: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130000"/>
              <a:buFontTx/>
              <a:buNone/>
            </a:pPr>
            <a:endParaRPr lang="en-GB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455"/>
            <a:ext cx="8229600" cy="1143000"/>
          </a:xfrm>
        </p:spPr>
        <p:txBody>
          <a:bodyPr/>
          <a:lstStyle/>
          <a:p>
            <a:r>
              <a:rPr lang="en-US" dirty="0" err="1" smtClean="0"/>
              <a:t>Urate</a:t>
            </a:r>
            <a:r>
              <a:rPr lang="en-US" dirty="0" smtClean="0"/>
              <a:t> in the ECF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463"/>
            <a:ext cx="8495056" cy="5410497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en-US" sz="2800" dirty="0" smtClean="0">
                <a:latin typeface="Arial"/>
                <a:cs typeface="Arial"/>
              </a:rPr>
              <a:t>At physiological pH, 98% of uric acid is in the </a:t>
            </a:r>
            <a:r>
              <a:rPr lang="en-US" sz="2800" dirty="0" err="1" smtClean="0">
                <a:latin typeface="Arial"/>
                <a:cs typeface="Arial"/>
              </a:rPr>
              <a:t>ionised</a:t>
            </a:r>
            <a:r>
              <a:rPr lang="en-US" sz="2800" dirty="0" smtClean="0">
                <a:latin typeface="Arial"/>
                <a:cs typeface="Arial"/>
              </a:rPr>
              <a:t> form of </a:t>
            </a:r>
            <a:r>
              <a:rPr lang="en-US" sz="2800" dirty="0" err="1" smtClean="0">
                <a:latin typeface="Arial"/>
                <a:cs typeface="Arial"/>
              </a:rPr>
              <a:t>urate</a:t>
            </a:r>
            <a:endParaRPr lang="en-US" sz="2800" dirty="0" smtClean="0">
              <a:latin typeface="Arial"/>
              <a:cs typeface="Arial"/>
            </a:endParaRPr>
          </a:p>
          <a:p>
            <a:pPr>
              <a:spcAft>
                <a:spcPts val="400"/>
              </a:spcAft>
            </a:pPr>
            <a:r>
              <a:rPr lang="en-US" sz="2800" dirty="0" err="1" smtClean="0">
                <a:latin typeface="Arial"/>
                <a:cs typeface="Arial"/>
              </a:rPr>
              <a:t>Urate</a:t>
            </a:r>
            <a:r>
              <a:rPr lang="en-US" sz="2800" dirty="0" smtClean="0">
                <a:latin typeface="Arial"/>
                <a:cs typeface="Arial"/>
              </a:rPr>
              <a:t> is largely present as monosodium </a:t>
            </a:r>
            <a:r>
              <a:rPr lang="en-US" sz="2800" dirty="0" err="1" smtClean="0">
                <a:latin typeface="Arial"/>
                <a:cs typeface="Arial"/>
              </a:rPr>
              <a:t>urate</a:t>
            </a:r>
            <a:r>
              <a:rPr lang="en-US" sz="2800" dirty="0" smtClean="0">
                <a:latin typeface="Arial"/>
                <a:cs typeface="Arial"/>
              </a:rPr>
              <a:t> in the ECF</a:t>
            </a:r>
          </a:p>
          <a:p>
            <a:pPr>
              <a:spcAft>
                <a:spcPts val="400"/>
              </a:spcAft>
            </a:pPr>
            <a:r>
              <a:rPr lang="en-US" sz="2800" dirty="0" smtClean="0">
                <a:latin typeface="Arial"/>
                <a:cs typeface="Arial"/>
              </a:rPr>
              <a:t>When </a:t>
            </a:r>
            <a:r>
              <a:rPr lang="en-US" sz="2800" dirty="0" err="1" smtClean="0">
                <a:latin typeface="Arial"/>
                <a:cs typeface="Arial"/>
              </a:rPr>
              <a:t>urate</a:t>
            </a:r>
            <a:r>
              <a:rPr lang="en-US" sz="2800" dirty="0" smtClean="0">
                <a:latin typeface="Arial"/>
                <a:cs typeface="Arial"/>
              </a:rPr>
              <a:t> concentrations exceed 0.38 </a:t>
            </a:r>
            <a:r>
              <a:rPr lang="en-US" sz="2800" dirty="0" err="1" smtClean="0">
                <a:latin typeface="Arial"/>
                <a:cs typeface="Arial"/>
              </a:rPr>
              <a:t>mmol</a:t>
            </a:r>
            <a:r>
              <a:rPr lang="en-US" sz="2800" dirty="0" smtClean="0">
                <a:latin typeface="Arial"/>
                <a:cs typeface="Arial"/>
              </a:rPr>
              <a:t>/L, risk of monosodium </a:t>
            </a:r>
            <a:r>
              <a:rPr lang="en-US" sz="2800" dirty="0" err="1" smtClean="0">
                <a:latin typeface="Arial"/>
                <a:cs typeface="Arial"/>
              </a:rPr>
              <a:t>urate</a:t>
            </a:r>
            <a:r>
              <a:rPr lang="en-US" sz="2800" dirty="0" smtClean="0">
                <a:latin typeface="Arial"/>
                <a:cs typeface="Arial"/>
              </a:rPr>
              <a:t> crystal formation and precipitation increases</a:t>
            </a:r>
          </a:p>
          <a:p>
            <a:r>
              <a:rPr lang="en-US" sz="2800" dirty="0" smtClean="0">
                <a:latin typeface="Arial"/>
                <a:cs typeface="Arial"/>
              </a:rPr>
              <a:t>Human beings and higher primates do not have the enzyme </a:t>
            </a:r>
            <a:r>
              <a:rPr lang="en-US" sz="2800" dirty="0" err="1" smtClean="0">
                <a:latin typeface="Arial"/>
                <a:cs typeface="Arial"/>
              </a:rPr>
              <a:t>uricase</a:t>
            </a:r>
            <a:r>
              <a:rPr lang="en-US" sz="2800" dirty="0" smtClean="0">
                <a:latin typeface="Arial"/>
                <a:cs typeface="Arial"/>
              </a:rPr>
              <a:t> that degrades uric acid to the highly soluble </a:t>
            </a:r>
            <a:r>
              <a:rPr lang="en-US" sz="2800" dirty="0" err="1" smtClean="0">
                <a:latin typeface="Arial"/>
                <a:cs typeface="Arial"/>
              </a:rPr>
              <a:t>allantoin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0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</a:t>
            </a:r>
            <a:r>
              <a:rPr lang="en-US" dirty="0" err="1" smtClean="0"/>
              <a:t>hyperuricaemia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0" y="1417638"/>
            <a:ext cx="4320689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Urate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underexcretion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00"/>
                </a:solidFill>
                <a:latin typeface="Arial"/>
                <a:cs typeface="Arial"/>
              </a:rPr>
              <a:t>Primary (idiopathic) </a:t>
            </a:r>
            <a:r>
              <a:rPr lang="en-US" sz="2200" dirty="0" err="1" smtClean="0">
                <a:solidFill>
                  <a:srgbClr val="FFFF00"/>
                </a:solidFill>
                <a:latin typeface="Arial"/>
                <a:cs typeface="Arial"/>
              </a:rPr>
              <a:t>hyperuricaemia</a:t>
            </a:r>
            <a:endParaRPr lang="en-US" sz="22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00"/>
                </a:solidFill>
                <a:latin typeface="Arial"/>
                <a:cs typeface="Arial"/>
              </a:rPr>
              <a:t>Secondary </a:t>
            </a:r>
            <a:r>
              <a:rPr lang="en-US" sz="2200" dirty="0" err="1" smtClean="0">
                <a:solidFill>
                  <a:srgbClr val="FFFF00"/>
                </a:solidFill>
                <a:latin typeface="Arial"/>
                <a:cs typeface="Arial"/>
              </a:rPr>
              <a:t>hyperuricaemia</a:t>
            </a:r>
            <a:endParaRPr lang="en-US" sz="2200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Reduced </a:t>
            </a:r>
            <a:r>
              <a:rPr lang="en-US" sz="2200" dirty="0">
                <a:latin typeface="Arial"/>
                <a:cs typeface="Arial"/>
              </a:rPr>
              <a:t>renal function</a:t>
            </a:r>
          </a:p>
          <a:p>
            <a:r>
              <a:rPr lang="en-US" sz="2200" dirty="0">
                <a:latin typeface="Arial"/>
                <a:cs typeface="Arial"/>
              </a:rPr>
              <a:t>Inhibition of </a:t>
            </a:r>
            <a:r>
              <a:rPr lang="en-US" sz="2200" dirty="0" err="1">
                <a:latin typeface="Arial"/>
                <a:cs typeface="Arial"/>
              </a:rPr>
              <a:t>urate</a:t>
            </a:r>
            <a:r>
              <a:rPr lang="en-US" sz="2200" dirty="0">
                <a:latin typeface="Arial"/>
                <a:cs typeface="Arial"/>
              </a:rPr>
              <a:t> secretion (ketoacidosis, lactic acidosis</a:t>
            </a:r>
            <a:r>
              <a:rPr lang="en-US" sz="2200" dirty="0" smtClean="0">
                <a:latin typeface="Arial"/>
                <a:cs typeface="Arial"/>
              </a:rPr>
              <a:t>)</a:t>
            </a:r>
          </a:p>
          <a:p>
            <a:r>
              <a:rPr lang="en-US" sz="2200" dirty="0" smtClean="0">
                <a:latin typeface="Arial"/>
                <a:cs typeface="Arial"/>
              </a:rPr>
              <a:t>Drugs</a:t>
            </a: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40169" y="1318023"/>
            <a:ext cx="4403832" cy="553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Urate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overproduction</a:t>
            </a:r>
          </a:p>
          <a:p>
            <a:r>
              <a:rPr lang="en-US" sz="2200" dirty="0">
                <a:solidFill>
                  <a:srgbClr val="FFFF00"/>
                </a:solidFill>
                <a:latin typeface="Arial"/>
                <a:cs typeface="Arial"/>
              </a:rPr>
              <a:t>Primary </a:t>
            </a:r>
            <a:r>
              <a:rPr lang="en-US" sz="2200" dirty="0" err="1" smtClean="0">
                <a:solidFill>
                  <a:srgbClr val="FFFF00"/>
                </a:solidFill>
                <a:latin typeface="Arial"/>
                <a:cs typeface="Arial"/>
              </a:rPr>
              <a:t>hyperuricaemia</a:t>
            </a:r>
            <a:endParaRPr lang="en-US" sz="22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>
                <a:latin typeface="Arial"/>
                <a:cs typeface="Arial"/>
              </a:rPr>
              <a:t>Phosphoribosyl</a:t>
            </a:r>
            <a:r>
              <a:rPr lang="en-US" sz="2200" dirty="0">
                <a:latin typeface="Arial"/>
                <a:cs typeface="Arial"/>
              </a:rPr>
              <a:t> pyrophosphate </a:t>
            </a:r>
            <a:r>
              <a:rPr lang="en-US" sz="2200" dirty="0" err="1">
                <a:latin typeface="Arial"/>
                <a:cs typeface="Arial"/>
              </a:rPr>
              <a:t>synthetase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overactivity</a:t>
            </a:r>
            <a:endParaRPr lang="en-US" sz="2200" dirty="0">
              <a:latin typeface="Arial"/>
              <a:cs typeface="Arial"/>
            </a:endParaRPr>
          </a:p>
          <a:p>
            <a:pPr marL="342900" indent="-342900">
              <a:spcAft>
                <a:spcPts val="300"/>
              </a:spcAft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Hypoxanthine-guanine </a:t>
            </a:r>
            <a:r>
              <a:rPr lang="en-US" sz="2200" dirty="0" err="1">
                <a:latin typeface="Arial"/>
                <a:cs typeface="Arial"/>
              </a:rPr>
              <a:t>phosphoribosyl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transferase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deficiency</a:t>
            </a:r>
            <a:endParaRPr lang="en-US" sz="2200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200" dirty="0">
                <a:solidFill>
                  <a:srgbClr val="FFFF00"/>
                </a:solidFill>
                <a:latin typeface="Arial"/>
                <a:cs typeface="Arial"/>
              </a:rPr>
              <a:t>Secondary </a:t>
            </a:r>
            <a:r>
              <a:rPr lang="en-US" sz="2200" dirty="0" err="1" smtClean="0">
                <a:solidFill>
                  <a:srgbClr val="FFFF00"/>
                </a:solidFill>
                <a:latin typeface="Arial"/>
                <a:cs typeface="Arial"/>
              </a:rPr>
              <a:t>hyperuricaemia</a:t>
            </a:r>
            <a:endParaRPr lang="en-US" sz="22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Excessive dietary purine intake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High nucleotide turnover (psoriasis, </a:t>
            </a:r>
            <a:r>
              <a:rPr lang="en-US" sz="2200" dirty="0" err="1">
                <a:latin typeface="Arial"/>
                <a:cs typeface="Arial"/>
              </a:rPr>
              <a:t>myeloproliferative</a:t>
            </a:r>
            <a:r>
              <a:rPr lang="en-US" sz="2200" dirty="0">
                <a:latin typeface="Arial"/>
                <a:cs typeface="Arial"/>
              </a:rPr>
              <a:t> and</a:t>
            </a:r>
          </a:p>
          <a:p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   </a:t>
            </a:r>
            <a:r>
              <a:rPr lang="en-US" sz="2200" dirty="0" err="1" smtClean="0">
                <a:latin typeface="Arial"/>
                <a:cs typeface="Arial"/>
              </a:rPr>
              <a:t>lymphoproliferative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diseases)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Increased adenosine triphosphate (ATP) </a:t>
            </a:r>
            <a:r>
              <a:rPr lang="en-US" sz="2200" dirty="0" smtClean="0">
                <a:latin typeface="Arial"/>
                <a:cs typeface="Arial"/>
              </a:rPr>
              <a:t>degradation (</a:t>
            </a:r>
            <a:r>
              <a:rPr lang="en-US" sz="2200" dirty="0">
                <a:latin typeface="Arial"/>
                <a:cs typeface="Arial"/>
              </a:rPr>
              <a:t>vigorous muscle </a:t>
            </a:r>
            <a:r>
              <a:rPr lang="en-US" sz="2200" dirty="0" smtClean="0">
                <a:latin typeface="Arial"/>
                <a:cs typeface="Arial"/>
              </a:rPr>
              <a:t>exertion)</a:t>
            </a:r>
            <a:endParaRPr lang="en-US" sz="2200" dirty="0"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50394" y="1417638"/>
            <a:ext cx="0" cy="544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8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hyperuricaemia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 err="1">
                <a:latin typeface="Arial"/>
                <a:cs typeface="Arial"/>
              </a:rPr>
              <a:t>Hyperuricaemia</a:t>
            </a:r>
            <a:r>
              <a:rPr lang="en-GB" dirty="0">
                <a:latin typeface="Arial"/>
                <a:cs typeface="Arial"/>
              </a:rPr>
              <a:t> is associated with </a:t>
            </a:r>
          </a:p>
          <a:p>
            <a:pPr lvl="0"/>
            <a:r>
              <a:rPr lang="en-GB" dirty="0">
                <a:latin typeface="Arial"/>
                <a:cs typeface="Arial"/>
              </a:rPr>
              <a:t>a tendency to form crystals of monosodium </a:t>
            </a:r>
            <a:r>
              <a:rPr lang="en-GB" dirty="0" err="1">
                <a:latin typeface="Arial"/>
                <a:cs typeface="Arial"/>
              </a:rPr>
              <a:t>urate</a:t>
            </a:r>
            <a:r>
              <a:rPr lang="en-GB" dirty="0">
                <a:latin typeface="Arial"/>
                <a:cs typeface="Arial"/>
              </a:rPr>
              <a:t> causing clinical gout </a:t>
            </a:r>
          </a:p>
          <a:p>
            <a:pPr lvl="0"/>
            <a:r>
              <a:rPr lang="en-GB" dirty="0">
                <a:latin typeface="Arial"/>
                <a:cs typeface="Arial"/>
              </a:rPr>
              <a:t>Renal calculi</a:t>
            </a:r>
          </a:p>
          <a:p>
            <a:pPr lvl="0"/>
            <a:r>
              <a:rPr lang="en-GB" dirty="0">
                <a:latin typeface="Arial"/>
                <a:cs typeface="Arial"/>
              </a:rPr>
              <a:t>Tophi (</a:t>
            </a:r>
            <a:r>
              <a:rPr lang="en-GB" dirty="0" err="1">
                <a:latin typeface="Arial"/>
                <a:cs typeface="Arial"/>
              </a:rPr>
              <a:t>urate</a:t>
            </a:r>
            <a:r>
              <a:rPr lang="en-GB" dirty="0">
                <a:latin typeface="Arial"/>
                <a:cs typeface="Arial"/>
              </a:rPr>
              <a:t> in soft tissues)</a:t>
            </a:r>
          </a:p>
          <a:p>
            <a:pPr lvl="0"/>
            <a:r>
              <a:rPr lang="en-GB" dirty="0">
                <a:latin typeface="Arial"/>
                <a:cs typeface="Arial"/>
              </a:rPr>
              <a:t>Acute </a:t>
            </a:r>
            <a:r>
              <a:rPr lang="en-GB" dirty="0" err="1">
                <a:latin typeface="Arial"/>
                <a:cs typeface="Arial"/>
              </a:rPr>
              <a:t>urate</a:t>
            </a:r>
            <a:r>
              <a:rPr lang="en-GB" dirty="0">
                <a:latin typeface="Arial"/>
                <a:cs typeface="Arial"/>
              </a:rPr>
              <a:t> nephropathy (due to sudden increases in </a:t>
            </a:r>
            <a:r>
              <a:rPr lang="en-GB" dirty="0" err="1">
                <a:latin typeface="Arial"/>
                <a:cs typeface="Arial"/>
              </a:rPr>
              <a:t>urate</a:t>
            </a:r>
            <a:r>
              <a:rPr lang="en-GB" dirty="0">
                <a:latin typeface="Arial"/>
                <a:cs typeface="Arial"/>
              </a:rPr>
              <a:t> production -widespread crystallisation in the renal tubules).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Concepts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19615" cy="52847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Introduction</a:t>
            </a:r>
          </a:p>
          <a:p>
            <a:r>
              <a:rPr lang="en-US" dirty="0" smtClean="0">
                <a:latin typeface="Arial"/>
                <a:cs typeface="Arial"/>
              </a:rPr>
              <a:t>Uric acid metabolism- production 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smtClean="0">
                <a:latin typeface="Arial"/>
                <a:cs typeface="Arial"/>
              </a:rPr>
              <a:t>excretion</a:t>
            </a:r>
          </a:p>
          <a:p>
            <a:r>
              <a:rPr lang="en-US" dirty="0" err="1" smtClean="0">
                <a:latin typeface="Arial"/>
                <a:cs typeface="Arial"/>
              </a:rPr>
              <a:t>Hyperuricaemia</a:t>
            </a:r>
            <a:endParaRPr lang="en-US" dirty="0" smtClean="0">
              <a:latin typeface="Arial"/>
              <a:cs typeface="Arial"/>
            </a:endParaRPr>
          </a:p>
          <a:p>
            <a:pPr marL="800100" lvl="2" indent="0">
              <a:buNone/>
            </a:pPr>
            <a:r>
              <a:rPr lang="en-US" sz="3200" dirty="0" smtClean="0">
                <a:latin typeface="Arial"/>
                <a:cs typeface="Arial"/>
              </a:rPr>
              <a:t>-causes</a:t>
            </a:r>
          </a:p>
          <a:p>
            <a:pPr marL="800100" lvl="2" indent="0">
              <a:buNone/>
            </a:pPr>
            <a:r>
              <a:rPr lang="en-US" sz="3200" dirty="0" smtClean="0">
                <a:latin typeface="Arial"/>
                <a:cs typeface="Arial"/>
              </a:rPr>
              <a:t>-effects</a:t>
            </a:r>
          </a:p>
          <a:p>
            <a:r>
              <a:rPr lang="en-US" dirty="0" smtClean="0">
                <a:latin typeface="Arial"/>
                <a:cs typeface="Arial"/>
              </a:rPr>
              <a:t>Gout</a:t>
            </a:r>
          </a:p>
          <a:p>
            <a:pPr lvl="0"/>
            <a:r>
              <a:rPr lang="en-GB" dirty="0">
                <a:latin typeface="Arial"/>
                <a:cs typeface="Arial"/>
              </a:rPr>
              <a:t>Hypoxanthine-guanine </a:t>
            </a:r>
            <a:r>
              <a:rPr lang="en-GB" dirty="0" err="1">
                <a:latin typeface="Arial"/>
                <a:cs typeface="Arial"/>
              </a:rPr>
              <a:t>phosphoribosyl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transferase</a:t>
            </a:r>
            <a:r>
              <a:rPr lang="en-GB" dirty="0">
                <a:latin typeface="Arial"/>
                <a:cs typeface="Arial"/>
              </a:rPr>
              <a:t> (HGPRT) deficiency (</a:t>
            </a:r>
            <a:r>
              <a:rPr lang="en-GB" dirty="0" err="1">
                <a:latin typeface="Arial"/>
                <a:cs typeface="Arial"/>
              </a:rPr>
              <a:t>Lesch-Nyhan</a:t>
            </a:r>
            <a:r>
              <a:rPr lang="en-GB" dirty="0">
                <a:latin typeface="Arial"/>
                <a:cs typeface="Arial"/>
              </a:rPr>
              <a:t> syndrome</a:t>
            </a:r>
            <a:r>
              <a:rPr lang="en-GB" dirty="0" smtClean="0">
                <a:latin typeface="Arial"/>
                <a:cs typeface="Arial"/>
              </a:rPr>
              <a:t>)</a:t>
            </a:r>
            <a:endParaRPr lang="en-GB" dirty="0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4525" y="1957388"/>
            <a:ext cx="7500938" cy="1643062"/>
          </a:xfrm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cs typeface="Arial" charset="0"/>
              </a:rPr>
              <a:t>Crystals of what, are the cause of acute gout?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3062288"/>
            <a:ext cx="4625975" cy="31432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Sugar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Pyrophosphate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Monosodium </a:t>
            </a:r>
            <a:r>
              <a:rPr lang="en-GB" dirty="0" err="1">
                <a:latin typeface="Arial" charset="0"/>
                <a:cs typeface="Arial" charset="0"/>
              </a:rPr>
              <a:t>urate</a:t>
            </a:r>
            <a:endParaRPr lang="en-GB" dirty="0"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Urea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dirty="0" err="1">
                <a:latin typeface="Arial" charset="0"/>
                <a:cs typeface="Arial" charset="0"/>
              </a:rPr>
              <a:t>Uricase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7412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71500" y="0"/>
            <a:ext cx="58578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>
                <a:latin typeface="Calibri" charset="0"/>
                <a:cs typeface="ＭＳ Ｐゴシック" charset="0"/>
              </a:rPr>
              <a:t>Press letter           </a:t>
            </a:r>
          </a:p>
          <a:p>
            <a:r>
              <a:rPr lang="en-GB" sz="2800">
                <a:latin typeface="Calibri" charset="0"/>
                <a:cs typeface="ＭＳ Ｐゴシック" charset="0"/>
              </a:rPr>
              <a:t>Then press green arrow       to join</a:t>
            </a:r>
          </a:p>
          <a:p>
            <a:r>
              <a:rPr lang="en-GB" sz="2800">
                <a:latin typeface="Calibri" charset="0"/>
                <a:cs typeface="ＭＳ Ｐゴシック" charset="0"/>
              </a:rPr>
              <a:t>You should now be connected…</a:t>
            </a:r>
          </a:p>
          <a:p>
            <a:r>
              <a:rPr lang="en-GB" sz="2800">
                <a:latin typeface="Calibri" charset="0"/>
                <a:cs typeface="ＭＳ Ｐゴシック" charset="0"/>
              </a:rPr>
              <a:t>ANS:</a:t>
            </a:r>
          </a:p>
          <a:p>
            <a:r>
              <a:rPr lang="en-GB" sz="2800">
                <a:latin typeface="Calibri" charset="0"/>
                <a:cs typeface="ＭＳ Ｐゴシック" charset="0"/>
              </a:rPr>
              <a:t>YEAR5PATH 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4000500" y="0"/>
            <a:ext cx="1081088" cy="5715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Calibri" charset="0"/>
                <a:cs typeface="ＭＳ Ｐゴシック" charset="0"/>
              </a:rPr>
              <a:t>&lt;C&gt;</a:t>
            </a:r>
            <a:endParaRPr lang="en-US" sz="3200" b="1">
              <a:latin typeface="Calibri" charset="0"/>
              <a:cs typeface="ＭＳ Ｐゴシック" charset="0"/>
            </a:endParaRPr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71500"/>
            <a:ext cx="409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  <a:cs typeface="Arial" charset="0"/>
              </a:rPr>
              <a:t>Gout</a:t>
            </a:r>
          </a:p>
        </p:txBody>
      </p:sp>
      <p:pic>
        <p:nvPicPr>
          <p:cNvPr id="43011" name="Picture 8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625600"/>
            <a:ext cx="62103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706438" y="6289675"/>
            <a:ext cx="2047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2800">
                <a:latin typeface="Times New Roman" charset="0"/>
              </a:rPr>
              <a:t>James Gilray</a:t>
            </a:r>
          </a:p>
        </p:txBody>
      </p:sp>
    </p:spTree>
    <p:extLst>
      <p:ext uri="{BB962C8B-B14F-4D97-AF65-F5344CB8AC3E}">
        <p14:creationId xmlns:p14="http://schemas.microsoft.com/office/powerpoint/2010/main" val="41927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Gout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2453"/>
            <a:ext cx="8382000" cy="488074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dirty="0" smtClean="0">
                <a:latin typeface="Arial"/>
                <a:cs typeface="Arial"/>
              </a:rPr>
              <a:t>Inflammatory arthritis</a:t>
            </a:r>
          </a:p>
          <a:p>
            <a:pPr marL="0" lvl="0" indent="0">
              <a:lnSpc>
                <a:spcPct val="90000"/>
              </a:lnSpc>
              <a:buClr>
                <a:srgbClr val="FF9900"/>
              </a:buClr>
              <a:buSzPct val="130000"/>
              <a:buNone/>
            </a:pPr>
            <a:endParaRPr lang="en-GB" dirty="0" smtClean="0">
              <a:latin typeface="Arial"/>
              <a:cs typeface="Arial"/>
            </a:endParaRPr>
          </a:p>
          <a:p>
            <a:pPr lvl="0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dirty="0" smtClean="0">
                <a:latin typeface="Arial"/>
                <a:cs typeface="Arial"/>
              </a:rPr>
              <a:t>Deposition </a:t>
            </a:r>
            <a:r>
              <a:rPr lang="en-GB" dirty="0">
                <a:latin typeface="Arial"/>
                <a:cs typeface="Arial"/>
              </a:rPr>
              <a:t>of monosodium </a:t>
            </a:r>
            <a:r>
              <a:rPr lang="en-GB" dirty="0" err="1">
                <a:latin typeface="Arial"/>
                <a:cs typeface="Arial"/>
              </a:rPr>
              <a:t>urate</a:t>
            </a:r>
            <a:r>
              <a:rPr lang="en-GB" dirty="0">
                <a:latin typeface="Arial"/>
                <a:cs typeface="Arial"/>
              </a:rPr>
              <a:t> crystals in the cartilage, </a:t>
            </a:r>
            <a:r>
              <a:rPr lang="en-GB" dirty="0" err="1">
                <a:latin typeface="Arial"/>
                <a:cs typeface="Arial"/>
              </a:rPr>
              <a:t>synovium</a:t>
            </a:r>
            <a:r>
              <a:rPr lang="en-GB" dirty="0">
                <a:latin typeface="Arial"/>
                <a:cs typeface="Arial"/>
              </a:rPr>
              <a:t> and synovial fluid of </a:t>
            </a:r>
            <a:r>
              <a:rPr lang="en-GB" dirty="0" smtClean="0">
                <a:latin typeface="Arial"/>
                <a:cs typeface="Arial"/>
              </a:rPr>
              <a:t>joints</a:t>
            </a:r>
          </a:p>
          <a:p>
            <a:pPr marL="0" lvl="0" indent="0">
              <a:lnSpc>
                <a:spcPct val="90000"/>
              </a:lnSpc>
              <a:buClr>
                <a:srgbClr val="FF9900"/>
              </a:buClr>
              <a:buSzPct val="130000"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dirty="0" smtClean="0">
                <a:latin typeface="Arial" charset="0"/>
                <a:cs typeface="Arial" charset="0"/>
              </a:rPr>
              <a:t>Can </a:t>
            </a:r>
            <a:r>
              <a:rPr lang="en-US" dirty="0">
                <a:latin typeface="Arial" charset="0"/>
                <a:cs typeface="Arial" charset="0"/>
              </a:rPr>
              <a:t>be acute (</a:t>
            </a:r>
            <a:r>
              <a:rPr lang="en-US" dirty="0" err="1">
                <a:latin typeface="Arial" charset="0"/>
                <a:cs typeface="Arial" charset="0"/>
              </a:rPr>
              <a:t>Podagra</a:t>
            </a:r>
            <a:r>
              <a:rPr lang="en-US" dirty="0">
                <a:latin typeface="Arial" charset="0"/>
                <a:cs typeface="Arial" charset="0"/>
              </a:rPr>
              <a:t>) or chronic (</a:t>
            </a:r>
            <a:r>
              <a:rPr lang="en-US" dirty="0" err="1" smtClean="0">
                <a:latin typeface="Arial" charset="0"/>
                <a:cs typeface="Arial" charset="0"/>
              </a:rPr>
              <a:t>Tophaceous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  <a:cs typeface="Arial" charset="0"/>
              </a:rPr>
              <a:t>Gout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533400" y="1066800"/>
            <a:ext cx="7765039" cy="4076307"/>
            <a:chOff x="336" y="576"/>
            <a:chExt cx="5008" cy="3408"/>
          </a:xfrm>
        </p:grpSpPr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576"/>
              <a:ext cx="2813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09" name="Group 5"/>
            <p:cNvGrpSpPr>
              <a:grpSpLocks/>
            </p:cNvGrpSpPr>
            <p:nvPr/>
          </p:nvGrpSpPr>
          <p:grpSpPr bwMode="auto">
            <a:xfrm>
              <a:off x="336" y="576"/>
              <a:ext cx="2256" cy="3408"/>
              <a:chOff x="96" y="-80"/>
              <a:chExt cx="2688" cy="4080"/>
            </a:xfrm>
          </p:grpSpPr>
          <p:pic>
            <p:nvPicPr>
              <p:cNvPr id="4711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608" y="624"/>
                <a:ext cx="4080" cy="2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1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-80"/>
                <a:ext cx="2680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854992" y="5859873"/>
            <a:ext cx="712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Monosodium </a:t>
            </a:r>
            <a:r>
              <a:rPr lang="en-US" sz="2400" dirty="0" err="1">
                <a:latin typeface="Arial"/>
                <a:cs typeface="Arial"/>
              </a:rPr>
              <a:t>urate</a:t>
            </a:r>
            <a:r>
              <a:rPr lang="en-US" sz="2400" dirty="0">
                <a:latin typeface="Arial"/>
                <a:cs typeface="Arial"/>
              </a:rPr>
              <a:t> crystals are pro-</a:t>
            </a:r>
            <a:r>
              <a:rPr lang="en-US" sz="2400" dirty="0" smtClean="0">
                <a:latin typeface="Arial"/>
                <a:cs typeface="Arial"/>
              </a:rPr>
              <a:t>inflammatory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8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Gout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Gout commonly affects middle aged men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Risk factors:	</a:t>
            </a:r>
            <a:r>
              <a:rPr lang="en-US" dirty="0" err="1" smtClean="0">
                <a:latin typeface="Arial"/>
                <a:cs typeface="Arial"/>
              </a:rPr>
              <a:t>hyperuricaemia</a:t>
            </a: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				family history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		obesity 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		alcohol consumption 				hypertension 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		renal impairment 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		drugs</a:t>
            </a:r>
          </a:p>
        </p:txBody>
      </p:sp>
    </p:spTree>
    <p:extLst>
      <p:ext uri="{BB962C8B-B14F-4D97-AF65-F5344CB8AC3E}">
        <p14:creationId xmlns:p14="http://schemas.microsoft.com/office/powerpoint/2010/main" val="20993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Acute </a:t>
            </a:r>
            <a:r>
              <a:rPr lang="en-US" dirty="0" smtClean="0">
                <a:latin typeface="Arial" charset="0"/>
                <a:cs typeface="Arial" charset="0"/>
              </a:rPr>
              <a:t>Gout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231"/>
            <a:ext cx="8382000" cy="45720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GB" dirty="0" smtClean="0">
                <a:latin typeface="Arial" charset="0"/>
                <a:cs typeface="Arial" charset="0"/>
              </a:rPr>
              <a:t>Abrupt onset </a:t>
            </a:r>
          </a:p>
          <a:p>
            <a:pPr>
              <a:buClr>
                <a:srgbClr val="FF9900"/>
              </a:buClr>
              <a:buSzPct val="130000"/>
            </a:pPr>
            <a:r>
              <a:rPr lang="en-GB" dirty="0" smtClean="0">
                <a:latin typeface="Arial" charset="0"/>
                <a:cs typeface="Arial" charset="0"/>
              </a:rPr>
              <a:t>Rapid </a:t>
            </a:r>
            <a:r>
              <a:rPr lang="en-GB" dirty="0">
                <a:latin typeface="Arial" charset="0"/>
                <a:cs typeface="Arial" charset="0"/>
              </a:rPr>
              <a:t>build up of pain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dirty="0" smtClean="0">
                <a:latin typeface="Arial" charset="0"/>
                <a:cs typeface="Arial" charset="0"/>
              </a:rPr>
              <a:t>Exquisitely  tender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dirty="0">
                <a:latin typeface="Arial" charset="0"/>
                <a:cs typeface="Arial" charset="0"/>
              </a:rPr>
              <a:t>Affected joint red, hot and </a:t>
            </a:r>
            <a:r>
              <a:rPr lang="en-GB" dirty="0" smtClean="0">
                <a:latin typeface="Arial" charset="0"/>
                <a:cs typeface="Arial" charset="0"/>
              </a:rPr>
              <a:t>swollen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dirty="0" smtClean="0"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latin typeface="Arial" charset="0"/>
                <a:cs typeface="Arial" charset="0"/>
              </a:rPr>
              <a:t>st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MTP joint </a:t>
            </a:r>
            <a:r>
              <a:rPr lang="en-US" dirty="0" smtClean="0">
                <a:latin typeface="Arial" charset="0"/>
                <a:cs typeface="Arial" charset="0"/>
              </a:rPr>
              <a:t>is </a:t>
            </a:r>
            <a:r>
              <a:rPr lang="en-US" dirty="0">
                <a:latin typeface="Arial" charset="0"/>
                <a:cs typeface="Arial" charset="0"/>
              </a:rPr>
              <a:t>involved in 90% </a:t>
            </a:r>
            <a:r>
              <a:rPr lang="en-US" dirty="0" smtClean="0">
                <a:latin typeface="Arial" charset="0"/>
                <a:cs typeface="Arial" charset="0"/>
              </a:rPr>
              <a:t>overall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dirty="0">
                <a:latin typeface="Arial"/>
                <a:cs typeface="Arial"/>
              </a:rPr>
              <a:t>A third of patients have normal uric acid concentrations during an acute attack of </a:t>
            </a:r>
            <a:r>
              <a:rPr lang="en-US" dirty="0" smtClean="0">
                <a:latin typeface="Arial"/>
                <a:cs typeface="Arial"/>
              </a:rPr>
              <a:t>gout</a:t>
            </a:r>
            <a:endParaRPr lang="en-US" dirty="0">
              <a:latin typeface="Arial"/>
              <a:cs typeface="Arial"/>
            </a:endParaRPr>
          </a:p>
          <a:p>
            <a:pPr eaLnBrk="1" hangingPunct="1">
              <a:buClr>
                <a:srgbClr val="FF9900"/>
              </a:buClr>
              <a:buSzPct val="130000"/>
            </a:pP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6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Management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dirty="0">
                <a:latin typeface="Arial" charset="0"/>
                <a:cs typeface="Arial" charset="0"/>
              </a:rPr>
              <a:t>Important to distinguish between therapy for reducing inflammation and that for managing </a:t>
            </a:r>
            <a:r>
              <a:rPr lang="en-GB" dirty="0" err="1">
                <a:latin typeface="Arial" charset="0"/>
                <a:cs typeface="Arial" charset="0"/>
              </a:rPr>
              <a:t>hyperuricaemia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9900"/>
              </a:buClr>
              <a:buSzPct val="130000"/>
            </a:pPr>
            <a:endParaRPr lang="en-US" sz="4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Treatment: Reducing Inflammation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dirty="0">
                <a:latin typeface="Arial" charset="0"/>
                <a:cs typeface="Arial" charset="0"/>
              </a:rPr>
              <a:t>Acute gout.</a:t>
            </a:r>
          </a:p>
          <a:p>
            <a:pPr lvl="1" eaLnBrk="1" hangingPunct="1">
              <a:buClr>
                <a:srgbClr val="FF9900"/>
              </a:buClr>
              <a:buSzPct val="130000"/>
            </a:pPr>
            <a:r>
              <a:rPr lang="en-GB" sz="3200" dirty="0">
                <a:latin typeface="Arial" charset="0"/>
                <a:cs typeface="Arial" charset="0"/>
              </a:rPr>
              <a:t>NSAIDs</a:t>
            </a:r>
          </a:p>
          <a:p>
            <a:pPr lvl="1" eaLnBrk="1" hangingPunct="1">
              <a:buClr>
                <a:srgbClr val="FF9900"/>
              </a:buClr>
              <a:buSzPct val="130000"/>
            </a:pPr>
            <a:r>
              <a:rPr lang="en-GB" sz="3200" dirty="0">
                <a:latin typeface="Arial" charset="0"/>
                <a:cs typeface="Arial" charset="0"/>
              </a:rPr>
              <a:t>Colchicine</a:t>
            </a:r>
          </a:p>
          <a:p>
            <a:pPr lvl="1" eaLnBrk="1" hangingPunct="1">
              <a:buClr>
                <a:srgbClr val="FF9900"/>
              </a:buClr>
              <a:buSzPct val="130000"/>
            </a:pPr>
            <a:r>
              <a:rPr lang="en-GB" sz="3200" dirty="0">
                <a:latin typeface="Arial" charset="0"/>
                <a:cs typeface="Arial" charset="0"/>
              </a:rPr>
              <a:t>Glucocorticoids</a:t>
            </a:r>
          </a:p>
          <a:p>
            <a:pPr lvl="1" eaLnBrk="1" hangingPunct="1">
              <a:buClr>
                <a:srgbClr val="FF9900"/>
              </a:buClr>
              <a:buSzPct val="130000"/>
            </a:pPr>
            <a:r>
              <a:rPr lang="en-GB" sz="3200" dirty="0">
                <a:latin typeface="Arial" charset="0"/>
                <a:cs typeface="Arial" charset="0"/>
              </a:rPr>
              <a:t>Do NOT attempt to modify plasma </a:t>
            </a:r>
            <a:r>
              <a:rPr lang="en-GB" sz="3200" dirty="0" err="1">
                <a:latin typeface="Arial" charset="0"/>
                <a:cs typeface="Arial" charset="0"/>
              </a:rPr>
              <a:t>urate</a:t>
            </a:r>
            <a:r>
              <a:rPr lang="en-GB" sz="3200" dirty="0">
                <a:latin typeface="Arial" charset="0"/>
                <a:cs typeface="Arial" charset="0"/>
              </a:rPr>
              <a:t> concentration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Managing Hyperuricaemia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dirty="0">
                <a:latin typeface="Arial" charset="0"/>
                <a:cs typeface="Arial" charset="0"/>
              </a:rPr>
              <a:t>Interval (non acute) gout.</a:t>
            </a:r>
          </a:p>
          <a:p>
            <a:pPr lvl="1" eaLnBrk="1" hangingPunct="1">
              <a:buClr>
                <a:srgbClr val="FF9900"/>
              </a:buClr>
              <a:buSzPct val="130000"/>
            </a:pPr>
            <a:r>
              <a:rPr lang="en-GB" sz="3200" dirty="0">
                <a:latin typeface="Arial" charset="0"/>
                <a:cs typeface="Arial" charset="0"/>
              </a:rPr>
              <a:t>Drink plenty (water!)</a:t>
            </a:r>
          </a:p>
          <a:p>
            <a:pPr lvl="1" eaLnBrk="1" hangingPunct="1">
              <a:buClr>
                <a:srgbClr val="FF9900"/>
              </a:buClr>
              <a:buSzPct val="130000"/>
            </a:pPr>
            <a:r>
              <a:rPr lang="en-GB" sz="3200" dirty="0">
                <a:latin typeface="Arial" charset="0"/>
                <a:cs typeface="Arial" charset="0"/>
              </a:rPr>
              <a:t>Reverse factors </a:t>
            </a:r>
            <a:r>
              <a:rPr lang="en-GB" sz="3200" dirty="0" smtClean="0">
                <a:latin typeface="Arial" charset="0"/>
                <a:cs typeface="Arial" charset="0"/>
              </a:rPr>
              <a:t>elevating </a:t>
            </a:r>
            <a:r>
              <a:rPr lang="en-GB" sz="3200" dirty="0" err="1" smtClean="0">
                <a:latin typeface="Arial" charset="0"/>
                <a:cs typeface="Arial" charset="0"/>
              </a:rPr>
              <a:t>urate</a:t>
            </a:r>
            <a:endParaRPr lang="en-GB" sz="3200" dirty="0" smtClean="0">
              <a:latin typeface="Arial" charset="0"/>
              <a:cs typeface="Arial" charset="0"/>
            </a:endParaRPr>
          </a:p>
          <a:p>
            <a:pPr lvl="1">
              <a:buClr>
                <a:srgbClr val="FF9900"/>
              </a:buClr>
              <a:buSzPct val="130000"/>
            </a:pPr>
            <a:r>
              <a:rPr lang="en-GB" sz="3200" dirty="0" smtClean="0">
                <a:latin typeface="Arial" charset="0"/>
                <a:cs typeface="Arial" charset="0"/>
              </a:rPr>
              <a:t> </a:t>
            </a:r>
            <a:r>
              <a:rPr lang="en-GB" sz="3200" dirty="0" err="1">
                <a:latin typeface="Arial" charset="0"/>
                <a:cs typeface="Arial" charset="0"/>
              </a:rPr>
              <a:t>U</a:t>
            </a:r>
            <a:r>
              <a:rPr lang="en-GB" sz="3200" dirty="0" err="1" smtClean="0">
                <a:latin typeface="Arial" charset="0"/>
                <a:cs typeface="Arial" charset="0"/>
              </a:rPr>
              <a:t>rate</a:t>
            </a:r>
            <a:r>
              <a:rPr lang="en-GB" sz="3200" dirty="0" smtClean="0">
                <a:latin typeface="Arial" charset="0"/>
                <a:cs typeface="Arial" charset="0"/>
              </a:rPr>
              <a:t> lowering therapy is indicated </a:t>
            </a:r>
            <a:r>
              <a:rPr lang="en-GB" sz="3200" dirty="0">
                <a:latin typeface="Arial" charset="0"/>
                <a:cs typeface="Arial" charset="0"/>
              </a:rPr>
              <a:t>for patients with recurrent gout attacks, chronic </a:t>
            </a:r>
            <a:r>
              <a:rPr lang="en-GB" sz="3200" dirty="0" err="1">
                <a:latin typeface="Arial" charset="0"/>
                <a:cs typeface="Arial" charset="0"/>
              </a:rPr>
              <a:t>arthropathy</a:t>
            </a:r>
            <a:r>
              <a:rPr lang="en-GB" sz="3200" dirty="0">
                <a:latin typeface="Arial" charset="0"/>
                <a:cs typeface="Arial" charset="0"/>
              </a:rPr>
              <a:t>, tophi, and gout with uric acid stones</a:t>
            </a:r>
          </a:p>
          <a:p>
            <a:pPr lvl="1" eaLnBrk="1" hangingPunct="1">
              <a:buClr>
                <a:srgbClr val="FF9900"/>
              </a:buClr>
              <a:buSzPct val="130000"/>
            </a:pPr>
            <a:r>
              <a:rPr lang="en-GB" sz="3200" dirty="0">
                <a:latin typeface="Arial" charset="0"/>
                <a:cs typeface="Arial" charset="0"/>
              </a:rPr>
              <a:t>reduce synthesis with allopurinol</a:t>
            </a:r>
          </a:p>
          <a:p>
            <a:pPr lvl="1" eaLnBrk="1" hangingPunct="1">
              <a:buClr>
                <a:srgbClr val="FF9900"/>
              </a:buClr>
              <a:buSzPct val="130000"/>
            </a:pPr>
            <a:r>
              <a:rPr lang="en-GB" sz="3200" dirty="0">
                <a:latin typeface="Arial" charset="0"/>
                <a:cs typeface="Arial" charset="0"/>
              </a:rPr>
              <a:t>increase renal excretion with </a:t>
            </a:r>
            <a:r>
              <a:rPr lang="en-GB" sz="3200" dirty="0" err="1">
                <a:latin typeface="Arial" charset="0"/>
                <a:cs typeface="Arial" charset="0"/>
              </a:rPr>
              <a:t>probenecid</a:t>
            </a:r>
            <a:r>
              <a:rPr lang="en-GB" sz="3200" dirty="0">
                <a:latin typeface="Arial" charset="0"/>
                <a:cs typeface="Arial" charset="0"/>
              </a:rPr>
              <a:t>: “</a:t>
            </a:r>
            <a:r>
              <a:rPr lang="en-GB" sz="3200" dirty="0" err="1">
                <a:latin typeface="Arial" charset="0"/>
                <a:cs typeface="Arial" charset="0"/>
              </a:rPr>
              <a:t>uricosuric</a:t>
            </a:r>
            <a:r>
              <a:rPr lang="en-GB" sz="3600" dirty="0">
                <a:latin typeface="Arial" charset="0"/>
                <a:cs typeface="Arial" charset="0"/>
              </a:rPr>
              <a:t>”</a:t>
            </a:r>
            <a:endParaRPr lang="en-US" sz="3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3627"/>
            <a:ext cx="8229600" cy="1279315"/>
          </a:xfrm>
        </p:spPr>
        <p:txBody>
          <a:bodyPr/>
          <a:lstStyle/>
          <a:p>
            <a:r>
              <a:rPr lang="en-US" dirty="0" smtClean="0"/>
              <a:t>Drugs to lower uric acid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356" r="-9356"/>
          <a:stretch/>
        </p:blipFill>
        <p:spPr>
          <a:xfrm>
            <a:off x="-308132" y="930538"/>
            <a:ext cx="9158302" cy="5098528"/>
          </a:xfrm>
        </p:spPr>
      </p:pic>
      <p:sp>
        <p:nvSpPr>
          <p:cNvPr id="5" name="TextBox 4"/>
          <p:cNvSpPr txBox="1"/>
          <p:nvPr/>
        </p:nvSpPr>
        <p:spPr>
          <a:xfrm>
            <a:off x="4576715" y="6245031"/>
            <a:ext cx="403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 Lancet. 2010 Jan 23;375(9711):318-28. 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7304" y="3994135"/>
            <a:ext cx="24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Water soluble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230" y="5171861"/>
            <a:ext cx="1483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Inhibit proximal tubular </a:t>
            </a:r>
            <a:r>
              <a:rPr lang="en-US" sz="1600" dirty="0" err="1" smtClean="0">
                <a:solidFill>
                  <a:schemeClr val="bg1"/>
                </a:solidFill>
              </a:rPr>
              <a:t>urate</a:t>
            </a:r>
            <a:r>
              <a:rPr lang="en-US" sz="1600" dirty="0" smtClean="0">
                <a:solidFill>
                  <a:schemeClr val="bg1"/>
                </a:solidFill>
              </a:rPr>
              <a:t> reabsorption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97"/>
            <a:ext cx="8686800" cy="161883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Drugs </a:t>
            </a:r>
            <a:r>
              <a:rPr lang="en-US" dirty="0" smtClean="0">
                <a:latin typeface="Arial"/>
                <a:cs typeface="Arial"/>
              </a:rPr>
              <a:t>which </a:t>
            </a:r>
            <a:r>
              <a:rPr lang="en-US" dirty="0">
                <a:latin typeface="Arial"/>
                <a:cs typeface="Arial"/>
              </a:rPr>
              <a:t>raise serum </a:t>
            </a:r>
            <a:r>
              <a:rPr lang="en-US" dirty="0" smtClean="0">
                <a:latin typeface="Arial"/>
                <a:cs typeface="Arial"/>
              </a:rPr>
              <a:t>uric acid </a:t>
            </a:r>
            <a:r>
              <a:rPr lang="en-US" dirty="0">
                <a:latin typeface="Arial"/>
                <a:cs typeface="Arial"/>
              </a:rPr>
              <a:t>concentrations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70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70"/>
              </a:spcAft>
            </a:pPr>
            <a:r>
              <a:rPr lang="en-US" sz="12000" dirty="0" smtClean="0">
                <a:latin typeface="Arial"/>
                <a:cs typeface="Arial"/>
              </a:rPr>
              <a:t>Diuretics - </a:t>
            </a:r>
            <a:r>
              <a:rPr lang="en-US" sz="9600" dirty="0" smtClean="0">
                <a:solidFill>
                  <a:srgbClr val="FFFF00"/>
                </a:solidFill>
                <a:latin typeface="Arial"/>
                <a:cs typeface="Arial"/>
              </a:rPr>
              <a:t>a combination of volume depletion and decreased renal tubular secretion of uric acid</a:t>
            </a:r>
            <a:endParaRPr lang="en-US" sz="120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70"/>
              </a:spcAft>
            </a:pPr>
            <a:r>
              <a:rPr lang="en-US" sz="12000" dirty="0" err="1" smtClean="0">
                <a:solidFill>
                  <a:srgbClr val="FFFFFF"/>
                </a:solidFill>
                <a:latin typeface="Arial"/>
                <a:cs typeface="Arial"/>
              </a:rPr>
              <a:t>Tacrolimus</a:t>
            </a:r>
            <a:endParaRPr lang="en-US" sz="1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70"/>
              </a:spcAft>
            </a:pPr>
            <a:r>
              <a:rPr lang="en-US" sz="12000" dirty="0" err="1" smtClean="0">
                <a:solidFill>
                  <a:srgbClr val="FFFFFF"/>
                </a:solidFill>
                <a:latin typeface="Arial"/>
                <a:cs typeface="Arial"/>
              </a:rPr>
              <a:t>Ciclosporin</a:t>
            </a:r>
            <a:endParaRPr lang="en-US" sz="1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70"/>
              </a:spcAft>
            </a:pPr>
            <a:r>
              <a:rPr lang="en-US" sz="12000" dirty="0" smtClean="0">
                <a:solidFill>
                  <a:srgbClr val="FFFFFF"/>
                </a:solidFill>
                <a:latin typeface="Arial"/>
                <a:cs typeface="Arial"/>
              </a:rPr>
              <a:t>Cytotoxic chemotherapy</a:t>
            </a:r>
          </a:p>
          <a:p>
            <a:pPr lvl="0">
              <a:lnSpc>
                <a:spcPct val="120000"/>
              </a:lnSpc>
              <a:spcAft>
                <a:spcPts val="70"/>
              </a:spcAft>
            </a:pPr>
            <a:r>
              <a:rPr lang="en-US" sz="12000" dirty="0" smtClean="0">
                <a:solidFill>
                  <a:srgbClr val="FFFFFF"/>
                </a:solidFill>
                <a:latin typeface="Arial"/>
                <a:cs typeface="Arial"/>
              </a:rPr>
              <a:t>Ethanol </a:t>
            </a:r>
            <a:r>
              <a:rPr lang="en-US" sz="12000" dirty="0" smtClean="0">
                <a:latin typeface="Arial"/>
                <a:cs typeface="Arial"/>
              </a:rPr>
              <a:t>-</a:t>
            </a:r>
            <a:r>
              <a:rPr lang="en-US" sz="9600" dirty="0" smtClean="0">
                <a:solidFill>
                  <a:srgbClr val="FFFF00"/>
                </a:solidFill>
                <a:latin typeface="Arial"/>
                <a:cs typeface="Arial"/>
              </a:rPr>
              <a:t>Alcohol increases ATP turnover. Purines in beer during fermentation process.</a:t>
            </a:r>
          </a:p>
          <a:p>
            <a:pPr>
              <a:lnSpc>
                <a:spcPct val="120000"/>
              </a:lnSpc>
              <a:spcAft>
                <a:spcPts val="70"/>
              </a:spcAft>
            </a:pPr>
            <a:r>
              <a:rPr lang="en-US" sz="12000" dirty="0" smtClean="0">
                <a:solidFill>
                  <a:srgbClr val="FFFFFF"/>
                </a:solidFill>
                <a:latin typeface="Arial"/>
                <a:cs typeface="Arial"/>
              </a:rPr>
              <a:t>Salicylates (low dose)  </a:t>
            </a:r>
            <a:r>
              <a:rPr lang="en-US" sz="12000" dirty="0" smtClean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lang="en-US" sz="9600" dirty="0" smtClean="0">
                <a:solidFill>
                  <a:srgbClr val="FFFF00"/>
                </a:solidFill>
                <a:latin typeface="Arial"/>
                <a:cs typeface="Arial"/>
              </a:rPr>
              <a:t>At high doses aspirin is </a:t>
            </a:r>
            <a:r>
              <a:rPr lang="en-US" sz="9600" dirty="0" err="1" smtClean="0">
                <a:solidFill>
                  <a:srgbClr val="FFFF00"/>
                </a:solidFill>
                <a:latin typeface="Arial"/>
                <a:cs typeface="Arial"/>
              </a:rPr>
              <a:t>uricosuric</a:t>
            </a:r>
            <a:r>
              <a:rPr lang="en-US" sz="9600" dirty="0" smtClean="0">
                <a:solidFill>
                  <a:srgbClr val="FFFF00"/>
                </a:solidFill>
                <a:latin typeface="Arial"/>
                <a:cs typeface="Arial"/>
              </a:rPr>
              <a:t>, at low doses it causes uric acid retention</a:t>
            </a:r>
            <a:endParaRPr lang="en-US" sz="96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5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059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Learning Outcomes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3999"/>
            <a:ext cx="8763000" cy="4398747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Arial" charset="0"/>
                <a:cs typeface="Arial" charset="0"/>
              </a:rPr>
              <a:t>Know the basics of purine </a:t>
            </a:r>
            <a:r>
              <a:rPr lang="en-GB" dirty="0" smtClean="0">
                <a:latin typeface="Arial" charset="0"/>
                <a:cs typeface="Arial" charset="0"/>
              </a:rPr>
              <a:t>metabolism</a:t>
            </a:r>
          </a:p>
          <a:p>
            <a:pPr marL="0" indent="0"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Understand the aetiology, </a:t>
            </a:r>
            <a:r>
              <a:rPr lang="en-GB" dirty="0" smtClean="0">
                <a:latin typeface="Arial" charset="0"/>
                <a:cs typeface="Arial" charset="0"/>
              </a:rPr>
              <a:t>diagnosis </a:t>
            </a:r>
            <a:r>
              <a:rPr lang="en-GB" dirty="0">
                <a:latin typeface="Arial" charset="0"/>
                <a:cs typeface="Arial" charset="0"/>
              </a:rPr>
              <a:t>and </a:t>
            </a:r>
            <a:r>
              <a:rPr lang="en-GB" dirty="0" smtClean="0">
                <a:latin typeface="Arial" charset="0"/>
                <a:cs typeface="Arial" charset="0"/>
              </a:rPr>
              <a:t>management </a:t>
            </a:r>
            <a:r>
              <a:rPr lang="en-GB" dirty="0">
                <a:latin typeface="Arial" charset="0"/>
                <a:cs typeface="Arial" charset="0"/>
              </a:rPr>
              <a:t>of </a:t>
            </a:r>
            <a:r>
              <a:rPr lang="en-GB" dirty="0" smtClean="0">
                <a:latin typeface="Arial" charset="0"/>
                <a:cs typeface="Arial" charset="0"/>
              </a:rPr>
              <a:t>gout</a:t>
            </a:r>
          </a:p>
          <a:p>
            <a:pPr eaLnBrk="1" hangingPunct="1"/>
            <a:endParaRPr lang="en-GB" dirty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>
                <a:latin typeface="Arial" charset="0"/>
                <a:cs typeface="Arial" charset="0"/>
              </a:rPr>
              <a:t>U</a:t>
            </a:r>
            <a:r>
              <a:rPr lang="en-GB" dirty="0" smtClean="0">
                <a:latin typeface="Arial" charset="0"/>
                <a:cs typeface="Arial" charset="0"/>
              </a:rPr>
              <a:t>nderstand </a:t>
            </a:r>
            <a:r>
              <a:rPr lang="en-GB" dirty="0">
                <a:latin typeface="Arial" charset="0"/>
                <a:cs typeface="Arial" charset="0"/>
              </a:rPr>
              <a:t>the inborn error of metabolism, </a:t>
            </a:r>
            <a:r>
              <a:rPr lang="en-GB" dirty="0" err="1">
                <a:latin typeface="Arial" charset="0"/>
                <a:cs typeface="Arial" charset="0"/>
              </a:rPr>
              <a:t>Lesch-Nyhan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disease</a:t>
            </a:r>
          </a:p>
          <a:p>
            <a:pPr eaLnBrk="1" hangingPunct="1"/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cs typeface="Arial" charset="0"/>
              </a:rPr>
              <a:t>In the Treatment of gout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Allopurinol should be used acutely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NSAIDS are the first line treatment acutely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Colchicine lowers </a:t>
            </a:r>
            <a:r>
              <a:rPr lang="en-GB" dirty="0" err="1">
                <a:latin typeface="Arial" charset="0"/>
                <a:cs typeface="Arial" charset="0"/>
              </a:rPr>
              <a:t>urate</a:t>
            </a:r>
            <a:r>
              <a:rPr lang="en-GB" dirty="0">
                <a:latin typeface="Arial" charset="0"/>
                <a:cs typeface="Arial" charset="0"/>
              </a:rPr>
              <a:t> levels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Allopurinol lowers </a:t>
            </a:r>
            <a:r>
              <a:rPr lang="en-GB" dirty="0" err="1">
                <a:latin typeface="Arial" charset="0"/>
                <a:cs typeface="Arial" charset="0"/>
              </a:rPr>
              <a:t>urate</a:t>
            </a:r>
            <a:r>
              <a:rPr lang="en-GB" dirty="0">
                <a:latin typeface="Arial" charset="0"/>
                <a:cs typeface="Arial" charset="0"/>
              </a:rPr>
              <a:t> levels by inhibiting HPRT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Allopurinol lowers </a:t>
            </a:r>
            <a:r>
              <a:rPr lang="en-GB" dirty="0" err="1">
                <a:latin typeface="Arial" charset="0"/>
                <a:cs typeface="Arial" charset="0"/>
              </a:rPr>
              <a:t>urate</a:t>
            </a:r>
            <a:r>
              <a:rPr lang="en-GB" dirty="0">
                <a:latin typeface="Arial" charset="0"/>
                <a:cs typeface="Arial" charset="0"/>
              </a:rPr>
              <a:t> levels by inhibiting xanthine oxidase</a:t>
            </a:r>
          </a:p>
        </p:txBody>
      </p:sp>
      <p:pic>
        <p:nvPicPr>
          <p:cNvPr id="59396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0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Diagnosis of gout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dirty="0" smtClean="0">
                <a:latin typeface="Arial" charset="0"/>
                <a:cs typeface="Arial" charset="0"/>
              </a:rPr>
              <a:t>Clinical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dirty="0" smtClean="0">
                <a:latin typeface="Arial" charset="0"/>
                <a:cs typeface="Arial" charset="0"/>
              </a:rPr>
              <a:t>Tap </a:t>
            </a:r>
            <a:r>
              <a:rPr lang="en-GB" dirty="0">
                <a:latin typeface="Arial" charset="0"/>
                <a:cs typeface="Arial" charset="0"/>
              </a:rPr>
              <a:t>effusion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dirty="0">
                <a:latin typeface="Arial" charset="0"/>
                <a:cs typeface="Arial" charset="0"/>
              </a:rPr>
              <a:t>View under polarised </a:t>
            </a:r>
            <a:r>
              <a:rPr lang="en-GB" dirty="0" smtClean="0">
                <a:latin typeface="Arial" charset="0"/>
                <a:cs typeface="Arial" charset="0"/>
              </a:rPr>
              <a:t>light</a:t>
            </a: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rystalu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5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msu_cryst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50825" y="6092825"/>
            <a:ext cx="8893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>
                <a:latin typeface="Times New Roman" charset="0"/>
              </a:rPr>
              <a:t>Negatively birefringent </a:t>
            </a:r>
            <a:endParaRPr lang="en-US" sz="4000">
              <a:latin typeface="Times New Roman" charset="0"/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V="1">
            <a:off x="1143000" y="2209800"/>
            <a:ext cx="4495800" cy="2590800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Pseudogout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dirty="0">
                <a:latin typeface="Arial" charset="0"/>
                <a:cs typeface="Arial" charset="0"/>
              </a:rPr>
              <a:t>Occurs in patients with osteoarthritis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dirty="0">
                <a:latin typeface="Arial" charset="0"/>
                <a:cs typeface="Arial" charset="0"/>
              </a:rPr>
              <a:t>Pyrophosphate crystals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dirty="0">
                <a:latin typeface="Arial" charset="0"/>
                <a:cs typeface="Arial" charset="0"/>
              </a:rPr>
              <a:t>Self limiting 1 – 3 weeks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cppd_cry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6"/>
          <p:cNvSpPr txBox="1">
            <a:spLocks noChangeArrowheads="1"/>
          </p:cNvSpPr>
          <p:nvPr/>
        </p:nvSpPr>
        <p:spPr bwMode="auto">
          <a:xfrm>
            <a:off x="539750" y="6092825"/>
            <a:ext cx="7272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>
                <a:latin typeface="Times New Roman" charset="0"/>
              </a:rPr>
              <a:t>Positively birefringent</a:t>
            </a:r>
            <a:endParaRPr lang="en-US" sz="4000">
              <a:latin typeface="Times New Roman" charset="0"/>
            </a:endParaRPr>
          </a:p>
        </p:txBody>
      </p:sp>
      <p:sp>
        <p:nvSpPr>
          <p:cNvPr id="68612" name="Line 7"/>
          <p:cNvSpPr>
            <a:spLocks noChangeShapeType="1"/>
          </p:cNvSpPr>
          <p:nvPr/>
        </p:nvSpPr>
        <p:spPr bwMode="auto">
          <a:xfrm flipH="1">
            <a:off x="1600200" y="762000"/>
            <a:ext cx="3048000" cy="5029200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100"/>
            <a:ext cx="51641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165100"/>
            <a:ext cx="640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000">
                <a:latin typeface="Times New Roman" charset="0"/>
              </a:rPr>
              <a:t>What is this ?</a:t>
            </a:r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906463" y="4197350"/>
            <a:ext cx="72929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GB" sz="3200">
                <a:latin typeface="Times New Roman" charset="0"/>
              </a:rPr>
              <a:t>-vely birefringent Urate crystal</a:t>
            </a:r>
          </a:p>
          <a:p>
            <a:pPr>
              <a:buFontTx/>
              <a:buAutoNum type="arabicPeriod"/>
            </a:pPr>
            <a:r>
              <a:rPr lang="en-GB" sz="3200">
                <a:latin typeface="Times New Roman" charset="0"/>
              </a:rPr>
              <a:t>+vely birefringent Urate crystal</a:t>
            </a:r>
          </a:p>
          <a:p>
            <a:pPr>
              <a:buFontTx/>
              <a:buAutoNum type="arabicPeriod"/>
            </a:pPr>
            <a:r>
              <a:rPr lang="en-GB" sz="3200">
                <a:latin typeface="Times New Roman" charset="0"/>
              </a:rPr>
              <a:t>+vely birefringent Pyrophosphate crystal</a:t>
            </a:r>
          </a:p>
          <a:p>
            <a:pPr>
              <a:buFontTx/>
              <a:buAutoNum type="arabicPeriod"/>
            </a:pPr>
            <a:r>
              <a:rPr lang="en-GB" sz="3200">
                <a:latin typeface="Times New Roman" charset="0"/>
              </a:rPr>
              <a:t>Rheumatoid arthritis</a:t>
            </a:r>
          </a:p>
          <a:p>
            <a:pPr>
              <a:buFontTx/>
              <a:buAutoNum type="arabicPeriod"/>
            </a:pPr>
            <a:r>
              <a:rPr lang="en-GB" sz="3200">
                <a:latin typeface="Times New Roman" charset="0"/>
              </a:rPr>
              <a:t>Gonococcal arthritis</a:t>
            </a:r>
          </a:p>
          <a:p>
            <a:pPr>
              <a:buFontTx/>
              <a:buAutoNum type="arabicPeriod"/>
            </a:pPr>
            <a:endParaRPr lang="en-GB" sz="3200">
              <a:latin typeface="Times New Roman" charset="0"/>
            </a:endParaRPr>
          </a:p>
        </p:txBody>
      </p:sp>
      <p:pic>
        <p:nvPicPr>
          <p:cNvPr id="76805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8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866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524000" y="5019675"/>
            <a:ext cx="640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000">
                <a:latin typeface="Times New Roman" charset="0"/>
              </a:rPr>
              <a:t>Calcium pyrophosphate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298450" y="6002338"/>
            <a:ext cx="6091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2"/>
                </a:solidFill>
              </a:rPr>
              <a:t>Now type in your CID </a:t>
            </a:r>
            <a:r>
              <a:rPr lang="en-GB" sz="2000"/>
              <a:t>then press the green enter key</a:t>
            </a: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6015038"/>
            <a:ext cx="679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9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Concepts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19615" cy="52847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Introduction</a:t>
            </a:r>
          </a:p>
          <a:p>
            <a:r>
              <a:rPr lang="en-US" dirty="0" smtClean="0">
                <a:latin typeface="Arial"/>
                <a:cs typeface="Arial"/>
              </a:rPr>
              <a:t>Uric acid metabolism- production 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smtClean="0">
                <a:latin typeface="Arial"/>
                <a:cs typeface="Arial"/>
              </a:rPr>
              <a:t>excretion</a:t>
            </a:r>
          </a:p>
          <a:p>
            <a:r>
              <a:rPr lang="en-US" dirty="0" err="1" smtClean="0">
                <a:latin typeface="Arial"/>
                <a:cs typeface="Arial"/>
              </a:rPr>
              <a:t>Hyperuricaemia</a:t>
            </a:r>
            <a:endParaRPr lang="en-US" dirty="0" smtClean="0">
              <a:latin typeface="Arial"/>
              <a:cs typeface="Arial"/>
            </a:endParaRPr>
          </a:p>
          <a:p>
            <a:pPr marL="800100" lvl="2" indent="0">
              <a:buNone/>
            </a:pPr>
            <a:r>
              <a:rPr lang="en-US" sz="3200" dirty="0" smtClean="0">
                <a:latin typeface="Arial"/>
                <a:cs typeface="Arial"/>
              </a:rPr>
              <a:t>-causes</a:t>
            </a:r>
          </a:p>
          <a:p>
            <a:pPr marL="800100" lvl="2" indent="0">
              <a:buNone/>
            </a:pPr>
            <a:r>
              <a:rPr lang="en-US" sz="3200" dirty="0" smtClean="0">
                <a:latin typeface="Arial"/>
                <a:cs typeface="Arial"/>
              </a:rPr>
              <a:t>-effects</a:t>
            </a:r>
          </a:p>
          <a:p>
            <a:r>
              <a:rPr lang="en-US" dirty="0" smtClean="0">
                <a:latin typeface="Arial"/>
                <a:cs typeface="Arial"/>
              </a:rPr>
              <a:t>Gout</a:t>
            </a:r>
          </a:p>
          <a:p>
            <a:pPr lvl="0"/>
            <a:r>
              <a:rPr lang="en-GB" dirty="0">
                <a:latin typeface="Arial"/>
                <a:cs typeface="Arial"/>
              </a:rPr>
              <a:t>Hypoxanthine-guanine </a:t>
            </a:r>
            <a:r>
              <a:rPr lang="en-GB" dirty="0" err="1">
                <a:latin typeface="Arial"/>
                <a:cs typeface="Arial"/>
              </a:rPr>
              <a:t>phosphoribosyl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transferase</a:t>
            </a:r>
            <a:r>
              <a:rPr lang="en-GB" dirty="0">
                <a:latin typeface="Arial"/>
                <a:cs typeface="Arial"/>
              </a:rPr>
              <a:t> (HGPRT) deficiency (</a:t>
            </a:r>
            <a:r>
              <a:rPr lang="en-GB" dirty="0" err="1">
                <a:latin typeface="Arial"/>
                <a:cs typeface="Arial"/>
              </a:rPr>
              <a:t>Lesch-Nyhan</a:t>
            </a:r>
            <a:r>
              <a:rPr lang="en-GB" dirty="0">
                <a:latin typeface="Arial"/>
                <a:cs typeface="Arial"/>
              </a:rPr>
              <a:t> syndrome</a:t>
            </a:r>
            <a:r>
              <a:rPr lang="en-GB" dirty="0" smtClean="0">
                <a:latin typeface="Arial"/>
                <a:cs typeface="Arial"/>
              </a:rPr>
              <a:t>)</a:t>
            </a:r>
            <a:endParaRPr lang="en-GB" dirty="0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cs typeface="Arial" charset="0"/>
              </a:rPr>
              <a:t>HGPRT deficiency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1245"/>
            <a:ext cx="8382000" cy="4572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dirty="0">
                <a:latin typeface="Arial" charset="0"/>
                <a:cs typeface="Arial" charset="0"/>
              </a:rPr>
              <a:t>Complete: </a:t>
            </a:r>
            <a:r>
              <a:rPr lang="en-US" sz="4000" dirty="0" err="1">
                <a:latin typeface="Arial" charset="0"/>
                <a:cs typeface="Arial" charset="0"/>
              </a:rPr>
              <a:t>Lesch</a:t>
            </a:r>
            <a:r>
              <a:rPr lang="en-US" sz="4000" dirty="0">
                <a:latin typeface="Arial" charset="0"/>
                <a:cs typeface="Arial" charset="0"/>
              </a:rPr>
              <a:t> </a:t>
            </a:r>
            <a:r>
              <a:rPr lang="en-US" sz="4000" dirty="0" err="1">
                <a:latin typeface="Arial" charset="0"/>
                <a:cs typeface="Arial" charset="0"/>
              </a:rPr>
              <a:t>Nyhan</a:t>
            </a:r>
            <a:r>
              <a:rPr lang="en-US" sz="4000" dirty="0">
                <a:latin typeface="Arial" charset="0"/>
                <a:cs typeface="Arial" charset="0"/>
              </a:rPr>
              <a:t> syndrome.</a:t>
            </a: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dirty="0">
                <a:latin typeface="Arial" charset="0"/>
                <a:cs typeface="Arial" charset="0"/>
              </a:rPr>
              <a:t>Normal at birth</a:t>
            </a: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dirty="0">
                <a:latin typeface="Arial" charset="0"/>
                <a:cs typeface="Arial" charset="0"/>
              </a:rPr>
              <a:t>Developmental delay apparent at 6/12</a:t>
            </a: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dirty="0" err="1">
                <a:latin typeface="Arial" charset="0"/>
                <a:cs typeface="Arial" charset="0"/>
              </a:rPr>
              <a:t>Hyperuricaemia</a:t>
            </a:r>
            <a:endParaRPr lang="en-GB" sz="36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dirty="0" err="1">
                <a:latin typeface="Arial" charset="0"/>
                <a:cs typeface="Arial" charset="0"/>
              </a:rPr>
              <a:t>Choreiform</a:t>
            </a:r>
            <a:r>
              <a:rPr lang="en-GB" sz="3600" dirty="0">
                <a:latin typeface="Arial" charset="0"/>
                <a:cs typeface="Arial" charset="0"/>
              </a:rPr>
              <a:t> movements (1 year)</a:t>
            </a: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dirty="0">
                <a:latin typeface="Arial" charset="0"/>
                <a:cs typeface="Arial" charset="0"/>
              </a:rPr>
              <a:t>Spasticity, mental retardation</a:t>
            </a: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dirty="0">
                <a:latin typeface="Arial" charset="0"/>
                <a:cs typeface="Arial" charset="0"/>
              </a:rPr>
              <a:t>Self mutilation (85%) aged 1-16</a:t>
            </a:r>
            <a:endParaRPr lang="en-US" sz="3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Concepts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19615" cy="52847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Introduction</a:t>
            </a:r>
          </a:p>
          <a:p>
            <a:r>
              <a:rPr lang="en-US" dirty="0" smtClean="0">
                <a:latin typeface="Arial"/>
                <a:cs typeface="Arial"/>
              </a:rPr>
              <a:t>Uric acid metabolism- production 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smtClean="0">
                <a:latin typeface="Arial"/>
                <a:cs typeface="Arial"/>
              </a:rPr>
              <a:t>excretion</a:t>
            </a:r>
          </a:p>
          <a:p>
            <a:r>
              <a:rPr lang="en-US" dirty="0" err="1" smtClean="0">
                <a:latin typeface="Arial"/>
                <a:cs typeface="Arial"/>
              </a:rPr>
              <a:t>Hyperuricaemia</a:t>
            </a:r>
            <a:endParaRPr lang="en-US" dirty="0" smtClean="0">
              <a:latin typeface="Arial"/>
              <a:cs typeface="Arial"/>
            </a:endParaRPr>
          </a:p>
          <a:p>
            <a:pPr marL="800100" lvl="2" indent="0">
              <a:buNone/>
            </a:pPr>
            <a:r>
              <a:rPr lang="en-US" sz="3200" dirty="0" smtClean="0">
                <a:latin typeface="Arial"/>
                <a:cs typeface="Arial"/>
              </a:rPr>
              <a:t>-causes</a:t>
            </a:r>
          </a:p>
          <a:p>
            <a:pPr marL="800100" lvl="2" indent="0">
              <a:buNone/>
            </a:pPr>
            <a:r>
              <a:rPr lang="en-US" sz="3200" dirty="0" smtClean="0">
                <a:latin typeface="Arial"/>
                <a:cs typeface="Arial"/>
              </a:rPr>
              <a:t>-effects</a:t>
            </a:r>
          </a:p>
          <a:p>
            <a:r>
              <a:rPr lang="en-US" dirty="0" smtClean="0">
                <a:latin typeface="Arial"/>
                <a:cs typeface="Arial"/>
              </a:rPr>
              <a:t>Gout</a:t>
            </a:r>
          </a:p>
          <a:p>
            <a:pPr lvl="0"/>
            <a:r>
              <a:rPr lang="en-GB" dirty="0">
                <a:latin typeface="Arial"/>
                <a:cs typeface="Arial"/>
              </a:rPr>
              <a:t>Hypoxanthine-guanine </a:t>
            </a:r>
            <a:r>
              <a:rPr lang="en-GB" dirty="0" err="1">
                <a:latin typeface="Arial"/>
                <a:cs typeface="Arial"/>
              </a:rPr>
              <a:t>phosphoribosyl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transferase</a:t>
            </a:r>
            <a:r>
              <a:rPr lang="en-GB" dirty="0">
                <a:latin typeface="Arial"/>
                <a:cs typeface="Arial"/>
              </a:rPr>
              <a:t> (HGPRT) deficiency (</a:t>
            </a:r>
            <a:r>
              <a:rPr lang="en-GB" dirty="0" err="1">
                <a:latin typeface="Arial"/>
                <a:cs typeface="Arial"/>
              </a:rPr>
              <a:t>Lesch-Nyhan</a:t>
            </a:r>
            <a:r>
              <a:rPr lang="en-GB" dirty="0">
                <a:latin typeface="Arial"/>
                <a:cs typeface="Arial"/>
              </a:rPr>
              <a:t> syndrome</a:t>
            </a:r>
            <a:r>
              <a:rPr lang="en-GB" dirty="0" smtClean="0">
                <a:latin typeface="Arial"/>
                <a:cs typeface="Arial"/>
              </a:rPr>
              <a:t>)</a:t>
            </a:r>
            <a:endParaRPr lang="en-GB" dirty="0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Summary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/>
                <a:cs typeface="Arial"/>
              </a:rPr>
              <a:t>Uric acid is an end product of purine metabolism</a:t>
            </a:r>
          </a:p>
          <a:p>
            <a:r>
              <a:rPr lang="en-US" dirty="0" smtClean="0">
                <a:latin typeface="Arial"/>
                <a:cs typeface="Arial"/>
              </a:rPr>
              <a:t>Purines are from diet, breakdown of nucleotides and de novo synthesis </a:t>
            </a:r>
          </a:p>
          <a:p>
            <a:r>
              <a:rPr lang="en-US" dirty="0" smtClean="0">
                <a:latin typeface="Arial"/>
                <a:cs typeface="Arial"/>
              </a:rPr>
              <a:t>Gout is a monosodium </a:t>
            </a:r>
            <a:r>
              <a:rPr lang="en-US" dirty="0" err="1" smtClean="0">
                <a:latin typeface="Arial"/>
                <a:cs typeface="Arial"/>
              </a:rPr>
              <a:t>urate</a:t>
            </a:r>
            <a:r>
              <a:rPr lang="en-US" dirty="0" smtClean="0">
                <a:latin typeface="Arial"/>
                <a:cs typeface="Arial"/>
              </a:rPr>
              <a:t> crystal arthritis</a:t>
            </a:r>
          </a:p>
          <a:p>
            <a:r>
              <a:rPr lang="en-US" dirty="0" err="1" smtClean="0">
                <a:latin typeface="Arial"/>
                <a:cs typeface="Arial"/>
              </a:rPr>
              <a:t>Hyperuricaemia</a:t>
            </a:r>
            <a:r>
              <a:rPr lang="en-US" dirty="0" smtClean="0">
                <a:latin typeface="Arial"/>
                <a:cs typeface="Arial"/>
              </a:rPr>
              <a:t> without attacks of gout is common</a:t>
            </a:r>
          </a:p>
          <a:p>
            <a:r>
              <a:rPr lang="en-US" dirty="0" smtClean="0">
                <a:latin typeface="Arial"/>
                <a:cs typeface="Arial"/>
              </a:rPr>
              <a:t>During an acute attack of gout plasma uric acid can be normal</a:t>
            </a:r>
          </a:p>
          <a:p>
            <a:r>
              <a:rPr lang="en-US" dirty="0" smtClean="0">
                <a:latin typeface="Arial"/>
                <a:cs typeface="Arial"/>
              </a:rPr>
              <a:t>Uric acid lowering drugs should not be given during an acute attack of gout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Introduction</a:t>
            </a:r>
            <a:br>
              <a:rPr lang="en-GB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28" y="1156884"/>
            <a:ext cx="5755623" cy="55958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dirty="0" smtClean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GB" dirty="0" smtClean="0">
                <a:latin typeface="Arial"/>
                <a:cs typeface="Arial"/>
              </a:rPr>
              <a:t>Uric </a:t>
            </a:r>
            <a:r>
              <a:rPr lang="en-GB" dirty="0">
                <a:latin typeface="Arial"/>
                <a:cs typeface="Arial"/>
              </a:rPr>
              <a:t>acid is the </a:t>
            </a:r>
            <a:r>
              <a:rPr lang="en-GB" dirty="0" smtClean="0">
                <a:latin typeface="Arial"/>
                <a:cs typeface="Arial"/>
              </a:rPr>
              <a:t>end product </a:t>
            </a:r>
            <a:r>
              <a:rPr lang="en-GB" dirty="0">
                <a:latin typeface="Arial"/>
                <a:cs typeface="Arial"/>
              </a:rPr>
              <a:t>of purine </a:t>
            </a:r>
            <a:r>
              <a:rPr lang="en-GB" dirty="0" smtClean="0">
                <a:latin typeface="Arial"/>
                <a:cs typeface="Arial"/>
              </a:rPr>
              <a:t>metabolism</a:t>
            </a:r>
          </a:p>
          <a:p>
            <a:pPr lvl="0"/>
            <a:endParaRPr lang="en-GB" dirty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GB" dirty="0" err="1" smtClean="0">
                <a:latin typeface="Arial"/>
                <a:cs typeface="Arial"/>
              </a:rPr>
              <a:t>Hyperuricaemia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is associated with </a:t>
            </a:r>
            <a:r>
              <a:rPr lang="en-GB" dirty="0" smtClean="0">
                <a:latin typeface="Arial"/>
                <a:cs typeface="Arial"/>
              </a:rPr>
              <a:t>gout, renal calculi, tophi (</a:t>
            </a:r>
            <a:r>
              <a:rPr lang="en-GB" dirty="0" err="1" smtClean="0">
                <a:latin typeface="Arial"/>
                <a:cs typeface="Arial"/>
              </a:rPr>
              <a:t>urate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in soft tissues</a:t>
            </a:r>
            <a:r>
              <a:rPr lang="en-GB" dirty="0" smtClean="0">
                <a:latin typeface="Arial"/>
                <a:cs typeface="Arial"/>
              </a:rPr>
              <a:t>) and nephropathy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93" y="3998797"/>
            <a:ext cx="1953056" cy="2859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963" y="1156885"/>
            <a:ext cx="2983036" cy="24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Concepts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19615" cy="52847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Introduction</a:t>
            </a:r>
          </a:p>
          <a:p>
            <a:r>
              <a:rPr lang="en-US" dirty="0" smtClean="0">
                <a:latin typeface="Arial"/>
                <a:cs typeface="Arial"/>
              </a:rPr>
              <a:t>Uric acid metabolism- production 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smtClean="0">
                <a:latin typeface="Arial"/>
                <a:cs typeface="Arial"/>
              </a:rPr>
              <a:t>excretion</a:t>
            </a:r>
          </a:p>
          <a:p>
            <a:r>
              <a:rPr lang="en-US" dirty="0" err="1" smtClean="0">
                <a:latin typeface="Arial"/>
                <a:cs typeface="Arial"/>
              </a:rPr>
              <a:t>Hyperuricaemia</a:t>
            </a:r>
            <a:endParaRPr lang="en-US" dirty="0" smtClean="0">
              <a:latin typeface="Arial"/>
              <a:cs typeface="Arial"/>
            </a:endParaRPr>
          </a:p>
          <a:p>
            <a:pPr marL="800100" lvl="2" indent="0">
              <a:buNone/>
            </a:pPr>
            <a:r>
              <a:rPr lang="en-US" sz="3200" dirty="0" smtClean="0">
                <a:latin typeface="Arial"/>
                <a:cs typeface="Arial"/>
              </a:rPr>
              <a:t>-causes</a:t>
            </a:r>
          </a:p>
          <a:p>
            <a:pPr marL="800100" lvl="2" indent="0">
              <a:buNone/>
            </a:pPr>
            <a:r>
              <a:rPr lang="en-US" sz="3200" dirty="0" smtClean="0">
                <a:latin typeface="Arial"/>
                <a:cs typeface="Arial"/>
              </a:rPr>
              <a:t>-effects</a:t>
            </a:r>
          </a:p>
          <a:p>
            <a:r>
              <a:rPr lang="en-US" dirty="0" smtClean="0">
                <a:latin typeface="Arial"/>
                <a:cs typeface="Arial"/>
              </a:rPr>
              <a:t>Gout</a:t>
            </a:r>
          </a:p>
          <a:p>
            <a:pPr lvl="0"/>
            <a:r>
              <a:rPr lang="en-GB" dirty="0">
                <a:latin typeface="Arial"/>
                <a:cs typeface="Arial"/>
              </a:rPr>
              <a:t>Hypoxanthine-guanine </a:t>
            </a:r>
            <a:r>
              <a:rPr lang="en-GB" dirty="0" err="1">
                <a:latin typeface="Arial"/>
                <a:cs typeface="Arial"/>
              </a:rPr>
              <a:t>phosphoribosyl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transferase</a:t>
            </a:r>
            <a:r>
              <a:rPr lang="en-GB" dirty="0">
                <a:latin typeface="Arial"/>
                <a:cs typeface="Arial"/>
              </a:rPr>
              <a:t> (HGPRT) deficiency (</a:t>
            </a:r>
            <a:r>
              <a:rPr lang="en-GB" dirty="0" err="1">
                <a:latin typeface="Arial"/>
                <a:cs typeface="Arial"/>
              </a:rPr>
              <a:t>Lesch-Nyhan</a:t>
            </a:r>
            <a:r>
              <a:rPr lang="en-GB" dirty="0">
                <a:latin typeface="Arial"/>
                <a:cs typeface="Arial"/>
              </a:rPr>
              <a:t> syndrome</a:t>
            </a:r>
            <a:r>
              <a:rPr lang="en-GB" b="1" dirty="0" smtClean="0">
                <a:latin typeface="Arial"/>
                <a:cs typeface="Arial"/>
              </a:rPr>
              <a:t>)</a:t>
            </a:r>
            <a:endParaRPr lang="en-GB" dirty="0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Sources of Uric acid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latin typeface="Arial"/>
                <a:cs typeface="Arial"/>
              </a:rPr>
              <a:t>U</a:t>
            </a:r>
            <a:r>
              <a:rPr lang="en-US" dirty="0" smtClean="0">
                <a:latin typeface="Arial"/>
                <a:cs typeface="Arial"/>
              </a:rPr>
              <a:t>ric </a:t>
            </a:r>
            <a:r>
              <a:rPr lang="en-US" dirty="0">
                <a:latin typeface="Arial"/>
                <a:cs typeface="Arial"/>
              </a:rPr>
              <a:t>acid (</a:t>
            </a:r>
            <a:r>
              <a:rPr lang="en-US" dirty="0" err="1" smtClean="0">
                <a:latin typeface="Arial"/>
                <a:cs typeface="Arial"/>
              </a:rPr>
              <a:t>urate</a:t>
            </a:r>
            <a:r>
              <a:rPr lang="en-US" dirty="0" smtClean="0">
                <a:latin typeface="Arial"/>
                <a:cs typeface="Arial"/>
              </a:rPr>
              <a:t>) </a:t>
            </a:r>
            <a:r>
              <a:rPr lang="en-US" dirty="0">
                <a:latin typeface="Arial"/>
                <a:cs typeface="Arial"/>
              </a:rPr>
              <a:t>is the end product of purine metabolism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marL="0" lvl="0" indent="0">
              <a:buNone/>
            </a:pPr>
            <a:r>
              <a:rPr lang="en-US" dirty="0" smtClean="0">
                <a:latin typeface="Arial"/>
                <a:cs typeface="Arial"/>
              </a:rPr>
              <a:t>Purines are from</a:t>
            </a:r>
          </a:p>
          <a:p>
            <a:pPr lvl="0"/>
            <a:r>
              <a:rPr lang="en-GB" dirty="0" smtClean="0">
                <a:latin typeface="Arial"/>
                <a:cs typeface="Arial"/>
              </a:rPr>
              <a:t>Diet – e.g. anchovies, mackerel, liver, beer</a:t>
            </a:r>
          </a:p>
          <a:p>
            <a:pPr lvl="0"/>
            <a:r>
              <a:rPr lang="en-GB" dirty="0" smtClean="0">
                <a:latin typeface="Arial"/>
                <a:cs typeface="Arial"/>
              </a:rPr>
              <a:t>Degradation </a:t>
            </a:r>
            <a:r>
              <a:rPr lang="en-GB" dirty="0">
                <a:latin typeface="Arial"/>
                <a:cs typeface="Arial"/>
              </a:rPr>
              <a:t>of endogenous nucleotides</a:t>
            </a:r>
          </a:p>
          <a:p>
            <a:pPr lvl="0"/>
            <a:r>
              <a:rPr lang="en-GB" i="1" dirty="0">
                <a:latin typeface="Arial"/>
                <a:cs typeface="Arial"/>
              </a:rPr>
              <a:t>De novo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smtClean="0">
                <a:latin typeface="Arial"/>
                <a:cs typeface="Arial"/>
              </a:rPr>
              <a:t>synthesis</a:t>
            </a:r>
            <a:endParaRPr lang="en-GB" dirty="0">
              <a:latin typeface="Arial"/>
              <a:cs typeface="Arial"/>
            </a:endParaRPr>
          </a:p>
          <a:p>
            <a:pPr lvl="0"/>
            <a:endParaRPr lang="en-GB" dirty="0" smtClean="0">
              <a:latin typeface="Arial"/>
              <a:cs typeface="Arial"/>
            </a:endParaRPr>
          </a:p>
          <a:p>
            <a:pPr marL="0" lvl="0" indent="0">
              <a:buNone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1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31" y="274638"/>
            <a:ext cx="8847111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>
                <a:latin typeface="Arial" charset="0"/>
                <a:cs typeface="Arial" charset="0"/>
              </a:rPr>
              <a:t>Purines are </a:t>
            </a:r>
            <a:r>
              <a:rPr lang="en-US" dirty="0" smtClean="0">
                <a:latin typeface="Arial" charset="0"/>
                <a:cs typeface="Arial" charset="0"/>
              </a:rPr>
              <a:t>Ubiquitous Biomolecules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09426"/>
            <a:ext cx="7924800" cy="4294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dirty="0">
                <a:latin typeface="Arial" charset="0"/>
                <a:cs typeface="Arial" charset="0"/>
              </a:rPr>
              <a:t>Adenosine, </a:t>
            </a:r>
            <a:r>
              <a:rPr lang="en-US" dirty="0" err="1">
                <a:latin typeface="Arial" charset="0"/>
                <a:cs typeface="Arial" charset="0"/>
              </a:rPr>
              <a:t>Guanosine</a:t>
            </a:r>
            <a:r>
              <a:rPr lang="en-US" dirty="0"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latin typeface="Arial" charset="0"/>
                <a:cs typeface="Arial" charset="0"/>
              </a:rPr>
              <a:t>Inosine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dirty="0">
                <a:latin typeface="Arial" charset="0"/>
                <a:cs typeface="Arial" charset="0"/>
              </a:rPr>
              <a:t>Genetic code A &amp; G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dirty="0">
                <a:latin typeface="Arial" charset="0"/>
                <a:cs typeface="Arial" charset="0"/>
              </a:rPr>
              <a:t>Second Messengers for hormone action </a:t>
            </a:r>
            <a:r>
              <a:rPr lang="en-GB" dirty="0" err="1">
                <a:latin typeface="Arial" charset="0"/>
                <a:cs typeface="Arial" charset="0"/>
              </a:rPr>
              <a:t>eg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cs typeface="Arial" charset="0"/>
              </a:rPr>
              <a:t>cAMP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dirty="0">
                <a:latin typeface="Arial" charset="0"/>
                <a:cs typeface="Arial" charset="0"/>
              </a:rPr>
              <a:t>Energy transfer </a:t>
            </a:r>
            <a:r>
              <a:rPr lang="en-GB" dirty="0" err="1">
                <a:latin typeface="Arial" charset="0"/>
                <a:cs typeface="Arial" charset="0"/>
              </a:rPr>
              <a:t>eg</a:t>
            </a:r>
            <a:r>
              <a:rPr lang="en-GB" dirty="0">
                <a:latin typeface="Arial" charset="0"/>
                <a:cs typeface="Arial" charset="0"/>
              </a:rPr>
              <a:t> ATP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5" descr="aden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2743" y="4999912"/>
            <a:ext cx="1948875" cy="1630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8" descr="guan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937" y="4999911"/>
            <a:ext cx="1905000" cy="1630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4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8359524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9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What colour are"/>
  <p:tag name="QUESTIONTYPE" val=" 0"/>
  <p:tag name="QUESTIONCHOICES" val=" 3"/>
  <p:tag name="QUESTIONANSWER" val="3"/>
  <p:tag name="QUESTIONDIFFICULTY" val=" 0"/>
  <p:tag name="QUESTIONPOINTS" val=" 1"/>
  <p:tag name="QUESTIONCHANCES" val=" 99"/>
  <p:tag name="QUESTIONTIMER" val="02:00"/>
  <p:tag name="QUESTIONCHOICESTYPE" val=" 0"/>
  <p:tag name="QUESTIONCHARTTYPE" val="0"/>
  <p:tag name="MANUALQUESTIONSTART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In the Treatment"/>
  <p:tag name="QUESTIONTYPE" val=" 0"/>
  <p:tag name="QUESTIONCHOICES" val=" 3"/>
  <p:tag name="QUESTIONANSWER" val="25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3"/>
  <p:tag name="QUESTIONANSWER" val="3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4"/>
  <p:tag name="QUESTIONCHOICES" val=" 2"/>
  <p:tag name="QUESTIONDIFFICULTY" val=" 0"/>
  <p:tag name="QUESTIONPOINTS" val=" 1"/>
  <p:tag name="QUESTIONCHANCES" val=" 3"/>
  <p:tag name="QUESTIONTIMER" val="02:00"/>
  <p:tag name="QUESTIONCHOICESTYPE" val=" 0"/>
  <p:tag name="QUESTIONCHARTTYPE" val="0"/>
  <p:tag name="MANUALQUESTIONSTART" val="No"/>
</p:tagLst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2179</TotalTime>
  <Words>1054</Words>
  <Application>Microsoft Office PowerPoint</Application>
  <PresentationFormat>On-screen Show (4:3)</PresentationFormat>
  <Paragraphs>256</Paragraphs>
  <Slides>40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 Black </vt:lpstr>
      <vt:lpstr>Uric acid metabolism</vt:lpstr>
      <vt:lpstr>Crystals of what, are the cause of acute gout?</vt:lpstr>
      <vt:lpstr>Learning Outcomes</vt:lpstr>
      <vt:lpstr>Concepts</vt:lpstr>
      <vt:lpstr> Introduction </vt:lpstr>
      <vt:lpstr>Concepts</vt:lpstr>
      <vt:lpstr>Sources of Uric acid</vt:lpstr>
      <vt:lpstr>Purines are Ubiquitous Biomolecules</vt:lpstr>
      <vt:lpstr>PowerPoint Presentation</vt:lpstr>
      <vt:lpstr>Purine Metabolism</vt:lpstr>
      <vt:lpstr>PowerPoint Presentation</vt:lpstr>
      <vt:lpstr>Uric acid excretion</vt:lpstr>
      <vt:lpstr>Renal Urate Handling</vt:lpstr>
      <vt:lpstr>Concepts</vt:lpstr>
      <vt:lpstr>Monosodium Urate</vt:lpstr>
      <vt:lpstr>Urate in the ECF</vt:lpstr>
      <vt:lpstr>Causes of hyperuricaemia</vt:lpstr>
      <vt:lpstr>Effects of hyperuricaemia</vt:lpstr>
      <vt:lpstr>Concepts</vt:lpstr>
      <vt:lpstr>Gout</vt:lpstr>
      <vt:lpstr>Gout</vt:lpstr>
      <vt:lpstr>Gout</vt:lpstr>
      <vt:lpstr>Gout</vt:lpstr>
      <vt:lpstr>Acute Gout</vt:lpstr>
      <vt:lpstr>Management</vt:lpstr>
      <vt:lpstr>Treatment: Reducing Inflammation</vt:lpstr>
      <vt:lpstr>Managing Hyperuricaemia</vt:lpstr>
      <vt:lpstr>Drugs to lower uric acid</vt:lpstr>
      <vt:lpstr>Drugs which raise serum uric acid concentrations </vt:lpstr>
      <vt:lpstr>In the Treatment of gout</vt:lpstr>
      <vt:lpstr>Diagnosis of gout</vt:lpstr>
      <vt:lpstr>PowerPoint Presentation</vt:lpstr>
      <vt:lpstr>PowerPoint Presentation</vt:lpstr>
      <vt:lpstr>Pseudogout</vt:lpstr>
      <vt:lpstr>PowerPoint Presentation</vt:lpstr>
      <vt:lpstr>PowerPoint Presentation</vt:lpstr>
      <vt:lpstr>PowerPoint Presentation</vt:lpstr>
      <vt:lpstr>Concepts</vt:lpstr>
      <vt:lpstr>HGPRT deficiency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Yehani</dc:creator>
  <cp:lastModifiedBy>Shiel, Nuala</cp:lastModifiedBy>
  <cp:revision>98</cp:revision>
  <dcterms:created xsi:type="dcterms:W3CDTF">2012-07-14T10:13:09Z</dcterms:created>
  <dcterms:modified xsi:type="dcterms:W3CDTF">2012-07-17T09:22:19Z</dcterms:modified>
</cp:coreProperties>
</file>