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4" r:id="rId4"/>
    <p:sldId id="258" r:id="rId5"/>
    <p:sldId id="260" r:id="rId6"/>
    <p:sldId id="261" r:id="rId7"/>
    <p:sldId id="283" r:id="rId8"/>
    <p:sldId id="262" r:id="rId9"/>
    <p:sldId id="270" r:id="rId10"/>
    <p:sldId id="287" r:id="rId11"/>
    <p:sldId id="267" r:id="rId12"/>
    <p:sldId id="288" r:id="rId13"/>
    <p:sldId id="271" r:id="rId14"/>
    <p:sldId id="318" r:id="rId15"/>
    <p:sldId id="273" r:id="rId16"/>
    <p:sldId id="275" r:id="rId17"/>
    <p:sldId id="276" r:id="rId18"/>
    <p:sldId id="280" r:id="rId19"/>
    <p:sldId id="277" r:id="rId20"/>
    <p:sldId id="278" r:id="rId21"/>
    <p:sldId id="279" r:id="rId22"/>
    <p:sldId id="281" r:id="rId23"/>
    <p:sldId id="308" r:id="rId24"/>
    <p:sldId id="282" r:id="rId25"/>
    <p:sldId id="313" r:id="rId26"/>
    <p:sldId id="289" r:id="rId27"/>
    <p:sldId id="290" r:id="rId28"/>
    <p:sldId id="291" r:id="rId29"/>
    <p:sldId id="294" r:id="rId30"/>
    <p:sldId id="292" r:id="rId31"/>
    <p:sldId id="317" r:id="rId32"/>
    <p:sldId id="316" r:id="rId33"/>
    <p:sldId id="303" r:id="rId34"/>
    <p:sldId id="310" r:id="rId35"/>
    <p:sldId id="311" r:id="rId36"/>
    <p:sldId id="312" r:id="rId37"/>
    <p:sldId id="293" r:id="rId38"/>
    <p:sldId id="295" r:id="rId39"/>
    <p:sldId id="296" r:id="rId40"/>
    <p:sldId id="315" r:id="rId41"/>
    <p:sldId id="319" r:id="rId42"/>
    <p:sldId id="320" r:id="rId43"/>
    <p:sldId id="321" r:id="rId44"/>
    <p:sldId id="297" r:id="rId45"/>
    <p:sldId id="314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7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286D0-8C3D-5148-82AA-93A928A9D445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5D44B-2EC6-3947-86C2-A18106785FF5}">
      <dgm:prSet phldrT="[Text]"/>
      <dgm:spPr/>
      <dgm:t>
        <a:bodyPr/>
        <a:lstStyle/>
        <a:p>
          <a:r>
            <a:rPr lang="en-US" b="1" dirty="0" smtClean="0"/>
            <a:t>Clinical assessment</a:t>
          </a:r>
          <a:endParaRPr lang="en-US" b="1" dirty="0"/>
        </a:p>
      </dgm:t>
    </dgm:pt>
    <dgm:pt modelId="{84E87296-FF78-5D44-A535-3186C6FFA1AE}" type="parTrans" cxnId="{BC1102C7-5A69-F54D-B1EB-CF898398A85A}">
      <dgm:prSet/>
      <dgm:spPr/>
      <dgm:t>
        <a:bodyPr/>
        <a:lstStyle/>
        <a:p>
          <a:endParaRPr lang="en-US"/>
        </a:p>
      </dgm:t>
    </dgm:pt>
    <dgm:pt modelId="{D6CB023F-0194-A447-8820-F0C799DE29D4}" type="sibTrans" cxnId="{BC1102C7-5A69-F54D-B1EB-CF898398A85A}">
      <dgm:prSet/>
      <dgm:spPr/>
      <dgm:t>
        <a:bodyPr/>
        <a:lstStyle/>
        <a:p>
          <a:endParaRPr lang="en-US"/>
        </a:p>
      </dgm:t>
    </dgm:pt>
    <dgm:pt modelId="{8301FE5E-AF38-0949-8978-71547FD115E6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Hypovolaemic</a:t>
          </a:r>
          <a:endParaRPr lang="en-US" dirty="0"/>
        </a:p>
      </dgm:t>
    </dgm:pt>
    <dgm:pt modelId="{5BCD944A-A10D-4D46-B19E-FF47BCDE1AE7}" type="parTrans" cxnId="{028CF857-1EEA-D24C-BDA2-A976BB021167}">
      <dgm:prSet/>
      <dgm:spPr/>
      <dgm:t>
        <a:bodyPr/>
        <a:lstStyle/>
        <a:p>
          <a:endParaRPr lang="en-US"/>
        </a:p>
      </dgm:t>
    </dgm:pt>
    <dgm:pt modelId="{8BCE8801-4BFC-1143-96A9-003EAB7D51C1}" type="sibTrans" cxnId="{028CF857-1EEA-D24C-BDA2-A976BB021167}">
      <dgm:prSet/>
      <dgm:spPr/>
      <dgm:t>
        <a:bodyPr/>
        <a:lstStyle/>
        <a:p>
          <a:endParaRPr lang="en-US"/>
        </a:p>
      </dgm:t>
    </dgm:pt>
    <dgm:pt modelId="{587E10B7-C19D-7B4D-BFA0-23D0303E6B2F}">
      <dgm:prSet phldrT="[Text]"/>
      <dgm:spPr/>
      <dgm:t>
        <a:bodyPr/>
        <a:lstStyle/>
        <a:p>
          <a:r>
            <a:rPr lang="en-US" dirty="0" smtClean="0"/>
            <a:t>? </a:t>
          </a:r>
        </a:p>
        <a:p>
          <a:r>
            <a:rPr lang="en-US" dirty="0" err="1" smtClean="0"/>
            <a:t>Euvolaemic</a:t>
          </a:r>
          <a:endParaRPr lang="en-US" dirty="0"/>
        </a:p>
      </dgm:t>
    </dgm:pt>
    <dgm:pt modelId="{877D8D1E-AFDA-C64F-8FC3-093BF7F25C9F}" type="parTrans" cxnId="{19A980B7-1CFF-3047-AB13-C2FD49085F5E}">
      <dgm:prSet/>
      <dgm:spPr/>
      <dgm:t>
        <a:bodyPr/>
        <a:lstStyle/>
        <a:p>
          <a:endParaRPr lang="en-US"/>
        </a:p>
      </dgm:t>
    </dgm:pt>
    <dgm:pt modelId="{60F87083-886C-1841-95CB-39CDB972E0A3}" type="sibTrans" cxnId="{19A980B7-1CFF-3047-AB13-C2FD49085F5E}">
      <dgm:prSet/>
      <dgm:spPr/>
      <dgm:t>
        <a:bodyPr/>
        <a:lstStyle/>
        <a:p>
          <a:endParaRPr lang="en-US"/>
        </a:p>
      </dgm:t>
    </dgm:pt>
    <dgm:pt modelId="{A70E3E1E-6D83-4E4B-81FA-EF789043753A}">
      <dgm:prSet phldrT="[Text]"/>
      <dgm:spPr/>
      <dgm:t>
        <a:bodyPr/>
        <a:lstStyle/>
        <a:p>
          <a:r>
            <a:rPr lang="en-US" dirty="0" smtClean="0"/>
            <a:t>?</a:t>
          </a:r>
          <a:r>
            <a:rPr lang="en-US" dirty="0" err="1" smtClean="0"/>
            <a:t>Hypervolaemic</a:t>
          </a:r>
          <a:endParaRPr lang="en-US" dirty="0"/>
        </a:p>
      </dgm:t>
    </dgm:pt>
    <dgm:pt modelId="{C43D60D4-9D6A-5D46-8626-B01D73857E5F}" type="parTrans" cxnId="{9F23C244-AF99-7145-A3DA-BD931B734FC1}">
      <dgm:prSet/>
      <dgm:spPr/>
      <dgm:t>
        <a:bodyPr/>
        <a:lstStyle/>
        <a:p>
          <a:endParaRPr lang="en-US"/>
        </a:p>
      </dgm:t>
    </dgm:pt>
    <dgm:pt modelId="{60A90785-D7C2-9E4F-8E4D-CD0D024783A8}" type="sibTrans" cxnId="{9F23C244-AF99-7145-A3DA-BD931B734FC1}">
      <dgm:prSet/>
      <dgm:spPr/>
      <dgm:t>
        <a:bodyPr/>
        <a:lstStyle/>
        <a:p>
          <a:endParaRPr lang="en-US"/>
        </a:p>
      </dgm:t>
    </dgm:pt>
    <dgm:pt modelId="{0A434129-C71C-F146-8345-60715268C974}" type="pres">
      <dgm:prSet presAssocID="{A9C286D0-8C3D-5148-82AA-93A928A9D4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B3FD6A-1D57-B841-B62E-31B512AE1861}" type="pres">
      <dgm:prSet presAssocID="{B7B5D44B-2EC6-3947-86C2-A18106785FF5}" presName="hierRoot1" presStyleCnt="0">
        <dgm:presLayoutVars>
          <dgm:hierBranch val="init"/>
        </dgm:presLayoutVars>
      </dgm:prSet>
      <dgm:spPr/>
    </dgm:pt>
    <dgm:pt modelId="{FE18741E-19ED-574E-BACC-918F7566CF31}" type="pres">
      <dgm:prSet presAssocID="{B7B5D44B-2EC6-3947-86C2-A18106785FF5}" presName="rootComposite1" presStyleCnt="0"/>
      <dgm:spPr/>
    </dgm:pt>
    <dgm:pt modelId="{ABF18565-13A4-A04C-B030-0640D1A52252}" type="pres">
      <dgm:prSet presAssocID="{B7B5D44B-2EC6-3947-86C2-A18106785F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0DF7A-C3B2-3245-92B2-05B83C6ED197}" type="pres">
      <dgm:prSet presAssocID="{B7B5D44B-2EC6-3947-86C2-A18106785F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153371-7F4E-144A-9C42-7DF7450AC0BE}" type="pres">
      <dgm:prSet presAssocID="{B7B5D44B-2EC6-3947-86C2-A18106785FF5}" presName="hierChild2" presStyleCnt="0"/>
      <dgm:spPr/>
    </dgm:pt>
    <dgm:pt modelId="{FF00BCFC-2C9D-4244-A4EC-C62E766B8130}" type="pres">
      <dgm:prSet presAssocID="{5BCD944A-A10D-4D46-B19E-FF47BCDE1AE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C589555-D22A-8E42-8CFF-172EA6299455}" type="pres">
      <dgm:prSet presAssocID="{8301FE5E-AF38-0949-8978-71547FD115E6}" presName="hierRoot2" presStyleCnt="0">
        <dgm:presLayoutVars>
          <dgm:hierBranch val="init"/>
        </dgm:presLayoutVars>
      </dgm:prSet>
      <dgm:spPr/>
    </dgm:pt>
    <dgm:pt modelId="{32AE1BA4-28FC-7E44-A0BC-5DEDA07A732C}" type="pres">
      <dgm:prSet presAssocID="{8301FE5E-AF38-0949-8978-71547FD115E6}" presName="rootComposite" presStyleCnt="0"/>
      <dgm:spPr/>
    </dgm:pt>
    <dgm:pt modelId="{4E03A7D1-0352-DA4C-AE71-F560A7A8357B}" type="pres">
      <dgm:prSet presAssocID="{8301FE5E-AF38-0949-8978-71547FD115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99B02-55CB-2149-8D80-A8DF12C19ABB}" type="pres">
      <dgm:prSet presAssocID="{8301FE5E-AF38-0949-8978-71547FD115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38ED33AB-C251-0447-9405-8C181B5FD78B}" type="pres">
      <dgm:prSet presAssocID="{8301FE5E-AF38-0949-8978-71547FD115E6}" presName="hierChild4" presStyleCnt="0"/>
      <dgm:spPr/>
    </dgm:pt>
    <dgm:pt modelId="{F70897E7-BF4D-2E4E-AC13-98A54E39809E}" type="pres">
      <dgm:prSet presAssocID="{8301FE5E-AF38-0949-8978-71547FD115E6}" presName="hierChild5" presStyleCnt="0"/>
      <dgm:spPr/>
    </dgm:pt>
    <dgm:pt modelId="{8EEC8C49-6B4C-8F43-BB12-844AD954247A}" type="pres">
      <dgm:prSet presAssocID="{877D8D1E-AFDA-C64F-8FC3-093BF7F25C9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93C2316-8E3B-4C4A-A4E9-C976D21F178D}" type="pres">
      <dgm:prSet presAssocID="{587E10B7-C19D-7B4D-BFA0-23D0303E6B2F}" presName="hierRoot2" presStyleCnt="0">
        <dgm:presLayoutVars>
          <dgm:hierBranch val="init"/>
        </dgm:presLayoutVars>
      </dgm:prSet>
      <dgm:spPr/>
    </dgm:pt>
    <dgm:pt modelId="{F458D066-0825-7B4F-9BFD-F4A9217E5E81}" type="pres">
      <dgm:prSet presAssocID="{587E10B7-C19D-7B4D-BFA0-23D0303E6B2F}" presName="rootComposite" presStyleCnt="0"/>
      <dgm:spPr/>
    </dgm:pt>
    <dgm:pt modelId="{8C058E77-5FDE-3E49-ACAB-4306136D3250}" type="pres">
      <dgm:prSet presAssocID="{587E10B7-C19D-7B4D-BFA0-23D0303E6B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8D351-8A7A-364D-9AD3-5C85E6C1FB24}" type="pres">
      <dgm:prSet presAssocID="{587E10B7-C19D-7B4D-BFA0-23D0303E6B2F}" presName="rootConnector" presStyleLbl="node2" presStyleIdx="1" presStyleCnt="3"/>
      <dgm:spPr/>
      <dgm:t>
        <a:bodyPr/>
        <a:lstStyle/>
        <a:p>
          <a:endParaRPr lang="en-US"/>
        </a:p>
      </dgm:t>
    </dgm:pt>
    <dgm:pt modelId="{CA7FA7EF-E0DA-2B4B-871B-622884E6B110}" type="pres">
      <dgm:prSet presAssocID="{587E10B7-C19D-7B4D-BFA0-23D0303E6B2F}" presName="hierChild4" presStyleCnt="0"/>
      <dgm:spPr/>
    </dgm:pt>
    <dgm:pt modelId="{5D4F1AD7-1C14-B544-9E9E-5C2F36B01984}" type="pres">
      <dgm:prSet presAssocID="{587E10B7-C19D-7B4D-BFA0-23D0303E6B2F}" presName="hierChild5" presStyleCnt="0"/>
      <dgm:spPr/>
    </dgm:pt>
    <dgm:pt modelId="{89026FFF-53BB-7C44-A908-EED4AEB9ACD5}" type="pres">
      <dgm:prSet presAssocID="{C43D60D4-9D6A-5D46-8626-B01D73857E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610C71E-2FFB-2047-985B-89CA70D54BD4}" type="pres">
      <dgm:prSet presAssocID="{A70E3E1E-6D83-4E4B-81FA-EF789043753A}" presName="hierRoot2" presStyleCnt="0">
        <dgm:presLayoutVars>
          <dgm:hierBranch val="init"/>
        </dgm:presLayoutVars>
      </dgm:prSet>
      <dgm:spPr/>
    </dgm:pt>
    <dgm:pt modelId="{DA01B0D4-3B8F-BF42-917A-64F6A774E135}" type="pres">
      <dgm:prSet presAssocID="{A70E3E1E-6D83-4E4B-81FA-EF789043753A}" presName="rootComposite" presStyleCnt="0"/>
      <dgm:spPr/>
    </dgm:pt>
    <dgm:pt modelId="{ED4F935A-6DD0-8D4A-A393-4BAC09432DE6}" type="pres">
      <dgm:prSet presAssocID="{A70E3E1E-6D83-4E4B-81FA-EF789043753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08BBDD-7962-7348-BD6C-3CDB29B9E541}" type="pres">
      <dgm:prSet presAssocID="{A70E3E1E-6D83-4E4B-81FA-EF789043753A}" presName="rootConnector" presStyleLbl="node2" presStyleIdx="2" presStyleCnt="3"/>
      <dgm:spPr/>
      <dgm:t>
        <a:bodyPr/>
        <a:lstStyle/>
        <a:p>
          <a:endParaRPr lang="en-US"/>
        </a:p>
      </dgm:t>
    </dgm:pt>
    <dgm:pt modelId="{070C513E-7733-A547-AAD5-BFF10B9549D6}" type="pres">
      <dgm:prSet presAssocID="{A70E3E1E-6D83-4E4B-81FA-EF789043753A}" presName="hierChild4" presStyleCnt="0"/>
      <dgm:spPr/>
    </dgm:pt>
    <dgm:pt modelId="{BB4963AC-0063-BD4E-BB03-99DEF28FA0D5}" type="pres">
      <dgm:prSet presAssocID="{A70E3E1E-6D83-4E4B-81FA-EF789043753A}" presName="hierChild5" presStyleCnt="0"/>
      <dgm:spPr/>
    </dgm:pt>
    <dgm:pt modelId="{80FC61A2-47FC-BF44-A321-F1C66479F789}" type="pres">
      <dgm:prSet presAssocID="{B7B5D44B-2EC6-3947-86C2-A18106785FF5}" presName="hierChild3" presStyleCnt="0"/>
      <dgm:spPr/>
    </dgm:pt>
  </dgm:ptLst>
  <dgm:cxnLst>
    <dgm:cxn modelId="{708AC80E-4245-B740-9A80-468F58B5BB6D}" type="presOf" srcId="{8301FE5E-AF38-0949-8978-71547FD115E6}" destId="{7B099B02-55CB-2149-8D80-A8DF12C19ABB}" srcOrd="1" destOrd="0" presId="urn:microsoft.com/office/officeart/2005/8/layout/orgChart1"/>
    <dgm:cxn modelId="{028CF857-1EEA-D24C-BDA2-A976BB021167}" srcId="{B7B5D44B-2EC6-3947-86C2-A18106785FF5}" destId="{8301FE5E-AF38-0949-8978-71547FD115E6}" srcOrd="0" destOrd="0" parTransId="{5BCD944A-A10D-4D46-B19E-FF47BCDE1AE7}" sibTransId="{8BCE8801-4BFC-1143-96A9-003EAB7D51C1}"/>
    <dgm:cxn modelId="{34FF4334-D35B-8547-9E23-52B631785DD6}" type="presOf" srcId="{A70E3E1E-6D83-4E4B-81FA-EF789043753A}" destId="{1608BBDD-7962-7348-BD6C-3CDB29B9E541}" srcOrd="1" destOrd="0" presId="urn:microsoft.com/office/officeart/2005/8/layout/orgChart1"/>
    <dgm:cxn modelId="{BC1102C7-5A69-F54D-B1EB-CF898398A85A}" srcId="{A9C286D0-8C3D-5148-82AA-93A928A9D445}" destId="{B7B5D44B-2EC6-3947-86C2-A18106785FF5}" srcOrd="0" destOrd="0" parTransId="{84E87296-FF78-5D44-A535-3186C6FFA1AE}" sibTransId="{D6CB023F-0194-A447-8820-F0C799DE29D4}"/>
    <dgm:cxn modelId="{325D41A6-E22A-BE42-81FD-5DA4BB2F0919}" type="presOf" srcId="{587E10B7-C19D-7B4D-BFA0-23D0303E6B2F}" destId="{5A38D351-8A7A-364D-9AD3-5C85E6C1FB24}" srcOrd="1" destOrd="0" presId="urn:microsoft.com/office/officeart/2005/8/layout/orgChart1"/>
    <dgm:cxn modelId="{9F23C244-AF99-7145-A3DA-BD931B734FC1}" srcId="{B7B5D44B-2EC6-3947-86C2-A18106785FF5}" destId="{A70E3E1E-6D83-4E4B-81FA-EF789043753A}" srcOrd="2" destOrd="0" parTransId="{C43D60D4-9D6A-5D46-8626-B01D73857E5F}" sibTransId="{60A90785-D7C2-9E4F-8E4D-CD0D024783A8}"/>
    <dgm:cxn modelId="{5894F0B0-DF2D-E94C-A508-85A5BE46A441}" type="presOf" srcId="{587E10B7-C19D-7B4D-BFA0-23D0303E6B2F}" destId="{8C058E77-5FDE-3E49-ACAB-4306136D3250}" srcOrd="0" destOrd="0" presId="urn:microsoft.com/office/officeart/2005/8/layout/orgChart1"/>
    <dgm:cxn modelId="{19A980B7-1CFF-3047-AB13-C2FD49085F5E}" srcId="{B7B5D44B-2EC6-3947-86C2-A18106785FF5}" destId="{587E10B7-C19D-7B4D-BFA0-23D0303E6B2F}" srcOrd="1" destOrd="0" parTransId="{877D8D1E-AFDA-C64F-8FC3-093BF7F25C9F}" sibTransId="{60F87083-886C-1841-95CB-39CDB972E0A3}"/>
    <dgm:cxn modelId="{6E2C40CE-4B08-4449-868F-FA50182A79CE}" type="presOf" srcId="{A9C286D0-8C3D-5148-82AA-93A928A9D445}" destId="{0A434129-C71C-F146-8345-60715268C974}" srcOrd="0" destOrd="0" presId="urn:microsoft.com/office/officeart/2005/8/layout/orgChart1"/>
    <dgm:cxn modelId="{D3741802-CC67-7A4B-ABCF-1B6769A349B4}" type="presOf" srcId="{B7B5D44B-2EC6-3947-86C2-A18106785FF5}" destId="{4BC0DF7A-C3B2-3245-92B2-05B83C6ED197}" srcOrd="1" destOrd="0" presId="urn:microsoft.com/office/officeart/2005/8/layout/orgChart1"/>
    <dgm:cxn modelId="{B8A9C55C-3D2E-CF40-8FE1-EDB582EE3D93}" type="presOf" srcId="{5BCD944A-A10D-4D46-B19E-FF47BCDE1AE7}" destId="{FF00BCFC-2C9D-4244-A4EC-C62E766B8130}" srcOrd="0" destOrd="0" presId="urn:microsoft.com/office/officeart/2005/8/layout/orgChart1"/>
    <dgm:cxn modelId="{1135B7B9-8E97-D54A-BE2A-38E2319BFCC8}" type="presOf" srcId="{B7B5D44B-2EC6-3947-86C2-A18106785FF5}" destId="{ABF18565-13A4-A04C-B030-0640D1A52252}" srcOrd="0" destOrd="0" presId="urn:microsoft.com/office/officeart/2005/8/layout/orgChart1"/>
    <dgm:cxn modelId="{17A085DD-BECF-434F-B9CC-F4CD2BE4ACFD}" type="presOf" srcId="{877D8D1E-AFDA-C64F-8FC3-093BF7F25C9F}" destId="{8EEC8C49-6B4C-8F43-BB12-844AD954247A}" srcOrd="0" destOrd="0" presId="urn:microsoft.com/office/officeart/2005/8/layout/orgChart1"/>
    <dgm:cxn modelId="{05E1D772-447C-8D4B-AFAB-A02A81AEB404}" type="presOf" srcId="{8301FE5E-AF38-0949-8978-71547FD115E6}" destId="{4E03A7D1-0352-DA4C-AE71-F560A7A8357B}" srcOrd="0" destOrd="0" presId="urn:microsoft.com/office/officeart/2005/8/layout/orgChart1"/>
    <dgm:cxn modelId="{E54A5AF4-8170-1F49-BCA4-B7911427234B}" type="presOf" srcId="{C43D60D4-9D6A-5D46-8626-B01D73857E5F}" destId="{89026FFF-53BB-7C44-A908-EED4AEB9ACD5}" srcOrd="0" destOrd="0" presId="urn:microsoft.com/office/officeart/2005/8/layout/orgChart1"/>
    <dgm:cxn modelId="{816F78DA-47CB-2641-B296-FA749FF4C03E}" type="presOf" srcId="{A70E3E1E-6D83-4E4B-81FA-EF789043753A}" destId="{ED4F935A-6DD0-8D4A-A393-4BAC09432DE6}" srcOrd="0" destOrd="0" presId="urn:microsoft.com/office/officeart/2005/8/layout/orgChart1"/>
    <dgm:cxn modelId="{DF229662-53D2-B647-93F7-6695CEC013C1}" type="presParOf" srcId="{0A434129-C71C-F146-8345-60715268C974}" destId="{80B3FD6A-1D57-B841-B62E-31B512AE1861}" srcOrd="0" destOrd="0" presId="urn:microsoft.com/office/officeart/2005/8/layout/orgChart1"/>
    <dgm:cxn modelId="{2B6FE04E-2A5D-A743-8260-14B0B1A22F66}" type="presParOf" srcId="{80B3FD6A-1D57-B841-B62E-31B512AE1861}" destId="{FE18741E-19ED-574E-BACC-918F7566CF31}" srcOrd="0" destOrd="0" presId="urn:microsoft.com/office/officeart/2005/8/layout/orgChart1"/>
    <dgm:cxn modelId="{BF29AB14-5280-8F45-9C8B-F8FF2B514505}" type="presParOf" srcId="{FE18741E-19ED-574E-BACC-918F7566CF31}" destId="{ABF18565-13A4-A04C-B030-0640D1A52252}" srcOrd="0" destOrd="0" presId="urn:microsoft.com/office/officeart/2005/8/layout/orgChart1"/>
    <dgm:cxn modelId="{2150DD1A-241E-F74C-A8FD-961570BF72FC}" type="presParOf" srcId="{FE18741E-19ED-574E-BACC-918F7566CF31}" destId="{4BC0DF7A-C3B2-3245-92B2-05B83C6ED197}" srcOrd="1" destOrd="0" presId="urn:microsoft.com/office/officeart/2005/8/layout/orgChart1"/>
    <dgm:cxn modelId="{54D03B7C-7359-2C48-9B23-ED409FDA7F89}" type="presParOf" srcId="{80B3FD6A-1D57-B841-B62E-31B512AE1861}" destId="{C5153371-7F4E-144A-9C42-7DF7450AC0BE}" srcOrd="1" destOrd="0" presId="urn:microsoft.com/office/officeart/2005/8/layout/orgChart1"/>
    <dgm:cxn modelId="{53C66F25-23EF-EB4B-803D-56788A3BA146}" type="presParOf" srcId="{C5153371-7F4E-144A-9C42-7DF7450AC0BE}" destId="{FF00BCFC-2C9D-4244-A4EC-C62E766B8130}" srcOrd="0" destOrd="0" presId="urn:microsoft.com/office/officeart/2005/8/layout/orgChart1"/>
    <dgm:cxn modelId="{C67DFBF3-F43D-9A4A-AB96-F2CC9EB03EB5}" type="presParOf" srcId="{C5153371-7F4E-144A-9C42-7DF7450AC0BE}" destId="{DC589555-D22A-8E42-8CFF-172EA6299455}" srcOrd="1" destOrd="0" presId="urn:microsoft.com/office/officeart/2005/8/layout/orgChart1"/>
    <dgm:cxn modelId="{67C773B7-1B0A-C941-9137-3CE54A918D00}" type="presParOf" srcId="{DC589555-D22A-8E42-8CFF-172EA6299455}" destId="{32AE1BA4-28FC-7E44-A0BC-5DEDA07A732C}" srcOrd="0" destOrd="0" presId="urn:microsoft.com/office/officeart/2005/8/layout/orgChart1"/>
    <dgm:cxn modelId="{CBDEFEC7-8099-1B45-8CBA-BA5E7606F30A}" type="presParOf" srcId="{32AE1BA4-28FC-7E44-A0BC-5DEDA07A732C}" destId="{4E03A7D1-0352-DA4C-AE71-F560A7A8357B}" srcOrd="0" destOrd="0" presId="urn:microsoft.com/office/officeart/2005/8/layout/orgChart1"/>
    <dgm:cxn modelId="{1CD1FA35-612D-8442-A9EF-660A04FB0A43}" type="presParOf" srcId="{32AE1BA4-28FC-7E44-A0BC-5DEDA07A732C}" destId="{7B099B02-55CB-2149-8D80-A8DF12C19ABB}" srcOrd="1" destOrd="0" presId="urn:microsoft.com/office/officeart/2005/8/layout/orgChart1"/>
    <dgm:cxn modelId="{5F595497-C53F-DE49-A991-668EDD0209D0}" type="presParOf" srcId="{DC589555-D22A-8E42-8CFF-172EA6299455}" destId="{38ED33AB-C251-0447-9405-8C181B5FD78B}" srcOrd="1" destOrd="0" presId="urn:microsoft.com/office/officeart/2005/8/layout/orgChart1"/>
    <dgm:cxn modelId="{E7E1F066-C7BA-AF4E-AB92-CCFF545681C5}" type="presParOf" srcId="{DC589555-D22A-8E42-8CFF-172EA6299455}" destId="{F70897E7-BF4D-2E4E-AC13-98A54E39809E}" srcOrd="2" destOrd="0" presId="urn:microsoft.com/office/officeart/2005/8/layout/orgChart1"/>
    <dgm:cxn modelId="{0A4AB3CC-2CD5-474C-B5D0-43D5C9D5AE80}" type="presParOf" srcId="{C5153371-7F4E-144A-9C42-7DF7450AC0BE}" destId="{8EEC8C49-6B4C-8F43-BB12-844AD954247A}" srcOrd="2" destOrd="0" presId="urn:microsoft.com/office/officeart/2005/8/layout/orgChart1"/>
    <dgm:cxn modelId="{C5D3DB12-4632-654B-8C3E-4ED5C9FDE75D}" type="presParOf" srcId="{C5153371-7F4E-144A-9C42-7DF7450AC0BE}" destId="{893C2316-8E3B-4C4A-A4E9-C976D21F178D}" srcOrd="3" destOrd="0" presId="urn:microsoft.com/office/officeart/2005/8/layout/orgChart1"/>
    <dgm:cxn modelId="{E77FF19D-6B7A-8C48-818C-10B52CADAB6C}" type="presParOf" srcId="{893C2316-8E3B-4C4A-A4E9-C976D21F178D}" destId="{F458D066-0825-7B4F-9BFD-F4A9217E5E81}" srcOrd="0" destOrd="0" presId="urn:microsoft.com/office/officeart/2005/8/layout/orgChart1"/>
    <dgm:cxn modelId="{801B2108-DDE7-E346-A33C-07C90CDE46FE}" type="presParOf" srcId="{F458D066-0825-7B4F-9BFD-F4A9217E5E81}" destId="{8C058E77-5FDE-3E49-ACAB-4306136D3250}" srcOrd="0" destOrd="0" presId="urn:microsoft.com/office/officeart/2005/8/layout/orgChart1"/>
    <dgm:cxn modelId="{30F3225F-C001-284D-A487-5A85AE56792E}" type="presParOf" srcId="{F458D066-0825-7B4F-9BFD-F4A9217E5E81}" destId="{5A38D351-8A7A-364D-9AD3-5C85E6C1FB24}" srcOrd="1" destOrd="0" presId="urn:microsoft.com/office/officeart/2005/8/layout/orgChart1"/>
    <dgm:cxn modelId="{25EF4D13-0539-5D4A-AF0F-64D4A0EF122E}" type="presParOf" srcId="{893C2316-8E3B-4C4A-A4E9-C976D21F178D}" destId="{CA7FA7EF-E0DA-2B4B-871B-622884E6B110}" srcOrd="1" destOrd="0" presId="urn:microsoft.com/office/officeart/2005/8/layout/orgChart1"/>
    <dgm:cxn modelId="{2163BD25-973A-3D47-9CB9-7438E4569753}" type="presParOf" srcId="{893C2316-8E3B-4C4A-A4E9-C976D21F178D}" destId="{5D4F1AD7-1C14-B544-9E9E-5C2F36B01984}" srcOrd="2" destOrd="0" presId="urn:microsoft.com/office/officeart/2005/8/layout/orgChart1"/>
    <dgm:cxn modelId="{CF2F4279-5B4F-3141-B42D-A0EB46135B1C}" type="presParOf" srcId="{C5153371-7F4E-144A-9C42-7DF7450AC0BE}" destId="{89026FFF-53BB-7C44-A908-EED4AEB9ACD5}" srcOrd="4" destOrd="0" presId="urn:microsoft.com/office/officeart/2005/8/layout/orgChart1"/>
    <dgm:cxn modelId="{B9BE2E27-D356-774F-8119-5CF49FA0537F}" type="presParOf" srcId="{C5153371-7F4E-144A-9C42-7DF7450AC0BE}" destId="{E610C71E-2FFB-2047-985B-89CA70D54BD4}" srcOrd="5" destOrd="0" presId="urn:microsoft.com/office/officeart/2005/8/layout/orgChart1"/>
    <dgm:cxn modelId="{91BEAFCF-6C8C-804C-B1DE-FFB838E3CDA3}" type="presParOf" srcId="{E610C71E-2FFB-2047-985B-89CA70D54BD4}" destId="{DA01B0D4-3B8F-BF42-917A-64F6A774E135}" srcOrd="0" destOrd="0" presId="urn:microsoft.com/office/officeart/2005/8/layout/orgChart1"/>
    <dgm:cxn modelId="{8BB08A4B-D2C7-014E-89A6-15EEAAF9F3A9}" type="presParOf" srcId="{DA01B0D4-3B8F-BF42-917A-64F6A774E135}" destId="{ED4F935A-6DD0-8D4A-A393-4BAC09432DE6}" srcOrd="0" destOrd="0" presId="urn:microsoft.com/office/officeart/2005/8/layout/orgChart1"/>
    <dgm:cxn modelId="{AAFC7CCE-F8D8-1C4D-B437-507368528BC7}" type="presParOf" srcId="{DA01B0D4-3B8F-BF42-917A-64F6A774E135}" destId="{1608BBDD-7962-7348-BD6C-3CDB29B9E541}" srcOrd="1" destOrd="0" presId="urn:microsoft.com/office/officeart/2005/8/layout/orgChart1"/>
    <dgm:cxn modelId="{AE9607D3-3404-E947-B47A-3C11C55D8831}" type="presParOf" srcId="{E610C71E-2FFB-2047-985B-89CA70D54BD4}" destId="{070C513E-7733-A547-AAD5-BFF10B9549D6}" srcOrd="1" destOrd="0" presId="urn:microsoft.com/office/officeart/2005/8/layout/orgChart1"/>
    <dgm:cxn modelId="{781CF75A-516F-1046-B38B-FF331A03AE89}" type="presParOf" srcId="{E610C71E-2FFB-2047-985B-89CA70D54BD4}" destId="{BB4963AC-0063-BD4E-BB03-99DEF28FA0D5}" srcOrd="2" destOrd="0" presId="urn:microsoft.com/office/officeart/2005/8/layout/orgChart1"/>
    <dgm:cxn modelId="{B4B29700-A0AA-504F-8FBE-31A58F42FABC}" type="presParOf" srcId="{80B3FD6A-1D57-B841-B62E-31B512AE1861}" destId="{80FC61A2-47FC-BF44-A321-F1C66479F7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286D0-8C3D-5148-82AA-93A928A9D445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5D44B-2EC6-3947-86C2-A18106785FF5}">
      <dgm:prSet phldrT="[Text]"/>
      <dgm:spPr/>
      <dgm:t>
        <a:bodyPr/>
        <a:lstStyle/>
        <a:p>
          <a:r>
            <a:rPr lang="en-US" dirty="0" smtClean="0"/>
            <a:t>Clinical assessment</a:t>
          </a:r>
          <a:endParaRPr lang="en-US" dirty="0"/>
        </a:p>
      </dgm:t>
    </dgm:pt>
    <dgm:pt modelId="{84E87296-FF78-5D44-A535-3186C6FFA1AE}" type="parTrans" cxnId="{BC1102C7-5A69-F54D-B1EB-CF898398A85A}">
      <dgm:prSet/>
      <dgm:spPr/>
      <dgm:t>
        <a:bodyPr/>
        <a:lstStyle/>
        <a:p>
          <a:endParaRPr lang="en-US"/>
        </a:p>
      </dgm:t>
    </dgm:pt>
    <dgm:pt modelId="{D6CB023F-0194-A447-8820-F0C799DE29D4}" type="sibTrans" cxnId="{BC1102C7-5A69-F54D-B1EB-CF898398A85A}">
      <dgm:prSet/>
      <dgm:spPr/>
      <dgm:t>
        <a:bodyPr/>
        <a:lstStyle/>
        <a:p>
          <a:endParaRPr lang="en-US"/>
        </a:p>
      </dgm:t>
    </dgm:pt>
    <dgm:pt modelId="{8301FE5E-AF38-0949-8978-71547FD115E6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Hypovolaemia</a:t>
          </a:r>
          <a:endParaRPr lang="en-US" dirty="0"/>
        </a:p>
      </dgm:t>
    </dgm:pt>
    <dgm:pt modelId="{8BCE8801-4BFC-1143-96A9-003EAB7D51C1}" type="sibTrans" cxnId="{028CF857-1EEA-D24C-BDA2-A976BB021167}">
      <dgm:prSet/>
      <dgm:spPr/>
      <dgm:t>
        <a:bodyPr/>
        <a:lstStyle/>
        <a:p>
          <a:endParaRPr lang="en-US"/>
        </a:p>
      </dgm:t>
    </dgm:pt>
    <dgm:pt modelId="{5BCD944A-A10D-4D46-B19E-FF47BCDE1AE7}" type="parTrans" cxnId="{028CF857-1EEA-D24C-BDA2-A976BB021167}">
      <dgm:prSet/>
      <dgm:spPr/>
      <dgm:t>
        <a:bodyPr/>
        <a:lstStyle/>
        <a:p>
          <a:endParaRPr lang="en-US"/>
        </a:p>
      </dgm:t>
    </dgm:pt>
    <dgm:pt modelId="{4596E224-F7C0-5941-96EF-E8E679F2A0D1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Euvolaemia</a:t>
          </a:r>
          <a:endParaRPr lang="en-US" dirty="0"/>
        </a:p>
      </dgm:t>
    </dgm:pt>
    <dgm:pt modelId="{08B45D54-F6AE-B842-A1AE-35355D7378B4}" type="parTrans" cxnId="{8D06C266-7838-EA4C-9163-099DD4D58EC0}">
      <dgm:prSet/>
      <dgm:spPr/>
      <dgm:t>
        <a:bodyPr/>
        <a:lstStyle/>
        <a:p>
          <a:endParaRPr lang="en-US"/>
        </a:p>
      </dgm:t>
    </dgm:pt>
    <dgm:pt modelId="{25EDF0DD-F98D-A242-A740-2453DD53968C}" type="sibTrans" cxnId="{8D06C266-7838-EA4C-9163-099DD4D58EC0}">
      <dgm:prSet/>
      <dgm:spPr/>
      <dgm:t>
        <a:bodyPr/>
        <a:lstStyle/>
        <a:p>
          <a:endParaRPr lang="en-US"/>
        </a:p>
      </dgm:t>
    </dgm:pt>
    <dgm:pt modelId="{1F015A7C-357E-1B45-AB2C-43781A2554CF}">
      <dgm:prSet phldrT="[Text]"/>
      <dgm:spPr/>
      <dgm:t>
        <a:bodyPr/>
        <a:lstStyle/>
        <a:p>
          <a:r>
            <a:rPr lang="en-US" dirty="0" smtClean="0"/>
            <a:t>Diarrhoea</a:t>
          </a:r>
          <a:br>
            <a:rPr lang="en-US" dirty="0" smtClean="0"/>
          </a:br>
          <a:r>
            <a:rPr lang="en-US" dirty="0" smtClean="0"/>
            <a:t>Vomiting</a:t>
          </a:r>
          <a:br>
            <a:rPr lang="en-US" dirty="0" smtClean="0"/>
          </a:br>
          <a:r>
            <a:rPr lang="en-US" dirty="0" smtClean="0"/>
            <a:t>Diuretics</a:t>
          </a:r>
          <a:br>
            <a:rPr lang="en-US" dirty="0" smtClean="0"/>
          </a:br>
          <a:r>
            <a:rPr lang="en-US" dirty="0" smtClean="0"/>
            <a:t>Salt losing nephropathy</a:t>
          </a:r>
          <a:endParaRPr lang="en-US" dirty="0"/>
        </a:p>
      </dgm:t>
    </dgm:pt>
    <dgm:pt modelId="{22D21E94-9EC1-F046-AEE6-E6425D445D5D}" type="parTrans" cxnId="{F9D6BD39-DB34-A346-AB80-A9BF79D695CE}">
      <dgm:prSet/>
      <dgm:spPr/>
      <dgm:t>
        <a:bodyPr/>
        <a:lstStyle/>
        <a:p>
          <a:endParaRPr lang="en-US"/>
        </a:p>
      </dgm:t>
    </dgm:pt>
    <dgm:pt modelId="{3DD56381-6A9B-F346-AD9A-3FC0EAAC59D2}" type="sibTrans" cxnId="{F9D6BD39-DB34-A346-AB80-A9BF79D695CE}">
      <dgm:prSet/>
      <dgm:spPr/>
      <dgm:t>
        <a:bodyPr/>
        <a:lstStyle/>
        <a:p>
          <a:endParaRPr lang="en-US"/>
        </a:p>
      </dgm:t>
    </dgm:pt>
    <dgm:pt modelId="{744CCE6A-8CC3-F344-8119-E988D447682B}">
      <dgm:prSet phldrT="[Text]"/>
      <dgm:spPr/>
      <dgm:t>
        <a:bodyPr/>
        <a:lstStyle/>
        <a:p>
          <a:r>
            <a:rPr lang="en-US" dirty="0" err="1" smtClean="0"/>
            <a:t>Hypervolaemia</a:t>
          </a:r>
          <a:endParaRPr lang="en-US" dirty="0"/>
        </a:p>
      </dgm:t>
    </dgm:pt>
    <dgm:pt modelId="{1C12012A-74BE-984E-8C18-E1C4A4146534}" type="parTrans" cxnId="{9A62EBE7-BDD6-0C44-8F06-157F686BB327}">
      <dgm:prSet/>
      <dgm:spPr/>
      <dgm:t>
        <a:bodyPr/>
        <a:lstStyle/>
        <a:p>
          <a:endParaRPr lang="en-US"/>
        </a:p>
      </dgm:t>
    </dgm:pt>
    <dgm:pt modelId="{856122CE-7E2F-E14F-8E69-70D08FF0FBEC}" type="sibTrans" cxnId="{9A62EBE7-BDD6-0C44-8F06-157F686BB327}">
      <dgm:prSet/>
      <dgm:spPr/>
      <dgm:t>
        <a:bodyPr/>
        <a:lstStyle/>
        <a:p>
          <a:endParaRPr lang="en-US"/>
        </a:p>
      </dgm:t>
    </dgm:pt>
    <dgm:pt modelId="{03B6DD0F-CE9C-FF41-8EA9-57EDA67543CB}">
      <dgm:prSet phldrT="[Text]"/>
      <dgm:spPr/>
      <dgm:t>
        <a:bodyPr/>
        <a:lstStyle/>
        <a:p>
          <a:r>
            <a:rPr lang="en-US" dirty="0" smtClean="0"/>
            <a:t>Hypothyroidism  Adrenal insufficiency SIADH</a:t>
          </a:r>
          <a:endParaRPr lang="en-US" dirty="0"/>
        </a:p>
      </dgm:t>
    </dgm:pt>
    <dgm:pt modelId="{1E0DDC14-38D3-4741-86B6-0BE84184B2BC}" type="parTrans" cxnId="{4B99BF6C-23E4-0345-BA35-E33B72211E71}">
      <dgm:prSet/>
      <dgm:spPr/>
      <dgm:t>
        <a:bodyPr/>
        <a:lstStyle/>
        <a:p>
          <a:endParaRPr lang="en-US"/>
        </a:p>
      </dgm:t>
    </dgm:pt>
    <dgm:pt modelId="{30B665AC-B0EC-5542-AECA-D8C795F61E6F}" type="sibTrans" cxnId="{4B99BF6C-23E4-0345-BA35-E33B72211E71}">
      <dgm:prSet/>
      <dgm:spPr/>
      <dgm:t>
        <a:bodyPr/>
        <a:lstStyle/>
        <a:p>
          <a:endParaRPr lang="en-US"/>
        </a:p>
      </dgm:t>
    </dgm:pt>
    <dgm:pt modelId="{9F187276-E179-6E44-A904-F6685B335A6F}">
      <dgm:prSet phldrT="[Text]"/>
      <dgm:spPr/>
      <dgm:t>
        <a:bodyPr/>
        <a:lstStyle/>
        <a:p>
          <a:r>
            <a:rPr lang="en-US" dirty="0" smtClean="0"/>
            <a:t>Cardiac failure          Cirrhosis                  Nephrotic syndrome</a:t>
          </a:r>
          <a:endParaRPr lang="en-US" dirty="0"/>
        </a:p>
      </dgm:t>
    </dgm:pt>
    <dgm:pt modelId="{FE86130E-79EA-C64C-ABA6-6E4D0AAB0ED8}" type="parTrans" cxnId="{0452CDCD-56C3-A845-9863-AAB4D7B78BC3}">
      <dgm:prSet/>
      <dgm:spPr/>
      <dgm:t>
        <a:bodyPr/>
        <a:lstStyle/>
        <a:p>
          <a:endParaRPr lang="en-US"/>
        </a:p>
      </dgm:t>
    </dgm:pt>
    <dgm:pt modelId="{F7F2D625-0971-0346-A387-C2CB1DE0FB7B}" type="sibTrans" cxnId="{0452CDCD-56C3-A845-9863-AAB4D7B78BC3}">
      <dgm:prSet/>
      <dgm:spPr/>
      <dgm:t>
        <a:bodyPr/>
        <a:lstStyle/>
        <a:p>
          <a:endParaRPr lang="en-US"/>
        </a:p>
      </dgm:t>
    </dgm:pt>
    <dgm:pt modelId="{0A434129-C71C-F146-8345-60715268C974}" type="pres">
      <dgm:prSet presAssocID="{A9C286D0-8C3D-5148-82AA-93A928A9D4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B3FD6A-1D57-B841-B62E-31B512AE1861}" type="pres">
      <dgm:prSet presAssocID="{B7B5D44B-2EC6-3947-86C2-A18106785FF5}" presName="hierRoot1" presStyleCnt="0">
        <dgm:presLayoutVars>
          <dgm:hierBranch val="init"/>
        </dgm:presLayoutVars>
      </dgm:prSet>
      <dgm:spPr/>
    </dgm:pt>
    <dgm:pt modelId="{FE18741E-19ED-574E-BACC-918F7566CF31}" type="pres">
      <dgm:prSet presAssocID="{B7B5D44B-2EC6-3947-86C2-A18106785FF5}" presName="rootComposite1" presStyleCnt="0"/>
      <dgm:spPr/>
    </dgm:pt>
    <dgm:pt modelId="{ABF18565-13A4-A04C-B030-0640D1A52252}" type="pres">
      <dgm:prSet presAssocID="{B7B5D44B-2EC6-3947-86C2-A18106785F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0DF7A-C3B2-3245-92B2-05B83C6ED197}" type="pres">
      <dgm:prSet presAssocID="{B7B5D44B-2EC6-3947-86C2-A18106785F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153371-7F4E-144A-9C42-7DF7450AC0BE}" type="pres">
      <dgm:prSet presAssocID="{B7B5D44B-2EC6-3947-86C2-A18106785FF5}" presName="hierChild2" presStyleCnt="0"/>
      <dgm:spPr/>
    </dgm:pt>
    <dgm:pt modelId="{FF00BCFC-2C9D-4244-A4EC-C62E766B8130}" type="pres">
      <dgm:prSet presAssocID="{5BCD944A-A10D-4D46-B19E-FF47BCDE1AE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C589555-D22A-8E42-8CFF-172EA6299455}" type="pres">
      <dgm:prSet presAssocID="{8301FE5E-AF38-0949-8978-71547FD115E6}" presName="hierRoot2" presStyleCnt="0">
        <dgm:presLayoutVars>
          <dgm:hierBranch val="init"/>
        </dgm:presLayoutVars>
      </dgm:prSet>
      <dgm:spPr/>
    </dgm:pt>
    <dgm:pt modelId="{32AE1BA4-28FC-7E44-A0BC-5DEDA07A732C}" type="pres">
      <dgm:prSet presAssocID="{8301FE5E-AF38-0949-8978-71547FD115E6}" presName="rootComposite" presStyleCnt="0"/>
      <dgm:spPr/>
    </dgm:pt>
    <dgm:pt modelId="{4E03A7D1-0352-DA4C-AE71-F560A7A8357B}" type="pres">
      <dgm:prSet presAssocID="{8301FE5E-AF38-0949-8978-71547FD115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99B02-55CB-2149-8D80-A8DF12C19ABB}" type="pres">
      <dgm:prSet presAssocID="{8301FE5E-AF38-0949-8978-71547FD115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38ED33AB-C251-0447-9405-8C181B5FD78B}" type="pres">
      <dgm:prSet presAssocID="{8301FE5E-AF38-0949-8978-71547FD115E6}" presName="hierChild4" presStyleCnt="0"/>
      <dgm:spPr/>
    </dgm:pt>
    <dgm:pt modelId="{800648B0-A9E9-6942-A278-0BE5A2C2BD5C}" type="pres">
      <dgm:prSet presAssocID="{22D21E94-9EC1-F046-AEE6-E6425D445D5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75CC5676-FC21-6541-80DA-22E9F6EC4971}" type="pres">
      <dgm:prSet presAssocID="{1F015A7C-357E-1B45-AB2C-43781A2554CF}" presName="hierRoot2" presStyleCnt="0">
        <dgm:presLayoutVars>
          <dgm:hierBranch val="init"/>
        </dgm:presLayoutVars>
      </dgm:prSet>
      <dgm:spPr/>
    </dgm:pt>
    <dgm:pt modelId="{A6820769-DF53-784A-B77E-3D880FAE207D}" type="pres">
      <dgm:prSet presAssocID="{1F015A7C-357E-1B45-AB2C-43781A2554CF}" presName="rootComposite" presStyleCnt="0"/>
      <dgm:spPr/>
    </dgm:pt>
    <dgm:pt modelId="{26E9F76B-0892-9E47-ACCA-368A574E7BA0}" type="pres">
      <dgm:prSet presAssocID="{1F015A7C-357E-1B45-AB2C-43781A2554C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43F94-F9A5-F447-A482-A2618C1FE819}" type="pres">
      <dgm:prSet presAssocID="{1F015A7C-357E-1B45-AB2C-43781A2554CF}" presName="rootConnector" presStyleLbl="node3" presStyleIdx="0" presStyleCnt="3"/>
      <dgm:spPr/>
      <dgm:t>
        <a:bodyPr/>
        <a:lstStyle/>
        <a:p>
          <a:endParaRPr lang="en-US"/>
        </a:p>
      </dgm:t>
    </dgm:pt>
    <dgm:pt modelId="{40732793-5FC9-3945-B268-27130533C18A}" type="pres">
      <dgm:prSet presAssocID="{1F015A7C-357E-1B45-AB2C-43781A2554CF}" presName="hierChild4" presStyleCnt="0"/>
      <dgm:spPr/>
    </dgm:pt>
    <dgm:pt modelId="{E9C2A44C-DE79-8046-8502-9FA0768103A5}" type="pres">
      <dgm:prSet presAssocID="{1F015A7C-357E-1B45-AB2C-43781A2554CF}" presName="hierChild5" presStyleCnt="0"/>
      <dgm:spPr/>
    </dgm:pt>
    <dgm:pt modelId="{F70897E7-BF4D-2E4E-AC13-98A54E39809E}" type="pres">
      <dgm:prSet presAssocID="{8301FE5E-AF38-0949-8978-71547FD115E6}" presName="hierChild5" presStyleCnt="0"/>
      <dgm:spPr/>
    </dgm:pt>
    <dgm:pt modelId="{40F06DBC-4817-2941-A0BC-F6D6E582066C}" type="pres">
      <dgm:prSet presAssocID="{08B45D54-F6AE-B842-A1AE-35355D7378B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7754E1A-A7A4-BA42-B290-560127018E09}" type="pres">
      <dgm:prSet presAssocID="{4596E224-F7C0-5941-96EF-E8E679F2A0D1}" presName="hierRoot2" presStyleCnt="0">
        <dgm:presLayoutVars>
          <dgm:hierBranch val="init"/>
        </dgm:presLayoutVars>
      </dgm:prSet>
      <dgm:spPr/>
    </dgm:pt>
    <dgm:pt modelId="{062E18FE-414C-2D4F-A135-5EE44846CBCA}" type="pres">
      <dgm:prSet presAssocID="{4596E224-F7C0-5941-96EF-E8E679F2A0D1}" presName="rootComposite" presStyleCnt="0"/>
      <dgm:spPr/>
    </dgm:pt>
    <dgm:pt modelId="{A5F9751B-B7D9-0B44-8725-13C091A459DA}" type="pres">
      <dgm:prSet presAssocID="{4596E224-F7C0-5941-96EF-E8E679F2A0D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B17A6-15F6-844E-A615-00FD44A7A226}" type="pres">
      <dgm:prSet presAssocID="{4596E224-F7C0-5941-96EF-E8E679F2A0D1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853AC6-04B2-2441-9296-C52F56181E27}" type="pres">
      <dgm:prSet presAssocID="{4596E224-F7C0-5941-96EF-E8E679F2A0D1}" presName="hierChild4" presStyleCnt="0"/>
      <dgm:spPr/>
    </dgm:pt>
    <dgm:pt modelId="{5CDA096A-AF06-7D42-9A73-BFB288FE4AD3}" type="pres">
      <dgm:prSet presAssocID="{1E0DDC14-38D3-4741-86B6-0BE84184B2BC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4CA1531-3B8D-AB41-A293-41AF0816FC6D}" type="pres">
      <dgm:prSet presAssocID="{03B6DD0F-CE9C-FF41-8EA9-57EDA67543CB}" presName="hierRoot2" presStyleCnt="0">
        <dgm:presLayoutVars>
          <dgm:hierBranch val="init"/>
        </dgm:presLayoutVars>
      </dgm:prSet>
      <dgm:spPr/>
    </dgm:pt>
    <dgm:pt modelId="{BABFF419-EBB5-9D4D-A2C5-40BFF2021C9D}" type="pres">
      <dgm:prSet presAssocID="{03B6DD0F-CE9C-FF41-8EA9-57EDA67543CB}" presName="rootComposite" presStyleCnt="0"/>
      <dgm:spPr/>
    </dgm:pt>
    <dgm:pt modelId="{7CEA173A-6E41-B543-9B6C-70EA9403099E}" type="pres">
      <dgm:prSet presAssocID="{03B6DD0F-CE9C-FF41-8EA9-57EDA67543C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199DE-845A-0F48-9C60-E29C3FAB0F3F}" type="pres">
      <dgm:prSet presAssocID="{03B6DD0F-CE9C-FF41-8EA9-57EDA67543CB}" presName="rootConnector" presStyleLbl="node3" presStyleIdx="1" presStyleCnt="3"/>
      <dgm:spPr/>
      <dgm:t>
        <a:bodyPr/>
        <a:lstStyle/>
        <a:p>
          <a:endParaRPr lang="en-US"/>
        </a:p>
      </dgm:t>
    </dgm:pt>
    <dgm:pt modelId="{F2F1AA6C-25A6-934D-9727-7BB96B4DAF61}" type="pres">
      <dgm:prSet presAssocID="{03B6DD0F-CE9C-FF41-8EA9-57EDA67543CB}" presName="hierChild4" presStyleCnt="0"/>
      <dgm:spPr/>
    </dgm:pt>
    <dgm:pt modelId="{8D24626E-947A-5D4F-A930-FF74614CC243}" type="pres">
      <dgm:prSet presAssocID="{03B6DD0F-CE9C-FF41-8EA9-57EDA67543CB}" presName="hierChild5" presStyleCnt="0"/>
      <dgm:spPr/>
    </dgm:pt>
    <dgm:pt modelId="{CAD5ACF4-7B10-8145-BCE4-42DCEFDB97AD}" type="pres">
      <dgm:prSet presAssocID="{4596E224-F7C0-5941-96EF-E8E679F2A0D1}" presName="hierChild5" presStyleCnt="0"/>
      <dgm:spPr/>
    </dgm:pt>
    <dgm:pt modelId="{E0B0C843-3391-8C43-ACFE-8C2A6573A315}" type="pres">
      <dgm:prSet presAssocID="{1C12012A-74BE-984E-8C18-E1C4A41465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6911953-26D7-9744-A23F-553373CCE700}" type="pres">
      <dgm:prSet presAssocID="{744CCE6A-8CC3-F344-8119-E988D447682B}" presName="hierRoot2" presStyleCnt="0">
        <dgm:presLayoutVars>
          <dgm:hierBranch val="init"/>
        </dgm:presLayoutVars>
      </dgm:prSet>
      <dgm:spPr/>
    </dgm:pt>
    <dgm:pt modelId="{39DA6C26-33EC-034C-9B81-F5ED2B99DF1B}" type="pres">
      <dgm:prSet presAssocID="{744CCE6A-8CC3-F344-8119-E988D447682B}" presName="rootComposite" presStyleCnt="0"/>
      <dgm:spPr/>
    </dgm:pt>
    <dgm:pt modelId="{05136B7C-2418-0544-B85A-BC9BD57ABF2F}" type="pres">
      <dgm:prSet presAssocID="{744CCE6A-8CC3-F344-8119-E988D44768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9689C-8C5A-D349-9DB7-DCE22BB6F099}" type="pres">
      <dgm:prSet presAssocID="{744CCE6A-8CC3-F344-8119-E988D447682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CF8B336-DF13-184B-8553-D1E776E417AC}" type="pres">
      <dgm:prSet presAssocID="{744CCE6A-8CC3-F344-8119-E988D447682B}" presName="hierChild4" presStyleCnt="0"/>
      <dgm:spPr/>
    </dgm:pt>
    <dgm:pt modelId="{421103AD-EE9C-F844-8804-8871240117C2}" type="pres">
      <dgm:prSet presAssocID="{FE86130E-79EA-C64C-ABA6-6E4D0AAB0ED8}" presName="Name37" presStyleLbl="parChTrans1D3" presStyleIdx="2" presStyleCnt="3"/>
      <dgm:spPr/>
      <dgm:t>
        <a:bodyPr/>
        <a:lstStyle/>
        <a:p>
          <a:endParaRPr lang="en-US"/>
        </a:p>
      </dgm:t>
    </dgm:pt>
    <dgm:pt modelId="{695B001D-9BB4-3F42-8486-F96ADD08F945}" type="pres">
      <dgm:prSet presAssocID="{9F187276-E179-6E44-A904-F6685B335A6F}" presName="hierRoot2" presStyleCnt="0">
        <dgm:presLayoutVars>
          <dgm:hierBranch val="init"/>
        </dgm:presLayoutVars>
      </dgm:prSet>
      <dgm:spPr/>
    </dgm:pt>
    <dgm:pt modelId="{B3C8BBB4-EC89-2546-849A-46ABA406AF19}" type="pres">
      <dgm:prSet presAssocID="{9F187276-E179-6E44-A904-F6685B335A6F}" presName="rootComposite" presStyleCnt="0"/>
      <dgm:spPr/>
    </dgm:pt>
    <dgm:pt modelId="{3FB6BBF3-4590-AC42-ABB1-77B752F8DFC0}" type="pres">
      <dgm:prSet presAssocID="{9F187276-E179-6E44-A904-F6685B335A6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AF0D0-C3C1-E747-A0DB-1C5174DB7C1C}" type="pres">
      <dgm:prSet presAssocID="{9F187276-E179-6E44-A904-F6685B335A6F}" presName="rootConnector" presStyleLbl="node3" presStyleIdx="2" presStyleCnt="3"/>
      <dgm:spPr/>
      <dgm:t>
        <a:bodyPr/>
        <a:lstStyle/>
        <a:p>
          <a:endParaRPr lang="en-US"/>
        </a:p>
      </dgm:t>
    </dgm:pt>
    <dgm:pt modelId="{B75D0A7E-0C7A-084F-9D1D-7FFB8F2CA531}" type="pres">
      <dgm:prSet presAssocID="{9F187276-E179-6E44-A904-F6685B335A6F}" presName="hierChild4" presStyleCnt="0"/>
      <dgm:spPr/>
    </dgm:pt>
    <dgm:pt modelId="{DC02F8A8-095E-0F4D-9A9A-57D0FA300FC6}" type="pres">
      <dgm:prSet presAssocID="{9F187276-E179-6E44-A904-F6685B335A6F}" presName="hierChild5" presStyleCnt="0"/>
      <dgm:spPr/>
    </dgm:pt>
    <dgm:pt modelId="{A11B0BC8-F386-D240-8C3F-94C0082B6EDC}" type="pres">
      <dgm:prSet presAssocID="{744CCE6A-8CC3-F344-8119-E988D447682B}" presName="hierChild5" presStyleCnt="0"/>
      <dgm:spPr/>
    </dgm:pt>
    <dgm:pt modelId="{80FC61A2-47FC-BF44-A321-F1C66479F789}" type="pres">
      <dgm:prSet presAssocID="{B7B5D44B-2EC6-3947-86C2-A18106785FF5}" presName="hierChild3" presStyleCnt="0"/>
      <dgm:spPr/>
    </dgm:pt>
  </dgm:ptLst>
  <dgm:cxnLst>
    <dgm:cxn modelId="{8D06C266-7838-EA4C-9163-099DD4D58EC0}" srcId="{B7B5D44B-2EC6-3947-86C2-A18106785FF5}" destId="{4596E224-F7C0-5941-96EF-E8E679F2A0D1}" srcOrd="1" destOrd="0" parTransId="{08B45D54-F6AE-B842-A1AE-35355D7378B4}" sibTransId="{25EDF0DD-F98D-A242-A740-2453DD53968C}"/>
    <dgm:cxn modelId="{028CF857-1EEA-D24C-BDA2-A976BB021167}" srcId="{B7B5D44B-2EC6-3947-86C2-A18106785FF5}" destId="{8301FE5E-AF38-0949-8978-71547FD115E6}" srcOrd="0" destOrd="0" parTransId="{5BCD944A-A10D-4D46-B19E-FF47BCDE1AE7}" sibTransId="{8BCE8801-4BFC-1143-96A9-003EAB7D51C1}"/>
    <dgm:cxn modelId="{BDA205B3-289A-CA4E-9199-2CC8F3B54A8F}" type="presOf" srcId="{5BCD944A-A10D-4D46-B19E-FF47BCDE1AE7}" destId="{FF00BCFC-2C9D-4244-A4EC-C62E766B8130}" srcOrd="0" destOrd="0" presId="urn:microsoft.com/office/officeart/2005/8/layout/orgChart1"/>
    <dgm:cxn modelId="{F9D6BD39-DB34-A346-AB80-A9BF79D695CE}" srcId="{8301FE5E-AF38-0949-8978-71547FD115E6}" destId="{1F015A7C-357E-1B45-AB2C-43781A2554CF}" srcOrd="0" destOrd="0" parTransId="{22D21E94-9EC1-F046-AEE6-E6425D445D5D}" sibTransId="{3DD56381-6A9B-F346-AD9A-3FC0EAAC59D2}"/>
    <dgm:cxn modelId="{4B99BF6C-23E4-0345-BA35-E33B72211E71}" srcId="{4596E224-F7C0-5941-96EF-E8E679F2A0D1}" destId="{03B6DD0F-CE9C-FF41-8EA9-57EDA67543CB}" srcOrd="0" destOrd="0" parTransId="{1E0DDC14-38D3-4741-86B6-0BE84184B2BC}" sibTransId="{30B665AC-B0EC-5542-AECA-D8C795F61E6F}"/>
    <dgm:cxn modelId="{45A7F9D0-37CC-544C-B307-978A082F2E36}" type="presOf" srcId="{1F015A7C-357E-1B45-AB2C-43781A2554CF}" destId="{26E9F76B-0892-9E47-ACCA-368A574E7BA0}" srcOrd="0" destOrd="0" presId="urn:microsoft.com/office/officeart/2005/8/layout/orgChart1"/>
    <dgm:cxn modelId="{BC1102C7-5A69-F54D-B1EB-CF898398A85A}" srcId="{A9C286D0-8C3D-5148-82AA-93A928A9D445}" destId="{B7B5D44B-2EC6-3947-86C2-A18106785FF5}" srcOrd="0" destOrd="0" parTransId="{84E87296-FF78-5D44-A535-3186C6FFA1AE}" sibTransId="{D6CB023F-0194-A447-8820-F0C799DE29D4}"/>
    <dgm:cxn modelId="{B1BA29D3-A6FC-9243-ADA4-B81AB6808305}" type="presOf" srcId="{1C12012A-74BE-984E-8C18-E1C4A4146534}" destId="{E0B0C843-3391-8C43-ACFE-8C2A6573A315}" srcOrd="0" destOrd="0" presId="urn:microsoft.com/office/officeart/2005/8/layout/orgChart1"/>
    <dgm:cxn modelId="{99EEB257-8216-2840-A507-36FEC3AD94D8}" type="presOf" srcId="{03B6DD0F-CE9C-FF41-8EA9-57EDA67543CB}" destId="{7CEA173A-6E41-B543-9B6C-70EA9403099E}" srcOrd="0" destOrd="0" presId="urn:microsoft.com/office/officeart/2005/8/layout/orgChart1"/>
    <dgm:cxn modelId="{A3891820-0D16-774F-BE55-B2DF40F9E4B3}" type="presOf" srcId="{03B6DD0F-CE9C-FF41-8EA9-57EDA67543CB}" destId="{C4B199DE-845A-0F48-9C60-E29C3FAB0F3F}" srcOrd="1" destOrd="0" presId="urn:microsoft.com/office/officeart/2005/8/layout/orgChart1"/>
    <dgm:cxn modelId="{9A62EBE7-BDD6-0C44-8F06-157F686BB327}" srcId="{B7B5D44B-2EC6-3947-86C2-A18106785FF5}" destId="{744CCE6A-8CC3-F344-8119-E988D447682B}" srcOrd="2" destOrd="0" parTransId="{1C12012A-74BE-984E-8C18-E1C4A4146534}" sibTransId="{856122CE-7E2F-E14F-8E69-70D08FF0FBEC}"/>
    <dgm:cxn modelId="{197F0601-53A5-DD4A-96C4-E60D2432399C}" type="presOf" srcId="{9F187276-E179-6E44-A904-F6685B335A6F}" destId="{663AF0D0-C3C1-E747-A0DB-1C5174DB7C1C}" srcOrd="1" destOrd="0" presId="urn:microsoft.com/office/officeart/2005/8/layout/orgChart1"/>
    <dgm:cxn modelId="{9B4B8494-CBF3-8A44-9190-674B6C520892}" type="presOf" srcId="{744CCE6A-8CC3-F344-8119-E988D447682B}" destId="{7B19689C-8C5A-D349-9DB7-DCE22BB6F099}" srcOrd="1" destOrd="0" presId="urn:microsoft.com/office/officeart/2005/8/layout/orgChart1"/>
    <dgm:cxn modelId="{B5C7D689-ED5C-E549-83B2-BBD315049EFB}" type="presOf" srcId="{4596E224-F7C0-5941-96EF-E8E679F2A0D1}" destId="{A5F9751B-B7D9-0B44-8725-13C091A459DA}" srcOrd="0" destOrd="0" presId="urn:microsoft.com/office/officeart/2005/8/layout/orgChart1"/>
    <dgm:cxn modelId="{5D263B4D-F632-A943-9252-D74200A95F15}" type="presOf" srcId="{B7B5D44B-2EC6-3947-86C2-A18106785FF5}" destId="{ABF18565-13A4-A04C-B030-0640D1A52252}" srcOrd="0" destOrd="0" presId="urn:microsoft.com/office/officeart/2005/8/layout/orgChart1"/>
    <dgm:cxn modelId="{407D8378-923A-404E-893C-90C7450A8A59}" type="presOf" srcId="{A9C286D0-8C3D-5148-82AA-93A928A9D445}" destId="{0A434129-C71C-F146-8345-60715268C974}" srcOrd="0" destOrd="0" presId="urn:microsoft.com/office/officeart/2005/8/layout/orgChart1"/>
    <dgm:cxn modelId="{8BEB4AEC-2311-FF47-980A-AFAFA687EEE2}" type="presOf" srcId="{1F015A7C-357E-1B45-AB2C-43781A2554CF}" destId="{15D43F94-F9A5-F447-A482-A2618C1FE819}" srcOrd="1" destOrd="0" presId="urn:microsoft.com/office/officeart/2005/8/layout/orgChart1"/>
    <dgm:cxn modelId="{ED9803E9-976B-C640-AA86-6B70F7FE5343}" type="presOf" srcId="{1E0DDC14-38D3-4741-86B6-0BE84184B2BC}" destId="{5CDA096A-AF06-7D42-9A73-BFB288FE4AD3}" srcOrd="0" destOrd="0" presId="urn:microsoft.com/office/officeart/2005/8/layout/orgChart1"/>
    <dgm:cxn modelId="{98B7BD0A-BFB9-9D4B-8A7A-07DCCD591F3D}" type="presOf" srcId="{744CCE6A-8CC3-F344-8119-E988D447682B}" destId="{05136B7C-2418-0544-B85A-BC9BD57ABF2F}" srcOrd="0" destOrd="0" presId="urn:microsoft.com/office/officeart/2005/8/layout/orgChart1"/>
    <dgm:cxn modelId="{EB7E1258-6396-2B4A-B52D-33832BBDD891}" type="presOf" srcId="{22D21E94-9EC1-F046-AEE6-E6425D445D5D}" destId="{800648B0-A9E9-6942-A278-0BE5A2C2BD5C}" srcOrd="0" destOrd="0" presId="urn:microsoft.com/office/officeart/2005/8/layout/orgChart1"/>
    <dgm:cxn modelId="{CD2B278C-F5D9-D44D-BE30-CEEE687B3B83}" type="presOf" srcId="{B7B5D44B-2EC6-3947-86C2-A18106785FF5}" destId="{4BC0DF7A-C3B2-3245-92B2-05B83C6ED197}" srcOrd="1" destOrd="0" presId="urn:microsoft.com/office/officeart/2005/8/layout/orgChart1"/>
    <dgm:cxn modelId="{0E4F6502-210C-4D4D-B84A-A6756A9714C0}" type="presOf" srcId="{FE86130E-79EA-C64C-ABA6-6E4D0AAB0ED8}" destId="{421103AD-EE9C-F844-8804-8871240117C2}" srcOrd="0" destOrd="0" presId="urn:microsoft.com/office/officeart/2005/8/layout/orgChart1"/>
    <dgm:cxn modelId="{AEE31CD3-104C-8E47-B599-62BFBDFAF9D4}" type="presOf" srcId="{9F187276-E179-6E44-A904-F6685B335A6F}" destId="{3FB6BBF3-4590-AC42-ABB1-77B752F8DFC0}" srcOrd="0" destOrd="0" presId="urn:microsoft.com/office/officeart/2005/8/layout/orgChart1"/>
    <dgm:cxn modelId="{74C35FE2-59E1-6D44-BB72-0363AF2D2D9E}" type="presOf" srcId="{8301FE5E-AF38-0949-8978-71547FD115E6}" destId="{7B099B02-55CB-2149-8D80-A8DF12C19ABB}" srcOrd="1" destOrd="0" presId="urn:microsoft.com/office/officeart/2005/8/layout/orgChart1"/>
    <dgm:cxn modelId="{0452CDCD-56C3-A845-9863-AAB4D7B78BC3}" srcId="{744CCE6A-8CC3-F344-8119-E988D447682B}" destId="{9F187276-E179-6E44-A904-F6685B335A6F}" srcOrd="0" destOrd="0" parTransId="{FE86130E-79EA-C64C-ABA6-6E4D0AAB0ED8}" sibTransId="{F7F2D625-0971-0346-A387-C2CB1DE0FB7B}"/>
    <dgm:cxn modelId="{F3F38E7B-F843-2D45-9868-01C32389682D}" type="presOf" srcId="{08B45D54-F6AE-B842-A1AE-35355D7378B4}" destId="{40F06DBC-4817-2941-A0BC-F6D6E582066C}" srcOrd="0" destOrd="0" presId="urn:microsoft.com/office/officeart/2005/8/layout/orgChart1"/>
    <dgm:cxn modelId="{5AD7BE5B-38DE-EF41-8BEF-03EF87F52E06}" type="presOf" srcId="{8301FE5E-AF38-0949-8978-71547FD115E6}" destId="{4E03A7D1-0352-DA4C-AE71-F560A7A8357B}" srcOrd="0" destOrd="0" presId="urn:microsoft.com/office/officeart/2005/8/layout/orgChart1"/>
    <dgm:cxn modelId="{CF744A9A-6782-4743-8B32-78A910BE8CC1}" type="presOf" srcId="{4596E224-F7C0-5941-96EF-E8E679F2A0D1}" destId="{E94B17A6-15F6-844E-A615-00FD44A7A226}" srcOrd="1" destOrd="0" presId="urn:microsoft.com/office/officeart/2005/8/layout/orgChart1"/>
    <dgm:cxn modelId="{DFBA1F51-768F-114E-BC39-538F3EE44DB0}" type="presParOf" srcId="{0A434129-C71C-F146-8345-60715268C974}" destId="{80B3FD6A-1D57-B841-B62E-31B512AE1861}" srcOrd="0" destOrd="0" presId="urn:microsoft.com/office/officeart/2005/8/layout/orgChart1"/>
    <dgm:cxn modelId="{C1EE3A84-6E5C-4C49-84C7-2BE41ADE3C1B}" type="presParOf" srcId="{80B3FD6A-1D57-B841-B62E-31B512AE1861}" destId="{FE18741E-19ED-574E-BACC-918F7566CF31}" srcOrd="0" destOrd="0" presId="urn:microsoft.com/office/officeart/2005/8/layout/orgChart1"/>
    <dgm:cxn modelId="{A38048F4-7AFE-6443-BEC3-7C594063A2CD}" type="presParOf" srcId="{FE18741E-19ED-574E-BACC-918F7566CF31}" destId="{ABF18565-13A4-A04C-B030-0640D1A52252}" srcOrd="0" destOrd="0" presId="urn:microsoft.com/office/officeart/2005/8/layout/orgChart1"/>
    <dgm:cxn modelId="{3739040E-9517-CC47-AA24-7596414DFBDC}" type="presParOf" srcId="{FE18741E-19ED-574E-BACC-918F7566CF31}" destId="{4BC0DF7A-C3B2-3245-92B2-05B83C6ED197}" srcOrd="1" destOrd="0" presId="urn:microsoft.com/office/officeart/2005/8/layout/orgChart1"/>
    <dgm:cxn modelId="{FF64465C-B447-5B4E-9F26-78645161E556}" type="presParOf" srcId="{80B3FD6A-1D57-B841-B62E-31B512AE1861}" destId="{C5153371-7F4E-144A-9C42-7DF7450AC0BE}" srcOrd="1" destOrd="0" presId="urn:microsoft.com/office/officeart/2005/8/layout/orgChart1"/>
    <dgm:cxn modelId="{22197F8A-3D6B-AB49-A531-15381802B483}" type="presParOf" srcId="{C5153371-7F4E-144A-9C42-7DF7450AC0BE}" destId="{FF00BCFC-2C9D-4244-A4EC-C62E766B8130}" srcOrd="0" destOrd="0" presId="urn:microsoft.com/office/officeart/2005/8/layout/orgChart1"/>
    <dgm:cxn modelId="{7971DF87-481D-914C-B9A9-02042E86A9F1}" type="presParOf" srcId="{C5153371-7F4E-144A-9C42-7DF7450AC0BE}" destId="{DC589555-D22A-8E42-8CFF-172EA6299455}" srcOrd="1" destOrd="0" presId="urn:microsoft.com/office/officeart/2005/8/layout/orgChart1"/>
    <dgm:cxn modelId="{E6FB7C56-3F8B-4B45-B74A-4C6B2EED7063}" type="presParOf" srcId="{DC589555-D22A-8E42-8CFF-172EA6299455}" destId="{32AE1BA4-28FC-7E44-A0BC-5DEDA07A732C}" srcOrd="0" destOrd="0" presId="urn:microsoft.com/office/officeart/2005/8/layout/orgChart1"/>
    <dgm:cxn modelId="{03FB6658-C87B-A74C-8FA5-ACE55782BA4B}" type="presParOf" srcId="{32AE1BA4-28FC-7E44-A0BC-5DEDA07A732C}" destId="{4E03A7D1-0352-DA4C-AE71-F560A7A8357B}" srcOrd="0" destOrd="0" presId="urn:microsoft.com/office/officeart/2005/8/layout/orgChart1"/>
    <dgm:cxn modelId="{CAEA20BC-422D-A74E-B4E9-19D08697EECA}" type="presParOf" srcId="{32AE1BA4-28FC-7E44-A0BC-5DEDA07A732C}" destId="{7B099B02-55CB-2149-8D80-A8DF12C19ABB}" srcOrd="1" destOrd="0" presId="urn:microsoft.com/office/officeart/2005/8/layout/orgChart1"/>
    <dgm:cxn modelId="{F1026C2F-0015-864C-A622-2B09E18DBFB8}" type="presParOf" srcId="{DC589555-D22A-8E42-8CFF-172EA6299455}" destId="{38ED33AB-C251-0447-9405-8C181B5FD78B}" srcOrd="1" destOrd="0" presId="urn:microsoft.com/office/officeart/2005/8/layout/orgChart1"/>
    <dgm:cxn modelId="{0CBDF8C1-9732-CF49-8178-9E809B4D826A}" type="presParOf" srcId="{38ED33AB-C251-0447-9405-8C181B5FD78B}" destId="{800648B0-A9E9-6942-A278-0BE5A2C2BD5C}" srcOrd="0" destOrd="0" presId="urn:microsoft.com/office/officeart/2005/8/layout/orgChart1"/>
    <dgm:cxn modelId="{81828389-743B-D94A-8EB9-EECD7CC9E150}" type="presParOf" srcId="{38ED33AB-C251-0447-9405-8C181B5FD78B}" destId="{75CC5676-FC21-6541-80DA-22E9F6EC4971}" srcOrd="1" destOrd="0" presId="urn:microsoft.com/office/officeart/2005/8/layout/orgChart1"/>
    <dgm:cxn modelId="{0DDDF8E3-ACE3-9242-B739-A32F86268D5C}" type="presParOf" srcId="{75CC5676-FC21-6541-80DA-22E9F6EC4971}" destId="{A6820769-DF53-784A-B77E-3D880FAE207D}" srcOrd="0" destOrd="0" presId="urn:microsoft.com/office/officeart/2005/8/layout/orgChart1"/>
    <dgm:cxn modelId="{60BE5EF0-8D00-1042-9DF4-F93E6E4CE01A}" type="presParOf" srcId="{A6820769-DF53-784A-B77E-3D880FAE207D}" destId="{26E9F76B-0892-9E47-ACCA-368A574E7BA0}" srcOrd="0" destOrd="0" presId="urn:microsoft.com/office/officeart/2005/8/layout/orgChart1"/>
    <dgm:cxn modelId="{7BEB38FC-F851-B04B-BB07-F67F834C779D}" type="presParOf" srcId="{A6820769-DF53-784A-B77E-3D880FAE207D}" destId="{15D43F94-F9A5-F447-A482-A2618C1FE819}" srcOrd="1" destOrd="0" presId="urn:microsoft.com/office/officeart/2005/8/layout/orgChart1"/>
    <dgm:cxn modelId="{8FDE8064-4E33-6F49-B6AC-243DAB85BC9E}" type="presParOf" srcId="{75CC5676-FC21-6541-80DA-22E9F6EC4971}" destId="{40732793-5FC9-3945-B268-27130533C18A}" srcOrd="1" destOrd="0" presId="urn:microsoft.com/office/officeart/2005/8/layout/orgChart1"/>
    <dgm:cxn modelId="{03BC8455-8578-2A4E-BD9D-4FF34782A660}" type="presParOf" srcId="{75CC5676-FC21-6541-80DA-22E9F6EC4971}" destId="{E9C2A44C-DE79-8046-8502-9FA0768103A5}" srcOrd="2" destOrd="0" presId="urn:microsoft.com/office/officeart/2005/8/layout/orgChart1"/>
    <dgm:cxn modelId="{614FE9CA-0362-DC4A-9CE1-C87F35184DC6}" type="presParOf" srcId="{DC589555-D22A-8E42-8CFF-172EA6299455}" destId="{F70897E7-BF4D-2E4E-AC13-98A54E39809E}" srcOrd="2" destOrd="0" presId="urn:microsoft.com/office/officeart/2005/8/layout/orgChart1"/>
    <dgm:cxn modelId="{2A0B199B-F449-3643-AD40-57B12831E424}" type="presParOf" srcId="{C5153371-7F4E-144A-9C42-7DF7450AC0BE}" destId="{40F06DBC-4817-2941-A0BC-F6D6E582066C}" srcOrd="2" destOrd="0" presId="urn:microsoft.com/office/officeart/2005/8/layout/orgChart1"/>
    <dgm:cxn modelId="{91460761-18C5-664B-90FC-812C63C4D31A}" type="presParOf" srcId="{C5153371-7F4E-144A-9C42-7DF7450AC0BE}" destId="{57754E1A-A7A4-BA42-B290-560127018E09}" srcOrd="3" destOrd="0" presId="urn:microsoft.com/office/officeart/2005/8/layout/orgChart1"/>
    <dgm:cxn modelId="{0DC33F67-437B-F744-9BB2-8FF6140B268B}" type="presParOf" srcId="{57754E1A-A7A4-BA42-B290-560127018E09}" destId="{062E18FE-414C-2D4F-A135-5EE44846CBCA}" srcOrd="0" destOrd="0" presId="urn:microsoft.com/office/officeart/2005/8/layout/orgChart1"/>
    <dgm:cxn modelId="{6FD08452-2605-2242-837F-87CBD27AD774}" type="presParOf" srcId="{062E18FE-414C-2D4F-A135-5EE44846CBCA}" destId="{A5F9751B-B7D9-0B44-8725-13C091A459DA}" srcOrd="0" destOrd="0" presId="urn:microsoft.com/office/officeart/2005/8/layout/orgChart1"/>
    <dgm:cxn modelId="{2C0CE6D0-03D4-E142-A7CE-7DEF86566947}" type="presParOf" srcId="{062E18FE-414C-2D4F-A135-5EE44846CBCA}" destId="{E94B17A6-15F6-844E-A615-00FD44A7A226}" srcOrd="1" destOrd="0" presId="urn:microsoft.com/office/officeart/2005/8/layout/orgChart1"/>
    <dgm:cxn modelId="{01281026-FE47-0F4A-AE20-11D7A4B0AAF7}" type="presParOf" srcId="{57754E1A-A7A4-BA42-B290-560127018E09}" destId="{1F853AC6-04B2-2441-9296-C52F56181E27}" srcOrd="1" destOrd="0" presId="urn:microsoft.com/office/officeart/2005/8/layout/orgChart1"/>
    <dgm:cxn modelId="{1B3794BA-42E3-614D-AEC4-1351E493C80D}" type="presParOf" srcId="{1F853AC6-04B2-2441-9296-C52F56181E27}" destId="{5CDA096A-AF06-7D42-9A73-BFB288FE4AD3}" srcOrd="0" destOrd="0" presId="urn:microsoft.com/office/officeart/2005/8/layout/orgChart1"/>
    <dgm:cxn modelId="{1A3A4BAF-DBE2-5C4F-96FB-B4DCFCB1CDEA}" type="presParOf" srcId="{1F853AC6-04B2-2441-9296-C52F56181E27}" destId="{74CA1531-3B8D-AB41-A293-41AF0816FC6D}" srcOrd="1" destOrd="0" presId="urn:microsoft.com/office/officeart/2005/8/layout/orgChart1"/>
    <dgm:cxn modelId="{2E80377C-1EA3-6446-862A-1ECA29B3A158}" type="presParOf" srcId="{74CA1531-3B8D-AB41-A293-41AF0816FC6D}" destId="{BABFF419-EBB5-9D4D-A2C5-40BFF2021C9D}" srcOrd="0" destOrd="0" presId="urn:microsoft.com/office/officeart/2005/8/layout/orgChart1"/>
    <dgm:cxn modelId="{5B0C4E6B-6728-3241-BAD2-E82C8FA0EDA0}" type="presParOf" srcId="{BABFF419-EBB5-9D4D-A2C5-40BFF2021C9D}" destId="{7CEA173A-6E41-B543-9B6C-70EA9403099E}" srcOrd="0" destOrd="0" presId="urn:microsoft.com/office/officeart/2005/8/layout/orgChart1"/>
    <dgm:cxn modelId="{2B724623-024A-D04F-9F24-BC3A205547E0}" type="presParOf" srcId="{BABFF419-EBB5-9D4D-A2C5-40BFF2021C9D}" destId="{C4B199DE-845A-0F48-9C60-E29C3FAB0F3F}" srcOrd="1" destOrd="0" presId="urn:microsoft.com/office/officeart/2005/8/layout/orgChart1"/>
    <dgm:cxn modelId="{32C47CA0-CF1F-7446-AA4A-EF414D75DE63}" type="presParOf" srcId="{74CA1531-3B8D-AB41-A293-41AF0816FC6D}" destId="{F2F1AA6C-25A6-934D-9727-7BB96B4DAF61}" srcOrd="1" destOrd="0" presId="urn:microsoft.com/office/officeart/2005/8/layout/orgChart1"/>
    <dgm:cxn modelId="{E46CFB66-FE8B-C947-AECB-4B08E60D3660}" type="presParOf" srcId="{74CA1531-3B8D-AB41-A293-41AF0816FC6D}" destId="{8D24626E-947A-5D4F-A930-FF74614CC243}" srcOrd="2" destOrd="0" presId="urn:microsoft.com/office/officeart/2005/8/layout/orgChart1"/>
    <dgm:cxn modelId="{EA01CF9A-1AEF-DC4D-BF0E-0E87423EAC41}" type="presParOf" srcId="{57754E1A-A7A4-BA42-B290-560127018E09}" destId="{CAD5ACF4-7B10-8145-BCE4-42DCEFDB97AD}" srcOrd="2" destOrd="0" presId="urn:microsoft.com/office/officeart/2005/8/layout/orgChart1"/>
    <dgm:cxn modelId="{5FE9665F-1D55-864B-8E6D-1F11DF4CE8F2}" type="presParOf" srcId="{C5153371-7F4E-144A-9C42-7DF7450AC0BE}" destId="{E0B0C843-3391-8C43-ACFE-8C2A6573A315}" srcOrd="4" destOrd="0" presId="urn:microsoft.com/office/officeart/2005/8/layout/orgChart1"/>
    <dgm:cxn modelId="{0AE72D69-3B0A-7741-BF46-114810D5926E}" type="presParOf" srcId="{C5153371-7F4E-144A-9C42-7DF7450AC0BE}" destId="{76911953-26D7-9744-A23F-553373CCE700}" srcOrd="5" destOrd="0" presId="urn:microsoft.com/office/officeart/2005/8/layout/orgChart1"/>
    <dgm:cxn modelId="{8D361835-6631-F54F-B193-A0940FB3A2BC}" type="presParOf" srcId="{76911953-26D7-9744-A23F-553373CCE700}" destId="{39DA6C26-33EC-034C-9B81-F5ED2B99DF1B}" srcOrd="0" destOrd="0" presId="urn:microsoft.com/office/officeart/2005/8/layout/orgChart1"/>
    <dgm:cxn modelId="{BE1B4AB2-9DF5-4E4C-A23C-1C4B7C8139DA}" type="presParOf" srcId="{39DA6C26-33EC-034C-9B81-F5ED2B99DF1B}" destId="{05136B7C-2418-0544-B85A-BC9BD57ABF2F}" srcOrd="0" destOrd="0" presId="urn:microsoft.com/office/officeart/2005/8/layout/orgChart1"/>
    <dgm:cxn modelId="{D56B0D68-7315-F540-B21C-B5DBE85C9438}" type="presParOf" srcId="{39DA6C26-33EC-034C-9B81-F5ED2B99DF1B}" destId="{7B19689C-8C5A-D349-9DB7-DCE22BB6F099}" srcOrd="1" destOrd="0" presId="urn:microsoft.com/office/officeart/2005/8/layout/orgChart1"/>
    <dgm:cxn modelId="{30802BDC-990B-FF4E-B332-89B7C04A5881}" type="presParOf" srcId="{76911953-26D7-9744-A23F-553373CCE700}" destId="{BCF8B336-DF13-184B-8553-D1E776E417AC}" srcOrd="1" destOrd="0" presId="urn:microsoft.com/office/officeart/2005/8/layout/orgChart1"/>
    <dgm:cxn modelId="{5F3BE9C0-BF65-F14F-9F6D-914C7CE9F208}" type="presParOf" srcId="{BCF8B336-DF13-184B-8553-D1E776E417AC}" destId="{421103AD-EE9C-F844-8804-8871240117C2}" srcOrd="0" destOrd="0" presId="urn:microsoft.com/office/officeart/2005/8/layout/orgChart1"/>
    <dgm:cxn modelId="{0DC655A2-A5D0-1A41-9626-8C726261FFB6}" type="presParOf" srcId="{BCF8B336-DF13-184B-8553-D1E776E417AC}" destId="{695B001D-9BB4-3F42-8486-F96ADD08F945}" srcOrd="1" destOrd="0" presId="urn:microsoft.com/office/officeart/2005/8/layout/orgChart1"/>
    <dgm:cxn modelId="{85C95F31-C3D8-9A49-B1A7-D14B731D80B1}" type="presParOf" srcId="{695B001D-9BB4-3F42-8486-F96ADD08F945}" destId="{B3C8BBB4-EC89-2546-849A-46ABA406AF19}" srcOrd="0" destOrd="0" presId="urn:microsoft.com/office/officeart/2005/8/layout/orgChart1"/>
    <dgm:cxn modelId="{B091DFA0-55B0-5644-B377-8491816CA9FA}" type="presParOf" srcId="{B3C8BBB4-EC89-2546-849A-46ABA406AF19}" destId="{3FB6BBF3-4590-AC42-ABB1-77B752F8DFC0}" srcOrd="0" destOrd="0" presId="urn:microsoft.com/office/officeart/2005/8/layout/orgChart1"/>
    <dgm:cxn modelId="{5A7E6503-E660-D341-AC53-CF05D5302357}" type="presParOf" srcId="{B3C8BBB4-EC89-2546-849A-46ABA406AF19}" destId="{663AF0D0-C3C1-E747-A0DB-1C5174DB7C1C}" srcOrd="1" destOrd="0" presId="urn:microsoft.com/office/officeart/2005/8/layout/orgChart1"/>
    <dgm:cxn modelId="{C4DE60ED-54D9-5F4C-AEBA-BD51137D10F4}" type="presParOf" srcId="{695B001D-9BB4-3F42-8486-F96ADD08F945}" destId="{B75D0A7E-0C7A-084F-9D1D-7FFB8F2CA531}" srcOrd="1" destOrd="0" presId="urn:microsoft.com/office/officeart/2005/8/layout/orgChart1"/>
    <dgm:cxn modelId="{19A5874C-CDEC-4B46-9BF7-B5B1138069D1}" type="presParOf" srcId="{695B001D-9BB4-3F42-8486-F96ADD08F945}" destId="{DC02F8A8-095E-0F4D-9A9A-57D0FA300FC6}" srcOrd="2" destOrd="0" presId="urn:microsoft.com/office/officeart/2005/8/layout/orgChart1"/>
    <dgm:cxn modelId="{BDFA6430-E5BE-684D-91F8-811024BA9381}" type="presParOf" srcId="{76911953-26D7-9744-A23F-553373CCE700}" destId="{A11B0BC8-F386-D240-8C3F-94C0082B6EDC}" srcOrd="2" destOrd="0" presId="urn:microsoft.com/office/officeart/2005/8/layout/orgChart1"/>
    <dgm:cxn modelId="{0B5E5015-E7E7-A34F-939F-C0F64354D863}" type="presParOf" srcId="{80B3FD6A-1D57-B841-B62E-31B512AE1861}" destId="{80FC61A2-47FC-BF44-A321-F1C66479F7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286D0-8C3D-5148-82AA-93A928A9D445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5D44B-2EC6-3947-86C2-A18106785FF5}">
      <dgm:prSet phldrT="[Text]"/>
      <dgm:spPr/>
      <dgm:t>
        <a:bodyPr/>
        <a:lstStyle/>
        <a:p>
          <a:r>
            <a:rPr lang="en-US" dirty="0" smtClean="0"/>
            <a:t>Clinical assessment</a:t>
          </a:r>
          <a:endParaRPr lang="en-US" dirty="0"/>
        </a:p>
      </dgm:t>
    </dgm:pt>
    <dgm:pt modelId="{84E87296-FF78-5D44-A535-3186C6FFA1AE}" type="parTrans" cxnId="{BC1102C7-5A69-F54D-B1EB-CF898398A85A}">
      <dgm:prSet/>
      <dgm:spPr/>
      <dgm:t>
        <a:bodyPr/>
        <a:lstStyle/>
        <a:p>
          <a:endParaRPr lang="en-US"/>
        </a:p>
      </dgm:t>
    </dgm:pt>
    <dgm:pt modelId="{D6CB023F-0194-A447-8820-F0C799DE29D4}" type="sibTrans" cxnId="{BC1102C7-5A69-F54D-B1EB-CF898398A85A}">
      <dgm:prSet/>
      <dgm:spPr/>
      <dgm:t>
        <a:bodyPr/>
        <a:lstStyle/>
        <a:p>
          <a:endParaRPr lang="en-US"/>
        </a:p>
      </dgm:t>
    </dgm:pt>
    <dgm:pt modelId="{8301FE5E-AF38-0949-8978-71547FD115E6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Hypovolaemia</a:t>
          </a:r>
          <a:endParaRPr lang="en-US" dirty="0"/>
        </a:p>
      </dgm:t>
    </dgm:pt>
    <dgm:pt modelId="{8BCE8801-4BFC-1143-96A9-003EAB7D51C1}" type="sibTrans" cxnId="{028CF857-1EEA-D24C-BDA2-A976BB021167}">
      <dgm:prSet/>
      <dgm:spPr/>
      <dgm:t>
        <a:bodyPr/>
        <a:lstStyle/>
        <a:p>
          <a:endParaRPr lang="en-US"/>
        </a:p>
      </dgm:t>
    </dgm:pt>
    <dgm:pt modelId="{5BCD944A-A10D-4D46-B19E-FF47BCDE1AE7}" type="parTrans" cxnId="{028CF857-1EEA-D24C-BDA2-A976BB021167}">
      <dgm:prSet/>
      <dgm:spPr/>
      <dgm:t>
        <a:bodyPr/>
        <a:lstStyle/>
        <a:p>
          <a:endParaRPr lang="en-US"/>
        </a:p>
      </dgm:t>
    </dgm:pt>
    <dgm:pt modelId="{4596E224-F7C0-5941-96EF-E8E679F2A0D1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Euvolaemia</a:t>
          </a:r>
          <a:endParaRPr lang="en-US" dirty="0"/>
        </a:p>
      </dgm:t>
    </dgm:pt>
    <dgm:pt modelId="{08B45D54-F6AE-B842-A1AE-35355D7378B4}" type="parTrans" cxnId="{8D06C266-7838-EA4C-9163-099DD4D58EC0}">
      <dgm:prSet/>
      <dgm:spPr/>
      <dgm:t>
        <a:bodyPr/>
        <a:lstStyle/>
        <a:p>
          <a:endParaRPr lang="en-US"/>
        </a:p>
      </dgm:t>
    </dgm:pt>
    <dgm:pt modelId="{25EDF0DD-F98D-A242-A740-2453DD53968C}" type="sibTrans" cxnId="{8D06C266-7838-EA4C-9163-099DD4D58EC0}">
      <dgm:prSet/>
      <dgm:spPr/>
      <dgm:t>
        <a:bodyPr/>
        <a:lstStyle/>
        <a:p>
          <a:endParaRPr lang="en-US"/>
        </a:p>
      </dgm:t>
    </dgm:pt>
    <dgm:pt modelId="{1F015A7C-357E-1B45-AB2C-43781A2554CF}">
      <dgm:prSet phldrT="[Text]"/>
      <dgm:spPr/>
      <dgm:t>
        <a:bodyPr/>
        <a:lstStyle/>
        <a:p>
          <a:r>
            <a:rPr lang="en-US" dirty="0" smtClean="0"/>
            <a:t>Diarrhoea</a:t>
          </a:r>
          <a:br>
            <a:rPr lang="en-US" dirty="0" smtClean="0"/>
          </a:br>
          <a:r>
            <a:rPr lang="en-US" dirty="0" smtClean="0"/>
            <a:t>Vomiting</a:t>
          </a:r>
          <a:br>
            <a:rPr lang="en-US" dirty="0" smtClean="0"/>
          </a:br>
          <a:r>
            <a:rPr lang="en-US" dirty="0" smtClean="0"/>
            <a:t>Diuretics</a:t>
          </a:r>
          <a:br>
            <a:rPr lang="en-US" dirty="0" smtClean="0"/>
          </a:br>
          <a:r>
            <a:rPr lang="en-US" dirty="0" smtClean="0"/>
            <a:t>Salt losing nephropathy</a:t>
          </a:r>
          <a:endParaRPr lang="en-US" dirty="0"/>
        </a:p>
      </dgm:t>
    </dgm:pt>
    <dgm:pt modelId="{22D21E94-9EC1-F046-AEE6-E6425D445D5D}" type="parTrans" cxnId="{F9D6BD39-DB34-A346-AB80-A9BF79D695CE}">
      <dgm:prSet/>
      <dgm:spPr/>
      <dgm:t>
        <a:bodyPr/>
        <a:lstStyle/>
        <a:p>
          <a:endParaRPr lang="en-US"/>
        </a:p>
      </dgm:t>
    </dgm:pt>
    <dgm:pt modelId="{3DD56381-6A9B-F346-AD9A-3FC0EAAC59D2}" type="sibTrans" cxnId="{F9D6BD39-DB34-A346-AB80-A9BF79D695CE}">
      <dgm:prSet/>
      <dgm:spPr/>
      <dgm:t>
        <a:bodyPr/>
        <a:lstStyle/>
        <a:p>
          <a:endParaRPr lang="en-US"/>
        </a:p>
      </dgm:t>
    </dgm:pt>
    <dgm:pt modelId="{744CCE6A-8CC3-F344-8119-E988D447682B}">
      <dgm:prSet phldrT="[Text]"/>
      <dgm:spPr/>
      <dgm:t>
        <a:bodyPr/>
        <a:lstStyle/>
        <a:p>
          <a:r>
            <a:rPr lang="en-US" dirty="0" err="1" smtClean="0"/>
            <a:t>Hypervolaemia</a:t>
          </a:r>
          <a:endParaRPr lang="en-US" dirty="0"/>
        </a:p>
      </dgm:t>
    </dgm:pt>
    <dgm:pt modelId="{1C12012A-74BE-984E-8C18-E1C4A4146534}" type="parTrans" cxnId="{9A62EBE7-BDD6-0C44-8F06-157F686BB327}">
      <dgm:prSet/>
      <dgm:spPr/>
      <dgm:t>
        <a:bodyPr/>
        <a:lstStyle/>
        <a:p>
          <a:endParaRPr lang="en-US"/>
        </a:p>
      </dgm:t>
    </dgm:pt>
    <dgm:pt modelId="{856122CE-7E2F-E14F-8E69-70D08FF0FBEC}" type="sibTrans" cxnId="{9A62EBE7-BDD6-0C44-8F06-157F686BB327}">
      <dgm:prSet/>
      <dgm:spPr/>
      <dgm:t>
        <a:bodyPr/>
        <a:lstStyle/>
        <a:p>
          <a:endParaRPr lang="en-US"/>
        </a:p>
      </dgm:t>
    </dgm:pt>
    <dgm:pt modelId="{03B6DD0F-CE9C-FF41-8EA9-57EDA67543CB}">
      <dgm:prSet phldrT="[Text]"/>
      <dgm:spPr/>
      <dgm:t>
        <a:bodyPr/>
        <a:lstStyle/>
        <a:p>
          <a:r>
            <a:rPr lang="en-US" dirty="0" smtClean="0"/>
            <a:t>Hypothyroidism  Adrenal insufficiency SIADH</a:t>
          </a:r>
          <a:endParaRPr lang="en-US" dirty="0"/>
        </a:p>
      </dgm:t>
    </dgm:pt>
    <dgm:pt modelId="{1E0DDC14-38D3-4741-86B6-0BE84184B2BC}" type="parTrans" cxnId="{4B99BF6C-23E4-0345-BA35-E33B72211E71}">
      <dgm:prSet/>
      <dgm:spPr/>
      <dgm:t>
        <a:bodyPr/>
        <a:lstStyle/>
        <a:p>
          <a:endParaRPr lang="en-US"/>
        </a:p>
      </dgm:t>
    </dgm:pt>
    <dgm:pt modelId="{30B665AC-B0EC-5542-AECA-D8C795F61E6F}" type="sibTrans" cxnId="{4B99BF6C-23E4-0345-BA35-E33B72211E71}">
      <dgm:prSet/>
      <dgm:spPr/>
      <dgm:t>
        <a:bodyPr/>
        <a:lstStyle/>
        <a:p>
          <a:endParaRPr lang="en-US"/>
        </a:p>
      </dgm:t>
    </dgm:pt>
    <dgm:pt modelId="{9F187276-E179-6E44-A904-F6685B335A6F}">
      <dgm:prSet phldrT="[Text]"/>
      <dgm:spPr/>
      <dgm:t>
        <a:bodyPr/>
        <a:lstStyle/>
        <a:p>
          <a:r>
            <a:rPr lang="en-US" dirty="0" smtClean="0"/>
            <a:t>Cardiac failure          Cirrhosis                  Nephrotic syndrome</a:t>
          </a:r>
          <a:endParaRPr lang="en-US" dirty="0"/>
        </a:p>
      </dgm:t>
    </dgm:pt>
    <dgm:pt modelId="{FE86130E-79EA-C64C-ABA6-6E4D0AAB0ED8}" type="parTrans" cxnId="{0452CDCD-56C3-A845-9863-AAB4D7B78BC3}">
      <dgm:prSet/>
      <dgm:spPr/>
      <dgm:t>
        <a:bodyPr/>
        <a:lstStyle/>
        <a:p>
          <a:endParaRPr lang="en-US"/>
        </a:p>
      </dgm:t>
    </dgm:pt>
    <dgm:pt modelId="{F7F2D625-0971-0346-A387-C2CB1DE0FB7B}" type="sibTrans" cxnId="{0452CDCD-56C3-A845-9863-AAB4D7B78BC3}">
      <dgm:prSet/>
      <dgm:spPr/>
      <dgm:t>
        <a:bodyPr/>
        <a:lstStyle/>
        <a:p>
          <a:endParaRPr lang="en-US"/>
        </a:p>
      </dgm:t>
    </dgm:pt>
    <dgm:pt modelId="{0A434129-C71C-F146-8345-60715268C974}" type="pres">
      <dgm:prSet presAssocID="{A9C286D0-8C3D-5148-82AA-93A928A9D4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B3FD6A-1D57-B841-B62E-31B512AE1861}" type="pres">
      <dgm:prSet presAssocID="{B7B5D44B-2EC6-3947-86C2-A18106785FF5}" presName="hierRoot1" presStyleCnt="0">
        <dgm:presLayoutVars>
          <dgm:hierBranch val="init"/>
        </dgm:presLayoutVars>
      </dgm:prSet>
      <dgm:spPr/>
    </dgm:pt>
    <dgm:pt modelId="{FE18741E-19ED-574E-BACC-918F7566CF31}" type="pres">
      <dgm:prSet presAssocID="{B7B5D44B-2EC6-3947-86C2-A18106785FF5}" presName="rootComposite1" presStyleCnt="0"/>
      <dgm:spPr/>
    </dgm:pt>
    <dgm:pt modelId="{ABF18565-13A4-A04C-B030-0640D1A52252}" type="pres">
      <dgm:prSet presAssocID="{B7B5D44B-2EC6-3947-86C2-A18106785F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0DF7A-C3B2-3245-92B2-05B83C6ED197}" type="pres">
      <dgm:prSet presAssocID="{B7B5D44B-2EC6-3947-86C2-A18106785F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153371-7F4E-144A-9C42-7DF7450AC0BE}" type="pres">
      <dgm:prSet presAssocID="{B7B5D44B-2EC6-3947-86C2-A18106785FF5}" presName="hierChild2" presStyleCnt="0"/>
      <dgm:spPr/>
    </dgm:pt>
    <dgm:pt modelId="{FF00BCFC-2C9D-4244-A4EC-C62E766B8130}" type="pres">
      <dgm:prSet presAssocID="{5BCD944A-A10D-4D46-B19E-FF47BCDE1AE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C589555-D22A-8E42-8CFF-172EA6299455}" type="pres">
      <dgm:prSet presAssocID="{8301FE5E-AF38-0949-8978-71547FD115E6}" presName="hierRoot2" presStyleCnt="0">
        <dgm:presLayoutVars>
          <dgm:hierBranch val="init"/>
        </dgm:presLayoutVars>
      </dgm:prSet>
      <dgm:spPr/>
    </dgm:pt>
    <dgm:pt modelId="{32AE1BA4-28FC-7E44-A0BC-5DEDA07A732C}" type="pres">
      <dgm:prSet presAssocID="{8301FE5E-AF38-0949-8978-71547FD115E6}" presName="rootComposite" presStyleCnt="0"/>
      <dgm:spPr/>
    </dgm:pt>
    <dgm:pt modelId="{4E03A7D1-0352-DA4C-AE71-F560A7A8357B}" type="pres">
      <dgm:prSet presAssocID="{8301FE5E-AF38-0949-8978-71547FD115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99B02-55CB-2149-8D80-A8DF12C19ABB}" type="pres">
      <dgm:prSet presAssocID="{8301FE5E-AF38-0949-8978-71547FD115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38ED33AB-C251-0447-9405-8C181B5FD78B}" type="pres">
      <dgm:prSet presAssocID="{8301FE5E-AF38-0949-8978-71547FD115E6}" presName="hierChild4" presStyleCnt="0"/>
      <dgm:spPr/>
    </dgm:pt>
    <dgm:pt modelId="{800648B0-A9E9-6942-A278-0BE5A2C2BD5C}" type="pres">
      <dgm:prSet presAssocID="{22D21E94-9EC1-F046-AEE6-E6425D445D5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75CC5676-FC21-6541-80DA-22E9F6EC4971}" type="pres">
      <dgm:prSet presAssocID="{1F015A7C-357E-1B45-AB2C-43781A2554CF}" presName="hierRoot2" presStyleCnt="0">
        <dgm:presLayoutVars>
          <dgm:hierBranch val="init"/>
        </dgm:presLayoutVars>
      </dgm:prSet>
      <dgm:spPr/>
    </dgm:pt>
    <dgm:pt modelId="{A6820769-DF53-784A-B77E-3D880FAE207D}" type="pres">
      <dgm:prSet presAssocID="{1F015A7C-357E-1B45-AB2C-43781A2554CF}" presName="rootComposite" presStyleCnt="0"/>
      <dgm:spPr/>
    </dgm:pt>
    <dgm:pt modelId="{26E9F76B-0892-9E47-ACCA-368A574E7BA0}" type="pres">
      <dgm:prSet presAssocID="{1F015A7C-357E-1B45-AB2C-43781A2554C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43F94-F9A5-F447-A482-A2618C1FE819}" type="pres">
      <dgm:prSet presAssocID="{1F015A7C-357E-1B45-AB2C-43781A2554CF}" presName="rootConnector" presStyleLbl="node3" presStyleIdx="0" presStyleCnt="3"/>
      <dgm:spPr/>
      <dgm:t>
        <a:bodyPr/>
        <a:lstStyle/>
        <a:p>
          <a:endParaRPr lang="en-US"/>
        </a:p>
      </dgm:t>
    </dgm:pt>
    <dgm:pt modelId="{40732793-5FC9-3945-B268-27130533C18A}" type="pres">
      <dgm:prSet presAssocID="{1F015A7C-357E-1B45-AB2C-43781A2554CF}" presName="hierChild4" presStyleCnt="0"/>
      <dgm:spPr/>
    </dgm:pt>
    <dgm:pt modelId="{E9C2A44C-DE79-8046-8502-9FA0768103A5}" type="pres">
      <dgm:prSet presAssocID="{1F015A7C-357E-1B45-AB2C-43781A2554CF}" presName="hierChild5" presStyleCnt="0"/>
      <dgm:spPr/>
    </dgm:pt>
    <dgm:pt modelId="{F70897E7-BF4D-2E4E-AC13-98A54E39809E}" type="pres">
      <dgm:prSet presAssocID="{8301FE5E-AF38-0949-8978-71547FD115E6}" presName="hierChild5" presStyleCnt="0"/>
      <dgm:spPr/>
    </dgm:pt>
    <dgm:pt modelId="{40F06DBC-4817-2941-A0BC-F6D6E582066C}" type="pres">
      <dgm:prSet presAssocID="{08B45D54-F6AE-B842-A1AE-35355D7378B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7754E1A-A7A4-BA42-B290-560127018E09}" type="pres">
      <dgm:prSet presAssocID="{4596E224-F7C0-5941-96EF-E8E679F2A0D1}" presName="hierRoot2" presStyleCnt="0">
        <dgm:presLayoutVars>
          <dgm:hierBranch val="init"/>
        </dgm:presLayoutVars>
      </dgm:prSet>
      <dgm:spPr/>
    </dgm:pt>
    <dgm:pt modelId="{062E18FE-414C-2D4F-A135-5EE44846CBCA}" type="pres">
      <dgm:prSet presAssocID="{4596E224-F7C0-5941-96EF-E8E679F2A0D1}" presName="rootComposite" presStyleCnt="0"/>
      <dgm:spPr/>
    </dgm:pt>
    <dgm:pt modelId="{A5F9751B-B7D9-0B44-8725-13C091A459DA}" type="pres">
      <dgm:prSet presAssocID="{4596E224-F7C0-5941-96EF-E8E679F2A0D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B17A6-15F6-844E-A615-00FD44A7A226}" type="pres">
      <dgm:prSet presAssocID="{4596E224-F7C0-5941-96EF-E8E679F2A0D1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853AC6-04B2-2441-9296-C52F56181E27}" type="pres">
      <dgm:prSet presAssocID="{4596E224-F7C0-5941-96EF-E8E679F2A0D1}" presName="hierChild4" presStyleCnt="0"/>
      <dgm:spPr/>
    </dgm:pt>
    <dgm:pt modelId="{5CDA096A-AF06-7D42-9A73-BFB288FE4AD3}" type="pres">
      <dgm:prSet presAssocID="{1E0DDC14-38D3-4741-86B6-0BE84184B2BC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4CA1531-3B8D-AB41-A293-41AF0816FC6D}" type="pres">
      <dgm:prSet presAssocID="{03B6DD0F-CE9C-FF41-8EA9-57EDA67543CB}" presName="hierRoot2" presStyleCnt="0">
        <dgm:presLayoutVars>
          <dgm:hierBranch val="init"/>
        </dgm:presLayoutVars>
      </dgm:prSet>
      <dgm:spPr/>
    </dgm:pt>
    <dgm:pt modelId="{BABFF419-EBB5-9D4D-A2C5-40BFF2021C9D}" type="pres">
      <dgm:prSet presAssocID="{03B6DD0F-CE9C-FF41-8EA9-57EDA67543CB}" presName="rootComposite" presStyleCnt="0"/>
      <dgm:spPr/>
    </dgm:pt>
    <dgm:pt modelId="{7CEA173A-6E41-B543-9B6C-70EA9403099E}" type="pres">
      <dgm:prSet presAssocID="{03B6DD0F-CE9C-FF41-8EA9-57EDA67543C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199DE-845A-0F48-9C60-E29C3FAB0F3F}" type="pres">
      <dgm:prSet presAssocID="{03B6DD0F-CE9C-FF41-8EA9-57EDA67543CB}" presName="rootConnector" presStyleLbl="node3" presStyleIdx="1" presStyleCnt="3"/>
      <dgm:spPr/>
      <dgm:t>
        <a:bodyPr/>
        <a:lstStyle/>
        <a:p>
          <a:endParaRPr lang="en-US"/>
        </a:p>
      </dgm:t>
    </dgm:pt>
    <dgm:pt modelId="{F2F1AA6C-25A6-934D-9727-7BB96B4DAF61}" type="pres">
      <dgm:prSet presAssocID="{03B6DD0F-CE9C-FF41-8EA9-57EDA67543CB}" presName="hierChild4" presStyleCnt="0"/>
      <dgm:spPr/>
    </dgm:pt>
    <dgm:pt modelId="{8D24626E-947A-5D4F-A930-FF74614CC243}" type="pres">
      <dgm:prSet presAssocID="{03B6DD0F-CE9C-FF41-8EA9-57EDA67543CB}" presName="hierChild5" presStyleCnt="0"/>
      <dgm:spPr/>
    </dgm:pt>
    <dgm:pt modelId="{CAD5ACF4-7B10-8145-BCE4-42DCEFDB97AD}" type="pres">
      <dgm:prSet presAssocID="{4596E224-F7C0-5941-96EF-E8E679F2A0D1}" presName="hierChild5" presStyleCnt="0"/>
      <dgm:spPr/>
    </dgm:pt>
    <dgm:pt modelId="{E0B0C843-3391-8C43-ACFE-8C2A6573A315}" type="pres">
      <dgm:prSet presAssocID="{1C12012A-74BE-984E-8C18-E1C4A41465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6911953-26D7-9744-A23F-553373CCE700}" type="pres">
      <dgm:prSet presAssocID="{744CCE6A-8CC3-F344-8119-E988D447682B}" presName="hierRoot2" presStyleCnt="0">
        <dgm:presLayoutVars>
          <dgm:hierBranch val="init"/>
        </dgm:presLayoutVars>
      </dgm:prSet>
      <dgm:spPr/>
    </dgm:pt>
    <dgm:pt modelId="{39DA6C26-33EC-034C-9B81-F5ED2B99DF1B}" type="pres">
      <dgm:prSet presAssocID="{744CCE6A-8CC3-F344-8119-E988D447682B}" presName="rootComposite" presStyleCnt="0"/>
      <dgm:spPr/>
    </dgm:pt>
    <dgm:pt modelId="{05136B7C-2418-0544-B85A-BC9BD57ABF2F}" type="pres">
      <dgm:prSet presAssocID="{744CCE6A-8CC3-F344-8119-E988D44768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9689C-8C5A-D349-9DB7-DCE22BB6F099}" type="pres">
      <dgm:prSet presAssocID="{744CCE6A-8CC3-F344-8119-E988D447682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CF8B336-DF13-184B-8553-D1E776E417AC}" type="pres">
      <dgm:prSet presAssocID="{744CCE6A-8CC3-F344-8119-E988D447682B}" presName="hierChild4" presStyleCnt="0"/>
      <dgm:spPr/>
    </dgm:pt>
    <dgm:pt modelId="{421103AD-EE9C-F844-8804-8871240117C2}" type="pres">
      <dgm:prSet presAssocID="{FE86130E-79EA-C64C-ABA6-6E4D0AAB0ED8}" presName="Name37" presStyleLbl="parChTrans1D3" presStyleIdx="2" presStyleCnt="3"/>
      <dgm:spPr/>
      <dgm:t>
        <a:bodyPr/>
        <a:lstStyle/>
        <a:p>
          <a:endParaRPr lang="en-US"/>
        </a:p>
      </dgm:t>
    </dgm:pt>
    <dgm:pt modelId="{695B001D-9BB4-3F42-8486-F96ADD08F945}" type="pres">
      <dgm:prSet presAssocID="{9F187276-E179-6E44-A904-F6685B335A6F}" presName="hierRoot2" presStyleCnt="0">
        <dgm:presLayoutVars>
          <dgm:hierBranch val="init"/>
        </dgm:presLayoutVars>
      </dgm:prSet>
      <dgm:spPr/>
    </dgm:pt>
    <dgm:pt modelId="{B3C8BBB4-EC89-2546-849A-46ABA406AF19}" type="pres">
      <dgm:prSet presAssocID="{9F187276-E179-6E44-A904-F6685B335A6F}" presName="rootComposite" presStyleCnt="0"/>
      <dgm:spPr/>
    </dgm:pt>
    <dgm:pt modelId="{3FB6BBF3-4590-AC42-ABB1-77B752F8DFC0}" type="pres">
      <dgm:prSet presAssocID="{9F187276-E179-6E44-A904-F6685B335A6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AF0D0-C3C1-E747-A0DB-1C5174DB7C1C}" type="pres">
      <dgm:prSet presAssocID="{9F187276-E179-6E44-A904-F6685B335A6F}" presName="rootConnector" presStyleLbl="node3" presStyleIdx="2" presStyleCnt="3"/>
      <dgm:spPr/>
      <dgm:t>
        <a:bodyPr/>
        <a:lstStyle/>
        <a:p>
          <a:endParaRPr lang="en-US"/>
        </a:p>
      </dgm:t>
    </dgm:pt>
    <dgm:pt modelId="{B75D0A7E-0C7A-084F-9D1D-7FFB8F2CA531}" type="pres">
      <dgm:prSet presAssocID="{9F187276-E179-6E44-A904-F6685B335A6F}" presName="hierChild4" presStyleCnt="0"/>
      <dgm:spPr/>
    </dgm:pt>
    <dgm:pt modelId="{DC02F8A8-095E-0F4D-9A9A-57D0FA300FC6}" type="pres">
      <dgm:prSet presAssocID="{9F187276-E179-6E44-A904-F6685B335A6F}" presName="hierChild5" presStyleCnt="0"/>
      <dgm:spPr/>
    </dgm:pt>
    <dgm:pt modelId="{A11B0BC8-F386-D240-8C3F-94C0082B6EDC}" type="pres">
      <dgm:prSet presAssocID="{744CCE6A-8CC3-F344-8119-E988D447682B}" presName="hierChild5" presStyleCnt="0"/>
      <dgm:spPr/>
    </dgm:pt>
    <dgm:pt modelId="{80FC61A2-47FC-BF44-A321-F1C66479F789}" type="pres">
      <dgm:prSet presAssocID="{B7B5D44B-2EC6-3947-86C2-A18106785FF5}" presName="hierChild3" presStyleCnt="0"/>
      <dgm:spPr/>
    </dgm:pt>
  </dgm:ptLst>
  <dgm:cxnLst>
    <dgm:cxn modelId="{BC1102C7-5A69-F54D-B1EB-CF898398A85A}" srcId="{A9C286D0-8C3D-5148-82AA-93A928A9D445}" destId="{B7B5D44B-2EC6-3947-86C2-A18106785FF5}" srcOrd="0" destOrd="0" parTransId="{84E87296-FF78-5D44-A535-3186C6FFA1AE}" sibTransId="{D6CB023F-0194-A447-8820-F0C799DE29D4}"/>
    <dgm:cxn modelId="{0452CDCD-56C3-A845-9863-AAB4D7B78BC3}" srcId="{744CCE6A-8CC3-F344-8119-E988D447682B}" destId="{9F187276-E179-6E44-A904-F6685B335A6F}" srcOrd="0" destOrd="0" parTransId="{FE86130E-79EA-C64C-ABA6-6E4D0AAB0ED8}" sibTransId="{F7F2D625-0971-0346-A387-C2CB1DE0FB7B}"/>
    <dgm:cxn modelId="{B42A45A0-0620-5D47-937D-B6D9173B447E}" type="presOf" srcId="{08B45D54-F6AE-B842-A1AE-35355D7378B4}" destId="{40F06DBC-4817-2941-A0BC-F6D6E582066C}" srcOrd="0" destOrd="0" presId="urn:microsoft.com/office/officeart/2005/8/layout/orgChart1"/>
    <dgm:cxn modelId="{9515C71C-A5BE-8640-9000-3C498AA48D68}" type="presOf" srcId="{9F187276-E179-6E44-A904-F6685B335A6F}" destId="{663AF0D0-C3C1-E747-A0DB-1C5174DB7C1C}" srcOrd="1" destOrd="0" presId="urn:microsoft.com/office/officeart/2005/8/layout/orgChart1"/>
    <dgm:cxn modelId="{6A8DF46A-E05D-A04C-A805-170B5A3EA576}" type="presOf" srcId="{03B6DD0F-CE9C-FF41-8EA9-57EDA67543CB}" destId="{C4B199DE-845A-0F48-9C60-E29C3FAB0F3F}" srcOrd="1" destOrd="0" presId="urn:microsoft.com/office/officeart/2005/8/layout/orgChart1"/>
    <dgm:cxn modelId="{BF6619E4-2CFA-1F46-8FBA-6BAC7AB54ECE}" type="presOf" srcId="{A9C286D0-8C3D-5148-82AA-93A928A9D445}" destId="{0A434129-C71C-F146-8345-60715268C974}" srcOrd="0" destOrd="0" presId="urn:microsoft.com/office/officeart/2005/8/layout/orgChart1"/>
    <dgm:cxn modelId="{9BFBF1CF-6AEB-9349-9B7E-F42E212D7891}" type="presOf" srcId="{4596E224-F7C0-5941-96EF-E8E679F2A0D1}" destId="{E94B17A6-15F6-844E-A615-00FD44A7A226}" srcOrd="1" destOrd="0" presId="urn:microsoft.com/office/officeart/2005/8/layout/orgChart1"/>
    <dgm:cxn modelId="{5708F1E4-1F50-5D45-93F8-CA52A19F8FFC}" type="presOf" srcId="{03B6DD0F-CE9C-FF41-8EA9-57EDA67543CB}" destId="{7CEA173A-6E41-B543-9B6C-70EA9403099E}" srcOrd="0" destOrd="0" presId="urn:microsoft.com/office/officeart/2005/8/layout/orgChart1"/>
    <dgm:cxn modelId="{66D0C07C-E41C-BE46-81A0-563965DCAB99}" type="presOf" srcId="{744CCE6A-8CC3-F344-8119-E988D447682B}" destId="{7B19689C-8C5A-D349-9DB7-DCE22BB6F099}" srcOrd="1" destOrd="0" presId="urn:microsoft.com/office/officeart/2005/8/layout/orgChart1"/>
    <dgm:cxn modelId="{EAA8E9E2-BD08-C443-BC9A-0C6348297DEB}" type="presOf" srcId="{FE86130E-79EA-C64C-ABA6-6E4D0AAB0ED8}" destId="{421103AD-EE9C-F844-8804-8871240117C2}" srcOrd="0" destOrd="0" presId="urn:microsoft.com/office/officeart/2005/8/layout/orgChart1"/>
    <dgm:cxn modelId="{9A62EBE7-BDD6-0C44-8F06-157F686BB327}" srcId="{B7B5D44B-2EC6-3947-86C2-A18106785FF5}" destId="{744CCE6A-8CC3-F344-8119-E988D447682B}" srcOrd="2" destOrd="0" parTransId="{1C12012A-74BE-984E-8C18-E1C4A4146534}" sibTransId="{856122CE-7E2F-E14F-8E69-70D08FF0FBEC}"/>
    <dgm:cxn modelId="{8D06C266-7838-EA4C-9163-099DD4D58EC0}" srcId="{B7B5D44B-2EC6-3947-86C2-A18106785FF5}" destId="{4596E224-F7C0-5941-96EF-E8E679F2A0D1}" srcOrd="1" destOrd="0" parTransId="{08B45D54-F6AE-B842-A1AE-35355D7378B4}" sibTransId="{25EDF0DD-F98D-A242-A740-2453DD53968C}"/>
    <dgm:cxn modelId="{8EC783B3-98B7-1D41-B905-3DEFF8C84DBF}" type="presOf" srcId="{B7B5D44B-2EC6-3947-86C2-A18106785FF5}" destId="{4BC0DF7A-C3B2-3245-92B2-05B83C6ED197}" srcOrd="1" destOrd="0" presId="urn:microsoft.com/office/officeart/2005/8/layout/orgChart1"/>
    <dgm:cxn modelId="{028CF857-1EEA-D24C-BDA2-A976BB021167}" srcId="{B7B5D44B-2EC6-3947-86C2-A18106785FF5}" destId="{8301FE5E-AF38-0949-8978-71547FD115E6}" srcOrd="0" destOrd="0" parTransId="{5BCD944A-A10D-4D46-B19E-FF47BCDE1AE7}" sibTransId="{8BCE8801-4BFC-1143-96A9-003EAB7D51C1}"/>
    <dgm:cxn modelId="{CBF6E73C-82BE-9445-B744-23D6F08425CF}" type="presOf" srcId="{B7B5D44B-2EC6-3947-86C2-A18106785FF5}" destId="{ABF18565-13A4-A04C-B030-0640D1A52252}" srcOrd="0" destOrd="0" presId="urn:microsoft.com/office/officeart/2005/8/layout/orgChart1"/>
    <dgm:cxn modelId="{4B99BF6C-23E4-0345-BA35-E33B72211E71}" srcId="{4596E224-F7C0-5941-96EF-E8E679F2A0D1}" destId="{03B6DD0F-CE9C-FF41-8EA9-57EDA67543CB}" srcOrd="0" destOrd="0" parTransId="{1E0DDC14-38D3-4741-86B6-0BE84184B2BC}" sibTransId="{30B665AC-B0EC-5542-AECA-D8C795F61E6F}"/>
    <dgm:cxn modelId="{52B9D1C5-449D-E04E-B5E5-0076CF588036}" type="presOf" srcId="{22D21E94-9EC1-F046-AEE6-E6425D445D5D}" destId="{800648B0-A9E9-6942-A278-0BE5A2C2BD5C}" srcOrd="0" destOrd="0" presId="urn:microsoft.com/office/officeart/2005/8/layout/orgChart1"/>
    <dgm:cxn modelId="{E3C9F2B1-A274-5348-A824-211FC7CF73F0}" type="presOf" srcId="{8301FE5E-AF38-0949-8978-71547FD115E6}" destId="{4E03A7D1-0352-DA4C-AE71-F560A7A8357B}" srcOrd="0" destOrd="0" presId="urn:microsoft.com/office/officeart/2005/8/layout/orgChart1"/>
    <dgm:cxn modelId="{52B6B268-2E1C-E748-B1C8-000EBD8E1F8B}" type="presOf" srcId="{8301FE5E-AF38-0949-8978-71547FD115E6}" destId="{7B099B02-55CB-2149-8D80-A8DF12C19ABB}" srcOrd="1" destOrd="0" presId="urn:microsoft.com/office/officeart/2005/8/layout/orgChart1"/>
    <dgm:cxn modelId="{F9D6BD39-DB34-A346-AB80-A9BF79D695CE}" srcId="{8301FE5E-AF38-0949-8978-71547FD115E6}" destId="{1F015A7C-357E-1B45-AB2C-43781A2554CF}" srcOrd="0" destOrd="0" parTransId="{22D21E94-9EC1-F046-AEE6-E6425D445D5D}" sibTransId="{3DD56381-6A9B-F346-AD9A-3FC0EAAC59D2}"/>
    <dgm:cxn modelId="{AA938C94-363A-D54B-8F12-BFF73E1E7B24}" type="presOf" srcId="{9F187276-E179-6E44-A904-F6685B335A6F}" destId="{3FB6BBF3-4590-AC42-ABB1-77B752F8DFC0}" srcOrd="0" destOrd="0" presId="urn:microsoft.com/office/officeart/2005/8/layout/orgChart1"/>
    <dgm:cxn modelId="{A5D3DA40-0B44-4D4B-BDA3-C5A3D437D307}" type="presOf" srcId="{744CCE6A-8CC3-F344-8119-E988D447682B}" destId="{05136B7C-2418-0544-B85A-BC9BD57ABF2F}" srcOrd="0" destOrd="0" presId="urn:microsoft.com/office/officeart/2005/8/layout/orgChart1"/>
    <dgm:cxn modelId="{553727BA-FF50-A34C-8672-53693121542F}" type="presOf" srcId="{4596E224-F7C0-5941-96EF-E8E679F2A0D1}" destId="{A5F9751B-B7D9-0B44-8725-13C091A459DA}" srcOrd="0" destOrd="0" presId="urn:microsoft.com/office/officeart/2005/8/layout/orgChart1"/>
    <dgm:cxn modelId="{B89FB0EE-8E12-6242-B993-6D1D64B02E3B}" type="presOf" srcId="{1C12012A-74BE-984E-8C18-E1C4A4146534}" destId="{E0B0C843-3391-8C43-ACFE-8C2A6573A315}" srcOrd="0" destOrd="0" presId="urn:microsoft.com/office/officeart/2005/8/layout/orgChart1"/>
    <dgm:cxn modelId="{FC35E9A3-56C2-3741-B813-33AB2D840EF4}" type="presOf" srcId="{1E0DDC14-38D3-4741-86B6-0BE84184B2BC}" destId="{5CDA096A-AF06-7D42-9A73-BFB288FE4AD3}" srcOrd="0" destOrd="0" presId="urn:microsoft.com/office/officeart/2005/8/layout/orgChart1"/>
    <dgm:cxn modelId="{20BF51EB-DF47-7F4A-8D03-D7447ADB5D54}" type="presOf" srcId="{1F015A7C-357E-1B45-AB2C-43781A2554CF}" destId="{15D43F94-F9A5-F447-A482-A2618C1FE819}" srcOrd="1" destOrd="0" presId="urn:microsoft.com/office/officeart/2005/8/layout/orgChart1"/>
    <dgm:cxn modelId="{FB2F2042-0F8C-BD41-841B-6F94BF752DB2}" type="presOf" srcId="{1F015A7C-357E-1B45-AB2C-43781A2554CF}" destId="{26E9F76B-0892-9E47-ACCA-368A574E7BA0}" srcOrd="0" destOrd="0" presId="urn:microsoft.com/office/officeart/2005/8/layout/orgChart1"/>
    <dgm:cxn modelId="{5DADC0D1-155B-B44E-BD0A-C861C053D8F0}" type="presOf" srcId="{5BCD944A-A10D-4D46-B19E-FF47BCDE1AE7}" destId="{FF00BCFC-2C9D-4244-A4EC-C62E766B8130}" srcOrd="0" destOrd="0" presId="urn:microsoft.com/office/officeart/2005/8/layout/orgChart1"/>
    <dgm:cxn modelId="{25C2A467-1E85-2049-901E-EAE0869D4089}" type="presParOf" srcId="{0A434129-C71C-F146-8345-60715268C974}" destId="{80B3FD6A-1D57-B841-B62E-31B512AE1861}" srcOrd="0" destOrd="0" presId="urn:microsoft.com/office/officeart/2005/8/layout/orgChart1"/>
    <dgm:cxn modelId="{5AB57915-C31B-F241-BC77-9FDAE36861ED}" type="presParOf" srcId="{80B3FD6A-1D57-B841-B62E-31B512AE1861}" destId="{FE18741E-19ED-574E-BACC-918F7566CF31}" srcOrd="0" destOrd="0" presId="urn:microsoft.com/office/officeart/2005/8/layout/orgChart1"/>
    <dgm:cxn modelId="{52E99402-27FB-2948-9D63-37E771AFC937}" type="presParOf" srcId="{FE18741E-19ED-574E-BACC-918F7566CF31}" destId="{ABF18565-13A4-A04C-B030-0640D1A52252}" srcOrd="0" destOrd="0" presId="urn:microsoft.com/office/officeart/2005/8/layout/orgChart1"/>
    <dgm:cxn modelId="{2C6E6ACA-972A-3748-89B8-B94646C78DCF}" type="presParOf" srcId="{FE18741E-19ED-574E-BACC-918F7566CF31}" destId="{4BC0DF7A-C3B2-3245-92B2-05B83C6ED197}" srcOrd="1" destOrd="0" presId="urn:microsoft.com/office/officeart/2005/8/layout/orgChart1"/>
    <dgm:cxn modelId="{1CECED6E-AD2A-5F4B-8AEF-1C9A8336076B}" type="presParOf" srcId="{80B3FD6A-1D57-B841-B62E-31B512AE1861}" destId="{C5153371-7F4E-144A-9C42-7DF7450AC0BE}" srcOrd="1" destOrd="0" presId="urn:microsoft.com/office/officeart/2005/8/layout/orgChart1"/>
    <dgm:cxn modelId="{04981CA6-783C-574E-AB62-EDC5EE771751}" type="presParOf" srcId="{C5153371-7F4E-144A-9C42-7DF7450AC0BE}" destId="{FF00BCFC-2C9D-4244-A4EC-C62E766B8130}" srcOrd="0" destOrd="0" presId="urn:microsoft.com/office/officeart/2005/8/layout/orgChart1"/>
    <dgm:cxn modelId="{6DD85725-DAF1-9840-B43D-35A7094814C9}" type="presParOf" srcId="{C5153371-7F4E-144A-9C42-7DF7450AC0BE}" destId="{DC589555-D22A-8E42-8CFF-172EA6299455}" srcOrd="1" destOrd="0" presId="urn:microsoft.com/office/officeart/2005/8/layout/orgChart1"/>
    <dgm:cxn modelId="{BBF1B31A-0B6C-CF46-BF70-ACE139F64D33}" type="presParOf" srcId="{DC589555-D22A-8E42-8CFF-172EA6299455}" destId="{32AE1BA4-28FC-7E44-A0BC-5DEDA07A732C}" srcOrd="0" destOrd="0" presId="urn:microsoft.com/office/officeart/2005/8/layout/orgChart1"/>
    <dgm:cxn modelId="{8F44FDBE-7F22-A34C-B312-3F6AB9C8F875}" type="presParOf" srcId="{32AE1BA4-28FC-7E44-A0BC-5DEDA07A732C}" destId="{4E03A7D1-0352-DA4C-AE71-F560A7A8357B}" srcOrd="0" destOrd="0" presId="urn:microsoft.com/office/officeart/2005/8/layout/orgChart1"/>
    <dgm:cxn modelId="{059A2D74-5C0B-3E47-BDA8-78EA48A3A51A}" type="presParOf" srcId="{32AE1BA4-28FC-7E44-A0BC-5DEDA07A732C}" destId="{7B099B02-55CB-2149-8D80-A8DF12C19ABB}" srcOrd="1" destOrd="0" presId="urn:microsoft.com/office/officeart/2005/8/layout/orgChart1"/>
    <dgm:cxn modelId="{1FD4523D-D7C1-E949-8DD5-37D885DE61BA}" type="presParOf" srcId="{DC589555-D22A-8E42-8CFF-172EA6299455}" destId="{38ED33AB-C251-0447-9405-8C181B5FD78B}" srcOrd="1" destOrd="0" presId="urn:microsoft.com/office/officeart/2005/8/layout/orgChart1"/>
    <dgm:cxn modelId="{9D77AC64-1575-7048-B01F-7DEDB7B07C7F}" type="presParOf" srcId="{38ED33AB-C251-0447-9405-8C181B5FD78B}" destId="{800648B0-A9E9-6942-A278-0BE5A2C2BD5C}" srcOrd="0" destOrd="0" presId="urn:microsoft.com/office/officeart/2005/8/layout/orgChart1"/>
    <dgm:cxn modelId="{29D9F03F-5D75-A34A-A2BD-A54038A4ACC9}" type="presParOf" srcId="{38ED33AB-C251-0447-9405-8C181B5FD78B}" destId="{75CC5676-FC21-6541-80DA-22E9F6EC4971}" srcOrd="1" destOrd="0" presId="urn:microsoft.com/office/officeart/2005/8/layout/orgChart1"/>
    <dgm:cxn modelId="{899F0178-306C-3547-9F62-182DCDBB7E31}" type="presParOf" srcId="{75CC5676-FC21-6541-80DA-22E9F6EC4971}" destId="{A6820769-DF53-784A-B77E-3D880FAE207D}" srcOrd="0" destOrd="0" presId="urn:microsoft.com/office/officeart/2005/8/layout/orgChart1"/>
    <dgm:cxn modelId="{C17066DC-ED16-6648-A04E-8BA91F9DFA54}" type="presParOf" srcId="{A6820769-DF53-784A-B77E-3D880FAE207D}" destId="{26E9F76B-0892-9E47-ACCA-368A574E7BA0}" srcOrd="0" destOrd="0" presId="urn:microsoft.com/office/officeart/2005/8/layout/orgChart1"/>
    <dgm:cxn modelId="{809810E2-AB94-454C-9F55-4CE96029C655}" type="presParOf" srcId="{A6820769-DF53-784A-B77E-3D880FAE207D}" destId="{15D43F94-F9A5-F447-A482-A2618C1FE819}" srcOrd="1" destOrd="0" presId="urn:microsoft.com/office/officeart/2005/8/layout/orgChart1"/>
    <dgm:cxn modelId="{62B14DB0-934B-8046-A855-3FD532EF0D12}" type="presParOf" srcId="{75CC5676-FC21-6541-80DA-22E9F6EC4971}" destId="{40732793-5FC9-3945-B268-27130533C18A}" srcOrd="1" destOrd="0" presId="urn:microsoft.com/office/officeart/2005/8/layout/orgChart1"/>
    <dgm:cxn modelId="{FCEEF118-A162-944F-90B8-1C33E5EFDFBA}" type="presParOf" srcId="{75CC5676-FC21-6541-80DA-22E9F6EC4971}" destId="{E9C2A44C-DE79-8046-8502-9FA0768103A5}" srcOrd="2" destOrd="0" presId="urn:microsoft.com/office/officeart/2005/8/layout/orgChart1"/>
    <dgm:cxn modelId="{3487A500-64CF-844E-AEDA-97094440E420}" type="presParOf" srcId="{DC589555-D22A-8E42-8CFF-172EA6299455}" destId="{F70897E7-BF4D-2E4E-AC13-98A54E39809E}" srcOrd="2" destOrd="0" presId="urn:microsoft.com/office/officeart/2005/8/layout/orgChart1"/>
    <dgm:cxn modelId="{A7793502-66D2-ED4F-999D-1C45BCD28EE0}" type="presParOf" srcId="{C5153371-7F4E-144A-9C42-7DF7450AC0BE}" destId="{40F06DBC-4817-2941-A0BC-F6D6E582066C}" srcOrd="2" destOrd="0" presId="urn:microsoft.com/office/officeart/2005/8/layout/orgChart1"/>
    <dgm:cxn modelId="{E6A75ECC-3B1D-4B44-B799-8285FF4F3D2A}" type="presParOf" srcId="{C5153371-7F4E-144A-9C42-7DF7450AC0BE}" destId="{57754E1A-A7A4-BA42-B290-560127018E09}" srcOrd="3" destOrd="0" presId="urn:microsoft.com/office/officeart/2005/8/layout/orgChart1"/>
    <dgm:cxn modelId="{A955787C-81D7-824F-8F3B-E5020C680EE8}" type="presParOf" srcId="{57754E1A-A7A4-BA42-B290-560127018E09}" destId="{062E18FE-414C-2D4F-A135-5EE44846CBCA}" srcOrd="0" destOrd="0" presId="urn:microsoft.com/office/officeart/2005/8/layout/orgChart1"/>
    <dgm:cxn modelId="{79F6D0FD-BBE7-6141-9B46-1ACC2EED4682}" type="presParOf" srcId="{062E18FE-414C-2D4F-A135-5EE44846CBCA}" destId="{A5F9751B-B7D9-0B44-8725-13C091A459DA}" srcOrd="0" destOrd="0" presId="urn:microsoft.com/office/officeart/2005/8/layout/orgChart1"/>
    <dgm:cxn modelId="{CE7D7356-7D99-5C43-9946-D696231F67EF}" type="presParOf" srcId="{062E18FE-414C-2D4F-A135-5EE44846CBCA}" destId="{E94B17A6-15F6-844E-A615-00FD44A7A226}" srcOrd="1" destOrd="0" presId="urn:microsoft.com/office/officeart/2005/8/layout/orgChart1"/>
    <dgm:cxn modelId="{D7F2EA1C-E97F-6F41-BDC3-9362B93CE62C}" type="presParOf" srcId="{57754E1A-A7A4-BA42-B290-560127018E09}" destId="{1F853AC6-04B2-2441-9296-C52F56181E27}" srcOrd="1" destOrd="0" presId="urn:microsoft.com/office/officeart/2005/8/layout/orgChart1"/>
    <dgm:cxn modelId="{0EE6D50A-1C03-8945-ADEB-E2DF13E780B5}" type="presParOf" srcId="{1F853AC6-04B2-2441-9296-C52F56181E27}" destId="{5CDA096A-AF06-7D42-9A73-BFB288FE4AD3}" srcOrd="0" destOrd="0" presId="urn:microsoft.com/office/officeart/2005/8/layout/orgChart1"/>
    <dgm:cxn modelId="{4F96F506-F707-2F4C-9EF5-73318E45DF7D}" type="presParOf" srcId="{1F853AC6-04B2-2441-9296-C52F56181E27}" destId="{74CA1531-3B8D-AB41-A293-41AF0816FC6D}" srcOrd="1" destOrd="0" presId="urn:microsoft.com/office/officeart/2005/8/layout/orgChart1"/>
    <dgm:cxn modelId="{8B91ADE6-3A3E-FC40-8018-41AF94B8096D}" type="presParOf" srcId="{74CA1531-3B8D-AB41-A293-41AF0816FC6D}" destId="{BABFF419-EBB5-9D4D-A2C5-40BFF2021C9D}" srcOrd="0" destOrd="0" presId="urn:microsoft.com/office/officeart/2005/8/layout/orgChart1"/>
    <dgm:cxn modelId="{A7062117-7089-5144-A4EE-B6F45FC7F5E9}" type="presParOf" srcId="{BABFF419-EBB5-9D4D-A2C5-40BFF2021C9D}" destId="{7CEA173A-6E41-B543-9B6C-70EA9403099E}" srcOrd="0" destOrd="0" presId="urn:microsoft.com/office/officeart/2005/8/layout/orgChart1"/>
    <dgm:cxn modelId="{206A8E95-7FEE-ED42-8398-6FD2E6D93C30}" type="presParOf" srcId="{BABFF419-EBB5-9D4D-A2C5-40BFF2021C9D}" destId="{C4B199DE-845A-0F48-9C60-E29C3FAB0F3F}" srcOrd="1" destOrd="0" presId="urn:microsoft.com/office/officeart/2005/8/layout/orgChart1"/>
    <dgm:cxn modelId="{8909E68E-65B9-EA4B-B56F-A1A119AA608F}" type="presParOf" srcId="{74CA1531-3B8D-AB41-A293-41AF0816FC6D}" destId="{F2F1AA6C-25A6-934D-9727-7BB96B4DAF61}" srcOrd="1" destOrd="0" presId="urn:microsoft.com/office/officeart/2005/8/layout/orgChart1"/>
    <dgm:cxn modelId="{1895CDEB-ED9E-2642-B6DD-B7E588F9E8CF}" type="presParOf" srcId="{74CA1531-3B8D-AB41-A293-41AF0816FC6D}" destId="{8D24626E-947A-5D4F-A930-FF74614CC243}" srcOrd="2" destOrd="0" presId="urn:microsoft.com/office/officeart/2005/8/layout/orgChart1"/>
    <dgm:cxn modelId="{4E3C1AE7-8D2B-774C-88AD-A48D5020205C}" type="presParOf" srcId="{57754E1A-A7A4-BA42-B290-560127018E09}" destId="{CAD5ACF4-7B10-8145-BCE4-42DCEFDB97AD}" srcOrd="2" destOrd="0" presId="urn:microsoft.com/office/officeart/2005/8/layout/orgChart1"/>
    <dgm:cxn modelId="{29F295A2-3A6D-F64F-BE64-D8535C32C9E8}" type="presParOf" srcId="{C5153371-7F4E-144A-9C42-7DF7450AC0BE}" destId="{E0B0C843-3391-8C43-ACFE-8C2A6573A315}" srcOrd="4" destOrd="0" presId="urn:microsoft.com/office/officeart/2005/8/layout/orgChart1"/>
    <dgm:cxn modelId="{85792058-138C-EE47-95C1-13B98A921170}" type="presParOf" srcId="{C5153371-7F4E-144A-9C42-7DF7450AC0BE}" destId="{76911953-26D7-9744-A23F-553373CCE700}" srcOrd="5" destOrd="0" presId="urn:microsoft.com/office/officeart/2005/8/layout/orgChart1"/>
    <dgm:cxn modelId="{E0737E92-9FA6-B241-92C4-981D4D41FA34}" type="presParOf" srcId="{76911953-26D7-9744-A23F-553373CCE700}" destId="{39DA6C26-33EC-034C-9B81-F5ED2B99DF1B}" srcOrd="0" destOrd="0" presId="urn:microsoft.com/office/officeart/2005/8/layout/orgChart1"/>
    <dgm:cxn modelId="{18BDB72A-CED7-834E-82A7-196A88F044D1}" type="presParOf" srcId="{39DA6C26-33EC-034C-9B81-F5ED2B99DF1B}" destId="{05136B7C-2418-0544-B85A-BC9BD57ABF2F}" srcOrd="0" destOrd="0" presId="urn:microsoft.com/office/officeart/2005/8/layout/orgChart1"/>
    <dgm:cxn modelId="{DC10D958-493D-6043-AB0D-3CB7C91AACFC}" type="presParOf" srcId="{39DA6C26-33EC-034C-9B81-F5ED2B99DF1B}" destId="{7B19689C-8C5A-D349-9DB7-DCE22BB6F099}" srcOrd="1" destOrd="0" presId="urn:microsoft.com/office/officeart/2005/8/layout/orgChart1"/>
    <dgm:cxn modelId="{1DD3B411-BBA1-D149-BE25-905F4120DBA0}" type="presParOf" srcId="{76911953-26D7-9744-A23F-553373CCE700}" destId="{BCF8B336-DF13-184B-8553-D1E776E417AC}" srcOrd="1" destOrd="0" presId="urn:microsoft.com/office/officeart/2005/8/layout/orgChart1"/>
    <dgm:cxn modelId="{363C42DC-2053-C446-8CEB-D39407729C86}" type="presParOf" srcId="{BCF8B336-DF13-184B-8553-D1E776E417AC}" destId="{421103AD-EE9C-F844-8804-8871240117C2}" srcOrd="0" destOrd="0" presId="urn:microsoft.com/office/officeart/2005/8/layout/orgChart1"/>
    <dgm:cxn modelId="{8A68A0CE-555C-D84C-826C-230618D24E1C}" type="presParOf" srcId="{BCF8B336-DF13-184B-8553-D1E776E417AC}" destId="{695B001D-9BB4-3F42-8486-F96ADD08F945}" srcOrd="1" destOrd="0" presId="urn:microsoft.com/office/officeart/2005/8/layout/orgChart1"/>
    <dgm:cxn modelId="{53E3E461-EED6-864C-A0E0-5E67B1004F23}" type="presParOf" srcId="{695B001D-9BB4-3F42-8486-F96ADD08F945}" destId="{B3C8BBB4-EC89-2546-849A-46ABA406AF19}" srcOrd="0" destOrd="0" presId="urn:microsoft.com/office/officeart/2005/8/layout/orgChart1"/>
    <dgm:cxn modelId="{CB0829B2-28E7-5045-9CD7-D88FB78745A9}" type="presParOf" srcId="{B3C8BBB4-EC89-2546-849A-46ABA406AF19}" destId="{3FB6BBF3-4590-AC42-ABB1-77B752F8DFC0}" srcOrd="0" destOrd="0" presId="urn:microsoft.com/office/officeart/2005/8/layout/orgChart1"/>
    <dgm:cxn modelId="{8E4DCD14-EBBC-0D43-AC27-FD78FCA41FE6}" type="presParOf" srcId="{B3C8BBB4-EC89-2546-849A-46ABA406AF19}" destId="{663AF0D0-C3C1-E747-A0DB-1C5174DB7C1C}" srcOrd="1" destOrd="0" presId="urn:microsoft.com/office/officeart/2005/8/layout/orgChart1"/>
    <dgm:cxn modelId="{8C0C1EFD-FBAA-2447-9D95-019CDDA2E628}" type="presParOf" srcId="{695B001D-9BB4-3F42-8486-F96ADD08F945}" destId="{B75D0A7E-0C7A-084F-9D1D-7FFB8F2CA531}" srcOrd="1" destOrd="0" presId="urn:microsoft.com/office/officeart/2005/8/layout/orgChart1"/>
    <dgm:cxn modelId="{3512DC3F-E9B1-0A44-BA9B-482B9D821FBB}" type="presParOf" srcId="{695B001D-9BB4-3F42-8486-F96ADD08F945}" destId="{DC02F8A8-095E-0F4D-9A9A-57D0FA300FC6}" srcOrd="2" destOrd="0" presId="urn:microsoft.com/office/officeart/2005/8/layout/orgChart1"/>
    <dgm:cxn modelId="{1D8300C7-35CC-114F-8B63-5B80A0F1ADD4}" type="presParOf" srcId="{76911953-26D7-9744-A23F-553373CCE700}" destId="{A11B0BC8-F386-D240-8C3F-94C0082B6EDC}" srcOrd="2" destOrd="0" presId="urn:microsoft.com/office/officeart/2005/8/layout/orgChart1"/>
    <dgm:cxn modelId="{DC8748CC-BF0E-F644-9399-772FB69E3331}" type="presParOf" srcId="{80B3FD6A-1D57-B841-B62E-31B512AE1861}" destId="{80FC61A2-47FC-BF44-A321-F1C66479F7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728C-AACD-3248-B048-ED5FB1659FFC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72ABC-3CD4-D747-96DC-6C001B0B5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Volumes\Untitled\Abu%20Dhabi\Path%20lectures\Macintosh%20HD:Users:amirhsam:Desktop:Signature.doc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5092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Sodium and fluid </a:t>
            </a:r>
            <a:r>
              <a:rPr lang="en-GB" sz="4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balance</a:t>
            </a:r>
            <a:endParaRPr lang="en-US" sz="48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Lecturer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82061"/>
              </p:ext>
            </p:extLst>
          </p:nvPr>
        </p:nvGraphicFramePr>
        <p:xfrm>
          <a:off x="609600" y="533400"/>
          <a:ext cx="2133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8533333" imgH="2234921" progId="Word.Document.12">
                  <p:link updateAutomatic="1"/>
                </p:oleObj>
              </mc:Choice>
              <mc:Fallback>
                <p:oleObj name="Document" r:id="rId3" imgW="8533333" imgH="2234921" progId="Word.Document.12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2133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E3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4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What are the two main stimuli for ADH secretion</a:t>
            </a:r>
            <a:r>
              <a:rPr lang="en-GB" b="1" dirty="0" smtClean="0"/>
              <a:t>?</a:t>
            </a:r>
          </a:p>
          <a:p>
            <a:pPr marL="0" lvl="0" indent="0">
              <a:buNone/>
            </a:pPr>
            <a:endParaRPr lang="en-GB" b="1" dirty="0" smtClean="0"/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Serum osmolality </a:t>
            </a:r>
            <a:r>
              <a:rPr lang="en-US" dirty="0"/>
              <a:t>(mediated by hypothalamic </a:t>
            </a:r>
            <a:r>
              <a:rPr lang="en-US" dirty="0" err="1"/>
              <a:t>osmoreceptors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Blood </a:t>
            </a:r>
            <a:r>
              <a:rPr lang="en-US" dirty="0">
                <a:solidFill>
                  <a:srgbClr val="FF0000"/>
                </a:solidFill>
              </a:rPr>
              <a:t>volume/pressure </a:t>
            </a:r>
            <a:r>
              <a:rPr lang="en-US" dirty="0"/>
              <a:t>(mediated by baroreceptors in carotids, atria, aorta).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4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Stimuli for ADH release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Osmolality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(Osmoreceptors)</a:t>
            </a:r>
            <a:endParaRPr lang="en-US" sz="24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067532" y="1528549"/>
            <a:ext cx="1079265" cy="1424465"/>
            <a:chOff x="2007" y="1008"/>
            <a:chExt cx="1745" cy="2303"/>
          </a:xfrm>
        </p:grpSpPr>
        <p:sp>
          <p:nvSpPr>
            <p:cNvPr id="5" name="Freeform 5"/>
            <p:cNvSpPr>
              <a:spLocks noChangeAspect="1"/>
            </p:cNvSpPr>
            <p:nvPr/>
          </p:nvSpPr>
          <p:spPr bwMode="auto">
            <a:xfrm>
              <a:off x="2007" y="1008"/>
              <a:ext cx="1745" cy="2303"/>
            </a:xfrm>
            <a:custGeom>
              <a:avLst/>
              <a:gdLst>
                <a:gd name="T0" fmla="*/ 239 w 819"/>
                <a:gd name="T1" fmla="*/ 243 h 1081"/>
                <a:gd name="T2" fmla="*/ 119 w 819"/>
                <a:gd name="T3" fmla="*/ 241 h 1081"/>
                <a:gd name="T4" fmla="*/ 85 w 819"/>
                <a:gd name="T5" fmla="*/ 517 h 1081"/>
                <a:gd name="T6" fmla="*/ 141 w 819"/>
                <a:gd name="T7" fmla="*/ 917 h 1081"/>
                <a:gd name="T8" fmla="*/ 416 w 819"/>
                <a:gd name="T9" fmla="*/ 1024 h 1081"/>
                <a:gd name="T10" fmla="*/ 651 w 819"/>
                <a:gd name="T11" fmla="*/ 1065 h 1081"/>
                <a:gd name="T12" fmla="*/ 816 w 819"/>
                <a:gd name="T13" fmla="*/ 944 h 1081"/>
                <a:gd name="T14" fmla="*/ 788 w 819"/>
                <a:gd name="T15" fmla="*/ 727 h 1081"/>
                <a:gd name="T16" fmla="*/ 709 w 819"/>
                <a:gd name="T17" fmla="*/ 556 h 1081"/>
                <a:gd name="T18" fmla="*/ 540 w 819"/>
                <a:gd name="T19" fmla="*/ 431 h 1081"/>
                <a:gd name="T20" fmla="*/ 610 w 819"/>
                <a:gd name="T21" fmla="*/ 420 h 1081"/>
                <a:gd name="T22" fmla="*/ 607 w 819"/>
                <a:gd name="T23" fmla="*/ 293 h 1081"/>
                <a:gd name="T24" fmla="*/ 381 w 819"/>
                <a:gd name="T25" fmla="*/ 322 h 1081"/>
                <a:gd name="T26" fmla="*/ 424 w 819"/>
                <a:gd name="T27" fmla="*/ 275 h 1081"/>
                <a:gd name="T28" fmla="*/ 428 w 819"/>
                <a:gd name="T29" fmla="*/ 292 h 1081"/>
                <a:gd name="T30" fmla="*/ 555 w 819"/>
                <a:gd name="T31" fmla="*/ 242 h 1081"/>
                <a:gd name="T32" fmla="*/ 467 w 819"/>
                <a:gd name="T33" fmla="*/ 122 h 1081"/>
                <a:gd name="T34" fmla="*/ 463 w 819"/>
                <a:gd name="T35" fmla="*/ 41 h 1081"/>
                <a:gd name="T36" fmla="*/ 412 w 819"/>
                <a:gd name="T37" fmla="*/ 31 h 1081"/>
                <a:gd name="T38" fmla="*/ 355 w 819"/>
                <a:gd name="T39" fmla="*/ 23 h 1081"/>
                <a:gd name="T40" fmla="*/ 350 w 819"/>
                <a:gd name="T41" fmla="*/ 92 h 1081"/>
                <a:gd name="T42" fmla="*/ 335 w 819"/>
                <a:gd name="T43" fmla="*/ 51 h 1081"/>
                <a:gd name="T44" fmla="*/ 266 w 819"/>
                <a:gd name="T45" fmla="*/ 78 h 1081"/>
                <a:gd name="T46" fmla="*/ 286 w 819"/>
                <a:gd name="T47" fmla="*/ 164 h 1081"/>
                <a:gd name="T48" fmla="*/ 239 w 819"/>
                <a:gd name="T49" fmla="*/ 243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9" h="1081">
                  <a:moveTo>
                    <a:pt x="239" y="243"/>
                  </a:moveTo>
                  <a:cubicBezTo>
                    <a:pt x="251" y="142"/>
                    <a:pt x="126" y="196"/>
                    <a:pt x="119" y="241"/>
                  </a:cubicBezTo>
                  <a:cubicBezTo>
                    <a:pt x="114" y="275"/>
                    <a:pt x="100" y="468"/>
                    <a:pt x="85" y="517"/>
                  </a:cubicBezTo>
                  <a:cubicBezTo>
                    <a:pt x="0" y="690"/>
                    <a:pt x="55" y="913"/>
                    <a:pt x="141" y="917"/>
                  </a:cubicBezTo>
                  <a:cubicBezTo>
                    <a:pt x="190" y="998"/>
                    <a:pt x="394" y="1019"/>
                    <a:pt x="416" y="1024"/>
                  </a:cubicBezTo>
                  <a:cubicBezTo>
                    <a:pt x="451" y="1032"/>
                    <a:pt x="613" y="1061"/>
                    <a:pt x="651" y="1065"/>
                  </a:cubicBezTo>
                  <a:cubicBezTo>
                    <a:pt x="819" y="1081"/>
                    <a:pt x="816" y="978"/>
                    <a:pt x="816" y="944"/>
                  </a:cubicBezTo>
                  <a:cubicBezTo>
                    <a:pt x="816" y="910"/>
                    <a:pt x="809" y="788"/>
                    <a:pt x="788" y="727"/>
                  </a:cubicBezTo>
                  <a:cubicBezTo>
                    <a:pt x="781" y="706"/>
                    <a:pt x="749" y="593"/>
                    <a:pt x="709" y="556"/>
                  </a:cubicBezTo>
                  <a:cubicBezTo>
                    <a:pt x="704" y="533"/>
                    <a:pt x="647" y="433"/>
                    <a:pt x="540" y="431"/>
                  </a:cubicBezTo>
                  <a:cubicBezTo>
                    <a:pt x="568" y="420"/>
                    <a:pt x="584" y="422"/>
                    <a:pt x="610" y="420"/>
                  </a:cubicBezTo>
                  <a:cubicBezTo>
                    <a:pt x="636" y="418"/>
                    <a:pt x="643" y="297"/>
                    <a:pt x="607" y="293"/>
                  </a:cubicBezTo>
                  <a:cubicBezTo>
                    <a:pt x="571" y="289"/>
                    <a:pt x="404" y="311"/>
                    <a:pt x="381" y="322"/>
                  </a:cubicBezTo>
                  <a:cubicBezTo>
                    <a:pt x="383" y="301"/>
                    <a:pt x="411" y="271"/>
                    <a:pt x="424" y="275"/>
                  </a:cubicBezTo>
                  <a:cubicBezTo>
                    <a:pt x="425" y="280"/>
                    <a:pt x="427" y="286"/>
                    <a:pt x="428" y="292"/>
                  </a:cubicBezTo>
                  <a:cubicBezTo>
                    <a:pt x="432" y="312"/>
                    <a:pt x="562" y="281"/>
                    <a:pt x="555" y="242"/>
                  </a:cubicBezTo>
                  <a:cubicBezTo>
                    <a:pt x="541" y="158"/>
                    <a:pt x="479" y="133"/>
                    <a:pt x="467" y="122"/>
                  </a:cubicBezTo>
                  <a:cubicBezTo>
                    <a:pt x="453" y="110"/>
                    <a:pt x="463" y="48"/>
                    <a:pt x="463" y="41"/>
                  </a:cubicBezTo>
                  <a:cubicBezTo>
                    <a:pt x="463" y="25"/>
                    <a:pt x="419" y="24"/>
                    <a:pt x="412" y="31"/>
                  </a:cubicBezTo>
                  <a:cubicBezTo>
                    <a:pt x="416" y="7"/>
                    <a:pt x="357" y="0"/>
                    <a:pt x="355" y="23"/>
                  </a:cubicBezTo>
                  <a:cubicBezTo>
                    <a:pt x="351" y="52"/>
                    <a:pt x="351" y="66"/>
                    <a:pt x="350" y="92"/>
                  </a:cubicBezTo>
                  <a:cubicBezTo>
                    <a:pt x="348" y="84"/>
                    <a:pt x="339" y="62"/>
                    <a:pt x="335" y="51"/>
                  </a:cubicBezTo>
                  <a:cubicBezTo>
                    <a:pt x="327" y="29"/>
                    <a:pt x="259" y="62"/>
                    <a:pt x="266" y="78"/>
                  </a:cubicBezTo>
                  <a:cubicBezTo>
                    <a:pt x="276" y="104"/>
                    <a:pt x="296" y="142"/>
                    <a:pt x="286" y="164"/>
                  </a:cubicBezTo>
                  <a:cubicBezTo>
                    <a:pt x="276" y="186"/>
                    <a:pt x="248" y="209"/>
                    <a:pt x="239" y="243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3134" y="1817"/>
              <a:ext cx="32" cy="258"/>
            </a:xfrm>
            <a:custGeom>
              <a:avLst/>
              <a:gdLst>
                <a:gd name="T0" fmla="*/ 5 w 15"/>
                <a:gd name="T1" fmla="*/ 0 h 121"/>
                <a:gd name="T2" fmla="*/ 0 w 15"/>
                <a:gd name="T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1">
                  <a:moveTo>
                    <a:pt x="5" y="0"/>
                  </a:moveTo>
                  <a:cubicBezTo>
                    <a:pt x="15" y="44"/>
                    <a:pt x="8" y="107"/>
                    <a:pt x="0" y="121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772" y="1690"/>
              <a:ext cx="53" cy="400"/>
            </a:xfrm>
            <a:custGeom>
              <a:avLst/>
              <a:gdLst>
                <a:gd name="T0" fmla="*/ 22 w 25"/>
                <a:gd name="T1" fmla="*/ 0 h 188"/>
                <a:gd name="T2" fmla="*/ 13 w 25"/>
                <a:gd name="T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88">
                  <a:moveTo>
                    <a:pt x="22" y="0"/>
                  </a:moveTo>
                  <a:cubicBezTo>
                    <a:pt x="0" y="61"/>
                    <a:pt x="25" y="157"/>
                    <a:pt x="13" y="188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3149" y="2033"/>
              <a:ext cx="368" cy="159"/>
            </a:xfrm>
            <a:custGeom>
              <a:avLst/>
              <a:gdLst>
                <a:gd name="T0" fmla="*/ 0 w 173"/>
                <a:gd name="T1" fmla="*/ 0 h 75"/>
                <a:gd name="T2" fmla="*/ 32 w 173"/>
                <a:gd name="T3" fmla="*/ 18 h 75"/>
                <a:gd name="T4" fmla="*/ 173 w 173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75">
                  <a:moveTo>
                    <a:pt x="0" y="0"/>
                  </a:moveTo>
                  <a:cubicBezTo>
                    <a:pt x="8" y="16"/>
                    <a:pt x="26" y="19"/>
                    <a:pt x="32" y="18"/>
                  </a:cubicBezTo>
                  <a:cubicBezTo>
                    <a:pt x="42" y="50"/>
                    <a:pt x="146" y="47"/>
                    <a:pt x="173" y="75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2187" y="1937"/>
              <a:ext cx="118" cy="172"/>
            </a:xfrm>
            <a:custGeom>
              <a:avLst/>
              <a:gdLst>
                <a:gd name="T0" fmla="*/ 0 w 55"/>
                <a:gd name="T1" fmla="*/ 81 h 81"/>
                <a:gd name="T2" fmla="*/ 55 w 55"/>
                <a:gd name="T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81">
                  <a:moveTo>
                    <a:pt x="0" y="81"/>
                  </a:moveTo>
                  <a:cubicBezTo>
                    <a:pt x="11" y="46"/>
                    <a:pt x="39" y="46"/>
                    <a:pt x="55" y="0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2270" y="1997"/>
              <a:ext cx="487" cy="965"/>
            </a:xfrm>
            <a:custGeom>
              <a:avLst/>
              <a:gdLst>
                <a:gd name="T0" fmla="*/ 45 w 228"/>
                <a:gd name="T1" fmla="*/ 0 h 453"/>
                <a:gd name="T2" fmla="*/ 143 w 228"/>
                <a:gd name="T3" fmla="*/ 27 h 453"/>
                <a:gd name="T4" fmla="*/ 184 w 228"/>
                <a:gd name="T5" fmla="*/ 98 h 453"/>
                <a:gd name="T6" fmla="*/ 86 w 228"/>
                <a:gd name="T7" fmla="*/ 214 h 453"/>
                <a:gd name="T8" fmla="*/ 34 w 228"/>
                <a:gd name="T9" fmla="*/ 312 h 453"/>
                <a:gd name="T10" fmla="*/ 17 w 228"/>
                <a:gd name="T11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53">
                  <a:moveTo>
                    <a:pt x="45" y="0"/>
                  </a:moveTo>
                  <a:cubicBezTo>
                    <a:pt x="66" y="39"/>
                    <a:pt x="99" y="42"/>
                    <a:pt x="143" y="27"/>
                  </a:cubicBezTo>
                  <a:cubicBezTo>
                    <a:pt x="171" y="17"/>
                    <a:pt x="228" y="26"/>
                    <a:pt x="184" y="98"/>
                  </a:cubicBezTo>
                  <a:cubicBezTo>
                    <a:pt x="164" y="131"/>
                    <a:pt x="121" y="194"/>
                    <a:pt x="86" y="214"/>
                  </a:cubicBezTo>
                  <a:cubicBezTo>
                    <a:pt x="76" y="265"/>
                    <a:pt x="48" y="307"/>
                    <a:pt x="34" y="312"/>
                  </a:cubicBezTo>
                  <a:cubicBezTo>
                    <a:pt x="37" y="346"/>
                    <a:pt x="0" y="395"/>
                    <a:pt x="17" y="453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2422" y="1526"/>
              <a:ext cx="97" cy="545"/>
            </a:xfrm>
            <a:custGeom>
              <a:avLst/>
              <a:gdLst>
                <a:gd name="T0" fmla="*/ 44 w 45"/>
                <a:gd name="T1" fmla="*/ 0 h 256"/>
                <a:gd name="T2" fmla="*/ 45 w 45"/>
                <a:gd name="T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256">
                  <a:moveTo>
                    <a:pt x="44" y="0"/>
                  </a:moveTo>
                  <a:cubicBezTo>
                    <a:pt x="0" y="91"/>
                    <a:pt x="31" y="236"/>
                    <a:pt x="45" y="256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2870" y="1074"/>
              <a:ext cx="15" cy="187"/>
            </a:xfrm>
            <a:custGeom>
              <a:avLst/>
              <a:gdLst>
                <a:gd name="T0" fmla="*/ 7 w 7"/>
                <a:gd name="T1" fmla="*/ 0 h 88"/>
                <a:gd name="T2" fmla="*/ 4 w 7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88">
                  <a:moveTo>
                    <a:pt x="7" y="0"/>
                  </a:moveTo>
                  <a:cubicBezTo>
                    <a:pt x="5" y="24"/>
                    <a:pt x="0" y="76"/>
                    <a:pt x="4" y="88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2727" y="1199"/>
              <a:ext cx="92" cy="166"/>
            </a:xfrm>
            <a:custGeom>
              <a:avLst/>
              <a:gdLst>
                <a:gd name="T0" fmla="*/ 12 w 43"/>
                <a:gd name="T1" fmla="*/ 0 h 78"/>
                <a:gd name="T2" fmla="*/ 0 w 43"/>
                <a:gd name="T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78">
                  <a:moveTo>
                    <a:pt x="12" y="0"/>
                  </a:moveTo>
                  <a:cubicBezTo>
                    <a:pt x="20" y="25"/>
                    <a:pt x="43" y="66"/>
                    <a:pt x="0" y="78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2574" y="1112"/>
              <a:ext cx="145" cy="87"/>
            </a:xfrm>
            <a:custGeom>
              <a:avLst/>
              <a:gdLst>
                <a:gd name="T0" fmla="*/ 0 w 68"/>
                <a:gd name="T1" fmla="*/ 27 h 41"/>
                <a:gd name="T2" fmla="*/ 68 w 68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41">
                  <a:moveTo>
                    <a:pt x="0" y="27"/>
                  </a:moveTo>
                  <a:cubicBezTo>
                    <a:pt x="12" y="41"/>
                    <a:pt x="68" y="11"/>
                    <a:pt x="68" y="0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2898" y="1585"/>
              <a:ext cx="51" cy="11"/>
            </a:xfrm>
            <a:custGeom>
              <a:avLst/>
              <a:gdLst>
                <a:gd name="T0" fmla="*/ 0 w 24"/>
                <a:gd name="T1" fmla="*/ 4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4"/>
                  </a:moveTo>
                  <a:cubicBezTo>
                    <a:pt x="17" y="0"/>
                    <a:pt x="23" y="4"/>
                    <a:pt x="24" y="5"/>
                  </a:cubicBezTo>
                </a:path>
              </a:pathLst>
            </a:custGeom>
            <a:noFill/>
            <a:ln w="6350" cap="rnd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2"/>
          <p:cNvGrpSpPr>
            <a:grpSpLocks noChangeAspect="1"/>
          </p:cNvGrpSpPr>
          <p:nvPr/>
        </p:nvGrpSpPr>
        <p:grpSpPr bwMode="auto">
          <a:xfrm flipH="1">
            <a:off x="4281036" y="3364500"/>
            <a:ext cx="845707" cy="1193230"/>
            <a:chOff x="2062" y="1006"/>
            <a:chExt cx="1635" cy="2307"/>
          </a:xfrm>
          <a:solidFill>
            <a:srgbClr val="FFFF00"/>
          </a:solidFill>
        </p:grpSpPr>
        <p:sp>
          <p:nvSpPr>
            <p:cNvPr id="17" name="Freeform 20"/>
            <p:cNvSpPr>
              <a:spLocks noChangeAspect="1"/>
            </p:cNvSpPr>
            <p:nvPr/>
          </p:nvSpPr>
          <p:spPr bwMode="auto">
            <a:xfrm>
              <a:off x="2062" y="1006"/>
              <a:ext cx="1635" cy="2307"/>
            </a:xfrm>
            <a:custGeom>
              <a:avLst/>
              <a:gdLst>
                <a:gd name="T0" fmla="*/ 30 w 488"/>
                <a:gd name="T1" fmla="*/ 446 h 688"/>
                <a:gd name="T2" fmla="*/ 293 w 488"/>
                <a:gd name="T3" fmla="*/ 682 h 688"/>
                <a:gd name="T4" fmla="*/ 458 w 488"/>
                <a:gd name="T5" fmla="*/ 483 h 688"/>
                <a:gd name="T6" fmla="*/ 352 w 488"/>
                <a:gd name="T7" fmla="*/ 326 h 688"/>
                <a:gd name="T8" fmla="*/ 432 w 488"/>
                <a:gd name="T9" fmla="*/ 188 h 688"/>
                <a:gd name="T10" fmla="*/ 432 w 488"/>
                <a:gd name="T11" fmla="*/ 188 h 688"/>
                <a:gd name="T12" fmla="*/ 488 w 488"/>
                <a:gd name="T13" fmla="*/ 182 h 688"/>
                <a:gd name="T14" fmla="*/ 488 w 488"/>
                <a:gd name="T15" fmla="*/ 139 h 688"/>
                <a:gd name="T16" fmla="*/ 330 w 488"/>
                <a:gd name="T17" fmla="*/ 207 h 688"/>
                <a:gd name="T18" fmla="*/ 285 w 488"/>
                <a:gd name="T19" fmla="*/ 196 h 688"/>
                <a:gd name="T20" fmla="*/ 86 w 488"/>
                <a:gd name="T21" fmla="*/ 0 h 688"/>
                <a:gd name="T22" fmla="*/ 88 w 488"/>
                <a:gd name="T23" fmla="*/ 64 h 688"/>
                <a:gd name="T24" fmla="*/ 240 w 488"/>
                <a:gd name="T25" fmla="*/ 196 h 688"/>
                <a:gd name="T26" fmla="*/ 73 w 488"/>
                <a:gd name="T27" fmla="*/ 342 h 688"/>
                <a:gd name="T28" fmla="*/ 30 w 488"/>
                <a:gd name="T29" fmla="*/ 4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" h="688">
                  <a:moveTo>
                    <a:pt x="30" y="446"/>
                  </a:moveTo>
                  <a:cubicBezTo>
                    <a:pt x="0" y="460"/>
                    <a:pt x="54" y="688"/>
                    <a:pt x="293" y="682"/>
                  </a:cubicBezTo>
                  <a:cubicBezTo>
                    <a:pt x="436" y="678"/>
                    <a:pt x="485" y="575"/>
                    <a:pt x="458" y="483"/>
                  </a:cubicBezTo>
                  <a:cubicBezTo>
                    <a:pt x="429" y="380"/>
                    <a:pt x="352" y="375"/>
                    <a:pt x="352" y="326"/>
                  </a:cubicBezTo>
                  <a:cubicBezTo>
                    <a:pt x="352" y="259"/>
                    <a:pt x="484" y="195"/>
                    <a:pt x="432" y="188"/>
                  </a:cubicBezTo>
                  <a:cubicBezTo>
                    <a:pt x="432" y="188"/>
                    <a:pt x="432" y="188"/>
                    <a:pt x="432" y="188"/>
                  </a:cubicBezTo>
                  <a:cubicBezTo>
                    <a:pt x="466" y="178"/>
                    <a:pt x="488" y="182"/>
                    <a:pt x="488" y="182"/>
                  </a:cubicBezTo>
                  <a:cubicBezTo>
                    <a:pt x="488" y="139"/>
                    <a:pt x="488" y="139"/>
                    <a:pt x="488" y="139"/>
                  </a:cubicBezTo>
                  <a:cubicBezTo>
                    <a:pt x="449" y="144"/>
                    <a:pt x="381" y="158"/>
                    <a:pt x="330" y="207"/>
                  </a:cubicBezTo>
                  <a:cubicBezTo>
                    <a:pt x="293" y="242"/>
                    <a:pt x="286" y="227"/>
                    <a:pt x="285" y="196"/>
                  </a:cubicBezTo>
                  <a:cubicBezTo>
                    <a:pt x="280" y="78"/>
                    <a:pt x="116" y="14"/>
                    <a:pt x="86" y="0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162" y="99"/>
                    <a:pt x="249" y="137"/>
                    <a:pt x="240" y="196"/>
                  </a:cubicBezTo>
                  <a:cubicBezTo>
                    <a:pt x="230" y="254"/>
                    <a:pt x="123" y="277"/>
                    <a:pt x="73" y="342"/>
                  </a:cubicBezTo>
                  <a:cubicBezTo>
                    <a:pt x="45" y="378"/>
                    <a:pt x="30" y="413"/>
                    <a:pt x="30" y="446"/>
                  </a:cubicBezTo>
                </a:path>
              </a:pathLst>
            </a:custGeom>
            <a:grpFill/>
            <a:ln w="6350" cap="flat">
              <a:solidFill>
                <a:srgbClr val="00009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2162" y="1638"/>
              <a:ext cx="1347" cy="1374"/>
            </a:xfrm>
            <a:custGeom>
              <a:avLst/>
              <a:gdLst>
                <a:gd name="T0" fmla="*/ 402 w 402"/>
                <a:gd name="T1" fmla="*/ 0 h 410"/>
                <a:gd name="T2" fmla="*/ 315 w 402"/>
                <a:gd name="T3" fmla="*/ 44 h 410"/>
                <a:gd name="T4" fmla="*/ 233 w 402"/>
                <a:gd name="T5" fmla="*/ 249 h 410"/>
                <a:gd name="T6" fmla="*/ 54 w 402"/>
                <a:gd name="T7" fmla="*/ 358 h 410"/>
                <a:gd name="T8" fmla="*/ 0 w 402"/>
                <a:gd name="T9" fmla="*/ 25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10">
                  <a:moveTo>
                    <a:pt x="402" y="0"/>
                  </a:moveTo>
                  <a:cubicBezTo>
                    <a:pt x="378" y="7"/>
                    <a:pt x="348" y="20"/>
                    <a:pt x="315" y="44"/>
                  </a:cubicBezTo>
                  <a:cubicBezTo>
                    <a:pt x="267" y="81"/>
                    <a:pt x="243" y="155"/>
                    <a:pt x="233" y="249"/>
                  </a:cubicBezTo>
                  <a:cubicBezTo>
                    <a:pt x="223" y="343"/>
                    <a:pt x="121" y="410"/>
                    <a:pt x="54" y="358"/>
                  </a:cubicBezTo>
                  <a:cubicBezTo>
                    <a:pt x="18" y="329"/>
                    <a:pt x="0" y="295"/>
                    <a:pt x="0" y="258"/>
                  </a:cubicBezTo>
                </a:path>
              </a:pathLst>
            </a:custGeom>
            <a:grpFill/>
            <a:ln w="6350" cap="flat">
              <a:solidFill>
                <a:srgbClr val="000090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 rot="19284702">
            <a:off x="3877810" y="2668688"/>
            <a:ext cx="1023141" cy="1715370"/>
            <a:chOff x="2022" y="816"/>
            <a:chExt cx="1716" cy="2877"/>
          </a:xfrm>
        </p:grpSpPr>
        <p:sp>
          <p:nvSpPr>
            <p:cNvPr id="22" name="Freeform 5"/>
            <p:cNvSpPr>
              <a:spLocks noChangeAspect="1"/>
            </p:cNvSpPr>
            <p:nvPr/>
          </p:nvSpPr>
          <p:spPr bwMode="auto">
            <a:xfrm>
              <a:off x="2022" y="816"/>
              <a:ext cx="1716" cy="2877"/>
            </a:xfrm>
            <a:custGeom>
              <a:avLst/>
              <a:gdLst>
                <a:gd name="T0" fmla="*/ 632 w 1071"/>
                <a:gd name="T1" fmla="*/ 690 h 1795"/>
                <a:gd name="T2" fmla="*/ 837 w 1071"/>
                <a:gd name="T3" fmla="*/ 880 h 1795"/>
                <a:gd name="T4" fmla="*/ 665 w 1071"/>
                <a:gd name="T5" fmla="*/ 649 h 1795"/>
                <a:gd name="T6" fmla="*/ 773 w 1071"/>
                <a:gd name="T7" fmla="*/ 484 h 1795"/>
                <a:gd name="T8" fmla="*/ 1071 w 1071"/>
                <a:gd name="T9" fmla="*/ 482 h 1795"/>
                <a:gd name="T10" fmla="*/ 776 w 1071"/>
                <a:gd name="T11" fmla="*/ 430 h 1795"/>
                <a:gd name="T12" fmla="*/ 667 w 1071"/>
                <a:gd name="T13" fmla="*/ 255 h 1795"/>
                <a:gd name="T14" fmla="*/ 837 w 1071"/>
                <a:gd name="T15" fmla="*/ 21 h 1795"/>
                <a:gd name="T16" fmla="*/ 630 w 1071"/>
                <a:gd name="T17" fmla="*/ 230 h 1795"/>
                <a:gd name="T18" fmla="*/ 460 w 1071"/>
                <a:gd name="T19" fmla="*/ 221 h 1795"/>
                <a:gd name="T20" fmla="*/ 285 w 1071"/>
                <a:gd name="T21" fmla="*/ 0 h 1795"/>
                <a:gd name="T22" fmla="*/ 414 w 1071"/>
                <a:gd name="T23" fmla="*/ 245 h 1795"/>
                <a:gd name="T24" fmla="*/ 302 w 1071"/>
                <a:gd name="T25" fmla="*/ 424 h 1795"/>
                <a:gd name="T26" fmla="*/ 0 w 1071"/>
                <a:gd name="T27" fmla="*/ 474 h 1795"/>
                <a:gd name="T28" fmla="*/ 296 w 1071"/>
                <a:gd name="T29" fmla="*/ 479 h 1795"/>
                <a:gd name="T30" fmla="*/ 403 w 1071"/>
                <a:gd name="T31" fmla="*/ 648 h 1795"/>
                <a:gd name="T32" fmla="*/ 233 w 1071"/>
                <a:gd name="T33" fmla="*/ 872 h 1795"/>
                <a:gd name="T34" fmla="*/ 449 w 1071"/>
                <a:gd name="T35" fmla="*/ 689 h 1795"/>
                <a:gd name="T36" fmla="*/ 521 w 1071"/>
                <a:gd name="T37" fmla="*/ 698 h 1795"/>
                <a:gd name="T38" fmla="*/ 520 w 1071"/>
                <a:gd name="T39" fmla="*/ 1646 h 1795"/>
                <a:gd name="T40" fmla="*/ 432 w 1071"/>
                <a:gd name="T41" fmla="*/ 1778 h 1795"/>
                <a:gd name="T42" fmla="*/ 538 w 1071"/>
                <a:gd name="T43" fmla="*/ 1772 h 1795"/>
                <a:gd name="T44" fmla="*/ 648 w 1071"/>
                <a:gd name="T45" fmla="*/ 1778 h 1795"/>
                <a:gd name="T46" fmla="*/ 554 w 1071"/>
                <a:gd name="T47" fmla="*/ 1652 h 1795"/>
                <a:gd name="T48" fmla="*/ 552 w 1071"/>
                <a:gd name="T49" fmla="*/ 700 h 1795"/>
                <a:gd name="T50" fmla="*/ 632 w 1071"/>
                <a:gd name="T51" fmla="*/ 69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1" h="1795">
                  <a:moveTo>
                    <a:pt x="632" y="690"/>
                  </a:moveTo>
                  <a:cubicBezTo>
                    <a:pt x="659" y="701"/>
                    <a:pt x="821" y="860"/>
                    <a:pt x="837" y="880"/>
                  </a:cubicBezTo>
                  <a:cubicBezTo>
                    <a:pt x="797" y="839"/>
                    <a:pt x="664" y="683"/>
                    <a:pt x="665" y="649"/>
                  </a:cubicBezTo>
                  <a:cubicBezTo>
                    <a:pt x="666" y="615"/>
                    <a:pt x="727" y="504"/>
                    <a:pt x="773" y="484"/>
                  </a:cubicBezTo>
                  <a:cubicBezTo>
                    <a:pt x="819" y="465"/>
                    <a:pt x="1032" y="474"/>
                    <a:pt x="1071" y="482"/>
                  </a:cubicBezTo>
                  <a:cubicBezTo>
                    <a:pt x="992" y="465"/>
                    <a:pt x="846" y="456"/>
                    <a:pt x="776" y="430"/>
                  </a:cubicBezTo>
                  <a:cubicBezTo>
                    <a:pt x="706" y="405"/>
                    <a:pt x="661" y="293"/>
                    <a:pt x="667" y="255"/>
                  </a:cubicBezTo>
                  <a:cubicBezTo>
                    <a:pt x="672" y="218"/>
                    <a:pt x="804" y="55"/>
                    <a:pt x="837" y="21"/>
                  </a:cubicBezTo>
                  <a:cubicBezTo>
                    <a:pt x="826" y="33"/>
                    <a:pt x="668" y="201"/>
                    <a:pt x="630" y="230"/>
                  </a:cubicBezTo>
                  <a:cubicBezTo>
                    <a:pt x="592" y="260"/>
                    <a:pt x="496" y="248"/>
                    <a:pt x="460" y="221"/>
                  </a:cubicBezTo>
                  <a:cubicBezTo>
                    <a:pt x="424" y="194"/>
                    <a:pt x="316" y="36"/>
                    <a:pt x="285" y="0"/>
                  </a:cubicBezTo>
                  <a:cubicBezTo>
                    <a:pt x="305" y="23"/>
                    <a:pt x="406" y="219"/>
                    <a:pt x="414" y="245"/>
                  </a:cubicBezTo>
                  <a:cubicBezTo>
                    <a:pt x="422" y="272"/>
                    <a:pt x="331" y="394"/>
                    <a:pt x="302" y="424"/>
                  </a:cubicBezTo>
                  <a:cubicBezTo>
                    <a:pt x="277" y="450"/>
                    <a:pt x="53" y="470"/>
                    <a:pt x="0" y="474"/>
                  </a:cubicBezTo>
                  <a:cubicBezTo>
                    <a:pt x="50" y="479"/>
                    <a:pt x="266" y="467"/>
                    <a:pt x="296" y="479"/>
                  </a:cubicBezTo>
                  <a:cubicBezTo>
                    <a:pt x="339" y="496"/>
                    <a:pt x="407" y="624"/>
                    <a:pt x="403" y="648"/>
                  </a:cubicBezTo>
                  <a:cubicBezTo>
                    <a:pt x="399" y="672"/>
                    <a:pt x="254" y="839"/>
                    <a:pt x="233" y="872"/>
                  </a:cubicBezTo>
                  <a:cubicBezTo>
                    <a:pt x="309" y="792"/>
                    <a:pt x="424" y="700"/>
                    <a:pt x="449" y="689"/>
                  </a:cubicBezTo>
                  <a:cubicBezTo>
                    <a:pt x="473" y="678"/>
                    <a:pt x="512" y="689"/>
                    <a:pt x="521" y="698"/>
                  </a:cubicBezTo>
                  <a:cubicBezTo>
                    <a:pt x="530" y="708"/>
                    <a:pt x="532" y="1607"/>
                    <a:pt x="520" y="1646"/>
                  </a:cubicBezTo>
                  <a:cubicBezTo>
                    <a:pt x="508" y="1686"/>
                    <a:pt x="411" y="1752"/>
                    <a:pt x="432" y="1778"/>
                  </a:cubicBezTo>
                  <a:cubicBezTo>
                    <a:pt x="442" y="1791"/>
                    <a:pt x="490" y="1771"/>
                    <a:pt x="538" y="1772"/>
                  </a:cubicBezTo>
                  <a:cubicBezTo>
                    <a:pt x="589" y="1773"/>
                    <a:pt x="641" y="1795"/>
                    <a:pt x="648" y="1778"/>
                  </a:cubicBezTo>
                  <a:cubicBezTo>
                    <a:pt x="662" y="1746"/>
                    <a:pt x="566" y="1695"/>
                    <a:pt x="554" y="1652"/>
                  </a:cubicBezTo>
                  <a:cubicBezTo>
                    <a:pt x="543" y="1608"/>
                    <a:pt x="542" y="714"/>
                    <a:pt x="552" y="700"/>
                  </a:cubicBezTo>
                  <a:cubicBezTo>
                    <a:pt x="561" y="685"/>
                    <a:pt x="604" y="680"/>
                    <a:pt x="632" y="69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6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288" cy="336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Down Arrow 23"/>
          <p:cNvSpPr/>
          <p:nvPr/>
        </p:nvSpPr>
        <p:spPr>
          <a:xfrm rot="2094223">
            <a:off x="4507461" y="1920605"/>
            <a:ext cx="298592" cy="8270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8083504">
            <a:off x="3027115" y="2099348"/>
            <a:ext cx="339627" cy="1053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46797" y="1494062"/>
            <a:ext cx="2931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Bld volume/pressure</a:t>
            </a:r>
          </a:p>
          <a:p>
            <a:r>
              <a:rPr lang="en-US" sz="2400" dirty="0" smtClean="0"/>
              <a:t>(baroreceptors)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69534" y="1449981"/>
            <a:ext cx="0" cy="33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46797" y="1592876"/>
            <a:ext cx="0" cy="34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utoShape 351"/>
          <p:cNvSpPr>
            <a:spLocks noChangeAspect="1" noChangeArrowheads="1"/>
          </p:cNvSpPr>
          <p:nvPr/>
        </p:nvSpPr>
        <p:spPr bwMode="auto">
          <a:xfrm flipV="1">
            <a:off x="4559162" y="4557730"/>
            <a:ext cx="361767" cy="1266185"/>
          </a:xfrm>
          <a:prstGeom prst="upArrow">
            <a:avLst>
              <a:gd name="adj1" fmla="val 52083"/>
              <a:gd name="adj2" fmla="val 82299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60695" y="5916292"/>
            <a:ext cx="950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204" y="3265952"/>
            <a:ext cx="1160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AutoShape 351"/>
          <p:cNvSpPr>
            <a:spLocks noChangeAspect="1" noChangeArrowheads="1"/>
          </p:cNvSpPr>
          <p:nvPr/>
        </p:nvSpPr>
        <p:spPr bwMode="auto">
          <a:xfrm flipV="1">
            <a:off x="1073384" y="1835141"/>
            <a:ext cx="361767" cy="1266185"/>
          </a:xfrm>
          <a:prstGeom prst="upArrow">
            <a:avLst>
              <a:gd name="adj1" fmla="val 52083"/>
              <a:gd name="adj2" fmla="val 82299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5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is the effect of increased ADH secretion on serum sodium</a:t>
            </a:r>
            <a:r>
              <a:rPr lang="en-GB" b="1" dirty="0" smtClean="0"/>
              <a:t>?</a:t>
            </a:r>
            <a:endParaRPr lang="en-GB" dirty="0"/>
          </a:p>
          <a:p>
            <a:pPr lvl="0"/>
            <a:endParaRPr lang="en-GB" dirty="0"/>
          </a:p>
          <a:p>
            <a:pPr lvl="1"/>
            <a:r>
              <a:rPr lang="en-GB" sz="3200" dirty="0" smtClean="0"/>
              <a:t> Hyponatraemia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400" b="1" dirty="0"/>
          </a:p>
        </p:txBody>
      </p:sp>
      <p:pic>
        <p:nvPicPr>
          <p:cNvPr id="4" name="Content Placeholder 3" descr="small gla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" b="7233"/>
          <a:stretch>
            <a:fillRect/>
          </a:stretch>
        </p:blipFill>
        <p:spPr>
          <a:xfrm>
            <a:off x="3277888" y="489128"/>
            <a:ext cx="2602202" cy="1431111"/>
          </a:xfrm>
          <a:prstGeom prst="rect">
            <a:avLst/>
          </a:prstGeom>
        </p:spPr>
      </p:pic>
      <p:sp>
        <p:nvSpPr>
          <p:cNvPr id="5" name="AutoShape 351"/>
          <p:cNvSpPr>
            <a:spLocks noChangeAspect="1" noChangeArrowheads="1"/>
          </p:cNvSpPr>
          <p:nvPr/>
        </p:nvSpPr>
        <p:spPr bwMode="auto">
          <a:xfrm flipV="1">
            <a:off x="4470317" y="2073333"/>
            <a:ext cx="361767" cy="1266185"/>
          </a:xfrm>
          <a:prstGeom prst="upArrow">
            <a:avLst>
              <a:gd name="adj1" fmla="val 52083"/>
              <a:gd name="adj2" fmla="val 8229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big 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88" y="3550843"/>
            <a:ext cx="2602202" cy="17341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8648" y="5758009"/>
            <a:ext cx="63770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reabsorption</a:t>
            </a:r>
            <a:r>
              <a:rPr lang="en-US" sz="3200" dirty="0" smtClean="0"/>
              <a:t>                </a:t>
            </a:r>
            <a:r>
              <a:rPr lang="en-US" sz="3200" b="1" dirty="0" smtClean="0"/>
              <a:t>[Na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]</a:t>
            </a:r>
            <a:endParaRPr lang="en-US" sz="3200" b="1" dirty="0"/>
          </a:p>
        </p:txBody>
      </p:sp>
      <p:sp>
        <p:nvSpPr>
          <p:cNvPr id="18" name="Right Arrow 17"/>
          <p:cNvSpPr/>
          <p:nvPr/>
        </p:nvSpPr>
        <p:spPr>
          <a:xfrm>
            <a:off x="5359367" y="5902567"/>
            <a:ext cx="520723" cy="343207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02094" y="5775877"/>
            <a:ext cx="0" cy="469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99554" y="5775877"/>
            <a:ext cx="0" cy="4877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b="1" dirty="0"/>
              <a:t>What is the first step in the clinical assessment of a patient with hyponatraemia</a:t>
            </a:r>
            <a:r>
              <a:rPr lang="en-GB" sz="2800" b="1" dirty="0" smtClean="0"/>
              <a:t>?</a:t>
            </a:r>
          </a:p>
          <a:p>
            <a:pPr lvl="0"/>
            <a:endParaRPr lang="en-GB" sz="2800" b="1" dirty="0"/>
          </a:p>
          <a:p>
            <a:pPr lvl="0"/>
            <a:r>
              <a:rPr lang="en-GB" sz="2800" dirty="0" smtClean="0"/>
              <a:t>Clinical assessment of volume status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Hyponatraemic</a:t>
            </a:r>
            <a:r>
              <a:rPr lang="en-US" b="1" dirty="0" smtClean="0"/>
              <a:t> patient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17728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7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7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b="1" dirty="0"/>
              <a:t>What are the clinical signs of hypovolaemia</a:t>
            </a:r>
            <a:r>
              <a:rPr lang="en-GB" b="1" dirty="0" smtClean="0"/>
              <a:t>?</a:t>
            </a:r>
          </a:p>
          <a:p>
            <a:pPr marL="0" lvl="0" indent="0">
              <a:buNone/>
            </a:pPr>
            <a:endParaRPr lang="en-GB" b="1" dirty="0" smtClean="0"/>
          </a:p>
          <a:p>
            <a:pPr lvl="1"/>
            <a:r>
              <a:rPr lang="en-US" sz="3200" dirty="0"/>
              <a:t>Tachycardia</a:t>
            </a:r>
          </a:p>
          <a:p>
            <a:pPr lvl="1"/>
            <a:r>
              <a:rPr lang="en-US" sz="3200" dirty="0"/>
              <a:t>Postural hypotension</a:t>
            </a:r>
          </a:p>
          <a:p>
            <a:pPr lvl="1"/>
            <a:r>
              <a:rPr lang="en-US" sz="3200" dirty="0"/>
              <a:t>Dry mucous </a:t>
            </a:r>
            <a:r>
              <a:rPr lang="en-US" sz="3200" dirty="0" smtClean="0"/>
              <a:t>membranes</a:t>
            </a:r>
            <a:endParaRPr lang="en-US" sz="3200" dirty="0"/>
          </a:p>
          <a:p>
            <a:pPr lvl="1"/>
            <a:r>
              <a:rPr lang="en-US" sz="3200" dirty="0"/>
              <a:t>Reduced </a:t>
            </a:r>
            <a:r>
              <a:rPr lang="en-US" sz="3200" dirty="0" smtClean="0"/>
              <a:t>skin turgor</a:t>
            </a:r>
            <a:endParaRPr lang="en-US" sz="3200" dirty="0"/>
          </a:p>
          <a:p>
            <a:pPr lvl="1"/>
            <a:r>
              <a:rPr lang="en-US" sz="3200" dirty="0"/>
              <a:t>Confusion/drowsiness</a:t>
            </a:r>
          </a:p>
          <a:p>
            <a:pPr lvl="1"/>
            <a:r>
              <a:rPr lang="en-US" sz="3200" dirty="0"/>
              <a:t>Reduced urine output</a:t>
            </a:r>
          </a:p>
          <a:p>
            <a:pPr lvl="0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are the clinical signs </a:t>
            </a:r>
            <a:r>
              <a:rPr lang="en-GB" b="1" dirty="0" err="1"/>
              <a:t>hypervolaemia</a:t>
            </a:r>
            <a:r>
              <a:rPr lang="en-GB" b="1" dirty="0" smtClean="0"/>
              <a:t>?</a:t>
            </a:r>
          </a:p>
          <a:p>
            <a:pPr lvl="0"/>
            <a:endParaRPr lang="en-GB" b="1" dirty="0" smtClean="0"/>
          </a:p>
          <a:p>
            <a:pPr lvl="1"/>
            <a:r>
              <a:rPr lang="en-GB" sz="3200" dirty="0" smtClean="0"/>
              <a:t>Raised JVP</a:t>
            </a:r>
          </a:p>
          <a:p>
            <a:pPr lvl="1"/>
            <a:r>
              <a:rPr lang="en-GB" sz="3200" dirty="0" err="1" smtClean="0"/>
              <a:t>Bibasal</a:t>
            </a:r>
            <a:r>
              <a:rPr lang="en-GB" sz="3200" dirty="0" smtClean="0"/>
              <a:t> crackles (on chest examination)</a:t>
            </a:r>
          </a:p>
          <a:p>
            <a:pPr lvl="1"/>
            <a:r>
              <a:rPr lang="en-GB" sz="3200" dirty="0" smtClean="0"/>
              <a:t>Peripheral oedema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</a:rPr>
              <a:t>Hyponatraemic</a:t>
            </a:r>
            <a:r>
              <a:rPr lang="en-US" sz="3200" b="1" dirty="0" smtClean="0">
                <a:solidFill>
                  <a:srgbClr val="000090"/>
                </a:solidFill>
              </a:rPr>
              <a:t> patient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24628"/>
              </p:ext>
            </p:extLst>
          </p:nvPr>
        </p:nvGraphicFramePr>
        <p:xfrm>
          <a:off x="284746" y="16685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9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are the causes of hyponatraemia in a hypovolaemic patient?</a:t>
            </a:r>
            <a:endParaRPr lang="en-GB" dirty="0"/>
          </a:p>
          <a:p>
            <a:endParaRPr lang="en-US" dirty="0" smtClean="0"/>
          </a:p>
          <a:p>
            <a:pPr lvl="1"/>
            <a:r>
              <a:rPr lang="en-US" dirty="0" smtClean="0"/>
              <a:t>Renal cause of volume depletion e.g. diuretics</a:t>
            </a:r>
          </a:p>
          <a:p>
            <a:pPr lvl="1"/>
            <a:r>
              <a:rPr lang="en-US" dirty="0" smtClean="0"/>
              <a:t>Extra-renal cause of volume depletion e.g. diarrhoea, vomiting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Aim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be able to manage patients with serum sodium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10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What are the causes of hyponatraemia </a:t>
            </a:r>
            <a:r>
              <a:rPr lang="en-GB" b="1" dirty="0" smtClean="0"/>
              <a:t>in </a:t>
            </a:r>
            <a:r>
              <a:rPr lang="en-GB" b="1" dirty="0"/>
              <a:t>a hypervolaemic patient</a:t>
            </a:r>
            <a:r>
              <a:rPr lang="en-GB" b="1" dirty="0" smtClean="0"/>
              <a:t>?</a:t>
            </a:r>
          </a:p>
          <a:p>
            <a:pPr marL="0" lvl="0" indent="0">
              <a:buNone/>
            </a:pPr>
            <a:endParaRPr lang="en-GB" b="1" dirty="0" smtClean="0"/>
          </a:p>
          <a:p>
            <a:pPr lvl="1"/>
            <a:r>
              <a:rPr lang="en-US" dirty="0" smtClean="0"/>
              <a:t>Cardiac failure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Cirrhosis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Renal failure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  <a:p>
            <a:endParaRPr lang="en-GB" b="1" dirty="0"/>
          </a:p>
          <a:p>
            <a:pPr lvl="1"/>
            <a:endParaRPr lang="en-GB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 flipH="1">
            <a:off x="5025402" y="5068744"/>
            <a:ext cx="682285" cy="1057419"/>
            <a:chOff x="2137" y="1007"/>
            <a:chExt cx="1486" cy="2305"/>
          </a:xfrm>
        </p:grpSpPr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2137" y="1901"/>
              <a:ext cx="282" cy="1331"/>
            </a:xfrm>
            <a:custGeom>
              <a:avLst/>
              <a:gdLst>
                <a:gd name="T0" fmla="*/ 86 w 88"/>
                <a:gd name="T1" fmla="*/ 0 h 416"/>
                <a:gd name="T2" fmla="*/ 0 w 88"/>
                <a:gd name="T3" fmla="*/ 197 h 416"/>
                <a:gd name="T4" fmla="*/ 19 w 88"/>
                <a:gd name="T5" fmla="*/ 333 h 416"/>
                <a:gd name="T6" fmla="*/ 12 w 88"/>
                <a:gd name="T7" fmla="*/ 411 h 416"/>
                <a:gd name="T8" fmla="*/ 35 w 88"/>
                <a:gd name="T9" fmla="*/ 412 h 416"/>
                <a:gd name="T10" fmla="*/ 45 w 88"/>
                <a:gd name="T11" fmla="*/ 334 h 416"/>
                <a:gd name="T12" fmla="*/ 47 w 88"/>
                <a:gd name="T13" fmla="*/ 256 h 416"/>
                <a:gd name="T14" fmla="*/ 88 w 88"/>
                <a:gd name="T15" fmla="*/ 171 h 416"/>
                <a:gd name="T16" fmla="*/ 88 w 88"/>
                <a:gd name="T17" fmla="*/ 170 h 416"/>
                <a:gd name="T18" fmla="*/ 86 w 88"/>
                <a:gd name="T1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16">
                  <a:moveTo>
                    <a:pt x="86" y="0"/>
                  </a:moveTo>
                  <a:cubicBezTo>
                    <a:pt x="45" y="35"/>
                    <a:pt x="3" y="72"/>
                    <a:pt x="0" y="197"/>
                  </a:cubicBezTo>
                  <a:cubicBezTo>
                    <a:pt x="1" y="263"/>
                    <a:pt x="17" y="286"/>
                    <a:pt x="19" y="333"/>
                  </a:cubicBezTo>
                  <a:cubicBezTo>
                    <a:pt x="20" y="380"/>
                    <a:pt x="14" y="397"/>
                    <a:pt x="12" y="411"/>
                  </a:cubicBezTo>
                  <a:cubicBezTo>
                    <a:pt x="25" y="416"/>
                    <a:pt x="23" y="404"/>
                    <a:pt x="35" y="412"/>
                  </a:cubicBezTo>
                  <a:cubicBezTo>
                    <a:pt x="35" y="406"/>
                    <a:pt x="45" y="369"/>
                    <a:pt x="45" y="334"/>
                  </a:cubicBezTo>
                  <a:cubicBezTo>
                    <a:pt x="45" y="300"/>
                    <a:pt x="41" y="291"/>
                    <a:pt x="47" y="256"/>
                  </a:cubicBezTo>
                  <a:cubicBezTo>
                    <a:pt x="52" y="231"/>
                    <a:pt x="67" y="179"/>
                    <a:pt x="88" y="171"/>
                  </a:cubicBezTo>
                  <a:cubicBezTo>
                    <a:pt x="88" y="171"/>
                    <a:pt x="88" y="171"/>
                    <a:pt x="88" y="170"/>
                  </a:cubicBezTo>
                  <a:cubicBezTo>
                    <a:pt x="54" y="128"/>
                    <a:pt x="54" y="60"/>
                    <a:pt x="86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2287" y="1007"/>
              <a:ext cx="1336" cy="2305"/>
            </a:xfrm>
            <a:custGeom>
              <a:avLst/>
              <a:gdLst>
                <a:gd name="T0" fmla="*/ 400 w 417"/>
                <a:gd name="T1" fmla="*/ 477 h 720"/>
                <a:gd name="T2" fmla="*/ 377 w 417"/>
                <a:gd name="T3" fmla="*/ 547 h 720"/>
                <a:gd name="T4" fmla="*/ 183 w 417"/>
                <a:gd name="T5" fmla="*/ 705 h 720"/>
                <a:gd name="T6" fmla="*/ 183 w 417"/>
                <a:gd name="T7" fmla="*/ 705 h 720"/>
                <a:gd name="T8" fmla="*/ 161 w 417"/>
                <a:gd name="T9" fmla="*/ 702 h 720"/>
                <a:gd name="T10" fmla="*/ 43 w 417"/>
                <a:gd name="T11" fmla="*/ 591 h 720"/>
                <a:gd name="T12" fmla="*/ 41 w 417"/>
                <a:gd name="T13" fmla="*/ 449 h 720"/>
                <a:gd name="T14" fmla="*/ 40 w 417"/>
                <a:gd name="T15" fmla="*/ 277 h 720"/>
                <a:gd name="T16" fmla="*/ 3 w 417"/>
                <a:gd name="T17" fmla="*/ 152 h 720"/>
                <a:gd name="T18" fmla="*/ 158 w 417"/>
                <a:gd name="T19" fmla="*/ 1 h 720"/>
                <a:gd name="T20" fmla="*/ 324 w 417"/>
                <a:gd name="T21" fmla="*/ 82 h 720"/>
                <a:gd name="T22" fmla="*/ 385 w 417"/>
                <a:gd name="T23" fmla="*/ 208 h 720"/>
                <a:gd name="T24" fmla="*/ 409 w 417"/>
                <a:gd name="T25" fmla="*/ 302 h 720"/>
                <a:gd name="T26" fmla="*/ 400 w 417"/>
                <a:gd name="T27" fmla="*/ 47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20">
                  <a:moveTo>
                    <a:pt x="400" y="477"/>
                  </a:moveTo>
                  <a:cubicBezTo>
                    <a:pt x="393" y="503"/>
                    <a:pt x="380" y="537"/>
                    <a:pt x="377" y="547"/>
                  </a:cubicBezTo>
                  <a:cubicBezTo>
                    <a:pt x="349" y="609"/>
                    <a:pt x="297" y="720"/>
                    <a:pt x="183" y="705"/>
                  </a:cubicBezTo>
                  <a:cubicBezTo>
                    <a:pt x="183" y="705"/>
                    <a:pt x="183" y="705"/>
                    <a:pt x="183" y="705"/>
                  </a:cubicBezTo>
                  <a:cubicBezTo>
                    <a:pt x="175" y="705"/>
                    <a:pt x="168" y="704"/>
                    <a:pt x="161" y="702"/>
                  </a:cubicBezTo>
                  <a:cubicBezTo>
                    <a:pt x="86" y="688"/>
                    <a:pt x="53" y="638"/>
                    <a:pt x="43" y="591"/>
                  </a:cubicBezTo>
                  <a:cubicBezTo>
                    <a:pt x="36" y="554"/>
                    <a:pt x="30" y="484"/>
                    <a:pt x="41" y="449"/>
                  </a:cubicBezTo>
                  <a:cubicBezTo>
                    <a:pt x="6" y="407"/>
                    <a:pt x="7" y="337"/>
                    <a:pt x="40" y="277"/>
                  </a:cubicBezTo>
                  <a:cubicBezTo>
                    <a:pt x="26" y="256"/>
                    <a:pt x="0" y="218"/>
                    <a:pt x="3" y="152"/>
                  </a:cubicBezTo>
                  <a:cubicBezTo>
                    <a:pt x="9" y="81"/>
                    <a:pt x="47" y="4"/>
                    <a:pt x="158" y="1"/>
                  </a:cubicBezTo>
                  <a:cubicBezTo>
                    <a:pt x="225" y="0"/>
                    <a:pt x="286" y="22"/>
                    <a:pt x="324" y="82"/>
                  </a:cubicBezTo>
                  <a:cubicBezTo>
                    <a:pt x="357" y="128"/>
                    <a:pt x="366" y="157"/>
                    <a:pt x="385" y="208"/>
                  </a:cubicBezTo>
                  <a:cubicBezTo>
                    <a:pt x="393" y="228"/>
                    <a:pt x="401" y="257"/>
                    <a:pt x="409" y="302"/>
                  </a:cubicBezTo>
                  <a:cubicBezTo>
                    <a:pt x="417" y="380"/>
                    <a:pt x="410" y="440"/>
                    <a:pt x="400" y="477"/>
                  </a:cubicBezTo>
                </a:path>
              </a:pathLst>
            </a:custGeom>
            <a:solidFill>
              <a:srgbClr val="FFF5EE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4672156" y="4171765"/>
            <a:ext cx="1342748" cy="896979"/>
            <a:chOff x="1440" y="1200"/>
            <a:chExt cx="2879" cy="1923"/>
          </a:xfrm>
        </p:grpSpPr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3013" y="1378"/>
              <a:ext cx="327" cy="1051"/>
            </a:xfrm>
            <a:custGeom>
              <a:avLst/>
              <a:gdLst>
                <a:gd name="T0" fmla="*/ 49 w 72"/>
                <a:gd name="T1" fmla="*/ 34 h 230"/>
                <a:gd name="T2" fmla="*/ 72 w 72"/>
                <a:gd name="T3" fmla="*/ 23 h 230"/>
                <a:gd name="T4" fmla="*/ 30 w 72"/>
                <a:gd name="T5" fmla="*/ 13 h 230"/>
                <a:gd name="T6" fmla="*/ 0 w 72"/>
                <a:gd name="T7" fmla="*/ 0 h 230"/>
                <a:gd name="T8" fmla="*/ 1 w 72"/>
                <a:gd name="T9" fmla="*/ 2 h 230"/>
                <a:gd name="T10" fmla="*/ 21 w 72"/>
                <a:gd name="T11" fmla="*/ 51 h 230"/>
                <a:gd name="T12" fmla="*/ 15 w 72"/>
                <a:gd name="T13" fmla="*/ 138 h 230"/>
                <a:gd name="T14" fmla="*/ 18 w 72"/>
                <a:gd name="T15" fmla="*/ 185 h 230"/>
                <a:gd name="T16" fmla="*/ 13 w 72"/>
                <a:gd name="T17" fmla="*/ 226 h 230"/>
                <a:gd name="T18" fmla="*/ 9 w 72"/>
                <a:gd name="T19" fmla="*/ 230 h 230"/>
                <a:gd name="T20" fmla="*/ 27 w 72"/>
                <a:gd name="T21" fmla="*/ 223 h 230"/>
                <a:gd name="T22" fmla="*/ 40 w 72"/>
                <a:gd name="T23" fmla="*/ 225 h 230"/>
                <a:gd name="T24" fmla="*/ 33 w 72"/>
                <a:gd name="T25" fmla="*/ 207 h 230"/>
                <a:gd name="T26" fmla="*/ 29 w 72"/>
                <a:gd name="T27" fmla="*/ 165 h 230"/>
                <a:gd name="T28" fmla="*/ 32 w 72"/>
                <a:gd name="T29" fmla="*/ 72 h 230"/>
                <a:gd name="T30" fmla="*/ 49 w 72"/>
                <a:gd name="T31" fmla="*/ 3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230">
                  <a:moveTo>
                    <a:pt x="49" y="34"/>
                  </a:moveTo>
                  <a:cubicBezTo>
                    <a:pt x="55" y="28"/>
                    <a:pt x="63" y="25"/>
                    <a:pt x="72" y="23"/>
                  </a:cubicBezTo>
                  <a:cubicBezTo>
                    <a:pt x="58" y="21"/>
                    <a:pt x="43" y="18"/>
                    <a:pt x="30" y="13"/>
                  </a:cubicBezTo>
                  <a:cubicBezTo>
                    <a:pt x="16" y="8"/>
                    <a:pt x="7" y="4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1" y="15"/>
                    <a:pt x="19" y="29"/>
                    <a:pt x="21" y="51"/>
                  </a:cubicBezTo>
                  <a:cubicBezTo>
                    <a:pt x="23" y="74"/>
                    <a:pt x="16" y="116"/>
                    <a:pt x="15" y="138"/>
                  </a:cubicBezTo>
                  <a:cubicBezTo>
                    <a:pt x="15" y="161"/>
                    <a:pt x="18" y="170"/>
                    <a:pt x="18" y="185"/>
                  </a:cubicBezTo>
                  <a:cubicBezTo>
                    <a:pt x="17" y="199"/>
                    <a:pt x="25" y="214"/>
                    <a:pt x="13" y="226"/>
                  </a:cubicBezTo>
                  <a:cubicBezTo>
                    <a:pt x="12" y="227"/>
                    <a:pt x="10" y="229"/>
                    <a:pt x="9" y="230"/>
                  </a:cubicBezTo>
                  <a:cubicBezTo>
                    <a:pt x="16" y="226"/>
                    <a:pt x="22" y="223"/>
                    <a:pt x="27" y="223"/>
                  </a:cubicBezTo>
                  <a:cubicBezTo>
                    <a:pt x="30" y="223"/>
                    <a:pt x="35" y="224"/>
                    <a:pt x="40" y="225"/>
                  </a:cubicBezTo>
                  <a:cubicBezTo>
                    <a:pt x="35" y="220"/>
                    <a:pt x="35" y="214"/>
                    <a:pt x="33" y="207"/>
                  </a:cubicBezTo>
                  <a:cubicBezTo>
                    <a:pt x="29" y="196"/>
                    <a:pt x="29" y="188"/>
                    <a:pt x="29" y="165"/>
                  </a:cubicBezTo>
                  <a:cubicBezTo>
                    <a:pt x="29" y="143"/>
                    <a:pt x="29" y="94"/>
                    <a:pt x="32" y="72"/>
                  </a:cubicBezTo>
                  <a:cubicBezTo>
                    <a:pt x="35" y="50"/>
                    <a:pt x="40" y="43"/>
                    <a:pt x="49" y="3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FF66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1440" y="1200"/>
              <a:ext cx="1687" cy="1923"/>
            </a:xfrm>
            <a:custGeom>
              <a:avLst/>
              <a:gdLst>
                <a:gd name="T0" fmla="*/ 309 w 369"/>
                <a:gd name="T1" fmla="*/ 17 h 421"/>
                <a:gd name="T2" fmla="*/ 226 w 369"/>
                <a:gd name="T3" fmla="*/ 2 h 421"/>
                <a:gd name="T4" fmla="*/ 138 w 369"/>
                <a:gd name="T5" fmla="*/ 27 h 421"/>
                <a:gd name="T6" fmla="*/ 80 w 369"/>
                <a:gd name="T7" fmla="*/ 72 h 421"/>
                <a:gd name="T8" fmla="*/ 31 w 369"/>
                <a:gd name="T9" fmla="*/ 147 h 421"/>
                <a:gd name="T10" fmla="*/ 7 w 369"/>
                <a:gd name="T11" fmla="*/ 238 h 421"/>
                <a:gd name="T12" fmla="*/ 5 w 369"/>
                <a:gd name="T13" fmla="*/ 365 h 421"/>
                <a:gd name="T14" fmla="*/ 4 w 369"/>
                <a:gd name="T15" fmla="*/ 407 h 421"/>
                <a:gd name="T16" fmla="*/ 28 w 369"/>
                <a:gd name="T17" fmla="*/ 421 h 421"/>
                <a:gd name="T18" fmla="*/ 79 w 369"/>
                <a:gd name="T19" fmla="*/ 407 h 421"/>
                <a:gd name="T20" fmla="*/ 138 w 369"/>
                <a:gd name="T21" fmla="*/ 365 h 421"/>
                <a:gd name="T22" fmla="*/ 211 w 369"/>
                <a:gd name="T23" fmla="*/ 324 h 421"/>
                <a:gd name="T24" fmla="*/ 290 w 369"/>
                <a:gd name="T25" fmla="*/ 298 h 421"/>
                <a:gd name="T26" fmla="*/ 357 w 369"/>
                <a:gd name="T27" fmla="*/ 265 h 421"/>
                <a:gd name="T28" fmla="*/ 362 w 369"/>
                <a:gd name="T29" fmla="*/ 224 h 421"/>
                <a:gd name="T30" fmla="*/ 359 w 369"/>
                <a:gd name="T31" fmla="*/ 177 h 421"/>
                <a:gd name="T32" fmla="*/ 365 w 369"/>
                <a:gd name="T33" fmla="*/ 90 h 421"/>
                <a:gd name="T34" fmla="*/ 345 w 369"/>
                <a:gd name="T35" fmla="*/ 41 h 421"/>
                <a:gd name="T36" fmla="*/ 309 w 369"/>
                <a:gd name="T37" fmla="*/ 1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9" h="421">
                  <a:moveTo>
                    <a:pt x="309" y="17"/>
                  </a:moveTo>
                  <a:cubicBezTo>
                    <a:pt x="289" y="11"/>
                    <a:pt x="254" y="0"/>
                    <a:pt x="226" y="2"/>
                  </a:cubicBezTo>
                  <a:cubicBezTo>
                    <a:pt x="198" y="3"/>
                    <a:pt x="163" y="15"/>
                    <a:pt x="138" y="27"/>
                  </a:cubicBezTo>
                  <a:cubicBezTo>
                    <a:pt x="114" y="39"/>
                    <a:pt x="98" y="52"/>
                    <a:pt x="80" y="72"/>
                  </a:cubicBezTo>
                  <a:cubicBezTo>
                    <a:pt x="61" y="92"/>
                    <a:pt x="43" y="120"/>
                    <a:pt x="31" y="147"/>
                  </a:cubicBezTo>
                  <a:cubicBezTo>
                    <a:pt x="18" y="175"/>
                    <a:pt x="11" y="202"/>
                    <a:pt x="7" y="238"/>
                  </a:cubicBezTo>
                  <a:cubicBezTo>
                    <a:pt x="3" y="274"/>
                    <a:pt x="6" y="336"/>
                    <a:pt x="5" y="365"/>
                  </a:cubicBezTo>
                  <a:cubicBezTo>
                    <a:pt x="5" y="393"/>
                    <a:pt x="0" y="397"/>
                    <a:pt x="4" y="407"/>
                  </a:cubicBezTo>
                  <a:cubicBezTo>
                    <a:pt x="7" y="416"/>
                    <a:pt x="16" y="421"/>
                    <a:pt x="28" y="421"/>
                  </a:cubicBezTo>
                  <a:cubicBezTo>
                    <a:pt x="40" y="421"/>
                    <a:pt x="61" y="416"/>
                    <a:pt x="79" y="407"/>
                  </a:cubicBezTo>
                  <a:cubicBezTo>
                    <a:pt x="97" y="398"/>
                    <a:pt x="116" y="379"/>
                    <a:pt x="138" y="365"/>
                  </a:cubicBezTo>
                  <a:cubicBezTo>
                    <a:pt x="160" y="352"/>
                    <a:pt x="186" y="335"/>
                    <a:pt x="211" y="324"/>
                  </a:cubicBezTo>
                  <a:cubicBezTo>
                    <a:pt x="237" y="312"/>
                    <a:pt x="266" y="307"/>
                    <a:pt x="290" y="298"/>
                  </a:cubicBezTo>
                  <a:cubicBezTo>
                    <a:pt x="314" y="288"/>
                    <a:pt x="345" y="278"/>
                    <a:pt x="357" y="265"/>
                  </a:cubicBezTo>
                  <a:cubicBezTo>
                    <a:pt x="369" y="253"/>
                    <a:pt x="361" y="238"/>
                    <a:pt x="362" y="224"/>
                  </a:cubicBezTo>
                  <a:cubicBezTo>
                    <a:pt x="362" y="209"/>
                    <a:pt x="359" y="200"/>
                    <a:pt x="359" y="177"/>
                  </a:cubicBezTo>
                  <a:cubicBezTo>
                    <a:pt x="360" y="155"/>
                    <a:pt x="367" y="113"/>
                    <a:pt x="365" y="90"/>
                  </a:cubicBezTo>
                  <a:cubicBezTo>
                    <a:pt x="363" y="68"/>
                    <a:pt x="355" y="54"/>
                    <a:pt x="345" y="41"/>
                  </a:cubicBezTo>
                  <a:cubicBezTo>
                    <a:pt x="336" y="29"/>
                    <a:pt x="317" y="22"/>
                    <a:pt x="309" y="17"/>
                  </a:cubicBezTo>
                </a:path>
              </a:pathLst>
            </a:custGeom>
            <a:solidFill>
              <a:srgbClr val="FFF5EE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3145" y="1468"/>
              <a:ext cx="1174" cy="974"/>
            </a:xfrm>
            <a:custGeom>
              <a:avLst/>
              <a:gdLst>
                <a:gd name="T0" fmla="*/ 20 w 257"/>
                <a:gd name="T1" fmla="*/ 14 h 213"/>
                <a:gd name="T2" fmla="*/ 3 w 257"/>
                <a:gd name="T3" fmla="*/ 52 h 213"/>
                <a:gd name="T4" fmla="*/ 0 w 257"/>
                <a:gd name="T5" fmla="*/ 145 h 213"/>
                <a:gd name="T6" fmla="*/ 4 w 257"/>
                <a:gd name="T7" fmla="*/ 187 h 213"/>
                <a:gd name="T8" fmla="*/ 22 w 257"/>
                <a:gd name="T9" fmla="*/ 210 h 213"/>
                <a:gd name="T10" fmla="*/ 98 w 257"/>
                <a:gd name="T11" fmla="*/ 203 h 213"/>
                <a:gd name="T12" fmla="*/ 180 w 257"/>
                <a:gd name="T13" fmla="*/ 149 h 213"/>
                <a:gd name="T14" fmla="*/ 235 w 257"/>
                <a:gd name="T15" fmla="*/ 88 h 213"/>
                <a:gd name="T16" fmla="*/ 257 w 257"/>
                <a:gd name="T17" fmla="*/ 37 h 213"/>
                <a:gd name="T18" fmla="*/ 236 w 257"/>
                <a:gd name="T19" fmla="*/ 17 h 213"/>
                <a:gd name="T20" fmla="*/ 162 w 257"/>
                <a:gd name="T21" fmla="*/ 3 h 213"/>
                <a:gd name="T22" fmla="*/ 110 w 257"/>
                <a:gd name="T23" fmla="*/ 6 h 213"/>
                <a:gd name="T24" fmla="*/ 55 w 257"/>
                <a:gd name="T25" fmla="*/ 1 h 213"/>
                <a:gd name="T26" fmla="*/ 20 w 257"/>
                <a:gd name="T27" fmla="*/ 1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13">
                  <a:moveTo>
                    <a:pt x="20" y="14"/>
                  </a:moveTo>
                  <a:cubicBezTo>
                    <a:pt x="11" y="23"/>
                    <a:pt x="6" y="30"/>
                    <a:pt x="3" y="52"/>
                  </a:cubicBezTo>
                  <a:cubicBezTo>
                    <a:pt x="0" y="74"/>
                    <a:pt x="0" y="123"/>
                    <a:pt x="0" y="145"/>
                  </a:cubicBezTo>
                  <a:cubicBezTo>
                    <a:pt x="0" y="168"/>
                    <a:pt x="0" y="176"/>
                    <a:pt x="4" y="187"/>
                  </a:cubicBezTo>
                  <a:cubicBezTo>
                    <a:pt x="7" y="198"/>
                    <a:pt x="6" y="207"/>
                    <a:pt x="22" y="210"/>
                  </a:cubicBezTo>
                  <a:cubicBezTo>
                    <a:pt x="38" y="212"/>
                    <a:pt x="72" y="213"/>
                    <a:pt x="98" y="203"/>
                  </a:cubicBezTo>
                  <a:cubicBezTo>
                    <a:pt x="125" y="193"/>
                    <a:pt x="157" y="168"/>
                    <a:pt x="180" y="149"/>
                  </a:cubicBezTo>
                  <a:cubicBezTo>
                    <a:pt x="202" y="130"/>
                    <a:pt x="222" y="107"/>
                    <a:pt x="235" y="88"/>
                  </a:cubicBezTo>
                  <a:cubicBezTo>
                    <a:pt x="248" y="69"/>
                    <a:pt x="257" y="49"/>
                    <a:pt x="257" y="37"/>
                  </a:cubicBezTo>
                  <a:cubicBezTo>
                    <a:pt x="257" y="25"/>
                    <a:pt x="252" y="23"/>
                    <a:pt x="236" y="17"/>
                  </a:cubicBezTo>
                  <a:cubicBezTo>
                    <a:pt x="220" y="11"/>
                    <a:pt x="183" y="4"/>
                    <a:pt x="162" y="3"/>
                  </a:cubicBezTo>
                  <a:cubicBezTo>
                    <a:pt x="142" y="1"/>
                    <a:pt x="128" y="6"/>
                    <a:pt x="110" y="6"/>
                  </a:cubicBezTo>
                  <a:cubicBezTo>
                    <a:pt x="92" y="6"/>
                    <a:pt x="70" y="0"/>
                    <a:pt x="55" y="1"/>
                  </a:cubicBezTo>
                  <a:cubicBezTo>
                    <a:pt x="40" y="3"/>
                    <a:pt x="28" y="6"/>
                    <a:pt x="20" y="14"/>
                  </a:cubicBezTo>
                </a:path>
              </a:pathLst>
            </a:custGeom>
            <a:solidFill>
              <a:srgbClr val="FFF5EE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4835461" y="2692401"/>
            <a:ext cx="965449" cy="1274245"/>
            <a:chOff x="2007" y="1008"/>
            <a:chExt cx="1745" cy="2303"/>
          </a:xfrm>
        </p:grpSpPr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007" y="1008"/>
              <a:ext cx="1745" cy="2303"/>
            </a:xfrm>
            <a:custGeom>
              <a:avLst/>
              <a:gdLst>
                <a:gd name="T0" fmla="*/ 239 w 819"/>
                <a:gd name="T1" fmla="*/ 243 h 1081"/>
                <a:gd name="T2" fmla="*/ 119 w 819"/>
                <a:gd name="T3" fmla="*/ 241 h 1081"/>
                <a:gd name="T4" fmla="*/ 85 w 819"/>
                <a:gd name="T5" fmla="*/ 517 h 1081"/>
                <a:gd name="T6" fmla="*/ 141 w 819"/>
                <a:gd name="T7" fmla="*/ 917 h 1081"/>
                <a:gd name="T8" fmla="*/ 416 w 819"/>
                <a:gd name="T9" fmla="*/ 1024 h 1081"/>
                <a:gd name="T10" fmla="*/ 651 w 819"/>
                <a:gd name="T11" fmla="*/ 1065 h 1081"/>
                <a:gd name="T12" fmla="*/ 816 w 819"/>
                <a:gd name="T13" fmla="*/ 944 h 1081"/>
                <a:gd name="T14" fmla="*/ 788 w 819"/>
                <a:gd name="T15" fmla="*/ 727 h 1081"/>
                <a:gd name="T16" fmla="*/ 709 w 819"/>
                <a:gd name="T17" fmla="*/ 556 h 1081"/>
                <a:gd name="T18" fmla="*/ 540 w 819"/>
                <a:gd name="T19" fmla="*/ 431 h 1081"/>
                <a:gd name="T20" fmla="*/ 610 w 819"/>
                <a:gd name="T21" fmla="*/ 420 h 1081"/>
                <a:gd name="T22" fmla="*/ 607 w 819"/>
                <a:gd name="T23" fmla="*/ 293 h 1081"/>
                <a:gd name="T24" fmla="*/ 381 w 819"/>
                <a:gd name="T25" fmla="*/ 322 h 1081"/>
                <a:gd name="T26" fmla="*/ 424 w 819"/>
                <a:gd name="T27" fmla="*/ 275 h 1081"/>
                <a:gd name="T28" fmla="*/ 428 w 819"/>
                <a:gd name="T29" fmla="*/ 292 h 1081"/>
                <a:gd name="T30" fmla="*/ 555 w 819"/>
                <a:gd name="T31" fmla="*/ 242 h 1081"/>
                <a:gd name="T32" fmla="*/ 467 w 819"/>
                <a:gd name="T33" fmla="*/ 122 h 1081"/>
                <a:gd name="T34" fmla="*/ 463 w 819"/>
                <a:gd name="T35" fmla="*/ 41 h 1081"/>
                <a:gd name="T36" fmla="*/ 412 w 819"/>
                <a:gd name="T37" fmla="*/ 31 h 1081"/>
                <a:gd name="T38" fmla="*/ 355 w 819"/>
                <a:gd name="T39" fmla="*/ 23 h 1081"/>
                <a:gd name="T40" fmla="*/ 350 w 819"/>
                <a:gd name="T41" fmla="*/ 92 h 1081"/>
                <a:gd name="T42" fmla="*/ 335 w 819"/>
                <a:gd name="T43" fmla="*/ 51 h 1081"/>
                <a:gd name="T44" fmla="*/ 266 w 819"/>
                <a:gd name="T45" fmla="*/ 78 h 1081"/>
                <a:gd name="T46" fmla="*/ 286 w 819"/>
                <a:gd name="T47" fmla="*/ 164 h 1081"/>
                <a:gd name="T48" fmla="*/ 239 w 819"/>
                <a:gd name="T49" fmla="*/ 243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9" h="1081">
                  <a:moveTo>
                    <a:pt x="239" y="243"/>
                  </a:moveTo>
                  <a:cubicBezTo>
                    <a:pt x="251" y="142"/>
                    <a:pt x="126" y="196"/>
                    <a:pt x="119" y="241"/>
                  </a:cubicBezTo>
                  <a:cubicBezTo>
                    <a:pt x="114" y="275"/>
                    <a:pt x="100" y="468"/>
                    <a:pt x="85" y="517"/>
                  </a:cubicBezTo>
                  <a:cubicBezTo>
                    <a:pt x="0" y="690"/>
                    <a:pt x="55" y="913"/>
                    <a:pt x="141" y="917"/>
                  </a:cubicBezTo>
                  <a:cubicBezTo>
                    <a:pt x="190" y="998"/>
                    <a:pt x="394" y="1019"/>
                    <a:pt x="416" y="1024"/>
                  </a:cubicBezTo>
                  <a:cubicBezTo>
                    <a:pt x="451" y="1032"/>
                    <a:pt x="613" y="1061"/>
                    <a:pt x="651" y="1065"/>
                  </a:cubicBezTo>
                  <a:cubicBezTo>
                    <a:pt x="819" y="1081"/>
                    <a:pt x="816" y="978"/>
                    <a:pt x="816" y="944"/>
                  </a:cubicBezTo>
                  <a:cubicBezTo>
                    <a:pt x="816" y="910"/>
                    <a:pt x="809" y="788"/>
                    <a:pt x="788" y="727"/>
                  </a:cubicBezTo>
                  <a:cubicBezTo>
                    <a:pt x="781" y="706"/>
                    <a:pt x="749" y="593"/>
                    <a:pt x="709" y="556"/>
                  </a:cubicBezTo>
                  <a:cubicBezTo>
                    <a:pt x="704" y="533"/>
                    <a:pt x="647" y="433"/>
                    <a:pt x="540" y="431"/>
                  </a:cubicBezTo>
                  <a:cubicBezTo>
                    <a:pt x="568" y="420"/>
                    <a:pt x="584" y="422"/>
                    <a:pt x="610" y="420"/>
                  </a:cubicBezTo>
                  <a:cubicBezTo>
                    <a:pt x="636" y="418"/>
                    <a:pt x="643" y="297"/>
                    <a:pt x="607" y="293"/>
                  </a:cubicBezTo>
                  <a:cubicBezTo>
                    <a:pt x="571" y="289"/>
                    <a:pt x="404" y="311"/>
                    <a:pt x="381" y="322"/>
                  </a:cubicBezTo>
                  <a:cubicBezTo>
                    <a:pt x="383" y="301"/>
                    <a:pt x="411" y="271"/>
                    <a:pt x="424" y="275"/>
                  </a:cubicBezTo>
                  <a:cubicBezTo>
                    <a:pt x="425" y="280"/>
                    <a:pt x="427" y="286"/>
                    <a:pt x="428" y="292"/>
                  </a:cubicBezTo>
                  <a:cubicBezTo>
                    <a:pt x="432" y="312"/>
                    <a:pt x="562" y="281"/>
                    <a:pt x="555" y="242"/>
                  </a:cubicBezTo>
                  <a:cubicBezTo>
                    <a:pt x="541" y="158"/>
                    <a:pt x="479" y="133"/>
                    <a:pt x="467" y="122"/>
                  </a:cubicBezTo>
                  <a:cubicBezTo>
                    <a:pt x="453" y="110"/>
                    <a:pt x="463" y="48"/>
                    <a:pt x="463" y="41"/>
                  </a:cubicBezTo>
                  <a:cubicBezTo>
                    <a:pt x="463" y="25"/>
                    <a:pt x="419" y="24"/>
                    <a:pt x="412" y="31"/>
                  </a:cubicBezTo>
                  <a:cubicBezTo>
                    <a:pt x="416" y="7"/>
                    <a:pt x="357" y="0"/>
                    <a:pt x="355" y="23"/>
                  </a:cubicBezTo>
                  <a:cubicBezTo>
                    <a:pt x="351" y="52"/>
                    <a:pt x="351" y="66"/>
                    <a:pt x="350" y="92"/>
                  </a:cubicBezTo>
                  <a:cubicBezTo>
                    <a:pt x="348" y="84"/>
                    <a:pt x="339" y="62"/>
                    <a:pt x="335" y="51"/>
                  </a:cubicBezTo>
                  <a:cubicBezTo>
                    <a:pt x="327" y="29"/>
                    <a:pt x="259" y="62"/>
                    <a:pt x="266" y="78"/>
                  </a:cubicBezTo>
                  <a:cubicBezTo>
                    <a:pt x="276" y="104"/>
                    <a:pt x="296" y="142"/>
                    <a:pt x="286" y="164"/>
                  </a:cubicBezTo>
                  <a:cubicBezTo>
                    <a:pt x="276" y="186"/>
                    <a:pt x="248" y="209"/>
                    <a:pt x="239" y="243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ChangeAspect="1"/>
            </p:cNvSpPr>
            <p:nvPr/>
          </p:nvSpPr>
          <p:spPr bwMode="auto">
            <a:xfrm>
              <a:off x="3134" y="1817"/>
              <a:ext cx="32" cy="258"/>
            </a:xfrm>
            <a:custGeom>
              <a:avLst/>
              <a:gdLst>
                <a:gd name="T0" fmla="*/ 5 w 15"/>
                <a:gd name="T1" fmla="*/ 0 h 121"/>
                <a:gd name="T2" fmla="*/ 0 w 15"/>
                <a:gd name="T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1">
                  <a:moveTo>
                    <a:pt x="5" y="0"/>
                  </a:moveTo>
                  <a:cubicBezTo>
                    <a:pt x="15" y="44"/>
                    <a:pt x="8" y="107"/>
                    <a:pt x="0" y="121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ChangeAspect="1"/>
            </p:cNvSpPr>
            <p:nvPr/>
          </p:nvSpPr>
          <p:spPr bwMode="auto">
            <a:xfrm>
              <a:off x="2772" y="1690"/>
              <a:ext cx="53" cy="400"/>
            </a:xfrm>
            <a:custGeom>
              <a:avLst/>
              <a:gdLst>
                <a:gd name="T0" fmla="*/ 22 w 25"/>
                <a:gd name="T1" fmla="*/ 0 h 188"/>
                <a:gd name="T2" fmla="*/ 13 w 25"/>
                <a:gd name="T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88">
                  <a:moveTo>
                    <a:pt x="22" y="0"/>
                  </a:moveTo>
                  <a:cubicBezTo>
                    <a:pt x="0" y="61"/>
                    <a:pt x="25" y="157"/>
                    <a:pt x="13" y="18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auto">
            <a:xfrm>
              <a:off x="3149" y="2033"/>
              <a:ext cx="368" cy="159"/>
            </a:xfrm>
            <a:custGeom>
              <a:avLst/>
              <a:gdLst>
                <a:gd name="T0" fmla="*/ 0 w 173"/>
                <a:gd name="T1" fmla="*/ 0 h 75"/>
                <a:gd name="T2" fmla="*/ 32 w 173"/>
                <a:gd name="T3" fmla="*/ 18 h 75"/>
                <a:gd name="T4" fmla="*/ 173 w 173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75">
                  <a:moveTo>
                    <a:pt x="0" y="0"/>
                  </a:moveTo>
                  <a:cubicBezTo>
                    <a:pt x="8" y="16"/>
                    <a:pt x="26" y="19"/>
                    <a:pt x="32" y="18"/>
                  </a:cubicBezTo>
                  <a:cubicBezTo>
                    <a:pt x="42" y="50"/>
                    <a:pt x="146" y="47"/>
                    <a:pt x="173" y="75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ChangeAspect="1"/>
            </p:cNvSpPr>
            <p:nvPr/>
          </p:nvSpPr>
          <p:spPr bwMode="auto">
            <a:xfrm>
              <a:off x="2187" y="1937"/>
              <a:ext cx="118" cy="172"/>
            </a:xfrm>
            <a:custGeom>
              <a:avLst/>
              <a:gdLst>
                <a:gd name="T0" fmla="*/ 0 w 55"/>
                <a:gd name="T1" fmla="*/ 81 h 81"/>
                <a:gd name="T2" fmla="*/ 55 w 55"/>
                <a:gd name="T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81">
                  <a:moveTo>
                    <a:pt x="0" y="81"/>
                  </a:moveTo>
                  <a:cubicBezTo>
                    <a:pt x="11" y="46"/>
                    <a:pt x="39" y="46"/>
                    <a:pt x="55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 noChangeAspect="1"/>
            </p:cNvSpPr>
            <p:nvPr/>
          </p:nvSpPr>
          <p:spPr bwMode="auto">
            <a:xfrm>
              <a:off x="2270" y="1997"/>
              <a:ext cx="487" cy="965"/>
            </a:xfrm>
            <a:custGeom>
              <a:avLst/>
              <a:gdLst>
                <a:gd name="T0" fmla="*/ 45 w 228"/>
                <a:gd name="T1" fmla="*/ 0 h 453"/>
                <a:gd name="T2" fmla="*/ 143 w 228"/>
                <a:gd name="T3" fmla="*/ 27 h 453"/>
                <a:gd name="T4" fmla="*/ 184 w 228"/>
                <a:gd name="T5" fmla="*/ 98 h 453"/>
                <a:gd name="T6" fmla="*/ 86 w 228"/>
                <a:gd name="T7" fmla="*/ 214 h 453"/>
                <a:gd name="T8" fmla="*/ 34 w 228"/>
                <a:gd name="T9" fmla="*/ 312 h 453"/>
                <a:gd name="T10" fmla="*/ 17 w 228"/>
                <a:gd name="T11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53">
                  <a:moveTo>
                    <a:pt x="45" y="0"/>
                  </a:moveTo>
                  <a:cubicBezTo>
                    <a:pt x="66" y="39"/>
                    <a:pt x="99" y="42"/>
                    <a:pt x="143" y="27"/>
                  </a:cubicBezTo>
                  <a:cubicBezTo>
                    <a:pt x="171" y="17"/>
                    <a:pt x="228" y="26"/>
                    <a:pt x="184" y="98"/>
                  </a:cubicBezTo>
                  <a:cubicBezTo>
                    <a:pt x="164" y="131"/>
                    <a:pt x="121" y="194"/>
                    <a:pt x="86" y="214"/>
                  </a:cubicBezTo>
                  <a:cubicBezTo>
                    <a:pt x="76" y="265"/>
                    <a:pt x="48" y="307"/>
                    <a:pt x="34" y="312"/>
                  </a:cubicBezTo>
                  <a:cubicBezTo>
                    <a:pt x="37" y="346"/>
                    <a:pt x="0" y="395"/>
                    <a:pt x="17" y="453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ChangeAspect="1"/>
            </p:cNvSpPr>
            <p:nvPr/>
          </p:nvSpPr>
          <p:spPr bwMode="auto">
            <a:xfrm>
              <a:off x="2422" y="1526"/>
              <a:ext cx="97" cy="545"/>
            </a:xfrm>
            <a:custGeom>
              <a:avLst/>
              <a:gdLst>
                <a:gd name="T0" fmla="*/ 44 w 45"/>
                <a:gd name="T1" fmla="*/ 0 h 256"/>
                <a:gd name="T2" fmla="*/ 45 w 45"/>
                <a:gd name="T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256">
                  <a:moveTo>
                    <a:pt x="44" y="0"/>
                  </a:moveTo>
                  <a:cubicBezTo>
                    <a:pt x="0" y="91"/>
                    <a:pt x="31" y="236"/>
                    <a:pt x="45" y="256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ChangeAspect="1"/>
            </p:cNvSpPr>
            <p:nvPr/>
          </p:nvSpPr>
          <p:spPr bwMode="auto">
            <a:xfrm>
              <a:off x="2870" y="1074"/>
              <a:ext cx="15" cy="187"/>
            </a:xfrm>
            <a:custGeom>
              <a:avLst/>
              <a:gdLst>
                <a:gd name="T0" fmla="*/ 7 w 7"/>
                <a:gd name="T1" fmla="*/ 0 h 88"/>
                <a:gd name="T2" fmla="*/ 4 w 7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88">
                  <a:moveTo>
                    <a:pt x="7" y="0"/>
                  </a:moveTo>
                  <a:cubicBezTo>
                    <a:pt x="5" y="24"/>
                    <a:pt x="0" y="76"/>
                    <a:pt x="4" y="8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ChangeAspect="1"/>
            </p:cNvSpPr>
            <p:nvPr/>
          </p:nvSpPr>
          <p:spPr bwMode="auto">
            <a:xfrm>
              <a:off x="2727" y="1199"/>
              <a:ext cx="92" cy="166"/>
            </a:xfrm>
            <a:custGeom>
              <a:avLst/>
              <a:gdLst>
                <a:gd name="T0" fmla="*/ 12 w 43"/>
                <a:gd name="T1" fmla="*/ 0 h 78"/>
                <a:gd name="T2" fmla="*/ 0 w 43"/>
                <a:gd name="T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78">
                  <a:moveTo>
                    <a:pt x="12" y="0"/>
                  </a:moveTo>
                  <a:cubicBezTo>
                    <a:pt x="20" y="25"/>
                    <a:pt x="43" y="66"/>
                    <a:pt x="0" y="78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 noChangeAspect="1"/>
            </p:cNvSpPr>
            <p:nvPr/>
          </p:nvSpPr>
          <p:spPr bwMode="auto">
            <a:xfrm>
              <a:off x="2574" y="1112"/>
              <a:ext cx="145" cy="87"/>
            </a:xfrm>
            <a:custGeom>
              <a:avLst/>
              <a:gdLst>
                <a:gd name="T0" fmla="*/ 0 w 68"/>
                <a:gd name="T1" fmla="*/ 27 h 41"/>
                <a:gd name="T2" fmla="*/ 68 w 68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41">
                  <a:moveTo>
                    <a:pt x="0" y="27"/>
                  </a:moveTo>
                  <a:cubicBezTo>
                    <a:pt x="12" y="41"/>
                    <a:pt x="68" y="11"/>
                    <a:pt x="68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ChangeAspect="1"/>
            </p:cNvSpPr>
            <p:nvPr/>
          </p:nvSpPr>
          <p:spPr bwMode="auto">
            <a:xfrm>
              <a:off x="2898" y="1585"/>
              <a:ext cx="51" cy="11"/>
            </a:xfrm>
            <a:custGeom>
              <a:avLst/>
              <a:gdLst>
                <a:gd name="T0" fmla="*/ 0 w 24"/>
                <a:gd name="T1" fmla="*/ 4 h 5"/>
                <a:gd name="T2" fmla="*/ 24 w 2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">
                  <a:moveTo>
                    <a:pt x="0" y="4"/>
                  </a:moveTo>
                  <a:cubicBezTo>
                    <a:pt x="17" y="0"/>
                    <a:pt x="23" y="4"/>
                    <a:pt x="24" y="5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0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11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are the causes of hyponatraemia in a euvolaemic patient?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Adrenal insufficiency</a:t>
            </a:r>
          </a:p>
          <a:p>
            <a:r>
              <a:rPr lang="en-US" dirty="0" smtClean="0"/>
              <a:t>Syndrome of inappropriate ADH (SIADH)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12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b="1" dirty="0"/>
              <a:t>What are the causes of Syndrome of Inappropriate ADH secretion (SIADH)</a:t>
            </a:r>
            <a:r>
              <a:rPr lang="en-GB" b="1" dirty="0" smtClean="0"/>
              <a:t>?</a:t>
            </a:r>
            <a:br>
              <a:rPr lang="en-GB" b="1" dirty="0" smtClean="0"/>
            </a:br>
            <a:endParaRPr lang="en-GB" dirty="0"/>
          </a:p>
          <a:p>
            <a:pPr lvl="1"/>
            <a:r>
              <a:rPr lang="en-US" dirty="0" smtClean="0"/>
              <a:t>CNS pathology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Lung pathology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Drugs (SSRI, TCA, opiates, PPIs, carbamazepine)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Tumours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H="1">
            <a:off x="3576007" y="2480902"/>
            <a:ext cx="1238760" cy="1007501"/>
            <a:chOff x="1690" y="886"/>
            <a:chExt cx="3139" cy="2554"/>
          </a:xfrm>
        </p:grpSpPr>
        <p:sp>
          <p:nvSpPr>
            <p:cNvPr id="5" name="Freeform 5"/>
            <p:cNvSpPr>
              <a:spLocks noChangeAspect="1"/>
            </p:cNvSpPr>
            <p:nvPr/>
          </p:nvSpPr>
          <p:spPr bwMode="auto">
            <a:xfrm>
              <a:off x="1690" y="886"/>
              <a:ext cx="3139" cy="2554"/>
            </a:xfrm>
            <a:custGeom>
              <a:avLst/>
              <a:gdLst>
                <a:gd name="T0" fmla="*/ 138 w 1329"/>
                <a:gd name="T1" fmla="*/ 1081 h 1081"/>
                <a:gd name="T2" fmla="*/ 234 w 1329"/>
                <a:gd name="T3" fmla="*/ 867 h 1081"/>
                <a:gd name="T4" fmla="*/ 100 w 1329"/>
                <a:gd name="T5" fmla="*/ 581 h 1081"/>
                <a:gd name="T6" fmla="*/ 12 w 1329"/>
                <a:gd name="T7" fmla="*/ 429 h 1081"/>
                <a:gd name="T8" fmla="*/ 150 w 1329"/>
                <a:gd name="T9" fmla="*/ 229 h 1081"/>
                <a:gd name="T10" fmla="*/ 343 w 1329"/>
                <a:gd name="T11" fmla="*/ 78 h 1081"/>
                <a:gd name="T12" fmla="*/ 559 w 1329"/>
                <a:gd name="T13" fmla="*/ 28 h 1081"/>
                <a:gd name="T14" fmla="*/ 783 w 1329"/>
                <a:gd name="T15" fmla="*/ 57 h 1081"/>
                <a:gd name="T16" fmla="*/ 988 w 1329"/>
                <a:gd name="T17" fmla="*/ 134 h 1081"/>
                <a:gd name="T18" fmla="*/ 1108 w 1329"/>
                <a:gd name="T19" fmla="*/ 204 h 1081"/>
                <a:gd name="T20" fmla="*/ 1237 w 1329"/>
                <a:gd name="T21" fmla="*/ 312 h 1081"/>
                <a:gd name="T22" fmla="*/ 1285 w 1329"/>
                <a:gd name="T23" fmla="*/ 510 h 1081"/>
                <a:gd name="T24" fmla="*/ 1039 w 1329"/>
                <a:gd name="T25" fmla="*/ 686 h 1081"/>
                <a:gd name="T26" fmla="*/ 952 w 1329"/>
                <a:gd name="T27" fmla="*/ 729 h 1081"/>
                <a:gd name="T28" fmla="*/ 703 w 1329"/>
                <a:gd name="T29" fmla="*/ 752 h 1081"/>
                <a:gd name="T30" fmla="*/ 520 w 1329"/>
                <a:gd name="T31" fmla="*/ 843 h 1081"/>
                <a:gd name="T32" fmla="*/ 284 w 1329"/>
                <a:gd name="T33" fmla="*/ 1081 h 1081"/>
                <a:gd name="T34" fmla="*/ 138 w 1329"/>
                <a:gd name="T35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9" h="1081">
                  <a:moveTo>
                    <a:pt x="138" y="1081"/>
                  </a:moveTo>
                  <a:cubicBezTo>
                    <a:pt x="208" y="981"/>
                    <a:pt x="201" y="896"/>
                    <a:pt x="234" y="867"/>
                  </a:cubicBezTo>
                  <a:cubicBezTo>
                    <a:pt x="92" y="872"/>
                    <a:pt x="24" y="650"/>
                    <a:pt x="100" y="581"/>
                  </a:cubicBezTo>
                  <a:cubicBezTo>
                    <a:pt x="49" y="557"/>
                    <a:pt x="0" y="515"/>
                    <a:pt x="12" y="429"/>
                  </a:cubicBezTo>
                  <a:cubicBezTo>
                    <a:pt x="24" y="343"/>
                    <a:pt x="84" y="268"/>
                    <a:pt x="150" y="229"/>
                  </a:cubicBezTo>
                  <a:cubicBezTo>
                    <a:pt x="174" y="179"/>
                    <a:pt x="279" y="90"/>
                    <a:pt x="343" y="78"/>
                  </a:cubicBezTo>
                  <a:cubicBezTo>
                    <a:pt x="397" y="41"/>
                    <a:pt x="480" y="10"/>
                    <a:pt x="559" y="28"/>
                  </a:cubicBezTo>
                  <a:cubicBezTo>
                    <a:pt x="643" y="0"/>
                    <a:pt x="724" y="13"/>
                    <a:pt x="783" y="57"/>
                  </a:cubicBezTo>
                  <a:cubicBezTo>
                    <a:pt x="847" y="54"/>
                    <a:pt x="935" y="81"/>
                    <a:pt x="988" y="134"/>
                  </a:cubicBezTo>
                  <a:cubicBezTo>
                    <a:pt x="1040" y="146"/>
                    <a:pt x="1030" y="146"/>
                    <a:pt x="1108" y="204"/>
                  </a:cubicBezTo>
                  <a:cubicBezTo>
                    <a:pt x="1160" y="206"/>
                    <a:pt x="1219" y="264"/>
                    <a:pt x="1237" y="312"/>
                  </a:cubicBezTo>
                  <a:cubicBezTo>
                    <a:pt x="1271" y="354"/>
                    <a:pt x="1312" y="405"/>
                    <a:pt x="1285" y="510"/>
                  </a:cubicBezTo>
                  <a:cubicBezTo>
                    <a:pt x="1329" y="564"/>
                    <a:pt x="1187" y="712"/>
                    <a:pt x="1039" y="686"/>
                  </a:cubicBezTo>
                  <a:cubicBezTo>
                    <a:pt x="1015" y="710"/>
                    <a:pt x="995" y="718"/>
                    <a:pt x="952" y="729"/>
                  </a:cubicBezTo>
                  <a:cubicBezTo>
                    <a:pt x="875" y="812"/>
                    <a:pt x="768" y="776"/>
                    <a:pt x="703" y="752"/>
                  </a:cubicBezTo>
                  <a:cubicBezTo>
                    <a:pt x="684" y="802"/>
                    <a:pt x="583" y="838"/>
                    <a:pt x="520" y="843"/>
                  </a:cubicBezTo>
                  <a:cubicBezTo>
                    <a:pt x="427" y="962"/>
                    <a:pt x="371" y="923"/>
                    <a:pt x="284" y="1081"/>
                  </a:cubicBezTo>
                  <a:lnTo>
                    <a:pt x="138" y="1081"/>
                  </a:ln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1926" y="2237"/>
              <a:ext cx="1424" cy="426"/>
            </a:xfrm>
            <a:custGeom>
              <a:avLst/>
              <a:gdLst>
                <a:gd name="T0" fmla="*/ 0 w 603"/>
                <a:gd name="T1" fmla="*/ 9 h 180"/>
                <a:gd name="T2" fmla="*/ 212 w 603"/>
                <a:gd name="T3" fmla="*/ 34 h 180"/>
                <a:gd name="T4" fmla="*/ 415 w 603"/>
                <a:gd name="T5" fmla="*/ 130 h 180"/>
                <a:gd name="T6" fmla="*/ 603 w 603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180">
                  <a:moveTo>
                    <a:pt x="0" y="9"/>
                  </a:moveTo>
                  <a:cubicBezTo>
                    <a:pt x="41" y="0"/>
                    <a:pt x="140" y="8"/>
                    <a:pt x="212" y="34"/>
                  </a:cubicBezTo>
                  <a:cubicBezTo>
                    <a:pt x="284" y="61"/>
                    <a:pt x="308" y="76"/>
                    <a:pt x="415" y="130"/>
                  </a:cubicBezTo>
                  <a:cubicBezTo>
                    <a:pt x="549" y="122"/>
                    <a:pt x="603" y="180"/>
                    <a:pt x="603" y="18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242" y="2535"/>
              <a:ext cx="636" cy="402"/>
            </a:xfrm>
            <a:custGeom>
              <a:avLst/>
              <a:gdLst>
                <a:gd name="T0" fmla="*/ 269 w 269"/>
                <a:gd name="T1" fmla="*/ 0 h 170"/>
                <a:gd name="T2" fmla="*/ 178 w 269"/>
                <a:gd name="T3" fmla="*/ 46 h 170"/>
                <a:gd name="T4" fmla="*/ 0 w 269"/>
                <a:gd name="T5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170">
                  <a:moveTo>
                    <a:pt x="269" y="0"/>
                  </a:moveTo>
                  <a:cubicBezTo>
                    <a:pt x="243" y="28"/>
                    <a:pt x="202" y="48"/>
                    <a:pt x="178" y="46"/>
                  </a:cubicBezTo>
                  <a:cubicBezTo>
                    <a:pt x="231" y="170"/>
                    <a:pt x="16" y="169"/>
                    <a:pt x="0" y="169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2278" y="2497"/>
              <a:ext cx="385" cy="147"/>
            </a:xfrm>
            <a:custGeom>
              <a:avLst/>
              <a:gdLst>
                <a:gd name="T0" fmla="*/ 163 w 163"/>
                <a:gd name="T1" fmla="*/ 62 h 62"/>
                <a:gd name="T2" fmla="*/ 87 w 163"/>
                <a:gd name="T3" fmla="*/ 32 h 62"/>
                <a:gd name="T4" fmla="*/ 0 w 16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62">
                  <a:moveTo>
                    <a:pt x="163" y="62"/>
                  </a:moveTo>
                  <a:cubicBezTo>
                    <a:pt x="104" y="46"/>
                    <a:pt x="127" y="41"/>
                    <a:pt x="87" y="32"/>
                  </a:cubicBezTo>
                  <a:cubicBezTo>
                    <a:pt x="18" y="16"/>
                    <a:pt x="14" y="6"/>
                    <a:pt x="0" y="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2658" y="2599"/>
              <a:ext cx="149" cy="210"/>
            </a:xfrm>
            <a:custGeom>
              <a:avLst/>
              <a:gdLst>
                <a:gd name="T0" fmla="*/ 62 w 63"/>
                <a:gd name="T1" fmla="*/ 0 h 89"/>
                <a:gd name="T2" fmla="*/ 0 w 63"/>
                <a:gd name="T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89">
                  <a:moveTo>
                    <a:pt x="62" y="0"/>
                  </a:moveTo>
                  <a:cubicBezTo>
                    <a:pt x="63" y="49"/>
                    <a:pt x="11" y="82"/>
                    <a:pt x="0" y="89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2623" y="1621"/>
              <a:ext cx="1601" cy="886"/>
            </a:xfrm>
            <a:custGeom>
              <a:avLst/>
              <a:gdLst>
                <a:gd name="T0" fmla="*/ 644 w 678"/>
                <a:gd name="T1" fmla="*/ 375 h 375"/>
                <a:gd name="T2" fmla="*/ 636 w 678"/>
                <a:gd name="T3" fmla="*/ 284 h 375"/>
                <a:gd name="T4" fmla="*/ 515 w 678"/>
                <a:gd name="T5" fmla="*/ 195 h 375"/>
                <a:gd name="T6" fmla="*/ 431 w 678"/>
                <a:gd name="T7" fmla="*/ 160 h 375"/>
                <a:gd name="T8" fmla="*/ 308 w 678"/>
                <a:gd name="T9" fmla="*/ 82 h 375"/>
                <a:gd name="T10" fmla="*/ 204 w 678"/>
                <a:gd name="T11" fmla="*/ 70 h 375"/>
                <a:gd name="T12" fmla="*/ 108 w 678"/>
                <a:gd name="T13" fmla="*/ 12 h 375"/>
                <a:gd name="T14" fmla="*/ 0 w 678"/>
                <a:gd name="T15" fmla="*/ 1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8" h="375">
                  <a:moveTo>
                    <a:pt x="644" y="375"/>
                  </a:moveTo>
                  <a:cubicBezTo>
                    <a:pt x="650" y="374"/>
                    <a:pt x="678" y="336"/>
                    <a:pt x="636" y="284"/>
                  </a:cubicBezTo>
                  <a:cubicBezTo>
                    <a:pt x="593" y="231"/>
                    <a:pt x="567" y="217"/>
                    <a:pt x="515" y="195"/>
                  </a:cubicBezTo>
                  <a:cubicBezTo>
                    <a:pt x="463" y="173"/>
                    <a:pt x="545" y="201"/>
                    <a:pt x="431" y="160"/>
                  </a:cubicBezTo>
                  <a:cubicBezTo>
                    <a:pt x="347" y="130"/>
                    <a:pt x="364" y="110"/>
                    <a:pt x="308" y="82"/>
                  </a:cubicBezTo>
                  <a:cubicBezTo>
                    <a:pt x="276" y="66"/>
                    <a:pt x="244" y="96"/>
                    <a:pt x="204" y="70"/>
                  </a:cubicBezTo>
                  <a:cubicBezTo>
                    <a:pt x="140" y="28"/>
                    <a:pt x="173" y="39"/>
                    <a:pt x="108" y="12"/>
                  </a:cubicBezTo>
                  <a:cubicBezTo>
                    <a:pt x="79" y="0"/>
                    <a:pt x="58" y="0"/>
                    <a:pt x="0" y="1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7"/>
          <p:cNvGrpSpPr>
            <a:grpSpLocks noChangeAspect="1"/>
          </p:cNvGrpSpPr>
          <p:nvPr/>
        </p:nvGrpSpPr>
        <p:grpSpPr bwMode="auto">
          <a:xfrm>
            <a:off x="3576007" y="3455477"/>
            <a:ext cx="989154" cy="1067928"/>
            <a:chOff x="1812" y="1006"/>
            <a:chExt cx="2136" cy="2306"/>
          </a:xfrm>
        </p:grpSpPr>
        <p:sp>
          <p:nvSpPr>
            <p:cNvPr id="12" name="Freeform 137"/>
            <p:cNvSpPr>
              <a:spLocks noChangeAspect="1"/>
            </p:cNvSpPr>
            <p:nvPr/>
          </p:nvSpPr>
          <p:spPr bwMode="auto">
            <a:xfrm>
              <a:off x="1812" y="1050"/>
              <a:ext cx="1035" cy="2096"/>
            </a:xfrm>
            <a:custGeom>
              <a:avLst/>
              <a:gdLst>
                <a:gd name="T0" fmla="*/ 566 w 662"/>
                <a:gd name="T1" fmla="*/ 346 h 1340"/>
                <a:gd name="T2" fmla="*/ 422 w 662"/>
                <a:gd name="T3" fmla="*/ 118 h 1340"/>
                <a:gd name="T4" fmla="*/ 16 w 662"/>
                <a:gd name="T5" fmla="*/ 1034 h 1340"/>
                <a:gd name="T6" fmla="*/ 322 w 662"/>
                <a:gd name="T7" fmla="*/ 1168 h 1340"/>
                <a:gd name="T8" fmla="*/ 605 w 662"/>
                <a:gd name="T9" fmla="*/ 946 h 1340"/>
                <a:gd name="T10" fmla="*/ 633 w 662"/>
                <a:gd name="T11" fmla="*/ 760 h 1340"/>
                <a:gd name="T12" fmla="*/ 566 w 662"/>
                <a:gd name="T13" fmla="*/ 3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1340">
                  <a:moveTo>
                    <a:pt x="566" y="346"/>
                  </a:moveTo>
                  <a:cubicBezTo>
                    <a:pt x="606" y="204"/>
                    <a:pt x="576" y="0"/>
                    <a:pt x="422" y="118"/>
                  </a:cubicBezTo>
                  <a:cubicBezTo>
                    <a:pt x="60" y="395"/>
                    <a:pt x="14" y="970"/>
                    <a:pt x="16" y="1034"/>
                  </a:cubicBezTo>
                  <a:cubicBezTo>
                    <a:pt x="0" y="1340"/>
                    <a:pt x="134" y="1300"/>
                    <a:pt x="322" y="1168"/>
                  </a:cubicBezTo>
                  <a:cubicBezTo>
                    <a:pt x="528" y="1155"/>
                    <a:pt x="560" y="1143"/>
                    <a:pt x="605" y="946"/>
                  </a:cubicBezTo>
                  <a:cubicBezTo>
                    <a:pt x="637" y="888"/>
                    <a:pt x="660" y="844"/>
                    <a:pt x="633" y="760"/>
                  </a:cubicBezTo>
                  <a:cubicBezTo>
                    <a:pt x="660" y="604"/>
                    <a:pt x="662" y="444"/>
                    <a:pt x="566" y="346"/>
                  </a:cubicBez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2"/>
            <p:cNvSpPr>
              <a:spLocks noChangeAspect="1"/>
            </p:cNvSpPr>
            <p:nvPr/>
          </p:nvSpPr>
          <p:spPr bwMode="auto">
            <a:xfrm>
              <a:off x="2763" y="1006"/>
              <a:ext cx="1185" cy="2306"/>
            </a:xfrm>
            <a:custGeom>
              <a:avLst/>
              <a:gdLst>
                <a:gd name="T0" fmla="*/ 130 w 758"/>
                <a:gd name="T1" fmla="*/ 362 h 1474"/>
                <a:gd name="T2" fmla="*/ 372 w 758"/>
                <a:gd name="T3" fmla="*/ 178 h 1474"/>
                <a:gd name="T4" fmla="*/ 668 w 758"/>
                <a:gd name="T5" fmla="*/ 778 h 1474"/>
                <a:gd name="T6" fmla="*/ 500 w 758"/>
                <a:gd name="T7" fmla="*/ 1240 h 1474"/>
                <a:gd name="T8" fmla="*/ 130 w 758"/>
                <a:gd name="T9" fmla="*/ 808 h 1474"/>
                <a:gd name="T10" fmla="*/ 130 w 758"/>
                <a:gd name="T11" fmla="*/ 36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474">
                  <a:moveTo>
                    <a:pt x="130" y="362"/>
                  </a:moveTo>
                  <a:cubicBezTo>
                    <a:pt x="114" y="175"/>
                    <a:pt x="170" y="0"/>
                    <a:pt x="372" y="178"/>
                  </a:cubicBezTo>
                  <a:cubicBezTo>
                    <a:pt x="437" y="235"/>
                    <a:pt x="632" y="528"/>
                    <a:pt x="668" y="778"/>
                  </a:cubicBezTo>
                  <a:cubicBezTo>
                    <a:pt x="722" y="1151"/>
                    <a:pt x="758" y="1474"/>
                    <a:pt x="500" y="1240"/>
                  </a:cubicBezTo>
                  <a:cubicBezTo>
                    <a:pt x="203" y="1137"/>
                    <a:pt x="79" y="1351"/>
                    <a:pt x="130" y="808"/>
                  </a:cubicBezTo>
                  <a:cubicBezTo>
                    <a:pt x="73" y="749"/>
                    <a:pt x="0" y="476"/>
                    <a:pt x="130" y="362"/>
                  </a:cubicBez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 noChangeAspect="1"/>
            </p:cNvSpPr>
            <p:nvPr/>
          </p:nvSpPr>
          <p:spPr bwMode="auto">
            <a:xfrm>
              <a:off x="2650" y="1416"/>
              <a:ext cx="47" cy="175"/>
            </a:xfrm>
            <a:custGeom>
              <a:avLst/>
              <a:gdLst>
                <a:gd name="T0" fmla="*/ 0 w 30"/>
                <a:gd name="T1" fmla="*/ 0 h 112"/>
                <a:gd name="T2" fmla="*/ 30 w 30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12">
                  <a:moveTo>
                    <a:pt x="0" y="0"/>
                  </a:moveTo>
                  <a:cubicBezTo>
                    <a:pt x="0" y="70"/>
                    <a:pt x="18" y="100"/>
                    <a:pt x="30" y="112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 noChangeAspect="1"/>
            </p:cNvSpPr>
            <p:nvPr/>
          </p:nvSpPr>
          <p:spPr bwMode="auto">
            <a:xfrm>
              <a:off x="1988" y="1938"/>
              <a:ext cx="814" cy="473"/>
            </a:xfrm>
            <a:custGeom>
              <a:avLst/>
              <a:gdLst>
                <a:gd name="T0" fmla="*/ 0 w 520"/>
                <a:gd name="T1" fmla="*/ 0 h 302"/>
                <a:gd name="T2" fmla="*/ 520 w 520"/>
                <a:gd name="T3" fmla="*/ 1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0" h="302">
                  <a:moveTo>
                    <a:pt x="0" y="0"/>
                  </a:moveTo>
                  <a:cubicBezTo>
                    <a:pt x="24" y="167"/>
                    <a:pt x="390" y="302"/>
                    <a:pt x="520" y="192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 noChangeAspect="1"/>
            </p:cNvSpPr>
            <p:nvPr/>
          </p:nvSpPr>
          <p:spPr bwMode="auto">
            <a:xfrm>
              <a:off x="2315" y="2523"/>
              <a:ext cx="446" cy="354"/>
            </a:xfrm>
            <a:custGeom>
              <a:avLst/>
              <a:gdLst>
                <a:gd name="T0" fmla="*/ 0 w 285"/>
                <a:gd name="T1" fmla="*/ 226 h 226"/>
                <a:gd name="T2" fmla="*/ 76 w 285"/>
                <a:gd name="T3" fmla="*/ 144 h 226"/>
                <a:gd name="T4" fmla="*/ 285 w 285"/>
                <a:gd name="T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226">
                  <a:moveTo>
                    <a:pt x="0" y="226"/>
                  </a:moveTo>
                  <a:cubicBezTo>
                    <a:pt x="18" y="214"/>
                    <a:pt x="63" y="173"/>
                    <a:pt x="76" y="144"/>
                  </a:cubicBezTo>
                  <a:cubicBezTo>
                    <a:pt x="170" y="117"/>
                    <a:pt x="274" y="18"/>
                    <a:pt x="285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 noChangeAspect="1"/>
            </p:cNvSpPr>
            <p:nvPr/>
          </p:nvSpPr>
          <p:spPr bwMode="auto">
            <a:xfrm>
              <a:off x="1943" y="2065"/>
              <a:ext cx="491" cy="684"/>
            </a:xfrm>
            <a:custGeom>
              <a:avLst/>
              <a:gdLst>
                <a:gd name="T0" fmla="*/ 0 w 314"/>
                <a:gd name="T1" fmla="*/ 0 h 437"/>
                <a:gd name="T2" fmla="*/ 314 w 314"/>
                <a:gd name="T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" h="437">
                  <a:moveTo>
                    <a:pt x="0" y="0"/>
                  </a:moveTo>
                  <a:cubicBezTo>
                    <a:pt x="9" y="144"/>
                    <a:pt x="179" y="390"/>
                    <a:pt x="314" y="437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3"/>
            <p:cNvSpPr>
              <a:spLocks noChangeAspect="1"/>
            </p:cNvSpPr>
            <p:nvPr/>
          </p:nvSpPr>
          <p:spPr bwMode="auto">
            <a:xfrm>
              <a:off x="2966" y="1425"/>
              <a:ext cx="122" cy="147"/>
            </a:xfrm>
            <a:custGeom>
              <a:avLst/>
              <a:gdLst>
                <a:gd name="T0" fmla="*/ 0 w 78"/>
                <a:gd name="T1" fmla="*/ 94 h 94"/>
                <a:gd name="T2" fmla="*/ 78 w 78"/>
                <a:gd name="T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94">
                  <a:moveTo>
                    <a:pt x="0" y="94"/>
                  </a:moveTo>
                  <a:cubicBezTo>
                    <a:pt x="40" y="58"/>
                    <a:pt x="48" y="68"/>
                    <a:pt x="78" y="0"/>
                  </a:cubicBezTo>
                </a:path>
              </a:pathLst>
            </a:custGeom>
            <a:noFill/>
            <a:ln w="6350" cap="rnd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4"/>
            <p:cNvSpPr>
              <a:spLocks noChangeAspect="1"/>
            </p:cNvSpPr>
            <p:nvPr/>
          </p:nvSpPr>
          <p:spPr bwMode="auto">
            <a:xfrm>
              <a:off x="2966" y="2240"/>
              <a:ext cx="843" cy="538"/>
            </a:xfrm>
            <a:custGeom>
              <a:avLst/>
              <a:gdLst>
                <a:gd name="T0" fmla="*/ 0 w 539"/>
                <a:gd name="T1" fmla="*/ 19 h 344"/>
                <a:gd name="T2" fmla="*/ 259 w 539"/>
                <a:gd name="T3" fmla="*/ 166 h 344"/>
                <a:gd name="T4" fmla="*/ 290 w 539"/>
                <a:gd name="T5" fmla="*/ 331 h 344"/>
                <a:gd name="T6" fmla="*/ 539 w 539"/>
                <a:gd name="T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344">
                  <a:moveTo>
                    <a:pt x="0" y="19"/>
                  </a:moveTo>
                  <a:cubicBezTo>
                    <a:pt x="55" y="90"/>
                    <a:pt x="265" y="64"/>
                    <a:pt x="259" y="166"/>
                  </a:cubicBezTo>
                  <a:cubicBezTo>
                    <a:pt x="254" y="267"/>
                    <a:pt x="160" y="344"/>
                    <a:pt x="290" y="331"/>
                  </a:cubicBezTo>
                  <a:cubicBezTo>
                    <a:pt x="475" y="313"/>
                    <a:pt x="539" y="40"/>
                    <a:pt x="539" y="0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5"/>
            <p:cNvSpPr>
              <a:spLocks noChangeAspect="1"/>
            </p:cNvSpPr>
            <p:nvPr/>
          </p:nvSpPr>
          <p:spPr bwMode="auto">
            <a:xfrm>
              <a:off x="3393" y="2761"/>
              <a:ext cx="152" cy="185"/>
            </a:xfrm>
            <a:custGeom>
              <a:avLst/>
              <a:gdLst>
                <a:gd name="T0" fmla="*/ 4 w 97"/>
                <a:gd name="T1" fmla="*/ 0 h 118"/>
                <a:gd name="T2" fmla="*/ 97 w 97"/>
                <a:gd name="T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118">
                  <a:moveTo>
                    <a:pt x="4" y="0"/>
                  </a:moveTo>
                  <a:cubicBezTo>
                    <a:pt x="0" y="45"/>
                    <a:pt x="79" y="95"/>
                    <a:pt x="97" y="11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630" y="4924299"/>
            <a:ext cx="1826833" cy="12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</a:rPr>
              <a:t>Hyponatraemic</a:t>
            </a:r>
            <a:r>
              <a:rPr lang="en-US" sz="3200" b="1" dirty="0" smtClean="0">
                <a:solidFill>
                  <a:srgbClr val="000090"/>
                </a:solidFill>
              </a:rPr>
              <a:t> patient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20880"/>
              </p:ext>
            </p:extLst>
          </p:nvPr>
        </p:nvGraphicFramePr>
        <p:xfrm>
          <a:off x="394490" y="111972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2745" y="5604231"/>
            <a:ext cx="2974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TFTs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Short </a:t>
            </a:r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ynacthen</a:t>
            </a:r>
            <a:r>
              <a:rPr lang="en-US" sz="2000" b="1" dirty="0" smtClean="0">
                <a:solidFill>
                  <a:srgbClr val="FF0000"/>
                </a:solidFill>
              </a:rPr>
              <a:t> test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Plasma &amp; urine osmolality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66" y="5775445"/>
            <a:ext cx="2854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 Clinically </a:t>
            </a:r>
            <a:r>
              <a:rPr lang="en-US" sz="2000" b="1" dirty="0" err="1" smtClean="0">
                <a:solidFill>
                  <a:srgbClr val="FF0000"/>
                </a:solidFill>
              </a:rPr>
              <a:t>hypovolaemic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526" y="5893556"/>
            <a:ext cx="2149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 Fluid overloaded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9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13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investigations would you order in a patient with euvolaemic hyponatraemia</a:t>
            </a:r>
            <a:r>
              <a:rPr lang="en-GB" b="1" dirty="0" smtClean="0"/>
              <a:t>?</a:t>
            </a:r>
          </a:p>
          <a:p>
            <a:pPr lvl="0"/>
            <a:endParaRPr lang="en-GB" dirty="0"/>
          </a:p>
          <a:p>
            <a:pPr lvl="1"/>
            <a:r>
              <a:rPr lang="en-GB" dirty="0" smtClean="0"/>
              <a:t>? Hypothyroidism: </a:t>
            </a:r>
            <a:r>
              <a:rPr lang="en-GB" dirty="0" smtClean="0">
                <a:solidFill>
                  <a:srgbClr val="FF0000"/>
                </a:solidFill>
              </a:rPr>
              <a:t>Thyroid function tests</a:t>
            </a:r>
          </a:p>
          <a:p>
            <a:pPr lvl="1"/>
            <a:r>
              <a:rPr lang="en-GB" dirty="0" smtClean="0"/>
              <a:t>? Adrenal insufficiency: </a:t>
            </a:r>
            <a:r>
              <a:rPr lang="en-GB" dirty="0" smtClean="0">
                <a:solidFill>
                  <a:srgbClr val="FF0000"/>
                </a:solidFill>
              </a:rPr>
              <a:t>Short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ynacthen test</a:t>
            </a:r>
          </a:p>
          <a:p>
            <a:pPr lvl="1"/>
            <a:r>
              <a:rPr lang="en-GB" dirty="0" smtClean="0"/>
              <a:t>? SIADH: Plasma &amp; urine osmolality (</a:t>
            </a:r>
            <a:r>
              <a:rPr lang="en-GB" dirty="0" smtClean="0">
                <a:solidFill>
                  <a:srgbClr val="FF0000"/>
                </a:solidFill>
              </a:rPr>
              <a:t>low plasma &amp; high urine osmolality</a:t>
            </a:r>
            <a:r>
              <a:rPr lang="en-GB" dirty="0" smtClean="0"/>
              <a:t>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8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Diagnosis of SIADH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/>
              <a:t>H</a:t>
            </a:r>
            <a:r>
              <a:rPr lang="en-US" dirty="0" err="1" smtClean="0"/>
              <a:t>ypovolaemia</a:t>
            </a:r>
            <a:endParaRPr lang="en-US" dirty="0" smtClean="0"/>
          </a:p>
          <a:p>
            <a:r>
              <a:rPr lang="en-US" dirty="0" smtClean="0"/>
              <a:t>No Hypothyroidism</a:t>
            </a:r>
          </a:p>
          <a:p>
            <a:r>
              <a:rPr lang="en-US" dirty="0" smtClean="0"/>
              <a:t>No Adrenal insufficiency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Reduced plasma osmolality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Increased urine osmolality (&gt;100)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1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How would you manage a hypovolaemic patient with hyponatraemia</a:t>
            </a:r>
            <a:r>
              <a:rPr lang="en-GB" b="1" dirty="0" smtClean="0"/>
              <a:t>?</a:t>
            </a:r>
          </a:p>
          <a:p>
            <a:pPr lvl="1"/>
            <a:endParaRPr lang="en-GB" sz="3200" b="1" dirty="0"/>
          </a:p>
          <a:p>
            <a:pPr lvl="1"/>
            <a:r>
              <a:rPr lang="en-GB" sz="3200" dirty="0" smtClean="0"/>
              <a:t>Volume replacement with 0.9% saline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72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How would you manage a hypervolaemic patient with hyponatraemia</a:t>
            </a:r>
            <a:r>
              <a:rPr lang="en-GB" b="1" dirty="0" smtClean="0"/>
              <a:t>?</a:t>
            </a:r>
          </a:p>
          <a:p>
            <a:pPr lvl="0"/>
            <a:endParaRPr lang="en-GB" b="1" dirty="0"/>
          </a:p>
          <a:p>
            <a:pPr lvl="1"/>
            <a:r>
              <a:rPr lang="en-GB" sz="3200" dirty="0" smtClean="0"/>
              <a:t>Fluid restriction</a:t>
            </a:r>
          </a:p>
          <a:p>
            <a:pPr lvl="1"/>
            <a:r>
              <a:rPr lang="en-GB" sz="3200" dirty="0" smtClean="0"/>
              <a:t>Treat the underlying cause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7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How would you manage a euvolaemic patient with hyponatraemia</a:t>
            </a:r>
            <a:r>
              <a:rPr lang="en-GB" b="1" dirty="0" smtClean="0"/>
              <a:t>?</a:t>
            </a:r>
          </a:p>
          <a:p>
            <a:pPr lvl="0"/>
            <a:endParaRPr lang="en-GB" b="1" dirty="0"/>
          </a:p>
          <a:p>
            <a:pPr lvl="1"/>
            <a:r>
              <a:rPr lang="en-GB" sz="3200" dirty="0" smtClean="0"/>
              <a:t>Fluid restriction</a:t>
            </a:r>
          </a:p>
          <a:p>
            <a:pPr lvl="1"/>
            <a:r>
              <a:rPr lang="en-GB" sz="3200" dirty="0" smtClean="0"/>
              <a:t>Treat the underlying cause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Severe hyponatraemia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Reduced GCS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Seek expert help (Treat with Hypertonic 3% saline)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b="1" dirty="0" smtClean="0"/>
          </a:p>
          <a:p>
            <a:pPr lvl="0"/>
            <a:endParaRPr lang="en-GB" b="1" dirty="0"/>
          </a:p>
          <a:p>
            <a:pPr lvl="0"/>
            <a:r>
              <a:rPr lang="en-GB" b="1" dirty="0" smtClean="0"/>
              <a:t>What </a:t>
            </a:r>
            <a:r>
              <a:rPr lang="en-GB" b="1" dirty="0"/>
              <a:t>is the commonest electrolyte abnormality in hospitalized patients</a:t>
            </a:r>
            <a:r>
              <a:rPr lang="en-GB" b="1" dirty="0" smtClean="0"/>
              <a:t>?</a:t>
            </a:r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0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Question </a:t>
            </a:r>
            <a:r>
              <a:rPr lang="en-US" b="1" dirty="0" smtClean="0">
                <a:solidFill>
                  <a:srgbClr val="000090"/>
                </a:solidFill>
              </a:rPr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is the most important point to remember while correcting hyponatraemia</a:t>
            </a:r>
            <a:r>
              <a:rPr lang="en-GB" b="1" dirty="0" smtClean="0"/>
              <a:t>?</a:t>
            </a:r>
          </a:p>
          <a:p>
            <a:pPr marL="0" lvl="0" indent="0">
              <a:buNone/>
            </a:pPr>
            <a:endParaRPr lang="en-GB" b="1" dirty="0"/>
          </a:p>
          <a:p>
            <a:pPr lvl="1"/>
            <a:r>
              <a:rPr lang="en-GB" dirty="0" smtClean="0"/>
              <a:t>Serum Na must </a:t>
            </a:r>
            <a:r>
              <a:rPr lang="en-GB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be corrected  &gt; 12 </a:t>
            </a:r>
            <a:r>
              <a:rPr lang="en-GB" dirty="0" err="1" smtClean="0"/>
              <a:t>mmol</a:t>
            </a:r>
            <a:r>
              <a:rPr lang="en-GB" dirty="0" smtClean="0"/>
              <a:t>/L in the first 24 hours</a:t>
            </a:r>
          </a:p>
          <a:p>
            <a:pPr lvl="1"/>
            <a:r>
              <a:rPr lang="en-GB" dirty="0" smtClean="0"/>
              <a:t>Risk</a:t>
            </a:r>
            <a:r>
              <a:rPr lang="en-GB" b="1" dirty="0" smtClean="0"/>
              <a:t> </a:t>
            </a:r>
            <a:r>
              <a:rPr lang="en-GB" dirty="0" smtClean="0"/>
              <a:t>of osmotic demyelination (</a:t>
            </a:r>
            <a:r>
              <a:rPr lang="en-GB" dirty="0" err="1" smtClean="0">
                <a:solidFill>
                  <a:srgbClr val="FF0000"/>
                </a:solidFill>
              </a:rPr>
              <a:t>cebtral</a:t>
            </a:r>
            <a:r>
              <a:rPr lang="en-GB" dirty="0" smtClean="0">
                <a:solidFill>
                  <a:srgbClr val="FF0000"/>
                </a:solidFill>
              </a:rPr>
              <a:t> pontine myelionlysis</a:t>
            </a:r>
            <a:r>
              <a:rPr lang="en-GB" dirty="0"/>
              <a:t>)</a:t>
            </a:r>
            <a:endParaRPr lang="en-GB" dirty="0" smtClean="0"/>
          </a:p>
          <a:p>
            <a:pPr lvl="2"/>
            <a:r>
              <a:rPr lang="en-GB" dirty="0" smtClean="0"/>
              <a:t>quadriplegia, pseudobulbar palsy, seizures, coma, death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90"/>
                </a:solidFill>
              </a:rPr>
              <a:t>C</a:t>
            </a:r>
            <a:r>
              <a:rPr lang="en-GB" sz="4000" b="1" dirty="0" smtClean="0">
                <a:solidFill>
                  <a:srgbClr val="000090"/>
                </a:solidFill>
              </a:rPr>
              <a:t>entral </a:t>
            </a:r>
            <a:r>
              <a:rPr lang="en-GB" sz="4000" b="1" dirty="0">
                <a:solidFill>
                  <a:srgbClr val="000090"/>
                </a:solidFill>
              </a:rPr>
              <a:t>pontine myelionlysis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4" name="Picture 4" descr="temp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1" b="20511"/>
          <a:stretch>
            <a:fillRect/>
          </a:stretch>
        </p:blipFill>
        <p:spPr bwMode="auto">
          <a:xfrm>
            <a:off x="1392352" y="2047447"/>
            <a:ext cx="6859773" cy="37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83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Drugs used to treat SIADH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water restriction is insufficient</a:t>
            </a:r>
          </a:p>
          <a:p>
            <a:endParaRPr lang="en-US" dirty="0" smtClean="0"/>
          </a:p>
          <a:p>
            <a:r>
              <a:rPr lang="en-US" b="1" dirty="0" err="1" smtClean="0"/>
              <a:t>Demeclocycline</a:t>
            </a:r>
            <a:endParaRPr lang="en-US" b="1" dirty="0"/>
          </a:p>
          <a:p>
            <a:pPr lvl="1"/>
            <a:r>
              <a:rPr lang="en-US" dirty="0" smtClean="0"/>
              <a:t>Reduces responsiveness of collecting tubule cells to ADH</a:t>
            </a:r>
          </a:p>
          <a:p>
            <a:pPr lvl="1"/>
            <a:r>
              <a:rPr lang="en-US" dirty="0" smtClean="0"/>
              <a:t>Monitor U&amp;Es (risk of nephrotoxicity)</a:t>
            </a:r>
            <a:endParaRPr lang="en-US" dirty="0"/>
          </a:p>
          <a:p>
            <a:r>
              <a:rPr lang="en-US" b="1" dirty="0" err="1" smtClean="0"/>
              <a:t>Tolvaptan</a:t>
            </a:r>
            <a:endParaRPr lang="en-US" b="1" dirty="0" smtClean="0"/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receptor antagonist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05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Do you remember the main points (1)?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Hyponatraemia is mostly due to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Reduced body sodium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Increased extracellular water</a:t>
            </a:r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7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Do </a:t>
            </a:r>
            <a:r>
              <a:rPr lang="en-US" sz="3200" b="1" dirty="0">
                <a:solidFill>
                  <a:srgbClr val="000090"/>
                </a:solidFill>
              </a:rPr>
              <a:t>you remember the main points </a:t>
            </a:r>
            <a:r>
              <a:rPr lang="en-US" sz="3200" b="1" dirty="0" smtClean="0">
                <a:solidFill>
                  <a:srgbClr val="000090"/>
                </a:solidFill>
              </a:rPr>
              <a:t>(2)</a:t>
            </a:r>
            <a:r>
              <a:rPr lang="en-US" sz="3200" b="1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b="1" dirty="0"/>
              <a:t>What are the two main stimuli for ADH secretion?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sz="3000" dirty="0" smtClean="0"/>
              <a:t>Reduced </a:t>
            </a:r>
            <a:r>
              <a:rPr lang="en-US" sz="3000" dirty="0" err="1" smtClean="0"/>
              <a:t>bld</a:t>
            </a:r>
            <a:r>
              <a:rPr lang="en-US" sz="3000" dirty="0" smtClean="0"/>
              <a:t> volume &amp; reduced serum osmolality</a:t>
            </a:r>
          </a:p>
          <a:p>
            <a:pPr marL="514350" indent="-514350">
              <a:buAutoNum type="alphaUcPeriod"/>
            </a:pPr>
            <a:r>
              <a:rPr lang="en-US" sz="3000" dirty="0" smtClean="0"/>
              <a:t>Increased </a:t>
            </a:r>
            <a:r>
              <a:rPr lang="en-US" sz="3000" dirty="0" err="1" smtClean="0"/>
              <a:t>bld</a:t>
            </a:r>
            <a:r>
              <a:rPr lang="en-US" sz="3000" dirty="0" smtClean="0"/>
              <a:t> </a:t>
            </a:r>
            <a:r>
              <a:rPr lang="en-US" sz="3000" dirty="0"/>
              <a:t>volume &amp; </a:t>
            </a:r>
            <a:r>
              <a:rPr lang="en-US" sz="3000" dirty="0" smtClean="0"/>
              <a:t>increased serum </a:t>
            </a:r>
            <a:r>
              <a:rPr lang="en-US" sz="3000" dirty="0"/>
              <a:t>osmolality</a:t>
            </a:r>
          </a:p>
          <a:p>
            <a:pPr marL="514350" indent="-514350">
              <a:buAutoNum type="alphaUcPeriod"/>
            </a:pPr>
            <a:r>
              <a:rPr lang="en-US" sz="3000" dirty="0" smtClean="0"/>
              <a:t>Increased </a:t>
            </a:r>
            <a:r>
              <a:rPr lang="en-US" sz="3000" dirty="0" err="1" smtClean="0"/>
              <a:t>bld</a:t>
            </a:r>
            <a:r>
              <a:rPr lang="en-US" sz="3000" dirty="0" smtClean="0"/>
              <a:t> </a:t>
            </a:r>
            <a:r>
              <a:rPr lang="en-US" sz="3000" dirty="0"/>
              <a:t>volume &amp; </a:t>
            </a:r>
            <a:r>
              <a:rPr lang="en-US" sz="3000" dirty="0" smtClean="0"/>
              <a:t>reduced serum </a:t>
            </a:r>
            <a:r>
              <a:rPr lang="en-US" sz="3000" dirty="0"/>
              <a:t>osmolality</a:t>
            </a:r>
          </a:p>
          <a:p>
            <a:pPr marL="514350" indent="-514350">
              <a:buFont typeface="Arial"/>
              <a:buAutoNum type="alphaUcPeriod"/>
            </a:pPr>
            <a:r>
              <a:rPr lang="en-US" sz="3000" dirty="0" smtClean="0"/>
              <a:t>Reduced </a:t>
            </a:r>
            <a:r>
              <a:rPr lang="en-US" sz="3000" dirty="0" err="1" smtClean="0"/>
              <a:t>bld</a:t>
            </a:r>
            <a:r>
              <a:rPr lang="en-US" sz="3000" dirty="0" smtClean="0"/>
              <a:t> </a:t>
            </a:r>
            <a:r>
              <a:rPr lang="en-US" sz="3000" dirty="0"/>
              <a:t>volume &amp; </a:t>
            </a:r>
            <a:r>
              <a:rPr lang="en-US" sz="3000" dirty="0" smtClean="0"/>
              <a:t>increased serum </a:t>
            </a:r>
            <a:r>
              <a:rPr lang="en-US" sz="3000" dirty="0"/>
              <a:t>osmolality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Do you remember the main points </a:t>
            </a:r>
            <a:r>
              <a:rPr lang="en-US" sz="3200" b="1" dirty="0" smtClean="0">
                <a:solidFill>
                  <a:srgbClr val="000090"/>
                </a:solidFill>
              </a:rPr>
              <a:t>(3)</a:t>
            </a:r>
            <a:r>
              <a:rPr lang="en-US" sz="3200" b="1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is the first step in the clinical assessment of a patient with hyponatraemia?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Measure plasma &amp; urine osmolality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Measure plasma &amp; urine sodium</a:t>
            </a:r>
          </a:p>
          <a:p>
            <a:pPr marL="514350" indent="-514350">
              <a:buAutoNum type="alphaUcPeriod"/>
            </a:pPr>
            <a:r>
              <a:rPr lang="en-US" dirty="0" smtClean="0"/>
              <a:t>Clinical assessment of volume status</a:t>
            </a:r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7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Do you remember the main points </a:t>
            </a:r>
            <a:r>
              <a:rPr lang="en-US" sz="3200" b="1" dirty="0" smtClean="0">
                <a:solidFill>
                  <a:srgbClr val="000090"/>
                </a:solidFill>
              </a:rPr>
              <a:t>(4)</a:t>
            </a:r>
            <a:r>
              <a:rPr lang="en-US" sz="3200" b="1" dirty="0">
                <a:solidFill>
                  <a:srgbClr val="000090"/>
                </a:solidFill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Which of the following is consistent with SIADH?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Reduced plasma osmolality &amp; urine osmolality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Reduced plasma osmolality &amp; increased urine osmolality</a:t>
            </a:r>
            <a:endParaRPr lang="en-US" dirty="0"/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Hypernatraemia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 smtClean="0"/>
              <a:t>Serum [Na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&gt; 145 </a:t>
            </a:r>
            <a:r>
              <a:rPr lang="en-US" sz="4000" dirty="0" err="1" smtClean="0"/>
              <a:t>mmol</a:t>
            </a:r>
            <a:r>
              <a:rPr lang="en-US" sz="4000" dirty="0" smtClean="0"/>
              <a:t>/L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8649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18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What are the main causes of hypernatraemia?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Ureplaced water loss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Gastrointestinal losses</a:t>
            </a:r>
            <a:r>
              <a:rPr lang="en-US" dirty="0"/>
              <a:t>, sweat losses</a:t>
            </a:r>
          </a:p>
          <a:p>
            <a:pPr lvl="1"/>
            <a:r>
              <a:rPr lang="en-US" dirty="0"/>
              <a:t>Renal losses: osmotic diuresis, reduced ADH release/action (</a:t>
            </a:r>
            <a:r>
              <a:rPr lang="en-US" dirty="0">
                <a:solidFill>
                  <a:srgbClr val="FF0000"/>
                </a:solidFill>
              </a:rPr>
              <a:t>Diabetes insipidus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Patient cannot control water intake e.g. children, elderly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89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19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What investigations would you order in a patient with suspected diabetes </a:t>
            </a:r>
            <a:r>
              <a:rPr lang="en-GB" b="1" dirty="0" smtClean="0"/>
              <a:t>insipidus?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erum glucose (exclude diabetes mellitus)</a:t>
            </a:r>
          </a:p>
          <a:p>
            <a:pPr lvl="1"/>
            <a:r>
              <a:rPr lang="en-GB" dirty="0" smtClean="0"/>
              <a:t>Serum potassium (exclude hypokalaemia)</a:t>
            </a:r>
          </a:p>
          <a:p>
            <a:pPr lvl="1"/>
            <a:r>
              <a:rPr lang="en-GB" dirty="0" smtClean="0"/>
              <a:t>Serum calcium (exclude hypercalcaemia)</a:t>
            </a:r>
          </a:p>
          <a:p>
            <a:pPr lvl="1"/>
            <a:r>
              <a:rPr lang="en-GB" dirty="0" smtClean="0"/>
              <a:t>Plasma &amp; urine osmolality</a:t>
            </a:r>
          </a:p>
          <a:p>
            <a:pPr lvl="1"/>
            <a:r>
              <a:rPr lang="en-GB" dirty="0" smtClean="0"/>
              <a:t>Water deprivation test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Hyponatraemia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Serum sodium &lt; </a:t>
            </a:r>
            <a:r>
              <a:rPr lang="en-US" dirty="0" smtClean="0">
                <a:solidFill>
                  <a:srgbClr val="FF0000"/>
                </a:solidFill>
              </a:rPr>
              <a:t>135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/L</a:t>
            </a:r>
          </a:p>
          <a:p>
            <a:endParaRPr lang="en-US" dirty="0"/>
          </a:p>
          <a:p>
            <a:r>
              <a:rPr lang="en-US" dirty="0" smtClean="0"/>
              <a:t>Commonest electrolyte abnormality in hospitalized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Question 20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 </a:t>
            </a:r>
            <a:r>
              <a:rPr lang="en-GB" b="1" dirty="0" smtClean="0"/>
              <a:t>How </a:t>
            </a:r>
            <a:r>
              <a:rPr lang="en-GB" b="1" dirty="0"/>
              <a:t>would you treat hypernatraemia</a:t>
            </a:r>
            <a:r>
              <a:rPr lang="en-GB" b="1" dirty="0" smtClean="0"/>
              <a:t>?</a:t>
            </a:r>
          </a:p>
          <a:p>
            <a:endParaRPr lang="en-GB" b="1" dirty="0"/>
          </a:p>
          <a:p>
            <a:r>
              <a:rPr lang="en-GB" dirty="0" smtClean="0"/>
              <a:t>Fluid replacement </a:t>
            </a:r>
          </a:p>
          <a:p>
            <a:r>
              <a:rPr lang="en-GB" dirty="0" smtClean="0"/>
              <a:t>Treat the underlying cause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89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Clinical example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70-year-old woman presents with a 3-day history of diarrhoea. She has altered mental status &amp; dry mucous membranes. Her serum Na</a:t>
            </a:r>
            <a:r>
              <a:rPr lang="en-US" baseline="30000" dirty="0" smtClean="0"/>
              <a:t>+</a:t>
            </a:r>
            <a:r>
              <a:rPr lang="en-US" dirty="0" smtClean="0"/>
              <a:t> is 168 mmol/L.</a:t>
            </a:r>
          </a:p>
          <a:p>
            <a:endParaRPr lang="en-US" dirty="0"/>
          </a:p>
          <a:p>
            <a:pPr lvl="1"/>
            <a:r>
              <a:rPr lang="en-US" dirty="0" smtClean="0"/>
              <a:t>Need to correct both electrolyte &amp; water deficits </a:t>
            </a:r>
            <a:endParaRPr lang="en-US" dirty="0"/>
          </a:p>
          <a:p>
            <a:pPr lvl="1"/>
            <a:r>
              <a:rPr lang="en-US" dirty="0" smtClean="0"/>
              <a:t>0.9% </a:t>
            </a:r>
            <a:r>
              <a:rPr lang="en-US" dirty="0"/>
              <a:t>saline through one </a:t>
            </a:r>
            <a:r>
              <a:rPr lang="en-US" dirty="0" smtClean="0"/>
              <a:t>IV </a:t>
            </a:r>
            <a:r>
              <a:rPr lang="en-US" dirty="0"/>
              <a:t>line and </a:t>
            </a:r>
            <a:r>
              <a:rPr lang="en-US" dirty="0" smtClean="0"/>
              <a:t>5% dextrose through </a:t>
            </a:r>
            <a:r>
              <a:rPr lang="en-US" dirty="0"/>
              <a:t>a second </a:t>
            </a:r>
            <a:r>
              <a:rPr lang="en-US" dirty="0" smtClean="0"/>
              <a:t>IV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8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000090"/>
                </a:solidFill>
              </a:rPr>
              <a:t>Estimate </a:t>
            </a:r>
            <a:r>
              <a:rPr lang="en-GB" b="1" dirty="0">
                <a:solidFill>
                  <a:srgbClr val="000090"/>
                </a:solidFill>
              </a:rPr>
              <a:t>water deficit</a:t>
            </a:r>
            <a:r>
              <a:rPr lang="en-GB" dirty="0">
                <a:solidFill>
                  <a:srgbClr val="000090"/>
                </a:solidFill>
              </a:rPr>
              <a:t> </a:t>
            </a:r>
            <a:br>
              <a:rPr lang="en-GB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TBW </a:t>
            </a:r>
            <a:r>
              <a:rPr lang="en-GB" dirty="0"/>
              <a:t>x </a:t>
            </a:r>
            <a:r>
              <a:rPr lang="en-GB" dirty="0" smtClean="0"/>
              <a:t>(</a:t>
            </a:r>
            <a:r>
              <a:rPr lang="en-GB" u="sng" dirty="0" smtClean="0"/>
              <a:t>serum Na</a:t>
            </a:r>
            <a:r>
              <a:rPr lang="en-GB" u="sng" baseline="30000" dirty="0" smtClean="0"/>
              <a:t>+</a:t>
            </a:r>
            <a:r>
              <a:rPr lang="en-GB" dirty="0" smtClean="0"/>
              <a:t> - 1)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			   140</a:t>
            </a:r>
            <a:endParaRPr lang="en-US" dirty="0" smtClean="0"/>
          </a:p>
          <a:p>
            <a:r>
              <a:rPr lang="en-US" dirty="0" smtClean="0"/>
              <a:t>(0.4 x 60) x (168/140 -1) = 4.8 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(TBW: 40% lean </a:t>
            </a:r>
            <a:r>
              <a:rPr lang="en-US" dirty="0"/>
              <a:t>body weight </a:t>
            </a:r>
            <a:r>
              <a:rPr lang="en-US" dirty="0" smtClean="0"/>
              <a:t>in hypernatraemic women &amp; 50% </a:t>
            </a:r>
            <a:r>
              <a:rPr lang="en-US" dirty="0"/>
              <a:t>lean body weight </a:t>
            </a:r>
            <a:r>
              <a:rPr lang="en-US" dirty="0" smtClean="0"/>
              <a:t>in hypernatraemic men)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71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000090"/>
                </a:solidFill>
              </a:rPr>
              <a:t>Calculate </a:t>
            </a:r>
            <a:r>
              <a:rPr lang="en-GB" b="1" dirty="0">
                <a:solidFill>
                  <a:srgbClr val="000090"/>
                </a:solidFill>
              </a:rPr>
              <a:t>rate of correction</a:t>
            </a:r>
            <a:r>
              <a:rPr lang="en-GB" dirty="0">
                <a:solidFill>
                  <a:srgbClr val="000090"/>
                </a:solidFill>
              </a:rPr>
              <a:t/>
            </a:r>
            <a:br>
              <a:rPr lang="en-GB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386"/>
            <a:ext cx="8229600" cy="54788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Rate of correction: </a:t>
            </a:r>
            <a:r>
              <a:rPr lang="en-US" sz="3600" b="1" dirty="0" smtClean="0"/>
              <a:t>10 mmol in 24 hours</a:t>
            </a:r>
          </a:p>
          <a:p>
            <a:r>
              <a:rPr lang="en-US" sz="3600" dirty="0" smtClean="0"/>
              <a:t>In her case </a:t>
            </a:r>
            <a:r>
              <a:rPr lang="en-US" sz="3600" dirty="0"/>
              <a:t>2</a:t>
            </a:r>
            <a:r>
              <a:rPr lang="en-US" sz="3600" dirty="0" smtClean="0"/>
              <a:t>8 mmol (168-140) needs to be corrected over 67.2 hours</a:t>
            </a:r>
          </a:p>
          <a:p>
            <a:pPr marL="0" indent="0">
              <a:buNone/>
            </a:pPr>
            <a:r>
              <a:rPr lang="en-US" sz="3600" dirty="0" smtClean="0"/>
              <a:t>     (28 x 24 /10 = 67.2)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We needs to give 4.8 L (4800 ml) over 67.2 hours </a:t>
            </a:r>
          </a:p>
          <a:p>
            <a:pPr marL="0" indent="0">
              <a:buNone/>
            </a:pPr>
            <a:r>
              <a:rPr lang="en-US" sz="3600" dirty="0" smtClean="0"/>
              <a:t>      (4800/67.2 = 71 ml per hour)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GB" sz="3600" dirty="0"/>
              <a:t>Add in </a:t>
            </a:r>
            <a:r>
              <a:rPr lang="en-US" sz="3600" dirty="0"/>
              <a:t>o</a:t>
            </a:r>
            <a:r>
              <a:rPr lang="en-US" sz="3600" dirty="0" smtClean="0"/>
              <a:t>bligatory </a:t>
            </a:r>
            <a:r>
              <a:rPr lang="en-US" sz="3600" dirty="0"/>
              <a:t>water losses from stool and skin </a:t>
            </a:r>
            <a:r>
              <a:rPr lang="en-US" sz="3600" dirty="0" smtClean="0"/>
              <a:t>(about 40 </a:t>
            </a:r>
            <a:r>
              <a:rPr lang="en-US" sz="3600" dirty="0"/>
              <a:t>mL/</a:t>
            </a:r>
            <a:r>
              <a:rPr lang="en-US" sz="3600" dirty="0" smtClean="0"/>
              <a:t>hour)</a:t>
            </a:r>
          </a:p>
          <a:p>
            <a:pPr marL="0" lvl="0" indent="0">
              <a:buNone/>
            </a:pPr>
            <a:r>
              <a:rPr lang="en-US" sz="3600" dirty="0" smtClean="0"/>
              <a:t>       71 </a:t>
            </a:r>
            <a:r>
              <a:rPr lang="en-US" sz="3600" dirty="0"/>
              <a:t>+ 40 = </a:t>
            </a:r>
            <a:r>
              <a:rPr lang="en-US" sz="3600" dirty="0" smtClean="0"/>
              <a:t>111 </a:t>
            </a:r>
            <a:r>
              <a:rPr lang="en-US" sz="3600" dirty="0"/>
              <a:t>mL/hour.</a:t>
            </a:r>
            <a:endParaRPr lang="en-GB" sz="3600" dirty="0"/>
          </a:p>
          <a:p>
            <a:pPr marL="0" lvl="0" indent="0">
              <a:buNone/>
            </a:pPr>
            <a:endParaRPr lang="en-GB" sz="3600" dirty="0" smtClean="0"/>
          </a:p>
          <a:p>
            <a:r>
              <a:rPr lang="en-GB" sz="3600" dirty="0"/>
              <a:t>Measure the serum sodium </a:t>
            </a:r>
            <a:r>
              <a:rPr lang="en-GB" sz="3600" dirty="0" smtClean="0"/>
              <a:t>every 4-6 </a:t>
            </a:r>
            <a:r>
              <a:rPr lang="en-GB" sz="3600" dirty="0"/>
              <a:t>hours </a:t>
            </a:r>
            <a:r>
              <a:rPr lang="en-GB" sz="3600" dirty="0" smtClean="0"/>
              <a:t>for </a:t>
            </a:r>
            <a:r>
              <a:rPr lang="en-GB" sz="3600" dirty="0"/>
              <a:t>at least the first 12 to 24 hours.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70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21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are the effects of diabetes mellitus on serum sodium?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Variable</a:t>
            </a:r>
            <a:endParaRPr lang="en-GB" dirty="0"/>
          </a:p>
          <a:p>
            <a:pPr lvl="1"/>
            <a:r>
              <a:rPr lang="en-GB" dirty="0" smtClean="0"/>
              <a:t>Hyperglycaemia draws water out of the cells leading to hyponatraemia</a:t>
            </a:r>
          </a:p>
          <a:p>
            <a:pPr lvl="1"/>
            <a:r>
              <a:rPr lang="en-GB" dirty="0" smtClean="0"/>
              <a:t>Osmotic diuresis in uncontrolled diabetes leads to loss of water and hypernatraemia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99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Summary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Hyponatraemia is common</a:t>
            </a:r>
          </a:p>
          <a:p>
            <a:r>
              <a:rPr lang="en-US" dirty="0" smtClean="0"/>
              <a:t>Most cases are due to increased ADH</a:t>
            </a:r>
          </a:p>
          <a:p>
            <a:r>
              <a:rPr lang="en-US" dirty="0" smtClean="0"/>
              <a:t>Assess the volume status first</a:t>
            </a:r>
          </a:p>
          <a:p>
            <a:r>
              <a:rPr lang="en-US" dirty="0" smtClean="0"/>
              <a:t>Treat the underlying cause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8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0090"/>
                </a:solidFill>
              </a:rPr>
              <a:t>Questions?</a:t>
            </a:r>
            <a:endParaRPr lang="en-US" sz="4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5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Pathogenesis of hyponatraemia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small 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44206"/>
            <a:ext cx="3901440" cy="2508504"/>
          </a:xfrm>
          <a:prstGeom prst="rect">
            <a:avLst/>
          </a:prstGeom>
        </p:spPr>
      </p:pic>
      <p:pic>
        <p:nvPicPr>
          <p:cNvPr id="7" name="Picture 6" descr="big 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04" y="2444205"/>
            <a:ext cx="3773969" cy="25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2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What </a:t>
            </a:r>
            <a:r>
              <a:rPr lang="en-GB" b="1" dirty="0"/>
              <a:t>is the underlying pathogenesis of hyponatraemia</a:t>
            </a:r>
            <a:r>
              <a:rPr lang="en-GB" b="1" dirty="0" smtClean="0"/>
              <a:t>?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Increased extracellular water</a:t>
            </a:r>
          </a:p>
        </p:txBody>
      </p:sp>
    </p:spTree>
    <p:extLst>
      <p:ext uri="{BB962C8B-B14F-4D97-AF65-F5344CB8AC3E}">
        <p14:creationId xmlns:p14="http://schemas.microsoft.com/office/powerpoint/2010/main" val="17423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Question 3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b="1" dirty="0" smtClean="0"/>
          </a:p>
          <a:p>
            <a:pPr lvl="0"/>
            <a:endParaRPr lang="en-GB" b="1" dirty="0"/>
          </a:p>
          <a:p>
            <a:pPr lvl="0"/>
            <a:r>
              <a:rPr lang="en-GB" b="1" dirty="0" smtClean="0"/>
              <a:t>Which hormone controls water balance?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70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z="3200" b="1" dirty="0" smtClean="0">
                <a:solidFill>
                  <a:srgbClr val="000090"/>
                </a:solidFill>
              </a:rPr>
              <a:t>Control of water balance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grpSp>
        <p:nvGrpSpPr>
          <p:cNvPr id="4" name="Group 22"/>
          <p:cNvGrpSpPr>
            <a:grpSpLocks noChangeAspect="1"/>
          </p:cNvGrpSpPr>
          <p:nvPr/>
        </p:nvGrpSpPr>
        <p:grpSpPr bwMode="auto">
          <a:xfrm flipH="1">
            <a:off x="1564261" y="1088325"/>
            <a:ext cx="845707" cy="1193230"/>
            <a:chOff x="2062" y="1006"/>
            <a:chExt cx="1635" cy="2307"/>
          </a:xfrm>
          <a:solidFill>
            <a:srgbClr val="FFFF00"/>
          </a:solidFill>
        </p:grpSpPr>
        <p:sp>
          <p:nvSpPr>
            <p:cNvPr id="5" name="Freeform 20"/>
            <p:cNvSpPr>
              <a:spLocks noChangeAspect="1"/>
            </p:cNvSpPr>
            <p:nvPr/>
          </p:nvSpPr>
          <p:spPr bwMode="auto">
            <a:xfrm>
              <a:off x="2062" y="1006"/>
              <a:ext cx="1635" cy="2307"/>
            </a:xfrm>
            <a:custGeom>
              <a:avLst/>
              <a:gdLst>
                <a:gd name="T0" fmla="*/ 30 w 488"/>
                <a:gd name="T1" fmla="*/ 446 h 688"/>
                <a:gd name="T2" fmla="*/ 293 w 488"/>
                <a:gd name="T3" fmla="*/ 682 h 688"/>
                <a:gd name="T4" fmla="*/ 458 w 488"/>
                <a:gd name="T5" fmla="*/ 483 h 688"/>
                <a:gd name="T6" fmla="*/ 352 w 488"/>
                <a:gd name="T7" fmla="*/ 326 h 688"/>
                <a:gd name="T8" fmla="*/ 432 w 488"/>
                <a:gd name="T9" fmla="*/ 188 h 688"/>
                <a:gd name="T10" fmla="*/ 432 w 488"/>
                <a:gd name="T11" fmla="*/ 188 h 688"/>
                <a:gd name="T12" fmla="*/ 488 w 488"/>
                <a:gd name="T13" fmla="*/ 182 h 688"/>
                <a:gd name="T14" fmla="*/ 488 w 488"/>
                <a:gd name="T15" fmla="*/ 139 h 688"/>
                <a:gd name="T16" fmla="*/ 330 w 488"/>
                <a:gd name="T17" fmla="*/ 207 h 688"/>
                <a:gd name="T18" fmla="*/ 285 w 488"/>
                <a:gd name="T19" fmla="*/ 196 h 688"/>
                <a:gd name="T20" fmla="*/ 86 w 488"/>
                <a:gd name="T21" fmla="*/ 0 h 688"/>
                <a:gd name="T22" fmla="*/ 88 w 488"/>
                <a:gd name="T23" fmla="*/ 64 h 688"/>
                <a:gd name="T24" fmla="*/ 240 w 488"/>
                <a:gd name="T25" fmla="*/ 196 h 688"/>
                <a:gd name="T26" fmla="*/ 73 w 488"/>
                <a:gd name="T27" fmla="*/ 342 h 688"/>
                <a:gd name="T28" fmla="*/ 30 w 488"/>
                <a:gd name="T29" fmla="*/ 44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" h="688">
                  <a:moveTo>
                    <a:pt x="30" y="446"/>
                  </a:moveTo>
                  <a:cubicBezTo>
                    <a:pt x="0" y="460"/>
                    <a:pt x="54" y="688"/>
                    <a:pt x="293" y="682"/>
                  </a:cubicBezTo>
                  <a:cubicBezTo>
                    <a:pt x="436" y="678"/>
                    <a:pt x="485" y="575"/>
                    <a:pt x="458" y="483"/>
                  </a:cubicBezTo>
                  <a:cubicBezTo>
                    <a:pt x="429" y="380"/>
                    <a:pt x="352" y="375"/>
                    <a:pt x="352" y="326"/>
                  </a:cubicBezTo>
                  <a:cubicBezTo>
                    <a:pt x="352" y="259"/>
                    <a:pt x="484" y="195"/>
                    <a:pt x="432" y="188"/>
                  </a:cubicBezTo>
                  <a:cubicBezTo>
                    <a:pt x="432" y="188"/>
                    <a:pt x="432" y="188"/>
                    <a:pt x="432" y="188"/>
                  </a:cubicBezTo>
                  <a:cubicBezTo>
                    <a:pt x="466" y="178"/>
                    <a:pt x="488" y="182"/>
                    <a:pt x="488" y="182"/>
                  </a:cubicBezTo>
                  <a:cubicBezTo>
                    <a:pt x="488" y="139"/>
                    <a:pt x="488" y="139"/>
                    <a:pt x="488" y="139"/>
                  </a:cubicBezTo>
                  <a:cubicBezTo>
                    <a:pt x="449" y="144"/>
                    <a:pt x="381" y="158"/>
                    <a:pt x="330" y="207"/>
                  </a:cubicBezTo>
                  <a:cubicBezTo>
                    <a:pt x="293" y="242"/>
                    <a:pt x="286" y="227"/>
                    <a:pt x="285" y="196"/>
                  </a:cubicBezTo>
                  <a:cubicBezTo>
                    <a:pt x="280" y="78"/>
                    <a:pt x="116" y="14"/>
                    <a:pt x="86" y="0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162" y="99"/>
                    <a:pt x="249" y="137"/>
                    <a:pt x="240" y="196"/>
                  </a:cubicBezTo>
                  <a:cubicBezTo>
                    <a:pt x="230" y="254"/>
                    <a:pt x="123" y="277"/>
                    <a:pt x="73" y="342"/>
                  </a:cubicBezTo>
                  <a:cubicBezTo>
                    <a:pt x="45" y="378"/>
                    <a:pt x="30" y="413"/>
                    <a:pt x="30" y="446"/>
                  </a:cubicBezTo>
                </a:path>
              </a:pathLst>
            </a:custGeom>
            <a:grpFill/>
            <a:ln w="6350" cap="flat">
              <a:solidFill>
                <a:srgbClr val="00009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/>
            <p:cNvSpPr>
              <a:spLocks noChangeAspect="1"/>
            </p:cNvSpPr>
            <p:nvPr/>
          </p:nvSpPr>
          <p:spPr bwMode="auto">
            <a:xfrm>
              <a:off x="2162" y="1638"/>
              <a:ext cx="1347" cy="1374"/>
            </a:xfrm>
            <a:custGeom>
              <a:avLst/>
              <a:gdLst>
                <a:gd name="T0" fmla="*/ 402 w 402"/>
                <a:gd name="T1" fmla="*/ 0 h 410"/>
                <a:gd name="T2" fmla="*/ 315 w 402"/>
                <a:gd name="T3" fmla="*/ 44 h 410"/>
                <a:gd name="T4" fmla="*/ 233 w 402"/>
                <a:gd name="T5" fmla="*/ 249 h 410"/>
                <a:gd name="T6" fmla="*/ 54 w 402"/>
                <a:gd name="T7" fmla="*/ 358 h 410"/>
                <a:gd name="T8" fmla="*/ 0 w 402"/>
                <a:gd name="T9" fmla="*/ 25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10">
                  <a:moveTo>
                    <a:pt x="402" y="0"/>
                  </a:moveTo>
                  <a:cubicBezTo>
                    <a:pt x="378" y="7"/>
                    <a:pt x="348" y="20"/>
                    <a:pt x="315" y="44"/>
                  </a:cubicBezTo>
                  <a:cubicBezTo>
                    <a:pt x="267" y="81"/>
                    <a:pt x="243" y="155"/>
                    <a:pt x="233" y="249"/>
                  </a:cubicBezTo>
                  <a:cubicBezTo>
                    <a:pt x="223" y="343"/>
                    <a:pt x="121" y="410"/>
                    <a:pt x="54" y="358"/>
                  </a:cubicBezTo>
                  <a:cubicBezTo>
                    <a:pt x="18" y="329"/>
                    <a:pt x="0" y="295"/>
                    <a:pt x="0" y="258"/>
                  </a:cubicBezTo>
                </a:path>
              </a:pathLst>
            </a:custGeom>
            <a:grpFill/>
            <a:ln w="6350" cap="flat">
              <a:solidFill>
                <a:srgbClr val="000090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"/>
          <p:cNvGrpSpPr>
            <a:grpSpLocks noChangeAspect="1"/>
          </p:cNvGrpSpPr>
          <p:nvPr/>
        </p:nvGrpSpPr>
        <p:grpSpPr bwMode="auto">
          <a:xfrm rot="19284702">
            <a:off x="1201661" y="406438"/>
            <a:ext cx="1023141" cy="1715370"/>
            <a:chOff x="2022" y="816"/>
            <a:chExt cx="1716" cy="2877"/>
          </a:xfrm>
        </p:grpSpPr>
        <p:sp>
          <p:nvSpPr>
            <p:cNvPr id="42" name="Freeform 5"/>
            <p:cNvSpPr>
              <a:spLocks noChangeAspect="1"/>
            </p:cNvSpPr>
            <p:nvPr/>
          </p:nvSpPr>
          <p:spPr bwMode="auto">
            <a:xfrm>
              <a:off x="2022" y="816"/>
              <a:ext cx="1716" cy="2877"/>
            </a:xfrm>
            <a:custGeom>
              <a:avLst/>
              <a:gdLst>
                <a:gd name="T0" fmla="*/ 632 w 1071"/>
                <a:gd name="T1" fmla="*/ 690 h 1795"/>
                <a:gd name="T2" fmla="*/ 837 w 1071"/>
                <a:gd name="T3" fmla="*/ 880 h 1795"/>
                <a:gd name="T4" fmla="*/ 665 w 1071"/>
                <a:gd name="T5" fmla="*/ 649 h 1795"/>
                <a:gd name="T6" fmla="*/ 773 w 1071"/>
                <a:gd name="T7" fmla="*/ 484 h 1795"/>
                <a:gd name="T8" fmla="*/ 1071 w 1071"/>
                <a:gd name="T9" fmla="*/ 482 h 1795"/>
                <a:gd name="T10" fmla="*/ 776 w 1071"/>
                <a:gd name="T11" fmla="*/ 430 h 1795"/>
                <a:gd name="T12" fmla="*/ 667 w 1071"/>
                <a:gd name="T13" fmla="*/ 255 h 1795"/>
                <a:gd name="T14" fmla="*/ 837 w 1071"/>
                <a:gd name="T15" fmla="*/ 21 h 1795"/>
                <a:gd name="T16" fmla="*/ 630 w 1071"/>
                <a:gd name="T17" fmla="*/ 230 h 1795"/>
                <a:gd name="T18" fmla="*/ 460 w 1071"/>
                <a:gd name="T19" fmla="*/ 221 h 1795"/>
                <a:gd name="T20" fmla="*/ 285 w 1071"/>
                <a:gd name="T21" fmla="*/ 0 h 1795"/>
                <a:gd name="T22" fmla="*/ 414 w 1071"/>
                <a:gd name="T23" fmla="*/ 245 h 1795"/>
                <a:gd name="T24" fmla="*/ 302 w 1071"/>
                <a:gd name="T25" fmla="*/ 424 h 1795"/>
                <a:gd name="T26" fmla="*/ 0 w 1071"/>
                <a:gd name="T27" fmla="*/ 474 h 1795"/>
                <a:gd name="T28" fmla="*/ 296 w 1071"/>
                <a:gd name="T29" fmla="*/ 479 h 1795"/>
                <a:gd name="T30" fmla="*/ 403 w 1071"/>
                <a:gd name="T31" fmla="*/ 648 h 1795"/>
                <a:gd name="T32" fmla="*/ 233 w 1071"/>
                <a:gd name="T33" fmla="*/ 872 h 1795"/>
                <a:gd name="T34" fmla="*/ 449 w 1071"/>
                <a:gd name="T35" fmla="*/ 689 h 1795"/>
                <a:gd name="T36" fmla="*/ 521 w 1071"/>
                <a:gd name="T37" fmla="*/ 698 h 1795"/>
                <a:gd name="T38" fmla="*/ 520 w 1071"/>
                <a:gd name="T39" fmla="*/ 1646 h 1795"/>
                <a:gd name="T40" fmla="*/ 432 w 1071"/>
                <a:gd name="T41" fmla="*/ 1778 h 1795"/>
                <a:gd name="T42" fmla="*/ 538 w 1071"/>
                <a:gd name="T43" fmla="*/ 1772 h 1795"/>
                <a:gd name="T44" fmla="*/ 648 w 1071"/>
                <a:gd name="T45" fmla="*/ 1778 h 1795"/>
                <a:gd name="T46" fmla="*/ 554 w 1071"/>
                <a:gd name="T47" fmla="*/ 1652 h 1795"/>
                <a:gd name="T48" fmla="*/ 552 w 1071"/>
                <a:gd name="T49" fmla="*/ 700 h 1795"/>
                <a:gd name="T50" fmla="*/ 632 w 1071"/>
                <a:gd name="T51" fmla="*/ 69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1" h="1795">
                  <a:moveTo>
                    <a:pt x="632" y="690"/>
                  </a:moveTo>
                  <a:cubicBezTo>
                    <a:pt x="659" y="701"/>
                    <a:pt x="821" y="860"/>
                    <a:pt x="837" y="880"/>
                  </a:cubicBezTo>
                  <a:cubicBezTo>
                    <a:pt x="797" y="839"/>
                    <a:pt x="664" y="683"/>
                    <a:pt x="665" y="649"/>
                  </a:cubicBezTo>
                  <a:cubicBezTo>
                    <a:pt x="666" y="615"/>
                    <a:pt x="727" y="504"/>
                    <a:pt x="773" y="484"/>
                  </a:cubicBezTo>
                  <a:cubicBezTo>
                    <a:pt x="819" y="465"/>
                    <a:pt x="1032" y="474"/>
                    <a:pt x="1071" y="482"/>
                  </a:cubicBezTo>
                  <a:cubicBezTo>
                    <a:pt x="992" y="465"/>
                    <a:pt x="846" y="456"/>
                    <a:pt x="776" y="430"/>
                  </a:cubicBezTo>
                  <a:cubicBezTo>
                    <a:pt x="706" y="405"/>
                    <a:pt x="661" y="293"/>
                    <a:pt x="667" y="255"/>
                  </a:cubicBezTo>
                  <a:cubicBezTo>
                    <a:pt x="672" y="218"/>
                    <a:pt x="804" y="55"/>
                    <a:pt x="837" y="21"/>
                  </a:cubicBezTo>
                  <a:cubicBezTo>
                    <a:pt x="826" y="33"/>
                    <a:pt x="668" y="201"/>
                    <a:pt x="630" y="230"/>
                  </a:cubicBezTo>
                  <a:cubicBezTo>
                    <a:pt x="592" y="260"/>
                    <a:pt x="496" y="248"/>
                    <a:pt x="460" y="221"/>
                  </a:cubicBezTo>
                  <a:cubicBezTo>
                    <a:pt x="424" y="194"/>
                    <a:pt x="316" y="36"/>
                    <a:pt x="285" y="0"/>
                  </a:cubicBezTo>
                  <a:cubicBezTo>
                    <a:pt x="305" y="23"/>
                    <a:pt x="406" y="219"/>
                    <a:pt x="414" y="245"/>
                  </a:cubicBezTo>
                  <a:cubicBezTo>
                    <a:pt x="422" y="272"/>
                    <a:pt x="331" y="394"/>
                    <a:pt x="302" y="424"/>
                  </a:cubicBezTo>
                  <a:cubicBezTo>
                    <a:pt x="277" y="450"/>
                    <a:pt x="53" y="470"/>
                    <a:pt x="0" y="474"/>
                  </a:cubicBezTo>
                  <a:cubicBezTo>
                    <a:pt x="50" y="479"/>
                    <a:pt x="266" y="467"/>
                    <a:pt x="296" y="479"/>
                  </a:cubicBezTo>
                  <a:cubicBezTo>
                    <a:pt x="339" y="496"/>
                    <a:pt x="407" y="624"/>
                    <a:pt x="403" y="648"/>
                  </a:cubicBezTo>
                  <a:cubicBezTo>
                    <a:pt x="399" y="672"/>
                    <a:pt x="254" y="839"/>
                    <a:pt x="233" y="872"/>
                  </a:cubicBezTo>
                  <a:cubicBezTo>
                    <a:pt x="309" y="792"/>
                    <a:pt x="424" y="700"/>
                    <a:pt x="449" y="689"/>
                  </a:cubicBezTo>
                  <a:cubicBezTo>
                    <a:pt x="473" y="678"/>
                    <a:pt x="512" y="689"/>
                    <a:pt x="521" y="698"/>
                  </a:cubicBezTo>
                  <a:cubicBezTo>
                    <a:pt x="530" y="708"/>
                    <a:pt x="532" y="1607"/>
                    <a:pt x="520" y="1646"/>
                  </a:cubicBezTo>
                  <a:cubicBezTo>
                    <a:pt x="508" y="1686"/>
                    <a:pt x="411" y="1752"/>
                    <a:pt x="432" y="1778"/>
                  </a:cubicBezTo>
                  <a:cubicBezTo>
                    <a:pt x="442" y="1791"/>
                    <a:pt x="490" y="1771"/>
                    <a:pt x="538" y="1772"/>
                  </a:cubicBezTo>
                  <a:cubicBezTo>
                    <a:pt x="589" y="1773"/>
                    <a:pt x="641" y="1795"/>
                    <a:pt x="648" y="1778"/>
                  </a:cubicBezTo>
                  <a:cubicBezTo>
                    <a:pt x="662" y="1746"/>
                    <a:pt x="566" y="1695"/>
                    <a:pt x="554" y="1652"/>
                  </a:cubicBezTo>
                  <a:cubicBezTo>
                    <a:pt x="543" y="1608"/>
                    <a:pt x="542" y="714"/>
                    <a:pt x="552" y="700"/>
                  </a:cubicBezTo>
                  <a:cubicBezTo>
                    <a:pt x="561" y="685"/>
                    <a:pt x="604" y="680"/>
                    <a:pt x="632" y="69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6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288" cy="336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04426" y="1939045"/>
            <a:ext cx="3301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ADH (vasopressin)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0" name="Group 44"/>
          <p:cNvGrpSpPr>
            <a:grpSpLocks noChangeAspect="1"/>
          </p:cNvGrpSpPr>
          <p:nvPr/>
        </p:nvGrpSpPr>
        <p:grpSpPr bwMode="auto">
          <a:xfrm>
            <a:off x="1434655" y="3314616"/>
            <a:ext cx="1556760" cy="1243155"/>
            <a:chOff x="1728" y="1248"/>
            <a:chExt cx="2303" cy="1839"/>
          </a:xfrm>
        </p:grpSpPr>
        <p:grpSp>
          <p:nvGrpSpPr>
            <p:cNvPr id="51" name="Group 23"/>
            <p:cNvGrpSpPr>
              <a:grpSpLocks noChangeAspect="1"/>
            </p:cNvGrpSpPr>
            <p:nvPr/>
          </p:nvGrpSpPr>
          <p:grpSpPr bwMode="auto">
            <a:xfrm>
              <a:off x="1728" y="1404"/>
              <a:ext cx="1167" cy="1683"/>
              <a:chOff x="1805" y="2214"/>
              <a:chExt cx="547" cy="789"/>
            </a:xfrm>
          </p:grpSpPr>
          <p:sp>
            <p:nvSpPr>
              <p:cNvPr id="61" name="Freeform 15"/>
              <p:cNvSpPr>
                <a:spLocks noChangeAspect="1"/>
              </p:cNvSpPr>
              <p:nvPr/>
            </p:nvSpPr>
            <p:spPr bwMode="auto">
              <a:xfrm>
                <a:off x="1805" y="2214"/>
                <a:ext cx="542" cy="662"/>
              </a:xfrm>
              <a:custGeom>
                <a:avLst/>
                <a:gdLst>
                  <a:gd name="T0" fmla="*/ 300 w 406"/>
                  <a:gd name="T1" fmla="*/ 199 h 495"/>
                  <a:gd name="T2" fmla="*/ 350 w 406"/>
                  <a:gd name="T3" fmla="*/ 58 h 495"/>
                  <a:gd name="T4" fmla="*/ 180 w 406"/>
                  <a:gd name="T5" fmla="*/ 28 h 495"/>
                  <a:gd name="T6" fmla="*/ 175 w 406"/>
                  <a:gd name="T7" fmla="*/ 477 h 495"/>
                  <a:gd name="T8" fmla="*/ 254 w 406"/>
                  <a:gd name="T9" fmla="*/ 31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95">
                    <a:moveTo>
                      <a:pt x="300" y="199"/>
                    </a:moveTo>
                    <a:cubicBezTo>
                      <a:pt x="342" y="218"/>
                      <a:pt x="406" y="116"/>
                      <a:pt x="350" y="58"/>
                    </a:cubicBezTo>
                    <a:cubicBezTo>
                      <a:pt x="294" y="1"/>
                      <a:pt x="226" y="0"/>
                      <a:pt x="180" y="28"/>
                    </a:cubicBezTo>
                    <a:cubicBezTo>
                      <a:pt x="11" y="131"/>
                      <a:pt x="0" y="446"/>
                      <a:pt x="175" y="477"/>
                    </a:cubicBezTo>
                    <a:cubicBezTo>
                      <a:pt x="279" y="495"/>
                      <a:pt x="343" y="345"/>
                      <a:pt x="254" y="316"/>
                    </a:cubicBezTo>
                  </a:path>
                </a:pathLst>
              </a:custGeom>
              <a:solidFill>
                <a:srgbClr val="FFF5EE"/>
              </a:solidFill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6"/>
              <p:cNvSpPr>
                <a:spLocks noChangeAspect="1"/>
              </p:cNvSpPr>
              <p:nvPr/>
            </p:nvSpPr>
            <p:spPr bwMode="auto">
              <a:xfrm>
                <a:off x="1983" y="2372"/>
                <a:ext cx="369" cy="631"/>
              </a:xfrm>
              <a:custGeom>
                <a:avLst/>
                <a:gdLst>
                  <a:gd name="T0" fmla="*/ 121 w 277"/>
                  <a:gd name="T1" fmla="*/ 198 h 472"/>
                  <a:gd name="T2" fmla="*/ 201 w 277"/>
                  <a:gd name="T3" fmla="*/ 472 h 472"/>
                  <a:gd name="T4" fmla="*/ 222 w 277"/>
                  <a:gd name="T5" fmla="*/ 470 h 472"/>
                  <a:gd name="T6" fmla="*/ 167 w 277"/>
                  <a:gd name="T7" fmla="*/ 81 h 472"/>
                  <a:gd name="T8" fmla="*/ 164 w 277"/>
                  <a:gd name="T9" fmla="*/ 77 h 472"/>
                  <a:gd name="T10" fmla="*/ 164 w 277"/>
                  <a:gd name="T11" fmla="*/ 6 h 472"/>
                  <a:gd name="T12" fmla="*/ 121 w 277"/>
                  <a:gd name="T13" fmla="*/ 0 h 472"/>
                  <a:gd name="T14" fmla="*/ 94 w 277"/>
                  <a:gd name="T15" fmla="*/ 8 h 472"/>
                  <a:gd name="T16" fmla="*/ 68 w 277"/>
                  <a:gd name="T17" fmla="*/ 26 h 472"/>
                  <a:gd name="T18" fmla="*/ 50 w 277"/>
                  <a:gd name="T19" fmla="*/ 43 h 472"/>
                  <a:gd name="T20" fmla="*/ 24 w 277"/>
                  <a:gd name="T21" fmla="*/ 71 h 472"/>
                  <a:gd name="T22" fmla="*/ 16 w 277"/>
                  <a:gd name="T23" fmla="*/ 124 h 472"/>
                  <a:gd name="T24" fmla="*/ 11 w 277"/>
                  <a:gd name="T25" fmla="*/ 152 h 472"/>
                  <a:gd name="T26" fmla="*/ 0 w 277"/>
                  <a:gd name="T27" fmla="*/ 206 h 472"/>
                  <a:gd name="T28" fmla="*/ 22 w 277"/>
                  <a:gd name="T29" fmla="*/ 233 h 472"/>
                  <a:gd name="T30" fmla="*/ 58 w 277"/>
                  <a:gd name="T31" fmla="*/ 240 h 472"/>
                  <a:gd name="T32" fmla="*/ 89 w 277"/>
                  <a:gd name="T33" fmla="*/ 246 h 472"/>
                  <a:gd name="T34" fmla="*/ 116 w 277"/>
                  <a:gd name="T35" fmla="*/ 201 h 472"/>
                  <a:gd name="T36" fmla="*/ 121 w 277"/>
                  <a:gd name="T37" fmla="*/ 19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7" h="472">
                    <a:moveTo>
                      <a:pt x="121" y="198"/>
                    </a:moveTo>
                    <a:cubicBezTo>
                      <a:pt x="235" y="154"/>
                      <a:pt x="174" y="422"/>
                      <a:pt x="201" y="472"/>
                    </a:cubicBezTo>
                    <a:cubicBezTo>
                      <a:pt x="210" y="470"/>
                      <a:pt x="206" y="472"/>
                      <a:pt x="222" y="470"/>
                    </a:cubicBezTo>
                    <a:cubicBezTo>
                      <a:pt x="184" y="423"/>
                      <a:pt x="277" y="157"/>
                      <a:pt x="167" y="81"/>
                    </a:cubicBezTo>
                    <a:cubicBezTo>
                      <a:pt x="164" y="77"/>
                      <a:pt x="164" y="77"/>
                      <a:pt x="164" y="77"/>
                    </a:cubicBezTo>
                    <a:cubicBezTo>
                      <a:pt x="151" y="53"/>
                      <a:pt x="151" y="31"/>
                      <a:pt x="164" y="6"/>
                    </a:cubicBezTo>
                    <a:cubicBezTo>
                      <a:pt x="149" y="29"/>
                      <a:pt x="137" y="31"/>
                      <a:pt x="121" y="0"/>
                    </a:cubicBezTo>
                    <a:cubicBezTo>
                      <a:pt x="132" y="69"/>
                      <a:pt x="120" y="57"/>
                      <a:pt x="94" y="8"/>
                    </a:cubicBezTo>
                    <a:cubicBezTo>
                      <a:pt x="96" y="34"/>
                      <a:pt x="81" y="37"/>
                      <a:pt x="68" y="26"/>
                    </a:cubicBezTo>
                    <a:cubicBezTo>
                      <a:pt x="90" y="53"/>
                      <a:pt x="104" y="92"/>
                      <a:pt x="50" y="43"/>
                    </a:cubicBezTo>
                    <a:cubicBezTo>
                      <a:pt x="54" y="56"/>
                      <a:pt x="47" y="74"/>
                      <a:pt x="24" y="71"/>
                    </a:cubicBezTo>
                    <a:cubicBezTo>
                      <a:pt x="100" y="105"/>
                      <a:pt x="87" y="131"/>
                      <a:pt x="16" y="124"/>
                    </a:cubicBezTo>
                    <a:cubicBezTo>
                      <a:pt x="30" y="139"/>
                      <a:pt x="23" y="148"/>
                      <a:pt x="11" y="152"/>
                    </a:cubicBezTo>
                    <a:cubicBezTo>
                      <a:pt x="25" y="157"/>
                      <a:pt x="88" y="174"/>
                      <a:pt x="0" y="206"/>
                    </a:cubicBezTo>
                    <a:cubicBezTo>
                      <a:pt x="17" y="203"/>
                      <a:pt x="33" y="215"/>
                      <a:pt x="22" y="233"/>
                    </a:cubicBezTo>
                    <a:cubicBezTo>
                      <a:pt x="53" y="201"/>
                      <a:pt x="87" y="199"/>
                      <a:pt x="58" y="240"/>
                    </a:cubicBezTo>
                    <a:cubicBezTo>
                      <a:pt x="64" y="234"/>
                      <a:pt x="83" y="224"/>
                      <a:pt x="89" y="246"/>
                    </a:cubicBezTo>
                    <a:cubicBezTo>
                      <a:pt x="98" y="216"/>
                      <a:pt x="110" y="204"/>
                      <a:pt x="116" y="201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7"/>
              <p:cNvSpPr>
                <a:spLocks noChangeAspect="1"/>
              </p:cNvSpPr>
              <p:nvPr/>
            </p:nvSpPr>
            <p:spPr bwMode="auto">
              <a:xfrm>
                <a:off x="2108" y="2297"/>
                <a:ext cx="148" cy="83"/>
              </a:xfrm>
              <a:custGeom>
                <a:avLst/>
                <a:gdLst>
                  <a:gd name="T0" fmla="*/ 27 w 111"/>
                  <a:gd name="T1" fmla="*/ 56 h 62"/>
                  <a:gd name="T2" fmla="*/ 51 w 111"/>
                  <a:gd name="T3" fmla="*/ 2 h 62"/>
                  <a:gd name="T4" fmla="*/ 70 w 111"/>
                  <a:gd name="T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62">
                    <a:moveTo>
                      <a:pt x="27" y="56"/>
                    </a:moveTo>
                    <a:cubicBezTo>
                      <a:pt x="21" y="40"/>
                      <a:pt x="0" y="0"/>
                      <a:pt x="51" y="2"/>
                    </a:cubicBezTo>
                    <a:cubicBezTo>
                      <a:pt x="111" y="4"/>
                      <a:pt x="75" y="55"/>
                      <a:pt x="70" y="62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8"/>
              <p:cNvSpPr>
                <a:spLocks noChangeAspect="1"/>
              </p:cNvSpPr>
              <p:nvPr/>
            </p:nvSpPr>
            <p:spPr bwMode="auto">
              <a:xfrm>
                <a:off x="1993" y="2280"/>
                <a:ext cx="116" cy="127"/>
              </a:xfrm>
              <a:custGeom>
                <a:avLst/>
                <a:gdLst>
                  <a:gd name="T0" fmla="*/ 60 w 87"/>
                  <a:gd name="T1" fmla="*/ 95 h 95"/>
                  <a:gd name="T2" fmla="*/ 40 w 87"/>
                  <a:gd name="T3" fmla="*/ 38 h 95"/>
                  <a:gd name="T4" fmla="*/ 86 w 87"/>
                  <a:gd name="T5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95">
                    <a:moveTo>
                      <a:pt x="60" y="95"/>
                    </a:moveTo>
                    <a:cubicBezTo>
                      <a:pt x="45" y="87"/>
                      <a:pt x="0" y="70"/>
                      <a:pt x="40" y="38"/>
                    </a:cubicBezTo>
                    <a:cubicBezTo>
                      <a:pt x="87" y="0"/>
                      <a:pt x="85" y="68"/>
                      <a:pt x="86" y="77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9"/>
              <p:cNvSpPr>
                <a:spLocks noChangeAspect="1"/>
              </p:cNvSpPr>
              <p:nvPr/>
            </p:nvSpPr>
            <p:spPr bwMode="auto">
              <a:xfrm>
                <a:off x="1932" y="2335"/>
                <a:ext cx="116" cy="132"/>
              </a:xfrm>
              <a:custGeom>
                <a:avLst/>
                <a:gdLst>
                  <a:gd name="T0" fmla="*/ 62 w 87"/>
                  <a:gd name="T1" fmla="*/ 99 h 99"/>
                  <a:gd name="T2" fmla="*/ 28 w 87"/>
                  <a:gd name="T3" fmla="*/ 50 h 99"/>
                  <a:gd name="T4" fmla="*/ 87 w 87"/>
                  <a:gd name="T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99">
                    <a:moveTo>
                      <a:pt x="62" y="99"/>
                    </a:moveTo>
                    <a:cubicBezTo>
                      <a:pt x="44" y="96"/>
                      <a:pt x="0" y="93"/>
                      <a:pt x="28" y="50"/>
                    </a:cubicBezTo>
                    <a:cubicBezTo>
                      <a:pt x="61" y="0"/>
                      <a:pt x="84" y="61"/>
                      <a:pt x="87" y="69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0"/>
              <p:cNvSpPr>
                <a:spLocks noChangeAspect="1"/>
              </p:cNvSpPr>
              <p:nvPr/>
            </p:nvSpPr>
            <p:spPr bwMode="auto">
              <a:xfrm>
                <a:off x="1903" y="2468"/>
                <a:ext cx="101" cy="149"/>
              </a:xfrm>
              <a:custGeom>
                <a:avLst/>
                <a:gdLst>
                  <a:gd name="T0" fmla="*/ 69 w 76"/>
                  <a:gd name="T1" fmla="*/ 81 h 111"/>
                  <a:gd name="T2" fmla="*/ 3 w 76"/>
                  <a:gd name="T3" fmla="*/ 60 h 111"/>
                  <a:gd name="T4" fmla="*/ 76 w 76"/>
                  <a:gd name="T5" fmla="*/ 5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1">
                    <a:moveTo>
                      <a:pt x="69" y="81"/>
                    </a:moveTo>
                    <a:cubicBezTo>
                      <a:pt x="49" y="87"/>
                      <a:pt x="0" y="111"/>
                      <a:pt x="3" y="60"/>
                    </a:cubicBezTo>
                    <a:cubicBezTo>
                      <a:pt x="8" y="0"/>
                      <a:pt x="68" y="46"/>
                      <a:pt x="76" y="52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1"/>
              <p:cNvSpPr>
                <a:spLocks noChangeAspect="1"/>
              </p:cNvSpPr>
              <p:nvPr/>
            </p:nvSpPr>
            <p:spPr bwMode="auto">
              <a:xfrm>
                <a:off x="1881" y="2647"/>
                <a:ext cx="131" cy="118"/>
              </a:xfrm>
              <a:custGeom>
                <a:avLst/>
                <a:gdLst>
                  <a:gd name="T0" fmla="*/ 98 w 98"/>
                  <a:gd name="T1" fmla="*/ 27 h 88"/>
                  <a:gd name="T2" fmla="*/ 37 w 98"/>
                  <a:gd name="T3" fmla="*/ 48 h 88"/>
                  <a:gd name="T4" fmla="*/ 76 w 98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8">
                    <a:moveTo>
                      <a:pt x="98" y="27"/>
                    </a:moveTo>
                    <a:cubicBezTo>
                      <a:pt x="90" y="43"/>
                      <a:pt x="69" y="88"/>
                      <a:pt x="37" y="48"/>
                    </a:cubicBezTo>
                    <a:cubicBezTo>
                      <a:pt x="0" y="0"/>
                      <a:pt x="68" y="0"/>
                      <a:pt x="76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2"/>
              <p:cNvSpPr>
                <a:spLocks noChangeAspect="1"/>
              </p:cNvSpPr>
              <p:nvPr/>
            </p:nvSpPr>
            <p:spPr bwMode="auto">
              <a:xfrm>
                <a:off x="1977" y="2693"/>
                <a:ext cx="140" cy="106"/>
              </a:xfrm>
              <a:custGeom>
                <a:avLst/>
                <a:gdLst>
                  <a:gd name="T0" fmla="*/ 94 w 105"/>
                  <a:gd name="T1" fmla="*/ 9 h 79"/>
                  <a:gd name="T2" fmla="*/ 57 w 105"/>
                  <a:gd name="T3" fmla="*/ 61 h 79"/>
                  <a:gd name="T4" fmla="*/ 62 w 105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79">
                    <a:moveTo>
                      <a:pt x="94" y="9"/>
                    </a:moveTo>
                    <a:cubicBezTo>
                      <a:pt x="94" y="27"/>
                      <a:pt x="105" y="79"/>
                      <a:pt x="57" y="61"/>
                    </a:cubicBezTo>
                    <a:cubicBezTo>
                      <a:pt x="0" y="40"/>
                      <a:pt x="54" y="5"/>
                      <a:pt x="62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33"/>
            <p:cNvGrpSpPr>
              <a:grpSpLocks noChangeAspect="1"/>
            </p:cNvGrpSpPr>
            <p:nvPr/>
          </p:nvGrpSpPr>
          <p:grpSpPr bwMode="auto">
            <a:xfrm flipH="1">
              <a:off x="2864" y="1248"/>
              <a:ext cx="1167" cy="1683"/>
              <a:chOff x="1805" y="2214"/>
              <a:chExt cx="547" cy="789"/>
            </a:xfrm>
          </p:grpSpPr>
          <p:sp>
            <p:nvSpPr>
              <p:cNvPr id="53" name="Freeform 34"/>
              <p:cNvSpPr>
                <a:spLocks noChangeAspect="1"/>
              </p:cNvSpPr>
              <p:nvPr/>
            </p:nvSpPr>
            <p:spPr bwMode="auto">
              <a:xfrm>
                <a:off x="1805" y="2214"/>
                <a:ext cx="542" cy="662"/>
              </a:xfrm>
              <a:custGeom>
                <a:avLst/>
                <a:gdLst>
                  <a:gd name="T0" fmla="*/ 300 w 406"/>
                  <a:gd name="T1" fmla="*/ 199 h 495"/>
                  <a:gd name="T2" fmla="*/ 350 w 406"/>
                  <a:gd name="T3" fmla="*/ 58 h 495"/>
                  <a:gd name="T4" fmla="*/ 180 w 406"/>
                  <a:gd name="T5" fmla="*/ 28 h 495"/>
                  <a:gd name="T6" fmla="*/ 175 w 406"/>
                  <a:gd name="T7" fmla="*/ 477 h 495"/>
                  <a:gd name="T8" fmla="*/ 254 w 406"/>
                  <a:gd name="T9" fmla="*/ 31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95">
                    <a:moveTo>
                      <a:pt x="300" y="199"/>
                    </a:moveTo>
                    <a:cubicBezTo>
                      <a:pt x="342" y="218"/>
                      <a:pt x="406" y="116"/>
                      <a:pt x="350" y="58"/>
                    </a:cubicBezTo>
                    <a:cubicBezTo>
                      <a:pt x="294" y="1"/>
                      <a:pt x="226" y="0"/>
                      <a:pt x="180" y="28"/>
                    </a:cubicBezTo>
                    <a:cubicBezTo>
                      <a:pt x="11" y="131"/>
                      <a:pt x="0" y="446"/>
                      <a:pt x="175" y="477"/>
                    </a:cubicBezTo>
                    <a:cubicBezTo>
                      <a:pt x="279" y="495"/>
                      <a:pt x="343" y="345"/>
                      <a:pt x="254" y="316"/>
                    </a:cubicBezTo>
                  </a:path>
                </a:pathLst>
              </a:custGeom>
              <a:solidFill>
                <a:srgbClr val="FFF5EE"/>
              </a:solidFill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5"/>
              <p:cNvSpPr>
                <a:spLocks noChangeAspect="1"/>
              </p:cNvSpPr>
              <p:nvPr/>
            </p:nvSpPr>
            <p:spPr bwMode="auto">
              <a:xfrm>
                <a:off x="1983" y="2372"/>
                <a:ext cx="369" cy="631"/>
              </a:xfrm>
              <a:custGeom>
                <a:avLst/>
                <a:gdLst>
                  <a:gd name="T0" fmla="*/ 121 w 277"/>
                  <a:gd name="T1" fmla="*/ 198 h 472"/>
                  <a:gd name="T2" fmla="*/ 201 w 277"/>
                  <a:gd name="T3" fmla="*/ 472 h 472"/>
                  <a:gd name="T4" fmla="*/ 222 w 277"/>
                  <a:gd name="T5" fmla="*/ 470 h 472"/>
                  <a:gd name="T6" fmla="*/ 167 w 277"/>
                  <a:gd name="T7" fmla="*/ 81 h 472"/>
                  <a:gd name="T8" fmla="*/ 164 w 277"/>
                  <a:gd name="T9" fmla="*/ 77 h 472"/>
                  <a:gd name="T10" fmla="*/ 164 w 277"/>
                  <a:gd name="T11" fmla="*/ 6 h 472"/>
                  <a:gd name="T12" fmla="*/ 121 w 277"/>
                  <a:gd name="T13" fmla="*/ 0 h 472"/>
                  <a:gd name="T14" fmla="*/ 94 w 277"/>
                  <a:gd name="T15" fmla="*/ 8 h 472"/>
                  <a:gd name="T16" fmla="*/ 68 w 277"/>
                  <a:gd name="T17" fmla="*/ 26 h 472"/>
                  <a:gd name="T18" fmla="*/ 50 w 277"/>
                  <a:gd name="T19" fmla="*/ 43 h 472"/>
                  <a:gd name="T20" fmla="*/ 24 w 277"/>
                  <a:gd name="T21" fmla="*/ 71 h 472"/>
                  <a:gd name="T22" fmla="*/ 16 w 277"/>
                  <a:gd name="T23" fmla="*/ 124 h 472"/>
                  <a:gd name="T24" fmla="*/ 11 w 277"/>
                  <a:gd name="T25" fmla="*/ 152 h 472"/>
                  <a:gd name="T26" fmla="*/ 0 w 277"/>
                  <a:gd name="T27" fmla="*/ 206 h 472"/>
                  <a:gd name="T28" fmla="*/ 22 w 277"/>
                  <a:gd name="T29" fmla="*/ 233 h 472"/>
                  <a:gd name="T30" fmla="*/ 58 w 277"/>
                  <a:gd name="T31" fmla="*/ 240 h 472"/>
                  <a:gd name="T32" fmla="*/ 89 w 277"/>
                  <a:gd name="T33" fmla="*/ 246 h 472"/>
                  <a:gd name="T34" fmla="*/ 116 w 277"/>
                  <a:gd name="T35" fmla="*/ 201 h 472"/>
                  <a:gd name="T36" fmla="*/ 121 w 277"/>
                  <a:gd name="T37" fmla="*/ 19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7" h="472">
                    <a:moveTo>
                      <a:pt x="121" y="198"/>
                    </a:moveTo>
                    <a:cubicBezTo>
                      <a:pt x="235" y="154"/>
                      <a:pt x="174" y="422"/>
                      <a:pt x="201" y="472"/>
                    </a:cubicBezTo>
                    <a:cubicBezTo>
                      <a:pt x="210" y="470"/>
                      <a:pt x="206" y="472"/>
                      <a:pt x="222" y="470"/>
                    </a:cubicBezTo>
                    <a:cubicBezTo>
                      <a:pt x="184" y="423"/>
                      <a:pt x="277" y="157"/>
                      <a:pt x="167" y="81"/>
                    </a:cubicBezTo>
                    <a:cubicBezTo>
                      <a:pt x="164" y="77"/>
                      <a:pt x="164" y="77"/>
                      <a:pt x="164" y="77"/>
                    </a:cubicBezTo>
                    <a:cubicBezTo>
                      <a:pt x="151" y="53"/>
                      <a:pt x="151" y="31"/>
                      <a:pt x="164" y="6"/>
                    </a:cubicBezTo>
                    <a:cubicBezTo>
                      <a:pt x="149" y="29"/>
                      <a:pt x="137" y="31"/>
                      <a:pt x="121" y="0"/>
                    </a:cubicBezTo>
                    <a:cubicBezTo>
                      <a:pt x="132" y="69"/>
                      <a:pt x="120" y="57"/>
                      <a:pt x="94" y="8"/>
                    </a:cubicBezTo>
                    <a:cubicBezTo>
                      <a:pt x="96" y="34"/>
                      <a:pt x="81" y="37"/>
                      <a:pt x="68" y="26"/>
                    </a:cubicBezTo>
                    <a:cubicBezTo>
                      <a:pt x="90" y="53"/>
                      <a:pt x="104" y="92"/>
                      <a:pt x="50" y="43"/>
                    </a:cubicBezTo>
                    <a:cubicBezTo>
                      <a:pt x="54" y="56"/>
                      <a:pt x="47" y="74"/>
                      <a:pt x="24" y="71"/>
                    </a:cubicBezTo>
                    <a:cubicBezTo>
                      <a:pt x="100" y="105"/>
                      <a:pt x="87" y="131"/>
                      <a:pt x="16" y="124"/>
                    </a:cubicBezTo>
                    <a:cubicBezTo>
                      <a:pt x="30" y="139"/>
                      <a:pt x="23" y="148"/>
                      <a:pt x="11" y="152"/>
                    </a:cubicBezTo>
                    <a:cubicBezTo>
                      <a:pt x="25" y="157"/>
                      <a:pt x="88" y="174"/>
                      <a:pt x="0" y="206"/>
                    </a:cubicBezTo>
                    <a:cubicBezTo>
                      <a:pt x="17" y="203"/>
                      <a:pt x="33" y="215"/>
                      <a:pt x="22" y="233"/>
                    </a:cubicBezTo>
                    <a:cubicBezTo>
                      <a:pt x="53" y="201"/>
                      <a:pt x="87" y="199"/>
                      <a:pt x="58" y="240"/>
                    </a:cubicBezTo>
                    <a:cubicBezTo>
                      <a:pt x="64" y="234"/>
                      <a:pt x="83" y="224"/>
                      <a:pt x="89" y="246"/>
                    </a:cubicBezTo>
                    <a:cubicBezTo>
                      <a:pt x="98" y="216"/>
                      <a:pt x="110" y="204"/>
                      <a:pt x="116" y="201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6"/>
              <p:cNvSpPr>
                <a:spLocks noChangeAspect="1"/>
              </p:cNvSpPr>
              <p:nvPr/>
            </p:nvSpPr>
            <p:spPr bwMode="auto">
              <a:xfrm>
                <a:off x="2108" y="2297"/>
                <a:ext cx="148" cy="83"/>
              </a:xfrm>
              <a:custGeom>
                <a:avLst/>
                <a:gdLst>
                  <a:gd name="T0" fmla="*/ 27 w 111"/>
                  <a:gd name="T1" fmla="*/ 56 h 62"/>
                  <a:gd name="T2" fmla="*/ 51 w 111"/>
                  <a:gd name="T3" fmla="*/ 2 h 62"/>
                  <a:gd name="T4" fmla="*/ 70 w 111"/>
                  <a:gd name="T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62">
                    <a:moveTo>
                      <a:pt x="27" y="56"/>
                    </a:moveTo>
                    <a:cubicBezTo>
                      <a:pt x="21" y="40"/>
                      <a:pt x="0" y="0"/>
                      <a:pt x="51" y="2"/>
                    </a:cubicBezTo>
                    <a:cubicBezTo>
                      <a:pt x="111" y="4"/>
                      <a:pt x="75" y="55"/>
                      <a:pt x="70" y="62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7"/>
              <p:cNvSpPr>
                <a:spLocks noChangeAspect="1"/>
              </p:cNvSpPr>
              <p:nvPr/>
            </p:nvSpPr>
            <p:spPr bwMode="auto">
              <a:xfrm>
                <a:off x="1993" y="2280"/>
                <a:ext cx="116" cy="127"/>
              </a:xfrm>
              <a:custGeom>
                <a:avLst/>
                <a:gdLst>
                  <a:gd name="T0" fmla="*/ 60 w 87"/>
                  <a:gd name="T1" fmla="*/ 95 h 95"/>
                  <a:gd name="T2" fmla="*/ 40 w 87"/>
                  <a:gd name="T3" fmla="*/ 38 h 95"/>
                  <a:gd name="T4" fmla="*/ 86 w 87"/>
                  <a:gd name="T5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95">
                    <a:moveTo>
                      <a:pt x="60" y="95"/>
                    </a:moveTo>
                    <a:cubicBezTo>
                      <a:pt x="45" y="87"/>
                      <a:pt x="0" y="70"/>
                      <a:pt x="40" y="38"/>
                    </a:cubicBezTo>
                    <a:cubicBezTo>
                      <a:pt x="87" y="0"/>
                      <a:pt x="85" y="68"/>
                      <a:pt x="86" y="77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8"/>
              <p:cNvSpPr>
                <a:spLocks noChangeAspect="1"/>
              </p:cNvSpPr>
              <p:nvPr/>
            </p:nvSpPr>
            <p:spPr bwMode="auto">
              <a:xfrm>
                <a:off x="1932" y="2335"/>
                <a:ext cx="116" cy="132"/>
              </a:xfrm>
              <a:custGeom>
                <a:avLst/>
                <a:gdLst>
                  <a:gd name="T0" fmla="*/ 62 w 87"/>
                  <a:gd name="T1" fmla="*/ 99 h 99"/>
                  <a:gd name="T2" fmla="*/ 28 w 87"/>
                  <a:gd name="T3" fmla="*/ 50 h 99"/>
                  <a:gd name="T4" fmla="*/ 87 w 87"/>
                  <a:gd name="T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99">
                    <a:moveTo>
                      <a:pt x="62" y="99"/>
                    </a:moveTo>
                    <a:cubicBezTo>
                      <a:pt x="44" y="96"/>
                      <a:pt x="0" y="93"/>
                      <a:pt x="28" y="50"/>
                    </a:cubicBezTo>
                    <a:cubicBezTo>
                      <a:pt x="61" y="0"/>
                      <a:pt x="84" y="61"/>
                      <a:pt x="87" y="69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9"/>
              <p:cNvSpPr>
                <a:spLocks noChangeAspect="1"/>
              </p:cNvSpPr>
              <p:nvPr/>
            </p:nvSpPr>
            <p:spPr bwMode="auto">
              <a:xfrm>
                <a:off x="1903" y="2468"/>
                <a:ext cx="101" cy="149"/>
              </a:xfrm>
              <a:custGeom>
                <a:avLst/>
                <a:gdLst>
                  <a:gd name="T0" fmla="*/ 69 w 76"/>
                  <a:gd name="T1" fmla="*/ 81 h 111"/>
                  <a:gd name="T2" fmla="*/ 3 w 76"/>
                  <a:gd name="T3" fmla="*/ 60 h 111"/>
                  <a:gd name="T4" fmla="*/ 76 w 76"/>
                  <a:gd name="T5" fmla="*/ 5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1">
                    <a:moveTo>
                      <a:pt x="69" y="81"/>
                    </a:moveTo>
                    <a:cubicBezTo>
                      <a:pt x="49" y="87"/>
                      <a:pt x="0" y="111"/>
                      <a:pt x="3" y="60"/>
                    </a:cubicBezTo>
                    <a:cubicBezTo>
                      <a:pt x="8" y="0"/>
                      <a:pt x="68" y="46"/>
                      <a:pt x="76" y="52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40"/>
              <p:cNvSpPr>
                <a:spLocks noChangeAspect="1"/>
              </p:cNvSpPr>
              <p:nvPr/>
            </p:nvSpPr>
            <p:spPr bwMode="auto">
              <a:xfrm>
                <a:off x="1881" y="2647"/>
                <a:ext cx="131" cy="118"/>
              </a:xfrm>
              <a:custGeom>
                <a:avLst/>
                <a:gdLst>
                  <a:gd name="T0" fmla="*/ 98 w 98"/>
                  <a:gd name="T1" fmla="*/ 27 h 88"/>
                  <a:gd name="T2" fmla="*/ 37 w 98"/>
                  <a:gd name="T3" fmla="*/ 48 h 88"/>
                  <a:gd name="T4" fmla="*/ 76 w 98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8">
                    <a:moveTo>
                      <a:pt x="98" y="27"/>
                    </a:moveTo>
                    <a:cubicBezTo>
                      <a:pt x="90" y="43"/>
                      <a:pt x="69" y="88"/>
                      <a:pt x="37" y="48"/>
                    </a:cubicBezTo>
                    <a:cubicBezTo>
                      <a:pt x="0" y="0"/>
                      <a:pt x="68" y="0"/>
                      <a:pt x="76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 noChangeAspect="1"/>
              </p:cNvSpPr>
              <p:nvPr/>
            </p:nvSpPr>
            <p:spPr bwMode="auto">
              <a:xfrm>
                <a:off x="1977" y="2693"/>
                <a:ext cx="140" cy="106"/>
              </a:xfrm>
              <a:custGeom>
                <a:avLst/>
                <a:gdLst>
                  <a:gd name="T0" fmla="*/ 94 w 105"/>
                  <a:gd name="T1" fmla="*/ 9 h 79"/>
                  <a:gd name="T2" fmla="*/ 57 w 105"/>
                  <a:gd name="T3" fmla="*/ 61 h 79"/>
                  <a:gd name="T4" fmla="*/ 62 w 105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79">
                    <a:moveTo>
                      <a:pt x="94" y="9"/>
                    </a:moveTo>
                    <a:cubicBezTo>
                      <a:pt x="94" y="27"/>
                      <a:pt x="105" y="79"/>
                      <a:pt x="57" y="61"/>
                    </a:cubicBezTo>
                    <a:cubicBezTo>
                      <a:pt x="0" y="40"/>
                      <a:pt x="54" y="5"/>
                      <a:pt x="62" y="0"/>
                    </a:cubicBezTo>
                  </a:path>
                </a:pathLst>
              </a:custGeom>
              <a:noFill/>
              <a:ln w="6350" cap="rnd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5880880" y="4007672"/>
            <a:ext cx="2954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water retention</a:t>
            </a:r>
          </a:p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through water channels (aquaporin-2)</a:t>
            </a:r>
          </a:p>
          <a:p>
            <a:endParaRPr lang="en-US" dirty="0"/>
          </a:p>
        </p:txBody>
      </p:sp>
      <p:sp>
        <p:nvSpPr>
          <p:cNvPr id="71" name="AutoShape 351"/>
          <p:cNvSpPr>
            <a:spLocks noChangeAspect="1" noChangeArrowheads="1"/>
          </p:cNvSpPr>
          <p:nvPr/>
        </p:nvSpPr>
        <p:spPr bwMode="auto">
          <a:xfrm flipV="1">
            <a:off x="2333348" y="1940478"/>
            <a:ext cx="361767" cy="1266185"/>
          </a:xfrm>
          <a:prstGeom prst="upArrow">
            <a:avLst>
              <a:gd name="adj1" fmla="val 52083"/>
              <a:gd name="adj2" fmla="val 82299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38"/>
          <p:cNvGrpSpPr>
            <a:grpSpLocks noChangeAspect="1"/>
          </p:cNvGrpSpPr>
          <p:nvPr/>
        </p:nvGrpSpPr>
        <p:grpSpPr bwMode="auto">
          <a:xfrm>
            <a:off x="3220822" y="3444499"/>
            <a:ext cx="1657142" cy="2404385"/>
            <a:chOff x="1968" y="628"/>
            <a:chExt cx="2384" cy="3459"/>
          </a:xfrm>
        </p:grpSpPr>
        <p:sp>
          <p:nvSpPr>
            <p:cNvPr id="79" name="Freeform 39"/>
            <p:cNvSpPr>
              <a:spLocks noChangeAspect="1"/>
            </p:cNvSpPr>
            <p:nvPr/>
          </p:nvSpPr>
          <p:spPr bwMode="auto">
            <a:xfrm>
              <a:off x="1968" y="628"/>
              <a:ext cx="2384" cy="3459"/>
            </a:xfrm>
            <a:custGeom>
              <a:avLst/>
              <a:gdLst>
                <a:gd name="T0" fmla="*/ 72 w 1788"/>
                <a:gd name="T1" fmla="*/ 2196 h 2591"/>
                <a:gd name="T2" fmla="*/ 72 w 1788"/>
                <a:gd name="T3" fmla="*/ 1135 h 2591"/>
                <a:gd name="T4" fmla="*/ 66 w 1788"/>
                <a:gd name="T5" fmla="*/ 1134 h 2591"/>
                <a:gd name="T6" fmla="*/ 15 w 1788"/>
                <a:gd name="T7" fmla="*/ 1099 h 2591"/>
                <a:gd name="T8" fmla="*/ 0 w 1788"/>
                <a:gd name="T9" fmla="*/ 1044 h 2591"/>
                <a:gd name="T10" fmla="*/ 0 w 1788"/>
                <a:gd name="T11" fmla="*/ 0 h 2591"/>
                <a:gd name="T12" fmla="*/ 48 w 1788"/>
                <a:gd name="T13" fmla="*/ 0 h 2591"/>
                <a:gd name="T14" fmla="*/ 48 w 1788"/>
                <a:gd name="T15" fmla="*/ 1044 h 2591"/>
                <a:gd name="T16" fmla="*/ 59 w 1788"/>
                <a:gd name="T17" fmla="*/ 1077 h 2591"/>
                <a:gd name="T18" fmla="*/ 83 w 1788"/>
                <a:gd name="T19" fmla="*/ 1089 h 2591"/>
                <a:gd name="T20" fmla="*/ 120 w 1788"/>
                <a:gd name="T21" fmla="*/ 1116 h 2591"/>
                <a:gd name="T22" fmla="*/ 120 w 1788"/>
                <a:gd name="T23" fmla="*/ 2196 h 2591"/>
                <a:gd name="T24" fmla="*/ 233 w 1788"/>
                <a:gd name="T25" fmla="*/ 2457 h 2591"/>
                <a:gd name="T26" fmla="*/ 487 w 1788"/>
                <a:gd name="T27" fmla="*/ 2543 h 2591"/>
                <a:gd name="T28" fmla="*/ 747 w 1788"/>
                <a:gd name="T29" fmla="*/ 2455 h 2591"/>
                <a:gd name="T30" fmla="*/ 864 w 1788"/>
                <a:gd name="T31" fmla="*/ 2196 h 2591"/>
                <a:gd name="T32" fmla="*/ 864 w 1788"/>
                <a:gd name="T33" fmla="*/ 936 h 2591"/>
                <a:gd name="T34" fmla="*/ 864 w 1788"/>
                <a:gd name="T35" fmla="*/ 912 h 2591"/>
                <a:gd name="T36" fmla="*/ 912 w 1788"/>
                <a:gd name="T37" fmla="*/ 909 h 2591"/>
                <a:gd name="T38" fmla="*/ 930 w 1788"/>
                <a:gd name="T39" fmla="*/ 894 h 2591"/>
                <a:gd name="T40" fmla="*/ 936 w 1788"/>
                <a:gd name="T41" fmla="*/ 864 h 2591"/>
                <a:gd name="T42" fmla="*/ 936 w 1788"/>
                <a:gd name="T43" fmla="*/ 612 h 2591"/>
                <a:gd name="T44" fmla="*/ 953 w 1788"/>
                <a:gd name="T45" fmla="*/ 509 h 2591"/>
                <a:gd name="T46" fmla="*/ 1012 w 1788"/>
                <a:gd name="T47" fmla="*/ 453 h 2591"/>
                <a:gd name="T48" fmla="*/ 1068 w 1788"/>
                <a:gd name="T49" fmla="*/ 444 h 2591"/>
                <a:gd name="T50" fmla="*/ 1788 w 1788"/>
                <a:gd name="T51" fmla="*/ 444 h 2591"/>
                <a:gd name="T52" fmla="*/ 1788 w 1788"/>
                <a:gd name="T53" fmla="*/ 492 h 2591"/>
                <a:gd name="T54" fmla="*/ 1068 w 1788"/>
                <a:gd name="T55" fmla="*/ 492 h 2591"/>
                <a:gd name="T56" fmla="*/ 1029 w 1788"/>
                <a:gd name="T57" fmla="*/ 498 h 2591"/>
                <a:gd name="T58" fmla="*/ 1006 w 1788"/>
                <a:gd name="T59" fmla="*/ 514 h 2591"/>
                <a:gd name="T60" fmla="*/ 984 w 1788"/>
                <a:gd name="T61" fmla="*/ 612 h 2591"/>
                <a:gd name="T62" fmla="*/ 984 w 1788"/>
                <a:gd name="T63" fmla="*/ 864 h 2591"/>
                <a:gd name="T64" fmla="*/ 973 w 1788"/>
                <a:gd name="T65" fmla="*/ 917 h 2591"/>
                <a:gd name="T66" fmla="*/ 943 w 1788"/>
                <a:gd name="T67" fmla="*/ 948 h 2591"/>
                <a:gd name="T68" fmla="*/ 912 w 1788"/>
                <a:gd name="T69" fmla="*/ 958 h 2591"/>
                <a:gd name="T70" fmla="*/ 912 w 1788"/>
                <a:gd name="T71" fmla="*/ 2196 h 2591"/>
                <a:gd name="T72" fmla="*/ 777 w 1788"/>
                <a:gd name="T73" fmla="*/ 2492 h 2591"/>
                <a:gd name="T74" fmla="*/ 487 w 1788"/>
                <a:gd name="T75" fmla="*/ 2591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88" h="2591">
                  <a:moveTo>
                    <a:pt x="202" y="2494"/>
                  </a:moveTo>
                  <a:cubicBezTo>
                    <a:pt x="124" y="2428"/>
                    <a:pt x="72" y="2327"/>
                    <a:pt x="72" y="2196"/>
                  </a:cubicBezTo>
                  <a:cubicBezTo>
                    <a:pt x="72" y="2196"/>
                    <a:pt x="72" y="2196"/>
                    <a:pt x="72" y="2196"/>
                  </a:cubicBezTo>
                  <a:cubicBezTo>
                    <a:pt x="72" y="1815"/>
                    <a:pt x="72" y="1308"/>
                    <a:pt x="72" y="1135"/>
                  </a:cubicBezTo>
                  <a:cubicBezTo>
                    <a:pt x="72" y="1135"/>
                    <a:pt x="72" y="1135"/>
                    <a:pt x="72" y="1135"/>
                  </a:cubicBezTo>
                  <a:cubicBezTo>
                    <a:pt x="70" y="1135"/>
                    <a:pt x="68" y="1134"/>
                    <a:pt x="66" y="1134"/>
                  </a:cubicBezTo>
                  <a:cubicBezTo>
                    <a:pt x="66" y="1134"/>
                    <a:pt x="66" y="1134"/>
                    <a:pt x="66" y="1134"/>
                  </a:cubicBezTo>
                  <a:cubicBezTo>
                    <a:pt x="51" y="1129"/>
                    <a:pt x="30" y="1120"/>
                    <a:pt x="15" y="1099"/>
                  </a:cubicBezTo>
                  <a:cubicBezTo>
                    <a:pt x="15" y="1099"/>
                    <a:pt x="15" y="1099"/>
                    <a:pt x="15" y="1099"/>
                  </a:cubicBezTo>
                  <a:cubicBezTo>
                    <a:pt x="6" y="1085"/>
                    <a:pt x="0" y="1066"/>
                    <a:pt x="0" y="1044"/>
                  </a:cubicBezTo>
                  <a:cubicBezTo>
                    <a:pt x="0" y="1044"/>
                    <a:pt x="0" y="1044"/>
                    <a:pt x="0" y="1044"/>
                  </a:cubicBezTo>
                  <a:cubicBezTo>
                    <a:pt x="0" y="915"/>
                    <a:pt x="0" y="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6"/>
                    <a:pt x="48" y="915"/>
                    <a:pt x="48" y="1044"/>
                  </a:cubicBezTo>
                  <a:cubicBezTo>
                    <a:pt x="48" y="1044"/>
                    <a:pt x="48" y="1044"/>
                    <a:pt x="48" y="1044"/>
                  </a:cubicBezTo>
                  <a:cubicBezTo>
                    <a:pt x="48" y="1063"/>
                    <a:pt x="53" y="1071"/>
                    <a:pt x="59" y="1077"/>
                  </a:cubicBezTo>
                  <a:cubicBezTo>
                    <a:pt x="59" y="1077"/>
                    <a:pt x="59" y="1077"/>
                    <a:pt x="59" y="1077"/>
                  </a:cubicBezTo>
                  <a:cubicBezTo>
                    <a:pt x="66" y="1083"/>
                    <a:pt x="75" y="1087"/>
                    <a:pt x="83" y="1089"/>
                  </a:cubicBezTo>
                  <a:cubicBezTo>
                    <a:pt x="83" y="1089"/>
                    <a:pt x="83" y="1089"/>
                    <a:pt x="83" y="1089"/>
                  </a:cubicBezTo>
                  <a:cubicBezTo>
                    <a:pt x="97" y="1091"/>
                    <a:pt x="120" y="1095"/>
                    <a:pt x="120" y="1095"/>
                  </a:cubicBezTo>
                  <a:cubicBezTo>
                    <a:pt x="121" y="1102"/>
                    <a:pt x="120" y="1111"/>
                    <a:pt x="120" y="1116"/>
                  </a:cubicBezTo>
                  <a:cubicBezTo>
                    <a:pt x="120" y="1116"/>
                    <a:pt x="120" y="1116"/>
                    <a:pt x="120" y="1116"/>
                  </a:cubicBezTo>
                  <a:cubicBezTo>
                    <a:pt x="120" y="1267"/>
                    <a:pt x="120" y="1800"/>
                    <a:pt x="120" y="2196"/>
                  </a:cubicBezTo>
                  <a:cubicBezTo>
                    <a:pt x="120" y="2196"/>
                    <a:pt x="120" y="2196"/>
                    <a:pt x="120" y="2196"/>
                  </a:cubicBezTo>
                  <a:cubicBezTo>
                    <a:pt x="120" y="2315"/>
                    <a:pt x="165" y="2399"/>
                    <a:pt x="233" y="2457"/>
                  </a:cubicBezTo>
                  <a:cubicBezTo>
                    <a:pt x="233" y="2457"/>
                    <a:pt x="233" y="2457"/>
                    <a:pt x="233" y="2457"/>
                  </a:cubicBezTo>
                  <a:cubicBezTo>
                    <a:pt x="301" y="2514"/>
                    <a:pt x="393" y="2543"/>
                    <a:pt x="487" y="2543"/>
                  </a:cubicBezTo>
                  <a:cubicBezTo>
                    <a:pt x="487" y="2543"/>
                    <a:pt x="487" y="2543"/>
                    <a:pt x="487" y="2543"/>
                  </a:cubicBezTo>
                  <a:cubicBezTo>
                    <a:pt x="582" y="2543"/>
                    <a:pt x="677" y="2513"/>
                    <a:pt x="747" y="2455"/>
                  </a:cubicBezTo>
                  <a:cubicBezTo>
                    <a:pt x="747" y="2455"/>
                    <a:pt x="747" y="2455"/>
                    <a:pt x="747" y="2455"/>
                  </a:cubicBezTo>
                  <a:cubicBezTo>
                    <a:pt x="817" y="2397"/>
                    <a:pt x="864" y="2312"/>
                    <a:pt x="864" y="2196"/>
                  </a:cubicBezTo>
                  <a:cubicBezTo>
                    <a:pt x="864" y="2196"/>
                    <a:pt x="864" y="2196"/>
                    <a:pt x="864" y="2196"/>
                  </a:cubicBezTo>
                  <a:cubicBezTo>
                    <a:pt x="864" y="1999"/>
                    <a:pt x="864" y="1170"/>
                    <a:pt x="864" y="936"/>
                  </a:cubicBezTo>
                  <a:cubicBezTo>
                    <a:pt x="864" y="936"/>
                    <a:pt x="864" y="936"/>
                    <a:pt x="864" y="936"/>
                  </a:cubicBezTo>
                  <a:cubicBezTo>
                    <a:pt x="864" y="912"/>
                    <a:pt x="864" y="912"/>
                    <a:pt x="864" y="912"/>
                  </a:cubicBezTo>
                  <a:cubicBezTo>
                    <a:pt x="888" y="912"/>
                    <a:pt x="888" y="912"/>
                    <a:pt x="888" y="912"/>
                  </a:cubicBezTo>
                  <a:cubicBezTo>
                    <a:pt x="894" y="912"/>
                    <a:pt x="904" y="912"/>
                    <a:pt x="912" y="909"/>
                  </a:cubicBezTo>
                  <a:cubicBezTo>
                    <a:pt x="912" y="909"/>
                    <a:pt x="912" y="909"/>
                    <a:pt x="912" y="909"/>
                  </a:cubicBezTo>
                  <a:cubicBezTo>
                    <a:pt x="920" y="907"/>
                    <a:pt x="925" y="903"/>
                    <a:pt x="930" y="894"/>
                  </a:cubicBezTo>
                  <a:cubicBezTo>
                    <a:pt x="930" y="894"/>
                    <a:pt x="930" y="894"/>
                    <a:pt x="930" y="894"/>
                  </a:cubicBezTo>
                  <a:cubicBezTo>
                    <a:pt x="933" y="888"/>
                    <a:pt x="936" y="879"/>
                    <a:pt x="936" y="864"/>
                  </a:cubicBezTo>
                  <a:cubicBezTo>
                    <a:pt x="936" y="864"/>
                    <a:pt x="936" y="864"/>
                    <a:pt x="936" y="864"/>
                  </a:cubicBezTo>
                  <a:cubicBezTo>
                    <a:pt x="936" y="802"/>
                    <a:pt x="936" y="702"/>
                    <a:pt x="936" y="612"/>
                  </a:cubicBezTo>
                  <a:cubicBezTo>
                    <a:pt x="936" y="612"/>
                    <a:pt x="936" y="612"/>
                    <a:pt x="936" y="612"/>
                  </a:cubicBezTo>
                  <a:cubicBezTo>
                    <a:pt x="936" y="570"/>
                    <a:pt x="941" y="536"/>
                    <a:pt x="953" y="509"/>
                  </a:cubicBezTo>
                  <a:cubicBezTo>
                    <a:pt x="953" y="509"/>
                    <a:pt x="953" y="509"/>
                    <a:pt x="953" y="509"/>
                  </a:cubicBezTo>
                  <a:cubicBezTo>
                    <a:pt x="965" y="482"/>
                    <a:pt x="987" y="462"/>
                    <a:pt x="1012" y="453"/>
                  </a:cubicBezTo>
                  <a:cubicBezTo>
                    <a:pt x="1012" y="453"/>
                    <a:pt x="1012" y="453"/>
                    <a:pt x="1012" y="453"/>
                  </a:cubicBezTo>
                  <a:cubicBezTo>
                    <a:pt x="1029" y="446"/>
                    <a:pt x="1048" y="444"/>
                    <a:pt x="1068" y="444"/>
                  </a:cubicBezTo>
                  <a:cubicBezTo>
                    <a:pt x="1068" y="444"/>
                    <a:pt x="1068" y="444"/>
                    <a:pt x="1068" y="444"/>
                  </a:cubicBezTo>
                  <a:cubicBezTo>
                    <a:pt x="1122" y="444"/>
                    <a:pt x="1770" y="444"/>
                    <a:pt x="1788" y="444"/>
                  </a:cubicBezTo>
                  <a:cubicBezTo>
                    <a:pt x="1788" y="444"/>
                    <a:pt x="1788" y="444"/>
                    <a:pt x="1788" y="444"/>
                  </a:cubicBezTo>
                  <a:cubicBezTo>
                    <a:pt x="1788" y="492"/>
                    <a:pt x="1788" y="492"/>
                    <a:pt x="1788" y="492"/>
                  </a:cubicBezTo>
                  <a:cubicBezTo>
                    <a:pt x="1770" y="492"/>
                    <a:pt x="1122" y="492"/>
                    <a:pt x="1068" y="492"/>
                  </a:cubicBezTo>
                  <a:cubicBezTo>
                    <a:pt x="1068" y="492"/>
                    <a:pt x="1068" y="492"/>
                    <a:pt x="1068" y="492"/>
                  </a:cubicBezTo>
                  <a:cubicBezTo>
                    <a:pt x="1052" y="492"/>
                    <a:pt x="1039" y="494"/>
                    <a:pt x="1029" y="498"/>
                  </a:cubicBezTo>
                  <a:cubicBezTo>
                    <a:pt x="1029" y="498"/>
                    <a:pt x="1029" y="498"/>
                    <a:pt x="1029" y="498"/>
                  </a:cubicBezTo>
                  <a:cubicBezTo>
                    <a:pt x="1019" y="502"/>
                    <a:pt x="1012" y="507"/>
                    <a:pt x="1006" y="514"/>
                  </a:cubicBezTo>
                  <a:cubicBezTo>
                    <a:pt x="1006" y="514"/>
                    <a:pt x="1006" y="514"/>
                    <a:pt x="1006" y="514"/>
                  </a:cubicBezTo>
                  <a:cubicBezTo>
                    <a:pt x="993" y="530"/>
                    <a:pt x="984" y="560"/>
                    <a:pt x="984" y="612"/>
                  </a:cubicBezTo>
                  <a:cubicBezTo>
                    <a:pt x="984" y="612"/>
                    <a:pt x="984" y="612"/>
                    <a:pt x="984" y="612"/>
                  </a:cubicBezTo>
                  <a:cubicBezTo>
                    <a:pt x="984" y="702"/>
                    <a:pt x="984" y="802"/>
                    <a:pt x="984" y="864"/>
                  </a:cubicBezTo>
                  <a:cubicBezTo>
                    <a:pt x="984" y="864"/>
                    <a:pt x="984" y="864"/>
                    <a:pt x="984" y="864"/>
                  </a:cubicBezTo>
                  <a:cubicBezTo>
                    <a:pt x="984" y="885"/>
                    <a:pt x="980" y="903"/>
                    <a:pt x="973" y="917"/>
                  </a:cubicBezTo>
                  <a:cubicBezTo>
                    <a:pt x="973" y="917"/>
                    <a:pt x="973" y="917"/>
                    <a:pt x="973" y="917"/>
                  </a:cubicBezTo>
                  <a:cubicBezTo>
                    <a:pt x="965" y="931"/>
                    <a:pt x="954" y="941"/>
                    <a:pt x="943" y="948"/>
                  </a:cubicBezTo>
                  <a:cubicBezTo>
                    <a:pt x="943" y="948"/>
                    <a:pt x="943" y="948"/>
                    <a:pt x="943" y="948"/>
                  </a:cubicBezTo>
                  <a:cubicBezTo>
                    <a:pt x="932" y="954"/>
                    <a:pt x="921" y="957"/>
                    <a:pt x="912" y="958"/>
                  </a:cubicBezTo>
                  <a:cubicBezTo>
                    <a:pt x="912" y="958"/>
                    <a:pt x="912" y="958"/>
                    <a:pt x="912" y="958"/>
                  </a:cubicBezTo>
                  <a:cubicBezTo>
                    <a:pt x="912" y="1219"/>
                    <a:pt x="912" y="2004"/>
                    <a:pt x="912" y="2196"/>
                  </a:cubicBezTo>
                  <a:cubicBezTo>
                    <a:pt x="912" y="2196"/>
                    <a:pt x="912" y="2196"/>
                    <a:pt x="912" y="2196"/>
                  </a:cubicBezTo>
                  <a:cubicBezTo>
                    <a:pt x="912" y="2325"/>
                    <a:pt x="858" y="2426"/>
                    <a:pt x="777" y="2492"/>
                  </a:cubicBezTo>
                  <a:cubicBezTo>
                    <a:pt x="777" y="2492"/>
                    <a:pt x="777" y="2492"/>
                    <a:pt x="777" y="2492"/>
                  </a:cubicBezTo>
                  <a:cubicBezTo>
                    <a:pt x="697" y="2558"/>
                    <a:pt x="591" y="2591"/>
                    <a:pt x="487" y="2591"/>
                  </a:cubicBezTo>
                  <a:cubicBezTo>
                    <a:pt x="487" y="2591"/>
                    <a:pt x="487" y="2591"/>
                    <a:pt x="487" y="2591"/>
                  </a:cubicBezTo>
                  <a:cubicBezTo>
                    <a:pt x="384" y="2591"/>
                    <a:pt x="281" y="2560"/>
                    <a:pt x="202" y="2494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0"/>
            <p:cNvSpPr>
              <a:spLocks noChangeAspect="1"/>
            </p:cNvSpPr>
            <p:nvPr/>
          </p:nvSpPr>
          <p:spPr bwMode="auto">
            <a:xfrm>
              <a:off x="2304" y="628"/>
              <a:ext cx="2048" cy="3206"/>
            </a:xfrm>
            <a:custGeom>
              <a:avLst/>
              <a:gdLst>
                <a:gd name="T0" fmla="*/ 0 w 1536"/>
                <a:gd name="T1" fmla="*/ 2196 h 2402"/>
                <a:gd name="T2" fmla="*/ 0 w 1536"/>
                <a:gd name="T3" fmla="*/ 1116 h 2402"/>
                <a:gd name="T4" fmla="*/ 0 w 1536"/>
                <a:gd name="T5" fmla="*/ 1092 h 2402"/>
                <a:gd name="T6" fmla="*/ 48 w 1536"/>
                <a:gd name="T7" fmla="*/ 1089 h 2402"/>
                <a:gd name="T8" fmla="*/ 66 w 1536"/>
                <a:gd name="T9" fmla="*/ 1074 h 2402"/>
                <a:gd name="T10" fmla="*/ 72 w 1536"/>
                <a:gd name="T11" fmla="*/ 1044 h 2402"/>
                <a:gd name="T12" fmla="*/ 72 w 1536"/>
                <a:gd name="T13" fmla="*/ 0 h 2402"/>
                <a:gd name="T14" fmla="*/ 120 w 1536"/>
                <a:gd name="T15" fmla="*/ 0 h 2402"/>
                <a:gd name="T16" fmla="*/ 120 w 1536"/>
                <a:gd name="T17" fmla="*/ 1044 h 2402"/>
                <a:gd name="T18" fmla="*/ 109 w 1536"/>
                <a:gd name="T19" fmla="*/ 1097 h 2402"/>
                <a:gd name="T20" fmla="*/ 79 w 1536"/>
                <a:gd name="T21" fmla="*/ 1128 h 2402"/>
                <a:gd name="T22" fmla="*/ 48 w 1536"/>
                <a:gd name="T23" fmla="*/ 1138 h 2402"/>
                <a:gd name="T24" fmla="*/ 48 w 1536"/>
                <a:gd name="T25" fmla="*/ 2196 h 2402"/>
                <a:gd name="T26" fmla="*/ 104 w 1536"/>
                <a:gd name="T27" fmla="*/ 2314 h 2402"/>
                <a:gd name="T28" fmla="*/ 234 w 1536"/>
                <a:gd name="T29" fmla="*/ 2354 h 2402"/>
                <a:gd name="T30" fmla="*/ 372 w 1536"/>
                <a:gd name="T31" fmla="*/ 2312 h 2402"/>
                <a:gd name="T32" fmla="*/ 432 w 1536"/>
                <a:gd name="T33" fmla="*/ 2196 h 2402"/>
                <a:gd name="T34" fmla="*/ 432 w 1536"/>
                <a:gd name="T35" fmla="*/ 958 h 2402"/>
                <a:gd name="T36" fmla="*/ 418 w 1536"/>
                <a:gd name="T37" fmla="*/ 955 h 2402"/>
                <a:gd name="T38" fmla="*/ 371 w 1536"/>
                <a:gd name="T39" fmla="*/ 917 h 2402"/>
                <a:gd name="T40" fmla="*/ 360 w 1536"/>
                <a:gd name="T41" fmla="*/ 864 h 2402"/>
                <a:gd name="T42" fmla="*/ 361 w 1536"/>
                <a:gd name="T43" fmla="*/ 489 h 2402"/>
                <a:gd name="T44" fmla="*/ 360 w 1536"/>
                <a:gd name="T45" fmla="*/ 343 h 2402"/>
                <a:gd name="T46" fmla="*/ 360 w 1536"/>
                <a:gd name="T47" fmla="*/ 332 h 2402"/>
                <a:gd name="T48" fmla="*/ 392 w 1536"/>
                <a:gd name="T49" fmla="*/ 204 h 2402"/>
                <a:gd name="T50" fmla="*/ 492 w 1536"/>
                <a:gd name="T51" fmla="*/ 156 h 2402"/>
                <a:gd name="T52" fmla="*/ 1536 w 1536"/>
                <a:gd name="T53" fmla="*/ 156 h 2402"/>
                <a:gd name="T54" fmla="*/ 492 w 1536"/>
                <a:gd name="T55" fmla="*/ 204 h 2402"/>
                <a:gd name="T56" fmla="*/ 431 w 1536"/>
                <a:gd name="T57" fmla="*/ 232 h 2402"/>
                <a:gd name="T58" fmla="*/ 408 w 1536"/>
                <a:gd name="T59" fmla="*/ 332 h 2402"/>
                <a:gd name="T60" fmla="*/ 408 w 1536"/>
                <a:gd name="T61" fmla="*/ 341 h 2402"/>
                <a:gd name="T62" fmla="*/ 409 w 1536"/>
                <a:gd name="T63" fmla="*/ 489 h 2402"/>
                <a:gd name="T64" fmla="*/ 408 w 1536"/>
                <a:gd name="T65" fmla="*/ 864 h 2402"/>
                <a:gd name="T66" fmla="*/ 414 w 1536"/>
                <a:gd name="T67" fmla="*/ 894 h 2402"/>
                <a:gd name="T68" fmla="*/ 425 w 1536"/>
                <a:gd name="T69" fmla="*/ 906 h 2402"/>
                <a:gd name="T70" fmla="*/ 456 w 1536"/>
                <a:gd name="T71" fmla="*/ 912 h 2402"/>
                <a:gd name="T72" fmla="*/ 480 w 1536"/>
                <a:gd name="T73" fmla="*/ 912 h 2402"/>
                <a:gd name="T74" fmla="*/ 480 w 1536"/>
                <a:gd name="T75" fmla="*/ 2196 h 2402"/>
                <a:gd name="T76" fmla="*/ 400 w 1536"/>
                <a:gd name="T77" fmla="*/ 2351 h 2402"/>
                <a:gd name="T78" fmla="*/ 234 w 1536"/>
                <a:gd name="T79" fmla="*/ 2402 h 2402"/>
                <a:gd name="T80" fmla="*/ 75 w 1536"/>
                <a:gd name="T81" fmla="*/ 2353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6" h="2402">
                  <a:moveTo>
                    <a:pt x="75" y="2353"/>
                  </a:moveTo>
                  <a:cubicBezTo>
                    <a:pt x="30" y="2319"/>
                    <a:pt x="0" y="2265"/>
                    <a:pt x="0" y="2196"/>
                  </a:cubicBezTo>
                  <a:cubicBezTo>
                    <a:pt x="0" y="2196"/>
                    <a:pt x="0" y="2196"/>
                    <a:pt x="0" y="2196"/>
                  </a:cubicBezTo>
                  <a:cubicBezTo>
                    <a:pt x="0" y="2142"/>
                    <a:pt x="0" y="1170"/>
                    <a:pt x="0" y="1116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24" y="1092"/>
                    <a:pt x="24" y="1092"/>
                    <a:pt x="24" y="1092"/>
                  </a:cubicBezTo>
                  <a:cubicBezTo>
                    <a:pt x="31" y="1092"/>
                    <a:pt x="40" y="1092"/>
                    <a:pt x="48" y="1089"/>
                  </a:cubicBezTo>
                  <a:cubicBezTo>
                    <a:pt x="48" y="1089"/>
                    <a:pt x="48" y="1089"/>
                    <a:pt x="48" y="1089"/>
                  </a:cubicBezTo>
                  <a:cubicBezTo>
                    <a:pt x="56" y="1087"/>
                    <a:pt x="61" y="1083"/>
                    <a:pt x="66" y="1074"/>
                  </a:cubicBezTo>
                  <a:cubicBezTo>
                    <a:pt x="66" y="1074"/>
                    <a:pt x="66" y="1074"/>
                    <a:pt x="66" y="1074"/>
                  </a:cubicBezTo>
                  <a:cubicBezTo>
                    <a:pt x="69" y="1068"/>
                    <a:pt x="72" y="1059"/>
                    <a:pt x="72" y="1044"/>
                  </a:cubicBezTo>
                  <a:cubicBezTo>
                    <a:pt x="72" y="1044"/>
                    <a:pt x="72" y="1044"/>
                    <a:pt x="72" y="1044"/>
                  </a:cubicBezTo>
                  <a:cubicBezTo>
                    <a:pt x="72" y="1026"/>
                    <a:pt x="72" y="36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36"/>
                    <a:pt x="120" y="1026"/>
                    <a:pt x="120" y="1044"/>
                  </a:cubicBezTo>
                  <a:cubicBezTo>
                    <a:pt x="120" y="1044"/>
                    <a:pt x="120" y="1044"/>
                    <a:pt x="120" y="1044"/>
                  </a:cubicBezTo>
                  <a:cubicBezTo>
                    <a:pt x="120" y="1065"/>
                    <a:pt x="116" y="1083"/>
                    <a:pt x="109" y="1097"/>
                  </a:cubicBezTo>
                  <a:cubicBezTo>
                    <a:pt x="109" y="1097"/>
                    <a:pt x="109" y="1097"/>
                    <a:pt x="109" y="1097"/>
                  </a:cubicBezTo>
                  <a:cubicBezTo>
                    <a:pt x="101" y="1111"/>
                    <a:pt x="90" y="1121"/>
                    <a:pt x="79" y="1128"/>
                  </a:cubicBezTo>
                  <a:cubicBezTo>
                    <a:pt x="79" y="1128"/>
                    <a:pt x="79" y="1128"/>
                    <a:pt x="79" y="1128"/>
                  </a:cubicBezTo>
                  <a:cubicBezTo>
                    <a:pt x="68" y="1134"/>
                    <a:pt x="57" y="1137"/>
                    <a:pt x="48" y="1138"/>
                  </a:cubicBezTo>
                  <a:cubicBezTo>
                    <a:pt x="48" y="1138"/>
                    <a:pt x="48" y="1138"/>
                    <a:pt x="48" y="1138"/>
                  </a:cubicBezTo>
                  <a:cubicBezTo>
                    <a:pt x="48" y="1295"/>
                    <a:pt x="48" y="2146"/>
                    <a:pt x="48" y="2196"/>
                  </a:cubicBezTo>
                  <a:cubicBezTo>
                    <a:pt x="48" y="2196"/>
                    <a:pt x="48" y="2196"/>
                    <a:pt x="48" y="2196"/>
                  </a:cubicBezTo>
                  <a:cubicBezTo>
                    <a:pt x="48" y="2251"/>
                    <a:pt x="70" y="2288"/>
                    <a:pt x="104" y="2314"/>
                  </a:cubicBezTo>
                  <a:cubicBezTo>
                    <a:pt x="104" y="2314"/>
                    <a:pt x="104" y="2314"/>
                    <a:pt x="104" y="2314"/>
                  </a:cubicBezTo>
                  <a:cubicBezTo>
                    <a:pt x="138" y="2341"/>
                    <a:pt x="185" y="2354"/>
                    <a:pt x="234" y="2354"/>
                  </a:cubicBezTo>
                  <a:cubicBezTo>
                    <a:pt x="234" y="2354"/>
                    <a:pt x="234" y="2354"/>
                    <a:pt x="234" y="2354"/>
                  </a:cubicBezTo>
                  <a:cubicBezTo>
                    <a:pt x="284" y="2354"/>
                    <a:pt x="335" y="2340"/>
                    <a:pt x="372" y="2312"/>
                  </a:cubicBezTo>
                  <a:cubicBezTo>
                    <a:pt x="372" y="2312"/>
                    <a:pt x="372" y="2312"/>
                    <a:pt x="372" y="2312"/>
                  </a:cubicBezTo>
                  <a:cubicBezTo>
                    <a:pt x="409" y="2285"/>
                    <a:pt x="432" y="2248"/>
                    <a:pt x="432" y="2196"/>
                  </a:cubicBezTo>
                  <a:cubicBezTo>
                    <a:pt x="432" y="2196"/>
                    <a:pt x="432" y="2196"/>
                    <a:pt x="432" y="2196"/>
                  </a:cubicBezTo>
                  <a:cubicBezTo>
                    <a:pt x="432" y="2079"/>
                    <a:pt x="432" y="1120"/>
                    <a:pt x="432" y="958"/>
                  </a:cubicBezTo>
                  <a:cubicBezTo>
                    <a:pt x="432" y="958"/>
                    <a:pt x="432" y="958"/>
                    <a:pt x="432" y="958"/>
                  </a:cubicBezTo>
                  <a:cubicBezTo>
                    <a:pt x="428" y="958"/>
                    <a:pt x="423" y="957"/>
                    <a:pt x="418" y="955"/>
                  </a:cubicBezTo>
                  <a:cubicBezTo>
                    <a:pt x="418" y="955"/>
                    <a:pt x="418" y="955"/>
                    <a:pt x="418" y="955"/>
                  </a:cubicBezTo>
                  <a:cubicBezTo>
                    <a:pt x="402" y="950"/>
                    <a:pt x="383" y="938"/>
                    <a:pt x="371" y="917"/>
                  </a:cubicBezTo>
                  <a:cubicBezTo>
                    <a:pt x="371" y="917"/>
                    <a:pt x="371" y="917"/>
                    <a:pt x="371" y="917"/>
                  </a:cubicBezTo>
                  <a:cubicBezTo>
                    <a:pt x="364" y="903"/>
                    <a:pt x="360" y="885"/>
                    <a:pt x="360" y="864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60" y="803"/>
                    <a:pt x="361" y="623"/>
                    <a:pt x="361" y="489"/>
                  </a:cubicBezTo>
                  <a:cubicBezTo>
                    <a:pt x="361" y="489"/>
                    <a:pt x="361" y="489"/>
                    <a:pt x="361" y="489"/>
                  </a:cubicBezTo>
                  <a:cubicBezTo>
                    <a:pt x="361" y="422"/>
                    <a:pt x="361" y="366"/>
                    <a:pt x="360" y="343"/>
                  </a:cubicBezTo>
                  <a:cubicBezTo>
                    <a:pt x="360" y="343"/>
                    <a:pt x="360" y="343"/>
                    <a:pt x="360" y="343"/>
                  </a:cubicBezTo>
                  <a:cubicBezTo>
                    <a:pt x="360" y="339"/>
                    <a:pt x="360" y="335"/>
                    <a:pt x="360" y="332"/>
                  </a:cubicBezTo>
                  <a:cubicBezTo>
                    <a:pt x="360" y="332"/>
                    <a:pt x="360" y="332"/>
                    <a:pt x="360" y="332"/>
                  </a:cubicBezTo>
                  <a:cubicBezTo>
                    <a:pt x="360" y="278"/>
                    <a:pt x="370" y="235"/>
                    <a:pt x="392" y="204"/>
                  </a:cubicBezTo>
                  <a:cubicBezTo>
                    <a:pt x="392" y="204"/>
                    <a:pt x="392" y="204"/>
                    <a:pt x="392" y="204"/>
                  </a:cubicBezTo>
                  <a:cubicBezTo>
                    <a:pt x="415" y="172"/>
                    <a:pt x="452" y="156"/>
                    <a:pt x="492" y="156"/>
                  </a:cubicBezTo>
                  <a:cubicBezTo>
                    <a:pt x="492" y="156"/>
                    <a:pt x="492" y="156"/>
                    <a:pt x="492" y="156"/>
                  </a:cubicBezTo>
                  <a:cubicBezTo>
                    <a:pt x="654" y="156"/>
                    <a:pt x="1500" y="156"/>
                    <a:pt x="1536" y="156"/>
                  </a:cubicBezTo>
                  <a:cubicBezTo>
                    <a:pt x="1536" y="156"/>
                    <a:pt x="1536" y="156"/>
                    <a:pt x="1536" y="156"/>
                  </a:cubicBezTo>
                  <a:cubicBezTo>
                    <a:pt x="1536" y="204"/>
                    <a:pt x="1536" y="204"/>
                    <a:pt x="1536" y="204"/>
                  </a:cubicBezTo>
                  <a:cubicBezTo>
                    <a:pt x="1500" y="204"/>
                    <a:pt x="654" y="204"/>
                    <a:pt x="492" y="204"/>
                  </a:cubicBezTo>
                  <a:cubicBezTo>
                    <a:pt x="492" y="204"/>
                    <a:pt x="492" y="204"/>
                    <a:pt x="492" y="204"/>
                  </a:cubicBezTo>
                  <a:cubicBezTo>
                    <a:pt x="463" y="204"/>
                    <a:pt x="445" y="213"/>
                    <a:pt x="431" y="232"/>
                  </a:cubicBezTo>
                  <a:cubicBezTo>
                    <a:pt x="431" y="232"/>
                    <a:pt x="431" y="232"/>
                    <a:pt x="431" y="232"/>
                  </a:cubicBezTo>
                  <a:cubicBezTo>
                    <a:pt x="417" y="251"/>
                    <a:pt x="408" y="284"/>
                    <a:pt x="408" y="332"/>
                  </a:cubicBezTo>
                  <a:cubicBezTo>
                    <a:pt x="408" y="332"/>
                    <a:pt x="408" y="332"/>
                    <a:pt x="408" y="332"/>
                  </a:cubicBezTo>
                  <a:cubicBezTo>
                    <a:pt x="408" y="335"/>
                    <a:pt x="408" y="338"/>
                    <a:pt x="408" y="341"/>
                  </a:cubicBezTo>
                  <a:cubicBezTo>
                    <a:pt x="408" y="341"/>
                    <a:pt x="408" y="341"/>
                    <a:pt x="408" y="341"/>
                  </a:cubicBezTo>
                  <a:cubicBezTo>
                    <a:pt x="409" y="366"/>
                    <a:pt x="409" y="422"/>
                    <a:pt x="409" y="489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09" y="623"/>
                    <a:pt x="408" y="803"/>
                    <a:pt x="408" y="864"/>
                  </a:cubicBezTo>
                  <a:cubicBezTo>
                    <a:pt x="408" y="864"/>
                    <a:pt x="408" y="864"/>
                    <a:pt x="408" y="864"/>
                  </a:cubicBezTo>
                  <a:cubicBezTo>
                    <a:pt x="408" y="879"/>
                    <a:pt x="411" y="888"/>
                    <a:pt x="414" y="894"/>
                  </a:cubicBezTo>
                  <a:cubicBezTo>
                    <a:pt x="414" y="894"/>
                    <a:pt x="414" y="894"/>
                    <a:pt x="414" y="894"/>
                  </a:cubicBezTo>
                  <a:cubicBezTo>
                    <a:pt x="417" y="900"/>
                    <a:pt x="421" y="904"/>
                    <a:pt x="425" y="906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4" y="911"/>
                    <a:pt x="447" y="912"/>
                    <a:pt x="456" y="912"/>
                  </a:cubicBezTo>
                  <a:cubicBezTo>
                    <a:pt x="456" y="912"/>
                    <a:pt x="456" y="912"/>
                    <a:pt x="456" y="912"/>
                  </a:cubicBezTo>
                  <a:cubicBezTo>
                    <a:pt x="480" y="912"/>
                    <a:pt x="480" y="912"/>
                    <a:pt x="480" y="912"/>
                  </a:cubicBezTo>
                  <a:cubicBezTo>
                    <a:pt x="480" y="936"/>
                    <a:pt x="480" y="936"/>
                    <a:pt x="480" y="936"/>
                  </a:cubicBezTo>
                  <a:cubicBezTo>
                    <a:pt x="480" y="972"/>
                    <a:pt x="480" y="2070"/>
                    <a:pt x="480" y="2196"/>
                  </a:cubicBezTo>
                  <a:cubicBezTo>
                    <a:pt x="480" y="2196"/>
                    <a:pt x="480" y="2196"/>
                    <a:pt x="480" y="2196"/>
                  </a:cubicBezTo>
                  <a:cubicBezTo>
                    <a:pt x="480" y="2263"/>
                    <a:pt x="447" y="2317"/>
                    <a:pt x="400" y="2351"/>
                  </a:cubicBezTo>
                  <a:cubicBezTo>
                    <a:pt x="400" y="2351"/>
                    <a:pt x="400" y="2351"/>
                    <a:pt x="400" y="2351"/>
                  </a:cubicBezTo>
                  <a:cubicBezTo>
                    <a:pt x="354" y="2385"/>
                    <a:pt x="294" y="2402"/>
                    <a:pt x="234" y="2402"/>
                  </a:cubicBezTo>
                  <a:cubicBezTo>
                    <a:pt x="234" y="2402"/>
                    <a:pt x="234" y="2402"/>
                    <a:pt x="234" y="2402"/>
                  </a:cubicBezTo>
                  <a:cubicBezTo>
                    <a:pt x="177" y="2402"/>
                    <a:pt x="119" y="2387"/>
                    <a:pt x="75" y="2353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62"/>
          <p:cNvGrpSpPr>
            <a:grpSpLocks noChangeAspect="1"/>
          </p:cNvGrpSpPr>
          <p:nvPr/>
        </p:nvGrpSpPr>
        <p:grpSpPr bwMode="auto">
          <a:xfrm>
            <a:off x="4366911" y="3489092"/>
            <a:ext cx="1507473" cy="2263809"/>
            <a:chOff x="1396" y="580"/>
            <a:chExt cx="2320" cy="3484"/>
          </a:xfrm>
          <a:noFill/>
        </p:grpSpPr>
        <p:sp>
          <p:nvSpPr>
            <p:cNvPr id="82" name="Freeform 20"/>
            <p:cNvSpPr>
              <a:spLocks noChangeAspect="1"/>
            </p:cNvSpPr>
            <p:nvPr/>
          </p:nvSpPr>
          <p:spPr bwMode="auto">
            <a:xfrm>
              <a:off x="1398" y="582"/>
              <a:ext cx="2308" cy="3456"/>
            </a:xfrm>
            <a:custGeom>
              <a:avLst/>
              <a:gdLst>
                <a:gd name="T0" fmla="*/ 1152 w 1728"/>
                <a:gd name="T1" fmla="*/ 2592 h 2592"/>
                <a:gd name="T2" fmla="*/ 1296 w 1728"/>
                <a:gd name="T3" fmla="*/ 2448 h 2592"/>
                <a:gd name="T4" fmla="*/ 1296 w 1728"/>
                <a:gd name="T5" fmla="*/ 504 h 2592"/>
                <a:gd name="T6" fmla="*/ 1224 w 1728"/>
                <a:gd name="T7" fmla="*/ 432 h 2592"/>
                <a:gd name="T8" fmla="*/ 0 w 1728"/>
                <a:gd name="T9" fmla="*/ 432 h 2592"/>
                <a:gd name="T10" fmla="*/ 0 w 1728"/>
                <a:gd name="T11" fmla="*/ 144 h 2592"/>
                <a:gd name="T12" fmla="*/ 1224 w 1728"/>
                <a:gd name="T13" fmla="*/ 144 h 2592"/>
                <a:gd name="T14" fmla="*/ 1296 w 1728"/>
                <a:gd name="T15" fmla="*/ 72 h 2592"/>
                <a:gd name="T16" fmla="*/ 1296 w 1728"/>
                <a:gd name="T17" fmla="*/ 0 h 2592"/>
                <a:gd name="T18" fmla="*/ 1584 w 1728"/>
                <a:gd name="T19" fmla="*/ 0 h 2592"/>
                <a:gd name="T20" fmla="*/ 1584 w 1728"/>
                <a:gd name="T21" fmla="*/ 2448 h 2592"/>
                <a:gd name="T22" fmla="*/ 1728 w 1728"/>
                <a:gd name="T23" fmla="*/ 2592 h 2592"/>
                <a:gd name="T24" fmla="*/ 1152 w 1728"/>
                <a:gd name="T25" fmla="*/ 259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8" h="2592">
                  <a:moveTo>
                    <a:pt x="1152" y="2592"/>
                  </a:moveTo>
                  <a:cubicBezTo>
                    <a:pt x="1152" y="2592"/>
                    <a:pt x="1296" y="2520"/>
                    <a:pt x="1296" y="2448"/>
                  </a:cubicBezTo>
                  <a:cubicBezTo>
                    <a:pt x="1296" y="2376"/>
                    <a:pt x="1296" y="558"/>
                    <a:pt x="1296" y="504"/>
                  </a:cubicBezTo>
                  <a:cubicBezTo>
                    <a:pt x="1296" y="450"/>
                    <a:pt x="1278" y="432"/>
                    <a:pt x="1224" y="432"/>
                  </a:cubicBezTo>
                  <a:cubicBezTo>
                    <a:pt x="1170" y="432"/>
                    <a:pt x="0" y="432"/>
                    <a:pt x="0" y="4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1170" y="144"/>
                    <a:pt x="1224" y="144"/>
                  </a:cubicBezTo>
                  <a:cubicBezTo>
                    <a:pt x="1278" y="144"/>
                    <a:pt x="1296" y="126"/>
                    <a:pt x="1296" y="72"/>
                  </a:cubicBezTo>
                  <a:cubicBezTo>
                    <a:pt x="1296" y="36"/>
                    <a:pt x="1296" y="54"/>
                    <a:pt x="1296" y="0"/>
                  </a:cubicBezTo>
                  <a:cubicBezTo>
                    <a:pt x="1350" y="0"/>
                    <a:pt x="1584" y="0"/>
                    <a:pt x="1584" y="0"/>
                  </a:cubicBezTo>
                  <a:cubicBezTo>
                    <a:pt x="1584" y="0"/>
                    <a:pt x="1584" y="2376"/>
                    <a:pt x="1584" y="2448"/>
                  </a:cubicBezTo>
                  <a:cubicBezTo>
                    <a:pt x="1584" y="2520"/>
                    <a:pt x="1728" y="2592"/>
                    <a:pt x="1728" y="2592"/>
                  </a:cubicBezTo>
                  <a:lnTo>
                    <a:pt x="1152" y="2592"/>
                  </a:lnTo>
                  <a:close/>
                </a:path>
              </a:pathLst>
            </a:custGeom>
            <a:grpFill/>
            <a:ln w="1270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/>
            <p:cNvSpPr>
              <a:spLocks noChangeAspect="1"/>
            </p:cNvSpPr>
            <p:nvPr/>
          </p:nvSpPr>
          <p:spPr bwMode="auto">
            <a:xfrm>
              <a:off x="3485" y="580"/>
              <a:ext cx="231" cy="3484"/>
            </a:xfrm>
            <a:custGeom>
              <a:avLst/>
              <a:gdLst>
                <a:gd name="T0" fmla="*/ 108 w 173"/>
                <a:gd name="T1" fmla="*/ 2582 h 2610"/>
                <a:gd name="T2" fmla="*/ 27 w 173"/>
                <a:gd name="T3" fmla="*/ 2513 h 2610"/>
                <a:gd name="T4" fmla="*/ 27 w 173"/>
                <a:gd name="T5" fmla="*/ 2513 h 2610"/>
                <a:gd name="T6" fmla="*/ 0 w 173"/>
                <a:gd name="T7" fmla="*/ 2448 h 2610"/>
                <a:gd name="T8" fmla="*/ 0 w 173"/>
                <a:gd name="T9" fmla="*/ 2448 h 2610"/>
                <a:gd name="T10" fmla="*/ 0 w 173"/>
                <a:gd name="T11" fmla="*/ 102 h 2610"/>
                <a:gd name="T12" fmla="*/ 0 w 173"/>
                <a:gd name="T13" fmla="*/ 102 h 2610"/>
                <a:gd name="T14" fmla="*/ 0 w 173"/>
                <a:gd name="T15" fmla="*/ 0 h 2610"/>
                <a:gd name="T16" fmla="*/ 0 w 173"/>
                <a:gd name="T17" fmla="*/ 0 h 2610"/>
                <a:gd name="T18" fmla="*/ 0 w 173"/>
                <a:gd name="T19" fmla="*/ 0 h 2610"/>
                <a:gd name="T20" fmla="*/ 40 w 173"/>
                <a:gd name="T21" fmla="*/ 0 h 2610"/>
                <a:gd name="T22" fmla="*/ 40 w 173"/>
                <a:gd name="T23" fmla="*/ 102 h 2610"/>
                <a:gd name="T24" fmla="*/ 40 w 173"/>
                <a:gd name="T25" fmla="*/ 102 h 2610"/>
                <a:gd name="T26" fmla="*/ 40 w 173"/>
                <a:gd name="T27" fmla="*/ 372 h 2610"/>
                <a:gd name="T28" fmla="*/ 40 w 173"/>
                <a:gd name="T29" fmla="*/ 372 h 2610"/>
                <a:gd name="T30" fmla="*/ 40 w 173"/>
                <a:gd name="T31" fmla="*/ 1197 h 2610"/>
                <a:gd name="T32" fmla="*/ 40 w 173"/>
                <a:gd name="T33" fmla="*/ 1197 h 2610"/>
                <a:gd name="T34" fmla="*/ 40 w 173"/>
                <a:gd name="T35" fmla="*/ 2448 h 2610"/>
                <a:gd name="T36" fmla="*/ 40 w 173"/>
                <a:gd name="T37" fmla="*/ 2448 h 2610"/>
                <a:gd name="T38" fmla="*/ 56 w 173"/>
                <a:gd name="T39" fmla="*/ 2486 h 2610"/>
                <a:gd name="T40" fmla="*/ 56 w 173"/>
                <a:gd name="T41" fmla="*/ 2486 h 2610"/>
                <a:gd name="T42" fmla="*/ 98 w 173"/>
                <a:gd name="T43" fmla="*/ 2526 h 2610"/>
                <a:gd name="T44" fmla="*/ 98 w 173"/>
                <a:gd name="T45" fmla="*/ 2526 h 2610"/>
                <a:gd name="T46" fmla="*/ 172 w 173"/>
                <a:gd name="T47" fmla="*/ 2573 h 2610"/>
                <a:gd name="T48" fmla="*/ 172 w 173"/>
                <a:gd name="T49" fmla="*/ 2573 h 2610"/>
                <a:gd name="T50" fmla="*/ 173 w 173"/>
                <a:gd name="T51" fmla="*/ 2574 h 2610"/>
                <a:gd name="T52" fmla="*/ 173 w 173"/>
                <a:gd name="T53" fmla="*/ 2574 h 2610"/>
                <a:gd name="T54" fmla="*/ 155 w 173"/>
                <a:gd name="T55" fmla="*/ 2610 h 2610"/>
                <a:gd name="T56" fmla="*/ 108 w 173"/>
                <a:gd name="T57" fmla="*/ 2582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2610">
                  <a:moveTo>
                    <a:pt x="108" y="2582"/>
                  </a:moveTo>
                  <a:cubicBezTo>
                    <a:pt x="81" y="2565"/>
                    <a:pt x="50" y="2542"/>
                    <a:pt x="27" y="2513"/>
                  </a:cubicBezTo>
                  <a:cubicBezTo>
                    <a:pt x="27" y="2513"/>
                    <a:pt x="27" y="2513"/>
                    <a:pt x="27" y="2513"/>
                  </a:cubicBezTo>
                  <a:cubicBezTo>
                    <a:pt x="12" y="2495"/>
                    <a:pt x="0" y="2473"/>
                    <a:pt x="0" y="2448"/>
                  </a:cubicBezTo>
                  <a:cubicBezTo>
                    <a:pt x="0" y="2448"/>
                    <a:pt x="0" y="2448"/>
                    <a:pt x="0" y="2448"/>
                  </a:cubicBezTo>
                  <a:cubicBezTo>
                    <a:pt x="0" y="2385"/>
                    <a:pt x="0" y="558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7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37"/>
                    <a:pt x="4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67"/>
                    <a:pt x="40" y="260"/>
                    <a:pt x="40" y="372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40" y="596"/>
                    <a:pt x="40" y="895"/>
                    <a:pt x="40" y="1197"/>
                  </a:cubicBezTo>
                  <a:cubicBezTo>
                    <a:pt x="40" y="1197"/>
                    <a:pt x="40" y="1197"/>
                    <a:pt x="40" y="1197"/>
                  </a:cubicBezTo>
                  <a:cubicBezTo>
                    <a:pt x="40" y="1800"/>
                    <a:pt x="40" y="2412"/>
                    <a:pt x="40" y="2448"/>
                  </a:cubicBezTo>
                  <a:cubicBezTo>
                    <a:pt x="40" y="2448"/>
                    <a:pt x="40" y="2448"/>
                    <a:pt x="40" y="2448"/>
                  </a:cubicBezTo>
                  <a:cubicBezTo>
                    <a:pt x="40" y="2458"/>
                    <a:pt x="45" y="2472"/>
                    <a:pt x="56" y="2486"/>
                  </a:cubicBezTo>
                  <a:cubicBezTo>
                    <a:pt x="56" y="2486"/>
                    <a:pt x="56" y="2486"/>
                    <a:pt x="56" y="2486"/>
                  </a:cubicBezTo>
                  <a:cubicBezTo>
                    <a:pt x="66" y="2500"/>
                    <a:pt x="82" y="2514"/>
                    <a:pt x="98" y="2526"/>
                  </a:cubicBezTo>
                  <a:cubicBezTo>
                    <a:pt x="98" y="2526"/>
                    <a:pt x="98" y="2526"/>
                    <a:pt x="98" y="2526"/>
                  </a:cubicBezTo>
                  <a:cubicBezTo>
                    <a:pt x="129" y="2551"/>
                    <a:pt x="164" y="2570"/>
                    <a:pt x="172" y="2573"/>
                  </a:cubicBezTo>
                  <a:cubicBezTo>
                    <a:pt x="172" y="2573"/>
                    <a:pt x="172" y="2573"/>
                    <a:pt x="172" y="2573"/>
                  </a:cubicBezTo>
                  <a:cubicBezTo>
                    <a:pt x="173" y="2574"/>
                    <a:pt x="173" y="2574"/>
                    <a:pt x="173" y="2574"/>
                  </a:cubicBezTo>
                  <a:cubicBezTo>
                    <a:pt x="173" y="2574"/>
                    <a:pt x="173" y="2574"/>
                    <a:pt x="173" y="2574"/>
                  </a:cubicBezTo>
                  <a:cubicBezTo>
                    <a:pt x="155" y="2610"/>
                    <a:pt x="155" y="2610"/>
                    <a:pt x="155" y="2610"/>
                  </a:cubicBezTo>
                  <a:cubicBezTo>
                    <a:pt x="155" y="2610"/>
                    <a:pt x="134" y="2599"/>
                    <a:pt x="108" y="2582"/>
                  </a:cubicBezTo>
                  <a:close/>
                </a:path>
              </a:pathLst>
            </a:custGeom>
            <a:grpFill/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/>
            <p:cNvSpPr>
              <a:spLocks noChangeAspect="1"/>
            </p:cNvSpPr>
            <p:nvPr/>
          </p:nvSpPr>
          <p:spPr bwMode="auto">
            <a:xfrm>
              <a:off x="1396" y="580"/>
              <a:ext cx="1758" cy="219"/>
            </a:xfrm>
            <a:custGeom>
              <a:avLst/>
              <a:gdLst>
                <a:gd name="T0" fmla="*/ 184 w 1316"/>
                <a:gd name="T1" fmla="*/ 164 h 164"/>
                <a:gd name="T2" fmla="*/ 0 w 1316"/>
                <a:gd name="T3" fmla="*/ 164 h 164"/>
                <a:gd name="T4" fmla="*/ 0 w 1316"/>
                <a:gd name="T5" fmla="*/ 164 h 164"/>
                <a:gd name="T6" fmla="*/ 0 w 1316"/>
                <a:gd name="T7" fmla="*/ 124 h 164"/>
                <a:gd name="T8" fmla="*/ 184 w 1316"/>
                <a:gd name="T9" fmla="*/ 124 h 164"/>
                <a:gd name="T10" fmla="*/ 184 w 1316"/>
                <a:gd name="T11" fmla="*/ 124 h 164"/>
                <a:gd name="T12" fmla="*/ 592 w 1316"/>
                <a:gd name="T13" fmla="*/ 124 h 164"/>
                <a:gd name="T14" fmla="*/ 592 w 1316"/>
                <a:gd name="T15" fmla="*/ 124 h 164"/>
                <a:gd name="T16" fmla="*/ 1224 w 1316"/>
                <a:gd name="T17" fmla="*/ 124 h 164"/>
                <a:gd name="T18" fmla="*/ 1224 w 1316"/>
                <a:gd name="T19" fmla="*/ 124 h 164"/>
                <a:gd name="T20" fmla="*/ 1261 w 1316"/>
                <a:gd name="T21" fmla="*/ 118 h 164"/>
                <a:gd name="T22" fmla="*/ 1261 w 1316"/>
                <a:gd name="T23" fmla="*/ 118 h 164"/>
                <a:gd name="T24" fmla="*/ 1273 w 1316"/>
                <a:gd name="T25" fmla="*/ 101 h 164"/>
                <a:gd name="T26" fmla="*/ 1273 w 1316"/>
                <a:gd name="T27" fmla="*/ 101 h 164"/>
                <a:gd name="T28" fmla="*/ 1276 w 1316"/>
                <a:gd name="T29" fmla="*/ 72 h 164"/>
                <a:gd name="T30" fmla="*/ 1276 w 1316"/>
                <a:gd name="T31" fmla="*/ 72 h 164"/>
                <a:gd name="T32" fmla="*/ 1276 w 1316"/>
                <a:gd name="T33" fmla="*/ 0 h 164"/>
                <a:gd name="T34" fmla="*/ 1276 w 1316"/>
                <a:gd name="T35" fmla="*/ 0 h 164"/>
                <a:gd name="T36" fmla="*/ 1316 w 1316"/>
                <a:gd name="T37" fmla="*/ 0 h 164"/>
                <a:gd name="T38" fmla="*/ 1316 w 1316"/>
                <a:gd name="T39" fmla="*/ 72 h 164"/>
                <a:gd name="T40" fmla="*/ 1316 w 1316"/>
                <a:gd name="T41" fmla="*/ 72 h 164"/>
                <a:gd name="T42" fmla="*/ 1305 w 1316"/>
                <a:gd name="T43" fmla="*/ 128 h 164"/>
                <a:gd name="T44" fmla="*/ 1305 w 1316"/>
                <a:gd name="T45" fmla="*/ 128 h 164"/>
                <a:gd name="T46" fmla="*/ 1263 w 1316"/>
                <a:gd name="T47" fmla="*/ 160 h 164"/>
                <a:gd name="T48" fmla="*/ 1263 w 1316"/>
                <a:gd name="T49" fmla="*/ 160 h 164"/>
                <a:gd name="T50" fmla="*/ 1224 w 1316"/>
                <a:gd name="T51" fmla="*/ 164 h 164"/>
                <a:gd name="T52" fmla="*/ 1224 w 1316"/>
                <a:gd name="T53" fmla="*/ 164 h 164"/>
                <a:gd name="T54" fmla="*/ 184 w 1316"/>
                <a:gd name="T5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6" h="164">
                  <a:moveTo>
                    <a:pt x="184" y="164"/>
                  </a:moveTo>
                  <a:cubicBezTo>
                    <a:pt x="73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73" y="124"/>
                    <a:pt x="184" y="124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294" y="124"/>
                    <a:pt x="442" y="124"/>
                    <a:pt x="592" y="124"/>
                  </a:cubicBezTo>
                  <a:cubicBezTo>
                    <a:pt x="592" y="124"/>
                    <a:pt x="592" y="124"/>
                    <a:pt x="592" y="124"/>
                  </a:cubicBezTo>
                  <a:cubicBezTo>
                    <a:pt x="891" y="124"/>
                    <a:pt x="1197" y="124"/>
                    <a:pt x="1224" y="124"/>
                  </a:cubicBezTo>
                  <a:cubicBezTo>
                    <a:pt x="1224" y="124"/>
                    <a:pt x="1224" y="124"/>
                    <a:pt x="1224" y="124"/>
                  </a:cubicBezTo>
                  <a:cubicBezTo>
                    <a:pt x="1243" y="124"/>
                    <a:pt x="1255" y="121"/>
                    <a:pt x="1261" y="118"/>
                  </a:cubicBezTo>
                  <a:cubicBezTo>
                    <a:pt x="1261" y="118"/>
                    <a:pt x="1261" y="118"/>
                    <a:pt x="1261" y="118"/>
                  </a:cubicBezTo>
                  <a:cubicBezTo>
                    <a:pt x="1267" y="114"/>
                    <a:pt x="1270" y="111"/>
                    <a:pt x="1273" y="101"/>
                  </a:cubicBezTo>
                  <a:cubicBezTo>
                    <a:pt x="1273" y="101"/>
                    <a:pt x="1273" y="101"/>
                    <a:pt x="1273" y="101"/>
                  </a:cubicBezTo>
                  <a:cubicBezTo>
                    <a:pt x="1275" y="94"/>
                    <a:pt x="1276" y="84"/>
                    <a:pt x="1276" y="72"/>
                  </a:cubicBezTo>
                  <a:cubicBezTo>
                    <a:pt x="1276" y="72"/>
                    <a:pt x="1276" y="72"/>
                    <a:pt x="1276" y="72"/>
                  </a:cubicBezTo>
                  <a:cubicBezTo>
                    <a:pt x="1276" y="36"/>
                    <a:pt x="1276" y="54"/>
                    <a:pt x="1276" y="0"/>
                  </a:cubicBezTo>
                  <a:cubicBezTo>
                    <a:pt x="1276" y="0"/>
                    <a:pt x="1276" y="0"/>
                    <a:pt x="1276" y="0"/>
                  </a:cubicBezTo>
                  <a:cubicBezTo>
                    <a:pt x="1316" y="0"/>
                    <a:pt x="1316" y="0"/>
                    <a:pt x="1316" y="0"/>
                  </a:cubicBezTo>
                  <a:cubicBezTo>
                    <a:pt x="1316" y="54"/>
                    <a:pt x="1316" y="36"/>
                    <a:pt x="1316" y="72"/>
                  </a:cubicBezTo>
                  <a:cubicBezTo>
                    <a:pt x="1316" y="72"/>
                    <a:pt x="1316" y="72"/>
                    <a:pt x="1316" y="72"/>
                  </a:cubicBezTo>
                  <a:cubicBezTo>
                    <a:pt x="1316" y="94"/>
                    <a:pt x="1314" y="112"/>
                    <a:pt x="1305" y="128"/>
                  </a:cubicBezTo>
                  <a:cubicBezTo>
                    <a:pt x="1305" y="128"/>
                    <a:pt x="1305" y="128"/>
                    <a:pt x="1305" y="128"/>
                  </a:cubicBezTo>
                  <a:cubicBezTo>
                    <a:pt x="1297" y="144"/>
                    <a:pt x="1281" y="155"/>
                    <a:pt x="1263" y="160"/>
                  </a:cubicBezTo>
                  <a:cubicBezTo>
                    <a:pt x="1263" y="160"/>
                    <a:pt x="1263" y="160"/>
                    <a:pt x="1263" y="160"/>
                  </a:cubicBezTo>
                  <a:cubicBezTo>
                    <a:pt x="1251" y="163"/>
                    <a:pt x="1239" y="164"/>
                    <a:pt x="1224" y="164"/>
                  </a:cubicBezTo>
                  <a:cubicBezTo>
                    <a:pt x="1224" y="164"/>
                    <a:pt x="1224" y="164"/>
                    <a:pt x="1224" y="164"/>
                  </a:cubicBezTo>
                  <a:cubicBezTo>
                    <a:pt x="1183" y="164"/>
                    <a:pt x="515" y="164"/>
                    <a:pt x="184" y="164"/>
                  </a:cubicBezTo>
                  <a:close/>
                </a:path>
              </a:pathLst>
            </a:custGeom>
            <a:grpFill/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"/>
            <p:cNvSpPr>
              <a:spLocks noChangeAspect="1"/>
            </p:cNvSpPr>
            <p:nvPr/>
          </p:nvSpPr>
          <p:spPr bwMode="auto">
            <a:xfrm>
              <a:off x="1396" y="1130"/>
              <a:ext cx="1758" cy="2934"/>
            </a:xfrm>
            <a:custGeom>
              <a:avLst/>
              <a:gdLst>
                <a:gd name="T0" fmla="*/ 1143 w 1316"/>
                <a:gd name="T1" fmla="*/ 2162 h 2198"/>
                <a:gd name="T2" fmla="*/ 1146 w 1316"/>
                <a:gd name="T3" fmla="*/ 2160 h 2198"/>
                <a:gd name="T4" fmla="*/ 1146 w 1316"/>
                <a:gd name="T5" fmla="*/ 2160 h 2198"/>
                <a:gd name="T6" fmla="*/ 1156 w 1316"/>
                <a:gd name="T7" fmla="*/ 2155 h 2198"/>
                <a:gd name="T8" fmla="*/ 1156 w 1316"/>
                <a:gd name="T9" fmla="*/ 2155 h 2198"/>
                <a:gd name="T10" fmla="*/ 1187 w 1316"/>
                <a:gd name="T11" fmla="*/ 2137 h 2198"/>
                <a:gd name="T12" fmla="*/ 1187 w 1316"/>
                <a:gd name="T13" fmla="*/ 2137 h 2198"/>
                <a:gd name="T14" fmla="*/ 1258 w 1316"/>
                <a:gd name="T15" fmla="*/ 2076 h 2198"/>
                <a:gd name="T16" fmla="*/ 1258 w 1316"/>
                <a:gd name="T17" fmla="*/ 2076 h 2198"/>
                <a:gd name="T18" fmla="*/ 1276 w 1316"/>
                <a:gd name="T19" fmla="*/ 2036 h 2198"/>
                <a:gd name="T20" fmla="*/ 1276 w 1316"/>
                <a:gd name="T21" fmla="*/ 2036 h 2198"/>
                <a:gd name="T22" fmla="*/ 1276 w 1316"/>
                <a:gd name="T23" fmla="*/ 92 h 2198"/>
                <a:gd name="T24" fmla="*/ 1276 w 1316"/>
                <a:gd name="T25" fmla="*/ 92 h 2198"/>
                <a:gd name="T26" fmla="*/ 1270 w 1316"/>
                <a:gd name="T27" fmla="*/ 55 h 2198"/>
                <a:gd name="T28" fmla="*/ 1270 w 1316"/>
                <a:gd name="T29" fmla="*/ 55 h 2198"/>
                <a:gd name="T30" fmla="*/ 1253 w 1316"/>
                <a:gd name="T31" fmla="*/ 43 h 2198"/>
                <a:gd name="T32" fmla="*/ 1253 w 1316"/>
                <a:gd name="T33" fmla="*/ 43 h 2198"/>
                <a:gd name="T34" fmla="*/ 1224 w 1316"/>
                <a:gd name="T35" fmla="*/ 40 h 2198"/>
                <a:gd name="T36" fmla="*/ 1224 w 1316"/>
                <a:gd name="T37" fmla="*/ 40 h 2198"/>
                <a:gd name="T38" fmla="*/ 184 w 1316"/>
                <a:gd name="T39" fmla="*/ 40 h 2198"/>
                <a:gd name="T40" fmla="*/ 184 w 1316"/>
                <a:gd name="T41" fmla="*/ 40 h 2198"/>
                <a:gd name="T42" fmla="*/ 0 w 1316"/>
                <a:gd name="T43" fmla="*/ 40 h 2198"/>
                <a:gd name="T44" fmla="*/ 0 w 1316"/>
                <a:gd name="T45" fmla="*/ 40 h 2198"/>
                <a:gd name="T46" fmla="*/ 0 w 1316"/>
                <a:gd name="T47" fmla="*/ 0 h 2198"/>
                <a:gd name="T48" fmla="*/ 184 w 1316"/>
                <a:gd name="T49" fmla="*/ 0 h 2198"/>
                <a:gd name="T50" fmla="*/ 184 w 1316"/>
                <a:gd name="T51" fmla="*/ 0 h 2198"/>
                <a:gd name="T52" fmla="*/ 592 w 1316"/>
                <a:gd name="T53" fmla="*/ 0 h 2198"/>
                <a:gd name="T54" fmla="*/ 592 w 1316"/>
                <a:gd name="T55" fmla="*/ 0 h 2198"/>
                <a:gd name="T56" fmla="*/ 1224 w 1316"/>
                <a:gd name="T57" fmla="*/ 0 h 2198"/>
                <a:gd name="T58" fmla="*/ 1224 w 1316"/>
                <a:gd name="T59" fmla="*/ 0 h 2198"/>
                <a:gd name="T60" fmla="*/ 1280 w 1316"/>
                <a:gd name="T61" fmla="*/ 11 h 2198"/>
                <a:gd name="T62" fmla="*/ 1280 w 1316"/>
                <a:gd name="T63" fmla="*/ 11 h 2198"/>
                <a:gd name="T64" fmla="*/ 1312 w 1316"/>
                <a:gd name="T65" fmla="*/ 53 h 2198"/>
                <a:gd name="T66" fmla="*/ 1312 w 1316"/>
                <a:gd name="T67" fmla="*/ 53 h 2198"/>
                <a:gd name="T68" fmla="*/ 1316 w 1316"/>
                <a:gd name="T69" fmla="*/ 92 h 2198"/>
                <a:gd name="T70" fmla="*/ 1316 w 1316"/>
                <a:gd name="T71" fmla="*/ 92 h 2198"/>
                <a:gd name="T72" fmla="*/ 1316 w 1316"/>
                <a:gd name="T73" fmla="*/ 2036 h 2198"/>
                <a:gd name="T74" fmla="*/ 1316 w 1316"/>
                <a:gd name="T75" fmla="*/ 2036 h 2198"/>
                <a:gd name="T76" fmla="*/ 1289 w 1316"/>
                <a:gd name="T77" fmla="*/ 2101 h 2198"/>
                <a:gd name="T78" fmla="*/ 1289 w 1316"/>
                <a:gd name="T79" fmla="*/ 2101 h 2198"/>
                <a:gd name="T80" fmla="*/ 1236 w 1316"/>
                <a:gd name="T81" fmla="*/ 2151 h 2198"/>
                <a:gd name="T82" fmla="*/ 1236 w 1316"/>
                <a:gd name="T83" fmla="*/ 2151 h 2198"/>
                <a:gd name="T84" fmla="*/ 1161 w 1316"/>
                <a:gd name="T85" fmla="*/ 2198 h 2198"/>
                <a:gd name="T86" fmla="*/ 1161 w 1316"/>
                <a:gd name="T87" fmla="*/ 2198 h 2198"/>
                <a:gd name="T88" fmla="*/ 1143 w 1316"/>
                <a:gd name="T89" fmla="*/ 2162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6" h="2198">
                  <a:moveTo>
                    <a:pt x="1143" y="2162"/>
                  </a:moveTo>
                  <a:cubicBezTo>
                    <a:pt x="1143" y="2162"/>
                    <a:pt x="1144" y="2162"/>
                    <a:pt x="1146" y="2160"/>
                  </a:cubicBezTo>
                  <a:cubicBezTo>
                    <a:pt x="1146" y="2160"/>
                    <a:pt x="1146" y="2160"/>
                    <a:pt x="1146" y="2160"/>
                  </a:cubicBezTo>
                  <a:cubicBezTo>
                    <a:pt x="1148" y="2159"/>
                    <a:pt x="1152" y="2158"/>
                    <a:pt x="1156" y="2155"/>
                  </a:cubicBezTo>
                  <a:cubicBezTo>
                    <a:pt x="1156" y="2155"/>
                    <a:pt x="1156" y="2155"/>
                    <a:pt x="1156" y="2155"/>
                  </a:cubicBezTo>
                  <a:cubicBezTo>
                    <a:pt x="1163" y="2151"/>
                    <a:pt x="1174" y="2145"/>
                    <a:pt x="1187" y="2137"/>
                  </a:cubicBezTo>
                  <a:cubicBezTo>
                    <a:pt x="1187" y="2137"/>
                    <a:pt x="1187" y="2137"/>
                    <a:pt x="1187" y="2137"/>
                  </a:cubicBezTo>
                  <a:cubicBezTo>
                    <a:pt x="1211" y="2121"/>
                    <a:pt x="1240" y="2099"/>
                    <a:pt x="1258" y="2076"/>
                  </a:cubicBezTo>
                  <a:cubicBezTo>
                    <a:pt x="1258" y="2076"/>
                    <a:pt x="1258" y="2076"/>
                    <a:pt x="1258" y="2076"/>
                  </a:cubicBezTo>
                  <a:cubicBezTo>
                    <a:pt x="1270" y="2061"/>
                    <a:pt x="1276" y="2047"/>
                    <a:pt x="1276" y="2036"/>
                  </a:cubicBezTo>
                  <a:cubicBezTo>
                    <a:pt x="1276" y="2036"/>
                    <a:pt x="1276" y="2036"/>
                    <a:pt x="1276" y="2036"/>
                  </a:cubicBezTo>
                  <a:cubicBezTo>
                    <a:pt x="1276" y="1964"/>
                    <a:pt x="1276" y="146"/>
                    <a:pt x="1276" y="92"/>
                  </a:cubicBezTo>
                  <a:cubicBezTo>
                    <a:pt x="1276" y="92"/>
                    <a:pt x="1276" y="92"/>
                    <a:pt x="1276" y="92"/>
                  </a:cubicBezTo>
                  <a:cubicBezTo>
                    <a:pt x="1276" y="73"/>
                    <a:pt x="1273" y="61"/>
                    <a:pt x="1270" y="55"/>
                  </a:cubicBezTo>
                  <a:cubicBezTo>
                    <a:pt x="1270" y="55"/>
                    <a:pt x="1270" y="55"/>
                    <a:pt x="1270" y="55"/>
                  </a:cubicBezTo>
                  <a:cubicBezTo>
                    <a:pt x="1266" y="49"/>
                    <a:pt x="1263" y="46"/>
                    <a:pt x="1253" y="43"/>
                  </a:cubicBezTo>
                  <a:cubicBezTo>
                    <a:pt x="1253" y="43"/>
                    <a:pt x="1253" y="43"/>
                    <a:pt x="1253" y="43"/>
                  </a:cubicBezTo>
                  <a:cubicBezTo>
                    <a:pt x="1246" y="41"/>
                    <a:pt x="1236" y="40"/>
                    <a:pt x="1224" y="40"/>
                  </a:cubicBezTo>
                  <a:cubicBezTo>
                    <a:pt x="1224" y="40"/>
                    <a:pt x="1224" y="40"/>
                    <a:pt x="1224" y="40"/>
                  </a:cubicBezTo>
                  <a:cubicBezTo>
                    <a:pt x="1183" y="40"/>
                    <a:pt x="515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73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3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94" y="0"/>
                    <a:pt x="442" y="0"/>
                    <a:pt x="592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891" y="0"/>
                    <a:pt x="1197" y="0"/>
                    <a:pt x="1224" y="0"/>
                  </a:cubicBezTo>
                  <a:cubicBezTo>
                    <a:pt x="1224" y="0"/>
                    <a:pt x="1224" y="0"/>
                    <a:pt x="1224" y="0"/>
                  </a:cubicBezTo>
                  <a:cubicBezTo>
                    <a:pt x="1246" y="0"/>
                    <a:pt x="1264" y="2"/>
                    <a:pt x="1280" y="11"/>
                  </a:cubicBezTo>
                  <a:cubicBezTo>
                    <a:pt x="1280" y="11"/>
                    <a:pt x="1280" y="11"/>
                    <a:pt x="1280" y="11"/>
                  </a:cubicBezTo>
                  <a:cubicBezTo>
                    <a:pt x="1296" y="19"/>
                    <a:pt x="1307" y="35"/>
                    <a:pt x="1312" y="53"/>
                  </a:cubicBezTo>
                  <a:cubicBezTo>
                    <a:pt x="1312" y="53"/>
                    <a:pt x="1312" y="53"/>
                    <a:pt x="1312" y="53"/>
                  </a:cubicBezTo>
                  <a:cubicBezTo>
                    <a:pt x="1315" y="65"/>
                    <a:pt x="1316" y="77"/>
                    <a:pt x="1316" y="92"/>
                  </a:cubicBezTo>
                  <a:cubicBezTo>
                    <a:pt x="1316" y="92"/>
                    <a:pt x="1316" y="92"/>
                    <a:pt x="1316" y="92"/>
                  </a:cubicBezTo>
                  <a:cubicBezTo>
                    <a:pt x="1316" y="146"/>
                    <a:pt x="1316" y="1964"/>
                    <a:pt x="1316" y="2036"/>
                  </a:cubicBezTo>
                  <a:cubicBezTo>
                    <a:pt x="1316" y="2036"/>
                    <a:pt x="1316" y="2036"/>
                    <a:pt x="1316" y="2036"/>
                  </a:cubicBezTo>
                  <a:cubicBezTo>
                    <a:pt x="1316" y="2061"/>
                    <a:pt x="1304" y="2083"/>
                    <a:pt x="1289" y="2101"/>
                  </a:cubicBezTo>
                  <a:cubicBezTo>
                    <a:pt x="1289" y="2101"/>
                    <a:pt x="1289" y="2101"/>
                    <a:pt x="1289" y="2101"/>
                  </a:cubicBezTo>
                  <a:cubicBezTo>
                    <a:pt x="1274" y="2120"/>
                    <a:pt x="1255" y="2137"/>
                    <a:pt x="1236" y="2151"/>
                  </a:cubicBezTo>
                  <a:cubicBezTo>
                    <a:pt x="1236" y="2151"/>
                    <a:pt x="1236" y="2151"/>
                    <a:pt x="1236" y="2151"/>
                  </a:cubicBezTo>
                  <a:cubicBezTo>
                    <a:pt x="1198" y="2179"/>
                    <a:pt x="1162" y="2198"/>
                    <a:pt x="1161" y="2198"/>
                  </a:cubicBezTo>
                  <a:cubicBezTo>
                    <a:pt x="1161" y="2198"/>
                    <a:pt x="1161" y="2198"/>
                    <a:pt x="1161" y="2198"/>
                  </a:cubicBezTo>
                  <a:cubicBezTo>
                    <a:pt x="1143" y="2162"/>
                    <a:pt x="1143" y="2162"/>
                    <a:pt x="1143" y="2162"/>
                  </a:cubicBezTo>
                  <a:close/>
                </a:path>
              </a:pathLst>
            </a:custGeom>
            <a:grpFill/>
            <a:ln w="6350" cap="flat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AutoShape 40"/>
          <p:cNvSpPr>
            <a:spLocks noChangeArrowheads="1"/>
          </p:cNvSpPr>
          <p:nvPr/>
        </p:nvSpPr>
        <p:spPr bwMode="auto">
          <a:xfrm rot="10800000">
            <a:off x="5533146" y="4113567"/>
            <a:ext cx="382280" cy="1190707"/>
          </a:xfrm>
          <a:prstGeom prst="leftArrowCallout">
            <a:avLst>
              <a:gd name="adj1" fmla="val 13822"/>
              <a:gd name="adj2" fmla="val 19081"/>
              <a:gd name="adj3" fmla="val 20394"/>
              <a:gd name="adj4" fmla="val 50662"/>
            </a:avLst>
          </a:prstGeom>
          <a:solidFill>
            <a:srgbClr val="CCFFFF"/>
          </a:solidFill>
          <a:ln w="635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000" b="1" baseline="30000"/>
          </a:p>
        </p:txBody>
      </p:sp>
    </p:spTree>
    <p:extLst>
      <p:ext uri="{BB962C8B-B14F-4D97-AF65-F5344CB8AC3E}">
        <p14:creationId xmlns:p14="http://schemas.microsoft.com/office/powerpoint/2010/main" val="17423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ADH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Acts on 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receptors </a:t>
            </a:r>
            <a:r>
              <a:rPr lang="en-US" sz="2800" dirty="0" smtClean="0"/>
              <a:t>on renal tubular cells in the collecting duct.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Results in insertion of water channel proteins (</a:t>
            </a:r>
            <a:r>
              <a:rPr lang="en-US" sz="2800" dirty="0" smtClean="0">
                <a:solidFill>
                  <a:srgbClr val="FF0000"/>
                </a:solidFill>
              </a:rPr>
              <a:t>aquaporin-2</a:t>
            </a:r>
            <a:r>
              <a:rPr lang="en-US" sz="2800" dirty="0" smtClean="0"/>
              <a:t>) into the tubular membrane.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At higher concentrations, binds to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receptors on vascular smooth muscle causing vasoconstriction (hence the alternative name ‘vasopressin’).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o you remember"/>
  <p:tag name="QUESTIONTYPE" val=" 0"/>
  <p:tag name="QUESTIONCHOICES" val=" 0"/>
  <p:tag name="QUESTIONANSWER" val="B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o you remember"/>
  <p:tag name="QUESTIONTYPE" val=" 0"/>
  <p:tag name="QUESTIONCHOICES" val=" 2"/>
  <p:tag name="QUESTIONANSWER" val="D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o you remember"/>
  <p:tag name="QUESTIONTYPE" val=" 0"/>
  <p:tag name="QUESTIONCHOICES" val=" 1"/>
  <p:tag name="QUESTIONANSWER" val="C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Do you remember"/>
  <p:tag name="QUESTIONTYPE" val=" 0"/>
  <p:tag name="QUESTIONCHOICES" val=" 0"/>
  <p:tag name="QUESTIONANSWER" val="B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1015</Words>
  <Application>Microsoft Office PowerPoint</Application>
  <PresentationFormat>On-screen Show (4:3)</PresentationFormat>
  <Paragraphs>264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\\localhost\Volumes\Untitled\Abu Dhabi\Path lectures\Macintosh HD:Users:amirhsam:Desktop:Signature.doc!OLE_LINK1</vt:lpstr>
      <vt:lpstr>Sodium and fluid balance</vt:lpstr>
      <vt:lpstr>Aim</vt:lpstr>
      <vt:lpstr>Question 1</vt:lpstr>
      <vt:lpstr>Hyponatraemia</vt:lpstr>
      <vt:lpstr>Pathogenesis of hyponatraemia</vt:lpstr>
      <vt:lpstr>Question 2</vt:lpstr>
      <vt:lpstr>Question 3</vt:lpstr>
      <vt:lpstr>       Control of water balance</vt:lpstr>
      <vt:lpstr>ADH</vt:lpstr>
      <vt:lpstr>Question 4</vt:lpstr>
      <vt:lpstr>Stimuli for ADH release</vt:lpstr>
      <vt:lpstr>Question 5</vt:lpstr>
      <vt:lpstr>PowerPoint Presentation</vt:lpstr>
      <vt:lpstr>Question 6</vt:lpstr>
      <vt:lpstr>Hyponatraemic patient</vt:lpstr>
      <vt:lpstr>Question 7</vt:lpstr>
      <vt:lpstr>Question 8</vt:lpstr>
      <vt:lpstr>Hyponatraemic patient</vt:lpstr>
      <vt:lpstr>Question 9</vt:lpstr>
      <vt:lpstr>Question 10</vt:lpstr>
      <vt:lpstr>Question 11</vt:lpstr>
      <vt:lpstr>Question 12</vt:lpstr>
      <vt:lpstr>Hyponatraemic patient</vt:lpstr>
      <vt:lpstr>Question 13</vt:lpstr>
      <vt:lpstr>Diagnosis of SIADH</vt:lpstr>
      <vt:lpstr>Question 14</vt:lpstr>
      <vt:lpstr>Question 15</vt:lpstr>
      <vt:lpstr>Question 16</vt:lpstr>
      <vt:lpstr>Severe hyponatraemia</vt:lpstr>
      <vt:lpstr>Question 17</vt:lpstr>
      <vt:lpstr>Central pontine myelionlysis</vt:lpstr>
      <vt:lpstr>Drugs used to treat SIADH</vt:lpstr>
      <vt:lpstr>Do you remember the main points (1)?</vt:lpstr>
      <vt:lpstr>Do you remember the main points (2)?</vt:lpstr>
      <vt:lpstr>Do you remember the main points (3)?</vt:lpstr>
      <vt:lpstr>Do you remember the main points (4)?</vt:lpstr>
      <vt:lpstr>Hypernatraemia</vt:lpstr>
      <vt:lpstr>Question 18</vt:lpstr>
      <vt:lpstr>Question 19</vt:lpstr>
      <vt:lpstr>Question 20</vt:lpstr>
      <vt:lpstr>Clinical example</vt:lpstr>
      <vt:lpstr> Estimate water deficit  </vt:lpstr>
      <vt:lpstr> Calculate rate of correction </vt:lpstr>
      <vt:lpstr>Question 21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 H Sam</dc:creator>
  <cp:lastModifiedBy>Shiel, Nuala</cp:lastModifiedBy>
  <cp:revision>44</cp:revision>
  <dcterms:created xsi:type="dcterms:W3CDTF">2012-07-12T01:33:12Z</dcterms:created>
  <dcterms:modified xsi:type="dcterms:W3CDTF">2012-07-17T09:12:01Z</dcterms:modified>
</cp:coreProperties>
</file>