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73" r:id="rId2"/>
    <p:sldId id="263" r:id="rId3"/>
    <p:sldId id="283" r:id="rId4"/>
    <p:sldId id="284" r:id="rId5"/>
    <p:sldId id="270" r:id="rId6"/>
    <p:sldId id="286" r:id="rId7"/>
    <p:sldId id="278" r:id="rId8"/>
    <p:sldId id="279" r:id="rId9"/>
    <p:sldId id="287" r:id="rId10"/>
    <p:sldId id="288" r:id="rId11"/>
    <p:sldId id="259" r:id="rId12"/>
    <p:sldId id="289" r:id="rId13"/>
    <p:sldId id="290" r:id="rId14"/>
    <p:sldId id="298" r:id="rId15"/>
    <p:sldId id="299" r:id="rId16"/>
    <p:sldId id="300" r:id="rId17"/>
    <p:sldId id="301" r:id="rId18"/>
    <p:sldId id="302" r:id="rId19"/>
    <p:sldId id="303" r:id="rId20"/>
    <p:sldId id="305" r:id="rId21"/>
    <p:sldId id="261" r:id="rId22"/>
    <p:sldId id="262" r:id="rId23"/>
    <p:sldId id="264" r:id="rId24"/>
    <p:sldId id="312" r:id="rId25"/>
    <p:sldId id="314" r:id="rId26"/>
    <p:sldId id="315" r:id="rId27"/>
    <p:sldId id="313" r:id="rId28"/>
    <p:sldId id="322" r:id="rId29"/>
    <p:sldId id="321" r:id="rId30"/>
    <p:sldId id="265" r:id="rId31"/>
    <p:sldId id="266" r:id="rId32"/>
    <p:sldId id="320" r:id="rId33"/>
    <p:sldId id="316" r:id="rId34"/>
    <p:sldId id="319" r:id="rId35"/>
    <p:sldId id="31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napToObjects="1" showGuides="1">
      <p:cViewPr>
        <p:scale>
          <a:sx n="50" d="100"/>
          <a:sy n="50" d="100"/>
        </p:scale>
        <p:origin x="-7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332AB-6517-E14E-B791-D26403985B5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F4A20-0915-7340-893F-5AA723974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8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en-US" baseline="0" dirty="0" smtClean="0"/>
              <a:t> reabsorption through </a:t>
            </a:r>
            <a:r>
              <a:rPr lang="en-US" baseline="0" dirty="0" err="1" smtClean="0"/>
              <a:t>ENaC</a:t>
            </a:r>
            <a:r>
              <a:rPr lang="en-US" baseline="0" dirty="0" smtClean="0"/>
              <a:t> (epithelial sodium channels) leads to tubular lumen negative electrical potential, driving potassium secretion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F4A20-0915-7340-893F-5AA7239742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8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A728C-AACD-3248-B048-ED5FB1659FFC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2ABC-3CD4-D747-96DC-6C001B0B5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Volumes\Untitled\Abu%20Dhabi\Path%20lectures\Macintosh%20HD:Users:amirhsam:Desktop:Signature.doc!OLE_LINK1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Potassium handling</a:t>
            </a:r>
            <a:endParaRPr lang="en-US" sz="60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Amir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Lecturer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992776"/>
              </p:ext>
            </p:extLst>
          </p:nvPr>
        </p:nvGraphicFramePr>
        <p:xfrm>
          <a:off x="609600" y="533400"/>
          <a:ext cx="2133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3" imgW="8533333" imgH="2234921" progId="Word.Document.12">
                  <p:link updateAutomatic="1"/>
                </p:oleObj>
              </mc:Choice>
              <mc:Fallback>
                <p:oleObj name="Document" r:id="rId3" imgW="8533333" imgH="2234921" progId="Word.Document.12">
                  <p:link updateAutomatic="1"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"/>
                        <a:ext cx="2133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CE3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3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Aldosterone &amp; Potassium secretion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Aldosterone  </a:t>
            </a:r>
            <a:r>
              <a:rPr lang="en-US" dirty="0" smtClean="0"/>
              <a:t> number </a:t>
            </a:r>
            <a:r>
              <a:rPr lang="en-US" dirty="0"/>
              <a:t>of open 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/>
              <a:t>channels in the luminal membrane </a:t>
            </a:r>
            <a:endParaRPr lang="en-US" dirty="0" smtClean="0"/>
          </a:p>
          <a:p>
            <a:r>
              <a:rPr lang="en-US" dirty="0" smtClean="0"/>
              <a:t>  Sodium reabsorption</a:t>
            </a:r>
          </a:p>
          <a:p>
            <a:r>
              <a:rPr lang="en-US" dirty="0" smtClean="0"/>
              <a:t>makes </a:t>
            </a:r>
            <a:r>
              <a:rPr lang="en-US" dirty="0"/>
              <a:t>the lumen </a:t>
            </a:r>
            <a:r>
              <a:rPr lang="en-US" dirty="0" smtClean="0"/>
              <a:t>electronegative &amp; creates </a:t>
            </a:r>
            <a:r>
              <a:rPr lang="en-US" dirty="0"/>
              <a:t>an </a:t>
            </a:r>
            <a:r>
              <a:rPr lang="en-US" dirty="0" smtClean="0"/>
              <a:t>electrical gradient</a:t>
            </a:r>
          </a:p>
          <a:p>
            <a:r>
              <a:rPr lang="en-US" dirty="0"/>
              <a:t>P</a:t>
            </a:r>
            <a:r>
              <a:rPr lang="en-US" dirty="0" smtClean="0"/>
              <a:t>otassium is secreted into </a:t>
            </a:r>
            <a:r>
              <a:rPr lang="en-US" dirty="0"/>
              <a:t>the </a:t>
            </a:r>
            <a:r>
              <a:rPr lang="en-US" dirty="0" smtClean="0"/>
              <a:t>lumen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064933" y="16002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914399" y="2777067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41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Question </a:t>
            </a:r>
            <a:r>
              <a:rPr lang="en-US" b="1" dirty="0" smtClean="0">
                <a:solidFill>
                  <a:srgbClr val="000090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What are the stimuli for aldosterone secretion</a:t>
            </a:r>
            <a:r>
              <a:rPr lang="en-GB" b="1" dirty="0" smtClean="0"/>
              <a:t>?</a:t>
            </a:r>
          </a:p>
          <a:p>
            <a:pPr lvl="0"/>
            <a:endParaRPr lang="en-GB" b="1" dirty="0"/>
          </a:p>
          <a:p>
            <a:pPr lvl="1"/>
            <a:r>
              <a:rPr lang="en-GB" sz="3200" dirty="0" smtClean="0"/>
              <a:t>Angiotensin II</a:t>
            </a:r>
          </a:p>
          <a:p>
            <a:pPr lvl="1"/>
            <a:r>
              <a:rPr lang="en-GB" sz="3200" dirty="0" smtClean="0"/>
              <a:t>Potassium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8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Question </a:t>
            </a:r>
            <a:r>
              <a:rPr lang="en-US" b="1" dirty="0" smtClean="0">
                <a:solidFill>
                  <a:srgbClr val="000090"/>
                </a:solidFill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What are the main causes of hyperkalaemia</a:t>
            </a:r>
            <a:r>
              <a:rPr lang="en-GB" b="1" dirty="0" smtClean="0"/>
              <a:t>?</a:t>
            </a:r>
          </a:p>
          <a:p>
            <a:pPr lvl="1"/>
            <a:endParaRPr lang="en-GB" b="1" dirty="0" smtClean="0"/>
          </a:p>
          <a:p>
            <a:pPr marL="457200" lvl="1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7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84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43185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43186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225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264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26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35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5989317" y="4788373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370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4270508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9" y="5102186"/>
            <a:ext cx="2537170" cy="41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05663" y="3938263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Angiotensin 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1069624" y="2366059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442" y="2878957"/>
            <a:ext cx="1964625" cy="584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     GFR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73275" y="2974397"/>
            <a:ext cx="0" cy="49679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6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84" name="Group 176"/>
          <p:cNvGrpSpPr>
            <a:grpSpLocks noChangeAspect="1"/>
          </p:cNvGrpSpPr>
          <p:nvPr/>
        </p:nvGrpSpPr>
        <p:grpSpPr bwMode="auto">
          <a:xfrm>
            <a:off x="421105" y="1988719"/>
            <a:ext cx="2614612" cy="4038600"/>
            <a:chOff x="1758" y="528"/>
            <a:chExt cx="2240" cy="3462"/>
          </a:xfrm>
        </p:grpSpPr>
        <p:grpSp>
          <p:nvGrpSpPr>
            <p:cNvPr id="43185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43186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225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264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26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35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5989317" y="4788373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370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4270508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9" y="5102186"/>
            <a:ext cx="2537170" cy="41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080264" y="5169329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1902174" y="5247648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494080" y="5545776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1899437" y="5548622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05663" y="3938263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Angiotensin 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2338361" y="-33598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620" y="1512084"/>
            <a:ext cx="3554279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2.      Renin</a:t>
            </a: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FF0000"/>
                </a:solidFill>
              </a:rPr>
              <a:t>Type 4 renal tubular acidosis (diabetic nephropathy)</a:t>
            </a:r>
          </a:p>
          <a:p>
            <a:pPr marL="342900" indent="-342900">
              <a:buFontTx/>
              <a:buChar char="-"/>
            </a:pPr>
            <a:r>
              <a:rPr lang="en-US" sz="2000" b="1" dirty="0">
                <a:solidFill>
                  <a:srgbClr val="FF0000"/>
                </a:solidFill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</a:rPr>
              <a:t>SAIDs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26165" y="1541785"/>
            <a:ext cx="0" cy="43941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8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84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43185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43186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225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264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26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35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5989317" y="4788373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370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4270508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9" y="5102186"/>
            <a:ext cx="2537170" cy="41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05663" y="3938263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Angiotensin 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5634984" y="-33598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3426" y="308562"/>
            <a:ext cx="1938337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3. ACE inhibitor</a:t>
            </a:r>
          </a:p>
        </p:txBody>
      </p:sp>
    </p:spTree>
    <p:extLst>
      <p:ext uri="{BB962C8B-B14F-4D97-AF65-F5344CB8AC3E}">
        <p14:creationId xmlns:p14="http://schemas.microsoft.com/office/powerpoint/2010/main" val="23582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84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43185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43186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225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264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26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35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5989317" y="4788373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370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4270508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9" y="5102186"/>
            <a:ext cx="2537170" cy="41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163858" y="3649305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Angiotensin 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5685021" y="3776557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61716" y="4300976"/>
            <a:ext cx="2222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4. Ag II receptor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blocker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84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43185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43186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225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264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26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35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5547967" y="4899979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370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3645903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8" y="5102185"/>
            <a:ext cx="197707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163858" y="3649305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Angiotensin 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5402664" y="4840959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28656" y="5046879"/>
            <a:ext cx="2082521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5. Addison’s disease</a:t>
            </a:r>
          </a:p>
        </p:txBody>
      </p:sp>
    </p:spTree>
    <p:extLst>
      <p:ext uri="{BB962C8B-B14F-4D97-AF65-F5344CB8AC3E}">
        <p14:creationId xmlns:p14="http://schemas.microsoft.com/office/powerpoint/2010/main" val="22342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84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43185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43186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225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264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26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35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6117110" y="4797536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370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4233289" y="4593456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4012979" y="5102185"/>
            <a:ext cx="197707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163858" y="3649305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Angiotensin 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2322475" y="4326449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07529" y="5130227"/>
            <a:ext cx="2082521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</a:rPr>
              <a:t>. Aldosterone antagonists</a:t>
            </a:r>
          </a:p>
        </p:txBody>
      </p:sp>
    </p:spTree>
    <p:extLst>
      <p:ext uri="{BB962C8B-B14F-4D97-AF65-F5344CB8AC3E}">
        <p14:creationId xmlns:p14="http://schemas.microsoft.com/office/powerpoint/2010/main" val="33562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Potassium release </a:t>
            </a:r>
            <a:r>
              <a:rPr lang="en-US" b="1" dirty="0">
                <a:solidFill>
                  <a:srgbClr val="000090"/>
                </a:solidFill>
              </a:rPr>
              <a:t>from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Rhabdomyolysis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Acidosis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3581665" y="2274591"/>
            <a:ext cx="2366368" cy="1577578"/>
            <a:chOff x="1152" y="1008"/>
            <a:chExt cx="3456" cy="2304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61" y="1008"/>
              <a:ext cx="3443" cy="2299"/>
            </a:xfrm>
            <a:prstGeom prst="rect">
              <a:avLst/>
            </a:prstGeom>
            <a:noFill/>
            <a:ln w="63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1157" y="1010"/>
              <a:ext cx="3445" cy="405"/>
            </a:xfrm>
            <a:custGeom>
              <a:avLst/>
              <a:gdLst>
                <a:gd name="T0" fmla="*/ 2160 w 2160"/>
                <a:gd name="T1" fmla="*/ 182 h 254"/>
                <a:gd name="T2" fmla="*/ 2160 w 2160"/>
                <a:gd name="T3" fmla="*/ 0 h 254"/>
                <a:gd name="T4" fmla="*/ 0 w 2160"/>
                <a:gd name="T5" fmla="*/ 0 h 254"/>
                <a:gd name="T6" fmla="*/ 0 w 2160"/>
                <a:gd name="T7" fmla="*/ 254 h 254"/>
                <a:gd name="T8" fmla="*/ 2160 w 2160"/>
                <a:gd name="T9" fmla="*/ 18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" h="254">
                  <a:moveTo>
                    <a:pt x="2160" y="182"/>
                  </a:moveTo>
                  <a:cubicBezTo>
                    <a:pt x="2160" y="0"/>
                    <a:pt x="2160" y="0"/>
                    <a:pt x="21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419" y="178"/>
                    <a:pt x="1768" y="122"/>
                    <a:pt x="2160" y="182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 bwMode="auto">
            <a:xfrm>
              <a:off x="1157" y="1153"/>
              <a:ext cx="3445" cy="484"/>
            </a:xfrm>
            <a:custGeom>
              <a:avLst/>
              <a:gdLst>
                <a:gd name="T0" fmla="*/ 2160 w 2160"/>
                <a:gd name="T1" fmla="*/ 301 h 303"/>
                <a:gd name="T2" fmla="*/ 2160 w 2160"/>
                <a:gd name="T3" fmla="*/ 92 h 303"/>
                <a:gd name="T4" fmla="*/ 0 w 2160"/>
                <a:gd name="T5" fmla="*/ 164 h 303"/>
                <a:gd name="T6" fmla="*/ 0 w 2160"/>
                <a:gd name="T7" fmla="*/ 290 h 303"/>
                <a:gd name="T8" fmla="*/ 2160 w 2160"/>
                <a:gd name="T9" fmla="*/ 301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" h="303">
                  <a:moveTo>
                    <a:pt x="2160" y="301"/>
                  </a:moveTo>
                  <a:cubicBezTo>
                    <a:pt x="2160" y="92"/>
                    <a:pt x="2160" y="92"/>
                    <a:pt x="2160" y="92"/>
                  </a:cubicBezTo>
                  <a:cubicBezTo>
                    <a:pt x="1728" y="0"/>
                    <a:pt x="432" y="90"/>
                    <a:pt x="0" y="164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589" y="303"/>
                    <a:pt x="1873" y="274"/>
                    <a:pt x="2160" y="301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1157" y="2101"/>
              <a:ext cx="2526" cy="496"/>
            </a:xfrm>
            <a:custGeom>
              <a:avLst/>
              <a:gdLst>
                <a:gd name="T0" fmla="*/ 0 w 1584"/>
                <a:gd name="T1" fmla="*/ 35 h 311"/>
                <a:gd name="T2" fmla="*/ 0 w 1584"/>
                <a:gd name="T3" fmla="*/ 311 h 311"/>
                <a:gd name="T4" fmla="*/ 432 w 1584"/>
                <a:gd name="T5" fmla="*/ 270 h 311"/>
                <a:gd name="T6" fmla="*/ 1584 w 1584"/>
                <a:gd name="T7" fmla="*/ 0 h 311"/>
                <a:gd name="T8" fmla="*/ 0 w 1584"/>
                <a:gd name="T9" fmla="*/ 3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311">
                  <a:moveTo>
                    <a:pt x="0" y="35"/>
                  </a:moveTo>
                  <a:cubicBezTo>
                    <a:pt x="0" y="311"/>
                    <a:pt x="0" y="311"/>
                    <a:pt x="0" y="311"/>
                  </a:cubicBezTo>
                  <a:cubicBezTo>
                    <a:pt x="125" y="298"/>
                    <a:pt x="271" y="273"/>
                    <a:pt x="432" y="270"/>
                  </a:cubicBezTo>
                  <a:cubicBezTo>
                    <a:pt x="774" y="252"/>
                    <a:pt x="1260" y="36"/>
                    <a:pt x="1584" y="0"/>
                  </a:cubicBezTo>
                  <a:cubicBezTo>
                    <a:pt x="1140" y="8"/>
                    <a:pt x="208" y="32"/>
                    <a:pt x="0" y="35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 bwMode="auto">
            <a:xfrm>
              <a:off x="2076" y="2101"/>
              <a:ext cx="2526" cy="514"/>
            </a:xfrm>
            <a:custGeom>
              <a:avLst/>
              <a:gdLst>
                <a:gd name="T0" fmla="*/ 936 w 1584"/>
                <a:gd name="T1" fmla="*/ 36 h 322"/>
                <a:gd name="T2" fmla="*/ 0 w 1584"/>
                <a:gd name="T3" fmla="*/ 288 h 322"/>
                <a:gd name="T4" fmla="*/ 1584 w 1584"/>
                <a:gd name="T5" fmla="*/ 312 h 322"/>
                <a:gd name="T6" fmla="*/ 1584 w 1584"/>
                <a:gd name="T7" fmla="*/ 18 h 322"/>
                <a:gd name="T8" fmla="*/ 936 w 1584"/>
                <a:gd name="T9" fmla="*/ 36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322">
                  <a:moveTo>
                    <a:pt x="936" y="36"/>
                  </a:moveTo>
                  <a:cubicBezTo>
                    <a:pt x="594" y="72"/>
                    <a:pt x="287" y="234"/>
                    <a:pt x="0" y="288"/>
                  </a:cubicBezTo>
                  <a:cubicBezTo>
                    <a:pt x="616" y="277"/>
                    <a:pt x="1267" y="322"/>
                    <a:pt x="1584" y="312"/>
                  </a:cubicBezTo>
                  <a:cubicBezTo>
                    <a:pt x="1584" y="18"/>
                    <a:pt x="1584" y="18"/>
                    <a:pt x="1584" y="18"/>
                  </a:cubicBezTo>
                  <a:cubicBezTo>
                    <a:pt x="1364" y="0"/>
                    <a:pt x="1358" y="28"/>
                    <a:pt x="936" y="36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1157" y="2545"/>
              <a:ext cx="3445" cy="435"/>
            </a:xfrm>
            <a:custGeom>
              <a:avLst/>
              <a:gdLst>
                <a:gd name="T0" fmla="*/ 435 w 2160"/>
                <a:gd name="T1" fmla="*/ 11 h 273"/>
                <a:gd name="T2" fmla="*/ 435 w 2160"/>
                <a:gd name="T3" fmla="*/ 11 h 273"/>
                <a:gd name="T4" fmla="*/ 0 w 2160"/>
                <a:gd name="T5" fmla="*/ 33 h 273"/>
                <a:gd name="T6" fmla="*/ 0 w 2160"/>
                <a:gd name="T7" fmla="*/ 264 h 273"/>
                <a:gd name="T8" fmla="*/ 2160 w 2160"/>
                <a:gd name="T9" fmla="*/ 257 h 273"/>
                <a:gd name="T10" fmla="*/ 2160 w 2160"/>
                <a:gd name="T11" fmla="*/ 34 h 273"/>
                <a:gd name="T12" fmla="*/ 435 w 2160"/>
                <a:gd name="T13" fmla="*/ 1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" h="273">
                  <a:moveTo>
                    <a:pt x="435" y="11"/>
                  </a:moveTo>
                  <a:cubicBezTo>
                    <a:pt x="504" y="10"/>
                    <a:pt x="396" y="10"/>
                    <a:pt x="435" y="11"/>
                  </a:cubicBezTo>
                  <a:cubicBezTo>
                    <a:pt x="274" y="14"/>
                    <a:pt x="125" y="20"/>
                    <a:pt x="0" y="33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348" y="273"/>
                    <a:pt x="1804" y="233"/>
                    <a:pt x="2160" y="257"/>
                  </a:cubicBezTo>
                  <a:cubicBezTo>
                    <a:pt x="2160" y="34"/>
                    <a:pt x="2160" y="34"/>
                    <a:pt x="2160" y="34"/>
                  </a:cubicBezTo>
                  <a:cubicBezTo>
                    <a:pt x="1843" y="44"/>
                    <a:pt x="1051" y="0"/>
                    <a:pt x="435" y="11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 noChangeAspect="1"/>
            </p:cNvSpPr>
            <p:nvPr/>
          </p:nvSpPr>
          <p:spPr bwMode="auto">
            <a:xfrm>
              <a:off x="1157" y="2916"/>
              <a:ext cx="3445" cy="391"/>
            </a:xfrm>
            <a:custGeom>
              <a:avLst/>
              <a:gdLst>
                <a:gd name="T0" fmla="*/ 0 w 2160"/>
                <a:gd name="T1" fmla="*/ 31 h 245"/>
                <a:gd name="T2" fmla="*/ 0 w 2160"/>
                <a:gd name="T3" fmla="*/ 245 h 245"/>
                <a:gd name="T4" fmla="*/ 2160 w 2160"/>
                <a:gd name="T5" fmla="*/ 245 h 245"/>
                <a:gd name="T6" fmla="*/ 2160 w 2160"/>
                <a:gd name="T7" fmla="*/ 24 h 245"/>
                <a:gd name="T8" fmla="*/ 0 w 2160"/>
                <a:gd name="T9" fmla="*/ 31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" h="245">
                  <a:moveTo>
                    <a:pt x="0" y="31"/>
                  </a:moveTo>
                  <a:cubicBezTo>
                    <a:pt x="0" y="245"/>
                    <a:pt x="0" y="245"/>
                    <a:pt x="0" y="245"/>
                  </a:cubicBezTo>
                  <a:cubicBezTo>
                    <a:pt x="2160" y="245"/>
                    <a:pt x="2160" y="245"/>
                    <a:pt x="2160" y="245"/>
                  </a:cubicBezTo>
                  <a:cubicBezTo>
                    <a:pt x="2160" y="24"/>
                    <a:pt x="2160" y="24"/>
                    <a:pt x="2160" y="24"/>
                  </a:cubicBezTo>
                  <a:cubicBezTo>
                    <a:pt x="1804" y="0"/>
                    <a:pt x="396" y="65"/>
                    <a:pt x="0" y="31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 noChangeAspect="1"/>
            </p:cNvSpPr>
            <p:nvPr/>
          </p:nvSpPr>
          <p:spPr bwMode="auto">
            <a:xfrm>
              <a:off x="1157" y="1642"/>
              <a:ext cx="1837" cy="315"/>
            </a:xfrm>
            <a:custGeom>
              <a:avLst/>
              <a:gdLst>
                <a:gd name="T0" fmla="*/ 0 w 1152"/>
                <a:gd name="T1" fmla="*/ 0 h 198"/>
                <a:gd name="T2" fmla="*/ 0 w 1152"/>
                <a:gd name="T3" fmla="*/ 198 h 198"/>
                <a:gd name="T4" fmla="*/ 1152 w 1152"/>
                <a:gd name="T5" fmla="*/ 18 h 198"/>
                <a:gd name="T6" fmla="*/ 0 w 1152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198">
                  <a:moveTo>
                    <a:pt x="0" y="0"/>
                  </a:moveTo>
                  <a:cubicBezTo>
                    <a:pt x="0" y="198"/>
                    <a:pt x="0" y="198"/>
                    <a:pt x="0" y="198"/>
                  </a:cubicBezTo>
                  <a:cubicBezTo>
                    <a:pt x="270" y="125"/>
                    <a:pt x="859" y="53"/>
                    <a:pt x="1152" y="18"/>
                  </a:cubicBezTo>
                  <a:cubicBezTo>
                    <a:pt x="711" y="14"/>
                    <a:pt x="304" y="7"/>
                    <a:pt x="0" y="0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 bwMode="auto">
            <a:xfrm>
              <a:off x="1157" y="1673"/>
              <a:ext cx="3445" cy="487"/>
            </a:xfrm>
            <a:custGeom>
              <a:avLst/>
              <a:gdLst>
                <a:gd name="T0" fmla="*/ 1296 w 2160"/>
                <a:gd name="T1" fmla="*/ 0 h 305"/>
                <a:gd name="T2" fmla="*/ 0 w 2160"/>
                <a:gd name="T3" fmla="*/ 200 h 305"/>
                <a:gd name="T4" fmla="*/ 0 w 2160"/>
                <a:gd name="T5" fmla="*/ 305 h 305"/>
                <a:gd name="T6" fmla="*/ 1124 w 2160"/>
                <a:gd name="T7" fmla="*/ 270 h 305"/>
                <a:gd name="T8" fmla="*/ 1124 w 2160"/>
                <a:gd name="T9" fmla="*/ 270 h 305"/>
                <a:gd name="T10" fmla="*/ 2160 w 2160"/>
                <a:gd name="T11" fmla="*/ 270 h 305"/>
                <a:gd name="T12" fmla="*/ 2160 w 2160"/>
                <a:gd name="T13" fmla="*/ 18 h 305"/>
                <a:gd name="T14" fmla="*/ 1296 w 2160"/>
                <a:gd name="T15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305">
                  <a:moveTo>
                    <a:pt x="1296" y="0"/>
                  </a:moveTo>
                  <a:cubicBezTo>
                    <a:pt x="1003" y="35"/>
                    <a:pt x="270" y="127"/>
                    <a:pt x="0" y="200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213" y="302"/>
                    <a:pt x="671" y="282"/>
                    <a:pt x="1124" y="270"/>
                  </a:cubicBezTo>
                  <a:cubicBezTo>
                    <a:pt x="1170" y="270"/>
                    <a:pt x="1062" y="270"/>
                    <a:pt x="1124" y="270"/>
                  </a:cubicBezTo>
                  <a:cubicBezTo>
                    <a:pt x="1536" y="258"/>
                    <a:pt x="1945" y="252"/>
                    <a:pt x="2160" y="270"/>
                  </a:cubicBezTo>
                  <a:cubicBezTo>
                    <a:pt x="2160" y="18"/>
                    <a:pt x="2160" y="18"/>
                    <a:pt x="2160" y="18"/>
                  </a:cubicBezTo>
                  <a:cubicBezTo>
                    <a:pt x="2021" y="5"/>
                    <a:pt x="1710" y="4"/>
                    <a:pt x="1296" y="0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13"/>
            <p:cNvGrpSpPr>
              <a:grpSpLocks noChangeAspect="1"/>
            </p:cNvGrpSpPr>
            <p:nvPr/>
          </p:nvGrpSpPr>
          <p:grpSpPr bwMode="auto">
            <a:xfrm>
              <a:off x="2292" y="2136"/>
              <a:ext cx="2241" cy="456"/>
              <a:chOff x="2292" y="2136"/>
              <a:chExt cx="2241" cy="456"/>
            </a:xfrm>
          </p:grpSpPr>
          <p:sp>
            <p:nvSpPr>
              <p:cNvPr id="1585" name="Line 14"/>
              <p:cNvSpPr>
                <a:spLocks noChangeAspect="1" noChangeShapeType="1"/>
              </p:cNvSpPr>
              <p:nvPr/>
            </p:nvSpPr>
            <p:spPr bwMode="auto">
              <a:xfrm>
                <a:off x="4464" y="2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6" name="Line 15"/>
              <p:cNvSpPr>
                <a:spLocks noChangeAspect="1" noChangeShapeType="1"/>
              </p:cNvSpPr>
              <p:nvPr/>
            </p:nvSpPr>
            <p:spPr bwMode="auto">
              <a:xfrm>
                <a:off x="4464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" name="Line 16"/>
              <p:cNvSpPr>
                <a:spLocks noChangeAspect="1" noChangeShapeType="1"/>
              </p:cNvSpPr>
              <p:nvPr/>
            </p:nvSpPr>
            <p:spPr bwMode="auto">
              <a:xfrm>
                <a:off x="4464" y="2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" name="Line 17"/>
              <p:cNvSpPr>
                <a:spLocks noChangeAspect="1" noChangeShapeType="1"/>
              </p:cNvSpPr>
              <p:nvPr/>
            </p:nvSpPr>
            <p:spPr bwMode="auto">
              <a:xfrm>
                <a:off x="4464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" name="Line 18"/>
              <p:cNvSpPr>
                <a:spLocks noChangeAspect="1" noChangeShapeType="1"/>
              </p:cNvSpPr>
              <p:nvPr/>
            </p:nvSpPr>
            <p:spPr bwMode="auto">
              <a:xfrm>
                <a:off x="4464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0" name="Line 19"/>
              <p:cNvSpPr>
                <a:spLocks noChangeAspect="1" noChangeShapeType="1"/>
              </p:cNvSpPr>
              <p:nvPr/>
            </p:nvSpPr>
            <p:spPr bwMode="auto">
              <a:xfrm>
                <a:off x="4464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1" name="Line 20"/>
              <p:cNvSpPr>
                <a:spLocks noChangeAspect="1" noChangeShapeType="1"/>
              </p:cNvSpPr>
              <p:nvPr/>
            </p:nvSpPr>
            <p:spPr bwMode="auto">
              <a:xfrm>
                <a:off x="4464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2" name="Line 21"/>
              <p:cNvSpPr>
                <a:spLocks noChangeAspect="1" noChangeShapeType="1"/>
              </p:cNvSpPr>
              <p:nvPr/>
            </p:nvSpPr>
            <p:spPr bwMode="auto">
              <a:xfrm>
                <a:off x="4464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3" name="Line 22"/>
              <p:cNvSpPr>
                <a:spLocks noChangeAspect="1" noChangeShapeType="1"/>
              </p:cNvSpPr>
              <p:nvPr/>
            </p:nvSpPr>
            <p:spPr bwMode="auto">
              <a:xfrm>
                <a:off x="4464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4" name="Line 23"/>
              <p:cNvSpPr>
                <a:spLocks noChangeAspect="1" noChangeShapeType="1"/>
              </p:cNvSpPr>
              <p:nvPr/>
            </p:nvSpPr>
            <p:spPr bwMode="auto">
              <a:xfrm>
                <a:off x="4464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5" name="Line 24"/>
              <p:cNvSpPr>
                <a:spLocks noChangeAspect="1" noChangeShapeType="1"/>
              </p:cNvSpPr>
              <p:nvPr/>
            </p:nvSpPr>
            <p:spPr bwMode="auto">
              <a:xfrm>
                <a:off x="4464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6" name="Line 25"/>
              <p:cNvSpPr>
                <a:spLocks noChangeAspect="1" noChangeShapeType="1"/>
              </p:cNvSpPr>
              <p:nvPr/>
            </p:nvSpPr>
            <p:spPr bwMode="auto">
              <a:xfrm>
                <a:off x="4464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" name="Line 26"/>
              <p:cNvSpPr>
                <a:spLocks noChangeAspect="1" noChangeShapeType="1"/>
              </p:cNvSpPr>
              <p:nvPr/>
            </p:nvSpPr>
            <p:spPr bwMode="auto">
              <a:xfrm>
                <a:off x="4464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" name="Line 27"/>
              <p:cNvSpPr>
                <a:spLocks noChangeAspect="1" noChangeShapeType="1"/>
              </p:cNvSpPr>
              <p:nvPr/>
            </p:nvSpPr>
            <p:spPr bwMode="auto">
              <a:xfrm>
                <a:off x="4464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9" name="Line 28"/>
              <p:cNvSpPr>
                <a:spLocks noChangeAspect="1" noChangeShapeType="1"/>
              </p:cNvSpPr>
              <p:nvPr/>
            </p:nvSpPr>
            <p:spPr bwMode="auto">
              <a:xfrm>
                <a:off x="4464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0" name="Line 29"/>
              <p:cNvSpPr>
                <a:spLocks noChangeAspect="1" noChangeShapeType="1"/>
              </p:cNvSpPr>
              <p:nvPr/>
            </p:nvSpPr>
            <p:spPr bwMode="auto">
              <a:xfrm>
                <a:off x="4464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1" name="Line 30"/>
              <p:cNvSpPr>
                <a:spLocks noChangeAspect="1" noChangeShapeType="1"/>
              </p:cNvSpPr>
              <p:nvPr/>
            </p:nvSpPr>
            <p:spPr bwMode="auto">
              <a:xfrm>
                <a:off x="4464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2" name="Line 31"/>
              <p:cNvSpPr>
                <a:spLocks noChangeAspect="1" noChangeShapeType="1"/>
              </p:cNvSpPr>
              <p:nvPr/>
            </p:nvSpPr>
            <p:spPr bwMode="auto">
              <a:xfrm>
                <a:off x="4464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3" name="Line 32"/>
              <p:cNvSpPr>
                <a:spLocks noChangeAspect="1" noChangeShapeType="1"/>
              </p:cNvSpPr>
              <p:nvPr/>
            </p:nvSpPr>
            <p:spPr bwMode="auto">
              <a:xfrm>
                <a:off x="4464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4" name="Line 33"/>
              <p:cNvSpPr>
                <a:spLocks noChangeAspect="1" noChangeShapeType="1"/>
              </p:cNvSpPr>
              <p:nvPr/>
            </p:nvSpPr>
            <p:spPr bwMode="auto">
              <a:xfrm>
                <a:off x="4464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5" name="Line 34"/>
              <p:cNvSpPr>
                <a:spLocks noChangeAspect="1" noChangeShapeType="1"/>
              </p:cNvSpPr>
              <p:nvPr/>
            </p:nvSpPr>
            <p:spPr bwMode="auto">
              <a:xfrm>
                <a:off x="4283" y="2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6" name="Line 35"/>
              <p:cNvSpPr>
                <a:spLocks noChangeAspect="1" noChangeShapeType="1"/>
              </p:cNvSpPr>
              <p:nvPr/>
            </p:nvSpPr>
            <p:spPr bwMode="auto">
              <a:xfrm>
                <a:off x="4283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7" name="Line 36"/>
              <p:cNvSpPr>
                <a:spLocks noChangeAspect="1" noChangeShapeType="1"/>
              </p:cNvSpPr>
              <p:nvPr/>
            </p:nvSpPr>
            <p:spPr bwMode="auto">
              <a:xfrm>
                <a:off x="4283" y="2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" name="Line 37"/>
              <p:cNvSpPr>
                <a:spLocks noChangeAspect="1" noChangeShapeType="1"/>
              </p:cNvSpPr>
              <p:nvPr/>
            </p:nvSpPr>
            <p:spPr bwMode="auto">
              <a:xfrm>
                <a:off x="4283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9" name="Line 38"/>
              <p:cNvSpPr>
                <a:spLocks noChangeAspect="1" noChangeShapeType="1"/>
              </p:cNvSpPr>
              <p:nvPr/>
            </p:nvSpPr>
            <p:spPr bwMode="auto">
              <a:xfrm>
                <a:off x="4283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" name="Line 39"/>
              <p:cNvSpPr>
                <a:spLocks noChangeAspect="1" noChangeShapeType="1"/>
              </p:cNvSpPr>
              <p:nvPr/>
            </p:nvSpPr>
            <p:spPr bwMode="auto">
              <a:xfrm>
                <a:off x="4283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" name="Line 40"/>
              <p:cNvSpPr>
                <a:spLocks noChangeAspect="1" noChangeShapeType="1"/>
              </p:cNvSpPr>
              <p:nvPr/>
            </p:nvSpPr>
            <p:spPr bwMode="auto">
              <a:xfrm>
                <a:off x="4283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2" name="Line 41"/>
              <p:cNvSpPr>
                <a:spLocks noChangeAspect="1" noChangeShapeType="1"/>
              </p:cNvSpPr>
              <p:nvPr/>
            </p:nvSpPr>
            <p:spPr bwMode="auto">
              <a:xfrm>
                <a:off x="4283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3" name="Line 42"/>
              <p:cNvSpPr>
                <a:spLocks noChangeAspect="1" noChangeShapeType="1"/>
              </p:cNvSpPr>
              <p:nvPr/>
            </p:nvSpPr>
            <p:spPr bwMode="auto">
              <a:xfrm>
                <a:off x="4283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4" name="Line 43"/>
              <p:cNvSpPr>
                <a:spLocks noChangeAspect="1" noChangeShapeType="1"/>
              </p:cNvSpPr>
              <p:nvPr/>
            </p:nvSpPr>
            <p:spPr bwMode="auto">
              <a:xfrm>
                <a:off x="4283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5" name="Line 44"/>
              <p:cNvSpPr>
                <a:spLocks noChangeAspect="1" noChangeShapeType="1"/>
              </p:cNvSpPr>
              <p:nvPr/>
            </p:nvSpPr>
            <p:spPr bwMode="auto">
              <a:xfrm>
                <a:off x="4283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6" name="Line 45"/>
              <p:cNvSpPr>
                <a:spLocks noChangeAspect="1" noChangeShapeType="1"/>
              </p:cNvSpPr>
              <p:nvPr/>
            </p:nvSpPr>
            <p:spPr bwMode="auto">
              <a:xfrm>
                <a:off x="4283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7" name="Line 46"/>
              <p:cNvSpPr>
                <a:spLocks noChangeAspect="1" noChangeShapeType="1"/>
              </p:cNvSpPr>
              <p:nvPr/>
            </p:nvSpPr>
            <p:spPr bwMode="auto">
              <a:xfrm>
                <a:off x="4283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8" name="Line 47"/>
              <p:cNvSpPr>
                <a:spLocks noChangeAspect="1" noChangeShapeType="1"/>
              </p:cNvSpPr>
              <p:nvPr/>
            </p:nvSpPr>
            <p:spPr bwMode="auto">
              <a:xfrm>
                <a:off x="4283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9" name="Line 48"/>
              <p:cNvSpPr>
                <a:spLocks noChangeAspect="1" noChangeShapeType="1"/>
              </p:cNvSpPr>
              <p:nvPr/>
            </p:nvSpPr>
            <p:spPr bwMode="auto">
              <a:xfrm>
                <a:off x="4283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0" name="Line 49"/>
              <p:cNvSpPr>
                <a:spLocks noChangeAspect="1" noChangeShapeType="1"/>
              </p:cNvSpPr>
              <p:nvPr/>
            </p:nvSpPr>
            <p:spPr bwMode="auto">
              <a:xfrm>
                <a:off x="4283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1" name="Line 50"/>
              <p:cNvSpPr>
                <a:spLocks noChangeAspect="1" noChangeShapeType="1"/>
              </p:cNvSpPr>
              <p:nvPr/>
            </p:nvSpPr>
            <p:spPr bwMode="auto">
              <a:xfrm>
                <a:off x="4283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2" name="Line 51"/>
              <p:cNvSpPr>
                <a:spLocks noChangeAspect="1" noChangeShapeType="1"/>
              </p:cNvSpPr>
              <p:nvPr/>
            </p:nvSpPr>
            <p:spPr bwMode="auto">
              <a:xfrm>
                <a:off x="4283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3" name="Line 52"/>
              <p:cNvSpPr>
                <a:spLocks noChangeAspect="1" noChangeShapeType="1"/>
              </p:cNvSpPr>
              <p:nvPr/>
            </p:nvSpPr>
            <p:spPr bwMode="auto">
              <a:xfrm>
                <a:off x="4283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4" name="Line 53"/>
              <p:cNvSpPr>
                <a:spLocks noChangeAspect="1" noChangeShapeType="1"/>
              </p:cNvSpPr>
              <p:nvPr/>
            </p:nvSpPr>
            <p:spPr bwMode="auto">
              <a:xfrm>
                <a:off x="4283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5" name="Line 54"/>
              <p:cNvSpPr>
                <a:spLocks noChangeAspect="1" noChangeShapeType="1"/>
              </p:cNvSpPr>
              <p:nvPr/>
            </p:nvSpPr>
            <p:spPr bwMode="auto">
              <a:xfrm>
                <a:off x="4102" y="2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6" name="Line 55"/>
              <p:cNvSpPr>
                <a:spLocks noChangeAspect="1" noChangeShapeType="1"/>
              </p:cNvSpPr>
              <p:nvPr/>
            </p:nvSpPr>
            <p:spPr bwMode="auto">
              <a:xfrm>
                <a:off x="4102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7" name="Line 56"/>
              <p:cNvSpPr>
                <a:spLocks noChangeAspect="1" noChangeShapeType="1"/>
              </p:cNvSpPr>
              <p:nvPr/>
            </p:nvSpPr>
            <p:spPr bwMode="auto">
              <a:xfrm>
                <a:off x="4102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8" name="Line 57"/>
              <p:cNvSpPr>
                <a:spLocks noChangeAspect="1" noChangeShapeType="1"/>
              </p:cNvSpPr>
              <p:nvPr/>
            </p:nvSpPr>
            <p:spPr bwMode="auto">
              <a:xfrm>
                <a:off x="4102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9" name="Line 58"/>
              <p:cNvSpPr>
                <a:spLocks noChangeAspect="1" noChangeShapeType="1"/>
              </p:cNvSpPr>
              <p:nvPr/>
            </p:nvSpPr>
            <p:spPr bwMode="auto">
              <a:xfrm>
                <a:off x="4102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0" name="Line 59"/>
              <p:cNvSpPr>
                <a:spLocks noChangeAspect="1" noChangeShapeType="1"/>
              </p:cNvSpPr>
              <p:nvPr/>
            </p:nvSpPr>
            <p:spPr bwMode="auto">
              <a:xfrm>
                <a:off x="4102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1" name="Line 60"/>
              <p:cNvSpPr>
                <a:spLocks noChangeAspect="1" noChangeShapeType="1"/>
              </p:cNvSpPr>
              <p:nvPr/>
            </p:nvSpPr>
            <p:spPr bwMode="auto">
              <a:xfrm>
                <a:off x="4102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2" name="Line 61"/>
              <p:cNvSpPr>
                <a:spLocks noChangeAspect="1" noChangeShapeType="1"/>
              </p:cNvSpPr>
              <p:nvPr/>
            </p:nvSpPr>
            <p:spPr bwMode="auto">
              <a:xfrm>
                <a:off x="4102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3" name="Line 62"/>
              <p:cNvSpPr>
                <a:spLocks noChangeAspect="1" noChangeShapeType="1"/>
              </p:cNvSpPr>
              <p:nvPr/>
            </p:nvSpPr>
            <p:spPr bwMode="auto">
              <a:xfrm>
                <a:off x="4102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4" name="Line 63"/>
              <p:cNvSpPr>
                <a:spLocks noChangeAspect="1" noChangeShapeType="1"/>
              </p:cNvSpPr>
              <p:nvPr/>
            </p:nvSpPr>
            <p:spPr bwMode="auto">
              <a:xfrm>
                <a:off x="4102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5" name="Line 64"/>
              <p:cNvSpPr>
                <a:spLocks noChangeAspect="1" noChangeShapeType="1"/>
              </p:cNvSpPr>
              <p:nvPr/>
            </p:nvSpPr>
            <p:spPr bwMode="auto">
              <a:xfrm>
                <a:off x="4102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6" name="Line 65"/>
              <p:cNvSpPr>
                <a:spLocks noChangeAspect="1" noChangeShapeType="1"/>
              </p:cNvSpPr>
              <p:nvPr/>
            </p:nvSpPr>
            <p:spPr bwMode="auto">
              <a:xfrm>
                <a:off x="4102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7" name="Line 66"/>
              <p:cNvSpPr>
                <a:spLocks noChangeAspect="1" noChangeShapeType="1"/>
              </p:cNvSpPr>
              <p:nvPr/>
            </p:nvSpPr>
            <p:spPr bwMode="auto">
              <a:xfrm>
                <a:off x="4102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" name="Line 67"/>
              <p:cNvSpPr>
                <a:spLocks noChangeAspect="1" noChangeShapeType="1"/>
              </p:cNvSpPr>
              <p:nvPr/>
            </p:nvSpPr>
            <p:spPr bwMode="auto">
              <a:xfrm>
                <a:off x="4102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" name="Line 68"/>
              <p:cNvSpPr>
                <a:spLocks noChangeAspect="1" noChangeShapeType="1"/>
              </p:cNvSpPr>
              <p:nvPr/>
            </p:nvSpPr>
            <p:spPr bwMode="auto">
              <a:xfrm>
                <a:off x="4102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" name="Line 69"/>
              <p:cNvSpPr>
                <a:spLocks noChangeAspect="1" noChangeShapeType="1"/>
              </p:cNvSpPr>
              <p:nvPr/>
            </p:nvSpPr>
            <p:spPr bwMode="auto">
              <a:xfrm>
                <a:off x="4102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" name="Line 70"/>
              <p:cNvSpPr>
                <a:spLocks noChangeAspect="1" noChangeShapeType="1"/>
              </p:cNvSpPr>
              <p:nvPr/>
            </p:nvSpPr>
            <p:spPr bwMode="auto">
              <a:xfrm>
                <a:off x="4102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" name="Line 71"/>
              <p:cNvSpPr>
                <a:spLocks noChangeAspect="1" noChangeShapeType="1"/>
              </p:cNvSpPr>
              <p:nvPr/>
            </p:nvSpPr>
            <p:spPr bwMode="auto">
              <a:xfrm>
                <a:off x="4102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" name="Line 72"/>
              <p:cNvSpPr>
                <a:spLocks noChangeAspect="1" noChangeShapeType="1"/>
              </p:cNvSpPr>
              <p:nvPr/>
            </p:nvSpPr>
            <p:spPr bwMode="auto">
              <a:xfrm>
                <a:off x="4102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" name="Line 73"/>
              <p:cNvSpPr>
                <a:spLocks noChangeAspect="1" noChangeShapeType="1"/>
              </p:cNvSpPr>
              <p:nvPr/>
            </p:nvSpPr>
            <p:spPr bwMode="auto">
              <a:xfrm>
                <a:off x="3921" y="21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" name="Line 74"/>
              <p:cNvSpPr>
                <a:spLocks noChangeAspect="1" noChangeShapeType="1"/>
              </p:cNvSpPr>
              <p:nvPr/>
            </p:nvSpPr>
            <p:spPr bwMode="auto">
              <a:xfrm>
                <a:off x="3921" y="21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" name="Line 75"/>
              <p:cNvSpPr>
                <a:spLocks noChangeAspect="1" noChangeShapeType="1"/>
              </p:cNvSpPr>
              <p:nvPr/>
            </p:nvSpPr>
            <p:spPr bwMode="auto">
              <a:xfrm>
                <a:off x="3921" y="22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" name="Line 76"/>
              <p:cNvSpPr>
                <a:spLocks noChangeAspect="1" noChangeShapeType="1"/>
              </p:cNvSpPr>
              <p:nvPr/>
            </p:nvSpPr>
            <p:spPr bwMode="auto">
              <a:xfrm>
                <a:off x="3921" y="22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" name="Line 77"/>
              <p:cNvSpPr>
                <a:spLocks noChangeAspect="1" noChangeShapeType="1"/>
              </p:cNvSpPr>
              <p:nvPr/>
            </p:nvSpPr>
            <p:spPr bwMode="auto">
              <a:xfrm>
                <a:off x="3921" y="2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" name="Line 78"/>
              <p:cNvSpPr>
                <a:spLocks noChangeAspect="1" noChangeShapeType="1"/>
              </p:cNvSpPr>
              <p:nvPr/>
            </p:nvSpPr>
            <p:spPr bwMode="auto">
              <a:xfrm>
                <a:off x="3921" y="2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" name="Line 79"/>
              <p:cNvSpPr>
                <a:spLocks noChangeAspect="1" noChangeShapeType="1"/>
              </p:cNvSpPr>
              <p:nvPr/>
            </p:nvSpPr>
            <p:spPr bwMode="auto">
              <a:xfrm>
                <a:off x="3921" y="22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" name="Line 80"/>
              <p:cNvSpPr>
                <a:spLocks noChangeAspect="1" noChangeShapeType="1"/>
              </p:cNvSpPr>
              <p:nvPr/>
            </p:nvSpPr>
            <p:spPr bwMode="auto">
              <a:xfrm>
                <a:off x="3921" y="2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" name="Line 81"/>
              <p:cNvSpPr>
                <a:spLocks noChangeAspect="1" noChangeShapeType="1"/>
              </p:cNvSpPr>
              <p:nvPr/>
            </p:nvSpPr>
            <p:spPr bwMode="auto">
              <a:xfrm>
                <a:off x="3921" y="2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" name="Line 82"/>
              <p:cNvSpPr>
                <a:spLocks noChangeAspect="1" noChangeShapeType="1"/>
              </p:cNvSpPr>
              <p:nvPr/>
            </p:nvSpPr>
            <p:spPr bwMode="auto">
              <a:xfrm>
                <a:off x="3921" y="2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" name="Line 83"/>
              <p:cNvSpPr>
                <a:spLocks noChangeAspect="1" noChangeShapeType="1"/>
              </p:cNvSpPr>
              <p:nvPr/>
            </p:nvSpPr>
            <p:spPr bwMode="auto">
              <a:xfrm>
                <a:off x="3921" y="2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" name="Line 84"/>
              <p:cNvSpPr>
                <a:spLocks noChangeAspect="1" noChangeShapeType="1"/>
              </p:cNvSpPr>
              <p:nvPr/>
            </p:nvSpPr>
            <p:spPr bwMode="auto">
              <a:xfrm>
                <a:off x="3921" y="2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" name="Line 85"/>
              <p:cNvSpPr>
                <a:spLocks noChangeAspect="1" noChangeShapeType="1"/>
              </p:cNvSpPr>
              <p:nvPr/>
            </p:nvSpPr>
            <p:spPr bwMode="auto">
              <a:xfrm>
                <a:off x="3921" y="2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" name="Line 86"/>
              <p:cNvSpPr>
                <a:spLocks noChangeAspect="1" noChangeShapeType="1"/>
              </p:cNvSpPr>
              <p:nvPr/>
            </p:nvSpPr>
            <p:spPr bwMode="auto">
              <a:xfrm>
                <a:off x="3921" y="2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" name="Line 87"/>
              <p:cNvSpPr>
                <a:spLocks noChangeAspect="1" noChangeShapeType="1"/>
              </p:cNvSpPr>
              <p:nvPr/>
            </p:nvSpPr>
            <p:spPr bwMode="auto">
              <a:xfrm>
                <a:off x="3921" y="2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" name="Line 88"/>
              <p:cNvSpPr>
                <a:spLocks noChangeAspect="1" noChangeShapeType="1"/>
              </p:cNvSpPr>
              <p:nvPr/>
            </p:nvSpPr>
            <p:spPr bwMode="auto">
              <a:xfrm>
                <a:off x="3921" y="2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" name="Line 89"/>
              <p:cNvSpPr>
                <a:spLocks noChangeAspect="1" noChangeShapeType="1"/>
              </p:cNvSpPr>
              <p:nvPr/>
            </p:nvSpPr>
            <p:spPr bwMode="auto">
              <a:xfrm>
                <a:off x="3921" y="2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" name="Line 90"/>
              <p:cNvSpPr>
                <a:spLocks noChangeAspect="1" noChangeShapeType="1"/>
              </p:cNvSpPr>
              <p:nvPr/>
            </p:nvSpPr>
            <p:spPr bwMode="auto">
              <a:xfrm>
                <a:off x="3921" y="2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" name="Line 91"/>
              <p:cNvSpPr>
                <a:spLocks noChangeAspect="1" noChangeShapeType="1"/>
              </p:cNvSpPr>
              <p:nvPr/>
            </p:nvSpPr>
            <p:spPr bwMode="auto">
              <a:xfrm>
                <a:off x="3740" y="21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" name="Line 92"/>
              <p:cNvSpPr>
                <a:spLocks noChangeAspect="1" noChangeShapeType="1"/>
              </p:cNvSpPr>
              <p:nvPr/>
            </p:nvSpPr>
            <p:spPr bwMode="auto">
              <a:xfrm>
                <a:off x="3740" y="22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" name="Line 93"/>
              <p:cNvSpPr>
                <a:spLocks noChangeAspect="1" noChangeShapeType="1"/>
              </p:cNvSpPr>
              <p:nvPr/>
            </p:nvSpPr>
            <p:spPr bwMode="auto">
              <a:xfrm>
                <a:off x="3740" y="21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5" name="Line 94"/>
              <p:cNvSpPr>
                <a:spLocks noChangeAspect="1" noChangeShapeType="1"/>
              </p:cNvSpPr>
              <p:nvPr/>
            </p:nvSpPr>
            <p:spPr bwMode="auto">
              <a:xfrm>
                <a:off x="3740" y="22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6" name="Line 95"/>
              <p:cNvSpPr>
                <a:spLocks noChangeAspect="1" noChangeShapeType="1"/>
              </p:cNvSpPr>
              <p:nvPr/>
            </p:nvSpPr>
            <p:spPr bwMode="auto">
              <a:xfrm>
                <a:off x="3740" y="22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7" name="Line 96"/>
              <p:cNvSpPr>
                <a:spLocks noChangeAspect="1" noChangeShapeType="1"/>
              </p:cNvSpPr>
              <p:nvPr/>
            </p:nvSpPr>
            <p:spPr bwMode="auto">
              <a:xfrm>
                <a:off x="3740" y="23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8" name="Line 97"/>
              <p:cNvSpPr>
                <a:spLocks noChangeAspect="1" noChangeShapeType="1"/>
              </p:cNvSpPr>
              <p:nvPr/>
            </p:nvSpPr>
            <p:spPr bwMode="auto">
              <a:xfrm>
                <a:off x="3740" y="23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" name="Line 98"/>
              <p:cNvSpPr>
                <a:spLocks noChangeAspect="1" noChangeShapeType="1"/>
              </p:cNvSpPr>
              <p:nvPr/>
            </p:nvSpPr>
            <p:spPr bwMode="auto">
              <a:xfrm>
                <a:off x="3740" y="22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" name="Line 99"/>
              <p:cNvSpPr>
                <a:spLocks noChangeAspect="1" noChangeShapeType="1"/>
              </p:cNvSpPr>
              <p:nvPr/>
            </p:nvSpPr>
            <p:spPr bwMode="auto">
              <a:xfrm>
                <a:off x="3740" y="23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1" name="Line 100"/>
              <p:cNvSpPr>
                <a:spLocks noChangeAspect="1" noChangeShapeType="1"/>
              </p:cNvSpPr>
              <p:nvPr/>
            </p:nvSpPr>
            <p:spPr bwMode="auto">
              <a:xfrm>
                <a:off x="3740" y="23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2" name="Line 101"/>
              <p:cNvSpPr>
                <a:spLocks noChangeAspect="1" noChangeShapeType="1"/>
              </p:cNvSpPr>
              <p:nvPr/>
            </p:nvSpPr>
            <p:spPr bwMode="auto">
              <a:xfrm>
                <a:off x="3740" y="24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3" name="Line 102"/>
              <p:cNvSpPr>
                <a:spLocks noChangeAspect="1" noChangeShapeType="1"/>
              </p:cNvSpPr>
              <p:nvPr/>
            </p:nvSpPr>
            <p:spPr bwMode="auto">
              <a:xfrm>
                <a:off x="3740" y="24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" name="Line 103"/>
              <p:cNvSpPr>
                <a:spLocks noChangeAspect="1" noChangeShapeType="1"/>
              </p:cNvSpPr>
              <p:nvPr/>
            </p:nvSpPr>
            <p:spPr bwMode="auto">
              <a:xfrm>
                <a:off x="3740" y="24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" name="Line 104"/>
              <p:cNvSpPr>
                <a:spLocks noChangeAspect="1" noChangeShapeType="1"/>
              </p:cNvSpPr>
              <p:nvPr/>
            </p:nvSpPr>
            <p:spPr bwMode="auto">
              <a:xfrm>
                <a:off x="3740" y="24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" name="Line 105"/>
              <p:cNvSpPr>
                <a:spLocks noChangeAspect="1" noChangeShapeType="1"/>
              </p:cNvSpPr>
              <p:nvPr/>
            </p:nvSpPr>
            <p:spPr bwMode="auto">
              <a:xfrm>
                <a:off x="3740" y="25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" name="Line 106"/>
              <p:cNvSpPr>
                <a:spLocks noChangeAspect="1" noChangeShapeType="1"/>
              </p:cNvSpPr>
              <p:nvPr/>
            </p:nvSpPr>
            <p:spPr bwMode="auto">
              <a:xfrm>
                <a:off x="3740" y="25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" name="Line 107"/>
              <p:cNvSpPr>
                <a:spLocks noChangeAspect="1" noChangeShapeType="1"/>
              </p:cNvSpPr>
              <p:nvPr/>
            </p:nvSpPr>
            <p:spPr bwMode="auto">
              <a:xfrm>
                <a:off x="3740" y="25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" name="Line 108"/>
              <p:cNvSpPr>
                <a:spLocks noChangeAspect="1" noChangeShapeType="1"/>
              </p:cNvSpPr>
              <p:nvPr/>
            </p:nvSpPr>
            <p:spPr bwMode="auto">
              <a:xfrm>
                <a:off x="3740" y="25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" name="Line 109"/>
              <p:cNvSpPr>
                <a:spLocks noChangeAspect="1" noChangeShapeType="1"/>
              </p:cNvSpPr>
              <p:nvPr/>
            </p:nvSpPr>
            <p:spPr bwMode="auto">
              <a:xfrm>
                <a:off x="3559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" name="Line 110"/>
              <p:cNvSpPr>
                <a:spLocks noChangeAspect="1" noChangeShapeType="1"/>
              </p:cNvSpPr>
              <p:nvPr/>
            </p:nvSpPr>
            <p:spPr bwMode="auto">
              <a:xfrm>
                <a:off x="3559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" name="Line 111"/>
              <p:cNvSpPr>
                <a:spLocks noChangeAspect="1" noChangeShapeType="1"/>
              </p:cNvSpPr>
              <p:nvPr/>
            </p:nvSpPr>
            <p:spPr bwMode="auto">
              <a:xfrm>
                <a:off x="3559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" name="Line 112"/>
              <p:cNvSpPr>
                <a:spLocks noChangeAspect="1" noChangeShapeType="1"/>
              </p:cNvSpPr>
              <p:nvPr/>
            </p:nvSpPr>
            <p:spPr bwMode="auto">
              <a:xfrm>
                <a:off x="3559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4" name="Line 113"/>
              <p:cNvSpPr>
                <a:spLocks noChangeAspect="1" noChangeShapeType="1"/>
              </p:cNvSpPr>
              <p:nvPr/>
            </p:nvSpPr>
            <p:spPr bwMode="auto">
              <a:xfrm>
                <a:off x="3559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5" name="Line 114"/>
              <p:cNvSpPr>
                <a:spLocks noChangeAspect="1" noChangeShapeType="1"/>
              </p:cNvSpPr>
              <p:nvPr/>
            </p:nvSpPr>
            <p:spPr bwMode="auto">
              <a:xfrm>
                <a:off x="3559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6" name="Line 115"/>
              <p:cNvSpPr>
                <a:spLocks noChangeAspect="1" noChangeShapeType="1"/>
              </p:cNvSpPr>
              <p:nvPr/>
            </p:nvSpPr>
            <p:spPr bwMode="auto">
              <a:xfrm>
                <a:off x="3559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7" name="Line 116"/>
              <p:cNvSpPr>
                <a:spLocks noChangeAspect="1" noChangeShapeType="1"/>
              </p:cNvSpPr>
              <p:nvPr/>
            </p:nvSpPr>
            <p:spPr bwMode="auto">
              <a:xfrm>
                <a:off x="3559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8" name="Line 117"/>
              <p:cNvSpPr>
                <a:spLocks noChangeAspect="1" noChangeShapeType="1"/>
              </p:cNvSpPr>
              <p:nvPr/>
            </p:nvSpPr>
            <p:spPr bwMode="auto">
              <a:xfrm>
                <a:off x="3559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9" name="Line 118"/>
              <p:cNvSpPr>
                <a:spLocks noChangeAspect="1" noChangeShapeType="1"/>
              </p:cNvSpPr>
              <p:nvPr/>
            </p:nvSpPr>
            <p:spPr bwMode="auto">
              <a:xfrm>
                <a:off x="3559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0" name="Line 119"/>
              <p:cNvSpPr>
                <a:spLocks noChangeAspect="1" noChangeShapeType="1"/>
              </p:cNvSpPr>
              <p:nvPr/>
            </p:nvSpPr>
            <p:spPr bwMode="auto">
              <a:xfrm>
                <a:off x="3559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1" name="Line 120"/>
              <p:cNvSpPr>
                <a:spLocks noChangeAspect="1" noChangeShapeType="1"/>
              </p:cNvSpPr>
              <p:nvPr/>
            </p:nvSpPr>
            <p:spPr bwMode="auto">
              <a:xfrm>
                <a:off x="3559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2" name="Line 121"/>
              <p:cNvSpPr>
                <a:spLocks noChangeAspect="1" noChangeShapeType="1"/>
              </p:cNvSpPr>
              <p:nvPr/>
            </p:nvSpPr>
            <p:spPr bwMode="auto">
              <a:xfrm>
                <a:off x="3559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3" name="Line 122"/>
              <p:cNvSpPr>
                <a:spLocks noChangeAspect="1" noChangeShapeType="1"/>
              </p:cNvSpPr>
              <p:nvPr/>
            </p:nvSpPr>
            <p:spPr bwMode="auto">
              <a:xfrm>
                <a:off x="3559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4" name="Line 123"/>
              <p:cNvSpPr>
                <a:spLocks noChangeAspect="1" noChangeShapeType="1"/>
              </p:cNvSpPr>
              <p:nvPr/>
            </p:nvSpPr>
            <p:spPr bwMode="auto">
              <a:xfrm>
                <a:off x="3559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5" name="Line 124"/>
              <p:cNvSpPr>
                <a:spLocks noChangeAspect="1" noChangeShapeType="1"/>
              </p:cNvSpPr>
              <p:nvPr/>
            </p:nvSpPr>
            <p:spPr bwMode="auto">
              <a:xfrm>
                <a:off x="3559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6" name="Line 125"/>
              <p:cNvSpPr>
                <a:spLocks noChangeAspect="1" noChangeShapeType="1"/>
              </p:cNvSpPr>
              <p:nvPr/>
            </p:nvSpPr>
            <p:spPr bwMode="auto">
              <a:xfrm>
                <a:off x="3559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7" name="Line 126"/>
              <p:cNvSpPr>
                <a:spLocks noChangeAspect="1" noChangeShapeType="1"/>
              </p:cNvSpPr>
              <p:nvPr/>
            </p:nvSpPr>
            <p:spPr bwMode="auto">
              <a:xfrm>
                <a:off x="3378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8" name="Line 127"/>
              <p:cNvSpPr>
                <a:spLocks noChangeAspect="1" noChangeShapeType="1"/>
              </p:cNvSpPr>
              <p:nvPr/>
            </p:nvSpPr>
            <p:spPr bwMode="auto">
              <a:xfrm>
                <a:off x="3378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9" name="Line 128"/>
              <p:cNvSpPr>
                <a:spLocks noChangeAspect="1" noChangeShapeType="1"/>
              </p:cNvSpPr>
              <p:nvPr/>
            </p:nvSpPr>
            <p:spPr bwMode="auto">
              <a:xfrm>
                <a:off x="3378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0" name="Line 129"/>
              <p:cNvSpPr>
                <a:spLocks noChangeAspect="1" noChangeShapeType="1"/>
              </p:cNvSpPr>
              <p:nvPr/>
            </p:nvSpPr>
            <p:spPr bwMode="auto">
              <a:xfrm>
                <a:off x="3378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1" name="Line 130"/>
              <p:cNvSpPr>
                <a:spLocks noChangeAspect="1" noChangeShapeType="1"/>
              </p:cNvSpPr>
              <p:nvPr/>
            </p:nvSpPr>
            <p:spPr bwMode="auto">
              <a:xfrm>
                <a:off x="3378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2" name="Line 131"/>
              <p:cNvSpPr>
                <a:spLocks noChangeAspect="1" noChangeShapeType="1"/>
              </p:cNvSpPr>
              <p:nvPr/>
            </p:nvSpPr>
            <p:spPr bwMode="auto">
              <a:xfrm>
                <a:off x="3378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3" name="Line 132"/>
              <p:cNvSpPr>
                <a:spLocks noChangeAspect="1" noChangeShapeType="1"/>
              </p:cNvSpPr>
              <p:nvPr/>
            </p:nvSpPr>
            <p:spPr bwMode="auto">
              <a:xfrm>
                <a:off x="3378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4" name="Line 133"/>
              <p:cNvSpPr>
                <a:spLocks noChangeAspect="1" noChangeShapeType="1"/>
              </p:cNvSpPr>
              <p:nvPr/>
            </p:nvSpPr>
            <p:spPr bwMode="auto">
              <a:xfrm>
                <a:off x="3378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5" name="Line 134"/>
              <p:cNvSpPr>
                <a:spLocks noChangeAspect="1" noChangeShapeType="1"/>
              </p:cNvSpPr>
              <p:nvPr/>
            </p:nvSpPr>
            <p:spPr bwMode="auto">
              <a:xfrm>
                <a:off x="3378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6" name="Line 135"/>
              <p:cNvSpPr>
                <a:spLocks noChangeAspect="1" noChangeShapeType="1"/>
              </p:cNvSpPr>
              <p:nvPr/>
            </p:nvSpPr>
            <p:spPr bwMode="auto">
              <a:xfrm>
                <a:off x="3378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7" name="Line 136"/>
              <p:cNvSpPr>
                <a:spLocks noChangeAspect="1" noChangeShapeType="1"/>
              </p:cNvSpPr>
              <p:nvPr/>
            </p:nvSpPr>
            <p:spPr bwMode="auto">
              <a:xfrm>
                <a:off x="3378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8" name="Line 137"/>
              <p:cNvSpPr>
                <a:spLocks noChangeAspect="1" noChangeShapeType="1"/>
              </p:cNvSpPr>
              <p:nvPr/>
            </p:nvSpPr>
            <p:spPr bwMode="auto">
              <a:xfrm>
                <a:off x="3378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9" name="Line 138"/>
              <p:cNvSpPr>
                <a:spLocks noChangeAspect="1" noChangeShapeType="1"/>
              </p:cNvSpPr>
              <p:nvPr/>
            </p:nvSpPr>
            <p:spPr bwMode="auto">
              <a:xfrm>
                <a:off x="3378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" name="Line 139"/>
              <p:cNvSpPr>
                <a:spLocks noChangeAspect="1" noChangeShapeType="1"/>
              </p:cNvSpPr>
              <p:nvPr/>
            </p:nvSpPr>
            <p:spPr bwMode="auto">
              <a:xfrm>
                <a:off x="3378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1" name="Line 140"/>
              <p:cNvSpPr>
                <a:spLocks noChangeAspect="1" noChangeShapeType="1"/>
              </p:cNvSpPr>
              <p:nvPr/>
            </p:nvSpPr>
            <p:spPr bwMode="auto">
              <a:xfrm>
                <a:off x="3378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2" name="Line 141"/>
              <p:cNvSpPr>
                <a:spLocks noChangeAspect="1" noChangeShapeType="1"/>
              </p:cNvSpPr>
              <p:nvPr/>
            </p:nvSpPr>
            <p:spPr bwMode="auto">
              <a:xfrm>
                <a:off x="3378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3" name="Line 142"/>
              <p:cNvSpPr>
                <a:spLocks noChangeAspect="1" noChangeShapeType="1"/>
              </p:cNvSpPr>
              <p:nvPr/>
            </p:nvSpPr>
            <p:spPr bwMode="auto">
              <a:xfrm>
                <a:off x="3197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4" name="Line 143"/>
              <p:cNvSpPr>
                <a:spLocks noChangeAspect="1" noChangeShapeType="1"/>
              </p:cNvSpPr>
              <p:nvPr/>
            </p:nvSpPr>
            <p:spPr bwMode="auto">
              <a:xfrm>
                <a:off x="3197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5" name="Line 144"/>
              <p:cNvSpPr>
                <a:spLocks noChangeAspect="1" noChangeShapeType="1"/>
              </p:cNvSpPr>
              <p:nvPr/>
            </p:nvSpPr>
            <p:spPr bwMode="auto">
              <a:xfrm>
                <a:off x="3197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6" name="Line 145"/>
              <p:cNvSpPr>
                <a:spLocks noChangeAspect="1" noChangeShapeType="1"/>
              </p:cNvSpPr>
              <p:nvPr/>
            </p:nvSpPr>
            <p:spPr bwMode="auto">
              <a:xfrm>
                <a:off x="3197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7" name="Line 146"/>
              <p:cNvSpPr>
                <a:spLocks noChangeAspect="1" noChangeShapeType="1"/>
              </p:cNvSpPr>
              <p:nvPr/>
            </p:nvSpPr>
            <p:spPr bwMode="auto">
              <a:xfrm>
                <a:off x="3197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8" name="Line 147"/>
              <p:cNvSpPr>
                <a:spLocks noChangeAspect="1" noChangeShapeType="1"/>
              </p:cNvSpPr>
              <p:nvPr/>
            </p:nvSpPr>
            <p:spPr bwMode="auto">
              <a:xfrm>
                <a:off x="3197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9" name="Line 148"/>
              <p:cNvSpPr>
                <a:spLocks noChangeAspect="1" noChangeShapeType="1"/>
              </p:cNvSpPr>
              <p:nvPr/>
            </p:nvSpPr>
            <p:spPr bwMode="auto">
              <a:xfrm>
                <a:off x="3197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" name="Line 149"/>
              <p:cNvSpPr>
                <a:spLocks noChangeAspect="1" noChangeShapeType="1"/>
              </p:cNvSpPr>
              <p:nvPr/>
            </p:nvSpPr>
            <p:spPr bwMode="auto">
              <a:xfrm>
                <a:off x="3197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1" name="Line 150"/>
              <p:cNvSpPr>
                <a:spLocks noChangeAspect="1" noChangeShapeType="1"/>
              </p:cNvSpPr>
              <p:nvPr/>
            </p:nvSpPr>
            <p:spPr bwMode="auto">
              <a:xfrm>
                <a:off x="3197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2" name="Line 151"/>
              <p:cNvSpPr>
                <a:spLocks noChangeAspect="1" noChangeShapeType="1"/>
              </p:cNvSpPr>
              <p:nvPr/>
            </p:nvSpPr>
            <p:spPr bwMode="auto">
              <a:xfrm>
                <a:off x="3197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3" name="Line 152"/>
              <p:cNvSpPr>
                <a:spLocks noChangeAspect="1" noChangeShapeType="1"/>
              </p:cNvSpPr>
              <p:nvPr/>
            </p:nvSpPr>
            <p:spPr bwMode="auto">
              <a:xfrm>
                <a:off x="3197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4" name="Line 153"/>
              <p:cNvSpPr>
                <a:spLocks noChangeAspect="1" noChangeShapeType="1"/>
              </p:cNvSpPr>
              <p:nvPr/>
            </p:nvSpPr>
            <p:spPr bwMode="auto">
              <a:xfrm>
                <a:off x="3197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5" name="Line 154"/>
              <p:cNvSpPr>
                <a:spLocks noChangeAspect="1" noChangeShapeType="1"/>
              </p:cNvSpPr>
              <p:nvPr/>
            </p:nvSpPr>
            <p:spPr bwMode="auto">
              <a:xfrm>
                <a:off x="3197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6" name="Line 155"/>
              <p:cNvSpPr>
                <a:spLocks noChangeAspect="1" noChangeShapeType="1"/>
              </p:cNvSpPr>
              <p:nvPr/>
            </p:nvSpPr>
            <p:spPr bwMode="auto">
              <a:xfrm>
                <a:off x="3197" y="25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7" name="Line 156"/>
              <p:cNvSpPr>
                <a:spLocks noChangeAspect="1" noChangeShapeType="1"/>
              </p:cNvSpPr>
              <p:nvPr/>
            </p:nvSpPr>
            <p:spPr bwMode="auto">
              <a:xfrm>
                <a:off x="3197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8" name="Line 157"/>
              <p:cNvSpPr>
                <a:spLocks noChangeAspect="1" noChangeShapeType="1"/>
              </p:cNvSpPr>
              <p:nvPr/>
            </p:nvSpPr>
            <p:spPr bwMode="auto">
              <a:xfrm>
                <a:off x="3016" y="2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9" name="Line 158"/>
              <p:cNvSpPr>
                <a:spLocks noChangeAspect="1" noChangeShapeType="1"/>
              </p:cNvSpPr>
              <p:nvPr/>
            </p:nvSpPr>
            <p:spPr bwMode="auto">
              <a:xfrm>
                <a:off x="3016" y="2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" name="Line 159"/>
              <p:cNvSpPr>
                <a:spLocks noChangeAspect="1" noChangeShapeType="1"/>
              </p:cNvSpPr>
              <p:nvPr/>
            </p:nvSpPr>
            <p:spPr bwMode="auto">
              <a:xfrm>
                <a:off x="3016" y="2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1" name="Line 160"/>
              <p:cNvSpPr>
                <a:spLocks noChangeAspect="1" noChangeShapeType="1"/>
              </p:cNvSpPr>
              <p:nvPr/>
            </p:nvSpPr>
            <p:spPr bwMode="auto">
              <a:xfrm>
                <a:off x="3016" y="2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2" name="Line 161"/>
              <p:cNvSpPr>
                <a:spLocks noChangeAspect="1" noChangeShapeType="1"/>
              </p:cNvSpPr>
              <p:nvPr/>
            </p:nvSpPr>
            <p:spPr bwMode="auto">
              <a:xfrm>
                <a:off x="3016" y="2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3" name="Line 162"/>
              <p:cNvSpPr>
                <a:spLocks noChangeAspect="1" noChangeShapeType="1"/>
              </p:cNvSpPr>
              <p:nvPr/>
            </p:nvSpPr>
            <p:spPr bwMode="auto">
              <a:xfrm>
                <a:off x="3016" y="2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4" name="Line 163"/>
              <p:cNvSpPr>
                <a:spLocks noChangeAspect="1" noChangeShapeType="1"/>
              </p:cNvSpPr>
              <p:nvPr/>
            </p:nvSpPr>
            <p:spPr bwMode="auto">
              <a:xfrm>
                <a:off x="3016" y="2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5" name="Line 164"/>
              <p:cNvSpPr>
                <a:spLocks noChangeAspect="1" noChangeShapeType="1"/>
              </p:cNvSpPr>
              <p:nvPr/>
            </p:nvSpPr>
            <p:spPr bwMode="auto">
              <a:xfrm>
                <a:off x="3016" y="2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6" name="Line 165"/>
              <p:cNvSpPr>
                <a:spLocks noChangeAspect="1" noChangeShapeType="1"/>
              </p:cNvSpPr>
              <p:nvPr/>
            </p:nvSpPr>
            <p:spPr bwMode="auto">
              <a:xfrm>
                <a:off x="3016" y="2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7" name="Line 166"/>
              <p:cNvSpPr>
                <a:spLocks noChangeAspect="1" noChangeShapeType="1"/>
              </p:cNvSpPr>
              <p:nvPr/>
            </p:nvSpPr>
            <p:spPr bwMode="auto">
              <a:xfrm>
                <a:off x="3016" y="2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8" name="Line 167"/>
              <p:cNvSpPr>
                <a:spLocks noChangeAspect="1" noChangeShapeType="1"/>
              </p:cNvSpPr>
              <p:nvPr/>
            </p:nvSpPr>
            <p:spPr bwMode="auto">
              <a:xfrm>
                <a:off x="3016" y="2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9" name="Line 168"/>
              <p:cNvSpPr>
                <a:spLocks noChangeAspect="1" noChangeShapeType="1"/>
              </p:cNvSpPr>
              <p:nvPr/>
            </p:nvSpPr>
            <p:spPr bwMode="auto">
              <a:xfrm>
                <a:off x="3016" y="2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0" name="Line 169"/>
              <p:cNvSpPr>
                <a:spLocks noChangeAspect="1" noChangeShapeType="1"/>
              </p:cNvSpPr>
              <p:nvPr/>
            </p:nvSpPr>
            <p:spPr bwMode="auto">
              <a:xfrm>
                <a:off x="2835" y="2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" name="Line 170"/>
              <p:cNvSpPr>
                <a:spLocks noChangeAspect="1" noChangeShapeType="1"/>
              </p:cNvSpPr>
              <p:nvPr/>
            </p:nvSpPr>
            <p:spPr bwMode="auto">
              <a:xfrm>
                <a:off x="2835" y="2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" name="Line 171"/>
              <p:cNvSpPr>
                <a:spLocks noChangeAspect="1" noChangeShapeType="1"/>
              </p:cNvSpPr>
              <p:nvPr/>
            </p:nvSpPr>
            <p:spPr bwMode="auto">
              <a:xfrm>
                <a:off x="2835" y="2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" name="Line 172"/>
              <p:cNvSpPr>
                <a:spLocks noChangeAspect="1" noChangeShapeType="1"/>
              </p:cNvSpPr>
              <p:nvPr/>
            </p:nvSpPr>
            <p:spPr bwMode="auto">
              <a:xfrm>
                <a:off x="2835" y="2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" name="Line 173"/>
              <p:cNvSpPr>
                <a:spLocks noChangeAspect="1" noChangeShapeType="1"/>
              </p:cNvSpPr>
              <p:nvPr/>
            </p:nvSpPr>
            <p:spPr bwMode="auto">
              <a:xfrm>
                <a:off x="2835" y="2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" name="Line 174"/>
              <p:cNvSpPr>
                <a:spLocks noChangeAspect="1" noChangeShapeType="1"/>
              </p:cNvSpPr>
              <p:nvPr/>
            </p:nvSpPr>
            <p:spPr bwMode="auto">
              <a:xfrm>
                <a:off x="2835" y="2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" name="Line 175"/>
              <p:cNvSpPr>
                <a:spLocks noChangeAspect="1" noChangeShapeType="1"/>
              </p:cNvSpPr>
              <p:nvPr/>
            </p:nvSpPr>
            <p:spPr bwMode="auto">
              <a:xfrm>
                <a:off x="2835" y="2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" name="Line 176"/>
              <p:cNvSpPr>
                <a:spLocks noChangeAspect="1" noChangeShapeType="1"/>
              </p:cNvSpPr>
              <p:nvPr/>
            </p:nvSpPr>
            <p:spPr bwMode="auto">
              <a:xfrm>
                <a:off x="2835" y="2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" name="Line 177"/>
              <p:cNvSpPr>
                <a:spLocks noChangeAspect="1" noChangeShapeType="1"/>
              </p:cNvSpPr>
              <p:nvPr/>
            </p:nvSpPr>
            <p:spPr bwMode="auto">
              <a:xfrm>
                <a:off x="2835" y="2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" name="Line 178"/>
              <p:cNvSpPr>
                <a:spLocks noChangeAspect="1" noChangeShapeType="1"/>
              </p:cNvSpPr>
              <p:nvPr/>
            </p:nvSpPr>
            <p:spPr bwMode="auto">
              <a:xfrm>
                <a:off x="2654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" name="Line 179"/>
              <p:cNvSpPr>
                <a:spLocks noChangeAspect="1" noChangeShapeType="1"/>
              </p:cNvSpPr>
              <p:nvPr/>
            </p:nvSpPr>
            <p:spPr bwMode="auto">
              <a:xfrm>
                <a:off x="2654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" name="Line 180"/>
              <p:cNvSpPr>
                <a:spLocks noChangeAspect="1" noChangeShapeType="1"/>
              </p:cNvSpPr>
              <p:nvPr/>
            </p:nvSpPr>
            <p:spPr bwMode="auto">
              <a:xfrm>
                <a:off x="2654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" name="Line 181"/>
              <p:cNvSpPr>
                <a:spLocks noChangeAspect="1" noChangeShapeType="1"/>
              </p:cNvSpPr>
              <p:nvPr/>
            </p:nvSpPr>
            <p:spPr bwMode="auto">
              <a:xfrm>
                <a:off x="2654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" name="Line 182"/>
              <p:cNvSpPr>
                <a:spLocks noChangeAspect="1" noChangeShapeType="1"/>
              </p:cNvSpPr>
              <p:nvPr/>
            </p:nvSpPr>
            <p:spPr bwMode="auto">
              <a:xfrm>
                <a:off x="2654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" name="Line 183"/>
              <p:cNvSpPr>
                <a:spLocks noChangeAspect="1" noChangeShapeType="1"/>
              </p:cNvSpPr>
              <p:nvPr/>
            </p:nvSpPr>
            <p:spPr bwMode="auto">
              <a:xfrm>
                <a:off x="2654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" name="Line 184"/>
              <p:cNvSpPr>
                <a:spLocks noChangeAspect="1" noChangeShapeType="1"/>
              </p:cNvSpPr>
              <p:nvPr/>
            </p:nvSpPr>
            <p:spPr bwMode="auto">
              <a:xfrm>
                <a:off x="2654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" name="Line 185"/>
              <p:cNvSpPr>
                <a:spLocks noChangeAspect="1" noChangeShapeType="1"/>
              </p:cNvSpPr>
              <p:nvPr/>
            </p:nvSpPr>
            <p:spPr bwMode="auto">
              <a:xfrm>
                <a:off x="2473" y="24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" name="Line 186"/>
              <p:cNvSpPr>
                <a:spLocks noChangeAspect="1" noChangeShapeType="1"/>
              </p:cNvSpPr>
              <p:nvPr/>
            </p:nvSpPr>
            <p:spPr bwMode="auto">
              <a:xfrm>
                <a:off x="2473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" name="Line 187"/>
              <p:cNvSpPr>
                <a:spLocks noChangeAspect="1" noChangeShapeType="1"/>
              </p:cNvSpPr>
              <p:nvPr/>
            </p:nvSpPr>
            <p:spPr bwMode="auto">
              <a:xfrm>
                <a:off x="2473" y="24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" name="Line 188"/>
              <p:cNvSpPr>
                <a:spLocks noChangeAspect="1" noChangeShapeType="1"/>
              </p:cNvSpPr>
              <p:nvPr/>
            </p:nvSpPr>
            <p:spPr bwMode="auto">
              <a:xfrm>
                <a:off x="2473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" name="Line 189"/>
              <p:cNvSpPr>
                <a:spLocks noChangeAspect="1" noChangeShapeType="1"/>
              </p:cNvSpPr>
              <p:nvPr/>
            </p:nvSpPr>
            <p:spPr bwMode="auto">
              <a:xfrm>
                <a:off x="2292" y="25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" name="Line 190"/>
              <p:cNvSpPr>
                <a:spLocks noChangeAspect="1" noChangeShapeType="1"/>
              </p:cNvSpPr>
              <p:nvPr/>
            </p:nvSpPr>
            <p:spPr bwMode="auto">
              <a:xfrm>
                <a:off x="2292" y="25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Oval 191"/>
            <p:cNvSpPr>
              <a:spLocks noChangeAspect="1" noChangeArrowheads="1"/>
            </p:cNvSpPr>
            <p:nvPr/>
          </p:nvSpPr>
          <p:spPr bwMode="auto">
            <a:xfrm>
              <a:off x="4044" y="2502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192"/>
            <p:cNvGrpSpPr>
              <a:grpSpLocks noChangeAspect="1"/>
            </p:cNvGrpSpPr>
            <p:nvPr/>
          </p:nvGrpSpPr>
          <p:grpSpPr bwMode="auto">
            <a:xfrm>
              <a:off x="1161" y="2580"/>
              <a:ext cx="3447" cy="376"/>
              <a:chOff x="1161" y="2580"/>
              <a:chExt cx="3447" cy="376"/>
            </a:xfrm>
          </p:grpSpPr>
          <p:sp>
            <p:nvSpPr>
              <p:cNvPr id="1280" name="Line 193"/>
              <p:cNvSpPr>
                <a:spLocks noChangeAspect="1" noChangeShapeType="1"/>
              </p:cNvSpPr>
              <p:nvPr/>
            </p:nvSpPr>
            <p:spPr bwMode="auto">
              <a:xfrm>
                <a:off x="4374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1" name="Line 194"/>
              <p:cNvSpPr>
                <a:spLocks noChangeAspect="1" noChangeShapeType="1"/>
              </p:cNvSpPr>
              <p:nvPr/>
            </p:nvSpPr>
            <p:spPr bwMode="auto">
              <a:xfrm>
                <a:off x="4374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2" name="Line 195"/>
              <p:cNvSpPr>
                <a:spLocks noChangeAspect="1" noChangeShapeType="1"/>
              </p:cNvSpPr>
              <p:nvPr/>
            </p:nvSpPr>
            <p:spPr bwMode="auto">
              <a:xfrm>
                <a:off x="4374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3" name="Line 196"/>
              <p:cNvSpPr>
                <a:spLocks noChangeAspect="1" noChangeShapeType="1"/>
              </p:cNvSpPr>
              <p:nvPr/>
            </p:nvSpPr>
            <p:spPr bwMode="auto">
              <a:xfrm>
                <a:off x="4374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4" name="Line 197"/>
              <p:cNvSpPr>
                <a:spLocks noChangeAspect="1" noChangeShapeType="1"/>
              </p:cNvSpPr>
              <p:nvPr/>
            </p:nvSpPr>
            <p:spPr bwMode="auto">
              <a:xfrm>
                <a:off x="4374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5" name="Line 198"/>
              <p:cNvSpPr>
                <a:spLocks noChangeAspect="1" noChangeShapeType="1"/>
              </p:cNvSpPr>
              <p:nvPr/>
            </p:nvSpPr>
            <p:spPr bwMode="auto">
              <a:xfrm>
                <a:off x="4374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6" name="Line 199"/>
              <p:cNvSpPr>
                <a:spLocks noChangeAspect="1" noChangeShapeType="1"/>
              </p:cNvSpPr>
              <p:nvPr/>
            </p:nvSpPr>
            <p:spPr bwMode="auto">
              <a:xfrm>
                <a:off x="4374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7" name="Line 200"/>
              <p:cNvSpPr>
                <a:spLocks noChangeAspect="1" noChangeShapeType="1"/>
              </p:cNvSpPr>
              <p:nvPr/>
            </p:nvSpPr>
            <p:spPr bwMode="auto">
              <a:xfrm>
                <a:off x="4374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8" name="Line 201"/>
              <p:cNvSpPr>
                <a:spLocks noChangeAspect="1" noChangeShapeType="1"/>
              </p:cNvSpPr>
              <p:nvPr/>
            </p:nvSpPr>
            <p:spPr bwMode="auto">
              <a:xfrm>
                <a:off x="4374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9" name="Line 202"/>
              <p:cNvSpPr>
                <a:spLocks noChangeAspect="1" noChangeShapeType="1"/>
              </p:cNvSpPr>
              <p:nvPr/>
            </p:nvSpPr>
            <p:spPr bwMode="auto">
              <a:xfrm>
                <a:off x="4374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" name="Line 203"/>
              <p:cNvSpPr>
                <a:spLocks noChangeAspect="1" noChangeShapeType="1"/>
              </p:cNvSpPr>
              <p:nvPr/>
            </p:nvSpPr>
            <p:spPr bwMode="auto">
              <a:xfrm>
                <a:off x="4374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" name="Line 204"/>
              <p:cNvSpPr>
                <a:spLocks noChangeAspect="1" noChangeShapeType="1"/>
              </p:cNvSpPr>
              <p:nvPr/>
            </p:nvSpPr>
            <p:spPr bwMode="auto">
              <a:xfrm>
                <a:off x="4374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2" name="Line 205"/>
              <p:cNvSpPr>
                <a:spLocks noChangeAspect="1" noChangeShapeType="1"/>
              </p:cNvSpPr>
              <p:nvPr/>
            </p:nvSpPr>
            <p:spPr bwMode="auto">
              <a:xfrm>
                <a:off x="4374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3" name="Line 206"/>
              <p:cNvSpPr>
                <a:spLocks noChangeAspect="1" noChangeShapeType="1"/>
              </p:cNvSpPr>
              <p:nvPr/>
            </p:nvSpPr>
            <p:spPr bwMode="auto">
              <a:xfrm>
                <a:off x="4374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4" name="Line 207"/>
              <p:cNvSpPr>
                <a:spLocks noChangeAspect="1" noChangeShapeType="1"/>
              </p:cNvSpPr>
              <p:nvPr/>
            </p:nvSpPr>
            <p:spPr bwMode="auto">
              <a:xfrm>
                <a:off x="4194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5" name="Line 208"/>
              <p:cNvSpPr>
                <a:spLocks noChangeAspect="1" noChangeShapeType="1"/>
              </p:cNvSpPr>
              <p:nvPr/>
            </p:nvSpPr>
            <p:spPr bwMode="auto">
              <a:xfrm>
                <a:off x="4194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6" name="Line 209"/>
              <p:cNvSpPr>
                <a:spLocks noChangeAspect="1" noChangeShapeType="1"/>
              </p:cNvSpPr>
              <p:nvPr/>
            </p:nvSpPr>
            <p:spPr bwMode="auto">
              <a:xfrm>
                <a:off x="4194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7" name="Line 210"/>
              <p:cNvSpPr>
                <a:spLocks noChangeAspect="1" noChangeShapeType="1"/>
              </p:cNvSpPr>
              <p:nvPr/>
            </p:nvSpPr>
            <p:spPr bwMode="auto">
              <a:xfrm>
                <a:off x="4194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8" name="Line 211"/>
              <p:cNvSpPr>
                <a:spLocks noChangeAspect="1" noChangeShapeType="1"/>
              </p:cNvSpPr>
              <p:nvPr/>
            </p:nvSpPr>
            <p:spPr bwMode="auto">
              <a:xfrm>
                <a:off x="4194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9" name="Line 212"/>
              <p:cNvSpPr>
                <a:spLocks noChangeAspect="1" noChangeShapeType="1"/>
              </p:cNvSpPr>
              <p:nvPr/>
            </p:nvSpPr>
            <p:spPr bwMode="auto">
              <a:xfrm>
                <a:off x="4194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" name="Line 213"/>
              <p:cNvSpPr>
                <a:spLocks noChangeAspect="1" noChangeShapeType="1"/>
              </p:cNvSpPr>
              <p:nvPr/>
            </p:nvSpPr>
            <p:spPr bwMode="auto">
              <a:xfrm>
                <a:off x="4194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" name="Line 214"/>
              <p:cNvSpPr>
                <a:spLocks noChangeAspect="1" noChangeShapeType="1"/>
              </p:cNvSpPr>
              <p:nvPr/>
            </p:nvSpPr>
            <p:spPr bwMode="auto">
              <a:xfrm>
                <a:off x="4194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2" name="Line 215"/>
              <p:cNvSpPr>
                <a:spLocks noChangeAspect="1" noChangeShapeType="1"/>
              </p:cNvSpPr>
              <p:nvPr/>
            </p:nvSpPr>
            <p:spPr bwMode="auto">
              <a:xfrm>
                <a:off x="4194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3" name="Line 216"/>
              <p:cNvSpPr>
                <a:spLocks noChangeAspect="1" noChangeShapeType="1"/>
              </p:cNvSpPr>
              <p:nvPr/>
            </p:nvSpPr>
            <p:spPr bwMode="auto">
              <a:xfrm>
                <a:off x="4194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4" name="Line 217"/>
              <p:cNvSpPr>
                <a:spLocks noChangeAspect="1" noChangeShapeType="1"/>
              </p:cNvSpPr>
              <p:nvPr/>
            </p:nvSpPr>
            <p:spPr bwMode="auto">
              <a:xfrm>
                <a:off x="4194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5" name="Line 218"/>
              <p:cNvSpPr>
                <a:spLocks noChangeAspect="1" noChangeShapeType="1"/>
              </p:cNvSpPr>
              <p:nvPr/>
            </p:nvSpPr>
            <p:spPr bwMode="auto">
              <a:xfrm>
                <a:off x="4194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6" name="Line 219"/>
              <p:cNvSpPr>
                <a:spLocks noChangeAspect="1" noChangeShapeType="1"/>
              </p:cNvSpPr>
              <p:nvPr/>
            </p:nvSpPr>
            <p:spPr bwMode="auto">
              <a:xfrm>
                <a:off x="4194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7" name="Line 220"/>
              <p:cNvSpPr>
                <a:spLocks noChangeAspect="1" noChangeShapeType="1"/>
              </p:cNvSpPr>
              <p:nvPr/>
            </p:nvSpPr>
            <p:spPr bwMode="auto">
              <a:xfrm>
                <a:off x="4194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8" name="Line 221"/>
              <p:cNvSpPr>
                <a:spLocks noChangeAspect="1" noChangeShapeType="1"/>
              </p:cNvSpPr>
              <p:nvPr/>
            </p:nvSpPr>
            <p:spPr bwMode="auto">
              <a:xfrm>
                <a:off x="4015" y="26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9" name="Line 222"/>
              <p:cNvSpPr>
                <a:spLocks noChangeAspect="1" noChangeShapeType="1"/>
              </p:cNvSpPr>
              <p:nvPr/>
            </p:nvSpPr>
            <p:spPr bwMode="auto">
              <a:xfrm>
                <a:off x="4015" y="26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0" name="Line 223"/>
              <p:cNvSpPr>
                <a:spLocks noChangeAspect="1" noChangeShapeType="1"/>
              </p:cNvSpPr>
              <p:nvPr/>
            </p:nvSpPr>
            <p:spPr bwMode="auto">
              <a:xfrm>
                <a:off x="4015" y="26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" name="Line 224"/>
              <p:cNvSpPr>
                <a:spLocks noChangeAspect="1" noChangeShapeType="1"/>
              </p:cNvSpPr>
              <p:nvPr/>
            </p:nvSpPr>
            <p:spPr bwMode="auto">
              <a:xfrm>
                <a:off x="4015" y="26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" name="Line 225"/>
              <p:cNvSpPr>
                <a:spLocks noChangeAspect="1" noChangeShapeType="1"/>
              </p:cNvSpPr>
              <p:nvPr/>
            </p:nvSpPr>
            <p:spPr bwMode="auto">
              <a:xfrm>
                <a:off x="4015" y="27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3" name="Line 226"/>
              <p:cNvSpPr>
                <a:spLocks noChangeAspect="1" noChangeShapeType="1"/>
              </p:cNvSpPr>
              <p:nvPr/>
            </p:nvSpPr>
            <p:spPr bwMode="auto">
              <a:xfrm>
                <a:off x="4015" y="27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4" name="Line 227"/>
              <p:cNvSpPr>
                <a:spLocks noChangeAspect="1" noChangeShapeType="1"/>
              </p:cNvSpPr>
              <p:nvPr/>
            </p:nvSpPr>
            <p:spPr bwMode="auto">
              <a:xfrm>
                <a:off x="4015" y="27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5" name="Line 228"/>
              <p:cNvSpPr>
                <a:spLocks noChangeAspect="1" noChangeShapeType="1"/>
              </p:cNvSpPr>
              <p:nvPr/>
            </p:nvSpPr>
            <p:spPr bwMode="auto">
              <a:xfrm>
                <a:off x="4015" y="27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6" name="Line 229"/>
              <p:cNvSpPr>
                <a:spLocks noChangeAspect="1" noChangeShapeType="1"/>
              </p:cNvSpPr>
              <p:nvPr/>
            </p:nvSpPr>
            <p:spPr bwMode="auto">
              <a:xfrm>
                <a:off x="4015" y="28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7" name="Line 230"/>
              <p:cNvSpPr>
                <a:spLocks noChangeAspect="1" noChangeShapeType="1"/>
              </p:cNvSpPr>
              <p:nvPr/>
            </p:nvSpPr>
            <p:spPr bwMode="auto">
              <a:xfrm>
                <a:off x="4015" y="28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8" name="Line 231"/>
              <p:cNvSpPr>
                <a:spLocks noChangeAspect="1" noChangeShapeType="1"/>
              </p:cNvSpPr>
              <p:nvPr/>
            </p:nvSpPr>
            <p:spPr bwMode="auto">
              <a:xfrm>
                <a:off x="4015" y="28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9" name="Line 232"/>
              <p:cNvSpPr>
                <a:spLocks noChangeAspect="1" noChangeShapeType="1"/>
              </p:cNvSpPr>
              <p:nvPr/>
            </p:nvSpPr>
            <p:spPr bwMode="auto">
              <a:xfrm>
                <a:off x="4015" y="29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0" name="Line 233"/>
              <p:cNvSpPr>
                <a:spLocks noChangeAspect="1" noChangeShapeType="1"/>
              </p:cNvSpPr>
              <p:nvPr/>
            </p:nvSpPr>
            <p:spPr bwMode="auto">
              <a:xfrm>
                <a:off x="4015" y="28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1" name="Line 234"/>
              <p:cNvSpPr>
                <a:spLocks noChangeAspect="1" noChangeShapeType="1"/>
              </p:cNvSpPr>
              <p:nvPr/>
            </p:nvSpPr>
            <p:spPr bwMode="auto">
              <a:xfrm>
                <a:off x="4015" y="29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2" name="Line 235"/>
              <p:cNvSpPr>
                <a:spLocks noChangeAspect="1" noChangeShapeType="1"/>
              </p:cNvSpPr>
              <p:nvPr/>
            </p:nvSpPr>
            <p:spPr bwMode="auto">
              <a:xfrm>
                <a:off x="3835" y="26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3" name="Line 236"/>
              <p:cNvSpPr>
                <a:spLocks noChangeAspect="1" noChangeShapeType="1"/>
              </p:cNvSpPr>
              <p:nvPr/>
            </p:nvSpPr>
            <p:spPr bwMode="auto">
              <a:xfrm>
                <a:off x="3835" y="26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4" name="Line 237"/>
              <p:cNvSpPr>
                <a:spLocks noChangeAspect="1" noChangeShapeType="1"/>
              </p:cNvSpPr>
              <p:nvPr/>
            </p:nvSpPr>
            <p:spPr bwMode="auto">
              <a:xfrm>
                <a:off x="3835" y="26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5" name="Line 238"/>
              <p:cNvSpPr>
                <a:spLocks noChangeAspect="1" noChangeShapeType="1"/>
              </p:cNvSpPr>
              <p:nvPr/>
            </p:nvSpPr>
            <p:spPr bwMode="auto">
              <a:xfrm>
                <a:off x="3835" y="26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6" name="Line 239"/>
              <p:cNvSpPr>
                <a:spLocks noChangeAspect="1" noChangeShapeType="1"/>
              </p:cNvSpPr>
              <p:nvPr/>
            </p:nvSpPr>
            <p:spPr bwMode="auto">
              <a:xfrm>
                <a:off x="3835" y="27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7" name="Line 240"/>
              <p:cNvSpPr>
                <a:spLocks noChangeAspect="1" noChangeShapeType="1"/>
              </p:cNvSpPr>
              <p:nvPr/>
            </p:nvSpPr>
            <p:spPr bwMode="auto">
              <a:xfrm>
                <a:off x="3835" y="27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8" name="Line 241"/>
              <p:cNvSpPr>
                <a:spLocks noChangeAspect="1" noChangeShapeType="1"/>
              </p:cNvSpPr>
              <p:nvPr/>
            </p:nvSpPr>
            <p:spPr bwMode="auto">
              <a:xfrm>
                <a:off x="3835" y="27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9" name="Line 242"/>
              <p:cNvSpPr>
                <a:spLocks noChangeAspect="1" noChangeShapeType="1"/>
              </p:cNvSpPr>
              <p:nvPr/>
            </p:nvSpPr>
            <p:spPr bwMode="auto">
              <a:xfrm>
                <a:off x="3835" y="27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0" name="Line 243"/>
              <p:cNvSpPr>
                <a:spLocks noChangeAspect="1" noChangeShapeType="1"/>
              </p:cNvSpPr>
              <p:nvPr/>
            </p:nvSpPr>
            <p:spPr bwMode="auto">
              <a:xfrm>
                <a:off x="3835" y="28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" name="Line 244"/>
              <p:cNvSpPr>
                <a:spLocks noChangeAspect="1" noChangeShapeType="1"/>
              </p:cNvSpPr>
              <p:nvPr/>
            </p:nvSpPr>
            <p:spPr bwMode="auto">
              <a:xfrm>
                <a:off x="3835" y="28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" name="Line 245"/>
              <p:cNvSpPr>
                <a:spLocks noChangeAspect="1" noChangeShapeType="1"/>
              </p:cNvSpPr>
              <p:nvPr/>
            </p:nvSpPr>
            <p:spPr bwMode="auto">
              <a:xfrm>
                <a:off x="3835" y="28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" name="Line 246"/>
              <p:cNvSpPr>
                <a:spLocks noChangeAspect="1" noChangeShapeType="1"/>
              </p:cNvSpPr>
              <p:nvPr/>
            </p:nvSpPr>
            <p:spPr bwMode="auto">
              <a:xfrm>
                <a:off x="3835" y="29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" name="Line 247"/>
              <p:cNvSpPr>
                <a:spLocks noChangeAspect="1" noChangeShapeType="1"/>
              </p:cNvSpPr>
              <p:nvPr/>
            </p:nvSpPr>
            <p:spPr bwMode="auto">
              <a:xfrm>
                <a:off x="3835" y="28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" name="Line 248"/>
              <p:cNvSpPr>
                <a:spLocks noChangeAspect="1" noChangeShapeType="1"/>
              </p:cNvSpPr>
              <p:nvPr/>
            </p:nvSpPr>
            <p:spPr bwMode="auto">
              <a:xfrm>
                <a:off x="3835" y="29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" name="Line 249"/>
              <p:cNvSpPr>
                <a:spLocks noChangeAspect="1" noChangeShapeType="1"/>
              </p:cNvSpPr>
              <p:nvPr/>
            </p:nvSpPr>
            <p:spPr bwMode="auto">
              <a:xfrm>
                <a:off x="3656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" name="Line 250"/>
              <p:cNvSpPr>
                <a:spLocks noChangeAspect="1" noChangeShapeType="1"/>
              </p:cNvSpPr>
              <p:nvPr/>
            </p:nvSpPr>
            <p:spPr bwMode="auto">
              <a:xfrm>
                <a:off x="3656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" name="Line 251"/>
              <p:cNvSpPr>
                <a:spLocks noChangeAspect="1" noChangeShapeType="1"/>
              </p:cNvSpPr>
              <p:nvPr/>
            </p:nvSpPr>
            <p:spPr bwMode="auto">
              <a:xfrm>
                <a:off x="3656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" name="Line 252"/>
              <p:cNvSpPr>
                <a:spLocks noChangeAspect="1" noChangeShapeType="1"/>
              </p:cNvSpPr>
              <p:nvPr/>
            </p:nvSpPr>
            <p:spPr bwMode="auto">
              <a:xfrm>
                <a:off x="3656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" name="Line 253"/>
              <p:cNvSpPr>
                <a:spLocks noChangeAspect="1" noChangeShapeType="1"/>
              </p:cNvSpPr>
              <p:nvPr/>
            </p:nvSpPr>
            <p:spPr bwMode="auto">
              <a:xfrm>
                <a:off x="3656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" name="Line 254"/>
              <p:cNvSpPr>
                <a:spLocks noChangeAspect="1" noChangeShapeType="1"/>
              </p:cNvSpPr>
              <p:nvPr/>
            </p:nvSpPr>
            <p:spPr bwMode="auto">
              <a:xfrm>
                <a:off x="3656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" name="Line 255"/>
              <p:cNvSpPr>
                <a:spLocks noChangeAspect="1" noChangeShapeType="1"/>
              </p:cNvSpPr>
              <p:nvPr/>
            </p:nvSpPr>
            <p:spPr bwMode="auto">
              <a:xfrm>
                <a:off x="3656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" name="Line 256"/>
              <p:cNvSpPr>
                <a:spLocks noChangeAspect="1" noChangeShapeType="1"/>
              </p:cNvSpPr>
              <p:nvPr/>
            </p:nvSpPr>
            <p:spPr bwMode="auto">
              <a:xfrm>
                <a:off x="3656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" name="Line 257"/>
              <p:cNvSpPr>
                <a:spLocks noChangeAspect="1" noChangeShapeType="1"/>
              </p:cNvSpPr>
              <p:nvPr/>
            </p:nvSpPr>
            <p:spPr bwMode="auto">
              <a:xfrm>
                <a:off x="3656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" name="Line 258"/>
              <p:cNvSpPr>
                <a:spLocks noChangeAspect="1" noChangeShapeType="1"/>
              </p:cNvSpPr>
              <p:nvPr/>
            </p:nvSpPr>
            <p:spPr bwMode="auto">
              <a:xfrm>
                <a:off x="3656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" name="Line 259"/>
              <p:cNvSpPr>
                <a:spLocks noChangeAspect="1" noChangeShapeType="1"/>
              </p:cNvSpPr>
              <p:nvPr/>
            </p:nvSpPr>
            <p:spPr bwMode="auto">
              <a:xfrm>
                <a:off x="3656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" name="Line 260"/>
              <p:cNvSpPr>
                <a:spLocks noChangeAspect="1" noChangeShapeType="1"/>
              </p:cNvSpPr>
              <p:nvPr/>
            </p:nvSpPr>
            <p:spPr bwMode="auto">
              <a:xfrm>
                <a:off x="3656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" name="Line 261"/>
              <p:cNvSpPr>
                <a:spLocks noChangeAspect="1" noChangeShapeType="1"/>
              </p:cNvSpPr>
              <p:nvPr/>
            </p:nvSpPr>
            <p:spPr bwMode="auto">
              <a:xfrm>
                <a:off x="3656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" name="Line 262"/>
              <p:cNvSpPr>
                <a:spLocks noChangeAspect="1" noChangeShapeType="1"/>
              </p:cNvSpPr>
              <p:nvPr/>
            </p:nvSpPr>
            <p:spPr bwMode="auto">
              <a:xfrm>
                <a:off x="3656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" name="Line 263"/>
              <p:cNvSpPr>
                <a:spLocks noChangeAspect="1" noChangeShapeType="1"/>
              </p:cNvSpPr>
              <p:nvPr/>
            </p:nvSpPr>
            <p:spPr bwMode="auto">
              <a:xfrm>
                <a:off x="3656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" name="Line 264"/>
              <p:cNvSpPr>
                <a:spLocks noChangeAspect="1" noChangeShapeType="1"/>
              </p:cNvSpPr>
              <p:nvPr/>
            </p:nvSpPr>
            <p:spPr bwMode="auto">
              <a:xfrm>
                <a:off x="3477" y="26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2" name="Line 265"/>
              <p:cNvSpPr>
                <a:spLocks noChangeAspect="1" noChangeShapeType="1"/>
              </p:cNvSpPr>
              <p:nvPr/>
            </p:nvSpPr>
            <p:spPr bwMode="auto">
              <a:xfrm>
                <a:off x="3477" y="26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3" name="Line 266"/>
              <p:cNvSpPr>
                <a:spLocks noChangeAspect="1" noChangeShapeType="1"/>
              </p:cNvSpPr>
              <p:nvPr/>
            </p:nvSpPr>
            <p:spPr bwMode="auto">
              <a:xfrm>
                <a:off x="3477" y="25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4" name="Line 267"/>
              <p:cNvSpPr>
                <a:spLocks noChangeAspect="1" noChangeShapeType="1"/>
              </p:cNvSpPr>
              <p:nvPr/>
            </p:nvSpPr>
            <p:spPr bwMode="auto">
              <a:xfrm>
                <a:off x="3477" y="26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" name="Line 268"/>
              <p:cNvSpPr>
                <a:spLocks noChangeAspect="1" noChangeShapeType="1"/>
              </p:cNvSpPr>
              <p:nvPr/>
            </p:nvSpPr>
            <p:spPr bwMode="auto">
              <a:xfrm>
                <a:off x="3477" y="26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" name="Line 269"/>
              <p:cNvSpPr>
                <a:spLocks noChangeAspect="1" noChangeShapeType="1"/>
              </p:cNvSpPr>
              <p:nvPr/>
            </p:nvSpPr>
            <p:spPr bwMode="auto">
              <a:xfrm>
                <a:off x="3477" y="27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7" name="Line 270"/>
              <p:cNvSpPr>
                <a:spLocks noChangeAspect="1" noChangeShapeType="1"/>
              </p:cNvSpPr>
              <p:nvPr/>
            </p:nvSpPr>
            <p:spPr bwMode="auto">
              <a:xfrm>
                <a:off x="3477" y="2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8" name="Line 271"/>
              <p:cNvSpPr>
                <a:spLocks noChangeAspect="1" noChangeShapeType="1"/>
              </p:cNvSpPr>
              <p:nvPr/>
            </p:nvSpPr>
            <p:spPr bwMode="auto">
              <a:xfrm>
                <a:off x="3477" y="27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9" name="Line 272"/>
              <p:cNvSpPr>
                <a:spLocks noChangeAspect="1" noChangeShapeType="1"/>
              </p:cNvSpPr>
              <p:nvPr/>
            </p:nvSpPr>
            <p:spPr bwMode="auto">
              <a:xfrm>
                <a:off x="3477" y="2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" name="Line 273"/>
              <p:cNvSpPr>
                <a:spLocks noChangeAspect="1" noChangeShapeType="1"/>
              </p:cNvSpPr>
              <p:nvPr/>
            </p:nvSpPr>
            <p:spPr bwMode="auto">
              <a:xfrm>
                <a:off x="3477" y="2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" name="Line 274"/>
              <p:cNvSpPr>
                <a:spLocks noChangeAspect="1" noChangeShapeType="1"/>
              </p:cNvSpPr>
              <p:nvPr/>
            </p:nvSpPr>
            <p:spPr bwMode="auto">
              <a:xfrm>
                <a:off x="3477" y="2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" name="Line 275"/>
              <p:cNvSpPr>
                <a:spLocks noChangeAspect="1" noChangeShapeType="1"/>
              </p:cNvSpPr>
              <p:nvPr/>
            </p:nvSpPr>
            <p:spPr bwMode="auto">
              <a:xfrm>
                <a:off x="3477" y="2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" name="Line 276"/>
              <p:cNvSpPr>
                <a:spLocks noChangeAspect="1" noChangeShapeType="1"/>
              </p:cNvSpPr>
              <p:nvPr/>
            </p:nvSpPr>
            <p:spPr bwMode="auto">
              <a:xfrm>
                <a:off x="3477" y="2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4" name="Line 277"/>
              <p:cNvSpPr>
                <a:spLocks noChangeAspect="1" noChangeShapeType="1"/>
              </p:cNvSpPr>
              <p:nvPr/>
            </p:nvSpPr>
            <p:spPr bwMode="auto">
              <a:xfrm>
                <a:off x="3477" y="2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5" name="Line 278"/>
              <p:cNvSpPr>
                <a:spLocks noChangeAspect="1" noChangeShapeType="1"/>
              </p:cNvSpPr>
              <p:nvPr/>
            </p:nvSpPr>
            <p:spPr bwMode="auto">
              <a:xfrm>
                <a:off x="3477" y="2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6" name="Line 279"/>
              <p:cNvSpPr>
                <a:spLocks noChangeAspect="1" noChangeShapeType="1"/>
              </p:cNvSpPr>
              <p:nvPr/>
            </p:nvSpPr>
            <p:spPr bwMode="auto">
              <a:xfrm>
                <a:off x="3297" y="26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7" name="Line 280"/>
              <p:cNvSpPr>
                <a:spLocks noChangeAspect="1" noChangeShapeType="1"/>
              </p:cNvSpPr>
              <p:nvPr/>
            </p:nvSpPr>
            <p:spPr bwMode="auto">
              <a:xfrm>
                <a:off x="3297" y="26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8" name="Line 281"/>
              <p:cNvSpPr>
                <a:spLocks noChangeAspect="1" noChangeShapeType="1"/>
              </p:cNvSpPr>
              <p:nvPr/>
            </p:nvSpPr>
            <p:spPr bwMode="auto">
              <a:xfrm>
                <a:off x="3297" y="25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9" name="Line 282"/>
              <p:cNvSpPr>
                <a:spLocks noChangeAspect="1" noChangeShapeType="1"/>
              </p:cNvSpPr>
              <p:nvPr/>
            </p:nvSpPr>
            <p:spPr bwMode="auto">
              <a:xfrm>
                <a:off x="3297" y="26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0" name="Line 283"/>
              <p:cNvSpPr>
                <a:spLocks noChangeAspect="1" noChangeShapeType="1"/>
              </p:cNvSpPr>
              <p:nvPr/>
            </p:nvSpPr>
            <p:spPr bwMode="auto">
              <a:xfrm>
                <a:off x="3297" y="26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" name="Line 284"/>
              <p:cNvSpPr>
                <a:spLocks noChangeAspect="1" noChangeShapeType="1"/>
              </p:cNvSpPr>
              <p:nvPr/>
            </p:nvSpPr>
            <p:spPr bwMode="auto">
              <a:xfrm>
                <a:off x="3297" y="27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" name="Line 285"/>
              <p:cNvSpPr>
                <a:spLocks noChangeAspect="1" noChangeShapeType="1"/>
              </p:cNvSpPr>
              <p:nvPr/>
            </p:nvSpPr>
            <p:spPr bwMode="auto">
              <a:xfrm>
                <a:off x="3297" y="27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3" name="Line 286"/>
              <p:cNvSpPr>
                <a:spLocks noChangeAspect="1" noChangeShapeType="1"/>
              </p:cNvSpPr>
              <p:nvPr/>
            </p:nvSpPr>
            <p:spPr bwMode="auto">
              <a:xfrm>
                <a:off x="3297" y="27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4" name="Line 287"/>
              <p:cNvSpPr>
                <a:spLocks noChangeAspect="1" noChangeShapeType="1"/>
              </p:cNvSpPr>
              <p:nvPr/>
            </p:nvSpPr>
            <p:spPr bwMode="auto">
              <a:xfrm>
                <a:off x="3297" y="27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5" name="Line 288"/>
              <p:cNvSpPr>
                <a:spLocks noChangeAspect="1" noChangeShapeType="1"/>
              </p:cNvSpPr>
              <p:nvPr/>
            </p:nvSpPr>
            <p:spPr bwMode="auto">
              <a:xfrm>
                <a:off x="3297" y="28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6" name="Line 289"/>
              <p:cNvSpPr>
                <a:spLocks noChangeAspect="1" noChangeShapeType="1"/>
              </p:cNvSpPr>
              <p:nvPr/>
            </p:nvSpPr>
            <p:spPr bwMode="auto">
              <a:xfrm>
                <a:off x="3297" y="28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7" name="Line 290"/>
              <p:cNvSpPr>
                <a:spLocks noChangeAspect="1" noChangeShapeType="1"/>
              </p:cNvSpPr>
              <p:nvPr/>
            </p:nvSpPr>
            <p:spPr bwMode="auto">
              <a:xfrm>
                <a:off x="3297" y="28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8" name="Line 291"/>
              <p:cNvSpPr>
                <a:spLocks noChangeAspect="1" noChangeShapeType="1"/>
              </p:cNvSpPr>
              <p:nvPr/>
            </p:nvSpPr>
            <p:spPr bwMode="auto">
              <a:xfrm>
                <a:off x="3297" y="28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9" name="Line 292"/>
              <p:cNvSpPr>
                <a:spLocks noChangeAspect="1" noChangeShapeType="1"/>
              </p:cNvSpPr>
              <p:nvPr/>
            </p:nvSpPr>
            <p:spPr bwMode="auto">
              <a:xfrm>
                <a:off x="3297" y="29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0" name="Line 293"/>
              <p:cNvSpPr>
                <a:spLocks noChangeAspect="1" noChangeShapeType="1"/>
              </p:cNvSpPr>
              <p:nvPr/>
            </p:nvSpPr>
            <p:spPr bwMode="auto">
              <a:xfrm>
                <a:off x="3297" y="29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1" name="Line 294"/>
              <p:cNvSpPr>
                <a:spLocks noChangeAspect="1" noChangeShapeType="1"/>
              </p:cNvSpPr>
              <p:nvPr/>
            </p:nvSpPr>
            <p:spPr bwMode="auto">
              <a:xfrm>
                <a:off x="3117" y="26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" name="Line 295"/>
              <p:cNvSpPr>
                <a:spLocks noChangeAspect="1" noChangeShapeType="1"/>
              </p:cNvSpPr>
              <p:nvPr/>
            </p:nvSpPr>
            <p:spPr bwMode="auto">
              <a:xfrm>
                <a:off x="3117" y="26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" name="Line 296"/>
              <p:cNvSpPr>
                <a:spLocks noChangeAspect="1" noChangeShapeType="1"/>
              </p:cNvSpPr>
              <p:nvPr/>
            </p:nvSpPr>
            <p:spPr bwMode="auto">
              <a:xfrm>
                <a:off x="3117" y="25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4" name="Line 297"/>
              <p:cNvSpPr>
                <a:spLocks noChangeAspect="1" noChangeShapeType="1"/>
              </p:cNvSpPr>
              <p:nvPr/>
            </p:nvSpPr>
            <p:spPr bwMode="auto">
              <a:xfrm>
                <a:off x="3117" y="26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5" name="Line 298"/>
              <p:cNvSpPr>
                <a:spLocks noChangeAspect="1" noChangeShapeType="1"/>
              </p:cNvSpPr>
              <p:nvPr/>
            </p:nvSpPr>
            <p:spPr bwMode="auto">
              <a:xfrm>
                <a:off x="3117" y="26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6" name="Line 299"/>
              <p:cNvSpPr>
                <a:spLocks noChangeAspect="1" noChangeShapeType="1"/>
              </p:cNvSpPr>
              <p:nvPr/>
            </p:nvSpPr>
            <p:spPr bwMode="auto">
              <a:xfrm>
                <a:off x="3117" y="27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7" name="Line 300"/>
              <p:cNvSpPr>
                <a:spLocks noChangeAspect="1" noChangeShapeType="1"/>
              </p:cNvSpPr>
              <p:nvPr/>
            </p:nvSpPr>
            <p:spPr bwMode="auto">
              <a:xfrm>
                <a:off x="3117" y="2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8" name="Line 301"/>
              <p:cNvSpPr>
                <a:spLocks noChangeAspect="1" noChangeShapeType="1"/>
              </p:cNvSpPr>
              <p:nvPr/>
            </p:nvSpPr>
            <p:spPr bwMode="auto">
              <a:xfrm>
                <a:off x="3117" y="27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9" name="Line 302"/>
              <p:cNvSpPr>
                <a:spLocks noChangeAspect="1" noChangeShapeType="1"/>
              </p:cNvSpPr>
              <p:nvPr/>
            </p:nvSpPr>
            <p:spPr bwMode="auto">
              <a:xfrm>
                <a:off x="3117" y="2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0" name="Line 303"/>
              <p:cNvSpPr>
                <a:spLocks noChangeAspect="1" noChangeShapeType="1"/>
              </p:cNvSpPr>
              <p:nvPr/>
            </p:nvSpPr>
            <p:spPr bwMode="auto">
              <a:xfrm>
                <a:off x="3117" y="2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1" name="Line 304"/>
              <p:cNvSpPr>
                <a:spLocks noChangeAspect="1" noChangeShapeType="1"/>
              </p:cNvSpPr>
              <p:nvPr/>
            </p:nvSpPr>
            <p:spPr bwMode="auto">
              <a:xfrm>
                <a:off x="3117" y="2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" name="Line 305"/>
              <p:cNvSpPr>
                <a:spLocks noChangeAspect="1" noChangeShapeType="1"/>
              </p:cNvSpPr>
              <p:nvPr/>
            </p:nvSpPr>
            <p:spPr bwMode="auto">
              <a:xfrm>
                <a:off x="3117" y="2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" name="Line 306"/>
              <p:cNvSpPr>
                <a:spLocks noChangeAspect="1" noChangeShapeType="1"/>
              </p:cNvSpPr>
              <p:nvPr/>
            </p:nvSpPr>
            <p:spPr bwMode="auto">
              <a:xfrm>
                <a:off x="3117" y="2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4" name="Line 307"/>
              <p:cNvSpPr>
                <a:spLocks noChangeAspect="1" noChangeShapeType="1"/>
              </p:cNvSpPr>
              <p:nvPr/>
            </p:nvSpPr>
            <p:spPr bwMode="auto">
              <a:xfrm>
                <a:off x="3117" y="2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5" name="Line 308"/>
              <p:cNvSpPr>
                <a:spLocks noChangeAspect="1" noChangeShapeType="1"/>
              </p:cNvSpPr>
              <p:nvPr/>
            </p:nvSpPr>
            <p:spPr bwMode="auto">
              <a:xfrm>
                <a:off x="3117" y="2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6" name="Line 309"/>
              <p:cNvSpPr>
                <a:spLocks noChangeAspect="1" noChangeShapeType="1"/>
              </p:cNvSpPr>
              <p:nvPr/>
            </p:nvSpPr>
            <p:spPr bwMode="auto">
              <a:xfrm>
                <a:off x="2938" y="2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7" name="Line 310"/>
              <p:cNvSpPr>
                <a:spLocks noChangeAspect="1" noChangeShapeType="1"/>
              </p:cNvSpPr>
              <p:nvPr/>
            </p:nvSpPr>
            <p:spPr bwMode="auto">
              <a:xfrm>
                <a:off x="2938" y="26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8" name="Line 311"/>
              <p:cNvSpPr>
                <a:spLocks noChangeAspect="1" noChangeShapeType="1"/>
              </p:cNvSpPr>
              <p:nvPr/>
            </p:nvSpPr>
            <p:spPr bwMode="auto">
              <a:xfrm>
                <a:off x="2938" y="2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9" name="Line 312"/>
              <p:cNvSpPr>
                <a:spLocks noChangeAspect="1" noChangeShapeType="1"/>
              </p:cNvSpPr>
              <p:nvPr/>
            </p:nvSpPr>
            <p:spPr bwMode="auto">
              <a:xfrm>
                <a:off x="2938" y="26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0" name="Line 313"/>
              <p:cNvSpPr>
                <a:spLocks noChangeAspect="1" noChangeShapeType="1"/>
              </p:cNvSpPr>
              <p:nvPr/>
            </p:nvSpPr>
            <p:spPr bwMode="auto">
              <a:xfrm>
                <a:off x="2938" y="26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1" name="Line 314"/>
              <p:cNvSpPr>
                <a:spLocks noChangeAspect="1" noChangeShapeType="1"/>
              </p:cNvSpPr>
              <p:nvPr/>
            </p:nvSpPr>
            <p:spPr bwMode="auto">
              <a:xfrm>
                <a:off x="2938" y="27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2" name="Line 315"/>
              <p:cNvSpPr>
                <a:spLocks noChangeAspect="1" noChangeShapeType="1"/>
              </p:cNvSpPr>
              <p:nvPr/>
            </p:nvSpPr>
            <p:spPr bwMode="auto">
              <a:xfrm>
                <a:off x="2938" y="27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3" name="Line 316"/>
              <p:cNvSpPr>
                <a:spLocks noChangeAspect="1" noChangeShapeType="1"/>
              </p:cNvSpPr>
              <p:nvPr/>
            </p:nvSpPr>
            <p:spPr bwMode="auto">
              <a:xfrm>
                <a:off x="2938" y="2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4" name="Line 317"/>
              <p:cNvSpPr>
                <a:spLocks noChangeAspect="1" noChangeShapeType="1"/>
              </p:cNvSpPr>
              <p:nvPr/>
            </p:nvSpPr>
            <p:spPr bwMode="auto">
              <a:xfrm>
                <a:off x="2938" y="27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5" name="Line 318"/>
              <p:cNvSpPr>
                <a:spLocks noChangeAspect="1" noChangeShapeType="1"/>
              </p:cNvSpPr>
              <p:nvPr/>
            </p:nvSpPr>
            <p:spPr bwMode="auto">
              <a:xfrm>
                <a:off x="2938" y="27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6" name="Line 319"/>
              <p:cNvSpPr>
                <a:spLocks noChangeAspect="1" noChangeShapeType="1"/>
              </p:cNvSpPr>
              <p:nvPr/>
            </p:nvSpPr>
            <p:spPr bwMode="auto">
              <a:xfrm>
                <a:off x="2938" y="28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7" name="Line 320"/>
              <p:cNvSpPr>
                <a:spLocks noChangeAspect="1" noChangeShapeType="1"/>
              </p:cNvSpPr>
              <p:nvPr/>
            </p:nvSpPr>
            <p:spPr bwMode="auto">
              <a:xfrm>
                <a:off x="2938" y="28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8" name="Line 321"/>
              <p:cNvSpPr>
                <a:spLocks noChangeAspect="1" noChangeShapeType="1"/>
              </p:cNvSpPr>
              <p:nvPr/>
            </p:nvSpPr>
            <p:spPr bwMode="auto">
              <a:xfrm>
                <a:off x="2938" y="28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9" name="Line 322"/>
              <p:cNvSpPr>
                <a:spLocks noChangeAspect="1" noChangeShapeType="1"/>
              </p:cNvSpPr>
              <p:nvPr/>
            </p:nvSpPr>
            <p:spPr bwMode="auto">
              <a:xfrm>
                <a:off x="2938" y="28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0" name="Line 323"/>
              <p:cNvSpPr>
                <a:spLocks noChangeAspect="1" noChangeShapeType="1"/>
              </p:cNvSpPr>
              <p:nvPr/>
            </p:nvSpPr>
            <p:spPr bwMode="auto">
              <a:xfrm>
                <a:off x="2938" y="29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1" name="Line 324"/>
              <p:cNvSpPr>
                <a:spLocks noChangeAspect="1" noChangeShapeType="1"/>
              </p:cNvSpPr>
              <p:nvPr/>
            </p:nvSpPr>
            <p:spPr bwMode="auto">
              <a:xfrm>
                <a:off x="2938" y="29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2" name="Line 325"/>
              <p:cNvSpPr>
                <a:spLocks noChangeAspect="1" noChangeShapeType="1"/>
              </p:cNvSpPr>
              <p:nvPr/>
            </p:nvSpPr>
            <p:spPr bwMode="auto">
              <a:xfrm>
                <a:off x="2758" y="2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3" name="Line 326"/>
              <p:cNvSpPr>
                <a:spLocks noChangeAspect="1" noChangeShapeType="1"/>
              </p:cNvSpPr>
              <p:nvPr/>
            </p:nvSpPr>
            <p:spPr bwMode="auto">
              <a:xfrm>
                <a:off x="2758" y="26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4" name="Line 327"/>
              <p:cNvSpPr>
                <a:spLocks noChangeAspect="1" noChangeShapeType="1"/>
              </p:cNvSpPr>
              <p:nvPr/>
            </p:nvSpPr>
            <p:spPr bwMode="auto">
              <a:xfrm>
                <a:off x="2758" y="2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" name="Line 328"/>
              <p:cNvSpPr>
                <a:spLocks noChangeAspect="1" noChangeShapeType="1"/>
              </p:cNvSpPr>
              <p:nvPr/>
            </p:nvSpPr>
            <p:spPr bwMode="auto">
              <a:xfrm>
                <a:off x="2758" y="26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6" name="Line 329"/>
              <p:cNvSpPr>
                <a:spLocks noChangeAspect="1" noChangeShapeType="1"/>
              </p:cNvSpPr>
              <p:nvPr/>
            </p:nvSpPr>
            <p:spPr bwMode="auto">
              <a:xfrm>
                <a:off x="2758" y="26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7" name="Line 330"/>
              <p:cNvSpPr>
                <a:spLocks noChangeAspect="1" noChangeShapeType="1"/>
              </p:cNvSpPr>
              <p:nvPr/>
            </p:nvSpPr>
            <p:spPr bwMode="auto">
              <a:xfrm>
                <a:off x="2758" y="27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8" name="Line 331"/>
              <p:cNvSpPr>
                <a:spLocks noChangeAspect="1" noChangeShapeType="1"/>
              </p:cNvSpPr>
              <p:nvPr/>
            </p:nvSpPr>
            <p:spPr bwMode="auto">
              <a:xfrm>
                <a:off x="2758" y="27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9" name="Line 332"/>
              <p:cNvSpPr>
                <a:spLocks noChangeAspect="1" noChangeShapeType="1"/>
              </p:cNvSpPr>
              <p:nvPr/>
            </p:nvSpPr>
            <p:spPr bwMode="auto">
              <a:xfrm>
                <a:off x="2758" y="2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0" name="Line 333"/>
              <p:cNvSpPr>
                <a:spLocks noChangeAspect="1" noChangeShapeType="1"/>
              </p:cNvSpPr>
              <p:nvPr/>
            </p:nvSpPr>
            <p:spPr bwMode="auto">
              <a:xfrm>
                <a:off x="2758" y="27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1" name="Line 334"/>
              <p:cNvSpPr>
                <a:spLocks noChangeAspect="1" noChangeShapeType="1"/>
              </p:cNvSpPr>
              <p:nvPr/>
            </p:nvSpPr>
            <p:spPr bwMode="auto">
              <a:xfrm>
                <a:off x="2758" y="27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2" name="Line 335"/>
              <p:cNvSpPr>
                <a:spLocks noChangeAspect="1" noChangeShapeType="1"/>
              </p:cNvSpPr>
              <p:nvPr/>
            </p:nvSpPr>
            <p:spPr bwMode="auto">
              <a:xfrm>
                <a:off x="2758" y="28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" name="Line 336"/>
              <p:cNvSpPr>
                <a:spLocks noChangeAspect="1" noChangeShapeType="1"/>
              </p:cNvSpPr>
              <p:nvPr/>
            </p:nvSpPr>
            <p:spPr bwMode="auto">
              <a:xfrm>
                <a:off x="2758" y="28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" name="Line 337"/>
              <p:cNvSpPr>
                <a:spLocks noChangeAspect="1" noChangeShapeType="1"/>
              </p:cNvSpPr>
              <p:nvPr/>
            </p:nvSpPr>
            <p:spPr bwMode="auto">
              <a:xfrm>
                <a:off x="2758" y="28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5" name="Line 338"/>
              <p:cNvSpPr>
                <a:spLocks noChangeAspect="1" noChangeShapeType="1"/>
              </p:cNvSpPr>
              <p:nvPr/>
            </p:nvSpPr>
            <p:spPr bwMode="auto">
              <a:xfrm>
                <a:off x="2758" y="28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6" name="Line 339"/>
              <p:cNvSpPr>
                <a:spLocks noChangeAspect="1" noChangeShapeType="1"/>
              </p:cNvSpPr>
              <p:nvPr/>
            </p:nvSpPr>
            <p:spPr bwMode="auto">
              <a:xfrm>
                <a:off x="2758" y="29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7" name="Line 340"/>
              <p:cNvSpPr>
                <a:spLocks noChangeAspect="1" noChangeShapeType="1"/>
              </p:cNvSpPr>
              <p:nvPr/>
            </p:nvSpPr>
            <p:spPr bwMode="auto">
              <a:xfrm>
                <a:off x="2758" y="29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8" name="Line 341"/>
              <p:cNvSpPr>
                <a:spLocks noChangeAspect="1" noChangeShapeType="1"/>
              </p:cNvSpPr>
              <p:nvPr/>
            </p:nvSpPr>
            <p:spPr bwMode="auto">
              <a:xfrm>
                <a:off x="2573" y="2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9" name="Line 342"/>
              <p:cNvSpPr>
                <a:spLocks noChangeAspect="1" noChangeShapeType="1"/>
              </p:cNvSpPr>
              <p:nvPr/>
            </p:nvSpPr>
            <p:spPr bwMode="auto">
              <a:xfrm>
                <a:off x="2573" y="2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0" name="Line 343"/>
              <p:cNvSpPr>
                <a:spLocks noChangeAspect="1" noChangeShapeType="1"/>
              </p:cNvSpPr>
              <p:nvPr/>
            </p:nvSpPr>
            <p:spPr bwMode="auto">
              <a:xfrm>
                <a:off x="2573" y="26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1" name="Line 344"/>
              <p:cNvSpPr>
                <a:spLocks noChangeAspect="1" noChangeShapeType="1"/>
              </p:cNvSpPr>
              <p:nvPr/>
            </p:nvSpPr>
            <p:spPr bwMode="auto">
              <a:xfrm>
                <a:off x="2573" y="26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2" name="Line 345"/>
              <p:cNvSpPr>
                <a:spLocks noChangeAspect="1" noChangeShapeType="1"/>
              </p:cNvSpPr>
              <p:nvPr/>
            </p:nvSpPr>
            <p:spPr bwMode="auto">
              <a:xfrm>
                <a:off x="2573" y="27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" name="Line 346"/>
              <p:cNvSpPr>
                <a:spLocks noChangeAspect="1" noChangeShapeType="1"/>
              </p:cNvSpPr>
              <p:nvPr/>
            </p:nvSpPr>
            <p:spPr bwMode="auto">
              <a:xfrm>
                <a:off x="2573" y="27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" name="Line 347"/>
              <p:cNvSpPr>
                <a:spLocks noChangeAspect="1" noChangeShapeType="1"/>
              </p:cNvSpPr>
              <p:nvPr/>
            </p:nvSpPr>
            <p:spPr bwMode="auto">
              <a:xfrm>
                <a:off x="2573" y="2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" name="Line 348"/>
              <p:cNvSpPr>
                <a:spLocks noChangeAspect="1" noChangeShapeType="1"/>
              </p:cNvSpPr>
              <p:nvPr/>
            </p:nvSpPr>
            <p:spPr bwMode="auto">
              <a:xfrm>
                <a:off x="2573" y="27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" name="Line 349"/>
              <p:cNvSpPr>
                <a:spLocks noChangeAspect="1" noChangeShapeType="1"/>
              </p:cNvSpPr>
              <p:nvPr/>
            </p:nvSpPr>
            <p:spPr bwMode="auto">
              <a:xfrm>
                <a:off x="2573" y="27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" name="Line 350"/>
              <p:cNvSpPr>
                <a:spLocks noChangeAspect="1" noChangeShapeType="1"/>
              </p:cNvSpPr>
              <p:nvPr/>
            </p:nvSpPr>
            <p:spPr bwMode="auto">
              <a:xfrm>
                <a:off x="2573" y="28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" name="Line 351"/>
              <p:cNvSpPr>
                <a:spLocks noChangeAspect="1" noChangeShapeType="1"/>
              </p:cNvSpPr>
              <p:nvPr/>
            </p:nvSpPr>
            <p:spPr bwMode="auto">
              <a:xfrm>
                <a:off x="2573" y="28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" name="Line 352"/>
              <p:cNvSpPr>
                <a:spLocks noChangeAspect="1" noChangeShapeType="1"/>
              </p:cNvSpPr>
              <p:nvPr/>
            </p:nvSpPr>
            <p:spPr bwMode="auto">
              <a:xfrm>
                <a:off x="2573" y="28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" name="Line 353"/>
              <p:cNvSpPr>
                <a:spLocks noChangeAspect="1" noChangeShapeType="1"/>
              </p:cNvSpPr>
              <p:nvPr/>
            </p:nvSpPr>
            <p:spPr bwMode="auto">
              <a:xfrm>
                <a:off x="2573" y="28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" name="Line 354"/>
              <p:cNvSpPr>
                <a:spLocks noChangeAspect="1" noChangeShapeType="1"/>
              </p:cNvSpPr>
              <p:nvPr/>
            </p:nvSpPr>
            <p:spPr bwMode="auto">
              <a:xfrm>
                <a:off x="2573" y="28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" name="Line 355"/>
              <p:cNvSpPr>
                <a:spLocks noChangeAspect="1" noChangeShapeType="1"/>
              </p:cNvSpPr>
              <p:nvPr/>
            </p:nvSpPr>
            <p:spPr bwMode="auto">
              <a:xfrm>
                <a:off x="2573" y="29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" name="Line 356"/>
              <p:cNvSpPr>
                <a:spLocks noChangeAspect="1" noChangeShapeType="1"/>
              </p:cNvSpPr>
              <p:nvPr/>
            </p:nvSpPr>
            <p:spPr bwMode="auto">
              <a:xfrm>
                <a:off x="2573" y="29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" name="Line 357"/>
              <p:cNvSpPr>
                <a:spLocks noChangeAspect="1" noChangeShapeType="1"/>
              </p:cNvSpPr>
              <p:nvPr/>
            </p:nvSpPr>
            <p:spPr bwMode="auto">
              <a:xfrm>
                <a:off x="2394" y="2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" name="Line 358"/>
              <p:cNvSpPr>
                <a:spLocks noChangeAspect="1" noChangeShapeType="1"/>
              </p:cNvSpPr>
              <p:nvPr/>
            </p:nvSpPr>
            <p:spPr bwMode="auto">
              <a:xfrm>
                <a:off x="2394" y="2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" name="Line 359"/>
              <p:cNvSpPr>
                <a:spLocks noChangeAspect="1" noChangeShapeType="1"/>
              </p:cNvSpPr>
              <p:nvPr/>
            </p:nvSpPr>
            <p:spPr bwMode="auto">
              <a:xfrm>
                <a:off x="2394" y="26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" name="Line 360"/>
              <p:cNvSpPr>
                <a:spLocks noChangeAspect="1" noChangeShapeType="1"/>
              </p:cNvSpPr>
              <p:nvPr/>
            </p:nvSpPr>
            <p:spPr bwMode="auto">
              <a:xfrm>
                <a:off x="2394" y="26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" name="Line 361"/>
              <p:cNvSpPr>
                <a:spLocks noChangeAspect="1" noChangeShapeType="1"/>
              </p:cNvSpPr>
              <p:nvPr/>
            </p:nvSpPr>
            <p:spPr bwMode="auto">
              <a:xfrm>
                <a:off x="2394" y="27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" name="Line 362"/>
              <p:cNvSpPr>
                <a:spLocks noChangeAspect="1" noChangeShapeType="1"/>
              </p:cNvSpPr>
              <p:nvPr/>
            </p:nvSpPr>
            <p:spPr bwMode="auto">
              <a:xfrm>
                <a:off x="2394" y="27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" name="Line 363"/>
              <p:cNvSpPr>
                <a:spLocks noChangeAspect="1" noChangeShapeType="1"/>
              </p:cNvSpPr>
              <p:nvPr/>
            </p:nvSpPr>
            <p:spPr bwMode="auto">
              <a:xfrm>
                <a:off x="2394" y="2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" name="Line 364"/>
              <p:cNvSpPr>
                <a:spLocks noChangeAspect="1" noChangeShapeType="1"/>
              </p:cNvSpPr>
              <p:nvPr/>
            </p:nvSpPr>
            <p:spPr bwMode="auto">
              <a:xfrm>
                <a:off x="2394" y="27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" name="Line 365"/>
              <p:cNvSpPr>
                <a:spLocks noChangeAspect="1" noChangeShapeType="1"/>
              </p:cNvSpPr>
              <p:nvPr/>
            </p:nvSpPr>
            <p:spPr bwMode="auto">
              <a:xfrm>
                <a:off x="2394" y="27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" name="Line 366"/>
              <p:cNvSpPr>
                <a:spLocks noChangeAspect="1" noChangeShapeType="1"/>
              </p:cNvSpPr>
              <p:nvPr/>
            </p:nvSpPr>
            <p:spPr bwMode="auto">
              <a:xfrm>
                <a:off x="2394" y="28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" name="Line 367"/>
              <p:cNvSpPr>
                <a:spLocks noChangeAspect="1" noChangeShapeType="1"/>
              </p:cNvSpPr>
              <p:nvPr/>
            </p:nvSpPr>
            <p:spPr bwMode="auto">
              <a:xfrm>
                <a:off x="2394" y="28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" name="Line 368"/>
              <p:cNvSpPr>
                <a:spLocks noChangeAspect="1" noChangeShapeType="1"/>
              </p:cNvSpPr>
              <p:nvPr/>
            </p:nvSpPr>
            <p:spPr bwMode="auto">
              <a:xfrm>
                <a:off x="2394" y="28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" name="Line 369"/>
              <p:cNvSpPr>
                <a:spLocks noChangeAspect="1" noChangeShapeType="1"/>
              </p:cNvSpPr>
              <p:nvPr/>
            </p:nvSpPr>
            <p:spPr bwMode="auto">
              <a:xfrm>
                <a:off x="2394" y="28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" name="Line 370"/>
              <p:cNvSpPr>
                <a:spLocks noChangeAspect="1" noChangeShapeType="1"/>
              </p:cNvSpPr>
              <p:nvPr/>
            </p:nvSpPr>
            <p:spPr bwMode="auto">
              <a:xfrm>
                <a:off x="2394" y="28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" name="Line 371"/>
              <p:cNvSpPr>
                <a:spLocks noChangeAspect="1" noChangeShapeType="1"/>
              </p:cNvSpPr>
              <p:nvPr/>
            </p:nvSpPr>
            <p:spPr bwMode="auto">
              <a:xfrm>
                <a:off x="2394" y="29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" name="Line 372"/>
              <p:cNvSpPr>
                <a:spLocks noChangeAspect="1" noChangeShapeType="1"/>
              </p:cNvSpPr>
              <p:nvPr/>
            </p:nvSpPr>
            <p:spPr bwMode="auto">
              <a:xfrm>
                <a:off x="2394" y="29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" name="Line 373"/>
              <p:cNvSpPr>
                <a:spLocks noChangeAspect="1" noChangeShapeType="1"/>
              </p:cNvSpPr>
              <p:nvPr/>
            </p:nvSpPr>
            <p:spPr bwMode="auto">
              <a:xfrm>
                <a:off x="2205" y="25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" name="Line 374"/>
              <p:cNvSpPr>
                <a:spLocks noChangeAspect="1" noChangeShapeType="1"/>
              </p:cNvSpPr>
              <p:nvPr/>
            </p:nvSpPr>
            <p:spPr bwMode="auto">
              <a:xfrm>
                <a:off x="2205" y="26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" name="Line 375"/>
              <p:cNvSpPr>
                <a:spLocks noChangeAspect="1" noChangeShapeType="1"/>
              </p:cNvSpPr>
              <p:nvPr/>
            </p:nvSpPr>
            <p:spPr bwMode="auto">
              <a:xfrm>
                <a:off x="2205" y="26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" name="Line 376"/>
              <p:cNvSpPr>
                <a:spLocks noChangeAspect="1" noChangeShapeType="1"/>
              </p:cNvSpPr>
              <p:nvPr/>
            </p:nvSpPr>
            <p:spPr bwMode="auto">
              <a:xfrm>
                <a:off x="2205" y="26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" name="Line 377"/>
              <p:cNvSpPr>
                <a:spLocks noChangeAspect="1" noChangeShapeType="1"/>
              </p:cNvSpPr>
              <p:nvPr/>
            </p:nvSpPr>
            <p:spPr bwMode="auto">
              <a:xfrm>
                <a:off x="2205" y="27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" name="Line 378"/>
              <p:cNvSpPr>
                <a:spLocks noChangeAspect="1" noChangeShapeType="1"/>
              </p:cNvSpPr>
              <p:nvPr/>
            </p:nvSpPr>
            <p:spPr bwMode="auto">
              <a:xfrm>
                <a:off x="2205" y="27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" name="Line 379"/>
              <p:cNvSpPr>
                <a:spLocks noChangeAspect="1" noChangeShapeType="1"/>
              </p:cNvSpPr>
              <p:nvPr/>
            </p:nvSpPr>
            <p:spPr bwMode="auto">
              <a:xfrm>
                <a:off x="2205" y="26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" name="Line 380"/>
              <p:cNvSpPr>
                <a:spLocks noChangeAspect="1" noChangeShapeType="1"/>
              </p:cNvSpPr>
              <p:nvPr/>
            </p:nvSpPr>
            <p:spPr bwMode="auto">
              <a:xfrm>
                <a:off x="2205" y="27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" name="Line 381"/>
              <p:cNvSpPr>
                <a:spLocks noChangeAspect="1" noChangeShapeType="1"/>
              </p:cNvSpPr>
              <p:nvPr/>
            </p:nvSpPr>
            <p:spPr bwMode="auto">
              <a:xfrm>
                <a:off x="2205" y="27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" name="Line 382"/>
              <p:cNvSpPr>
                <a:spLocks noChangeAspect="1" noChangeShapeType="1"/>
              </p:cNvSpPr>
              <p:nvPr/>
            </p:nvSpPr>
            <p:spPr bwMode="auto">
              <a:xfrm>
                <a:off x="2205" y="28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" name="Line 383"/>
              <p:cNvSpPr>
                <a:spLocks noChangeAspect="1" noChangeShapeType="1"/>
              </p:cNvSpPr>
              <p:nvPr/>
            </p:nvSpPr>
            <p:spPr bwMode="auto">
              <a:xfrm>
                <a:off x="2205" y="28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" name="Line 384"/>
              <p:cNvSpPr>
                <a:spLocks noChangeAspect="1" noChangeShapeType="1"/>
              </p:cNvSpPr>
              <p:nvPr/>
            </p:nvSpPr>
            <p:spPr bwMode="auto">
              <a:xfrm>
                <a:off x="2205" y="28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" name="Line 385"/>
              <p:cNvSpPr>
                <a:spLocks noChangeAspect="1" noChangeShapeType="1"/>
              </p:cNvSpPr>
              <p:nvPr/>
            </p:nvSpPr>
            <p:spPr bwMode="auto">
              <a:xfrm>
                <a:off x="2205" y="28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" name="Line 386"/>
              <p:cNvSpPr>
                <a:spLocks noChangeAspect="1" noChangeShapeType="1"/>
              </p:cNvSpPr>
              <p:nvPr/>
            </p:nvSpPr>
            <p:spPr bwMode="auto">
              <a:xfrm>
                <a:off x="2205" y="29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" name="Line 387"/>
              <p:cNvSpPr>
                <a:spLocks noChangeAspect="1" noChangeShapeType="1"/>
              </p:cNvSpPr>
              <p:nvPr/>
            </p:nvSpPr>
            <p:spPr bwMode="auto">
              <a:xfrm>
                <a:off x="2205" y="29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5" name="Line 388"/>
              <p:cNvSpPr>
                <a:spLocks noChangeAspect="1" noChangeShapeType="1"/>
              </p:cNvSpPr>
              <p:nvPr/>
            </p:nvSpPr>
            <p:spPr bwMode="auto">
              <a:xfrm>
                <a:off x="2205" y="29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6" name="Line 389"/>
              <p:cNvSpPr>
                <a:spLocks noChangeAspect="1" noChangeShapeType="1"/>
              </p:cNvSpPr>
              <p:nvPr/>
            </p:nvSpPr>
            <p:spPr bwMode="auto">
              <a:xfrm>
                <a:off x="2025" y="2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" name="Line 390"/>
              <p:cNvSpPr>
                <a:spLocks noChangeAspect="1" noChangeShapeType="1"/>
              </p:cNvSpPr>
              <p:nvPr/>
            </p:nvSpPr>
            <p:spPr bwMode="auto">
              <a:xfrm>
                <a:off x="2025" y="2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" name="Line 391"/>
              <p:cNvSpPr>
                <a:spLocks noChangeAspect="1" noChangeShapeType="1"/>
              </p:cNvSpPr>
              <p:nvPr/>
            </p:nvSpPr>
            <p:spPr bwMode="auto">
              <a:xfrm>
                <a:off x="2025" y="26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9" name="Line 392"/>
              <p:cNvSpPr>
                <a:spLocks noChangeAspect="1" noChangeShapeType="1"/>
              </p:cNvSpPr>
              <p:nvPr/>
            </p:nvSpPr>
            <p:spPr bwMode="auto">
              <a:xfrm>
                <a:off x="2025" y="26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0" name="Line 393"/>
              <p:cNvSpPr>
                <a:spLocks noChangeAspect="1" noChangeShapeType="1"/>
              </p:cNvSpPr>
              <p:nvPr/>
            </p:nvSpPr>
            <p:spPr bwMode="auto">
              <a:xfrm>
                <a:off x="2025" y="27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1" name="Line 394"/>
              <p:cNvSpPr>
                <a:spLocks noChangeAspect="1" noChangeShapeType="1"/>
              </p:cNvSpPr>
              <p:nvPr/>
            </p:nvSpPr>
            <p:spPr bwMode="auto">
              <a:xfrm>
                <a:off x="2025" y="27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2" name="Line 395"/>
              <p:cNvSpPr>
                <a:spLocks noChangeAspect="1" noChangeShapeType="1"/>
              </p:cNvSpPr>
              <p:nvPr/>
            </p:nvSpPr>
            <p:spPr bwMode="auto">
              <a:xfrm>
                <a:off x="2025" y="2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3" name="Line 396"/>
              <p:cNvSpPr>
                <a:spLocks noChangeAspect="1" noChangeShapeType="1"/>
              </p:cNvSpPr>
              <p:nvPr/>
            </p:nvSpPr>
            <p:spPr bwMode="auto">
              <a:xfrm>
                <a:off x="2025" y="27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4" name="Line 397"/>
              <p:cNvSpPr>
                <a:spLocks noChangeAspect="1" noChangeShapeType="1"/>
              </p:cNvSpPr>
              <p:nvPr/>
            </p:nvSpPr>
            <p:spPr bwMode="auto">
              <a:xfrm>
                <a:off x="2025" y="27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" name="Line 398"/>
              <p:cNvSpPr>
                <a:spLocks noChangeAspect="1" noChangeShapeType="1"/>
              </p:cNvSpPr>
              <p:nvPr/>
            </p:nvSpPr>
            <p:spPr bwMode="auto">
              <a:xfrm>
                <a:off x="2025" y="28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6" name="Line 399"/>
              <p:cNvSpPr>
                <a:spLocks noChangeAspect="1" noChangeShapeType="1"/>
              </p:cNvSpPr>
              <p:nvPr/>
            </p:nvSpPr>
            <p:spPr bwMode="auto">
              <a:xfrm>
                <a:off x="2025" y="28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7" name="Line 400"/>
              <p:cNvSpPr>
                <a:spLocks noChangeAspect="1" noChangeShapeType="1"/>
              </p:cNvSpPr>
              <p:nvPr/>
            </p:nvSpPr>
            <p:spPr bwMode="auto">
              <a:xfrm>
                <a:off x="2025" y="28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8" name="Line 401"/>
              <p:cNvSpPr>
                <a:spLocks noChangeAspect="1" noChangeShapeType="1"/>
              </p:cNvSpPr>
              <p:nvPr/>
            </p:nvSpPr>
            <p:spPr bwMode="auto">
              <a:xfrm>
                <a:off x="2025" y="28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9" name="Line 402"/>
              <p:cNvSpPr>
                <a:spLocks noChangeAspect="1" noChangeShapeType="1"/>
              </p:cNvSpPr>
              <p:nvPr/>
            </p:nvSpPr>
            <p:spPr bwMode="auto">
              <a:xfrm>
                <a:off x="2025" y="28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0" name="Line 403"/>
              <p:cNvSpPr>
                <a:spLocks noChangeAspect="1" noChangeShapeType="1"/>
              </p:cNvSpPr>
              <p:nvPr/>
            </p:nvSpPr>
            <p:spPr bwMode="auto">
              <a:xfrm>
                <a:off x="2025" y="29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1" name="Line 404"/>
              <p:cNvSpPr>
                <a:spLocks noChangeAspect="1" noChangeShapeType="1"/>
              </p:cNvSpPr>
              <p:nvPr/>
            </p:nvSpPr>
            <p:spPr bwMode="auto">
              <a:xfrm>
                <a:off x="2025" y="29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2" name="Line 405"/>
              <p:cNvSpPr>
                <a:spLocks noChangeAspect="1" noChangeShapeType="1"/>
              </p:cNvSpPr>
              <p:nvPr/>
            </p:nvSpPr>
            <p:spPr bwMode="auto">
              <a:xfrm>
                <a:off x="1846" y="2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3" name="Line 406"/>
              <p:cNvSpPr>
                <a:spLocks noChangeAspect="1" noChangeShapeType="1"/>
              </p:cNvSpPr>
              <p:nvPr/>
            </p:nvSpPr>
            <p:spPr bwMode="auto">
              <a:xfrm>
                <a:off x="1846" y="2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4" name="Line 407"/>
              <p:cNvSpPr>
                <a:spLocks noChangeAspect="1" noChangeShapeType="1"/>
              </p:cNvSpPr>
              <p:nvPr/>
            </p:nvSpPr>
            <p:spPr bwMode="auto">
              <a:xfrm>
                <a:off x="1846" y="26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" name="Line 408"/>
              <p:cNvSpPr>
                <a:spLocks noChangeAspect="1" noChangeShapeType="1"/>
              </p:cNvSpPr>
              <p:nvPr/>
            </p:nvSpPr>
            <p:spPr bwMode="auto">
              <a:xfrm>
                <a:off x="1846" y="26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6" name="Line 409"/>
              <p:cNvSpPr>
                <a:spLocks noChangeAspect="1" noChangeShapeType="1"/>
              </p:cNvSpPr>
              <p:nvPr/>
            </p:nvSpPr>
            <p:spPr bwMode="auto">
              <a:xfrm>
                <a:off x="1846" y="27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7" name="Line 410"/>
              <p:cNvSpPr>
                <a:spLocks noChangeAspect="1" noChangeShapeType="1"/>
              </p:cNvSpPr>
              <p:nvPr/>
            </p:nvSpPr>
            <p:spPr bwMode="auto">
              <a:xfrm>
                <a:off x="1846" y="27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8" name="Line 411"/>
              <p:cNvSpPr>
                <a:spLocks noChangeAspect="1" noChangeShapeType="1"/>
              </p:cNvSpPr>
              <p:nvPr/>
            </p:nvSpPr>
            <p:spPr bwMode="auto">
              <a:xfrm>
                <a:off x="1846" y="2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9" name="Line 412"/>
              <p:cNvSpPr>
                <a:spLocks noChangeAspect="1" noChangeShapeType="1"/>
              </p:cNvSpPr>
              <p:nvPr/>
            </p:nvSpPr>
            <p:spPr bwMode="auto">
              <a:xfrm>
                <a:off x="1846" y="27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0" name="Line 413"/>
              <p:cNvSpPr>
                <a:spLocks noChangeAspect="1" noChangeShapeType="1"/>
              </p:cNvSpPr>
              <p:nvPr/>
            </p:nvSpPr>
            <p:spPr bwMode="auto">
              <a:xfrm>
                <a:off x="1846" y="27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1" name="Line 414"/>
              <p:cNvSpPr>
                <a:spLocks noChangeAspect="1" noChangeShapeType="1"/>
              </p:cNvSpPr>
              <p:nvPr/>
            </p:nvSpPr>
            <p:spPr bwMode="auto">
              <a:xfrm>
                <a:off x="1846" y="28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2" name="Line 415"/>
              <p:cNvSpPr>
                <a:spLocks noChangeAspect="1" noChangeShapeType="1"/>
              </p:cNvSpPr>
              <p:nvPr/>
            </p:nvSpPr>
            <p:spPr bwMode="auto">
              <a:xfrm>
                <a:off x="1846" y="28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3" name="Line 416"/>
              <p:cNvSpPr>
                <a:spLocks noChangeAspect="1" noChangeShapeType="1"/>
              </p:cNvSpPr>
              <p:nvPr/>
            </p:nvSpPr>
            <p:spPr bwMode="auto">
              <a:xfrm>
                <a:off x="1846" y="28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4" name="Line 417"/>
              <p:cNvSpPr>
                <a:spLocks noChangeAspect="1" noChangeShapeType="1"/>
              </p:cNvSpPr>
              <p:nvPr/>
            </p:nvSpPr>
            <p:spPr bwMode="auto">
              <a:xfrm>
                <a:off x="1846" y="28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" name="Line 418"/>
              <p:cNvSpPr>
                <a:spLocks noChangeAspect="1" noChangeShapeType="1"/>
              </p:cNvSpPr>
              <p:nvPr/>
            </p:nvSpPr>
            <p:spPr bwMode="auto">
              <a:xfrm>
                <a:off x="1846" y="28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6" name="Line 419"/>
              <p:cNvSpPr>
                <a:spLocks noChangeAspect="1" noChangeShapeType="1"/>
              </p:cNvSpPr>
              <p:nvPr/>
            </p:nvSpPr>
            <p:spPr bwMode="auto">
              <a:xfrm>
                <a:off x="1846" y="29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7" name="Line 420"/>
              <p:cNvSpPr>
                <a:spLocks noChangeAspect="1" noChangeShapeType="1"/>
              </p:cNvSpPr>
              <p:nvPr/>
            </p:nvSpPr>
            <p:spPr bwMode="auto">
              <a:xfrm>
                <a:off x="1846" y="29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8" name="Line 421"/>
              <p:cNvSpPr>
                <a:spLocks noChangeAspect="1" noChangeShapeType="1"/>
              </p:cNvSpPr>
              <p:nvPr/>
            </p:nvSpPr>
            <p:spPr bwMode="auto">
              <a:xfrm>
                <a:off x="1666" y="25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9" name="Line 422"/>
              <p:cNvSpPr>
                <a:spLocks noChangeAspect="1" noChangeShapeType="1"/>
              </p:cNvSpPr>
              <p:nvPr/>
            </p:nvSpPr>
            <p:spPr bwMode="auto">
              <a:xfrm>
                <a:off x="1666" y="26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0" name="Line 423"/>
              <p:cNvSpPr>
                <a:spLocks noChangeAspect="1" noChangeShapeType="1"/>
              </p:cNvSpPr>
              <p:nvPr/>
            </p:nvSpPr>
            <p:spPr bwMode="auto">
              <a:xfrm>
                <a:off x="1666" y="26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1" name="Line 424"/>
              <p:cNvSpPr>
                <a:spLocks noChangeAspect="1" noChangeShapeType="1"/>
              </p:cNvSpPr>
              <p:nvPr/>
            </p:nvSpPr>
            <p:spPr bwMode="auto">
              <a:xfrm>
                <a:off x="1666" y="26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2" name="Line 425"/>
              <p:cNvSpPr>
                <a:spLocks noChangeAspect="1" noChangeShapeType="1"/>
              </p:cNvSpPr>
              <p:nvPr/>
            </p:nvSpPr>
            <p:spPr bwMode="auto">
              <a:xfrm>
                <a:off x="1666" y="27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3" name="Line 426"/>
              <p:cNvSpPr>
                <a:spLocks noChangeAspect="1" noChangeShapeType="1"/>
              </p:cNvSpPr>
              <p:nvPr/>
            </p:nvSpPr>
            <p:spPr bwMode="auto">
              <a:xfrm>
                <a:off x="1666" y="27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4" name="Line 427"/>
              <p:cNvSpPr>
                <a:spLocks noChangeAspect="1" noChangeShapeType="1"/>
              </p:cNvSpPr>
              <p:nvPr/>
            </p:nvSpPr>
            <p:spPr bwMode="auto">
              <a:xfrm>
                <a:off x="1666" y="26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" name="Line 428"/>
              <p:cNvSpPr>
                <a:spLocks noChangeAspect="1" noChangeShapeType="1"/>
              </p:cNvSpPr>
              <p:nvPr/>
            </p:nvSpPr>
            <p:spPr bwMode="auto">
              <a:xfrm>
                <a:off x="1666" y="27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" name="Line 429"/>
              <p:cNvSpPr>
                <a:spLocks noChangeAspect="1" noChangeShapeType="1"/>
              </p:cNvSpPr>
              <p:nvPr/>
            </p:nvSpPr>
            <p:spPr bwMode="auto">
              <a:xfrm>
                <a:off x="1666" y="27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7" name="Line 430"/>
              <p:cNvSpPr>
                <a:spLocks noChangeAspect="1" noChangeShapeType="1"/>
              </p:cNvSpPr>
              <p:nvPr/>
            </p:nvSpPr>
            <p:spPr bwMode="auto">
              <a:xfrm>
                <a:off x="1666" y="28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8" name="Line 431"/>
              <p:cNvSpPr>
                <a:spLocks noChangeAspect="1" noChangeShapeType="1"/>
              </p:cNvSpPr>
              <p:nvPr/>
            </p:nvSpPr>
            <p:spPr bwMode="auto">
              <a:xfrm>
                <a:off x="1666" y="28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9" name="Line 432"/>
              <p:cNvSpPr>
                <a:spLocks noChangeAspect="1" noChangeShapeType="1"/>
              </p:cNvSpPr>
              <p:nvPr/>
            </p:nvSpPr>
            <p:spPr bwMode="auto">
              <a:xfrm>
                <a:off x="1666" y="28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0" name="Line 433"/>
              <p:cNvSpPr>
                <a:spLocks noChangeAspect="1" noChangeShapeType="1"/>
              </p:cNvSpPr>
              <p:nvPr/>
            </p:nvSpPr>
            <p:spPr bwMode="auto">
              <a:xfrm>
                <a:off x="1666" y="28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1" name="Line 434"/>
              <p:cNvSpPr>
                <a:spLocks noChangeAspect="1" noChangeShapeType="1"/>
              </p:cNvSpPr>
              <p:nvPr/>
            </p:nvSpPr>
            <p:spPr bwMode="auto">
              <a:xfrm>
                <a:off x="1666" y="2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2" name="Line 435"/>
              <p:cNvSpPr>
                <a:spLocks noChangeAspect="1" noChangeShapeType="1"/>
              </p:cNvSpPr>
              <p:nvPr/>
            </p:nvSpPr>
            <p:spPr bwMode="auto">
              <a:xfrm>
                <a:off x="1666" y="2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3" name="Line 436"/>
              <p:cNvSpPr>
                <a:spLocks noChangeAspect="1" noChangeShapeType="1"/>
              </p:cNvSpPr>
              <p:nvPr/>
            </p:nvSpPr>
            <p:spPr bwMode="auto">
              <a:xfrm>
                <a:off x="1666" y="2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4" name="Line 437"/>
              <p:cNvSpPr>
                <a:spLocks noChangeAspect="1" noChangeShapeType="1"/>
              </p:cNvSpPr>
              <p:nvPr/>
            </p:nvSpPr>
            <p:spPr bwMode="auto">
              <a:xfrm>
                <a:off x="1487" y="25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" name="Line 438"/>
              <p:cNvSpPr>
                <a:spLocks noChangeAspect="1" noChangeShapeType="1"/>
              </p:cNvSpPr>
              <p:nvPr/>
            </p:nvSpPr>
            <p:spPr bwMode="auto">
              <a:xfrm>
                <a:off x="1487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6" name="Line 439"/>
              <p:cNvSpPr>
                <a:spLocks noChangeAspect="1" noChangeShapeType="1"/>
              </p:cNvSpPr>
              <p:nvPr/>
            </p:nvSpPr>
            <p:spPr bwMode="auto">
              <a:xfrm>
                <a:off x="1487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7" name="Line 440"/>
              <p:cNvSpPr>
                <a:spLocks noChangeAspect="1" noChangeShapeType="1"/>
              </p:cNvSpPr>
              <p:nvPr/>
            </p:nvSpPr>
            <p:spPr bwMode="auto">
              <a:xfrm>
                <a:off x="1487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8" name="Line 441"/>
              <p:cNvSpPr>
                <a:spLocks noChangeAspect="1" noChangeShapeType="1"/>
              </p:cNvSpPr>
              <p:nvPr/>
            </p:nvSpPr>
            <p:spPr bwMode="auto">
              <a:xfrm>
                <a:off x="1487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9" name="Line 442"/>
              <p:cNvSpPr>
                <a:spLocks noChangeAspect="1" noChangeShapeType="1"/>
              </p:cNvSpPr>
              <p:nvPr/>
            </p:nvSpPr>
            <p:spPr bwMode="auto">
              <a:xfrm>
                <a:off x="1487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0" name="Line 443"/>
              <p:cNvSpPr>
                <a:spLocks noChangeAspect="1" noChangeShapeType="1"/>
              </p:cNvSpPr>
              <p:nvPr/>
            </p:nvSpPr>
            <p:spPr bwMode="auto">
              <a:xfrm>
                <a:off x="1487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1" name="Line 444"/>
              <p:cNvSpPr>
                <a:spLocks noChangeAspect="1" noChangeShapeType="1"/>
              </p:cNvSpPr>
              <p:nvPr/>
            </p:nvSpPr>
            <p:spPr bwMode="auto">
              <a:xfrm>
                <a:off x="1487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2" name="Line 445"/>
              <p:cNvSpPr>
                <a:spLocks noChangeAspect="1" noChangeShapeType="1"/>
              </p:cNvSpPr>
              <p:nvPr/>
            </p:nvSpPr>
            <p:spPr bwMode="auto">
              <a:xfrm>
                <a:off x="1487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3" name="Line 446"/>
              <p:cNvSpPr>
                <a:spLocks noChangeAspect="1" noChangeShapeType="1"/>
              </p:cNvSpPr>
              <p:nvPr/>
            </p:nvSpPr>
            <p:spPr bwMode="auto">
              <a:xfrm>
                <a:off x="1487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4" name="Line 447"/>
              <p:cNvSpPr>
                <a:spLocks noChangeAspect="1" noChangeShapeType="1"/>
              </p:cNvSpPr>
              <p:nvPr/>
            </p:nvSpPr>
            <p:spPr bwMode="auto">
              <a:xfrm>
                <a:off x="1487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5" name="Line 448"/>
              <p:cNvSpPr>
                <a:spLocks noChangeAspect="1" noChangeShapeType="1"/>
              </p:cNvSpPr>
              <p:nvPr/>
            </p:nvSpPr>
            <p:spPr bwMode="auto">
              <a:xfrm>
                <a:off x="1487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" name="Line 449"/>
              <p:cNvSpPr>
                <a:spLocks noChangeAspect="1" noChangeShapeType="1"/>
              </p:cNvSpPr>
              <p:nvPr/>
            </p:nvSpPr>
            <p:spPr bwMode="auto">
              <a:xfrm>
                <a:off x="1487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" name="Line 450"/>
              <p:cNvSpPr>
                <a:spLocks noChangeAspect="1" noChangeShapeType="1"/>
              </p:cNvSpPr>
              <p:nvPr/>
            </p:nvSpPr>
            <p:spPr bwMode="auto">
              <a:xfrm>
                <a:off x="1487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" name="Line 451"/>
              <p:cNvSpPr>
                <a:spLocks noChangeAspect="1" noChangeShapeType="1"/>
              </p:cNvSpPr>
              <p:nvPr/>
            </p:nvSpPr>
            <p:spPr bwMode="auto">
              <a:xfrm>
                <a:off x="1487" y="29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" name="Line 452"/>
              <p:cNvSpPr>
                <a:spLocks noChangeAspect="1" noChangeShapeType="1"/>
              </p:cNvSpPr>
              <p:nvPr/>
            </p:nvSpPr>
            <p:spPr bwMode="auto">
              <a:xfrm>
                <a:off x="1487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" name="Line 453"/>
              <p:cNvSpPr>
                <a:spLocks noChangeAspect="1" noChangeShapeType="1"/>
              </p:cNvSpPr>
              <p:nvPr/>
            </p:nvSpPr>
            <p:spPr bwMode="auto">
              <a:xfrm>
                <a:off x="1308" y="25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" name="Line 454"/>
              <p:cNvSpPr>
                <a:spLocks noChangeAspect="1" noChangeShapeType="1"/>
              </p:cNvSpPr>
              <p:nvPr/>
            </p:nvSpPr>
            <p:spPr bwMode="auto">
              <a:xfrm>
                <a:off x="1308" y="26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" name="Line 455"/>
              <p:cNvSpPr>
                <a:spLocks noChangeAspect="1" noChangeShapeType="1"/>
              </p:cNvSpPr>
              <p:nvPr/>
            </p:nvSpPr>
            <p:spPr bwMode="auto">
              <a:xfrm>
                <a:off x="1308" y="26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" name="Line 456"/>
              <p:cNvSpPr>
                <a:spLocks noChangeAspect="1" noChangeShapeType="1"/>
              </p:cNvSpPr>
              <p:nvPr/>
            </p:nvSpPr>
            <p:spPr bwMode="auto">
              <a:xfrm>
                <a:off x="1308" y="26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" name="Line 457"/>
              <p:cNvSpPr>
                <a:spLocks noChangeAspect="1" noChangeShapeType="1"/>
              </p:cNvSpPr>
              <p:nvPr/>
            </p:nvSpPr>
            <p:spPr bwMode="auto">
              <a:xfrm>
                <a:off x="1308" y="27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" name="Line 458"/>
              <p:cNvSpPr>
                <a:spLocks noChangeAspect="1" noChangeShapeType="1"/>
              </p:cNvSpPr>
              <p:nvPr/>
            </p:nvSpPr>
            <p:spPr bwMode="auto">
              <a:xfrm>
                <a:off x="1308" y="26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" name="Line 459"/>
              <p:cNvSpPr>
                <a:spLocks noChangeAspect="1" noChangeShapeType="1"/>
              </p:cNvSpPr>
              <p:nvPr/>
            </p:nvSpPr>
            <p:spPr bwMode="auto">
              <a:xfrm>
                <a:off x="1308" y="27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" name="Line 460"/>
              <p:cNvSpPr>
                <a:spLocks noChangeAspect="1" noChangeShapeType="1"/>
              </p:cNvSpPr>
              <p:nvPr/>
            </p:nvSpPr>
            <p:spPr bwMode="auto">
              <a:xfrm>
                <a:off x="1308" y="2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" name="Line 461"/>
              <p:cNvSpPr>
                <a:spLocks noChangeAspect="1" noChangeShapeType="1"/>
              </p:cNvSpPr>
              <p:nvPr/>
            </p:nvSpPr>
            <p:spPr bwMode="auto">
              <a:xfrm>
                <a:off x="1308" y="2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" name="Line 462"/>
              <p:cNvSpPr>
                <a:spLocks noChangeAspect="1" noChangeShapeType="1"/>
              </p:cNvSpPr>
              <p:nvPr/>
            </p:nvSpPr>
            <p:spPr bwMode="auto">
              <a:xfrm>
                <a:off x="1308" y="2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" name="Line 463"/>
              <p:cNvSpPr>
                <a:spLocks noChangeAspect="1" noChangeShapeType="1"/>
              </p:cNvSpPr>
              <p:nvPr/>
            </p:nvSpPr>
            <p:spPr bwMode="auto">
              <a:xfrm>
                <a:off x="1308" y="2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" name="Line 464"/>
              <p:cNvSpPr>
                <a:spLocks noChangeAspect="1" noChangeShapeType="1"/>
              </p:cNvSpPr>
              <p:nvPr/>
            </p:nvSpPr>
            <p:spPr bwMode="auto">
              <a:xfrm>
                <a:off x="1308" y="2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2" name="Line 465"/>
              <p:cNvSpPr>
                <a:spLocks noChangeAspect="1" noChangeShapeType="1"/>
              </p:cNvSpPr>
              <p:nvPr/>
            </p:nvSpPr>
            <p:spPr bwMode="auto">
              <a:xfrm>
                <a:off x="1308" y="2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3" name="Line 466"/>
              <p:cNvSpPr>
                <a:spLocks noChangeAspect="1" noChangeShapeType="1"/>
              </p:cNvSpPr>
              <p:nvPr/>
            </p:nvSpPr>
            <p:spPr bwMode="auto">
              <a:xfrm>
                <a:off x="1308" y="2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4" name="Line 467"/>
              <p:cNvSpPr>
                <a:spLocks noChangeAspect="1" noChangeShapeType="1"/>
              </p:cNvSpPr>
              <p:nvPr/>
            </p:nvSpPr>
            <p:spPr bwMode="auto">
              <a:xfrm>
                <a:off x="1308" y="29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5" name="Line 468"/>
              <p:cNvSpPr>
                <a:spLocks noChangeAspect="1" noChangeShapeType="1"/>
              </p:cNvSpPr>
              <p:nvPr/>
            </p:nvSpPr>
            <p:spPr bwMode="auto">
              <a:xfrm>
                <a:off x="1308" y="2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" name="Line 469"/>
              <p:cNvSpPr>
                <a:spLocks noChangeAspect="1" noChangeShapeType="1"/>
              </p:cNvSpPr>
              <p:nvPr/>
            </p:nvSpPr>
            <p:spPr bwMode="auto">
              <a:xfrm>
                <a:off x="1161" y="26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" name="Line 470"/>
              <p:cNvSpPr>
                <a:spLocks noChangeAspect="1" noChangeShapeType="1"/>
              </p:cNvSpPr>
              <p:nvPr/>
            </p:nvSpPr>
            <p:spPr bwMode="auto">
              <a:xfrm>
                <a:off x="1161" y="26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" name="Line 471"/>
              <p:cNvSpPr>
                <a:spLocks noChangeAspect="1" noChangeShapeType="1"/>
              </p:cNvSpPr>
              <p:nvPr/>
            </p:nvSpPr>
            <p:spPr bwMode="auto">
              <a:xfrm>
                <a:off x="1161" y="26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" name="Line 472"/>
              <p:cNvSpPr>
                <a:spLocks noChangeAspect="1" noChangeShapeType="1"/>
              </p:cNvSpPr>
              <p:nvPr/>
            </p:nvSpPr>
            <p:spPr bwMode="auto">
              <a:xfrm>
                <a:off x="1161" y="26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" name="Line 473"/>
              <p:cNvSpPr>
                <a:spLocks noChangeAspect="1" noChangeShapeType="1"/>
              </p:cNvSpPr>
              <p:nvPr/>
            </p:nvSpPr>
            <p:spPr bwMode="auto">
              <a:xfrm>
                <a:off x="1161" y="27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" name="Line 474"/>
              <p:cNvSpPr>
                <a:spLocks noChangeAspect="1" noChangeShapeType="1"/>
              </p:cNvSpPr>
              <p:nvPr/>
            </p:nvSpPr>
            <p:spPr bwMode="auto">
              <a:xfrm>
                <a:off x="1161" y="27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" name="Line 475"/>
              <p:cNvSpPr>
                <a:spLocks noChangeAspect="1" noChangeShapeType="1"/>
              </p:cNvSpPr>
              <p:nvPr/>
            </p:nvSpPr>
            <p:spPr bwMode="auto">
              <a:xfrm>
                <a:off x="1161" y="27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" name="Line 476"/>
              <p:cNvSpPr>
                <a:spLocks noChangeAspect="1" noChangeShapeType="1"/>
              </p:cNvSpPr>
              <p:nvPr/>
            </p:nvSpPr>
            <p:spPr bwMode="auto">
              <a:xfrm>
                <a:off x="1161" y="27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" name="Line 477"/>
              <p:cNvSpPr>
                <a:spLocks noChangeAspect="1" noChangeShapeType="1"/>
              </p:cNvSpPr>
              <p:nvPr/>
            </p:nvSpPr>
            <p:spPr bwMode="auto">
              <a:xfrm>
                <a:off x="1161" y="28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" name="Line 478"/>
              <p:cNvSpPr>
                <a:spLocks noChangeAspect="1" noChangeShapeType="1"/>
              </p:cNvSpPr>
              <p:nvPr/>
            </p:nvSpPr>
            <p:spPr bwMode="auto">
              <a:xfrm>
                <a:off x="1161" y="2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" name="Line 479"/>
              <p:cNvSpPr>
                <a:spLocks noChangeAspect="1" noChangeShapeType="1"/>
              </p:cNvSpPr>
              <p:nvPr/>
            </p:nvSpPr>
            <p:spPr bwMode="auto">
              <a:xfrm>
                <a:off x="1161" y="2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" name="Line 480"/>
              <p:cNvSpPr>
                <a:spLocks noChangeAspect="1" noChangeShapeType="1"/>
              </p:cNvSpPr>
              <p:nvPr/>
            </p:nvSpPr>
            <p:spPr bwMode="auto">
              <a:xfrm>
                <a:off x="1161" y="2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8" name="Line 481"/>
              <p:cNvSpPr>
                <a:spLocks noChangeAspect="1" noChangeShapeType="1"/>
              </p:cNvSpPr>
              <p:nvPr/>
            </p:nvSpPr>
            <p:spPr bwMode="auto">
              <a:xfrm>
                <a:off x="1161" y="2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9" name="Line 482"/>
              <p:cNvSpPr>
                <a:spLocks noChangeAspect="1" noChangeShapeType="1"/>
              </p:cNvSpPr>
              <p:nvPr/>
            </p:nvSpPr>
            <p:spPr bwMode="auto">
              <a:xfrm>
                <a:off x="1161" y="2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0" name="Line 483"/>
              <p:cNvSpPr>
                <a:spLocks noChangeAspect="1" noChangeShapeType="1"/>
              </p:cNvSpPr>
              <p:nvPr/>
            </p:nvSpPr>
            <p:spPr bwMode="auto">
              <a:xfrm>
                <a:off x="1161" y="29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1" name="Line 484"/>
              <p:cNvSpPr>
                <a:spLocks noChangeAspect="1" noChangeShapeType="1"/>
              </p:cNvSpPr>
              <p:nvPr/>
            </p:nvSpPr>
            <p:spPr bwMode="auto">
              <a:xfrm>
                <a:off x="4539" y="26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2" name="Line 485"/>
              <p:cNvSpPr>
                <a:spLocks noChangeAspect="1" noChangeShapeType="1"/>
              </p:cNvSpPr>
              <p:nvPr/>
            </p:nvSpPr>
            <p:spPr bwMode="auto">
              <a:xfrm>
                <a:off x="4539" y="26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3" name="Line 486"/>
              <p:cNvSpPr>
                <a:spLocks noChangeAspect="1" noChangeShapeType="1"/>
              </p:cNvSpPr>
              <p:nvPr/>
            </p:nvSpPr>
            <p:spPr bwMode="auto">
              <a:xfrm>
                <a:off x="4539" y="26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4" name="Line 487"/>
              <p:cNvSpPr>
                <a:spLocks noChangeAspect="1" noChangeShapeType="1"/>
              </p:cNvSpPr>
              <p:nvPr/>
            </p:nvSpPr>
            <p:spPr bwMode="auto">
              <a:xfrm>
                <a:off x="4539" y="26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5" name="Line 488"/>
              <p:cNvSpPr>
                <a:spLocks noChangeAspect="1" noChangeShapeType="1"/>
              </p:cNvSpPr>
              <p:nvPr/>
            </p:nvSpPr>
            <p:spPr bwMode="auto">
              <a:xfrm>
                <a:off x="4539" y="27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6" name="Line 489"/>
              <p:cNvSpPr>
                <a:spLocks noChangeAspect="1" noChangeShapeType="1"/>
              </p:cNvSpPr>
              <p:nvPr/>
            </p:nvSpPr>
            <p:spPr bwMode="auto">
              <a:xfrm>
                <a:off x="4539" y="27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" name="Line 490"/>
              <p:cNvSpPr>
                <a:spLocks noChangeAspect="1" noChangeShapeType="1"/>
              </p:cNvSpPr>
              <p:nvPr/>
            </p:nvSpPr>
            <p:spPr bwMode="auto">
              <a:xfrm>
                <a:off x="4539" y="27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" name="Line 491"/>
              <p:cNvSpPr>
                <a:spLocks noChangeAspect="1" noChangeShapeType="1"/>
              </p:cNvSpPr>
              <p:nvPr/>
            </p:nvSpPr>
            <p:spPr bwMode="auto">
              <a:xfrm>
                <a:off x="4539" y="27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9" name="Line 492"/>
              <p:cNvSpPr>
                <a:spLocks noChangeAspect="1" noChangeShapeType="1"/>
              </p:cNvSpPr>
              <p:nvPr/>
            </p:nvSpPr>
            <p:spPr bwMode="auto">
              <a:xfrm>
                <a:off x="4539" y="28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0" name="Line 493"/>
              <p:cNvSpPr>
                <a:spLocks noChangeAspect="1" noChangeShapeType="1"/>
              </p:cNvSpPr>
              <p:nvPr/>
            </p:nvSpPr>
            <p:spPr bwMode="auto">
              <a:xfrm>
                <a:off x="4539" y="28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1" name="Line 494"/>
              <p:cNvSpPr>
                <a:spLocks noChangeAspect="1" noChangeShapeType="1"/>
              </p:cNvSpPr>
              <p:nvPr/>
            </p:nvSpPr>
            <p:spPr bwMode="auto">
              <a:xfrm>
                <a:off x="4539" y="28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2" name="Line 495"/>
              <p:cNvSpPr>
                <a:spLocks noChangeAspect="1" noChangeShapeType="1"/>
              </p:cNvSpPr>
              <p:nvPr/>
            </p:nvSpPr>
            <p:spPr bwMode="auto">
              <a:xfrm>
                <a:off x="4539" y="29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" name="Line 496"/>
              <p:cNvSpPr>
                <a:spLocks noChangeAspect="1" noChangeShapeType="1"/>
              </p:cNvSpPr>
              <p:nvPr/>
            </p:nvSpPr>
            <p:spPr bwMode="auto">
              <a:xfrm>
                <a:off x="4539" y="28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" name="Line 497"/>
              <p:cNvSpPr>
                <a:spLocks noChangeAspect="1" noChangeShapeType="1"/>
              </p:cNvSpPr>
              <p:nvPr/>
            </p:nvSpPr>
            <p:spPr bwMode="auto">
              <a:xfrm>
                <a:off x="4539" y="29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498"/>
            <p:cNvGrpSpPr>
              <a:grpSpLocks noChangeAspect="1"/>
            </p:cNvGrpSpPr>
            <p:nvPr/>
          </p:nvGrpSpPr>
          <p:grpSpPr bwMode="auto">
            <a:xfrm>
              <a:off x="1245" y="2972"/>
              <a:ext cx="3282" cy="340"/>
              <a:chOff x="1245" y="2972"/>
              <a:chExt cx="3282" cy="340"/>
            </a:xfrm>
          </p:grpSpPr>
          <p:sp>
            <p:nvSpPr>
              <p:cNvPr id="1014" name="Line 499"/>
              <p:cNvSpPr>
                <a:spLocks noChangeAspect="1" noChangeShapeType="1"/>
              </p:cNvSpPr>
              <p:nvPr/>
            </p:nvSpPr>
            <p:spPr bwMode="auto">
              <a:xfrm>
                <a:off x="4458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" name="Line 500"/>
              <p:cNvSpPr>
                <a:spLocks noChangeAspect="1" noChangeShapeType="1"/>
              </p:cNvSpPr>
              <p:nvPr/>
            </p:nvSpPr>
            <p:spPr bwMode="auto">
              <a:xfrm>
                <a:off x="4458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6" name="Line 501"/>
              <p:cNvSpPr>
                <a:spLocks noChangeAspect="1" noChangeShapeType="1"/>
              </p:cNvSpPr>
              <p:nvPr/>
            </p:nvSpPr>
            <p:spPr bwMode="auto">
              <a:xfrm>
                <a:off x="4458" y="29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7" name="Line 502"/>
              <p:cNvSpPr>
                <a:spLocks noChangeAspect="1" noChangeShapeType="1"/>
              </p:cNvSpPr>
              <p:nvPr/>
            </p:nvSpPr>
            <p:spPr bwMode="auto">
              <a:xfrm>
                <a:off x="4458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8" name="Line 503"/>
              <p:cNvSpPr>
                <a:spLocks noChangeAspect="1" noChangeShapeType="1"/>
              </p:cNvSpPr>
              <p:nvPr/>
            </p:nvSpPr>
            <p:spPr bwMode="auto">
              <a:xfrm>
                <a:off x="4458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9" name="Line 504"/>
              <p:cNvSpPr>
                <a:spLocks noChangeAspect="1" noChangeShapeType="1"/>
              </p:cNvSpPr>
              <p:nvPr/>
            </p:nvSpPr>
            <p:spPr bwMode="auto">
              <a:xfrm>
                <a:off x="4458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0" name="Line 505"/>
              <p:cNvSpPr>
                <a:spLocks noChangeAspect="1" noChangeShapeType="1"/>
              </p:cNvSpPr>
              <p:nvPr/>
            </p:nvSpPr>
            <p:spPr bwMode="auto">
              <a:xfrm>
                <a:off x="4458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1" name="Line 506"/>
              <p:cNvSpPr>
                <a:spLocks noChangeAspect="1" noChangeShapeType="1"/>
              </p:cNvSpPr>
              <p:nvPr/>
            </p:nvSpPr>
            <p:spPr bwMode="auto">
              <a:xfrm>
                <a:off x="4458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2" name="Line 507"/>
              <p:cNvSpPr>
                <a:spLocks noChangeAspect="1" noChangeShapeType="1"/>
              </p:cNvSpPr>
              <p:nvPr/>
            </p:nvSpPr>
            <p:spPr bwMode="auto">
              <a:xfrm>
                <a:off x="4458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3" name="Line 508"/>
              <p:cNvSpPr>
                <a:spLocks noChangeAspect="1" noChangeShapeType="1"/>
              </p:cNvSpPr>
              <p:nvPr/>
            </p:nvSpPr>
            <p:spPr bwMode="auto">
              <a:xfrm>
                <a:off x="4458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" name="Line 509"/>
              <p:cNvSpPr>
                <a:spLocks noChangeAspect="1" noChangeShapeType="1"/>
              </p:cNvSpPr>
              <p:nvPr/>
            </p:nvSpPr>
            <p:spPr bwMode="auto">
              <a:xfrm>
                <a:off x="4458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" name="Line 510"/>
              <p:cNvSpPr>
                <a:spLocks noChangeAspect="1" noChangeShapeType="1"/>
              </p:cNvSpPr>
              <p:nvPr/>
            </p:nvSpPr>
            <p:spPr bwMode="auto">
              <a:xfrm>
                <a:off x="4458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" name="Line 511"/>
              <p:cNvSpPr>
                <a:spLocks noChangeAspect="1" noChangeShapeType="1"/>
              </p:cNvSpPr>
              <p:nvPr/>
            </p:nvSpPr>
            <p:spPr bwMode="auto">
              <a:xfrm>
                <a:off x="4458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" name="Line 512"/>
              <p:cNvSpPr>
                <a:spLocks noChangeAspect="1" noChangeShapeType="1"/>
              </p:cNvSpPr>
              <p:nvPr/>
            </p:nvSpPr>
            <p:spPr bwMode="auto">
              <a:xfrm>
                <a:off x="4458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" name="Line 513"/>
              <p:cNvSpPr>
                <a:spLocks noChangeAspect="1" noChangeShapeType="1"/>
              </p:cNvSpPr>
              <p:nvPr/>
            </p:nvSpPr>
            <p:spPr bwMode="auto">
              <a:xfrm>
                <a:off x="4278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Line 514"/>
              <p:cNvSpPr>
                <a:spLocks noChangeAspect="1" noChangeShapeType="1"/>
              </p:cNvSpPr>
              <p:nvPr/>
            </p:nvSpPr>
            <p:spPr bwMode="auto">
              <a:xfrm>
                <a:off x="4278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Line 515"/>
              <p:cNvSpPr>
                <a:spLocks noChangeAspect="1" noChangeShapeType="1"/>
              </p:cNvSpPr>
              <p:nvPr/>
            </p:nvSpPr>
            <p:spPr bwMode="auto">
              <a:xfrm>
                <a:off x="4278" y="29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Line 516"/>
              <p:cNvSpPr>
                <a:spLocks noChangeAspect="1" noChangeShapeType="1"/>
              </p:cNvSpPr>
              <p:nvPr/>
            </p:nvSpPr>
            <p:spPr bwMode="auto">
              <a:xfrm>
                <a:off x="4278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Line 517"/>
              <p:cNvSpPr>
                <a:spLocks noChangeAspect="1" noChangeShapeType="1"/>
              </p:cNvSpPr>
              <p:nvPr/>
            </p:nvSpPr>
            <p:spPr bwMode="auto">
              <a:xfrm>
                <a:off x="4278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Line 518"/>
              <p:cNvSpPr>
                <a:spLocks noChangeAspect="1" noChangeShapeType="1"/>
              </p:cNvSpPr>
              <p:nvPr/>
            </p:nvSpPr>
            <p:spPr bwMode="auto">
              <a:xfrm>
                <a:off x="4278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519"/>
              <p:cNvSpPr>
                <a:spLocks noChangeAspect="1" noChangeShapeType="1"/>
              </p:cNvSpPr>
              <p:nvPr/>
            </p:nvSpPr>
            <p:spPr bwMode="auto">
              <a:xfrm>
                <a:off x="4278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520"/>
              <p:cNvSpPr>
                <a:spLocks noChangeAspect="1" noChangeShapeType="1"/>
              </p:cNvSpPr>
              <p:nvPr/>
            </p:nvSpPr>
            <p:spPr bwMode="auto">
              <a:xfrm>
                <a:off x="4278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Line 521"/>
              <p:cNvSpPr>
                <a:spLocks noChangeAspect="1" noChangeShapeType="1"/>
              </p:cNvSpPr>
              <p:nvPr/>
            </p:nvSpPr>
            <p:spPr bwMode="auto">
              <a:xfrm>
                <a:off x="4278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Line 522"/>
              <p:cNvSpPr>
                <a:spLocks noChangeAspect="1" noChangeShapeType="1"/>
              </p:cNvSpPr>
              <p:nvPr/>
            </p:nvSpPr>
            <p:spPr bwMode="auto">
              <a:xfrm>
                <a:off x="4278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523"/>
              <p:cNvSpPr>
                <a:spLocks noChangeAspect="1" noChangeShapeType="1"/>
              </p:cNvSpPr>
              <p:nvPr/>
            </p:nvSpPr>
            <p:spPr bwMode="auto">
              <a:xfrm>
                <a:off x="4278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Line 524"/>
              <p:cNvSpPr>
                <a:spLocks noChangeAspect="1" noChangeShapeType="1"/>
              </p:cNvSpPr>
              <p:nvPr/>
            </p:nvSpPr>
            <p:spPr bwMode="auto">
              <a:xfrm>
                <a:off x="4278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Line 525"/>
              <p:cNvSpPr>
                <a:spLocks noChangeAspect="1" noChangeShapeType="1"/>
              </p:cNvSpPr>
              <p:nvPr/>
            </p:nvSpPr>
            <p:spPr bwMode="auto">
              <a:xfrm>
                <a:off x="4278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Line 526"/>
              <p:cNvSpPr>
                <a:spLocks noChangeAspect="1" noChangeShapeType="1"/>
              </p:cNvSpPr>
              <p:nvPr/>
            </p:nvSpPr>
            <p:spPr bwMode="auto">
              <a:xfrm>
                <a:off x="4278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Line 527"/>
              <p:cNvSpPr>
                <a:spLocks noChangeAspect="1" noChangeShapeType="1"/>
              </p:cNvSpPr>
              <p:nvPr/>
            </p:nvSpPr>
            <p:spPr bwMode="auto">
              <a:xfrm>
                <a:off x="4099" y="2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Line 528"/>
              <p:cNvSpPr>
                <a:spLocks noChangeAspect="1" noChangeShapeType="1"/>
              </p:cNvSpPr>
              <p:nvPr/>
            </p:nvSpPr>
            <p:spPr bwMode="auto">
              <a:xfrm>
                <a:off x="4099" y="3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Line 529"/>
              <p:cNvSpPr>
                <a:spLocks noChangeAspect="1" noChangeShapeType="1"/>
              </p:cNvSpPr>
              <p:nvPr/>
            </p:nvSpPr>
            <p:spPr bwMode="auto">
              <a:xfrm>
                <a:off x="4099" y="2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Line 530"/>
              <p:cNvSpPr>
                <a:spLocks noChangeAspect="1" noChangeShapeType="1"/>
              </p:cNvSpPr>
              <p:nvPr/>
            </p:nvSpPr>
            <p:spPr bwMode="auto">
              <a:xfrm>
                <a:off x="4099" y="3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Line 531"/>
              <p:cNvSpPr>
                <a:spLocks noChangeAspect="1" noChangeShapeType="1"/>
              </p:cNvSpPr>
              <p:nvPr/>
            </p:nvSpPr>
            <p:spPr bwMode="auto">
              <a:xfrm>
                <a:off x="4099" y="3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Line 532"/>
              <p:cNvSpPr>
                <a:spLocks noChangeAspect="1" noChangeShapeType="1"/>
              </p:cNvSpPr>
              <p:nvPr/>
            </p:nvSpPr>
            <p:spPr bwMode="auto">
              <a:xfrm>
                <a:off x="4099" y="31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Line 533"/>
              <p:cNvSpPr>
                <a:spLocks noChangeAspect="1" noChangeShapeType="1"/>
              </p:cNvSpPr>
              <p:nvPr/>
            </p:nvSpPr>
            <p:spPr bwMode="auto">
              <a:xfrm>
                <a:off x="4099" y="31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534"/>
              <p:cNvSpPr>
                <a:spLocks noChangeAspect="1" noChangeShapeType="1"/>
              </p:cNvSpPr>
              <p:nvPr/>
            </p:nvSpPr>
            <p:spPr bwMode="auto">
              <a:xfrm>
                <a:off x="4099" y="3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535"/>
              <p:cNvSpPr>
                <a:spLocks noChangeAspect="1" noChangeShapeType="1"/>
              </p:cNvSpPr>
              <p:nvPr/>
            </p:nvSpPr>
            <p:spPr bwMode="auto">
              <a:xfrm>
                <a:off x="4099" y="31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536"/>
              <p:cNvSpPr>
                <a:spLocks noChangeAspect="1" noChangeShapeType="1"/>
              </p:cNvSpPr>
              <p:nvPr/>
            </p:nvSpPr>
            <p:spPr bwMode="auto">
              <a:xfrm>
                <a:off x="4099" y="31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537"/>
              <p:cNvSpPr>
                <a:spLocks noChangeAspect="1" noChangeShapeType="1"/>
              </p:cNvSpPr>
              <p:nvPr/>
            </p:nvSpPr>
            <p:spPr bwMode="auto">
              <a:xfrm>
                <a:off x="4099" y="32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538"/>
              <p:cNvSpPr>
                <a:spLocks noChangeAspect="1" noChangeShapeType="1"/>
              </p:cNvSpPr>
              <p:nvPr/>
            </p:nvSpPr>
            <p:spPr bwMode="auto">
              <a:xfrm>
                <a:off x="4099" y="32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539"/>
              <p:cNvSpPr>
                <a:spLocks noChangeAspect="1" noChangeShapeType="1"/>
              </p:cNvSpPr>
              <p:nvPr/>
            </p:nvSpPr>
            <p:spPr bwMode="auto">
              <a:xfrm>
                <a:off x="4099" y="32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Line 540"/>
              <p:cNvSpPr>
                <a:spLocks noChangeAspect="1" noChangeShapeType="1"/>
              </p:cNvSpPr>
              <p:nvPr/>
            </p:nvSpPr>
            <p:spPr bwMode="auto">
              <a:xfrm>
                <a:off x="4099" y="32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Line 541"/>
              <p:cNvSpPr>
                <a:spLocks noChangeAspect="1" noChangeShapeType="1"/>
              </p:cNvSpPr>
              <p:nvPr/>
            </p:nvSpPr>
            <p:spPr bwMode="auto">
              <a:xfrm>
                <a:off x="3919" y="2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Line 542"/>
              <p:cNvSpPr>
                <a:spLocks noChangeAspect="1" noChangeShapeType="1"/>
              </p:cNvSpPr>
              <p:nvPr/>
            </p:nvSpPr>
            <p:spPr bwMode="auto">
              <a:xfrm>
                <a:off x="3919" y="3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Line 543"/>
              <p:cNvSpPr>
                <a:spLocks noChangeAspect="1" noChangeShapeType="1"/>
              </p:cNvSpPr>
              <p:nvPr/>
            </p:nvSpPr>
            <p:spPr bwMode="auto">
              <a:xfrm>
                <a:off x="3919" y="2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Line 544"/>
              <p:cNvSpPr>
                <a:spLocks noChangeAspect="1" noChangeShapeType="1"/>
              </p:cNvSpPr>
              <p:nvPr/>
            </p:nvSpPr>
            <p:spPr bwMode="auto">
              <a:xfrm>
                <a:off x="3919" y="3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Line 545"/>
              <p:cNvSpPr>
                <a:spLocks noChangeAspect="1" noChangeShapeType="1"/>
              </p:cNvSpPr>
              <p:nvPr/>
            </p:nvSpPr>
            <p:spPr bwMode="auto">
              <a:xfrm>
                <a:off x="3919" y="3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Line 546"/>
              <p:cNvSpPr>
                <a:spLocks noChangeAspect="1" noChangeShapeType="1"/>
              </p:cNvSpPr>
              <p:nvPr/>
            </p:nvSpPr>
            <p:spPr bwMode="auto">
              <a:xfrm>
                <a:off x="3919" y="31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Line 547"/>
              <p:cNvSpPr>
                <a:spLocks noChangeAspect="1" noChangeShapeType="1"/>
              </p:cNvSpPr>
              <p:nvPr/>
            </p:nvSpPr>
            <p:spPr bwMode="auto">
              <a:xfrm>
                <a:off x="3919" y="31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Line 548"/>
              <p:cNvSpPr>
                <a:spLocks noChangeAspect="1" noChangeShapeType="1"/>
              </p:cNvSpPr>
              <p:nvPr/>
            </p:nvSpPr>
            <p:spPr bwMode="auto">
              <a:xfrm>
                <a:off x="3919" y="3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Line 549"/>
              <p:cNvSpPr>
                <a:spLocks noChangeAspect="1" noChangeShapeType="1"/>
              </p:cNvSpPr>
              <p:nvPr/>
            </p:nvSpPr>
            <p:spPr bwMode="auto">
              <a:xfrm>
                <a:off x="3919" y="31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Line 550"/>
              <p:cNvSpPr>
                <a:spLocks noChangeAspect="1" noChangeShapeType="1"/>
              </p:cNvSpPr>
              <p:nvPr/>
            </p:nvSpPr>
            <p:spPr bwMode="auto">
              <a:xfrm>
                <a:off x="3919" y="31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Line 551"/>
              <p:cNvSpPr>
                <a:spLocks noChangeAspect="1" noChangeShapeType="1"/>
              </p:cNvSpPr>
              <p:nvPr/>
            </p:nvSpPr>
            <p:spPr bwMode="auto">
              <a:xfrm>
                <a:off x="3919" y="32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Line 552"/>
              <p:cNvSpPr>
                <a:spLocks noChangeAspect="1" noChangeShapeType="1"/>
              </p:cNvSpPr>
              <p:nvPr/>
            </p:nvSpPr>
            <p:spPr bwMode="auto">
              <a:xfrm>
                <a:off x="3919" y="32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Line 553"/>
              <p:cNvSpPr>
                <a:spLocks noChangeAspect="1" noChangeShapeType="1"/>
              </p:cNvSpPr>
              <p:nvPr/>
            </p:nvSpPr>
            <p:spPr bwMode="auto">
              <a:xfrm>
                <a:off x="3919" y="32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Line 554"/>
              <p:cNvSpPr>
                <a:spLocks noChangeAspect="1" noChangeShapeType="1"/>
              </p:cNvSpPr>
              <p:nvPr/>
            </p:nvSpPr>
            <p:spPr bwMode="auto">
              <a:xfrm>
                <a:off x="3919" y="32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Line 555"/>
              <p:cNvSpPr>
                <a:spLocks noChangeAspect="1" noChangeShapeType="1"/>
              </p:cNvSpPr>
              <p:nvPr/>
            </p:nvSpPr>
            <p:spPr bwMode="auto">
              <a:xfrm>
                <a:off x="3740" y="29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Line 556"/>
              <p:cNvSpPr>
                <a:spLocks noChangeAspect="1" noChangeShapeType="1"/>
              </p:cNvSpPr>
              <p:nvPr/>
            </p:nvSpPr>
            <p:spPr bwMode="auto">
              <a:xfrm>
                <a:off x="3740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Line 557"/>
              <p:cNvSpPr>
                <a:spLocks noChangeAspect="1" noChangeShapeType="1"/>
              </p:cNvSpPr>
              <p:nvPr/>
            </p:nvSpPr>
            <p:spPr bwMode="auto">
              <a:xfrm>
                <a:off x="3740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558"/>
              <p:cNvSpPr>
                <a:spLocks noChangeAspect="1" noChangeShapeType="1"/>
              </p:cNvSpPr>
              <p:nvPr/>
            </p:nvSpPr>
            <p:spPr bwMode="auto">
              <a:xfrm>
                <a:off x="3740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559"/>
              <p:cNvSpPr>
                <a:spLocks noChangeAspect="1" noChangeShapeType="1"/>
              </p:cNvSpPr>
              <p:nvPr/>
            </p:nvSpPr>
            <p:spPr bwMode="auto">
              <a:xfrm>
                <a:off x="3740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560"/>
              <p:cNvSpPr>
                <a:spLocks noChangeAspect="1" noChangeShapeType="1"/>
              </p:cNvSpPr>
              <p:nvPr/>
            </p:nvSpPr>
            <p:spPr bwMode="auto">
              <a:xfrm>
                <a:off x="3740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561"/>
              <p:cNvSpPr>
                <a:spLocks noChangeAspect="1" noChangeShapeType="1"/>
              </p:cNvSpPr>
              <p:nvPr/>
            </p:nvSpPr>
            <p:spPr bwMode="auto">
              <a:xfrm>
                <a:off x="3740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562"/>
              <p:cNvSpPr>
                <a:spLocks noChangeAspect="1" noChangeShapeType="1"/>
              </p:cNvSpPr>
              <p:nvPr/>
            </p:nvSpPr>
            <p:spPr bwMode="auto">
              <a:xfrm>
                <a:off x="3740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563"/>
              <p:cNvSpPr>
                <a:spLocks noChangeAspect="1" noChangeShapeType="1"/>
              </p:cNvSpPr>
              <p:nvPr/>
            </p:nvSpPr>
            <p:spPr bwMode="auto">
              <a:xfrm>
                <a:off x="3740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564"/>
              <p:cNvSpPr>
                <a:spLocks noChangeAspect="1" noChangeShapeType="1"/>
              </p:cNvSpPr>
              <p:nvPr/>
            </p:nvSpPr>
            <p:spPr bwMode="auto">
              <a:xfrm>
                <a:off x="3740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565"/>
              <p:cNvSpPr>
                <a:spLocks noChangeAspect="1" noChangeShapeType="1"/>
              </p:cNvSpPr>
              <p:nvPr/>
            </p:nvSpPr>
            <p:spPr bwMode="auto">
              <a:xfrm>
                <a:off x="3740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566"/>
              <p:cNvSpPr>
                <a:spLocks noChangeAspect="1" noChangeShapeType="1"/>
              </p:cNvSpPr>
              <p:nvPr/>
            </p:nvSpPr>
            <p:spPr bwMode="auto">
              <a:xfrm>
                <a:off x="3740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567"/>
              <p:cNvSpPr>
                <a:spLocks noChangeAspect="1" noChangeShapeType="1"/>
              </p:cNvSpPr>
              <p:nvPr/>
            </p:nvSpPr>
            <p:spPr bwMode="auto">
              <a:xfrm>
                <a:off x="3740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568"/>
              <p:cNvSpPr>
                <a:spLocks noChangeAspect="1" noChangeShapeType="1"/>
              </p:cNvSpPr>
              <p:nvPr/>
            </p:nvSpPr>
            <p:spPr bwMode="auto">
              <a:xfrm>
                <a:off x="3740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569"/>
              <p:cNvSpPr>
                <a:spLocks noChangeAspect="1" noChangeShapeType="1"/>
              </p:cNvSpPr>
              <p:nvPr/>
            </p:nvSpPr>
            <p:spPr bwMode="auto">
              <a:xfrm>
                <a:off x="3561" y="29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Line 570"/>
              <p:cNvSpPr>
                <a:spLocks noChangeAspect="1" noChangeShapeType="1"/>
              </p:cNvSpPr>
              <p:nvPr/>
            </p:nvSpPr>
            <p:spPr bwMode="auto">
              <a:xfrm>
                <a:off x="3561" y="30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Line 571"/>
              <p:cNvSpPr>
                <a:spLocks noChangeAspect="1" noChangeShapeType="1"/>
              </p:cNvSpPr>
              <p:nvPr/>
            </p:nvSpPr>
            <p:spPr bwMode="auto">
              <a:xfrm>
                <a:off x="3561" y="3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572"/>
              <p:cNvSpPr>
                <a:spLocks noChangeAspect="1" noChangeShapeType="1"/>
              </p:cNvSpPr>
              <p:nvPr/>
            </p:nvSpPr>
            <p:spPr bwMode="auto">
              <a:xfrm>
                <a:off x="3561" y="3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573"/>
              <p:cNvSpPr>
                <a:spLocks noChangeAspect="1" noChangeShapeType="1"/>
              </p:cNvSpPr>
              <p:nvPr/>
            </p:nvSpPr>
            <p:spPr bwMode="auto">
              <a:xfrm>
                <a:off x="3561" y="3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574"/>
              <p:cNvSpPr>
                <a:spLocks noChangeAspect="1" noChangeShapeType="1"/>
              </p:cNvSpPr>
              <p:nvPr/>
            </p:nvSpPr>
            <p:spPr bwMode="auto">
              <a:xfrm>
                <a:off x="3561" y="3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575"/>
              <p:cNvSpPr>
                <a:spLocks noChangeAspect="1" noChangeShapeType="1"/>
              </p:cNvSpPr>
              <p:nvPr/>
            </p:nvSpPr>
            <p:spPr bwMode="auto">
              <a:xfrm>
                <a:off x="3561" y="3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576"/>
              <p:cNvSpPr>
                <a:spLocks noChangeAspect="1" noChangeShapeType="1"/>
              </p:cNvSpPr>
              <p:nvPr/>
            </p:nvSpPr>
            <p:spPr bwMode="auto">
              <a:xfrm>
                <a:off x="3561" y="3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Line 577"/>
              <p:cNvSpPr>
                <a:spLocks noChangeAspect="1" noChangeShapeType="1"/>
              </p:cNvSpPr>
              <p:nvPr/>
            </p:nvSpPr>
            <p:spPr bwMode="auto">
              <a:xfrm>
                <a:off x="3561" y="3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Line 578"/>
              <p:cNvSpPr>
                <a:spLocks noChangeAspect="1" noChangeShapeType="1"/>
              </p:cNvSpPr>
              <p:nvPr/>
            </p:nvSpPr>
            <p:spPr bwMode="auto">
              <a:xfrm>
                <a:off x="3561" y="3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579"/>
              <p:cNvSpPr>
                <a:spLocks noChangeAspect="1" noChangeShapeType="1"/>
              </p:cNvSpPr>
              <p:nvPr/>
            </p:nvSpPr>
            <p:spPr bwMode="auto">
              <a:xfrm>
                <a:off x="3561" y="3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580"/>
              <p:cNvSpPr>
                <a:spLocks noChangeAspect="1" noChangeShapeType="1"/>
              </p:cNvSpPr>
              <p:nvPr/>
            </p:nvSpPr>
            <p:spPr bwMode="auto">
              <a:xfrm>
                <a:off x="3561" y="3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581"/>
              <p:cNvSpPr>
                <a:spLocks noChangeAspect="1" noChangeShapeType="1"/>
              </p:cNvSpPr>
              <p:nvPr/>
            </p:nvSpPr>
            <p:spPr bwMode="auto">
              <a:xfrm>
                <a:off x="3561" y="3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Line 582"/>
              <p:cNvSpPr>
                <a:spLocks noChangeAspect="1" noChangeShapeType="1"/>
              </p:cNvSpPr>
              <p:nvPr/>
            </p:nvSpPr>
            <p:spPr bwMode="auto">
              <a:xfrm>
                <a:off x="3561" y="3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Line 583"/>
              <p:cNvSpPr>
                <a:spLocks noChangeAspect="1" noChangeShapeType="1"/>
              </p:cNvSpPr>
              <p:nvPr/>
            </p:nvSpPr>
            <p:spPr bwMode="auto">
              <a:xfrm>
                <a:off x="3381" y="29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" name="Line 584"/>
              <p:cNvSpPr>
                <a:spLocks noChangeAspect="1" noChangeShapeType="1"/>
              </p:cNvSpPr>
              <p:nvPr/>
            </p:nvSpPr>
            <p:spPr bwMode="auto">
              <a:xfrm>
                <a:off x="3381" y="30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Line 585"/>
              <p:cNvSpPr>
                <a:spLocks noChangeAspect="1" noChangeShapeType="1"/>
              </p:cNvSpPr>
              <p:nvPr/>
            </p:nvSpPr>
            <p:spPr bwMode="auto">
              <a:xfrm>
                <a:off x="3381" y="3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Line 586"/>
              <p:cNvSpPr>
                <a:spLocks noChangeAspect="1" noChangeShapeType="1"/>
              </p:cNvSpPr>
              <p:nvPr/>
            </p:nvSpPr>
            <p:spPr bwMode="auto">
              <a:xfrm>
                <a:off x="3381" y="3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Line 587"/>
              <p:cNvSpPr>
                <a:spLocks noChangeAspect="1" noChangeShapeType="1"/>
              </p:cNvSpPr>
              <p:nvPr/>
            </p:nvSpPr>
            <p:spPr bwMode="auto">
              <a:xfrm>
                <a:off x="3381" y="3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Line 588"/>
              <p:cNvSpPr>
                <a:spLocks noChangeAspect="1" noChangeShapeType="1"/>
              </p:cNvSpPr>
              <p:nvPr/>
            </p:nvSpPr>
            <p:spPr bwMode="auto">
              <a:xfrm>
                <a:off x="3381" y="3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Line 589"/>
              <p:cNvSpPr>
                <a:spLocks noChangeAspect="1" noChangeShapeType="1"/>
              </p:cNvSpPr>
              <p:nvPr/>
            </p:nvSpPr>
            <p:spPr bwMode="auto">
              <a:xfrm>
                <a:off x="3381" y="3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" name="Line 590"/>
              <p:cNvSpPr>
                <a:spLocks noChangeAspect="1" noChangeShapeType="1"/>
              </p:cNvSpPr>
              <p:nvPr/>
            </p:nvSpPr>
            <p:spPr bwMode="auto">
              <a:xfrm>
                <a:off x="3381" y="3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Line 591"/>
              <p:cNvSpPr>
                <a:spLocks noChangeAspect="1" noChangeShapeType="1"/>
              </p:cNvSpPr>
              <p:nvPr/>
            </p:nvSpPr>
            <p:spPr bwMode="auto">
              <a:xfrm>
                <a:off x="3381" y="3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Line 592"/>
              <p:cNvSpPr>
                <a:spLocks noChangeAspect="1" noChangeShapeType="1"/>
              </p:cNvSpPr>
              <p:nvPr/>
            </p:nvSpPr>
            <p:spPr bwMode="auto">
              <a:xfrm>
                <a:off x="3381" y="3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Line 593"/>
              <p:cNvSpPr>
                <a:spLocks noChangeAspect="1" noChangeShapeType="1"/>
              </p:cNvSpPr>
              <p:nvPr/>
            </p:nvSpPr>
            <p:spPr bwMode="auto">
              <a:xfrm>
                <a:off x="3381" y="3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Line 594"/>
              <p:cNvSpPr>
                <a:spLocks noChangeAspect="1" noChangeShapeType="1"/>
              </p:cNvSpPr>
              <p:nvPr/>
            </p:nvSpPr>
            <p:spPr bwMode="auto">
              <a:xfrm>
                <a:off x="3381" y="3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Line 595"/>
              <p:cNvSpPr>
                <a:spLocks noChangeAspect="1" noChangeShapeType="1"/>
              </p:cNvSpPr>
              <p:nvPr/>
            </p:nvSpPr>
            <p:spPr bwMode="auto">
              <a:xfrm>
                <a:off x="3381" y="32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Line 596"/>
              <p:cNvSpPr>
                <a:spLocks noChangeAspect="1" noChangeShapeType="1"/>
              </p:cNvSpPr>
              <p:nvPr/>
            </p:nvSpPr>
            <p:spPr bwMode="auto">
              <a:xfrm>
                <a:off x="3381" y="32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Line 597"/>
              <p:cNvSpPr>
                <a:spLocks noChangeAspect="1" noChangeShapeType="1"/>
              </p:cNvSpPr>
              <p:nvPr/>
            </p:nvSpPr>
            <p:spPr bwMode="auto">
              <a:xfrm>
                <a:off x="3201" y="29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Line 598"/>
              <p:cNvSpPr>
                <a:spLocks noChangeAspect="1" noChangeShapeType="1"/>
              </p:cNvSpPr>
              <p:nvPr/>
            </p:nvSpPr>
            <p:spPr bwMode="auto">
              <a:xfrm>
                <a:off x="3201" y="30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Line 599"/>
              <p:cNvSpPr>
                <a:spLocks noChangeAspect="1" noChangeShapeType="1"/>
              </p:cNvSpPr>
              <p:nvPr/>
            </p:nvSpPr>
            <p:spPr bwMode="auto">
              <a:xfrm>
                <a:off x="3201" y="3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Line 600"/>
              <p:cNvSpPr>
                <a:spLocks noChangeAspect="1" noChangeShapeType="1"/>
              </p:cNvSpPr>
              <p:nvPr/>
            </p:nvSpPr>
            <p:spPr bwMode="auto">
              <a:xfrm>
                <a:off x="3201" y="3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Line 601"/>
              <p:cNvSpPr>
                <a:spLocks noChangeAspect="1" noChangeShapeType="1"/>
              </p:cNvSpPr>
              <p:nvPr/>
            </p:nvSpPr>
            <p:spPr bwMode="auto">
              <a:xfrm>
                <a:off x="3201" y="3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Line 602"/>
              <p:cNvSpPr>
                <a:spLocks noChangeAspect="1" noChangeShapeType="1"/>
              </p:cNvSpPr>
              <p:nvPr/>
            </p:nvSpPr>
            <p:spPr bwMode="auto">
              <a:xfrm>
                <a:off x="3201" y="3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Line 603"/>
              <p:cNvSpPr>
                <a:spLocks noChangeAspect="1" noChangeShapeType="1"/>
              </p:cNvSpPr>
              <p:nvPr/>
            </p:nvSpPr>
            <p:spPr bwMode="auto">
              <a:xfrm>
                <a:off x="3201" y="3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Line 604"/>
              <p:cNvSpPr>
                <a:spLocks noChangeAspect="1" noChangeShapeType="1"/>
              </p:cNvSpPr>
              <p:nvPr/>
            </p:nvSpPr>
            <p:spPr bwMode="auto">
              <a:xfrm>
                <a:off x="3201" y="3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Line 605"/>
              <p:cNvSpPr>
                <a:spLocks noChangeAspect="1" noChangeShapeType="1"/>
              </p:cNvSpPr>
              <p:nvPr/>
            </p:nvSpPr>
            <p:spPr bwMode="auto">
              <a:xfrm>
                <a:off x="3201" y="3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Line 606"/>
              <p:cNvSpPr>
                <a:spLocks noChangeAspect="1" noChangeShapeType="1"/>
              </p:cNvSpPr>
              <p:nvPr/>
            </p:nvSpPr>
            <p:spPr bwMode="auto">
              <a:xfrm>
                <a:off x="3201" y="3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Line 607"/>
              <p:cNvSpPr>
                <a:spLocks noChangeAspect="1" noChangeShapeType="1"/>
              </p:cNvSpPr>
              <p:nvPr/>
            </p:nvSpPr>
            <p:spPr bwMode="auto">
              <a:xfrm>
                <a:off x="3201" y="3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Line 608"/>
              <p:cNvSpPr>
                <a:spLocks noChangeAspect="1" noChangeShapeType="1"/>
              </p:cNvSpPr>
              <p:nvPr/>
            </p:nvSpPr>
            <p:spPr bwMode="auto">
              <a:xfrm>
                <a:off x="3201" y="3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Line 609"/>
              <p:cNvSpPr>
                <a:spLocks noChangeAspect="1" noChangeShapeType="1"/>
              </p:cNvSpPr>
              <p:nvPr/>
            </p:nvSpPr>
            <p:spPr bwMode="auto">
              <a:xfrm>
                <a:off x="3201" y="3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Line 610"/>
              <p:cNvSpPr>
                <a:spLocks noChangeAspect="1" noChangeShapeType="1"/>
              </p:cNvSpPr>
              <p:nvPr/>
            </p:nvSpPr>
            <p:spPr bwMode="auto">
              <a:xfrm>
                <a:off x="3201" y="3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" name="Line 611"/>
              <p:cNvSpPr>
                <a:spLocks noChangeAspect="1" noChangeShapeType="1"/>
              </p:cNvSpPr>
              <p:nvPr/>
            </p:nvSpPr>
            <p:spPr bwMode="auto">
              <a:xfrm>
                <a:off x="3022" y="29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" name="Line 612"/>
              <p:cNvSpPr>
                <a:spLocks noChangeAspect="1" noChangeShapeType="1"/>
              </p:cNvSpPr>
              <p:nvPr/>
            </p:nvSpPr>
            <p:spPr bwMode="auto">
              <a:xfrm>
                <a:off x="3022" y="30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613"/>
              <p:cNvSpPr>
                <a:spLocks noChangeAspect="1" noChangeShapeType="1"/>
              </p:cNvSpPr>
              <p:nvPr/>
            </p:nvSpPr>
            <p:spPr bwMode="auto">
              <a:xfrm>
                <a:off x="3022" y="30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614"/>
              <p:cNvSpPr>
                <a:spLocks noChangeAspect="1" noChangeShapeType="1"/>
              </p:cNvSpPr>
              <p:nvPr/>
            </p:nvSpPr>
            <p:spPr bwMode="auto">
              <a:xfrm>
                <a:off x="3022" y="30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615"/>
              <p:cNvSpPr>
                <a:spLocks noChangeAspect="1" noChangeShapeType="1"/>
              </p:cNvSpPr>
              <p:nvPr/>
            </p:nvSpPr>
            <p:spPr bwMode="auto">
              <a:xfrm>
                <a:off x="3022" y="31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Line 616"/>
              <p:cNvSpPr>
                <a:spLocks noChangeAspect="1" noChangeShapeType="1"/>
              </p:cNvSpPr>
              <p:nvPr/>
            </p:nvSpPr>
            <p:spPr bwMode="auto">
              <a:xfrm>
                <a:off x="3022" y="30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617"/>
              <p:cNvSpPr>
                <a:spLocks noChangeAspect="1" noChangeShapeType="1"/>
              </p:cNvSpPr>
              <p:nvPr/>
            </p:nvSpPr>
            <p:spPr bwMode="auto">
              <a:xfrm>
                <a:off x="3022" y="31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Line 618"/>
              <p:cNvSpPr>
                <a:spLocks noChangeAspect="1" noChangeShapeType="1"/>
              </p:cNvSpPr>
              <p:nvPr/>
            </p:nvSpPr>
            <p:spPr bwMode="auto">
              <a:xfrm>
                <a:off x="3022" y="31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619"/>
              <p:cNvSpPr>
                <a:spLocks noChangeAspect="1" noChangeShapeType="1"/>
              </p:cNvSpPr>
              <p:nvPr/>
            </p:nvSpPr>
            <p:spPr bwMode="auto">
              <a:xfrm>
                <a:off x="3022" y="32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620"/>
              <p:cNvSpPr>
                <a:spLocks noChangeAspect="1" noChangeShapeType="1"/>
              </p:cNvSpPr>
              <p:nvPr/>
            </p:nvSpPr>
            <p:spPr bwMode="auto">
              <a:xfrm>
                <a:off x="3022" y="32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621"/>
              <p:cNvSpPr>
                <a:spLocks noChangeAspect="1" noChangeShapeType="1"/>
              </p:cNvSpPr>
              <p:nvPr/>
            </p:nvSpPr>
            <p:spPr bwMode="auto">
              <a:xfrm>
                <a:off x="3022" y="31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Line 622"/>
              <p:cNvSpPr>
                <a:spLocks noChangeAspect="1" noChangeShapeType="1"/>
              </p:cNvSpPr>
              <p:nvPr/>
            </p:nvSpPr>
            <p:spPr bwMode="auto">
              <a:xfrm>
                <a:off x="3022" y="32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Line 623"/>
              <p:cNvSpPr>
                <a:spLocks noChangeAspect="1" noChangeShapeType="1"/>
              </p:cNvSpPr>
              <p:nvPr/>
            </p:nvSpPr>
            <p:spPr bwMode="auto">
              <a:xfrm>
                <a:off x="3022" y="3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Line 624"/>
              <p:cNvSpPr>
                <a:spLocks noChangeAspect="1" noChangeShapeType="1"/>
              </p:cNvSpPr>
              <p:nvPr/>
            </p:nvSpPr>
            <p:spPr bwMode="auto">
              <a:xfrm>
                <a:off x="3022" y="3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Line 625"/>
              <p:cNvSpPr>
                <a:spLocks noChangeAspect="1" noChangeShapeType="1"/>
              </p:cNvSpPr>
              <p:nvPr/>
            </p:nvSpPr>
            <p:spPr bwMode="auto">
              <a:xfrm>
                <a:off x="2842" y="29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Line 626"/>
              <p:cNvSpPr>
                <a:spLocks noChangeAspect="1" noChangeShapeType="1"/>
              </p:cNvSpPr>
              <p:nvPr/>
            </p:nvSpPr>
            <p:spPr bwMode="auto">
              <a:xfrm>
                <a:off x="2842" y="30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2" name="Line 627"/>
              <p:cNvSpPr>
                <a:spLocks noChangeAspect="1" noChangeShapeType="1"/>
              </p:cNvSpPr>
              <p:nvPr/>
            </p:nvSpPr>
            <p:spPr bwMode="auto">
              <a:xfrm>
                <a:off x="2842" y="30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3" name="Line 628"/>
              <p:cNvSpPr>
                <a:spLocks noChangeAspect="1" noChangeShapeType="1"/>
              </p:cNvSpPr>
              <p:nvPr/>
            </p:nvSpPr>
            <p:spPr bwMode="auto">
              <a:xfrm>
                <a:off x="2842" y="30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4" name="Line 629"/>
              <p:cNvSpPr>
                <a:spLocks noChangeAspect="1" noChangeShapeType="1"/>
              </p:cNvSpPr>
              <p:nvPr/>
            </p:nvSpPr>
            <p:spPr bwMode="auto">
              <a:xfrm>
                <a:off x="2842" y="31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5" name="Line 630"/>
              <p:cNvSpPr>
                <a:spLocks noChangeAspect="1" noChangeShapeType="1"/>
              </p:cNvSpPr>
              <p:nvPr/>
            </p:nvSpPr>
            <p:spPr bwMode="auto">
              <a:xfrm>
                <a:off x="2842" y="30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" name="Line 631"/>
              <p:cNvSpPr>
                <a:spLocks noChangeAspect="1" noChangeShapeType="1"/>
              </p:cNvSpPr>
              <p:nvPr/>
            </p:nvSpPr>
            <p:spPr bwMode="auto">
              <a:xfrm>
                <a:off x="2842" y="31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" name="Line 632"/>
              <p:cNvSpPr>
                <a:spLocks noChangeAspect="1" noChangeShapeType="1"/>
              </p:cNvSpPr>
              <p:nvPr/>
            </p:nvSpPr>
            <p:spPr bwMode="auto">
              <a:xfrm>
                <a:off x="2842" y="31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" name="Line 633"/>
              <p:cNvSpPr>
                <a:spLocks noChangeAspect="1" noChangeShapeType="1"/>
              </p:cNvSpPr>
              <p:nvPr/>
            </p:nvSpPr>
            <p:spPr bwMode="auto">
              <a:xfrm>
                <a:off x="2842" y="32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" name="Line 634"/>
              <p:cNvSpPr>
                <a:spLocks noChangeAspect="1" noChangeShapeType="1"/>
              </p:cNvSpPr>
              <p:nvPr/>
            </p:nvSpPr>
            <p:spPr bwMode="auto">
              <a:xfrm>
                <a:off x="2842" y="32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" name="Line 635"/>
              <p:cNvSpPr>
                <a:spLocks noChangeAspect="1" noChangeShapeType="1"/>
              </p:cNvSpPr>
              <p:nvPr/>
            </p:nvSpPr>
            <p:spPr bwMode="auto">
              <a:xfrm>
                <a:off x="2842" y="31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" name="Line 636"/>
              <p:cNvSpPr>
                <a:spLocks noChangeAspect="1" noChangeShapeType="1"/>
              </p:cNvSpPr>
              <p:nvPr/>
            </p:nvSpPr>
            <p:spPr bwMode="auto">
              <a:xfrm>
                <a:off x="2842" y="32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" name="Line 637"/>
              <p:cNvSpPr>
                <a:spLocks noChangeAspect="1" noChangeShapeType="1"/>
              </p:cNvSpPr>
              <p:nvPr/>
            </p:nvSpPr>
            <p:spPr bwMode="auto">
              <a:xfrm>
                <a:off x="2842" y="3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" name="Line 638"/>
              <p:cNvSpPr>
                <a:spLocks noChangeAspect="1" noChangeShapeType="1"/>
              </p:cNvSpPr>
              <p:nvPr/>
            </p:nvSpPr>
            <p:spPr bwMode="auto">
              <a:xfrm>
                <a:off x="2842" y="3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" name="Line 639"/>
              <p:cNvSpPr>
                <a:spLocks noChangeAspect="1" noChangeShapeType="1"/>
              </p:cNvSpPr>
              <p:nvPr/>
            </p:nvSpPr>
            <p:spPr bwMode="auto">
              <a:xfrm>
                <a:off x="2657" y="29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Line 640"/>
              <p:cNvSpPr>
                <a:spLocks noChangeAspect="1" noChangeShapeType="1"/>
              </p:cNvSpPr>
              <p:nvPr/>
            </p:nvSpPr>
            <p:spPr bwMode="auto">
              <a:xfrm>
                <a:off x="2657" y="3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Line 641"/>
              <p:cNvSpPr>
                <a:spLocks noChangeAspect="1" noChangeShapeType="1"/>
              </p:cNvSpPr>
              <p:nvPr/>
            </p:nvSpPr>
            <p:spPr bwMode="auto">
              <a:xfrm>
                <a:off x="2657" y="3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Line 642"/>
              <p:cNvSpPr>
                <a:spLocks noChangeAspect="1" noChangeShapeType="1"/>
              </p:cNvSpPr>
              <p:nvPr/>
            </p:nvSpPr>
            <p:spPr bwMode="auto">
              <a:xfrm>
                <a:off x="2657" y="3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Line 643"/>
              <p:cNvSpPr>
                <a:spLocks noChangeAspect="1" noChangeShapeType="1"/>
              </p:cNvSpPr>
              <p:nvPr/>
            </p:nvSpPr>
            <p:spPr bwMode="auto">
              <a:xfrm>
                <a:off x="2657" y="3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Line 644"/>
              <p:cNvSpPr>
                <a:spLocks noChangeAspect="1" noChangeShapeType="1"/>
              </p:cNvSpPr>
              <p:nvPr/>
            </p:nvSpPr>
            <p:spPr bwMode="auto">
              <a:xfrm>
                <a:off x="2657" y="3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Line 645"/>
              <p:cNvSpPr>
                <a:spLocks noChangeAspect="1" noChangeShapeType="1"/>
              </p:cNvSpPr>
              <p:nvPr/>
            </p:nvSpPr>
            <p:spPr bwMode="auto">
              <a:xfrm>
                <a:off x="2657" y="3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Line 646"/>
              <p:cNvSpPr>
                <a:spLocks noChangeAspect="1" noChangeShapeType="1"/>
              </p:cNvSpPr>
              <p:nvPr/>
            </p:nvSpPr>
            <p:spPr bwMode="auto">
              <a:xfrm>
                <a:off x="2657" y="3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Line 647"/>
              <p:cNvSpPr>
                <a:spLocks noChangeAspect="1" noChangeShapeType="1"/>
              </p:cNvSpPr>
              <p:nvPr/>
            </p:nvSpPr>
            <p:spPr bwMode="auto">
              <a:xfrm>
                <a:off x="2657" y="3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Line 648"/>
              <p:cNvSpPr>
                <a:spLocks noChangeAspect="1" noChangeShapeType="1"/>
              </p:cNvSpPr>
              <p:nvPr/>
            </p:nvSpPr>
            <p:spPr bwMode="auto">
              <a:xfrm>
                <a:off x="2657" y="3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" name="Line 649"/>
              <p:cNvSpPr>
                <a:spLocks noChangeAspect="1" noChangeShapeType="1"/>
              </p:cNvSpPr>
              <p:nvPr/>
            </p:nvSpPr>
            <p:spPr bwMode="auto">
              <a:xfrm>
                <a:off x="2657" y="3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" name="Line 650"/>
              <p:cNvSpPr>
                <a:spLocks noChangeAspect="1" noChangeShapeType="1"/>
              </p:cNvSpPr>
              <p:nvPr/>
            </p:nvSpPr>
            <p:spPr bwMode="auto">
              <a:xfrm>
                <a:off x="2657" y="3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Line 651"/>
              <p:cNvSpPr>
                <a:spLocks noChangeAspect="1" noChangeShapeType="1"/>
              </p:cNvSpPr>
              <p:nvPr/>
            </p:nvSpPr>
            <p:spPr bwMode="auto">
              <a:xfrm>
                <a:off x="2657" y="3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" name="Line 652"/>
              <p:cNvSpPr>
                <a:spLocks noChangeAspect="1" noChangeShapeType="1"/>
              </p:cNvSpPr>
              <p:nvPr/>
            </p:nvSpPr>
            <p:spPr bwMode="auto">
              <a:xfrm>
                <a:off x="2657" y="3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" name="Line 653"/>
              <p:cNvSpPr>
                <a:spLocks noChangeAspect="1" noChangeShapeType="1"/>
              </p:cNvSpPr>
              <p:nvPr/>
            </p:nvSpPr>
            <p:spPr bwMode="auto">
              <a:xfrm>
                <a:off x="2478" y="29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" name="Line 654"/>
              <p:cNvSpPr>
                <a:spLocks noChangeAspect="1" noChangeShapeType="1"/>
              </p:cNvSpPr>
              <p:nvPr/>
            </p:nvSpPr>
            <p:spPr bwMode="auto">
              <a:xfrm>
                <a:off x="2478" y="3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Line 655"/>
              <p:cNvSpPr>
                <a:spLocks noChangeAspect="1" noChangeShapeType="1"/>
              </p:cNvSpPr>
              <p:nvPr/>
            </p:nvSpPr>
            <p:spPr bwMode="auto">
              <a:xfrm>
                <a:off x="2478" y="3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Line 656"/>
              <p:cNvSpPr>
                <a:spLocks noChangeAspect="1" noChangeShapeType="1"/>
              </p:cNvSpPr>
              <p:nvPr/>
            </p:nvSpPr>
            <p:spPr bwMode="auto">
              <a:xfrm>
                <a:off x="2478" y="3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Line 657"/>
              <p:cNvSpPr>
                <a:spLocks noChangeAspect="1" noChangeShapeType="1"/>
              </p:cNvSpPr>
              <p:nvPr/>
            </p:nvSpPr>
            <p:spPr bwMode="auto">
              <a:xfrm>
                <a:off x="2478" y="3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Line 658"/>
              <p:cNvSpPr>
                <a:spLocks noChangeAspect="1" noChangeShapeType="1"/>
              </p:cNvSpPr>
              <p:nvPr/>
            </p:nvSpPr>
            <p:spPr bwMode="auto">
              <a:xfrm>
                <a:off x="2478" y="3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Line 659"/>
              <p:cNvSpPr>
                <a:spLocks noChangeAspect="1" noChangeShapeType="1"/>
              </p:cNvSpPr>
              <p:nvPr/>
            </p:nvSpPr>
            <p:spPr bwMode="auto">
              <a:xfrm>
                <a:off x="2478" y="3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Line 660"/>
              <p:cNvSpPr>
                <a:spLocks noChangeAspect="1" noChangeShapeType="1"/>
              </p:cNvSpPr>
              <p:nvPr/>
            </p:nvSpPr>
            <p:spPr bwMode="auto">
              <a:xfrm>
                <a:off x="2478" y="3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Line 661"/>
              <p:cNvSpPr>
                <a:spLocks noChangeAspect="1" noChangeShapeType="1"/>
              </p:cNvSpPr>
              <p:nvPr/>
            </p:nvSpPr>
            <p:spPr bwMode="auto">
              <a:xfrm>
                <a:off x="2478" y="3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Line 662"/>
              <p:cNvSpPr>
                <a:spLocks noChangeAspect="1" noChangeShapeType="1"/>
              </p:cNvSpPr>
              <p:nvPr/>
            </p:nvSpPr>
            <p:spPr bwMode="auto">
              <a:xfrm>
                <a:off x="2478" y="3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Line 663"/>
              <p:cNvSpPr>
                <a:spLocks noChangeAspect="1" noChangeShapeType="1"/>
              </p:cNvSpPr>
              <p:nvPr/>
            </p:nvSpPr>
            <p:spPr bwMode="auto">
              <a:xfrm>
                <a:off x="2478" y="3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Line 664"/>
              <p:cNvSpPr>
                <a:spLocks noChangeAspect="1" noChangeShapeType="1"/>
              </p:cNvSpPr>
              <p:nvPr/>
            </p:nvSpPr>
            <p:spPr bwMode="auto">
              <a:xfrm>
                <a:off x="2478" y="3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Line 665"/>
              <p:cNvSpPr>
                <a:spLocks noChangeAspect="1" noChangeShapeType="1"/>
              </p:cNvSpPr>
              <p:nvPr/>
            </p:nvSpPr>
            <p:spPr bwMode="auto">
              <a:xfrm>
                <a:off x="2478" y="3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Line 666"/>
              <p:cNvSpPr>
                <a:spLocks noChangeAspect="1" noChangeShapeType="1"/>
              </p:cNvSpPr>
              <p:nvPr/>
            </p:nvSpPr>
            <p:spPr bwMode="auto">
              <a:xfrm>
                <a:off x="2478" y="3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" name="Line 667"/>
              <p:cNvSpPr>
                <a:spLocks noChangeAspect="1" noChangeShapeType="1"/>
              </p:cNvSpPr>
              <p:nvPr/>
            </p:nvSpPr>
            <p:spPr bwMode="auto">
              <a:xfrm>
                <a:off x="2289" y="2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" name="Line 668"/>
              <p:cNvSpPr>
                <a:spLocks noChangeAspect="1" noChangeShapeType="1"/>
              </p:cNvSpPr>
              <p:nvPr/>
            </p:nvSpPr>
            <p:spPr bwMode="auto">
              <a:xfrm>
                <a:off x="2289" y="3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" name="Line 669"/>
              <p:cNvSpPr>
                <a:spLocks noChangeAspect="1" noChangeShapeType="1"/>
              </p:cNvSpPr>
              <p:nvPr/>
            </p:nvSpPr>
            <p:spPr bwMode="auto">
              <a:xfrm>
                <a:off x="2289" y="3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" name="Line 670"/>
              <p:cNvSpPr>
                <a:spLocks noChangeAspect="1" noChangeShapeType="1"/>
              </p:cNvSpPr>
              <p:nvPr/>
            </p:nvSpPr>
            <p:spPr bwMode="auto">
              <a:xfrm>
                <a:off x="2289" y="3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" name="Line 671"/>
              <p:cNvSpPr>
                <a:spLocks noChangeAspect="1" noChangeShapeType="1"/>
              </p:cNvSpPr>
              <p:nvPr/>
            </p:nvSpPr>
            <p:spPr bwMode="auto">
              <a:xfrm>
                <a:off x="2289" y="3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" name="Line 672"/>
              <p:cNvSpPr>
                <a:spLocks noChangeAspect="1" noChangeShapeType="1"/>
              </p:cNvSpPr>
              <p:nvPr/>
            </p:nvSpPr>
            <p:spPr bwMode="auto">
              <a:xfrm>
                <a:off x="2289" y="31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" name="Line 673"/>
              <p:cNvSpPr>
                <a:spLocks noChangeAspect="1" noChangeShapeType="1"/>
              </p:cNvSpPr>
              <p:nvPr/>
            </p:nvSpPr>
            <p:spPr bwMode="auto">
              <a:xfrm>
                <a:off x="2289" y="3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9" name="Line 674"/>
              <p:cNvSpPr>
                <a:spLocks noChangeAspect="1" noChangeShapeType="1"/>
              </p:cNvSpPr>
              <p:nvPr/>
            </p:nvSpPr>
            <p:spPr bwMode="auto">
              <a:xfrm>
                <a:off x="2289" y="3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0" name="Line 675"/>
              <p:cNvSpPr>
                <a:spLocks noChangeAspect="1" noChangeShapeType="1"/>
              </p:cNvSpPr>
              <p:nvPr/>
            </p:nvSpPr>
            <p:spPr bwMode="auto">
              <a:xfrm>
                <a:off x="2289" y="3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1" name="Line 676"/>
              <p:cNvSpPr>
                <a:spLocks noChangeAspect="1" noChangeShapeType="1"/>
              </p:cNvSpPr>
              <p:nvPr/>
            </p:nvSpPr>
            <p:spPr bwMode="auto">
              <a:xfrm>
                <a:off x="2289" y="3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2" name="Line 677"/>
              <p:cNvSpPr>
                <a:spLocks noChangeAspect="1" noChangeShapeType="1"/>
              </p:cNvSpPr>
              <p:nvPr/>
            </p:nvSpPr>
            <p:spPr bwMode="auto">
              <a:xfrm>
                <a:off x="2289" y="3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3" name="Line 678"/>
              <p:cNvSpPr>
                <a:spLocks noChangeAspect="1" noChangeShapeType="1"/>
              </p:cNvSpPr>
              <p:nvPr/>
            </p:nvSpPr>
            <p:spPr bwMode="auto">
              <a:xfrm>
                <a:off x="2289" y="3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4" name="Line 679"/>
              <p:cNvSpPr>
                <a:spLocks noChangeAspect="1" noChangeShapeType="1"/>
              </p:cNvSpPr>
              <p:nvPr/>
            </p:nvSpPr>
            <p:spPr bwMode="auto">
              <a:xfrm>
                <a:off x="2289" y="3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5" name="Line 680"/>
              <p:cNvSpPr>
                <a:spLocks noChangeAspect="1" noChangeShapeType="1"/>
              </p:cNvSpPr>
              <p:nvPr/>
            </p:nvSpPr>
            <p:spPr bwMode="auto">
              <a:xfrm>
                <a:off x="2289" y="3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6" name="Line 681"/>
              <p:cNvSpPr>
                <a:spLocks noChangeAspect="1" noChangeShapeType="1"/>
              </p:cNvSpPr>
              <p:nvPr/>
            </p:nvSpPr>
            <p:spPr bwMode="auto">
              <a:xfrm>
                <a:off x="2109" y="29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7" name="Line 682"/>
              <p:cNvSpPr>
                <a:spLocks noChangeAspect="1" noChangeShapeType="1"/>
              </p:cNvSpPr>
              <p:nvPr/>
            </p:nvSpPr>
            <p:spPr bwMode="auto">
              <a:xfrm>
                <a:off x="2109" y="3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" name="Line 683"/>
              <p:cNvSpPr>
                <a:spLocks noChangeAspect="1" noChangeShapeType="1"/>
              </p:cNvSpPr>
              <p:nvPr/>
            </p:nvSpPr>
            <p:spPr bwMode="auto">
              <a:xfrm>
                <a:off x="2109" y="3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9" name="Line 684"/>
              <p:cNvSpPr>
                <a:spLocks noChangeAspect="1" noChangeShapeType="1"/>
              </p:cNvSpPr>
              <p:nvPr/>
            </p:nvSpPr>
            <p:spPr bwMode="auto">
              <a:xfrm>
                <a:off x="2109" y="3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0" name="Line 685"/>
              <p:cNvSpPr>
                <a:spLocks noChangeAspect="1" noChangeShapeType="1"/>
              </p:cNvSpPr>
              <p:nvPr/>
            </p:nvSpPr>
            <p:spPr bwMode="auto">
              <a:xfrm>
                <a:off x="2109" y="3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1" name="Line 686"/>
              <p:cNvSpPr>
                <a:spLocks noChangeAspect="1" noChangeShapeType="1"/>
              </p:cNvSpPr>
              <p:nvPr/>
            </p:nvSpPr>
            <p:spPr bwMode="auto">
              <a:xfrm>
                <a:off x="2109" y="3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2" name="Line 687"/>
              <p:cNvSpPr>
                <a:spLocks noChangeAspect="1" noChangeShapeType="1"/>
              </p:cNvSpPr>
              <p:nvPr/>
            </p:nvSpPr>
            <p:spPr bwMode="auto">
              <a:xfrm>
                <a:off x="2109" y="3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3" name="Line 688"/>
              <p:cNvSpPr>
                <a:spLocks noChangeAspect="1" noChangeShapeType="1"/>
              </p:cNvSpPr>
              <p:nvPr/>
            </p:nvSpPr>
            <p:spPr bwMode="auto">
              <a:xfrm>
                <a:off x="2109" y="3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4" name="Line 689"/>
              <p:cNvSpPr>
                <a:spLocks noChangeAspect="1" noChangeShapeType="1"/>
              </p:cNvSpPr>
              <p:nvPr/>
            </p:nvSpPr>
            <p:spPr bwMode="auto">
              <a:xfrm>
                <a:off x="2109" y="3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5" name="Line 690"/>
              <p:cNvSpPr>
                <a:spLocks noChangeAspect="1" noChangeShapeType="1"/>
              </p:cNvSpPr>
              <p:nvPr/>
            </p:nvSpPr>
            <p:spPr bwMode="auto">
              <a:xfrm>
                <a:off x="2109" y="3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6" name="Line 691"/>
              <p:cNvSpPr>
                <a:spLocks noChangeAspect="1" noChangeShapeType="1"/>
              </p:cNvSpPr>
              <p:nvPr/>
            </p:nvSpPr>
            <p:spPr bwMode="auto">
              <a:xfrm>
                <a:off x="2109" y="3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7" name="Line 692"/>
              <p:cNvSpPr>
                <a:spLocks noChangeAspect="1" noChangeShapeType="1"/>
              </p:cNvSpPr>
              <p:nvPr/>
            </p:nvSpPr>
            <p:spPr bwMode="auto">
              <a:xfrm>
                <a:off x="2109" y="3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" name="Line 693"/>
              <p:cNvSpPr>
                <a:spLocks noChangeAspect="1" noChangeShapeType="1"/>
              </p:cNvSpPr>
              <p:nvPr/>
            </p:nvSpPr>
            <p:spPr bwMode="auto">
              <a:xfrm>
                <a:off x="2109" y="3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" name="Line 694"/>
              <p:cNvSpPr>
                <a:spLocks noChangeAspect="1" noChangeShapeType="1"/>
              </p:cNvSpPr>
              <p:nvPr/>
            </p:nvSpPr>
            <p:spPr bwMode="auto">
              <a:xfrm>
                <a:off x="2109" y="3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" name="Line 695"/>
              <p:cNvSpPr>
                <a:spLocks noChangeAspect="1" noChangeShapeType="1"/>
              </p:cNvSpPr>
              <p:nvPr/>
            </p:nvSpPr>
            <p:spPr bwMode="auto">
              <a:xfrm>
                <a:off x="1930" y="29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1" name="Line 696"/>
              <p:cNvSpPr>
                <a:spLocks noChangeAspect="1" noChangeShapeType="1"/>
              </p:cNvSpPr>
              <p:nvPr/>
            </p:nvSpPr>
            <p:spPr bwMode="auto">
              <a:xfrm>
                <a:off x="1930" y="3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2" name="Line 697"/>
              <p:cNvSpPr>
                <a:spLocks noChangeAspect="1" noChangeShapeType="1"/>
              </p:cNvSpPr>
              <p:nvPr/>
            </p:nvSpPr>
            <p:spPr bwMode="auto">
              <a:xfrm>
                <a:off x="1930" y="3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3" name="Line 698"/>
              <p:cNvSpPr>
                <a:spLocks noChangeAspect="1" noChangeShapeType="1"/>
              </p:cNvSpPr>
              <p:nvPr/>
            </p:nvSpPr>
            <p:spPr bwMode="auto">
              <a:xfrm>
                <a:off x="1930" y="3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4" name="Line 699"/>
              <p:cNvSpPr>
                <a:spLocks noChangeAspect="1" noChangeShapeType="1"/>
              </p:cNvSpPr>
              <p:nvPr/>
            </p:nvSpPr>
            <p:spPr bwMode="auto">
              <a:xfrm>
                <a:off x="1930" y="3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5" name="Line 700"/>
              <p:cNvSpPr>
                <a:spLocks noChangeAspect="1" noChangeShapeType="1"/>
              </p:cNvSpPr>
              <p:nvPr/>
            </p:nvSpPr>
            <p:spPr bwMode="auto">
              <a:xfrm>
                <a:off x="1930" y="3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6" name="Line 701"/>
              <p:cNvSpPr>
                <a:spLocks noChangeAspect="1" noChangeShapeType="1"/>
              </p:cNvSpPr>
              <p:nvPr/>
            </p:nvSpPr>
            <p:spPr bwMode="auto">
              <a:xfrm>
                <a:off x="1930" y="3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7" name="Line 702"/>
              <p:cNvSpPr>
                <a:spLocks noChangeAspect="1" noChangeShapeType="1"/>
              </p:cNvSpPr>
              <p:nvPr/>
            </p:nvSpPr>
            <p:spPr bwMode="auto">
              <a:xfrm>
                <a:off x="1930" y="3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" name="Line 703"/>
              <p:cNvSpPr>
                <a:spLocks noChangeAspect="1" noChangeShapeType="1"/>
              </p:cNvSpPr>
              <p:nvPr/>
            </p:nvSpPr>
            <p:spPr bwMode="auto">
              <a:xfrm>
                <a:off x="1930" y="3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" name="Line 704"/>
              <p:cNvSpPr>
                <a:spLocks noChangeAspect="1" noChangeShapeType="1"/>
              </p:cNvSpPr>
              <p:nvPr/>
            </p:nvSpPr>
            <p:spPr bwMode="auto">
              <a:xfrm>
                <a:off x="1930" y="3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" name="Line 705"/>
              <p:cNvSpPr>
                <a:spLocks noChangeAspect="1" noChangeShapeType="1"/>
              </p:cNvSpPr>
              <p:nvPr/>
            </p:nvSpPr>
            <p:spPr bwMode="auto">
              <a:xfrm>
                <a:off x="1930" y="3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1" name="Line 706"/>
              <p:cNvSpPr>
                <a:spLocks noChangeAspect="1" noChangeShapeType="1"/>
              </p:cNvSpPr>
              <p:nvPr/>
            </p:nvSpPr>
            <p:spPr bwMode="auto">
              <a:xfrm>
                <a:off x="1930" y="3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2" name="Line 707"/>
              <p:cNvSpPr>
                <a:spLocks noChangeAspect="1" noChangeShapeType="1"/>
              </p:cNvSpPr>
              <p:nvPr/>
            </p:nvSpPr>
            <p:spPr bwMode="auto">
              <a:xfrm>
                <a:off x="1930" y="3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3" name="Line 708"/>
              <p:cNvSpPr>
                <a:spLocks noChangeAspect="1" noChangeShapeType="1"/>
              </p:cNvSpPr>
              <p:nvPr/>
            </p:nvSpPr>
            <p:spPr bwMode="auto">
              <a:xfrm>
                <a:off x="1930" y="3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4" name="Line 709"/>
              <p:cNvSpPr>
                <a:spLocks noChangeAspect="1" noChangeShapeType="1"/>
              </p:cNvSpPr>
              <p:nvPr/>
            </p:nvSpPr>
            <p:spPr bwMode="auto">
              <a:xfrm>
                <a:off x="1750" y="29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5" name="Line 710"/>
              <p:cNvSpPr>
                <a:spLocks noChangeAspect="1" noChangeShapeType="1"/>
              </p:cNvSpPr>
              <p:nvPr/>
            </p:nvSpPr>
            <p:spPr bwMode="auto">
              <a:xfrm>
                <a:off x="1750" y="30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6" name="Line 711"/>
              <p:cNvSpPr>
                <a:spLocks noChangeAspect="1" noChangeShapeType="1"/>
              </p:cNvSpPr>
              <p:nvPr/>
            </p:nvSpPr>
            <p:spPr bwMode="auto">
              <a:xfrm>
                <a:off x="1750" y="30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7" name="Line 712"/>
              <p:cNvSpPr>
                <a:spLocks noChangeAspect="1" noChangeShapeType="1"/>
              </p:cNvSpPr>
              <p:nvPr/>
            </p:nvSpPr>
            <p:spPr bwMode="auto">
              <a:xfrm>
                <a:off x="1750" y="30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" name="Line 713"/>
              <p:cNvSpPr>
                <a:spLocks noChangeAspect="1" noChangeShapeType="1"/>
              </p:cNvSpPr>
              <p:nvPr/>
            </p:nvSpPr>
            <p:spPr bwMode="auto">
              <a:xfrm>
                <a:off x="1750" y="30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" name="Line 714"/>
              <p:cNvSpPr>
                <a:spLocks noChangeAspect="1" noChangeShapeType="1"/>
              </p:cNvSpPr>
              <p:nvPr/>
            </p:nvSpPr>
            <p:spPr bwMode="auto">
              <a:xfrm>
                <a:off x="1750" y="3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" name="Line 715"/>
              <p:cNvSpPr>
                <a:spLocks noChangeAspect="1" noChangeShapeType="1"/>
              </p:cNvSpPr>
              <p:nvPr/>
            </p:nvSpPr>
            <p:spPr bwMode="auto">
              <a:xfrm>
                <a:off x="1750" y="3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" name="Line 716"/>
              <p:cNvSpPr>
                <a:spLocks noChangeAspect="1" noChangeShapeType="1"/>
              </p:cNvSpPr>
              <p:nvPr/>
            </p:nvSpPr>
            <p:spPr bwMode="auto">
              <a:xfrm>
                <a:off x="1750" y="3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" name="Line 717"/>
              <p:cNvSpPr>
                <a:spLocks noChangeAspect="1" noChangeShapeType="1"/>
              </p:cNvSpPr>
              <p:nvPr/>
            </p:nvSpPr>
            <p:spPr bwMode="auto">
              <a:xfrm>
                <a:off x="1750" y="3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" name="Line 718"/>
              <p:cNvSpPr>
                <a:spLocks noChangeAspect="1" noChangeShapeType="1"/>
              </p:cNvSpPr>
              <p:nvPr/>
            </p:nvSpPr>
            <p:spPr bwMode="auto">
              <a:xfrm>
                <a:off x="1750" y="3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" name="Line 719"/>
              <p:cNvSpPr>
                <a:spLocks noChangeAspect="1" noChangeShapeType="1"/>
              </p:cNvSpPr>
              <p:nvPr/>
            </p:nvSpPr>
            <p:spPr bwMode="auto">
              <a:xfrm>
                <a:off x="1750" y="3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" name="Line 720"/>
              <p:cNvSpPr>
                <a:spLocks noChangeAspect="1" noChangeShapeType="1"/>
              </p:cNvSpPr>
              <p:nvPr/>
            </p:nvSpPr>
            <p:spPr bwMode="auto">
              <a:xfrm>
                <a:off x="1750" y="3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" name="Line 721"/>
              <p:cNvSpPr>
                <a:spLocks noChangeAspect="1" noChangeShapeType="1"/>
              </p:cNvSpPr>
              <p:nvPr/>
            </p:nvSpPr>
            <p:spPr bwMode="auto">
              <a:xfrm>
                <a:off x="1750" y="3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" name="Line 722"/>
              <p:cNvSpPr>
                <a:spLocks noChangeAspect="1" noChangeShapeType="1"/>
              </p:cNvSpPr>
              <p:nvPr/>
            </p:nvSpPr>
            <p:spPr bwMode="auto">
              <a:xfrm>
                <a:off x="1750" y="3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" name="Line 723"/>
              <p:cNvSpPr>
                <a:spLocks noChangeAspect="1" noChangeShapeType="1"/>
              </p:cNvSpPr>
              <p:nvPr/>
            </p:nvSpPr>
            <p:spPr bwMode="auto">
              <a:xfrm>
                <a:off x="1571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" name="Line 724"/>
              <p:cNvSpPr>
                <a:spLocks noChangeAspect="1" noChangeShapeType="1"/>
              </p:cNvSpPr>
              <p:nvPr/>
            </p:nvSpPr>
            <p:spPr bwMode="auto">
              <a:xfrm>
                <a:off x="1571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" name="Line 725"/>
              <p:cNvSpPr>
                <a:spLocks noChangeAspect="1" noChangeShapeType="1"/>
              </p:cNvSpPr>
              <p:nvPr/>
            </p:nvSpPr>
            <p:spPr bwMode="auto">
              <a:xfrm>
                <a:off x="1571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" name="Line 726"/>
              <p:cNvSpPr>
                <a:spLocks noChangeAspect="1" noChangeShapeType="1"/>
              </p:cNvSpPr>
              <p:nvPr/>
            </p:nvSpPr>
            <p:spPr bwMode="auto">
              <a:xfrm>
                <a:off x="1571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" name="Line 727"/>
              <p:cNvSpPr>
                <a:spLocks noChangeAspect="1" noChangeShapeType="1"/>
              </p:cNvSpPr>
              <p:nvPr/>
            </p:nvSpPr>
            <p:spPr bwMode="auto">
              <a:xfrm>
                <a:off x="1571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" name="Line 728"/>
              <p:cNvSpPr>
                <a:spLocks noChangeAspect="1" noChangeShapeType="1"/>
              </p:cNvSpPr>
              <p:nvPr/>
            </p:nvSpPr>
            <p:spPr bwMode="auto">
              <a:xfrm>
                <a:off x="1571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" name="Line 729"/>
              <p:cNvSpPr>
                <a:spLocks noChangeAspect="1" noChangeShapeType="1"/>
              </p:cNvSpPr>
              <p:nvPr/>
            </p:nvSpPr>
            <p:spPr bwMode="auto">
              <a:xfrm>
                <a:off x="1571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5" name="Line 730"/>
              <p:cNvSpPr>
                <a:spLocks noChangeAspect="1" noChangeShapeType="1"/>
              </p:cNvSpPr>
              <p:nvPr/>
            </p:nvSpPr>
            <p:spPr bwMode="auto">
              <a:xfrm>
                <a:off x="1571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6" name="Line 731"/>
              <p:cNvSpPr>
                <a:spLocks noChangeAspect="1" noChangeShapeType="1"/>
              </p:cNvSpPr>
              <p:nvPr/>
            </p:nvSpPr>
            <p:spPr bwMode="auto">
              <a:xfrm>
                <a:off x="1571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7" name="Line 732"/>
              <p:cNvSpPr>
                <a:spLocks noChangeAspect="1" noChangeShapeType="1"/>
              </p:cNvSpPr>
              <p:nvPr/>
            </p:nvSpPr>
            <p:spPr bwMode="auto">
              <a:xfrm>
                <a:off x="1571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8" name="Line 733"/>
              <p:cNvSpPr>
                <a:spLocks noChangeAspect="1" noChangeShapeType="1"/>
              </p:cNvSpPr>
              <p:nvPr/>
            </p:nvSpPr>
            <p:spPr bwMode="auto">
              <a:xfrm>
                <a:off x="1571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" name="Line 734"/>
              <p:cNvSpPr>
                <a:spLocks noChangeAspect="1" noChangeShapeType="1"/>
              </p:cNvSpPr>
              <p:nvPr/>
            </p:nvSpPr>
            <p:spPr bwMode="auto">
              <a:xfrm>
                <a:off x="1571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" name="Line 735"/>
              <p:cNvSpPr>
                <a:spLocks noChangeAspect="1" noChangeShapeType="1"/>
              </p:cNvSpPr>
              <p:nvPr/>
            </p:nvSpPr>
            <p:spPr bwMode="auto">
              <a:xfrm>
                <a:off x="1571" y="33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" name="Line 736"/>
              <p:cNvSpPr>
                <a:spLocks noChangeAspect="1" noChangeShapeType="1"/>
              </p:cNvSpPr>
              <p:nvPr/>
            </p:nvSpPr>
            <p:spPr bwMode="auto">
              <a:xfrm>
                <a:off x="1571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2" name="Line 737"/>
              <p:cNvSpPr>
                <a:spLocks noChangeAspect="1" noChangeShapeType="1"/>
              </p:cNvSpPr>
              <p:nvPr/>
            </p:nvSpPr>
            <p:spPr bwMode="auto">
              <a:xfrm>
                <a:off x="1392" y="30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3" name="Line 738"/>
              <p:cNvSpPr>
                <a:spLocks noChangeAspect="1" noChangeShapeType="1"/>
              </p:cNvSpPr>
              <p:nvPr/>
            </p:nvSpPr>
            <p:spPr bwMode="auto">
              <a:xfrm>
                <a:off x="1392" y="3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4" name="Line 739"/>
              <p:cNvSpPr>
                <a:spLocks noChangeAspect="1" noChangeShapeType="1"/>
              </p:cNvSpPr>
              <p:nvPr/>
            </p:nvSpPr>
            <p:spPr bwMode="auto">
              <a:xfrm>
                <a:off x="1392" y="3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5" name="Line 740"/>
              <p:cNvSpPr>
                <a:spLocks noChangeAspect="1" noChangeShapeType="1"/>
              </p:cNvSpPr>
              <p:nvPr/>
            </p:nvSpPr>
            <p:spPr bwMode="auto">
              <a:xfrm>
                <a:off x="1392" y="3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6" name="Line 741"/>
              <p:cNvSpPr>
                <a:spLocks noChangeAspect="1" noChangeShapeType="1"/>
              </p:cNvSpPr>
              <p:nvPr/>
            </p:nvSpPr>
            <p:spPr bwMode="auto">
              <a:xfrm>
                <a:off x="1392" y="3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7" name="Line 742"/>
              <p:cNvSpPr>
                <a:spLocks noChangeAspect="1" noChangeShapeType="1"/>
              </p:cNvSpPr>
              <p:nvPr/>
            </p:nvSpPr>
            <p:spPr bwMode="auto">
              <a:xfrm>
                <a:off x="1392" y="3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8" name="Line 743"/>
              <p:cNvSpPr>
                <a:spLocks noChangeAspect="1" noChangeShapeType="1"/>
              </p:cNvSpPr>
              <p:nvPr/>
            </p:nvSpPr>
            <p:spPr bwMode="auto">
              <a:xfrm>
                <a:off x="1392" y="3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" name="Line 744"/>
              <p:cNvSpPr>
                <a:spLocks noChangeAspect="1" noChangeShapeType="1"/>
              </p:cNvSpPr>
              <p:nvPr/>
            </p:nvSpPr>
            <p:spPr bwMode="auto">
              <a:xfrm>
                <a:off x="1392" y="3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" name="Line 745"/>
              <p:cNvSpPr>
                <a:spLocks noChangeAspect="1" noChangeShapeType="1"/>
              </p:cNvSpPr>
              <p:nvPr/>
            </p:nvSpPr>
            <p:spPr bwMode="auto">
              <a:xfrm>
                <a:off x="1392" y="3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1" name="Line 746"/>
              <p:cNvSpPr>
                <a:spLocks noChangeAspect="1" noChangeShapeType="1"/>
              </p:cNvSpPr>
              <p:nvPr/>
            </p:nvSpPr>
            <p:spPr bwMode="auto">
              <a:xfrm>
                <a:off x="1392" y="3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2" name="Line 747"/>
              <p:cNvSpPr>
                <a:spLocks noChangeAspect="1" noChangeShapeType="1"/>
              </p:cNvSpPr>
              <p:nvPr/>
            </p:nvSpPr>
            <p:spPr bwMode="auto">
              <a:xfrm>
                <a:off x="1392" y="3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3" name="Line 748"/>
              <p:cNvSpPr>
                <a:spLocks noChangeAspect="1" noChangeShapeType="1"/>
              </p:cNvSpPr>
              <p:nvPr/>
            </p:nvSpPr>
            <p:spPr bwMode="auto">
              <a:xfrm>
                <a:off x="1392" y="3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4" name="Line 749"/>
              <p:cNvSpPr>
                <a:spLocks noChangeAspect="1" noChangeShapeType="1"/>
              </p:cNvSpPr>
              <p:nvPr/>
            </p:nvSpPr>
            <p:spPr bwMode="auto">
              <a:xfrm>
                <a:off x="1392" y="33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5" name="Line 750"/>
              <p:cNvSpPr>
                <a:spLocks noChangeAspect="1" noChangeShapeType="1"/>
              </p:cNvSpPr>
              <p:nvPr/>
            </p:nvSpPr>
            <p:spPr bwMode="auto">
              <a:xfrm>
                <a:off x="1392" y="3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6" name="Line 751"/>
              <p:cNvSpPr>
                <a:spLocks noChangeAspect="1" noChangeShapeType="1"/>
              </p:cNvSpPr>
              <p:nvPr/>
            </p:nvSpPr>
            <p:spPr bwMode="auto">
              <a:xfrm>
                <a:off x="1245" y="29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7" name="Line 752"/>
              <p:cNvSpPr>
                <a:spLocks noChangeAspect="1" noChangeShapeType="1"/>
              </p:cNvSpPr>
              <p:nvPr/>
            </p:nvSpPr>
            <p:spPr bwMode="auto">
              <a:xfrm>
                <a:off x="1245" y="30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8" name="Line 753"/>
              <p:cNvSpPr>
                <a:spLocks noChangeAspect="1" noChangeShapeType="1"/>
              </p:cNvSpPr>
              <p:nvPr/>
            </p:nvSpPr>
            <p:spPr bwMode="auto">
              <a:xfrm>
                <a:off x="1245" y="30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9" name="Line 754"/>
              <p:cNvSpPr>
                <a:spLocks noChangeAspect="1" noChangeShapeType="1"/>
              </p:cNvSpPr>
              <p:nvPr/>
            </p:nvSpPr>
            <p:spPr bwMode="auto">
              <a:xfrm>
                <a:off x="1245" y="30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" name="Line 755"/>
              <p:cNvSpPr>
                <a:spLocks noChangeAspect="1" noChangeShapeType="1"/>
              </p:cNvSpPr>
              <p:nvPr/>
            </p:nvSpPr>
            <p:spPr bwMode="auto">
              <a:xfrm>
                <a:off x="1245" y="3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1" name="Line 756"/>
              <p:cNvSpPr>
                <a:spLocks noChangeAspect="1" noChangeShapeType="1"/>
              </p:cNvSpPr>
              <p:nvPr/>
            </p:nvSpPr>
            <p:spPr bwMode="auto">
              <a:xfrm>
                <a:off x="1245" y="30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2" name="Line 757"/>
              <p:cNvSpPr>
                <a:spLocks noChangeAspect="1" noChangeShapeType="1"/>
              </p:cNvSpPr>
              <p:nvPr/>
            </p:nvSpPr>
            <p:spPr bwMode="auto">
              <a:xfrm>
                <a:off x="1245" y="3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3" name="Line 758"/>
              <p:cNvSpPr>
                <a:spLocks noChangeAspect="1" noChangeShapeType="1"/>
              </p:cNvSpPr>
              <p:nvPr/>
            </p:nvSpPr>
            <p:spPr bwMode="auto">
              <a:xfrm>
                <a:off x="1245" y="3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4" name="Line 759"/>
              <p:cNvSpPr>
                <a:spLocks noChangeAspect="1" noChangeShapeType="1"/>
              </p:cNvSpPr>
              <p:nvPr/>
            </p:nvSpPr>
            <p:spPr bwMode="auto">
              <a:xfrm>
                <a:off x="1245" y="3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5" name="Line 760"/>
              <p:cNvSpPr>
                <a:spLocks noChangeAspect="1" noChangeShapeType="1"/>
              </p:cNvSpPr>
              <p:nvPr/>
            </p:nvSpPr>
            <p:spPr bwMode="auto">
              <a:xfrm>
                <a:off x="1245" y="3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6" name="Line 761"/>
              <p:cNvSpPr>
                <a:spLocks noChangeAspect="1" noChangeShapeType="1"/>
              </p:cNvSpPr>
              <p:nvPr/>
            </p:nvSpPr>
            <p:spPr bwMode="auto">
              <a:xfrm>
                <a:off x="1245" y="3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7" name="Line 762"/>
              <p:cNvSpPr>
                <a:spLocks noChangeAspect="1" noChangeShapeType="1"/>
              </p:cNvSpPr>
              <p:nvPr/>
            </p:nvSpPr>
            <p:spPr bwMode="auto">
              <a:xfrm>
                <a:off x="1245" y="3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8" name="Line 763"/>
              <p:cNvSpPr>
                <a:spLocks noChangeAspect="1" noChangeShapeType="1"/>
              </p:cNvSpPr>
              <p:nvPr/>
            </p:nvSpPr>
            <p:spPr bwMode="auto">
              <a:xfrm>
                <a:off x="1245" y="3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9" name="Line 764"/>
              <p:cNvSpPr>
                <a:spLocks noChangeAspect="1" noChangeShapeType="1"/>
              </p:cNvSpPr>
              <p:nvPr/>
            </p:nvSpPr>
            <p:spPr bwMode="auto">
              <a:xfrm>
                <a:off x="1245" y="33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Oval 765"/>
            <p:cNvSpPr>
              <a:spLocks noChangeAspect="1" noChangeArrowheads="1"/>
            </p:cNvSpPr>
            <p:nvPr/>
          </p:nvSpPr>
          <p:spPr bwMode="auto">
            <a:xfrm>
              <a:off x="1536" y="2976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766"/>
            <p:cNvSpPr>
              <a:spLocks noChangeAspect="1" noChangeArrowheads="1"/>
            </p:cNvSpPr>
            <p:nvPr/>
          </p:nvSpPr>
          <p:spPr bwMode="auto">
            <a:xfrm>
              <a:off x="2160" y="2568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767"/>
            <p:cNvGrpSpPr>
              <a:grpSpLocks noChangeAspect="1"/>
            </p:cNvGrpSpPr>
            <p:nvPr/>
          </p:nvGrpSpPr>
          <p:grpSpPr bwMode="auto">
            <a:xfrm>
              <a:off x="1241" y="2124"/>
              <a:ext cx="2206" cy="446"/>
              <a:chOff x="1241" y="2124"/>
              <a:chExt cx="2206" cy="446"/>
            </a:xfrm>
          </p:grpSpPr>
          <p:sp>
            <p:nvSpPr>
              <p:cNvPr id="868" name="Line 768"/>
              <p:cNvSpPr>
                <a:spLocks noChangeAspect="1" noChangeShapeType="1"/>
              </p:cNvSpPr>
              <p:nvPr/>
            </p:nvSpPr>
            <p:spPr bwMode="auto">
              <a:xfrm>
                <a:off x="3378" y="21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" name="Line 769"/>
              <p:cNvSpPr>
                <a:spLocks noChangeAspect="1" noChangeShapeType="1"/>
              </p:cNvSpPr>
              <p:nvPr/>
            </p:nvSpPr>
            <p:spPr bwMode="auto">
              <a:xfrm>
                <a:off x="3378" y="21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" name="Line 770"/>
              <p:cNvSpPr>
                <a:spLocks noChangeAspect="1" noChangeShapeType="1"/>
              </p:cNvSpPr>
              <p:nvPr/>
            </p:nvSpPr>
            <p:spPr bwMode="auto">
              <a:xfrm>
                <a:off x="3198" y="21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" name="Line 771"/>
              <p:cNvSpPr>
                <a:spLocks noChangeAspect="1" noChangeShapeType="1"/>
              </p:cNvSpPr>
              <p:nvPr/>
            </p:nvSpPr>
            <p:spPr bwMode="auto">
              <a:xfrm>
                <a:off x="3198" y="21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" name="Line 772"/>
              <p:cNvSpPr>
                <a:spLocks noChangeAspect="1" noChangeShapeType="1"/>
              </p:cNvSpPr>
              <p:nvPr/>
            </p:nvSpPr>
            <p:spPr bwMode="auto">
              <a:xfrm>
                <a:off x="3198" y="21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" name="Line 773"/>
              <p:cNvSpPr>
                <a:spLocks noChangeAspect="1" noChangeShapeType="1"/>
              </p:cNvSpPr>
              <p:nvPr/>
            </p:nvSpPr>
            <p:spPr bwMode="auto">
              <a:xfrm>
                <a:off x="3019" y="2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" name="Line 774"/>
              <p:cNvSpPr>
                <a:spLocks noChangeAspect="1" noChangeShapeType="1"/>
              </p:cNvSpPr>
              <p:nvPr/>
            </p:nvSpPr>
            <p:spPr bwMode="auto">
              <a:xfrm>
                <a:off x="3019" y="2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" name="Line 775"/>
              <p:cNvSpPr>
                <a:spLocks noChangeAspect="1" noChangeShapeType="1"/>
              </p:cNvSpPr>
              <p:nvPr/>
            </p:nvSpPr>
            <p:spPr bwMode="auto">
              <a:xfrm>
                <a:off x="3019" y="2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" name="Line 776"/>
              <p:cNvSpPr>
                <a:spLocks noChangeAspect="1" noChangeShapeType="1"/>
              </p:cNvSpPr>
              <p:nvPr/>
            </p:nvSpPr>
            <p:spPr bwMode="auto">
              <a:xfrm>
                <a:off x="3019" y="2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" name="Line 777"/>
              <p:cNvSpPr>
                <a:spLocks noChangeAspect="1" noChangeShapeType="1"/>
              </p:cNvSpPr>
              <p:nvPr/>
            </p:nvSpPr>
            <p:spPr bwMode="auto">
              <a:xfrm>
                <a:off x="3019" y="2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" name="Line 778"/>
              <p:cNvSpPr>
                <a:spLocks noChangeAspect="1" noChangeShapeType="1"/>
              </p:cNvSpPr>
              <p:nvPr/>
            </p:nvSpPr>
            <p:spPr bwMode="auto">
              <a:xfrm>
                <a:off x="2839" y="2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" name="Line 779"/>
              <p:cNvSpPr>
                <a:spLocks noChangeAspect="1" noChangeShapeType="1"/>
              </p:cNvSpPr>
              <p:nvPr/>
            </p:nvSpPr>
            <p:spPr bwMode="auto">
              <a:xfrm>
                <a:off x="2839" y="2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" name="Line 780"/>
              <p:cNvSpPr>
                <a:spLocks noChangeAspect="1" noChangeShapeType="1"/>
              </p:cNvSpPr>
              <p:nvPr/>
            </p:nvSpPr>
            <p:spPr bwMode="auto">
              <a:xfrm>
                <a:off x="2839" y="2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" name="Line 781"/>
              <p:cNvSpPr>
                <a:spLocks noChangeAspect="1" noChangeShapeType="1"/>
              </p:cNvSpPr>
              <p:nvPr/>
            </p:nvSpPr>
            <p:spPr bwMode="auto">
              <a:xfrm>
                <a:off x="2839" y="2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" name="Line 782"/>
              <p:cNvSpPr>
                <a:spLocks noChangeAspect="1" noChangeShapeType="1"/>
              </p:cNvSpPr>
              <p:nvPr/>
            </p:nvSpPr>
            <p:spPr bwMode="auto">
              <a:xfrm>
                <a:off x="2839" y="22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" name="Line 783"/>
              <p:cNvSpPr>
                <a:spLocks noChangeAspect="1" noChangeShapeType="1"/>
              </p:cNvSpPr>
              <p:nvPr/>
            </p:nvSpPr>
            <p:spPr bwMode="auto">
              <a:xfrm>
                <a:off x="2839" y="2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4" name="Line 784"/>
              <p:cNvSpPr>
                <a:spLocks noChangeAspect="1" noChangeShapeType="1"/>
              </p:cNvSpPr>
              <p:nvPr/>
            </p:nvSpPr>
            <p:spPr bwMode="auto">
              <a:xfrm>
                <a:off x="2839" y="22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" name="Line 785"/>
              <p:cNvSpPr>
                <a:spLocks noChangeAspect="1" noChangeShapeType="1"/>
              </p:cNvSpPr>
              <p:nvPr/>
            </p:nvSpPr>
            <p:spPr bwMode="auto">
              <a:xfrm>
                <a:off x="2654" y="2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" name="Line 786"/>
              <p:cNvSpPr>
                <a:spLocks noChangeAspect="1" noChangeShapeType="1"/>
              </p:cNvSpPr>
              <p:nvPr/>
            </p:nvSpPr>
            <p:spPr bwMode="auto">
              <a:xfrm>
                <a:off x="2654" y="2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" name="Line 787"/>
              <p:cNvSpPr>
                <a:spLocks noChangeAspect="1" noChangeShapeType="1"/>
              </p:cNvSpPr>
              <p:nvPr/>
            </p:nvSpPr>
            <p:spPr bwMode="auto">
              <a:xfrm>
                <a:off x="2654" y="2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" name="Line 788"/>
              <p:cNvSpPr>
                <a:spLocks noChangeAspect="1" noChangeShapeType="1"/>
              </p:cNvSpPr>
              <p:nvPr/>
            </p:nvSpPr>
            <p:spPr bwMode="auto">
              <a:xfrm>
                <a:off x="2654" y="2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" name="Line 789"/>
              <p:cNvSpPr>
                <a:spLocks noChangeAspect="1" noChangeShapeType="1"/>
              </p:cNvSpPr>
              <p:nvPr/>
            </p:nvSpPr>
            <p:spPr bwMode="auto">
              <a:xfrm>
                <a:off x="2654" y="2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" name="Line 790"/>
              <p:cNvSpPr>
                <a:spLocks noChangeAspect="1" noChangeShapeType="1"/>
              </p:cNvSpPr>
              <p:nvPr/>
            </p:nvSpPr>
            <p:spPr bwMode="auto">
              <a:xfrm>
                <a:off x="2654" y="2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" name="Line 791"/>
              <p:cNvSpPr>
                <a:spLocks noChangeAspect="1" noChangeShapeType="1"/>
              </p:cNvSpPr>
              <p:nvPr/>
            </p:nvSpPr>
            <p:spPr bwMode="auto">
              <a:xfrm>
                <a:off x="2654" y="2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" name="Line 792"/>
              <p:cNvSpPr>
                <a:spLocks noChangeAspect="1" noChangeShapeType="1"/>
              </p:cNvSpPr>
              <p:nvPr/>
            </p:nvSpPr>
            <p:spPr bwMode="auto">
              <a:xfrm>
                <a:off x="2654" y="23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" name="Line 793"/>
              <p:cNvSpPr>
                <a:spLocks noChangeAspect="1" noChangeShapeType="1"/>
              </p:cNvSpPr>
              <p:nvPr/>
            </p:nvSpPr>
            <p:spPr bwMode="auto">
              <a:xfrm>
                <a:off x="2654" y="2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" name="Line 794"/>
              <p:cNvSpPr>
                <a:spLocks noChangeAspect="1" noChangeShapeType="1"/>
              </p:cNvSpPr>
              <p:nvPr/>
            </p:nvSpPr>
            <p:spPr bwMode="auto">
              <a:xfrm>
                <a:off x="2475" y="2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" name="Line 795"/>
              <p:cNvSpPr>
                <a:spLocks noChangeAspect="1" noChangeShapeType="1"/>
              </p:cNvSpPr>
              <p:nvPr/>
            </p:nvSpPr>
            <p:spPr bwMode="auto">
              <a:xfrm>
                <a:off x="2475" y="2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" name="Line 796"/>
              <p:cNvSpPr>
                <a:spLocks noChangeAspect="1" noChangeShapeType="1"/>
              </p:cNvSpPr>
              <p:nvPr/>
            </p:nvSpPr>
            <p:spPr bwMode="auto">
              <a:xfrm>
                <a:off x="2475" y="2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" name="Line 797"/>
              <p:cNvSpPr>
                <a:spLocks noChangeAspect="1" noChangeShapeType="1"/>
              </p:cNvSpPr>
              <p:nvPr/>
            </p:nvSpPr>
            <p:spPr bwMode="auto">
              <a:xfrm>
                <a:off x="2475" y="2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" name="Line 798"/>
              <p:cNvSpPr>
                <a:spLocks noChangeAspect="1" noChangeShapeType="1"/>
              </p:cNvSpPr>
              <p:nvPr/>
            </p:nvSpPr>
            <p:spPr bwMode="auto">
              <a:xfrm>
                <a:off x="2475" y="2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" name="Line 799"/>
              <p:cNvSpPr>
                <a:spLocks noChangeAspect="1" noChangeShapeType="1"/>
              </p:cNvSpPr>
              <p:nvPr/>
            </p:nvSpPr>
            <p:spPr bwMode="auto">
              <a:xfrm>
                <a:off x="2475" y="2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" name="Line 800"/>
              <p:cNvSpPr>
                <a:spLocks noChangeAspect="1" noChangeShapeType="1"/>
              </p:cNvSpPr>
              <p:nvPr/>
            </p:nvSpPr>
            <p:spPr bwMode="auto">
              <a:xfrm>
                <a:off x="2475" y="2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" name="Line 801"/>
              <p:cNvSpPr>
                <a:spLocks noChangeAspect="1" noChangeShapeType="1"/>
              </p:cNvSpPr>
              <p:nvPr/>
            </p:nvSpPr>
            <p:spPr bwMode="auto">
              <a:xfrm>
                <a:off x="2475" y="23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" name="Line 802"/>
              <p:cNvSpPr>
                <a:spLocks noChangeAspect="1" noChangeShapeType="1"/>
              </p:cNvSpPr>
              <p:nvPr/>
            </p:nvSpPr>
            <p:spPr bwMode="auto">
              <a:xfrm>
                <a:off x="2475" y="23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" name="Line 803"/>
              <p:cNvSpPr>
                <a:spLocks noChangeAspect="1" noChangeShapeType="1"/>
              </p:cNvSpPr>
              <p:nvPr/>
            </p:nvSpPr>
            <p:spPr bwMode="auto">
              <a:xfrm>
                <a:off x="2475" y="2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" name="Line 804"/>
              <p:cNvSpPr>
                <a:spLocks noChangeAspect="1" noChangeShapeType="1"/>
              </p:cNvSpPr>
              <p:nvPr/>
            </p:nvSpPr>
            <p:spPr bwMode="auto">
              <a:xfrm>
                <a:off x="2475" y="23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" name="Line 805"/>
              <p:cNvSpPr>
                <a:spLocks noChangeAspect="1" noChangeShapeType="1"/>
              </p:cNvSpPr>
              <p:nvPr/>
            </p:nvSpPr>
            <p:spPr bwMode="auto">
              <a:xfrm>
                <a:off x="2286" y="2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" name="Line 806"/>
              <p:cNvSpPr>
                <a:spLocks noChangeAspect="1" noChangeShapeType="1"/>
              </p:cNvSpPr>
              <p:nvPr/>
            </p:nvSpPr>
            <p:spPr bwMode="auto">
              <a:xfrm>
                <a:off x="2286" y="2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" name="Line 807"/>
              <p:cNvSpPr>
                <a:spLocks noChangeAspect="1" noChangeShapeType="1"/>
              </p:cNvSpPr>
              <p:nvPr/>
            </p:nvSpPr>
            <p:spPr bwMode="auto">
              <a:xfrm>
                <a:off x="2286" y="2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" name="Line 808"/>
              <p:cNvSpPr>
                <a:spLocks noChangeAspect="1" noChangeShapeType="1"/>
              </p:cNvSpPr>
              <p:nvPr/>
            </p:nvSpPr>
            <p:spPr bwMode="auto">
              <a:xfrm>
                <a:off x="2286" y="2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" name="Line 809"/>
              <p:cNvSpPr>
                <a:spLocks noChangeAspect="1" noChangeShapeType="1"/>
              </p:cNvSpPr>
              <p:nvPr/>
            </p:nvSpPr>
            <p:spPr bwMode="auto">
              <a:xfrm>
                <a:off x="2286" y="2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" name="Line 810"/>
              <p:cNvSpPr>
                <a:spLocks noChangeAspect="1" noChangeShapeType="1"/>
              </p:cNvSpPr>
              <p:nvPr/>
            </p:nvSpPr>
            <p:spPr bwMode="auto">
              <a:xfrm>
                <a:off x="2286" y="2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" name="Line 811"/>
              <p:cNvSpPr>
                <a:spLocks noChangeAspect="1" noChangeShapeType="1"/>
              </p:cNvSpPr>
              <p:nvPr/>
            </p:nvSpPr>
            <p:spPr bwMode="auto">
              <a:xfrm>
                <a:off x="2286" y="2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" name="Line 812"/>
              <p:cNvSpPr>
                <a:spLocks noChangeAspect="1" noChangeShapeType="1"/>
              </p:cNvSpPr>
              <p:nvPr/>
            </p:nvSpPr>
            <p:spPr bwMode="auto">
              <a:xfrm>
                <a:off x="2286" y="23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" name="Line 813"/>
              <p:cNvSpPr>
                <a:spLocks noChangeAspect="1" noChangeShapeType="1"/>
              </p:cNvSpPr>
              <p:nvPr/>
            </p:nvSpPr>
            <p:spPr bwMode="auto">
              <a:xfrm>
                <a:off x="2286" y="23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" name="Line 814"/>
              <p:cNvSpPr>
                <a:spLocks noChangeAspect="1" noChangeShapeType="1"/>
              </p:cNvSpPr>
              <p:nvPr/>
            </p:nvSpPr>
            <p:spPr bwMode="auto">
              <a:xfrm>
                <a:off x="2286" y="23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" name="Line 815"/>
              <p:cNvSpPr>
                <a:spLocks noChangeAspect="1" noChangeShapeType="1"/>
              </p:cNvSpPr>
              <p:nvPr/>
            </p:nvSpPr>
            <p:spPr bwMode="auto">
              <a:xfrm>
                <a:off x="2286" y="23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" name="Line 816"/>
              <p:cNvSpPr>
                <a:spLocks noChangeAspect="1" noChangeShapeType="1"/>
              </p:cNvSpPr>
              <p:nvPr/>
            </p:nvSpPr>
            <p:spPr bwMode="auto">
              <a:xfrm>
                <a:off x="2286" y="24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" name="Line 817"/>
              <p:cNvSpPr>
                <a:spLocks noChangeAspect="1" noChangeShapeType="1"/>
              </p:cNvSpPr>
              <p:nvPr/>
            </p:nvSpPr>
            <p:spPr bwMode="auto">
              <a:xfrm>
                <a:off x="2286" y="24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" name="Line 818"/>
              <p:cNvSpPr>
                <a:spLocks noChangeAspect="1" noChangeShapeType="1"/>
              </p:cNvSpPr>
              <p:nvPr/>
            </p:nvSpPr>
            <p:spPr bwMode="auto">
              <a:xfrm>
                <a:off x="2106" y="21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" name="Line 819"/>
              <p:cNvSpPr>
                <a:spLocks noChangeAspect="1" noChangeShapeType="1"/>
              </p:cNvSpPr>
              <p:nvPr/>
            </p:nvSpPr>
            <p:spPr bwMode="auto">
              <a:xfrm>
                <a:off x="2106" y="22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" name="Line 820"/>
              <p:cNvSpPr>
                <a:spLocks noChangeAspect="1" noChangeShapeType="1"/>
              </p:cNvSpPr>
              <p:nvPr/>
            </p:nvSpPr>
            <p:spPr bwMode="auto">
              <a:xfrm>
                <a:off x="2106" y="22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" name="Line 821"/>
              <p:cNvSpPr>
                <a:spLocks noChangeAspect="1" noChangeShapeType="1"/>
              </p:cNvSpPr>
              <p:nvPr/>
            </p:nvSpPr>
            <p:spPr bwMode="auto">
              <a:xfrm>
                <a:off x="2106" y="21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" name="Line 822"/>
              <p:cNvSpPr>
                <a:spLocks noChangeAspect="1" noChangeShapeType="1"/>
              </p:cNvSpPr>
              <p:nvPr/>
            </p:nvSpPr>
            <p:spPr bwMode="auto">
              <a:xfrm>
                <a:off x="2106" y="22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" name="Line 823"/>
              <p:cNvSpPr>
                <a:spLocks noChangeAspect="1" noChangeShapeType="1"/>
              </p:cNvSpPr>
              <p:nvPr/>
            </p:nvSpPr>
            <p:spPr bwMode="auto">
              <a:xfrm>
                <a:off x="2106" y="22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" name="Line 824"/>
              <p:cNvSpPr>
                <a:spLocks noChangeAspect="1" noChangeShapeType="1"/>
              </p:cNvSpPr>
              <p:nvPr/>
            </p:nvSpPr>
            <p:spPr bwMode="auto">
              <a:xfrm>
                <a:off x="2106" y="23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" name="Line 825"/>
              <p:cNvSpPr>
                <a:spLocks noChangeAspect="1" noChangeShapeType="1"/>
              </p:cNvSpPr>
              <p:nvPr/>
            </p:nvSpPr>
            <p:spPr bwMode="auto">
              <a:xfrm>
                <a:off x="2106" y="23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" name="Line 826"/>
              <p:cNvSpPr>
                <a:spLocks noChangeAspect="1" noChangeShapeType="1"/>
              </p:cNvSpPr>
              <p:nvPr/>
            </p:nvSpPr>
            <p:spPr bwMode="auto">
              <a:xfrm>
                <a:off x="2106" y="22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" name="Line 827"/>
              <p:cNvSpPr>
                <a:spLocks noChangeAspect="1" noChangeShapeType="1"/>
              </p:cNvSpPr>
              <p:nvPr/>
            </p:nvSpPr>
            <p:spPr bwMode="auto">
              <a:xfrm>
                <a:off x="2106" y="23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" name="Line 828"/>
              <p:cNvSpPr>
                <a:spLocks noChangeAspect="1" noChangeShapeType="1"/>
              </p:cNvSpPr>
              <p:nvPr/>
            </p:nvSpPr>
            <p:spPr bwMode="auto">
              <a:xfrm>
                <a:off x="2106" y="23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" name="Line 829"/>
              <p:cNvSpPr>
                <a:spLocks noChangeAspect="1" noChangeShapeType="1"/>
              </p:cNvSpPr>
              <p:nvPr/>
            </p:nvSpPr>
            <p:spPr bwMode="auto">
              <a:xfrm>
                <a:off x="2106" y="24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" name="Line 830"/>
              <p:cNvSpPr>
                <a:spLocks noChangeAspect="1" noChangeShapeType="1"/>
              </p:cNvSpPr>
              <p:nvPr/>
            </p:nvSpPr>
            <p:spPr bwMode="auto">
              <a:xfrm>
                <a:off x="2106" y="24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" name="Line 831"/>
              <p:cNvSpPr>
                <a:spLocks noChangeAspect="1" noChangeShapeType="1"/>
              </p:cNvSpPr>
              <p:nvPr/>
            </p:nvSpPr>
            <p:spPr bwMode="auto">
              <a:xfrm>
                <a:off x="1927" y="21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" name="Line 832"/>
              <p:cNvSpPr>
                <a:spLocks noChangeAspect="1" noChangeShapeType="1"/>
              </p:cNvSpPr>
              <p:nvPr/>
            </p:nvSpPr>
            <p:spPr bwMode="auto">
              <a:xfrm>
                <a:off x="1927" y="22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" name="Line 833"/>
              <p:cNvSpPr>
                <a:spLocks noChangeAspect="1" noChangeShapeType="1"/>
              </p:cNvSpPr>
              <p:nvPr/>
            </p:nvSpPr>
            <p:spPr bwMode="auto">
              <a:xfrm>
                <a:off x="1927" y="22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" name="Line 834"/>
              <p:cNvSpPr>
                <a:spLocks noChangeAspect="1" noChangeShapeType="1"/>
              </p:cNvSpPr>
              <p:nvPr/>
            </p:nvSpPr>
            <p:spPr bwMode="auto">
              <a:xfrm>
                <a:off x="1927" y="21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" name="Line 835"/>
              <p:cNvSpPr>
                <a:spLocks noChangeAspect="1" noChangeShapeType="1"/>
              </p:cNvSpPr>
              <p:nvPr/>
            </p:nvSpPr>
            <p:spPr bwMode="auto">
              <a:xfrm>
                <a:off x="1927" y="22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" name="Line 836"/>
              <p:cNvSpPr>
                <a:spLocks noChangeAspect="1" noChangeShapeType="1"/>
              </p:cNvSpPr>
              <p:nvPr/>
            </p:nvSpPr>
            <p:spPr bwMode="auto">
              <a:xfrm>
                <a:off x="1927" y="22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" name="Line 837"/>
              <p:cNvSpPr>
                <a:spLocks noChangeAspect="1" noChangeShapeType="1"/>
              </p:cNvSpPr>
              <p:nvPr/>
            </p:nvSpPr>
            <p:spPr bwMode="auto">
              <a:xfrm>
                <a:off x="1927" y="23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" name="Line 838"/>
              <p:cNvSpPr>
                <a:spLocks noChangeAspect="1" noChangeShapeType="1"/>
              </p:cNvSpPr>
              <p:nvPr/>
            </p:nvSpPr>
            <p:spPr bwMode="auto">
              <a:xfrm>
                <a:off x="1927" y="23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" name="Line 839"/>
              <p:cNvSpPr>
                <a:spLocks noChangeAspect="1" noChangeShapeType="1"/>
              </p:cNvSpPr>
              <p:nvPr/>
            </p:nvSpPr>
            <p:spPr bwMode="auto">
              <a:xfrm>
                <a:off x="1927" y="22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0" name="Line 840"/>
              <p:cNvSpPr>
                <a:spLocks noChangeAspect="1" noChangeShapeType="1"/>
              </p:cNvSpPr>
              <p:nvPr/>
            </p:nvSpPr>
            <p:spPr bwMode="auto">
              <a:xfrm>
                <a:off x="1927" y="23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" name="Line 841"/>
              <p:cNvSpPr>
                <a:spLocks noChangeAspect="1" noChangeShapeType="1"/>
              </p:cNvSpPr>
              <p:nvPr/>
            </p:nvSpPr>
            <p:spPr bwMode="auto">
              <a:xfrm>
                <a:off x="1927" y="23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" name="Line 842"/>
              <p:cNvSpPr>
                <a:spLocks noChangeAspect="1" noChangeShapeType="1"/>
              </p:cNvSpPr>
              <p:nvPr/>
            </p:nvSpPr>
            <p:spPr bwMode="auto">
              <a:xfrm>
                <a:off x="1927" y="24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" name="Line 843"/>
              <p:cNvSpPr>
                <a:spLocks noChangeAspect="1" noChangeShapeType="1"/>
              </p:cNvSpPr>
              <p:nvPr/>
            </p:nvSpPr>
            <p:spPr bwMode="auto">
              <a:xfrm>
                <a:off x="1927" y="24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4" name="Line 844"/>
              <p:cNvSpPr>
                <a:spLocks noChangeAspect="1" noChangeShapeType="1"/>
              </p:cNvSpPr>
              <p:nvPr/>
            </p:nvSpPr>
            <p:spPr bwMode="auto">
              <a:xfrm>
                <a:off x="1747" y="2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5" name="Line 845"/>
              <p:cNvSpPr>
                <a:spLocks noChangeAspect="1" noChangeShapeType="1"/>
              </p:cNvSpPr>
              <p:nvPr/>
            </p:nvSpPr>
            <p:spPr bwMode="auto">
              <a:xfrm>
                <a:off x="1747" y="2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6" name="Line 846"/>
              <p:cNvSpPr>
                <a:spLocks noChangeAspect="1" noChangeShapeType="1"/>
              </p:cNvSpPr>
              <p:nvPr/>
            </p:nvSpPr>
            <p:spPr bwMode="auto">
              <a:xfrm>
                <a:off x="1747" y="2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7" name="Line 847"/>
              <p:cNvSpPr>
                <a:spLocks noChangeAspect="1" noChangeShapeType="1"/>
              </p:cNvSpPr>
              <p:nvPr/>
            </p:nvSpPr>
            <p:spPr bwMode="auto">
              <a:xfrm>
                <a:off x="1747" y="2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8" name="Line 848"/>
              <p:cNvSpPr>
                <a:spLocks noChangeAspect="1" noChangeShapeType="1"/>
              </p:cNvSpPr>
              <p:nvPr/>
            </p:nvSpPr>
            <p:spPr bwMode="auto">
              <a:xfrm>
                <a:off x="1747" y="22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9" name="Line 849"/>
              <p:cNvSpPr>
                <a:spLocks noChangeAspect="1" noChangeShapeType="1"/>
              </p:cNvSpPr>
              <p:nvPr/>
            </p:nvSpPr>
            <p:spPr bwMode="auto">
              <a:xfrm>
                <a:off x="1747" y="22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0" name="Line 850"/>
              <p:cNvSpPr>
                <a:spLocks noChangeAspect="1" noChangeShapeType="1"/>
              </p:cNvSpPr>
              <p:nvPr/>
            </p:nvSpPr>
            <p:spPr bwMode="auto">
              <a:xfrm>
                <a:off x="1747" y="23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1" name="Line 851"/>
              <p:cNvSpPr>
                <a:spLocks noChangeAspect="1" noChangeShapeType="1"/>
              </p:cNvSpPr>
              <p:nvPr/>
            </p:nvSpPr>
            <p:spPr bwMode="auto">
              <a:xfrm>
                <a:off x="1747" y="23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" name="Line 852"/>
              <p:cNvSpPr>
                <a:spLocks noChangeAspect="1" noChangeShapeType="1"/>
              </p:cNvSpPr>
              <p:nvPr/>
            </p:nvSpPr>
            <p:spPr bwMode="auto">
              <a:xfrm>
                <a:off x="1747" y="23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" name="Line 853"/>
              <p:cNvSpPr>
                <a:spLocks noChangeAspect="1" noChangeShapeType="1"/>
              </p:cNvSpPr>
              <p:nvPr/>
            </p:nvSpPr>
            <p:spPr bwMode="auto">
              <a:xfrm>
                <a:off x="1747" y="23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4" name="Line 854"/>
              <p:cNvSpPr>
                <a:spLocks noChangeAspect="1" noChangeShapeType="1"/>
              </p:cNvSpPr>
              <p:nvPr/>
            </p:nvSpPr>
            <p:spPr bwMode="auto">
              <a:xfrm>
                <a:off x="1747" y="23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5" name="Line 855"/>
              <p:cNvSpPr>
                <a:spLocks noChangeAspect="1" noChangeShapeType="1"/>
              </p:cNvSpPr>
              <p:nvPr/>
            </p:nvSpPr>
            <p:spPr bwMode="auto">
              <a:xfrm>
                <a:off x="1747" y="24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6" name="Line 856"/>
              <p:cNvSpPr>
                <a:spLocks noChangeAspect="1" noChangeShapeType="1"/>
              </p:cNvSpPr>
              <p:nvPr/>
            </p:nvSpPr>
            <p:spPr bwMode="auto">
              <a:xfrm>
                <a:off x="1747" y="24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7" name="Line 857"/>
              <p:cNvSpPr>
                <a:spLocks noChangeAspect="1" noChangeShapeType="1"/>
              </p:cNvSpPr>
              <p:nvPr/>
            </p:nvSpPr>
            <p:spPr bwMode="auto">
              <a:xfrm>
                <a:off x="1568" y="2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8" name="Line 858"/>
              <p:cNvSpPr>
                <a:spLocks noChangeAspect="1" noChangeShapeType="1"/>
              </p:cNvSpPr>
              <p:nvPr/>
            </p:nvSpPr>
            <p:spPr bwMode="auto">
              <a:xfrm>
                <a:off x="1568" y="2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9" name="Line 859"/>
              <p:cNvSpPr>
                <a:spLocks noChangeAspect="1" noChangeShapeType="1"/>
              </p:cNvSpPr>
              <p:nvPr/>
            </p:nvSpPr>
            <p:spPr bwMode="auto">
              <a:xfrm>
                <a:off x="1568" y="2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0" name="Line 860"/>
              <p:cNvSpPr>
                <a:spLocks noChangeAspect="1" noChangeShapeType="1"/>
              </p:cNvSpPr>
              <p:nvPr/>
            </p:nvSpPr>
            <p:spPr bwMode="auto">
              <a:xfrm>
                <a:off x="1568" y="2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1" name="Line 861"/>
              <p:cNvSpPr>
                <a:spLocks noChangeAspect="1" noChangeShapeType="1"/>
              </p:cNvSpPr>
              <p:nvPr/>
            </p:nvSpPr>
            <p:spPr bwMode="auto">
              <a:xfrm>
                <a:off x="1568" y="22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" name="Line 862"/>
              <p:cNvSpPr>
                <a:spLocks noChangeAspect="1" noChangeShapeType="1"/>
              </p:cNvSpPr>
              <p:nvPr/>
            </p:nvSpPr>
            <p:spPr bwMode="auto">
              <a:xfrm>
                <a:off x="1568" y="23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" name="Line 863"/>
              <p:cNvSpPr>
                <a:spLocks noChangeAspect="1" noChangeShapeType="1"/>
              </p:cNvSpPr>
              <p:nvPr/>
            </p:nvSpPr>
            <p:spPr bwMode="auto">
              <a:xfrm>
                <a:off x="1568" y="23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" name="Line 864"/>
              <p:cNvSpPr>
                <a:spLocks noChangeAspect="1" noChangeShapeType="1"/>
              </p:cNvSpPr>
              <p:nvPr/>
            </p:nvSpPr>
            <p:spPr bwMode="auto">
              <a:xfrm>
                <a:off x="1568" y="22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" name="Line 865"/>
              <p:cNvSpPr>
                <a:spLocks noChangeAspect="1" noChangeShapeType="1"/>
              </p:cNvSpPr>
              <p:nvPr/>
            </p:nvSpPr>
            <p:spPr bwMode="auto">
              <a:xfrm>
                <a:off x="1568" y="2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" name="Line 866"/>
              <p:cNvSpPr>
                <a:spLocks noChangeAspect="1" noChangeShapeType="1"/>
              </p:cNvSpPr>
              <p:nvPr/>
            </p:nvSpPr>
            <p:spPr bwMode="auto">
              <a:xfrm>
                <a:off x="1568" y="2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7" name="Line 867"/>
              <p:cNvSpPr>
                <a:spLocks noChangeAspect="1" noChangeShapeType="1"/>
              </p:cNvSpPr>
              <p:nvPr/>
            </p:nvSpPr>
            <p:spPr bwMode="auto">
              <a:xfrm>
                <a:off x="1568" y="24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8" name="Line 868"/>
              <p:cNvSpPr>
                <a:spLocks noChangeAspect="1" noChangeShapeType="1"/>
              </p:cNvSpPr>
              <p:nvPr/>
            </p:nvSpPr>
            <p:spPr bwMode="auto">
              <a:xfrm>
                <a:off x="1568" y="24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9" name="Line 869"/>
              <p:cNvSpPr>
                <a:spLocks noChangeAspect="1" noChangeShapeType="1"/>
              </p:cNvSpPr>
              <p:nvPr/>
            </p:nvSpPr>
            <p:spPr bwMode="auto">
              <a:xfrm>
                <a:off x="1568" y="2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0" name="Line 870"/>
              <p:cNvSpPr>
                <a:spLocks noChangeAspect="1" noChangeShapeType="1"/>
              </p:cNvSpPr>
              <p:nvPr/>
            </p:nvSpPr>
            <p:spPr bwMode="auto">
              <a:xfrm>
                <a:off x="1389" y="2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1" name="Line 871"/>
              <p:cNvSpPr>
                <a:spLocks noChangeAspect="1" noChangeShapeType="1"/>
              </p:cNvSpPr>
              <p:nvPr/>
            </p:nvSpPr>
            <p:spPr bwMode="auto">
              <a:xfrm>
                <a:off x="1389" y="2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" name="Line 872"/>
              <p:cNvSpPr>
                <a:spLocks noChangeAspect="1" noChangeShapeType="1"/>
              </p:cNvSpPr>
              <p:nvPr/>
            </p:nvSpPr>
            <p:spPr bwMode="auto">
              <a:xfrm>
                <a:off x="1389" y="2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" name="Line 873"/>
              <p:cNvSpPr>
                <a:spLocks noChangeAspect="1" noChangeShapeType="1"/>
              </p:cNvSpPr>
              <p:nvPr/>
            </p:nvSpPr>
            <p:spPr bwMode="auto">
              <a:xfrm>
                <a:off x="1389" y="2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" name="Line 874"/>
              <p:cNvSpPr>
                <a:spLocks noChangeAspect="1" noChangeShapeType="1"/>
              </p:cNvSpPr>
              <p:nvPr/>
            </p:nvSpPr>
            <p:spPr bwMode="auto">
              <a:xfrm>
                <a:off x="1389" y="2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5" name="Line 875"/>
              <p:cNvSpPr>
                <a:spLocks noChangeAspect="1" noChangeShapeType="1"/>
              </p:cNvSpPr>
              <p:nvPr/>
            </p:nvSpPr>
            <p:spPr bwMode="auto">
              <a:xfrm>
                <a:off x="1389" y="23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6" name="Line 876"/>
              <p:cNvSpPr>
                <a:spLocks noChangeAspect="1" noChangeShapeType="1"/>
              </p:cNvSpPr>
              <p:nvPr/>
            </p:nvSpPr>
            <p:spPr bwMode="auto">
              <a:xfrm>
                <a:off x="1389" y="23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7" name="Line 877"/>
              <p:cNvSpPr>
                <a:spLocks noChangeAspect="1" noChangeShapeType="1"/>
              </p:cNvSpPr>
              <p:nvPr/>
            </p:nvSpPr>
            <p:spPr bwMode="auto">
              <a:xfrm>
                <a:off x="1389" y="2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8" name="Line 878"/>
              <p:cNvSpPr>
                <a:spLocks noChangeAspect="1" noChangeShapeType="1"/>
              </p:cNvSpPr>
              <p:nvPr/>
            </p:nvSpPr>
            <p:spPr bwMode="auto">
              <a:xfrm>
                <a:off x="1389" y="23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9" name="Line 879"/>
              <p:cNvSpPr>
                <a:spLocks noChangeAspect="1" noChangeShapeType="1"/>
              </p:cNvSpPr>
              <p:nvPr/>
            </p:nvSpPr>
            <p:spPr bwMode="auto">
              <a:xfrm>
                <a:off x="1389" y="23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0" name="Line 880"/>
              <p:cNvSpPr>
                <a:spLocks noChangeAspect="1" noChangeShapeType="1"/>
              </p:cNvSpPr>
              <p:nvPr/>
            </p:nvSpPr>
            <p:spPr bwMode="auto">
              <a:xfrm>
                <a:off x="1389" y="24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1" name="Line 881"/>
              <p:cNvSpPr>
                <a:spLocks noChangeAspect="1" noChangeShapeType="1"/>
              </p:cNvSpPr>
              <p:nvPr/>
            </p:nvSpPr>
            <p:spPr bwMode="auto">
              <a:xfrm>
                <a:off x="1389" y="24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2" name="Line 882"/>
              <p:cNvSpPr>
                <a:spLocks noChangeAspect="1" noChangeShapeType="1"/>
              </p:cNvSpPr>
              <p:nvPr/>
            </p:nvSpPr>
            <p:spPr bwMode="auto">
              <a:xfrm>
                <a:off x="1389" y="24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" name="Line 883"/>
              <p:cNvSpPr>
                <a:spLocks noChangeAspect="1" noChangeShapeType="1"/>
              </p:cNvSpPr>
              <p:nvPr/>
            </p:nvSpPr>
            <p:spPr bwMode="auto">
              <a:xfrm>
                <a:off x="1242" y="21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" name="Line 884"/>
              <p:cNvSpPr>
                <a:spLocks noChangeAspect="1" noChangeShapeType="1"/>
              </p:cNvSpPr>
              <p:nvPr/>
            </p:nvSpPr>
            <p:spPr bwMode="auto">
              <a:xfrm>
                <a:off x="1242" y="21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" name="Line 885"/>
              <p:cNvSpPr>
                <a:spLocks noChangeAspect="1" noChangeShapeType="1"/>
              </p:cNvSpPr>
              <p:nvPr/>
            </p:nvSpPr>
            <p:spPr bwMode="auto">
              <a:xfrm>
                <a:off x="1242" y="22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" name="Line 886"/>
              <p:cNvSpPr>
                <a:spLocks noChangeAspect="1" noChangeShapeType="1"/>
              </p:cNvSpPr>
              <p:nvPr/>
            </p:nvSpPr>
            <p:spPr bwMode="auto">
              <a:xfrm>
                <a:off x="1242" y="22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7" name="Line 887"/>
              <p:cNvSpPr>
                <a:spLocks noChangeAspect="1" noChangeShapeType="1"/>
              </p:cNvSpPr>
              <p:nvPr/>
            </p:nvSpPr>
            <p:spPr bwMode="auto">
              <a:xfrm>
                <a:off x="1242" y="22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8" name="Line 888"/>
              <p:cNvSpPr>
                <a:spLocks noChangeAspect="1" noChangeShapeType="1"/>
              </p:cNvSpPr>
              <p:nvPr/>
            </p:nvSpPr>
            <p:spPr bwMode="auto">
              <a:xfrm>
                <a:off x="1242" y="22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9" name="Line 889"/>
              <p:cNvSpPr>
                <a:spLocks noChangeAspect="1" noChangeShapeType="1"/>
              </p:cNvSpPr>
              <p:nvPr/>
            </p:nvSpPr>
            <p:spPr bwMode="auto">
              <a:xfrm>
                <a:off x="1242" y="23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0" name="Line 890"/>
              <p:cNvSpPr>
                <a:spLocks noChangeAspect="1" noChangeShapeType="1"/>
              </p:cNvSpPr>
              <p:nvPr/>
            </p:nvSpPr>
            <p:spPr bwMode="auto">
              <a:xfrm>
                <a:off x="1242" y="23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1" name="Line 891"/>
              <p:cNvSpPr>
                <a:spLocks noChangeAspect="1" noChangeShapeType="1"/>
              </p:cNvSpPr>
              <p:nvPr/>
            </p:nvSpPr>
            <p:spPr bwMode="auto">
              <a:xfrm>
                <a:off x="1242" y="23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2" name="Line 892"/>
              <p:cNvSpPr>
                <a:spLocks noChangeAspect="1" noChangeShapeType="1"/>
              </p:cNvSpPr>
              <p:nvPr/>
            </p:nvSpPr>
            <p:spPr bwMode="auto">
              <a:xfrm>
                <a:off x="1242" y="23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" name="Line 893"/>
              <p:cNvSpPr>
                <a:spLocks noChangeAspect="1" noChangeShapeType="1"/>
              </p:cNvSpPr>
              <p:nvPr/>
            </p:nvSpPr>
            <p:spPr bwMode="auto">
              <a:xfrm>
                <a:off x="1242" y="24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" name="Line 894"/>
              <p:cNvSpPr>
                <a:spLocks noChangeAspect="1" noChangeShapeType="1"/>
              </p:cNvSpPr>
              <p:nvPr/>
            </p:nvSpPr>
            <p:spPr bwMode="auto">
              <a:xfrm>
                <a:off x="1242" y="24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5" name="Line 895"/>
              <p:cNvSpPr>
                <a:spLocks noChangeAspect="1" noChangeShapeType="1"/>
              </p:cNvSpPr>
              <p:nvPr/>
            </p:nvSpPr>
            <p:spPr bwMode="auto">
              <a:xfrm>
                <a:off x="1242" y="24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6" name="Line 896"/>
              <p:cNvSpPr>
                <a:spLocks noChangeAspect="1" noChangeShapeType="1"/>
              </p:cNvSpPr>
              <p:nvPr/>
            </p:nvSpPr>
            <p:spPr bwMode="auto">
              <a:xfrm>
                <a:off x="1241" y="24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7" name="Line 897"/>
              <p:cNvSpPr>
                <a:spLocks noChangeAspect="1" noChangeShapeType="1"/>
              </p:cNvSpPr>
              <p:nvPr/>
            </p:nvSpPr>
            <p:spPr bwMode="auto">
              <a:xfrm>
                <a:off x="1241" y="24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8" name="Line 898"/>
              <p:cNvSpPr>
                <a:spLocks noChangeAspect="1" noChangeShapeType="1"/>
              </p:cNvSpPr>
              <p:nvPr/>
            </p:nvSpPr>
            <p:spPr bwMode="auto">
              <a:xfrm>
                <a:off x="1241" y="25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9" name="Line 899"/>
              <p:cNvSpPr>
                <a:spLocks noChangeAspect="1" noChangeShapeType="1"/>
              </p:cNvSpPr>
              <p:nvPr/>
            </p:nvSpPr>
            <p:spPr bwMode="auto">
              <a:xfrm>
                <a:off x="1241" y="25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" name="Line 900"/>
              <p:cNvSpPr>
                <a:spLocks noChangeAspect="1" noChangeShapeType="1"/>
              </p:cNvSpPr>
              <p:nvPr/>
            </p:nvSpPr>
            <p:spPr bwMode="auto">
              <a:xfrm>
                <a:off x="1241" y="25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" name="Line 901"/>
              <p:cNvSpPr>
                <a:spLocks noChangeAspect="1" noChangeShapeType="1"/>
              </p:cNvSpPr>
              <p:nvPr/>
            </p:nvSpPr>
            <p:spPr bwMode="auto">
              <a:xfrm>
                <a:off x="1387" y="24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" name="Line 902"/>
              <p:cNvSpPr>
                <a:spLocks noChangeAspect="1" noChangeShapeType="1"/>
              </p:cNvSpPr>
              <p:nvPr/>
            </p:nvSpPr>
            <p:spPr bwMode="auto">
              <a:xfrm>
                <a:off x="1387" y="25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" name="Line 903"/>
              <p:cNvSpPr>
                <a:spLocks noChangeAspect="1" noChangeShapeType="1"/>
              </p:cNvSpPr>
              <p:nvPr/>
            </p:nvSpPr>
            <p:spPr bwMode="auto">
              <a:xfrm>
                <a:off x="1387" y="25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" name="Line 904"/>
              <p:cNvSpPr>
                <a:spLocks noChangeAspect="1" noChangeShapeType="1"/>
              </p:cNvSpPr>
              <p:nvPr/>
            </p:nvSpPr>
            <p:spPr bwMode="auto">
              <a:xfrm>
                <a:off x="1567" y="24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" name="Line 905"/>
              <p:cNvSpPr>
                <a:spLocks noChangeAspect="1" noChangeShapeType="1"/>
              </p:cNvSpPr>
              <p:nvPr/>
            </p:nvSpPr>
            <p:spPr bwMode="auto">
              <a:xfrm>
                <a:off x="1567" y="24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" name="Line 906"/>
              <p:cNvSpPr>
                <a:spLocks noChangeAspect="1" noChangeShapeType="1"/>
              </p:cNvSpPr>
              <p:nvPr/>
            </p:nvSpPr>
            <p:spPr bwMode="auto">
              <a:xfrm>
                <a:off x="1567" y="25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" name="Line 907"/>
              <p:cNvSpPr>
                <a:spLocks noChangeAspect="1" noChangeShapeType="1"/>
              </p:cNvSpPr>
              <p:nvPr/>
            </p:nvSpPr>
            <p:spPr bwMode="auto">
              <a:xfrm>
                <a:off x="1746" y="24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8" name="Line 908"/>
              <p:cNvSpPr>
                <a:spLocks noChangeAspect="1" noChangeShapeType="1"/>
              </p:cNvSpPr>
              <p:nvPr/>
            </p:nvSpPr>
            <p:spPr bwMode="auto">
              <a:xfrm>
                <a:off x="1746" y="24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9" name="Line 909"/>
              <p:cNvSpPr>
                <a:spLocks noChangeAspect="1" noChangeShapeType="1"/>
              </p:cNvSpPr>
              <p:nvPr/>
            </p:nvSpPr>
            <p:spPr bwMode="auto">
              <a:xfrm>
                <a:off x="1746" y="25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0" name="Line 910"/>
              <p:cNvSpPr>
                <a:spLocks noChangeAspect="1" noChangeShapeType="1"/>
              </p:cNvSpPr>
              <p:nvPr/>
            </p:nvSpPr>
            <p:spPr bwMode="auto">
              <a:xfrm>
                <a:off x="1926" y="24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1" name="Line 911"/>
              <p:cNvSpPr>
                <a:spLocks noChangeAspect="1" noChangeShapeType="1"/>
              </p:cNvSpPr>
              <p:nvPr/>
            </p:nvSpPr>
            <p:spPr bwMode="auto">
              <a:xfrm>
                <a:off x="1926" y="24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2" name="Line 912"/>
              <p:cNvSpPr>
                <a:spLocks noChangeAspect="1" noChangeShapeType="1"/>
              </p:cNvSpPr>
              <p:nvPr/>
            </p:nvSpPr>
            <p:spPr bwMode="auto">
              <a:xfrm>
                <a:off x="2106" y="24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" name="Line 913"/>
              <p:cNvSpPr>
                <a:spLocks noChangeAspect="1" noChangeShapeType="1"/>
              </p:cNvSpPr>
              <p:nvPr/>
            </p:nvSpPr>
            <p:spPr bwMode="auto">
              <a:xfrm>
                <a:off x="1388" y="25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Oval 914"/>
            <p:cNvSpPr>
              <a:spLocks noChangeAspect="1" noChangeArrowheads="1"/>
            </p:cNvSpPr>
            <p:nvPr/>
          </p:nvSpPr>
          <p:spPr bwMode="auto">
            <a:xfrm rot="-637180">
              <a:off x="1824" y="2400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915"/>
            <p:cNvGrpSpPr>
              <a:grpSpLocks noChangeAspect="1"/>
            </p:cNvGrpSpPr>
            <p:nvPr/>
          </p:nvGrpSpPr>
          <p:grpSpPr bwMode="auto">
            <a:xfrm>
              <a:off x="1155" y="1694"/>
              <a:ext cx="3444" cy="452"/>
              <a:chOff x="1155" y="1694"/>
              <a:chExt cx="3444" cy="452"/>
            </a:xfrm>
          </p:grpSpPr>
          <p:sp>
            <p:nvSpPr>
              <p:cNvPr id="580" name="Line 916"/>
              <p:cNvSpPr>
                <a:spLocks noChangeAspect="1" noChangeShapeType="1"/>
              </p:cNvSpPr>
              <p:nvPr/>
            </p:nvSpPr>
            <p:spPr bwMode="auto">
              <a:xfrm>
                <a:off x="4530" y="17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1" name="Line 917"/>
              <p:cNvSpPr>
                <a:spLocks noChangeAspect="1" noChangeShapeType="1"/>
              </p:cNvSpPr>
              <p:nvPr/>
            </p:nvSpPr>
            <p:spPr bwMode="auto">
              <a:xfrm>
                <a:off x="4530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2" name="Line 918"/>
              <p:cNvSpPr>
                <a:spLocks noChangeAspect="1" noChangeShapeType="1"/>
              </p:cNvSpPr>
              <p:nvPr/>
            </p:nvSpPr>
            <p:spPr bwMode="auto">
              <a:xfrm>
                <a:off x="4530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" name="Line 919"/>
              <p:cNvSpPr>
                <a:spLocks noChangeAspect="1" noChangeShapeType="1"/>
              </p:cNvSpPr>
              <p:nvPr/>
            </p:nvSpPr>
            <p:spPr bwMode="auto">
              <a:xfrm>
                <a:off x="4530" y="17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" name="Line 920"/>
              <p:cNvSpPr>
                <a:spLocks noChangeAspect="1" noChangeShapeType="1"/>
              </p:cNvSpPr>
              <p:nvPr/>
            </p:nvSpPr>
            <p:spPr bwMode="auto">
              <a:xfrm>
                <a:off x="4530" y="18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" name="Line 921"/>
              <p:cNvSpPr>
                <a:spLocks noChangeAspect="1" noChangeShapeType="1"/>
              </p:cNvSpPr>
              <p:nvPr/>
            </p:nvSpPr>
            <p:spPr bwMode="auto">
              <a:xfrm>
                <a:off x="4530" y="18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" name="Line 922"/>
              <p:cNvSpPr>
                <a:spLocks noChangeAspect="1" noChangeShapeType="1"/>
              </p:cNvSpPr>
              <p:nvPr/>
            </p:nvSpPr>
            <p:spPr bwMode="auto">
              <a:xfrm>
                <a:off x="4530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" name="Line 923"/>
              <p:cNvSpPr>
                <a:spLocks noChangeAspect="1" noChangeShapeType="1"/>
              </p:cNvSpPr>
              <p:nvPr/>
            </p:nvSpPr>
            <p:spPr bwMode="auto">
              <a:xfrm>
                <a:off x="4530" y="19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" name="Line 924"/>
              <p:cNvSpPr>
                <a:spLocks noChangeAspect="1" noChangeShapeType="1"/>
              </p:cNvSpPr>
              <p:nvPr/>
            </p:nvSpPr>
            <p:spPr bwMode="auto">
              <a:xfrm>
                <a:off x="4530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" name="Line 925"/>
              <p:cNvSpPr>
                <a:spLocks noChangeAspect="1" noChangeShapeType="1"/>
              </p:cNvSpPr>
              <p:nvPr/>
            </p:nvSpPr>
            <p:spPr bwMode="auto">
              <a:xfrm>
                <a:off x="4530" y="19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" name="Line 926"/>
              <p:cNvSpPr>
                <a:spLocks noChangeAspect="1" noChangeShapeType="1"/>
              </p:cNvSpPr>
              <p:nvPr/>
            </p:nvSpPr>
            <p:spPr bwMode="auto">
              <a:xfrm>
                <a:off x="4530" y="19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" name="Line 927"/>
              <p:cNvSpPr>
                <a:spLocks noChangeAspect="1" noChangeShapeType="1"/>
              </p:cNvSpPr>
              <p:nvPr/>
            </p:nvSpPr>
            <p:spPr bwMode="auto">
              <a:xfrm>
                <a:off x="4530" y="2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" name="Line 928"/>
              <p:cNvSpPr>
                <a:spLocks noChangeAspect="1" noChangeShapeType="1"/>
              </p:cNvSpPr>
              <p:nvPr/>
            </p:nvSpPr>
            <p:spPr bwMode="auto">
              <a:xfrm>
                <a:off x="4530" y="2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" name="Line 929"/>
              <p:cNvSpPr>
                <a:spLocks noChangeAspect="1" noChangeShapeType="1"/>
              </p:cNvSpPr>
              <p:nvPr/>
            </p:nvSpPr>
            <p:spPr bwMode="auto">
              <a:xfrm>
                <a:off x="4530" y="1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" name="Line 930"/>
              <p:cNvSpPr>
                <a:spLocks noChangeAspect="1" noChangeShapeType="1"/>
              </p:cNvSpPr>
              <p:nvPr/>
            </p:nvSpPr>
            <p:spPr bwMode="auto">
              <a:xfrm>
                <a:off x="4530" y="2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" name="Line 931"/>
              <p:cNvSpPr>
                <a:spLocks noChangeAspect="1" noChangeShapeType="1"/>
              </p:cNvSpPr>
              <p:nvPr/>
            </p:nvSpPr>
            <p:spPr bwMode="auto">
              <a:xfrm>
                <a:off x="4530" y="2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6" name="Line 932"/>
              <p:cNvSpPr>
                <a:spLocks noChangeAspect="1" noChangeShapeType="1"/>
              </p:cNvSpPr>
              <p:nvPr/>
            </p:nvSpPr>
            <p:spPr bwMode="auto">
              <a:xfrm>
                <a:off x="4374" y="17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7" name="Line 933"/>
              <p:cNvSpPr>
                <a:spLocks noChangeAspect="1" noChangeShapeType="1"/>
              </p:cNvSpPr>
              <p:nvPr/>
            </p:nvSpPr>
            <p:spPr bwMode="auto">
              <a:xfrm>
                <a:off x="4374" y="17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8" name="Line 934"/>
              <p:cNvSpPr>
                <a:spLocks noChangeAspect="1" noChangeShapeType="1"/>
              </p:cNvSpPr>
              <p:nvPr/>
            </p:nvSpPr>
            <p:spPr bwMode="auto">
              <a:xfrm>
                <a:off x="4374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9" name="Line 935"/>
              <p:cNvSpPr>
                <a:spLocks noChangeAspect="1" noChangeShapeType="1"/>
              </p:cNvSpPr>
              <p:nvPr/>
            </p:nvSpPr>
            <p:spPr bwMode="auto">
              <a:xfrm>
                <a:off x="4374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0" name="Line 936"/>
              <p:cNvSpPr>
                <a:spLocks noChangeAspect="1" noChangeShapeType="1"/>
              </p:cNvSpPr>
              <p:nvPr/>
            </p:nvSpPr>
            <p:spPr bwMode="auto">
              <a:xfrm>
                <a:off x="4374" y="17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1" name="Line 937"/>
              <p:cNvSpPr>
                <a:spLocks noChangeAspect="1" noChangeShapeType="1"/>
              </p:cNvSpPr>
              <p:nvPr/>
            </p:nvSpPr>
            <p:spPr bwMode="auto">
              <a:xfrm>
                <a:off x="4374" y="18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2" name="Line 938"/>
              <p:cNvSpPr>
                <a:spLocks noChangeAspect="1" noChangeShapeType="1"/>
              </p:cNvSpPr>
              <p:nvPr/>
            </p:nvSpPr>
            <p:spPr bwMode="auto">
              <a:xfrm>
                <a:off x="4374" y="18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3" name="Line 939"/>
              <p:cNvSpPr>
                <a:spLocks noChangeAspect="1" noChangeShapeType="1"/>
              </p:cNvSpPr>
              <p:nvPr/>
            </p:nvSpPr>
            <p:spPr bwMode="auto">
              <a:xfrm>
                <a:off x="4374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" name="Line 940"/>
              <p:cNvSpPr>
                <a:spLocks noChangeAspect="1" noChangeShapeType="1"/>
              </p:cNvSpPr>
              <p:nvPr/>
            </p:nvSpPr>
            <p:spPr bwMode="auto">
              <a:xfrm>
                <a:off x="4374" y="19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" name="Line 941"/>
              <p:cNvSpPr>
                <a:spLocks noChangeAspect="1" noChangeShapeType="1"/>
              </p:cNvSpPr>
              <p:nvPr/>
            </p:nvSpPr>
            <p:spPr bwMode="auto">
              <a:xfrm>
                <a:off x="4374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" name="Line 942"/>
              <p:cNvSpPr>
                <a:spLocks noChangeAspect="1" noChangeShapeType="1"/>
              </p:cNvSpPr>
              <p:nvPr/>
            </p:nvSpPr>
            <p:spPr bwMode="auto">
              <a:xfrm>
                <a:off x="4374" y="19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7" name="Line 943"/>
              <p:cNvSpPr>
                <a:spLocks noChangeAspect="1" noChangeShapeType="1"/>
              </p:cNvSpPr>
              <p:nvPr/>
            </p:nvSpPr>
            <p:spPr bwMode="auto">
              <a:xfrm>
                <a:off x="4374" y="19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8" name="Line 944"/>
              <p:cNvSpPr>
                <a:spLocks noChangeAspect="1" noChangeShapeType="1"/>
              </p:cNvSpPr>
              <p:nvPr/>
            </p:nvSpPr>
            <p:spPr bwMode="auto">
              <a:xfrm>
                <a:off x="4374" y="2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9" name="Line 945"/>
              <p:cNvSpPr>
                <a:spLocks noChangeAspect="1" noChangeShapeType="1"/>
              </p:cNvSpPr>
              <p:nvPr/>
            </p:nvSpPr>
            <p:spPr bwMode="auto">
              <a:xfrm>
                <a:off x="4374" y="2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0" name="Line 946"/>
              <p:cNvSpPr>
                <a:spLocks noChangeAspect="1" noChangeShapeType="1"/>
              </p:cNvSpPr>
              <p:nvPr/>
            </p:nvSpPr>
            <p:spPr bwMode="auto">
              <a:xfrm>
                <a:off x="4374" y="1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1" name="Line 947"/>
              <p:cNvSpPr>
                <a:spLocks noChangeAspect="1" noChangeShapeType="1"/>
              </p:cNvSpPr>
              <p:nvPr/>
            </p:nvSpPr>
            <p:spPr bwMode="auto">
              <a:xfrm>
                <a:off x="4374" y="2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2" name="Line 948"/>
              <p:cNvSpPr>
                <a:spLocks noChangeAspect="1" noChangeShapeType="1"/>
              </p:cNvSpPr>
              <p:nvPr/>
            </p:nvSpPr>
            <p:spPr bwMode="auto">
              <a:xfrm>
                <a:off x="4374" y="2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" name="Line 949"/>
              <p:cNvSpPr>
                <a:spLocks noChangeAspect="1" noChangeShapeType="1"/>
              </p:cNvSpPr>
              <p:nvPr/>
            </p:nvSpPr>
            <p:spPr bwMode="auto">
              <a:xfrm>
                <a:off x="4209" y="1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" name="Line 950"/>
              <p:cNvSpPr>
                <a:spLocks noChangeAspect="1" noChangeShapeType="1"/>
              </p:cNvSpPr>
              <p:nvPr/>
            </p:nvSpPr>
            <p:spPr bwMode="auto">
              <a:xfrm>
                <a:off x="4209" y="1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" name="Line 951"/>
              <p:cNvSpPr>
                <a:spLocks noChangeAspect="1" noChangeShapeType="1"/>
              </p:cNvSpPr>
              <p:nvPr/>
            </p:nvSpPr>
            <p:spPr bwMode="auto">
              <a:xfrm>
                <a:off x="4209" y="1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" name="Line 952"/>
              <p:cNvSpPr>
                <a:spLocks noChangeAspect="1" noChangeShapeType="1"/>
              </p:cNvSpPr>
              <p:nvPr/>
            </p:nvSpPr>
            <p:spPr bwMode="auto">
              <a:xfrm>
                <a:off x="4209" y="1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" name="Line 953"/>
              <p:cNvSpPr>
                <a:spLocks noChangeAspect="1" noChangeShapeType="1"/>
              </p:cNvSpPr>
              <p:nvPr/>
            </p:nvSpPr>
            <p:spPr bwMode="auto">
              <a:xfrm>
                <a:off x="4209" y="1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" name="Line 954"/>
              <p:cNvSpPr>
                <a:spLocks noChangeAspect="1" noChangeShapeType="1"/>
              </p:cNvSpPr>
              <p:nvPr/>
            </p:nvSpPr>
            <p:spPr bwMode="auto">
              <a:xfrm>
                <a:off x="4209" y="1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" name="Line 955"/>
              <p:cNvSpPr>
                <a:spLocks noChangeAspect="1" noChangeShapeType="1"/>
              </p:cNvSpPr>
              <p:nvPr/>
            </p:nvSpPr>
            <p:spPr bwMode="auto">
              <a:xfrm>
                <a:off x="4209" y="1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" name="Line 956"/>
              <p:cNvSpPr>
                <a:spLocks noChangeAspect="1" noChangeShapeType="1"/>
              </p:cNvSpPr>
              <p:nvPr/>
            </p:nvSpPr>
            <p:spPr bwMode="auto">
              <a:xfrm>
                <a:off x="4209" y="1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" name="Line 957"/>
              <p:cNvSpPr>
                <a:spLocks noChangeAspect="1" noChangeShapeType="1"/>
              </p:cNvSpPr>
              <p:nvPr/>
            </p:nvSpPr>
            <p:spPr bwMode="auto">
              <a:xfrm>
                <a:off x="4209" y="19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" name="Line 958"/>
              <p:cNvSpPr>
                <a:spLocks noChangeAspect="1" noChangeShapeType="1"/>
              </p:cNvSpPr>
              <p:nvPr/>
            </p:nvSpPr>
            <p:spPr bwMode="auto">
              <a:xfrm>
                <a:off x="4209" y="19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" name="Line 959"/>
              <p:cNvSpPr>
                <a:spLocks noChangeAspect="1" noChangeShapeType="1"/>
              </p:cNvSpPr>
              <p:nvPr/>
            </p:nvSpPr>
            <p:spPr bwMode="auto">
              <a:xfrm>
                <a:off x="4209" y="2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" name="Line 960"/>
              <p:cNvSpPr>
                <a:spLocks noChangeAspect="1" noChangeShapeType="1"/>
              </p:cNvSpPr>
              <p:nvPr/>
            </p:nvSpPr>
            <p:spPr bwMode="auto">
              <a:xfrm>
                <a:off x="4209" y="2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" name="Line 961"/>
              <p:cNvSpPr>
                <a:spLocks noChangeAspect="1" noChangeShapeType="1"/>
              </p:cNvSpPr>
              <p:nvPr/>
            </p:nvSpPr>
            <p:spPr bwMode="auto">
              <a:xfrm>
                <a:off x="4209" y="20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" name="Line 962"/>
              <p:cNvSpPr>
                <a:spLocks noChangeAspect="1" noChangeShapeType="1"/>
              </p:cNvSpPr>
              <p:nvPr/>
            </p:nvSpPr>
            <p:spPr bwMode="auto">
              <a:xfrm>
                <a:off x="4209" y="2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" name="Line 963"/>
              <p:cNvSpPr>
                <a:spLocks noChangeAspect="1" noChangeShapeType="1"/>
              </p:cNvSpPr>
              <p:nvPr/>
            </p:nvSpPr>
            <p:spPr bwMode="auto">
              <a:xfrm>
                <a:off x="4029" y="1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" name="Line 964"/>
              <p:cNvSpPr>
                <a:spLocks noChangeAspect="1" noChangeShapeType="1"/>
              </p:cNvSpPr>
              <p:nvPr/>
            </p:nvSpPr>
            <p:spPr bwMode="auto">
              <a:xfrm>
                <a:off x="4029" y="1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" name="Line 965"/>
              <p:cNvSpPr>
                <a:spLocks noChangeAspect="1" noChangeShapeType="1"/>
              </p:cNvSpPr>
              <p:nvPr/>
            </p:nvSpPr>
            <p:spPr bwMode="auto">
              <a:xfrm>
                <a:off x="4029" y="1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" name="Line 966"/>
              <p:cNvSpPr>
                <a:spLocks noChangeAspect="1" noChangeShapeType="1"/>
              </p:cNvSpPr>
              <p:nvPr/>
            </p:nvSpPr>
            <p:spPr bwMode="auto">
              <a:xfrm>
                <a:off x="4029" y="1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" name="Line 967"/>
              <p:cNvSpPr>
                <a:spLocks noChangeAspect="1" noChangeShapeType="1"/>
              </p:cNvSpPr>
              <p:nvPr/>
            </p:nvSpPr>
            <p:spPr bwMode="auto">
              <a:xfrm>
                <a:off x="4029" y="1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" name="Line 968"/>
              <p:cNvSpPr>
                <a:spLocks noChangeAspect="1" noChangeShapeType="1"/>
              </p:cNvSpPr>
              <p:nvPr/>
            </p:nvSpPr>
            <p:spPr bwMode="auto">
              <a:xfrm>
                <a:off x="4029" y="1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" name="Line 969"/>
              <p:cNvSpPr>
                <a:spLocks noChangeAspect="1" noChangeShapeType="1"/>
              </p:cNvSpPr>
              <p:nvPr/>
            </p:nvSpPr>
            <p:spPr bwMode="auto">
              <a:xfrm>
                <a:off x="4029" y="1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" name="Line 970"/>
              <p:cNvSpPr>
                <a:spLocks noChangeAspect="1" noChangeShapeType="1"/>
              </p:cNvSpPr>
              <p:nvPr/>
            </p:nvSpPr>
            <p:spPr bwMode="auto">
              <a:xfrm>
                <a:off x="4029" y="1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" name="Line 971"/>
              <p:cNvSpPr>
                <a:spLocks noChangeAspect="1" noChangeShapeType="1"/>
              </p:cNvSpPr>
              <p:nvPr/>
            </p:nvSpPr>
            <p:spPr bwMode="auto">
              <a:xfrm>
                <a:off x="4029" y="19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" name="Line 972"/>
              <p:cNvSpPr>
                <a:spLocks noChangeAspect="1" noChangeShapeType="1"/>
              </p:cNvSpPr>
              <p:nvPr/>
            </p:nvSpPr>
            <p:spPr bwMode="auto">
              <a:xfrm>
                <a:off x="4029" y="19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" name="Line 973"/>
              <p:cNvSpPr>
                <a:spLocks noChangeAspect="1" noChangeShapeType="1"/>
              </p:cNvSpPr>
              <p:nvPr/>
            </p:nvSpPr>
            <p:spPr bwMode="auto">
              <a:xfrm>
                <a:off x="4029" y="2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" name="Line 974"/>
              <p:cNvSpPr>
                <a:spLocks noChangeAspect="1" noChangeShapeType="1"/>
              </p:cNvSpPr>
              <p:nvPr/>
            </p:nvSpPr>
            <p:spPr bwMode="auto">
              <a:xfrm>
                <a:off x="4029" y="2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" name="Line 975"/>
              <p:cNvSpPr>
                <a:spLocks noChangeAspect="1" noChangeShapeType="1"/>
              </p:cNvSpPr>
              <p:nvPr/>
            </p:nvSpPr>
            <p:spPr bwMode="auto">
              <a:xfrm>
                <a:off x="4029" y="20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" name="Line 976"/>
              <p:cNvSpPr>
                <a:spLocks noChangeAspect="1" noChangeShapeType="1"/>
              </p:cNvSpPr>
              <p:nvPr/>
            </p:nvSpPr>
            <p:spPr bwMode="auto">
              <a:xfrm>
                <a:off x="4029" y="2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" name="Line 977"/>
              <p:cNvSpPr>
                <a:spLocks noChangeAspect="1" noChangeShapeType="1"/>
              </p:cNvSpPr>
              <p:nvPr/>
            </p:nvSpPr>
            <p:spPr bwMode="auto">
              <a:xfrm>
                <a:off x="3850" y="17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" name="Line 978"/>
              <p:cNvSpPr>
                <a:spLocks noChangeAspect="1" noChangeShapeType="1"/>
              </p:cNvSpPr>
              <p:nvPr/>
            </p:nvSpPr>
            <p:spPr bwMode="auto">
              <a:xfrm>
                <a:off x="3850" y="18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" name="Line 979"/>
              <p:cNvSpPr>
                <a:spLocks noChangeAspect="1" noChangeShapeType="1"/>
              </p:cNvSpPr>
              <p:nvPr/>
            </p:nvSpPr>
            <p:spPr bwMode="auto">
              <a:xfrm>
                <a:off x="3850" y="17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" name="Line 980"/>
              <p:cNvSpPr>
                <a:spLocks noChangeAspect="1" noChangeShapeType="1"/>
              </p:cNvSpPr>
              <p:nvPr/>
            </p:nvSpPr>
            <p:spPr bwMode="auto">
              <a:xfrm>
                <a:off x="3850" y="18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" name="Line 981"/>
              <p:cNvSpPr>
                <a:spLocks noChangeAspect="1" noChangeShapeType="1"/>
              </p:cNvSpPr>
              <p:nvPr/>
            </p:nvSpPr>
            <p:spPr bwMode="auto">
              <a:xfrm>
                <a:off x="3850" y="18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" name="Line 982"/>
              <p:cNvSpPr>
                <a:spLocks noChangeAspect="1" noChangeShapeType="1"/>
              </p:cNvSpPr>
              <p:nvPr/>
            </p:nvSpPr>
            <p:spPr bwMode="auto">
              <a:xfrm>
                <a:off x="3850" y="19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" name="Line 983"/>
              <p:cNvSpPr>
                <a:spLocks noChangeAspect="1" noChangeShapeType="1"/>
              </p:cNvSpPr>
              <p:nvPr/>
            </p:nvSpPr>
            <p:spPr bwMode="auto">
              <a:xfrm>
                <a:off x="3850" y="19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" name="Line 984"/>
              <p:cNvSpPr>
                <a:spLocks noChangeAspect="1" noChangeShapeType="1"/>
              </p:cNvSpPr>
              <p:nvPr/>
            </p:nvSpPr>
            <p:spPr bwMode="auto">
              <a:xfrm>
                <a:off x="3850" y="18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" name="Line 985"/>
              <p:cNvSpPr>
                <a:spLocks noChangeAspect="1" noChangeShapeType="1"/>
              </p:cNvSpPr>
              <p:nvPr/>
            </p:nvSpPr>
            <p:spPr bwMode="auto">
              <a:xfrm>
                <a:off x="3850" y="19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" name="Line 986"/>
              <p:cNvSpPr>
                <a:spLocks noChangeAspect="1" noChangeShapeType="1"/>
              </p:cNvSpPr>
              <p:nvPr/>
            </p:nvSpPr>
            <p:spPr bwMode="auto">
              <a:xfrm>
                <a:off x="3850" y="19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" name="Line 987"/>
              <p:cNvSpPr>
                <a:spLocks noChangeAspect="1" noChangeShapeType="1"/>
              </p:cNvSpPr>
              <p:nvPr/>
            </p:nvSpPr>
            <p:spPr bwMode="auto">
              <a:xfrm>
                <a:off x="3850" y="20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" name="Line 988"/>
              <p:cNvSpPr>
                <a:spLocks noChangeAspect="1" noChangeShapeType="1"/>
              </p:cNvSpPr>
              <p:nvPr/>
            </p:nvSpPr>
            <p:spPr bwMode="auto">
              <a:xfrm>
                <a:off x="3850" y="20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" name="Line 989"/>
              <p:cNvSpPr>
                <a:spLocks noChangeAspect="1" noChangeShapeType="1"/>
              </p:cNvSpPr>
              <p:nvPr/>
            </p:nvSpPr>
            <p:spPr bwMode="auto">
              <a:xfrm>
                <a:off x="3850" y="20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" name="Line 990"/>
              <p:cNvSpPr>
                <a:spLocks noChangeAspect="1" noChangeShapeType="1"/>
              </p:cNvSpPr>
              <p:nvPr/>
            </p:nvSpPr>
            <p:spPr bwMode="auto">
              <a:xfrm>
                <a:off x="3850" y="20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" name="Line 991"/>
              <p:cNvSpPr>
                <a:spLocks noChangeAspect="1" noChangeShapeType="1"/>
              </p:cNvSpPr>
              <p:nvPr/>
            </p:nvSpPr>
            <p:spPr bwMode="auto">
              <a:xfrm>
                <a:off x="3670" y="17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" name="Line 992"/>
              <p:cNvSpPr>
                <a:spLocks noChangeAspect="1" noChangeShapeType="1"/>
              </p:cNvSpPr>
              <p:nvPr/>
            </p:nvSpPr>
            <p:spPr bwMode="auto">
              <a:xfrm>
                <a:off x="3670" y="18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" name="Line 993"/>
              <p:cNvSpPr>
                <a:spLocks noChangeAspect="1" noChangeShapeType="1"/>
              </p:cNvSpPr>
              <p:nvPr/>
            </p:nvSpPr>
            <p:spPr bwMode="auto">
              <a:xfrm>
                <a:off x="3670" y="17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" name="Line 994"/>
              <p:cNvSpPr>
                <a:spLocks noChangeAspect="1" noChangeShapeType="1"/>
              </p:cNvSpPr>
              <p:nvPr/>
            </p:nvSpPr>
            <p:spPr bwMode="auto">
              <a:xfrm>
                <a:off x="3670" y="18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" name="Line 995"/>
              <p:cNvSpPr>
                <a:spLocks noChangeAspect="1" noChangeShapeType="1"/>
              </p:cNvSpPr>
              <p:nvPr/>
            </p:nvSpPr>
            <p:spPr bwMode="auto">
              <a:xfrm>
                <a:off x="3670" y="18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" name="Line 996"/>
              <p:cNvSpPr>
                <a:spLocks noChangeAspect="1" noChangeShapeType="1"/>
              </p:cNvSpPr>
              <p:nvPr/>
            </p:nvSpPr>
            <p:spPr bwMode="auto">
              <a:xfrm>
                <a:off x="3670" y="19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" name="Line 997"/>
              <p:cNvSpPr>
                <a:spLocks noChangeAspect="1" noChangeShapeType="1"/>
              </p:cNvSpPr>
              <p:nvPr/>
            </p:nvSpPr>
            <p:spPr bwMode="auto">
              <a:xfrm>
                <a:off x="3670" y="19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" name="Line 998"/>
              <p:cNvSpPr>
                <a:spLocks noChangeAspect="1" noChangeShapeType="1"/>
              </p:cNvSpPr>
              <p:nvPr/>
            </p:nvSpPr>
            <p:spPr bwMode="auto">
              <a:xfrm>
                <a:off x="3670" y="18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" name="Line 999"/>
              <p:cNvSpPr>
                <a:spLocks noChangeAspect="1" noChangeShapeType="1"/>
              </p:cNvSpPr>
              <p:nvPr/>
            </p:nvSpPr>
            <p:spPr bwMode="auto">
              <a:xfrm>
                <a:off x="3670" y="19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" name="Line 1000"/>
              <p:cNvSpPr>
                <a:spLocks noChangeAspect="1" noChangeShapeType="1"/>
              </p:cNvSpPr>
              <p:nvPr/>
            </p:nvSpPr>
            <p:spPr bwMode="auto">
              <a:xfrm>
                <a:off x="3670" y="19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" name="Line 1001"/>
              <p:cNvSpPr>
                <a:spLocks noChangeAspect="1" noChangeShapeType="1"/>
              </p:cNvSpPr>
              <p:nvPr/>
            </p:nvSpPr>
            <p:spPr bwMode="auto">
              <a:xfrm>
                <a:off x="3670" y="20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" name="Line 1002"/>
              <p:cNvSpPr>
                <a:spLocks noChangeAspect="1" noChangeShapeType="1"/>
              </p:cNvSpPr>
              <p:nvPr/>
            </p:nvSpPr>
            <p:spPr bwMode="auto">
              <a:xfrm>
                <a:off x="3670" y="20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" name="Line 1003"/>
              <p:cNvSpPr>
                <a:spLocks noChangeAspect="1" noChangeShapeType="1"/>
              </p:cNvSpPr>
              <p:nvPr/>
            </p:nvSpPr>
            <p:spPr bwMode="auto">
              <a:xfrm>
                <a:off x="3670" y="20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" name="Line 1004"/>
              <p:cNvSpPr>
                <a:spLocks noChangeAspect="1" noChangeShapeType="1"/>
              </p:cNvSpPr>
              <p:nvPr/>
            </p:nvSpPr>
            <p:spPr bwMode="auto">
              <a:xfrm>
                <a:off x="3670" y="20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" name="Line 1005"/>
              <p:cNvSpPr>
                <a:spLocks noChangeAspect="1" noChangeShapeType="1"/>
              </p:cNvSpPr>
              <p:nvPr/>
            </p:nvSpPr>
            <p:spPr bwMode="auto">
              <a:xfrm>
                <a:off x="3491" y="17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" name="Line 1006"/>
              <p:cNvSpPr>
                <a:spLocks noChangeAspect="1" noChangeShapeType="1"/>
              </p:cNvSpPr>
              <p:nvPr/>
            </p:nvSpPr>
            <p:spPr bwMode="auto">
              <a:xfrm>
                <a:off x="3491" y="17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" name="Line 1007"/>
              <p:cNvSpPr>
                <a:spLocks noChangeAspect="1" noChangeShapeType="1"/>
              </p:cNvSpPr>
              <p:nvPr/>
            </p:nvSpPr>
            <p:spPr bwMode="auto">
              <a:xfrm>
                <a:off x="3491" y="18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" name="Line 1008"/>
              <p:cNvSpPr>
                <a:spLocks noChangeAspect="1" noChangeShapeType="1"/>
              </p:cNvSpPr>
              <p:nvPr/>
            </p:nvSpPr>
            <p:spPr bwMode="auto">
              <a:xfrm>
                <a:off x="3491" y="18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" name="Line 1009"/>
              <p:cNvSpPr>
                <a:spLocks noChangeAspect="1" noChangeShapeType="1"/>
              </p:cNvSpPr>
              <p:nvPr/>
            </p:nvSpPr>
            <p:spPr bwMode="auto">
              <a:xfrm>
                <a:off x="3491" y="18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" name="Line 1010"/>
              <p:cNvSpPr>
                <a:spLocks noChangeAspect="1" noChangeShapeType="1"/>
              </p:cNvSpPr>
              <p:nvPr/>
            </p:nvSpPr>
            <p:spPr bwMode="auto">
              <a:xfrm>
                <a:off x="3491" y="19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" name="Line 1011"/>
              <p:cNvSpPr>
                <a:spLocks noChangeAspect="1" noChangeShapeType="1"/>
              </p:cNvSpPr>
              <p:nvPr/>
            </p:nvSpPr>
            <p:spPr bwMode="auto">
              <a:xfrm>
                <a:off x="3491" y="18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" name="Line 1012"/>
              <p:cNvSpPr>
                <a:spLocks noChangeAspect="1" noChangeShapeType="1"/>
              </p:cNvSpPr>
              <p:nvPr/>
            </p:nvSpPr>
            <p:spPr bwMode="auto">
              <a:xfrm>
                <a:off x="3491" y="19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" name="Line 1013"/>
              <p:cNvSpPr>
                <a:spLocks noChangeAspect="1" noChangeShapeType="1"/>
              </p:cNvSpPr>
              <p:nvPr/>
            </p:nvSpPr>
            <p:spPr bwMode="auto">
              <a:xfrm>
                <a:off x="3491" y="19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" name="Line 1014"/>
              <p:cNvSpPr>
                <a:spLocks noChangeAspect="1" noChangeShapeType="1"/>
              </p:cNvSpPr>
              <p:nvPr/>
            </p:nvSpPr>
            <p:spPr bwMode="auto">
              <a:xfrm>
                <a:off x="3491" y="20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" name="Line 1015"/>
              <p:cNvSpPr>
                <a:spLocks noChangeAspect="1" noChangeShapeType="1"/>
              </p:cNvSpPr>
              <p:nvPr/>
            </p:nvSpPr>
            <p:spPr bwMode="auto">
              <a:xfrm>
                <a:off x="3491" y="2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" name="Line 1016"/>
              <p:cNvSpPr>
                <a:spLocks noChangeAspect="1" noChangeShapeType="1"/>
              </p:cNvSpPr>
              <p:nvPr/>
            </p:nvSpPr>
            <p:spPr bwMode="auto">
              <a:xfrm>
                <a:off x="3491" y="19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" name="Line 1017"/>
              <p:cNvSpPr>
                <a:spLocks noChangeAspect="1" noChangeShapeType="1"/>
              </p:cNvSpPr>
              <p:nvPr/>
            </p:nvSpPr>
            <p:spPr bwMode="auto">
              <a:xfrm>
                <a:off x="3491" y="2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" name="Line 1018"/>
              <p:cNvSpPr>
                <a:spLocks noChangeAspect="1" noChangeShapeType="1"/>
              </p:cNvSpPr>
              <p:nvPr/>
            </p:nvSpPr>
            <p:spPr bwMode="auto">
              <a:xfrm>
                <a:off x="3491" y="2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" name="Line 1019"/>
              <p:cNvSpPr>
                <a:spLocks noChangeAspect="1" noChangeShapeType="1"/>
              </p:cNvSpPr>
              <p:nvPr/>
            </p:nvSpPr>
            <p:spPr bwMode="auto">
              <a:xfrm>
                <a:off x="3312" y="17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" name="Line 1020"/>
              <p:cNvSpPr>
                <a:spLocks noChangeAspect="1" noChangeShapeType="1"/>
              </p:cNvSpPr>
              <p:nvPr/>
            </p:nvSpPr>
            <p:spPr bwMode="auto">
              <a:xfrm>
                <a:off x="3312" y="17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" name="Line 1021"/>
              <p:cNvSpPr>
                <a:spLocks noChangeAspect="1" noChangeShapeType="1"/>
              </p:cNvSpPr>
              <p:nvPr/>
            </p:nvSpPr>
            <p:spPr bwMode="auto">
              <a:xfrm>
                <a:off x="3312" y="18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" name="Line 1022"/>
              <p:cNvSpPr>
                <a:spLocks noChangeAspect="1" noChangeShapeType="1"/>
              </p:cNvSpPr>
              <p:nvPr/>
            </p:nvSpPr>
            <p:spPr bwMode="auto">
              <a:xfrm>
                <a:off x="3312" y="18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" name="Line 1023"/>
              <p:cNvSpPr>
                <a:spLocks noChangeAspect="1" noChangeShapeType="1"/>
              </p:cNvSpPr>
              <p:nvPr/>
            </p:nvSpPr>
            <p:spPr bwMode="auto">
              <a:xfrm>
                <a:off x="3312" y="18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" name="Line 1024"/>
              <p:cNvSpPr>
                <a:spLocks noChangeAspect="1" noChangeShapeType="1"/>
              </p:cNvSpPr>
              <p:nvPr/>
            </p:nvSpPr>
            <p:spPr bwMode="auto">
              <a:xfrm>
                <a:off x="3312" y="19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" name="Line 1025"/>
              <p:cNvSpPr>
                <a:spLocks noChangeAspect="1" noChangeShapeType="1"/>
              </p:cNvSpPr>
              <p:nvPr/>
            </p:nvSpPr>
            <p:spPr bwMode="auto">
              <a:xfrm>
                <a:off x="3312" y="18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" name="Line 1026"/>
              <p:cNvSpPr>
                <a:spLocks noChangeAspect="1" noChangeShapeType="1"/>
              </p:cNvSpPr>
              <p:nvPr/>
            </p:nvSpPr>
            <p:spPr bwMode="auto">
              <a:xfrm>
                <a:off x="3312" y="19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" name="Line 1027"/>
              <p:cNvSpPr>
                <a:spLocks noChangeAspect="1" noChangeShapeType="1"/>
              </p:cNvSpPr>
              <p:nvPr/>
            </p:nvSpPr>
            <p:spPr bwMode="auto">
              <a:xfrm>
                <a:off x="3312" y="19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" name="Line 1028"/>
              <p:cNvSpPr>
                <a:spLocks noChangeAspect="1" noChangeShapeType="1"/>
              </p:cNvSpPr>
              <p:nvPr/>
            </p:nvSpPr>
            <p:spPr bwMode="auto">
              <a:xfrm>
                <a:off x="3312" y="20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" name="Line 1029"/>
              <p:cNvSpPr>
                <a:spLocks noChangeAspect="1" noChangeShapeType="1"/>
              </p:cNvSpPr>
              <p:nvPr/>
            </p:nvSpPr>
            <p:spPr bwMode="auto">
              <a:xfrm>
                <a:off x="3312" y="20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" name="Line 1030"/>
              <p:cNvSpPr>
                <a:spLocks noChangeAspect="1" noChangeShapeType="1"/>
              </p:cNvSpPr>
              <p:nvPr/>
            </p:nvSpPr>
            <p:spPr bwMode="auto">
              <a:xfrm>
                <a:off x="3312" y="19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" name="Line 1031"/>
              <p:cNvSpPr>
                <a:spLocks noChangeAspect="1" noChangeShapeType="1"/>
              </p:cNvSpPr>
              <p:nvPr/>
            </p:nvSpPr>
            <p:spPr bwMode="auto">
              <a:xfrm>
                <a:off x="3312" y="20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" name="Line 1032"/>
              <p:cNvSpPr>
                <a:spLocks noChangeAspect="1" noChangeShapeType="1"/>
              </p:cNvSpPr>
              <p:nvPr/>
            </p:nvSpPr>
            <p:spPr bwMode="auto">
              <a:xfrm>
                <a:off x="3312" y="20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" name="Line 1033"/>
              <p:cNvSpPr>
                <a:spLocks noChangeAspect="1" noChangeShapeType="1"/>
              </p:cNvSpPr>
              <p:nvPr/>
            </p:nvSpPr>
            <p:spPr bwMode="auto">
              <a:xfrm>
                <a:off x="3132" y="17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" name="Line 1034"/>
              <p:cNvSpPr>
                <a:spLocks noChangeAspect="1" noChangeShapeType="1"/>
              </p:cNvSpPr>
              <p:nvPr/>
            </p:nvSpPr>
            <p:spPr bwMode="auto">
              <a:xfrm>
                <a:off x="3132" y="17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" name="Line 1035"/>
              <p:cNvSpPr>
                <a:spLocks noChangeAspect="1" noChangeShapeType="1"/>
              </p:cNvSpPr>
              <p:nvPr/>
            </p:nvSpPr>
            <p:spPr bwMode="auto">
              <a:xfrm>
                <a:off x="3132" y="18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" name="Line 1036"/>
              <p:cNvSpPr>
                <a:spLocks noChangeAspect="1" noChangeShapeType="1"/>
              </p:cNvSpPr>
              <p:nvPr/>
            </p:nvSpPr>
            <p:spPr bwMode="auto">
              <a:xfrm>
                <a:off x="3132" y="18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" name="Line 1037"/>
              <p:cNvSpPr>
                <a:spLocks noChangeAspect="1" noChangeShapeType="1"/>
              </p:cNvSpPr>
              <p:nvPr/>
            </p:nvSpPr>
            <p:spPr bwMode="auto">
              <a:xfrm>
                <a:off x="3132" y="18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" name="Line 1038"/>
              <p:cNvSpPr>
                <a:spLocks noChangeAspect="1" noChangeShapeType="1"/>
              </p:cNvSpPr>
              <p:nvPr/>
            </p:nvSpPr>
            <p:spPr bwMode="auto">
              <a:xfrm>
                <a:off x="3132" y="19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" name="Line 1039"/>
              <p:cNvSpPr>
                <a:spLocks noChangeAspect="1" noChangeShapeType="1"/>
              </p:cNvSpPr>
              <p:nvPr/>
            </p:nvSpPr>
            <p:spPr bwMode="auto">
              <a:xfrm>
                <a:off x="3132" y="18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" name="Line 1040"/>
              <p:cNvSpPr>
                <a:spLocks noChangeAspect="1" noChangeShapeType="1"/>
              </p:cNvSpPr>
              <p:nvPr/>
            </p:nvSpPr>
            <p:spPr bwMode="auto">
              <a:xfrm>
                <a:off x="3132" y="19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" name="Line 1041"/>
              <p:cNvSpPr>
                <a:spLocks noChangeAspect="1" noChangeShapeType="1"/>
              </p:cNvSpPr>
              <p:nvPr/>
            </p:nvSpPr>
            <p:spPr bwMode="auto">
              <a:xfrm>
                <a:off x="3132" y="19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" name="Line 1042"/>
              <p:cNvSpPr>
                <a:spLocks noChangeAspect="1" noChangeShapeType="1"/>
              </p:cNvSpPr>
              <p:nvPr/>
            </p:nvSpPr>
            <p:spPr bwMode="auto">
              <a:xfrm>
                <a:off x="3132" y="20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" name="Line 1043"/>
              <p:cNvSpPr>
                <a:spLocks noChangeAspect="1" noChangeShapeType="1"/>
              </p:cNvSpPr>
              <p:nvPr/>
            </p:nvSpPr>
            <p:spPr bwMode="auto">
              <a:xfrm>
                <a:off x="3132" y="20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" name="Line 1044"/>
              <p:cNvSpPr>
                <a:spLocks noChangeAspect="1" noChangeShapeType="1"/>
              </p:cNvSpPr>
              <p:nvPr/>
            </p:nvSpPr>
            <p:spPr bwMode="auto">
              <a:xfrm>
                <a:off x="3132" y="19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" name="Line 1045"/>
              <p:cNvSpPr>
                <a:spLocks noChangeAspect="1" noChangeShapeType="1"/>
              </p:cNvSpPr>
              <p:nvPr/>
            </p:nvSpPr>
            <p:spPr bwMode="auto">
              <a:xfrm>
                <a:off x="3132" y="20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" name="Line 1046"/>
              <p:cNvSpPr>
                <a:spLocks noChangeAspect="1" noChangeShapeType="1"/>
              </p:cNvSpPr>
              <p:nvPr/>
            </p:nvSpPr>
            <p:spPr bwMode="auto">
              <a:xfrm>
                <a:off x="3132" y="20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" name="Line 1047"/>
              <p:cNvSpPr>
                <a:spLocks noChangeAspect="1" noChangeShapeType="1"/>
              </p:cNvSpPr>
              <p:nvPr/>
            </p:nvSpPr>
            <p:spPr bwMode="auto">
              <a:xfrm>
                <a:off x="2952" y="17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" name="Line 1048"/>
              <p:cNvSpPr>
                <a:spLocks noChangeAspect="1" noChangeShapeType="1"/>
              </p:cNvSpPr>
              <p:nvPr/>
            </p:nvSpPr>
            <p:spPr bwMode="auto">
              <a:xfrm>
                <a:off x="2952" y="17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" name="Line 1049"/>
              <p:cNvSpPr>
                <a:spLocks noChangeAspect="1" noChangeShapeType="1"/>
              </p:cNvSpPr>
              <p:nvPr/>
            </p:nvSpPr>
            <p:spPr bwMode="auto">
              <a:xfrm>
                <a:off x="2952" y="18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" name="Line 1050"/>
              <p:cNvSpPr>
                <a:spLocks noChangeAspect="1" noChangeShapeType="1"/>
              </p:cNvSpPr>
              <p:nvPr/>
            </p:nvSpPr>
            <p:spPr bwMode="auto">
              <a:xfrm>
                <a:off x="2952" y="18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" name="Line 1051"/>
              <p:cNvSpPr>
                <a:spLocks noChangeAspect="1" noChangeShapeType="1"/>
              </p:cNvSpPr>
              <p:nvPr/>
            </p:nvSpPr>
            <p:spPr bwMode="auto">
              <a:xfrm>
                <a:off x="2952" y="18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" name="Line 1052"/>
              <p:cNvSpPr>
                <a:spLocks noChangeAspect="1" noChangeShapeType="1"/>
              </p:cNvSpPr>
              <p:nvPr/>
            </p:nvSpPr>
            <p:spPr bwMode="auto">
              <a:xfrm>
                <a:off x="2952" y="19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" name="Line 1053"/>
              <p:cNvSpPr>
                <a:spLocks noChangeAspect="1" noChangeShapeType="1"/>
              </p:cNvSpPr>
              <p:nvPr/>
            </p:nvSpPr>
            <p:spPr bwMode="auto">
              <a:xfrm>
                <a:off x="2952" y="18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" name="Line 1054"/>
              <p:cNvSpPr>
                <a:spLocks noChangeAspect="1" noChangeShapeType="1"/>
              </p:cNvSpPr>
              <p:nvPr/>
            </p:nvSpPr>
            <p:spPr bwMode="auto">
              <a:xfrm>
                <a:off x="2952" y="19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" name="Line 1055"/>
              <p:cNvSpPr>
                <a:spLocks noChangeAspect="1" noChangeShapeType="1"/>
              </p:cNvSpPr>
              <p:nvPr/>
            </p:nvSpPr>
            <p:spPr bwMode="auto">
              <a:xfrm>
                <a:off x="2952" y="19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" name="Line 1056"/>
              <p:cNvSpPr>
                <a:spLocks noChangeAspect="1" noChangeShapeType="1"/>
              </p:cNvSpPr>
              <p:nvPr/>
            </p:nvSpPr>
            <p:spPr bwMode="auto">
              <a:xfrm>
                <a:off x="2952" y="20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" name="Line 1057"/>
              <p:cNvSpPr>
                <a:spLocks noChangeAspect="1" noChangeShapeType="1"/>
              </p:cNvSpPr>
              <p:nvPr/>
            </p:nvSpPr>
            <p:spPr bwMode="auto">
              <a:xfrm>
                <a:off x="2952" y="20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" name="Line 1058"/>
              <p:cNvSpPr>
                <a:spLocks noChangeAspect="1" noChangeShapeType="1"/>
              </p:cNvSpPr>
              <p:nvPr/>
            </p:nvSpPr>
            <p:spPr bwMode="auto">
              <a:xfrm>
                <a:off x="2952" y="19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" name="Line 1059"/>
              <p:cNvSpPr>
                <a:spLocks noChangeAspect="1" noChangeShapeType="1"/>
              </p:cNvSpPr>
              <p:nvPr/>
            </p:nvSpPr>
            <p:spPr bwMode="auto">
              <a:xfrm>
                <a:off x="2952" y="20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" name="Line 1060"/>
              <p:cNvSpPr>
                <a:spLocks noChangeAspect="1" noChangeShapeType="1"/>
              </p:cNvSpPr>
              <p:nvPr/>
            </p:nvSpPr>
            <p:spPr bwMode="auto">
              <a:xfrm>
                <a:off x="2952" y="20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" name="Line 1061"/>
              <p:cNvSpPr>
                <a:spLocks noChangeAspect="1" noChangeShapeType="1"/>
              </p:cNvSpPr>
              <p:nvPr/>
            </p:nvSpPr>
            <p:spPr bwMode="auto">
              <a:xfrm>
                <a:off x="2773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" name="Line 1062"/>
              <p:cNvSpPr>
                <a:spLocks noChangeAspect="1" noChangeShapeType="1"/>
              </p:cNvSpPr>
              <p:nvPr/>
            </p:nvSpPr>
            <p:spPr bwMode="auto">
              <a:xfrm>
                <a:off x="2773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" name="Line 1063"/>
              <p:cNvSpPr>
                <a:spLocks noChangeAspect="1" noChangeShapeType="1"/>
              </p:cNvSpPr>
              <p:nvPr/>
            </p:nvSpPr>
            <p:spPr bwMode="auto">
              <a:xfrm>
                <a:off x="2773" y="18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" name="Line 1064"/>
              <p:cNvSpPr>
                <a:spLocks noChangeAspect="1" noChangeShapeType="1"/>
              </p:cNvSpPr>
              <p:nvPr/>
            </p:nvSpPr>
            <p:spPr bwMode="auto">
              <a:xfrm>
                <a:off x="2773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" name="Line 1065"/>
              <p:cNvSpPr>
                <a:spLocks noChangeAspect="1" noChangeShapeType="1"/>
              </p:cNvSpPr>
              <p:nvPr/>
            </p:nvSpPr>
            <p:spPr bwMode="auto">
              <a:xfrm>
                <a:off x="2773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" name="Line 1066"/>
              <p:cNvSpPr>
                <a:spLocks noChangeAspect="1" noChangeShapeType="1"/>
              </p:cNvSpPr>
              <p:nvPr/>
            </p:nvSpPr>
            <p:spPr bwMode="auto">
              <a:xfrm>
                <a:off x="2773" y="18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" name="Line 1067"/>
              <p:cNvSpPr>
                <a:spLocks noChangeAspect="1" noChangeShapeType="1"/>
              </p:cNvSpPr>
              <p:nvPr/>
            </p:nvSpPr>
            <p:spPr bwMode="auto">
              <a:xfrm>
                <a:off x="2773" y="19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" name="Line 1068"/>
              <p:cNvSpPr>
                <a:spLocks noChangeAspect="1" noChangeShapeType="1"/>
              </p:cNvSpPr>
              <p:nvPr/>
            </p:nvSpPr>
            <p:spPr bwMode="auto">
              <a:xfrm>
                <a:off x="2773" y="19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" name="Line 1069"/>
              <p:cNvSpPr>
                <a:spLocks noChangeAspect="1" noChangeShapeType="1"/>
              </p:cNvSpPr>
              <p:nvPr/>
            </p:nvSpPr>
            <p:spPr bwMode="auto">
              <a:xfrm>
                <a:off x="2773" y="1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" name="Line 1070"/>
              <p:cNvSpPr>
                <a:spLocks noChangeAspect="1" noChangeShapeType="1"/>
              </p:cNvSpPr>
              <p:nvPr/>
            </p:nvSpPr>
            <p:spPr bwMode="auto">
              <a:xfrm>
                <a:off x="2773" y="2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" name="Line 1071"/>
              <p:cNvSpPr>
                <a:spLocks noChangeAspect="1" noChangeShapeType="1"/>
              </p:cNvSpPr>
              <p:nvPr/>
            </p:nvSpPr>
            <p:spPr bwMode="auto">
              <a:xfrm>
                <a:off x="2773" y="19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" name="Line 1072"/>
              <p:cNvSpPr>
                <a:spLocks noChangeAspect="1" noChangeShapeType="1"/>
              </p:cNvSpPr>
              <p:nvPr/>
            </p:nvSpPr>
            <p:spPr bwMode="auto">
              <a:xfrm>
                <a:off x="2773" y="2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" name="Line 1073"/>
              <p:cNvSpPr>
                <a:spLocks noChangeAspect="1" noChangeShapeType="1"/>
              </p:cNvSpPr>
              <p:nvPr/>
            </p:nvSpPr>
            <p:spPr bwMode="auto">
              <a:xfrm>
                <a:off x="2773" y="2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" name="Line 1074"/>
              <p:cNvSpPr>
                <a:spLocks noChangeAspect="1" noChangeShapeType="1"/>
              </p:cNvSpPr>
              <p:nvPr/>
            </p:nvSpPr>
            <p:spPr bwMode="auto">
              <a:xfrm>
                <a:off x="2773" y="2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" name="Line 1075"/>
              <p:cNvSpPr>
                <a:spLocks noChangeAspect="1" noChangeShapeType="1"/>
              </p:cNvSpPr>
              <p:nvPr/>
            </p:nvSpPr>
            <p:spPr bwMode="auto">
              <a:xfrm>
                <a:off x="2593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" name="Line 1076"/>
              <p:cNvSpPr>
                <a:spLocks noChangeAspect="1" noChangeShapeType="1"/>
              </p:cNvSpPr>
              <p:nvPr/>
            </p:nvSpPr>
            <p:spPr bwMode="auto">
              <a:xfrm>
                <a:off x="2593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" name="Line 1077"/>
              <p:cNvSpPr>
                <a:spLocks noChangeAspect="1" noChangeShapeType="1"/>
              </p:cNvSpPr>
              <p:nvPr/>
            </p:nvSpPr>
            <p:spPr bwMode="auto">
              <a:xfrm>
                <a:off x="2593" y="18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" name="Line 1078"/>
              <p:cNvSpPr>
                <a:spLocks noChangeAspect="1" noChangeShapeType="1"/>
              </p:cNvSpPr>
              <p:nvPr/>
            </p:nvSpPr>
            <p:spPr bwMode="auto">
              <a:xfrm>
                <a:off x="2593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" name="Line 1079"/>
              <p:cNvSpPr>
                <a:spLocks noChangeAspect="1" noChangeShapeType="1"/>
              </p:cNvSpPr>
              <p:nvPr/>
            </p:nvSpPr>
            <p:spPr bwMode="auto">
              <a:xfrm>
                <a:off x="2593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" name="Line 1080"/>
              <p:cNvSpPr>
                <a:spLocks noChangeAspect="1" noChangeShapeType="1"/>
              </p:cNvSpPr>
              <p:nvPr/>
            </p:nvSpPr>
            <p:spPr bwMode="auto">
              <a:xfrm>
                <a:off x="2593" y="18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" name="Line 1081"/>
              <p:cNvSpPr>
                <a:spLocks noChangeAspect="1" noChangeShapeType="1"/>
              </p:cNvSpPr>
              <p:nvPr/>
            </p:nvSpPr>
            <p:spPr bwMode="auto">
              <a:xfrm>
                <a:off x="2593" y="19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" name="Line 1082"/>
              <p:cNvSpPr>
                <a:spLocks noChangeAspect="1" noChangeShapeType="1"/>
              </p:cNvSpPr>
              <p:nvPr/>
            </p:nvSpPr>
            <p:spPr bwMode="auto">
              <a:xfrm>
                <a:off x="2593" y="19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" name="Line 1083"/>
              <p:cNvSpPr>
                <a:spLocks noChangeAspect="1" noChangeShapeType="1"/>
              </p:cNvSpPr>
              <p:nvPr/>
            </p:nvSpPr>
            <p:spPr bwMode="auto">
              <a:xfrm>
                <a:off x="2593" y="19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" name="Line 1084"/>
              <p:cNvSpPr>
                <a:spLocks noChangeAspect="1" noChangeShapeType="1"/>
              </p:cNvSpPr>
              <p:nvPr/>
            </p:nvSpPr>
            <p:spPr bwMode="auto">
              <a:xfrm>
                <a:off x="2593" y="2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" name="Line 1085"/>
              <p:cNvSpPr>
                <a:spLocks noChangeAspect="1" noChangeShapeType="1"/>
              </p:cNvSpPr>
              <p:nvPr/>
            </p:nvSpPr>
            <p:spPr bwMode="auto">
              <a:xfrm>
                <a:off x="2593" y="19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" name="Line 1086"/>
              <p:cNvSpPr>
                <a:spLocks noChangeAspect="1" noChangeShapeType="1"/>
              </p:cNvSpPr>
              <p:nvPr/>
            </p:nvSpPr>
            <p:spPr bwMode="auto">
              <a:xfrm>
                <a:off x="2593" y="2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" name="Line 1087"/>
              <p:cNvSpPr>
                <a:spLocks noChangeAspect="1" noChangeShapeType="1"/>
              </p:cNvSpPr>
              <p:nvPr/>
            </p:nvSpPr>
            <p:spPr bwMode="auto">
              <a:xfrm>
                <a:off x="2593" y="2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" name="Line 1088"/>
              <p:cNvSpPr>
                <a:spLocks noChangeAspect="1" noChangeShapeType="1"/>
              </p:cNvSpPr>
              <p:nvPr/>
            </p:nvSpPr>
            <p:spPr bwMode="auto">
              <a:xfrm>
                <a:off x="2593" y="2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" name="Line 1089"/>
              <p:cNvSpPr>
                <a:spLocks noChangeAspect="1" noChangeShapeType="1"/>
              </p:cNvSpPr>
              <p:nvPr/>
            </p:nvSpPr>
            <p:spPr bwMode="auto">
              <a:xfrm>
                <a:off x="2408" y="17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" name="Line 1090"/>
              <p:cNvSpPr>
                <a:spLocks noChangeAspect="1" noChangeShapeType="1"/>
              </p:cNvSpPr>
              <p:nvPr/>
            </p:nvSpPr>
            <p:spPr bwMode="auto">
              <a:xfrm>
                <a:off x="2408" y="18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" name="Line 1091"/>
              <p:cNvSpPr>
                <a:spLocks noChangeAspect="1" noChangeShapeType="1"/>
              </p:cNvSpPr>
              <p:nvPr/>
            </p:nvSpPr>
            <p:spPr bwMode="auto">
              <a:xfrm>
                <a:off x="2408" y="18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" name="Line 1092"/>
              <p:cNvSpPr>
                <a:spLocks noChangeAspect="1" noChangeShapeType="1"/>
              </p:cNvSpPr>
              <p:nvPr/>
            </p:nvSpPr>
            <p:spPr bwMode="auto">
              <a:xfrm>
                <a:off x="2408" y="18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" name="Line 1093"/>
              <p:cNvSpPr>
                <a:spLocks noChangeAspect="1" noChangeShapeType="1"/>
              </p:cNvSpPr>
              <p:nvPr/>
            </p:nvSpPr>
            <p:spPr bwMode="auto">
              <a:xfrm>
                <a:off x="2408" y="18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" name="Line 1094"/>
              <p:cNvSpPr>
                <a:spLocks noChangeAspect="1" noChangeShapeType="1"/>
              </p:cNvSpPr>
              <p:nvPr/>
            </p:nvSpPr>
            <p:spPr bwMode="auto">
              <a:xfrm>
                <a:off x="2408" y="1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" name="Line 1095"/>
              <p:cNvSpPr>
                <a:spLocks noChangeAspect="1" noChangeShapeType="1"/>
              </p:cNvSpPr>
              <p:nvPr/>
            </p:nvSpPr>
            <p:spPr bwMode="auto">
              <a:xfrm>
                <a:off x="2408" y="1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" name="Line 1096"/>
              <p:cNvSpPr>
                <a:spLocks noChangeAspect="1" noChangeShapeType="1"/>
              </p:cNvSpPr>
              <p:nvPr/>
            </p:nvSpPr>
            <p:spPr bwMode="auto">
              <a:xfrm>
                <a:off x="2408" y="1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" name="Line 1097"/>
              <p:cNvSpPr>
                <a:spLocks noChangeAspect="1" noChangeShapeType="1"/>
              </p:cNvSpPr>
              <p:nvPr/>
            </p:nvSpPr>
            <p:spPr bwMode="auto">
              <a:xfrm>
                <a:off x="2408" y="1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2" name="Line 1098"/>
              <p:cNvSpPr>
                <a:spLocks noChangeAspect="1" noChangeShapeType="1"/>
              </p:cNvSpPr>
              <p:nvPr/>
            </p:nvSpPr>
            <p:spPr bwMode="auto">
              <a:xfrm>
                <a:off x="2408" y="1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3" name="Line 1099"/>
              <p:cNvSpPr>
                <a:spLocks noChangeAspect="1" noChangeShapeType="1"/>
              </p:cNvSpPr>
              <p:nvPr/>
            </p:nvSpPr>
            <p:spPr bwMode="auto">
              <a:xfrm>
                <a:off x="2408" y="2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" name="Line 1100"/>
              <p:cNvSpPr>
                <a:spLocks noChangeAspect="1" noChangeShapeType="1"/>
              </p:cNvSpPr>
              <p:nvPr/>
            </p:nvSpPr>
            <p:spPr bwMode="auto">
              <a:xfrm>
                <a:off x="2408" y="2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5" name="Line 1101"/>
              <p:cNvSpPr>
                <a:spLocks noChangeAspect="1" noChangeShapeType="1"/>
              </p:cNvSpPr>
              <p:nvPr/>
            </p:nvSpPr>
            <p:spPr bwMode="auto">
              <a:xfrm>
                <a:off x="2408" y="2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6" name="Line 1102"/>
              <p:cNvSpPr>
                <a:spLocks noChangeAspect="1" noChangeShapeType="1"/>
              </p:cNvSpPr>
              <p:nvPr/>
            </p:nvSpPr>
            <p:spPr bwMode="auto">
              <a:xfrm>
                <a:off x="2408" y="2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7" name="Line 1103"/>
              <p:cNvSpPr>
                <a:spLocks noChangeAspect="1" noChangeShapeType="1"/>
              </p:cNvSpPr>
              <p:nvPr/>
            </p:nvSpPr>
            <p:spPr bwMode="auto">
              <a:xfrm>
                <a:off x="2229" y="2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" name="Line 1104"/>
              <p:cNvSpPr>
                <a:spLocks noChangeAspect="1" noChangeShapeType="1"/>
              </p:cNvSpPr>
              <p:nvPr/>
            </p:nvSpPr>
            <p:spPr bwMode="auto">
              <a:xfrm>
                <a:off x="2229" y="18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" name="Line 1105"/>
              <p:cNvSpPr>
                <a:spLocks noChangeAspect="1" noChangeShapeType="1"/>
              </p:cNvSpPr>
              <p:nvPr/>
            </p:nvSpPr>
            <p:spPr bwMode="auto">
              <a:xfrm>
                <a:off x="2229" y="18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" name="Line 1106"/>
              <p:cNvSpPr>
                <a:spLocks noChangeAspect="1" noChangeShapeType="1"/>
              </p:cNvSpPr>
              <p:nvPr/>
            </p:nvSpPr>
            <p:spPr bwMode="auto">
              <a:xfrm>
                <a:off x="2229" y="18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" name="Line 1107"/>
              <p:cNvSpPr>
                <a:spLocks noChangeAspect="1" noChangeShapeType="1"/>
              </p:cNvSpPr>
              <p:nvPr/>
            </p:nvSpPr>
            <p:spPr bwMode="auto">
              <a:xfrm>
                <a:off x="2229" y="18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2" name="Line 1108"/>
              <p:cNvSpPr>
                <a:spLocks noChangeAspect="1" noChangeShapeType="1"/>
              </p:cNvSpPr>
              <p:nvPr/>
            </p:nvSpPr>
            <p:spPr bwMode="auto">
              <a:xfrm>
                <a:off x="2229" y="1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" name="Line 1109"/>
              <p:cNvSpPr>
                <a:spLocks noChangeAspect="1" noChangeShapeType="1"/>
              </p:cNvSpPr>
              <p:nvPr/>
            </p:nvSpPr>
            <p:spPr bwMode="auto">
              <a:xfrm>
                <a:off x="2229" y="1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4" name="Line 1110"/>
              <p:cNvSpPr>
                <a:spLocks noChangeAspect="1" noChangeShapeType="1"/>
              </p:cNvSpPr>
              <p:nvPr/>
            </p:nvSpPr>
            <p:spPr bwMode="auto">
              <a:xfrm>
                <a:off x="2229" y="1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5" name="Line 1111"/>
              <p:cNvSpPr>
                <a:spLocks noChangeAspect="1" noChangeShapeType="1"/>
              </p:cNvSpPr>
              <p:nvPr/>
            </p:nvSpPr>
            <p:spPr bwMode="auto">
              <a:xfrm>
                <a:off x="2229" y="1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6" name="Line 1112"/>
              <p:cNvSpPr>
                <a:spLocks noChangeAspect="1" noChangeShapeType="1"/>
              </p:cNvSpPr>
              <p:nvPr/>
            </p:nvSpPr>
            <p:spPr bwMode="auto">
              <a:xfrm>
                <a:off x="2229" y="1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7" name="Line 1113"/>
              <p:cNvSpPr>
                <a:spLocks noChangeAspect="1" noChangeShapeType="1"/>
              </p:cNvSpPr>
              <p:nvPr/>
            </p:nvSpPr>
            <p:spPr bwMode="auto">
              <a:xfrm>
                <a:off x="2229" y="2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" name="Line 1114"/>
              <p:cNvSpPr>
                <a:spLocks noChangeAspect="1" noChangeShapeType="1"/>
              </p:cNvSpPr>
              <p:nvPr/>
            </p:nvSpPr>
            <p:spPr bwMode="auto">
              <a:xfrm>
                <a:off x="2229" y="2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" name="Line 1115"/>
              <p:cNvSpPr>
                <a:spLocks noChangeAspect="1" noChangeShapeType="1"/>
              </p:cNvSpPr>
              <p:nvPr/>
            </p:nvSpPr>
            <p:spPr bwMode="auto">
              <a:xfrm>
                <a:off x="2229" y="2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" name="Line 1116"/>
              <p:cNvSpPr>
                <a:spLocks noChangeAspect="1" noChangeShapeType="1"/>
              </p:cNvSpPr>
              <p:nvPr/>
            </p:nvSpPr>
            <p:spPr bwMode="auto">
              <a:xfrm>
                <a:off x="2229" y="2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" name="Line 1117"/>
              <p:cNvSpPr>
                <a:spLocks noChangeAspect="1" noChangeShapeType="1"/>
              </p:cNvSpPr>
              <p:nvPr/>
            </p:nvSpPr>
            <p:spPr bwMode="auto">
              <a:xfrm>
                <a:off x="2040" y="2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2" name="Line 1118"/>
              <p:cNvSpPr>
                <a:spLocks noChangeAspect="1" noChangeShapeType="1"/>
              </p:cNvSpPr>
              <p:nvPr/>
            </p:nvSpPr>
            <p:spPr bwMode="auto">
              <a:xfrm>
                <a:off x="2040" y="18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3" name="Line 1119"/>
              <p:cNvSpPr>
                <a:spLocks noChangeAspect="1" noChangeShapeType="1"/>
              </p:cNvSpPr>
              <p:nvPr/>
            </p:nvSpPr>
            <p:spPr bwMode="auto">
              <a:xfrm>
                <a:off x="2040" y="18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4" name="Line 1120"/>
              <p:cNvSpPr>
                <a:spLocks noChangeAspect="1" noChangeShapeType="1"/>
              </p:cNvSpPr>
              <p:nvPr/>
            </p:nvSpPr>
            <p:spPr bwMode="auto">
              <a:xfrm>
                <a:off x="2040" y="18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5" name="Line 1121"/>
              <p:cNvSpPr>
                <a:spLocks noChangeAspect="1" noChangeShapeType="1"/>
              </p:cNvSpPr>
              <p:nvPr/>
            </p:nvSpPr>
            <p:spPr bwMode="auto">
              <a:xfrm>
                <a:off x="2040" y="19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6" name="Line 1122"/>
              <p:cNvSpPr>
                <a:spLocks noChangeAspect="1" noChangeShapeType="1"/>
              </p:cNvSpPr>
              <p:nvPr/>
            </p:nvSpPr>
            <p:spPr bwMode="auto">
              <a:xfrm>
                <a:off x="2040" y="19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7" name="Line 1123"/>
              <p:cNvSpPr>
                <a:spLocks noChangeAspect="1" noChangeShapeType="1"/>
              </p:cNvSpPr>
              <p:nvPr/>
            </p:nvSpPr>
            <p:spPr bwMode="auto">
              <a:xfrm>
                <a:off x="2040" y="19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" name="Line 1124"/>
              <p:cNvSpPr>
                <a:spLocks noChangeAspect="1" noChangeShapeType="1"/>
              </p:cNvSpPr>
              <p:nvPr/>
            </p:nvSpPr>
            <p:spPr bwMode="auto">
              <a:xfrm>
                <a:off x="2040" y="20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" name="Line 1125"/>
              <p:cNvSpPr>
                <a:spLocks noChangeAspect="1" noChangeShapeType="1"/>
              </p:cNvSpPr>
              <p:nvPr/>
            </p:nvSpPr>
            <p:spPr bwMode="auto">
              <a:xfrm>
                <a:off x="2040" y="19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" name="Line 1126"/>
              <p:cNvSpPr>
                <a:spLocks noChangeAspect="1" noChangeShapeType="1"/>
              </p:cNvSpPr>
              <p:nvPr/>
            </p:nvSpPr>
            <p:spPr bwMode="auto">
              <a:xfrm>
                <a:off x="2040" y="2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" name="Line 1127"/>
              <p:cNvSpPr>
                <a:spLocks noChangeAspect="1" noChangeShapeType="1"/>
              </p:cNvSpPr>
              <p:nvPr/>
            </p:nvSpPr>
            <p:spPr bwMode="auto">
              <a:xfrm>
                <a:off x="2040" y="2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2" name="Line 1128"/>
              <p:cNvSpPr>
                <a:spLocks noChangeAspect="1" noChangeShapeType="1"/>
              </p:cNvSpPr>
              <p:nvPr/>
            </p:nvSpPr>
            <p:spPr bwMode="auto">
              <a:xfrm>
                <a:off x="2040" y="2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3" name="Line 1129"/>
              <p:cNvSpPr>
                <a:spLocks noChangeAspect="1" noChangeShapeType="1"/>
              </p:cNvSpPr>
              <p:nvPr/>
            </p:nvSpPr>
            <p:spPr bwMode="auto">
              <a:xfrm>
                <a:off x="2040" y="2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4" name="Line 1130"/>
              <p:cNvSpPr>
                <a:spLocks noChangeAspect="1" noChangeShapeType="1"/>
              </p:cNvSpPr>
              <p:nvPr/>
            </p:nvSpPr>
            <p:spPr bwMode="auto">
              <a:xfrm>
                <a:off x="1860" y="21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5" name="Line 1131"/>
              <p:cNvSpPr>
                <a:spLocks noChangeAspect="1" noChangeShapeType="1"/>
              </p:cNvSpPr>
              <p:nvPr/>
            </p:nvSpPr>
            <p:spPr bwMode="auto">
              <a:xfrm>
                <a:off x="1860" y="21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6" name="Line 1132"/>
              <p:cNvSpPr>
                <a:spLocks noChangeAspect="1" noChangeShapeType="1"/>
              </p:cNvSpPr>
              <p:nvPr/>
            </p:nvSpPr>
            <p:spPr bwMode="auto">
              <a:xfrm>
                <a:off x="1860" y="18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7" name="Line 1133"/>
              <p:cNvSpPr>
                <a:spLocks noChangeAspect="1" noChangeShapeType="1"/>
              </p:cNvSpPr>
              <p:nvPr/>
            </p:nvSpPr>
            <p:spPr bwMode="auto">
              <a:xfrm>
                <a:off x="1860" y="1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" name="Line 1134"/>
              <p:cNvSpPr>
                <a:spLocks noChangeAspect="1" noChangeShapeType="1"/>
              </p:cNvSpPr>
              <p:nvPr/>
            </p:nvSpPr>
            <p:spPr bwMode="auto">
              <a:xfrm>
                <a:off x="1860" y="1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" name="Line 1135"/>
              <p:cNvSpPr>
                <a:spLocks noChangeAspect="1" noChangeShapeType="1"/>
              </p:cNvSpPr>
              <p:nvPr/>
            </p:nvSpPr>
            <p:spPr bwMode="auto">
              <a:xfrm>
                <a:off x="1860" y="1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" name="Line 1136"/>
              <p:cNvSpPr>
                <a:spLocks noChangeAspect="1" noChangeShapeType="1"/>
              </p:cNvSpPr>
              <p:nvPr/>
            </p:nvSpPr>
            <p:spPr bwMode="auto">
              <a:xfrm>
                <a:off x="1860" y="1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1" name="Line 1137"/>
              <p:cNvSpPr>
                <a:spLocks noChangeAspect="1" noChangeShapeType="1"/>
              </p:cNvSpPr>
              <p:nvPr/>
            </p:nvSpPr>
            <p:spPr bwMode="auto">
              <a:xfrm>
                <a:off x="1860" y="1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2" name="Line 1138"/>
              <p:cNvSpPr>
                <a:spLocks noChangeAspect="1" noChangeShapeType="1"/>
              </p:cNvSpPr>
              <p:nvPr/>
            </p:nvSpPr>
            <p:spPr bwMode="auto">
              <a:xfrm>
                <a:off x="1860" y="2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3" name="Line 1139"/>
              <p:cNvSpPr>
                <a:spLocks noChangeAspect="1" noChangeShapeType="1"/>
              </p:cNvSpPr>
              <p:nvPr/>
            </p:nvSpPr>
            <p:spPr bwMode="auto">
              <a:xfrm>
                <a:off x="1860" y="2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4" name="Line 1140"/>
              <p:cNvSpPr>
                <a:spLocks noChangeAspect="1" noChangeShapeType="1"/>
              </p:cNvSpPr>
              <p:nvPr/>
            </p:nvSpPr>
            <p:spPr bwMode="auto">
              <a:xfrm>
                <a:off x="1860" y="2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5" name="Line 1141"/>
              <p:cNvSpPr>
                <a:spLocks noChangeAspect="1" noChangeShapeType="1"/>
              </p:cNvSpPr>
              <p:nvPr/>
            </p:nvSpPr>
            <p:spPr bwMode="auto">
              <a:xfrm>
                <a:off x="1860" y="2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6" name="Line 1142"/>
              <p:cNvSpPr>
                <a:spLocks noChangeAspect="1" noChangeShapeType="1"/>
              </p:cNvSpPr>
              <p:nvPr/>
            </p:nvSpPr>
            <p:spPr bwMode="auto">
              <a:xfrm>
                <a:off x="1681" y="2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7" name="Line 1143"/>
              <p:cNvSpPr>
                <a:spLocks noChangeAspect="1" noChangeShapeType="1"/>
              </p:cNvSpPr>
              <p:nvPr/>
            </p:nvSpPr>
            <p:spPr bwMode="auto">
              <a:xfrm>
                <a:off x="1681" y="2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" name="Line 1144"/>
              <p:cNvSpPr>
                <a:spLocks noChangeAspect="1" noChangeShapeType="1"/>
              </p:cNvSpPr>
              <p:nvPr/>
            </p:nvSpPr>
            <p:spPr bwMode="auto">
              <a:xfrm>
                <a:off x="1681" y="19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" name="Line 1145"/>
              <p:cNvSpPr>
                <a:spLocks noChangeAspect="1" noChangeShapeType="1"/>
              </p:cNvSpPr>
              <p:nvPr/>
            </p:nvSpPr>
            <p:spPr bwMode="auto">
              <a:xfrm>
                <a:off x="1681" y="19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" name="Line 1146"/>
              <p:cNvSpPr>
                <a:spLocks noChangeAspect="1" noChangeShapeType="1"/>
              </p:cNvSpPr>
              <p:nvPr/>
            </p:nvSpPr>
            <p:spPr bwMode="auto">
              <a:xfrm>
                <a:off x="1681" y="19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1" name="Line 1147"/>
              <p:cNvSpPr>
                <a:spLocks noChangeAspect="1" noChangeShapeType="1"/>
              </p:cNvSpPr>
              <p:nvPr/>
            </p:nvSpPr>
            <p:spPr bwMode="auto">
              <a:xfrm>
                <a:off x="1681" y="19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2" name="Line 1148"/>
              <p:cNvSpPr>
                <a:spLocks noChangeAspect="1" noChangeShapeType="1"/>
              </p:cNvSpPr>
              <p:nvPr/>
            </p:nvSpPr>
            <p:spPr bwMode="auto">
              <a:xfrm>
                <a:off x="1681" y="19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3" name="Line 1149"/>
              <p:cNvSpPr>
                <a:spLocks noChangeAspect="1" noChangeShapeType="1"/>
              </p:cNvSpPr>
              <p:nvPr/>
            </p:nvSpPr>
            <p:spPr bwMode="auto">
              <a:xfrm>
                <a:off x="1681" y="2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4" name="Line 1150"/>
              <p:cNvSpPr>
                <a:spLocks noChangeAspect="1" noChangeShapeType="1"/>
              </p:cNvSpPr>
              <p:nvPr/>
            </p:nvSpPr>
            <p:spPr bwMode="auto">
              <a:xfrm>
                <a:off x="1681" y="2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5" name="Line 1151"/>
              <p:cNvSpPr>
                <a:spLocks noChangeAspect="1" noChangeShapeType="1"/>
              </p:cNvSpPr>
              <p:nvPr/>
            </p:nvSpPr>
            <p:spPr bwMode="auto">
              <a:xfrm>
                <a:off x="1681" y="2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6" name="Line 1152"/>
              <p:cNvSpPr>
                <a:spLocks noChangeAspect="1" noChangeShapeType="1"/>
              </p:cNvSpPr>
              <p:nvPr/>
            </p:nvSpPr>
            <p:spPr bwMode="auto">
              <a:xfrm>
                <a:off x="1681" y="2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7" name="Line 1153"/>
              <p:cNvSpPr>
                <a:spLocks noChangeAspect="1" noChangeShapeType="1"/>
              </p:cNvSpPr>
              <p:nvPr/>
            </p:nvSpPr>
            <p:spPr bwMode="auto">
              <a:xfrm>
                <a:off x="1501" y="2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" name="Line 1154"/>
              <p:cNvSpPr>
                <a:spLocks noChangeAspect="1" noChangeShapeType="1"/>
              </p:cNvSpPr>
              <p:nvPr/>
            </p:nvSpPr>
            <p:spPr bwMode="auto">
              <a:xfrm>
                <a:off x="1501" y="2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" name="Line 1155"/>
              <p:cNvSpPr>
                <a:spLocks noChangeAspect="1" noChangeShapeType="1"/>
              </p:cNvSpPr>
              <p:nvPr/>
            </p:nvSpPr>
            <p:spPr bwMode="auto">
              <a:xfrm>
                <a:off x="1501" y="19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" name="Line 1156"/>
              <p:cNvSpPr>
                <a:spLocks noChangeAspect="1" noChangeShapeType="1"/>
              </p:cNvSpPr>
              <p:nvPr/>
            </p:nvSpPr>
            <p:spPr bwMode="auto">
              <a:xfrm>
                <a:off x="1501" y="19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" name="Line 1157"/>
              <p:cNvSpPr>
                <a:spLocks noChangeAspect="1" noChangeShapeType="1"/>
              </p:cNvSpPr>
              <p:nvPr/>
            </p:nvSpPr>
            <p:spPr bwMode="auto">
              <a:xfrm>
                <a:off x="1501" y="20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" name="Line 1158"/>
              <p:cNvSpPr>
                <a:spLocks noChangeAspect="1" noChangeShapeType="1"/>
              </p:cNvSpPr>
              <p:nvPr/>
            </p:nvSpPr>
            <p:spPr bwMode="auto">
              <a:xfrm>
                <a:off x="1501" y="19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" name="Line 1159"/>
              <p:cNvSpPr>
                <a:spLocks noChangeAspect="1" noChangeShapeType="1"/>
              </p:cNvSpPr>
              <p:nvPr/>
            </p:nvSpPr>
            <p:spPr bwMode="auto">
              <a:xfrm>
                <a:off x="1501" y="2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" name="Line 1160"/>
              <p:cNvSpPr>
                <a:spLocks noChangeAspect="1" noChangeShapeType="1"/>
              </p:cNvSpPr>
              <p:nvPr/>
            </p:nvSpPr>
            <p:spPr bwMode="auto">
              <a:xfrm>
                <a:off x="1501" y="2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" name="Line 1161"/>
              <p:cNvSpPr>
                <a:spLocks noChangeAspect="1" noChangeShapeType="1"/>
              </p:cNvSpPr>
              <p:nvPr/>
            </p:nvSpPr>
            <p:spPr bwMode="auto">
              <a:xfrm>
                <a:off x="1501" y="2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" name="Line 1162"/>
              <p:cNvSpPr>
                <a:spLocks noChangeAspect="1" noChangeShapeType="1"/>
              </p:cNvSpPr>
              <p:nvPr/>
            </p:nvSpPr>
            <p:spPr bwMode="auto">
              <a:xfrm>
                <a:off x="1501" y="2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" name="Line 1163"/>
              <p:cNvSpPr>
                <a:spLocks noChangeAspect="1" noChangeShapeType="1"/>
              </p:cNvSpPr>
              <p:nvPr/>
            </p:nvSpPr>
            <p:spPr bwMode="auto">
              <a:xfrm>
                <a:off x="1322" y="2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" name="Line 1164"/>
              <p:cNvSpPr>
                <a:spLocks noChangeAspect="1" noChangeShapeType="1"/>
              </p:cNvSpPr>
              <p:nvPr/>
            </p:nvSpPr>
            <p:spPr bwMode="auto">
              <a:xfrm>
                <a:off x="1322" y="2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" name="Line 1165"/>
              <p:cNvSpPr>
                <a:spLocks noChangeAspect="1" noChangeShapeType="1"/>
              </p:cNvSpPr>
              <p:nvPr/>
            </p:nvSpPr>
            <p:spPr bwMode="auto">
              <a:xfrm>
                <a:off x="1322" y="19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" name="Line 1166"/>
              <p:cNvSpPr>
                <a:spLocks noChangeAspect="1" noChangeShapeType="1"/>
              </p:cNvSpPr>
              <p:nvPr/>
            </p:nvSpPr>
            <p:spPr bwMode="auto">
              <a:xfrm>
                <a:off x="1322" y="20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" name="Line 1167"/>
              <p:cNvSpPr>
                <a:spLocks noChangeAspect="1" noChangeShapeType="1"/>
              </p:cNvSpPr>
              <p:nvPr/>
            </p:nvSpPr>
            <p:spPr bwMode="auto">
              <a:xfrm>
                <a:off x="1322" y="2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" name="Line 1168"/>
              <p:cNvSpPr>
                <a:spLocks noChangeAspect="1" noChangeShapeType="1"/>
              </p:cNvSpPr>
              <p:nvPr/>
            </p:nvSpPr>
            <p:spPr bwMode="auto">
              <a:xfrm>
                <a:off x="1322" y="2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" name="Line 1169"/>
              <p:cNvSpPr>
                <a:spLocks noChangeAspect="1" noChangeShapeType="1"/>
              </p:cNvSpPr>
              <p:nvPr/>
            </p:nvSpPr>
            <p:spPr bwMode="auto">
              <a:xfrm>
                <a:off x="1322" y="21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" name="Line 1170"/>
              <p:cNvSpPr>
                <a:spLocks noChangeAspect="1" noChangeShapeType="1"/>
              </p:cNvSpPr>
              <p:nvPr/>
            </p:nvSpPr>
            <p:spPr bwMode="auto">
              <a:xfrm>
                <a:off x="1322" y="2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" name="Line 1171"/>
              <p:cNvSpPr>
                <a:spLocks noChangeAspect="1" noChangeShapeType="1"/>
              </p:cNvSpPr>
              <p:nvPr/>
            </p:nvSpPr>
            <p:spPr bwMode="auto">
              <a:xfrm>
                <a:off x="1155" y="20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" name="Line 1172"/>
              <p:cNvSpPr>
                <a:spLocks noChangeAspect="1" noChangeShapeType="1"/>
              </p:cNvSpPr>
              <p:nvPr/>
            </p:nvSpPr>
            <p:spPr bwMode="auto">
              <a:xfrm>
                <a:off x="1155" y="2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" name="Line 1173"/>
              <p:cNvSpPr>
                <a:spLocks noChangeAspect="1" noChangeShapeType="1"/>
              </p:cNvSpPr>
              <p:nvPr/>
            </p:nvSpPr>
            <p:spPr bwMode="auto">
              <a:xfrm>
                <a:off x="1155" y="2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" name="Line 1174"/>
              <p:cNvSpPr>
                <a:spLocks noChangeAspect="1" noChangeShapeType="1"/>
              </p:cNvSpPr>
              <p:nvPr/>
            </p:nvSpPr>
            <p:spPr bwMode="auto">
              <a:xfrm>
                <a:off x="1155" y="2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" name="Line 1175"/>
              <p:cNvSpPr>
                <a:spLocks noChangeAspect="1" noChangeShapeType="1"/>
              </p:cNvSpPr>
              <p:nvPr/>
            </p:nvSpPr>
            <p:spPr bwMode="auto">
              <a:xfrm>
                <a:off x="1155" y="2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" name="Line 1176"/>
              <p:cNvSpPr>
                <a:spLocks noChangeAspect="1" noChangeShapeType="1"/>
              </p:cNvSpPr>
              <p:nvPr/>
            </p:nvSpPr>
            <p:spPr bwMode="auto">
              <a:xfrm>
                <a:off x="1155" y="2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" name="Line 1177"/>
              <p:cNvSpPr>
                <a:spLocks noChangeAspect="1" noChangeShapeType="1"/>
              </p:cNvSpPr>
              <p:nvPr/>
            </p:nvSpPr>
            <p:spPr bwMode="auto">
              <a:xfrm>
                <a:off x="1155" y="2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" name="Line 1178"/>
              <p:cNvSpPr>
                <a:spLocks noChangeAspect="1" noChangeShapeType="1"/>
              </p:cNvSpPr>
              <p:nvPr/>
            </p:nvSpPr>
            <p:spPr bwMode="auto">
              <a:xfrm>
                <a:off x="2407" y="2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" name="Line 1179"/>
              <p:cNvSpPr>
                <a:spLocks noChangeAspect="1" noChangeShapeType="1"/>
              </p:cNvSpPr>
              <p:nvPr/>
            </p:nvSpPr>
            <p:spPr bwMode="auto">
              <a:xfrm>
                <a:off x="2592" y="21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" name="Line 1180"/>
              <p:cNvSpPr>
                <a:spLocks noChangeAspect="1" noChangeShapeType="1"/>
              </p:cNvSpPr>
              <p:nvPr/>
            </p:nvSpPr>
            <p:spPr bwMode="auto">
              <a:xfrm>
                <a:off x="4209" y="16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" name="Line 1181"/>
              <p:cNvSpPr>
                <a:spLocks noChangeAspect="1" noChangeShapeType="1"/>
              </p:cNvSpPr>
              <p:nvPr/>
            </p:nvSpPr>
            <p:spPr bwMode="auto">
              <a:xfrm>
                <a:off x="4209" y="17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" name="Line 1182"/>
              <p:cNvSpPr>
                <a:spLocks noChangeAspect="1" noChangeShapeType="1"/>
              </p:cNvSpPr>
              <p:nvPr/>
            </p:nvSpPr>
            <p:spPr bwMode="auto">
              <a:xfrm>
                <a:off x="4209" y="17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" name="Line 1183"/>
              <p:cNvSpPr>
                <a:spLocks noChangeAspect="1" noChangeShapeType="1"/>
              </p:cNvSpPr>
              <p:nvPr/>
            </p:nvSpPr>
            <p:spPr bwMode="auto">
              <a:xfrm>
                <a:off x="4027" y="16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" name="Line 1184"/>
              <p:cNvSpPr>
                <a:spLocks noChangeAspect="1" noChangeShapeType="1"/>
              </p:cNvSpPr>
              <p:nvPr/>
            </p:nvSpPr>
            <p:spPr bwMode="auto">
              <a:xfrm>
                <a:off x="4027" y="17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" name="Line 1185"/>
              <p:cNvSpPr>
                <a:spLocks noChangeAspect="1" noChangeShapeType="1"/>
              </p:cNvSpPr>
              <p:nvPr/>
            </p:nvSpPr>
            <p:spPr bwMode="auto">
              <a:xfrm>
                <a:off x="4027" y="17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" name="Line 1186"/>
              <p:cNvSpPr>
                <a:spLocks noChangeAspect="1" noChangeShapeType="1"/>
              </p:cNvSpPr>
              <p:nvPr/>
            </p:nvSpPr>
            <p:spPr bwMode="auto">
              <a:xfrm>
                <a:off x="3850" y="16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" name="Line 1187"/>
              <p:cNvSpPr>
                <a:spLocks noChangeAspect="1" noChangeShapeType="1"/>
              </p:cNvSpPr>
              <p:nvPr/>
            </p:nvSpPr>
            <p:spPr bwMode="auto">
              <a:xfrm>
                <a:off x="3850" y="17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" name="Line 1188"/>
              <p:cNvSpPr>
                <a:spLocks noChangeAspect="1" noChangeShapeType="1"/>
              </p:cNvSpPr>
              <p:nvPr/>
            </p:nvSpPr>
            <p:spPr bwMode="auto">
              <a:xfrm>
                <a:off x="3850" y="17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" name="Line 1189"/>
              <p:cNvSpPr>
                <a:spLocks noChangeAspect="1" noChangeShapeType="1"/>
              </p:cNvSpPr>
              <p:nvPr/>
            </p:nvSpPr>
            <p:spPr bwMode="auto">
              <a:xfrm>
                <a:off x="3671" y="16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" name="Line 1190"/>
              <p:cNvSpPr>
                <a:spLocks noChangeAspect="1" noChangeShapeType="1"/>
              </p:cNvSpPr>
              <p:nvPr/>
            </p:nvSpPr>
            <p:spPr bwMode="auto">
              <a:xfrm>
                <a:off x="3671" y="17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" name="Line 1191"/>
              <p:cNvSpPr>
                <a:spLocks noChangeAspect="1" noChangeShapeType="1"/>
              </p:cNvSpPr>
              <p:nvPr/>
            </p:nvSpPr>
            <p:spPr bwMode="auto">
              <a:xfrm>
                <a:off x="3671" y="17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" name="Line 1192"/>
              <p:cNvSpPr>
                <a:spLocks noChangeAspect="1" noChangeShapeType="1"/>
              </p:cNvSpPr>
              <p:nvPr/>
            </p:nvSpPr>
            <p:spPr bwMode="auto">
              <a:xfrm>
                <a:off x="3491" y="16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" name="Line 1193"/>
              <p:cNvSpPr>
                <a:spLocks noChangeAspect="1" noChangeShapeType="1"/>
              </p:cNvSpPr>
              <p:nvPr/>
            </p:nvSpPr>
            <p:spPr bwMode="auto">
              <a:xfrm>
                <a:off x="3491" y="17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" name="Line 1194"/>
              <p:cNvSpPr>
                <a:spLocks noChangeAspect="1" noChangeShapeType="1"/>
              </p:cNvSpPr>
              <p:nvPr/>
            </p:nvSpPr>
            <p:spPr bwMode="auto">
              <a:xfrm>
                <a:off x="3491" y="17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" name="Line 1195"/>
              <p:cNvSpPr>
                <a:spLocks noChangeAspect="1" noChangeShapeType="1"/>
              </p:cNvSpPr>
              <p:nvPr/>
            </p:nvSpPr>
            <p:spPr bwMode="auto">
              <a:xfrm>
                <a:off x="3312" y="16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" name="Line 1196"/>
              <p:cNvSpPr>
                <a:spLocks noChangeAspect="1" noChangeShapeType="1"/>
              </p:cNvSpPr>
              <p:nvPr/>
            </p:nvSpPr>
            <p:spPr bwMode="auto">
              <a:xfrm>
                <a:off x="3312" y="17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" name="Line 1197"/>
              <p:cNvSpPr>
                <a:spLocks noChangeAspect="1" noChangeShapeType="1"/>
              </p:cNvSpPr>
              <p:nvPr/>
            </p:nvSpPr>
            <p:spPr bwMode="auto">
              <a:xfrm>
                <a:off x="3312" y="17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" name="Line 1198"/>
              <p:cNvSpPr>
                <a:spLocks noChangeAspect="1" noChangeShapeType="1"/>
              </p:cNvSpPr>
              <p:nvPr/>
            </p:nvSpPr>
            <p:spPr bwMode="auto">
              <a:xfrm>
                <a:off x="3132" y="1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" name="Line 1199"/>
              <p:cNvSpPr>
                <a:spLocks noChangeAspect="1" noChangeShapeType="1"/>
              </p:cNvSpPr>
              <p:nvPr/>
            </p:nvSpPr>
            <p:spPr bwMode="auto">
              <a:xfrm>
                <a:off x="3132" y="17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" name="Line 1200"/>
              <p:cNvSpPr>
                <a:spLocks noChangeAspect="1" noChangeShapeType="1"/>
              </p:cNvSpPr>
              <p:nvPr/>
            </p:nvSpPr>
            <p:spPr bwMode="auto">
              <a:xfrm>
                <a:off x="3132" y="17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" name="Line 1201"/>
              <p:cNvSpPr>
                <a:spLocks noChangeAspect="1" noChangeShapeType="1"/>
              </p:cNvSpPr>
              <p:nvPr/>
            </p:nvSpPr>
            <p:spPr bwMode="auto">
              <a:xfrm>
                <a:off x="2951" y="17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" name="Line 1202"/>
              <p:cNvSpPr>
                <a:spLocks noChangeAspect="1" noChangeShapeType="1"/>
              </p:cNvSpPr>
              <p:nvPr/>
            </p:nvSpPr>
            <p:spPr bwMode="auto">
              <a:xfrm>
                <a:off x="2951" y="17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" name="Line 1203"/>
              <p:cNvSpPr>
                <a:spLocks noChangeAspect="1" noChangeShapeType="1"/>
              </p:cNvSpPr>
              <p:nvPr/>
            </p:nvSpPr>
            <p:spPr bwMode="auto">
              <a:xfrm>
                <a:off x="2772" y="17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Oval 1204"/>
            <p:cNvSpPr>
              <a:spLocks noChangeAspect="1" noChangeArrowheads="1"/>
            </p:cNvSpPr>
            <p:nvPr/>
          </p:nvSpPr>
          <p:spPr bwMode="auto">
            <a:xfrm>
              <a:off x="4128" y="1680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205"/>
            <p:cNvSpPr>
              <a:spLocks noChangeAspect="1" noChangeArrowheads="1"/>
            </p:cNvSpPr>
            <p:nvPr/>
          </p:nvSpPr>
          <p:spPr bwMode="auto">
            <a:xfrm>
              <a:off x="1200" y="2056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1206"/>
            <p:cNvGrpSpPr>
              <a:grpSpLocks noChangeAspect="1"/>
            </p:cNvGrpSpPr>
            <p:nvPr/>
          </p:nvGrpSpPr>
          <p:grpSpPr bwMode="auto">
            <a:xfrm>
              <a:off x="1163" y="1012"/>
              <a:ext cx="3439" cy="388"/>
              <a:chOff x="1163" y="1012"/>
              <a:chExt cx="3439" cy="388"/>
            </a:xfrm>
          </p:grpSpPr>
          <p:sp>
            <p:nvSpPr>
              <p:cNvPr id="352" name="Line 1207"/>
              <p:cNvSpPr>
                <a:spLocks noChangeAspect="1" noChangeShapeType="1"/>
              </p:cNvSpPr>
              <p:nvPr/>
            </p:nvSpPr>
            <p:spPr bwMode="auto">
              <a:xfrm>
                <a:off x="4533" y="10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Line 1208"/>
              <p:cNvSpPr>
                <a:spLocks noChangeAspect="1" noChangeShapeType="1"/>
              </p:cNvSpPr>
              <p:nvPr/>
            </p:nvSpPr>
            <p:spPr bwMode="auto">
              <a:xfrm>
                <a:off x="4533" y="10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Line 1209"/>
              <p:cNvSpPr>
                <a:spLocks noChangeAspect="1" noChangeShapeType="1"/>
              </p:cNvSpPr>
              <p:nvPr/>
            </p:nvSpPr>
            <p:spPr bwMode="auto">
              <a:xfrm>
                <a:off x="4533" y="10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Line 1210"/>
              <p:cNvSpPr>
                <a:spLocks noChangeAspect="1" noChangeShapeType="1"/>
              </p:cNvSpPr>
              <p:nvPr/>
            </p:nvSpPr>
            <p:spPr bwMode="auto">
              <a:xfrm>
                <a:off x="4533" y="10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Line 1211"/>
              <p:cNvSpPr>
                <a:spLocks noChangeAspect="1" noChangeShapeType="1"/>
              </p:cNvSpPr>
              <p:nvPr/>
            </p:nvSpPr>
            <p:spPr bwMode="auto">
              <a:xfrm>
                <a:off x="4533" y="11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Line 1212"/>
              <p:cNvSpPr>
                <a:spLocks noChangeAspect="1" noChangeShapeType="1"/>
              </p:cNvSpPr>
              <p:nvPr/>
            </p:nvSpPr>
            <p:spPr bwMode="auto">
              <a:xfrm>
                <a:off x="4533" y="1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Line 1213"/>
              <p:cNvSpPr>
                <a:spLocks noChangeAspect="1" noChangeShapeType="1"/>
              </p:cNvSpPr>
              <p:nvPr/>
            </p:nvSpPr>
            <p:spPr bwMode="auto">
              <a:xfrm>
                <a:off x="4533" y="1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Line 1214"/>
              <p:cNvSpPr>
                <a:spLocks noChangeAspect="1" noChangeShapeType="1"/>
              </p:cNvSpPr>
              <p:nvPr/>
            </p:nvSpPr>
            <p:spPr bwMode="auto">
              <a:xfrm>
                <a:off x="4533" y="1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Line 1215"/>
              <p:cNvSpPr>
                <a:spLocks noChangeAspect="1" noChangeShapeType="1"/>
              </p:cNvSpPr>
              <p:nvPr/>
            </p:nvSpPr>
            <p:spPr bwMode="auto">
              <a:xfrm>
                <a:off x="4533" y="1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Line 1216"/>
              <p:cNvSpPr>
                <a:spLocks noChangeAspect="1" noChangeShapeType="1"/>
              </p:cNvSpPr>
              <p:nvPr/>
            </p:nvSpPr>
            <p:spPr bwMode="auto">
              <a:xfrm>
                <a:off x="4533" y="1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Line 1217"/>
              <p:cNvSpPr>
                <a:spLocks noChangeAspect="1" noChangeShapeType="1"/>
              </p:cNvSpPr>
              <p:nvPr/>
            </p:nvSpPr>
            <p:spPr bwMode="auto">
              <a:xfrm>
                <a:off x="4533" y="12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Line 1218"/>
              <p:cNvSpPr>
                <a:spLocks noChangeAspect="1" noChangeShapeType="1"/>
              </p:cNvSpPr>
              <p:nvPr/>
            </p:nvSpPr>
            <p:spPr bwMode="auto">
              <a:xfrm>
                <a:off x="4533" y="12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" name="Line 1219"/>
              <p:cNvSpPr>
                <a:spLocks noChangeAspect="1" noChangeShapeType="1"/>
              </p:cNvSpPr>
              <p:nvPr/>
            </p:nvSpPr>
            <p:spPr bwMode="auto">
              <a:xfrm>
                <a:off x="4371" y="10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Line 1220"/>
              <p:cNvSpPr>
                <a:spLocks noChangeAspect="1" noChangeShapeType="1"/>
              </p:cNvSpPr>
              <p:nvPr/>
            </p:nvSpPr>
            <p:spPr bwMode="auto">
              <a:xfrm>
                <a:off x="4371" y="10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" name="Line 1221"/>
              <p:cNvSpPr>
                <a:spLocks noChangeAspect="1" noChangeShapeType="1"/>
              </p:cNvSpPr>
              <p:nvPr/>
            </p:nvSpPr>
            <p:spPr bwMode="auto">
              <a:xfrm>
                <a:off x="4371" y="10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Line 1222"/>
              <p:cNvSpPr>
                <a:spLocks noChangeAspect="1" noChangeShapeType="1"/>
              </p:cNvSpPr>
              <p:nvPr/>
            </p:nvSpPr>
            <p:spPr bwMode="auto">
              <a:xfrm>
                <a:off x="4371" y="10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" name="Line 1223"/>
              <p:cNvSpPr>
                <a:spLocks noChangeAspect="1" noChangeShapeType="1"/>
              </p:cNvSpPr>
              <p:nvPr/>
            </p:nvSpPr>
            <p:spPr bwMode="auto">
              <a:xfrm>
                <a:off x="4371" y="11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" name="Line 1224"/>
              <p:cNvSpPr>
                <a:spLocks noChangeAspect="1" noChangeShapeType="1"/>
              </p:cNvSpPr>
              <p:nvPr/>
            </p:nvSpPr>
            <p:spPr bwMode="auto">
              <a:xfrm>
                <a:off x="4371" y="1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" name="Line 1225"/>
              <p:cNvSpPr>
                <a:spLocks noChangeAspect="1" noChangeShapeType="1"/>
              </p:cNvSpPr>
              <p:nvPr/>
            </p:nvSpPr>
            <p:spPr bwMode="auto">
              <a:xfrm>
                <a:off x="4371" y="1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Line 1226"/>
              <p:cNvSpPr>
                <a:spLocks noChangeAspect="1" noChangeShapeType="1"/>
              </p:cNvSpPr>
              <p:nvPr/>
            </p:nvSpPr>
            <p:spPr bwMode="auto">
              <a:xfrm>
                <a:off x="4371" y="1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Line 1227"/>
              <p:cNvSpPr>
                <a:spLocks noChangeAspect="1" noChangeShapeType="1"/>
              </p:cNvSpPr>
              <p:nvPr/>
            </p:nvSpPr>
            <p:spPr bwMode="auto">
              <a:xfrm>
                <a:off x="4371" y="1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Line 1228"/>
              <p:cNvSpPr>
                <a:spLocks noChangeAspect="1" noChangeShapeType="1"/>
              </p:cNvSpPr>
              <p:nvPr/>
            </p:nvSpPr>
            <p:spPr bwMode="auto">
              <a:xfrm>
                <a:off x="4371" y="1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Line 1229"/>
              <p:cNvSpPr>
                <a:spLocks noChangeAspect="1" noChangeShapeType="1"/>
              </p:cNvSpPr>
              <p:nvPr/>
            </p:nvSpPr>
            <p:spPr bwMode="auto">
              <a:xfrm>
                <a:off x="4371" y="12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Line 1230"/>
              <p:cNvSpPr>
                <a:spLocks noChangeAspect="1" noChangeShapeType="1"/>
              </p:cNvSpPr>
              <p:nvPr/>
            </p:nvSpPr>
            <p:spPr bwMode="auto">
              <a:xfrm>
                <a:off x="4192" y="1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Line 1231"/>
              <p:cNvSpPr>
                <a:spLocks noChangeAspect="1" noChangeShapeType="1"/>
              </p:cNvSpPr>
              <p:nvPr/>
            </p:nvSpPr>
            <p:spPr bwMode="auto">
              <a:xfrm>
                <a:off x="4192" y="1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Line 1232"/>
              <p:cNvSpPr>
                <a:spLocks noChangeAspect="1" noChangeShapeType="1"/>
              </p:cNvSpPr>
              <p:nvPr/>
            </p:nvSpPr>
            <p:spPr bwMode="auto">
              <a:xfrm>
                <a:off x="4192" y="1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Line 1233"/>
              <p:cNvSpPr>
                <a:spLocks noChangeAspect="1" noChangeShapeType="1"/>
              </p:cNvSpPr>
              <p:nvPr/>
            </p:nvSpPr>
            <p:spPr bwMode="auto">
              <a:xfrm>
                <a:off x="4192" y="1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Line 1234"/>
              <p:cNvSpPr>
                <a:spLocks noChangeAspect="1" noChangeShapeType="1"/>
              </p:cNvSpPr>
              <p:nvPr/>
            </p:nvSpPr>
            <p:spPr bwMode="auto">
              <a:xfrm>
                <a:off x="4192" y="1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Line 1235"/>
              <p:cNvSpPr>
                <a:spLocks noChangeAspect="1" noChangeShapeType="1"/>
              </p:cNvSpPr>
              <p:nvPr/>
            </p:nvSpPr>
            <p:spPr bwMode="auto">
              <a:xfrm>
                <a:off x="4192" y="1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Line 1236"/>
              <p:cNvSpPr>
                <a:spLocks noChangeAspect="1" noChangeShapeType="1"/>
              </p:cNvSpPr>
              <p:nvPr/>
            </p:nvSpPr>
            <p:spPr bwMode="auto">
              <a:xfrm>
                <a:off x="4192" y="1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Line 1237"/>
              <p:cNvSpPr>
                <a:spLocks noChangeAspect="1" noChangeShapeType="1"/>
              </p:cNvSpPr>
              <p:nvPr/>
            </p:nvSpPr>
            <p:spPr bwMode="auto">
              <a:xfrm>
                <a:off x="4192" y="1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Line 1238"/>
              <p:cNvSpPr>
                <a:spLocks noChangeAspect="1" noChangeShapeType="1"/>
              </p:cNvSpPr>
              <p:nvPr/>
            </p:nvSpPr>
            <p:spPr bwMode="auto">
              <a:xfrm>
                <a:off x="4192" y="1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Line 1239"/>
              <p:cNvSpPr>
                <a:spLocks noChangeAspect="1" noChangeShapeType="1"/>
              </p:cNvSpPr>
              <p:nvPr/>
            </p:nvSpPr>
            <p:spPr bwMode="auto">
              <a:xfrm>
                <a:off x="4192" y="1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Line 1240"/>
              <p:cNvSpPr>
                <a:spLocks noChangeAspect="1" noChangeShapeType="1"/>
              </p:cNvSpPr>
              <p:nvPr/>
            </p:nvSpPr>
            <p:spPr bwMode="auto">
              <a:xfrm>
                <a:off x="4012" y="10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Line 1241"/>
              <p:cNvSpPr>
                <a:spLocks noChangeAspect="1" noChangeShapeType="1"/>
              </p:cNvSpPr>
              <p:nvPr/>
            </p:nvSpPr>
            <p:spPr bwMode="auto">
              <a:xfrm>
                <a:off x="4012" y="10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" name="Line 1242"/>
              <p:cNvSpPr>
                <a:spLocks noChangeAspect="1" noChangeShapeType="1"/>
              </p:cNvSpPr>
              <p:nvPr/>
            </p:nvSpPr>
            <p:spPr bwMode="auto">
              <a:xfrm>
                <a:off x="4012" y="10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" name="Line 1243"/>
              <p:cNvSpPr>
                <a:spLocks noChangeAspect="1" noChangeShapeType="1"/>
              </p:cNvSpPr>
              <p:nvPr/>
            </p:nvSpPr>
            <p:spPr bwMode="auto">
              <a:xfrm>
                <a:off x="4012" y="10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Line 1244"/>
              <p:cNvSpPr>
                <a:spLocks noChangeAspect="1" noChangeShapeType="1"/>
              </p:cNvSpPr>
              <p:nvPr/>
            </p:nvSpPr>
            <p:spPr bwMode="auto">
              <a:xfrm>
                <a:off x="4012" y="11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Line 1245"/>
              <p:cNvSpPr>
                <a:spLocks noChangeAspect="1" noChangeShapeType="1"/>
              </p:cNvSpPr>
              <p:nvPr/>
            </p:nvSpPr>
            <p:spPr bwMode="auto">
              <a:xfrm>
                <a:off x="4012" y="11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Line 1246"/>
              <p:cNvSpPr>
                <a:spLocks noChangeAspect="1" noChangeShapeType="1"/>
              </p:cNvSpPr>
              <p:nvPr/>
            </p:nvSpPr>
            <p:spPr bwMode="auto">
              <a:xfrm>
                <a:off x="4012" y="11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Line 1247"/>
              <p:cNvSpPr>
                <a:spLocks noChangeAspect="1" noChangeShapeType="1"/>
              </p:cNvSpPr>
              <p:nvPr/>
            </p:nvSpPr>
            <p:spPr bwMode="auto">
              <a:xfrm>
                <a:off x="4012" y="11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Line 1248"/>
              <p:cNvSpPr>
                <a:spLocks noChangeAspect="1" noChangeShapeType="1"/>
              </p:cNvSpPr>
              <p:nvPr/>
            </p:nvSpPr>
            <p:spPr bwMode="auto">
              <a:xfrm>
                <a:off x="4012" y="12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" name="Line 1249"/>
              <p:cNvSpPr>
                <a:spLocks noChangeAspect="1" noChangeShapeType="1"/>
              </p:cNvSpPr>
              <p:nvPr/>
            </p:nvSpPr>
            <p:spPr bwMode="auto">
              <a:xfrm>
                <a:off x="4012" y="12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" name="Line 1250"/>
              <p:cNvSpPr>
                <a:spLocks noChangeAspect="1" noChangeShapeType="1"/>
              </p:cNvSpPr>
              <p:nvPr/>
            </p:nvSpPr>
            <p:spPr bwMode="auto">
              <a:xfrm>
                <a:off x="3833" y="10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" name="Line 1251"/>
              <p:cNvSpPr>
                <a:spLocks noChangeAspect="1" noChangeShapeType="1"/>
              </p:cNvSpPr>
              <p:nvPr/>
            </p:nvSpPr>
            <p:spPr bwMode="auto">
              <a:xfrm>
                <a:off x="3833" y="10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" name="Line 1252"/>
              <p:cNvSpPr>
                <a:spLocks noChangeAspect="1" noChangeShapeType="1"/>
              </p:cNvSpPr>
              <p:nvPr/>
            </p:nvSpPr>
            <p:spPr bwMode="auto">
              <a:xfrm>
                <a:off x="3833" y="10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Line 1253"/>
              <p:cNvSpPr>
                <a:spLocks noChangeAspect="1" noChangeShapeType="1"/>
              </p:cNvSpPr>
              <p:nvPr/>
            </p:nvSpPr>
            <p:spPr bwMode="auto">
              <a:xfrm>
                <a:off x="3833" y="10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Line 1254"/>
              <p:cNvSpPr>
                <a:spLocks noChangeAspect="1" noChangeShapeType="1"/>
              </p:cNvSpPr>
              <p:nvPr/>
            </p:nvSpPr>
            <p:spPr bwMode="auto">
              <a:xfrm>
                <a:off x="3833" y="11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" name="Line 1255"/>
              <p:cNvSpPr>
                <a:spLocks noChangeAspect="1" noChangeShapeType="1"/>
              </p:cNvSpPr>
              <p:nvPr/>
            </p:nvSpPr>
            <p:spPr bwMode="auto">
              <a:xfrm>
                <a:off x="3833" y="11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" name="Line 1256"/>
              <p:cNvSpPr>
                <a:spLocks noChangeAspect="1" noChangeShapeType="1"/>
              </p:cNvSpPr>
              <p:nvPr/>
            </p:nvSpPr>
            <p:spPr bwMode="auto">
              <a:xfrm>
                <a:off x="3833" y="11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" name="Line 1257"/>
              <p:cNvSpPr>
                <a:spLocks noChangeAspect="1" noChangeShapeType="1"/>
              </p:cNvSpPr>
              <p:nvPr/>
            </p:nvSpPr>
            <p:spPr bwMode="auto">
              <a:xfrm>
                <a:off x="3833" y="11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" name="Line 1258"/>
              <p:cNvSpPr>
                <a:spLocks noChangeAspect="1" noChangeShapeType="1"/>
              </p:cNvSpPr>
              <p:nvPr/>
            </p:nvSpPr>
            <p:spPr bwMode="auto">
              <a:xfrm>
                <a:off x="3833" y="12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" name="Line 1259"/>
              <p:cNvSpPr>
                <a:spLocks noChangeAspect="1" noChangeShapeType="1"/>
              </p:cNvSpPr>
              <p:nvPr/>
            </p:nvSpPr>
            <p:spPr bwMode="auto">
              <a:xfrm>
                <a:off x="3833" y="12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" name="Line 1260"/>
              <p:cNvSpPr>
                <a:spLocks noChangeAspect="1" noChangeShapeType="1"/>
              </p:cNvSpPr>
              <p:nvPr/>
            </p:nvSpPr>
            <p:spPr bwMode="auto">
              <a:xfrm>
                <a:off x="3654" y="1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" name="Line 1261"/>
              <p:cNvSpPr>
                <a:spLocks noChangeAspect="1" noChangeShapeType="1"/>
              </p:cNvSpPr>
              <p:nvPr/>
            </p:nvSpPr>
            <p:spPr bwMode="auto">
              <a:xfrm>
                <a:off x="3654" y="1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" name="Line 1262"/>
              <p:cNvSpPr>
                <a:spLocks noChangeAspect="1" noChangeShapeType="1"/>
              </p:cNvSpPr>
              <p:nvPr/>
            </p:nvSpPr>
            <p:spPr bwMode="auto">
              <a:xfrm>
                <a:off x="3654" y="1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" name="Line 1263"/>
              <p:cNvSpPr>
                <a:spLocks noChangeAspect="1" noChangeShapeType="1"/>
              </p:cNvSpPr>
              <p:nvPr/>
            </p:nvSpPr>
            <p:spPr bwMode="auto">
              <a:xfrm>
                <a:off x="3654" y="1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" name="Line 1264"/>
              <p:cNvSpPr>
                <a:spLocks noChangeAspect="1" noChangeShapeType="1"/>
              </p:cNvSpPr>
              <p:nvPr/>
            </p:nvSpPr>
            <p:spPr bwMode="auto">
              <a:xfrm>
                <a:off x="3654" y="1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" name="Line 1265"/>
              <p:cNvSpPr>
                <a:spLocks noChangeAspect="1" noChangeShapeType="1"/>
              </p:cNvSpPr>
              <p:nvPr/>
            </p:nvSpPr>
            <p:spPr bwMode="auto">
              <a:xfrm>
                <a:off x="3654" y="1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" name="Line 1266"/>
              <p:cNvSpPr>
                <a:spLocks noChangeAspect="1" noChangeShapeType="1"/>
              </p:cNvSpPr>
              <p:nvPr/>
            </p:nvSpPr>
            <p:spPr bwMode="auto">
              <a:xfrm>
                <a:off x="3654" y="11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" name="Line 1267"/>
              <p:cNvSpPr>
                <a:spLocks noChangeAspect="1" noChangeShapeType="1"/>
              </p:cNvSpPr>
              <p:nvPr/>
            </p:nvSpPr>
            <p:spPr bwMode="auto">
              <a:xfrm>
                <a:off x="3654" y="1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" name="Line 1268"/>
              <p:cNvSpPr>
                <a:spLocks noChangeAspect="1" noChangeShapeType="1"/>
              </p:cNvSpPr>
              <p:nvPr/>
            </p:nvSpPr>
            <p:spPr bwMode="auto">
              <a:xfrm>
                <a:off x="3654" y="1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" name="Line 1269"/>
              <p:cNvSpPr>
                <a:spLocks noChangeAspect="1" noChangeShapeType="1"/>
              </p:cNvSpPr>
              <p:nvPr/>
            </p:nvSpPr>
            <p:spPr bwMode="auto">
              <a:xfrm>
                <a:off x="3654" y="1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" name="Line 1270"/>
              <p:cNvSpPr>
                <a:spLocks noChangeAspect="1" noChangeShapeType="1"/>
              </p:cNvSpPr>
              <p:nvPr/>
            </p:nvSpPr>
            <p:spPr bwMode="auto">
              <a:xfrm>
                <a:off x="3474" y="10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" name="Line 1271"/>
              <p:cNvSpPr>
                <a:spLocks noChangeAspect="1" noChangeShapeType="1"/>
              </p:cNvSpPr>
              <p:nvPr/>
            </p:nvSpPr>
            <p:spPr bwMode="auto">
              <a:xfrm>
                <a:off x="3474" y="10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" name="Line 1272"/>
              <p:cNvSpPr>
                <a:spLocks noChangeAspect="1" noChangeShapeType="1"/>
              </p:cNvSpPr>
              <p:nvPr/>
            </p:nvSpPr>
            <p:spPr bwMode="auto">
              <a:xfrm>
                <a:off x="3474" y="10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" name="Line 1273"/>
              <p:cNvSpPr>
                <a:spLocks noChangeAspect="1" noChangeShapeType="1"/>
              </p:cNvSpPr>
              <p:nvPr/>
            </p:nvSpPr>
            <p:spPr bwMode="auto">
              <a:xfrm>
                <a:off x="3474" y="10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" name="Line 1274"/>
              <p:cNvSpPr>
                <a:spLocks noChangeAspect="1" noChangeShapeType="1"/>
              </p:cNvSpPr>
              <p:nvPr/>
            </p:nvSpPr>
            <p:spPr bwMode="auto">
              <a:xfrm>
                <a:off x="3474" y="1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" name="Line 1275"/>
              <p:cNvSpPr>
                <a:spLocks noChangeAspect="1" noChangeShapeType="1"/>
              </p:cNvSpPr>
              <p:nvPr/>
            </p:nvSpPr>
            <p:spPr bwMode="auto">
              <a:xfrm>
                <a:off x="3474" y="1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" name="Line 1276"/>
              <p:cNvSpPr>
                <a:spLocks noChangeAspect="1" noChangeShapeType="1"/>
              </p:cNvSpPr>
              <p:nvPr/>
            </p:nvSpPr>
            <p:spPr bwMode="auto">
              <a:xfrm>
                <a:off x="3474" y="1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" name="Line 1277"/>
              <p:cNvSpPr>
                <a:spLocks noChangeAspect="1" noChangeShapeType="1"/>
              </p:cNvSpPr>
              <p:nvPr/>
            </p:nvSpPr>
            <p:spPr bwMode="auto">
              <a:xfrm>
                <a:off x="3474" y="1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" name="Line 1278"/>
              <p:cNvSpPr>
                <a:spLocks noChangeAspect="1" noChangeShapeType="1"/>
              </p:cNvSpPr>
              <p:nvPr/>
            </p:nvSpPr>
            <p:spPr bwMode="auto">
              <a:xfrm>
                <a:off x="3474" y="1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" name="Line 1279"/>
              <p:cNvSpPr>
                <a:spLocks noChangeAspect="1" noChangeShapeType="1"/>
              </p:cNvSpPr>
              <p:nvPr/>
            </p:nvSpPr>
            <p:spPr bwMode="auto">
              <a:xfrm>
                <a:off x="3474" y="1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" name="Line 1280"/>
              <p:cNvSpPr>
                <a:spLocks noChangeAspect="1" noChangeShapeType="1"/>
              </p:cNvSpPr>
              <p:nvPr/>
            </p:nvSpPr>
            <p:spPr bwMode="auto">
              <a:xfrm>
                <a:off x="3294" y="10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" name="Line 1281"/>
              <p:cNvSpPr>
                <a:spLocks noChangeAspect="1" noChangeShapeType="1"/>
              </p:cNvSpPr>
              <p:nvPr/>
            </p:nvSpPr>
            <p:spPr bwMode="auto">
              <a:xfrm>
                <a:off x="3294" y="10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" name="Line 1282"/>
              <p:cNvSpPr>
                <a:spLocks noChangeAspect="1" noChangeShapeType="1"/>
              </p:cNvSpPr>
              <p:nvPr/>
            </p:nvSpPr>
            <p:spPr bwMode="auto">
              <a:xfrm>
                <a:off x="3294" y="10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" name="Line 1283"/>
              <p:cNvSpPr>
                <a:spLocks noChangeAspect="1" noChangeShapeType="1"/>
              </p:cNvSpPr>
              <p:nvPr/>
            </p:nvSpPr>
            <p:spPr bwMode="auto">
              <a:xfrm>
                <a:off x="3294" y="10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" name="Line 1284"/>
              <p:cNvSpPr>
                <a:spLocks noChangeAspect="1" noChangeShapeType="1"/>
              </p:cNvSpPr>
              <p:nvPr/>
            </p:nvSpPr>
            <p:spPr bwMode="auto">
              <a:xfrm>
                <a:off x="3294" y="11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" name="Line 1285"/>
              <p:cNvSpPr>
                <a:spLocks noChangeAspect="1" noChangeShapeType="1"/>
              </p:cNvSpPr>
              <p:nvPr/>
            </p:nvSpPr>
            <p:spPr bwMode="auto">
              <a:xfrm>
                <a:off x="3294" y="11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" name="Line 1286"/>
              <p:cNvSpPr>
                <a:spLocks noChangeAspect="1" noChangeShapeType="1"/>
              </p:cNvSpPr>
              <p:nvPr/>
            </p:nvSpPr>
            <p:spPr bwMode="auto">
              <a:xfrm>
                <a:off x="3294" y="11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" name="Line 1287"/>
              <p:cNvSpPr>
                <a:spLocks noChangeAspect="1" noChangeShapeType="1"/>
              </p:cNvSpPr>
              <p:nvPr/>
            </p:nvSpPr>
            <p:spPr bwMode="auto">
              <a:xfrm>
                <a:off x="3294" y="11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" name="Line 1288"/>
              <p:cNvSpPr>
                <a:spLocks noChangeAspect="1" noChangeShapeType="1"/>
              </p:cNvSpPr>
              <p:nvPr/>
            </p:nvSpPr>
            <p:spPr bwMode="auto">
              <a:xfrm>
                <a:off x="3294" y="12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" name="Line 1289"/>
              <p:cNvSpPr>
                <a:spLocks noChangeAspect="1" noChangeShapeType="1"/>
              </p:cNvSpPr>
              <p:nvPr/>
            </p:nvSpPr>
            <p:spPr bwMode="auto">
              <a:xfrm>
                <a:off x="3294" y="12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" name="Line 1290"/>
              <p:cNvSpPr>
                <a:spLocks noChangeAspect="1" noChangeShapeType="1"/>
              </p:cNvSpPr>
              <p:nvPr/>
            </p:nvSpPr>
            <p:spPr bwMode="auto">
              <a:xfrm>
                <a:off x="3115" y="1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" name="Line 1291"/>
              <p:cNvSpPr>
                <a:spLocks noChangeAspect="1" noChangeShapeType="1"/>
              </p:cNvSpPr>
              <p:nvPr/>
            </p:nvSpPr>
            <p:spPr bwMode="auto">
              <a:xfrm>
                <a:off x="3115" y="1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" name="Line 1292"/>
              <p:cNvSpPr>
                <a:spLocks noChangeAspect="1" noChangeShapeType="1"/>
              </p:cNvSpPr>
              <p:nvPr/>
            </p:nvSpPr>
            <p:spPr bwMode="auto">
              <a:xfrm>
                <a:off x="3115" y="1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" name="Line 1293"/>
              <p:cNvSpPr>
                <a:spLocks noChangeAspect="1" noChangeShapeType="1"/>
              </p:cNvSpPr>
              <p:nvPr/>
            </p:nvSpPr>
            <p:spPr bwMode="auto">
              <a:xfrm>
                <a:off x="3115" y="1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" name="Line 1294"/>
              <p:cNvSpPr>
                <a:spLocks noChangeAspect="1" noChangeShapeType="1"/>
              </p:cNvSpPr>
              <p:nvPr/>
            </p:nvSpPr>
            <p:spPr bwMode="auto">
              <a:xfrm>
                <a:off x="3115" y="1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Line 1295"/>
              <p:cNvSpPr>
                <a:spLocks noChangeAspect="1" noChangeShapeType="1"/>
              </p:cNvSpPr>
              <p:nvPr/>
            </p:nvSpPr>
            <p:spPr bwMode="auto">
              <a:xfrm>
                <a:off x="3115" y="1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" name="Line 1296"/>
              <p:cNvSpPr>
                <a:spLocks noChangeAspect="1" noChangeShapeType="1"/>
              </p:cNvSpPr>
              <p:nvPr/>
            </p:nvSpPr>
            <p:spPr bwMode="auto">
              <a:xfrm>
                <a:off x="3115" y="1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" name="Line 1297"/>
              <p:cNvSpPr>
                <a:spLocks noChangeAspect="1" noChangeShapeType="1"/>
              </p:cNvSpPr>
              <p:nvPr/>
            </p:nvSpPr>
            <p:spPr bwMode="auto">
              <a:xfrm>
                <a:off x="3115" y="1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" name="Line 1298"/>
              <p:cNvSpPr>
                <a:spLocks noChangeAspect="1" noChangeShapeType="1"/>
              </p:cNvSpPr>
              <p:nvPr/>
            </p:nvSpPr>
            <p:spPr bwMode="auto">
              <a:xfrm>
                <a:off x="3115" y="1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Line 1299"/>
              <p:cNvSpPr>
                <a:spLocks noChangeAspect="1" noChangeShapeType="1"/>
              </p:cNvSpPr>
              <p:nvPr/>
            </p:nvSpPr>
            <p:spPr bwMode="auto">
              <a:xfrm>
                <a:off x="3115" y="1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" name="Line 1300"/>
              <p:cNvSpPr>
                <a:spLocks noChangeAspect="1" noChangeShapeType="1"/>
              </p:cNvSpPr>
              <p:nvPr/>
            </p:nvSpPr>
            <p:spPr bwMode="auto">
              <a:xfrm>
                <a:off x="2935" y="1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" name="Line 1301"/>
              <p:cNvSpPr>
                <a:spLocks noChangeAspect="1" noChangeShapeType="1"/>
              </p:cNvSpPr>
              <p:nvPr/>
            </p:nvSpPr>
            <p:spPr bwMode="auto">
              <a:xfrm>
                <a:off x="2935" y="1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" name="Line 1302"/>
              <p:cNvSpPr>
                <a:spLocks noChangeAspect="1" noChangeShapeType="1"/>
              </p:cNvSpPr>
              <p:nvPr/>
            </p:nvSpPr>
            <p:spPr bwMode="auto">
              <a:xfrm>
                <a:off x="2935" y="1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Line 1303"/>
              <p:cNvSpPr>
                <a:spLocks noChangeAspect="1" noChangeShapeType="1"/>
              </p:cNvSpPr>
              <p:nvPr/>
            </p:nvSpPr>
            <p:spPr bwMode="auto">
              <a:xfrm>
                <a:off x="2935" y="1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" name="Line 1304"/>
              <p:cNvSpPr>
                <a:spLocks noChangeAspect="1" noChangeShapeType="1"/>
              </p:cNvSpPr>
              <p:nvPr/>
            </p:nvSpPr>
            <p:spPr bwMode="auto">
              <a:xfrm>
                <a:off x="2935" y="1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" name="Line 1305"/>
              <p:cNvSpPr>
                <a:spLocks noChangeAspect="1" noChangeShapeType="1"/>
              </p:cNvSpPr>
              <p:nvPr/>
            </p:nvSpPr>
            <p:spPr bwMode="auto">
              <a:xfrm>
                <a:off x="2935" y="1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" name="Line 1306"/>
              <p:cNvSpPr>
                <a:spLocks noChangeAspect="1" noChangeShapeType="1"/>
              </p:cNvSpPr>
              <p:nvPr/>
            </p:nvSpPr>
            <p:spPr bwMode="auto">
              <a:xfrm>
                <a:off x="2935" y="1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" name="Line 1307"/>
              <p:cNvSpPr>
                <a:spLocks noChangeAspect="1" noChangeShapeType="1"/>
              </p:cNvSpPr>
              <p:nvPr/>
            </p:nvSpPr>
            <p:spPr bwMode="auto">
              <a:xfrm>
                <a:off x="2935" y="1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" name="Line 1308"/>
              <p:cNvSpPr>
                <a:spLocks noChangeAspect="1" noChangeShapeType="1"/>
              </p:cNvSpPr>
              <p:nvPr/>
            </p:nvSpPr>
            <p:spPr bwMode="auto">
              <a:xfrm>
                <a:off x="2935" y="1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" name="Line 1309"/>
              <p:cNvSpPr>
                <a:spLocks noChangeAspect="1" noChangeShapeType="1"/>
              </p:cNvSpPr>
              <p:nvPr/>
            </p:nvSpPr>
            <p:spPr bwMode="auto">
              <a:xfrm>
                <a:off x="2935" y="1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" name="Line 1310"/>
              <p:cNvSpPr>
                <a:spLocks noChangeAspect="1" noChangeShapeType="1"/>
              </p:cNvSpPr>
              <p:nvPr/>
            </p:nvSpPr>
            <p:spPr bwMode="auto">
              <a:xfrm>
                <a:off x="2750" y="1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" name="Line 1311"/>
              <p:cNvSpPr>
                <a:spLocks noChangeAspect="1" noChangeShapeType="1"/>
              </p:cNvSpPr>
              <p:nvPr/>
            </p:nvSpPr>
            <p:spPr bwMode="auto">
              <a:xfrm>
                <a:off x="2750" y="1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" name="Line 1312"/>
              <p:cNvSpPr>
                <a:spLocks noChangeAspect="1" noChangeShapeType="1"/>
              </p:cNvSpPr>
              <p:nvPr/>
            </p:nvSpPr>
            <p:spPr bwMode="auto">
              <a:xfrm>
                <a:off x="2750" y="1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" name="Line 1313"/>
              <p:cNvSpPr>
                <a:spLocks noChangeAspect="1" noChangeShapeType="1"/>
              </p:cNvSpPr>
              <p:nvPr/>
            </p:nvSpPr>
            <p:spPr bwMode="auto">
              <a:xfrm>
                <a:off x="2750" y="1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" name="Line 1314"/>
              <p:cNvSpPr>
                <a:spLocks noChangeAspect="1" noChangeShapeType="1"/>
              </p:cNvSpPr>
              <p:nvPr/>
            </p:nvSpPr>
            <p:spPr bwMode="auto">
              <a:xfrm>
                <a:off x="2750" y="1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" name="Line 1315"/>
              <p:cNvSpPr>
                <a:spLocks noChangeAspect="1" noChangeShapeType="1"/>
              </p:cNvSpPr>
              <p:nvPr/>
            </p:nvSpPr>
            <p:spPr bwMode="auto">
              <a:xfrm>
                <a:off x="2750" y="1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" name="Line 1316"/>
              <p:cNvSpPr>
                <a:spLocks noChangeAspect="1" noChangeShapeType="1"/>
              </p:cNvSpPr>
              <p:nvPr/>
            </p:nvSpPr>
            <p:spPr bwMode="auto">
              <a:xfrm>
                <a:off x="2750" y="1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" name="Line 1317"/>
              <p:cNvSpPr>
                <a:spLocks noChangeAspect="1" noChangeShapeType="1"/>
              </p:cNvSpPr>
              <p:nvPr/>
            </p:nvSpPr>
            <p:spPr bwMode="auto">
              <a:xfrm>
                <a:off x="2750" y="1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" name="Line 1318"/>
              <p:cNvSpPr>
                <a:spLocks noChangeAspect="1" noChangeShapeType="1"/>
              </p:cNvSpPr>
              <p:nvPr/>
            </p:nvSpPr>
            <p:spPr bwMode="auto">
              <a:xfrm>
                <a:off x="2750" y="1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" name="Line 1319"/>
              <p:cNvSpPr>
                <a:spLocks noChangeAspect="1" noChangeShapeType="1"/>
              </p:cNvSpPr>
              <p:nvPr/>
            </p:nvSpPr>
            <p:spPr bwMode="auto">
              <a:xfrm>
                <a:off x="2750" y="1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" name="Line 1320"/>
              <p:cNvSpPr>
                <a:spLocks noChangeAspect="1" noChangeShapeType="1"/>
              </p:cNvSpPr>
              <p:nvPr/>
            </p:nvSpPr>
            <p:spPr bwMode="auto">
              <a:xfrm>
                <a:off x="2571" y="1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" name="Line 1321"/>
              <p:cNvSpPr>
                <a:spLocks noChangeAspect="1" noChangeShapeType="1"/>
              </p:cNvSpPr>
              <p:nvPr/>
            </p:nvSpPr>
            <p:spPr bwMode="auto">
              <a:xfrm>
                <a:off x="2571" y="1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" name="Line 1322"/>
              <p:cNvSpPr>
                <a:spLocks noChangeAspect="1" noChangeShapeType="1"/>
              </p:cNvSpPr>
              <p:nvPr/>
            </p:nvSpPr>
            <p:spPr bwMode="auto">
              <a:xfrm>
                <a:off x="2571" y="1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" name="Line 1323"/>
              <p:cNvSpPr>
                <a:spLocks noChangeAspect="1" noChangeShapeType="1"/>
              </p:cNvSpPr>
              <p:nvPr/>
            </p:nvSpPr>
            <p:spPr bwMode="auto">
              <a:xfrm>
                <a:off x="2571" y="1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" name="Line 1324"/>
              <p:cNvSpPr>
                <a:spLocks noChangeAspect="1" noChangeShapeType="1"/>
              </p:cNvSpPr>
              <p:nvPr/>
            </p:nvSpPr>
            <p:spPr bwMode="auto">
              <a:xfrm>
                <a:off x="2571" y="1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" name="Line 1325"/>
              <p:cNvSpPr>
                <a:spLocks noChangeAspect="1" noChangeShapeType="1"/>
              </p:cNvSpPr>
              <p:nvPr/>
            </p:nvSpPr>
            <p:spPr bwMode="auto">
              <a:xfrm>
                <a:off x="2571" y="1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" name="Line 1326"/>
              <p:cNvSpPr>
                <a:spLocks noChangeAspect="1" noChangeShapeType="1"/>
              </p:cNvSpPr>
              <p:nvPr/>
            </p:nvSpPr>
            <p:spPr bwMode="auto">
              <a:xfrm>
                <a:off x="2571" y="1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" name="Line 1327"/>
              <p:cNvSpPr>
                <a:spLocks noChangeAspect="1" noChangeShapeType="1"/>
              </p:cNvSpPr>
              <p:nvPr/>
            </p:nvSpPr>
            <p:spPr bwMode="auto">
              <a:xfrm>
                <a:off x="2571" y="1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" name="Line 1328"/>
              <p:cNvSpPr>
                <a:spLocks noChangeAspect="1" noChangeShapeType="1"/>
              </p:cNvSpPr>
              <p:nvPr/>
            </p:nvSpPr>
            <p:spPr bwMode="auto">
              <a:xfrm>
                <a:off x="2571" y="1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" name="Line 1329"/>
              <p:cNvSpPr>
                <a:spLocks noChangeAspect="1" noChangeShapeType="1"/>
              </p:cNvSpPr>
              <p:nvPr/>
            </p:nvSpPr>
            <p:spPr bwMode="auto">
              <a:xfrm>
                <a:off x="2571" y="1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" name="Line 1330"/>
              <p:cNvSpPr>
                <a:spLocks noChangeAspect="1" noChangeShapeType="1"/>
              </p:cNvSpPr>
              <p:nvPr/>
            </p:nvSpPr>
            <p:spPr bwMode="auto">
              <a:xfrm>
                <a:off x="2382" y="1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" name="Line 1331"/>
              <p:cNvSpPr>
                <a:spLocks noChangeAspect="1" noChangeShapeType="1"/>
              </p:cNvSpPr>
              <p:nvPr/>
            </p:nvSpPr>
            <p:spPr bwMode="auto">
              <a:xfrm>
                <a:off x="2382" y="1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" name="Line 1332"/>
              <p:cNvSpPr>
                <a:spLocks noChangeAspect="1" noChangeShapeType="1"/>
              </p:cNvSpPr>
              <p:nvPr/>
            </p:nvSpPr>
            <p:spPr bwMode="auto">
              <a:xfrm>
                <a:off x="2382" y="11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" name="Line 1333"/>
              <p:cNvSpPr>
                <a:spLocks noChangeAspect="1" noChangeShapeType="1"/>
              </p:cNvSpPr>
              <p:nvPr/>
            </p:nvSpPr>
            <p:spPr bwMode="auto">
              <a:xfrm>
                <a:off x="2382" y="11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" name="Line 1334"/>
              <p:cNvSpPr>
                <a:spLocks noChangeAspect="1" noChangeShapeType="1"/>
              </p:cNvSpPr>
              <p:nvPr/>
            </p:nvSpPr>
            <p:spPr bwMode="auto">
              <a:xfrm>
                <a:off x="2382" y="1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" name="Line 1335"/>
              <p:cNvSpPr>
                <a:spLocks noChangeAspect="1" noChangeShapeType="1"/>
              </p:cNvSpPr>
              <p:nvPr/>
            </p:nvSpPr>
            <p:spPr bwMode="auto">
              <a:xfrm>
                <a:off x="2382" y="11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" name="Line 1336"/>
              <p:cNvSpPr>
                <a:spLocks noChangeAspect="1" noChangeShapeType="1"/>
              </p:cNvSpPr>
              <p:nvPr/>
            </p:nvSpPr>
            <p:spPr bwMode="auto">
              <a:xfrm>
                <a:off x="2382" y="11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" name="Line 1337"/>
              <p:cNvSpPr>
                <a:spLocks noChangeAspect="1" noChangeShapeType="1"/>
              </p:cNvSpPr>
              <p:nvPr/>
            </p:nvSpPr>
            <p:spPr bwMode="auto">
              <a:xfrm>
                <a:off x="2382" y="12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" name="Line 1338"/>
              <p:cNvSpPr>
                <a:spLocks noChangeAspect="1" noChangeShapeType="1"/>
              </p:cNvSpPr>
              <p:nvPr/>
            </p:nvSpPr>
            <p:spPr bwMode="auto">
              <a:xfrm>
                <a:off x="2382" y="12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" name="Line 1339"/>
              <p:cNvSpPr>
                <a:spLocks noChangeAspect="1" noChangeShapeType="1"/>
              </p:cNvSpPr>
              <p:nvPr/>
            </p:nvSpPr>
            <p:spPr bwMode="auto">
              <a:xfrm>
                <a:off x="2382" y="11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" name="Line 1340"/>
              <p:cNvSpPr>
                <a:spLocks noChangeAspect="1" noChangeShapeType="1"/>
              </p:cNvSpPr>
              <p:nvPr/>
            </p:nvSpPr>
            <p:spPr bwMode="auto">
              <a:xfrm>
                <a:off x="2382" y="12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" name="Line 1341"/>
              <p:cNvSpPr>
                <a:spLocks noChangeAspect="1" noChangeShapeType="1"/>
              </p:cNvSpPr>
              <p:nvPr/>
            </p:nvSpPr>
            <p:spPr bwMode="auto">
              <a:xfrm>
                <a:off x="2202" y="1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" name="Line 1342"/>
              <p:cNvSpPr>
                <a:spLocks noChangeAspect="1" noChangeShapeType="1"/>
              </p:cNvSpPr>
              <p:nvPr/>
            </p:nvSpPr>
            <p:spPr bwMode="auto">
              <a:xfrm>
                <a:off x="2202" y="1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" name="Line 1343"/>
              <p:cNvSpPr>
                <a:spLocks noChangeAspect="1" noChangeShapeType="1"/>
              </p:cNvSpPr>
              <p:nvPr/>
            </p:nvSpPr>
            <p:spPr bwMode="auto">
              <a:xfrm>
                <a:off x="2202" y="1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" name="Line 1344"/>
              <p:cNvSpPr>
                <a:spLocks noChangeAspect="1" noChangeShapeType="1"/>
              </p:cNvSpPr>
              <p:nvPr/>
            </p:nvSpPr>
            <p:spPr bwMode="auto">
              <a:xfrm>
                <a:off x="2202" y="1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" name="Line 1345"/>
              <p:cNvSpPr>
                <a:spLocks noChangeAspect="1" noChangeShapeType="1"/>
              </p:cNvSpPr>
              <p:nvPr/>
            </p:nvSpPr>
            <p:spPr bwMode="auto">
              <a:xfrm>
                <a:off x="2202" y="1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" name="Line 1346"/>
              <p:cNvSpPr>
                <a:spLocks noChangeAspect="1" noChangeShapeType="1"/>
              </p:cNvSpPr>
              <p:nvPr/>
            </p:nvSpPr>
            <p:spPr bwMode="auto">
              <a:xfrm>
                <a:off x="2202" y="1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" name="Line 1347"/>
              <p:cNvSpPr>
                <a:spLocks noChangeAspect="1" noChangeShapeType="1"/>
              </p:cNvSpPr>
              <p:nvPr/>
            </p:nvSpPr>
            <p:spPr bwMode="auto">
              <a:xfrm>
                <a:off x="2202" y="1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" name="Line 1348"/>
              <p:cNvSpPr>
                <a:spLocks noChangeAspect="1" noChangeShapeType="1"/>
              </p:cNvSpPr>
              <p:nvPr/>
            </p:nvSpPr>
            <p:spPr bwMode="auto">
              <a:xfrm>
                <a:off x="2202" y="1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" name="Line 1349"/>
              <p:cNvSpPr>
                <a:spLocks noChangeAspect="1" noChangeShapeType="1"/>
              </p:cNvSpPr>
              <p:nvPr/>
            </p:nvSpPr>
            <p:spPr bwMode="auto">
              <a:xfrm>
                <a:off x="2202" y="1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" name="Line 1350"/>
              <p:cNvSpPr>
                <a:spLocks noChangeAspect="1" noChangeShapeType="1"/>
              </p:cNvSpPr>
              <p:nvPr/>
            </p:nvSpPr>
            <p:spPr bwMode="auto">
              <a:xfrm>
                <a:off x="2202" y="1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6" name="Line 1351"/>
              <p:cNvSpPr>
                <a:spLocks noChangeAspect="1" noChangeShapeType="1"/>
              </p:cNvSpPr>
              <p:nvPr/>
            </p:nvSpPr>
            <p:spPr bwMode="auto">
              <a:xfrm>
                <a:off x="2202" y="12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" name="Line 1352"/>
              <p:cNvSpPr>
                <a:spLocks noChangeAspect="1" noChangeShapeType="1"/>
              </p:cNvSpPr>
              <p:nvPr/>
            </p:nvSpPr>
            <p:spPr bwMode="auto">
              <a:xfrm>
                <a:off x="2023" y="10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8" name="Line 1353"/>
              <p:cNvSpPr>
                <a:spLocks noChangeAspect="1" noChangeShapeType="1"/>
              </p:cNvSpPr>
              <p:nvPr/>
            </p:nvSpPr>
            <p:spPr bwMode="auto">
              <a:xfrm>
                <a:off x="2023" y="10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9" name="Line 1354"/>
              <p:cNvSpPr>
                <a:spLocks noChangeAspect="1" noChangeShapeType="1"/>
              </p:cNvSpPr>
              <p:nvPr/>
            </p:nvSpPr>
            <p:spPr bwMode="auto">
              <a:xfrm>
                <a:off x="2023" y="10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0" name="Line 1355"/>
              <p:cNvSpPr>
                <a:spLocks noChangeAspect="1" noChangeShapeType="1"/>
              </p:cNvSpPr>
              <p:nvPr/>
            </p:nvSpPr>
            <p:spPr bwMode="auto">
              <a:xfrm>
                <a:off x="2023" y="11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" name="Line 1356"/>
              <p:cNvSpPr>
                <a:spLocks noChangeAspect="1" noChangeShapeType="1"/>
              </p:cNvSpPr>
              <p:nvPr/>
            </p:nvSpPr>
            <p:spPr bwMode="auto">
              <a:xfrm>
                <a:off x="2023" y="10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" name="Line 1357"/>
              <p:cNvSpPr>
                <a:spLocks noChangeAspect="1" noChangeShapeType="1"/>
              </p:cNvSpPr>
              <p:nvPr/>
            </p:nvSpPr>
            <p:spPr bwMode="auto">
              <a:xfrm>
                <a:off x="2023" y="11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3" name="Line 1358"/>
              <p:cNvSpPr>
                <a:spLocks noChangeAspect="1" noChangeShapeType="1"/>
              </p:cNvSpPr>
              <p:nvPr/>
            </p:nvSpPr>
            <p:spPr bwMode="auto">
              <a:xfrm>
                <a:off x="2023" y="11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4" name="Line 1359"/>
              <p:cNvSpPr>
                <a:spLocks noChangeAspect="1" noChangeShapeType="1"/>
              </p:cNvSpPr>
              <p:nvPr/>
            </p:nvSpPr>
            <p:spPr bwMode="auto">
              <a:xfrm>
                <a:off x="2023" y="12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5" name="Line 1360"/>
              <p:cNvSpPr>
                <a:spLocks noChangeAspect="1" noChangeShapeType="1"/>
              </p:cNvSpPr>
              <p:nvPr/>
            </p:nvSpPr>
            <p:spPr bwMode="auto">
              <a:xfrm>
                <a:off x="2023" y="12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6" name="Line 1361"/>
              <p:cNvSpPr>
                <a:spLocks noChangeAspect="1" noChangeShapeType="1"/>
              </p:cNvSpPr>
              <p:nvPr/>
            </p:nvSpPr>
            <p:spPr bwMode="auto">
              <a:xfrm>
                <a:off x="2023" y="11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7" name="Line 1362"/>
              <p:cNvSpPr>
                <a:spLocks noChangeAspect="1" noChangeShapeType="1"/>
              </p:cNvSpPr>
              <p:nvPr/>
            </p:nvSpPr>
            <p:spPr bwMode="auto">
              <a:xfrm>
                <a:off x="2023" y="12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8" name="Line 1363"/>
              <p:cNvSpPr>
                <a:spLocks noChangeAspect="1" noChangeShapeType="1"/>
              </p:cNvSpPr>
              <p:nvPr/>
            </p:nvSpPr>
            <p:spPr bwMode="auto">
              <a:xfrm>
                <a:off x="2023" y="12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9" name="Line 1364"/>
              <p:cNvSpPr>
                <a:spLocks noChangeAspect="1" noChangeShapeType="1"/>
              </p:cNvSpPr>
              <p:nvPr/>
            </p:nvSpPr>
            <p:spPr bwMode="auto">
              <a:xfrm>
                <a:off x="1843" y="10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0" name="Line 1365"/>
              <p:cNvSpPr>
                <a:spLocks noChangeAspect="1" noChangeShapeType="1"/>
              </p:cNvSpPr>
              <p:nvPr/>
            </p:nvSpPr>
            <p:spPr bwMode="auto">
              <a:xfrm>
                <a:off x="1843" y="10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1" name="Line 1366"/>
              <p:cNvSpPr>
                <a:spLocks noChangeAspect="1" noChangeShapeType="1"/>
              </p:cNvSpPr>
              <p:nvPr/>
            </p:nvSpPr>
            <p:spPr bwMode="auto">
              <a:xfrm>
                <a:off x="1843" y="11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" name="Line 1367"/>
              <p:cNvSpPr>
                <a:spLocks noChangeAspect="1" noChangeShapeType="1"/>
              </p:cNvSpPr>
              <p:nvPr/>
            </p:nvSpPr>
            <p:spPr bwMode="auto">
              <a:xfrm>
                <a:off x="1843" y="11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" name="Line 1368"/>
              <p:cNvSpPr>
                <a:spLocks noChangeAspect="1" noChangeShapeType="1"/>
              </p:cNvSpPr>
              <p:nvPr/>
            </p:nvSpPr>
            <p:spPr bwMode="auto">
              <a:xfrm>
                <a:off x="1843" y="10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" name="Line 1369"/>
              <p:cNvSpPr>
                <a:spLocks noChangeAspect="1" noChangeShapeType="1"/>
              </p:cNvSpPr>
              <p:nvPr/>
            </p:nvSpPr>
            <p:spPr bwMode="auto">
              <a:xfrm>
                <a:off x="1843" y="11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" name="Line 1370"/>
              <p:cNvSpPr>
                <a:spLocks noChangeAspect="1" noChangeShapeType="1"/>
              </p:cNvSpPr>
              <p:nvPr/>
            </p:nvSpPr>
            <p:spPr bwMode="auto">
              <a:xfrm>
                <a:off x="1843" y="11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" name="Line 1371"/>
              <p:cNvSpPr>
                <a:spLocks noChangeAspect="1" noChangeShapeType="1"/>
              </p:cNvSpPr>
              <p:nvPr/>
            </p:nvSpPr>
            <p:spPr bwMode="auto">
              <a:xfrm>
                <a:off x="1843" y="12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" name="Line 1372"/>
              <p:cNvSpPr>
                <a:spLocks noChangeAspect="1" noChangeShapeType="1"/>
              </p:cNvSpPr>
              <p:nvPr/>
            </p:nvSpPr>
            <p:spPr bwMode="auto">
              <a:xfrm>
                <a:off x="1843" y="12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" name="Line 1373"/>
              <p:cNvSpPr>
                <a:spLocks noChangeAspect="1" noChangeShapeType="1"/>
              </p:cNvSpPr>
              <p:nvPr/>
            </p:nvSpPr>
            <p:spPr bwMode="auto">
              <a:xfrm>
                <a:off x="1843" y="11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" name="Line 1374"/>
              <p:cNvSpPr>
                <a:spLocks noChangeAspect="1" noChangeShapeType="1"/>
              </p:cNvSpPr>
              <p:nvPr/>
            </p:nvSpPr>
            <p:spPr bwMode="auto">
              <a:xfrm>
                <a:off x="1843" y="12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" name="Line 1375"/>
              <p:cNvSpPr>
                <a:spLocks noChangeAspect="1" noChangeShapeType="1"/>
              </p:cNvSpPr>
              <p:nvPr/>
            </p:nvSpPr>
            <p:spPr bwMode="auto">
              <a:xfrm>
                <a:off x="1843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" name="Line 1376"/>
              <p:cNvSpPr>
                <a:spLocks noChangeAspect="1" noChangeShapeType="1"/>
              </p:cNvSpPr>
              <p:nvPr/>
            </p:nvSpPr>
            <p:spPr bwMode="auto">
              <a:xfrm>
                <a:off x="1664" y="10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" name="Line 1377"/>
              <p:cNvSpPr>
                <a:spLocks noChangeAspect="1" noChangeShapeType="1"/>
              </p:cNvSpPr>
              <p:nvPr/>
            </p:nvSpPr>
            <p:spPr bwMode="auto">
              <a:xfrm>
                <a:off x="1664" y="10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" name="Line 1378"/>
              <p:cNvSpPr>
                <a:spLocks noChangeAspect="1" noChangeShapeType="1"/>
              </p:cNvSpPr>
              <p:nvPr/>
            </p:nvSpPr>
            <p:spPr bwMode="auto">
              <a:xfrm>
                <a:off x="1664" y="10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" name="Line 1379"/>
              <p:cNvSpPr>
                <a:spLocks noChangeAspect="1" noChangeShapeType="1"/>
              </p:cNvSpPr>
              <p:nvPr/>
            </p:nvSpPr>
            <p:spPr bwMode="auto">
              <a:xfrm>
                <a:off x="1664" y="10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" name="Line 1380"/>
              <p:cNvSpPr>
                <a:spLocks noChangeAspect="1" noChangeShapeType="1"/>
              </p:cNvSpPr>
              <p:nvPr/>
            </p:nvSpPr>
            <p:spPr bwMode="auto">
              <a:xfrm>
                <a:off x="1664" y="11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" name="Line 1381"/>
              <p:cNvSpPr>
                <a:spLocks noChangeAspect="1" noChangeShapeType="1"/>
              </p:cNvSpPr>
              <p:nvPr/>
            </p:nvSpPr>
            <p:spPr bwMode="auto">
              <a:xfrm>
                <a:off x="1664" y="11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7" name="Line 1382"/>
              <p:cNvSpPr>
                <a:spLocks noChangeAspect="1" noChangeShapeType="1"/>
              </p:cNvSpPr>
              <p:nvPr/>
            </p:nvSpPr>
            <p:spPr bwMode="auto">
              <a:xfrm>
                <a:off x="1664" y="11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8" name="Line 1383"/>
              <p:cNvSpPr>
                <a:spLocks noChangeAspect="1" noChangeShapeType="1"/>
              </p:cNvSpPr>
              <p:nvPr/>
            </p:nvSpPr>
            <p:spPr bwMode="auto">
              <a:xfrm>
                <a:off x="1664" y="12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9" name="Line 1384"/>
              <p:cNvSpPr>
                <a:spLocks noChangeAspect="1" noChangeShapeType="1"/>
              </p:cNvSpPr>
              <p:nvPr/>
            </p:nvSpPr>
            <p:spPr bwMode="auto">
              <a:xfrm>
                <a:off x="1664" y="11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" name="Line 1385"/>
              <p:cNvSpPr>
                <a:spLocks noChangeAspect="1" noChangeShapeType="1"/>
              </p:cNvSpPr>
              <p:nvPr/>
            </p:nvSpPr>
            <p:spPr bwMode="auto">
              <a:xfrm>
                <a:off x="1664" y="12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" name="Line 1386"/>
              <p:cNvSpPr>
                <a:spLocks noChangeAspect="1" noChangeShapeType="1"/>
              </p:cNvSpPr>
              <p:nvPr/>
            </p:nvSpPr>
            <p:spPr bwMode="auto">
              <a:xfrm>
                <a:off x="1664" y="12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" name="Line 1387"/>
              <p:cNvSpPr>
                <a:spLocks noChangeAspect="1" noChangeShapeType="1"/>
              </p:cNvSpPr>
              <p:nvPr/>
            </p:nvSpPr>
            <p:spPr bwMode="auto">
              <a:xfrm>
                <a:off x="1664" y="13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" name="Line 1388"/>
              <p:cNvSpPr>
                <a:spLocks noChangeAspect="1" noChangeShapeType="1"/>
              </p:cNvSpPr>
              <p:nvPr/>
            </p:nvSpPr>
            <p:spPr bwMode="auto">
              <a:xfrm>
                <a:off x="1664" y="12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" name="Line 1389"/>
              <p:cNvSpPr>
                <a:spLocks noChangeAspect="1" noChangeShapeType="1"/>
              </p:cNvSpPr>
              <p:nvPr/>
            </p:nvSpPr>
            <p:spPr bwMode="auto">
              <a:xfrm>
                <a:off x="1485" y="10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" name="Line 1390"/>
              <p:cNvSpPr>
                <a:spLocks noChangeAspect="1" noChangeShapeType="1"/>
              </p:cNvSpPr>
              <p:nvPr/>
            </p:nvSpPr>
            <p:spPr bwMode="auto">
              <a:xfrm>
                <a:off x="1485" y="10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" name="Line 1391"/>
              <p:cNvSpPr>
                <a:spLocks noChangeAspect="1" noChangeShapeType="1"/>
              </p:cNvSpPr>
              <p:nvPr/>
            </p:nvSpPr>
            <p:spPr bwMode="auto">
              <a:xfrm>
                <a:off x="1485" y="10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" name="Line 1392"/>
              <p:cNvSpPr>
                <a:spLocks noChangeAspect="1" noChangeShapeType="1"/>
              </p:cNvSpPr>
              <p:nvPr/>
            </p:nvSpPr>
            <p:spPr bwMode="auto">
              <a:xfrm>
                <a:off x="1485" y="10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" name="Line 1393"/>
              <p:cNvSpPr>
                <a:spLocks noChangeAspect="1" noChangeShapeType="1"/>
              </p:cNvSpPr>
              <p:nvPr/>
            </p:nvSpPr>
            <p:spPr bwMode="auto">
              <a:xfrm>
                <a:off x="1485" y="1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" name="Line 1394"/>
              <p:cNvSpPr>
                <a:spLocks noChangeAspect="1" noChangeShapeType="1"/>
              </p:cNvSpPr>
              <p:nvPr/>
            </p:nvSpPr>
            <p:spPr bwMode="auto">
              <a:xfrm>
                <a:off x="1485" y="1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" name="Line 1395"/>
              <p:cNvSpPr>
                <a:spLocks noChangeAspect="1" noChangeShapeType="1"/>
              </p:cNvSpPr>
              <p:nvPr/>
            </p:nvSpPr>
            <p:spPr bwMode="auto">
              <a:xfrm>
                <a:off x="1485" y="1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" name="Line 1396"/>
              <p:cNvSpPr>
                <a:spLocks noChangeAspect="1" noChangeShapeType="1"/>
              </p:cNvSpPr>
              <p:nvPr/>
            </p:nvSpPr>
            <p:spPr bwMode="auto">
              <a:xfrm>
                <a:off x="1485" y="1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" name="Line 1397"/>
              <p:cNvSpPr>
                <a:spLocks noChangeAspect="1" noChangeShapeType="1"/>
              </p:cNvSpPr>
              <p:nvPr/>
            </p:nvSpPr>
            <p:spPr bwMode="auto">
              <a:xfrm>
                <a:off x="1485" y="1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" name="Line 1398"/>
              <p:cNvSpPr>
                <a:spLocks noChangeAspect="1" noChangeShapeType="1"/>
              </p:cNvSpPr>
              <p:nvPr/>
            </p:nvSpPr>
            <p:spPr bwMode="auto">
              <a:xfrm>
                <a:off x="1485" y="1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" name="Line 1399"/>
              <p:cNvSpPr>
                <a:spLocks noChangeAspect="1" noChangeShapeType="1"/>
              </p:cNvSpPr>
              <p:nvPr/>
            </p:nvSpPr>
            <p:spPr bwMode="auto">
              <a:xfrm>
                <a:off x="1485" y="1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" name="Line 1400"/>
              <p:cNvSpPr>
                <a:spLocks noChangeAspect="1" noChangeShapeType="1"/>
              </p:cNvSpPr>
              <p:nvPr/>
            </p:nvSpPr>
            <p:spPr bwMode="auto">
              <a:xfrm>
                <a:off x="1485" y="1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" name="Line 1401"/>
              <p:cNvSpPr>
                <a:spLocks noChangeAspect="1" noChangeShapeType="1"/>
              </p:cNvSpPr>
              <p:nvPr/>
            </p:nvSpPr>
            <p:spPr bwMode="auto">
              <a:xfrm>
                <a:off x="1485" y="13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" name="Line 1402"/>
              <p:cNvSpPr>
                <a:spLocks noChangeAspect="1" noChangeShapeType="1"/>
              </p:cNvSpPr>
              <p:nvPr/>
            </p:nvSpPr>
            <p:spPr bwMode="auto">
              <a:xfrm>
                <a:off x="1485" y="1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" name="Line 1403"/>
              <p:cNvSpPr>
                <a:spLocks noChangeAspect="1" noChangeShapeType="1"/>
              </p:cNvSpPr>
              <p:nvPr/>
            </p:nvSpPr>
            <p:spPr bwMode="auto">
              <a:xfrm>
                <a:off x="1324" y="10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" name="Line 1404"/>
              <p:cNvSpPr>
                <a:spLocks noChangeAspect="1" noChangeShapeType="1"/>
              </p:cNvSpPr>
              <p:nvPr/>
            </p:nvSpPr>
            <p:spPr bwMode="auto">
              <a:xfrm>
                <a:off x="1324" y="10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" name="Line 1405"/>
              <p:cNvSpPr>
                <a:spLocks noChangeAspect="1" noChangeShapeType="1"/>
              </p:cNvSpPr>
              <p:nvPr/>
            </p:nvSpPr>
            <p:spPr bwMode="auto">
              <a:xfrm>
                <a:off x="1324" y="10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1" name="Line 1406"/>
              <p:cNvSpPr>
                <a:spLocks noChangeAspect="1" noChangeShapeType="1"/>
              </p:cNvSpPr>
              <p:nvPr/>
            </p:nvSpPr>
            <p:spPr bwMode="auto">
              <a:xfrm>
                <a:off x="1324" y="11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" name="Line 1407"/>
              <p:cNvSpPr>
                <a:spLocks noChangeAspect="1" noChangeShapeType="1"/>
              </p:cNvSpPr>
              <p:nvPr/>
            </p:nvSpPr>
            <p:spPr bwMode="auto">
              <a:xfrm>
                <a:off x="1324" y="11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" name="Line 1408"/>
              <p:cNvSpPr>
                <a:spLocks noChangeAspect="1" noChangeShapeType="1"/>
              </p:cNvSpPr>
              <p:nvPr/>
            </p:nvSpPr>
            <p:spPr bwMode="auto">
              <a:xfrm>
                <a:off x="1324" y="10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" name="Line 1409"/>
              <p:cNvSpPr>
                <a:spLocks noChangeAspect="1" noChangeShapeType="1"/>
              </p:cNvSpPr>
              <p:nvPr/>
            </p:nvSpPr>
            <p:spPr bwMode="auto">
              <a:xfrm>
                <a:off x="1324" y="11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" name="Line 1410"/>
              <p:cNvSpPr>
                <a:spLocks noChangeAspect="1" noChangeShapeType="1"/>
              </p:cNvSpPr>
              <p:nvPr/>
            </p:nvSpPr>
            <p:spPr bwMode="auto">
              <a:xfrm>
                <a:off x="1324" y="11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6" name="Line 1411"/>
              <p:cNvSpPr>
                <a:spLocks noChangeAspect="1" noChangeShapeType="1"/>
              </p:cNvSpPr>
              <p:nvPr/>
            </p:nvSpPr>
            <p:spPr bwMode="auto">
              <a:xfrm>
                <a:off x="1324" y="12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7" name="Line 1412"/>
              <p:cNvSpPr>
                <a:spLocks noChangeAspect="1" noChangeShapeType="1"/>
              </p:cNvSpPr>
              <p:nvPr/>
            </p:nvSpPr>
            <p:spPr bwMode="auto">
              <a:xfrm>
                <a:off x="1324" y="12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8" name="Line 1413"/>
              <p:cNvSpPr>
                <a:spLocks noChangeAspect="1" noChangeShapeType="1"/>
              </p:cNvSpPr>
              <p:nvPr/>
            </p:nvSpPr>
            <p:spPr bwMode="auto">
              <a:xfrm>
                <a:off x="1324" y="12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9" name="Line 1414"/>
              <p:cNvSpPr>
                <a:spLocks noChangeAspect="1" noChangeShapeType="1"/>
              </p:cNvSpPr>
              <p:nvPr/>
            </p:nvSpPr>
            <p:spPr bwMode="auto">
              <a:xfrm>
                <a:off x="1324" y="12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" name="Line 1415"/>
              <p:cNvSpPr>
                <a:spLocks noChangeAspect="1" noChangeShapeType="1"/>
              </p:cNvSpPr>
              <p:nvPr/>
            </p:nvSpPr>
            <p:spPr bwMode="auto">
              <a:xfrm>
                <a:off x="1164" y="10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1" name="Line 1416"/>
              <p:cNvSpPr>
                <a:spLocks noChangeAspect="1" noChangeShapeType="1"/>
              </p:cNvSpPr>
              <p:nvPr/>
            </p:nvSpPr>
            <p:spPr bwMode="auto">
              <a:xfrm>
                <a:off x="1164" y="10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" name="Line 1417"/>
              <p:cNvSpPr>
                <a:spLocks noChangeAspect="1" noChangeShapeType="1"/>
              </p:cNvSpPr>
              <p:nvPr/>
            </p:nvSpPr>
            <p:spPr bwMode="auto">
              <a:xfrm>
                <a:off x="1164" y="10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" name="Line 1418"/>
              <p:cNvSpPr>
                <a:spLocks noChangeAspect="1" noChangeShapeType="1"/>
              </p:cNvSpPr>
              <p:nvPr/>
            </p:nvSpPr>
            <p:spPr bwMode="auto">
              <a:xfrm>
                <a:off x="1164" y="10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" name="Line 1419"/>
              <p:cNvSpPr>
                <a:spLocks noChangeAspect="1" noChangeShapeType="1"/>
              </p:cNvSpPr>
              <p:nvPr/>
            </p:nvSpPr>
            <p:spPr bwMode="auto">
              <a:xfrm>
                <a:off x="1164" y="11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" name="Line 1420"/>
              <p:cNvSpPr>
                <a:spLocks noChangeAspect="1" noChangeShapeType="1"/>
              </p:cNvSpPr>
              <p:nvPr/>
            </p:nvSpPr>
            <p:spPr bwMode="auto">
              <a:xfrm>
                <a:off x="1164" y="11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" name="Line 1421"/>
              <p:cNvSpPr>
                <a:spLocks noChangeAspect="1" noChangeShapeType="1"/>
              </p:cNvSpPr>
              <p:nvPr/>
            </p:nvSpPr>
            <p:spPr bwMode="auto">
              <a:xfrm>
                <a:off x="1164" y="11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" name="Line 1422"/>
              <p:cNvSpPr>
                <a:spLocks noChangeAspect="1" noChangeShapeType="1"/>
              </p:cNvSpPr>
              <p:nvPr/>
            </p:nvSpPr>
            <p:spPr bwMode="auto">
              <a:xfrm>
                <a:off x="1164" y="11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8" name="Line 1423"/>
              <p:cNvSpPr>
                <a:spLocks noChangeAspect="1" noChangeShapeType="1"/>
              </p:cNvSpPr>
              <p:nvPr/>
            </p:nvSpPr>
            <p:spPr bwMode="auto">
              <a:xfrm>
                <a:off x="1164" y="12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9" name="Line 1424"/>
              <p:cNvSpPr>
                <a:spLocks noChangeAspect="1" noChangeShapeType="1"/>
              </p:cNvSpPr>
              <p:nvPr/>
            </p:nvSpPr>
            <p:spPr bwMode="auto">
              <a:xfrm>
                <a:off x="1164" y="12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" name="Line 1425"/>
              <p:cNvSpPr>
                <a:spLocks noChangeAspect="1" noChangeShapeType="1"/>
              </p:cNvSpPr>
              <p:nvPr/>
            </p:nvSpPr>
            <p:spPr bwMode="auto">
              <a:xfrm>
                <a:off x="1164" y="12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" name="Line 1426"/>
              <p:cNvSpPr>
                <a:spLocks noChangeAspect="1" noChangeShapeType="1"/>
              </p:cNvSpPr>
              <p:nvPr/>
            </p:nvSpPr>
            <p:spPr bwMode="auto">
              <a:xfrm>
                <a:off x="1164" y="13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" name="Line 1427"/>
              <p:cNvSpPr>
                <a:spLocks noChangeAspect="1" noChangeShapeType="1"/>
              </p:cNvSpPr>
              <p:nvPr/>
            </p:nvSpPr>
            <p:spPr bwMode="auto">
              <a:xfrm>
                <a:off x="1164" y="12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" name="Line 1428"/>
              <p:cNvSpPr>
                <a:spLocks noChangeAspect="1" noChangeShapeType="1"/>
              </p:cNvSpPr>
              <p:nvPr/>
            </p:nvSpPr>
            <p:spPr bwMode="auto">
              <a:xfrm>
                <a:off x="1164" y="13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" name="Line 1429"/>
              <p:cNvSpPr>
                <a:spLocks noChangeAspect="1" noChangeShapeType="1"/>
              </p:cNvSpPr>
              <p:nvPr/>
            </p:nvSpPr>
            <p:spPr bwMode="auto">
              <a:xfrm>
                <a:off x="1163" y="13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" name="Line 1430"/>
              <p:cNvSpPr>
                <a:spLocks noChangeAspect="1" noChangeShapeType="1"/>
              </p:cNvSpPr>
              <p:nvPr/>
            </p:nvSpPr>
            <p:spPr bwMode="auto">
              <a:xfrm>
                <a:off x="1163" y="14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" name="Line 1431"/>
              <p:cNvSpPr>
                <a:spLocks noChangeAspect="1" noChangeShapeType="1"/>
              </p:cNvSpPr>
              <p:nvPr/>
            </p:nvSpPr>
            <p:spPr bwMode="auto">
              <a:xfrm>
                <a:off x="1163" y="13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" name="Line 1432"/>
              <p:cNvSpPr>
                <a:spLocks noChangeAspect="1" noChangeShapeType="1"/>
              </p:cNvSpPr>
              <p:nvPr/>
            </p:nvSpPr>
            <p:spPr bwMode="auto">
              <a:xfrm>
                <a:off x="1323" y="13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" name="Line 1433"/>
              <p:cNvSpPr>
                <a:spLocks noChangeAspect="1" noChangeShapeType="1"/>
              </p:cNvSpPr>
              <p:nvPr/>
            </p:nvSpPr>
            <p:spPr bwMode="auto">
              <a:xfrm>
                <a:off x="1323" y="13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" name="Line 1434"/>
              <p:cNvSpPr>
                <a:spLocks noChangeAspect="1" noChangeShapeType="1"/>
              </p:cNvSpPr>
              <p:nvPr/>
            </p:nvSpPr>
            <p:spPr bwMode="auto">
              <a:xfrm>
                <a:off x="1323" y="13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Oval 1435"/>
            <p:cNvSpPr>
              <a:spLocks noChangeAspect="1" noChangeArrowheads="1"/>
            </p:cNvSpPr>
            <p:nvPr/>
          </p:nvSpPr>
          <p:spPr bwMode="auto">
            <a:xfrm>
              <a:off x="1296" y="1008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436"/>
            <p:cNvSpPr>
              <a:spLocks noChangeAspect="1" noChangeShapeType="1"/>
            </p:cNvSpPr>
            <p:nvPr/>
          </p:nvSpPr>
          <p:spPr bwMode="auto">
            <a:xfrm>
              <a:off x="3558" y="1246"/>
              <a:ext cx="6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" name="Group 1437"/>
            <p:cNvGrpSpPr>
              <a:grpSpLocks noChangeAspect="1"/>
            </p:cNvGrpSpPr>
            <p:nvPr/>
          </p:nvGrpSpPr>
          <p:grpSpPr bwMode="auto">
            <a:xfrm>
              <a:off x="1242" y="1248"/>
              <a:ext cx="3282" cy="364"/>
              <a:chOff x="1242" y="1248"/>
              <a:chExt cx="3282" cy="364"/>
            </a:xfrm>
          </p:grpSpPr>
          <p:sp>
            <p:nvSpPr>
              <p:cNvPr id="92" name="Line 1438"/>
              <p:cNvSpPr>
                <a:spLocks noChangeAspect="1" noChangeShapeType="1"/>
              </p:cNvSpPr>
              <p:nvPr/>
            </p:nvSpPr>
            <p:spPr bwMode="auto">
              <a:xfrm>
                <a:off x="4455" y="13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1439"/>
              <p:cNvSpPr>
                <a:spLocks noChangeAspect="1" noChangeShapeType="1"/>
              </p:cNvSpPr>
              <p:nvPr/>
            </p:nvSpPr>
            <p:spPr bwMode="auto">
              <a:xfrm>
                <a:off x="4455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1440"/>
              <p:cNvSpPr>
                <a:spLocks noChangeAspect="1" noChangeShapeType="1"/>
              </p:cNvSpPr>
              <p:nvPr/>
            </p:nvSpPr>
            <p:spPr bwMode="auto">
              <a:xfrm>
                <a:off x="4455" y="1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1441"/>
              <p:cNvSpPr>
                <a:spLocks noChangeAspect="1" noChangeShapeType="1"/>
              </p:cNvSpPr>
              <p:nvPr/>
            </p:nvSpPr>
            <p:spPr bwMode="auto">
              <a:xfrm>
                <a:off x="4455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1442"/>
              <p:cNvSpPr>
                <a:spLocks noChangeAspect="1" noChangeShapeType="1"/>
              </p:cNvSpPr>
              <p:nvPr/>
            </p:nvSpPr>
            <p:spPr bwMode="auto">
              <a:xfrm>
                <a:off x="4455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1443"/>
              <p:cNvSpPr>
                <a:spLocks noChangeAspect="1" noChangeShapeType="1"/>
              </p:cNvSpPr>
              <p:nvPr/>
            </p:nvSpPr>
            <p:spPr bwMode="auto">
              <a:xfrm>
                <a:off x="4455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444"/>
              <p:cNvSpPr>
                <a:spLocks noChangeAspect="1" noChangeShapeType="1"/>
              </p:cNvSpPr>
              <p:nvPr/>
            </p:nvSpPr>
            <p:spPr bwMode="auto">
              <a:xfrm>
                <a:off x="4455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445"/>
              <p:cNvSpPr>
                <a:spLocks noChangeAspect="1" noChangeShapeType="1"/>
              </p:cNvSpPr>
              <p:nvPr/>
            </p:nvSpPr>
            <p:spPr bwMode="auto">
              <a:xfrm>
                <a:off x="4455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1446"/>
              <p:cNvSpPr>
                <a:spLocks noChangeAspect="1" noChangeShapeType="1"/>
              </p:cNvSpPr>
              <p:nvPr/>
            </p:nvSpPr>
            <p:spPr bwMode="auto">
              <a:xfrm>
                <a:off x="4455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447"/>
              <p:cNvSpPr>
                <a:spLocks noChangeAspect="1" noChangeShapeType="1"/>
              </p:cNvSpPr>
              <p:nvPr/>
            </p:nvSpPr>
            <p:spPr bwMode="auto">
              <a:xfrm>
                <a:off x="4455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448"/>
              <p:cNvSpPr>
                <a:spLocks noChangeAspect="1" noChangeShapeType="1"/>
              </p:cNvSpPr>
              <p:nvPr/>
            </p:nvSpPr>
            <p:spPr bwMode="auto">
              <a:xfrm>
                <a:off x="4455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449"/>
              <p:cNvSpPr>
                <a:spLocks noChangeAspect="1" noChangeShapeType="1"/>
              </p:cNvSpPr>
              <p:nvPr/>
            </p:nvSpPr>
            <p:spPr bwMode="auto">
              <a:xfrm>
                <a:off x="4455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450"/>
              <p:cNvSpPr>
                <a:spLocks noChangeAspect="1" noChangeShapeType="1"/>
              </p:cNvSpPr>
              <p:nvPr/>
            </p:nvSpPr>
            <p:spPr bwMode="auto">
              <a:xfrm>
                <a:off x="4455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451"/>
              <p:cNvSpPr>
                <a:spLocks noChangeAspect="1" noChangeShapeType="1"/>
              </p:cNvSpPr>
              <p:nvPr/>
            </p:nvSpPr>
            <p:spPr bwMode="auto">
              <a:xfrm>
                <a:off x="4455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452"/>
              <p:cNvSpPr>
                <a:spLocks noChangeAspect="1" noChangeShapeType="1"/>
              </p:cNvSpPr>
              <p:nvPr/>
            </p:nvSpPr>
            <p:spPr bwMode="auto">
              <a:xfrm>
                <a:off x="4275" y="13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1453"/>
              <p:cNvSpPr>
                <a:spLocks noChangeAspect="1" noChangeShapeType="1"/>
              </p:cNvSpPr>
              <p:nvPr/>
            </p:nvSpPr>
            <p:spPr bwMode="auto">
              <a:xfrm>
                <a:off x="4275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1454"/>
              <p:cNvSpPr>
                <a:spLocks noChangeAspect="1" noChangeShapeType="1"/>
              </p:cNvSpPr>
              <p:nvPr/>
            </p:nvSpPr>
            <p:spPr bwMode="auto">
              <a:xfrm>
                <a:off x="4275" y="1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1455"/>
              <p:cNvSpPr>
                <a:spLocks noChangeAspect="1" noChangeShapeType="1"/>
              </p:cNvSpPr>
              <p:nvPr/>
            </p:nvSpPr>
            <p:spPr bwMode="auto">
              <a:xfrm>
                <a:off x="4275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1456"/>
              <p:cNvSpPr>
                <a:spLocks noChangeAspect="1" noChangeShapeType="1"/>
              </p:cNvSpPr>
              <p:nvPr/>
            </p:nvSpPr>
            <p:spPr bwMode="auto">
              <a:xfrm>
                <a:off x="4275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1457"/>
              <p:cNvSpPr>
                <a:spLocks noChangeAspect="1" noChangeShapeType="1"/>
              </p:cNvSpPr>
              <p:nvPr/>
            </p:nvSpPr>
            <p:spPr bwMode="auto">
              <a:xfrm>
                <a:off x="4275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1458"/>
              <p:cNvSpPr>
                <a:spLocks noChangeAspect="1" noChangeShapeType="1"/>
              </p:cNvSpPr>
              <p:nvPr/>
            </p:nvSpPr>
            <p:spPr bwMode="auto">
              <a:xfrm>
                <a:off x="4275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459"/>
              <p:cNvSpPr>
                <a:spLocks noChangeAspect="1" noChangeShapeType="1"/>
              </p:cNvSpPr>
              <p:nvPr/>
            </p:nvSpPr>
            <p:spPr bwMode="auto">
              <a:xfrm>
                <a:off x="4275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460"/>
              <p:cNvSpPr>
                <a:spLocks noChangeAspect="1" noChangeShapeType="1"/>
              </p:cNvSpPr>
              <p:nvPr/>
            </p:nvSpPr>
            <p:spPr bwMode="auto">
              <a:xfrm>
                <a:off x="4275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461"/>
              <p:cNvSpPr>
                <a:spLocks noChangeAspect="1" noChangeShapeType="1"/>
              </p:cNvSpPr>
              <p:nvPr/>
            </p:nvSpPr>
            <p:spPr bwMode="auto">
              <a:xfrm>
                <a:off x="4275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462"/>
              <p:cNvSpPr>
                <a:spLocks noChangeAspect="1" noChangeShapeType="1"/>
              </p:cNvSpPr>
              <p:nvPr/>
            </p:nvSpPr>
            <p:spPr bwMode="auto">
              <a:xfrm>
                <a:off x="4275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1463"/>
              <p:cNvSpPr>
                <a:spLocks noChangeAspect="1" noChangeShapeType="1"/>
              </p:cNvSpPr>
              <p:nvPr/>
            </p:nvSpPr>
            <p:spPr bwMode="auto">
              <a:xfrm>
                <a:off x="4275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1464"/>
              <p:cNvSpPr>
                <a:spLocks noChangeAspect="1" noChangeShapeType="1"/>
              </p:cNvSpPr>
              <p:nvPr/>
            </p:nvSpPr>
            <p:spPr bwMode="auto">
              <a:xfrm>
                <a:off x="4275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465"/>
              <p:cNvSpPr>
                <a:spLocks noChangeAspect="1" noChangeShapeType="1"/>
              </p:cNvSpPr>
              <p:nvPr/>
            </p:nvSpPr>
            <p:spPr bwMode="auto">
              <a:xfrm>
                <a:off x="4275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466"/>
              <p:cNvSpPr>
                <a:spLocks noChangeAspect="1" noChangeShapeType="1"/>
              </p:cNvSpPr>
              <p:nvPr/>
            </p:nvSpPr>
            <p:spPr bwMode="auto">
              <a:xfrm>
                <a:off x="4096" y="13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467"/>
              <p:cNvSpPr>
                <a:spLocks noChangeAspect="1" noChangeShapeType="1"/>
              </p:cNvSpPr>
              <p:nvPr/>
            </p:nvSpPr>
            <p:spPr bwMode="auto">
              <a:xfrm>
                <a:off x="4096" y="13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1468"/>
              <p:cNvSpPr>
                <a:spLocks noChangeAspect="1" noChangeShapeType="1"/>
              </p:cNvSpPr>
              <p:nvPr/>
            </p:nvSpPr>
            <p:spPr bwMode="auto">
              <a:xfrm>
                <a:off x="4096" y="12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1469"/>
              <p:cNvSpPr>
                <a:spLocks noChangeAspect="1" noChangeShapeType="1"/>
              </p:cNvSpPr>
              <p:nvPr/>
            </p:nvSpPr>
            <p:spPr bwMode="auto">
              <a:xfrm>
                <a:off x="4096" y="13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1470"/>
              <p:cNvSpPr>
                <a:spLocks noChangeAspect="1" noChangeShapeType="1"/>
              </p:cNvSpPr>
              <p:nvPr/>
            </p:nvSpPr>
            <p:spPr bwMode="auto">
              <a:xfrm>
                <a:off x="4096" y="13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1471"/>
              <p:cNvSpPr>
                <a:spLocks noChangeAspect="1" noChangeShapeType="1"/>
              </p:cNvSpPr>
              <p:nvPr/>
            </p:nvSpPr>
            <p:spPr bwMode="auto">
              <a:xfrm>
                <a:off x="4096" y="14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1472"/>
              <p:cNvSpPr>
                <a:spLocks noChangeAspect="1" noChangeShapeType="1"/>
              </p:cNvSpPr>
              <p:nvPr/>
            </p:nvSpPr>
            <p:spPr bwMode="auto">
              <a:xfrm>
                <a:off x="4096" y="14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1473"/>
              <p:cNvSpPr>
                <a:spLocks noChangeAspect="1" noChangeShapeType="1"/>
              </p:cNvSpPr>
              <p:nvPr/>
            </p:nvSpPr>
            <p:spPr bwMode="auto">
              <a:xfrm>
                <a:off x="4096" y="14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1474"/>
              <p:cNvSpPr>
                <a:spLocks noChangeAspect="1" noChangeShapeType="1"/>
              </p:cNvSpPr>
              <p:nvPr/>
            </p:nvSpPr>
            <p:spPr bwMode="auto">
              <a:xfrm>
                <a:off x="4096" y="14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1475"/>
              <p:cNvSpPr>
                <a:spLocks noChangeAspect="1" noChangeShapeType="1"/>
              </p:cNvSpPr>
              <p:nvPr/>
            </p:nvSpPr>
            <p:spPr bwMode="auto">
              <a:xfrm>
                <a:off x="4096" y="15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1476"/>
              <p:cNvSpPr>
                <a:spLocks noChangeAspect="1" noChangeShapeType="1"/>
              </p:cNvSpPr>
              <p:nvPr/>
            </p:nvSpPr>
            <p:spPr bwMode="auto">
              <a:xfrm>
                <a:off x="4096" y="15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1477"/>
              <p:cNvSpPr>
                <a:spLocks noChangeAspect="1" noChangeShapeType="1"/>
              </p:cNvSpPr>
              <p:nvPr/>
            </p:nvSpPr>
            <p:spPr bwMode="auto">
              <a:xfrm>
                <a:off x="4096" y="15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1478"/>
              <p:cNvSpPr>
                <a:spLocks noChangeAspect="1" noChangeShapeType="1"/>
              </p:cNvSpPr>
              <p:nvPr/>
            </p:nvSpPr>
            <p:spPr bwMode="auto">
              <a:xfrm>
                <a:off x="4096" y="15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1479"/>
              <p:cNvSpPr>
                <a:spLocks noChangeAspect="1" noChangeShapeType="1"/>
              </p:cNvSpPr>
              <p:nvPr/>
            </p:nvSpPr>
            <p:spPr bwMode="auto">
              <a:xfrm>
                <a:off x="4096" y="16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1480"/>
              <p:cNvSpPr>
                <a:spLocks noChangeAspect="1" noChangeShapeType="1"/>
              </p:cNvSpPr>
              <p:nvPr/>
            </p:nvSpPr>
            <p:spPr bwMode="auto">
              <a:xfrm>
                <a:off x="3916" y="13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1481"/>
              <p:cNvSpPr>
                <a:spLocks noChangeAspect="1" noChangeShapeType="1"/>
              </p:cNvSpPr>
              <p:nvPr/>
            </p:nvSpPr>
            <p:spPr bwMode="auto">
              <a:xfrm>
                <a:off x="3916" y="13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1482"/>
              <p:cNvSpPr>
                <a:spLocks noChangeAspect="1" noChangeShapeType="1"/>
              </p:cNvSpPr>
              <p:nvPr/>
            </p:nvSpPr>
            <p:spPr bwMode="auto">
              <a:xfrm>
                <a:off x="3916" y="12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1483"/>
              <p:cNvSpPr>
                <a:spLocks noChangeAspect="1" noChangeShapeType="1"/>
              </p:cNvSpPr>
              <p:nvPr/>
            </p:nvSpPr>
            <p:spPr bwMode="auto">
              <a:xfrm>
                <a:off x="3916" y="13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1484"/>
              <p:cNvSpPr>
                <a:spLocks noChangeAspect="1" noChangeShapeType="1"/>
              </p:cNvSpPr>
              <p:nvPr/>
            </p:nvSpPr>
            <p:spPr bwMode="auto">
              <a:xfrm>
                <a:off x="3916" y="13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1485"/>
              <p:cNvSpPr>
                <a:spLocks noChangeAspect="1" noChangeShapeType="1"/>
              </p:cNvSpPr>
              <p:nvPr/>
            </p:nvSpPr>
            <p:spPr bwMode="auto">
              <a:xfrm>
                <a:off x="3916" y="14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486"/>
              <p:cNvSpPr>
                <a:spLocks noChangeAspect="1" noChangeShapeType="1"/>
              </p:cNvSpPr>
              <p:nvPr/>
            </p:nvSpPr>
            <p:spPr bwMode="auto">
              <a:xfrm>
                <a:off x="3916" y="14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1487"/>
              <p:cNvSpPr>
                <a:spLocks noChangeAspect="1" noChangeShapeType="1"/>
              </p:cNvSpPr>
              <p:nvPr/>
            </p:nvSpPr>
            <p:spPr bwMode="auto">
              <a:xfrm>
                <a:off x="3916" y="14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1488"/>
              <p:cNvSpPr>
                <a:spLocks noChangeAspect="1" noChangeShapeType="1"/>
              </p:cNvSpPr>
              <p:nvPr/>
            </p:nvSpPr>
            <p:spPr bwMode="auto">
              <a:xfrm>
                <a:off x="3916" y="14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1489"/>
              <p:cNvSpPr>
                <a:spLocks noChangeAspect="1" noChangeShapeType="1"/>
              </p:cNvSpPr>
              <p:nvPr/>
            </p:nvSpPr>
            <p:spPr bwMode="auto">
              <a:xfrm>
                <a:off x="3916" y="15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1490"/>
              <p:cNvSpPr>
                <a:spLocks noChangeAspect="1" noChangeShapeType="1"/>
              </p:cNvSpPr>
              <p:nvPr/>
            </p:nvSpPr>
            <p:spPr bwMode="auto">
              <a:xfrm>
                <a:off x="3916" y="15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1491"/>
              <p:cNvSpPr>
                <a:spLocks noChangeAspect="1" noChangeShapeType="1"/>
              </p:cNvSpPr>
              <p:nvPr/>
            </p:nvSpPr>
            <p:spPr bwMode="auto">
              <a:xfrm>
                <a:off x="3916" y="15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1492"/>
              <p:cNvSpPr>
                <a:spLocks noChangeAspect="1" noChangeShapeType="1"/>
              </p:cNvSpPr>
              <p:nvPr/>
            </p:nvSpPr>
            <p:spPr bwMode="auto">
              <a:xfrm>
                <a:off x="3916" y="15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1493"/>
              <p:cNvSpPr>
                <a:spLocks noChangeAspect="1" noChangeShapeType="1"/>
              </p:cNvSpPr>
              <p:nvPr/>
            </p:nvSpPr>
            <p:spPr bwMode="auto">
              <a:xfrm>
                <a:off x="3916" y="16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1494"/>
              <p:cNvSpPr>
                <a:spLocks noChangeAspect="1" noChangeShapeType="1"/>
              </p:cNvSpPr>
              <p:nvPr/>
            </p:nvSpPr>
            <p:spPr bwMode="auto">
              <a:xfrm>
                <a:off x="3737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1495"/>
              <p:cNvSpPr>
                <a:spLocks noChangeAspect="1" noChangeShapeType="1"/>
              </p:cNvSpPr>
              <p:nvPr/>
            </p:nvSpPr>
            <p:spPr bwMode="auto">
              <a:xfrm>
                <a:off x="3737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1496"/>
              <p:cNvSpPr>
                <a:spLocks noChangeAspect="1" noChangeShapeType="1"/>
              </p:cNvSpPr>
              <p:nvPr/>
            </p:nvSpPr>
            <p:spPr bwMode="auto">
              <a:xfrm>
                <a:off x="3737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1497"/>
              <p:cNvSpPr>
                <a:spLocks noChangeAspect="1" noChangeShapeType="1"/>
              </p:cNvSpPr>
              <p:nvPr/>
            </p:nvSpPr>
            <p:spPr bwMode="auto">
              <a:xfrm>
                <a:off x="3737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1498"/>
              <p:cNvSpPr>
                <a:spLocks noChangeAspect="1" noChangeShapeType="1"/>
              </p:cNvSpPr>
              <p:nvPr/>
            </p:nvSpPr>
            <p:spPr bwMode="auto">
              <a:xfrm>
                <a:off x="3737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1499"/>
              <p:cNvSpPr>
                <a:spLocks noChangeAspect="1" noChangeShapeType="1"/>
              </p:cNvSpPr>
              <p:nvPr/>
            </p:nvSpPr>
            <p:spPr bwMode="auto">
              <a:xfrm>
                <a:off x="3737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1500"/>
              <p:cNvSpPr>
                <a:spLocks noChangeAspect="1" noChangeShapeType="1"/>
              </p:cNvSpPr>
              <p:nvPr/>
            </p:nvSpPr>
            <p:spPr bwMode="auto">
              <a:xfrm>
                <a:off x="3737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1501"/>
              <p:cNvSpPr>
                <a:spLocks noChangeAspect="1" noChangeShapeType="1"/>
              </p:cNvSpPr>
              <p:nvPr/>
            </p:nvSpPr>
            <p:spPr bwMode="auto">
              <a:xfrm>
                <a:off x="3737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1502"/>
              <p:cNvSpPr>
                <a:spLocks noChangeAspect="1" noChangeShapeType="1"/>
              </p:cNvSpPr>
              <p:nvPr/>
            </p:nvSpPr>
            <p:spPr bwMode="auto">
              <a:xfrm>
                <a:off x="3737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1503"/>
              <p:cNvSpPr>
                <a:spLocks noChangeAspect="1" noChangeShapeType="1"/>
              </p:cNvSpPr>
              <p:nvPr/>
            </p:nvSpPr>
            <p:spPr bwMode="auto">
              <a:xfrm>
                <a:off x="3737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1504"/>
              <p:cNvSpPr>
                <a:spLocks noChangeAspect="1" noChangeShapeType="1"/>
              </p:cNvSpPr>
              <p:nvPr/>
            </p:nvSpPr>
            <p:spPr bwMode="auto">
              <a:xfrm>
                <a:off x="3737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1505"/>
              <p:cNvSpPr>
                <a:spLocks noChangeAspect="1" noChangeShapeType="1"/>
              </p:cNvSpPr>
              <p:nvPr/>
            </p:nvSpPr>
            <p:spPr bwMode="auto">
              <a:xfrm>
                <a:off x="3737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1506"/>
              <p:cNvSpPr>
                <a:spLocks noChangeAspect="1" noChangeShapeType="1"/>
              </p:cNvSpPr>
              <p:nvPr/>
            </p:nvSpPr>
            <p:spPr bwMode="auto">
              <a:xfrm>
                <a:off x="3737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1507"/>
              <p:cNvSpPr>
                <a:spLocks noChangeAspect="1" noChangeShapeType="1"/>
              </p:cNvSpPr>
              <p:nvPr/>
            </p:nvSpPr>
            <p:spPr bwMode="auto">
              <a:xfrm>
                <a:off x="3737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1508"/>
              <p:cNvSpPr>
                <a:spLocks noChangeAspect="1" noChangeShapeType="1"/>
              </p:cNvSpPr>
              <p:nvPr/>
            </p:nvSpPr>
            <p:spPr bwMode="auto">
              <a:xfrm>
                <a:off x="3558" y="12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1509"/>
              <p:cNvSpPr>
                <a:spLocks noChangeAspect="1" noChangeShapeType="1"/>
              </p:cNvSpPr>
              <p:nvPr/>
            </p:nvSpPr>
            <p:spPr bwMode="auto">
              <a:xfrm>
                <a:off x="3558" y="13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510"/>
              <p:cNvSpPr>
                <a:spLocks noChangeAspect="1" noChangeShapeType="1"/>
              </p:cNvSpPr>
              <p:nvPr/>
            </p:nvSpPr>
            <p:spPr bwMode="auto">
              <a:xfrm>
                <a:off x="3558" y="13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511"/>
              <p:cNvSpPr>
                <a:spLocks noChangeAspect="1" noChangeShapeType="1"/>
              </p:cNvSpPr>
              <p:nvPr/>
            </p:nvSpPr>
            <p:spPr bwMode="auto">
              <a:xfrm>
                <a:off x="3558" y="13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512"/>
              <p:cNvSpPr>
                <a:spLocks noChangeAspect="1" noChangeShapeType="1"/>
              </p:cNvSpPr>
              <p:nvPr/>
            </p:nvSpPr>
            <p:spPr bwMode="auto">
              <a:xfrm>
                <a:off x="3558" y="14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513"/>
              <p:cNvSpPr>
                <a:spLocks noChangeAspect="1" noChangeShapeType="1"/>
              </p:cNvSpPr>
              <p:nvPr/>
            </p:nvSpPr>
            <p:spPr bwMode="auto">
              <a:xfrm>
                <a:off x="3558" y="14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1514"/>
              <p:cNvSpPr>
                <a:spLocks noChangeAspect="1" noChangeShapeType="1"/>
              </p:cNvSpPr>
              <p:nvPr/>
            </p:nvSpPr>
            <p:spPr bwMode="auto">
              <a:xfrm>
                <a:off x="3558" y="13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515"/>
              <p:cNvSpPr>
                <a:spLocks noChangeAspect="1" noChangeShapeType="1"/>
              </p:cNvSpPr>
              <p:nvPr/>
            </p:nvSpPr>
            <p:spPr bwMode="auto">
              <a:xfrm>
                <a:off x="3558" y="14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1516"/>
              <p:cNvSpPr>
                <a:spLocks noChangeAspect="1" noChangeShapeType="1"/>
              </p:cNvSpPr>
              <p:nvPr/>
            </p:nvSpPr>
            <p:spPr bwMode="auto">
              <a:xfrm>
                <a:off x="3558" y="14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1517"/>
              <p:cNvSpPr>
                <a:spLocks noChangeAspect="1" noChangeShapeType="1"/>
              </p:cNvSpPr>
              <p:nvPr/>
            </p:nvSpPr>
            <p:spPr bwMode="auto">
              <a:xfrm>
                <a:off x="3558" y="15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1518"/>
              <p:cNvSpPr>
                <a:spLocks noChangeAspect="1" noChangeShapeType="1"/>
              </p:cNvSpPr>
              <p:nvPr/>
            </p:nvSpPr>
            <p:spPr bwMode="auto">
              <a:xfrm>
                <a:off x="3558" y="15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1519"/>
              <p:cNvSpPr>
                <a:spLocks noChangeAspect="1" noChangeShapeType="1"/>
              </p:cNvSpPr>
              <p:nvPr/>
            </p:nvSpPr>
            <p:spPr bwMode="auto">
              <a:xfrm>
                <a:off x="3558" y="15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1520"/>
              <p:cNvSpPr>
                <a:spLocks noChangeAspect="1" noChangeShapeType="1"/>
              </p:cNvSpPr>
              <p:nvPr/>
            </p:nvSpPr>
            <p:spPr bwMode="auto">
              <a:xfrm>
                <a:off x="3558" y="15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1521"/>
              <p:cNvSpPr>
                <a:spLocks noChangeAspect="1" noChangeShapeType="1"/>
              </p:cNvSpPr>
              <p:nvPr/>
            </p:nvSpPr>
            <p:spPr bwMode="auto">
              <a:xfrm>
                <a:off x="3558" y="16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1522"/>
              <p:cNvSpPr>
                <a:spLocks noChangeAspect="1" noChangeShapeType="1"/>
              </p:cNvSpPr>
              <p:nvPr/>
            </p:nvSpPr>
            <p:spPr bwMode="auto">
              <a:xfrm>
                <a:off x="3378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1523"/>
              <p:cNvSpPr>
                <a:spLocks noChangeAspect="1" noChangeShapeType="1"/>
              </p:cNvSpPr>
              <p:nvPr/>
            </p:nvSpPr>
            <p:spPr bwMode="auto">
              <a:xfrm>
                <a:off x="3378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1524"/>
              <p:cNvSpPr>
                <a:spLocks noChangeAspect="1" noChangeShapeType="1"/>
              </p:cNvSpPr>
              <p:nvPr/>
            </p:nvSpPr>
            <p:spPr bwMode="auto">
              <a:xfrm>
                <a:off x="3378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Line 1525"/>
              <p:cNvSpPr>
                <a:spLocks noChangeAspect="1" noChangeShapeType="1"/>
              </p:cNvSpPr>
              <p:nvPr/>
            </p:nvSpPr>
            <p:spPr bwMode="auto">
              <a:xfrm>
                <a:off x="3378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1526"/>
              <p:cNvSpPr>
                <a:spLocks noChangeAspect="1" noChangeShapeType="1"/>
              </p:cNvSpPr>
              <p:nvPr/>
            </p:nvSpPr>
            <p:spPr bwMode="auto">
              <a:xfrm>
                <a:off x="3378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Line 1527"/>
              <p:cNvSpPr>
                <a:spLocks noChangeAspect="1" noChangeShapeType="1"/>
              </p:cNvSpPr>
              <p:nvPr/>
            </p:nvSpPr>
            <p:spPr bwMode="auto">
              <a:xfrm>
                <a:off x="3378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1528"/>
              <p:cNvSpPr>
                <a:spLocks noChangeAspect="1" noChangeShapeType="1"/>
              </p:cNvSpPr>
              <p:nvPr/>
            </p:nvSpPr>
            <p:spPr bwMode="auto">
              <a:xfrm>
                <a:off x="3378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1529"/>
              <p:cNvSpPr>
                <a:spLocks noChangeAspect="1" noChangeShapeType="1"/>
              </p:cNvSpPr>
              <p:nvPr/>
            </p:nvSpPr>
            <p:spPr bwMode="auto">
              <a:xfrm>
                <a:off x="3378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1530"/>
              <p:cNvSpPr>
                <a:spLocks noChangeAspect="1" noChangeShapeType="1"/>
              </p:cNvSpPr>
              <p:nvPr/>
            </p:nvSpPr>
            <p:spPr bwMode="auto">
              <a:xfrm>
                <a:off x="3378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1531"/>
              <p:cNvSpPr>
                <a:spLocks noChangeAspect="1" noChangeShapeType="1"/>
              </p:cNvSpPr>
              <p:nvPr/>
            </p:nvSpPr>
            <p:spPr bwMode="auto">
              <a:xfrm>
                <a:off x="3378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Line 1532"/>
              <p:cNvSpPr>
                <a:spLocks noChangeAspect="1" noChangeShapeType="1"/>
              </p:cNvSpPr>
              <p:nvPr/>
            </p:nvSpPr>
            <p:spPr bwMode="auto">
              <a:xfrm>
                <a:off x="3378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Line 1533"/>
              <p:cNvSpPr>
                <a:spLocks noChangeAspect="1" noChangeShapeType="1"/>
              </p:cNvSpPr>
              <p:nvPr/>
            </p:nvSpPr>
            <p:spPr bwMode="auto">
              <a:xfrm>
                <a:off x="3378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Line 1534"/>
              <p:cNvSpPr>
                <a:spLocks noChangeAspect="1" noChangeShapeType="1"/>
              </p:cNvSpPr>
              <p:nvPr/>
            </p:nvSpPr>
            <p:spPr bwMode="auto">
              <a:xfrm>
                <a:off x="3378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Line 1535"/>
              <p:cNvSpPr>
                <a:spLocks noChangeAspect="1" noChangeShapeType="1"/>
              </p:cNvSpPr>
              <p:nvPr/>
            </p:nvSpPr>
            <p:spPr bwMode="auto">
              <a:xfrm>
                <a:off x="3378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1536"/>
              <p:cNvSpPr>
                <a:spLocks noChangeAspect="1" noChangeShapeType="1"/>
              </p:cNvSpPr>
              <p:nvPr/>
            </p:nvSpPr>
            <p:spPr bwMode="auto">
              <a:xfrm>
                <a:off x="3198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1537"/>
              <p:cNvSpPr>
                <a:spLocks noChangeAspect="1" noChangeShapeType="1"/>
              </p:cNvSpPr>
              <p:nvPr/>
            </p:nvSpPr>
            <p:spPr bwMode="auto">
              <a:xfrm>
                <a:off x="3198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1538"/>
              <p:cNvSpPr>
                <a:spLocks noChangeAspect="1" noChangeShapeType="1"/>
              </p:cNvSpPr>
              <p:nvPr/>
            </p:nvSpPr>
            <p:spPr bwMode="auto">
              <a:xfrm>
                <a:off x="3198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Line 1539"/>
              <p:cNvSpPr>
                <a:spLocks noChangeAspect="1" noChangeShapeType="1"/>
              </p:cNvSpPr>
              <p:nvPr/>
            </p:nvSpPr>
            <p:spPr bwMode="auto">
              <a:xfrm>
                <a:off x="3198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1540"/>
              <p:cNvSpPr>
                <a:spLocks noChangeAspect="1" noChangeShapeType="1"/>
              </p:cNvSpPr>
              <p:nvPr/>
            </p:nvSpPr>
            <p:spPr bwMode="auto">
              <a:xfrm>
                <a:off x="3198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1541"/>
              <p:cNvSpPr>
                <a:spLocks noChangeAspect="1" noChangeShapeType="1"/>
              </p:cNvSpPr>
              <p:nvPr/>
            </p:nvSpPr>
            <p:spPr bwMode="auto">
              <a:xfrm>
                <a:off x="3198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Line 1542"/>
              <p:cNvSpPr>
                <a:spLocks noChangeAspect="1" noChangeShapeType="1"/>
              </p:cNvSpPr>
              <p:nvPr/>
            </p:nvSpPr>
            <p:spPr bwMode="auto">
              <a:xfrm>
                <a:off x="3198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Line 1543"/>
              <p:cNvSpPr>
                <a:spLocks noChangeAspect="1" noChangeShapeType="1"/>
              </p:cNvSpPr>
              <p:nvPr/>
            </p:nvSpPr>
            <p:spPr bwMode="auto">
              <a:xfrm>
                <a:off x="3198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1544"/>
              <p:cNvSpPr>
                <a:spLocks noChangeAspect="1" noChangeShapeType="1"/>
              </p:cNvSpPr>
              <p:nvPr/>
            </p:nvSpPr>
            <p:spPr bwMode="auto">
              <a:xfrm>
                <a:off x="3198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Line 1545"/>
              <p:cNvSpPr>
                <a:spLocks noChangeAspect="1" noChangeShapeType="1"/>
              </p:cNvSpPr>
              <p:nvPr/>
            </p:nvSpPr>
            <p:spPr bwMode="auto">
              <a:xfrm>
                <a:off x="3198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Line 1546"/>
              <p:cNvSpPr>
                <a:spLocks noChangeAspect="1" noChangeShapeType="1"/>
              </p:cNvSpPr>
              <p:nvPr/>
            </p:nvSpPr>
            <p:spPr bwMode="auto">
              <a:xfrm>
                <a:off x="3198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Line 1547"/>
              <p:cNvSpPr>
                <a:spLocks noChangeAspect="1" noChangeShapeType="1"/>
              </p:cNvSpPr>
              <p:nvPr/>
            </p:nvSpPr>
            <p:spPr bwMode="auto">
              <a:xfrm>
                <a:off x="3198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Line 1548"/>
              <p:cNvSpPr>
                <a:spLocks noChangeAspect="1" noChangeShapeType="1"/>
              </p:cNvSpPr>
              <p:nvPr/>
            </p:nvSpPr>
            <p:spPr bwMode="auto">
              <a:xfrm>
                <a:off x="3198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549"/>
              <p:cNvSpPr>
                <a:spLocks noChangeAspect="1" noChangeShapeType="1"/>
              </p:cNvSpPr>
              <p:nvPr/>
            </p:nvSpPr>
            <p:spPr bwMode="auto">
              <a:xfrm>
                <a:off x="3198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1550"/>
              <p:cNvSpPr>
                <a:spLocks noChangeAspect="1" noChangeShapeType="1"/>
              </p:cNvSpPr>
              <p:nvPr/>
            </p:nvSpPr>
            <p:spPr bwMode="auto">
              <a:xfrm>
                <a:off x="3019" y="12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Line 1551"/>
              <p:cNvSpPr>
                <a:spLocks noChangeAspect="1" noChangeShapeType="1"/>
              </p:cNvSpPr>
              <p:nvPr/>
            </p:nvSpPr>
            <p:spPr bwMode="auto">
              <a:xfrm>
                <a:off x="3019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1552"/>
              <p:cNvSpPr>
                <a:spLocks noChangeAspect="1" noChangeShapeType="1"/>
              </p:cNvSpPr>
              <p:nvPr/>
            </p:nvSpPr>
            <p:spPr bwMode="auto">
              <a:xfrm>
                <a:off x="3019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1553"/>
              <p:cNvSpPr>
                <a:spLocks noChangeAspect="1" noChangeShapeType="1"/>
              </p:cNvSpPr>
              <p:nvPr/>
            </p:nvSpPr>
            <p:spPr bwMode="auto">
              <a:xfrm>
                <a:off x="3019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1554"/>
              <p:cNvSpPr>
                <a:spLocks noChangeAspect="1" noChangeShapeType="1"/>
              </p:cNvSpPr>
              <p:nvPr/>
            </p:nvSpPr>
            <p:spPr bwMode="auto">
              <a:xfrm>
                <a:off x="3019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1555"/>
              <p:cNvSpPr>
                <a:spLocks noChangeAspect="1" noChangeShapeType="1"/>
              </p:cNvSpPr>
              <p:nvPr/>
            </p:nvSpPr>
            <p:spPr bwMode="auto">
              <a:xfrm>
                <a:off x="3019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1556"/>
              <p:cNvSpPr>
                <a:spLocks noChangeAspect="1" noChangeShapeType="1"/>
              </p:cNvSpPr>
              <p:nvPr/>
            </p:nvSpPr>
            <p:spPr bwMode="auto">
              <a:xfrm>
                <a:off x="3019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Line 1557"/>
              <p:cNvSpPr>
                <a:spLocks noChangeAspect="1" noChangeShapeType="1"/>
              </p:cNvSpPr>
              <p:nvPr/>
            </p:nvSpPr>
            <p:spPr bwMode="auto">
              <a:xfrm>
                <a:off x="3019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1558"/>
              <p:cNvSpPr>
                <a:spLocks noChangeAspect="1" noChangeShapeType="1"/>
              </p:cNvSpPr>
              <p:nvPr/>
            </p:nvSpPr>
            <p:spPr bwMode="auto">
              <a:xfrm>
                <a:off x="3019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1559"/>
              <p:cNvSpPr>
                <a:spLocks noChangeAspect="1" noChangeShapeType="1"/>
              </p:cNvSpPr>
              <p:nvPr/>
            </p:nvSpPr>
            <p:spPr bwMode="auto">
              <a:xfrm>
                <a:off x="3019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1560"/>
              <p:cNvSpPr>
                <a:spLocks noChangeAspect="1" noChangeShapeType="1"/>
              </p:cNvSpPr>
              <p:nvPr/>
            </p:nvSpPr>
            <p:spPr bwMode="auto">
              <a:xfrm>
                <a:off x="3019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Line 1561"/>
              <p:cNvSpPr>
                <a:spLocks noChangeAspect="1" noChangeShapeType="1"/>
              </p:cNvSpPr>
              <p:nvPr/>
            </p:nvSpPr>
            <p:spPr bwMode="auto">
              <a:xfrm>
                <a:off x="3019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Line 1562"/>
              <p:cNvSpPr>
                <a:spLocks noChangeAspect="1" noChangeShapeType="1"/>
              </p:cNvSpPr>
              <p:nvPr/>
            </p:nvSpPr>
            <p:spPr bwMode="auto">
              <a:xfrm>
                <a:off x="3019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Line 1563"/>
              <p:cNvSpPr>
                <a:spLocks noChangeAspect="1" noChangeShapeType="1"/>
              </p:cNvSpPr>
              <p:nvPr/>
            </p:nvSpPr>
            <p:spPr bwMode="auto">
              <a:xfrm>
                <a:off x="3019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Line 1564"/>
              <p:cNvSpPr>
                <a:spLocks noChangeAspect="1" noChangeShapeType="1"/>
              </p:cNvSpPr>
              <p:nvPr/>
            </p:nvSpPr>
            <p:spPr bwMode="auto">
              <a:xfrm>
                <a:off x="2839" y="12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Line 1565"/>
              <p:cNvSpPr>
                <a:spLocks noChangeAspect="1" noChangeShapeType="1"/>
              </p:cNvSpPr>
              <p:nvPr/>
            </p:nvSpPr>
            <p:spPr bwMode="auto">
              <a:xfrm>
                <a:off x="2839" y="13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1566"/>
              <p:cNvSpPr>
                <a:spLocks noChangeAspect="1" noChangeShapeType="1"/>
              </p:cNvSpPr>
              <p:nvPr/>
            </p:nvSpPr>
            <p:spPr bwMode="auto">
              <a:xfrm>
                <a:off x="2839" y="13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567"/>
              <p:cNvSpPr>
                <a:spLocks noChangeAspect="1" noChangeShapeType="1"/>
              </p:cNvSpPr>
              <p:nvPr/>
            </p:nvSpPr>
            <p:spPr bwMode="auto">
              <a:xfrm>
                <a:off x="2839" y="13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1568"/>
              <p:cNvSpPr>
                <a:spLocks noChangeAspect="1" noChangeShapeType="1"/>
              </p:cNvSpPr>
              <p:nvPr/>
            </p:nvSpPr>
            <p:spPr bwMode="auto">
              <a:xfrm>
                <a:off x="2839" y="14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1569"/>
              <p:cNvSpPr>
                <a:spLocks noChangeAspect="1" noChangeShapeType="1"/>
              </p:cNvSpPr>
              <p:nvPr/>
            </p:nvSpPr>
            <p:spPr bwMode="auto">
              <a:xfrm>
                <a:off x="2839" y="13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1570"/>
              <p:cNvSpPr>
                <a:spLocks noChangeAspect="1" noChangeShapeType="1"/>
              </p:cNvSpPr>
              <p:nvPr/>
            </p:nvSpPr>
            <p:spPr bwMode="auto">
              <a:xfrm>
                <a:off x="2839" y="14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Line 1571"/>
              <p:cNvSpPr>
                <a:spLocks noChangeAspect="1" noChangeShapeType="1"/>
              </p:cNvSpPr>
              <p:nvPr/>
            </p:nvSpPr>
            <p:spPr bwMode="auto">
              <a:xfrm>
                <a:off x="2839" y="14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1572"/>
              <p:cNvSpPr>
                <a:spLocks noChangeAspect="1" noChangeShapeType="1"/>
              </p:cNvSpPr>
              <p:nvPr/>
            </p:nvSpPr>
            <p:spPr bwMode="auto">
              <a:xfrm>
                <a:off x="2839" y="15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1573"/>
              <p:cNvSpPr>
                <a:spLocks noChangeAspect="1" noChangeShapeType="1"/>
              </p:cNvSpPr>
              <p:nvPr/>
            </p:nvSpPr>
            <p:spPr bwMode="auto">
              <a:xfrm>
                <a:off x="2839" y="15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1574"/>
              <p:cNvSpPr>
                <a:spLocks noChangeAspect="1" noChangeShapeType="1"/>
              </p:cNvSpPr>
              <p:nvPr/>
            </p:nvSpPr>
            <p:spPr bwMode="auto">
              <a:xfrm>
                <a:off x="2839" y="14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1575"/>
              <p:cNvSpPr>
                <a:spLocks noChangeAspect="1" noChangeShapeType="1"/>
              </p:cNvSpPr>
              <p:nvPr/>
            </p:nvSpPr>
            <p:spPr bwMode="auto">
              <a:xfrm>
                <a:off x="2839" y="15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Line 1576"/>
              <p:cNvSpPr>
                <a:spLocks noChangeAspect="1" noChangeShapeType="1"/>
              </p:cNvSpPr>
              <p:nvPr/>
            </p:nvSpPr>
            <p:spPr bwMode="auto">
              <a:xfrm>
                <a:off x="2839" y="15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1577"/>
              <p:cNvSpPr>
                <a:spLocks noChangeAspect="1" noChangeShapeType="1"/>
              </p:cNvSpPr>
              <p:nvPr/>
            </p:nvSpPr>
            <p:spPr bwMode="auto">
              <a:xfrm>
                <a:off x="2839" y="16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1578"/>
              <p:cNvSpPr>
                <a:spLocks noChangeAspect="1" noChangeShapeType="1"/>
              </p:cNvSpPr>
              <p:nvPr/>
            </p:nvSpPr>
            <p:spPr bwMode="auto">
              <a:xfrm>
                <a:off x="2654" y="12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1579"/>
              <p:cNvSpPr>
                <a:spLocks noChangeAspect="1" noChangeShapeType="1"/>
              </p:cNvSpPr>
              <p:nvPr/>
            </p:nvSpPr>
            <p:spPr bwMode="auto">
              <a:xfrm>
                <a:off x="2654" y="13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Line 1580"/>
              <p:cNvSpPr>
                <a:spLocks noChangeAspect="1" noChangeShapeType="1"/>
              </p:cNvSpPr>
              <p:nvPr/>
            </p:nvSpPr>
            <p:spPr bwMode="auto">
              <a:xfrm>
                <a:off x="2654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1581"/>
              <p:cNvSpPr>
                <a:spLocks noChangeAspect="1" noChangeShapeType="1"/>
              </p:cNvSpPr>
              <p:nvPr/>
            </p:nvSpPr>
            <p:spPr bwMode="auto">
              <a:xfrm>
                <a:off x="2654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Line 1582"/>
              <p:cNvSpPr>
                <a:spLocks noChangeAspect="1" noChangeShapeType="1"/>
              </p:cNvSpPr>
              <p:nvPr/>
            </p:nvSpPr>
            <p:spPr bwMode="auto">
              <a:xfrm>
                <a:off x="2654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Line 1583"/>
              <p:cNvSpPr>
                <a:spLocks noChangeAspect="1" noChangeShapeType="1"/>
              </p:cNvSpPr>
              <p:nvPr/>
            </p:nvSpPr>
            <p:spPr bwMode="auto">
              <a:xfrm>
                <a:off x="2654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Line 1584"/>
              <p:cNvSpPr>
                <a:spLocks noChangeAspect="1" noChangeShapeType="1"/>
              </p:cNvSpPr>
              <p:nvPr/>
            </p:nvSpPr>
            <p:spPr bwMode="auto">
              <a:xfrm>
                <a:off x="2654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Line 1585"/>
              <p:cNvSpPr>
                <a:spLocks noChangeAspect="1" noChangeShapeType="1"/>
              </p:cNvSpPr>
              <p:nvPr/>
            </p:nvSpPr>
            <p:spPr bwMode="auto">
              <a:xfrm>
                <a:off x="2654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Line 1586"/>
              <p:cNvSpPr>
                <a:spLocks noChangeAspect="1" noChangeShapeType="1"/>
              </p:cNvSpPr>
              <p:nvPr/>
            </p:nvSpPr>
            <p:spPr bwMode="auto">
              <a:xfrm>
                <a:off x="2654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Line 1587"/>
              <p:cNvSpPr>
                <a:spLocks noChangeAspect="1" noChangeShapeType="1"/>
              </p:cNvSpPr>
              <p:nvPr/>
            </p:nvSpPr>
            <p:spPr bwMode="auto">
              <a:xfrm>
                <a:off x="2654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Line 1588"/>
              <p:cNvSpPr>
                <a:spLocks noChangeAspect="1" noChangeShapeType="1"/>
              </p:cNvSpPr>
              <p:nvPr/>
            </p:nvSpPr>
            <p:spPr bwMode="auto">
              <a:xfrm>
                <a:off x="2654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Line 1589"/>
              <p:cNvSpPr>
                <a:spLocks noChangeAspect="1" noChangeShapeType="1"/>
              </p:cNvSpPr>
              <p:nvPr/>
            </p:nvSpPr>
            <p:spPr bwMode="auto">
              <a:xfrm>
                <a:off x="2654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Line 1590"/>
              <p:cNvSpPr>
                <a:spLocks noChangeAspect="1" noChangeShapeType="1"/>
              </p:cNvSpPr>
              <p:nvPr/>
            </p:nvSpPr>
            <p:spPr bwMode="auto">
              <a:xfrm>
                <a:off x="2654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Line 1591"/>
              <p:cNvSpPr>
                <a:spLocks noChangeAspect="1" noChangeShapeType="1"/>
              </p:cNvSpPr>
              <p:nvPr/>
            </p:nvSpPr>
            <p:spPr bwMode="auto">
              <a:xfrm>
                <a:off x="2654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Line 1592"/>
              <p:cNvSpPr>
                <a:spLocks noChangeAspect="1" noChangeShapeType="1"/>
              </p:cNvSpPr>
              <p:nvPr/>
            </p:nvSpPr>
            <p:spPr bwMode="auto">
              <a:xfrm>
                <a:off x="2475" y="12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Line 1593"/>
              <p:cNvSpPr>
                <a:spLocks noChangeAspect="1" noChangeShapeType="1"/>
              </p:cNvSpPr>
              <p:nvPr/>
            </p:nvSpPr>
            <p:spPr bwMode="auto">
              <a:xfrm>
                <a:off x="2475" y="13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1594"/>
              <p:cNvSpPr>
                <a:spLocks noChangeAspect="1" noChangeShapeType="1"/>
              </p:cNvSpPr>
              <p:nvPr/>
            </p:nvSpPr>
            <p:spPr bwMode="auto">
              <a:xfrm>
                <a:off x="2475" y="13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Line 1595"/>
              <p:cNvSpPr>
                <a:spLocks noChangeAspect="1" noChangeShapeType="1"/>
              </p:cNvSpPr>
              <p:nvPr/>
            </p:nvSpPr>
            <p:spPr bwMode="auto">
              <a:xfrm>
                <a:off x="2475" y="13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Line 1596"/>
              <p:cNvSpPr>
                <a:spLocks noChangeAspect="1" noChangeShapeType="1"/>
              </p:cNvSpPr>
              <p:nvPr/>
            </p:nvSpPr>
            <p:spPr bwMode="auto">
              <a:xfrm>
                <a:off x="2475" y="13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Line 1597"/>
              <p:cNvSpPr>
                <a:spLocks noChangeAspect="1" noChangeShapeType="1"/>
              </p:cNvSpPr>
              <p:nvPr/>
            </p:nvSpPr>
            <p:spPr bwMode="auto">
              <a:xfrm>
                <a:off x="2475" y="14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Line 1598"/>
              <p:cNvSpPr>
                <a:spLocks noChangeAspect="1" noChangeShapeType="1"/>
              </p:cNvSpPr>
              <p:nvPr/>
            </p:nvSpPr>
            <p:spPr bwMode="auto">
              <a:xfrm>
                <a:off x="2475" y="14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Line 1599"/>
              <p:cNvSpPr>
                <a:spLocks noChangeAspect="1" noChangeShapeType="1"/>
              </p:cNvSpPr>
              <p:nvPr/>
            </p:nvSpPr>
            <p:spPr bwMode="auto">
              <a:xfrm>
                <a:off x="2475" y="14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Line 1600"/>
              <p:cNvSpPr>
                <a:spLocks noChangeAspect="1" noChangeShapeType="1"/>
              </p:cNvSpPr>
              <p:nvPr/>
            </p:nvSpPr>
            <p:spPr bwMode="auto">
              <a:xfrm>
                <a:off x="2475" y="15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Line 1601"/>
              <p:cNvSpPr>
                <a:spLocks noChangeAspect="1" noChangeShapeType="1"/>
              </p:cNvSpPr>
              <p:nvPr/>
            </p:nvSpPr>
            <p:spPr bwMode="auto">
              <a:xfrm>
                <a:off x="2475" y="14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Line 1602"/>
              <p:cNvSpPr>
                <a:spLocks noChangeAspect="1" noChangeShapeType="1"/>
              </p:cNvSpPr>
              <p:nvPr/>
            </p:nvSpPr>
            <p:spPr bwMode="auto">
              <a:xfrm>
                <a:off x="2475" y="15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Line 1603"/>
              <p:cNvSpPr>
                <a:spLocks noChangeAspect="1" noChangeShapeType="1"/>
              </p:cNvSpPr>
              <p:nvPr/>
            </p:nvSpPr>
            <p:spPr bwMode="auto">
              <a:xfrm>
                <a:off x="2475" y="15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1604"/>
              <p:cNvSpPr>
                <a:spLocks noChangeAspect="1" noChangeShapeType="1"/>
              </p:cNvSpPr>
              <p:nvPr/>
            </p:nvSpPr>
            <p:spPr bwMode="auto">
              <a:xfrm>
                <a:off x="2475" y="1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1605"/>
              <p:cNvSpPr>
                <a:spLocks noChangeAspect="1" noChangeShapeType="1"/>
              </p:cNvSpPr>
              <p:nvPr/>
            </p:nvSpPr>
            <p:spPr bwMode="auto">
              <a:xfrm>
                <a:off x="2475" y="1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Line 1606"/>
              <p:cNvSpPr>
                <a:spLocks noChangeAspect="1" noChangeShapeType="1"/>
              </p:cNvSpPr>
              <p:nvPr/>
            </p:nvSpPr>
            <p:spPr bwMode="auto">
              <a:xfrm>
                <a:off x="2286" y="13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Line 1607"/>
              <p:cNvSpPr>
                <a:spLocks noChangeAspect="1" noChangeShapeType="1"/>
              </p:cNvSpPr>
              <p:nvPr/>
            </p:nvSpPr>
            <p:spPr bwMode="auto">
              <a:xfrm>
                <a:off x="2286" y="13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Line 1608"/>
              <p:cNvSpPr>
                <a:spLocks noChangeAspect="1" noChangeShapeType="1"/>
              </p:cNvSpPr>
              <p:nvPr/>
            </p:nvSpPr>
            <p:spPr bwMode="auto">
              <a:xfrm>
                <a:off x="2286" y="13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Line 1609"/>
              <p:cNvSpPr>
                <a:spLocks noChangeAspect="1" noChangeShapeType="1"/>
              </p:cNvSpPr>
              <p:nvPr/>
            </p:nvSpPr>
            <p:spPr bwMode="auto">
              <a:xfrm>
                <a:off x="2286" y="14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Line 1610"/>
              <p:cNvSpPr>
                <a:spLocks noChangeAspect="1" noChangeShapeType="1"/>
              </p:cNvSpPr>
              <p:nvPr/>
            </p:nvSpPr>
            <p:spPr bwMode="auto">
              <a:xfrm>
                <a:off x="2286" y="13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Line 1611"/>
              <p:cNvSpPr>
                <a:spLocks noChangeAspect="1" noChangeShapeType="1"/>
              </p:cNvSpPr>
              <p:nvPr/>
            </p:nvSpPr>
            <p:spPr bwMode="auto">
              <a:xfrm>
                <a:off x="2286" y="14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1612"/>
              <p:cNvSpPr>
                <a:spLocks noChangeAspect="1" noChangeShapeType="1"/>
              </p:cNvSpPr>
              <p:nvPr/>
            </p:nvSpPr>
            <p:spPr bwMode="auto">
              <a:xfrm>
                <a:off x="2286" y="14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Line 1613"/>
              <p:cNvSpPr>
                <a:spLocks noChangeAspect="1" noChangeShapeType="1"/>
              </p:cNvSpPr>
              <p:nvPr/>
            </p:nvSpPr>
            <p:spPr bwMode="auto">
              <a:xfrm>
                <a:off x="2286" y="15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Line 1614"/>
              <p:cNvSpPr>
                <a:spLocks noChangeAspect="1" noChangeShapeType="1"/>
              </p:cNvSpPr>
              <p:nvPr/>
            </p:nvSpPr>
            <p:spPr bwMode="auto">
              <a:xfrm>
                <a:off x="2286" y="153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Line 1615"/>
              <p:cNvSpPr>
                <a:spLocks noChangeAspect="1" noChangeShapeType="1"/>
              </p:cNvSpPr>
              <p:nvPr/>
            </p:nvSpPr>
            <p:spPr bwMode="auto">
              <a:xfrm>
                <a:off x="2286" y="14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Line 1616"/>
              <p:cNvSpPr>
                <a:spLocks noChangeAspect="1" noChangeShapeType="1"/>
              </p:cNvSpPr>
              <p:nvPr/>
            </p:nvSpPr>
            <p:spPr bwMode="auto">
              <a:xfrm>
                <a:off x="2286" y="155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Line 1617"/>
              <p:cNvSpPr>
                <a:spLocks noChangeAspect="1" noChangeShapeType="1"/>
              </p:cNvSpPr>
              <p:nvPr/>
            </p:nvSpPr>
            <p:spPr bwMode="auto">
              <a:xfrm>
                <a:off x="2286" y="15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Line 1618"/>
              <p:cNvSpPr>
                <a:spLocks noChangeAspect="1" noChangeShapeType="1"/>
              </p:cNvSpPr>
              <p:nvPr/>
            </p:nvSpPr>
            <p:spPr bwMode="auto">
              <a:xfrm>
                <a:off x="2286" y="16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Line 1619"/>
              <p:cNvSpPr>
                <a:spLocks noChangeAspect="1" noChangeShapeType="1"/>
              </p:cNvSpPr>
              <p:nvPr/>
            </p:nvSpPr>
            <p:spPr bwMode="auto">
              <a:xfrm>
                <a:off x="2106" y="13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Line 1620"/>
              <p:cNvSpPr>
                <a:spLocks noChangeAspect="1" noChangeShapeType="1"/>
              </p:cNvSpPr>
              <p:nvPr/>
            </p:nvSpPr>
            <p:spPr bwMode="auto">
              <a:xfrm>
                <a:off x="2106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Line 1621"/>
              <p:cNvSpPr>
                <a:spLocks noChangeAspect="1" noChangeShapeType="1"/>
              </p:cNvSpPr>
              <p:nvPr/>
            </p:nvSpPr>
            <p:spPr bwMode="auto">
              <a:xfrm>
                <a:off x="2106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Line 1622"/>
              <p:cNvSpPr>
                <a:spLocks noChangeAspect="1" noChangeShapeType="1"/>
              </p:cNvSpPr>
              <p:nvPr/>
            </p:nvSpPr>
            <p:spPr bwMode="auto">
              <a:xfrm>
                <a:off x="2106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Line 1623"/>
              <p:cNvSpPr>
                <a:spLocks noChangeAspect="1" noChangeShapeType="1"/>
              </p:cNvSpPr>
              <p:nvPr/>
            </p:nvSpPr>
            <p:spPr bwMode="auto">
              <a:xfrm>
                <a:off x="2106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Line 1624"/>
              <p:cNvSpPr>
                <a:spLocks noChangeAspect="1" noChangeShapeType="1"/>
              </p:cNvSpPr>
              <p:nvPr/>
            </p:nvSpPr>
            <p:spPr bwMode="auto">
              <a:xfrm>
                <a:off x="2106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1625"/>
              <p:cNvSpPr>
                <a:spLocks noChangeAspect="1" noChangeShapeType="1"/>
              </p:cNvSpPr>
              <p:nvPr/>
            </p:nvSpPr>
            <p:spPr bwMode="auto">
              <a:xfrm>
                <a:off x="2106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Line 1626"/>
              <p:cNvSpPr>
                <a:spLocks noChangeAspect="1" noChangeShapeType="1"/>
              </p:cNvSpPr>
              <p:nvPr/>
            </p:nvSpPr>
            <p:spPr bwMode="auto">
              <a:xfrm>
                <a:off x="2106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Line 1627"/>
              <p:cNvSpPr>
                <a:spLocks noChangeAspect="1" noChangeShapeType="1"/>
              </p:cNvSpPr>
              <p:nvPr/>
            </p:nvSpPr>
            <p:spPr bwMode="auto">
              <a:xfrm>
                <a:off x="2106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Line 1628"/>
              <p:cNvSpPr>
                <a:spLocks noChangeAspect="1" noChangeShapeType="1"/>
              </p:cNvSpPr>
              <p:nvPr/>
            </p:nvSpPr>
            <p:spPr bwMode="auto">
              <a:xfrm>
                <a:off x="2106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Line 1629"/>
              <p:cNvSpPr>
                <a:spLocks noChangeAspect="1" noChangeShapeType="1"/>
              </p:cNvSpPr>
              <p:nvPr/>
            </p:nvSpPr>
            <p:spPr bwMode="auto">
              <a:xfrm>
                <a:off x="2106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Line 1630"/>
              <p:cNvSpPr>
                <a:spLocks noChangeAspect="1" noChangeShapeType="1"/>
              </p:cNvSpPr>
              <p:nvPr/>
            </p:nvSpPr>
            <p:spPr bwMode="auto">
              <a:xfrm>
                <a:off x="2106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Line 1631"/>
              <p:cNvSpPr>
                <a:spLocks noChangeAspect="1" noChangeShapeType="1"/>
              </p:cNvSpPr>
              <p:nvPr/>
            </p:nvSpPr>
            <p:spPr bwMode="auto">
              <a:xfrm>
                <a:off x="2106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Line 1632"/>
              <p:cNvSpPr>
                <a:spLocks noChangeAspect="1" noChangeShapeType="1"/>
              </p:cNvSpPr>
              <p:nvPr/>
            </p:nvSpPr>
            <p:spPr bwMode="auto">
              <a:xfrm>
                <a:off x="1927" y="13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Line 1633"/>
              <p:cNvSpPr>
                <a:spLocks noChangeAspect="1" noChangeShapeType="1"/>
              </p:cNvSpPr>
              <p:nvPr/>
            </p:nvSpPr>
            <p:spPr bwMode="auto">
              <a:xfrm>
                <a:off x="1927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Line 1634"/>
              <p:cNvSpPr>
                <a:spLocks noChangeAspect="1" noChangeShapeType="1"/>
              </p:cNvSpPr>
              <p:nvPr/>
            </p:nvSpPr>
            <p:spPr bwMode="auto">
              <a:xfrm>
                <a:off x="1927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Line 1635"/>
              <p:cNvSpPr>
                <a:spLocks noChangeAspect="1" noChangeShapeType="1"/>
              </p:cNvSpPr>
              <p:nvPr/>
            </p:nvSpPr>
            <p:spPr bwMode="auto">
              <a:xfrm>
                <a:off x="1927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" name="Line 1636"/>
              <p:cNvSpPr>
                <a:spLocks noChangeAspect="1" noChangeShapeType="1"/>
              </p:cNvSpPr>
              <p:nvPr/>
            </p:nvSpPr>
            <p:spPr bwMode="auto">
              <a:xfrm>
                <a:off x="1927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Line 1637"/>
              <p:cNvSpPr>
                <a:spLocks noChangeAspect="1" noChangeShapeType="1"/>
              </p:cNvSpPr>
              <p:nvPr/>
            </p:nvSpPr>
            <p:spPr bwMode="auto">
              <a:xfrm>
                <a:off x="1927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" name="Line 1638"/>
              <p:cNvSpPr>
                <a:spLocks noChangeAspect="1" noChangeShapeType="1"/>
              </p:cNvSpPr>
              <p:nvPr/>
            </p:nvSpPr>
            <p:spPr bwMode="auto">
              <a:xfrm>
                <a:off x="1927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" name="Line 1639"/>
              <p:cNvSpPr>
                <a:spLocks noChangeAspect="1" noChangeShapeType="1"/>
              </p:cNvSpPr>
              <p:nvPr/>
            </p:nvSpPr>
            <p:spPr bwMode="auto">
              <a:xfrm>
                <a:off x="1927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" name="Line 1640"/>
              <p:cNvSpPr>
                <a:spLocks noChangeAspect="1" noChangeShapeType="1"/>
              </p:cNvSpPr>
              <p:nvPr/>
            </p:nvSpPr>
            <p:spPr bwMode="auto">
              <a:xfrm>
                <a:off x="1927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Line 1641"/>
              <p:cNvSpPr>
                <a:spLocks noChangeAspect="1" noChangeShapeType="1"/>
              </p:cNvSpPr>
              <p:nvPr/>
            </p:nvSpPr>
            <p:spPr bwMode="auto">
              <a:xfrm>
                <a:off x="1927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" name="Line 1642"/>
              <p:cNvSpPr>
                <a:spLocks noChangeAspect="1" noChangeShapeType="1"/>
              </p:cNvSpPr>
              <p:nvPr/>
            </p:nvSpPr>
            <p:spPr bwMode="auto">
              <a:xfrm>
                <a:off x="1927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" name="Line 1643"/>
              <p:cNvSpPr>
                <a:spLocks noChangeAspect="1" noChangeShapeType="1"/>
              </p:cNvSpPr>
              <p:nvPr/>
            </p:nvSpPr>
            <p:spPr bwMode="auto">
              <a:xfrm>
                <a:off x="1927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" name="Line 1644"/>
              <p:cNvSpPr>
                <a:spLocks noChangeAspect="1" noChangeShapeType="1"/>
              </p:cNvSpPr>
              <p:nvPr/>
            </p:nvSpPr>
            <p:spPr bwMode="auto">
              <a:xfrm>
                <a:off x="1747" y="13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" name="Line 1645"/>
              <p:cNvSpPr>
                <a:spLocks noChangeAspect="1" noChangeShapeType="1"/>
              </p:cNvSpPr>
              <p:nvPr/>
            </p:nvSpPr>
            <p:spPr bwMode="auto">
              <a:xfrm>
                <a:off x="1747" y="13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" name="Line 1646"/>
              <p:cNvSpPr>
                <a:spLocks noChangeAspect="1" noChangeShapeType="1"/>
              </p:cNvSpPr>
              <p:nvPr/>
            </p:nvSpPr>
            <p:spPr bwMode="auto">
              <a:xfrm>
                <a:off x="1747" y="14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" name="Line 1647"/>
              <p:cNvSpPr>
                <a:spLocks noChangeAspect="1" noChangeShapeType="1"/>
              </p:cNvSpPr>
              <p:nvPr/>
            </p:nvSpPr>
            <p:spPr bwMode="auto">
              <a:xfrm>
                <a:off x="1747" y="13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" name="Line 1648"/>
              <p:cNvSpPr>
                <a:spLocks noChangeAspect="1" noChangeShapeType="1"/>
              </p:cNvSpPr>
              <p:nvPr/>
            </p:nvSpPr>
            <p:spPr bwMode="auto">
              <a:xfrm>
                <a:off x="1747" y="144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Line 1649"/>
              <p:cNvSpPr>
                <a:spLocks noChangeAspect="1" noChangeShapeType="1"/>
              </p:cNvSpPr>
              <p:nvPr/>
            </p:nvSpPr>
            <p:spPr bwMode="auto">
              <a:xfrm>
                <a:off x="1747" y="146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Line 1650"/>
              <p:cNvSpPr>
                <a:spLocks noChangeAspect="1" noChangeShapeType="1"/>
              </p:cNvSpPr>
              <p:nvPr/>
            </p:nvSpPr>
            <p:spPr bwMode="auto">
              <a:xfrm>
                <a:off x="1747" y="151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Line 1651"/>
              <p:cNvSpPr>
                <a:spLocks noChangeAspect="1" noChangeShapeType="1"/>
              </p:cNvSpPr>
              <p:nvPr/>
            </p:nvSpPr>
            <p:spPr bwMode="auto">
              <a:xfrm>
                <a:off x="1747" y="153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" name="Line 1652"/>
              <p:cNvSpPr>
                <a:spLocks noChangeAspect="1" noChangeShapeType="1"/>
              </p:cNvSpPr>
              <p:nvPr/>
            </p:nvSpPr>
            <p:spPr bwMode="auto">
              <a:xfrm>
                <a:off x="1747" y="149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Line 1653"/>
              <p:cNvSpPr>
                <a:spLocks noChangeAspect="1" noChangeShapeType="1"/>
              </p:cNvSpPr>
              <p:nvPr/>
            </p:nvSpPr>
            <p:spPr bwMode="auto">
              <a:xfrm>
                <a:off x="1747" y="15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Line 1654"/>
              <p:cNvSpPr>
                <a:spLocks noChangeAspect="1" noChangeShapeType="1"/>
              </p:cNvSpPr>
              <p:nvPr/>
            </p:nvSpPr>
            <p:spPr bwMode="auto">
              <a:xfrm>
                <a:off x="1747" y="15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" name="Line 1655"/>
              <p:cNvSpPr>
                <a:spLocks noChangeAspect="1" noChangeShapeType="1"/>
              </p:cNvSpPr>
              <p:nvPr/>
            </p:nvSpPr>
            <p:spPr bwMode="auto">
              <a:xfrm>
                <a:off x="1747" y="16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" name="Line 1656"/>
              <p:cNvSpPr>
                <a:spLocks noChangeAspect="1" noChangeShapeType="1"/>
              </p:cNvSpPr>
              <p:nvPr/>
            </p:nvSpPr>
            <p:spPr bwMode="auto">
              <a:xfrm>
                <a:off x="1568" y="13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Line 1657"/>
              <p:cNvSpPr>
                <a:spLocks noChangeAspect="1" noChangeShapeType="1"/>
              </p:cNvSpPr>
              <p:nvPr/>
            </p:nvSpPr>
            <p:spPr bwMode="auto">
              <a:xfrm>
                <a:off x="1568" y="13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" name="Line 1658"/>
              <p:cNvSpPr>
                <a:spLocks noChangeAspect="1" noChangeShapeType="1"/>
              </p:cNvSpPr>
              <p:nvPr/>
            </p:nvSpPr>
            <p:spPr bwMode="auto">
              <a:xfrm>
                <a:off x="1568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" name="Line 1659"/>
              <p:cNvSpPr>
                <a:spLocks noChangeAspect="1" noChangeShapeType="1"/>
              </p:cNvSpPr>
              <p:nvPr/>
            </p:nvSpPr>
            <p:spPr bwMode="auto">
              <a:xfrm>
                <a:off x="1568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" name="Line 1660"/>
              <p:cNvSpPr>
                <a:spLocks noChangeAspect="1" noChangeShapeType="1"/>
              </p:cNvSpPr>
              <p:nvPr/>
            </p:nvSpPr>
            <p:spPr bwMode="auto">
              <a:xfrm>
                <a:off x="1568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Line 1661"/>
              <p:cNvSpPr>
                <a:spLocks noChangeAspect="1" noChangeShapeType="1"/>
              </p:cNvSpPr>
              <p:nvPr/>
            </p:nvSpPr>
            <p:spPr bwMode="auto">
              <a:xfrm>
                <a:off x="1568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" name="Line 1662"/>
              <p:cNvSpPr>
                <a:spLocks noChangeAspect="1" noChangeShapeType="1"/>
              </p:cNvSpPr>
              <p:nvPr/>
            </p:nvSpPr>
            <p:spPr bwMode="auto">
              <a:xfrm>
                <a:off x="1568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" name="Line 1663"/>
              <p:cNvSpPr>
                <a:spLocks noChangeAspect="1" noChangeShapeType="1"/>
              </p:cNvSpPr>
              <p:nvPr/>
            </p:nvSpPr>
            <p:spPr bwMode="auto">
              <a:xfrm>
                <a:off x="1568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" name="Line 1664"/>
              <p:cNvSpPr>
                <a:spLocks noChangeAspect="1" noChangeShapeType="1"/>
              </p:cNvSpPr>
              <p:nvPr/>
            </p:nvSpPr>
            <p:spPr bwMode="auto">
              <a:xfrm>
                <a:off x="1568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Line 1665"/>
              <p:cNvSpPr>
                <a:spLocks noChangeAspect="1" noChangeShapeType="1"/>
              </p:cNvSpPr>
              <p:nvPr/>
            </p:nvSpPr>
            <p:spPr bwMode="auto">
              <a:xfrm>
                <a:off x="1568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Line 1666"/>
              <p:cNvSpPr>
                <a:spLocks noChangeAspect="1" noChangeShapeType="1"/>
              </p:cNvSpPr>
              <p:nvPr/>
            </p:nvSpPr>
            <p:spPr bwMode="auto">
              <a:xfrm>
                <a:off x="1568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Line 1667"/>
              <p:cNvSpPr>
                <a:spLocks noChangeAspect="1" noChangeShapeType="1"/>
              </p:cNvSpPr>
              <p:nvPr/>
            </p:nvSpPr>
            <p:spPr bwMode="auto">
              <a:xfrm>
                <a:off x="1389" y="13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Line 1668"/>
              <p:cNvSpPr>
                <a:spLocks noChangeAspect="1" noChangeShapeType="1"/>
              </p:cNvSpPr>
              <p:nvPr/>
            </p:nvSpPr>
            <p:spPr bwMode="auto">
              <a:xfrm>
                <a:off x="1389" y="14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Line 1669"/>
              <p:cNvSpPr>
                <a:spLocks noChangeAspect="1" noChangeShapeType="1"/>
              </p:cNvSpPr>
              <p:nvPr/>
            </p:nvSpPr>
            <p:spPr bwMode="auto">
              <a:xfrm>
                <a:off x="1389" y="14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Line 1670"/>
              <p:cNvSpPr>
                <a:spLocks noChangeAspect="1" noChangeShapeType="1"/>
              </p:cNvSpPr>
              <p:nvPr/>
            </p:nvSpPr>
            <p:spPr bwMode="auto">
              <a:xfrm>
                <a:off x="1389" y="14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Line 1671"/>
              <p:cNvSpPr>
                <a:spLocks noChangeAspect="1" noChangeShapeType="1"/>
              </p:cNvSpPr>
              <p:nvPr/>
            </p:nvSpPr>
            <p:spPr bwMode="auto">
              <a:xfrm>
                <a:off x="1389" y="15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Line 1672"/>
              <p:cNvSpPr>
                <a:spLocks noChangeAspect="1" noChangeShapeType="1"/>
              </p:cNvSpPr>
              <p:nvPr/>
            </p:nvSpPr>
            <p:spPr bwMode="auto">
              <a:xfrm>
                <a:off x="1389" y="14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" name="Line 1673"/>
              <p:cNvSpPr>
                <a:spLocks noChangeAspect="1" noChangeShapeType="1"/>
              </p:cNvSpPr>
              <p:nvPr/>
            </p:nvSpPr>
            <p:spPr bwMode="auto">
              <a:xfrm>
                <a:off x="1389" y="15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Line 1674"/>
              <p:cNvSpPr>
                <a:spLocks noChangeAspect="1" noChangeShapeType="1"/>
              </p:cNvSpPr>
              <p:nvPr/>
            </p:nvSpPr>
            <p:spPr bwMode="auto">
              <a:xfrm>
                <a:off x="1389" y="15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" name="Line 1675"/>
              <p:cNvSpPr>
                <a:spLocks noChangeAspect="1" noChangeShapeType="1"/>
              </p:cNvSpPr>
              <p:nvPr/>
            </p:nvSpPr>
            <p:spPr bwMode="auto">
              <a:xfrm>
                <a:off x="1389" y="16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Line 1676"/>
              <p:cNvSpPr>
                <a:spLocks noChangeAspect="1" noChangeShapeType="1"/>
              </p:cNvSpPr>
              <p:nvPr/>
            </p:nvSpPr>
            <p:spPr bwMode="auto">
              <a:xfrm>
                <a:off x="1389" y="15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" name="Line 1677"/>
              <p:cNvSpPr>
                <a:spLocks noChangeAspect="1" noChangeShapeType="1"/>
              </p:cNvSpPr>
              <p:nvPr/>
            </p:nvSpPr>
            <p:spPr bwMode="auto">
              <a:xfrm>
                <a:off x="1242" y="14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Line 1678"/>
              <p:cNvSpPr>
                <a:spLocks noChangeAspect="1" noChangeShapeType="1"/>
              </p:cNvSpPr>
              <p:nvPr/>
            </p:nvSpPr>
            <p:spPr bwMode="auto">
              <a:xfrm>
                <a:off x="1242" y="144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" name="Line 1679"/>
              <p:cNvSpPr>
                <a:spLocks noChangeAspect="1" noChangeShapeType="1"/>
              </p:cNvSpPr>
              <p:nvPr/>
            </p:nvSpPr>
            <p:spPr bwMode="auto">
              <a:xfrm>
                <a:off x="1242" y="146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" name="Line 1680"/>
              <p:cNvSpPr>
                <a:spLocks noChangeAspect="1" noChangeShapeType="1"/>
              </p:cNvSpPr>
              <p:nvPr/>
            </p:nvSpPr>
            <p:spPr bwMode="auto">
              <a:xfrm>
                <a:off x="1242" y="148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Line 1681"/>
              <p:cNvSpPr>
                <a:spLocks noChangeAspect="1" noChangeShapeType="1"/>
              </p:cNvSpPr>
              <p:nvPr/>
            </p:nvSpPr>
            <p:spPr bwMode="auto">
              <a:xfrm>
                <a:off x="1242" y="153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" name="Line 1682"/>
              <p:cNvSpPr>
                <a:spLocks noChangeAspect="1" noChangeShapeType="1"/>
              </p:cNvSpPr>
              <p:nvPr/>
            </p:nvSpPr>
            <p:spPr bwMode="auto">
              <a:xfrm>
                <a:off x="1242" y="156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" name="Line 1683"/>
              <p:cNvSpPr>
                <a:spLocks noChangeAspect="1" noChangeShapeType="1"/>
              </p:cNvSpPr>
              <p:nvPr/>
            </p:nvSpPr>
            <p:spPr bwMode="auto">
              <a:xfrm>
                <a:off x="1242" y="151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" name="Line 1684"/>
              <p:cNvSpPr>
                <a:spLocks noChangeAspect="1" noChangeShapeType="1"/>
              </p:cNvSpPr>
              <p:nvPr/>
            </p:nvSpPr>
            <p:spPr bwMode="auto">
              <a:xfrm>
                <a:off x="1242" y="158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" name="Line 1685"/>
              <p:cNvSpPr>
                <a:spLocks noChangeAspect="1" noChangeShapeType="1"/>
              </p:cNvSpPr>
              <p:nvPr/>
            </p:nvSpPr>
            <p:spPr bwMode="auto">
              <a:xfrm>
                <a:off x="1242" y="160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" name="Line 1686"/>
              <p:cNvSpPr>
                <a:spLocks noChangeAspect="1" noChangeShapeType="1"/>
              </p:cNvSpPr>
              <p:nvPr/>
            </p:nvSpPr>
            <p:spPr bwMode="auto">
              <a:xfrm>
                <a:off x="3736" y="12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" name="Line 1687"/>
              <p:cNvSpPr>
                <a:spLocks noChangeAspect="1" noChangeShapeType="1"/>
              </p:cNvSpPr>
              <p:nvPr/>
            </p:nvSpPr>
            <p:spPr bwMode="auto">
              <a:xfrm>
                <a:off x="3736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" name="Line 1688"/>
              <p:cNvSpPr>
                <a:spLocks noChangeAspect="1" noChangeShapeType="1"/>
              </p:cNvSpPr>
              <p:nvPr/>
            </p:nvSpPr>
            <p:spPr bwMode="auto">
              <a:xfrm>
                <a:off x="3558" y="12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Line 1689"/>
              <p:cNvSpPr>
                <a:spLocks noChangeAspect="1" noChangeShapeType="1"/>
              </p:cNvSpPr>
              <p:nvPr/>
            </p:nvSpPr>
            <p:spPr bwMode="auto">
              <a:xfrm>
                <a:off x="3197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" name="Line 1690"/>
              <p:cNvSpPr>
                <a:spLocks noChangeAspect="1" noChangeShapeType="1"/>
              </p:cNvSpPr>
              <p:nvPr/>
            </p:nvSpPr>
            <p:spPr bwMode="auto">
              <a:xfrm>
                <a:off x="3019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Line 1691"/>
              <p:cNvSpPr>
                <a:spLocks noChangeAspect="1" noChangeShapeType="1"/>
              </p:cNvSpPr>
              <p:nvPr/>
            </p:nvSpPr>
            <p:spPr bwMode="auto">
              <a:xfrm>
                <a:off x="2839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" name="Line 1692"/>
              <p:cNvSpPr>
                <a:spLocks noChangeAspect="1" noChangeShapeType="1"/>
              </p:cNvSpPr>
              <p:nvPr/>
            </p:nvSpPr>
            <p:spPr bwMode="auto">
              <a:xfrm>
                <a:off x="3377" y="12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Line 1693"/>
              <p:cNvSpPr>
                <a:spLocks noChangeAspect="1" noChangeShapeType="1"/>
              </p:cNvSpPr>
              <p:nvPr/>
            </p:nvSpPr>
            <p:spPr bwMode="auto">
              <a:xfrm>
                <a:off x="3377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Line 1694"/>
              <p:cNvSpPr>
                <a:spLocks noChangeAspect="1" noChangeShapeType="1"/>
              </p:cNvSpPr>
              <p:nvPr/>
            </p:nvSpPr>
            <p:spPr bwMode="auto">
              <a:xfrm>
                <a:off x="3917" y="12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Line 1695"/>
              <p:cNvSpPr>
                <a:spLocks noChangeAspect="1" noChangeShapeType="1"/>
              </p:cNvSpPr>
              <p:nvPr/>
            </p:nvSpPr>
            <p:spPr bwMode="auto">
              <a:xfrm>
                <a:off x="3917" y="12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Line 1696"/>
              <p:cNvSpPr>
                <a:spLocks noChangeAspect="1" noChangeShapeType="1"/>
              </p:cNvSpPr>
              <p:nvPr/>
            </p:nvSpPr>
            <p:spPr bwMode="auto">
              <a:xfrm>
                <a:off x="4097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Line 1697"/>
              <p:cNvSpPr>
                <a:spLocks noChangeAspect="1" noChangeShapeType="1"/>
              </p:cNvSpPr>
              <p:nvPr/>
            </p:nvSpPr>
            <p:spPr bwMode="auto">
              <a:xfrm>
                <a:off x="4276" y="12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" name="Oval 1698"/>
            <p:cNvSpPr>
              <a:spLocks noChangeAspect="1" noChangeArrowheads="1"/>
            </p:cNvSpPr>
            <p:nvPr/>
          </p:nvSpPr>
          <p:spPr bwMode="auto">
            <a:xfrm>
              <a:off x="2160" y="1524"/>
              <a:ext cx="432" cy="9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699"/>
            <p:cNvSpPr>
              <a:spLocks noChangeAspect="1" noChangeShapeType="1"/>
            </p:cNvSpPr>
            <p:nvPr/>
          </p:nvSpPr>
          <p:spPr bwMode="auto">
            <a:xfrm>
              <a:off x="1514" y="2020"/>
              <a:ext cx="6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1700"/>
            <p:cNvGrpSpPr>
              <a:grpSpLocks noChangeAspect="1"/>
            </p:cNvGrpSpPr>
            <p:nvPr/>
          </p:nvGrpSpPr>
          <p:grpSpPr bwMode="auto">
            <a:xfrm>
              <a:off x="1152" y="1654"/>
              <a:ext cx="1680" cy="264"/>
              <a:chOff x="1152" y="1654"/>
              <a:chExt cx="1680" cy="264"/>
            </a:xfrm>
          </p:grpSpPr>
          <p:sp>
            <p:nvSpPr>
              <p:cNvPr id="32" name="Line 1701"/>
              <p:cNvSpPr>
                <a:spLocks noChangeAspect="1" noChangeShapeType="1"/>
              </p:cNvSpPr>
              <p:nvPr/>
            </p:nvSpPr>
            <p:spPr bwMode="auto">
              <a:xfrm>
                <a:off x="2763" y="16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702"/>
              <p:cNvSpPr>
                <a:spLocks noChangeAspect="1" noChangeShapeType="1"/>
              </p:cNvSpPr>
              <p:nvPr/>
            </p:nvSpPr>
            <p:spPr bwMode="auto">
              <a:xfrm>
                <a:off x="2589" y="16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703"/>
              <p:cNvSpPr>
                <a:spLocks noChangeAspect="1" noChangeShapeType="1"/>
              </p:cNvSpPr>
              <p:nvPr/>
            </p:nvSpPr>
            <p:spPr bwMode="auto">
              <a:xfrm>
                <a:off x="2589" y="1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704"/>
              <p:cNvSpPr>
                <a:spLocks noChangeAspect="1" noChangeShapeType="1"/>
              </p:cNvSpPr>
              <p:nvPr/>
            </p:nvSpPr>
            <p:spPr bwMode="auto">
              <a:xfrm>
                <a:off x="2410" y="16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705"/>
              <p:cNvSpPr>
                <a:spLocks noChangeAspect="1" noChangeShapeType="1"/>
              </p:cNvSpPr>
              <p:nvPr/>
            </p:nvSpPr>
            <p:spPr bwMode="auto">
              <a:xfrm>
                <a:off x="2410" y="17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706"/>
              <p:cNvSpPr>
                <a:spLocks noChangeAspect="1" noChangeShapeType="1"/>
              </p:cNvSpPr>
              <p:nvPr/>
            </p:nvSpPr>
            <p:spPr bwMode="auto">
              <a:xfrm>
                <a:off x="2410" y="17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707"/>
              <p:cNvSpPr>
                <a:spLocks noChangeAspect="1" noChangeShapeType="1"/>
              </p:cNvSpPr>
              <p:nvPr/>
            </p:nvSpPr>
            <p:spPr bwMode="auto">
              <a:xfrm>
                <a:off x="2230" y="16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1708"/>
              <p:cNvSpPr>
                <a:spLocks noChangeAspect="1" noChangeShapeType="1"/>
              </p:cNvSpPr>
              <p:nvPr/>
            </p:nvSpPr>
            <p:spPr bwMode="auto">
              <a:xfrm>
                <a:off x="2230" y="17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1709"/>
              <p:cNvSpPr>
                <a:spLocks noChangeAspect="1" noChangeShapeType="1"/>
              </p:cNvSpPr>
              <p:nvPr/>
            </p:nvSpPr>
            <p:spPr bwMode="auto">
              <a:xfrm>
                <a:off x="2230" y="17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710"/>
              <p:cNvSpPr>
                <a:spLocks noChangeAspect="1" noChangeShapeType="1"/>
              </p:cNvSpPr>
              <p:nvPr/>
            </p:nvSpPr>
            <p:spPr bwMode="auto">
              <a:xfrm>
                <a:off x="2230" y="17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1711"/>
              <p:cNvSpPr>
                <a:spLocks noChangeAspect="1" noChangeShapeType="1"/>
              </p:cNvSpPr>
              <p:nvPr/>
            </p:nvSpPr>
            <p:spPr bwMode="auto">
              <a:xfrm>
                <a:off x="2043" y="16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712"/>
              <p:cNvSpPr>
                <a:spLocks noChangeAspect="1" noChangeShapeType="1"/>
              </p:cNvSpPr>
              <p:nvPr/>
            </p:nvSpPr>
            <p:spPr bwMode="auto">
              <a:xfrm>
                <a:off x="2043" y="17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713"/>
              <p:cNvSpPr>
                <a:spLocks noChangeAspect="1" noChangeShapeType="1"/>
              </p:cNvSpPr>
              <p:nvPr/>
            </p:nvSpPr>
            <p:spPr bwMode="auto">
              <a:xfrm>
                <a:off x="2043" y="174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714"/>
              <p:cNvSpPr>
                <a:spLocks noChangeAspect="1" noChangeShapeType="1"/>
              </p:cNvSpPr>
              <p:nvPr/>
            </p:nvSpPr>
            <p:spPr bwMode="auto">
              <a:xfrm>
                <a:off x="2043" y="17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715"/>
              <p:cNvSpPr>
                <a:spLocks noChangeAspect="1" noChangeShapeType="1"/>
              </p:cNvSpPr>
              <p:nvPr/>
            </p:nvSpPr>
            <p:spPr bwMode="auto">
              <a:xfrm>
                <a:off x="2043" y="172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716"/>
              <p:cNvSpPr>
                <a:spLocks noChangeAspect="1" noChangeShapeType="1"/>
              </p:cNvSpPr>
              <p:nvPr/>
            </p:nvSpPr>
            <p:spPr bwMode="auto">
              <a:xfrm>
                <a:off x="1856" y="168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717"/>
              <p:cNvSpPr>
                <a:spLocks noChangeAspect="1" noChangeShapeType="1"/>
              </p:cNvSpPr>
              <p:nvPr/>
            </p:nvSpPr>
            <p:spPr bwMode="auto">
              <a:xfrm>
                <a:off x="1856" y="170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718"/>
              <p:cNvSpPr>
                <a:spLocks noChangeAspect="1" noChangeShapeType="1"/>
              </p:cNvSpPr>
              <p:nvPr/>
            </p:nvSpPr>
            <p:spPr bwMode="auto">
              <a:xfrm>
                <a:off x="1856" y="17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719"/>
              <p:cNvSpPr>
                <a:spLocks noChangeAspect="1" noChangeShapeType="1"/>
              </p:cNvSpPr>
              <p:nvPr/>
            </p:nvSpPr>
            <p:spPr bwMode="auto">
              <a:xfrm>
                <a:off x="1856" y="177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720"/>
              <p:cNvSpPr>
                <a:spLocks noChangeAspect="1" noChangeShapeType="1"/>
              </p:cNvSpPr>
              <p:nvPr/>
            </p:nvSpPr>
            <p:spPr bwMode="auto">
              <a:xfrm>
                <a:off x="1856" y="172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1721"/>
              <p:cNvSpPr>
                <a:spLocks noChangeAspect="1" noChangeShapeType="1"/>
              </p:cNvSpPr>
              <p:nvPr/>
            </p:nvSpPr>
            <p:spPr bwMode="auto">
              <a:xfrm>
                <a:off x="1856" y="180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722"/>
              <p:cNvSpPr>
                <a:spLocks noChangeAspect="1" noChangeShapeType="1"/>
              </p:cNvSpPr>
              <p:nvPr/>
            </p:nvSpPr>
            <p:spPr bwMode="auto">
              <a:xfrm>
                <a:off x="1682" y="16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723"/>
              <p:cNvSpPr>
                <a:spLocks noChangeAspect="1" noChangeShapeType="1"/>
              </p:cNvSpPr>
              <p:nvPr/>
            </p:nvSpPr>
            <p:spPr bwMode="auto">
              <a:xfrm>
                <a:off x="1682" y="16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724"/>
              <p:cNvSpPr>
                <a:spLocks noChangeAspect="1" noChangeShapeType="1"/>
              </p:cNvSpPr>
              <p:nvPr/>
            </p:nvSpPr>
            <p:spPr bwMode="auto">
              <a:xfrm>
                <a:off x="1682" y="174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725"/>
              <p:cNvSpPr>
                <a:spLocks noChangeAspect="1" noChangeShapeType="1"/>
              </p:cNvSpPr>
              <p:nvPr/>
            </p:nvSpPr>
            <p:spPr bwMode="auto">
              <a:xfrm>
                <a:off x="1682" y="176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726"/>
              <p:cNvSpPr>
                <a:spLocks noChangeAspect="1" noChangeShapeType="1"/>
              </p:cNvSpPr>
              <p:nvPr/>
            </p:nvSpPr>
            <p:spPr bwMode="auto">
              <a:xfrm>
                <a:off x="1682" y="172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727"/>
              <p:cNvSpPr>
                <a:spLocks noChangeAspect="1" noChangeShapeType="1"/>
              </p:cNvSpPr>
              <p:nvPr/>
            </p:nvSpPr>
            <p:spPr bwMode="auto">
              <a:xfrm>
                <a:off x="1682" y="179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728"/>
              <p:cNvSpPr>
                <a:spLocks noChangeAspect="1" noChangeShapeType="1"/>
              </p:cNvSpPr>
              <p:nvPr/>
            </p:nvSpPr>
            <p:spPr bwMode="auto">
              <a:xfrm>
                <a:off x="1682" y="181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729"/>
              <p:cNvSpPr>
                <a:spLocks noChangeAspect="1" noChangeShapeType="1"/>
              </p:cNvSpPr>
              <p:nvPr/>
            </p:nvSpPr>
            <p:spPr bwMode="auto">
              <a:xfrm>
                <a:off x="1514" y="166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730"/>
              <p:cNvSpPr>
                <a:spLocks noChangeAspect="1" noChangeShapeType="1"/>
              </p:cNvSpPr>
              <p:nvPr/>
            </p:nvSpPr>
            <p:spPr bwMode="auto">
              <a:xfrm>
                <a:off x="1514" y="168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731"/>
              <p:cNvSpPr>
                <a:spLocks noChangeAspect="1" noChangeShapeType="1"/>
              </p:cNvSpPr>
              <p:nvPr/>
            </p:nvSpPr>
            <p:spPr bwMode="auto">
              <a:xfrm>
                <a:off x="1514" y="173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732"/>
              <p:cNvSpPr>
                <a:spLocks noChangeAspect="1" noChangeShapeType="1"/>
              </p:cNvSpPr>
              <p:nvPr/>
            </p:nvSpPr>
            <p:spPr bwMode="auto">
              <a:xfrm>
                <a:off x="1514" y="175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1733"/>
              <p:cNvSpPr>
                <a:spLocks noChangeAspect="1" noChangeShapeType="1"/>
              </p:cNvSpPr>
              <p:nvPr/>
            </p:nvSpPr>
            <p:spPr bwMode="auto">
              <a:xfrm>
                <a:off x="1514" y="171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734"/>
              <p:cNvSpPr>
                <a:spLocks noChangeAspect="1" noChangeShapeType="1"/>
              </p:cNvSpPr>
              <p:nvPr/>
            </p:nvSpPr>
            <p:spPr bwMode="auto">
              <a:xfrm>
                <a:off x="1514" y="178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735"/>
              <p:cNvSpPr>
                <a:spLocks noChangeAspect="1" noChangeShapeType="1"/>
              </p:cNvSpPr>
              <p:nvPr/>
            </p:nvSpPr>
            <p:spPr bwMode="auto">
              <a:xfrm>
                <a:off x="1514" y="180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736"/>
              <p:cNvSpPr>
                <a:spLocks noChangeAspect="1" noChangeShapeType="1"/>
              </p:cNvSpPr>
              <p:nvPr/>
            </p:nvSpPr>
            <p:spPr bwMode="auto">
              <a:xfrm>
                <a:off x="1514" y="183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737"/>
              <p:cNvSpPr>
                <a:spLocks noChangeAspect="1" noChangeShapeType="1"/>
              </p:cNvSpPr>
              <p:nvPr/>
            </p:nvSpPr>
            <p:spPr bwMode="auto">
              <a:xfrm>
                <a:off x="1335" y="16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738"/>
              <p:cNvSpPr>
                <a:spLocks noChangeAspect="1" noChangeShapeType="1"/>
              </p:cNvSpPr>
              <p:nvPr/>
            </p:nvSpPr>
            <p:spPr bwMode="auto">
              <a:xfrm>
                <a:off x="1335" y="16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739"/>
              <p:cNvSpPr>
                <a:spLocks noChangeAspect="1" noChangeShapeType="1"/>
              </p:cNvSpPr>
              <p:nvPr/>
            </p:nvSpPr>
            <p:spPr bwMode="auto">
              <a:xfrm>
                <a:off x="1335" y="17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740"/>
              <p:cNvSpPr>
                <a:spLocks noChangeAspect="1" noChangeShapeType="1"/>
              </p:cNvSpPr>
              <p:nvPr/>
            </p:nvSpPr>
            <p:spPr bwMode="auto">
              <a:xfrm>
                <a:off x="1335" y="17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741"/>
              <p:cNvSpPr>
                <a:spLocks noChangeAspect="1" noChangeShapeType="1"/>
              </p:cNvSpPr>
              <p:nvPr/>
            </p:nvSpPr>
            <p:spPr bwMode="auto">
              <a:xfrm>
                <a:off x="1335" y="17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742"/>
              <p:cNvSpPr>
                <a:spLocks noChangeAspect="1" noChangeShapeType="1"/>
              </p:cNvSpPr>
              <p:nvPr/>
            </p:nvSpPr>
            <p:spPr bwMode="auto">
              <a:xfrm>
                <a:off x="1335" y="17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743"/>
              <p:cNvSpPr>
                <a:spLocks noChangeAspect="1" noChangeShapeType="1"/>
              </p:cNvSpPr>
              <p:nvPr/>
            </p:nvSpPr>
            <p:spPr bwMode="auto">
              <a:xfrm>
                <a:off x="1335" y="17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744"/>
              <p:cNvSpPr>
                <a:spLocks noChangeAspect="1" noChangeShapeType="1"/>
              </p:cNvSpPr>
              <p:nvPr/>
            </p:nvSpPr>
            <p:spPr bwMode="auto">
              <a:xfrm>
                <a:off x="1335" y="18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745"/>
              <p:cNvSpPr>
                <a:spLocks noChangeAspect="1" noChangeShapeType="1"/>
              </p:cNvSpPr>
              <p:nvPr/>
            </p:nvSpPr>
            <p:spPr bwMode="auto">
              <a:xfrm>
                <a:off x="1335" y="18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746"/>
              <p:cNvSpPr>
                <a:spLocks noChangeAspect="1" noChangeShapeType="1"/>
              </p:cNvSpPr>
              <p:nvPr/>
            </p:nvSpPr>
            <p:spPr bwMode="auto">
              <a:xfrm>
                <a:off x="1155" y="165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747"/>
              <p:cNvSpPr>
                <a:spLocks noChangeAspect="1" noChangeShapeType="1"/>
              </p:cNvSpPr>
              <p:nvPr/>
            </p:nvSpPr>
            <p:spPr bwMode="auto">
              <a:xfrm>
                <a:off x="1155" y="167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748"/>
              <p:cNvSpPr>
                <a:spLocks noChangeAspect="1" noChangeShapeType="1"/>
              </p:cNvSpPr>
              <p:nvPr/>
            </p:nvSpPr>
            <p:spPr bwMode="auto">
              <a:xfrm>
                <a:off x="1155" y="172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749"/>
              <p:cNvSpPr>
                <a:spLocks noChangeAspect="1" noChangeShapeType="1"/>
              </p:cNvSpPr>
              <p:nvPr/>
            </p:nvSpPr>
            <p:spPr bwMode="auto">
              <a:xfrm>
                <a:off x="1155" y="175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1750"/>
              <p:cNvSpPr>
                <a:spLocks noChangeAspect="1" noChangeShapeType="1"/>
              </p:cNvSpPr>
              <p:nvPr/>
            </p:nvSpPr>
            <p:spPr bwMode="auto">
              <a:xfrm>
                <a:off x="1155" y="170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1751"/>
              <p:cNvSpPr>
                <a:spLocks noChangeAspect="1" noChangeShapeType="1"/>
              </p:cNvSpPr>
              <p:nvPr/>
            </p:nvSpPr>
            <p:spPr bwMode="auto">
              <a:xfrm>
                <a:off x="1155" y="177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752"/>
              <p:cNvSpPr>
                <a:spLocks noChangeAspect="1" noChangeShapeType="1"/>
              </p:cNvSpPr>
              <p:nvPr/>
            </p:nvSpPr>
            <p:spPr bwMode="auto">
              <a:xfrm>
                <a:off x="1155" y="179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753"/>
              <p:cNvSpPr>
                <a:spLocks noChangeAspect="1" noChangeShapeType="1"/>
              </p:cNvSpPr>
              <p:nvPr/>
            </p:nvSpPr>
            <p:spPr bwMode="auto">
              <a:xfrm>
                <a:off x="1155" y="184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1754"/>
              <p:cNvSpPr>
                <a:spLocks noChangeAspect="1" noChangeShapeType="1"/>
              </p:cNvSpPr>
              <p:nvPr/>
            </p:nvSpPr>
            <p:spPr bwMode="auto">
              <a:xfrm>
                <a:off x="1155" y="182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755"/>
              <p:cNvSpPr>
                <a:spLocks noChangeAspect="1" noChangeShapeType="1"/>
              </p:cNvSpPr>
              <p:nvPr/>
            </p:nvSpPr>
            <p:spPr bwMode="auto">
              <a:xfrm>
                <a:off x="1514" y="185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756"/>
              <p:cNvSpPr>
                <a:spLocks noChangeAspect="1" noChangeShapeType="1"/>
              </p:cNvSpPr>
              <p:nvPr/>
            </p:nvSpPr>
            <p:spPr bwMode="auto">
              <a:xfrm>
                <a:off x="1333" y="1872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1757"/>
              <p:cNvSpPr>
                <a:spLocks noChangeAspect="1" noChangeShapeType="1"/>
              </p:cNvSpPr>
              <p:nvPr/>
            </p:nvSpPr>
            <p:spPr bwMode="auto">
              <a:xfrm>
                <a:off x="1333" y="1896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758"/>
              <p:cNvSpPr>
                <a:spLocks noChangeAspect="1" noChangeShapeType="1"/>
              </p:cNvSpPr>
              <p:nvPr/>
            </p:nvSpPr>
            <p:spPr bwMode="auto">
              <a:xfrm>
                <a:off x="1152" y="1870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759"/>
              <p:cNvSpPr>
                <a:spLocks noChangeAspect="1" noChangeShapeType="1"/>
              </p:cNvSpPr>
              <p:nvPr/>
            </p:nvSpPr>
            <p:spPr bwMode="auto">
              <a:xfrm>
                <a:off x="1152" y="1894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760"/>
              <p:cNvSpPr>
                <a:spLocks noChangeAspect="1" noChangeShapeType="1"/>
              </p:cNvSpPr>
              <p:nvPr/>
            </p:nvSpPr>
            <p:spPr bwMode="auto">
              <a:xfrm>
                <a:off x="1152" y="1918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5278" name="Straight Arrow Connector 5277"/>
          <p:cNvCxnSpPr/>
          <p:nvPr/>
        </p:nvCxnSpPr>
        <p:spPr>
          <a:xfrm>
            <a:off x="5465995" y="2878354"/>
            <a:ext cx="1306461" cy="746490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80" name="TextBox 5279"/>
          <p:cNvSpPr txBox="1"/>
          <p:nvPr/>
        </p:nvSpPr>
        <p:spPr>
          <a:xfrm>
            <a:off x="6871459" y="3201017"/>
            <a:ext cx="5453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K</a:t>
            </a:r>
            <a:r>
              <a:rPr lang="en-US" sz="3200" b="1" baseline="30000" dirty="0" smtClean="0"/>
              <a:t>+</a:t>
            </a:r>
            <a:endParaRPr lang="en-US" sz="3200" b="1" baseline="30000" dirty="0"/>
          </a:p>
        </p:txBody>
      </p:sp>
      <p:sp>
        <p:nvSpPr>
          <p:cNvPr id="1766" name="Freeform 5"/>
          <p:cNvSpPr>
            <a:spLocks noChangeAspect="1"/>
          </p:cNvSpPr>
          <p:nvPr/>
        </p:nvSpPr>
        <p:spPr bwMode="auto">
          <a:xfrm rot="16200000">
            <a:off x="3952074" y="3962805"/>
            <a:ext cx="1891548" cy="2435168"/>
          </a:xfrm>
          <a:custGeom>
            <a:avLst/>
            <a:gdLst>
              <a:gd name="T0" fmla="*/ 252 w 252"/>
              <a:gd name="T1" fmla="*/ 270 h 324"/>
              <a:gd name="T2" fmla="*/ 126 w 252"/>
              <a:gd name="T3" fmla="*/ 288 h 324"/>
              <a:gd name="T4" fmla="*/ 0 w 252"/>
              <a:gd name="T5" fmla="*/ 270 h 324"/>
              <a:gd name="T6" fmla="*/ 0 w 252"/>
              <a:gd name="T7" fmla="*/ 72 h 324"/>
              <a:gd name="T8" fmla="*/ 126 w 252"/>
              <a:gd name="T9" fmla="*/ 0 h 324"/>
              <a:gd name="T10" fmla="*/ 252 w 252"/>
              <a:gd name="T11" fmla="*/ 72 h 324"/>
              <a:gd name="T12" fmla="*/ 252 w 252"/>
              <a:gd name="T13" fmla="*/ 270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2" h="324">
                <a:moveTo>
                  <a:pt x="252" y="270"/>
                </a:moveTo>
                <a:cubicBezTo>
                  <a:pt x="252" y="324"/>
                  <a:pt x="162" y="288"/>
                  <a:pt x="126" y="288"/>
                </a:cubicBezTo>
                <a:cubicBezTo>
                  <a:pt x="90" y="288"/>
                  <a:pt x="0" y="324"/>
                  <a:pt x="0" y="27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26"/>
                  <a:pt x="51" y="0"/>
                  <a:pt x="126" y="0"/>
                </a:cubicBezTo>
                <a:cubicBezTo>
                  <a:pt x="203" y="0"/>
                  <a:pt x="252" y="26"/>
                  <a:pt x="252" y="72"/>
                </a:cubicBezTo>
                <a:lnTo>
                  <a:pt x="252" y="270"/>
                </a:lnTo>
                <a:close/>
              </a:path>
            </a:pathLst>
          </a:custGeom>
          <a:solidFill>
            <a:srgbClr val="FFF5EE"/>
          </a:solidFill>
          <a:ln w="635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67" name="Straight Arrow Connector 1766"/>
          <p:cNvCxnSpPr/>
          <p:nvPr/>
        </p:nvCxnSpPr>
        <p:spPr>
          <a:xfrm>
            <a:off x="3244952" y="4954288"/>
            <a:ext cx="1187126" cy="0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8" name="Straight Arrow Connector 1767"/>
          <p:cNvCxnSpPr/>
          <p:nvPr/>
        </p:nvCxnSpPr>
        <p:spPr>
          <a:xfrm flipH="1">
            <a:off x="3194800" y="5648554"/>
            <a:ext cx="1155112" cy="0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2" name="TextBox 1771"/>
          <p:cNvSpPr txBox="1"/>
          <p:nvPr/>
        </p:nvSpPr>
        <p:spPr>
          <a:xfrm>
            <a:off x="2534053" y="5329301"/>
            <a:ext cx="5453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K</a:t>
            </a:r>
            <a:r>
              <a:rPr lang="en-US" sz="3200" b="1" baseline="30000" dirty="0" smtClean="0"/>
              <a:t>+</a:t>
            </a:r>
            <a:endParaRPr lang="en-US" sz="3200" b="1" baseline="30000" dirty="0"/>
          </a:p>
        </p:txBody>
      </p:sp>
      <p:sp>
        <p:nvSpPr>
          <p:cNvPr id="1773" name="TextBox 1772"/>
          <p:cNvSpPr txBox="1"/>
          <p:nvPr/>
        </p:nvSpPr>
        <p:spPr>
          <a:xfrm>
            <a:off x="2550986" y="4669079"/>
            <a:ext cx="5798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H</a:t>
            </a:r>
            <a:r>
              <a:rPr lang="en-US" sz="3200" b="1" baseline="30000" dirty="0" smtClean="0"/>
              <a:t>+</a:t>
            </a:r>
            <a:endParaRPr lang="en-US" sz="3200" b="1" baseline="30000" dirty="0"/>
          </a:p>
        </p:txBody>
      </p:sp>
      <p:sp>
        <p:nvSpPr>
          <p:cNvPr id="1774" name="Oval 6"/>
          <p:cNvSpPr>
            <a:spLocks noChangeAspect="1" noChangeArrowheads="1"/>
          </p:cNvSpPr>
          <p:nvPr/>
        </p:nvSpPr>
        <p:spPr bwMode="auto">
          <a:xfrm>
            <a:off x="4877719" y="4961467"/>
            <a:ext cx="691445" cy="829734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0" name="TextBox 1769"/>
          <p:cNvSpPr txBox="1"/>
          <p:nvPr/>
        </p:nvSpPr>
        <p:spPr>
          <a:xfrm>
            <a:off x="401272" y="6126163"/>
            <a:ext cx="4135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 dirty="0" smtClean="0"/>
              <a:t>Need </a:t>
            </a:r>
            <a:r>
              <a:rPr lang="en-US" sz="2200" dirty="0"/>
              <a:t>to maintain </a:t>
            </a:r>
            <a:r>
              <a:rPr lang="en-US" sz="2200" dirty="0" err="1" smtClean="0"/>
              <a:t>electroneutrality</a:t>
            </a:r>
            <a:r>
              <a:rPr lang="en-US" sz="2200" dirty="0" smtClean="0"/>
              <a:t>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000090"/>
                </a:solidFill>
              </a:rPr>
              <a:t>Learning </a:t>
            </a:r>
            <a:r>
              <a:rPr lang="en-GB" b="1" dirty="0">
                <a:solidFill>
                  <a:srgbClr val="000090"/>
                </a:solidFill>
              </a:rPr>
              <a:t>objectives</a:t>
            </a:r>
            <a:r>
              <a:rPr lang="en-GB" dirty="0">
                <a:solidFill>
                  <a:srgbClr val="000090"/>
                </a:solidFill>
              </a:rPr>
              <a:t/>
            </a:r>
            <a:br>
              <a:rPr lang="en-GB" dirty="0">
                <a:solidFill>
                  <a:srgbClr val="000090"/>
                </a:solidFill>
              </a:rPr>
            </a:b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/>
              <a:t>describe the hormones involved in the renal regulation of potassium </a:t>
            </a:r>
          </a:p>
          <a:p>
            <a:pPr lvl="0"/>
            <a:r>
              <a:rPr lang="en-GB" dirty="0"/>
              <a:t>To discuss the underlying pathophysiology and main causes of hyper and hypokalaemia</a:t>
            </a:r>
          </a:p>
          <a:p>
            <a:pPr lvl="0"/>
            <a:r>
              <a:rPr lang="en-GB" dirty="0"/>
              <a:t>To outline the main points in the management of hyper and hypokalaemia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51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Question </a:t>
            </a:r>
            <a:r>
              <a:rPr lang="en-US" b="1" dirty="0" smtClean="0">
                <a:solidFill>
                  <a:srgbClr val="000090"/>
                </a:solidFill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/>
              <a:t>What are the main causes of hyperkalaemia</a:t>
            </a:r>
            <a:r>
              <a:rPr lang="en-GB" b="1" dirty="0" smtClean="0"/>
              <a:t>?</a:t>
            </a:r>
          </a:p>
          <a:p>
            <a:pPr lvl="1"/>
            <a:endParaRPr lang="en-GB" b="1" dirty="0" smtClean="0"/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Renal impairment: </a:t>
            </a:r>
            <a:r>
              <a:rPr lang="en-GB" dirty="0" smtClean="0"/>
              <a:t>reduced renal excretion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Drugs: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ACE inhibitors, ARBs, spironolactone</a:t>
            </a:r>
          </a:p>
          <a:p>
            <a:pPr lvl="1"/>
            <a:r>
              <a:rPr lang="en-GB" dirty="0" smtClean="0"/>
              <a:t>Low Aldosterone </a:t>
            </a:r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Addison’s disease</a:t>
            </a:r>
          </a:p>
          <a:p>
            <a:pPr lvl="2"/>
            <a:r>
              <a:rPr lang="en-GB" dirty="0" smtClean="0"/>
              <a:t>Type 4 renal tubular acidosis (low renin, low aldosterone)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Release from cells: </a:t>
            </a:r>
            <a:r>
              <a:rPr lang="en-GB" dirty="0" smtClean="0"/>
              <a:t>rhabdomyloysis, acidosis</a:t>
            </a:r>
          </a:p>
          <a:p>
            <a:pPr marL="457200" lvl="1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2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Question </a:t>
            </a:r>
            <a:r>
              <a:rPr lang="en-US" b="1" dirty="0" smtClean="0">
                <a:solidFill>
                  <a:srgbClr val="000090"/>
                </a:solidFill>
              </a:rPr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What is the main the ECG change associated with hyperkalaemia</a:t>
            </a:r>
            <a:r>
              <a:rPr lang="en-GB" b="1" dirty="0" smtClean="0"/>
              <a:t>?</a:t>
            </a:r>
          </a:p>
          <a:p>
            <a:pPr lvl="0"/>
            <a:endParaRPr lang="en-GB" b="1" dirty="0"/>
          </a:p>
          <a:p>
            <a:pPr marL="3657600" lvl="8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   Peaked T waves</a:t>
            </a:r>
            <a:endParaRPr lang="en-GB" sz="32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73200" y="5503334"/>
            <a:ext cx="2709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44133" y="5520267"/>
            <a:ext cx="152400" cy="169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896533" y="3877733"/>
            <a:ext cx="152400" cy="1811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082801" y="3877735"/>
            <a:ext cx="135466" cy="2248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218267" y="5537201"/>
            <a:ext cx="135471" cy="5889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53738" y="5537201"/>
            <a:ext cx="2878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flipH="1">
            <a:off x="2624670" y="4694767"/>
            <a:ext cx="592662" cy="1684867"/>
          </a:xfrm>
          <a:prstGeom prst="arc">
            <a:avLst>
              <a:gd name="adj1" fmla="val 10733802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H="1">
            <a:off x="1024465" y="5186362"/>
            <a:ext cx="423333" cy="939801"/>
          </a:xfrm>
          <a:prstGeom prst="arc">
            <a:avLst>
              <a:gd name="adj1" fmla="val 13022532"/>
              <a:gd name="adj2" fmla="val 1945477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17332" y="3624844"/>
            <a:ext cx="1152344" cy="915511"/>
          </a:xfrm>
          <a:prstGeom prst="straightConnector1">
            <a:avLst/>
          </a:prstGeom>
          <a:ln w="762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17332" y="5554135"/>
            <a:ext cx="2878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962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Question </a:t>
            </a:r>
            <a:r>
              <a:rPr lang="en-US" b="1" dirty="0" smtClean="0">
                <a:solidFill>
                  <a:srgbClr val="000090"/>
                </a:solidFill>
              </a:rPr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/>
              <a:t>How would you manage a patient with hyperkalaemia</a:t>
            </a:r>
            <a:r>
              <a:rPr lang="en-GB" b="1" dirty="0" smtClean="0"/>
              <a:t>?</a:t>
            </a:r>
          </a:p>
          <a:p>
            <a:pPr lvl="0"/>
            <a:endParaRPr lang="en-GB" b="1" dirty="0"/>
          </a:p>
          <a:p>
            <a:pPr lvl="0"/>
            <a:r>
              <a:rPr lang="en-GB" dirty="0" smtClean="0"/>
              <a:t>10 ml 10% calcium gluconate</a:t>
            </a:r>
          </a:p>
          <a:p>
            <a:pPr lvl="0"/>
            <a:r>
              <a:rPr lang="en-GB" dirty="0" smtClean="0"/>
              <a:t>50 ml 50% dextrose + 10 units of insulin</a:t>
            </a:r>
          </a:p>
          <a:p>
            <a:pPr lvl="0"/>
            <a:r>
              <a:rPr lang="en-GB" dirty="0" smtClean="0"/>
              <a:t>Nebulized salbutamol</a:t>
            </a:r>
          </a:p>
          <a:p>
            <a:pPr lvl="0"/>
            <a:r>
              <a:rPr lang="en-GB" dirty="0" smtClean="0"/>
              <a:t>Treat the underlying cause</a:t>
            </a:r>
          </a:p>
          <a:p>
            <a:pPr marL="0" lv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59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Question </a:t>
            </a:r>
            <a:r>
              <a:rPr lang="en-US" b="1" dirty="0" smtClean="0">
                <a:solidFill>
                  <a:srgbClr val="000090"/>
                </a:solidFill>
              </a:rPr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/>
              <a:t>What are the causes of hypokalaemia</a:t>
            </a:r>
            <a:r>
              <a:rPr lang="en-GB" b="1" dirty="0" smtClean="0"/>
              <a:t>?</a:t>
            </a:r>
          </a:p>
          <a:p>
            <a:pPr lvl="0"/>
            <a:endParaRPr lang="en-GB" b="1" dirty="0"/>
          </a:p>
          <a:p>
            <a:pPr lvl="0"/>
            <a:r>
              <a:rPr lang="en-GB" dirty="0" smtClean="0"/>
              <a:t>GI loss </a:t>
            </a:r>
          </a:p>
          <a:p>
            <a:pPr marL="0" lvl="0" indent="0">
              <a:buNone/>
            </a:pPr>
            <a:endParaRPr lang="en-GB" dirty="0" smtClean="0"/>
          </a:p>
          <a:p>
            <a:pPr lvl="0"/>
            <a:r>
              <a:rPr lang="en-GB" dirty="0" smtClean="0"/>
              <a:t>Renal loss</a:t>
            </a:r>
          </a:p>
          <a:p>
            <a:pPr marL="0" lvl="0" indent="0">
              <a:buNone/>
            </a:pPr>
            <a:endParaRPr lang="en-GB" dirty="0" smtClean="0"/>
          </a:p>
          <a:p>
            <a:r>
              <a:rPr lang="en-GB" dirty="0" smtClean="0"/>
              <a:t>R</a:t>
            </a:r>
            <a:r>
              <a:rPr lang="en-US" dirty="0" err="1" smtClean="0"/>
              <a:t>edistribution</a:t>
            </a:r>
            <a:r>
              <a:rPr lang="en-US" dirty="0" smtClean="0"/>
              <a:t> into the cells</a:t>
            </a:r>
          </a:p>
          <a:p>
            <a:pPr marL="0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112064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762000" y="2133600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6" name="Group 12"/>
          <p:cNvGrpSpPr>
            <a:grpSpLocks noChangeAspect="1"/>
          </p:cNvGrpSpPr>
          <p:nvPr/>
        </p:nvGrpSpPr>
        <p:grpSpPr bwMode="auto">
          <a:xfrm>
            <a:off x="1981200" y="1216820"/>
            <a:ext cx="3784600" cy="5491163"/>
            <a:chOff x="1968" y="628"/>
            <a:chExt cx="2384" cy="3459"/>
          </a:xfrm>
        </p:grpSpPr>
        <p:sp>
          <p:nvSpPr>
            <p:cNvPr id="36877" name="Freeform 13"/>
            <p:cNvSpPr>
              <a:spLocks noChangeAspect="1"/>
            </p:cNvSpPr>
            <p:nvPr/>
          </p:nvSpPr>
          <p:spPr bwMode="auto">
            <a:xfrm>
              <a:off x="1968" y="628"/>
              <a:ext cx="2384" cy="3459"/>
            </a:xfrm>
            <a:custGeom>
              <a:avLst/>
              <a:gdLst>
                <a:gd name="T0" fmla="*/ 72 w 1788"/>
                <a:gd name="T1" fmla="*/ 2196 h 2591"/>
                <a:gd name="T2" fmla="*/ 72 w 1788"/>
                <a:gd name="T3" fmla="*/ 1135 h 2591"/>
                <a:gd name="T4" fmla="*/ 66 w 1788"/>
                <a:gd name="T5" fmla="*/ 1134 h 2591"/>
                <a:gd name="T6" fmla="*/ 15 w 1788"/>
                <a:gd name="T7" fmla="*/ 1099 h 2591"/>
                <a:gd name="T8" fmla="*/ 0 w 1788"/>
                <a:gd name="T9" fmla="*/ 1044 h 2591"/>
                <a:gd name="T10" fmla="*/ 0 w 1788"/>
                <a:gd name="T11" fmla="*/ 0 h 2591"/>
                <a:gd name="T12" fmla="*/ 48 w 1788"/>
                <a:gd name="T13" fmla="*/ 0 h 2591"/>
                <a:gd name="T14" fmla="*/ 48 w 1788"/>
                <a:gd name="T15" fmla="*/ 1044 h 2591"/>
                <a:gd name="T16" fmla="*/ 59 w 1788"/>
                <a:gd name="T17" fmla="*/ 1077 h 2591"/>
                <a:gd name="T18" fmla="*/ 83 w 1788"/>
                <a:gd name="T19" fmla="*/ 1089 h 2591"/>
                <a:gd name="T20" fmla="*/ 120 w 1788"/>
                <a:gd name="T21" fmla="*/ 1116 h 2591"/>
                <a:gd name="T22" fmla="*/ 120 w 1788"/>
                <a:gd name="T23" fmla="*/ 2196 h 2591"/>
                <a:gd name="T24" fmla="*/ 233 w 1788"/>
                <a:gd name="T25" fmla="*/ 2457 h 2591"/>
                <a:gd name="T26" fmla="*/ 487 w 1788"/>
                <a:gd name="T27" fmla="*/ 2543 h 2591"/>
                <a:gd name="T28" fmla="*/ 747 w 1788"/>
                <a:gd name="T29" fmla="*/ 2455 h 2591"/>
                <a:gd name="T30" fmla="*/ 864 w 1788"/>
                <a:gd name="T31" fmla="*/ 2196 h 2591"/>
                <a:gd name="T32" fmla="*/ 864 w 1788"/>
                <a:gd name="T33" fmla="*/ 936 h 2591"/>
                <a:gd name="T34" fmla="*/ 864 w 1788"/>
                <a:gd name="T35" fmla="*/ 912 h 2591"/>
                <a:gd name="T36" fmla="*/ 912 w 1788"/>
                <a:gd name="T37" fmla="*/ 909 h 2591"/>
                <a:gd name="T38" fmla="*/ 930 w 1788"/>
                <a:gd name="T39" fmla="*/ 894 h 2591"/>
                <a:gd name="T40" fmla="*/ 936 w 1788"/>
                <a:gd name="T41" fmla="*/ 864 h 2591"/>
                <a:gd name="T42" fmla="*/ 936 w 1788"/>
                <a:gd name="T43" fmla="*/ 612 h 2591"/>
                <a:gd name="T44" fmla="*/ 953 w 1788"/>
                <a:gd name="T45" fmla="*/ 509 h 2591"/>
                <a:gd name="T46" fmla="*/ 1012 w 1788"/>
                <a:gd name="T47" fmla="*/ 453 h 2591"/>
                <a:gd name="T48" fmla="*/ 1068 w 1788"/>
                <a:gd name="T49" fmla="*/ 444 h 2591"/>
                <a:gd name="T50" fmla="*/ 1788 w 1788"/>
                <a:gd name="T51" fmla="*/ 444 h 2591"/>
                <a:gd name="T52" fmla="*/ 1788 w 1788"/>
                <a:gd name="T53" fmla="*/ 492 h 2591"/>
                <a:gd name="T54" fmla="*/ 1068 w 1788"/>
                <a:gd name="T55" fmla="*/ 492 h 2591"/>
                <a:gd name="T56" fmla="*/ 1029 w 1788"/>
                <a:gd name="T57" fmla="*/ 498 h 2591"/>
                <a:gd name="T58" fmla="*/ 1006 w 1788"/>
                <a:gd name="T59" fmla="*/ 514 h 2591"/>
                <a:gd name="T60" fmla="*/ 984 w 1788"/>
                <a:gd name="T61" fmla="*/ 612 h 2591"/>
                <a:gd name="T62" fmla="*/ 984 w 1788"/>
                <a:gd name="T63" fmla="*/ 864 h 2591"/>
                <a:gd name="T64" fmla="*/ 973 w 1788"/>
                <a:gd name="T65" fmla="*/ 917 h 2591"/>
                <a:gd name="T66" fmla="*/ 943 w 1788"/>
                <a:gd name="T67" fmla="*/ 948 h 2591"/>
                <a:gd name="T68" fmla="*/ 912 w 1788"/>
                <a:gd name="T69" fmla="*/ 958 h 2591"/>
                <a:gd name="T70" fmla="*/ 912 w 1788"/>
                <a:gd name="T71" fmla="*/ 2196 h 2591"/>
                <a:gd name="T72" fmla="*/ 777 w 1788"/>
                <a:gd name="T73" fmla="*/ 2492 h 2591"/>
                <a:gd name="T74" fmla="*/ 487 w 1788"/>
                <a:gd name="T75" fmla="*/ 2591 h 2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88" h="2591">
                  <a:moveTo>
                    <a:pt x="202" y="2494"/>
                  </a:moveTo>
                  <a:cubicBezTo>
                    <a:pt x="124" y="2428"/>
                    <a:pt x="72" y="2327"/>
                    <a:pt x="72" y="2196"/>
                  </a:cubicBezTo>
                  <a:cubicBezTo>
                    <a:pt x="72" y="2196"/>
                    <a:pt x="72" y="2196"/>
                    <a:pt x="72" y="2196"/>
                  </a:cubicBezTo>
                  <a:cubicBezTo>
                    <a:pt x="72" y="1815"/>
                    <a:pt x="72" y="1308"/>
                    <a:pt x="72" y="1135"/>
                  </a:cubicBezTo>
                  <a:cubicBezTo>
                    <a:pt x="72" y="1135"/>
                    <a:pt x="72" y="1135"/>
                    <a:pt x="72" y="1135"/>
                  </a:cubicBezTo>
                  <a:cubicBezTo>
                    <a:pt x="70" y="1135"/>
                    <a:pt x="68" y="1134"/>
                    <a:pt x="66" y="1134"/>
                  </a:cubicBezTo>
                  <a:cubicBezTo>
                    <a:pt x="66" y="1134"/>
                    <a:pt x="66" y="1134"/>
                    <a:pt x="66" y="1134"/>
                  </a:cubicBezTo>
                  <a:cubicBezTo>
                    <a:pt x="51" y="1129"/>
                    <a:pt x="30" y="1120"/>
                    <a:pt x="15" y="1099"/>
                  </a:cubicBezTo>
                  <a:cubicBezTo>
                    <a:pt x="15" y="1099"/>
                    <a:pt x="15" y="1099"/>
                    <a:pt x="15" y="1099"/>
                  </a:cubicBezTo>
                  <a:cubicBezTo>
                    <a:pt x="6" y="1085"/>
                    <a:pt x="0" y="1066"/>
                    <a:pt x="0" y="1044"/>
                  </a:cubicBezTo>
                  <a:cubicBezTo>
                    <a:pt x="0" y="1044"/>
                    <a:pt x="0" y="1044"/>
                    <a:pt x="0" y="1044"/>
                  </a:cubicBezTo>
                  <a:cubicBezTo>
                    <a:pt x="0" y="915"/>
                    <a:pt x="0" y="3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36"/>
                    <a:pt x="48" y="915"/>
                    <a:pt x="48" y="1044"/>
                  </a:cubicBezTo>
                  <a:cubicBezTo>
                    <a:pt x="48" y="1044"/>
                    <a:pt x="48" y="1044"/>
                    <a:pt x="48" y="1044"/>
                  </a:cubicBezTo>
                  <a:cubicBezTo>
                    <a:pt x="48" y="1063"/>
                    <a:pt x="53" y="1071"/>
                    <a:pt x="59" y="1077"/>
                  </a:cubicBezTo>
                  <a:cubicBezTo>
                    <a:pt x="59" y="1077"/>
                    <a:pt x="59" y="1077"/>
                    <a:pt x="59" y="1077"/>
                  </a:cubicBezTo>
                  <a:cubicBezTo>
                    <a:pt x="66" y="1083"/>
                    <a:pt x="75" y="1087"/>
                    <a:pt x="83" y="1089"/>
                  </a:cubicBezTo>
                  <a:cubicBezTo>
                    <a:pt x="83" y="1089"/>
                    <a:pt x="83" y="1089"/>
                    <a:pt x="83" y="1089"/>
                  </a:cubicBezTo>
                  <a:cubicBezTo>
                    <a:pt x="97" y="1091"/>
                    <a:pt x="120" y="1095"/>
                    <a:pt x="120" y="1095"/>
                  </a:cubicBezTo>
                  <a:cubicBezTo>
                    <a:pt x="121" y="1102"/>
                    <a:pt x="120" y="1111"/>
                    <a:pt x="120" y="1116"/>
                  </a:cubicBezTo>
                  <a:cubicBezTo>
                    <a:pt x="120" y="1116"/>
                    <a:pt x="120" y="1116"/>
                    <a:pt x="120" y="1116"/>
                  </a:cubicBezTo>
                  <a:cubicBezTo>
                    <a:pt x="120" y="1267"/>
                    <a:pt x="120" y="1800"/>
                    <a:pt x="120" y="2196"/>
                  </a:cubicBezTo>
                  <a:cubicBezTo>
                    <a:pt x="120" y="2196"/>
                    <a:pt x="120" y="2196"/>
                    <a:pt x="120" y="2196"/>
                  </a:cubicBezTo>
                  <a:cubicBezTo>
                    <a:pt x="120" y="2315"/>
                    <a:pt x="165" y="2399"/>
                    <a:pt x="233" y="2457"/>
                  </a:cubicBezTo>
                  <a:cubicBezTo>
                    <a:pt x="233" y="2457"/>
                    <a:pt x="233" y="2457"/>
                    <a:pt x="233" y="2457"/>
                  </a:cubicBezTo>
                  <a:cubicBezTo>
                    <a:pt x="301" y="2514"/>
                    <a:pt x="393" y="2543"/>
                    <a:pt x="487" y="2543"/>
                  </a:cubicBezTo>
                  <a:cubicBezTo>
                    <a:pt x="487" y="2543"/>
                    <a:pt x="487" y="2543"/>
                    <a:pt x="487" y="2543"/>
                  </a:cubicBezTo>
                  <a:cubicBezTo>
                    <a:pt x="582" y="2543"/>
                    <a:pt x="677" y="2513"/>
                    <a:pt x="747" y="2455"/>
                  </a:cubicBezTo>
                  <a:cubicBezTo>
                    <a:pt x="747" y="2455"/>
                    <a:pt x="747" y="2455"/>
                    <a:pt x="747" y="2455"/>
                  </a:cubicBezTo>
                  <a:cubicBezTo>
                    <a:pt x="817" y="2397"/>
                    <a:pt x="864" y="2312"/>
                    <a:pt x="864" y="2196"/>
                  </a:cubicBezTo>
                  <a:cubicBezTo>
                    <a:pt x="864" y="2196"/>
                    <a:pt x="864" y="2196"/>
                    <a:pt x="864" y="2196"/>
                  </a:cubicBezTo>
                  <a:cubicBezTo>
                    <a:pt x="864" y="1999"/>
                    <a:pt x="864" y="1170"/>
                    <a:pt x="864" y="936"/>
                  </a:cubicBezTo>
                  <a:cubicBezTo>
                    <a:pt x="864" y="936"/>
                    <a:pt x="864" y="936"/>
                    <a:pt x="864" y="936"/>
                  </a:cubicBezTo>
                  <a:cubicBezTo>
                    <a:pt x="864" y="912"/>
                    <a:pt x="864" y="912"/>
                    <a:pt x="864" y="912"/>
                  </a:cubicBezTo>
                  <a:cubicBezTo>
                    <a:pt x="888" y="912"/>
                    <a:pt x="888" y="912"/>
                    <a:pt x="888" y="912"/>
                  </a:cubicBezTo>
                  <a:cubicBezTo>
                    <a:pt x="894" y="912"/>
                    <a:pt x="904" y="912"/>
                    <a:pt x="912" y="909"/>
                  </a:cubicBezTo>
                  <a:cubicBezTo>
                    <a:pt x="912" y="909"/>
                    <a:pt x="912" y="909"/>
                    <a:pt x="912" y="909"/>
                  </a:cubicBezTo>
                  <a:cubicBezTo>
                    <a:pt x="920" y="907"/>
                    <a:pt x="925" y="903"/>
                    <a:pt x="930" y="894"/>
                  </a:cubicBezTo>
                  <a:cubicBezTo>
                    <a:pt x="930" y="894"/>
                    <a:pt x="930" y="894"/>
                    <a:pt x="930" y="894"/>
                  </a:cubicBezTo>
                  <a:cubicBezTo>
                    <a:pt x="933" y="888"/>
                    <a:pt x="936" y="879"/>
                    <a:pt x="936" y="864"/>
                  </a:cubicBezTo>
                  <a:cubicBezTo>
                    <a:pt x="936" y="864"/>
                    <a:pt x="936" y="864"/>
                    <a:pt x="936" y="864"/>
                  </a:cubicBezTo>
                  <a:cubicBezTo>
                    <a:pt x="936" y="802"/>
                    <a:pt x="936" y="702"/>
                    <a:pt x="936" y="612"/>
                  </a:cubicBezTo>
                  <a:cubicBezTo>
                    <a:pt x="936" y="612"/>
                    <a:pt x="936" y="612"/>
                    <a:pt x="936" y="612"/>
                  </a:cubicBezTo>
                  <a:cubicBezTo>
                    <a:pt x="936" y="570"/>
                    <a:pt x="941" y="536"/>
                    <a:pt x="953" y="509"/>
                  </a:cubicBezTo>
                  <a:cubicBezTo>
                    <a:pt x="953" y="509"/>
                    <a:pt x="953" y="509"/>
                    <a:pt x="953" y="509"/>
                  </a:cubicBezTo>
                  <a:cubicBezTo>
                    <a:pt x="965" y="482"/>
                    <a:pt x="987" y="462"/>
                    <a:pt x="1012" y="453"/>
                  </a:cubicBezTo>
                  <a:cubicBezTo>
                    <a:pt x="1012" y="453"/>
                    <a:pt x="1012" y="453"/>
                    <a:pt x="1012" y="453"/>
                  </a:cubicBezTo>
                  <a:cubicBezTo>
                    <a:pt x="1029" y="446"/>
                    <a:pt x="1048" y="444"/>
                    <a:pt x="1068" y="444"/>
                  </a:cubicBezTo>
                  <a:cubicBezTo>
                    <a:pt x="1068" y="444"/>
                    <a:pt x="1068" y="444"/>
                    <a:pt x="1068" y="444"/>
                  </a:cubicBezTo>
                  <a:cubicBezTo>
                    <a:pt x="1122" y="444"/>
                    <a:pt x="1770" y="444"/>
                    <a:pt x="1788" y="444"/>
                  </a:cubicBezTo>
                  <a:cubicBezTo>
                    <a:pt x="1788" y="444"/>
                    <a:pt x="1788" y="444"/>
                    <a:pt x="1788" y="444"/>
                  </a:cubicBezTo>
                  <a:cubicBezTo>
                    <a:pt x="1788" y="492"/>
                    <a:pt x="1788" y="492"/>
                    <a:pt x="1788" y="492"/>
                  </a:cubicBezTo>
                  <a:cubicBezTo>
                    <a:pt x="1770" y="492"/>
                    <a:pt x="1122" y="492"/>
                    <a:pt x="1068" y="492"/>
                  </a:cubicBezTo>
                  <a:cubicBezTo>
                    <a:pt x="1068" y="492"/>
                    <a:pt x="1068" y="492"/>
                    <a:pt x="1068" y="492"/>
                  </a:cubicBezTo>
                  <a:cubicBezTo>
                    <a:pt x="1052" y="492"/>
                    <a:pt x="1039" y="494"/>
                    <a:pt x="1029" y="498"/>
                  </a:cubicBezTo>
                  <a:cubicBezTo>
                    <a:pt x="1029" y="498"/>
                    <a:pt x="1029" y="498"/>
                    <a:pt x="1029" y="498"/>
                  </a:cubicBezTo>
                  <a:cubicBezTo>
                    <a:pt x="1019" y="502"/>
                    <a:pt x="1012" y="507"/>
                    <a:pt x="1006" y="514"/>
                  </a:cubicBezTo>
                  <a:cubicBezTo>
                    <a:pt x="1006" y="514"/>
                    <a:pt x="1006" y="514"/>
                    <a:pt x="1006" y="514"/>
                  </a:cubicBezTo>
                  <a:cubicBezTo>
                    <a:pt x="993" y="530"/>
                    <a:pt x="984" y="560"/>
                    <a:pt x="984" y="612"/>
                  </a:cubicBezTo>
                  <a:cubicBezTo>
                    <a:pt x="984" y="612"/>
                    <a:pt x="984" y="612"/>
                    <a:pt x="984" y="612"/>
                  </a:cubicBezTo>
                  <a:cubicBezTo>
                    <a:pt x="984" y="702"/>
                    <a:pt x="984" y="802"/>
                    <a:pt x="984" y="864"/>
                  </a:cubicBezTo>
                  <a:cubicBezTo>
                    <a:pt x="984" y="864"/>
                    <a:pt x="984" y="864"/>
                    <a:pt x="984" y="864"/>
                  </a:cubicBezTo>
                  <a:cubicBezTo>
                    <a:pt x="984" y="885"/>
                    <a:pt x="980" y="903"/>
                    <a:pt x="973" y="917"/>
                  </a:cubicBezTo>
                  <a:cubicBezTo>
                    <a:pt x="973" y="917"/>
                    <a:pt x="973" y="917"/>
                    <a:pt x="973" y="917"/>
                  </a:cubicBezTo>
                  <a:cubicBezTo>
                    <a:pt x="965" y="931"/>
                    <a:pt x="954" y="941"/>
                    <a:pt x="943" y="948"/>
                  </a:cubicBezTo>
                  <a:cubicBezTo>
                    <a:pt x="943" y="948"/>
                    <a:pt x="943" y="948"/>
                    <a:pt x="943" y="948"/>
                  </a:cubicBezTo>
                  <a:cubicBezTo>
                    <a:pt x="932" y="954"/>
                    <a:pt x="921" y="957"/>
                    <a:pt x="912" y="958"/>
                  </a:cubicBezTo>
                  <a:cubicBezTo>
                    <a:pt x="912" y="958"/>
                    <a:pt x="912" y="958"/>
                    <a:pt x="912" y="958"/>
                  </a:cubicBezTo>
                  <a:cubicBezTo>
                    <a:pt x="912" y="1219"/>
                    <a:pt x="912" y="2004"/>
                    <a:pt x="912" y="2196"/>
                  </a:cubicBezTo>
                  <a:cubicBezTo>
                    <a:pt x="912" y="2196"/>
                    <a:pt x="912" y="2196"/>
                    <a:pt x="912" y="2196"/>
                  </a:cubicBezTo>
                  <a:cubicBezTo>
                    <a:pt x="912" y="2325"/>
                    <a:pt x="858" y="2426"/>
                    <a:pt x="777" y="2492"/>
                  </a:cubicBezTo>
                  <a:cubicBezTo>
                    <a:pt x="777" y="2492"/>
                    <a:pt x="777" y="2492"/>
                    <a:pt x="777" y="2492"/>
                  </a:cubicBezTo>
                  <a:cubicBezTo>
                    <a:pt x="697" y="2558"/>
                    <a:pt x="591" y="2591"/>
                    <a:pt x="487" y="2591"/>
                  </a:cubicBezTo>
                  <a:cubicBezTo>
                    <a:pt x="487" y="2591"/>
                    <a:pt x="487" y="2591"/>
                    <a:pt x="487" y="2591"/>
                  </a:cubicBezTo>
                  <a:cubicBezTo>
                    <a:pt x="384" y="2591"/>
                    <a:pt x="281" y="2560"/>
                    <a:pt x="202" y="2494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 noChangeAspect="1"/>
            </p:cNvSpPr>
            <p:nvPr/>
          </p:nvSpPr>
          <p:spPr bwMode="auto">
            <a:xfrm>
              <a:off x="2304" y="628"/>
              <a:ext cx="2048" cy="3206"/>
            </a:xfrm>
            <a:custGeom>
              <a:avLst/>
              <a:gdLst>
                <a:gd name="T0" fmla="*/ 0 w 1536"/>
                <a:gd name="T1" fmla="*/ 2196 h 2402"/>
                <a:gd name="T2" fmla="*/ 0 w 1536"/>
                <a:gd name="T3" fmla="*/ 1116 h 2402"/>
                <a:gd name="T4" fmla="*/ 0 w 1536"/>
                <a:gd name="T5" fmla="*/ 1092 h 2402"/>
                <a:gd name="T6" fmla="*/ 48 w 1536"/>
                <a:gd name="T7" fmla="*/ 1089 h 2402"/>
                <a:gd name="T8" fmla="*/ 66 w 1536"/>
                <a:gd name="T9" fmla="*/ 1074 h 2402"/>
                <a:gd name="T10" fmla="*/ 72 w 1536"/>
                <a:gd name="T11" fmla="*/ 1044 h 2402"/>
                <a:gd name="T12" fmla="*/ 72 w 1536"/>
                <a:gd name="T13" fmla="*/ 0 h 2402"/>
                <a:gd name="T14" fmla="*/ 120 w 1536"/>
                <a:gd name="T15" fmla="*/ 0 h 2402"/>
                <a:gd name="T16" fmla="*/ 120 w 1536"/>
                <a:gd name="T17" fmla="*/ 1044 h 2402"/>
                <a:gd name="T18" fmla="*/ 109 w 1536"/>
                <a:gd name="T19" fmla="*/ 1097 h 2402"/>
                <a:gd name="T20" fmla="*/ 79 w 1536"/>
                <a:gd name="T21" fmla="*/ 1128 h 2402"/>
                <a:gd name="T22" fmla="*/ 48 w 1536"/>
                <a:gd name="T23" fmla="*/ 1138 h 2402"/>
                <a:gd name="T24" fmla="*/ 48 w 1536"/>
                <a:gd name="T25" fmla="*/ 2196 h 2402"/>
                <a:gd name="T26" fmla="*/ 104 w 1536"/>
                <a:gd name="T27" fmla="*/ 2314 h 2402"/>
                <a:gd name="T28" fmla="*/ 234 w 1536"/>
                <a:gd name="T29" fmla="*/ 2354 h 2402"/>
                <a:gd name="T30" fmla="*/ 372 w 1536"/>
                <a:gd name="T31" fmla="*/ 2312 h 2402"/>
                <a:gd name="T32" fmla="*/ 432 w 1536"/>
                <a:gd name="T33" fmla="*/ 2196 h 2402"/>
                <a:gd name="T34" fmla="*/ 432 w 1536"/>
                <a:gd name="T35" fmla="*/ 958 h 2402"/>
                <a:gd name="T36" fmla="*/ 418 w 1536"/>
                <a:gd name="T37" fmla="*/ 955 h 2402"/>
                <a:gd name="T38" fmla="*/ 371 w 1536"/>
                <a:gd name="T39" fmla="*/ 917 h 2402"/>
                <a:gd name="T40" fmla="*/ 360 w 1536"/>
                <a:gd name="T41" fmla="*/ 864 h 2402"/>
                <a:gd name="T42" fmla="*/ 361 w 1536"/>
                <a:gd name="T43" fmla="*/ 489 h 2402"/>
                <a:gd name="T44" fmla="*/ 360 w 1536"/>
                <a:gd name="T45" fmla="*/ 343 h 2402"/>
                <a:gd name="T46" fmla="*/ 360 w 1536"/>
                <a:gd name="T47" fmla="*/ 332 h 2402"/>
                <a:gd name="T48" fmla="*/ 392 w 1536"/>
                <a:gd name="T49" fmla="*/ 204 h 2402"/>
                <a:gd name="T50" fmla="*/ 492 w 1536"/>
                <a:gd name="T51" fmla="*/ 156 h 2402"/>
                <a:gd name="T52" fmla="*/ 1536 w 1536"/>
                <a:gd name="T53" fmla="*/ 156 h 2402"/>
                <a:gd name="T54" fmla="*/ 492 w 1536"/>
                <a:gd name="T55" fmla="*/ 204 h 2402"/>
                <a:gd name="T56" fmla="*/ 431 w 1536"/>
                <a:gd name="T57" fmla="*/ 232 h 2402"/>
                <a:gd name="T58" fmla="*/ 408 w 1536"/>
                <a:gd name="T59" fmla="*/ 332 h 2402"/>
                <a:gd name="T60" fmla="*/ 408 w 1536"/>
                <a:gd name="T61" fmla="*/ 341 h 2402"/>
                <a:gd name="T62" fmla="*/ 409 w 1536"/>
                <a:gd name="T63" fmla="*/ 489 h 2402"/>
                <a:gd name="T64" fmla="*/ 408 w 1536"/>
                <a:gd name="T65" fmla="*/ 864 h 2402"/>
                <a:gd name="T66" fmla="*/ 414 w 1536"/>
                <a:gd name="T67" fmla="*/ 894 h 2402"/>
                <a:gd name="T68" fmla="*/ 425 w 1536"/>
                <a:gd name="T69" fmla="*/ 906 h 2402"/>
                <a:gd name="T70" fmla="*/ 456 w 1536"/>
                <a:gd name="T71" fmla="*/ 912 h 2402"/>
                <a:gd name="T72" fmla="*/ 480 w 1536"/>
                <a:gd name="T73" fmla="*/ 912 h 2402"/>
                <a:gd name="T74" fmla="*/ 480 w 1536"/>
                <a:gd name="T75" fmla="*/ 2196 h 2402"/>
                <a:gd name="T76" fmla="*/ 400 w 1536"/>
                <a:gd name="T77" fmla="*/ 2351 h 2402"/>
                <a:gd name="T78" fmla="*/ 234 w 1536"/>
                <a:gd name="T79" fmla="*/ 2402 h 2402"/>
                <a:gd name="T80" fmla="*/ 75 w 1536"/>
                <a:gd name="T81" fmla="*/ 2353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36" h="2402">
                  <a:moveTo>
                    <a:pt x="75" y="2353"/>
                  </a:moveTo>
                  <a:cubicBezTo>
                    <a:pt x="30" y="2319"/>
                    <a:pt x="0" y="2265"/>
                    <a:pt x="0" y="2196"/>
                  </a:cubicBezTo>
                  <a:cubicBezTo>
                    <a:pt x="0" y="2196"/>
                    <a:pt x="0" y="2196"/>
                    <a:pt x="0" y="2196"/>
                  </a:cubicBezTo>
                  <a:cubicBezTo>
                    <a:pt x="0" y="2142"/>
                    <a:pt x="0" y="1170"/>
                    <a:pt x="0" y="1116"/>
                  </a:cubicBezTo>
                  <a:cubicBezTo>
                    <a:pt x="0" y="1116"/>
                    <a:pt x="0" y="1116"/>
                    <a:pt x="0" y="1116"/>
                  </a:cubicBezTo>
                  <a:cubicBezTo>
                    <a:pt x="0" y="1092"/>
                    <a:pt x="0" y="1092"/>
                    <a:pt x="0" y="1092"/>
                  </a:cubicBezTo>
                  <a:cubicBezTo>
                    <a:pt x="24" y="1092"/>
                    <a:pt x="24" y="1092"/>
                    <a:pt x="24" y="1092"/>
                  </a:cubicBezTo>
                  <a:cubicBezTo>
                    <a:pt x="31" y="1092"/>
                    <a:pt x="40" y="1092"/>
                    <a:pt x="48" y="1089"/>
                  </a:cubicBezTo>
                  <a:cubicBezTo>
                    <a:pt x="48" y="1089"/>
                    <a:pt x="48" y="1089"/>
                    <a:pt x="48" y="1089"/>
                  </a:cubicBezTo>
                  <a:cubicBezTo>
                    <a:pt x="56" y="1087"/>
                    <a:pt x="61" y="1083"/>
                    <a:pt x="66" y="1074"/>
                  </a:cubicBezTo>
                  <a:cubicBezTo>
                    <a:pt x="66" y="1074"/>
                    <a:pt x="66" y="1074"/>
                    <a:pt x="66" y="1074"/>
                  </a:cubicBezTo>
                  <a:cubicBezTo>
                    <a:pt x="69" y="1068"/>
                    <a:pt x="72" y="1059"/>
                    <a:pt x="72" y="1044"/>
                  </a:cubicBezTo>
                  <a:cubicBezTo>
                    <a:pt x="72" y="1044"/>
                    <a:pt x="72" y="1044"/>
                    <a:pt x="72" y="1044"/>
                  </a:cubicBezTo>
                  <a:cubicBezTo>
                    <a:pt x="72" y="1026"/>
                    <a:pt x="72" y="36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36"/>
                    <a:pt x="120" y="1026"/>
                    <a:pt x="120" y="1044"/>
                  </a:cubicBezTo>
                  <a:cubicBezTo>
                    <a:pt x="120" y="1044"/>
                    <a:pt x="120" y="1044"/>
                    <a:pt x="120" y="1044"/>
                  </a:cubicBezTo>
                  <a:cubicBezTo>
                    <a:pt x="120" y="1065"/>
                    <a:pt x="116" y="1083"/>
                    <a:pt x="109" y="1097"/>
                  </a:cubicBezTo>
                  <a:cubicBezTo>
                    <a:pt x="109" y="1097"/>
                    <a:pt x="109" y="1097"/>
                    <a:pt x="109" y="1097"/>
                  </a:cubicBezTo>
                  <a:cubicBezTo>
                    <a:pt x="101" y="1111"/>
                    <a:pt x="90" y="1121"/>
                    <a:pt x="79" y="1128"/>
                  </a:cubicBezTo>
                  <a:cubicBezTo>
                    <a:pt x="79" y="1128"/>
                    <a:pt x="79" y="1128"/>
                    <a:pt x="79" y="1128"/>
                  </a:cubicBezTo>
                  <a:cubicBezTo>
                    <a:pt x="68" y="1134"/>
                    <a:pt x="57" y="1137"/>
                    <a:pt x="48" y="1138"/>
                  </a:cubicBezTo>
                  <a:cubicBezTo>
                    <a:pt x="48" y="1138"/>
                    <a:pt x="48" y="1138"/>
                    <a:pt x="48" y="1138"/>
                  </a:cubicBezTo>
                  <a:cubicBezTo>
                    <a:pt x="48" y="1295"/>
                    <a:pt x="48" y="2146"/>
                    <a:pt x="48" y="2196"/>
                  </a:cubicBezTo>
                  <a:cubicBezTo>
                    <a:pt x="48" y="2196"/>
                    <a:pt x="48" y="2196"/>
                    <a:pt x="48" y="2196"/>
                  </a:cubicBezTo>
                  <a:cubicBezTo>
                    <a:pt x="48" y="2251"/>
                    <a:pt x="70" y="2288"/>
                    <a:pt x="104" y="2314"/>
                  </a:cubicBezTo>
                  <a:cubicBezTo>
                    <a:pt x="104" y="2314"/>
                    <a:pt x="104" y="2314"/>
                    <a:pt x="104" y="2314"/>
                  </a:cubicBezTo>
                  <a:cubicBezTo>
                    <a:pt x="138" y="2341"/>
                    <a:pt x="185" y="2354"/>
                    <a:pt x="234" y="2354"/>
                  </a:cubicBezTo>
                  <a:cubicBezTo>
                    <a:pt x="234" y="2354"/>
                    <a:pt x="234" y="2354"/>
                    <a:pt x="234" y="2354"/>
                  </a:cubicBezTo>
                  <a:cubicBezTo>
                    <a:pt x="284" y="2354"/>
                    <a:pt x="335" y="2340"/>
                    <a:pt x="372" y="2312"/>
                  </a:cubicBezTo>
                  <a:cubicBezTo>
                    <a:pt x="372" y="2312"/>
                    <a:pt x="372" y="2312"/>
                    <a:pt x="372" y="2312"/>
                  </a:cubicBezTo>
                  <a:cubicBezTo>
                    <a:pt x="409" y="2285"/>
                    <a:pt x="432" y="2248"/>
                    <a:pt x="432" y="2196"/>
                  </a:cubicBezTo>
                  <a:cubicBezTo>
                    <a:pt x="432" y="2196"/>
                    <a:pt x="432" y="2196"/>
                    <a:pt x="432" y="2196"/>
                  </a:cubicBezTo>
                  <a:cubicBezTo>
                    <a:pt x="432" y="2079"/>
                    <a:pt x="432" y="1120"/>
                    <a:pt x="432" y="958"/>
                  </a:cubicBezTo>
                  <a:cubicBezTo>
                    <a:pt x="432" y="958"/>
                    <a:pt x="432" y="958"/>
                    <a:pt x="432" y="958"/>
                  </a:cubicBezTo>
                  <a:cubicBezTo>
                    <a:pt x="428" y="958"/>
                    <a:pt x="423" y="957"/>
                    <a:pt x="418" y="955"/>
                  </a:cubicBezTo>
                  <a:cubicBezTo>
                    <a:pt x="418" y="955"/>
                    <a:pt x="418" y="955"/>
                    <a:pt x="418" y="955"/>
                  </a:cubicBezTo>
                  <a:cubicBezTo>
                    <a:pt x="402" y="950"/>
                    <a:pt x="383" y="938"/>
                    <a:pt x="371" y="917"/>
                  </a:cubicBezTo>
                  <a:cubicBezTo>
                    <a:pt x="371" y="917"/>
                    <a:pt x="371" y="917"/>
                    <a:pt x="371" y="917"/>
                  </a:cubicBezTo>
                  <a:cubicBezTo>
                    <a:pt x="364" y="903"/>
                    <a:pt x="360" y="885"/>
                    <a:pt x="360" y="864"/>
                  </a:cubicBezTo>
                  <a:cubicBezTo>
                    <a:pt x="360" y="864"/>
                    <a:pt x="360" y="864"/>
                    <a:pt x="360" y="864"/>
                  </a:cubicBezTo>
                  <a:cubicBezTo>
                    <a:pt x="360" y="803"/>
                    <a:pt x="361" y="623"/>
                    <a:pt x="361" y="489"/>
                  </a:cubicBezTo>
                  <a:cubicBezTo>
                    <a:pt x="361" y="489"/>
                    <a:pt x="361" y="489"/>
                    <a:pt x="361" y="489"/>
                  </a:cubicBezTo>
                  <a:cubicBezTo>
                    <a:pt x="361" y="422"/>
                    <a:pt x="361" y="366"/>
                    <a:pt x="360" y="343"/>
                  </a:cubicBezTo>
                  <a:cubicBezTo>
                    <a:pt x="360" y="343"/>
                    <a:pt x="360" y="343"/>
                    <a:pt x="360" y="343"/>
                  </a:cubicBezTo>
                  <a:cubicBezTo>
                    <a:pt x="360" y="339"/>
                    <a:pt x="360" y="335"/>
                    <a:pt x="360" y="332"/>
                  </a:cubicBezTo>
                  <a:cubicBezTo>
                    <a:pt x="360" y="332"/>
                    <a:pt x="360" y="332"/>
                    <a:pt x="360" y="332"/>
                  </a:cubicBezTo>
                  <a:cubicBezTo>
                    <a:pt x="360" y="278"/>
                    <a:pt x="370" y="235"/>
                    <a:pt x="392" y="204"/>
                  </a:cubicBezTo>
                  <a:cubicBezTo>
                    <a:pt x="392" y="204"/>
                    <a:pt x="392" y="204"/>
                    <a:pt x="392" y="204"/>
                  </a:cubicBezTo>
                  <a:cubicBezTo>
                    <a:pt x="415" y="172"/>
                    <a:pt x="452" y="156"/>
                    <a:pt x="492" y="156"/>
                  </a:cubicBezTo>
                  <a:cubicBezTo>
                    <a:pt x="492" y="156"/>
                    <a:pt x="492" y="156"/>
                    <a:pt x="492" y="156"/>
                  </a:cubicBezTo>
                  <a:cubicBezTo>
                    <a:pt x="654" y="156"/>
                    <a:pt x="1500" y="156"/>
                    <a:pt x="1536" y="156"/>
                  </a:cubicBezTo>
                  <a:cubicBezTo>
                    <a:pt x="1536" y="156"/>
                    <a:pt x="1536" y="156"/>
                    <a:pt x="1536" y="156"/>
                  </a:cubicBezTo>
                  <a:cubicBezTo>
                    <a:pt x="1536" y="204"/>
                    <a:pt x="1536" y="204"/>
                    <a:pt x="1536" y="204"/>
                  </a:cubicBezTo>
                  <a:cubicBezTo>
                    <a:pt x="1500" y="204"/>
                    <a:pt x="654" y="204"/>
                    <a:pt x="492" y="204"/>
                  </a:cubicBezTo>
                  <a:cubicBezTo>
                    <a:pt x="492" y="204"/>
                    <a:pt x="492" y="204"/>
                    <a:pt x="492" y="204"/>
                  </a:cubicBezTo>
                  <a:cubicBezTo>
                    <a:pt x="463" y="204"/>
                    <a:pt x="445" y="213"/>
                    <a:pt x="431" y="232"/>
                  </a:cubicBezTo>
                  <a:cubicBezTo>
                    <a:pt x="431" y="232"/>
                    <a:pt x="431" y="232"/>
                    <a:pt x="431" y="232"/>
                  </a:cubicBezTo>
                  <a:cubicBezTo>
                    <a:pt x="417" y="251"/>
                    <a:pt x="408" y="284"/>
                    <a:pt x="408" y="332"/>
                  </a:cubicBezTo>
                  <a:cubicBezTo>
                    <a:pt x="408" y="332"/>
                    <a:pt x="408" y="332"/>
                    <a:pt x="408" y="332"/>
                  </a:cubicBezTo>
                  <a:cubicBezTo>
                    <a:pt x="408" y="335"/>
                    <a:pt x="408" y="338"/>
                    <a:pt x="408" y="341"/>
                  </a:cubicBezTo>
                  <a:cubicBezTo>
                    <a:pt x="408" y="341"/>
                    <a:pt x="408" y="341"/>
                    <a:pt x="408" y="341"/>
                  </a:cubicBezTo>
                  <a:cubicBezTo>
                    <a:pt x="409" y="366"/>
                    <a:pt x="409" y="422"/>
                    <a:pt x="409" y="489"/>
                  </a:cubicBezTo>
                  <a:cubicBezTo>
                    <a:pt x="409" y="489"/>
                    <a:pt x="409" y="489"/>
                    <a:pt x="409" y="489"/>
                  </a:cubicBezTo>
                  <a:cubicBezTo>
                    <a:pt x="409" y="623"/>
                    <a:pt x="408" y="803"/>
                    <a:pt x="408" y="864"/>
                  </a:cubicBezTo>
                  <a:cubicBezTo>
                    <a:pt x="408" y="864"/>
                    <a:pt x="408" y="864"/>
                    <a:pt x="408" y="864"/>
                  </a:cubicBezTo>
                  <a:cubicBezTo>
                    <a:pt x="408" y="879"/>
                    <a:pt x="411" y="888"/>
                    <a:pt x="414" y="894"/>
                  </a:cubicBezTo>
                  <a:cubicBezTo>
                    <a:pt x="414" y="894"/>
                    <a:pt x="414" y="894"/>
                    <a:pt x="414" y="894"/>
                  </a:cubicBezTo>
                  <a:cubicBezTo>
                    <a:pt x="417" y="900"/>
                    <a:pt x="421" y="904"/>
                    <a:pt x="425" y="906"/>
                  </a:cubicBezTo>
                  <a:cubicBezTo>
                    <a:pt x="425" y="906"/>
                    <a:pt x="425" y="906"/>
                    <a:pt x="425" y="906"/>
                  </a:cubicBezTo>
                  <a:cubicBezTo>
                    <a:pt x="434" y="911"/>
                    <a:pt x="447" y="912"/>
                    <a:pt x="456" y="912"/>
                  </a:cubicBezTo>
                  <a:cubicBezTo>
                    <a:pt x="456" y="912"/>
                    <a:pt x="456" y="912"/>
                    <a:pt x="456" y="912"/>
                  </a:cubicBezTo>
                  <a:cubicBezTo>
                    <a:pt x="480" y="912"/>
                    <a:pt x="480" y="912"/>
                    <a:pt x="480" y="912"/>
                  </a:cubicBezTo>
                  <a:cubicBezTo>
                    <a:pt x="480" y="936"/>
                    <a:pt x="480" y="936"/>
                    <a:pt x="480" y="936"/>
                  </a:cubicBezTo>
                  <a:cubicBezTo>
                    <a:pt x="480" y="972"/>
                    <a:pt x="480" y="2070"/>
                    <a:pt x="480" y="2196"/>
                  </a:cubicBezTo>
                  <a:cubicBezTo>
                    <a:pt x="480" y="2196"/>
                    <a:pt x="480" y="2196"/>
                    <a:pt x="480" y="2196"/>
                  </a:cubicBezTo>
                  <a:cubicBezTo>
                    <a:pt x="480" y="2263"/>
                    <a:pt x="447" y="2317"/>
                    <a:pt x="400" y="2351"/>
                  </a:cubicBezTo>
                  <a:cubicBezTo>
                    <a:pt x="400" y="2351"/>
                    <a:pt x="400" y="2351"/>
                    <a:pt x="400" y="2351"/>
                  </a:cubicBezTo>
                  <a:cubicBezTo>
                    <a:pt x="354" y="2385"/>
                    <a:pt x="294" y="2402"/>
                    <a:pt x="234" y="2402"/>
                  </a:cubicBezTo>
                  <a:cubicBezTo>
                    <a:pt x="234" y="2402"/>
                    <a:pt x="234" y="2402"/>
                    <a:pt x="234" y="2402"/>
                  </a:cubicBezTo>
                  <a:cubicBezTo>
                    <a:pt x="177" y="2402"/>
                    <a:pt x="119" y="2387"/>
                    <a:pt x="75" y="2353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2" name="AutoShape 18"/>
          <p:cNvSpPr>
            <a:spLocks noChangeArrowheads="1"/>
          </p:cNvSpPr>
          <p:nvPr/>
        </p:nvSpPr>
        <p:spPr bwMode="auto">
          <a:xfrm flipH="1">
            <a:off x="3581400" y="4038600"/>
            <a:ext cx="482600" cy="628650"/>
          </a:xfrm>
          <a:prstGeom prst="leftArrowCallout">
            <a:avLst>
              <a:gd name="adj1" fmla="val 13822"/>
              <a:gd name="adj2" fmla="val 19081"/>
              <a:gd name="adj3" fmla="val 20394"/>
              <a:gd name="adj4" fmla="val 50662"/>
            </a:avLst>
          </a:prstGeom>
          <a:solidFill>
            <a:srgbClr val="FF99CC"/>
          </a:solidFill>
          <a:ln w="63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000" b="1" baseline="30000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353733" y="4434405"/>
            <a:ext cx="0" cy="1066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2387600" y="2743200"/>
            <a:ext cx="0" cy="457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Freeform 33"/>
          <p:cNvSpPr>
            <a:spLocks/>
          </p:cNvSpPr>
          <p:nvPr/>
        </p:nvSpPr>
        <p:spPr bwMode="auto">
          <a:xfrm>
            <a:off x="2438400" y="6246286"/>
            <a:ext cx="1120775" cy="434975"/>
          </a:xfrm>
          <a:custGeom>
            <a:avLst/>
            <a:gdLst>
              <a:gd name="T0" fmla="*/ 0 w 706"/>
              <a:gd name="T1" fmla="*/ 19 h 274"/>
              <a:gd name="T2" fmla="*/ 706 w 706"/>
              <a:gd name="T3" fmla="*/ 0 h 2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6" h="274">
                <a:moveTo>
                  <a:pt x="0" y="19"/>
                </a:moveTo>
                <a:cubicBezTo>
                  <a:pt x="223" y="274"/>
                  <a:pt x="595" y="156"/>
                  <a:pt x="706" y="0"/>
                </a:cubicBezTo>
              </a:path>
            </a:pathLst>
          </a:custGeom>
          <a:noFill/>
          <a:ln w="38100" cap="rnd">
            <a:solidFill>
              <a:srgbClr val="FF9900"/>
            </a:solidFill>
            <a:prstDash val="solid"/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66750" y="1687513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Cortex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666750" y="2286000"/>
            <a:ext cx="804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Medulla</a:t>
            </a: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3505200" y="3962402"/>
            <a:ext cx="533400" cy="100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Na</a:t>
            </a:r>
            <a:r>
              <a:rPr lang="en-US" b="1" baseline="30000" dirty="0" smtClean="0"/>
              <a:t>+</a:t>
            </a:r>
          </a:p>
          <a:p>
            <a:r>
              <a:rPr lang="en-US" b="1" dirty="0"/>
              <a:t>K</a:t>
            </a:r>
            <a:r>
              <a:rPr lang="en-US" b="1" baseline="30000" dirty="0" smtClean="0"/>
              <a:t>+</a:t>
            </a:r>
          </a:p>
          <a:p>
            <a:r>
              <a:rPr lang="en-US" b="1" dirty="0" err="1" smtClean="0"/>
              <a:t>Cl</a:t>
            </a:r>
            <a:r>
              <a:rPr lang="en-US" b="1" baseline="30000" dirty="0" smtClean="0"/>
              <a:t>-</a:t>
            </a:r>
          </a:p>
          <a:p>
            <a:endParaRPr lang="en-US" sz="800" b="1" baseline="30000" dirty="0"/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 flipV="1">
            <a:off x="3657600" y="2514600"/>
            <a:ext cx="0" cy="457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 rot="16200000" flipH="1">
            <a:off x="4262967" y="1306513"/>
            <a:ext cx="685800" cy="762000"/>
          </a:xfrm>
          <a:prstGeom prst="leftArrowCallout">
            <a:avLst>
              <a:gd name="adj1" fmla="val 13822"/>
              <a:gd name="adj2" fmla="val 19081"/>
              <a:gd name="adj3" fmla="val 20394"/>
              <a:gd name="adj4" fmla="val 50662"/>
            </a:avLst>
          </a:prstGeom>
          <a:solidFill>
            <a:srgbClr val="FF99CC"/>
          </a:solidFill>
          <a:ln w="63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000" b="1" baseline="30000"/>
          </a:p>
        </p:txBody>
      </p:sp>
      <p:sp>
        <p:nvSpPr>
          <p:cNvPr id="48" name="Text Box 52"/>
          <p:cNvSpPr txBox="1">
            <a:spLocks noChangeArrowheads="1"/>
          </p:cNvSpPr>
          <p:nvPr/>
        </p:nvSpPr>
        <p:spPr bwMode="auto">
          <a:xfrm>
            <a:off x="3843866" y="1613740"/>
            <a:ext cx="1447800" cy="45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       Na</a:t>
            </a:r>
            <a:r>
              <a:rPr lang="en-US" b="1" baseline="30000" dirty="0" smtClean="0"/>
              <a:t>+</a:t>
            </a:r>
            <a:r>
              <a:rPr lang="en-US" b="1" dirty="0" smtClean="0"/>
              <a:t> </a:t>
            </a:r>
            <a:r>
              <a:rPr lang="en-US" b="1" dirty="0" err="1" smtClean="0"/>
              <a:t>Cl</a:t>
            </a:r>
            <a:r>
              <a:rPr lang="en-US" b="1" baseline="30000" dirty="0" smtClean="0"/>
              <a:t>-</a:t>
            </a:r>
          </a:p>
          <a:p>
            <a:endParaRPr lang="en-US" sz="800" b="1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1471613" y="374247"/>
            <a:ext cx="5519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Understanding renal potassium loss</a:t>
            </a:r>
            <a:endParaRPr lang="en-US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762000" y="2133600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6" name="Group 12"/>
          <p:cNvGrpSpPr>
            <a:grpSpLocks noChangeAspect="1"/>
          </p:cNvGrpSpPr>
          <p:nvPr/>
        </p:nvGrpSpPr>
        <p:grpSpPr bwMode="auto">
          <a:xfrm>
            <a:off x="1981200" y="914400"/>
            <a:ext cx="3784600" cy="5491163"/>
            <a:chOff x="1968" y="628"/>
            <a:chExt cx="2384" cy="3459"/>
          </a:xfrm>
        </p:grpSpPr>
        <p:sp>
          <p:nvSpPr>
            <p:cNvPr id="36877" name="Freeform 13"/>
            <p:cNvSpPr>
              <a:spLocks noChangeAspect="1"/>
            </p:cNvSpPr>
            <p:nvPr/>
          </p:nvSpPr>
          <p:spPr bwMode="auto">
            <a:xfrm>
              <a:off x="1968" y="628"/>
              <a:ext cx="2384" cy="3459"/>
            </a:xfrm>
            <a:custGeom>
              <a:avLst/>
              <a:gdLst>
                <a:gd name="T0" fmla="*/ 72 w 1788"/>
                <a:gd name="T1" fmla="*/ 2196 h 2591"/>
                <a:gd name="T2" fmla="*/ 72 w 1788"/>
                <a:gd name="T3" fmla="*/ 1135 h 2591"/>
                <a:gd name="T4" fmla="*/ 66 w 1788"/>
                <a:gd name="T5" fmla="*/ 1134 h 2591"/>
                <a:gd name="T6" fmla="*/ 15 w 1788"/>
                <a:gd name="T7" fmla="*/ 1099 h 2591"/>
                <a:gd name="T8" fmla="*/ 0 w 1788"/>
                <a:gd name="T9" fmla="*/ 1044 h 2591"/>
                <a:gd name="T10" fmla="*/ 0 w 1788"/>
                <a:gd name="T11" fmla="*/ 0 h 2591"/>
                <a:gd name="T12" fmla="*/ 48 w 1788"/>
                <a:gd name="T13" fmla="*/ 0 h 2591"/>
                <a:gd name="T14" fmla="*/ 48 w 1788"/>
                <a:gd name="T15" fmla="*/ 1044 h 2591"/>
                <a:gd name="T16" fmla="*/ 59 w 1788"/>
                <a:gd name="T17" fmla="*/ 1077 h 2591"/>
                <a:gd name="T18" fmla="*/ 83 w 1788"/>
                <a:gd name="T19" fmla="*/ 1089 h 2591"/>
                <a:gd name="T20" fmla="*/ 120 w 1788"/>
                <a:gd name="T21" fmla="*/ 1116 h 2591"/>
                <a:gd name="T22" fmla="*/ 120 w 1788"/>
                <a:gd name="T23" fmla="*/ 2196 h 2591"/>
                <a:gd name="T24" fmla="*/ 233 w 1788"/>
                <a:gd name="T25" fmla="*/ 2457 h 2591"/>
                <a:gd name="T26" fmla="*/ 487 w 1788"/>
                <a:gd name="T27" fmla="*/ 2543 h 2591"/>
                <a:gd name="T28" fmla="*/ 747 w 1788"/>
                <a:gd name="T29" fmla="*/ 2455 h 2591"/>
                <a:gd name="T30" fmla="*/ 864 w 1788"/>
                <a:gd name="T31" fmla="*/ 2196 h 2591"/>
                <a:gd name="T32" fmla="*/ 864 w 1788"/>
                <a:gd name="T33" fmla="*/ 936 h 2591"/>
                <a:gd name="T34" fmla="*/ 864 w 1788"/>
                <a:gd name="T35" fmla="*/ 912 h 2591"/>
                <a:gd name="T36" fmla="*/ 912 w 1788"/>
                <a:gd name="T37" fmla="*/ 909 h 2591"/>
                <a:gd name="T38" fmla="*/ 930 w 1788"/>
                <a:gd name="T39" fmla="*/ 894 h 2591"/>
                <a:gd name="T40" fmla="*/ 936 w 1788"/>
                <a:gd name="T41" fmla="*/ 864 h 2591"/>
                <a:gd name="T42" fmla="*/ 936 w 1788"/>
                <a:gd name="T43" fmla="*/ 612 h 2591"/>
                <a:gd name="T44" fmla="*/ 953 w 1788"/>
                <a:gd name="T45" fmla="*/ 509 h 2591"/>
                <a:gd name="T46" fmla="*/ 1012 w 1788"/>
                <a:gd name="T47" fmla="*/ 453 h 2591"/>
                <a:gd name="T48" fmla="*/ 1068 w 1788"/>
                <a:gd name="T49" fmla="*/ 444 h 2591"/>
                <a:gd name="T50" fmla="*/ 1788 w 1788"/>
                <a:gd name="T51" fmla="*/ 444 h 2591"/>
                <a:gd name="T52" fmla="*/ 1788 w 1788"/>
                <a:gd name="T53" fmla="*/ 492 h 2591"/>
                <a:gd name="T54" fmla="*/ 1068 w 1788"/>
                <a:gd name="T55" fmla="*/ 492 h 2591"/>
                <a:gd name="T56" fmla="*/ 1029 w 1788"/>
                <a:gd name="T57" fmla="*/ 498 h 2591"/>
                <a:gd name="T58" fmla="*/ 1006 w 1788"/>
                <a:gd name="T59" fmla="*/ 514 h 2591"/>
                <a:gd name="T60" fmla="*/ 984 w 1788"/>
                <a:gd name="T61" fmla="*/ 612 h 2591"/>
                <a:gd name="T62" fmla="*/ 984 w 1788"/>
                <a:gd name="T63" fmla="*/ 864 h 2591"/>
                <a:gd name="T64" fmla="*/ 973 w 1788"/>
                <a:gd name="T65" fmla="*/ 917 h 2591"/>
                <a:gd name="T66" fmla="*/ 943 w 1788"/>
                <a:gd name="T67" fmla="*/ 948 h 2591"/>
                <a:gd name="T68" fmla="*/ 912 w 1788"/>
                <a:gd name="T69" fmla="*/ 958 h 2591"/>
                <a:gd name="T70" fmla="*/ 912 w 1788"/>
                <a:gd name="T71" fmla="*/ 2196 h 2591"/>
                <a:gd name="T72" fmla="*/ 777 w 1788"/>
                <a:gd name="T73" fmla="*/ 2492 h 2591"/>
                <a:gd name="T74" fmla="*/ 487 w 1788"/>
                <a:gd name="T75" fmla="*/ 2591 h 2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88" h="2591">
                  <a:moveTo>
                    <a:pt x="202" y="2494"/>
                  </a:moveTo>
                  <a:cubicBezTo>
                    <a:pt x="124" y="2428"/>
                    <a:pt x="72" y="2327"/>
                    <a:pt x="72" y="2196"/>
                  </a:cubicBezTo>
                  <a:cubicBezTo>
                    <a:pt x="72" y="2196"/>
                    <a:pt x="72" y="2196"/>
                    <a:pt x="72" y="2196"/>
                  </a:cubicBezTo>
                  <a:cubicBezTo>
                    <a:pt x="72" y="1815"/>
                    <a:pt x="72" y="1308"/>
                    <a:pt x="72" y="1135"/>
                  </a:cubicBezTo>
                  <a:cubicBezTo>
                    <a:pt x="72" y="1135"/>
                    <a:pt x="72" y="1135"/>
                    <a:pt x="72" y="1135"/>
                  </a:cubicBezTo>
                  <a:cubicBezTo>
                    <a:pt x="70" y="1135"/>
                    <a:pt x="68" y="1134"/>
                    <a:pt x="66" y="1134"/>
                  </a:cubicBezTo>
                  <a:cubicBezTo>
                    <a:pt x="66" y="1134"/>
                    <a:pt x="66" y="1134"/>
                    <a:pt x="66" y="1134"/>
                  </a:cubicBezTo>
                  <a:cubicBezTo>
                    <a:pt x="51" y="1129"/>
                    <a:pt x="30" y="1120"/>
                    <a:pt x="15" y="1099"/>
                  </a:cubicBezTo>
                  <a:cubicBezTo>
                    <a:pt x="15" y="1099"/>
                    <a:pt x="15" y="1099"/>
                    <a:pt x="15" y="1099"/>
                  </a:cubicBezTo>
                  <a:cubicBezTo>
                    <a:pt x="6" y="1085"/>
                    <a:pt x="0" y="1066"/>
                    <a:pt x="0" y="1044"/>
                  </a:cubicBezTo>
                  <a:cubicBezTo>
                    <a:pt x="0" y="1044"/>
                    <a:pt x="0" y="1044"/>
                    <a:pt x="0" y="1044"/>
                  </a:cubicBezTo>
                  <a:cubicBezTo>
                    <a:pt x="0" y="915"/>
                    <a:pt x="0" y="3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36"/>
                    <a:pt x="48" y="915"/>
                    <a:pt x="48" y="1044"/>
                  </a:cubicBezTo>
                  <a:cubicBezTo>
                    <a:pt x="48" y="1044"/>
                    <a:pt x="48" y="1044"/>
                    <a:pt x="48" y="1044"/>
                  </a:cubicBezTo>
                  <a:cubicBezTo>
                    <a:pt x="48" y="1063"/>
                    <a:pt x="53" y="1071"/>
                    <a:pt x="59" y="1077"/>
                  </a:cubicBezTo>
                  <a:cubicBezTo>
                    <a:pt x="59" y="1077"/>
                    <a:pt x="59" y="1077"/>
                    <a:pt x="59" y="1077"/>
                  </a:cubicBezTo>
                  <a:cubicBezTo>
                    <a:pt x="66" y="1083"/>
                    <a:pt x="75" y="1087"/>
                    <a:pt x="83" y="1089"/>
                  </a:cubicBezTo>
                  <a:cubicBezTo>
                    <a:pt x="83" y="1089"/>
                    <a:pt x="83" y="1089"/>
                    <a:pt x="83" y="1089"/>
                  </a:cubicBezTo>
                  <a:cubicBezTo>
                    <a:pt x="97" y="1091"/>
                    <a:pt x="120" y="1095"/>
                    <a:pt x="120" y="1095"/>
                  </a:cubicBezTo>
                  <a:cubicBezTo>
                    <a:pt x="121" y="1102"/>
                    <a:pt x="120" y="1111"/>
                    <a:pt x="120" y="1116"/>
                  </a:cubicBezTo>
                  <a:cubicBezTo>
                    <a:pt x="120" y="1116"/>
                    <a:pt x="120" y="1116"/>
                    <a:pt x="120" y="1116"/>
                  </a:cubicBezTo>
                  <a:cubicBezTo>
                    <a:pt x="120" y="1267"/>
                    <a:pt x="120" y="1800"/>
                    <a:pt x="120" y="2196"/>
                  </a:cubicBezTo>
                  <a:cubicBezTo>
                    <a:pt x="120" y="2196"/>
                    <a:pt x="120" y="2196"/>
                    <a:pt x="120" y="2196"/>
                  </a:cubicBezTo>
                  <a:cubicBezTo>
                    <a:pt x="120" y="2315"/>
                    <a:pt x="165" y="2399"/>
                    <a:pt x="233" y="2457"/>
                  </a:cubicBezTo>
                  <a:cubicBezTo>
                    <a:pt x="233" y="2457"/>
                    <a:pt x="233" y="2457"/>
                    <a:pt x="233" y="2457"/>
                  </a:cubicBezTo>
                  <a:cubicBezTo>
                    <a:pt x="301" y="2514"/>
                    <a:pt x="393" y="2543"/>
                    <a:pt x="487" y="2543"/>
                  </a:cubicBezTo>
                  <a:cubicBezTo>
                    <a:pt x="487" y="2543"/>
                    <a:pt x="487" y="2543"/>
                    <a:pt x="487" y="2543"/>
                  </a:cubicBezTo>
                  <a:cubicBezTo>
                    <a:pt x="582" y="2543"/>
                    <a:pt x="677" y="2513"/>
                    <a:pt x="747" y="2455"/>
                  </a:cubicBezTo>
                  <a:cubicBezTo>
                    <a:pt x="747" y="2455"/>
                    <a:pt x="747" y="2455"/>
                    <a:pt x="747" y="2455"/>
                  </a:cubicBezTo>
                  <a:cubicBezTo>
                    <a:pt x="817" y="2397"/>
                    <a:pt x="864" y="2312"/>
                    <a:pt x="864" y="2196"/>
                  </a:cubicBezTo>
                  <a:cubicBezTo>
                    <a:pt x="864" y="2196"/>
                    <a:pt x="864" y="2196"/>
                    <a:pt x="864" y="2196"/>
                  </a:cubicBezTo>
                  <a:cubicBezTo>
                    <a:pt x="864" y="1999"/>
                    <a:pt x="864" y="1170"/>
                    <a:pt x="864" y="936"/>
                  </a:cubicBezTo>
                  <a:cubicBezTo>
                    <a:pt x="864" y="936"/>
                    <a:pt x="864" y="936"/>
                    <a:pt x="864" y="936"/>
                  </a:cubicBezTo>
                  <a:cubicBezTo>
                    <a:pt x="864" y="912"/>
                    <a:pt x="864" y="912"/>
                    <a:pt x="864" y="912"/>
                  </a:cubicBezTo>
                  <a:cubicBezTo>
                    <a:pt x="888" y="912"/>
                    <a:pt x="888" y="912"/>
                    <a:pt x="888" y="912"/>
                  </a:cubicBezTo>
                  <a:cubicBezTo>
                    <a:pt x="894" y="912"/>
                    <a:pt x="904" y="912"/>
                    <a:pt x="912" y="909"/>
                  </a:cubicBezTo>
                  <a:cubicBezTo>
                    <a:pt x="912" y="909"/>
                    <a:pt x="912" y="909"/>
                    <a:pt x="912" y="909"/>
                  </a:cubicBezTo>
                  <a:cubicBezTo>
                    <a:pt x="920" y="907"/>
                    <a:pt x="925" y="903"/>
                    <a:pt x="930" y="894"/>
                  </a:cubicBezTo>
                  <a:cubicBezTo>
                    <a:pt x="930" y="894"/>
                    <a:pt x="930" y="894"/>
                    <a:pt x="930" y="894"/>
                  </a:cubicBezTo>
                  <a:cubicBezTo>
                    <a:pt x="933" y="888"/>
                    <a:pt x="936" y="879"/>
                    <a:pt x="936" y="864"/>
                  </a:cubicBezTo>
                  <a:cubicBezTo>
                    <a:pt x="936" y="864"/>
                    <a:pt x="936" y="864"/>
                    <a:pt x="936" y="864"/>
                  </a:cubicBezTo>
                  <a:cubicBezTo>
                    <a:pt x="936" y="802"/>
                    <a:pt x="936" y="702"/>
                    <a:pt x="936" y="612"/>
                  </a:cubicBezTo>
                  <a:cubicBezTo>
                    <a:pt x="936" y="612"/>
                    <a:pt x="936" y="612"/>
                    <a:pt x="936" y="612"/>
                  </a:cubicBezTo>
                  <a:cubicBezTo>
                    <a:pt x="936" y="570"/>
                    <a:pt x="941" y="536"/>
                    <a:pt x="953" y="509"/>
                  </a:cubicBezTo>
                  <a:cubicBezTo>
                    <a:pt x="953" y="509"/>
                    <a:pt x="953" y="509"/>
                    <a:pt x="953" y="509"/>
                  </a:cubicBezTo>
                  <a:cubicBezTo>
                    <a:pt x="965" y="482"/>
                    <a:pt x="987" y="462"/>
                    <a:pt x="1012" y="453"/>
                  </a:cubicBezTo>
                  <a:cubicBezTo>
                    <a:pt x="1012" y="453"/>
                    <a:pt x="1012" y="453"/>
                    <a:pt x="1012" y="453"/>
                  </a:cubicBezTo>
                  <a:cubicBezTo>
                    <a:pt x="1029" y="446"/>
                    <a:pt x="1048" y="444"/>
                    <a:pt x="1068" y="444"/>
                  </a:cubicBezTo>
                  <a:cubicBezTo>
                    <a:pt x="1068" y="444"/>
                    <a:pt x="1068" y="444"/>
                    <a:pt x="1068" y="444"/>
                  </a:cubicBezTo>
                  <a:cubicBezTo>
                    <a:pt x="1122" y="444"/>
                    <a:pt x="1770" y="444"/>
                    <a:pt x="1788" y="444"/>
                  </a:cubicBezTo>
                  <a:cubicBezTo>
                    <a:pt x="1788" y="444"/>
                    <a:pt x="1788" y="444"/>
                    <a:pt x="1788" y="444"/>
                  </a:cubicBezTo>
                  <a:cubicBezTo>
                    <a:pt x="1788" y="492"/>
                    <a:pt x="1788" y="492"/>
                    <a:pt x="1788" y="492"/>
                  </a:cubicBezTo>
                  <a:cubicBezTo>
                    <a:pt x="1770" y="492"/>
                    <a:pt x="1122" y="492"/>
                    <a:pt x="1068" y="492"/>
                  </a:cubicBezTo>
                  <a:cubicBezTo>
                    <a:pt x="1068" y="492"/>
                    <a:pt x="1068" y="492"/>
                    <a:pt x="1068" y="492"/>
                  </a:cubicBezTo>
                  <a:cubicBezTo>
                    <a:pt x="1052" y="492"/>
                    <a:pt x="1039" y="494"/>
                    <a:pt x="1029" y="498"/>
                  </a:cubicBezTo>
                  <a:cubicBezTo>
                    <a:pt x="1029" y="498"/>
                    <a:pt x="1029" y="498"/>
                    <a:pt x="1029" y="498"/>
                  </a:cubicBezTo>
                  <a:cubicBezTo>
                    <a:pt x="1019" y="502"/>
                    <a:pt x="1012" y="507"/>
                    <a:pt x="1006" y="514"/>
                  </a:cubicBezTo>
                  <a:cubicBezTo>
                    <a:pt x="1006" y="514"/>
                    <a:pt x="1006" y="514"/>
                    <a:pt x="1006" y="514"/>
                  </a:cubicBezTo>
                  <a:cubicBezTo>
                    <a:pt x="993" y="530"/>
                    <a:pt x="984" y="560"/>
                    <a:pt x="984" y="612"/>
                  </a:cubicBezTo>
                  <a:cubicBezTo>
                    <a:pt x="984" y="612"/>
                    <a:pt x="984" y="612"/>
                    <a:pt x="984" y="612"/>
                  </a:cubicBezTo>
                  <a:cubicBezTo>
                    <a:pt x="984" y="702"/>
                    <a:pt x="984" y="802"/>
                    <a:pt x="984" y="864"/>
                  </a:cubicBezTo>
                  <a:cubicBezTo>
                    <a:pt x="984" y="864"/>
                    <a:pt x="984" y="864"/>
                    <a:pt x="984" y="864"/>
                  </a:cubicBezTo>
                  <a:cubicBezTo>
                    <a:pt x="984" y="885"/>
                    <a:pt x="980" y="903"/>
                    <a:pt x="973" y="917"/>
                  </a:cubicBezTo>
                  <a:cubicBezTo>
                    <a:pt x="973" y="917"/>
                    <a:pt x="973" y="917"/>
                    <a:pt x="973" y="917"/>
                  </a:cubicBezTo>
                  <a:cubicBezTo>
                    <a:pt x="965" y="931"/>
                    <a:pt x="954" y="941"/>
                    <a:pt x="943" y="948"/>
                  </a:cubicBezTo>
                  <a:cubicBezTo>
                    <a:pt x="943" y="948"/>
                    <a:pt x="943" y="948"/>
                    <a:pt x="943" y="948"/>
                  </a:cubicBezTo>
                  <a:cubicBezTo>
                    <a:pt x="932" y="954"/>
                    <a:pt x="921" y="957"/>
                    <a:pt x="912" y="958"/>
                  </a:cubicBezTo>
                  <a:cubicBezTo>
                    <a:pt x="912" y="958"/>
                    <a:pt x="912" y="958"/>
                    <a:pt x="912" y="958"/>
                  </a:cubicBezTo>
                  <a:cubicBezTo>
                    <a:pt x="912" y="1219"/>
                    <a:pt x="912" y="2004"/>
                    <a:pt x="912" y="2196"/>
                  </a:cubicBezTo>
                  <a:cubicBezTo>
                    <a:pt x="912" y="2196"/>
                    <a:pt x="912" y="2196"/>
                    <a:pt x="912" y="2196"/>
                  </a:cubicBezTo>
                  <a:cubicBezTo>
                    <a:pt x="912" y="2325"/>
                    <a:pt x="858" y="2426"/>
                    <a:pt x="777" y="2492"/>
                  </a:cubicBezTo>
                  <a:cubicBezTo>
                    <a:pt x="777" y="2492"/>
                    <a:pt x="777" y="2492"/>
                    <a:pt x="777" y="2492"/>
                  </a:cubicBezTo>
                  <a:cubicBezTo>
                    <a:pt x="697" y="2558"/>
                    <a:pt x="591" y="2591"/>
                    <a:pt x="487" y="2591"/>
                  </a:cubicBezTo>
                  <a:cubicBezTo>
                    <a:pt x="487" y="2591"/>
                    <a:pt x="487" y="2591"/>
                    <a:pt x="487" y="2591"/>
                  </a:cubicBezTo>
                  <a:cubicBezTo>
                    <a:pt x="384" y="2591"/>
                    <a:pt x="281" y="2560"/>
                    <a:pt x="202" y="2494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 noChangeAspect="1"/>
            </p:cNvSpPr>
            <p:nvPr/>
          </p:nvSpPr>
          <p:spPr bwMode="auto">
            <a:xfrm>
              <a:off x="2304" y="628"/>
              <a:ext cx="2048" cy="3206"/>
            </a:xfrm>
            <a:custGeom>
              <a:avLst/>
              <a:gdLst>
                <a:gd name="T0" fmla="*/ 0 w 1536"/>
                <a:gd name="T1" fmla="*/ 2196 h 2402"/>
                <a:gd name="T2" fmla="*/ 0 w 1536"/>
                <a:gd name="T3" fmla="*/ 1116 h 2402"/>
                <a:gd name="T4" fmla="*/ 0 w 1536"/>
                <a:gd name="T5" fmla="*/ 1092 h 2402"/>
                <a:gd name="T6" fmla="*/ 48 w 1536"/>
                <a:gd name="T7" fmla="*/ 1089 h 2402"/>
                <a:gd name="T8" fmla="*/ 66 w 1536"/>
                <a:gd name="T9" fmla="*/ 1074 h 2402"/>
                <a:gd name="T10" fmla="*/ 72 w 1536"/>
                <a:gd name="T11" fmla="*/ 1044 h 2402"/>
                <a:gd name="T12" fmla="*/ 72 w 1536"/>
                <a:gd name="T13" fmla="*/ 0 h 2402"/>
                <a:gd name="T14" fmla="*/ 120 w 1536"/>
                <a:gd name="T15" fmla="*/ 0 h 2402"/>
                <a:gd name="T16" fmla="*/ 120 w 1536"/>
                <a:gd name="T17" fmla="*/ 1044 h 2402"/>
                <a:gd name="T18" fmla="*/ 109 w 1536"/>
                <a:gd name="T19" fmla="*/ 1097 h 2402"/>
                <a:gd name="T20" fmla="*/ 79 w 1536"/>
                <a:gd name="T21" fmla="*/ 1128 h 2402"/>
                <a:gd name="T22" fmla="*/ 48 w 1536"/>
                <a:gd name="T23" fmla="*/ 1138 h 2402"/>
                <a:gd name="T24" fmla="*/ 48 w 1536"/>
                <a:gd name="T25" fmla="*/ 2196 h 2402"/>
                <a:gd name="T26" fmla="*/ 104 w 1536"/>
                <a:gd name="T27" fmla="*/ 2314 h 2402"/>
                <a:gd name="T28" fmla="*/ 234 w 1536"/>
                <a:gd name="T29" fmla="*/ 2354 h 2402"/>
                <a:gd name="T30" fmla="*/ 372 w 1536"/>
                <a:gd name="T31" fmla="*/ 2312 h 2402"/>
                <a:gd name="T32" fmla="*/ 432 w 1536"/>
                <a:gd name="T33" fmla="*/ 2196 h 2402"/>
                <a:gd name="T34" fmla="*/ 432 w 1536"/>
                <a:gd name="T35" fmla="*/ 958 h 2402"/>
                <a:gd name="T36" fmla="*/ 418 w 1536"/>
                <a:gd name="T37" fmla="*/ 955 h 2402"/>
                <a:gd name="T38" fmla="*/ 371 w 1536"/>
                <a:gd name="T39" fmla="*/ 917 h 2402"/>
                <a:gd name="T40" fmla="*/ 360 w 1536"/>
                <a:gd name="T41" fmla="*/ 864 h 2402"/>
                <a:gd name="T42" fmla="*/ 361 w 1536"/>
                <a:gd name="T43" fmla="*/ 489 h 2402"/>
                <a:gd name="T44" fmla="*/ 360 w 1536"/>
                <a:gd name="T45" fmla="*/ 343 h 2402"/>
                <a:gd name="T46" fmla="*/ 360 w 1536"/>
                <a:gd name="T47" fmla="*/ 332 h 2402"/>
                <a:gd name="T48" fmla="*/ 392 w 1536"/>
                <a:gd name="T49" fmla="*/ 204 h 2402"/>
                <a:gd name="T50" fmla="*/ 492 w 1536"/>
                <a:gd name="T51" fmla="*/ 156 h 2402"/>
                <a:gd name="T52" fmla="*/ 1536 w 1536"/>
                <a:gd name="T53" fmla="*/ 156 h 2402"/>
                <a:gd name="T54" fmla="*/ 492 w 1536"/>
                <a:gd name="T55" fmla="*/ 204 h 2402"/>
                <a:gd name="T56" fmla="*/ 431 w 1536"/>
                <a:gd name="T57" fmla="*/ 232 h 2402"/>
                <a:gd name="T58" fmla="*/ 408 w 1536"/>
                <a:gd name="T59" fmla="*/ 332 h 2402"/>
                <a:gd name="T60" fmla="*/ 408 w 1536"/>
                <a:gd name="T61" fmla="*/ 341 h 2402"/>
                <a:gd name="T62" fmla="*/ 409 w 1536"/>
                <a:gd name="T63" fmla="*/ 489 h 2402"/>
                <a:gd name="T64" fmla="*/ 408 w 1536"/>
                <a:gd name="T65" fmla="*/ 864 h 2402"/>
                <a:gd name="T66" fmla="*/ 414 w 1536"/>
                <a:gd name="T67" fmla="*/ 894 h 2402"/>
                <a:gd name="T68" fmla="*/ 425 w 1536"/>
                <a:gd name="T69" fmla="*/ 906 h 2402"/>
                <a:gd name="T70" fmla="*/ 456 w 1536"/>
                <a:gd name="T71" fmla="*/ 912 h 2402"/>
                <a:gd name="T72" fmla="*/ 480 w 1536"/>
                <a:gd name="T73" fmla="*/ 912 h 2402"/>
                <a:gd name="T74" fmla="*/ 480 w 1536"/>
                <a:gd name="T75" fmla="*/ 2196 h 2402"/>
                <a:gd name="T76" fmla="*/ 400 w 1536"/>
                <a:gd name="T77" fmla="*/ 2351 h 2402"/>
                <a:gd name="T78" fmla="*/ 234 w 1536"/>
                <a:gd name="T79" fmla="*/ 2402 h 2402"/>
                <a:gd name="T80" fmla="*/ 75 w 1536"/>
                <a:gd name="T81" fmla="*/ 2353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36" h="2402">
                  <a:moveTo>
                    <a:pt x="75" y="2353"/>
                  </a:moveTo>
                  <a:cubicBezTo>
                    <a:pt x="30" y="2319"/>
                    <a:pt x="0" y="2265"/>
                    <a:pt x="0" y="2196"/>
                  </a:cubicBezTo>
                  <a:cubicBezTo>
                    <a:pt x="0" y="2196"/>
                    <a:pt x="0" y="2196"/>
                    <a:pt x="0" y="2196"/>
                  </a:cubicBezTo>
                  <a:cubicBezTo>
                    <a:pt x="0" y="2142"/>
                    <a:pt x="0" y="1170"/>
                    <a:pt x="0" y="1116"/>
                  </a:cubicBezTo>
                  <a:cubicBezTo>
                    <a:pt x="0" y="1116"/>
                    <a:pt x="0" y="1116"/>
                    <a:pt x="0" y="1116"/>
                  </a:cubicBezTo>
                  <a:cubicBezTo>
                    <a:pt x="0" y="1092"/>
                    <a:pt x="0" y="1092"/>
                    <a:pt x="0" y="1092"/>
                  </a:cubicBezTo>
                  <a:cubicBezTo>
                    <a:pt x="24" y="1092"/>
                    <a:pt x="24" y="1092"/>
                    <a:pt x="24" y="1092"/>
                  </a:cubicBezTo>
                  <a:cubicBezTo>
                    <a:pt x="31" y="1092"/>
                    <a:pt x="40" y="1092"/>
                    <a:pt x="48" y="1089"/>
                  </a:cubicBezTo>
                  <a:cubicBezTo>
                    <a:pt x="48" y="1089"/>
                    <a:pt x="48" y="1089"/>
                    <a:pt x="48" y="1089"/>
                  </a:cubicBezTo>
                  <a:cubicBezTo>
                    <a:pt x="56" y="1087"/>
                    <a:pt x="61" y="1083"/>
                    <a:pt x="66" y="1074"/>
                  </a:cubicBezTo>
                  <a:cubicBezTo>
                    <a:pt x="66" y="1074"/>
                    <a:pt x="66" y="1074"/>
                    <a:pt x="66" y="1074"/>
                  </a:cubicBezTo>
                  <a:cubicBezTo>
                    <a:pt x="69" y="1068"/>
                    <a:pt x="72" y="1059"/>
                    <a:pt x="72" y="1044"/>
                  </a:cubicBezTo>
                  <a:cubicBezTo>
                    <a:pt x="72" y="1044"/>
                    <a:pt x="72" y="1044"/>
                    <a:pt x="72" y="1044"/>
                  </a:cubicBezTo>
                  <a:cubicBezTo>
                    <a:pt x="72" y="1026"/>
                    <a:pt x="72" y="36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36"/>
                    <a:pt x="120" y="1026"/>
                    <a:pt x="120" y="1044"/>
                  </a:cubicBezTo>
                  <a:cubicBezTo>
                    <a:pt x="120" y="1044"/>
                    <a:pt x="120" y="1044"/>
                    <a:pt x="120" y="1044"/>
                  </a:cubicBezTo>
                  <a:cubicBezTo>
                    <a:pt x="120" y="1065"/>
                    <a:pt x="116" y="1083"/>
                    <a:pt x="109" y="1097"/>
                  </a:cubicBezTo>
                  <a:cubicBezTo>
                    <a:pt x="109" y="1097"/>
                    <a:pt x="109" y="1097"/>
                    <a:pt x="109" y="1097"/>
                  </a:cubicBezTo>
                  <a:cubicBezTo>
                    <a:pt x="101" y="1111"/>
                    <a:pt x="90" y="1121"/>
                    <a:pt x="79" y="1128"/>
                  </a:cubicBezTo>
                  <a:cubicBezTo>
                    <a:pt x="79" y="1128"/>
                    <a:pt x="79" y="1128"/>
                    <a:pt x="79" y="1128"/>
                  </a:cubicBezTo>
                  <a:cubicBezTo>
                    <a:pt x="68" y="1134"/>
                    <a:pt x="57" y="1137"/>
                    <a:pt x="48" y="1138"/>
                  </a:cubicBezTo>
                  <a:cubicBezTo>
                    <a:pt x="48" y="1138"/>
                    <a:pt x="48" y="1138"/>
                    <a:pt x="48" y="1138"/>
                  </a:cubicBezTo>
                  <a:cubicBezTo>
                    <a:pt x="48" y="1295"/>
                    <a:pt x="48" y="2146"/>
                    <a:pt x="48" y="2196"/>
                  </a:cubicBezTo>
                  <a:cubicBezTo>
                    <a:pt x="48" y="2196"/>
                    <a:pt x="48" y="2196"/>
                    <a:pt x="48" y="2196"/>
                  </a:cubicBezTo>
                  <a:cubicBezTo>
                    <a:pt x="48" y="2251"/>
                    <a:pt x="70" y="2288"/>
                    <a:pt x="104" y="2314"/>
                  </a:cubicBezTo>
                  <a:cubicBezTo>
                    <a:pt x="104" y="2314"/>
                    <a:pt x="104" y="2314"/>
                    <a:pt x="104" y="2314"/>
                  </a:cubicBezTo>
                  <a:cubicBezTo>
                    <a:pt x="138" y="2341"/>
                    <a:pt x="185" y="2354"/>
                    <a:pt x="234" y="2354"/>
                  </a:cubicBezTo>
                  <a:cubicBezTo>
                    <a:pt x="234" y="2354"/>
                    <a:pt x="234" y="2354"/>
                    <a:pt x="234" y="2354"/>
                  </a:cubicBezTo>
                  <a:cubicBezTo>
                    <a:pt x="284" y="2354"/>
                    <a:pt x="335" y="2340"/>
                    <a:pt x="372" y="2312"/>
                  </a:cubicBezTo>
                  <a:cubicBezTo>
                    <a:pt x="372" y="2312"/>
                    <a:pt x="372" y="2312"/>
                    <a:pt x="372" y="2312"/>
                  </a:cubicBezTo>
                  <a:cubicBezTo>
                    <a:pt x="409" y="2285"/>
                    <a:pt x="432" y="2248"/>
                    <a:pt x="432" y="2196"/>
                  </a:cubicBezTo>
                  <a:cubicBezTo>
                    <a:pt x="432" y="2196"/>
                    <a:pt x="432" y="2196"/>
                    <a:pt x="432" y="2196"/>
                  </a:cubicBezTo>
                  <a:cubicBezTo>
                    <a:pt x="432" y="2079"/>
                    <a:pt x="432" y="1120"/>
                    <a:pt x="432" y="958"/>
                  </a:cubicBezTo>
                  <a:cubicBezTo>
                    <a:pt x="432" y="958"/>
                    <a:pt x="432" y="958"/>
                    <a:pt x="432" y="958"/>
                  </a:cubicBezTo>
                  <a:cubicBezTo>
                    <a:pt x="428" y="958"/>
                    <a:pt x="423" y="957"/>
                    <a:pt x="418" y="955"/>
                  </a:cubicBezTo>
                  <a:cubicBezTo>
                    <a:pt x="418" y="955"/>
                    <a:pt x="418" y="955"/>
                    <a:pt x="418" y="955"/>
                  </a:cubicBezTo>
                  <a:cubicBezTo>
                    <a:pt x="402" y="950"/>
                    <a:pt x="383" y="938"/>
                    <a:pt x="371" y="917"/>
                  </a:cubicBezTo>
                  <a:cubicBezTo>
                    <a:pt x="371" y="917"/>
                    <a:pt x="371" y="917"/>
                    <a:pt x="371" y="917"/>
                  </a:cubicBezTo>
                  <a:cubicBezTo>
                    <a:pt x="364" y="903"/>
                    <a:pt x="360" y="885"/>
                    <a:pt x="360" y="864"/>
                  </a:cubicBezTo>
                  <a:cubicBezTo>
                    <a:pt x="360" y="864"/>
                    <a:pt x="360" y="864"/>
                    <a:pt x="360" y="864"/>
                  </a:cubicBezTo>
                  <a:cubicBezTo>
                    <a:pt x="360" y="803"/>
                    <a:pt x="361" y="623"/>
                    <a:pt x="361" y="489"/>
                  </a:cubicBezTo>
                  <a:cubicBezTo>
                    <a:pt x="361" y="489"/>
                    <a:pt x="361" y="489"/>
                    <a:pt x="361" y="489"/>
                  </a:cubicBezTo>
                  <a:cubicBezTo>
                    <a:pt x="361" y="422"/>
                    <a:pt x="361" y="366"/>
                    <a:pt x="360" y="343"/>
                  </a:cubicBezTo>
                  <a:cubicBezTo>
                    <a:pt x="360" y="343"/>
                    <a:pt x="360" y="343"/>
                    <a:pt x="360" y="343"/>
                  </a:cubicBezTo>
                  <a:cubicBezTo>
                    <a:pt x="360" y="339"/>
                    <a:pt x="360" y="335"/>
                    <a:pt x="360" y="332"/>
                  </a:cubicBezTo>
                  <a:cubicBezTo>
                    <a:pt x="360" y="332"/>
                    <a:pt x="360" y="332"/>
                    <a:pt x="360" y="332"/>
                  </a:cubicBezTo>
                  <a:cubicBezTo>
                    <a:pt x="360" y="278"/>
                    <a:pt x="370" y="235"/>
                    <a:pt x="392" y="204"/>
                  </a:cubicBezTo>
                  <a:cubicBezTo>
                    <a:pt x="392" y="204"/>
                    <a:pt x="392" y="204"/>
                    <a:pt x="392" y="204"/>
                  </a:cubicBezTo>
                  <a:cubicBezTo>
                    <a:pt x="415" y="172"/>
                    <a:pt x="452" y="156"/>
                    <a:pt x="492" y="156"/>
                  </a:cubicBezTo>
                  <a:cubicBezTo>
                    <a:pt x="492" y="156"/>
                    <a:pt x="492" y="156"/>
                    <a:pt x="492" y="156"/>
                  </a:cubicBezTo>
                  <a:cubicBezTo>
                    <a:pt x="654" y="156"/>
                    <a:pt x="1500" y="156"/>
                    <a:pt x="1536" y="156"/>
                  </a:cubicBezTo>
                  <a:cubicBezTo>
                    <a:pt x="1536" y="156"/>
                    <a:pt x="1536" y="156"/>
                    <a:pt x="1536" y="156"/>
                  </a:cubicBezTo>
                  <a:cubicBezTo>
                    <a:pt x="1536" y="204"/>
                    <a:pt x="1536" y="204"/>
                    <a:pt x="1536" y="204"/>
                  </a:cubicBezTo>
                  <a:cubicBezTo>
                    <a:pt x="1500" y="204"/>
                    <a:pt x="654" y="204"/>
                    <a:pt x="492" y="204"/>
                  </a:cubicBezTo>
                  <a:cubicBezTo>
                    <a:pt x="492" y="204"/>
                    <a:pt x="492" y="204"/>
                    <a:pt x="492" y="204"/>
                  </a:cubicBezTo>
                  <a:cubicBezTo>
                    <a:pt x="463" y="204"/>
                    <a:pt x="445" y="213"/>
                    <a:pt x="431" y="232"/>
                  </a:cubicBezTo>
                  <a:cubicBezTo>
                    <a:pt x="431" y="232"/>
                    <a:pt x="431" y="232"/>
                    <a:pt x="431" y="232"/>
                  </a:cubicBezTo>
                  <a:cubicBezTo>
                    <a:pt x="417" y="251"/>
                    <a:pt x="408" y="284"/>
                    <a:pt x="408" y="332"/>
                  </a:cubicBezTo>
                  <a:cubicBezTo>
                    <a:pt x="408" y="332"/>
                    <a:pt x="408" y="332"/>
                    <a:pt x="408" y="332"/>
                  </a:cubicBezTo>
                  <a:cubicBezTo>
                    <a:pt x="408" y="335"/>
                    <a:pt x="408" y="338"/>
                    <a:pt x="408" y="341"/>
                  </a:cubicBezTo>
                  <a:cubicBezTo>
                    <a:pt x="408" y="341"/>
                    <a:pt x="408" y="341"/>
                    <a:pt x="408" y="341"/>
                  </a:cubicBezTo>
                  <a:cubicBezTo>
                    <a:pt x="409" y="366"/>
                    <a:pt x="409" y="422"/>
                    <a:pt x="409" y="489"/>
                  </a:cubicBezTo>
                  <a:cubicBezTo>
                    <a:pt x="409" y="489"/>
                    <a:pt x="409" y="489"/>
                    <a:pt x="409" y="489"/>
                  </a:cubicBezTo>
                  <a:cubicBezTo>
                    <a:pt x="409" y="623"/>
                    <a:pt x="408" y="803"/>
                    <a:pt x="408" y="864"/>
                  </a:cubicBezTo>
                  <a:cubicBezTo>
                    <a:pt x="408" y="864"/>
                    <a:pt x="408" y="864"/>
                    <a:pt x="408" y="864"/>
                  </a:cubicBezTo>
                  <a:cubicBezTo>
                    <a:pt x="408" y="879"/>
                    <a:pt x="411" y="888"/>
                    <a:pt x="414" y="894"/>
                  </a:cubicBezTo>
                  <a:cubicBezTo>
                    <a:pt x="414" y="894"/>
                    <a:pt x="414" y="894"/>
                    <a:pt x="414" y="894"/>
                  </a:cubicBezTo>
                  <a:cubicBezTo>
                    <a:pt x="417" y="900"/>
                    <a:pt x="421" y="904"/>
                    <a:pt x="425" y="906"/>
                  </a:cubicBezTo>
                  <a:cubicBezTo>
                    <a:pt x="425" y="906"/>
                    <a:pt x="425" y="906"/>
                    <a:pt x="425" y="906"/>
                  </a:cubicBezTo>
                  <a:cubicBezTo>
                    <a:pt x="434" y="911"/>
                    <a:pt x="447" y="912"/>
                    <a:pt x="456" y="912"/>
                  </a:cubicBezTo>
                  <a:cubicBezTo>
                    <a:pt x="456" y="912"/>
                    <a:pt x="456" y="912"/>
                    <a:pt x="456" y="912"/>
                  </a:cubicBezTo>
                  <a:cubicBezTo>
                    <a:pt x="480" y="912"/>
                    <a:pt x="480" y="912"/>
                    <a:pt x="480" y="912"/>
                  </a:cubicBezTo>
                  <a:cubicBezTo>
                    <a:pt x="480" y="936"/>
                    <a:pt x="480" y="936"/>
                    <a:pt x="480" y="936"/>
                  </a:cubicBezTo>
                  <a:cubicBezTo>
                    <a:pt x="480" y="972"/>
                    <a:pt x="480" y="2070"/>
                    <a:pt x="480" y="2196"/>
                  </a:cubicBezTo>
                  <a:cubicBezTo>
                    <a:pt x="480" y="2196"/>
                    <a:pt x="480" y="2196"/>
                    <a:pt x="480" y="2196"/>
                  </a:cubicBezTo>
                  <a:cubicBezTo>
                    <a:pt x="480" y="2263"/>
                    <a:pt x="447" y="2317"/>
                    <a:pt x="400" y="2351"/>
                  </a:cubicBezTo>
                  <a:cubicBezTo>
                    <a:pt x="400" y="2351"/>
                    <a:pt x="400" y="2351"/>
                    <a:pt x="400" y="2351"/>
                  </a:cubicBezTo>
                  <a:cubicBezTo>
                    <a:pt x="354" y="2385"/>
                    <a:pt x="294" y="2402"/>
                    <a:pt x="234" y="2402"/>
                  </a:cubicBezTo>
                  <a:cubicBezTo>
                    <a:pt x="234" y="2402"/>
                    <a:pt x="234" y="2402"/>
                    <a:pt x="234" y="2402"/>
                  </a:cubicBezTo>
                  <a:cubicBezTo>
                    <a:pt x="177" y="2402"/>
                    <a:pt x="119" y="2387"/>
                    <a:pt x="75" y="2353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2" name="AutoShape 18"/>
          <p:cNvSpPr>
            <a:spLocks noChangeArrowheads="1"/>
          </p:cNvSpPr>
          <p:nvPr/>
        </p:nvSpPr>
        <p:spPr bwMode="auto">
          <a:xfrm flipH="1">
            <a:off x="3581400" y="4038600"/>
            <a:ext cx="482600" cy="628650"/>
          </a:xfrm>
          <a:prstGeom prst="leftArrowCallout">
            <a:avLst>
              <a:gd name="adj1" fmla="val 13822"/>
              <a:gd name="adj2" fmla="val 19081"/>
              <a:gd name="adj3" fmla="val 20394"/>
              <a:gd name="adj4" fmla="val 50662"/>
            </a:avLst>
          </a:prstGeom>
          <a:solidFill>
            <a:srgbClr val="FF99CC"/>
          </a:solidFill>
          <a:ln w="63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000" b="1" baseline="30000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362200" y="4114800"/>
            <a:ext cx="0" cy="1066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2438400" y="2286000"/>
            <a:ext cx="0" cy="457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Freeform 33"/>
          <p:cNvSpPr>
            <a:spLocks/>
          </p:cNvSpPr>
          <p:nvPr/>
        </p:nvSpPr>
        <p:spPr bwMode="auto">
          <a:xfrm>
            <a:off x="2438400" y="5867400"/>
            <a:ext cx="1120775" cy="434975"/>
          </a:xfrm>
          <a:custGeom>
            <a:avLst/>
            <a:gdLst>
              <a:gd name="T0" fmla="*/ 0 w 706"/>
              <a:gd name="T1" fmla="*/ 19 h 274"/>
              <a:gd name="T2" fmla="*/ 706 w 706"/>
              <a:gd name="T3" fmla="*/ 0 h 2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6" h="274">
                <a:moveTo>
                  <a:pt x="0" y="19"/>
                </a:moveTo>
                <a:cubicBezTo>
                  <a:pt x="223" y="274"/>
                  <a:pt x="595" y="156"/>
                  <a:pt x="706" y="0"/>
                </a:cubicBezTo>
              </a:path>
            </a:pathLst>
          </a:custGeom>
          <a:noFill/>
          <a:ln w="38100" cap="rnd">
            <a:solidFill>
              <a:srgbClr val="FF9900"/>
            </a:solidFill>
            <a:prstDash val="solid"/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66750" y="1687513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Cortex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666750" y="2286000"/>
            <a:ext cx="804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Medulla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5477798" y="1447800"/>
            <a:ext cx="34281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Na</a:t>
            </a:r>
            <a:r>
              <a:rPr lang="en-US" sz="2000" b="1" baseline="30000" dirty="0" smtClean="0"/>
              <a:t>+</a:t>
            </a:r>
            <a:r>
              <a:rPr lang="en-US" sz="2000" b="1" dirty="0" smtClean="0"/>
              <a:t> delivery to distal nephron</a:t>
            </a:r>
            <a:endParaRPr lang="en-US" sz="2000" b="1" dirty="0"/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3505200" y="3962402"/>
            <a:ext cx="533400" cy="100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Na</a:t>
            </a:r>
            <a:r>
              <a:rPr lang="en-US" b="1" baseline="30000" dirty="0" smtClean="0"/>
              <a:t>+</a:t>
            </a:r>
          </a:p>
          <a:p>
            <a:r>
              <a:rPr lang="en-US" b="1" dirty="0"/>
              <a:t>K</a:t>
            </a:r>
            <a:r>
              <a:rPr lang="en-US" b="1" baseline="30000" dirty="0" smtClean="0"/>
              <a:t>+</a:t>
            </a:r>
          </a:p>
          <a:p>
            <a:r>
              <a:rPr lang="en-US" b="1" dirty="0" err="1" smtClean="0"/>
              <a:t>Cl</a:t>
            </a:r>
            <a:r>
              <a:rPr lang="en-US" b="1" baseline="30000" dirty="0" smtClean="0"/>
              <a:t>-</a:t>
            </a:r>
          </a:p>
          <a:p>
            <a:endParaRPr lang="en-US" sz="800" b="1" baseline="30000" dirty="0"/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 flipV="1">
            <a:off x="3657600" y="3124200"/>
            <a:ext cx="0" cy="457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5486400" y="1447800"/>
            <a:ext cx="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" name="AutoShape 18"/>
          <p:cNvSpPr>
            <a:spLocks noChangeArrowheads="1"/>
          </p:cNvSpPr>
          <p:nvPr/>
        </p:nvSpPr>
        <p:spPr bwMode="auto">
          <a:xfrm rot="16200000" flipH="1">
            <a:off x="4076700" y="1028700"/>
            <a:ext cx="685800" cy="762000"/>
          </a:xfrm>
          <a:prstGeom prst="leftArrowCallout">
            <a:avLst>
              <a:gd name="adj1" fmla="val 13822"/>
              <a:gd name="adj2" fmla="val 19081"/>
              <a:gd name="adj3" fmla="val 20394"/>
              <a:gd name="adj4" fmla="val 50662"/>
            </a:avLst>
          </a:prstGeom>
          <a:solidFill>
            <a:srgbClr val="FF99CC"/>
          </a:solidFill>
          <a:ln w="63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000" b="1" baseline="30000"/>
          </a:p>
        </p:txBody>
      </p:sp>
      <p:sp>
        <p:nvSpPr>
          <p:cNvPr id="48" name="Text Box 52"/>
          <p:cNvSpPr txBox="1">
            <a:spLocks noChangeArrowheads="1"/>
          </p:cNvSpPr>
          <p:nvPr/>
        </p:nvSpPr>
        <p:spPr bwMode="auto">
          <a:xfrm>
            <a:off x="3657600" y="1388037"/>
            <a:ext cx="1447800" cy="45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       Na</a:t>
            </a:r>
            <a:r>
              <a:rPr lang="en-US" b="1" baseline="30000" dirty="0" smtClean="0"/>
              <a:t>+</a:t>
            </a:r>
            <a:r>
              <a:rPr lang="en-US" b="1" dirty="0" smtClean="0"/>
              <a:t> </a:t>
            </a:r>
            <a:r>
              <a:rPr lang="en-US" b="1" dirty="0" err="1" smtClean="0"/>
              <a:t>Cl</a:t>
            </a:r>
            <a:r>
              <a:rPr lang="en-US" b="1" baseline="30000" dirty="0" smtClean="0"/>
              <a:t>-</a:t>
            </a:r>
          </a:p>
          <a:p>
            <a:endParaRPr lang="en-US" sz="800" b="1" baseline="30000" dirty="0"/>
          </a:p>
        </p:txBody>
      </p:sp>
      <p:sp>
        <p:nvSpPr>
          <p:cNvPr id="18" name="Multiply 17"/>
          <p:cNvSpPr/>
          <p:nvPr/>
        </p:nvSpPr>
        <p:spPr>
          <a:xfrm>
            <a:off x="3657600" y="3581400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12810" y="4210050"/>
            <a:ext cx="24334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Loop diuretics</a:t>
            </a:r>
          </a:p>
          <a:p>
            <a:r>
              <a:rPr lang="en-US" sz="2400" b="1" dirty="0" smtClean="0"/>
              <a:t>Bartter syndrome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71613" y="238780"/>
            <a:ext cx="5519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Understanding renal potassium loss</a:t>
            </a:r>
            <a:endParaRPr lang="en-US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762000" y="2133600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6" name="Group 12"/>
          <p:cNvGrpSpPr>
            <a:grpSpLocks noChangeAspect="1"/>
          </p:cNvGrpSpPr>
          <p:nvPr/>
        </p:nvGrpSpPr>
        <p:grpSpPr bwMode="auto">
          <a:xfrm>
            <a:off x="1981200" y="914400"/>
            <a:ext cx="3784600" cy="5491163"/>
            <a:chOff x="1968" y="628"/>
            <a:chExt cx="2384" cy="3459"/>
          </a:xfrm>
        </p:grpSpPr>
        <p:sp>
          <p:nvSpPr>
            <p:cNvPr id="36877" name="Freeform 13"/>
            <p:cNvSpPr>
              <a:spLocks noChangeAspect="1"/>
            </p:cNvSpPr>
            <p:nvPr/>
          </p:nvSpPr>
          <p:spPr bwMode="auto">
            <a:xfrm>
              <a:off x="1968" y="628"/>
              <a:ext cx="2384" cy="3459"/>
            </a:xfrm>
            <a:custGeom>
              <a:avLst/>
              <a:gdLst>
                <a:gd name="T0" fmla="*/ 72 w 1788"/>
                <a:gd name="T1" fmla="*/ 2196 h 2591"/>
                <a:gd name="T2" fmla="*/ 72 w 1788"/>
                <a:gd name="T3" fmla="*/ 1135 h 2591"/>
                <a:gd name="T4" fmla="*/ 66 w 1788"/>
                <a:gd name="T5" fmla="*/ 1134 h 2591"/>
                <a:gd name="T6" fmla="*/ 15 w 1788"/>
                <a:gd name="T7" fmla="*/ 1099 h 2591"/>
                <a:gd name="T8" fmla="*/ 0 w 1788"/>
                <a:gd name="T9" fmla="*/ 1044 h 2591"/>
                <a:gd name="T10" fmla="*/ 0 w 1788"/>
                <a:gd name="T11" fmla="*/ 0 h 2591"/>
                <a:gd name="T12" fmla="*/ 48 w 1788"/>
                <a:gd name="T13" fmla="*/ 0 h 2591"/>
                <a:gd name="T14" fmla="*/ 48 w 1788"/>
                <a:gd name="T15" fmla="*/ 1044 h 2591"/>
                <a:gd name="T16" fmla="*/ 59 w 1788"/>
                <a:gd name="T17" fmla="*/ 1077 h 2591"/>
                <a:gd name="T18" fmla="*/ 83 w 1788"/>
                <a:gd name="T19" fmla="*/ 1089 h 2591"/>
                <a:gd name="T20" fmla="*/ 120 w 1788"/>
                <a:gd name="T21" fmla="*/ 1116 h 2591"/>
                <a:gd name="T22" fmla="*/ 120 w 1788"/>
                <a:gd name="T23" fmla="*/ 2196 h 2591"/>
                <a:gd name="T24" fmla="*/ 233 w 1788"/>
                <a:gd name="T25" fmla="*/ 2457 h 2591"/>
                <a:gd name="T26" fmla="*/ 487 w 1788"/>
                <a:gd name="T27" fmla="*/ 2543 h 2591"/>
                <a:gd name="T28" fmla="*/ 747 w 1788"/>
                <a:gd name="T29" fmla="*/ 2455 h 2591"/>
                <a:gd name="T30" fmla="*/ 864 w 1788"/>
                <a:gd name="T31" fmla="*/ 2196 h 2591"/>
                <a:gd name="T32" fmla="*/ 864 w 1788"/>
                <a:gd name="T33" fmla="*/ 936 h 2591"/>
                <a:gd name="T34" fmla="*/ 864 w 1788"/>
                <a:gd name="T35" fmla="*/ 912 h 2591"/>
                <a:gd name="T36" fmla="*/ 912 w 1788"/>
                <a:gd name="T37" fmla="*/ 909 h 2591"/>
                <a:gd name="T38" fmla="*/ 930 w 1788"/>
                <a:gd name="T39" fmla="*/ 894 h 2591"/>
                <a:gd name="T40" fmla="*/ 936 w 1788"/>
                <a:gd name="T41" fmla="*/ 864 h 2591"/>
                <a:gd name="T42" fmla="*/ 936 w 1788"/>
                <a:gd name="T43" fmla="*/ 612 h 2591"/>
                <a:gd name="T44" fmla="*/ 953 w 1788"/>
                <a:gd name="T45" fmla="*/ 509 h 2591"/>
                <a:gd name="T46" fmla="*/ 1012 w 1788"/>
                <a:gd name="T47" fmla="*/ 453 h 2591"/>
                <a:gd name="T48" fmla="*/ 1068 w 1788"/>
                <a:gd name="T49" fmla="*/ 444 h 2591"/>
                <a:gd name="T50" fmla="*/ 1788 w 1788"/>
                <a:gd name="T51" fmla="*/ 444 h 2591"/>
                <a:gd name="T52" fmla="*/ 1788 w 1788"/>
                <a:gd name="T53" fmla="*/ 492 h 2591"/>
                <a:gd name="T54" fmla="*/ 1068 w 1788"/>
                <a:gd name="T55" fmla="*/ 492 h 2591"/>
                <a:gd name="T56" fmla="*/ 1029 w 1788"/>
                <a:gd name="T57" fmla="*/ 498 h 2591"/>
                <a:gd name="T58" fmla="*/ 1006 w 1788"/>
                <a:gd name="T59" fmla="*/ 514 h 2591"/>
                <a:gd name="T60" fmla="*/ 984 w 1788"/>
                <a:gd name="T61" fmla="*/ 612 h 2591"/>
                <a:gd name="T62" fmla="*/ 984 w 1788"/>
                <a:gd name="T63" fmla="*/ 864 h 2591"/>
                <a:gd name="T64" fmla="*/ 973 w 1788"/>
                <a:gd name="T65" fmla="*/ 917 h 2591"/>
                <a:gd name="T66" fmla="*/ 943 w 1788"/>
                <a:gd name="T67" fmla="*/ 948 h 2591"/>
                <a:gd name="T68" fmla="*/ 912 w 1788"/>
                <a:gd name="T69" fmla="*/ 958 h 2591"/>
                <a:gd name="T70" fmla="*/ 912 w 1788"/>
                <a:gd name="T71" fmla="*/ 2196 h 2591"/>
                <a:gd name="T72" fmla="*/ 777 w 1788"/>
                <a:gd name="T73" fmla="*/ 2492 h 2591"/>
                <a:gd name="T74" fmla="*/ 487 w 1788"/>
                <a:gd name="T75" fmla="*/ 2591 h 2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88" h="2591">
                  <a:moveTo>
                    <a:pt x="202" y="2494"/>
                  </a:moveTo>
                  <a:cubicBezTo>
                    <a:pt x="124" y="2428"/>
                    <a:pt x="72" y="2327"/>
                    <a:pt x="72" y="2196"/>
                  </a:cubicBezTo>
                  <a:cubicBezTo>
                    <a:pt x="72" y="2196"/>
                    <a:pt x="72" y="2196"/>
                    <a:pt x="72" y="2196"/>
                  </a:cubicBezTo>
                  <a:cubicBezTo>
                    <a:pt x="72" y="1815"/>
                    <a:pt x="72" y="1308"/>
                    <a:pt x="72" y="1135"/>
                  </a:cubicBezTo>
                  <a:cubicBezTo>
                    <a:pt x="72" y="1135"/>
                    <a:pt x="72" y="1135"/>
                    <a:pt x="72" y="1135"/>
                  </a:cubicBezTo>
                  <a:cubicBezTo>
                    <a:pt x="70" y="1135"/>
                    <a:pt x="68" y="1134"/>
                    <a:pt x="66" y="1134"/>
                  </a:cubicBezTo>
                  <a:cubicBezTo>
                    <a:pt x="66" y="1134"/>
                    <a:pt x="66" y="1134"/>
                    <a:pt x="66" y="1134"/>
                  </a:cubicBezTo>
                  <a:cubicBezTo>
                    <a:pt x="51" y="1129"/>
                    <a:pt x="30" y="1120"/>
                    <a:pt x="15" y="1099"/>
                  </a:cubicBezTo>
                  <a:cubicBezTo>
                    <a:pt x="15" y="1099"/>
                    <a:pt x="15" y="1099"/>
                    <a:pt x="15" y="1099"/>
                  </a:cubicBezTo>
                  <a:cubicBezTo>
                    <a:pt x="6" y="1085"/>
                    <a:pt x="0" y="1066"/>
                    <a:pt x="0" y="1044"/>
                  </a:cubicBezTo>
                  <a:cubicBezTo>
                    <a:pt x="0" y="1044"/>
                    <a:pt x="0" y="1044"/>
                    <a:pt x="0" y="1044"/>
                  </a:cubicBezTo>
                  <a:cubicBezTo>
                    <a:pt x="0" y="915"/>
                    <a:pt x="0" y="3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36"/>
                    <a:pt x="48" y="915"/>
                    <a:pt x="48" y="1044"/>
                  </a:cubicBezTo>
                  <a:cubicBezTo>
                    <a:pt x="48" y="1044"/>
                    <a:pt x="48" y="1044"/>
                    <a:pt x="48" y="1044"/>
                  </a:cubicBezTo>
                  <a:cubicBezTo>
                    <a:pt x="48" y="1063"/>
                    <a:pt x="53" y="1071"/>
                    <a:pt x="59" y="1077"/>
                  </a:cubicBezTo>
                  <a:cubicBezTo>
                    <a:pt x="59" y="1077"/>
                    <a:pt x="59" y="1077"/>
                    <a:pt x="59" y="1077"/>
                  </a:cubicBezTo>
                  <a:cubicBezTo>
                    <a:pt x="66" y="1083"/>
                    <a:pt x="75" y="1087"/>
                    <a:pt x="83" y="1089"/>
                  </a:cubicBezTo>
                  <a:cubicBezTo>
                    <a:pt x="83" y="1089"/>
                    <a:pt x="83" y="1089"/>
                    <a:pt x="83" y="1089"/>
                  </a:cubicBezTo>
                  <a:cubicBezTo>
                    <a:pt x="97" y="1091"/>
                    <a:pt x="120" y="1095"/>
                    <a:pt x="120" y="1095"/>
                  </a:cubicBezTo>
                  <a:cubicBezTo>
                    <a:pt x="121" y="1102"/>
                    <a:pt x="120" y="1111"/>
                    <a:pt x="120" y="1116"/>
                  </a:cubicBezTo>
                  <a:cubicBezTo>
                    <a:pt x="120" y="1116"/>
                    <a:pt x="120" y="1116"/>
                    <a:pt x="120" y="1116"/>
                  </a:cubicBezTo>
                  <a:cubicBezTo>
                    <a:pt x="120" y="1267"/>
                    <a:pt x="120" y="1800"/>
                    <a:pt x="120" y="2196"/>
                  </a:cubicBezTo>
                  <a:cubicBezTo>
                    <a:pt x="120" y="2196"/>
                    <a:pt x="120" y="2196"/>
                    <a:pt x="120" y="2196"/>
                  </a:cubicBezTo>
                  <a:cubicBezTo>
                    <a:pt x="120" y="2315"/>
                    <a:pt x="165" y="2399"/>
                    <a:pt x="233" y="2457"/>
                  </a:cubicBezTo>
                  <a:cubicBezTo>
                    <a:pt x="233" y="2457"/>
                    <a:pt x="233" y="2457"/>
                    <a:pt x="233" y="2457"/>
                  </a:cubicBezTo>
                  <a:cubicBezTo>
                    <a:pt x="301" y="2514"/>
                    <a:pt x="393" y="2543"/>
                    <a:pt x="487" y="2543"/>
                  </a:cubicBezTo>
                  <a:cubicBezTo>
                    <a:pt x="487" y="2543"/>
                    <a:pt x="487" y="2543"/>
                    <a:pt x="487" y="2543"/>
                  </a:cubicBezTo>
                  <a:cubicBezTo>
                    <a:pt x="582" y="2543"/>
                    <a:pt x="677" y="2513"/>
                    <a:pt x="747" y="2455"/>
                  </a:cubicBezTo>
                  <a:cubicBezTo>
                    <a:pt x="747" y="2455"/>
                    <a:pt x="747" y="2455"/>
                    <a:pt x="747" y="2455"/>
                  </a:cubicBezTo>
                  <a:cubicBezTo>
                    <a:pt x="817" y="2397"/>
                    <a:pt x="864" y="2312"/>
                    <a:pt x="864" y="2196"/>
                  </a:cubicBezTo>
                  <a:cubicBezTo>
                    <a:pt x="864" y="2196"/>
                    <a:pt x="864" y="2196"/>
                    <a:pt x="864" y="2196"/>
                  </a:cubicBezTo>
                  <a:cubicBezTo>
                    <a:pt x="864" y="1999"/>
                    <a:pt x="864" y="1170"/>
                    <a:pt x="864" y="936"/>
                  </a:cubicBezTo>
                  <a:cubicBezTo>
                    <a:pt x="864" y="936"/>
                    <a:pt x="864" y="936"/>
                    <a:pt x="864" y="936"/>
                  </a:cubicBezTo>
                  <a:cubicBezTo>
                    <a:pt x="864" y="912"/>
                    <a:pt x="864" y="912"/>
                    <a:pt x="864" y="912"/>
                  </a:cubicBezTo>
                  <a:cubicBezTo>
                    <a:pt x="888" y="912"/>
                    <a:pt x="888" y="912"/>
                    <a:pt x="888" y="912"/>
                  </a:cubicBezTo>
                  <a:cubicBezTo>
                    <a:pt x="894" y="912"/>
                    <a:pt x="904" y="912"/>
                    <a:pt x="912" y="909"/>
                  </a:cubicBezTo>
                  <a:cubicBezTo>
                    <a:pt x="912" y="909"/>
                    <a:pt x="912" y="909"/>
                    <a:pt x="912" y="909"/>
                  </a:cubicBezTo>
                  <a:cubicBezTo>
                    <a:pt x="920" y="907"/>
                    <a:pt x="925" y="903"/>
                    <a:pt x="930" y="894"/>
                  </a:cubicBezTo>
                  <a:cubicBezTo>
                    <a:pt x="930" y="894"/>
                    <a:pt x="930" y="894"/>
                    <a:pt x="930" y="894"/>
                  </a:cubicBezTo>
                  <a:cubicBezTo>
                    <a:pt x="933" y="888"/>
                    <a:pt x="936" y="879"/>
                    <a:pt x="936" y="864"/>
                  </a:cubicBezTo>
                  <a:cubicBezTo>
                    <a:pt x="936" y="864"/>
                    <a:pt x="936" y="864"/>
                    <a:pt x="936" y="864"/>
                  </a:cubicBezTo>
                  <a:cubicBezTo>
                    <a:pt x="936" y="802"/>
                    <a:pt x="936" y="702"/>
                    <a:pt x="936" y="612"/>
                  </a:cubicBezTo>
                  <a:cubicBezTo>
                    <a:pt x="936" y="612"/>
                    <a:pt x="936" y="612"/>
                    <a:pt x="936" y="612"/>
                  </a:cubicBezTo>
                  <a:cubicBezTo>
                    <a:pt x="936" y="570"/>
                    <a:pt x="941" y="536"/>
                    <a:pt x="953" y="509"/>
                  </a:cubicBezTo>
                  <a:cubicBezTo>
                    <a:pt x="953" y="509"/>
                    <a:pt x="953" y="509"/>
                    <a:pt x="953" y="509"/>
                  </a:cubicBezTo>
                  <a:cubicBezTo>
                    <a:pt x="965" y="482"/>
                    <a:pt x="987" y="462"/>
                    <a:pt x="1012" y="453"/>
                  </a:cubicBezTo>
                  <a:cubicBezTo>
                    <a:pt x="1012" y="453"/>
                    <a:pt x="1012" y="453"/>
                    <a:pt x="1012" y="453"/>
                  </a:cubicBezTo>
                  <a:cubicBezTo>
                    <a:pt x="1029" y="446"/>
                    <a:pt x="1048" y="444"/>
                    <a:pt x="1068" y="444"/>
                  </a:cubicBezTo>
                  <a:cubicBezTo>
                    <a:pt x="1068" y="444"/>
                    <a:pt x="1068" y="444"/>
                    <a:pt x="1068" y="444"/>
                  </a:cubicBezTo>
                  <a:cubicBezTo>
                    <a:pt x="1122" y="444"/>
                    <a:pt x="1770" y="444"/>
                    <a:pt x="1788" y="444"/>
                  </a:cubicBezTo>
                  <a:cubicBezTo>
                    <a:pt x="1788" y="444"/>
                    <a:pt x="1788" y="444"/>
                    <a:pt x="1788" y="444"/>
                  </a:cubicBezTo>
                  <a:cubicBezTo>
                    <a:pt x="1788" y="492"/>
                    <a:pt x="1788" y="492"/>
                    <a:pt x="1788" y="492"/>
                  </a:cubicBezTo>
                  <a:cubicBezTo>
                    <a:pt x="1770" y="492"/>
                    <a:pt x="1122" y="492"/>
                    <a:pt x="1068" y="492"/>
                  </a:cubicBezTo>
                  <a:cubicBezTo>
                    <a:pt x="1068" y="492"/>
                    <a:pt x="1068" y="492"/>
                    <a:pt x="1068" y="492"/>
                  </a:cubicBezTo>
                  <a:cubicBezTo>
                    <a:pt x="1052" y="492"/>
                    <a:pt x="1039" y="494"/>
                    <a:pt x="1029" y="498"/>
                  </a:cubicBezTo>
                  <a:cubicBezTo>
                    <a:pt x="1029" y="498"/>
                    <a:pt x="1029" y="498"/>
                    <a:pt x="1029" y="498"/>
                  </a:cubicBezTo>
                  <a:cubicBezTo>
                    <a:pt x="1019" y="502"/>
                    <a:pt x="1012" y="507"/>
                    <a:pt x="1006" y="514"/>
                  </a:cubicBezTo>
                  <a:cubicBezTo>
                    <a:pt x="1006" y="514"/>
                    <a:pt x="1006" y="514"/>
                    <a:pt x="1006" y="514"/>
                  </a:cubicBezTo>
                  <a:cubicBezTo>
                    <a:pt x="993" y="530"/>
                    <a:pt x="984" y="560"/>
                    <a:pt x="984" y="612"/>
                  </a:cubicBezTo>
                  <a:cubicBezTo>
                    <a:pt x="984" y="612"/>
                    <a:pt x="984" y="612"/>
                    <a:pt x="984" y="612"/>
                  </a:cubicBezTo>
                  <a:cubicBezTo>
                    <a:pt x="984" y="702"/>
                    <a:pt x="984" y="802"/>
                    <a:pt x="984" y="864"/>
                  </a:cubicBezTo>
                  <a:cubicBezTo>
                    <a:pt x="984" y="864"/>
                    <a:pt x="984" y="864"/>
                    <a:pt x="984" y="864"/>
                  </a:cubicBezTo>
                  <a:cubicBezTo>
                    <a:pt x="984" y="885"/>
                    <a:pt x="980" y="903"/>
                    <a:pt x="973" y="917"/>
                  </a:cubicBezTo>
                  <a:cubicBezTo>
                    <a:pt x="973" y="917"/>
                    <a:pt x="973" y="917"/>
                    <a:pt x="973" y="917"/>
                  </a:cubicBezTo>
                  <a:cubicBezTo>
                    <a:pt x="965" y="931"/>
                    <a:pt x="954" y="941"/>
                    <a:pt x="943" y="948"/>
                  </a:cubicBezTo>
                  <a:cubicBezTo>
                    <a:pt x="943" y="948"/>
                    <a:pt x="943" y="948"/>
                    <a:pt x="943" y="948"/>
                  </a:cubicBezTo>
                  <a:cubicBezTo>
                    <a:pt x="932" y="954"/>
                    <a:pt x="921" y="957"/>
                    <a:pt x="912" y="958"/>
                  </a:cubicBezTo>
                  <a:cubicBezTo>
                    <a:pt x="912" y="958"/>
                    <a:pt x="912" y="958"/>
                    <a:pt x="912" y="958"/>
                  </a:cubicBezTo>
                  <a:cubicBezTo>
                    <a:pt x="912" y="1219"/>
                    <a:pt x="912" y="2004"/>
                    <a:pt x="912" y="2196"/>
                  </a:cubicBezTo>
                  <a:cubicBezTo>
                    <a:pt x="912" y="2196"/>
                    <a:pt x="912" y="2196"/>
                    <a:pt x="912" y="2196"/>
                  </a:cubicBezTo>
                  <a:cubicBezTo>
                    <a:pt x="912" y="2325"/>
                    <a:pt x="858" y="2426"/>
                    <a:pt x="777" y="2492"/>
                  </a:cubicBezTo>
                  <a:cubicBezTo>
                    <a:pt x="777" y="2492"/>
                    <a:pt x="777" y="2492"/>
                    <a:pt x="777" y="2492"/>
                  </a:cubicBezTo>
                  <a:cubicBezTo>
                    <a:pt x="697" y="2558"/>
                    <a:pt x="591" y="2591"/>
                    <a:pt x="487" y="2591"/>
                  </a:cubicBezTo>
                  <a:cubicBezTo>
                    <a:pt x="487" y="2591"/>
                    <a:pt x="487" y="2591"/>
                    <a:pt x="487" y="2591"/>
                  </a:cubicBezTo>
                  <a:cubicBezTo>
                    <a:pt x="384" y="2591"/>
                    <a:pt x="281" y="2560"/>
                    <a:pt x="202" y="2494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 noChangeAspect="1"/>
            </p:cNvSpPr>
            <p:nvPr/>
          </p:nvSpPr>
          <p:spPr bwMode="auto">
            <a:xfrm>
              <a:off x="2304" y="628"/>
              <a:ext cx="2048" cy="3206"/>
            </a:xfrm>
            <a:custGeom>
              <a:avLst/>
              <a:gdLst>
                <a:gd name="T0" fmla="*/ 0 w 1536"/>
                <a:gd name="T1" fmla="*/ 2196 h 2402"/>
                <a:gd name="T2" fmla="*/ 0 w 1536"/>
                <a:gd name="T3" fmla="*/ 1116 h 2402"/>
                <a:gd name="T4" fmla="*/ 0 w 1536"/>
                <a:gd name="T5" fmla="*/ 1092 h 2402"/>
                <a:gd name="T6" fmla="*/ 48 w 1536"/>
                <a:gd name="T7" fmla="*/ 1089 h 2402"/>
                <a:gd name="T8" fmla="*/ 66 w 1536"/>
                <a:gd name="T9" fmla="*/ 1074 h 2402"/>
                <a:gd name="T10" fmla="*/ 72 w 1536"/>
                <a:gd name="T11" fmla="*/ 1044 h 2402"/>
                <a:gd name="T12" fmla="*/ 72 w 1536"/>
                <a:gd name="T13" fmla="*/ 0 h 2402"/>
                <a:gd name="T14" fmla="*/ 120 w 1536"/>
                <a:gd name="T15" fmla="*/ 0 h 2402"/>
                <a:gd name="T16" fmla="*/ 120 w 1536"/>
                <a:gd name="T17" fmla="*/ 1044 h 2402"/>
                <a:gd name="T18" fmla="*/ 109 w 1536"/>
                <a:gd name="T19" fmla="*/ 1097 h 2402"/>
                <a:gd name="T20" fmla="*/ 79 w 1536"/>
                <a:gd name="T21" fmla="*/ 1128 h 2402"/>
                <a:gd name="T22" fmla="*/ 48 w 1536"/>
                <a:gd name="T23" fmla="*/ 1138 h 2402"/>
                <a:gd name="T24" fmla="*/ 48 w 1536"/>
                <a:gd name="T25" fmla="*/ 2196 h 2402"/>
                <a:gd name="T26" fmla="*/ 104 w 1536"/>
                <a:gd name="T27" fmla="*/ 2314 h 2402"/>
                <a:gd name="T28" fmla="*/ 234 w 1536"/>
                <a:gd name="T29" fmla="*/ 2354 h 2402"/>
                <a:gd name="T30" fmla="*/ 372 w 1536"/>
                <a:gd name="T31" fmla="*/ 2312 h 2402"/>
                <a:gd name="T32" fmla="*/ 432 w 1536"/>
                <a:gd name="T33" fmla="*/ 2196 h 2402"/>
                <a:gd name="T34" fmla="*/ 432 w 1536"/>
                <a:gd name="T35" fmla="*/ 958 h 2402"/>
                <a:gd name="T36" fmla="*/ 418 w 1536"/>
                <a:gd name="T37" fmla="*/ 955 h 2402"/>
                <a:gd name="T38" fmla="*/ 371 w 1536"/>
                <a:gd name="T39" fmla="*/ 917 h 2402"/>
                <a:gd name="T40" fmla="*/ 360 w 1536"/>
                <a:gd name="T41" fmla="*/ 864 h 2402"/>
                <a:gd name="T42" fmla="*/ 361 w 1536"/>
                <a:gd name="T43" fmla="*/ 489 h 2402"/>
                <a:gd name="T44" fmla="*/ 360 w 1536"/>
                <a:gd name="T45" fmla="*/ 343 h 2402"/>
                <a:gd name="T46" fmla="*/ 360 w 1536"/>
                <a:gd name="T47" fmla="*/ 332 h 2402"/>
                <a:gd name="T48" fmla="*/ 392 w 1536"/>
                <a:gd name="T49" fmla="*/ 204 h 2402"/>
                <a:gd name="T50" fmla="*/ 492 w 1536"/>
                <a:gd name="T51" fmla="*/ 156 h 2402"/>
                <a:gd name="T52" fmla="*/ 1536 w 1536"/>
                <a:gd name="T53" fmla="*/ 156 h 2402"/>
                <a:gd name="T54" fmla="*/ 492 w 1536"/>
                <a:gd name="T55" fmla="*/ 204 h 2402"/>
                <a:gd name="T56" fmla="*/ 431 w 1536"/>
                <a:gd name="T57" fmla="*/ 232 h 2402"/>
                <a:gd name="T58" fmla="*/ 408 w 1536"/>
                <a:gd name="T59" fmla="*/ 332 h 2402"/>
                <a:gd name="T60" fmla="*/ 408 w 1536"/>
                <a:gd name="T61" fmla="*/ 341 h 2402"/>
                <a:gd name="T62" fmla="*/ 409 w 1536"/>
                <a:gd name="T63" fmla="*/ 489 h 2402"/>
                <a:gd name="T64" fmla="*/ 408 w 1536"/>
                <a:gd name="T65" fmla="*/ 864 h 2402"/>
                <a:gd name="T66" fmla="*/ 414 w 1536"/>
                <a:gd name="T67" fmla="*/ 894 h 2402"/>
                <a:gd name="T68" fmla="*/ 425 w 1536"/>
                <a:gd name="T69" fmla="*/ 906 h 2402"/>
                <a:gd name="T70" fmla="*/ 456 w 1536"/>
                <a:gd name="T71" fmla="*/ 912 h 2402"/>
                <a:gd name="T72" fmla="*/ 480 w 1536"/>
                <a:gd name="T73" fmla="*/ 912 h 2402"/>
                <a:gd name="T74" fmla="*/ 480 w 1536"/>
                <a:gd name="T75" fmla="*/ 2196 h 2402"/>
                <a:gd name="T76" fmla="*/ 400 w 1536"/>
                <a:gd name="T77" fmla="*/ 2351 h 2402"/>
                <a:gd name="T78" fmla="*/ 234 w 1536"/>
                <a:gd name="T79" fmla="*/ 2402 h 2402"/>
                <a:gd name="T80" fmla="*/ 75 w 1536"/>
                <a:gd name="T81" fmla="*/ 2353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36" h="2402">
                  <a:moveTo>
                    <a:pt x="75" y="2353"/>
                  </a:moveTo>
                  <a:cubicBezTo>
                    <a:pt x="30" y="2319"/>
                    <a:pt x="0" y="2265"/>
                    <a:pt x="0" y="2196"/>
                  </a:cubicBezTo>
                  <a:cubicBezTo>
                    <a:pt x="0" y="2196"/>
                    <a:pt x="0" y="2196"/>
                    <a:pt x="0" y="2196"/>
                  </a:cubicBezTo>
                  <a:cubicBezTo>
                    <a:pt x="0" y="2142"/>
                    <a:pt x="0" y="1170"/>
                    <a:pt x="0" y="1116"/>
                  </a:cubicBezTo>
                  <a:cubicBezTo>
                    <a:pt x="0" y="1116"/>
                    <a:pt x="0" y="1116"/>
                    <a:pt x="0" y="1116"/>
                  </a:cubicBezTo>
                  <a:cubicBezTo>
                    <a:pt x="0" y="1092"/>
                    <a:pt x="0" y="1092"/>
                    <a:pt x="0" y="1092"/>
                  </a:cubicBezTo>
                  <a:cubicBezTo>
                    <a:pt x="24" y="1092"/>
                    <a:pt x="24" y="1092"/>
                    <a:pt x="24" y="1092"/>
                  </a:cubicBezTo>
                  <a:cubicBezTo>
                    <a:pt x="31" y="1092"/>
                    <a:pt x="40" y="1092"/>
                    <a:pt x="48" y="1089"/>
                  </a:cubicBezTo>
                  <a:cubicBezTo>
                    <a:pt x="48" y="1089"/>
                    <a:pt x="48" y="1089"/>
                    <a:pt x="48" y="1089"/>
                  </a:cubicBezTo>
                  <a:cubicBezTo>
                    <a:pt x="56" y="1087"/>
                    <a:pt x="61" y="1083"/>
                    <a:pt x="66" y="1074"/>
                  </a:cubicBezTo>
                  <a:cubicBezTo>
                    <a:pt x="66" y="1074"/>
                    <a:pt x="66" y="1074"/>
                    <a:pt x="66" y="1074"/>
                  </a:cubicBezTo>
                  <a:cubicBezTo>
                    <a:pt x="69" y="1068"/>
                    <a:pt x="72" y="1059"/>
                    <a:pt x="72" y="1044"/>
                  </a:cubicBezTo>
                  <a:cubicBezTo>
                    <a:pt x="72" y="1044"/>
                    <a:pt x="72" y="1044"/>
                    <a:pt x="72" y="1044"/>
                  </a:cubicBezTo>
                  <a:cubicBezTo>
                    <a:pt x="72" y="1026"/>
                    <a:pt x="72" y="36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36"/>
                    <a:pt x="120" y="1026"/>
                    <a:pt x="120" y="1044"/>
                  </a:cubicBezTo>
                  <a:cubicBezTo>
                    <a:pt x="120" y="1044"/>
                    <a:pt x="120" y="1044"/>
                    <a:pt x="120" y="1044"/>
                  </a:cubicBezTo>
                  <a:cubicBezTo>
                    <a:pt x="120" y="1065"/>
                    <a:pt x="116" y="1083"/>
                    <a:pt x="109" y="1097"/>
                  </a:cubicBezTo>
                  <a:cubicBezTo>
                    <a:pt x="109" y="1097"/>
                    <a:pt x="109" y="1097"/>
                    <a:pt x="109" y="1097"/>
                  </a:cubicBezTo>
                  <a:cubicBezTo>
                    <a:pt x="101" y="1111"/>
                    <a:pt x="90" y="1121"/>
                    <a:pt x="79" y="1128"/>
                  </a:cubicBezTo>
                  <a:cubicBezTo>
                    <a:pt x="79" y="1128"/>
                    <a:pt x="79" y="1128"/>
                    <a:pt x="79" y="1128"/>
                  </a:cubicBezTo>
                  <a:cubicBezTo>
                    <a:pt x="68" y="1134"/>
                    <a:pt x="57" y="1137"/>
                    <a:pt x="48" y="1138"/>
                  </a:cubicBezTo>
                  <a:cubicBezTo>
                    <a:pt x="48" y="1138"/>
                    <a:pt x="48" y="1138"/>
                    <a:pt x="48" y="1138"/>
                  </a:cubicBezTo>
                  <a:cubicBezTo>
                    <a:pt x="48" y="1295"/>
                    <a:pt x="48" y="2146"/>
                    <a:pt x="48" y="2196"/>
                  </a:cubicBezTo>
                  <a:cubicBezTo>
                    <a:pt x="48" y="2196"/>
                    <a:pt x="48" y="2196"/>
                    <a:pt x="48" y="2196"/>
                  </a:cubicBezTo>
                  <a:cubicBezTo>
                    <a:pt x="48" y="2251"/>
                    <a:pt x="70" y="2288"/>
                    <a:pt x="104" y="2314"/>
                  </a:cubicBezTo>
                  <a:cubicBezTo>
                    <a:pt x="104" y="2314"/>
                    <a:pt x="104" y="2314"/>
                    <a:pt x="104" y="2314"/>
                  </a:cubicBezTo>
                  <a:cubicBezTo>
                    <a:pt x="138" y="2341"/>
                    <a:pt x="185" y="2354"/>
                    <a:pt x="234" y="2354"/>
                  </a:cubicBezTo>
                  <a:cubicBezTo>
                    <a:pt x="234" y="2354"/>
                    <a:pt x="234" y="2354"/>
                    <a:pt x="234" y="2354"/>
                  </a:cubicBezTo>
                  <a:cubicBezTo>
                    <a:pt x="284" y="2354"/>
                    <a:pt x="335" y="2340"/>
                    <a:pt x="372" y="2312"/>
                  </a:cubicBezTo>
                  <a:cubicBezTo>
                    <a:pt x="372" y="2312"/>
                    <a:pt x="372" y="2312"/>
                    <a:pt x="372" y="2312"/>
                  </a:cubicBezTo>
                  <a:cubicBezTo>
                    <a:pt x="409" y="2285"/>
                    <a:pt x="432" y="2248"/>
                    <a:pt x="432" y="2196"/>
                  </a:cubicBezTo>
                  <a:cubicBezTo>
                    <a:pt x="432" y="2196"/>
                    <a:pt x="432" y="2196"/>
                    <a:pt x="432" y="2196"/>
                  </a:cubicBezTo>
                  <a:cubicBezTo>
                    <a:pt x="432" y="2079"/>
                    <a:pt x="432" y="1120"/>
                    <a:pt x="432" y="958"/>
                  </a:cubicBezTo>
                  <a:cubicBezTo>
                    <a:pt x="432" y="958"/>
                    <a:pt x="432" y="958"/>
                    <a:pt x="432" y="958"/>
                  </a:cubicBezTo>
                  <a:cubicBezTo>
                    <a:pt x="428" y="958"/>
                    <a:pt x="423" y="957"/>
                    <a:pt x="418" y="955"/>
                  </a:cubicBezTo>
                  <a:cubicBezTo>
                    <a:pt x="418" y="955"/>
                    <a:pt x="418" y="955"/>
                    <a:pt x="418" y="955"/>
                  </a:cubicBezTo>
                  <a:cubicBezTo>
                    <a:pt x="402" y="950"/>
                    <a:pt x="383" y="938"/>
                    <a:pt x="371" y="917"/>
                  </a:cubicBezTo>
                  <a:cubicBezTo>
                    <a:pt x="371" y="917"/>
                    <a:pt x="371" y="917"/>
                    <a:pt x="371" y="917"/>
                  </a:cubicBezTo>
                  <a:cubicBezTo>
                    <a:pt x="364" y="903"/>
                    <a:pt x="360" y="885"/>
                    <a:pt x="360" y="864"/>
                  </a:cubicBezTo>
                  <a:cubicBezTo>
                    <a:pt x="360" y="864"/>
                    <a:pt x="360" y="864"/>
                    <a:pt x="360" y="864"/>
                  </a:cubicBezTo>
                  <a:cubicBezTo>
                    <a:pt x="360" y="803"/>
                    <a:pt x="361" y="623"/>
                    <a:pt x="361" y="489"/>
                  </a:cubicBezTo>
                  <a:cubicBezTo>
                    <a:pt x="361" y="489"/>
                    <a:pt x="361" y="489"/>
                    <a:pt x="361" y="489"/>
                  </a:cubicBezTo>
                  <a:cubicBezTo>
                    <a:pt x="361" y="422"/>
                    <a:pt x="361" y="366"/>
                    <a:pt x="360" y="343"/>
                  </a:cubicBezTo>
                  <a:cubicBezTo>
                    <a:pt x="360" y="343"/>
                    <a:pt x="360" y="343"/>
                    <a:pt x="360" y="343"/>
                  </a:cubicBezTo>
                  <a:cubicBezTo>
                    <a:pt x="360" y="339"/>
                    <a:pt x="360" y="335"/>
                    <a:pt x="360" y="332"/>
                  </a:cubicBezTo>
                  <a:cubicBezTo>
                    <a:pt x="360" y="332"/>
                    <a:pt x="360" y="332"/>
                    <a:pt x="360" y="332"/>
                  </a:cubicBezTo>
                  <a:cubicBezTo>
                    <a:pt x="360" y="278"/>
                    <a:pt x="370" y="235"/>
                    <a:pt x="392" y="204"/>
                  </a:cubicBezTo>
                  <a:cubicBezTo>
                    <a:pt x="392" y="204"/>
                    <a:pt x="392" y="204"/>
                    <a:pt x="392" y="204"/>
                  </a:cubicBezTo>
                  <a:cubicBezTo>
                    <a:pt x="415" y="172"/>
                    <a:pt x="452" y="156"/>
                    <a:pt x="492" y="156"/>
                  </a:cubicBezTo>
                  <a:cubicBezTo>
                    <a:pt x="492" y="156"/>
                    <a:pt x="492" y="156"/>
                    <a:pt x="492" y="156"/>
                  </a:cubicBezTo>
                  <a:cubicBezTo>
                    <a:pt x="654" y="156"/>
                    <a:pt x="1500" y="156"/>
                    <a:pt x="1536" y="156"/>
                  </a:cubicBezTo>
                  <a:cubicBezTo>
                    <a:pt x="1536" y="156"/>
                    <a:pt x="1536" y="156"/>
                    <a:pt x="1536" y="156"/>
                  </a:cubicBezTo>
                  <a:cubicBezTo>
                    <a:pt x="1536" y="204"/>
                    <a:pt x="1536" y="204"/>
                    <a:pt x="1536" y="204"/>
                  </a:cubicBezTo>
                  <a:cubicBezTo>
                    <a:pt x="1500" y="204"/>
                    <a:pt x="654" y="204"/>
                    <a:pt x="492" y="204"/>
                  </a:cubicBezTo>
                  <a:cubicBezTo>
                    <a:pt x="492" y="204"/>
                    <a:pt x="492" y="204"/>
                    <a:pt x="492" y="204"/>
                  </a:cubicBezTo>
                  <a:cubicBezTo>
                    <a:pt x="463" y="204"/>
                    <a:pt x="445" y="213"/>
                    <a:pt x="431" y="232"/>
                  </a:cubicBezTo>
                  <a:cubicBezTo>
                    <a:pt x="431" y="232"/>
                    <a:pt x="431" y="232"/>
                    <a:pt x="431" y="232"/>
                  </a:cubicBezTo>
                  <a:cubicBezTo>
                    <a:pt x="417" y="251"/>
                    <a:pt x="408" y="284"/>
                    <a:pt x="408" y="332"/>
                  </a:cubicBezTo>
                  <a:cubicBezTo>
                    <a:pt x="408" y="332"/>
                    <a:pt x="408" y="332"/>
                    <a:pt x="408" y="332"/>
                  </a:cubicBezTo>
                  <a:cubicBezTo>
                    <a:pt x="408" y="335"/>
                    <a:pt x="408" y="338"/>
                    <a:pt x="408" y="341"/>
                  </a:cubicBezTo>
                  <a:cubicBezTo>
                    <a:pt x="408" y="341"/>
                    <a:pt x="408" y="341"/>
                    <a:pt x="408" y="341"/>
                  </a:cubicBezTo>
                  <a:cubicBezTo>
                    <a:pt x="409" y="366"/>
                    <a:pt x="409" y="422"/>
                    <a:pt x="409" y="489"/>
                  </a:cubicBezTo>
                  <a:cubicBezTo>
                    <a:pt x="409" y="489"/>
                    <a:pt x="409" y="489"/>
                    <a:pt x="409" y="489"/>
                  </a:cubicBezTo>
                  <a:cubicBezTo>
                    <a:pt x="409" y="623"/>
                    <a:pt x="408" y="803"/>
                    <a:pt x="408" y="864"/>
                  </a:cubicBezTo>
                  <a:cubicBezTo>
                    <a:pt x="408" y="864"/>
                    <a:pt x="408" y="864"/>
                    <a:pt x="408" y="864"/>
                  </a:cubicBezTo>
                  <a:cubicBezTo>
                    <a:pt x="408" y="879"/>
                    <a:pt x="411" y="888"/>
                    <a:pt x="414" y="894"/>
                  </a:cubicBezTo>
                  <a:cubicBezTo>
                    <a:pt x="414" y="894"/>
                    <a:pt x="414" y="894"/>
                    <a:pt x="414" y="894"/>
                  </a:cubicBezTo>
                  <a:cubicBezTo>
                    <a:pt x="417" y="900"/>
                    <a:pt x="421" y="904"/>
                    <a:pt x="425" y="906"/>
                  </a:cubicBezTo>
                  <a:cubicBezTo>
                    <a:pt x="425" y="906"/>
                    <a:pt x="425" y="906"/>
                    <a:pt x="425" y="906"/>
                  </a:cubicBezTo>
                  <a:cubicBezTo>
                    <a:pt x="434" y="911"/>
                    <a:pt x="447" y="912"/>
                    <a:pt x="456" y="912"/>
                  </a:cubicBezTo>
                  <a:cubicBezTo>
                    <a:pt x="456" y="912"/>
                    <a:pt x="456" y="912"/>
                    <a:pt x="456" y="912"/>
                  </a:cubicBezTo>
                  <a:cubicBezTo>
                    <a:pt x="480" y="912"/>
                    <a:pt x="480" y="912"/>
                    <a:pt x="480" y="912"/>
                  </a:cubicBezTo>
                  <a:cubicBezTo>
                    <a:pt x="480" y="936"/>
                    <a:pt x="480" y="936"/>
                    <a:pt x="480" y="936"/>
                  </a:cubicBezTo>
                  <a:cubicBezTo>
                    <a:pt x="480" y="972"/>
                    <a:pt x="480" y="2070"/>
                    <a:pt x="480" y="2196"/>
                  </a:cubicBezTo>
                  <a:cubicBezTo>
                    <a:pt x="480" y="2196"/>
                    <a:pt x="480" y="2196"/>
                    <a:pt x="480" y="2196"/>
                  </a:cubicBezTo>
                  <a:cubicBezTo>
                    <a:pt x="480" y="2263"/>
                    <a:pt x="447" y="2317"/>
                    <a:pt x="400" y="2351"/>
                  </a:cubicBezTo>
                  <a:cubicBezTo>
                    <a:pt x="400" y="2351"/>
                    <a:pt x="400" y="2351"/>
                    <a:pt x="400" y="2351"/>
                  </a:cubicBezTo>
                  <a:cubicBezTo>
                    <a:pt x="354" y="2385"/>
                    <a:pt x="294" y="2402"/>
                    <a:pt x="234" y="2402"/>
                  </a:cubicBezTo>
                  <a:cubicBezTo>
                    <a:pt x="234" y="2402"/>
                    <a:pt x="234" y="2402"/>
                    <a:pt x="234" y="2402"/>
                  </a:cubicBezTo>
                  <a:cubicBezTo>
                    <a:pt x="177" y="2402"/>
                    <a:pt x="119" y="2387"/>
                    <a:pt x="75" y="2353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2" name="AutoShape 18"/>
          <p:cNvSpPr>
            <a:spLocks noChangeArrowheads="1"/>
          </p:cNvSpPr>
          <p:nvPr/>
        </p:nvSpPr>
        <p:spPr bwMode="auto">
          <a:xfrm flipH="1">
            <a:off x="3581400" y="4038600"/>
            <a:ext cx="482600" cy="628650"/>
          </a:xfrm>
          <a:prstGeom prst="leftArrowCallout">
            <a:avLst>
              <a:gd name="adj1" fmla="val 13822"/>
              <a:gd name="adj2" fmla="val 19081"/>
              <a:gd name="adj3" fmla="val 20394"/>
              <a:gd name="adj4" fmla="val 50662"/>
            </a:avLst>
          </a:prstGeom>
          <a:solidFill>
            <a:srgbClr val="FF99CC"/>
          </a:solidFill>
          <a:ln w="63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000" b="1" baseline="30000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362200" y="4114800"/>
            <a:ext cx="0" cy="1066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2438400" y="2286000"/>
            <a:ext cx="0" cy="457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Freeform 33"/>
          <p:cNvSpPr>
            <a:spLocks/>
          </p:cNvSpPr>
          <p:nvPr/>
        </p:nvSpPr>
        <p:spPr bwMode="auto">
          <a:xfrm>
            <a:off x="2438400" y="5867400"/>
            <a:ext cx="1120775" cy="434975"/>
          </a:xfrm>
          <a:custGeom>
            <a:avLst/>
            <a:gdLst>
              <a:gd name="T0" fmla="*/ 0 w 706"/>
              <a:gd name="T1" fmla="*/ 19 h 274"/>
              <a:gd name="T2" fmla="*/ 706 w 706"/>
              <a:gd name="T3" fmla="*/ 0 h 2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6" h="274">
                <a:moveTo>
                  <a:pt x="0" y="19"/>
                </a:moveTo>
                <a:cubicBezTo>
                  <a:pt x="223" y="274"/>
                  <a:pt x="595" y="156"/>
                  <a:pt x="706" y="0"/>
                </a:cubicBezTo>
              </a:path>
            </a:pathLst>
          </a:custGeom>
          <a:noFill/>
          <a:ln w="38100" cap="rnd">
            <a:solidFill>
              <a:srgbClr val="FF9900"/>
            </a:solidFill>
            <a:prstDash val="solid"/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66750" y="1687513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Cortex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666750" y="2286000"/>
            <a:ext cx="804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Medulla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5477798" y="1447800"/>
            <a:ext cx="34281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b="1" dirty="0" smtClean="0"/>
              <a:t>Na</a:t>
            </a:r>
            <a:r>
              <a:rPr lang="en-US" sz="2000" b="1" baseline="30000" dirty="0" smtClean="0"/>
              <a:t>+</a:t>
            </a:r>
            <a:r>
              <a:rPr lang="en-US" sz="2000" b="1" dirty="0" smtClean="0"/>
              <a:t> delivery to distal nephron</a:t>
            </a:r>
            <a:endParaRPr lang="en-US" sz="2000" b="1" dirty="0"/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3505200" y="3962402"/>
            <a:ext cx="533400" cy="100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Na</a:t>
            </a:r>
            <a:r>
              <a:rPr lang="en-US" b="1" baseline="30000" dirty="0" smtClean="0"/>
              <a:t>+</a:t>
            </a:r>
          </a:p>
          <a:p>
            <a:r>
              <a:rPr lang="en-US" b="1" dirty="0"/>
              <a:t>K</a:t>
            </a:r>
            <a:r>
              <a:rPr lang="en-US" b="1" baseline="30000" dirty="0" smtClean="0"/>
              <a:t>+</a:t>
            </a:r>
          </a:p>
          <a:p>
            <a:r>
              <a:rPr lang="en-US" b="1" dirty="0" err="1" smtClean="0"/>
              <a:t>Cl</a:t>
            </a:r>
            <a:r>
              <a:rPr lang="en-US" b="1" baseline="30000" dirty="0" smtClean="0"/>
              <a:t>-</a:t>
            </a:r>
          </a:p>
          <a:p>
            <a:endParaRPr lang="en-US" sz="800" b="1" baseline="30000" dirty="0"/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 flipV="1">
            <a:off x="3657600" y="3124200"/>
            <a:ext cx="0" cy="457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5486400" y="1447800"/>
            <a:ext cx="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" name="AutoShape 18"/>
          <p:cNvSpPr>
            <a:spLocks noChangeArrowheads="1"/>
          </p:cNvSpPr>
          <p:nvPr/>
        </p:nvSpPr>
        <p:spPr bwMode="auto">
          <a:xfrm rot="16200000" flipH="1">
            <a:off x="4076700" y="1028700"/>
            <a:ext cx="685800" cy="762000"/>
          </a:xfrm>
          <a:prstGeom prst="leftArrowCallout">
            <a:avLst>
              <a:gd name="adj1" fmla="val 13822"/>
              <a:gd name="adj2" fmla="val 19081"/>
              <a:gd name="adj3" fmla="val 20394"/>
              <a:gd name="adj4" fmla="val 50662"/>
            </a:avLst>
          </a:prstGeom>
          <a:solidFill>
            <a:srgbClr val="FF99CC"/>
          </a:solidFill>
          <a:ln w="63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000" b="1" baseline="30000"/>
          </a:p>
        </p:txBody>
      </p:sp>
      <p:sp>
        <p:nvSpPr>
          <p:cNvPr id="48" name="Text Box 52"/>
          <p:cNvSpPr txBox="1">
            <a:spLocks noChangeArrowheads="1"/>
          </p:cNvSpPr>
          <p:nvPr/>
        </p:nvSpPr>
        <p:spPr bwMode="auto">
          <a:xfrm>
            <a:off x="3657600" y="1388037"/>
            <a:ext cx="1447800" cy="45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       Na</a:t>
            </a:r>
            <a:r>
              <a:rPr lang="en-US" b="1" baseline="30000" dirty="0" smtClean="0"/>
              <a:t>+</a:t>
            </a:r>
            <a:r>
              <a:rPr lang="en-US" b="1" dirty="0" smtClean="0"/>
              <a:t> </a:t>
            </a:r>
            <a:r>
              <a:rPr lang="en-US" b="1" dirty="0" err="1" smtClean="0"/>
              <a:t>Cl</a:t>
            </a:r>
            <a:r>
              <a:rPr lang="en-US" b="1" baseline="30000" dirty="0" smtClean="0"/>
              <a:t>-</a:t>
            </a:r>
          </a:p>
          <a:p>
            <a:endParaRPr lang="en-US" sz="800" b="1" baseline="30000" dirty="0"/>
          </a:p>
        </p:txBody>
      </p:sp>
      <p:sp>
        <p:nvSpPr>
          <p:cNvPr id="18" name="Multiply 17"/>
          <p:cNvSpPr/>
          <p:nvPr/>
        </p:nvSpPr>
        <p:spPr>
          <a:xfrm>
            <a:off x="3581400" y="1490402"/>
            <a:ext cx="1690504" cy="163379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47695" y="2133600"/>
            <a:ext cx="2709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Thiazide diuretics</a:t>
            </a:r>
          </a:p>
          <a:p>
            <a:r>
              <a:rPr lang="en-US" sz="2400" b="1" dirty="0"/>
              <a:t>Gitelman syndrome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71613" y="238780"/>
            <a:ext cx="5519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Understanding renal potassium loss</a:t>
            </a:r>
            <a:endParaRPr lang="en-US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Understanding renal potassium loss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4" name="Freeform 5"/>
          <p:cNvSpPr>
            <a:spLocks noChangeAspect="1"/>
          </p:cNvSpPr>
          <p:nvPr/>
        </p:nvSpPr>
        <p:spPr bwMode="auto">
          <a:xfrm rot="16200000">
            <a:off x="3778790" y="2489860"/>
            <a:ext cx="1891548" cy="2435168"/>
          </a:xfrm>
          <a:custGeom>
            <a:avLst/>
            <a:gdLst>
              <a:gd name="T0" fmla="*/ 252 w 252"/>
              <a:gd name="T1" fmla="*/ 270 h 324"/>
              <a:gd name="T2" fmla="*/ 126 w 252"/>
              <a:gd name="T3" fmla="*/ 288 h 324"/>
              <a:gd name="T4" fmla="*/ 0 w 252"/>
              <a:gd name="T5" fmla="*/ 270 h 324"/>
              <a:gd name="T6" fmla="*/ 0 w 252"/>
              <a:gd name="T7" fmla="*/ 72 h 324"/>
              <a:gd name="T8" fmla="*/ 126 w 252"/>
              <a:gd name="T9" fmla="*/ 0 h 324"/>
              <a:gd name="T10" fmla="*/ 252 w 252"/>
              <a:gd name="T11" fmla="*/ 72 h 324"/>
              <a:gd name="T12" fmla="*/ 252 w 252"/>
              <a:gd name="T13" fmla="*/ 270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2" h="324">
                <a:moveTo>
                  <a:pt x="252" y="270"/>
                </a:moveTo>
                <a:cubicBezTo>
                  <a:pt x="252" y="324"/>
                  <a:pt x="162" y="288"/>
                  <a:pt x="126" y="288"/>
                </a:cubicBezTo>
                <a:cubicBezTo>
                  <a:pt x="90" y="288"/>
                  <a:pt x="0" y="324"/>
                  <a:pt x="0" y="27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26"/>
                  <a:pt x="51" y="0"/>
                  <a:pt x="126" y="0"/>
                </a:cubicBezTo>
                <a:cubicBezTo>
                  <a:pt x="203" y="0"/>
                  <a:pt x="252" y="26"/>
                  <a:pt x="252" y="72"/>
                </a:cubicBezTo>
                <a:lnTo>
                  <a:pt x="252" y="270"/>
                </a:lnTo>
                <a:close/>
              </a:path>
            </a:pathLst>
          </a:custGeom>
          <a:solidFill>
            <a:srgbClr val="FFF5EE"/>
          </a:solidFill>
          <a:ln w="635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60515" y="3480940"/>
            <a:ext cx="501685" cy="4547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9343" y="3198701"/>
            <a:ext cx="642785" cy="2822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9343" y="3794537"/>
            <a:ext cx="642785" cy="2822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36341" y="3480940"/>
            <a:ext cx="90930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36342" y="3935657"/>
            <a:ext cx="90930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1468" y="3332915"/>
            <a:ext cx="1187126" cy="0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041468" y="3946938"/>
            <a:ext cx="1077382" cy="0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9600" y="3198701"/>
            <a:ext cx="116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 Na+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5067" y="3707444"/>
            <a:ext cx="932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b="1" dirty="0" smtClean="0"/>
              <a:t>K+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23445" y="3014035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Na+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12480" y="4076776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K+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45728" y="5020869"/>
            <a:ext cx="40210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Principal cells</a:t>
            </a:r>
          </a:p>
          <a:p>
            <a:pPr algn="ctr"/>
            <a:r>
              <a:rPr lang="en-US" sz="2800" dirty="0" smtClean="0"/>
              <a:t>(cortical </a:t>
            </a:r>
            <a:r>
              <a:rPr lang="en-US" sz="2800" dirty="0"/>
              <a:t>collecting </a:t>
            </a:r>
            <a:r>
              <a:rPr lang="en-US" sz="2800" dirty="0" smtClean="0"/>
              <a:t>tubule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399004" y="2823535"/>
            <a:ext cx="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76773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                </a:t>
            </a:r>
            <a:r>
              <a:rPr lang="en-US" b="1" dirty="0" smtClean="0">
                <a:solidFill>
                  <a:srgbClr val="FF0000"/>
                </a:solidFill>
              </a:rPr>
              <a:t>  Aldosterone 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               +</a:t>
            </a:r>
            <a:endParaRPr lang="en-US" dirty="0"/>
          </a:p>
        </p:txBody>
      </p:sp>
      <p:sp>
        <p:nvSpPr>
          <p:cNvPr id="4" name="Freeform 5"/>
          <p:cNvSpPr>
            <a:spLocks noChangeAspect="1"/>
          </p:cNvSpPr>
          <p:nvPr/>
        </p:nvSpPr>
        <p:spPr bwMode="auto">
          <a:xfrm rot="16200000">
            <a:off x="3778790" y="2489860"/>
            <a:ext cx="1891548" cy="2435168"/>
          </a:xfrm>
          <a:custGeom>
            <a:avLst/>
            <a:gdLst>
              <a:gd name="T0" fmla="*/ 252 w 252"/>
              <a:gd name="T1" fmla="*/ 270 h 324"/>
              <a:gd name="T2" fmla="*/ 126 w 252"/>
              <a:gd name="T3" fmla="*/ 288 h 324"/>
              <a:gd name="T4" fmla="*/ 0 w 252"/>
              <a:gd name="T5" fmla="*/ 270 h 324"/>
              <a:gd name="T6" fmla="*/ 0 w 252"/>
              <a:gd name="T7" fmla="*/ 72 h 324"/>
              <a:gd name="T8" fmla="*/ 126 w 252"/>
              <a:gd name="T9" fmla="*/ 0 h 324"/>
              <a:gd name="T10" fmla="*/ 252 w 252"/>
              <a:gd name="T11" fmla="*/ 72 h 324"/>
              <a:gd name="T12" fmla="*/ 252 w 252"/>
              <a:gd name="T13" fmla="*/ 270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2" h="324">
                <a:moveTo>
                  <a:pt x="252" y="270"/>
                </a:moveTo>
                <a:cubicBezTo>
                  <a:pt x="252" y="324"/>
                  <a:pt x="162" y="288"/>
                  <a:pt x="126" y="288"/>
                </a:cubicBezTo>
                <a:cubicBezTo>
                  <a:pt x="90" y="288"/>
                  <a:pt x="0" y="324"/>
                  <a:pt x="0" y="27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26"/>
                  <a:pt x="51" y="0"/>
                  <a:pt x="126" y="0"/>
                </a:cubicBezTo>
                <a:cubicBezTo>
                  <a:pt x="203" y="0"/>
                  <a:pt x="252" y="26"/>
                  <a:pt x="252" y="72"/>
                </a:cubicBezTo>
                <a:lnTo>
                  <a:pt x="252" y="270"/>
                </a:lnTo>
                <a:close/>
              </a:path>
            </a:pathLst>
          </a:custGeom>
          <a:solidFill>
            <a:srgbClr val="FFF5EE"/>
          </a:solidFill>
          <a:ln w="635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60515" y="3480940"/>
            <a:ext cx="501685" cy="4547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9343" y="3198701"/>
            <a:ext cx="642785" cy="2822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9343" y="3794537"/>
            <a:ext cx="642785" cy="2822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36341" y="3480940"/>
            <a:ext cx="90930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36342" y="3935657"/>
            <a:ext cx="90930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1468" y="3332915"/>
            <a:ext cx="1187126" cy="0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041468" y="3946938"/>
            <a:ext cx="1077382" cy="0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9600" y="3198701"/>
            <a:ext cx="116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 Na+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5067" y="3707444"/>
            <a:ext cx="932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sz="2400" b="1" dirty="0" smtClean="0"/>
              <a:t>K+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23445" y="3014035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Na+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12480" y="4076776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K+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19226839">
            <a:off x="4163762" y="2272239"/>
            <a:ext cx="441263" cy="97885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45728" y="5020869"/>
            <a:ext cx="40210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Principal cells</a:t>
            </a:r>
          </a:p>
          <a:p>
            <a:pPr algn="ctr"/>
            <a:r>
              <a:rPr lang="en-US" sz="2800" dirty="0" smtClean="0"/>
              <a:t>(cortical </a:t>
            </a:r>
            <a:r>
              <a:rPr lang="en-US" sz="2800" dirty="0"/>
              <a:t>collecting </a:t>
            </a:r>
            <a:r>
              <a:rPr lang="en-US" sz="2800" dirty="0" smtClean="0"/>
              <a:t>tubule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3008604" y="1638300"/>
            <a:ext cx="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Understanding renal potassium loss</a:t>
            </a:r>
            <a:endParaRPr lang="en-US" sz="32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2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90"/>
                </a:solidFill>
              </a:rPr>
              <a:t>Causes </a:t>
            </a:r>
            <a:r>
              <a:rPr lang="en-GB" b="1" dirty="0">
                <a:solidFill>
                  <a:srgbClr val="000090"/>
                </a:solidFill>
              </a:rPr>
              <a:t>of hypokalaemia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en-GB" b="1" dirty="0"/>
          </a:p>
          <a:p>
            <a:pPr lvl="0"/>
            <a:r>
              <a:rPr lang="en-GB" sz="3300" b="1" dirty="0" smtClean="0"/>
              <a:t>GI loss</a:t>
            </a:r>
          </a:p>
          <a:p>
            <a:pPr marL="0" lvl="0" indent="0">
              <a:buNone/>
            </a:pPr>
            <a:endParaRPr lang="en-GB" sz="3300" b="1" dirty="0" smtClean="0"/>
          </a:p>
          <a:p>
            <a:pPr lvl="0"/>
            <a:r>
              <a:rPr lang="en-GB" sz="3300" b="1" dirty="0" smtClean="0"/>
              <a:t>Renal loss</a:t>
            </a:r>
          </a:p>
          <a:p>
            <a:pPr lvl="1"/>
            <a:r>
              <a:rPr lang="en-GB" sz="3300" dirty="0" smtClean="0"/>
              <a:t>Hyperaldosteronism, (Excess cortisol)</a:t>
            </a:r>
          </a:p>
          <a:p>
            <a:pPr lvl="1"/>
            <a:r>
              <a:rPr lang="en-GB" sz="3300" dirty="0" smtClean="0"/>
              <a:t>Increased sodium delivery to distal nephron</a:t>
            </a:r>
          </a:p>
          <a:p>
            <a:pPr lvl="1"/>
            <a:r>
              <a:rPr lang="en-GB" sz="3300" dirty="0" smtClean="0"/>
              <a:t>Osmotic diuresis</a:t>
            </a:r>
          </a:p>
          <a:p>
            <a:pPr marL="457200" lvl="1" indent="0">
              <a:buNone/>
            </a:pPr>
            <a:endParaRPr lang="en-GB" sz="3300" dirty="0"/>
          </a:p>
          <a:p>
            <a:r>
              <a:rPr lang="en-GB" sz="3300" b="1" dirty="0" smtClean="0"/>
              <a:t>R</a:t>
            </a:r>
            <a:r>
              <a:rPr lang="en-US" sz="3300" b="1" dirty="0" err="1" smtClean="0"/>
              <a:t>edistribution</a:t>
            </a:r>
            <a:r>
              <a:rPr lang="en-US" sz="3300" b="1" dirty="0" smtClean="0"/>
              <a:t> into the cells </a:t>
            </a:r>
          </a:p>
          <a:p>
            <a:pPr lvl="1"/>
            <a:r>
              <a:rPr lang="en-US" sz="3300" dirty="0" smtClean="0"/>
              <a:t>Insulin, beta-agonists, alkalosis</a:t>
            </a:r>
          </a:p>
          <a:p>
            <a:pPr marL="0" indent="0">
              <a:buNone/>
            </a:pPr>
            <a:endParaRPr lang="en-US" sz="3300" dirty="0" smtClean="0"/>
          </a:p>
          <a:p>
            <a:r>
              <a:rPr lang="en-US" sz="3300" dirty="0" smtClean="0"/>
              <a:t>Rare causes: Renal tubular acidosis type 1&amp; 2, hypomagnesaemia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21246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Potassium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r>
              <a:rPr lang="en-US" dirty="0" smtClean="0"/>
              <a:t>Potassium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the most abundant </a:t>
            </a:r>
            <a:r>
              <a:rPr lang="en-US" b="1" dirty="0"/>
              <a:t>intracellular </a:t>
            </a:r>
            <a:r>
              <a:rPr lang="en-US" dirty="0" smtClean="0"/>
              <a:t>cation.</a:t>
            </a:r>
          </a:p>
          <a:p>
            <a:endParaRPr lang="en-US" dirty="0" smtClean="0"/>
          </a:p>
          <a:p>
            <a:r>
              <a:rPr lang="en-US" dirty="0"/>
              <a:t>Serum concentration: </a:t>
            </a:r>
            <a:r>
              <a:rPr lang="en-US" dirty="0">
                <a:solidFill>
                  <a:srgbClr val="FF0000"/>
                </a:solidFill>
              </a:rPr>
              <a:t>3.5-</a:t>
            </a:r>
            <a:r>
              <a:rPr lang="en-US" dirty="0" smtClean="0">
                <a:solidFill>
                  <a:srgbClr val="FF0000"/>
                </a:solidFill>
              </a:rPr>
              <a:t>5.0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0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Question </a:t>
            </a:r>
            <a:r>
              <a:rPr lang="en-US" b="1" dirty="0" smtClean="0">
                <a:solidFill>
                  <a:srgbClr val="000090"/>
                </a:solidFill>
              </a:rPr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What are the clinical features hypokalaemia</a:t>
            </a:r>
            <a:r>
              <a:rPr lang="en-GB" b="1" dirty="0" smtClean="0"/>
              <a:t>?</a:t>
            </a:r>
          </a:p>
          <a:p>
            <a:pPr lvl="0"/>
            <a:endParaRPr lang="en-GB" b="1" dirty="0"/>
          </a:p>
          <a:p>
            <a:pPr lvl="1"/>
            <a:r>
              <a:rPr lang="en-GB" sz="3200" dirty="0" smtClean="0"/>
              <a:t>Muscle Weakness</a:t>
            </a:r>
          </a:p>
          <a:p>
            <a:pPr lvl="1"/>
            <a:r>
              <a:rPr lang="en-GB" sz="3200" dirty="0" smtClean="0"/>
              <a:t>Cardiac arrhythmia</a:t>
            </a:r>
          </a:p>
          <a:p>
            <a:pPr lvl="1"/>
            <a:r>
              <a:rPr lang="en-GB" sz="3200" dirty="0" smtClean="0"/>
              <a:t>Polyuria &amp; polydipsia (nephrogenic DI)</a:t>
            </a:r>
          </a:p>
          <a:p>
            <a:pPr marL="457200" lvl="1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30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Question </a:t>
            </a:r>
            <a:r>
              <a:rPr lang="en-US" b="1" dirty="0" smtClean="0">
                <a:solidFill>
                  <a:srgbClr val="000090"/>
                </a:solidFill>
              </a:rPr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What screening test would you order in a patient with hypokalaemia and hypertension</a:t>
            </a:r>
            <a:r>
              <a:rPr lang="en-GB" b="1" dirty="0" smtClean="0"/>
              <a:t>?</a:t>
            </a:r>
          </a:p>
          <a:p>
            <a:pPr lvl="1"/>
            <a:endParaRPr lang="en-GB" b="1" dirty="0"/>
          </a:p>
          <a:p>
            <a:pPr lvl="1"/>
            <a:r>
              <a:rPr lang="en-GB" sz="3200" dirty="0" smtClean="0"/>
              <a:t>Aldosterone: Renin ratio</a:t>
            </a:r>
            <a:endParaRPr lang="en-GB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838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</a:rPr>
              <a:t>Question </a:t>
            </a:r>
            <a:r>
              <a:rPr lang="en-US" b="1" dirty="0" smtClean="0">
                <a:solidFill>
                  <a:srgbClr val="000090"/>
                </a:solidFill>
              </a:rPr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smtClean="0"/>
              <a:t>How </a:t>
            </a:r>
            <a:r>
              <a:rPr lang="en-GB" b="1" dirty="0"/>
              <a:t>would you manage a patient with hypokalaemia</a:t>
            </a:r>
            <a:r>
              <a:rPr lang="en-GB" b="1" dirty="0" smtClean="0"/>
              <a:t>?</a:t>
            </a:r>
          </a:p>
          <a:p>
            <a:pPr marL="0" indent="0">
              <a:buNone/>
            </a:pPr>
            <a:endParaRPr lang="en-GB" sz="3100" b="1" dirty="0" smtClean="0"/>
          </a:p>
          <a:p>
            <a:r>
              <a:rPr lang="en-GB" sz="3400" dirty="0" smtClean="0"/>
              <a:t>Serum potassium 3.0-3.5 mmol/L</a:t>
            </a:r>
          </a:p>
          <a:p>
            <a:pPr lvl="1"/>
            <a:r>
              <a:rPr lang="en-GB" sz="3400" dirty="0"/>
              <a:t> </a:t>
            </a:r>
            <a:r>
              <a:rPr lang="en-GB" sz="3400" dirty="0" smtClean="0"/>
              <a:t>Oral potassium chloride </a:t>
            </a:r>
            <a:r>
              <a:rPr lang="en-GB" sz="3400" dirty="0"/>
              <a:t>(two </a:t>
            </a:r>
            <a:r>
              <a:rPr lang="en-GB" sz="3400" dirty="0" smtClean="0"/>
              <a:t>SandoK tablets </a:t>
            </a:r>
            <a:r>
              <a:rPr lang="en-GB" sz="3400" dirty="0" err="1" smtClean="0"/>
              <a:t>tds</a:t>
            </a:r>
            <a:r>
              <a:rPr lang="en-GB" sz="3400" dirty="0" smtClean="0"/>
              <a:t> for 48 </a:t>
            </a:r>
            <a:r>
              <a:rPr lang="en-GB" sz="3400" dirty="0" err="1" smtClean="0"/>
              <a:t>hrs</a:t>
            </a:r>
            <a:endParaRPr lang="en-GB" sz="3400" dirty="0" smtClean="0"/>
          </a:p>
          <a:p>
            <a:pPr lvl="1"/>
            <a:r>
              <a:rPr lang="en-GB" sz="3400" dirty="0" smtClean="0"/>
              <a:t> Recheck</a:t>
            </a:r>
            <a:r>
              <a:rPr lang="en-GB" sz="3400" dirty="0"/>
              <a:t> </a:t>
            </a:r>
            <a:r>
              <a:rPr lang="en-GB" sz="3400" dirty="0" smtClean="0"/>
              <a:t>serum potassium</a:t>
            </a:r>
            <a:endParaRPr lang="en-US" sz="3400" dirty="0"/>
          </a:p>
          <a:p>
            <a:pPr marL="457200" lvl="1" indent="0">
              <a:buNone/>
            </a:pPr>
            <a:endParaRPr lang="en-GB" sz="3400" dirty="0" smtClean="0"/>
          </a:p>
          <a:p>
            <a:r>
              <a:rPr lang="en-US" sz="3400" dirty="0" smtClean="0"/>
              <a:t>Serum </a:t>
            </a:r>
            <a:r>
              <a:rPr lang="en-US" sz="3400" dirty="0"/>
              <a:t>potassium &lt; </a:t>
            </a:r>
            <a:r>
              <a:rPr lang="en-US" sz="3400" dirty="0" smtClean="0"/>
              <a:t>3.0 mmol/L</a:t>
            </a:r>
          </a:p>
          <a:p>
            <a:pPr lvl="1"/>
            <a:r>
              <a:rPr lang="en-GB" sz="3400" dirty="0" smtClean="0"/>
              <a:t>IV </a:t>
            </a:r>
            <a:r>
              <a:rPr lang="en-GB" sz="3400" dirty="0"/>
              <a:t>potassium </a:t>
            </a:r>
            <a:r>
              <a:rPr lang="en-GB" sz="3400" dirty="0" smtClean="0"/>
              <a:t>chloride</a:t>
            </a:r>
          </a:p>
          <a:p>
            <a:pPr lvl="1"/>
            <a:r>
              <a:rPr lang="en-GB" sz="3400" dirty="0" smtClean="0"/>
              <a:t>Maximum </a:t>
            </a:r>
            <a:r>
              <a:rPr lang="en-GB" sz="3400" dirty="0"/>
              <a:t>rate 10 </a:t>
            </a:r>
            <a:r>
              <a:rPr lang="en-GB" sz="3400" dirty="0" smtClean="0"/>
              <a:t>mmol</a:t>
            </a:r>
            <a:r>
              <a:rPr lang="en-GB" sz="3400" dirty="0"/>
              <a:t> </a:t>
            </a:r>
            <a:r>
              <a:rPr lang="en-GB" sz="3400" dirty="0" smtClean="0"/>
              <a:t>per hour</a:t>
            </a:r>
          </a:p>
          <a:p>
            <a:pPr lvl="1"/>
            <a:r>
              <a:rPr lang="en-GB" sz="3400" dirty="0"/>
              <a:t>Rates </a:t>
            </a:r>
            <a:r>
              <a:rPr lang="en-GB" sz="3400" dirty="0" smtClean="0"/>
              <a:t>&gt; </a:t>
            </a:r>
            <a:r>
              <a:rPr lang="en-GB" sz="3400" dirty="0"/>
              <a:t>20 </a:t>
            </a:r>
            <a:r>
              <a:rPr lang="en-GB" sz="3400" dirty="0" smtClean="0"/>
              <a:t>mmol per hour </a:t>
            </a:r>
            <a:r>
              <a:rPr lang="en-GB" sz="3400" dirty="0"/>
              <a:t>are highly irritating to peripheral </a:t>
            </a:r>
            <a:r>
              <a:rPr lang="en-GB" sz="3400" dirty="0" smtClean="0"/>
              <a:t>veins</a:t>
            </a:r>
          </a:p>
          <a:p>
            <a:pPr marL="457200" lvl="1" indent="0">
              <a:buNone/>
            </a:pPr>
            <a:endParaRPr lang="en-US" sz="3400" dirty="0"/>
          </a:p>
          <a:p>
            <a:r>
              <a:rPr lang="en-US" sz="3400" dirty="0"/>
              <a:t>Treat the underlying </a:t>
            </a:r>
            <a:r>
              <a:rPr lang="en-US" sz="3400" dirty="0" smtClean="0"/>
              <a:t>cause e.g. spironolactone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3665169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Quiz (1)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Hyperkalaemia is a side-effect of which of the following drugs?</a:t>
            </a:r>
          </a:p>
          <a:p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Furosemide</a:t>
            </a:r>
          </a:p>
          <a:p>
            <a:pPr marL="514350" indent="-514350">
              <a:buAutoNum type="alphaUcPeriod"/>
            </a:pPr>
            <a:r>
              <a:rPr lang="en-US" dirty="0" smtClean="0"/>
              <a:t>Bendroflumethiazide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Salbutamol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Ramipril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00" y="6223000"/>
            <a:ext cx="406349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985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Quiz (2)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Hypokalaemia is </a:t>
            </a:r>
            <a:r>
              <a:rPr lang="en-US" b="1" dirty="0"/>
              <a:t>a side-effect of which of the following drugs</a:t>
            </a:r>
            <a:r>
              <a:rPr lang="en-US" b="1" dirty="0" smtClean="0"/>
              <a:t>?</a:t>
            </a:r>
          </a:p>
          <a:p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Spironolactone</a:t>
            </a:r>
          </a:p>
          <a:p>
            <a:pPr marL="514350" indent="-514350">
              <a:buAutoNum type="alphaUcPeriod"/>
            </a:pPr>
            <a:r>
              <a:rPr lang="en-US" dirty="0" smtClean="0"/>
              <a:t>Indomethacin</a:t>
            </a:r>
          </a:p>
          <a:p>
            <a:pPr marL="514350" indent="-514350">
              <a:buAutoNum type="alphaUcPeriod"/>
            </a:pPr>
            <a:r>
              <a:rPr lang="en-US" dirty="0" smtClean="0"/>
              <a:t>Perindopril</a:t>
            </a:r>
          </a:p>
          <a:p>
            <a:pPr marL="514350" indent="-514350">
              <a:buAutoNum type="alphaUcPeriod"/>
            </a:pPr>
            <a:r>
              <a:rPr lang="en-US" dirty="0" smtClean="0"/>
              <a:t>Furosemide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00" y="6223000"/>
            <a:ext cx="406349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375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0090"/>
                </a:solidFill>
              </a:rPr>
              <a:t>Questions</a:t>
            </a:r>
            <a:endParaRPr lang="en-US" sz="4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0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Question 1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Which hormones are involved in renal regulation of potassium</a:t>
            </a:r>
            <a:r>
              <a:rPr lang="en-GB" b="1" dirty="0" smtClean="0"/>
              <a:t>?</a:t>
            </a:r>
          </a:p>
          <a:p>
            <a:pPr lvl="0"/>
            <a:endParaRPr lang="en-GB" b="1" dirty="0"/>
          </a:p>
          <a:p>
            <a:pPr lvl="1"/>
            <a:r>
              <a:rPr lang="en-GB" sz="3200" dirty="0" smtClean="0"/>
              <a:t>Angiotensin II </a:t>
            </a:r>
          </a:p>
          <a:p>
            <a:pPr lvl="1"/>
            <a:r>
              <a:rPr lang="en-GB" sz="3200" dirty="0" smtClean="0"/>
              <a:t>Aldosterone</a:t>
            </a:r>
            <a:endParaRPr lang="en-GB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6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71" name="Text Box 163"/>
          <p:cNvSpPr txBox="1">
            <a:spLocks noChangeAspect="1" noChangeArrowheads="1"/>
          </p:cNvSpPr>
          <p:nvPr/>
        </p:nvSpPr>
        <p:spPr bwMode="auto">
          <a:xfrm>
            <a:off x="2019127" y="242888"/>
            <a:ext cx="51120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0090"/>
                </a:solidFill>
              </a:rPr>
              <a:t>Renin-angiotensin-aldosterone system</a:t>
            </a:r>
          </a:p>
        </p:txBody>
      </p:sp>
      <p:grpSp>
        <p:nvGrpSpPr>
          <p:cNvPr id="43184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43185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43186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225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264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26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35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5989317" y="4788373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370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3" name="Freeform 365"/>
          <p:cNvSpPr>
            <a:spLocks/>
          </p:cNvSpPr>
          <p:nvPr/>
        </p:nvSpPr>
        <p:spPr bwMode="auto">
          <a:xfrm>
            <a:off x="2535012" y="1691642"/>
            <a:ext cx="862012" cy="2460520"/>
          </a:xfrm>
          <a:custGeom>
            <a:avLst/>
            <a:gdLst>
              <a:gd name="T0" fmla="*/ 0 w 48"/>
              <a:gd name="T1" fmla="*/ 1680 h 1680"/>
              <a:gd name="T2" fmla="*/ 48 w 48"/>
              <a:gd name="T3" fmla="*/ 1488 h 1680"/>
              <a:gd name="T4" fmla="*/ 48 w 48"/>
              <a:gd name="T5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1680">
                <a:moveTo>
                  <a:pt x="0" y="1680"/>
                </a:moveTo>
                <a:lnTo>
                  <a:pt x="48" y="1488"/>
                </a:lnTo>
                <a:lnTo>
                  <a:pt x="4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4270508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9" y="5102186"/>
            <a:ext cx="2537170" cy="41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501044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622192" y="1230868"/>
            <a:ext cx="142021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3554767" y="2686787"/>
            <a:ext cx="19729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Renin</a:t>
            </a:r>
            <a:r>
              <a:rPr lang="en-US" dirty="0"/>
              <a:t>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5" name="Text Box 377"/>
          <p:cNvSpPr txBox="1">
            <a:spLocks noChangeArrowheads="1"/>
          </p:cNvSpPr>
          <p:nvPr/>
        </p:nvSpPr>
        <p:spPr bwMode="auto">
          <a:xfrm>
            <a:off x="349232" y="6103854"/>
            <a:ext cx="3339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and H</a:t>
            </a:r>
            <a:r>
              <a:rPr lang="en-US" baseline="-25000" dirty="0"/>
              <a:t>2</a:t>
            </a:r>
            <a:r>
              <a:rPr lang="en-US" dirty="0"/>
              <a:t>O retention</a:t>
            </a:r>
          </a:p>
          <a:p>
            <a:pPr algn="ctr"/>
            <a:r>
              <a:rPr lang="en-US" dirty="0"/>
              <a:t>Increased blood </a:t>
            </a:r>
            <a:r>
              <a:rPr lang="en-US" dirty="0" smtClean="0"/>
              <a:t>volume/pressure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05663" y="3938263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Angiotensin II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71" name="Text Box 163"/>
          <p:cNvSpPr txBox="1">
            <a:spLocks noChangeAspect="1" noChangeArrowheads="1"/>
          </p:cNvSpPr>
          <p:nvPr/>
        </p:nvSpPr>
        <p:spPr bwMode="auto">
          <a:xfrm>
            <a:off x="2019127" y="242888"/>
            <a:ext cx="51120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0090"/>
                </a:solidFill>
              </a:rPr>
              <a:t>Renin-angiotensin-aldosterone system</a:t>
            </a:r>
          </a:p>
        </p:txBody>
      </p:sp>
      <p:grpSp>
        <p:nvGrpSpPr>
          <p:cNvPr id="43184" name="Group 176"/>
          <p:cNvGrpSpPr>
            <a:grpSpLocks noChangeAspect="1"/>
          </p:cNvGrpSpPr>
          <p:nvPr/>
        </p:nvGrpSpPr>
        <p:grpSpPr bwMode="auto">
          <a:xfrm>
            <a:off x="658663" y="1805513"/>
            <a:ext cx="2614612" cy="4038600"/>
            <a:chOff x="1758" y="528"/>
            <a:chExt cx="2240" cy="3462"/>
          </a:xfrm>
        </p:grpSpPr>
        <p:grpSp>
          <p:nvGrpSpPr>
            <p:cNvPr id="43185" name="Group 177"/>
            <p:cNvGrpSpPr>
              <a:grpSpLocks noChangeAspect="1"/>
            </p:cNvGrpSpPr>
            <p:nvPr/>
          </p:nvGrpSpPr>
          <p:grpSpPr bwMode="auto">
            <a:xfrm>
              <a:off x="1946" y="528"/>
              <a:ext cx="1820" cy="1803"/>
              <a:chOff x="1946" y="528"/>
              <a:chExt cx="1820" cy="1803"/>
            </a:xfrm>
          </p:grpSpPr>
          <p:grpSp>
            <p:nvGrpSpPr>
              <p:cNvPr id="43186" name="Group 178"/>
              <p:cNvGrpSpPr>
                <a:grpSpLocks noChangeAspect="1"/>
              </p:cNvGrpSpPr>
              <p:nvPr/>
            </p:nvGrpSpPr>
            <p:grpSpPr bwMode="auto">
              <a:xfrm flipH="1">
                <a:off x="2976" y="528"/>
                <a:ext cx="790" cy="1799"/>
                <a:chOff x="1881" y="532"/>
                <a:chExt cx="790" cy="1799"/>
              </a:xfrm>
            </p:grpSpPr>
            <p:sp>
              <p:nvSpPr>
                <p:cNvPr id="43187" name="Freeform 179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8" name="Freeform 180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9" name="Freeform 181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0" name="Freeform 182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1" name="Freeform 183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2" name="Freeform 184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3" name="Freeform 185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4" name="Freeform 186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5" name="Freeform 187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6" name="Freeform 188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7" name="Freeform 189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8" name="Freeform 190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99" name="Freeform 191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0" name="Freeform 192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1" name="Freeform 193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2" name="Freeform 194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3" name="Freeform 195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4" name="Freeform 196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5" name="Freeform 197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06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7" name="Oval 199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8" name="Oval 200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09" name="Oval 20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0" name="Oval 202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1" name="Oval 2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2" name="Oval 204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3" name="Oval 205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4" name="Oval 206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5" name="Oval 207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6" name="Oval 208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7" name="Oval 20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8" name="Oval 210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19" name="Oval 211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0" name="Oval 212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1" name="Oval 213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2" name="Oval 214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3" name="Oval 215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4" name="Oval 216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225" name="Group 217"/>
              <p:cNvGrpSpPr>
                <a:grpSpLocks noChangeAspect="1"/>
              </p:cNvGrpSpPr>
              <p:nvPr/>
            </p:nvGrpSpPr>
            <p:grpSpPr bwMode="auto">
              <a:xfrm>
                <a:off x="1946" y="532"/>
                <a:ext cx="790" cy="1799"/>
                <a:chOff x="1881" y="532"/>
                <a:chExt cx="790" cy="1799"/>
              </a:xfrm>
            </p:grpSpPr>
            <p:sp>
              <p:nvSpPr>
                <p:cNvPr id="43226" name="Freeform 218"/>
                <p:cNvSpPr>
                  <a:spLocks noChangeAspect="1"/>
                </p:cNvSpPr>
                <p:nvPr/>
              </p:nvSpPr>
              <p:spPr bwMode="auto">
                <a:xfrm>
                  <a:off x="2352" y="2229"/>
                  <a:ext cx="151" cy="102"/>
                </a:xfrm>
                <a:custGeom>
                  <a:avLst/>
                  <a:gdLst>
                    <a:gd name="T0" fmla="*/ 19 w 69"/>
                    <a:gd name="T1" fmla="*/ 47 h 47"/>
                    <a:gd name="T2" fmla="*/ 0 w 69"/>
                    <a:gd name="T3" fmla="*/ 45 h 47"/>
                    <a:gd name="T4" fmla="*/ 0 w 69"/>
                    <a:gd name="T5" fmla="*/ 45 h 47"/>
                    <a:gd name="T6" fmla="*/ 5 w 69"/>
                    <a:gd name="T7" fmla="*/ 6 h 47"/>
                    <a:gd name="T8" fmla="*/ 19 w 69"/>
                    <a:gd name="T9" fmla="*/ 7 h 47"/>
                    <a:gd name="T10" fmla="*/ 19 w 69"/>
                    <a:gd name="T11" fmla="*/ 7 h 47"/>
                    <a:gd name="T12" fmla="*/ 53 w 69"/>
                    <a:gd name="T13" fmla="*/ 0 h 47"/>
                    <a:gd name="T14" fmla="*/ 53 w 69"/>
                    <a:gd name="T15" fmla="*/ 0 h 47"/>
                    <a:gd name="T16" fmla="*/ 69 w 69"/>
                    <a:gd name="T17" fmla="*/ 36 h 47"/>
                    <a:gd name="T18" fmla="*/ 19 w 69"/>
                    <a:gd name="T19" fmla="*/ 47 h 47"/>
                    <a:gd name="T20" fmla="*/ 19 w 69"/>
                    <a:gd name="T21" fmla="*/ 47 h 47"/>
                    <a:gd name="T22" fmla="*/ 19 w 69"/>
                    <a:gd name="T2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9" h="47">
                      <a:moveTo>
                        <a:pt x="19" y="47"/>
                      </a:moveTo>
                      <a:cubicBezTo>
                        <a:pt x="13" y="47"/>
                        <a:pt x="6" y="46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10" y="6"/>
                        <a:pt x="15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31" y="7"/>
                        <a:pt x="42" y="4"/>
                        <a:pt x="53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69" y="36"/>
                        <a:pt x="69" y="36"/>
                        <a:pt x="69" y="36"/>
                      </a:cubicBezTo>
                      <a:cubicBezTo>
                        <a:pt x="53" y="43"/>
                        <a:pt x="36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7" name="Freeform 219"/>
                <p:cNvSpPr>
                  <a:spLocks noChangeAspect="1"/>
                </p:cNvSpPr>
                <p:nvPr/>
              </p:nvSpPr>
              <p:spPr bwMode="auto">
                <a:xfrm>
                  <a:off x="2210" y="2200"/>
                  <a:ext cx="151" cy="127"/>
                </a:xfrm>
                <a:custGeom>
                  <a:avLst/>
                  <a:gdLst>
                    <a:gd name="T0" fmla="*/ 0 w 69"/>
                    <a:gd name="T1" fmla="*/ 35 h 58"/>
                    <a:gd name="T2" fmla="*/ 20 w 69"/>
                    <a:gd name="T3" fmla="*/ 0 h 58"/>
                    <a:gd name="T4" fmla="*/ 69 w 69"/>
                    <a:gd name="T5" fmla="*/ 19 h 58"/>
                    <a:gd name="T6" fmla="*/ 69 w 69"/>
                    <a:gd name="T7" fmla="*/ 19 h 58"/>
                    <a:gd name="T8" fmla="*/ 63 w 69"/>
                    <a:gd name="T9" fmla="*/ 58 h 58"/>
                    <a:gd name="T10" fmla="*/ 0 w 69"/>
                    <a:gd name="T11" fmla="*/ 35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58">
                      <a:moveTo>
                        <a:pt x="0" y="35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37" y="10"/>
                        <a:pt x="53" y="16"/>
                        <a:pt x="69" y="19"/>
                      </a:cubicBezTo>
                      <a:cubicBezTo>
                        <a:pt x="69" y="19"/>
                        <a:pt x="69" y="19"/>
                        <a:pt x="69" y="19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41" y="55"/>
                        <a:pt x="20" y="47"/>
                        <a:pt x="0" y="3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8" name="Freeform 220"/>
                <p:cNvSpPr>
                  <a:spLocks noChangeAspect="1"/>
                </p:cNvSpPr>
                <p:nvPr/>
              </p:nvSpPr>
              <p:spPr bwMode="auto">
                <a:xfrm>
                  <a:off x="2470" y="2157"/>
                  <a:ext cx="153" cy="147"/>
                </a:xfrm>
                <a:custGeom>
                  <a:avLst/>
                  <a:gdLst>
                    <a:gd name="T0" fmla="*/ 0 w 70"/>
                    <a:gd name="T1" fmla="*/ 32 h 68"/>
                    <a:gd name="T2" fmla="*/ 38 w 70"/>
                    <a:gd name="T3" fmla="*/ 0 h 68"/>
                    <a:gd name="T4" fmla="*/ 38 w 70"/>
                    <a:gd name="T5" fmla="*/ 0 h 68"/>
                    <a:gd name="T6" fmla="*/ 70 w 70"/>
                    <a:gd name="T7" fmla="*/ 24 h 68"/>
                    <a:gd name="T8" fmla="*/ 17 w 70"/>
                    <a:gd name="T9" fmla="*/ 68 h 68"/>
                    <a:gd name="T10" fmla="*/ 17 w 70"/>
                    <a:gd name="T11" fmla="*/ 68 h 68"/>
                    <a:gd name="T12" fmla="*/ 0 w 70"/>
                    <a:gd name="T13" fmla="*/ 3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68">
                      <a:moveTo>
                        <a:pt x="0" y="32"/>
                      </a:moveTo>
                      <a:cubicBezTo>
                        <a:pt x="14" y="26"/>
                        <a:pt x="26" y="16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70" y="24"/>
                        <a:pt x="70" y="24"/>
                        <a:pt x="70" y="24"/>
                      </a:cubicBezTo>
                      <a:cubicBezTo>
                        <a:pt x="55" y="44"/>
                        <a:pt x="37" y="59"/>
                        <a:pt x="17" y="68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0" y="32"/>
                        <a:pt x="0" y="32"/>
                        <a:pt x="0" y="3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29" name="Freeform 221"/>
                <p:cNvSpPr>
                  <a:spLocks noChangeAspect="1"/>
                </p:cNvSpPr>
                <p:nvPr/>
              </p:nvSpPr>
              <p:spPr bwMode="auto">
                <a:xfrm>
                  <a:off x="2094" y="2126"/>
                  <a:ext cx="157" cy="148"/>
                </a:xfrm>
                <a:custGeom>
                  <a:avLst/>
                  <a:gdLst>
                    <a:gd name="T0" fmla="*/ 0 w 72"/>
                    <a:gd name="T1" fmla="*/ 28 h 68"/>
                    <a:gd name="T2" fmla="*/ 29 w 72"/>
                    <a:gd name="T3" fmla="*/ 0 h 68"/>
                    <a:gd name="T4" fmla="*/ 72 w 72"/>
                    <a:gd name="T5" fmla="*/ 34 h 68"/>
                    <a:gd name="T6" fmla="*/ 72 w 72"/>
                    <a:gd name="T7" fmla="*/ 34 h 68"/>
                    <a:gd name="T8" fmla="*/ 52 w 72"/>
                    <a:gd name="T9" fmla="*/ 68 h 68"/>
                    <a:gd name="T10" fmla="*/ 0 w 72"/>
                    <a:gd name="T11" fmla="*/ 2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68">
                      <a:moveTo>
                        <a:pt x="0" y="28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42" y="14"/>
                        <a:pt x="57" y="25"/>
                        <a:pt x="72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52" y="68"/>
                        <a:pt x="52" y="68"/>
                        <a:pt x="52" y="68"/>
                      </a:cubicBezTo>
                      <a:cubicBezTo>
                        <a:pt x="34" y="58"/>
                        <a:pt x="16" y="44"/>
                        <a:pt x="0" y="2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0" name="Freeform 222"/>
                <p:cNvSpPr>
                  <a:spLocks noChangeAspect="1"/>
                </p:cNvSpPr>
                <p:nvPr/>
              </p:nvSpPr>
              <p:spPr bwMode="auto">
                <a:xfrm>
                  <a:off x="2005" y="2027"/>
                  <a:ext cx="150" cy="157"/>
                </a:xfrm>
                <a:custGeom>
                  <a:avLst/>
                  <a:gdLst>
                    <a:gd name="T0" fmla="*/ 0 w 69"/>
                    <a:gd name="T1" fmla="*/ 22 h 72"/>
                    <a:gd name="T2" fmla="*/ 33 w 69"/>
                    <a:gd name="T3" fmla="*/ 0 h 72"/>
                    <a:gd name="T4" fmla="*/ 69 w 69"/>
                    <a:gd name="T5" fmla="*/ 44 h 72"/>
                    <a:gd name="T6" fmla="*/ 69 w 69"/>
                    <a:gd name="T7" fmla="*/ 44 h 72"/>
                    <a:gd name="T8" fmla="*/ 40 w 69"/>
                    <a:gd name="T9" fmla="*/ 72 h 72"/>
                    <a:gd name="T10" fmla="*/ 0 w 69"/>
                    <a:gd name="T11" fmla="*/ 2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2">
                      <a:moveTo>
                        <a:pt x="0" y="22"/>
                      </a:move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44" y="16"/>
                        <a:pt x="56" y="31"/>
                        <a:pt x="69" y="44"/>
                      </a:cubicBezTo>
                      <a:cubicBezTo>
                        <a:pt x="69" y="44"/>
                        <a:pt x="69" y="44"/>
                        <a:pt x="69" y="44"/>
                      </a:cubicBezTo>
                      <a:cubicBezTo>
                        <a:pt x="40" y="72"/>
                        <a:pt x="40" y="72"/>
                        <a:pt x="40" y="72"/>
                      </a:cubicBezTo>
                      <a:cubicBezTo>
                        <a:pt x="26" y="57"/>
                        <a:pt x="12" y="41"/>
                        <a:pt x="0" y="2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1" name="Freeform 223"/>
                <p:cNvSpPr>
                  <a:spLocks noChangeAspect="1"/>
                </p:cNvSpPr>
                <p:nvPr/>
              </p:nvSpPr>
              <p:spPr bwMode="auto">
                <a:xfrm>
                  <a:off x="1937" y="1916"/>
                  <a:ext cx="138" cy="157"/>
                </a:xfrm>
                <a:custGeom>
                  <a:avLst/>
                  <a:gdLst>
                    <a:gd name="T0" fmla="*/ 0 w 63"/>
                    <a:gd name="T1" fmla="*/ 16 h 72"/>
                    <a:gd name="T2" fmla="*/ 37 w 63"/>
                    <a:gd name="T3" fmla="*/ 0 h 72"/>
                    <a:gd name="T4" fmla="*/ 63 w 63"/>
                    <a:gd name="T5" fmla="*/ 50 h 72"/>
                    <a:gd name="T6" fmla="*/ 63 w 63"/>
                    <a:gd name="T7" fmla="*/ 50 h 72"/>
                    <a:gd name="T8" fmla="*/ 63 w 63"/>
                    <a:gd name="T9" fmla="*/ 50 h 72"/>
                    <a:gd name="T10" fmla="*/ 30 w 63"/>
                    <a:gd name="T11" fmla="*/ 72 h 72"/>
                    <a:gd name="T12" fmla="*/ 0 w 63"/>
                    <a:gd name="T13" fmla="*/ 16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72">
                      <a:moveTo>
                        <a:pt x="0" y="16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44" y="18"/>
                        <a:pt x="53" y="35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63" y="50"/>
                        <a:pt x="63" y="50"/>
                        <a:pt x="63" y="50"/>
                      </a:cubicBezTo>
                      <a:cubicBezTo>
                        <a:pt x="30" y="72"/>
                        <a:pt x="30" y="72"/>
                        <a:pt x="30" y="72"/>
                      </a:cubicBezTo>
                      <a:cubicBezTo>
                        <a:pt x="19" y="55"/>
                        <a:pt x="9" y="36"/>
                        <a:pt x="0" y="1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2" name="Freeform 224"/>
                <p:cNvSpPr>
                  <a:spLocks noChangeAspect="1"/>
                </p:cNvSpPr>
                <p:nvPr/>
              </p:nvSpPr>
              <p:spPr bwMode="auto">
                <a:xfrm>
                  <a:off x="1896" y="1796"/>
                  <a:ext cx="122" cy="151"/>
                </a:xfrm>
                <a:custGeom>
                  <a:avLst/>
                  <a:gdLst>
                    <a:gd name="T0" fmla="*/ 0 w 56"/>
                    <a:gd name="T1" fmla="*/ 8 h 69"/>
                    <a:gd name="T2" fmla="*/ 39 w 56"/>
                    <a:gd name="T3" fmla="*/ 0 h 69"/>
                    <a:gd name="T4" fmla="*/ 56 w 56"/>
                    <a:gd name="T5" fmla="*/ 54 h 69"/>
                    <a:gd name="T6" fmla="*/ 56 w 56"/>
                    <a:gd name="T7" fmla="*/ 54 h 69"/>
                    <a:gd name="T8" fmla="*/ 19 w 56"/>
                    <a:gd name="T9" fmla="*/ 69 h 69"/>
                    <a:gd name="T10" fmla="*/ 0 w 56"/>
                    <a:gd name="T11" fmla="*/ 8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9">
                      <a:moveTo>
                        <a:pt x="0" y="8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43" y="19"/>
                        <a:pt x="48" y="37"/>
                        <a:pt x="56" y="54"/>
                      </a:cubicBezTo>
                      <a:cubicBezTo>
                        <a:pt x="56" y="54"/>
                        <a:pt x="56" y="54"/>
                        <a:pt x="56" y="54"/>
                      </a:cubicBezTo>
                      <a:cubicBezTo>
                        <a:pt x="19" y="69"/>
                        <a:pt x="19" y="69"/>
                        <a:pt x="19" y="69"/>
                      </a:cubicBezTo>
                      <a:cubicBezTo>
                        <a:pt x="11" y="50"/>
                        <a:pt x="4" y="30"/>
                        <a:pt x="0" y="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3" name="Freeform 225"/>
                <p:cNvSpPr>
                  <a:spLocks noChangeAspect="1"/>
                </p:cNvSpPr>
                <p:nvPr/>
              </p:nvSpPr>
              <p:spPr bwMode="auto">
                <a:xfrm>
                  <a:off x="1881" y="1671"/>
                  <a:ext cx="100" cy="140"/>
                </a:xfrm>
                <a:custGeom>
                  <a:avLst/>
                  <a:gdLst>
                    <a:gd name="T0" fmla="*/ 0 w 46"/>
                    <a:gd name="T1" fmla="*/ 2 h 64"/>
                    <a:gd name="T2" fmla="*/ 0 w 46"/>
                    <a:gd name="T3" fmla="*/ 0 h 64"/>
                    <a:gd name="T4" fmla="*/ 0 w 46"/>
                    <a:gd name="T5" fmla="*/ 0 h 64"/>
                    <a:gd name="T6" fmla="*/ 40 w 46"/>
                    <a:gd name="T7" fmla="*/ 0 h 64"/>
                    <a:gd name="T8" fmla="*/ 40 w 46"/>
                    <a:gd name="T9" fmla="*/ 2 h 64"/>
                    <a:gd name="T10" fmla="*/ 40 w 46"/>
                    <a:gd name="T11" fmla="*/ 2 h 64"/>
                    <a:gd name="T12" fmla="*/ 46 w 46"/>
                    <a:gd name="T13" fmla="*/ 56 h 64"/>
                    <a:gd name="T14" fmla="*/ 46 w 46"/>
                    <a:gd name="T15" fmla="*/ 56 h 64"/>
                    <a:gd name="T16" fmla="*/ 46 w 46"/>
                    <a:gd name="T17" fmla="*/ 56 h 64"/>
                    <a:gd name="T18" fmla="*/ 6 w 46"/>
                    <a:gd name="T19" fmla="*/ 64 h 64"/>
                    <a:gd name="T20" fmla="*/ 0 w 46"/>
                    <a:gd name="T21" fmla="*/ 2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64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0" y="1"/>
                        <a:pt x="40" y="2"/>
                        <a:pt x="40" y="2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21"/>
                        <a:pt x="42" y="38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3" y="44"/>
                        <a:pt x="0" y="23"/>
                        <a:pt x="0" y="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4" name="Freeform 226"/>
                <p:cNvSpPr>
                  <a:spLocks noChangeAspect="1"/>
                </p:cNvSpPr>
                <p:nvPr/>
              </p:nvSpPr>
              <p:spPr bwMode="auto">
                <a:xfrm>
                  <a:off x="1881" y="1530"/>
                  <a:ext cx="102" cy="140"/>
                </a:xfrm>
                <a:custGeom>
                  <a:avLst/>
                  <a:gdLst>
                    <a:gd name="T0" fmla="*/ 0 w 47"/>
                    <a:gd name="T1" fmla="*/ 63 h 64"/>
                    <a:gd name="T2" fmla="*/ 8 w 47"/>
                    <a:gd name="T3" fmla="*/ 0 h 64"/>
                    <a:gd name="T4" fmla="*/ 8 w 47"/>
                    <a:gd name="T5" fmla="*/ 0 h 64"/>
                    <a:gd name="T6" fmla="*/ 47 w 47"/>
                    <a:gd name="T7" fmla="*/ 9 h 64"/>
                    <a:gd name="T8" fmla="*/ 40 w 47"/>
                    <a:gd name="T9" fmla="*/ 64 h 64"/>
                    <a:gd name="T10" fmla="*/ 40 w 47"/>
                    <a:gd name="T11" fmla="*/ 64 h 64"/>
                    <a:gd name="T12" fmla="*/ 0 w 47"/>
                    <a:gd name="T13" fmla="*/ 6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4">
                      <a:moveTo>
                        <a:pt x="0" y="63"/>
                      </a:moveTo>
                      <a:cubicBezTo>
                        <a:pt x="1" y="42"/>
                        <a:pt x="3" y="21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43" y="27"/>
                        <a:pt x="41" y="46"/>
                        <a:pt x="40" y="64"/>
                      </a:cubicBezTo>
                      <a:cubicBezTo>
                        <a:pt x="40" y="64"/>
                        <a:pt x="40" y="64"/>
                        <a:pt x="40" y="64"/>
                      </a:cubicBezTo>
                      <a:cubicBezTo>
                        <a:pt x="0" y="63"/>
                        <a:pt x="0" y="63"/>
                        <a:pt x="0" y="63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5" name="Freeform 227"/>
                <p:cNvSpPr>
                  <a:spLocks noChangeAspect="1"/>
                </p:cNvSpPr>
                <p:nvPr/>
              </p:nvSpPr>
              <p:spPr bwMode="auto">
                <a:xfrm>
                  <a:off x="1900" y="1394"/>
                  <a:ext cx="127" cy="151"/>
                </a:xfrm>
                <a:custGeom>
                  <a:avLst/>
                  <a:gdLst>
                    <a:gd name="T0" fmla="*/ 0 w 58"/>
                    <a:gd name="T1" fmla="*/ 60 h 69"/>
                    <a:gd name="T2" fmla="*/ 22 w 58"/>
                    <a:gd name="T3" fmla="*/ 0 h 69"/>
                    <a:gd name="T4" fmla="*/ 22 w 58"/>
                    <a:gd name="T5" fmla="*/ 0 h 69"/>
                    <a:gd name="T6" fmla="*/ 58 w 58"/>
                    <a:gd name="T7" fmla="*/ 17 h 69"/>
                    <a:gd name="T8" fmla="*/ 39 w 58"/>
                    <a:gd name="T9" fmla="*/ 69 h 69"/>
                    <a:gd name="T10" fmla="*/ 39 w 58"/>
                    <a:gd name="T11" fmla="*/ 69 h 69"/>
                    <a:gd name="T12" fmla="*/ 0 w 58"/>
                    <a:gd name="T13" fmla="*/ 6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69">
                      <a:moveTo>
                        <a:pt x="0" y="60"/>
                      </a:moveTo>
                      <a:cubicBezTo>
                        <a:pt x="5" y="40"/>
                        <a:pt x="12" y="19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58" y="17"/>
                        <a:pt x="58" y="17"/>
                        <a:pt x="58" y="17"/>
                      </a:cubicBezTo>
                      <a:cubicBezTo>
                        <a:pt x="49" y="35"/>
                        <a:pt x="43" y="52"/>
                        <a:pt x="39" y="69"/>
                      </a:cubicBezTo>
                      <a:cubicBezTo>
                        <a:pt x="39" y="69"/>
                        <a:pt x="39" y="69"/>
                        <a:pt x="39" y="69"/>
                      </a:cubicBezTo>
                      <a:cubicBezTo>
                        <a:pt x="0" y="60"/>
                        <a:pt x="0" y="60"/>
                        <a:pt x="0" y="6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6" name="Freeform 228"/>
                <p:cNvSpPr>
                  <a:spLocks noChangeAspect="1"/>
                </p:cNvSpPr>
                <p:nvPr/>
              </p:nvSpPr>
              <p:spPr bwMode="auto">
                <a:xfrm>
                  <a:off x="1948" y="1272"/>
                  <a:ext cx="145" cy="157"/>
                </a:xfrm>
                <a:custGeom>
                  <a:avLst/>
                  <a:gdLst>
                    <a:gd name="T0" fmla="*/ 0 w 66"/>
                    <a:gd name="T1" fmla="*/ 54 h 72"/>
                    <a:gd name="T2" fmla="*/ 35 w 66"/>
                    <a:gd name="T3" fmla="*/ 0 h 72"/>
                    <a:gd name="T4" fmla="*/ 35 w 66"/>
                    <a:gd name="T5" fmla="*/ 0 h 72"/>
                    <a:gd name="T6" fmla="*/ 66 w 66"/>
                    <a:gd name="T7" fmla="*/ 25 h 72"/>
                    <a:gd name="T8" fmla="*/ 36 w 66"/>
                    <a:gd name="T9" fmla="*/ 72 h 72"/>
                    <a:gd name="T10" fmla="*/ 36 w 66"/>
                    <a:gd name="T11" fmla="*/ 72 h 72"/>
                    <a:gd name="T12" fmla="*/ 36 w 66"/>
                    <a:gd name="T13" fmla="*/ 72 h 72"/>
                    <a:gd name="T14" fmla="*/ 0 w 66"/>
                    <a:gd name="T15" fmla="*/ 5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2">
                      <a:moveTo>
                        <a:pt x="0" y="54"/>
                      </a:moveTo>
                      <a:cubicBezTo>
                        <a:pt x="10" y="36"/>
                        <a:pt x="21" y="18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66" y="25"/>
                        <a:pt x="66" y="25"/>
                        <a:pt x="66" y="25"/>
                      </a:cubicBezTo>
                      <a:cubicBezTo>
                        <a:pt x="54" y="40"/>
                        <a:pt x="44" y="56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0" y="54"/>
                        <a:pt x="0" y="54"/>
                        <a:pt x="0" y="54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7" name="Freeform 229"/>
                <p:cNvSpPr>
                  <a:spLocks noChangeAspect="1"/>
                </p:cNvSpPr>
                <p:nvPr/>
              </p:nvSpPr>
              <p:spPr bwMode="auto">
                <a:xfrm>
                  <a:off x="2027" y="1170"/>
                  <a:ext cx="152" cy="155"/>
                </a:xfrm>
                <a:custGeom>
                  <a:avLst/>
                  <a:gdLst>
                    <a:gd name="T0" fmla="*/ 0 w 70"/>
                    <a:gd name="T1" fmla="*/ 46 h 71"/>
                    <a:gd name="T2" fmla="*/ 43 w 70"/>
                    <a:gd name="T3" fmla="*/ 0 h 71"/>
                    <a:gd name="T4" fmla="*/ 43 w 70"/>
                    <a:gd name="T5" fmla="*/ 0 h 71"/>
                    <a:gd name="T6" fmla="*/ 70 w 70"/>
                    <a:gd name="T7" fmla="*/ 30 h 71"/>
                    <a:gd name="T8" fmla="*/ 31 w 70"/>
                    <a:gd name="T9" fmla="*/ 71 h 71"/>
                    <a:gd name="T10" fmla="*/ 31 w 70"/>
                    <a:gd name="T11" fmla="*/ 71 h 71"/>
                    <a:gd name="T12" fmla="*/ 0 w 70"/>
                    <a:gd name="T13" fmla="*/ 4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71">
                      <a:moveTo>
                        <a:pt x="0" y="46"/>
                      </a:moveTo>
                      <a:cubicBezTo>
                        <a:pt x="12" y="30"/>
                        <a:pt x="27" y="15"/>
                        <a:pt x="43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70" y="30"/>
                        <a:pt x="70" y="30"/>
                        <a:pt x="70" y="30"/>
                      </a:cubicBezTo>
                      <a:cubicBezTo>
                        <a:pt x="55" y="43"/>
                        <a:pt x="42" y="57"/>
                        <a:pt x="31" y="71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0" y="46"/>
                        <a:pt x="0" y="46"/>
                        <a:pt x="0" y="46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8" name="Freeform 230"/>
                <p:cNvSpPr>
                  <a:spLocks noChangeAspect="1"/>
                </p:cNvSpPr>
                <p:nvPr/>
              </p:nvSpPr>
              <p:spPr bwMode="auto">
                <a:xfrm>
                  <a:off x="2125" y="1085"/>
                  <a:ext cx="157" cy="147"/>
                </a:xfrm>
                <a:custGeom>
                  <a:avLst/>
                  <a:gdLst>
                    <a:gd name="T0" fmla="*/ 26 w 72"/>
                    <a:gd name="T1" fmla="*/ 68 h 68"/>
                    <a:gd name="T2" fmla="*/ 0 w 72"/>
                    <a:gd name="T3" fmla="*/ 38 h 68"/>
                    <a:gd name="T4" fmla="*/ 50 w 72"/>
                    <a:gd name="T5" fmla="*/ 0 h 68"/>
                    <a:gd name="T6" fmla="*/ 50 w 72"/>
                    <a:gd name="T7" fmla="*/ 0 h 68"/>
                    <a:gd name="T8" fmla="*/ 72 w 72"/>
                    <a:gd name="T9" fmla="*/ 33 h 68"/>
                    <a:gd name="T10" fmla="*/ 26 w 72"/>
                    <a:gd name="T11" fmla="*/ 68 h 68"/>
                    <a:gd name="T12" fmla="*/ 26 w 72"/>
                    <a:gd name="T13" fmla="*/ 68 h 68"/>
                    <a:gd name="T14" fmla="*/ 26 w 72"/>
                    <a:gd name="T15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8">
                      <a:moveTo>
                        <a:pt x="26" y="68"/>
                      </a:move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5" y="25"/>
                        <a:pt x="31" y="12"/>
                        <a:pt x="5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55" y="44"/>
                        <a:pt x="40" y="56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39" name="Freeform 231"/>
                <p:cNvSpPr>
                  <a:spLocks noChangeAspect="1"/>
                </p:cNvSpPr>
                <p:nvPr/>
              </p:nvSpPr>
              <p:spPr bwMode="auto">
                <a:xfrm>
                  <a:off x="2237" y="1014"/>
                  <a:ext cx="157" cy="140"/>
                </a:xfrm>
                <a:custGeom>
                  <a:avLst/>
                  <a:gdLst>
                    <a:gd name="T0" fmla="*/ 0 w 72"/>
                    <a:gd name="T1" fmla="*/ 31 h 64"/>
                    <a:gd name="T2" fmla="*/ 54 w 72"/>
                    <a:gd name="T3" fmla="*/ 0 h 64"/>
                    <a:gd name="T4" fmla="*/ 54 w 72"/>
                    <a:gd name="T5" fmla="*/ 0 h 64"/>
                    <a:gd name="T6" fmla="*/ 72 w 72"/>
                    <a:gd name="T7" fmla="*/ 35 h 64"/>
                    <a:gd name="T8" fmla="*/ 22 w 72"/>
                    <a:gd name="T9" fmla="*/ 64 h 64"/>
                    <a:gd name="T10" fmla="*/ 22 w 72"/>
                    <a:gd name="T11" fmla="*/ 64 h 64"/>
                    <a:gd name="T12" fmla="*/ 22 w 72"/>
                    <a:gd name="T13" fmla="*/ 64 h 64"/>
                    <a:gd name="T14" fmla="*/ 0 w 72"/>
                    <a:gd name="T15" fmla="*/ 3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2" h="64">
                      <a:moveTo>
                        <a:pt x="0" y="31"/>
                      </a:moveTo>
                      <a:cubicBezTo>
                        <a:pt x="16" y="20"/>
                        <a:pt x="34" y="1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72" y="35"/>
                        <a:pt x="72" y="35"/>
                        <a:pt x="72" y="35"/>
                      </a:cubicBezTo>
                      <a:cubicBezTo>
                        <a:pt x="54" y="45"/>
                        <a:pt x="37" y="5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22" y="64"/>
                        <a:pt x="22" y="64"/>
                        <a:pt x="22" y="64"/>
                      </a:cubicBezTo>
                      <a:cubicBezTo>
                        <a:pt x="0" y="31"/>
                        <a:pt x="0" y="31"/>
                        <a:pt x="0" y="31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0" name="Freeform 232"/>
                <p:cNvSpPr>
                  <a:spLocks noChangeAspect="1"/>
                </p:cNvSpPr>
                <p:nvPr/>
              </p:nvSpPr>
              <p:spPr bwMode="auto">
                <a:xfrm>
                  <a:off x="2356" y="958"/>
                  <a:ext cx="155" cy="133"/>
                </a:xfrm>
                <a:custGeom>
                  <a:avLst/>
                  <a:gdLst>
                    <a:gd name="T0" fmla="*/ 0 w 71"/>
                    <a:gd name="T1" fmla="*/ 25 h 61"/>
                    <a:gd name="T2" fmla="*/ 57 w 71"/>
                    <a:gd name="T3" fmla="*/ 0 h 61"/>
                    <a:gd name="T4" fmla="*/ 57 w 71"/>
                    <a:gd name="T5" fmla="*/ 0 h 61"/>
                    <a:gd name="T6" fmla="*/ 71 w 71"/>
                    <a:gd name="T7" fmla="*/ 37 h 61"/>
                    <a:gd name="T8" fmla="*/ 18 w 71"/>
                    <a:gd name="T9" fmla="*/ 61 h 61"/>
                    <a:gd name="T10" fmla="*/ 18 w 71"/>
                    <a:gd name="T11" fmla="*/ 61 h 61"/>
                    <a:gd name="T12" fmla="*/ 0 w 71"/>
                    <a:gd name="T13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" h="61">
                      <a:moveTo>
                        <a:pt x="0" y="25"/>
                      </a:moveTo>
                      <a:cubicBezTo>
                        <a:pt x="18" y="16"/>
                        <a:pt x="37" y="8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52" y="44"/>
                        <a:pt x="35" y="52"/>
                        <a:pt x="18" y="61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0" y="25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1" name="Freeform 233"/>
                <p:cNvSpPr>
                  <a:spLocks noChangeAspect="1"/>
                </p:cNvSpPr>
                <p:nvPr/>
              </p:nvSpPr>
              <p:spPr bwMode="auto">
                <a:xfrm>
                  <a:off x="2482" y="923"/>
                  <a:ext cx="165" cy="114"/>
                </a:xfrm>
                <a:custGeom>
                  <a:avLst/>
                  <a:gdLst>
                    <a:gd name="T0" fmla="*/ 0 w 75"/>
                    <a:gd name="T1" fmla="*/ 15 h 52"/>
                    <a:gd name="T2" fmla="*/ 35 w 75"/>
                    <a:gd name="T3" fmla="*/ 2 h 52"/>
                    <a:gd name="T4" fmla="*/ 35 w 75"/>
                    <a:gd name="T5" fmla="*/ 2 h 52"/>
                    <a:gd name="T6" fmla="*/ 36 w 75"/>
                    <a:gd name="T7" fmla="*/ 0 h 52"/>
                    <a:gd name="T8" fmla="*/ 36 w 75"/>
                    <a:gd name="T9" fmla="*/ 0 h 52"/>
                    <a:gd name="T10" fmla="*/ 40 w 75"/>
                    <a:gd name="T11" fmla="*/ 1 h 52"/>
                    <a:gd name="T12" fmla="*/ 42 w 75"/>
                    <a:gd name="T13" fmla="*/ 0 h 52"/>
                    <a:gd name="T14" fmla="*/ 42 w 75"/>
                    <a:gd name="T15" fmla="*/ 0 h 52"/>
                    <a:gd name="T16" fmla="*/ 42 w 75"/>
                    <a:gd name="T17" fmla="*/ 1 h 52"/>
                    <a:gd name="T18" fmla="*/ 75 w 75"/>
                    <a:gd name="T19" fmla="*/ 9 h 52"/>
                    <a:gd name="T20" fmla="*/ 70 w 75"/>
                    <a:gd name="T21" fmla="*/ 23 h 52"/>
                    <a:gd name="T22" fmla="*/ 70 w 75"/>
                    <a:gd name="T23" fmla="*/ 23 h 52"/>
                    <a:gd name="T24" fmla="*/ 55 w 75"/>
                    <a:gd name="T25" fmla="*/ 38 h 52"/>
                    <a:gd name="T26" fmla="*/ 55 w 75"/>
                    <a:gd name="T27" fmla="*/ 38 h 52"/>
                    <a:gd name="T28" fmla="*/ 15 w 75"/>
                    <a:gd name="T29" fmla="*/ 52 h 52"/>
                    <a:gd name="T30" fmla="*/ 15 w 75"/>
                    <a:gd name="T31" fmla="*/ 52 h 52"/>
                    <a:gd name="T32" fmla="*/ 0 w 75"/>
                    <a:gd name="T33" fmla="*/ 1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5" h="52">
                      <a:moveTo>
                        <a:pt x="0" y="15"/>
                      </a:moveTo>
                      <a:cubicBezTo>
                        <a:pt x="11" y="11"/>
                        <a:pt x="23" y="6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5" y="2"/>
                        <a:pt x="36" y="1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1" y="0"/>
                        <a:pt x="42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75" y="9"/>
                        <a:pt x="75" y="9"/>
                        <a:pt x="75" y="9"/>
                      </a:cubicBezTo>
                      <a:cubicBezTo>
                        <a:pt x="74" y="14"/>
                        <a:pt x="72" y="19"/>
                        <a:pt x="70" y="23"/>
                      </a:cubicBezTo>
                      <a:cubicBezTo>
                        <a:pt x="70" y="23"/>
                        <a:pt x="70" y="23"/>
                        <a:pt x="70" y="23"/>
                      </a:cubicBezTo>
                      <a:cubicBezTo>
                        <a:pt x="68" y="27"/>
                        <a:pt x="65" y="34"/>
                        <a:pt x="55" y="38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41" y="43"/>
                        <a:pt x="27" y="47"/>
                        <a:pt x="15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cubicBezTo>
                        <a:pt x="0" y="15"/>
                        <a:pt x="0" y="15"/>
                        <a:pt x="0" y="15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2" name="Freeform 234"/>
                <p:cNvSpPr>
                  <a:spLocks noChangeAspect="1"/>
                </p:cNvSpPr>
                <p:nvPr/>
              </p:nvSpPr>
              <p:spPr bwMode="auto">
                <a:xfrm>
                  <a:off x="2562" y="796"/>
                  <a:ext cx="103" cy="142"/>
                </a:xfrm>
                <a:custGeom>
                  <a:avLst/>
                  <a:gdLst>
                    <a:gd name="T0" fmla="*/ 0 w 47"/>
                    <a:gd name="T1" fmla="*/ 57 h 65"/>
                    <a:gd name="T2" fmla="*/ 7 w 47"/>
                    <a:gd name="T3" fmla="*/ 0 h 65"/>
                    <a:gd name="T4" fmla="*/ 7 w 47"/>
                    <a:gd name="T5" fmla="*/ 0 h 65"/>
                    <a:gd name="T6" fmla="*/ 47 w 47"/>
                    <a:gd name="T7" fmla="*/ 3 h 65"/>
                    <a:gd name="T8" fmla="*/ 39 w 47"/>
                    <a:gd name="T9" fmla="*/ 65 h 65"/>
                    <a:gd name="T10" fmla="*/ 39 w 47"/>
                    <a:gd name="T11" fmla="*/ 65 h 65"/>
                    <a:gd name="T12" fmla="*/ 0 w 47"/>
                    <a:gd name="T13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" h="65">
                      <a:moveTo>
                        <a:pt x="0" y="57"/>
                      </a:moveTo>
                      <a:cubicBezTo>
                        <a:pt x="3" y="45"/>
                        <a:pt x="5" y="23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5" y="27"/>
                        <a:pt x="43" y="49"/>
                        <a:pt x="39" y="65"/>
                      </a:cubicBezTo>
                      <a:cubicBezTo>
                        <a:pt x="39" y="65"/>
                        <a:pt x="39" y="65"/>
                        <a:pt x="39" y="65"/>
                      </a:cubicBezTo>
                      <a:cubicBezTo>
                        <a:pt x="0" y="57"/>
                        <a:pt x="0" y="57"/>
                        <a:pt x="0" y="57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3" name="Freeform 235"/>
                <p:cNvSpPr>
                  <a:spLocks noChangeAspect="1"/>
                </p:cNvSpPr>
                <p:nvPr/>
              </p:nvSpPr>
              <p:spPr bwMode="auto">
                <a:xfrm>
                  <a:off x="2577" y="663"/>
                  <a:ext cx="91" cy="135"/>
                </a:xfrm>
                <a:custGeom>
                  <a:avLst/>
                  <a:gdLst>
                    <a:gd name="T0" fmla="*/ 0 w 42"/>
                    <a:gd name="T1" fmla="*/ 59 h 62"/>
                    <a:gd name="T2" fmla="*/ 2 w 42"/>
                    <a:gd name="T3" fmla="*/ 0 h 62"/>
                    <a:gd name="T4" fmla="*/ 2 w 42"/>
                    <a:gd name="T5" fmla="*/ 0 h 62"/>
                    <a:gd name="T6" fmla="*/ 42 w 42"/>
                    <a:gd name="T7" fmla="*/ 1 h 62"/>
                    <a:gd name="T8" fmla="*/ 40 w 42"/>
                    <a:gd name="T9" fmla="*/ 62 h 62"/>
                    <a:gd name="T10" fmla="*/ 40 w 42"/>
                    <a:gd name="T11" fmla="*/ 62 h 62"/>
                    <a:gd name="T12" fmla="*/ 0 w 42"/>
                    <a:gd name="T13" fmla="*/ 59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62">
                      <a:moveTo>
                        <a:pt x="0" y="59"/>
                      </a:moveTo>
                      <a:cubicBezTo>
                        <a:pt x="1" y="40"/>
                        <a:pt x="2" y="19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42" y="21"/>
                        <a:pt x="41" y="42"/>
                        <a:pt x="40" y="62"/>
                      </a:cubicBezTo>
                      <a:cubicBezTo>
                        <a:pt x="40" y="62"/>
                        <a:pt x="40" y="62"/>
                        <a:pt x="40" y="62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4" name="Freeform 236"/>
                <p:cNvSpPr>
                  <a:spLocks noChangeAspect="1"/>
                </p:cNvSpPr>
                <p:nvPr/>
              </p:nvSpPr>
              <p:spPr bwMode="auto">
                <a:xfrm>
                  <a:off x="2581" y="532"/>
                  <a:ext cx="90" cy="131"/>
                </a:xfrm>
                <a:custGeom>
                  <a:avLst/>
                  <a:gdLst>
                    <a:gd name="T0" fmla="*/ 0 w 41"/>
                    <a:gd name="T1" fmla="*/ 59 h 60"/>
                    <a:gd name="T2" fmla="*/ 1 w 41"/>
                    <a:gd name="T3" fmla="*/ 0 h 60"/>
                    <a:gd name="T4" fmla="*/ 1 w 41"/>
                    <a:gd name="T5" fmla="*/ 0 h 60"/>
                    <a:gd name="T6" fmla="*/ 41 w 41"/>
                    <a:gd name="T7" fmla="*/ 0 h 60"/>
                    <a:gd name="T8" fmla="*/ 40 w 41"/>
                    <a:gd name="T9" fmla="*/ 60 h 60"/>
                    <a:gd name="T10" fmla="*/ 40 w 41"/>
                    <a:gd name="T11" fmla="*/ 60 h 60"/>
                    <a:gd name="T12" fmla="*/ 0 w 41"/>
                    <a:gd name="T13" fmla="*/ 59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60">
                      <a:moveTo>
                        <a:pt x="0" y="59"/>
                      </a:moveTo>
                      <a:cubicBezTo>
                        <a:pt x="1" y="33"/>
                        <a:pt x="1" y="1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41" y="11"/>
                        <a:pt x="41" y="34"/>
                        <a:pt x="40" y="60"/>
                      </a:cubicBezTo>
                      <a:cubicBezTo>
                        <a:pt x="40" y="60"/>
                        <a:pt x="40" y="60"/>
                        <a:pt x="40" y="60"/>
                      </a:cubicBezTo>
                      <a:cubicBezTo>
                        <a:pt x="0" y="59"/>
                        <a:pt x="0" y="59"/>
                        <a:pt x="0" y="5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6350" cap="flat">
                  <a:solidFill>
                    <a:srgbClr val="FF66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245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6" y="5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6" name="Oval 238"/>
                <p:cNvSpPr>
                  <a:spLocks noChangeAspect="1" noChangeArrowheads="1"/>
                </p:cNvSpPr>
                <p:nvPr/>
              </p:nvSpPr>
              <p:spPr bwMode="auto">
                <a:xfrm rot="120000">
                  <a:off x="2608" y="71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7" name="Oval 239"/>
                <p:cNvSpPr>
                  <a:spLocks noChangeAspect="1" noChangeArrowheads="1"/>
                </p:cNvSpPr>
                <p:nvPr/>
              </p:nvSpPr>
              <p:spPr bwMode="auto">
                <a:xfrm rot="300000">
                  <a:off x="2592" y="84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8" name="Oval 240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534" y="95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49" name="Oval 241"/>
                <p:cNvSpPr>
                  <a:spLocks noChangeAspect="1" noChangeArrowheads="1"/>
                </p:cNvSpPr>
                <p:nvPr/>
              </p:nvSpPr>
              <p:spPr bwMode="auto">
                <a:xfrm rot="3986076">
                  <a:off x="2409" y="999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0" name="Oval 24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301" y="105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1" name="Oval 243"/>
                <p:cNvSpPr>
                  <a:spLocks noChangeAspect="1" noChangeArrowheads="1"/>
                </p:cNvSpPr>
                <p:nvPr/>
              </p:nvSpPr>
              <p:spPr bwMode="auto">
                <a:xfrm rot="3480000">
                  <a:off x="2181" y="113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2" name="Oval 244"/>
                <p:cNvSpPr>
                  <a:spLocks noChangeAspect="1" noChangeArrowheads="1"/>
                </p:cNvSpPr>
                <p:nvPr/>
              </p:nvSpPr>
              <p:spPr bwMode="auto">
                <a:xfrm rot="2692520">
                  <a:off x="2081" y="1223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3" name="Oval 245"/>
                <p:cNvSpPr>
                  <a:spLocks noChangeAspect="1" noChangeArrowheads="1"/>
                </p:cNvSpPr>
                <p:nvPr/>
              </p:nvSpPr>
              <p:spPr bwMode="auto">
                <a:xfrm rot="2100602">
                  <a:off x="1998" y="1330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4" name="Oval 246"/>
                <p:cNvSpPr>
                  <a:spLocks noChangeAspect="1" noChangeArrowheads="1"/>
                </p:cNvSpPr>
                <p:nvPr/>
              </p:nvSpPr>
              <p:spPr bwMode="auto">
                <a:xfrm rot="794715">
                  <a:off x="1946" y="145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5" name="Oval 247"/>
                <p:cNvSpPr>
                  <a:spLocks noChangeAspect="1" noChangeArrowheads="1"/>
                </p:cNvSpPr>
                <p:nvPr/>
              </p:nvSpPr>
              <p:spPr bwMode="auto">
                <a:xfrm rot="316848">
                  <a:off x="1910" y="1584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6" name="Oval 248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08" y="171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7" name="Oval 249"/>
                <p:cNvSpPr>
                  <a:spLocks noChangeAspect="1" noChangeArrowheads="1"/>
                </p:cNvSpPr>
                <p:nvPr/>
              </p:nvSpPr>
              <p:spPr bwMode="auto">
                <a:xfrm rot="-643034">
                  <a:off x="1936" y="184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8" name="Oval 250"/>
                <p:cNvSpPr>
                  <a:spLocks noChangeAspect="1" noChangeArrowheads="1"/>
                </p:cNvSpPr>
                <p:nvPr/>
              </p:nvSpPr>
              <p:spPr bwMode="auto">
                <a:xfrm rot="-1822264">
                  <a:off x="1984" y="1962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59" name="Oval 251"/>
                <p:cNvSpPr>
                  <a:spLocks noChangeAspect="1" noChangeArrowheads="1"/>
                </p:cNvSpPr>
                <p:nvPr/>
              </p:nvSpPr>
              <p:spPr bwMode="auto">
                <a:xfrm rot="-1929899">
                  <a:off x="2060" y="207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0" name="Oval 252"/>
                <p:cNvSpPr>
                  <a:spLocks noChangeAspect="1" noChangeArrowheads="1"/>
                </p:cNvSpPr>
                <p:nvPr/>
              </p:nvSpPr>
              <p:spPr bwMode="auto">
                <a:xfrm rot="-3016614">
                  <a:off x="2154" y="217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1" name="Oval 253"/>
                <p:cNvSpPr>
                  <a:spLocks noChangeAspect="1" noChangeArrowheads="1"/>
                </p:cNvSpPr>
                <p:nvPr/>
              </p:nvSpPr>
              <p:spPr bwMode="auto">
                <a:xfrm rot="-3669455">
                  <a:off x="2266" y="223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2" name="Oval 254"/>
                <p:cNvSpPr>
                  <a:spLocks noChangeAspect="1" noChangeArrowheads="1"/>
                </p:cNvSpPr>
                <p:nvPr/>
              </p:nvSpPr>
              <p:spPr bwMode="auto">
                <a:xfrm rot="-5571835">
                  <a:off x="2400" y="2256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63" name="Oval 255"/>
                <p:cNvSpPr>
                  <a:spLocks noChangeAspect="1" noChangeArrowheads="1"/>
                </p:cNvSpPr>
                <p:nvPr/>
              </p:nvSpPr>
              <p:spPr bwMode="auto">
                <a:xfrm rot="-8188004">
                  <a:off x="2519" y="2205"/>
                  <a:ext cx="40" cy="58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264" name="Group 256"/>
            <p:cNvGrpSpPr>
              <a:grpSpLocks noChangeAspect="1"/>
            </p:cNvGrpSpPr>
            <p:nvPr/>
          </p:nvGrpSpPr>
          <p:grpSpPr bwMode="auto">
            <a:xfrm>
              <a:off x="2072" y="2942"/>
              <a:ext cx="1598" cy="1048"/>
              <a:chOff x="2072" y="2942"/>
              <a:chExt cx="1598" cy="1048"/>
            </a:xfrm>
          </p:grpSpPr>
          <p:sp>
            <p:nvSpPr>
              <p:cNvPr id="43265" name="Freeform 257"/>
              <p:cNvSpPr>
                <a:spLocks noChangeAspect="1"/>
              </p:cNvSpPr>
              <p:nvPr/>
            </p:nvSpPr>
            <p:spPr bwMode="auto">
              <a:xfrm>
                <a:off x="2848" y="3811"/>
                <a:ext cx="139" cy="179"/>
              </a:xfrm>
              <a:custGeom>
                <a:avLst/>
                <a:gdLst>
                  <a:gd name="T0" fmla="*/ 0 w 64"/>
                  <a:gd name="T1" fmla="*/ 82 h 82"/>
                  <a:gd name="T2" fmla="*/ 1 w 64"/>
                  <a:gd name="T3" fmla="*/ 2 h 82"/>
                  <a:gd name="T4" fmla="*/ 11 w 64"/>
                  <a:gd name="T5" fmla="*/ 2 h 82"/>
                  <a:gd name="T6" fmla="*/ 11 w 64"/>
                  <a:gd name="T7" fmla="*/ 2 h 82"/>
                  <a:gd name="T8" fmla="*/ 57 w 64"/>
                  <a:gd name="T9" fmla="*/ 0 h 82"/>
                  <a:gd name="T10" fmla="*/ 57 w 64"/>
                  <a:gd name="T11" fmla="*/ 0 h 82"/>
                  <a:gd name="T12" fmla="*/ 64 w 64"/>
                  <a:gd name="T13" fmla="*/ 80 h 82"/>
                  <a:gd name="T14" fmla="*/ 11 w 64"/>
                  <a:gd name="T15" fmla="*/ 82 h 82"/>
                  <a:gd name="T16" fmla="*/ 11 w 64"/>
                  <a:gd name="T17" fmla="*/ 82 h 82"/>
                  <a:gd name="T18" fmla="*/ 0 w 64"/>
                  <a:gd name="T1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2">
                    <a:moveTo>
                      <a:pt x="0" y="8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5" y="2"/>
                      <a:pt x="8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27" y="2"/>
                      <a:pt x="42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47" y="81"/>
                      <a:pt x="29" y="82"/>
                      <a:pt x="11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7" y="82"/>
                      <a:pt x="4" y="82"/>
                      <a:pt x="0" y="8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6" name="Freeform 258"/>
              <p:cNvSpPr>
                <a:spLocks noChangeAspect="1"/>
              </p:cNvSpPr>
              <p:nvPr/>
            </p:nvSpPr>
            <p:spPr bwMode="auto">
              <a:xfrm>
                <a:off x="2703" y="3806"/>
                <a:ext cx="145" cy="184"/>
              </a:xfrm>
              <a:custGeom>
                <a:avLst/>
                <a:gdLst>
                  <a:gd name="T0" fmla="*/ 0 w 66"/>
                  <a:gd name="T1" fmla="*/ 79 h 84"/>
                  <a:gd name="T2" fmla="*/ 11 w 66"/>
                  <a:gd name="T3" fmla="*/ 0 h 84"/>
                  <a:gd name="T4" fmla="*/ 66 w 66"/>
                  <a:gd name="T5" fmla="*/ 4 h 84"/>
                  <a:gd name="T6" fmla="*/ 66 w 66"/>
                  <a:gd name="T7" fmla="*/ 4 h 84"/>
                  <a:gd name="T8" fmla="*/ 64 w 66"/>
                  <a:gd name="T9" fmla="*/ 84 h 84"/>
                  <a:gd name="T10" fmla="*/ 0 w 66"/>
                  <a:gd name="T11" fmla="*/ 7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84">
                    <a:moveTo>
                      <a:pt x="0" y="79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29" y="2"/>
                      <a:pt x="47" y="3"/>
                      <a:pt x="66" y="4"/>
                    </a:cubicBezTo>
                    <a:cubicBezTo>
                      <a:pt x="66" y="4"/>
                      <a:pt x="66" y="4"/>
                      <a:pt x="66" y="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42" y="83"/>
                      <a:pt x="21" y="82"/>
                      <a:pt x="0" y="7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7" name="Freeform 259"/>
              <p:cNvSpPr>
                <a:spLocks noChangeAspect="1"/>
              </p:cNvSpPr>
              <p:nvPr/>
            </p:nvSpPr>
            <p:spPr bwMode="auto">
              <a:xfrm>
                <a:off x="2974" y="3791"/>
                <a:ext cx="157" cy="193"/>
              </a:xfrm>
              <a:custGeom>
                <a:avLst/>
                <a:gdLst>
                  <a:gd name="T0" fmla="*/ 0 w 72"/>
                  <a:gd name="T1" fmla="*/ 9 h 88"/>
                  <a:gd name="T2" fmla="*/ 55 w 72"/>
                  <a:gd name="T3" fmla="*/ 0 h 88"/>
                  <a:gd name="T4" fmla="*/ 55 w 72"/>
                  <a:gd name="T5" fmla="*/ 0 h 88"/>
                  <a:gd name="T6" fmla="*/ 72 w 72"/>
                  <a:gd name="T7" fmla="*/ 78 h 88"/>
                  <a:gd name="T8" fmla="*/ 8 w 72"/>
                  <a:gd name="T9" fmla="*/ 88 h 88"/>
                  <a:gd name="T10" fmla="*/ 8 w 72"/>
                  <a:gd name="T11" fmla="*/ 88 h 88"/>
                  <a:gd name="T12" fmla="*/ 0 w 72"/>
                  <a:gd name="T13" fmla="*/ 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88">
                    <a:moveTo>
                      <a:pt x="0" y="9"/>
                    </a:moveTo>
                    <a:cubicBezTo>
                      <a:pt x="19" y="7"/>
                      <a:pt x="37" y="4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2" y="78"/>
                      <a:pt x="72" y="78"/>
                      <a:pt x="72" y="78"/>
                    </a:cubicBezTo>
                    <a:cubicBezTo>
                      <a:pt x="51" y="83"/>
                      <a:pt x="30" y="86"/>
                      <a:pt x="8" y="88"/>
                    </a:cubicBezTo>
                    <a:cubicBezTo>
                      <a:pt x="8" y="88"/>
                      <a:pt x="8" y="88"/>
                      <a:pt x="8" y="88"/>
                    </a:cubicBezTo>
                    <a:cubicBezTo>
                      <a:pt x="0" y="9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8" name="Freeform 260"/>
              <p:cNvSpPr>
                <a:spLocks noChangeAspect="1"/>
              </p:cNvSpPr>
              <p:nvPr/>
            </p:nvSpPr>
            <p:spPr bwMode="auto">
              <a:xfrm>
                <a:off x="2559" y="3780"/>
                <a:ext cx="164" cy="199"/>
              </a:xfrm>
              <a:custGeom>
                <a:avLst/>
                <a:gdLst>
                  <a:gd name="T0" fmla="*/ 0 w 75"/>
                  <a:gd name="T1" fmla="*/ 77 h 91"/>
                  <a:gd name="T2" fmla="*/ 21 w 75"/>
                  <a:gd name="T3" fmla="*/ 0 h 91"/>
                  <a:gd name="T4" fmla="*/ 75 w 75"/>
                  <a:gd name="T5" fmla="*/ 11 h 91"/>
                  <a:gd name="T6" fmla="*/ 75 w 75"/>
                  <a:gd name="T7" fmla="*/ 11 h 91"/>
                  <a:gd name="T8" fmla="*/ 64 w 75"/>
                  <a:gd name="T9" fmla="*/ 91 h 91"/>
                  <a:gd name="T10" fmla="*/ 0 w 75"/>
                  <a:gd name="T11" fmla="*/ 7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91">
                    <a:moveTo>
                      <a:pt x="0" y="77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8" y="5"/>
                      <a:pt x="56" y="9"/>
                      <a:pt x="75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64" y="91"/>
                      <a:pt x="64" y="91"/>
                      <a:pt x="64" y="91"/>
                    </a:cubicBezTo>
                    <a:cubicBezTo>
                      <a:pt x="42" y="87"/>
                      <a:pt x="21" y="83"/>
                      <a:pt x="0" y="7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9" name="Freeform 261"/>
              <p:cNvSpPr>
                <a:spLocks noChangeAspect="1"/>
              </p:cNvSpPr>
              <p:nvPr/>
            </p:nvSpPr>
            <p:spPr bwMode="auto">
              <a:xfrm>
                <a:off x="3096" y="3756"/>
                <a:ext cx="175" cy="205"/>
              </a:xfrm>
              <a:custGeom>
                <a:avLst/>
                <a:gdLst>
                  <a:gd name="T0" fmla="*/ 0 w 80"/>
                  <a:gd name="T1" fmla="*/ 16 h 94"/>
                  <a:gd name="T2" fmla="*/ 52 w 80"/>
                  <a:gd name="T3" fmla="*/ 0 h 94"/>
                  <a:gd name="T4" fmla="*/ 52 w 80"/>
                  <a:gd name="T5" fmla="*/ 0 h 94"/>
                  <a:gd name="T6" fmla="*/ 80 w 80"/>
                  <a:gd name="T7" fmla="*/ 75 h 94"/>
                  <a:gd name="T8" fmla="*/ 18 w 80"/>
                  <a:gd name="T9" fmla="*/ 94 h 94"/>
                  <a:gd name="T10" fmla="*/ 18 w 80"/>
                  <a:gd name="T11" fmla="*/ 94 h 94"/>
                  <a:gd name="T12" fmla="*/ 0 w 80"/>
                  <a:gd name="T13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94">
                    <a:moveTo>
                      <a:pt x="0" y="16"/>
                    </a:moveTo>
                    <a:cubicBezTo>
                      <a:pt x="19" y="12"/>
                      <a:pt x="36" y="7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80" y="75"/>
                      <a:pt x="80" y="75"/>
                      <a:pt x="80" y="75"/>
                    </a:cubicBezTo>
                    <a:cubicBezTo>
                      <a:pt x="61" y="83"/>
                      <a:pt x="40" y="89"/>
                      <a:pt x="18" y="94"/>
                    </a:cubicBezTo>
                    <a:cubicBezTo>
                      <a:pt x="18" y="94"/>
                      <a:pt x="18" y="94"/>
                      <a:pt x="18" y="94"/>
                    </a:cubicBezTo>
                    <a:cubicBezTo>
                      <a:pt x="0" y="16"/>
                      <a:pt x="0" y="16"/>
                      <a:pt x="0" y="1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0" name="Freeform 262"/>
              <p:cNvSpPr>
                <a:spLocks noChangeAspect="1"/>
              </p:cNvSpPr>
              <p:nvPr/>
            </p:nvSpPr>
            <p:spPr bwMode="auto">
              <a:xfrm>
                <a:off x="2421" y="3741"/>
                <a:ext cx="182" cy="207"/>
              </a:xfrm>
              <a:custGeom>
                <a:avLst/>
                <a:gdLst>
                  <a:gd name="T0" fmla="*/ 0 w 83"/>
                  <a:gd name="T1" fmla="*/ 73 h 95"/>
                  <a:gd name="T2" fmla="*/ 32 w 83"/>
                  <a:gd name="T3" fmla="*/ 0 h 95"/>
                  <a:gd name="T4" fmla="*/ 83 w 83"/>
                  <a:gd name="T5" fmla="*/ 18 h 95"/>
                  <a:gd name="T6" fmla="*/ 83 w 83"/>
                  <a:gd name="T7" fmla="*/ 18 h 95"/>
                  <a:gd name="T8" fmla="*/ 62 w 83"/>
                  <a:gd name="T9" fmla="*/ 95 h 95"/>
                  <a:gd name="T10" fmla="*/ 0 w 83"/>
                  <a:gd name="T1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95">
                    <a:moveTo>
                      <a:pt x="0" y="73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48" y="7"/>
                      <a:pt x="65" y="13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40" y="89"/>
                      <a:pt x="19" y="82"/>
                      <a:pt x="0" y="7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1" name="Freeform 263"/>
              <p:cNvSpPr>
                <a:spLocks noChangeAspect="1"/>
              </p:cNvSpPr>
              <p:nvPr/>
            </p:nvSpPr>
            <p:spPr bwMode="auto">
              <a:xfrm>
                <a:off x="3214" y="3706"/>
                <a:ext cx="193" cy="214"/>
              </a:xfrm>
              <a:custGeom>
                <a:avLst/>
                <a:gdLst>
                  <a:gd name="T0" fmla="*/ 0 w 88"/>
                  <a:gd name="T1" fmla="*/ 23 h 98"/>
                  <a:gd name="T2" fmla="*/ 48 w 88"/>
                  <a:gd name="T3" fmla="*/ 0 h 98"/>
                  <a:gd name="T4" fmla="*/ 48 w 88"/>
                  <a:gd name="T5" fmla="*/ 0 h 98"/>
                  <a:gd name="T6" fmla="*/ 88 w 88"/>
                  <a:gd name="T7" fmla="*/ 69 h 98"/>
                  <a:gd name="T8" fmla="*/ 28 w 88"/>
                  <a:gd name="T9" fmla="*/ 98 h 98"/>
                  <a:gd name="T10" fmla="*/ 28 w 88"/>
                  <a:gd name="T11" fmla="*/ 98 h 98"/>
                  <a:gd name="T12" fmla="*/ 0 w 88"/>
                  <a:gd name="T13" fmla="*/ 23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98">
                    <a:moveTo>
                      <a:pt x="0" y="23"/>
                    </a:moveTo>
                    <a:cubicBezTo>
                      <a:pt x="17" y="16"/>
                      <a:pt x="34" y="9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70" y="80"/>
                      <a:pt x="50" y="90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0" y="23"/>
                      <a:pt x="0" y="23"/>
                      <a:pt x="0" y="23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2" name="Freeform 264"/>
              <p:cNvSpPr>
                <a:spLocks noChangeAspect="1"/>
              </p:cNvSpPr>
              <p:nvPr/>
            </p:nvSpPr>
            <p:spPr bwMode="auto">
              <a:xfrm>
                <a:off x="2288" y="3684"/>
                <a:ext cx="202" cy="215"/>
              </a:xfrm>
              <a:custGeom>
                <a:avLst/>
                <a:gdLst>
                  <a:gd name="T0" fmla="*/ 0 w 92"/>
                  <a:gd name="T1" fmla="*/ 66 h 98"/>
                  <a:gd name="T2" fmla="*/ 46 w 92"/>
                  <a:gd name="T3" fmla="*/ 0 h 98"/>
                  <a:gd name="T4" fmla="*/ 92 w 92"/>
                  <a:gd name="T5" fmla="*/ 25 h 98"/>
                  <a:gd name="T6" fmla="*/ 92 w 92"/>
                  <a:gd name="T7" fmla="*/ 25 h 98"/>
                  <a:gd name="T8" fmla="*/ 59 w 92"/>
                  <a:gd name="T9" fmla="*/ 98 h 98"/>
                  <a:gd name="T10" fmla="*/ 0 w 92"/>
                  <a:gd name="T1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8">
                    <a:moveTo>
                      <a:pt x="0" y="66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9" y="9"/>
                      <a:pt x="75" y="18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59" y="98"/>
                      <a:pt x="59" y="98"/>
                      <a:pt x="59" y="98"/>
                    </a:cubicBezTo>
                    <a:cubicBezTo>
                      <a:pt x="38" y="89"/>
                      <a:pt x="18" y="78"/>
                      <a:pt x="0" y="6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3" name="Freeform 265"/>
              <p:cNvSpPr>
                <a:spLocks noChangeAspect="1"/>
              </p:cNvSpPr>
              <p:nvPr/>
            </p:nvSpPr>
            <p:spPr bwMode="auto">
              <a:xfrm>
                <a:off x="3322" y="3639"/>
                <a:ext cx="208" cy="215"/>
              </a:xfrm>
              <a:custGeom>
                <a:avLst/>
                <a:gdLst>
                  <a:gd name="T0" fmla="*/ 0 w 96"/>
                  <a:gd name="T1" fmla="*/ 30 h 99"/>
                  <a:gd name="T2" fmla="*/ 41 w 96"/>
                  <a:gd name="T3" fmla="*/ 0 h 99"/>
                  <a:gd name="T4" fmla="*/ 41 w 96"/>
                  <a:gd name="T5" fmla="*/ 0 h 99"/>
                  <a:gd name="T6" fmla="*/ 96 w 96"/>
                  <a:gd name="T7" fmla="*/ 58 h 99"/>
                  <a:gd name="T8" fmla="*/ 41 w 96"/>
                  <a:gd name="T9" fmla="*/ 99 h 99"/>
                  <a:gd name="T10" fmla="*/ 41 w 96"/>
                  <a:gd name="T11" fmla="*/ 99 h 99"/>
                  <a:gd name="T12" fmla="*/ 0 w 96"/>
                  <a:gd name="T13" fmla="*/ 3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99">
                    <a:moveTo>
                      <a:pt x="0" y="30"/>
                    </a:moveTo>
                    <a:cubicBezTo>
                      <a:pt x="16" y="21"/>
                      <a:pt x="30" y="1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80" y="73"/>
                      <a:pt x="61" y="87"/>
                      <a:pt x="41" y="99"/>
                    </a:cubicBezTo>
                    <a:cubicBezTo>
                      <a:pt x="41" y="99"/>
                      <a:pt x="41" y="99"/>
                      <a:pt x="41" y="99"/>
                    </a:cubicBezTo>
                    <a:cubicBezTo>
                      <a:pt x="0" y="30"/>
                      <a:pt x="0" y="30"/>
                      <a:pt x="0" y="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4" name="Freeform 266"/>
              <p:cNvSpPr>
                <a:spLocks noChangeAspect="1"/>
              </p:cNvSpPr>
              <p:nvPr/>
            </p:nvSpPr>
            <p:spPr bwMode="auto">
              <a:xfrm>
                <a:off x="2173" y="3610"/>
                <a:ext cx="214" cy="216"/>
              </a:xfrm>
              <a:custGeom>
                <a:avLst/>
                <a:gdLst>
                  <a:gd name="T0" fmla="*/ 0 w 98"/>
                  <a:gd name="T1" fmla="*/ 52 h 99"/>
                  <a:gd name="T2" fmla="*/ 61 w 98"/>
                  <a:gd name="T3" fmla="*/ 0 h 99"/>
                  <a:gd name="T4" fmla="*/ 98 w 98"/>
                  <a:gd name="T5" fmla="*/ 33 h 99"/>
                  <a:gd name="T6" fmla="*/ 98 w 98"/>
                  <a:gd name="T7" fmla="*/ 33 h 99"/>
                  <a:gd name="T8" fmla="*/ 98 w 98"/>
                  <a:gd name="T9" fmla="*/ 33 h 99"/>
                  <a:gd name="T10" fmla="*/ 52 w 98"/>
                  <a:gd name="T11" fmla="*/ 99 h 99"/>
                  <a:gd name="T12" fmla="*/ 0 w 98"/>
                  <a:gd name="T13" fmla="*/ 5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" h="99">
                    <a:moveTo>
                      <a:pt x="0" y="52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70" y="11"/>
                      <a:pt x="83" y="2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32" y="85"/>
                      <a:pt x="14" y="69"/>
                      <a:pt x="0" y="5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5" name="Oval 267"/>
              <p:cNvSpPr>
                <a:spLocks noChangeAspect="1" noChangeArrowheads="1"/>
              </p:cNvSpPr>
              <p:nvPr/>
            </p:nvSpPr>
            <p:spPr bwMode="auto">
              <a:xfrm>
                <a:off x="2972" y="3811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6" name="Freeform 268"/>
              <p:cNvSpPr>
                <a:spLocks noChangeAspect="1"/>
              </p:cNvSpPr>
              <p:nvPr/>
            </p:nvSpPr>
            <p:spPr bwMode="auto">
              <a:xfrm>
                <a:off x="3413" y="3556"/>
                <a:ext cx="216" cy="207"/>
              </a:xfrm>
              <a:custGeom>
                <a:avLst/>
                <a:gdLst>
                  <a:gd name="T0" fmla="*/ 0 w 99"/>
                  <a:gd name="T1" fmla="*/ 37 h 95"/>
                  <a:gd name="T2" fmla="*/ 28 w 99"/>
                  <a:gd name="T3" fmla="*/ 0 h 95"/>
                  <a:gd name="T4" fmla="*/ 28 w 99"/>
                  <a:gd name="T5" fmla="*/ 0 h 95"/>
                  <a:gd name="T6" fmla="*/ 99 w 99"/>
                  <a:gd name="T7" fmla="*/ 36 h 95"/>
                  <a:gd name="T8" fmla="*/ 55 w 99"/>
                  <a:gd name="T9" fmla="*/ 95 h 95"/>
                  <a:gd name="T10" fmla="*/ 55 w 99"/>
                  <a:gd name="T11" fmla="*/ 95 h 95"/>
                  <a:gd name="T12" fmla="*/ 0 w 99"/>
                  <a:gd name="T13" fmla="*/ 3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95">
                    <a:moveTo>
                      <a:pt x="0" y="37"/>
                    </a:moveTo>
                    <a:cubicBezTo>
                      <a:pt x="12" y="25"/>
                      <a:pt x="22" y="1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88" y="58"/>
                      <a:pt x="73" y="77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0" y="37"/>
                      <a:pt x="0" y="37"/>
                      <a:pt x="0" y="3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7" name="Freeform 269"/>
              <p:cNvSpPr>
                <a:spLocks noChangeAspect="1"/>
              </p:cNvSpPr>
              <p:nvPr/>
            </p:nvSpPr>
            <p:spPr bwMode="auto">
              <a:xfrm>
                <a:off x="2090" y="3522"/>
                <a:ext cx="214" cy="197"/>
              </a:xfrm>
              <a:custGeom>
                <a:avLst/>
                <a:gdLst>
                  <a:gd name="T0" fmla="*/ 0 w 98"/>
                  <a:gd name="T1" fmla="*/ 25 h 90"/>
                  <a:gd name="T2" fmla="*/ 76 w 98"/>
                  <a:gd name="T3" fmla="*/ 0 h 90"/>
                  <a:gd name="T4" fmla="*/ 98 w 98"/>
                  <a:gd name="T5" fmla="*/ 39 h 90"/>
                  <a:gd name="T6" fmla="*/ 98 w 98"/>
                  <a:gd name="T7" fmla="*/ 39 h 90"/>
                  <a:gd name="T8" fmla="*/ 36 w 98"/>
                  <a:gd name="T9" fmla="*/ 90 h 90"/>
                  <a:gd name="T10" fmla="*/ 0 w 98"/>
                  <a:gd name="T11" fmla="*/ 2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90">
                    <a:moveTo>
                      <a:pt x="0" y="25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80" y="13"/>
                      <a:pt x="87" y="26"/>
                      <a:pt x="98" y="39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20" y="70"/>
                      <a:pt x="8" y="49"/>
                      <a:pt x="0" y="2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8" name="Oval 270"/>
              <p:cNvSpPr>
                <a:spLocks noChangeAspect="1" noChangeArrowheads="1"/>
              </p:cNvSpPr>
              <p:nvPr/>
            </p:nvSpPr>
            <p:spPr bwMode="auto">
              <a:xfrm>
                <a:off x="3410" y="3639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9" name="Freeform 271"/>
              <p:cNvSpPr>
                <a:spLocks noChangeAspect="1"/>
              </p:cNvSpPr>
              <p:nvPr/>
            </p:nvSpPr>
            <p:spPr bwMode="auto">
              <a:xfrm>
                <a:off x="3474" y="3426"/>
                <a:ext cx="196" cy="204"/>
              </a:xfrm>
              <a:custGeom>
                <a:avLst/>
                <a:gdLst>
                  <a:gd name="T0" fmla="*/ 0 w 90"/>
                  <a:gd name="T1" fmla="*/ 58 h 93"/>
                  <a:gd name="T2" fmla="*/ 10 w 90"/>
                  <a:gd name="T3" fmla="*/ 18 h 93"/>
                  <a:gd name="T4" fmla="*/ 10 w 90"/>
                  <a:gd name="T5" fmla="*/ 18 h 93"/>
                  <a:gd name="T6" fmla="*/ 9 w 90"/>
                  <a:gd name="T7" fmla="*/ 9 h 93"/>
                  <a:gd name="T8" fmla="*/ 9 w 90"/>
                  <a:gd name="T9" fmla="*/ 9 h 93"/>
                  <a:gd name="T10" fmla="*/ 9 w 90"/>
                  <a:gd name="T11" fmla="*/ 9 h 93"/>
                  <a:gd name="T12" fmla="*/ 89 w 90"/>
                  <a:gd name="T13" fmla="*/ 0 h 93"/>
                  <a:gd name="T14" fmla="*/ 90 w 90"/>
                  <a:gd name="T15" fmla="*/ 18 h 93"/>
                  <a:gd name="T16" fmla="*/ 90 w 90"/>
                  <a:gd name="T17" fmla="*/ 18 h 93"/>
                  <a:gd name="T18" fmla="*/ 72 w 90"/>
                  <a:gd name="T19" fmla="*/ 93 h 93"/>
                  <a:gd name="T20" fmla="*/ 72 w 90"/>
                  <a:gd name="T21" fmla="*/ 93 h 93"/>
                  <a:gd name="T22" fmla="*/ 0 w 90"/>
                  <a:gd name="T23" fmla="*/ 5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93">
                    <a:moveTo>
                      <a:pt x="0" y="58"/>
                    </a:moveTo>
                    <a:cubicBezTo>
                      <a:pt x="7" y="45"/>
                      <a:pt x="10" y="32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5"/>
                      <a:pt x="10" y="12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0" y="6"/>
                      <a:pt x="90" y="12"/>
                      <a:pt x="90" y="18"/>
                    </a:cubicBezTo>
                    <a:cubicBezTo>
                      <a:pt x="90" y="18"/>
                      <a:pt x="90" y="18"/>
                      <a:pt x="90" y="18"/>
                    </a:cubicBezTo>
                    <a:cubicBezTo>
                      <a:pt x="90" y="45"/>
                      <a:pt x="84" y="70"/>
                      <a:pt x="72" y="93"/>
                    </a:cubicBezTo>
                    <a:cubicBezTo>
                      <a:pt x="72" y="93"/>
                      <a:pt x="72" y="93"/>
                      <a:pt x="72" y="93"/>
                    </a:cubicBezTo>
                    <a:cubicBezTo>
                      <a:pt x="0" y="58"/>
                      <a:pt x="0" y="58"/>
                      <a:pt x="0" y="5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0" name="Freeform 272"/>
              <p:cNvSpPr>
                <a:spLocks noChangeAspect="1"/>
              </p:cNvSpPr>
              <p:nvPr/>
            </p:nvSpPr>
            <p:spPr bwMode="auto">
              <a:xfrm>
                <a:off x="2304" y="36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1" name="Freeform 273"/>
              <p:cNvSpPr>
                <a:spLocks noChangeAspect="1"/>
              </p:cNvSpPr>
              <p:nvPr/>
            </p:nvSpPr>
            <p:spPr bwMode="auto">
              <a:xfrm>
                <a:off x="2072" y="3402"/>
                <a:ext cx="184" cy="171"/>
              </a:xfrm>
              <a:custGeom>
                <a:avLst/>
                <a:gdLst>
                  <a:gd name="T0" fmla="*/ 0 w 84"/>
                  <a:gd name="T1" fmla="*/ 29 h 78"/>
                  <a:gd name="T2" fmla="*/ 3 w 84"/>
                  <a:gd name="T3" fmla="*/ 0 h 78"/>
                  <a:gd name="T4" fmla="*/ 3 w 84"/>
                  <a:gd name="T5" fmla="*/ 0 h 78"/>
                  <a:gd name="T6" fmla="*/ 81 w 84"/>
                  <a:gd name="T7" fmla="*/ 14 h 78"/>
                  <a:gd name="T8" fmla="*/ 80 w 84"/>
                  <a:gd name="T9" fmla="*/ 29 h 78"/>
                  <a:gd name="T10" fmla="*/ 80 w 84"/>
                  <a:gd name="T11" fmla="*/ 29 h 78"/>
                  <a:gd name="T12" fmla="*/ 84 w 84"/>
                  <a:gd name="T13" fmla="*/ 54 h 78"/>
                  <a:gd name="T14" fmla="*/ 84 w 84"/>
                  <a:gd name="T15" fmla="*/ 54 h 78"/>
                  <a:gd name="T16" fmla="*/ 7 w 84"/>
                  <a:gd name="T17" fmla="*/ 78 h 78"/>
                  <a:gd name="T18" fmla="*/ 0 w 84"/>
                  <a:gd name="T19" fmla="*/ 2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78">
                    <a:moveTo>
                      <a:pt x="0" y="29"/>
                    </a:moveTo>
                    <a:cubicBezTo>
                      <a:pt x="0" y="19"/>
                      <a:pt x="1" y="9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0" y="19"/>
                      <a:pt x="80" y="24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38"/>
                      <a:pt x="81" y="46"/>
                      <a:pt x="84" y="54"/>
                    </a:cubicBezTo>
                    <a:cubicBezTo>
                      <a:pt x="84" y="54"/>
                      <a:pt x="84" y="54"/>
                      <a:pt x="84" y="54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3" y="62"/>
                      <a:pt x="0" y="46"/>
                      <a:pt x="0" y="29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2" name="Oval 274"/>
              <p:cNvSpPr>
                <a:spLocks noChangeAspect="1" noChangeArrowheads="1"/>
              </p:cNvSpPr>
              <p:nvPr/>
            </p:nvSpPr>
            <p:spPr bwMode="auto">
              <a:xfrm>
                <a:off x="3474" y="355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3" name="Freeform 275"/>
              <p:cNvSpPr>
                <a:spLocks noChangeAspect="1"/>
              </p:cNvSpPr>
              <p:nvPr/>
            </p:nvSpPr>
            <p:spPr bwMode="auto">
              <a:xfrm>
                <a:off x="3463" y="3266"/>
                <a:ext cx="205" cy="178"/>
              </a:xfrm>
              <a:custGeom>
                <a:avLst/>
                <a:gdLst>
                  <a:gd name="T0" fmla="*/ 0 w 94"/>
                  <a:gd name="T1" fmla="*/ 42 h 82"/>
                  <a:gd name="T2" fmla="*/ 68 w 94"/>
                  <a:gd name="T3" fmla="*/ 0 h 82"/>
                  <a:gd name="T4" fmla="*/ 94 w 94"/>
                  <a:gd name="T5" fmla="*/ 72 h 82"/>
                  <a:gd name="T6" fmla="*/ 94 w 94"/>
                  <a:gd name="T7" fmla="*/ 72 h 82"/>
                  <a:gd name="T8" fmla="*/ 14 w 94"/>
                  <a:gd name="T9" fmla="*/ 82 h 82"/>
                  <a:gd name="T10" fmla="*/ 0 w 94"/>
                  <a:gd name="T11" fmla="*/ 4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82">
                    <a:moveTo>
                      <a:pt x="0" y="42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81" y="22"/>
                      <a:pt x="91" y="46"/>
                      <a:pt x="94" y="72"/>
                    </a:cubicBezTo>
                    <a:cubicBezTo>
                      <a:pt x="94" y="72"/>
                      <a:pt x="94" y="72"/>
                      <a:pt x="94" y="7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3" y="68"/>
                      <a:pt x="8" y="55"/>
                      <a:pt x="0" y="42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4" name="Freeform 276"/>
              <p:cNvSpPr>
                <a:spLocks noChangeAspect="1"/>
              </p:cNvSpPr>
              <p:nvPr/>
            </p:nvSpPr>
            <p:spPr bwMode="auto">
              <a:xfrm>
                <a:off x="2080" y="3245"/>
                <a:ext cx="208" cy="186"/>
              </a:xfrm>
              <a:custGeom>
                <a:avLst/>
                <a:gdLst>
                  <a:gd name="T0" fmla="*/ 0 w 96"/>
                  <a:gd name="T1" fmla="*/ 70 h 85"/>
                  <a:gd name="T2" fmla="*/ 30 w 96"/>
                  <a:gd name="T3" fmla="*/ 0 h 85"/>
                  <a:gd name="T4" fmla="*/ 30 w 96"/>
                  <a:gd name="T5" fmla="*/ 0 h 85"/>
                  <a:gd name="T6" fmla="*/ 96 w 96"/>
                  <a:gd name="T7" fmla="*/ 45 h 85"/>
                  <a:gd name="T8" fmla="*/ 79 w 96"/>
                  <a:gd name="T9" fmla="*/ 85 h 85"/>
                  <a:gd name="T10" fmla="*/ 79 w 96"/>
                  <a:gd name="T11" fmla="*/ 85 h 85"/>
                  <a:gd name="T12" fmla="*/ 79 w 96"/>
                  <a:gd name="T13" fmla="*/ 85 h 85"/>
                  <a:gd name="T14" fmla="*/ 0 w 96"/>
                  <a:gd name="T15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85">
                    <a:moveTo>
                      <a:pt x="0" y="70"/>
                    </a:moveTo>
                    <a:cubicBezTo>
                      <a:pt x="5" y="44"/>
                      <a:pt x="15" y="2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87" y="59"/>
                      <a:pt x="81" y="72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0" y="70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5" name="Freeform 277"/>
              <p:cNvSpPr>
                <a:spLocks noChangeAspect="1"/>
              </p:cNvSpPr>
              <p:nvPr/>
            </p:nvSpPr>
            <p:spPr bwMode="auto">
              <a:xfrm>
                <a:off x="3391" y="3143"/>
                <a:ext cx="218" cy="211"/>
              </a:xfrm>
              <a:custGeom>
                <a:avLst/>
                <a:gdLst>
                  <a:gd name="T0" fmla="*/ 0 w 100"/>
                  <a:gd name="T1" fmla="*/ 61 h 97"/>
                  <a:gd name="T2" fmla="*/ 52 w 100"/>
                  <a:gd name="T3" fmla="*/ 0 h 97"/>
                  <a:gd name="T4" fmla="*/ 100 w 100"/>
                  <a:gd name="T5" fmla="*/ 54 h 97"/>
                  <a:gd name="T6" fmla="*/ 100 w 100"/>
                  <a:gd name="T7" fmla="*/ 54 h 97"/>
                  <a:gd name="T8" fmla="*/ 32 w 100"/>
                  <a:gd name="T9" fmla="*/ 97 h 97"/>
                  <a:gd name="T10" fmla="*/ 0 w 100"/>
                  <a:gd name="T11" fmla="*/ 6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97">
                    <a:moveTo>
                      <a:pt x="0" y="61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71" y="16"/>
                      <a:pt x="87" y="34"/>
                      <a:pt x="100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32" y="97"/>
                      <a:pt x="32" y="97"/>
                      <a:pt x="32" y="97"/>
                    </a:cubicBezTo>
                    <a:cubicBezTo>
                      <a:pt x="24" y="85"/>
                      <a:pt x="14" y="73"/>
                      <a:pt x="0" y="6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6" name="Freeform 278"/>
              <p:cNvSpPr>
                <a:spLocks noChangeAspect="1"/>
              </p:cNvSpPr>
              <p:nvPr/>
            </p:nvSpPr>
            <p:spPr bwMode="auto">
              <a:xfrm>
                <a:off x="2147" y="3130"/>
                <a:ext cx="216" cy="211"/>
              </a:xfrm>
              <a:custGeom>
                <a:avLst/>
                <a:gdLst>
                  <a:gd name="T0" fmla="*/ 0 w 99"/>
                  <a:gd name="T1" fmla="*/ 51 h 97"/>
                  <a:gd name="T2" fmla="*/ 50 w 99"/>
                  <a:gd name="T3" fmla="*/ 0 h 97"/>
                  <a:gd name="T4" fmla="*/ 50 w 99"/>
                  <a:gd name="T5" fmla="*/ 0 h 97"/>
                  <a:gd name="T6" fmla="*/ 99 w 99"/>
                  <a:gd name="T7" fmla="*/ 63 h 97"/>
                  <a:gd name="T8" fmla="*/ 66 w 99"/>
                  <a:gd name="T9" fmla="*/ 97 h 97"/>
                  <a:gd name="T10" fmla="*/ 66 w 99"/>
                  <a:gd name="T11" fmla="*/ 97 h 97"/>
                  <a:gd name="T12" fmla="*/ 66 w 99"/>
                  <a:gd name="T13" fmla="*/ 97 h 97"/>
                  <a:gd name="T14" fmla="*/ 0 w 99"/>
                  <a:gd name="T15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97">
                    <a:moveTo>
                      <a:pt x="0" y="51"/>
                    </a:moveTo>
                    <a:cubicBezTo>
                      <a:pt x="14" y="32"/>
                      <a:pt x="30" y="15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85" y="74"/>
                      <a:pt x="74" y="86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66" y="97"/>
                      <a:pt x="66" y="97"/>
                      <a:pt x="66" y="97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7" name="Oval 279"/>
              <p:cNvSpPr>
                <a:spLocks noChangeAspect="1" noChangeArrowheads="1"/>
              </p:cNvSpPr>
              <p:nvPr/>
            </p:nvSpPr>
            <p:spPr bwMode="auto">
              <a:xfrm>
                <a:off x="3391" y="3276"/>
                <a:ext cx="1" cy="1"/>
              </a:xfrm>
              <a:prstGeom prst="ellipse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8" name="Freeform 280"/>
              <p:cNvSpPr>
                <a:spLocks noChangeAspect="1"/>
              </p:cNvSpPr>
              <p:nvPr/>
            </p:nvSpPr>
            <p:spPr bwMode="auto">
              <a:xfrm>
                <a:off x="3295" y="3058"/>
                <a:ext cx="208" cy="216"/>
              </a:xfrm>
              <a:custGeom>
                <a:avLst/>
                <a:gdLst>
                  <a:gd name="T0" fmla="*/ 0 w 95"/>
                  <a:gd name="T1" fmla="*/ 71 h 99"/>
                  <a:gd name="T2" fmla="*/ 38 w 95"/>
                  <a:gd name="T3" fmla="*/ 0 h 99"/>
                  <a:gd name="T4" fmla="*/ 95 w 95"/>
                  <a:gd name="T5" fmla="*/ 38 h 99"/>
                  <a:gd name="T6" fmla="*/ 95 w 95"/>
                  <a:gd name="T7" fmla="*/ 38 h 99"/>
                  <a:gd name="T8" fmla="*/ 43 w 95"/>
                  <a:gd name="T9" fmla="*/ 99 h 99"/>
                  <a:gd name="T10" fmla="*/ 0 w 95"/>
                  <a:gd name="T11" fmla="*/ 7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99">
                    <a:moveTo>
                      <a:pt x="0" y="71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59" y="11"/>
                      <a:pt x="78" y="24"/>
                      <a:pt x="95" y="3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43" y="99"/>
                      <a:pt x="43" y="99"/>
                      <a:pt x="43" y="99"/>
                    </a:cubicBezTo>
                    <a:cubicBezTo>
                      <a:pt x="31" y="89"/>
                      <a:pt x="17" y="80"/>
                      <a:pt x="0" y="71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365" y="3266"/>
                <a:ext cx="1" cy="0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0" name="Freeform 282"/>
              <p:cNvSpPr>
                <a:spLocks noChangeAspect="1"/>
              </p:cNvSpPr>
              <p:nvPr/>
            </p:nvSpPr>
            <p:spPr bwMode="auto">
              <a:xfrm>
                <a:off x="2258" y="3049"/>
                <a:ext cx="203" cy="217"/>
              </a:xfrm>
              <a:custGeom>
                <a:avLst/>
                <a:gdLst>
                  <a:gd name="T0" fmla="*/ 0 w 93"/>
                  <a:gd name="T1" fmla="*/ 36 h 99"/>
                  <a:gd name="T2" fmla="*/ 58 w 93"/>
                  <a:gd name="T3" fmla="*/ 0 h 99"/>
                  <a:gd name="T4" fmla="*/ 58 w 93"/>
                  <a:gd name="T5" fmla="*/ 0 h 99"/>
                  <a:gd name="T6" fmla="*/ 93 w 93"/>
                  <a:gd name="T7" fmla="*/ 72 h 99"/>
                  <a:gd name="T8" fmla="*/ 49 w 93"/>
                  <a:gd name="T9" fmla="*/ 99 h 99"/>
                  <a:gd name="T10" fmla="*/ 49 w 93"/>
                  <a:gd name="T11" fmla="*/ 99 h 99"/>
                  <a:gd name="T12" fmla="*/ 0 w 93"/>
                  <a:gd name="T13" fmla="*/ 3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99">
                    <a:moveTo>
                      <a:pt x="0" y="36"/>
                    </a:moveTo>
                    <a:cubicBezTo>
                      <a:pt x="17" y="22"/>
                      <a:pt x="37" y="1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77" y="80"/>
                      <a:pt x="62" y="89"/>
                      <a:pt x="49" y="99"/>
                    </a:cubicBezTo>
                    <a:cubicBezTo>
                      <a:pt x="49" y="99"/>
                      <a:pt x="49" y="99"/>
                      <a:pt x="49" y="99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1" name="Freeform 283"/>
              <p:cNvSpPr>
                <a:spLocks noChangeAspect="1"/>
              </p:cNvSpPr>
              <p:nvPr/>
            </p:nvSpPr>
            <p:spPr bwMode="auto">
              <a:xfrm>
                <a:off x="3186" y="3001"/>
                <a:ext cx="187" cy="210"/>
              </a:xfrm>
              <a:custGeom>
                <a:avLst/>
                <a:gdLst>
                  <a:gd name="T0" fmla="*/ 0 w 86"/>
                  <a:gd name="T1" fmla="*/ 75 h 96"/>
                  <a:gd name="T2" fmla="*/ 25 w 86"/>
                  <a:gd name="T3" fmla="*/ 0 h 96"/>
                  <a:gd name="T4" fmla="*/ 86 w 86"/>
                  <a:gd name="T5" fmla="*/ 25 h 96"/>
                  <a:gd name="T6" fmla="*/ 86 w 86"/>
                  <a:gd name="T7" fmla="*/ 25 h 96"/>
                  <a:gd name="T8" fmla="*/ 49 w 86"/>
                  <a:gd name="T9" fmla="*/ 96 h 96"/>
                  <a:gd name="T10" fmla="*/ 0 w 86"/>
                  <a:gd name="T11" fmla="*/ 7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96">
                    <a:moveTo>
                      <a:pt x="0" y="75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47" y="7"/>
                      <a:pt x="67" y="16"/>
                      <a:pt x="86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34" y="88"/>
                      <a:pt x="18" y="81"/>
                      <a:pt x="0" y="7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2" name="Freeform 284"/>
              <p:cNvSpPr>
                <a:spLocks noChangeAspect="1"/>
              </p:cNvSpPr>
              <p:nvPr/>
            </p:nvSpPr>
            <p:spPr bwMode="auto">
              <a:xfrm>
                <a:off x="2387" y="2995"/>
                <a:ext cx="188" cy="209"/>
              </a:xfrm>
              <a:custGeom>
                <a:avLst/>
                <a:gdLst>
                  <a:gd name="T0" fmla="*/ 0 w 86"/>
                  <a:gd name="T1" fmla="*/ 24 h 96"/>
                  <a:gd name="T2" fmla="*/ 62 w 86"/>
                  <a:gd name="T3" fmla="*/ 0 h 96"/>
                  <a:gd name="T4" fmla="*/ 62 w 86"/>
                  <a:gd name="T5" fmla="*/ 0 h 96"/>
                  <a:gd name="T6" fmla="*/ 86 w 86"/>
                  <a:gd name="T7" fmla="*/ 76 h 96"/>
                  <a:gd name="T8" fmla="*/ 36 w 86"/>
                  <a:gd name="T9" fmla="*/ 96 h 96"/>
                  <a:gd name="T10" fmla="*/ 36 w 86"/>
                  <a:gd name="T11" fmla="*/ 96 h 96"/>
                  <a:gd name="T12" fmla="*/ 36 w 86"/>
                  <a:gd name="T13" fmla="*/ 96 h 96"/>
                  <a:gd name="T14" fmla="*/ 0 w 86"/>
                  <a:gd name="T15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96">
                    <a:moveTo>
                      <a:pt x="0" y="24"/>
                    </a:moveTo>
                    <a:cubicBezTo>
                      <a:pt x="19" y="15"/>
                      <a:pt x="40" y="7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86" y="76"/>
                      <a:pt x="86" y="76"/>
                      <a:pt x="86" y="76"/>
                    </a:cubicBezTo>
                    <a:cubicBezTo>
                      <a:pt x="68" y="82"/>
                      <a:pt x="51" y="88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0" y="24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3" name="Freeform 285"/>
              <p:cNvSpPr>
                <a:spLocks noChangeAspect="1"/>
              </p:cNvSpPr>
              <p:nvPr/>
            </p:nvSpPr>
            <p:spPr bwMode="auto">
              <a:xfrm>
                <a:off x="3066" y="2964"/>
                <a:ext cx="172" cy="201"/>
              </a:xfrm>
              <a:custGeom>
                <a:avLst/>
                <a:gdLst>
                  <a:gd name="T0" fmla="*/ 0 w 79"/>
                  <a:gd name="T1" fmla="*/ 78 h 92"/>
                  <a:gd name="T2" fmla="*/ 15 w 79"/>
                  <a:gd name="T3" fmla="*/ 0 h 92"/>
                  <a:gd name="T4" fmla="*/ 79 w 79"/>
                  <a:gd name="T5" fmla="*/ 16 h 92"/>
                  <a:gd name="T6" fmla="*/ 79 w 79"/>
                  <a:gd name="T7" fmla="*/ 16 h 92"/>
                  <a:gd name="T8" fmla="*/ 53 w 79"/>
                  <a:gd name="T9" fmla="*/ 92 h 92"/>
                  <a:gd name="T10" fmla="*/ 0 w 79"/>
                  <a:gd name="T11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92">
                    <a:moveTo>
                      <a:pt x="0" y="78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37" y="4"/>
                      <a:pt x="59" y="9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37" y="86"/>
                      <a:pt x="19" y="82"/>
                      <a:pt x="0" y="78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4" name="Freeform 286"/>
              <p:cNvSpPr>
                <a:spLocks noChangeAspect="1"/>
              </p:cNvSpPr>
              <p:nvPr/>
            </p:nvSpPr>
            <p:spPr bwMode="auto">
              <a:xfrm>
                <a:off x="2524" y="2960"/>
                <a:ext cx="168" cy="200"/>
              </a:xfrm>
              <a:custGeom>
                <a:avLst/>
                <a:gdLst>
                  <a:gd name="T0" fmla="*/ 0 w 77"/>
                  <a:gd name="T1" fmla="*/ 15 h 92"/>
                  <a:gd name="T2" fmla="*/ 64 w 77"/>
                  <a:gd name="T3" fmla="*/ 0 h 92"/>
                  <a:gd name="T4" fmla="*/ 64 w 77"/>
                  <a:gd name="T5" fmla="*/ 0 h 92"/>
                  <a:gd name="T6" fmla="*/ 77 w 77"/>
                  <a:gd name="T7" fmla="*/ 79 h 92"/>
                  <a:gd name="T8" fmla="*/ 24 w 77"/>
                  <a:gd name="T9" fmla="*/ 92 h 92"/>
                  <a:gd name="T10" fmla="*/ 24 w 77"/>
                  <a:gd name="T11" fmla="*/ 92 h 92"/>
                  <a:gd name="T12" fmla="*/ 0 w 77"/>
                  <a:gd name="T13" fmla="*/ 1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92">
                    <a:moveTo>
                      <a:pt x="0" y="15"/>
                    </a:moveTo>
                    <a:cubicBezTo>
                      <a:pt x="21" y="9"/>
                      <a:pt x="42" y="4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59" y="82"/>
                      <a:pt x="41" y="86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3066" y="3134"/>
                <a:ext cx="1" cy="1"/>
              </a:xfrm>
              <a:prstGeom prst="rect">
                <a:avLst/>
              </a:prstGeom>
              <a:solidFill>
                <a:srgbClr val="99CCFF"/>
              </a:solidFill>
              <a:ln w="6350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6" name="Freeform 288"/>
              <p:cNvSpPr>
                <a:spLocks noChangeAspect="1"/>
              </p:cNvSpPr>
              <p:nvPr/>
            </p:nvSpPr>
            <p:spPr bwMode="auto">
              <a:xfrm>
                <a:off x="2944" y="2944"/>
                <a:ext cx="152" cy="190"/>
              </a:xfrm>
              <a:custGeom>
                <a:avLst/>
                <a:gdLst>
                  <a:gd name="T0" fmla="*/ 0 w 70"/>
                  <a:gd name="T1" fmla="*/ 80 h 87"/>
                  <a:gd name="T2" fmla="*/ 6 w 70"/>
                  <a:gd name="T3" fmla="*/ 0 h 87"/>
                  <a:gd name="T4" fmla="*/ 70 w 70"/>
                  <a:gd name="T5" fmla="*/ 8 h 87"/>
                  <a:gd name="T6" fmla="*/ 70 w 70"/>
                  <a:gd name="T7" fmla="*/ 8 h 87"/>
                  <a:gd name="T8" fmla="*/ 55 w 70"/>
                  <a:gd name="T9" fmla="*/ 87 h 87"/>
                  <a:gd name="T10" fmla="*/ 0 w 70"/>
                  <a:gd name="T11" fmla="*/ 8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87">
                    <a:moveTo>
                      <a:pt x="0" y="8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8" y="2"/>
                      <a:pt x="49" y="4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37" y="84"/>
                      <a:pt x="19" y="81"/>
                      <a:pt x="0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7" name="Freeform 289"/>
              <p:cNvSpPr>
                <a:spLocks noChangeAspect="1"/>
              </p:cNvSpPr>
              <p:nvPr/>
            </p:nvSpPr>
            <p:spPr bwMode="auto">
              <a:xfrm>
                <a:off x="2666" y="2944"/>
                <a:ext cx="151" cy="188"/>
              </a:xfrm>
              <a:custGeom>
                <a:avLst/>
                <a:gdLst>
                  <a:gd name="T0" fmla="*/ 0 w 69"/>
                  <a:gd name="T1" fmla="*/ 7 h 86"/>
                  <a:gd name="T2" fmla="*/ 65 w 69"/>
                  <a:gd name="T3" fmla="*/ 0 h 86"/>
                  <a:gd name="T4" fmla="*/ 65 w 69"/>
                  <a:gd name="T5" fmla="*/ 0 h 86"/>
                  <a:gd name="T6" fmla="*/ 69 w 69"/>
                  <a:gd name="T7" fmla="*/ 80 h 86"/>
                  <a:gd name="T8" fmla="*/ 14 w 69"/>
                  <a:gd name="T9" fmla="*/ 86 h 86"/>
                  <a:gd name="T10" fmla="*/ 14 w 69"/>
                  <a:gd name="T11" fmla="*/ 86 h 86"/>
                  <a:gd name="T12" fmla="*/ 0 w 69"/>
                  <a:gd name="T13" fmla="*/ 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86">
                    <a:moveTo>
                      <a:pt x="0" y="7"/>
                    </a:moveTo>
                    <a:cubicBezTo>
                      <a:pt x="21" y="3"/>
                      <a:pt x="43" y="1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50" y="81"/>
                      <a:pt x="31" y="83"/>
                      <a:pt x="14" y="86"/>
                    </a:cubicBezTo>
                    <a:cubicBezTo>
                      <a:pt x="14" y="86"/>
                      <a:pt x="14" y="86"/>
                      <a:pt x="14" y="86"/>
                    </a:cubicBezTo>
                    <a:cubicBezTo>
                      <a:pt x="0" y="7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8" name="Freeform 290"/>
              <p:cNvSpPr>
                <a:spLocks noChangeAspect="1"/>
              </p:cNvSpPr>
              <p:nvPr/>
            </p:nvSpPr>
            <p:spPr bwMode="auto">
              <a:xfrm>
                <a:off x="2811" y="2942"/>
                <a:ext cx="141" cy="177"/>
              </a:xfrm>
              <a:custGeom>
                <a:avLst/>
                <a:gdLst>
                  <a:gd name="T0" fmla="*/ 28 w 65"/>
                  <a:gd name="T1" fmla="*/ 80 h 81"/>
                  <a:gd name="T2" fmla="*/ 4 w 65"/>
                  <a:gd name="T3" fmla="*/ 81 h 81"/>
                  <a:gd name="T4" fmla="*/ 4 w 65"/>
                  <a:gd name="T5" fmla="*/ 81 h 81"/>
                  <a:gd name="T6" fmla="*/ 4 w 65"/>
                  <a:gd name="T7" fmla="*/ 81 h 81"/>
                  <a:gd name="T8" fmla="*/ 0 w 65"/>
                  <a:gd name="T9" fmla="*/ 1 h 81"/>
                  <a:gd name="T10" fmla="*/ 28 w 65"/>
                  <a:gd name="T11" fmla="*/ 0 h 81"/>
                  <a:gd name="T12" fmla="*/ 28 w 65"/>
                  <a:gd name="T13" fmla="*/ 0 h 81"/>
                  <a:gd name="T14" fmla="*/ 65 w 65"/>
                  <a:gd name="T15" fmla="*/ 1 h 81"/>
                  <a:gd name="T16" fmla="*/ 65 w 65"/>
                  <a:gd name="T17" fmla="*/ 1 h 81"/>
                  <a:gd name="T18" fmla="*/ 60 w 65"/>
                  <a:gd name="T19" fmla="*/ 81 h 81"/>
                  <a:gd name="T20" fmla="*/ 28 w 65"/>
                  <a:gd name="T2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81">
                    <a:moveTo>
                      <a:pt x="28" y="80"/>
                    </a:moveTo>
                    <a:cubicBezTo>
                      <a:pt x="20" y="80"/>
                      <a:pt x="12" y="80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0"/>
                      <a:pt x="1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0" y="0"/>
                      <a:pt x="53" y="0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0" y="81"/>
                      <a:pt x="60" y="81"/>
                      <a:pt x="60" y="81"/>
                    </a:cubicBezTo>
                    <a:cubicBezTo>
                      <a:pt x="49" y="80"/>
                      <a:pt x="39" y="80"/>
                      <a:pt x="28" y="8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>
                <a:solidFill>
                  <a:srgbClr val="3366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9" name="Oval 291"/>
              <p:cNvSpPr>
                <a:spLocks noChangeAspect="1" noChangeArrowheads="1"/>
              </p:cNvSpPr>
              <p:nvPr/>
            </p:nvSpPr>
            <p:spPr bwMode="auto">
              <a:xfrm rot="5400000">
                <a:off x="2833" y="2996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0" name="Oval 292"/>
              <p:cNvSpPr>
                <a:spLocks noChangeAspect="1" noChangeArrowheads="1"/>
              </p:cNvSpPr>
              <p:nvPr/>
            </p:nvSpPr>
            <p:spPr bwMode="auto">
              <a:xfrm rot="5400000">
                <a:off x="2712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1" name="Oval 293"/>
              <p:cNvSpPr>
                <a:spLocks noChangeAspect="1" noChangeArrowheads="1"/>
              </p:cNvSpPr>
              <p:nvPr/>
            </p:nvSpPr>
            <p:spPr bwMode="auto">
              <a:xfrm rot="4518161">
                <a:off x="2570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2" name="Oval 294"/>
              <p:cNvSpPr>
                <a:spLocks noChangeAspect="1" noChangeArrowheads="1"/>
              </p:cNvSpPr>
              <p:nvPr/>
            </p:nvSpPr>
            <p:spPr bwMode="auto">
              <a:xfrm rot="4090232">
                <a:off x="24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3" name="Oval 295"/>
              <p:cNvSpPr>
                <a:spLocks noChangeAspect="1" noChangeArrowheads="1"/>
              </p:cNvSpPr>
              <p:nvPr/>
            </p:nvSpPr>
            <p:spPr bwMode="auto">
              <a:xfrm rot="3437796">
                <a:off x="2326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4" name="Oval 296"/>
              <p:cNvSpPr>
                <a:spLocks noChangeAspect="1" noChangeArrowheads="1"/>
              </p:cNvSpPr>
              <p:nvPr/>
            </p:nvSpPr>
            <p:spPr bwMode="auto">
              <a:xfrm rot="2436077">
                <a:off x="2210" y="3210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5" name="Oval 297"/>
              <p:cNvSpPr>
                <a:spLocks noChangeAspect="1" noChangeArrowheads="1"/>
              </p:cNvSpPr>
              <p:nvPr/>
            </p:nvSpPr>
            <p:spPr bwMode="auto">
              <a:xfrm rot="-245137">
                <a:off x="2112" y="34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6" name="Oval 298"/>
              <p:cNvSpPr>
                <a:spLocks noChangeAspect="1" noChangeArrowheads="1"/>
              </p:cNvSpPr>
              <p:nvPr/>
            </p:nvSpPr>
            <p:spPr bwMode="auto">
              <a:xfrm rot="1348766">
                <a:off x="2138" y="33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7" name="Oval 299"/>
              <p:cNvSpPr>
                <a:spLocks noChangeAspect="1" noChangeArrowheads="1"/>
              </p:cNvSpPr>
              <p:nvPr/>
            </p:nvSpPr>
            <p:spPr bwMode="auto">
              <a:xfrm rot="16200000" flipH="1">
                <a:off x="2964" y="300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8" name="Oval 300"/>
              <p:cNvSpPr>
                <a:spLocks noChangeAspect="1" noChangeArrowheads="1"/>
              </p:cNvSpPr>
              <p:nvPr/>
            </p:nvSpPr>
            <p:spPr bwMode="auto">
              <a:xfrm rot="17081839" flipH="1">
                <a:off x="3106" y="30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9" name="Oval 301"/>
              <p:cNvSpPr>
                <a:spLocks noChangeAspect="1" noChangeArrowheads="1"/>
              </p:cNvSpPr>
              <p:nvPr/>
            </p:nvSpPr>
            <p:spPr bwMode="auto">
              <a:xfrm rot="17509768" flipH="1">
                <a:off x="3238" y="3072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0" name="Oval 302"/>
              <p:cNvSpPr>
                <a:spLocks noChangeAspect="1" noChangeArrowheads="1"/>
              </p:cNvSpPr>
              <p:nvPr/>
            </p:nvSpPr>
            <p:spPr bwMode="auto">
              <a:xfrm rot="18162204" flipH="1">
                <a:off x="3350" y="31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1" name="Oval 303"/>
              <p:cNvSpPr>
                <a:spLocks noChangeAspect="1" noChangeArrowheads="1"/>
              </p:cNvSpPr>
              <p:nvPr/>
            </p:nvSpPr>
            <p:spPr bwMode="auto">
              <a:xfrm rot="19163923" flipH="1">
                <a:off x="3461" y="321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2" name="Oval 304"/>
              <p:cNvSpPr>
                <a:spLocks noChangeAspect="1" noChangeArrowheads="1"/>
              </p:cNvSpPr>
              <p:nvPr/>
            </p:nvSpPr>
            <p:spPr bwMode="auto">
              <a:xfrm rot="245137" flipH="1">
                <a:off x="3547" y="3491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3" name="Oval 305"/>
              <p:cNvSpPr>
                <a:spLocks noChangeAspect="1" noChangeArrowheads="1"/>
              </p:cNvSpPr>
              <p:nvPr/>
            </p:nvSpPr>
            <p:spPr bwMode="auto">
              <a:xfrm rot="20251234" flipH="1">
                <a:off x="3537" y="333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4" name="Oval 30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2742" y="387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" name="Oval 307"/>
              <p:cNvSpPr>
                <a:spLocks noChangeAspect="1" noChangeArrowheads="1"/>
              </p:cNvSpPr>
              <p:nvPr/>
            </p:nvSpPr>
            <p:spPr bwMode="auto">
              <a:xfrm rot="17081839" flipV="1">
                <a:off x="2600" y="38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" name="Oval 308"/>
              <p:cNvSpPr>
                <a:spLocks noChangeAspect="1" noChangeArrowheads="1"/>
              </p:cNvSpPr>
              <p:nvPr/>
            </p:nvSpPr>
            <p:spPr bwMode="auto">
              <a:xfrm rot="17509768" flipV="1">
                <a:off x="2474" y="381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" name="Oval 309"/>
              <p:cNvSpPr>
                <a:spLocks noChangeAspect="1" noChangeArrowheads="1"/>
              </p:cNvSpPr>
              <p:nvPr/>
            </p:nvSpPr>
            <p:spPr bwMode="auto">
              <a:xfrm rot="18162204" flipV="1">
                <a:off x="2356" y="375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" name="Oval 310"/>
              <p:cNvSpPr>
                <a:spLocks noChangeAspect="1" noChangeArrowheads="1"/>
              </p:cNvSpPr>
              <p:nvPr/>
            </p:nvSpPr>
            <p:spPr bwMode="auto">
              <a:xfrm rot="19163923" flipV="1">
                <a:off x="2242" y="367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9" name="Oval 311"/>
              <p:cNvSpPr>
                <a:spLocks noChangeAspect="1" noChangeArrowheads="1"/>
              </p:cNvSpPr>
              <p:nvPr/>
            </p:nvSpPr>
            <p:spPr bwMode="auto">
              <a:xfrm rot="20251234" flipV="1">
                <a:off x="2160" y="3577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" name="Oval 3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2870" y="387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1" name="Oval 313"/>
              <p:cNvSpPr>
                <a:spLocks noChangeAspect="1" noChangeArrowheads="1"/>
              </p:cNvSpPr>
              <p:nvPr/>
            </p:nvSpPr>
            <p:spPr bwMode="auto">
              <a:xfrm rot="4518161" flipH="1" flipV="1">
                <a:off x="3012" y="385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2" name="Oval 314"/>
              <p:cNvSpPr>
                <a:spLocks noChangeAspect="1" noChangeArrowheads="1"/>
              </p:cNvSpPr>
              <p:nvPr/>
            </p:nvSpPr>
            <p:spPr bwMode="auto">
              <a:xfrm rot="4090232" flipH="1" flipV="1">
                <a:off x="3138" y="3828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3" name="Oval 315"/>
              <p:cNvSpPr>
                <a:spLocks noChangeAspect="1" noChangeArrowheads="1"/>
              </p:cNvSpPr>
              <p:nvPr/>
            </p:nvSpPr>
            <p:spPr bwMode="auto">
              <a:xfrm rot="3437796" flipH="1" flipV="1">
                <a:off x="3260" y="3784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4" name="Oval 316"/>
              <p:cNvSpPr>
                <a:spLocks noChangeAspect="1" noChangeArrowheads="1"/>
              </p:cNvSpPr>
              <p:nvPr/>
            </p:nvSpPr>
            <p:spPr bwMode="auto">
              <a:xfrm rot="3319749" flipH="1" flipV="1">
                <a:off x="3377" y="37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5" name="Oval 317"/>
              <p:cNvSpPr>
                <a:spLocks noChangeAspect="1" noChangeArrowheads="1"/>
              </p:cNvSpPr>
              <p:nvPr/>
            </p:nvSpPr>
            <p:spPr bwMode="auto">
              <a:xfrm rot="1348766" flipH="1" flipV="1">
                <a:off x="3469" y="3619"/>
                <a:ext cx="86" cy="5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26" name="Group 318"/>
            <p:cNvGrpSpPr>
              <a:grpSpLocks noChangeAspect="1"/>
            </p:cNvGrpSpPr>
            <p:nvPr/>
          </p:nvGrpSpPr>
          <p:grpSpPr bwMode="auto">
            <a:xfrm>
              <a:off x="2192" y="2442"/>
              <a:ext cx="660" cy="542"/>
              <a:chOff x="2192" y="2442"/>
              <a:chExt cx="660" cy="542"/>
            </a:xfrm>
          </p:grpSpPr>
          <p:sp>
            <p:nvSpPr>
              <p:cNvPr id="43327" name="Freeform 319" descr="Large confetti"/>
              <p:cNvSpPr>
                <a:spLocks noChangeAspect="1"/>
              </p:cNvSpPr>
              <p:nvPr/>
            </p:nvSpPr>
            <p:spPr bwMode="auto">
              <a:xfrm>
                <a:off x="2420" y="2772"/>
                <a:ext cx="336" cy="212"/>
              </a:xfrm>
              <a:custGeom>
                <a:avLst/>
                <a:gdLst>
                  <a:gd name="T0" fmla="*/ 54 w 154"/>
                  <a:gd name="T1" fmla="*/ 82 h 97"/>
                  <a:gd name="T2" fmla="*/ 44 w 154"/>
                  <a:gd name="T3" fmla="*/ 51 h 97"/>
                  <a:gd name="T4" fmla="*/ 85 w 154"/>
                  <a:gd name="T5" fmla="*/ 0 h 97"/>
                  <a:gd name="T6" fmla="*/ 137 w 154"/>
                  <a:gd name="T7" fmla="*/ 24 h 97"/>
                  <a:gd name="T8" fmla="*/ 54 w 154"/>
                  <a:gd name="T9" fmla="*/ 8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54" y="82"/>
                    </a:moveTo>
                    <a:cubicBezTo>
                      <a:pt x="19" y="89"/>
                      <a:pt x="0" y="97"/>
                      <a:pt x="44" y="51"/>
                    </a:cubicBezTo>
                    <a:cubicBezTo>
                      <a:pt x="55" y="39"/>
                      <a:pt x="73" y="21"/>
                      <a:pt x="85" y="0"/>
                    </a:cubicBezTo>
                    <a:cubicBezTo>
                      <a:pt x="85" y="45"/>
                      <a:pt x="154" y="1"/>
                      <a:pt x="137" y="24"/>
                    </a:cubicBezTo>
                    <a:cubicBezTo>
                      <a:pt x="117" y="52"/>
                      <a:pt x="105" y="72"/>
                      <a:pt x="54" y="82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8" name="Freeform 320" descr="Large confetti"/>
              <p:cNvSpPr>
                <a:spLocks noChangeAspect="1"/>
              </p:cNvSpPr>
              <p:nvPr/>
            </p:nvSpPr>
            <p:spPr bwMode="auto">
              <a:xfrm>
                <a:off x="2586" y="2490"/>
                <a:ext cx="266" cy="325"/>
              </a:xfrm>
              <a:custGeom>
                <a:avLst/>
                <a:gdLst>
                  <a:gd name="T0" fmla="*/ 66 w 122"/>
                  <a:gd name="T1" fmla="*/ 134 h 149"/>
                  <a:gd name="T2" fmla="*/ 36 w 122"/>
                  <a:gd name="T3" fmla="*/ 94 h 149"/>
                  <a:gd name="T4" fmla="*/ 77 w 122"/>
                  <a:gd name="T5" fmla="*/ 27 h 149"/>
                  <a:gd name="T6" fmla="*/ 111 w 122"/>
                  <a:gd name="T7" fmla="*/ 65 h 149"/>
                  <a:gd name="T8" fmla="*/ 66 w 122"/>
                  <a:gd name="T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149">
                    <a:moveTo>
                      <a:pt x="66" y="134"/>
                    </a:moveTo>
                    <a:cubicBezTo>
                      <a:pt x="32" y="149"/>
                      <a:pt x="0" y="147"/>
                      <a:pt x="36" y="94"/>
                    </a:cubicBezTo>
                    <a:cubicBezTo>
                      <a:pt x="48" y="76"/>
                      <a:pt x="63" y="57"/>
                      <a:pt x="77" y="27"/>
                    </a:cubicBezTo>
                    <a:cubicBezTo>
                      <a:pt x="90" y="0"/>
                      <a:pt x="122" y="38"/>
                      <a:pt x="111" y="65"/>
                    </a:cubicBezTo>
                    <a:cubicBezTo>
                      <a:pt x="97" y="98"/>
                      <a:pt x="114" y="113"/>
                      <a:pt x="66" y="13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9" name="Freeform 321" descr="Large confetti"/>
              <p:cNvSpPr>
                <a:spLocks noChangeAspect="1"/>
              </p:cNvSpPr>
              <p:nvPr/>
            </p:nvSpPr>
            <p:spPr bwMode="auto">
              <a:xfrm>
                <a:off x="2192" y="2630"/>
                <a:ext cx="188" cy="270"/>
              </a:xfrm>
              <a:custGeom>
                <a:avLst/>
                <a:gdLst>
                  <a:gd name="T0" fmla="*/ 1 w 86"/>
                  <a:gd name="T1" fmla="*/ 83 h 124"/>
                  <a:gd name="T2" fmla="*/ 43 w 86"/>
                  <a:gd name="T3" fmla="*/ 85 h 124"/>
                  <a:gd name="T4" fmla="*/ 84 w 86"/>
                  <a:gd name="T5" fmla="*/ 35 h 124"/>
                  <a:gd name="T6" fmla="*/ 50 w 86"/>
                  <a:gd name="T7" fmla="*/ 21 h 124"/>
                  <a:gd name="T8" fmla="*/ 1 w 86"/>
                  <a:gd name="T9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24">
                    <a:moveTo>
                      <a:pt x="1" y="83"/>
                    </a:moveTo>
                    <a:cubicBezTo>
                      <a:pt x="0" y="119"/>
                      <a:pt x="2" y="124"/>
                      <a:pt x="43" y="85"/>
                    </a:cubicBezTo>
                    <a:cubicBezTo>
                      <a:pt x="55" y="74"/>
                      <a:pt x="86" y="46"/>
                      <a:pt x="84" y="35"/>
                    </a:cubicBezTo>
                    <a:cubicBezTo>
                      <a:pt x="78" y="5"/>
                      <a:pt x="70" y="0"/>
                      <a:pt x="50" y="21"/>
                    </a:cubicBezTo>
                    <a:cubicBezTo>
                      <a:pt x="26" y="45"/>
                      <a:pt x="2" y="31"/>
                      <a:pt x="1" y="83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0" name="Freeform 322" descr="Large confetti"/>
              <p:cNvSpPr>
                <a:spLocks noChangeAspect="1"/>
              </p:cNvSpPr>
              <p:nvPr/>
            </p:nvSpPr>
            <p:spPr bwMode="auto">
              <a:xfrm>
                <a:off x="2363" y="2442"/>
                <a:ext cx="155" cy="300"/>
              </a:xfrm>
              <a:custGeom>
                <a:avLst/>
                <a:gdLst>
                  <a:gd name="T0" fmla="*/ 5 w 71"/>
                  <a:gd name="T1" fmla="*/ 79 h 137"/>
                  <a:gd name="T2" fmla="*/ 38 w 71"/>
                  <a:gd name="T3" fmla="*/ 94 h 137"/>
                  <a:gd name="T4" fmla="*/ 71 w 71"/>
                  <a:gd name="T5" fmla="*/ 27 h 137"/>
                  <a:gd name="T6" fmla="*/ 47 w 71"/>
                  <a:gd name="T7" fmla="*/ 22 h 137"/>
                  <a:gd name="T8" fmla="*/ 5 w 71"/>
                  <a:gd name="T9" fmla="*/ 7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137">
                    <a:moveTo>
                      <a:pt x="5" y="79"/>
                    </a:moveTo>
                    <a:cubicBezTo>
                      <a:pt x="0" y="111"/>
                      <a:pt x="3" y="137"/>
                      <a:pt x="38" y="94"/>
                    </a:cubicBezTo>
                    <a:cubicBezTo>
                      <a:pt x="46" y="83"/>
                      <a:pt x="71" y="38"/>
                      <a:pt x="71" y="27"/>
                    </a:cubicBezTo>
                    <a:cubicBezTo>
                      <a:pt x="70" y="0"/>
                      <a:pt x="65" y="5"/>
                      <a:pt x="47" y="22"/>
                    </a:cubicBezTo>
                    <a:cubicBezTo>
                      <a:pt x="26" y="42"/>
                      <a:pt x="11" y="32"/>
                      <a:pt x="5" y="79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1" name="Oval 323"/>
              <p:cNvSpPr>
                <a:spLocks noChangeAspect="1" noChangeArrowheads="1"/>
              </p:cNvSpPr>
              <p:nvPr/>
            </p:nvSpPr>
            <p:spPr bwMode="auto">
              <a:xfrm rot="2700000">
                <a:off x="2264" y="2687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2" name="Oval 324"/>
              <p:cNvSpPr>
                <a:spLocks noChangeAspect="1" noChangeArrowheads="1"/>
              </p:cNvSpPr>
              <p:nvPr/>
            </p:nvSpPr>
            <p:spPr bwMode="auto">
              <a:xfrm rot="1800000">
                <a:off x="2427" y="2513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3" name="Oval 325"/>
              <p:cNvSpPr>
                <a:spLocks noChangeAspect="1" noChangeArrowheads="1"/>
              </p:cNvSpPr>
              <p:nvPr/>
            </p:nvSpPr>
            <p:spPr bwMode="auto">
              <a:xfrm rot="1800000">
                <a:off x="2732" y="2604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4" name="Oval 326"/>
              <p:cNvSpPr>
                <a:spLocks noChangeAspect="1" noChangeArrowheads="1"/>
              </p:cNvSpPr>
              <p:nvPr/>
            </p:nvSpPr>
            <p:spPr bwMode="auto">
              <a:xfrm rot="3000000">
                <a:off x="2576" y="282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335" name="Group 327"/>
            <p:cNvGrpSpPr>
              <a:grpSpLocks noChangeAspect="1"/>
            </p:cNvGrpSpPr>
            <p:nvPr/>
          </p:nvGrpSpPr>
          <p:grpSpPr bwMode="auto">
            <a:xfrm>
              <a:off x="2918" y="2455"/>
              <a:ext cx="724" cy="524"/>
              <a:chOff x="2918" y="2455"/>
              <a:chExt cx="724" cy="524"/>
            </a:xfrm>
          </p:grpSpPr>
          <p:sp>
            <p:nvSpPr>
              <p:cNvPr id="43336" name="Freeform 328" descr="Large confetti"/>
              <p:cNvSpPr>
                <a:spLocks noChangeAspect="1"/>
              </p:cNvSpPr>
              <p:nvPr/>
            </p:nvSpPr>
            <p:spPr bwMode="auto">
              <a:xfrm>
                <a:off x="3166" y="2455"/>
                <a:ext cx="273" cy="258"/>
              </a:xfrm>
              <a:custGeom>
                <a:avLst/>
                <a:gdLst>
                  <a:gd name="T0" fmla="*/ 63 w 125"/>
                  <a:gd name="T1" fmla="*/ 14 h 118"/>
                  <a:gd name="T2" fmla="*/ 36 w 125"/>
                  <a:gd name="T3" fmla="*/ 52 h 118"/>
                  <a:gd name="T4" fmla="*/ 85 w 125"/>
                  <a:gd name="T5" fmla="*/ 113 h 118"/>
                  <a:gd name="T6" fmla="*/ 112 w 125"/>
                  <a:gd name="T7" fmla="*/ 79 h 118"/>
                  <a:gd name="T8" fmla="*/ 63 w 125"/>
                  <a:gd name="T9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18">
                    <a:moveTo>
                      <a:pt x="63" y="14"/>
                    </a:moveTo>
                    <a:cubicBezTo>
                      <a:pt x="29" y="1"/>
                      <a:pt x="0" y="0"/>
                      <a:pt x="36" y="52"/>
                    </a:cubicBezTo>
                    <a:cubicBezTo>
                      <a:pt x="45" y="65"/>
                      <a:pt x="73" y="111"/>
                      <a:pt x="85" y="113"/>
                    </a:cubicBezTo>
                    <a:cubicBezTo>
                      <a:pt x="114" y="118"/>
                      <a:pt x="125" y="105"/>
                      <a:pt x="112" y="79"/>
                    </a:cubicBezTo>
                    <a:cubicBezTo>
                      <a:pt x="96" y="48"/>
                      <a:pt x="112" y="32"/>
                      <a:pt x="63" y="14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7" name="Freeform 329" descr="Large confetti"/>
              <p:cNvSpPr>
                <a:spLocks noChangeAspect="1"/>
              </p:cNvSpPr>
              <p:nvPr/>
            </p:nvSpPr>
            <p:spPr bwMode="auto">
              <a:xfrm>
                <a:off x="3325" y="2691"/>
                <a:ext cx="317" cy="221"/>
              </a:xfrm>
              <a:custGeom>
                <a:avLst/>
                <a:gdLst>
                  <a:gd name="T0" fmla="*/ 66 w 145"/>
                  <a:gd name="T1" fmla="*/ 6 h 101"/>
                  <a:gd name="T2" fmla="*/ 46 w 145"/>
                  <a:gd name="T3" fmla="*/ 49 h 101"/>
                  <a:gd name="T4" fmla="*/ 107 w 145"/>
                  <a:gd name="T5" fmla="*/ 101 h 101"/>
                  <a:gd name="T6" fmla="*/ 127 w 145"/>
                  <a:gd name="T7" fmla="*/ 62 h 101"/>
                  <a:gd name="T8" fmla="*/ 66 w 145"/>
                  <a:gd name="T9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01">
                    <a:moveTo>
                      <a:pt x="66" y="6"/>
                    </a:moveTo>
                    <a:cubicBezTo>
                      <a:pt x="30" y="0"/>
                      <a:pt x="0" y="4"/>
                      <a:pt x="46" y="49"/>
                    </a:cubicBezTo>
                    <a:cubicBezTo>
                      <a:pt x="58" y="61"/>
                      <a:pt x="95" y="101"/>
                      <a:pt x="107" y="101"/>
                    </a:cubicBezTo>
                    <a:cubicBezTo>
                      <a:pt x="137" y="100"/>
                      <a:pt x="145" y="85"/>
                      <a:pt x="127" y="62"/>
                    </a:cubicBezTo>
                    <a:cubicBezTo>
                      <a:pt x="105" y="33"/>
                      <a:pt x="118" y="15"/>
                      <a:pt x="66" y="6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8" name="Freeform 330" descr="Large confetti"/>
              <p:cNvSpPr>
                <a:spLocks noChangeAspect="1"/>
              </p:cNvSpPr>
              <p:nvPr/>
            </p:nvSpPr>
            <p:spPr bwMode="auto">
              <a:xfrm>
                <a:off x="2918" y="2460"/>
                <a:ext cx="170" cy="344"/>
              </a:xfrm>
              <a:custGeom>
                <a:avLst/>
                <a:gdLst>
                  <a:gd name="T0" fmla="*/ 1 w 78"/>
                  <a:gd name="T1" fmla="*/ 61 h 158"/>
                  <a:gd name="T2" fmla="*/ 40 w 78"/>
                  <a:gd name="T3" fmla="*/ 60 h 158"/>
                  <a:gd name="T4" fmla="*/ 76 w 78"/>
                  <a:gd name="T5" fmla="*/ 123 h 158"/>
                  <a:gd name="T6" fmla="*/ 42 w 78"/>
                  <a:gd name="T7" fmla="*/ 137 h 158"/>
                  <a:gd name="T8" fmla="*/ 1 w 78"/>
                  <a:gd name="T9" fmla="*/ 6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58">
                    <a:moveTo>
                      <a:pt x="1" y="61"/>
                    </a:moveTo>
                    <a:cubicBezTo>
                      <a:pt x="0" y="25"/>
                      <a:pt x="15" y="0"/>
                      <a:pt x="40" y="60"/>
                    </a:cubicBezTo>
                    <a:cubicBezTo>
                      <a:pt x="46" y="75"/>
                      <a:pt x="78" y="111"/>
                      <a:pt x="76" y="123"/>
                    </a:cubicBezTo>
                    <a:cubicBezTo>
                      <a:pt x="70" y="152"/>
                      <a:pt x="62" y="158"/>
                      <a:pt x="42" y="137"/>
                    </a:cubicBezTo>
                    <a:cubicBezTo>
                      <a:pt x="18" y="112"/>
                      <a:pt x="2" y="113"/>
                      <a:pt x="1" y="61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9" name="Freeform 331" descr="Large confetti"/>
              <p:cNvSpPr>
                <a:spLocks noChangeAspect="1"/>
              </p:cNvSpPr>
              <p:nvPr/>
            </p:nvSpPr>
            <p:spPr bwMode="auto">
              <a:xfrm>
                <a:off x="3070" y="2693"/>
                <a:ext cx="168" cy="286"/>
              </a:xfrm>
              <a:custGeom>
                <a:avLst/>
                <a:gdLst>
                  <a:gd name="T0" fmla="*/ 5 w 77"/>
                  <a:gd name="T1" fmla="*/ 58 h 131"/>
                  <a:gd name="T2" fmla="*/ 38 w 77"/>
                  <a:gd name="T3" fmla="*/ 42 h 131"/>
                  <a:gd name="T4" fmla="*/ 77 w 77"/>
                  <a:gd name="T5" fmla="*/ 98 h 131"/>
                  <a:gd name="T6" fmla="*/ 47 w 77"/>
                  <a:gd name="T7" fmla="*/ 115 h 131"/>
                  <a:gd name="T8" fmla="*/ 5 w 77"/>
                  <a:gd name="T9" fmla="*/ 5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31">
                    <a:moveTo>
                      <a:pt x="5" y="58"/>
                    </a:moveTo>
                    <a:cubicBezTo>
                      <a:pt x="0" y="26"/>
                      <a:pt x="3" y="0"/>
                      <a:pt x="38" y="42"/>
                    </a:cubicBezTo>
                    <a:cubicBezTo>
                      <a:pt x="46" y="53"/>
                      <a:pt x="77" y="88"/>
                      <a:pt x="77" y="98"/>
                    </a:cubicBezTo>
                    <a:cubicBezTo>
                      <a:pt x="76" y="125"/>
                      <a:pt x="65" y="131"/>
                      <a:pt x="47" y="115"/>
                    </a:cubicBezTo>
                    <a:cubicBezTo>
                      <a:pt x="26" y="94"/>
                      <a:pt x="11" y="104"/>
                      <a:pt x="5" y="58"/>
                    </a:cubicBezTo>
                    <a:close/>
                  </a:path>
                </a:pathLst>
              </a:custGeom>
              <a:pattFill prst="lgConfetti">
                <a:fgClr>
                  <a:schemeClr val="bg2"/>
                </a:fgClr>
                <a:bgClr>
                  <a:schemeClr val="bg1"/>
                </a:bgClr>
              </a:pattFill>
              <a:ln w="6350" cap="flat">
                <a:solidFill>
                  <a:srgbClr val="3333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0" name="Oval 332"/>
              <p:cNvSpPr>
                <a:spLocks noChangeAspect="1" noChangeArrowheads="1"/>
              </p:cNvSpPr>
              <p:nvPr/>
            </p:nvSpPr>
            <p:spPr bwMode="auto">
              <a:xfrm rot="9000000">
                <a:off x="2976" y="2592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1" name="Oval 333"/>
              <p:cNvSpPr>
                <a:spLocks noChangeAspect="1" noChangeArrowheads="1"/>
              </p:cNvSpPr>
              <p:nvPr/>
            </p:nvSpPr>
            <p:spPr bwMode="auto">
              <a:xfrm rot="9000000">
                <a:off x="3128" y="2795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2" name="Oval 334"/>
              <p:cNvSpPr>
                <a:spLocks noChangeAspect="1" noChangeArrowheads="1"/>
              </p:cNvSpPr>
              <p:nvPr/>
            </p:nvSpPr>
            <p:spPr bwMode="auto">
              <a:xfrm rot="9000000">
                <a:off x="3306" y="2520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3" name="Oval 335"/>
              <p:cNvSpPr>
                <a:spLocks noChangeAspect="1" noChangeArrowheads="1"/>
              </p:cNvSpPr>
              <p:nvPr/>
            </p:nvSpPr>
            <p:spPr bwMode="auto">
              <a:xfrm rot="9000000">
                <a:off x="3492" y="2729"/>
                <a:ext cx="40" cy="121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44" name="Freeform 336"/>
            <p:cNvSpPr>
              <a:spLocks noChangeAspect="1" noEditPoints="1"/>
            </p:cNvSpPr>
            <p:nvPr/>
          </p:nvSpPr>
          <p:spPr bwMode="auto">
            <a:xfrm>
              <a:off x="1758" y="1141"/>
              <a:ext cx="2240" cy="2338"/>
            </a:xfrm>
            <a:custGeom>
              <a:avLst/>
              <a:gdLst>
                <a:gd name="T0" fmla="*/ 627 w 1026"/>
                <a:gd name="T1" fmla="*/ 537 h 1071"/>
                <a:gd name="T2" fmla="*/ 777 w 1026"/>
                <a:gd name="T3" fmla="*/ 287 h 1071"/>
                <a:gd name="T4" fmla="*/ 507 w 1026"/>
                <a:gd name="T5" fmla="*/ 1 h 1071"/>
                <a:gd name="T6" fmla="*/ 238 w 1026"/>
                <a:gd name="T7" fmla="*/ 287 h 1071"/>
                <a:gd name="T8" fmla="*/ 388 w 1026"/>
                <a:gd name="T9" fmla="*/ 537 h 1071"/>
                <a:gd name="T10" fmla="*/ 0 w 1026"/>
                <a:gd name="T11" fmla="*/ 963 h 1071"/>
                <a:gd name="T12" fmla="*/ 0 w 1026"/>
                <a:gd name="T13" fmla="*/ 1071 h 1071"/>
                <a:gd name="T14" fmla="*/ 450 w 1026"/>
                <a:gd name="T15" fmla="*/ 633 h 1071"/>
                <a:gd name="T16" fmla="*/ 470 w 1026"/>
                <a:gd name="T17" fmla="*/ 277 h 1071"/>
                <a:gd name="T18" fmla="*/ 508 w 1026"/>
                <a:gd name="T19" fmla="*/ 55 h 1071"/>
                <a:gd name="T20" fmla="*/ 545 w 1026"/>
                <a:gd name="T21" fmla="*/ 277 h 1071"/>
                <a:gd name="T22" fmla="*/ 565 w 1026"/>
                <a:gd name="T23" fmla="*/ 633 h 1071"/>
                <a:gd name="T24" fmla="*/ 1026 w 1026"/>
                <a:gd name="T25" fmla="*/ 1071 h 1071"/>
                <a:gd name="T26" fmla="*/ 1026 w 1026"/>
                <a:gd name="T27" fmla="*/ 963 h 1071"/>
                <a:gd name="T28" fmla="*/ 627 w 1026"/>
                <a:gd name="T29" fmla="*/ 537 h 1071"/>
                <a:gd name="T30" fmla="*/ 320 w 1026"/>
                <a:gd name="T31" fmla="*/ 178 h 1071"/>
                <a:gd name="T32" fmla="*/ 404 w 1026"/>
                <a:gd name="T33" fmla="*/ 372 h 1071"/>
                <a:gd name="T34" fmla="*/ 320 w 1026"/>
                <a:gd name="T35" fmla="*/ 178 h 1071"/>
                <a:gd name="T36" fmla="*/ 433 w 1026"/>
                <a:gd name="T37" fmla="*/ 68 h 1071"/>
                <a:gd name="T38" fmla="*/ 452 w 1026"/>
                <a:gd name="T39" fmla="*/ 363 h 1071"/>
                <a:gd name="T40" fmla="*/ 433 w 1026"/>
                <a:gd name="T41" fmla="*/ 68 h 1071"/>
                <a:gd name="T42" fmla="*/ 568 w 1026"/>
                <a:gd name="T43" fmla="*/ 363 h 1071"/>
                <a:gd name="T44" fmla="*/ 587 w 1026"/>
                <a:gd name="T45" fmla="*/ 68 h 1071"/>
                <a:gd name="T46" fmla="*/ 568 w 1026"/>
                <a:gd name="T47" fmla="*/ 363 h 1071"/>
                <a:gd name="T48" fmla="*/ 616 w 1026"/>
                <a:gd name="T49" fmla="*/ 372 h 1071"/>
                <a:gd name="T50" fmla="*/ 700 w 1026"/>
                <a:gd name="T51" fmla="*/ 178 h 1071"/>
                <a:gd name="T52" fmla="*/ 616 w 1026"/>
                <a:gd name="T53" fmla="*/ 372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6" h="1071">
                  <a:moveTo>
                    <a:pt x="627" y="537"/>
                  </a:moveTo>
                  <a:cubicBezTo>
                    <a:pt x="601" y="375"/>
                    <a:pt x="758" y="409"/>
                    <a:pt x="777" y="287"/>
                  </a:cubicBezTo>
                  <a:cubicBezTo>
                    <a:pt x="805" y="107"/>
                    <a:pt x="609" y="0"/>
                    <a:pt x="507" y="1"/>
                  </a:cubicBezTo>
                  <a:cubicBezTo>
                    <a:pt x="400" y="2"/>
                    <a:pt x="210" y="107"/>
                    <a:pt x="238" y="287"/>
                  </a:cubicBezTo>
                  <a:cubicBezTo>
                    <a:pt x="257" y="409"/>
                    <a:pt x="414" y="375"/>
                    <a:pt x="388" y="537"/>
                  </a:cubicBezTo>
                  <a:cubicBezTo>
                    <a:pt x="350" y="771"/>
                    <a:pt x="36" y="933"/>
                    <a:pt x="0" y="963"/>
                  </a:cubicBezTo>
                  <a:cubicBezTo>
                    <a:pt x="0" y="1071"/>
                    <a:pt x="0" y="1071"/>
                    <a:pt x="0" y="1071"/>
                  </a:cubicBezTo>
                  <a:cubicBezTo>
                    <a:pt x="234" y="915"/>
                    <a:pt x="398" y="751"/>
                    <a:pt x="450" y="633"/>
                  </a:cubicBezTo>
                  <a:cubicBezTo>
                    <a:pt x="502" y="515"/>
                    <a:pt x="482" y="366"/>
                    <a:pt x="470" y="277"/>
                  </a:cubicBezTo>
                  <a:cubicBezTo>
                    <a:pt x="446" y="105"/>
                    <a:pt x="494" y="57"/>
                    <a:pt x="508" y="55"/>
                  </a:cubicBezTo>
                  <a:cubicBezTo>
                    <a:pt x="526" y="53"/>
                    <a:pt x="569" y="105"/>
                    <a:pt x="545" y="277"/>
                  </a:cubicBezTo>
                  <a:cubicBezTo>
                    <a:pt x="533" y="366"/>
                    <a:pt x="513" y="515"/>
                    <a:pt x="565" y="633"/>
                  </a:cubicBezTo>
                  <a:cubicBezTo>
                    <a:pt x="617" y="751"/>
                    <a:pt x="792" y="915"/>
                    <a:pt x="1026" y="1071"/>
                  </a:cubicBezTo>
                  <a:cubicBezTo>
                    <a:pt x="1026" y="1053"/>
                    <a:pt x="1026" y="963"/>
                    <a:pt x="1026" y="963"/>
                  </a:cubicBezTo>
                  <a:cubicBezTo>
                    <a:pt x="990" y="933"/>
                    <a:pt x="665" y="771"/>
                    <a:pt x="627" y="537"/>
                  </a:cubicBezTo>
                  <a:close/>
                  <a:moveTo>
                    <a:pt x="320" y="178"/>
                  </a:moveTo>
                  <a:cubicBezTo>
                    <a:pt x="328" y="255"/>
                    <a:pt x="364" y="310"/>
                    <a:pt x="404" y="372"/>
                  </a:cubicBezTo>
                  <a:cubicBezTo>
                    <a:pt x="335" y="379"/>
                    <a:pt x="247" y="291"/>
                    <a:pt x="320" y="178"/>
                  </a:cubicBezTo>
                  <a:close/>
                  <a:moveTo>
                    <a:pt x="433" y="68"/>
                  </a:moveTo>
                  <a:cubicBezTo>
                    <a:pt x="409" y="151"/>
                    <a:pt x="444" y="302"/>
                    <a:pt x="452" y="363"/>
                  </a:cubicBezTo>
                  <a:cubicBezTo>
                    <a:pt x="435" y="388"/>
                    <a:pt x="272" y="103"/>
                    <a:pt x="433" y="68"/>
                  </a:cubicBezTo>
                  <a:close/>
                  <a:moveTo>
                    <a:pt x="568" y="363"/>
                  </a:moveTo>
                  <a:cubicBezTo>
                    <a:pt x="576" y="302"/>
                    <a:pt x="611" y="151"/>
                    <a:pt x="587" y="68"/>
                  </a:cubicBezTo>
                  <a:cubicBezTo>
                    <a:pt x="748" y="103"/>
                    <a:pt x="586" y="388"/>
                    <a:pt x="568" y="363"/>
                  </a:cubicBezTo>
                  <a:close/>
                  <a:moveTo>
                    <a:pt x="616" y="372"/>
                  </a:moveTo>
                  <a:cubicBezTo>
                    <a:pt x="656" y="310"/>
                    <a:pt x="692" y="255"/>
                    <a:pt x="700" y="178"/>
                  </a:cubicBezTo>
                  <a:cubicBezTo>
                    <a:pt x="774" y="291"/>
                    <a:pt x="686" y="379"/>
                    <a:pt x="616" y="372"/>
                  </a:cubicBezTo>
                  <a:close/>
                </a:path>
              </a:pathLst>
            </a:custGeom>
            <a:solidFill>
              <a:srgbClr val="FF99CC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57" name="Freeform 349"/>
          <p:cNvSpPr>
            <a:spLocks noChangeAspect="1"/>
          </p:cNvSpPr>
          <p:nvPr/>
        </p:nvSpPr>
        <p:spPr bwMode="auto">
          <a:xfrm rot="1592387">
            <a:off x="6143577" y="4774375"/>
            <a:ext cx="1352550" cy="1905000"/>
          </a:xfrm>
          <a:custGeom>
            <a:avLst/>
            <a:gdLst>
              <a:gd name="T0" fmla="*/ 160 w 191"/>
              <a:gd name="T1" fmla="*/ 107 h 273"/>
              <a:gd name="T2" fmla="*/ 137 w 191"/>
              <a:gd name="T3" fmla="*/ 133 h 273"/>
              <a:gd name="T4" fmla="*/ 105 w 191"/>
              <a:gd name="T5" fmla="*/ 170 h 273"/>
              <a:gd name="T6" fmla="*/ 85 w 191"/>
              <a:gd name="T7" fmla="*/ 210 h 273"/>
              <a:gd name="T8" fmla="*/ 72 w 191"/>
              <a:gd name="T9" fmla="*/ 248 h 273"/>
              <a:gd name="T10" fmla="*/ 44 w 191"/>
              <a:gd name="T11" fmla="*/ 240 h 273"/>
              <a:gd name="T12" fmla="*/ 28 w 191"/>
              <a:gd name="T13" fmla="*/ 219 h 273"/>
              <a:gd name="T14" fmla="*/ 9 w 191"/>
              <a:gd name="T15" fmla="*/ 181 h 273"/>
              <a:gd name="T16" fmla="*/ 14 w 191"/>
              <a:gd name="T17" fmla="*/ 135 h 273"/>
              <a:gd name="T18" fmla="*/ 28 w 191"/>
              <a:gd name="T19" fmla="*/ 93 h 273"/>
              <a:gd name="T20" fmla="*/ 60 w 191"/>
              <a:gd name="T21" fmla="*/ 53 h 273"/>
              <a:gd name="T22" fmla="*/ 109 w 191"/>
              <a:gd name="T23" fmla="*/ 10 h 273"/>
              <a:gd name="T24" fmla="*/ 159 w 191"/>
              <a:gd name="T25" fmla="*/ 30 h 273"/>
              <a:gd name="T26" fmla="*/ 176 w 191"/>
              <a:gd name="T27" fmla="*/ 80 h 273"/>
              <a:gd name="T28" fmla="*/ 160 w 191"/>
              <a:gd name="T29" fmla="*/ 107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1" h="273">
                <a:moveTo>
                  <a:pt x="160" y="107"/>
                </a:moveTo>
                <a:cubicBezTo>
                  <a:pt x="154" y="124"/>
                  <a:pt x="149" y="129"/>
                  <a:pt x="137" y="133"/>
                </a:cubicBezTo>
                <a:cubicBezTo>
                  <a:pt x="126" y="156"/>
                  <a:pt x="117" y="168"/>
                  <a:pt x="105" y="170"/>
                </a:cubicBezTo>
                <a:cubicBezTo>
                  <a:pt x="111" y="192"/>
                  <a:pt x="99" y="204"/>
                  <a:pt x="85" y="210"/>
                </a:cubicBezTo>
                <a:cubicBezTo>
                  <a:pt x="77" y="225"/>
                  <a:pt x="75" y="220"/>
                  <a:pt x="72" y="248"/>
                </a:cubicBezTo>
                <a:cubicBezTo>
                  <a:pt x="68" y="273"/>
                  <a:pt x="49" y="250"/>
                  <a:pt x="44" y="240"/>
                </a:cubicBezTo>
                <a:cubicBezTo>
                  <a:pt x="32" y="234"/>
                  <a:pt x="30" y="228"/>
                  <a:pt x="28" y="219"/>
                </a:cubicBezTo>
                <a:cubicBezTo>
                  <a:pt x="16" y="209"/>
                  <a:pt x="8" y="199"/>
                  <a:pt x="9" y="181"/>
                </a:cubicBezTo>
                <a:cubicBezTo>
                  <a:pt x="0" y="159"/>
                  <a:pt x="5" y="145"/>
                  <a:pt x="14" y="135"/>
                </a:cubicBezTo>
                <a:cubicBezTo>
                  <a:pt x="12" y="117"/>
                  <a:pt x="14" y="105"/>
                  <a:pt x="28" y="93"/>
                </a:cubicBezTo>
                <a:cubicBezTo>
                  <a:pt x="29" y="62"/>
                  <a:pt x="39" y="54"/>
                  <a:pt x="60" y="53"/>
                </a:cubicBezTo>
                <a:cubicBezTo>
                  <a:pt x="65" y="27"/>
                  <a:pt x="94" y="9"/>
                  <a:pt x="109" y="10"/>
                </a:cubicBezTo>
                <a:cubicBezTo>
                  <a:pt x="127" y="0"/>
                  <a:pt x="150" y="11"/>
                  <a:pt x="159" y="30"/>
                </a:cubicBezTo>
                <a:cubicBezTo>
                  <a:pt x="189" y="41"/>
                  <a:pt x="191" y="76"/>
                  <a:pt x="176" y="80"/>
                </a:cubicBezTo>
                <a:cubicBezTo>
                  <a:pt x="182" y="94"/>
                  <a:pt x="174" y="108"/>
                  <a:pt x="160" y="107"/>
                </a:cubicBezTo>
                <a:close/>
              </a:path>
            </a:pathLst>
          </a:custGeom>
          <a:solidFill>
            <a:srgbClr val="FFCC00"/>
          </a:solidFill>
          <a:ln w="1270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370" name="Group 362"/>
          <p:cNvGrpSpPr>
            <a:grpSpLocks noChangeAspect="1"/>
          </p:cNvGrpSpPr>
          <p:nvPr/>
        </p:nvGrpSpPr>
        <p:grpSpPr bwMode="auto">
          <a:xfrm>
            <a:off x="6096000" y="594352"/>
            <a:ext cx="1643063" cy="3327400"/>
            <a:chOff x="2208" y="1436"/>
            <a:chExt cx="1035" cy="2096"/>
          </a:xfrm>
        </p:grpSpPr>
        <p:sp>
          <p:nvSpPr>
            <p:cNvPr id="43360" name="Freeform 352"/>
            <p:cNvSpPr>
              <a:spLocks noChangeAspect="1"/>
            </p:cNvSpPr>
            <p:nvPr/>
          </p:nvSpPr>
          <p:spPr bwMode="auto">
            <a:xfrm>
              <a:off x="2208" y="1436"/>
              <a:ext cx="1035" cy="2096"/>
            </a:xfrm>
            <a:custGeom>
              <a:avLst/>
              <a:gdLst>
                <a:gd name="T0" fmla="*/ 566 w 662"/>
                <a:gd name="T1" fmla="*/ 346 h 1340"/>
                <a:gd name="T2" fmla="*/ 422 w 662"/>
                <a:gd name="T3" fmla="*/ 118 h 1340"/>
                <a:gd name="T4" fmla="*/ 16 w 662"/>
                <a:gd name="T5" fmla="*/ 1034 h 1340"/>
                <a:gd name="T6" fmla="*/ 322 w 662"/>
                <a:gd name="T7" fmla="*/ 1168 h 1340"/>
                <a:gd name="T8" fmla="*/ 605 w 662"/>
                <a:gd name="T9" fmla="*/ 946 h 1340"/>
                <a:gd name="T10" fmla="*/ 633 w 662"/>
                <a:gd name="T11" fmla="*/ 760 h 1340"/>
                <a:gd name="T12" fmla="*/ 566 w 662"/>
                <a:gd name="T13" fmla="*/ 34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1340">
                  <a:moveTo>
                    <a:pt x="566" y="346"/>
                  </a:moveTo>
                  <a:cubicBezTo>
                    <a:pt x="606" y="204"/>
                    <a:pt x="576" y="0"/>
                    <a:pt x="422" y="118"/>
                  </a:cubicBezTo>
                  <a:cubicBezTo>
                    <a:pt x="60" y="395"/>
                    <a:pt x="14" y="970"/>
                    <a:pt x="16" y="1034"/>
                  </a:cubicBezTo>
                  <a:cubicBezTo>
                    <a:pt x="0" y="1340"/>
                    <a:pt x="134" y="1300"/>
                    <a:pt x="322" y="1168"/>
                  </a:cubicBezTo>
                  <a:cubicBezTo>
                    <a:pt x="528" y="1155"/>
                    <a:pt x="560" y="1143"/>
                    <a:pt x="605" y="946"/>
                  </a:cubicBezTo>
                  <a:cubicBezTo>
                    <a:pt x="637" y="888"/>
                    <a:pt x="660" y="844"/>
                    <a:pt x="633" y="760"/>
                  </a:cubicBezTo>
                  <a:cubicBezTo>
                    <a:pt x="660" y="604"/>
                    <a:pt x="662" y="444"/>
                    <a:pt x="566" y="346"/>
                  </a:cubicBezTo>
                  <a:close/>
                </a:path>
              </a:pathLst>
            </a:custGeom>
            <a:solidFill>
              <a:srgbClr val="FFF5EE"/>
            </a:solidFill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3" name="Freeform 355"/>
            <p:cNvSpPr>
              <a:spLocks noChangeAspect="1"/>
            </p:cNvSpPr>
            <p:nvPr/>
          </p:nvSpPr>
          <p:spPr bwMode="auto">
            <a:xfrm>
              <a:off x="3046" y="1802"/>
              <a:ext cx="47" cy="175"/>
            </a:xfrm>
            <a:custGeom>
              <a:avLst/>
              <a:gdLst>
                <a:gd name="T0" fmla="*/ 0 w 30"/>
                <a:gd name="T1" fmla="*/ 0 h 112"/>
                <a:gd name="T2" fmla="*/ 30 w 30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12">
                  <a:moveTo>
                    <a:pt x="0" y="0"/>
                  </a:moveTo>
                  <a:cubicBezTo>
                    <a:pt x="0" y="70"/>
                    <a:pt x="18" y="100"/>
                    <a:pt x="30" y="11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4" name="Freeform 356"/>
            <p:cNvSpPr>
              <a:spLocks noChangeAspect="1"/>
            </p:cNvSpPr>
            <p:nvPr/>
          </p:nvSpPr>
          <p:spPr bwMode="auto">
            <a:xfrm>
              <a:off x="2384" y="2324"/>
              <a:ext cx="814" cy="473"/>
            </a:xfrm>
            <a:custGeom>
              <a:avLst/>
              <a:gdLst>
                <a:gd name="T0" fmla="*/ 0 w 520"/>
                <a:gd name="T1" fmla="*/ 0 h 302"/>
                <a:gd name="T2" fmla="*/ 520 w 520"/>
                <a:gd name="T3" fmla="*/ 1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302">
                  <a:moveTo>
                    <a:pt x="0" y="0"/>
                  </a:moveTo>
                  <a:cubicBezTo>
                    <a:pt x="24" y="167"/>
                    <a:pt x="390" y="302"/>
                    <a:pt x="520" y="192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5" name="Freeform 357"/>
            <p:cNvSpPr>
              <a:spLocks noChangeAspect="1"/>
            </p:cNvSpPr>
            <p:nvPr/>
          </p:nvSpPr>
          <p:spPr bwMode="auto">
            <a:xfrm>
              <a:off x="2711" y="2909"/>
              <a:ext cx="446" cy="354"/>
            </a:xfrm>
            <a:custGeom>
              <a:avLst/>
              <a:gdLst>
                <a:gd name="T0" fmla="*/ 0 w 285"/>
                <a:gd name="T1" fmla="*/ 226 h 226"/>
                <a:gd name="T2" fmla="*/ 76 w 285"/>
                <a:gd name="T3" fmla="*/ 144 h 226"/>
                <a:gd name="T4" fmla="*/ 285 w 285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226">
                  <a:moveTo>
                    <a:pt x="0" y="226"/>
                  </a:moveTo>
                  <a:cubicBezTo>
                    <a:pt x="18" y="214"/>
                    <a:pt x="63" y="173"/>
                    <a:pt x="76" y="144"/>
                  </a:cubicBezTo>
                  <a:cubicBezTo>
                    <a:pt x="170" y="117"/>
                    <a:pt x="274" y="18"/>
                    <a:pt x="285" y="0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66" name="Freeform 358"/>
            <p:cNvSpPr>
              <a:spLocks noChangeAspect="1"/>
            </p:cNvSpPr>
            <p:nvPr/>
          </p:nvSpPr>
          <p:spPr bwMode="auto">
            <a:xfrm>
              <a:off x="2339" y="2451"/>
              <a:ext cx="491" cy="684"/>
            </a:xfrm>
            <a:custGeom>
              <a:avLst/>
              <a:gdLst>
                <a:gd name="T0" fmla="*/ 0 w 314"/>
                <a:gd name="T1" fmla="*/ 0 h 437"/>
                <a:gd name="T2" fmla="*/ 314 w 314"/>
                <a:gd name="T3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4" h="437">
                  <a:moveTo>
                    <a:pt x="0" y="0"/>
                  </a:moveTo>
                  <a:cubicBezTo>
                    <a:pt x="9" y="144"/>
                    <a:pt x="179" y="390"/>
                    <a:pt x="314" y="437"/>
                  </a:cubicBezTo>
                </a:path>
              </a:pathLst>
            </a:custGeom>
            <a:noFill/>
            <a:ln w="12700" cap="rnd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371" name="Text Box 363"/>
          <p:cNvSpPr txBox="1">
            <a:spLocks noChangeArrowheads="1"/>
          </p:cNvSpPr>
          <p:nvPr/>
        </p:nvSpPr>
        <p:spPr bwMode="auto">
          <a:xfrm>
            <a:off x="7028656" y="5978444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Adrenal</a:t>
            </a:r>
          </a:p>
        </p:txBody>
      </p:sp>
      <p:sp>
        <p:nvSpPr>
          <p:cNvPr id="43372" name="Text Box 364"/>
          <p:cNvSpPr txBox="1">
            <a:spLocks noChangeArrowheads="1"/>
          </p:cNvSpPr>
          <p:nvPr/>
        </p:nvSpPr>
        <p:spPr bwMode="auto">
          <a:xfrm>
            <a:off x="7696200" y="2960688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Lung</a:t>
            </a:r>
          </a:p>
        </p:txBody>
      </p:sp>
      <p:sp>
        <p:nvSpPr>
          <p:cNvPr id="43373" name="Freeform 365"/>
          <p:cNvSpPr>
            <a:spLocks/>
          </p:cNvSpPr>
          <p:nvPr/>
        </p:nvSpPr>
        <p:spPr bwMode="auto">
          <a:xfrm>
            <a:off x="2535012" y="1691642"/>
            <a:ext cx="862012" cy="2460520"/>
          </a:xfrm>
          <a:custGeom>
            <a:avLst/>
            <a:gdLst>
              <a:gd name="T0" fmla="*/ 0 w 48"/>
              <a:gd name="T1" fmla="*/ 1680 h 1680"/>
              <a:gd name="T2" fmla="*/ 48 w 48"/>
              <a:gd name="T3" fmla="*/ 1488 h 1680"/>
              <a:gd name="T4" fmla="*/ 48 w 48"/>
              <a:gd name="T5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1680">
                <a:moveTo>
                  <a:pt x="0" y="1680"/>
                </a:moveTo>
                <a:lnTo>
                  <a:pt x="48" y="1488"/>
                </a:lnTo>
                <a:lnTo>
                  <a:pt x="4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5" name="Text Box 367"/>
          <p:cNvSpPr txBox="1">
            <a:spLocks noChangeArrowheads="1"/>
          </p:cNvSpPr>
          <p:nvPr/>
        </p:nvSpPr>
        <p:spPr bwMode="auto">
          <a:xfrm>
            <a:off x="4038600" y="1046202"/>
            <a:ext cx="149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Angiotensin I</a:t>
            </a:r>
            <a:endParaRPr lang="en-US" b="1" dirty="0"/>
          </a:p>
        </p:txBody>
      </p:sp>
      <p:sp>
        <p:nvSpPr>
          <p:cNvPr id="43376" name="Text Box 368"/>
          <p:cNvSpPr txBox="1">
            <a:spLocks noChangeArrowheads="1"/>
          </p:cNvSpPr>
          <p:nvPr/>
        </p:nvSpPr>
        <p:spPr bwMode="auto">
          <a:xfrm>
            <a:off x="6400800" y="1600200"/>
            <a:ext cx="1258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Angiotensin II</a:t>
            </a:r>
          </a:p>
        </p:txBody>
      </p:sp>
      <p:sp>
        <p:nvSpPr>
          <p:cNvPr id="43377" name="Line 369"/>
          <p:cNvSpPr>
            <a:spLocks noChangeShapeType="1"/>
          </p:cNvSpPr>
          <p:nvPr/>
        </p:nvSpPr>
        <p:spPr bwMode="auto">
          <a:xfrm>
            <a:off x="7086600" y="19812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78" name="Text Box 370"/>
          <p:cNvSpPr txBox="1">
            <a:spLocks noChangeArrowheads="1"/>
          </p:cNvSpPr>
          <p:nvPr/>
        </p:nvSpPr>
        <p:spPr bwMode="auto">
          <a:xfrm>
            <a:off x="4270508" y="4608195"/>
            <a:ext cx="175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Aldosterone</a:t>
            </a:r>
          </a:p>
        </p:txBody>
      </p:sp>
      <p:sp>
        <p:nvSpPr>
          <p:cNvPr id="43379" name="Line 371"/>
          <p:cNvSpPr>
            <a:spLocks noChangeShapeType="1"/>
          </p:cNvSpPr>
          <p:nvPr/>
        </p:nvSpPr>
        <p:spPr bwMode="auto">
          <a:xfrm flipH="1" flipV="1">
            <a:off x="3558829" y="5102186"/>
            <a:ext cx="2537170" cy="41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0" name="Text Box 372"/>
          <p:cNvSpPr txBox="1">
            <a:spLocks noChangeArrowheads="1"/>
          </p:cNvSpPr>
          <p:nvPr/>
        </p:nvSpPr>
        <p:spPr bwMode="auto">
          <a:xfrm>
            <a:off x="348163" y="1030069"/>
            <a:ext cx="2065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 Angiotensinogen</a:t>
            </a:r>
            <a:endParaRPr lang="en-US" b="1" dirty="0"/>
          </a:p>
          <a:p>
            <a:pPr algn="ctr"/>
            <a:r>
              <a:rPr lang="en-US" dirty="0" smtClean="0"/>
              <a:t>(from liver)</a:t>
            </a:r>
            <a:endParaRPr lang="en-US" dirty="0"/>
          </a:p>
        </p:txBody>
      </p:sp>
      <p:sp>
        <p:nvSpPr>
          <p:cNvPr id="43381" name="Line 373"/>
          <p:cNvSpPr>
            <a:spLocks noChangeShapeType="1"/>
          </p:cNvSpPr>
          <p:nvPr/>
        </p:nvSpPr>
        <p:spPr bwMode="auto">
          <a:xfrm>
            <a:off x="2442202" y="1230868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2" name="Text Box 374"/>
          <p:cNvSpPr txBox="1">
            <a:spLocks noChangeArrowheads="1"/>
          </p:cNvSpPr>
          <p:nvPr/>
        </p:nvSpPr>
        <p:spPr bwMode="auto">
          <a:xfrm>
            <a:off x="2369176" y="1230868"/>
            <a:ext cx="1774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Renin </a:t>
            </a:r>
            <a:r>
              <a:rPr lang="en-US" dirty="0" smtClean="0"/>
              <a:t>(from JGA)</a:t>
            </a:r>
            <a:endParaRPr lang="en-US" dirty="0"/>
          </a:p>
        </p:txBody>
      </p:sp>
      <p:sp>
        <p:nvSpPr>
          <p:cNvPr id="43383" name="Freeform 375"/>
          <p:cNvSpPr>
            <a:spLocks/>
          </p:cNvSpPr>
          <p:nvPr/>
        </p:nvSpPr>
        <p:spPr bwMode="auto">
          <a:xfrm>
            <a:off x="5501973" y="1230868"/>
            <a:ext cx="1678289" cy="445532"/>
          </a:xfrm>
          <a:custGeom>
            <a:avLst/>
            <a:gdLst>
              <a:gd name="T0" fmla="*/ 0 w 1104"/>
              <a:gd name="T1" fmla="*/ 0 h 384"/>
              <a:gd name="T2" fmla="*/ 1104 w 1104"/>
              <a:gd name="T3" fmla="*/ 0 h 384"/>
              <a:gd name="T4" fmla="*/ 1104 w 1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384">
                <a:moveTo>
                  <a:pt x="0" y="0"/>
                </a:moveTo>
                <a:lnTo>
                  <a:pt x="1104" y="0"/>
                </a:lnTo>
                <a:lnTo>
                  <a:pt x="1104" y="3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84" name="Text Box 376"/>
          <p:cNvSpPr txBox="1">
            <a:spLocks noChangeArrowheads="1"/>
          </p:cNvSpPr>
          <p:nvPr/>
        </p:nvSpPr>
        <p:spPr bwMode="auto">
          <a:xfrm>
            <a:off x="5402664" y="1224697"/>
            <a:ext cx="120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Converting</a:t>
            </a:r>
          </a:p>
          <a:p>
            <a:pPr algn="ctr"/>
            <a:r>
              <a:rPr lang="en-US" dirty="0"/>
              <a:t>enzyme</a:t>
            </a:r>
          </a:p>
          <a:p>
            <a:pPr algn="ctr"/>
            <a:r>
              <a:rPr lang="en-US" dirty="0" smtClean="0"/>
              <a:t>(lung)</a:t>
            </a:r>
            <a:endParaRPr lang="en-US" dirty="0"/>
          </a:p>
        </p:txBody>
      </p:sp>
      <p:sp>
        <p:nvSpPr>
          <p:cNvPr id="43385" name="Text Box 377"/>
          <p:cNvSpPr txBox="1">
            <a:spLocks noChangeArrowheads="1"/>
          </p:cNvSpPr>
          <p:nvPr/>
        </p:nvSpPr>
        <p:spPr bwMode="auto">
          <a:xfrm>
            <a:off x="349232" y="6103854"/>
            <a:ext cx="3339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and H</a:t>
            </a:r>
            <a:r>
              <a:rPr lang="en-US" baseline="-25000" dirty="0"/>
              <a:t>2</a:t>
            </a:r>
            <a:r>
              <a:rPr lang="en-US" dirty="0"/>
              <a:t>O retention</a:t>
            </a:r>
          </a:p>
          <a:p>
            <a:pPr algn="ctr"/>
            <a:r>
              <a:rPr lang="en-US" dirty="0"/>
              <a:t>Increased blood </a:t>
            </a:r>
            <a:r>
              <a:rPr lang="en-US" dirty="0" smtClean="0"/>
              <a:t>volume/pressure</a:t>
            </a:r>
            <a:endParaRPr lang="en-US" dirty="0"/>
          </a:p>
        </p:txBody>
      </p:sp>
      <p:sp>
        <p:nvSpPr>
          <p:cNvPr id="43387" name="Text Box 379"/>
          <p:cNvSpPr txBox="1">
            <a:spLocks noChangeArrowheads="1"/>
          </p:cNvSpPr>
          <p:nvPr/>
        </p:nvSpPr>
        <p:spPr bwMode="auto">
          <a:xfrm>
            <a:off x="1334058" y="5047593"/>
            <a:ext cx="565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Na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8" name="Text Box 380"/>
          <p:cNvSpPr txBox="1">
            <a:spLocks noChangeArrowheads="1"/>
          </p:cNvSpPr>
          <p:nvPr/>
        </p:nvSpPr>
        <p:spPr bwMode="auto">
          <a:xfrm>
            <a:off x="2088272" y="5114184"/>
            <a:ext cx="410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K</a:t>
            </a:r>
            <a:r>
              <a:rPr lang="en-US" sz="2000" b="1" baseline="30000" dirty="0">
                <a:solidFill>
                  <a:srgbClr val="FF0000"/>
                </a:solidFill>
              </a:rPr>
              <a:t>+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389" name="Line 381"/>
          <p:cNvSpPr>
            <a:spLocks noChangeShapeType="1"/>
          </p:cNvSpPr>
          <p:nvPr/>
        </p:nvSpPr>
        <p:spPr bwMode="auto">
          <a:xfrm flipH="1">
            <a:off x="1713675" y="5342270"/>
            <a:ext cx="12556" cy="3339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90" name="Line 382"/>
          <p:cNvSpPr>
            <a:spLocks noChangeShapeType="1"/>
          </p:cNvSpPr>
          <p:nvPr/>
        </p:nvSpPr>
        <p:spPr bwMode="auto">
          <a:xfrm flipV="1">
            <a:off x="2123020" y="5365907"/>
            <a:ext cx="0" cy="27297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05663" y="3938263"/>
            <a:ext cx="1947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Angiotensin II</a:t>
            </a:r>
            <a:endParaRPr lang="en-US" sz="2400" b="1" dirty="0"/>
          </a:p>
        </p:txBody>
      </p:sp>
      <p:cxnSp>
        <p:nvCxnSpPr>
          <p:cNvPr id="190" name="Straight Arrow Connector 189"/>
          <p:cNvCxnSpPr/>
          <p:nvPr/>
        </p:nvCxnSpPr>
        <p:spPr>
          <a:xfrm>
            <a:off x="5797742" y="4087345"/>
            <a:ext cx="984168" cy="778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5080954" y="3653986"/>
            <a:ext cx="842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+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Aldosterone &amp; potassium secretion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                </a:t>
            </a:r>
            <a:r>
              <a:rPr lang="en-US" b="1" dirty="0" smtClean="0">
                <a:solidFill>
                  <a:srgbClr val="FF0000"/>
                </a:solidFill>
              </a:rPr>
              <a:t>  Aldosterone 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Lumen	</a:t>
            </a:r>
            <a:r>
              <a:rPr lang="en-US" dirty="0" smtClean="0"/>
              <a:t>		                  +</a:t>
            </a:r>
            <a:endParaRPr lang="en-US" dirty="0"/>
          </a:p>
        </p:txBody>
      </p:sp>
      <p:sp>
        <p:nvSpPr>
          <p:cNvPr id="4" name="Freeform 5"/>
          <p:cNvSpPr>
            <a:spLocks noChangeAspect="1"/>
          </p:cNvSpPr>
          <p:nvPr/>
        </p:nvSpPr>
        <p:spPr bwMode="auto">
          <a:xfrm rot="16200000">
            <a:off x="3778790" y="2489860"/>
            <a:ext cx="1891548" cy="2435168"/>
          </a:xfrm>
          <a:custGeom>
            <a:avLst/>
            <a:gdLst>
              <a:gd name="T0" fmla="*/ 252 w 252"/>
              <a:gd name="T1" fmla="*/ 270 h 324"/>
              <a:gd name="T2" fmla="*/ 126 w 252"/>
              <a:gd name="T3" fmla="*/ 288 h 324"/>
              <a:gd name="T4" fmla="*/ 0 w 252"/>
              <a:gd name="T5" fmla="*/ 270 h 324"/>
              <a:gd name="T6" fmla="*/ 0 w 252"/>
              <a:gd name="T7" fmla="*/ 72 h 324"/>
              <a:gd name="T8" fmla="*/ 126 w 252"/>
              <a:gd name="T9" fmla="*/ 0 h 324"/>
              <a:gd name="T10" fmla="*/ 252 w 252"/>
              <a:gd name="T11" fmla="*/ 72 h 324"/>
              <a:gd name="T12" fmla="*/ 252 w 252"/>
              <a:gd name="T13" fmla="*/ 270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2" h="324">
                <a:moveTo>
                  <a:pt x="252" y="270"/>
                </a:moveTo>
                <a:cubicBezTo>
                  <a:pt x="252" y="324"/>
                  <a:pt x="162" y="288"/>
                  <a:pt x="126" y="288"/>
                </a:cubicBezTo>
                <a:cubicBezTo>
                  <a:pt x="90" y="288"/>
                  <a:pt x="0" y="324"/>
                  <a:pt x="0" y="27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26"/>
                  <a:pt x="51" y="0"/>
                  <a:pt x="126" y="0"/>
                </a:cubicBezTo>
                <a:cubicBezTo>
                  <a:pt x="203" y="0"/>
                  <a:pt x="252" y="26"/>
                  <a:pt x="252" y="72"/>
                </a:cubicBezTo>
                <a:lnTo>
                  <a:pt x="252" y="270"/>
                </a:lnTo>
                <a:close/>
              </a:path>
            </a:pathLst>
          </a:custGeom>
          <a:solidFill>
            <a:srgbClr val="FFF5EE"/>
          </a:solidFill>
          <a:ln w="6350" cap="flat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60515" y="3480940"/>
            <a:ext cx="501685" cy="45471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9343" y="3198701"/>
            <a:ext cx="642785" cy="2822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9343" y="3794537"/>
            <a:ext cx="642785" cy="2822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36341" y="3480940"/>
            <a:ext cx="90930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36342" y="3935657"/>
            <a:ext cx="90930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1468" y="3366781"/>
            <a:ext cx="1187126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041468" y="3946938"/>
            <a:ext cx="107738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7584" y="3198701"/>
            <a:ext cx="783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Na+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73264" y="3707444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K+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23445" y="3014035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Na+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12480" y="4076776"/>
            <a:ext cx="67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K+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19226839">
            <a:off x="4163762" y="2272239"/>
            <a:ext cx="441263" cy="97885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55481" y="4987003"/>
            <a:ext cx="39789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Principal cells</a:t>
            </a:r>
          </a:p>
          <a:p>
            <a:pPr algn="ctr"/>
            <a:r>
              <a:rPr lang="en-US" sz="2800" dirty="0" smtClean="0"/>
              <a:t>(cortical </a:t>
            </a:r>
            <a:r>
              <a:rPr lang="en-US" sz="2800" dirty="0"/>
              <a:t>collecting </a:t>
            </a:r>
            <a:r>
              <a:rPr lang="en-US" sz="2800" dirty="0" smtClean="0"/>
              <a:t>tubule)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201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922" y="1800266"/>
            <a:ext cx="6175804" cy="4154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4392" y="911017"/>
            <a:ext cx="1956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Lumen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322" y="1800266"/>
            <a:ext cx="6175804" cy="430703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201655" y="5500129"/>
            <a:ext cx="978335" cy="9095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4267" y="1286933"/>
            <a:ext cx="6998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</a:t>
            </a:r>
            <a:r>
              <a:rPr lang="en-US" sz="3200" dirty="0" err="1" smtClean="0">
                <a:solidFill>
                  <a:srgbClr val="FF0000"/>
                </a:solidFill>
              </a:rPr>
              <a:t>ve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95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dd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06"/>
          <a:stretch/>
        </p:blipFill>
        <p:spPr>
          <a:xfrm>
            <a:off x="3178123" y="998292"/>
            <a:ext cx="2820515" cy="474628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071033" y="59582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i="1" dirty="0" smtClean="0"/>
          </a:p>
          <a:p>
            <a:r>
              <a:rPr lang="en-US" i="1" dirty="0" smtClean="0"/>
              <a:t>Kidney </a:t>
            </a:r>
            <a:r>
              <a:rPr lang="en-US" i="1" dirty="0"/>
              <a:t>International</a:t>
            </a:r>
            <a:r>
              <a:rPr lang="en-US" dirty="0"/>
              <a:t> (2007) </a:t>
            </a:r>
            <a:r>
              <a:rPr lang="en-US" b="1" dirty="0"/>
              <a:t>72,</a:t>
            </a:r>
            <a:r>
              <a:rPr lang="en-US" dirty="0"/>
              <a:t> 762–768</a:t>
            </a:r>
          </a:p>
        </p:txBody>
      </p:sp>
    </p:spTree>
    <p:extLst>
      <p:ext uri="{BB962C8B-B14F-4D97-AF65-F5344CB8AC3E}">
        <p14:creationId xmlns:p14="http://schemas.microsoft.com/office/powerpoint/2010/main" val="41478919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Quiz (1)"/>
  <p:tag name="QUESTIONTYPE" val=" 0"/>
  <p:tag name="QUESTIONCHOICES" val=" 2"/>
  <p:tag name="QUESTIONANSWER" val="D"/>
  <p:tag name="QUESTIONDIFFICULTY" val=" 0"/>
  <p:tag name="QUESTIONPOINTS" val=" 1"/>
  <p:tag name="QUESTIONCHANCES" val=" 3"/>
  <p:tag name="QUESTIONTIMER" val="00:30"/>
  <p:tag name="QUESTIONCHOICESTYPE" val=" 1"/>
  <p:tag name="QUESTIONCHARTTYPE" val="0"/>
  <p:tag name="MANUALQUESTIONSTART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Quiz (2)"/>
  <p:tag name="QUESTIONTYPE" val=" 0"/>
  <p:tag name="QUESTIONCHOICES" val=" 2"/>
  <p:tag name="QUESTIONANSWER" val="D"/>
  <p:tag name="QUESTIONDIFFICULTY" val=" 0"/>
  <p:tag name="QUESTIONPOINTS" val=" 1"/>
  <p:tag name="QUESTIONCHANCES" val=" 3"/>
  <p:tag name="QUESTIONTIMER" val="00:30"/>
  <p:tag name="QUESTIONCHOICESTYPE" val=" 1"/>
  <p:tag name="QUESTIONCHARTTYPE" val="0"/>
  <p:tag name="MANUALQUESTIONSTART" val="No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910</Words>
  <Application>Microsoft Office PowerPoint</Application>
  <PresentationFormat>On-screen Show (4:3)</PresentationFormat>
  <Paragraphs>312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\\localhost\Volumes\Untitled\Abu Dhabi\Path lectures\Macintosh HD:Users:amirhsam:Desktop:Signature.doc!OLE_LINK1</vt:lpstr>
      <vt:lpstr>Potassium handling</vt:lpstr>
      <vt:lpstr> Learning objectives </vt:lpstr>
      <vt:lpstr>Potassium</vt:lpstr>
      <vt:lpstr>Question 1</vt:lpstr>
      <vt:lpstr>PowerPoint Presentation</vt:lpstr>
      <vt:lpstr>PowerPoint Presentation</vt:lpstr>
      <vt:lpstr>Aldosterone &amp; potassium secretion</vt:lpstr>
      <vt:lpstr>PowerPoint Presentation</vt:lpstr>
      <vt:lpstr>PowerPoint Presentation</vt:lpstr>
      <vt:lpstr>Aldosterone &amp; Potassium secretion</vt:lpstr>
      <vt:lpstr>Question 2</vt:lpstr>
      <vt:lpstr>Question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Potassium release from cells</vt:lpstr>
      <vt:lpstr>Question 3</vt:lpstr>
      <vt:lpstr>Question 4</vt:lpstr>
      <vt:lpstr>Question 5</vt:lpstr>
      <vt:lpstr>Question 6</vt:lpstr>
      <vt:lpstr>PowerPoint Presentation</vt:lpstr>
      <vt:lpstr>PowerPoint Presentation</vt:lpstr>
      <vt:lpstr>PowerPoint Presentation</vt:lpstr>
      <vt:lpstr>Understanding renal potassium loss</vt:lpstr>
      <vt:lpstr>Understanding renal potassium loss</vt:lpstr>
      <vt:lpstr>Causes of hypokalaemia</vt:lpstr>
      <vt:lpstr>Question 7</vt:lpstr>
      <vt:lpstr>Question 8</vt:lpstr>
      <vt:lpstr>Question 9</vt:lpstr>
      <vt:lpstr>Quiz (1)</vt:lpstr>
      <vt:lpstr>Quiz (2)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Amir H Sam</dc:creator>
  <cp:lastModifiedBy>Shiel, Nuala</cp:lastModifiedBy>
  <cp:revision>36</cp:revision>
  <dcterms:created xsi:type="dcterms:W3CDTF">2012-07-12T01:33:12Z</dcterms:created>
  <dcterms:modified xsi:type="dcterms:W3CDTF">2012-07-17T09:08:48Z</dcterms:modified>
</cp:coreProperties>
</file>