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tags/tag13.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tags/tag14.xml" ContentType="application/vnd.openxmlformats-officedocument.presentationml.tags+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99.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tags/tag19.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552" r:id="rId2"/>
    <p:sldId id="551" r:id="rId3"/>
    <p:sldId id="553" r:id="rId4"/>
    <p:sldId id="554" r:id="rId5"/>
    <p:sldId id="555" r:id="rId6"/>
    <p:sldId id="556" r:id="rId7"/>
    <p:sldId id="557" r:id="rId8"/>
    <p:sldId id="517" r:id="rId9"/>
    <p:sldId id="516" r:id="rId10"/>
    <p:sldId id="256" r:id="rId11"/>
    <p:sldId id="350" r:id="rId12"/>
    <p:sldId id="439" r:id="rId13"/>
    <p:sldId id="453" r:id="rId14"/>
    <p:sldId id="450" r:id="rId15"/>
    <p:sldId id="444" r:id="rId16"/>
    <p:sldId id="469" r:id="rId17"/>
    <p:sldId id="466" r:id="rId18"/>
    <p:sldId id="467" r:id="rId19"/>
    <p:sldId id="470" r:id="rId20"/>
    <p:sldId id="471" r:id="rId21"/>
    <p:sldId id="440" r:id="rId22"/>
    <p:sldId id="441" r:id="rId23"/>
    <p:sldId id="448" r:id="rId24"/>
    <p:sldId id="449" r:id="rId25"/>
    <p:sldId id="442" r:id="rId26"/>
    <p:sldId id="443" r:id="rId27"/>
    <p:sldId id="520" r:id="rId28"/>
    <p:sldId id="447" r:id="rId29"/>
    <p:sldId id="521" r:id="rId30"/>
    <p:sldId id="472" r:id="rId31"/>
    <p:sldId id="522" r:id="rId32"/>
    <p:sldId id="473" r:id="rId33"/>
    <p:sldId id="474" r:id="rId34"/>
    <p:sldId id="446" r:id="rId35"/>
    <p:sldId id="523" r:id="rId36"/>
    <p:sldId id="451" r:id="rId37"/>
    <p:sldId id="475" r:id="rId38"/>
    <p:sldId id="529" r:id="rId39"/>
    <p:sldId id="476" r:id="rId40"/>
    <p:sldId id="438" r:id="rId41"/>
    <p:sldId id="422" r:id="rId42"/>
    <p:sldId id="542" r:id="rId43"/>
    <p:sldId id="454" r:id="rId44"/>
    <p:sldId id="452" r:id="rId45"/>
    <p:sldId id="455" r:id="rId46"/>
    <p:sldId id="456" r:id="rId47"/>
    <p:sldId id="524" r:id="rId48"/>
    <p:sldId id="425" r:id="rId49"/>
    <p:sldId id="481" r:id="rId50"/>
    <p:sldId id="482" r:id="rId51"/>
    <p:sldId id="483" r:id="rId52"/>
    <p:sldId id="477" r:id="rId53"/>
    <p:sldId id="484" r:id="rId54"/>
    <p:sldId id="485" r:id="rId55"/>
    <p:sldId id="486" r:id="rId56"/>
    <p:sldId id="487" r:id="rId57"/>
    <p:sldId id="488" r:id="rId58"/>
    <p:sldId id="458" r:id="rId59"/>
    <p:sldId id="495" r:id="rId60"/>
    <p:sldId id="525" r:id="rId61"/>
    <p:sldId id="424" r:id="rId62"/>
    <p:sldId id="508" r:id="rId63"/>
    <p:sldId id="509" r:id="rId64"/>
    <p:sldId id="510" r:id="rId65"/>
    <p:sldId id="511" r:id="rId66"/>
    <p:sldId id="499" r:id="rId67"/>
    <p:sldId id="512" r:id="rId68"/>
    <p:sldId id="526" r:id="rId69"/>
    <p:sldId id="536" r:id="rId70"/>
    <p:sldId id="527" r:id="rId71"/>
    <p:sldId id="543" r:id="rId72"/>
    <p:sldId id="528" r:id="rId73"/>
    <p:sldId id="464" r:id="rId74"/>
    <p:sldId id="531" r:id="rId75"/>
    <p:sldId id="532" r:id="rId76"/>
    <p:sldId id="465" r:id="rId77"/>
    <p:sldId id="501" r:id="rId78"/>
    <p:sldId id="353" r:id="rId79"/>
    <p:sldId id="461" r:id="rId80"/>
    <p:sldId id="489" r:id="rId81"/>
    <p:sldId id="490" r:id="rId82"/>
    <p:sldId id="533" r:id="rId83"/>
    <p:sldId id="462" r:id="rId84"/>
    <p:sldId id="518" r:id="rId85"/>
    <p:sldId id="534" r:id="rId86"/>
    <p:sldId id="535" r:id="rId87"/>
    <p:sldId id="463" r:id="rId88"/>
    <p:sldId id="460" r:id="rId89"/>
    <p:sldId id="530" r:id="rId90"/>
    <p:sldId id="505" r:id="rId91"/>
    <p:sldId id="502" r:id="rId92"/>
    <p:sldId id="504" r:id="rId93"/>
    <p:sldId id="539" r:id="rId94"/>
    <p:sldId id="537" r:id="rId95"/>
    <p:sldId id="538" r:id="rId96"/>
    <p:sldId id="545" r:id="rId97"/>
    <p:sldId id="493" r:id="rId98"/>
    <p:sldId id="547" r:id="rId99"/>
    <p:sldId id="548" r:id="rId100"/>
    <p:sldId id="549" r:id="rId101"/>
    <p:sldId id="550" r:id="rId102"/>
    <p:sldId id="544" r:id="rId103"/>
    <p:sldId id="540" r:id="rId104"/>
    <p:sldId id="507" r:id="rId105"/>
    <p:sldId id="497" r:id="rId106"/>
    <p:sldId id="478" r:id="rId107"/>
    <p:sldId id="479" r:id="rId108"/>
    <p:sldId id="491" r:id="rId109"/>
    <p:sldId id="492" r:id="rId110"/>
    <p:sldId id="546" r:id="rId111"/>
    <p:sldId id="494" r:id="rId112"/>
    <p:sldId id="519" r:id="rId113"/>
  </p:sldIdLst>
  <p:sldSz cx="10058400" cy="7772400"/>
  <p:notesSz cx="6858000" cy="9144000"/>
  <p:defaultTextStyle>
    <a:defPPr>
      <a:defRPr lang="en-GB"/>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969696"/>
    <a:srgbClr val="C0C0C0"/>
    <a:srgbClr val="FFCCFF"/>
    <a:srgbClr val="FFDD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3" autoAdjust="0"/>
    <p:restoredTop sz="94683" autoAdjust="0"/>
  </p:normalViewPr>
  <p:slideViewPr>
    <p:cSldViewPr>
      <p:cViewPr>
        <p:scale>
          <a:sx n="60" d="100"/>
          <a:sy n="60" d="100"/>
        </p:scale>
        <p:origin x="-1398" y="-480"/>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14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p:spPr>
      </p:sp>
      <p:sp>
        <p:nvSpPr>
          <p:cNvPr id="314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4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14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5383ACE-ACC5-45EC-8B6E-4F9C9DC25E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C4FB6D6-7E91-4498-AF96-00C217FBA6A9}" type="slidenum">
              <a:rPr lang="en-US" smtClean="0"/>
              <a:pPr/>
              <a:t>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7AF8C67-F031-405B-B092-EC0038F4D6D7}" type="slidenum">
              <a:rPr lang="en-US" smtClean="0"/>
              <a:pPr/>
              <a:t>10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6F08C23B-A9FE-4CF4-895B-576A72DAE812}" type="slidenum">
              <a:rPr lang="en-US" smtClean="0"/>
              <a:pPr/>
              <a:t>100</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E1A896DC-FEE7-4CEC-9364-AE9B268083F4}" type="slidenum">
              <a:rPr lang="en-US" smtClean="0"/>
              <a:pPr/>
              <a:t>101</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D56902DD-96A4-418E-B6C5-026EAFC414F4}" type="slidenum">
              <a:rPr lang="en-US" smtClean="0"/>
              <a:pPr/>
              <a:t>102</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467C3825-A3B1-4838-9F01-D809EF0B1758}" type="slidenum">
              <a:rPr lang="en-US" smtClean="0"/>
              <a:pPr/>
              <a:t>103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33691CB7-C940-44B8-A779-FFDCB6B53993}" type="slidenum">
              <a:rPr lang="en-US" smtClean="0"/>
              <a:pPr/>
              <a:t>104</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DFC5AE4C-908C-4DF1-9953-0A66E7592B44}" type="slidenum">
              <a:rPr lang="en-US" smtClean="0"/>
              <a:pPr/>
              <a:t>105</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270A9E46-A2E7-4C19-9BF0-C7AFB0552935}" type="slidenum">
              <a:rPr lang="en-US" smtClean="0"/>
              <a:pPr/>
              <a:t>106</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BED92D9C-1CF5-4E2C-93C3-0472B1E21307}" type="slidenum">
              <a:rPr lang="en-US" smtClean="0"/>
              <a:pPr/>
              <a:t>107</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A9F2E747-9085-42CF-AE3B-F931BDA1BF21}" type="slidenum">
              <a:rPr lang="en-US" smtClean="0"/>
              <a:pPr/>
              <a:t>108</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9E88A6AE-AA03-4B66-9655-081FEA03D3FD}" type="slidenum">
              <a:rPr lang="en-US" smtClean="0"/>
              <a:pPr/>
              <a:t>109</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1E5A10D-5843-4AE6-B134-AFCCE6464435}" type="slidenum">
              <a:rPr lang="en-US" smtClean="0"/>
              <a:pPr/>
              <a:t>11</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EA07C81-02F0-4A2C-909D-66EF3A6A43CF}" type="slidenum">
              <a:rPr lang="en-US" smtClean="0"/>
              <a:pPr/>
              <a:t>110</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50691073-EAE6-4645-93C6-AB3FF0EBC363}" type="slidenum">
              <a:rPr lang="en-US" smtClean="0"/>
              <a:pPr/>
              <a:t>111</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61D9BFBC-3151-411A-A4E7-E567D40A6275}" type="slidenum">
              <a:rPr lang="en-US" smtClean="0"/>
              <a:pPr/>
              <a:t>112</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05CE0CD-FA31-4F3F-B7ED-8F4820B4A6A5}" type="slidenum">
              <a:rPr lang="en-US" smtClean="0"/>
              <a:pPr/>
              <a:t>12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A38CCB6-CFAC-4B8A-8C29-61D4D52D67E4}" type="slidenum">
              <a:rPr lang="en-US" smtClean="0"/>
              <a:pPr/>
              <a:t>13</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2B5079A-C9BF-4BB6-AAB3-C6BF0512407B}" type="slidenum">
              <a:rPr lang="en-US" smtClean="0"/>
              <a:pPr/>
              <a:t>14</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078203C-15D0-4CF8-ACA3-0D9E29534FF6}" type="slidenum">
              <a:rPr lang="en-US" smtClean="0"/>
              <a:pPr/>
              <a:t>15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CB7A3439-5DCF-46EA-BF71-1C3B4A4629CE}" type="slidenum">
              <a:rPr lang="en-US" smtClean="0"/>
              <a:pPr/>
              <a:t>16</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684B0CA-6368-4C93-900F-C7EFE4489B0D}" type="slidenum">
              <a:rPr lang="en-US" smtClean="0"/>
              <a:pPr/>
              <a:t>17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37A6AD0-18DF-4836-9E51-80ADF97FAD4A}" type="slidenum">
              <a:rPr lang="en-US" smtClean="0"/>
              <a:pPr/>
              <a:t>18</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1ABA6C4-8B3F-4FB6-BC43-E6BE33BAB84A}" type="slidenum">
              <a:rPr lang="en-US" smtClean="0"/>
              <a:pPr/>
              <a:t>19</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16A92F0-0454-414E-A76D-4C0501FCD923}" type="slidenum">
              <a:rPr lang="en-GB" smtClean="0"/>
              <a:pPr/>
              <a:t>2</a:t>
            </a:fld>
            <a:endParaRPr lang="en-GB" smtClean="0"/>
          </a:p>
        </p:txBody>
      </p:sp>
      <p:sp>
        <p:nvSpPr>
          <p:cNvPr id="1187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899FE81-2F1D-4613-8519-DFE15F4D8488}" type="slidenum">
              <a:rPr lang="en-US" sz="1200">
                <a:latin typeface="Times New Roman" pitchFamily="18" charset="0"/>
              </a:rPr>
              <a:pPr algn="r"/>
              <a:t>2</a:t>
            </a:fld>
            <a:endParaRPr lang="en-US" sz="1200">
              <a:latin typeface="Times New Roman" pitchFamily="18"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E6E7FF3-6338-41A2-BD72-8B20DD611B7C}" type="slidenum">
              <a:rPr lang="en-US" smtClean="0"/>
              <a:pPr/>
              <a:t>20</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5D7E237-AB3B-485A-BDD4-9032914F7C1D}" type="slidenum">
              <a:rPr lang="en-US" smtClean="0"/>
              <a:pPr/>
              <a:t>21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371121C6-44BB-4F3F-B324-C4FC6D2F72EE}" type="slidenum">
              <a:rPr lang="en-US" smtClean="0"/>
              <a:pPr/>
              <a:t>22</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5C8FF52B-5426-406B-8C09-EAF4C6F85846}" type="slidenum">
              <a:rPr lang="en-US" smtClean="0"/>
              <a:pPr/>
              <a:t>23</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2ED7636A-AA3E-48D7-A5CF-C4BADE1CDFFC}" type="slidenum">
              <a:rPr lang="en-US" smtClean="0"/>
              <a:pPr/>
              <a:t>24</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9422871-1B4D-458E-A2FE-9CA59DB23E73}" type="slidenum">
              <a:rPr lang="en-US" smtClean="0"/>
              <a:pPr/>
              <a:t>25</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3F65321-60E3-40E2-BBC3-A5636211EF5A}" type="slidenum">
              <a:rPr lang="en-US" smtClean="0"/>
              <a:pPr/>
              <a:t>26</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3B1CCF5-7E7E-4CDE-9E59-4F560CDDF304}" type="slidenum">
              <a:rPr lang="en-US" smtClean="0"/>
              <a:pPr/>
              <a:t>27</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97E84F4-0C98-4B51-A91B-A5A2B31338B5}" type="slidenum">
              <a:rPr lang="en-US" smtClean="0"/>
              <a:pPr/>
              <a:t>28</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217D216-282E-48CA-80CB-F0FEA052FF7F}" type="slidenum">
              <a:rPr lang="en-US" smtClean="0"/>
              <a:pPr/>
              <a:t>29</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D858F5B-FA0A-4673-8AE6-B1B33285456C}" type="slidenum">
              <a:rPr lang="en-US" smtClean="0"/>
              <a:pPr/>
              <a:t>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02C7BE5-0864-4FFD-AB72-4E29B35C5621}" type="slidenum">
              <a:rPr lang="en-US" smtClean="0"/>
              <a:pPr/>
              <a:t>30</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85DFF6B5-708D-4953-8AF3-F9A87B835F68}" type="slidenum">
              <a:rPr lang="en-US" smtClean="0"/>
              <a:pPr/>
              <a:t>31</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A266A026-887D-4F04-8949-71A100BD3F66}" type="slidenum">
              <a:rPr lang="en-US" smtClean="0"/>
              <a:pPr/>
              <a:t>32</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24ECB08-63E2-4CF0-B3D7-B435CFE88A1D}" type="slidenum">
              <a:rPr lang="en-US" smtClean="0"/>
              <a:pPr/>
              <a:t>33</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6DF5902-80DB-4E48-BBB8-953EA8C37C99}" type="slidenum">
              <a:rPr lang="en-US" smtClean="0"/>
              <a:pPr/>
              <a:t>34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D755967F-1ADB-49E9-8583-C7888F80FB23}" type="slidenum">
              <a:rPr lang="en-US" smtClean="0"/>
              <a:pPr/>
              <a:t>35</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FA17E04-1579-4C2E-9CD9-F23A1A8182D0}" type="slidenum">
              <a:rPr lang="en-US" smtClean="0"/>
              <a:pPr/>
              <a:t>36</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B9EA01C-83D0-46FB-8153-D6D829C5CF09}" type="slidenum">
              <a:rPr lang="en-US" smtClean="0"/>
              <a:pPr/>
              <a:t>37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4F9181B-3BFD-4568-86F5-9FBBC1F5CE0D}" type="slidenum">
              <a:rPr lang="en-US" smtClean="0"/>
              <a:pPr/>
              <a:t>38</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B17A1B0A-AAF4-4D1D-9854-385F8F390DBC}" type="slidenum">
              <a:rPr lang="en-US" smtClean="0"/>
              <a:pPr/>
              <a:t>39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386FA78-379A-4CB8-B076-7C255E53E049}" type="slidenum">
              <a:rPr lang="en-US" smtClean="0"/>
              <a:pPr/>
              <a:t>4</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7585206-0CB5-45B5-B552-937B66ADB2B0}" type="slidenum">
              <a:rPr lang="en-US" smtClean="0"/>
              <a:pPr/>
              <a:t>40</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1FCF38A7-7882-4021-AC6E-9AA2F0C8D36F}" type="slidenum">
              <a:rPr lang="en-US" smtClean="0"/>
              <a:pPr/>
              <a:t>41</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EB28A0A-7AC7-472E-9737-B4361998852B}" type="slidenum">
              <a:rPr lang="en-US" smtClean="0"/>
              <a:pPr/>
              <a:t>42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6768B2AE-6139-4253-9951-698F42E05D55}" type="slidenum">
              <a:rPr lang="en-US" smtClean="0"/>
              <a:pPr/>
              <a:t>43</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AC3C605D-A26D-4F36-BBBF-8B6F893A572B}" type="slidenum">
              <a:rPr lang="en-US" smtClean="0"/>
              <a:pPr/>
              <a:t>44</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189341A-9066-46AD-AE60-7DB779C8CD7A}" type="slidenum">
              <a:rPr lang="en-US" smtClean="0"/>
              <a:pPr/>
              <a:t>45</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6B123C63-EDD7-45C4-9CC8-AD8301778887}" type="slidenum">
              <a:rPr lang="en-US" smtClean="0"/>
              <a:pPr/>
              <a:t>46</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524F54A-1A8C-4524-80B1-7F471CDF173A}" type="slidenum">
              <a:rPr lang="en-US" smtClean="0"/>
              <a:pPr/>
              <a:t>47</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EA64F3C-0140-4FEF-94AC-10529DFA2E0A}" type="slidenum">
              <a:rPr lang="en-US" smtClean="0"/>
              <a:pPr/>
              <a:t>48</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A789FFE4-02E7-4DD4-B112-31CC76E6CD52}" type="slidenum">
              <a:rPr lang="en-US" smtClean="0"/>
              <a:pPr/>
              <a:t>49</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89949E1-4E77-494F-B381-4D8989465B35}" type="slidenum">
              <a:rPr lang="en-US" smtClean="0"/>
              <a:pPr/>
              <a:t>5</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D3FBDA48-5B6B-4FE3-8D3A-24E33CECA660}" type="slidenum">
              <a:rPr lang="en-US" smtClean="0"/>
              <a:pPr/>
              <a:t>50</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6D9D0E8C-516F-4BEA-BCBA-630302FAF351}" type="slidenum">
              <a:rPr lang="en-US" smtClean="0"/>
              <a:pPr/>
              <a:t>51</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2FF8CFD6-5982-4FE3-9574-CB6FB7080E74}" type="slidenum">
              <a:rPr lang="en-US" smtClean="0"/>
              <a:pPr/>
              <a:t>52</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8F8FBADE-6F25-4590-9073-0D272F249E36}" type="slidenum">
              <a:rPr lang="en-US" smtClean="0"/>
              <a:pPr/>
              <a:t>53</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8BC05135-5035-4C7E-AA9D-868C3CF7856E}" type="slidenum">
              <a:rPr lang="en-US" smtClean="0"/>
              <a:pPr/>
              <a:t>54</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5FB2E76A-F201-49E2-A643-830C8B34C4C3}" type="slidenum">
              <a:rPr lang="en-US" smtClean="0"/>
              <a:pPr/>
              <a:t>55</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B304AE54-CCE4-478C-BDD1-DB18D41733AD}" type="slidenum">
              <a:rPr lang="en-US" smtClean="0"/>
              <a:pPr/>
              <a:t>56</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8FC12E-38B2-4324-9730-AC9D7A37854A}" type="slidenum">
              <a:rPr lang="en-US" smtClean="0"/>
              <a:pPr/>
              <a:t>57</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7629CFE0-38D5-4E9B-A595-0DD0EF6BC431}" type="slidenum">
              <a:rPr lang="en-US" smtClean="0"/>
              <a:pPr/>
              <a:t>58</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12ADD13A-8778-4603-B2E0-956D7192D68E}" type="slidenum">
              <a:rPr lang="en-US" smtClean="0"/>
              <a:pPr/>
              <a:t>59</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4904D3A-69BA-4597-9E48-4EB686B9B172}" type="slidenum">
              <a:rPr lang="en-US" smtClean="0"/>
              <a:pPr/>
              <a:t>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8873B509-FFD2-43BC-9364-B1461629068D}" type="slidenum">
              <a:rPr lang="en-US" smtClean="0"/>
              <a:pPr/>
              <a:t>60</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0FA0769C-4C07-4A05-9494-A3620BAD379D}" type="slidenum">
              <a:rPr lang="en-US" smtClean="0"/>
              <a:pPr/>
              <a:t>61</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C4365C2E-27AA-4185-BAEA-69160011D207}" type="slidenum">
              <a:rPr lang="en-US" smtClean="0"/>
              <a:pPr/>
              <a:t>62</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64819302-7B0A-4965-95FD-1DFD3504C8F1}" type="slidenum">
              <a:rPr lang="en-US" smtClean="0"/>
              <a:pPr/>
              <a:t>63</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86DCC707-2982-40D6-BC92-912C5FD769AC}" type="slidenum">
              <a:rPr lang="en-US" smtClean="0"/>
              <a:pPr/>
              <a:t>64</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11519698-A2A0-4159-A87B-590BA5DE2A79}" type="slidenum">
              <a:rPr lang="en-US" smtClean="0"/>
              <a:pPr/>
              <a:t>65</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85CEE9B4-D971-4ED4-A4B8-C7C5071DA1A1}" type="slidenum">
              <a:rPr lang="en-US" smtClean="0"/>
              <a:pPr/>
              <a:t>66</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74FC7840-18E2-47CD-B118-D1DAC2B17691}" type="slidenum">
              <a:rPr lang="en-US" smtClean="0"/>
              <a:pPr/>
              <a:t>67</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CE7F0418-7D6B-4C18-BE45-409E49CB02C1}" type="slidenum">
              <a:rPr lang="en-US" smtClean="0"/>
              <a:pPr/>
              <a:t>68</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9EBF8D11-89C3-4EC7-9B8D-9A5DA3836B43}" type="slidenum">
              <a:rPr lang="en-US" smtClean="0"/>
              <a:pPr/>
              <a:t>69</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74FF4D3-B84C-413D-94CB-0253F8762401}" type="slidenum">
              <a:rPr lang="en-US" smtClean="0"/>
              <a:pPr/>
              <a:t>7</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FD13850E-0748-43DE-B834-995194C46EC2}" type="slidenum">
              <a:rPr lang="en-US" smtClean="0"/>
              <a:pPr/>
              <a:t>70</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58557C95-2DE2-4528-BB37-DA97F3BC4FBB}" type="slidenum">
              <a:rPr lang="en-US" smtClean="0"/>
              <a:pPr/>
              <a:t>71</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E071110F-9B22-4026-9D09-528341A4BEDD}" type="slidenum">
              <a:rPr lang="en-US" smtClean="0"/>
              <a:pPr/>
              <a:t>72</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C54FA78B-4BF7-4381-983F-0F53E73304D4}" type="slidenum">
              <a:rPr lang="en-US" smtClean="0"/>
              <a:pPr/>
              <a:t>73</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1C3CC07A-9363-493D-81FD-4F842FDB3380}" type="slidenum">
              <a:rPr lang="en-US" smtClean="0"/>
              <a:pPr/>
              <a:t>74</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E2663A48-C391-4682-AB8C-89F7B17B1867}" type="slidenum">
              <a:rPr lang="en-US" smtClean="0"/>
              <a:pPr/>
              <a:t>75</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94E06440-8D5F-4C82-8C0B-7CAD80C9811D}" type="slidenum">
              <a:rPr lang="en-US" smtClean="0"/>
              <a:pPr/>
              <a:t>76</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68C07980-6866-4704-89C0-788244E1091D}" type="slidenum">
              <a:rPr lang="en-US" smtClean="0"/>
              <a:pPr/>
              <a:t>77</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256FC779-5DD2-4DD4-87F9-2263EBFD3852}" type="slidenum">
              <a:rPr lang="en-US" smtClean="0"/>
              <a:pPr/>
              <a:t>78</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249962D7-EEE4-41DE-8F34-5C38FFB0294F}" type="slidenum">
              <a:rPr lang="en-US" smtClean="0"/>
              <a:pPr/>
              <a:t>79</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EC6E888-C539-411F-8364-37EF092DC30F}" type="slidenum">
              <a:rPr lang="en-US" smtClean="0"/>
              <a:pPr/>
              <a:t>8</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52766116-3705-40A3-AEED-76E89C82E24C}" type="slidenum">
              <a:rPr lang="en-US" smtClean="0"/>
              <a:pPr/>
              <a:t>80</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22E13DBA-81AA-4DD1-B79E-F93278629645}" type="slidenum">
              <a:rPr lang="en-US" smtClean="0"/>
              <a:pPr/>
              <a:t>81</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755801D6-0A95-45F4-B643-47638A455042}" type="slidenum">
              <a:rPr lang="en-US" smtClean="0"/>
              <a:pPr/>
              <a:t>82</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20CC78B9-AEE5-4AEC-9ED8-46E63BD501A4}" type="slidenum">
              <a:rPr lang="en-US" smtClean="0"/>
              <a:pPr/>
              <a:t>83</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42658708-33DF-4D46-9B2E-178EEE91224A}" type="slidenum">
              <a:rPr lang="en-US" smtClean="0"/>
              <a:pPr/>
              <a:t>84</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506680CB-639D-4287-AB4F-D460882B1439}" type="slidenum">
              <a:rPr lang="en-US" smtClean="0"/>
              <a:pPr/>
              <a:t>85</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8433E877-0CF1-4954-8EA2-13885A059C78}" type="slidenum">
              <a:rPr lang="en-US" smtClean="0"/>
              <a:pPr/>
              <a:t>86</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71500CC9-78FB-4DB6-BB19-45018B79E918}" type="slidenum">
              <a:rPr lang="en-US" smtClean="0"/>
              <a:pPr/>
              <a:t>87</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45D78D80-F3F4-47DE-B8E8-CCAC3C2864BC}" type="slidenum">
              <a:rPr lang="en-US" smtClean="0"/>
              <a:pPr/>
              <a:t>88</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E3C518E-8136-471F-A7EE-73FB3E63EC03}" type="slidenum">
              <a:rPr lang="en-US" smtClean="0"/>
              <a:pPr/>
              <a:t>89</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3C86310-0C95-4C1B-BCCB-4B99D4A243A6}" type="slidenum">
              <a:rPr lang="en-US" smtClean="0"/>
              <a:pPr/>
              <a:t>9</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DAE0E7F1-EA63-409F-8323-9D2758BB52C9}" type="slidenum">
              <a:rPr lang="en-US" smtClean="0"/>
              <a:pPr/>
              <a:t>90</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18ED0870-D30C-40F1-A78B-937429B525D6}" type="slidenum">
              <a:rPr lang="en-US" smtClean="0"/>
              <a:pPr/>
              <a:t>91</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C5AC533F-BF0A-46DF-A410-AE0275DFC75B}" type="slidenum">
              <a:rPr lang="en-US" smtClean="0"/>
              <a:pPr/>
              <a:t>92</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788657F8-EE36-48FD-8111-46A27226DDA3}" type="slidenum">
              <a:rPr lang="en-US" smtClean="0"/>
              <a:pPr/>
              <a:t>93</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733A2BB3-3384-485B-A5C3-E8A5637B3E7C}" type="slidenum">
              <a:rPr lang="en-US" smtClean="0"/>
              <a:pPr/>
              <a:t>94</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074B427F-A9BA-4A14-97F3-121AEE7BF5F1}" type="slidenum">
              <a:rPr lang="en-US" smtClean="0"/>
              <a:pPr/>
              <a:t>95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20C10D6A-3C8A-446D-B791-CC334BF9F1E9}" type="slidenum">
              <a:rPr lang="en-US" smtClean="0"/>
              <a:pPr/>
              <a:t>96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98F63317-17C9-4C8B-A5FB-784E4483F7F7}" type="slidenum">
              <a:rPr lang="en-US" smtClean="0"/>
              <a:pPr/>
              <a:t>97</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1A42C637-5F47-4BCB-B87C-62419F615866}" type="slidenum">
              <a:rPr lang="en-US" smtClean="0"/>
              <a:pPr/>
              <a:t>98</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F35E9EBB-C3E1-4F8B-A20D-811203B18B0B}" type="slidenum">
              <a:rPr lang="en-US" smtClean="0"/>
              <a:pPr/>
              <a:t>99</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342BDE7-B7BB-46B6-BFFD-CA1FFD18B8B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4BE519-9F4A-42CA-970D-7929C020F8A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ECA4C73-E1E4-495B-B225-92DB6D72853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769C96-FD46-4685-9102-2536C51DAA5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032ADC-9B97-4A36-B95A-231192688D7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32000"/>
            <a:ext cx="40386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32000"/>
            <a:ext cx="40386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7DF5521-C104-4C27-AE12-AF6EA9B6831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43A488-3F35-4122-B8DE-809524BF049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CED1EA0-ABAB-4687-A0DE-818EE85D69B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CA37A8A-4BE8-43D1-83E0-A1BA5F89CC8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F566EE-7164-4FEF-8CC9-D5D3E6504A2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2FB2AB-CD7A-4A40-A1BF-D0E791A96D5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8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2032000"/>
            <a:ext cx="8229600" cy="436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762000" y="7086600"/>
            <a:ext cx="2057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429000" y="70866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7239000" y="7086600"/>
            <a:ext cx="2057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2D57C89-E7EF-4682-BBDA-12F5AAFBCAB9}"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png"/><Relationship Id="rId4" Type="http://schemas.openxmlformats.org/officeDocument/2006/relationships/image" Target="../media/image27.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8.jpeg"/><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png"/><Relationship Id="rId4" Type="http://schemas.openxmlformats.org/officeDocument/2006/relationships/image" Target="../media/image25.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6.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789113" y="4391025"/>
            <a:ext cx="1189037" cy="817563"/>
          </a:xfrm>
          <a:prstGeom prst="rect">
            <a:avLst/>
          </a:prstGeom>
          <a:solidFill>
            <a:srgbClr val="FFCC00"/>
          </a:solidFill>
          <a:ln w="25400">
            <a:noFill/>
            <a:miter lim="800000"/>
            <a:headEnd/>
            <a:tailEnd/>
          </a:ln>
        </p:spPr>
        <p:txBody>
          <a:bodyPr wrap="none" lIns="101870" tIns="50935" rIns="101870" bIns="50935" anchor="ctr"/>
          <a:lstStyle/>
          <a:p>
            <a:pPr algn="ctr"/>
            <a:endParaRPr lang="en-US" sz="3600" b="1">
              <a:latin typeface="Times New Roman" pitchFamily="18" charset="0"/>
              <a:cs typeface="Arial" pitchFamily="34" charset="0"/>
            </a:endParaRPr>
          </a:p>
        </p:txBody>
      </p:sp>
      <p:sp>
        <p:nvSpPr>
          <p:cNvPr id="2051" name="Rectangle 2"/>
          <p:cNvSpPr>
            <a:spLocks noGrp="1" noChangeArrowheads="1"/>
          </p:cNvSpPr>
          <p:nvPr>
            <p:ph type="title"/>
          </p:nvPr>
        </p:nvSpPr>
        <p:spPr>
          <a:xfrm>
            <a:off x="330200" y="193675"/>
            <a:ext cx="9134475" cy="1244600"/>
          </a:xfrm>
        </p:spPr>
        <p:txBody>
          <a:bodyPr/>
          <a:lstStyle/>
          <a:p>
            <a:pPr eaLnBrk="1" hangingPunct="1"/>
            <a:r>
              <a:rPr lang="en-GB" dirty="0" smtClean="0"/>
              <a:t>Collect </a:t>
            </a:r>
            <a:r>
              <a:rPr lang="en-GB" dirty="0" smtClean="0"/>
              <a:t>week 4 handout now</a:t>
            </a:r>
            <a:r>
              <a:rPr lang="en-GB" dirty="0" smtClean="0"/>
              <a:t/>
            </a:r>
            <a:br>
              <a:rPr lang="en-GB" dirty="0" smtClean="0"/>
            </a:br>
            <a:r>
              <a:rPr lang="en-GB" dirty="0" smtClean="0"/>
              <a:t>What are you wearing on Friday?</a:t>
            </a:r>
            <a:endParaRPr lang="en-US" dirty="0" smtClean="0"/>
          </a:p>
        </p:txBody>
      </p:sp>
      <p:sp>
        <p:nvSpPr>
          <p:cNvPr id="2052" name="Rectangle 3"/>
          <p:cNvSpPr>
            <a:spLocks noGrp="1" noChangeArrowheads="1"/>
          </p:cNvSpPr>
          <p:nvPr>
            <p:ph type="body" idx="1"/>
          </p:nvPr>
        </p:nvSpPr>
        <p:spPr>
          <a:xfrm>
            <a:off x="420688" y="1509713"/>
            <a:ext cx="8231187" cy="3454400"/>
          </a:xfrm>
        </p:spPr>
        <p:txBody>
          <a:bodyPr/>
          <a:lstStyle/>
          <a:p>
            <a:pPr marL="609600" indent="-609600" eaLnBrk="1" hangingPunct="1">
              <a:buFontTx/>
              <a:buAutoNum type="alphaUcPeriod"/>
            </a:pPr>
            <a:r>
              <a:rPr lang="en-GB" smtClean="0"/>
              <a:t>A smart suit</a:t>
            </a:r>
          </a:p>
          <a:p>
            <a:pPr marL="609600" indent="-609600" eaLnBrk="1" hangingPunct="1">
              <a:buFontTx/>
              <a:buAutoNum type="alphaUcPeriod"/>
            </a:pPr>
            <a:r>
              <a:rPr lang="en-GB" smtClean="0"/>
              <a:t>Bare below the elbows and no tie</a:t>
            </a:r>
          </a:p>
          <a:p>
            <a:pPr marL="609600" indent="-609600" eaLnBrk="1" hangingPunct="1">
              <a:buFontTx/>
              <a:buAutoNum type="alphaUcPeriod"/>
            </a:pPr>
            <a:r>
              <a:rPr lang="en-GB" smtClean="0"/>
              <a:t>My Birthday suit</a:t>
            </a:r>
          </a:p>
          <a:p>
            <a:pPr marL="609600" indent="-609600" eaLnBrk="1" hangingPunct="1">
              <a:buFontTx/>
              <a:buAutoNum type="alphaUcPeriod"/>
            </a:pPr>
            <a:r>
              <a:rPr lang="en-GB" smtClean="0"/>
              <a:t>Tropical gear</a:t>
            </a:r>
          </a:p>
          <a:p>
            <a:pPr marL="609600" indent="-609600" eaLnBrk="1" hangingPunct="1">
              <a:buFontTx/>
              <a:buAutoNum type="alphaUcPeriod"/>
            </a:pPr>
            <a:r>
              <a:rPr lang="en-GB" smtClean="0"/>
              <a:t>Black tie</a:t>
            </a:r>
            <a:endParaRPr lang="en-US" smtClean="0"/>
          </a:p>
        </p:txBody>
      </p:sp>
      <p:pic>
        <p:nvPicPr>
          <p:cNvPr id="2053" name="PRS Question Icon" descr="PRS Question Icon"/>
          <p:cNvPicPr>
            <a:picLocks noChangeAspect="1" noChangeArrowheads="1"/>
          </p:cNvPicPr>
          <p:nvPr>
            <p:custDataLst>
              <p:tags r:id="rId1"/>
            </p:custDataLst>
          </p:nvPr>
        </p:nvPicPr>
        <p:blipFill>
          <a:blip r:embed="rId4"/>
          <a:srcRect/>
          <a:stretch>
            <a:fillRect/>
          </a:stretch>
        </p:blipFill>
        <p:spPr bwMode="auto">
          <a:xfrm>
            <a:off x="69850" y="7053263"/>
            <a:ext cx="447675" cy="460375"/>
          </a:xfrm>
          <a:prstGeom prst="rect">
            <a:avLst/>
          </a:prstGeom>
          <a:noFill/>
          <a:ln w="25400">
            <a:noFill/>
            <a:miter lim="800000"/>
            <a:headEnd/>
            <a:tailEnd/>
          </a:ln>
        </p:spPr>
      </p:pic>
      <p:pic>
        <p:nvPicPr>
          <p:cNvPr id="2054" name="Picture 7" descr="tropical"/>
          <p:cNvPicPr>
            <a:picLocks noChangeAspect="1" noChangeArrowheads="1"/>
          </p:cNvPicPr>
          <p:nvPr/>
        </p:nvPicPr>
        <p:blipFill>
          <a:blip r:embed="rId5"/>
          <a:srcRect/>
          <a:stretch>
            <a:fillRect/>
          </a:stretch>
        </p:blipFill>
        <p:spPr bwMode="auto">
          <a:xfrm>
            <a:off x="5245100" y="3381375"/>
            <a:ext cx="4464050" cy="3857625"/>
          </a:xfrm>
          <a:prstGeom prst="rect">
            <a:avLst/>
          </a:prstGeom>
          <a:noFill/>
          <a:ln w="9525">
            <a:noFill/>
            <a:miter lim="800000"/>
            <a:headEnd/>
            <a:tailEnd/>
          </a:ln>
        </p:spPr>
      </p:pic>
      <p:sp>
        <p:nvSpPr>
          <p:cNvPr id="2055" name="Text Box 8"/>
          <p:cNvSpPr txBox="1">
            <a:spLocks noChangeArrowheads="1"/>
          </p:cNvSpPr>
          <p:nvPr/>
        </p:nvSpPr>
        <p:spPr bwMode="auto">
          <a:xfrm>
            <a:off x="5245100" y="3381375"/>
            <a:ext cx="2952750" cy="457200"/>
          </a:xfrm>
          <a:prstGeom prst="rect">
            <a:avLst/>
          </a:prstGeom>
          <a:noFill/>
          <a:ln w="9525">
            <a:noFill/>
            <a:miter lim="800000"/>
            <a:headEnd/>
            <a:tailEnd/>
          </a:ln>
        </p:spPr>
        <p:txBody>
          <a:bodyPr>
            <a:spAutoFit/>
          </a:bodyPr>
          <a:lstStyle/>
          <a:p>
            <a:pPr>
              <a:spcBef>
                <a:spcPct val="50000"/>
              </a:spcBef>
            </a:pPr>
            <a:r>
              <a:rPr lang="en-GB">
                <a:solidFill>
                  <a:schemeClr val="bg1"/>
                </a:solidFill>
                <a:latin typeface="Times New Roman" pitchFamily="18" charset="0"/>
              </a:rPr>
              <a:t>Tropical gear 1902</a:t>
            </a:r>
            <a:endParaRPr lang="en-US">
              <a:solidFill>
                <a:schemeClr val="bg1"/>
              </a:solidFill>
              <a:latin typeface="Times New Roman" pitchFamily="18" charset="0"/>
            </a:endParaRPr>
          </a:p>
        </p:txBody>
      </p:sp>
      <p:sp>
        <p:nvSpPr>
          <p:cNvPr id="2056" name="Rectangle 6"/>
          <p:cNvSpPr>
            <a:spLocks noChangeArrowheads="1"/>
          </p:cNvSpPr>
          <p:nvPr/>
        </p:nvSpPr>
        <p:spPr bwMode="auto">
          <a:xfrm>
            <a:off x="204788" y="4462463"/>
            <a:ext cx="4572000" cy="2184400"/>
          </a:xfrm>
          <a:prstGeom prst="rect">
            <a:avLst/>
          </a:prstGeom>
          <a:noFill/>
          <a:ln w="9525">
            <a:noFill/>
            <a:miter lim="800000"/>
            <a:headEnd/>
            <a:tailEnd/>
          </a:ln>
        </p:spPr>
        <p:txBody>
          <a:bodyPr lIns="91429" tIns="45715" rIns="91429" bIns="45715">
            <a:spAutoFit/>
          </a:bodyPr>
          <a:lstStyle/>
          <a:p>
            <a:r>
              <a:rPr lang="en-GB" sz="1800"/>
              <a:t>Press                     </a:t>
            </a:r>
            <a:r>
              <a:rPr lang="en-GB" sz="3200" b="1">
                <a:solidFill>
                  <a:schemeClr val="bg1"/>
                </a:solidFill>
              </a:rPr>
              <a:t>C</a:t>
            </a:r>
          </a:p>
          <a:p>
            <a:endParaRPr lang="en-GB" sz="3200" b="1">
              <a:solidFill>
                <a:schemeClr val="bg1"/>
              </a:solidFill>
            </a:endParaRPr>
          </a:p>
          <a:p>
            <a:r>
              <a:rPr lang="en-GB" sz="1800"/>
              <a:t>Then press green arrow          to join</a:t>
            </a:r>
          </a:p>
          <a:p>
            <a:r>
              <a:rPr lang="en-GB" sz="1800"/>
              <a:t>You should now be connected…</a:t>
            </a:r>
          </a:p>
          <a:p>
            <a:r>
              <a:rPr lang="en-GB" sz="1800"/>
              <a:t>ANS:</a:t>
            </a:r>
          </a:p>
          <a:p>
            <a:r>
              <a:rPr lang="en-GB" sz="1800"/>
              <a:t>YEAR5 PATH: </a:t>
            </a:r>
          </a:p>
        </p:txBody>
      </p:sp>
      <p:pic>
        <p:nvPicPr>
          <p:cNvPr id="2057" name="Picture 4"/>
          <p:cNvPicPr>
            <a:picLocks noChangeAspect="1" noChangeArrowheads="1"/>
          </p:cNvPicPr>
          <p:nvPr/>
        </p:nvPicPr>
        <p:blipFill>
          <a:blip r:embed="rId6"/>
          <a:srcRect/>
          <a:stretch>
            <a:fillRect/>
          </a:stretch>
        </p:blipFill>
        <p:spPr bwMode="auto">
          <a:xfrm>
            <a:off x="2797175" y="5399088"/>
            <a:ext cx="450850" cy="30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990600" y="533400"/>
            <a:ext cx="8763000" cy="4038600"/>
          </a:xfrm>
          <a:noFill/>
        </p:spPr>
        <p:txBody>
          <a:bodyPr lIns="0" tIns="0" rIns="0" bIns="0" anchor="ctr"/>
          <a:lstStyle/>
          <a:p>
            <a:pPr marL="0" indent="0" defTabSz="457200" eaLnBrk="1" hangingPunct="1">
              <a:lnSpc>
                <a:spcPct val="90000"/>
              </a:lnSpc>
              <a:spcBef>
                <a:spcPct val="0"/>
              </a:spcBef>
              <a:buClr>
                <a:srgbClr val="FFFFFF"/>
              </a:buClr>
              <a:buSzPct val="90000"/>
              <a:buFont typeface="Monotype Sorts"/>
              <a:buNone/>
            </a:pPr>
            <a:r>
              <a:rPr lang="en-GB" sz="7200" b="1" smtClean="0">
                <a:solidFill>
                  <a:srgbClr val="FFFF00"/>
                </a:solidFill>
                <a:latin typeface="TimesNewRomanPS" charset="0"/>
              </a:rPr>
              <a:t>  Liver disease</a:t>
            </a:r>
          </a:p>
          <a:p>
            <a:pPr marL="0" indent="0" defTabSz="457200" eaLnBrk="1" hangingPunct="1">
              <a:lnSpc>
                <a:spcPct val="90000"/>
              </a:lnSpc>
              <a:spcBef>
                <a:spcPct val="0"/>
              </a:spcBef>
              <a:buClr>
                <a:srgbClr val="FFFFFF"/>
              </a:buClr>
              <a:buSzPct val="90000"/>
              <a:buFont typeface="Monotype Sorts"/>
              <a:buNone/>
            </a:pPr>
            <a:endParaRPr lang="en-GB" sz="7200" b="1" smtClean="0">
              <a:solidFill>
                <a:srgbClr val="FFFF00"/>
              </a:solidFill>
              <a:latin typeface="TimesNewRomanPS" charset="0"/>
            </a:endParaRPr>
          </a:p>
          <a:p>
            <a:pPr marL="0" indent="0" defTabSz="457200" eaLnBrk="1" hangingPunct="1">
              <a:lnSpc>
                <a:spcPct val="90000"/>
              </a:lnSpc>
              <a:spcBef>
                <a:spcPct val="0"/>
              </a:spcBef>
              <a:buClr>
                <a:srgbClr val="FFFFFF"/>
              </a:buClr>
              <a:buSzPct val="90000"/>
              <a:buFont typeface="Monotype Sorts"/>
              <a:buNone/>
            </a:pPr>
            <a:r>
              <a:rPr lang="en-GB" sz="7200" b="1" smtClean="0">
                <a:solidFill>
                  <a:srgbClr val="FFFF00"/>
                </a:solidFill>
                <a:latin typeface="TimesNewRomanPS" charset="0"/>
              </a:rPr>
              <a:t>	      CPC</a:t>
            </a:r>
            <a:endParaRPr lang="en-GB" smtClean="0"/>
          </a:p>
        </p:txBody>
      </p:sp>
      <p:sp>
        <p:nvSpPr>
          <p:cNvPr id="11267" name="Text Box 4"/>
          <p:cNvSpPr txBox="1">
            <a:spLocks noChangeArrowheads="1"/>
          </p:cNvSpPr>
          <p:nvPr/>
        </p:nvSpPr>
        <p:spPr bwMode="auto">
          <a:xfrm>
            <a:off x="996950" y="5254625"/>
            <a:ext cx="8712200" cy="1538288"/>
          </a:xfrm>
          <a:prstGeom prst="rect">
            <a:avLst/>
          </a:prstGeom>
          <a:noFill/>
          <a:ln w="9525">
            <a:noFill/>
            <a:miter lim="800000"/>
            <a:headEnd/>
            <a:tailEnd/>
          </a:ln>
        </p:spPr>
        <p:txBody>
          <a:bodyPr>
            <a:spAutoFit/>
          </a:bodyPr>
          <a:lstStyle/>
          <a:p>
            <a:pPr>
              <a:spcBef>
                <a:spcPct val="50000"/>
              </a:spcBef>
            </a:pPr>
            <a:r>
              <a:rPr lang="en-GB" sz="4000" dirty="0">
                <a:latin typeface="Times New Roman" pitchFamily="18" charset="0"/>
              </a:rPr>
              <a:t>    </a:t>
            </a:r>
            <a:r>
              <a:rPr lang="en-GB" sz="4000" dirty="0"/>
              <a:t>Pathology: Y5: </a:t>
            </a:r>
            <a:r>
              <a:rPr lang="en-GB" sz="4000" dirty="0" smtClean="0"/>
              <a:t>23 </a:t>
            </a:r>
            <a:r>
              <a:rPr lang="en-GB" sz="4000" dirty="0"/>
              <a:t>July</a:t>
            </a:r>
          </a:p>
          <a:p>
            <a:pPr>
              <a:spcBef>
                <a:spcPct val="50000"/>
              </a:spcBef>
            </a:pPr>
            <a:r>
              <a:rPr lang="en-GB" sz="3600" dirty="0"/>
              <a:t>Karim Meeran and </a:t>
            </a:r>
            <a:r>
              <a:rPr lang="en-GB" sz="3600" dirty="0" smtClean="0"/>
              <a:t>Gemma Petts</a:t>
            </a:r>
            <a:endParaRPr lang="en-GB" sz="3600" dirty="0"/>
          </a:p>
        </p:txBody>
      </p:sp>
    </p:spTree>
  </p:cSld>
  <p:clrMapOvr>
    <a:masterClrMapping/>
  </p:clrMapOvr>
  <p:transition>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7" descr="liver cell cancer"/>
          <p:cNvPicPr>
            <a:picLocks noChangeAspect="1" noChangeArrowheads="1"/>
          </p:cNvPicPr>
          <p:nvPr/>
        </p:nvPicPr>
        <p:blipFill>
          <a:blip r:embed="rId4"/>
          <a:srcRect/>
          <a:stretch>
            <a:fillRect/>
          </a:stretch>
        </p:blipFill>
        <p:spPr bwMode="auto">
          <a:xfrm>
            <a:off x="0" y="0"/>
            <a:ext cx="11282363" cy="7772400"/>
          </a:xfrm>
          <a:prstGeom prst="rect">
            <a:avLst/>
          </a:prstGeom>
          <a:noFill/>
          <a:ln w="9525">
            <a:noFill/>
            <a:miter lim="800000"/>
            <a:headEnd/>
            <a:tailEnd/>
          </a:ln>
        </p:spPr>
      </p:pic>
      <p:sp>
        <p:nvSpPr>
          <p:cNvPr id="103427" name="Text Box 3"/>
          <p:cNvSpPr txBox="1">
            <a:spLocks noChangeArrowheads="1"/>
          </p:cNvSpPr>
          <p:nvPr/>
        </p:nvSpPr>
        <p:spPr bwMode="auto">
          <a:xfrm>
            <a:off x="7537450" y="862013"/>
            <a:ext cx="2520950" cy="2376487"/>
          </a:xfrm>
          <a:prstGeom prst="rect">
            <a:avLst/>
          </a:prstGeom>
          <a:noFill/>
          <a:ln w="9525">
            <a:noFill/>
            <a:miter lim="800000"/>
            <a:headEnd/>
            <a:tailEnd/>
          </a:ln>
        </p:spPr>
        <p:txBody>
          <a:bodyPr lIns="0" tIns="0" rIns="0" bIns="0"/>
          <a:lstStyle/>
          <a:p>
            <a:pPr marL="207963" indent="-207963" defTabSz="457200">
              <a:buClr>
                <a:srgbClr val="FF8100"/>
              </a:buClr>
              <a:buSzPct val="130000"/>
            </a:pPr>
            <a:r>
              <a:rPr lang="en-GB" sz="2800">
                <a:solidFill>
                  <a:schemeClr val="bg1"/>
                </a:solidFill>
                <a:latin typeface="Times New Roman" pitchFamily="18" charset="0"/>
              </a:rPr>
              <a:t>A. HCC</a:t>
            </a:r>
          </a:p>
          <a:p>
            <a:pPr marL="207963" indent="-207963" defTabSz="457200"/>
            <a:r>
              <a:rPr lang="en-GB" sz="2800">
                <a:solidFill>
                  <a:schemeClr val="bg1"/>
                </a:solidFill>
                <a:latin typeface="Times New Roman" pitchFamily="18" charset="0"/>
              </a:rPr>
              <a:t>B. pancreatic. </a:t>
            </a:r>
          </a:p>
          <a:p>
            <a:pPr marL="207963" indent="-207963" defTabSz="457200"/>
            <a:r>
              <a:rPr lang="en-GB" sz="2800">
                <a:solidFill>
                  <a:schemeClr val="bg1"/>
                </a:solidFill>
                <a:latin typeface="Times New Roman" pitchFamily="18" charset="0"/>
              </a:rPr>
              <a:t>C. sarcoma</a:t>
            </a:r>
          </a:p>
          <a:p>
            <a:pPr marL="207963" indent="-207963" defTabSz="457200"/>
            <a:r>
              <a:rPr lang="en-GB" sz="2800">
                <a:solidFill>
                  <a:schemeClr val="bg1"/>
                </a:solidFill>
                <a:latin typeface="Times New Roman" pitchFamily="18" charset="0"/>
              </a:rPr>
              <a:t>D. melanoma</a:t>
            </a:r>
          </a:p>
          <a:p>
            <a:pPr marL="207963" indent="-207963" defTabSz="457200"/>
            <a:r>
              <a:rPr lang="en-GB" sz="2800">
                <a:solidFill>
                  <a:schemeClr val="bg1"/>
                </a:solidFill>
                <a:latin typeface="Times New Roman" pitchFamily="18" charset="0"/>
              </a:rPr>
              <a:t>E. colonic ca</a:t>
            </a:r>
          </a:p>
        </p:txBody>
      </p:sp>
      <p:sp>
        <p:nvSpPr>
          <p:cNvPr id="103428" name="Rectangle 2"/>
          <p:cNvSpPr>
            <a:spLocks noGrp="1" noChangeArrowheads="1"/>
          </p:cNvSpPr>
          <p:nvPr>
            <p:ph type="body" idx="1"/>
          </p:nvPr>
        </p:nvSpPr>
        <p:spPr>
          <a:xfrm>
            <a:off x="0" y="0"/>
            <a:ext cx="10058400" cy="1390650"/>
          </a:xfrm>
          <a:noFill/>
        </p:spPr>
        <p:txBody>
          <a:bodyPr lIns="0" tIns="0" rIns="0" bIns="0" anchor="ctr"/>
          <a:lstStyle/>
          <a:p>
            <a:pPr marL="0" indent="0" defTabSz="457200" eaLnBrk="1" hangingPunct="1">
              <a:lnSpc>
                <a:spcPct val="80000"/>
              </a:lnSpc>
              <a:spcBef>
                <a:spcPct val="0"/>
              </a:spcBef>
              <a:buClr>
                <a:srgbClr val="FFFFFF"/>
              </a:buClr>
              <a:buSzPct val="90000"/>
              <a:buFont typeface="Monotype Sorts"/>
              <a:buNone/>
            </a:pPr>
            <a:r>
              <a:rPr lang="en-GB" sz="4400" b="1" smtClean="0">
                <a:solidFill>
                  <a:srgbClr val="FFFF00"/>
                </a:solidFill>
                <a:latin typeface="TimesNewRomanPS" charset="0"/>
              </a:rPr>
              <a:t>23c: Ultrasound guided liver biopsy</a:t>
            </a:r>
            <a:endParaRPr lang="en-GB" sz="4400" smtClean="0"/>
          </a:p>
        </p:txBody>
      </p:sp>
      <p:pic>
        <p:nvPicPr>
          <p:cNvPr id="103429" name="PRS Question Icon" descr="PRS Question Icon"/>
          <p:cNvPicPr>
            <a:picLocks noChangeAspect="1" noChangeArrowheads="1"/>
          </p:cNvPicPr>
          <p:nvPr>
            <p:custDataLst>
              <p:tags r:id="rId1"/>
            </p:custDataLst>
          </p:nvPr>
        </p:nvPicPr>
        <p:blipFill>
          <a:blip r:embed="rId5"/>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0" y="0"/>
            <a:ext cx="10058400" cy="1390650"/>
          </a:xfrm>
          <a:noFill/>
        </p:spPr>
        <p:txBody>
          <a:bodyPr lIns="0" tIns="0" rIns="0" bIns="0" anchor="ctr"/>
          <a:lstStyle/>
          <a:p>
            <a:pPr marL="0" indent="0" defTabSz="457200" eaLnBrk="1" hangingPunct="1">
              <a:lnSpc>
                <a:spcPct val="80000"/>
              </a:lnSpc>
              <a:spcBef>
                <a:spcPct val="0"/>
              </a:spcBef>
              <a:buClr>
                <a:srgbClr val="FFFFFF"/>
              </a:buClr>
              <a:buSzPct val="90000"/>
              <a:buFont typeface="Monotype Sorts"/>
              <a:buNone/>
            </a:pPr>
            <a:r>
              <a:rPr lang="en-GB" sz="4400" b="1" smtClean="0">
                <a:solidFill>
                  <a:srgbClr val="FFFF00"/>
                </a:solidFill>
                <a:latin typeface="TimesNewRomanPS" charset="0"/>
              </a:rPr>
              <a:t>23d: Ultrasound guided liver biopsy</a:t>
            </a:r>
            <a:endParaRPr lang="en-GB" sz="4400" smtClean="0"/>
          </a:p>
        </p:txBody>
      </p:sp>
      <p:sp>
        <p:nvSpPr>
          <p:cNvPr id="104451" name="Text Box 3"/>
          <p:cNvSpPr txBox="1">
            <a:spLocks noChangeArrowheads="1"/>
          </p:cNvSpPr>
          <p:nvPr/>
        </p:nvSpPr>
        <p:spPr bwMode="auto">
          <a:xfrm>
            <a:off x="276225" y="933450"/>
            <a:ext cx="6408738" cy="29210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2800">
                <a:latin typeface="Times New Roman" pitchFamily="18" charset="0"/>
              </a:rPr>
              <a:t>What does this suggest?</a:t>
            </a:r>
          </a:p>
          <a:p>
            <a:pPr marL="207963" indent="-207963" defTabSz="457200">
              <a:buClr>
                <a:srgbClr val="FF8100"/>
              </a:buClr>
            </a:pPr>
            <a:r>
              <a:rPr lang="en-GB" sz="2800">
                <a:latin typeface="Times New Roman" pitchFamily="18" charset="0"/>
              </a:rPr>
              <a:t>A. Primary hepatocellular carcinoma</a:t>
            </a:r>
          </a:p>
          <a:p>
            <a:pPr marL="207963" indent="-207963" defTabSz="457200"/>
            <a:r>
              <a:rPr lang="en-GB" sz="2800">
                <a:latin typeface="Times New Roman" pitchFamily="18" charset="0"/>
              </a:rPr>
              <a:t>B. Metastasis from a pancreatic carcinoma. </a:t>
            </a:r>
          </a:p>
          <a:p>
            <a:pPr marL="207963" indent="-207963" defTabSz="457200"/>
            <a:r>
              <a:rPr lang="en-GB" sz="2800">
                <a:latin typeface="Times New Roman" pitchFamily="18" charset="0"/>
              </a:rPr>
              <a:t>C. Metastasis from a sarcoma</a:t>
            </a:r>
          </a:p>
          <a:p>
            <a:pPr marL="207963" indent="-207963" defTabSz="457200"/>
            <a:r>
              <a:rPr lang="en-GB" sz="2800">
                <a:latin typeface="Times New Roman" pitchFamily="18" charset="0"/>
              </a:rPr>
              <a:t>D. Metastasis from a malignant melanoma</a:t>
            </a:r>
          </a:p>
          <a:p>
            <a:pPr marL="207963" indent="-207963" defTabSz="457200"/>
            <a:r>
              <a:rPr lang="en-GB" sz="2800">
                <a:latin typeface="Times New Roman" pitchFamily="18" charset="0"/>
              </a:rPr>
              <a:t>E. Metastasis from a colonic carcinoma</a:t>
            </a:r>
          </a:p>
        </p:txBody>
      </p:sp>
      <p:pic>
        <p:nvPicPr>
          <p:cNvPr id="104452"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pic>
        <p:nvPicPr>
          <p:cNvPr id="104453" name="Picture 7" descr="metastatic melanoma"/>
          <p:cNvPicPr>
            <a:picLocks noChangeAspect="1" noChangeArrowheads="1"/>
          </p:cNvPicPr>
          <p:nvPr/>
        </p:nvPicPr>
        <p:blipFill>
          <a:blip r:embed="rId5"/>
          <a:srcRect/>
          <a:stretch>
            <a:fillRect/>
          </a:stretch>
        </p:blipFill>
        <p:spPr bwMode="auto">
          <a:xfrm>
            <a:off x="4597400" y="3454400"/>
            <a:ext cx="5256213" cy="42052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841500" y="460375"/>
            <a:ext cx="76073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Courvoisier’s law</a:t>
            </a:r>
            <a:endParaRPr lang="en-GB" smtClean="0"/>
          </a:p>
        </p:txBody>
      </p:sp>
      <p:sp>
        <p:nvSpPr>
          <p:cNvPr id="105475"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gall bladder is palpable</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1841500" y="460375"/>
            <a:ext cx="76073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Courvoisier’s law</a:t>
            </a:r>
            <a:endParaRPr lang="en-GB" smtClean="0"/>
          </a:p>
        </p:txBody>
      </p:sp>
      <p:sp>
        <p:nvSpPr>
          <p:cNvPr id="106499"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gall bladder is palpable</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A. The cause is gallstones</a:t>
            </a:r>
          </a:p>
          <a:p>
            <a:pPr marL="207963" indent="-207963" defTabSz="457200">
              <a:buClr>
                <a:srgbClr val="FF8100"/>
              </a:buClr>
              <a:buSzPct val="130000"/>
              <a:buFontTx/>
              <a:buChar char="•"/>
            </a:pPr>
            <a:r>
              <a:rPr lang="en-GB" sz="4400">
                <a:solidFill>
                  <a:srgbClr val="FFFFFF"/>
                </a:solidFill>
                <a:latin typeface="Times New Roman" pitchFamily="18" charset="0"/>
              </a:rPr>
              <a:t>B. The cause is pancreatic Ca.</a:t>
            </a:r>
            <a:endParaRPr lang="en-GB" sz="4400">
              <a:latin typeface="Times New Roman" pitchFamily="18" charset="0"/>
            </a:endParaRPr>
          </a:p>
        </p:txBody>
      </p:sp>
      <p:pic>
        <p:nvPicPr>
          <p:cNvPr id="106500"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1841500" y="460375"/>
            <a:ext cx="76073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Courvoisier’s law</a:t>
            </a:r>
            <a:endParaRPr lang="en-GB" smtClean="0"/>
          </a:p>
        </p:txBody>
      </p:sp>
      <p:sp>
        <p:nvSpPr>
          <p:cNvPr id="107523"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In the presence of jaundice, if the gall bladder is palpable, the cause is unlikely to be gall stones.</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latin typeface="Times New Roman" pitchFamily="18" charset="0"/>
              </a:rPr>
              <a:t>This is because a gall bladder with stones is usually small and fibrotic and incapable of being large.</a:t>
            </a:r>
          </a:p>
        </p:txBody>
      </p:sp>
    </p:spTree>
  </p:cSld>
  <p:clrMapOvr>
    <a:masterClrMapping/>
  </p:clrMapOvr>
  <p:transition>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descr="biliarytree"/>
          <p:cNvPicPr>
            <a:picLocks noChangeAspect="1" noChangeArrowheads="1"/>
          </p:cNvPicPr>
          <p:nvPr/>
        </p:nvPicPr>
        <p:blipFill>
          <a:blip r:embed="rId3"/>
          <a:srcRect/>
          <a:stretch>
            <a:fillRect/>
          </a:stretch>
        </p:blipFill>
        <p:spPr bwMode="auto">
          <a:xfrm>
            <a:off x="0" y="257175"/>
            <a:ext cx="10287000" cy="7537450"/>
          </a:xfrm>
          <a:prstGeom prst="rect">
            <a:avLst/>
          </a:prstGeom>
          <a:noFill/>
          <a:ln w="9525">
            <a:noFill/>
            <a:miter lim="800000"/>
            <a:headEnd/>
            <a:tailEnd/>
          </a:ln>
        </p:spPr>
      </p:pic>
      <p:sp>
        <p:nvSpPr>
          <p:cNvPr id="108547" name="Rectangle 5"/>
          <p:cNvSpPr>
            <a:spLocks noGrp="1" noChangeArrowheads="1"/>
          </p:cNvSpPr>
          <p:nvPr>
            <p:ph type="body" idx="1"/>
          </p:nvPr>
        </p:nvSpPr>
        <p:spPr>
          <a:xfrm>
            <a:off x="0" y="304800"/>
            <a:ext cx="1219200" cy="482600"/>
          </a:xfrm>
        </p:spPr>
        <p:txBody>
          <a:bodyPr/>
          <a:lstStyle/>
          <a:p>
            <a:pPr eaLnBrk="1" hangingPunct="1">
              <a:lnSpc>
                <a:spcPct val="90000"/>
              </a:lnSpc>
            </a:pPr>
            <a:r>
              <a:rPr lang="en-GB" sz="2800" smtClean="0"/>
              <a:t>.</a:t>
            </a:r>
          </a:p>
        </p:txBody>
      </p:sp>
    </p:spTree>
  </p:cSld>
  <p:clrMapOvr>
    <a:masterClrMapping/>
  </p:clrMapOvr>
  <p:transition>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492125" y="460375"/>
            <a:ext cx="8728075"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What investigation?</a:t>
            </a:r>
            <a:endParaRPr lang="en-GB" smtClean="0"/>
          </a:p>
        </p:txBody>
      </p:sp>
      <p:sp>
        <p:nvSpPr>
          <p:cNvPr id="109571"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Ultrasound abdomen</a:t>
            </a:r>
          </a:p>
          <a:p>
            <a:pPr marL="207963" indent="-207963" defTabSz="457200">
              <a:buClr>
                <a:srgbClr val="FF8100"/>
              </a:buClr>
              <a:buSzPct val="130000"/>
              <a:buFontTx/>
              <a:buChar char="•"/>
            </a:pPr>
            <a:r>
              <a:rPr lang="en-GB" sz="4400">
                <a:solidFill>
                  <a:srgbClr val="FFFFFF"/>
                </a:solidFill>
                <a:latin typeface="Times New Roman" pitchFamily="18" charset="0"/>
              </a:rPr>
              <a:t>Dilated bile ducts</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Probable metastatic disease</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1841500" y="460375"/>
            <a:ext cx="46990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PM3</a:t>
            </a:r>
            <a:endParaRPr lang="en-GB" smtClean="0"/>
          </a:p>
        </p:txBody>
      </p:sp>
      <p:sp>
        <p:nvSpPr>
          <p:cNvPr id="110595"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dirty="0" smtClean="0">
                <a:solidFill>
                  <a:srgbClr val="FFFFFF"/>
                </a:solidFill>
                <a:latin typeface="Times New Roman" pitchFamily="18" charset="0"/>
              </a:rPr>
              <a:t>GP</a:t>
            </a:r>
            <a:endParaRPr lang="en-GB" sz="4400" dirty="0">
              <a:solidFill>
                <a:srgbClr val="FFFFFF"/>
              </a:solidFill>
              <a:latin typeface="Times New Roman" pitchFamily="18" charset="0"/>
            </a:endParaRPr>
          </a:p>
          <a:p>
            <a:pPr marL="207963" indent="-207963" defTabSz="457200">
              <a:buClr>
                <a:srgbClr val="FF8100"/>
              </a:buClr>
              <a:buSzPct val="130000"/>
              <a:buFontTx/>
              <a:buChar char="•"/>
            </a:pPr>
            <a:endParaRPr lang="en-GB" sz="4400" dirty="0">
              <a:solidFill>
                <a:srgbClr val="FFFFFF"/>
              </a:solidFill>
              <a:latin typeface="Times New Roman" pitchFamily="18" charset="0"/>
            </a:endParaRPr>
          </a:p>
          <a:p>
            <a:pPr marL="207963" indent="-207963" defTabSz="457200">
              <a:buClr>
                <a:srgbClr val="FF8100"/>
              </a:buClr>
              <a:buSzPct val="130000"/>
              <a:buFontTx/>
              <a:buChar char="•"/>
            </a:pPr>
            <a:endParaRPr lang="en-GB" sz="4400" dirty="0">
              <a:solidFill>
                <a:srgbClr val="FFFFFF"/>
              </a:solidFill>
              <a:latin typeface="Times New Roman" pitchFamily="18" charset="0"/>
            </a:endParaRPr>
          </a:p>
          <a:p>
            <a:pPr marL="207963" indent="-207963" defTabSz="457200">
              <a:buClr>
                <a:srgbClr val="FF8100"/>
              </a:buClr>
              <a:buSzPct val="130000"/>
              <a:buFontTx/>
              <a:buChar char="•"/>
            </a:pPr>
            <a:endParaRPr lang="en-GB" sz="4400" dirty="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a:srcRect/>
          <a:stretch>
            <a:fillRect/>
          </a:stretch>
        </p:blipFill>
        <p:spPr bwMode="auto">
          <a:xfrm>
            <a:off x="0" y="690563"/>
            <a:ext cx="10058400" cy="639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srcRect/>
          <a:stretch>
            <a:fillRect/>
          </a:stretch>
        </p:blipFill>
        <p:spPr bwMode="auto">
          <a:xfrm>
            <a:off x="0" y="0"/>
            <a:ext cx="10058400" cy="777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Medical Student: Y2</a:t>
            </a:r>
            <a:endParaRPr lang="en-GB" smtClean="0"/>
          </a:p>
        </p:txBody>
      </p:sp>
      <p:sp>
        <p:nvSpPr>
          <p:cNvPr id="12291" name="Text Box 3"/>
          <p:cNvSpPr txBox="1">
            <a:spLocks noChangeArrowheads="1"/>
          </p:cNvSpPr>
          <p:nvPr/>
        </p:nvSpPr>
        <p:spPr bwMode="auto">
          <a:xfrm>
            <a:off x="228600" y="1828800"/>
            <a:ext cx="9601200" cy="52578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Aged 20</a:t>
            </a:r>
          </a:p>
          <a:p>
            <a:pPr marL="207963" indent="-207963" defTabSz="457200">
              <a:buClr>
                <a:srgbClr val="FF8100"/>
              </a:buClr>
              <a:buSzPct val="130000"/>
              <a:buFontTx/>
              <a:buChar char="•"/>
            </a:pPr>
            <a:r>
              <a:rPr lang="en-GB" sz="4400">
                <a:solidFill>
                  <a:srgbClr val="FFFFFF"/>
                </a:solidFill>
                <a:latin typeface="Times New Roman" pitchFamily="18" charset="0"/>
              </a:rPr>
              <a:t>Referred by Medical school because of abnormal LFTs.</a:t>
            </a:r>
          </a:p>
          <a:p>
            <a:pPr marL="207963" indent="-207963" defTabSz="457200">
              <a:buClr>
                <a:srgbClr val="FF8100"/>
              </a:buClr>
              <a:buSzPct val="130000"/>
              <a:buFontTx/>
              <a:buChar char="•"/>
            </a:pPr>
            <a:r>
              <a:rPr lang="en-GB" sz="4400">
                <a:solidFill>
                  <a:srgbClr val="FFFFFF"/>
                </a:solidFill>
                <a:latin typeface="Times New Roman" pitchFamily="18" charset="0"/>
              </a:rPr>
              <a:t>Seen sign on notice board offering £1500 for a weekend measuring gastric acidity.</a:t>
            </a:r>
          </a:p>
          <a:p>
            <a:pPr marL="207963" indent="-207963" defTabSz="457200">
              <a:buClr>
                <a:srgbClr val="FF8100"/>
              </a:buClr>
              <a:buSzPct val="130000"/>
              <a:buFontTx/>
              <a:buChar char="•"/>
            </a:pPr>
            <a:r>
              <a:rPr lang="en-GB" sz="4400">
                <a:solidFill>
                  <a:srgbClr val="FFFFFF"/>
                </a:solidFill>
                <a:latin typeface="Times New Roman" pitchFamily="18" charset="0"/>
              </a:rPr>
              <a:t>Need NG tube for 24 hours and take new trial drugs (already used in others)</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0" y="525463"/>
            <a:ext cx="10058400" cy="672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457200"/>
            <a:ext cx="8231188" cy="1370013"/>
          </a:xfrm>
        </p:spPr>
        <p:txBody>
          <a:bodyPr/>
          <a:lstStyle/>
          <a:p>
            <a:pPr eaLnBrk="1" hangingPunct="1"/>
            <a:r>
              <a:rPr lang="en-GB" smtClean="0"/>
              <a:t>Pancreatic Carcinoma</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1841500" y="460375"/>
            <a:ext cx="46990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Summary</a:t>
            </a:r>
            <a:endParaRPr lang="en-GB" smtClean="0"/>
          </a:p>
        </p:txBody>
      </p:sp>
      <p:sp>
        <p:nvSpPr>
          <p:cNvPr id="115715"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Obstructive jaundice commonly caused by pancreatic cancer or gallstones</a:t>
            </a:r>
          </a:p>
          <a:p>
            <a:pPr marL="207963" indent="-207963" defTabSz="457200">
              <a:buClr>
                <a:srgbClr val="FF8100"/>
              </a:buClr>
              <a:buSzPct val="130000"/>
              <a:buFontTx/>
              <a:buChar char="•"/>
            </a:pPr>
            <a:r>
              <a:rPr lang="en-GB" sz="4400">
                <a:solidFill>
                  <a:srgbClr val="FFFFFF"/>
                </a:solidFill>
                <a:latin typeface="Times New Roman" pitchFamily="18" charset="0"/>
              </a:rPr>
              <a:t>Distinguish them clinically</a:t>
            </a:r>
          </a:p>
          <a:p>
            <a:pPr marL="207963" indent="-207963" defTabSz="457200">
              <a:buClr>
                <a:srgbClr val="FF8100"/>
              </a:buClr>
              <a:buSzPct val="130000"/>
              <a:buFontTx/>
              <a:buChar char="•"/>
            </a:pPr>
            <a:r>
              <a:rPr lang="en-GB" sz="4400">
                <a:solidFill>
                  <a:srgbClr val="FFFFFF"/>
                </a:solidFill>
                <a:latin typeface="Times New Roman" pitchFamily="18" charset="0"/>
              </a:rPr>
              <a:t>Courvouisiers law</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Medical Student: Y2</a:t>
            </a:r>
            <a:endParaRPr lang="en-GB" smtClean="0"/>
          </a:p>
        </p:txBody>
      </p:sp>
      <p:sp>
        <p:nvSpPr>
          <p:cNvPr id="13315"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Never took part.</a:t>
            </a:r>
          </a:p>
          <a:p>
            <a:pPr marL="207963" indent="-207963" defTabSz="457200">
              <a:buClr>
                <a:srgbClr val="FF8100"/>
              </a:buClr>
              <a:buSzPct val="130000"/>
              <a:buFontTx/>
              <a:buChar char="•"/>
            </a:pPr>
            <a:r>
              <a:rPr lang="en-GB" sz="4400">
                <a:solidFill>
                  <a:srgbClr val="FFFFFF"/>
                </a:solidFill>
                <a:latin typeface="Times New Roman" pitchFamily="18" charset="0"/>
              </a:rPr>
              <a:t>Screening blood tests showed abnormal LFTs.</a:t>
            </a:r>
          </a:p>
          <a:p>
            <a:pPr marL="207963" indent="-207963" defTabSz="457200">
              <a:buClr>
                <a:srgbClr val="FF8100"/>
              </a:buClr>
              <a:buSzPct val="130000"/>
              <a:buFontTx/>
              <a:buChar char="•"/>
            </a:pPr>
            <a:r>
              <a:rPr lang="en-GB" sz="4400">
                <a:solidFill>
                  <a:srgbClr val="FFFFFF"/>
                </a:solidFill>
                <a:latin typeface="Times New Roman" pitchFamily="18" charset="0"/>
              </a:rPr>
              <a:t>Bilirubin 32 micromol/l (5-17)</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Medical Student: Y2</a:t>
            </a:r>
            <a:endParaRPr lang="en-GB" smtClean="0"/>
          </a:p>
        </p:txBody>
      </p:sp>
      <p:sp>
        <p:nvSpPr>
          <p:cNvPr id="14339"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Never took part.</a:t>
            </a:r>
          </a:p>
          <a:p>
            <a:pPr marL="207963" indent="-207963" defTabSz="457200">
              <a:buClr>
                <a:srgbClr val="FF8100"/>
              </a:buClr>
              <a:buSzPct val="130000"/>
              <a:buFontTx/>
              <a:buChar char="•"/>
            </a:pPr>
            <a:r>
              <a:rPr lang="en-GB" sz="4400">
                <a:solidFill>
                  <a:srgbClr val="FFFFFF"/>
                </a:solidFill>
                <a:latin typeface="Times New Roman" pitchFamily="18" charset="0"/>
              </a:rPr>
              <a:t>Screening blood tests showed abnormal LFTs.</a:t>
            </a:r>
          </a:p>
          <a:p>
            <a:pPr marL="207963" indent="-207963" defTabSz="457200">
              <a:buClr>
                <a:srgbClr val="FF8100"/>
              </a:buClr>
              <a:buSzPct val="130000"/>
              <a:buFontTx/>
              <a:buChar char="•"/>
            </a:pPr>
            <a:r>
              <a:rPr lang="en-GB" sz="4400">
                <a:solidFill>
                  <a:srgbClr val="FFFFFF"/>
                </a:solidFill>
                <a:latin typeface="Times New Roman" pitchFamily="18" charset="0"/>
              </a:rPr>
              <a:t>Bilirubin 32 (5-17)</a:t>
            </a:r>
          </a:p>
          <a:p>
            <a:pPr marL="207963" indent="-207963" defTabSz="457200">
              <a:buClr>
                <a:srgbClr val="FF8100"/>
              </a:buClr>
              <a:buSzPct val="130000"/>
              <a:buFontTx/>
              <a:buChar char="•"/>
            </a:pPr>
            <a:r>
              <a:rPr lang="en-GB" sz="4400">
                <a:solidFill>
                  <a:srgbClr val="FFFFFF"/>
                </a:solidFill>
                <a:latin typeface="Times New Roman" pitchFamily="18" charset="0"/>
              </a:rPr>
              <a:t>Causes ? (Q1): List as many as you can.</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Medical Student: Y2</a:t>
            </a:r>
            <a:endParaRPr lang="en-GB" smtClean="0"/>
          </a:p>
        </p:txBody>
      </p:sp>
      <p:sp>
        <p:nvSpPr>
          <p:cNvPr id="15363"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Never took part.</a:t>
            </a:r>
          </a:p>
          <a:p>
            <a:pPr marL="207963" indent="-207963" defTabSz="457200">
              <a:buClr>
                <a:srgbClr val="FF8100"/>
              </a:buClr>
              <a:buSzPct val="130000"/>
              <a:buFontTx/>
              <a:buChar char="•"/>
            </a:pPr>
            <a:r>
              <a:rPr lang="en-GB" sz="4400">
                <a:solidFill>
                  <a:srgbClr val="FFFFFF"/>
                </a:solidFill>
                <a:latin typeface="Times New Roman" pitchFamily="18" charset="0"/>
              </a:rPr>
              <a:t>Screening blood tests showed abnormal LFTs.</a:t>
            </a:r>
          </a:p>
          <a:p>
            <a:pPr marL="207963" indent="-207963" defTabSz="457200">
              <a:buClr>
                <a:srgbClr val="FF8100"/>
              </a:buClr>
              <a:buSzPct val="130000"/>
              <a:buFontTx/>
              <a:buChar char="•"/>
            </a:pPr>
            <a:r>
              <a:rPr lang="en-GB" sz="4400">
                <a:solidFill>
                  <a:srgbClr val="FFFFFF"/>
                </a:solidFill>
                <a:latin typeface="Times New Roman" pitchFamily="18" charset="0"/>
              </a:rPr>
              <a:t>Bilirubin 32 (5-17)</a:t>
            </a:r>
          </a:p>
          <a:p>
            <a:pPr marL="207963" indent="-207963" defTabSz="457200">
              <a:buClr>
                <a:srgbClr val="FF8100"/>
              </a:buClr>
              <a:buSzPct val="130000"/>
              <a:buFontTx/>
              <a:buChar char="•"/>
            </a:pPr>
            <a:r>
              <a:rPr lang="en-GB" sz="4400">
                <a:solidFill>
                  <a:srgbClr val="FFFFFF"/>
                </a:solidFill>
                <a:latin typeface="Times New Roman" pitchFamily="18" charset="0"/>
              </a:rPr>
              <a:t>GGT, ALT, Alk Phos, AST normal.</a:t>
            </a:r>
          </a:p>
          <a:p>
            <a:pPr marL="207963" indent="-207963" defTabSz="457200">
              <a:buClr>
                <a:srgbClr val="FF8100"/>
              </a:buClr>
              <a:buSzPct val="130000"/>
              <a:buFontTx/>
              <a:buChar char="•"/>
            </a:pPr>
            <a:r>
              <a:rPr lang="en-GB" sz="4400">
                <a:solidFill>
                  <a:srgbClr val="FFFFFF"/>
                </a:solidFill>
                <a:latin typeface="Times New Roman" pitchFamily="18" charset="0"/>
              </a:rPr>
              <a:t>Never drunk a drop of EtOH</a:t>
            </a:r>
          </a:p>
          <a:p>
            <a:pPr marL="207963" indent="-207963" defTabSz="457200">
              <a:buClr>
                <a:srgbClr val="FF8100"/>
              </a:buClr>
              <a:buSzPct val="130000"/>
              <a:buFontTx/>
              <a:buChar char="•"/>
            </a:pPr>
            <a:r>
              <a:rPr lang="en-GB" sz="4400">
                <a:solidFill>
                  <a:srgbClr val="FFFFFF"/>
                </a:solidFill>
                <a:latin typeface="Times New Roman" pitchFamily="18" charset="0"/>
              </a:rPr>
              <a:t>PMH: None</a:t>
            </a:r>
          </a:p>
          <a:p>
            <a:pPr marL="207963" indent="-207963" defTabSz="457200">
              <a:buClr>
                <a:srgbClr val="FF8100"/>
              </a:buClr>
              <a:buSzPct val="130000"/>
              <a:buFontTx/>
              <a:buChar char="•"/>
            </a:pPr>
            <a:r>
              <a:rPr lang="en-GB" sz="4400">
                <a:solidFill>
                  <a:srgbClr val="FFFFFF"/>
                </a:solidFill>
                <a:latin typeface="Times New Roman" pitchFamily="18" charset="0"/>
              </a:rPr>
              <a:t>FH: cousin had had 1 episode jaundice.</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FH</a:t>
            </a:r>
            <a:endParaRPr lang="en-GB" smtClean="0"/>
          </a:p>
        </p:txBody>
      </p:sp>
      <p:sp>
        <p:nvSpPr>
          <p:cNvPr id="16387"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FH: cousin had had 1 episode jaundice.</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Investigated at another teaching hospital</a:t>
            </a:r>
          </a:p>
          <a:p>
            <a:pPr marL="207963" indent="-207963" defTabSz="457200">
              <a:buClr>
                <a:srgbClr val="FF8100"/>
              </a:buClr>
              <a:buSzPct val="130000"/>
              <a:buFontTx/>
              <a:buChar char="•"/>
            </a:pPr>
            <a:r>
              <a:rPr lang="en-GB" sz="4400">
                <a:solidFill>
                  <a:srgbClr val="FFFFFF"/>
                </a:solidFill>
                <a:latin typeface="Times New Roman" pitchFamily="18" charset="0"/>
              </a:rPr>
              <a:t>Liver biopsy.</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ormalliver3b"/>
          <p:cNvPicPr>
            <a:picLocks noChangeAspect="1" noChangeArrowheads="1"/>
          </p:cNvPicPr>
          <p:nvPr/>
        </p:nvPicPr>
        <p:blipFill>
          <a:blip r:embed="rId3"/>
          <a:srcRect/>
          <a:stretch>
            <a:fillRect/>
          </a:stretch>
        </p:blipFill>
        <p:spPr bwMode="auto">
          <a:xfrm>
            <a:off x="0" y="1447800"/>
            <a:ext cx="10058400" cy="673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ormalliverflip2"/>
          <p:cNvPicPr>
            <a:picLocks noChangeAspect="1" noChangeArrowheads="1"/>
          </p:cNvPicPr>
          <p:nvPr/>
        </p:nvPicPr>
        <p:blipFill>
          <a:blip r:embed="rId3"/>
          <a:srcRect/>
          <a:stretch>
            <a:fillRect/>
          </a:stretch>
        </p:blipFill>
        <p:spPr bwMode="auto">
          <a:xfrm>
            <a:off x="0" y="1371600"/>
            <a:ext cx="10058400" cy="6719888"/>
          </a:xfrm>
          <a:prstGeom prst="rect">
            <a:avLst/>
          </a:prstGeom>
          <a:noFill/>
          <a:ln w="9525">
            <a:noFill/>
            <a:miter lim="800000"/>
            <a:headEnd/>
            <a:tailEnd/>
          </a:ln>
        </p:spPr>
      </p:pic>
      <p:sp>
        <p:nvSpPr>
          <p:cNvPr id="18435" name="Text Box 3"/>
          <p:cNvSpPr txBox="1">
            <a:spLocks noChangeArrowheads="1"/>
          </p:cNvSpPr>
          <p:nvPr/>
        </p:nvSpPr>
        <p:spPr bwMode="auto">
          <a:xfrm>
            <a:off x="0" y="381000"/>
            <a:ext cx="1219200" cy="1004888"/>
          </a:xfrm>
          <a:prstGeom prst="rect">
            <a:avLst/>
          </a:prstGeom>
          <a:noFill/>
          <a:ln w="9525">
            <a:noFill/>
            <a:miter lim="800000"/>
            <a:headEnd/>
            <a:tailEnd/>
          </a:ln>
        </p:spPr>
        <p:txBody>
          <a:bodyPr>
            <a:spAutoFit/>
          </a:bodyPr>
          <a:lstStyle/>
          <a:p>
            <a:pPr>
              <a:spcBef>
                <a:spcPct val="50000"/>
              </a:spcBef>
            </a:pPr>
            <a:r>
              <a:rPr lang="en-GB">
                <a:latin typeface="Times New Roman" pitchFamily="18" charset="0"/>
              </a:rPr>
              <a:t>Central </a:t>
            </a:r>
          </a:p>
          <a:p>
            <a:pPr>
              <a:spcBef>
                <a:spcPct val="50000"/>
              </a:spcBef>
            </a:pPr>
            <a:r>
              <a:rPr lang="en-GB">
                <a:latin typeface="Times New Roman" pitchFamily="18" charset="0"/>
              </a:rPr>
              <a:t>Vein</a:t>
            </a:r>
          </a:p>
        </p:txBody>
      </p:sp>
      <p:sp>
        <p:nvSpPr>
          <p:cNvPr id="18436" name="Text Box 4"/>
          <p:cNvSpPr txBox="1">
            <a:spLocks noChangeArrowheads="1"/>
          </p:cNvSpPr>
          <p:nvPr/>
        </p:nvSpPr>
        <p:spPr bwMode="auto">
          <a:xfrm>
            <a:off x="8686800" y="304800"/>
            <a:ext cx="1219200" cy="1004888"/>
          </a:xfrm>
          <a:prstGeom prst="rect">
            <a:avLst/>
          </a:prstGeom>
          <a:noFill/>
          <a:ln w="9525">
            <a:noFill/>
            <a:miter lim="800000"/>
            <a:headEnd/>
            <a:tailEnd/>
          </a:ln>
        </p:spPr>
        <p:txBody>
          <a:bodyPr>
            <a:spAutoFit/>
          </a:bodyPr>
          <a:lstStyle/>
          <a:p>
            <a:pPr>
              <a:spcBef>
                <a:spcPct val="50000"/>
              </a:spcBef>
            </a:pPr>
            <a:r>
              <a:rPr lang="en-GB">
                <a:latin typeface="Times New Roman" pitchFamily="18" charset="0"/>
              </a:rPr>
              <a:t>Portal </a:t>
            </a:r>
          </a:p>
          <a:p>
            <a:pPr>
              <a:spcBef>
                <a:spcPct val="50000"/>
              </a:spcBef>
            </a:pPr>
            <a:r>
              <a:rPr lang="en-GB">
                <a:latin typeface="Times New Roman" pitchFamily="18" charset="0"/>
              </a:rPr>
              <a:t>Triad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ivercartoon2"/>
          <p:cNvPicPr>
            <a:picLocks noChangeAspect="1" noChangeArrowheads="1"/>
          </p:cNvPicPr>
          <p:nvPr/>
        </p:nvPicPr>
        <p:blipFill>
          <a:blip r:embed="rId3"/>
          <a:srcRect/>
          <a:stretch>
            <a:fillRect/>
          </a:stretch>
        </p:blipFill>
        <p:spPr bwMode="auto">
          <a:xfrm>
            <a:off x="0" y="1666875"/>
            <a:ext cx="10058400" cy="610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iver2"/>
          <p:cNvPicPr>
            <a:picLocks noChangeAspect="1" noChangeArrowheads="1"/>
          </p:cNvPicPr>
          <p:nvPr/>
        </p:nvPicPr>
        <p:blipFill>
          <a:blip r:embed="rId3"/>
          <a:srcRect/>
          <a:stretch>
            <a:fillRect/>
          </a:stretch>
        </p:blipFill>
        <p:spPr bwMode="auto">
          <a:xfrm>
            <a:off x="457200" y="-23813"/>
            <a:ext cx="9144000" cy="7820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805238" y="0"/>
            <a:ext cx="6253162" cy="2630488"/>
          </a:xfrm>
        </p:spPr>
        <p:txBody>
          <a:bodyPr lIns="91429" tIns="45715" rIns="91429" bIns="45715"/>
          <a:lstStyle/>
          <a:p>
            <a:pPr eaLnBrk="1" hangingPunct="1"/>
            <a:r>
              <a:rPr lang="en-GB" smtClean="0">
                <a:latin typeface="Arial" pitchFamily="34" charset="0"/>
              </a:rPr>
              <a:t>Portal triads contain branches of the hepatic artery, the hepatic portal vein and a bile duct</a:t>
            </a:r>
            <a:endParaRPr lang="en-US" smtClean="0">
              <a:latin typeface="Arial" pitchFamily="34" charset="0"/>
            </a:endParaRPr>
          </a:p>
        </p:txBody>
      </p:sp>
      <p:sp>
        <p:nvSpPr>
          <p:cNvPr id="3075" name="Rectangle 3"/>
          <p:cNvSpPr>
            <a:spLocks noGrp="1" noChangeArrowheads="1"/>
          </p:cNvSpPr>
          <p:nvPr>
            <p:ph type="body" idx="4294967295"/>
          </p:nvPr>
        </p:nvSpPr>
        <p:spPr>
          <a:xfrm>
            <a:off x="790575" y="4224338"/>
            <a:ext cx="4189413" cy="2001837"/>
          </a:xfrm>
        </p:spPr>
        <p:txBody>
          <a:bodyPr lIns="91429" tIns="45715" rIns="91429" bIns="45715"/>
          <a:lstStyle/>
          <a:p>
            <a:pPr eaLnBrk="1" hangingPunct="1"/>
            <a:r>
              <a:rPr lang="en-GB" smtClean="0"/>
              <a:t>T TRUE</a:t>
            </a:r>
          </a:p>
          <a:p>
            <a:pPr eaLnBrk="1" hangingPunct="1"/>
            <a:r>
              <a:rPr lang="en-GB" smtClean="0"/>
              <a:t>F FALSE</a:t>
            </a:r>
            <a:endParaRPr lang="en-US" smtClean="0"/>
          </a:p>
        </p:txBody>
      </p:sp>
      <p:pic>
        <p:nvPicPr>
          <p:cNvPr id="3076" name="PRS Question Icon" descr="PRS Question Icon"/>
          <p:cNvPicPr>
            <a:picLocks noChangeAspect="1" noChangeArrowheads="1"/>
          </p:cNvPicPr>
          <p:nvPr>
            <p:custDataLst>
              <p:tags r:id="rId1"/>
            </p:custDataLst>
          </p:nvPr>
        </p:nvPicPr>
        <p:blipFill>
          <a:blip r:embed="rId4"/>
          <a:srcRect/>
          <a:stretch>
            <a:fillRect/>
          </a:stretch>
        </p:blipFill>
        <p:spPr bwMode="auto">
          <a:xfrm>
            <a:off x="69850" y="7053263"/>
            <a:ext cx="447675" cy="460375"/>
          </a:xfrm>
          <a:prstGeom prst="rect">
            <a:avLst/>
          </a:prstGeom>
          <a:noFill/>
          <a:ln w="25400">
            <a:noFill/>
            <a:miter lim="800000"/>
            <a:headEnd/>
            <a:tailEnd/>
          </a:ln>
        </p:spPr>
      </p:pic>
      <p:sp>
        <p:nvSpPr>
          <p:cNvPr id="3077" name="Rectangle 8"/>
          <p:cNvSpPr>
            <a:spLocks noChangeArrowheads="1"/>
          </p:cNvSpPr>
          <p:nvPr/>
        </p:nvSpPr>
        <p:spPr bwMode="auto">
          <a:xfrm>
            <a:off x="1933575" y="0"/>
            <a:ext cx="1189038" cy="817563"/>
          </a:xfrm>
          <a:prstGeom prst="rect">
            <a:avLst/>
          </a:prstGeom>
          <a:solidFill>
            <a:srgbClr val="FFCC00"/>
          </a:solidFill>
          <a:ln w="25400">
            <a:noFill/>
            <a:miter lim="800000"/>
            <a:headEnd/>
            <a:tailEnd/>
          </a:ln>
        </p:spPr>
        <p:txBody>
          <a:bodyPr wrap="none" lIns="101870" tIns="50935" rIns="101870" bIns="50935" anchor="ctr"/>
          <a:lstStyle/>
          <a:p>
            <a:pPr algn="ctr"/>
            <a:endParaRPr lang="en-US" sz="3600" b="1">
              <a:latin typeface="Times New Roman" pitchFamily="18" charset="0"/>
              <a:cs typeface="Arial" pitchFamily="34" charset="0"/>
            </a:endParaRPr>
          </a:p>
        </p:txBody>
      </p:sp>
      <p:sp>
        <p:nvSpPr>
          <p:cNvPr id="3078" name="Rectangle 6"/>
          <p:cNvSpPr>
            <a:spLocks noChangeArrowheads="1"/>
          </p:cNvSpPr>
          <p:nvPr/>
        </p:nvSpPr>
        <p:spPr bwMode="auto">
          <a:xfrm>
            <a:off x="276225" y="142875"/>
            <a:ext cx="4572000" cy="2184400"/>
          </a:xfrm>
          <a:prstGeom prst="rect">
            <a:avLst/>
          </a:prstGeom>
          <a:noFill/>
          <a:ln w="9525">
            <a:noFill/>
            <a:miter lim="800000"/>
            <a:headEnd/>
            <a:tailEnd/>
          </a:ln>
        </p:spPr>
        <p:txBody>
          <a:bodyPr lIns="91429" tIns="45715" rIns="91429" bIns="45715">
            <a:spAutoFit/>
          </a:bodyPr>
          <a:lstStyle/>
          <a:p>
            <a:r>
              <a:rPr lang="en-GB" sz="1800"/>
              <a:t>Press                     </a:t>
            </a:r>
            <a:r>
              <a:rPr lang="en-GB" sz="3200" b="1">
                <a:solidFill>
                  <a:schemeClr val="bg1"/>
                </a:solidFill>
              </a:rPr>
              <a:t>C</a:t>
            </a:r>
          </a:p>
          <a:p>
            <a:endParaRPr lang="en-GB" sz="3200" b="1">
              <a:solidFill>
                <a:schemeClr val="bg1"/>
              </a:solidFill>
            </a:endParaRPr>
          </a:p>
          <a:p>
            <a:r>
              <a:rPr lang="en-GB" sz="1800"/>
              <a:t>Then press green arrow          to join</a:t>
            </a:r>
          </a:p>
          <a:p>
            <a:r>
              <a:rPr lang="en-GB" sz="1800"/>
              <a:t>You should now be connected…</a:t>
            </a:r>
          </a:p>
          <a:p>
            <a:r>
              <a:rPr lang="en-GB" sz="1800"/>
              <a:t>ANS:</a:t>
            </a:r>
          </a:p>
          <a:p>
            <a:r>
              <a:rPr lang="en-GB" sz="1800"/>
              <a:t>YEAR5 PATH: </a:t>
            </a:r>
          </a:p>
        </p:txBody>
      </p:sp>
      <p:pic>
        <p:nvPicPr>
          <p:cNvPr id="3079" name="Picture 4"/>
          <p:cNvPicPr>
            <a:picLocks noChangeAspect="1" noChangeArrowheads="1"/>
          </p:cNvPicPr>
          <p:nvPr/>
        </p:nvPicPr>
        <p:blipFill>
          <a:blip r:embed="rId5"/>
          <a:srcRect/>
          <a:stretch>
            <a:fillRect/>
          </a:stretch>
        </p:blipFill>
        <p:spPr bwMode="auto">
          <a:xfrm>
            <a:off x="2811463" y="1111250"/>
            <a:ext cx="450850" cy="303213"/>
          </a:xfrm>
          <a:prstGeom prst="rect">
            <a:avLst/>
          </a:prstGeom>
          <a:noFill/>
          <a:ln w="9525">
            <a:noFill/>
            <a:miter lim="800000"/>
            <a:headEnd/>
            <a:tailEnd/>
          </a:ln>
        </p:spPr>
      </p:pic>
      <p:grpSp>
        <p:nvGrpSpPr>
          <p:cNvPr id="3080" name="Group 8"/>
          <p:cNvGrpSpPr>
            <a:grpSpLocks/>
          </p:cNvGrpSpPr>
          <p:nvPr/>
        </p:nvGrpSpPr>
        <p:grpSpPr bwMode="auto">
          <a:xfrm>
            <a:off x="5605463" y="2878138"/>
            <a:ext cx="3700462" cy="2857500"/>
            <a:chOff x="3429" y="1260"/>
            <a:chExt cx="2331" cy="1800"/>
          </a:xfrm>
        </p:grpSpPr>
        <p:pic>
          <p:nvPicPr>
            <p:cNvPr id="3081" name="Picture 4" descr="photo_prs_rf"/>
            <p:cNvPicPr>
              <a:picLocks noChangeAspect="1" noChangeArrowheads="1"/>
            </p:cNvPicPr>
            <p:nvPr/>
          </p:nvPicPr>
          <p:blipFill>
            <a:blip r:embed="rId6"/>
            <a:srcRect/>
            <a:stretch>
              <a:fillRect/>
            </a:stretch>
          </p:blipFill>
          <p:spPr bwMode="auto">
            <a:xfrm>
              <a:off x="3429" y="1260"/>
              <a:ext cx="2331" cy="990"/>
            </a:xfrm>
            <a:prstGeom prst="rect">
              <a:avLst/>
            </a:prstGeom>
            <a:noFill/>
            <a:ln w="9525">
              <a:noFill/>
              <a:miter lim="800000"/>
              <a:headEnd/>
              <a:tailEnd/>
            </a:ln>
          </p:spPr>
        </p:pic>
        <p:grpSp>
          <p:nvGrpSpPr>
            <p:cNvPr id="3082" name="Group 10"/>
            <p:cNvGrpSpPr>
              <a:grpSpLocks/>
            </p:cNvGrpSpPr>
            <p:nvPr/>
          </p:nvGrpSpPr>
          <p:grpSpPr bwMode="auto">
            <a:xfrm>
              <a:off x="3537" y="1980"/>
              <a:ext cx="2223" cy="1080"/>
              <a:chOff x="3537" y="1980"/>
              <a:chExt cx="2223" cy="1080"/>
            </a:xfrm>
          </p:grpSpPr>
          <p:sp>
            <p:nvSpPr>
              <p:cNvPr id="3083" name="Rectangle 3"/>
              <p:cNvSpPr txBox="1">
                <a:spLocks noChangeArrowheads="1"/>
              </p:cNvSpPr>
              <p:nvPr/>
            </p:nvSpPr>
            <p:spPr bwMode="auto">
              <a:xfrm>
                <a:off x="3537" y="2745"/>
                <a:ext cx="2223" cy="315"/>
              </a:xfrm>
              <a:prstGeom prst="rect">
                <a:avLst/>
              </a:prstGeom>
              <a:solidFill>
                <a:schemeClr val="bg1"/>
              </a:solidFill>
              <a:ln w="9525">
                <a:noFill/>
                <a:miter lim="800000"/>
                <a:headEnd/>
                <a:tailEnd/>
              </a:ln>
            </p:spPr>
            <p:txBody>
              <a:bodyPr lIns="82058" tIns="41029" rIns="82058" bIns="41029"/>
              <a:lstStyle/>
              <a:p>
                <a:pPr marL="342900" indent="-342900">
                  <a:spcBef>
                    <a:spcPct val="20000"/>
                  </a:spcBef>
                  <a:buFontTx/>
                  <a:buChar char="•"/>
                </a:pPr>
                <a:r>
                  <a:rPr lang="en-GB" sz="3200">
                    <a:solidFill>
                      <a:srgbClr val="33CC33"/>
                    </a:solidFill>
                    <a:latin typeface="Times New Roman" pitchFamily="18" charset="0"/>
                  </a:rPr>
                  <a:t>TRUE </a:t>
                </a:r>
                <a:r>
                  <a:rPr lang="en-GB" sz="3200">
                    <a:latin typeface="Times New Roman" pitchFamily="18" charset="0"/>
                  </a:rPr>
                  <a:t>     </a:t>
                </a:r>
                <a:r>
                  <a:rPr lang="en-GB" sz="3200">
                    <a:solidFill>
                      <a:srgbClr val="FF0000"/>
                    </a:solidFill>
                    <a:latin typeface="Times New Roman" pitchFamily="18" charset="0"/>
                  </a:rPr>
                  <a:t>FALSE</a:t>
                </a:r>
              </a:p>
              <a:p>
                <a:pPr marL="342900" indent="-342900">
                  <a:spcBef>
                    <a:spcPct val="20000"/>
                  </a:spcBef>
                  <a:buFontTx/>
                  <a:buChar char="•"/>
                </a:pPr>
                <a:endParaRPr lang="en-GB" sz="3200">
                  <a:latin typeface="Times New Roman" pitchFamily="18" charset="0"/>
                </a:endParaRPr>
              </a:p>
            </p:txBody>
          </p:sp>
          <p:cxnSp>
            <p:nvCxnSpPr>
              <p:cNvPr id="3084" name="Straight Arrow Connector 6"/>
              <p:cNvCxnSpPr>
                <a:cxnSpLocks noChangeShapeType="1"/>
              </p:cNvCxnSpPr>
              <p:nvPr/>
            </p:nvCxnSpPr>
            <p:spPr bwMode="auto">
              <a:xfrm rot="16200000" flipV="1">
                <a:off x="5063" y="2362"/>
                <a:ext cx="810" cy="45"/>
              </a:xfrm>
              <a:prstGeom prst="straightConnector1">
                <a:avLst/>
              </a:prstGeom>
              <a:noFill/>
              <a:ln w="44450" algn="ctr">
                <a:solidFill>
                  <a:srgbClr val="FF0000"/>
                </a:solidFill>
                <a:round/>
                <a:headEnd/>
                <a:tailEnd type="arrow" w="med" len="med"/>
              </a:ln>
            </p:spPr>
          </p:cxnSp>
          <p:cxnSp>
            <p:nvCxnSpPr>
              <p:cNvPr id="3085" name="Straight Arrow Connector 7"/>
              <p:cNvCxnSpPr>
                <a:cxnSpLocks noChangeShapeType="1"/>
              </p:cNvCxnSpPr>
              <p:nvPr/>
            </p:nvCxnSpPr>
            <p:spPr bwMode="auto">
              <a:xfrm flipV="1">
                <a:off x="4320" y="1980"/>
                <a:ext cx="900" cy="810"/>
              </a:xfrm>
              <a:prstGeom prst="straightConnector1">
                <a:avLst/>
              </a:prstGeom>
              <a:noFill/>
              <a:ln w="44450" algn="ctr">
                <a:solidFill>
                  <a:srgbClr val="66FF33"/>
                </a:solidFill>
                <a:round/>
                <a:headEnd/>
                <a:tailEnd type="arrow" w="med" len="med"/>
              </a:ln>
            </p:spPr>
          </p:cxnSp>
          <p:cxnSp>
            <p:nvCxnSpPr>
              <p:cNvPr id="3086" name="Straight Arrow Connector 11"/>
              <p:cNvCxnSpPr>
                <a:cxnSpLocks noChangeShapeType="1"/>
              </p:cNvCxnSpPr>
              <p:nvPr/>
            </p:nvCxnSpPr>
            <p:spPr bwMode="auto">
              <a:xfrm rot="5400000" flipH="1" flipV="1">
                <a:off x="3938" y="2182"/>
                <a:ext cx="630" cy="225"/>
              </a:xfrm>
              <a:prstGeom prst="straightConnector1">
                <a:avLst/>
              </a:prstGeom>
              <a:noFill/>
              <a:ln w="44450" algn="ctr">
                <a:solidFill>
                  <a:srgbClr val="33CC33"/>
                </a:solidFill>
                <a:round/>
                <a:headEnd/>
                <a:tailEnd type="arrow" w="med" len="med"/>
              </a:ln>
            </p:spPr>
          </p:cxnSp>
          <p:pic>
            <p:nvPicPr>
              <p:cNvPr id="3087" name="Picture 4"/>
              <p:cNvPicPr>
                <a:picLocks noChangeAspect="1" noChangeArrowheads="1"/>
              </p:cNvPicPr>
              <p:nvPr/>
            </p:nvPicPr>
            <p:blipFill>
              <a:blip r:embed="rId5"/>
              <a:srcRect/>
              <a:stretch>
                <a:fillRect/>
              </a:stretch>
            </p:blipFill>
            <p:spPr bwMode="auto">
              <a:xfrm>
                <a:off x="3915" y="2475"/>
                <a:ext cx="258" cy="168"/>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riad"/>
          <p:cNvPicPr>
            <a:picLocks noChangeAspect="1" noChangeArrowheads="1"/>
          </p:cNvPicPr>
          <p:nvPr/>
        </p:nvPicPr>
        <p:blipFill>
          <a:blip r:embed="rId3"/>
          <a:srcRect/>
          <a:stretch>
            <a:fillRect/>
          </a:stretch>
        </p:blipFill>
        <p:spPr bwMode="auto">
          <a:xfrm>
            <a:off x="2009775" y="0"/>
            <a:ext cx="6040438" cy="777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Medical Student: Y2</a:t>
            </a:r>
            <a:endParaRPr lang="en-GB" smtClean="0"/>
          </a:p>
        </p:txBody>
      </p:sp>
      <p:sp>
        <p:nvSpPr>
          <p:cNvPr id="22531"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Plan:</a:t>
            </a:r>
          </a:p>
          <a:p>
            <a:pPr marL="207963" indent="-207963" defTabSz="457200">
              <a:buClr>
                <a:srgbClr val="FF8100"/>
              </a:buClr>
              <a:buSzPct val="130000"/>
              <a:buFontTx/>
              <a:buChar char="•"/>
            </a:pPr>
            <a:r>
              <a:rPr lang="en-GB" sz="4400">
                <a:solidFill>
                  <a:srgbClr val="FFFFFF"/>
                </a:solidFill>
                <a:latin typeface="Times New Roman" pitchFamily="18" charset="0"/>
              </a:rPr>
              <a:t>A. Do nothing</a:t>
            </a:r>
          </a:p>
          <a:p>
            <a:pPr marL="207963" indent="-207963" defTabSz="457200">
              <a:buClr>
                <a:srgbClr val="FF8100"/>
              </a:buClr>
              <a:buSzPct val="130000"/>
              <a:buFontTx/>
              <a:buChar char="•"/>
            </a:pPr>
            <a:r>
              <a:rPr lang="en-GB" sz="4400">
                <a:solidFill>
                  <a:srgbClr val="FFFFFF"/>
                </a:solidFill>
                <a:latin typeface="Times New Roman" pitchFamily="18" charset="0"/>
              </a:rPr>
              <a:t>B. Repeat bilirubin fasting.</a:t>
            </a:r>
          </a:p>
          <a:p>
            <a:pPr marL="207963" indent="-207963" defTabSz="457200">
              <a:buClr>
                <a:srgbClr val="FF8100"/>
              </a:buClr>
              <a:buSzPct val="130000"/>
              <a:buFontTx/>
              <a:buChar char="•"/>
            </a:pPr>
            <a:r>
              <a:rPr lang="en-GB" sz="4400">
                <a:solidFill>
                  <a:srgbClr val="FFFFFF"/>
                </a:solidFill>
                <a:latin typeface="Times New Roman" pitchFamily="18" charset="0"/>
              </a:rPr>
              <a:t>C. Other blood tests (? Which)</a:t>
            </a:r>
          </a:p>
          <a:p>
            <a:pPr marL="207963" indent="-207963" defTabSz="457200">
              <a:buClr>
                <a:srgbClr val="FF8100"/>
              </a:buClr>
              <a:buSzPct val="130000"/>
              <a:buFontTx/>
              <a:buChar char="•"/>
            </a:pPr>
            <a:r>
              <a:rPr lang="en-GB" sz="4400">
                <a:solidFill>
                  <a:srgbClr val="FFFFFF"/>
                </a:solidFill>
                <a:latin typeface="Times New Roman" pitchFamily="18" charset="0"/>
              </a:rPr>
              <a:t>D. Ultrasound abdo</a:t>
            </a:r>
          </a:p>
          <a:p>
            <a:pPr marL="207963" indent="-207963" defTabSz="457200">
              <a:buClr>
                <a:srgbClr val="FF8100"/>
              </a:buClr>
              <a:buSzPct val="130000"/>
              <a:buFontTx/>
              <a:buChar char="•"/>
            </a:pPr>
            <a:r>
              <a:rPr lang="en-GB" sz="4400">
                <a:solidFill>
                  <a:srgbClr val="FFFFFF"/>
                </a:solidFill>
                <a:latin typeface="Times New Roman" pitchFamily="18" charset="0"/>
              </a:rPr>
              <a:t>E. CT abdo</a:t>
            </a:r>
          </a:p>
          <a:p>
            <a:pPr marL="207963" indent="-207963" defTabSz="457200">
              <a:buClr>
                <a:srgbClr val="FF8100"/>
              </a:buClr>
              <a:buSzPct val="130000"/>
              <a:buFontTx/>
              <a:buChar char="•"/>
            </a:pPr>
            <a:r>
              <a:rPr lang="en-GB" sz="4400">
                <a:solidFill>
                  <a:srgbClr val="FFFFFF"/>
                </a:solidFill>
                <a:latin typeface="Times New Roman" pitchFamily="18" charset="0"/>
              </a:rPr>
              <a:t>F. Liver biopsy</a:t>
            </a:r>
            <a:endParaRPr lang="en-GB" sz="4400">
              <a:latin typeface="Times New Roman" pitchFamily="18" charset="0"/>
            </a:endParaRPr>
          </a:p>
        </p:txBody>
      </p:sp>
      <p:pic>
        <p:nvPicPr>
          <p:cNvPr id="22532"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81050" y="430213"/>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Causes of high Bili ?</a:t>
            </a:r>
            <a:endParaRPr lang="en-GB" smtClean="0"/>
          </a:p>
        </p:txBody>
      </p:sp>
      <p:sp>
        <p:nvSpPr>
          <p:cNvPr id="23555"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1. (pre hepatic) (unconjugated)</a:t>
            </a:r>
          </a:p>
          <a:p>
            <a:pPr marL="207963" indent="-207963" defTabSz="457200">
              <a:buClr>
                <a:srgbClr val="FF8100"/>
              </a:buClr>
              <a:buSzPct val="130000"/>
              <a:buFontTx/>
              <a:buChar char="•"/>
            </a:pPr>
            <a:r>
              <a:rPr lang="en-GB" sz="4400">
                <a:solidFill>
                  <a:srgbClr val="FFFFFF"/>
                </a:solidFill>
                <a:latin typeface="Times New Roman" pitchFamily="18" charset="0"/>
              </a:rPr>
              <a:t>Haemolysis</a:t>
            </a:r>
          </a:p>
          <a:p>
            <a:pPr marL="207963" indent="-207963" defTabSz="457200">
              <a:buClr>
                <a:srgbClr val="FF8100"/>
              </a:buClr>
              <a:buSzPct val="130000"/>
              <a:buFontTx/>
              <a:buChar char="•"/>
            </a:pPr>
            <a:r>
              <a:rPr lang="en-GB" sz="4400">
                <a:solidFill>
                  <a:srgbClr val="FFFFFF"/>
                </a:solidFill>
                <a:latin typeface="Times New Roman" pitchFamily="18" charset="0"/>
              </a:rPr>
              <a:t>(FBC + film)</a:t>
            </a:r>
          </a:p>
          <a:p>
            <a:pPr marL="207963" indent="-207963" defTabSz="457200">
              <a:buClr>
                <a:srgbClr val="FF8100"/>
              </a:buClr>
              <a:buSzPct val="130000"/>
              <a:buFontTx/>
              <a:buChar char="•"/>
            </a:pPr>
            <a:r>
              <a:rPr lang="en-GB" sz="4400">
                <a:solidFill>
                  <a:srgbClr val="FFFFFF"/>
                </a:solidFill>
                <a:latin typeface="Times New Roman" pitchFamily="18" charset="0"/>
              </a:rPr>
              <a:t>2. Hepatic disease</a:t>
            </a:r>
          </a:p>
          <a:p>
            <a:pPr marL="207963" indent="-207963" defTabSz="457200">
              <a:buClr>
                <a:srgbClr val="FF8100"/>
              </a:buClr>
              <a:buSzPct val="130000"/>
              <a:buFontTx/>
              <a:buChar char="•"/>
            </a:pPr>
            <a:r>
              <a:rPr lang="en-GB" sz="4400">
                <a:solidFill>
                  <a:srgbClr val="FFFFFF"/>
                </a:solidFill>
                <a:latin typeface="Times New Roman" pitchFamily="18" charset="0"/>
              </a:rPr>
              <a:t>Repeat LFTs</a:t>
            </a:r>
          </a:p>
          <a:p>
            <a:pPr marL="207963" indent="-207963" defTabSz="457200">
              <a:buClr>
                <a:srgbClr val="FF8100"/>
              </a:buClr>
              <a:buSzPct val="130000"/>
              <a:buFontTx/>
              <a:buChar char="•"/>
            </a:pPr>
            <a:r>
              <a:rPr lang="en-GB" sz="4400">
                <a:solidFill>
                  <a:srgbClr val="FFFFFF"/>
                </a:solidFill>
                <a:latin typeface="Times New Roman" pitchFamily="18" charset="0"/>
              </a:rPr>
              <a:t>3. Post hepatic:</a:t>
            </a:r>
          </a:p>
          <a:p>
            <a:pPr marL="207963" indent="-207963" defTabSz="457200">
              <a:buClr>
                <a:srgbClr val="FF8100"/>
              </a:buClr>
              <a:buSzPct val="130000"/>
              <a:buFontTx/>
              <a:buChar char="•"/>
            </a:pPr>
            <a:r>
              <a:rPr lang="en-GB" sz="4400">
                <a:solidFill>
                  <a:srgbClr val="FFFFFF"/>
                </a:solidFill>
                <a:latin typeface="Times New Roman" pitchFamily="18" charset="0"/>
              </a:rPr>
              <a:t>(obstructive jaundice).</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781050" y="430213"/>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Causes of high Bili ?</a:t>
            </a:r>
            <a:endParaRPr lang="en-GB" smtClean="0"/>
          </a:p>
        </p:txBody>
      </p:sp>
      <p:sp>
        <p:nvSpPr>
          <p:cNvPr id="24579"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The van den Bergh reaction measures serum bilirubin via fractionation. A direct reaction measures conjugated bilirubin. The addition of methanol causes a complete reaction, which measures total bilirubin (conjugated plus unconjugated); the difference measures unconjugated bilirubin (an indirect reaction).</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Van den Bergh</a:t>
            </a:r>
            <a:endParaRPr lang="en-GB" smtClean="0"/>
          </a:p>
        </p:txBody>
      </p:sp>
      <p:sp>
        <p:nvSpPr>
          <p:cNvPr id="25603"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A </a:t>
            </a:r>
            <a:r>
              <a:rPr lang="en-GB" sz="4400" u="sng">
                <a:solidFill>
                  <a:srgbClr val="FFFFFF"/>
                </a:solidFill>
                <a:latin typeface="Times New Roman" pitchFamily="18" charset="0"/>
              </a:rPr>
              <a:t>direct</a:t>
            </a:r>
            <a:r>
              <a:rPr lang="en-GB" sz="4400">
                <a:solidFill>
                  <a:srgbClr val="FFFFFF"/>
                </a:solidFill>
                <a:latin typeface="Times New Roman" pitchFamily="18" charset="0"/>
              </a:rPr>
              <a:t> reaction measures </a:t>
            </a:r>
            <a:r>
              <a:rPr lang="en-GB" sz="4400" u="sng">
                <a:solidFill>
                  <a:srgbClr val="FFFFFF"/>
                </a:solidFill>
                <a:latin typeface="Times New Roman" pitchFamily="18" charset="0"/>
              </a:rPr>
              <a:t>conjugated</a:t>
            </a:r>
            <a:r>
              <a:rPr lang="en-GB" sz="4400">
                <a:solidFill>
                  <a:srgbClr val="FFFFFF"/>
                </a:solidFill>
                <a:latin typeface="Times New Roman" pitchFamily="18" charset="0"/>
              </a:rPr>
              <a:t> </a:t>
            </a:r>
            <a:r>
              <a:rPr lang="en-GB" sz="4400">
                <a:solidFill>
                  <a:srgbClr val="969696"/>
                </a:solidFill>
                <a:latin typeface="Times New Roman" pitchFamily="18" charset="0"/>
              </a:rPr>
              <a:t>bilirubin. The addition of methanol causes a complete reaction, which measures total bilirubin (conjugated plus unconjugated); the difference</a:t>
            </a:r>
            <a:r>
              <a:rPr lang="en-GB" sz="4400">
                <a:solidFill>
                  <a:srgbClr val="FFFFFF"/>
                </a:solidFill>
                <a:latin typeface="Times New Roman" pitchFamily="18" charset="0"/>
              </a:rPr>
              <a:t> </a:t>
            </a:r>
          </a:p>
          <a:p>
            <a:pPr marL="207963" indent="-207963" defTabSz="457200">
              <a:buClr>
                <a:srgbClr val="FF8100"/>
              </a:buClr>
              <a:buSzPct val="130000"/>
              <a:buFontTx/>
              <a:buChar char="•"/>
            </a:pPr>
            <a:r>
              <a:rPr lang="en-GB" sz="4400">
                <a:solidFill>
                  <a:srgbClr val="FFFFFF"/>
                </a:solidFill>
                <a:latin typeface="Times New Roman" pitchFamily="18" charset="0"/>
              </a:rPr>
              <a:t>(</a:t>
            </a:r>
            <a:r>
              <a:rPr lang="en-GB" sz="4400" u="sng">
                <a:solidFill>
                  <a:srgbClr val="FFFFFF"/>
                </a:solidFill>
                <a:latin typeface="Times New Roman" pitchFamily="18" charset="0"/>
              </a:rPr>
              <a:t>indirect</a:t>
            </a:r>
            <a:r>
              <a:rPr lang="en-GB" sz="4400">
                <a:solidFill>
                  <a:srgbClr val="FFFFFF"/>
                </a:solidFill>
                <a:latin typeface="Times New Roman" pitchFamily="18" charset="0"/>
              </a:rPr>
              <a:t> reaction) </a:t>
            </a:r>
            <a:r>
              <a:rPr lang="en-GB" sz="4400" u="sng">
                <a:solidFill>
                  <a:srgbClr val="FFFFFF"/>
                </a:solidFill>
                <a:latin typeface="Times New Roman" pitchFamily="18" charset="0"/>
              </a:rPr>
              <a:t>unconjugated</a:t>
            </a:r>
            <a:r>
              <a:rPr lang="en-GB" sz="4400">
                <a:solidFill>
                  <a:srgbClr val="FFFFFF"/>
                </a:solidFill>
                <a:latin typeface="Times New Roman" pitchFamily="18" charset="0"/>
              </a:rPr>
              <a:t> bilirubin </a:t>
            </a: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Repeat bloods (fast)</a:t>
            </a:r>
            <a:endParaRPr lang="en-GB" smtClean="0"/>
          </a:p>
        </p:txBody>
      </p:sp>
      <p:sp>
        <p:nvSpPr>
          <p:cNvPr id="26627"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1. Hb 14.7  WC 5.0  plat 250</a:t>
            </a:r>
          </a:p>
          <a:p>
            <a:pPr marL="207963" indent="-207963" defTabSz="457200">
              <a:buClr>
                <a:srgbClr val="FF8100"/>
              </a:buClr>
              <a:buSzPct val="130000"/>
              <a:buFontTx/>
              <a:buChar char="•"/>
            </a:pPr>
            <a:r>
              <a:rPr lang="en-GB" sz="4400">
                <a:solidFill>
                  <a:srgbClr val="FFFFFF"/>
                </a:solidFill>
                <a:latin typeface="Times New Roman" pitchFamily="18" charset="0"/>
              </a:rPr>
              <a:t>Film normal</a:t>
            </a:r>
          </a:p>
          <a:p>
            <a:pPr marL="207963" indent="-207963" defTabSz="457200">
              <a:buClr>
                <a:srgbClr val="FF8100"/>
              </a:buClr>
              <a:buSzPct val="130000"/>
              <a:buFontTx/>
              <a:buChar char="•"/>
            </a:pPr>
            <a:r>
              <a:rPr lang="en-GB" sz="4400">
                <a:solidFill>
                  <a:srgbClr val="FFFFFF"/>
                </a:solidFill>
                <a:latin typeface="Times New Roman" pitchFamily="18" charset="0"/>
              </a:rPr>
              <a:t>2. Bili: 45</a:t>
            </a:r>
          </a:p>
          <a:p>
            <a:pPr marL="207963" indent="-207963" defTabSz="457200">
              <a:buClr>
                <a:srgbClr val="FF8100"/>
              </a:buClr>
              <a:buSzPct val="130000"/>
              <a:buFontTx/>
              <a:buChar char="•"/>
            </a:pPr>
            <a:r>
              <a:rPr lang="en-GB" sz="4400">
                <a:solidFill>
                  <a:srgbClr val="FFFFFF"/>
                </a:solidFill>
                <a:latin typeface="Times New Roman" pitchFamily="18" charset="0"/>
              </a:rPr>
              <a:t>Repeat LFTs otherwise normal.</a:t>
            </a:r>
          </a:p>
          <a:p>
            <a:pPr marL="207963" indent="-207963" defTabSz="457200">
              <a:buClr>
                <a:srgbClr val="FF8100"/>
              </a:buClr>
              <a:buSzPct val="130000"/>
              <a:buFontTx/>
              <a:buChar char="•"/>
            </a:pPr>
            <a:r>
              <a:rPr lang="en-GB" sz="4400">
                <a:solidFill>
                  <a:srgbClr val="FFFFFF"/>
                </a:solidFill>
                <a:latin typeface="Times New Roman" pitchFamily="18" charset="0"/>
              </a:rPr>
              <a:t>3. Post hepatic:</a:t>
            </a:r>
          </a:p>
          <a:p>
            <a:pPr marL="207963" indent="-207963" defTabSz="457200">
              <a:buClr>
                <a:srgbClr val="FF8100"/>
              </a:buClr>
              <a:buSzPct val="130000"/>
              <a:buFontTx/>
              <a:buChar char="•"/>
            </a:pPr>
            <a:r>
              <a:rPr lang="en-GB" sz="4400">
                <a:solidFill>
                  <a:srgbClr val="FFFFFF"/>
                </a:solidFill>
                <a:latin typeface="Times New Roman" pitchFamily="18" charset="0"/>
              </a:rPr>
              <a:t>(obstructive jaundice): normal alk phos</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5600" b="1" smtClean="0">
                <a:solidFill>
                  <a:srgbClr val="FFFF00"/>
                </a:solidFill>
                <a:latin typeface="TimesNewRomanPS" charset="0"/>
              </a:rPr>
              <a:t>3. Name the condition</a:t>
            </a:r>
            <a:endParaRPr lang="en-GB" sz="2800" smtClean="0"/>
          </a:p>
        </p:txBody>
      </p:sp>
      <p:sp>
        <p:nvSpPr>
          <p:cNvPr id="27651" name="Text Box 3"/>
          <p:cNvSpPr txBox="1">
            <a:spLocks noChangeArrowheads="1"/>
          </p:cNvSpPr>
          <p:nvPr/>
        </p:nvSpPr>
        <p:spPr bwMode="auto">
          <a:xfrm>
            <a:off x="996950" y="1798638"/>
            <a:ext cx="7969250" cy="52578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endParaRPr lang="en-US"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a:t>
            </a:r>
            <a:endParaRPr lang="en-GB" smtClean="0"/>
          </a:p>
        </p:txBody>
      </p:sp>
      <p:sp>
        <p:nvSpPr>
          <p:cNvPr id="28675" name="Text Box 3"/>
          <p:cNvSpPr txBox="1">
            <a:spLocks noChangeArrowheads="1"/>
          </p:cNvSpPr>
          <p:nvPr/>
        </p:nvSpPr>
        <p:spPr bwMode="auto">
          <a:xfrm>
            <a:off x="996950" y="1798638"/>
            <a:ext cx="8280400" cy="5183187"/>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Common (I have it)</a:t>
            </a:r>
          </a:p>
          <a:p>
            <a:pPr marL="207963" indent="-207963" defTabSz="457200">
              <a:buClr>
                <a:srgbClr val="FF8100"/>
              </a:buClr>
              <a:buSzPct val="130000"/>
              <a:buFontTx/>
              <a:buChar char="•"/>
            </a:pPr>
            <a:endParaRPr lang="en-GB" sz="4400">
              <a:latin typeface="Times New Roman" pitchFamily="18" charset="0"/>
            </a:endParaRPr>
          </a:p>
          <a:p>
            <a:pPr marL="207963" indent="-207963" defTabSz="457200">
              <a:buClr>
                <a:srgbClr val="FF8100"/>
              </a:buClr>
              <a:buSzPct val="130000"/>
              <a:buFontTx/>
              <a:buChar char="•"/>
            </a:pPr>
            <a:r>
              <a:rPr lang="en-GB" sz="4400">
                <a:latin typeface="Times New Roman" pitchFamily="18" charset="0"/>
              </a:rPr>
              <a:t>How inherited ? (Q4)</a:t>
            </a:r>
          </a:p>
          <a:p>
            <a:pPr marL="207963" indent="-207963" defTabSz="457200">
              <a:buClr>
                <a:srgbClr val="FF8100"/>
              </a:buClr>
              <a:buSzPct val="130000"/>
              <a:buFontTx/>
              <a:buChar char="•"/>
            </a:pPr>
            <a:r>
              <a:rPr lang="en-GB" sz="4400">
                <a:latin typeface="Times New Roman" pitchFamily="18" charset="0"/>
              </a:rPr>
              <a:t>A. Recessive</a:t>
            </a:r>
          </a:p>
          <a:p>
            <a:pPr marL="207963" indent="-207963" defTabSz="457200">
              <a:buClr>
                <a:srgbClr val="FF8100"/>
              </a:buClr>
              <a:buSzPct val="130000"/>
              <a:buFontTx/>
              <a:buChar char="•"/>
            </a:pPr>
            <a:r>
              <a:rPr lang="en-GB" sz="4400">
                <a:latin typeface="Times New Roman" pitchFamily="18" charset="0"/>
              </a:rPr>
              <a:t>B. Dominant</a:t>
            </a:r>
          </a:p>
          <a:p>
            <a:pPr marL="207963" indent="-207963" defTabSz="457200">
              <a:buClr>
                <a:srgbClr val="FF8100"/>
              </a:buClr>
              <a:buSzPct val="130000"/>
              <a:buFontTx/>
              <a:buChar char="•"/>
            </a:pPr>
            <a:r>
              <a:rPr lang="en-GB" sz="4400">
                <a:latin typeface="Times New Roman" pitchFamily="18" charset="0"/>
              </a:rPr>
              <a:t>C. X- linked</a:t>
            </a:r>
          </a:p>
          <a:p>
            <a:pPr marL="207963" indent="-207963" defTabSz="457200">
              <a:buClr>
                <a:srgbClr val="FF8100"/>
              </a:buClr>
              <a:buSzPct val="130000"/>
              <a:buFontTx/>
              <a:buChar char="•"/>
            </a:pPr>
            <a:r>
              <a:rPr lang="en-GB" sz="4400">
                <a:latin typeface="Times New Roman" pitchFamily="18" charset="0"/>
              </a:rPr>
              <a:t>D. No idea</a:t>
            </a:r>
          </a:p>
        </p:txBody>
      </p:sp>
      <p:pic>
        <p:nvPicPr>
          <p:cNvPr id="28676"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 Q5</a:t>
            </a:r>
            <a:endParaRPr lang="en-GB" smtClean="0"/>
          </a:p>
        </p:txBody>
      </p:sp>
      <p:sp>
        <p:nvSpPr>
          <p:cNvPr id="29699" name="Text Box 3"/>
          <p:cNvSpPr txBox="1">
            <a:spLocks noChangeArrowheads="1"/>
          </p:cNvSpPr>
          <p:nvPr/>
        </p:nvSpPr>
        <p:spPr bwMode="auto">
          <a:xfrm>
            <a:off x="996950" y="1798638"/>
            <a:ext cx="8904288" cy="5153025"/>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Common (I have it)</a:t>
            </a:r>
          </a:p>
          <a:p>
            <a:pPr marL="207963" indent="-207963" defTabSz="457200">
              <a:buClr>
                <a:srgbClr val="FF8100"/>
              </a:buClr>
              <a:buSzPct val="130000"/>
              <a:buFontTx/>
              <a:buChar char="•"/>
            </a:pPr>
            <a:endParaRPr lang="en-GB" sz="4400">
              <a:latin typeface="Times New Roman" pitchFamily="18" charset="0"/>
            </a:endParaRPr>
          </a:p>
          <a:p>
            <a:pPr marL="207963" indent="-207963" defTabSz="457200">
              <a:buClr>
                <a:srgbClr val="FF8100"/>
              </a:buClr>
              <a:buSzPct val="130000"/>
              <a:buFontTx/>
              <a:buChar char="•"/>
            </a:pPr>
            <a:r>
              <a:rPr lang="en-GB" sz="4400">
                <a:latin typeface="Times New Roman" pitchFamily="18" charset="0"/>
              </a:rPr>
              <a:t>How inherited ?</a:t>
            </a:r>
          </a:p>
          <a:p>
            <a:pPr marL="207963" indent="-207963" defTabSz="457200">
              <a:buClr>
                <a:srgbClr val="FF8100"/>
              </a:buClr>
              <a:buSzPct val="130000"/>
              <a:buFontTx/>
              <a:buChar char="•"/>
            </a:pPr>
            <a:r>
              <a:rPr lang="en-GB" sz="4400">
                <a:latin typeface="Times New Roman" pitchFamily="18" charset="0"/>
              </a:rPr>
              <a:t>Recessive </a:t>
            </a:r>
          </a:p>
          <a:p>
            <a:pPr marL="207963" indent="-207963" defTabSz="457200">
              <a:buClr>
                <a:srgbClr val="FF8100"/>
              </a:buClr>
              <a:buSzPct val="130000"/>
              <a:buFontTx/>
              <a:buChar char="•"/>
            </a:pPr>
            <a:r>
              <a:rPr lang="en-GB" sz="4400">
                <a:latin typeface="Times New Roman" pitchFamily="18" charset="0"/>
              </a:rPr>
              <a:t>What percentage of us carry the gene?</a:t>
            </a:r>
          </a:p>
        </p:txBody>
      </p:sp>
      <p:pic>
        <p:nvPicPr>
          <p:cNvPr id="29700"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a:t>
            </a:r>
            <a:endParaRPr lang="en-GB" smtClean="0"/>
          </a:p>
        </p:txBody>
      </p:sp>
      <p:sp>
        <p:nvSpPr>
          <p:cNvPr id="30723" name="Text Box 3"/>
          <p:cNvSpPr txBox="1">
            <a:spLocks noChangeArrowheads="1"/>
          </p:cNvSpPr>
          <p:nvPr/>
        </p:nvSpPr>
        <p:spPr bwMode="auto">
          <a:xfrm>
            <a:off x="781050" y="1870075"/>
            <a:ext cx="8904288" cy="5153025"/>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Common (I have it)</a:t>
            </a:r>
          </a:p>
          <a:p>
            <a:pPr marL="207963" indent="-207963" defTabSz="457200">
              <a:buClr>
                <a:srgbClr val="FF8100"/>
              </a:buClr>
              <a:buSzPct val="130000"/>
              <a:buFontTx/>
              <a:buChar char="•"/>
            </a:pPr>
            <a:endParaRPr lang="en-GB" sz="4400">
              <a:latin typeface="Times New Roman" pitchFamily="18" charset="0"/>
            </a:endParaRPr>
          </a:p>
          <a:p>
            <a:pPr marL="207963" indent="-207963" defTabSz="457200">
              <a:buClr>
                <a:srgbClr val="FF8100"/>
              </a:buClr>
              <a:buSzPct val="130000"/>
              <a:buFontTx/>
              <a:buChar char="•"/>
            </a:pPr>
            <a:r>
              <a:rPr lang="en-GB" sz="4400">
                <a:latin typeface="Times New Roman" pitchFamily="18" charset="0"/>
              </a:rPr>
              <a:t>How inherited ?</a:t>
            </a:r>
          </a:p>
          <a:p>
            <a:pPr marL="207963" indent="-207963" defTabSz="457200">
              <a:buClr>
                <a:srgbClr val="FF8100"/>
              </a:buClr>
              <a:buSzPct val="130000"/>
              <a:buFontTx/>
              <a:buChar char="•"/>
            </a:pPr>
            <a:r>
              <a:rPr lang="en-GB" sz="4400">
                <a:latin typeface="Times New Roman" pitchFamily="18" charset="0"/>
              </a:rPr>
              <a:t>Recessive </a:t>
            </a:r>
          </a:p>
          <a:p>
            <a:pPr marL="207963" indent="-207963" defTabSz="457200">
              <a:buClr>
                <a:srgbClr val="FF8100"/>
              </a:buClr>
              <a:buSzPct val="130000"/>
              <a:buFontTx/>
              <a:buChar char="•"/>
            </a:pPr>
            <a:r>
              <a:rPr lang="en-GB" sz="4400">
                <a:latin typeface="Times New Roman" pitchFamily="18" charset="0"/>
              </a:rPr>
              <a:t>50% carry gene</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841500" y="460375"/>
            <a:ext cx="76517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Before we start</a:t>
            </a:r>
            <a:endParaRPr lang="en-GB" smtClean="0"/>
          </a:p>
        </p:txBody>
      </p:sp>
      <p:sp>
        <p:nvSpPr>
          <p:cNvPr id="4099" name="Text Box 4"/>
          <p:cNvSpPr txBox="1">
            <a:spLocks noChangeArrowheads="1"/>
          </p:cNvSpPr>
          <p:nvPr/>
        </p:nvSpPr>
        <p:spPr bwMode="auto">
          <a:xfrm>
            <a:off x="990600" y="1752600"/>
            <a:ext cx="8686800" cy="5562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dirty="0">
                <a:solidFill>
                  <a:srgbClr val="FFFFFF"/>
                </a:solidFill>
                <a:latin typeface="Times New Roman" pitchFamily="18" charset="0"/>
              </a:rPr>
              <a:t>Remember to wear tropical dress on Friday</a:t>
            </a:r>
          </a:p>
          <a:p>
            <a:pPr marL="207963" indent="-207963" defTabSz="457200">
              <a:buClr>
                <a:srgbClr val="FF8100"/>
              </a:buClr>
              <a:buSzPct val="130000"/>
              <a:buFontTx/>
              <a:buChar char="•"/>
            </a:pPr>
            <a:r>
              <a:rPr lang="en-GB" sz="4400" dirty="0">
                <a:solidFill>
                  <a:srgbClr val="FFFFFF"/>
                </a:solidFill>
                <a:latin typeface="Times New Roman" pitchFamily="18" charset="0"/>
              </a:rPr>
              <a:t>Bring your clicker for the mock exam in the afternoon at </a:t>
            </a:r>
            <a:r>
              <a:rPr lang="en-GB" sz="4400" dirty="0" smtClean="0">
                <a:solidFill>
                  <a:srgbClr val="FFFFFF"/>
                </a:solidFill>
                <a:latin typeface="Times New Roman" pitchFamily="18" charset="0"/>
              </a:rPr>
              <a:t>2.30pm </a:t>
            </a:r>
            <a:r>
              <a:rPr lang="en-GB" sz="4400" dirty="0">
                <a:solidFill>
                  <a:srgbClr val="FFFFFF"/>
                </a:solidFill>
                <a:latin typeface="Times New Roman" pitchFamily="18" charset="0"/>
              </a:rPr>
              <a:t>!</a:t>
            </a:r>
            <a:endParaRPr lang="en-GB" sz="4400" dirty="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284288" y="460375"/>
            <a:ext cx="8393112"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 Genetics Q6</a:t>
            </a:r>
            <a:endParaRPr lang="en-GB" smtClean="0"/>
          </a:p>
        </p:txBody>
      </p:sp>
      <p:sp>
        <p:nvSpPr>
          <p:cNvPr id="31747" name="Text Box 3"/>
          <p:cNvSpPr txBox="1">
            <a:spLocks noChangeArrowheads="1"/>
          </p:cNvSpPr>
          <p:nvPr/>
        </p:nvSpPr>
        <p:spPr bwMode="auto">
          <a:xfrm>
            <a:off x="228600" y="1828800"/>
            <a:ext cx="9601200" cy="4144963"/>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Recessive inheritance</a:t>
            </a:r>
          </a:p>
          <a:p>
            <a:pPr marL="207963" indent="-207963" defTabSz="457200">
              <a:buClr>
                <a:srgbClr val="FF8100"/>
              </a:buClr>
              <a:buSzPct val="130000"/>
              <a:buFontTx/>
              <a:buChar char="•"/>
            </a:pPr>
            <a:r>
              <a:rPr lang="en-GB" sz="4400">
                <a:latin typeface="Times New Roman" pitchFamily="18" charset="0"/>
              </a:rPr>
              <a:t>50% of us carry the gene</a:t>
            </a:r>
          </a:p>
          <a:p>
            <a:pPr marL="207963" indent="-207963" defTabSz="457200">
              <a:buClr>
                <a:srgbClr val="FF8100"/>
              </a:buClr>
              <a:buSzPct val="130000"/>
              <a:buFontTx/>
              <a:buChar char="•"/>
            </a:pPr>
            <a:r>
              <a:rPr lang="en-GB" sz="4400">
                <a:latin typeface="Times New Roman" pitchFamily="18" charset="0"/>
              </a:rPr>
              <a:t>What will the population prevalence (as a percentage (%) of the full syndrome be given that half of us carry the gene?</a:t>
            </a:r>
          </a:p>
        </p:txBody>
      </p:sp>
      <p:pic>
        <p:nvPicPr>
          <p:cNvPr id="31748"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 Genetics</a:t>
            </a:r>
            <a:endParaRPr lang="en-GB" smtClean="0"/>
          </a:p>
        </p:txBody>
      </p:sp>
      <p:sp>
        <p:nvSpPr>
          <p:cNvPr id="32771"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Recessive inheritance</a:t>
            </a:r>
          </a:p>
          <a:p>
            <a:pPr marL="207963" indent="-207963" defTabSz="457200">
              <a:buClr>
                <a:srgbClr val="FF8100"/>
              </a:buClr>
              <a:buSzPct val="130000"/>
              <a:buFontTx/>
              <a:buChar char="•"/>
            </a:pPr>
            <a:r>
              <a:rPr lang="en-GB" sz="4400">
                <a:latin typeface="Times New Roman" pitchFamily="18" charset="0"/>
              </a:rPr>
              <a:t>50% of us carry the gene</a:t>
            </a:r>
          </a:p>
          <a:p>
            <a:pPr marL="207963" indent="-207963" defTabSz="457200">
              <a:buClr>
                <a:srgbClr val="FF8100"/>
              </a:buClr>
              <a:buSzPct val="130000"/>
              <a:buFontTx/>
              <a:buChar char="•"/>
            </a:pPr>
            <a:r>
              <a:rPr lang="en-GB" sz="4400">
                <a:latin typeface="Times New Roman" pitchFamily="18" charset="0"/>
              </a:rPr>
              <a:t>Probability of both partners being carriers is thus …..</a:t>
            </a: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 Genetics</a:t>
            </a:r>
            <a:endParaRPr lang="en-GB" smtClean="0"/>
          </a:p>
        </p:txBody>
      </p:sp>
      <p:sp>
        <p:nvSpPr>
          <p:cNvPr id="33795"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Recessive inheritance</a:t>
            </a:r>
          </a:p>
          <a:p>
            <a:pPr marL="207963" indent="-207963" defTabSz="457200">
              <a:buClr>
                <a:srgbClr val="FF8100"/>
              </a:buClr>
              <a:buSzPct val="130000"/>
              <a:buFontTx/>
              <a:buChar char="•"/>
            </a:pPr>
            <a:r>
              <a:rPr lang="en-GB" sz="4400">
                <a:latin typeface="Times New Roman" pitchFamily="18" charset="0"/>
              </a:rPr>
              <a:t>50% of us carry the gene</a:t>
            </a:r>
          </a:p>
          <a:p>
            <a:pPr marL="207963" indent="-207963" defTabSz="457200">
              <a:buClr>
                <a:srgbClr val="FF8100"/>
              </a:buClr>
              <a:buSzPct val="130000"/>
              <a:buFontTx/>
              <a:buChar char="•"/>
            </a:pPr>
            <a:r>
              <a:rPr lang="en-GB" sz="4400">
                <a:latin typeface="Times New Roman" pitchFamily="18" charset="0"/>
              </a:rPr>
              <a:t>Probability of both partners being carriers is thus 25%.</a:t>
            </a:r>
          </a:p>
        </p:txBody>
      </p:sp>
      <p:sp>
        <p:nvSpPr>
          <p:cNvPr id="33796" name="Oval 4"/>
          <p:cNvSpPr>
            <a:spLocks noChangeArrowheads="1"/>
          </p:cNvSpPr>
          <p:nvPr/>
        </p:nvSpPr>
        <p:spPr bwMode="auto">
          <a:xfrm>
            <a:off x="1752600" y="4800600"/>
            <a:ext cx="457200" cy="762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3797" name="Oval 5"/>
          <p:cNvSpPr>
            <a:spLocks noChangeArrowheads="1"/>
          </p:cNvSpPr>
          <p:nvPr/>
        </p:nvSpPr>
        <p:spPr bwMode="auto">
          <a:xfrm>
            <a:off x="1143000" y="4800600"/>
            <a:ext cx="4572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798" name="Oval 6"/>
          <p:cNvSpPr>
            <a:spLocks noChangeArrowheads="1"/>
          </p:cNvSpPr>
          <p:nvPr/>
        </p:nvSpPr>
        <p:spPr bwMode="auto">
          <a:xfrm>
            <a:off x="6629400" y="4648200"/>
            <a:ext cx="4572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799" name="Oval 7"/>
          <p:cNvSpPr>
            <a:spLocks noChangeArrowheads="1"/>
          </p:cNvSpPr>
          <p:nvPr/>
        </p:nvSpPr>
        <p:spPr bwMode="auto">
          <a:xfrm>
            <a:off x="7239000" y="4648200"/>
            <a:ext cx="457200" cy="762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3800" name="Text Box 17"/>
          <p:cNvSpPr txBox="1">
            <a:spLocks noChangeArrowheads="1"/>
          </p:cNvSpPr>
          <p:nvPr/>
        </p:nvSpPr>
        <p:spPr bwMode="auto">
          <a:xfrm>
            <a:off x="2286000" y="4648200"/>
            <a:ext cx="1371600" cy="1004888"/>
          </a:xfrm>
          <a:prstGeom prst="rect">
            <a:avLst/>
          </a:prstGeom>
          <a:noFill/>
          <a:ln w="9525">
            <a:noFill/>
            <a:miter lim="800000"/>
            <a:headEnd/>
            <a:tailEnd/>
          </a:ln>
        </p:spPr>
        <p:txBody>
          <a:bodyPr>
            <a:spAutoFit/>
          </a:bodyPr>
          <a:lstStyle/>
          <a:p>
            <a:pPr>
              <a:spcBef>
                <a:spcPct val="50000"/>
              </a:spcBef>
            </a:pPr>
            <a:r>
              <a:rPr lang="en-GB">
                <a:latin typeface="Times New Roman" pitchFamily="18" charset="0"/>
              </a:rPr>
              <a:t>Mum</a:t>
            </a:r>
          </a:p>
          <a:p>
            <a:pPr>
              <a:spcBef>
                <a:spcPct val="50000"/>
              </a:spcBef>
            </a:pPr>
            <a:r>
              <a:rPr lang="en-GB">
                <a:latin typeface="Times New Roman" pitchFamily="18" charset="0"/>
              </a:rPr>
              <a:t>carrier</a:t>
            </a:r>
          </a:p>
        </p:txBody>
      </p:sp>
      <p:sp>
        <p:nvSpPr>
          <p:cNvPr id="33801" name="Text Box 18"/>
          <p:cNvSpPr txBox="1">
            <a:spLocks noChangeArrowheads="1"/>
          </p:cNvSpPr>
          <p:nvPr/>
        </p:nvSpPr>
        <p:spPr bwMode="auto">
          <a:xfrm>
            <a:off x="7772400" y="4572000"/>
            <a:ext cx="990600" cy="1004888"/>
          </a:xfrm>
          <a:prstGeom prst="rect">
            <a:avLst/>
          </a:prstGeom>
          <a:noFill/>
          <a:ln w="9525">
            <a:noFill/>
            <a:miter lim="800000"/>
            <a:headEnd/>
            <a:tailEnd/>
          </a:ln>
        </p:spPr>
        <p:txBody>
          <a:bodyPr>
            <a:spAutoFit/>
          </a:bodyPr>
          <a:lstStyle/>
          <a:p>
            <a:pPr>
              <a:spcBef>
                <a:spcPct val="50000"/>
              </a:spcBef>
            </a:pPr>
            <a:r>
              <a:rPr lang="en-GB">
                <a:latin typeface="Times New Roman" pitchFamily="18" charset="0"/>
              </a:rPr>
              <a:t>Dad</a:t>
            </a:r>
          </a:p>
          <a:p>
            <a:pPr>
              <a:spcBef>
                <a:spcPct val="50000"/>
              </a:spcBef>
            </a:pPr>
            <a:r>
              <a:rPr lang="en-GB">
                <a:latin typeface="Times New Roman" pitchFamily="18" charset="0"/>
              </a:rPr>
              <a:t>carrier</a:t>
            </a:r>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 Genetics</a:t>
            </a:r>
            <a:endParaRPr lang="en-GB" smtClean="0"/>
          </a:p>
        </p:txBody>
      </p:sp>
      <p:sp>
        <p:nvSpPr>
          <p:cNvPr id="34819"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Recessive inheritance</a:t>
            </a:r>
          </a:p>
          <a:p>
            <a:pPr marL="207963" indent="-207963" defTabSz="457200">
              <a:buClr>
                <a:srgbClr val="FF8100"/>
              </a:buClr>
              <a:buSzPct val="130000"/>
              <a:buFontTx/>
              <a:buChar char="•"/>
            </a:pPr>
            <a:r>
              <a:rPr lang="en-GB" sz="4400">
                <a:latin typeface="Times New Roman" pitchFamily="18" charset="0"/>
              </a:rPr>
              <a:t>50% of us carry the gene</a:t>
            </a:r>
          </a:p>
          <a:p>
            <a:pPr marL="207963" indent="-207963" defTabSz="457200">
              <a:buClr>
                <a:srgbClr val="FF8100"/>
              </a:buClr>
              <a:buSzPct val="130000"/>
              <a:buFontTx/>
              <a:buChar char="•"/>
            </a:pPr>
            <a:r>
              <a:rPr lang="en-GB" sz="4400">
                <a:latin typeface="Times New Roman" pitchFamily="18" charset="0"/>
              </a:rPr>
              <a:t>Probability of both partners being carriers is thus 25%.</a:t>
            </a:r>
          </a:p>
        </p:txBody>
      </p:sp>
      <p:sp>
        <p:nvSpPr>
          <p:cNvPr id="34820" name="Oval 4"/>
          <p:cNvSpPr>
            <a:spLocks noChangeArrowheads="1"/>
          </p:cNvSpPr>
          <p:nvPr/>
        </p:nvSpPr>
        <p:spPr bwMode="auto">
          <a:xfrm>
            <a:off x="1752600" y="4800600"/>
            <a:ext cx="457200" cy="762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4821" name="Oval 5"/>
          <p:cNvSpPr>
            <a:spLocks noChangeArrowheads="1"/>
          </p:cNvSpPr>
          <p:nvPr/>
        </p:nvSpPr>
        <p:spPr bwMode="auto">
          <a:xfrm>
            <a:off x="1143000" y="4800600"/>
            <a:ext cx="4572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22" name="Oval 6"/>
          <p:cNvSpPr>
            <a:spLocks noChangeArrowheads="1"/>
          </p:cNvSpPr>
          <p:nvPr/>
        </p:nvSpPr>
        <p:spPr bwMode="auto">
          <a:xfrm>
            <a:off x="6629400" y="4648200"/>
            <a:ext cx="4572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23" name="Oval 7"/>
          <p:cNvSpPr>
            <a:spLocks noChangeArrowheads="1"/>
          </p:cNvSpPr>
          <p:nvPr/>
        </p:nvSpPr>
        <p:spPr bwMode="auto">
          <a:xfrm>
            <a:off x="7239000" y="4648200"/>
            <a:ext cx="457200" cy="762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4824" name="Oval 8"/>
          <p:cNvSpPr>
            <a:spLocks noChangeArrowheads="1"/>
          </p:cNvSpPr>
          <p:nvPr/>
        </p:nvSpPr>
        <p:spPr bwMode="auto">
          <a:xfrm>
            <a:off x="5410200" y="6629400"/>
            <a:ext cx="4572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25" name="Oval 9"/>
          <p:cNvSpPr>
            <a:spLocks noChangeArrowheads="1"/>
          </p:cNvSpPr>
          <p:nvPr/>
        </p:nvSpPr>
        <p:spPr bwMode="auto">
          <a:xfrm>
            <a:off x="3048000" y="6553200"/>
            <a:ext cx="4572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26" name="Oval 10"/>
          <p:cNvSpPr>
            <a:spLocks noChangeArrowheads="1"/>
          </p:cNvSpPr>
          <p:nvPr/>
        </p:nvSpPr>
        <p:spPr bwMode="auto">
          <a:xfrm>
            <a:off x="838200" y="6477000"/>
            <a:ext cx="4572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27" name="Oval 11"/>
          <p:cNvSpPr>
            <a:spLocks noChangeArrowheads="1"/>
          </p:cNvSpPr>
          <p:nvPr/>
        </p:nvSpPr>
        <p:spPr bwMode="auto">
          <a:xfrm>
            <a:off x="228600" y="6477000"/>
            <a:ext cx="4572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28" name="Oval 12"/>
          <p:cNvSpPr>
            <a:spLocks noChangeArrowheads="1"/>
          </p:cNvSpPr>
          <p:nvPr/>
        </p:nvSpPr>
        <p:spPr bwMode="auto">
          <a:xfrm>
            <a:off x="8915400" y="6705600"/>
            <a:ext cx="457200" cy="762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4829" name="Oval 13"/>
          <p:cNvSpPr>
            <a:spLocks noChangeArrowheads="1"/>
          </p:cNvSpPr>
          <p:nvPr/>
        </p:nvSpPr>
        <p:spPr bwMode="auto">
          <a:xfrm>
            <a:off x="8305800" y="6705600"/>
            <a:ext cx="457200" cy="762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4830" name="Oval 14"/>
          <p:cNvSpPr>
            <a:spLocks noChangeArrowheads="1"/>
          </p:cNvSpPr>
          <p:nvPr/>
        </p:nvSpPr>
        <p:spPr bwMode="auto">
          <a:xfrm>
            <a:off x="5943600" y="6629400"/>
            <a:ext cx="457200" cy="762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4831" name="Oval 15"/>
          <p:cNvSpPr>
            <a:spLocks noChangeArrowheads="1"/>
          </p:cNvSpPr>
          <p:nvPr/>
        </p:nvSpPr>
        <p:spPr bwMode="auto">
          <a:xfrm>
            <a:off x="3657600" y="6553200"/>
            <a:ext cx="457200" cy="762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4832" name="Text Box 16"/>
          <p:cNvSpPr txBox="1">
            <a:spLocks noChangeArrowheads="1"/>
          </p:cNvSpPr>
          <p:nvPr/>
        </p:nvSpPr>
        <p:spPr bwMode="auto">
          <a:xfrm>
            <a:off x="2286000" y="4648200"/>
            <a:ext cx="1371600" cy="1004888"/>
          </a:xfrm>
          <a:prstGeom prst="rect">
            <a:avLst/>
          </a:prstGeom>
          <a:noFill/>
          <a:ln w="9525">
            <a:noFill/>
            <a:miter lim="800000"/>
            <a:headEnd/>
            <a:tailEnd/>
          </a:ln>
        </p:spPr>
        <p:txBody>
          <a:bodyPr>
            <a:spAutoFit/>
          </a:bodyPr>
          <a:lstStyle/>
          <a:p>
            <a:pPr>
              <a:spcBef>
                <a:spcPct val="50000"/>
              </a:spcBef>
            </a:pPr>
            <a:r>
              <a:rPr lang="en-GB">
                <a:latin typeface="Times New Roman" pitchFamily="18" charset="0"/>
              </a:rPr>
              <a:t>Mum</a:t>
            </a:r>
          </a:p>
          <a:p>
            <a:pPr>
              <a:spcBef>
                <a:spcPct val="50000"/>
              </a:spcBef>
            </a:pPr>
            <a:r>
              <a:rPr lang="en-GB">
                <a:latin typeface="Times New Roman" pitchFamily="18" charset="0"/>
              </a:rPr>
              <a:t>carrier</a:t>
            </a:r>
          </a:p>
        </p:txBody>
      </p:sp>
      <p:sp>
        <p:nvSpPr>
          <p:cNvPr id="34833" name="Text Box 17"/>
          <p:cNvSpPr txBox="1">
            <a:spLocks noChangeArrowheads="1"/>
          </p:cNvSpPr>
          <p:nvPr/>
        </p:nvSpPr>
        <p:spPr bwMode="auto">
          <a:xfrm>
            <a:off x="7772400" y="4572000"/>
            <a:ext cx="990600" cy="1004888"/>
          </a:xfrm>
          <a:prstGeom prst="rect">
            <a:avLst/>
          </a:prstGeom>
          <a:noFill/>
          <a:ln w="9525">
            <a:noFill/>
            <a:miter lim="800000"/>
            <a:headEnd/>
            <a:tailEnd/>
          </a:ln>
        </p:spPr>
        <p:txBody>
          <a:bodyPr>
            <a:spAutoFit/>
          </a:bodyPr>
          <a:lstStyle/>
          <a:p>
            <a:pPr>
              <a:spcBef>
                <a:spcPct val="50000"/>
              </a:spcBef>
            </a:pPr>
            <a:r>
              <a:rPr lang="en-GB">
                <a:latin typeface="Times New Roman" pitchFamily="18" charset="0"/>
              </a:rPr>
              <a:t>Dad</a:t>
            </a:r>
          </a:p>
          <a:p>
            <a:pPr>
              <a:spcBef>
                <a:spcPct val="50000"/>
              </a:spcBef>
            </a:pPr>
            <a:r>
              <a:rPr lang="en-GB">
                <a:latin typeface="Times New Roman" pitchFamily="18" charset="0"/>
              </a:rPr>
              <a:t>carrier</a:t>
            </a:r>
          </a:p>
        </p:txBody>
      </p:sp>
      <p:sp>
        <p:nvSpPr>
          <p:cNvPr id="34834" name="Text Box 18"/>
          <p:cNvSpPr txBox="1">
            <a:spLocks noChangeArrowheads="1"/>
          </p:cNvSpPr>
          <p:nvPr/>
        </p:nvSpPr>
        <p:spPr bwMode="auto">
          <a:xfrm>
            <a:off x="7696200" y="6858000"/>
            <a:ext cx="685800" cy="457200"/>
          </a:xfrm>
          <a:prstGeom prst="rect">
            <a:avLst/>
          </a:prstGeom>
          <a:noFill/>
          <a:ln w="9525">
            <a:noFill/>
            <a:miter lim="800000"/>
            <a:headEnd/>
            <a:tailEnd/>
          </a:ln>
        </p:spPr>
        <p:txBody>
          <a:bodyPr>
            <a:spAutoFit/>
          </a:bodyPr>
          <a:lstStyle/>
          <a:p>
            <a:pPr>
              <a:spcBef>
                <a:spcPct val="50000"/>
              </a:spcBef>
            </a:pPr>
            <a:r>
              <a:rPr lang="en-GB">
                <a:latin typeface="Times New Roman" pitchFamily="18" charset="0"/>
              </a:rPr>
              <a:t>6%</a:t>
            </a:r>
          </a:p>
        </p:txBody>
      </p:sp>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a:t>
            </a:r>
            <a:endParaRPr lang="en-GB" smtClean="0"/>
          </a:p>
        </p:txBody>
      </p:sp>
      <p:sp>
        <p:nvSpPr>
          <p:cNvPr id="35843" name="Text Box 3"/>
          <p:cNvSpPr txBox="1">
            <a:spLocks noChangeArrowheads="1"/>
          </p:cNvSpPr>
          <p:nvPr/>
        </p:nvSpPr>
        <p:spPr bwMode="auto">
          <a:xfrm>
            <a:off x="228600" y="1828800"/>
            <a:ext cx="9601200" cy="27051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5-6% of the population have the disease</a:t>
            </a:r>
          </a:p>
          <a:p>
            <a:pPr marL="207963" indent="-207963" defTabSz="457200">
              <a:buClr>
                <a:srgbClr val="FF8100"/>
              </a:buClr>
              <a:buSzPct val="130000"/>
              <a:buFontTx/>
              <a:buChar char="•"/>
            </a:pPr>
            <a:r>
              <a:rPr lang="en-GB" sz="4400">
                <a:latin typeface="Times New Roman" pitchFamily="18" charset="0"/>
              </a:rPr>
              <a:t>1 in 20</a:t>
            </a:r>
          </a:p>
          <a:p>
            <a:pPr marL="207963" indent="-207963" defTabSz="457200">
              <a:buClr>
                <a:srgbClr val="FF8100"/>
              </a:buClr>
              <a:buSzPct val="130000"/>
              <a:buFontTx/>
              <a:buChar char="•"/>
            </a:pPr>
            <a:r>
              <a:rPr lang="en-GB" sz="4400">
                <a:latin typeface="Times New Roman" pitchFamily="18" charset="0"/>
              </a:rPr>
              <a:t>(15 in 300)</a:t>
            </a:r>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a:t>
            </a:r>
            <a:endParaRPr lang="en-GB" smtClean="0"/>
          </a:p>
        </p:txBody>
      </p:sp>
      <p:sp>
        <p:nvSpPr>
          <p:cNvPr id="36867"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My cousin did indeed have liver biopsy</a:t>
            </a:r>
          </a:p>
          <a:p>
            <a:pPr marL="207963" indent="-207963" defTabSz="457200">
              <a:buClr>
                <a:srgbClr val="FF8100"/>
              </a:buClr>
              <a:buSzPct val="130000"/>
              <a:buFontTx/>
              <a:buChar char="•"/>
            </a:pPr>
            <a:r>
              <a:rPr lang="en-GB" sz="4400">
                <a:latin typeface="Times New Roman" pitchFamily="18" charset="0"/>
              </a:rPr>
              <a:t>Should not have happened.</a:t>
            </a:r>
          </a:p>
          <a:p>
            <a:pPr marL="207963" indent="-207963" defTabSz="457200">
              <a:buClr>
                <a:srgbClr val="FF8100"/>
              </a:buClr>
              <a:buSzPct val="130000"/>
              <a:buFontTx/>
              <a:buChar char="•"/>
            </a:pPr>
            <a:endParaRPr lang="en-GB" sz="4400">
              <a:latin typeface="Times New Roman" pitchFamily="18" charset="0"/>
            </a:endParaRPr>
          </a:p>
          <a:p>
            <a:pPr marL="207963" indent="-207963" defTabSz="457200">
              <a:buClr>
                <a:srgbClr val="FF8100"/>
              </a:buClr>
              <a:buSzPct val="130000"/>
              <a:buFontTx/>
              <a:buChar char="•"/>
            </a:pPr>
            <a:r>
              <a:rPr lang="en-GB" sz="4400">
                <a:latin typeface="Times New Roman" pitchFamily="18" charset="0"/>
              </a:rPr>
              <a:t>Worsened by fasting </a:t>
            </a:r>
          </a:p>
          <a:p>
            <a:pPr marL="207963" indent="-207963" defTabSz="457200">
              <a:buClr>
                <a:srgbClr val="FF8100"/>
              </a:buClr>
              <a:buSzPct val="130000"/>
              <a:buFontTx/>
              <a:buChar char="•"/>
            </a:pPr>
            <a:r>
              <a:rPr lang="en-GB" sz="4400">
                <a:latin typeface="Times New Roman" pitchFamily="18" charset="0"/>
              </a:rPr>
              <a:t>Effects of phenobarb : reduces levels</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Gilberts</a:t>
            </a:r>
            <a:endParaRPr lang="en-GB" smtClean="0"/>
          </a:p>
        </p:txBody>
      </p:sp>
      <p:sp>
        <p:nvSpPr>
          <p:cNvPr id="37891"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UDP glucuronyl transferase activity reduced to 30%</a:t>
            </a:r>
          </a:p>
          <a:p>
            <a:pPr marL="207963" indent="-207963" defTabSz="457200">
              <a:buClr>
                <a:srgbClr val="FF8100"/>
              </a:buClr>
              <a:buSzPct val="130000"/>
              <a:buFontTx/>
              <a:buChar char="•"/>
            </a:pPr>
            <a:r>
              <a:rPr lang="en-GB" sz="4400">
                <a:latin typeface="Times New Roman" pitchFamily="18" charset="0"/>
              </a:rPr>
              <a:t>Unconjugated bilirubin tightly albumin bound and does NOT enter urine.</a:t>
            </a:r>
          </a:p>
          <a:p>
            <a:pPr marL="207963" indent="-207963" defTabSz="457200">
              <a:buClr>
                <a:srgbClr val="FF8100"/>
              </a:buClr>
              <a:buSzPct val="130000"/>
              <a:buFontTx/>
              <a:buChar char="•"/>
            </a:pPr>
            <a:r>
              <a:rPr lang="en-GB" sz="4400">
                <a:latin typeface="Times New Roman" pitchFamily="18" charset="0"/>
              </a:rPr>
              <a:t>(see Dr. Hoare’s handout)</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914400" y="460375"/>
            <a:ext cx="87630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Liver enzymes vs LFTs</a:t>
            </a:r>
            <a:endParaRPr lang="en-GB" smtClean="0"/>
          </a:p>
        </p:txBody>
      </p:sp>
      <p:sp>
        <p:nvSpPr>
          <p:cNvPr id="38915"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Function of liver is measured by:</a:t>
            </a:r>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957263" y="0"/>
            <a:ext cx="87630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Liver function  Q7</a:t>
            </a:r>
            <a:endParaRPr lang="en-GB" smtClean="0"/>
          </a:p>
        </p:txBody>
      </p:sp>
      <p:sp>
        <p:nvSpPr>
          <p:cNvPr id="39939" name="Text Box 3"/>
          <p:cNvSpPr txBox="1">
            <a:spLocks noChangeArrowheads="1"/>
          </p:cNvSpPr>
          <p:nvPr/>
        </p:nvSpPr>
        <p:spPr bwMode="auto">
          <a:xfrm>
            <a:off x="242888" y="1314450"/>
            <a:ext cx="9601200" cy="5643563"/>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Which is the most representative of liver function?</a:t>
            </a:r>
          </a:p>
          <a:p>
            <a:pPr marL="207963" indent="-207963" defTabSz="457200">
              <a:buClr>
                <a:srgbClr val="FF8100"/>
              </a:buClr>
              <a:buSzPct val="130000"/>
              <a:buFontTx/>
              <a:buChar char="•"/>
            </a:pPr>
            <a:r>
              <a:rPr lang="en-GB" sz="4400">
                <a:latin typeface="Times New Roman" pitchFamily="18" charset="0"/>
              </a:rPr>
              <a:t>A. Prothrombin time</a:t>
            </a:r>
          </a:p>
          <a:p>
            <a:pPr marL="207963" indent="-207963" defTabSz="457200">
              <a:buClr>
                <a:srgbClr val="FF8100"/>
              </a:buClr>
              <a:buSzPct val="130000"/>
              <a:buFontTx/>
              <a:buChar char="•"/>
            </a:pPr>
            <a:r>
              <a:rPr lang="en-GB" sz="4400">
                <a:latin typeface="Times New Roman" pitchFamily="18" charset="0"/>
              </a:rPr>
              <a:t>B. Bilirubin</a:t>
            </a:r>
          </a:p>
          <a:p>
            <a:pPr marL="207963" indent="-207963" defTabSz="457200">
              <a:buClr>
                <a:srgbClr val="FF8100"/>
              </a:buClr>
              <a:buSzPct val="130000"/>
              <a:buFontTx/>
              <a:buChar char="•"/>
            </a:pPr>
            <a:r>
              <a:rPr lang="en-GB" sz="4400">
                <a:latin typeface="Times New Roman" pitchFamily="18" charset="0"/>
              </a:rPr>
              <a:t>C. Alanine Amino Transferase (ALT)</a:t>
            </a:r>
          </a:p>
          <a:p>
            <a:pPr marL="207963" indent="-207963" defTabSz="457200">
              <a:buClr>
                <a:srgbClr val="FF8100"/>
              </a:buClr>
              <a:buSzPct val="130000"/>
              <a:buFontTx/>
              <a:buChar char="•"/>
            </a:pPr>
            <a:r>
              <a:rPr lang="en-GB" sz="4400">
                <a:latin typeface="Times New Roman" pitchFamily="18" charset="0"/>
              </a:rPr>
              <a:t>D. Aspartate Amino Transferase (AST)</a:t>
            </a:r>
          </a:p>
          <a:p>
            <a:pPr marL="207963" indent="-207963" defTabSz="457200">
              <a:buClr>
                <a:srgbClr val="FF8100"/>
              </a:buClr>
              <a:buSzPct val="130000"/>
              <a:buFontTx/>
              <a:buChar char="•"/>
            </a:pPr>
            <a:r>
              <a:rPr lang="en-GB" sz="4400">
                <a:latin typeface="Times New Roman" pitchFamily="18" charset="0"/>
              </a:rPr>
              <a:t>E. Alkaline phosphatase</a:t>
            </a:r>
          </a:p>
          <a:p>
            <a:pPr marL="207963" indent="-207963" defTabSz="457200">
              <a:buClr>
                <a:srgbClr val="FF8100"/>
              </a:buClr>
              <a:buSzPct val="130000"/>
              <a:buFontTx/>
              <a:buChar char="•"/>
            </a:pPr>
            <a:r>
              <a:rPr lang="en-GB" sz="4400">
                <a:latin typeface="Times New Roman" pitchFamily="18" charset="0"/>
              </a:rPr>
              <a:t>F. Gamma GT</a:t>
            </a:r>
          </a:p>
        </p:txBody>
      </p:sp>
      <p:pic>
        <p:nvPicPr>
          <p:cNvPr id="39940"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914400" y="460375"/>
            <a:ext cx="87630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Liver enzymes vs LFTs</a:t>
            </a:r>
            <a:endParaRPr lang="en-GB" smtClean="0"/>
          </a:p>
        </p:txBody>
      </p:sp>
      <p:sp>
        <p:nvSpPr>
          <p:cNvPr id="40963" name="Text Box 3"/>
          <p:cNvSpPr txBox="1">
            <a:spLocks noChangeArrowheads="1"/>
          </p:cNvSpPr>
          <p:nvPr/>
        </p:nvSpPr>
        <p:spPr bwMode="auto">
          <a:xfrm>
            <a:off x="228600" y="1828800"/>
            <a:ext cx="9601200" cy="5943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Function of liver is measured by:</a:t>
            </a:r>
          </a:p>
          <a:p>
            <a:pPr marL="207963" indent="-207963" defTabSz="457200">
              <a:buClr>
                <a:srgbClr val="FF8100"/>
              </a:buClr>
              <a:buSzPct val="130000"/>
              <a:buFontTx/>
              <a:buChar char="•"/>
            </a:pPr>
            <a:r>
              <a:rPr lang="en-GB" sz="4400">
                <a:latin typeface="Times New Roman" pitchFamily="18" charset="0"/>
              </a:rPr>
              <a:t>Albumin</a:t>
            </a:r>
          </a:p>
          <a:p>
            <a:pPr marL="207963" indent="-207963" defTabSz="457200">
              <a:buClr>
                <a:srgbClr val="FF8100"/>
              </a:buClr>
              <a:buSzPct val="130000"/>
              <a:buFontTx/>
              <a:buChar char="•"/>
            </a:pPr>
            <a:r>
              <a:rPr lang="en-GB" sz="4400">
                <a:latin typeface="Times New Roman" pitchFamily="18" charset="0"/>
              </a:rPr>
              <a:t>Clotting factors (PT, PTTK)</a:t>
            </a:r>
          </a:p>
          <a:p>
            <a:pPr marL="207963" indent="-207963" defTabSz="457200">
              <a:buClr>
                <a:srgbClr val="FF8100"/>
              </a:buClr>
              <a:buSzPct val="130000"/>
              <a:buFontTx/>
              <a:buChar char="•"/>
            </a:pPr>
            <a:r>
              <a:rPr lang="en-GB" sz="4400">
                <a:latin typeface="Times New Roman" pitchFamily="18" charset="0"/>
              </a:rPr>
              <a:t>Bilirubin</a:t>
            </a:r>
          </a:p>
          <a:p>
            <a:pPr marL="207963" indent="-207963" defTabSz="457200">
              <a:buClr>
                <a:srgbClr val="FF8100"/>
              </a:buClr>
              <a:buSzPct val="130000"/>
              <a:buFontTx/>
              <a:buChar char="•"/>
            </a:pPr>
            <a:endParaRPr lang="en-GB" sz="4400">
              <a:latin typeface="Times New Roman" pitchFamily="18" charset="0"/>
            </a:endParaRPr>
          </a:p>
          <a:p>
            <a:pPr marL="207963" indent="-207963" defTabSz="457200">
              <a:buClr>
                <a:srgbClr val="FF8100"/>
              </a:buClr>
              <a:buSzPct val="130000"/>
              <a:buFontTx/>
              <a:buChar char="•"/>
            </a:pPr>
            <a:r>
              <a:rPr lang="en-GB" sz="4400">
                <a:latin typeface="Times New Roman" pitchFamily="18" charset="0"/>
              </a:rPr>
              <a:t>Other tests are “enzymes”, not truly tests of liver function.</a:t>
            </a: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841500" y="460375"/>
            <a:ext cx="76517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SOLE</a:t>
            </a:r>
            <a:endParaRPr lang="en-GB" smtClean="0"/>
          </a:p>
        </p:txBody>
      </p:sp>
      <p:sp>
        <p:nvSpPr>
          <p:cNvPr id="5123" name="Text Box 3"/>
          <p:cNvSpPr txBox="1">
            <a:spLocks noChangeArrowheads="1"/>
          </p:cNvSpPr>
          <p:nvPr/>
        </p:nvSpPr>
        <p:spPr bwMode="auto">
          <a:xfrm>
            <a:off x="990600" y="1752600"/>
            <a:ext cx="8686800" cy="5562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Please also start SOLE for week 4 immediately after the test.</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It will go off line early next week, and we will go through the data carefully to improve the next course and do what we can between now and the exam to help you.</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Case: 2</a:t>
            </a:r>
            <a:endParaRPr lang="en-GB" smtClean="0"/>
          </a:p>
        </p:txBody>
      </p:sp>
      <p:sp>
        <p:nvSpPr>
          <p:cNvPr id="41987"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Aged 35</a:t>
            </a:r>
          </a:p>
          <a:p>
            <a:pPr marL="207963" indent="-207963" defTabSz="457200">
              <a:buClr>
                <a:srgbClr val="FF8100"/>
              </a:buClr>
              <a:buSzPct val="130000"/>
              <a:buFontTx/>
              <a:buChar char="•"/>
            </a:pPr>
            <a:r>
              <a:rPr lang="en-GB" sz="4400">
                <a:solidFill>
                  <a:srgbClr val="FFFFFF"/>
                </a:solidFill>
                <a:latin typeface="Times New Roman" pitchFamily="18" charset="0"/>
              </a:rPr>
              <a:t>Chronic alcohol intake</a:t>
            </a:r>
          </a:p>
          <a:p>
            <a:pPr marL="207963" indent="-207963" defTabSz="457200">
              <a:buClr>
                <a:srgbClr val="FF8100"/>
              </a:buClr>
              <a:buSzPct val="130000"/>
              <a:buFontTx/>
              <a:buChar char="•"/>
            </a:pPr>
            <a:r>
              <a:rPr lang="en-GB" sz="4400">
                <a:solidFill>
                  <a:srgbClr val="FFFFFF"/>
                </a:solidFill>
                <a:latin typeface="Times New Roman" pitchFamily="18" charset="0"/>
              </a:rPr>
              <a:t>Often appeared drunk to A + E</a:t>
            </a:r>
          </a:p>
          <a:p>
            <a:pPr marL="207963" indent="-207963" defTabSz="457200">
              <a:buClr>
                <a:srgbClr val="FF8100"/>
              </a:buClr>
              <a:buSzPct val="130000"/>
              <a:buFontTx/>
              <a:buChar char="•"/>
            </a:pPr>
            <a:r>
              <a:rPr lang="en-GB" sz="4400">
                <a:solidFill>
                  <a:srgbClr val="FFFFFF"/>
                </a:solidFill>
                <a:latin typeface="Times New Roman" pitchFamily="18" charset="0"/>
              </a:rPr>
              <a:t>Nausea, abdo pain and jaundice.</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LFTs abnormal: Bilirubin 90</a:t>
            </a:r>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1841500" y="460375"/>
            <a:ext cx="6997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Q8: Differential Dx</a:t>
            </a:r>
            <a:endParaRPr lang="en-GB" smtClean="0"/>
          </a:p>
        </p:txBody>
      </p:sp>
      <p:sp>
        <p:nvSpPr>
          <p:cNvPr id="43011" name="Text Box 3"/>
          <p:cNvSpPr txBox="1">
            <a:spLocks noChangeArrowheads="1"/>
          </p:cNvSpPr>
          <p:nvPr/>
        </p:nvSpPr>
        <p:spPr bwMode="auto">
          <a:xfrm>
            <a:off x="990600" y="1905000"/>
            <a:ext cx="8686800" cy="24384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endParaRPr lang="en-US" sz="4400">
              <a:latin typeface="Times New Roman" pitchFamily="18" charset="0"/>
            </a:endParaRPr>
          </a:p>
        </p:txBody>
      </p:sp>
      <p:sp>
        <p:nvSpPr>
          <p:cNvPr id="43012" name="Text Box 4"/>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457200" indent="-457200" defTabSz="457200">
              <a:buClr>
                <a:srgbClr val="FF8100"/>
              </a:buClr>
              <a:buSzPct val="130000"/>
            </a:pPr>
            <a:r>
              <a:rPr lang="en-GB" sz="4400">
                <a:solidFill>
                  <a:srgbClr val="FFFFFF"/>
                </a:solidFill>
                <a:latin typeface="Times New Roman" pitchFamily="18" charset="0"/>
              </a:rPr>
              <a:t> Write it down now…</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1841500" y="460375"/>
            <a:ext cx="6997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Q8: Differential Dx</a:t>
            </a:r>
            <a:endParaRPr lang="en-GB" smtClean="0"/>
          </a:p>
        </p:txBody>
      </p:sp>
      <p:sp>
        <p:nvSpPr>
          <p:cNvPr id="44035" name="Text Box 3"/>
          <p:cNvSpPr txBox="1">
            <a:spLocks noChangeArrowheads="1"/>
          </p:cNvSpPr>
          <p:nvPr/>
        </p:nvSpPr>
        <p:spPr bwMode="auto">
          <a:xfrm>
            <a:off x="990600" y="1905000"/>
            <a:ext cx="8686800" cy="24384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endParaRPr lang="en-US" sz="4400">
              <a:latin typeface="Times New Roman" pitchFamily="18" charset="0"/>
            </a:endParaRPr>
          </a:p>
        </p:txBody>
      </p:sp>
      <p:sp>
        <p:nvSpPr>
          <p:cNvPr id="44036" name="Text Box 4"/>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457200" indent="-457200" defTabSz="457200">
              <a:buClr>
                <a:srgbClr val="FF8100"/>
              </a:buClr>
              <a:buSzPct val="130000"/>
              <a:buFontTx/>
              <a:buAutoNum type="alphaUcPeriod"/>
            </a:pPr>
            <a:r>
              <a:rPr lang="en-GB" sz="4400">
                <a:solidFill>
                  <a:srgbClr val="FFFFFF"/>
                </a:solidFill>
                <a:latin typeface="Times New Roman" pitchFamily="18" charset="0"/>
              </a:rPr>
              <a:t>Pre hepatic</a:t>
            </a:r>
          </a:p>
          <a:p>
            <a:pPr marL="457200" indent="-457200" defTabSz="457200">
              <a:buClr>
                <a:srgbClr val="FF8100"/>
              </a:buClr>
              <a:buSzPct val="130000"/>
              <a:buFontTx/>
              <a:buAutoNum type="alphaUcPeriod"/>
            </a:pPr>
            <a:endParaRPr lang="en-GB" sz="4400">
              <a:solidFill>
                <a:srgbClr val="FFFFFF"/>
              </a:solidFill>
              <a:latin typeface="Times New Roman" pitchFamily="18" charset="0"/>
            </a:endParaRPr>
          </a:p>
          <a:p>
            <a:pPr marL="457200" indent="-457200" defTabSz="457200">
              <a:buClr>
                <a:srgbClr val="FF8100"/>
              </a:buClr>
              <a:buSzPct val="130000"/>
              <a:buFontTx/>
              <a:buAutoNum type="alphaUcPeriod"/>
            </a:pPr>
            <a:r>
              <a:rPr lang="en-GB" sz="4400">
                <a:solidFill>
                  <a:srgbClr val="FFFFFF"/>
                </a:solidFill>
                <a:latin typeface="Times New Roman" pitchFamily="18" charset="0"/>
              </a:rPr>
              <a:t>Hepatic</a:t>
            </a:r>
          </a:p>
          <a:p>
            <a:pPr marL="457200" indent="-457200" defTabSz="457200">
              <a:buClr>
                <a:srgbClr val="FF8100"/>
              </a:buClr>
              <a:buSzPct val="130000"/>
              <a:buFontTx/>
              <a:buAutoNum type="alphaUcPeriod"/>
            </a:pPr>
            <a:endParaRPr lang="en-GB" sz="4400">
              <a:solidFill>
                <a:srgbClr val="FFFFFF"/>
              </a:solidFill>
              <a:latin typeface="Times New Roman" pitchFamily="18" charset="0"/>
            </a:endParaRPr>
          </a:p>
          <a:p>
            <a:pPr marL="457200" indent="-457200" defTabSz="457200">
              <a:buClr>
                <a:srgbClr val="FF8100"/>
              </a:buClr>
              <a:buSzPct val="130000"/>
              <a:buFontTx/>
              <a:buAutoNum type="alphaUcPeriod"/>
            </a:pPr>
            <a:r>
              <a:rPr lang="en-GB" sz="4400">
                <a:solidFill>
                  <a:srgbClr val="FFFFFF"/>
                </a:solidFill>
                <a:latin typeface="Times New Roman" pitchFamily="18" charset="0"/>
              </a:rPr>
              <a:t>Post hepatic</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1841500" y="460375"/>
            <a:ext cx="6997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Q8: Differential Dx</a:t>
            </a:r>
            <a:endParaRPr lang="en-GB" smtClean="0"/>
          </a:p>
        </p:txBody>
      </p:sp>
      <p:sp>
        <p:nvSpPr>
          <p:cNvPr id="45059"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Pre hepatic (Gilberts, haemolysis)</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Viral hepatitis</a:t>
            </a:r>
          </a:p>
          <a:p>
            <a:pPr marL="207963" indent="-207963" defTabSz="457200">
              <a:buClr>
                <a:srgbClr val="FF8100"/>
              </a:buClr>
              <a:buSzPct val="130000"/>
              <a:buFontTx/>
              <a:buChar char="•"/>
            </a:pPr>
            <a:r>
              <a:rPr lang="en-GB" sz="4400">
                <a:solidFill>
                  <a:srgbClr val="FFFFFF"/>
                </a:solidFill>
                <a:latin typeface="Times New Roman" pitchFamily="18" charset="0"/>
              </a:rPr>
              <a:t>Alcoholic hepatitis</a:t>
            </a:r>
          </a:p>
          <a:p>
            <a:pPr marL="207963" indent="-207963" defTabSz="457200">
              <a:buClr>
                <a:srgbClr val="FF8100"/>
              </a:buClr>
              <a:buSzPct val="130000"/>
              <a:buFontTx/>
              <a:buChar char="•"/>
            </a:pPr>
            <a:r>
              <a:rPr lang="en-GB" sz="4400">
                <a:solidFill>
                  <a:srgbClr val="FFFFFF"/>
                </a:solidFill>
                <a:latin typeface="Times New Roman" pitchFamily="18" charset="0"/>
              </a:rPr>
              <a:t>Cirrhosis</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Post hepatic: Gallstones, pancreatic ca.</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1841500" y="460375"/>
            <a:ext cx="7835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Case: 2</a:t>
            </a:r>
            <a:endParaRPr lang="en-GB" smtClean="0"/>
          </a:p>
        </p:txBody>
      </p:sp>
      <p:sp>
        <p:nvSpPr>
          <p:cNvPr id="46083"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Aged 35</a:t>
            </a:r>
          </a:p>
          <a:p>
            <a:pPr marL="207963" indent="-207963" defTabSz="457200">
              <a:buClr>
                <a:srgbClr val="FF8100"/>
              </a:buClr>
              <a:buSzPct val="130000"/>
              <a:buFontTx/>
              <a:buChar char="•"/>
            </a:pPr>
            <a:r>
              <a:rPr lang="en-GB" sz="4400">
                <a:solidFill>
                  <a:srgbClr val="FFFFFF"/>
                </a:solidFill>
                <a:latin typeface="Times New Roman" pitchFamily="18" charset="0"/>
              </a:rPr>
              <a:t>Chronic alcohol intake</a:t>
            </a:r>
          </a:p>
          <a:p>
            <a:pPr marL="207963" indent="-207963" defTabSz="457200">
              <a:buClr>
                <a:srgbClr val="FF8100"/>
              </a:buClr>
              <a:buSzPct val="130000"/>
              <a:buFontTx/>
              <a:buChar char="•"/>
            </a:pPr>
            <a:r>
              <a:rPr lang="en-GB" sz="4400">
                <a:solidFill>
                  <a:srgbClr val="FFFFFF"/>
                </a:solidFill>
                <a:latin typeface="Times New Roman" pitchFamily="18" charset="0"/>
              </a:rPr>
              <a:t>Often appeared drunk to A + E</a:t>
            </a:r>
          </a:p>
          <a:p>
            <a:pPr marL="207963" indent="-207963" defTabSz="457200">
              <a:buClr>
                <a:srgbClr val="FF8100"/>
              </a:buClr>
              <a:buSzPct val="130000"/>
              <a:buFontTx/>
              <a:buChar char="•"/>
            </a:pPr>
            <a:r>
              <a:rPr lang="en-GB" sz="4400">
                <a:solidFill>
                  <a:srgbClr val="FFFFFF"/>
                </a:solidFill>
                <a:latin typeface="Times New Roman" pitchFamily="18" charset="0"/>
              </a:rPr>
              <a:t>Nausea, abdo pain and jaundice.</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LFTs abnormal: Bilirubin 90</a:t>
            </a:r>
          </a:p>
          <a:p>
            <a:pPr marL="207963" indent="-207963" defTabSz="457200">
              <a:buClr>
                <a:srgbClr val="FF8100"/>
              </a:buClr>
              <a:buSzPct val="130000"/>
              <a:buFontTx/>
              <a:buChar char="•"/>
            </a:pPr>
            <a:r>
              <a:rPr lang="en-GB" sz="4400">
                <a:solidFill>
                  <a:srgbClr val="FFFFFF"/>
                </a:solidFill>
                <a:latin typeface="Times New Roman" pitchFamily="18" charset="0"/>
              </a:rPr>
              <a:t>Alk Phos 200 (NR &lt;130)</a:t>
            </a:r>
          </a:p>
          <a:p>
            <a:pPr marL="207963" indent="-207963" defTabSz="457200">
              <a:buClr>
                <a:srgbClr val="FF8100"/>
              </a:buClr>
              <a:buSzPct val="130000"/>
              <a:buFontTx/>
              <a:buChar char="•"/>
            </a:pPr>
            <a:r>
              <a:rPr lang="en-GB" sz="4400">
                <a:solidFill>
                  <a:srgbClr val="FFFFFF"/>
                </a:solidFill>
                <a:latin typeface="Times New Roman" pitchFamily="18" charset="0"/>
              </a:rPr>
              <a:t>AST 1500 (&lt;50);  ALT 750 (&lt;50)</a:t>
            </a:r>
            <a:endParaRPr lang="en-GB" sz="4400">
              <a:latin typeface="Times New Roman" pitchFamily="18" charset="0"/>
            </a:endParaRPr>
          </a:p>
        </p:txBody>
      </p:sp>
      <p:sp>
        <p:nvSpPr>
          <p:cNvPr id="46084" name="Rectangle 4"/>
          <p:cNvSpPr>
            <a:spLocks noChangeArrowheads="1"/>
          </p:cNvSpPr>
          <p:nvPr/>
        </p:nvSpPr>
        <p:spPr bwMode="auto">
          <a:xfrm>
            <a:off x="3373438" y="5973763"/>
            <a:ext cx="1008062" cy="576262"/>
          </a:xfrm>
          <a:prstGeom prst="rect">
            <a:avLst/>
          </a:prstGeom>
          <a:noFill/>
          <a:ln w="38100">
            <a:solidFill>
              <a:schemeClr val="tx2"/>
            </a:solidFill>
            <a:miter lim="800000"/>
            <a:headEnd/>
            <a:tailEnd/>
          </a:ln>
        </p:spPr>
        <p:txBody>
          <a:bodyPr wrap="none" anchor="ctr"/>
          <a:lstStyle/>
          <a:p>
            <a:endParaRPr lang="en-US"/>
          </a:p>
        </p:txBody>
      </p:sp>
      <p:sp>
        <p:nvSpPr>
          <p:cNvPr id="46085" name="Rectangle 5"/>
          <p:cNvSpPr>
            <a:spLocks noChangeArrowheads="1"/>
          </p:cNvSpPr>
          <p:nvPr/>
        </p:nvSpPr>
        <p:spPr bwMode="auto">
          <a:xfrm>
            <a:off x="2386013" y="6672263"/>
            <a:ext cx="1223962" cy="647700"/>
          </a:xfrm>
          <a:prstGeom prst="rect">
            <a:avLst/>
          </a:prstGeom>
          <a:noFill/>
          <a:ln w="38100">
            <a:solidFill>
              <a:schemeClr val="tx2"/>
            </a:solidFill>
            <a:miter lim="800000"/>
            <a:headEnd/>
            <a:tailEnd/>
          </a:ln>
        </p:spPr>
        <p:txBody>
          <a:bodyPr wrap="none" anchor="ctr"/>
          <a:lstStyle/>
          <a:p>
            <a:endParaRPr lang="en-US"/>
          </a:p>
        </p:txBody>
      </p:sp>
      <p:sp>
        <p:nvSpPr>
          <p:cNvPr id="46086" name="Rectangle 6"/>
          <p:cNvSpPr>
            <a:spLocks noChangeArrowheads="1"/>
          </p:cNvSpPr>
          <p:nvPr/>
        </p:nvSpPr>
        <p:spPr bwMode="auto">
          <a:xfrm>
            <a:off x="6457950" y="6672263"/>
            <a:ext cx="1008063" cy="576262"/>
          </a:xfrm>
          <a:prstGeom prst="rect">
            <a:avLst/>
          </a:prstGeom>
          <a:noFill/>
          <a:ln w="38100">
            <a:solidFill>
              <a:schemeClr val="tx2"/>
            </a:solidFill>
            <a:miter lim="800000"/>
            <a:headEnd/>
            <a:tailEnd/>
          </a:ln>
        </p:spPr>
        <p:txBody>
          <a:bodyPr wrap="none" anchor="ctr"/>
          <a:lstStyle/>
          <a:p>
            <a:endParaRPr lang="en-US"/>
          </a:p>
        </p:txBody>
      </p:sp>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066800" y="460375"/>
            <a:ext cx="86106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5600" b="1" smtClean="0">
                <a:solidFill>
                  <a:srgbClr val="FFFF00"/>
                </a:solidFill>
                <a:latin typeface="TimesNewRomanPS" charset="0"/>
              </a:rPr>
              <a:t>Q9: What is suggested?</a:t>
            </a:r>
            <a:endParaRPr lang="en-GB" sz="2800" smtClean="0"/>
          </a:p>
        </p:txBody>
      </p:sp>
      <p:sp>
        <p:nvSpPr>
          <p:cNvPr id="47107"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457200" indent="-457200" defTabSz="457200">
              <a:buClr>
                <a:srgbClr val="FF8100"/>
              </a:buClr>
              <a:buSzPct val="130000"/>
              <a:buFontTx/>
              <a:buChar char="•"/>
            </a:pPr>
            <a:r>
              <a:rPr lang="en-GB" sz="4400">
                <a:solidFill>
                  <a:srgbClr val="FFFFFF"/>
                </a:solidFill>
                <a:latin typeface="Times New Roman" pitchFamily="18" charset="0"/>
              </a:rPr>
              <a:t>LFTs abnormal: Bilirubin 90</a:t>
            </a:r>
          </a:p>
          <a:p>
            <a:pPr marL="457200" indent="-457200" defTabSz="457200">
              <a:buClr>
                <a:srgbClr val="FF8100"/>
              </a:buClr>
              <a:buSzPct val="130000"/>
              <a:buFontTx/>
              <a:buChar char="•"/>
            </a:pPr>
            <a:r>
              <a:rPr lang="en-GB" sz="4400">
                <a:solidFill>
                  <a:srgbClr val="FFFFFF"/>
                </a:solidFill>
                <a:latin typeface="Times New Roman" pitchFamily="18" charset="0"/>
              </a:rPr>
              <a:t>Alk Phos 200</a:t>
            </a:r>
          </a:p>
          <a:p>
            <a:pPr marL="457200" indent="-457200" defTabSz="457200">
              <a:buClr>
                <a:srgbClr val="FF8100"/>
              </a:buClr>
              <a:buSzPct val="130000"/>
              <a:buFontTx/>
              <a:buChar char="•"/>
            </a:pPr>
            <a:r>
              <a:rPr lang="en-GB" sz="4400">
                <a:solidFill>
                  <a:srgbClr val="FFFFFF"/>
                </a:solidFill>
                <a:latin typeface="Times New Roman" pitchFamily="18" charset="0"/>
              </a:rPr>
              <a:t>AST 1500;  ALT 750</a:t>
            </a:r>
          </a:p>
          <a:p>
            <a:pPr marL="457200" indent="-457200" defTabSz="457200">
              <a:buClr>
                <a:srgbClr val="FF8100"/>
              </a:buClr>
              <a:buSzPct val="130000"/>
              <a:buFontTx/>
              <a:buChar char="•"/>
            </a:pPr>
            <a:endParaRPr lang="en-GB" sz="4400">
              <a:solidFill>
                <a:srgbClr val="FFFFFF"/>
              </a:solidFill>
              <a:latin typeface="Times New Roman" pitchFamily="18" charset="0"/>
            </a:endParaRPr>
          </a:p>
          <a:p>
            <a:pPr marL="457200" indent="-457200" defTabSz="457200">
              <a:buClr>
                <a:srgbClr val="FF8100"/>
              </a:buClr>
              <a:buSzPct val="130000"/>
              <a:buFontTx/>
              <a:buAutoNum type="alphaUcPeriod"/>
            </a:pPr>
            <a:r>
              <a:rPr lang="en-GB" sz="4400">
                <a:latin typeface="Times New Roman" pitchFamily="18" charset="0"/>
              </a:rPr>
              <a:t>Pre-hepatic</a:t>
            </a:r>
          </a:p>
          <a:p>
            <a:pPr marL="457200" indent="-457200" defTabSz="457200">
              <a:buClr>
                <a:srgbClr val="FF8100"/>
              </a:buClr>
              <a:buSzPct val="130000"/>
              <a:buFontTx/>
              <a:buAutoNum type="alphaUcPeriod"/>
            </a:pPr>
            <a:r>
              <a:rPr lang="en-GB" sz="4400">
                <a:latin typeface="Times New Roman" pitchFamily="18" charset="0"/>
              </a:rPr>
              <a:t>Hepatic</a:t>
            </a:r>
          </a:p>
          <a:p>
            <a:pPr marL="457200" indent="-457200" defTabSz="457200">
              <a:buClr>
                <a:srgbClr val="FF8100"/>
              </a:buClr>
              <a:buSzPct val="130000"/>
              <a:buFontTx/>
              <a:buAutoNum type="alphaUcPeriod"/>
            </a:pPr>
            <a:r>
              <a:rPr lang="en-GB" sz="4400">
                <a:latin typeface="Times New Roman" pitchFamily="18" charset="0"/>
              </a:rPr>
              <a:t>Post hepatic</a:t>
            </a:r>
          </a:p>
        </p:txBody>
      </p:sp>
      <p:pic>
        <p:nvPicPr>
          <p:cNvPr id="47108"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
        <p:nvSpPr>
          <p:cNvPr id="47109" name="Rectangle 5"/>
          <p:cNvSpPr>
            <a:spLocks noChangeArrowheads="1"/>
          </p:cNvSpPr>
          <p:nvPr/>
        </p:nvSpPr>
        <p:spPr bwMode="auto">
          <a:xfrm>
            <a:off x="3589338" y="2590800"/>
            <a:ext cx="1008062" cy="576263"/>
          </a:xfrm>
          <a:prstGeom prst="rect">
            <a:avLst/>
          </a:prstGeom>
          <a:noFill/>
          <a:ln w="38100">
            <a:solidFill>
              <a:schemeClr val="tx2"/>
            </a:solidFill>
            <a:miter lim="800000"/>
            <a:headEnd/>
            <a:tailEnd/>
          </a:ln>
        </p:spPr>
        <p:txBody>
          <a:bodyPr wrap="none" anchor="ctr"/>
          <a:lstStyle/>
          <a:p>
            <a:endParaRPr lang="en-US"/>
          </a:p>
        </p:txBody>
      </p:sp>
      <p:sp>
        <p:nvSpPr>
          <p:cNvPr id="47110" name="Rectangle 6"/>
          <p:cNvSpPr>
            <a:spLocks noChangeArrowheads="1"/>
          </p:cNvSpPr>
          <p:nvPr/>
        </p:nvSpPr>
        <p:spPr bwMode="auto">
          <a:xfrm>
            <a:off x="5316538" y="3309938"/>
            <a:ext cx="1008062" cy="576262"/>
          </a:xfrm>
          <a:prstGeom prst="rect">
            <a:avLst/>
          </a:prstGeom>
          <a:noFill/>
          <a:ln w="38100">
            <a:solidFill>
              <a:schemeClr val="tx2"/>
            </a:solidFill>
            <a:miter lim="800000"/>
            <a:headEnd/>
            <a:tailEnd/>
          </a:ln>
        </p:spPr>
        <p:txBody>
          <a:bodyPr wrap="none" anchor="ctr"/>
          <a:lstStyle/>
          <a:p>
            <a:endParaRPr lang="en-US"/>
          </a:p>
        </p:txBody>
      </p:sp>
      <p:sp>
        <p:nvSpPr>
          <p:cNvPr id="47111" name="Rectangle 7"/>
          <p:cNvSpPr>
            <a:spLocks noChangeArrowheads="1"/>
          </p:cNvSpPr>
          <p:nvPr/>
        </p:nvSpPr>
        <p:spPr bwMode="auto">
          <a:xfrm>
            <a:off x="2581275" y="3238500"/>
            <a:ext cx="1223963" cy="647700"/>
          </a:xfrm>
          <a:prstGeom prst="rect">
            <a:avLst/>
          </a:prstGeom>
          <a:noFill/>
          <a:ln w="38100">
            <a:solidFill>
              <a:schemeClr val="tx2"/>
            </a:solidFill>
            <a:miter lim="800000"/>
            <a:headEnd/>
            <a:tailEnd/>
          </a:ln>
        </p:spPr>
        <p:txBody>
          <a:bodyPr wrap="none" anchor="ctr"/>
          <a:lstStyle/>
          <a:p>
            <a:endParaRPr lang="en-US"/>
          </a:p>
        </p:txBody>
      </p:sp>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276225" y="460375"/>
            <a:ext cx="9401175"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Q9: What is excluded?</a:t>
            </a:r>
            <a:endParaRPr lang="en-GB" smtClean="0"/>
          </a:p>
        </p:txBody>
      </p:sp>
      <p:sp>
        <p:nvSpPr>
          <p:cNvPr id="48131"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LFTs abnormal: Bilirubin 90</a:t>
            </a:r>
          </a:p>
          <a:p>
            <a:pPr marL="207963" indent="-207963" defTabSz="457200">
              <a:buClr>
                <a:srgbClr val="FF8100"/>
              </a:buClr>
              <a:buSzPct val="130000"/>
              <a:buFontTx/>
              <a:buChar char="•"/>
            </a:pPr>
            <a:r>
              <a:rPr lang="en-GB" sz="4400">
                <a:solidFill>
                  <a:srgbClr val="FFFFFF"/>
                </a:solidFill>
                <a:latin typeface="Times New Roman" pitchFamily="18" charset="0"/>
              </a:rPr>
              <a:t>Alk Phos 200</a:t>
            </a:r>
          </a:p>
          <a:p>
            <a:pPr marL="207963" indent="-207963" defTabSz="457200">
              <a:buClr>
                <a:srgbClr val="FF8100"/>
              </a:buClr>
              <a:buSzPct val="130000"/>
              <a:buFontTx/>
              <a:buChar char="•"/>
            </a:pPr>
            <a:r>
              <a:rPr lang="en-GB" sz="4400">
                <a:solidFill>
                  <a:srgbClr val="FFFFFF"/>
                </a:solidFill>
                <a:latin typeface="Times New Roman" pitchFamily="18" charset="0"/>
              </a:rPr>
              <a:t>AST 1500;  ALT 750</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AST and ALT very high</a:t>
            </a:r>
          </a:p>
          <a:p>
            <a:pPr marL="207963" indent="-207963" defTabSz="457200">
              <a:buClr>
                <a:srgbClr val="FF8100"/>
              </a:buClr>
              <a:buSzPct val="130000"/>
              <a:buFontTx/>
              <a:buChar char="•"/>
            </a:pPr>
            <a:r>
              <a:rPr lang="en-GB" sz="4400">
                <a:solidFill>
                  <a:srgbClr val="FFFFFF"/>
                </a:solidFill>
                <a:latin typeface="Times New Roman" pitchFamily="18" charset="0"/>
              </a:rPr>
              <a:t>Suggest hepatocyte damage</a:t>
            </a:r>
          </a:p>
          <a:p>
            <a:pPr marL="207963" indent="-207963" defTabSz="457200">
              <a:buClr>
                <a:srgbClr val="FF8100"/>
              </a:buClr>
              <a:buSzPct val="130000"/>
              <a:buFontTx/>
              <a:buChar char="•"/>
            </a:pPr>
            <a:r>
              <a:rPr lang="en-GB" sz="4400">
                <a:solidFill>
                  <a:srgbClr val="FFFFFF"/>
                </a:solidFill>
                <a:latin typeface="Times New Roman" pitchFamily="18" charset="0"/>
              </a:rPr>
              <a:t>Alk Phos marginal:</a:t>
            </a:r>
          </a:p>
          <a:p>
            <a:pPr marL="207963" indent="-207963" defTabSz="457200">
              <a:buClr>
                <a:srgbClr val="FF8100"/>
              </a:buClr>
              <a:buSzPct val="130000"/>
              <a:buFontTx/>
              <a:buChar char="•"/>
            </a:pPr>
            <a:r>
              <a:rPr lang="en-GB" sz="4400">
                <a:solidFill>
                  <a:srgbClr val="FFFFFF"/>
                </a:solidFill>
                <a:latin typeface="Times New Roman" pitchFamily="18" charset="0"/>
              </a:rPr>
              <a:t>Excludes obstructive jaundice.</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841500" y="460375"/>
            <a:ext cx="6997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Differential Dx</a:t>
            </a:r>
            <a:endParaRPr lang="en-GB" smtClean="0"/>
          </a:p>
        </p:txBody>
      </p:sp>
      <p:sp>
        <p:nvSpPr>
          <p:cNvPr id="49155"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Pre hepatic (Gilberts, haemolysis)</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Viral hepatitis</a:t>
            </a:r>
          </a:p>
          <a:p>
            <a:pPr marL="207963" indent="-207963" defTabSz="457200">
              <a:buClr>
                <a:srgbClr val="FF8100"/>
              </a:buClr>
              <a:buSzPct val="130000"/>
              <a:buFontTx/>
              <a:buChar char="•"/>
            </a:pPr>
            <a:r>
              <a:rPr lang="en-GB" sz="4400">
                <a:solidFill>
                  <a:srgbClr val="FFFFFF"/>
                </a:solidFill>
                <a:latin typeface="Times New Roman" pitchFamily="18" charset="0"/>
              </a:rPr>
              <a:t>Alcoholic hepatitis</a:t>
            </a:r>
          </a:p>
          <a:p>
            <a:pPr marL="207963" indent="-207963" defTabSz="457200">
              <a:buClr>
                <a:srgbClr val="FF8100"/>
              </a:buClr>
              <a:buSzPct val="130000"/>
              <a:buFontTx/>
              <a:buChar char="•"/>
            </a:pPr>
            <a:r>
              <a:rPr lang="en-GB" sz="4400">
                <a:solidFill>
                  <a:srgbClr val="FFFFFF"/>
                </a:solidFill>
                <a:latin typeface="Times New Roman" pitchFamily="18" charset="0"/>
              </a:rPr>
              <a:t>Cirrhosis</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Post hepatic: Gallstones, pancreatic ca.</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1841500" y="460375"/>
            <a:ext cx="46990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Hepatitis</a:t>
            </a:r>
            <a:endParaRPr lang="en-GB" smtClean="0"/>
          </a:p>
        </p:txBody>
      </p:sp>
      <p:sp>
        <p:nvSpPr>
          <p:cNvPr id="50179"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Viral: check viral titres.</a:t>
            </a:r>
          </a:p>
          <a:p>
            <a:pPr marL="207963" indent="-207963" defTabSz="457200">
              <a:buClr>
                <a:srgbClr val="FF8100"/>
              </a:buClr>
              <a:buSzPct val="130000"/>
              <a:buFontTx/>
              <a:buChar char="•"/>
            </a:pPr>
            <a:r>
              <a:rPr lang="en-GB" sz="4400">
                <a:solidFill>
                  <a:srgbClr val="FFFFFF"/>
                </a:solidFill>
                <a:latin typeface="Times New Roman" pitchFamily="18" charset="0"/>
              </a:rPr>
              <a:t>Autoimmune ?</a:t>
            </a:r>
          </a:p>
          <a:p>
            <a:pPr marL="207963" indent="-207963" defTabSz="457200">
              <a:buClr>
                <a:srgbClr val="FF8100"/>
              </a:buClr>
              <a:buSzPct val="130000"/>
              <a:buFontTx/>
              <a:buChar char="•"/>
            </a:pPr>
            <a:r>
              <a:rPr lang="en-GB" sz="4400">
                <a:solidFill>
                  <a:srgbClr val="FFFFFF"/>
                </a:solidFill>
                <a:latin typeface="Times New Roman" pitchFamily="18" charset="0"/>
              </a:rPr>
              <a:t>Alcoholic ?</a:t>
            </a:r>
          </a:p>
        </p:txBody>
      </p:sp>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565150" y="228600"/>
            <a:ext cx="86423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Hepatitis A serology </a:t>
            </a:r>
            <a:endParaRPr lang="en-GB" smtClean="0"/>
          </a:p>
        </p:txBody>
      </p:sp>
      <p:sp>
        <p:nvSpPr>
          <p:cNvPr id="51203"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endParaRPr lang="en-US" sz="4400">
              <a:solidFill>
                <a:srgbClr val="FFFFFF"/>
              </a:solidFill>
              <a:latin typeface="Times New Roman" pitchFamily="18" charset="0"/>
            </a:endParaRPr>
          </a:p>
        </p:txBody>
      </p:sp>
      <p:pic>
        <p:nvPicPr>
          <p:cNvPr id="51204" name="Picture 4" descr="hepatitisA"/>
          <p:cNvPicPr>
            <a:picLocks noChangeAspect="1" noChangeArrowheads="1"/>
          </p:cNvPicPr>
          <p:nvPr/>
        </p:nvPicPr>
        <p:blipFill>
          <a:blip r:embed="rId3"/>
          <a:srcRect/>
          <a:stretch>
            <a:fillRect/>
          </a:stretch>
        </p:blipFill>
        <p:spPr bwMode="auto">
          <a:xfrm>
            <a:off x="304800" y="1646238"/>
            <a:ext cx="9296400" cy="61261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49250" y="460375"/>
            <a:ext cx="91440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5600" b="1" smtClean="0">
                <a:solidFill>
                  <a:srgbClr val="FFFF00"/>
                </a:solidFill>
                <a:latin typeface="TimesNewRomanPS" charset="0"/>
              </a:rPr>
              <a:t>Final webCT mock exams</a:t>
            </a:r>
            <a:endParaRPr lang="en-GB" sz="2800" smtClean="0"/>
          </a:p>
        </p:txBody>
      </p:sp>
      <p:sp>
        <p:nvSpPr>
          <p:cNvPr id="6147" name="Text Box 3"/>
          <p:cNvSpPr txBox="1">
            <a:spLocks noChangeArrowheads="1"/>
          </p:cNvSpPr>
          <p:nvPr/>
        </p:nvSpPr>
        <p:spPr bwMode="auto">
          <a:xfrm>
            <a:off x="990600" y="1752600"/>
            <a:ext cx="8686800" cy="5562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Please do it the them asap, so that both are complete before you do the formative on Friday.</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They  will go offline, but will return later and will be available on line all year for revision purposes.</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420688" y="228600"/>
            <a:ext cx="8786812"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Hepatitis B serology </a:t>
            </a:r>
            <a:endParaRPr lang="en-GB" smtClean="0"/>
          </a:p>
        </p:txBody>
      </p:sp>
      <p:sp>
        <p:nvSpPr>
          <p:cNvPr id="52227"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endParaRPr lang="en-US" sz="4400">
              <a:solidFill>
                <a:srgbClr val="FFFFFF"/>
              </a:solidFill>
              <a:latin typeface="Times New Roman" pitchFamily="18" charset="0"/>
            </a:endParaRPr>
          </a:p>
        </p:txBody>
      </p:sp>
      <p:pic>
        <p:nvPicPr>
          <p:cNvPr id="52228" name="Picture 5" descr="hepatitisb"/>
          <p:cNvPicPr>
            <a:picLocks noChangeAspect="1" noChangeArrowheads="1"/>
          </p:cNvPicPr>
          <p:nvPr/>
        </p:nvPicPr>
        <p:blipFill>
          <a:blip r:embed="rId3"/>
          <a:srcRect/>
          <a:stretch>
            <a:fillRect/>
          </a:stretch>
        </p:blipFill>
        <p:spPr bwMode="auto">
          <a:xfrm>
            <a:off x="0" y="1766888"/>
            <a:ext cx="10058400" cy="60245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1752600" y="228600"/>
            <a:ext cx="74549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Hepatitis B carrier </a:t>
            </a:r>
            <a:endParaRPr lang="en-GB" smtClean="0"/>
          </a:p>
        </p:txBody>
      </p:sp>
      <p:sp>
        <p:nvSpPr>
          <p:cNvPr id="53251"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endParaRPr lang="en-US" sz="4400">
              <a:solidFill>
                <a:srgbClr val="FFFFFF"/>
              </a:solidFill>
              <a:latin typeface="Times New Roman" pitchFamily="18" charset="0"/>
            </a:endParaRPr>
          </a:p>
        </p:txBody>
      </p:sp>
      <p:pic>
        <p:nvPicPr>
          <p:cNvPr id="53252" name="Picture 5" descr="hepatitisb2carrier"/>
          <p:cNvPicPr>
            <a:picLocks noChangeAspect="1" noChangeArrowheads="1"/>
          </p:cNvPicPr>
          <p:nvPr/>
        </p:nvPicPr>
        <p:blipFill>
          <a:blip r:embed="rId3"/>
          <a:srcRect/>
          <a:stretch>
            <a:fillRect/>
          </a:stretch>
        </p:blipFill>
        <p:spPr bwMode="auto">
          <a:xfrm>
            <a:off x="0" y="1755775"/>
            <a:ext cx="10058400" cy="60769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smtClean="0"/>
              <a:t>Liver Biopsy:</a:t>
            </a:r>
          </a:p>
        </p:txBody>
      </p:sp>
      <p:sp>
        <p:nvSpPr>
          <p:cNvPr id="54275" name="Rectangle 3"/>
          <p:cNvSpPr>
            <a:spLocks noGrp="1" noChangeArrowheads="1"/>
          </p:cNvSpPr>
          <p:nvPr>
            <p:ph type="body" idx="1"/>
          </p:nvPr>
        </p:nvSpPr>
        <p:spPr/>
        <p:txBody>
          <a:bodyPr/>
          <a:lstStyle/>
          <a:p>
            <a:pPr eaLnBrk="1" hangingPunct="1"/>
            <a:r>
              <a:rPr lang="en-GB" dirty="0" smtClean="0"/>
              <a:t>GP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IC00003"/>
          <p:cNvPicPr>
            <a:picLocks noChangeAspect="1" noChangeArrowheads="1"/>
          </p:cNvPicPr>
          <p:nvPr/>
        </p:nvPicPr>
        <p:blipFill>
          <a:blip r:embed="rId3"/>
          <a:srcRect/>
          <a:stretch>
            <a:fillRect/>
          </a:stretch>
        </p:blipFill>
        <p:spPr bwMode="auto">
          <a:xfrm>
            <a:off x="557213" y="200025"/>
            <a:ext cx="8942387" cy="7370763"/>
          </a:xfrm>
          <a:prstGeom prst="rect">
            <a:avLst/>
          </a:prstGeom>
          <a:noFill/>
          <a:ln w="9525">
            <a:noFill/>
            <a:miter lim="800000"/>
            <a:headEnd/>
            <a:tailEnd/>
          </a:ln>
        </p:spPr>
      </p:pic>
      <p:sp>
        <p:nvSpPr>
          <p:cNvPr id="55299" name="AutoShape 3"/>
          <p:cNvSpPr>
            <a:spLocks noChangeArrowheads="1"/>
          </p:cNvSpPr>
          <p:nvPr/>
        </p:nvSpPr>
        <p:spPr bwMode="auto">
          <a:xfrm>
            <a:off x="2933700" y="4922838"/>
            <a:ext cx="1074738" cy="550862"/>
          </a:xfrm>
          <a:prstGeom prst="rightArrow">
            <a:avLst>
              <a:gd name="adj1" fmla="val 50000"/>
              <a:gd name="adj2" fmla="val 48775"/>
            </a:avLst>
          </a:prstGeom>
          <a:solidFill>
            <a:schemeClr val="accent1"/>
          </a:solidFill>
          <a:ln w="9525">
            <a:solidFill>
              <a:schemeClr val="tx1"/>
            </a:solidFill>
            <a:miter lim="800000"/>
            <a:headEnd/>
            <a:tailEnd/>
          </a:ln>
        </p:spPr>
        <p:txBody>
          <a:bodyPr wrap="none" anchor="ctr"/>
          <a:lstStyle/>
          <a:p>
            <a:endParaRPr lang="en-US"/>
          </a:p>
        </p:txBody>
      </p:sp>
      <p:sp>
        <p:nvSpPr>
          <p:cNvPr id="55300" name="AutoShape 4"/>
          <p:cNvSpPr>
            <a:spLocks noChangeArrowheads="1"/>
          </p:cNvSpPr>
          <p:nvPr/>
        </p:nvSpPr>
        <p:spPr bwMode="auto">
          <a:xfrm>
            <a:off x="6118225" y="5008563"/>
            <a:ext cx="1074738" cy="550862"/>
          </a:xfrm>
          <a:prstGeom prst="rightArrow">
            <a:avLst>
              <a:gd name="adj1" fmla="val 50000"/>
              <a:gd name="adj2" fmla="val 48775"/>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IC00006"/>
          <p:cNvPicPr>
            <a:picLocks noChangeAspect="1" noChangeArrowheads="1"/>
          </p:cNvPicPr>
          <p:nvPr/>
        </p:nvPicPr>
        <p:blipFill>
          <a:blip r:embed="rId3"/>
          <a:srcRect/>
          <a:stretch>
            <a:fillRect/>
          </a:stretch>
        </p:blipFill>
        <p:spPr bwMode="auto">
          <a:xfrm>
            <a:off x="557213" y="200025"/>
            <a:ext cx="8942387" cy="7370763"/>
          </a:xfrm>
          <a:prstGeom prst="rect">
            <a:avLst/>
          </a:prstGeom>
          <a:noFill/>
          <a:ln w="9525">
            <a:noFill/>
            <a:miter lim="800000"/>
            <a:headEnd/>
            <a:tailEnd/>
          </a:ln>
        </p:spPr>
      </p:pic>
      <p:sp>
        <p:nvSpPr>
          <p:cNvPr id="56323" name="AutoShape 3"/>
          <p:cNvSpPr>
            <a:spLocks noChangeArrowheads="1"/>
          </p:cNvSpPr>
          <p:nvPr/>
        </p:nvSpPr>
        <p:spPr bwMode="auto">
          <a:xfrm>
            <a:off x="4191000" y="3800475"/>
            <a:ext cx="1074738" cy="549275"/>
          </a:xfrm>
          <a:prstGeom prst="rightArrow">
            <a:avLst>
              <a:gd name="adj1" fmla="val 50000"/>
              <a:gd name="adj2" fmla="val 48916"/>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IC00005"/>
          <p:cNvPicPr>
            <a:picLocks noChangeAspect="1" noChangeArrowheads="1"/>
          </p:cNvPicPr>
          <p:nvPr/>
        </p:nvPicPr>
        <p:blipFill>
          <a:blip r:embed="rId3"/>
          <a:srcRect/>
          <a:stretch>
            <a:fillRect/>
          </a:stretch>
        </p:blipFill>
        <p:spPr bwMode="auto">
          <a:xfrm>
            <a:off x="557213" y="200025"/>
            <a:ext cx="8942387" cy="7370763"/>
          </a:xfrm>
          <a:prstGeom prst="rect">
            <a:avLst/>
          </a:prstGeom>
          <a:noFill/>
          <a:ln w="9525">
            <a:noFill/>
            <a:miter lim="800000"/>
            <a:headEnd/>
            <a:tailEnd/>
          </a:ln>
        </p:spPr>
      </p:pic>
      <p:sp>
        <p:nvSpPr>
          <p:cNvPr id="57347" name="AutoShape 3"/>
          <p:cNvSpPr>
            <a:spLocks noChangeArrowheads="1"/>
          </p:cNvSpPr>
          <p:nvPr/>
        </p:nvSpPr>
        <p:spPr bwMode="auto">
          <a:xfrm>
            <a:off x="3603625" y="3368675"/>
            <a:ext cx="1074738" cy="549275"/>
          </a:xfrm>
          <a:prstGeom prst="rightArrow">
            <a:avLst>
              <a:gd name="adj1" fmla="val 50000"/>
              <a:gd name="adj2" fmla="val 48916"/>
            </a:avLst>
          </a:prstGeom>
          <a:solidFill>
            <a:schemeClr val="accent1"/>
          </a:solidFill>
          <a:ln w="9525">
            <a:solidFill>
              <a:schemeClr val="tx1"/>
            </a:solidFill>
            <a:miter lim="800000"/>
            <a:headEnd/>
            <a:tailEnd/>
          </a:ln>
        </p:spPr>
        <p:txBody>
          <a:bodyPr wrap="none" anchor="ctr"/>
          <a:lstStyle/>
          <a:p>
            <a:endParaRPr lang="en-US"/>
          </a:p>
        </p:txBody>
      </p:sp>
      <p:sp>
        <p:nvSpPr>
          <p:cNvPr id="57348" name="AutoShape 4"/>
          <p:cNvSpPr>
            <a:spLocks noChangeArrowheads="1"/>
          </p:cNvSpPr>
          <p:nvPr/>
        </p:nvSpPr>
        <p:spPr bwMode="auto">
          <a:xfrm>
            <a:off x="4275138" y="5786438"/>
            <a:ext cx="1073150" cy="550862"/>
          </a:xfrm>
          <a:prstGeom prst="rightArrow">
            <a:avLst>
              <a:gd name="adj1" fmla="val 50000"/>
              <a:gd name="adj2" fmla="val 4870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57200"/>
            <a:ext cx="8231188" cy="1370013"/>
          </a:xfrm>
          <a:noFill/>
        </p:spPr>
        <p:txBody>
          <a:bodyPr lIns="100822" tIns="49526" rIns="100822" bIns="49526"/>
          <a:lstStyle/>
          <a:p>
            <a:pPr defTabSz="762000" eaLnBrk="1" hangingPunct="1"/>
            <a:r>
              <a:rPr lang="en-US" smtClean="0"/>
              <a:t>Alcoholic hepatitis</a:t>
            </a:r>
          </a:p>
        </p:txBody>
      </p:sp>
      <p:sp>
        <p:nvSpPr>
          <p:cNvPr id="58371" name="Rectangle 3"/>
          <p:cNvSpPr>
            <a:spLocks noGrp="1" noChangeArrowheads="1"/>
          </p:cNvSpPr>
          <p:nvPr>
            <p:ph type="body" idx="1"/>
          </p:nvPr>
        </p:nvSpPr>
        <p:spPr>
          <a:xfrm>
            <a:off x="457200" y="2032000"/>
            <a:ext cx="8231188" cy="4368800"/>
          </a:xfrm>
          <a:noFill/>
        </p:spPr>
        <p:txBody>
          <a:bodyPr lIns="100822" tIns="49526" rIns="100822" bIns="49526"/>
          <a:lstStyle/>
          <a:p>
            <a:pPr defTabSz="762000" eaLnBrk="1" hangingPunct="1">
              <a:buFontTx/>
              <a:buNone/>
            </a:pPr>
            <a:r>
              <a:rPr lang="en-US" smtClean="0">
                <a:solidFill>
                  <a:schemeClr val="tx2"/>
                </a:solidFill>
              </a:rPr>
              <a:t>	defining histological features:</a:t>
            </a:r>
          </a:p>
          <a:p>
            <a:pPr defTabSz="762000" eaLnBrk="1" hangingPunct="1"/>
            <a:r>
              <a:rPr lang="en-US" smtClean="0"/>
              <a:t>liver cell damage</a:t>
            </a:r>
          </a:p>
          <a:p>
            <a:pPr defTabSz="762000" eaLnBrk="1" hangingPunct="1"/>
            <a:r>
              <a:rPr lang="en-US" smtClean="0"/>
              <a:t>inflammation</a:t>
            </a:r>
          </a:p>
          <a:p>
            <a:pPr defTabSz="762000" eaLnBrk="1" hangingPunct="1"/>
            <a:r>
              <a:rPr lang="en-US" smtClean="0"/>
              <a:t>fibrosis</a:t>
            </a:r>
          </a:p>
          <a:p>
            <a:pPr defTabSz="762000" eaLnBrk="1" hangingPunct="1">
              <a:buFontTx/>
              <a:buNone/>
            </a:pPr>
            <a:r>
              <a:rPr lang="en-US" smtClean="0">
                <a:solidFill>
                  <a:schemeClr val="tx2"/>
                </a:solidFill>
              </a:rPr>
              <a:t>	associated histological features:</a:t>
            </a:r>
          </a:p>
          <a:p>
            <a:pPr defTabSz="762000" eaLnBrk="1" hangingPunct="1"/>
            <a:r>
              <a:rPr lang="en-US" smtClean="0"/>
              <a:t>fatty change</a:t>
            </a:r>
          </a:p>
          <a:p>
            <a:pPr defTabSz="762000" eaLnBrk="1" hangingPunct="1"/>
            <a:r>
              <a:rPr lang="en-US" smtClean="0"/>
              <a:t>megamitochondria</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57200"/>
            <a:ext cx="8231188" cy="1370013"/>
          </a:xfrm>
          <a:noFill/>
        </p:spPr>
        <p:txBody>
          <a:bodyPr lIns="100822" tIns="49526" rIns="100822" bIns="49526"/>
          <a:lstStyle/>
          <a:p>
            <a:pPr defTabSz="762000" eaLnBrk="1" hangingPunct="1"/>
            <a:r>
              <a:rPr lang="en-US" smtClean="0"/>
              <a:t>Alcoholic hepatitis</a:t>
            </a:r>
          </a:p>
        </p:txBody>
      </p:sp>
      <p:sp>
        <p:nvSpPr>
          <p:cNvPr id="59395" name="Rectangle 3"/>
          <p:cNvSpPr>
            <a:spLocks noGrp="1" noChangeArrowheads="1"/>
          </p:cNvSpPr>
          <p:nvPr>
            <p:ph type="body" idx="1"/>
          </p:nvPr>
        </p:nvSpPr>
        <p:spPr>
          <a:xfrm>
            <a:off x="457200" y="2032000"/>
            <a:ext cx="8231188" cy="4368800"/>
          </a:xfrm>
          <a:noFill/>
        </p:spPr>
        <p:txBody>
          <a:bodyPr lIns="100822" tIns="49526" rIns="100822" bIns="49526"/>
          <a:lstStyle/>
          <a:p>
            <a:pPr defTabSz="762000" eaLnBrk="1" hangingPunct="1">
              <a:buFontTx/>
              <a:buNone/>
            </a:pPr>
            <a:r>
              <a:rPr lang="en-US" smtClean="0">
                <a:solidFill>
                  <a:schemeClr val="tx2"/>
                </a:solidFill>
              </a:rPr>
              <a:t>	differential diagnosis:</a:t>
            </a:r>
          </a:p>
          <a:p>
            <a:pPr defTabSz="762000" eaLnBrk="1" hangingPunct="1">
              <a:buFontTx/>
              <a:buNone/>
            </a:pPr>
            <a:r>
              <a:rPr lang="en-US" smtClean="0">
                <a:solidFill>
                  <a:schemeClr val="tx2"/>
                </a:solidFill>
              </a:rPr>
              <a:t>	</a:t>
            </a:r>
            <a:r>
              <a:rPr lang="en-US" smtClean="0"/>
              <a:t>= NASH (Non Alcoholic Steato Hepatitis).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420688" y="460375"/>
            <a:ext cx="9256712"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5600" b="1" smtClean="0">
                <a:solidFill>
                  <a:srgbClr val="FFFF00"/>
                </a:solidFill>
                <a:latin typeface="TimesNewRomanPS" charset="0"/>
              </a:rPr>
              <a:t>What treatment is needed?</a:t>
            </a:r>
            <a:endParaRPr lang="en-GB" sz="2800" smtClean="0"/>
          </a:p>
        </p:txBody>
      </p:sp>
      <p:sp>
        <p:nvSpPr>
          <p:cNvPr id="60419"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pPr>
            <a:endParaRPr lang="en-US" sz="4400">
              <a:solidFill>
                <a:srgbClr val="FFFFFF"/>
              </a:solidFill>
              <a:latin typeface="Times New Roman" pitchFamily="18" charset="0"/>
            </a:endParaRPr>
          </a:p>
        </p:txBody>
      </p:sp>
      <p:sp>
        <p:nvSpPr>
          <p:cNvPr id="60420" name="Text Box 4"/>
          <p:cNvSpPr txBox="1">
            <a:spLocks noChangeArrowheads="1"/>
          </p:cNvSpPr>
          <p:nvPr/>
        </p:nvSpPr>
        <p:spPr bwMode="auto">
          <a:xfrm>
            <a:off x="996950" y="2446338"/>
            <a:ext cx="5184775" cy="823912"/>
          </a:xfrm>
          <a:prstGeom prst="rect">
            <a:avLst/>
          </a:prstGeom>
          <a:noFill/>
          <a:ln w="9525">
            <a:noFill/>
            <a:miter lim="800000"/>
            <a:headEnd/>
            <a:tailEnd/>
          </a:ln>
        </p:spPr>
        <p:txBody>
          <a:bodyPr>
            <a:spAutoFit/>
          </a:bodyPr>
          <a:lstStyle/>
          <a:p>
            <a:pPr>
              <a:spcBef>
                <a:spcPct val="50000"/>
              </a:spcBef>
            </a:pPr>
            <a:r>
              <a:rPr lang="en-GB" sz="4800">
                <a:latin typeface="Times New Roman" pitchFamily="18" charset="0"/>
              </a:rPr>
              <a:t>Q10: write it down</a:t>
            </a:r>
            <a:endParaRPr lang="en-US" sz="48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204788" y="460375"/>
            <a:ext cx="9472612"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5600" b="1" smtClean="0">
                <a:solidFill>
                  <a:srgbClr val="FFFF00"/>
                </a:solidFill>
                <a:latin typeface="TimesNewRomanPS" charset="0"/>
              </a:rPr>
              <a:t>What treatment is needed?</a:t>
            </a:r>
            <a:endParaRPr lang="en-GB" sz="2800" smtClean="0"/>
          </a:p>
        </p:txBody>
      </p:sp>
      <p:sp>
        <p:nvSpPr>
          <p:cNvPr id="61443"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Supportive.</a:t>
            </a:r>
          </a:p>
          <a:p>
            <a:pPr marL="207963" indent="-207963" defTabSz="457200">
              <a:buClr>
                <a:srgbClr val="FF8100"/>
              </a:buClr>
              <a:buSzPct val="130000"/>
              <a:buFontTx/>
              <a:buChar char="•"/>
            </a:pPr>
            <a:r>
              <a:rPr lang="en-GB" sz="4400">
                <a:solidFill>
                  <a:srgbClr val="FFFFFF"/>
                </a:solidFill>
                <a:latin typeface="Times New Roman" pitchFamily="18" charset="0"/>
              </a:rPr>
              <a:t>Stop alcohol.</a:t>
            </a:r>
          </a:p>
          <a:p>
            <a:pPr marL="207963" indent="-207963" defTabSz="457200">
              <a:buClr>
                <a:srgbClr val="FF8100"/>
              </a:buClr>
              <a:buSzPct val="130000"/>
              <a:buFontTx/>
              <a:buChar char="•"/>
            </a:pPr>
            <a:r>
              <a:rPr lang="en-GB" sz="4400">
                <a:solidFill>
                  <a:srgbClr val="FFFFFF"/>
                </a:solidFill>
                <a:latin typeface="Times New Roman" pitchFamily="18" charset="0"/>
              </a:rPr>
              <a:t>Nutrition:</a:t>
            </a:r>
          </a:p>
          <a:p>
            <a:pPr marL="207963" indent="-207963" defTabSz="457200">
              <a:buClr>
                <a:srgbClr val="FF8100"/>
              </a:buClr>
              <a:buSzPct val="130000"/>
              <a:buFontTx/>
              <a:buChar char="•"/>
            </a:pPr>
            <a:r>
              <a:rPr lang="en-GB" sz="4400">
                <a:solidFill>
                  <a:srgbClr val="FFFFFF"/>
                </a:solidFill>
                <a:latin typeface="Times New Roman" pitchFamily="18" charset="0"/>
              </a:rPr>
              <a:t>Vitamins (esp B1, thiamine)</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Occasionally steroids.</a:t>
            </a: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841500" y="460375"/>
            <a:ext cx="76517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5600" b="1" smtClean="0">
                <a:solidFill>
                  <a:srgbClr val="FFFF00"/>
                </a:solidFill>
                <a:latin typeface="TimesNewRomanPS" charset="0"/>
              </a:rPr>
              <a:t>webCT quizzes</a:t>
            </a:r>
            <a:endParaRPr lang="en-GB" sz="2800" smtClean="0"/>
          </a:p>
        </p:txBody>
      </p:sp>
      <p:sp>
        <p:nvSpPr>
          <p:cNvPr id="7171" name="Text Box 3"/>
          <p:cNvSpPr txBox="1">
            <a:spLocks noChangeArrowheads="1"/>
          </p:cNvSpPr>
          <p:nvPr/>
        </p:nvSpPr>
        <p:spPr bwMode="auto">
          <a:xfrm>
            <a:off x="990600" y="1752600"/>
            <a:ext cx="8686800" cy="5562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dirty="0">
                <a:solidFill>
                  <a:srgbClr val="FFFFFF"/>
                </a:solidFill>
                <a:latin typeface="Times New Roman" pitchFamily="18" charset="0"/>
              </a:rPr>
              <a:t>Mock exam 1: </a:t>
            </a:r>
          </a:p>
          <a:p>
            <a:pPr marL="207963" indent="-207963" defTabSz="457200">
              <a:buClr>
                <a:srgbClr val="FF8100"/>
              </a:buClr>
              <a:buSzPct val="130000"/>
              <a:buFontTx/>
              <a:buChar char="•"/>
            </a:pPr>
            <a:r>
              <a:rPr lang="en-GB" sz="4400" dirty="0">
                <a:solidFill>
                  <a:srgbClr val="FFFFFF"/>
                </a:solidFill>
                <a:latin typeface="Times New Roman" pitchFamily="18" charset="0"/>
              </a:rPr>
              <a:t>Do it by </a:t>
            </a:r>
            <a:r>
              <a:rPr lang="en-GB" sz="4400" dirty="0" smtClean="0">
                <a:solidFill>
                  <a:srgbClr val="FFFFFF"/>
                </a:solidFill>
                <a:latin typeface="Times New Roman" pitchFamily="18" charset="0"/>
              </a:rPr>
              <a:t>MON </a:t>
            </a:r>
            <a:r>
              <a:rPr lang="en-GB" sz="4400" dirty="0">
                <a:solidFill>
                  <a:srgbClr val="FFFFFF"/>
                </a:solidFill>
                <a:latin typeface="Times New Roman" pitchFamily="18" charset="0"/>
              </a:rPr>
              <a:t>night</a:t>
            </a:r>
          </a:p>
          <a:p>
            <a:pPr marL="207963" indent="-207963" defTabSz="457200">
              <a:buClr>
                <a:srgbClr val="FF8100"/>
              </a:buClr>
              <a:buSzPct val="130000"/>
              <a:buFontTx/>
              <a:buChar char="•"/>
            </a:pPr>
            <a:endParaRPr lang="en-GB" sz="4400" dirty="0">
              <a:solidFill>
                <a:srgbClr val="FFFFFF"/>
              </a:solidFill>
              <a:latin typeface="Times New Roman" pitchFamily="18" charset="0"/>
            </a:endParaRPr>
          </a:p>
          <a:p>
            <a:pPr marL="207963" indent="-207963" defTabSz="457200">
              <a:buClr>
                <a:srgbClr val="FF8100"/>
              </a:buClr>
              <a:buSzPct val="130000"/>
              <a:buFontTx/>
              <a:buChar char="•"/>
            </a:pPr>
            <a:endParaRPr lang="en-GB" sz="4400" dirty="0">
              <a:solidFill>
                <a:srgbClr val="FFFFFF"/>
              </a:solidFill>
              <a:latin typeface="Times New Roman" pitchFamily="18" charset="0"/>
            </a:endParaRPr>
          </a:p>
          <a:p>
            <a:pPr marL="207963" indent="-207963" defTabSz="457200">
              <a:buClr>
                <a:srgbClr val="FF8100"/>
              </a:buClr>
              <a:buSzPct val="130000"/>
              <a:buFontTx/>
              <a:buChar char="•"/>
            </a:pPr>
            <a:r>
              <a:rPr lang="en-GB" sz="4400" dirty="0">
                <a:solidFill>
                  <a:srgbClr val="FFFFFF"/>
                </a:solidFill>
                <a:latin typeface="Times New Roman" pitchFamily="18" charset="0"/>
              </a:rPr>
              <a:t>Mock exam 2: </a:t>
            </a:r>
          </a:p>
          <a:p>
            <a:pPr marL="207963" indent="-207963" defTabSz="457200">
              <a:buClr>
                <a:srgbClr val="FF8100"/>
              </a:buClr>
              <a:buSzPct val="130000"/>
              <a:buFontTx/>
              <a:buChar char="•"/>
            </a:pPr>
            <a:r>
              <a:rPr lang="en-GB" sz="4400" dirty="0">
                <a:solidFill>
                  <a:srgbClr val="FFFFFF"/>
                </a:solidFill>
                <a:latin typeface="Times New Roman" pitchFamily="18" charset="0"/>
              </a:rPr>
              <a:t>Do it by THU night</a:t>
            </a:r>
          </a:p>
          <a:p>
            <a:pPr marL="207963" indent="-207963" defTabSz="457200">
              <a:buClr>
                <a:srgbClr val="FF8100"/>
              </a:buClr>
              <a:buSzPct val="130000"/>
              <a:buFontTx/>
              <a:buChar char="•"/>
            </a:pPr>
            <a:endParaRPr lang="en-GB" sz="4400" dirty="0">
              <a:solidFill>
                <a:srgbClr val="FFFFFF"/>
              </a:solidFill>
              <a:latin typeface="Times New Roman" pitchFamily="18" charset="0"/>
            </a:endParaRPr>
          </a:p>
          <a:p>
            <a:pPr marL="207963" indent="-207963" defTabSz="457200">
              <a:buClr>
                <a:srgbClr val="FF8100"/>
              </a:buClr>
              <a:buSzPct val="130000"/>
              <a:buFontTx/>
              <a:buChar char="•"/>
            </a:pPr>
            <a:r>
              <a:rPr lang="en-GB" sz="4400" dirty="0">
                <a:solidFill>
                  <a:srgbClr val="FFFFFF"/>
                </a:solidFill>
                <a:latin typeface="Times New Roman" pitchFamily="18" charset="0"/>
              </a:rPr>
              <a:t>They will both go offline.</a:t>
            </a:r>
            <a:endParaRPr lang="en-GB" sz="4400" dirty="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1284288" y="460375"/>
            <a:ext cx="8393112" cy="1390650"/>
          </a:xfrm>
          <a:noFill/>
        </p:spPr>
        <p:txBody>
          <a:bodyPr lIns="0" tIns="0" rIns="0" bIns="0" anchor="ctr"/>
          <a:lstStyle/>
          <a:p>
            <a:pPr marL="0" indent="0" defTabSz="457200" eaLnBrk="1" hangingPunct="1">
              <a:lnSpc>
                <a:spcPct val="90000"/>
              </a:lnSpc>
              <a:spcBef>
                <a:spcPct val="0"/>
              </a:spcBef>
              <a:buClr>
                <a:srgbClr val="FFFFFF"/>
              </a:buClr>
              <a:buSzPct val="90000"/>
              <a:buFont typeface="Monotype Sorts"/>
              <a:buNone/>
            </a:pPr>
            <a:r>
              <a:rPr lang="en-GB" sz="4400" b="1" smtClean="0">
                <a:solidFill>
                  <a:srgbClr val="FFFF00"/>
                </a:solidFill>
                <a:latin typeface="TimesNewRomanPS" charset="0"/>
              </a:rPr>
              <a:t>Q11: Which is caused by B1   		      deficiency?</a:t>
            </a:r>
            <a:endParaRPr lang="en-GB" sz="4400" smtClean="0"/>
          </a:p>
        </p:txBody>
      </p:sp>
      <p:sp>
        <p:nvSpPr>
          <p:cNvPr id="62467" name="Text Box 3"/>
          <p:cNvSpPr txBox="1">
            <a:spLocks noChangeArrowheads="1"/>
          </p:cNvSpPr>
          <p:nvPr/>
        </p:nvSpPr>
        <p:spPr bwMode="auto">
          <a:xfrm>
            <a:off x="2652713" y="2446338"/>
            <a:ext cx="7024687" cy="4824412"/>
          </a:xfrm>
          <a:prstGeom prst="rect">
            <a:avLst/>
          </a:prstGeom>
          <a:noFill/>
          <a:ln w="9525">
            <a:noFill/>
            <a:miter lim="800000"/>
            <a:headEnd/>
            <a:tailEnd/>
          </a:ln>
        </p:spPr>
        <p:txBody>
          <a:bodyPr lIns="0" tIns="0" rIns="0" bIns="0"/>
          <a:lstStyle/>
          <a:p>
            <a:pPr marL="457200" indent="-457200" defTabSz="457200">
              <a:buClr>
                <a:srgbClr val="FF8100"/>
              </a:buClr>
              <a:buSzPct val="130000"/>
              <a:buFontTx/>
              <a:buAutoNum type="alphaUcPeriod"/>
            </a:pPr>
            <a:r>
              <a:rPr lang="en-GB" sz="4400">
                <a:solidFill>
                  <a:srgbClr val="FFFFFF"/>
                </a:solidFill>
                <a:latin typeface="Times New Roman" pitchFamily="18" charset="0"/>
              </a:rPr>
              <a:t>Rickets</a:t>
            </a:r>
          </a:p>
          <a:p>
            <a:pPr marL="457200" indent="-457200" defTabSz="457200">
              <a:buClr>
                <a:srgbClr val="FF8100"/>
              </a:buClr>
              <a:buSzPct val="130000"/>
              <a:buFontTx/>
              <a:buAutoNum type="alphaUcPeriod"/>
            </a:pPr>
            <a:r>
              <a:rPr lang="en-GB" sz="4400">
                <a:solidFill>
                  <a:srgbClr val="FFFFFF"/>
                </a:solidFill>
                <a:latin typeface="Times New Roman" pitchFamily="18" charset="0"/>
              </a:rPr>
              <a:t>Scurvy</a:t>
            </a:r>
          </a:p>
          <a:p>
            <a:pPr marL="457200" indent="-457200" defTabSz="457200">
              <a:buClr>
                <a:srgbClr val="FF8100"/>
              </a:buClr>
              <a:buSzPct val="130000"/>
              <a:buFontTx/>
              <a:buAutoNum type="alphaUcPeriod"/>
            </a:pPr>
            <a:r>
              <a:rPr lang="en-GB" sz="4400">
                <a:solidFill>
                  <a:srgbClr val="FFFFFF"/>
                </a:solidFill>
                <a:latin typeface="Times New Roman" pitchFamily="18" charset="0"/>
              </a:rPr>
              <a:t>Pernicious aneamia</a:t>
            </a:r>
          </a:p>
          <a:p>
            <a:pPr marL="457200" indent="-457200" defTabSz="457200">
              <a:buClr>
                <a:srgbClr val="FF8100"/>
              </a:buClr>
              <a:buSzPct val="130000"/>
              <a:buFontTx/>
              <a:buAutoNum type="alphaUcPeriod"/>
            </a:pPr>
            <a:r>
              <a:rPr lang="en-GB" sz="4400">
                <a:solidFill>
                  <a:srgbClr val="FFFFFF"/>
                </a:solidFill>
                <a:latin typeface="Times New Roman" pitchFamily="18" charset="0"/>
              </a:rPr>
              <a:t>Beri-Beri</a:t>
            </a:r>
          </a:p>
          <a:p>
            <a:pPr marL="457200" indent="-457200" defTabSz="457200">
              <a:buClr>
                <a:srgbClr val="FF8100"/>
              </a:buClr>
              <a:buSzPct val="130000"/>
              <a:buFontTx/>
              <a:buAutoNum type="alphaUcPeriod"/>
            </a:pPr>
            <a:r>
              <a:rPr lang="en-GB" sz="4400">
                <a:solidFill>
                  <a:srgbClr val="FFFFFF"/>
                </a:solidFill>
                <a:latin typeface="Times New Roman" pitchFamily="18" charset="0"/>
              </a:rPr>
              <a:t>Pellagra</a:t>
            </a:r>
          </a:p>
          <a:p>
            <a:pPr marL="457200" indent="-457200" defTabSz="457200">
              <a:buClr>
                <a:srgbClr val="FF8100"/>
              </a:buClr>
              <a:buSzPct val="130000"/>
              <a:buFontTx/>
              <a:buAutoNum type="alphaUcPeriod"/>
            </a:pPr>
            <a:r>
              <a:rPr lang="en-GB" sz="4400">
                <a:solidFill>
                  <a:srgbClr val="FFFFFF"/>
                </a:solidFill>
                <a:latin typeface="Times New Roman" pitchFamily="18" charset="0"/>
              </a:rPr>
              <a:t>Neural tube defects</a:t>
            </a:r>
          </a:p>
          <a:p>
            <a:pPr marL="457200" indent="-457200" defTabSz="457200">
              <a:buClr>
                <a:srgbClr val="FF8100"/>
              </a:buClr>
              <a:buSzPct val="130000"/>
              <a:buFontTx/>
              <a:buChar char="•"/>
            </a:pPr>
            <a:endParaRPr lang="en-GB" sz="4400">
              <a:solidFill>
                <a:srgbClr val="FFFFFF"/>
              </a:solidFill>
              <a:latin typeface="Times New Roman" pitchFamily="18" charset="0"/>
            </a:endParaRPr>
          </a:p>
        </p:txBody>
      </p:sp>
      <p:pic>
        <p:nvPicPr>
          <p:cNvPr id="62468"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828800" y="533400"/>
            <a:ext cx="69342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Two years later</a:t>
            </a:r>
            <a:endParaRPr lang="en-GB" smtClean="0"/>
          </a:p>
        </p:txBody>
      </p:sp>
      <p:sp>
        <p:nvSpPr>
          <p:cNvPr id="63491"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Recovered, not jaundiced. </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Stable</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Trying to cut down on alcohol</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Admitted for detox</a:t>
            </a:r>
          </a:p>
        </p:txBody>
      </p:sp>
    </p:spTree>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almar_erythema"/>
          <p:cNvPicPr>
            <a:picLocks noChangeAspect="1" noChangeArrowheads="1"/>
          </p:cNvPicPr>
          <p:nvPr/>
        </p:nvPicPr>
        <p:blipFill>
          <a:blip r:embed="rId3"/>
          <a:srcRect/>
          <a:stretch>
            <a:fillRect/>
          </a:stretch>
        </p:blipFill>
        <p:spPr bwMode="auto">
          <a:xfrm>
            <a:off x="0" y="544513"/>
            <a:ext cx="10363200" cy="688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pider_naevi"/>
          <p:cNvPicPr>
            <a:picLocks noChangeAspect="1" noChangeArrowheads="1"/>
          </p:cNvPicPr>
          <p:nvPr/>
        </p:nvPicPr>
        <p:blipFill>
          <a:blip r:embed="rId3"/>
          <a:srcRect/>
          <a:stretch>
            <a:fillRect/>
          </a:stretch>
        </p:blipFill>
        <p:spPr bwMode="auto">
          <a:xfrm>
            <a:off x="0" y="-109538"/>
            <a:ext cx="10058400" cy="7991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gynaecomastia"/>
          <p:cNvPicPr>
            <a:picLocks noChangeAspect="1" noChangeArrowheads="1"/>
          </p:cNvPicPr>
          <p:nvPr/>
        </p:nvPicPr>
        <p:blipFill>
          <a:blip r:embed="rId3"/>
          <a:srcRect/>
          <a:stretch>
            <a:fillRect/>
          </a:stretch>
        </p:blipFill>
        <p:spPr bwMode="auto">
          <a:xfrm>
            <a:off x="0" y="538163"/>
            <a:ext cx="10058400" cy="669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dupytrens1"/>
          <p:cNvPicPr>
            <a:picLocks noChangeAspect="1" noChangeArrowheads="1"/>
          </p:cNvPicPr>
          <p:nvPr/>
        </p:nvPicPr>
        <p:blipFill>
          <a:blip r:embed="rId3"/>
          <a:srcRect/>
          <a:stretch>
            <a:fillRect/>
          </a:stretch>
        </p:blipFill>
        <p:spPr bwMode="auto">
          <a:xfrm>
            <a:off x="1905000" y="309563"/>
            <a:ext cx="5486400" cy="3522662"/>
          </a:xfrm>
          <a:prstGeom prst="rect">
            <a:avLst/>
          </a:prstGeom>
          <a:noFill/>
          <a:ln w="9525">
            <a:noFill/>
            <a:miter lim="800000"/>
            <a:headEnd/>
            <a:tailEnd/>
          </a:ln>
        </p:spPr>
      </p:pic>
      <p:pic>
        <p:nvPicPr>
          <p:cNvPr id="67587" name="Picture 3" descr="dupytrens2"/>
          <p:cNvPicPr>
            <a:picLocks noChangeAspect="1" noChangeArrowheads="1"/>
          </p:cNvPicPr>
          <p:nvPr/>
        </p:nvPicPr>
        <p:blipFill>
          <a:blip r:embed="rId4"/>
          <a:srcRect/>
          <a:stretch>
            <a:fillRect/>
          </a:stretch>
        </p:blipFill>
        <p:spPr bwMode="auto">
          <a:xfrm>
            <a:off x="1828800" y="4038600"/>
            <a:ext cx="5562600" cy="357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1828800" y="533400"/>
            <a:ext cx="82296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Two years later: OE</a:t>
            </a:r>
            <a:endParaRPr lang="en-GB" smtClean="0"/>
          </a:p>
        </p:txBody>
      </p:sp>
      <p:sp>
        <p:nvSpPr>
          <p:cNvPr id="68611"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Multiple spider naevi</a:t>
            </a:r>
          </a:p>
          <a:p>
            <a:pPr marL="207963" indent="-207963" defTabSz="457200">
              <a:buClr>
                <a:srgbClr val="FF8100"/>
              </a:buClr>
              <a:buSzPct val="130000"/>
              <a:buFontTx/>
              <a:buChar char="•"/>
            </a:pPr>
            <a:r>
              <a:rPr lang="en-GB" sz="4400">
                <a:solidFill>
                  <a:srgbClr val="FFFFFF"/>
                </a:solidFill>
                <a:latin typeface="Times New Roman" pitchFamily="18" charset="0"/>
              </a:rPr>
              <a:t>Dupuytren’s contracture</a:t>
            </a:r>
          </a:p>
          <a:p>
            <a:pPr marL="207963" indent="-207963" defTabSz="457200">
              <a:buClr>
                <a:srgbClr val="FF8100"/>
              </a:buClr>
              <a:buSzPct val="130000"/>
              <a:buFontTx/>
              <a:buChar char="•"/>
            </a:pPr>
            <a:r>
              <a:rPr lang="en-GB" sz="4400">
                <a:solidFill>
                  <a:srgbClr val="FFFFFF"/>
                </a:solidFill>
                <a:latin typeface="Times New Roman" pitchFamily="18" charset="0"/>
              </a:rPr>
              <a:t>Palmar erythema</a:t>
            </a:r>
          </a:p>
          <a:p>
            <a:pPr marL="207963" indent="-207963" defTabSz="457200">
              <a:buClr>
                <a:srgbClr val="FF8100"/>
              </a:buClr>
              <a:buSzPct val="130000"/>
              <a:buFontTx/>
              <a:buChar char="•"/>
            </a:pPr>
            <a:r>
              <a:rPr lang="en-GB" sz="4400">
                <a:solidFill>
                  <a:srgbClr val="FFFFFF"/>
                </a:solidFill>
                <a:latin typeface="Times New Roman" pitchFamily="18" charset="0"/>
              </a:rPr>
              <a:t>Gynaecomastia</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What do these signify?</a:t>
            </a:r>
          </a:p>
          <a:p>
            <a:pPr marL="207963" indent="-207963" defTabSz="457200">
              <a:buClr>
                <a:srgbClr val="FF8100"/>
              </a:buClr>
              <a:buSzPct val="130000"/>
              <a:buFontTx/>
              <a:buChar char="•"/>
            </a:pPr>
            <a:endParaRPr lang="en-GB" sz="4400">
              <a:solidFill>
                <a:srgbClr val="FFFFFF"/>
              </a:solidFill>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276225" y="533400"/>
            <a:ext cx="9782175"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Q13: Two years later: OE</a:t>
            </a:r>
            <a:endParaRPr lang="en-GB" smtClean="0"/>
          </a:p>
        </p:txBody>
      </p:sp>
      <p:sp>
        <p:nvSpPr>
          <p:cNvPr id="69635"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a:solidFill>
                  <a:srgbClr val="FFFFFF"/>
                </a:solidFill>
                <a:latin typeface="Times New Roman" pitchFamily="18" charset="0"/>
              </a:rPr>
              <a:t>Multiple spider naevi</a:t>
            </a:r>
          </a:p>
          <a:p>
            <a:pPr marL="207963" indent="-207963" defTabSz="457200">
              <a:buClr>
                <a:srgbClr val="FF8100"/>
              </a:buClr>
              <a:buSzPct val="130000"/>
              <a:buFontTx/>
              <a:buChar char="•"/>
            </a:pPr>
            <a:r>
              <a:rPr lang="en-GB">
                <a:solidFill>
                  <a:srgbClr val="FFFFFF"/>
                </a:solidFill>
                <a:latin typeface="Times New Roman" pitchFamily="18" charset="0"/>
              </a:rPr>
              <a:t>Dupuytren’s contracture</a:t>
            </a:r>
          </a:p>
          <a:p>
            <a:pPr marL="207963" indent="-207963" defTabSz="457200">
              <a:buClr>
                <a:srgbClr val="FF8100"/>
              </a:buClr>
              <a:buSzPct val="130000"/>
              <a:buFontTx/>
              <a:buChar char="•"/>
            </a:pPr>
            <a:r>
              <a:rPr lang="en-GB">
                <a:solidFill>
                  <a:srgbClr val="FFFFFF"/>
                </a:solidFill>
                <a:latin typeface="Times New Roman" pitchFamily="18" charset="0"/>
              </a:rPr>
              <a:t>Palmar erythema</a:t>
            </a:r>
          </a:p>
          <a:p>
            <a:pPr marL="207963" indent="-207963" defTabSz="457200">
              <a:buClr>
                <a:srgbClr val="FF8100"/>
              </a:buClr>
              <a:buSzPct val="130000"/>
              <a:buFontTx/>
              <a:buChar char="•"/>
            </a:pPr>
            <a:r>
              <a:rPr lang="en-GB">
                <a:solidFill>
                  <a:srgbClr val="FFFFFF"/>
                </a:solidFill>
                <a:latin typeface="Times New Roman" pitchFamily="18" charset="0"/>
              </a:rPr>
              <a:t>Gynaecomastia</a:t>
            </a:r>
          </a:p>
          <a:p>
            <a:pPr marL="207963" indent="-207963" defTabSz="457200">
              <a:buClr>
                <a:srgbClr val="FF8100"/>
              </a:buClr>
              <a:buSzPct val="130000"/>
              <a:buFontTx/>
              <a:buChar char="•"/>
            </a:pPr>
            <a:r>
              <a:rPr lang="en-GB" sz="4400">
                <a:solidFill>
                  <a:srgbClr val="FFFFFF"/>
                </a:solidFill>
                <a:latin typeface="Times New Roman" pitchFamily="18" charset="0"/>
              </a:rPr>
              <a:t>What do these signify?</a:t>
            </a:r>
          </a:p>
          <a:p>
            <a:pPr marL="207963" indent="-207963" defTabSz="457200"/>
            <a:r>
              <a:rPr lang="en-GB" sz="3200">
                <a:latin typeface="Times New Roman" pitchFamily="18" charset="0"/>
              </a:rPr>
              <a:t>A. Jaundice</a:t>
            </a:r>
          </a:p>
          <a:p>
            <a:pPr marL="207963" indent="-207963" defTabSz="457200"/>
            <a:r>
              <a:rPr lang="en-GB" sz="3200">
                <a:latin typeface="Times New Roman" pitchFamily="18" charset="0"/>
              </a:rPr>
              <a:t>B. Hepatitis</a:t>
            </a:r>
          </a:p>
          <a:p>
            <a:pPr marL="207963" indent="-207963" defTabSz="457200"/>
            <a:r>
              <a:rPr lang="en-GB" sz="3200">
                <a:latin typeface="Times New Roman" pitchFamily="18" charset="0"/>
              </a:rPr>
              <a:t>C. Chronic stable liver disease </a:t>
            </a:r>
          </a:p>
          <a:p>
            <a:pPr marL="207963" indent="-207963" defTabSz="457200"/>
            <a:r>
              <a:rPr lang="en-GB" sz="3200">
                <a:latin typeface="Times New Roman" pitchFamily="18" charset="0"/>
              </a:rPr>
              <a:t>D. Portal hypertension.</a:t>
            </a:r>
          </a:p>
          <a:p>
            <a:pPr marL="207963" indent="-207963" defTabSz="457200"/>
            <a:r>
              <a:rPr lang="en-GB" sz="3200">
                <a:latin typeface="Times New Roman" pitchFamily="18" charset="0"/>
              </a:rPr>
              <a:t>E. Liver failure</a:t>
            </a:r>
          </a:p>
          <a:p>
            <a:pPr marL="207963" indent="-207963" defTabSz="457200"/>
            <a:r>
              <a:rPr lang="en-GB" sz="3200">
                <a:latin typeface="Times New Roman" pitchFamily="18" charset="0"/>
              </a:rPr>
              <a:t>F. Obstruction of the bile ducts.</a:t>
            </a:r>
          </a:p>
        </p:txBody>
      </p:sp>
      <p:pic>
        <p:nvPicPr>
          <p:cNvPr id="69636"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1828800" y="533400"/>
            <a:ext cx="82296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Two years later: OE</a:t>
            </a:r>
            <a:endParaRPr lang="en-GB" smtClean="0"/>
          </a:p>
        </p:txBody>
      </p:sp>
      <p:sp>
        <p:nvSpPr>
          <p:cNvPr id="70659"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Multiple spider naevi</a:t>
            </a:r>
          </a:p>
          <a:p>
            <a:pPr marL="207963" indent="-207963" defTabSz="457200">
              <a:buClr>
                <a:srgbClr val="FF8100"/>
              </a:buClr>
              <a:buSzPct val="130000"/>
              <a:buFontTx/>
              <a:buChar char="•"/>
            </a:pPr>
            <a:r>
              <a:rPr lang="en-GB" sz="4400">
                <a:solidFill>
                  <a:srgbClr val="FFFFFF"/>
                </a:solidFill>
                <a:latin typeface="Times New Roman" pitchFamily="18" charset="0"/>
              </a:rPr>
              <a:t>Dupuytren’s contracture</a:t>
            </a:r>
          </a:p>
          <a:p>
            <a:pPr marL="207963" indent="-207963" defTabSz="457200">
              <a:buClr>
                <a:srgbClr val="FF8100"/>
              </a:buClr>
              <a:buSzPct val="130000"/>
              <a:buFontTx/>
              <a:buChar char="•"/>
            </a:pPr>
            <a:r>
              <a:rPr lang="en-GB" sz="4400">
                <a:solidFill>
                  <a:srgbClr val="FFFFFF"/>
                </a:solidFill>
                <a:latin typeface="Times New Roman" pitchFamily="18" charset="0"/>
              </a:rPr>
              <a:t>Palmar erythema</a:t>
            </a:r>
          </a:p>
          <a:p>
            <a:pPr marL="207963" indent="-207963" defTabSz="457200">
              <a:buClr>
                <a:srgbClr val="FF8100"/>
              </a:buClr>
              <a:buSzPct val="130000"/>
              <a:buFontTx/>
              <a:buChar char="•"/>
            </a:pPr>
            <a:r>
              <a:rPr lang="en-GB" sz="4400">
                <a:solidFill>
                  <a:srgbClr val="FFFFFF"/>
                </a:solidFill>
                <a:latin typeface="Times New Roman" pitchFamily="18" charset="0"/>
              </a:rPr>
              <a:t>Gynaecomastia</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What do these signify?</a:t>
            </a:r>
          </a:p>
          <a:p>
            <a:pPr marL="207963" indent="-207963" defTabSz="457200">
              <a:buClr>
                <a:srgbClr val="FF8100"/>
              </a:buClr>
              <a:buSzPct val="130000"/>
              <a:buFontTx/>
              <a:buChar char="•"/>
            </a:pPr>
            <a:r>
              <a:rPr lang="en-GB" sz="4400">
                <a:solidFill>
                  <a:srgbClr val="FFFFFF"/>
                </a:solidFill>
                <a:latin typeface="Times New Roman" pitchFamily="18" charset="0"/>
              </a:rPr>
              <a:t>Signs of chronic stable liver disease</a:t>
            </a:r>
          </a:p>
        </p:txBody>
      </p:sp>
    </p:spTree>
  </p:cSld>
  <p:clrMapOvr>
    <a:masterClrMapping/>
  </p:clrMapOvr>
  <p:transition>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716088" y="0"/>
            <a:ext cx="69342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Five years later</a:t>
            </a:r>
            <a:endParaRPr lang="en-GB" smtClean="0"/>
          </a:p>
        </p:txBody>
      </p:sp>
      <p:pic>
        <p:nvPicPr>
          <p:cNvPr id="71683" name="Picture 3" descr="caputmedusae"/>
          <p:cNvPicPr>
            <a:picLocks noChangeAspect="1" noChangeArrowheads="1"/>
          </p:cNvPicPr>
          <p:nvPr/>
        </p:nvPicPr>
        <p:blipFill>
          <a:blip r:embed="rId3"/>
          <a:srcRect/>
          <a:stretch>
            <a:fillRect/>
          </a:stretch>
        </p:blipFill>
        <p:spPr bwMode="auto">
          <a:xfrm>
            <a:off x="0" y="1165225"/>
            <a:ext cx="10058400" cy="6607175"/>
          </a:xfrm>
          <a:prstGeom prst="rect">
            <a:avLst/>
          </a:prstGeom>
          <a:noFill/>
          <a:ln w="9525">
            <a:noFill/>
            <a:miter lim="800000"/>
            <a:headEnd/>
            <a:tailEnd/>
          </a:ln>
        </p:spPr>
      </p:pic>
      <p:sp>
        <p:nvSpPr>
          <p:cNvPr id="432132" name="Text Box 4"/>
          <p:cNvSpPr txBox="1">
            <a:spLocks noChangeArrowheads="1"/>
          </p:cNvSpPr>
          <p:nvPr/>
        </p:nvSpPr>
        <p:spPr bwMode="auto">
          <a:xfrm>
            <a:off x="349250" y="5541963"/>
            <a:ext cx="5400675" cy="457200"/>
          </a:xfrm>
          <a:prstGeom prst="rect">
            <a:avLst/>
          </a:prstGeom>
          <a:noFill/>
          <a:ln w="9525">
            <a:noFill/>
            <a:miter lim="800000"/>
            <a:headEnd/>
            <a:tailEnd/>
          </a:ln>
        </p:spPr>
        <p:txBody>
          <a:bodyPr>
            <a:spAutoFit/>
          </a:bodyPr>
          <a:lstStyle/>
          <a:p>
            <a:pPr>
              <a:spcBef>
                <a:spcPct val="50000"/>
              </a:spcBef>
            </a:pPr>
            <a:r>
              <a:rPr lang="en-GB">
                <a:solidFill>
                  <a:schemeClr val="bg1"/>
                </a:solidFill>
                <a:latin typeface="Times New Roman" pitchFamily="18" charset="0"/>
              </a:rPr>
              <a:t>Q14:What is this, and what causes it?</a:t>
            </a:r>
          </a:p>
        </p:txBody>
      </p:sp>
      <p:sp>
        <p:nvSpPr>
          <p:cNvPr id="432133" name="Text Box 5"/>
          <p:cNvSpPr txBox="1">
            <a:spLocks noChangeArrowheads="1"/>
          </p:cNvSpPr>
          <p:nvPr/>
        </p:nvSpPr>
        <p:spPr bwMode="auto">
          <a:xfrm>
            <a:off x="276225" y="6191250"/>
            <a:ext cx="8569325" cy="1160463"/>
          </a:xfrm>
          <a:prstGeom prst="rect">
            <a:avLst/>
          </a:prstGeom>
          <a:noFill/>
          <a:ln w="9525">
            <a:noFill/>
            <a:miter lim="800000"/>
            <a:headEnd/>
            <a:tailEnd/>
          </a:ln>
        </p:spPr>
        <p:txBody>
          <a:bodyPr>
            <a:spAutoFit/>
          </a:bodyPr>
          <a:lstStyle/>
          <a:p>
            <a:pPr>
              <a:spcBef>
                <a:spcPct val="50000"/>
              </a:spcBef>
            </a:pPr>
            <a:r>
              <a:rPr lang="en-GB" sz="2800" b="1">
                <a:solidFill>
                  <a:schemeClr val="bg1"/>
                </a:solidFill>
                <a:latin typeface="Times New Roman" pitchFamily="18" charset="0"/>
              </a:rPr>
              <a:t>This is a visible vein on the anterior abdominal wall. </a:t>
            </a:r>
          </a:p>
          <a:p>
            <a:pPr>
              <a:spcBef>
                <a:spcPct val="50000"/>
              </a:spcBef>
            </a:pPr>
            <a:r>
              <a:rPr lang="en-GB" sz="2800" b="1">
                <a:solidFill>
                  <a:schemeClr val="bg1"/>
                </a:solidFill>
                <a:latin typeface="Times New Roman" pitchFamily="18" charset="0"/>
              </a:rPr>
              <a:t>It occurs because of pressure in the umbilical vein</a:t>
            </a:r>
            <a:endParaRPr lang="en-US" sz="2800" b="1">
              <a:solidFill>
                <a:schemeClr val="bg1"/>
              </a:solidFill>
              <a:latin typeface="Times New Roman"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2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432133"/>
                                        </p:tgtEl>
                                        <p:attrNameLst>
                                          <p:attrName>style.visibility</p:attrName>
                                        </p:attrNameLst>
                                      </p:cBhvr>
                                      <p:to>
                                        <p:strVal val="visible"/>
                                      </p:to>
                                    </p:set>
                                    <p:anim calcmode="lin" valueType="num">
                                      <p:cBhvr additive="base">
                                        <p:cTn id="11" dur="5000" fill="hold"/>
                                        <p:tgtEl>
                                          <p:spTgt spid="432133"/>
                                        </p:tgtEl>
                                        <p:attrNameLst>
                                          <p:attrName>ppt_x</p:attrName>
                                        </p:attrNameLst>
                                      </p:cBhvr>
                                      <p:tavLst>
                                        <p:tav tm="0">
                                          <p:val>
                                            <p:strVal val="#ppt_x"/>
                                          </p:val>
                                        </p:tav>
                                        <p:tav tm="100000">
                                          <p:val>
                                            <p:strVal val="#ppt_x"/>
                                          </p:val>
                                        </p:tav>
                                      </p:tavLst>
                                    </p:anim>
                                    <p:anim calcmode="lin" valueType="num">
                                      <p:cBhvr additive="base">
                                        <p:cTn id="12" dur="5000" fill="hold"/>
                                        <p:tgtEl>
                                          <p:spTgt spid="432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p:bldP spid="4321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841500" y="460375"/>
            <a:ext cx="76517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5600" b="1" smtClean="0">
                <a:solidFill>
                  <a:srgbClr val="FFFF00"/>
                </a:solidFill>
                <a:latin typeface="TimesNewRomanPS" charset="0"/>
              </a:rPr>
              <a:t>Formative exam</a:t>
            </a:r>
            <a:endParaRPr lang="en-GB" sz="2800" smtClean="0"/>
          </a:p>
        </p:txBody>
      </p:sp>
      <p:sp>
        <p:nvSpPr>
          <p:cNvPr id="8195" name="Text Box 3"/>
          <p:cNvSpPr txBox="1">
            <a:spLocks noChangeArrowheads="1"/>
          </p:cNvSpPr>
          <p:nvPr/>
        </p:nvSpPr>
        <p:spPr bwMode="auto">
          <a:xfrm>
            <a:off x="990600" y="1752600"/>
            <a:ext cx="8686800" cy="55626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dirty="0">
                <a:solidFill>
                  <a:srgbClr val="FFFFFF"/>
                </a:solidFill>
                <a:latin typeface="Times New Roman" pitchFamily="18" charset="0"/>
              </a:rPr>
              <a:t>Friday</a:t>
            </a:r>
          </a:p>
          <a:p>
            <a:pPr marL="207963" indent="-207963" defTabSz="457200">
              <a:buClr>
                <a:srgbClr val="FF8100"/>
              </a:buClr>
              <a:buSzPct val="130000"/>
              <a:buFontTx/>
              <a:buChar char="•"/>
            </a:pPr>
            <a:r>
              <a:rPr lang="en-GB" sz="4400" dirty="0" smtClean="0">
                <a:solidFill>
                  <a:srgbClr val="FFFFFF"/>
                </a:solidFill>
                <a:latin typeface="Times New Roman" pitchFamily="18" charset="0"/>
              </a:rPr>
              <a:t>2.30 </a:t>
            </a:r>
            <a:r>
              <a:rPr lang="en-GB" sz="4400" dirty="0">
                <a:solidFill>
                  <a:srgbClr val="FFFFFF"/>
                </a:solidFill>
                <a:latin typeface="Times New Roman" pitchFamily="18" charset="0"/>
              </a:rPr>
              <a:t>pm.</a:t>
            </a:r>
          </a:p>
          <a:p>
            <a:pPr marL="207963" indent="-207963" defTabSz="457200">
              <a:buClr>
                <a:srgbClr val="FF8100"/>
              </a:buClr>
              <a:buSzPct val="130000"/>
              <a:buFontTx/>
              <a:buChar char="•"/>
            </a:pPr>
            <a:endParaRPr lang="en-GB" sz="4400" dirty="0">
              <a:solidFill>
                <a:srgbClr val="FFFFFF"/>
              </a:solidFill>
              <a:latin typeface="Times New Roman" pitchFamily="18" charset="0"/>
            </a:endParaRPr>
          </a:p>
          <a:p>
            <a:pPr marL="207963" indent="-207963" defTabSz="457200">
              <a:buClr>
                <a:srgbClr val="FF8100"/>
              </a:buClr>
              <a:buSzPct val="130000"/>
              <a:buFontTx/>
              <a:buChar char="•"/>
            </a:pPr>
            <a:r>
              <a:rPr lang="en-GB" sz="4400" dirty="0">
                <a:solidFill>
                  <a:srgbClr val="FFFFFF"/>
                </a:solidFill>
                <a:latin typeface="Times New Roman" pitchFamily="18" charset="0"/>
              </a:rPr>
              <a:t>After Tropical morning</a:t>
            </a:r>
          </a:p>
          <a:p>
            <a:pPr marL="207963" indent="-207963" defTabSz="457200">
              <a:buClr>
                <a:srgbClr val="FF8100"/>
              </a:buClr>
              <a:buSzPct val="130000"/>
              <a:buFontTx/>
              <a:buChar char="•"/>
            </a:pPr>
            <a:r>
              <a:rPr lang="en-GB" sz="4400" dirty="0">
                <a:solidFill>
                  <a:srgbClr val="FFFFFF"/>
                </a:solidFill>
                <a:latin typeface="Times New Roman" pitchFamily="18" charset="0"/>
              </a:rPr>
              <a:t>Bring your clicker.</a:t>
            </a:r>
          </a:p>
          <a:p>
            <a:pPr marL="207963" indent="-207963" defTabSz="457200">
              <a:buClr>
                <a:srgbClr val="FF8100"/>
              </a:buClr>
              <a:buSzPct val="130000"/>
              <a:buFontTx/>
              <a:buChar char="•"/>
            </a:pPr>
            <a:r>
              <a:rPr lang="en-GB" sz="4400" dirty="0">
                <a:solidFill>
                  <a:srgbClr val="FFFFFF"/>
                </a:solidFill>
                <a:latin typeface="Times New Roman" pitchFamily="18" charset="0"/>
              </a:rPr>
              <a:t>There will one question per minute…</a:t>
            </a:r>
          </a:p>
        </p:txBody>
      </p:sp>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1716088" y="0"/>
            <a:ext cx="69342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Five years later</a:t>
            </a:r>
            <a:endParaRPr lang="en-GB" smtClean="0"/>
          </a:p>
        </p:txBody>
      </p:sp>
      <p:sp>
        <p:nvSpPr>
          <p:cNvPr id="72707" name="Text Box 3"/>
          <p:cNvSpPr txBox="1">
            <a:spLocks noChangeArrowheads="1"/>
          </p:cNvSpPr>
          <p:nvPr/>
        </p:nvSpPr>
        <p:spPr bwMode="auto">
          <a:xfrm>
            <a:off x="708025" y="1149350"/>
            <a:ext cx="8969375" cy="66230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 What else are you MOST likely to find on careful abdominal examination, given the visible vein on the anterior abdominal wall?</a:t>
            </a:r>
          </a:p>
          <a:p>
            <a:pPr marL="207963" indent="-207963" defTabSz="457200"/>
            <a:r>
              <a:rPr lang="en-GB" sz="3200">
                <a:latin typeface="Times New Roman" pitchFamily="18" charset="0"/>
              </a:rPr>
              <a:t>A. Hepatomegaly</a:t>
            </a:r>
          </a:p>
          <a:p>
            <a:pPr marL="207963" indent="-207963" defTabSz="457200"/>
            <a:r>
              <a:rPr lang="en-GB" sz="3200">
                <a:latin typeface="Times New Roman" pitchFamily="18" charset="0"/>
              </a:rPr>
              <a:t>B. Splenomegaly</a:t>
            </a:r>
          </a:p>
          <a:p>
            <a:pPr marL="207963" indent="-207963" defTabSz="457200"/>
            <a:r>
              <a:rPr lang="en-GB" sz="3200">
                <a:latin typeface="Times New Roman" pitchFamily="18" charset="0"/>
              </a:rPr>
              <a:t>C. Bilateral palpable kidneys</a:t>
            </a:r>
          </a:p>
          <a:p>
            <a:pPr marL="207963" indent="-207963" defTabSz="457200"/>
            <a:r>
              <a:rPr lang="en-GB" sz="3200">
                <a:latin typeface="Times New Roman" pitchFamily="18" charset="0"/>
              </a:rPr>
              <a:t>D. A palpable bladder</a:t>
            </a:r>
          </a:p>
          <a:p>
            <a:pPr marL="207963" indent="-207963" defTabSz="457200"/>
            <a:r>
              <a:rPr lang="en-GB" sz="3200">
                <a:latin typeface="Times New Roman" pitchFamily="18" charset="0"/>
              </a:rPr>
              <a:t>E. An enlarged prostate gland on PR.</a:t>
            </a:r>
          </a:p>
        </p:txBody>
      </p:sp>
      <p:pic>
        <p:nvPicPr>
          <p:cNvPr id="72708"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1828800" y="533400"/>
            <a:ext cx="69342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Five years later</a:t>
            </a:r>
            <a:endParaRPr lang="en-GB" smtClean="0"/>
          </a:p>
        </p:txBody>
      </p:sp>
      <p:sp>
        <p:nvSpPr>
          <p:cNvPr id="73731" name="Text Box 3"/>
          <p:cNvSpPr txBox="1">
            <a:spLocks noChangeArrowheads="1"/>
          </p:cNvSpPr>
          <p:nvPr/>
        </p:nvSpPr>
        <p:spPr bwMode="auto">
          <a:xfrm>
            <a:off x="990600" y="1905000"/>
            <a:ext cx="8686800" cy="4213225"/>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 Stable for 5 years but then notices abdominal distension</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Examination reveals scrotal oedema and shifting dullness.</a:t>
            </a:r>
          </a:p>
          <a:p>
            <a:pPr marL="207963" indent="-207963" defTabSz="457200">
              <a:buClr>
                <a:srgbClr val="FF8100"/>
              </a:buClr>
              <a:buSzPct val="130000"/>
              <a:buFontTx/>
              <a:buChar char="•"/>
            </a:pPr>
            <a:r>
              <a:rPr lang="en-GB" sz="4400">
                <a:solidFill>
                  <a:srgbClr val="FFFFFF"/>
                </a:solidFill>
                <a:latin typeface="Times New Roman" pitchFamily="18" charset="0"/>
              </a:rPr>
              <a:t>What has happened?</a:t>
            </a:r>
          </a:p>
        </p:txBody>
      </p:sp>
      <p:sp>
        <p:nvSpPr>
          <p:cNvPr id="446468" name="Text Box 4"/>
          <p:cNvSpPr txBox="1">
            <a:spLocks noChangeArrowheads="1"/>
          </p:cNvSpPr>
          <p:nvPr/>
        </p:nvSpPr>
        <p:spPr bwMode="auto">
          <a:xfrm>
            <a:off x="1500188" y="6334125"/>
            <a:ext cx="7345362" cy="679450"/>
          </a:xfrm>
          <a:prstGeom prst="rect">
            <a:avLst/>
          </a:prstGeom>
          <a:noFill/>
          <a:ln w="38100">
            <a:solidFill>
              <a:schemeClr val="tx1"/>
            </a:solidFill>
            <a:miter lim="800000"/>
            <a:headEnd/>
            <a:tailEnd/>
          </a:ln>
        </p:spPr>
        <p:txBody>
          <a:bodyPr>
            <a:spAutoFit/>
          </a:bodyPr>
          <a:lstStyle/>
          <a:p>
            <a:pPr>
              <a:spcBef>
                <a:spcPct val="50000"/>
              </a:spcBef>
            </a:pPr>
            <a:r>
              <a:rPr lang="en-GB" sz="3600">
                <a:latin typeface="Times New Roman" pitchFamily="18" charset="0"/>
              </a:rPr>
              <a:t>Answer 16: he has developed ascites.</a:t>
            </a:r>
            <a:endParaRPr lang="en-US" sz="3600">
              <a:latin typeface="Times New Roman"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46468"/>
                                        </p:tgtEl>
                                        <p:attrNameLst>
                                          <p:attrName>style.visibility</p:attrName>
                                        </p:attrNameLst>
                                      </p:cBhvr>
                                      <p:to>
                                        <p:strVal val="visible"/>
                                      </p:to>
                                    </p:set>
                                    <p:anim calcmode="lin" valueType="num">
                                      <p:cBhvr additive="base">
                                        <p:cTn id="7" dur="5000" fill="hold"/>
                                        <p:tgtEl>
                                          <p:spTgt spid="446468"/>
                                        </p:tgtEl>
                                        <p:attrNameLst>
                                          <p:attrName>ppt_x</p:attrName>
                                        </p:attrNameLst>
                                      </p:cBhvr>
                                      <p:tavLst>
                                        <p:tav tm="0">
                                          <p:val>
                                            <p:strVal val="#ppt_x"/>
                                          </p:val>
                                        </p:tav>
                                        <p:tav tm="100000">
                                          <p:val>
                                            <p:strVal val="#ppt_x"/>
                                          </p:val>
                                        </p:tav>
                                      </p:tavLst>
                                    </p:anim>
                                    <p:anim calcmode="lin" valueType="num">
                                      <p:cBhvr additive="base">
                                        <p:cTn id="8" dur="5000" fill="hold"/>
                                        <p:tgtEl>
                                          <p:spTgt spid="446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1716088" y="0"/>
            <a:ext cx="7705725" cy="1293813"/>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Q17:Five years later</a:t>
            </a:r>
            <a:endParaRPr lang="en-GB" smtClean="0"/>
          </a:p>
        </p:txBody>
      </p:sp>
      <p:sp>
        <p:nvSpPr>
          <p:cNvPr id="74755" name="Text Box 3"/>
          <p:cNvSpPr txBox="1">
            <a:spLocks noChangeArrowheads="1"/>
          </p:cNvSpPr>
          <p:nvPr/>
        </p:nvSpPr>
        <p:spPr bwMode="auto">
          <a:xfrm>
            <a:off x="1068388" y="1149350"/>
            <a:ext cx="8686800" cy="5726113"/>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a:solidFill>
                  <a:srgbClr val="FFFFFF"/>
                </a:solidFill>
                <a:latin typeface="Times New Roman" pitchFamily="18" charset="0"/>
              </a:rPr>
              <a:t>Visible veins</a:t>
            </a:r>
          </a:p>
          <a:p>
            <a:pPr marL="207963" indent="-207963" defTabSz="457200">
              <a:buClr>
                <a:srgbClr val="FF8100"/>
              </a:buClr>
              <a:buSzPct val="130000"/>
              <a:buFontTx/>
              <a:buChar char="•"/>
            </a:pPr>
            <a:r>
              <a:rPr lang="en-GB">
                <a:solidFill>
                  <a:srgbClr val="FFFFFF"/>
                </a:solidFill>
                <a:latin typeface="Times New Roman" pitchFamily="18" charset="0"/>
              </a:rPr>
              <a:t>Splenomegaly</a:t>
            </a:r>
            <a:endParaRPr lang="en-GB" sz="2800">
              <a:solidFill>
                <a:srgbClr val="FFFFFF"/>
              </a:solidFill>
              <a:latin typeface="Times New Roman" pitchFamily="18" charset="0"/>
            </a:endParaRPr>
          </a:p>
          <a:p>
            <a:pPr marL="207963" indent="-207963" defTabSz="457200">
              <a:buClr>
                <a:srgbClr val="FF8100"/>
              </a:buClr>
              <a:buSzPct val="130000"/>
              <a:buFontTx/>
              <a:buChar char="•"/>
            </a:pPr>
            <a:r>
              <a:rPr lang="en-GB" sz="2800">
                <a:solidFill>
                  <a:srgbClr val="FFFFFF"/>
                </a:solidFill>
                <a:latin typeface="Times New Roman" pitchFamily="18" charset="0"/>
              </a:rPr>
              <a:t>Ascites (shifting dullness.)</a:t>
            </a:r>
          </a:p>
          <a:p>
            <a:pPr marL="207963" indent="-207963" defTabSz="457200">
              <a:buClr>
                <a:srgbClr val="FF8100"/>
              </a:buClr>
              <a:buSzPct val="130000"/>
              <a:buFontTx/>
              <a:buChar char="•"/>
            </a:pPr>
            <a:endParaRPr lang="en-GB" sz="2800">
              <a:solidFill>
                <a:srgbClr val="FFFFFF"/>
              </a:solidFill>
              <a:latin typeface="Times New Roman" pitchFamily="18" charset="0"/>
            </a:endParaRPr>
          </a:p>
          <a:p>
            <a:pPr marL="207963" indent="-207963" defTabSz="457200"/>
            <a:r>
              <a:rPr lang="en-GB" sz="4400">
                <a:solidFill>
                  <a:srgbClr val="FFFFFF"/>
                </a:solidFill>
                <a:latin typeface="Times New Roman" pitchFamily="18" charset="0"/>
              </a:rPr>
              <a:t>What has happened? </a:t>
            </a:r>
          </a:p>
          <a:p>
            <a:pPr marL="207963" indent="-207963" defTabSz="457200"/>
            <a:r>
              <a:rPr lang="en-GB" sz="3600">
                <a:latin typeface="Times New Roman" pitchFamily="18" charset="0"/>
              </a:rPr>
              <a:t>A. Jaundice</a:t>
            </a:r>
          </a:p>
          <a:p>
            <a:pPr marL="207963" indent="-207963" defTabSz="457200"/>
            <a:r>
              <a:rPr lang="en-GB" sz="3600">
                <a:latin typeface="Times New Roman" pitchFamily="18" charset="0"/>
              </a:rPr>
              <a:t>B. Hepatitis</a:t>
            </a:r>
          </a:p>
          <a:p>
            <a:pPr marL="207963" indent="-207963" defTabSz="457200"/>
            <a:r>
              <a:rPr lang="en-GB" sz="3600">
                <a:latin typeface="Times New Roman" pitchFamily="18" charset="0"/>
              </a:rPr>
              <a:t>C. Chronic stable liver disease </a:t>
            </a:r>
          </a:p>
          <a:p>
            <a:pPr marL="207963" indent="-207963" defTabSz="457200"/>
            <a:r>
              <a:rPr lang="en-GB" sz="3600">
                <a:latin typeface="Times New Roman" pitchFamily="18" charset="0"/>
              </a:rPr>
              <a:t>D. Portal hypertension.</a:t>
            </a:r>
          </a:p>
          <a:p>
            <a:pPr marL="207963" indent="-207963" defTabSz="457200"/>
            <a:r>
              <a:rPr lang="en-GB" sz="3600">
                <a:latin typeface="Times New Roman" pitchFamily="18" charset="0"/>
              </a:rPr>
              <a:t>E. Liver failure</a:t>
            </a:r>
          </a:p>
          <a:p>
            <a:pPr marL="207963" indent="-207963" defTabSz="457200"/>
            <a:r>
              <a:rPr lang="en-GB" sz="3600">
                <a:latin typeface="Times New Roman" pitchFamily="18" charset="0"/>
              </a:rPr>
              <a:t>F. Obstruction of the bile ducts</a:t>
            </a:r>
          </a:p>
        </p:txBody>
      </p:sp>
      <p:pic>
        <p:nvPicPr>
          <p:cNvPr id="74756"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565150" y="430213"/>
            <a:ext cx="83375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Portal hypertension</a:t>
            </a:r>
            <a:endParaRPr lang="en-GB" smtClean="0"/>
          </a:p>
        </p:txBody>
      </p:sp>
      <p:sp>
        <p:nvSpPr>
          <p:cNvPr id="75779"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Caused by cirrhosis</a:t>
            </a:r>
          </a:p>
          <a:p>
            <a:pPr marL="207963" indent="-207963" defTabSz="457200">
              <a:buClr>
                <a:srgbClr val="FF8100"/>
              </a:buClr>
              <a:buSzPct val="130000"/>
              <a:buFontTx/>
              <a:buChar char="•"/>
            </a:pPr>
            <a:r>
              <a:rPr lang="en-GB" sz="4400">
                <a:solidFill>
                  <a:srgbClr val="FFFFFF"/>
                </a:solidFill>
                <a:latin typeface="Times New Roman" pitchFamily="18" charset="0"/>
              </a:rPr>
              <a:t>Clinical signs:</a:t>
            </a:r>
          </a:p>
          <a:p>
            <a:pPr marL="207963" indent="-207963" defTabSz="457200">
              <a:buClr>
                <a:srgbClr val="FF8100"/>
              </a:buClr>
              <a:buSzPct val="130000"/>
            </a:pPr>
            <a:endParaRPr lang="en-GB" sz="4400">
              <a:solidFill>
                <a:srgbClr val="FFFFFF"/>
              </a:solidFill>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liver2"/>
          <p:cNvPicPr>
            <a:picLocks noChangeAspect="1" noChangeArrowheads="1"/>
          </p:cNvPicPr>
          <p:nvPr/>
        </p:nvPicPr>
        <p:blipFill>
          <a:blip r:embed="rId3"/>
          <a:srcRect/>
          <a:stretch>
            <a:fillRect/>
          </a:stretch>
        </p:blipFill>
        <p:spPr bwMode="auto">
          <a:xfrm>
            <a:off x="457200" y="-23813"/>
            <a:ext cx="9144000" cy="7820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565150" y="430213"/>
            <a:ext cx="83375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Portal hypertension</a:t>
            </a:r>
            <a:endParaRPr lang="en-GB" smtClean="0"/>
          </a:p>
        </p:txBody>
      </p:sp>
      <p:sp>
        <p:nvSpPr>
          <p:cNvPr id="77827"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Caused by cirrhosis</a:t>
            </a:r>
          </a:p>
          <a:p>
            <a:pPr marL="207963" indent="-207963" defTabSz="457200">
              <a:buClr>
                <a:srgbClr val="FF8100"/>
              </a:buClr>
              <a:buSzPct val="130000"/>
              <a:buFontTx/>
              <a:buChar char="•"/>
            </a:pPr>
            <a:r>
              <a:rPr lang="en-GB" sz="4400">
                <a:solidFill>
                  <a:srgbClr val="FFFFFF"/>
                </a:solidFill>
                <a:latin typeface="Times New Roman" pitchFamily="18" charset="0"/>
              </a:rPr>
              <a:t>17b. Clinical signs:</a:t>
            </a:r>
          </a:p>
          <a:p>
            <a:pPr marL="207963" indent="-207963" defTabSz="457200">
              <a:buClr>
                <a:srgbClr val="FF8100"/>
              </a:buClr>
              <a:buSzPct val="130000"/>
            </a:pPr>
            <a:endParaRPr lang="en-GB" sz="4400">
              <a:solidFill>
                <a:srgbClr val="FFFFFF"/>
              </a:solidFill>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565150" y="430213"/>
            <a:ext cx="8194675"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Portal hypertension</a:t>
            </a:r>
            <a:endParaRPr lang="en-GB" smtClean="0"/>
          </a:p>
        </p:txBody>
      </p:sp>
      <p:sp>
        <p:nvSpPr>
          <p:cNvPr id="78851"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Caused by cirrhosis</a:t>
            </a:r>
          </a:p>
          <a:p>
            <a:pPr marL="207963" indent="-207963" defTabSz="457200">
              <a:buClr>
                <a:srgbClr val="FF8100"/>
              </a:buClr>
              <a:buSzPct val="130000"/>
              <a:buFontTx/>
              <a:buChar char="•"/>
            </a:pPr>
            <a:r>
              <a:rPr lang="en-GB" sz="4400">
                <a:solidFill>
                  <a:srgbClr val="FFFFFF"/>
                </a:solidFill>
                <a:latin typeface="Times New Roman" pitchFamily="18" charset="0"/>
              </a:rPr>
              <a:t>17b. Clinical signs:</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Visible veins</a:t>
            </a:r>
          </a:p>
          <a:p>
            <a:pPr marL="207963" indent="-207963" defTabSz="457200">
              <a:buClr>
                <a:srgbClr val="FF8100"/>
              </a:buClr>
              <a:buSzPct val="130000"/>
              <a:buFontTx/>
              <a:buChar char="•"/>
            </a:pPr>
            <a:r>
              <a:rPr lang="en-GB" sz="4400">
                <a:solidFill>
                  <a:srgbClr val="FFFFFF"/>
                </a:solidFill>
                <a:latin typeface="Times New Roman" pitchFamily="18" charset="0"/>
              </a:rPr>
              <a:t>Splenomegaly</a:t>
            </a:r>
          </a:p>
          <a:p>
            <a:pPr marL="207963" indent="-207963" defTabSz="457200">
              <a:buClr>
                <a:srgbClr val="FF8100"/>
              </a:buClr>
              <a:buSzPct val="130000"/>
              <a:buFontTx/>
              <a:buChar char="•"/>
            </a:pPr>
            <a:r>
              <a:rPr lang="en-GB" sz="4400">
                <a:solidFill>
                  <a:srgbClr val="FFFFFF"/>
                </a:solidFill>
                <a:latin typeface="Times New Roman" pitchFamily="18" charset="0"/>
              </a:rPr>
              <a:t>Ascites</a:t>
            </a:r>
          </a:p>
          <a:p>
            <a:pPr marL="207963" indent="-207963" defTabSz="457200">
              <a:buClr>
                <a:srgbClr val="FF8100"/>
              </a:buClr>
              <a:buSzPct val="130000"/>
              <a:buFontTx/>
              <a:buChar char="•"/>
            </a:pPr>
            <a:endParaRPr lang="en-GB" sz="4400">
              <a:solidFill>
                <a:srgbClr val="FFFFFF"/>
              </a:solidFill>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636588" y="0"/>
            <a:ext cx="81216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18. Now what?</a:t>
            </a:r>
            <a:endParaRPr lang="en-GB" smtClean="0"/>
          </a:p>
        </p:txBody>
      </p:sp>
      <p:sp>
        <p:nvSpPr>
          <p:cNvPr id="79875"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3600">
                <a:solidFill>
                  <a:srgbClr val="FFFFFF"/>
                </a:solidFill>
                <a:latin typeface="Times New Roman" pitchFamily="18" charset="0"/>
              </a:rPr>
              <a:t>Admitted to drain ascites, but developed encephalopathy shortly afterwards.</a:t>
            </a:r>
          </a:p>
          <a:p>
            <a:pPr marL="207963" indent="-207963" defTabSz="457200"/>
            <a:r>
              <a:rPr lang="en-GB" sz="4000">
                <a:latin typeface="Times New Roman" pitchFamily="18" charset="0"/>
              </a:rPr>
              <a:t>A. Jaundice</a:t>
            </a:r>
          </a:p>
          <a:p>
            <a:pPr marL="207963" indent="-207963" defTabSz="457200"/>
            <a:r>
              <a:rPr lang="en-GB" sz="4000">
                <a:latin typeface="Times New Roman" pitchFamily="18" charset="0"/>
              </a:rPr>
              <a:t>B. Hepatitis</a:t>
            </a:r>
          </a:p>
          <a:p>
            <a:pPr marL="207963" indent="-207963" defTabSz="457200"/>
            <a:r>
              <a:rPr lang="en-GB" sz="4000">
                <a:latin typeface="Times New Roman" pitchFamily="18" charset="0"/>
              </a:rPr>
              <a:t>C. Chronic stable liver disease </a:t>
            </a:r>
          </a:p>
          <a:p>
            <a:pPr marL="207963" indent="-207963" defTabSz="457200"/>
            <a:r>
              <a:rPr lang="en-GB" sz="4000">
                <a:latin typeface="Times New Roman" pitchFamily="18" charset="0"/>
              </a:rPr>
              <a:t>D. Portal hypertension.</a:t>
            </a:r>
          </a:p>
          <a:p>
            <a:pPr marL="207963" indent="-207963" defTabSz="457200"/>
            <a:r>
              <a:rPr lang="en-GB" sz="4000">
                <a:latin typeface="Times New Roman" pitchFamily="18" charset="0"/>
              </a:rPr>
              <a:t>E. Liver failure</a:t>
            </a:r>
          </a:p>
          <a:p>
            <a:pPr marL="207963" indent="-207963" defTabSz="457200"/>
            <a:r>
              <a:rPr lang="en-GB" sz="4000">
                <a:latin typeface="Times New Roman" pitchFamily="18" charset="0"/>
              </a:rPr>
              <a:t>F. Obstruction of the bile ducts</a:t>
            </a:r>
            <a:endParaRPr lang="en-GB" sz="4000">
              <a:solidFill>
                <a:srgbClr val="FFFFFF"/>
              </a:solidFill>
              <a:latin typeface="Times New Roman" pitchFamily="18" charset="0"/>
            </a:endParaRPr>
          </a:p>
        </p:txBody>
      </p:sp>
      <p:pic>
        <p:nvPicPr>
          <p:cNvPr id="79876"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1841500" y="460375"/>
            <a:ext cx="7378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Liver failure</a:t>
            </a:r>
            <a:endParaRPr lang="en-GB" smtClean="0"/>
          </a:p>
        </p:txBody>
      </p:sp>
      <p:sp>
        <p:nvSpPr>
          <p:cNvPr id="80899"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Failed synthetic function</a:t>
            </a:r>
          </a:p>
          <a:p>
            <a:pPr marL="207963" indent="-207963" defTabSz="457200">
              <a:buClr>
                <a:srgbClr val="FF8100"/>
              </a:buClr>
              <a:buSzPct val="130000"/>
              <a:buFontTx/>
              <a:buChar char="•"/>
            </a:pPr>
            <a:r>
              <a:rPr lang="en-GB" sz="4400">
                <a:solidFill>
                  <a:srgbClr val="FFFFFF"/>
                </a:solidFill>
                <a:latin typeface="Times New Roman" pitchFamily="18" charset="0"/>
              </a:rPr>
              <a:t>Failed clotting factor and albumin</a:t>
            </a:r>
          </a:p>
          <a:p>
            <a:pPr marL="207963" indent="-207963" defTabSz="457200">
              <a:buClr>
                <a:srgbClr val="FF8100"/>
              </a:buClr>
              <a:buSzPct val="130000"/>
              <a:buFontTx/>
              <a:buChar char="•"/>
            </a:pPr>
            <a:r>
              <a:rPr lang="en-GB" sz="4400">
                <a:solidFill>
                  <a:srgbClr val="FFFFFF"/>
                </a:solidFill>
                <a:latin typeface="Times New Roman" pitchFamily="18" charset="0"/>
              </a:rPr>
              <a:t>Failed clearance of bilirubin</a:t>
            </a:r>
          </a:p>
          <a:p>
            <a:pPr marL="207963" indent="-207963" defTabSz="457200">
              <a:buClr>
                <a:srgbClr val="FF8100"/>
              </a:buClr>
              <a:buSzPct val="130000"/>
              <a:buFontTx/>
              <a:buChar char="•"/>
            </a:pPr>
            <a:r>
              <a:rPr lang="en-GB" sz="4400">
                <a:solidFill>
                  <a:srgbClr val="FFFFFF"/>
                </a:solidFill>
                <a:latin typeface="Times New Roman" pitchFamily="18" charset="0"/>
              </a:rPr>
              <a:t>Failed clearance of ammonia</a:t>
            </a:r>
          </a:p>
          <a:p>
            <a:pPr marL="207963" indent="-207963" defTabSz="457200">
              <a:buClr>
                <a:srgbClr val="FF8100"/>
              </a:buClr>
              <a:buSzPct val="130000"/>
              <a:buFontTx/>
              <a:buChar char="•"/>
            </a:pPr>
            <a:r>
              <a:rPr lang="en-GB" sz="4400">
                <a:solidFill>
                  <a:srgbClr val="FFFFFF"/>
                </a:solidFill>
                <a:latin typeface="Times New Roman" pitchFamily="18" charset="0"/>
              </a:rPr>
              <a:t>(encephalopathy)</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841500" y="460375"/>
            <a:ext cx="7378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PM</a:t>
            </a:r>
            <a:endParaRPr lang="en-GB" smtClean="0"/>
          </a:p>
        </p:txBody>
      </p:sp>
      <p:sp>
        <p:nvSpPr>
          <p:cNvPr id="81923"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dirty="0" smtClean="0">
                <a:solidFill>
                  <a:srgbClr val="FFFFFF"/>
                </a:solidFill>
                <a:latin typeface="Times New Roman" pitchFamily="18" charset="0"/>
              </a:rPr>
              <a:t>GP</a:t>
            </a:r>
            <a:endParaRPr lang="en-GB" sz="4400" dirty="0">
              <a:solidFill>
                <a:srgbClr val="FFFFFF"/>
              </a:solidFill>
              <a:latin typeface="Times New Roman" pitchFamily="18" charset="0"/>
            </a:endParaRPr>
          </a:p>
          <a:p>
            <a:pPr marL="207963" indent="-207963" defTabSz="457200">
              <a:buClr>
                <a:srgbClr val="FF8100"/>
              </a:buClr>
              <a:buSzPct val="130000"/>
              <a:buFontTx/>
              <a:buChar char="•"/>
            </a:pPr>
            <a:endParaRPr lang="en-GB" sz="4400" dirty="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533400" y="0"/>
            <a:ext cx="8610600" cy="1851025"/>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Before we start: EMQs</a:t>
            </a:r>
            <a:endParaRPr lang="en-GB" smtClean="0"/>
          </a:p>
        </p:txBody>
      </p:sp>
      <p:sp>
        <p:nvSpPr>
          <p:cNvPr id="9219" name="Text Box 3"/>
          <p:cNvSpPr txBox="1">
            <a:spLocks noChangeArrowheads="1"/>
          </p:cNvSpPr>
          <p:nvPr/>
        </p:nvSpPr>
        <p:spPr bwMode="auto">
          <a:xfrm>
            <a:off x="381000" y="1905000"/>
            <a:ext cx="92964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dirty="0">
                <a:solidFill>
                  <a:srgbClr val="FFFFFF"/>
                </a:solidFill>
                <a:latin typeface="Times New Roman" pitchFamily="18" charset="0"/>
              </a:rPr>
              <a:t>We have </a:t>
            </a:r>
            <a:r>
              <a:rPr lang="en-GB" sz="4400" dirty="0" smtClean="0">
                <a:solidFill>
                  <a:srgbClr val="FFFFFF"/>
                </a:solidFill>
                <a:latin typeface="Times New Roman" pitchFamily="18" charset="0"/>
              </a:rPr>
              <a:t>145 </a:t>
            </a:r>
            <a:r>
              <a:rPr lang="en-GB" sz="4400" dirty="0">
                <a:solidFill>
                  <a:srgbClr val="FFFFFF"/>
                </a:solidFill>
                <a:latin typeface="Times New Roman" pitchFamily="18" charset="0"/>
              </a:rPr>
              <a:t>so far. (thanks)</a:t>
            </a:r>
          </a:p>
          <a:p>
            <a:pPr marL="207963" indent="-207963" defTabSz="457200">
              <a:buClr>
                <a:srgbClr val="FF8100"/>
              </a:buClr>
              <a:buSzPct val="130000"/>
              <a:buFontTx/>
              <a:buChar char="•"/>
            </a:pPr>
            <a:endParaRPr lang="en-GB" sz="4400" dirty="0">
              <a:solidFill>
                <a:srgbClr val="FFFFFF"/>
              </a:solidFill>
              <a:latin typeface="Times New Roman" pitchFamily="18" charset="0"/>
            </a:endParaRPr>
          </a:p>
          <a:p>
            <a:pPr marL="207963" indent="-207963" defTabSz="457200">
              <a:buClr>
                <a:srgbClr val="FF8100"/>
              </a:buClr>
              <a:buSzPct val="130000"/>
              <a:buFontTx/>
              <a:buChar char="•"/>
            </a:pPr>
            <a:endParaRPr lang="en-GB" sz="4400" dirty="0">
              <a:solidFill>
                <a:srgbClr val="FFFFFF"/>
              </a:solidFill>
              <a:latin typeface="Times New Roman" pitchFamily="18" charset="0"/>
            </a:endParaRPr>
          </a:p>
          <a:p>
            <a:pPr marL="207963" indent="-207963" defTabSz="457200">
              <a:buClr>
                <a:srgbClr val="FF8100"/>
              </a:buClr>
              <a:buSzPct val="130000"/>
              <a:buFontTx/>
              <a:buChar char="•"/>
            </a:pPr>
            <a:r>
              <a:rPr lang="en-GB" sz="4400" dirty="0">
                <a:solidFill>
                  <a:srgbClr val="FFFFFF"/>
                </a:solidFill>
                <a:latin typeface="Times New Roman" pitchFamily="18" charset="0"/>
              </a:rPr>
              <a:t>Could the rest of you please submit one urgently.</a:t>
            </a:r>
          </a:p>
          <a:p>
            <a:pPr marL="207963" indent="-207963" defTabSz="457200">
              <a:buClr>
                <a:srgbClr val="FF8100"/>
              </a:buClr>
              <a:buSzPct val="130000"/>
              <a:buFontTx/>
              <a:buChar char="•"/>
            </a:pPr>
            <a:endParaRPr lang="en-GB" sz="4400" dirty="0">
              <a:solidFill>
                <a:srgbClr val="FFFFFF"/>
              </a:solidFill>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srcRect/>
          <a:stretch>
            <a:fillRect/>
          </a:stretch>
        </p:blipFill>
        <p:spPr bwMode="auto">
          <a:xfrm>
            <a:off x="0" y="484188"/>
            <a:ext cx="10058400" cy="680402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srcRect/>
          <a:stretch>
            <a:fillRect/>
          </a:stretch>
        </p:blipFill>
        <p:spPr bwMode="auto">
          <a:xfrm>
            <a:off x="0" y="484188"/>
            <a:ext cx="10058400" cy="680402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liver2"/>
          <p:cNvPicPr>
            <a:picLocks noChangeAspect="1" noChangeArrowheads="1"/>
          </p:cNvPicPr>
          <p:nvPr/>
        </p:nvPicPr>
        <p:blipFill>
          <a:blip r:embed="rId3"/>
          <a:srcRect/>
          <a:stretch>
            <a:fillRect/>
          </a:stretch>
        </p:blipFill>
        <p:spPr bwMode="auto">
          <a:xfrm>
            <a:off x="457200" y="-23813"/>
            <a:ext cx="9144000" cy="7820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1841500" y="460375"/>
            <a:ext cx="7378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PM2</a:t>
            </a:r>
            <a:endParaRPr lang="en-GB" smtClean="0"/>
          </a:p>
        </p:txBody>
      </p:sp>
      <p:sp>
        <p:nvSpPr>
          <p:cNvPr id="86019"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Alcoholic cirrhosis</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1841500" y="460375"/>
            <a:ext cx="7378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Summary of EtOH</a:t>
            </a:r>
            <a:endParaRPr lang="en-GB" smtClean="0"/>
          </a:p>
        </p:txBody>
      </p:sp>
      <p:sp>
        <p:nvSpPr>
          <p:cNvPr id="87043"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Alcoholic hepatitis</a:t>
            </a:r>
          </a:p>
          <a:p>
            <a:pPr marL="207963" indent="-207963" defTabSz="457200">
              <a:buClr>
                <a:srgbClr val="FF8100"/>
              </a:buClr>
              <a:buSzPct val="130000"/>
              <a:buFontTx/>
              <a:buChar char="•"/>
            </a:pPr>
            <a:r>
              <a:rPr lang="en-GB" sz="4400">
                <a:solidFill>
                  <a:srgbClr val="FFFFFF"/>
                </a:solidFill>
                <a:latin typeface="Times New Roman" pitchFamily="18" charset="0"/>
              </a:rPr>
              <a:t>Chronic stable liver disease</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Resultant portal hypertension</a:t>
            </a:r>
          </a:p>
          <a:p>
            <a:pPr marL="207963" indent="-207963" defTabSz="457200">
              <a:buClr>
                <a:srgbClr val="FF8100"/>
              </a:buClr>
              <a:buSzPct val="130000"/>
              <a:buFontTx/>
              <a:buChar char="•"/>
            </a:pPr>
            <a:r>
              <a:rPr lang="en-GB" sz="4400">
                <a:solidFill>
                  <a:srgbClr val="FFFFFF"/>
                </a:solidFill>
                <a:latin typeface="Times New Roman" pitchFamily="18" charset="0"/>
              </a:rPr>
              <a:t>Liver failure (flap)</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0" y="460375"/>
            <a:ext cx="100584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5600" b="1" smtClean="0">
                <a:solidFill>
                  <a:srgbClr val="FFFF00"/>
                </a:solidFill>
                <a:latin typeface="TimesNewRomanPS" charset="0"/>
              </a:rPr>
              <a:t>Porto systemic anastomoses</a:t>
            </a:r>
            <a:endParaRPr lang="en-GB" sz="2800" smtClean="0"/>
          </a:p>
        </p:txBody>
      </p:sp>
      <p:sp>
        <p:nvSpPr>
          <p:cNvPr id="88067"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List the possible sites</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0" y="460375"/>
            <a:ext cx="100584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5000" b="1" smtClean="0">
                <a:solidFill>
                  <a:srgbClr val="FFFF00"/>
                </a:solidFill>
                <a:latin typeface="TimesNewRomanPS" charset="0"/>
              </a:rPr>
              <a:t>19: Porto systemic anastomoses</a:t>
            </a:r>
            <a:endParaRPr lang="en-GB" sz="2400" smtClean="0"/>
          </a:p>
        </p:txBody>
      </p:sp>
      <p:sp>
        <p:nvSpPr>
          <p:cNvPr id="89091"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List the possible sites</a:t>
            </a:r>
          </a:p>
          <a:p>
            <a:pPr marL="207963" indent="-207963" defTabSz="457200">
              <a:buClr>
                <a:srgbClr val="FF8100"/>
              </a:buClr>
              <a:buSzPct val="130000"/>
              <a:buFontTx/>
              <a:buChar char="•"/>
            </a:pPr>
            <a:r>
              <a:rPr lang="en-GB" sz="4400">
                <a:solidFill>
                  <a:srgbClr val="FFFFFF"/>
                </a:solidFill>
                <a:latin typeface="Times New Roman" pitchFamily="18" charset="0"/>
              </a:rPr>
              <a:t>Oesophageal varices</a:t>
            </a:r>
          </a:p>
          <a:p>
            <a:pPr marL="207963" indent="-207963" defTabSz="457200">
              <a:buClr>
                <a:srgbClr val="FF8100"/>
              </a:buClr>
              <a:buSzPct val="130000"/>
              <a:buFontTx/>
              <a:buChar char="•"/>
            </a:pPr>
            <a:r>
              <a:rPr lang="en-GB" sz="4400">
                <a:solidFill>
                  <a:srgbClr val="FFFFFF"/>
                </a:solidFill>
                <a:latin typeface="Times New Roman" pitchFamily="18" charset="0"/>
              </a:rPr>
              <a:t>Rectal varices</a:t>
            </a:r>
          </a:p>
          <a:p>
            <a:pPr marL="207963" indent="-207963" defTabSz="457200">
              <a:buClr>
                <a:srgbClr val="FF8100"/>
              </a:buClr>
              <a:buSzPct val="130000"/>
              <a:buFontTx/>
              <a:buChar char="•"/>
            </a:pPr>
            <a:r>
              <a:rPr lang="en-GB" sz="4400">
                <a:solidFill>
                  <a:srgbClr val="FFFFFF"/>
                </a:solidFill>
                <a:latin typeface="Times New Roman" pitchFamily="18" charset="0"/>
              </a:rPr>
              <a:t>Umbilical vein recanalising</a:t>
            </a:r>
          </a:p>
          <a:p>
            <a:pPr marL="207963" indent="-207963" defTabSz="457200">
              <a:buClr>
                <a:srgbClr val="FF8100"/>
              </a:buClr>
              <a:buSzPct val="130000"/>
              <a:buFontTx/>
              <a:buChar char="•"/>
            </a:pPr>
            <a:r>
              <a:rPr lang="en-GB" sz="4400">
                <a:solidFill>
                  <a:srgbClr val="FFFFFF"/>
                </a:solidFill>
                <a:latin typeface="Times New Roman" pitchFamily="18" charset="0"/>
              </a:rPr>
              <a:t>Spleno-renal shunt</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1841500" y="460375"/>
            <a:ext cx="7378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Case 3:</a:t>
            </a:r>
            <a:endParaRPr lang="en-GB" smtClean="0"/>
          </a:p>
        </p:txBody>
      </p:sp>
      <p:sp>
        <p:nvSpPr>
          <p:cNvPr id="90115"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71 year old man presents with jaundice</a:t>
            </a:r>
          </a:p>
          <a:p>
            <a:pPr marL="207963" indent="-207963" defTabSz="457200">
              <a:buClr>
                <a:srgbClr val="FF8100"/>
              </a:buClr>
              <a:buSzPct val="130000"/>
              <a:buFontTx/>
              <a:buChar char="•"/>
            </a:pPr>
            <a:r>
              <a:rPr lang="en-GB" sz="4400">
                <a:solidFill>
                  <a:srgbClr val="FFFFFF"/>
                </a:solidFill>
                <a:latin typeface="Times New Roman" pitchFamily="18" charset="0"/>
              </a:rPr>
              <a:t>No previous history at all</a:t>
            </a:r>
          </a:p>
          <a:p>
            <a:pPr marL="207963" indent="-207963" defTabSz="457200">
              <a:buClr>
                <a:srgbClr val="FF8100"/>
              </a:buClr>
              <a:buSzPct val="130000"/>
              <a:buFontTx/>
              <a:buChar char="•"/>
            </a:pPr>
            <a:r>
              <a:rPr lang="en-GB" sz="4400">
                <a:solidFill>
                  <a:srgbClr val="FFFFFF"/>
                </a:solidFill>
                <a:latin typeface="Times New Roman" pitchFamily="18" charset="0"/>
              </a:rPr>
              <a:t>Weight loss</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1841500" y="460375"/>
            <a:ext cx="7378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Examination</a:t>
            </a:r>
            <a:endParaRPr lang="en-GB" smtClean="0"/>
          </a:p>
        </p:txBody>
      </p:sp>
      <p:sp>
        <p:nvSpPr>
          <p:cNvPr id="91139"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Severely jaundiced</a:t>
            </a:r>
          </a:p>
          <a:p>
            <a:pPr marL="207963" indent="-207963" defTabSz="457200">
              <a:buClr>
                <a:srgbClr val="FF8100"/>
              </a:buClr>
              <a:buSzPct val="130000"/>
              <a:buFontTx/>
              <a:buChar char="•"/>
            </a:pPr>
            <a:r>
              <a:rPr lang="en-GB" sz="4400">
                <a:solidFill>
                  <a:srgbClr val="FFFFFF"/>
                </a:solidFill>
                <a:latin typeface="Times New Roman" pitchFamily="18" charset="0"/>
              </a:rPr>
              <a:t>Cachectic</a:t>
            </a:r>
          </a:p>
          <a:p>
            <a:pPr marL="207963" indent="-207963" defTabSz="457200">
              <a:buClr>
                <a:srgbClr val="FF8100"/>
              </a:buClr>
              <a:buSzPct val="130000"/>
              <a:buFontTx/>
              <a:buChar char="•"/>
            </a:pPr>
            <a:r>
              <a:rPr lang="en-GB" sz="4400">
                <a:solidFill>
                  <a:srgbClr val="FFFFFF"/>
                </a:solidFill>
                <a:latin typeface="Times New Roman" pitchFamily="18" charset="0"/>
              </a:rPr>
              <a:t>Palpable gall bladder</a:t>
            </a:r>
          </a:p>
          <a:p>
            <a:pPr marL="207963" indent="-207963" defTabSz="457200">
              <a:buClr>
                <a:srgbClr val="FF8100"/>
              </a:buClr>
              <a:buSzPct val="130000"/>
              <a:buFontTx/>
              <a:buChar char="•"/>
            </a:pPr>
            <a:r>
              <a:rPr lang="en-GB" sz="4400">
                <a:solidFill>
                  <a:srgbClr val="FFFFFF"/>
                </a:solidFill>
                <a:latin typeface="Times New Roman" pitchFamily="18" charset="0"/>
              </a:rPr>
              <a:t>Multiple scratch marks on skin</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What do scratch marks suggest?</a:t>
            </a: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1841500" y="460375"/>
            <a:ext cx="7378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Q20: Examination</a:t>
            </a:r>
            <a:endParaRPr lang="en-GB" smtClean="0"/>
          </a:p>
        </p:txBody>
      </p:sp>
      <p:sp>
        <p:nvSpPr>
          <p:cNvPr id="92163" name="Text Box 3"/>
          <p:cNvSpPr txBox="1">
            <a:spLocks noChangeArrowheads="1"/>
          </p:cNvSpPr>
          <p:nvPr/>
        </p:nvSpPr>
        <p:spPr bwMode="auto">
          <a:xfrm>
            <a:off x="636588" y="1828800"/>
            <a:ext cx="9040812"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Q20: What do scratch marks suggest?</a:t>
            </a:r>
          </a:p>
          <a:p>
            <a:pPr marL="207963" indent="-207963" defTabSz="457200">
              <a:buClr>
                <a:srgbClr val="FF8100"/>
              </a:buClr>
              <a:buSzPct val="130000"/>
            </a:pPr>
            <a:r>
              <a:rPr lang="en-GB" sz="3600">
                <a:latin typeface="Times New Roman" pitchFamily="18" charset="0"/>
              </a:rPr>
              <a:t>A. Jaundice</a:t>
            </a:r>
          </a:p>
          <a:p>
            <a:pPr marL="207963" indent="-207963" defTabSz="457200"/>
            <a:r>
              <a:rPr lang="en-GB" sz="3600">
                <a:latin typeface="Times New Roman" pitchFamily="18" charset="0"/>
              </a:rPr>
              <a:t>B. Hepatitis</a:t>
            </a:r>
          </a:p>
          <a:p>
            <a:pPr marL="207963" indent="-207963" defTabSz="457200"/>
            <a:r>
              <a:rPr lang="en-GB" sz="3600">
                <a:latin typeface="Times New Roman" pitchFamily="18" charset="0"/>
              </a:rPr>
              <a:t>C. Chronic stable liver disease </a:t>
            </a:r>
          </a:p>
          <a:p>
            <a:pPr marL="207963" indent="-207963" defTabSz="457200"/>
            <a:r>
              <a:rPr lang="en-GB" sz="3600">
                <a:latin typeface="Times New Roman" pitchFamily="18" charset="0"/>
              </a:rPr>
              <a:t>D. Portal hypertension.</a:t>
            </a:r>
          </a:p>
          <a:p>
            <a:pPr marL="207963" indent="-207963" defTabSz="457200"/>
            <a:r>
              <a:rPr lang="en-GB" sz="3600">
                <a:latin typeface="Times New Roman" pitchFamily="18" charset="0"/>
              </a:rPr>
              <a:t>E. Liver failure</a:t>
            </a:r>
          </a:p>
          <a:p>
            <a:pPr marL="207963" indent="-207963" defTabSz="457200"/>
            <a:r>
              <a:rPr lang="en-GB" sz="3600">
                <a:latin typeface="Times New Roman" pitchFamily="18" charset="0"/>
              </a:rPr>
              <a:t>F. Obstruction of the bile ducts</a:t>
            </a:r>
          </a:p>
          <a:p>
            <a:pPr marL="207963" indent="-207963" defTabSz="457200">
              <a:buClr>
                <a:srgbClr val="FF8100"/>
              </a:buClr>
              <a:buSzPct val="130000"/>
              <a:buFontTx/>
              <a:buChar char="•"/>
            </a:pPr>
            <a:endParaRPr lang="en-GB" sz="4400">
              <a:latin typeface="Times New Roman" pitchFamily="18" charset="0"/>
            </a:endParaRPr>
          </a:p>
        </p:txBody>
      </p:sp>
      <p:pic>
        <p:nvPicPr>
          <p:cNvPr id="92164"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10058400" cy="1365250"/>
          </a:xfrm>
          <a:noFill/>
        </p:spPr>
        <p:txBody>
          <a:bodyPr lIns="0" tIns="0" rIns="0" bIns="0" anchor="ctr"/>
          <a:lstStyle/>
          <a:p>
            <a:pPr marL="0" indent="0" algn="ctr" defTabSz="457200" eaLnBrk="1" hangingPunct="1">
              <a:spcBef>
                <a:spcPct val="0"/>
              </a:spcBef>
              <a:buClr>
                <a:srgbClr val="FFFFFF"/>
              </a:buClr>
              <a:buSzPct val="90000"/>
              <a:buFont typeface="Monotype Sorts"/>
              <a:buNone/>
            </a:pPr>
            <a:r>
              <a:rPr lang="en-GB" sz="5400" dirty="0" smtClean="0">
                <a:solidFill>
                  <a:srgbClr val="FFFF00"/>
                </a:solidFill>
                <a:latin typeface="Arial" pitchFamily="34" charset="0"/>
              </a:rPr>
              <a:t>Mock exam 2.30pm, 27 July</a:t>
            </a:r>
            <a:endParaRPr lang="en-GB" sz="5400" dirty="0" smtClean="0">
              <a:latin typeface="Arial" pitchFamily="34" charset="0"/>
            </a:endParaRPr>
          </a:p>
        </p:txBody>
      </p:sp>
      <p:sp>
        <p:nvSpPr>
          <p:cNvPr id="10243" name="Text Box 3"/>
          <p:cNvSpPr txBox="1">
            <a:spLocks noChangeArrowheads="1"/>
          </p:cNvSpPr>
          <p:nvPr/>
        </p:nvSpPr>
        <p:spPr bwMode="auto">
          <a:xfrm>
            <a:off x="381000" y="1149350"/>
            <a:ext cx="9296400" cy="61214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After the exam, you can exchange the clicker for your cheque, which will be available.</a:t>
            </a:r>
          </a:p>
        </p:txBody>
      </p:sp>
    </p:spTree>
  </p:cSld>
  <p:clrMapOvr>
    <a:masterClrMapping/>
  </p:clrMapOvr>
  <p:transition>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1841500" y="460375"/>
            <a:ext cx="6997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Differential Dx</a:t>
            </a:r>
            <a:endParaRPr lang="en-GB" smtClean="0"/>
          </a:p>
        </p:txBody>
      </p:sp>
      <p:sp>
        <p:nvSpPr>
          <p:cNvPr id="93187"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Pre hepatic (Gilberts, haemolysis)</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Viral hepatitis</a:t>
            </a:r>
          </a:p>
          <a:p>
            <a:pPr marL="207963" indent="-207963" defTabSz="457200">
              <a:buClr>
                <a:srgbClr val="FF8100"/>
              </a:buClr>
              <a:buSzPct val="130000"/>
              <a:buFontTx/>
              <a:buChar char="•"/>
            </a:pPr>
            <a:r>
              <a:rPr lang="en-GB" sz="4400">
                <a:solidFill>
                  <a:srgbClr val="FFFFFF"/>
                </a:solidFill>
                <a:latin typeface="Times New Roman" pitchFamily="18" charset="0"/>
              </a:rPr>
              <a:t>Alcoholic hepatitis</a:t>
            </a:r>
          </a:p>
          <a:p>
            <a:pPr marL="207963" indent="-207963" defTabSz="457200">
              <a:buClr>
                <a:srgbClr val="FF8100"/>
              </a:buClr>
              <a:buSzPct val="130000"/>
              <a:buFontTx/>
              <a:buChar char="•"/>
            </a:pPr>
            <a:r>
              <a:rPr lang="en-GB" sz="4400">
                <a:solidFill>
                  <a:srgbClr val="FFFFFF"/>
                </a:solidFill>
                <a:latin typeface="Times New Roman" pitchFamily="18" charset="0"/>
              </a:rPr>
              <a:t>Cirrhosis</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r>
              <a:rPr lang="en-GB" sz="4400">
                <a:solidFill>
                  <a:srgbClr val="FFFFFF"/>
                </a:solidFill>
                <a:latin typeface="Times New Roman" pitchFamily="18" charset="0"/>
              </a:rPr>
              <a:t>Post hepatic: Gallstones, pancreatic ca.</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biliarytree"/>
          <p:cNvPicPr>
            <a:picLocks noChangeAspect="1" noChangeArrowheads="1"/>
          </p:cNvPicPr>
          <p:nvPr/>
        </p:nvPicPr>
        <p:blipFill>
          <a:blip r:embed="rId3"/>
          <a:srcRect/>
          <a:stretch>
            <a:fillRect/>
          </a:stretch>
        </p:blipFill>
        <p:spPr bwMode="auto">
          <a:xfrm>
            <a:off x="0" y="257175"/>
            <a:ext cx="10287000" cy="7537450"/>
          </a:xfrm>
          <a:prstGeom prst="rect">
            <a:avLst/>
          </a:prstGeom>
          <a:noFill/>
          <a:ln w="9525">
            <a:noFill/>
            <a:miter lim="800000"/>
            <a:headEnd/>
            <a:tailEnd/>
          </a:ln>
        </p:spPr>
      </p:pic>
      <p:sp>
        <p:nvSpPr>
          <p:cNvPr id="94211" name="Rectangle 3"/>
          <p:cNvSpPr>
            <a:spLocks noGrp="1" noChangeArrowheads="1"/>
          </p:cNvSpPr>
          <p:nvPr>
            <p:ph type="body" idx="1"/>
          </p:nvPr>
        </p:nvSpPr>
        <p:spPr>
          <a:xfrm>
            <a:off x="0" y="304800"/>
            <a:ext cx="1219200" cy="482600"/>
          </a:xfrm>
        </p:spPr>
        <p:txBody>
          <a:bodyPr/>
          <a:lstStyle/>
          <a:p>
            <a:pPr eaLnBrk="1" hangingPunct="1">
              <a:lnSpc>
                <a:spcPct val="90000"/>
              </a:lnSpc>
            </a:pPr>
            <a:r>
              <a:rPr lang="en-GB" sz="2800" smtClean="0"/>
              <a:t>.</a:t>
            </a:r>
          </a:p>
        </p:txBody>
      </p:sp>
    </p:spTree>
  </p:cSld>
  <p:clrMapOvr>
    <a:masterClrMapping/>
  </p:clrMapOvr>
  <p:transition>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1841500" y="460375"/>
            <a:ext cx="7378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Investigations</a:t>
            </a:r>
            <a:endParaRPr lang="en-GB" smtClean="0"/>
          </a:p>
        </p:txBody>
      </p:sp>
      <p:sp>
        <p:nvSpPr>
          <p:cNvPr id="95235"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Bilirubin 340</a:t>
            </a:r>
          </a:p>
          <a:p>
            <a:pPr marL="207963" indent="-207963" defTabSz="457200">
              <a:buClr>
                <a:srgbClr val="FF8100"/>
              </a:buClr>
              <a:buSzPct val="130000"/>
              <a:buFontTx/>
              <a:buChar char="•"/>
            </a:pPr>
            <a:r>
              <a:rPr lang="en-GB" sz="4400">
                <a:solidFill>
                  <a:srgbClr val="FFFFFF"/>
                </a:solidFill>
                <a:latin typeface="Times New Roman" pitchFamily="18" charset="0"/>
              </a:rPr>
              <a:t>Alk Phos: 1750</a:t>
            </a:r>
          </a:p>
          <a:p>
            <a:pPr marL="207963" indent="-207963" defTabSz="457200">
              <a:buClr>
                <a:srgbClr val="FF8100"/>
              </a:buClr>
              <a:buSzPct val="130000"/>
              <a:buFontTx/>
              <a:buChar char="•"/>
            </a:pPr>
            <a:r>
              <a:rPr lang="en-GB" sz="4400">
                <a:solidFill>
                  <a:srgbClr val="FFFFFF"/>
                </a:solidFill>
                <a:latin typeface="Times New Roman" pitchFamily="18" charset="0"/>
              </a:rPr>
              <a:t>AST 50   ALT   45</a:t>
            </a:r>
          </a:p>
          <a:p>
            <a:pPr marL="207963" indent="-207963" defTabSz="457200">
              <a:buClr>
                <a:srgbClr val="FF8100"/>
              </a:buClr>
              <a:buSzPct val="130000"/>
              <a:buFontTx/>
              <a:buChar char="•"/>
            </a:pPr>
            <a:endParaRPr lang="en-GB" sz="4400">
              <a:solidFill>
                <a:srgbClr val="FFFFFF"/>
              </a:solidFill>
              <a:latin typeface="Times New Roman" pitchFamily="18" charset="0"/>
            </a:endParaRPr>
          </a:p>
          <a:p>
            <a:pPr marL="207963" indent="-207963" defTabSz="457200">
              <a:buClr>
                <a:srgbClr val="FF8100"/>
              </a:buClr>
              <a:buSzPct val="130000"/>
              <a:buFontTx/>
              <a:buChar char="•"/>
            </a:pP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1841500" y="460375"/>
            <a:ext cx="737870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Q21: Investigations</a:t>
            </a:r>
            <a:endParaRPr lang="en-GB" smtClean="0"/>
          </a:p>
        </p:txBody>
      </p:sp>
      <p:sp>
        <p:nvSpPr>
          <p:cNvPr id="96259"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a:solidFill>
                  <a:srgbClr val="FFFFFF"/>
                </a:solidFill>
                <a:latin typeface="Times New Roman" pitchFamily="18" charset="0"/>
              </a:rPr>
              <a:t>Bilirubin 340</a:t>
            </a:r>
          </a:p>
          <a:p>
            <a:pPr marL="207963" indent="-207963" defTabSz="457200">
              <a:buClr>
                <a:srgbClr val="FF8100"/>
              </a:buClr>
              <a:buSzPct val="130000"/>
              <a:buFontTx/>
              <a:buChar char="•"/>
            </a:pPr>
            <a:r>
              <a:rPr lang="en-GB">
                <a:solidFill>
                  <a:srgbClr val="FFFFFF"/>
                </a:solidFill>
                <a:latin typeface="Times New Roman" pitchFamily="18" charset="0"/>
              </a:rPr>
              <a:t>Alk Phos: 1750</a:t>
            </a:r>
          </a:p>
          <a:p>
            <a:pPr marL="207963" indent="-207963" defTabSz="457200">
              <a:buClr>
                <a:srgbClr val="FF8100"/>
              </a:buClr>
              <a:buSzPct val="130000"/>
              <a:buFontTx/>
              <a:buChar char="•"/>
            </a:pPr>
            <a:r>
              <a:rPr lang="en-GB">
                <a:solidFill>
                  <a:srgbClr val="FFFFFF"/>
                </a:solidFill>
                <a:latin typeface="Times New Roman" pitchFamily="18" charset="0"/>
              </a:rPr>
              <a:t>AST 50   ALT   45</a:t>
            </a:r>
          </a:p>
          <a:p>
            <a:pPr marL="207963" indent="-207963" defTabSz="457200">
              <a:buClr>
                <a:srgbClr val="FF8100"/>
              </a:buClr>
              <a:buSzPct val="130000"/>
              <a:buFontTx/>
              <a:buChar char="•"/>
            </a:pPr>
            <a:r>
              <a:rPr lang="en-GB" sz="4400">
                <a:solidFill>
                  <a:srgbClr val="FFFFFF"/>
                </a:solidFill>
                <a:latin typeface="Times New Roman" pitchFamily="18" charset="0"/>
              </a:rPr>
              <a:t>What do these results suggest?</a:t>
            </a:r>
          </a:p>
          <a:p>
            <a:pPr marL="207963" indent="-207963" defTabSz="457200"/>
            <a:r>
              <a:rPr lang="en-GB" sz="3200">
                <a:latin typeface="Times New Roman" pitchFamily="18" charset="0"/>
              </a:rPr>
              <a:t>A. Jaundice</a:t>
            </a:r>
          </a:p>
          <a:p>
            <a:pPr marL="207963" indent="-207963" defTabSz="457200"/>
            <a:r>
              <a:rPr lang="en-GB" sz="3200">
                <a:latin typeface="Times New Roman" pitchFamily="18" charset="0"/>
              </a:rPr>
              <a:t>B. Hepatitis</a:t>
            </a:r>
          </a:p>
          <a:p>
            <a:pPr marL="207963" indent="-207963" defTabSz="457200"/>
            <a:r>
              <a:rPr lang="en-GB" sz="3200">
                <a:latin typeface="Times New Roman" pitchFamily="18" charset="0"/>
              </a:rPr>
              <a:t>C. Chronic stable liver disease </a:t>
            </a:r>
          </a:p>
          <a:p>
            <a:pPr marL="207963" indent="-207963" defTabSz="457200"/>
            <a:r>
              <a:rPr lang="en-GB" sz="3200">
                <a:latin typeface="Times New Roman" pitchFamily="18" charset="0"/>
              </a:rPr>
              <a:t>D. Portal hypertension.</a:t>
            </a:r>
          </a:p>
          <a:p>
            <a:pPr marL="207963" indent="-207963" defTabSz="457200"/>
            <a:r>
              <a:rPr lang="en-GB" sz="3200">
                <a:latin typeface="Times New Roman" pitchFamily="18" charset="0"/>
              </a:rPr>
              <a:t>E. Liver failure</a:t>
            </a:r>
          </a:p>
          <a:p>
            <a:pPr marL="207963" indent="-207963" defTabSz="457200"/>
            <a:r>
              <a:rPr lang="en-GB" sz="3200">
                <a:latin typeface="Times New Roman" pitchFamily="18" charset="0"/>
              </a:rPr>
              <a:t>F. Obstruction of the bile ducts</a:t>
            </a:r>
          </a:p>
          <a:p>
            <a:pPr marL="207963" indent="-207963" defTabSz="457200"/>
            <a:endParaRPr lang="en-GB" sz="4400">
              <a:latin typeface="Times New Roman" pitchFamily="18" charset="0"/>
            </a:endParaRPr>
          </a:p>
        </p:txBody>
      </p:sp>
      <p:pic>
        <p:nvPicPr>
          <p:cNvPr id="96260"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349250" y="460375"/>
            <a:ext cx="97091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Q22.Obstructive jaundice</a:t>
            </a:r>
            <a:endParaRPr lang="en-GB" smtClean="0"/>
          </a:p>
        </p:txBody>
      </p:sp>
      <p:sp>
        <p:nvSpPr>
          <p:cNvPr id="97283"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What causes the itching?</a:t>
            </a:r>
          </a:p>
          <a:p>
            <a:pPr marL="207963" indent="-207963" defTabSz="457200">
              <a:buClr>
                <a:srgbClr val="FF8100"/>
              </a:buClr>
              <a:buSzPct val="130000"/>
              <a:buFontTx/>
              <a:buChar char="•"/>
            </a:pPr>
            <a:r>
              <a:rPr lang="en-GB" sz="4400">
                <a:solidFill>
                  <a:srgbClr val="FFFFFF"/>
                </a:solidFill>
                <a:latin typeface="Times New Roman" pitchFamily="18" charset="0"/>
              </a:rPr>
              <a:t>A. Bilirubin</a:t>
            </a:r>
          </a:p>
          <a:p>
            <a:pPr marL="207963" indent="-207963" defTabSz="457200">
              <a:buClr>
                <a:srgbClr val="FF8100"/>
              </a:buClr>
              <a:buSzPct val="130000"/>
              <a:buFontTx/>
              <a:buChar char="•"/>
            </a:pPr>
            <a:r>
              <a:rPr lang="en-GB" sz="4400">
                <a:solidFill>
                  <a:srgbClr val="FFFFFF"/>
                </a:solidFill>
                <a:latin typeface="Times New Roman" pitchFamily="18" charset="0"/>
              </a:rPr>
              <a:t>B. Urobilinogen</a:t>
            </a:r>
          </a:p>
          <a:p>
            <a:pPr marL="207963" indent="-207963" defTabSz="457200">
              <a:buClr>
                <a:srgbClr val="FF8100"/>
              </a:buClr>
              <a:buSzPct val="130000"/>
              <a:buFontTx/>
              <a:buChar char="•"/>
            </a:pPr>
            <a:r>
              <a:rPr lang="en-GB" sz="4400">
                <a:solidFill>
                  <a:srgbClr val="FFFFFF"/>
                </a:solidFill>
                <a:latin typeface="Times New Roman" pitchFamily="18" charset="0"/>
              </a:rPr>
              <a:t>C. Bile salts</a:t>
            </a:r>
          </a:p>
          <a:p>
            <a:pPr marL="207963" indent="-207963" defTabSz="457200">
              <a:buClr>
                <a:srgbClr val="FF8100"/>
              </a:buClr>
              <a:buSzPct val="130000"/>
              <a:buFontTx/>
              <a:buChar char="•"/>
            </a:pPr>
            <a:r>
              <a:rPr lang="en-GB" sz="4400">
                <a:solidFill>
                  <a:srgbClr val="FFFFFF"/>
                </a:solidFill>
                <a:latin typeface="Times New Roman" pitchFamily="18" charset="0"/>
              </a:rPr>
              <a:t>D. Bile acids</a:t>
            </a:r>
          </a:p>
          <a:p>
            <a:pPr marL="207963" indent="-207963" defTabSz="457200">
              <a:buClr>
                <a:srgbClr val="FF8100"/>
              </a:buClr>
              <a:buSzPct val="130000"/>
              <a:buFontTx/>
              <a:buChar char="•"/>
            </a:pPr>
            <a:r>
              <a:rPr lang="en-GB" sz="4400">
                <a:solidFill>
                  <a:srgbClr val="FFFFFF"/>
                </a:solidFill>
                <a:latin typeface="Times New Roman" pitchFamily="18" charset="0"/>
              </a:rPr>
              <a:t>E. Stercobilinogen.</a:t>
            </a:r>
            <a:endParaRPr lang="en-GB" sz="4400">
              <a:latin typeface="Times New Roman" pitchFamily="18" charset="0"/>
            </a:endParaRPr>
          </a:p>
        </p:txBody>
      </p:sp>
      <p:pic>
        <p:nvPicPr>
          <p:cNvPr id="97284"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349250" y="460375"/>
            <a:ext cx="8489950" cy="1390650"/>
          </a:xfrm>
          <a:noFill/>
        </p:spPr>
        <p:txBody>
          <a:bodyPr lIns="0" tIns="0" rIns="0" bIns="0" anchor="ctr"/>
          <a:lstStyle/>
          <a:p>
            <a:pPr marL="0" indent="0" defTabSz="457200" eaLnBrk="1" hangingPunct="1">
              <a:spcBef>
                <a:spcPct val="0"/>
              </a:spcBef>
              <a:buClr>
                <a:srgbClr val="FFFFFF"/>
              </a:buClr>
              <a:buSzPct val="90000"/>
              <a:buFont typeface="Monotype Sorts"/>
              <a:buNone/>
            </a:pPr>
            <a:r>
              <a:rPr lang="en-GB" sz="6200" b="1" smtClean="0">
                <a:solidFill>
                  <a:srgbClr val="FFFF00"/>
                </a:solidFill>
                <a:latin typeface="TimesNewRomanPS" charset="0"/>
              </a:rPr>
              <a:t>Obstructive jaundice</a:t>
            </a:r>
            <a:endParaRPr lang="en-GB" smtClean="0"/>
          </a:p>
        </p:txBody>
      </p:sp>
      <p:sp>
        <p:nvSpPr>
          <p:cNvPr id="98307" name="Text Box 3"/>
          <p:cNvSpPr txBox="1">
            <a:spLocks noChangeArrowheads="1"/>
          </p:cNvSpPr>
          <p:nvPr/>
        </p:nvSpPr>
        <p:spPr bwMode="auto">
          <a:xfrm>
            <a:off x="990600" y="1905000"/>
            <a:ext cx="8686800" cy="53657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solidFill>
                  <a:srgbClr val="FFFFFF"/>
                </a:solidFill>
                <a:latin typeface="Times New Roman" pitchFamily="18" charset="0"/>
              </a:rPr>
              <a:t>What causes the itching?</a:t>
            </a:r>
          </a:p>
          <a:p>
            <a:pPr marL="207963" indent="-207963" defTabSz="457200">
              <a:buClr>
                <a:srgbClr val="FF8100"/>
              </a:buClr>
              <a:buSzPct val="130000"/>
              <a:buFontTx/>
              <a:buChar char="•"/>
            </a:pPr>
            <a:r>
              <a:rPr lang="en-GB" sz="4400">
                <a:solidFill>
                  <a:srgbClr val="FFFFFF"/>
                </a:solidFill>
                <a:latin typeface="Times New Roman" pitchFamily="18" charset="0"/>
              </a:rPr>
              <a:t>A. Bilirubin</a:t>
            </a:r>
          </a:p>
          <a:p>
            <a:pPr marL="207963" indent="-207963" defTabSz="457200">
              <a:buClr>
                <a:srgbClr val="FF8100"/>
              </a:buClr>
              <a:buSzPct val="130000"/>
              <a:buFontTx/>
              <a:buChar char="•"/>
            </a:pPr>
            <a:r>
              <a:rPr lang="en-GB" sz="4400">
                <a:solidFill>
                  <a:srgbClr val="FFFFFF"/>
                </a:solidFill>
                <a:latin typeface="Times New Roman" pitchFamily="18" charset="0"/>
              </a:rPr>
              <a:t>B. Urobilinogen</a:t>
            </a:r>
          </a:p>
          <a:p>
            <a:pPr marL="207963" indent="-207963" defTabSz="457200">
              <a:buClr>
                <a:srgbClr val="FF8100"/>
              </a:buClr>
              <a:buSzPct val="130000"/>
              <a:buFontTx/>
              <a:buChar char="•"/>
            </a:pPr>
            <a:r>
              <a:rPr lang="en-GB" sz="4400">
                <a:solidFill>
                  <a:srgbClr val="FFFFFF"/>
                </a:solidFill>
                <a:latin typeface="Times New Roman" pitchFamily="18" charset="0"/>
              </a:rPr>
              <a:t>C. Bile salts</a:t>
            </a:r>
          </a:p>
          <a:p>
            <a:pPr marL="207963" indent="-207963" defTabSz="457200">
              <a:buClr>
                <a:srgbClr val="FF8100"/>
              </a:buClr>
              <a:buSzPct val="130000"/>
              <a:buFontTx/>
              <a:buChar char="•"/>
            </a:pPr>
            <a:r>
              <a:rPr lang="en-GB" sz="4400">
                <a:solidFill>
                  <a:srgbClr val="FFFFFF"/>
                </a:solidFill>
                <a:latin typeface="Times New Roman" pitchFamily="18" charset="0"/>
              </a:rPr>
              <a:t>D. Bile acids</a:t>
            </a:r>
          </a:p>
          <a:p>
            <a:pPr marL="207963" indent="-207963" defTabSz="457200">
              <a:buClr>
                <a:srgbClr val="FF8100"/>
              </a:buClr>
              <a:buSzPct val="130000"/>
              <a:buFontTx/>
              <a:buChar char="•"/>
            </a:pPr>
            <a:r>
              <a:rPr lang="en-GB" sz="4400">
                <a:solidFill>
                  <a:srgbClr val="FFFFFF"/>
                </a:solidFill>
                <a:latin typeface="Times New Roman" pitchFamily="18" charset="0"/>
              </a:rPr>
              <a:t>E. Stercobilinogen.</a:t>
            </a:r>
            <a:endParaRPr lang="en-GB" sz="440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460375"/>
            <a:ext cx="10058400" cy="1390650"/>
          </a:xfrm>
          <a:noFill/>
        </p:spPr>
        <p:txBody>
          <a:bodyPr lIns="0" tIns="0" rIns="0" bIns="0" anchor="ctr"/>
          <a:lstStyle/>
          <a:p>
            <a:pPr marL="0" indent="0" defTabSz="457200" eaLnBrk="1" hangingPunct="1">
              <a:lnSpc>
                <a:spcPct val="80000"/>
              </a:lnSpc>
              <a:spcBef>
                <a:spcPct val="0"/>
              </a:spcBef>
              <a:buClr>
                <a:srgbClr val="FFFFFF"/>
              </a:buClr>
              <a:buSzPct val="90000"/>
              <a:buFont typeface="Monotype Sorts"/>
              <a:buNone/>
            </a:pPr>
            <a:r>
              <a:rPr lang="en-GB" sz="4800" b="1" smtClean="0">
                <a:solidFill>
                  <a:srgbClr val="FFFF00"/>
                </a:solidFill>
                <a:latin typeface="TimesNewRomanPS" charset="0"/>
              </a:rPr>
              <a:t>23: Ultrasound guided liver biopsy</a:t>
            </a:r>
            <a:endParaRPr lang="en-GB" sz="4800" smtClean="0"/>
          </a:p>
        </p:txBody>
      </p:sp>
      <p:sp>
        <p:nvSpPr>
          <p:cNvPr id="99331" name="Text Box 3"/>
          <p:cNvSpPr txBox="1">
            <a:spLocks noChangeArrowheads="1"/>
          </p:cNvSpPr>
          <p:nvPr/>
        </p:nvSpPr>
        <p:spPr bwMode="auto">
          <a:xfrm>
            <a:off x="990600" y="1828800"/>
            <a:ext cx="8686800" cy="544195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4400">
                <a:latin typeface="Times New Roman" pitchFamily="18" charset="0"/>
              </a:rPr>
              <a:t>What does this suggest?</a:t>
            </a:r>
          </a:p>
          <a:p>
            <a:pPr marL="207963" indent="-207963" defTabSz="457200">
              <a:buClr>
                <a:srgbClr val="FF8100"/>
              </a:buClr>
            </a:pPr>
            <a:r>
              <a:rPr lang="en-GB" sz="4000">
                <a:latin typeface="Times New Roman" pitchFamily="18" charset="0"/>
              </a:rPr>
              <a:t>A. Primary hepatocellular carcinoma</a:t>
            </a:r>
          </a:p>
          <a:p>
            <a:pPr marL="207963" indent="-207963" defTabSz="457200"/>
            <a:r>
              <a:rPr lang="en-GB" sz="4000">
                <a:latin typeface="Times New Roman" pitchFamily="18" charset="0"/>
              </a:rPr>
              <a:t>B. Metastasis from a pancreatic carcinoma. </a:t>
            </a:r>
          </a:p>
          <a:p>
            <a:pPr marL="207963" indent="-207963" defTabSz="457200"/>
            <a:r>
              <a:rPr lang="en-GB" sz="4000">
                <a:latin typeface="Times New Roman" pitchFamily="18" charset="0"/>
              </a:rPr>
              <a:t>C. Metastasis from a sarcoma</a:t>
            </a:r>
          </a:p>
          <a:p>
            <a:pPr marL="207963" indent="-207963" defTabSz="457200"/>
            <a:r>
              <a:rPr lang="en-GB" sz="4000">
                <a:latin typeface="Times New Roman" pitchFamily="18" charset="0"/>
              </a:rPr>
              <a:t>D. Metastasis from a malignant melanoma</a:t>
            </a:r>
          </a:p>
          <a:p>
            <a:pPr marL="207963" indent="-207963" defTabSz="457200"/>
            <a:r>
              <a:rPr lang="en-GB" sz="4000">
                <a:latin typeface="Times New Roman" pitchFamily="18" charset="0"/>
              </a:rPr>
              <a:t>E. Metastasis from a colonic carcinoma</a:t>
            </a:r>
          </a:p>
          <a:p>
            <a:pPr marL="207963" indent="-207963" defTabSz="457200"/>
            <a:r>
              <a:rPr lang="en-GB" sz="4000">
                <a:latin typeface="Times New Roman" pitchFamily="18" charset="0"/>
              </a:rPr>
              <a:t>Histology on next slide.</a:t>
            </a:r>
          </a:p>
        </p:txBody>
      </p:sp>
    </p:spTree>
  </p:cSld>
  <p:clrMapOvr>
    <a:masterClrMapping/>
  </p:clrMapOvr>
  <p:transition>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a:srcRect/>
          <a:stretch>
            <a:fillRect/>
          </a:stretch>
        </p:blipFill>
        <p:spPr bwMode="auto">
          <a:xfrm>
            <a:off x="0" y="525463"/>
            <a:ext cx="10058400" cy="672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0" y="0"/>
            <a:ext cx="10058400" cy="1390650"/>
          </a:xfrm>
          <a:noFill/>
        </p:spPr>
        <p:txBody>
          <a:bodyPr lIns="0" tIns="0" rIns="0" bIns="0" anchor="ctr"/>
          <a:lstStyle/>
          <a:p>
            <a:pPr marL="0" indent="0" defTabSz="457200" eaLnBrk="1" hangingPunct="1">
              <a:lnSpc>
                <a:spcPct val="80000"/>
              </a:lnSpc>
              <a:spcBef>
                <a:spcPct val="0"/>
              </a:spcBef>
              <a:buClr>
                <a:srgbClr val="FFFFFF"/>
              </a:buClr>
              <a:buSzPct val="90000"/>
              <a:buFont typeface="Monotype Sorts"/>
              <a:buNone/>
            </a:pPr>
            <a:r>
              <a:rPr lang="en-GB" sz="4400" b="1" smtClean="0">
                <a:solidFill>
                  <a:srgbClr val="FFFF00"/>
                </a:solidFill>
                <a:latin typeface="TimesNewRomanPS" charset="0"/>
              </a:rPr>
              <a:t>23a: Ultrasound guided liver biopsy</a:t>
            </a:r>
            <a:endParaRPr lang="en-GB" sz="4400" smtClean="0"/>
          </a:p>
        </p:txBody>
      </p:sp>
      <p:sp>
        <p:nvSpPr>
          <p:cNvPr id="101379" name="Text Box 3"/>
          <p:cNvSpPr txBox="1">
            <a:spLocks noChangeArrowheads="1"/>
          </p:cNvSpPr>
          <p:nvPr/>
        </p:nvSpPr>
        <p:spPr bwMode="auto">
          <a:xfrm>
            <a:off x="276225" y="933450"/>
            <a:ext cx="6408738" cy="29210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2800">
                <a:latin typeface="Times New Roman" pitchFamily="18" charset="0"/>
              </a:rPr>
              <a:t>What does this suggest?</a:t>
            </a:r>
          </a:p>
          <a:p>
            <a:pPr marL="207963" indent="-207963" defTabSz="457200">
              <a:buClr>
                <a:srgbClr val="FF8100"/>
              </a:buClr>
            </a:pPr>
            <a:r>
              <a:rPr lang="en-GB" sz="2800">
                <a:latin typeface="Times New Roman" pitchFamily="18" charset="0"/>
              </a:rPr>
              <a:t>A. Primary hepatocellular carcinoma</a:t>
            </a:r>
          </a:p>
          <a:p>
            <a:pPr marL="207963" indent="-207963" defTabSz="457200"/>
            <a:r>
              <a:rPr lang="en-GB" sz="2800">
                <a:latin typeface="Times New Roman" pitchFamily="18" charset="0"/>
              </a:rPr>
              <a:t>B. Metastasis from a pancreatic carcinoma. </a:t>
            </a:r>
          </a:p>
          <a:p>
            <a:pPr marL="207963" indent="-207963" defTabSz="457200"/>
            <a:r>
              <a:rPr lang="en-GB" sz="2800">
                <a:latin typeface="Times New Roman" pitchFamily="18" charset="0"/>
              </a:rPr>
              <a:t>C. Metastasis from a sarcoma</a:t>
            </a:r>
          </a:p>
          <a:p>
            <a:pPr marL="207963" indent="-207963" defTabSz="457200"/>
            <a:r>
              <a:rPr lang="en-GB" sz="2800">
                <a:latin typeface="Times New Roman" pitchFamily="18" charset="0"/>
              </a:rPr>
              <a:t>D. Metastasis from a malignant melanoma</a:t>
            </a:r>
          </a:p>
          <a:p>
            <a:pPr marL="207963" indent="-207963" defTabSz="457200"/>
            <a:r>
              <a:rPr lang="en-GB" sz="2800">
                <a:latin typeface="Times New Roman" pitchFamily="18" charset="0"/>
              </a:rPr>
              <a:t>E. Metastasis from a colonic carcinoma</a:t>
            </a:r>
          </a:p>
        </p:txBody>
      </p:sp>
      <p:pic>
        <p:nvPicPr>
          <p:cNvPr id="101380" name="Picture 4"/>
          <p:cNvPicPr>
            <a:picLocks noChangeAspect="1" noChangeArrowheads="1"/>
          </p:cNvPicPr>
          <p:nvPr/>
        </p:nvPicPr>
        <p:blipFill>
          <a:blip r:embed="rId4"/>
          <a:srcRect/>
          <a:stretch>
            <a:fillRect/>
          </a:stretch>
        </p:blipFill>
        <p:spPr bwMode="auto">
          <a:xfrm>
            <a:off x="3228975" y="3670300"/>
            <a:ext cx="6829425" cy="4102100"/>
          </a:xfrm>
          <a:prstGeom prst="rect">
            <a:avLst/>
          </a:prstGeom>
          <a:noFill/>
          <a:ln w="9525">
            <a:noFill/>
            <a:miter lim="800000"/>
            <a:headEnd/>
            <a:tailEnd/>
          </a:ln>
        </p:spPr>
      </p:pic>
      <p:pic>
        <p:nvPicPr>
          <p:cNvPr id="101381" name="PRS Question Icon" descr="PRS Question Icon"/>
          <p:cNvPicPr>
            <a:picLocks noChangeAspect="1" noChangeArrowheads="1"/>
          </p:cNvPicPr>
          <p:nvPr>
            <p:custDataLst>
              <p:tags r:id="rId1"/>
            </p:custDataLst>
          </p:nvPr>
        </p:nvPicPr>
        <p:blipFill>
          <a:blip r:embed="rId5"/>
          <a:srcRect/>
          <a:stretch>
            <a:fillRect/>
          </a:stretch>
        </p:blipFill>
        <p:spPr bwMode="auto">
          <a:xfrm>
            <a:off x="63500" y="7137400"/>
            <a:ext cx="406400" cy="4064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0" y="0"/>
            <a:ext cx="10058400" cy="1390650"/>
          </a:xfrm>
          <a:noFill/>
        </p:spPr>
        <p:txBody>
          <a:bodyPr lIns="0" tIns="0" rIns="0" bIns="0" anchor="ctr"/>
          <a:lstStyle/>
          <a:p>
            <a:pPr marL="0" indent="0" defTabSz="457200" eaLnBrk="1" hangingPunct="1">
              <a:lnSpc>
                <a:spcPct val="80000"/>
              </a:lnSpc>
              <a:spcBef>
                <a:spcPct val="0"/>
              </a:spcBef>
              <a:buClr>
                <a:srgbClr val="FFFFFF"/>
              </a:buClr>
              <a:buSzPct val="90000"/>
              <a:buFont typeface="Monotype Sorts"/>
              <a:buNone/>
            </a:pPr>
            <a:r>
              <a:rPr lang="en-GB" sz="4400" b="1" smtClean="0">
                <a:solidFill>
                  <a:srgbClr val="FFFF00"/>
                </a:solidFill>
                <a:latin typeface="TimesNewRomanPS" charset="0"/>
              </a:rPr>
              <a:t>23b: Ultrasound guided liver biopsy</a:t>
            </a:r>
            <a:endParaRPr lang="en-GB" sz="4400" smtClean="0"/>
          </a:p>
        </p:txBody>
      </p:sp>
      <p:sp>
        <p:nvSpPr>
          <p:cNvPr id="102403" name="Text Box 3"/>
          <p:cNvSpPr txBox="1">
            <a:spLocks noChangeArrowheads="1"/>
          </p:cNvSpPr>
          <p:nvPr/>
        </p:nvSpPr>
        <p:spPr bwMode="auto">
          <a:xfrm>
            <a:off x="276225" y="933450"/>
            <a:ext cx="6408738" cy="2921000"/>
          </a:xfrm>
          <a:prstGeom prst="rect">
            <a:avLst/>
          </a:prstGeom>
          <a:noFill/>
          <a:ln w="9525">
            <a:noFill/>
            <a:miter lim="800000"/>
            <a:headEnd/>
            <a:tailEnd/>
          </a:ln>
        </p:spPr>
        <p:txBody>
          <a:bodyPr lIns="0" tIns="0" rIns="0" bIns="0"/>
          <a:lstStyle/>
          <a:p>
            <a:pPr marL="207963" indent="-207963" defTabSz="457200">
              <a:buClr>
                <a:srgbClr val="FF8100"/>
              </a:buClr>
              <a:buSzPct val="130000"/>
              <a:buFontTx/>
              <a:buChar char="•"/>
            </a:pPr>
            <a:r>
              <a:rPr lang="en-GB" sz="2800">
                <a:latin typeface="Times New Roman" pitchFamily="18" charset="0"/>
              </a:rPr>
              <a:t>What does this suggest?</a:t>
            </a:r>
          </a:p>
          <a:p>
            <a:pPr marL="207963" indent="-207963" defTabSz="457200">
              <a:buClr>
                <a:srgbClr val="FF8100"/>
              </a:buClr>
            </a:pPr>
            <a:r>
              <a:rPr lang="en-GB" sz="2800">
                <a:latin typeface="Times New Roman" pitchFamily="18" charset="0"/>
              </a:rPr>
              <a:t>A. Primary hepatocellular carcinoma</a:t>
            </a:r>
          </a:p>
          <a:p>
            <a:pPr marL="207963" indent="-207963" defTabSz="457200"/>
            <a:r>
              <a:rPr lang="en-GB" sz="2800">
                <a:latin typeface="Times New Roman" pitchFamily="18" charset="0"/>
              </a:rPr>
              <a:t>B. Metastasis from a pancreatic carcinoma. </a:t>
            </a:r>
          </a:p>
          <a:p>
            <a:pPr marL="207963" indent="-207963" defTabSz="457200"/>
            <a:r>
              <a:rPr lang="en-GB" sz="2800">
                <a:latin typeface="Times New Roman" pitchFamily="18" charset="0"/>
              </a:rPr>
              <a:t>C. Metastasis from a sarcoma</a:t>
            </a:r>
          </a:p>
          <a:p>
            <a:pPr marL="207963" indent="-207963" defTabSz="457200"/>
            <a:r>
              <a:rPr lang="en-GB" sz="2800">
                <a:latin typeface="Times New Roman" pitchFamily="18" charset="0"/>
              </a:rPr>
              <a:t>D. Metastasis from a malignant melanoma</a:t>
            </a:r>
          </a:p>
          <a:p>
            <a:pPr marL="207963" indent="-207963" defTabSz="457200"/>
            <a:r>
              <a:rPr lang="en-GB" sz="2800">
                <a:latin typeface="Times New Roman" pitchFamily="18" charset="0"/>
              </a:rPr>
              <a:t>E. Metastasis from a colonic carcinoma</a:t>
            </a:r>
          </a:p>
        </p:txBody>
      </p:sp>
      <p:pic>
        <p:nvPicPr>
          <p:cNvPr id="102404" name="PRS Question Icon" descr="PRS Question Icon"/>
          <p:cNvPicPr>
            <a:picLocks noChangeAspect="1" noChangeArrowheads="1"/>
          </p:cNvPicPr>
          <p:nvPr>
            <p:custDataLst>
              <p:tags r:id="rId1"/>
            </p:custDataLst>
          </p:nvPr>
        </p:nvPicPr>
        <p:blipFill>
          <a:blip r:embed="rId4"/>
          <a:srcRect/>
          <a:stretch>
            <a:fillRect/>
          </a:stretch>
        </p:blipFill>
        <p:spPr bwMode="auto">
          <a:xfrm>
            <a:off x="63500" y="7137400"/>
            <a:ext cx="406400" cy="406400"/>
          </a:xfrm>
          <a:prstGeom prst="rect">
            <a:avLst/>
          </a:prstGeom>
          <a:noFill/>
          <a:ln w="9525">
            <a:noFill/>
            <a:miter lim="800000"/>
            <a:headEnd/>
            <a:tailEnd/>
          </a:ln>
        </p:spPr>
      </p:pic>
      <p:pic>
        <p:nvPicPr>
          <p:cNvPr id="102405" name="Picture 7" descr="sarcoma"/>
          <p:cNvPicPr>
            <a:picLocks noChangeAspect="1" noChangeArrowheads="1"/>
          </p:cNvPicPr>
          <p:nvPr/>
        </p:nvPicPr>
        <p:blipFill>
          <a:blip r:embed="rId5"/>
          <a:srcRect/>
          <a:stretch>
            <a:fillRect/>
          </a:stretch>
        </p:blipFill>
        <p:spPr bwMode="auto">
          <a:xfrm>
            <a:off x="4308475" y="3508375"/>
            <a:ext cx="5749925" cy="426402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ON" val="4.10"/>
  <p:tag name="QUESTIONNAME" val="Q2"/>
  <p:tag name="QUESTIONTYPE" val=" 0"/>
  <p:tag name="QUESTIONCHOICES" val=" 3"/>
  <p:tag name="QUESTIONANSWER" val="D"/>
  <p:tag name="QUESTIONDIFFICULTY" val=" 0"/>
  <p:tag name="QUESTIONPOINTS" val=" 1"/>
  <p:tag name="QUESTIONCHANCES" val=" 99"/>
  <p:tag name="QUESTIONTIMER" val="05:00"/>
  <p:tag name="QUESTIONCHOICESTYPE" val=" 1"/>
  <p:tag name="QUESTIONCHARTTYPE" val="0"/>
  <p:tag name="MANUALQUESTIONSTART" val="No"/>
</p:tagLst>
</file>

<file path=ppt/tags/tag10.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C"/>
  <p:tag name="QUESTIONDIFFICULTY" val=" 0"/>
  <p:tag name="QUESTIONPOINTS" val=" 1"/>
  <p:tag name="QUESTIONCHANCES" val=" 99"/>
  <p:tag name="QUESTIONTIMER" val="00:30"/>
  <p:tag name="QUESTIONCHOICESTYPE" val=" 1"/>
  <p:tag name="QUESTIONCHARTTYPE" val="0"/>
  <p:tag name="MANUALQUESTIONSTART" val="No"/>
</p:tagLst>
</file>

<file path=ppt/tags/tag11.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B"/>
  <p:tag name="QUESTIONDIFFICULTY" val=" 0"/>
  <p:tag name="QUESTIONPOINTS" val=" 1"/>
  <p:tag name="QUESTIONCHANCES" val=" 3"/>
  <p:tag name="QUESTIONTIMER" val="00:30"/>
  <p:tag name="QUESTIONCHOICESTYPE" val=" 1"/>
  <p:tag name="QUESTIONCHARTTYPE" val="0"/>
  <p:tag name="MANUALQUESTIONSTART" val="No"/>
</p:tagLst>
</file>

<file path=ppt/tags/tag12.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D"/>
  <p:tag name="QUESTIONDIFFICULTY" val=" 0"/>
  <p:tag name="QUESTIONPOINTS" val=" 1"/>
  <p:tag name="QUESTIONCHANCES" val=" 99"/>
  <p:tag name="QUESTIONTIMER" val="00:30"/>
  <p:tag name="QUESTIONCHOICESTYPE" val=" 1"/>
  <p:tag name="QUESTIONCHARTTYPE" val="0"/>
  <p:tag name="MANUALQUESTIONSTART" val="No"/>
</p:tagLst>
</file>

<file path=ppt/tags/tag1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E"/>
  <p:tag name="QUESTIONDIFFICULTY" val=" 0"/>
  <p:tag name="QUESTIONPOINTS" val=" 1"/>
  <p:tag name="QUESTIONCHANCES" val=" 3"/>
  <p:tag name="QUESTIONTIMER" val="00:30"/>
  <p:tag name="QUESTIONCHOICESTYPE" val=" 1"/>
  <p:tag name="QUESTIONCHARTTYPE" val="0"/>
  <p:tag name="MANUALQUESTIONSTART" val="No"/>
</p:tagLst>
</file>

<file path=ppt/tags/tag14.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3"/>
  <p:tag name="QUESTIONCHOICES" val=" 3"/>
  <p:tag name="QUESTIONANSWER" val="F"/>
  <p:tag name="QUESTIONDIFFICULTY" val=" 0"/>
  <p:tag name="QUESTIONPOINTS" val=" 1"/>
  <p:tag name="QUESTIONCHANCES" val=" 99"/>
  <p:tag name="QUESTIONTIMER" val="00:30"/>
  <p:tag name="QUESTIONCHOICESTYPE" val=" 1"/>
  <p:tag name="QUESTIONCHARTTYPE" val="0"/>
  <p:tag name="MANUALQUESTIONSTART" val="No"/>
</p:tagLst>
</file>

<file path=ppt/tags/tag15.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3"/>
  <p:tag name="QUESTIONCHOICES" val=" 3"/>
  <p:tag name="QUESTIONANSWER" val="F"/>
  <p:tag name="QUESTIONDIFFICULTY" val=" 0"/>
  <p:tag name="QUESTIONPOINTS" val=" 1"/>
  <p:tag name="QUESTIONCHANCES" val=" 99"/>
  <p:tag name="QUESTIONTIMER" val="00:30"/>
  <p:tag name="QUESTIONCHOICESTYPE" val=" 1"/>
  <p:tag name="QUESTIONCHARTTYPE" val="0"/>
  <p:tag name="MANUALQUESTIONSTART" val="No"/>
</p:tagLst>
</file>

<file path=ppt/tags/tag16.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CD"/>
  <p:tag name="QUESTIONDIFFICULTY" val=" 0"/>
  <p:tag name="QUESTIONPOINTS" val=" 1"/>
  <p:tag name="QUESTIONCHANCES" val=" 99"/>
  <p:tag name="QUESTIONTIMER" val="00:30"/>
  <p:tag name="QUESTIONCHOICESTYPE" val=" 1"/>
  <p:tag name="QUESTIONCHARTTYPE" val="0"/>
  <p:tag name="MANUALQUESTIONSTART" val="No"/>
</p:tagLst>
</file>

<file path=ppt/tags/tag17.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BE"/>
  <p:tag name="QUESTIONDIFFICULTY" val=" 0"/>
  <p:tag name="QUESTIONPOINTS" val=" 1"/>
  <p:tag name="QUESTIONCHANCES" val=" 3"/>
  <p:tag name="QUESTIONTIMER" val="00:30"/>
  <p:tag name="QUESTIONCHOICESTYPE" val=" 1"/>
  <p:tag name="QUESTIONCHARTTYPE" val="0"/>
  <p:tag name="MANUALQUESTIONSTART" val="No"/>
</p:tagLst>
</file>

<file path=ppt/tags/tag18.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C"/>
  <p:tag name="QUESTIONDIFFICULTY" val=" 0"/>
  <p:tag name="QUESTIONPOINTS" val=" 1"/>
  <p:tag name="QUESTIONCHANCES" val=" 3"/>
  <p:tag name="QUESTIONTIMER" val="00:30"/>
  <p:tag name="QUESTIONCHOICESTYPE" val=" 1"/>
  <p:tag name="QUESTIONCHARTTYPE" val="0"/>
  <p:tag name="MANUALQUESTIONSTART" val="No"/>
</p:tagLst>
</file>

<file path=ppt/tags/tag19.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A"/>
  <p:tag name="QUESTIONDIFFICULTY" val=" 0"/>
  <p:tag name="QUESTIONPOINTS" val=" 1"/>
  <p:tag name="QUESTIONCHANCES" val=" 3"/>
  <p:tag name="QUESTIONTIMER" val="00:30"/>
  <p:tag name="QUESTIONCHOICESTYPE" val=" 1"/>
  <p:tag name="QUESTIONCHARTTYPE" val="0"/>
  <p:tag name="MANUALQUESTIONSTART" val="No"/>
</p:tagLst>
</file>

<file path=ppt/tags/tag2.xml><?xml version="1.0" encoding="utf-8"?>
<p:tagLst xmlns:a="http://schemas.openxmlformats.org/drawingml/2006/main" xmlns:r="http://schemas.openxmlformats.org/officeDocument/2006/relationships" xmlns:p="http://schemas.openxmlformats.org/presentationml/2006/main">
  <p:tag name="VERSION" val="4.10"/>
  <p:tag name="QUESTIONNAME" val="What colour are"/>
  <p:tag name="QUESTIONTYPE" val=" 1"/>
  <p:tag name="QUESTIONCHOICES" val=" 3"/>
  <p:tag name="QUESTIONANSWER" val="True"/>
  <p:tag name="QUESTIONDIFFICULTY" val=" 0"/>
  <p:tag name="QUESTIONPOINTS" val=" 1"/>
  <p:tag name="QUESTIONCHANCES" val=" 99"/>
  <p:tag name="QUESTIONTIMER" val="01:00"/>
  <p:tag name="QUESTIONCHOICESTYPE" val=" 1"/>
  <p:tag name="QUESTIONCHARTTYPE" val="0"/>
  <p:tag name="MANUALQUESTIONSTART" val="No"/>
</p:tagLst>
</file>

<file path=ppt/tags/tag20.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D"/>
  <p:tag name="QUESTIONDIFFICULTY" val=" 0"/>
  <p:tag name="QUESTIONPOINTS" val=" 1"/>
  <p:tag name="QUESTIONCHANCES" val=" 3"/>
  <p:tag name="QUESTIONTIMER" val="00:30"/>
  <p:tag name="QUESTIONCHOICESTYPE" val=" 1"/>
  <p:tag name="QUESTIONCHARTTYPE" val="0"/>
  <p:tag name="MANUALQUESTIONSTART" val="No"/>
</p:tagLst>
</file>

<file path=ppt/tags/tag21.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0"/>
  <p:tag name="QUESTIONANSWER" val="B"/>
  <p:tag name="QUESTIONDIFFICULTY" val=" 0"/>
  <p:tag name="QUESTIONPOINTS" val=" 1"/>
  <p:tag name="QUESTIONCHANCES" val=" 99"/>
  <p:tag name="QUESTIONTIMER" val="00:30"/>
  <p:tag name="QUESTIONCHOICESTYPE" val=" 1"/>
  <p:tag name="QUESTIONCHARTTYPE" val="0"/>
  <p:tag name="MANUALQUESTIONSTART" val="No"/>
</p:tagLst>
</file>

<file path=ppt/tags/tag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AB"/>
  <p:tag name="QUESTIONDIFFICULTY" val=" 0"/>
  <p:tag name="QUESTIONPOINTS" val=" 1"/>
  <p:tag name="QUESTIONCHANCES" val=" 99"/>
  <p:tag name="QUESTIONTIMER" val="00:30"/>
  <p:tag name="QUESTIONCHOICESTYPE" val=" 1"/>
  <p:tag name="QUESTIONCHARTTYPE" val="0"/>
  <p:tag name="MANUALQUESTIONSTART" val="No"/>
</p:tagLst>
</file>

<file path=ppt/tags/tag4.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A"/>
  <p:tag name="QUESTIONDIFFICULTY" val=" 0"/>
  <p:tag name="QUESTIONPOINTS" val=" 1"/>
  <p:tag name="QUESTIONCHANCES" val=" 99"/>
  <p:tag name="QUESTIONTIMER" val="00:30"/>
  <p:tag name="QUESTIONCHOICESTYPE" val=" 1"/>
  <p:tag name="QUESTIONCHARTTYPE" val="0"/>
  <p:tag name="MANUALQUESTIONSTART" val="No"/>
</p:tagLst>
</file>

<file path=ppt/tags/tag5.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4"/>
  <p:tag name="QUESTIONCHOICES" val=" 2"/>
  <p:tag name="QUESTIONANSWER" val="45|55"/>
  <p:tag name="QUESTIONDIFFICULTY" val=" 0"/>
  <p:tag name="QUESTIONPOINTS" val=" 1"/>
  <p:tag name="QUESTIONCHANCES" val=" 3"/>
  <p:tag name="QUESTIONTIMER" val="00:30"/>
  <p:tag name="QUESTIONCHOICESTYPE" val=" 0"/>
  <p:tag name="QUESTIONCHARTTYPE" val="0"/>
  <p:tag name="MANUALQUESTIONSTART" val="No"/>
</p:tagLst>
</file>

<file path=ppt/tags/tag6.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4"/>
  <p:tag name="QUESTIONCHOICES" val=" 2"/>
  <p:tag name="QUESTIONANSWER" val="4|7"/>
  <p:tag name="QUESTIONDIFFICULTY" val=" 0"/>
  <p:tag name="QUESTIONPOINTS" val=" 1"/>
  <p:tag name="QUESTIONCHANCES" val=" 99"/>
  <p:tag name="QUESTIONTIMER" val="00:30"/>
  <p:tag name="QUESTIONCHOICESTYPE" val=" 0"/>
  <p:tag name="QUESTIONCHARTTYPE" val="0"/>
  <p:tag name="MANUALQUESTIONSTART" val="No"/>
</p:tagLst>
</file>

<file path=ppt/tags/tag7.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A"/>
  <p:tag name="QUESTIONDIFFICULTY" val=" 0"/>
  <p:tag name="QUESTIONPOINTS" val=" 1"/>
  <p:tag name="QUESTIONCHANCES" val=" 99"/>
  <p:tag name="QUESTIONTIMER" val="00:30"/>
  <p:tag name="QUESTIONCHOICESTYPE" val=" 1"/>
  <p:tag name="QUESTIONCHARTTYPE" val="0"/>
  <p:tag name="MANUALQUESTIONSTART" val="No"/>
</p:tagLst>
</file>

<file path=ppt/tags/tag8.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1"/>
  <p:tag name="QUESTIONANSWER" val="B"/>
  <p:tag name="QUESTIONDIFFICULTY" val=" 0"/>
  <p:tag name="QUESTIONPOINTS" val=" 1"/>
  <p:tag name="QUESTIONCHANCES" val=" 99"/>
  <p:tag name="QUESTIONTIMER" val="00:30"/>
  <p:tag name="QUESTIONCHOICESTYPE" val=" 1"/>
  <p:tag name="QUESTIONCHARTTYPE" val="0"/>
  <p:tag name="MANUALQUESTIONSTART" val="No"/>
</p:tagLst>
</file>

<file path=ppt/tags/tag9.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D"/>
  <p:tag name="QUESTIONDIFFICULTY" val=" 0"/>
  <p:tag name="QUESTIONPOINTS" val=" 1"/>
  <p:tag name="QUESTIONCHANCES" val=" 99"/>
  <p:tag name="QUESTIONTIMER" val="00:30"/>
  <p:tag name="QUESTIONCHOICESTYPE" val=" 1"/>
  <p:tag name="QUESTIONCHARTTYPE" val="0"/>
  <p:tag name="MANUALQUESTIONSTART" val="No"/>
</p:tagLst>
</file>

<file path=ppt/theme/theme1.xml><?xml version="1.0" encoding="utf-8"?>
<a:theme xmlns:a="http://schemas.openxmlformats.org/drawingml/2006/main" name="Default Design">
  <a:themeElements>
    <a:clrScheme name="">
      <a:dk1>
        <a:srgbClr val="404040"/>
      </a:dk1>
      <a:lt1>
        <a:srgbClr val="FFFFFF"/>
      </a:lt1>
      <a:dk2>
        <a:srgbClr val="000000"/>
      </a:dk2>
      <a:lt2>
        <a:srgbClr val="FFFF00"/>
      </a:lt2>
      <a:accent1>
        <a:srgbClr val="FFFF80"/>
      </a:accent1>
      <a:accent2>
        <a:srgbClr val="FFFFD0"/>
      </a:accent2>
      <a:accent3>
        <a:srgbClr val="AAAAAA"/>
      </a:accent3>
      <a:accent4>
        <a:srgbClr val="DADADA"/>
      </a:accent4>
      <a:accent5>
        <a:srgbClr val="FFFFC0"/>
      </a:accent5>
      <a:accent6>
        <a:srgbClr val="E7E7BC"/>
      </a:accent6>
      <a:hlink>
        <a:srgbClr val="80FFFF"/>
      </a:hlink>
      <a:folHlink>
        <a:srgbClr val="9F9F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8775</TotalTime>
  <Words>2311</Words>
  <Application>Microsoft Office PowerPoint</Application>
  <PresentationFormat>Custom</PresentationFormat>
  <Paragraphs>631</Paragraphs>
  <Slides>112</Slides>
  <Notes>112</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Default Design</vt:lpstr>
      <vt:lpstr>Collect week 4 handout now What are you wearing on Friday?</vt:lpstr>
      <vt:lpstr>Portal triads contain branches of the hepatic artery, the hepatic portal vein and a bile duct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Liver Biopsy:</vt:lpstr>
      <vt:lpstr>Slide 53</vt:lpstr>
      <vt:lpstr>Slide 54</vt:lpstr>
      <vt:lpstr>Slide 55</vt:lpstr>
      <vt:lpstr>Alcoholic hepatitis</vt:lpstr>
      <vt:lpstr>Alcoholic hepatitis</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Pancreatic Carcinoma</vt:lpstr>
      <vt:lpstr>Slide 112</vt:lpstr>
    </vt:vector>
  </TitlesOfParts>
  <Company>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karim</dc:creator>
  <cp:lastModifiedBy>Karim Meeran</cp:lastModifiedBy>
  <cp:revision>123</cp:revision>
  <dcterms:created xsi:type="dcterms:W3CDTF">2001-03-08T10:40:21Z</dcterms:created>
  <dcterms:modified xsi:type="dcterms:W3CDTF">2012-07-23T07:16:59Z</dcterms:modified>
</cp:coreProperties>
</file>