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02" r:id="rId4"/>
    <p:sldMasterId id="2147483716" r:id="rId5"/>
    <p:sldMasterId id="2147483729" r:id="rId6"/>
    <p:sldMasterId id="2147483741" r:id="rId7"/>
  </p:sldMasterIdLst>
  <p:notesMasterIdLst>
    <p:notesMasterId r:id="rId72"/>
  </p:notesMasterIdLst>
  <p:sldIdLst>
    <p:sldId id="260" r:id="rId8"/>
    <p:sldId id="349" r:id="rId9"/>
    <p:sldId id="350" r:id="rId10"/>
    <p:sldId id="352" r:id="rId11"/>
    <p:sldId id="281" r:id="rId12"/>
    <p:sldId id="264" r:id="rId13"/>
    <p:sldId id="265" r:id="rId14"/>
    <p:sldId id="266" r:id="rId15"/>
    <p:sldId id="269" r:id="rId16"/>
    <p:sldId id="270" r:id="rId17"/>
    <p:sldId id="345" r:id="rId18"/>
    <p:sldId id="267" r:id="rId19"/>
    <p:sldId id="302" r:id="rId20"/>
    <p:sldId id="300" r:id="rId21"/>
    <p:sldId id="301" r:id="rId22"/>
    <p:sldId id="313" r:id="rId23"/>
    <p:sldId id="314" r:id="rId24"/>
    <p:sldId id="304" r:id="rId25"/>
    <p:sldId id="305" r:id="rId26"/>
    <p:sldId id="310" r:id="rId27"/>
    <p:sldId id="271" r:id="rId28"/>
    <p:sldId id="285" r:id="rId29"/>
    <p:sldId id="286" r:id="rId30"/>
    <p:sldId id="338" r:id="rId31"/>
    <p:sldId id="320" r:id="rId32"/>
    <p:sldId id="273" r:id="rId33"/>
    <p:sldId id="290" r:id="rId34"/>
    <p:sldId id="288" r:id="rId35"/>
    <p:sldId id="289" r:id="rId36"/>
    <p:sldId id="319" r:id="rId37"/>
    <p:sldId id="317" r:id="rId38"/>
    <p:sldId id="318" r:id="rId39"/>
    <p:sldId id="316" r:id="rId40"/>
    <p:sldId id="274" r:id="rId41"/>
    <p:sldId id="280" r:id="rId42"/>
    <p:sldId id="322" r:id="rId43"/>
    <p:sldId id="276" r:id="rId44"/>
    <p:sldId id="278" r:id="rId45"/>
    <p:sldId id="268" r:id="rId46"/>
    <p:sldId id="272" r:id="rId47"/>
    <p:sldId id="323" r:id="rId48"/>
    <p:sldId id="324" r:id="rId49"/>
    <p:sldId id="325" r:id="rId50"/>
    <p:sldId id="321" r:id="rId51"/>
    <p:sldId id="327" r:id="rId52"/>
    <p:sldId id="307" r:id="rId53"/>
    <p:sldId id="308" r:id="rId54"/>
    <p:sldId id="309" r:id="rId55"/>
    <p:sldId id="339" r:id="rId56"/>
    <p:sldId id="348" r:id="rId57"/>
    <p:sldId id="346" r:id="rId58"/>
    <p:sldId id="347" r:id="rId59"/>
    <p:sldId id="341" r:id="rId60"/>
    <p:sldId id="340" r:id="rId61"/>
    <p:sldId id="283" r:id="rId62"/>
    <p:sldId id="259" r:id="rId63"/>
    <p:sldId id="256" r:id="rId64"/>
    <p:sldId id="257" r:id="rId65"/>
    <p:sldId id="337" r:id="rId66"/>
    <p:sldId id="329" r:id="rId67"/>
    <p:sldId id="335" r:id="rId68"/>
    <p:sldId id="353" r:id="rId69"/>
    <p:sldId id="342" r:id="rId70"/>
    <p:sldId id="333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>
        <p:scale>
          <a:sx n="50" d="100"/>
          <a:sy n="50" d="100"/>
        </p:scale>
        <p:origin x="-70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B6717-4F7A-481B-B68A-221A09329D92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46AC-F963-42F3-B956-22A7F1DA25F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3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lIns="0" tIns="0" rIns="0" bIns="0"/>
          <a:lstStyle/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/>
              <a:t>Fig 2 Kaplan-Meier curve estimates of cumulative coronary heart disease-free survival among patients with familial hypercholesterolaemia according to statin treatment (P&lt;0.001 for difference)</a:t>
            </a:r>
            <a:r>
              <a:rPr lang="ar-SA" smtClean="0"/>
              <a:t>‏</a:t>
            </a: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lIns="0" tIns="0" rIns="0" bIns="0"/>
          <a:lstStyle/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/>
              <a:t>Fig 4 Kaplan-Meier curve estimates of cumulative myocardial infarct-free survival among patients with familial hypercholesterolaemia older than 55 years according to statin treatment compared with a sample from the general population (Rotterdam study). (P&lt;0.001 for difference between untreated patients and general population; P=0.07 for difference between treated patients and general population)</a:t>
            </a:r>
            <a:r>
              <a:rPr lang="ar-SA" smtClean="0"/>
              <a:t>‏</a:t>
            </a: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dirty="0" smtClean="0">
                <a:ea typeface="ＭＳ Ｐゴシック" pitchFamily="34" charset="-128"/>
              </a:rPr>
              <a:t>This chart shows a three year rolling average, with the middle year displayed on the chart.</a:t>
            </a:r>
          </a:p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 smtClean="0">
                <a:ea typeface="ＭＳ Ｐゴシック" pitchFamily="34" charset="-128"/>
              </a:rPr>
              <a:t>The rise in prevalence appears to be slowing for both sexes.</a:t>
            </a:r>
          </a:p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 smtClean="0">
                <a:ea typeface="ＭＳ Ｐゴシック" pitchFamily="34" charset="-128"/>
              </a:rPr>
              <a:t>Obesity prevalence remains higher for women, but the gap appears to have narrowed over time.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52DE47-FA6C-41B9-9B5E-C6D8A1646122}" type="slidenum">
              <a:rPr lang="en-GB">
                <a:ea typeface="ＭＳ Ｐゴシック" pitchFamily="34" charset="-128"/>
              </a:rPr>
              <a:pPr/>
              <a:t>62</a:t>
            </a:fld>
            <a:endParaRPr lang="en-GB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4FCB6-D4FE-4BDA-91C9-1613ADBA13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F0F044-689A-43E6-A24E-1D42E812C824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1785F7-5C2F-4CF5-86E9-44695D2DACD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6A82F-334B-4EFF-A635-E420BB981642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9CFB7-876E-4D0E-9FF3-6F87BF6BF1C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C21D6-62A0-4C7C-87AD-62E5046F3271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F4E41-46F3-4C43-A8D8-753BB78FAE3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FCEA1-7828-4F1C-8E96-E74F43B9C186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29FF52-065C-4182-8A66-14CD67759AE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D94F5-D49F-43E3-9257-B193DBA60F8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DA740-1526-4C5A-9F04-ECAB4DDA0B90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F6A42-B3DC-4832-B81F-5B91A9FA32B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4C3732-FBC7-4B01-8C35-1F8339E3627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83EDA-2731-43FE-BC5C-394F65F7D34D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6A54-8578-4547-AA5F-D160952663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07728-2CDD-463F-91EC-6A59CD347BB8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43079-CAE1-4C8A-A682-29A8911ED2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6871-0B17-4CA4-8E6B-37B04ACC551B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48374-D7F9-428C-B372-8B4BD4469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91DA2-B657-49E8-B660-3357419EC355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073D3-9A4A-4EC7-9B1B-ABCFB5E6D6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7E26-8A92-4DC1-959A-A33508CE8CED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557C4-27CE-42D3-85CB-E1B3CB0A57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2265E-0167-43D1-AF23-835469F29C69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61856-CFF1-4031-BC0E-91E3D98A59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CAFC-3DB6-466B-8F36-7E4474C3755A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E433F-3758-44C2-B515-FBE8F2B5F0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701A6-B95B-426F-ACF9-3B3080C97D7E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A3D50-D5F5-4DFE-B1D4-CE739D0E91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14AA-2A98-4A31-9D5B-BF4948A92B76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9FC31-7DF8-494E-880D-142ADCBDE3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604A9-8FD9-48D9-84E6-2B2215E8407C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B2F48-1EE8-488B-AE2B-8DB7FE65CE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2FCCE-930C-4622-8D7D-E26B6D608A86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FD2B1-6D17-4DDB-AF7F-C03388D14F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CA149-E7CD-49F6-8632-92A81677A15D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BD6AE-4241-48FE-AB90-C9BE58993E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E8351-1FD9-404B-B270-230BA8B69A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A039E-6B12-450A-ADF8-83D54C6B08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A3E37-FFD8-4410-94F9-4985E95D23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1200D-F899-4B03-98C3-5F4212DEF3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8E8EE-64D9-4038-906B-0AE176B5A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61502-EADB-4BD7-A1DB-F1B1B6F8A7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D31E0-D675-47E2-9056-E72C29C8DA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D2F82-6BC9-40AC-88ED-5ECEF68885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BD141-BAA2-44E6-8126-12A37FDC5C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2D3B9-74F8-4289-B2CB-A925FF9EE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74D3B-1CF8-4412-B373-B0FD8ED660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2C6C7C-F750-4581-AF85-CCD78875D4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2E210-C5B4-4099-A368-A70889CAB8A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A82C6C7C-F750-4581-AF85-CCD78875D4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372E210-C5B4-4099-A368-A70889CAB8A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B6E4-F4F4-4CAD-9134-4625266B595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99BFDDD-8AFF-4E37-A660-837D1E7E6E3D}" type="datetimeFigureOut">
              <a:rPr lang="en-GB" smtClean="0"/>
              <a:pPr/>
              <a:t>19/07/2012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5D75BD3-0D08-436E-8DBF-4D13D2BAB4A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fld id="{48AE69B7-6562-4E58-8FDC-B3C0EA3E94D8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fld id="{168D561D-D677-4E9F-BDA4-DE91EE60ECA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fld id="{C39AB2BA-1E46-432F-A7E4-8F74EDF63FF5}" type="datetimeFigureOut">
              <a:rPr lang="en-GB" smtClean="0">
                <a:solidFill>
                  <a:srgbClr val="000000"/>
                </a:solidFill>
              </a:rPr>
              <a:pPr/>
              <a:t>19/07/2012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fld id="{A8FE1614-EFC3-4894-8391-4E5F06317DFA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24BEE8-F1E0-4EB8-B7F9-533EBC807673}" type="datetimeFigureOut">
              <a:rPr lang="en-US"/>
              <a:pPr>
                <a:defRPr/>
              </a:pPr>
              <a:t>7/19/2012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D42996-FB9E-4050-AE54-F19B8AD3ED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37840B-3839-45CB-ACB4-AD4133DC5494}" type="slidenum">
              <a:rPr lang="en-US" alt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A82C6C7C-F750-4581-AF85-CCD78875D4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372E210-C5B4-4099-A368-A70889CAB8A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7.e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3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2.w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35.xml"/><Relationship Id="rId6" Type="http://schemas.openxmlformats.org/officeDocument/2006/relationships/oleObject" Target="../embeddings/Microsoft_Word_97_-_2003_Document1.doc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5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208912" cy="1470025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Update on lipoprotein metabolism, cardiovascular disease &amp; obesity</a:t>
            </a:r>
            <a:endParaRPr lang="en-GB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2736304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Gilbert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Thompson</a:t>
            </a:r>
          </a:p>
          <a:p>
            <a:endParaRPr lang="en-GB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Metabolic 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Medicine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Imperial 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College London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Hammersmith Hospital</a:t>
            </a: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515144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Triglyceride  Transport &amp; Metabolism</a:t>
            </a: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Fig 1.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925470"/>
            <a:ext cx="3888432" cy="5603631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Dyslipidaemia</a:t>
            </a:r>
            <a:endParaRPr lang="en-GB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772816"/>
            <a:ext cx="4978896" cy="4525963"/>
          </a:xfrm>
        </p:spPr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Hypercholesterolaemia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Hypertriglyceridaemia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Mixed </a:t>
            </a:r>
            <a:r>
              <a:rPr lang="en-GB" dirty="0" err="1" smtClean="0">
                <a:solidFill>
                  <a:schemeClr val="bg1"/>
                </a:solidFill>
              </a:rPr>
              <a:t>hyperlipidaemia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Hypolipidaemia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87824" y="1196752"/>
            <a:ext cx="3096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936104"/>
          </a:xfrm>
        </p:spPr>
        <p:txBody>
          <a:bodyPr/>
          <a:lstStyle/>
          <a:p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Primary </a:t>
            </a:r>
            <a:r>
              <a:rPr lang="en-GB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hypercholesterolaemia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4899248"/>
          </a:xfrm>
        </p:spPr>
        <p:txBody>
          <a:bodyPr/>
          <a:lstStyle/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</a:t>
            </a:r>
            <a:r>
              <a:rPr lang="en-GB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hypercholesterolaemia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(type II): dominant mutations of LDL receptor, </a:t>
            </a:r>
            <a:r>
              <a:rPr lang="en-GB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apoB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PCSK9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genes. Rarely, </a:t>
            </a:r>
            <a:r>
              <a:rPr lang="en-GB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autosomal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recessive inheritance (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LDLRAP1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None/>
            </a:pPr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Polygenic </a:t>
            </a:r>
            <a:r>
              <a:rPr lang="en-GB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hypercholesterolaemia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Numerous loci incl. 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NPC1L1, HMGCR, CYP7A1 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polymorphisms</a:t>
            </a:r>
          </a:p>
          <a:p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hyper</a:t>
            </a:r>
            <a:r>
              <a:rPr lang="el-G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GB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lipoproteinaemia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sometimes CETP deficiency</a:t>
            </a:r>
          </a:p>
          <a:p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Phytosterolaemia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mutations of 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ABC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G5 &amp; G8</a:t>
            </a:r>
          </a:p>
          <a:p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55576" y="1124744"/>
            <a:ext cx="78488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#10;scan04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3" y="1752600"/>
            <a:ext cx="8669867" cy="3375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LDL binds to receptors in coated pits (1) and subsequently undergoes </a:t>
            </a:r>
            <a:r>
              <a:rPr lang="en-GB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endocytosis</a:t>
            </a:r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(2).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Domains of the LDL receptor </a:t>
            </a:r>
            <a:b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(Brown &amp; Goldstein, 1985)</a:t>
            </a:r>
            <a:endParaRPr lang="en-GB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G&amp;B fi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76072" y="1200092"/>
            <a:ext cx="5460224" cy="492607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r>
              <a:rPr lang="en-GB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LDL receptor mutations identified in the UK by</a:t>
            </a:r>
            <a:br>
              <a:rPr lang="en-GB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Soutar et al</a:t>
            </a:r>
            <a:endParaRPr lang="en-GB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80728"/>
            <a:ext cx="56886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561975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FH homozygote (1: 1 x 10</a:t>
            </a:r>
            <a:r>
              <a:rPr lang="en-GB" sz="2400" b="1" baseline="30000" dirty="0" smtClean="0">
                <a:solidFill>
                  <a:srgbClr val="FFFF00"/>
                </a:solidFill>
              </a:rPr>
              <a:t>6</a:t>
            </a:r>
            <a:r>
              <a:rPr lang="en-GB" sz="2400" b="1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33795" name="Picture 3" descr="C:\DATA (C)\My Documents (C)\GRT\GRT Old scans\scan19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703263"/>
            <a:ext cx="5616575" cy="5529262"/>
          </a:xfrm>
          <a:noFill/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2988469" y="5299869"/>
            <a:ext cx="287337" cy="288925"/>
          </a:xfrm>
          <a:prstGeom prst="straightConnector1">
            <a:avLst/>
          </a:prstGeom>
          <a:ln w="1905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Content Placeholder 5" descr="Hmz aortajpg_edited-1.jpg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85875" y="1000125"/>
            <a:ext cx="6542088" cy="5195888"/>
          </a:xfr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964488" cy="582612"/>
          </a:xfrm>
        </p:spPr>
        <p:txBody>
          <a:bodyPr/>
          <a:lstStyle/>
          <a:p>
            <a:pPr>
              <a:defRPr/>
            </a:pP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GB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Atheroma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aortic root in an FH homozygote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&#10;scan17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7326897" cy="5400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</a:rPr>
              <a:t>FH heterozygote (1: 500)</a:t>
            </a:r>
            <a:endParaRPr lang="en-GB" sz="2400" b="1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051720" y="3429000"/>
            <a:ext cx="648072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084168" y="4005064"/>
            <a:ext cx="432048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&#10;scan18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836712"/>
            <a:ext cx="3389177" cy="58326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26064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</a:rPr>
              <a:t>Tendon </a:t>
            </a:r>
            <a:r>
              <a:rPr lang="en-GB" sz="2800" b="1" dirty="0" err="1" smtClean="0">
                <a:solidFill>
                  <a:srgbClr val="FFFF00"/>
                </a:solidFill>
              </a:rPr>
              <a:t>xanthoma</a:t>
            </a:r>
            <a:r>
              <a:rPr lang="en-GB" sz="2800" b="1" dirty="0" smtClean="0">
                <a:solidFill>
                  <a:srgbClr val="FFFF00"/>
                </a:solidFill>
              </a:rPr>
              <a:t> in FH heterozygote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Cholesterol, a “Jekyll &amp; Hyde” molecule</a:t>
            </a:r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J&amp;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192556"/>
            <a:ext cx="3744415" cy="5143427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Proprotein</a:t>
            </a:r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convertase</a:t>
            </a:r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subtilisin</a:t>
            </a:r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kexin</a:t>
            </a:r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type 9 </a:t>
            </a:r>
            <a:r>
              <a:rPr lang="en-GB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(PCSK9)</a:t>
            </a:r>
            <a:endParaRPr lang="en-GB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Function is to bind to LDL receptor and promote its degradation.</a:t>
            </a:r>
          </a:p>
          <a:p>
            <a:endParaRPr lang="en-GB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Rarely FH is caused by dominantly-inherited gain of function mutations of 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PCSK9, 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 increase rate of degradation of LDL receptors.</a:t>
            </a:r>
          </a:p>
          <a:p>
            <a:pPr>
              <a:buNone/>
            </a:pP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Loss of function mutations of </a:t>
            </a:r>
            <a:r>
              <a:rPr lang="en-GB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PCSK9 </a:t>
            </a:r>
            <a:r>
              <a:rPr lang="en-GB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 associated with low LDL levels.</a:t>
            </a:r>
            <a:endParaRPr lang="en-GB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1560" y="1340768"/>
            <a:ext cx="7920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Primary </a:t>
            </a:r>
            <a:r>
              <a:rPr lang="en-GB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hypertriglyceridaemia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type I: lipoprotein lipase or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apoC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II deficiency</a:t>
            </a: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type IV: Increased synthesis of TG</a:t>
            </a: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? Cause</a:t>
            </a: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type V: sometimes due to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 deficiency</a:t>
            </a: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619672" y="1340768"/>
            <a:ext cx="58326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&#10;scan13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044430"/>
            <a:ext cx="3456384" cy="52940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26064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 1 </a:t>
            </a:r>
            <a:r>
              <a:rPr lang="en-GB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hyperlipidaemia</a:t>
            </a:r>
            <a:endParaRPr lang="en-GB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63813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</a:t>
            </a:r>
            <a:r>
              <a:rPr lang="en-GB" b="1" dirty="0" smtClean="0">
                <a:solidFill>
                  <a:schemeClr val="bg1"/>
                </a:solidFill>
              </a:rPr>
              <a:t>Plasma        After O/N in fig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24928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chylomicrons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508104" y="2708920"/>
            <a:ext cx="79208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#10;scan15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6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ype IV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2574433" y="1196753"/>
            <a:ext cx="3741482" cy="4968552"/>
          </a:xfrm>
        </p:spPr>
      </p:pic>
      <p:sp>
        <p:nvSpPr>
          <p:cNvPr id="4" name="TextBox 3"/>
          <p:cNvSpPr txBox="1"/>
          <p:nvPr/>
        </p:nvSpPr>
        <p:spPr>
          <a:xfrm>
            <a:off x="2267744" y="33265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+mj-lt"/>
              </a:rPr>
              <a:t>Type IV </a:t>
            </a:r>
            <a:r>
              <a:rPr lang="en-GB" sz="2800" b="1" dirty="0" err="1" smtClean="0">
                <a:solidFill>
                  <a:srgbClr val="FFFF00"/>
                </a:solidFill>
                <a:latin typeface="+mj-lt"/>
              </a:rPr>
              <a:t>hyperlipidaemia</a:t>
            </a:r>
            <a:r>
              <a:rPr lang="en-GB" sz="2800" b="1" dirty="0" smtClean="0">
                <a:solidFill>
                  <a:srgbClr val="FFFF00"/>
                </a:solidFill>
                <a:latin typeface="+mj-lt"/>
              </a:rPr>
              <a:t> </a:t>
            </a:r>
            <a:endParaRPr lang="en-GB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62373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EDTA  blood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004048" y="3212976"/>
            <a:ext cx="165618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32240" y="29969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VLDL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 V </a:t>
            </a:r>
            <a:r>
              <a:rPr lang="en-GB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hyperlipdaemia</a:t>
            </a:r>
            <a:endParaRPr lang="en-GB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type 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15816" y="1124744"/>
            <a:ext cx="3312368" cy="5029530"/>
          </a:xfrm>
        </p:spPr>
      </p:pic>
      <p:sp>
        <p:nvSpPr>
          <p:cNvPr id="5" name="TextBox 4"/>
          <p:cNvSpPr txBox="1"/>
          <p:nvPr/>
        </p:nvSpPr>
        <p:spPr>
          <a:xfrm>
            <a:off x="4139952" y="623731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Plasma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19888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chylomicrons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580112" y="2204864"/>
            <a:ext cx="864096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88224" y="35010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VLDL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80112" y="3717032"/>
            <a:ext cx="93610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Primary mixed </a:t>
            </a:r>
            <a:r>
              <a:rPr lang="en-GB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hyperlipidaemia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combined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hyperlipidaemia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? cause</a:t>
            </a: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hepatic lipase deficiency</a:t>
            </a:r>
          </a:p>
          <a:p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Familial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dys</a:t>
            </a:r>
            <a:r>
              <a:rPr lang="el-G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lipoproteinaemia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(type III)</a:t>
            </a: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55576" y="1268760"/>
            <a:ext cx="74168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GB" sz="2800" dirty="0" err="1" smtClean="0">
                <a:solidFill>
                  <a:srgbClr val="FFFF00"/>
                </a:solidFill>
              </a:rPr>
              <a:t>ApoE</a:t>
            </a:r>
            <a:r>
              <a:rPr lang="en-GB" sz="2800" dirty="0" smtClean="0">
                <a:solidFill>
                  <a:srgbClr val="FFFF00"/>
                </a:solidFill>
              </a:rPr>
              <a:t> polymorphism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Fig 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281418"/>
            <a:ext cx="4104456" cy="4975932"/>
          </a:xfrm>
        </p:spPr>
      </p:pic>
      <p:sp>
        <p:nvSpPr>
          <p:cNvPr id="6" name="TextBox 5"/>
          <p:cNvSpPr txBox="1"/>
          <p:nvPr/>
        </p:nvSpPr>
        <p:spPr>
          <a:xfrm>
            <a:off x="6804248" y="29249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Alzheimer’s 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35010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“Normal”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40770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Type III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&#10;scan22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889" y="0"/>
            <a:ext cx="4092222" cy="68580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3923928" y="4077072"/>
            <a:ext cx="216024" cy="5040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#10;scan23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5"/>
            <a:ext cx="9144000" cy="6759575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 bwMode="auto">
          <a:xfrm>
            <a:off x="3131840" y="3429000"/>
            <a:ext cx="216024" cy="5040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35280" cy="445442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Essential component of all cell membranes</a:t>
            </a:r>
            <a:endParaRPr lang="en-GB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ell membrane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7920880" cy="3707082"/>
          </a:xfrm>
        </p:spPr>
      </p:pic>
      <p:sp>
        <p:nvSpPr>
          <p:cNvPr id="11" name="TextBox 10"/>
          <p:cNvSpPr txBox="1"/>
          <p:nvPr/>
        </p:nvSpPr>
        <p:spPr>
          <a:xfrm>
            <a:off x="5652120" y="436510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Cholesterol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11" idx="0"/>
            <a:endCxn id="11" idx="0"/>
          </p:cNvCxnSpPr>
          <p:nvPr/>
        </p:nvCxnSpPr>
        <p:spPr>
          <a:xfrm>
            <a:off x="6660232" y="43651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508104" y="3140968"/>
            <a:ext cx="720080" cy="129614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300192" y="3356992"/>
            <a:ext cx="0" cy="10801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&#10;scan25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2691"/>
            <a:ext cx="3816424" cy="647466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#10;scan26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4664"/>
            <a:ext cx="4291473" cy="6192688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&#10;scan27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02558"/>
            <a:ext cx="4392488" cy="615202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&#10;scan14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1"/>
            <a:ext cx="9144000" cy="6767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Hypolipidaemia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997152"/>
          </a:xfrm>
        </p:spPr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l-G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lipoproteinaemia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MTP deficiency (recessive)</a:t>
            </a:r>
          </a:p>
          <a:p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Hypo</a:t>
            </a:r>
            <a:r>
              <a:rPr lang="el-G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lipoproteinaemia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truncated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apoB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(dominant)</a:t>
            </a:r>
          </a:p>
          <a:p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Tangier disease: HDL deficiency caused by </a:t>
            </a:r>
            <a:r>
              <a:rPr lang="en-GB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ABC AI 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mutations</a:t>
            </a:r>
          </a:p>
          <a:p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Hypo</a:t>
            </a:r>
            <a:r>
              <a:rPr lang="el-G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lipoproteinaemia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sometimes due to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apoA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-I mutations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899592" y="1268760"/>
            <a:ext cx="68407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Topics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Lipoprotein metabolism and </a:t>
            </a:r>
            <a:r>
              <a:rPr lang="en-GB" dirty="0" err="1" smtClean="0">
                <a:solidFill>
                  <a:schemeClr val="bg1"/>
                </a:solidFill>
              </a:rPr>
              <a:t>dyslipidaemia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Lipids and cardiovascular disease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1196752"/>
            <a:ext cx="76328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Deaths during 2006 in England and Wales (National Statistics)</a:t>
            </a:r>
            <a:endParaRPr lang="en-GB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14400" y="1881188"/>
          <a:ext cx="2749550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Chart" r:id="rId4" imgW="2750766" imgH="2247828" progId="MSGraph.Chart.8">
                  <p:embed followColorScheme="full"/>
                </p:oleObj>
              </mc:Choice>
              <mc:Fallback>
                <p:oleObj name="Chart" r:id="rId4" imgW="2750766" imgH="2247828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81188"/>
                        <a:ext cx="2749550" cy="2246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5786446" y="2000240"/>
          <a:ext cx="2346325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9" name="Chart" r:id="rId6" imgW="2644194" imgH="2194560" progId="MSGraph.Chart.8">
                  <p:embed followColorScheme="full"/>
                </p:oleObj>
              </mc:Choice>
              <mc:Fallback>
                <p:oleObj name="Chart" r:id="rId6" imgW="2644194" imgH="219456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2000240"/>
                        <a:ext cx="2346325" cy="204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928688" y="4103688"/>
          <a:ext cx="2633662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0" name="Chart" r:id="rId8" imgW="2964126" imgH="2674620" progId="MSGraph.Chart.8">
                  <p:embed followColorScheme="full"/>
                </p:oleObj>
              </mc:Choice>
              <mc:Fallback>
                <p:oleObj name="Chart" r:id="rId8" imgW="2964126" imgH="267462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4103688"/>
                        <a:ext cx="2633662" cy="249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6"/>
          <p:cNvGraphicFramePr>
            <a:graphicFrameLocks noChangeAspect="1"/>
          </p:cNvGraphicFramePr>
          <p:nvPr/>
        </p:nvGraphicFramePr>
        <p:xfrm>
          <a:off x="5572132" y="4143380"/>
          <a:ext cx="304641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1" name="Chart" r:id="rId10" imgW="3429108" imgH="2567868" progId="MSGraph.Chart.8">
                  <p:embed followColorScheme="full"/>
                </p:oleObj>
              </mc:Choice>
              <mc:Fallback>
                <p:oleObj name="Chart" r:id="rId10" imgW="3429108" imgH="2567868" progId="MSGraph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4143380"/>
                        <a:ext cx="3046413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683242" y="1295400"/>
            <a:ext cx="1178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>
                <a:solidFill>
                  <a:prstClr val="white"/>
                </a:solidFill>
                <a:latin typeface="Times New Roman" pitchFamily="18" charset="0"/>
              </a:rPr>
              <a:t>All deaths</a:t>
            </a:r>
          </a:p>
          <a:p>
            <a:pPr algn="ctr" eaLnBrk="0" hangingPunct="0"/>
            <a:r>
              <a:rPr lang="en-GB" b="1" dirty="0" smtClean="0">
                <a:solidFill>
                  <a:prstClr val="white"/>
                </a:solidFill>
                <a:latin typeface="Times New Roman" pitchFamily="18" charset="0"/>
              </a:rPr>
              <a:t>273,488</a:t>
            </a:r>
            <a:endParaRPr lang="en-GB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289907" y="1295400"/>
            <a:ext cx="1396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 dirty="0">
                <a:solidFill>
                  <a:prstClr val="white"/>
                </a:solidFill>
                <a:latin typeface="Times New Roman" pitchFamily="18" charset="0"/>
              </a:rPr>
              <a:t>CHD deaths</a:t>
            </a:r>
          </a:p>
          <a:p>
            <a:pPr algn="ctr" eaLnBrk="0" hangingPunct="0"/>
            <a:r>
              <a:rPr lang="en-GB" b="1" dirty="0" smtClean="0">
                <a:solidFill>
                  <a:prstClr val="white"/>
                </a:solidFill>
                <a:latin typeface="Times New Roman" pitchFamily="18" charset="0"/>
              </a:rPr>
              <a:t>52,585</a:t>
            </a:r>
            <a:endParaRPr lang="en-GB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352925" y="2743200"/>
            <a:ext cx="690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prstClr val="white"/>
                </a:solidFill>
                <a:latin typeface="Times New Roman" pitchFamily="18" charset="0"/>
              </a:rPr>
              <a:t>Men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165600" y="51466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b="1">
                <a:solidFill>
                  <a:prstClr val="white"/>
                </a:solidFill>
                <a:latin typeface="Times New Roman" pitchFamily="18" charset="0"/>
              </a:rPr>
              <a:t>Women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974850" y="2320925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CHD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905000" y="4638675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CHD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215074" y="2643182"/>
            <a:ext cx="63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65-74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705600" y="2244725"/>
            <a:ext cx="542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&lt;65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934200" y="3082925"/>
            <a:ext cx="542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&gt;75</a:t>
            </a:r>
            <a:endParaRPr lang="en-GB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477000" y="5157788"/>
            <a:ext cx="542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&gt;75</a:t>
            </a:r>
            <a:endParaRPr lang="en-GB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7358082" y="6072206"/>
            <a:ext cx="48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prstClr val="white"/>
                </a:solidFill>
                <a:latin typeface="Times New Roman" pitchFamily="18" charset="0"/>
              </a:rPr>
              <a:t>&lt;65</a:t>
            </a:r>
            <a:endParaRPr lang="en-GB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7215206" y="528638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65-74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733550" y="4065588"/>
            <a:ext cx="934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prstClr val="white"/>
                </a:solidFill>
                <a:latin typeface="Times New Roman" pitchFamily="18" charset="0"/>
              </a:rPr>
              <a:t>297,546</a:t>
            </a:r>
            <a:endParaRPr lang="en-GB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6661150" y="4065588"/>
            <a:ext cx="819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prstClr val="white"/>
                </a:solidFill>
                <a:latin typeface="Times New Roman" pitchFamily="18" charset="0"/>
              </a:rPr>
              <a:t>41,796</a:t>
            </a:r>
            <a:endParaRPr lang="en-GB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0232" y="307181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19%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85918" y="535782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   14%</a:t>
            </a:r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212850" y="4718050"/>
            <a:ext cx="7023100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endParaRPr lang="en-GB" sz="1800" b="1" i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latinLnBrk="1" hangingPunct="0"/>
            <a:endParaRPr lang="en-GB" sz="1800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56325" name="Picture 5" descr="GRAPH3"/>
          <p:cNvPicPr>
            <a:picLocks noChangeAspect="1" noChangeArrowheads="1"/>
          </p:cNvPicPr>
          <p:nvPr/>
        </p:nvPicPr>
        <p:blipFill>
          <a:blip r:embed="rId3" cstate="print"/>
          <a:srcRect l="9921" t="24576" r="3897" b="7397"/>
          <a:stretch>
            <a:fillRect/>
          </a:stretch>
        </p:blipFill>
        <p:spPr bwMode="auto">
          <a:xfrm>
            <a:off x="1676400" y="1600200"/>
            <a:ext cx="594518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276600" y="6248400"/>
            <a:ext cx="2971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/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Serum cholesterol mmol/l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 rot="-5389942">
            <a:off x="-994568" y="3621881"/>
            <a:ext cx="4000500" cy="32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GB" sz="1800" b="1">
                <a:solidFill>
                  <a:srgbClr val="FFFFFF"/>
                </a:solidFill>
                <a:latin typeface="Times New Roman" pitchFamily="18" charset="0"/>
              </a:rPr>
              <a:t>Incidence of CHD per 1000 man-years</a:t>
            </a:r>
            <a:r>
              <a:rPr lang="en-GB" sz="18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30175" y="165100"/>
            <a:ext cx="901858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Age-adjusted Incidence of Coronary Heart Disease</a:t>
            </a:r>
          </a:p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relative to Serum Cholesterol (Law et al, 1994)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138113"/>
            <a:ext cx="711200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C:\GRT\Sc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579369"/>
            <a:ext cx="6357982" cy="5926208"/>
          </a:xfrm>
          <a:prstGeom prst="rect">
            <a:avLst/>
          </a:prstGeom>
          <a:noFill/>
        </p:spPr>
      </p:pic>
      <p:graphicFrame>
        <p:nvGraphicFramePr>
          <p:cNvPr id="25603" name="Object 1027"/>
          <p:cNvGraphicFramePr>
            <a:graphicFrameLocks noChangeAspect="1"/>
          </p:cNvGraphicFramePr>
          <p:nvPr/>
        </p:nvGraphicFramePr>
        <p:xfrm>
          <a:off x="2051720" y="1052736"/>
          <a:ext cx="5441244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6" imgW="6120000" imgH="262800" progId="Word.Document.8">
                  <p:embed/>
                </p:oleObj>
              </mc:Choice>
              <mc:Fallback>
                <p:oleObj name="Document" r:id="rId6" imgW="6120000" imgH="2628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052736"/>
                        <a:ext cx="5441244" cy="261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Cross section of </a:t>
            </a:r>
            <a:r>
              <a:rPr lang="en-GB" sz="2800" b="1" dirty="0" err="1" smtClean="0">
                <a:solidFill>
                  <a:srgbClr val="FFFF00"/>
                </a:solidFill>
              </a:rPr>
              <a:t>atheromatous</a:t>
            </a:r>
            <a:r>
              <a:rPr lang="en-GB" sz="2800" b="1" dirty="0" smtClean="0">
                <a:solidFill>
                  <a:srgbClr val="FFFF00"/>
                </a:solidFill>
              </a:rPr>
              <a:t> plaque</a:t>
            </a:r>
            <a:br>
              <a:rPr lang="en-GB" sz="2800" b="1" dirty="0" smtClean="0">
                <a:solidFill>
                  <a:srgbClr val="FFFF00"/>
                </a:solidFill>
              </a:rPr>
            </a:br>
            <a:r>
              <a:rPr lang="en-GB" sz="2800" b="1" dirty="0" smtClean="0">
                <a:solidFill>
                  <a:srgbClr val="FFFF00"/>
                </a:solidFill>
              </a:rPr>
              <a:t> in coronary arterial wall</a:t>
            </a:r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an47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87306" y="1372340"/>
            <a:ext cx="5937021" cy="5008988"/>
          </a:xfr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4752020" y="4041068"/>
            <a:ext cx="864096" cy="7920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35896" y="36450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Cholesterol</a:t>
            </a:r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Increases in triglyceride and CHD risk associated with </a:t>
            </a:r>
            <a:r>
              <a:rPr lang="en-GB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apoA</a:t>
            </a:r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-V promoter genotypes </a:t>
            </a:r>
            <a:r>
              <a:rPr lang="en-GB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Sarwar</a:t>
            </a:r>
            <a:r>
              <a:rPr lang="en-GB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al, 2010)</a:t>
            </a: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 descr="TG ris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484784"/>
            <a:ext cx="3512782" cy="4774979"/>
          </a:xfrm>
        </p:spPr>
      </p:pic>
      <p:pic>
        <p:nvPicPr>
          <p:cNvPr id="80899" name="Picture 3" descr="C:\DATA (C)\My Documents (C)\GRT\GRT IC 9 2010\Sarwar fig 1mod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624086" cy="4750623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&#10;scan36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879" y="398464"/>
            <a:ext cx="7090833" cy="6059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13788" cy="706437"/>
          </a:xfrm>
        </p:spPr>
        <p:txBody>
          <a:bodyPr/>
          <a:lstStyle/>
          <a:p>
            <a:r>
              <a:rPr lang="en-GB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Lipid-rich coronary plaque </a:t>
            </a:r>
            <a:br>
              <a:rPr lang="en-GB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 Davies &amp; Woolf, 1999)</a:t>
            </a:r>
          </a:p>
        </p:txBody>
      </p:sp>
      <p:pic>
        <p:nvPicPr>
          <p:cNvPr id="180230" name="Picture 6" descr="athero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1282700"/>
            <a:ext cx="5618163" cy="5038725"/>
          </a:xfrm>
          <a:noFill/>
          <a:ln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 </a:t>
            </a:r>
            <a:r>
              <a:rPr lang="en-GB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Sequelae</a:t>
            </a:r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plaque fissuring (Davies &amp; Thomas, 1985)</a:t>
            </a: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Fig 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28860" y="1222950"/>
            <a:ext cx="3857259" cy="5092358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Comparative effects of lipid-regulating drugs</a:t>
            </a:r>
            <a:endParaRPr lang="en-GB" sz="2800" smtClean="0">
              <a:solidFill>
                <a:srgbClr val="FFFF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5536" y="1484784"/>
            <a:ext cx="8477280" cy="4248140"/>
            <a:chOff x="240" y="960"/>
            <a:chExt cx="5328" cy="2695"/>
          </a:xfrm>
        </p:grpSpPr>
        <p:sp>
          <p:nvSpPr>
            <p:cNvPr id="44036" name="Line 4"/>
            <p:cNvSpPr>
              <a:spLocks noChangeShapeType="1"/>
            </p:cNvSpPr>
            <p:nvPr/>
          </p:nvSpPr>
          <p:spPr bwMode="auto">
            <a:xfrm>
              <a:off x="240" y="960"/>
              <a:ext cx="5328" cy="0"/>
            </a:xfrm>
            <a:prstGeom prst="line">
              <a:avLst/>
            </a:prstGeom>
            <a:noFill/>
            <a:ln w="57150" cmpd="thickThin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37" name="Line 5"/>
            <p:cNvSpPr>
              <a:spLocks noChangeShapeType="1"/>
            </p:cNvSpPr>
            <p:nvPr/>
          </p:nvSpPr>
          <p:spPr bwMode="auto">
            <a:xfrm>
              <a:off x="240" y="1824"/>
              <a:ext cx="53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38" name="Line 6"/>
            <p:cNvSpPr>
              <a:spLocks noChangeShapeType="1"/>
            </p:cNvSpPr>
            <p:nvPr/>
          </p:nvSpPr>
          <p:spPr bwMode="auto">
            <a:xfrm>
              <a:off x="240" y="3655"/>
              <a:ext cx="5328" cy="0"/>
            </a:xfrm>
            <a:prstGeom prst="line">
              <a:avLst/>
            </a:prstGeom>
            <a:noFill/>
            <a:ln w="57150" cmpd="thinThick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336" y="1056"/>
              <a:ext cx="92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b="1" dirty="0">
                  <a:solidFill>
                    <a:schemeClr val="bg1"/>
                  </a:solidFill>
                </a:rPr>
                <a:t>Daily dose</a:t>
              </a: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2956" y="1056"/>
              <a:ext cx="14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b="1" dirty="0">
                  <a:solidFill>
                    <a:schemeClr val="bg1"/>
                  </a:solidFill>
                </a:rPr>
                <a:t>Mean change (%)</a:t>
              </a:r>
            </a:p>
          </p:txBody>
        </p:sp>
        <p:sp>
          <p:nvSpPr>
            <p:cNvPr id="44041" name="Text Box 9"/>
            <p:cNvSpPr txBox="1">
              <a:spLocks noChangeArrowheads="1"/>
            </p:cNvSpPr>
            <p:nvPr/>
          </p:nvSpPr>
          <p:spPr bwMode="auto">
            <a:xfrm>
              <a:off x="2285" y="1440"/>
              <a:ext cx="6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b="1" dirty="0">
                  <a:solidFill>
                    <a:schemeClr val="bg1"/>
                  </a:solidFill>
                </a:rPr>
                <a:t>LDL-C</a:t>
              </a:r>
            </a:p>
          </p:txBody>
        </p:sp>
        <p:sp>
          <p:nvSpPr>
            <p:cNvPr id="44042" name="Text Box 10"/>
            <p:cNvSpPr txBox="1">
              <a:spLocks noChangeArrowheads="1"/>
            </p:cNvSpPr>
            <p:nvPr/>
          </p:nvSpPr>
          <p:spPr bwMode="auto">
            <a:xfrm>
              <a:off x="3281" y="1440"/>
              <a:ext cx="6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b="1" dirty="0">
                  <a:solidFill>
                    <a:schemeClr val="bg1"/>
                  </a:solidFill>
                </a:rPr>
                <a:t>HDL-C</a:t>
              </a:r>
            </a:p>
          </p:txBody>
        </p:sp>
        <p:sp>
          <p:nvSpPr>
            <p:cNvPr id="44043" name="Text Box 11"/>
            <p:cNvSpPr txBox="1">
              <a:spLocks noChangeArrowheads="1"/>
            </p:cNvSpPr>
            <p:nvPr/>
          </p:nvSpPr>
          <p:spPr bwMode="auto">
            <a:xfrm>
              <a:off x="4598" y="1440"/>
              <a:ext cx="3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b="1" dirty="0">
                  <a:solidFill>
                    <a:schemeClr val="bg1"/>
                  </a:solidFill>
                </a:rPr>
                <a:t>TG</a:t>
              </a:r>
            </a:p>
          </p:txBody>
        </p:sp>
        <p:sp>
          <p:nvSpPr>
            <p:cNvPr id="44044" name="Text Box 12"/>
            <p:cNvSpPr txBox="1">
              <a:spLocks noChangeArrowheads="1"/>
            </p:cNvSpPr>
            <p:nvPr/>
          </p:nvSpPr>
          <p:spPr bwMode="auto">
            <a:xfrm>
              <a:off x="336" y="1872"/>
              <a:ext cx="1417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GB" sz="2000" dirty="0" err="1">
                  <a:solidFill>
                    <a:schemeClr val="bg1"/>
                  </a:solidFill>
                </a:rPr>
                <a:t>Atorvastatin</a:t>
              </a:r>
              <a:r>
                <a:rPr lang="en-GB" sz="2000" dirty="0">
                  <a:solidFill>
                    <a:schemeClr val="bg1"/>
                  </a:solidFill>
                </a:rPr>
                <a:t> 40 mg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>
                  <a:solidFill>
                    <a:schemeClr val="bg1"/>
                  </a:solidFill>
                </a:rPr>
                <a:t>Nicotinic acid 4 g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 err="1">
                  <a:solidFill>
                    <a:schemeClr val="bg1"/>
                  </a:solidFill>
                </a:rPr>
                <a:t>Gemfibrozil</a:t>
              </a:r>
              <a:r>
                <a:rPr lang="en-GB" sz="2000" dirty="0">
                  <a:solidFill>
                    <a:schemeClr val="bg1"/>
                  </a:solidFill>
                </a:rPr>
                <a:t> 1.2 g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 err="1">
                  <a:solidFill>
                    <a:schemeClr val="bg1"/>
                  </a:solidFill>
                </a:rPr>
                <a:t>Ezetimibe</a:t>
              </a:r>
              <a:r>
                <a:rPr lang="en-GB" sz="2000" dirty="0">
                  <a:solidFill>
                    <a:schemeClr val="bg1"/>
                  </a:solidFill>
                </a:rPr>
                <a:t> 10 mg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 err="1" smtClean="0">
                  <a:solidFill>
                    <a:schemeClr val="bg1"/>
                  </a:solidFill>
                </a:rPr>
                <a:t>Colestyramine</a:t>
              </a:r>
              <a:r>
                <a:rPr lang="en-GB" sz="2000" dirty="0" smtClean="0">
                  <a:solidFill>
                    <a:schemeClr val="bg1"/>
                  </a:solidFill>
                </a:rPr>
                <a:t>  24 g</a:t>
              </a:r>
            </a:p>
          </p:txBody>
        </p:sp>
        <p:sp>
          <p:nvSpPr>
            <p:cNvPr id="44045" name="Text Box 13"/>
            <p:cNvSpPr txBox="1">
              <a:spLocks noChangeArrowheads="1"/>
            </p:cNvSpPr>
            <p:nvPr/>
          </p:nvSpPr>
          <p:spPr bwMode="auto">
            <a:xfrm>
              <a:off x="2450" y="1872"/>
              <a:ext cx="452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50000"/>
                </a:lnSpc>
                <a:tabLst>
                  <a:tab pos="280988" algn="dec"/>
                </a:tabLst>
              </a:pPr>
              <a:r>
                <a:rPr lang="en-GB" sz="2000" b="1" dirty="0">
                  <a:solidFill>
                    <a:schemeClr val="bg1"/>
                  </a:solidFill>
                </a:rPr>
                <a:t>-51</a:t>
              </a:r>
            </a:p>
            <a:p>
              <a:pPr eaLnBrk="0" hangingPunct="0">
                <a:lnSpc>
                  <a:spcPct val="150000"/>
                </a:lnSpc>
                <a:tabLst>
                  <a:tab pos="2809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  -9</a:t>
              </a:r>
            </a:p>
            <a:p>
              <a:pPr eaLnBrk="0" hangingPunct="0">
                <a:lnSpc>
                  <a:spcPct val="150000"/>
                </a:lnSpc>
                <a:tabLst>
                  <a:tab pos="2809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-18</a:t>
              </a:r>
            </a:p>
            <a:p>
              <a:pPr eaLnBrk="0" hangingPunct="0">
                <a:lnSpc>
                  <a:spcPct val="150000"/>
                </a:lnSpc>
                <a:tabLst>
                  <a:tab pos="2809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-18.5</a:t>
              </a:r>
            </a:p>
            <a:p>
              <a:pPr eaLnBrk="0" hangingPunct="0">
                <a:lnSpc>
                  <a:spcPct val="150000"/>
                </a:lnSpc>
                <a:tabLst>
                  <a:tab pos="2809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-</a:t>
              </a:r>
              <a:r>
                <a:rPr lang="en-GB" sz="2000" dirty="0" smtClean="0">
                  <a:solidFill>
                    <a:schemeClr val="bg1"/>
                  </a:solidFill>
                </a:rPr>
                <a:t>23</a:t>
              </a:r>
            </a:p>
          </p:txBody>
        </p:sp>
        <p:sp>
          <p:nvSpPr>
            <p:cNvPr id="44046" name="Text Box 14"/>
            <p:cNvSpPr txBox="1">
              <a:spLocks noChangeArrowheads="1"/>
            </p:cNvSpPr>
            <p:nvPr/>
          </p:nvSpPr>
          <p:spPr bwMode="auto">
            <a:xfrm>
              <a:off x="3446" y="1872"/>
              <a:ext cx="672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  <a:tabLst>
                  <a:tab pos="484188" algn="dec"/>
                </a:tabLst>
              </a:pPr>
              <a:r>
                <a:rPr lang="en-GB" sz="2000" dirty="0"/>
                <a:t>  </a:t>
              </a:r>
              <a:r>
                <a:rPr lang="en-GB" sz="2000" dirty="0">
                  <a:solidFill>
                    <a:schemeClr val="bg1"/>
                  </a:solidFill>
                </a:rPr>
                <a:t>+5</a:t>
              </a:r>
            </a:p>
            <a:p>
              <a:pPr eaLnBrk="0" hangingPunct="0">
                <a:lnSpc>
                  <a:spcPct val="150000"/>
                </a:lnSpc>
                <a:tabLst>
                  <a:tab pos="484188" algn="dec"/>
                </a:tabLst>
              </a:pPr>
              <a:r>
                <a:rPr lang="en-GB" sz="2000" b="1" dirty="0">
                  <a:solidFill>
                    <a:schemeClr val="bg1"/>
                  </a:solidFill>
                </a:rPr>
                <a:t>+43</a:t>
              </a:r>
            </a:p>
            <a:p>
              <a:pPr eaLnBrk="0" hangingPunct="0">
                <a:lnSpc>
                  <a:spcPct val="150000"/>
                </a:lnSpc>
                <a:tabLst>
                  <a:tab pos="4841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+12</a:t>
              </a:r>
            </a:p>
            <a:p>
              <a:pPr eaLnBrk="0" hangingPunct="0">
                <a:lnSpc>
                  <a:spcPct val="150000"/>
                </a:lnSpc>
                <a:tabLst>
                  <a:tab pos="4841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  +3.5</a:t>
              </a:r>
            </a:p>
            <a:p>
              <a:pPr eaLnBrk="0" hangingPunct="0">
                <a:lnSpc>
                  <a:spcPct val="150000"/>
                </a:lnSpc>
                <a:tabLst>
                  <a:tab pos="484188" algn="dec"/>
                </a:tabLst>
              </a:pPr>
              <a:r>
                <a:rPr lang="en-GB" sz="2000" dirty="0">
                  <a:solidFill>
                    <a:schemeClr val="bg1"/>
                  </a:solidFill>
                </a:rPr>
                <a:t>  +</a:t>
              </a:r>
              <a:r>
                <a:rPr lang="en-GB" sz="2000" dirty="0" smtClean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4598" y="1872"/>
              <a:ext cx="538" cy="1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GB" sz="2000" dirty="0">
                  <a:solidFill>
                    <a:schemeClr val="bg1"/>
                  </a:solidFill>
                </a:rPr>
                <a:t>-32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>
                  <a:solidFill>
                    <a:schemeClr val="bg1"/>
                  </a:solidFill>
                </a:rPr>
                <a:t>-34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-40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>
                  <a:solidFill>
                    <a:schemeClr val="bg1"/>
                  </a:solidFill>
                </a:rPr>
                <a:t>  </a:t>
              </a:r>
              <a:r>
                <a:rPr lang="en-GB" sz="2000" dirty="0" smtClean="0">
                  <a:solidFill>
                    <a:schemeClr val="bg1"/>
                  </a:solidFill>
                </a:rPr>
                <a:t>-5</a:t>
              </a:r>
              <a:endParaRPr lang="en-GB" sz="2000" dirty="0">
                <a:solidFill>
                  <a:schemeClr val="bg1"/>
                </a:solidFill>
              </a:endParaRPr>
            </a:p>
            <a:p>
              <a:pPr eaLnBrk="0" hangingPunct="0">
                <a:lnSpc>
                  <a:spcPct val="150000"/>
                </a:lnSpc>
              </a:pPr>
              <a:r>
                <a:rPr lang="en-GB" sz="2000" dirty="0">
                  <a:solidFill>
                    <a:schemeClr val="bg1"/>
                  </a:solidFill>
                </a:rPr>
                <a:t>+</a:t>
              </a:r>
              <a:r>
                <a:rPr lang="en-GB" sz="2000" dirty="0" smtClean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549275"/>
            <a:ext cx="8280400" cy="1295400"/>
          </a:xfrm>
        </p:spPr>
        <p:txBody>
          <a:bodyPr/>
          <a:lstStyle/>
          <a:p>
            <a:pPr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Cholesterol Treatment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Trialists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’ Collaboration</a:t>
            </a:r>
            <a:b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Baigent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et al, 2005)</a:t>
            </a:r>
            <a:b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628775"/>
            <a:ext cx="7775575" cy="4608513"/>
          </a:xfrm>
        </p:spPr>
        <p:txBody>
          <a:bodyPr/>
          <a:lstStyle/>
          <a:p>
            <a:endParaRPr lang="en-GB" sz="2800" dirty="0" smtClean="0"/>
          </a:p>
          <a:p>
            <a:pPr algn="l">
              <a:buFontTx/>
              <a:buChar char="•"/>
            </a:pPr>
            <a:r>
              <a:rPr lang="en-GB" sz="2800" dirty="0" smtClean="0">
                <a:solidFill>
                  <a:srgbClr val="FFFFCC"/>
                </a:solidFill>
              </a:rPr>
              <a:t>  </a:t>
            </a:r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Meta-analysis of 90,000 individuals in 14 </a:t>
            </a:r>
            <a:r>
              <a:rPr lang="en-GB" sz="2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statin</a:t>
            </a:r>
            <a:endParaRPr lang="en-GB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   trials, 1994- 2004</a:t>
            </a:r>
          </a:p>
          <a:p>
            <a:pPr algn="l"/>
            <a:endParaRPr lang="en-GB" sz="24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Char char="•"/>
            </a:pPr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 Total &amp; coronary mortality </a:t>
            </a:r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 12% &amp; 19% and</a:t>
            </a:r>
          </a:p>
          <a:p>
            <a:pPr algn="l"/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major vascular events including strokes  25% </a:t>
            </a:r>
          </a:p>
          <a:p>
            <a:pPr algn="l"/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for each 1 </a:t>
            </a:r>
            <a:r>
              <a:rPr lang="en-GB" sz="2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mmol</a:t>
            </a:r>
            <a:r>
              <a:rPr lang="en-GB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/l  in LDL cholesterol (26%)</a:t>
            </a:r>
          </a:p>
          <a:p>
            <a:pPr algn="l">
              <a:buFontTx/>
              <a:buChar char="•"/>
            </a:pPr>
            <a:endParaRPr lang="en-GB" sz="2400" b="1" dirty="0" smtClean="0">
              <a:solidFill>
                <a:srgbClr val="FFFFCC"/>
              </a:solidFill>
              <a:sym typeface="Symbol" pitchFamily="18" charset="2"/>
            </a:endParaRPr>
          </a:p>
          <a:p>
            <a:pPr algn="l"/>
            <a:r>
              <a:rPr lang="en-GB" sz="2400" b="1" dirty="0" smtClean="0">
                <a:solidFill>
                  <a:srgbClr val="FFFFCC"/>
                </a:solidFill>
                <a:sym typeface="Symbol" pitchFamily="18" charset="2"/>
              </a:rPr>
              <a:t> </a:t>
            </a:r>
          </a:p>
          <a:p>
            <a:pPr algn="l"/>
            <a:endParaRPr lang="en-GB" sz="2400" b="1" dirty="0" smtClean="0">
              <a:solidFill>
                <a:srgbClr val="FFFFCC"/>
              </a:solidFill>
            </a:endParaRPr>
          </a:p>
          <a:p>
            <a:endParaRPr lang="en-GB" sz="2400" b="1" dirty="0" smtClean="0">
              <a:solidFill>
                <a:srgbClr val="FFFF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42938" y="1643063"/>
            <a:ext cx="771525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&#10;scan41.tif                                                     000F7C87Trotsky                        B191BFFC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793" y="436570"/>
            <a:ext cx="7723011" cy="598328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323854" y="188913"/>
            <a:ext cx="8493125" cy="99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2000" b="1" dirty="0" smtClean="0">
                <a:solidFill>
                  <a:srgbClr val="FFFF00"/>
                </a:solidFill>
              </a:rPr>
              <a:t>Kaplan-Meier curve estimates of cumulative coronary heart disease-free survival among patients with FH according to </a:t>
            </a:r>
            <a:r>
              <a:rPr lang="en-GB" sz="2000" b="1" dirty="0" err="1" smtClean="0">
                <a:solidFill>
                  <a:srgbClr val="FFFF00"/>
                </a:solidFill>
              </a:rPr>
              <a:t>statin</a:t>
            </a:r>
            <a:r>
              <a:rPr lang="en-GB" sz="2000" b="1" dirty="0" smtClean="0">
                <a:solidFill>
                  <a:srgbClr val="FFFF00"/>
                </a:solidFill>
              </a:rPr>
              <a:t> treatment (P&lt;0.001)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6" y="1341438"/>
            <a:ext cx="7758113" cy="467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84213" y="6237300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100" b="1" smtClean="0">
                <a:solidFill>
                  <a:srgbClr val="FFFF00"/>
                </a:solidFill>
              </a:rPr>
              <a:t>Versmissen J et al. BMJ 2008;337:bmj.a2423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98428" y="6613537"/>
            <a:ext cx="4930775" cy="347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76200" indent="-762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endParaRPr lang="en-US" sz="900" smtClean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7416801" y="3105162"/>
            <a:ext cx="165576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7380288" y="2781300"/>
            <a:ext cx="792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- 76%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325438" y="188925"/>
            <a:ext cx="8493125" cy="10078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2000" b="1" dirty="0" smtClean="0">
                <a:solidFill>
                  <a:srgbClr val="FFFF00"/>
                </a:solidFill>
              </a:rPr>
              <a:t>Cumulative myocardial infarct-free survival among patients with FH &gt; 55 years according to </a:t>
            </a:r>
            <a:r>
              <a:rPr lang="en-GB" sz="2000" b="1" dirty="0" err="1" smtClean="0">
                <a:solidFill>
                  <a:srgbClr val="FFFF00"/>
                </a:solidFill>
              </a:rPr>
              <a:t>statin</a:t>
            </a:r>
            <a:r>
              <a:rPr lang="en-GB" sz="2000" b="1" dirty="0" smtClean="0">
                <a:solidFill>
                  <a:srgbClr val="FFFF00"/>
                </a:solidFill>
              </a:rPr>
              <a:t> treatment compared with a sample from the Dutch population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7" y="1412882"/>
            <a:ext cx="7804150" cy="470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84213" y="6237300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100" b="1" smtClean="0">
                <a:solidFill>
                  <a:srgbClr val="FFFF00"/>
                </a:solidFill>
              </a:rPr>
              <a:t>Versmissen J et al. BMJ 2008;337:bmj.a2423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8428" y="6613537"/>
            <a:ext cx="4930775" cy="3470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76200" indent="-76200" fontAlgn="base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endParaRPr lang="en-US" sz="900" smtClean="0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Novel forms of LDL-lowering therapy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628800"/>
            <a:ext cx="7139136" cy="4525963"/>
          </a:xfrm>
        </p:spPr>
        <p:txBody>
          <a:bodyPr/>
          <a:lstStyle/>
          <a:p>
            <a:pPr>
              <a:buNone/>
            </a:pP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400" dirty="0" err="1" smtClean="0">
                <a:solidFill>
                  <a:schemeClr val="bg1"/>
                </a:solidFill>
              </a:rPr>
              <a:t>Microsomal</a:t>
            </a:r>
            <a:r>
              <a:rPr lang="en-GB" sz="2400" dirty="0" smtClean="0">
                <a:solidFill>
                  <a:schemeClr val="bg1"/>
                </a:solidFill>
              </a:rPr>
              <a:t> Triglyceride Transfer Protein (MTP) inhibitor (</a:t>
            </a:r>
            <a:r>
              <a:rPr lang="en-GB" sz="2400" dirty="0" err="1" smtClean="0">
                <a:solidFill>
                  <a:schemeClr val="bg1"/>
                </a:solidFill>
              </a:rPr>
              <a:t>lomitapide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Anti-sense </a:t>
            </a:r>
            <a:r>
              <a:rPr lang="en-GB" sz="2400" dirty="0" err="1" smtClean="0">
                <a:solidFill>
                  <a:schemeClr val="bg1"/>
                </a:solidFill>
              </a:rPr>
              <a:t>apoB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oligonucleotide</a:t>
            </a:r>
            <a:r>
              <a:rPr lang="en-GB" sz="2400" dirty="0" smtClean="0">
                <a:solidFill>
                  <a:schemeClr val="bg1"/>
                </a:solidFill>
              </a:rPr>
              <a:t> (</a:t>
            </a:r>
            <a:r>
              <a:rPr lang="en-GB" sz="2400" dirty="0" err="1" smtClean="0">
                <a:solidFill>
                  <a:schemeClr val="bg1"/>
                </a:solidFill>
              </a:rPr>
              <a:t>mipomersen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Anti-PCSK9 monoclonal antibody (REGN727)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/>
          </a:p>
          <a:p>
            <a:endParaRPr lang="en-GB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43608" y="1196752"/>
            <a:ext cx="69127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Topics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Lipoprotein metabolism &amp;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dyslipidaemia</a:t>
            </a:r>
            <a:endParaRPr lang="en-GB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59632" y="1196752"/>
            <a:ext cx="67687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/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Effect of antisense inhibitor of </a:t>
            </a:r>
            <a:r>
              <a:rPr lang="en-GB" sz="2000" b="1" dirty="0" err="1" smtClean="0">
                <a:solidFill>
                  <a:srgbClr val="FFFF00"/>
                </a:solidFill>
              </a:rPr>
              <a:t>apolipoprotein</a:t>
            </a:r>
            <a:r>
              <a:rPr lang="en-GB" sz="2000" b="1" dirty="0" smtClean="0">
                <a:solidFill>
                  <a:srgbClr val="FFFF00"/>
                </a:solidFill>
              </a:rPr>
              <a:t> B synthesis (</a:t>
            </a:r>
            <a:r>
              <a:rPr lang="en-GB" sz="2000" b="1" dirty="0" err="1" smtClean="0">
                <a:solidFill>
                  <a:srgbClr val="FFFF00"/>
                </a:solidFill>
              </a:rPr>
              <a:t>mipomersen</a:t>
            </a:r>
            <a:r>
              <a:rPr lang="en-GB" sz="2000" b="1" dirty="0" smtClean="0">
                <a:solidFill>
                  <a:srgbClr val="FFFF00"/>
                </a:solidFill>
              </a:rPr>
              <a:t>)  in </a:t>
            </a:r>
            <a:r>
              <a:rPr lang="en-GB" sz="2000" b="1" dirty="0" err="1" smtClean="0">
                <a:solidFill>
                  <a:srgbClr val="FFFF00"/>
                </a:solidFill>
              </a:rPr>
              <a:t>statin</a:t>
            </a:r>
            <a:r>
              <a:rPr lang="en-GB" sz="2000" b="1" dirty="0" smtClean="0">
                <a:solidFill>
                  <a:srgbClr val="FFFF00"/>
                </a:solidFill>
              </a:rPr>
              <a:t>-treated homozygous FH </a:t>
            </a:r>
            <a:r>
              <a:rPr lang="en-GB" sz="2000" dirty="0" smtClean="0">
                <a:solidFill>
                  <a:srgbClr val="FFFF00"/>
                </a:solidFill>
              </a:rPr>
              <a:t>(</a:t>
            </a:r>
            <a:r>
              <a:rPr lang="en-GB" sz="2000" dirty="0" err="1" smtClean="0">
                <a:solidFill>
                  <a:srgbClr val="FFFF00"/>
                </a:solidFill>
              </a:rPr>
              <a:t>Raal</a:t>
            </a:r>
            <a:r>
              <a:rPr lang="en-GB" sz="2000" dirty="0" smtClean="0">
                <a:solidFill>
                  <a:srgbClr val="FFFF00"/>
                </a:solidFill>
              </a:rPr>
              <a:t> et al, 2010)</a:t>
            </a:r>
            <a:endParaRPr lang="en-GB" sz="2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mipomers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006846"/>
            <a:ext cx="3384376" cy="5593660"/>
          </a:xfrm>
          <a:ln w="127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35597" y="1567534"/>
            <a:ext cx="1656183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LDL cholesterol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429000"/>
            <a:ext cx="172819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solidFill>
                  <a:schemeClr val="bg1"/>
                </a:solidFill>
              </a:rPr>
              <a:t>Apolipoprotein</a:t>
            </a:r>
            <a:r>
              <a:rPr lang="en-GB" sz="1600" dirty="0" smtClean="0">
                <a:solidFill>
                  <a:schemeClr val="bg1"/>
                </a:solidFill>
              </a:rPr>
              <a:t> B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5229200"/>
            <a:ext cx="165618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Lipoprotein (a)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1772816"/>
            <a:ext cx="1656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O Placebo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516216" y="2348880"/>
            <a:ext cx="1728192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 </a:t>
            </a:r>
            <a:r>
              <a:rPr lang="en-GB" dirty="0" err="1" smtClean="0">
                <a:solidFill>
                  <a:schemeClr val="bg1"/>
                </a:solidFill>
              </a:rPr>
              <a:t>Mipomersen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9807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Δ</a:t>
            </a:r>
            <a:r>
              <a:rPr lang="en-GB" dirty="0" smtClean="0">
                <a:solidFill>
                  <a:schemeClr val="bg1"/>
                </a:solidFill>
              </a:rPr>
              <a:t>%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922338"/>
          </a:xfrm>
        </p:spPr>
        <p:txBody>
          <a:bodyPr/>
          <a:lstStyle/>
          <a:p>
            <a:r>
              <a:rPr lang="en-GB" sz="3200" b="1" smtClean="0">
                <a:solidFill>
                  <a:srgbClr val="FFFF00"/>
                </a:solidFill>
                <a:latin typeface="Arial" charset="0"/>
                <a:cs typeface="Arial" charset="0"/>
              </a:rPr>
              <a:t>Lipoprotein (a)</a:t>
            </a:r>
          </a:p>
        </p:txBody>
      </p:sp>
      <p:pic>
        <p:nvPicPr>
          <p:cNvPr id="92163" name="Content Placeholder 3" descr="Lp(a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1312863"/>
            <a:ext cx="6121400" cy="4708525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Lp</a:t>
            </a:r>
            <a:r>
              <a:rPr lang="en-GB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(a) as a cardiovascular risk factor</a:t>
            </a:r>
            <a:r>
              <a:rPr lang="en-GB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GB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GB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(EAS Consensus Panel, 2010)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Lp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(a) should be measured once, using an </a:t>
            </a:r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isoform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-insensitive assay, in subjects at intermediate or high CVD/CHD risk, including familial </a:t>
            </a:r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hypercholesterolaemia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or with premature or </a:t>
            </a:r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statin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-resistant CVD. </a:t>
            </a:r>
          </a:p>
          <a:p>
            <a:endParaRPr lang="en-GB" sz="24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 desirable level of </a:t>
            </a:r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Lp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(a) is &lt;500 mg/L. Treatment should primarily be nicotinic acid 1–3 g/day. In refractory cases, weekly LDL-</a:t>
            </a:r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apheresis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is effective in removing </a:t>
            </a:r>
            <a:r>
              <a:rPr lang="en-GB" sz="2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Lp</a:t>
            </a:r>
            <a:r>
              <a:rPr lang="en-GB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(a).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4213" y="1557338"/>
            <a:ext cx="7488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850106"/>
          </a:xfrm>
        </p:spPr>
        <p:txBody>
          <a:bodyPr/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Effect of </a:t>
            </a:r>
            <a:r>
              <a:rPr lang="en-GB" sz="2000" b="1" dirty="0" err="1" smtClean="0">
                <a:solidFill>
                  <a:srgbClr val="FFFF00"/>
                </a:solidFill>
              </a:rPr>
              <a:t>mAb</a:t>
            </a:r>
            <a:r>
              <a:rPr lang="en-GB" sz="2000" b="1" dirty="0" smtClean="0">
                <a:solidFill>
                  <a:srgbClr val="FFFF00"/>
                </a:solidFill>
              </a:rPr>
              <a:t> to PCSK9 on LDL cholesterol and </a:t>
            </a:r>
            <a:r>
              <a:rPr lang="en-GB" sz="2000" b="1" dirty="0" err="1" smtClean="0">
                <a:solidFill>
                  <a:srgbClr val="FFFF00"/>
                </a:solidFill>
              </a:rPr>
              <a:t>apoB</a:t>
            </a:r>
            <a:r>
              <a:rPr lang="en-GB" sz="2000" b="1" dirty="0" smtClean="0">
                <a:solidFill>
                  <a:srgbClr val="FFFF00"/>
                </a:solidFill>
              </a:rPr>
              <a:t> in </a:t>
            </a:r>
            <a:r>
              <a:rPr lang="en-GB" sz="2000" b="1" dirty="0" err="1" smtClean="0">
                <a:solidFill>
                  <a:srgbClr val="FFFF00"/>
                </a:solidFill>
              </a:rPr>
              <a:t>statin</a:t>
            </a:r>
            <a:r>
              <a:rPr lang="en-GB" sz="2000" b="1" dirty="0" smtClean="0">
                <a:solidFill>
                  <a:srgbClr val="FFFF00"/>
                </a:solidFill>
              </a:rPr>
              <a:t>-treated heterozygous familial </a:t>
            </a:r>
            <a:r>
              <a:rPr lang="en-GB" sz="2000" b="1" dirty="0" err="1" smtClean="0">
                <a:solidFill>
                  <a:srgbClr val="FFFF00"/>
                </a:solidFill>
              </a:rPr>
              <a:t>hypercholesterolaemia</a:t>
            </a:r>
            <a:r>
              <a:rPr lang="en-GB" sz="2000" b="1" dirty="0" smtClean="0">
                <a:solidFill>
                  <a:srgbClr val="FFFF00"/>
                </a:solidFill>
              </a:rPr>
              <a:t> (Stein et al, 2012)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Lancet anti PCSK9-5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1294038"/>
            <a:ext cx="4680520" cy="506043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 smtClean="0">
                <a:solidFill>
                  <a:srgbClr val="FFFF00"/>
                </a:solidFill>
              </a:rPr>
              <a:t>Novel HDL-based therapies</a:t>
            </a:r>
            <a:r>
              <a:rPr lang="en-GB" sz="3200" dirty="0" smtClean="0">
                <a:solidFill>
                  <a:srgbClr val="FFFF00"/>
                </a:solidFill>
              </a:rPr>
              <a:t/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3200" dirty="0" smtClean="0">
                <a:solidFill>
                  <a:srgbClr val="FFFF00"/>
                </a:solidFill>
              </a:rPr>
              <a:t>(Joy, 2012)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err="1" smtClean="0">
                <a:solidFill>
                  <a:schemeClr val="bg1"/>
                </a:solidFill>
              </a:rPr>
              <a:t>Apolipoprotein</a:t>
            </a:r>
            <a:r>
              <a:rPr lang="en-GB" sz="2400" dirty="0" smtClean="0">
                <a:solidFill>
                  <a:schemeClr val="bg1"/>
                </a:solidFill>
              </a:rPr>
              <a:t> A-I </a:t>
            </a:r>
            <a:r>
              <a:rPr lang="en-GB" sz="2400" dirty="0" err="1" smtClean="0">
                <a:solidFill>
                  <a:schemeClr val="bg1"/>
                </a:solidFill>
              </a:rPr>
              <a:t>mimetics</a:t>
            </a:r>
            <a:endParaRPr lang="en-GB" sz="2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Enhanced </a:t>
            </a:r>
            <a:r>
              <a:rPr lang="en-GB" sz="2400" dirty="0" err="1" smtClean="0">
                <a:solidFill>
                  <a:schemeClr val="bg1"/>
                </a:solidFill>
              </a:rPr>
              <a:t>apo</a:t>
            </a:r>
            <a:r>
              <a:rPr lang="en-GB" sz="2400" dirty="0" smtClean="0">
                <a:solidFill>
                  <a:schemeClr val="bg1"/>
                </a:solidFill>
              </a:rPr>
              <a:t> A-I synthesis (RVX-208)</a:t>
            </a:r>
          </a:p>
          <a:p>
            <a:pPr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 err="1" smtClean="0">
                <a:solidFill>
                  <a:schemeClr val="bg1"/>
                </a:solidFill>
              </a:rPr>
              <a:t>Apolipoprotein</a:t>
            </a:r>
            <a:r>
              <a:rPr lang="en-GB" sz="2400" dirty="0" smtClean="0">
                <a:solidFill>
                  <a:schemeClr val="bg1"/>
                </a:solidFill>
              </a:rPr>
              <a:t> A-I based infusion therapy</a:t>
            </a:r>
          </a:p>
          <a:p>
            <a:endParaRPr lang="en-GB" sz="2400" dirty="0" smtClean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Cholesterol ester transfer protein (CETP) inhibitors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1484784"/>
            <a:ext cx="6984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Topics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Lipoprotein metabolism and </a:t>
            </a:r>
            <a:r>
              <a:rPr lang="en-GB" dirty="0" err="1" smtClean="0">
                <a:solidFill>
                  <a:schemeClr val="bg1"/>
                </a:solidFill>
              </a:rPr>
              <a:t>dyslipidaemia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Lipids and cardiovascular disease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Treatment of obesity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1196752"/>
            <a:ext cx="7560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772400" cy="1008112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Treatment of obesity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3577952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Hypocaloric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diet and exercise</a:t>
            </a:r>
          </a:p>
          <a:p>
            <a:pPr algn="l"/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Iatrogenic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malabsorption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GB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Orlistat</a:t>
            </a: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120 – 360 mg daily</a:t>
            </a:r>
          </a:p>
          <a:p>
            <a:pPr algn="l"/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Bariatric surgery if BMI &gt; 40 (Kg/m</a:t>
            </a:r>
            <a:r>
              <a:rPr lang="en-GB" sz="28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8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75656" y="1412776"/>
            <a:ext cx="60486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Gastric banding (Poirier et al, 2011)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48072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Roux- en-Y gastric bypass (Poirier et al, 2011)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5544616" cy="503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Biliopancreatic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diversion (Poirier et al, 2011)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Biliary pancreatic diversion fi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11290" y="962668"/>
            <a:ext cx="4836974" cy="5241352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371128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Plasma lipoproteins</a:t>
            </a:r>
            <a:endParaRPr lang="en-GB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scan01a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1720" y="908720"/>
            <a:ext cx="5072400" cy="5605117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Benefits and risks of bariatric surgery</a:t>
            </a:r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Success = &gt; 50% ↓ in excess weight (i.e. actual – ideal)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Diabetes ↓ 72%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Serum triglyceride ↓ 50-60%</a:t>
            </a:r>
          </a:p>
          <a:p>
            <a:pPr>
              <a:buNone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HDL cholesterol ↑13-47%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Fatty liver ↓</a:t>
            </a: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Hypertension ↓</a:t>
            </a:r>
          </a:p>
          <a:p>
            <a:pPr>
              <a:buNone/>
            </a:pPr>
            <a:endParaRPr lang="en-GB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Post-op mortality 0.1-2%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1196752"/>
            <a:ext cx="7560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94122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Effect of conventional medical therapy v bariatric surgery on HbA</a:t>
            </a:r>
            <a:r>
              <a:rPr lang="en-GB" sz="2400" b="1" baseline="-25000" dirty="0" smtClean="0">
                <a:solidFill>
                  <a:srgbClr val="FFFF00"/>
                </a:solidFill>
              </a:rPr>
              <a:t>1</a:t>
            </a:r>
            <a:r>
              <a:rPr lang="en-GB" sz="2400" b="1" dirty="0" smtClean="0">
                <a:solidFill>
                  <a:srgbClr val="FFFF00"/>
                </a:solidFill>
              </a:rPr>
              <a:t>C in obese diabetics</a:t>
            </a:r>
            <a:r>
              <a:rPr lang="en-GB" sz="2400" dirty="0" smtClean="0">
                <a:solidFill>
                  <a:srgbClr val="FFFF00"/>
                </a:solidFill>
              </a:rPr>
              <a:t> ( </a:t>
            </a:r>
            <a:r>
              <a:rPr lang="en-GB" sz="2400" dirty="0" err="1" smtClean="0">
                <a:solidFill>
                  <a:srgbClr val="FFFF00"/>
                </a:solidFill>
              </a:rPr>
              <a:t>Mingrone</a:t>
            </a:r>
            <a:r>
              <a:rPr lang="en-GB" sz="2400" dirty="0" smtClean="0">
                <a:solidFill>
                  <a:srgbClr val="FFFF00"/>
                </a:solidFill>
              </a:rPr>
              <a:t> et al, 2012)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Mingrone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5" y="1988492"/>
            <a:ext cx="5850418" cy="3384724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28655" y="214834"/>
            <a:ext cx="68579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D8D3C"/>
                </a:solidFill>
                <a:latin typeface="Calibri" pitchFamily="34" charset="0"/>
                <a:cs typeface="Calibri" pitchFamily="34" charset="0"/>
              </a:rPr>
              <a:t>Prevalence of obesity among adults aged 16+ years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GB" sz="2400" dirty="0">
                <a:latin typeface="Calibri" pitchFamily="34" charset="0"/>
                <a:cs typeface="Calibri" pitchFamily="34" charset="0"/>
              </a:rPr>
            </a:br>
            <a:r>
              <a:rPr lang="en-GB" sz="2000" dirty="0">
                <a:latin typeface="Calibri" pitchFamily="34" charset="0"/>
                <a:cs typeface="Calibri" pitchFamily="34" charset="0"/>
              </a:rPr>
              <a:t>Health Survey for England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1993-2010 (3-year average)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-71438" y="6611558"/>
            <a:ext cx="928688" cy="24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dirty="0">
                <a:solidFill>
                  <a:srgbClr val="404040"/>
                </a:solidFill>
                <a:latin typeface="Calibri" pitchFamily="34" charset="0"/>
              </a:rPr>
              <a:t> © NOO </a:t>
            </a:r>
            <a:r>
              <a:rPr lang="en-GB" sz="1000" dirty="0" smtClean="0">
                <a:solidFill>
                  <a:srgbClr val="404040"/>
                </a:solidFill>
                <a:latin typeface="Calibri" pitchFamily="34" charset="0"/>
              </a:rPr>
              <a:t>2012</a:t>
            </a:r>
            <a:endParaRPr lang="en-GB" sz="1000" baseline="30000" dirty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3500458" y="6608385"/>
            <a:ext cx="56435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200" dirty="0" smtClean="0">
                <a:latin typeface="Calibri" pitchFamily="34" charset="0"/>
              </a:rPr>
              <a:t>Adult </a:t>
            </a:r>
            <a:r>
              <a:rPr lang="en-GB" sz="1200" dirty="0">
                <a:latin typeface="Calibri" pitchFamily="34" charset="0"/>
              </a:rPr>
              <a:t>(aged 16+) obesity: BMI ≥ 30kg/m</a:t>
            </a:r>
            <a:r>
              <a:rPr lang="en-GB" sz="1200" baseline="30000" dirty="0">
                <a:latin typeface="Calibri" pitchFamily="34" charset="0"/>
              </a:rPr>
              <a:t>2</a:t>
            </a:r>
          </a:p>
        </p:txBody>
      </p:sp>
      <p:pic>
        <p:nvPicPr>
          <p:cNvPr id="4102" name="Picture 5" descr="noo_orange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6" y="179388"/>
            <a:ext cx="922962" cy="53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12089"/>
          <a:stretch>
            <a:fillRect/>
          </a:stretch>
        </p:blipFill>
        <p:spPr bwMode="auto">
          <a:xfrm>
            <a:off x="78076" y="1218829"/>
            <a:ext cx="8987848" cy="51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92162"/>
          </a:xfrm>
        </p:spPr>
        <p:txBody>
          <a:bodyPr/>
          <a:lstStyle/>
          <a:p>
            <a:r>
              <a:rPr lang="en-GB" sz="2000" b="1" dirty="0">
                <a:solidFill>
                  <a:srgbClr val="FFFF00"/>
                </a:solidFill>
              </a:rPr>
              <a:t>Fall in death rate from CHD, stroke and other circulatory </a:t>
            </a:r>
            <a:br>
              <a:rPr lang="en-GB" sz="2000" b="1" dirty="0">
                <a:solidFill>
                  <a:srgbClr val="FFFF00"/>
                </a:solidFill>
              </a:rPr>
            </a:br>
            <a:r>
              <a:rPr lang="en-GB" sz="2000" b="1" dirty="0">
                <a:solidFill>
                  <a:srgbClr val="FFFF00"/>
                </a:solidFill>
              </a:rPr>
              <a:t>diseases in people aged &lt;75 yrs in England, 1969 - 2005 </a:t>
            </a:r>
            <a:br>
              <a:rPr lang="en-GB" sz="2000" b="1" dirty="0">
                <a:solidFill>
                  <a:srgbClr val="FFFF00"/>
                </a:solidFill>
              </a:rPr>
            </a:br>
            <a:r>
              <a:rPr lang="en-GB" sz="2000" b="1" dirty="0">
                <a:solidFill>
                  <a:srgbClr val="FFFF00"/>
                </a:solidFill>
              </a:rPr>
              <a:t> (BHF Coronary heart disease statistics)</a:t>
            </a:r>
          </a:p>
        </p:txBody>
      </p:sp>
      <p:pic>
        <p:nvPicPr>
          <p:cNvPr id="52230" name="Picture 6" descr="BHF stats to 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243013"/>
            <a:ext cx="7058025" cy="4760912"/>
          </a:xfrm>
          <a:prstGeom prst="rect">
            <a:avLst/>
          </a:prstGeom>
          <a:noFill/>
        </p:spPr>
      </p:pic>
      <p:sp>
        <p:nvSpPr>
          <p:cNvPr id="52267" name="Line 43"/>
          <p:cNvSpPr>
            <a:spLocks noChangeShapeType="1"/>
          </p:cNvSpPr>
          <p:nvPr/>
        </p:nvSpPr>
        <p:spPr bwMode="auto">
          <a:xfrm flipH="1" flipV="1">
            <a:off x="3851275" y="2492375"/>
            <a:ext cx="3025775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5003800" y="2276475"/>
            <a:ext cx="1439863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prstClr val="black"/>
                </a:solidFill>
                <a:sym typeface="Symbol" pitchFamily="18" charset="2"/>
              </a:rPr>
              <a:t>     50%</a:t>
            </a:r>
          </a:p>
          <a:p>
            <a:pPr>
              <a:spcBef>
                <a:spcPct val="50000"/>
              </a:spcBef>
            </a:pPr>
            <a:r>
              <a:rPr lang="en-GB" sz="1600" b="1">
                <a:solidFill>
                  <a:prstClr val="black"/>
                </a:solidFill>
              </a:rPr>
              <a:t>1981- 2000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7" grpId="0" animBg="1"/>
      <p:bldP spid="5226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 descr="Exuma 10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09650" y="0"/>
            <a:ext cx="104663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Lipid transport in fasting plasma</a:t>
            </a: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Picture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16808" y="1052737"/>
            <a:ext cx="3899408" cy="5605116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8"/>
          <p:cNvGrpSpPr>
            <a:grpSpLocks/>
          </p:cNvGrpSpPr>
          <p:nvPr/>
        </p:nvGrpSpPr>
        <p:grpSpPr bwMode="auto">
          <a:xfrm>
            <a:off x="179512" y="692696"/>
            <a:ext cx="8703733" cy="5648325"/>
            <a:chOff x="181" y="392"/>
            <a:chExt cx="6168" cy="3558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238" y="392"/>
              <a:ext cx="6026" cy="3536"/>
              <a:chOff x="232" y="392"/>
              <a:chExt cx="6026" cy="3536"/>
            </a:xfrm>
          </p:grpSpPr>
          <p:sp>
            <p:nvSpPr>
              <p:cNvPr id="20482" name="Freeform 2"/>
              <p:cNvSpPr>
                <a:spLocks/>
              </p:cNvSpPr>
              <p:nvPr/>
            </p:nvSpPr>
            <p:spPr bwMode="auto">
              <a:xfrm>
                <a:off x="1716" y="902"/>
                <a:ext cx="2396" cy="2103"/>
              </a:xfrm>
              <a:custGeom>
                <a:avLst/>
                <a:gdLst/>
                <a:ahLst/>
                <a:cxnLst>
                  <a:cxn ang="0">
                    <a:pos x="371" y="0"/>
                  </a:cxn>
                  <a:cxn ang="0">
                    <a:pos x="2044" y="0"/>
                  </a:cxn>
                  <a:cxn ang="0">
                    <a:pos x="2103" y="0"/>
                  </a:cxn>
                  <a:cxn ang="0">
                    <a:pos x="2165" y="10"/>
                  </a:cxn>
                  <a:cxn ang="0">
                    <a:pos x="2241" y="37"/>
                  </a:cxn>
                  <a:cxn ang="0">
                    <a:pos x="2293" y="95"/>
                  </a:cxn>
                  <a:cxn ang="0">
                    <a:pos x="2326" y="153"/>
                  </a:cxn>
                  <a:cxn ang="0">
                    <a:pos x="2352" y="214"/>
                  </a:cxn>
                  <a:cxn ang="0">
                    <a:pos x="2362" y="285"/>
                  </a:cxn>
                  <a:cxn ang="0">
                    <a:pos x="2359" y="369"/>
                  </a:cxn>
                  <a:cxn ang="0">
                    <a:pos x="2342" y="447"/>
                  </a:cxn>
                  <a:cxn ang="0">
                    <a:pos x="2310" y="508"/>
                  </a:cxn>
                  <a:cxn ang="0">
                    <a:pos x="2264" y="559"/>
                  </a:cxn>
                  <a:cxn ang="0">
                    <a:pos x="2218" y="607"/>
                  </a:cxn>
                  <a:cxn ang="0">
                    <a:pos x="367" y="2071"/>
                  </a:cxn>
                  <a:cxn ang="0">
                    <a:pos x="371" y="2068"/>
                  </a:cxn>
                  <a:cxn ang="0">
                    <a:pos x="289" y="2105"/>
                  </a:cxn>
                  <a:cxn ang="0">
                    <a:pos x="207" y="2105"/>
                  </a:cxn>
                  <a:cxn ang="0">
                    <a:pos x="148" y="2088"/>
                  </a:cxn>
                  <a:cxn ang="0">
                    <a:pos x="102" y="2058"/>
                  </a:cxn>
                  <a:cxn ang="0">
                    <a:pos x="62" y="2000"/>
                  </a:cxn>
                  <a:cxn ang="0">
                    <a:pos x="33" y="1952"/>
                  </a:cxn>
                  <a:cxn ang="0">
                    <a:pos x="7" y="1837"/>
                  </a:cxn>
                  <a:cxn ang="0">
                    <a:pos x="0" y="1715"/>
                  </a:cxn>
                  <a:cxn ang="0">
                    <a:pos x="1" y="1342"/>
                  </a:cxn>
                  <a:cxn ang="0">
                    <a:pos x="1" y="1171"/>
                  </a:cxn>
                  <a:cxn ang="0">
                    <a:pos x="1" y="565"/>
                  </a:cxn>
                  <a:cxn ang="0">
                    <a:pos x="3" y="363"/>
                  </a:cxn>
                  <a:cxn ang="0">
                    <a:pos x="5" y="289"/>
                  </a:cxn>
                  <a:cxn ang="0">
                    <a:pos x="16" y="244"/>
                  </a:cxn>
                  <a:cxn ang="0">
                    <a:pos x="46" y="156"/>
                  </a:cxn>
                  <a:cxn ang="0">
                    <a:pos x="85" y="95"/>
                  </a:cxn>
                  <a:cxn ang="0">
                    <a:pos x="141" y="51"/>
                  </a:cxn>
                  <a:cxn ang="0">
                    <a:pos x="207" y="17"/>
                  </a:cxn>
                  <a:cxn ang="0">
                    <a:pos x="279" y="0"/>
                  </a:cxn>
                  <a:cxn ang="0">
                    <a:pos x="371" y="0"/>
                  </a:cxn>
                </a:cxnLst>
                <a:rect l="0" t="0" r="r" b="b"/>
                <a:pathLst>
                  <a:path w="2363" h="2106">
                    <a:moveTo>
                      <a:pt x="371" y="0"/>
                    </a:moveTo>
                    <a:lnTo>
                      <a:pt x="2044" y="0"/>
                    </a:lnTo>
                    <a:lnTo>
                      <a:pt x="2103" y="0"/>
                    </a:lnTo>
                    <a:lnTo>
                      <a:pt x="2165" y="10"/>
                    </a:lnTo>
                    <a:lnTo>
                      <a:pt x="2241" y="37"/>
                    </a:lnTo>
                    <a:lnTo>
                      <a:pt x="2293" y="95"/>
                    </a:lnTo>
                    <a:lnTo>
                      <a:pt x="2326" y="153"/>
                    </a:lnTo>
                    <a:lnTo>
                      <a:pt x="2352" y="214"/>
                    </a:lnTo>
                    <a:lnTo>
                      <a:pt x="2362" y="285"/>
                    </a:lnTo>
                    <a:lnTo>
                      <a:pt x="2359" y="369"/>
                    </a:lnTo>
                    <a:lnTo>
                      <a:pt x="2342" y="447"/>
                    </a:lnTo>
                    <a:lnTo>
                      <a:pt x="2310" y="508"/>
                    </a:lnTo>
                    <a:lnTo>
                      <a:pt x="2264" y="559"/>
                    </a:lnTo>
                    <a:lnTo>
                      <a:pt x="2218" y="607"/>
                    </a:lnTo>
                    <a:lnTo>
                      <a:pt x="367" y="2071"/>
                    </a:lnTo>
                    <a:lnTo>
                      <a:pt x="371" y="2068"/>
                    </a:lnTo>
                    <a:lnTo>
                      <a:pt x="289" y="2105"/>
                    </a:lnTo>
                    <a:lnTo>
                      <a:pt x="207" y="2105"/>
                    </a:lnTo>
                    <a:lnTo>
                      <a:pt x="148" y="2088"/>
                    </a:lnTo>
                    <a:lnTo>
                      <a:pt x="102" y="2058"/>
                    </a:lnTo>
                    <a:lnTo>
                      <a:pt x="62" y="2000"/>
                    </a:lnTo>
                    <a:lnTo>
                      <a:pt x="33" y="1952"/>
                    </a:lnTo>
                    <a:lnTo>
                      <a:pt x="7" y="1837"/>
                    </a:lnTo>
                    <a:lnTo>
                      <a:pt x="0" y="1715"/>
                    </a:lnTo>
                    <a:lnTo>
                      <a:pt x="1" y="1342"/>
                    </a:lnTo>
                    <a:lnTo>
                      <a:pt x="1" y="1171"/>
                    </a:lnTo>
                    <a:lnTo>
                      <a:pt x="1" y="565"/>
                    </a:lnTo>
                    <a:lnTo>
                      <a:pt x="3" y="363"/>
                    </a:lnTo>
                    <a:lnTo>
                      <a:pt x="5" y="289"/>
                    </a:lnTo>
                    <a:lnTo>
                      <a:pt x="16" y="244"/>
                    </a:lnTo>
                    <a:lnTo>
                      <a:pt x="46" y="156"/>
                    </a:lnTo>
                    <a:lnTo>
                      <a:pt x="85" y="95"/>
                    </a:lnTo>
                    <a:lnTo>
                      <a:pt x="141" y="51"/>
                    </a:lnTo>
                    <a:lnTo>
                      <a:pt x="207" y="17"/>
                    </a:lnTo>
                    <a:lnTo>
                      <a:pt x="279" y="0"/>
                    </a:lnTo>
                    <a:lnTo>
                      <a:pt x="371" y="0"/>
                    </a:lnTo>
                  </a:path>
                </a:pathLst>
              </a:custGeom>
              <a:solidFill>
                <a:srgbClr val="FF6699"/>
              </a:solidFill>
              <a:ln w="285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83" name="Rectangle 3"/>
              <p:cNvSpPr>
                <a:spLocks noChangeArrowheads="1"/>
              </p:cNvSpPr>
              <p:nvPr/>
            </p:nvSpPr>
            <p:spPr bwMode="auto">
              <a:xfrm>
                <a:off x="245" y="1348"/>
                <a:ext cx="1221" cy="258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84" name="Rectangle 4"/>
              <p:cNvSpPr>
                <a:spLocks noChangeArrowheads="1"/>
              </p:cNvSpPr>
              <p:nvPr/>
            </p:nvSpPr>
            <p:spPr bwMode="auto">
              <a:xfrm>
                <a:off x="245" y="392"/>
                <a:ext cx="1237" cy="924"/>
              </a:xfrm>
              <a:prstGeom prst="rect">
                <a:avLst/>
              </a:prstGeom>
              <a:solidFill>
                <a:srgbClr val="CC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85" name="Rectangle 5"/>
              <p:cNvSpPr>
                <a:spLocks noChangeArrowheads="1"/>
              </p:cNvSpPr>
              <p:nvPr/>
            </p:nvSpPr>
            <p:spPr bwMode="auto">
              <a:xfrm>
                <a:off x="4281" y="3137"/>
                <a:ext cx="1967" cy="79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86" name="Rectangle 6"/>
              <p:cNvSpPr>
                <a:spLocks noChangeArrowheads="1"/>
              </p:cNvSpPr>
              <p:nvPr/>
            </p:nvSpPr>
            <p:spPr bwMode="auto">
              <a:xfrm>
                <a:off x="4283" y="392"/>
                <a:ext cx="1975" cy="2699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GB">
                  <a:latin typeface="Times New Roman" charset="0"/>
                </a:endParaRPr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auto">
              <a:xfrm>
                <a:off x="4941" y="850"/>
                <a:ext cx="333" cy="213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4" y="46"/>
                  </a:cxn>
                  <a:cxn ang="0">
                    <a:pos x="43" y="82"/>
                  </a:cxn>
                  <a:cxn ang="0">
                    <a:pos x="77" y="135"/>
                  </a:cxn>
                  <a:cxn ang="0">
                    <a:pos x="124" y="175"/>
                  </a:cxn>
                  <a:cxn ang="0">
                    <a:pos x="156" y="206"/>
                  </a:cxn>
                  <a:cxn ang="0">
                    <a:pos x="190" y="241"/>
                  </a:cxn>
                  <a:cxn ang="0">
                    <a:pos x="224" y="278"/>
                  </a:cxn>
                  <a:cxn ang="0">
                    <a:pos x="243" y="309"/>
                  </a:cxn>
                  <a:cxn ang="0">
                    <a:pos x="263" y="349"/>
                  </a:cxn>
                  <a:cxn ang="0">
                    <a:pos x="284" y="413"/>
                  </a:cxn>
                  <a:cxn ang="0">
                    <a:pos x="286" y="484"/>
                  </a:cxn>
                  <a:cxn ang="0">
                    <a:pos x="271" y="533"/>
                  </a:cxn>
                  <a:cxn ang="0">
                    <a:pos x="248" y="590"/>
                  </a:cxn>
                  <a:cxn ang="0">
                    <a:pos x="220" y="634"/>
                  </a:cxn>
                  <a:cxn ang="0">
                    <a:pos x="186" y="683"/>
                  </a:cxn>
                  <a:cxn ang="0">
                    <a:pos x="152" y="725"/>
                  </a:cxn>
                  <a:cxn ang="0">
                    <a:pos x="115" y="763"/>
                  </a:cxn>
                  <a:cxn ang="0">
                    <a:pos x="85" y="807"/>
                  </a:cxn>
                  <a:cxn ang="0">
                    <a:pos x="58" y="858"/>
                  </a:cxn>
                  <a:cxn ang="0">
                    <a:pos x="38" y="900"/>
                  </a:cxn>
                  <a:cxn ang="0">
                    <a:pos x="28" y="937"/>
                  </a:cxn>
                  <a:cxn ang="0">
                    <a:pos x="17" y="977"/>
                  </a:cxn>
                  <a:cxn ang="0">
                    <a:pos x="6" y="1021"/>
                  </a:cxn>
                  <a:cxn ang="0">
                    <a:pos x="4" y="1063"/>
                  </a:cxn>
                  <a:cxn ang="0">
                    <a:pos x="0" y="1098"/>
                  </a:cxn>
                  <a:cxn ang="0">
                    <a:pos x="4" y="1140"/>
                  </a:cxn>
                  <a:cxn ang="0">
                    <a:pos x="6" y="1200"/>
                  </a:cxn>
                  <a:cxn ang="0">
                    <a:pos x="11" y="1235"/>
                  </a:cxn>
                  <a:cxn ang="0">
                    <a:pos x="19" y="1274"/>
                  </a:cxn>
                  <a:cxn ang="0">
                    <a:pos x="26" y="1311"/>
                  </a:cxn>
                  <a:cxn ang="0">
                    <a:pos x="43" y="1364"/>
                  </a:cxn>
                  <a:cxn ang="0">
                    <a:pos x="64" y="1403"/>
                  </a:cxn>
                  <a:cxn ang="0">
                    <a:pos x="83" y="1439"/>
                  </a:cxn>
                  <a:cxn ang="0">
                    <a:pos x="103" y="1470"/>
                  </a:cxn>
                  <a:cxn ang="0">
                    <a:pos x="128" y="1510"/>
                  </a:cxn>
                  <a:cxn ang="0">
                    <a:pos x="154" y="1549"/>
                  </a:cxn>
                  <a:cxn ang="0">
                    <a:pos x="184" y="1589"/>
                  </a:cxn>
                  <a:cxn ang="0">
                    <a:pos x="215" y="1629"/>
                  </a:cxn>
                  <a:cxn ang="0">
                    <a:pos x="256" y="1673"/>
                  </a:cxn>
                  <a:cxn ang="0">
                    <a:pos x="297" y="1726"/>
                  </a:cxn>
                  <a:cxn ang="0">
                    <a:pos x="320" y="1762"/>
                  </a:cxn>
                  <a:cxn ang="0">
                    <a:pos x="342" y="1817"/>
                  </a:cxn>
                  <a:cxn ang="0">
                    <a:pos x="346" y="1857"/>
                  </a:cxn>
                  <a:cxn ang="0">
                    <a:pos x="337" y="1923"/>
                  </a:cxn>
                  <a:cxn ang="0">
                    <a:pos x="325" y="1969"/>
                  </a:cxn>
                  <a:cxn ang="0">
                    <a:pos x="312" y="2018"/>
                  </a:cxn>
                  <a:cxn ang="0">
                    <a:pos x="284" y="2078"/>
                  </a:cxn>
                  <a:cxn ang="0">
                    <a:pos x="254" y="2131"/>
                  </a:cxn>
                  <a:cxn ang="0">
                    <a:pos x="220" y="2179"/>
                  </a:cxn>
                  <a:cxn ang="0">
                    <a:pos x="182" y="2228"/>
                  </a:cxn>
                  <a:cxn ang="0">
                    <a:pos x="147" y="2274"/>
                  </a:cxn>
                  <a:cxn ang="0">
                    <a:pos x="135" y="2307"/>
                  </a:cxn>
                  <a:cxn ang="0">
                    <a:pos x="132" y="2345"/>
                  </a:cxn>
                </a:cxnLst>
                <a:rect l="0" t="0" r="r" b="b"/>
                <a:pathLst>
                  <a:path w="347" h="2346">
                    <a:moveTo>
                      <a:pt x="30" y="0"/>
                    </a:moveTo>
                    <a:lnTo>
                      <a:pt x="34" y="46"/>
                    </a:lnTo>
                    <a:lnTo>
                      <a:pt x="43" y="82"/>
                    </a:lnTo>
                    <a:lnTo>
                      <a:pt x="77" y="135"/>
                    </a:lnTo>
                    <a:lnTo>
                      <a:pt x="124" y="175"/>
                    </a:lnTo>
                    <a:lnTo>
                      <a:pt x="156" y="206"/>
                    </a:lnTo>
                    <a:lnTo>
                      <a:pt x="190" y="241"/>
                    </a:lnTo>
                    <a:lnTo>
                      <a:pt x="224" y="278"/>
                    </a:lnTo>
                    <a:lnTo>
                      <a:pt x="243" y="309"/>
                    </a:lnTo>
                    <a:lnTo>
                      <a:pt x="263" y="349"/>
                    </a:lnTo>
                    <a:lnTo>
                      <a:pt x="284" y="413"/>
                    </a:lnTo>
                    <a:lnTo>
                      <a:pt x="286" y="484"/>
                    </a:lnTo>
                    <a:lnTo>
                      <a:pt x="271" y="533"/>
                    </a:lnTo>
                    <a:lnTo>
                      <a:pt x="248" y="590"/>
                    </a:lnTo>
                    <a:lnTo>
                      <a:pt x="220" y="634"/>
                    </a:lnTo>
                    <a:lnTo>
                      <a:pt x="186" y="683"/>
                    </a:lnTo>
                    <a:lnTo>
                      <a:pt x="152" y="725"/>
                    </a:lnTo>
                    <a:lnTo>
                      <a:pt x="115" y="763"/>
                    </a:lnTo>
                    <a:lnTo>
                      <a:pt x="85" y="807"/>
                    </a:lnTo>
                    <a:lnTo>
                      <a:pt x="58" y="858"/>
                    </a:lnTo>
                    <a:lnTo>
                      <a:pt x="38" y="900"/>
                    </a:lnTo>
                    <a:lnTo>
                      <a:pt x="28" y="937"/>
                    </a:lnTo>
                    <a:lnTo>
                      <a:pt x="17" y="977"/>
                    </a:lnTo>
                    <a:lnTo>
                      <a:pt x="6" y="1021"/>
                    </a:lnTo>
                    <a:lnTo>
                      <a:pt x="4" y="1063"/>
                    </a:lnTo>
                    <a:lnTo>
                      <a:pt x="0" y="1098"/>
                    </a:lnTo>
                    <a:lnTo>
                      <a:pt x="4" y="1140"/>
                    </a:lnTo>
                    <a:lnTo>
                      <a:pt x="6" y="1200"/>
                    </a:lnTo>
                    <a:lnTo>
                      <a:pt x="11" y="1235"/>
                    </a:lnTo>
                    <a:lnTo>
                      <a:pt x="19" y="1274"/>
                    </a:lnTo>
                    <a:lnTo>
                      <a:pt x="26" y="1311"/>
                    </a:lnTo>
                    <a:lnTo>
                      <a:pt x="43" y="1364"/>
                    </a:lnTo>
                    <a:lnTo>
                      <a:pt x="64" y="1403"/>
                    </a:lnTo>
                    <a:lnTo>
                      <a:pt x="83" y="1439"/>
                    </a:lnTo>
                    <a:lnTo>
                      <a:pt x="103" y="1470"/>
                    </a:lnTo>
                    <a:lnTo>
                      <a:pt x="128" y="1510"/>
                    </a:lnTo>
                    <a:lnTo>
                      <a:pt x="154" y="1549"/>
                    </a:lnTo>
                    <a:lnTo>
                      <a:pt x="184" y="1589"/>
                    </a:lnTo>
                    <a:lnTo>
                      <a:pt x="215" y="1629"/>
                    </a:lnTo>
                    <a:lnTo>
                      <a:pt x="256" y="1673"/>
                    </a:lnTo>
                    <a:lnTo>
                      <a:pt x="297" y="1726"/>
                    </a:lnTo>
                    <a:lnTo>
                      <a:pt x="320" y="1762"/>
                    </a:lnTo>
                    <a:lnTo>
                      <a:pt x="342" y="1817"/>
                    </a:lnTo>
                    <a:lnTo>
                      <a:pt x="346" y="1857"/>
                    </a:lnTo>
                    <a:lnTo>
                      <a:pt x="337" y="1923"/>
                    </a:lnTo>
                    <a:lnTo>
                      <a:pt x="325" y="1969"/>
                    </a:lnTo>
                    <a:lnTo>
                      <a:pt x="312" y="2018"/>
                    </a:lnTo>
                    <a:lnTo>
                      <a:pt x="284" y="2078"/>
                    </a:lnTo>
                    <a:lnTo>
                      <a:pt x="254" y="2131"/>
                    </a:lnTo>
                    <a:lnTo>
                      <a:pt x="220" y="2179"/>
                    </a:lnTo>
                    <a:lnTo>
                      <a:pt x="182" y="2228"/>
                    </a:lnTo>
                    <a:lnTo>
                      <a:pt x="147" y="2274"/>
                    </a:lnTo>
                    <a:lnTo>
                      <a:pt x="135" y="2307"/>
                    </a:lnTo>
                    <a:lnTo>
                      <a:pt x="132" y="2345"/>
                    </a:lnTo>
                  </a:path>
                </a:pathLst>
              </a:custGeom>
              <a:noFill/>
              <a:ln w="285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>
                <a:off x="4158" y="1218"/>
                <a:ext cx="967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91" name="Rectangle 11"/>
              <p:cNvSpPr>
                <a:spLocks noChangeArrowheads="1"/>
              </p:cNvSpPr>
              <p:nvPr/>
            </p:nvSpPr>
            <p:spPr bwMode="auto">
              <a:xfrm>
                <a:off x="1900" y="1172"/>
                <a:ext cx="591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defTabSz="876300"/>
                <a:r>
                  <a:rPr lang="en-GB" sz="1600" b="1" i="1">
                    <a:solidFill>
                      <a:schemeClr val="bg1"/>
                    </a:solidFill>
                  </a:rPr>
                  <a:t>Acetate</a:t>
                </a:r>
              </a:p>
            </p:txBody>
          </p:sp>
          <p:sp>
            <p:nvSpPr>
              <p:cNvPr id="20492" name="Rectangle 12"/>
              <p:cNvSpPr>
                <a:spLocks noChangeArrowheads="1"/>
              </p:cNvSpPr>
              <p:nvPr/>
            </p:nvSpPr>
            <p:spPr bwMode="auto">
              <a:xfrm>
                <a:off x="2608" y="1185"/>
                <a:ext cx="422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defTabSz="876300"/>
                <a:r>
                  <a:rPr lang="en-GB" sz="1600" b="1" i="1">
                    <a:solidFill>
                      <a:schemeClr val="bg1"/>
                    </a:solidFill>
                  </a:rPr>
                  <a:t>MVA</a:t>
                </a:r>
              </a:p>
            </p:txBody>
          </p:sp>
          <p:sp>
            <p:nvSpPr>
              <p:cNvPr id="20493" name="Rectangle 13"/>
              <p:cNvSpPr>
                <a:spLocks noChangeArrowheads="1"/>
              </p:cNvSpPr>
              <p:nvPr/>
            </p:nvSpPr>
            <p:spPr bwMode="auto">
              <a:xfrm>
                <a:off x="3129" y="1172"/>
                <a:ext cx="802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defTabSz="876300"/>
                <a:r>
                  <a:rPr lang="en-GB" sz="1600" b="1" i="1">
                    <a:solidFill>
                      <a:schemeClr val="bg1"/>
                    </a:solidFill>
                  </a:rPr>
                  <a:t>Cholesterol</a:t>
                </a: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>
                <a:off x="2361" y="1277"/>
                <a:ext cx="263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95" name="Line 15"/>
              <p:cNvSpPr>
                <a:spLocks noChangeShapeType="1"/>
              </p:cNvSpPr>
              <p:nvPr/>
            </p:nvSpPr>
            <p:spPr bwMode="auto">
              <a:xfrm>
                <a:off x="2963" y="1279"/>
                <a:ext cx="188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96" name="Rectangle 16"/>
              <p:cNvSpPr>
                <a:spLocks noChangeArrowheads="1"/>
              </p:cNvSpPr>
              <p:nvPr/>
            </p:nvSpPr>
            <p:spPr bwMode="auto">
              <a:xfrm>
                <a:off x="1946" y="977"/>
                <a:ext cx="1489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defTabSz="876300"/>
                <a:r>
                  <a:rPr lang="en-GB" sz="1800" b="1">
                    <a:solidFill>
                      <a:srgbClr val="F2EC00"/>
                    </a:solidFill>
                  </a:rPr>
                  <a:t>HMG CoA reductase</a:t>
                </a: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flipH="1">
                <a:off x="2315" y="1357"/>
                <a:ext cx="875" cy="64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498" name="Rectangle 18"/>
              <p:cNvSpPr>
                <a:spLocks noChangeArrowheads="1"/>
              </p:cNvSpPr>
              <p:nvPr/>
            </p:nvSpPr>
            <p:spPr bwMode="auto">
              <a:xfrm>
                <a:off x="1774" y="1707"/>
                <a:ext cx="802" cy="3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algn="ctr" defTabSz="876300"/>
                <a:r>
                  <a:rPr lang="en-GB" sz="1600" b="1" i="1">
                    <a:solidFill>
                      <a:schemeClr val="bg1"/>
                    </a:solidFill>
                  </a:rPr>
                  <a:t>Cholesterol</a:t>
                </a:r>
              </a:p>
              <a:p>
                <a:pPr algn="ctr" defTabSz="876300"/>
                <a:r>
                  <a:rPr lang="en-GB" sz="1600" b="1" i="1">
                    <a:solidFill>
                      <a:schemeClr val="bg1"/>
                    </a:solidFill>
                  </a:rPr>
                  <a:t>ester</a:t>
                </a: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 flipH="1">
                <a:off x="2591" y="1357"/>
                <a:ext cx="635" cy="7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00" name="Rectangle 20"/>
              <p:cNvSpPr>
                <a:spLocks noChangeArrowheads="1"/>
              </p:cNvSpPr>
              <p:nvPr/>
            </p:nvSpPr>
            <p:spPr bwMode="auto">
              <a:xfrm>
                <a:off x="2177" y="2140"/>
                <a:ext cx="724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defTabSz="876300"/>
                <a:r>
                  <a:rPr lang="en-GB" sz="1600" b="1" i="1">
                    <a:solidFill>
                      <a:schemeClr val="bg1"/>
                    </a:solidFill>
                  </a:rPr>
                  <a:t>Bile acids </a:t>
                </a:r>
              </a:p>
            </p:txBody>
          </p:sp>
          <p:sp>
            <p:nvSpPr>
              <p:cNvPr id="20501" name="Rectangle 21"/>
              <p:cNvSpPr>
                <a:spLocks noChangeArrowheads="1"/>
              </p:cNvSpPr>
              <p:nvPr/>
            </p:nvSpPr>
            <p:spPr bwMode="auto">
              <a:xfrm>
                <a:off x="3052" y="1495"/>
                <a:ext cx="1290" cy="40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8900" tIns="46038" rIns="88900" bIns="46038">
                <a:spAutoFit/>
              </a:bodyPr>
              <a:lstStyle/>
              <a:p>
                <a:pPr defTabSz="876300"/>
                <a:r>
                  <a:rPr lang="en-GB" sz="1800" b="1" dirty="0">
                    <a:solidFill>
                      <a:srgbClr val="F2EC00"/>
                    </a:solidFill>
                  </a:rPr>
                  <a:t>7</a:t>
                </a:r>
                <a:r>
                  <a:rPr lang="en-GB" sz="1800" b="1" dirty="0">
                    <a:solidFill>
                      <a:srgbClr val="F2EC00"/>
                    </a:solidFill>
                    <a:latin typeface="Symbol" pitchFamily="18" charset="2"/>
                  </a:rPr>
                  <a:t></a:t>
                </a:r>
                <a:r>
                  <a:rPr lang="en-GB" sz="1800" b="1" dirty="0" smtClean="0">
                    <a:solidFill>
                      <a:srgbClr val="F2EC00"/>
                    </a:solidFill>
                  </a:rPr>
                  <a:t>hydro</a:t>
                </a:r>
              </a:p>
              <a:p>
                <a:pPr defTabSz="876300"/>
                <a:r>
                  <a:rPr lang="en-GB" sz="1800" b="1" dirty="0" err="1" smtClean="0">
                    <a:solidFill>
                      <a:srgbClr val="F2EC00"/>
                    </a:solidFill>
                  </a:rPr>
                  <a:t>lase</a:t>
                </a:r>
                <a:r>
                  <a:rPr lang="en-GB" sz="1400" b="1" dirty="0" smtClean="0">
                    <a:solidFill>
                      <a:srgbClr val="F2EC00"/>
                    </a:solidFill>
                  </a:rPr>
                  <a:t>                        </a:t>
                </a:r>
                <a:endParaRPr lang="en-GB" sz="1400" b="1" dirty="0">
                  <a:solidFill>
                    <a:srgbClr val="F2EC00"/>
                  </a:solidFill>
                </a:endParaRPr>
              </a:p>
            </p:txBody>
          </p:sp>
          <p:sp>
            <p:nvSpPr>
              <p:cNvPr id="20502" name="Freeform 22"/>
              <p:cNvSpPr>
                <a:spLocks/>
              </p:cNvSpPr>
              <p:nvPr/>
            </p:nvSpPr>
            <p:spPr bwMode="auto">
              <a:xfrm>
                <a:off x="5491" y="850"/>
                <a:ext cx="334" cy="213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4" y="46"/>
                  </a:cxn>
                  <a:cxn ang="0">
                    <a:pos x="43" y="82"/>
                  </a:cxn>
                  <a:cxn ang="0">
                    <a:pos x="77" y="135"/>
                  </a:cxn>
                  <a:cxn ang="0">
                    <a:pos x="124" y="175"/>
                  </a:cxn>
                  <a:cxn ang="0">
                    <a:pos x="156" y="206"/>
                  </a:cxn>
                  <a:cxn ang="0">
                    <a:pos x="190" y="241"/>
                  </a:cxn>
                  <a:cxn ang="0">
                    <a:pos x="224" y="278"/>
                  </a:cxn>
                  <a:cxn ang="0">
                    <a:pos x="243" y="309"/>
                  </a:cxn>
                  <a:cxn ang="0">
                    <a:pos x="263" y="349"/>
                  </a:cxn>
                  <a:cxn ang="0">
                    <a:pos x="284" y="413"/>
                  </a:cxn>
                  <a:cxn ang="0">
                    <a:pos x="286" y="484"/>
                  </a:cxn>
                  <a:cxn ang="0">
                    <a:pos x="271" y="533"/>
                  </a:cxn>
                  <a:cxn ang="0">
                    <a:pos x="248" y="590"/>
                  </a:cxn>
                  <a:cxn ang="0">
                    <a:pos x="220" y="634"/>
                  </a:cxn>
                  <a:cxn ang="0">
                    <a:pos x="186" y="683"/>
                  </a:cxn>
                  <a:cxn ang="0">
                    <a:pos x="152" y="725"/>
                  </a:cxn>
                  <a:cxn ang="0">
                    <a:pos x="115" y="763"/>
                  </a:cxn>
                  <a:cxn ang="0">
                    <a:pos x="85" y="807"/>
                  </a:cxn>
                  <a:cxn ang="0">
                    <a:pos x="58" y="858"/>
                  </a:cxn>
                  <a:cxn ang="0">
                    <a:pos x="38" y="900"/>
                  </a:cxn>
                  <a:cxn ang="0">
                    <a:pos x="28" y="937"/>
                  </a:cxn>
                  <a:cxn ang="0">
                    <a:pos x="17" y="977"/>
                  </a:cxn>
                  <a:cxn ang="0">
                    <a:pos x="6" y="1021"/>
                  </a:cxn>
                  <a:cxn ang="0">
                    <a:pos x="4" y="1063"/>
                  </a:cxn>
                  <a:cxn ang="0">
                    <a:pos x="0" y="1098"/>
                  </a:cxn>
                  <a:cxn ang="0">
                    <a:pos x="4" y="1140"/>
                  </a:cxn>
                  <a:cxn ang="0">
                    <a:pos x="6" y="1200"/>
                  </a:cxn>
                  <a:cxn ang="0">
                    <a:pos x="11" y="1235"/>
                  </a:cxn>
                  <a:cxn ang="0">
                    <a:pos x="19" y="1274"/>
                  </a:cxn>
                  <a:cxn ang="0">
                    <a:pos x="26" y="1311"/>
                  </a:cxn>
                  <a:cxn ang="0">
                    <a:pos x="43" y="1364"/>
                  </a:cxn>
                  <a:cxn ang="0">
                    <a:pos x="64" y="1403"/>
                  </a:cxn>
                  <a:cxn ang="0">
                    <a:pos x="83" y="1439"/>
                  </a:cxn>
                  <a:cxn ang="0">
                    <a:pos x="103" y="1470"/>
                  </a:cxn>
                  <a:cxn ang="0">
                    <a:pos x="128" y="1510"/>
                  </a:cxn>
                  <a:cxn ang="0">
                    <a:pos x="154" y="1549"/>
                  </a:cxn>
                  <a:cxn ang="0">
                    <a:pos x="184" y="1589"/>
                  </a:cxn>
                  <a:cxn ang="0">
                    <a:pos x="215" y="1629"/>
                  </a:cxn>
                  <a:cxn ang="0">
                    <a:pos x="256" y="1673"/>
                  </a:cxn>
                  <a:cxn ang="0">
                    <a:pos x="297" y="1726"/>
                  </a:cxn>
                  <a:cxn ang="0">
                    <a:pos x="320" y="1762"/>
                  </a:cxn>
                  <a:cxn ang="0">
                    <a:pos x="342" y="1817"/>
                  </a:cxn>
                  <a:cxn ang="0">
                    <a:pos x="346" y="1857"/>
                  </a:cxn>
                  <a:cxn ang="0">
                    <a:pos x="337" y="1923"/>
                  </a:cxn>
                  <a:cxn ang="0">
                    <a:pos x="325" y="1969"/>
                  </a:cxn>
                  <a:cxn ang="0">
                    <a:pos x="312" y="2018"/>
                  </a:cxn>
                  <a:cxn ang="0">
                    <a:pos x="284" y="2078"/>
                  </a:cxn>
                  <a:cxn ang="0">
                    <a:pos x="254" y="2131"/>
                  </a:cxn>
                  <a:cxn ang="0">
                    <a:pos x="220" y="2179"/>
                  </a:cxn>
                  <a:cxn ang="0">
                    <a:pos x="182" y="2228"/>
                  </a:cxn>
                  <a:cxn ang="0">
                    <a:pos x="147" y="2274"/>
                  </a:cxn>
                  <a:cxn ang="0">
                    <a:pos x="135" y="2307"/>
                  </a:cxn>
                  <a:cxn ang="0">
                    <a:pos x="132" y="2345"/>
                  </a:cxn>
                </a:cxnLst>
                <a:rect l="0" t="0" r="r" b="b"/>
                <a:pathLst>
                  <a:path w="347" h="2346">
                    <a:moveTo>
                      <a:pt x="30" y="0"/>
                    </a:moveTo>
                    <a:lnTo>
                      <a:pt x="34" y="46"/>
                    </a:lnTo>
                    <a:lnTo>
                      <a:pt x="43" y="82"/>
                    </a:lnTo>
                    <a:lnTo>
                      <a:pt x="77" y="135"/>
                    </a:lnTo>
                    <a:lnTo>
                      <a:pt x="124" y="175"/>
                    </a:lnTo>
                    <a:lnTo>
                      <a:pt x="156" y="206"/>
                    </a:lnTo>
                    <a:lnTo>
                      <a:pt x="190" y="241"/>
                    </a:lnTo>
                    <a:lnTo>
                      <a:pt x="224" y="278"/>
                    </a:lnTo>
                    <a:lnTo>
                      <a:pt x="243" y="309"/>
                    </a:lnTo>
                    <a:lnTo>
                      <a:pt x="263" y="349"/>
                    </a:lnTo>
                    <a:lnTo>
                      <a:pt x="284" y="413"/>
                    </a:lnTo>
                    <a:lnTo>
                      <a:pt x="286" y="484"/>
                    </a:lnTo>
                    <a:lnTo>
                      <a:pt x="271" y="533"/>
                    </a:lnTo>
                    <a:lnTo>
                      <a:pt x="248" y="590"/>
                    </a:lnTo>
                    <a:lnTo>
                      <a:pt x="220" y="634"/>
                    </a:lnTo>
                    <a:lnTo>
                      <a:pt x="186" y="683"/>
                    </a:lnTo>
                    <a:lnTo>
                      <a:pt x="152" y="725"/>
                    </a:lnTo>
                    <a:lnTo>
                      <a:pt x="115" y="763"/>
                    </a:lnTo>
                    <a:lnTo>
                      <a:pt x="85" y="807"/>
                    </a:lnTo>
                    <a:lnTo>
                      <a:pt x="58" y="858"/>
                    </a:lnTo>
                    <a:lnTo>
                      <a:pt x="38" y="900"/>
                    </a:lnTo>
                    <a:lnTo>
                      <a:pt x="28" y="937"/>
                    </a:lnTo>
                    <a:lnTo>
                      <a:pt x="17" y="977"/>
                    </a:lnTo>
                    <a:lnTo>
                      <a:pt x="6" y="1021"/>
                    </a:lnTo>
                    <a:lnTo>
                      <a:pt x="4" y="1063"/>
                    </a:lnTo>
                    <a:lnTo>
                      <a:pt x="0" y="1098"/>
                    </a:lnTo>
                    <a:lnTo>
                      <a:pt x="4" y="1140"/>
                    </a:lnTo>
                    <a:lnTo>
                      <a:pt x="6" y="1200"/>
                    </a:lnTo>
                    <a:lnTo>
                      <a:pt x="11" y="1235"/>
                    </a:lnTo>
                    <a:lnTo>
                      <a:pt x="19" y="1274"/>
                    </a:lnTo>
                    <a:lnTo>
                      <a:pt x="26" y="1311"/>
                    </a:lnTo>
                    <a:lnTo>
                      <a:pt x="43" y="1364"/>
                    </a:lnTo>
                    <a:lnTo>
                      <a:pt x="64" y="1403"/>
                    </a:lnTo>
                    <a:lnTo>
                      <a:pt x="83" y="1439"/>
                    </a:lnTo>
                    <a:lnTo>
                      <a:pt x="103" y="1470"/>
                    </a:lnTo>
                    <a:lnTo>
                      <a:pt x="128" y="1510"/>
                    </a:lnTo>
                    <a:lnTo>
                      <a:pt x="154" y="1549"/>
                    </a:lnTo>
                    <a:lnTo>
                      <a:pt x="184" y="1589"/>
                    </a:lnTo>
                    <a:lnTo>
                      <a:pt x="215" y="1629"/>
                    </a:lnTo>
                    <a:lnTo>
                      <a:pt x="256" y="1673"/>
                    </a:lnTo>
                    <a:lnTo>
                      <a:pt x="297" y="1726"/>
                    </a:lnTo>
                    <a:lnTo>
                      <a:pt x="320" y="1762"/>
                    </a:lnTo>
                    <a:lnTo>
                      <a:pt x="342" y="1817"/>
                    </a:lnTo>
                    <a:lnTo>
                      <a:pt x="346" y="1857"/>
                    </a:lnTo>
                    <a:lnTo>
                      <a:pt x="337" y="1923"/>
                    </a:lnTo>
                    <a:lnTo>
                      <a:pt x="325" y="1969"/>
                    </a:lnTo>
                    <a:lnTo>
                      <a:pt x="312" y="2018"/>
                    </a:lnTo>
                    <a:lnTo>
                      <a:pt x="284" y="2078"/>
                    </a:lnTo>
                    <a:lnTo>
                      <a:pt x="254" y="2131"/>
                    </a:lnTo>
                    <a:lnTo>
                      <a:pt x="220" y="2179"/>
                    </a:lnTo>
                    <a:lnTo>
                      <a:pt x="182" y="2228"/>
                    </a:lnTo>
                    <a:lnTo>
                      <a:pt x="147" y="2274"/>
                    </a:lnTo>
                    <a:lnTo>
                      <a:pt x="135" y="2307"/>
                    </a:lnTo>
                    <a:lnTo>
                      <a:pt x="132" y="2345"/>
                    </a:lnTo>
                  </a:path>
                </a:pathLst>
              </a:custGeom>
              <a:noFill/>
              <a:ln w="285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03" name="Rectangle 23"/>
              <p:cNvSpPr>
                <a:spLocks noChangeArrowheads="1"/>
              </p:cNvSpPr>
              <p:nvPr/>
            </p:nvSpPr>
            <p:spPr bwMode="auto">
              <a:xfrm>
                <a:off x="4216" y="1207"/>
                <a:ext cx="911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/>
                <a:r>
                  <a:rPr lang="en-GB" sz="1800" b="1" i="1" dirty="0" err="1" smtClean="0">
                    <a:solidFill>
                      <a:schemeClr val="bg1"/>
                    </a:solidFill>
                  </a:rPr>
                  <a:t>holesterol</a:t>
                </a:r>
                <a:endParaRPr lang="en-GB" sz="1800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04" name="AutoShape 24"/>
              <p:cNvSpPr>
                <a:spLocks noChangeArrowheads="1"/>
              </p:cNvSpPr>
              <p:nvPr/>
            </p:nvSpPr>
            <p:spPr bwMode="auto">
              <a:xfrm rot="14938358">
                <a:off x="1679" y="2902"/>
                <a:ext cx="92" cy="139"/>
              </a:xfrm>
              <a:prstGeom prst="flowChartMerge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05" name="AutoShape 25"/>
              <p:cNvSpPr>
                <a:spLocks noChangeArrowheads="1"/>
              </p:cNvSpPr>
              <p:nvPr/>
            </p:nvSpPr>
            <p:spPr bwMode="auto">
              <a:xfrm rot="14938358">
                <a:off x="1613" y="2774"/>
                <a:ext cx="93" cy="138"/>
              </a:xfrm>
              <a:prstGeom prst="flowChartMerge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06" name="Text Box 26"/>
              <p:cNvSpPr txBox="1">
                <a:spLocks noChangeArrowheads="1"/>
              </p:cNvSpPr>
              <p:nvPr/>
            </p:nvSpPr>
            <p:spPr bwMode="auto">
              <a:xfrm>
                <a:off x="2430" y="1465"/>
                <a:ext cx="48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rgbClr val="F2EC00"/>
                    </a:solidFill>
                  </a:rPr>
                  <a:t>ACAT</a:t>
                </a:r>
              </a:p>
            </p:txBody>
          </p:sp>
          <p:sp>
            <p:nvSpPr>
              <p:cNvPr id="20507" name="Freeform 27"/>
              <p:cNvSpPr>
                <a:spLocks/>
              </p:cNvSpPr>
              <p:nvPr/>
            </p:nvSpPr>
            <p:spPr bwMode="auto">
              <a:xfrm>
                <a:off x="2499" y="2324"/>
                <a:ext cx="138" cy="5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192"/>
                  </a:cxn>
                  <a:cxn ang="0">
                    <a:pos x="144" y="576"/>
                  </a:cxn>
                </a:cxnLst>
                <a:rect l="0" t="0" r="r" b="b"/>
                <a:pathLst>
                  <a:path w="144" h="576">
                    <a:moveTo>
                      <a:pt x="0" y="0"/>
                    </a:moveTo>
                    <a:lnTo>
                      <a:pt x="144" y="192"/>
                    </a:lnTo>
                    <a:lnTo>
                      <a:pt x="144" y="576"/>
                    </a:ln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08" name="Line 28"/>
              <p:cNvSpPr>
                <a:spLocks noChangeShapeType="1"/>
              </p:cNvSpPr>
              <p:nvPr/>
            </p:nvSpPr>
            <p:spPr bwMode="auto">
              <a:xfrm>
                <a:off x="2587" y="2589"/>
                <a:ext cx="0" cy="1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>
                <a:off x="2683" y="2508"/>
                <a:ext cx="0" cy="25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10" name="Freeform 30"/>
              <p:cNvSpPr>
                <a:spLocks/>
              </p:cNvSpPr>
              <p:nvPr/>
            </p:nvSpPr>
            <p:spPr bwMode="auto">
              <a:xfrm>
                <a:off x="1282" y="2075"/>
                <a:ext cx="968" cy="322"/>
              </a:xfrm>
              <a:custGeom>
                <a:avLst/>
                <a:gdLst/>
                <a:ahLst/>
                <a:cxnLst>
                  <a:cxn ang="0">
                    <a:pos x="768" y="0"/>
                  </a:cxn>
                  <a:cxn ang="0">
                    <a:pos x="336" y="336"/>
                  </a:cxn>
                  <a:cxn ang="0">
                    <a:pos x="0" y="336"/>
                  </a:cxn>
                </a:cxnLst>
                <a:rect l="0" t="0" r="r" b="b"/>
                <a:pathLst>
                  <a:path w="768" h="336">
                    <a:moveTo>
                      <a:pt x="768" y="0"/>
                    </a:moveTo>
                    <a:lnTo>
                      <a:pt x="336" y="336"/>
                    </a:lnTo>
                    <a:lnTo>
                      <a:pt x="0" y="336"/>
                    </a:ln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11" name="Text Box 31"/>
              <p:cNvSpPr txBox="1">
                <a:spLocks noChangeArrowheads="1"/>
              </p:cNvSpPr>
              <p:nvPr/>
            </p:nvSpPr>
            <p:spPr bwMode="auto">
              <a:xfrm>
                <a:off x="1699" y="2019"/>
                <a:ext cx="4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rgbClr val="F2EC00"/>
                    </a:solidFill>
                  </a:rPr>
                  <a:t>MTP</a:t>
                </a:r>
                <a:endParaRPr lang="en-GB" sz="1600" b="1">
                  <a:solidFill>
                    <a:srgbClr val="F2EC00"/>
                  </a:solidFill>
                </a:endParaRPr>
              </a:p>
            </p:txBody>
          </p:sp>
          <p:sp>
            <p:nvSpPr>
              <p:cNvPr id="20512" name="Text Box 32"/>
              <p:cNvSpPr txBox="1">
                <a:spLocks noChangeArrowheads="1"/>
              </p:cNvSpPr>
              <p:nvPr/>
            </p:nvSpPr>
            <p:spPr bwMode="auto">
              <a:xfrm>
                <a:off x="1764" y="2287"/>
                <a:ext cx="444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 b="1" i="1">
                    <a:solidFill>
                      <a:schemeClr val="bg1"/>
                    </a:solidFill>
                  </a:rPr>
                  <a:t>apoB</a:t>
                </a:r>
              </a:p>
              <a:p>
                <a:r>
                  <a:rPr lang="en-GB" sz="1600" b="1" i="1">
                    <a:solidFill>
                      <a:schemeClr val="bg1"/>
                    </a:solidFill>
                  </a:rPr>
                  <a:t>TG</a:t>
                </a:r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>
                <a:off x="3582" y="1902"/>
                <a:ext cx="1574" cy="891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14" name="Text Box 34"/>
              <p:cNvSpPr txBox="1">
                <a:spLocks noChangeArrowheads="1"/>
              </p:cNvSpPr>
              <p:nvPr/>
            </p:nvSpPr>
            <p:spPr bwMode="auto">
              <a:xfrm>
                <a:off x="4377" y="2663"/>
                <a:ext cx="80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 i="1">
                    <a:solidFill>
                      <a:schemeClr val="bg1"/>
                    </a:solidFill>
                  </a:rPr>
                  <a:t>Bile acids </a:t>
                </a:r>
              </a:p>
            </p:txBody>
          </p:sp>
          <p:sp>
            <p:nvSpPr>
              <p:cNvPr id="20515" name="AutoShape 35"/>
              <p:cNvSpPr>
                <a:spLocks noChangeArrowheads="1"/>
              </p:cNvSpPr>
              <p:nvPr/>
            </p:nvSpPr>
            <p:spPr bwMode="auto">
              <a:xfrm rot="-544734">
                <a:off x="5190" y="1172"/>
                <a:ext cx="47" cy="139"/>
              </a:xfrm>
              <a:prstGeom prst="flowChartTerminator">
                <a:avLst/>
              </a:prstGeom>
              <a:solidFill>
                <a:srgbClr val="C26C1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16" name="AutoShape 36"/>
              <p:cNvSpPr>
                <a:spLocks noChangeArrowheads="1"/>
              </p:cNvSpPr>
              <p:nvPr/>
            </p:nvSpPr>
            <p:spPr bwMode="auto">
              <a:xfrm rot="1500598">
                <a:off x="5144" y="2749"/>
                <a:ext cx="46" cy="139"/>
              </a:xfrm>
              <a:prstGeom prst="flowChartTerminator">
                <a:avLst/>
              </a:prstGeom>
              <a:solidFill>
                <a:srgbClr val="C26C1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17" name="Text Box 37"/>
              <p:cNvSpPr txBox="1">
                <a:spLocks noChangeArrowheads="1"/>
              </p:cNvSpPr>
              <p:nvPr/>
            </p:nvSpPr>
            <p:spPr bwMode="auto">
              <a:xfrm>
                <a:off x="5558" y="1491"/>
                <a:ext cx="65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 dirty="0" smtClean="0">
                    <a:solidFill>
                      <a:schemeClr val="bg1"/>
                    </a:solidFill>
                  </a:rPr>
                  <a:t>JEJUN</a:t>
                </a:r>
                <a:endParaRPr lang="en-GB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19" name="Text Box 39"/>
              <p:cNvSpPr txBox="1">
                <a:spLocks noChangeArrowheads="1"/>
              </p:cNvSpPr>
              <p:nvPr/>
            </p:nvSpPr>
            <p:spPr bwMode="auto">
              <a:xfrm>
                <a:off x="2534" y="466"/>
                <a:ext cx="5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chemeClr val="bg1"/>
                    </a:solidFill>
                  </a:rPr>
                  <a:t>LIVER</a:t>
                </a:r>
              </a:p>
            </p:txBody>
          </p:sp>
          <p:grpSp>
            <p:nvGrpSpPr>
              <p:cNvPr id="4" name="Group 40"/>
              <p:cNvGrpSpPr>
                <a:grpSpLocks/>
              </p:cNvGrpSpPr>
              <p:nvPr/>
            </p:nvGrpSpPr>
            <p:grpSpPr bwMode="auto">
              <a:xfrm>
                <a:off x="2900" y="2148"/>
                <a:ext cx="209" cy="279"/>
                <a:chOff x="2376" y="2592"/>
                <a:chExt cx="217" cy="291"/>
              </a:xfrm>
            </p:grpSpPr>
            <p:sp>
              <p:nvSpPr>
                <p:cNvPr id="20521" name="AutoShape 41"/>
                <p:cNvSpPr>
                  <a:spLocks noChangeArrowheads="1"/>
                </p:cNvSpPr>
                <p:nvPr/>
              </p:nvSpPr>
              <p:spPr bwMode="auto">
                <a:xfrm rot="-2129312">
                  <a:off x="2376" y="2592"/>
                  <a:ext cx="96" cy="96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22" name="Freeform 42"/>
                <p:cNvSpPr>
                  <a:spLocks/>
                </p:cNvSpPr>
                <p:nvPr/>
              </p:nvSpPr>
              <p:spPr bwMode="auto">
                <a:xfrm rot="-2129312">
                  <a:off x="2473" y="2676"/>
                  <a:ext cx="47" cy="207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48" y="192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48" h="288">
                      <a:moveTo>
                        <a:pt x="48" y="0"/>
                      </a:moveTo>
                      <a:lnTo>
                        <a:pt x="48" y="192"/>
                      </a:lnTo>
                      <a:lnTo>
                        <a:pt x="0" y="288"/>
                      </a:ln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23" name="Line 43"/>
                <p:cNvSpPr>
                  <a:spLocks noChangeShapeType="1"/>
                </p:cNvSpPr>
                <p:nvPr/>
              </p:nvSpPr>
              <p:spPr bwMode="auto">
                <a:xfrm rot="-2129312">
                  <a:off x="2545" y="2749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" name="Group 44"/>
              <p:cNvGrpSpPr>
                <a:grpSpLocks/>
              </p:cNvGrpSpPr>
              <p:nvPr/>
            </p:nvGrpSpPr>
            <p:grpSpPr bwMode="auto">
              <a:xfrm>
                <a:off x="3027" y="2032"/>
                <a:ext cx="208" cy="280"/>
                <a:chOff x="2376" y="2592"/>
                <a:chExt cx="217" cy="291"/>
              </a:xfrm>
            </p:grpSpPr>
            <p:sp>
              <p:nvSpPr>
                <p:cNvPr id="20525" name="AutoShape 45"/>
                <p:cNvSpPr>
                  <a:spLocks noChangeArrowheads="1"/>
                </p:cNvSpPr>
                <p:nvPr/>
              </p:nvSpPr>
              <p:spPr bwMode="auto">
                <a:xfrm rot="-2129312">
                  <a:off x="2376" y="2592"/>
                  <a:ext cx="96" cy="96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26" name="Freeform 46"/>
                <p:cNvSpPr>
                  <a:spLocks/>
                </p:cNvSpPr>
                <p:nvPr/>
              </p:nvSpPr>
              <p:spPr bwMode="auto">
                <a:xfrm rot="-2129312">
                  <a:off x="2473" y="2676"/>
                  <a:ext cx="47" cy="207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48" y="192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48" h="288">
                      <a:moveTo>
                        <a:pt x="48" y="0"/>
                      </a:moveTo>
                      <a:lnTo>
                        <a:pt x="48" y="192"/>
                      </a:lnTo>
                      <a:lnTo>
                        <a:pt x="0" y="288"/>
                      </a:ln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27" name="Line 47"/>
                <p:cNvSpPr>
                  <a:spLocks noChangeShapeType="1"/>
                </p:cNvSpPr>
                <p:nvPr/>
              </p:nvSpPr>
              <p:spPr bwMode="auto">
                <a:xfrm rot="-2129312">
                  <a:off x="2545" y="2749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528" name="Text Box 48"/>
              <p:cNvSpPr txBox="1">
                <a:spLocks noChangeArrowheads="1"/>
              </p:cNvSpPr>
              <p:nvPr/>
            </p:nvSpPr>
            <p:spPr bwMode="auto">
              <a:xfrm>
                <a:off x="3238" y="2229"/>
                <a:ext cx="5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rgbClr val="F2EC00"/>
                    </a:solidFill>
                  </a:rPr>
                  <a:t>PPAR</a:t>
                </a:r>
                <a:r>
                  <a:rPr lang="en-GB" sz="1800" b="1">
                    <a:solidFill>
                      <a:srgbClr val="F2EC00"/>
                    </a:solidFill>
                    <a:sym typeface="Symbol" pitchFamily="18" charset="2"/>
                  </a:rPr>
                  <a:t></a:t>
                </a:r>
                <a:endParaRPr lang="en-GB" sz="1800" b="1">
                  <a:solidFill>
                    <a:srgbClr val="F2EC00"/>
                  </a:solidFill>
                </a:endParaRPr>
              </a:p>
            </p:txBody>
          </p:sp>
          <p:sp>
            <p:nvSpPr>
              <p:cNvPr id="20529" name="Text Box 49"/>
              <p:cNvSpPr txBox="1">
                <a:spLocks noChangeArrowheads="1"/>
              </p:cNvSpPr>
              <p:nvPr/>
            </p:nvSpPr>
            <p:spPr bwMode="auto">
              <a:xfrm>
                <a:off x="5528" y="3460"/>
                <a:ext cx="66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1800" b="1" dirty="0">
                    <a:solidFill>
                      <a:schemeClr val="bg1"/>
                    </a:solidFill>
                  </a:rPr>
                  <a:t>ADIPOSE </a:t>
                </a:r>
                <a:r>
                  <a:rPr lang="en-GB" sz="1800" b="1" dirty="0" smtClean="0">
                    <a:solidFill>
                      <a:schemeClr val="bg1"/>
                    </a:solidFill>
                  </a:rPr>
                  <a:t>UE</a:t>
                </a:r>
                <a:endParaRPr lang="en-GB" sz="18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" name="Group 50"/>
              <p:cNvGrpSpPr>
                <a:grpSpLocks/>
              </p:cNvGrpSpPr>
              <p:nvPr/>
            </p:nvGrpSpPr>
            <p:grpSpPr bwMode="auto">
              <a:xfrm>
                <a:off x="4437" y="3187"/>
                <a:ext cx="1384" cy="625"/>
                <a:chOff x="4032" y="3572"/>
                <a:chExt cx="1442" cy="651"/>
              </a:xfrm>
            </p:grpSpPr>
            <p:sp>
              <p:nvSpPr>
                <p:cNvPr id="20531" name="AutoShape 51"/>
                <p:cNvSpPr>
                  <a:spLocks noChangeArrowheads="1"/>
                </p:cNvSpPr>
                <p:nvPr/>
              </p:nvSpPr>
              <p:spPr bwMode="auto">
                <a:xfrm>
                  <a:off x="4203" y="3743"/>
                  <a:ext cx="165" cy="174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2" name="AutoShape 52"/>
                <p:cNvSpPr>
                  <a:spLocks noChangeArrowheads="1"/>
                </p:cNvSpPr>
                <p:nvPr/>
              </p:nvSpPr>
              <p:spPr bwMode="auto">
                <a:xfrm>
                  <a:off x="4494" y="3779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3" name="AutoShape 53"/>
                <p:cNvSpPr>
                  <a:spLocks noChangeArrowheads="1"/>
                </p:cNvSpPr>
                <p:nvPr/>
              </p:nvSpPr>
              <p:spPr bwMode="auto">
                <a:xfrm>
                  <a:off x="4350" y="3635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4" name="AutoShape 54"/>
                <p:cNvSpPr>
                  <a:spLocks noChangeArrowheads="1"/>
                </p:cNvSpPr>
                <p:nvPr/>
              </p:nvSpPr>
              <p:spPr bwMode="auto">
                <a:xfrm>
                  <a:off x="4158" y="3971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5" name="AutoShape 55"/>
                <p:cNvSpPr>
                  <a:spLocks noChangeArrowheads="1"/>
                </p:cNvSpPr>
                <p:nvPr/>
              </p:nvSpPr>
              <p:spPr bwMode="auto">
                <a:xfrm>
                  <a:off x="4032" y="3824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6" name="AutoShape 56"/>
                <p:cNvSpPr>
                  <a:spLocks noChangeArrowheads="1"/>
                </p:cNvSpPr>
                <p:nvPr/>
              </p:nvSpPr>
              <p:spPr bwMode="auto">
                <a:xfrm>
                  <a:off x="4323" y="3866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7" name="AutoShape 57"/>
                <p:cNvSpPr>
                  <a:spLocks noChangeArrowheads="1"/>
                </p:cNvSpPr>
                <p:nvPr/>
              </p:nvSpPr>
              <p:spPr bwMode="auto">
                <a:xfrm>
                  <a:off x="4476" y="4031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38" name="AutoShape 58"/>
                <p:cNvSpPr>
                  <a:spLocks noChangeArrowheads="1"/>
                </p:cNvSpPr>
                <p:nvPr/>
              </p:nvSpPr>
              <p:spPr bwMode="auto">
                <a:xfrm>
                  <a:off x="4638" y="3923"/>
                  <a:ext cx="192" cy="192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7" name="Group 59"/>
                <p:cNvGrpSpPr>
                  <a:grpSpLocks/>
                </p:cNvGrpSpPr>
                <p:nvPr/>
              </p:nvGrpSpPr>
              <p:grpSpPr bwMode="auto">
                <a:xfrm>
                  <a:off x="4689" y="3820"/>
                  <a:ext cx="278" cy="240"/>
                  <a:chOff x="3075" y="3545"/>
                  <a:chExt cx="278" cy="240"/>
                </a:xfrm>
              </p:grpSpPr>
              <p:sp>
                <p:nvSpPr>
                  <p:cNvPr id="20540" name="AutoShape 60"/>
                  <p:cNvSpPr>
                    <a:spLocks noChangeArrowheads="1"/>
                  </p:cNvSpPr>
                  <p:nvPr/>
                </p:nvSpPr>
                <p:spPr bwMode="auto">
                  <a:xfrm rot="-8055383">
                    <a:off x="3075" y="3689"/>
                    <a:ext cx="96" cy="9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541" name="Freeform 61"/>
                  <p:cNvSpPr>
                    <a:spLocks/>
                  </p:cNvSpPr>
                  <p:nvPr/>
                </p:nvSpPr>
                <p:spPr bwMode="auto">
                  <a:xfrm rot="-8055383">
                    <a:off x="3226" y="3539"/>
                    <a:ext cx="47" cy="207"/>
                  </a:xfrm>
                  <a:custGeom>
                    <a:avLst/>
                    <a:gdLst/>
                    <a:ahLst/>
                    <a:cxnLst>
                      <a:cxn ang="0">
                        <a:pos x="48" y="0"/>
                      </a:cxn>
                      <a:cxn ang="0">
                        <a:pos x="48" y="192"/>
                      </a:cxn>
                      <a:cxn ang="0">
                        <a:pos x="0" y="288"/>
                      </a:cxn>
                    </a:cxnLst>
                    <a:rect l="0" t="0" r="r" b="b"/>
                    <a:pathLst>
                      <a:path w="48" h="288">
                        <a:moveTo>
                          <a:pt x="48" y="0"/>
                        </a:moveTo>
                        <a:lnTo>
                          <a:pt x="48" y="192"/>
                        </a:lnTo>
                        <a:lnTo>
                          <a:pt x="0" y="288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542" name="Line 62"/>
                  <p:cNvSpPr>
                    <a:spLocks noChangeShapeType="1"/>
                  </p:cNvSpPr>
                  <p:nvPr/>
                </p:nvSpPr>
                <p:spPr bwMode="auto">
                  <a:xfrm rot="-8055383">
                    <a:off x="3232" y="3521"/>
                    <a:ext cx="48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8" name="Group 63"/>
                <p:cNvGrpSpPr>
                  <a:grpSpLocks/>
                </p:cNvGrpSpPr>
                <p:nvPr/>
              </p:nvGrpSpPr>
              <p:grpSpPr bwMode="auto">
                <a:xfrm>
                  <a:off x="4545" y="3676"/>
                  <a:ext cx="278" cy="240"/>
                  <a:chOff x="3075" y="3545"/>
                  <a:chExt cx="278" cy="240"/>
                </a:xfrm>
              </p:grpSpPr>
              <p:sp>
                <p:nvSpPr>
                  <p:cNvPr id="20544" name="AutoShape 64"/>
                  <p:cNvSpPr>
                    <a:spLocks noChangeArrowheads="1"/>
                  </p:cNvSpPr>
                  <p:nvPr/>
                </p:nvSpPr>
                <p:spPr bwMode="auto">
                  <a:xfrm rot="-8055383">
                    <a:off x="3075" y="3689"/>
                    <a:ext cx="96" cy="9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545" name="Freeform 65"/>
                  <p:cNvSpPr>
                    <a:spLocks/>
                  </p:cNvSpPr>
                  <p:nvPr/>
                </p:nvSpPr>
                <p:spPr bwMode="auto">
                  <a:xfrm rot="-8055383">
                    <a:off x="3226" y="3539"/>
                    <a:ext cx="47" cy="207"/>
                  </a:xfrm>
                  <a:custGeom>
                    <a:avLst/>
                    <a:gdLst/>
                    <a:ahLst/>
                    <a:cxnLst>
                      <a:cxn ang="0">
                        <a:pos x="48" y="0"/>
                      </a:cxn>
                      <a:cxn ang="0">
                        <a:pos x="48" y="192"/>
                      </a:cxn>
                      <a:cxn ang="0">
                        <a:pos x="0" y="288"/>
                      </a:cxn>
                    </a:cxnLst>
                    <a:rect l="0" t="0" r="r" b="b"/>
                    <a:pathLst>
                      <a:path w="48" h="288">
                        <a:moveTo>
                          <a:pt x="48" y="0"/>
                        </a:moveTo>
                        <a:lnTo>
                          <a:pt x="48" y="192"/>
                        </a:lnTo>
                        <a:lnTo>
                          <a:pt x="0" y="288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546" name="Line 66"/>
                  <p:cNvSpPr>
                    <a:spLocks noChangeShapeType="1"/>
                  </p:cNvSpPr>
                  <p:nvPr/>
                </p:nvSpPr>
                <p:spPr bwMode="auto">
                  <a:xfrm rot="-8055383">
                    <a:off x="3232" y="3521"/>
                    <a:ext cx="48" cy="96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0547" name="AutoShape 67"/>
                <p:cNvSpPr>
                  <a:spLocks noChangeArrowheads="1"/>
                </p:cNvSpPr>
                <p:nvPr/>
              </p:nvSpPr>
              <p:spPr bwMode="auto">
                <a:xfrm>
                  <a:off x="4350" y="4073"/>
                  <a:ext cx="117" cy="120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48" name="AutoShape 68"/>
                <p:cNvSpPr>
                  <a:spLocks noChangeArrowheads="1"/>
                </p:cNvSpPr>
                <p:nvPr/>
              </p:nvSpPr>
              <p:spPr bwMode="auto">
                <a:xfrm>
                  <a:off x="4035" y="4022"/>
                  <a:ext cx="117" cy="120"/>
                </a:xfrm>
                <a:prstGeom prst="flowChartConnector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49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807" y="3572"/>
                  <a:ext cx="667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GB" sz="1800" b="1">
                      <a:solidFill>
                        <a:srgbClr val="F2EC00"/>
                      </a:solidFill>
                      <a:latin typeface="Arial" charset="0"/>
                    </a:rPr>
                    <a:t>PPAR</a:t>
                  </a:r>
                  <a:r>
                    <a:rPr lang="en-GB" sz="1800" b="1">
                      <a:solidFill>
                        <a:srgbClr val="F2EC00"/>
                      </a:solidFill>
                      <a:sym typeface="Symbol" pitchFamily="18" charset="2"/>
                    </a:rPr>
                    <a:t></a:t>
                  </a:r>
                  <a:endParaRPr lang="en-GB" sz="1800" b="1">
                    <a:solidFill>
                      <a:srgbClr val="F2EC00"/>
                    </a:solidFill>
                  </a:endParaRPr>
                </a:p>
              </p:txBody>
            </p:sp>
          </p:grpSp>
          <p:sp>
            <p:nvSpPr>
              <p:cNvPr id="20550" name="Text Box 70"/>
              <p:cNvSpPr txBox="1">
                <a:spLocks noChangeArrowheads="1"/>
              </p:cNvSpPr>
              <p:nvPr/>
            </p:nvSpPr>
            <p:spPr bwMode="auto">
              <a:xfrm>
                <a:off x="758" y="1452"/>
                <a:ext cx="44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800" b="1" i="1">
                    <a:solidFill>
                      <a:schemeClr val="bg1"/>
                    </a:solidFill>
                  </a:rPr>
                  <a:t>HDL</a:t>
                </a:r>
              </a:p>
            </p:txBody>
          </p:sp>
          <p:sp>
            <p:nvSpPr>
              <p:cNvPr id="20551" name="Text Box 71"/>
              <p:cNvSpPr txBox="1">
                <a:spLocks noChangeArrowheads="1"/>
              </p:cNvSpPr>
              <p:nvPr/>
            </p:nvSpPr>
            <p:spPr bwMode="auto">
              <a:xfrm>
                <a:off x="737" y="1898"/>
                <a:ext cx="46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rgbClr val="F2EC00"/>
                    </a:solidFill>
                  </a:rPr>
                  <a:t>CETP</a:t>
                </a:r>
              </a:p>
            </p:txBody>
          </p:sp>
          <p:sp>
            <p:nvSpPr>
              <p:cNvPr id="20552" name="Text Box 72"/>
              <p:cNvSpPr txBox="1">
                <a:spLocks noChangeArrowheads="1"/>
              </p:cNvSpPr>
              <p:nvPr/>
            </p:nvSpPr>
            <p:spPr bwMode="auto">
              <a:xfrm>
                <a:off x="750" y="2457"/>
                <a:ext cx="46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 i="1">
                    <a:solidFill>
                      <a:schemeClr val="bg1"/>
                    </a:solidFill>
                  </a:rPr>
                  <a:t>VLDL</a:t>
                </a:r>
              </a:p>
            </p:txBody>
          </p:sp>
          <p:sp>
            <p:nvSpPr>
              <p:cNvPr id="20553" name="Text Box 73"/>
              <p:cNvSpPr txBox="1">
                <a:spLocks noChangeArrowheads="1"/>
              </p:cNvSpPr>
              <p:nvPr/>
            </p:nvSpPr>
            <p:spPr bwMode="auto">
              <a:xfrm>
                <a:off x="389" y="2047"/>
                <a:ext cx="31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 i="1">
                    <a:solidFill>
                      <a:schemeClr val="bg1"/>
                    </a:solidFill>
                  </a:rPr>
                  <a:t>TG</a:t>
                </a:r>
              </a:p>
            </p:txBody>
          </p:sp>
          <p:sp>
            <p:nvSpPr>
              <p:cNvPr id="20555" name="Text Box 75"/>
              <p:cNvSpPr txBox="1">
                <a:spLocks noChangeArrowheads="1"/>
              </p:cNvSpPr>
              <p:nvPr/>
            </p:nvSpPr>
            <p:spPr bwMode="auto">
              <a:xfrm>
                <a:off x="560" y="3451"/>
                <a:ext cx="70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chemeClr val="bg1"/>
                    </a:solidFill>
                  </a:rPr>
                  <a:t>PLASMA</a:t>
                </a:r>
              </a:p>
            </p:txBody>
          </p:sp>
          <p:sp>
            <p:nvSpPr>
              <p:cNvPr id="20556" name="AutoShape 76"/>
              <p:cNvSpPr>
                <a:spLocks noChangeArrowheads="1"/>
              </p:cNvSpPr>
              <p:nvPr/>
            </p:nvSpPr>
            <p:spPr bwMode="auto">
              <a:xfrm>
                <a:off x="791" y="2343"/>
                <a:ext cx="112" cy="116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57" name="AutoShape 77"/>
              <p:cNvSpPr>
                <a:spLocks noChangeArrowheads="1"/>
              </p:cNvSpPr>
              <p:nvPr/>
            </p:nvSpPr>
            <p:spPr bwMode="auto">
              <a:xfrm>
                <a:off x="952" y="2343"/>
                <a:ext cx="112" cy="116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58" name="AutoShape 78"/>
              <p:cNvSpPr>
                <a:spLocks noChangeArrowheads="1"/>
              </p:cNvSpPr>
              <p:nvPr/>
            </p:nvSpPr>
            <p:spPr bwMode="auto">
              <a:xfrm rot="10800000" flipH="1">
                <a:off x="645" y="1645"/>
                <a:ext cx="138" cy="691"/>
              </a:xfrm>
              <a:prstGeom prst="curvedRightArrow">
                <a:avLst>
                  <a:gd name="adj1" fmla="val 100145"/>
                  <a:gd name="adj2" fmla="val 200290"/>
                  <a:gd name="adj3" fmla="val 33333"/>
                </a:avLst>
              </a:prstGeom>
              <a:gradFill rotWithShape="0">
                <a:gsLst>
                  <a:gs pos="0">
                    <a:srgbClr val="F8F8F8"/>
                  </a:gs>
                  <a:gs pos="100000">
                    <a:srgbClr val="F8F8F8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59" name="AutoShape 79"/>
              <p:cNvSpPr>
                <a:spLocks noChangeArrowheads="1"/>
              </p:cNvSpPr>
              <p:nvPr/>
            </p:nvSpPr>
            <p:spPr bwMode="auto">
              <a:xfrm flipH="1">
                <a:off x="1079" y="1702"/>
                <a:ext cx="138" cy="691"/>
              </a:xfrm>
              <a:prstGeom prst="curvedRightArrow">
                <a:avLst>
                  <a:gd name="adj1" fmla="val 100145"/>
                  <a:gd name="adj2" fmla="val 200290"/>
                  <a:gd name="adj3" fmla="val 33333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0" name="AutoShape 80"/>
              <p:cNvSpPr>
                <a:spLocks noChangeArrowheads="1"/>
              </p:cNvSpPr>
              <p:nvPr/>
            </p:nvSpPr>
            <p:spPr bwMode="auto">
              <a:xfrm>
                <a:off x="898" y="1790"/>
                <a:ext cx="55" cy="54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1" name="AutoShape 81"/>
              <p:cNvSpPr>
                <a:spLocks noChangeArrowheads="1"/>
              </p:cNvSpPr>
              <p:nvPr/>
            </p:nvSpPr>
            <p:spPr bwMode="auto">
              <a:xfrm>
                <a:off x="967" y="1714"/>
                <a:ext cx="55" cy="53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2" name="AutoShape 82"/>
              <p:cNvSpPr>
                <a:spLocks noChangeArrowheads="1"/>
              </p:cNvSpPr>
              <p:nvPr/>
            </p:nvSpPr>
            <p:spPr bwMode="auto">
              <a:xfrm>
                <a:off x="825" y="1718"/>
                <a:ext cx="55" cy="53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3" name="AutoShape 83"/>
              <p:cNvSpPr>
                <a:spLocks noChangeArrowheads="1"/>
              </p:cNvSpPr>
              <p:nvPr/>
            </p:nvSpPr>
            <p:spPr bwMode="auto">
              <a:xfrm>
                <a:off x="898" y="1648"/>
                <a:ext cx="55" cy="54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4" name="AutoShape 84"/>
              <p:cNvSpPr>
                <a:spLocks noChangeArrowheads="1"/>
              </p:cNvSpPr>
              <p:nvPr/>
            </p:nvSpPr>
            <p:spPr bwMode="auto">
              <a:xfrm rot="5138221">
                <a:off x="1589" y="1472"/>
                <a:ext cx="92" cy="138"/>
              </a:xfrm>
              <a:prstGeom prst="flowChartMerge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5" name="AutoShape 85"/>
              <p:cNvSpPr>
                <a:spLocks noChangeArrowheads="1"/>
              </p:cNvSpPr>
              <p:nvPr/>
            </p:nvSpPr>
            <p:spPr bwMode="auto">
              <a:xfrm rot="5138221">
                <a:off x="1589" y="1564"/>
                <a:ext cx="92" cy="138"/>
              </a:xfrm>
              <a:prstGeom prst="flowChartMerge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6" name="Line 86"/>
              <p:cNvSpPr>
                <a:spLocks noChangeShapeType="1"/>
              </p:cNvSpPr>
              <p:nvPr/>
            </p:nvSpPr>
            <p:spPr bwMode="auto">
              <a:xfrm>
                <a:off x="1152" y="1587"/>
                <a:ext cx="40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67" name="Text Box 87"/>
              <p:cNvSpPr txBox="1">
                <a:spLocks noChangeArrowheads="1"/>
              </p:cNvSpPr>
              <p:nvPr/>
            </p:nvSpPr>
            <p:spPr bwMode="auto">
              <a:xfrm>
                <a:off x="1142" y="1378"/>
                <a:ext cx="29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i="1">
                    <a:solidFill>
                      <a:schemeClr val="bg1"/>
                    </a:solidFill>
                  </a:rPr>
                  <a:t>CE</a:t>
                </a:r>
                <a:endParaRPr lang="en-US" sz="1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568" name="Text Box 88"/>
              <p:cNvSpPr txBox="1">
                <a:spLocks noChangeArrowheads="1"/>
              </p:cNvSpPr>
              <p:nvPr/>
            </p:nvSpPr>
            <p:spPr bwMode="auto">
              <a:xfrm>
                <a:off x="1704" y="1449"/>
                <a:ext cx="52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2EC00"/>
                    </a:solidFill>
                  </a:rPr>
                  <a:t>SR-B1</a:t>
                </a:r>
              </a:p>
            </p:txBody>
          </p:sp>
          <p:sp>
            <p:nvSpPr>
              <p:cNvPr id="20569" name="Text Box 89"/>
              <p:cNvSpPr txBox="1">
                <a:spLocks noChangeArrowheads="1"/>
              </p:cNvSpPr>
              <p:nvPr/>
            </p:nvSpPr>
            <p:spPr bwMode="auto">
              <a:xfrm>
                <a:off x="232" y="466"/>
                <a:ext cx="134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</a:rPr>
                  <a:t>PERIPHERAL </a:t>
                </a:r>
                <a:r>
                  <a:rPr lang="en-US" sz="1800" b="1" dirty="0" smtClean="0">
                    <a:solidFill>
                      <a:schemeClr val="bg1"/>
                    </a:solidFill>
                  </a:rPr>
                  <a:t>C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70" name="Text Box 90"/>
              <p:cNvSpPr txBox="1">
                <a:spLocks noChangeArrowheads="1"/>
              </p:cNvSpPr>
              <p:nvPr/>
            </p:nvSpPr>
            <p:spPr bwMode="auto">
              <a:xfrm>
                <a:off x="729" y="896"/>
                <a:ext cx="62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2EC00"/>
                    </a:solidFill>
                  </a:rPr>
                  <a:t>ABC A1</a:t>
                </a:r>
              </a:p>
            </p:txBody>
          </p:sp>
          <p:sp>
            <p:nvSpPr>
              <p:cNvPr id="20571" name="Line 91"/>
              <p:cNvSpPr>
                <a:spLocks noChangeShapeType="1"/>
              </p:cNvSpPr>
              <p:nvPr/>
            </p:nvSpPr>
            <p:spPr bwMode="auto">
              <a:xfrm>
                <a:off x="952" y="1080"/>
                <a:ext cx="0" cy="369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72" name="Text Box 92"/>
              <p:cNvSpPr txBox="1">
                <a:spLocks noChangeArrowheads="1"/>
              </p:cNvSpPr>
              <p:nvPr/>
            </p:nvSpPr>
            <p:spPr bwMode="auto">
              <a:xfrm>
                <a:off x="668" y="1126"/>
                <a:ext cx="2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i="1">
                    <a:solidFill>
                      <a:schemeClr val="bg1"/>
                    </a:solidFill>
                  </a:rPr>
                  <a:t>FC</a:t>
                </a:r>
              </a:p>
            </p:txBody>
          </p:sp>
          <p:grpSp>
            <p:nvGrpSpPr>
              <p:cNvPr id="9" name="Group 93"/>
              <p:cNvGrpSpPr>
                <a:grpSpLocks/>
              </p:cNvGrpSpPr>
              <p:nvPr/>
            </p:nvGrpSpPr>
            <p:grpSpPr bwMode="auto">
              <a:xfrm>
                <a:off x="1059" y="758"/>
                <a:ext cx="178" cy="184"/>
                <a:chOff x="913" y="110"/>
                <a:chExt cx="218" cy="226"/>
              </a:xfrm>
            </p:grpSpPr>
            <p:sp>
              <p:nvSpPr>
                <p:cNvPr id="20574" name="Freeform 94"/>
                <p:cNvSpPr>
                  <a:spLocks/>
                </p:cNvSpPr>
                <p:nvPr/>
              </p:nvSpPr>
              <p:spPr bwMode="auto">
                <a:xfrm>
                  <a:off x="913" y="110"/>
                  <a:ext cx="218" cy="226"/>
                </a:xfrm>
                <a:custGeom>
                  <a:avLst/>
                  <a:gdLst/>
                  <a:ahLst/>
                  <a:cxnLst>
                    <a:cxn ang="0">
                      <a:pos x="179" y="67"/>
                    </a:cxn>
                    <a:cxn ang="0">
                      <a:pos x="245" y="67"/>
                    </a:cxn>
                    <a:cxn ang="0">
                      <a:pos x="269" y="127"/>
                    </a:cxn>
                    <a:cxn ang="0">
                      <a:pos x="281" y="193"/>
                    </a:cxn>
                    <a:cxn ang="0">
                      <a:pos x="305" y="223"/>
                    </a:cxn>
                    <a:cxn ang="0">
                      <a:pos x="290" y="286"/>
                    </a:cxn>
                    <a:cxn ang="0">
                      <a:pos x="254" y="322"/>
                    </a:cxn>
                    <a:cxn ang="0">
                      <a:pos x="218" y="286"/>
                    </a:cxn>
                    <a:cxn ang="0">
                      <a:pos x="191" y="259"/>
                    </a:cxn>
                    <a:cxn ang="0">
                      <a:pos x="158" y="235"/>
                    </a:cxn>
                    <a:cxn ang="0">
                      <a:pos x="59" y="307"/>
                    </a:cxn>
                    <a:cxn ang="0">
                      <a:pos x="20" y="280"/>
                    </a:cxn>
                    <a:cxn ang="0">
                      <a:pos x="35" y="187"/>
                    </a:cxn>
                    <a:cxn ang="0">
                      <a:pos x="2" y="55"/>
                    </a:cxn>
                    <a:cxn ang="0">
                      <a:pos x="17" y="1"/>
                    </a:cxn>
                    <a:cxn ang="0">
                      <a:pos x="56" y="4"/>
                    </a:cxn>
                    <a:cxn ang="0">
                      <a:pos x="101" y="46"/>
                    </a:cxn>
                    <a:cxn ang="0">
                      <a:pos x="152" y="70"/>
                    </a:cxn>
                    <a:cxn ang="0">
                      <a:pos x="179" y="67"/>
                    </a:cxn>
                  </a:cxnLst>
                  <a:rect l="0" t="0" r="r" b="b"/>
                  <a:pathLst>
                    <a:path w="311" h="322">
                      <a:moveTo>
                        <a:pt x="179" y="67"/>
                      </a:moveTo>
                      <a:cubicBezTo>
                        <a:pt x="208" y="61"/>
                        <a:pt x="210" y="62"/>
                        <a:pt x="245" y="67"/>
                      </a:cubicBezTo>
                      <a:cubicBezTo>
                        <a:pt x="255" y="86"/>
                        <a:pt x="261" y="107"/>
                        <a:pt x="269" y="127"/>
                      </a:cubicBezTo>
                      <a:cubicBezTo>
                        <a:pt x="272" y="144"/>
                        <a:pt x="279" y="185"/>
                        <a:pt x="281" y="193"/>
                      </a:cubicBezTo>
                      <a:cubicBezTo>
                        <a:pt x="284" y="201"/>
                        <a:pt x="299" y="215"/>
                        <a:pt x="305" y="223"/>
                      </a:cubicBezTo>
                      <a:cubicBezTo>
                        <a:pt x="311" y="248"/>
                        <a:pt x="305" y="266"/>
                        <a:pt x="290" y="286"/>
                      </a:cubicBezTo>
                      <a:cubicBezTo>
                        <a:pt x="284" y="303"/>
                        <a:pt x="271" y="316"/>
                        <a:pt x="254" y="322"/>
                      </a:cubicBezTo>
                      <a:cubicBezTo>
                        <a:pt x="232" y="318"/>
                        <a:pt x="231" y="303"/>
                        <a:pt x="218" y="286"/>
                      </a:cubicBezTo>
                      <a:cubicBezTo>
                        <a:pt x="214" y="269"/>
                        <a:pt x="208" y="263"/>
                        <a:pt x="191" y="259"/>
                      </a:cubicBezTo>
                      <a:cubicBezTo>
                        <a:pt x="178" y="242"/>
                        <a:pt x="180" y="231"/>
                        <a:pt x="158" y="235"/>
                      </a:cubicBezTo>
                      <a:cubicBezTo>
                        <a:pt x="125" y="255"/>
                        <a:pt x="96" y="298"/>
                        <a:pt x="59" y="307"/>
                      </a:cubicBezTo>
                      <a:cubicBezTo>
                        <a:pt x="45" y="298"/>
                        <a:pt x="29" y="294"/>
                        <a:pt x="20" y="280"/>
                      </a:cubicBezTo>
                      <a:cubicBezTo>
                        <a:pt x="14" y="246"/>
                        <a:pt x="2" y="209"/>
                        <a:pt x="35" y="187"/>
                      </a:cubicBezTo>
                      <a:cubicBezTo>
                        <a:pt x="65" y="142"/>
                        <a:pt x="11" y="99"/>
                        <a:pt x="2" y="55"/>
                      </a:cubicBezTo>
                      <a:cubicBezTo>
                        <a:pt x="4" y="27"/>
                        <a:pt x="0" y="18"/>
                        <a:pt x="17" y="1"/>
                      </a:cubicBezTo>
                      <a:cubicBezTo>
                        <a:pt x="30" y="2"/>
                        <a:pt x="44" y="0"/>
                        <a:pt x="56" y="4"/>
                      </a:cubicBezTo>
                      <a:cubicBezTo>
                        <a:pt x="77" y="11"/>
                        <a:pt x="86" y="33"/>
                        <a:pt x="101" y="46"/>
                      </a:cubicBezTo>
                      <a:cubicBezTo>
                        <a:pt x="116" y="59"/>
                        <a:pt x="132" y="65"/>
                        <a:pt x="152" y="70"/>
                      </a:cubicBezTo>
                      <a:cubicBezTo>
                        <a:pt x="183" y="67"/>
                        <a:pt x="192" y="67"/>
                        <a:pt x="179" y="67"/>
                      </a:cubicBezTo>
                      <a:close/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75" name="Oval 95"/>
                <p:cNvSpPr>
                  <a:spLocks noChangeArrowheads="1"/>
                </p:cNvSpPr>
                <p:nvPr/>
              </p:nvSpPr>
              <p:spPr bwMode="auto">
                <a:xfrm>
                  <a:off x="960" y="192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576" name="Oval 96"/>
              <p:cNvSpPr>
                <a:spLocks noChangeArrowheads="1"/>
              </p:cNvSpPr>
              <p:nvPr/>
            </p:nvSpPr>
            <p:spPr bwMode="auto">
              <a:xfrm>
                <a:off x="614" y="750"/>
                <a:ext cx="146" cy="16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77" name="Oval 97"/>
              <p:cNvSpPr>
                <a:spLocks noChangeArrowheads="1"/>
              </p:cNvSpPr>
              <p:nvPr/>
            </p:nvSpPr>
            <p:spPr bwMode="auto">
              <a:xfrm>
                <a:off x="652" y="816"/>
                <a:ext cx="51" cy="5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78" name="AutoShape 98"/>
              <p:cNvSpPr>
                <a:spLocks noChangeArrowheads="1"/>
              </p:cNvSpPr>
              <p:nvPr/>
            </p:nvSpPr>
            <p:spPr bwMode="auto">
              <a:xfrm>
                <a:off x="867" y="2865"/>
                <a:ext cx="82" cy="85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79" name="AutoShape 99"/>
              <p:cNvSpPr>
                <a:spLocks noChangeArrowheads="1"/>
              </p:cNvSpPr>
              <p:nvPr/>
            </p:nvSpPr>
            <p:spPr bwMode="auto">
              <a:xfrm>
                <a:off x="1006" y="2858"/>
                <a:ext cx="81" cy="84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80" name="Line 100"/>
              <p:cNvSpPr>
                <a:spLocks noChangeShapeType="1"/>
              </p:cNvSpPr>
              <p:nvPr/>
            </p:nvSpPr>
            <p:spPr bwMode="auto">
              <a:xfrm>
                <a:off x="967" y="2647"/>
                <a:ext cx="0" cy="199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81" name="Line 101"/>
              <p:cNvSpPr>
                <a:spLocks noChangeShapeType="1"/>
              </p:cNvSpPr>
              <p:nvPr/>
            </p:nvSpPr>
            <p:spPr bwMode="auto">
              <a:xfrm>
                <a:off x="1159" y="2915"/>
                <a:ext cx="415" cy="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82" name="Text Box 102"/>
              <p:cNvSpPr txBox="1">
                <a:spLocks noChangeArrowheads="1"/>
              </p:cNvSpPr>
              <p:nvPr/>
            </p:nvSpPr>
            <p:spPr bwMode="auto">
              <a:xfrm>
                <a:off x="781" y="2960"/>
                <a:ext cx="37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 i="1">
                    <a:solidFill>
                      <a:schemeClr val="bg1"/>
                    </a:solidFill>
                  </a:rPr>
                  <a:t>LDL</a:t>
                </a:r>
              </a:p>
            </p:txBody>
          </p:sp>
          <p:sp>
            <p:nvSpPr>
              <p:cNvPr id="20583" name="Text Box 103"/>
              <p:cNvSpPr txBox="1">
                <a:spLocks noChangeArrowheads="1"/>
              </p:cNvSpPr>
              <p:nvPr/>
            </p:nvSpPr>
            <p:spPr bwMode="auto">
              <a:xfrm>
                <a:off x="1557" y="3013"/>
                <a:ext cx="98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olidFill>
                      <a:srgbClr val="F2EC00"/>
                    </a:solidFill>
                  </a:rPr>
                  <a:t>LDL receptor</a:t>
                </a:r>
              </a:p>
            </p:txBody>
          </p:sp>
          <p:sp>
            <p:nvSpPr>
              <p:cNvPr id="20584" name="Text Box 104"/>
              <p:cNvSpPr txBox="1">
                <a:spLocks noChangeArrowheads="1"/>
              </p:cNvSpPr>
              <p:nvPr/>
            </p:nvSpPr>
            <p:spPr bwMode="auto">
              <a:xfrm>
                <a:off x="4672" y="492"/>
                <a:ext cx="124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800" b="1">
                    <a:solidFill>
                      <a:schemeClr val="bg1"/>
                    </a:solidFill>
                    <a:latin typeface="Arial" charset="0"/>
                  </a:rPr>
                  <a:t>   Diet and bile</a:t>
                </a:r>
              </a:p>
            </p:txBody>
          </p:sp>
          <p:sp>
            <p:nvSpPr>
              <p:cNvPr id="20585" name="Line 105"/>
              <p:cNvSpPr>
                <a:spLocks noChangeShapeType="1"/>
              </p:cNvSpPr>
              <p:nvPr/>
            </p:nvSpPr>
            <p:spPr bwMode="auto">
              <a:xfrm>
                <a:off x="5166" y="707"/>
                <a:ext cx="0" cy="25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88" name="Text Box 108"/>
              <p:cNvSpPr txBox="1">
                <a:spLocks noChangeArrowheads="1"/>
              </p:cNvSpPr>
              <p:nvPr/>
            </p:nvSpPr>
            <p:spPr bwMode="auto">
              <a:xfrm>
                <a:off x="5195" y="1061"/>
                <a:ext cx="54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b="1">
                    <a:solidFill>
                      <a:srgbClr val="FFFF00"/>
                    </a:solidFill>
                    <a:latin typeface="Arial" charset="0"/>
                  </a:rPr>
                  <a:t>NPC1L1</a:t>
                </a:r>
              </a:p>
            </p:txBody>
          </p:sp>
          <p:sp>
            <p:nvSpPr>
              <p:cNvPr id="20589" name="Text Box 109"/>
              <p:cNvSpPr txBox="1">
                <a:spLocks noChangeArrowheads="1"/>
              </p:cNvSpPr>
              <p:nvPr/>
            </p:nvSpPr>
            <p:spPr bwMode="auto">
              <a:xfrm>
                <a:off x="5168" y="1292"/>
                <a:ext cx="54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b="1">
                    <a:solidFill>
                      <a:srgbClr val="FFFF00"/>
                    </a:solidFill>
                    <a:latin typeface="Arial" charset="0"/>
                  </a:rPr>
                  <a:t>ABC G5</a:t>
                </a:r>
              </a:p>
              <a:p>
                <a:r>
                  <a:rPr lang="en-GB" sz="1200" b="1">
                    <a:solidFill>
                      <a:srgbClr val="FFFF00"/>
                    </a:solidFill>
                    <a:latin typeface="Arial" charset="0"/>
                  </a:rPr>
                  <a:t>ABC G8</a:t>
                </a:r>
              </a:p>
            </p:txBody>
          </p:sp>
          <p:sp>
            <p:nvSpPr>
              <p:cNvPr id="20590" name="Line 110"/>
              <p:cNvSpPr>
                <a:spLocks noChangeShapeType="1"/>
              </p:cNvSpPr>
              <p:nvPr/>
            </p:nvSpPr>
            <p:spPr bwMode="auto">
              <a:xfrm flipH="1">
                <a:off x="5266" y="1226"/>
                <a:ext cx="349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92" name="Line 112"/>
              <p:cNvSpPr>
                <a:spLocks noChangeShapeType="1"/>
              </p:cNvSpPr>
              <p:nvPr/>
            </p:nvSpPr>
            <p:spPr bwMode="auto">
              <a:xfrm>
                <a:off x="5286" y="1290"/>
                <a:ext cx="31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0594" name="Text Box 114"/>
            <p:cNvSpPr txBox="1">
              <a:spLocks noChangeArrowheads="1"/>
            </p:cNvSpPr>
            <p:nvPr/>
          </p:nvSpPr>
          <p:spPr bwMode="auto">
            <a:xfrm>
              <a:off x="5222" y="713"/>
              <a:ext cx="1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sp>
          <p:nvSpPr>
            <p:cNvPr id="20596" name="Text Box 116"/>
            <p:cNvSpPr txBox="1">
              <a:spLocks noChangeArrowheads="1"/>
            </p:cNvSpPr>
            <p:nvPr/>
          </p:nvSpPr>
          <p:spPr bwMode="auto">
            <a:xfrm>
              <a:off x="5192" y="695"/>
              <a:ext cx="1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 </a:t>
              </a:r>
            </a:p>
          </p:txBody>
        </p:sp>
        <p:sp>
          <p:nvSpPr>
            <p:cNvPr id="20598" name="Line 118"/>
            <p:cNvSpPr>
              <a:spLocks noChangeShapeType="1"/>
            </p:cNvSpPr>
            <p:nvPr/>
          </p:nvSpPr>
          <p:spPr bwMode="auto">
            <a:xfrm>
              <a:off x="5178" y="75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601" name="Freeform 121"/>
            <p:cNvSpPr>
              <a:spLocks/>
            </p:cNvSpPr>
            <p:nvPr/>
          </p:nvSpPr>
          <p:spPr bwMode="auto">
            <a:xfrm>
              <a:off x="1712" y="891"/>
              <a:ext cx="2396" cy="2103"/>
            </a:xfrm>
            <a:custGeom>
              <a:avLst/>
              <a:gdLst/>
              <a:ahLst/>
              <a:cxnLst>
                <a:cxn ang="0">
                  <a:pos x="371" y="0"/>
                </a:cxn>
                <a:cxn ang="0">
                  <a:pos x="2044" y="0"/>
                </a:cxn>
                <a:cxn ang="0">
                  <a:pos x="2103" y="0"/>
                </a:cxn>
                <a:cxn ang="0">
                  <a:pos x="2165" y="10"/>
                </a:cxn>
                <a:cxn ang="0">
                  <a:pos x="2241" y="37"/>
                </a:cxn>
                <a:cxn ang="0">
                  <a:pos x="2293" y="95"/>
                </a:cxn>
                <a:cxn ang="0">
                  <a:pos x="2326" y="153"/>
                </a:cxn>
                <a:cxn ang="0">
                  <a:pos x="2352" y="214"/>
                </a:cxn>
                <a:cxn ang="0">
                  <a:pos x="2362" y="285"/>
                </a:cxn>
                <a:cxn ang="0">
                  <a:pos x="2359" y="369"/>
                </a:cxn>
                <a:cxn ang="0">
                  <a:pos x="2342" y="447"/>
                </a:cxn>
                <a:cxn ang="0">
                  <a:pos x="2310" y="508"/>
                </a:cxn>
                <a:cxn ang="0">
                  <a:pos x="2264" y="559"/>
                </a:cxn>
                <a:cxn ang="0">
                  <a:pos x="2218" y="607"/>
                </a:cxn>
                <a:cxn ang="0">
                  <a:pos x="367" y="2071"/>
                </a:cxn>
                <a:cxn ang="0">
                  <a:pos x="371" y="2068"/>
                </a:cxn>
                <a:cxn ang="0">
                  <a:pos x="289" y="2105"/>
                </a:cxn>
                <a:cxn ang="0">
                  <a:pos x="207" y="2105"/>
                </a:cxn>
                <a:cxn ang="0">
                  <a:pos x="148" y="2088"/>
                </a:cxn>
                <a:cxn ang="0">
                  <a:pos x="102" y="2058"/>
                </a:cxn>
                <a:cxn ang="0">
                  <a:pos x="62" y="2000"/>
                </a:cxn>
                <a:cxn ang="0">
                  <a:pos x="33" y="1952"/>
                </a:cxn>
                <a:cxn ang="0">
                  <a:pos x="7" y="1837"/>
                </a:cxn>
                <a:cxn ang="0">
                  <a:pos x="0" y="1715"/>
                </a:cxn>
                <a:cxn ang="0">
                  <a:pos x="1" y="1342"/>
                </a:cxn>
                <a:cxn ang="0">
                  <a:pos x="1" y="1171"/>
                </a:cxn>
                <a:cxn ang="0">
                  <a:pos x="1" y="565"/>
                </a:cxn>
                <a:cxn ang="0">
                  <a:pos x="3" y="363"/>
                </a:cxn>
                <a:cxn ang="0">
                  <a:pos x="5" y="289"/>
                </a:cxn>
                <a:cxn ang="0">
                  <a:pos x="16" y="244"/>
                </a:cxn>
                <a:cxn ang="0">
                  <a:pos x="46" y="156"/>
                </a:cxn>
                <a:cxn ang="0">
                  <a:pos x="85" y="95"/>
                </a:cxn>
                <a:cxn ang="0">
                  <a:pos x="141" y="51"/>
                </a:cxn>
                <a:cxn ang="0">
                  <a:pos x="207" y="17"/>
                </a:cxn>
                <a:cxn ang="0">
                  <a:pos x="279" y="0"/>
                </a:cxn>
                <a:cxn ang="0">
                  <a:pos x="371" y="0"/>
                </a:cxn>
              </a:cxnLst>
              <a:rect l="0" t="0" r="r" b="b"/>
              <a:pathLst>
                <a:path w="2363" h="2106">
                  <a:moveTo>
                    <a:pt x="371" y="0"/>
                  </a:moveTo>
                  <a:lnTo>
                    <a:pt x="2044" y="0"/>
                  </a:lnTo>
                  <a:lnTo>
                    <a:pt x="2103" y="0"/>
                  </a:lnTo>
                  <a:lnTo>
                    <a:pt x="2165" y="10"/>
                  </a:lnTo>
                  <a:lnTo>
                    <a:pt x="2241" y="37"/>
                  </a:lnTo>
                  <a:lnTo>
                    <a:pt x="2293" y="95"/>
                  </a:lnTo>
                  <a:lnTo>
                    <a:pt x="2326" y="153"/>
                  </a:lnTo>
                  <a:lnTo>
                    <a:pt x="2352" y="214"/>
                  </a:lnTo>
                  <a:lnTo>
                    <a:pt x="2362" y="285"/>
                  </a:lnTo>
                  <a:lnTo>
                    <a:pt x="2359" y="369"/>
                  </a:lnTo>
                  <a:lnTo>
                    <a:pt x="2342" y="447"/>
                  </a:lnTo>
                  <a:lnTo>
                    <a:pt x="2310" y="508"/>
                  </a:lnTo>
                  <a:lnTo>
                    <a:pt x="2264" y="559"/>
                  </a:lnTo>
                  <a:lnTo>
                    <a:pt x="2218" y="607"/>
                  </a:lnTo>
                  <a:lnTo>
                    <a:pt x="367" y="2071"/>
                  </a:lnTo>
                  <a:lnTo>
                    <a:pt x="371" y="2068"/>
                  </a:lnTo>
                  <a:lnTo>
                    <a:pt x="289" y="2105"/>
                  </a:lnTo>
                  <a:lnTo>
                    <a:pt x="207" y="2105"/>
                  </a:lnTo>
                  <a:lnTo>
                    <a:pt x="148" y="2088"/>
                  </a:lnTo>
                  <a:lnTo>
                    <a:pt x="102" y="2058"/>
                  </a:lnTo>
                  <a:lnTo>
                    <a:pt x="62" y="2000"/>
                  </a:lnTo>
                  <a:lnTo>
                    <a:pt x="33" y="1952"/>
                  </a:lnTo>
                  <a:lnTo>
                    <a:pt x="7" y="1837"/>
                  </a:lnTo>
                  <a:lnTo>
                    <a:pt x="0" y="1715"/>
                  </a:lnTo>
                  <a:lnTo>
                    <a:pt x="1" y="1342"/>
                  </a:lnTo>
                  <a:lnTo>
                    <a:pt x="1" y="1171"/>
                  </a:lnTo>
                  <a:lnTo>
                    <a:pt x="1" y="565"/>
                  </a:lnTo>
                  <a:lnTo>
                    <a:pt x="3" y="363"/>
                  </a:lnTo>
                  <a:lnTo>
                    <a:pt x="5" y="289"/>
                  </a:lnTo>
                  <a:lnTo>
                    <a:pt x="16" y="244"/>
                  </a:lnTo>
                  <a:lnTo>
                    <a:pt x="46" y="156"/>
                  </a:lnTo>
                  <a:lnTo>
                    <a:pt x="85" y="95"/>
                  </a:lnTo>
                  <a:lnTo>
                    <a:pt x="141" y="51"/>
                  </a:lnTo>
                  <a:lnTo>
                    <a:pt x="207" y="17"/>
                  </a:lnTo>
                  <a:lnTo>
                    <a:pt x="279" y="0"/>
                  </a:lnTo>
                  <a:lnTo>
                    <a:pt x="371" y="0"/>
                  </a:lnTo>
                </a:path>
              </a:pathLst>
            </a:custGeom>
            <a:solidFill>
              <a:srgbClr val="FF6699"/>
            </a:solidFill>
            <a:ln w="285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602" name="Rectangle 122"/>
            <p:cNvSpPr>
              <a:spLocks noChangeArrowheads="1"/>
            </p:cNvSpPr>
            <p:nvPr/>
          </p:nvSpPr>
          <p:spPr bwMode="auto">
            <a:xfrm>
              <a:off x="232" y="1345"/>
              <a:ext cx="1221" cy="258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03" name="Rectangle 123"/>
            <p:cNvSpPr>
              <a:spLocks noChangeArrowheads="1"/>
            </p:cNvSpPr>
            <p:nvPr/>
          </p:nvSpPr>
          <p:spPr bwMode="auto">
            <a:xfrm>
              <a:off x="245" y="392"/>
              <a:ext cx="1237" cy="924"/>
            </a:xfrm>
            <a:prstGeom prst="rect">
              <a:avLst/>
            </a:prstGeom>
            <a:solidFill>
              <a:srgbClr val="CC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04" name="Rectangle 124"/>
            <p:cNvSpPr>
              <a:spLocks noChangeArrowheads="1"/>
            </p:cNvSpPr>
            <p:nvPr/>
          </p:nvSpPr>
          <p:spPr bwMode="auto">
            <a:xfrm>
              <a:off x="4263" y="3114"/>
              <a:ext cx="1990" cy="83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05" name="Rectangle 125"/>
            <p:cNvSpPr>
              <a:spLocks noChangeArrowheads="1"/>
            </p:cNvSpPr>
            <p:nvPr/>
          </p:nvSpPr>
          <p:spPr bwMode="auto">
            <a:xfrm>
              <a:off x="4263" y="392"/>
              <a:ext cx="1990" cy="269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>
                <a:latin typeface="Times New Roman" charset="0"/>
              </a:endParaRPr>
            </a:p>
          </p:txBody>
        </p:sp>
        <p:sp>
          <p:nvSpPr>
            <p:cNvPr id="20606" name="Freeform 126"/>
            <p:cNvSpPr>
              <a:spLocks/>
            </p:cNvSpPr>
            <p:nvPr/>
          </p:nvSpPr>
          <p:spPr bwMode="auto">
            <a:xfrm>
              <a:off x="4941" y="850"/>
              <a:ext cx="333" cy="2137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4" y="46"/>
                </a:cxn>
                <a:cxn ang="0">
                  <a:pos x="43" y="82"/>
                </a:cxn>
                <a:cxn ang="0">
                  <a:pos x="77" y="135"/>
                </a:cxn>
                <a:cxn ang="0">
                  <a:pos x="124" y="175"/>
                </a:cxn>
                <a:cxn ang="0">
                  <a:pos x="156" y="206"/>
                </a:cxn>
                <a:cxn ang="0">
                  <a:pos x="190" y="241"/>
                </a:cxn>
                <a:cxn ang="0">
                  <a:pos x="224" y="278"/>
                </a:cxn>
                <a:cxn ang="0">
                  <a:pos x="243" y="309"/>
                </a:cxn>
                <a:cxn ang="0">
                  <a:pos x="263" y="349"/>
                </a:cxn>
                <a:cxn ang="0">
                  <a:pos x="284" y="413"/>
                </a:cxn>
                <a:cxn ang="0">
                  <a:pos x="286" y="484"/>
                </a:cxn>
                <a:cxn ang="0">
                  <a:pos x="271" y="533"/>
                </a:cxn>
                <a:cxn ang="0">
                  <a:pos x="248" y="590"/>
                </a:cxn>
                <a:cxn ang="0">
                  <a:pos x="220" y="634"/>
                </a:cxn>
                <a:cxn ang="0">
                  <a:pos x="186" y="683"/>
                </a:cxn>
                <a:cxn ang="0">
                  <a:pos x="152" y="725"/>
                </a:cxn>
                <a:cxn ang="0">
                  <a:pos x="115" y="763"/>
                </a:cxn>
                <a:cxn ang="0">
                  <a:pos x="85" y="807"/>
                </a:cxn>
                <a:cxn ang="0">
                  <a:pos x="58" y="858"/>
                </a:cxn>
                <a:cxn ang="0">
                  <a:pos x="38" y="900"/>
                </a:cxn>
                <a:cxn ang="0">
                  <a:pos x="28" y="937"/>
                </a:cxn>
                <a:cxn ang="0">
                  <a:pos x="17" y="977"/>
                </a:cxn>
                <a:cxn ang="0">
                  <a:pos x="6" y="1021"/>
                </a:cxn>
                <a:cxn ang="0">
                  <a:pos x="4" y="1063"/>
                </a:cxn>
                <a:cxn ang="0">
                  <a:pos x="0" y="1098"/>
                </a:cxn>
                <a:cxn ang="0">
                  <a:pos x="4" y="1140"/>
                </a:cxn>
                <a:cxn ang="0">
                  <a:pos x="6" y="1200"/>
                </a:cxn>
                <a:cxn ang="0">
                  <a:pos x="11" y="1235"/>
                </a:cxn>
                <a:cxn ang="0">
                  <a:pos x="19" y="1274"/>
                </a:cxn>
                <a:cxn ang="0">
                  <a:pos x="26" y="1311"/>
                </a:cxn>
                <a:cxn ang="0">
                  <a:pos x="43" y="1364"/>
                </a:cxn>
                <a:cxn ang="0">
                  <a:pos x="64" y="1403"/>
                </a:cxn>
                <a:cxn ang="0">
                  <a:pos x="83" y="1439"/>
                </a:cxn>
                <a:cxn ang="0">
                  <a:pos x="103" y="1470"/>
                </a:cxn>
                <a:cxn ang="0">
                  <a:pos x="128" y="1510"/>
                </a:cxn>
                <a:cxn ang="0">
                  <a:pos x="154" y="1549"/>
                </a:cxn>
                <a:cxn ang="0">
                  <a:pos x="184" y="1589"/>
                </a:cxn>
                <a:cxn ang="0">
                  <a:pos x="215" y="1629"/>
                </a:cxn>
                <a:cxn ang="0">
                  <a:pos x="256" y="1673"/>
                </a:cxn>
                <a:cxn ang="0">
                  <a:pos x="297" y="1726"/>
                </a:cxn>
                <a:cxn ang="0">
                  <a:pos x="320" y="1762"/>
                </a:cxn>
                <a:cxn ang="0">
                  <a:pos x="342" y="1817"/>
                </a:cxn>
                <a:cxn ang="0">
                  <a:pos x="346" y="1857"/>
                </a:cxn>
                <a:cxn ang="0">
                  <a:pos x="337" y="1923"/>
                </a:cxn>
                <a:cxn ang="0">
                  <a:pos x="325" y="1969"/>
                </a:cxn>
                <a:cxn ang="0">
                  <a:pos x="312" y="2018"/>
                </a:cxn>
                <a:cxn ang="0">
                  <a:pos x="284" y="2078"/>
                </a:cxn>
                <a:cxn ang="0">
                  <a:pos x="254" y="2131"/>
                </a:cxn>
                <a:cxn ang="0">
                  <a:pos x="220" y="2179"/>
                </a:cxn>
                <a:cxn ang="0">
                  <a:pos x="182" y="2228"/>
                </a:cxn>
                <a:cxn ang="0">
                  <a:pos x="147" y="2274"/>
                </a:cxn>
                <a:cxn ang="0">
                  <a:pos x="135" y="2307"/>
                </a:cxn>
                <a:cxn ang="0">
                  <a:pos x="132" y="2345"/>
                </a:cxn>
              </a:cxnLst>
              <a:rect l="0" t="0" r="r" b="b"/>
              <a:pathLst>
                <a:path w="347" h="2346">
                  <a:moveTo>
                    <a:pt x="30" y="0"/>
                  </a:moveTo>
                  <a:lnTo>
                    <a:pt x="34" y="46"/>
                  </a:lnTo>
                  <a:lnTo>
                    <a:pt x="43" y="82"/>
                  </a:lnTo>
                  <a:lnTo>
                    <a:pt x="77" y="135"/>
                  </a:lnTo>
                  <a:lnTo>
                    <a:pt x="124" y="175"/>
                  </a:lnTo>
                  <a:lnTo>
                    <a:pt x="156" y="206"/>
                  </a:lnTo>
                  <a:lnTo>
                    <a:pt x="190" y="241"/>
                  </a:lnTo>
                  <a:lnTo>
                    <a:pt x="224" y="278"/>
                  </a:lnTo>
                  <a:lnTo>
                    <a:pt x="243" y="309"/>
                  </a:lnTo>
                  <a:lnTo>
                    <a:pt x="263" y="349"/>
                  </a:lnTo>
                  <a:lnTo>
                    <a:pt x="284" y="413"/>
                  </a:lnTo>
                  <a:lnTo>
                    <a:pt x="286" y="484"/>
                  </a:lnTo>
                  <a:lnTo>
                    <a:pt x="271" y="533"/>
                  </a:lnTo>
                  <a:lnTo>
                    <a:pt x="248" y="590"/>
                  </a:lnTo>
                  <a:lnTo>
                    <a:pt x="220" y="634"/>
                  </a:lnTo>
                  <a:lnTo>
                    <a:pt x="186" y="683"/>
                  </a:lnTo>
                  <a:lnTo>
                    <a:pt x="152" y="725"/>
                  </a:lnTo>
                  <a:lnTo>
                    <a:pt x="115" y="763"/>
                  </a:lnTo>
                  <a:lnTo>
                    <a:pt x="85" y="807"/>
                  </a:lnTo>
                  <a:lnTo>
                    <a:pt x="58" y="858"/>
                  </a:lnTo>
                  <a:lnTo>
                    <a:pt x="38" y="900"/>
                  </a:lnTo>
                  <a:lnTo>
                    <a:pt x="28" y="937"/>
                  </a:lnTo>
                  <a:lnTo>
                    <a:pt x="17" y="977"/>
                  </a:lnTo>
                  <a:lnTo>
                    <a:pt x="6" y="1021"/>
                  </a:lnTo>
                  <a:lnTo>
                    <a:pt x="4" y="1063"/>
                  </a:lnTo>
                  <a:lnTo>
                    <a:pt x="0" y="1098"/>
                  </a:lnTo>
                  <a:lnTo>
                    <a:pt x="4" y="1140"/>
                  </a:lnTo>
                  <a:lnTo>
                    <a:pt x="6" y="1200"/>
                  </a:lnTo>
                  <a:lnTo>
                    <a:pt x="11" y="1235"/>
                  </a:lnTo>
                  <a:lnTo>
                    <a:pt x="19" y="1274"/>
                  </a:lnTo>
                  <a:lnTo>
                    <a:pt x="26" y="1311"/>
                  </a:lnTo>
                  <a:lnTo>
                    <a:pt x="43" y="1364"/>
                  </a:lnTo>
                  <a:lnTo>
                    <a:pt x="64" y="1403"/>
                  </a:lnTo>
                  <a:lnTo>
                    <a:pt x="83" y="1439"/>
                  </a:lnTo>
                  <a:lnTo>
                    <a:pt x="103" y="1470"/>
                  </a:lnTo>
                  <a:lnTo>
                    <a:pt x="128" y="1510"/>
                  </a:lnTo>
                  <a:lnTo>
                    <a:pt x="154" y="1549"/>
                  </a:lnTo>
                  <a:lnTo>
                    <a:pt x="184" y="1589"/>
                  </a:lnTo>
                  <a:lnTo>
                    <a:pt x="215" y="1629"/>
                  </a:lnTo>
                  <a:lnTo>
                    <a:pt x="256" y="1673"/>
                  </a:lnTo>
                  <a:lnTo>
                    <a:pt x="297" y="1726"/>
                  </a:lnTo>
                  <a:lnTo>
                    <a:pt x="320" y="1762"/>
                  </a:lnTo>
                  <a:lnTo>
                    <a:pt x="342" y="1817"/>
                  </a:lnTo>
                  <a:lnTo>
                    <a:pt x="346" y="1857"/>
                  </a:lnTo>
                  <a:lnTo>
                    <a:pt x="337" y="1923"/>
                  </a:lnTo>
                  <a:lnTo>
                    <a:pt x="325" y="1969"/>
                  </a:lnTo>
                  <a:lnTo>
                    <a:pt x="312" y="2018"/>
                  </a:lnTo>
                  <a:lnTo>
                    <a:pt x="284" y="2078"/>
                  </a:lnTo>
                  <a:lnTo>
                    <a:pt x="254" y="2131"/>
                  </a:lnTo>
                  <a:lnTo>
                    <a:pt x="220" y="2179"/>
                  </a:lnTo>
                  <a:lnTo>
                    <a:pt x="182" y="2228"/>
                  </a:lnTo>
                  <a:lnTo>
                    <a:pt x="147" y="2274"/>
                  </a:lnTo>
                  <a:lnTo>
                    <a:pt x="135" y="2307"/>
                  </a:lnTo>
                  <a:lnTo>
                    <a:pt x="132" y="2345"/>
                  </a:lnTo>
                </a:path>
              </a:pathLst>
            </a:custGeom>
            <a:noFill/>
            <a:ln w="285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607" name="Line 127"/>
            <p:cNvSpPr>
              <a:spLocks noChangeShapeType="1"/>
            </p:cNvSpPr>
            <p:nvPr/>
          </p:nvSpPr>
          <p:spPr bwMode="auto">
            <a:xfrm>
              <a:off x="4158" y="1218"/>
              <a:ext cx="967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08" name="Rectangle 128"/>
            <p:cNvSpPr>
              <a:spLocks noChangeArrowheads="1"/>
            </p:cNvSpPr>
            <p:nvPr/>
          </p:nvSpPr>
          <p:spPr bwMode="auto">
            <a:xfrm>
              <a:off x="1763" y="1163"/>
              <a:ext cx="591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6038" rIns="88900" bIns="46038">
              <a:spAutoFit/>
            </a:bodyPr>
            <a:lstStyle/>
            <a:p>
              <a:pPr defTabSz="876300"/>
              <a:r>
                <a:rPr lang="en-GB" sz="1600" b="1" i="1" dirty="0">
                  <a:solidFill>
                    <a:schemeClr val="bg1"/>
                  </a:solidFill>
                </a:rPr>
                <a:t>Acetate</a:t>
              </a:r>
            </a:p>
          </p:txBody>
        </p:sp>
        <p:sp>
          <p:nvSpPr>
            <p:cNvPr id="20609" name="Rectangle 129"/>
            <p:cNvSpPr>
              <a:spLocks noChangeArrowheads="1"/>
            </p:cNvSpPr>
            <p:nvPr/>
          </p:nvSpPr>
          <p:spPr bwMode="auto">
            <a:xfrm>
              <a:off x="2579" y="1163"/>
              <a:ext cx="422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6038" rIns="88900" bIns="46038">
              <a:spAutoFit/>
            </a:bodyPr>
            <a:lstStyle/>
            <a:p>
              <a:pPr defTabSz="876300"/>
              <a:r>
                <a:rPr lang="en-GB" sz="1600" b="1" i="1" dirty="0">
                  <a:solidFill>
                    <a:schemeClr val="bg1"/>
                  </a:solidFill>
                </a:rPr>
                <a:t>MVA</a:t>
              </a:r>
            </a:p>
          </p:txBody>
        </p:sp>
        <p:sp>
          <p:nvSpPr>
            <p:cNvPr id="20610" name="Rectangle 130"/>
            <p:cNvSpPr>
              <a:spLocks noChangeArrowheads="1"/>
            </p:cNvSpPr>
            <p:nvPr/>
          </p:nvSpPr>
          <p:spPr bwMode="auto">
            <a:xfrm>
              <a:off x="3129" y="1172"/>
              <a:ext cx="802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6038" rIns="88900" bIns="46038">
              <a:spAutoFit/>
            </a:bodyPr>
            <a:lstStyle/>
            <a:p>
              <a:pPr defTabSz="876300"/>
              <a:r>
                <a:rPr lang="en-GB" sz="1600" b="1" i="1">
                  <a:solidFill>
                    <a:schemeClr val="bg1"/>
                  </a:solidFill>
                </a:rPr>
                <a:t>Cholesterol</a:t>
              </a:r>
            </a:p>
          </p:txBody>
        </p:sp>
        <p:sp>
          <p:nvSpPr>
            <p:cNvPr id="20611" name="Line 131"/>
            <p:cNvSpPr>
              <a:spLocks noChangeShapeType="1"/>
            </p:cNvSpPr>
            <p:nvPr/>
          </p:nvSpPr>
          <p:spPr bwMode="auto">
            <a:xfrm>
              <a:off x="2361" y="1277"/>
              <a:ext cx="2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12" name="Line 132"/>
            <p:cNvSpPr>
              <a:spLocks noChangeShapeType="1"/>
            </p:cNvSpPr>
            <p:nvPr/>
          </p:nvSpPr>
          <p:spPr bwMode="auto">
            <a:xfrm>
              <a:off x="2963" y="1279"/>
              <a:ext cx="18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13" name="Rectangle 133"/>
            <p:cNvSpPr>
              <a:spLocks noChangeArrowheads="1"/>
            </p:cNvSpPr>
            <p:nvPr/>
          </p:nvSpPr>
          <p:spPr bwMode="auto">
            <a:xfrm>
              <a:off x="1946" y="977"/>
              <a:ext cx="1489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6038" rIns="88900" bIns="46038">
              <a:spAutoFit/>
            </a:bodyPr>
            <a:lstStyle/>
            <a:p>
              <a:pPr defTabSz="876300"/>
              <a:r>
                <a:rPr lang="en-GB" sz="1800" b="1">
                  <a:solidFill>
                    <a:srgbClr val="F2EC00"/>
                  </a:solidFill>
                </a:rPr>
                <a:t>HMG CoA reductase</a:t>
              </a:r>
            </a:p>
          </p:txBody>
        </p:sp>
        <p:sp>
          <p:nvSpPr>
            <p:cNvPr id="20614" name="Line 134"/>
            <p:cNvSpPr>
              <a:spLocks noChangeShapeType="1"/>
            </p:cNvSpPr>
            <p:nvPr/>
          </p:nvSpPr>
          <p:spPr bwMode="auto">
            <a:xfrm flipH="1">
              <a:off x="2315" y="1357"/>
              <a:ext cx="875" cy="64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15" name="Rectangle 135"/>
            <p:cNvSpPr>
              <a:spLocks noChangeArrowheads="1"/>
            </p:cNvSpPr>
            <p:nvPr/>
          </p:nvSpPr>
          <p:spPr bwMode="auto">
            <a:xfrm>
              <a:off x="1712" y="1662"/>
              <a:ext cx="802" cy="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6038" rIns="88900" bIns="46038">
              <a:spAutoFit/>
            </a:bodyPr>
            <a:lstStyle/>
            <a:p>
              <a:pPr algn="ctr" defTabSz="876300"/>
              <a:r>
                <a:rPr lang="en-GB" sz="1600" b="1" i="1" dirty="0">
                  <a:solidFill>
                    <a:schemeClr val="bg1"/>
                  </a:solidFill>
                </a:rPr>
                <a:t>Cholesterol</a:t>
              </a:r>
            </a:p>
            <a:p>
              <a:pPr algn="ctr" defTabSz="876300"/>
              <a:r>
                <a:rPr lang="en-GB" sz="1600" b="1" i="1" dirty="0">
                  <a:solidFill>
                    <a:schemeClr val="bg1"/>
                  </a:solidFill>
                </a:rPr>
                <a:t>ester</a:t>
              </a:r>
            </a:p>
          </p:txBody>
        </p:sp>
        <p:sp>
          <p:nvSpPr>
            <p:cNvPr id="20616" name="Line 136"/>
            <p:cNvSpPr>
              <a:spLocks noChangeShapeType="1"/>
            </p:cNvSpPr>
            <p:nvPr/>
          </p:nvSpPr>
          <p:spPr bwMode="auto">
            <a:xfrm flipH="1">
              <a:off x="2579" y="1345"/>
              <a:ext cx="635" cy="7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17" name="Rectangle 137"/>
            <p:cNvSpPr>
              <a:spLocks noChangeArrowheads="1"/>
            </p:cNvSpPr>
            <p:nvPr/>
          </p:nvSpPr>
          <p:spPr bwMode="auto">
            <a:xfrm>
              <a:off x="2177" y="2140"/>
              <a:ext cx="724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6038" rIns="88900" bIns="46038">
              <a:spAutoFit/>
            </a:bodyPr>
            <a:lstStyle/>
            <a:p>
              <a:pPr defTabSz="876300"/>
              <a:r>
                <a:rPr lang="en-GB" sz="1600" b="1" i="1">
                  <a:solidFill>
                    <a:schemeClr val="bg1"/>
                  </a:solidFill>
                </a:rPr>
                <a:t>Bile acids </a:t>
              </a:r>
            </a:p>
          </p:txBody>
        </p:sp>
        <p:sp>
          <p:nvSpPr>
            <p:cNvPr id="20618" name="Rectangle 138"/>
            <p:cNvSpPr>
              <a:spLocks noChangeArrowheads="1"/>
            </p:cNvSpPr>
            <p:nvPr/>
          </p:nvSpPr>
          <p:spPr bwMode="auto">
            <a:xfrm>
              <a:off x="3039" y="1481"/>
              <a:ext cx="1231" cy="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88900" tIns="46038" rIns="88900" bIns="46038">
              <a:spAutoFit/>
            </a:bodyPr>
            <a:lstStyle/>
            <a:p>
              <a:pPr defTabSz="876300"/>
              <a:r>
                <a:rPr lang="en-GB" sz="1600" b="1" dirty="0">
                  <a:solidFill>
                    <a:srgbClr val="F2EC00"/>
                  </a:solidFill>
                </a:rPr>
                <a:t>7</a:t>
              </a:r>
              <a:r>
                <a:rPr lang="en-GB" sz="1600" b="1" dirty="0" smtClean="0">
                  <a:solidFill>
                    <a:srgbClr val="F2EC00"/>
                  </a:solidFill>
                  <a:latin typeface="Symbol" pitchFamily="18" charset="2"/>
                </a:rPr>
                <a:t></a:t>
              </a:r>
              <a:r>
                <a:rPr lang="en-GB" sz="1600" b="1" dirty="0" smtClean="0">
                  <a:solidFill>
                    <a:srgbClr val="F2EC00"/>
                  </a:solidFill>
                </a:rPr>
                <a:t>OHxy-</a:t>
              </a:r>
            </a:p>
            <a:p>
              <a:pPr defTabSz="876300"/>
              <a:r>
                <a:rPr lang="en-GB" sz="1600" b="1" dirty="0" err="1" smtClean="0">
                  <a:solidFill>
                    <a:srgbClr val="F2EC00"/>
                  </a:solidFill>
                </a:rPr>
                <a:t>lase</a:t>
              </a:r>
              <a:r>
                <a:rPr lang="en-GB" sz="1600" b="1" dirty="0" smtClean="0">
                  <a:solidFill>
                    <a:srgbClr val="F2EC00"/>
                  </a:solidFill>
                </a:rPr>
                <a:t>            </a:t>
              </a:r>
              <a:r>
                <a:rPr lang="en-GB" sz="1400" b="1" dirty="0" smtClean="0">
                  <a:solidFill>
                    <a:srgbClr val="F2EC00"/>
                  </a:solidFill>
                </a:rPr>
                <a:t>            </a:t>
              </a:r>
              <a:endParaRPr lang="en-GB" sz="1400" b="1" dirty="0">
                <a:solidFill>
                  <a:srgbClr val="F2EC00"/>
                </a:solidFill>
              </a:endParaRPr>
            </a:p>
          </p:txBody>
        </p:sp>
        <p:sp>
          <p:nvSpPr>
            <p:cNvPr id="20619" name="Freeform 139"/>
            <p:cNvSpPr>
              <a:spLocks/>
            </p:cNvSpPr>
            <p:nvPr/>
          </p:nvSpPr>
          <p:spPr bwMode="auto">
            <a:xfrm>
              <a:off x="5491" y="850"/>
              <a:ext cx="334" cy="213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4" y="46"/>
                </a:cxn>
                <a:cxn ang="0">
                  <a:pos x="43" y="82"/>
                </a:cxn>
                <a:cxn ang="0">
                  <a:pos x="77" y="135"/>
                </a:cxn>
                <a:cxn ang="0">
                  <a:pos x="124" y="175"/>
                </a:cxn>
                <a:cxn ang="0">
                  <a:pos x="156" y="206"/>
                </a:cxn>
                <a:cxn ang="0">
                  <a:pos x="190" y="241"/>
                </a:cxn>
                <a:cxn ang="0">
                  <a:pos x="224" y="278"/>
                </a:cxn>
                <a:cxn ang="0">
                  <a:pos x="243" y="309"/>
                </a:cxn>
                <a:cxn ang="0">
                  <a:pos x="263" y="349"/>
                </a:cxn>
                <a:cxn ang="0">
                  <a:pos x="284" y="413"/>
                </a:cxn>
                <a:cxn ang="0">
                  <a:pos x="286" y="484"/>
                </a:cxn>
                <a:cxn ang="0">
                  <a:pos x="271" y="533"/>
                </a:cxn>
                <a:cxn ang="0">
                  <a:pos x="248" y="590"/>
                </a:cxn>
                <a:cxn ang="0">
                  <a:pos x="220" y="634"/>
                </a:cxn>
                <a:cxn ang="0">
                  <a:pos x="186" y="683"/>
                </a:cxn>
                <a:cxn ang="0">
                  <a:pos x="152" y="725"/>
                </a:cxn>
                <a:cxn ang="0">
                  <a:pos x="115" y="763"/>
                </a:cxn>
                <a:cxn ang="0">
                  <a:pos x="85" y="807"/>
                </a:cxn>
                <a:cxn ang="0">
                  <a:pos x="58" y="858"/>
                </a:cxn>
                <a:cxn ang="0">
                  <a:pos x="38" y="900"/>
                </a:cxn>
                <a:cxn ang="0">
                  <a:pos x="28" y="937"/>
                </a:cxn>
                <a:cxn ang="0">
                  <a:pos x="17" y="977"/>
                </a:cxn>
                <a:cxn ang="0">
                  <a:pos x="6" y="1021"/>
                </a:cxn>
                <a:cxn ang="0">
                  <a:pos x="4" y="1063"/>
                </a:cxn>
                <a:cxn ang="0">
                  <a:pos x="0" y="1098"/>
                </a:cxn>
                <a:cxn ang="0">
                  <a:pos x="4" y="1140"/>
                </a:cxn>
                <a:cxn ang="0">
                  <a:pos x="6" y="1200"/>
                </a:cxn>
                <a:cxn ang="0">
                  <a:pos x="11" y="1235"/>
                </a:cxn>
                <a:cxn ang="0">
                  <a:pos x="19" y="1274"/>
                </a:cxn>
                <a:cxn ang="0">
                  <a:pos x="26" y="1311"/>
                </a:cxn>
                <a:cxn ang="0">
                  <a:pos x="43" y="1364"/>
                </a:cxn>
                <a:cxn ang="0">
                  <a:pos x="64" y="1403"/>
                </a:cxn>
                <a:cxn ang="0">
                  <a:pos x="83" y="1439"/>
                </a:cxn>
                <a:cxn ang="0">
                  <a:pos x="103" y="1470"/>
                </a:cxn>
                <a:cxn ang="0">
                  <a:pos x="128" y="1510"/>
                </a:cxn>
                <a:cxn ang="0">
                  <a:pos x="154" y="1549"/>
                </a:cxn>
                <a:cxn ang="0">
                  <a:pos x="184" y="1589"/>
                </a:cxn>
                <a:cxn ang="0">
                  <a:pos x="215" y="1629"/>
                </a:cxn>
                <a:cxn ang="0">
                  <a:pos x="256" y="1673"/>
                </a:cxn>
                <a:cxn ang="0">
                  <a:pos x="297" y="1726"/>
                </a:cxn>
                <a:cxn ang="0">
                  <a:pos x="320" y="1762"/>
                </a:cxn>
                <a:cxn ang="0">
                  <a:pos x="342" y="1817"/>
                </a:cxn>
                <a:cxn ang="0">
                  <a:pos x="346" y="1857"/>
                </a:cxn>
                <a:cxn ang="0">
                  <a:pos x="337" y="1923"/>
                </a:cxn>
                <a:cxn ang="0">
                  <a:pos x="325" y="1969"/>
                </a:cxn>
                <a:cxn ang="0">
                  <a:pos x="312" y="2018"/>
                </a:cxn>
                <a:cxn ang="0">
                  <a:pos x="284" y="2078"/>
                </a:cxn>
                <a:cxn ang="0">
                  <a:pos x="254" y="2131"/>
                </a:cxn>
                <a:cxn ang="0">
                  <a:pos x="220" y="2179"/>
                </a:cxn>
                <a:cxn ang="0">
                  <a:pos x="182" y="2228"/>
                </a:cxn>
                <a:cxn ang="0">
                  <a:pos x="147" y="2274"/>
                </a:cxn>
                <a:cxn ang="0">
                  <a:pos x="135" y="2307"/>
                </a:cxn>
                <a:cxn ang="0">
                  <a:pos x="132" y="2345"/>
                </a:cxn>
              </a:cxnLst>
              <a:rect l="0" t="0" r="r" b="b"/>
              <a:pathLst>
                <a:path w="347" h="2346">
                  <a:moveTo>
                    <a:pt x="30" y="0"/>
                  </a:moveTo>
                  <a:lnTo>
                    <a:pt x="34" y="46"/>
                  </a:lnTo>
                  <a:lnTo>
                    <a:pt x="43" y="82"/>
                  </a:lnTo>
                  <a:lnTo>
                    <a:pt x="77" y="135"/>
                  </a:lnTo>
                  <a:lnTo>
                    <a:pt x="124" y="175"/>
                  </a:lnTo>
                  <a:lnTo>
                    <a:pt x="156" y="206"/>
                  </a:lnTo>
                  <a:lnTo>
                    <a:pt x="190" y="241"/>
                  </a:lnTo>
                  <a:lnTo>
                    <a:pt x="224" y="278"/>
                  </a:lnTo>
                  <a:lnTo>
                    <a:pt x="243" y="309"/>
                  </a:lnTo>
                  <a:lnTo>
                    <a:pt x="263" y="349"/>
                  </a:lnTo>
                  <a:lnTo>
                    <a:pt x="284" y="413"/>
                  </a:lnTo>
                  <a:lnTo>
                    <a:pt x="286" y="484"/>
                  </a:lnTo>
                  <a:lnTo>
                    <a:pt x="271" y="533"/>
                  </a:lnTo>
                  <a:lnTo>
                    <a:pt x="248" y="590"/>
                  </a:lnTo>
                  <a:lnTo>
                    <a:pt x="220" y="634"/>
                  </a:lnTo>
                  <a:lnTo>
                    <a:pt x="186" y="683"/>
                  </a:lnTo>
                  <a:lnTo>
                    <a:pt x="152" y="725"/>
                  </a:lnTo>
                  <a:lnTo>
                    <a:pt x="115" y="763"/>
                  </a:lnTo>
                  <a:lnTo>
                    <a:pt x="85" y="807"/>
                  </a:lnTo>
                  <a:lnTo>
                    <a:pt x="58" y="858"/>
                  </a:lnTo>
                  <a:lnTo>
                    <a:pt x="38" y="900"/>
                  </a:lnTo>
                  <a:lnTo>
                    <a:pt x="28" y="937"/>
                  </a:lnTo>
                  <a:lnTo>
                    <a:pt x="17" y="977"/>
                  </a:lnTo>
                  <a:lnTo>
                    <a:pt x="6" y="1021"/>
                  </a:lnTo>
                  <a:lnTo>
                    <a:pt x="4" y="1063"/>
                  </a:lnTo>
                  <a:lnTo>
                    <a:pt x="0" y="1098"/>
                  </a:lnTo>
                  <a:lnTo>
                    <a:pt x="4" y="1140"/>
                  </a:lnTo>
                  <a:lnTo>
                    <a:pt x="6" y="1200"/>
                  </a:lnTo>
                  <a:lnTo>
                    <a:pt x="11" y="1235"/>
                  </a:lnTo>
                  <a:lnTo>
                    <a:pt x="19" y="1274"/>
                  </a:lnTo>
                  <a:lnTo>
                    <a:pt x="26" y="1311"/>
                  </a:lnTo>
                  <a:lnTo>
                    <a:pt x="43" y="1364"/>
                  </a:lnTo>
                  <a:lnTo>
                    <a:pt x="64" y="1403"/>
                  </a:lnTo>
                  <a:lnTo>
                    <a:pt x="83" y="1439"/>
                  </a:lnTo>
                  <a:lnTo>
                    <a:pt x="103" y="1470"/>
                  </a:lnTo>
                  <a:lnTo>
                    <a:pt x="128" y="1510"/>
                  </a:lnTo>
                  <a:lnTo>
                    <a:pt x="154" y="1549"/>
                  </a:lnTo>
                  <a:lnTo>
                    <a:pt x="184" y="1589"/>
                  </a:lnTo>
                  <a:lnTo>
                    <a:pt x="215" y="1629"/>
                  </a:lnTo>
                  <a:lnTo>
                    <a:pt x="256" y="1673"/>
                  </a:lnTo>
                  <a:lnTo>
                    <a:pt x="297" y="1726"/>
                  </a:lnTo>
                  <a:lnTo>
                    <a:pt x="320" y="1762"/>
                  </a:lnTo>
                  <a:lnTo>
                    <a:pt x="342" y="1817"/>
                  </a:lnTo>
                  <a:lnTo>
                    <a:pt x="346" y="1857"/>
                  </a:lnTo>
                  <a:lnTo>
                    <a:pt x="337" y="1923"/>
                  </a:lnTo>
                  <a:lnTo>
                    <a:pt x="325" y="1969"/>
                  </a:lnTo>
                  <a:lnTo>
                    <a:pt x="312" y="2018"/>
                  </a:lnTo>
                  <a:lnTo>
                    <a:pt x="284" y="2078"/>
                  </a:lnTo>
                  <a:lnTo>
                    <a:pt x="254" y="2131"/>
                  </a:lnTo>
                  <a:lnTo>
                    <a:pt x="220" y="2179"/>
                  </a:lnTo>
                  <a:lnTo>
                    <a:pt x="182" y="2228"/>
                  </a:lnTo>
                  <a:lnTo>
                    <a:pt x="147" y="2274"/>
                  </a:lnTo>
                  <a:lnTo>
                    <a:pt x="135" y="2307"/>
                  </a:lnTo>
                  <a:lnTo>
                    <a:pt x="132" y="2345"/>
                  </a:lnTo>
                </a:path>
              </a:pathLst>
            </a:custGeom>
            <a:noFill/>
            <a:ln w="28575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620" name="Rectangle 140"/>
            <p:cNvSpPr>
              <a:spLocks noChangeArrowheads="1"/>
            </p:cNvSpPr>
            <p:nvPr/>
          </p:nvSpPr>
          <p:spPr bwMode="auto">
            <a:xfrm>
              <a:off x="4186" y="1207"/>
              <a:ext cx="97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GB" sz="1600" b="1" i="1" dirty="0" smtClean="0">
                  <a:solidFill>
                    <a:schemeClr val="bg1"/>
                  </a:solidFill>
                </a:rPr>
                <a:t> Cholesterol</a:t>
              </a:r>
              <a:endParaRPr lang="en-GB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0621" name="AutoShape 141"/>
            <p:cNvSpPr>
              <a:spLocks noChangeArrowheads="1"/>
            </p:cNvSpPr>
            <p:nvPr/>
          </p:nvSpPr>
          <p:spPr bwMode="auto">
            <a:xfrm rot="14938358">
              <a:off x="1679" y="2902"/>
              <a:ext cx="92" cy="139"/>
            </a:xfrm>
            <a:prstGeom prst="flowChartMerg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22" name="AutoShape 142"/>
            <p:cNvSpPr>
              <a:spLocks noChangeArrowheads="1"/>
            </p:cNvSpPr>
            <p:nvPr/>
          </p:nvSpPr>
          <p:spPr bwMode="auto">
            <a:xfrm rot="14938358">
              <a:off x="1613" y="2774"/>
              <a:ext cx="93" cy="138"/>
            </a:xfrm>
            <a:prstGeom prst="flowChartMerg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23" name="Text Box 143"/>
            <p:cNvSpPr txBox="1">
              <a:spLocks noChangeArrowheads="1"/>
            </p:cNvSpPr>
            <p:nvPr/>
          </p:nvSpPr>
          <p:spPr bwMode="auto">
            <a:xfrm>
              <a:off x="2324" y="1435"/>
              <a:ext cx="48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solidFill>
                    <a:srgbClr val="F2EC00"/>
                  </a:solidFill>
                </a:rPr>
                <a:t>ACAT</a:t>
              </a:r>
            </a:p>
          </p:txBody>
        </p:sp>
        <p:sp>
          <p:nvSpPr>
            <p:cNvPr id="20624" name="Freeform 144"/>
            <p:cNvSpPr>
              <a:spLocks/>
            </p:cNvSpPr>
            <p:nvPr/>
          </p:nvSpPr>
          <p:spPr bwMode="auto">
            <a:xfrm>
              <a:off x="2499" y="2324"/>
              <a:ext cx="138" cy="5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192"/>
                </a:cxn>
                <a:cxn ang="0">
                  <a:pos x="144" y="576"/>
                </a:cxn>
              </a:cxnLst>
              <a:rect l="0" t="0" r="r" b="b"/>
              <a:pathLst>
                <a:path w="144" h="576">
                  <a:moveTo>
                    <a:pt x="0" y="0"/>
                  </a:moveTo>
                  <a:lnTo>
                    <a:pt x="144" y="192"/>
                  </a:lnTo>
                  <a:lnTo>
                    <a:pt x="144" y="576"/>
                  </a:ln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25" name="Line 145"/>
            <p:cNvSpPr>
              <a:spLocks noChangeShapeType="1"/>
            </p:cNvSpPr>
            <p:nvPr/>
          </p:nvSpPr>
          <p:spPr bwMode="auto">
            <a:xfrm>
              <a:off x="2587" y="2589"/>
              <a:ext cx="0" cy="1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26" name="Line 146"/>
            <p:cNvSpPr>
              <a:spLocks noChangeShapeType="1"/>
            </p:cNvSpPr>
            <p:nvPr/>
          </p:nvSpPr>
          <p:spPr bwMode="auto">
            <a:xfrm>
              <a:off x="2683" y="2508"/>
              <a:ext cx="0" cy="25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27" name="Freeform 147"/>
            <p:cNvSpPr>
              <a:spLocks/>
            </p:cNvSpPr>
            <p:nvPr/>
          </p:nvSpPr>
          <p:spPr bwMode="auto">
            <a:xfrm>
              <a:off x="1282" y="2075"/>
              <a:ext cx="968" cy="322"/>
            </a:xfrm>
            <a:custGeom>
              <a:avLst/>
              <a:gdLst/>
              <a:ahLst/>
              <a:cxnLst>
                <a:cxn ang="0">
                  <a:pos x="768" y="0"/>
                </a:cxn>
                <a:cxn ang="0">
                  <a:pos x="336" y="336"/>
                </a:cxn>
                <a:cxn ang="0">
                  <a:pos x="0" y="336"/>
                </a:cxn>
              </a:cxnLst>
              <a:rect l="0" t="0" r="r" b="b"/>
              <a:pathLst>
                <a:path w="768" h="336">
                  <a:moveTo>
                    <a:pt x="768" y="0"/>
                  </a:moveTo>
                  <a:lnTo>
                    <a:pt x="336" y="336"/>
                  </a:lnTo>
                  <a:lnTo>
                    <a:pt x="0" y="336"/>
                  </a:ln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28" name="Text Box 148"/>
            <p:cNvSpPr txBox="1">
              <a:spLocks noChangeArrowheads="1"/>
            </p:cNvSpPr>
            <p:nvPr/>
          </p:nvSpPr>
          <p:spPr bwMode="auto">
            <a:xfrm>
              <a:off x="1699" y="2019"/>
              <a:ext cx="4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F2EC00"/>
                  </a:solidFill>
                </a:rPr>
                <a:t>MTP</a:t>
              </a:r>
              <a:endParaRPr lang="en-GB" sz="1600" b="1">
                <a:solidFill>
                  <a:srgbClr val="F2EC00"/>
                </a:solidFill>
              </a:endParaRPr>
            </a:p>
          </p:txBody>
        </p:sp>
        <p:sp>
          <p:nvSpPr>
            <p:cNvPr id="20629" name="Text Box 149"/>
            <p:cNvSpPr txBox="1">
              <a:spLocks noChangeArrowheads="1"/>
            </p:cNvSpPr>
            <p:nvPr/>
          </p:nvSpPr>
          <p:spPr bwMode="auto">
            <a:xfrm>
              <a:off x="1764" y="2287"/>
              <a:ext cx="44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 i="1">
                  <a:solidFill>
                    <a:schemeClr val="bg1"/>
                  </a:solidFill>
                </a:rPr>
                <a:t>apoB</a:t>
              </a:r>
            </a:p>
            <a:p>
              <a:r>
                <a:rPr lang="en-GB" sz="1600" b="1" i="1">
                  <a:solidFill>
                    <a:schemeClr val="bg1"/>
                  </a:solidFill>
                </a:rPr>
                <a:t>TG</a:t>
              </a:r>
            </a:p>
          </p:txBody>
        </p:sp>
        <p:sp>
          <p:nvSpPr>
            <p:cNvPr id="20630" name="Line 150"/>
            <p:cNvSpPr>
              <a:spLocks noChangeShapeType="1"/>
            </p:cNvSpPr>
            <p:nvPr/>
          </p:nvSpPr>
          <p:spPr bwMode="auto">
            <a:xfrm>
              <a:off x="3582" y="1902"/>
              <a:ext cx="1574" cy="89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31" name="Text Box 151"/>
            <p:cNvSpPr txBox="1">
              <a:spLocks noChangeArrowheads="1"/>
            </p:cNvSpPr>
            <p:nvPr/>
          </p:nvSpPr>
          <p:spPr bwMode="auto">
            <a:xfrm>
              <a:off x="4212" y="2705"/>
              <a:ext cx="8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i="1" dirty="0">
                  <a:solidFill>
                    <a:schemeClr val="bg1"/>
                  </a:solidFill>
                </a:rPr>
                <a:t>Bile acids </a:t>
              </a:r>
            </a:p>
          </p:txBody>
        </p:sp>
        <p:sp>
          <p:nvSpPr>
            <p:cNvPr id="20632" name="AutoShape 152"/>
            <p:cNvSpPr>
              <a:spLocks noChangeArrowheads="1"/>
            </p:cNvSpPr>
            <p:nvPr/>
          </p:nvSpPr>
          <p:spPr bwMode="auto">
            <a:xfrm rot="-544734">
              <a:off x="5190" y="1172"/>
              <a:ext cx="47" cy="139"/>
            </a:xfrm>
            <a:prstGeom prst="flowChartTerminator">
              <a:avLst/>
            </a:prstGeom>
            <a:solidFill>
              <a:srgbClr val="C26C1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33" name="AutoShape 153"/>
            <p:cNvSpPr>
              <a:spLocks noChangeArrowheads="1"/>
            </p:cNvSpPr>
            <p:nvPr/>
          </p:nvSpPr>
          <p:spPr bwMode="auto">
            <a:xfrm rot="1500598">
              <a:off x="5144" y="2749"/>
              <a:ext cx="46" cy="139"/>
            </a:xfrm>
            <a:prstGeom prst="flowChartTerminator">
              <a:avLst/>
            </a:prstGeom>
            <a:solidFill>
              <a:srgbClr val="C26C1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34" name="Text Box 154"/>
            <p:cNvSpPr txBox="1">
              <a:spLocks noChangeArrowheads="1"/>
            </p:cNvSpPr>
            <p:nvPr/>
          </p:nvSpPr>
          <p:spPr bwMode="auto">
            <a:xfrm>
              <a:off x="5437" y="1707"/>
              <a:ext cx="91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solidFill>
                    <a:schemeClr val="bg1"/>
                  </a:solidFill>
                </a:rPr>
                <a:t>JEJUNUM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20635" name="Text Box 155"/>
            <p:cNvSpPr txBox="1">
              <a:spLocks noChangeArrowheads="1"/>
            </p:cNvSpPr>
            <p:nvPr/>
          </p:nvSpPr>
          <p:spPr bwMode="auto">
            <a:xfrm>
              <a:off x="5641" y="2751"/>
              <a:ext cx="5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</a:rPr>
                <a:t>ILEUM</a:t>
              </a:r>
            </a:p>
          </p:txBody>
        </p:sp>
        <p:sp>
          <p:nvSpPr>
            <p:cNvPr id="20636" name="Text Box 156"/>
            <p:cNvSpPr txBox="1">
              <a:spLocks noChangeArrowheads="1"/>
            </p:cNvSpPr>
            <p:nvPr/>
          </p:nvSpPr>
          <p:spPr bwMode="auto">
            <a:xfrm>
              <a:off x="2534" y="466"/>
              <a:ext cx="5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</a:rPr>
                <a:t>LIVER</a:t>
              </a:r>
            </a:p>
          </p:txBody>
        </p:sp>
        <p:grpSp>
          <p:nvGrpSpPr>
            <p:cNvPr id="10" name="Group 157"/>
            <p:cNvGrpSpPr>
              <a:grpSpLocks/>
            </p:cNvGrpSpPr>
            <p:nvPr/>
          </p:nvGrpSpPr>
          <p:grpSpPr bwMode="auto">
            <a:xfrm>
              <a:off x="2900" y="2148"/>
              <a:ext cx="209" cy="279"/>
              <a:chOff x="2376" y="2592"/>
              <a:chExt cx="217" cy="291"/>
            </a:xfrm>
          </p:grpSpPr>
          <p:sp>
            <p:nvSpPr>
              <p:cNvPr id="20638" name="AutoShape 158"/>
              <p:cNvSpPr>
                <a:spLocks noChangeArrowheads="1"/>
              </p:cNvSpPr>
              <p:nvPr/>
            </p:nvSpPr>
            <p:spPr bwMode="auto">
              <a:xfrm rot="-2129312">
                <a:off x="2376" y="2592"/>
                <a:ext cx="96" cy="96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39" name="Freeform 159"/>
              <p:cNvSpPr>
                <a:spLocks/>
              </p:cNvSpPr>
              <p:nvPr/>
            </p:nvSpPr>
            <p:spPr bwMode="auto">
              <a:xfrm rot="-2129312">
                <a:off x="2473" y="2676"/>
                <a:ext cx="47" cy="207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192"/>
                  </a:cxn>
                  <a:cxn ang="0">
                    <a:pos x="0" y="288"/>
                  </a:cxn>
                </a:cxnLst>
                <a:rect l="0" t="0" r="r" b="b"/>
                <a:pathLst>
                  <a:path w="48" h="288">
                    <a:moveTo>
                      <a:pt x="48" y="0"/>
                    </a:moveTo>
                    <a:lnTo>
                      <a:pt x="48" y="192"/>
                    </a:lnTo>
                    <a:lnTo>
                      <a:pt x="0" y="288"/>
                    </a:ln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40" name="Line 160"/>
              <p:cNvSpPr>
                <a:spLocks noChangeShapeType="1"/>
              </p:cNvSpPr>
              <p:nvPr/>
            </p:nvSpPr>
            <p:spPr bwMode="auto">
              <a:xfrm rot="-2129312">
                <a:off x="2545" y="2749"/>
                <a:ext cx="48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161"/>
            <p:cNvGrpSpPr>
              <a:grpSpLocks/>
            </p:cNvGrpSpPr>
            <p:nvPr/>
          </p:nvGrpSpPr>
          <p:grpSpPr bwMode="auto">
            <a:xfrm>
              <a:off x="3027" y="2032"/>
              <a:ext cx="208" cy="280"/>
              <a:chOff x="2376" y="2592"/>
              <a:chExt cx="217" cy="291"/>
            </a:xfrm>
          </p:grpSpPr>
          <p:sp>
            <p:nvSpPr>
              <p:cNvPr id="20642" name="AutoShape 162"/>
              <p:cNvSpPr>
                <a:spLocks noChangeArrowheads="1"/>
              </p:cNvSpPr>
              <p:nvPr/>
            </p:nvSpPr>
            <p:spPr bwMode="auto">
              <a:xfrm rot="-2129312">
                <a:off x="2376" y="2592"/>
                <a:ext cx="96" cy="96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43" name="Freeform 163"/>
              <p:cNvSpPr>
                <a:spLocks/>
              </p:cNvSpPr>
              <p:nvPr/>
            </p:nvSpPr>
            <p:spPr bwMode="auto">
              <a:xfrm rot="-2129312">
                <a:off x="2473" y="2676"/>
                <a:ext cx="47" cy="207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192"/>
                  </a:cxn>
                  <a:cxn ang="0">
                    <a:pos x="0" y="288"/>
                  </a:cxn>
                </a:cxnLst>
                <a:rect l="0" t="0" r="r" b="b"/>
                <a:pathLst>
                  <a:path w="48" h="288">
                    <a:moveTo>
                      <a:pt x="48" y="0"/>
                    </a:moveTo>
                    <a:lnTo>
                      <a:pt x="48" y="192"/>
                    </a:lnTo>
                    <a:lnTo>
                      <a:pt x="0" y="288"/>
                    </a:ln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44" name="Line 164"/>
              <p:cNvSpPr>
                <a:spLocks noChangeShapeType="1"/>
              </p:cNvSpPr>
              <p:nvPr/>
            </p:nvSpPr>
            <p:spPr bwMode="auto">
              <a:xfrm rot="-2129312">
                <a:off x="2545" y="2749"/>
                <a:ext cx="48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0645" name="Text Box 165"/>
            <p:cNvSpPr txBox="1">
              <a:spLocks noChangeArrowheads="1"/>
            </p:cNvSpPr>
            <p:nvPr/>
          </p:nvSpPr>
          <p:spPr bwMode="auto">
            <a:xfrm>
              <a:off x="3238" y="2229"/>
              <a:ext cx="5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>
                  <a:solidFill>
                    <a:srgbClr val="F2EC00"/>
                  </a:solidFill>
                </a:rPr>
                <a:t>PPAR</a:t>
              </a:r>
              <a:r>
                <a:rPr lang="en-GB" sz="1800" b="1">
                  <a:solidFill>
                    <a:srgbClr val="F2EC00"/>
                  </a:solidFill>
                  <a:sym typeface="Symbol" pitchFamily="18" charset="2"/>
                </a:rPr>
                <a:t></a:t>
              </a:r>
              <a:endParaRPr lang="en-GB" sz="1800" b="1">
                <a:solidFill>
                  <a:srgbClr val="F2EC00"/>
                </a:solidFill>
              </a:endParaRPr>
            </a:p>
          </p:txBody>
        </p:sp>
        <p:sp>
          <p:nvSpPr>
            <p:cNvPr id="20646" name="Text Box 166"/>
            <p:cNvSpPr txBox="1">
              <a:spLocks noChangeArrowheads="1"/>
            </p:cNvSpPr>
            <p:nvPr/>
          </p:nvSpPr>
          <p:spPr bwMode="auto">
            <a:xfrm>
              <a:off x="5335" y="3476"/>
              <a:ext cx="81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ADIPOSE TISSUE</a:t>
              </a:r>
            </a:p>
          </p:txBody>
        </p:sp>
        <p:grpSp>
          <p:nvGrpSpPr>
            <p:cNvPr id="12" name="Group 167"/>
            <p:cNvGrpSpPr>
              <a:grpSpLocks/>
            </p:cNvGrpSpPr>
            <p:nvPr/>
          </p:nvGrpSpPr>
          <p:grpSpPr bwMode="auto">
            <a:xfrm>
              <a:off x="4437" y="3157"/>
              <a:ext cx="1386" cy="656"/>
              <a:chOff x="4032" y="3540"/>
              <a:chExt cx="1444" cy="683"/>
            </a:xfrm>
          </p:grpSpPr>
          <p:sp>
            <p:nvSpPr>
              <p:cNvPr id="20648" name="AutoShape 168"/>
              <p:cNvSpPr>
                <a:spLocks noChangeArrowheads="1"/>
              </p:cNvSpPr>
              <p:nvPr/>
            </p:nvSpPr>
            <p:spPr bwMode="auto">
              <a:xfrm>
                <a:off x="4203" y="3743"/>
                <a:ext cx="165" cy="174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49" name="AutoShape 169"/>
              <p:cNvSpPr>
                <a:spLocks noChangeArrowheads="1"/>
              </p:cNvSpPr>
              <p:nvPr/>
            </p:nvSpPr>
            <p:spPr bwMode="auto">
              <a:xfrm>
                <a:off x="4494" y="3779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50" name="AutoShape 170"/>
              <p:cNvSpPr>
                <a:spLocks noChangeArrowheads="1"/>
              </p:cNvSpPr>
              <p:nvPr/>
            </p:nvSpPr>
            <p:spPr bwMode="auto">
              <a:xfrm>
                <a:off x="4350" y="3635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51" name="AutoShape 171"/>
              <p:cNvSpPr>
                <a:spLocks noChangeArrowheads="1"/>
              </p:cNvSpPr>
              <p:nvPr/>
            </p:nvSpPr>
            <p:spPr bwMode="auto">
              <a:xfrm>
                <a:off x="4158" y="3971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52" name="AutoShape 172"/>
              <p:cNvSpPr>
                <a:spLocks noChangeArrowheads="1"/>
              </p:cNvSpPr>
              <p:nvPr/>
            </p:nvSpPr>
            <p:spPr bwMode="auto">
              <a:xfrm>
                <a:off x="4032" y="3824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53" name="AutoShape 173"/>
              <p:cNvSpPr>
                <a:spLocks noChangeArrowheads="1"/>
              </p:cNvSpPr>
              <p:nvPr/>
            </p:nvSpPr>
            <p:spPr bwMode="auto">
              <a:xfrm>
                <a:off x="4323" y="3866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54" name="AutoShape 174"/>
              <p:cNvSpPr>
                <a:spLocks noChangeArrowheads="1"/>
              </p:cNvSpPr>
              <p:nvPr/>
            </p:nvSpPr>
            <p:spPr bwMode="auto">
              <a:xfrm>
                <a:off x="4476" y="4031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55" name="AutoShape 175"/>
              <p:cNvSpPr>
                <a:spLocks noChangeArrowheads="1"/>
              </p:cNvSpPr>
              <p:nvPr/>
            </p:nvSpPr>
            <p:spPr bwMode="auto">
              <a:xfrm>
                <a:off x="4638" y="3923"/>
                <a:ext cx="192" cy="192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3" name="Group 176"/>
              <p:cNvGrpSpPr>
                <a:grpSpLocks/>
              </p:cNvGrpSpPr>
              <p:nvPr/>
            </p:nvGrpSpPr>
            <p:grpSpPr bwMode="auto">
              <a:xfrm>
                <a:off x="4689" y="3820"/>
                <a:ext cx="278" cy="240"/>
                <a:chOff x="3075" y="3545"/>
                <a:chExt cx="278" cy="240"/>
              </a:xfrm>
            </p:grpSpPr>
            <p:sp>
              <p:nvSpPr>
                <p:cNvPr id="20657" name="AutoShape 177"/>
                <p:cNvSpPr>
                  <a:spLocks noChangeArrowheads="1"/>
                </p:cNvSpPr>
                <p:nvPr/>
              </p:nvSpPr>
              <p:spPr bwMode="auto">
                <a:xfrm rot="-8055383">
                  <a:off x="3075" y="3689"/>
                  <a:ext cx="96" cy="96"/>
                </a:xfrm>
                <a:prstGeom prst="flowChartConnector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658" name="Freeform 178"/>
                <p:cNvSpPr>
                  <a:spLocks/>
                </p:cNvSpPr>
                <p:nvPr/>
              </p:nvSpPr>
              <p:spPr bwMode="auto">
                <a:xfrm rot="-8055383">
                  <a:off x="3226" y="3539"/>
                  <a:ext cx="47" cy="207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48" y="192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48" h="288">
                      <a:moveTo>
                        <a:pt x="48" y="0"/>
                      </a:moveTo>
                      <a:lnTo>
                        <a:pt x="48" y="192"/>
                      </a:lnTo>
                      <a:lnTo>
                        <a:pt x="0" y="288"/>
                      </a:ln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659" name="Line 179"/>
                <p:cNvSpPr>
                  <a:spLocks noChangeShapeType="1"/>
                </p:cNvSpPr>
                <p:nvPr/>
              </p:nvSpPr>
              <p:spPr bwMode="auto">
                <a:xfrm rot="-8055383">
                  <a:off x="3232" y="3521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180"/>
              <p:cNvGrpSpPr>
                <a:grpSpLocks/>
              </p:cNvGrpSpPr>
              <p:nvPr/>
            </p:nvGrpSpPr>
            <p:grpSpPr bwMode="auto">
              <a:xfrm>
                <a:off x="4545" y="3676"/>
                <a:ext cx="278" cy="240"/>
                <a:chOff x="3075" y="3545"/>
                <a:chExt cx="278" cy="240"/>
              </a:xfrm>
            </p:grpSpPr>
            <p:sp>
              <p:nvSpPr>
                <p:cNvPr id="20661" name="AutoShape 181"/>
                <p:cNvSpPr>
                  <a:spLocks noChangeArrowheads="1"/>
                </p:cNvSpPr>
                <p:nvPr/>
              </p:nvSpPr>
              <p:spPr bwMode="auto">
                <a:xfrm rot="-8055383">
                  <a:off x="3075" y="3689"/>
                  <a:ext cx="96" cy="96"/>
                </a:xfrm>
                <a:prstGeom prst="flowChartConnector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662" name="Freeform 182"/>
                <p:cNvSpPr>
                  <a:spLocks/>
                </p:cNvSpPr>
                <p:nvPr/>
              </p:nvSpPr>
              <p:spPr bwMode="auto">
                <a:xfrm rot="-8055383">
                  <a:off x="3226" y="3539"/>
                  <a:ext cx="47" cy="207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48" y="192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48" h="288">
                      <a:moveTo>
                        <a:pt x="48" y="0"/>
                      </a:moveTo>
                      <a:lnTo>
                        <a:pt x="48" y="192"/>
                      </a:lnTo>
                      <a:lnTo>
                        <a:pt x="0" y="288"/>
                      </a:lnTo>
                    </a:path>
                  </a:pathLst>
                </a:custGeom>
                <a:no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663" name="Line 183"/>
                <p:cNvSpPr>
                  <a:spLocks noChangeShapeType="1"/>
                </p:cNvSpPr>
                <p:nvPr/>
              </p:nvSpPr>
              <p:spPr bwMode="auto">
                <a:xfrm rot="-8055383">
                  <a:off x="3232" y="3521"/>
                  <a:ext cx="48" cy="9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664" name="AutoShape 184"/>
              <p:cNvSpPr>
                <a:spLocks noChangeArrowheads="1"/>
              </p:cNvSpPr>
              <p:nvPr/>
            </p:nvSpPr>
            <p:spPr bwMode="auto">
              <a:xfrm>
                <a:off x="4350" y="4073"/>
                <a:ext cx="117" cy="120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65" name="AutoShape 185"/>
              <p:cNvSpPr>
                <a:spLocks noChangeArrowheads="1"/>
              </p:cNvSpPr>
              <p:nvPr/>
            </p:nvSpPr>
            <p:spPr bwMode="auto">
              <a:xfrm>
                <a:off x="4035" y="4022"/>
                <a:ext cx="117" cy="120"/>
              </a:xfrm>
              <a:prstGeom prst="flowChartConnector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66" name="Text Box 186"/>
              <p:cNvSpPr txBox="1">
                <a:spLocks noChangeArrowheads="1"/>
              </p:cNvSpPr>
              <p:nvPr/>
            </p:nvSpPr>
            <p:spPr bwMode="auto">
              <a:xfrm>
                <a:off x="4809" y="3540"/>
                <a:ext cx="667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  <a:latin typeface="Arial" charset="0"/>
                  </a:rPr>
                  <a:t>PPAR</a:t>
                </a:r>
                <a:r>
                  <a:rPr lang="en-GB" sz="1800" b="1" dirty="0">
                    <a:solidFill>
                      <a:srgbClr val="FFFF00"/>
                    </a:solidFill>
                    <a:sym typeface="Symbol" pitchFamily="18" charset="2"/>
                  </a:rPr>
                  <a:t></a:t>
                </a:r>
                <a:endParaRPr lang="en-GB" sz="1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0667" name="Text Box 187"/>
            <p:cNvSpPr txBox="1">
              <a:spLocks noChangeArrowheads="1"/>
            </p:cNvSpPr>
            <p:nvPr/>
          </p:nvSpPr>
          <p:spPr bwMode="auto">
            <a:xfrm>
              <a:off x="691" y="1435"/>
              <a:ext cx="5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="1" i="1" dirty="0">
                  <a:solidFill>
                    <a:schemeClr val="bg1"/>
                  </a:solidFill>
                </a:rPr>
                <a:t>HDL</a:t>
              </a:r>
            </a:p>
          </p:txBody>
        </p:sp>
        <p:sp>
          <p:nvSpPr>
            <p:cNvPr id="20668" name="Text Box 188"/>
            <p:cNvSpPr txBox="1">
              <a:spLocks noChangeArrowheads="1"/>
            </p:cNvSpPr>
            <p:nvPr/>
          </p:nvSpPr>
          <p:spPr bwMode="auto">
            <a:xfrm>
              <a:off x="691" y="1934"/>
              <a:ext cx="4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solidFill>
                    <a:srgbClr val="F2EC00"/>
                  </a:solidFill>
                </a:rPr>
                <a:t>CETP</a:t>
              </a:r>
            </a:p>
          </p:txBody>
        </p:sp>
        <p:sp>
          <p:nvSpPr>
            <p:cNvPr id="20669" name="Text Box 189"/>
            <p:cNvSpPr txBox="1">
              <a:spLocks noChangeArrowheads="1"/>
            </p:cNvSpPr>
            <p:nvPr/>
          </p:nvSpPr>
          <p:spPr bwMode="auto">
            <a:xfrm>
              <a:off x="750" y="2457"/>
              <a:ext cx="46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i="1">
                  <a:solidFill>
                    <a:schemeClr val="bg1"/>
                  </a:solidFill>
                </a:rPr>
                <a:t>VLDL</a:t>
              </a:r>
            </a:p>
          </p:txBody>
        </p:sp>
        <p:sp>
          <p:nvSpPr>
            <p:cNvPr id="20670" name="Text Box 190"/>
            <p:cNvSpPr txBox="1">
              <a:spLocks noChangeArrowheads="1"/>
            </p:cNvSpPr>
            <p:nvPr/>
          </p:nvSpPr>
          <p:spPr bwMode="auto">
            <a:xfrm>
              <a:off x="283" y="1889"/>
              <a:ext cx="3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i="1" dirty="0">
                  <a:solidFill>
                    <a:schemeClr val="bg1"/>
                  </a:solidFill>
                </a:rPr>
                <a:t>TG</a:t>
              </a:r>
            </a:p>
          </p:txBody>
        </p:sp>
        <p:sp>
          <p:nvSpPr>
            <p:cNvPr id="20671" name="Text Box 191"/>
            <p:cNvSpPr txBox="1">
              <a:spLocks noChangeArrowheads="1"/>
            </p:cNvSpPr>
            <p:nvPr/>
          </p:nvSpPr>
          <p:spPr bwMode="auto">
            <a:xfrm>
              <a:off x="1202" y="1889"/>
              <a:ext cx="2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i="1" dirty="0">
                  <a:solidFill>
                    <a:schemeClr val="bg1"/>
                  </a:solidFill>
                </a:rPr>
                <a:t>CE</a:t>
              </a:r>
            </a:p>
          </p:txBody>
        </p:sp>
        <p:sp>
          <p:nvSpPr>
            <p:cNvPr id="20672" name="Text Box 192"/>
            <p:cNvSpPr txBox="1">
              <a:spLocks noChangeArrowheads="1"/>
            </p:cNvSpPr>
            <p:nvPr/>
          </p:nvSpPr>
          <p:spPr bwMode="auto">
            <a:xfrm>
              <a:off x="487" y="3431"/>
              <a:ext cx="7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</a:rPr>
                <a:t>PLASMA</a:t>
              </a:r>
            </a:p>
          </p:txBody>
        </p:sp>
        <p:sp>
          <p:nvSpPr>
            <p:cNvPr id="20673" name="AutoShape 193"/>
            <p:cNvSpPr>
              <a:spLocks noChangeArrowheads="1"/>
            </p:cNvSpPr>
            <p:nvPr/>
          </p:nvSpPr>
          <p:spPr bwMode="auto">
            <a:xfrm>
              <a:off x="791" y="2343"/>
              <a:ext cx="112" cy="116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74" name="AutoShape 194"/>
            <p:cNvSpPr>
              <a:spLocks noChangeArrowheads="1"/>
            </p:cNvSpPr>
            <p:nvPr/>
          </p:nvSpPr>
          <p:spPr bwMode="auto">
            <a:xfrm>
              <a:off x="952" y="2343"/>
              <a:ext cx="112" cy="116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75" name="AutoShape 195"/>
            <p:cNvSpPr>
              <a:spLocks noChangeArrowheads="1"/>
            </p:cNvSpPr>
            <p:nvPr/>
          </p:nvSpPr>
          <p:spPr bwMode="auto">
            <a:xfrm rot="10800000" flipH="1">
              <a:off x="645" y="1645"/>
              <a:ext cx="138" cy="691"/>
            </a:xfrm>
            <a:prstGeom prst="curvedRightArrow">
              <a:avLst>
                <a:gd name="adj1" fmla="val 100145"/>
                <a:gd name="adj2" fmla="val 200290"/>
                <a:gd name="adj3" fmla="val 33333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F8F8F8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76" name="AutoShape 196"/>
            <p:cNvSpPr>
              <a:spLocks noChangeArrowheads="1"/>
            </p:cNvSpPr>
            <p:nvPr/>
          </p:nvSpPr>
          <p:spPr bwMode="auto">
            <a:xfrm flipH="1">
              <a:off x="1079" y="1702"/>
              <a:ext cx="138" cy="691"/>
            </a:xfrm>
            <a:prstGeom prst="curvedRightArrow">
              <a:avLst>
                <a:gd name="adj1" fmla="val 100145"/>
                <a:gd name="adj2" fmla="val 200290"/>
                <a:gd name="adj3" fmla="val 33333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77" name="AutoShape 197"/>
            <p:cNvSpPr>
              <a:spLocks noChangeArrowheads="1"/>
            </p:cNvSpPr>
            <p:nvPr/>
          </p:nvSpPr>
          <p:spPr bwMode="auto">
            <a:xfrm>
              <a:off x="898" y="1790"/>
              <a:ext cx="55" cy="54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78" name="AutoShape 198"/>
            <p:cNvSpPr>
              <a:spLocks noChangeArrowheads="1"/>
            </p:cNvSpPr>
            <p:nvPr/>
          </p:nvSpPr>
          <p:spPr bwMode="auto">
            <a:xfrm>
              <a:off x="967" y="1714"/>
              <a:ext cx="55" cy="53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79" name="AutoShape 199"/>
            <p:cNvSpPr>
              <a:spLocks noChangeArrowheads="1"/>
            </p:cNvSpPr>
            <p:nvPr/>
          </p:nvSpPr>
          <p:spPr bwMode="auto">
            <a:xfrm>
              <a:off x="825" y="1718"/>
              <a:ext cx="55" cy="53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80" name="AutoShape 200"/>
            <p:cNvSpPr>
              <a:spLocks noChangeArrowheads="1"/>
            </p:cNvSpPr>
            <p:nvPr/>
          </p:nvSpPr>
          <p:spPr bwMode="auto">
            <a:xfrm>
              <a:off x="898" y="1648"/>
              <a:ext cx="55" cy="54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81" name="AutoShape 201"/>
            <p:cNvSpPr>
              <a:spLocks noChangeArrowheads="1"/>
            </p:cNvSpPr>
            <p:nvPr/>
          </p:nvSpPr>
          <p:spPr bwMode="auto">
            <a:xfrm rot="5138221">
              <a:off x="1589" y="1472"/>
              <a:ext cx="92" cy="138"/>
            </a:xfrm>
            <a:prstGeom prst="flowChartMerg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82" name="AutoShape 202"/>
            <p:cNvSpPr>
              <a:spLocks noChangeArrowheads="1"/>
            </p:cNvSpPr>
            <p:nvPr/>
          </p:nvSpPr>
          <p:spPr bwMode="auto">
            <a:xfrm rot="5138221">
              <a:off x="1589" y="1564"/>
              <a:ext cx="92" cy="138"/>
            </a:xfrm>
            <a:prstGeom prst="flowChartMerge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83" name="Line 203"/>
            <p:cNvSpPr>
              <a:spLocks noChangeShapeType="1"/>
            </p:cNvSpPr>
            <p:nvPr/>
          </p:nvSpPr>
          <p:spPr bwMode="auto">
            <a:xfrm>
              <a:off x="1152" y="1587"/>
              <a:ext cx="40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84" name="Text Box 204"/>
            <p:cNvSpPr txBox="1">
              <a:spLocks noChangeArrowheads="1"/>
            </p:cNvSpPr>
            <p:nvPr/>
          </p:nvSpPr>
          <p:spPr bwMode="auto">
            <a:xfrm>
              <a:off x="1142" y="1378"/>
              <a:ext cx="29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chemeClr val="bg1"/>
                  </a:solidFill>
                </a:rPr>
                <a:t>CE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20685" name="Text Box 205"/>
            <p:cNvSpPr txBox="1">
              <a:spLocks noChangeArrowheads="1"/>
            </p:cNvSpPr>
            <p:nvPr/>
          </p:nvSpPr>
          <p:spPr bwMode="auto">
            <a:xfrm>
              <a:off x="1704" y="1449"/>
              <a:ext cx="52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2EC00"/>
                  </a:solidFill>
                </a:rPr>
                <a:t>SR-B1</a:t>
              </a:r>
            </a:p>
          </p:txBody>
        </p:sp>
        <p:sp>
          <p:nvSpPr>
            <p:cNvPr id="20686" name="Text Box 206"/>
            <p:cNvSpPr txBox="1">
              <a:spLocks noChangeArrowheads="1"/>
            </p:cNvSpPr>
            <p:nvPr/>
          </p:nvSpPr>
          <p:spPr bwMode="auto">
            <a:xfrm>
              <a:off x="181" y="392"/>
              <a:ext cx="140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    PERIPHERAL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    CELLS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687" name="Text Box 207"/>
            <p:cNvSpPr txBox="1">
              <a:spLocks noChangeArrowheads="1"/>
            </p:cNvSpPr>
            <p:nvPr/>
          </p:nvSpPr>
          <p:spPr bwMode="auto">
            <a:xfrm>
              <a:off x="640" y="891"/>
              <a:ext cx="6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F2EC00"/>
                  </a:solidFill>
                </a:rPr>
                <a:t>ABC A1</a:t>
              </a:r>
            </a:p>
          </p:txBody>
        </p:sp>
        <p:sp>
          <p:nvSpPr>
            <p:cNvPr id="20688" name="Line 208"/>
            <p:cNvSpPr>
              <a:spLocks noChangeShapeType="1"/>
            </p:cNvSpPr>
            <p:nvPr/>
          </p:nvSpPr>
          <p:spPr bwMode="auto">
            <a:xfrm>
              <a:off x="952" y="1080"/>
              <a:ext cx="0" cy="36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89" name="Text Box 209"/>
            <p:cNvSpPr txBox="1">
              <a:spLocks noChangeArrowheads="1"/>
            </p:cNvSpPr>
            <p:nvPr/>
          </p:nvSpPr>
          <p:spPr bwMode="auto">
            <a:xfrm>
              <a:off x="640" y="1118"/>
              <a:ext cx="2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chemeClr val="bg1"/>
                  </a:solidFill>
                </a:rPr>
                <a:t>FC</a:t>
              </a:r>
            </a:p>
          </p:txBody>
        </p:sp>
        <p:grpSp>
          <p:nvGrpSpPr>
            <p:cNvPr id="15" name="Group 210"/>
            <p:cNvGrpSpPr>
              <a:grpSpLocks/>
            </p:cNvGrpSpPr>
            <p:nvPr/>
          </p:nvGrpSpPr>
          <p:grpSpPr bwMode="auto">
            <a:xfrm>
              <a:off x="1059" y="758"/>
              <a:ext cx="178" cy="184"/>
              <a:chOff x="913" y="110"/>
              <a:chExt cx="218" cy="226"/>
            </a:xfrm>
          </p:grpSpPr>
          <p:sp>
            <p:nvSpPr>
              <p:cNvPr id="20691" name="Freeform 211"/>
              <p:cNvSpPr>
                <a:spLocks/>
              </p:cNvSpPr>
              <p:nvPr/>
            </p:nvSpPr>
            <p:spPr bwMode="auto">
              <a:xfrm>
                <a:off x="913" y="110"/>
                <a:ext cx="218" cy="226"/>
              </a:xfrm>
              <a:custGeom>
                <a:avLst/>
                <a:gdLst/>
                <a:ahLst/>
                <a:cxnLst>
                  <a:cxn ang="0">
                    <a:pos x="179" y="67"/>
                  </a:cxn>
                  <a:cxn ang="0">
                    <a:pos x="245" y="67"/>
                  </a:cxn>
                  <a:cxn ang="0">
                    <a:pos x="269" y="127"/>
                  </a:cxn>
                  <a:cxn ang="0">
                    <a:pos x="281" y="193"/>
                  </a:cxn>
                  <a:cxn ang="0">
                    <a:pos x="305" y="223"/>
                  </a:cxn>
                  <a:cxn ang="0">
                    <a:pos x="290" y="286"/>
                  </a:cxn>
                  <a:cxn ang="0">
                    <a:pos x="254" y="322"/>
                  </a:cxn>
                  <a:cxn ang="0">
                    <a:pos x="218" y="286"/>
                  </a:cxn>
                  <a:cxn ang="0">
                    <a:pos x="191" y="259"/>
                  </a:cxn>
                  <a:cxn ang="0">
                    <a:pos x="158" y="235"/>
                  </a:cxn>
                  <a:cxn ang="0">
                    <a:pos x="59" y="307"/>
                  </a:cxn>
                  <a:cxn ang="0">
                    <a:pos x="20" y="280"/>
                  </a:cxn>
                  <a:cxn ang="0">
                    <a:pos x="35" y="187"/>
                  </a:cxn>
                  <a:cxn ang="0">
                    <a:pos x="2" y="55"/>
                  </a:cxn>
                  <a:cxn ang="0">
                    <a:pos x="17" y="1"/>
                  </a:cxn>
                  <a:cxn ang="0">
                    <a:pos x="56" y="4"/>
                  </a:cxn>
                  <a:cxn ang="0">
                    <a:pos x="101" y="46"/>
                  </a:cxn>
                  <a:cxn ang="0">
                    <a:pos x="152" y="70"/>
                  </a:cxn>
                  <a:cxn ang="0">
                    <a:pos x="179" y="67"/>
                  </a:cxn>
                </a:cxnLst>
                <a:rect l="0" t="0" r="r" b="b"/>
                <a:pathLst>
                  <a:path w="311" h="322">
                    <a:moveTo>
                      <a:pt x="179" y="67"/>
                    </a:moveTo>
                    <a:cubicBezTo>
                      <a:pt x="208" y="61"/>
                      <a:pt x="210" y="62"/>
                      <a:pt x="245" y="67"/>
                    </a:cubicBezTo>
                    <a:cubicBezTo>
                      <a:pt x="255" y="86"/>
                      <a:pt x="261" y="107"/>
                      <a:pt x="269" y="127"/>
                    </a:cubicBezTo>
                    <a:cubicBezTo>
                      <a:pt x="272" y="144"/>
                      <a:pt x="279" y="185"/>
                      <a:pt x="281" y="193"/>
                    </a:cubicBezTo>
                    <a:cubicBezTo>
                      <a:pt x="284" y="201"/>
                      <a:pt x="299" y="215"/>
                      <a:pt x="305" y="223"/>
                    </a:cubicBezTo>
                    <a:cubicBezTo>
                      <a:pt x="311" y="248"/>
                      <a:pt x="305" y="266"/>
                      <a:pt x="290" y="286"/>
                    </a:cubicBezTo>
                    <a:cubicBezTo>
                      <a:pt x="284" y="303"/>
                      <a:pt x="271" y="316"/>
                      <a:pt x="254" y="322"/>
                    </a:cubicBezTo>
                    <a:cubicBezTo>
                      <a:pt x="232" y="318"/>
                      <a:pt x="231" y="303"/>
                      <a:pt x="218" y="286"/>
                    </a:cubicBezTo>
                    <a:cubicBezTo>
                      <a:pt x="214" y="269"/>
                      <a:pt x="208" y="263"/>
                      <a:pt x="191" y="259"/>
                    </a:cubicBezTo>
                    <a:cubicBezTo>
                      <a:pt x="178" y="242"/>
                      <a:pt x="180" y="231"/>
                      <a:pt x="158" y="235"/>
                    </a:cubicBezTo>
                    <a:cubicBezTo>
                      <a:pt x="125" y="255"/>
                      <a:pt x="96" y="298"/>
                      <a:pt x="59" y="307"/>
                    </a:cubicBezTo>
                    <a:cubicBezTo>
                      <a:pt x="45" y="298"/>
                      <a:pt x="29" y="294"/>
                      <a:pt x="20" y="280"/>
                    </a:cubicBezTo>
                    <a:cubicBezTo>
                      <a:pt x="14" y="246"/>
                      <a:pt x="2" y="209"/>
                      <a:pt x="35" y="187"/>
                    </a:cubicBezTo>
                    <a:cubicBezTo>
                      <a:pt x="65" y="142"/>
                      <a:pt x="11" y="99"/>
                      <a:pt x="2" y="55"/>
                    </a:cubicBezTo>
                    <a:cubicBezTo>
                      <a:pt x="4" y="27"/>
                      <a:pt x="0" y="18"/>
                      <a:pt x="17" y="1"/>
                    </a:cubicBezTo>
                    <a:cubicBezTo>
                      <a:pt x="30" y="2"/>
                      <a:pt x="44" y="0"/>
                      <a:pt x="56" y="4"/>
                    </a:cubicBezTo>
                    <a:cubicBezTo>
                      <a:pt x="77" y="11"/>
                      <a:pt x="86" y="33"/>
                      <a:pt x="101" y="46"/>
                    </a:cubicBezTo>
                    <a:cubicBezTo>
                      <a:pt x="116" y="59"/>
                      <a:pt x="132" y="65"/>
                      <a:pt x="152" y="70"/>
                    </a:cubicBezTo>
                    <a:cubicBezTo>
                      <a:pt x="183" y="67"/>
                      <a:pt x="192" y="67"/>
                      <a:pt x="179" y="67"/>
                    </a:cubicBezTo>
                    <a:close/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92" name="Oval 212"/>
              <p:cNvSpPr>
                <a:spLocks noChangeArrowheads="1"/>
              </p:cNvSpPr>
              <p:nvPr/>
            </p:nvSpPr>
            <p:spPr bwMode="auto">
              <a:xfrm>
                <a:off x="960" y="19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0693" name="Oval 213"/>
            <p:cNvSpPr>
              <a:spLocks noChangeArrowheads="1"/>
            </p:cNvSpPr>
            <p:nvPr/>
          </p:nvSpPr>
          <p:spPr bwMode="auto">
            <a:xfrm>
              <a:off x="589" y="800"/>
              <a:ext cx="146" cy="16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94" name="Oval 214"/>
            <p:cNvSpPr>
              <a:spLocks noChangeArrowheads="1"/>
            </p:cNvSpPr>
            <p:nvPr/>
          </p:nvSpPr>
          <p:spPr bwMode="auto">
            <a:xfrm>
              <a:off x="652" y="816"/>
              <a:ext cx="51" cy="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95" name="AutoShape 215"/>
            <p:cNvSpPr>
              <a:spLocks noChangeArrowheads="1"/>
            </p:cNvSpPr>
            <p:nvPr/>
          </p:nvSpPr>
          <p:spPr bwMode="auto">
            <a:xfrm>
              <a:off x="867" y="2865"/>
              <a:ext cx="82" cy="85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96" name="AutoShape 216"/>
            <p:cNvSpPr>
              <a:spLocks noChangeArrowheads="1"/>
            </p:cNvSpPr>
            <p:nvPr/>
          </p:nvSpPr>
          <p:spPr bwMode="auto">
            <a:xfrm>
              <a:off x="1006" y="2858"/>
              <a:ext cx="81" cy="84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97" name="Line 217"/>
            <p:cNvSpPr>
              <a:spLocks noChangeShapeType="1"/>
            </p:cNvSpPr>
            <p:nvPr/>
          </p:nvSpPr>
          <p:spPr bwMode="auto">
            <a:xfrm>
              <a:off x="967" y="2647"/>
              <a:ext cx="0" cy="19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98" name="Line 218"/>
            <p:cNvSpPr>
              <a:spLocks noChangeShapeType="1"/>
            </p:cNvSpPr>
            <p:nvPr/>
          </p:nvSpPr>
          <p:spPr bwMode="auto">
            <a:xfrm>
              <a:off x="1159" y="2915"/>
              <a:ext cx="415" cy="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699" name="Text Box 219"/>
            <p:cNvSpPr txBox="1">
              <a:spLocks noChangeArrowheads="1"/>
            </p:cNvSpPr>
            <p:nvPr/>
          </p:nvSpPr>
          <p:spPr bwMode="auto">
            <a:xfrm>
              <a:off x="781" y="2960"/>
              <a:ext cx="3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chemeClr val="bg1"/>
                  </a:solidFill>
                </a:rPr>
                <a:t>LDL</a:t>
              </a:r>
            </a:p>
          </p:txBody>
        </p:sp>
        <p:sp>
          <p:nvSpPr>
            <p:cNvPr id="20700" name="Text Box 220"/>
            <p:cNvSpPr txBox="1">
              <a:spLocks noChangeArrowheads="1"/>
            </p:cNvSpPr>
            <p:nvPr/>
          </p:nvSpPr>
          <p:spPr bwMode="auto">
            <a:xfrm>
              <a:off x="1557" y="3013"/>
              <a:ext cx="98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F2EC00"/>
                  </a:solidFill>
                </a:rPr>
                <a:t>LDL receptor</a:t>
              </a:r>
            </a:p>
          </p:txBody>
        </p:sp>
        <p:sp>
          <p:nvSpPr>
            <p:cNvPr id="20701" name="Text Box 221"/>
            <p:cNvSpPr txBox="1">
              <a:spLocks noChangeArrowheads="1"/>
            </p:cNvSpPr>
            <p:nvPr/>
          </p:nvSpPr>
          <p:spPr bwMode="auto">
            <a:xfrm>
              <a:off x="4672" y="492"/>
              <a:ext cx="10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Arial" charset="0"/>
                </a:rPr>
                <a:t>   </a:t>
              </a:r>
              <a:r>
                <a:rPr lang="en-GB" sz="1800" b="1" dirty="0" smtClean="0">
                  <a:solidFill>
                    <a:schemeClr val="bg1"/>
                  </a:solidFill>
                  <a:latin typeface="Arial" charset="0"/>
                </a:rPr>
                <a:t>Diet &amp; bile</a:t>
              </a:r>
              <a:endParaRPr lang="en-GB" sz="18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702" name="Line 222"/>
            <p:cNvSpPr>
              <a:spLocks noChangeShapeType="1"/>
            </p:cNvSpPr>
            <p:nvPr/>
          </p:nvSpPr>
          <p:spPr bwMode="auto">
            <a:xfrm>
              <a:off x="5294" y="707"/>
              <a:ext cx="0" cy="25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703" name="Text Box 223"/>
            <p:cNvSpPr txBox="1">
              <a:spLocks noChangeArrowheads="1"/>
            </p:cNvSpPr>
            <p:nvPr/>
          </p:nvSpPr>
          <p:spPr bwMode="auto">
            <a:xfrm>
              <a:off x="5195" y="1061"/>
              <a:ext cx="54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>
                  <a:solidFill>
                    <a:srgbClr val="FFFF00"/>
                  </a:solidFill>
                  <a:latin typeface="Arial" charset="0"/>
                </a:rPr>
                <a:t>NPC1L1</a:t>
              </a:r>
            </a:p>
          </p:txBody>
        </p:sp>
        <p:sp>
          <p:nvSpPr>
            <p:cNvPr id="20704" name="Text Box 224"/>
            <p:cNvSpPr txBox="1">
              <a:spLocks noChangeArrowheads="1"/>
            </p:cNvSpPr>
            <p:nvPr/>
          </p:nvSpPr>
          <p:spPr bwMode="auto">
            <a:xfrm>
              <a:off x="5131" y="1299"/>
              <a:ext cx="54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FFFF00"/>
                  </a:solidFill>
                  <a:latin typeface="Arial" charset="0"/>
                </a:rPr>
                <a:t>ABC G5</a:t>
              </a:r>
            </a:p>
            <a:p>
              <a:r>
                <a:rPr lang="en-GB" sz="1200" b="1" dirty="0">
                  <a:solidFill>
                    <a:srgbClr val="FFFF00"/>
                  </a:solidFill>
                  <a:latin typeface="Arial" charset="0"/>
                </a:rPr>
                <a:t>ABC G8</a:t>
              </a:r>
            </a:p>
          </p:txBody>
        </p:sp>
        <p:sp>
          <p:nvSpPr>
            <p:cNvPr id="20705" name="Line 225"/>
            <p:cNvSpPr>
              <a:spLocks noChangeShapeType="1"/>
            </p:cNvSpPr>
            <p:nvPr/>
          </p:nvSpPr>
          <p:spPr bwMode="auto">
            <a:xfrm flipH="1">
              <a:off x="5266" y="1226"/>
              <a:ext cx="34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706" name="Line 226"/>
            <p:cNvSpPr>
              <a:spLocks noChangeShapeType="1"/>
            </p:cNvSpPr>
            <p:nvPr/>
          </p:nvSpPr>
          <p:spPr bwMode="auto">
            <a:xfrm>
              <a:off x="5286" y="1290"/>
              <a:ext cx="31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755576" y="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Cholesterol Absorption &amp; Metabolism</a:t>
            </a:r>
            <a:endParaRPr lang="en-GB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7236296" y="4365104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BAT</a:t>
            </a:r>
            <a:endParaRPr lang="en-GB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6516216" y="170080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ACAT</a:t>
            </a:r>
            <a:endParaRPr lang="en-GB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659160"/>
          </a:xfrm>
        </p:spPr>
        <p:txBody>
          <a:bodyPr/>
          <a:lstStyle/>
          <a:p>
            <a:r>
              <a:rPr lang="en-GB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Lipid transport in fasting plasma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Picture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1150271"/>
            <a:ext cx="3744416" cy="536404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1261</Words>
  <Application>Microsoft Office PowerPoint</Application>
  <PresentationFormat>On-screen Show (4:3)</PresentationFormat>
  <Paragraphs>305</Paragraphs>
  <Slides>64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Office Theme</vt:lpstr>
      <vt:lpstr>1_Office Theme</vt:lpstr>
      <vt:lpstr>5_Default Design</vt:lpstr>
      <vt:lpstr>1_Default Design</vt:lpstr>
      <vt:lpstr>2_Office Theme</vt:lpstr>
      <vt:lpstr>1_Blank Presentation</vt:lpstr>
      <vt:lpstr>3_Office Theme</vt:lpstr>
      <vt:lpstr>Chart</vt:lpstr>
      <vt:lpstr>Document</vt:lpstr>
      <vt:lpstr>Update on lipoprotein metabolism, cardiovascular disease &amp; obesity</vt:lpstr>
      <vt:lpstr>Cholesterol, a “Jekyll &amp; Hyde” molecule</vt:lpstr>
      <vt:lpstr>Essential component of all cell membranes</vt:lpstr>
      <vt:lpstr>Cross section of atheromatous plaque  in coronary arterial wall</vt:lpstr>
      <vt:lpstr>Topics</vt:lpstr>
      <vt:lpstr>Plasma lipoproteins</vt:lpstr>
      <vt:lpstr>Lipid transport in fasting plasma</vt:lpstr>
      <vt:lpstr>PowerPoint Presentation</vt:lpstr>
      <vt:lpstr>Lipid transport in fasting plasma</vt:lpstr>
      <vt:lpstr>Triglyceride  Transport &amp; Metabolism</vt:lpstr>
      <vt:lpstr>Dyslipidaemia</vt:lpstr>
      <vt:lpstr>Primary hypercholesterolaemia</vt:lpstr>
      <vt:lpstr>PowerPoint Presentation</vt:lpstr>
      <vt:lpstr>Domains of the LDL receptor  (Brown &amp; Goldstein, 1985)</vt:lpstr>
      <vt:lpstr>LDL receptor mutations identified in the UK by Soutar et al</vt:lpstr>
      <vt:lpstr>FH homozygote (1: 1 x 106)</vt:lpstr>
      <vt:lpstr>   Atheroma of aortic root in an FH homozygote</vt:lpstr>
      <vt:lpstr>PowerPoint Presentation</vt:lpstr>
      <vt:lpstr>PowerPoint Presentation</vt:lpstr>
      <vt:lpstr>Proprotein convertase subtilisin/kexin type 9 (PCSK9)</vt:lpstr>
      <vt:lpstr>Primary hypertriglyceridaemia</vt:lpstr>
      <vt:lpstr>PowerPoint Presentation</vt:lpstr>
      <vt:lpstr>PowerPoint Presentation</vt:lpstr>
      <vt:lpstr>PowerPoint Presentation</vt:lpstr>
      <vt:lpstr>Type V hyperlipdaemia</vt:lpstr>
      <vt:lpstr>Primary mixed hyperlipidaemia</vt:lpstr>
      <vt:lpstr>ApoE polymorphism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Hypolipidaemia</vt:lpstr>
      <vt:lpstr>Topics</vt:lpstr>
      <vt:lpstr>Deaths during 2006 in England and Wales (National Statistics)</vt:lpstr>
      <vt:lpstr>PowerPoint Presentation</vt:lpstr>
      <vt:lpstr>PowerPoint Presentation</vt:lpstr>
      <vt:lpstr>PowerPoint Presentation</vt:lpstr>
      <vt:lpstr>Increases in triglyceride and CHD risk associated with apoA-V promoter genotypes (Sarwar et al, 2010)</vt:lpstr>
      <vt:lpstr>PowerPoint Presentation</vt:lpstr>
      <vt:lpstr>Lipid-rich coronary plaque  ( Davies &amp; Woolf, 1999)</vt:lpstr>
      <vt:lpstr> Sequelae of plaque fissuring (Davies &amp; Thomas, 1985)</vt:lpstr>
      <vt:lpstr>Comparative effects of lipid-regulating drugs</vt:lpstr>
      <vt:lpstr>Cholesterol Treatment Trialists’ Collaboration (Baigent et al, 2005) </vt:lpstr>
      <vt:lpstr>PowerPoint Presentation</vt:lpstr>
      <vt:lpstr>PowerPoint Presentation</vt:lpstr>
      <vt:lpstr>PowerPoint Presentation</vt:lpstr>
      <vt:lpstr>Novel forms of LDL-lowering therapy</vt:lpstr>
      <vt:lpstr>Effect of antisense inhibitor of apolipoprotein B synthesis (mipomersen)  in statin-treated homozygous FH (Raal et al, 2010)</vt:lpstr>
      <vt:lpstr>Lipoprotein (a)</vt:lpstr>
      <vt:lpstr>Lp(a) as a cardiovascular risk factor (EAS Consensus Panel, 2010)</vt:lpstr>
      <vt:lpstr>Effect of mAb to PCSK9 on LDL cholesterol and apoB in statin-treated heterozygous familial hypercholesterolaemia (Stein et al, 2012)</vt:lpstr>
      <vt:lpstr>Novel HDL-based therapies (Joy, 2012)</vt:lpstr>
      <vt:lpstr>Topics</vt:lpstr>
      <vt:lpstr>Treatment of obesity</vt:lpstr>
      <vt:lpstr>Gastric banding (Poirier et al, 2011)</vt:lpstr>
      <vt:lpstr>Roux- en-Y gastric bypass (Poirier et al, 2011)</vt:lpstr>
      <vt:lpstr>Biliopancreatic diversion (Poirier et al, 2011)</vt:lpstr>
      <vt:lpstr>Benefits and risks of bariatric surgery</vt:lpstr>
      <vt:lpstr>Effect of conventional medical therapy v bariatric surgery on HbA1C in obese diabetics ( Mingrone et al, 2012)</vt:lpstr>
      <vt:lpstr>PowerPoint Presentation</vt:lpstr>
      <vt:lpstr>Fall in death rate from CHD, stroke and other circulatory  diseases in people aged &lt;75 yrs in England, 1969 - 2005   (BHF Coronary heart disease statistics)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Gastric banding</dc:title>
  <dc:creator>grthom</dc:creator>
  <cp:lastModifiedBy>Shiel, Nuala</cp:lastModifiedBy>
  <cp:revision>119</cp:revision>
  <dcterms:created xsi:type="dcterms:W3CDTF">2011-05-12T07:12:18Z</dcterms:created>
  <dcterms:modified xsi:type="dcterms:W3CDTF">2012-07-19T16:26:43Z</dcterms:modified>
</cp:coreProperties>
</file>