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6"/>
  </p:notesMasterIdLst>
  <p:sldIdLst>
    <p:sldId id="314" r:id="rId3"/>
    <p:sldId id="369" r:id="rId4"/>
    <p:sldId id="380" r:id="rId5"/>
    <p:sldId id="364" r:id="rId6"/>
    <p:sldId id="377" r:id="rId7"/>
    <p:sldId id="368" r:id="rId8"/>
    <p:sldId id="370" r:id="rId9"/>
    <p:sldId id="334" r:id="rId10"/>
    <p:sldId id="381" r:id="rId11"/>
    <p:sldId id="372" r:id="rId12"/>
    <p:sldId id="373" r:id="rId13"/>
    <p:sldId id="324" r:id="rId14"/>
    <p:sldId id="371" r:id="rId15"/>
    <p:sldId id="400" r:id="rId16"/>
    <p:sldId id="326" r:id="rId17"/>
    <p:sldId id="375" r:id="rId18"/>
    <p:sldId id="379" r:id="rId19"/>
    <p:sldId id="331" r:id="rId20"/>
    <p:sldId id="332" r:id="rId21"/>
    <p:sldId id="366" r:id="rId22"/>
    <p:sldId id="378" r:id="rId23"/>
    <p:sldId id="388" r:id="rId24"/>
    <p:sldId id="392" r:id="rId25"/>
    <p:sldId id="391" r:id="rId26"/>
    <p:sldId id="390" r:id="rId27"/>
    <p:sldId id="383" r:id="rId28"/>
    <p:sldId id="387" r:id="rId29"/>
    <p:sldId id="389" r:id="rId30"/>
    <p:sldId id="345" r:id="rId31"/>
    <p:sldId id="335" r:id="rId32"/>
    <p:sldId id="336" r:id="rId33"/>
    <p:sldId id="393" r:id="rId34"/>
    <p:sldId id="394" r:id="rId35"/>
    <p:sldId id="395" r:id="rId36"/>
    <p:sldId id="396" r:id="rId37"/>
    <p:sldId id="397" r:id="rId38"/>
    <p:sldId id="356" r:id="rId39"/>
    <p:sldId id="399" r:id="rId40"/>
    <p:sldId id="358" r:id="rId41"/>
    <p:sldId id="359" r:id="rId42"/>
    <p:sldId id="360" r:id="rId43"/>
    <p:sldId id="361" r:id="rId44"/>
    <p:sldId id="36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 autoAdjust="0"/>
    <p:restoredTop sz="89205" autoAdjust="0"/>
  </p:normalViewPr>
  <p:slideViewPr>
    <p:cSldViewPr>
      <p:cViewPr>
        <p:scale>
          <a:sx n="50" d="100"/>
          <a:sy n="50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FCEBE3-0FBC-444E-B6E2-EE8922AA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7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675D-A72F-45D5-B049-FEA825FB21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0F184-7814-443B-BB5E-4F84CA70E656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42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95A00-5AAB-461F-B590-B9E0614303D5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43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BDD58-FDD3-49D5-A0B7-76C2FE14978E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 5 Algorithm for requesting investigations to elucidate the cause of hypocalcaemia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F7442-2912-43AE-BBA9-555AB8CFA63E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8B76C-457C-49A1-8BD1-C9815807952F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FF6CA-0A9E-424E-8120-C398E1A6B2D5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30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879F3-B4D1-46B9-A96C-217E853F6B89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31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E76A05-5A29-E340-9F97-2B95FD50336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969E-6D38-4F06-9FF9-7CB47BCC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F593-3314-4E3A-9E39-D09C3B726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86A8-62EC-4FD2-A9EF-BFB9A37C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CAD63-EFFA-4838-9676-5D63F24DED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9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4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9315-2E2E-4C7B-91FE-098C097FC7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2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9315-2E2E-4C7B-91FE-098C097FC7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9315-2E2E-4C7B-91FE-098C097FC7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4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73FC-8CA8-476F-A09A-9A43183592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3476A-E687-4F01-9B3B-8EC89590BC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9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92B1D-A887-4AA8-8D05-5A574693E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71B4-642D-4644-B48D-1E2DCE182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BD430-027D-4FA0-895A-25F2B86B0F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6B3E3-5A03-4234-8EF8-4ACD45ACD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1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93599-3D0F-42F0-AB17-E479F3181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092CE-127B-4063-92CF-64A83F37F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1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35AB1-F2E9-42C7-BDEA-2BCE1079B6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5330D-1B21-4E57-8AF0-03B475B06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57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2483-AF23-4DC6-B15C-71E13818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549B-05A8-4217-B070-054D1831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6553-FD9B-4E8E-B56F-8FCE04717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C05C-69FF-4FD1-B6CE-2A41F672A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F51D-B3CB-4DD9-834A-7D1FC5B5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E18D-2D54-4C71-898A-0F152348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588E-3B43-4AB7-82D9-0F1682A0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9DC8-23BA-426B-B1A0-2BECBB6BA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589315-2E2E-4C7B-91FE-098C097FC7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4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809"/>
            <a:ext cx="7772400" cy="1584176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latin typeface="Arial" pitchFamily="34" charset="0"/>
                <a:cs typeface="Arial" pitchFamily="34" charset="0"/>
              </a:rPr>
              <a:t>Calcium handling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, bones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and renal stones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1938"/>
            <a:ext cx="6400800" cy="15668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Ben Jones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Academic Clinical Fellow in Chemical Pathology/ Metabolic Medicine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"/>
            <a:ext cx="7772400" cy="1143000"/>
          </a:xfrm>
        </p:spPr>
        <p:txBody>
          <a:bodyPr/>
          <a:lstStyle/>
          <a:p>
            <a:r>
              <a:rPr lang="en-US" sz="3200" b="1" dirty="0" err="1" smtClean="0"/>
              <a:t>Hypercalcaemia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Polyuria / polydipsia</a:t>
            </a:r>
          </a:p>
          <a:p>
            <a:pPr lvl="1"/>
            <a:r>
              <a:rPr lang="en-US" dirty="0" smtClean="0"/>
              <a:t>Constipation</a:t>
            </a:r>
          </a:p>
          <a:p>
            <a:pPr lvl="1"/>
            <a:r>
              <a:rPr lang="en-US" dirty="0" err="1" smtClean="0"/>
              <a:t>Neuro</a:t>
            </a:r>
            <a:r>
              <a:rPr lang="en-US" dirty="0" smtClean="0"/>
              <a:t> – confusion / seizures / coma</a:t>
            </a:r>
          </a:p>
          <a:p>
            <a:pPr lvl="1"/>
            <a:r>
              <a:rPr lang="en-US" dirty="0" smtClean="0"/>
              <a:t>Unlikely unless Ca</a:t>
            </a:r>
            <a:r>
              <a:rPr lang="en-US" baseline="30000" dirty="0" smtClean="0"/>
              <a:t>2+</a:t>
            </a:r>
            <a:r>
              <a:rPr lang="en-US" dirty="0" smtClean="0"/>
              <a:t> &gt; 3.0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 lvl="1"/>
            <a:endParaRPr lang="en-US" dirty="0"/>
          </a:p>
          <a:p>
            <a:r>
              <a:rPr lang="en-US" dirty="0" smtClean="0"/>
              <a:t>Acute management</a:t>
            </a:r>
          </a:p>
          <a:p>
            <a:pPr lvl="1"/>
            <a:r>
              <a:rPr lang="en-US" dirty="0" smtClean="0"/>
              <a:t>Fluids+++</a:t>
            </a:r>
          </a:p>
          <a:p>
            <a:pPr lvl="1"/>
            <a:r>
              <a:rPr lang="en-US" dirty="0" smtClean="0"/>
              <a:t>Bisphosphonates</a:t>
            </a:r>
          </a:p>
          <a:p>
            <a:pPr lvl="1"/>
            <a:r>
              <a:rPr lang="en-US" dirty="0" smtClean="0"/>
              <a:t>TREAT UNDERLYING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Causes of </a:t>
            </a:r>
            <a:r>
              <a:rPr lang="en-US" sz="3200" b="1" dirty="0" err="1" smtClean="0"/>
              <a:t>hypercalcaemia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1080120"/>
          </a:xfrm>
        </p:spPr>
        <p:txBody>
          <a:bodyPr/>
          <a:lstStyle/>
          <a:p>
            <a:r>
              <a:rPr lang="en-US" dirty="0" smtClean="0"/>
              <a:t>Repeat measurement first</a:t>
            </a:r>
          </a:p>
          <a:p>
            <a:r>
              <a:rPr lang="en-US" dirty="0" smtClean="0"/>
              <a:t>If confirmed, need [PTH] to interpret!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80928"/>
            <a:ext cx="796412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Primary Hyperparathyroidism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25658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/>
              <a:t>Commonest cause of </a:t>
            </a:r>
            <a:r>
              <a:rPr lang="en-US" sz="2800" dirty="0" err="1" smtClean="0"/>
              <a:t>hypercalcaemia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Parathyroid </a:t>
            </a:r>
            <a:r>
              <a:rPr lang="en-US" sz="3600" dirty="0" smtClean="0"/>
              <a:t>adenoma</a:t>
            </a:r>
            <a:r>
              <a:rPr lang="en-US" sz="2800" dirty="0" smtClean="0"/>
              <a:t> / </a:t>
            </a:r>
            <a:r>
              <a:rPr lang="en-US" sz="2400" dirty="0" smtClean="0"/>
              <a:t>hyperplasia / </a:t>
            </a:r>
            <a:r>
              <a:rPr lang="en-US" sz="1600" dirty="0" smtClean="0"/>
              <a:t>carcinoma</a:t>
            </a:r>
          </a:p>
          <a:p>
            <a:pPr eaLnBrk="1" hangingPunct="1"/>
            <a:r>
              <a:rPr lang="en-US" sz="2800" dirty="0" smtClean="0"/>
              <a:t>Hyperplasia associated with MEN1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Women &gt; men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↑serum </a:t>
            </a:r>
            <a:r>
              <a:rPr lang="en-US" sz="2800" dirty="0" err="1" smtClean="0"/>
              <a:t>Ca</a:t>
            </a:r>
            <a:r>
              <a:rPr lang="en-US" sz="2800" dirty="0"/>
              <a:t>, </a:t>
            </a:r>
            <a:r>
              <a:rPr lang="en-US" sz="2800" dirty="0" smtClean="0"/>
              <a:t>↑ or inappropriately </a:t>
            </a:r>
            <a:r>
              <a:rPr lang="en-US" sz="2800" dirty="0"/>
              <a:t>N PTH, </a:t>
            </a:r>
            <a:r>
              <a:rPr lang="en-US" sz="2800" dirty="0" smtClean="0"/>
              <a:t>↓serum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urine </a:t>
            </a:r>
            <a:r>
              <a:rPr lang="en-US" sz="2800" dirty="0"/>
              <a:t>↑</a:t>
            </a:r>
            <a:r>
              <a:rPr lang="en-US" sz="2800" dirty="0" err="1" smtClean="0"/>
              <a:t>Ca</a:t>
            </a:r>
            <a:r>
              <a:rPr lang="en-US" sz="2800" dirty="0" smtClean="0"/>
              <a:t> (due to </a:t>
            </a:r>
            <a:r>
              <a:rPr lang="en-US" sz="2800" dirty="0" err="1" smtClean="0"/>
              <a:t>hypercalcaemia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b="1" dirty="0" smtClean="0"/>
              <a:t>BONES </a:t>
            </a:r>
            <a:r>
              <a:rPr lang="en-US" sz="2800" dirty="0" smtClean="0"/>
              <a:t>(PTH bone disease) and </a:t>
            </a:r>
            <a:r>
              <a:rPr lang="en-US" sz="2800" b="1" dirty="0" smtClean="0"/>
              <a:t>STONES </a:t>
            </a:r>
            <a:r>
              <a:rPr lang="en-US" sz="2800" dirty="0" smtClean="0"/>
              <a:t>(renal calculi)</a:t>
            </a:r>
          </a:p>
          <a:p>
            <a:pPr eaLnBrk="1" hangingPunct="1"/>
            <a:r>
              <a:rPr lang="en-US" sz="2800" dirty="0" err="1" smtClean="0"/>
              <a:t>Hypercalcaemia</a:t>
            </a:r>
            <a:r>
              <a:rPr lang="en-US" sz="2800" dirty="0" smtClean="0"/>
              <a:t> -&gt; abdominal </a:t>
            </a:r>
            <a:r>
              <a:rPr lang="en-US" sz="2800" b="1" dirty="0" smtClean="0"/>
              <a:t>MOANS</a:t>
            </a:r>
            <a:r>
              <a:rPr lang="en-US" sz="2800" dirty="0" smtClean="0"/>
              <a:t> (constipation, pancreatitis), psychiatric </a:t>
            </a:r>
            <a:r>
              <a:rPr lang="en-US" sz="2800" b="1" dirty="0" smtClean="0"/>
              <a:t>GROANS</a:t>
            </a:r>
            <a:r>
              <a:rPr lang="en-US" sz="2800" dirty="0" smtClean="0"/>
              <a:t> (confusion)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54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Calcium sensing receptor (</a:t>
            </a:r>
            <a:r>
              <a:rPr lang="en-US" sz="3200" b="1" dirty="0" err="1" smtClean="0"/>
              <a:t>CaSR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05064"/>
            <a:ext cx="7772400" cy="25202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Parathyroids</a:t>
            </a:r>
            <a:r>
              <a:rPr lang="en-US" dirty="0" smtClean="0"/>
              <a:t>: detects serum </a:t>
            </a:r>
            <a:r>
              <a:rPr lang="en-US" dirty="0" err="1" smtClean="0"/>
              <a:t>ionised</a:t>
            </a:r>
            <a:r>
              <a:rPr lang="en-US" dirty="0" smtClean="0"/>
              <a:t> Ca</a:t>
            </a:r>
            <a:r>
              <a:rPr lang="en-US" baseline="30000" dirty="0" smtClean="0"/>
              <a:t>2+</a:t>
            </a:r>
            <a:r>
              <a:rPr lang="en-US" dirty="0" smtClean="0"/>
              <a:t> -&gt; regulates PTH release</a:t>
            </a:r>
          </a:p>
          <a:p>
            <a:r>
              <a:rPr lang="en-US" dirty="0" smtClean="0"/>
              <a:t>Renal: influences 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resorption</a:t>
            </a:r>
            <a:r>
              <a:rPr lang="en-US" dirty="0" smtClean="0"/>
              <a:t> (PTH independent)</a:t>
            </a:r>
          </a:p>
          <a:p>
            <a:r>
              <a:rPr lang="en-US" dirty="0" smtClean="0"/>
              <a:t>Familial </a:t>
            </a:r>
            <a:r>
              <a:rPr lang="en-US" dirty="0" err="1" smtClean="0"/>
              <a:t>hypocalciuric</a:t>
            </a:r>
            <a:r>
              <a:rPr lang="en-US" dirty="0" smtClean="0"/>
              <a:t> (/benign) </a:t>
            </a:r>
            <a:r>
              <a:rPr lang="en-US" dirty="0" err="1" smtClean="0"/>
              <a:t>hypercalcaemia</a:t>
            </a:r>
            <a:r>
              <a:rPr lang="en-US" dirty="0" smtClean="0"/>
              <a:t> (FHH / FBH)</a:t>
            </a:r>
          </a:p>
          <a:p>
            <a:pPr lvl="1"/>
            <a:r>
              <a:rPr lang="en-US" dirty="0" err="1" smtClean="0"/>
              <a:t>CaSR</a:t>
            </a:r>
            <a:r>
              <a:rPr lang="en-US" dirty="0" smtClean="0"/>
              <a:t> inactivating mutation</a:t>
            </a:r>
          </a:p>
          <a:p>
            <a:pPr lvl="1"/>
            <a:r>
              <a:rPr lang="en-US" dirty="0" smtClean="0"/>
              <a:t>Higher “set point” for PTH release -&gt; mild </a:t>
            </a:r>
            <a:r>
              <a:rPr lang="en-US" dirty="0" err="1" smtClean="0"/>
              <a:t>hypercalcaemia</a:t>
            </a:r>
            <a:endParaRPr lang="en-US" dirty="0" smtClean="0"/>
          </a:p>
          <a:p>
            <a:pPr lvl="1"/>
            <a:r>
              <a:rPr lang="en-US" dirty="0" smtClean="0"/>
              <a:t>Reduced urine Ca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312368" cy="2376264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644008" y="1556792"/>
            <a:ext cx="3672408" cy="1877060"/>
            <a:chOff x="5523" y="2217"/>
            <a:chExt cx="5760" cy="378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23" y="2217"/>
              <a:ext cx="5760" cy="3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94" y="2667"/>
              <a:ext cx="3784" cy="3109"/>
            </a:xfrm>
            <a:custGeom>
              <a:avLst/>
              <a:gdLst>
                <a:gd name="T0" fmla="*/ 0 w 2016"/>
                <a:gd name="T1" fmla="*/ 0 h 1656"/>
                <a:gd name="T2" fmla="*/ 624 w 2016"/>
                <a:gd name="T3" fmla="*/ 336 h 1656"/>
                <a:gd name="T4" fmla="*/ 1296 w 2016"/>
                <a:gd name="T5" fmla="*/ 1440 h 1656"/>
                <a:gd name="T6" fmla="*/ 2016 w 2016"/>
                <a:gd name="T7" fmla="*/ 1632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1656">
                  <a:moveTo>
                    <a:pt x="0" y="0"/>
                  </a:moveTo>
                  <a:cubicBezTo>
                    <a:pt x="204" y="48"/>
                    <a:pt x="408" y="96"/>
                    <a:pt x="624" y="336"/>
                  </a:cubicBezTo>
                  <a:cubicBezTo>
                    <a:pt x="840" y="576"/>
                    <a:pt x="1064" y="1224"/>
                    <a:pt x="1296" y="1440"/>
                  </a:cubicBezTo>
                  <a:cubicBezTo>
                    <a:pt x="1528" y="1656"/>
                    <a:pt x="1772" y="1644"/>
                    <a:pt x="2016" y="16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0" name="Line 5"/>
            <p:cNvCxnSpPr/>
            <p:nvPr/>
          </p:nvCxnSpPr>
          <p:spPr bwMode="auto">
            <a:xfrm>
              <a:off x="5613" y="2217"/>
              <a:ext cx="0" cy="37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"/>
            <p:cNvCxnSpPr/>
            <p:nvPr/>
          </p:nvCxnSpPr>
          <p:spPr bwMode="auto">
            <a:xfrm>
              <a:off x="5523" y="5821"/>
              <a:ext cx="49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703" y="2667"/>
              <a:ext cx="3784" cy="3109"/>
            </a:xfrm>
            <a:custGeom>
              <a:avLst/>
              <a:gdLst>
                <a:gd name="T0" fmla="*/ 0 w 2016"/>
                <a:gd name="T1" fmla="*/ 0 h 1656"/>
                <a:gd name="T2" fmla="*/ 624 w 2016"/>
                <a:gd name="T3" fmla="*/ 336 h 1656"/>
                <a:gd name="T4" fmla="*/ 1296 w 2016"/>
                <a:gd name="T5" fmla="*/ 1440 h 1656"/>
                <a:gd name="T6" fmla="*/ 2016 w 2016"/>
                <a:gd name="T7" fmla="*/ 1632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1656">
                  <a:moveTo>
                    <a:pt x="0" y="0"/>
                  </a:moveTo>
                  <a:cubicBezTo>
                    <a:pt x="204" y="48"/>
                    <a:pt x="408" y="96"/>
                    <a:pt x="624" y="336"/>
                  </a:cubicBezTo>
                  <a:cubicBezTo>
                    <a:pt x="840" y="576"/>
                    <a:pt x="1064" y="1224"/>
                    <a:pt x="1296" y="1440"/>
                  </a:cubicBezTo>
                  <a:cubicBezTo>
                    <a:pt x="1528" y="1656"/>
                    <a:pt x="1772" y="1644"/>
                    <a:pt x="2016" y="16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" name="Line 8"/>
            <p:cNvCxnSpPr/>
            <p:nvPr/>
          </p:nvCxnSpPr>
          <p:spPr bwMode="auto">
            <a:xfrm>
              <a:off x="6784" y="3478"/>
              <a:ext cx="1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703" y="4197"/>
              <a:ext cx="187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1322" tIns="35661" rIns="71322" bIns="35661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500">
                  <a:solidFill>
                    <a:srgbClr val="000000"/>
                  </a:solidFill>
                  <a:effectLst/>
                  <a:latin typeface="Arial"/>
                  <a:ea typeface="MS PGothic"/>
                  <a:cs typeface="Arial"/>
                </a:rPr>
                <a:t>Normal</a:t>
              </a:r>
              <a:endParaRPr lang="en-GB" sz="1100">
                <a:effectLst/>
                <a:latin typeface="Arial"/>
                <a:ea typeface="Calibri"/>
                <a:cs typeface="Arial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8943" y="4177"/>
              <a:ext cx="1049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1322" tIns="35661" rIns="71322" bIns="35661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500">
                  <a:solidFill>
                    <a:srgbClr val="000000"/>
                  </a:solidFill>
                  <a:effectLst/>
                  <a:latin typeface="Arial"/>
                  <a:ea typeface="MS PGothic"/>
                  <a:cs typeface="Arial"/>
                </a:rPr>
                <a:t>FBH</a:t>
              </a:r>
              <a:endParaRPr lang="en-GB" sz="1100">
                <a:effectLst/>
                <a:latin typeface="Arial"/>
                <a:ea typeface="Calibri"/>
                <a:cs typeface="Arial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8763" y="2577"/>
              <a:ext cx="2160" cy="1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1322" tIns="35661" rIns="71322" bIns="35661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effectLst/>
                  <a:latin typeface="Arial"/>
                  <a:ea typeface="Calibri"/>
                  <a:cs typeface="Arial"/>
                </a:rPr>
                <a:t>Inactivating Mutation causes R shift of curve</a:t>
              </a:r>
              <a:endParaRPr lang="en-GB" sz="1100">
                <a:effectLst/>
                <a:latin typeface="Arial"/>
                <a:ea typeface="Calibri"/>
                <a:cs typeface="Arial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Arial"/>
                  <a:ea typeface="Calibri"/>
                  <a:cs typeface="Arial"/>
                </a:rPr>
                <a:t> </a:t>
              </a:r>
              <a:endParaRPr lang="en-GB" sz="1100">
                <a:effectLst/>
                <a:latin typeface="Arial"/>
                <a:ea typeface="Calibri"/>
                <a:cs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11960" y="1844824"/>
            <a:ext cx="430887" cy="12326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PTH release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3429000"/>
            <a:ext cx="716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[Ca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12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Causes of </a:t>
            </a:r>
            <a:r>
              <a:rPr lang="en-US" sz="3200" b="1" dirty="0" err="1" smtClean="0"/>
              <a:t>hypercalcaemia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1080120"/>
          </a:xfrm>
        </p:spPr>
        <p:txBody>
          <a:bodyPr/>
          <a:lstStyle/>
          <a:p>
            <a:r>
              <a:rPr lang="en-US" dirty="0" smtClean="0"/>
              <a:t>Repeat measurement first</a:t>
            </a:r>
          </a:p>
          <a:p>
            <a:r>
              <a:rPr lang="en-US" dirty="0" smtClean="0"/>
              <a:t>If confirmed, need [PTH] to interpret!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80928"/>
            <a:ext cx="796412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Hypercalcaemia</a:t>
            </a:r>
            <a:r>
              <a:rPr lang="en-GB" sz="3200" b="1" dirty="0" smtClean="0"/>
              <a:t> in malignancy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56584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800" dirty="0" err="1" smtClean="0"/>
              <a:t>Humoral</a:t>
            </a:r>
            <a:r>
              <a:rPr lang="en-GB" sz="2800" dirty="0" smtClean="0"/>
              <a:t> </a:t>
            </a:r>
            <a:r>
              <a:rPr lang="en-GB" sz="2800" dirty="0" err="1" smtClean="0"/>
              <a:t>hypercalcaemia</a:t>
            </a:r>
            <a:r>
              <a:rPr lang="en-GB" sz="2800" dirty="0" smtClean="0"/>
              <a:t> of malignancy (</a:t>
            </a:r>
            <a:r>
              <a:rPr lang="en-GB" sz="2800" dirty="0" err="1" smtClean="0"/>
              <a:t>eg</a:t>
            </a:r>
            <a:r>
              <a:rPr lang="en-GB" sz="2800" dirty="0" smtClean="0"/>
              <a:t> small cell lung </a:t>
            </a:r>
            <a:r>
              <a:rPr lang="en-GB" sz="2800" dirty="0" err="1" smtClean="0"/>
              <a:t>Ca</a:t>
            </a:r>
            <a:r>
              <a:rPr lang="en-GB" sz="2800" dirty="0" smtClean="0"/>
              <a:t>)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GB" sz="2400" dirty="0" err="1" smtClean="0"/>
              <a:t>PTHrP</a:t>
            </a:r>
            <a:endParaRPr lang="en-GB" sz="24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GB" sz="28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Bone metastases (</a:t>
            </a:r>
            <a:r>
              <a:rPr lang="en-GB" sz="2800" dirty="0" err="1" smtClean="0"/>
              <a:t>eg</a:t>
            </a:r>
            <a:r>
              <a:rPr lang="en-GB" sz="2800" dirty="0" smtClean="0"/>
              <a:t> breast </a:t>
            </a:r>
            <a:r>
              <a:rPr lang="en-GB" sz="2800" dirty="0" err="1" smtClean="0"/>
              <a:t>Ca</a:t>
            </a:r>
            <a:r>
              <a:rPr lang="en-GB" sz="2800" dirty="0" smtClean="0"/>
              <a:t>)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GB" sz="2400" dirty="0" smtClean="0"/>
              <a:t>Local bone </a:t>
            </a:r>
            <a:r>
              <a:rPr lang="en-GB" sz="2400" dirty="0" err="1" smtClean="0"/>
              <a:t>osteolysis</a:t>
            </a:r>
            <a:endParaRPr lang="en-GB" sz="24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GB" sz="28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GB" sz="2800" dirty="0" smtClean="0"/>
              <a:t>Haematological malignancy (</a:t>
            </a:r>
            <a:r>
              <a:rPr lang="en-GB" sz="2800" dirty="0" err="1" smtClean="0"/>
              <a:t>eg</a:t>
            </a:r>
            <a:r>
              <a:rPr lang="en-GB" sz="2800" dirty="0" smtClean="0"/>
              <a:t> myeloma)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GB" sz="2400" dirty="0" smtClean="0"/>
              <a:t>cytokines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Other causes of non-PTH driven </a:t>
            </a:r>
            <a:r>
              <a:rPr lang="en-US" sz="3200" b="1" dirty="0" err="1" smtClean="0"/>
              <a:t>hypercalcaemia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74712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Sarcoid</a:t>
            </a:r>
            <a:r>
              <a:rPr lang="en-US" dirty="0"/>
              <a:t> </a:t>
            </a:r>
            <a:r>
              <a:rPr lang="en-US" dirty="0" smtClean="0"/>
              <a:t>(non-renal 1α hydroxylation)</a:t>
            </a:r>
          </a:p>
          <a:p>
            <a:endParaRPr lang="en-US" dirty="0"/>
          </a:p>
          <a:p>
            <a:r>
              <a:rPr lang="en-US" dirty="0" smtClean="0"/>
              <a:t>Thyrotoxicosis (</a:t>
            </a:r>
            <a:r>
              <a:rPr lang="en-US" dirty="0" err="1" smtClean="0"/>
              <a:t>thyroxine</a:t>
            </a:r>
            <a:r>
              <a:rPr lang="en-US" dirty="0" smtClean="0"/>
              <a:t> -&gt; bone </a:t>
            </a:r>
            <a:r>
              <a:rPr lang="en-US" dirty="0" err="1" smtClean="0"/>
              <a:t>resorption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Hypoadrenalism</a:t>
            </a:r>
            <a:r>
              <a:rPr lang="en-US" dirty="0" smtClean="0"/>
              <a:t> (renal Ca</a:t>
            </a:r>
            <a:r>
              <a:rPr lang="en-US" baseline="30000" dirty="0" smtClean="0"/>
              <a:t>2+</a:t>
            </a:r>
            <a:r>
              <a:rPr lang="en-US" dirty="0" smtClean="0"/>
              <a:t> transport)</a:t>
            </a:r>
          </a:p>
          <a:p>
            <a:endParaRPr lang="en-US" dirty="0"/>
          </a:p>
          <a:p>
            <a:r>
              <a:rPr lang="en-US" dirty="0" smtClean="0"/>
              <a:t>Thiazide </a:t>
            </a:r>
            <a:r>
              <a:rPr lang="en-US" dirty="0"/>
              <a:t>diuretics (renal Ca</a:t>
            </a:r>
            <a:r>
              <a:rPr lang="en-US" baseline="30000" dirty="0"/>
              <a:t>2+</a:t>
            </a:r>
            <a:r>
              <a:rPr lang="en-US" dirty="0"/>
              <a:t> transport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Excess vitamin D (</a:t>
            </a:r>
            <a:r>
              <a:rPr lang="en-US" dirty="0" err="1" smtClean="0"/>
              <a:t>eg</a:t>
            </a:r>
            <a:r>
              <a:rPr lang="en-US" dirty="0" smtClean="0"/>
              <a:t> sunbeds…)</a:t>
            </a:r>
          </a:p>
        </p:txBody>
      </p:sp>
    </p:spTree>
    <p:extLst>
      <p:ext uri="{BB962C8B-B14F-4D97-AF65-F5344CB8AC3E}">
        <p14:creationId xmlns:p14="http://schemas.microsoft.com/office/powerpoint/2010/main" val="1468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131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Hypocalcaemia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95426"/>
              </p:ext>
            </p:extLst>
          </p:nvPr>
        </p:nvGraphicFramePr>
        <p:xfrm>
          <a:off x="683568" y="2564904"/>
          <a:ext cx="7772400" cy="3017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Non-PTH driven*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Due to low PTH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D deficiency – dietary, </a:t>
                      </a:r>
                      <a:r>
                        <a:rPr lang="en-US" dirty="0" err="1" smtClean="0"/>
                        <a:t>malabsorption</a:t>
                      </a:r>
                      <a:r>
                        <a:rPr lang="en-US" dirty="0" smtClean="0"/>
                        <a:t>, lack of sunlight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Mg deficiency (PTH regulation)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kidney disease (1α hydroxylation)**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Surgical (</a:t>
                      </a:r>
                      <a:r>
                        <a:rPr lang="en-US" dirty="0" err="1" smtClean="0"/>
                        <a:t>inc</a:t>
                      </a:r>
                      <a:r>
                        <a:rPr lang="en-US" dirty="0" smtClean="0"/>
                        <a:t> post thyroidectomy)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PTH resistance (“</a:t>
                      </a:r>
                      <a:r>
                        <a:rPr lang="en-US" dirty="0" err="1" smtClean="0"/>
                        <a:t>pseudohypoparathyroidism</a:t>
                      </a:r>
                      <a:r>
                        <a:rPr lang="en-US" dirty="0" smtClean="0"/>
                        <a:t>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Auto-immune </a:t>
                      </a:r>
                      <a:r>
                        <a:rPr lang="en-US" sz="1800" dirty="0" err="1" smtClean="0"/>
                        <a:t>hypoparathyroidism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Congenital absence of </a:t>
                      </a:r>
                      <a:r>
                        <a:rPr lang="en-US" dirty="0" err="1" smtClean="0"/>
                        <a:t>parathyroids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DiGeorge</a:t>
                      </a:r>
                      <a:r>
                        <a:rPr lang="en-US" dirty="0" smtClean="0"/>
                        <a:t> syndrome)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805264"/>
            <a:ext cx="7813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*PTH will be raised – </a:t>
            </a:r>
            <a:r>
              <a:rPr lang="en-US" b="1" dirty="0" smtClean="0"/>
              <a:t>secondary hyperparathyroidism</a:t>
            </a:r>
          </a:p>
          <a:p>
            <a:r>
              <a:rPr lang="en-US" dirty="0" smtClean="0"/>
              <a:t>**can progress to </a:t>
            </a:r>
            <a:r>
              <a:rPr lang="en-US" b="1" dirty="0" smtClean="0"/>
              <a:t>tertiary hyperparathyroidism!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610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400" dirty="0" smtClean="0"/>
              <a:t>Must adjust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for albumin before diagnosing hypocalcaemia </a:t>
            </a:r>
          </a:p>
          <a:p>
            <a:pPr lvl="1" eaLnBrk="1" hangingPunct="1"/>
            <a:r>
              <a:rPr lang="en-US" sz="2000" dirty="0" smtClean="0"/>
              <a:t>May need to measure </a:t>
            </a:r>
            <a:r>
              <a:rPr lang="en-US" sz="2000" dirty="0" err="1" smtClean="0"/>
              <a:t>ionised</a:t>
            </a:r>
            <a:r>
              <a:rPr lang="en-US" sz="2000" dirty="0" smtClean="0"/>
              <a:t> Ca</a:t>
            </a:r>
            <a:r>
              <a:rPr lang="en-US" sz="2000" baseline="30000" dirty="0" smtClean="0"/>
              <a:t>2+</a:t>
            </a:r>
            <a:endParaRPr lang="en-US" sz="20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37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g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5921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852839" y="217489"/>
            <a:ext cx="2978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Clinical Signs of</a:t>
            </a:r>
          </a:p>
          <a:p>
            <a:pPr algn="ctr"/>
            <a:r>
              <a:rPr lang="en-US" sz="2800" b="1"/>
              <a:t>Hypocalcaemia</a:t>
            </a:r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6156176" y="1700808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err="1" smtClean="0"/>
              <a:t>Neuro</a:t>
            </a:r>
            <a:r>
              <a:rPr lang="en-US" dirty="0"/>
              <a:t>-muscular </a:t>
            </a:r>
            <a:r>
              <a:rPr lang="en-US" dirty="0" smtClean="0"/>
              <a:t>excitability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Rx: </a:t>
            </a:r>
            <a:r>
              <a:rPr lang="en-US" dirty="0" err="1" smtClean="0"/>
              <a:t>Ca</a:t>
            </a:r>
            <a:r>
              <a:rPr lang="en-US" dirty="0" smtClean="0"/>
              <a:t> + 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sz="1600" dirty="0" smtClean="0"/>
              <a:t>(usually “activated” </a:t>
            </a:r>
            <a:r>
              <a:rPr lang="en-US" sz="1600" dirty="0" err="1" smtClean="0"/>
              <a:t>ie</a:t>
            </a:r>
            <a:r>
              <a:rPr lang="en-US" sz="1600" dirty="0" smtClean="0"/>
              <a:t> 1α forms, except simple </a:t>
            </a:r>
            <a:r>
              <a:rPr lang="en-US" sz="1600" dirty="0" err="1" smtClean="0"/>
              <a:t>vit</a:t>
            </a:r>
            <a:r>
              <a:rPr lang="en-US" sz="1600" dirty="0" smtClean="0"/>
              <a:t> D deficiency)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Fig 5 Algorithm for requesting investigations to elucidate the cause of hypocalcaemia.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720" y="979303"/>
            <a:ext cx="580032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472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Cooper M S ,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Gittoes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N J L BMJ 2008;336:1298-1302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©2008 by British Medical Journal Publishing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Learning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Review </a:t>
            </a:r>
            <a:r>
              <a:rPr lang="en-US" sz="2800" dirty="0" smtClean="0"/>
              <a:t>calcium </a:t>
            </a:r>
            <a:r>
              <a:rPr lang="en-US" sz="2800" dirty="0"/>
              <a:t>metabolism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Common calcium disorders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Hypercalcaemia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Hypocalcaemia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Common metabolic bone disorders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Osteporosis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Osteomalacia</a:t>
            </a:r>
            <a:r>
              <a:rPr lang="en-US" sz="2400" dirty="0" smtClean="0"/>
              <a:t> / Rickets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Pagets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Renal stones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Another summary of Ca</a:t>
            </a:r>
            <a:r>
              <a:rPr lang="en-US" sz="3200" b="1" baseline="30000" dirty="0" smtClean="0"/>
              <a:t>2+</a:t>
            </a:r>
            <a:r>
              <a:rPr lang="en-US" sz="3200" b="1" dirty="0" smtClean="0"/>
              <a:t> Homeostasis</a:t>
            </a:r>
          </a:p>
        </p:txBody>
      </p:sp>
      <p:pic>
        <p:nvPicPr>
          <p:cNvPr id="6148" name="Picture 4" descr="ca metabol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35888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US" dirty="0" smtClean="0"/>
              <a:t>Metabolic bone disease </a:t>
            </a:r>
            <a:br>
              <a:rPr lang="en-US" dirty="0" smtClean="0"/>
            </a:br>
            <a:r>
              <a:rPr lang="en-US" dirty="0" smtClean="0"/>
              <a:t>(biochemical / clinical aspects)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Osteoporosis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Osteomalacia</a:t>
            </a:r>
            <a:r>
              <a:rPr lang="en-US" dirty="0" smtClean="0"/>
              <a:t> / rickets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Pagets</a:t>
            </a:r>
            <a:r>
              <a:rPr lang="en-US" dirty="0" smtClean="0"/>
              <a:t>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Parathyroid bone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Renal </a:t>
            </a:r>
            <a:r>
              <a:rPr lang="en-US" sz="1800" dirty="0" err="1" smtClean="0"/>
              <a:t>osteodystrophy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8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87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Reduction in bone density (normal </a:t>
            </a:r>
            <a:r>
              <a:rPr lang="en-US" dirty="0" err="1" smtClean="0"/>
              <a:t>mineralisation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Biochemistry NORMAL</a:t>
            </a:r>
          </a:p>
          <a:p>
            <a:endParaRPr lang="en-US" dirty="0" smtClean="0"/>
          </a:p>
          <a:p>
            <a:r>
              <a:rPr lang="en-US" dirty="0" smtClean="0"/>
              <a:t>Asymptomatic until </a:t>
            </a:r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/>
              <a:t>Typical  - neck of </a:t>
            </a:r>
            <a:r>
              <a:rPr lang="en-US" dirty="0" err="1" smtClean="0"/>
              <a:t>femor</a:t>
            </a:r>
            <a:r>
              <a:rPr lang="en-US" dirty="0" smtClean="0"/>
              <a:t> (NOF), vertebral, wrist (</a:t>
            </a:r>
            <a:r>
              <a:rPr lang="en-US" dirty="0" err="1" smtClean="0"/>
              <a:t>Colle’s</a:t>
            </a:r>
            <a:r>
              <a:rPr lang="en-US" dirty="0" smtClean="0"/>
              <a:t>)</a:t>
            </a:r>
            <a:endParaRPr lang="en-US" dirty="0">
              <a:sym typeface="Symbol" pitchFamily="18" charset="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8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87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Diagnosis usually using DEXA scan</a:t>
            </a:r>
          </a:p>
          <a:p>
            <a:pPr lvl="1"/>
            <a:r>
              <a:rPr lang="en-US" sz="1400" dirty="0" smtClean="0"/>
              <a:t>Dual energy X-ray absorptiometry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ip (femoral neck </a:t>
            </a:r>
            <a:r>
              <a:rPr lang="en-US" sz="2400" dirty="0" err="1" smtClean="0"/>
              <a:t>etc</a:t>
            </a:r>
            <a:r>
              <a:rPr lang="en-US" sz="2400" dirty="0" smtClean="0"/>
              <a:t>) &amp; lumbar spine</a:t>
            </a:r>
          </a:p>
          <a:p>
            <a:pPr lvl="1"/>
            <a:r>
              <a:rPr lang="en-US" sz="2400" dirty="0" smtClean="0"/>
              <a:t>T-score – </a:t>
            </a:r>
            <a:r>
              <a:rPr lang="en-US" sz="2400" dirty="0" err="1" smtClean="0"/>
              <a:t>sd</a:t>
            </a:r>
            <a:r>
              <a:rPr lang="en-US" sz="2400" dirty="0" smtClean="0"/>
              <a:t> from mean of </a:t>
            </a:r>
            <a:r>
              <a:rPr lang="en-US" sz="2400" u="sng" dirty="0" smtClean="0"/>
              <a:t>young healthy population </a:t>
            </a:r>
            <a:r>
              <a:rPr lang="en-US" sz="2400" dirty="0" smtClean="0"/>
              <a:t>(useful to determine </a:t>
            </a:r>
            <a:r>
              <a:rPr lang="en-US" sz="2400" dirty="0" smtClean="0">
                <a:sym typeface="Symbol" pitchFamily="18" charset="2"/>
              </a:rPr>
              <a:t> risk)</a:t>
            </a:r>
            <a:endParaRPr lang="en-US" sz="2400" dirty="0" smtClean="0"/>
          </a:p>
          <a:p>
            <a:pPr lvl="1"/>
            <a:r>
              <a:rPr lang="en-US" sz="2400" dirty="0" smtClean="0"/>
              <a:t>Z-score – </a:t>
            </a:r>
            <a:r>
              <a:rPr lang="en-US" sz="2400" dirty="0" err="1" smtClean="0"/>
              <a:t>sd</a:t>
            </a:r>
            <a:r>
              <a:rPr lang="en-US" sz="2400" dirty="0" smtClean="0"/>
              <a:t> from mean of </a:t>
            </a:r>
            <a:r>
              <a:rPr lang="en-US" sz="2400" u="sng" dirty="0" smtClean="0"/>
              <a:t>aged-matched control</a:t>
            </a:r>
            <a:r>
              <a:rPr lang="en-US" sz="2400" dirty="0" smtClean="0"/>
              <a:t> (useful to identify accelerated bone loss in younger patients)</a:t>
            </a:r>
          </a:p>
          <a:p>
            <a:endParaRPr lang="en-US" dirty="0" smtClean="0"/>
          </a:p>
          <a:p>
            <a:r>
              <a:rPr lang="en-US" dirty="0" smtClean="0"/>
              <a:t>Osteoporosis – T-score &lt;-2.5</a:t>
            </a:r>
          </a:p>
          <a:p>
            <a:r>
              <a:rPr lang="en-US" dirty="0" smtClean="0"/>
              <a:t>Osteopenia – T-score between -1 &amp; -2.5</a:t>
            </a:r>
            <a:endParaRPr lang="en-US" dirty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87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 - causes</a:t>
            </a:r>
            <a:endParaRPr lang="en-US" sz="3200" b="1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87624" y="2060848"/>
            <a:ext cx="6721475" cy="2743200"/>
            <a:chOff x="136525" y="3886200"/>
            <a:chExt cx="6721475" cy="2743200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143000" y="60960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1219200" y="38862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36525" y="4278313"/>
              <a:ext cx="1087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Skeletal</a:t>
              </a:r>
            </a:p>
            <a:p>
              <a:r>
                <a:rPr lang="en-US" sz="2000"/>
                <a:t>mass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44813" y="6232525"/>
              <a:ext cx="6365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Age</a:t>
              </a: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371600" y="3886200"/>
              <a:ext cx="4965700" cy="1752600"/>
            </a:xfrm>
            <a:custGeom>
              <a:avLst/>
              <a:gdLst>
                <a:gd name="T0" fmla="*/ 0 w 3128"/>
                <a:gd name="T1" fmla="*/ 2147483647 h 1096"/>
                <a:gd name="T2" fmla="*/ 1088707557 w 3128"/>
                <a:gd name="T3" fmla="*/ 388675756 h 1096"/>
                <a:gd name="T4" fmla="*/ 2147483647 w 3128"/>
                <a:gd name="T5" fmla="*/ 388675756 h 1096"/>
                <a:gd name="T6" fmla="*/ 2147483647 w 3128"/>
                <a:gd name="T7" fmla="*/ 1247855841 h 1096"/>
                <a:gd name="T8" fmla="*/ 2147483647 w 3128"/>
                <a:gd name="T9" fmla="*/ 2147483647 h 1096"/>
                <a:gd name="T10" fmla="*/ 2147483647 w 3128"/>
                <a:gd name="T11" fmla="*/ 2147483647 h 1096"/>
                <a:gd name="T12" fmla="*/ 2147483647 w 3128"/>
                <a:gd name="T13" fmla="*/ 2147483647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8"/>
                <a:gd name="T22" fmla="*/ 0 h 1096"/>
                <a:gd name="T23" fmla="*/ 3128 w 3128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8" h="1096">
                  <a:moveTo>
                    <a:pt x="0" y="1064"/>
                  </a:moveTo>
                  <a:cubicBezTo>
                    <a:pt x="144" y="684"/>
                    <a:pt x="288" y="304"/>
                    <a:pt x="432" y="152"/>
                  </a:cubicBezTo>
                  <a:cubicBezTo>
                    <a:pt x="576" y="0"/>
                    <a:pt x="640" y="96"/>
                    <a:pt x="864" y="152"/>
                  </a:cubicBezTo>
                  <a:cubicBezTo>
                    <a:pt x="1088" y="208"/>
                    <a:pt x="1568" y="368"/>
                    <a:pt x="1776" y="488"/>
                  </a:cubicBezTo>
                  <a:cubicBezTo>
                    <a:pt x="1984" y="608"/>
                    <a:pt x="1912" y="776"/>
                    <a:pt x="2112" y="872"/>
                  </a:cubicBezTo>
                  <a:cubicBezTo>
                    <a:pt x="2312" y="968"/>
                    <a:pt x="2824" y="1032"/>
                    <a:pt x="2976" y="1064"/>
                  </a:cubicBezTo>
                  <a:cubicBezTo>
                    <a:pt x="3128" y="1096"/>
                    <a:pt x="3076" y="1080"/>
                    <a:pt x="3024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117725" y="607536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029075" y="60769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50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1231900" y="55626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4657725" y="4799013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menopause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1647825" y="4875213"/>
              <a:ext cx="26783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 smtClean="0"/>
                <a:t>Age-related decline in</a:t>
              </a:r>
            </a:p>
            <a:p>
              <a:r>
                <a:rPr lang="en-US" sz="2000" dirty="0" smtClean="0"/>
                <a:t>bone mass</a:t>
              </a:r>
              <a:endParaRPr lang="en-US" sz="2000" dirty="0"/>
            </a:p>
          </p:txBody>
        </p:sp>
      </p:grpSp>
      <p:sp>
        <p:nvSpPr>
          <p:cNvPr id="5" name="Rounded Rectangle 4"/>
          <p:cNvSpPr/>
          <p:nvPr/>
        </p:nvSpPr>
        <p:spPr bwMode="auto">
          <a:xfrm>
            <a:off x="1835696" y="3672000"/>
            <a:ext cx="6984776" cy="144016"/>
          </a:xfrm>
          <a:prstGeom prst="roundRect">
            <a:avLst/>
          </a:prstGeom>
          <a:gradFill flip="none" rotWithShape="1">
            <a:gsLst>
              <a:gs pos="52000">
                <a:srgbClr val="FF0015">
                  <a:alpha val="49000"/>
                </a:srgbClr>
              </a:gs>
              <a:gs pos="0">
                <a:srgbClr val="FFFFFF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3429000"/>
            <a:ext cx="106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 pitchFamily="18" charset="2"/>
              </a:rPr>
              <a:t> threshold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7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813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 - causes</a:t>
            </a:r>
            <a:endParaRPr lang="en-US" sz="3200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83568" y="5085184"/>
            <a:ext cx="7772400" cy="1010816"/>
          </a:xfrm>
        </p:spPr>
        <p:txBody>
          <a:bodyPr/>
          <a:lstStyle/>
          <a:p>
            <a:r>
              <a:rPr lang="en-US" sz="2400" dirty="0" smtClean="0"/>
              <a:t>Childhood illness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8000" y="2059200"/>
            <a:ext cx="6721475" cy="2743200"/>
            <a:chOff x="136525" y="3886200"/>
            <a:chExt cx="6721475" cy="27432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143000" y="60960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219200" y="38862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36525" y="4278313"/>
              <a:ext cx="1087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Skeletal</a:t>
              </a:r>
            </a:p>
            <a:p>
              <a:r>
                <a:rPr lang="en-US" sz="2000"/>
                <a:t>mass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944813" y="6232525"/>
              <a:ext cx="6365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Age</a:t>
              </a: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71600" y="3886200"/>
              <a:ext cx="4965700" cy="1752600"/>
            </a:xfrm>
            <a:custGeom>
              <a:avLst/>
              <a:gdLst>
                <a:gd name="T0" fmla="*/ 0 w 3128"/>
                <a:gd name="T1" fmla="*/ 2147483647 h 1096"/>
                <a:gd name="T2" fmla="*/ 1088707557 w 3128"/>
                <a:gd name="T3" fmla="*/ 388675756 h 1096"/>
                <a:gd name="T4" fmla="*/ 2147483647 w 3128"/>
                <a:gd name="T5" fmla="*/ 388675756 h 1096"/>
                <a:gd name="T6" fmla="*/ 2147483647 w 3128"/>
                <a:gd name="T7" fmla="*/ 1247855841 h 1096"/>
                <a:gd name="T8" fmla="*/ 2147483647 w 3128"/>
                <a:gd name="T9" fmla="*/ 2147483647 h 1096"/>
                <a:gd name="T10" fmla="*/ 2147483647 w 3128"/>
                <a:gd name="T11" fmla="*/ 2147483647 h 1096"/>
                <a:gd name="T12" fmla="*/ 2147483647 w 3128"/>
                <a:gd name="T13" fmla="*/ 2147483647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8"/>
                <a:gd name="T22" fmla="*/ 0 h 1096"/>
                <a:gd name="T23" fmla="*/ 3128 w 3128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8" h="1096">
                  <a:moveTo>
                    <a:pt x="0" y="1064"/>
                  </a:moveTo>
                  <a:cubicBezTo>
                    <a:pt x="144" y="684"/>
                    <a:pt x="288" y="304"/>
                    <a:pt x="432" y="152"/>
                  </a:cubicBezTo>
                  <a:cubicBezTo>
                    <a:pt x="576" y="0"/>
                    <a:pt x="640" y="96"/>
                    <a:pt x="864" y="152"/>
                  </a:cubicBezTo>
                  <a:cubicBezTo>
                    <a:pt x="1088" y="208"/>
                    <a:pt x="1568" y="368"/>
                    <a:pt x="1776" y="488"/>
                  </a:cubicBezTo>
                  <a:cubicBezTo>
                    <a:pt x="1984" y="608"/>
                    <a:pt x="1912" y="776"/>
                    <a:pt x="2112" y="872"/>
                  </a:cubicBezTo>
                  <a:cubicBezTo>
                    <a:pt x="2312" y="968"/>
                    <a:pt x="2824" y="1032"/>
                    <a:pt x="2976" y="1064"/>
                  </a:cubicBezTo>
                  <a:cubicBezTo>
                    <a:pt x="3128" y="1096"/>
                    <a:pt x="3076" y="1080"/>
                    <a:pt x="3024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117725" y="607536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029075" y="60769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50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1231900" y="55626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57725" y="4799013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menopause</a:t>
              </a: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257300" y="4267200"/>
              <a:ext cx="4965700" cy="1752600"/>
            </a:xfrm>
            <a:custGeom>
              <a:avLst/>
              <a:gdLst>
                <a:gd name="T0" fmla="*/ 0 w 3128"/>
                <a:gd name="T1" fmla="*/ 2147483647 h 1096"/>
                <a:gd name="T2" fmla="*/ 1088707557 w 3128"/>
                <a:gd name="T3" fmla="*/ 388675756 h 1096"/>
                <a:gd name="T4" fmla="*/ 2147483647 w 3128"/>
                <a:gd name="T5" fmla="*/ 388675756 h 1096"/>
                <a:gd name="T6" fmla="*/ 2147483647 w 3128"/>
                <a:gd name="T7" fmla="*/ 1247855841 h 1096"/>
                <a:gd name="T8" fmla="*/ 2147483647 w 3128"/>
                <a:gd name="T9" fmla="*/ 2147483647 h 1096"/>
                <a:gd name="T10" fmla="*/ 2147483647 w 3128"/>
                <a:gd name="T11" fmla="*/ 2147483647 h 1096"/>
                <a:gd name="T12" fmla="*/ 2147483647 w 3128"/>
                <a:gd name="T13" fmla="*/ 2147483647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8"/>
                <a:gd name="T22" fmla="*/ 0 h 1096"/>
                <a:gd name="T23" fmla="*/ 3128 w 3128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8" h="1096">
                  <a:moveTo>
                    <a:pt x="0" y="1064"/>
                  </a:moveTo>
                  <a:cubicBezTo>
                    <a:pt x="144" y="684"/>
                    <a:pt x="288" y="304"/>
                    <a:pt x="432" y="152"/>
                  </a:cubicBezTo>
                  <a:cubicBezTo>
                    <a:pt x="576" y="0"/>
                    <a:pt x="640" y="96"/>
                    <a:pt x="864" y="152"/>
                  </a:cubicBezTo>
                  <a:cubicBezTo>
                    <a:pt x="1088" y="208"/>
                    <a:pt x="1568" y="368"/>
                    <a:pt x="1776" y="488"/>
                  </a:cubicBezTo>
                  <a:cubicBezTo>
                    <a:pt x="1984" y="608"/>
                    <a:pt x="1912" y="776"/>
                    <a:pt x="2112" y="872"/>
                  </a:cubicBezTo>
                  <a:cubicBezTo>
                    <a:pt x="2312" y="968"/>
                    <a:pt x="2824" y="1032"/>
                    <a:pt x="2976" y="1064"/>
                  </a:cubicBezTo>
                  <a:cubicBezTo>
                    <a:pt x="3128" y="1096"/>
                    <a:pt x="3076" y="1080"/>
                    <a:pt x="3024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647825" y="4875213"/>
              <a:ext cx="27686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Failure to </a:t>
              </a:r>
            </a:p>
            <a:p>
              <a:r>
                <a:rPr lang="en-US" sz="2000"/>
                <a:t>Attain peak bone mass</a:t>
              </a: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1835696" y="3672000"/>
            <a:ext cx="6984776" cy="144016"/>
          </a:xfrm>
          <a:prstGeom prst="roundRect">
            <a:avLst/>
          </a:prstGeom>
          <a:gradFill flip="none" rotWithShape="1">
            <a:gsLst>
              <a:gs pos="52000">
                <a:srgbClr val="FF0015">
                  <a:alpha val="49000"/>
                </a:srgbClr>
              </a:gs>
              <a:gs pos="0">
                <a:srgbClr val="FFFFFF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87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 - causes</a:t>
            </a:r>
            <a:endParaRPr lang="en-US" sz="3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88000" y="2059200"/>
            <a:ext cx="6721475" cy="2743200"/>
            <a:chOff x="136525" y="3886200"/>
            <a:chExt cx="6721475" cy="2743200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1143000" y="60960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1219200" y="38862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36525" y="4278313"/>
              <a:ext cx="1087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Skeletal</a:t>
              </a:r>
            </a:p>
            <a:p>
              <a:r>
                <a:rPr lang="en-US" sz="2000" dirty="0"/>
                <a:t>mass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944813" y="6232525"/>
              <a:ext cx="6365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Age</a:t>
              </a: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371600" y="3886200"/>
              <a:ext cx="4965700" cy="1752600"/>
            </a:xfrm>
            <a:custGeom>
              <a:avLst/>
              <a:gdLst>
                <a:gd name="T0" fmla="*/ 0 w 3128"/>
                <a:gd name="T1" fmla="*/ 2147483647 h 1096"/>
                <a:gd name="T2" fmla="*/ 1088707557 w 3128"/>
                <a:gd name="T3" fmla="*/ 388675756 h 1096"/>
                <a:gd name="T4" fmla="*/ 2147483647 w 3128"/>
                <a:gd name="T5" fmla="*/ 388675756 h 1096"/>
                <a:gd name="T6" fmla="*/ 2147483647 w 3128"/>
                <a:gd name="T7" fmla="*/ 1247855841 h 1096"/>
                <a:gd name="T8" fmla="*/ 2147483647 w 3128"/>
                <a:gd name="T9" fmla="*/ 2147483647 h 1096"/>
                <a:gd name="T10" fmla="*/ 2147483647 w 3128"/>
                <a:gd name="T11" fmla="*/ 2147483647 h 1096"/>
                <a:gd name="T12" fmla="*/ 2147483647 w 3128"/>
                <a:gd name="T13" fmla="*/ 2147483647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8"/>
                <a:gd name="T22" fmla="*/ 0 h 1096"/>
                <a:gd name="T23" fmla="*/ 3128 w 3128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8" h="1096">
                  <a:moveTo>
                    <a:pt x="0" y="1064"/>
                  </a:moveTo>
                  <a:cubicBezTo>
                    <a:pt x="144" y="684"/>
                    <a:pt x="288" y="304"/>
                    <a:pt x="432" y="152"/>
                  </a:cubicBezTo>
                  <a:cubicBezTo>
                    <a:pt x="576" y="0"/>
                    <a:pt x="640" y="96"/>
                    <a:pt x="864" y="152"/>
                  </a:cubicBezTo>
                  <a:cubicBezTo>
                    <a:pt x="1088" y="208"/>
                    <a:pt x="1568" y="368"/>
                    <a:pt x="1776" y="488"/>
                  </a:cubicBezTo>
                  <a:cubicBezTo>
                    <a:pt x="1984" y="608"/>
                    <a:pt x="1912" y="776"/>
                    <a:pt x="2112" y="872"/>
                  </a:cubicBezTo>
                  <a:cubicBezTo>
                    <a:pt x="2312" y="968"/>
                    <a:pt x="2824" y="1032"/>
                    <a:pt x="2976" y="1064"/>
                  </a:cubicBezTo>
                  <a:cubicBezTo>
                    <a:pt x="3128" y="1096"/>
                    <a:pt x="3076" y="1080"/>
                    <a:pt x="3024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117725" y="607536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029075" y="60769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50</a:t>
              </a: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1231900" y="55626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4657725" y="4799013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menopause</a:t>
              </a: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378200" y="4318000"/>
              <a:ext cx="2832100" cy="1574800"/>
            </a:xfrm>
            <a:custGeom>
              <a:avLst/>
              <a:gdLst>
                <a:gd name="T0" fmla="*/ 0 w 1784"/>
                <a:gd name="T1" fmla="*/ 0 h 992"/>
                <a:gd name="T2" fmla="*/ 725805000 w 1784"/>
                <a:gd name="T3" fmla="*/ 1028223894 h 992"/>
                <a:gd name="T4" fmla="*/ 1391126266 w 1784"/>
                <a:gd name="T5" fmla="*/ 1774190357 h 992"/>
                <a:gd name="T6" fmla="*/ 2147483647 w 1784"/>
                <a:gd name="T7" fmla="*/ 2147483647 h 9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4"/>
                <a:gd name="T13" fmla="*/ 0 h 992"/>
                <a:gd name="T14" fmla="*/ 1784 w 1784"/>
                <a:gd name="T15" fmla="*/ 992 h 9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4" h="992">
                  <a:moveTo>
                    <a:pt x="0" y="0"/>
                  </a:moveTo>
                  <a:cubicBezTo>
                    <a:pt x="98" y="145"/>
                    <a:pt x="196" y="291"/>
                    <a:pt x="288" y="408"/>
                  </a:cubicBezTo>
                  <a:cubicBezTo>
                    <a:pt x="380" y="525"/>
                    <a:pt x="303" y="607"/>
                    <a:pt x="552" y="704"/>
                  </a:cubicBezTo>
                  <a:cubicBezTo>
                    <a:pt x="801" y="801"/>
                    <a:pt x="1292" y="896"/>
                    <a:pt x="1784" y="9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054225" y="4875213"/>
              <a:ext cx="15113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Early</a:t>
              </a:r>
            </a:p>
            <a:p>
              <a:r>
                <a:rPr lang="en-US" sz="2000" dirty="0"/>
                <a:t>menopause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1835696" y="3672000"/>
            <a:ext cx="6984776" cy="144016"/>
          </a:xfrm>
          <a:prstGeom prst="roundRect">
            <a:avLst/>
          </a:prstGeom>
          <a:gradFill flip="none" rotWithShape="1">
            <a:gsLst>
              <a:gs pos="52000">
                <a:srgbClr val="FF0015">
                  <a:alpha val="49000"/>
                </a:srgbClr>
              </a:gs>
              <a:gs pos="0">
                <a:srgbClr val="FFFFFF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9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Osteoporosis - causes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5013176"/>
            <a:ext cx="7772400" cy="172819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dirty="0"/>
              <a:t>Lifestyle: </a:t>
            </a:r>
            <a:r>
              <a:rPr lang="en-GB" dirty="0" smtClean="0"/>
              <a:t>sedentary</a:t>
            </a:r>
            <a:r>
              <a:rPr lang="en-GB" dirty="0"/>
              <a:t>, </a:t>
            </a:r>
            <a:r>
              <a:rPr lang="en-GB" dirty="0" err="1"/>
              <a:t>EtOH</a:t>
            </a:r>
            <a:r>
              <a:rPr lang="en-GB" dirty="0"/>
              <a:t>, smoking, low BMI/nutritional</a:t>
            </a:r>
          </a:p>
          <a:p>
            <a:pPr eaLnBrk="1" hangingPunct="1"/>
            <a:r>
              <a:rPr lang="en-GB" dirty="0"/>
              <a:t>Endocrine: </a:t>
            </a:r>
            <a:r>
              <a:rPr lang="en-GB" dirty="0" err="1"/>
              <a:t>hyperprolactinaemia</a:t>
            </a:r>
            <a:r>
              <a:rPr lang="en-GB" dirty="0"/>
              <a:t>, thyrotoxicosis, </a:t>
            </a:r>
            <a:r>
              <a:rPr lang="en-GB" dirty="0" err="1"/>
              <a:t>Cushings</a:t>
            </a:r>
            <a:endParaRPr lang="en-GB" dirty="0"/>
          </a:p>
          <a:p>
            <a:pPr eaLnBrk="1" hangingPunct="1"/>
            <a:r>
              <a:rPr lang="en-GB" dirty="0"/>
              <a:t>Drugs: steroids</a:t>
            </a:r>
          </a:p>
          <a:p>
            <a:pPr eaLnBrk="1" hangingPunct="1"/>
            <a:r>
              <a:rPr lang="en-GB" dirty="0"/>
              <a:t>Others </a:t>
            </a:r>
            <a:r>
              <a:rPr lang="en-GB" dirty="0" err="1"/>
              <a:t>eg</a:t>
            </a:r>
            <a:r>
              <a:rPr lang="en-GB" dirty="0"/>
              <a:t> genetic, prolonged </a:t>
            </a:r>
            <a:r>
              <a:rPr lang="en-GB" dirty="0" err="1"/>
              <a:t>intercurrent</a:t>
            </a:r>
            <a:r>
              <a:rPr lang="en-GB" dirty="0"/>
              <a:t> illness</a:t>
            </a:r>
          </a:p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88000" y="2059200"/>
            <a:ext cx="6721475" cy="2743200"/>
            <a:chOff x="136525" y="3886200"/>
            <a:chExt cx="6721475" cy="2743200"/>
          </a:xfrm>
        </p:grpSpPr>
        <p:sp>
          <p:nvSpPr>
            <p:cNvPr id="41" name="Line 4"/>
            <p:cNvSpPr>
              <a:spLocks noChangeShapeType="1"/>
            </p:cNvSpPr>
            <p:nvPr/>
          </p:nvSpPr>
          <p:spPr bwMode="auto">
            <a:xfrm>
              <a:off x="1143000" y="60960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1219200" y="388620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36525" y="4278313"/>
              <a:ext cx="1087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Skeletal</a:t>
              </a:r>
            </a:p>
            <a:p>
              <a:r>
                <a:rPr lang="en-US" sz="2000"/>
                <a:t>mass</a:t>
              </a: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944813" y="6232525"/>
              <a:ext cx="6365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Age</a:t>
              </a: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371600" y="3886200"/>
              <a:ext cx="4965700" cy="1752600"/>
            </a:xfrm>
            <a:custGeom>
              <a:avLst/>
              <a:gdLst>
                <a:gd name="T0" fmla="*/ 0 w 3128"/>
                <a:gd name="T1" fmla="*/ 2147483647 h 1096"/>
                <a:gd name="T2" fmla="*/ 1088707557 w 3128"/>
                <a:gd name="T3" fmla="*/ 388675756 h 1096"/>
                <a:gd name="T4" fmla="*/ 2147483647 w 3128"/>
                <a:gd name="T5" fmla="*/ 388675756 h 1096"/>
                <a:gd name="T6" fmla="*/ 2147483647 w 3128"/>
                <a:gd name="T7" fmla="*/ 1247855841 h 1096"/>
                <a:gd name="T8" fmla="*/ 2147483647 w 3128"/>
                <a:gd name="T9" fmla="*/ 2147483647 h 1096"/>
                <a:gd name="T10" fmla="*/ 2147483647 w 3128"/>
                <a:gd name="T11" fmla="*/ 2147483647 h 1096"/>
                <a:gd name="T12" fmla="*/ 2147483647 w 3128"/>
                <a:gd name="T13" fmla="*/ 2147483647 h 10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8"/>
                <a:gd name="T22" fmla="*/ 0 h 1096"/>
                <a:gd name="T23" fmla="*/ 3128 w 3128"/>
                <a:gd name="T24" fmla="*/ 1096 h 10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8" h="1096">
                  <a:moveTo>
                    <a:pt x="0" y="1064"/>
                  </a:moveTo>
                  <a:cubicBezTo>
                    <a:pt x="144" y="684"/>
                    <a:pt x="288" y="304"/>
                    <a:pt x="432" y="152"/>
                  </a:cubicBezTo>
                  <a:cubicBezTo>
                    <a:pt x="576" y="0"/>
                    <a:pt x="640" y="96"/>
                    <a:pt x="864" y="152"/>
                  </a:cubicBezTo>
                  <a:cubicBezTo>
                    <a:pt x="1088" y="208"/>
                    <a:pt x="1568" y="368"/>
                    <a:pt x="1776" y="488"/>
                  </a:cubicBezTo>
                  <a:cubicBezTo>
                    <a:pt x="1984" y="608"/>
                    <a:pt x="1912" y="776"/>
                    <a:pt x="2112" y="872"/>
                  </a:cubicBezTo>
                  <a:cubicBezTo>
                    <a:pt x="2312" y="968"/>
                    <a:pt x="2824" y="1032"/>
                    <a:pt x="2976" y="1064"/>
                  </a:cubicBezTo>
                  <a:cubicBezTo>
                    <a:pt x="3128" y="1096"/>
                    <a:pt x="3076" y="1080"/>
                    <a:pt x="3024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2117725" y="607536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20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4029075" y="60769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50</a:t>
              </a: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V="1">
              <a:off x="1231900" y="5562600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657725" y="4799013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menopause</a:t>
              </a: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197100" y="4013200"/>
              <a:ext cx="4025900" cy="1943100"/>
            </a:xfrm>
            <a:custGeom>
              <a:avLst/>
              <a:gdLst>
                <a:gd name="T0" fmla="*/ 0 w 2536"/>
                <a:gd name="T1" fmla="*/ 0 h 1128"/>
                <a:gd name="T2" fmla="*/ 2147483647 w 2536"/>
                <a:gd name="T3" fmla="*/ 1519295538 h 1128"/>
                <a:gd name="T4" fmla="*/ 2147483647 w 2536"/>
                <a:gd name="T5" fmla="*/ 2147483647 h 1128"/>
                <a:gd name="T6" fmla="*/ 2147483647 w 2536"/>
                <a:gd name="T7" fmla="*/ 2147483647 h 1128"/>
                <a:gd name="T8" fmla="*/ 2147483647 w 2536"/>
                <a:gd name="T9" fmla="*/ 2147483647 h 1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6"/>
                <a:gd name="T16" fmla="*/ 0 h 1128"/>
                <a:gd name="T17" fmla="*/ 2536 w 2536"/>
                <a:gd name="T18" fmla="*/ 1128 h 1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6" h="1128">
                  <a:moveTo>
                    <a:pt x="0" y="0"/>
                  </a:moveTo>
                  <a:cubicBezTo>
                    <a:pt x="473" y="186"/>
                    <a:pt x="947" y="372"/>
                    <a:pt x="1184" y="512"/>
                  </a:cubicBezTo>
                  <a:cubicBezTo>
                    <a:pt x="1421" y="652"/>
                    <a:pt x="1271" y="752"/>
                    <a:pt x="1424" y="840"/>
                  </a:cubicBezTo>
                  <a:cubicBezTo>
                    <a:pt x="1577" y="928"/>
                    <a:pt x="1919" y="992"/>
                    <a:pt x="2104" y="1040"/>
                  </a:cubicBezTo>
                  <a:cubicBezTo>
                    <a:pt x="2289" y="1088"/>
                    <a:pt x="2464" y="1113"/>
                    <a:pt x="2536" y="1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1792333" y="4607928"/>
              <a:ext cx="206681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More rapid</a:t>
              </a:r>
            </a:p>
            <a:p>
              <a:r>
                <a:rPr lang="en-US" sz="2000" dirty="0" smtClean="0"/>
                <a:t>bone </a:t>
              </a:r>
              <a:r>
                <a:rPr lang="en-US" sz="2000" dirty="0"/>
                <a:t>loss during</a:t>
              </a:r>
            </a:p>
            <a:p>
              <a:r>
                <a:rPr lang="en-US" sz="2000" dirty="0" smtClean="0"/>
                <a:t>adulthood</a:t>
              </a:r>
              <a:endParaRPr lang="en-US" sz="2000" dirty="0"/>
            </a:p>
          </p:txBody>
        </p:sp>
      </p:grpSp>
      <p:sp>
        <p:nvSpPr>
          <p:cNvPr id="52" name="Rounded Rectangle 51"/>
          <p:cNvSpPr/>
          <p:nvPr/>
        </p:nvSpPr>
        <p:spPr bwMode="auto">
          <a:xfrm>
            <a:off x="1835696" y="3672000"/>
            <a:ext cx="6984776" cy="144016"/>
          </a:xfrm>
          <a:prstGeom prst="roundRect">
            <a:avLst/>
          </a:prstGeom>
          <a:gradFill flip="none" rotWithShape="1">
            <a:gsLst>
              <a:gs pos="52000">
                <a:srgbClr val="FF0015">
                  <a:alpha val="49000"/>
                </a:srgbClr>
              </a:gs>
              <a:gs pos="0">
                <a:srgbClr val="FFFFFF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6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Treatment for Osteoporosis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153400" cy="51522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Lifestyle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Weight-bearing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Stop smoking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Reduce </a:t>
            </a:r>
            <a:r>
              <a:rPr lang="en-US" sz="2400" dirty="0" err="1" smtClean="0"/>
              <a:t>EtOH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Drugs</a:t>
            </a: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dirty="0"/>
              <a:t>Vitamin D/</a:t>
            </a:r>
            <a:r>
              <a:rPr lang="en-US" dirty="0" err="1" smtClean="0"/>
              <a:t>Ca</a:t>
            </a:r>
            <a:endParaRPr lang="en-US" dirty="0" smtClean="0">
              <a:cs typeface="+mn-cs"/>
            </a:endParaRP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dirty="0" smtClean="0">
                <a:cs typeface="+mn-cs"/>
              </a:rPr>
              <a:t>Bisphosphonates (</a:t>
            </a:r>
            <a:r>
              <a:rPr lang="en-US" dirty="0" err="1" smtClean="0">
                <a:cs typeface="+mn-cs"/>
              </a:rPr>
              <a:t>eg</a:t>
            </a:r>
            <a:r>
              <a:rPr lang="en-US" dirty="0" smtClean="0">
                <a:cs typeface="+mn-cs"/>
              </a:rPr>
              <a:t> alendronate) –</a:t>
            </a:r>
            <a:r>
              <a:rPr lang="en-US" dirty="0" smtClean="0"/>
              <a:t>↓ </a:t>
            </a:r>
            <a:r>
              <a:rPr lang="en-US" dirty="0" smtClean="0">
                <a:cs typeface="+mn-cs"/>
              </a:rPr>
              <a:t>bone </a:t>
            </a:r>
            <a:r>
              <a:rPr lang="en-US" dirty="0" err="1" smtClean="0">
                <a:cs typeface="+mn-cs"/>
              </a:rPr>
              <a:t>resorption</a:t>
            </a:r>
            <a:endParaRPr lang="en-US" dirty="0" smtClean="0">
              <a:cs typeface="+mn-cs"/>
            </a:endParaRP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sz="1800" dirty="0" err="1"/>
              <a:t>Teriparatide</a:t>
            </a:r>
            <a:r>
              <a:rPr lang="en-US" sz="1800" dirty="0"/>
              <a:t> (PTH derivative) – anabolic</a:t>
            </a:r>
            <a:endParaRPr lang="en-US" dirty="0" smtClean="0">
              <a:cs typeface="+mn-cs"/>
            </a:endParaRP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dirty="0" smtClean="0"/>
              <a:t>Strontium – anabolic + anti-</a:t>
            </a:r>
            <a:r>
              <a:rPr lang="en-US" dirty="0" err="1" smtClean="0"/>
              <a:t>resorptive</a:t>
            </a:r>
            <a:endParaRPr lang="en-US" dirty="0" smtClean="0">
              <a:cs typeface="+mn-cs"/>
            </a:endParaRP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dirty="0" smtClean="0">
                <a:cs typeface="+mn-cs"/>
              </a:rPr>
              <a:t>(</a:t>
            </a:r>
            <a:r>
              <a:rPr lang="en-US" dirty="0" err="1" smtClean="0">
                <a:cs typeface="+mn-cs"/>
              </a:rPr>
              <a:t>Oestrogens</a:t>
            </a:r>
            <a:r>
              <a:rPr lang="en-US" dirty="0" smtClean="0">
                <a:cs typeface="+mn-cs"/>
              </a:rPr>
              <a:t> – HRT)</a:t>
            </a:r>
          </a:p>
          <a:p>
            <a:pPr marL="857250" lvl="2" indent="-457200" eaLnBrk="1" hangingPunct="1">
              <a:lnSpc>
                <a:spcPct val="90000"/>
              </a:lnSpc>
            </a:pPr>
            <a:r>
              <a:rPr lang="en-US" dirty="0" smtClean="0">
                <a:cs typeface="+mn-cs"/>
              </a:rPr>
              <a:t>SERMs </a:t>
            </a:r>
            <a:r>
              <a:rPr lang="en-US" dirty="0" err="1" smtClean="0">
                <a:cs typeface="+mn-cs"/>
              </a:rPr>
              <a:t>eg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raloxifene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n-US" dirty="0" smtClean="0"/>
              <a:t>Calcium handling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homeostasis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Hypercalcaemia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Hypocalcaemia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0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Vitamin D Deficiency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136904" cy="53285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Defective bone </a:t>
            </a:r>
            <a:r>
              <a:rPr lang="en-US" sz="2800" dirty="0" err="1" smtClean="0"/>
              <a:t>mineralisation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Childhood -&gt; Rickets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Adulthood -&gt; </a:t>
            </a:r>
            <a:r>
              <a:rPr lang="en-US" sz="2800" dirty="0" err="1" smtClean="0"/>
              <a:t>Osteomalacia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Vitamin D deficiency in the UK</a:t>
            </a:r>
            <a:endParaRPr lang="en-GB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	More than 50% adults have insufficient vitamin D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	16% have severe deficiency during winter and spring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Risk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Lack of sunlight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Dark skin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Dietary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malabsorption</a:t>
            </a:r>
            <a:endParaRPr lang="en-GB" dirty="0" smtClean="0"/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Clinical </a:t>
            </a:r>
            <a:r>
              <a:rPr lang="en-US" sz="3200" b="1" dirty="0"/>
              <a:t>f</a:t>
            </a:r>
            <a:r>
              <a:rPr lang="en-US" sz="3200" b="1" dirty="0" smtClean="0"/>
              <a:t>eatures of </a:t>
            </a:r>
            <a:r>
              <a:rPr lang="en-US" sz="3200" b="1" dirty="0" err="1"/>
              <a:t>v</a:t>
            </a:r>
            <a:r>
              <a:rPr lang="en-US" sz="3200" b="1" dirty="0" err="1" smtClean="0"/>
              <a:t>it</a:t>
            </a:r>
            <a:r>
              <a:rPr lang="en-US" sz="3200" b="1" dirty="0" smtClean="0"/>
              <a:t> D deficiency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err="1" smtClean="0"/>
              <a:t>Osteomalacia</a:t>
            </a:r>
            <a:endParaRPr lang="en-US" dirty="0" smtClean="0"/>
          </a:p>
          <a:p>
            <a:pPr lvl="1" eaLnBrk="1" hangingPunct="1"/>
            <a:r>
              <a:rPr lang="en-US" dirty="0" smtClean="0"/>
              <a:t>Bone &amp; muscle pain</a:t>
            </a:r>
          </a:p>
          <a:p>
            <a:pPr lvl="1" eaLnBrk="1" hangingPunct="1"/>
            <a:r>
              <a:rPr lang="en-US" dirty="0">
                <a:sym typeface="Symbol" pitchFamily="18" charset="2"/>
              </a:rPr>
              <a:t> risk</a:t>
            </a:r>
          </a:p>
          <a:p>
            <a:pPr lvl="1" eaLnBrk="1" hangingPunct="1"/>
            <a:r>
              <a:rPr lang="en-US" dirty="0" err="1" smtClean="0"/>
              <a:t>Biochem</a:t>
            </a:r>
            <a:r>
              <a:rPr lang="en-US" dirty="0" smtClean="0"/>
              <a:t> – low Ca</a:t>
            </a:r>
            <a:r>
              <a:rPr lang="en-US" baseline="30000" dirty="0" smtClean="0"/>
              <a:t>2+</a:t>
            </a:r>
            <a:r>
              <a:rPr lang="en-US" dirty="0" smtClean="0"/>
              <a:t> &amp; P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</a:p>
          <a:p>
            <a:pPr marL="457200" lvl="1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raised ALP</a:t>
            </a:r>
          </a:p>
          <a:p>
            <a:pPr lvl="1" eaLnBrk="1" hangingPunct="1"/>
            <a:r>
              <a:rPr lang="en-US" dirty="0" err="1" smtClean="0"/>
              <a:t>Looser’s</a:t>
            </a:r>
            <a:r>
              <a:rPr lang="en-US" dirty="0" smtClean="0"/>
              <a:t> zones (</a:t>
            </a:r>
            <a:r>
              <a:rPr lang="en-US" dirty="0" err="1" smtClean="0"/>
              <a:t>pseudo</a:t>
            </a:r>
            <a:r>
              <a:rPr lang="en-US" dirty="0" err="1" smtClean="0">
                <a:sym typeface="Symbol" pitchFamily="18" charset="2"/>
              </a:rPr>
              <a:t>s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 eaLnBrk="1" hangingPunct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/>
              <a:t>Rickets</a:t>
            </a:r>
          </a:p>
          <a:p>
            <a:pPr lvl="1" eaLnBrk="1" hangingPunct="1"/>
            <a:r>
              <a:rPr lang="en-US" dirty="0"/>
              <a:t>Bowed legs</a:t>
            </a:r>
          </a:p>
          <a:p>
            <a:pPr lvl="1" eaLnBrk="1" hangingPunct="1"/>
            <a:r>
              <a:rPr lang="en-US" dirty="0" err="1"/>
              <a:t>Costrochondral</a:t>
            </a:r>
            <a:r>
              <a:rPr lang="en-US" dirty="0"/>
              <a:t> swelling</a:t>
            </a:r>
          </a:p>
          <a:p>
            <a:pPr lvl="1" eaLnBrk="1" hangingPunct="1"/>
            <a:r>
              <a:rPr lang="en-US" dirty="0"/>
              <a:t>Widened epiphyses at the wrists</a:t>
            </a:r>
          </a:p>
          <a:p>
            <a:pPr lvl="1" eaLnBrk="1" hangingPunct="1"/>
            <a:r>
              <a:rPr lang="en-US" dirty="0"/>
              <a:t>Myopathy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pic>
        <p:nvPicPr>
          <p:cNvPr id="3074" name="Picture 2" descr="http://www.addison.ac.uk/book/bios_endocrinology/vitdpth/book_images/images/box5.28_ric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406489" cy="20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ch5fb2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959975" cy="19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charset="0"/>
                <a:ea typeface="ＭＳ Ｐゴシック" charset="0"/>
              </a:rPr>
              <a:t>Paget</a:t>
            </a:r>
            <a:r>
              <a:rPr lang="ja-JP" altLang="en-US" sz="3200" b="1" dirty="0">
                <a:latin typeface="Arial" charset="0"/>
                <a:ea typeface="ＭＳ Ｐゴシック" charset="0"/>
              </a:rPr>
              <a:t>’</a:t>
            </a:r>
            <a:r>
              <a:rPr lang="en-US" sz="3200" b="1" dirty="0">
                <a:latin typeface="Arial" charset="0"/>
                <a:ea typeface="ＭＳ Ｐゴシック" charset="0"/>
              </a:rPr>
              <a:t>s Disease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6291808" cy="507260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Focal disorder of bone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remodeling</a:t>
            </a: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Focal PAIN</a:t>
            </a:r>
            <a:r>
              <a:rPr lang="en-US" sz="2800" dirty="0">
                <a:latin typeface="Arial" charset="0"/>
                <a:ea typeface="ＭＳ Ｐゴシック" charset="0"/>
              </a:rPr>
              <a:t>, warmth, deformity, fracture,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SC compression</a:t>
            </a:r>
            <a:r>
              <a:rPr lang="en-US" sz="2800" dirty="0">
                <a:latin typeface="Arial" charset="0"/>
                <a:ea typeface="ＭＳ Ｐゴシック" charset="0"/>
              </a:rPr>
              <a:t>, malignancy,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cardiac failure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Pelvis, femur, skull and tibia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Nuclear med scan / XR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Elevated alkaline phosphatase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Treatment = Bisphosphonates for pain</a:t>
            </a:r>
          </a:p>
        </p:txBody>
      </p:sp>
      <p:pic>
        <p:nvPicPr>
          <p:cNvPr id="24580" name="Picture 10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09600"/>
            <a:ext cx="1729212" cy="26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ch5fb3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196984" cy="29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Other metabolic bone disorders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primary hyperparathyroidism</a:t>
            </a:r>
          </a:p>
          <a:p>
            <a:pPr lvl="1"/>
            <a:r>
              <a:rPr lang="en-US" dirty="0" smtClean="0"/>
              <a:t>Loss of cortical bone -</a:t>
            </a:r>
            <a:r>
              <a:rPr lang="en-US" dirty="0"/>
              <a:t>&gt; </a:t>
            </a:r>
            <a:r>
              <a:rPr lang="en-US" dirty="0" smtClean="0"/>
              <a:t> risk</a:t>
            </a:r>
          </a:p>
          <a:p>
            <a:pPr lvl="1"/>
            <a:r>
              <a:rPr lang="en-US" dirty="0" err="1" smtClean="0"/>
              <a:t>Osteitis</a:t>
            </a:r>
            <a:r>
              <a:rPr lang="en-US" dirty="0" smtClean="0"/>
              <a:t> </a:t>
            </a:r>
            <a:r>
              <a:rPr lang="en-US" dirty="0" err="1" smtClean="0"/>
              <a:t>fibrosa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Renal </a:t>
            </a:r>
            <a:r>
              <a:rPr lang="en-US" dirty="0" err="1" smtClean="0"/>
              <a:t>osteodystrophy</a:t>
            </a:r>
            <a:endParaRPr lang="en-US" dirty="0" smtClean="0"/>
          </a:p>
          <a:p>
            <a:pPr lvl="1"/>
            <a:r>
              <a:rPr lang="en-US" dirty="0" smtClean="0"/>
              <a:t>Due to secondary hyperparathyroidism + retention of </a:t>
            </a:r>
            <a:r>
              <a:rPr lang="en-US" dirty="0" err="1" smtClean="0"/>
              <a:t>aluminium</a:t>
            </a:r>
            <a:r>
              <a:rPr lang="en-US" dirty="0" smtClean="0"/>
              <a:t> from dialysis fluid</a:t>
            </a:r>
          </a:p>
          <a:p>
            <a:pPr lvl="1"/>
            <a:endParaRPr lang="en-US" dirty="0"/>
          </a:p>
          <a:p>
            <a:r>
              <a:rPr lang="en-US" dirty="0" smtClean="0"/>
              <a:t>Both rare due to modern Rx of underlying disorders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0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Biochemistry in metabolic bone disease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51236"/>
              </p:ext>
            </p:extLst>
          </p:nvPr>
        </p:nvGraphicFramePr>
        <p:xfrm>
          <a:off x="683568" y="2564904"/>
          <a:ext cx="7772401" cy="3571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1944"/>
                <a:gridCol w="2088232"/>
                <a:gridCol w="820445"/>
                <a:gridCol w="820445"/>
                <a:gridCol w="820445"/>
                <a:gridCol w="820445"/>
                <a:gridCol w="8204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r>
                        <a:rPr lang="en-US" baseline="30000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Osteoporosis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Bone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Osteomalacia</a:t>
                      </a:r>
                      <a:r>
                        <a:rPr lang="en-US" dirty="0" smtClean="0"/>
                        <a:t> / 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↓ </a:t>
                      </a:r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↓ /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↓ / 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(2ary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PTH)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Paget’s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Remodelling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Parathyroid bone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en-GB" dirty="0" smtClean="0">
                          <a:effectLst/>
                        </a:rPr>
                        <a:t> PTH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 / N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(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innap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N)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en-US" dirty="0" smtClean="0"/>
                        <a:t> / 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Renal bone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 1α hydroxylation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 toxicity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 / 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(Pi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retention)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(2ary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PTH)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</a:t>
                      </a:r>
                      <a:r>
                        <a:rPr lang="en-US" sz="1000" dirty="0" smtClean="0"/>
                        <a:t>(1α is lo</a:t>
                      </a:r>
                      <a:r>
                        <a:rPr lang="en-US" sz="1000" baseline="0" dirty="0" smtClean="0"/>
                        <a:t> though)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en-US" dirty="0" smtClean="0"/>
                        <a:t> /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9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Renal 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813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Renal stones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5% lifetime risk</a:t>
            </a:r>
          </a:p>
          <a:p>
            <a:endParaRPr lang="en-US" dirty="0"/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Renal colic</a:t>
            </a:r>
          </a:p>
          <a:p>
            <a:pPr lvl="1"/>
            <a:r>
              <a:rPr lang="en-US" dirty="0" smtClean="0"/>
              <a:t>Asymptomatic</a:t>
            </a:r>
          </a:p>
          <a:p>
            <a:pPr lvl="1"/>
            <a:endParaRPr lang="en-US" dirty="0"/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Anatomical abnormalities </a:t>
            </a:r>
            <a:r>
              <a:rPr lang="en-US" dirty="0" err="1" smtClean="0"/>
              <a:t>eg</a:t>
            </a:r>
            <a:r>
              <a:rPr lang="en-US" dirty="0" smtClean="0"/>
              <a:t> PUJ obstruction</a:t>
            </a:r>
          </a:p>
          <a:p>
            <a:pPr lvl="1"/>
            <a:r>
              <a:rPr lang="en-US" dirty="0" smtClean="0"/>
              <a:t>Urine infection</a:t>
            </a:r>
          </a:p>
          <a:p>
            <a:pPr lvl="1"/>
            <a:r>
              <a:rPr lang="en-US" dirty="0" smtClean="0"/>
              <a:t>Hot climate (dehydration) -&gt; </a:t>
            </a:r>
            <a:r>
              <a:rPr lang="en-US" kern="1200" dirty="0" smtClean="0">
                <a:solidFill>
                  <a:schemeClr val="dk1"/>
                </a:solidFill>
                <a:sym typeface="Symbol"/>
              </a:rPr>
              <a:t>concentrated urine</a:t>
            </a:r>
          </a:p>
          <a:p>
            <a:pPr lvl="1"/>
            <a:r>
              <a:rPr lang="en-US" kern="1200" dirty="0" smtClean="0">
                <a:solidFill>
                  <a:schemeClr val="dk1"/>
                </a:solidFill>
                <a:sym typeface="Symbol"/>
              </a:rPr>
              <a:t>Abnormal urine pH </a:t>
            </a:r>
            <a:r>
              <a:rPr lang="en-US" kern="1200" dirty="0" err="1" smtClean="0">
                <a:solidFill>
                  <a:schemeClr val="dk1"/>
                </a:solidFill>
                <a:sym typeface="Symbol"/>
              </a:rPr>
              <a:t>eg</a:t>
            </a:r>
            <a:r>
              <a:rPr lang="en-US" kern="1200" dirty="0" smtClean="0">
                <a:solidFill>
                  <a:schemeClr val="dk1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meat intake, renal tubular acidosis</a:t>
            </a:r>
          </a:p>
          <a:p>
            <a:pPr lvl="1"/>
            <a:r>
              <a:rPr lang="en-US" dirty="0" smtClean="0">
                <a:sym typeface="Symbol"/>
              </a:rPr>
              <a:t>Increased excretion of stone constituents including specific conditions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Calcium stones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340768"/>
            <a:ext cx="7990656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Ca</a:t>
            </a:r>
            <a:r>
              <a:rPr lang="en-US" dirty="0" smtClean="0"/>
              <a:t> oxalate (35%), </a:t>
            </a:r>
            <a:r>
              <a:rPr lang="en-US" dirty="0" err="1" smtClean="0"/>
              <a:t>Ca</a:t>
            </a:r>
            <a:r>
              <a:rPr lang="en-US" dirty="0" smtClean="0"/>
              <a:t> phosphate (1%), or mix (45%)</a:t>
            </a:r>
          </a:p>
          <a:p>
            <a:r>
              <a:rPr lang="en-US" dirty="0" smtClean="0"/>
              <a:t>Radio-opaque</a:t>
            </a:r>
          </a:p>
          <a:p>
            <a:endParaRPr lang="en-US" dirty="0" smtClean="0"/>
          </a:p>
          <a:p>
            <a:r>
              <a:rPr lang="en-US" dirty="0" err="1" smtClean="0"/>
              <a:t>Hyperoxaluria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ncreased intake (</a:t>
            </a:r>
            <a:r>
              <a:rPr lang="en-US" dirty="0" err="1" smtClean="0"/>
              <a:t>eg</a:t>
            </a:r>
            <a:r>
              <a:rPr lang="en-US" dirty="0" smtClean="0"/>
              <a:t> chocolate…)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intestinal absorption (</a:t>
            </a:r>
            <a:r>
              <a:rPr lang="en-US" dirty="0" err="1" smtClean="0"/>
              <a:t>eg</a:t>
            </a:r>
            <a:r>
              <a:rPr lang="en-US" dirty="0" smtClean="0"/>
              <a:t> short bowel syndrome)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rimary genetic defect (rare++)</a:t>
            </a:r>
          </a:p>
          <a:p>
            <a:pPr lvl="1"/>
            <a:endParaRPr lang="en-US" dirty="0"/>
          </a:p>
          <a:p>
            <a:r>
              <a:rPr lang="en-US" dirty="0" err="1" smtClean="0"/>
              <a:t>Hypercalciuria</a:t>
            </a:r>
            <a:endParaRPr lang="en-US" dirty="0" smtClean="0"/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ypercalcaemia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1ary </a:t>
            </a:r>
            <a:r>
              <a:rPr lang="en-US" dirty="0" err="1" smtClean="0"/>
              <a:t>hyperPTH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ormocalcaemic</a:t>
            </a:r>
            <a:endParaRPr lang="en-US" dirty="0"/>
          </a:p>
          <a:p>
            <a:pPr lvl="2"/>
            <a:r>
              <a:rPr lang="en-US" dirty="0" smtClean="0"/>
              <a:t>Bone </a:t>
            </a:r>
            <a:r>
              <a:rPr lang="en-US" dirty="0" err="1" smtClean="0"/>
              <a:t>resorption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prolonged </a:t>
            </a:r>
            <a:r>
              <a:rPr lang="en-US" dirty="0" err="1" smtClean="0"/>
              <a:t>immobilisation</a:t>
            </a:r>
            <a:endParaRPr lang="en-US" dirty="0" smtClean="0"/>
          </a:p>
          <a:p>
            <a:pPr lvl="2"/>
            <a:r>
              <a:rPr lang="en-US" dirty="0" smtClean="0"/>
              <a:t>Renal leak </a:t>
            </a:r>
            <a:r>
              <a:rPr lang="en-US" dirty="0" err="1" smtClean="0"/>
              <a:t>eg</a:t>
            </a:r>
            <a:r>
              <a:rPr lang="en-US" dirty="0" smtClean="0"/>
              <a:t> loop diuretics, renal tubular defects</a:t>
            </a:r>
          </a:p>
          <a:p>
            <a:pPr lvl="2"/>
            <a:r>
              <a:rPr lang="en-US" dirty="0" smtClean="0"/>
              <a:t>Increased intestinal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Calcium stones – preventative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56792"/>
            <a:ext cx="7990656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Avoid dehydration</a:t>
            </a:r>
          </a:p>
          <a:p>
            <a:pPr lvl="1"/>
            <a:endParaRPr lang="en-US" dirty="0"/>
          </a:p>
          <a:p>
            <a:r>
              <a:rPr lang="en-US" dirty="0" smtClean="0"/>
              <a:t>Reduce oxalate intake</a:t>
            </a:r>
          </a:p>
          <a:p>
            <a:r>
              <a:rPr lang="en-US" u="sng" dirty="0" smtClean="0"/>
              <a:t>Don’t</a:t>
            </a:r>
            <a:r>
              <a:rPr lang="en-US" dirty="0" smtClean="0"/>
              <a:t> reduce </a:t>
            </a:r>
            <a:r>
              <a:rPr lang="en-US" dirty="0" err="1" smtClean="0"/>
              <a:t>Ca</a:t>
            </a:r>
            <a:r>
              <a:rPr lang="en-US" dirty="0" smtClean="0"/>
              <a:t> intake (-&gt; bone </a:t>
            </a:r>
            <a:r>
              <a:rPr lang="en-US" dirty="0" err="1" smtClean="0"/>
              <a:t>resorption</a:t>
            </a:r>
            <a:r>
              <a:rPr lang="en-US" dirty="0" smtClean="0"/>
              <a:t> + increased oxalate excretion)</a:t>
            </a:r>
          </a:p>
          <a:p>
            <a:r>
              <a:rPr lang="en-US" dirty="0" smtClean="0"/>
              <a:t>Thiazides -&gt; </a:t>
            </a:r>
            <a:r>
              <a:rPr lang="en-US" dirty="0" err="1" smtClean="0"/>
              <a:t>hypocalciuric</a:t>
            </a:r>
            <a:endParaRPr lang="en-US" dirty="0" smtClean="0"/>
          </a:p>
          <a:p>
            <a:r>
              <a:rPr lang="en-US" dirty="0" smtClean="0"/>
              <a:t>Citrate</a:t>
            </a:r>
          </a:p>
          <a:p>
            <a:endParaRPr lang="en-US" dirty="0"/>
          </a:p>
          <a:p>
            <a:r>
              <a:rPr lang="en-US" dirty="0" smtClean="0"/>
              <a:t>Treat underlying cause</a:t>
            </a:r>
          </a:p>
        </p:txBody>
      </p:sp>
    </p:spTree>
    <p:extLst>
      <p:ext uri="{BB962C8B-B14F-4D97-AF65-F5344CB8AC3E}">
        <p14:creationId xmlns:p14="http://schemas.microsoft.com/office/powerpoint/2010/main" val="3025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Triple phosphate 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5801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Mg NH4 phosphate + </a:t>
            </a:r>
            <a:r>
              <a:rPr lang="en-GB" sz="2800" dirty="0" err="1"/>
              <a:t>Ca</a:t>
            </a:r>
            <a:r>
              <a:rPr lang="en-GB" sz="2800" dirty="0"/>
              <a:t> phosphate (“</a:t>
            </a:r>
            <a:r>
              <a:rPr lang="en-GB" sz="2800" dirty="0" err="1"/>
              <a:t>struvite</a:t>
            </a:r>
            <a:r>
              <a:rPr lang="en-GB" sz="2800" dirty="0"/>
              <a:t>”</a:t>
            </a:r>
            <a:r>
              <a:rPr lang="en-GB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10% of stones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Form when urine infection by urea splitting organisms (</a:t>
            </a:r>
            <a:r>
              <a:rPr lang="en-GB" sz="2800" dirty="0" err="1" smtClean="0"/>
              <a:t>Klebsiella</a:t>
            </a:r>
            <a:r>
              <a:rPr lang="en-GB" sz="2800" dirty="0" smtClean="0"/>
              <a:t>, </a:t>
            </a:r>
            <a:r>
              <a:rPr lang="en-GB" sz="2800" dirty="0" err="1" smtClean="0"/>
              <a:t>proteus</a:t>
            </a:r>
            <a:r>
              <a:rPr lang="en-GB" sz="2800" dirty="0" smtClean="0"/>
              <a:t> etc)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Staghorn</a:t>
            </a:r>
            <a:r>
              <a:rPr lang="en-GB" sz="2800" dirty="0" smtClean="0"/>
              <a:t> calculi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Management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General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</a:t>
            </a:r>
            <a:r>
              <a:rPr lang="en-GB" sz="2400" dirty="0" smtClean="0"/>
              <a:t>reat / prevent infection</a:t>
            </a:r>
            <a:endParaRPr lang="en-GB" sz="2800" dirty="0" smtClean="0"/>
          </a:p>
        </p:txBody>
      </p:sp>
      <p:pic>
        <p:nvPicPr>
          <p:cNvPr id="77826" name="Picture 2" descr="C:\Users\Public\Pictures\afp20060701p86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49080"/>
            <a:ext cx="2524125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sz="3200" b="1" dirty="0" smtClean="0"/>
              <a:t>Calcium: facts 1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/>
          </a:bodyPr>
          <a:lstStyle/>
          <a:p>
            <a:r>
              <a:rPr lang="en-GB" sz="3000" dirty="0"/>
              <a:t>R</a:t>
            </a:r>
            <a:r>
              <a:rPr lang="en-GB" sz="3000" dirty="0" smtClean="0"/>
              <a:t>oles</a:t>
            </a:r>
          </a:p>
          <a:p>
            <a:pPr lvl="1"/>
            <a:r>
              <a:rPr lang="en-GB" sz="2600" dirty="0" smtClean="0"/>
              <a:t>Structural – skeleton</a:t>
            </a:r>
          </a:p>
          <a:p>
            <a:pPr lvl="1"/>
            <a:r>
              <a:rPr lang="en-GB" sz="2600" dirty="0" smtClean="0"/>
              <a:t>Metabolic – action potentials, IC signalling</a:t>
            </a:r>
          </a:p>
          <a:p>
            <a:pPr lvl="1"/>
            <a:endParaRPr lang="en-GB" sz="2600" dirty="0"/>
          </a:p>
          <a:p>
            <a:r>
              <a:rPr lang="en-GB" sz="3000" dirty="0" smtClean="0"/>
              <a:t>Total body calcium ~1.5 kg</a:t>
            </a:r>
          </a:p>
          <a:p>
            <a:pPr lvl="1"/>
            <a:r>
              <a:rPr lang="en-GB" sz="2600" dirty="0" smtClean="0"/>
              <a:t>99% in skeleton</a:t>
            </a:r>
          </a:p>
          <a:p>
            <a:pPr lvl="1"/>
            <a:r>
              <a:rPr lang="en-GB" sz="2600" dirty="0" smtClean="0"/>
              <a:t>Of that, 1% exchangeable with ECF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Other stones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60486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Uric acid stones (5%)</a:t>
            </a:r>
            <a:endParaRPr lang="en-GB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r</a:t>
            </a:r>
            <a:r>
              <a:rPr lang="en-GB" sz="2400" dirty="0" smtClean="0"/>
              <a:t>adiolucent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/>
              <a:t>h</a:t>
            </a:r>
            <a:r>
              <a:rPr lang="en-GB" sz="2400" dirty="0" err="1" smtClean="0"/>
              <a:t>yperuricaemia</a:t>
            </a:r>
            <a:r>
              <a:rPr lang="en-GB" sz="2400" dirty="0" smtClean="0"/>
              <a:t> (multiple causes…)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Cystine</a:t>
            </a:r>
            <a:r>
              <a:rPr lang="en-GB" sz="2800" dirty="0" smtClean="0"/>
              <a:t> stones (1-2%)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Radiolucent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Underlying genetic defect - </a:t>
            </a:r>
            <a:r>
              <a:rPr lang="en-GB" sz="2400" dirty="0" err="1" smtClean="0"/>
              <a:t>cystinuria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Biochemical investigation of recurrent renal stones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6896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Serum</a:t>
            </a:r>
          </a:p>
          <a:p>
            <a:pPr>
              <a:buNone/>
            </a:pPr>
            <a:r>
              <a:rPr lang="en-GB" dirty="0" err="1" smtClean="0"/>
              <a:t>Creatinine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Bicarbonate</a:t>
            </a:r>
          </a:p>
          <a:p>
            <a:pPr>
              <a:buNone/>
            </a:pPr>
            <a:r>
              <a:rPr lang="en-GB" dirty="0" smtClean="0"/>
              <a:t>Calcium</a:t>
            </a:r>
          </a:p>
          <a:p>
            <a:pPr>
              <a:buNone/>
            </a:pPr>
            <a:r>
              <a:rPr lang="en-GB" dirty="0" smtClean="0"/>
              <a:t>Phosphate</a:t>
            </a:r>
          </a:p>
          <a:p>
            <a:pPr>
              <a:buNone/>
            </a:pPr>
            <a:r>
              <a:rPr lang="en-GB" dirty="0" err="1" smtClean="0"/>
              <a:t>Urate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PTH (if </a:t>
            </a:r>
            <a:r>
              <a:rPr lang="en-GB" dirty="0" err="1" smtClean="0"/>
              <a:t>hypercalcaemic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Urine</a:t>
            </a:r>
          </a:p>
          <a:p>
            <a:pPr>
              <a:buNone/>
            </a:pPr>
            <a:r>
              <a:rPr lang="en-GB" b="1" dirty="0" smtClean="0"/>
              <a:t>Spot urine</a:t>
            </a:r>
          </a:p>
          <a:p>
            <a:pPr>
              <a:buNone/>
            </a:pPr>
            <a:r>
              <a:rPr lang="en-GB" dirty="0" smtClean="0"/>
              <a:t>pH (fresh sample)</a:t>
            </a:r>
          </a:p>
          <a:p>
            <a:pPr>
              <a:buNone/>
            </a:pPr>
            <a:r>
              <a:rPr lang="en-GB" dirty="0" smtClean="0"/>
              <a:t>C+S</a:t>
            </a:r>
          </a:p>
          <a:p>
            <a:pPr>
              <a:buNone/>
            </a:pPr>
            <a:r>
              <a:rPr lang="en-GB" dirty="0" smtClean="0"/>
              <a:t>Amino acids</a:t>
            </a:r>
          </a:p>
          <a:p>
            <a:pPr>
              <a:buNone/>
            </a:pPr>
            <a:r>
              <a:rPr lang="en-GB" dirty="0" smtClean="0"/>
              <a:t>albumin</a:t>
            </a:r>
          </a:p>
          <a:p>
            <a:pPr>
              <a:buNone/>
            </a:pPr>
            <a:r>
              <a:rPr lang="en-GB" b="1" dirty="0" smtClean="0"/>
              <a:t>24 hour urine</a:t>
            </a:r>
          </a:p>
          <a:p>
            <a:pPr>
              <a:buNone/>
            </a:pPr>
            <a:r>
              <a:rPr lang="en-GB" dirty="0" smtClean="0"/>
              <a:t>Volume (&gt;2.5L)</a:t>
            </a:r>
          </a:p>
          <a:p>
            <a:pPr>
              <a:buNone/>
            </a:pPr>
            <a:r>
              <a:rPr lang="en-GB" dirty="0" smtClean="0"/>
              <a:t>Calcium, </a:t>
            </a:r>
            <a:r>
              <a:rPr lang="en-GB" dirty="0" err="1" smtClean="0"/>
              <a:t>oxalate,urate</a:t>
            </a:r>
            <a:r>
              <a:rPr lang="en-GB" dirty="0" smtClean="0"/>
              <a:t>, citrate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250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B0F0"/>
                </a:solidFill>
                <a:latin typeface="+mn-lt"/>
              </a:rPr>
              <a:t>Stone analysis </a:t>
            </a:r>
            <a:endParaRPr lang="en-GB" sz="2800" b="1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Management of established stones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60848"/>
            <a:ext cx="8458200" cy="43399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Allow to pass spontaneously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Lithotripsy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Surgical: Cystoscopy, </a:t>
            </a:r>
            <a:r>
              <a:rPr lang="en-US" sz="2800" dirty="0" err="1" smtClean="0"/>
              <a:t>uretoroscopy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Key messages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1092200"/>
            <a:ext cx="8534400" cy="576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800" dirty="0" err="1" smtClean="0"/>
              <a:t>Hypercalcaemia</a:t>
            </a:r>
            <a:r>
              <a:rPr lang="en-GB" sz="2800" dirty="0" smtClean="0"/>
              <a:t> – measure PTH to aid diagnosis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Primary hyperparathyroidism commonest cause of </a:t>
            </a:r>
            <a:r>
              <a:rPr lang="en-GB" sz="2800" dirty="0" err="1" smtClean="0"/>
              <a:t>hypercalcaemia</a:t>
            </a:r>
            <a:r>
              <a:rPr lang="en-GB" sz="2800" dirty="0" smtClean="0"/>
              <a:t>, followed by malignancy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US" sz="2800" dirty="0" err="1" smtClean="0"/>
              <a:t>Osteomalacia</a:t>
            </a:r>
            <a:r>
              <a:rPr lang="en-US" sz="2800" dirty="0" smtClean="0"/>
              <a:t> – inadequate </a:t>
            </a:r>
            <a:r>
              <a:rPr lang="en-US" sz="2800" dirty="0" err="1" smtClean="0"/>
              <a:t>mineralisation</a:t>
            </a:r>
            <a:r>
              <a:rPr lang="en-US" sz="2800" dirty="0" smtClean="0"/>
              <a:t> due to vitamin D deficiency </a:t>
            </a:r>
          </a:p>
          <a:p>
            <a:pPr eaLnBrk="1" hangingPunct="1"/>
            <a:r>
              <a:rPr lang="en-US" sz="2800" dirty="0" smtClean="0"/>
              <a:t>Osteoporosis – loss of bone mass</a:t>
            </a:r>
          </a:p>
          <a:p>
            <a:pPr eaLnBrk="1" hangingPunct="1"/>
            <a:r>
              <a:rPr lang="en-US" sz="2800" dirty="0" smtClean="0"/>
              <a:t>Paget’s disease – focal disorder of bone </a:t>
            </a:r>
            <a:r>
              <a:rPr lang="en-US" sz="2800" dirty="0" err="1" smtClean="0"/>
              <a:t>remodelling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Think about pain, biochemistry, radiology to differentiate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Most renal stones contain </a:t>
            </a:r>
            <a:r>
              <a:rPr lang="en-US" sz="2800" dirty="0" err="1" smtClean="0"/>
              <a:t>Ca</a:t>
            </a:r>
            <a:r>
              <a:rPr lang="en-US" sz="2800" dirty="0" smtClean="0"/>
              <a:t> (and often oxalate)</a:t>
            </a:r>
          </a:p>
          <a:p>
            <a:pPr eaLnBrk="1" hangingPunct="1"/>
            <a:r>
              <a:rPr lang="en-US" sz="2800" dirty="0" smtClean="0"/>
              <a:t>Recurrent stone-formers need investigation for underlying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sz="3200" b="1" dirty="0" smtClean="0"/>
              <a:t>Calcium: facts 2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/>
          </a:bodyPr>
          <a:lstStyle/>
          <a:p>
            <a:r>
              <a:rPr lang="en-GB" sz="3000" dirty="0" smtClean="0"/>
              <a:t>Serum Ca</a:t>
            </a:r>
            <a:r>
              <a:rPr lang="en-GB" sz="3000" baseline="30000" dirty="0" smtClean="0"/>
              <a:t>2+</a:t>
            </a:r>
            <a:r>
              <a:rPr lang="en-GB" sz="3000" dirty="0" smtClean="0"/>
              <a:t> in 3 forms</a:t>
            </a:r>
          </a:p>
          <a:p>
            <a:pPr lvl="1"/>
            <a:r>
              <a:rPr lang="en-GB" sz="2600" dirty="0" smtClean="0"/>
              <a:t>Free (“ionised”) ~50% - biologically active</a:t>
            </a:r>
          </a:p>
          <a:p>
            <a:pPr lvl="1"/>
            <a:r>
              <a:rPr lang="en-GB" sz="2600" dirty="0" smtClean="0"/>
              <a:t>Protein-bound ~40% - albumin</a:t>
            </a:r>
          </a:p>
          <a:p>
            <a:pPr lvl="1"/>
            <a:r>
              <a:rPr lang="en-GB" sz="2600" dirty="0" err="1" smtClean="0"/>
              <a:t>Complexed</a:t>
            </a:r>
            <a:r>
              <a:rPr lang="en-GB" sz="2600" dirty="0" smtClean="0"/>
              <a:t> ~10% - citrate / phosphate</a:t>
            </a:r>
          </a:p>
          <a:p>
            <a:pPr lvl="1"/>
            <a:endParaRPr lang="en-GB" sz="2600" dirty="0"/>
          </a:p>
          <a:p>
            <a:r>
              <a:rPr lang="en-GB" sz="3000" dirty="0"/>
              <a:t>Total serum </a:t>
            </a:r>
            <a:r>
              <a:rPr lang="en-GB" sz="3000" dirty="0" smtClean="0"/>
              <a:t>Ca</a:t>
            </a:r>
            <a:r>
              <a:rPr lang="en-GB" sz="3000" baseline="30000" dirty="0" smtClean="0"/>
              <a:t>2+</a:t>
            </a:r>
            <a:r>
              <a:rPr lang="en-GB" sz="3000" dirty="0" smtClean="0"/>
              <a:t> </a:t>
            </a:r>
            <a:r>
              <a:rPr lang="en-GB" sz="3000" dirty="0"/>
              <a:t>2.2 – 2.6 </a:t>
            </a:r>
            <a:r>
              <a:rPr lang="en-GB" sz="3000" dirty="0" err="1"/>
              <a:t>mmol</a:t>
            </a:r>
            <a:r>
              <a:rPr lang="en-GB" sz="3000" dirty="0" smtClean="0"/>
              <a:t>/L</a:t>
            </a:r>
            <a:endParaRPr lang="en-GB" sz="2600" dirty="0"/>
          </a:p>
          <a:p>
            <a:r>
              <a:rPr lang="en-GB" sz="3000" dirty="0" smtClean="0"/>
              <a:t>“Adjusted” Ca</a:t>
            </a:r>
            <a:r>
              <a:rPr lang="en-GB" sz="3000" baseline="30000" dirty="0" smtClean="0"/>
              <a:t>2+</a:t>
            </a:r>
            <a:r>
              <a:rPr lang="en-GB" sz="3000" dirty="0" smtClean="0"/>
              <a:t> usually reported</a:t>
            </a:r>
          </a:p>
          <a:p>
            <a:pPr lvl="1"/>
            <a:r>
              <a:rPr lang="en-GB" sz="2600" dirty="0" smtClean="0"/>
              <a:t>serum Ca</a:t>
            </a:r>
            <a:r>
              <a:rPr lang="en-GB" sz="2600" baseline="30000" dirty="0" smtClean="0"/>
              <a:t>2+</a:t>
            </a:r>
            <a:r>
              <a:rPr lang="en-GB" sz="2600" dirty="0" smtClean="0"/>
              <a:t> – 0.02 * (40 – serum albumin in g/L)</a:t>
            </a:r>
          </a:p>
          <a:p>
            <a:r>
              <a:rPr lang="en-GB" sz="3000" dirty="0" smtClean="0"/>
              <a:t>Ionised </a:t>
            </a:r>
            <a:r>
              <a:rPr lang="en-GB" sz="3000" dirty="0" err="1" smtClean="0"/>
              <a:t>Ca</a:t>
            </a:r>
            <a:r>
              <a:rPr lang="en-GB" sz="3000" dirty="0" smtClean="0"/>
              <a:t> also measured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3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196752"/>
            <a:ext cx="7340367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8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Summary of Ca</a:t>
            </a:r>
            <a:r>
              <a:rPr lang="en-US" sz="3200" b="1" baseline="30000" dirty="0" smtClean="0"/>
              <a:t>2+</a:t>
            </a:r>
            <a:r>
              <a:rPr lang="en-US" sz="3200" b="1" dirty="0"/>
              <a:t> </a:t>
            </a:r>
            <a:r>
              <a:rPr lang="en-US" sz="3200" b="1" dirty="0" smtClean="0"/>
              <a:t>homeostasis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124745"/>
            <a:ext cx="3742184" cy="16561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Parathyroid hormone (PTH)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parathyroid gland</a:t>
            </a:r>
          </a:p>
          <a:p>
            <a:pPr lvl="1"/>
            <a:endParaRPr lang="en-US" dirty="0"/>
          </a:p>
          <a:p>
            <a:r>
              <a:rPr lang="en-US" dirty="0" smtClean="0"/>
              <a:t>1,25 (OH)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kidney</a:t>
            </a:r>
          </a:p>
        </p:txBody>
      </p:sp>
    </p:spTree>
    <p:extLst>
      <p:ext uri="{BB962C8B-B14F-4D97-AF65-F5344CB8AC3E}">
        <p14:creationId xmlns:p14="http://schemas.microsoft.com/office/powerpoint/2010/main" val="11377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54"/>
            <a:ext cx="7772400" cy="1143000"/>
          </a:xfrm>
        </p:spPr>
        <p:txBody>
          <a:bodyPr/>
          <a:lstStyle/>
          <a:p>
            <a:r>
              <a:rPr lang="en-US" b="1" dirty="0" smtClean="0"/>
              <a:t>PTH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en-US" dirty="0" smtClean="0"/>
              <a:t>84 </a:t>
            </a:r>
            <a:r>
              <a:rPr lang="en-US" dirty="0" err="1" smtClean="0"/>
              <a:t>aa</a:t>
            </a:r>
            <a:r>
              <a:rPr lang="en-US" dirty="0" smtClean="0"/>
              <a:t> protein</a:t>
            </a:r>
          </a:p>
          <a:p>
            <a:r>
              <a:rPr lang="en-US" dirty="0" smtClean="0"/>
              <a:t>Only released from </a:t>
            </a:r>
            <a:r>
              <a:rPr lang="en-US" dirty="0" err="1" smtClean="0"/>
              <a:t>parathyroids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Bone &amp; renal 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resorption</a:t>
            </a:r>
            <a:endParaRPr lang="en-US" dirty="0" smtClean="0"/>
          </a:p>
          <a:p>
            <a:pPr lvl="1"/>
            <a:r>
              <a:rPr lang="en-US" dirty="0" smtClean="0"/>
              <a:t>Stimulates 1,25 (OH)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D synthesis (1α hydroxylation)</a:t>
            </a:r>
          </a:p>
          <a:p>
            <a:pPr lvl="1"/>
            <a:r>
              <a:rPr lang="en-US" dirty="0" smtClean="0"/>
              <a:t>Also stimulates renal P</a:t>
            </a:r>
            <a:r>
              <a:rPr lang="en-US" baseline="-25000" dirty="0" smtClean="0"/>
              <a:t>i</a:t>
            </a:r>
            <a:r>
              <a:rPr lang="en-US" dirty="0" smtClean="0"/>
              <a:t> wasting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Vitamin D Metabolism</a:t>
            </a:r>
          </a:p>
        </p:txBody>
      </p:sp>
      <p:pic>
        <p:nvPicPr>
          <p:cNvPr id="13328" name="Picture 16" descr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4003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660400" y="1412776"/>
            <a:ext cx="8346860" cy="5181700"/>
            <a:chOff x="660400" y="990601"/>
            <a:chExt cx="8346860" cy="5603875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1828800" y="1787525"/>
              <a:ext cx="1371600" cy="857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048001" y="2570164"/>
              <a:ext cx="28344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Cholecalciferol</a:t>
              </a:r>
              <a:r>
                <a:rPr lang="en-US" dirty="0"/>
                <a:t> (D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5943601" y="2587626"/>
              <a:ext cx="30636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7-dehydrocholesterol</a:t>
              </a:r>
            </a:p>
          </p:txBody>
        </p:sp>
        <p:pic>
          <p:nvPicPr>
            <p:cNvPr id="13318" name="Picture 6" descr="scan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648201"/>
              <a:ext cx="12636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2743200" y="3048000"/>
              <a:ext cx="457200" cy="1371600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2667000" y="4495800"/>
              <a:ext cx="457200" cy="1676400"/>
            </a:xfrm>
            <a:prstGeom prst="curvedRight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260725" y="4103688"/>
              <a:ext cx="17572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25-OH-D</a:t>
              </a:r>
              <a:r>
                <a:rPr lang="en-US" sz="2800" b="1" baseline="-25000"/>
                <a:t>3</a:t>
              </a:r>
              <a:endParaRPr lang="en-US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3276600" y="5664200"/>
              <a:ext cx="24304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1,25-(OH)</a:t>
              </a:r>
              <a:r>
                <a:rPr lang="en-US" sz="2800" b="1" baseline="-25000"/>
                <a:t>2</a:t>
              </a:r>
              <a:r>
                <a:rPr lang="en-US" sz="2800" b="1"/>
                <a:t>-D</a:t>
              </a:r>
              <a:r>
                <a:rPr lang="en-US" sz="2800" b="1" baseline="-25000"/>
                <a:t>3</a:t>
              </a:r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4648200" y="5181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6689726" y="4916489"/>
              <a:ext cx="8002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PTH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5318125" y="4764089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108326" y="4953001"/>
              <a:ext cx="15937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>
                  <a:sym typeface="Symbol" pitchFamily="18" charset="2"/>
                </a:rPr>
                <a:t> </a:t>
              </a:r>
              <a:r>
                <a:rPr lang="en-US" dirty="0" err="1">
                  <a:sym typeface="Symbol" pitchFamily="18" charset="2"/>
                </a:rPr>
                <a:t>OHase</a:t>
              </a:r>
              <a:endParaRPr lang="en-US" dirty="0"/>
            </a:p>
          </p:txBody>
        </p:sp>
        <p:pic>
          <p:nvPicPr>
            <p:cNvPr id="13327" name="Picture 15" descr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00" y="1041400"/>
              <a:ext cx="1778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7" descr="Sunshine_0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990601"/>
              <a:ext cx="2065338" cy="155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 flipH="1">
              <a:off x="4038600" y="2244726"/>
              <a:ext cx="3505200" cy="342900"/>
            </a:xfrm>
            <a:prstGeom prst="curvedDownArrow">
              <a:avLst>
                <a:gd name="adj1" fmla="val 204444"/>
                <a:gd name="adj2" fmla="val 40888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7375526" y="1952626"/>
              <a:ext cx="9028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UV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54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Roles of 1,25 (OH)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vitamin 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en-US" dirty="0" smtClean="0"/>
              <a:t>Intestinal Ca</a:t>
            </a:r>
            <a:r>
              <a:rPr lang="en-US" baseline="30000" dirty="0" smtClean="0"/>
              <a:t>2+</a:t>
            </a:r>
            <a:r>
              <a:rPr lang="en-US" dirty="0" smtClean="0"/>
              <a:t> absorption</a:t>
            </a:r>
          </a:p>
          <a:p>
            <a:r>
              <a:rPr lang="en-US" dirty="0" smtClean="0"/>
              <a:t>Also intestinal P</a:t>
            </a:r>
            <a:r>
              <a:rPr lang="en-US" baseline="-25000" dirty="0" smtClean="0"/>
              <a:t>i</a:t>
            </a:r>
            <a:r>
              <a:rPr lang="en-US" dirty="0" smtClean="0"/>
              <a:t> absorption</a:t>
            </a:r>
          </a:p>
          <a:p>
            <a:r>
              <a:rPr lang="en-US" dirty="0" smtClean="0"/>
              <a:t>Critical for bone formation (see later)</a:t>
            </a:r>
          </a:p>
          <a:p>
            <a:endParaRPr lang="en-US" dirty="0" smtClean="0"/>
          </a:p>
          <a:p>
            <a:r>
              <a:rPr lang="en-US" dirty="0" smtClean="0"/>
              <a:t>? Other physiological effects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D receptor controls many genes </a:t>
            </a:r>
            <a:r>
              <a:rPr lang="en-US" dirty="0" err="1" smtClean="0"/>
              <a:t>eg</a:t>
            </a:r>
            <a:r>
              <a:rPr lang="en-US" dirty="0" smtClean="0"/>
              <a:t> for cell proliferation, immune system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D deficiency associated with cancer, autoimmune disease, metabolic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1501</Words>
  <Application>Microsoft Office PowerPoint</Application>
  <PresentationFormat>On-screen Show (4:3)</PresentationFormat>
  <Paragraphs>428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Blank Presentation</vt:lpstr>
      <vt:lpstr>Office Theme</vt:lpstr>
      <vt:lpstr>Calcium handling, bones and renal stones</vt:lpstr>
      <vt:lpstr>Learning objectives</vt:lpstr>
      <vt:lpstr>Calcium handling</vt:lpstr>
      <vt:lpstr>Calcium: facts 1</vt:lpstr>
      <vt:lpstr>Calcium: facts 2</vt:lpstr>
      <vt:lpstr>Summary of Ca2+ homeostasis</vt:lpstr>
      <vt:lpstr>PTH</vt:lpstr>
      <vt:lpstr>Vitamin D Metabolism</vt:lpstr>
      <vt:lpstr>Roles of 1,25 (OH)2 vitamin D</vt:lpstr>
      <vt:lpstr>Hypercalcaemia</vt:lpstr>
      <vt:lpstr>Causes of hypercalcaemia</vt:lpstr>
      <vt:lpstr>Primary Hyperparathyroidism</vt:lpstr>
      <vt:lpstr>Calcium sensing receptor (CaSR)</vt:lpstr>
      <vt:lpstr>Causes of hypercalcaemia</vt:lpstr>
      <vt:lpstr>Hypercalcaemia in malignancy</vt:lpstr>
      <vt:lpstr>Other causes of non-PTH driven hypercalcaemia</vt:lpstr>
      <vt:lpstr>Hypocalcaemia</vt:lpstr>
      <vt:lpstr>PowerPoint Presentation</vt:lpstr>
      <vt:lpstr>PowerPoint Presentation</vt:lpstr>
      <vt:lpstr>Another summary of Ca2+ Homeostasis</vt:lpstr>
      <vt:lpstr>Metabolic bone disease  (biochemical / clinical aspects)</vt:lpstr>
      <vt:lpstr>Osteoporosis</vt:lpstr>
      <vt:lpstr>Osteoporosis</vt:lpstr>
      <vt:lpstr>PowerPoint Presentation</vt:lpstr>
      <vt:lpstr>Osteoporosis - causes</vt:lpstr>
      <vt:lpstr>Osteoporosis - causes</vt:lpstr>
      <vt:lpstr>Osteoporosis - causes</vt:lpstr>
      <vt:lpstr>Osteoporosis - causes</vt:lpstr>
      <vt:lpstr>Treatment for Osteoporosis</vt:lpstr>
      <vt:lpstr>Vitamin D Deficiency</vt:lpstr>
      <vt:lpstr>Clinical features of vit D deficiency</vt:lpstr>
      <vt:lpstr>Paget’s Disease</vt:lpstr>
      <vt:lpstr>Other metabolic bone disorders</vt:lpstr>
      <vt:lpstr>Biochemistry in metabolic bone disease</vt:lpstr>
      <vt:lpstr>Renal stones</vt:lpstr>
      <vt:lpstr>Renal stones</vt:lpstr>
      <vt:lpstr>Calcium stones</vt:lpstr>
      <vt:lpstr>Calcium stones – preventative management</vt:lpstr>
      <vt:lpstr>Triple phosphate stones</vt:lpstr>
      <vt:lpstr>Other stones </vt:lpstr>
      <vt:lpstr>Biochemical investigation of recurrent renal stones</vt:lpstr>
      <vt:lpstr>Management of established stones</vt:lpstr>
      <vt:lpstr>Key messages 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Handling</dc:title>
  <dc:creator>Jeremy Turner</dc:creator>
  <cp:lastModifiedBy>Shiel, Nuala</cp:lastModifiedBy>
  <cp:revision>199</cp:revision>
  <dcterms:created xsi:type="dcterms:W3CDTF">2006-06-18T13:09:11Z</dcterms:created>
  <dcterms:modified xsi:type="dcterms:W3CDTF">2012-07-17T09:20:50Z</dcterms:modified>
</cp:coreProperties>
</file>