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4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5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6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7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8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9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10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11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12.xml" ContentType="application/vnd.openxmlformats-officedocument.presentationml.tags+xml"/>
  <Override PartName="/ppt/notesSlides/notesSlide47.xml" ContentType="application/vnd.openxmlformats-officedocument.presentationml.notesSlide+xml"/>
  <Override PartName="/ppt/tags/tag13.xml" ContentType="application/vnd.openxmlformats-officedocument.presentationml.tags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393" r:id="rId2"/>
    <p:sldId id="376" r:id="rId3"/>
    <p:sldId id="408" r:id="rId4"/>
    <p:sldId id="257" r:id="rId5"/>
    <p:sldId id="404" r:id="rId6"/>
    <p:sldId id="405" r:id="rId7"/>
    <p:sldId id="406" r:id="rId8"/>
    <p:sldId id="403" r:id="rId9"/>
    <p:sldId id="320" r:id="rId10"/>
    <p:sldId id="401" r:id="rId11"/>
    <p:sldId id="350" r:id="rId12"/>
    <p:sldId id="351" r:id="rId13"/>
    <p:sldId id="352" r:id="rId14"/>
    <p:sldId id="353" r:id="rId15"/>
    <p:sldId id="374" r:id="rId16"/>
    <p:sldId id="355" r:id="rId17"/>
    <p:sldId id="378" r:id="rId18"/>
    <p:sldId id="356" r:id="rId19"/>
    <p:sldId id="334" r:id="rId20"/>
    <p:sldId id="340" r:id="rId21"/>
    <p:sldId id="354" r:id="rId22"/>
    <p:sldId id="336" r:id="rId23"/>
    <p:sldId id="339" r:id="rId24"/>
    <p:sldId id="357" r:id="rId25"/>
    <p:sldId id="358" r:id="rId26"/>
    <p:sldId id="341" r:id="rId27"/>
    <p:sldId id="379" r:id="rId28"/>
    <p:sldId id="381" r:id="rId29"/>
    <p:sldId id="402" r:id="rId30"/>
    <p:sldId id="345" r:id="rId31"/>
    <p:sldId id="382" r:id="rId32"/>
    <p:sldId id="383" r:id="rId33"/>
    <p:sldId id="361" r:id="rId34"/>
    <p:sldId id="359" r:id="rId35"/>
    <p:sldId id="360" r:id="rId36"/>
    <p:sldId id="385" r:id="rId37"/>
    <p:sldId id="384" r:id="rId38"/>
    <p:sldId id="386" r:id="rId39"/>
    <p:sldId id="370" r:id="rId40"/>
    <p:sldId id="362" r:id="rId41"/>
    <p:sldId id="391" r:id="rId42"/>
    <p:sldId id="387" r:id="rId43"/>
    <p:sldId id="372" r:id="rId44"/>
    <p:sldId id="388" r:id="rId45"/>
    <p:sldId id="363" r:id="rId46"/>
    <p:sldId id="392" r:id="rId47"/>
    <p:sldId id="389" r:id="rId48"/>
    <p:sldId id="390" r:id="rId49"/>
    <p:sldId id="407" r:id="rId50"/>
  </p:sldIdLst>
  <p:sldSz cx="10058400" cy="77724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728" autoAdjust="0"/>
  </p:normalViewPr>
  <p:slideViewPr>
    <p:cSldViewPr>
      <p:cViewPr>
        <p:scale>
          <a:sx n="50" d="100"/>
          <a:sy n="50" d="100"/>
        </p:scale>
        <p:origin x="-654" y="-7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6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F44E603-97D0-4B10-A7FD-371C5FFC5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13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4BA4A-F9A8-443F-AEFE-60523B93955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B6EC1-91DC-4F98-B48F-202903AD271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A68BD-3FC7-4B4F-8B32-527DCB52538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5E657-FB1B-4914-9D1C-E95D726F003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90C25-A684-490A-A419-C1E9D57153A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DF146-B493-4696-9AFD-262622BB534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4A6C6-DC40-4CF6-A38A-455A00C93A5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C1855-FAA8-4022-B6CA-CB0FAD2B0F1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88193-56FF-4E31-B29C-46FA3E4DF9A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4C2BF-7753-48F8-9C5F-D2E1015E4C7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BA0D9-2D52-4706-8C90-6707A31C17D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B165FC-B71A-42EA-AAB9-DB9C0A9BA2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1F6E4B-42C6-42D0-8CD1-2F719CB35A5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B0F12-4E85-4C70-AC79-F56BCE44082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4EF71A-AEFA-4D39-AEB0-7440006A80C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419BB-E589-4C77-ACD2-20B3A47F5C7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E7F8D-5F4B-47D5-A444-C903988D8A7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8FFC7-0711-44D4-AB3D-CE1984B4394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B1D86-8D16-41C0-ACDD-D8B7FBB8776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008AB-C0B8-4A68-A4F9-37DB2589864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14A2F-9C5E-4275-BEAA-90A542F3B5F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A4683-53F0-4088-B972-E410DDEAEC4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F4B49-3711-4850-9770-6745BCBC337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2E4134-24F1-46F9-A69B-7313EEE6BB3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4A7E6-B434-48FE-953B-A8798AEBAA8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678C4-99C3-4ADB-AA5F-B8123E8D617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2461B-6124-40FB-8CC1-226EC7A3A82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F52F9-B380-4451-B35D-F336408CB86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4744A-0225-4008-9351-BE4BB53C6FD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573A8-D02A-4E7A-9ADE-031E1305EBD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6F656-6D8B-4B62-943E-37E013BF601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768C2-E001-4970-B286-0F457A835F8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C0ABB-63EA-43EC-B09B-658F569E87A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35292-81BD-4996-930A-8A17234B43B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384DE-BD79-458F-B506-2F4A2230DD25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1C1E5-7FAC-4CD3-BE24-4624A555A4B7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31FC74-6E94-400A-8F79-957F2971BA41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70F93-C2B8-4329-B86D-18E6EAA1E73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DD9C6-7364-44F7-96B6-8394BDA14F3B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A3247-7A43-47C5-BE9E-146020D27891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817E48-C992-4BAF-AB75-FF4E67E25DC3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5CFB6-31D7-435A-A671-0327F6378769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9E9F0BB-73EA-4F30-A880-857BF10A2172}" type="slidenum">
              <a:rPr lang="en-US" sz="1200">
                <a:latin typeface="Times New Roman" pitchFamily="18" charset="0"/>
              </a:rPr>
              <a:pPr algn="r"/>
              <a:t>49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4E06CD-10C0-4928-8D63-21A63E3FC02D}" type="slidenum">
              <a:rPr lang="en-US" sz="1200">
                <a:latin typeface="Times New Roman" pitchFamily="18" charset="0"/>
              </a:rPr>
              <a:pPr algn="r"/>
              <a:t>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AB6139-5061-4948-B279-08FD41BEDB50}" type="slidenum">
              <a:rPr lang="en-US" sz="1200">
                <a:latin typeface="Times New Roman" pitchFamily="18" charset="0"/>
              </a:rPr>
              <a:pPr algn="r"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C0A06-3F14-495E-8360-4B831980E6E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C8FC0-0DA8-45CE-82CB-4C4CE42A09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4B3AF-AB89-49D5-8AC9-0813265DF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B7C41-5E62-4F9C-8CAA-47AAF734F2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E5DD5-B802-4B65-8CC8-5D26797B97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A9F73-60FC-4CD7-B888-BF9D3DF52D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2000"/>
            <a:ext cx="4038600" cy="436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32000"/>
            <a:ext cx="4038600" cy="436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4C032-74A3-4707-94DE-28FB39D0A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7D803-625D-454B-A74B-53A488405E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DF2DD-AD6C-4F63-A4DA-43F655111F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E3EF7-7CED-48B8-B025-55E9AE84C2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E7C03-23D6-4E9F-B02E-3202103811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832D6-EBB2-45F4-98EB-EDB0BAD92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32000"/>
            <a:ext cx="82296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0866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08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70866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027B92C-DC35-4001-A12D-7FACE2ADE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ENDOHTML/ENDO077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704" y="533400"/>
            <a:ext cx="8856984" cy="4038600"/>
          </a:xfrm>
          <a:noFill/>
        </p:spPr>
        <p:txBody>
          <a:bodyPr lIns="0" tIns="0" rIns="0" bIns="0" anchor="ctr"/>
          <a:lstStyle/>
          <a:p>
            <a:pPr marL="0" indent="0" algn="ctr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7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Adrenal</a:t>
            </a:r>
            <a:endParaRPr lang="en-GB" sz="7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7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Clinical </a:t>
            </a:r>
            <a:r>
              <a:rPr lang="en-GB" sz="7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cases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220888" y="5562600"/>
            <a:ext cx="590465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cs typeface="Arial" pitchFamily="34" charset="0"/>
              </a:rPr>
              <a:t>Chemical Pathology: Y5</a:t>
            </a:r>
          </a:p>
          <a:p>
            <a:pPr algn="ctr">
              <a:spcBef>
                <a:spcPct val="50000"/>
              </a:spcBef>
            </a:pPr>
            <a:r>
              <a:rPr lang="en-GB" sz="3200" dirty="0" err="1" smtClean="0">
                <a:cs typeface="Arial" pitchFamily="34" charset="0"/>
              </a:rPr>
              <a:t>Karim</a:t>
            </a:r>
            <a:r>
              <a:rPr lang="en-GB" sz="3200" dirty="0" smtClean="0">
                <a:cs typeface="Arial" pitchFamily="34" charset="0"/>
              </a:rPr>
              <a:t> </a:t>
            </a:r>
            <a:r>
              <a:rPr lang="en-GB" sz="3200" dirty="0" err="1">
                <a:cs typeface="Arial" pitchFamily="34" charset="0"/>
              </a:rPr>
              <a:t>Meeran</a:t>
            </a:r>
            <a:endParaRPr lang="en-GB" sz="3200" dirty="0"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019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1: data.</a:t>
            </a:r>
            <a:endParaRPr lang="en-GB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9250" y="1293813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Na: 125,  K: 6.5,  U 10, Glucose 2.9mM.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FT4 &lt; 5nM  TSH &gt; 50mU/l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does this TSH suggest?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A. A TSH producing pituitary adenoma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B. Graves disease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C. A toxic thyroid nodule 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D. Primary hypothyroidism</a:t>
            </a:r>
            <a:endParaRPr lang="es-ES" sz="2800">
              <a:latin typeface="Times New Roman" pitchFamily="18" charset="0"/>
            </a:endParaRPr>
          </a:p>
          <a:p>
            <a:pPr marL="207963" indent="-207963" defTabSz="457200"/>
            <a:r>
              <a:rPr lang="es-ES" sz="2800">
                <a:latin typeface="Times New Roman" pitchFamily="18" charset="0"/>
              </a:rPr>
              <a:t>E. de Quervain’s (viral) thyroiditis.</a:t>
            </a:r>
            <a:endParaRPr lang="en-GB" sz="28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2800">
              <a:latin typeface="Times New Roman" pitchFamily="18" charset="0"/>
            </a:endParaRPr>
          </a:p>
        </p:txBody>
      </p:sp>
      <p:pic>
        <p:nvPicPr>
          <p:cNvPr id="11268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019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1: data.</a:t>
            </a:r>
            <a:endParaRPr lang="en-GB" smtClean="0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FT4 &lt; 5nM  TSH &gt; 50mU/l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Suggests thyroid failure.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Hypothyroidism can cause profound tiredness.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Hypothyroidism does NOT explain the unusual electrolytes: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Na: 125,  K: 6.5,  U 10, Glucose 2.9mM.</a:t>
            </a:r>
            <a:endParaRPr lang="en-GB" sz="39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019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1: data.</a:t>
            </a:r>
            <a:endParaRPr lang="en-GB" smtClean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Hypothyroidism does NOT explain the unusual electrolytes: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Na: 125,  K: 6.5,  U 10, Glucose 2.9mM.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Hyponatraemia, hyperkalaemia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Deficiency of mineralocorticoid.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Hypoglycaemia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Deficiency of glucocorticoid.</a:t>
            </a:r>
            <a:endParaRPr lang="en-GB" sz="39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019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1: </a:t>
            </a:r>
            <a:endParaRPr lang="en-GB" smtClean="0"/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Hyponatraemia, hyperkalaemia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Deficiency of mineralocorticoid.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Hypoglycaemia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Deficiency of glucocorticoid.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ADDISON’S   DISEASE</a:t>
            </a:r>
            <a:endParaRPr lang="en-GB" sz="39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019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1: </a:t>
            </a:r>
            <a:endParaRPr lang="en-GB" smtClean="0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ADDISON’S   DISEASE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Primary Hypothyroidism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SCHMIDT’s  SYNDROME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8359775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Schmidt’s syndrome: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/>
            <a:endParaRPr lang="en-GB">
              <a:latin typeface="Times New Roman" pitchFamily="18" charset="0"/>
            </a:endParaRPr>
          </a:p>
          <a:p>
            <a:pPr marL="207963" indent="-207963" defTabSz="457200">
              <a:buClr>
                <a:srgbClr val="FF9900"/>
              </a:buClr>
              <a:buSzPct val="135000"/>
              <a:buFontTx/>
              <a:buChar char="•"/>
            </a:pPr>
            <a:r>
              <a:rPr lang="en-GB" sz="3600">
                <a:latin typeface="Times New Roman" pitchFamily="18" charset="0"/>
              </a:rPr>
              <a:t>Addison’s disease and primary hypothyroidism occur together more commonly than by chance alone.</a:t>
            </a:r>
          </a:p>
          <a:p>
            <a:pPr marL="207963" indent="-207963" defTabSz="457200"/>
            <a:endParaRPr lang="en-GB">
              <a:latin typeface="Times New Roman" pitchFamily="18" charset="0"/>
            </a:endParaRPr>
          </a:p>
          <a:p>
            <a:pPr marL="207963" indent="-207963" defTabSz="457200"/>
            <a:endParaRPr lang="en-GB">
              <a:latin typeface="Times New Roman" pitchFamily="18" charset="0"/>
            </a:endParaRPr>
          </a:p>
          <a:p>
            <a:pPr marL="207963" indent="-207963" defTabSz="457200"/>
            <a:endParaRPr lang="en-GB">
              <a:latin typeface="Times New Roman" pitchFamily="18" charset="0"/>
            </a:endParaRPr>
          </a:p>
          <a:p>
            <a:pPr marL="207963" indent="-207963" defTabSz="457200">
              <a:buClr>
                <a:srgbClr val="FF9900"/>
              </a:buClr>
              <a:buSzPct val="130000"/>
            </a:pPr>
            <a:r>
              <a:rPr lang="en-GB">
                <a:latin typeface="Times New Roman" pitchFamily="18" charset="0"/>
              </a:rPr>
              <a:t>Ref: Schmidt, MB (1926)</a:t>
            </a:r>
          </a:p>
          <a:p>
            <a:pPr marL="207963" indent="-207963" defTabSz="457200">
              <a:buClr>
                <a:srgbClr val="FF9900"/>
              </a:buClr>
              <a:buSzPct val="130000"/>
            </a:pPr>
            <a:r>
              <a:rPr lang="en-GB">
                <a:latin typeface="Times New Roman" pitchFamily="18" charset="0"/>
              </a:rPr>
              <a:t>Eine biglandulare Erkrankung bei morbus Addisonii. Verhandl. Dtsch. Path. Gesellsch. 21: 212-221</a:t>
            </a: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019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Tests for Addison’s</a:t>
            </a:r>
            <a:endParaRPr lang="en-GB" smtClean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/>
            <a:r>
              <a:rPr lang="en-GB" sz="3200">
                <a:latin typeface="Times New Roman" pitchFamily="18" charset="0"/>
              </a:rPr>
              <a:t>A. Low dose dexamethasone suppression test</a:t>
            </a:r>
          </a:p>
          <a:p>
            <a:pPr marL="207963" indent="-207963" defTabSz="457200"/>
            <a:r>
              <a:rPr lang="en-GB" sz="3200">
                <a:latin typeface="Times New Roman" pitchFamily="18" charset="0"/>
              </a:rPr>
              <a:t>B. High dose dexamethasone suppression test</a:t>
            </a:r>
          </a:p>
          <a:p>
            <a:pPr marL="207963" indent="-207963" defTabSz="457200"/>
            <a:r>
              <a:rPr lang="en-GB" sz="3200">
                <a:latin typeface="Times New Roman" pitchFamily="18" charset="0"/>
              </a:rPr>
              <a:t>C. Synacthen test</a:t>
            </a:r>
          </a:p>
          <a:p>
            <a:pPr marL="207963" indent="-207963" defTabSz="457200"/>
            <a:r>
              <a:rPr lang="en-GB" sz="3200">
                <a:latin typeface="Times New Roman" pitchFamily="18" charset="0"/>
              </a:rPr>
              <a:t>D. Glucose tolerance test</a:t>
            </a:r>
          </a:p>
          <a:p>
            <a:pPr marL="207963" indent="-207963" defTabSz="457200"/>
            <a:r>
              <a:rPr lang="en-GB" sz="3200">
                <a:latin typeface="Times New Roman" pitchFamily="18" charset="0"/>
              </a:rPr>
              <a:t>E. TRH stimulation test</a:t>
            </a:r>
          </a:p>
        </p:txBody>
      </p:sp>
      <p:pic>
        <p:nvPicPr>
          <p:cNvPr id="17412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019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Tests for Addison’s</a:t>
            </a:r>
            <a:endParaRPr lang="en-GB" smtClean="0"/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Short SYNACTHEN test.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Measure cortisol + ACTH at start of test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Administer 250 micrograms synthetic ACTH by IM injection.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Check cortisol at 30 and 60 minutes.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019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Tests for Addison’s</a:t>
            </a:r>
            <a:endParaRPr lang="en-GB" smtClean="0"/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Short SYNACTHEN test.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Results in this patient: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ACTH &gt; 100 ng/dl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Cortisol &lt; 10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Check cortisol at 30 and 60 minutes.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Both times, cortisol &lt; 10 nM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1722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2:</a:t>
            </a:r>
            <a:endParaRPr lang="en-GB" smtClean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A 32 year old presents with hypertension. 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He is noted to have an adrenal mass.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There are three possible differentials: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What is the differential diagnosis ?</a:t>
            </a:r>
            <a:endParaRPr lang="en-GB" sz="39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93725" y="6499225"/>
            <a:ext cx="8870950" cy="896938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defTabSz="1019175"/>
            <a:r>
              <a:rPr lang="en-GB" sz="2200" b="1">
                <a:cs typeface="Arial" pitchFamily="34" charset="0"/>
              </a:rPr>
              <a:t>WARNING:	</a:t>
            </a:r>
            <a:r>
              <a:rPr lang="en-GB" sz="2200">
                <a:cs typeface="Arial" pitchFamily="34" charset="0"/>
              </a:rPr>
              <a:t>Your handset will go to SLEEP when not in use. </a:t>
            </a:r>
          </a:p>
          <a:p>
            <a:pPr defTabSz="1019175"/>
            <a:r>
              <a:rPr lang="en-GB" sz="2200">
                <a:cs typeface="Arial" pitchFamily="34" charset="0"/>
              </a:rPr>
              <a:t>		Press any KEY to WAKE UP your handset.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886075"/>
            <a:ext cx="986155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588" indent="-382588" defTabSz="1019175">
              <a:lnSpc>
                <a:spcPct val="160000"/>
              </a:lnSpc>
              <a:buFontTx/>
              <a:buAutoNum type="arabicPeriod"/>
            </a:pPr>
            <a:r>
              <a:rPr lang="en-GB" sz="2200">
                <a:cs typeface="Arial" pitchFamily="34" charset="0"/>
              </a:rPr>
              <a:t>Turn ON your handset - slide the Power Switch up (I = ON)</a:t>
            </a:r>
          </a:p>
          <a:p>
            <a:pPr marL="382588" indent="-382588" defTabSz="1019175">
              <a:lnSpc>
                <a:spcPct val="160000"/>
              </a:lnSpc>
              <a:buFontTx/>
              <a:buAutoNum type="arabicPeriod"/>
            </a:pPr>
            <a:r>
              <a:rPr lang="en-GB" sz="2200">
                <a:cs typeface="Arial" pitchFamily="34" charset="0"/>
              </a:rPr>
              <a:t>Wait 4 seconds till GTCO CalComp disappears.  It will start scanning.</a:t>
            </a:r>
          </a:p>
          <a:p>
            <a:pPr marL="382588" indent="-382588" defTabSz="1019175">
              <a:lnSpc>
                <a:spcPct val="160000"/>
              </a:lnSpc>
              <a:buFontTx/>
              <a:buAutoNum type="arabicPeriod"/>
            </a:pPr>
            <a:r>
              <a:rPr lang="en-GB" sz="2200">
                <a:cs typeface="Arial" pitchFamily="34" charset="0"/>
              </a:rPr>
              <a:t>Join the class by pressing the letter     &lt;4&gt;           and </a:t>
            </a:r>
          </a:p>
          <a:p>
            <a:pPr marL="382588" indent="-382588" defTabSz="1019175">
              <a:lnSpc>
                <a:spcPct val="160000"/>
              </a:lnSpc>
            </a:pPr>
            <a:r>
              <a:rPr lang="en-GB" sz="2200">
                <a:cs typeface="Arial" pitchFamily="34" charset="0"/>
              </a:rPr>
              <a:t>      then the green arrow</a:t>
            </a:r>
          </a:p>
          <a:p>
            <a:pPr marL="382588" indent="-382588" defTabSz="1019175">
              <a:lnSpc>
                <a:spcPct val="150000"/>
              </a:lnSpc>
            </a:pPr>
            <a:r>
              <a:rPr lang="en-GB" sz="2200">
                <a:cs typeface="Arial" pitchFamily="34" charset="0"/>
              </a:rPr>
              <a:t>4. It should say “ANS”</a:t>
            </a:r>
          </a:p>
          <a:p>
            <a:pPr marL="2419350" lvl="4" indent="-381000" defTabSz="1019175">
              <a:lnSpc>
                <a:spcPct val="150000"/>
              </a:lnSpc>
            </a:pPr>
            <a:r>
              <a:rPr lang="en-GB" sz="2200">
                <a:cs typeface="Arial" pitchFamily="34" charset="0"/>
              </a:rPr>
              <a:t>Year 5path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4784725"/>
            <a:ext cx="4508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05438" y="428625"/>
            <a:ext cx="968375" cy="1873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951288" y="2495550"/>
            <a:ext cx="782637" cy="1460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pic>
        <p:nvPicPr>
          <p:cNvPr id="3079" name="Picture 7" descr="hands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27150" y="131763"/>
            <a:ext cx="7040563" cy="297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100638" y="4030663"/>
            <a:ext cx="1189037" cy="815975"/>
          </a:xfrm>
          <a:prstGeom prst="rect">
            <a:avLst/>
          </a:prstGeom>
          <a:solidFill>
            <a:srgbClr val="FFCC00"/>
          </a:solidFill>
          <a:ln w="25400">
            <a:noFill/>
            <a:miter lim="800000"/>
            <a:headEnd/>
            <a:tailEnd/>
          </a:ln>
        </p:spPr>
        <p:txBody>
          <a:bodyPr wrap="none" lIns="101882" tIns="50941" rIns="101882" bIns="50941" anchor="ctr"/>
          <a:lstStyle/>
          <a:p>
            <a:pPr algn="ctr" defTabSz="1019175" eaLnBrk="0" hangingPunct="0"/>
            <a:r>
              <a:rPr lang="en-GB" sz="3600" b="1" dirty="0" smtClean="0">
                <a:latin typeface="Times New Roman" pitchFamily="18" charset="0"/>
                <a:cs typeface="Arial" pitchFamily="34" charset="0"/>
              </a:rPr>
              <a:t>&lt;5&gt;</a:t>
            </a:r>
            <a:endParaRPr lang="en-US" sz="3600" b="1" dirty="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9067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Possible adrenal masses</a:t>
            </a:r>
            <a:endParaRPr lang="en-GB" smtClean="0"/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9448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Phaeochromocytoma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(Adrenal medullary tumour secreting adrenaline).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Conn’s syndrome (adrenal tumour secreting aldosterone)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Cushing’s syndrome (secretes cortisol)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1722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2:</a:t>
            </a:r>
            <a:endParaRPr lang="en-GB" smtClean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9448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Further investigations reveal that he has high levels of urinary catecholamines.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What urgent drug treatment is required?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cure?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9677400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Phaeochromocytoma</a:t>
            </a:r>
            <a:endParaRPr lang="en-GB" smtClean="0"/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219200" y="1143000"/>
            <a:ext cx="8001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Adrenal medullary tumour that secretes adrenaline, and can cause severe hypertension, arrhythmias and death.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40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THUS A MEDICAL EMERGENCY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40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Urgent alpha blockade with phenoxybenzamine.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Add beta blockade.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Finally arrange surgery.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9677400" cy="15240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3:</a:t>
            </a:r>
            <a:endParaRPr lang="en-GB" smtClean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861060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Hypertensive 33 year old.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Na 147,  K 2.8,  U 4.0.  Glucose 4.0 mM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Plasma aldosterone raised.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Plasma renin suppressed.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40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What is the diagnosis 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[write it down now]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9677400" cy="15240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3:</a:t>
            </a:r>
            <a:endParaRPr lang="en-GB" smtClean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861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Primary hyperaldosteronism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40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Conn’s syndrome.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9677400" cy="15240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Primary hyperaldosteronism.:</a:t>
            </a:r>
            <a:endParaRPr lang="en-GB" smtClean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861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Conn’s syndrome.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40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000">
                <a:solidFill>
                  <a:srgbClr val="FFFFFF"/>
                </a:solidFill>
                <a:latin typeface="Times New Roman" pitchFamily="18" charset="0"/>
              </a:rPr>
              <a:t>The adrenal gland secretes high levels of aldosterone autonomously. This will cause hypertension and this will in turn suppress the renin at the JGA.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0"/>
            <a:ext cx="4048125" cy="6858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4.</a:t>
            </a:r>
            <a:endParaRPr lang="en-GB" smtClean="0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34 year old obese woman with type 2 diabetes, presents with hypertension and bruising.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Na: 146,  K: 2.9,  U 4.0,  Glucose 14.0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Aldosterone &lt;75 (low).     Renin low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TRUE or FALSE: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This excludes Conn’s and suggests another hormone is causing the hypertension.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0"/>
            <a:ext cx="4048125" cy="6858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4.</a:t>
            </a:r>
            <a:endParaRPr lang="en-GB" smtClean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34 year old obese woman with type 2 diabetes, presents with hypertension and bruising.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Na: 146,  K: 2.9,  U 4.0,  Glucose 14.0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Aldosterone &lt;75 (low).     Renin low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TRUE or FALSE: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This excludes Conn’s and suggests another hormone is causing the hypertension.</a:t>
            </a:r>
          </a:p>
        </p:txBody>
      </p:sp>
      <p:pic>
        <p:nvPicPr>
          <p:cNvPr id="28676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0"/>
            <a:ext cx="4048125" cy="6858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4.</a:t>
            </a:r>
            <a:endParaRPr lang="en-GB" smtClean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34 year old obese woman with type 2 diabetes, presents with hypertension and bruising.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What is the diagnosis?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[write it down now]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0"/>
            <a:ext cx="4048125" cy="6858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4.</a:t>
            </a:r>
            <a:endParaRPr lang="en-GB" smtClean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34 year old obese woman with type 2 diabetes, presents with hypertension and bruising.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What is the diagnosis?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[write it down now]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Cushing’s syndrome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35438" y="501650"/>
            <a:ext cx="5922962" cy="2630488"/>
          </a:xfrm>
        </p:spPr>
        <p:txBody>
          <a:bodyPr/>
          <a:lstStyle/>
          <a:p>
            <a:pPr eaLnBrk="1" hangingPunct="1"/>
            <a:r>
              <a:rPr lang="en-GB" smtClean="0"/>
              <a:t>The zona fasiculata makes cortisol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3886200"/>
            <a:ext cx="4032250" cy="1874838"/>
          </a:xfrm>
        </p:spPr>
        <p:txBody>
          <a:bodyPr/>
          <a:lstStyle/>
          <a:p>
            <a:pPr eaLnBrk="1" hangingPunct="1"/>
            <a:r>
              <a:rPr lang="en-GB" smtClean="0"/>
              <a:t>T TRUE</a:t>
            </a:r>
          </a:p>
          <a:p>
            <a:pPr eaLnBrk="1" hangingPunct="1"/>
            <a:r>
              <a:rPr lang="en-GB" smtClean="0"/>
              <a:t>F FALSE</a:t>
            </a:r>
            <a:endParaRPr lang="en-US" smtClean="0"/>
          </a:p>
        </p:txBody>
      </p:sp>
      <p:pic>
        <p:nvPicPr>
          <p:cNvPr id="4100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9850" y="7053263"/>
            <a:ext cx="447675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1933575" y="0"/>
            <a:ext cx="1189038" cy="815975"/>
          </a:xfrm>
          <a:prstGeom prst="rect">
            <a:avLst/>
          </a:prstGeom>
          <a:solidFill>
            <a:srgbClr val="FFCC00"/>
          </a:solidFill>
          <a:ln w="25400">
            <a:noFill/>
            <a:miter lim="800000"/>
            <a:headEnd/>
            <a:tailEnd/>
          </a:ln>
        </p:spPr>
        <p:txBody>
          <a:bodyPr wrap="none" lIns="101882" tIns="50941" rIns="101882" bIns="50941" anchor="ctr"/>
          <a:lstStyle/>
          <a:p>
            <a:pPr algn="ctr" defTabSz="1019175"/>
            <a:endParaRPr lang="en-US" sz="3600" b="1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276225" y="141288"/>
            <a:ext cx="4572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dirty="0"/>
              <a:t>Press                     </a:t>
            </a:r>
            <a:r>
              <a:rPr lang="en-GB" sz="3200" b="1" dirty="0">
                <a:solidFill>
                  <a:schemeClr val="bg1"/>
                </a:solidFill>
              </a:rPr>
              <a:t>5</a:t>
            </a:r>
          </a:p>
          <a:p>
            <a:endParaRPr lang="en-GB" sz="3200" b="1" dirty="0">
              <a:solidFill>
                <a:schemeClr val="bg1"/>
              </a:solidFill>
            </a:endParaRPr>
          </a:p>
          <a:p>
            <a:r>
              <a:rPr lang="en-GB" sz="1800" dirty="0"/>
              <a:t>Then press green arrow          to join</a:t>
            </a:r>
          </a:p>
          <a:p>
            <a:r>
              <a:rPr lang="en-GB" sz="1800" dirty="0"/>
              <a:t>You should now be connected…</a:t>
            </a:r>
          </a:p>
          <a:p>
            <a:r>
              <a:rPr lang="en-GB" sz="1800" dirty="0"/>
              <a:t>ANS:</a:t>
            </a:r>
          </a:p>
          <a:p>
            <a:r>
              <a:rPr lang="en-GB" sz="1800" dirty="0"/>
              <a:t>YEAR5 PATH: </a:t>
            </a:r>
          </a:p>
        </p:txBody>
      </p:sp>
      <p:pic>
        <p:nvPicPr>
          <p:cNvPr id="410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41638" y="1077913"/>
            <a:ext cx="4508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4" name="Group 12"/>
          <p:cNvGrpSpPr>
            <a:grpSpLocks/>
          </p:cNvGrpSpPr>
          <p:nvPr/>
        </p:nvGrpSpPr>
        <p:grpSpPr bwMode="auto">
          <a:xfrm>
            <a:off x="5605463" y="2878138"/>
            <a:ext cx="3700462" cy="2857500"/>
            <a:chOff x="3429" y="1260"/>
            <a:chExt cx="2331" cy="1800"/>
          </a:xfrm>
        </p:grpSpPr>
        <p:pic>
          <p:nvPicPr>
            <p:cNvPr id="4105" name="Picture 4" descr="photo_prs_r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29" y="1260"/>
              <a:ext cx="2331" cy="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6" name="Group 14"/>
            <p:cNvGrpSpPr>
              <a:grpSpLocks/>
            </p:cNvGrpSpPr>
            <p:nvPr/>
          </p:nvGrpSpPr>
          <p:grpSpPr bwMode="auto">
            <a:xfrm>
              <a:off x="3537" y="1980"/>
              <a:ext cx="2223" cy="1080"/>
              <a:chOff x="3537" y="1980"/>
              <a:chExt cx="2223" cy="1080"/>
            </a:xfrm>
          </p:grpSpPr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3537" y="2745"/>
                <a:ext cx="2223" cy="31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FontTx/>
                  <a:buChar char="•"/>
                  <a:defRPr/>
                </a:pPr>
                <a:r>
                  <a:rPr lang="en-GB" sz="3200" kern="0" dirty="0">
                    <a:solidFill>
                      <a:srgbClr val="33CC33"/>
                    </a:solidFill>
                    <a:latin typeface="+mn-lt"/>
                  </a:rPr>
                  <a:t>TRUE </a:t>
                </a:r>
                <a:r>
                  <a:rPr lang="en-GB" sz="3200" kern="0" dirty="0">
                    <a:latin typeface="+mn-lt"/>
                  </a:rPr>
                  <a:t>     </a:t>
                </a:r>
                <a:r>
                  <a:rPr lang="en-GB" sz="3200" kern="0" dirty="0">
                    <a:solidFill>
                      <a:srgbClr val="FF0000"/>
                    </a:solidFill>
                    <a:latin typeface="+mn-lt"/>
                  </a:rPr>
                  <a:t>FALSE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  <a:defRPr/>
                </a:pPr>
                <a:endParaRPr lang="en-GB" sz="3200" kern="0" dirty="0">
                  <a:latin typeface="+mn-lt"/>
                </a:endParaRPr>
              </a:p>
            </p:txBody>
          </p:sp>
          <p:cxnSp>
            <p:nvCxnSpPr>
              <p:cNvPr id="4108" name="Straight Arrow Connector 6"/>
              <p:cNvCxnSpPr>
                <a:cxnSpLocks noChangeShapeType="1"/>
              </p:cNvCxnSpPr>
              <p:nvPr/>
            </p:nvCxnSpPr>
            <p:spPr bwMode="auto">
              <a:xfrm rot="16200000" flipV="1">
                <a:off x="5063" y="2362"/>
                <a:ext cx="810" cy="45"/>
              </a:xfrm>
              <a:prstGeom prst="straightConnector1">
                <a:avLst/>
              </a:prstGeom>
              <a:noFill/>
              <a:ln w="44450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109" name="Straight Arrow Connector 7"/>
              <p:cNvCxnSpPr>
                <a:cxnSpLocks noChangeShapeType="1"/>
              </p:cNvCxnSpPr>
              <p:nvPr/>
            </p:nvCxnSpPr>
            <p:spPr bwMode="auto">
              <a:xfrm flipV="1">
                <a:off x="4320" y="1980"/>
                <a:ext cx="900" cy="810"/>
              </a:xfrm>
              <a:prstGeom prst="straightConnector1">
                <a:avLst/>
              </a:prstGeom>
              <a:noFill/>
              <a:ln w="44450" algn="ctr">
                <a:solidFill>
                  <a:srgbClr val="66FF33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110" name="Straight Arrow Connector 1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938" y="2182"/>
                <a:ext cx="630" cy="225"/>
              </a:xfrm>
              <a:prstGeom prst="straightConnector1">
                <a:avLst/>
              </a:prstGeom>
              <a:noFill/>
              <a:ln w="44450" algn="ctr">
                <a:solidFill>
                  <a:srgbClr val="33CC33"/>
                </a:solidFill>
                <a:round/>
                <a:headEnd/>
                <a:tailEnd type="arrow" w="med" len="med"/>
              </a:ln>
            </p:spPr>
          </p:cxnSp>
          <p:pic>
            <p:nvPicPr>
              <p:cNvPr id="4111" name="Picture 4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915" y="2475"/>
                <a:ext cx="2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30213"/>
            <a:ext cx="71342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Tests for Cushing’s</a:t>
            </a:r>
            <a:endParaRPr lang="en-GB" smtClean="0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212850" y="1524000"/>
            <a:ext cx="8845550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12 midnight cortisol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30213"/>
            <a:ext cx="71342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Tests for Cushing’s</a:t>
            </a:r>
            <a:endParaRPr lang="en-GB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36588" y="1524000"/>
            <a:ext cx="9421812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Which dynamic test?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/>
            <a:r>
              <a:rPr lang="en-GB" sz="3200">
                <a:latin typeface="Times New Roman" pitchFamily="18" charset="0"/>
              </a:rPr>
              <a:t>A. Insulin tolerance (stress) test</a:t>
            </a:r>
          </a:p>
          <a:p>
            <a:pPr marL="207963" indent="-207963" defTabSz="457200"/>
            <a:r>
              <a:rPr lang="en-GB" sz="3200">
                <a:latin typeface="Times New Roman" pitchFamily="18" charset="0"/>
              </a:rPr>
              <a:t>B. Dexamethasone suppression test</a:t>
            </a:r>
          </a:p>
          <a:p>
            <a:pPr marL="207963" indent="-207963" defTabSz="457200"/>
            <a:r>
              <a:rPr lang="en-GB" sz="3200">
                <a:latin typeface="Times New Roman" pitchFamily="18" charset="0"/>
              </a:rPr>
              <a:t>C. Synacthen test</a:t>
            </a:r>
          </a:p>
          <a:p>
            <a:pPr marL="207963" indent="-207963" defTabSz="457200"/>
            <a:r>
              <a:rPr lang="en-GB" sz="3200">
                <a:latin typeface="Times New Roman" pitchFamily="18" charset="0"/>
              </a:rPr>
              <a:t>D. Glucose tolerance test</a:t>
            </a:r>
          </a:p>
          <a:p>
            <a:pPr marL="207963" indent="-207963" defTabSz="457200"/>
            <a:r>
              <a:rPr lang="en-GB" sz="3200">
                <a:latin typeface="Times New Roman" pitchFamily="18" charset="0"/>
              </a:rPr>
              <a:t>E. TRH stimulation test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200">
              <a:latin typeface="Times New Roman" pitchFamily="18" charset="0"/>
            </a:endParaRPr>
          </a:p>
        </p:txBody>
      </p:sp>
      <p:pic>
        <p:nvPicPr>
          <p:cNvPr id="32772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30213"/>
            <a:ext cx="71342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Tests for Cushing’s</a:t>
            </a:r>
            <a:endParaRPr lang="en-GB" smtClean="0"/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0" y="1524000"/>
            <a:ext cx="100584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Which dynamic test?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Dexamethasone suppression. This will usually suppress cortisol levels to undetectable levels.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Not so in Cushing’s.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2"/>
            <a:ext cx="9648825" cy="2591892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dirty="0" smtClean="0">
                <a:solidFill>
                  <a:srgbClr val="FFFF00"/>
                </a:solidFill>
                <a:latin typeface="TimesNewRomanPS" charset="0"/>
              </a:rPr>
              <a:t>Causes of Cushing’s syndrome</a:t>
            </a:r>
          </a:p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endParaRPr lang="en-GB" sz="4900" b="1" dirty="0" smtClean="0">
              <a:solidFill>
                <a:srgbClr val="FFFF00"/>
              </a:solidFill>
              <a:latin typeface="TimesNewRomanPS" charset="0"/>
            </a:endParaRPr>
          </a:p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dirty="0" smtClean="0">
                <a:solidFill>
                  <a:srgbClr val="FFFF00"/>
                </a:solidFill>
                <a:latin typeface="TimesNewRomanPS" charset="0"/>
              </a:rPr>
              <a:t>Please type in your CID NOW...</a:t>
            </a:r>
            <a:endParaRPr lang="en-GB" dirty="0" smtClean="0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636588" y="3166120"/>
            <a:ext cx="9421812" cy="331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 dirty="0">
                <a:latin typeface="Times New Roman" pitchFamily="18" charset="0"/>
              </a:rPr>
              <a:t>Being on oral steroids for something else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 dirty="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 dirty="0">
                <a:latin typeface="Times New Roman" pitchFamily="18" charset="0"/>
              </a:rPr>
              <a:t>Pituitary dependent </a:t>
            </a:r>
            <a:r>
              <a:rPr lang="en-GB" sz="3900" dirty="0" err="1">
                <a:latin typeface="Times New Roman" pitchFamily="18" charset="0"/>
              </a:rPr>
              <a:t>Cushings</a:t>
            </a:r>
            <a:r>
              <a:rPr lang="en-GB" sz="3900" dirty="0">
                <a:latin typeface="Times New Roman" pitchFamily="18" charset="0"/>
              </a:rPr>
              <a:t> </a:t>
            </a:r>
            <a:r>
              <a:rPr lang="en-GB" sz="3900" b="1" i="1" u="sng" dirty="0">
                <a:latin typeface="Times New Roman" pitchFamily="18" charset="0"/>
              </a:rPr>
              <a:t>disease</a:t>
            </a:r>
            <a:r>
              <a:rPr lang="en-GB" sz="3900" dirty="0">
                <a:latin typeface="Times New Roman" pitchFamily="18" charset="0"/>
              </a:rPr>
              <a:t> (85%)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 dirty="0">
                <a:latin typeface="Times New Roman" pitchFamily="18" charset="0"/>
              </a:rPr>
              <a:t>Ectopic ACTH	(5%)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 dirty="0">
                <a:latin typeface="Times New Roman" pitchFamily="18" charset="0"/>
              </a:rPr>
              <a:t>Adrenal adenoma  (10%)</a:t>
            </a: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00" y="7137400"/>
            <a:ext cx="406349" cy="406349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(5)</a:t>
            </a:r>
            <a:endParaRPr lang="en-GB" smtClean="0"/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An obese 35 year old patient has the following results: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(Monday): 650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Given 0.5 mg dexamethasone every 6 hours for 48 hours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(Wednesday) &lt; 50nM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diagnosis?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should be done next 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(5)</a:t>
            </a:r>
            <a:endParaRPr lang="en-GB" smtClean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(Monday): 650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Given 0.5 mg dexamethasone every 6 hours for 48 hours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(Wednesday) &lt; 50nM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diagnosis?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A. Pituitary dependent Cushing’s disease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B. Adrenal tumour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C. Ectopic ACTH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D. Normal obese person 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E. Cushing’s syndrome of indeterminate cause.</a:t>
            </a:r>
          </a:p>
        </p:txBody>
      </p:sp>
      <p:pic>
        <p:nvPicPr>
          <p:cNvPr id="36868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(5)</a:t>
            </a:r>
            <a:endParaRPr lang="en-GB" smtClean="0"/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An obese 35 year old patient has the following results: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(Monday): 650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Given 0.5 mg dexamethasone every 6 hours for 48 hours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(Wednesday) &lt; 50nM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diagnosis?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should be done next ?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6469063" y="5614988"/>
            <a:ext cx="1944687" cy="569912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Times New Roman" pitchFamily="18" charset="0"/>
              </a:rPr>
              <a:t>NORMAL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utoUpdateAnimBg="0"/>
      <p:bldP spid="21299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(5)</a:t>
            </a:r>
            <a:endParaRPr lang="en-GB" smtClean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should be done next?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A. Pituitary MRI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B. Adrenal CT scan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C. Chest X-ray to look for an ectopic source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D. Tell her she does not have any serious adrenal problem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E. High dose dexamethasone suppression test</a:t>
            </a:r>
          </a:p>
        </p:txBody>
      </p:sp>
      <p:pic>
        <p:nvPicPr>
          <p:cNvPr id="38916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460375"/>
            <a:ext cx="9001125" cy="139065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6200" b="1" smtClean="0">
                <a:solidFill>
                  <a:srgbClr val="FFFF00"/>
                </a:solidFill>
                <a:latin typeface="TimesNewRomanPS" charset="0"/>
              </a:rPr>
              <a:t>Adrenal microanatomy</a:t>
            </a:r>
            <a:endParaRPr lang="en-GB" smtClean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36588" y="1725613"/>
            <a:ext cx="9040812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Look at the pic.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Label the zones: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Glomerulosa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Fasciculata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Reticularis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Medulla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capsule</a:t>
            </a:r>
            <a:endParaRPr lang="en-GB" sz="44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(6)</a:t>
            </a:r>
            <a:endParaRPr lang="en-GB" smtClean="0"/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(Monday): 650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Given 0.5 mg dexamethasone every 6 hours for 48 hours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(Wednesday)  500nM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diagnosis?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A. Pituitary dependent Cushing’s disease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B. Adrenal tumour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C. Ectopic ACTH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D. Normal obese person 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E. Cushing’s syndrome of indeterminate cause.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(6)</a:t>
            </a:r>
            <a:endParaRPr lang="en-GB" smtClean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(Monday): 650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Given 0.5 mg dexamethasone every 6 hours for 48 hours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(Wednesday)  500nM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diagnosis?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A. Pituitary dependent Cushing’s disease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B. Adrenal tumour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C. Ectopic ACTH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D. Normal obese person 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E. Cushing’s syndrome of indeterminate cause.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</p:txBody>
      </p:sp>
      <p:pic>
        <p:nvPicPr>
          <p:cNvPr id="40964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(6)</a:t>
            </a:r>
            <a:endParaRPr lang="en-GB" smtClean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An obese 36 year old patient has the following results: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(Monday): 650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Given 0.5 mg dexamethasone every 6 hours for 48 hours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(Wednesday)  500nM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diagnosis?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should be done next ?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6324600" y="5614988"/>
            <a:ext cx="3313113" cy="569912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Times New Roman" pitchFamily="18" charset="0"/>
              </a:rPr>
              <a:t>Cushing’s syndrome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Causes of Cushing’s syndrome</a:t>
            </a:r>
            <a:endParaRPr lang="en-GB" smtClean="0"/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636588" y="2301875"/>
            <a:ext cx="9421812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Being on oral steroids for something else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Pituitary dependent Cushings </a:t>
            </a:r>
            <a:r>
              <a:rPr lang="en-GB" sz="3900" b="1" i="1" u="sng">
                <a:latin typeface="Times New Roman" pitchFamily="18" charset="0"/>
              </a:rPr>
              <a:t>disease</a:t>
            </a:r>
            <a:r>
              <a:rPr lang="en-GB" sz="3900">
                <a:latin typeface="Times New Roman" pitchFamily="18" charset="0"/>
              </a:rPr>
              <a:t> (85%)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Ectopic ACTH	(5%)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Adrenal adenoma  (10%)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(6)</a:t>
            </a:r>
            <a:endParaRPr lang="en-GB" smtClean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should be done next?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A. Pituitary MRI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B. Adrenal CT scan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C. Chest X-ray to look for an ectopic source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D. Tell her she does not have any serious adrenal problem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E. High dose dexamethasone suppression test</a:t>
            </a:r>
          </a:p>
        </p:txBody>
      </p:sp>
      <p:pic>
        <p:nvPicPr>
          <p:cNvPr id="44036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(6b)</a:t>
            </a:r>
            <a:endParaRPr lang="en-GB" smtClean="0"/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(Wednesday): 500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Given high dose dex suppression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(Friday)  170nM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diagnosis?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A. Pituitary dependent Cushing’s disease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B. Adrenal tumour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C. Ectopic ACTH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D. Normal obese person 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E. Cushing’s syndrome of indeterminate cause.</a:t>
            </a:r>
          </a:p>
          <a:p>
            <a:pPr marL="207963" indent="-207963" defTabSz="457200">
              <a:buClr>
                <a:srgbClr val="FF8100"/>
              </a:buClr>
              <a:buSzPct val="130000"/>
            </a:pPr>
            <a:endParaRPr lang="en-GB" sz="39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(6b)</a:t>
            </a:r>
            <a:endParaRPr lang="en-GB" smtClean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(Wednesday): 500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Given high dose dex suppression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(Friday)  170nM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diagnosis?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A. Pituitary dependent Cushing’s disease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B. Adrenal tumour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C. Ectopic ACTH causing Cushing’s syndrome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D. Normal obese person </a:t>
            </a:r>
          </a:p>
          <a:p>
            <a:pPr marL="207963" indent="-207963" defTabSz="457200"/>
            <a:r>
              <a:rPr lang="en-GB">
                <a:latin typeface="Times New Roman" pitchFamily="18" charset="0"/>
              </a:rPr>
              <a:t>E. Cushing’s syndrome of indeterminate cause.</a:t>
            </a:r>
          </a:p>
          <a:p>
            <a:pPr marL="207963" indent="-207963" defTabSz="457200">
              <a:buClr>
                <a:srgbClr val="FF8100"/>
              </a:buClr>
              <a:buSzPct val="130000"/>
            </a:pPr>
            <a:endParaRPr lang="en-GB" sz="3900">
              <a:latin typeface="Times New Roman" pitchFamily="18" charset="0"/>
            </a:endParaRPr>
          </a:p>
        </p:txBody>
      </p:sp>
      <p:pic>
        <p:nvPicPr>
          <p:cNvPr id="46084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(6b)</a:t>
            </a:r>
            <a:endParaRPr lang="en-GB" smtClean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High Dose Dex suppression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(Wednesday): 500 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Given 2.0 mg dexamethasone every 6 hours for 48 hours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9am cortisol (Friday)  170nM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is the diagnosis?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should be done next ?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6542088" y="4462463"/>
            <a:ext cx="3168650" cy="996950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Times New Roman" pitchFamily="18" charset="0"/>
              </a:rPr>
              <a:t>Pituitary dependant Cushing’s Disease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32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32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build="allAtOnce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430213"/>
            <a:ext cx="9648825" cy="99060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Cushing’s syndrome (6b)</a:t>
            </a:r>
            <a:endParaRPr lang="en-GB" smtClean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should be done next?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A. Pituitary MRI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B. Adrenal CT scan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C. Chest X-ray to look for an ectopic source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D. Tell her she does not have any serious adrenal problem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E. High dose dexamethasone suppression test</a:t>
            </a:r>
          </a:p>
        </p:txBody>
      </p:sp>
      <p:pic>
        <p:nvPicPr>
          <p:cNvPr id="48132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4788" y="430212"/>
            <a:ext cx="9648825" cy="1655787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dirty="0" smtClean="0">
                <a:solidFill>
                  <a:srgbClr val="FFFF00"/>
                </a:solidFill>
                <a:latin typeface="TimesNewRomanPS" charset="0"/>
              </a:rPr>
              <a:t>Please now type in your Clicker No</a:t>
            </a:r>
            <a:endParaRPr lang="en-GB" dirty="0" smtClean="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36588" y="1438275"/>
            <a:ext cx="9421812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And then press the green enter key</a:t>
            </a:r>
            <a:endParaRPr lang="en-GB" sz="2800">
              <a:latin typeface="Times New Roman" pitchFamily="18" charset="0"/>
            </a:endParaRPr>
          </a:p>
        </p:txBody>
      </p:sp>
      <p:pic>
        <p:nvPicPr>
          <p:cNvPr id="49156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00" y="7137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7" descr="handse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43013" y="3314700"/>
            <a:ext cx="7040562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>
            <a:cxnSpLocks noChangeShapeType="1"/>
            <a:stCxn id="49155" idx="2"/>
          </p:cNvCxnSpPr>
          <p:nvPr/>
        </p:nvCxnSpPr>
        <p:spPr bwMode="auto">
          <a:xfrm flipH="1" flipV="1">
            <a:off x="4165600" y="5110163"/>
            <a:ext cx="1182688" cy="2232025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5150" y="460375"/>
            <a:ext cx="9001125" cy="139065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6200" b="1" smtClean="0">
                <a:solidFill>
                  <a:srgbClr val="FFFF00"/>
                </a:solidFill>
                <a:latin typeface="TimesNewRomanPS" charset="0"/>
              </a:rPr>
              <a:t>Adrenal microanatomy</a:t>
            </a:r>
            <a:endParaRPr lang="en-GB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36588" y="1725613"/>
            <a:ext cx="9040812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You should be able to recognise this shape. No other tissue looks like it. There are a small number of histologies that you should be able to recognise. Adrenal is one of them.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4400">
              <a:solidFill>
                <a:srgbClr val="FFFFFF"/>
              </a:solidFill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See webpath link.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>
                <a:latin typeface="Times New Roman" pitchFamily="18" charset="0"/>
                <a:hlinkClick r:id="rId3"/>
              </a:rPr>
              <a:t>http://library.med.utah.edu/WebPath/ENDOHTML/ENDO077.html</a:t>
            </a:r>
            <a:endParaRPr lang="en-GB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B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1825" y="0"/>
            <a:ext cx="6254750" cy="787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age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0238" y="-487363"/>
            <a:ext cx="6256337" cy="874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1500" y="460375"/>
            <a:ext cx="4699000" cy="1390650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6200" b="1" smtClean="0">
                <a:solidFill>
                  <a:srgbClr val="FFFF00"/>
                </a:solidFill>
                <a:latin typeface="TimesNewRomanPS" charset="0"/>
              </a:rPr>
              <a:t>Case 1: </a:t>
            </a:r>
            <a:endParaRPr lang="en-GB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990600" y="28194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31 year old presents with profound tiredness.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Acutely unwell a few days.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4400">
                <a:solidFill>
                  <a:srgbClr val="FFFFFF"/>
                </a:solidFill>
                <a:latin typeface="Times New Roman" pitchFamily="18" charset="0"/>
              </a:rPr>
              <a:t>Vomiting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44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6019800" cy="874713"/>
          </a:xfrm>
          <a:noFill/>
        </p:spPr>
        <p:txBody>
          <a:bodyPr lIns="0" tIns="0" rIns="0" bIns="0" anchor="ctr"/>
          <a:lstStyle/>
          <a:p>
            <a:pPr marL="0" indent="0" defTabSz="457200" eaLnBrk="1" hangingPunct="1">
              <a:spcBef>
                <a:spcPct val="0"/>
              </a:spcBef>
              <a:buClr>
                <a:srgbClr val="FFFFFF"/>
              </a:buClr>
              <a:buSzPct val="90000"/>
              <a:buFont typeface="Monotype Sorts"/>
              <a:buNone/>
            </a:pPr>
            <a:r>
              <a:rPr lang="en-GB" sz="4900" b="1" smtClean="0">
                <a:solidFill>
                  <a:srgbClr val="FFFF00"/>
                </a:solidFill>
                <a:latin typeface="TimesNewRomanPS" charset="0"/>
              </a:rPr>
              <a:t>Case 1: data.</a:t>
            </a:r>
            <a:endParaRPr lang="en-GB" smtClean="0"/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49250" y="1293813"/>
            <a:ext cx="92964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Na: 125,  K: 6.5,  U 10, Glucose 2.9mM.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solidFill>
                  <a:srgbClr val="FFFFFF"/>
                </a:solidFill>
                <a:latin typeface="Times New Roman" pitchFamily="18" charset="0"/>
              </a:rPr>
              <a:t>FT4 &lt; 5nM  TSH &gt; 50mU/l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r>
              <a:rPr lang="en-GB" sz="3900">
                <a:latin typeface="Times New Roman" pitchFamily="18" charset="0"/>
              </a:rPr>
              <a:t>What does this TSH suggest?</a:t>
            </a: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3900">
              <a:latin typeface="Times New Roman" pitchFamily="18" charset="0"/>
            </a:endParaRP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A. A TSH producing pituitary adenoma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B. Graves disease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C. A toxic thyroid nodule </a:t>
            </a:r>
          </a:p>
          <a:p>
            <a:pPr marL="207963" indent="-207963" defTabSz="457200"/>
            <a:r>
              <a:rPr lang="en-GB" sz="2800">
                <a:latin typeface="Times New Roman" pitchFamily="18" charset="0"/>
              </a:rPr>
              <a:t>D. Primary hypothyroidism</a:t>
            </a:r>
            <a:endParaRPr lang="es-ES" sz="2800">
              <a:latin typeface="Times New Roman" pitchFamily="18" charset="0"/>
            </a:endParaRPr>
          </a:p>
          <a:p>
            <a:pPr marL="207963" indent="-207963" defTabSz="457200"/>
            <a:r>
              <a:rPr lang="es-ES" sz="2800">
                <a:latin typeface="Times New Roman" pitchFamily="18" charset="0"/>
              </a:rPr>
              <a:t>E. de Quervain’s (viral) thyroiditis.</a:t>
            </a:r>
            <a:endParaRPr lang="en-GB" sz="2800">
              <a:latin typeface="Times New Roman" pitchFamily="18" charset="0"/>
            </a:endParaRPr>
          </a:p>
          <a:p>
            <a:pPr marL="207963" indent="-207963" defTabSz="457200">
              <a:buClr>
                <a:srgbClr val="FF8100"/>
              </a:buClr>
              <a:buSzPct val="130000"/>
              <a:buFontTx/>
              <a:buChar char="•"/>
            </a:pPr>
            <a:endParaRPr lang="en-GB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What colour are"/>
  <p:tag name="QUESTIONTYPE" val=" 1"/>
  <p:tag name="QUESTIONCHOICES" val=" 3"/>
  <p:tag name="QUESTIONANSWER" val="True"/>
  <p:tag name="QUESTIONDIFFICULTY" val=" 0"/>
  <p:tag name="QUESTIONPOINTS" val=" 1"/>
  <p:tag name="QUESTIONCHANCES" val=" 99"/>
  <p:tag name="QUESTIONTIMER" val="02:00"/>
  <p:tag name="QUESTIONCHOICESTYPE" val=" 1"/>
  <p:tag name="QUESTIONCHARTTYPE" val="0"/>
  <p:tag name="MANUALQUESTIONSTART" val="N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0"/>
  <p:tag name="QUESTIONCHOICES" val=" 3"/>
  <p:tag name="QUESTIONANSWER" val="E"/>
  <p:tag name="QUESTIONDIFFICULTY" val=" 0"/>
  <p:tag name="QUESTIONPOINTS" val=" 1"/>
  <p:tag name="QUESTIONCHANCES" val=" 3"/>
  <p:tag name="QUESTIONTIMER" val="00:30"/>
  <p:tag name="QUESTIONCHOICESTYPE" val=" 1"/>
  <p:tag name="QUESTIONCHARTTYPE" val="0"/>
  <p:tag name="MANUALQUESTIONSTART" val="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0"/>
  <p:tag name="QUESTIONCHOICES" val=" 3"/>
  <p:tag name="QUESTIONANSWER" val="A"/>
  <p:tag name="QUESTIONDIFFICULTY" val=" 0"/>
  <p:tag name="QUESTIONPOINTS" val=" 1"/>
  <p:tag name="QUESTIONCHANCES" val=" 3"/>
  <p:tag name="QUESTIONTIMER" val="00:30"/>
  <p:tag name="QUESTIONCHOICESTYPE" val=" 1"/>
  <p:tag name="QUESTIONCHARTTYPE" val="0"/>
  <p:tag name="MANUALQUESTIONSTART" val="N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0"/>
  <p:tag name="QUESTIONCHOICES" val=" 3"/>
  <p:tag name="QUESTIONANSWER" val="A"/>
  <p:tag name="QUESTIONDIFFICULTY" val=" 0"/>
  <p:tag name="QUESTIONPOINTS" val=" 1"/>
  <p:tag name="QUESTIONCHANCES" val=" 3"/>
  <p:tag name="QUESTIONTIMER" val="00:30"/>
  <p:tag name="QUESTIONCHOICESTYPE" val=" 1"/>
  <p:tag name="QUESTIONCHARTTYPE" val="0"/>
  <p:tag name="MANUALQUESTIONSTART" val="N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4"/>
  <p:tag name="QUESTIONCHOICES" val=" 3"/>
  <p:tag name="QUESTIONDIFFICULTY" val=" 0"/>
  <p:tag name="QUESTIONPOINTS" val=" 1"/>
  <p:tag name="QUESTIONCHANCES" val=" 3"/>
  <p:tag name="QUESTIONTIMER" val="03:00"/>
  <p:tag name="QUESTIONCHOICESTYPE" val=" 1"/>
  <p:tag name="QUESTIONCHARTTYPE" val="0"/>
  <p:tag name="MANUALQUESTIONSTART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0"/>
  <p:tag name="QUESTIONCHOICES" val=" 3"/>
  <p:tag name="QUESTIONANSWER" val="D"/>
  <p:tag name="QUESTIONDIFFICULTY" val=" 0"/>
  <p:tag name="QUESTIONPOINTS" val=" 1"/>
  <p:tag name="QUESTIONCHANCES" val=" 99"/>
  <p:tag name="QUESTIONTIMER" val="00:45"/>
  <p:tag name="QUESTIONCHOICESTYPE" val=" 1"/>
  <p:tag name="QUESTIONCHARTTYPE" val="0"/>
  <p:tag name="MANUALQUESTIONSTART" val="N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0"/>
  <p:tag name="QUESTIONCHOICES" val=" 3"/>
  <p:tag name="QUESTIONANSWER" val="C"/>
  <p:tag name="QUESTIONDIFFICULTY" val=" 0"/>
  <p:tag name="QUESTIONPOINTS" val=" 1"/>
  <p:tag name="QUESTIONCHANCES" val=" 3"/>
  <p:tag name="QUESTIONTIMER" val="00:30"/>
  <p:tag name="QUESTIONCHOICESTYPE" val=" 1"/>
  <p:tag name="QUESTIONCHARTTYPE" val="0"/>
  <p:tag name="MANUALQUESTIONSTART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1"/>
  <p:tag name="QUESTIONCHOICES" val=" 2"/>
  <p:tag name="QUESTIONANSWER" val="True"/>
  <p:tag name="QUESTIONDIFFICULTY" val=" 0"/>
  <p:tag name="QUESTIONPOINTS" val=" 1"/>
  <p:tag name="QUESTIONCHANCES" val=" 3"/>
  <p:tag name="QUESTIONTIMER" val="00:30"/>
  <p:tag name="QUESTIONCHOICESTYPE" val=" 0"/>
  <p:tag name="QUESTIONCHARTTYPE" val="0"/>
  <p:tag name="MANUALQUESTIONSTART" val="N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0"/>
  <p:tag name="QUESTIONCHOICES" val=" 3"/>
  <p:tag name="QUESTIONANSWER" val="B"/>
  <p:tag name="QUESTIONDIFFICULTY" val=" 0"/>
  <p:tag name="QUESTIONPOINTS" val=" 1"/>
  <p:tag name="QUESTIONCHANCES" val=" 99"/>
  <p:tag name="QUESTIONTIMER" val="00:30"/>
  <p:tag name="QUESTIONCHOICESTYPE" val=" 1"/>
  <p:tag name="QUESTIONCHARTTYPE" val="0"/>
  <p:tag name="MANUALQUESTIONSTART" val="N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4"/>
  <p:tag name="QUESTIONCHOICES" val=" 2"/>
  <p:tag name="QUESTIONDIFFICULTY" val=" 0"/>
  <p:tag name="QUESTIONPOINTS" val=" 1"/>
  <p:tag name="QUESTIONCHANCES" val=" 3"/>
  <p:tag name="QUESTIONTIMER" val="01:30"/>
  <p:tag name="QUESTIONCHOICESTYPE" val=" 0"/>
  <p:tag name="QUESTIONCHARTTYPE" val="0"/>
  <p:tag name="MANUALQUESTIONSTART" val="N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0"/>
  <p:tag name="QUESTIONCHOICES" val=" 3"/>
  <p:tag name="QUESTIONANSWER" val="D"/>
  <p:tag name="QUESTIONDIFFICULTY" val=" 0"/>
  <p:tag name="QUESTIONPOINTS" val=" 1"/>
  <p:tag name="QUESTIONCHANCES" val=" 3"/>
  <p:tag name="QUESTIONTIMER" val="00:30"/>
  <p:tag name="QUESTIONCHOICESTYPE" val=" 1"/>
  <p:tag name="QUESTIONCHARTTYPE" val="0"/>
  <p:tag name="MANUALQUESTIONSTART" val="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0"/>
  <p:tag name="QUESTIONCHOICES" val=" 3"/>
  <p:tag name="QUESTIONANSWER" val="D"/>
  <p:tag name="QUESTIONDIFFICULTY" val=" 0"/>
  <p:tag name="QUESTIONPOINTS" val=" 1"/>
  <p:tag name="QUESTIONCHANCES" val=" 3"/>
  <p:tag name="QUESTIONTIMER" val="00:30"/>
  <p:tag name="QUESTIONCHOICESTYPE" val=" 1"/>
  <p:tag name="QUESTIONCHARTTYPE" val="0"/>
  <p:tag name="MANUALQUESTIONSTART" val="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"/>
  <p:tag name="QUESTIONTYPE" val=" 0"/>
  <p:tag name="QUESTIONCHOICES" val=" 3"/>
  <p:tag name="QUESTIONANSWER" val="E"/>
  <p:tag name="QUESTIONDIFFICULTY" val=" 0"/>
  <p:tag name="QUESTIONPOINTS" val=" 1"/>
  <p:tag name="QUESTIONCHANCES" val=" 99"/>
  <p:tag name="QUESTIONTIMER" val="00:30"/>
  <p:tag name="QUESTIONCHOICESTYPE" val=" 1"/>
  <p:tag name="QUESTIONCHARTTYPE" val="0"/>
  <p:tag name="MANUALQUESTIONSTART" val="No"/>
</p:tagLst>
</file>

<file path=ppt/theme/theme1.xml><?xml version="1.0" encoding="utf-8"?>
<a:theme xmlns:a="http://schemas.openxmlformats.org/drawingml/2006/main" name="Default Design">
  <a:themeElements>
    <a:clrScheme name="">
      <a:dk1>
        <a:srgbClr val="404040"/>
      </a:dk1>
      <a:lt1>
        <a:srgbClr val="FFFFFF"/>
      </a:lt1>
      <a:dk2>
        <a:srgbClr val="000000"/>
      </a:dk2>
      <a:lt2>
        <a:srgbClr val="FFFF00"/>
      </a:lt2>
      <a:accent1>
        <a:srgbClr val="FFFF80"/>
      </a:accent1>
      <a:accent2>
        <a:srgbClr val="FFFFD0"/>
      </a:accent2>
      <a:accent3>
        <a:srgbClr val="AAAAAA"/>
      </a:accent3>
      <a:accent4>
        <a:srgbClr val="DADADA"/>
      </a:accent4>
      <a:accent5>
        <a:srgbClr val="FFFFC0"/>
      </a:accent5>
      <a:accent6>
        <a:srgbClr val="E7E7BC"/>
      </a:accent6>
      <a:hlink>
        <a:srgbClr val="80FFFF"/>
      </a:hlink>
      <a:folHlink>
        <a:srgbClr val="9F9F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5448</TotalTime>
  <Words>1766</Words>
  <Application>Microsoft Office PowerPoint</Application>
  <PresentationFormat>Custom</PresentationFormat>
  <Paragraphs>383</Paragraphs>
  <Slides>49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PowerPoint Presentation</vt:lpstr>
      <vt:lpstr>PowerPoint Presentation</vt:lpstr>
      <vt:lpstr>The zona fasiculata makes cortisol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karim</dc:creator>
  <cp:lastModifiedBy>Shiel, Nuala</cp:lastModifiedBy>
  <cp:revision>55</cp:revision>
  <dcterms:created xsi:type="dcterms:W3CDTF">2001-03-08T10:40:21Z</dcterms:created>
  <dcterms:modified xsi:type="dcterms:W3CDTF">2012-07-10T07:51:21Z</dcterms:modified>
</cp:coreProperties>
</file>