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ags/tag3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307" r:id="rId2"/>
    <p:sldId id="314" r:id="rId3"/>
    <p:sldId id="315" r:id="rId4"/>
    <p:sldId id="258" r:id="rId5"/>
    <p:sldId id="257" r:id="rId6"/>
    <p:sldId id="260" r:id="rId7"/>
    <p:sldId id="261" r:id="rId8"/>
    <p:sldId id="262" r:id="rId9"/>
    <p:sldId id="30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5" r:id="rId18"/>
    <p:sldId id="317" r:id="rId19"/>
    <p:sldId id="272" r:id="rId20"/>
    <p:sldId id="273" r:id="rId21"/>
    <p:sldId id="275" r:id="rId22"/>
    <p:sldId id="276" r:id="rId23"/>
    <p:sldId id="278" r:id="rId24"/>
    <p:sldId id="311" r:id="rId25"/>
    <p:sldId id="277" r:id="rId26"/>
    <p:sldId id="310" r:id="rId27"/>
    <p:sldId id="279" r:id="rId28"/>
    <p:sldId id="312" r:id="rId29"/>
    <p:sldId id="280" r:id="rId30"/>
    <p:sldId id="264" r:id="rId31"/>
    <p:sldId id="281" r:id="rId32"/>
    <p:sldId id="282" r:id="rId33"/>
    <p:sldId id="283" r:id="rId34"/>
    <p:sldId id="284" r:id="rId35"/>
    <p:sldId id="323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313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22" r:id="rId54"/>
    <p:sldId id="304" r:id="rId5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0" autoAdjust="0"/>
    <p:restoredTop sz="90026" autoAdjust="0"/>
  </p:normalViewPr>
  <p:slideViewPr>
    <p:cSldViewPr>
      <p:cViewPr>
        <p:scale>
          <a:sx n="50" d="100"/>
          <a:sy n="50" d="100"/>
        </p:scale>
        <p:origin x="-1986" y="-43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0917800-BA88-4612-B77E-06D36392AF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15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E8B1BC3-DF1E-464E-9D8E-DC1CEA2B4F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44538"/>
            <a:ext cx="4860925" cy="3640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1850"/>
            <a:ext cx="5029200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3025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71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714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286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463CD-C3CB-44CD-8FF9-7A0C8CB0B560}" type="slidenum">
              <a:rPr lang="en-GB"/>
              <a:pPr/>
              <a:t>1</a:t>
            </a:fld>
            <a:endParaRPr lang="en-GB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GB" sz="1000" i="1">
                <a:latin typeface="Times New Roman" pitchFamily="18" charset="0"/>
              </a:rPr>
              <a:t>1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defTabSz="914400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293BE5-1900-4B33-9655-0AB41AB21876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30B6F-1499-423F-A5D0-4643E2682CA2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695EC-310B-4950-B261-40C3962B787E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88F5D-2948-469B-B968-C8C9A2D8D9AF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C70C1-27DB-448C-AC01-5B7FDBDCED64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43664-B254-4264-A351-948EB14A8702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7E8AF-1D60-48E3-B9A9-722B5D0F3E83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EC393-332B-4215-998C-3D1D0837D198}" type="slidenum">
              <a:rPr lang="en-GB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B254D-63F0-4659-BE97-443CC24F39D1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68987-78DC-4D5E-9E4C-3BD2035BF3E3}" type="slidenum">
              <a:rPr lang="en-GB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6F5E6-0C03-4551-8B87-6A7E9DAED00C}" type="slidenum">
              <a:rPr lang="en-GB"/>
              <a:pPr/>
              <a:t>2</a:t>
            </a:fld>
            <a:endParaRPr lang="en-GB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025103-28CA-44EB-B813-B355204F65DA}" type="slidenum">
              <a:rPr lang="en-US" sz="1600">
                <a:latin typeface="Times New Roman" pitchFamily="18" charset="0"/>
              </a:rPr>
              <a:pPr algn="r"/>
              <a:t>2</a:t>
            </a:fld>
            <a:endParaRPr lang="en-US" sz="1600"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44538"/>
            <a:ext cx="4852988" cy="3640137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C9599-016D-48F4-AE56-69298EFE008B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ACBD8-4E82-4C96-98F4-0B0A842AFA1B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B0699-45A0-4C87-A322-DD92EE8C2251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9E5F7-AFE8-4678-8852-308A091710B3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B2F61-F366-4C37-8F97-890CDC9CE626}" type="slidenum">
              <a:rPr lang="en-GB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3A9F4-FA2A-4647-AD2C-A506D211B979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34D01-31B5-452C-9A1D-23ED0EC79643}" type="slidenum">
              <a:rPr lang="en-GB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A09DB-2365-413A-8F5B-13A9B06B8706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D2212-1298-4E8C-BA3E-53BE00617CDB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89B92-F4DA-4516-BFEA-02BD0EFEFA0F}" type="slidenum">
              <a:rPr lang="en-GB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00424-0D01-4A7E-83C6-6465128BBF05}" type="slidenum">
              <a:rPr lang="en-GB"/>
              <a:pPr/>
              <a:t>3</a:t>
            </a:fld>
            <a:endParaRPr lang="en-GB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E79AFB-7AED-47E9-94AB-A37D278B95C9}" type="slidenum">
              <a:rPr lang="en-US" sz="1600">
                <a:latin typeface="Times New Roman" pitchFamily="18" charset="0"/>
              </a:rPr>
              <a:pPr algn="r"/>
              <a:t>3</a:t>
            </a:fld>
            <a:endParaRPr lang="en-US" sz="1600">
              <a:latin typeface="Times New Roman" pitchFamily="18" charset="0"/>
            </a:endParaRPr>
          </a:p>
        </p:txBody>
      </p:sp>
      <p:sp>
        <p:nvSpPr>
          <p:cNvPr id="6451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491721-AD1B-47DB-B362-3D5ED0317F89}" type="slidenum">
              <a:rPr lang="en-US" sz="1600">
                <a:latin typeface="Times New Roman" pitchFamily="18" charset="0"/>
              </a:rPr>
              <a:pPr algn="r"/>
              <a:t>3</a:t>
            </a:fld>
            <a:endParaRPr lang="en-US" sz="1600">
              <a:latin typeface="Times New Roman" pitchFamily="18" charset="0"/>
            </a:endParaRPr>
          </a:p>
        </p:txBody>
      </p:sp>
      <p:sp>
        <p:nvSpPr>
          <p:cNvPr id="645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44538"/>
            <a:ext cx="4852988" cy="3640137"/>
          </a:xfrm>
          <a:ln/>
        </p:spPr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9F4A1C-B444-4571-A5A9-C274BA171DC5}" type="slidenum">
              <a:rPr lang="en-GB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E1474-7549-4BE2-9132-AE5F829AB03D}" type="slidenum">
              <a:rPr lang="en-GB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69DD5-879D-4747-8F14-5C542B6CAA8E}" type="slidenum">
              <a:rPr lang="en-GB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C1BCD-B867-4D74-B97A-621504677EFB}" type="slidenum">
              <a:rPr lang="en-GB"/>
              <a:pPr/>
              <a:t>33</a:t>
            </a:fld>
            <a:endParaRPr lang="en-GB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7D4B0-038D-4713-B142-5741EC8B4A6B}" type="slidenum">
              <a:rPr lang="en-GB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1C0E4-840D-439B-A513-19CC4ABCB070}" type="slidenum">
              <a:rPr lang="en-GB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B42D5-653A-4723-ACC0-DF9AE60AE397}" type="slidenum">
              <a:rPr lang="en-GB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450EF-99BF-4A03-8CA5-C4F665D728E5}" type="slidenum">
              <a:rPr lang="en-GB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8D04C-1EA0-4E71-AF85-06082E50A1C4}" type="slidenum">
              <a:rPr lang="en-GB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A3683-92D9-4E3C-9A97-85BD505A7A9D}" type="slidenum">
              <a:rPr lang="en-GB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980B5B-5ACE-4510-9D59-99C56E2A519B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24616-81B4-40AE-8FCE-2ED501E0267C}" type="slidenum">
              <a:rPr lang="en-GB"/>
              <a:pPr/>
              <a:t>41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123C1-2767-40B2-B389-9AEB17EE1363}" type="slidenum">
              <a:rPr lang="en-GB"/>
              <a:pPr/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604A0-2A71-411A-854C-4C7465A566B3}" type="slidenum">
              <a:rPr lang="en-GB"/>
              <a:pPr/>
              <a:t>43</a:t>
            </a:fld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FD35C-48B0-48F0-8963-FFD0B0D0950B}" type="slidenum">
              <a:rPr lang="en-GB"/>
              <a:pPr/>
              <a:t>44</a:t>
            </a:fld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43397-D9D9-4149-9CCF-B1B4812DA0CC}" type="slidenum">
              <a:rPr lang="en-GB"/>
              <a:pPr/>
              <a:t>45</a:t>
            </a:fld>
            <a:endParaRPr lang="en-GB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FB57E-2DED-4CE3-A6F5-CCA71223C4EA}" type="slidenum">
              <a:rPr lang="en-GB"/>
              <a:pPr/>
              <a:t>46</a:t>
            </a:fld>
            <a:endParaRPr lang="en-GB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346DC-05E6-4010-8A6B-B9ECFAE79A53}" type="slidenum">
              <a:rPr lang="en-GB"/>
              <a:pPr/>
              <a:t>47</a:t>
            </a:fld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EDD70-2743-4346-91E1-DE9025503050}" type="slidenum">
              <a:rPr lang="en-GB"/>
              <a:pPr/>
              <a:t>48</a:t>
            </a:fld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AC5C1-A4D9-49F2-8889-EBD9C3F814CE}" type="slidenum">
              <a:rPr lang="en-GB"/>
              <a:pPr/>
              <a:t>49</a:t>
            </a:fld>
            <a:endParaRPr lang="en-GB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F61F44-2597-4C34-8F1F-63F60995ABBA}" type="slidenum">
              <a:rPr lang="en-GB"/>
              <a:pPr/>
              <a:t>50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1E45A-C27E-4022-87BC-9AEB702A5D31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CF720-3B27-4FFA-9B33-6DAD4890EA8E}" type="slidenum">
              <a:rPr lang="en-GB"/>
              <a:pPr/>
              <a:t>51</a:t>
            </a:fld>
            <a:endParaRPr lang="en-GB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A01FD-3DC6-4688-93F7-2EE4F17CD114}" type="slidenum">
              <a:rPr lang="en-GB"/>
              <a:pPr/>
              <a:t>52</a:t>
            </a:fld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619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0" hangingPunct="0"/>
            <a:fld id="{4BC97A20-67C5-4CA1-BF7F-06B428F35D73}" type="slidenum">
              <a:rPr lang="en-GB" sz="1000" i="1">
                <a:latin typeface="Times New Roman" pitchFamily="18" charset="0"/>
              </a:rPr>
              <a:pPr algn="r" defTabSz="762000" eaLnBrk="0" hangingPunct="0"/>
              <a:t>53</a:t>
            </a:fld>
            <a:endParaRPr lang="en-GB" sz="100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5028A-BBB5-42B5-9B57-3F5E06980175}" type="slidenum">
              <a:rPr lang="en-GB"/>
              <a:pPr/>
              <a:t>54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03FEC7-D847-4D82-B9F3-DDF4985D3B5D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FDCF3-898A-44AC-8D60-3889C8AE3714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015A8-0611-499F-88D5-A310BA546F45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1713" y="744538"/>
            <a:ext cx="4854575" cy="3640137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EDC06-104D-46D1-9504-729FBDF45F83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604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F4F5FE-2872-4ADA-91B9-C16ECA89F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9810E-EA21-4820-9ED0-2DB7BF59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7A7DA-9564-497F-893B-E6068304C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62F5E-DD5D-46DF-BC7A-3792A6BFE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D8D98-A103-4089-83F2-986BAA805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A0581-475A-49FD-8BE1-21E50F06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4BF76-DB80-4F30-AC45-DF8F8AD61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690D-7D57-49A6-AD34-B3DD1E5C0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7E8B4-E1FC-4690-804B-6939FCE36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8FEC-4476-491F-BC2D-95544EF32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6F078-A800-4E57-AD9B-374479611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5939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39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39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D0CF90F5-7717-4BA3-862E-00C6FEDA1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z="4000" smtClean="0"/>
              <a:t>CHEMICAL PATHOLOGY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560" y="1462088"/>
            <a:ext cx="7830765" cy="341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 smtClean="0"/>
              <a:t>Therapeutic drug monitoring</a:t>
            </a:r>
            <a:endParaRPr lang="en-GB" sz="4800" dirty="0"/>
          </a:p>
          <a:p>
            <a:pPr algn="ctr">
              <a:spcBef>
                <a:spcPct val="50000"/>
              </a:spcBef>
            </a:pPr>
            <a:r>
              <a:rPr lang="en-GB" sz="4800" dirty="0"/>
              <a:t>or TDM</a:t>
            </a:r>
          </a:p>
          <a:p>
            <a:pPr algn="ctr">
              <a:spcBef>
                <a:spcPct val="50000"/>
              </a:spcBef>
            </a:pPr>
            <a:r>
              <a:rPr lang="en-GB" sz="3200" dirty="0" err="1" smtClean="0"/>
              <a:t>Jaimini</a:t>
            </a:r>
            <a:r>
              <a:rPr lang="en-GB" sz="3200" dirty="0" smtClean="0"/>
              <a:t> </a:t>
            </a:r>
            <a:r>
              <a:rPr lang="en-GB" sz="3200" dirty="0" err="1" smtClean="0"/>
              <a:t>Cegla</a:t>
            </a:r>
            <a:endParaRPr lang="en-GB" sz="3200" dirty="0"/>
          </a:p>
          <a:p>
            <a:pPr algn="ctr">
              <a:spcBef>
                <a:spcPct val="50000"/>
              </a:spcBef>
            </a:pPr>
            <a:r>
              <a:rPr lang="en-GB" sz="2800" dirty="0"/>
              <a:t>5</a:t>
            </a:r>
            <a:r>
              <a:rPr lang="en-GB" sz="2800" dirty="0" smtClean="0"/>
              <a:t>/7/2012</a:t>
            </a: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342" name="Arc 7"/>
          <p:cNvSpPr>
            <a:spLocks/>
          </p:cNvSpPr>
          <p:nvPr/>
        </p:nvSpPr>
        <p:spPr bwMode="auto">
          <a:xfrm>
            <a:off x="2365375" y="2698750"/>
            <a:ext cx="4495800" cy="2116138"/>
          </a:xfrm>
          <a:custGeom>
            <a:avLst/>
            <a:gdLst>
              <a:gd name="T0" fmla="*/ 2883348 w 21600"/>
              <a:gd name="T1" fmla="*/ 2116138 h 20932"/>
              <a:gd name="T2" fmla="*/ 2914 w 21600"/>
              <a:gd name="T3" fmla="*/ 0 h 20932"/>
              <a:gd name="T4" fmla="*/ 4495800 w 21600"/>
              <a:gd name="T5" fmla="*/ 77743 h 20932"/>
              <a:gd name="T6" fmla="*/ 0 60000 65536"/>
              <a:gd name="T7" fmla="*/ 0 60000 65536"/>
              <a:gd name="T8" fmla="*/ 0 60000 65536"/>
              <a:gd name="T9" fmla="*/ 0 w 21600"/>
              <a:gd name="T10" fmla="*/ 0 h 20932"/>
              <a:gd name="T11" fmla="*/ 21600 w 21600"/>
              <a:gd name="T12" fmla="*/ 20932 h 209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932" fill="none" extrusionOk="0">
                <a:moveTo>
                  <a:pt x="13853" y="20931"/>
                </a:moveTo>
                <a:cubicBezTo>
                  <a:pt x="5507" y="17725"/>
                  <a:pt x="0" y="9709"/>
                  <a:pt x="0" y="769"/>
                </a:cubicBezTo>
                <a:cubicBezTo>
                  <a:pt x="-1" y="512"/>
                  <a:pt x="4" y="256"/>
                  <a:pt x="13" y="-1"/>
                </a:cubicBezTo>
              </a:path>
              <a:path w="21600" h="20932" stroke="0" extrusionOk="0">
                <a:moveTo>
                  <a:pt x="13853" y="20931"/>
                </a:moveTo>
                <a:cubicBezTo>
                  <a:pt x="5507" y="17725"/>
                  <a:pt x="0" y="9709"/>
                  <a:pt x="0" y="769"/>
                </a:cubicBezTo>
                <a:cubicBezTo>
                  <a:pt x="-1" y="512"/>
                  <a:pt x="4" y="256"/>
                  <a:pt x="13" y="-1"/>
                </a:cubicBezTo>
                <a:lnTo>
                  <a:pt x="21600" y="76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3" name="Arc 8"/>
          <p:cNvSpPr>
            <a:spLocks/>
          </p:cNvSpPr>
          <p:nvPr/>
        </p:nvSpPr>
        <p:spPr bwMode="auto">
          <a:xfrm>
            <a:off x="992188" y="3794125"/>
            <a:ext cx="3771900" cy="2074863"/>
          </a:xfrm>
          <a:custGeom>
            <a:avLst/>
            <a:gdLst>
              <a:gd name="T0" fmla="*/ 3771900 w 28927"/>
              <a:gd name="T1" fmla="*/ 1950083 h 21600"/>
              <a:gd name="T2" fmla="*/ 0 w 28927"/>
              <a:gd name="T3" fmla="*/ 144376 h 21600"/>
              <a:gd name="T4" fmla="*/ 2809725 w 28927"/>
              <a:gd name="T5" fmla="*/ 0 h 21600"/>
              <a:gd name="T6" fmla="*/ 0 60000 65536"/>
              <a:gd name="T7" fmla="*/ 0 60000 65536"/>
              <a:gd name="T8" fmla="*/ 0 60000 65536"/>
              <a:gd name="T9" fmla="*/ 0 w 28927"/>
              <a:gd name="T10" fmla="*/ 0 h 21600"/>
              <a:gd name="T11" fmla="*/ 28927 w 2892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27" h="21600" fill="none" extrusionOk="0">
                <a:moveTo>
                  <a:pt x="28926" y="20300"/>
                </a:moveTo>
                <a:cubicBezTo>
                  <a:pt x="26561" y="21160"/>
                  <a:pt x="24064" y="21599"/>
                  <a:pt x="21548" y="21600"/>
                </a:cubicBezTo>
                <a:cubicBezTo>
                  <a:pt x="10201" y="21600"/>
                  <a:pt x="789" y="12821"/>
                  <a:pt x="0" y="1502"/>
                </a:cubicBezTo>
              </a:path>
              <a:path w="28927" h="21600" stroke="0" extrusionOk="0">
                <a:moveTo>
                  <a:pt x="28926" y="20300"/>
                </a:moveTo>
                <a:cubicBezTo>
                  <a:pt x="26561" y="21160"/>
                  <a:pt x="24064" y="21599"/>
                  <a:pt x="21548" y="21600"/>
                </a:cubicBezTo>
                <a:cubicBezTo>
                  <a:pt x="10201" y="21600"/>
                  <a:pt x="789" y="12821"/>
                  <a:pt x="0" y="1502"/>
                </a:cubicBezTo>
                <a:lnTo>
                  <a:pt x="21548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44" name="Arc 9"/>
          <p:cNvSpPr>
            <a:spLocks/>
          </p:cNvSpPr>
          <p:nvPr/>
        </p:nvSpPr>
        <p:spPr bwMode="auto">
          <a:xfrm>
            <a:off x="4876800" y="3265488"/>
            <a:ext cx="457200" cy="2147887"/>
          </a:xfrm>
          <a:custGeom>
            <a:avLst/>
            <a:gdLst>
              <a:gd name="T0" fmla="*/ 387541 w 21600"/>
              <a:gd name="T1" fmla="*/ 0 h 31629"/>
              <a:gd name="T2" fmla="*/ 163661 w 21600"/>
              <a:gd name="T3" fmla="*/ 2147887 h 31629"/>
              <a:gd name="T4" fmla="*/ 0 w 21600"/>
              <a:gd name="T5" fmla="*/ 778235 h 31629"/>
              <a:gd name="T6" fmla="*/ 0 60000 65536"/>
              <a:gd name="T7" fmla="*/ 0 60000 65536"/>
              <a:gd name="T8" fmla="*/ 0 60000 65536"/>
              <a:gd name="T9" fmla="*/ 0 w 21600"/>
              <a:gd name="T10" fmla="*/ 0 h 31629"/>
              <a:gd name="T11" fmla="*/ 21600 w 21600"/>
              <a:gd name="T12" fmla="*/ 31629 h 31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629" fill="none" extrusionOk="0">
                <a:moveTo>
                  <a:pt x="18309" y="-1"/>
                </a:moveTo>
                <a:cubicBezTo>
                  <a:pt x="20459" y="3435"/>
                  <a:pt x="21600" y="7406"/>
                  <a:pt x="21600" y="11460"/>
                </a:cubicBezTo>
                <a:cubicBezTo>
                  <a:pt x="21600" y="20406"/>
                  <a:pt x="16085" y="28426"/>
                  <a:pt x="7731" y="31628"/>
                </a:cubicBezTo>
              </a:path>
              <a:path w="21600" h="31629" stroke="0" extrusionOk="0">
                <a:moveTo>
                  <a:pt x="18309" y="-1"/>
                </a:moveTo>
                <a:cubicBezTo>
                  <a:pt x="20459" y="3435"/>
                  <a:pt x="21600" y="7406"/>
                  <a:pt x="21600" y="11460"/>
                </a:cubicBezTo>
                <a:cubicBezTo>
                  <a:pt x="21600" y="20406"/>
                  <a:pt x="16085" y="28426"/>
                  <a:pt x="7731" y="31628"/>
                </a:cubicBezTo>
                <a:lnTo>
                  <a:pt x="0" y="1146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45" name="Arc 10"/>
          <p:cNvSpPr>
            <a:spLocks/>
          </p:cNvSpPr>
          <p:nvPr/>
        </p:nvSpPr>
        <p:spPr bwMode="auto">
          <a:xfrm>
            <a:off x="5265738" y="4267200"/>
            <a:ext cx="1649412" cy="533400"/>
          </a:xfrm>
          <a:custGeom>
            <a:avLst/>
            <a:gdLst>
              <a:gd name="T0" fmla="*/ 1649412 w 22041"/>
              <a:gd name="T1" fmla="*/ 92135 h 21600"/>
              <a:gd name="T2" fmla="*/ 0 w 22041"/>
              <a:gd name="T3" fmla="*/ 533054 h 21600"/>
              <a:gd name="T4" fmla="*/ 57323 w 22041"/>
              <a:gd name="T5" fmla="*/ 0 h 21600"/>
              <a:gd name="T6" fmla="*/ 0 60000 65536"/>
              <a:gd name="T7" fmla="*/ 0 60000 65536"/>
              <a:gd name="T8" fmla="*/ 0 60000 65536"/>
              <a:gd name="T9" fmla="*/ 0 w 22041"/>
              <a:gd name="T10" fmla="*/ 0 h 21600"/>
              <a:gd name="T11" fmla="*/ 22041 w 2204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41" h="21600" fill="none" extrusionOk="0">
                <a:moveTo>
                  <a:pt x="22041" y="3731"/>
                </a:moveTo>
                <a:cubicBezTo>
                  <a:pt x="20229" y="14063"/>
                  <a:pt x="11255" y="21599"/>
                  <a:pt x="766" y="21600"/>
                </a:cubicBezTo>
                <a:cubicBezTo>
                  <a:pt x="510" y="21600"/>
                  <a:pt x="255" y="21595"/>
                  <a:pt x="-1" y="21586"/>
                </a:cubicBezTo>
              </a:path>
              <a:path w="22041" h="21600" stroke="0" extrusionOk="0">
                <a:moveTo>
                  <a:pt x="22041" y="3731"/>
                </a:moveTo>
                <a:cubicBezTo>
                  <a:pt x="20229" y="14063"/>
                  <a:pt x="11255" y="21599"/>
                  <a:pt x="766" y="21600"/>
                </a:cubicBezTo>
                <a:cubicBezTo>
                  <a:pt x="510" y="21600"/>
                  <a:pt x="255" y="21595"/>
                  <a:pt x="-1" y="21586"/>
                </a:cubicBezTo>
                <a:lnTo>
                  <a:pt x="766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46" name="Oval 11"/>
          <p:cNvSpPr>
            <a:spLocks noChangeArrowheads="1"/>
          </p:cNvSpPr>
          <p:nvPr/>
        </p:nvSpPr>
        <p:spPr bwMode="auto">
          <a:xfrm>
            <a:off x="774700" y="3517900"/>
            <a:ext cx="584200" cy="508000"/>
          </a:xfrm>
          <a:prstGeom prst="ellipse">
            <a:avLst/>
          </a:prstGeom>
          <a:solidFill>
            <a:srgbClr val="FFCC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347" name="Oval 12"/>
          <p:cNvSpPr>
            <a:spLocks noChangeArrowheads="1"/>
          </p:cNvSpPr>
          <p:nvPr/>
        </p:nvSpPr>
        <p:spPr bwMode="auto">
          <a:xfrm>
            <a:off x="927100" y="3670300"/>
            <a:ext cx="50800" cy="508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348" name="Oval 13"/>
          <p:cNvSpPr>
            <a:spLocks noChangeArrowheads="1"/>
          </p:cNvSpPr>
          <p:nvPr/>
        </p:nvSpPr>
        <p:spPr bwMode="auto">
          <a:xfrm>
            <a:off x="1155700" y="3670300"/>
            <a:ext cx="50800" cy="508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349" name="Oval 14"/>
          <p:cNvSpPr>
            <a:spLocks noChangeArrowheads="1"/>
          </p:cNvSpPr>
          <p:nvPr/>
        </p:nvSpPr>
        <p:spPr bwMode="auto">
          <a:xfrm>
            <a:off x="927100" y="3898900"/>
            <a:ext cx="279400" cy="508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350" name="Arc 15"/>
          <p:cNvSpPr>
            <a:spLocks/>
          </p:cNvSpPr>
          <p:nvPr/>
        </p:nvSpPr>
        <p:spPr bwMode="auto">
          <a:xfrm>
            <a:off x="5014913" y="5641975"/>
            <a:ext cx="930275" cy="381000"/>
          </a:xfrm>
          <a:custGeom>
            <a:avLst/>
            <a:gdLst>
              <a:gd name="T0" fmla="*/ 0 w 21791"/>
              <a:gd name="T1" fmla="*/ 71 h 21600"/>
              <a:gd name="T2" fmla="*/ 930275 w 21791"/>
              <a:gd name="T3" fmla="*/ 327007 h 21600"/>
              <a:gd name="T4" fmla="*/ 17461 w 21791"/>
              <a:gd name="T5" fmla="*/ 381000 h 21600"/>
              <a:gd name="T6" fmla="*/ 0 60000 65536"/>
              <a:gd name="T7" fmla="*/ 0 60000 65536"/>
              <a:gd name="T8" fmla="*/ 0 60000 65536"/>
              <a:gd name="T9" fmla="*/ 0 w 21791"/>
              <a:gd name="T10" fmla="*/ 0 h 21600"/>
              <a:gd name="T11" fmla="*/ 21791 w 217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91" h="21600" fill="none" extrusionOk="0">
                <a:moveTo>
                  <a:pt x="-1" y="3"/>
                </a:moveTo>
                <a:cubicBezTo>
                  <a:pt x="136" y="1"/>
                  <a:pt x="272" y="-1"/>
                  <a:pt x="409" y="0"/>
                </a:cubicBezTo>
                <a:cubicBezTo>
                  <a:pt x="11155" y="0"/>
                  <a:pt x="20268" y="7900"/>
                  <a:pt x="21791" y="18538"/>
                </a:cubicBezTo>
              </a:path>
              <a:path w="21791" h="21600" stroke="0" extrusionOk="0">
                <a:moveTo>
                  <a:pt x="-1" y="3"/>
                </a:moveTo>
                <a:cubicBezTo>
                  <a:pt x="136" y="1"/>
                  <a:pt x="272" y="-1"/>
                  <a:pt x="409" y="0"/>
                </a:cubicBezTo>
                <a:cubicBezTo>
                  <a:pt x="11155" y="0"/>
                  <a:pt x="20268" y="7900"/>
                  <a:pt x="21791" y="18538"/>
                </a:cubicBezTo>
                <a:lnTo>
                  <a:pt x="40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51" name="Arc 16"/>
          <p:cNvSpPr>
            <a:spLocks/>
          </p:cNvSpPr>
          <p:nvPr/>
        </p:nvSpPr>
        <p:spPr bwMode="auto">
          <a:xfrm>
            <a:off x="3952875" y="4879975"/>
            <a:ext cx="620713" cy="381000"/>
          </a:xfrm>
          <a:custGeom>
            <a:avLst/>
            <a:gdLst>
              <a:gd name="T0" fmla="*/ 0 w 21989"/>
              <a:gd name="T1" fmla="*/ 71 h 21600"/>
              <a:gd name="T2" fmla="*/ 620713 w 21989"/>
              <a:gd name="T3" fmla="*/ 373045 h 21600"/>
              <a:gd name="T4" fmla="*/ 11122 w 21989"/>
              <a:gd name="T5" fmla="*/ 381000 h 21600"/>
              <a:gd name="T6" fmla="*/ 0 60000 65536"/>
              <a:gd name="T7" fmla="*/ 0 60000 65536"/>
              <a:gd name="T8" fmla="*/ 0 60000 65536"/>
              <a:gd name="T9" fmla="*/ 0 w 21989"/>
              <a:gd name="T10" fmla="*/ 0 h 21600"/>
              <a:gd name="T11" fmla="*/ 21989 w 219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89" h="21600" fill="none" extrusionOk="0">
                <a:moveTo>
                  <a:pt x="-1" y="3"/>
                </a:moveTo>
                <a:cubicBezTo>
                  <a:pt x="131" y="1"/>
                  <a:pt x="262" y="-1"/>
                  <a:pt x="394" y="0"/>
                </a:cubicBezTo>
                <a:cubicBezTo>
                  <a:pt x="12147" y="0"/>
                  <a:pt x="21743" y="9397"/>
                  <a:pt x="21989" y="21148"/>
                </a:cubicBezTo>
              </a:path>
              <a:path w="21989" h="21600" stroke="0" extrusionOk="0">
                <a:moveTo>
                  <a:pt x="-1" y="3"/>
                </a:moveTo>
                <a:cubicBezTo>
                  <a:pt x="131" y="1"/>
                  <a:pt x="262" y="-1"/>
                  <a:pt x="394" y="0"/>
                </a:cubicBezTo>
                <a:cubicBezTo>
                  <a:pt x="12147" y="0"/>
                  <a:pt x="21743" y="9397"/>
                  <a:pt x="21989" y="21148"/>
                </a:cubicBezTo>
                <a:lnTo>
                  <a:pt x="394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52" name="Arc 17"/>
          <p:cNvSpPr>
            <a:spLocks/>
          </p:cNvSpPr>
          <p:nvPr/>
        </p:nvSpPr>
        <p:spPr bwMode="auto">
          <a:xfrm>
            <a:off x="4578350" y="5105400"/>
            <a:ext cx="454025" cy="533400"/>
          </a:xfrm>
          <a:custGeom>
            <a:avLst/>
            <a:gdLst>
              <a:gd name="T0" fmla="*/ 444475 w 20966"/>
              <a:gd name="T1" fmla="*/ 533400 h 21596"/>
              <a:gd name="T2" fmla="*/ 0 w 20966"/>
              <a:gd name="T3" fmla="*/ 128311 h 21596"/>
              <a:gd name="T4" fmla="*/ 454025 w 20966"/>
              <a:gd name="T5" fmla="*/ 0 h 21596"/>
              <a:gd name="T6" fmla="*/ 0 60000 65536"/>
              <a:gd name="T7" fmla="*/ 0 60000 65536"/>
              <a:gd name="T8" fmla="*/ 0 60000 65536"/>
              <a:gd name="T9" fmla="*/ 0 w 20966"/>
              <a:gd name="T10" fmla="*/ 0 h 21596"/>
              <a:gd name="T11" fmla="*/ 20966 w 20966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66" h="21596" fill="none" extrusionOk="0">
                <a:moveTo>
                  <a:pt x="20525" y="21595"/>
                </a:moveTo>
                <a:cubicBezTo>
                  <a:pt x="10762" y="21396"/>
                  <a:pt x="2348" y="14672"/>
                  <a:pt x="0" y="5194"/>
                </a:cubicBezTo>
              </a:path>
              <a:path w="20966" h="21596" stroke="0" extrusionOk="0">
                <a:moveTo>
                  <a:pt x="20525" y="21595"/>
                </a:moveTo>
                <a:cubicBezTo>
                  <a:pt x="10762" y="21396"/>
                  <a:pt x="2348" y="14672"/>
                  <a:pt x="0" y="5194"/>
                </a:cubicBezTo>
                <a:lnTo>
                  <a:pt x="20966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53" name="Arc 18"/>
          <p:cNvSpPr>
            <a:spLocks/>
          </p:cNvSpPr>
          <p:nvPr/>
        </p:nvSpPr>
        <p:spPr bwMode="auto">
          <a:xfrm>
            <a:off x="5945188" y="5943600"/>
            <a:ext cx="727075" cy="381000"/>
          </a:xfrm>
          <a:custGeom>
            <a:avLst/>
            <a:gdLst>
              <a:gd name="T0" fmla="*/ 727075 w 25648"/>
              <a:gd name="T1" fmla="*/ 374086 h 21600"/>
              <a:gd name="T2" fmla="*/ 0 w 25648"/>
              <a:gd name="T3" fmla="*/ 25347 h 21600"/>
              <a:gd name="T4" fmla="*/ 610961 w 25648"/>
              <a:gd name="T5" fmla="*/ 0 h 21600"/>
              <a:gd name="T6" fmla="*/ 0 60000 65536"/>
              <a:gd name="T7" fmla="*/ 0 60000 65536"/>
              <a:gd name="T8" fmla="*/ 0 60000 65536"/>
              <a:gd name="T9" fmla="*/ 0 w 25648"/>
              <a:gd name="T10" fmla="*/ 0 h 21600"/>
              <a:gd name="T11" fmla="*/ 25648 w 256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48" h="21600" fill="none" extrusionOk="0">
                <a:moveTo>
                  <a:pt x="25648" y="21208"/>
                </a:moveTo>
                <a:cubicBezTo>
                  <a:pt x="24298" y="21468"/>
                  <a:pt x="22926" y="21599"/>
                  <a:pt x="21552" y="21600"/>
                </a:cubicBezTo>
                <a:cubicBezTo>
                  <a:pt x="10180" y="21600"/>
                  <a:pt x="756" y="12783"/>
                  <a:pt x="-1" y="1437"/>
                </a:cubicBezTo>
              </a:path>
              <a:path w="25648" h="21600" stroke="0" extrusionOk="0">
                <a:moveTo>
                  <a:pt x="25648" y="21208"/>
                </a:moveTo>
                <a:cubicBezTo>
                  <a:pt x="24298" y="21468"/>
                  <a:pt x="22926" y="21599"/>
                  <a:pt x="21552" y="21600"/>
                </a:cubicBezTo>
                <a:cubicBezTo>
                  <a:pt x="10180" y="21600"/>
                  <a:pt x="756" y="12783"/>
                  <a:pt x="-1" y="1437"/>
                </a:cubicBezTo>
                <a:lnTo>
                  <a:pt x="21552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54" name="Arc 19"/>
          <p:cNvSpPr>
            <a:spLocks/>
          </p:cNvSpPr>
          <p:nvPr/>
        </p:nvSpPr>
        <p:spPr bwMode="auto">
          <a:xfrm>
            <a:off x="4491038" y="5334000"/>
            <a:ext cx="647700" cy="457200"/>
          </a:xfrm>
          <a:custGeom>
            <a:avLst/>
            <a:gdLst>
              <a:gd name="T0" fmla="*/ 647700 w 25024"/>
              <a:gd name="T1" fmla="*/ 450257 h 21600"/>
              <a:gd name="T2" fmla="*/ 0 w 25024"/>
              <a:gd name="T3" fmla="*/ 79290 h 21600"/>
              <a:gd name="T4" fmla="*/ 550612 w 25024"/>
              <a:gd name="T5" fmla="*/ 0 h 21600"/>
              <a:gd name="T6" fmla="*/ 0 60000 65536"/>
              <a:gd name="T7" fmla="*/ 0 60000 65536"/>
              <a:gd name="T8" fmla="*/ 0 60000 65536"/>
              <a:gd name="T9" fmla="*/ 0 w 25024"/>
              <a:gd name="T10" fmla="*/ 0 h 21600"/>
              <a:gd name="T11" fmla="*/ 25024 w 2502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024" h="21600" fill="none" extrusionOk="0">
                <a:moveTo>
                  <a:pt x="25023" y="21271"/>
                </a:moveTo>
                <a:cubicBezTo>
                  <a:pt x="23785" y="21490"/>
                  <a:pt x="22530" y="21599"/>
                  <a:pt x="21273" y="21600"/>
                </a:cubicBezTo>
                <a:cubicBezTo>
                  <a:pt x="10788" y="21600"/>
                  <a:pt x="1818" y="14071"/>
                  <a:pt x="0" y="3745"/>
                </a:cubicBezTo>
              </a:path>
              <a:path w="25024" h="21600" stroke="0" extrusionOk="0">
                <a:moveTo>
                  <a:pt x="25023" y="21271"/>
                </a:moveTo>
                <a:cubicBezTo>
                  <a:pt x="23785" y="21490"/>
                  <a:pt x="22530" y="21599"/>
                  <a:pt x="21273" y="21600"/>
                </a:cubicBezTo>
                <a:cubicBezTo>
                  <a:pt x="10788" y="21600"/>
                  <a:pt x="1818" y="14071"/>
                  <a:pt x="0" y="3745"/>
                </a:cubicBezTo>
                <a:lnTo>
                  <a:pt x="21273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55" name="Arc 20"/>
          <p:cNvSpPr>
            <a:spLocks/>
          </p:cNvSpPr>
          <p:nvPr/>
        </p:nvSpPr>
        <p:spPr bwMode="auto">
          <a:xfrm>
            <a:off x="5795963" y="5943600"/>
            <a:ext cx="847725" cy="533400"/>
          </a:xfrm>
          <a:custGeom>
            <a:avLst/>
            <a:gdLst>
              <a:gd name="T0" fmla="*/ 847725 w 25396"/>
              <a:gd name="T1" fmla="*/ 522065 h 21600"/>
              <a:gd name="T2" fmla="*/ 0 w 25396"/>
              <a:gd name="T3" fmla="*/ 128337 h 21600"/>
              <a:gd name="T4" fmla="*/ 699817 w 25396"/>
              <a:gd name="T5" fmla="*/ 0 h 21600"/>
              <a:gd name="T6" fmla="*/ 0 60000 65536"/>
              <a:gd name="T7" fmla="*/ 0 60000 65536"/>
              <a:gd name="T8" fmla="*/ 0 60000 65536"/>
              <a:gd name="T9" fmla="*/ 0 w 25396"/>
              <a:gd name="T10" fmla="*/ 0 h 21600"/>
              <a:gd name="T11" fmla="*/ 25396 w 253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96" h="21600" fill="none" extrusionOk="0">
                <a:moveTo>
                  <a:pt x="25395" y="21140"/>
                </a:moveTo>
                <a:cubicBezTo>
                  <a:pt x="23938" y="21446"/>
                  <a:pt x="22453" y="21599"/>
                  <a:pt x="20965" y="21600"/>
                </a:cubicBezTo>
                <a:cubicBezTo>
                  <a:pt x="11037" y="21600"/>
                  <a:pt x="2388" y="14833"/>
                  <a:pt x="-1" y="5197"/>
                </a:cubicBezTo>
              </a:path>
              <a:path w="25396" h="21600" stroke="0" extrusionOk="0">
                <a:moveTo>
                  <a:pt x="25395" y="21140"/>
                </a:moveTo>
                <a:cubicBezTo>
                  <a:pt x="23938" y="21446"/>
                  <a:pt x="22453" y="21599"/>
                  <a:pt x="20965" y="21600"/>
                </a:cubicBezTo>
                <a:cubicBezTo>
                  <a:pt x="11037" y="21600"/>
                  <a:pt x="2388" y="14833"/>
                  <a:pt x="-1" y="5197"/>
                </a:cubicBezTo>
                <a:lnTo>
                  <a:pt x="20965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56" name="Arc 21"/>
          <p:cNvSpPr>
            <a:spLocks/>
          </p:cNvSpPr>
          <p:nvPr/>
        </p:nvSpPr>
        <p:spPr bwMode="auto">
          <a:xfrm>
            <a:off x="5103813" y="5794375"/>
            <a:ext cx="685800" cy="304800"/>
          </a:xfrm>
          <a:custGeom>
            <a:avLst/>
            <a:gdLst>
              <a:gd name="T0" fmla="*/ 0 w 21435"/>
              <a:gd name="T1" fmla="*/ 0 h 21600"/>
              <a:gd name="T2" fmla="*/ 685800 w 21435"/>
              <a:gd name="T3" fmla="*/ 261874 h 21600"/>
              <a:gd name="T4" fmla="*/ 1600 w 21435"/>
              <a:gd name="T5" fmla="*/ 304800 h 21600"/>
              <a:gd name="T6" fmla="*/ 0 60000 65536"/>
              <a:gd name="T7" fmla="*/ 0 60000 65536"/>
              <a:gd name="T8" fmla="*/ 0 60000 65536"/>
              <a:gd name="T9" fmla="*/ 0 w 21435"/>
              <a:gd name="T10" fmla="*/ 0 h 21600"/>
              <a:gd name="T11" fmla="*/ 21435 w 2143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5" h="21600" fill="none" extrusionOk="0">
                <a:moveTo>
                  <a:pt x="0" y="0"/>
                </a:moveTo>
                <a:cubicBezTo>
                  <a:pt x="16" y="0"/>
                  <a:pt x="33" y="-1"/>
                  <a:pt x="50" y="0"/>
                </a:cubicBezTo>
                <a:cubicBezTo>
                  <a:pt x="10804" y="0"/>
                  <a:pt x="19920" y="7911"/>
                  <a:pt x="21434" y="18558"/>
                </a:cubicBezTo>
              </a:path>
              <a:path w="21435" h="21600" stroke="0" extrusionOk="0">
                <a:moveTo>
                  <a:pt x="0" y="0"/>
                </a:moveTo>
                <a:cubicBezTo>
                  <a:pt x="16" y="0"/>
                  <a:pt x="33" y="-1"/>
                  <a:pt x="50" y="0"/>
                </a:cubicBezTo>
                <a:cubicBezTo>
                  <a:pt x="10804" y="0"/>
                  <a:pt x="19920" y="7911"/>
                  <a:pt x="21434" y="18558"/>
                </a:cubicBezTo>
                <a:lnTo>
                  <a:pt x="5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57" name="Arc 22"/>
          <p:cNvSpPr>
            <a:spLocks/>
          </p:cNvSpPr>
          <p:nvPr/>
        </p:nvSpPr>
        <p:spPr bwMode="auto">
          <a:xfrm>
            <a:off x="3962400" y="5032375"/>
            <a:ext cx="533400" cy="374650"/>
          </a:xfrm>
          <a:custGeom>
            <a:avLst/>
            <a:gdLst>
              <a:gd name="T0" fmla="*/ 7927 w 21600"/>
              <a:gd name="T1" fmla="*/ 0 h 21971"/>
              <a:gd name="T2" fmla="*/ 533326 w 21600"/>
              <a:gd name="T3" fmla="*/ 374650 h 21971"/>
              <a:gd name="T4" fmla="*/ 0 w 21600"/>
              <a:gd name="T5" fmla="*/ 368290 h 21971"/>
              <a:gd name="T6" fmla="*/ 0 60000 65536"/>
              <a:gd name="T7" fmla="*/ 0 60000 65536"/>
              <a:gd name="T8" fmla="*/ 0 60000 65536"/>
              <a:gd name="T9" fmla="*/ 0 w 21600"/>
              <a:gd name="T10" fmla="*/ 0 h 21971"/>
              <a:gd name="T11" fmla="*/ 21600 w 21600"/>
              <a:gd name="T12" fmla="*/ 21971 h 219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971" fill="none" extrusionOk="0">
                <a:moveTo>
                  <a:pt x="320" y="0"/>
                </a:moveTo>
                <a:cubicBezTo>
                  <a:pt x="12123" y="175"/>
                  <a:pt x="21600" y="9793"/>
                  <a:pt x="21600" y="21598"/>
                </a:cubicBezTo>
                <a:cubicBezTo>
                  <a:pt x="21600" y="21722"/>
                  <a:pt x="21598" y="21846"/>
                  <a:pt x="21596" y="21970"/>
                </a:cubicBezTo>
              </a:path>
              <a:path w="21600" h="21971" stroke="0" extrusionOk="0">
                <a:moveTo>
                  <a:pt x="320" y="0"/>
                </a:moveTo>
                <a:cubicBezTo>
                  <a:pt x="12123" y="175"/>
                  <a:pt x="21600" y="9793"/>
                  <a:pt x="21600" y="21598"/>
                </a:cubicBezTo>
                <a:cubicBezTo>
                  <a:pt x="21600" y="21722"/>
                  <a:pt x="21598" y="21846"/>
                  <a:pt x="21596" y="21970"/>
                </a:cubicBezTo>
                <a:lnTo>
                  <a:pt x="0" y="21598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58" name="Arc 23"/>
          <p:cNvSpPr>
            <a:spLocks/>
          </p:cNvSpPr>
          <p:nvPr/>
        </p:nvSpPr>
        <p:spPr bwMode="auto">
          <a:xfrm>
            <a:off x="7550150" y="2898775"/>
            <a:ext cx="835025" cy="1676400"/>
          </a:xfrm>
          <a:custGeom>
            <a:avLst/>
            <a:gdLst>
              <a:gd name="T0" fmla="*/ 0 w 41895"/>
              <a:gd name="T1" fmla="*/ 551272 h 43200"/>
              <a:gd name="T2" fmla="*/ 14171 w 41895"/>
              <a:gd name="T3" fmla="*/ 1191796 h 43200"/>
              <a:gd name="T4" fmla="*/ 404507 w 41895"/>
              <a:gd name="T5" fmla="*/ 838200 h 43200"/>
              <a:gd name="T6" fmla="*/ 0 60000 65536"/>
              <a:gd name="T7" fmla="*/ 0 60000 65536"/>
              <a:gd name="T8" fmla="*/ 0 60000 65536"/>
              <a:gd name="T9" fmla="*/ 0 w 41895"/>
              <a:gd name="T10" fmla="*/ 0 h 43200"/>
              <a:gd name="T11" fmla="*/ 41895 w 4189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895" h="43200" fill="none" extrusionOk="0">
                <a:moveTo>
                  <a:pt x="-1" y="14205"/>
                </a:moveTo>
                <a:cubicBezTo>
                  <a:pt x="3107" y="5676"/>
                  <a:pt x="11216" y="-1"/>
                  <a:pt x="20295" y="0"/>
                </a:cubicBezTo>
                <a:cubicBezTo>
                  <a:pt x="32224" y="0"/>
                  <a:pt x="41895" y="9670"/>
                  <a:pt x="41895" y="21600"/>
                </a:cubicBezTo>
                <a:cubicBezTo>
                  <a:pt x="41895" y="33529"/>
                  <a:pt x="32224" y="43200"/>
                  <a:pt x="20295" y="43200"/>
                </a:cubicBezTo>
                <a:cubicBezTo>
                  <a:pt x="11893" y="43200"/>
                  <a:pt x="4255" y="38328"/>
                  <a:pt x="711" y="30711"/>
                </a:cubicBezTo>
              </a:path>
              <a:path w="41895" h="43200" stroke="0" extrusionOk="0">
                <a:moveTo>
                  <a:pt x="-1" y="14205"/>
                </a:moveTo>
                <a:cubicBezTo>
                  <a:pt x="3107" y="5676"/>
                  <a:pt x="11216" y="-1"/>
                  <a:pt x="20295" y="0"/>
                </a:cubicBezTo>
                <a:cubicBezTo>
                  <a:pt x="32224" y="0"/>
                  <a:pt x="41895" y="9670"/>
                  <a:pt x="41895" y="21600"/>
                </a:cubicBezTo>
                <a:cubicBezTo>
                  <a:pt x="41895" y="33529"/>
                  <a:pt x="32224" y="43200"/>
                  <a:pt x="20295" y="43200"/>
                </a:cubicBezTo>
                <a:cubicBezTo>
                  <a:pt x="11893" y="43200"/>
                  <a:pt x="4255" y="38328"/>
                  <a:pt x="711" y="30711"/>
                </a:cubicBezTo>
                <a:lnTo>
                  <a:pt x="20295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59" name="Arc 24"/>
          <p:cNvSpPr>
            <a:spLocks/>
          </p:cNvSpPr>
          <p:nvPr/>
        </p:nvSpPr>
        <p:spPr bwMode="auto">
          <a:xfrm>
            <a:off x="7467600" y="3451225"/>
            <a:ext cx="228600" cy="639763"/>
          </a:xfrm>
          <a:custGeom>
            <a:avLst/>
            <a:gdLst>
              <a:gd name="T0" fmla="*/ 88837 w 21600"/>
              <a:gd name="T1" fmla="*/ 0 h 39976"/>
              <a:gd name="T2" fmla="*/ 84391 w 21600"/>
              <a:gd name="T3" fmla="*/ 639763 h 39976"/>
              <a:gd name="T4" fmla="*/ 0 w 21600"/>
              <a:gd name="T5" fmla="*/ 318505 h 39976"/>
              <a:gd name="T6" fmla="*/ 0 60000 65536"/>
              <a:gd name="T7" fmla="*/ 0 60000 65536"/>
              <a:gd name="T8" fmla="*/ 0 60000 65536"/>
              <a:gd name="T9" fmla="*/ 0 w 21600"/>
              <a:gd name="T10" fmla="*/ 0 h 39976"/>
              <a:gd name="T11" fmla="*/ 21600 w 21600"/>
              <a:gd name="T12" fmla="*/ 39976 h 39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976" fill="none" extrusionOk="0">
                <a:moveTo>
                  <a:pt x="8394" y="-1"/>
                </a:moveTo>
                <a:cubicBezTo>
                  <a:pt x="16397" y="3375"/>
                  <a:pt x="21600" y="11216"/>
                  <a:pt x="21600" y="19902"/>
                </a:cubicBezTo>
                <a:cubicBezTo>
                  <a:pt x="21600" y="28753"/>
                  <a:pt x="16200" y="36708"/>
                  <a:pt x="7974" y="39976"/>
                </a:cubicBezTo>
              </a:path>
              <a:path w="21600" h="39976" stroke="0" extrusionOk="0">
                <a:moveTo>
                  <a:pt x="8394" y="-1"/>
                </a:moveTo>
                <a:cubicBezTo>
                  <a:pt x="16397" y="3375"/>
                  <a:pt x="21600" y="11216"/>
                  <a:pt x="21600" y="19902"/>
                </a:cubicBezTo>
                <a:cubicBezTo>
                  <a:pt x="21600" y="28753"/>
                  <a:pt x="16200" y="36708"/>
                  <a:pt x="7974" y="39976"/>
                </a:cubicBezTo>
                <a:lnTo>
                  <a:pt x="0" y="19902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0" name="Arc 25"/>
          <p:cNvSpPr>
            <a:spLocks/>
          </p:cNvSpPr>
          <p:nvPr/>
        </p:nvSpPr>
        <p:spPr bwMode="auto">
          <a:xfrm>
            <a:off x="6937375" y="3432175"/>
            <a:ext cx="609600" cy="2286000"/>
          </a:xfrm>
          <a:custGeom>
            <a:avLst/>
            <a:gdLst>
              <a:gd name="T0" fmla="*/ 0 w 21600"/>
              <a:gd name="T1" fmla="*/ 2286000 h 21596"/>
              <a:gd name="T2" fmla="*/ 598480 w 21600"/>
              <a:gd name="T3" fmla="*/ 0 h 21596"/>
              <a:gd name="T4" fmla="*/ 609600 w 21600"/>
              <a:gd name="T5" fmla="*/ 2286000 h 21596"/>
              <a:gd name="T6" fmla="*/ 0 60000 65536"/>
              <a:gd name="T7" fmla="*/ 0 60000 65536"/>
              <a:gd name="T8" fmla="*/ 0 60000 65536"/>
              <a:gd name="T9" fmla="*/ 0 w 21600"/>
              <a:gd name="T10" fmla="*/ 0 h 21596"/>
              <a:gd name="T11" fmla="*/ 21600 w 21600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6" fill="none" extrusionOk="0">
                <a:moveTo>
                  <a:pt x="0" y="21596"/>
                </a:moveTo>
                <a:cubicBezTo>
                  <a:pt x="0" y="9820"/>
                  <a:pt x="9432" y="214"/>
                  <a:pt x="21205" y="-1"/>
                </a:cubicBezTo>
              </a:path>
              <a:path w="21600" h="21596" stroke="0" extrusionOk="0">
                <a:moveTo>
                  <a:pt x="0" y="21596"/>
                </a:moveTo>
                <a:cubicBezTo>
                  <a:pt x="0" y="9820"/>
                  <a:pt x="9432" y="214"/>
                  <a:pt x="21205" y="-1"/>
                </a:cubicBezTo>
                <a:lnTo>
                  <a:pt x="21600" y="21596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1" name="Arc 26"/>
          <p:cNvSpPr>
            <a:spLocks/>
          </p:cNvSpPr>
          <p:nvPr/>
        </p:nvSpPr>
        <p:spPr bwMode="auto">
          <a:xfrm>
            <a:off x="7089775" y="4095750"/>
            <a:ext cx="762000" cy="1698625"/>
          </a:xfrm>
          <a:custGeom>
            <a:avLst/>
            <a:gdLst>
              <a:gd name="T0" fmla="*/ 0 w 21600"/>
              <a:gd name="T1" fmla="*/ 1698625 h 19877"/>
              <a:gd name="T2" fmla="*/ 463762 w 21600"/>
              <a:gd name="T3" fmla="*/ 0 h 19877"/>
              <a:gd name="T4" fmla="*/ 762000 w 21600"/>
              <a:gd name="T5" fmla="*/ 1698625 h 19877"/>
              <a:gd name="T6" fmla="*/ 0 60000 65536"/>
              <a:gd name="T7" fmla="*/ 0 60000 65536"/>
              <a:gd name="T8" fmla="*/ 0 60000 65536"/>
              <a:gd name="T9" fmla="*/ 0 w 21600"/>
              <a:gd name="T10" fmla="*/ 0 h 19877"/>
              <a:gd name="T11" fmla="*/ 21600 w 21600"/>
              <a:gd name="T12" fmla="*/ 19877 h 198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877" fill="none" extrusionOk="0">
                <a:moveTo>
                  <a:pt x="0" y="19877"/>
                </a:moveTo>
                <a:cubicBezTo>
                  <a:pt x="0" y="11214"/>
                  <a:pt x="5174" y="3390"/>
                  <a:pt x="13146" y="0"/>
                </a:cubicBezTo>
              </a:path>
              <a:path w="21600" h="19877" stroke="0" extrusionOk="0">
                <a:moveTo>
                  <a:pt x="0" y="19877"/>
                </a:moveTo>
                <a:cubicBezTo>
                  <a:pt x="0" y="11214"/>
                  <a:pt x="5174" y="3390"/>
                  <a:pt x="13146" y="0"/>
                </a:cubicBezTo>
                <a:lnTo>
                  <a:pt x="21600" y="19877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>
            <a:off x="4495800" y="1447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3" name="Line 28"/>
          <p:cNvSpPr>
            <a:spLocks noChangeShapeType="1"/>
          </p:cNvSpPr>
          <p:nvPr/>
        </p:nvSpPr>
        <p:spPr bwMode="auto">
          <a:xfrm flipH="1">
            <a:off x="4495800" y="3505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4" name="Arc 29"/>
          <p:cNvSpPr>
            <a:spLocks/>
          </p:cNvSpPr>
          <p:nvPr/>
        </p:nvSpPr>
        <p:spPr bwMode="auto">
          <a:xfrm>
            <a:off x="4724400" y="1984375"/>
            <a:ext cx="458788" cy="914400"/>
          </a:xfrm>
          <a:custGeom>
            <a:avLst/>
            <a:gdLst>
              <a:gd name="T0" fmla="*/ 0 w 40003"/>
              <a:gd name="T1" fmla="*/ 601049 h 21600"/>
              <a:gd name="T2" fmla="*/ 458788 w 40003"/>
              <a:gd name="T3" fmla="*/ 540385 h 21600"/>
              <a:gd name="T4" fmla="*/ 232726 w 40003"/>
              <a:gd name="T5" fmla="*/ 914400 h 21600"/>
              <a:gd name="T6" fmla="*/ 0 60000 65536"/>
              <a:gd name="T7" fmla="*/ 0 60000 65536"/>
              <a:gd name="T8" fmla="*/ 0 60000 65536"/>
              <a:gd name="T9" fmla="*/ 0 w 40003"/>
              <a:gd name="T10" fmla="*/ 0 h 21600"/>
              <a:gd name="T11" fmla="*/ 40003 w 400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03" h="21600" fill="none" extrusionOk="0">
                <a:moveTo>
                  <a:pt x="-1" y="14197"/>
                </a:moveTo>
                <a:cubicBezTo>
                  <a:pt x="3109" y="5672"/>
                  <a:pt x="11217" y="-1"/>
                  <a:pt x="20292" y="0"/>
                </a:cubicBezTo>
                <a:cubicBezTo>
                  <a:pt x="28803" y="0"/>
                  <a:pt x="36521" y="4998"/>
                  <a:pt x="40002" y="12765"/>
                </a:cubicBezTo>
              </a:path>
              <a:path w="40003" h="21600" stroke="0" extrusionOk="0">
                <a:moveTo>
                  <a:pt x="-1" y="14197"/>
                </a:moveTo>
                <a:cubicBezTo>
                  <a:pt x="3109" y="5672"/>
                  <a:pt x="11217" y="-1"/>
                  <a:pt x="20292" y="0"/>
                </a:cubicBezTo>
                <a:cubicBezTo>
                  <a:pt x="28803" y="0"/>
                  <a:pt x="36521" y="4998"/>
                  <a:pt x="40002" y="12765"/>
                </a:cubicBezTo>
                <a:lnTo>
                  <a:pt x="2029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5" name="Arc 30"/>
          <p:cNvSpPr>
            <a:spLocks/>
          </p:cNvSpPr>
          <p:nvPr/>
        </p:nvSpPr>
        <p:spPr bwMode="auto">
          <a:xfrm>
            <a:off x="5640388" y="1755775"/>
            <a:ext cx="379412" cy="914400"/>
          </a:xfrm>
          <a:custGeom>
            <a:avLst/>
            <a:gdLst>
              <a:gd name="T0" fmla="*/ 0 w 39335"/>
              <a:gd name="T1" fmla="*/ 603419 h 21600"/>
              <a:gd name="T2" fmla="*/ 379412 w 39335"/>
              <a:gd name="T3" fmla="*/ 481161 h 21600"/>
              <a:gd name="T4" fmla="*/ 195932 w 39335"/>
              <a:gd name="T5" fmla="*/ 914400 h 21600"/>
              <a:gd name="T6" fmla="*/ 0 60000 65536"/>
              <a:gd name="T7" fmla="*/ 0 60000 65536"/>
              <a:gd name="T8" fmla="*/ 0 60000 65536"/>
              <a:gd name="T9" fmla="*/ 0 w 39335"/>
              <a:gd name="T10" fmla="*/ 0 h 21600"/>
              <a:gd name="T11" fmla="*/ 39335 w 3933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35" h="21600" fill="none" extrusionOk="0">
                <a:moveTo>
                  <a:pt x="0" y="14254"/>
                </a:moveTo>
                <a:cubicBezTo>
                  <a:pt x="3094" y="5699"/>
                  <a:pt x="11216" y="-1"/>
                  <a:pt x="20313" y="0"/>
                </a:cubicBezTo>
                <a:cubicBezTo>
                  <a:pt x="28261" y="0"/>
                  <a:pt x="35568" y="4365"/>
                  <a:pt x="39334" y="11366"/>
                </a:cubicBezTo>
              </a:path>
              <a:path w="39335" h="21600" stroke="0" extrusionOk="0">
                <a:moveTo>
                  <a:pt x="0" y="14254"/>
                </a:moveTo>
                <a:cubicBezTo>
                  <a:pt x="3094" y="5699"/>
                  <a:pt x="11216" y="-1"/>
                  <a:pt x="20313" y="0"/>
                </a:cubicBezTo>
                <a:cubicBezTo>
                  <a:pt x="28261" y="0"/>
                  <a:pt x="35568" y="4365"/>
                  <a:pt x="39334" y="11366"/>
                </a:cubicBezTo>
                <a:lnTo>
                  <a:pt x="2031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6" name="Arc 31"/>
          <p:cNvSpPr>
            <a:spLocks/>
          </p:cNvSpPr>
          <p:nvPr/>
        </p:nvSpPr>
        <p:spPr bwMode="auto">
          <a:xfrm>
            <a:off x="6556375" y="1450975"/>
            <a:ext cx="431800" cy="838200"/>
          </a:xfrm>
          <a:custGeom>
            <a:avLst/>
            <a:gdLst>
              <a:gd name="T0" fmla="*/ 0 w 40357"/>
              <a:gd name="T1" fmla="*/ 707581 h 21600"/>
              <a:gd name="T2" fmla="*/ 431800 w 40357"/>
              <a:gd name="T3" fmla="*/ 441025 h 21600"/>
              <a:gd name="T4" fmla="*/ 228285 w 40357"/>
              <a:gd name="T5" fmla="*/ 838200 h 21600"/>
              <a:gd name="T6" fmla="*/ 0 60000 65536"/>
              <a:gd name="T7" fmla="*/ 0 60000 65536"/>
              <a:gd name="T8" fmla="*/ 0 60000 65536"/>
              <a:gd name="T9" fmla="*/ 0 w 40357"/>
              <a:gd name="T10" fmla="*/ 0 h 21600"/>
              <a:gd name="T11" fmla="*/ 40357 w 403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57" h="21600" fill="none" extrusionOk="0">
                <a:moveTo>
                  <a:pt x="-1" y="18233"/>
                </a:moveTo>
                <a:cubicBezTo>
                  <a:pt x="1656" y="7733"/>
                  <a:pt x="10706" y="-1"/>
                  <a:pt x="21336" y="0"/>
                </a:cubicBezTo>
                <a:cubicBezTo>
                  <a:pt x="29284" y="0"/>
                  <a:pt x="36590" y="4365"/>
                  <a:pt x="40357" y="11364"/>
                </a:cubicBezTo>
              </a:path>
              <a:path w="40357" h="21600" stroke="0" extrusionOk="0">
                <a:moveTo>
                  <a:pt x="-1" y="18233"/>
                </a:moveTo>
                <a:cubicBezTo>
                  <a:pt x="1656" y="7733"/>
                  <a:pt x="10706" y="-1"/>
                  <a:pt x="21336" y="0"/>
                </a:cubicBezTo>
                <a:cubicBezTo>
                  <a:pt x="29284" y="0"/>
                  <a:pt x="36590" y="4365"/>
                  <a:pt x="40357" y="11364"/>
                </a:cubicBezTo>
                <a:lnTo>
                  <a:pt x="21336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7" name="Line 32"/>
          <p:cNvSpPr>
            <a:spLocks noChangeShapeType="1"/>
          </p:cNvSpPr>
          <p:nvPr/>
        </p:nvSpPr>
        <p:spPr bwMode="auto">
          <a:xfrm flipH="1">
            <a:off x="4495800" y="28956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8" name="Line 33"/>
          <p:cNvSpPr>
            <a:spLocks noChangeShapeType="1"/>
          </p:cNvSpPr>
          <p:nvPr/>
        </p:nvSpPr>
        <p:spPr bwMode="auto">
          <a:xfrm flipH="1">
            <a:off x="4648200" y="25146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69" name="Arc 34"/>
          <p:cNvSpPr>
            <a:spLocks/>
          </p:cNvSpPr>
          <p:nvPr/>
        </p:nvSpPr>
        <p:spPr bwMode="auto">
          <a:xfrm>
            <a:off x="5186363" y="2346325"/>
            <a:ext cx="454025" cy="474663"/>
          </a:xfrm>
          <a:custGeom>
            <a:avLst/>
            <a:gdLst>
              <a:gd name="T0" fmla="*/ 453851 w 41672"/>
              <a:gd name="T1" fmla="*/ 0 h 22434"/>
              <a:gd name="T2" fmla="*/ 0 w 41672"/>
              <a:gd name="T3" fmla="*/ 186510 h 22434"/>
              <a:gd name="T4" fmla="*/ 218689 w 41672"/>
              <a:gd name="T5" fmla="*/ 17646 h 22434"/>
              <a:gd name="T6" fmla="*/ 0 60000 65536"/>
              <a:gd name="T7" fmla="*/ 0 60000 65536"/>
              <a:gd name="T8" fmla="*/ 0 60000 65536"/>
              <a:gd name="T9" fmla="*/ 0 w 41672"/>
              <a:gd name="T10" fmla="*/ 0 h 22434"/>
              <a:gd name="T11" fmla="*/ 41672 w 41672"/>
              <a:gd name="T12" fmla="*/ 22434 h 224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672" h="22434" fill="none" extrusionOk="0">
                <a:moveTo>
                  <a:pt x="41655" y="0"/>
                </a:moveTo>
                <a:cubicBezTo>
                  <a:pt x="41666" y="277"/>
                  <a:pt x="41672" y="555"/>
                  <a:pt x="41672" y="834"/>
                </a:cubicBezTo>
                <a:cubicBezTo>
                  <a:pt x="41672" y="12763"/>
                  <a:pt x="32001" y="22434"/>
                  <a:pt x="20072" y="22434"/>
                </a:cubicBezTo>
                <a:cubicBezTo>
                  <a:pt x="11223" y="22434"/>
                  <a:pt x="3269" y="17037"/>
                  <a:pt x="0" y="8814"/>
                </a:cubicBezTo>
              </a:path>
              <a:path w="41672" h="22434" stroke="0" extrusionOk="0">
                <a:moveTo>
                  <a:pt x="41655" y="0"/>
                </a:moveTo>
                <a:cubicBezTo>
                  <a:pt x="41666" y="277"/>
                  <a:pt x="41672" y="555"/>
                  <a:pt x="41672" y="834"/>
                </a:cubicBezTo>
                <a:cubicBezTo>
                  <a:pt x="41672" y="12763"/>
                  <a:pt x="32001" y="22434"/>
                  <a:pt x="20072" y="22434"/>
                </a:cubicBezTo>
                <a:cubicBezTo>
                  <a:pt x="11223" y="22434"/>
                  <a:pt x="3269" y="17037"/>
                  <a:pt x="0" y="8814"/>
                </a:cubicBezTo>
                <a:lnTo>
                  <a:pt x="20072" y="834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70" name="Arc 35"/>
          <p:cNvSpPr>
            <a:spLocks/>
          </p:cNvSpPr>
          <p:nvPr/>
        </p:nvSpPr>
        <p:spPr bwMode="auto">
          <a:xfrm>
            <a:off x="6022975" y="2133600"/>
            <a:ext cx="531813" cy="533400"/>
          </a:xfrm>
          <a:custGeom>
            <a:avLst/>
            <a:gdLst>
              <a:gd name="T0" fmla="*/ 531813 w 42660"/>
              <a:gd name="T1" fmla="*/ 0 h 21600"/>
              <a:gd name="T2" fmla="*/ 0 w 42660"/>
              <a:gd name="T3" fmla="*/ 118533 h 21600"/>
              <a:gd name="T4" fmla="*/ 262541 w 42660"/>
              <a:gd name="T5" fmla="*/ 0 h 21600"/>
              <a:gd name="T6" fmla="*/ 0 60000 65536"/>
              <a:gd name="T7" fmla="*/ 0 60000 65536"/>
              <a:gd name="T8" fmla="*/ 0 60000 65536"/>
              <a:gd name="T9" fmla="*/ 0 w 42660"/>
              <a:gd name="T10" fmla="*/ 0 h 21600"/>
              <a:gd name="T11" fmla="*/ 42660 w 4266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60" h="21600" fill="none" extrusionOk="0">
                <a:moveTo>
                  <a:pt x="42660" y="0"/>
                </a:moveTo>
                <a:cubicBezTo>
                  <a:pt x="42660" y="11929"/>
                  <a:pt x="32989" y="21600"/>
                  <a:pt x="21060" y="21600"/>
                </a:cubicBezTo>
                <a:cubicBezTo>
                  <a:pt x="10979" y="21600"/>
                  <a:pt x="2240" y="14627"/>
                  <a:pt x="0" y="4799"/>
                </a:cubicBezTo>
              </a:path>
              <a:path w="42660" h="21600" stroke="0" extrusionOk="0">
                <a:moveTo>
                  <a:pt x="42660" y="0"/>
                </a:moveTo>
                <a:cubicBezTo>
                  <a:pt x="42660" y="11929"/>
                  <a:pt x="32989" y="21600"/>
                  <a:pt x="21060" y="21600"/>
                </a:cubicBezTo>
                <a:cubicBezTo>
                  <a:pt x="10979" y="21600"/>
                  <a:pt x="2240" y="14627"/>
                  <a:pt x="0" y="4799"/>
                </a:cubicBezTo>
                <a:lnTo>
                  <a:pt x="2106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71" name="Line 36"/>
          <p:cNvSpPr>
            <a:spLocks noChangeShapeType="1"/>
          </p:cNvSpPr>
          <p:nvPr/>
        </p:nvSpPr>
        <p:spPr bwMode="auto">
          <a:xfrm flipH="1">
            <a:off x="1676400" y="1524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72" name="Line 37"/>
          <p:cNvSpPr>
            <a:spLocks noChangeShapeType="1"/>
          </p:cNvSpPr>
          <p:nvPr/>
        </p:nvSpPr>
        <p:spPr bwMode="auto">
          <a:xfrm flipH="1">
            <a:off x="1752600" y="1752600"/>
            <a:ext cx="17526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73" name="Line 38"/>
          <p:cNvSpPr>
            <a:spLocks noChangeShapeType="1"/>
          </p:cNvSpPr>
          <p:nvPr/>
        </p:nvSpPr>
        <p:spPr bwMode="auto">
          <a:xfrm>
            <a:off x="1524000" y="1676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74" name="Arc 39"/>
          <p:cNvSpPr>
            <a:spLocks/>
          </p:cNvSpPr>
          <p:nvPr/>
        </p:nvSpPr>
        <p:spPr bwMode="auto">
          <a:xfrm>
            <a:off x="3505200" y="1525588"/>
            <a:ext cx="79375" cy="231775"/>
          </a:xfrm>
          <a:custGeom>
            <a:avLst/>
            <a:gdLst>
              <a:gd name="T0" fmla="*/ 0 w 22493"/>
              <a:gd name="T1" fmla="*/ 97 h 42965"/>
              <a:gd name="T2" fmla="*/ 14377 w 22493"/>
              <a:gd name="T3" fmla="*/ 231775 h 42965"/>
              <a:gd name="T4" fmla="*/ 3151 w 22493"/>
              <a:gd name="T5" fmla="*/ 116521 h 42965"/>
              <a:gd name="T6" fmla="*/ 0 60000 65536"/>
              <a:gd name="T7" fmla="*/ 0 60000 65536"/>
              <a:gd name="T8" fmla="*/ 0 60000 65536"/>
              <a:gd name="T9" fmla="*/ 0 w 22493"/>
              <a:gd name="T10" fmla="*/ 0 h 42965"/>
              <a:gd name="T11" fmla="*/ 22493 w 22493"/>
              <a:gd name="T12" fmla="*/ 42965 h 429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93" h="42965" fill="none" extrusionOk="0">
                <a:moveTo>
                  <a:pt x="0" y="18"/>
                </a:moveTo>
                <a:cubicBezTo>
                  <a:pt x="297" y="6"/>
                  <a:pt x="595" y="-1"/>
                  <a:pt x="893" y="0"/>
                </a:cubicBezTo>
                <a:cubicBezTo>
                  <a:pt x="12822" y="0"/>
                  <a:pt x="22493" y="9670"/>
                  <a:pt x="22493" y="21600"/>
                </a:cubicBezTo>
                <a:cubicBezTo>
                  <a:pt x="22493" y="32300"/>
                  <a:pt x="14658" y="41388"/>
                  <a:pt x="4073" y="42964"/>
                </a:cubicBezTo>
              </a:path>
              <a:path w="22493" h="42965" stroke="0" extrusionOk="0">
                <a:moveTo>
                  <a:pt x="0" y="18"/>
                </a:moveTo>
                <a:cubicBezTo>
                  <a:pt x="297" y="6"/>
                  <a:pt x="595" y="-1"/>
                  <a:pt x="893" y="0"/>
                </a:cubicBezTo>
                <a:cubicBezTo>
                  <a:pt x="12822" y="0"/>
                  <a:pt x="22493" y="9670"/>
                  <a:pt x="22493" y="21600"/>
                </a:cubicBezTo>
                <a:cubicBezTo>
                  <a:pt x="22493" y="32300"/>
                  <a:pt x="14658" y="41388"/>
                  <a:pt x="4073" y="42964"/>
                </a:cubicBezTo>
                <a:lnTo>
                  <a:pt x="89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75" name="Arc 40"/>
          <p:cNvSpPr>
            <a:spLocks/>
          </p:cNvSpPr>
          <p:nvPr/>
        </p:nvSpPr>
        <p:spPr bwMode="auto">
          <a:xfrm>
            <a:off x="1527175" y="1524000"/>
            <a:ext cx="152400" cy="152400"/>
          </a:xfrm>
          <a:custGeom>
            <a:avLst/>
            <a:gdLst>
              <a:gd name="T0" fmla="*/ 811 w 21600"/>
              <a:gd name="T1" fmla="*/ 152400 h 23729"/>
              <a:gd name="T2" fmla="*/ 138176 w 21600"/>
              <a:gd name="T3" fmla="*/ 0 h 23729"/>
              <a:gd name="T4" fmla="*/ 152400 w 21600"/>
              <a:gd name="T5" fmla="*/ 138123 h 23729"/>
              <a:gd name="T6" fmla="*/ 0 60000 65536"/>
              <a:gd name="T7" fmla="*/ 0 60000 65536"/>
              <a:gd name="T8" fmla="*/ 0 60000 65536"/>
              <a:gd name="T9" fmla="*/ 0 w 21600"/>
              <a:gd name="T10" fmla="*/ 0 h 23729"/>
              <a:gd name="T11" fmla="*/ 21600 w 21600"/>
              <a:gd name="T12" fmla="*/ 23729 h 237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729" fill="none" extrusionOk="0">
                <a:moveTo>
                  <a:pt x="114" y="23729"/>
                </a:moveTo>
                <a:cubicBezTo>
                  <a:pt x="38" y="22990"/>
                  <a:pt x="0" y="22248"/>
                  <a:pt x="0" y="21506"/>
                </a:cubicBezTo>
                <a:cubicBezTo>
                  <a:pt x="-1" y="10357"/>
                  <a:pt x="8484" y="1040"/>
                  <a:pt x="19584" y="0"/>
                </a:cubicBezTo>
              </a:path>
              <a:path w="21600" h="23729" stroke="0" extrusionOk="0">
                <a:moveTo>
                  <a:pt x="114" y="23729"/>
                </a:moveTo>
                <a:cubicBezTo>
                  <a:pt x="38" y="22990"/>
                  <a:pt x="0" y="22248"/>
                  <a:pt x="0" y="21506"/>
                </a:cubicBezTo>
                <a:cubicBezTo>
                  <a:pt x="-1" y="10357"/>
                  <a:pt x="8484" y="1040"/>
                  <a:pt x="19584" y="0"/>
                </a:cubicBezTo>
                <a:lnTo>
                  <a:pt x="21600" y="21506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76" name="Arc 41"/>
          <p:cNvSpPr>
            <a:spLocks/>
          </p:cNvSpPr>
          <p:nvPr/>
        </p:nvSpPr>
        <p:spPr bwMode="auto">
          <a:xfrm>
            <a:off x="1527175" y="2819400"/>
            <a:ext cx="225425" cy="76200"/>
          </a:xfrm>
          <a:custGeom>
            <a:avLst/>
            <a:gdLst>
              <a:gd name="T0" fmla="*/ 225425 w 33357"/>
              <a:gd name="T1" fmla="*/ 63825 h 21600"/>
              <a:gd name="T2" fmla="*/ 0 w 33357"/>
              <a:gd name="T3" fmla="*/ 4752 h 21600"/>
              <a:gd name="T4" fmla="*/ 145688 w 33357"/>
              <a:gd name="T5" fmla="*/ 0 h 21600"/>
              <a:gd name="T6" fmla="*/ 0 60000 65536"/>
              <a:gd name="T7" fmla="*/ 0 60000 65536"/>
              <a:gd name="T8" fmla="*/ 0 60000 65536"/>
              <a:gd name="T9" fmla="*/ 0 w 33357"/>
              <a:gd name="T10" fmla="*/ 0 h 21600"/>
              <a:gd name="T11" fmla="*/ 33357 w 333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357" h="21600" fill="none" extrusionOk="0">
                <a:moveTo>
                  <a:pt x="33357" y="18092"/>
                </a:moveTo>
                <a:cubicBezTo>
                  <a:pt x="29847" y="20381"/>
                  <a:pt x="25748" y="21599"/>
                  <a:pt x="21558" y="21600"/>
                </a:cubicBezTo>
                <a:cubicBezTo>
                  <a:pt x="10151" y="21600"/>
                  <a:pt x="711" y="12731"/>
                  <a:pt x="0" y="1346"/>
                </a:cubicBezTo>
              </a:path>
              <a:path w="33357" h="21600" stroke="0" extrusionOk="0">
                <a:moveTo>
                  <a:pt x="33357" y="18092"/>
                </a:moveTo>
                <a:cubicBezTo>
                  <a:pt x="29847" y="20381"/>
                  <a:pt x="25748" y="21599"/>
                  <a:pt x="21558" y="21600"/>
                </a:cubicBezTo>
                <a:cubicBezTo>
                  <a:pt x="10151" y="21600"/>
                  <a:pt x="711" y="12731"/>
                  <a:pt x="0" y="1346"/>
                </a:cubicBezTo>
                <a:lnTo>
                  <a:pt x="21558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377" name="Rectangle 42"/>
          <p:cNvSpPr>
            <a:spLocks noChangeArrowheads="1"/>
          </p:cNvSpPr>
          <p:nvPr/>
        </p:nvSpPr>
        <p:spPr bwMode="auto">
          <a:xfrm>
            <a:off x="393700" y="4432300"/>
            <a:ext cx="187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Compliance</a:t>
            </a:r>
          </a:p>
        </p:txBody>
      </p:sp>
      <p:sp>
        <p:nvSpPr>
          <p:cNvPr id="14378" name="Rectangle 43"/>
          <p:cNvSpPr>
            <a:spLocks noChangeArrowheads="1"/>
          </p:cNvSpPr>
          <p:nvPr/>
        </p:nvSpPr>
        <p:spPr bwMode="auto">
          <a:xfrm>
            <a:off x="1917700" y="3594100"/>
            <a:ext cx="180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Metabolism</a:t>
            </a:r>
          </a:p>
        </p:txBody>
      </p:sp>
      <p:sp>
        <p:nvSpPr>
          <p:cNvPr id="14379" name="Rectangle 44"/>
          <p:cNvSpPr>
            <a:spLocks noChangeArrowheads="1"/>
          </p:cNvSpPr>
          <p:nvPr/>
        </p:nvSpPr>
        <p:spPr bwMode="auto">
          <a:xfrm>
            <a:off x="6032500" y="4813300"/>
            <a:ext cx="226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Excretion</a:t>
            </a:r>
          </a:p>
        </p:txBody>
      </p:sp>
      <p:sp>
        <p:nvSpPr>
          <p:cNvPr id="14380" name="Rectangle 45"/>
          <p:cNvSpPr>
            <a:spLocks noChangeArrowheads="1"/>
          </p:cNvSpPr>
          <p:nvPr/>
        </p:nvSpPr>
        <p:spPr bwMode="auto">
          <a:xfrm>
            <a:off x="3975100" y="53467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Absorption</a:t>
            </a:r>
          </a:p>
        </p:txBody>
      </p:sp>
      <p:sp>
        <p:nvSpPr>
          <p:cNvPr id="14381" name="Rectangle 46"/>
          <p:cNvSpPr>
            <a:spLocks noChangeArrowheads="1"/>
          </p:cNvSpPr>
          <p:nvPr/>
        </p:nvSpPr>
        <p:spPr bwMode="auto">
          <a:xfrm>
            <a:off x="5041900" y="29845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Blood levels</a:t>
            </a:r>
          </a:p>
        </p:txBody>
      </p:sp>
      <p:sp>
        <p:nvSpPr>
          <p:cNvPr id="14382" name="Rectangle 47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dirty="0" smtClean="0"/>
              <a:t>2. Factors affecting drug levels</a:t>
            </a:r>
            <a:endParaRPr lang="en-US" dirty="0" smtClean="0"/>
          </a:p>
        </p:txBody>
      </p:sp>
      <p:sp>
        <p:nvSpPr>
          <p:cNvPr id="14384" name="Rectangle 43"/>
          <p:cNvSpPr>
            <a:spLocks noChangeArrowheads="1"/>
          </p:cNvSpPr>
          <p:nvPr/>
        </p:nvSpPr>
        <p:spPr bwMode="auto">
          <a:xfrm>
            <a:off x="4427538" y="4508500"/>
            <a:ext cx="180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838200" y="1524000"/>
            <a:ext cx="750728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3200"/>
              <a:t>Failure to respond to a drug may be due to poor compliance.</a:t>
            </a:r>
            <a:endParaRPr lang="en-GB" sz="3200" b="1"/>
          </a:p>
          <a:p>
            <a:pPr defTabSz="762000" eaLnBrk="0" hangingPunct="0"/>
            <a:endParaRPr lang="en-GB" sz="3200"/>
          </a:p>
          <a:p>
            <a:pPr defTabSz="762000" eaLnBrk="0" hangingPunct="0"/>
            <a:r>
              <a:rPr lang="en-GB" sz="3200"/>
              <a:t>Up to 20% of patients fail to collect prescriptions.</a:t>
            </a:r>
          </a:p>
          <a:p>
            <a:pPr defTabSz="762000" eaLnBrk="0" hangingPunct="0"/>
            <a:endParaRPr lang="en-GB" sz="3200"/>
          </a:p>
          <a:p>
            <a:pPr defTabSz="762000" eaLnBrk="0" hangingPunct="0"/>
            <a:r>
              <a:rPr lang="en-GB" sz="3200"/>
              <a:t>Rates of compliance have been estimated at between 10% and 90%.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5367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Compliance (Adherance)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755650" y="1628775"/>
            <a:ext cx="800735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</a:rPr>
              <a:t>PHARMACOKINETICS</a:t>
            </a:r>
            <a:endParaRPr lang="en-GB" sz="3200" b="1"/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WHAT THE BODY DOES TO THE DRUG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Refers to the study of the absorption, distribution, metabolism and elimination of drugs.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Details complex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Basic principles important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1447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6391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Pharmacokinetic factors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69900" y="1536700"/>
            <a:ext cx="7862888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</a:rPr>
              <a:t>ABSORPTION and BIOAVAILABILITY</a:t>
            </a:r>
            <a:endParaRPr lang="en-GB" sz="3200" b="1"/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Most drugs are given orally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There may not be complete absorption particularly of water-soluble drugs.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Digoxin bioavailability changed in 1970’s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Grapefruit juice may bind gut enzymes and increase bioavailability of drugs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1447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5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Pharmacokinetic factors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573088" y="1628775"/>
            <a:ext cx="822325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</a:rPr>
              <a:t>DISTRIBUTION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Depends on blood supply and relative water or lipid solubility of the drug</a:t>
            </a:r>
          </a:p>
          <a:p>
            <a:pPr defTabSz="762000" eaLnBrk="0" hangingPunct="0"/>
            <a:endParaRPr lang="en-GB" sz="2400" b="1"/>
          </a:p>
          <a:p>
            <a:pPr defTabSz="762000" eaLnBrk="0" hangingPunct="0"/>
            <a:r>
              <a:rPr lang="en-GB" sz="3200"/>
              <a:t>May vary depending on weight of patient, amount of adipose tissue, and presence of disease (e.g. ascites).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0" y="1447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439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Pharmacokinetic factors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20713" y="1389063"/>
            <a:ext cx="7991475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</a:rPr>
              <a:t>METABOLISM</a:t>
            </a:r>
            <a:endParaRPr lang="en-GB" sz="3200"/>
          </a:p>
          <a:p>
            <a:pPr defTabSz="762000" eaLnBrk="0" hangingPunct="0">
              <a:spcBef>
                <a:spcPct val="25000"/>
              </a:spcBef>
            </a:pPr>
            <a:r>
              <a:rPr lang="en-GB" sz="3200"/>
              <a:t>Lipid soluble drugs need to be metabolised to more water-soluble compounds before they can be excreted effectively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3200"/>
              <a:t>The liver is the principal site of drug metabolism which occurs in two phases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3100"/>
              <a:t>Phase I  - oxidation  (Cytochrome P450)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3100"/>
              <a:t>Phase II - conjugation with glucuronide or sulphate</a:t>
            </a:r>
            <a:endParaRPr lang="en-GB" sz="3200">
              <a:latin typeface="Times New Roman" pitchFamily="18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0" y="1447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3" name="Rectangle 8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Pharmacokinetic factors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11188" y="1341438"/>
            <a:ext cx="7862887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</a:rPr>
              <a:t>METABOLISM</a:t>
            </a:r>
            <a:endParaRPr lang="en-GB" sz="3200"/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May be affected by liver disease, nutritional status, smoking, alcohol and other drugs.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Reduced in premature infants and the elderly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Genetic variations in the activity of drug metabolising enzymes</a:t>
            </a:r>
            <a:endParaRPr lang="en-GB" sz="3200">
              <a:latin typeface="Times New Roman" pitchFamily="18" charset="0"/>
            </a:endParaRPr>
          </a:p>
          <a:p>
            <a:pPr algn="just" defTabSz="762000" eaLnBrk="0" hangingPunct="0"/>
            <a:endParaRPr lang="en-GB" sz="3200">
              <a:latin typeface="Times New Roman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1447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0486" name="Rectangle 7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Pharmacokinetic factors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150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1508" name="Rectangle 1029"/>
          <p:cNvSpPr>
            <a:spLocks noChangeArrowheads="1"/>
          </p:cNvSpPr>
          <p:nvPr/>
        </p:nvSpPr>
        <p:spPr bwMode="auto">
          <a:xfrm>
            <a:off x="428625" y="1428750"/>
            <a:ext cx="7743825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3200" b="1"/>
              <a:t>Genetic variations may affect response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 b="1"/>
              <a:t>e.g. Drug metabolism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 b="1"/>
              <a:t>TPMT - Thiopurine methyltransferase</a:t>
            </a:r>
            <a:r>
              <a:rPr lang="en-GB" sz="3200"/>
              <a:t> 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Deficiency may lead to bone marrow toxicity when treated with Azathioprine,  6-mercaptopurine or 6-thioguanine</a:t>
            </a:r>
            <a:endParaRPr lang="en-GB" sz="3200">
              <a:latin typeface="Times New Roman" pitchFamily="18" charset="0"/>
            </a:endParaRPr>
          </a:p>
          <a:p>
            <a:pPr algn="just" defTabSz="762000" eaLnBrk="0" hangingPunct="0"/>
            <a:endParaRPr lang="en-GB" sz="3200">
              <a:latin typeface="Times New Roman" pitchFamily="18" charset="0"/>
            </a:endParaRPr>
          </a:p>
        </p:txBody>
      </p:sp>
      <p:sp>
        <p:nvSpPr>
          <p:cNvPr id="21509" name="Rectangle 1030"/>
          <p:cNvSpPr>
            <a:spLocks noChangeArrowheads="1"/>
          </p:cNvSpPr>
          <p:nvPr/>
        </p:nvSpPr>
        <p:spPr bwMode="auto">
          <a:xfrm>
            <a:off x="0" y="1447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0" name="Rectangle 1031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Pharmacogenomic factors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Thiopurine Methyltransferase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Variability in TPMT activity (Weinshilboum &amp; Sladek, 1980)</a:t>
            </a:r>
          </a:p>
          <a:p>
            <a:pPr lvl="1" eaLnBrk="1" hangingPunct="1"/>
            <a:r>
              <a:rPr lang="en-US" sz="3400" smtClean="0"/>
              <a:t>88.6% high enzyme activity; </a:t>
            </a:r>
          </a:p>
          <a:p>
            <a:pPr lvl="1" eaLnBrk="1" hangingPunct="1"/>
            <a:r>
              <a:rPr lang="en-US" sz="3400" smtClean="0"/>
              <a:t>11.1% intermediate; </a:t>
            </a:r>
          </a:p>
          <a:p>
            <a:pPr lvl="1" eaLnBrk="1" hangingPunct="1"/>
            <a:r>
              <a:rPr lang="en-US" sz="3400" smtClean="0"/>
              <a:t>0.3% undetectable activity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GB" sz="3000" smtClean="0"/>
              <a:t>Highly susceptible to toxicity</a:t>
            </a:r>
            <a:endParaRPr lang="en-US" sz="3000" smtClean="0"/>
          </a:p>
          <a:p>
            <a:pPr lvl="1" eaLnBrk="1" hangingPunct="1">
              <a:buFont typeface="Wingdings" pitchFamily="2" charset="2"/>
              <a:buNone/>
            </a:pPr>
            <a:endParaRPr lang="en-US" sz="3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639763" y="1412875"/>
            <a:ext cx="8078787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25000"/>
              </a:spcBef>
            </a:pPr>
            <a:r>
              <a:rPr lang="en-GB" sz="3200" b="1">
                <a:solidFill>
                  <a:schemeClr val="hlink"/>
                </a:solidFill>
              </a:rPr>
              <a:t>EXCRETION</a:t>
            </a:r>
            <a:endParaRPr lang="en-GB" sz="3200">
              <a:solidFill>
                <a:srgbClr val="FF3300"/>
              </a:solidFill>
            </a:endParaRPr>
          </a:p>
          <a:p>
            <a:pPr defTabSz="762000" eaLnBrk="0" hangingPunct="0">
              <a:spcBef>
                <a:spcPct val="25000"/>
              </a:spcBef>
            </a:pPr>
            <a:r>
              <a:rPr lang="en-GB" sz="3200"/>
              <a:t>Most drugs and their metabolites are largely excreted by the kidney.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3200"/>
              <a:t>Drugs can also be excreted in</a:t>
            </a:r>
            <a:r>
              <a:rPr lang="en-GB" sz="2400"/>
              <a:t> </a:t>
            </a:r>
            <a:r>
              <a:rPr lang="en-GB" sz="3200"/>
              <a:t> bile, faeces, saliva and expired air.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3200"/>
              <a:t>Drugs where a significant proportion is excreted unchanged in the urine should be reduced in renal impairment  e.g. digoxin, lithium, aminoglycosides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1447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3558" name="Rectangle 7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Pharmacokinetic factors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750" y="5734050"/>
            <a:ext cx="8064500" cy="7921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000" b="1">
                <a:cs typeface="Arial" charset="0"/>
              </a:rPr>
              <a:t>WARNING:	</a:t>
            </a:r>
            <a:r>
              <a:rPr lang="en-GB" sz="2000">
                <a:cs typeface="Arial" charset="0"/>
              </a:rPr>
              <a:t>Your handset will go to SLEEP when not in use. </a:t>
            </a:r>
          </a:p>
          <a:p>
            <a:r>
              <a:rPr lang="en-GB" sz="2000">
                <a:cs typeface="Arial" charset="0"/>
              </a:rPr>
              <a:t>		Press * ANY KEY to WAKE UP your handset.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2546350"/>
            <a:ext cx="91440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60000"/>
              </a:lnSpc>
              <a:buFontTx/>
              <a:buAutoNum type="arabicPeriod"/>
            </a:pPr>
            <a:r>
              <a:rPr lang="en-GB" sz="2000" b="1">
                <a:cs typeface="Arial" charset="0"/>
              </a:rPr>
              <a:t>Turn your handset (OFF) THEN ON- slide the Power Switch up (I = ON)</a:t>
            </a:r>
          </a:p>
          <a:p>
            <a:pPr marL="342900" indent="-342900">
              <a:lnSpc>
                <a:spcPct val="160000"/>
              </a:lnSpc>
              <a:buFontTx/>
              <a:buAutoNum type="arabicPeriod"/>
            </a:pPr>
            <a:r>
              <a:rPr lang="en-GB" sz="2000" b="1">
                <a:cs typeface="Arial" charset="0"/>
              </a:rPr>
              <a:t>Wait 4 seconds till GTCO CalComp disappears.  It will start scanning.</a:t>
            </a:r>
          </a:p>
          <a:p>
            <a:pPr marL="342900" indent="-342900">
              <a:lnSpc>
                <a:spcPct val="160000"/>
              </a:lnSpc>
              <a:buFontTx/>
              <a:buAutoNum type="arabicPeriod"/>
            </a:pPr>
            <a:r>
              <a:rPr lang="en-GB" sz="2000" b="1">
                <a:cs typeface="Arial" charset="0"/>
              </a:rPr>
              <a:t>Join the class by pressing the letter     &lt;C&gt;           and </a:t>
            </a:r>
          </a:p>
          <a:p>
            <a:pPr marL="342900" indent="-342900">
              <a:lnSpc>
                <a:spcPct val="160000"/>
              </a:lnSpc>
            </a:pPr>
            <a:r>
              <a:rPr lang="en-GB" sz="2000" b="1">
                <a:cs typeface="Arial" charset="0"/>
              </a:rPr>
              <a:t>      then the green arrow</a:t>
            </a:r>
          </a:p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en-GB" sz="2000" b="1">
                <a:cs typeface="Arial" charset="0"/>
              </a:rPr>
              <a:t>It should say “ANS”</a:t>
            </a:r>
          </a:p>
          <a:p>
            <a:pPr marL="2171700" lvl="4" indent="-342900">
              <a:lnSpc>
                <a:spcPct val="150000"/>
              </a:lnSpc>
            </a:pPr>
            <a:r>
              <a:rPr lang="en-GB" sz="2000" b="1">
                <a:cs typeface="Arial" charset="0"/>
              </a:rPr>
              <a:t>  YEAR5PATH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221163"/>
            <a:ext cx="4095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913313" y="377825"/>
            <a:ext cx="881062" cy="165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592513" y="2201863"/>
            <a:ext cx="711200" cy="1285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pic>
        <p:nvPicPr>
          <p:cNvPr id="6151" name="Picture 7" descr="hands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500" y="115888"/>
            <a:ext cx="64008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3581400"/>
            <a:ext cx="1081088" cy="719138"/>
          </a:xfrm>
          <a:prstGeom prst="rect">
            <a:avLst/>
          </a:prstGeom>
          <a:solidFill>
            <a:srgbClr val="FFCC00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000" b="1">
                <a:latin typeface="Times New Roman" pitchFamily="18" charset="0"/>
                <a:cs typeface="Arial" charset="0"/>
              </a:rPr>
              <a:t>&lt;1&gt;</a:t>
            </a:r>
            <a:endParaRPr lang="en-US" sz="4000" b="1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39750" y="1628775"/>
            <a:ext cx="80645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</a:rPr>
              <a:t>PHARMACODYNAMICS</a:t>
            </a:r>
            <a:endParaRPr lang="en-GB" sz="3200"/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WHAT THE DRUG DOES TO THE BODY</a:t>
            </a:r>
          </a:p>
          <a:p>
            <a:pPr marL="742950" lvl="1" indent="-285750" defTabSz="762000" eaLnBrk="0" hangingPunct="0">
              <a:spcBef>
                <a:spcPct val="50000"/>
              </a:spcBef>
            </a:pPr>
            <a:r>
              <a:rPr lang="en-GB" sz="3200"/>
              <a:t>The actions of most drugs are mediated by binding to receptor sites.</a:t>
            </a:r>
          </a:p>
          <a:p>
            <a:pPr marL="742950" lvl="1" indent="-285750" defTabSz="762000" eaLnBrk="0" hangingPunct="0">
              <a:spcBef>
                <a:spcPct val="50000"/>
              </a:spcBef>
            </a:pPr>
            <a:r>
              <a:rPr lang="en-GB" sz="3200"/>
              <a:t>The response for a given concentration at the receptor site may be affected by many factors e.g. genetics, age, other drugs, etc.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0" y="1447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582" name="Rectangle 7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Pharmacodynamics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684213" y="1557338"/>
            <a:ext cx="7578725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3200" b="1">
                <a:solidFill>
                  <a:schemeClr val="hlink"/>
                </a:solidFill>
              </a:rPr>
              <a:t>Timing of Sample</a:t>
            </a:r>
            <a:endParaRPr lang="en-GB" sz="3200" b="1"/>
          </a:p>
          <a:p>
            <a:pPr defTabSz="762000" eaLnBrk="0" hangingPunct="0"/>
            <a:endParaRPr lang="en-GB" sz="3200" b="1" u="sng"/>
          </a:p>
          <a:p>
            <a:pPr defTabSz="762000" eaLnBrk="0" hangingPunct="0"/>
            <a:r>
              <a:rPr lang="en-GB" sz="3200"/>
              <a:t>4-5 half lives are needed to reach a steady state.</a:t>
            </a:r>
          </a:p>
          <a:p>
            <a:pPr defTabSz="762000" eaLnBrk="0" hangingPunct="0"/>
            <a:endParaRPr lang="en-GB" sz="3200"/>
          </a:p>
          <a:p>
            <a:pPr defTabSz="762000" eaLnBrk="0" hangingPunct="0"/>
            <a:r>
              <a:rPr lang="en-GB" sz="3200"/>
              <a:t>Levels are not constant particularly if the drug has a short half life.</a:t>
            </a:r>
          </a:p>
        </p:txBody>
      </p:sp>
      <p:sp>
        <p:nvSpPr>
          <p:cNvPr id="26632" name="Rectangle 9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dirty="0" smtClean="0"/>
              <a:t>3. Interpretation of drug levels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0" y="133350"/>
            <a:ext cx="843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GB" sz="3200" b="1">
                <a:solidFill>
                  <a:schemeClr val="bg1"/>
                </a:solidFill>
              </a:rPr>
              <a:t>Dose-Response Curve After Repeated</a:t>
            </a:r>
          </a:p>
          <a:p>
            <a:pPr algn="ctr" defTabSz="762000" eaLnBrk="0" hangingPunct="0"/>
            <a:r>
              <a:rPr lang="en-GB" sz="3200" b="1">
                <a:solidFill>
                  <a:schemeClr val="bg1"/>
                </a:solidFill>
              </a:rPr>
              <a:t>Oral Administration of Drug</a:t>
            </a:r>
          </a:p>
        </p:txBody>
      </p:sp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279400" y="4929188"/>
            <a:ext cx="8736013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20000"/>
              </a:spcBef>
            </a:pPr>
            <a:r>
              <a:rPr lang="en-GB" sz="2000" b="1"/>
              <a:t>                    Half-lives (n)  1        2       3       4       5       6       7</a:t>
            </a:r>
          </a:p>
          <a:p>
            <a:pPr defTabSz="762000" eaLnBrk="0" hangingPunct="0">
              <a:spcBef>
                <a:spcPct val="20000"/>
              </a:spcBef>
            </a:pPr>
            <a:r>
              <a:rPr lang="en-GB" sz="2000" b="1"/>
              <a:t>Steady state achieved % 50      75     88     94     97     98     99</a:t>
            </a:r>
          </a:p>
          <a:p>
            <a:pPr defTabSz="762000" eaLnBrk="0" hangingPunct="0">
              <a:spcBef>
                <a:spcPct val="25000"/>
              </a:spcBef>
            </a:pPr>
            <a:endParaRPr lang="en-GB" sz="1600" b="1"/>
          </a:p>
          <a:p>
            <a:pPr defTabSz="762000" eaLnBrk="0" hangingPunct="0">
              <a:spcBef>
                <a:spcPct val="25000"/>
              </a:spcBef>
            </a:pPr>
            <a:endParaRPr lang="en-GB" sz="1600" b="1"/>
          </a:p>
          <a:p>
            <a:pPr defTabSz="762000" eaLnBrk="0" hangingPunct="0">
              <a:spcBef>
                <a:spcPct val="25000"/>
              </a:spcBef>
            </a:pPr>
            <a:r>
              <a:rPr lang="en-GB" sz="1600" b="1"/>
              <a:t>              *MTC = Min. toxic conc  **MEC = Min. effective conc.</a:t>
            </a:r>
            <a:endParaRPr lang="en-GB" sz="2000" b="1"/>
          </a:p>
          <a:p>
            <a:pPr defTabSz="762000" eaLnBrk="0" hangingPunct="0">
              <a:spcBef>
                <a:spcPct val="20000"/>
              </a:spcBef>
            </a:pPr>
            <a:endParaRPr lang="en-GB" sz="2000" b="1"/>
          </a:p>
        </p:txBody>
      </p:sp>
      <p:grpSp>
        <p:nvGrpSpPr>
          <p:cNvPr id="27652" name="Group 11"/>
          <p:cNvGrpSpPr>
            <a:grpSpLocks/>
          </p:cNvGrpSpPr>
          <p:nvPr/>
        </p:nvGrpSpPr>
        <p:grpSpPr bwMode="auto">
          <a:xfrm>
            <a:off x="355600" y="1574800"/>
            <a:ext cx="8178800" cy="4749800"/>
            <a:chOff x="56" y="1232"/>
            <a:chExt cx="5152" cy="2992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654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7655" name="Group 10"/>
            <p:cNvGrpSpPr>
              <a:grpSpLocks/>
            </p:cNvGrpSpPr>
            <p:nvPr/>
          </p:nvGrpSpPr>
          <p:grpSpPr bwMode="auto">
            <a:xfrm>
              <a:off x="56" y="1232"/>
              <a:ext cx="5152" cy="2232"/>
              <a:chOff x="56" y="1208"/>
              <a:chExt cx="5152" cy="2232"/>
            </a:xfrm>
          </p:grpSpPr>
          <p:pic>
            <p:nvPicPr>
              <p:cNvPr id="27656" name="Pictur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94" y="1323"/>
                <a:ext cx="3414" cy="19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657" name="Rectangle 7"/>
              <p:cNvSpPr>
                <a:spLocks noChangeArrowheads="1"/>
              </p:cNvSpPr>
              <p:nvPr/>
            </p:nvSpPr>
            <p:spPr bwMode="auto">
              <a:xfrm>
                <a:off x="1496" y="1208"/>
                <a:ext cx="320" cy="2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200" b="1"/>
                  <a:t>25</a:t>
                </a:r>
              </a:p>
              <a:p>
                <a:pPr defTabSz="762000" eaLnBrk="0" hangingPunct="0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200" b="1"/>
                  <a:t>20</a:t>
                </a:r>
              </a:p>
              <a:p>
                <a:pPr defTabSz="762000" eaLnBrk="0" hangingPunct="0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200" b="1"/>
                  <a:t>15</a:t>
                </a:r>
              </a:p>
              <a:p>
                <a:pPr defTabSz="762000" eaLnBrk="0" hangingPunct="0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200" b="1"/>
                  <a:t>10</a:t>
                </a:r>
              </a:p>
              <a:p>
                <a:pPr defTabSz="762000" eaLnBrk="0" hangingPunct="0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200" b="1"/>
                  <a:t>  5</a:t>
                </a:r>
              </a:p>
              <a:p>
                <a:pPr defTabSz="762000" eaLnBrk="0" hangingPunct="0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GB" sz="2200" b="1"/>
                  <a:t>  0</a:t>
                </a:r>
              </a:p>
            </p:txBody>
          </p:sp>
          <p:sp>
            <p:nvSpPr>
              <p:cNvPr id="27658" name="Rectangle 9"/>
              <p:cNvSpPr>
                <a:spLocks noChangeArrowheads="1"/>
              </p:cNvSpPr>
              <p:nvPr/>
            </p:nvSpPr>
            <p:spPr bwMode="auto">
              <a:xfrm>
                <a:off x="56" y="1688"/>
                <a:ext cx="1472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 defTabSz="762000" eaLnBrk="0" hangingPunct="0"/>
                <a:r>
                  <a:rPr lang="en-GB" sz="2400" b="1"/>
                  <a:t>Plasma</a:t>
                </a:r>
              </a:p>
              <a:p>
                <a:pPr algn="ctr" defTabSz="762000" eaLnBrk="0" hangingPunct="0"/>
                <a:r>
                  <a:rPr lang="en-GB" sz="2400" b="1"/>
                  <a:t>Concentration</a:t>
                </a:r>
              </a:p>
              <a:p>
                <a:pPr algn="ctr" defTabSz="762000" eaLnBrk="0" hangingPunct="0"/>
                <a:r>
                  <a:rPr lang="en-GB" sz="2400" b="1"/>
                  <a:t>(mg/l)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8679" name="Rectangle 65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Protein binding</a:t>
            </a:r>
            <a:endParaRPr lang="en-US" smtClean="0"/>
          </a:p>
        </p:txBody>
      </p:sp>
      <p:sp>
        <p:nvSpPr>
          <p:cNvPr id="28680" name="Text Box 66"/>
          <p:cNvSpPr txBox="1">
            <a:spLocks noChangeArrowheads="1"/>
          </p:cNvSpPr>
          <p:nvPr/>
        </p:nvSpPr>
        <p:spPr bwMode="auto">
          <a:xfrm>
            <a:off x="822325" y="1384300"/>
            <a:ext cx="5311775" cy="476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 eaLnBrk="0" hangingPunct="0">
              <a:lnSpc>
                <a:spcPct val="120000"/>
              </a:lnSpc>
            </a:pPr>
            <a:r>
              <a:rPr lang="en-GB" sz="3200"/>
              <a:t>Drug		%protein bound</a:t>
            </a:r>
          </a:p>
          <a:p>
            <a:pPr defTabSz="762000" eaLnBrk="0" hangingPunct="0">
              <a:lnSpc>
                <a:spcPct val="120000"/>
              </a:lnSpc>
            </a:pPr>
            <a:r>
              <a:rPr lang="en-GB" sz="3200"/>
              <a:t>Lithium			0%</a:t>
            </a:r>
          </a:p>
          <a:p>
            <a:pPr defTabSz="762000" eaLnBrk="0" hangingPunct="0">
              <a:lnSpc>
                <a:spcPct val="120000"/>
              </a:lnSpc>
            </a:pPr>
            <a:r>
              <a:rPr lang="en-GB" sz="3200"/>
              <a:t>Gentamicin		&lt;10%</a:t>
            </a:r>
          </a:p>
          <a:p>
            <a:pPr defTabSz="762000" eaLnBrk="0" hangingPunct="0">
              <a:lnSpc>
                <a:spcPct val="120000"/>
              </a:lnSpc>
            </a:pPr>
            <a:r>
              <a:rPr lang="en-GB" sz="3200"/>
              <a:t>Digoxin			20%</a:t>
            </a:r>
          </a:p>
          <a:p>
            <a:pPr defTabSz="762000" eaLnBrk="0" hangingPunct="0">
              <a:lnSpc>
                <a:spcPct val="120000"/>
              </a:lnSpc>
            </a:pPr>
            <a:r>
              <a:rPr lang="en-GB" sz="3200"/>
              <a:t>Theophylline	60%</a:t>
            </a:r>
          </a:p>
          <a:p>
            <a:pPr defTabSz="762000" eaLnBrk="0" hangingPunct="0">
              <a:lnSpc>
                <a:spcPct val="120000"/>
              </a:lnSpc>
            </a:pPr>
            <a:r>
              <a:rPr lang="en-GB" sz="3200"/>
              <a:t>Carbamazepine	70-80%</a:t>
            </a:r>
          </a:p>
          <a:p>
            <a:pPr defTabSz="762000" eaLnBrk="0" hangingPunct="0">
              <a:lnSpc>
                <a:spcPct val="120000"/>
              </a:lnSpc>
            </a:pPr>
            <a:r>
              <a:rPr lang="en-GB" sz="3200"/>
              <a:t>Phenytoin		90-94%</a:t>
            </a:r>
          </a:p>
          <a:p>
            <a:pPr defTabSz="762000" eaLnBrk="0" hangingPunct="0">
              <a:lnSpc>
                <a:spcPct val="120000"/>
              </a:lnSpc>
            </a:pPr>
            <a:r>
              <a:rPr lang="en-GB" sz="3200"/>
              <a:t>Mycophenylate	98%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4291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4200">
                <a:solidFill>
                  <a:schemeClr val="tx2"/>
                </a:solidFill>
              </a:rPr>
              <a:t>What do we measure routinely?</a:t>
            </a:r>
            <a:endParaRPr lang="en-US" sz="4200">
              <a:solidFill>
                <a:schemeClr val="tx2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6019800" cy="318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1.  Total Drug (bound+free)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2.  Protein bound drug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3.  Free drug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3200"/>
              <a:t>4.  Active metabolites</a:t>
            </a:r>
          </a:p>
          <a:p>
            <a:pPr defTabSz="762000" eaLnBrk="0" hangingPunct="0">
              <a:spcBef>
                <a:spcPct val="50000"/>
              </a:spcBef>
            </a:pPr>
            <a:endParaRPr lang="en-GB"/>
          </a:p>
        </p:txBody>
      </p:sp>
      <p:pic>
        <p:nvPicPr>
          <p:cNvPr id="29700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468313" y="1404938"/>
            <a:ext cx="8424862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3200" b="1">
                <a:solidFill>
                  <a:schemeClr val="hlink"/>
                </a:solidFill>
              </a:rPr>
              <a:t>Active Metabolites</a:t>
            </a:r>
            <a:endParaRPr lang="en-GB" sz="3200" b="1" u="sng"/>
          </a:p>
          <a:p>
            <a:pPr defTabSz="762000" eaLnBrk="0" hangingPunct="0"/>
            <a:r>
              <a:rPr lang="en-GB" sz="3200"/>
              <a:t>Are there active metabolites that may affect interpretation?</a:t>
            </a:r>
          </a:p>
          <a:p>
            <a:pPr defTabSz="762000" eaLnBrk="0" hangingPunct="0"/>
            <a:r>
              <a:rPr lang="en-GB" sz="3200" b="1">
                <a:solidFill>
                  <a:schemeClr val="hlink"/>
                </a:solidFill>
              </a:rPr>
              <a:t>Protein Binding</a:t>
            </a:r>
            <a:endParaRPr lang="en-GB" sz="3200" b="1"/>
          </a:p>
          <a:p>
            <a:pPr defTabSz="762000" eaLnBrk="0" hangingPunct="0"/>
            <a:r>
              <a:rPr lang="en-GB" sz="3200"/>
              <a:t>Routine assays measure total drug (free+bound).  Many drugs are largely protein bound (e.g. phenytoin ).  Low albumin levels or displacement by other drugs may lead to toxicity within the therapeutic range.</a:t>
            </a:r>
          </a:p>
        </p:txBody>
      </p:sp>
      <p:sp>
        <p:nvSpPr>
          <p:cNvPr id="30728" name="Rectangle 9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Interpretation of levels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49" name="Rectangle 1029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50" name="Rectangle 1030"/>
          <p:cNvSpPr>
            <a:spLocks noChangeArrowheads="1"/>
          </p:cNvSpPr>
          <p:nvPr/>
        </p:nvSpPr>
        <p:spPr bwMode="auto">
          <a:xfrm>
            <a:off x="152400" y="1295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51" name="Rectangle 1031"/>
          <p:cNvSpPr>
            <a:spLocks noChangeArrowheads="1"/>
          </p:cNvSpPr>
          <p:nvPr/>
        </p:nvSpPr>
        <p:spPr bwMode="auto">
          <a:xfrm>
            <a:off x="393700" y="4127500"/>
            <a:ext cx="195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Total Level</a:t>
            </a:r>
          </a:p>
        </p:txBody>
      </p:sp>
      <p:sp>
        <p:nvSpPr>
          <p:cNvPr id="31752" name="Rectangle 1032"/>
          <p:cNvSpPr>
            <a:spLocks noChangeArrowheads="1"/>
          </p:cNvSpPr>
          <p:nvPr/>
        </p:nvSpPr>
        <p:spPr bwMode="auto">
          <a:xfrm>
            <a:off x="5041900" y="1689100"/>
            <a:ext cx="317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Low Albumin</a:t>
            </a:r>
          </a:p>
        </p:txBody>
      </p:sp>
      <p:sp>
        <p:nvSpPr>
          <p:cNvPr id="31753" name="Rectangle 1033"/>
          <p:cNvSpPr>
            <a:spLocks noChangeArrowheads="1"/>
          </p:cNvSpPr>
          <p:nvPr/>
        </p:nvSpPr>
        <p:spPr bwMode="auto">
          <a:xfrm>
            <a:off x="2755900" y="1689100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Normal</a:t>
            </a:r>
          </a:p>
        </p:txBody>
      </p:sp>
      <p:sp>
        <p:nvSpPr>
          <p:cNvPr id="31754" name="Rectangle 1034"/>
          <p:cNvSpPr>
            <a:spLocks noChangeArrowheads="1"/>
          </p:cNvSpPr>
          <p:nvPr/>
        </p:nvSpPr>
        <p:spPr bwMode="auto">
          <a:xfrm>
            <a:off x="469900" y="4813300"/>
            <a:ext cx="195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Free Level</a:t>
            </a:r>
          </a:p>
        </p:txBody>
      </p:sp>
      <p:grpSp>
        <p:nvGrpSpPr>
          <p:cNvPr id="31755" name="Group 1035"/>
          <p:cNvGrpSpPr>
            <a:grpSpLocks/>
          </p:cNvGrpSpPr>
          <p:nvPr/>
        </p:nvGrpSpPr>
        <p:grpSpPr bwMode="auto">
          <a:xfrm>
            <a:off x="2743200" y="2286000"/>
            <a:ext cx="1066800" cy="2984500"/>
            <a:chOff x="1728" y="1440"/>
            <a:chExt cx="672" cy="1880"/>
          </a:xfrm>
        </p:grpSpPr>
        <p:sp>
          <p:nvSpPr>
            <p:cNvPr id="31791" name="Oval 1036"/>
            <p:cNvSpPr>
              <a:spLocks noChangeArrowheads="1"/>
            </p:cNvSpPr>
            <p:nvPr/>
          </p:nvSpPr>
          <p:spPr bwMode="auto">
            <a:xfrm>
              <a:off x="1784" y="1496"/>
              <a:ext cx="560" cy="56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92" name="Oval 1037"/>
            <p:cNvSpPr>
              <a:spLocks noChangeArrowheads="1"/>
            </p:cNvSpPr>
            <p:nvPr/>
          </p:nvSpPr>
          <p:spPr bwMode="auto">
            <a:xfrm>
              <a:off x="1872" y="148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93" name="Oval 1038"/>
            <p:cNvSpPr>
              <a:spLocks noChangeArrowheads="1"/>
            </p:cNvSpPr>
            <p:nvPr/>
          </p:nvSpPr>
          <p:spPr bwMode="auto">
            <a:xfrm>
              <a:off x="1776" y="158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94" name="Oval 1039"/>
            <p:cNvSpPr>
              <a:spLocks noChangeArrowheads="1"/>
            </p:cNvSpPr>
            <p:nvPr/>
          </p:nvSpPr>
          <p:spPr bwMode="auto">
            <a:xfrm>
              <a:off x="2016" y="144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95" name="Oval 1040"/>
            <p:cNvSpPr>
              <a:spLocks noChangeArrowheads="1"/>
            </p:cNvSpPr>
            <p:nvPr/>
          </p:nvSpPr>
          <p:spPr bwMode="auto">
            <a:xfrm>
              <a:off x="2160" y="148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96" name="Oval 1041"/>
            <p:cNvSpPr>
              <a:spLocks noChangeArrowheads="1"/>
            </p:cNvSpPr>
            <p:nvPr/>
          </p:nvSpPr>
          <p:spPr bwMode="auto">
            <a:xfrm>
              <a:off x="2256" y="158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97" name="Oval 1042"/>
            <p:cNvSpPr>
              <a:spLocks noChangeArrowheads="1"/>
            </p:cNvSpPr>
            <p:nvPr/>
          </p:nvSpPr>
          <p:spPr bwMode="auto">
            <a:xfrm>
              <a:off x="2304" y="172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98" name="Oval 1043"/>
            <p:cNvSpPr>
              <a:spLocks noChangeArrowheads="1"/>
            </p:cNvSpPr>
            <p:nvPr/>
          </p:nvSpPr>
          <p:spPr bwMode="auto">
            <a:xfrm>
              <a:off x="2256" y="187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99" name="Oval 1044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00" name="Oval 1045"/>
            <p:cNvSpPr>
              <a:spLocks noChangeArrowheads="1"/>
            </p:cNvSpPr>
            <p:nvPr/>
          </p:nvSpPr>
          <p:spPr bwMode="auto">
            <a:xfrm>
              <a:off x="2016" y="201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01" name="Oval 1046"/>
            <p:cNvSpPr>
              <a:spLocks noChangeArrowheads="1"/>
            </p:cNvSpPr>
            <p:nvPr/>
          </p:nvSpPr>
          <p:spPr bwMode="auto">
            <a:xfrm>
              <a:off x="1776" y="187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02" name="Oval 1047"/>
            <p:cNvSpPr>
              <a:spLocks noChangeArrowheads="1"/>
            </p:cNvSpPr>
            <p:nvPr/>
          </p:nvSpPr>
          <p:spPr bwMode="auto">
            <a:xfrm>
              <a:off x="1728" y="172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03" name="Oval 1048"/>
            <p:cNvSpPr>
              <a:spLocks noChangeArrowheads="1"/>
            </p:cNvSpPr>
            <p:nvPr/>
          </p:nvSpPr>
          <p:spPr bwMode="auto">
            <a:xfrm>
              <a:off x="1872" y="196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04" name="Oval 1049"/>
            <p:cNvSpPr>
              <a:spLocks noChangeArrowheads="1"/>
            </p:cNvSpPr>
            <p:nvPr/>
          </p:nvSpPr>
          <p:spPr bwMode="auto">
            <a:xfrm>
              <a:off x="1776" y="240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05" name="Oval 1050"/>
            <p:cNvSpPr>
              <a:spLocks noChangeArrowheads="1"/>
            </p:cNvSpPr>
            <p:nvPr/>
          </p:nvSpPr>
          <p:spPr bwMode="auto">
            <a:xfrm>
              <a:off x="1920" y="225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06" name="Oval 1051"/>
            <p:cNvSpPr>
              <a:spLocks noChangeArrowheads="1"/>
            </p:cNvSpPr>
            <p:nvPr/>
          </p:nvSpPr>
          <p:spPr bwMode="auto">
            <a:xfrm>
              <a:off x="2160" y="235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807" name="Rectangle 1052"/>
            <p:cNvSpPr>
              <a:spLocks noChangeArrowheads="1"/>
            </p:cNvSpPr>
            <p:nvPr/>
          </p:nvSpPr>
          <p:spPr bwMode="auto">
            <a:xfrm>
              <a:off x="1880" y="2648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15</a:t>
              </a:r>
            </a:p>
          </p:txBody>
        </p:sp>
        <p:sp>
          <p:nvSpPr>
            <p:cNvPr id="31808" name="Rectangle 1053"/>
            <p:cNvSpPr>
              <a:spLocks noChangeArrowheads="1"/>
            </p:cNvSpPr>
            <p:nvPr/>
          </p:nvSpPr>
          <p:spPr bwMode="auto">
            <a:xfrm>
              <a:off x="1976" y="3032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3</a:t>
              </a:r>
            </a:p>
          </p:txBody>
        </p:sp>
      </p:grpSp>
      <p:grpSp>
        <p:nvGrpSpPr>
          <p:cNvPr id="31756" name="Group 1054"/>
          <p:cNvGrpSpPr>
            <a:grpSpLocks/>
          </p:cNvGrpSpPr>
          <p:nvPr/>
        </p:nvGrpSpPr>
        <p:grpSpPr bwMode="auto">
          <a:xfrm>
            <a:off x="4724400" y="2286000"/>
            <a:ext cx="901700" cy="2984500"/>
            <a:chOff x="2976" y="1440"/>
            <a:chExt cx="568" cy="1880"/>
          </a:xfrm>
        </p:grpSpPr>
        <p:sp>
          <p:nvSpPr>
            <p:cNvPr id="31777" name="Oval 1055"/>
            <p:cNvSpPr>
              <a:spLocks noChangeArrowheads="1"/>
            </p:cNvSpPr>
            <p:nvPr/>
          </p:nvSpPr>
          <p:spPr bwMode="auto">
            <a:xfrm>
              <a:off x="3032" y="1496"/>
              <a:ext cx="368" cy="36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8" name="Oval 1056"/>
            <p:cNvSpPr>
              <a:spLocks noChangeArrowheads="1"/>
            </p:cNvSpPr>
            <p:nvPr/>
          </p:nvSpPr>
          <p:spPr bwMode="auto">
            <a:xfrm>
              <a:off x="3024" y="148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9" name="Oval 1057"/>
            <p:cNvSpPr>
              <a:spLocks noChangeArrowheads="1"/>
            </p:cNvSpPr>
            <p:nvPr/>
          </p:nvSpPr>
          <p:spPr bwMode="auto">
            <a:xfrm>
              <a:off x="3168" y="144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0" name="Oval 1058"/>
            <p:cNvSpPr>
              <a:spLocks noChangeArrowheads="1"/>
            </p:cNvSpPr>
            <p:nvPr/>
          </p:nvSpPr>
          <p:spPr bwMode="auto">
            <a:xfrm>
              <a:off x="3312" y="148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1" name="Oval 1059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2" name="Oval 1060"/>
            <p:cNvSpPr>
              <a:spLocks noChangeArrowheads="1"/>
            </p:cNvSpPr>
            <p:nvPr/>
          </p:nvSpPr>
          <p:spPr bwMode="auto">
            <a:xfrm>
              <a:off x="3312" y="177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3" name="Oval 1061"/>
            <p:cNvSpPr>
              <a:spLocks noChangeArrowheads="1"/>
            </p:cNvSpPr>
            <p:nvPr/>
          </p:nvSpPr>
          <p:spPr bwMode="auto">
            <a:xfrm>
              <a:off x="3168" y="182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4" name="Oval 1062"/>
            <p:cNvSpPr>
              <a:spLocks noChangeArrowheads="1"/>
            </p:cNvSpPr>
            <p:nvPr/>
          </p:nvSpPr>
          <p:spPr bwMode="auto">
            <a:xfrm>
              <a:off x="3168" y="216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5" name="Oval 1063"/>
            <p:cNvSpPr>
              <a:spLocks noChangeArrowheads="1"/>
            </p:cNvSpPr>
            <p:nvPr/>
          </p:nvSpPr>
          <p:spPr bwMode="auto">
            <a:xfrm>
              <a:off x="2976" y="163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6" name="Oval 1064"/>
            <p:cNvSpPr>
              <a:spLocks noChangeArrowheads="1"/>
            </p:cNvSpPr>
            <p:nvPr/>
          </p:nvSpPr>
          <p:spPr bwMode="auto">
            <a:xfrm>
              <a:off x="3024" y="177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7" name="Oval 1065"/>
            <p:cNvSpPr>
              <a:spLocks noChangeArrowheads="1"/>
            </p:cNvSpPr>
            <p:nvPr/>
          </p:nvSpPr>
          <p:spPr bwMode="auto">
            <a:xfrm>
              <a:off x="2976" y="230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8" name="Oval 1066"/>
            <p:cNvSpPr>
              <a:spLocks noChangeArrowheads="1"/>
            </p:cNvSpPr>
            <p:nvPr/>
          </p:nvSpPr>
          <p:spPr bwMode="auto">
            <a:xfrm>
              <a:off x="3360" y="225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89" name="Rectangle 1067"/>
            <p:cNvSpPr>
              <a:spLocks noChangeArrowheads="1"/>
            </p:cNvSpPr>
            <p:nvPr/>
          </p:nvSpPr>
          <p:spPr bwMode="auto">
            <a:xfrm>
              <a:off x="3032" y="2648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11</a:t>
              </a:r>
            </a:p>
          </p:txBody>
        </p:sp>
        <p:sp>
          <p:nvSpPr>
            <p:cNvPr id="31790" name="Rectangle 1068"/>
            <p:cNvSpPr>
              <a:spLocks noChangeArrowheads="1"/>
            </p:cNvSpPr>
            <p:nvPr/>
          </p:nvSpPr>
          <p:spPr bwMode="auto">
            <a:xfrm>
              <a:off x="3128" y="3032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3</a:t>
              </a:r>
            </a:p>
          </p:txBody>
        </p:sp>
      </p:grpSp>
      <p:grpSp>
        <p:nvGrpSpPr>
          <p:cNvPr id="31757" name="Group 1069"/>
          <p:cNvGrpSpPr>
            <a:grpSpLocks/>
          </p:cNvGrpSpPr>
          <p:nvPr/>
        </p:nvGrpSpPr>
        <p:grpSpPr bwMode="auto">
          <a:xfrm>
            <a:off x="6553200" y="2286000"/>
            <a:ext cx="977900" cy="2984500"/>
            <a:chOff x="4128" y="1440"/>
            <a:chExt cx="616" cy="1880"/>
          </a:xfrm>
        </p:grpSpPr>
        <p:sp>
          <p:nvSpPr>
            <p:cNvPr id="31759" name="Rectangle 1070"/>
            <p:cNvSpPr>
              <a:spLocks noChangeArrowheads="1"/>
            </p:cNvSpPr>
            <p:nvPr/>
          </p:nvSpPr>
          <p:spPr bwMode="auto">
            <a:xfrm>
              <a:off x="4232" y="2648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15</a:t>
              </a:r>
            </a:p>
          </p:txBody>
        </p:sp>
        <p:sp>
          <p:nvSpPr>
            <p:cNvPr id="31760" name="Oval 1071"/>
            <p:cNvSpPr>
              <a:spLocks noChangeArrowheads="1"/>
            </p:cNvSpPr>
            <p:nvPr/>
          </p:nvSpPr>
          <p:spPr bwMode="auto">
            <a:xfrm>
              <a:off x="4232" y="1496"/>
              <a:ext cx="368" cy="36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61" name="Oval 1072"/>
            <p:cNvSpPr>
              <a:spLocks noChangeArrowheads="1"/>
            </p:cNvSpPr>
            <p:nvPr/>
          </p:nvSpPr>
          <p:spPr bwMode="auto">
            <a:xfrm>
              <a:off x="4224" y="148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62" name="Oval 1073"/>
            <p:cNvSpPr>
              <a:spLocks noChangeArrowheads="1"/>
            </p:cNvSpPr>
            <p:nvPr/>
          </p:nvSpPr>
          <p:spPr bwMode="auto">
            <a:xfrm>
              <a:off x="4368" y="144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63" name="Oval 1074"/>
            <p:cNvSpPr>
              <a:spLocks noChangeArrowheads="1"/>
            </p:cNvSpPr>
            <p:nvPr/>
          </p:nvSpPr>
          <p:spPr bwMode="auto">
            <a:xfrm>
              <a:off x="4512" y="148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64" name="Oval 1075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65" name="Oval 1076"/>
            <p:cNvSpPr>
              <a:spLocks noChangeArrowheads="1"/>
            </p:cNvSpPr>
            <p:nvPr/>
          </p:nvSpPr>
          <p:spPr bwMode="auto">
            <a:xfrm>
              <a:off x="4512" y="177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66" name="Oval 1077"/>
            <p:cNvSpPr>
              <a:spLocks noChangeArrowheads="1"/>
            </p:cNvSpPr>
            <p:nvPr/>
          </p:nvSpPr>
          <p:spPr bwMode="auto">
            <a:xfrm>
              <a:off x="4368" y="182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67" name="Oval 1078"/>
            <p:cNvSpPr>
              <a:spLocks noChangeArrowheads="1"/>
            </p:cNvSpPr>
            <p:nvPr/>
          </p:nvSpPr>
          <p:spPr bwMode="auto">
            <a:xfrm>
              <a:off x="4368" y="216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68" name="Oval 1079"/>
            <p:cNvSpPr>
              <a:spLocks noChangeArrowheads="1"/>
            </p:cNvSpPr>
            <p:nvPr/>
          </p:nvSpPr>
          <p:spPr bwMode="auto">
            <a:xfrm>
              <a:off x="4176" y="163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69" name="Oval 1080"/>
            <p:cNvSpPr>
              <a:spLocks noChangeArrowheads="1"/>
            </p:cNvSpPr>
            <p:nvPr/>
          </p:nvSpPr>
          <p:spPr bwMode="auto">
            <a:xfrm>
              <a:off x="4224" y="177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0" name="Oval 1081"/>
            <p:cNvSpPr>
              <a:spLocks noChangeArrowheads="1"/>
            </p:cNvSpPr>
            <p:nvPr/>
          </p:nvSpPr>
          <p:spPr bwMode="auto">
            <a:xfrm>
              <a:off x="4176" y="230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1" name="Oval 1082"/>
            <p:cNvSpPr>
              <a:spLocks noChangeArrowheads="1"/>
            </p:cNvSpPr>
            <p:nvPr/>
          </p:nvSpPr>
          <p:spPr bwMode="auto">
            <a:xfrm>
              <a:off x="4560" y="225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2" name="Oval 1083"/>
            <p:cNvSpPr>
              <a:spLocks noChangeArrowheads="1"/>
            </p:cNvSpPr>
            <p:nvPr/>
          </p:nvSpPr>
          <p:spPr bwMode="auto">
            <a:xfrm>
              <a:off x="4464" y="235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3" name="Oval 1084"/>
            <p:cNvSpPr>
              <a:spLocks noChangeArrowheads="1"/>
            </p:cNvSpPr>
            <p:nvPr/>
          </p:nvSpPr>
          <p:spPr bwMode="auto">
            <a:xfrm>
              <a:off x="4272" y="244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4" name="Oval 1085"/>
            <p:cNvSpPr>
              <a:spLocks noChangeArrowheads="1"/>
            </p:cNvSpPr>
            <p:nvPr/>
          </p:nvSpPr>
          <p:spPr bwMode="auto">
            <a:xfrm>
              <a:off x="4512" y="206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5" name="Oval 1086"/>
            <p:cNvSpPr>
              <a:spLocks noChangeArrowheads="1"/>
            </p:cNvSpPr>
            <p:nvPr/>
          </p:nvSpPr>
          <p:spPr bwMode="auto">
            <a:xfrm>
              <a:off x="4128" y="216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76" name="Rectangle 1087"/>
            <p:cNvSpPr>
              <a:spLocks noChangeArrowheads="1"/>
            </p:cNvSpPr>
            <p:nvPr/>
          </p:nvSpPr>
          <p:spPr bwMode="auto">
            <a:xfrm>
              <a:off x="4328" y="3032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7</a:t>
              </a:r>
            </a:p>
          </p:txBody>
        </p:sp>
      </p:grpSp>
      <p:sp>
        <p:nvSpPr>
          <p:cNvPr id="31758" name="Rectangle 1088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Protein binding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393700" y="4127500"/>
            <a:ext cx="195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Total Level</a:t>
            </a:r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2146300" y="1612900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One Drug</a:t>
            </a:r>
          </a:p>
        </p:txBody>
      </p:sp>
      <p:sp>
        <p:nvSpPr>
          <p:cNvPr id="32777" name="Rectangle 10"/>
          <p:cNvSpPr>
            <a:spLocks noChangeArrowheads="1"/>
          </p:cNvSpPr>
          <p:nvPr/>
        </p:nvSpPr>
        <p:spPr bwMode="auto">
          <a:xfrm>
            <a:off x="5041900" y="1612900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Two Drugs</a:t>
            </a:r>
          </a:p>
        </p:txBody>
      </p:sp>
      <p:sp>
        <p:nvSpPr>
          <p:cNvPr id="32778" name="Rectangle 11"/>
          <p:cNvSpPr>
            <a:spLocks noChangeArrowheads="1"/>
          </p:cNvSpPr>
          <p:nvPr/>
        </p:nvSpPr>
        <p:spPr bwMode="auto">
          <a:xfrm>
            <a:off x="469900" y="4813300"/>
            <a:ext cx="195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Free Level</a:t>
            </a:r>
          </a:p>
        </p:txBody>
      </p:sp>
      <p:grpSp>
        <p:nvGrpSpPr>
          <p:cNvPr id="32779" name="Group 30"/>
          <p:cNvGrpSpPr>
            <a:grpSpLocks/>
          </p:cNvGrpSpPr>
          <p:nvPr/>
        </p:nvGrpSpPr>
        <p:grpSpPr bwMode="auto">
          <a:xfrm>
            <a:off x="2438400" y="2133600"/>
            <a:ext cx="1066800" cy="3154363"/>
            <a:chOff x="1536" y="1344"/>
            <a:chExt cx="672" cy="1987"/>
          </a:xfrm>
        </p:grpSpPr>
        <p:sp>
          <p:nvSpPr>
            <p:cNvPr id="32806" name="Oval 12"/>
            <p:cNvSpPr>
              <a:spLocks noChangeArrowheads="1"/>
            </p:cNvSpPr>
            <p:nvPr/>
          </p:nvSpPr>
          <p:spPr bwMode="auto">
            <a:xfrm>
              <a:off x="1592" y="1400"/>
              <a:ext cx="560" cy="56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7" name="Oval 13"/>
            <p:cNvSpPr>
              <a:spLocks noChangeArrowheads="1"/>
            </p:cNvSpPr>
            <p:nvPr/>
          </p:nvSpPr>
          <p:spPr bwMode="auto">
            <a:xfrm>
              <a:off x="1680" y="1392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8" name="Oval 14"/>
            <p:cNvSpPr>
              <a:spLocks noChangeArrowheads="1"/>
            </p:cNvSpPr>
            <p:nvPr/>
          </p:nvSpPr>
          <p:spPr bwMode="auto">
            <a:xfrm>
              <a:off x="1584" y="1489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9" name="Oval 15"/>
            <p:cNvSpPr>
              <a:spLocks noChangeArrowheads="1"/>
            </p:cNvSpPr>
            <p:nvPr/>
          </p:nvSpPr>
          <p:spPr bwMode="auto">
            <a:xfrm>
              <a:off x="1824" y="1344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0" name="Oval 16"/>
            <p:cNvSpPr>
              <a:spLocks noChangeArrowheads="1"/>
            </p:cNvSpPr>
            <p:nvPr/>
          </p:nvSpPr>
          <p:spPr bwMode="auto">
            <a:xfrm>
              <a:off x="1968" y="1392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1" name="Oval 17"/>
            <p:cNvSpPr>
              <a:spLocks noChangeArrowheads="1"/>
            </p:cNvSpPr>
            <p:nvPr/>
          </p:nvSpPr>
          <p:spPr bwMode="auto">
            <a:xfrm>
              <a:off x="2064" y="1489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2" name="Oval 18"/>
            <p:cNvSpPr>
              <a:spLocks noChangeArrowheads="1"/>
            </p:cNvSpPr>
            <p:nvPr/>
          </p:nvSpPr>
          <p:spPr bwMode="auto">
            <a:xfrm>
              <a:off x="2112" y="1635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3" name="Oval 19"/>
            <p:cNvSpPr>
              <a:spLocks noChangeArrowheads="1"/>
            </p:cNvSpPr>
            <p:nvPr/>
          </p:nvSpPr>
          <p:spPr bwMode="auto">
            <a:xfrm>
              <a:off x="2064" y="1780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4" name="Oval 20"/>
            <p:cNvSpPr>
              <a:spLocks noChangeArrowheads="1"/>
            </p:cNvSpPr>
            <p:nvPr/>
          </p:nvSpPr>
          <p:spPr bwMode="auto">
            <a:xfrm>
              <a:off x="1968" y="1877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5" name="Oval 21"/>
            <p:cNvSpPr>
              <a:spLocks noChangeArrowheads="1"/>
            </p:cNvSpPr>
            <p:nvPr/>
          </p:nvSpPr>
          <p:spPr bwMode="auto">
            <a:xfrm>
              <a:off x="1824" y="192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6" name="Oval 22"/>
            <p:cNvSpPr>
              <a:spLocks noChangeArrowheads="1"/>
            </p:cNvSpPr>
            <p:nvPr/>
          </p:nvSpPr>
          <p:spPr bwMode="auto">
            <a:xfrm>
              <a:off x="1584" y="1780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7" name="Oval 23"/>
            <p:cNvSpPr>
              <a:spLocks noChangeArrowheads="1"/>
            </p:cNvSpPr>
            <p:nvPr/>
          </p:nvSpPr>
          <p:spPr bwMode="auto">
            <a:xfrm>
              <a:off x="1536" y="1635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8" name="Oval 24"/>
            <p:cNvSpPr>
              <a:spLocks noChangeArrowheads="1"/>
            </p:cNvSpPr>
            <p:nvPr/>
          </p:nvSpPr>
          <p:spPr bwMode="auto">
            <a:xfrm>
              <a:off x="1680" y="1877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19" name="Oval 25"/>
            <p:cNvSpPr>
              <a:spLocks noChangeArrowheads="1"/>
            </p:cNvSpPr>
            <p:nvPr/>
          </p:nvSpPr>
          <p:spPr bwMode="auto">
            <a:xfrm>
              <a:off x="1584" y="2313"/>
              <a:ext cx="96" cy="97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20" name="Oval 26"/>
            <p:cNvSpPr>
              <a:spLocks noChangeArrowheads="1"/>
            </p:cNvSpPr>
            <p:nvPr/>
          </p:nvSpPr>
          <p:spPr bwMode="auto">
            <a:xfrm>
              <a:off x="1728" y="2167"/>
              <a:ext cx="96" cy="98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21" name="Oval 27"/>
            <p:cNvSpPr>
              <a:spLocks noChangeArrowheads="1"/>
            </p:cNvSpPr>
            <p:nvPr/>
          </p:nvSpPr>
          <p:spPr bwMode="auto">
            <a:xfrm>
              <a:off x="1968" y="2265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22" name="Rectangle 28"/>
            <p:cNvSpPr>
              <a:spLocks noChangeArrowheads="1"/>
            </p:cNvSpPr>
            <p:nvPr/>
          </p:nvSpPr>
          <p:spPr bwMode="auto">
            <a:xfrm>
              <a:off x="1688" y="2563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15</a:t>
              </a:r>
            </a:p>
          </p:txBody>
        </p:sp>
        <p:sp>
          <p:nvSpPr>
            <p:cNvPr id="32823" name="Rectangle 29"/>
            <p:cNvSpPr>
              <a:spLocks noChangeArrowheads="1"/>
            </p:cNvSpPr>
            <p:nvPr/>
          </p:nvSpPr>
          <p:spPr bwMode="auto">
            <a:xfrm>
              <a:off x="1784" y="3043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3</a:t>
              </a:r>
            </a:p>
          </p:txBody>
        </p:sp>
      </p:grpSp>
      <p:grpSp>
        <p:nvGrpSpPr>
          <p:cNvPr id="32780" name="Group 55"/>
          <p:cNvGrpSpPr>
            <a:grpSpLocks/>
          </p:cNvGrpSpPr>
          <p:nvPr/>
        </p:nvGrpSpPr>
        <p:grpSpPr bwMode="auto">
          <a:xfrm>
            <a:off x="5410200" y="2209800"/>
            <a:ext cx="1295400" cy="3154363"/>
            <a:chOff x="3408" y="1392"/>
            <a:chExt cx="816" cy="1987"/>
          </a:xfrm>
        </p:grpSpPr>
        <p:sp>
          <p:nvSpPr>
            <p:cNvPr id="32782" name="Oval 31"/>
            <p:cNvSpPr>
              <a:spLocks noChangeArrowheads="1"/>
            </p:cNvSpPr>
            <p:nvPr/>
          </p:nvSpPr>
          <p:spPr bwMode="auto">
            <a:xfrm>
              <a:off x="3464" y="1448"/>
              <a:ext cx="560" cy="56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3" name="Oval 32"/>
            <p:cNvSpPr>
              <a:spLocks noChangeArrowheads="1"/>
            </p:cNvSpPr>
            <p:nvPr/>
          </p:nvSpPr>
          <p:spPr bwMode="auto">
            <a:xfrm>
              <a:off x="3552" y="144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4" name="Oval 33"/>
            <p:cNvSpPr>
              <a:spLocks noChangeArrowheads="1"/>
            </p:cNvSpPr>
            <p:nvPr/>
          </p:nvSpPr>
          <p:spPr bwMode="auto">
            <a:xfrm>
              <a:off x="3456" y="153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5" name="Oval 34"/>
            <p:cNvSpPr>
              <a:spLocks noChangeArrowheads="1"/>
            </p:cNvSpPr>
            <p:nvPr/>
          </p:nvSpPr>
          <p:spPr bwMode="auto">
            <a:xfrm>
              <a:off x="3696" y="1392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6" name="Oval 35"/>
            <p:cNvSpPr>
              <a:spLocks noChangeArrowheads="1"/>
            </p:cNvSpPr>
            <p:nvPr/>
          </p:nvSpPr>
          <p:spPr bwMode="auto">
            <a:xfrm>
              <a:off x="3840" y="144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7" name="Oval 36"/>
            <p:cNvSpPr>
              <a:spLocks noChangeArrowheads="1"/>
            </p:cNvSpPr>
            <p:nvPr/>
          </p:nvSpPr>
          <p:spPr bwMode="auto">
            <a:xfrm>
              <a:off x="3936" y="153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8" name="Oval 37"/>
            <p:cNvSpPr>
              <a:spLocks noChangeArrowheads="1"/>
            </p:cNvSpPr>
            <p:nvPr/>
          </p:nvSpPr>
          <p:spPr bwMode="auto">
            <a:xfrm>
              <a:off x="3984" y="1680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89" name="Oval 38"/>
            <p:cNvSpPr>
              <a:spLocks noChangeArrowheads="1"/>
            </p:cNvSpPr>
            <p:nvPr/>
          </p:nvSpPr>
          <p:spPr bwMode="auto">
            <a:xfrm>
              <a:off x="3936" y="182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0" name="Oval 39"/>
            <p:cNvSpPr>
              <a:spLocks noChangeArrowheads="1"/>
            </p:cNvSpPr>
            <p:nvPr/>
          </p:nvSpPr>
          <p:spPr bwMode="auto">
            <a:xfrm>
              <a:off x="3840" y="192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1" name="Oval 40"/>
            <p:cNvSpPr>
              <a:spLocks noChangeArrowheads="1"/>
            </p:cNvSpPr>
            <p:nvPr/>
          </p:nvSpPr>
          <p:spPr bwMode="auto">
            <a:xfrm>
              <a:off x="3696" y="196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2" name="Oval 41"/>
            <p:cNvSpPr>
              <a:spLocks noChangeArrowheads="1"/>
            </p:cNvSpPr>
            <p:nvPr/>
          </p:nvSpPr>
          <p:spPr bwMode="auto">
            <a:xfrm>
              <a:off x="3456" y="182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3" name="Oval 42"/>
            <p:cNvSpPr>
              <a:spLocks noChangeArrowheads="1"/>
            </p:cNvSpPr>
            <p:nvPr/>
          </p:nvSpPr>
          <p:spPr bwMode="auto">
            <a:xfrm>
              <a:off x="3408" y="1680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4" name="Oval 43"/>
            <p:cNvSpPr>
              <a:spLocks noChangeArrowheads="1"/>
            </p:cNvSpPr>
            <p:nvPr/>
          </p:nvSpPr>
          <p:spPr bwMode="auto">
            <a:xfrm>
              <a:off x="3552" y="192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5" name="Oval 44"/>
            <p:cNvSpPr>
              <a:spLocks noChangeArrowheads="1"/>
            </p:cNvSpPr>
            <p:nvPr/>
          </p:nvSpPr>
          <p:spPr bwMode="auto">
            <a:xfrm>
              <a:off x="3456" y="235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6" name="Oval 45"/>
            <p:cNvSpPr>
              <a:spLocks noChangeArrowheads="1"/>
            </p:cNvSpPr>
            <p:nvPr/>
          </p:nvSpPr>
          <p:spPr bwMode="auto">
            <a:xfrm>
              <a:off x="3600" y="220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7" name="Oval 46"/>
            <p:cNvSpPr>
              <a:spLocks noChangeArrowheads="1"/>
            </p:cNvSpPr>
            <p:nvPr/>
          </p:nvSpPr>
          <p:spPr bwMode="auto">
            <a:xfrm>
              <a:off x="3840" y="220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98" name="Rectangle 47"/>
            <p:cNvSpPr>
              <a:spLocks noChangeArrowheads="1"/>
            </p:cNvSpPr>
            <p:nvPr/>
          </p:nvSpPr>
          <p:spPr bwMode="auto">
            <a:xfrm>
              <a:off x="3560" y="2600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15</a:t>
              </a:r>
            </a:p>
          </p:txBody>
        </p:sp>
        <p:sp>
          <p:nvSpPr>
            <p:cNvPr id="32799" name="Oval 48"/>
            <p:cNvSpPr>
              <a:spLocks noChangeArrowheads="1"/>
            </p:cNvSpPr>
            <p:nvPr/>
          </p:nvSpPr>
          <p:spPr bwMode="auto">
            <a:xfrm>
              <a:off x="3984" y="2256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0" name="Oval 49"/>
            <p:cNvSpPr>
              <a:spLocks noChangeArrowheads="1"/>
            </p:cNvSpPr>
            <p:nvPr/>
          </p:nvSpPr>
          <p:spPr bwMode="auto">
            <a:xfrm>
              <a:off x="3840" y="244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1" name="Oval 50"/>
            <p:cNvSpPr>
              <a:spLocks noChangeArrowheads="1"/>
            </p:cNvSpPr>
            <p:nvPr/>
          </p:nvSpPr>
          <p:spPr bwMode="auto">
            <a:xfrm>
              <a:off x="3696" y="230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2" name="Oval 51"/>
            <p:cNvSpPr>
              <a:spLocks noChangeArrowheads="1"/>
            </p:cNvSpPr>
            <p:nvPr/>
          </p:nvSpPr>
          <p:spPr bwMode="auto">
            <a:xfrm>
              <a:off x="3648" y="244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3" name="Oval 52"/>
            <p:cNvSpPr>
              <a:spLocks noChangeArrowheads="1"/>
            </p:cNvSpPr>
            <p:nvPr/>
          </p:nvSpPr>
          <p:spPr bwMode="auto">
            <a:xfrm>
              <a:off x="4032" y="244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4" name="Oval 53"/>
            <p:cNvSpPr>
              <a:spLocks noChangeArrowheads="1"/>
            </p:cNvSpPr>
            <p:nvPr/>
          </p:nvSpPr>
          <p:spPr bwMode="auto">
            <a:xfrm>
              <a:off x="4128" y="230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defTabSz="76200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805" name="Rectangle 54"/>
            <p:cNvSpPr>
              <a:spLocks noChangeArrowheads="1"/>
            </p:cNvSpPr>
            <p:nvPr/>
          </p:nvSpPr>
          <p:spPr bwMode="auto">
            <a:xfrm>
              <a:off x="3656" y="3091"/>
              <a:ext cx="4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GB" sz="2400" b="1"/>
                <a:t>7</a:t>
              </a:r>
            </a:p>
          </p:txBody>
        </p:sp>
      </p:grpSp>
      <p:sp>
        <p:nvSpPr>
          <p:cNvPr id="32781" name="Rectangle 56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Protein binding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" y="1295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57200" y="1371600"/>
            <a:ext cx="8459788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25000"/>
              </a:spcBef>
            </a:pPr>
            <a:r>
              <a:rPr lang="en-GB" sz="2800" b="1">
                <a:solidFill>
                  <a:schemeClr val="hlink"/>
                </a:solidFill>
                <a:latin typeface="Times New Roman" pitchFamily="18" charset="0"/>
              </a:rPr>
              <a:t>PREREQUISITES FOR TDM TO BE HELPFUL</a:t>
            </a:r>
            <a:r>
              <a:rPr lang="en-GB" sz="3200"/>
              <a:t> 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2800"/>
              <a:t>1. Established relationship between plasma drug concentration and therapeutic response and/or toxicity;</a:t>
            </a:r>
          </a:p>
          <a:p>
            <a:pPr defTabSz="762000">
              <a:spcBef>
                <a:spcPts val="500"/>
              </a:spcBef>
              <a:spcAft>
                <a:spcPts val="500"/>
              </a:spcAft>
            </a:pPr>
            <a:r>
              <a:rPr lang="en-GB" sz="2800"/>
              <a:t>2. Poor relationship between plasma concentration and drug dosage;</a:t>
            </a:r>
          </a:p>
          <a:p>
            <a:pPr defTabSz="762000">
              <a:spcBef>
                <a:spcPts val="500"/>
              </a:spcBef>
              <a:spcAft>
                <a:spcPts val="500"/>
              </a:spcAft>
            </a:pPr>
            <a:r>
              <a:rPr lang="en-GB" sz="2800"/>
              <a:t>3. A good clinical indication for the test such as : </a:t>
            </a:r>
          </a:p>
          <a:p>
            <a:pPr marL="571500" lvl="1" defTabSz="762000">
              <a:spcAft>
                <a:spcPts val="500"/>
              </a:spcAft>
            </a:pPr>
            <a:r>
              <a:rPr lang="en-GB" sz="2800"/>
              <a:t>no response to treatment;</a:t>
            </a:r>
          </a:p>
          <a:p>
            <a:pPr marL="571500" lvl="1" defTabSz="762000">
              <a:spcAft>
                <a:spcPts val="500"/>
              </a:spcAft>
            </a:pPr>
            <a:r>
              <a:rPr lang="en-GB" sz="2800"/>
              <a:t>suspected non-compliance; </a:t>
            </a:r>
          </a:p>
          <a:p>
            <a:pPr marL="571500" lvl="1" defTabSz="762000">
              <a:spcAft>
                <a:spcPts val="500"/>
              </a:spcAft>
            </a:pPr>
            <a:r>
              <a:rPr lang="en-GB" sz="2800"/>
              <a:t>signs of toxicity;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Requirements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457200" y="1371600"/>
            <a:ext cx="845978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25000"/>
              </a:spcBef>
            </a:pPr>
            <a:r>
              <a:rPr lang="en-GB" sz="2800" b="1" dirty="0" smtClean="0">
                <a:solidFill>
                  <a:schemeClr val="hlink"/>
                </a:solidFill>
                <a:latin typeface="Times New Roman" pitchFamily="18" charset="0"/>
              </a:rPr>
              <a:t>CRITERIA </a:t>
            </a:r>
            <a:r>
              <a:rPr lang="en-GB" sz="2800" b="1" dirty="0">
                <a:solidFill>
                  <a:schemeClr val="hlink"/>
                </a:solidFill>
                <a:latin typeface="Times New Roman" pitchFamily="18" charset="0"/>
              </a:rPr>
              <a:t>FOR VALID TDM</a:t>
            </a:r>
            <a:endParaRPr lang="en-GB" sz="3200" dirty="0"/>
          </a:p>
          <a:p>
            <a:pPr defTabSz="762000" eaLnBrk="0" hangingPunct="0">
              <a:spcBef>
                <a:spcPct val="25000"/>
              </a:spcBef>
            </a:pPr>
            <a:r>
              <a:rPr lang="en-GB" sz="2800" dirty="0"/>
              <a:t>1. Poor correlation between dose and effect</a:t>
            </a:r>
          </a:p>
          <a:p>
            <a:pPr defTabSz="762000">
              <a:spcBef>
                <a:spcPts val="500"/>
              </a:spcBef>
              <a:spcAft>
                <a:spcPts val="500"/>
              </a:spcAft>
            </a:pPr>
            <a:r>
              <a:rPr lang="en-GB" sz="2800" dirty="0"/>
              <a:t>2. Narrow concentration interval between toxic and therapeutic effect</a:t>
            </a:r>
          </a:p>
          <a:p>
            <a:pPr defTabSz="762000">
              <a:spcBef>
                <a:spcPts val="500"/>
              </a:spcBef>
              <a:spcAft>
                <a:spcPts val="500"/>
              </a:spcAft>
            </a:pPr>
            <a:r>
              <a:rPr lang="en-GB" sz="2800" dirty="0"/>
              <a:t>3. Good correlation between level and effect : </a:t>
            </a:r>
          </a:p>
          <a:p>
            <a:pPr marL="571500" lvl="1" defTabSz="762000">
              <a:spcAft>
                <a:spcPts val="500"/>
              </a:spcAft>
            </a:pPr>
            <a:r>
              <a:rPr lang="en-GB" sz="2800" dirty="0"/>
              <a:t>Low </a:t>
            </a:r>
            <a:r>
              <a:rPr lang="en-GB" sz="2800" dirty="0" err="1"/>
              <a:t>pharmacodynamic</a:t>
            </a:r>
            <a:r>
              <a:rPr lang="en-GB" sz="2800" dirty="0"/>
              <a:t> variability;</a:t>
            </a:r>
          </a:p>
          <a:p>
            <a:pPr marL="571500" lvl="1" defTabSz="762000">
              <a:spcAft>
                <a:spcPts val="500"/>
              </a:spcAft>
            </a:pPr>
            <a:r>
              <a:rPr lang="en-GB" sz="2800" dirty="0"/>
              <a:t>No active metabolites (or metabolites measurable); </a:t>
            </a:r>
          </a:p>
          <a:p>
            <a:pPr marL="571500" lvl="1" defTabSz="762000">
              <a:spcAft>
                <a:spcPts val="500"/>
              </a:spcAft>
            </a:pPr>
            <a:r>
              <a:rPr lang="en-GB" sz="2800" dirty="0"/>
              <a:t>Reversible action at the receptor site;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34824" name="Rectangle 9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Requirements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752600"/>
            <a:ext cx="7500938" cy="9144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What colour are bananas</a:t>
            </a:r>
            <a:r>
              <a:rPr lang="en-GB" smtClean="0"/>
              <a:t>?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2757488"/>
            <a:ext cx="2614612" cy="30702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1.  Blue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2.  Pink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3.  Yellow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4.  Red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dirty="0" smtClean="0"/>
              <a:t>5.  Black</a:t>
            </a:r>
            <a:endParaRPr lang="en-US" dirty="0" smtClean="0"/>
          </a:p>
        </p:txBody>
      </p:sp>
      <p:pic>
        <p:nvPicPr>
          <p:cNvPr id="7172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7173" name="Picture 6" descr="BANA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971800"/>
            <a:ext cx="298608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71500" y="0"/>
            <a:ext cx="58578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Press letter</a:t>
            </a:r>
          </a:p>
          <a:p>
            <a:r>
              <a:rPr lang="en-GB" sz="2000"/>
              <a:t>Then press green arrow       to join</a:t>
            </a:r>
          </a:p>
          <a:p>
            <a:r>
              <a:rPr lang="en-GB" sz="2000"/>
              <a:t>You should now be connected…</a:t>
            </a:r>
          </a:p>
          <a:p>
            <a:r>
              <a:rPr lang="en-GB" sz="2000"/>
              <a:t>ANS:</a:t>
            </a:r>
          </a:p>
          <a:p>
            <a:r>
              <a:rPr lang="en-GB" sz="2000"/>
              <a:t>YEAR5PATH</a:t>
            </a:r>
            <a:r>
              <a:rPr lang="en-GB" sz="3600">
                <a:latin typeface="Times New Roman" pitchFamily="18" charset="0"/>
              </a:rPr>
              <a:t> 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2133600" y="0"/>
            <a:ext cx="647700" cy="381000"/>
          </a:xfrm>
          <a:prstGeom prst="rect">
            <a:avLst/>
          </a:prstGeom>
          <a:solidFill>
            <a:srgbClr val="FFCC00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latin typeface="Times New Roman" pitchFamily="18" charset="0"/>
                <a:cs typeface="Arial" charset="0"/>
              </a:rPr>
              <a:t>&lt;1&gt;</a:t>
            </a:r>
            <a:endParaRPr lang="en-US" sz="4000" b="1">
              <a:latin typeface="Times New Roman" pitchFamily="18" charset="0"/>
              <a:cs typeface="Arial" charset="0"/>
            </a:endParaRPr>
          </a:p>
        </p:txBody>
      </p:sp>
      <p:pic>
        <p:nvPicPr>
          <p:cNvPr id="71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381000"/>
            <a:ext cx="4095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4881563" y="3208338"/>
            <a:ext cx="4406900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400" b="1">
                <a:solidFill>
                  <a:schemeClr val="hlink"/>
                </a:solidFill>
              </a:rPr>
              <a:t>Low Therapeutic index</a:t>
            </a:r>
            <a:endParaRPr lang="en-GB" sz="2400"/>
          </a:p>
          <a:p>
            <a:pPr defTabSz="762000" eaLnBrk="0" hangingPunct="0"/>
            <a:r>
              <a:rPr lang="en-GB" sz="2800"/>
              <a:t>Lithium</a:t>
            </a:r>
          </a:p>
          <a:p>
            <a:pPr defTabSz="762000" eaLnBrk="0" hangingPunct="0"/>
            <a:r>
              <a:rPr lang="en-GB" sz="2800"/>
              <a:t>Phenytoin</a:t>
            </a:r>
          </a:p>
          <a:p>
            <a:pPr defTabSz="762000" eaLnBrk="0" hangingPunct="0"/>
            <a:r>
              <a:rPr lang="en-GB" sz="2800"/>
              <a:t>Digoxin</a:t>
            </a:r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468313" y="3213100"/>
            <a:ext cx="4318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400" b="1">
                <a:solidFill>
                  <a:schemeClr val="hlink"/>
                </a:solidFill>
              </a:rPr>
              <a:t>High Therapeutic index</a:t>
            </a:r>
            <a:endParaRPr lang="en-GB" sz="2400">
              <a:solidFill>
                <a:schemeClr val="hlink"/>
              </a:solidFill>
            </a:endParaRPr>
          </a:p>
          <a:p>
            <a:pPr defTabSz="762000" eaLnBrk="0" hangingPunct="0"/>
            <a:r>
              <a:rPr lang="en-GB" sz="2800"/>
              <a:t>Aspirin</a:t>
            </a:r>
          </a:p>
          <a:p>
            <a:pPr defTabSz="762000" eaLnBrk="0" hangingPunct="0"/>
            <a:r>
              <a:rPr lang="en-GB" sz="2800"/>
              <a:t>Ibuprofen</a:t>
            </a:r>
          </a:p>
          <a:p>
            <a:pPr defTabSz="762000" eaLnBrk="0" hangingPunct="0"/>
            <a:r>
              <a:rPr lang="en-GB" sz="2800"/>
              <a:t>Benzodiazepines</a:t>
            </a:r>
          </a:p>
          <a:p>
            <a:pPr defTabSz="762000" eaLnBrk="0" hangingPunct="0"/>
            <a:r>
              <a:rPr lang="en-GB" sz="2800"/>
              <a:t>Penicillins</a:t>
            </a:r>
          </a:p>
        </p:txBody>
      </p:sp>
      <p:sp>
        <p:nvSpPr>
          <p:cNvPr id="35846" name="Rectangle 9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Therapeutic Index</a:t>
            </a:r>
            <a:endParaRPr lang="en-US" smtClean="0"/>
          </a:p>
        </p:txBody>
      </p:sp>
      <p:sp>
        <p:nvSpPr>
          <p:cNvPr id="35847" name="Text Box 11"/>
          <p:cNvSpPr txBox="1">
            <a:spLocks noChangeArrowheads="1"/>
          </p:cNvSpPr>
          <p:nvPr/>
        </p:nvSpPr>
        <p:spPr bwMode="auto">
          <a:xfrm>
            <a:off x="755650" y="1773238"/>
            <a:ext cx="7345363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200"/>
              <a:t>A measure of the difference between toxic and therapeutic doses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pic>
        <p:nvPicPr>
          <p:cNvPr id="3686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17500"/>
            <a:ext cx="8135937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900113" y="333375"/>
            <a:ext cx="6480175" cy="7620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</a:rPr>
              <a:t>Using the Laboratory</a:t>
            </a:r>
            <a:endParaRPr 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457200" y="1371600"/>
            <a:ext cx="86868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3200" b="1"/>
              <a:t>Drugs regularly assayed include: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2400"/>
              <a:t>Antibiotics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2400"/>
              <a:t>	amikacin, gentamicin, tobramycin, vancomycin</a:t>
            </a:r>
          </a:p>
          <a:p>
            <a:pPr defTabSz="762000" eaLnBrk="0" hangingPunct="0"/>
            <a:r>
              <a:rPr lang="en-GB" sz="2400"/>
              <a:t>Anticonvulsants</a:t>
            </a:r>
          </a:p>
          <a:p>
            <a:pPr defTabSz="762000" eaLnBrk="0" hangingPunct="0"/>
            <a:r>
              <a:rPr lang="en-GB" sz="2400"/>
              <a:t>	phenytoin, lamotrigine</a:t>
            </a:r>
          </a:p>
          <a:p>
            <a:pPr defTabSz="762000" eaLnBrk="0" hangingPunct="0"/>
            <a:r>
              <a:rPr lang="en-GB" sz="2400"/>
              <a:t>Immunosuppressives</a:t>
            </a:r>
          </a:p>
          <a:p>
            <a:pPr defTabSz="762000" eaLnBrk="0" hangingPunct="0"/>
            <a:r>
              <a:rPr lang="en-GB" sz="2400"/>
              <a:t>	ciclosporin, mycophenolate</a:t>
            </a:r>
          </a:p>
          <a:p>
            <a:pPr defTabSz="762000" eaLnBrk="0" hangingPunct="0"/>
            <a:r>
              <a:rPr lang="en-GB" sz="2400"/>
              <a:t>Digoxin </a:t>
            </a:r>
          </a:p>
          <a:p>
            <a:pPr defTabSz="762000" eaLnBrk="0" hangingPunct="0"/>
            <a:r>
              <a:rPr lang="en-GB" sz="2400"/>
              <a:t>Lithium</a:t>
            </a:r>
          </a:p>
          <a:p>
            <a:pPr defTabSz="762000" eaLnBrk="0" hangingPunct="0"/>
            <a:r>
              <a:rPr lang="en-GB" sz="2400"/>
              <a:t>Methotrexate</a:t>
            </a:r>
          </a:p>
          <a:p>
            <a:pPr defTabSz="762000" eaLnBrk="0" hangingPunct="0"/>
            <a:r>
              <a:rPr lang="en-GB" sz="2400"/>
              <a:t>Tacrolimus</a:t>
            </a:r>
          </a:p>
          <a:p>
            <a:pPr defTabSz="762000" eaLnBrk="0" hangingPunct="0"/>
            <a:r>
              <a:rPr lang="en-GB" sz="2400"/>
              <a:t>Theophylline</a:t>
            </a:r>
          </a:p>
          <a:p>
            <a:pPr defTabSz="762000" eaLnBrk="0" hangingPunct="0"/>
            <a:endParaRPr lang="en-GB" sz="3200"/>
          </a:p>
          <a:p>
            <a:pPr defTabSz="762000" eaLnBrk="0" hangingPunct="0"/>
            <a:endParaRPr lang="en-GB" sz="3200"/>
          </a:p>
        </p:txBody>
      </p:sp>
      <p:sp>
        <p:nvSpPr>
          <p:cNvPr id="37895" name="Rectangle 8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What drugs should we measure?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pic>
        <p:nvPicPr>
          <p:cNvPr id="3891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20713"/>
            <a:ext cx="8372475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07950" y="333375"/>
            <a:ext cx="7632700" cy="7620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bg1"/>
                </a:solidFill>
              </a:rPr>
              <a:t>What does the result mean?</a:t>
            </a:r>
            <a:endParaRPr 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68313" y="1462088"/>
            <a:ext cx="8294687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3200" b="1">
                <a:solidFill>
                  <a:schemeClr val="hlink"/>
                </a:solidFill>
              </a:rPr>
              <a:t>THERAPEUTIC RANGE</a:t>
            </a:r>
            <a:endParaRPr lang="en-GB" sz="3200" b="1"/>
          </a:p>
          <a:p>
            <a:pPr defTabSz="762000" eaLnBrk="0" hangingPunct="0"/>
            <a:r>
              <a:rPr lang="en-GB" sz="3200"/>
              <a:t>Minimum: level below which the desired drug effect is unlikely to be seen in the average patient.</a:t>
            </a:r>
          </a:p>
          <a:p>
            <a:pPr defTabSz="762000" eaLnBrk="0" hangingPunct="0"/>
            <a:r>
              <a:rPr lang="en-GB" sz="3200"/>
              <a:t>Maximum: level above which toxic effects are likely to occur in the average patient.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3200" i="1"/>
              <a:t>The therapeutic range is a broad guide to assist interpretation but may not apply to individual patients</a:t>
            </a:r>
          </a:p>
        </p:txBody>
      </p:sp>
      <p:sp>
        <p:nvSpPr>
          <p:cNvPr id="39943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Therapeutic Range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4. Some Examples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2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468313" y="1384300"/>
            <a:ext cx="8207375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25000"/>
              </a:spcBef>
            </a:pPr>
            <a:r>
              <a:rPr lang="en-GB" sz="2800"/>
              <a:t>Used to prevent seizures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2800"/>
              <a:t>Difficult to assess the effect clinically</a:t>
            </a:r>
            <a:endParaRPr lang="en-GB" sz="2800" b="1" u="sng"/>
          </a:p>
          <a:p>
            <a:pPr defTabSz="762000" eaLnBrk="0" hangingPunct="0">
              <a:spcBef>
                <a:spcPct val="25000"/>
              </a:spcBef>
            </a:pPr>
            <a:r>
              <a:rPr lang="en-GB" sz="2800"/>
              <a:t>Large individual variations in metabolism by CYP2C9 in the liver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2800"/>
              <a:t>In addition hepatic metabolism becomes saturated so that equal increments in dose produce bigger and bigger increases in drug level</a:t>
            </a:r>
          </a:p>
          <a:p>
            <a:pPr defTabSz="762000" eaLnBrk="0" hangingPunct="0">
              <a:spcBef>
                <a:spcPct val="25000"/>
              </a:spcBef>
            </a:pPr>
            <a:r>
              <a:rPr lang="en-GB" sz="2800"/>
              <a:t>Monitoring of therapy, particularly after dosage changes, essential</a:t>
            </a:r>
          </a:p>
        </p:txBody>
      </p:sp>
      <p:sp>
        <p:nvSpPr>
          <p:cNvPr id="41991" name="Rectangle 8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Phenytoin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1026" name="Object 1024"/>
          <p:cNvGraphicFramePr>
            <a:graphicFrameLocks/>
          </p:cNvGraphicFramePr>
          <p:nvPr/>
        </p:nvGraphicFramePr>
        <p:xfrm>
          <a:off x="1600200" y="2305050"/>
          <a:ext cx="6096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4" imgW="6096000" imgH="4076700" progId="MSGraph.Chart.8">
                  <p:embed followColorScheme="full"/>
                </p:oleObj>
              </mc:Choice>
              <mc:Fallback>
                <p:oleObj name="Chart" r:id="rId4" imgW="6096000" imgH="4076700" progId="MSGraph.Chart.8">
                  <p:embed followColorScheme="full"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05050"/>
                        <a:ext cx="6096000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546100" y="1308100"/>
            <a:ext cx="805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GB" sz="3200"/>
              <a:t>Plasma phenytoin  in 200 adult outpatients taking phenytoin 300mg/day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3365500" y="5575300"/>
            <a:ext cx="576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000" b="1"/>
              <a:t>10         20          30         40         50</a:t>
            </a: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Phenytoin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1003300" y="14605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2133600" y="13716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>
            <a:off x="2133600" y="55626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 flipV="1">
            <a:off x="2133600" y="5105400"/>
            <a:ext cx="1905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17" name="Arc 10"/>
          <p:cNvSpPr>
            <a:spLocks/>
          </p:cNvSpPr>
          <p:nvPr/>
        </p:nvSpPr>
        <p:spPr bwMode="auto">
          <a:xfrm>
            <a:off x="1828800" y="1828800"/>
            <a:ext cx="1905000" cy="2589213"/>
          </a:xfrm>
          <a:custGeom>
            <a:avLst/>
            <a:gdLst>
              <a:gd name="T0" fmla="*/ 1905000 w 21600"/>
              <a:gd name="T1" fmla="*/ 0 h 16787"/>
              <a:gd name="T2" fmla="*/ 1198739 w 21600"/>
              <a:gd name="T3" fmla="*/ 2589213 h 16787"/>
              <a:gd name="T4" fmla="*/ 0 w 21600"/>
              <a:gd name="T5" fmla="*/ 0 h 16787"/>
              <a:gd name="T6" fmla="*/ 0 60000 65536"/>
              <a:gd name="T7" fmla="*/ 0 60000 65536"/>
              <a:gd name="T8" fmla="*/ 0 60000 65536"/>
              <a:gd name="T9" fmla="*/ 0 w 21600"/>
              <a:gd name="T10" fmla="*/ 0 h 16787"/>
              <a:gd name="T11" fmla="*/ 21600 w 21600"/>
              <a:gd name="T12" fmla="*/ 16787 h 167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6787" fill="none" extrusionOk="0">
                <a:moveTo>
                  <a:pt x="21600" y="0"/>
                </a:moveTo>
                <a:cubicBezTo>
                  <a:pt x="21600" y="6517"/>
                  <a:pt x="18657" y="12686"/>
                  <a:pt x="13592" y="16787"/>
                </a:cubicBezTo>
              </a:path>
              <a:path w="21600" h="16787" stroke="0" extrusionOk="0">
                <a:moveTo>
                  <a:pt x="21600" y="0"/>
                </a:moveTo>
                <a:cubicBezTo>
                  <a:pt x="21600" y="6517"/>
                  <a:pt x="18657" y="12686"/>
                  <a:pt x="13592" y="16787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18" name="Rectangle 11"/>
          <p:cNvSpPr>
            <a:spLocks noChangeArrowheads="1"/>
          </p:cNvSpPr>
          <p:nvPr/>
        </p:nvSpPr>
        <p:spPr bwMode="auto">
          <a:xfrm>
            <a:off x="95250" y="1557338"/>
            <a:ext cx="210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GB" sz="2400"/>
              <a:t>Phenytoin</a:t>
            </a:r>
          </a:p>
          <a:p>
            <a:pPr algn="ctr" defTabSz="762000" eaLnBrk="0" hangingPunct="0"/>
            <a:r>
              <a:rPr lang="en-GB" sz="2400"/>
              <a:t>level</a:t>
            </a:r>
          </a:p>
          <a:p>
            <a:pPr algn="ctr" defTabSz="762000" eaLnBrk="0" hangingPunct="0"/>
            <a:r>
              <a:rPr lang="en-GB" sz="2400"/>
              <a:t>mg/l</a:t>
            </a:r>
          </a:p>
        </p:txBody>
      </p:sp>
      <p:sp>
        <p:nvSpPr>
          <p:cNvPr id="43019" name="Rectangle 12"/>
          <p:cNvSpPr>
            <a:spLocks noChangeArrowheads="1"/>
          </p:cNvSpPr>
          <p:nvPr/>
        </p:nvSpPr>
        <p:spPr bwMode="auto">
          <a:xfrm>
            <a:off x="5956300" y="6186488"/>
            <a:ext cx="264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Daily  Dose (mg)</a:t>
            </a:r>
          </a:p>
        </p:txBody>
      </p:sp>
      <p:sp>
        <p:nvSpPr>
          <p:cNvPr id="43020" name="Arc 13"/>
          <p:cNvSpPr>
            <a:spLocks/>
          </p:cNvSpPr>
          <p:nvPr/>
        </p:nvSpPr>
        <p:spPr bwMode="auto">
          <a:xfrm>
            <a:off x="2743200" y="1752600"/>
            <a:ext cx="2209800" cy="2800350"/>
          </a:xfrm>
          <a:custGeom>
            <a:avLst/>
            <a:gdLst>
              <a:gd name="T0" fmla="*/ 2209800 w 21600"/>
              <a:gd name="T1" fmla="*/ 0 h 19251"/>
              <a:gd name="T2" fmla="*/ 1002185 w 21600"/>
              <a:gd name="T3" fmla="*/ 2800350 h 19251"/>
              <a:gd name="T4" fmla="*/ 0 w 21600"/>
              <a:gd name="T5" fmla="*/ 0 h 19251"/>
              <a:gd name="T6" fmla="*/ 0 60000 65536"/>
              <a:gd name="T7" fmla="*/ 0 60000 65536"/>
              <a:gd name="T8" fmla="*/ 0 60000 65536"/>
              <a:gd name="T9" fmla="*/ 0 w 21600"/>
              <a:gd name="T10" fmla="*/ 0 h 19251"/>
              <a:gd name="T11" fmla="*/ 21600 w 21600"/>
              <a:gd name="T12" fmla="*/ 19251 h 192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51" fill="none" extrusionOk="0">
                <a:moveTo>
                  <a:pt x="21600" y="0"/>
                </a:moveTo>
                <a:cubicBezTo>
                  <a:pt x="21600" y="8126"/>
                  <a:pt x="17038" y="15565"/>
                  <a:pt x="9795" y="19250"/>
                </a:cubicBezTo>
              </a:path>
              <a:path w="21600" h="19251" stroke="0" extrusionOk="0">
                <a:moveTo>
                  <a:pt x="21600" y="0"/>
                </a:moveTo>
                <a:cubicBezTo>
                  <a:pt x="21600" y="8126"/>
                  <a:pt x="17038" y="15565"/>
                  <a:pt x="9795" y="1925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21" name="Arc 14"/>
          <p:cNvSpPr>
            <a:spLocks/>
          </p:cNvSpPr>
          <p:nvPr/>
        </p:nvSpPr>
        <p:spPr bwMode="auto">
          <a:xfrm>
            <a:off x="3581400" y="1752600"/>
            <a:ext cx="2514600" cy="2506663"/>
          </a:xfrm>
          <a:custGeom>
            <a:avLst/>
            <a:gdLst>
              <a:gd name="T0" fmla="*/ 2514600 w 21600"/>
              <a:gd name="T1" fmla="*/ 0 h 18895"/>
              <a:gd name="T2" fmla="*/ 1218417 w 21600"/>
              <a:gd name="T3" fmla="*/ 2506663 h 18895"/>
              <a:gd name="T4" fmla="*/ 0 w 21600"/>
              <a:gd name="T5" fmla="*/ 0 h 18895"/>
              <a:gd name="T6" fmla="*/ 0 60000 65536"/>
              <a:gd name="T7" fmla="*/ 0 60000 65536"/>
              <a:gd name="T8" fmla="*/ 0 60000 65536"/>
              <a:gd name="T9" fmla="*/ 0 w 21600"/>
              <a:gd name="T10" fmla="*/ 0 h 18895"/>
              <a:gd name="T11" fmla="*/ 21600 w 21600"/>
              <a:gd name="T12" fmla="*/ 18895 h 188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895" fill="none" extrusionOk="0">
                <a:moveTo>
                  <a:pt x="21600" y="0"/>
                </a:moveTo>
                <a:cubicBezTo>
                  <a:pt x="21600" y="7854"/>
                  <a:pt x="17336" y="15089"/>
                  <a:pt x="10466" y="18895"/>
                </a:cubicBezTo>
              </a:path>
              <a:path w="21600" h="18895" stroke="0" extrusionOk="0">
                <a:moveTo>
                  <a:pt x="21600" y="0"/>
                </a:moveTo>
                <a:cubicBezTo>
                  <a:pt x="21600" y="7854"/>
                  <a:pt x="17336" y="15089"/>
                  <a:pt x="10466" y="18895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22" name="Arc 15"/>
          <p:cNvSpPr>
            <a:spLocks/>
          </p:cNvSpPr>
          <p:nvPr/>
        </p:nvSpPr>
        <p:spPr bwMode="auto">
          <a:xfrm>
            <a:off x="5105400" y="838200"/>
            <a:ext cx="2589213" cy="3802063"/>
          </a:xfrm>
          <a:custGeom>
            <a:avLst/>
            <a:gdLst>
              <a:gd name="T0" fmla="*/ 2589213 w 20959"/>
              <a:gd name="T1" fmla="*/ 936486 h 21205"/>
              <a:gd name="T2" fmla="*/ 507984 w 20959"/>
              <a:gd name="T3" fmla="*/ 3802063 h 21205"/>
              <a:gd name="T4" fmla="*/ 0 w 20959"/>
              <a:gd name="T5" fmla="*/ 0 h 21205"/>
              <a:gd name="T6" fmla="*/ 0 60000 65536"/>
              <a:gd name="T7" fmla="*/ 0 60000 65536"/>
              <a:gd name="T8" fmla="*/ 0 60000 65536"/>
              <a:gd name="T9" fmla="*/ 0 w 20959"/>
              <a:gd name="T10" fmla="*/ 0 h 21205"/>
              <a:gd name="T11" fmla="*/ 20959 w 20959"/>
              <a:gd name="T12" fmla="*/ 21205 h 21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59" h="21205" fill="none" extrusionOk="0">
                <a:moveTo>
                  <a:pt x="20959" y="5223"/>
                </a:moveTo>
                <a:cubicBezTo>
                  <a:pt x="18928" y="13372"/>
                  <a:pt x="12357" y="19606"/>
                  <a:pt x="4111" y="21204"/>
                </a:cubicBezTo>
              </a:path>
              <a:path w="20959" h="21205" stroke="0" extrusionOk="0">
                <a:moveTo>
                  <a:pt x="20959" y="5223"/>
                </a:moveTo>
                <a:cubicBezTo>
                  <a:pt x="18928" y="13372"/>
                  <a:pt x="12357" y="19606"/>
                  <a:pt x="4111" y="21204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 flipH="1">
            <a:off x="2171700" y="4365625"/>
            <a:ext cx="854075" cy="1196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 flipH="1">
            <a:off x="2133600" y="4572000"/>
            <a:ext cx="1600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 flipH="1">
            <a:off x="2057400" y="4267200"/>
            <a:ext cx="2743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 flipV="1">
            <a:off x="4067175" y="4652963"/>
            <a:ext cx="1584325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27" name="Line 20"/>
          <p:cNvSpPr>
            <a:spLocks noChangeShapeType="1"/>
          </p:cNvSpPr>
          <p:nvPr/>
        </p:nvSpPr>
        <p:spPr bwMode="auto">
          <a:xfrm flipH="1">
            <a:off x="1981200" y="2819400"/>
            <a:ext cx="601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28" name="Line 21"/>
          <p:cNvSpPr>
            <a:spLocks noChangeShapeType="1"/>
          </p:cNvSpPr>
          <p:nvPr/>
        </p:nvSpPr>
        <p:spPr bwMode="auto">
          <a:xfrm flipH="1">
            <a:off x="1981200" y="4114800"/>
            <a:ext cx="617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3029" name="Rectangle 22"/>
          <p:cNvSpPr>
            <a:spLocks noChangeArrowheads="1"/>
          </p:cNvSpPr>
          <p:nvPr/>
        </p:nvSpPr>
        <p:spPr bwMode="auto">
          <a:xfrm>
            <a:off x="1536700" y="2603500"/>
            <a:ext cx="66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20</a:t>
            </a:r>
          </a:p>
        </p:txBody>
      </p:sp>
      <p:sp>
        <p:nvSpPr>
          <p:cNvPr id="43030" name="Rectangle 23"/>
          <p:cNvSpPr>
            <a:spLocks noChangeArrowheads="1"/>
          </p:cNvSpPr>
          <p:nvPr/>
        </p:nvSpPr>
        <p:spPr bwMode="auto">
          <a:xfrm>
            <a:off x="1536700" y="3898900"/>
            <a:ext cx="66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10</a:t>
            </a:r>
          </a:p>
        </p:txBody>
      </p:sp>
      <p:sp>
        <p:nvSpPr>
          <p:cNvPr id="43031" name="Rectangle 24"/>
          <p:cNvSpPr>
            <a:spLocks noChangeArrowheads="1"/>
          </p:cNvSpPr>
          <p:nvPr/>
        </p:nvSpPr>
        <p:spPr bwMode="auto">
          <a:xfrm>
            <a:off x="1992313" y="5651500"/>
            <a:ext cx="713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0       100      200      300      400      500      600</a:t>
            </a:r>
          </a:p>
        </p:txBody>
      </p:sp>
      <p:sp>
        <p:nvSpPr>
          <p:cNvPr id="43032" name="Rectangle 25"/>
          <p:cNvSpPr>
            <a:spLocks noChangeArrowheads="1"/>
          </p:cNvSpPr>
          <p:nvPr/>
        </p:nvSpPr>
        <p:spPr bwMode="auto">
          <a:xfrm>
            <a:off x="3365500" y="1460500"/>
            <a:ext cx="88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>
                <a:solidFill>
                  <a:srgbClr val="FF3300"/>
                </a:solidFill>
              </a:rPr>
              <a:t>Slow</a:t>
            </a:r>
          </a:p>
        </p:txBody>
      </p:sp>
      <p:sp>
        <p:nvSpPr>
          <p:cNvPr id="43033" name="Rectangle 26"/>
          <p:cNvSpPr>
            <a:spLocks noChangeArrowheads="1"/>
          </p:cNvSpPr>
          <p:nvPr/>
        </p:nvSpPr>
        <p:spPr bwMode="auto">
          <a:xfrm>
            <a:off x="7404100" y="1384300"/>
            <a:ext cx="142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>
                <a:solidFill>
                  <a:srgbClr val="FF3300"/>
                </a:solidFill>
              </a:rPr>
              <a:t>Fast</a:t>
            </a:r>
          </a:p>
        </p:txBody>
      </p:sp>
      <p:sp>
        <p:nvSpPr>
          <p:cNvPr id="43034" name="Rectangle 27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Phenytoin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4035" name="Rectangle 7"/>
          <p:cNvSpPr>
            <a:spLocks noChangeArrowheads="1"/>
          </p:cNvSpPr>
          <p:nvPr/>
        </p:nvSpPr>
        <p:spPr bwMode="auto">
          <a:xfrm>
            <a:off x="6227763" y="3644900"/>
            <a:ext cx="226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400">
                <a:solidFill>
                  <a:schemeClr val="accent1"/>
                </a:solidFill>
              </a:rPr>
              <a:t>First-order</a:t>
            </a:r>
          </a:p>
          <a:p>
            <a:pPr defTabSz="762000" eaLnBrk="0" hangingPunct="0"/>
            <a:r>
              <a:rPr lang="en-GB" sz="2400">
                <a:solidFill>
                  <a:schemeClr val="accent1"/>
                </a:solidFill>
              </a:rPr>
              <a:t>(linear) kinetics</a:t>
            </a:r>
          </a:p>
        </p:txBody>
      </p:sp>
      <p:sp>
        <p:nvSpPr>
          <p:cNvPr id="44036" name="Line 9"/>
          <p:cNvSpPr>
            <a:spLocks noChangeShapeType="1"/>
          </p:cNvSpPr>
          <p:nvPr/>
        </p:nvSpPr>
        <p:spPr bwMode="auto">
          <a:xfrm>
            <a:off x="1917700" y="5876925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4037" name="Rectangle 2"/>
          <p:cNvSpPr>
            <a:spLocks noChangeArrowheads="1"/>
          </p:cNvSpPr>
          <p:nvPr/>
        </p:nvSpPr>
        <p:spPr bwMode="auto">
          <a:xfrm>
            <a:off x="476250" y="61341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4038" name="Rectangle 3"/>
          <p:cNvSpPr>
            <a:spLocks noChangeArrowheads="1"/>
          </p:cNvSpPr>
          <p:nvPr/>
        </p:nvSpPr>
        <p:spPr bwMode="auto">
          <a:xfrm>
            <a:off x="2914650" y="61341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793750" y="16510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1924050" y="1352550"/>
            <a:ext cx="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4041" name="Line 10"/>
          <p:cNvSpPr>
            <a:spLocks noChangeShapeType="1"/>
          </p:cNvSpPr>
          <p:nvPr/>
        </p:nvSpPr>
        <p:spPr bwMode="auto">
          <a:xfrm flipV="1">
            <a:off x="1924050" y="2781300"/>
            <a:ext cx="5888038" cy="3067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4042" name="Line 11"/>
          <p:cNvSpPr>
            <a:spLocks noChangeShapeType="1"/>
          </p:cNvSpPr>
          <p:nvPr/>
        </p:nvSpPr>
        <p:spPr bwMode="auto">
          <a:xfrm flipV="1">
            <a:off x="1924050" y="4248150"/>
            <a:ext cx="31242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4043" name="Arc 12"/>
          <p:cNvSpPr>
            <a:spLocks/>
          </p:cNvSpPr>
          <p:nvPr/>
        </p:nvSpPr>
        <p:spPr bwMode="auto">
          <a:xfrm>
            <a:off x="4248150" y="2019300"/>
            <a:ext cx="1981200" cy="2214563"/>
          </a:xfrm>
          <a:custGeom>
            <a:avLst/>
            <a:gdLst>
              <a:gd name="T0" fmla="*/ 1981200 w 21600"/>
              <a:gd name="T1" fmla="*/ 0 h 19734"/>
              <a:gd name="T2" fmla="*/ 805505 w 21600"/>
              <a:gd name="T3" fmla="*/ 2214563 h 19734"/>
              <a:gd name="T4" fmla="*/ 0 w 21600"/>
              <a:gd name="T5" fmla="*/ 0 h 19734"/>
              <a:gd name="T6" fmla="*/ 0 60000 65536"/>
              <a:gd name="T7" fmla="*/ 0 60000 65536"/>
              <a:gd name="T8" fmla="*/ 0 60000 65536"/>
              <a:gd name="T9" fmla="*/ 0 w 21600"/>
              <a:gd name="T10" fmla="*/ 0 h 19734"/>
              <a:gd name="T11" fmla="*/ 21600 w 21600"/>
              <a:gd name="T12" fmla="*/ 19734 h 197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734" fill="none" extrusionOk="0">
                <a:moveTo>
                  <a:pt x="21600" y="0"/>
                </a:moveTo>
                <a:cubicBezTo>
                  <a:pt x="21600" y="8532"/>
                  <a:pt x="16577" y="16265"/>
                  <a:pt x="8782" y="19734"/>
                </a:cubicBezTo>
              </a:path>
              <a:path w="21600" h="19734" stroke="0" extrusionOk="0">
                <a:moveTo>
                  <a:pt x="21600" y="0"/>
                </a:moveTo>
                <a:cubicBezTo>
                  <a:pt x="21600" y="8532"/>
                  <a:pt x="16577" y="16265"/>
                  <a:pt x="8782" y="19734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4044" name="Rectangle 13"/>
          <p:cNvSpPr>
            <a:spLocks noChangeArrowheads="1"/>
          </p:cNvSpPr>
          <p:nvPr/>
        </p:nvSpPr>
        <p:spPr bwMode="auto">
          <a:xfrm>
            <a:off x="3155950" y="1651000"/>
            <a:ext cx="332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400"/>
              <a:t>Zero-order (non-linear</a:t>
            </a:r>
          </a:p>
          <a:p>
            <a:pPr defTabSz="762000" eaLnBrk="0" hangingPunct="0"/>
            <a:r>
              <a:rPr lang="en-GB" sz="2400"/>
              <a:t>or saturation) kinetics</a:t>
            </a:r>
          </a:p>
        </p:txBody>
      </p:sp>
      <p:sp>
        <p:nvSpPr>
          <p:cNvPr id="44045" name="Rectangle 14"/>
          <p:cNvSpPr>
            <a:spLocks noChangeArrowheads="1"/>
          </p:cNvSpPr>
          <p:nvPr/>
        </p:nvSpPr>
        <p:spPr bwMode="auto">
          <a:xfrm>
            <a:off x="474663" y="1658938"/>
            <a:ext cx="1314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Level</a:t>
            </a:r>
          </a:p>
        </p:txBody>
      </p:sp>
      <p:sp>
        <p:nvSpPr>
          <p:cNvPr id="44046" name="Rectangle 15"/>
          <p:cNvSpPr>
            <a:spLocks noChangeArrowheads="1"/>
          </p:cNvSpPr>
          <p:nvPr/>
        </p:nvSpPr>
        <p:spPr bwMode="auto">
          <a:xfrm>
            <a:off x="6516688" y="5805488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Dose</a:t>
            </a:r>
          </a:p>
        </p:txBody>
      </p:sp>
      <p:sp>
        <p:nvSpPr>
          <p:cNvPr id="44047" name="Rectangle 16"/>
          <p:cNvSpPr>
            <a:spLocks noGrp="1" noChangeArrowheads="1"/>
          </p:cNvSpPr>
          <p:nvPr>
            <p:ph type="title"/>
          </p:nvPr>
        </p:nvSpPr>
        <p:spPr>
          <a:xfrm>
            <a:off x="438150" y="241300"/>
            <a:ext cx="8015288" cy="914400"/>
          </a:xfrm>
        </p:spPr>
        <p:txBody>
          <a:bodyPr/>
          <a:lstStyle/>
          <a:p>
            <a:pPr eaLnBrk="1" hangingPunct="1"/>
            <a:r>
              <a:rPr lang="en-GB" smtClean="0"/>
              <a:t>Phenytoin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12750" y="1384300"/>
            <a:ext cx="8659813" cy="459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285750" indent="-285750" defTabSz="762000" eaLnBrk="0" hangingPunct="0">
              <a:spcBef>
                <a:spcPct val="40000"/>
              </a:spcBef>
              <a:buFontTx/>
              <a:buChar char="•"/>
            </a:pPr>
            <a:r>
              <a:rPr lang="en-GB" sz="2400" dirty="0" smtClean="0"/>
              <a:t>Introduction</a:t>
            </a:r>
          </a:p>
          <a:p>
            <a:pPr marL="285750" indent="-285750" defTabSz="762000" eaLnBrk="0" hangingPunct="0">
              <a:spcBef>
                <a:spcPct val="40000"/>
              </a:spcBef>
              <a:buFontTx/>
              <a:buChar char="•"/>
            </a:pPr>
            <a:r>
              <a:rPr lang="en-GB" sz="2400" dirty="0" smtClean="0"/>
              <a:t>Factors affecting drug levels</a:t>
            </a:r>
          </a:p>
          <a:p>
            <a:pPr marL="285750" indent="-285750" defTabSz="762000" eaLnBrk="0" hangingPunct="0">
              <a:spcBef>
                <a:spcPct val="40000"/>
              </a:spcBef>
              <a:buFontTx/>
              <a:buChar char="•"/>
            </a:pPr>
            <a:r>
              <a:rPr lang="en-GB" sz="2400" dirty="0" smtClean="0"/>
              <a:t>Factors affecting interpretation of drug levels</a:t>
            </a:r>
          </a:p>
          <a:p>
            <a:pPr marL="285750" indent="-285750" defTabSz="762000" eaLnBrk="0" hangingPunct="0">
              <a:spcBef>
                <a:spcPct val="40000"/>
              </a:spcBef>
              <a:buFontTx/>
              <a:buChar char="•"/>
            </a:pPr>
            <a:r>
              <a:rPr lang="en-GB" sz="2400" dirty="0" smtClean="0"/>
              <a:t>Some examples:</a:t>
            </a:r>
          </a:p>
          <a:p>
            <a:pPr marL="742950" lvl="1" indent="-285750" defTabSz="762000" eaLnBrk="0" hangingPunct="0">
              <a:spcBef>
                <a:spcPct val="40000"/>
              </a:spcBef>
              <a:buFontTx/>
              <a:buChar char="•"/>
            </a:pPr>
            <a:r>
              <a:rPr lang="en-GB" sz="2400" dirty="0" smtClean="0"/>
              <a:t>Phenytoin</a:t>
            </a:r>
          </a:p>
          <a:p>
            <a:pPr marL="742950" lvl="1" indent="-285750" defTabSz="762000" eaLnBrk="0" hangingPunct="0">
              <a:spcBef>
                <a:spcPct val="40000"/>
              </a:spcBef>
              <a:buFontTx/>
              <a:buChar char="•"/>
            </a:pPr>
            <a:r>
              <a:rPr lang="en-GB" sz="2400" dirty="0" smtClean="0"/>
              <a:t>Digoxin</a:t>
            </a:r>
          </a:p>
          <a:p>
            <a:pPr marL="742950" lvl="1" indent="-285750" defTabSz="762000" eaLnBrk="0" hangingPunct="0">
              <a:spcBef>
                <a:spcPct val="40000"/>
              </a:spcBef>
              <a:buFontTx/>
              <a:buChar char="•"/>
            </a:pPr>
            <a:r>
              <a:rPr lang="en-GB" sz="2400" dirty="0" smtClean="0"/>
              <a:t>Lithium</a:t>
            </a:r>
          </a:p>
          <a:p>
            <a:pPr marL="742950" lvl="1" indent="-285750" defTabSz="762000" eaLnBrk="0" hangingPunct="0">
              <a:spcBef>
                <a:spcPct val="40000"/>
              </a:spcBef>
              <a:buFontTx/>
              <a:buChar char="•"/>
            </a:pPr>
            <a:r>
              <a:rPr lang="en-GB" sz="2400" dirty="0" smtClean="0"/>
              <a:t>Theophylline</a:t>
            </a:r>
          </a:p>
          <a:p>
            <a:pPr marL="742950" lvl="1" indent="-285750" defTabSz="762000" eaLnBrk="0" hangingPunct="0">
              <a:spcBef>
                <a:spcPct val="40000"/>
              </a:spcBef>
              <a:buFontTx/>
              <a:buChar char="•"/>
            </a:pPr>
            <a:r>
              <a:rPr lang="en-GB" sz="2400" dirty="0" smtClean="0"/>
              <a:t>Gentamycin</a:t>
            </a:r>
            <a:endParaRPr lang="en-GB" sz="2400" dirty="0"/>
          </a:p>
        </p:txBody>
      </p:sp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dirty="0" smtClean="0"/>
              <a:t>Format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>
            <a:off x="1600200" y="25146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1600200" y="54483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 flipH="1">
            <a:off x="1547813" y="3573463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 flipH="1">
            <a:off x="1619250" y="4508500"/>
            <a:ext cx="495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64" name="Line 9"/>
          <p:cNvSpPr>
            <a:spLocks noChangeShapeType="1"/>
          </p:cNvSpPr>
          <p:nvPr/>
        </p:nvSpPr>
        <p:spPr bwMode="auto">
          <a:xfrm>
            <a:off x="1835150" y="4595813"/>
            <a:ext cx="1066800" cy="762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 flipV="1">
            <a:off x="2895600" y="2590800"/>
            <a:ext cx="762000" cy="20574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66" name="Line 11"/>
          <p:cNvSpPr>
            <a:spLocks noChangeShapeType="1"/>
          </p:cNvSpPr>
          <p:nvPr/>
        </p:nvSpPr>
        <p:spPr bwMode="auto">
          <a:xfrm>
            <a:off x="3657600" y="2590800"/>
            <a:ext cx="838200" cy="14478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67" name="Line 12"/>
          <p:cNvSpPr>
            <a:spLocks noChangeShapeType="1"/>
          </p:cNvSpPr>
          <p:nvPr/>
        </p:nvSpPr>
        <p:spPr bwMode="auto">
          <a:xfrm flipV="1">
            <a:off x="4500563" y="3640138"/>
            <a:ext cx="838200" cy="3810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68" name="Line 13"/>
          <p:cNvSpPr>
            <a:spLocks noChangeShapeType="1"/>
          </p:cNvSpPr>
          <p:nvPr/>
        </p:nvSpPr>
        <p:spPr bwMode="auto">
          <a:xfrm>
            <a:off x="5334000" y="3657600"/>
            <a:ext cx="1143000" cy="3048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69" name="Rectangle 14"/>
          <p:cNvSpPr>
            <a:spLocks noChangeArrowheads="1"/>
          </p:cNvSpPr>
          <p:nvPr/>
        </p:nvSpPr>
        <p:spPr bwMode="auto">
          <a:xfrm>
            <a:off x="393700" y="1422400"/>
            <a:ext cx="15748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GB" sz="2400"/>
              <a:t>Phenytoin</a:t>
            </a:r>
          </a:p>
          <a:p>
            <a:pPr algn="ctr" defTabSz="762000" eaLnBrk="0" hangingPunct="0"/>
            <a:r>
              <a:rPr lang="en-GB" sz="2400"/>
              <a:t>mg/l</a:t>
            </a:r>
          </a:p>
          <a:p>
            <a:pPr algn="ctr" defTabSz="762000" eaLnBrk="0" hangingPunct="0"/>
            <a:endParaRPr lang="en-GB" sz="2400"/>
          </a:p>
          <a:p>
            <a:pPr algn="ctr" defTabSz="762000" eaLnBrk="0" hangingPunct="0"/>
            <a:r>
              <a:rPr lang="en-GB" sz="2400"/>
              <a:t>  30</a:t>
            </a:r>
          </a:p>
          <a:p>
            <a:pPr algn="ctr" defTabSz="762000" eaLnBrk="0" hangingPunct="0">
              <a:lnSpc>
                <a:spcPct val="260000"/>
              </a:lnSpc>
            </a:pPr>
            <a:r>
              <a:rPr lang="en-GB" sz="2400"/>
              <a:t>  20</a:t>
            </a:r>
          </a:p>
          <a:p>
            <a:pPr algn="ctr" defTabSz="762000" eaLnBrk="0" hangingPunct="0">
              <a:lnSpc>
                <a:spcPct val="260000"/>
              </a:lnSpc>
            </a:pPr>
            <a:r>
              <a:rPr lang="en-GB" sz="2400"/>
              <a:t>  10</a:t>
            </a:r>
          </a:p>
          <a:p>
            <a:pPr algn="ctr" defTabSz="762000" eaLnBrk="0" hangingPunct="0">
              <a:lnSpc>
                <a:spcPct val="260000"/>
              </a:lnSpc>
            </a:pPr>
            <a:r>
              <a:rPr lang="en-GB" sz="2400"/>
              <a:t>    0</a:t>
            </a:r>
          </a:p>
          <a:p>
            <a:pPr algn="ctr" defTabSz="762000" eaLnBrk="0" hangingPunct="0"/>
            <a:endParaRPr lang="en-GB" sz="2400"/>
          </a:p>
        </p:txBody>
      </p:sp>
      <p:sp>
        <p:nvSpPr>
          <p:cNvPr id="45070" name="Line 15"/>
          <p:cNvSpPr>
            <a:spLocks noChangeShapeType="1"/>
          </p:cNvSpPr>
          <p:nvPr/>
        </p:nvSpPr>
        <p:spPr bwMode="auto">
          <a:xfrm>
            <a:off x="22098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71" name="Line 16"/>
          <p:cNvSpPr>
            <a:spLocks noChangeShapeType="1"/>
          </p:cNvSpPr>
          <p:nvPr/>
        </p:nvSpPr>
        <p:spPr bwMode="auto">
          <a:xfrm>
            <a:off x="26670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72" name="Line 17"/>
          <p:cNvSpPr>
            <a:spLocks noChangeShapeType="1"/>
          </p:cNvSpPr>
          <p:nvPr/>
        </p:nvSpPr>
        <p:spPr bwMode="auto">
          <a:xfrm>
            <a:off x="44196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5073" name="Rectangle 18"/>
          <p:cNvSpPr>
            <a:spLocks noChangeArrowheads="1"/>
          </p:cNvSpPr>
          <p:nvPr/>
        </p:nvSpPr>
        <p:spPr bwMode="auto">
          <a:xfrm>
            <a:off x="2908300" y="4908550"/>
            <a:ext cx="119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/>
              <a:t>fits</a:t>
            </a:r>
          </a:p>
        </p:txBody>
      </p:sp>
      <p:sp>
        <p:nvSpPr>
          <p:cNvPr id="45074" name="Rectangle 19"/>
          <p:cNvSpPr>
            <a:spLocks noChangeArrowheads="1"/>
          </p:cNvSpPr>
          <p:nvPr/>
        </p:nvSpPr>
        <p:spPr bwMode="auto">
          <a:xfrm>
            <a:off x="3213100" y="2070100"/>
            <a:ext cx="119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 b="1"/>
              <a:t>ataxia</a:t>
            </a:r>
          </a:p>
        </p:txBody>
      </p:sp>
      <p:sp>
        <p:nvSpPr>
          <p:cNvPr id="45075" name="Rectangle 22"/>
          <p:cNvSpPr>
            <a:spLocks noChangeArrowheads="1"/>
          </p:cNvSpPr>
          <p:nvPr/>
        </p:nvSpPr>
        <p:spPr bwMode="auto">
          <a:xfrm>
            <a:off x="2984500" y="5537200"/>
            <a:ext cx="736600" cy="660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5076" name="Rectangle 21"/>
          <p:cNvSpPr>
            <a:spLocks noChangeArrowheads="1"/>
          </p:cNvSpPr>
          <p:nvPr/>
        </p:nvSpPr>
        <p:spPr bwMode="auto">
          <a:xfrm>
            <a:off x="1606550" y="5741988"/>
            <a:ext cx="1346200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5077" name="Rectangle 23"/>
          <p:cNvSpPr>
            <a:spLocks noChangeArrowheads="1"/>
          </p:cNvSpPr>
          <p:nvPr/>
        </p:nvSpPr>
        <p:spPr bwMode="auto">
          <a:xfrm>
            <a:off x="3740150" y="5665788"/>
            <a:ext cx="889000" cy="50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5078" name="Rectangle 24"/>
          <p:cNvSpPr>
            <a:spLocks noChangeArrowheads="1"/>
          </p:cNvSpPr>
          <p:nvPr/>
        </p:nvSpPr>
        <p:spPr bwMode="auto">
          <a:xfrm>
            <a:off x="4654550" y="5589588"/>
            <a:ext cx="226060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5079" name="Rectangle 25"/>
          <p:cNvSpPr>
            <a:spLocks noChangeArrowheads="1"/>
          </p:cNvSpPr>
          <p:nvPr/>
        </p:nvSpPr>
        <p:spPr bwMode="auto">
          <a:xfrm>
            <a:off x="1987550" y="5741988"/>
            <a:ext cx="88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200</a:t>
            </a:r>
          </a:p>
        </p:txBody>
      </p:sp>
      <p:sp>
        <p:nvSpPr>
          <p:cNvPr id="45080" name="Rectangle 26"/>
          <p:cNvSpPr>
            <a:spLocks noChangeArrowheads="1"/>
          </p:cNvSpPr>
          <p:nvPr/>
        </p:nvSpPr>
        <p:spPr bwMode="auto">
          <a:xfrm>
            <a:off x="3054350" y="5741988"/>
            <a:ext cx="88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300</a:t>
            </a:r>
          </a:p>
        </p:txBody>
      </p:sp>
      <p:sp>
        <p:nvSpPr>
          <p:cNvPr id="45081" name="Rectangle 27"/>
          <p:cNvSpPr>
            <a:spLocks noChangeArrowheads="1"/>
          </p:cNvSpPr>
          <p:nvPr/>
        </p:nvSpPr>
        <p:spPr bwMode="auto">
          <a:xfrm>
            <a:off x="3816350" y="5741988"/>
            <a:ext cx="88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250</a:t>
            </a:r>
          </a:p>
        </p:txBody>
      </p:sp>
      <p:sp>
        <p:nvSpPr>
          <p:cNvPr id="45082" name="Rectangle 28"/>
          <p:cNvSpPr>
            <a:spLocks noChangeArrowheads="1"/>
          </p:cNvSpPr>
          <p:nvPr/>
        </p:nvSpPr>
        <p:spPr bwMode="auto">
          <a:xfrm>
            <a:off x="5264150" y="5741988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275 mg</a:t>
            </a:r>
          </a:p>
        </p:txBody>
      </p:sp>
      <p:sp>
        <p:nvSpPr>
          <p:cNvPr id="45083" name="Rectangle 30"/>
          <p:cNvSpPr>
            <a:spLocks noGrp="1" noChangeArrowheads="1"/>
          </p:cNvSpPr>
          <p:nvPr>
            <p:ph type="title"/>
          </p:nvPr>
        </p:nvSpPr>
        <p:spPr>
          <a:xfrm>
            <a:off x="457200" y="241300"/>
            <a:ext cx="8015288" cy="914400"/>
          </a:xfrm>
        </p:spPr>
        <p:txBody>
          <a:bodyPr/>
          <a:lstStyle/>
          <a:p>
            <a:pPr eaLnBrk="1" hangingPunct="1"/>
            <a:r>
              <a:rPr lang="en-GB" smtClean="0"/>
              <a:t>Phenytoin – case example</a:t>
            </a:r>
            <a:endParaRPr lang="en-US" smtClean="0"/>
          </a:p>
        </p:txBody>
      </p:sp>
      <p:sp>
        <p:nvSpPr>
          <p:cNvPr id="45084" name="Rectangle 32"/>
          <p:cNvSpPr>
            <a:spLocks noChangeArrowheads="1"/>
          </p:cNvSpPr>
          <p:nvPr/>
        </p:nvSpPr>
        <p:spPr bwMode="auto">
          <a:xfrm>
            <a:off x="7050088" y="5661025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Dose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431800" y="1308100"/>
            <a:ext cx="80518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endParaRPr lang="en-GB" sz="2400" b="1">
              <a:latin typeface="Times New Roman" pitchFamily="18" charset="0"/>
            </a:endParaRPr>
          </a:p>
          <a:p>
            <a:pPr defTabSz="762000" eaLnBrk="0" hangingPunct="0"/>
            <a:r>
              <a:rPr lang="en-GB" sz="3200"/>
              <a:t>Narrow therapeutic index</a:t>
            </a:r>
          </a:p>
          <a:p>
            <a:pPr defTabSz="762000" eaLnBrk="0" hangingPunct="0"/>
            <a:endParaRPr lang="en-GB" sz="3200"/>
          </a:p>
          <a:p>
            <a:pPr defTabSz="762000" eaLnBrk="0" hangingPunct="0"/>
            <a:r>
              <a:rPr lang="en-GB" sz="3200"/>
              <a:t>Symptoms of undertreatment and toxicity may be similar</a:t>
            </a:r>
          </a:p>
          <a:p>
            <a:pPr defTabSz="762000" eaLnBrk="0" hangingPunct="0"/>
            <a:endParaRPr lang="en-GB" sz="3200"/>
          </a:p>
          <a:p>
            <a:pPr defTabSz="762000" eaLnBrk="0" hangingPunct="0"/>
            <a:r>
              <a:rPr lang="en-GB" sz="3200"/>
              <a:t>Excreted by kidneys so half life prolonged and danger of accumulation in renal impairment.</a:t>
            </a:r>
          </a:p>
        </p:txBody>
      </p:sp>
      <p:sp>
        <p:nvSpPr>
          <p:cNvPr id="46087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Digoxin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2146300" y="3975100"/>
            <a:ext cx="607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000"/>
              <a:t>0             1             2             3            4            5         					Digoxin (</a:t>
            </a:r>
            <a:r>
              <a:rPr lang="en-GB" sz="2000">
                <a:latin typeface="Symbol" pitchFamily="18" charset="2"/>
              </a:rPr>
              <a:t>m</a:t>
            </a:r>
            <a:r>
              <a:rPr lang="en-GB" sz="2000"/>
              <a:t>g/l)</a:t>
            </a:r>
          </a:p>
        </p:txBody>
      </p:sp>
      <p:sp>
        <p:nvSpPr>
          <p:cNvPr id="47110" name="Arc 7"/>
          <p:cNvSpPr>
            <a:spLocks/>
          </p:cNvSpPr>
          <p:nvPr/>
        </p:nvSpPr>
        <p:spPr bwMode="auto">
          <a:xfrm>
            <a:off x="3503613" y="1603375"/>
            <a:ext cx="1749425" cy="2514600"/>
          </a:xfrm>
          <a:custGeom>
            <a:avLst/>
            <a:gdLst>
              <a:gd name="T0" fmla="*/ 0 w 37018"/>
              <a:gd name="T1" fmla="*/ 1257533 h 21600"/>
              <a:gd name="T2" fmla="*/ 1749425 w 37018"/>
              <a:gd name="T3" fmla="*/ 1180814 h 21600"/>
              <a:gd name="T4" fmla="*/ 884070 w 37018"/>
              <a:gd name="T5" fmla="*/ 2514600 h 21600"/>
              <a:gd name="T6" fmla="*/ 0 60000 65536"/>
              <a:gd name="T7" fmla="*/ 0 60000 65536"/>
              <a:gd name="T8" fmla="*/ 0 60000 65536"/>
              <a:gd name="T9" fmla="*/ 0 w 37018"/>
              <a:gd name="T10" fmla="*/ 0 h 21600"/>
              <a:gd name="T11" fmla="*/ 37018 w 3701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18" h="21600" fill="none" extrusionOk="0">
                <a:moveTo>
                  <a:pt x="-1" y="10801"/>
                </a:moveTo>
                <a:cubicBezTo>
                  <a:pt x="3857" y="4117"/>
                  <a:pt x="10989" y="-1"/>
                  <a:pt x="18707" y="0"/>
                </a:cubicBezTo>
                <a:cubicBezTo>
                  <a:pt x="26150" y="0"/>
                  <a:pt x="33069" y="3832"/>
                  <a:pt x="37018" y="10142"/>
                </a:cubicBezTo>
              </a:path>
              <a:path w="37018" h="21600" stroke="0" extrusionOk="0">
                <a:moveTo>
                  <a:pt x="-1" y="10801"/>
                </a:moveTo>
                <a:cubicBezTo>
                  <a:pt x="3857" y="4117"/>
                  <a:pt x="10989" y="-1"/>
                  <a:pt x="18707" y="0"/>
                </a:cubicBezTo>
                <a:cubicBezTo>
                  <a:pt x="26150" y="0"/>
                  <a:pt x="33069" y="3832"/>
                  <a:pt x="37018" y="10142"/>
                </a:cubicBezTo>
                <a:lnTo>
                  <a:pt x="18707" y="21600"/>
                </a:lnTo>
                <a:close/>
              </a:path>
            </a:pathLst>
          </a:custGeom>
          <a:noFill/>
          <a:ln w="12700" cap="rnd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7111" name="Arc 8"/>
          <p:cNvSpPr>
            <a:spLocks/>
          </p:cNvSpPr>
          <p:nvPr/>
        </p:nvSpPr>
        <p:spPr bwMode="auto">
          <a:xfrm>
            <a:off x="2209800" y="1535113"/>
            <a:ext cx="1216025" cy="2354262"/>
          </a:xfrm>
          <a:custGeom>
            <a:avLst/>
            <a:gdLst>
              <a:gd name="T0" fmla="*/ 93579 w 19570"/>
              <a:gd name="T1" fmla="*/ 0 h 21547"/>
              <a:gd name="T2" fmla="*/ 1216025 w 19570"/>
              <a:gd name="T3" fmla="*/ 1355282 h 21547"/>
              <a:gd name="T4" fmla="*/ 0 w 19570"/>
              <a:gd name="T5" fmla="*/ 2354262 h 21547"/>
              <a:gd name="T6" fmla="*/ 0 60000 65536"/>
              <a:gd name="T7" fmla="*/ 0 60000 65536"/>
              <a:gd name="T8" fmla="*/ 0 60000 65536"/>
              <a:gd name="T9" fmla="*/ 0 w 19570"/>
              <a:gd name="T10" fmla="*/ 0 h 21547"/>
              <a:gd name="T11" fmla="*/ 19570 w 19570"/>
              <a:gd name="T12" fmla="*/ 21547 h 215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70" h="21547" fill="none" extrusionOk="0">
                <a:moveTo>
                  <a:pt x="1506" y="-1"/>
                </a:moveTo>
                <a:cubicBezTo>
                  <a:pt x="9333" y="546"/>
                  <a:pt x="16248" y="5295"/>
                  <a:pt x="19569" y="12404"/>
                </a:cubicBezTo>
              </a:path>
              <a:path w="19570" h="21547" stroke="0" extrusionOk="0">
                <a:moveTo>
                  <a:pt x="1506" y="-1"/>
                </a:moveTo>
                <a:cubicBezTo>
                  <a:pt x="9333" y="546"/>
                  <a:pt x="16248" y="5295"/>
                  <a:pt x="19569" y="12404"/>
                </a:cubicBezTo>
                <a:lnTo>
                  <a:pt x="0" y="21547"/>
                </a:lnTo>
                <a:close/>
              </a:path>
            </a:pathLst>
          </a:custGeom>
          <a:noFill/>
          <a:ln w="12700" cap="rnd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7112" name="Arc 9"/>
          <p:cNvSpPr>
            <a:spLocks/>
          </p:cNvSpPr>
          <p:nvPr/>
        </p:nvSpPr>
        <p:spPr bwMode="auto">
          <a:xfrm>
            <a:off x="4394200" y="1620838"/>
            <a:ext cx="2390775" cy="2408237"/>
          </a:xfrm>
          <a:custGeom>
            <a:avLst/>
            <a:gdLst>
              <a:gd name="T0" fmla="*/ 0 w 19879"/>
              <a:gd name="T1" fmla="*/ 1454379 h 21334"/>
              <a:gd name="T2" fmla="*/ 1984515 w 19879"/>
              <a:gd name="T3" fmla="*/ 0 h 21334"/>
              <a:gd name="T4" fmla="*/ 2390775 w 19879"/>
              <a:gd name="T5" fmla="*/ 2408237 h 21334"/>
              <a:gd name="T6" fmla="*/ 0 60000 65536"/>
              <a:gd name="T7" fmla="*/ 0 60000 65536"/>
              <a:gd name="T8" fmla="*/ 0 60000 65536"/>
              <a:gd name="T9" fmla="*/ 0 w 19879"/>
              <a:gd name="T10" fmla="*/ 0 h 21334"/>
              <a:gd name="T11" fmla="*/ 19879 w 19879"/>
              <a:gd name="T12" fmla="*/ 21334 h 213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79" h="21334" fill="none" extrusionOk="0">
                <a:moveTo>
                  <a:pt x="0" y="12884"/>
                </a:moveTo>
                <a:cubicBezTo>
                  <a:pt x="2912" y="6032"/>
                  <a:pt x="9147" y="1164"/>
                  <a:pt x="16500" y="-1"/>
                </a:cubicBezTo>
              </a:path>
              <a:path w="19879" h="21334" stroke="0" extrusionOk="0">
                <a:moveTo>
                  <a:pt x="0" y="12884"/>
                </a:moveTo>
                <a:cubicBezTo>
                  <a:pt x="2912" y="6032"/>
                  <a:pt x="9147" y="1164"/>
                  <a:pt x="16500" y="-1"/>
                </a:cubicBezTo>
                <a:lnTo>
                  <a:pt x="19879" y="21334"/>
                </a:lnTo>
                <a:close/>
              </a:path>
            </a:pathLst>
          </a:custGeom>
          <a:noFill/>
          <a:ln w="12700" cap="rnd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7113" name="Arc 10"/>
          <p:cNvSpPr>
            <a:spLocks/>
          </p:cNvSpPr>
          <p:nvPr/>
        </p:nvSpPr>
        <p:spPr bwMode="auto">
          <a:xfrm>
            <a:off x="3436938" y="2819400"/>
            <a:ext cx="1519237" cy="1143000"/>
          </a:xfrm>
          <a:custGeom>
            <a:avLst/>
            <a:gdLst>
              <a:gd name="T0" fmla="*/ 1519237 w 21548"/>
              <a:gd name="T1" fmla="*/ 1143000 h 21600"/>
              <a:gd name="T2" fmla="*/ 0 w 21548"/>
              <a:gd name="T3" fmla="*/ 79375 h 21600"/>
              <a:gd name="T4" fmla="*/ 1519237 w 21548"/>
              <a:gd name="T5" fmla="*/ 0 h 21600"/>
              <a:gd name="T6" fmla="*/ 0 60000 65536"/>
              <a:gd name="T7" fmla="*/ 0 60000 65536"/>
              <a:gd name="T8" fmla="*/ 0 60000 65536"/>
              <a:gd name="T9" fmla="*/ 0 w 21548"/>
              <a:gd name="T10" fmla="*/ 0 h 21600"/>
              <a:gd name="T11" fmla="*/ 21548 w 215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8" h="21600" fill="none" extrusionOk="0">
                <a:moveTo>
                  <a:pt x="21548" y="21600"/>
                </a:moveTo>
                <a:cubicBezTo>
                  <a:pt x="10200" y="21600"/>
                  <a:pt x="788" y="12819"/>
                  <a:pt x="0" y="1499"/>
                </a:cubicBezTo>
              </a:path>
              <a:path w="21548" h="21600" stroke="0" extrusionOk="0">
                <a:moveTo>
                  <a:pt x="21548" y="21600"/>
                </a:moveTo>
                <a:cubicBezTo>
                  <a:pt x="10200" y="21600"/>
                  <a:pt x="788" y="12819"/>
                  <a:pt x="0" y="1499"/>
                </a:cubicBezTo>
                <a:lnTo>
                  <a:pt x="21548" y="0"/>
                </a:lnTo>
                <a:close/>
              </a:path>
            </a:pathLst>
          </a:custGeom>
          <a:noFill/>
          <a:ln w="12700" cap="rnd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7114" name="Arc 11"/>
          <p:cNvSpPr>
            <a:spLocks/>
          </p:cNvSpPr>
          <p:nvPr/>
        </p:nvSpPr>
        <p:spPr bwMode="auto">
          <a:xfrm>
            <a:off x="5262563" y="2743200"/>
            <a:ext cx="1293812" cy="1182688"/>
          </a:xfrm>
          <a:custGeom>
            <a:avLst/>
            <a:gdLst>
              <a:gd name="T0" fmla="*/ 765156 w 21549"/>
              <a:gd name="T1" fmla="*/ 1182688 h 19724"/>
              <a:gd name="T2" fmla="*/ 0 w 21549"/>
              <a:gd name="T3" fmla="*/ 88804 h 19724"/>
              <a:gd name="T4" fmla="*/ 1293812 w 21549"/>
              <a:gd name="T5" fmla="*/ 0 h 19724"/>
              <a:gd name="T6" fmla="*/ 0 60000 65536"/>
              <a:gd name="T7" fmla="*/ 0 60000 65536"/>
              <a:gd name="T8" fmla="*/ 0 60000 65536"/>
              <a:gd name="T9" fmla="*/ 0 w 21549"/>
              <a:gd name="T10" fmla="*/ 0 h 19724"/>
              <a:gd name="T11" fmla="*/ 21549 w 21549"/>
              <a:gd name="T12" fmla="*/ 19724 h 197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9" h="19724" fill="none" extrusionOk="0">
                <a:moveTo>
                  <a:pt x="12744" y="19723"/>
                </a:moveTo>
                <a:cubicBezTo>
                  <a:pt x="5449" y="16467"/>
                  <a:pt x="547" y="9450"/>
                  <a:pt x="-1" y="1481"/>
                </a:cubicBezTo>
              </a:path>
              <a:path w="21549" h="19724" stroke="0" extrusionOk="0">
                <a:moveTo>
                  <a:pt x="12744" y="19723"/>
                </a:moveTo>
                <a:cubicBezTo>
                  <a:pt x="5449" y="16467"/>
                  <a:pt x="547" y="9450"/>
                  <a:pt x="-1" y="1481"/>
                </a:cubicBezTo>
                <a:lnTo>
                  <a:pt x="21549" y="0"/>
                </a:lnTo>
                <a:close/>
              </a:path>
            </a:pathLst>
          </a:custGeom>
          <a:noFill/>
          <a:ln w="12700" cap="rnd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7115" name="Arc 12"/>
          <p:cNvSpPr>
            <a:spLocks/>
          </p:cNvSpPr>
          <p:nvPr/>
        </p:nvSpPr>
        <p:spPr bwMode="auto">
          <a:xfrm>
            <a:off x="2768600" y="2514600"/>
            <a:ext cx="739775" cy="1449388"/>
          </a:xfrm>
          <a:custGeom>
            <a:avLst/>
            <a:gdLst>
              <a:gd name="T0" fmla="*/ 739775 w 21621"/>
              <a:gd name="T1" fmla="*/ 276524 h 21600"/>
              <a:gd name="T2" fmla="*/ 0 w 21621"/>
              <a:gd name="T3" fmla="*/ 1449120 h 21600"/>
              <a:gd name="T4" fmla="*/ 14302 w 21621"/>
              <a:gd name="T5" fmla="*/ 0 h 21600"/>
              <a:gd name="T6" fmla="*/ 0 60000 65536"/>
              <a:gd name="T7" fmla="*/ 0 60000 65536"/>
              <a:gd name="T8" fmla="*/ 0 60000 65536"/>
              <a:gd name="T9" fmla="*/ 0 w 21621"/>
              <a:gd name="T10" fmla="*/ 0 h 21600"/>
              <a:gd name="T11" fmla="*/ 21621 w 216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21" h="21600" fill="none" extrusionOk="0">
                <a:moveTo>
                  <a:pt x="21621" y="4121"/>
                </a:moveTo>
                <a:cubicBezTo>
                  <a:pt x="19648" y="14271"/>
                  <a:pt x="10758" y="21599"/>
                  <a:pt x="418" y="21600"/>
                </a:cubicBezTo>
                <a:cubicBezTo>
                  <a:pt x="278" y="21600"/>
                  <a:pt x="139" y="21598"/>
                  <a:pt x="0" y="21595"/>
                </a:cubicBezTo>
              </a:path>
              <a:path w="21621" h="21600" stroke="0" extrusionOk="0">
                <a:moveTo>
                  <a:pt x="21621" y="4121"/>
                </a:moveTo>
                <a:cubicBezTo>
                  <a:pt x="19648" y="14271"/>
                  <a:pt x="10758" y="21599"/>
                  <a:pt x="418" y="21600"/>
                </a:cubicBezTo>
                <a:cubicBezTo>
                  <a:pt x="278" y="21600"/>
                  <a:pt x="139" y="21598"/>
                  <a:pt x="0" y="21595"/>
                </a:cubicBezTo>
                <a:lnTo>
                  <a:pt x="418" y="0"/>
                </a:lnTo>
                <a:close/>
              </a:path>
            </a:pathLst>
          </a:custGeom>
          <a:noFill/>
          <a:ln w="12700" cap="rnd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7116" name="Arc 13"/>
          <p:cNvSpPr>
            <a:spLocks/>
          </p:cNvSpPr>
          <p:nvPr/>
        </p:nvSpPr>
        <p:spPr bwMode="auto">
          <a:xfrm>
            <a:off x="3048000" y="2514600"/>
            <a:ext cx="1403350" cy="1447800"/>
          </a:xfrm>
          <a:custGeom>
            <a:avLst/>
            <a:gdLst>
              <a:gd name="T0" fmla="*/ 1403350 w 20543"/>
              <a:gd name="T1" fmla="*/ 447680 h 21587"/>
              <a:gd name="T2" fmla="*/ 50825 w 20543"/>
              <a:gd name="T3" fmla="*/ 1447800 h 21587"/>
              <a:gd name="T4" fmla="*/ 0 w 20543"/>
              <a:gd name="T5" fmla="*/ 0 h 21587"/>
              <a:gd name="T6" fmla="*/ 0 60000 65536"/>
              <a:gd name="T7" fmla="*/ 0 60000 65536"/>
              <a:gd name="T8" fmla="*/ 0 60000 65536"/>
              <a:gd name="T9" fmla="*/ 0 w 20543"/>
              <a:gd name="T10" fmla="*/ 0 h 21587"/>
              <a:gd name="T11" fmla="*/ 20543 w 20543"/>
              <a:gd name="T12" fmla="*/ 21587 h 2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43" h="21587" fill="none" extrusionOk="0">
                <a:moveTo>
                  <a:pt x="20542" y="6674"/>
                </a:moveTo>
                <a:cubicBezTo>
                  <a:pt x="17735" y="15314"/>
                  <a:pt x="9822" y="21274"/>
                  <a:pt x="744" y="21587"/>
                </a:cubicBezTo>
              </a:path>
              <a:path w="20543" h="21587" stroke="0" extrusionOk="0">
                <a:moveTo>
                  <a:pt x="20542" y="6674"/>
                </a:moveTo>
                <a:cubicBezTo>
                  <a:pt x="17735" y="15314"/>
                  <a:pt x="9822" y="21274"/>
                  <a:pt x="744" y="21587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7117" name="Line 14"/>
          <p:cNvSpPr>
            <a:spLocks noChangeShapeType="1"/>
          </p:cNvSpPr>
          <p:nvPr/>
        </p:nvSpPr>
        <p:spPr bwMode="auto">
          <a:xfrm>
            <a:off x="2286000" y="1371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7118" name="Line 15"/>
          <p:cNvSpPr>
            <a:spLocks noChangeShapeType="1"/>
          </p:cNvSpPr>
          <p:nvPr/>
        </p:nvSpPr>
        <p:spPr bwMode="auto">
          <a:xfrm>
            <a:off x="2286000" y="3962400"/>
            <a:ext cx="495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47119" name="Rectangle 16"/>
          <p:cNvSpPr>
            <a:spLocks noChangeArrowheads="1"/>
          </p:cNvSpPr>
          <p:nvPr/>
        </p:nvSpPr>
        <p:spPr bwMode="auto">
          <a:xfrm>
            <a:off x="5499100" y="28321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>
                <a:solidFill>
                  <a:srgbClr val="FF3300"/>
                </a:solidFill>
              </a:rPr>
              <a:t>Toxic</a:t>
            </a:r>
          </a:p>
        </p:txBody>
      </p:sp>
      <p:sp>
        <p:nvSpPr>
          <p:cNvPr id="47120" name="Rectangle 17"/>
          <p:cNvSpPr>
            <a:spLocks noChangeArrowheads="1"/>
          </p:cNvSpPr>
          <p:nvPr/>
        </p:nvSpPr>
        <p:spPr bwMode="auto">
          <a:xfrm>
            <a:off x="2070100" y="2679700"/>
            <a:ext cx="157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GB">
                <a:solidFill>
                  <a:srgbClr val="0000FF"/>
                </a:solidFill>
              </a:rPr>
              <a:t>Sub-</a:t>
            </a:r>
          </a:p>
          <a:p>
            <a:pPr algn="ctr" defTabSz="762000" eaLnBrk="0" hangingPunct="0"/>
            <a:r>
              <a:rPr lang="en-GB">
                <a:solidFill>
                  <a:srgbClr val="0000FF"/>
                </a:solidFill>
              </a:rPr>
              <a:t>therapeutic</a:t>
            </a:r>
          </a:p>
        </p:txBody>
      </p:sp>
      <p:sp>
        <p:nvSpPr>
          <p:cNvPr id="47121" name="Rectangle 18"/>
          <p:cNvSpPr>
            <a:spLocks noChangeArrowheads="1"/>
          </p:cNvSpPr>
          <p:nvPr/>
        </p:nvSpPr>
        <p:spPr bwMode="auto">
          <a:xfrm>
            <a:off x="3594100" y="1993900"/>
            <a:ext cx="157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GB">
                <a:solidFill>
                  <a:srgbClr val="00CC00"/>
                </a:solidFill>
              </a:rPr>
              <a:t>Therapeutic</a:t>
            </a:r>
          </a:p>
        </p:txBody>
      </p:sp>
      <p:sp>
        <p:nvSpPr>
          <p:cNvPr id="47122" name="Rectangle 19"/>
          <p:cNvSpPr>
            <a:spLocks noChangeArrowheads="1"/>
          </p:cNvSpPr>
          <p:nvPr/>
        </p:nvSpPr>
        <p:spPr bwMode="auto">
          <a:xfrm>
            <a:off x="684213" y="4724400"/>
            <a:ext cx="8153400" cy="15652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400"/>
              <a:t>There is overlap between therapeutic and toxic levels.</a:t>
            </a:r>
          </a:p>
          <a:p>
            <a:pPr defTabSz="762000" eaLnBrk="0" hangingPunct="0"/>
            <a:r>
              <a:rPr lang="en-GB" sz="2400"/>
              <a:t>Myocardial sensitivity increased by hypokalaemia, hypothyroidism, hypoxia and old age</a:t>
            </a:r>
          </a:p>
          <a:p>
            <a:pPr defTabSz="762000" eaLnBrk="0" hangingPunct="0"/>
            <a:r>
              <a:rPr lang="en-GB" sz="2400"/>
              <a:t>Some metabolites are active (variations in metabolism)</a:t>
            </a:r>
          </a:p>
        </p:txBody>
      </p:sp>
      <p:sp>
        <p:nvSpPr>
          <p:cNvPr id="47123" name="Freeform 20"/>
          <p:cNvSpPr>
            <a:spLocks/>
          </p:cNvSpPr>
          <p:nvPr/>
        </p:nvSpPr>
        <p:spPr bwMode="auto">
          <a:xfrm>
            <a:off x="4502150" y="3663950"/>
            <a:ext cx="750888" cy="1133475"/>
          </a:xfrm>
          <a:custGeom>
            <a:avLst/>
            <a:gdLst>
              <a:gd name="T0" fmla="*/ 236 w 473"/>
              <a:gd name="T1" fmla="*/ 0 h 857"/>
              <a:gd name="T2" fmla="*/ 472 w 473"/>
              <a:gd name="T3" fmla="*/ 366 h 857"/>
              <a:gd name="T4" fmla="*/ 354 w 473"/>
              <a:gd name="T5" fmla="*/ 366 h 857"/>
              <a:gd name="T6" fmla="*/ 354 w 473"/>
              <a:gd name="T7" fmla="*/ 856 h 857"/>
              <a:gd name="T8" fmla="*/ 118 w 473"/>
              <a:gd name="T9" fmla="*/ 856 h 857"/>
              <a:gd name="T10" fmla="*/ 118 w 473"/>
              <a:gd name="T11" fmla="*/ 366 h 857"/>
              <a:gd name="T12" fmla="*/ 0 w 473"/>
              <a:gd name="T13" fmla="*/ 366 h 857"/>
              <a:gd name="T14" fmla="*/ 236 w 473"/>
              <a:gd name="T15" fmla="*/ 0 h 8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3"/>
              <a:gd name="T25" fmla="*/ 0 h 857"/>
              <a:gd name="T26" fmla="*/ 473 w 473"/>
              <a:gd name="T27" fmla="*/ 857 h 8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3" h="857">
                <a:moveTo>
                  <a:pt x="236" y="0"/>
                </a:moveTo>
                <a:lnTo>
                  <a:pt x="472" y="366"/>
                </a:lnTo>
                <a:lnTo>
                  <a:pt x="354" y="366"/>
                </a:lnTo>
                <a:lnTo>
                  <a:pt x="354" y="856"/>
                </a:lnTo>
                <a:lnTo>
                  <a:pt x="118" y="856"/>
                </a:lnTo>
                <a:lnTo>
                  <a:pt x="118" y="366"/>
                </a:lnTo>
                <a:lnTo>
                  <a:pt x="0" y="366"/>
                </a:lnTo>
                <a:lnTo>
                  <a:pt x="236" y="0"/>
                </a:lnTo>
              </a:path>
            </a:pathLst>
          </a:custGeom>
          <a:solidFill>
            <a:srgbClr val="FF99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124" name="Rectangle 21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Digoxin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92113" y="1841500"/>
            <a:ext cx="8358187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ITU Digoxin 09:00  =  3.5 µg/l  </a:t>
            </a:r>
            <a:r>
              <a:rPr lang="en-GB" sz="2400"/>
              <a:t>(therapeutic range 1-2)</a:t>
            </a:r>
            <a:endParaRPr lang="en-GB" sz="2800"/>
          </a:p>
          <a:p>
            <a:pPr defTabSz="762000" eaLnBrk="0" hangingPunct="0">
              <a:spcBef>
                <a:spcPct val="20000"/>
              </a:spcBef>
            </a:pPr>
            <a:endParaRPr lang="en-GB" sz="2400"/>
          </a:p>
          <a:p>
            <a:pPr defTabSz="762000" eaLnBrk="0" hangingPunct="0">
              <a:spcBef>
                <a:spcPct val="20000"/>
              </a:spcBef>
            </a:pPr>
            <a:r>
              <a:rPr lang="en-GB" sz="2800" b="1"/>
              <a:t>The first thing to do is</a:t>
            </a:r>
          </a:p>
          <a:p>
            <a:pPr defTabSz="762000" eaLnBrk="0" hangingPunct="0">
              <a:spcBef>
                <a:spcPct val="20000"/>
              </a:spcBef>
            </a:pPr>
            <a:r>
              <a:rPr lang="en-GB" sz="2800"/>
              <a:t>1. Check for Laboratory Error</a:t>
            </a:r>
          </a:p>
          <a:p>
            <a:pPr defTabSz="762000" eaLnBrk="0" hangingPunct="0">
              <a:spcBef>
                <a:spcPct val="20000"/>
              </a:spcBef>
            </a:pPr>
            <a:r>
              <a:rPr lang="en-GB" sz="2800"/>
              <a:t>2. Reduce Digoxin dosage</a:t>
            </a:r>
          </a:p>
          <a:p>
            <a:pPr defTabSz="762000" eaLnBrk="0" hangingPunct="0">
              <a:spcBef>
                <a:spcPct val="20000"/>
              </a:spcBef>
            </a:pPr>
            <a:r>
              <a:rPr lang="en-GB" sz="2800"/>
              <a:t>3. Stop Digoxin until level has fallen</a:t>
            </a:r>
          </a:p>
          <a:p>
            <a:pPr defTabSz="762000" eaLnBrk="0" hangingPunct="0">
              <a:spcBef>
                <a:spcPct val="20000"/>
              </a:spcBef>
            </a:pPr>
            <a:r>
              <a:rPr lang="en-GB" sz="2800"/>
              <a:t>4. Give Patient Digibind to treat Digoxin toxicity</a:t>
            </a:r>
          </a:p>
          <a:p>
            <a:pPr defTabSz="762000" eaLnBrk="0" hangingPunct="0">
              <a:spcBef>
                <a:spcPct val="20000"/>
              </a:spcBef>
            </a:pPr>
            <a:r>
              <a:rPr lang="en-GB" sz="2800"/>
              <a:t>5. Check sample and dose timing </a:t>
            </a:r>
          </a:p>
        </p:txBody>
      </p:sp>
      <p:sp>
        <p:nvSpPr>
          <p:cNvPr id="48133" name="Rectangle 15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Digoxin case example</a:t>
            </a:r>
            <a:endParaRPr lang="en-US" smtClean="0"/>
          </a:p>
        </p:txBody>
      </p:sp>
      <p:pic>
        <p:nvPicPr>
          <p:cNvPr id="48134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uiExpand="1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92113" y="1841500"/>
            <a:ext cx="835818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ITU Digoxin 	Day 1 - 09:00  =  3.5 µg/l</a:t>
            </a:r>
          </a:p>
          <a:p>
            <a:pPr defTabSz="762000" eaLnBrk="0" hangingPunct="0">
              <a:spcBef>
                <a:spcPct val="20000"/>
              </a:spcBef>
            </a:pPr>
            <a:r>
              <a:rPr lang="en-GB" sz="2400"/>
              <a:t>Dosage halved</a:t>
            </a:r>
            <a:endParaRPr lang="en-GB" sz="2800"/>
          </a:p>
          <a:p>
            <a:pPr defTabSz="762000" eaLnBrk="0" hangingPunct="0">
              <a:spcBef>
                <a:spcPct val="20000"/>
              </a:spcBef>
            </a:pPr>
            <a:r>
              <a:rPr lang="en-GB" sz="2800"/>
              <a:t>			Day 2 - 08:00  =  1.7 µg/l</a:t>
            </a:r>
          </a:p>
        </p:txBody>
      </p:sp>
      <p:grpSp>
        <p:nvGrpSpPr>
          <p:cNvPr id="49157" name="Group 13"/>
          <p:cNvGrpSpPr>
            <a:grpSpLocks/>
          </p:cNvGrpSpPr>
          <p:nvPr/>
        </p:nvGrpSpPr>
        <p:grpSpPr bwMode="auto">
          <a:xfrm>
            <a:off x="685800" y="3200400"/>
            <a:ext cx="8186738" cy="2971800"/>
            <a:chOff x="432" y="2016"/>
            <a:chExt cx="5157" cy="1872"/>
          </a:xfrm>
        </p:grpSpPr>
        <p:sp>
          <p:nvSpPr>
            <p:cNvPr id="49161" name="Line 6"/>
            <p:cNvSpPr>
              <a:spLocks noChangeShapeType="1"/>
            </p:cNvSpPr>
            <p:nvPr/>
          </p:nvSpPr>
          <p:spPr bwMode="auto">
            <a:xfrm>
              <a:off x="432" y="2016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2" name="Line 7"/>
            <p:cNvSpPr>
              <a:spLocks noChangeShapeType="1"/>
            </p:cNvSpPr>
            <p:nvPr/>
          </p:nvSpPr>
          <p:spPr bwMode="auto">
            <a:xfrm flipH="1">
              <a:off x="432" y="3888"/>
              <a:ext cx="4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3" name="Line 8"/>
            <p:cNvSpPr>
              <a:spLocks noChangeShapeType="1"/>
            </p:cNvSpPr>
            <p:nvPr/>
          </p:nvSpPr>
          <p:spPr bwMode="auto">
            <a:xfrm>
              <a:off x="432" y="3312"/>
              <a:ext cx="52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4" name="Arc 9"/>
            <p:cNvSpPr>
              <a:spLocks/>
            </p:cNvSpPr>
            <p:nvPr/>
          </p:nvSpPr>
          <p:spPr bwMode="auto">
            <a:xfrm>
              <a:off x="962" y="2162"/>
              <a:ext cx="714" cy="1200"/>
            </a:xfrm>
            <a:custGeom>
              <a:avLst/>
              <a:gdLst>
                <a:gd name="T0" fmla="*/ 0 w 35737"/>
                <a:gd name="T1" fmla="*/ 1200 h 21600"/>
                <a:gd name="T2" fmla="*/ 714 w 35737"/>
                <a:gd name="T3" fmla="*/ 293 h 21600"/>
                <a:gd name="T4" fmla="*/ 432 w 35737"/>
                <a:gd name="T5" fmla="*/ 1200 h 21600"/>
                <a:gd name="T6" fmla="*/ 0 60000 65536"/>
                <a:gd name="T7" fmla="*/ 0 60000 65536"/>
                <a:gd name="T8" fmla="*/ 0 60000 65536"/>
                <a:gd name="T9" fmla="*/ 0 w 35737"/>
                <a:gd name="T10" fmla="*/ 0 h 21600"/>
                <a:gd name="T11" fmla="*/ 35737 w 3573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737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6792" y="0"/>
                    <a:pt x="31811" y="1870"/>
                    <a:pt x="35737" y="5268"/>
                  </a:cubicBezTo>
                </a:path>
                <a:path w="35737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6792" y="0"/>
                    <a:pt x="31811" y="1870"/>
                    <a:pt x="35737" y="526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5" name="Arc 10"/>
            <p:cNvSpPr>
              <a:spLocks/>
            </p:cNvSpPr>
            <p:nvPr/>
          </p:nvSpPr>
          <p:spPr bwMode="auto">
            <a:xfrm>
              <a:off x="1700" y="2208"/>
              <a:ext cx="1832" cy="1200"/>
            </a:xfrm>
            <a:custGeom>
              <a:avLst/>
              <a:gdLst>
                <a:gd name="T0" fmla="*/ 1832 w 24713"/>
                <a:gd name="T1" fmla="*/ 1182 h 21600"/>
                <a:gd name="T2" fmla="*/ 0 w 24713"/>
                <a:gd name="T3" fmla="*/ 290 h 21600"/>
                <a:gd name="T4" fmla="*/ 1554 w 24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4713"/>
                <a:gd name="T10" fmla="*/ 0 h 21600"/>
                <a:gd name="T11" fmla="*/ 24713 w 24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13" h="21600" fill="none" extrusionOk="0">
                  <a:moveTo>
                    <a:pt x="24713" y="21271"/>
                  </a:moveTo>
                  <a:cubicBezTo>
                    <a:pt x="23474" y="21490"/>
                    <a:pt x="22218" y="21599"/>
                    <a:pt x="20960" y="21600"/>
                  </a:cubicBezTo>
                  <a:cubicBezTo>
                    <a:pt x="11040" y="21600"/>
                    <a:pt x="2396" y="14844"/>
                    <a:pt x="-1" y="5219"/>
                  </a:cubicBezTo>
                </a:path>
                <a:path w="24713" h="21600" stroke="0" extrusionOk="0">
                  <a:moveTo>
                    <a:pt x="24713" y="21271"/>
                  </a:moveTo>
                  <a:cubicBezTo>
                    <a:pt x="23474" y="21490"/>
                    <a:pt x="22218" y="21599"/>
                    <a:pt x="20960" y="21600"/>
                  </a:cubicBezTo>
                  <a:cubicBezTo>
                    <a:pt x="11040" y="21600"/>
                    <a:pt x="2396" y="14844"/>
                    <a:pt x="-1" y="5219"/>
                  </a:cubicBezTo>
                  <a:lnTo>
                    <a:pt x="2096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6" name="Arc 11"/>
            <p:cNvSpPr>
              <a:spLocks/>
            </p:cNvSpPr>
            <p:nvPr/>
          </p:nvSpPr>
          <p:spPr bwMode="auto">
            <a:xfrm>
              <a:off x="3506" y="2402"/>
              <a:ext cx="714" cy="1008"/>
            </a:xfrm>
            <a:custGeom>
              <a:avLst/>
              <a:gdLst>
                <a:gd name="T0" fmla="*/ 0 w 35737"/>
                <a:gd name="T1" fmla="*/ 1008 h 21600"/>
                <a:gd name="T2" fmla="*/ 714 w 35737"/>
                <a:gd name="T3" fmla="*/ 246 h 21600"/>
                <a:gd name="T4" fmla="*/ 432 w 35737"/>
                <a:gd name="T5" fmla="*/ 1008 h 21600"/>
                <a:gd name="T6" fmla="*/ 0 60000 65536"/>
                <a:gd name="T7" fmla="*/ 0 60000 65536"/>
                <a:gd name="T8" fmla="*/ 0 60000 65536"/>
                <a:gd name="T9" fmla="*/ 0 w 35737"/>
                <a:gd name="T10" fmla="*/ 0 h 21600"/>
                <a:gd name="T11" fmla="*/ 35737 w 3573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737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6792" y="0"/>
                    <a:pt x="31811" y="1870"/>
                    <a:pt x="35737" y="5268"/>
                  </a:cubicBezTo>
                </a:path>
                <a:path w="35737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6792" y="0"/>
                    <a:pt x="31811" y="1870"/>
                    <a:pt x="35737" y="526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7" name="Arc 12"/>
            <p:cNvSpPr>
              <a:spLocks/>
            </p:cNvSpPr>
            <p:nvPr/>
          </p:nvSpPr>
          <p:spPr bwMode="auto">
            <a:xfrm>
              <a:off x="4229" y="2352"/>
              <a:ext cx="1360" cy="1200"/>
            </a:xfrm>
            <a:custGeom>
              <a:avLst/>
              <a:gdLst>
                <a:gd name="T0" fmla="*/ 1360 w 24502"/>
                <a:gd name="T1" fmla="*/ 1182 h 21600"/>
                <a:gd name="T2" fmla="*/ 0 w 24502"/>
                <a:gd name="T3" fmla="*/ 330 h 21600"/>
                <a:gd name="T4" fmla="*/ 1153 w 245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4502"/>
                <a:gd name="T10" fmla="*/ 0 h 21600"/>
                <a:gd name="T11" fmla="*/ 24502 w 245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502" h="21600" fill="none" extrusionOk="0">
                  <a:moveTo>
                    <a:pt x="24501" y="21274"/>
                  </a:moveTo>
                  <a:cubicBezTo>
                    <a:pt x="23269" y="21491"/>
                    <a:pt x="22019" y="21599"/>
                    <a:pt x="20768" y="21600"/>
                  </a:cubicBezTo>
                  <a:cubicBezTo>
                    <a:pt x="11125" y="21600"/>
                    <a:pt x="2650" y="15208"/>
                    <a:pt x="-1" y="5937"/>
                  </a:cubicBezTo>
                </a:path>
                <a:path w="24502" h="21600" stroke="0" extrusionOk="0">
                  <a:moveTo>
                    <a:pt x="24501" y="21274"/>
                  </a:moveTo>
                  <a:cubicBezTo>
                    <a:pt x="23269" y="21491"/>
                    <a:pt x="22019" y="21599"/>
                    <a:pt x="20768" y="21600"/>
                  </a:cubicBezTo>
                  <a:cubicBezTo>
                    <a:pt x="11125" y="21600"/>
                    <a:pt x="2650" y="15208"/>
                    <a:pt x="-1" y="5937"/>
                  </a:cubicBezTo>
                  <a:lnTo>
                    <a:pt x="20768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022" name="Line 14"/>
          <p:cNvSpPr>
            <a:spLocks noChangeShapeType="1"/>
          </p:cNvSpPr>
          <p:nvPr/>
        </p:nvSpPr>
        <p:spPr bwMode="auto">
          <a:xfrm flipH="1">
            <a:off x="1752600" y="2286000"/>
            <a:ext cx="3962400" cy="17526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>
            <a:off x="5410200" y="3276600"/>
            <a:ext cx="304800" cy="20574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9160" name="Rectangle 17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Digoxin case example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  <p:bldP spid="43022" grpId="0" animBg="1"/>
      <p:bldP spid="4302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946150" y="1500188"/>
            <a:ext cx="1243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Level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471488" y="5084763"/>
            <a:ext cx="8064500" cy="12001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400"/>
              <a:t>Digoxin levels high in cardiac muscle, but long distribution phase means samples taken within 6 hours of a dose may</a:t>
            </a:r>
          </a:p>
          <a:p>
            <a:pPr defTabSz="762000" eaLnBrk="0" hangingPunct="0"/>
            <a:r>
              <a:rPr lang="en-GB" sz="2400"/>
              <a:t>       give high levels which do not reflect tissue levels</a:t>
            </a:r>
            <a:r>
              <a:rPr lang="en-GB" sz="240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0182" name="Arc 7"/>
          <p:cNvSpPr>
            <a:spLocks/>
          </p:cNvSpPr>
          <p:nvPr/>
        </p:nvSpPr>
        <p:spPr bwMode="auto">
          <a:xfrm>
            <a:off x="2211388" y="2863850"/>
            <a:ext cx="6932612" cy="1709738"/>
          </a:xfrm>
          <a:custGeom>
            <a:avLst/>
            <a:gdLst>
              <a:gd name="T0" fmla="*/ 0 w 21600"/>
              <a:gd name="T1" fmla="*/ 1709738 h 20543"/>
              <a:gd name="T2" fmla="*/ 4790242 w 21600"/>
              <a:gd name="T3" fmla="*/ 0 h 20543"/>
              <a:gd name="T4" fmla="*/ 6932612 w 21600"/>
              <a:gd name="T5" fmla="*/ 1709738 h 20543"/>
              <a:gd name="T6" fmla="*/ 0 60000 65536"/>
              <a:gd name="T7" fmla="*/ 0 60000 65536"/>
              <a:gd name="T8" fmla="*/ 0 60000 65536"/>
              <a:gd name="T9" fmla="*/ 0 w 21600"/>
              <a:gd name="T10" fmla="*/ 0 h 20543"/>
              <a:gd name="T11" fmla="*/ 21600 w 21600"/>
              <a:gd name="T12" fmla="*/ 20543 h 205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543" fill="none" extrusionOk="0">
                <a:moveTo>
                  <a:pt x="0" y="20543"/>
                </a:moveTo>
                <a:cubicBezTo>
                  <a:pt x="0" y="11185"/>
                  <a:pt x="6025" y="2891"/>
                  <a:pt x="14925" y="0"/>
                </a:cubicBezTo>
              </a:path>
              <a:path w="21600" h="20543" stroke="0" extrusionOk="0">
                <a:moveTo>
                  <a:pt x="0" y="20543"/>
                </a:moveTo>
                <a:cubicBezTo>
                  <a:pt x="0" y="11185"/>
                  <a:pt x="6025" y="2891"/>
                  <a:pt x="14925" y="0"/>
                </a:cubicBezTo>
                <a:lnTo>
                  <a:pt x="21600" y="20543"/>
                </a:lnTo>
                <a:close/>
              </a:path>
            </a:pathLst>
          </a:custGeom>
          <a:noFill/>
          <a:ln w="12700" cap="rnd">
            <a:solidFill>
              <a:srgbClr val="00CC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50183" name="Rectangle 8"/>
          <p:cNvSpPr>
            <a:spLocks noChangeArrowheads="1"/>
          </p:cNvSpPr>
          <p:nvPr/>
        </p:nvSpPr>
        <p:spPr bwMode="auto">
          <a:xfrm>
            <a:off x="16129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0184" name="Arc 9"/>
          <p:cNvSpPr>
            <a:spLocks/>
          </p:cNvSpPr>
          <p:nvPr/>
        </p:nvSpPr>
        <p:spPr bwMode="auto">
          <a:xfrm>
            <a:off x="2212975" y="1676400"/>
            <a:ext cx="6248400" cy="2292350"/>
          </a:xfrm>
          <a:custGeom>
            <a:avLst/>
            <a:gdLst>
              <a:gd name="T0" fmla="*/ 4947518 w 21600"/>
              <a:gd name="T1" fmla="*/ 2292350 h 21127"/>
              <a:gd name="T2" fmla="*/ 0 w 21600"/>
              <a:gd name="T3" fmla="*/ 0 h 21127"/>
              <a:gd name="T4" fmla="*/ 6248400 w 21600"/>
              <a:gd name="T5" fmla="*/ 0 h 21127"/>
              <a:gd name="T6" fmla="*/ 0 60000 65536"/>
              <a:gd name="T7" fmla="*/ 0 60000 65536"/>
              <a:gd name="T8" fmla="*/ 0 60000 65536"/>
              <a:gd name="T9" fmla="*/ 0 w 21600"/>
              <a:gd name="T10" fmla="*/ 0 h 21127"/>
              <a:gd name="T11" fmla="*/ 21600 w 21600"/>
              <a:gd name="T12" fmla="*/ 21127 h 211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27" fill="none" extrusionOk="0">
                <a:moveTo>
                  <a:pt x="17103" y="21126"/>
                </a:moveTo>
                <a:cubicBezTo>
                  <a:pt x="7130" y="19003"/>
                  <a:pt x="0" y="10196"/>
                  <a:pt x="0" y="0"/>
                </a:cubicBezTo>
              </a:path>
              <a:path w="21600" h="21127" stroke="0" extrusionOk="0">
                <a:moveTo>
                  <a:pt x="17103" y="21126"/>
                </a:moveTo>
                <a:cubicBezTo>
                  <a:pt x="7130" y="19003"/>
                  <a:pt x="0" y="10196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50185" name="Line 10"/>
          <p:cNvSpPr>
            <a:spLocks noChangeShapeType="1"/>
          </p:cNvSpPr>
          <p:nvPr/>
        </p:nvSpPr>
        <p:spPr bwMode="auto">
          <a:xfrm>
            <a:off x="2209800" y="14478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50186" name="Line 11"/>
          <p:cNvSpPr>
            <a:spLocks noChangeShapeType="1"/>
          </p:cNvSpPr>
          <p:nvPr/>
        </p:nvSpPr>
        <p:spPr bwMode="auto">
          <a:xfrm>
            <a:off x="2209800" y="46482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50187" name="Rectangle 12"/>
          <p:cNvSpPr>
            <a:spLocks noChangeArrowheads="1"/>
          </p:cNvSpPr>
          <p:nvPr/>
        </p:nvSpPr>
        <p:spPr bwMode="auto">
          <a:xfrm>
            <a:off x="6032500" y="35179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>
                <a:solidFill>
                  <a:srgbClr val="FF3300"/>
                </a:solidFill>
              </a:rPr>
              <a:t>Plasma level</a:t>
            </a:r>
          </a:p>
        </p:txBody>
      </p:sp>
      <p:sp>
        <p:nvSpPr>
          <p:cNvPr id="50188" name="Rectangle 13"/>
          <p:cNvSpPr>
            <a:spLocks noChangeArrowheads="1"/>
          </p:cNvSpPr>
          <p:nvPr/>
        </p:nvSpPr>
        <p:spPr bwMode="auto">
          <a:xfrm>
            <a:off x="6032500" y="2451100"/>
            <a:ext cx="187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>
                <a:solidFill>
                  <a:srgbClr val="00CC00"/>
                </a:solidFill>
              </a:rPr>
              <a:t>Tissue level</a:t>
            </a:r>
          </a:p>
        </p:txBody>
      </p:sp>
      <p:sp>
        <p:nvSpPr>
          <p:cNvPr id="50189" name="Rectangle 14"/>
          <p:cNvSpPr>
            <a:spLocks noChangeArrowheads="1"/>
          </p:cNvSpPr>
          <p:nvPr/>
        </p:nvSpPr>
        <p:spPr bwMode="auto">
          <a:xfrm>
            <a:off x="2070100" y="4660900"/>
            <a:ext cx="675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400"/>
              <a:t>0                        6                         12    hours</a:t>
            </a:r>
          </a:p>
        </p:txBody>
      </p:sp>
      <p:sp>
        <p:nvSpPr>
          <p:cNvPr id="50190" name="Rectangle 15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Digoxin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617538" y="1427163"/>
            <a:ext cx="8332787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Monitoring essential</a:t>
            </a:r>
            <a:endParaRPr lang="en-GB" sz="2800" b="1"/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Toxic:Therapeutic index low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Wide variation in levels produced by standard maintenance doses resulting from variations in absorption, renal clearance, volume of distribution and compliance.    Half life may vary from 7 to 41 hours.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Toxicity is life threatening.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Levels should be taken 12 hours post dose</a:t>
            </a:r>
          </a:p>
        </p:txBody>
      </p:sp>
      <p:sp>
        <p:nvSpPr>
          <p:cNvPr id="51207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Lithium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546100" y="1460500"/>
            <a:ext cx="75184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Eliminated via kidneys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Excretion impaired by:</a:t>
            </a:r>
          </a:p>
          <a:p>
            <a:pPr marL="1143000" lvl="2" defTabSz="762000" eaLnBrk="0" hangingPunct="0">
              <a:spcBef>
                <a:spcPct val="50000"/>
              </a:spcBef>
            </a:pPr>
            <a:r>
              <a:rPr lang="en-GB" sz="2800"/>
              <a:t>Reduced GFR</a:t>
            </a:r>
          </a:p>
          <a:p>
            <a:pPr marL="1143000" lvl="2" defTabSz="762000" eaLnBrk="0" hangingPunct="0">
              <a:spcBef>
                <a:spcPct val="50000"/>
              </a:spcBef>
            </a:pPr>
            <a:r>
              <a:rPr lang="en-GB" sz="2800"/>
              <a:t>Sodium depletion</a:t>
            </a:r>
          </a:p>
          <a:p>
            <a:pPr marL="1143000" lvl="2" defTabSz="762000" eaLnBrk="0" hangingPunct="0">
              <a:spcBef>
                <a:spcPct val="50000"/>
              </a:spcBef>
            </a:pPr>
            <a:r>
              <a:rPr lang="en-GB" sz="2800"/>
              <a:t>Diuretics</a:t>
            </a:r>
          </a:p>
        </p:txBody>
      </p:sp>
      <p:sp>
        <p:nvSpPr>
          <p:cNvPr id="52231" name="Rectangle 8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Lithium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546100" y="1460500"/>
            <a:ext cx="7518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A 68 year old man on lithium developed a flu-like illness with fever and diarrhoea.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As a result of dehydration he developed renal failure and lithium toxicity requiring dialysis.</a:t>
            </a:r>
          </a:p>
        </p:txBody>
      </p:sp>
      <p:sp>
        <p:nvSpPr>
          <p:cNvPr id="53255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Lithium – case example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469900" y="1689100"/>
            <a:ext cx="721360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Toxic:Therapeutic index low 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Wide variation in metabolism.  Half life may vary from 4 hours in some smokers to 30 hours in a patient with hepatic cirrhosis.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 A number of drug interactions may affect levels (e.g. erythromycin).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Without monitoring the majority of patients are undertreated</a:t>
            </a:r>
          </a:p>
        </p:txBody>
      </p:sp>
      <p:sp>
        <p:nvSpPr>
          <p:cNvPr id="54279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Theophylline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pic>
        <p:nvPicPr>
          <p:cNvPr id="8196" name="Picture 4"/>
          <p:cNvPicPr>
            <a:picLocks noChangeArrowheads="1"/>
          </p:cNvPicPr>
          <p:nvPr/>
        </p:nvPicPr>
        <p:blipFill rotWithShape="1">
          <a:blip r:embed="rId3" cstate="print"/>
          <a:srcRect t="7887" b="-7887"/>
          <a:stretch/>
        </p:blipFill>
        <p:spPr bwMode="auto">
          <a:xfrm>
            <a:off x="1260598" y="980728"/>
            <a:ext cx="8174038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3962400" cy="3508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The use of drug measurements in body fluids as an aid to the management of drug therapy for the        cure, alleviation or prevention of      disease</a:t>
            </a:r>
            <a:endParaRPr lang="en-GB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564356" y="228600"/>
            <a:ext cx="8015287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 smtClean="0"/>
              <a:t>1. Introduction - What is TDM?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469900" y="1765300"/>
            <a:ext cx="77470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72 year old man with chronic obstructive airways disease on aminophylline had an acute infective exacerbation and was given a course of erythromycin by his GP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As a result he developed nausea and vomiting and suffered a small haematemesis.</a:t>
            </a:r>
          </a:p>
        </p:txBody>
      </p:sp>
      <p:sp>
        <p:nvSpPr>
          <p:cNvPr id="55303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Theophylline – case example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469900" y="1765300"/>
            <a:ext cx="77470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19 year old woman admitted to hospital with acute asthma was given I/V aminophylline.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She suffered a cardiac arrest and was successfully resuscitated.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She was too unwell to get the history that she was already taking theophylline.</a:t>
            </a:r>
          </a:p>
        </p:txBody>
      </p:sp>
      <p:sp>
        <p:nvSpPr>
          <p:cNvPr id="56327" name="Rectangle 8"/>
          <p:cNvSpPr>
            <a:spLocks noGrp="1" noChangeArrowheads="1"/>
          </p:cNvSpPr>
          <p:nvPr>
            <p:ph type="title"/>
          </p:nvPr>
        </p:nvSpPr>
        <p:spPr>
          <a:xfrm>
            <a:off x="4445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GB" smtClean="0"/>
              <a:t>Theophylline – case example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7349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508000" y="1628775"/>
            <a:ext cx="8137525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 defTabSz="762000" eaLnBrk="0" hangingPunct="0"/>
            <a:r>
              <a:rPr lang="en-GB" sz="2800"/>
              <a:t>Low therapeutic index.</a:t>
            </a:r>
            <a:endParaRPr lang="en-GB" sz="2400" b="1">
              <a:latin typeface="Times New Roman" pitchFamily="18" charset="0"/>
            </a:endParaRPr>
          </a:p>
          <a:p>
            <a:pPr algn="just" defTabSz="762000" eaLnBrk="0" hangingPunct="0">
              <a:spcBef>
                <a:spcPct val="50000"/>
              </a:spcBef>
            </a:pPr>
            <a:r>
              <a:rPr lang="en-GB" sz="2800"/>
              <a:t>Variable pharmacokinetics</a:t>
            </a:r>
          </a:p>
          <a:p>
            <a:pPr algn="just" defTabSz="762000" eaLnBrk="0" hangingPunct="0">
              <a:spcBef>
                <a:spcPct val="50000"/>
              </a:spcBef>
            </a:pPr>
            <a:r>
              <a:rPr lang="en-GB" sz="2800"/>
              <a:t>Use confined to serious illness when adequate blood levels must be maintained.</a:t>
            </a:r>
          </a:p>
          <a:p>
            <a:pPr algn="just" defTabSz="762000" eaLnBrk="0" hangingPunct="0">
              <a:spcBef>
                <a:spcPct val="50000"/>
              </a:spcBef>
            </a:pPr>
            <a:r>
              <a:rPr lang="en-GB" sz="2800"/>
              <a:t>Excreted by the kidney.</a:t>
            </a:r>
          </a:p>
          <a:p>
            <a:pPr defTabSz="762000" eaLnBrk="0" hangingPunct="0">
              <a:spcBef>
                <a:spcPct val="50000"/>
              </a:spcBef>
            </a:pPr>
            <a:r>
              <a:rPr lang="en-GB" sz="2800"/>
              <a:t>Serious side effects are ototoxicity and nephrotoxicity</a:t>
            </a:r>
          </a:p>
        </p:txBody>
      </p:sp>
      <p:sp>
        <p:nvSpPr>
          <p:cNvPr id="57351" name="Rectangle 8"/>
          <p:cNvSpPr>
            <a:spLocks noGrp="1" noChangeArrowheads="1"/>
          </p:cNvSpPr>
          <p:nvPr>
            <p:ph type="title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Gentamicin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5172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5173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5174" name="Rectangle 7"/>
          <p:cNvSpPr>
            <a:spLocks noChangeArrowheads="1"/>
          </p:cNvSpPr>
          <p:nvPr/>
        </p:nvSpPr>
        <p:spPr bwMode="auto">
          <a:xfrm>
            <a:off x="508000" y="1628775"/>
            <a:ext cx="8137525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 defTabSz="762000" eaLnBrk="0" hangingPunct="0"/>
            <a:r>
              <a:rPr lang="en-GB" sz="2800"/>
              <a:t>Monitoring is utilised to achieve therapeutic levels without toxicity</a:t>
            </a:r>
          </a:p>
          <a:p>
            <a:pPr algn="just" defTabSz="762000" eaLnBrk="0" hangingPunct="0"/>
            <a:r>
              <a:rPr lang="en-GB" sz="2800"/>
              <a:t>Peak and trough levels may be monitored</a:t>
            </a:r>
          </a:p>
          <a:p>
            <a:pPr algn="just" defTabSz="762000" eaLnBrk="0" hangingPunct="0"/>
            <a:endParaRPr lang="en-GB" sz="2800"/>
          </a:p>
          <a:p>
            <a:pPr algn="just" defTabSz="762000" eaLnBrk="0" hangingPunct="0"/>
            <a:r>
              <a:rPr lang="en-GB" sz="2800"/>
              <a:t>Single daily dosing gives higher peak and lower trough levels</a:t>
            </a:r>
          </a:p>
          <a:p>
            <a:pPr algn="just" defTabSz="762000" eaLnBrk="0" hangingPunct="0"/>
            <a:r>
              <a:rPr lang="en-GB" sz="2800"/>
              <a:t>Monitoring of trough levels and renal function</a:t>
            </a:r>
          </a:p>
          <a:p>
            <a:pPr algn="just" defTabSz="762000" eaLnBrk="0" hangingPunct="0"/>
            <a:endParaRPr lang="en-GB" sz="2800"/>
          </a:p>
          <a:p>
            <a:pPr algn="just" defTabSz="762000" eaLnBrk="0" hangingPunct="0"/>
            <a:endParaRPr lang="en-GB" sz="2400" b="1">
              <a:latin typeface="Times New Roman" pitchFamily="18" charset="0"/>
            </a:endParaRPr>
          </a:p>
        </p:txBody>
      </p:sp>
      <p:sp>
        <p:nvSpPr>
          <p:cNvPr id="13517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4291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Gentamicin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142038" y="1355725"/>
            <a:ext cx="2533650" cy="2905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1300">
              <a:latin typeface="Times New Roman" pitchFamily="18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2388" y="333375"/>
            <a:ext cx="81915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000">
                <a:solidFill>
                  <a:schemeClr val="bg1"/>
                </a:solidFill>
              </a:rPr>
              <a:t>And finally – don’t forget the patient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042988" y="1989138"/>
            <a:ext cx="6911975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/>
              <a:t>Treat the patient – not the result</a:t>
            </a:r>
            <a:endParaRPr lang="en-US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31800" y="1327150"/>
            <a:ext cx="8228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800"/>
              <a:t>The aim of drug treatment is to achieve the desired therapeutic effect without toxicity.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-468313" y="-457200"/>
            <a:ext cx="8839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457200" y="1828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469900" y="2432050"/>
            <a:ext cx="79359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800" b="1">
                <a:solidFill>
                  <a:schemeClr val="hlink"/>
                </a:solidFill>
              </a:rPr>
              <a:t>STANDARD DOSE</a:t>
            </a:r>
            <a:endParaRPr lang="en-GB" sz="2800"/>
          </a:p>
          <a:p>
            <a:pPr defTabSz="762000" eaLnBrk="0" hangingPunct="0"/>
            <a:r>
              <a:rPr lang="en-GB" sz="2800"/>
              <a:t>For some drugs there is a standard dose that will suit the majority of patients (e.g. penicillins). 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506413" y="3929063"/>
            <a:ext cx="822325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2800" b="1">
                <a:solidFill>
                  <a:schemeClr val="hlink"/>
                </a:solidFill>
              </a:rPr>
              <a:t>TITRATE AGAINST CLINICAL RESPONSE</a:t>
            </a:r>
            <a:endParaRPr lang="en-GB" sz="2800"/>
          </a:p>
          <a:p>
            <a:pPr defTabSz="762000" eaLnBrk="0" hangingPunct="0"/>
            <a:r>
              <a:rPr lang="en-GB" sz="2800"/>
              <a:t>When there are more marked variations in response it may be necessary to titrate the dose according to response.  In most cases this can be done clinically.</a:t>
            </a:r>
          </a:p>
        </p:txBody>
      </p:sp>
      <p:sp>
        <p:nvSpPr>
          <p:cNvPr id="1025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Effective drug therapy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63550" y="1773238"/>
            <a:ext cx="88138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3200" b="1">
                <a:solidFill>
                  <a:schemeClr val="hlink"/>
                </a:solidFill>
              </a:rPr>
              <a:t>1. CLINICAL RESPONSE</a:t>
            </a:r>
            <a:endParaRPr lang="en-GB" sz="3200"/>
          </a:p>
          <a:p>
            <a:pPr defTabSz="762000" eaLnBrk="0" hangingPunct="0"/>
            <a:r>
              <a:rPr lang="en-GB" sz="3200"/>
              <a:t>	 Symptoms 		e.g. analgesics</a:t>
            </a:r>
          </a:p>
          <a:p>
            <a:pPr defTabSz="762000" eaLnBrk="0" hangingPunct="0"/>
            <a:r>
              <a:rPr lang="en-GB" sz="3200"/>
              <a:t>	 Examination 	e.g. antihypertensives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587375" y="1600200"/>
            <a:ext cx="830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457200" y="1828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442913" y="4005263"/>
            <a:ext cx="85867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3200" b="1">
                <a:solidFill>
                  <a:schemeClr val="hlink"/>
                </a:solidFill>
              </a:rPr>
              <a:t>2. LABORATORY MARKERS</a:t>
            </a:r>
            <a:endParaRPr lang="en-GB" sz="3200"/>
          </a:p>
          <a:p>
            <a:pPr defTabSz="762000" eaLnBrk="0" hangingPunct="0"/>
            <a:r>
              <a:rPr lang="en-GB" sz="3200"/>
              <a:t>	e.g. Glucose/HbA1c for hypoglycaemics </a:t>
            </a:r>
          </a:p>
          <a:p>
            <a:pPr defTabSz="762000" eaLnBrk="0" hangingPunct="0"/>
            <a:r>
              <a:rPr lang="en-GB" sz="3200"/>
              <a:t>		INR for anticoagulants</a:t>
            </a:r>
          </a:p>
          <a:p>
            <a:pPr defTabSz="762000" eaLnBrk="0" hangingPunct="0"/>
            <a:r>
              <a:rPr lang="en-GB" sz="3200"/>
              <a:t>		Cholesterol for lipid-lowering agents </a:t>
            </a:r>
          </a:p>
        </p:txBody>
      </p:sp>
      <p:sp>
        <p:nvSpPr>
          <p:cNvPr id="1127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Monitoring Therapy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539750" y="1647825"/>
            <a:ext cx="82804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3200" b="1">
                <a:solidFill>
                  <a:schemeClr val="hlink"/>
                </a:solidFill>
              </a:rPr>
              <a:t>3. TARGET DRUG LEVELS</a:t>
            </a:r>
            <a:endParaRPr lang="en-GB" sz="3200"/>
          </a:p>
          <a:p>
            <a:pPr defTabSz="762000" eaLnBrk="0" hangingPunct="0"/>
            <a:r>
              <a:rPr lang="en-GB" sz="3200"/>
              <a:t>In some cases clinical and laboratory measurements may be unable to provide us with all the information we want</a:t>
            </a:r>
          </a:p>
          <a:p>
            <a:pPr defTabSz="762000" eaLnBrk="0" hangingPunct="0"/>
            <a:endParaRPr lang="en-GB" sz="3200" b="1">
              <a:solidFill>
                <a:srgbClr val="FF3300"/>
              </a:solidFill>
            </a:endParaRPr>
          </a:p>
          <a:p>
            <a:pPr defTabSz="762000" eaLnBrk="0" hangingPunct="0"/>
            <a:r>
              <a:rPr lang="en-GB" sz="3200"/>
              <a:t>In these situations TDM may be able to help </a:t>
            </a:r>
            <a:endParaRPr lang="en-GB" sz="3200" b="1">
              <a:solidFill>
                <a:srgbClr val="FF3300"/>
              </a:solidFill>
            </a:endParaRPr>
          </a:p>
          <a:p>
            <a:pPr defTabSz="762000" eaLnBrk="0" hangingPunct="0"/>
            <a:r>
              <a:rPr lang="en-GB" sz="3200" b="1">
                <a:solidFill>
                  <a:srgbClr val="FF3300"/>
                </a:solidFill>
              </a:rPr>
              <a:t>	</a:t>
            </a:r>
          </a:p>
          <a:p>
            <a:pPr defTabSz="762000" eaLnBrk="0" hangingPunct="0"/>
            <a:r>
              <a:rPr lang="en-GB" sz="3200"/>
              <a:t>NOTE:  This is not assessing the effects</a:t>
            </a:r>
          </a:p>
          <a:p>
            <a:pPr defTabSz="762000" eaLnBrk="0" hangingPunct="0"/>
            <a:r>
              <a:rPr lang="en-GB" sz="3200"/>
              <a:t>		Clinical assessment is still required.</a:t>
            </a:r>
          </a:p>
        </p:txBody>
      </p:sp>
      <p:sp>
        <p:nvSpPr>
          <p:cNvPr id="12295" name="Rectangle 8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Monitoring Therapy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5100" y="1536700"/>
            <a:ext cx="881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03300" y="1765300"/>
            <a:ext cx="614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39750" y="1647825"/>
            <a:ext cx="82804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n-GB" sz="3200" b="1">
                <a:solidFill>
                  <a:schemeClr val="hlink"/>
                </a:solidFill>
              </a:rPr>
              <a:t>Examples</a:t>
            </a:r>
            <a:endParaRPr lang="en-GB" sz="3200"/>
          </a:p>
          <a:p>
            <a:pPr defTabSz="762000" eaLnBrk="0" hangingPunct="0"/>
            <a:r>
              <a:rPr lang="en-GB" sz="3200"/>
              <a:t>Cannot readily assess clinically</a:t>
            </a:r>
          </a:p>
          <a:p>
            <a:pPr marL="571500" lvl="1" defTabSz="762000" eaLnBrk="0" hangingPunct="0"/>
            <a:r>
              <a:rPr lang="en-GB" sz="3200"/>
              <a:t>e.g. prophylaxis of seizures or mania</a:t>
            </a:r>
          </a:p>
          <a:p>
            <a:pPr defTabSz="762000" eaLnBrk="0" hangingPunct="0"/>
            <a:endParaRPr lang="en-GB" sz="3200" b="1">
              <a:solidFill>
                <a:srgbClr val="FF3300"/>
              </a:solidFill>
            </a:endParaRPr>
          </a:p>
          <a:p>
            <a:pPr defTabSz="762000" eaLnBrk="0" hangingPunct="0"/>
            <a:r>
              <a:rPr lang="en-GB" sz="3200"/>
              <a:t>Toxic effects may be irreversible</a:t>
            </a:r>
          </a:p>
          <a:p>
            <a:pPr marL="571500" lvl="1" defTabSz="762000" eaLnBrk="0" hangingPunct="0"/>
            <a:r>
              <a:rPr lang="en-GB" sz="3200"/>
              <a:t>e.g. aminoglycoside antibiotics, immunosuppressants</a:t>
            </a:r>
          </a:p>
          <a:p>
            <a:pPr defTabSz="762000" eaLnBrk="0" hangingPunct="0"/>
            <a:endParaRPr lang="en-GB" sz="3200" b="1">
              <a:solidFill>
                <a:srgbClr val="FF3300"/>
              </a:solidFill>
            </a:endParaRPr>
          </a:p>
          <a:p>
            <a:pPr defTabSz="762000" eaLnBrk="0" hangingPunct="0"/>
            <a:endParaRPr lang="en-GB" sz="320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GB" smtClean="0"/>
              <a:t>Reasons for TDM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What colour are"/>
  <p:tag name="QUESTIONTYPE" val=" 0"/>
  <p:tag name="QUESTIONCHOICES" val=" 3"/>
  <p:tag name="QUESTIONANSWER" val="3"/>
  <p:tag name="QUESTIONDIFFICULTY" val=" 0"/>
  <p:tag name="QUESTIONPOINTS" val=" 1"/>
  <p:tag name="QUESTIONCHANCES" val=" 99"/>
  <p:tag name="QUESTIONTIMER" val="01:00"/>
  <p:tag name="QUESTIONCHOICESTYPE" val=" 0"/>
  <p:tag name="QUESTIONCHARTTYPE" val="0"/>
  <p:tag name="MANUALQUESTIONSTART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Total vs bound"/>
  <p:tag name="QUESTIONTYPE" val=" 0"/>
  <p:tag name="QUESTIONCHOICES" val=" 2"/>
  <p:tag name="QUESTIONANSWER" val="1"/>
  <p:tag name="QUESTIONDIFFICULTY" val=" 0"/>
  <p:tag name="QUESTIONPOINTS" val=" 1"/>
  <p:tag name="QUESTIONCHANCES" val=" 99"/>
  <p:tag name="QUESTIONTIMER" val="01:00"/>
  <p:tag name="QUESTIONCHOICESTYPE" val=" 0"/>
  <p:tag name="QUESTIONCHARTTYPE" val="0"/>
  <p:tag name="MANUALQUESTIONSTART" val="N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Digoxin case exa"/>
  <p:tag name="QUESTIONTYPE" val=" 0"/>
  <p:tag name="QUESTIONCHOICES" val=" 3"/>
  <p:tag name="QUESTIONANSWER" val="5"/>
  <p:tag name="QUESTIONDIFFICULTY" val=" 0"/>
  <p:tag name="QUESTIONPOINTS" val=" 1"/>
  <p:tag name="QUESTIONCHANCES" val=" 99"/>
  <p:tag name="QUESTIONTIMER" val="01:00"/>
  <p:tag name="QUESTIONCHOICESTYPE" val=" 0"/>
  <p:tag name="QUESTIONCHARTTYPE" val="0"/>
  <p:tag name="MANUALQUESTIONSTART" val="No"/>
</p:tagLst>
</file>

<file path=ppt/theme/theme1.xml><?xml version="1.0" encoding="utf-8"?>
<a:theme xmlns:a="http://schemas.openxmlformats.org/drawingml/2006/main" name="Radial">
  <a:themeElements>
    <a:clrScheme name="Custom 6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00CC00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AA"/>
      </a:accent5>
      <a:accent6>
        <a:srgbClr val="00008A"/>
      </a:accent6>
      <a:hlink>
        <a:srgbClr val="996666"/>
      </a:hlink>
      <a:folHlink>
        <a:srgbClr val="000099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0000B9"/>
        </a:accent6>
        <a:hlink>
          <a:srgbClr val="996666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1292</TotalTime>
  <Words>1805</Words>
  <Application>Microsoft Office PowerPoint</Application>
  <PresentationFormat>On-screen Show (4:3)</PresentationFormat>
  <Paragraphs>413</Paragraphs>
  <Slides>54</Slides>
  <Notes>53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Radial</vt:lpstr>
      <vt:lpstr>Chart</vt:lpstr>
      <vt:lpstr>CHEMICAL PATHOLOGY</vt:lpstr>
      <vt:lpstr>PowerPoint Presentation</vt:lpstr>
      <vt:lpstr>What colour are bananas?</vt:lpstr>
      <vt:lpstr>Format</vt:lpstr>
      <vt:lpstr>PowerPoint Presentation</vt:lpstr>
      <vt:lpstr>Effective drug therapy</vt:lpstr>
      <vt:lpstr>Monitoring Therapy</vt:lpstr>
      <vt:lpstr>Monitoring Therapy</vt:lpstr>
      <vt:lpstr>Reasons for TDM</vt:lpstr>
      <vt:lpstr>2. Factors affecting drug levels</vt:lpstr>
      <vt:lpstr>Compliance (Adherance)</vt:lpstr>
      <vt:lpstr>Pharmacokinetic factors</vt:lpstr>
      <vt:lpstr>Pharmacokinetic factors</vt:lpstr>
      <vt:lpstr>Pharmacokinetic factors</vt:lpstr>
      <vt:lpstr>Pharmacokinetic factors</vt:lpstr>
      <vt:lpstr>Pharmacokinetic factors</vt:lpstr>
      <vt:lpstr>Pharmacogenomic factors</vt:lpstr>
      <vt:lpstr>Thiopurine Methyltransferase</vt:lpstr>
      <vt:lpstr>Pharmacokinetic factors</vt:lpstr>
      <vt:lpstr>Pharmacodynamics</vt:lpstr>
      <vt:lpstr>3. Interpretation of drug levels</vt:lpstr>
      <vt:lpstr>PowerPoint Presentation</vt:lpstr>
      <vt:lpstr>Protein binding</vt:lpstr>
      <vt:lpstr>PowerPoint Presentation</vt:lpstr>
      <vt:lpstr>Interpretation of levels</vt:lpstr>
      <vt:lpstr>Protein binding</vt:lpstr>
      <vt:lpstr>Protein binding</vt:lpstr>
      <vt:lpstr>Requirements</vt:lpstr>
      <vt:lpstr>Requirements</vt:lpstr>
      <vt:lpstr>Therapeutic Index</vt:lpstr>
      <vt:lpstr>PowerPoint Presentation</vt:lpstr>
      <vt:lpstr>What drugs should we measure?</vt:lpstr>
      <vt:lpstr>PowerPoint Presentation</vt:lpstr>
      <vt:lpstr>Therapeutic Range</vt:lpstr>
      <vt:lpstr>4. Some Examples</vt:lpstr>
      <vt:lpstr>Phenytoin</vt:lpstr>
      <vt:lpstr>Phenytoin</vt:lpstr>
      <vt:lpstr>Phenytoin</vt:lpstr>
      <vt:lpstr>Phenytoin</vt:lpstr>
      <vt:lpstr>Phenytoin – case example</vt:lpstr>
      <vt:lpstr>Digoxin</vt:lpstr>
      <vt:lpstr>Digoxin</vt:lpstr>
      <vt:lpstr>Digoxin case example</vt:lpstr>
      <vt:lpstr>Digoxin case example</vt:lpstr>
      <vt:lpstr>Digoxin</vt:lpstr>
      <vt:lpstr>Lithium</vt:lpstr>
      <vt:lpstr>Lithium</vt:lpstr>
      <vt:lpstr>Lithium – case example</vt:lpstr>
      <vt:lpstr>Theophylline</vt:lpstr>
      <vt:lpstr>Theophylline – case example</vt:lpstr>
      <vt:lpstr>Theophylline – case example</vt:lpstr>
      <vt:lpstr>Gentamicin</vt:lpstr>
      <vt:lpstr>Gentamicin</vt:lpstr>
      <vt:lpstr>PowerPoint Presentation</vt:lpstr>
    </vt:vector>
  </TitlesOfParts>
  <Company>Hammersmith Hospitals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GBall</dc:creator>
  <cp:lastModifiedBy>Fred</cp:lastModifiedBy>
  <cp:revision>40</cp:revision>
  <cp:lastPrinted>2001-05-25T06:38:36Z</cp:lastPrinted>
  <dcterms:created xsi:type="dcterms:W3CDTF">2006-07-04T12:42:20Z</dcterms:created>
  <dcterms:modified xsi:type="dcterms:W3CDTF">2012-07-04T20:32:21Z</dcterms:modified>
</cp:coreProperties>
</file>