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1" r:id="rId2"/>
    <p:sldId id="740" r:id="rId3"/>
    <p:sldId id="741" r:id="rId4"/>
    <p:sldId id="795" r:id="rId5"/>
    <p:sldId id="796" r:id="rId6"/>
    <p:sldId id="797" r:id="rId7"/>
    <p:sldId id="799" r:id="rId8"/>
    <p:sldId id="798" r:id="rId9"/>
    <p:sldId id="801" r:id="rId10"/>
    <p:sldId id="800" r:id="rId11"/>
    <p:sldId id="833" r:id="rId12"/>
    <p:sldId id="834" r:id="rId13"/>
    <p:sldId id="835" r:id="rId14"/>
    <p:sldId id="836" r:id="rId15"/>
    <p:sldId id="837" r:id="rId16"/>
    <p:sldId id="838" r:id="rId17"/>
    <p:sldId id="839" r:id="rId18"/>
    <p:sldId id="827" r:id="rId19"/>
    <p:sldId id="828" r:id="rId20"/>
    <p:sldId id="829" r:id="rId21"/>
    <p:sldId id="830" r:id="rId22"/>
    <p:sldId id="831" r:id="rId23"/>
    <p:sldId id="832" r:id="rId24"/>
    <p:sldId id="840" r:id="rId25"/>
    <p:sldId id="841" r:id="rId26"/>
    <p:sldId id="778" r:id="rId27"/>
    <p:sldId id="842" r:id="rId28"/>
  </p:sldIdLst>
  <p:sldSz cx="9144000" cy="6858000" type="screen4x3"/>
  <p:notesSz cx="6797675" cy="9925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8F8F8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10" autoAdjust="0"/>
    <p:restoredTop sz="94660"/>
  </p:normalViewPr>
  <p:slideViewPr>
    <p:cSldViewPr>
      <p:cViewPr>
        <p:scale>
          <a:sx n="50" d="100"/>
          <a:sy n="50" d="100"/>
        </p:scale>
        <p:origin x="-1236" y="-186"/>
      </p:cViewPr>
      <p:guideLst>
        <p:guide orient="horz" pos="2160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511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9511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59913"/>
            <a:ext cx="29511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0F49DDC3-958C-4AE7-9CCD-41EC2473D1A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7FFFDE0-DB4B-4203-8EE7-47BF7F97E42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1F45B-EB03-4D23-ADA5-1B1BF0427A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3A9EF-8A32-490C-9F31-F2E60F85B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23AE1-D8B2-435F-A6B6-CB08CD62F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329F9-9741-4DEE-945C-FC539F4C19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996DE-B04F-4C33-A497-875981E438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80E40-222C-4F9C-B142-E305877C9E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2720C-FBD7-4AFA-91AD-57B4B3B488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0A56A-3CEF-46B2-9E87-F51E0A2849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3A756-272C-4B71-8E70-F1C6EFBE6F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336F7-B2E9-4D8F-92D2-BAB65EE409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15460-78C9-469F-B758-F8955D1FE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2F6D0-6060-458C-B931-B69C0AECAA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A52688-C0F6-484D-BCC7-C132C31B26B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7"/>
          <p:cNvSpPr>
            <a:spLocks noChangeArrowheads="1"/>
          </p:cNvSpPr>
          <p:nvPr/>
        </p:nvSpPr>
        <p:spPr bwMode="auto">
          <a:xfrm>
            <a:off x="5472113" y="6021388"/>
            <a:ext cx="3671887" cy="2873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1028"/>
          <p:cNvSpPr>
            <a:spLocks noChangeArrowheads="1"/>
          </p:cNvSpPr>
          <p:nvPr/>
        </p:nvSpPr>
        <p:spPr bwMode="auto">
          <a:xfrm>
            <a:off x="684213" y="1474788"/>
            <a:ext cx="77755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dirty="0">
              <a:solidFill>
                <a:srgbClr val="FFFF00"/>
              </a:solidFill>
              <a:latin typeface="Times" pitchFamily="-111" charset="0"/>
            </a:endParaRPr>
          </a:p>
          <a:p>
            <a:pPr algn="ctr" eaLnBrk="0" hangingPunct="0"/>
            <a:r>
              <a:rPr lang="en-GB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Presentation and Diagnosis</a:t>
            </a:r>
          </a:p>
          <a:p>
            <a:pPr algn="ctr" eaLnBrk="0" hangingPunct="0"/>
            <a:endParaRPr lang="en-GB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GB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Department of Medical Oncology</a:t>
            </a:r>
          </a:p>
          <a:p>
            <a:pPr algn="ctr" eaLnBrk="0" hangingPunct="0"/>
            <a:r>
              <a:rPr lang="en-GB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Imperial College/Hammersmith Hospitals NHS Trust</a:t>
            </a:r>
          </a:p>
        </p:txBody>
      </p:sp>
      <p:sp>
        <p:nvSpPr>
          <p:cNvPr id="16388" name="Rectangle 1029"/>
          <p:cNvSpPr>
            <a:spLocks noChangeArrowheads="1"/>
          </p:cNvSpPr>
          <p:nvPr/>
        </p:nvSpPr>
        <p:spPr bwMode="auto">
          <a:xfrm>
            <a:off x="114300" y="92075"/>
            <a:ext cx="5764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Oncology plenary teaching session</a:t>
            </a:r>
            <a:endParaRPr lang="en-GB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MD001041, Keith Brofsky /Stockbyte"/>
          <p:cNvPicPr>
            <a:picLocks noChangeAspect="1" noChangeArrowheads="1"/>
          </p:cNvPicPr>
          <p:nvPr/>
        </p:nvPicPr>
        <p:blipFill>
          <a:blip r:embed="rId2" cstate="print"/>
          <a:srcRect t="8978"/>
          <a:stretch>
            <a:fillRect/>
          </a:stretch>
        </p:blipFill>
        <p:spPr bwMode="auto">
          <a:xfrm>
            <a:off x="468313" y="549275"/>
            <a:ext cx="381635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bowel-screening-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836613"/>
            <a:ext cx="34544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2997200" y="2297113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Cervical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651500" y="4313238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Bowel</a:t>
            </a:r>
          </a:p>
        </p:txBody>
      </p:sp>
      <p:pic>
        <p:nvPicPr>
          <p:cNvPr id="25606" name="Picture 11" descr="99310793, Science Photo Library /Science Photo Library"/>
          <p:cNvPicPr>
            <a:picLocks noChangeAspect="1" noChangeArrowheads="1"/>
          </p:cNvPicPr>
          <p:nvPr/>
        </p:nvPicPr>
        <p:blipFill>
          <a:blip r:embed="rId4" cstate="print"/>
          <a:srcRect t="8667"/>
          <a:stretch>
            <a:fillRect/>
          </a:stretch>
        </p:blipFill>
        <p:spPr bwMode="auto">
          <a:xfrm>
            <a:off x="323850" y="3552825"/>
            <a:ext cx="4648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323850" y="6092825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Breast</a:t>
            </a:r>
            <a:r>
              <a:rPr lang="en-GB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43200" y="228600"/>
            <a:ext cx="40386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 b="1">
                <a:solidFill>
                  <a:srgbClr val="FFFF00"/>
                </a:solidFill>
                <a:cs typeface="Times New Roman" pitchFamily="-111" charset="0"/>
              </a:rPr>
              <a:t>1. Local</a:t>
            </a:r>
          </a:p>
          <a:p>
            <a:endParaRPr lang="en-GB" sz="5400" b="1">
              <a:solidFill>
                <a:srgbClr val="FFFF00"/>
              </a:solidFill>
              <a:cs typeface="Times New Roman" pitchFamily="-111" charset="0"/>
            </a:endParaRPr>
          </a:p>
          <a:p>
            <a:endParaRPr lang="en-GB" sz="5400" b="1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sz="5400" b="1">
                <a:solidFill>
                  <a:srgbClr val="FFFF00"/>
                </a:solidFill>
                <a:cs typeface="Times New Roman" pitchFamily="-111" charset="0"/>
              </a:rPr>
              <a:t>2. Regional</a:t>
            </a:r>
            <a:r>
              <a:rPr lang="en-GB" sz="5400">
                <a:solidFill>
                  <a:srgbClr val="FFFF00"/>
                </a:solidFill>
                <a:cs typeface="Times New Roman" pitchFamily="-111" charset="0"/>
              </a:rPr>
              <a:t> </a:t>
            </a:r>
          </a:p>
          <a:p>
            <a:endParaRPr lang="en-GB" sz="5400" b="1">
              <a:solidFill>
                <a:srgbClr val="FFFF00"/>
              </a:solidFill>
              <a:cs typeface="Times New Roman" pitchFamily="-111" charset="0"/>
            </a:endParaRPr>
          </a:p>
          <a:p>
            <a:endParaRPr lang="en-GB" sz="5400" b="1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sz="5400" b="1">
                <a:solidFill>
                  <a:srgbClr val="FFFF00"/>
                </a:solidFill>
                <a:cs typeface="Times New Roman" pitchFamily="-111" charset="0"/>
              </a:rPr>
              <a:t>3. Distant</a:t>
            </a:r>
            <a:endParaRPr lang="en-GB" sz="5400">
              <a:solidFill>
                <a:srgbClr val="FFFF00"/>
              </a:solidFill>
              <a:cs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0"/>
            <a:ext cx="89154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FFFF00"/>
                </a:solidFill>
                <a:cs typeface="Times New Roman" pitchFamily="-111" charset="0"/>
              </a:rPr>
              <a:t>1. Local</a:t>
            </a:r>
          </a:p>
          <a:p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	Direct Invasion into surrounding normal tissue</a:t>
            </a:r>
          </a:p>
          <a:p>
            <a:pPr algn="just"/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				    or</a:t>
            </a:r>
          </a:p>
          <a:p>
            <a:pPr algn="just"/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		Mass Effect </a:t>
            </a:r>
            <a:r>
              <a:rPr lang="en-GB" sz="2800" i="1">
                <a:solidFill>
                  <a:srgbClr val="FFFF00"/>
                </a:solidFill>
                <a:cs typeface="Times New Roman" pitchFamily="-111" charset="0"/>
              </a:rPr>
              <a:t>without</a:t>
            </a:r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 direct invasion </a:t>
            </a:r>
          </a:p>
          <a:p>
            <a:pPr algn="just">
              <a:buFontTx/>
              <a:buChar char="•"/>
            </a:pPr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Breast carcinoma</a:t>
            </a:r>
            <a:endParaRPr lang="en-GB" b="1">
              <a:solidFill>
                <a:srgbClr val="FFFF00"/>
              </a:solidFill>
              <a:cs typeface="Times New Roman" pitchFamily="-111" charset="0"/>
            </a:endParaRPr>
          </a:p>
          <a:p>
            <a:pPr algn="just"/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Direct invasion of chest wall (muscle and bone) or underlying structures such as Pericardium causing pain and pericardial effusion respectively.</a:t>
            </a:r>
          </a:p>
          <a:p>
            <a:pPr algn="just"/>
            <a:r>
              <a:rPr lang="en-GB" i="1">
                <a:solidFill>
                  <a:srgbClr val="FFFF00"/>
                </a:solidFill>
                <a:cs typeface="Times New Roman" pitchFamily="-111" charset="0"/>
              </a:rPr>
              <a:t> </a:t>
            </a:r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pPr algn="just">
              <a:buFontTx/>
              <a:buChar char="•"/>
            </a:pPr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Apical carcinoma of the lung</a:t>
            </a:r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 </a:t>
            </a:r>
          </a:p>
          <a:p>
            <a:pPr algn="just"/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Invasion of brachial plexus leading causing neuropathy and neuralgia.</a:t>
            </a:r>
          </a:p>
          <a:p>
            <a:pPr algn="just"/>
            <a:r>
              <a:rPr lang="en-GB" i="1">
                <a:solidFill>
                  <a:srgbClr val="FFFF00"/>
                </a:solidFill>
                <a:cs typeface="Times New Roman" pitchFamily="-111" charset="0"/>
              </a:rPr>
              <a:t> </a:t>
            </a:r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pPr algn="just">
              <a:buFontTx/>
              <a:buChar char="•"/>
            </a:pPr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Thyroid Tumour</a:t>
            </a:r>
            <a:endParaRPr lang="en-GB" b="1">
              <a:solidFill>
                <a:srgbClr val="FFFF00"/>
              </a:solidFill>
              <a:cs typeface="Times New Roman" pitchFamily="-111" charset="0"/>
            </a:endParaRPr>
          </a:p>
          <a:p>
            <a:pPr algn="just"/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Direct pressure on trachea causing stridor</a:t>
            </a:r>
          </a:p>
          <a:p>
            <a:pPr algn="just"/>
            <a:r>
              <a:rPr lang="en-GB" i="1">
                <a:solidFill>
                  <a:srgbClr val="FFFF00"/>
                </a:solidFill>
                <a:cs typeface="Times New Roman" pitchFamily="-111" charset="0"/>
              </a:rPr>
              <a:t> </a:t>
            </a:r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pPr algn="just">
              <a:buFontTx/>
              <a:buChar char="•"/>
            </a:pPr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Brain Tumour</a:t>
            </a:r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pPr algn="just"/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Midline shift causing neurological symptom</a:t>
            </a:r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 </a:t>
            </a:r>
          </a:p>
          <a:p>
            <a:endParaRPr lang="en-GB" sz="2800">
              <a:solidFill>
                <a:srgbClr val="FFFF00"/>
              </a:solidFill>
              <a:cs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" y="141288"/>
            <a:ext cx="89154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FF00"/>
                </a:solidFill>
                <a:cs typeface="Times New Roman" pitchFamily="-111" charset="0"/>
              </a:rPr>
              <a:t>				2. Regional</a:t>
            </a:r>
            <a:r>
              <a:rPr lang="en-GB" sz="3200">
                <a:solidFill>
                  <a:srgbClr val="FFFF00"/>
                </a:solidFill>
                <a:cs typeface="Times New Roman" pitchFamily="-111" charset="0"/>
              </a:rPr>
              <a:t> </a:t>
            </a:r>
          </a:p>
          <a:p>
            <a:pPr algn="just"/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	Lymphatic drainage to regional lymph nodes eg</a:t>
            </a:r>
          </a:p>
          <a:p>
            <a:pPr algn="just"/>
            <a:endParaRPr lang="en-GB" sz="2800">
              <a:solidFill>
                <a:srgbClr val="FFFF00"/>
              </a:solidFill>
              <a:cs typeface="Times New Roman" pitchFamily="-111" charset="0"/>
            </a:endParaRPr>
          </a:p>
          <a:p>
            <a:pPr algn="just"/>
            <a:endParaRPr lang="en-GB" sz="2800">
              <a:solidFill>
                <a:srgbClr val="FFFF00"/>
              </a:solidFill>
              <a:cs typeface="Times New Roman" pitchFamily="-111" charset="0"/>
            </a:endParaRPr>
          </a:p>
          <a:p>
            <a:pPr algn="ctr"/>
            <a:r>
              <a:rPr lang="en-GB" sz="2800" b="1" i="1">
                <a:solidFill>
                  <a:srgbClr val="FFFF00"/>
                </a:solidFill>
                <a:cs typeface="Times New Roman" pitchFamily="-111" charset="0"/>
              </a:rPr>
              <a:t>Breast Cancer</a:t>
            </a:r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: axillary lymph nodes</a:t>
            </a:r>
          </a:p>
          <a:p>
            <a:pPr algn="ctr"/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Palpable Lymph nodes</a:t>
            </a:r>
          </a:p>
          <a:p>
            <a:pPr algn="ctr"/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Neurological problems: Brachial plexus involvement</a:t>
            </a:r>
          </a:p>
          <a:p>
            <a:pPr algn="ctr"/>
            <a:r>
              <a:rPr lang="en-GB" sz="2800" i="1">
                <a:solidFill>
                  <a:srgbClr val="FFFF00"/>
                </a:solidFill>
                <a:cs typeface="Times New Roman" pitchFamily="-111" charset="0"/>
              </a:rPr>
              <a:t> </a:t>
            </a:r>
          </a:p>
          <a:p>
            <a:pPr algn="ctr"/>
            <a:endParaRPr lang="en-GB" sz="2800">
              <a:solidFill>
                <a:srgbClr val="FFFF00"/>
              </a:solidFill>
              <a:cs typeface="Times New Roman" pitchFamily="-111" charset="0"/>
            </a:endParaRPr>
          </a:p>
          <a:p>
            <a:pPr algn="ctr"/>
            <a:r>
              <a:rPr lang="en-GB" sz="2800" b="1" i="1">
                <a:solidFill>
                  <a:srgbClr val="FFFF00"/>
                </a:solidFill>
                <a:cs typeface="Times New Roman" pitchFamily="-111" charset="0"/>
              </a:rPr>
              <a:t>Testicular Cancer</a:t>
            </a:r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: para-aortic nodes</a:t>
            </a:r>
          </a:p>
          <a:p>
            <a:pPr algn="ctr"/>
            <a:r>
              <a:rPr lang="en-GB" sz="2800">
                <a:solidFill>
                  <a:srgbClr val="FFFF00"/>
                </a:solidFill>
                <a:cs typeface="Times New Roman" pitchFamily="-111" charset="0"/>
              </a:rPr>
              <a:t>Back Pain</a:t>
            </a:r>
          </a:p>
          <a:p>
            <a:endParaRPr lang="en-GB" sz="2800" b="1">
              <a:solidFill>
                <a:srgbClr val="FFFF00"/>
              </a:solidFill>
              <a:cs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141288"/>
            <a:ext cx="89154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FF00"/>
                </a:solidFill>
                <a:cs typeface="Times New Roman" pitchFamily="-111" charset="0"/>
              </a:rPr>
              <a:t>				3. Distant</a:t>
            </a:r>
            <a:endParaRPr lang="en-GB" sz="2000" b="1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Blood:</a:t>
            </a:r>
            <a:r>
              <a:rPr lang="en-GB" b="1">
                <a:solidFill>
                  <a:srgbClr val="FFFF00"/>
                </a:solidFill>
                <a:cs typeface="Times New Roman" pitchFamily="-111" charset="0"/>
              </a:rPr>
              <a:t> </a:t>
            </a:r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invasion of vasculature  and dissemination into general circulation </a:t>
            </a: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Lymphatic:</a:t>
            </a:r>
            <a:r>
              <a:rPr lang="en-GB" b="1">
                <a:solidFill>
                  <a:srgbClr val="FFFF00"/>
                </a:solidFill>
                <a:cs typeface="Times New Roman" pitchFamily="-111" charset="0"/>
              </a:rPr>
              <a:t> </a:t>
            </a:r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for example ‘virchow’s node’ in the left supraclavicular fossa due to lymphatic spread of colonic carcinoma </a:t>
            </a: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Transcolemic:</a:t>
            </a:r>
            <a:r>
              <a:rPr lang="en-GB" b="1">
                <a:solidFill>
                  <a:srgbClr val="FFFF00"/>
                </a:solidFill>
                <a:cs typeface="Times New Roman" pitchFamily="-111" charset="0"/>
              </a:rPr>
              <a:t> </a:t>
            </a:r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dissemination of malignant cells into coelomic cavity eg peritoneal by ovarian cancer or Krukenberg tumours from eg gastric cancer</a:t>
            </a: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b="1" i="1">
                <a:solidFill>
                  <a:srgbClr val="FFFF00"/>
                </a:solidFill>
                <a:cs typeface="Times New Roman" pitchFamily="-111" charset="0"/>
              </a:rPr>
              <a:t>Cerebrospinal:</a:t>
            </a:r>
            <a:r>
              <a:rPr lang="en-GB" b="1">
                <a:solidFill>
                  <a:srgbClr val="FFFF00"/>
                </a:solidFill>
                <a:cs typeface="Times New Roman" pitchFamily="-111" charset="0"/>
              </a:rPr>
              <a:t> </a:t>
            </a:r>
            <a:r>
              <a:rPr lang="en-GB">
                <a:solidFill>
                  <a:srgbClr val="FFFF00"/>
                </a:solidFill>
                <a:cs typeface="Times New Roman" pitchFamily="-111" charset="0"/>
              </a:rPr>
              <a:t>spread of primary brain tumour into CSF to other parts of brain and spinal cord </a:t>
            </a:r>
          </a:p>
          <a:p>
            <a:endParaRPr lang="en-GB">
              <a:solidFill>
                <a:srgbClr val="FFFF00"/>
              </a:solidFill>
              <a:cs typeface="Times New Roman" pitchFamily="-111" charset="0"/>
            </a:endParaRPr>
          </a:p>
          <a:p>
            <a:r>
              <a:rPr lang="en-GB" sz="1600" b="1">
                <a:solidFill>
                  <a:srgbClr val="FFFF00"/>
                </a:solidFill>
                <a:cs typeface="Times New Roman" pitchFamily="-111" charset="0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charset="0"/>
              </a:rPr>
              <a:t>Sites of Metastatic Deposits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2725" y="1319213"/>
            <a:ext cx="162083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4400">
                <a:solidFill>
                  <a:srgbClr val="FFFF00"/>
                </a:solidFill>
              </a:rPr>
              <a:t>Bone</a:t>
            </a:r>
            <a:endParaRPr lang="en-GB" sz="32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en-GB" sz="44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GB" sz="4400">
                <a:solidFill>
                  <a:srgbClr val="FFFF00"/>
                </a:solidFill>
              </a:rPr>
              <a:t>Brain</a:t>
            </a:r>
          </a:p>
          <a:p>
            <a:pPr>
              <a:buFontTx/>
              <a:buChar char="•"/>
            </a:pPr>
            <a:endParaRPr lang="en-GB" sz="44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GB" sz="4400">
                <a:solidFill>
                  <a:srgbClr val="FFFF00"/>
                </a:solidFill>
              </a:rPr>
              <a:t>Lung</a:t>
            </a:r>
          </a:p>
          <a:p>
            <a:pPr>
              <a:buFontTx/>
              <a:buChar char="•"/>
            </a:pPr>
            <a:endParaRPr lang="en-GB" sz="44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GB" sz="4400">
                <a:solidFill>
                  <a:srgbClr val="FFFF00"/>
                </a:solidFill>
              </a:rPr>
              <a:t>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charset="0"/>
              </a:rPr>
              <a:t>Metastatic Bone Disease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9169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rgbClr val="FFFF00"/>
                </a:solidFill>
              </a:rPr>
              <a:t>Breast, Lung, Prostate, Thyroid</a:t>
            </a:r>
          </a:p>
          <a:p>
            <a:endParaRPr lang="en-GB" sz="4000">
              <a:solidFill>
                <a:srgbClr val="FFFF00"/>
              </a:solidFill>
            </a:endParaRPr>
          </a:p>
          <a:p>
            <a:r>
              <a:rPr lang="en-GB" sz="4000" i="1">
                <a:solidFill>
                  <a:srgbClr val="FFFF00"/>
                </a:solidFill>
              </a:rPr>
              <a:t>Sclerotic</a:t>
            </a:r>
            <a:r>
              <a:rPr lang="en-GB" sz="4000">
                <a:solidFill>
                  <a:srgbClr val="FFFF00"/>
                </a:solidFill>
              </a:rPr>
              <a:t>: Dense Metastasis whiter than </a:t>
            </a:r>
          </a:p>
          <a:p>
            <a:r>
              <a:rPr lang="en-GB" sz="4000">
                <a:solidFill>
                  <a:srgbClr val="FFFF00"/>
                </a:solidFill>
              </a:rPr>
              <a:t>		  normal bone (Breast/Prostate)</a:t>
            </a:r>
          </a:p>
          <a:p>
            <a:endParaRPr lang="en-GB" sz="4000">
              <a:solidFill>
                <a:srgbClr val="FFFF00"/>
              </a:solidFill>
            </a:endParaRPr>
          </a:p>
          <a:p>
            <a:r>
              <a:rPr lang="en-GB" sz="4000" i="1">
                <a:solidFill>
                  <a:srgbClr val="FFFF00"/>
                </a:solidFill>
              </a:rPr>
              <a:t>Lytic</a:t>
            </a:r>
            <a:r>
              <a:rPr lang="en-GB" sz="4000">
                <a:solidFill>
                  <a:srgbClr val="FFFF00"/>
                </a:solidFill>
              </a:rPr>
              <a:t>: Darker than normal bone ‘hole’</a:t>
            </a:r>
          </a:p>
          <a:p>
            <a:endParaRPr lang="en-GB" sz="4000">
              <a:solidFill>
                <a:srgbClr val="FFFF00"/>
              </a:solidFill>
            </a:endParaRPr>
          </a:p>
          <a:p>
            <a:r>
              <a:rPr lang="en-GB" sz="4000">
                <a:solidFill>
                  <a:srgbClr val="FFFF00"/>
                </a:solidFill>
              </a:rPr>
              <a:t>Differential Diagnosis: Multiple Myeloma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Tahoma" pitchFamily="-111" charset="0"/>
              </a:rPr>
              <a:t>Metastases</a:t>
            </a:r>
          </a:p>
        </p:txBody>
      </p:sp>
      <p:pic>
        <p:nvPicPr>
          <p:cNvPr id="32771" name="Picture 3" descr="metastases-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95250"/>
            <a:ext cx="28702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01_F_bone_metast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8036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Liverbx1"/>
          <p:cNvPicPr>
            <a:picLocks noChangeAspect="1" noChangeArrowheads="1"/>
          </p:cNvPicPr>
          <p:nvPr/>
        </p:nvPicPr>
        <p:blipFill>
          <a:blip r:embed="rId4" cstate="print"/>
          <a:srcRect l="10616" r="9004" b="-98"/>
          <a:stretch>
            <a:fillRect/>
          </a:stretch>
        </p:blipFill>
        <p:spPr bwMode="auto">
          <a:xfrm>
            <a:off x="4495800" y="3527425"/>
            <a:ext cx="4038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20838" y="2286000"/>
            <a:ext cx="6532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>
                <a:solidFill>
                  <a:srgbClr val="FFFF00"/>
                </a:solidFill>
              </a:rPr>
              <a:t>Paraneoplastic Syndromes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46125" y="179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70225" y="0"/>
            <a:ext cx="3003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Definition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301750"/>
            <a:ext cx="86868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FFFF00"/>
                </a:solidFill>
              </a:rPr>
              <a:t>Not due to the physical presence of the primary tumour or a metastasis at a particular site</a:t>
            </a:r>
          </a:p>
          <a:p>
            <a:r>
              <a:rPr lang="en-GB" sz="2800">
                <a:solidFill>
                  <a:srgbClr val="FFFF00"/>
                </a:solidFill>
              </a:rPr>
              <a:t>				BUT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>
                <a:solidFill>
                  <a:srgbClr val="FFFF00"/>
                </a:solidFill>
              </a:rPr>
              <a:t>Remote effects caused by a tumour, usually due to the production and secretion of a substance such as a hormone into the bloodstream.</a:t>
            </a:r>
          </a:p>
          <a:p>
            <a:endParaRPr lang="en-GB" sz="2800">
              <a:solidFill>
                <a:srgbClr val="FFFF00"/>
              </a:solidFill>
            </a:endParaRPr>
          </a:p>
          <a:p>
            <a:r>
              <a:rPr lang="en-GB" sz="2800">
                <a:solidFill>
                  <a:srgbClr val="FFFF00"/>
                </a:solidFill>
              </a:rPr>
              <a:t>Also when normal cells produce/secrete products in response to presence of tumour eg antibodies</a:t>
            </a:r>
          </a:p>
          <a:p>
            <a:endParaRPr lang="en-GB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  <a:latin typeface="Arial" charset="0"/>
              </a:rPr>
              <a:t>How do Patients with Cancer</a:t>
            </a:r>
            <a:br>
              <a:rPr lang="en-GB" smtClean="0">
                <a:solidFill>
                  <a:srgbClr val="FFFF00"/>
                </a:solidFill>
                <a:latin typeface="Arial" charset="0"/>
              </a:rPr>
            </a:br>
            <a:r>
              <a:rPr lang="en-GB" smtClean="0">
                <a:solidFill>
                  <a:srgbClr val="FFFF00"/>
                </a:solidFill>
                <a:latin typeface="Arial" charset="0"/>
              </a:rPr>
              <a:t>Present?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-381000"/>
            <a:ext cx="5357813" cy="813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4400">
                <a:solidFill>
                  <a:srgbClr val="FFFF00"/>
                </a:solidFill>
              </a:rPr>
              <a:t>Endocrine/Metabolic</a:t>
            </a:r>
          </a:p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4400">
                <a:solidFill>
                  <a:srgbClr val="FFFF00"/>
                </a:solidFill>
              </a:rPr>
              <a:t>Neurological</a:t>
            </a:r>
          </a:p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endParaRPr lang="en-GB" sz="44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4400">
                <a:solidFill>
                  <a:srgbClr val="FFFF00"/>
                </a:solidFill>
              </a:rPr>
              <a:t>Dermatological</a:t>
            </a:r>
          </a:p>
          <a:p>
            <a:pPr marL="457200" indent="-457200"/>
            <a:endParaRPr lang="en-GB" sz="4400"/>
          </a:p>
          <a:p>
            <a:pPr marL="457200" indent="-457200"/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269288" cy="75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0" lvl="4" indent="-457200">
              <a:buFontTx/>
              <a:buAutoNum type="arabicPeriod"/>
            </a:pPr>
            <a:r>
              <a:rPr lang="en-GB" sz="4400" b="1">
                <a:solidFill>
                  <a:srgbClr val="FFFF00"/>
                </a:solidFill>
              </a:rPr>
              <a:t>Endocrine/Metabolic</a:t>
            </a:r>
            <a:endParaRPr lang="en-GB" sz="4400" b="1"/>
          </a:p>
          <a:p>
            <a:pPr marL="457200" indent="-457200"/>
            <a:r>
              <a:rPr lang="en-GB" sz="3600" i="1">
                <a:solidFill>
                  <a:srgbClr val="FFFF00"/>
                </a:solidFill>
              </a:rPr>
              <a:t>a. Cushing’s Syndrome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Small Cell Lung Ca  (rare)</a:t>
            </a:r>
          </a:p>
          <a:p>
            <a:pPr marL="457200" indent="-457200"/>
            <a:r>
              <a:rPr lang="en-GB" sz="3600" i="1">
                <a:solidFill>
                  <a:srgbClr val="FFFF00"/>
                </a:solidFill>
              </a:rPr>
              <a:t>b. SIADH</a:t>
            </a:r>
          </a:p>
          <a:p>
            <a:pPr marL="457200" indent="-457200"/>
            <a:r>
              <a:rPr lang="en-GB" sz="3600" i="1">
                <a:solidFill>
                  <a:srgbClr val="FFFF00"/>
                </a:solidFill>
              </a:rPr>
              <a:t>		</a:t>
            </a:r>
            <a:r>
              <a:rPr lang="en-GB" sz="3600">
                <a:solidFill>
                  <a:srgbClr val="FFFF00"/>
                </a:solidFill>
              </a:rPr>
              <a:t>Small Cell Lung Cancer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(Tx: systemic Tx +/- Demeclocycline)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c. Hypoglycaemia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Non-islet cell tumours eg intrathoracic 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sarcoma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d. Hypercalcaemia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Breast, Lung 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PTHrP</a:t>
            </a:r>
          </a:p>
          <a:p>
            <a:pPr marL="457200" indent="-457200"/>
            <a:endParaRPr lang="en-GB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667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GB" sz="4400" b="1">
                <a:solidFill>
                  <a:srgbClr val="FFFF00"/>
                </a:solidFill>
              </a:rPr>
              <a:t>2. Neurological (immune mediated)</a:t>
            </a:r>
            <a:r>
              <a:rPr lang="en-GB" sz="4400">
                <a:solidFill>
                  <a:srgbClr val="FFFF00"/>
                </a:solidFill>
              </a:rPr>
              <a:t>	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03200" y="993775"/>
            <a:ext cx="8712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3600" i="1">
                <a:solidFill>
                  <a:srgbClr val="FFFF00"/>
                </a:solidFill>
              </a:rPr>
              <a:t>a. Lambert Eaton Myasthenic Syndrome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Ab to presynaptic Calcium channel</a:t>
            </a:r>
            <a:r>
              <a:rPr lang="en-US" sz="3600">
                <a:solidFill>
                  <a:srgbClr val="FFFF00"/>
                </a:solidFill>
                <a:sym typeface="Wingdings" pitchFamily="-111" charset="2"/>
              </a:rPr>
              <a:t> reduced ACh release at motor nerve terminal </a:t>
            </a:r>
            <a:endParaRPr lang="en-GB" sz="3600">
              <a:solidFill>
                <a:srgbClr val="FFFF00"/>
              </a:solidFill>
            </a:endParaRP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eg commonly SCLC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eg less commonly breast, thymoma, colon</a:t>
            </a:r>
          </a:p>
          <a:p>
            <a:pPr marL="457200" indent="-457200"/>
            <a:endParaRPr lang="en-GB" sz="3600">
              <a:solidFill>
                <a:srgbClr val="FFFF00"/>
              </a:solidFill>
            </a:endParaRP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b. Anti-Yo Ab (cerebellar syndrome)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Cerebellar signs eg SCLC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6200" y="76200"/>
            <a:ext cx="4756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GB" sz="4400" b="1">
                <a:solidFill>
                  <a:srgbClr val="FFFF00"/>
                </a:solidFill>
              </a:rPr>
              <a:t>3. Dermatological</a:t>
            </a:r>
            <a:r>
              <a:rPr lang="en-GB" sz="4400">
                <a:solidFill>
                  <a:srgbClr val="FFFF00"/>
                </a:solidFill>
              </a:rPr>
              <a:t>	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" y="1066800"/>
            <a:ext cx="9067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GB" sz="3600">
                <a:solidFill>
                  <a:srgbClr val="FFFF00"/>
                </a:solidFill>
              </a:rPr>
              <a:t>Pigmented lesions (Acanthosis Nigrans)</a:t>
            </a:r>
          </a:p>
          <a:p>
            <a:pPr marL="457200" indent="-457200">
              <a:buFontTx/>
              <a:buAutoNum type="alphaLcPeriod"/>
            </a:pPr>
            <a:r>
              <a:rPr lang="en-GB" sz="3600">
                <a:solidFill>
                  <a:srgbClr val="FFFF00"/>
                </a:solidFill>
              </a:rPr>
              <a:t>Bullous (Pemphigus)</a:t>
            </a:r>
          </a:p>
          <a:p>
            <a:pPr marL="457200" indent="-457200">
              <a:buFontTx/>
              <a:buAutoNum type="alphaLcPeriod"/>
            </a:pPr>
            <a:r>
              <a:rPr lang="en-GB" sz="3600">
                <a:solidFill>
                  <a:srgbClr val="FFFF00"/>
                </a:solidFill>
              </a:rPr>
              <a:t>Erythemas (E. Annulare, Necrolytic Migratory E)</a:t>
            </a:r>
          </a:p>
          <a:p>
            <a:pPr marL="457200" indent="-457200">
              <a:buFontTx/>
              <a:buAutoNum type="alphaLcPeriod"/>
            </a:pPr>
            <a:r>
              <a:rPr lang="en-GB" sz="3600">
                <a:solidFill>
                  <a:srgbClr val="FFFF00"/>
                </a:solidFill>
              </a:rPr>
              <a:t>Metabolic (Cushings, Gynaecomastia)</a:t>
            </a:r>
          </a:p>
          <a:p>
            <a:pPr marL="457200" indent="-457200">
              <a:buFontTx/>
              <a:buAutoNum type="alphaLcPeriod"/>
            </a:pPr>
            <a:r>
              <a:rPr lang="en-GB" sz="3600">
                <a:solidFill>
                  <a:srgbClr val="FFFF00"/>
                </a:solidFill>
              </a:rPr>
              <a:t>Miscellaneous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Clubbing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Pruritis</a:t>
            </a:r>
          </a:p>
          <a:p>
            <a:pPr marL="457200" indent="-457200"/>
            <a:r>
              <a:rPr lang="en-GB" sz="3600">
                <a:solidFill>
                  <a:srgbClr val="FFFF00"/>
                </a:solidFill>
              </a:rPr>
              <a:t>		Dermatomyositis</a:t>
            </a:r>
          </a:p>
          <a:p>
            <a:pPr marL="457200" indent="-457200"/>
            <a:endParaRPr lang="en-GB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7097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929688" cy="2879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HISTORY</a:t>
            </a:r>
          </a:p>
          <a:p>
            <a:pPr>
              <a:lnSpc>
                <a:spcPct val="90000"/>
              </a:lnSpc>
            </a:pPr>
            <a:endParaRPr lang="en-GB" sz="4800" b="1" i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GB" sz="4800" b="1" i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EXAMINATION</a:t>
            </a:r>
          </a:p>
          <a:p>
            <a:pPr>
              <a:lnSpc>
                <a:spcPct val="90000"/>
              </a:lnSpc>
            </a:pPr>
            <a:endParaRPr lang="en-GB" sz="4800" b="1" i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GB" sz="4800" b="1" i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SPECIAL INVESTIGATIONS</a:t>
            </a:r>
          </a:p>
          <a:p>
            <a:pPr>
              <a:lnSpc>
                <a:spcPct val="90000"/>
              </a:lnSpc>
            </a:pPr>
            <a:endParaRPr lang="en-GB" sz="4800" b="1" i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‘The only diagnosis is a tissue diagnosis’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Biopsy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Pre-operatively</a:t>
            </a:r>
          </a:p>
          <a:p>
            <a:pPr lvl="1"/>
            <a:r>
              <a:rPr lang="en-GB" b="1" smtClean="0">
                <a:solidFill>
                  <a:srgbClr val="FFFF00"/>
                </a:solidFill>
              </a:rPr>
              <a:t>Image guided</a:t>
            </a:r>
          </a:p>
          <a:p>
            <a:pPr lvl="1"/>
            <a:r>
              <a:rPr lang="en-GB" b="1" smtClean="0">
                <a:solidFill>
                  <a:srgbClr val="FFFF00"/>
                </a:solidFill>
              </a:rPr>
              <a:t>Endoscopy</a:t>
            </a:r>
          </a:p>
          <a:p>
            <a:endParaRPr lang="en-GB" b="1" smtClean="0">
              <a:solidFill>
                <a:srgbClr val="FFFF00"/>
              </a:solidFill>
            </a:endParaRPr>
          </a:p>
          <a:p>
            <a:r>
              <a:rPr lang="en-GB" b="1" smtClean="0">
                <a:solidFill>
                  <a:srgbClr val="FFFF00"/>
                </a:solidFill>
              </a:rPr>
              <a:t>Operatively</a:t>
            </a:r>
          </a:p>
          <a:p>
            <a:pPr lvl="1"/>
            <a:r>
              <a:rPr lang="en-GB" b="1" smtClean="0">
                <a:solidFill>
                  <a:srgbClr val="FFFF00"/>
                </a:solidFill>
              </a:rPr>
              <a:t>Direct visualisation</a:t>
            </a:r>
          </a:p>
          <a:p>
            <a:pPr lvl="1"/>
            <a:r>
              <a:rPr lang="en-GB" b="1" smtClean="0">
                <a:solidFill>
                  <a:srgbClr val="FFFF00"/>
                </a:solidFill>
              </a:rPr>
              <a:t>Removal of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304800"/>
            <a:ext cx="74882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GB" sz="4400">
                <a:solidFill>
                  <a:srgbClr val="FFFF00"/>
                </a:solidFill>
                <a:latin typeface="Arial" charset="0"/>
              </a:rPr>
              <a:t>1. Screening Programme</a:t>
            </a:r>
          </a:p>
          <a:p>
            <a:pPr marL="457200" indent="-457200"/>
            <a:endParaRPr lang="en-GB" sz="4400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GB" sz="4400">
                <a:solidFill>
                  <a:srgbClr val="FFFF00"/>
                </a:solidFill>
                <a:latin typeface="Arial" charset="0"/>
              </a:rPr>
              <a:t>2. Non-specific Symptoms</a:t>
            </a:r>
          </a:p>
          <a:p>
            <a:pPr marL="457200" indent="-457200">
              <a:buFontTx/>
              <a:buChar char="•"/>
            </a:pPr>
            <a:endParaRPr lang="en-GB" sz="4400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GB" sz="4400">
                <a:solidFill>
                  <a:srgbClr val="FFFF00"/>
                </a:solidFill>
                <a:latin typeface="Arial" charset="0"/>
              </a:rPr>
              <a:t>3. Loco-Regional Problems</a:t>
            </a:r>
          </a:p>
          <a:p>
            <a:pPr marL="457200" indent="-457200"/>
            <a:endParaRPr lang="en-GB" sz="4400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GB" sz="4400">
                <a:solidFill>
                  <a:srgbClr val="FFFF00"/>
                </a:solidFill>
                <a:latin typeface="Arial" charset="0"/>
              </a:rPr>
              <a:t>4. Metastatic Manifestations</a:t>
            </a:r>
          </a:p>
          <a:p>
            <a:pPr marL="457200" indent="-457200"/>
            <a:endParaRPr lang="en-GB" sz="4400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en-GB" sz="4400">
                <a:solidFill>
                  <a:srgbClr val="FFFF00"/>
                </a:solidFill>
                <a:latin typeface="Arial" charset="0"/>
              </a:rPr>
              <a:t>5. Paraneoplastic Syndromes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 l="2557" r="2528"/>
          <a:stretch>
            <a:fillRect/>
          </a:stretch>
        </p:blipFill>
        <p:spPr bwMode="auto">
          <a:xfrm>
            <a:off x="1979613" y="192088"/>
            <a:ext cx="5184775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Principles of Screening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79388" y="1203325"/>
            <a:ext cx="8713787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 condition should be an important health problem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There should be a treatment for the condition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Facilities for diagnosis and treatment should be available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There should be a latent stage of the disease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There should be a test or examination for the condition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 test should be acceptable to the population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 natural history of the disease should be adequately understood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There should be an agreed policy on whom to treat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The total cost of finding a case should be economically balanced in relation to medical expenditure as a whole</a:t>
            </a: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</a:pPr>
            <a:r>
              <a:rPr lang="en-GB" sz="1800" b="1">
                <a:solidFill>
                  <a:srgbClr val="FFFF00"/>
                </a:solidFill>
              </a:rPr>
              <a:t>Case-finding should be a continuous process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Current NHS Screening Programmes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 l="3067"/>
          <a:stretch>
            <a:fillRect/>
          </a:stretch>
        </p:blipFill>
        <p:spPr bwMode="auto">
          <a:xfrm>
            <a:off x="166688" y="1700213"/>
            <a:ext cx="224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 l="3552" t="868" r="1540"/>
          <a:stretch>
            <a:fillRect/>
          </a:stretch>
        </p:blipFill>
        <p:spPr bwMode="auto">
          <a:xfrm>
            <a:off x="2987675" y="1816100"/>
            <a:ext cx="22050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628775"/>
            <a:ext cx="3498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78480369, Comstock /Comstock Images"/>
          <p:cNvPicPr>
            <a:picLocks noChangeAspect="1" noChangeArrowheads="1"/>
          </p:cNvPicPr>
          <p:nvPr/>
        </p:nvPicPr>
        <p:blipFill>
          <a:blip r:embed="rId2" cstate="print"/>
          <a:srcRect t="26086" b="15646"/>
          <a:stretch>
            <a:fillRect/>
          </a:stretch>
        </p:blipFill>
        <p:spPr bwMode="auto">
          <a:xfrm>
            <a:off x="2936875" y="2276475"/>
            <a:ext cx="32194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85800" y="341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b="1">
                <a:solidFill>
                  <a:srgbClr val="FFFF00"/>
                </a:solidFill>
              </a:rPr>
              <a:t>Who Gets Invited for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4450"/>
            <a:ext cx="9217025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FFFF00"/>
                </a:solidFill>
              </a:rPr>
              <a:t>The NHS Breast Screening Programme:</a:t>
            </a:r>
            <a:endParaRPr lang="en-GB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50-70: every three years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By 2012 age extension: 47 to 73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70:can request screening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FFFF00"/>
                </a:solidFill>
              </a:rPr>
              <a:t>NHS Cervical Screening Programme: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25: First invitation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25 – 49: 3 yearly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50 – 64: 5 yearly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&gt;65: No screen since 50 or recent abnormal tests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b="1" smtClean="0">
                <a:solidFill>
                  <a:srgbClr val="FFFF00"/>
                </a:solidFill>
              </a:rPr>
              <a:t>The NHS Bowel Cancer Screening Programme: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60-69 every two years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&gt;70:can request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356</Words>
  <Application>Microsoft Office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How do Patients with Cancer Present?</vt:lpstr>
      <vt:lpstr>Slide 3</vt:lpstr>
      <vt:lpstr>Slide 4</vt:lpstr>
      <vt:lpstr>Principles of Screening</vt:lpstr>
      <vt:lpstr>Current NHS Screening Programmes</vt:lpstr>
      <vt:lpstr>Slide 7</vt:lpstr>
      <vt:lpstr>Slide 8</vt:lpstr>
      <vt:lpstr>How?</vt:lpstr>
      <vt:lpstr>Slide 10</vt:lpstr>
      <vt:lpstr>Slide 11</vt:lpstr>
      <vt:lpstr>Slide 12</vt:lpstr>
      <vt:lpstr>Slide 13</vt:lpstr>
      <vt:lpstr>Slide 14</vt:lpstr>
      <vt:lpstr>Sites of Metastatic Deposits</vt:lpstr>
      <vt:lpstr>Metastatic Bone Disease</vt:lpstr>
      <vt:lpstr>Metastases</vt:lpstr>
      <vt:lpstr>Slide 18</vt:lpstr>
      <vt:lpstr>Slide 19</vt:lpstr>
      <vt:lpstr>Slide 20</vt:lpstr>
      <vt:lpstr>Slide 21</vt:lpstr>
      <vt:lpstr>Slide 22</vt:lpstr>
      <vt:lpstr>Slide 23</vt:lpstr>
      <vt:lpstr>Diagnosis</vt:lpstr>
      <vt:lpstr>Slide 25</vt:lpstr>
      <vt:lpstr>‘The only diagnosis is a tissue diagnosis’</vt:lpstr>
      <vt:lpstr>Biopsy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</dc:title>
  <dc:creator>Tom Newsom-Davis</dc:creator>
  <cp:lastModifiedBy>jlcork</cp:lastModifiedBy>
  <cp:revision>121</cp:revision>
  <cp:lastPrinted>2006-05-17T14:31:39Z</cp:lastPrinted>
  <dcterms:created xsi:type="dcterms:W3CDTF">2011-08-08T17:50:10Z</dcterms:created>
  <dcterms:modified xsi:type="dcterms:W3CDTF">2012-07-30T11:04:09Z</dcterms:modified>
</cp:coreProperties>
</file>