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5" r:id="rId1"/>
  </p:sldMasterIdLst>
  <p:notesMasterIdLst>
    <p:notesMasterId r:id="rId38"/>
  </p:notesMasterIdLst>
  <p:sldIdLst>
    <p:sldId id="256" r:id="rId2"/>
    <p:sldId id="322" r:id="rId3"/>
    <p:sldId id="323" r:id="rId4"/>
    <p:sldId id="375" r:id="rId5"/>
    <p:sldId id="374" r:id="rId6"/>
    <p:sldId id="346" r:id="rId7"/>
    <p:sldId id="378" r:id="rId8"/>
    <p:sldId id="379" r:id="rId9"/>
    <p:sldId id="358" r:id="rId10"/>
    <p:sldId id="359" r:id="rId11"/>
    <p:sldId id="261" r:id="rId12"/>
    <p:sldId id="262" r:id="rId13"/>
    <p:sldId id="328" r:id="rId14"/>
    <p:sldId id="363" r:id="rId15"/>
    <p:sldId id="333" r:id="rId16"/>
    <p:sldId id="380" r:id="rId17"/>
    <p:sldId id="360" r:id="rId18"/>
    <p:sldId id="366" r:id="rId19"/>
    <p:sldId id="369" r:id="rId20"/>
    <p:sldId id="368" r:id="rId21"/>
    <p:sldId id="267" r:id="rId22"/>
    <p:sldId id="264" r:id="rId23"/>
    <p:sldId id="335" r:id="rId24"/>
    <p:sldId id="336" r:id="rId25"/>
    <p:sldId id="276" r:id="rId26"/>
    <p:sldId id="277" r:id="rId27"/>
    <p:sldId id="278" r:id="rId28"/>
    <p:sldId id="279" r:id="rId29"/>
    <p:sldId id="319" r:id="rId30"/>
    <p:sldId id="318" r:id="rId31"/>
    <p:sldId id="296" r:id="rId32"/>
    <p:sldId id="297" r:id="rId33"/>
    <p:sldId id="298" r:id="rId34"/>
    <p:sldId id="371" r:id="rId35"/>
    <p:sldId id="370" r:id="rId36"/>
    <p:sldId id="376"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82" autoAdjust="0"/>
    <p:restoredTop sz="86501" autoAdjust="0"/>
  </p:normalViewPr>
  <p:slideViewPr>
    <p:cSldViewPr>
      <p:cViewPr>
        <p:scale>
          <a:sx n="50" d="100"/>
          <a:sy n="50" d="100"/>
        </p:scale>
        <p:origin x="-1014" y="-5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186"/>
    </p:cViewPr>
  </p:sorterViewPr>
  <p:notesViewPr>
    <p:cSldViewPr>
      <p:cViewPr varScale="1">
        <p:scale>
          <a:sx n="56" d="100"/>
          <a:sy n="56" d="100"/>
        </p:scale>
        <p:origin x="-283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7EE322-08E4-475B-BAF1-7E680C50C745}" type="datetimeFigureOut">
              <a:rPr lang="en-GB" smtClean="0"/>
              <a:pPr/>
              <a:t>03/09/2012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3DB6C4-73CB-4218-B5A2-F60914BA6BC0}" type="slidenum">
              <a:rPr lang="en-GB" smtClean="0"/>
              <a:pPr/>
              <a:t>‹#›</a:t>
            </a:fld>
            <a:endParaRPr lang="en-GB"/>
          </a:p>
        </p:txBody>
      </p:sp>
    </p:spTree>
    <p:extLst>
      <p:ext uri="{BB962C8B-B14F-4D97-AF65-F5344CB8AC3E}">
        <p14:creationId xmlns:p14="http://schemas.microsoft.com/office/powerpoint/2010/main" val="3300049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EB3DB6C4-73CB-4218-B5A2-F60914BA6BC0}" type="slidenum">
              <a:rPr lang="en-GB" smtClean="0"/>
              <a:pPr/>
              <a:t>2</a:t>
            </a:fld>
            <a:endParaRPr lang="en-GB"/>
          </a:p>
        </p:txBody>
      </p:sp>
    </p:spTree>
    <p:extLst>
      <p:ext uri="{BB962C8B-B14F-4D97-AF65-F5344CB8AC3E}">
        <p14:creationId xmlns:p14="http://schemas.microsoft.com/office/powerpoint/2010/main" val="3669344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3DB6C4-73CB-4218-B5A2-F60914BA6BC0}" type="slidenum">
              <a:rPr lang="en-GB" smtClean="0"/>
              <a:pPr/>
              <a:t>18</a:t>
            </a:fld>
            <a:endParaRPr lang="en-GB"/>
          </a:p>
        </p:txBody>
      </p:sp>
    </p:spTree>
    <p:extLst>
      <p:ext uri="{BB962C8B-B14F-4D97-AF65-F5344CB8AC3E}">
        <p14:creationId xmlns:p14="http://schemas.microsoft.com/office/powerpoint/2010/main" val="2383308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3DB6C4-73CB-4218-B5A2-F60914BA6BC0}" type="slidenum">
              <a:rPr lang="en-GB" smtClean="0"/>
              <a:pPr/>
              <a:t>19</a:t>
            </a:fld>
            <a:endParaRPr lang="en-GB"/>
          </a:p>
        </p:txBody>
      </p:sp>
    </p:spTree>
    <p:extLst>
      <p:ext uri="{BB962C8B-B14F-4D97-AF65-F5344CB8AC3E}">
        <p14:creationId xmlns:p14="http://schemas.microsoft.com/office/powerpoint/2010/main" val="2383308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Change in test probability depending on disease prevalence. </a:t>
            </a:r>
            <a:endParaRPr lang="en-GB" dirty="0"/>
          </a:p>
        </p:txBody>
      </p:sp>
      <p:sp>
        <p:nvSpPr>
          <p:cNvPr id="4" name="Slide Number Placeholder 3"/>
          <p:cNvSpPr>
            <a:spLocks noGrp="1"/>
          </p:cNvSpPr>
          <p:nvPr>
            <p:ph type="sldNum" sz="quarter" idx="10"/>
          </p:nvPr>
        </p:nvSpPr>
        <p:spPr/>
        <p:txBody>
          <a:bodyPr/>
          <a:lstStyle/>
          <a:p>
            <a:fld id="{EB3DB6C4-73CB-4218-B5A2-F60914BA6BC0}" type="slidenum">
              <a:rPr lang="en-GB" smtClean="0"/>
              <a:pPr/>
              <a:t>20</a:t>
            </a:fld>
            <a:endParaRPr lang="en-GB"/>
          </a:p>
        </p:txBody>
      </p:sp>
    </p:spTree>
    <p:extLst>
      <p:ext uri="{BB962C8B-B14F-4D97-AF65-F5344CB8AC3E}">
        <p14:creationId xmlns:p14="http://schemas.microsoft.com/office/powerpoint/2010/main" val="2097169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should probably described as guides rather than rules. The context</a:t>
            </a:r>
            <a:r>
              <a:rPr lang="en-GB" baseline="0" dirty="0" smtClean="0"/>
              <a:t> in which they are developed, statistical method used to derive them and validity of the tests in clinical practice are variable.</a:t>
            </a:r>
            <a:endParaRPr lang="en-GB" dirty="0"/>
          </a:p>
        </p:txBody>
      </p:sp>
      <p:sp>
        <p:nvSpPr>
          <p:cNvPr id="4" name="Slide Number Placeholder 3"/>
          <p:cNvSpPr>
            <a:spLocks noGrp="1"/>
          </p:cNvSpPr>
          <p:nvPr>
            <p:ph type="sldNum" sz="quarter" idx="10"/>
          </p:nvPr>
        </p:nvSpPr>
        <p:spPr/>
        <p:txBody>
          <a:bodyPr/>
          <a:lstStyle/>
          <a:p>
            <a:fld id="{EB3DB6C4-73CB-4218-B5A2-F60914BA6BC0}" type="slidenum">
              <a:rPr lang="en-GB" smtClean="0"/>
              <a:pPr/>
              <a:t>21</a:t>
            </a:fld>
            <a:endParaRPr lang="en-GB"/>
          </a:p>
        </p:txBody>
      </p:sp>
    </p:spTree>
    <p:extLst>
      <p:ext uri="{BB962C8B-B14F-4D97-AF65-F5344CB8AC3E}">
        <p14:creationId xmlns:p14="http://schemas.microsoft.com/office/powerpoint/2010/main" val="303897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Balance</a:t>
            </a:r>
            <a:r>
              <a:rPr lang="en-GB" baseline="0" dirty="0" smtClean="0"/>
              <a:t> both intuitive and analytical processes</a:t>
            </a:r>
            <a:endParaRPr lang="en-GB" dirty="0"/>
          </a:p>
        </p:txBody>
      </p:sp>
      <p:sp>
        <p:nvSpPr>
          <p:cNvPr id="4" name="Slide Number Placeholder 3"/>
          <p:cNvSpPr>
            <a:spLocks noGrp="1"/>
          </p:cNvSpPr>
          <p:nvPr>
            <p:ph type="sldNum" sz="quarter" idx="10"/>
          </p:nvPr>
        </p:nvSpPr>
        <p:spPr/>
        <p:txBody>
          <a:bodyPr/>
          <a:lstStyle/>
          <a:p>
            <a:fld id="{EB3DB6C4-73CB-4218-B5A2-F60914BA6BC0}" type="slidenum">
              <a:rPr lang="en-GB" smtClean="0"/>
              <a:pPr/>
              <a:t>34</a:t>
            </a:fld>
            <a:endParaRPr lang="en-GB"/>
          </a:p>
        </p:txBody>
      </p:sp>
    </p:spTree>
    <p:extLst>
      <p:ext uri="{BB962C8B-B14F-4D97-AF65-F5344CB8AC3E}">
        <p14:creationId xmlns:p14="http://schemas.microsoft.com/office/powerpoint/2010/main" val="963824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3DB6C4-73CB-4218-B5A2-F60914BA6BC0}" type="slidenum">
              <a:rPr lang="en-GB" smtClean="0"/>
              <a:pPr/>
              <a:t>35</a:t>
            </a:fld>
            <a:endParaRPr lang="en-GB"/>
          </a:p>
        </p:txBody>
      </p:sp>
    </p:spTree>
    <p:extLst>
      <p:ext uri="{BB962C8B-B14F-4D97-AF65-F5344CB8AC3E}">
        <p14:creationId xmlns:p14="http://schemas.microsoft.com/office/powerpoint/2010/main" val="3847459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3DB6C4-73CB-4218-B5A2-F60914BA6BC0}" type="slidenum">
              <a:rPr lang="en-GB" smtClean="0"/>
              <a:pPr/>
              <a:t>36</a:t>
            </a:fld>
            <a:endParaRPr lang="en-GB"/>
          </a:p>
        </p:txBody>
      </p:sp>
    </p:spTree>
    <p:extLst>
      <p:ext uri="{BB962C8B-B14F-4D97-AF65-F5344CB8AC3E}">
        <p14:creationId xmlns:p14="http://schemas.microsoft.com/office/powerpoint/2010/main" val="3847459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p:spPr>
        <p:txBody>
          <a:bodyPr wrap="none" lIns="82058" tIns="41029" rIns="82058" bIns="41029" anchor="ctr"/>
          <a:lstStyle/>
          <a:p>
            <a:endParaRPr lang="en-GB"/>
          </a:p>
        </p:txBody>
      </p:sp>
      <p:sp>
        <p:nvSpPr>
          <p:cNvPr id="4098" name="Text Box 2"/>
          <p:cNvSpPr txBox="1">
            <a:spLocks noGrp="1" noChangeArrowheads="1"/>
          </p:cNvSpPr>
          <p:nvPr>
            <p:ph type="body"/>
          </p:nvPr>
        </p:nvSpPr>
        <p:spPr bwMode="auto">
          <a:xfrm>
            <a:off x="1046350" y="4352637"/>
            <a:ext cx="4770904" cy="3478068"/>
          </a:xfrm>
          <a:prstGeom prst="rect">
            <a:avLst/>
          </a:prstGeom>
          <a:noFill/>
          <a:ln>
            <a:round/>
            <a:headEnd/>
            <a:tailEnd/>
          </a:ln>
        </p:spPr>
        <p:txBody>
          <a:bodyPr lIns="0" tIns="0" rIns="0" bIns="0"/>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endParaRPr lang="en-GB" dirty="0">
              <a:latin typeface="Arial" charset="0"/>
              <a:ea typeface="msgothic" charset="0"/>
              <a:cs typeface="msgothic"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Non-analytical</a:t>
            </a:r>
          </a:p>
          <a:p>
            <a:endParaRPr lang="en-GB" dirty="0" smtClean="0"/>
          </a:p>
          <a:p>
            <a:r>
              <a:rPr lang="en-GB" dirty="0" smtClean="0"/>
              <a:t>Then analytical </a:t>
            </a:r>
          </a:p>
          <a:p>
            <a:endParaRPr lang="en-GB" dirty="0" smtClean="0"/>
          </a:p>
          <a:p>
            <a:r>
              <a:rPr lang="en-GB" dirty="0" smtClean="0"/>
              <a:t>BUT a non-analytical brake will encourage</a:t>
            </a:r>
            <a:r>
              <a:rPr lang="en-GB" baseline="0" dirty="0" smtClean="0"/>
              <a:t> further detailed assessment as a more complex/significant cause is suspected</a:t>
            </a:r>
            <a:endParaRPr lang="en-GB" dirty="0" smtClean="0"/>
          </a:p>
          <a:p>
            <a:endParaRPr lang="en-GB" dirty="0"/>
          </a:p>
        </p:txBody>
      </p:sp>
      <p:sp>
        <p:nvSpPr>
          <p:cNvPr id="4" name="Slide Number Placeholder 3"/>
          <p:cNvSpPr>
            <a:spLocks noGrp="1"/>
          </p:cNvSpPr>
          <p:nvPr>
            <p:ph type="sldNum" sz="quarter" idx="10"/>
          </p:nvPr>
        </p:nvSpPr>
        <p:spPr/>
        <p:txBody>
          <a:bodyPr/>
          <a:lstStyle/>
          <a:p>
            <a:fld id="{EB3DB6C4-73CB-4218-B5A2-F60914BA6BC0}" type="slidenum">
              <a:rPr lang="en-GB" smtClean="0"/>
              <a:pPr/>
              <a:t>6</a:t>
            </a:fld>
            <a:endParaRPr lang="en-GB"/>
          </a:p>
        </p:txBody>
      </p:sp>
    </p:spTree>
    <p:extLst>
      <p:ext uri="{BB962C8B-B14F-4D97-AF65-F5344CB8AC3E}">
        <p14:creationId xmlns:p14="http://schemas.microsoft.com/office/powerpoint/2010/main" val="1066106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3DB6C4-73CB-4218-B5A2-F60914BA6BC0}" type="slidenum">
              <a:rPr lang="en-GB" smtClean="0"/>
              <a:pPr/>
              <a:t>10</a:t>
            </a:fld>
            <a:endParaRPr lang="en-GB"/>
          </a:p>
        </p:txBody>
      </p:sp>
    </p:spTree>
    <p:extLst>
      <p:ext uri="{BB962C8B-B14F-4D97-AF65-F5344CB8AC3E}">
        <p14:creationId xmlns:p14="http://schemas.microsoft.com/office/powerpoint/2010/main" val="594022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It’s all well and good describing how one should approach clinical decision making but what</a:t>
            </a:r>
            <a:r>
              <a:rPr lang="en-GB" baseline="0" dirty="0" smtClean="0"/>
              <a:t> do we actually do</a:t>
            </a:r>
            <a:r>
              <a:rPr lang="en-GB" dirty="0" smtClean="0"/>
              <a:t>?</a:t>
            </a:r>
            <a:endParaRPr lang="en-GB" dirty="0"/>
          </a:p>
        </p:txBody>
      </p:sp>
      <p:sp>
        <p:nvSpPr>
          <p:cNvPr id="4" name="Slide Number Placeholder 3"/>
          <p:cNvSpPr>
            <a:spLocks noGrp="1"/>
          </p:cNvSpPr>
          <p:nvPr>
            <p:ph type="sldNum" sz="quarter" idx="10"/>
          </p:nvPr>
        </p:nvSpPr>
        <p:spPr/>
        <p:txBody>
          <a:bodyPr/>
          <a:lstStyle/>
          <a:p>
            <a:fld id="{EB3DB6C4-73CB-4218-B5A2-F60914BA6BC0}" type="slidenum">
              <a:rPr lang="en-GB" smtClean="0"/>
              <a:pPr/>
              <a:t>11</a:t>
            </a:fld>
            <a:endParaRPr lang="en-GB"/>
          </a:p>
        </p:txBody>
      </p:sp>
    </p:spTree>
    <p:extLst>
      <p:ext uri="{BB962C8B-B14F-4D97-AF65-F5344CB8AC3E}">
        <p14:creationId xmlns:p14="http://schemas.microsoft.com/office/powerpoint/2010/main" val="3847459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a:t>
            </a:r>
            <a:r>
              <a:rPr lang="en-GB" baseline="0" dirty="0" smtClean="0"/>
              <a:t> this trial used in 20% of cases and in those cases 63% </a:t>
            </a:r>
            <a:r>
              <a:rPr lang="en-GB" baseline="0" smtClean="0"/>
              <a:t>of doctors used </a:t>
            </a:r>
            <a:r>
              <a:rPr lang="en-GB" baseline="0" dirty="0" smtClean="0"/>
              <a:t>no other clinical reasoning method</a:t>
            </a:r>
            <a:endParaRPr lang="en-GB" dirty="0"/>
          </a:p>
        </p:txBody>
      </p:sp>
      <p:sp>
        <p:nvSpPr>
          <p:cNvPr id="4" name="Slide Number Placeholder 3"/>
          <p:cNvSpPr>
            <a:spLocks noGrp="1"/>
          </p:cNvSpPr>
          <p:nvPr>
            <p:ph type="sldNum" sz="quarter" idx="10"/>
          </p:nvPr>
        </p:nvSpPr>
        <p:spPr/>
        <p:txBody>
          <a:bodyPr/>
          <a:lstStyle/>
          <a:p>
            <a:fld id="{EB3DB6C4-73CB-4218-B5A2-F60914BA6BC0}" type="slidenum">
              <a:rPr lang="en-GB" smtClean="0"/>
              <a:pPr/>
              <a:t>13</a:t>
            </a:fld>
            <a:endParaRPr lang="en-GB"/>
          </a:p>
        </p:txBody>
      </p:sp>
    </p:spTree>
    <p:extLst>
      <p:ext uri="{BB962C8B-B14F-4D97-AF65-F5344CB8AC3E}">
        <p14:creationId xmlns:p14="http://schemas.microsoft.com/office/powerpoint/2010/main" val="3621812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84%</a:t>
            </a:r>
            <a:r>
              <a:rPr lang="en-GB" baseline="0" dirty="0" smtClean="0"/>
              <a:t> of patients with recurrent UTI were correctly self diagnosed Gupta, K et al An Internal Med 2001 135: 9-16</a:t>
            </a:r>
            <a:endParaRPr lang="en-GB" dirty="0"/>
          </a:p>
        </p:txBody>
      </p:sp>
      <p:sp>
        <p:nvSpPr>
          <p:cNvPr id="4" name="Slide Number Placeholder 3"/>
          <p:cNvSpPr>
            <a:spLocks noGrp="1"/>
          </p:cNvSpPr>
          <p:nvPr>
            <p:ph type="sldNum" sz="quarter" idx="10"/>
          </p:nvPr>
        </p:nvSpPr>
        <p:spPr/>
        <p:txBody>
          <a:bodyPr/>
          <a:lstStyle/>
          <a:p>
            <a:fld id="{EB3DB6C4-73CB-4218-B5A2-F60914BA6BC0}" type="slidenum">
              <a:rPr lang="en-GB" smtClean="0"/>
              <a:pPr/>
              <a:t>14</a:t>
            </a:fld>
            <a:endParaRPr lang="en-GB"/>
          </a:p>
        </p:txBody>
      </p:sp>
    </p:spTree>
    <p:extLst>
      <p:ext uri="{BB962C8B-B14F-4D97-AF65-F5344CB8AC3E}">
        <p14:creationId xmlns:p14="http://schemas.microsoft.com/office/powerpoint/2010/main" val="1794384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Time</a:t>
            </a:r>
            <a:r>
              <a:rPr lang="en-GB" baseline="0" dirty="0" smtClean="0"/>
              <a:t> to diagnosis is vital and therefore hypothesis testing is not appropriate</a:t>
            </a:r>
            <a:endParaRPr lang="en-GB" dirty="0"/>
          </a:p>
        </p:txBody>
      </p:sp>
      <p:sp>
        <p:nvSpPr>
          <p:cNvPr id="4" name="Slide Number Placeholder 3"/>
          <p:cNvSpPr>
            <a:spLocks noGrp="1"/>
          </p:cNvSpPr>
          <p:nvPr>
            <p:ph type="sldNum" sz="quarter" idx="10"/>
          </p:nvPr>
        </p:nvSpPr>
        <p:spPr/>
        <p:txBody>
          <a:bodyPr/>
          <a:lstStyle/>
          <a:p>
            <a:fld id="{EB3DB6C4-73CB-4218-B5A2-F60914BA6BC0}" type="slidenum">
              <a:rPr lang="en-GB" smtClean="0"/>
              <a:pPr/>
              <a:t>15</a:t>
            </a:fld>
            <a:endParaRPr lang="en-GB"/>
          </a:p>
        </p:txBody>
      </p:sp>
    </p:spTree>
    <p:extLst>
      <p:ext uri="{BB962C8B-B14F-4D97-AF65-F5344CB8AC3E}">
        <p14:creationId xmlns:p14="http://schemas.microsoft.com/office/powerpoint/2010/main" val="1629083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pattern of symptoms is required for illness script testing</a:t>
            </a:r>
            <a:endParaRPr lang="en-GB" dirty="0"/>
          </a:p>
        </p:txBody>
      </p:sp>
      <p:sp>
        <p:nvSpPr>
          <p:cNvPr id="4" name="Slide Number Placeholder 3"/>
          <p:cNvSpPr>
            <a:spLocks noGrp="1"/>
          </p:cNvSpPr>
          <p:nvPr>
            <p:ph type="sldNum" sz="quarter" idx="10"/>
          </p:nvPr>
        </p:nvSpPr>
        <p:spPr/>
        <p:txBody>
          <a:bodyPr/>
          <a:lstStyle/>
          <a:p>
            <a:fld id="{EB3DB6C4-73CB-4218-B5A2-F60914BA6BC0}" type="slidenum">
              <a:rPr lang="en-GB" smtClean="0"/>
              <a:pPr/>
              <a:t>16</a:t>
            </a:fld>
            <a:endParaRPr lang="en-GB"/>
          </a:p>
        </p:txBody>
      </p:sp>
    </p:spTree>
    <p:extLst>
      <p:ext uri="{BB962C8B-B14F-4D97-AF65-F5344CB8AC3E}">
        <p14:creationId xmlns:p14="http://schemas.microsoft.com/office/powerpoint/2010/main" val="16290837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Front_Top_A"/>
          <p:cNvPicPr>
            <a:picLocks noChangeAspect="1" noChangeArrowheads="1"/>
          </p:cNvPicPr>
          <p:nvPr/>
        </p:nvPicPr>
        <p:blipFill>
          <a:blip r:embed="rId2" cstate="print"/>
          <a:srcRect/>
          <a:stretch>
            <a:fillRect/>
          </a:stretch>
        </p:blipFill>
        <p:spPr bwMode="auto">
          <a:xfrm>
            <a:off x="0" y="0"/>
            <a:ext cx="9144000" cy="1863725"/>
          </a:xfrm>
          <a:prstGeom prst="rect">
            <a:avLst/>
          </a:prstGeom>
          <a:noFill/>
          <a:ln w="9525">
            <a:noFill/>
            <a:miter lim="800000"/>
            <a:headEnd/>
            <a:tailEnd/>
          </a:ln>
        </p:spPr>
      </p:pic>
      <p:pic>
        <p:nvPicPr>
          <p:cNvPr id="5" name="Picture 17" descr="IMP_Logo_White"/>
          <p:cNvPicPr>
            <a:picLocks noChangeAspect="1" noChangeArrowheads="1"/>
          </p:cNvPicPr>
          <p:nvPr/>
        </p:nvPicPr>
        <p:blipFill>
          <a:blip r:embed="rId3" cstate="print"/>
          <a:srcRect/>
          <a:stretch>
            <a:fillRect/>
          </a:stretch>
        </p:blipFill>
        <p:spPr bwMode="auto">
          <a:xfrm>
            <a:off x="838200" y="152400"/>
            <a:ext cx="2514600" cy="661988"/>
          </a:xfrm>
          <a:prstGeom prst="rect">
            <a:avLst/>
          </a:prstGeom>
          <a:noFill/>
          <a:ln w="9525">
            <a:noFill/>
            <a:miter lim="800000"/>
            <a:headEnd/>
            <a:tailEnd/>
          </a:ln>
        </p:spPr>
      </p:pic>
      <p:sp>
        <p:nvSpPr>
          <p:cNvPr id="6" name="Rectangle 22"/>
          <p:cNvSpPr>
            <a:spLocks noChangeArrowheads="1"/>
          </p:cNvSpPr>
          <p:nvPr/>
        </p:nvSpPr>
        <p:spPr bwMode="auto">
          <a:xfrm>
            <a:off x="857250" y="3429000"/>
            <a:ext cx="7524750" cy="533400"/>
          </a:xfrm>
          <a:prstGeom prst="rect">
            <a:avLst/>
          </a:prstGeom>
          <a:noFill/>
          <a:ln w="9525">
            <a:noFill/>
            <a:miter lim="800000"/>
            <a:headEnd/>
            <a:tailEnd/>
          </a:ln>
          <a:effectLst/>
        </p:spPr>
        <p:txBody>
          <a:bodyPr lIns="0" tIns="0" rIns="0" bIns="0"/>
          <a:lstStyle/>
          <a:p>
            <a:pPr>
              <a:defRPr/>
            </a:pPr>
            <a:endParaRPr lang="en-US" sz="3900" i="0">
              <a:solidFill>
                <a:srgbClr val="C51538"/>
              </a:solidFill>
              <a:latin typeface="Impact" pitchFamily="34" charset="0"/>
            </a:endParaRPr>
          </a:p>
        </p:txBody>
      </p:sp>
      <p:sp>
        <p:nvSpPr>
          <p:cNvPr id="10244" name="Rectangle 4"/>
          <p:cNvSpPr>
            <a:spLocks noGrp="1" noChangeArrowheads="1"/>
          </p:cNvSpPr>
          <p:nvPr>
            <p:ph type="ctrTitle"/>
          </p:nvPr>
        </p:nvSpPr>
        <p:spPr>
          <a:xfrm>
            <a:off x="838200" y="2438400"/>
            <a:ext cx="7543800" cy="533400"/>
          </a:xfrm>
        </p:spPr>
        <p:txBody>
          <a:bodyPr anchor="t"/>
          <a:lstStyle>
            <a:lvl1pPr>
              <a:defRPr sz="3900"/>
            </a:lvl1pPr>
          </a:lstStyle>
          <a:p>
            <a:r>
              <a:rPr lang="en-US" smtClean="0"/>
              <a:t>Click to edit Master title style</a:t>
            </a:r>
            <a:endParaRPr lang="da-DK"/>
          </a:p>
        </p:txBody>
      </p:sp>
      <p:sp>
        <p:nvSpPr>
          <p:cNvPr id="10250" name="Rectangle 10"/>
          <p:cNvSpPr>
            <a:spLocks noGrp="1" noChangeArrowheads="1"/>
          </p:cNvSpPr>
          <p:nvPr>
            <p:ph type="subTitle" sz="quarter" idx="1"/>
          </p:nvPr>
        </p:nvSpPr>
        <p:spPr>
          <a:xfrm>
            <a:off x="838200" y="5562600"/>
            <a:ext cx="7543800" cy="228600"/>
          </a:xfrm>
        </p:spPr>
        <p:txBody>
          <a:bodyPr/>
          <a:lstStyle>
            <a:lvl1pPr>
              <a:defRPr sz="1600"/>
            </a:lvl1pPr>
          </a:lstStyle>
          <a:p>
            <a:r>
              <a:rPr lang="en-US" smtClean="0"/>
              <a:t>Click to edit Master subtitle style</a:t>
            </a:r>
            <a:endParaRPr lang="da-DK"/>
          </a:p>
        </p:txBody>
      </p:sp>
      <p:sp>
        <p:nvSpPr>
          <p:cNvPr id="7" name="Rectangle 9"/>
          <p:cNvSpPr>
            <a:spLocks noGrp="1" noChangeArrowheads="1"/>
          </p:cNvSpPr>
          <p:nvPr>
            <p:ph type="ftr" sz="quarter" idx="10"/>
          </p:nvPr>
        </p:nvSpPr>
        <p:spPr bwMode="auto">
          <a:xfrm>
            <a:off x="838200" y="6553200"/>
            <a:ext cx="7543800" cy="228600"/>
          </a:xfrm>
          <a:prstGeom prst="rect">
            <a:avLst/>
          </a:prstGeom>
          <a:ln>
            <a:miter lim="800000"/>
            <a:headEnd/>
            <a:tailEnd/>
          </a:ln>
        </p:spPr>
        <p:txBody>
          <a:bodyPr vert="horz" wrap="square" lIns="0" tIns="0" rIns="0" bIns="0" numCol="1" anchor="t" anchorCtr="0" compatLnSpc="1">
            <a:prstTxWarp prst="textNoShape">
              <a:avLst/>
            </a:prstTxWarp>
          </a:bodyPr>
          <a:lstStyle>
            <a:lvl1pPr>
              <a:defRPr sz="600" i="0">
                <a:solidFill>
                  <a:srgbClr val="6A6F77"/>
                </a:solidFill>
              </a:defRPr>
            </a:lvl1pPr>
          </a:lstStyle>
          <a:p>
            <a:pPr>
              <a:defRPr/>
            </a:pPr>
            <a:endParaRPr lang="en-GB"/>
          </a:p>
        </p:txBody>
      </p:sp>
      <p:sp>
        <p:nvSpPr>
          <p:cNvPr id="8" name="Rectangle 11"/>
          <p:cNvSpPr>
            <a:spLocks noGrp="1" noChangeArrowheads="1"/>
          </p:cNvSpPr>
          <p:nvPr>
            <p:ph type="sldNum" sz="quarter" idx="11"/>
          </p:nvPr>
        </p:nvSpPr>
        <p:spPr bwMode="auto">
          <a:xfrm>
            <a:off x="8610600" y="6648450"/>
            <a:ext cx="419100" cy="152400"/>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600" i="0">
                <a:solidFill>
                  <a:schemeClr val="tx1"/>
                </a:solidFill>
              </a:defRPr>
            </a:lvl1pPr>
          </a:lstStyle>
          <a:p>
            <a:pPr>
              <a:defRPr/>
            </a:pPr>
            <a:fld id="{D46B3A6C-1A7A-482E-B11C-85B9124FC1CB}" type="slidenum">
              <a:rPr lang="en-GB" smtClean="0"/>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609600"/>
            <a:ext cx="1885950" cy="5791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6096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543800" cy="6381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838200" y="1943100"/>
            <a:ext cx="3695700" cy="4457700"/>
          </a:xfrm>
        </p:spPr>
        <p:txBody>
          <a:bodyPr/>
          <a:lstStyle>
            <a:lvl1pPr>
              <a:buFont typeface="Arial" pitchFamily="34" charset="0"/>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hart Placeholder 3"/>
          <p:cNvSpPr>
            <a:spLocks noGrp="1"/>
          </p:cNvSpPr>
          <p:nvPr>
            <p:ph type="chart" sz="half" idx="2"/>
          </p:nvPr>
        </p:nvSpPr>
        <p:spPr>
          <a:xfrm>
            <a:off x="4686300" y="1943100"/>
            <a:ext cx="3695700" cy="4457700"/>
          </a:xfrm>
        </p:spPr>
        <p:txBody>
          <a:bodyPr/>
          <a:lstStyle/>
          <a:p>
            <a:pPr lvl="0"/>
            <a:r>
              <a:rPr lang="en-US" noProof="0" smtClean="0"/>
              <a:t>Click icon to add chart</a:t>
            </a:r>
            <a:endParaRPr lang="en-GB"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943100"/>
            <a:ext cx="3695700" cy="445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86300" y="1943100"/>
            <a:ext cx="3695700" cy="445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174625" indent="-174625">
              <a:buFont typeface="Arial" pitchFamily="34" charset="0"/>
              <a:buNone/>
              <a:tabLst/>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50" name="Picture 39" descr="Second_Top"/>
          <p:cNvPicPr>
            <a:picLocks noChangeAspect="1" noChangeArrowheads="1"/>
          </p:cNvPicPr>
          <p:nvPr/>
        </p:nvPicPr>
        <p:blipFill>
          <a:blip r:embed="rId14" cstate="print"/>
          <a:srcRect/>
          <a:stretch>
            <a:fillRect/>
          </a:stretch>
        </p:blipFill>
        <p:spPr bwMode="auto">
          <a:xfrm>
            <a:off x="0" y="0"/>
            <a:ext cx="9144000" cy="1479550"/>
          </a:xfrm>
          <a:prstGeom prst="rect">
            <a:avLst/>
          </a:prstGeom>
          <a:noFill/>
          <a:ln w="9525">
            <a:noFill/>
            <a:miter lim="800000"/>
            <a:headEnd/>
            <a:tailEnd/>
          </a:ln>
        </p:spPr>
      </p:pic>
      <p:sp>
        <p:nvSpPr>
          <p:cNvPr id="2051" name="Rectangle 25"/>
          <p:cNvSpPr>
            <a:spLocks noGrp="1" noChangeArrowheads="1"/>
          </p:cNvSpPr>
          <p:nvPr>
            <p:ph type="title"/>
          </p:nvPr>
        </p:nvSpPr>
        <p:spPr bwMode="auto">
          <a:xfrm>
            <a:off x="838200" y="609600"/>
            <a:ext cx="7543800" cy="6381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endParaRPr lang="da-DK" smtClean="0"/>
          </a:p>
        </p:txBody>
      </p:sp>
      <p:sp>
        <p:nvSpPr>
          <p:cNvPr id="2052" name="Rectangle 26"/>
          <p:cNvSpPr>
            <a:spLocks noGrp="1" noChangeArrowheads="1"/>
          </p:cNvSpPr>
          <p:nvPr>
            <p:ph type="body" idx="1"/>
          </p:nvPr>
        </p:nvSpPr>
        <p:spPr bwMode="auto">
          <a:xfrm>
            <a:off x="838200" y="1943100"/>
            <a:ext cx="7543800" cy="44577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smtClean="0"/>
          </a:p>
        </p:txBody>
      </p:sp>
      <p:pic>
        <p:nvPicPr>
          <p:cNvPr id="2053" name="Picture 40" descr="IMP_Logo_2Colour"/>
          <p:cNvPicPr>
            <a:picLocks noChangeAspect="1" noChangeArrowheads="1"/>
          </p:cNvPicPr>
          <p:nvPr/>
        </p:nvPicPr>
        <p:blipFill>
          <a:blip r:embed="rId15" cstate="print"/>
          <a:srcRect/>
          <a:stretch>
            <a:fillRect/>
          </a:stretch>
        </p:blipFill>
        <p:spPr bwMode="auto">
          <a:xfrm>
            <a:off x="838200" y="120650"/>
            <a:ext cx="1524000" cy="4000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 id="2147484027" r:id="rId12"/>
  </p:sldLayoutIdLst>
  <p:txStyles>
    <p:titleStyle>
      <a:lvl1pPr algn="l" rtl="0" eaLnBrk="1" fontAlgn="base" hangingPunct="1">
        <a:spcBef>
          <a:spcPct val="0"/>
        </a:spcBef>
        <a:spcAft>
          <a:spcPct val="0"/>
        </a:spcAft>
        <a:defRPr sz="2600">
          <a:solidFill>
            <a:srgbClr val="C51538"/>
          </a:solidFill>
          <a:latin typeface="Impact" pitchFamily="34" charset="0"/>
          <a:ea typeface="+mj-ea"/>
          <a:cs typeface="+mj-cs"/>
        </a:defRPr>
      </a:lvl1pPr>
      <a:lvl2pPr algn="l" rtl="0" eaLnBrk="1" fontAlgn="base" hangingPunct="1">
        <a:spcBef>
          <a:spcPct val="0"/>
        </a:spcBef>
        <a:spcAft>
          <a:spcPct val="0"/>
        </a:spcAft>
        <a:defRPr sz="2600">
          <a:solidFill>
            <a:srgbClr val="C51538"/>
          </a:solidFill>
          <a:latin typeface="Impact" pitchFamily="34" charset="0"/>
        </a:defRPr>
      </a:lvl2pPr>
      <a:lvl3pPr algn="l" rtl="0" eaLnBrk="1" fontAlgn="base" hangingPunct="1">
        <a:spcBef>
          <a:spcPct val="0"/>
        </a:spcBef>
        <a:spcAft>
          <a:spcPct val="0"/>
        </a:spcAft>
        <a:defRPr sz="2600">
          <a:solidFill>
            <a:srgbClr val="C51538"/>
          </a:solidFill>
          <a:latin typeface="Impact" pitchFamily="34" charset="0"/>
        </a:defRPr>
      </a:lvl3pPr>
      <a:lvl4pPr algn="l" rtl="0" eaLnBrk="1" fontAlgn="base" hangingPunct="1">
        <a:spcBef>
          <a:spcPct val="0"/>
        </a:spcBef>
        <a:spcAft>
          <a:spcPct val="0"/>
        </a:spcAft>
        <a:defRPr sz="2600">
          <a:solidFill>
            <a:srgbClr val="C51538"/>
          </a:solidFill>
          <a:latin typeface="Impact" pitchFamily="34" charset="0"/>
        </a:defRPr>
      </a:lvl4pPr>
      <a:lvl5pPr algn="l" rtl="0" eaLnBrk="1" fontAlgn="base" hangingPunct="1">
        <a:spcBef>
          <a:spcPct val="0"/>
        </a:spcBef>
        <a:spcAft>
          <a:spcPct val="0"/>
        </a:spcAft>
        <a:defRPr sz="2600">
          <a:solidFill>
            <a:srgbClr val="C51538"/>
          </a:solidFill>
          <a:latin typeface="Impact" pitchFamily="34" charset="0"/>
        </a:defRPr>
      </a:lvl5pPr>
      <a:lvl6pPr marL="457200" algn="l" rtl="0" eaLnBrk="1" fontAlgn="base" hangingPunct="1">
        <a:spcBef>
          <a:spcPct val="0"/>
        </a:spcBef>
        <a:spcAft>
          <a:spcPct val="0"/>
        </a:spcAft>
        <a:defRPr sz="2600">
          <a:solidFill>
            <a:srgbClr val="C51538"/>
          </a:solidFill>
          <a:latin typeface="Impact" pitchFamily="34" charset="0"/>
        </a:defRPr>
      </a:lvl6pPr>
      <a:lvl7pPr marL="914400" algn="l" rtl="0" eaLnBrk="1" fontAlgn="base" hangingPunct="1">
        <a:spcBef>
          <a:spcPct val="0"/>
        </a:spcBef>
        <a:spcAft>
          <a:spcPct val="0"/>
        </a:spcAft>
        <a:defRPr sz="2600">
          <a:solidFill>
            <a:srgbClr val="C51538"/>
          </a:solidFill>
          <a:latin typeface="Impact" pitchFamily="34" charset="0"/>
        </a:defRPr>
      </a:lvl7pPr>
      <a:lvl8pPr marL="1371600" algn="l" rtl="0" eaLnBrk="1" fontAlgn="base" hangingPunct="1">
        <a:spcBef>
          <a:spcPct val="0"/>
        </a:spcBef>
        <a:spcAft>
          <a:spcPct val="0"/>
        </a:spcAft>
        <a:defRPr sz="2600">
          <a:solidFill>
            <a:srgbClr val="C51538"/>
          </a:solidFill>
          <a:latin typeface="Impact" pitchFamily="34" charset="0"/>
        </a:defRPr>
      </a:lvl8pPr>
      <a:lvl9pPr marL="1828800" algn="l" rtl="0" eaLnBrk="1" fontAlgn="base" hangingPunct="1">
        <a:spcBef>
          <a:spcPct val="0"/>
        </a:spcBef>
        <a:spcAft>
          <a:spcPct val="0"/>
        </a:spcAft>
        <a:defRPr sz="2600">
          <a:solidFill>
            <a:srgbClr val="C51538"/>
          </a:solidFill>
          <a:latin typeface="Impact" pitchFamily="34" charset="0"/>
        </a:defRPr>
      </a:lvl9pPr>
    </p:titleStyle>
    <p:bodyStyle>
      <a:lvl1pPr marL="342900" indent="-342900" algn="l" rtl="0" eaLnBrk="1" fontAlgn="base" hangingPunct="1">
        <a:spcBef>
          <a:spcPct val="20000"/>
        </a:spcBef>
        <a:spcAft>
          <a:spcPct val="0"/>
        </a:spcAft>
        <a:defRPr>
          <a:solidFill>
            <a:srgbClr val="4B4F55"/>
          </a:solidFill>
          <a:latin typeface="+mn-lt"/>
          <a:ea typeface="+mn-ea"/>
          <a:cs typeface="+mn-cs"/>
        </a:defRPr>
      </a:lvl1pPr>
      <a:lvl2pPr marL="571500" indent="-190500" algn="l" rtl="0" eaLnBrk="1" fontAlgn="base" hangingPunct="1">
        <a:spcBef>
          <a:spcPct val="20000"/>
        </a:spcBef>
        <a:spcAft>
          <a:spcPct val="0"/>
        </a:spcAft>
        <a:buChar char="•"/>
        <a:defRPr sz="1600">
          <a:solidFill>
            <a:srgbClr val="4B4F55"/>
          </a:solidFill>
          <a:latin typeface="+mn-lt"/>
        </a:defRPr>
      </a:lvl2pPr>
      <a:lvl3pPr marL="952500" indent="-190500" algn="l" rtl="0" eaLnBrk="1" fontAlgn="base" hangingPunct="1">
        <a:spcBef>
          <a:spcPct val="20000"/>
        </a:spcBef>
        <a:spcAft>
          <a:spcPct val="0"/>
        </a:spcAft>
        <a:buChar char="»"/>
        <a:defRPr sz="1600">
          <a:solidFill>
            <a:srgbClr val="4B4F55"/>
          </a:solidFill>
          <a:latin typeface="+mn-lt"/>
        </a:defRPr>
      </a:lvl3pPr>
      <a:lvl4pPr marL="1333500" indent="-190500" algn="l" rtl="0" eaLnBrk="1" fontAlgn="base" hangingPunct="1">
        <a:spcBef>
          <a:spcPct val="20000"/>
        </a:spcBef>
        <a:spcAft>
          <a:spcPct val="0"/>
        </a:spcAft>
        <a:buFont typeface="Wingdings" pitchFamily="2" charset="2"/>
        <a:buChar char="§"/>
        <a:defRPr sz="1400">
          <a:solidFill>
            <a:srgbClr val="4B4F55"/>
          </a:solidFill>
          <a:latin typeface="+mn-lt"/>
        </a:defRPr>
      </a:lvl4pPr>
      <a:lvl5pPr marL="1727200" indent="-203200" algn="l" rtl="0" eaLnBrk="1" fontAlgn="base" hangingPunct="1">
        <a:spcBef>
          <a:spcPct val="20000"/>
        </a:spcBef>
        <a:spcAft>
          <a:spcPct val="0"/>
        </a:spcAft>
        <a:buChar char="°"/>
        <a:defRPr sz="1400">
          <a:solidFill>
            <a:srgbClr val="4B4F55"/>
          </a:solidFill>
          <a:latin typeface="+mn-lt"/>
        </a:defRPr>
      </a:lvl5pPr>
      <a:lvl6pPr marL="2184400" indent="-203200" algn="l" rtl="0" eaLnBrk="1" fontAlgn="base" hangingPunct="1">
        <a:spcBef>
          <a:spcPct val="20000"/>
        </a:spcBef>
        <a:spcAft>
          <a:spcPct val="0"/>
        </a:spcAft>
        <a:buChar char="°"/>
        <a:defRPr sz="1400">
          <a:solidFill>
            <a:srgbClr val="4B4F55"/>
          </a:solidFill>
          <a:latin typeface="+mn-lt"/>
        </a:defRPr>
      </a:lvl6pPr>
      <a:lvl7pPr marL="2641600" indent="-203200" algn="l" rtl="0" eaLnBrk="1" fontAlgn="base" hangingPunct="1">
        <a:spcBef>
          <a:spcPct val="20000"/>
        </a:spcBef>
        <a:spcAft>
          <a:spcPct val="0"/>
        </a:spcAft>
        <a:buChar char="°"/>
        <a:defRPr sz="1400">
          <a:solidFill>
            <a:srgbClr val="4B4F55"/>
          </a:solidFill>
          <a:latin typeface="+mn-lt"/>
        </a:defRPr>
      </a:lvl7pPr>
      <a:lvl8pPr marL="3098800" indent="-203200" algn="l" rtl="0" eaLnBrk="1" fontAlgn="base" hangingPunct="1">
        <a:spcBef>
          <a:spcPct val="20000"/>
        </a:spcBef>
        <a:spcAft>
          <a:spcPct val="0"/>
        </a:spcAft>
        <a:buChar char="°"/>
        <a:defRPr sz="1400">
          <a:solidFill>
            <a:srgbClr val="4B4F55"/>
          </a:solidFill>
          <a:latin typeface="+mn-lt"/>
        </a:defRPr>
      </a:lvl8pPr>
      <a:lvl9pPr marL="3556000" indent="-203200" algn="l" rtl="0" eaLnBrk="1" fontAlgn="base" hangingPunct="1">
        <a:spcBef>
          <a:spcPct val="20000"/>
        </a:spcBef>
        <a:spcAft>
          <a:spcPct val="0"/>
        </a:spcAft>
        <a:buChar char="°"/>
        <a:defRPr sz="1400">
          <a:solidFill>
            <a:srgbClr val="4B4F5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438400"/>
            <a:ext cx="7543800" cy="2574776"/>
          </a:xfrm>
        </p:spPr>
        <p:txBody>
          <a:bodyPr/>
          <a:lstStyle/>
          <a:p>
            <a:pPr fontAlgn="auto">
              <a:spcAft>
                <a:spcPts val="0"/>
              </a:spcAft>
              <a:defRPr/>
            </a:pPr>
            <a:r>
              <a:rPr lang="en-GB" sz="5400" dirty="0" smtClean="0">
                <a:solidFill>
                  <a:srgbClr val="C00000"/>
                </a:solidFill>
                <a:latin typeface="+mn-lt"/>
              </a:rPr>
              <a:t>Clinical reasoning</a:t>
            </a:r>
            <a:r>
              <a:rPr lang="en-GB" dirty="0" smtClean="0">
                <a:solidFill>
                  <a:srgbClr val="C00000"/>
                </a:solidFill>
                <a:latin typeface="+mn-lt"/>
              </a:rPr>
              <a:t/>
            </a:r>
            <a:br>
              <a:rPr lang="en-GB" dirty="0" smtClean="0">
                <a:solidFill>
                  <a:srgbClr val="C00000"/>
                </a:solidFill>
                <a:latin typeface="+mn-lt"/>
              </a:rPr>
            </a:br>
            <a:r>
              <a:rPr lang="en-GB" dirty="0" smtClean="0">
                <a:solidFill>
                  <a:srgbClr val="C00000"/>
                </a:solidFill>
                <a:latin typeface="+mn-lt"/>
              </a:rPr>
              <a:t/>
            </a:r>
            <a:br>
              <a:rPr lang="en-GB" dirty="0" smtClean="0">
                <a:solidFill>
                  <a:srgbClr val="C00000"/>
                </a:solidFill>
                <a:latin typeface="+mn-lt"/>
              </a:rPr>
            </a:br>
            <a:r>
              <a:rPr lang="en-GB" sz="3200" dirty="0" smtClean="0">
                <a:solidFill>
                  <a:schemeClr val="tx1">
                    <a:lumMod val="75000"/>
                  </a:schemeClr>
                </a:solidFill>
                <a:latin typeface="+mn-lt"/>
                <a:cs typeface="Calibri" pitchFamily="34" charset="0"/>
              </a:rPr>
              <a:t>Dr James Stratford-Martin</a:t>
            </a:r>
            <a:r>
              <a:rPr lang="en-GB" sz="2800" dirty="0" smtClean="0">
                <a:solidFill>
                  <a:schemeClr val="tx1">
                    <a:lumMod val="75000"/>
                  </a:schemeClr>
                </a:solidFill>
                <a:latin typeface="+mn-lt"/>
                <a:cs typeface="Calibri" pitchFamily="34" charset="0"/>
              </a:rPr>
              <a:t/>
            </a:r>
            <a:br>
              <a:rPr lang="en-GB" sz="2800" dirty="0" smtClean="0">
                <a:solidFill>
                  <a:schemeClr val="tx1">
                    <a:lumMod val="75000"/>
                  </a:schemeClr>
                </a:solidFill>
                <a:latin typeface="+mn-lt"/>
                <a:cs typeface="Calibri" pitchFamily="34" charset="0"/>
              </a:rPr>
            </a:br>
            <a:r>
              <a:rPr lang="en-GB" sz="2800" dirty="0" smtClean="0">
                <a:solidFill>
                  <a:schemeClr val="tx1">
                    <a:lumMod val="75000"/>
                  </a:schemeClr>
                </a:solidFill>
                <a:latin typeface="+mn-lt"/>
                <a:cs typeface="Calibri" pitchFamily="34" charset="0"/>
              </a:rPr>
              <a:t>GPPHC Course Lead</a:t>
            </a:r>
            <a:r>
              <a:rPr lang="en-GB" sz="2800" dirty="0" smtClean="0">
                <a:solidFill>
                  <a:schemeClr val="tx1">
                    <a:lumMod val="75000"/>
                  </a:schemeClr>
                </a:solidFill>
                <a:latin typeface="+mn-lt"/>
              </a:rPr>
              <a:t/>
            </a:r>
            <a:br>
              <a:rPr lang="en-GB" sz="2800" dirty="0" smtClean="0">
                <a:solidFill>
                  <a:schemeClr val="tx1">
                    <a:lumMod val="75000"/>
                  </a:schemeClr>
                </a:solidFill>
                <a:latin typeface="+mn-lt"/>
              </a:rPr>
            </a:br>
            <a:endParaRPr lang="en-GB" sz="2800" dirty="0">
              <a:solidFill>
                <a:schemeClr val="tx1">
                  <a:lumMod val="75000"/>
                </a:schemeClr>
              </a:solidFill>
              <a:latin typeface="+mn-lt"/>
            </a:endParaRPr>
          </a:p>
        </p:txBody>
      </p:sp>
      <p:sp>
        <p:nvSpPr>
          <p:cNvPr id="13314" name="Subtitle 2"/>
          <p:cNvSpPr>
            <a:spLocks noGrp="1"/>
          </p:cNvSpPr>
          <p:nvPr>
            <p:ph type="subTitle" sz="quarter" idx="1"/>
          </p:nvPr>
        </p:nvSpPr>
        <p:spPr>
          <a:xfrm>
            <a:off x="838200" y="5562600"/>
            <a:ext cx="7543800" cy="386680"/>
          </a:xfrm>
        </p:spPr>
        <p:txBody>
          <a:bodyPr/>
          <a:lstStyle/>
          <a:p>
            <a:r>
              <a:rPr lang="en-GB" sz="2000" dirty="0" smtClean="0">
                <a:latin typeface="Arial" pitchFamily="34" charset="0"/>
                <a:cs typeface="Arial" pitchFamily="34" charset="0"/>
              </a:rPr>
              <a:t>Adapted from slides by Dr Aisha Newth – GPPHC Course Lead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mbria" pitchFamily="18" charset="0"/>
              </a:rPr>
              <a:t>Models of decision making- dual process</a:t>
            </a:r>
            <a:endParaRPr lang="en-GB" dirty="0">
              <a:latin typeface="Cambria"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5796136" y="1628800"/>
            <a:ext cx="3096344" cy="5054924"/>
          </a:xfrm>
          <a:prstGeom prst="rect">
            <a:avLst/>
          </a:prstGeom>
          <a:noFill/>
          <a:ln w="9525">
            <a:noFill/>
            <a:miter lim="800000"/>
            <a:headEnd/>
            <a:tailEnd/>
          </a:ln>
        </p:spPr>
      </p:pic>
      <p:pic>
        <p:nvPicPr>
          <p:cNvPr id="2050" name="Picture 2"/>
          <p:cNvPicPr>
            <a:picLocks noGrp="1" noChangeAspect="1" noChangeArrowheads="1"/>
          </p:cNvPicPr>
          <p:nvPr>
            <p:ph idx="1"/>
          </p:nvPr>
        </p:nvPicPr>
        <p:blipFill>
          <a:blip r:embed="rId4" cstate="print"/>
          <a:srcRect/>
          <a:stretch>
            <a:fillRect/>
          </a:stretch>
        </p:blipFill>
        <p:spPr bwMode="auto">
          <a:xfrm>
            <a:off x="179512" y="1700808"/>
            <a:ext cx="5544616" cy="2327835"/>
          </a:xfrm>
          <a:prstGeom prst="rect">
            <a:avLst/>
          </a:prstGeom>
          <a:noFill/>
          <a:ln w="9525">
            <a:noFill/>
            <a:miter lim="800000"/>
            <a:headEnd/>
            <a:tailEnd/>
          </a:ln>
        </p:spPr>
      </p:pic>
      <p:pic>
        <p:nvPicPr>
          <p:cNvPr id="68610" name="Picture 2"/>
          <p:cNvPicPr>
            <a:picLocks noChangeAspect="1" noChangeArrowheads="1"/>
          </p:cNvPicPr>
          <p:nvPr/>
        </p:nvPicPr>
        <p:blipFill>
          <a:blip r:embed="rId5" cstate="print"/>
          <a:srcRect/>
          <a:stretch>
            <a:fillRect/>
          </a:stretch>
        </p:blipFill>
        <p:spPr bwMode="auto">
          <a:xfrm>
            <a:off x="395536" y="6165304"/>
            <a:ext cx="2867025" cy="352425"/>
          </a:xfrm>
          <a:prstGeom prst="rect">
            <a:avLst/>
          </a:prstGeom>
          <a:noFill/>
          <a:ln w="9525">
            <a:noFill/>
            <a:miter lim="800000"/>
            <a:headEnd/>
            <a:tailEnd/>
          </a:ln>
        </p:spPr>
      </p:pic>
      <p:pic>
        <p:nvPicPr>
          <p:cNvPr id="68611" name="Picture 3"/>
          <p:cNvPicPr>
            <a:picLocks noChangeAspect="1" noChangeArrowheads="1"/>
          </p:cNvPicPr>
          <p:nvPr/>
        </p:nvPicPr>
        <p:blipFill>
          <a:blip r:embed="rId6" cstate="print"/>
          <a:srcRect/>
          <a:stretch>
            <a:fillRect/>
          </a:stretch>
        </p:blipFill>
        <p:spPr bwMode="auto">
          <a:xfrm>
            <a:off x="611560" y="6003378"/>
            <a:ext cx="1800200" cy="273944"/>
          </a:xfrm>
          <a:prstGeom prst="rect">
            <a:avLst/>
          </a:prstGeom>
          <a:noFill/>
          <a:ln w="9525">
            <a:noFill/>
            <a:miter lim="800000"/>
            <a:headEnd/>
            <a:tailEnd/>
          </a:ln>
        </p:spPr>
      </p:pic>
    </p:spTree>
    <p:extLst>
      <p:ext uri="{BB962C8B-B14F-4D97-AF65-F5344CB8AC3E}">
        <p14:creationId xmlns:p14="http://schemas.microsoft.com/office/powerpoint/2010/main" val="26511956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solidFill>
                  <a:srgbClr val="C00000"/>
                </a:solidFill>
                <a:latin typeface="Cambria" pitchFamily="18" charset="0"/>
              </a:rPr>
              <a:t>Stages in Reaching a Diagnosis</a:t>
            </a:r>
            <a:endParaRPr lang="en-GB" dirty="0">
              <a:solidFill>
                <a:srgbClr val="C00000"/>
              </a:solidFill>
              <a:latin typeface="Cambria" pitchFamily="18" charset="0"/>
            </a:endParaRPr>
          </a:p>
        </p:txBody>
      </p:sp>
      <p:pic>
        <p:nvPicPr>
          <p:cNvPr id="25602" name="Picture 5"/>
          <p:cNvPicPr>
            <a:picLocks noGrp="1" noChangeAspect="1" noChangeArrowheads="1"/>
          </p:cNvPicPr>
          <p:nvPr>
            <p:ph idx="1"/>
          </p:nvPr>
        </p:nvPicPr>
        <p:blipFill>
          <a:blip r:embed="rId3" cstate="print"/>
          <a:stretch>
            <a:fillRect/>
          </a:stretch>
        </p:blipFill>
        <p:spPr>
          <a:xfrm>
            <a:off x="1835696" y="1844824"/>
            <a:ext cx="5473700" cy="4025900"/>
          </a:xfrm>
        </p:spPr>
      </p:pic>
      <p:sp>
        <p:nvSpPr>
          <p:cNvPr id="5" name="Rectangle 5"/>
          <p:cNvSpPr>
            <a:spLocks noChangeArrowheads="1"/>
          </p:cNvSpPr>
          <p:nvPr/>
        </p:nvSpPr>
        <p:spPr bwMode="auto">
          <a:xfrm>
            <a:off x="539552" y="6165304"/>
            <a:ext cx="8064500" cy="523220"/>
          </a:xfrm>
          <a:prstGeom prst="rect">
            <a:avLst/>
          </a:prstGeom>
          <a:noFill/>
          <a:ln w="9525">
            <a:noFill/>
            <a:miter lim="800000"/>
            <a:headEnd/>
            <a:tailEnd/>
          </a:ln>
        </p:spPr>
        <p:txBody>
          <a:bodyPr>
            <a:spAutoFit/>
          </a:bodyPr>
          <a:lstStyle/>
          <a:p>
            <a:r>
              <a:rPr lang="en-GB" sz="1400" i="1" dirty="0">
                <a:solidFill>
                  <a:srgbClr val="4B4F55"/>
                </a:solidFill>
                <a:latin typeface="Calibri" pitchFamily="34" charset="0"/>
              </a:rPr>
              <a:t>Diagnostic Strategies used in Primary Care: </a:t>
            </a:r>
            <a:r>
              <a:rPr lang="en-GB" sz="1400" i="1" dirty="0" err="1">
                <a:solidFill>
                  <a:srgbClr val="4B4F55"/>
                </a:solidFill>
                <a:latin typeface="Calibri" pitchFamily="34" charset="0"/>
              </a:rPr>
              <a:t>Heneghan</a:t>
            </a:r>
            <a:r>
              <a:rPr lang="en-GB" sz="1400" i="1" dirty="0">
                <a:solidFill>
                  <a:srgbClr val="4B4F55"/>
                </a:solidFill>
                <a:latin typeface="Calibri" pitchFamily="34" charset="0"/>
              </a:rPr>
              <a:t>, </a:t>
            </a:r>
            <a:r>
              <a:rPr lang="en-GB" sz="1400" i="1" dirty="0" err="1">
                <a:solidFill>
                  <a:srgbClr val="4B4F55"/>
                </a:solidFill>
                <a:latin typeface="Calibri" pitchFamily="34" charset="0"/>
              </a:rPr>
              <a:t>Glasziou</a:t>
            </a:r>
            <a:r>
              <a:rPr lang="en-GB" sz="1400" i="1" dirty="0">
                <a:solidFill>
                  <a:srgbClr val="4B4F55"/>
                </a:solidFill>
                <a:latin typeface="Calibri" pitchFamily="34" charset="0"/>
              </a:rPr>
              <a:t> et al</a:t>
            </a:r>
          </a:p>
          <a:p>
            <a:r>
              <a:rPr lang="en-US" sz="1400" i="1" dirty="0">
                <a:solidFill>
                  <a:srgbClr val="4B4F55"/>
                </a:solidFill>
                <a:latin typeface="Calibri" pitchFamily="34" charset="0"/>
              </a:rPr>
              <a:t>BMJ 2009;338:b946</a:t>
            </a:r>
            <a:endParaRPr lang="en-GB" sz="1400" i="1" dirty="0">
              <a:solidFill>
                <a:srgbClr val="4B4F55"/>
              </a:solidFill>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solidFill>
                  <a:srgbClr val="C00000"/>
                </a:solidFill>
                <a:latin typeface="Cambria" pitchFamily="18" charset="0"/>
              </a:rPr>
              <a:t>Initiating a diagnosis</a:t>
            </a:r>
            <a:endParaRPr lang="en-GB" dirty="0">
              <a:solidFill>
                <a:srgbClr val="C00000"/>
              </a:solidFill>
              <a:latin typeface="Cambria" pitchFamily="18" charset="0"/>
            </a:endParaRPr>
          </a:p>
        </p:txBody>
      </p:sp>
      <p:pic>
        <p:nvPicPr>
          <p:cNvPr id="26626" name="Picture 4"/>
          <p:cNvPicPr>
            <a:picLocks noGrp="1" noChangeAspect="1" noChangeArrowheads="1"/>
          </p:cNvPicPr>
          <p:nvPr>
            <p:ph idx="1"/>
          </p:nvPr>
        </p:nvPicPr>
        <p:blipFill>
          <a:blip r:embed="rId2" cstate="print"/>
          <a:stretch>
            <a:fillRect/>
          </a:stretch>
        </p:blipFill>
        <p:spPr>
          <a:xfrm>
            <a:off x="1743292" y="2058769"/>
            <a:ext cx="5733615" cy="4226362"/>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ingworm_s5.jpg"/>
          <p:cNvPicPr>
            <a:picLocks noChangeAspect="1"/>
          </p:cNvPicPr>
          <p:nvPr/>
        </p:nvPicPr>
        <p:blipFill>
          <a:blip r:embed="rId3" cstate="print"/>
          <a:stretch>
            <a:fillRect/>
          </a:stretch>
        </p:blipFill>
        <p:spPr>
          <a:xfrm>
            <a:off x="2327217" y="2276872"/>
            <a:ext cx="4899642" cy="3467645"/>
          </a:xfrm>
          <a:prstGeom prst="rect">
            <a:avLst/>
          </a:prstGeom>
        </p:spPr>
      </p:pic>
      <p:sp>
        <p:nvSpPr>
          <p:cNvPr id="3" name="Title 1"/>
          <p:cNvSpPr txBox="1">
            <a:spLocks/>
          </p:cNvSpPr>
          <p:nvPr/>
        </p:nvSpPr>
        <p:spPr>
          <a:xfrm>
            <a:off x="838200" y="609600"/>
            <a:ext cx="7543800" cy="638175"/>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600" b="0" i="0" u="none" strike="noStrike" kern="0" cap="none" spc="0" normalizeH="0" baseline="0" noProof="0" dirty="0" smtClean="0">
                <a:ln>
                  <a:noFill/>
                </a:ln>
                <a:solidFill>
                  <a:srgbClr val="C00000"/>
                </a:solidFill>
                <a:effectLst/>
                <a:uLnTx/>
                <a:uFillTx/>
                <a:latin typeface="Cambria" pitchFamily="18" charset="0"/>
                <a:ea typeface="+mj-ea"/>
                <a:cs typeface="+mj-cs"/>
              </a:rPr>
              <a:t>Spot Diagnosis</a:t>
            </a:r>
            <a:endParaRPr kumimoji="0" lang="en-GB" sz="2600" b="0" i="0" u="none" strike="noStrike" kern="0" cap="none" spc="0" normalizeH="0" baseline="0" noProof="0" dirty="0">
              <a:ln>
                <a:noFill/>
              </a:ln>
              <a:solidFill>
                <a:srgbClr val="C00000"/>
              </a:solidFill>
              <a:effectLst/>
              <a:uLnTx/>
              <a:uFillTx/>
              <a:latin typeface="Cambria" pitchFamily="18" charset="0"/>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38200" y="609600"/>
            <a:ext cx="7543800" cy="638175"/>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600" b="0" i="0" u="none" strike="noStrike" kern="0" cap="none" spc="0" normalizeH="0" baseline="0" noProof="0" dirty="0" smtClean="0">
                <a:ln>
                  <a:noFill/>
                </a:ln>
                <a:solidFill>
                  <a:srgbClr val="C00000"/>
                </a:solidFill>
                <a:effectLst/>
                <a:uLnTx/>
                <a:uFillTx/>
                <a:latin typeface="Cambria" pitchFamily="18" charset="0"/>
                <a:ea typeface="+mj-ea"/>
                <a:cs typeface="+mj-cs"/>
              </a:rPr>
              <a:t>Self labelling</a:t>
            </a:r>
            <a:endParaRPr kumimoji="0" lang="en-GB" sz="2600" b="0" i="0" u="none" strike="noStrike" kern="0" cap="none" spc="0" normalizeH="0" baseline="0" noProof="0" dirty="0">
              <a:ln>
                <a:noFill/>
              </a:ln>
              <a:solidFill>
                <a:srgbClr val="C00000"/>
              </a:solidFill>
              <a:effectLst/>
              <a:uLnTx/>
              <a:uFillTx/>
              <a:latin typeface="Cambria" pitchFamily="18" charset="0"/>
              <a:ea typeface="+mj-ea"/>
              <a:cs typeface="+mj-cs"/>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4638" y="2420888"/>
            <a:ext cx="3514725" cy="322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38086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mbria" pitchFamily="18" charset="0"/>
              </a:rPr>
              <a:t>Pattern Recognition Trigger</a:t>
            </a:r>
            <a:endParaRPr lang="en-GB" dirty="0">
              <a:latin typeface="Cambria" pitchFamily="18" charset="0"/>
            </a:endParaRPr>
          </a:p>
        </p:txBody>
      </p:sp>
      <p:pic>
        <p:nvPicPr>
          <p:cNvPr id="4" name="Content Placeholder 3" descr="ActFAST.jpg"/>
          <p:cNvPicPr>
            <a:picLocks noGrp="1" noChangeAspect="1"/>
          </p:cNvPicPr>
          <p:nvPr>
            <p:ph idx="1"/>
          </p:nvPr>
        </p:nvPicPr>
        <p:blipFill>
          <a:blip r:embed="rId3" cstate="print"/>
          <a:stretch>
            <a:fillRect/>
          </a:stretch>
        </p:blipFill>
        <p:spPr>
          <a:xfrm>
            <a:off x="1763688" y="1700808"/>
            <a:ext cx="5328592" cy="2176880"/>
          </a:xfrm>
        </p:spPr>
      </p:pic>
      <p:pic>
        <p:nvPicPr>
          <p:cNvPr id="5" name="Content Placeholder 3" descr="doubt_kills_header.jpg"/>
          <p:cNvPicPr>
            <a:picLocks noChangeAspect="1"/>
          </p:cNvPicPr>
          <p:nvPr/>
        </p:nvPicPr>
        <p:blipFill>
          <a:blip r:embed="rId4" cstate="print"/>
          <a:stretch>
            <a:fillRect/>
          </a:stretch>
        </p:blipFill>
        <p:spPr bwMode="auto">
          <a:xfrm>
            <a:off x="2051720" y="4221088"/>
            <a:ext cx="4680520" cy="23402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mbria" pitchFamily="18" charset="0"/>
              </a:rPr>
              <a:t>Pattern Recognition Trigger</a:t>
            </a:r>
            <a:endParaRPr lang="en-GB" dirty="0">
              <a:latin typeface="Cambria" pitchFamily="18" charset="0"/>
            </a:endParaRPr>
          </a:p>
        </p:txBody>
      </p:sp>
      <p:pic>
        <p:nvPicPr>
          <p:cNvPr id="2050" name="Picture 2" descr="H:\GP 5th year\clinical reasoning\cases\Graves-Disease-Symptoms.jpg"/>
          <p:cNvPicPr>
            <a:picLocks noChangeAspect="1" noChangeArrowheads="1"/>
          </p:cNvPicPr>
          <p:nvPr/>
        </p:nvPicPr>
        <p:blipFill>
          <a:blip r:embed="rId3" cstate="print"/>
          <a:srcRect/>
          <a:stretch>
            <a:fillRect/>
          </a:stretch>
        </p:blipFill>
        <p:spPr bwMode="auto">
          <a:xfrm>
            <a:off x="2555776" y="1916832"/>
            <a:ext cx="3343275" cy="418147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solidFill>
                  <a:srgbClr val="C00000"/>
                </a:solidFill>
                <a:latin typeface="Cambria" pitchFamily="18" charset="0"/>
              </a:rPr>
              <a:t>Refining a diagnosis</a:t>
            </a:r>
            <a:endParaRPr lang="en-GB" dirty="0">
              <a:solidFill>
                <a:srgbClr val="C00000"/>
              </a:solidFill>
              <a:latin typeface="Cambria" pitchFamily="18" charset="0"/>
            </a:endParaRPr>
          </a:p>
        </p:txBody>
      </p:sp>
      <p:pic>
        <p:nvPicPr>
          <p:cNvPr id="28674" name="Content Placeholder 3"/>
          <p:cNvPicPr>
            <a:picLocks noGrp="1" noChangeAspect="1" noChangeArrowheads="1"/>
          </p:cNvPicPr>
          <p:nvPr>
            <p:ph idx="1"/>
          </p:nvPr>
        </p:nvPicPr>
        <p:blipFill>
          <a:blip r:embed="rId2" cstate="print"/>
          <a:stretch>
            <a:fillRect/>
          </a:stretch>
        </p:blipFill>
        <p:spPr>
          <a:xfrm>
            <a:off x="1030516" y="1943100"/>
            <a:ext cx="7159167" cy="4457700"/>
          </a:xfrm>
        </p:spPr>
      </p:pic>
    </p:spTree>
    <p:extLst>
      <p:ext uri="{BB962C8B-B14F-4D97-AF65-F5344CB8AC3E}">
        <p14:creationId xmlns:p14="http://schemas.microsoft.com/office/powerpoint/2010/main" val="20856774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solidFill>
                  <a:srgbClr val="C00000"/>
                </a:solidFill>
                <a:latin typeface="Cambria" pitchFamily="18" charset="0"/>
              </a:rPr>
              <a:t>Restricted rule out (</a:t>
            </a:r>
            <a:r>
              <a:rPr lang="en-GB" dirty="0" err="1" smtClean="0">
                <a:solidFill>
                  <a:srgbClr val="C00000"/>
                </a:solidFill>
                <a:latin typeface="Cambria" pitchFamily="18" charset="0"/>
              </a:rPr>
              <a:t>Murtagh’s</a:t>
            </a:r>
            <a:r>
              <a:rPr lang="en-GB" dirty="0" smtClean="0">
                <a:solidFill>
                  <a:srgbClr val="C00000"/>
                </a:solidFill>
                <a:latin typeface="Cambria" pitchFamily="18" charset="0"/>
              </a:rPr>
              <a:t> process)</a:t>
            </a:r>
            <a:endParaRPr lang="en-GB" dirty="0">
              <a:solidFill>
                <a:srgbClr val="C00000"/>
              </a:solidFill>
              <a:latin typeface="Cambria" pitchFamily="18" charset="0"/>
            </a:endParaRPr>
          </a:p>
        </p:txBody>
      </p:sp>
      <p:sp>
        <p:nvSpPr>
          <p:cNvPr id="30722" name="Rectangle 3"/>
          <p:cNvSpPr>
            <a:spLocks noGrp="1" noChangeArrowheads="1"/>
          </p:cNvSpPr>
          <p:nvPr>
            <p:ph idx="1"/>
          </p:nvPr>
        </p:nvSpPr>
        <p:spPr/>
        <p:txBody>
          <a:bodyPr>
            <a:normAutofit/>
          </a:bodyPr>
          <a:lstStyle/>
          <a:p>
            <a:pPr marL="285750" indent="-285750">
              <a:buFont typeface="Arial" pitchFamily="34" charset="0"/>
              <a:buChar char="•"/>
            </a:pPr>
            <a:r>
              <a:rPr lang="en-GB" sz="2000" dirty="0" smtClean="0">
                <a:latin typeface="Calibri" pitchFamily="34" charset="0"/>
              </a:rPr>
              <a:t>Highest probability cause then rule out ‘red flag’ diagnoses</a:t>
            </a:r>
          </a:p>
          <a:p>
            <a:pPr marL="285750" indent="-285750">
              <a:buFont typeface="Arial" pitchFamily="34" charset="0"/>
              <a:buChar char="•"/>
            </a:pPr>
            <a:endParaRPr lang="en-GB" sz="2000" dirty="0" smtClean="0">
              <a:latin typeface="Calibri" pitchFamily="34" charset="0"/>
            </a:endParaRPr>
          </a:p>
          <a:p>
            <a:pPr marL="285750" indent="-285750">
              <a:buFont typeface="Arial" pitchFamily="34" charset="0"/>
              <a:buChar char="•"/>
            </a:pPr>
            <a:r>
              <a:rPr lang="en-US" sz="2000" dirty="0" smtClean="0">
                <a:latin typeface="Calibri" pitchFamily="34" charset="0"/>
              </a:rPr>
              <a:t>Headache= tension or migraine</a:t>
            </a:r>
          </a:p>
          <a:p>
            <a:pPr marL="285750" indent="-285750">
              <a:buFont typeface="Arial" pitchFamily="34" charset="0"/>
              <a:buChar char="•"/>
            </a:pPr>
            <a:endParaRPr lang="en-US" sz="2000" dirty="0">
              <a:latin typeface="Calibri" pitchFamily="34" charset="0"/>
            </a:endParaRPr>
          </a:p>
          <a:p>
            <a:pPr marL="285750" indent="-285750">
              <a:buFont typeface="Arial" pitchFamily="34" charset="0"/>
              <a:buChar char="•"/>
            </a:pPr>
            <a:r>
              <a:rPr lang="en-US" sz="2000" dirty="0" smtClean="0">
                <a:latin typeface="Calibri" pitchFamily="34" charset="0"/>
              </a:rPr>
              <a:t>Rule out –subarachnoid/temporal arteritis/malignant HT etc. </a:t>
            </a:r>
          </a:p>
          <a:p>
            <a:pPr marL="285750" indent="-285750">
              <a:buFont typeface="Arial" pitchFamily="34" charset="0"/>
              <a:buChar char="•"/>
            </a:pPr>
            <a:endParaRPr lang="en-US" sz="2000" dirty="0" smtClean="0">
              <a:latin typeface="Calibri" pitchFamily="34" charset="0"/>
            </a:endParaRPr>
          </a:p>
          <a:p>
            <a:pPr marL="285750" indent="-285750">
              <a:buFont typeface="Arial" pitchFamily="34" charset="0"/>
              <a:buChar char="•"/>
            </a:pPr>
            <a:endParaRPr lang="en-US" sz="2000" dirty="0" smtClean="0">
              <a:latin typeface="Calibri" pitchFamily="34" charset="0"/>
            </a:endParaRPr>
          </a:p>
        </p:txBody>
      </p:sp>
    </p:spTree>
    <p:extLst>
      <p:ext uri="{BB962C8B-B14F-4D97-AF65-F5344CB8AC3E}">
        <p14:creationId xmlns:p14="http://schemas.microsoft.com/office/powerpoint/2010/main" val="2601394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solidFill>
                  <a:srgbClr val="C00000"/>
                </a:solidFill>
                <a:latin typeface="Cambria" pitchFamily="18" charset="0"/>
              </a:rPr>
              <a:t>Stepwise refinement</a:t>
            </a:r>
            <a:endParaRPr lang="en-GB" dirty="0">
              <a:solidFill>
                <a:srgbClr val="C00000"/>
              </a:solidFill>
              <a:latin typeface="Cambria" pitchFamily="18" charset="0"/>
            </a:endParaRPr>
          </a:p>
        </p:txBody>
      </p:sp>
      <p:sp>
        <p:nvSpPr>
          <p:cNvPr id="30722" name="Rectangle 3"/>
          <p:cNvSpPr>
            <a:spLocks noGrp="1" noChangeArrowheads="1"/>
          </p:cNvSpPr>
          <p:nvPr>
            <p:ph idx="1"/>
          </p:nvPr>
        </p:nvSpPr>
        <p:spPr/>
        <p:txBody>
          <a:bodyPr>
            <a:normAutofit/>
          </a:bodyPr>
          <a:lstStyle/>
          <a:p>
            <a:pPr marL="285750" indent="-285750">
              <a:buFont typeface="Arial" pitchFamily="34" charset="0"/>
              <a:buChar char="•"/>
            </a:pPr>
            <a:r>
              <a:rPr lang="en-GB" sz="2000" dirty="0">
                <a:latin typeface="Calibri" pitchFamily="34" charset="0"/>
              </a:rPr>
              <a:t>55 year old man with </a:t>
            </a:r>
            <a:r>
              <a:rPr lang="en-GB" sz="2000" dirty="0" smtClean="0">
                <a:latin typeface="Calibri" pitchFamily="34" charset="0"/>
              </a:rPr>
              <a:t>acute leg pain, erythema and swelling</a:t>
            </a:r>
            <a:endParaRPr lang="en-GB" sz="2000" dirty="0">
              <a:latin typeface="Calibri" pitchFamily="34" charset="0"/>
            </a:endParaRPr>
          </a:p>
          <a:p>
            <a:pPr marL="285750" indent="-285750">
              <a:buFont typeface="Arial" pitchFamily="34" charset="0"/>
              <a:buChar char="•"/>
            </a:pPr>
            <a:endParaRPr lang="en-GB" sz="2000" dirty="0">
              <a:latin typeface="Calibri" pitchFamily="34" charset="0"/>
            </a:endParaRPr>
          </a:p>
          <a:p>
            <a:pPr marL="0" indent="0"/>
            <a:r>
              <a:rPr lang="en-GB" sz="2000" dirty="0">
                <a:latin typeface="Calibri" pitchFamily="34" charset="0"/>
              </a:rPr>
              <a:t>Refinement:</a:t>
            </a:r>
          </a:p>
          <a:p>
            <a:pPr marL="285750" indent="-285750">
              <a:buFont typeface="Arial" pitchFamily="34" charset="0"/>
              <a:buChar char="•"/>
            </a:pPr>
            <a:r>
              <a:rPr lang="en-GB" sz="2000" dirty="0" smtClean="0">
                <a:latin typeface="Calibri" pitchFamily="34" charset="0"/>
              </a:rPr>
              <a:t>Foot</a:t>
            </a:r>
          </a:p>
          <a:p>
            <a:pPr marL="285750" indent="-285750">
              <a:buFont typeface="Arial" pitchFamily="34" charset="0"/>
              <a:buChar char="•"/>
            </a:pPr>
            <a:r>
              <a:rPr lang="en-GB" sz="2000" dirty="0" smtClean="0">
                <a:latin typeface="Calibri" pitchFamily="34" charset="0"/>
              </a:rPr>
              <a:t>1st </a:t>
            </a:r>
            <a:r>
              <a:rPr lang="en-GB" sz="2000" dirty="0">
                <a:latin typeface="Calibri" pitchFamily="34" charset="0"/>
              </a:rPr>
              <a:t>MTP joint</a:t>
            </a:r>
          </a:p>
          <a:p>
            <a:pPr marL="285750" indent="-285750">
              <a:buFont typeface="Arial" pitchFamily="34" charset="0"/>
              <a:buChar char="•"/>
            </a:pPr>
            <a:r>
              <a:rPr lang="en-GB" sz="2000" dirty="0">
                <a:latin typeface="Calibri" pitchFamily="34" charset="0"/>
              </a:rPr>
              <a:t>Diagnosis: GOUT</a:t>
            </a:r>
          </a:p>
          <a:p>
            <a:pPr marL="285750" indent="-285750">
              <a:buFont typeface="Arial" pitchFamily="34" charset="0"/>
              <a:buChar char="•"/>
            </a:pPr>
            <a:endParaRPr lang="en-GB" dirty="0" smtClean="0">
              <a:latin typeface="Calibri" pitchFamily="34" charset="0"/>
            </a:endParaRPr>
          </a:p>
          <a:p>
            <a:pPr marL="285750" indent="-285750">
              <a:buFont typeface="Arial" pitchFamily="34" charset="0"/>
              <a:buChar char="•"/>
            </a:pPr>
            <a:endParaRPr lang="en-GB" dirty="0">
              <a:latin typeface="Calibri" pitchFamily="34" charset="0"/>
            </a:endParaRPr>
          </a:p>
          <a:p>
            <a:pPr marL="285750" indent="-285750">
              <a:buFont typeface="Arial" pitchFamily="34" charset="0"/>
              <a:buChar char="•"/>
            </a:pPr>
            <a:endParaRPr lang="en-GB" dirty="0" smtClean="0">
              <a:latin typeface="Calibri" pitchFamily="34" charset="0"/>
            </a:endParaRPr>
          </a:p>
          <a:p>
            <a:pPr marL="285750" indent="-285750">
              <a:buFont typeface="Arial" pitchFamily="34" charset="0"/>
              <a:buChar char="•"/>
            </a:pPr>
            <a:endParaRPr lang="en-US" dirty="0" smtClean="0">
              <a:latin typeface="Calibri" pitchFamily="34" charset="0"/>
            </a:endParaRPr>
          </a:p>
          <a:p>
            <a:pPr marL="285750" indent="-285750">
              <a:buFont typeface="Arial" pitchFamily="34" charset="0"/>
              <a:buChar char="•"/>
            </a:pPr>
            <a:endParaRPr lang="en-US" dirty="0" smtClean="0">
              <a:latin typeface="Calibri" pitchFamily="34" charset="0"/>
            </a:endParaRPr>
          </a:p>
        </p:txBody>
      </p:sp>
    </p:spTree>
    <p:extLst>
      <p:ext uri="{BB962C8B-B14F-4D97-AF65-F5344CB8AC3E}">
        <p14:creationId xmlns:p14="http://schemas.microsoft.com/office/powerpoint/2010/main" val="32896657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rgbClr val="C00000"/>
                </a:solidFill>
                <a:latin typeface="Cambria" pitchFamily="18" charset="0"/>
              </a:rPr>
              <a:t>Why Teach clinical reasoning?</a:t>
            </a:r>
            <a:endParaRPr lang="en-GB" dirty="0">
              <a:solidFill>
                <a:srgbClr val="C00000"/>
              </a:solidFill>
              <a:latin typeface="Cambria" pitchFamily="18" charset="0"/>
            </a:endParaRPr>
          </a:p>
        </p:txBody>
      </p:sp>
      <p:sp>
        <p:nvSpPr>
          <p:cNvPr id="3" name="Content Placeholder 2"/>
          <p:cNvSpPr>
            <a:spLocks noGrp="1"/>
          </p:cNvSpPr>
          <p:nvPr>
            <p:ph idx="1"/>
          </p:nvPr>
        </p:nvSpPr>
        <p:spPr/>
        <p:txBody>
          <a:bodyPr>
            <a:normAutofit/>
          </a:bodyPr>
          <a:lstStyle/>
          <a:p>
            <a:r>
              <a:rPr lang="en-GB" sz="2000" dirty="0" smtClean="0">
                <a:latin typeface="Calibri" pitchFamily="34" charset="0"/>
              </a:rPr>
              <a:t>Doctors require</a:t>
            </a:r>
          </a:p>
          <a:p>
            <a:pPr>
              <a:buFont typeface="Arial" pitchFamily="34" charset="0"/>
              <a:buChar char="•"/>
            </a:pPr>
            <a:endParaRPr lang="en-GB" sz="2000" dirty="0" smtClean="0">
              <a:latin typeface="Calibri" pitchFamily="34" charset="0"/>
            </a:endParaRPr>
          </a:p>
          <a:p>
            <a:pPr>
              <a:buFont typeface="Arial" pitchFamily="34" charset="0"/>
              <a:buChar char="•"/>
            </a:pPr>
            <a:r>
              <a:rPr lang="en-GB" sz="2000" dirty="0" smtClean="0">
                <a:latin typeface="Calibri" pitchFamily="34" charset="0"/>
              </a:rPr>
              <a:t>Perceptual skills</a:t>
            </a:r>
          </a:p>
          <a:p>
            <a:pPr>
              <a:buFont typeface="Arial" pitchFamily="34" charset="0"/>
              <a:buChar char="•"/>
            </a:pPr>
            <a:r>
              <a:rPr lang="en-GB" sz="2000" dirty="0" smtClean="0">
                <a:latin typeface="Calibri" pitchFamily="34" charset="0"/>
              </a:rPr>
              <a:t>Psychomotor skills</a:t>
            </a:r>
          </a:p>
          <a:p>
            <a:pPr>
              <a:buFont typeface="Arial" pitchFamily="34" charset="0"/>
              <a:buChar char="•"/>
            </a:pPr>
            <a:r>
              <a:rPr lang="en-GB" sz="2000" dirty="0" smtClean="0">
                <a:latin typeface="Calibri" pitchFamily="34" charset="0"/>
              </a:rPr>
              <a:t>Communicative skills</a:t>
            </a:r>
          </a:p>
          <a:p>
            <a:pPr>
              <a:buFont typeface="Arial" pitchFamily="34" charset="0"/>
              <a:buChar char="•"/>
            </a:pPr>
            <a:r>
              <a:rPr lang="en-GB" sz="2000" dirty="0" smtClean="0">
                <a:solidFill>
                  <a:srgbClr val="C00000"/>
                </a:solidFill>
                <a:latin typeface="Calibri" pitchFamily="34" charset="0"/>
              </a:rPr>
              <a:t>Decision making skills</a:t>
            </a:r>
          </a:p>
          <a:p>
            <a:endParaRPr lang="en-GB" sz="1200" dirty="0" smtClean="0">
              <a:latin typeface="Calibri" pitchFamily="34" charset="0"/>
            </a:endParaRPr>
          </a:p>
          <a:p>
            <a:r>
              <a:rPr lang="en-GB" sz="1100" i="1" dirty="0" smtClean="0">
                <a:latin typeface="Calibri" pitchFamily="34" charset="0"/>
              </a:rPr>
              <a:t>Developing the Attributes of Medical Professional Judgement and Competence, DOH report</a:t>
            </a:r>
          </a:p>
          <a:p>
            <a:r>
              <a:rPr lang="en-GB" sz="1100" i="1" dirty="0" err="1" smtClean="0">
                <a:latin typeface="Calibri" pitchFamily="34" charset="0"/>
              </a:rPr>
              <a:t>Eraut</a:t>
            </a:r>
            <a:r>
              <a:rPr lang="en-GB" sz="1100" i="1" dirty="0" smtClean="0">
                <a:latin typeface="Calibri" pitchFamily="34" charset="0"/>
              </a:rPr>
              <a:t>, M and du </a:t>
            </a:r>
            <a:r>
              <a:rPr lang="en-GB" sz="1100" i="1" dirty="0" err="1" smtClean="0">
                <a:latin typeface="Calibri" pitchFamily="34" charset="0"/>
              </a:rPr>
              <a:t>Boulay</a:t>
            </a:r>
            <a:r>
              <a:rPr lang="en-GB" sz="1100" i="1" dirty="0" smtClean="0">
                <a:latin typeface="Calibri" pitchFamily="34" charset="0"/>
              </a:rPr>
              <a:t>, B University of Sussex 2001</a:t>
            </a:r>
          </a:p>
          <a:p>
            <a:endParaRPr lang="en-GB" sz="1200" dirty="0" smtClean="0">
              <a:latin typeface="Calibri" pitchFamily="34" charset="0"/>
            </a:endParaRPr>
          </a:p>
          <a:p>
            <a:pPr>
              <a:buFont typeface="Arial" pitchFamily="34" charset="0"/>
              <a:buChar char="•"/>
            </a:pPr>
            <a:r>
              <a:rPr lang="en-GB" sz="1600" dirty="0" smtClean="0">
                <a:latin typeface="Calibri" pitchFamily="34" charset="0"/>
              </a:rPr>
              <a:t>53% cases seen by junior doctors in Hull A+E 2009 had a </a:t>
            </a:r>
            <a:r>
              <a:rPr lang="en-GB" sz="1600" u="sng" dirty="0" smtClean="0">
                <a:latin typeface="Calibri" pitchFamily="34" charset="0"/>
              </a:rPr>
              <a:t>symptom</a:t>
            </a:r>
            <a:r>
              <a:rPr lang="en-GB" sz="1600" dirty="0" smtClean="0">
                <a:latin typeface="Calibri" pitchFamily="34" charset="0"/>
              </a:rPr>
              <a:t> as final diagnosis</a:t>
            </a:r>
            <a:endParaRPr lang="en-GB" sz="1600" dirty="0">
              <a:latin typeface="Calibri" pitchFamily="34" charset="0"/>
            </a:endParaRPr>
          </a:p>
          <a:p>
            <a:pPr>
              <a:buFont typeface="Arial" pitchFamily="34" charset="0"/>
              <a:buChar char="•"/>
            </a:pPr>
            <a:endParaRPr lang="en-GB" sz="1600" dirty="0" smtClean="0">
              <a:latin typeface="Calibri" pitchFamily="34" charset="0"/>
            </a:endParaRPr>
          </a:p>
          <a:p>
            <a:pPr>
              <a:buFont typeface="Arial" pitchFamily="34" charset="0"/>
              <a:buChar char="•"/>
            </a:pPr>
            <a:r>
              <a:rPr lang="en-GB" sz="1600" dirty="0" smtClean="0">
                <a:latin typeface="Calibri" pitchFamily="34" charset="0"/>
              </a:rPr>
              <a:t>Estimated 15% overall diagnostic error rates in medicine</a:t>
            </a:r>
            <a:endParaRPr lang="en-GB" sz="1400" dirty="0" smtClean="0">
              <a:latin typeface="Calibri"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2" y="5301208"/>
            <a:ext cx="2238375"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srcRect/>
          <a:stretch>
            <a:fillRect/>
          </a:stretch>
        </p:blipFill>
        <p:spPr bwMode="auto">
          <a:xfrm>
            <a:off x="821918" y="5816972"/>
            <a:ext cx="2238375" cy="2751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mbria" pitchFamily="18" charset="0"/>
              </a:rPr>
              <a:t>Probabilistic Reasoning</a:t>
            </a:r>
            <a:endParaRPr lang="en-GB" dirty="0">
              <a:latin typeface="Cambria" pitchFamily="18" charset="0"/>
            </a:endParaRPr>
          </a:p>
        </p:txBody>
      </p:sp>
      <p:sp>
        <p:nvSpPr>
          <p:cNvPr id="3" name="Content Placeholder 2"/>
          <p:cNvSpPr>
            <a:spLocks noGrp="1"/>
          </p:cNvSpPr>
          <p:nvPr>
            <p:ph idx="1"/>
          </p:nvPr>
        </p:nvSpPr>
        <p:spPr/>
        <p:txBody>
          <a:bodyPr>
            <a:normAutofit/>
          </a:bodyPr>
          <a:lstStyle/>
          <a:p>
            <a:r>
              <a:rPr lang="en-GB" sz="2000" dirty="0" smtClean="0">
                <a:latin typeface="Calibri" pitchFamily="34" charset="0"/>
              </a:rPr>
              <a:t>‘Bayesian Reasoning’  where we consider</a:t>
            </a:r>
          </a:p>
          <a:p>
            <a:pPr>
              <a:buNone/>
            </a:pPr>
            <a:r>
              <a:rPr lang="en-GB" sz="2000" dirty="0" smtClean="0">
                <a:latin typeface="Calibri" pitchFamily="34" charset="0"/>
              </a:rPr>
              <a:t>	the diagnostic accuracy of associated symptoms, examination and tests in our clinical decisions</a:t>
            </a:r>
          </a:p>
          <a:p>
            <a:endParaRPr lang="en-GB" sz="2000" dirty="0" smtClean="0">
              <a:latin typeface="Calibri" pitchFamily="34" charset="0"/>
            </a:endParaRPr>
          </a:p>
          <a:p>
            <a:r>
              <a:rPr lang="en-GB" sz="2000" dirty="0" smtClean="0">
                <a:latin typeface="Calibri" pitchFamily="34" charset="0"/>
              </a:rPr>
              <a:t>Pre test probability</a:t>
            </a:r>
          </a:p>
          <a:p>
            <a:r>
              <a:rPr lang="en-GB" sz="2000" dirty="0" smtClean="0">
                <a:latin typeface="Calibri" pitchFamily="34" charset="0"/>
              </a:rPr>
              <a:t>The accuracy of the diagnostic test </a:t>
            </a:r>
          </a:p>
          <a:p>
            <a:r>
              <a:rPr lang="en-GB" sz="2000" dirty="0" smtClean="0">
                <a:latin typeface="Calibri" pitchFamily="34" charset="0"/>
              </a:rPr>
              <a:t>Post test probability</a:t>
            </a:r>
          </a:p>
          <a:p>
            <a:endParaRPr lang="en-GB" dirty="0" smtClean="0">
              <a:latin typeface="Calibri" pitchFamily="34" charset="0"/>
            </a:endParaRPr>
          </a:p>
          <a:p>
            <a:pPr>
              <a:buNone/>
            </a:pPr>
            <a:r>
              <a:rPr lang="en-GB" sz="1400" i="1" dirty="0" smtClean="0">
                <a:latin typeface="Calibri" pitchFamily="34" charset="0"/>
              </a:rPr>
              <a:t>BMJ 2009;339:b3823</a:t>
            </a:r>
            <a:endParaRPr lang="en-GB" sz="1400" i="1" dirty="0">
              <a:latin typeface="Calibri"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6378" y="2720568"/>
            <a:ext cx="2786733" cy="3863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98956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solidFill>
                  <a:srgbClr val="C00000"/>
                </a:solidFill>
                <a:latin typeface="Cambria" pitchFamily="18" charset="0"/>
              </a:rPr>
              <a:t>Clinical prediction rules-examples</a:t>
            </a:r>
            <a:endParaRPr lang="en-GB" dirty="0">
              <a:solidFill>
                <a:srgbClr val="C00000"/>
              </a:solidFill>
              <a:latin typeface="Cambria" pitchFamily="18" charset="0"/>
            </a:endParaRPr>
          </a:p>
        </p:txBody>
      </p:sp>
      <p:sp>
        <p:nvSpPr>
          <p:cNvPr id="30722" name="Rectangle 3"/>
          <p:cNvSpPr>
            <a:spLocks noGrp="1" noChangeArrowheads="1"/>
          </p:cNvSpPr>
          <p:nvPr>
            <p:ph idx="1"/>
          </p:nvPr>
        </p:nvSpPr>
        <p:spPr/>
        <p:txBody>
          <a:bodyPr>
            <a:normAutofit/>
          </a:bodyPr>
          <a:lstStyle/>
          <a:p>
            <a:pPr marL="0" indent="0">
              <a:buFont typeface="Wingdings 2" pitchFamily="18" charset="2"/>
              <a:buNone/>
            </a:pPr>
            <a:endParaRPr lang="en-GB" dirty="0" smtClean="0">
              <a:latin typeface="Calibri" pitchFamily="34" charset="0"/>
            </a:endParaRPr>
          </a:p>
          <a:p>
            <a:pPr>
              <a:spcAft>
                <a:spcPct val="45000"/>
              </a:spcAft>
            </a:pPr>
            <a:r>
              <a:rPr lang="en-GB" dirty="0"/>
              <a:t>Pneumonia </a:t>
            </a:r>
            <a:r>
              <a:rPr lang="en-GB" dirty="0" smtClean="0"/>
              <a:t>- </a:t>
            </a:r>
            <a:r>
              <a:rPr lang="en-GB" b="1" dirty="0"/>
              <a:t>CRB 65</a:t>
            </a:r>
            <a:r>
              <a:rPr lang="en-GB" dirty="0"/>
              <a:t> </a:t>
            </a:r>
          </a:p>
          <a:p>
            <a:pPr>
              <a:spcAft>
                <a:spcPct val="45000"/>
              </a:spcAft>
            </a:pPr>
            <a:r>
              <a:rPr lang="en-GB" dirty="0" smtClean="0"/>
              <a:t>AF </a:t>
            </a:r>
            <a:r>
              <a:rPr lang="en-GB" dirty="0"/>
              <a:t>and stroke risk </a:t>
            </a:r>
            <a:r>
              <a:rPr lang="en-GB" dirty="0" smtClean="0"/>
              <a:t>- </a:t>
            </a:r>
            <a:r>
              <a:rPr lang="en-GB" b="1" dirty="0"/>
              <a:t>CHADS </a:t>
            </a:r>
            <a:r>
              <a:rPr lang="en-GB" b="1" dirty="0" smtClean="0"/>
              <a:t>2		</a:t>
            </a:r>
            <a:r>
              <a:rPr lang="en-GB" dirty="0"/>
              <a:t>Stroke Risk - </a:t>
            </a:r>
            <a:r>
              <a:rPr lang="en-GB" b="1" dirty="0"/>
              <a:t>ABCD</a:t>
            </a:r>
            <a:r>
              <a:rPr lang="en-GB" b="1" baseline="30000" dirty="0"/>
              <a:t>2</a:t>
            </a:r>
          </a:p>
          <a:p>
            <a:pPr>
              <a:spcAft>
                <a:spcPct val="45000"/>
              </a:spcAft>
            </a:pPr>
            <a:endParaRPr lang="en-GB" b="1" dirty="0" smtClean="0"/>
          </a:p>
          <a:p>
            <a:pPr>
              <a:spcAft>
                <a:spcPct val="45000"/>
              </a:spcAft>
            </a:pPr>
            <a:endParaRPr lang="en-GB" b="1" dirty="0"/>
          </a:p>
          <a:p>
            <a:pPr>
              <a:spcAft>
                <a:spcPct val="45000"/>
              </a:spcAft>
            </a:pPr>
            <a:endParaRPr lang="en-GB" dirty="0" smtClean="0"/>
          </a:p>
          <a:p>
            <a:pPr>
              <a:spcAft>
                <a:spcPct val="45000"/>
              </a:spcAft>
            </a:pPr>
            <a:endParaRPr lang="en-GB" dirty="0"/>
          </a:p>
          <a:p>
            <a:pPr>
              <a:spcAft>
                <a:spcPct val="45000"/>
              </a:spcAft>
            </a:pPr>
            <a:endParaRPr lang="en-GB" dirty="0" smtClean="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920" y="3212976"/>
            <a:ext cx="3333750"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descr="http://www.ahrq.gov/about/annualconf11/dachs_graber/dachsgraber8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3209576"/>
            <a:ext cx="3888432" cy="29163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solidFill>
                  <a:srgbClr val="C00000"/>
                </a:solidFill>
                <a:latin typeface="Cambria" pitchFamily="18" charset="0"/>
              </a:rPr>
              <a:t>Final definition stage</a:t>
            </a:r>
            <a:endParaRPr lang="en-GB" dirty="0">
              <a:solidFill>
                <a:srgbClr val="C00000"/>
              </a:solidFill>
              <a:latin typeface="Cambria" pitchFamily="18" charset="0"/>
            </a:endParaRPr>
          </a:p>
        </p:txBody>
      </p:sp>
      <p:pic>
        <p:nvPicPr>
          <p:cNvPr id="33794" name="Content Placeholder 3"/>
          <p:cNvPicPr>
            <a:picLocks noGrp="1" noChangeAspect="1" noChangeArrowheads="1"/>
          </p:cNvPicPr>
          <p:nvPr>
            <p:ph idx="1"/>
          </p:nvPr>
        </p:nvPicPr>
        <p:blipFill>
          <a:blip r:embed="rId2" cstate="print"/>
          <a:stretch>
            <a:fillRect/>
          </a:stretch>
        </p:blipFill>
        <p:spPr>
          <a:xfrm>
            <a:off x="1030516" y="1943100"/>
            <a:ext cx="7159167" cy="445770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mbria" pitchFamily="18" charset="0"/>
              </a:rPr>
              <a:t>Red Flags !</a:t>
            </a:r>
            <a:endParaRPr lang="en-GB" dirty="0">
              <a:latin typeface="Cambria" pitchFamily="18" charset="0"/>
            </a:endParaRPr>
          </a:p>
        </p:txBody>
      </p:sp>
      <p:sp>
        <p:nvSpPr>
          <p:cNvPr id="3" name="Content Placeholder 2"/>
          <p:cNvSpPr>
            <a:spLocks noGrp="1"/>
          </p:cNvSpPr>
          <p:nvPr>
            <p:ph idx="1"/>
          </p:nvPr>
        </p:nvSpPr>
        <p:spPr/>
        <p:txBody>
          <a:bodyPr/>
          <a:lstStyle/>
          <a:p>
            <a:r>
              <a:rPr lang="en-GB" dirty="0" smtClean="0">
                <a:latin typeface="Calibri" pitchFamily="34" charset="0"/>
              </a:rPr>
              <a:t>What is a red flag?</a:t>
            </a:r>
          </a:p>
          <a:p>
            <a:endParaRPr lang="en-GB" dirty="0" smtClean="0">
              <a:latin typeface="Calibri" pitchFamily="34" charset="0"/>
            </a:endParaRPr>
          </a:p>
          <a:p>
            <a:r>
              <a:rPr lang="en-GB" dirty="0" smtClean="0">
                <a:latin typeface="Calibri" pitchFamily="34" charset="0"/>
              </a:rPr>
              <a:t>Why are these important to GP’s?</a:t>
            </a:r>
          </a:p>
          <a:p>
            <a:pPr>
              <a:buNone/>
            </a:pPr>
            <a:endParaRPr lang="en-GB" dirty="0" smtClean="0">
              <a:latin typeface="Calibri" pitchFamily="34" charset="0"/>
            </a:endParaRPr>
          </a:p>
          <a:p>
            <a:r>
              <a:rPr lang="en-GB" dirty="0" smtClean="0">
                <a:latin typeface="Calibri" pitchFamily="34" charset="0"/>
              </a:rPr>
              <a:t>“alarm symptoms” features in the clinical presentation that are considered to predict serious, often malignant, disease.</a:t>
            </a:r>
            <a:endParaRPr lang="en-GB" dirty="0">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mbria" pitchFamily="18" charset="0"/>
              </a:rPr>
              <a:t>Red Flags!</a:t>
            </a:r>
            <a:endParaRPr lang="en-GB" dirty="0">
              <a:latin typeface="Cambria" pitchFamily="18" charset="0"/>
            </a:endParaRPr>
          </a:p>
        </p:txBody>
      </p:sp>
      <p:sp>
        <p:nvSpPr>
          <p:cNvPr id="3" name="Content Placeholder 2"/>
          <p:cNvSpPr>
            <a:spLocks noGrp="1"/>
          </p:cNvSpPr>
          <p:nvPr>
            <p:ph idx="1"/>
          </p:nvPr>
        </p:nvSpPr>
        <p:spPr/>
        <p:txBody>
          <a:bodyPr/>
          <a:lstStyle/>
          <a:p>
            <a:r>
              <a:rPr lang="en-GB" dirty="0" smtClean="0">
                <a:latin typeface="Calibri" pitchFamily="34" charset="0"/>
              </a:rPr>
              <a:t>New onset of alarm symptoms is associated with an increased likelihood of a diagnosis of cancer, especially in men and in people aged over 65. These data provide support for the early evaluation of alarm symptoms in an attempt to identify underlying cancers at an earlier and more amenable stage.</a:t>
            </a:r>
          </a:p>
          <a:p>
            <a:endParaRPr lang="en-GB" dirty="0">
              <a:latin typeface="Calibri" pitchFamily="34" charset="0"/>
            </a:endParaRPr>
          </a:p>
          <a:p>
            <a:r>
              <a:rPr lang="en-GB" dirty="0" smtClean="0">
                <a:latin typeface="Calibri" pitchFamily="34" charset="0"/>
              </a:rPr>
              <a:t>Red flags are part of the restricted rule out method- considered to be a clinically safe method. </a:t>
            </a:r>
            <a:endParaRPr lang="en-GB" dirty="0">
              <a:latin typeface="Calibri"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solidFill>
                  <a:srgbClr val="C00000"/>
                </a:solidFill>
                <a:latin typeface="Cambria" pitchFamily="18" charset="0"/>
              </a:rPr>
              <a:t>Group Exercise -Red Flags</a:t>
            </a:r>
            <a:endParaRPr lang="en-GB" dirty="0">
              <a:solidFill>
                <a:srgbClr val="C00000"/>
              </a:solidFill>
              <a:latin typeface="Cambria" pitchFamily="18" charset="0"/>
            </a:endParaRPr>
          </a:p>
        </p:txBody>
      </p:sp>
      <p:sp>
        <p:nvSpPr>
          <p:cNvPr id="38914" name="Content Placeholder 2"/>
          <p:cNvSpPr>
            <a:spLocks noGrp="1"/>
          </p:cNvSpPr>
          <p:nvPr>
            <p:ph idx="1"/>
          </p:nvPr>
        </p:nvSpPr>
        <p:spPr/>
        <p:txBody>
          <a:bodyPr>
            <a:normAutofit/>
          </a:bodyPr>
          <a:lstStyle/>
          <a:p>
            <a:r>
              <a:rPr lang="en-GB" sz="2000" dirty="0" smtClean="0">
                <a:latin typeface="Calibri" pitchFamily="34" charset="0"/>
              </a:rPr>
              <a:t>In your teams, write down 5 ‘alarm’ signs or symptoms for a patient presenting with:</a:t>
            </a:r>
          </a:p>
          <a:p>
            <a:pPr>
              <a:buNone/>
            </a:pPr>
            <a:r>
              <a:rPr lang="en-GB" sz="2000" dirty="0" smtClean="0">
                <a:latin typeface="Calibri" pitchFamily="34" charset="0"/>
              </a:rPr>
              <a:t>	T1- back pain</a:t>
            </a:r>
          </a:p>
          <a:p>
            <a:pPr>
              <a:buNone/>
            </a:pPr>
            <a:r>
              <a:rPr lang="en-GB" sz="2000" dirty="0" smtClean="0">
                <a:latin typeface="Calibri" pitchFamily="34" charset="0"/>
              </a:rPr>
              <a:t>	T2- dyspepsia</a:t>
            </a:r>
          </a:p>
          <a:p>
            <a:pPr>
              <a:buNone/>
            </a:pPr>
            <a:r>
              <a:rPr lang="en-GB" sz="2000" dirty="0" smtClean="0">
                <a:latin typeface="Calibri" pitchFamily="34" charset="0"/>
              </a:rPr>
              <a:t>	T3- rectal bleeding</a:t>
            </a:r>
          </a:p>
          <a:p>
            <a:pPr>
              <a:buNone/>
            </a:pPr>
            <a:r>
              <a:rPr lang="en-GB" sz="2000" dirty="0" smtClean="0">
                <a:latin typeface="Calibri" pitchFamily="34" charset="0"/>
              </a:rPr>
              <a:t>	T4- headache</a:t>
            </a:r>
          </a:p>
          <a:p>
            <a:pPr>
              <a:buNone/>
            </a:pPr>
            <a:r>
              <a:rPr lang="en-GB" sz="2000" dirty="0" smtClean="0">
                <a:latin typeface="Calibri" pitchFamily="34" charset="0"/>
              </a:rPr>
              <a:t>	T5- cough</a:t>
            </a:r>
          </a:p>
          <a:p>
            <a:pPr>
              <a:buNone/>
            </a:pPr>
            <a:r>
              <a:rPr lang="en-GB" sz="2000" dirty="0" smtClean="0">
                <a:latin typeface="Calibri" pitchFamily="34" charset="0"/>
              </a:rPr>
              <a:t>	</a:t>
            </a:r>
            <a:endParaRPr lang="en-GB" dirty="0" smtClean="0">
              <a:latin typeface="Calibri"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solidFill>
                  <a:srgbClr val="C00000"/>
                </a:solidFill>
                <a:latin typeface="Cambria" pitchFamily="18" charset="0"/>
              </a:rPr>
              <a:t>Alarm Symptoms- Low Back Pain</a:t>
            </a:r>
            <a:endParaRPr lang="en-GB" dirty="0">
              <a:solidFill>
                <a:srgbClr val="C00000"/>
              </a:solidFill>
              <a:latin typeface="Cambria" pitchFamily="18" charset="0"/>
            </a:endParaRPr>
          </a:p>
        </p:txBody>
      </p:sp>
      <p:sp>
        <p:nvSpPr>
          <p:cNvPr id="4" name="Rectangle 3"/>
          <p:cNvSpPr>
            <a:spLocks noGrp="1" noChangeArrowheads="1"/>
          </p:cNvSpPr>
          <p:nvPr>
            <p:ph idx="1"/>
          </p:nvPr>
        </p:nvSpPr>
        <p:spPr/>
        <p:txBody>
          <a:bodyPr rtlCol="0">
            <a:normAutofit fontScale="92500" lnSpcReduction="10000"/>
          </a:bodyPr>
          <a:lstStyle/>
          <a:p>
            <a:pPr marL="438912" indent="-320040" fontAlgn="auto">
              <a:lnSpc>
                <a:spcPct val="90000"/>
              </a:lnSpc>
              <a:spcBef>
                <a:spcPts val="0"/>
              </a:spcBef>
              <a:spcAft>
                <a:spcPts val="0"/>
              </a:spcAft>
              <a:buFont typeface="Wingdings 2"/>
              <a:buChar char=""/>
              <a:defRPr/>
            </a:pPr>
            <a:r>
              <a:rPr lang="en-GB" sz="1800" dirty="0" smtClean="0">
                <a:latin typeface="Calibri" pitchFamily="34" charset="0"/>
              </a:rPr>
              <a:t>Presentation less than age 20 or onset over age 55 years </a:t>
            </a:r>
          </a:p>
          <a:p>
            <a:pPr marL="438912" indent="-320040" fontAlgn="auto">
              <a:lnSpc>
                <a:spcPct val="90000"/>
              </a:lnSpc>
              <a:spcBef>
                <a:spcPts val="0"/>
              </a:spcBef>
              <a:spcAft>
                <a:spcPts val="0"/>
              </a:spcAft>
              <a:buFont typeface="Wingdings 2"/>
              <a:buChar char=""/>
              <a:defRPr/>
            </a:pPr>
            <a:r>
              <a:rPr lang="en-GB" sz="1800" dirty="0" smtClean="0">
                <a:latin typeface="Calibri" pitchFamily="34" charset="0"/>
              </a:rPr>
              <a:t>Violent Trauma: </a:t>
            </a:r>
            <a:r>
              <a:rPr lang="en-GB" sz="1800" dirty="0" err="1" smtClean="0">
                <a:latin typeface="Calibri" pitchFamily="34" charset="0"/>
              </a:rPr>
              <a:t>eg</a:t>
            </a:r>
            <a:r>
              <a:rPr lang="en-GB" sz="1800" dirty="0" smtClean="0">
                <a:latin typeface="Calibri" pitchFamily="34" charset="0"/>
              </a:rPr>
              <a:t> fall from a height, RTA </a:t>
            </a:r>
          </a:p>
          <a:p>
            <a:pPr marL="438912" indent="-320040" fontAlgn="auto">
              <a:lnSpc>
                <a:spcPct val="90000"/>
              </a:lnSpc>
              <a:spcBef>
                <a:spcPts val="0"/>
              </a:spcBef>
              <a:spcAft>
                <a:spcPts val="0"/>
              </a:spcAft>
              <a:buFont typeface="Wingdings 2"/>
              <a:buChar char=""/>
              <a:defRPr/>
            </a:pPr>
            <a:r>
              <a:rPr lang="en-GB" sz="1800" dirty="0" smtClean="0">
                <a:latin typeface="Calibri" pitchFamily="34" charset="0"/>
              </a:rPr>
              <a:t>Constant, progressive, non-mechanical pain or Thoracic pain </a:t>
            </a:r>
          </a:p>
          <a:p>
            <a:pPr marL="438912" indent="-320040" fontAlgn="auto">
              <a:lnSpc>
                <a:spcPct val="90000"/>
              </a:lnSpc>
              <a:spcBef>
                <a:spcPts val="0"/>
              </a:spcBef>
              <a:spcAft>
                <a:spcPts val="0"/>
              </a:spcAft>
              <a:buFont typeface="Wingdings 2"/>
              <a:buChar char=""/>
              <a:defRPr/>
            </a:pPr>
            <a:r>
              <a:rPr lang="en-GB" sz="1800" dirty="0" smtClean="0">
                <a:latin typeface="Calibri" pitchFamily="34" charset="0"/>
              </a:rPr>
              <a:t>PMH - Carcinoma </a:t>
            </a:r>
          </a:p>
          <a:p>
            <a:pPr marL="438912" indent="-320040" fontAlgn="auto">
              <a:lnSpc>
                <a:spcPct val="90000"/>
              </a:lnSpc>
              <a:spcBef>
                <a:spcPts val="0"/>
              </a:spcBef>
              <a:spcAft>
                <a:spcPts val="0"/>
              </a:spcAft>
              <a:buFont typeface="Wingdings 2"/>
              <a:buChar char=""/>
              <a:defRPr/>
            </a:pPr>
            <a:r>
              <a:rPr lang="en-GB" sz="1800" dirty="0" smtClean="0">
                <a:latin typeface="Calibri" pitchFamily="34" charset="0"/>
              </a:rPr>
              <a:t>Systemic steroids</a:t>
            </a:r>
          </a:p>
          <a:p>
            <a:pPr marL="438912" indent="-320040" fontAlgn="auto">
              <a:lnSpc>
                <a:spcPct val="90000"/>
              </a:lnSpc>
              <a:spcBef>
                <a:spcPts val="0"/>
              </a:spcBef>
              <a:spcAft>
                <a:spcPts val="0"/>
              </a:spcAft>
              <a:buFont typeface="Wingdings 2"/>
              <a:buChar char=""/>
              <a:defRPr/>
            </a:pPr>
            <a:r>
              <a:rPr lang="en-GB" sz="1800" dirty="0" smtClean="0">
                <a:latin typeface="Calibri" pitchFamily="34" charset="0"/>
              </a:rPr>
              <a:t>Drug abuse, HIV </a:t>
            </a:r>
          </a:p>
          <a:p>
            <a:pPr marL="438912" indent="-320040" fontAlgn="auto">
              <a:lnSpc>
                <a:spcPct val="90000"/>
              </a:lnSpc>
              <a:spcBef>
                <a:spcPts val="0"/>
              </a:spcBef>
              <a:spcAft>
                <a:spcPts val="0"/>
              </a:spcAft>
              <a:buFont typeface="Wingdings 2"/>
              <a:buChar char=""/>
              <a:defRPr/>
            </a:pPr>
            <a:r>
              <a:rPr lang="en-GB" sz="1800" dirty="0" smtClean="0">
                <a:latin typeface="Calibri" pitchFamily="34" charset="0"/>
              </a:rPr>
              <a:t>Systemically unwell / Weight loss </a:t>
            </a:r>
          </a:p>
          <a:p>
            <a:pPr marL="438912" indent="-320040" fontAlgn="auto">
              <a:lnSpc>
                <a:spcPct val="90000"/>
              </a:lnSpc>
              <a:spcBef>
                <a:spcPts val="0"/>
              </a:spcBef>
              <a:spcAft>
                <a:spcPts val="0"/>
              </a:spcAft>
              <a:buFont typeface="Wingdings 2"/>
              <a:buChar char=""/>
              <a:defRPr/>
            </a:pPr>
            <a:r>
              <a:rPr lang="en-GB" sz="1800" dirty="0" smtClean="0">
                <a:latin typeface="Calibri" pitchFamily="34" charset="0"/>
              </a:rPr>
              <a:t>Persisting severe restriction of lumbar flexion </a:t>
            </a:r>
          </a:p>
          <a:p>
            <a:pPr marL="438912" indent="-320040" fontAlgn="auto">
              <a:lnSpc>
                <a:spcPct val="90000"/>
              </a:lnSpc>
              <a:spcBef>
                <a:spcPts val="0"/>
              </a:spcBef>
              <a:spcAft>
                <a:spcPts val="0"/>
              </a:spcAft>
              <a:buFont typeface="Wingdings 2"/>
              <a:buChar char=""/>
              <a:defRPr/>
            </a:pPr>
            <a:r>
              <a:rPr lang="en-GB" sz="1800" dirty="0" err="1" smtClean="0">
                <a:latin typeface="Calibri" pitchFamily="34" charset="0"/>
              </a:rPr>
              <a:t>Cauda</a:t>
            </a:r>
            <a:r>
              <a:rPr lang="en-GB" sz="1800" dirty="0" smtClean="0">
                <a:latin typeface="Calibri" pitchFamily="34" charset="0"/>
              </a:rPr>
              <a:t> </a:t>
            </a:r>
            <a:r>
              <a:rPr lang="en-GB" sz="1800" dirty="0" err="1" smtClean="0">
                <a:latin typeface="Calibri" pitchFamily="34" charset="0"/>
              </a:rPr>
              <a:t>equina</a:t>
            </a:r>
            <a:r>
              <a:rPr lang="en-GB" sz="1800" dirty="0" smtClean="0">
                <a:latin typeface="Calibri" pitchFamily="34" charset="0"/>
              </a:rPr>
              <a:t> syndrome/widespread neurological disorder </a:t>
            </a:r>
          </a:p>
          <a:p>
            <a:pPr marL="742950" lvl="1" indent="-285750" fontAlgn="auto">
              <a:lnSpc>
                <a:spcPct val="90000"/>
              </a:lnSpc>
              <a:spcAft>
                <a:spcPts val="0"/>
              </a:spcAft>
              <a:buFont typeface="Wingdings"/>
              <a:buChar char=""/>
              <a:defRPr/>
            </a:pPr>
            <a:r>
              <a:rPr lang="en-GB" sz="1800" dirty="0" smtClean="0">
                <a:latin typeface="Calibri" pitchFamily="34" charset="0"/>
              </a:rPr>
              <a:t>Difficulty with </a:t>
            </a:r>
            <a:r>
              <a:rPr lang="en-GB" sz="1800" dirty="0" err="1" smtClean="0">
                <a:latin typeface="Calibri" pitchFamily="34" charset="0"/>
              </a:rPr>
              <a:t>micturition</a:t>
            </a:r>
            <a:r>
              <a:rPr lang="en-GB" sz="1800" dirty="0" smtClean="0">
                <a:latin typeface="Calibri" pitchFamily="34" charset="0"/>
              </a:rPr>
              <a:t> / Loss of anal sphincter tone or faecal incontinence / Saddle anaesthesia about the anus, perineum or genitals </a:t>
            </a:r>
          </a:p>
          <a:p>
            <a:pPr marL="742950" lvl="1" indent="-285750" fontAlgn="auto">
              <a:lnSpc>
                <a:spcPct val="90000"/>
              </a:lnSpc>
              <a:spcAft>
                <a:spcPts val="0"/>
              </a:spcAft>
              <a:buFont typeface="Wingdings"/>
              <a:buChar char=""/>
              <a:defRPr/>
            </a:pPr>
            <a:r>
              <a:rPr lang="en-GB" sz="1800" dirty="0" smtClean="0">
                <a:latin typeface="Calibri" pitchFamily="34" charset="0"/>
              </a:rPr>
              <a:t>Widespread (&gt;one nerve root) or progressive motor weakness in the legs or gait disturbance </a:t>
            </a:r>
          </a:p>
          <a:p>
            <a:pPr marL="742950" lvl="1" indent="-285750" fontAlgn="auto">
              <a:lnSpc>
                <a:spcPct val="90000"/>
              </a:lnSpc>
              <a:spcAft>
                <a:spcPts val="0"/>
              </a:spcAft>
              <a:buFont typeface="Wingdings"/>
              <a:buChar char=""/>
              <a:defRPr/>
            </a:pPr>
            <a:r>
              <a:rPr lang="en-GB" sz="1800" dirty="0" smtClean="0">
                <a:latin typeface="Calibri" pitchFamily="34" charset="0"/>
              </a:rPr>
              <a:t>Sensory level </a:t>
            </a:r>
          </a:p>
          <a:p>
            <a:pPr marL="438912" indent="-320040" fontAlgn="auto">
              <a:lnSpc>
                <a:spcPct val="90000"/>
              </a:lnSpc>
              <a:spcBef>
                <a:spcPts val="0"/>
              </a:spcBef>
              <a:spcAft>
                <a:spcPts val="0"/>
              </a:spcAft>
              <a:buFont typeface="Wingdings 2"/>
              <a:buChar char=""/>
              <a:defRPr/>
            </a:pPr>
            <a:r>
              <a:rPr lang="en-GB" sz="1800" dirty="0" smtClean="0">
                <a:latin typeface="Calibri" pitchFamily="34" charset="0"/>
              </a:rPr>
              <a:t>Inflammatory disorders (</a:t>
            </a:r>
            <a:r>
              <a:rPr lang="en-GB" sz="1800" dirty="0" err="1" smtClean="0">
                <a:latin typeface="Calibri" pitchFamily="34" charset="0"/>
              </a:rPr>
              <a:t>ankylosing</a:t>
            </a:r>
            <a:r>
              <a:rPr lang="en-GB" sz="1800" dirty="0" smtClean="0">
                <a:latin typeface="Calibri" pitchFamily="34" charset="0"/>
              </a:rPr>
              <a:t> </a:t>
            </a:r>
            <a:r>
              <a:rPr lang="en-GB" sz="1800" dirty="0" err="1" smtClean="0">
                <a:latin typeface="Calibri" pitchFamily="34" charset="0"/>
              </a:rPr>
              <a:t>spondylitis</a:t>
            </a:r>
            <a:r>
              <a:rPr lang="en-GB" sz="1800" dirty="0" smtClean="0">
                <a:latin typeface="Calibri" pitchFamily="34" charset="0"/>
              </a:rPr>
              <a:t> and related disorders) </a:t>
            </a:r>
          </a:p>
          <a:p>
            <a:pPr marL="742950" lvl="1" indent="-285750" fontAlgn="auto">
              <a:lnSpc>
                <a:spcPct val="90000"/>
              </a:lnSpc>
              <a:spcAft>
                <a:spcPts val="0"/>
              </a:spcAft>
              <a:buFont typeface="Wingdings"/>
              <a:buChar char=""/>
              <a:defRPr/>
            </a:pPr>
            <a:r>
              <a:rPr lang="en-GB" sz="1800" dirty="0" smtClean="0">
                <a:latin typeface="Calibri" pitchFamily="34" charset="0"/>
              </a:rPr>
              <a:t>Gradual onset before age 40 Marked morning stiffness Persisting limitation spinal movements in all directions Peripheral joint involvement </a:t>
            </a:r>
            <a:r>
              <a:rPr lang="en-GB" sz="1800" dirty="0" err="1" smtClean="0">
                <a:latin typeface="Calibri" pitchFamily="34" charset="0"/>
              </a:rPr>
              <a:t>Iritis</a:t>
            </a:r>
            <a:r>
              <a:rPr lang="en-GB" sz="1800" dirty="0" smtClean="0">
                <a:latin typeface="Calibri" pitchFamily="34" charset="0"/>
              </a:rPr>
              <a:t>, skin rashes (psoriasis), colitis, urethral discharge </a:t>
            </a:r>
          </a:p>
          <a:p>
            <a:pPr marL="742950" lvl="1" indent="-285750" fontAlgn="auto">
              <a:lnSpc>
                <a:spcPct val="90000"/>
              </a:lnSpc>
              <a:spcAft>
                <a:spcPts val="0"/>
              </a:spcAft>
              <a:buFont typeface="Wingdings"/>
              <a:buChar char=""/>
              <a:defRPr/>
            </a:pPr>
            <a:r>
              <a:rPr lang="en-GB" sz="1800" dirty="0" smtClean="0">
                <a:latin typeface="Calibri" pitchFamily="34" charset="0"/>
              </a:rPr>
              <a:t>Family history</a:t>
            </a:r>
            <a:r>
              <a:rPr lang="en-GB" sz="1400" dirty="0" smtClean="0">
                <a:latin typeface="Calibri" pitchFamily="34" charset="0"/>
              </a:rPr>
              <a:t/>
            </a:r>
            <a:br>
              <a:rPr lang="en-GB" sz="1400" dirty="0" smtClean="0">
                <a:latin typeface="Calibri" pitchFamily="34" charset="0"/>
              </a:rPr>
            </a:br>
            <a:endParaRPr lang="en-GB" sz="1400" dirty="0" smtClean="0">
              <a:latin typeface="Calibri" pitchFamily="34" charset="0"/>
            </a:endParaRPr>
          </a:p>
          <a:p>
            <a:pPr marL="742950" lvl="1" indent="-285750" fontAlgn="auto">
              <a:lnSpc>
                <a:spcPct val="90000"/>
              </a:lnSpc>
              <a:spcAft>
                <a:spcPts val="0"/>
              </a:spcAft>
              <a:buFont typeface="Wingdings"/>
              <a:buChar char=""/>
              <a:defRPr/>
            </a:pPr>
            <a:endParaRPr lang="en-GB" dirty="0" smtClean="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xEl>
                                              <p:pRg st="9" end="9"/>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
                                            <p:txEl>
                                              <p:pRg st="12" end="12"/>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
                                            <p:txEl>
                                              <p:pRg st="13" end="13"/>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solidFill>
                  <a:srgbClr val="C00000"/>
                </a:solidFill>
                <a:latin typeface="Cambria" pitchFamily="18" charset="0"/>
              </a:rPr>
              <a:t>Alarm Symptoms- Low Back Pain</a:t>
            </a:r>
            <a:endParaRPr lang="en-GB" dirty="0">
              <a:solidFill>
                <a:srgbClr val="C00000"/>
              </a:solidFill>
              <a:latin typeface="Cambria" pitchFamily="18" charset="0"/>
            </a:endParaRPr>
          </a:p>
        </p:txBody>
      </p:sp>
      <p:sp>
        <p:nvSpPr>
          <p:cNvPr id="4" name="Rectangle 3"/>
          <p:cNvSpPr>
            <a:spLocks noGrp="1" noChangeArrowheads="1"/>
          </p:cNvSpPr>
          <p:nvPr>
            <p:ph idx="1"/>
          </p:nvPr>
        </p:nvSpPr>
        <p:spPr/>
        <p:txBody>
          <a:bodyPr/>
          <a:lstStyle/>
          <a:p>
            <a:pPr>
              <a:buFontTx/>
              <a:buAutoNum type="arabicPeriod"/>
            </a:pPr>
            <a:r>
              <a:rPr lang="en-GB" sz="2000" dirty="0" smtClean="0">
                <a:latin typeface="Calibri" pitchFamily="34" charset="0"/>
              </a:rPr>
              <a:t>1000 patients in Sydney</a:t>
            </a:r>
          </a:p>
          <a:p>
            <a:pPr>
              <a:buFontTx/>
              <a:buAutoNum type="arabicPeriod"/>
            </a:pPr>
            <a:endParaRPr lang="en-GB" sz="2000" dirty="0" smtClean="0">
              <a:latin typeface="Calibri" pitchFamily="34" charset="0"/>
            </a:endParaRPr>
          </a:p>
          <a:p>
            <a:pPr>
              <a:buFontTx/>
              <a:buAutoNum type="arabicPeriod"/>
            </a:pPr>
            <a:r>
              <a:rPr lang="en-GB" sz="2000" dirty="0" smtClean="0">
                <a:latin typeface="Calibri" pitchFamily="34" charset="0"/>
              </a:rPr>
              <a:t>25 point red flag checklist</a:t>
            </a:r>
          </a:p>
          <a:p>
            <a:pPr>
              <a:buFontTx/>
              <a:buAutoNum type="arabicPeriod"/>
            </a:pPr>
            <a:endParaRPr lang="en-GB" sz="2000" dirty="0" smtClean="0">
              <a:latin typeface="Calibri" pitchFamily="34" charset="0"/>
            </a:endParaRPr>
          </a:p>
          <a:p>
            <a:pPr>
              <a:buFontTx/>
              <a:buAutoNum type="arabicPeriod"/>
            </a:pPr>
            <a:r>
              <a:rPr lang="en-GB" sz="2000" b="1" dirty="0" smtClean="0">
                <a:latin typeface="Calibri" pitchFamily="34" charset="0"/>
              </a:rPr>
              <a:t>Sensitive</a:t>
            </a:r>
            <a:r>
              <a:rPr lang="en-GB" sz="2000" dirty="0" smtClean="0">
                <a:latin typeface="Calibri" pitchFamily="34" charset="0"/>
              </a:rPr>
              <a:t> - Only 11 cases of significant pathology detected but </a:t>
            </a:r>
            <a:r>
              <a:rPr lang="en-GB" sz="2000" u="sng" dirty="0" smtClean="0">
                <a:latin typeface="Calibri" pitchFamily="34" charset="0"/>
              </a:rPr>
              <a:t>all had red flag symptoms. </a:t>
            </a:r>
          </a:p>
          <a:p>
            <a:pPr>
              <a:buFontTx/>
              <a:buAutoNum type="arabicPeriod"/>
            </a:pPr>
            <a:endParaRPr lang="en-GB" sz="2000" dirty="0" smtClean="0">
              <a:latin typeface="Calibri" pitchFamily="34" charset="0"/>
            </a:endParaRPr>
          </a:p>
          <a:p>
            <a:pPr>
              <a:buFontTx/>
              <a:buAutoNum type="arabicPeriod"/>
            </a:pPr>
            <a:r>
              <a:rPr lang="en-GB" sz="2000" b="1" dirty="0" smtClean="0">
                <a:latin typeface="Calibri" pitchFamily="34" charset="0"/>
              </a:rPr>
              <a:t>Not specific</a:t>
            </a:r>
            <a:r>
              <a:rPr lang="en-GB" sz="2000" dirty="0" smtClean="0">
                <a:latin typeface="Calibri" pitchFamily="34" charset="0"/>
              </a:rPr>
              <a:t> - </a:t>
            </a:r>
            <a:r>
              <a:rPr lang="en-GB" sz="2000" u="sng" dirty="0" smtClean="0">
                <a:latin typeface="Calibri" pitchFamily="34" charset="0"/>
              </a:rPr>
              <a:t>A high false positive rates for red flag questions</a:t>
            </a:r>
          </a:p>
          <a:p>
            <a:pPr>
              <a:buFontTx/>
              <a:buAutoNum type="arabicPeriod"/>
            </a:pPr>
            <a:endParaRPr lang="en-GB" sz="2000" dirty="0" smtClean="0">
              <a:latin typeface="Calibri" pitchFamily="34" charset="0"/>
            </a:endParaRPr>
          </a:p>
          <a:p>
            <a:pPr>
              <a:buFontTx/>
              <a:buAutoNum type="arabicPeriod"/>
            </a:pPr>
            <a:endParaRPr lang="en-GB" sz="2000" dirty="0" smtClean="0">
              <a:latin typeface="Calibri" pitchFamily="34" charset="0"/>
            </a:endParaRPr>
          </a:p>
          <a:p>
            <a:r>
              <a:rPr lang="en-GB" sz="2000" dirty="0" smtClean="0">
                <a:latin typeface="Calibri" pitchFamily="34" charset="0"/>
              </a:rPr>
              <a:t>Arthritis and Rheumatism 2009</a:t>
            </a:r>
          </a:p>
          <a:p>
            <a:endParaRPr lang="en-US" sz="2000" dirty="0" smtClean="0">
              <a:latin typeface="Calibri" pitchFamily="34" charset="0"/>
            </a:endParaRPr>
          </a:p>
          <a:p>
            <a:endParaRPr lang="en-GB" sz="2000" dirty="0" smtClean="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solidFill>
                  <a:srgbClr val="C00000"/>
                </a:solidFill>
                <a:latin typeface="Cambria" pitchFamily="18" charset="0"/>
              </a:rPr>
              <a:t>Alarm Symptoms- dyspepsia</a:t>
            </a:r>
            <a:endParaRPr lang="en-GB" dirty="0">
              <a:solidFill>
                <a:srgbClr val="C00000"/>
              </a:solidFill>
              <a:latin typeface="Cambria" pitchFamily="18" charset="0"/>
            </a:endParaRPr>
          </a:p>
        </p:txBody>
      </p:sp>
      <p:sp>
        <p:nvSpPr>
          <p:cNvPr id="4" name="Rectangle 3"/>
          <p:cNvSpPr>
            <a:spLocks noGrp="1" noChangeArrowheads="1"/>
          </p:cNvSpPr>
          <p:nvPr>
            <p:ph idx="1"/>
          </p:nvPr>
        </p:nvSpPr>
        <p:spPr/>
        <p:txBody>
          <a:bodyPr/>
          <a:lstStyle/>
          <a:p>
            <a:r>
              <a:rPr lang="en-GB" sz="2000" u="sng" dirty="0" smtClean="0">
                <a:latin typeface="Calibri" pitchFamily="34" charset="0"/>
              </a:rPr>
              <a:t>Dyspepsia</a:t>
            </a:r>
            <a:r>
              <a:rPr lang="en-GB" sz="2000" dirty="0" smtClean="0">
                <a:latin typeface="Calibri" pitchFamily="34" charset="0"/>
              </a:rPr>
              <a:t>                                                       NICE 2010</a:t>
            </a:r>
          </a:p>
          <a:p>
            <a:endParaRPr lang="en-GB" sz="2000" dirty="0" smtClean="0">
              <a:latin typeface="Calibri" pitchFamily="34" charset="0"/>
            </a:endParaRPr>
          </a:p>
          <a:p>
            <a:pPr>
              <a:buFont typeface="Wingdings 2" pitchFamily="18" charset="2"/>
              <a:buNone/>
            </a:pPr>
            <a:r>
              <a:rPr lang="en-GB" sz="2000" dirty="0" smtClean="0">
                <a:latin typeface="Calibri" pitchFamily="34" charset="0"/>
              </a:rPr>
              <a:t>Alarm signs </a:t>
            </a:r>
          </a:p>
          <a:p>
            <a:r>
              <a:rPr lang="en-GB" sz="2000" dirty="0" smtClean="0">
                <a:latin typeface="Calibri" pitchFamily="34" charset="0"/>
              </a:rPr>
              <a:t>1. gastrointestinal bleeding</a:t>
            </a:r>
          </a:p>
          <a:p>
            <a:r>
              <a:rPr lang="en-GB" sz="2000" dirty="0" smtClean="0">
                <a:latin typeface="Calibri" pitchFamily="34" charset="0"/>
              </a:rPr>
              <a:t>2. difficulty swallowing</a:t>
            </a:r>
          </a:p>
          <a:p>
            <a:r>
              <a:rPr lang="en-GB" sz="2000" dirty="0" smtClean="0">
                <a:latin typeface="Calibri" pitchFamily="34" charset="0"/>
              </a:rPr>
              <a:t>3. unintentional weight loss </a:t>
            </a:r>
          </a:p>
          <a:p>
            <a:r>
              <a:rPr lang="en-GB" sz="2000" dirty="0" smtClean="0">
                <a:latin typeface="Calibri" pitchFamily="34" charset="0"/>
              </a:rPr>
              <a:t>4. abdominal swelling </a:t>
            </a:r>
          </a:p>
          <a:p>
            <a:r>
              <a:rPr lang="en-GB" sz="2000" dirty="0" smtClean="0">
                <a:latin typeface="Calibri" pitchFamily="34" charset="0"/>
              </a:rPr>
              <a:t>5. persistent vomiting</a:t>
            </a:r>
          </a:p>
          <a:p>
            <a:endParaRPr lang="en-GB" sz="2000" dirty="0" smtClean="0">
              <a:latin typeface="Calibri" pitchFamily="34" charset="0"/>
            </a:endParaRPr>
          </a:p>
          <a:p>
            <a:r>
              <a:rPr lang="en-GB" sz="2000" dirty="0" smtClean="0">
                <a:latin typeface="Calibri" pitchFamily="34" charset="0"/>
              </a:rPr>
              <a:t>If &gt;55 4-6/52 symptoms then urgent referral</a:t>
            </a:r>
          </a:p>
          <a:p>
            <a:endParaRPr lang="en-GB" sz="2000" dirty="0" smtClean="0">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latin typeface="Calibri" pitchFamily="34" charset="0"/>
              </a:rPr>
              <a:t>Alarm Symptoms- rectal bleeding</a:t>
            </a:r>
            <a:endParaRPr lang="en-GB" dirty="0">
              <a:latin typeface="Calibri" pitchFamily="34" charset="0"/>
            </a:endParaRPr>
          </a:p>
        </p:txBody>
      </p:sp>
      <p:sp>
        <p:nvSpPr>
          <p:cNvPr id="3" name="Content Placeholder 2"/>
          <p:cNvSpPr>
            <a:spLocks noGrp="1"/>
          </p:cNvSpPr>
          <p:nvPr>
            <p:ph idx="1"/>
          </p:nvPr>
        </p:nvSpPr>
        <p:spPr/>
        <p:txBody>
          <a:bodyPr/>
          <a:lstStyle/>
          <a:p>
            <a:r>
              <a:rPr lang="en-GB" sz="2000" dirty="0" smtClean="0">
                <a:latin typeface="Calibri" pitchFamily="34" charset="0"/>
              </a:rPr>
              <a:t>Blood mixed with stool</a:t>
            </a:r>
          </a:p>
          <a:p>
            <a:r>
              <a:rPr lang="en-GB" sz="2000" dirty="0" err="1" smtClean="0">
                <a:latin typeface="Calibri" pitchFamily="34" charset="0"/>
              </a:rPr>
              <a:t>Malaena</a:t>
            </a:r>
            <a:endParaRPr lang="en-GB" sz="2000" dirty="0" smtClean="0">
              <a:latin typeface="Calibri" pitchFamily="34" charset="0"/>
            </a:endParaRPr>
          </a:p>
          <a:p>
            <a:r>
              <a:rPr lang="en-GB" sz="2000" dirty="0" smtClean="0">
                <a:latin typeface="Calibri" pitchFamily="34" charset="0"/>
              </a:rPr>
              <a:t>Associated weight loss</a:t>
            </a:r>
          </a:p>
          <a:p>
            <a:r>
              <a:rPr lang="en-GB" sz="2000" dirty="0" smtClean="0">
                <a:latin typeface="Calibri" pitchFamily="34" charset="0"/>
              </a:rPr>
              <a:t>Change in bowel habit</a:t>
            </a:r>
          </a:p>
          <a:p>
            <a:r>
              <a:rPr lang="en-GB" sz="2000" dirty="0" smtClean="0">
                <a:latin typeface="Calibri" pitchFamily="34" charset="0"/>
              </a:rPr>
              <a:t>Symptoms of anaemia</a:t>
            </a:r>
          </a:p>
          <a:p>
            <a:r>
              <a:rPr lang="en-GB" sz="2000" dirty="0" smtClean="0">
                <a:latin typeface="Calibri" pitchFamily="34" charset="0"/>
              </a:rPr>
              <a:t>Blood on wiping/in pan/sitting on stool</a:t>
            </a:r>
          </a:p>
          <a:p>
            <a:r>
              <a:rPr lang="en-GB" sz="2000" dirty="0" smtClean="0">
                <a:latin typeface="Calibri" pitchFamily="34" charset="0"/>
              </a:rPr>
              <a:t>Age</a:t>
            </a:r>
          </a:p>
          <a:p>
            <a:endParaRPr lang="en-GB"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C00000"/>
                </a:solidFill>
                <a:latin typeface="Cambria" pitchFamily="18" charset="0"/>
              </a:rPr>
              <a:t>Why now?- PACES</a:t>
            </a:r>
            <a:endParaRPr lang="en-GB" dirty="0">
              <a:solidFill>
                <a:srgbClr val="C00000"/>
              </a:solidFill>
              <a:latin typeface="Cambria" pitchFamily="18" charset="0"/>
            </a:endParaRPr>
          </a:p>
        </p:txBody>
      </p:sp>
      <p:sp>
        <p:nvSpPr>
          <p:cNvPr id="3" name="Content Placeholder 2"/>
          <p:cNvSpPr>
            <a:spLocks noGrp="1"/>
          </p:cNvSpPr>
          <p:nvPr>
            <p:ph idx="1"/>
          </p:nvPr>
        </p:nvSpPr>
        <p:spPr/>
        <p:txBody>
          <a:bodyPr/>
          <a:lstStyle/>
          <a:p>
            <a:r>
              <a:rPr lang="en-GB" sz="2000" dirty="0" smtClean="0">
                <a:latin typeface="Calibri" pitchFamily="34" charset="0"/>
              </a:rPr>
              <a:t>15min stations</a:t>
            </a:r>
          </a:p>
          <a:p>
            <a:endParaRPr lang="en-GB" sz="2000" dirty="0" smtClean="0">
              <a:latin typeface="Calibri" pitchFamily="34" charset="0"/>
            </a:endParaRPr>
          </a:p>
          <a:p>
            <a:r>
              <a:rPr lang="en-GB" sz="2000" dirty="0" smtClean="0">
                <a:latin typeface="Calibri" pitchFamily="34" charset="0"/>
              </a:rPr>
              <a:t>Why do people fail?</a:t>
            </a:r>
          </a:p>
          <a:p>
            <a:pPr lvl="1"/>
            <a:r>
              <a:rPr lang="en-GB" sz="2000" dirty="0" smtClean="0">
                <a:solidFill>
                  <a:srgbClr val="C00000"/>
                </a:solidFill>
                <a:latin typeface="Calibri" pitchFamily="34" charset="0"/>
              </a:rPr>
              <a:t>History taking</a:t>
            </a:r>
          </a:p>
          <a:p>
            <a:pPr lvl="1"/>
            <a:r>
              <a:rPr lang="en-GB" sz="2000" dirty="0" smtClean="0">
                <a:latin typeface="Calibri" pitchFamily="34" charset="0"/>
              </a:rPr>
              <a:t>Examination</a:t>
            </a:r>
          </a:p>
          <a:p>
            <a:pPr lvl="1"/>
            <a:r>
              <a:rPr lang="en-GB" sz="2000" dirty="0" smtClean="0">
                <a:latin typeface="Calibri" pitchFamily="34" charset="0"/>
              </a:rPr>
              <a:t>Interpretation of results</a:t>
            </a:r>
          </a:p>
          <a:p>
            <a:pPr lvl="1"/>
            <a:r>
              <a:rPr lang="en-GB" sz="2000" dirty="0" smtClean="0">
                <a:solidFill>
                  <a:srgbClr val="C00000"/>
                </a:solidFill>
                <a:latin typeface="Calibri" pitchFamily="34" charset="0"/>
              </a:rPr>
              <a:t>Communication skills</a:t>
            </a:r>
          </a:p>
          <a:p>
            <a:pPr lvl="1"/>
            <a:r>
              <a:rPr lang="en-GB" sz="2000" dirty="0" smtClean="0">
                <a:solidFill>
                  <a:schemeClr val="tx1">
                    <a:lumMod val="75000"/>
                  </a:schemeClr>
                </a:solidFill>
                <a:latin typeface="Calibri" pitchFamily="34" charset="0"/>
              </a:rPr>
              <a:t>Appropriate differential</a:t>
            </a:r>
          </a:p>
          <a:p>
            <a:pPr lvl="1"/>
            <a:r>
              <a:rPr lang="en-GB" sz="2000" dirty="0" smtClean="0">
                <a:solidFill>
                  <a:srgbClr val="C00000"/>
                </a:solidFill>
                <a:latin typeface="Calibri" pitchFamily="34" charset="0"/>
              </a:rPr>
              <a:t>Discussion of management</a:t>
            </a:r>
            <a:endParaRPr lang="en-GB" sz="2000" dirty="0">
              <a:solidFill>
                <a:srgbClr val="C00000"/>
              </a:solidFill>
              <a:latin typeface="Calibr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latin typeface="Cambria" pitchFamily="18" charset="0"/>
              </a:rPr>
              <a:t>Rectal bleeding- urgent referral (NICE2010)</a:t>
            </a:r>
            <a:endParaRPr lang="en-GB" dirty="0">
              <a:latin typeface="Cambria" pitchFamily="18" charset="0"/>
            </a:endParaRPr>
          </a:p>
        </p:txBody>
      </p:sp>
      <p:sp>
        <p:nvSpPr>
          <p:cNvPr id="3" name="Content Placeholder 2"/>
          <p:cNvSpPr>
            <a:spLocks noGrp="1"/>
          </p:cNvSpPr>
          <p:nvPr>
            <p:ph idx="1"/>
          </p:nvPr>
        </p:nvSpPr>
        <p:spPr/>
        <p:txBody>
          <a:bodyPr>
            <a:normAutofit fontScale="92500" lnSpcReduction="10000"/>
          </a:bodyPr>
          <a:lstStyle/>
          <a:p>
            <a:pPr>
              <a:buFont typeface="Arial" pitchFamily="34" charset="0"/>
              <a:buChar char="•"/>
            </a:pPr>
            <a:r>
              <a:rPr lang="en-GB" dirty="0" smtClean="0">
                <a:latin typeface="Calibri" pitchFamily="34" charset="0"/>
              </a:rPr>
              <a:t>40+ rectal bleeding with a change to looser stools +/- increased stool frequency persisting 6+ weeks </a:t>
            </a:r>
          </a:p>
          <a:p>
            <a:pPr>
              <a:buFont typeface="Arial" pitchFamily="34" charset="0"/>
              <a:buChar char="•"/>
            </a:pPr>
            <a:endParaRPr lang="en-GB" dirty="0" smtClean="0">
              <a:latin typeface="Calibri" pitchFamily="34" charset="0"/>
            </a:endParaRPr>
          </a:p>
          <a:p>
            <a:pPr>
              <a:buFont typeface="Arial" pitchFamily="34" charset="0"/>
              <a:buChar char="•"/>
            </a:pPr>
            <a:r>
              <a:rPr lang="en-GB" dirty="0" smtClean="0">
                <a:latin typeface="Calibri" pitchFamily="34" charset="0"/>
              </a:rPr>
              <a:t>60+ rectal bleeding persisting for 6+ weeks without a change in bowel habit and without anal symptoms </a:t>
            </a:r>
          </a:p>
          <a:p>
            <a:pPr>
              <a:buFont typeface="Arial" pitchFamily="34" charset="0"/>
              <a:buChar char="•"/>
            </a:pPr>
            <a:endParaRPr lang="en-GB" dirty="0" smtClean="0">
              <a:latin typeface="Calibri" pitchFamily="34" charset="0"/>
            </a:endParaRPr>
          </a:p>
          <a:p>
            <a:pPr>
              <a:buFont typeface="Arial" pitchFamily="34" charset="0"/>
              <a:buChar char="•"/>
            </a:pPr>
            <a:r>
              <a:rPr lang="en-GB" dirty="0" smtClean="0">
                <a:latin typeface="Calibri" pitchFamily="34" charset="0"/>
              </a:rPr>
              <a:t> 60+ with a change in bowel habit to looser stools and/or more frequent stools persisting for 6 weeks or more without rectal bleeding </a:t>
            </a:r>
          </a:p>
          <a:p>
            <a:pPr>
              <a:buFont typeface="Arial" pitchFamily="34" charset="0"/>
              <a:buChar char="•"/>
            </a:pPr>
            <a:endParaRPr lang="en-GB" dirty="0" smtClean="0">
              <a:latin typeface="Calibri" pitchFamily="34" charset="0"/>
            </a:endParaRPr>
          </a:p>
          <a:p>
            <a:pPr>
              <a:buFont typeface="Arial" pitchFamily="34" charset="0"/>
              <a:buChar char="•"/>
            </a:pPr>
            <a:r>
              <a:rPr lang="en-GB" dirty="0" smtClean="0">
                <a:latin typeface="Calibri" pitchFamily="34" charset="0"/>
              </a:rPr>
              <a:t> of any age with a right lower abdominal mass </a:t>
            </a:r>
          </a:p>
          <a:p>
            <a:pPr>
              <a:buFont typeface="Arial" pitchFamily="34" charset="0"/>
              <a:buChar char="•"/>
            </a:pPr>
            <a:endParaRPr lang="en-GB" dirty="0" smtClean="0">
              <a:latin typeface="Calibri" pitchFamily="34" charset="0"/>
            </a:endParaRPr>
          </a:p>
          <a:p>
            <a:pPr>
              <a:buFont typeface="Arial" pitchFamily="34" charset="0"/>
              <a:buChar char="•"/>
            </a:pPr>
            <a:r>
              <a:rPr lang="en-GB" dirty="0" smtClean="0">
                <a:latin typeface="Calibri" pitchFamily="34" charset="0"/>
              </a:rPr>
              <a:t> of any age with a palpable rectal mass</a:t>
            </a:r>
          </a:p>
          <a:p>
            <a:pPr>
              <a:buFont typeface="Arial" pitchFamily="34" charset="0"/>
              <a:buChar char="•"/>
            </a:pPr>
            <a:endParaRPr lang="en-GB" dirty="0" smtClean="0">
              <a:latin typeface="Calibri" pitchFamily="34" charset="0"/>
            </a:endParaRPr>
          </a:p>
          <a:p>
            <a:pPr>
              <a:buFont typeface="Arial" pitchFamily="34" charset="0"/>
              <a:buChar char="•"/>
            </a:pPr>
            <a:r>
              <a:rPr lang="en-GB" dirty="0" smtClean="0">
                <a:latin typeface="Calibri" pitchFamily="34" charset="0"/>
              </a:rPr>
              <a:t>men of any age with unexplained iron deficiency anaemia </a:t>
            </a:r>
            <a:r>
              <a:rPr lang="en-GB" dirty="0" err="1" smtClean="0">
                <a:latin typeface="Calibri" pitchFamily="34" charset="0"/>
              </a:rPr>
              <a:t>Hb</a:t>
            </a:r>
            <a:r>
              <a:rPr lang="en-GB" dirty="0" smtClean="0">
                <a:latin typeface="Calibri" pitchFamily="34" charset="0"/>
              </a:rPr>
              <a:t> &lt;11 </a:t>
            </a:r>
          </a:p>
          <a:p>
            <a:pPr>
              <a:buFont typeface="Arial" pitchFamily="34" charset="0"/>
              <a:buChar char="•"/>
            </a:pPr>
            <a:endParaRPr lang="en-GB" dirty="0" smtClean="0">
              <a:latin typeface="Calibri" pitchFamily="34" charset="0"/>
            </a:endParaRPr>
          </a:p>
          <a:p>
            <a:pPr>
              <a:buFont typeface="Arial" pitchFamily="34" charset="0"/>
              <a:buChar char="•"/>
            </a:pPr>
            <a:r>
              <a:rPr lang="en-GB" dirty="0" smtClean="0">
                <a:latin typeface="Calibri" pitchFamily="34" charset="0"/>
              </a:rPr>
              <a:t>non-menstruating women with unexplained iron deficiency anaemia </a:t>
            </a:r>
            <a:r>
              <a:rPr lang="en-GB" dirty="0" err="1" smtClean="0">
                <a:latin typeface="Calibri" pitchFamily="34" charset="0"/>
              </a:rPr>
              <a:t>Hb</a:t>
            </a:r>
            <a:r>
              <a:rPr lang="en-GB" dirty="0" smtClean="0">
                <a:latin typeface="Calibri" pitchFamily="34" charset="0"/>
              </a:rPr>
              <a:t>&lt;10</a:t>
            </a:r>
            <a:endParaRPr lang="en-GB" dirty="0">
              <a:latin typeface="Calibri"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mbria" pitchFamily="18" charset="0"/>
              </a:rPr>
              <a:t>Alarm Features- Headache</a:t>
            </a:r>
            <a:endParaRPr lang="en-GB" dirty="0">
              <a:latin typeface="Cambria" pitchFamily="18" charset="0"/>
            </a:endParaRPr>
          </a:p>
        </p:txBody>
      </p:sp>
      <p:sp>
        <p:nvSpPr>
          <p:cNvPr id="4" name="Rectangle 3"/>
          <p:cNvSpPr>
            <a:spLocks noGrp="1" noChangeArrowheads="1"/>
          </p:cNvSpPr>
          <p:nvPr>
            <p:ph idx="1"/>
          </p:nvPr>
        </p:nvSpPr>
        <p:spPr/>
        <p:txBody>
          <a:bodyPr>
            <a:noAutofit/>
          </a:bodyPr>
          <a:lstStyle/>
          <a:p>
            <a:r>
              <a:rPr lang="en-GB" b="1" i="1" u="sng" dirty="0" smtClean="0">
                <a:latin typeface="Calibri" pitchFamily="34" charset="0"/>
              </a:rPr>
              <a:t>Definite cause for concern</a:t>
            </a:r>
          </a:p>
          <a:p>
            <a:pPr>
              <a:buNone/>
            </a:pPr>
            <a:r>
              <a:rPr lang="en-GB" b="1" dirty="0" smtClean="0">
                <a:latin typeface="Calibri" pitchFamily="34" charset="0"/>
              </a:rPr>
              <a:t>Visual loss</a:t>
            </a:r>
            <a:r>
              <a:rPr lang="en-GB" dirty="0" smtClean="0">
                <a:latin typeface="Calibri" pitchFamily="34" charset="0"/>
              </a:rPr>
              <a:t> - GCA, Acute angle-closure glaucoma</a:t>
            </a:r>
          </a:p>
          <a:p>
            <a:pPr>
              <a:buNone/>
            </a:pPr>
            <a:r>
              <a:rPr lang="en-GB" b="1" dirty="0" smtClean="0">
                <a:latin typeface="Calibri" pitchFamily="34" charset="0"/>
              </a:rPr>
              <a:t>Ataxia</a:t>
            </a:r>
            <a:r>
              <a:rPr lang="en-GB" dirty="0" smtClean="0">
                <a:latin typeface="Calibri" pitchFamily="34" charset="0"/>
              </a:rPr>
              <a:t> - CVA, Brain tumour</a:t>
            </a:r>
          </a:p>
          <a:p>
            <a:pPr>
              <a:buNone/>
            </a:pPr>
            <a:r>
              <a:rPr lang="en-GB" b="1" dirty="0" smtClean="0">
                <a:latin typeface="Calibri" pitchFamily="34" charset="0"/>
              </a:rPr>
              <a:t>Confusion or lethargy</a:t>
            </a:r>
            <a:r>
              <a:rPr lang="en-GB" dirty="0" smtClean="0">
                <a:latin typeface="Calibri" pitchFamily="34" charset="0"/>
              </a:rPr>
              <a:t> - </a:t>
            </a:r>
            <a:r>
              <a:rPr lang="en-GB" dirty="0" err="1" smtClean="0">
                <a:latin typeface="Calibri" pitchFamily="34" charset="0"/>
              </a:rPr>
              <a:t>Intracerebral</a:t>
            </a:r>
            <a:r>
              <a:rPr lang="en-GB" dirty="0" smtClean="0">
                <a:latin typeface="Calibri" pitchFamily="34" charset="0"/>
              </a:rPr>
              <a:t> haemorrhage, Meningitis</a:t>
            </a:r>
          </a:p>
          <a:p>
            <a:pPr>
              <a:buNone/>
            </a:pPr>
            <a:r>
              <a:rPr lang="en-GB" dirty="0" smtClean="0">
                <a:latin typeface="Calibri" pitchFamily="34" charset="0"/>
              </a:rPr>
              <a:t>Encephalitis, Brain tumour, Brain abscess</a:t>
            </a:r>
          </a:p>
          <a:p>
            <a:pPr>
              <a:buNone/>
            </a:pPr>
            <a:r>
              <a:rPr lang="en-GB" b="1" dirty="0" smtClean="0">
                <a:latin typeface="Calibri" pitchFamily="34" charset="0"/>
              </a:rPr>
              <a:t>New onset seizure - </a:t>
            </a:r>
            <a:r>
              <a:rPr lang="en-GB" dirty="0" smtClean="0">
                <a:latin typeface="Calibri" pitchFamily="34" charset="0"/>
              </a:rPr>
              <a:t>CVA, Encephalitis, Brain tumour</a:t>
            </a:r>
          </a:p>
          <a:p>
            <a:endParaRPr lang="en-GB" b="1" dirty="0" smtClean="0">
              <a:latin typeface="Calibri" pitchFamily="34" charset="0"/>
            </a:endParaRPr>
          </a:p>
          <a:p>
            <a:r>
              <a:rPr lang="en-GB" b="1" i="1" u="sng" dirty="0" smtClean="0">
                <a:latin typeface="Calibri" pitchFamily="34" charset="0"/>
              </a:rPr>
              <a:t>May indicate a serious cause for headache</a:t>
            </a:r>
          </a:p>
          <a:p>
            <a:pPr>
              <a:buNone/>
            </a:pPr>
            <a:r>
              <a:rPr lang="en-GB" b="1" dirty="0" smtClean="0">
                <a:latin typeface="Calibri" pitchFamily="34" charset="0"/>
              </a:rPr>
              <a:t>Fever</a:t>
            </a:r>
            <a:r>
              <a:rPr lang="en-GB" dirty="0" smtClean="0">
                <a:latin typeface="Calibri" pitchFamily="34" charset="0"/>
              </a:rPr>
              <a:t> - Meningitis, Encephalitis, Brain abscess</a:t>
            </a:r>
          </a:p>
          <a:p>
            <a:pPr>
              <a:buNone/>
            </a:pPr>
            <a:r>
              <a:rPr lang="en-GB" b="1" dirty="0" smtClean="0">
                <a:latin typeface="Calibri" pitchFamily="34" charset="0"/>
              </a:rPr>
              <a:t>Weight loss</a:t>
            </a:r>
            <a:r>
              <a:rPr lang="en-GB" dirty="0" smtClean="0">
                <a:latin typeface="Calibri" pitchFamily="34" charset="0"/>
              </a:rPr>
              <a:t> - Brain tumour</a:t>
            </a:r>
          </a:p>
          <a:p>
            <a:pPr>
              <a:buNone/>
            </a:pPr>
            <a:r>
              <a:rPr lang="en-GB" b="1" dirty="0" smtClean="0">
                <a:latin typeface="Calibri" pitchFamily="34" charset="0"/>
              </a:rPr>
              <a:t>History of malignancy</a:t>
            </a:r>
            <a:r>
              <a:rPr lang="en-GB" dirty="0" smtClean="0">
                <a:latin typeface="Calibri" pitchFamily="34" charset="0"/>
              </a:rPr>
              <a:t> - Brain metastasis</a:t>
            </a:r>
          </a:p>
          <a:p>
            <a:pPr>
              <a:buNone/>
            </a:pPr>
            <a:r>
              <a:rPr lang="en-GB" b="1" dirty="0" smtClean="0">
                <a:latin typeface="Calibri" pitchFamily="34" charset="0"/>
              </a:rPr>
              <a:t>History of HIV</a:t>
            </a:r>
            <a:r>
              <a:rPr lang="en-GB" dirty="0" smtClean="0">
                <a:latin typeface="Calibri" pitchFamily="34" charset="0"/>
              </a:rPr>
              <a:t> - lymphoma, Toxoplasmosis, </a:t>
            </a:r>
            <a:r>
              <a:rPr lang="en-GB" dirty="0" err="1" smtClean="0">
                <a:latin typeface="Calibri" pitchFamily="34" charset="0"/>
              </a:rPr>
              <a:t>Cryptococcal</a:t>
            </a:r>
            <a:r>
              <a:rPr lang="en-GB" dirty="0" smtClean="0">
                <a:latin typeface="Calibri" pitchFamily="34" charset="0"/>
              </a:rPr>
              <a:t> meningitis</a:t>
            </a:r>
          </a:p>
          <a:p>
            <a:pPr>
              <a:buNone/>
            </a:pPr>
            <a:r>
              <a:rPr lang="en-GB" b="1" dirty="0" smtClean="0">
                <a:latin typeface="Calibri" pitchFamily="34" charset="0"/>
              </a:rPr>
              <a:t>Thunderclap headache</a:t>
            </a:r>
            <a:r>
              <a:rPr lang="en-GB" dirty="0" smtClean="0">
                <a:latin typeface="Calibri" pitchFamily="34" charset="0"/>
              </a:rPr>
              <a:t> - Subarachnoid haemorrhage </a:t>
            </a:r>
          </a:p>
          <a:p>
            <a:pPr>
              <a:buNone/>
            </a:pPr>
            <a:r>
              <a:rPr lang="en-GB" b="1" dirty="0" smtClean="0">
                <a:latin typeface="Calibri" pitchFamily="34" charset="0"/>
              </a:rPr>
              <a:t>Symptoms of raised intracranial pressure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mbria" pitchFamily="18" charset="0"/>
              </a:rPr>
              <a:t>Headache</a:t>
            </a:r>
            <a:endParaRPr lang="en-GB" dirty="0">
              <a:latin typeface="Cambria" pitchFamily="18" charset="0"/>
            </a:endParaRPr>
          </a:p>
        </p:txBody>
      </p:sp>
      <p:sp>
        <p:nvSpPr>
          <p:cNvPr id="3" name="Content Placeholder 2"/>
          <p:cNvSpPr>
            <a:spLocks noGrp="1"/>
          </p:cNvSpPr>
          <p:nvPr>
            <p:ph idx="1"/>
          </p:nvPr>
        </p:nvSpPr>
        <p:spPr/>
        <p:txBody>
          <a:bodyPr>
            <a:normAutofit/>
          </a:bodyPr>
          <a:lstStyle/>
          <a:p>
            <a:r>
              <a:rPr lang="en-GB" dirty="0" smtClean="0">
                <a:latin typeface="Calibri" pitchFamily="34" charset="0"/>
              </a:rPr>
              <a:t>The British Journal of Radiology, 76 (2003), 532–535</a:t>
            </a:r>
          </a:p>
          <a:p>
            <a:endParaRPr lang="en-GB" dirty="0" smtClean="0">
              <a:latin typeface="Calibri" pitchFamily="34" charset="0"/>
            </a:endParaRPr>
          </a:p>
          <a:p>
            <a:r>
              <a:rPr lang="en-GB" dirty="0" smtClean="0">
                <a:latin typeface="Calibri" pitchFamily="34" charset="0"/>
              </a:rPr>
              <a:t>Most reliable ‘red flags’ for presence of abnormal brain imaging were:</a:t>
            </a:r>
          </a:p>
          <a:p>
            <a:endParaRPr lang="en-GB" dirty="0" smtClean="0">
              <a:latin typeface="Calibri" pitchFamily="34" charset="0"/>
            </a:endParaRPr>
          </a:p>
          <a:p>
            <a:pPr>
              <a:buFont typeface="Arial" pitchFamily="34" charset="0"/>
              <a:buChar char="•"/>
            </a:pPr>
            <a:r>
              <a:rPr lang="en-GB" dirty="0" smtClean="0">
                <a:latin typeface="Calibri" pitchFamily="34" charset="0"/>
              </a:rPr>
              <a:t>Paralysis</a:t>
            </a:r>
          </a:p>
          <a:p>
            <a:pPr>
              <a:buFont typeface="Arial" pitchFamily="34" charset="0"/>
              <a:buChar char="•"/>
            </a:pPr>
            <a:r>
              <a:rPr lang="en-GB" dirty="0" smtClean="0">
                <a:latin typeface="Calibri" pitchFamily="34" charset="0"/>
              </a:rPr>
              <a:t>Reduced conscious level</a:t>
            </a:r>
          </a:p>
          <a:p>
            <a:pPr>
              <a:buFont typeface="Arial" pitchFamily="34" charset="0"/>
              <a:buChar char="•"/>
            </a:pPr>
            <a:r>
              <a:rPr lang="en-GB" dirty="0" err="1" smtClean="0">
                <a:latin typeface="Calibri" pitchFamily="34" charset="0"/>
              </a:rPr>
              <a:t>Papilloedema</a:t>
            </a:r>
            <a:endParaRPr lang="en-GB" dirty="0" smtClean="0">
              <a:latin typeface="Calibri" pitchFamily="34" charset="0"/>
            </a:endParaRPr>
          </a:p>
          <a:p>
            <a:endParaRPr lang="en-GB" dirty="0" smtClean="0">
              <a:latin typeface="Calibri"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mbria" pitchFamily="18" charset="0"/>
              </a:rPr>
              <a:t>Cough	- urgent CXR (NICE2007)</a:t>
            </a:r>
            <a:endParaRPr lang="en-GB" dirty="0">
              <a:latin typeface="Cambria" pitchFamily="18" charset="0"/>
            </a:endParaRPr>
          </a:p>
        </p:txBody>
      </p:sp>
      <p:sp>
        <p:nvSpPr>
          <p:cNvPr id="3" name="Content Placeholder 2"/>
          <p:cNvSpPr>
            <a:spLocks noGrp="1"/>
          </p:cNvSpPr>
          <p:nvPr>
            <p:ph idx="1"/>
          </p:nvPr>
        </p:nvSpPr>
        <p:spPr>
          <a:xfrm>
            <a:off x="899592" y="1844823"/>
            <a:ext cx="7787208" cy="4555977"/>
          </a:xfrm>
        </p:spPr>
        <p:txBody>
          <a:bodyPr>
            <a:normAutofit/>
          </a:bodyPr>
          <a:lstStyle/>
          <a:p>
            <a:pPr>
              <a:buFont typeface="Arial" pitchFamily="34" charset="0"/>
              <a:buChar char="•"/>
            </a:pPr>
            <a:r>
              <a:rPr lang="en-GB" sz="2000" dirty="0" smtClean="0">
                <a:latin typeface="Calibri" pitchFamily="34" charset="0"/>
              </a:rPr>
              <a:t>haemoptysis, or  </a:t>
            </a:r>
          </a:p>
          <a:p>
            <a:endParaRPr lang="en-GB" sz="2000" dirty="0" smtClean="0">
              <a:latin typeface="Calibri" pitchFamily="34" charset="0"/>
            </a:endParaRPr>
          </a:p>
          <a:p>
            <a:pPr>
              <a:buFont typeface="Arial" pitchFamily="34" charset="0"/>
              <a:buChar char="•"/>
            </a:pPr>
            <a:r>
              <a:rPr lang="en-GB" sz="2000" dirty="0" smtClean="0">
                <a:latin typeface="Calibri" pitchFamily="34" charset="0"/>
              </a:rPr>
              <a:t>any of the following unexplained 3/52+: </a:t>
            </a:r>
          </a:p>
          <a:p>
            <a:pPr>
              <a:buNone/>
            </a:pPr>
            <a:r>
              <a:rPr lang="en-GB" sz="2000" dirty="0" smtClean="0">
                <a:latin typeface="Calibri" pitchFamily="34" charset="0"/>
              </a:rPr>
              <a:t>	− chest and/or shoulder pain </a:t>
            </a:r>
          </a:p>
          <a:p>
            <a:pPr>
              <a:buNone/>
            </a:pPr>
            <a:r>
              <a:rPr lang="en-GB" sz="2000" dirty="0" smtClean="0">
                <a:latin typeface="Calibri" pitchFamily="34" charset="0"/>
              </a:rPr>
              <a:t>	− dyspnoea </a:t>
            </a:r>
          </a:p>
          <a:p>
            <a:pPr>
              <a:buNone/>
            </a:pPr>
            <a:r>
              <a:rPr lang="en-GB" sz="2000" dirty="0" smtClean="0">
                <a:latin typeface="Calibri" pitchFamily="34" charset="0"/>
              </a:rPr>
              <a:t>	− weight loss </a:t>
            </a:r>
          </a:p>
          <a:p>
            <a:pPr>
              <a:buNone/>
            </a:pPr>
            <a:r>
              <a:rPr lang="en-GB" sz="2000" dirty="0" smtClean="0">
                <a:latin typeface="Calibri" pitchFamily="34" charset="0"/>
              </a:rPr>
              <a:t>	− chest signs </a:t>
            </a:r>
          </a:p>
          <a:p>
            <a:pPr>
              <a:buNone/>
            </a:pPr>
            <a:r>
              <a:rPr lang="en-GB" sz="2000" dirty="0" smtClean="0">
                <a:latin typeface="Calibri" pitchFamily="34" charset="0"/>
              </a:rPr>
              <a:t>	− hoarseness </a:t>
            </a:r>
          </a:p>
          <a:p>
            <a:pPr>
              <a:buNone/>
            </a:pPr>
            <a:r>
              <a:rPr lang="en-GB" sz="2000" dirty="0" smtClean="0">
                <a:latin typeface="Calibri" pitchFamily="34" charset="0"/>
              </a:rPr>
              <a:t>	− finger clubbing </a:t>
            </a:r>
          </a:p>
          <a:p>
            <a:pPr>
              <a:buNone/>
            </a:pPr>
            <a:r>
              <a:rPr lang="en-GB" sz="2000" dirty="0" smtClean="0">
                <a:latin typeface="Calibri" pitchFamily="34" charset="0"/>
              </a:rPr>
              <a:t>	− cervical and/or </a:t>
            </a:r>
            <a:r>
              <a:rPr lang="en-GB" sz="2000" dirty="0" err="1" smtClean="0">
                <a:latin typeface="Calibri" pitchFamily="34" charset="0"/>
              </a:rPr>
              <a:t>supraclavicular</a:t>
            </a:r>
            <a:r>
              <a:rPr lang="en-GB" sz="2000" dirty="0" smtClean="0">
                <a:latin typeface="Calibri" pitchFamily="34" charset="0"/>
              </a:rPr>
              <a:t> </a:t>
            </a:r>
            <a:r>
              <a:rPr lang="en-GB" sz="2000" dirty="0" err="1" smtClean="0">
                <a:latin typeface="Calibri" pitchFamily="34" charset="0"/>
              </a:rPr>
              <a:t>lymphadenopathy</a:t>
            </a:r>
            <a:r>
              <a:rPr lang="en-GB" sz="2000" dirty="0" smtClean="0">
                <a:latin typeface="Calibri" pitchFamily="34" charset="0"/>
              </a:rPr>
              <a:t> </a:t>
            </a:r>
          </a:p>
          <a:p>
            <a:pPr>
              <a:buNone/>
            </a:pPr>
            <a:r>
              <a:rPr lang="en-GB" sz="2000" dirty="0" smtClean="0">
                <a:latin typeface="Calibri" pitchFamily="34" charset="0"/>
              </a:rPr>
              <a:t>	− cough with or without any of the above </a:t>
            </a:r>
          </a:p>
          <a:p>
            <a:pPr>
              <a:buNone/>
            </a:pPr>
            <a:r>
              <a:rPr lang="en-GB" sz="2000" dirty="0" smtClean="0">
                <a:latin typeface="Calibri" pitchFamily="34" charset="0"/>
              </a:rPr>
              <a:t>	− features suggestive of metastasis from a lung cancer</a:t>
            </a:r>
            <a:endParaRPr lang="en-GB" sz="20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mbria" pitchFamily="18" charset="0"/>
              </a:rPr>
              <a:t>Summary</a:t>
            </a:r>
            <a:endParaRPr lang="en-GB" dirty="0">
              <a:latin typeface="Cambria" pitchFamily="18" charset="0"/>
            </a:endParaRP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282" y="4698154"/>
            <a:ext cx="2977341" cy="1565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214" y="1936577"/>
            <a:ext cx="3082409" cy="170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16784" y="1628800"/>
            <a:ext cx="1762790" cy="307777"/>
          </a:xfrm>
          <a:prstGeom prst="rect">
            <a:avLst/>
          </a:prstGeom>
          <a:noFill/>
        </p:spPr>
        <p:txBody>
          <a:bodyPr wrap="square" rtlCol="0">
            <a:spAutoFit/>
          </a:bodyPr>
          <a:lstStyle/>
          <a:p>
            <a:pPr marL="363538" indent="-363538">
              <a:spcBef>
                <a:spcPts val="0"/>
              </a:spcBef>
              <a:spcAft>
                <a:spcPts val="0"/>
              </a:spcAft>
            </a:pPr>
            <a:r>
              <a:rPr lang="en-GB" sz="1400" i="0" dirty="0" smtClean="0">
                <a:solidFill>
                  <a:srgbClr val="040404"/>
                </a:solidFill>
                <a:latin typeface="Calibri" pitchFamily="34" charset="0"/>
                <a:cs typeface="Calibri" pitchFamily="34" charset="0"/>
              </a:rPr>
              <a:t>Type 2- analytical </a:t>
            </a:r>
          </a:p>
        </p:txBody>
      </p:sp>
      <p:sp>
        <p:nvSpPr>
          <p:cNvPr id="12" name="TextBox 11"/>
          <p:cNvSpPr txBox="1"/>
          <p:nvPr/>
        </p:nvSpPr>
        <p:spPr>
          <a:xfrm>
            <a:off x="404834" y="4009575"/>
            <a:ext cx="1762790" cy="307777"/>
          </a:xfrm>
          <a:prstGeom prst="rect">
            <a:avLst/>
          </a:prstGeom>
          <a:noFill/>
        </p:spPr>
        <p:txBody>
          <a:bodyPr wrap="square" rtlCol="0">
            <a:spAutoFit/>
          </a:bodyPr>
          <a:lstStyle/>
          <a:p>
            <a:pPr marL="363538" indent="-363538">
              <a:spcBef>
                <a:spcPts val="0"/>
              </a:spcBef>
              <a:spcAft>
                <a:spcPts val="0"/>
              </a:spcAft>
            </a:pPr>
            <a:r>
              <a:rPr lang="en-GB" sz="1400" i="0" dirty="0" smtClean="0">
                <a:solidFill>
                  <a:srgbClr val="040404"/>
                </a:solidFill>
                <a:latin typeface="Calibri" pitchFamily="34" charset="0"/>
                <a:cs typeface="Calibri" pitchFamily="34" charset="0"/>
              </a:rPr>
              <a:t>Type 1- intuitive</a:t>
            </a:r>
          </a:p>
        </p:txBody>
      </p:sp>
      <p:sp>
        <p:nvSpPr>
          <p:cNvPr id="14" name="TextBox 13"/>
          <p:cNvSpPr txBox="1"/>
          <p:nvPr/>
        </p:nvSpPr>
        <p:spPr>
          <a:xfrm>
            <a:off x="404834" y="6459824"/>
            <a:ext cx="3689251" cy="261610"/>
          </a:xfrm>
          <a:prstGeom prst="rect">
            <a:avLst/>
          </a:prstGeom>
          <a:noFill/>
        </p:spPr>
        <p:txBody>
          <a:bodyPr wrap="square" rtlCol="0">
            <a:spAutoFit/>
          </a:bodyPr>
          <a:lstStyle/>
          <a:p>
            <a:pPr marL="363538" indent="-363538">
              <a:spcBef>
                <a:spcPts val="0"/>
              </a:spcBef>
              <a:spcAft>
                <a:spcPts val="0"/>
              </a:spcAft>
            </a:pPr>
            <a:r>
              <a:rPr lang="en-GB" sz="1100" i="0" dirty="0" smtClean="0">
                <a:solidFill>
                  <a:srgbClr val="040404"/>
                </a:solidFill>
                <a:latin typeface="Calibri" pitchFamily="34" charset="0"/>
                <a:cs typeface="Calibri" pitchFamily="34" charset="0"/>
              </a:rPr>
              <a:t>Eva, K Medical Education 2005</a:t>
            </a:r>
          </a:p>
        </p:txBody>
      </p:sp>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3484218"/>
            <a:ext cx="4223446" cy="1303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bwMode="auto">
          <a:xfrm>
            <a:off x="3419872" y="2790800"/>
            <a:ext cx="1008112" cy="782216"/>
          </a:xfrm>
          <a:prstGeom prst="straightConnector1">
            <a:avLst/>
          </a:prstGeom>
          <a:solidFill>
            <a:schemeClr val="accent1"/>
          </a:solidFill>
          <a:ln w="9525" cap="flat" cmpd="sng" algn="ctr">
            <a:noFill/>
            <a:prstDash val="solid"/>
            <a:round/>
            <a:headEnd type="none" w="med" len="med"/>
            <a:tailEnd type="arrow"/>
          </a:ln>
          <a:effectLst/>
        </p:spPr>
      </p:cxnSp>
      <p:sp>
        <p:nvSpPr>
          <p:cNvPr id="9" name="Right Arrow 8"/>
          <p:cNvSpPr/>
          <p:nvPr/>
        </p:nvSpPr>
        <p:spPr bwMode="auto">
          <a:xfrm>
            <a:off x="3296623" y="3861048"/>
            <a:ext cx="978408" cy="484632"/>
          </a:xfrm>
          <a:prstGeom prst="rightArrow">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Tree>
    <p:extLst>
      <p:ext uri="{BB962C8B-B14F-4D97-AF65-F5344CB8AC3E}">
        <p14:creationId xmlns:p14="http://schemas.microsoft.com/office/powerpoint/2010/main" val="21293232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solidFill>
                  <a:srgbClr val="C00000"/>
                </a:solidFill>
                <a:latin typeface="Cambria" pitchFamily="18" charset="0"/>
              </a:rPr>
              <a:t>Stages in Reaching a Diagnosis</a:t>
            </a:r>
            <a:endParaRPr lang="en-GB" dirty="0">
              <a:solidFill>
                <a:srgbClr val="C00000"/>
              </a:solidFill>
              <a:latin typeface="Cambria" pitchFamily="18" charset="0"/>
            </a:endParaRPr>
          </a:p>
        </p:txBody>
      </p:sp>
      <p:pic>
        <p:nvPicPr>
          <p:cNvPr id="25602" name="Picture 5"/>
          <p:cNvPicPr>
            <a:picLocks noGrp="1" noChangeAspect="1" noChangeArrowheads="1"/>
          </p:cNvPicPr>
          <p:nvPr>
            <p:ph idx="1"/>
          </p:nvPr>
        </p:nvPicPr>
        <p:blipFill>
          <a:blip r:embed="rId3" cstate="print"/>
          <a:stretch>
            <a:fillRect/>
          </a:stretch>
        </p:blipFill>
        <p:spPr>
          <a:xfrm>
            <a:off x="1835696" y="1844824"/>
            <a:ext cx="5473700" cy="4025900"/>
          </a:xfrm>
        </p:spPr>
      </p:pic>
      <p:sp>
        <p:nvSpPr>
          <p:cNvPr id="5" name="Rectangle 5"/>
          <p:cNvSpPr>
            <a:spLocks noChangeArrowheads="1"/>
          </p:cNvSpPr>
          <p:nvPr/>
        </p:nvSpPr>
        <p:spPr bwMode="auto">
          <a:xfrm>
            <a:off x="539552" y="6165304"/>
            <a:ext cx="8064500" cy="523220"/>
          </a:xfrm>
          <a:prstGeom prst="rect">
            <a:avLst/>
          </a:prstGeom>
          <a:noFill/>
          <a:ln w="9525">
            <a:noFill/>
            <a:miter lim="800000"/>
            <a:headEnd/>
            <a:tailEnd/>
          </a:ln>
        </p:spPr>
        <p:txBody>
          <a:bodyPr>
            <a:spAutoFit/>
          </a:bodyPr>
          <a:lstStyle/>
          <a:p>
            <a:r>
              <a:rPr lang="en-GB" sz="1400" i="1" dirty="0">
                <a:solidFill>
                  <a:srgbClr val="4B4F55"/>
                </a:solidFill>
                <a:latin typeface="Calibri" pitchFamily="34" charset="0"/>
              </a:rPr>
              <a:t>Diagnostic Strategies used in Primary Care: </a:t>
            </a:r>
            <a:r>
              <a:rPr lang="en-GB" sz="1400" i="1" dirty="0" err="1">
                <a:solidFill>
                  <a:srgbClr val="4B4F55"/>
                </a:solidFill>
                <a:latin typeface="Calibri" pitchFamily="34" charset="0"/>
              </a:rPr>
              <a:t>Heneghan</a:t>
            </a:r>
            <a:r>
              <a:rPr lang="en-GB" sz="1400" i="1" dirty="0" smtClean="0">
                <a:solidFill>
                  <a:srgbClr val="4B4F55"/>
                </a:solidFill>
                <a:latin typeface="Calibri" pitchFamily="34" charset="0"/>
              </a:rPr>
              <a:t>, C et </a:t>
            </a:r>
            <a:r>
              <a:rPr lang="en-GB" sz="1400" i="1" dirty="0">
                <a:solidFill>
                  <a:srgbClr val="4B4F55"/>
                </a:solidFill>
                <a:latin typeface="Calibri" pitchFamily="34" charset="0"/>
              </a:rPr>
              <a:t>al</a:t>
            </a:r>
          </a:p>
          <a:p>
            <a:r>
              <a:rPr lang="en-US" sz="1400" i="1" dirty="0">
                <a:solidFill>
                  <a:srgbClr val="4B4F55"/>
                </a:solidFill>
                <a:latin typeface="Calibri" pitchFamily="34" charset="0"/>
              </a:rPr>
              <a:t>BMJ 2009;338:b946</a:t>
            </a:r>
            <a:endParaRPr lang="en-GB" sz="1400" i="1" dirty="0">
              <a:solidFill>
                <a:srgbClr val="4B4F55"/>
              </a:solidFill>
              <a:latin typeface="Calibri" pitchFamily="34" charset="0"/>
            </a:endParaRPr>
          </a:p>
        </p:txBody>
      </p:sp>
    </p:spTree>
    <p:extLst>
      <p:ext uri="{BB962C8B-B14F-4D97-AF65-F5344CB8AC3E}">
        <p14:creationId xmlns:p14="http://schemas.microsoft.com/office/powerpoint/2010/main" val="41005016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solidFill>
                  <a:srgbClr val="C00000"/>
                </a:solidFill>
                <a:latin typeface="Cambria" pitchFamily="18" charset="0"/>
              </a:rPr>
              <a:t>Suggested reading</a:t>
            </a:r>
            <a:endParaRPr lang="en-GB" dirty="0">
              <a:solidFill>
                <a:srgbClr val="C00000"/>
              </a:solidFill>
              <a:latin typeface="Cambria" pitchFamily="18" charset="0"/>
            </a:endParaRPr>
          </a:p>
        </p:txBody>
      </p:sp>
      <p:sp>
        <p:nvSpPr>
          <p:cNvPr id="3" name="Content Placeholder 2"/>
          <p:cNvSpPr>
            <a:spLocks noGrp="1"/>
          </p:cNvSpPr>
          <p:nvPr>
            <p:ph idx="1"/>
          </p:nvPr>
        </p:nvSpPr>
        <p:spPr/>
        <p:txBody>
          <a:bodyPr/>
          <a:lstStyle/>
          <a:p>
            <a:r>
              <a:rPr lang="en-GB" dirty="0" err="1" smtClean="0">
                <a:latin typeface="Calibri" pitchFamily="34" charset="0"/>
              </a:rPr>
              <a:t>Heneghan</a:t>
            </a:r>
            <a:r>
              <a:rPr lang="en-GB" dirty="0" smtClean="0">
                <a:latin typeface="Calibri" pitchFamily="34" charset="0"/>
              </a:rPr>
              <a:t> C, et al “Diagnostic </a:t>
            </a:r>
            <a:r>
              <a:rPr lang="en-GB" dirty="0">
                <a:latin typeface="Calibri" pitchFamily="34" charset="0"/>
              </a:rPr>
              <a:t>Strategies used in Primary </a:t>
            </a:r>
            <a:r>
              <a:rPr lang="en-GB" dirty="0" smtClean="0">
                <a:latin typeface="Calibri" pitchFamily="34" charset="0"/>
              </a:rPr>
              <a:t>Care” </a:t>
            </a:r>
          </a:p>
          <a:p>
            <a:r>
              <a:rPr lang="en-US" dirty="0" smtClean="0">
                <a:latin typeface="Calibri" pitchFamily="34" charset="0"/>
              </a:rPr>
              <a:t>BMJ 2009;338:b946</a:t>
            </a:r>
          </a:p>
          <a:p>
            <a:endParaRPr lang="en-US" i="1" dirty="0">
              <a:latin typeface="Calibri" pitchFamily="34" charset="0"/>
            </a:endParaRPr>
          </a:p>
          <a:p>
            <a:r>
              <a:rPr lang="en-GB" dirty="0" smtClean="0">
                <a:latin typeface="Calibri" pitchFamily="34" charset="0"/>
              </a:rPr>
              <a:t>Norman</a:t>
            </a:r>
            <a:r>
              <a:rPr lang="en-GB" dirty="0">
                <a:latin typeface="Calibri" pitchFamily="34" charset="0"/>
              </a:rPr>
              <a:t>, G et al </a:t>
            </a:r>
            <a:r>
              <a:rPr lang="en-GB" dirty="0" smtClean="0">
                <a:latin typeface="Calibri" pitchFamily="34" charset="0"/>
              </a:rPr>
              <a:t>“Iterative diagnosis” BMJ</a:t>
            </a:r>
            <a:r>
              <a:rPr lang="en-GB" dirty="0">
                <a:latin typeface="Calibri" pitchFamily="34" charset="0"/>
              </a:rPr>
              <a:t> 2009;339 747-752</a:t>
            </a:r>
            <a:endParaRPr lang="en-GB" dirty="0"/>
          </a:p>
          <a:p>
            <a:endParaRPr lang="en-GB" i="1" dirty="0" smtClean="0">
              <a:latin typeface="Calibri" pitchFamily="34" charset="0"/>
            </a:endParaRPr>
          </a:p>
          <a:p>
            <a:r>
              <a:rPr lang="en-GB" dirty="0" err="1" smtClean="0">
                <a:latin typeface="Calibri" pitchFamily="34" charset="0"/>
              </a:rPr>
              <a:t>Croskerry</a:t>
            </a:r>
            <a:r>
              <a:rPr lang="en-GB" dirty="0" smtClean="0">
                <a:latin typeface="Calibri" pitchFamily="34" charset="0"/>
              </a:rPr>
              <a:t>, P and </a:t>
            </a:r>
            <a:r>
              <a:rPr lang="en-GB" dirty="0" err="1" smtClean="0">
                <a:latin typeface="Calibri" pitchFamily="34" charset="0"/>
              </a:rPr>
              <a:t>Nimmo</a:t>
            </a:r>
            <a:r>
              <a:rPr lang="en-GB" dirty="0" smtClean="0">
                <a:latin typeface="Calibri" pitchFamily="34" charset="0"/>
              </a:rPr>
              <a:t>, GR “Better clinical decision making and reducing diagnostic error” J R </a:t>
            </a:r>
            <a:r>
              <a:rPr lang="en-GB" dirty="0" err="1" smtClean="0">
                <a:latin typeface="Calibri" pitchFamily="34" charset="0"/>
              </a:rPr>
              <a:t>Coll</a:t>
            </a:r>
            <a:r>
              <a:rPr lang="en-GB" dirty="0" smtClean="0">
                <a:latin typeface="Calibri" pitchFamily="34" charset="0"/>
              </a:rPr>
              <a:t> Physicians </a:t>
            </a:r>
            <a:r>
              <a:rPr lang="en-GB" dirty="0" err="1" smtClean="0">
                <a:latin typeface="Calibri" pitchFamily="34" charset="0"/>
              </a:rPr>
              <a:t>Edinb</a:t>
            </a:r>
            <a:r>
              <a:rPr lang="en-GB" dirty="0" smtClean="0">
                <a:latin typeface="Calibri" pitchFamily="34" charset="0"/>
              </a:rPr>
              <a:t> 2011; 41: 155-62</a:t>
            </a:r>
          </a:p>
          <a:p>
            <a:endParaRPr lang="en-GB" dirty="0">
              <a:latin typeface="Calibri" pitchFamily="34" charset="0"/>
            </a:endParaRPr>
          </a:p>
          <a:p>
            <a:r>
              <a:rPr lang="en-GB" dirty="0" err="1" smtClean="0">
                <a:latin typeface="Calibri" pitchFamily="34" charset="0"/>
              </a:rPr>
              <a:t>Doust</a:t>
            </a:r>
            <a:r>
              <a:rPr lang="en-GB" dirty="0" smtClean="0">
                <a:latin typeface="Calibri" pitchFamily="34" charset="0"/>
              </a:rPr>
              <a:t>, J “Using Probabilistic reasoning” BMJ 2009; 339: 1080-1082</a:t>
            </a:r>
            <a:endParaRPr lang="en-GB" dirty="0">
              <a:latin typeface="Calibri" pitchFamily="34" charset="0"/>
            </a:endParaRPr>
          </a:p>
          <a:p>
            <a:endParaRPr lang="en-GB" dirty="0"/>
          </a:p>
        </p:txBody>
      </p:sp>
    </p:spTree>
    <p:extLst>
      <p:ext uri="{BB962C8B-B14F-4D97-AF65-F5344CB8AC3E}">
        <p14:creationId xmlns:p14="http://schemas.microsoft.com/office/powerpoint/2010/main" val="9597555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solidFill>
                  <a:srgbClr val="C00000"/>
                </a:solidFill>
                <a:latin typeface="Cambria" pitchFamily="18" charset="0"/>
              </a:rPr>
              <a:t>Learning outcomes </a:t>
            </a:r>
            <a:endParaRPr lang="en-GB" dirty="0">
              <a:solidFill>
                <a:srgbClr val="C00000"/>
              </a:solidFill>
              <a:latin typeface="Cambria" pitchFamily="18" charset="0"/>
            </a:endParaRPr>
          </a:p>
        </p:txBody>
      </p:sp>
      <p:sp>
        <p:nvSpPr>
          <p:cNvPr id="3" name="Content Placeholder 2"/>
          <p:cNvSpPr>
            <a:spLocks noGrp="1"/>
          </p:cNvSpPr>
          <p:nvPr>
            <p:ph idx="1"/>
          </p:nvPr>
        </p:nvSpPr>
        <p:spPr/>
        <p:txBody>
          <a:bodyPr>
            <a:normAutofit/>
          </a:bodyPr>
          <a:lstStyle/>
          <a:p>
            <a:pPr>
              <a:lnSpc>
                <a:spcPct val="80000"/>
              </a:lnSpc>
            </a:pPr>
            <a:endParaRPr lang="en-GB" sz="2000" dirty="0" smtClean="0">
              <a:latin typeface="Calibri" pitchFamily="34" charset="0"/>
            </a:endParaRPr>
          </a:p>
          <a:p>
            <a:pPr>
              <a:lnSpc>
                <a:spcPct val="80000"/>
              </a:lnSpc>
            </a:pPr>
            <a:endParaRPr lang="en-GB" sz="2000" dirty="0" smtClean="0">
              <a:latin typeface="Calibri" pitchFamily="34" charset="0"/>
            </a:endParaRPr>
          </a:p>
          <a:p>
            <a:pPr>
              <a:lnSpc>
                <a:spcPct val="80000"/>
              </a:lnSpc>
              <a:buFont typeface="Arial" pitchFamily="34" charset="0"/>
              <a:buChar char="•"/>
            </a:pPr>
            <a:r>
              <a:rPr lang="en-GB" sz="2000" dirty="0" smtClean="0">
                <a:latin typeface="Calibri" pitchFamily="34" charset="0"/>
              </a:rPr>
              <a:t>Discuss models of clinical decision making</a:t>
            </a:r>
          </a:p>
          <a:p>
            <a:pPr lvl="1">
              <a:lnSpc>
                <a:spcPct val="80000"/>
              </a:lnSpc>
              <a:buFont typeface="Arial" pitchFamily="34" charset="0"/>
              <a:buChar char="•"/>
            </a:pPr>
            <a:r>
              <a:rPr lang="en-GB" dirty="0" err="1" smtClean="0">
                <a:latin typeface="Calibri" pitchFamily="34" charset="0"/>
              </a:rPr>
              <a:t>Hypothetico</a:t>
            </a:r>
            <a:r>
              <a:rPr lang="en-GB" dirty="0" smtClean="0">
                <a:latin typeface="Calibri" pitchFamily="34" charset="0"/>
              </a:rPr>
              <a:t>-deductive/iterative hypothesis testing</a:t>
            </a:r>
          </a:p>
          <a:p>
            <a:pPr lvl="1">
              <a:lnSpc>
                <a:spcPct val="80000"/>
              </a:lnSpc>
              <a:buFont typeface="Arial" pitchFamily="34" charset="0"/>
              <a:buChar char="•"/>
            </a:pPr>
            <a:r>
              <a:rPr lang="en-GB" dirty="0" smtClean="0">
                <a:latin typeface="Calibri" pitchFamily="34" charset="0"/>
              </a:rPr>
              <a:t>Combined approach</a:t>
            </a:r>
          </a:p>
          <a:p>
            <a:pPr lvl="1">
              <a:lnSpc>
                <a:spcPct val="80000"/>
              </a:lnSpc>
              <a:buFont typeface="Arial" pitchFamily="34" charset="0"/>
              <a:buChar char="•"/>
            </a:pPr>
            <a:r>
              <a:rPr lang="en-GB" dirty="0" smtClean="0">
                <a:latin typeface="Calibri" pitchFamily="34" charset="0"/>
              </a:rPr>
              <a:t>Dual process theory</a:t>
            </a:r>
          </a:p>
          <a:p>
            <a:pPr lvl="1">
              <a:lnSpc>
                <a:spcPct val="80000"/>
              </a:lnSpc>
              <a:buFont typeface="Arial" pitchFamily="34" charset="0"/>
              <a:buChar char="•"/>
            </a:pPr>
            <a:r>
              <a:rPr lang="en-GB" dirty="0" smtClean="0">
                <a:latin typeface="Calibri" pitchFamily="34" charset="0"/>
              </a:rPr>
              <a:t>Steps in reaching/refining a diagnosis or treatment plan</a:t>
            </a:r>
          </a:p>
          <a:p>
            <a:pPr>
              <a:lnSpc>
                <a:spcPct val="80000"/>
              </a:lnSpc>
              <a:buFont typeface="Arial" pitchFamily="34" charset="0"/>
              <a:buChar char="•"/>
            </a:pPr>
            <a:endParaRPr lang="en-GB" sz="2000" dirty="0" smtClean="0">
              <a:latin typeface="Calibri" pitchFamily="34" charset="0"/>
            </a:endParaRPr>
          </a:p>
          <a:p>
            <a:pPr>
              <a:lnSpc>
                <a:spcPct val="80000"/>
              </a:lnSpc>
              <a:buFont typeface="Arial" pitchFamily="34" charset="0"/>
              <a:buChar char="•"/>
            </a:pPr>
            <a:r>
              <a:rPr lang="en-GB" sz="2000" dirty="0" smtClean="0">
                <a:latin typeface="Calibri" pitchFamily="34" charset="0"/>
              </a:rPr>
              <a:t>Apply the theory to clinical cases</a:t>
            </a:r>
          </a:p>
          <a:p>
            <a:pPr>
              <a:lnSpc>
                <a:spcPct val="80000"/>
              </a:lnSpc>
              <a:buFont typeface="Arial" pitchFamily="34" charset="0"/>
              <a:buChar char="•"/>
            </a:pPr>
            <a:endParaRPr lang="en-GB" sz="2000" dirty="0" smtClean="0">
              <a:latin typeface="Calibri" pitchFamily="34" charset="0"/>
            </a:endParaRPr>
          </a:p>
          <a:p>
            <a:pPr>
              <a:lnSpc>
                <a:spcPct val="80000"/>
              </a:lnSpc>
              <a:buFont typeface="Arial" pitchFamily="34" charset="0"/>
              <a:buChar char="•"/>
            </a:pPr>
            <a:r>
              <a:rPr lang="en-GB" sz="2000" dirty="0" smtClean="0">
                <a:latin typeface="Calibri" pitchFamily="34" charset="0"/>
              </a:rPr>
              <a:t>Discuss the use of red flag questions</a:t>
            </a:r>
          </a:p>
          <a:p>
            <a:pPr>
              <a:lnSpc>
                <a:spcPct val="80000"/>
              </a:lnSpc>
            </a:pPr>
            <a:endParaRPr lang="en-GB" sz="3000" dirty="0" smtClean="0">
              <a:latin typeface="Calibri" pitchFamily="34" charset="0"/>
            </a:endParaRPr>
          </a:p>
          <a:p>
            <a:pPr>
              <a:lnSpc>
                <a:spcPct val="80000"/>
              </a:lnSpc>
              <a:buFont typeface="Wingdings 2" pitchFamily="18" charset="2"/>
              <a:buNone/>
            </a:pPr>
            <a:endParaRPr lang="en-GB" sz="3000" dirty="0" smtClean="0">
              <a:latin typeface="Calibri" pitchFamily="34" charset="0"/>
            </a:endParaRPr>
          </a:p>
          <a:p>
            <a:pPr>
              <a:lnSpc>
                <a:spcPct val="80000"/>
              </a:lnSpc>
              <a:buFont typeface="Wingdings 2" pitchFamily="18" charset="2"/>
              <a:buNone/>
            </a:pPr>
            <a:endParaRPr lang="en-GB" sz="3000" dirty="0" smtClean="0">
              <a:latin typeface="Calibri" pitchFamily="34" charset="0"/>
            </a:endParaRPr>
          </a:p>
        </p:txBody>
      </p:sp>
    </p:spTree>
    <p:extLst>
      <p:ext uri="{BB962C8B-B14F-4D97-AF65-F5344CB8AC3E}">
        <p14:creationId xmlns:p14="http://schemas.microsoft.com/office/powerpoint/2010/main" val="15383095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38200" y="609600"/>
            <a:ext cx="7543800" cy="638175"/>
          </a:xfrm>
          <a:prstGeom prst="rect">
            <a:avLst/>
          </a:prstGeom>
        </p:spPr>
        <p:txBody>
          <a:bodyPr anchor="b">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600" b="0" i="0" u="none" strike="noStrike" kern="0" cap="none" spc="0" normalizeH="0" baseline="0" noProof="0" dirty="0" smtClean="0">
                <a:ln>
                  <a:noFill/>
                </a:ln>
                <a:solidFill>
                  <a:srgbClr val="C00000"/>
                </a:solidFill>
                <a:effectLst/>
                <a:uLnTx/>
                <a:uFillTx/>
                <a:latin typeface="Cambria" pitchFamily="18" charset="0"/>
                <a:ea typeface="+mj-ea"/>
                <a:cs typeface="+mj-cs"/>
              </a:rPr>
              <a:t>How do you make clinical decisions?</a:t>
            </a:r>
            <a:endParaRPr kumimoji="0" lang="en-GB" sz="2600" b="0" i="0" u="none" strike="noStrike" kern="0" cap="none" spc="0" normalizeH="0" baseline="0" noProof="0" dirty="0">
              <a:ln>
                <a:noFill/>
              </a:ln>
              <a:solidFill>
                <a:srgbClr val="C00000"/>
              </a:solidFill>
              <a:effectLst/>
              <a:uLnTx/>
              <a:uFillTx/>
              <a:latin typeface="Cambria" pitchFamily="18" charset="0"/>
              <a:ea typeface="+mj-ea"/>
              <a:cs typeface="+mj-cs"/>
            </a:endParaRPr>
          </a:p>
        </p:txBody>
      </p:sp>
      <p:pic>
        <p:nvPicPr>
          <p:cNvPr id="4098" name="Picture 2" descr="http://annals.org/data/Journals/AIM/20094/8FF1.jpeg"/>
          <p:cNvPicPr>
            <a:picLocks noChangeAspect="1" noChangeArrowheads="1"/>
          </p:cNvPicPr>
          <p:nvPr/>
        </p:nvPicPr>
        <p:blipFill>
          <a:blip r:embed="rId3" cstate="print"/>
          <a:srcRect/>
          <a:stretch>
            <a:fillRect/>
          </a:stretch>
        </p:blipFill>
        <p:spPr bwMode="auto">
          <a:xfrm>
            <a:off x="251520" y="1916832"/>
            <a:ext cx="3186822" cy="3456384"/>
          </a:xfrm>
          <a:prstGeom prst="rect">
            <a:avLst/>
          </a:prstGeom>
          <a:noFill/>
        </p:spPr>
      </p:pic>
      <p:sp>
        <p:nvSpPr>
          <p:cNvPr id="10" name="Rectangle 9"/>
          <p:cNvSpPr/>
          <p:nvPr/>
        </p:nvSpPr>
        <p:spPr>
          <a:xfrm>
            <a:off x="251520" y="5733256"/>
            <a:ext cx="2736304" cy="246221"/>
          </a:xfrm>
          <a:prstGeom prst="rect">
            <a:avLst/>
          </a:prstGeom>
        </p:spPr>
        <p:txBody>
          <a:bodyPr wrap="square">
            <a:spAutoFit/>
          </a:bodyPr>
          <a:lstStyle/>
          <a:p>
            <a:r>
              <a:rPr lang="sv-SE" sz="1000" dirty="0" smtClean="0">
                <a:solidFill>
                  <a:srgbClr val="000000"/>
                </a:solidFill>
                <a:latin typeface="Calibri" pitchFamily="34" charset="0"/>
              </a:rPr>
              <a:t>Ann Intern Med. 19 July 2005;143(2):100-107 </a:t>
            </a:r>
            <a:endParaRPr lang="en-GB" sz="1000" dirty="0">
              <a:solidFill>
                <a:srgbClr val="000000"/>
              </a:solidFill>
              <a:latin typeface="Calibri" pitchFamily="34" charset="0"/>
            </a:endParaRPr>
          </a:p>
        </p:txBody>
      </p:sp>
      <p:pic>
        <p:nvPicPr>
          <p:cNvPr id="4100" name="Picture 4" descr="http://www.psychic-junkie.com/images/flipping-a-coin-gives-you-the-truth-of-the-matter-21350026.jpg"/>
          <p:cNvPicPr>
            <a:picLocks noChangeAspect="1" noChangeArrowheads="1"/>
          </p:cNvPicPr>
          <p:nvPr/>
        </p:nvPicPr>
        <p:blipFill>
          <a:blip r:embed="rId4" cstate="print"/>
          <a:srcRect/>
          <a:stretch>
            <a:fillRect/>
          </a:stretch>
        </p:blipFill>
        <p:spPr bwMode="auto">
          <a:xfrm>
            <a:off x="3779912" y="2564904"/>
            <a:ext cx="1411238" cy="2222422"/>
          </a:xfrm>
          <a:prstGeom prst="rect">
            <a:avLst/>
          </a:prstGeom>
          <a:noFill/>
        </p:spPr>
      </p:pic>
      <p:pic>
        <p:nvPicPr>
          <p:cNvPr id="4104" name="Picture 8" descr="http://www.cartoonstock.com/lowres/pha0106l.jpg"/>
          <p:cNvPicPr>
            <a:picLocks noChangeAspect="1" noChangeArrowheads="1"/>
          </p:cNvPicPr>
          <p:nvPr/>
        </p:nvPicPr>
        <p:blipFill>
          <a:blip r:embed="rId5" cstate="print"/>
          <a:srcRect/>
          <a:stretch>
            <a:fillRect/>
          </a:stretch>
        </p:blipFill>
        <p:spPr bwMode="auto">
          <a:xfrm>
            <a:off x="5585115" y="2276872"/>
            <a:ext cx="2855117" cy="3744416"/>
          </a:xfrm>
          <a:prstGeom prst="rect">
            <a:avLst/>
          </a:prstGeom>
          <a:noFill/>
        </p:spPr>
      </p:pic>
    </p:spTree>
    <p:extLst>
      <p:ext uri="{BB962C8B-B14F-4D97-AF65-F5344CB8AC3E}">
        <p14:creationId xmlns:p14="http://schemas.microsoft.com/office/powerpoint/2010/main" val="9081590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solidFill>
                  <a:srgbClr val="C00000"/>
                </a:solidFill>
                <a:latin typeface="Cambria" pitchFamily="18" charset="0"/>
              </a:rPr>
              <a:t>Iterative Hypothesis Testing</a:t>
            </a:r>
            <a:endParaRPr lang="en-GB" sz="2400" dirty="0">
              <a:solidFill>
                <a:srgbClr val="C00000"/>
              </a:solidFill>
              <a:latin typeface="Cambria" pitchFamily="18" charset="0"/>
            </a:endParaRPr>
          </a:p>
        </p:txBody>
      </p:sp>
      <p:sp>
        <p:nvSpPr>
          <p:cNvPr id="3" name="Content Placeholder 2"/>
          <p:cNvSpPr>
            <a:spLocks noGrp="1"/>
          </p:cNvSpPr>
          <p:nvPr>
            <p:ph idx="1"/>
          </p:nvPr>
        </p:nvSpPr>
        <p:spPr/>
        <p:txBody>
          <a:bodyPr>
            <a:normAutofit/>
          </a:bodyPr>
          <a:lstStyle/>
          <a:p>
            <a:r>
              <a:rPr lang="en-GB" sz="2000" b="1" dirty="0" smtClean="0">
                <a:latin typeface="Calibri" pitchFamily="34" charset="0"/>
              </a:rPr>
              <a:t>Initial hypothesis</a:t>
            </a:r>
          </a:p>
          <a:p>
            <a:pPr>
              <a:buNone/>
            </a:pPr>
            <a:r>
              <a:rPr lang="en-GB" sz="2000" dirty="0" smtClean="0">
                <a:latin typeface="Calibri" pitchFamily="34" charset="0"/>
              </a:rPr>
              <a:t>	Intuitive/heuristic – non-analytical</a:t>
            </a:r>
          </a:p>
          <a:p>
            <a:pPr>
              <a:buNone/>
            </a:pPr>
            <a:endParaRPr lang="en-GB" sz="2000" dirty="0" smtClean="0">
              <a:latin typeface="Calibri" pitchFamily="34" charset="0"/>
            </a:endParaRPr>
          </a:p>
          <a:p>
            <a:r>
              <a:rPr lang="en-GB" sz="2000" b="1" dirty="0" smtClean="0">
                <a:latin typeface="Calibri" pitchFamily="34" charset="0"/>
              </a:rPr>
              <a:t>Analytical Reasoning</a:t>
            </a:r>
          </a:p>
          <a:p>
            <a:pPr>
              <a:buNone/>
            </a:pPr>
            <a:r>
              <a:rPr lang="en-GB" sz="2000" dirty="0" smtClean="0">
                <a:latin typeface="Calibri" pitchFamily="34" charset="0"/>
              </a:rPr>
              <a:t>	Hypothesis testing- systematic gathering of data and weighing the elicited information against the mental rules</a:t>
            </a:r>
          </a:p>
          <a:p>
            <a:pPr>
              <a:buNone/>
            </a:pPr>
            <a:endParaRPr lang="en-GB" sz="2000" dirty="0" smtClean="0">
              <a:latin typeface="Calibri" pitchFamily="34" charset="0"/>
            </a:endParaRPr>
          </a:p>
          <a:p>
            <a:pPr>
              <a:buNone/>
            </a:pPr>
            <a:r>
              <a:rPr lang="en-GB" sz="2000" b="1" dirty="0" smtClean="0">
                <a:latin typeface="Calibri" pitchFamily="34" charset="0"/>
              </a:rPr>
              <a:t>Intuitive brake</a:t>
            </a:r>
          </a:p>
          <a:p>
            <a:pPr>
              <a:buNone/>
            </a:pPr>
            <a:r>
              <a:rPr lang="en-GB" sz="2000" b="1" dirty="0" smtClean="0">
                <a:latin typeface="Calibri" pitchFamily="34" charset="0"/>
              </a:rPr>
              <a:t>	</a:t>
            </a:r>
            <a:r>
              <a:rPr lang="en-GB" sz="2000" dirty="0" smtClean="0">
                <a:latin typeface="Calibri" pitchFamily="34" charset="0"/>
              </a:rPr>
              <a:t>“it just doesn’t feel right”</a:t>
            </a:r>
          </a:p>
          <a:p>
            <a:r>
              <a:rPr lang="en-GB" sz="2400" dirty="0" smtClean="0">
                <a:latin typeface="Calibri" pitchFamily="34" charset="0"/>
              </a:rPr>
              <a:t> </a:t>
            </a:r>
            <a:r>
              <a:rPr lang="en-GB" sz="2000" dirty="0" smtClean="0">
                <a:latin typeface="Calibri" pitchFamily="34" charset="0"/>
              </a:rPr>
              <a:t> </a:t>
            </a:r>
            <a:endParaRPr lang="en-GB" sz="2400" dirty="0" smtClean="0">
              <a:latin typeface="Calibri" pitchFamily="34" charset="0"/>
            </a:endParaRPr>
          </a:p>
          <a:p>
            <a:endParaRPr lang="en-GB" sz="2400" dirty="0" smtClean="0">
              <a:latin typeface="Calibri" pitchFamily="34" charset="0"/>
            </a:endParaRPr>
          </a:p>
          <a:p>
            <a:r>
              <a:rPr lang="en-GB" sz="1600" dirty="0" smtClean="0">
                <a:latin typeface="Calibri" pitchFamily="34" charset="0"/>
              </a:rPr>
              <a:t>Norman, G et al </a:t>
            </a:r>
            <a:r>
              <a:rPr lang="en-GB" sz="1600" i="1" dirty="0" smtClean="0">
                <a:latin typeface="Calibri" pitchFamily="34" charset="0"/>
              </a:rPr>
              <a:t>BMJ 2009;339</a:t>
            </a:r>
            <a:r>
              <a:rPr lang="en-GB" sz="1600" i="1" dirty="0">
                <a:latin typeface="Calibri" pitchFamily="34" charset="0"/>
              </a:rPr>
              <a:t> </a:t>
            </a:r>
            <a:r>
              <a:rPr lang="en-GB" sz="1600" i="1" dirty="0" smtClean="0">
                <a:latin typeface="Calibri" pitchFamily="34" charset="0"/>
              </a:rPr>
              <a:t>747-752</a:t>
            </a:r>
            <a:endParaRPr lang="en-GB" sz="16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latin typeface="Cambria" pitchFamily="18" charset="0"/>
              </a:rPr>
              <a:t>How does iterative diagnosis go wrong?</a:t>
            </a:r>
            <a:endParaRPr lang="en-GB" dirty="0">
              <a:latin typeface="Cambria" pitchFamily="18" charset="0"/>
            </a:endParaRPr>
          </a:p>
        </p:txBody>
      </p:sp>
      <p:sp>
        <p:nvSpPr>
          <p:cNvPr id="3" name="Content Placeholder 2"/>
          <p:cNvSpPr>
            <a:spLocks noGrp="1"/>
          </p:cNvSpPr>
          <p:nvPr>
            <p:ph idx="1"/>
          </p:nvPr>
        </p:nvSpPr>
        <p:spPr/>
        <p:txBody>
          <a:bodyPr>
            <a:normAutofit/>
          </a:bodyPr>
          <a:lstStyle/>
          <a:p>
            <a:pPr>
              <a:buFont typeface="Arial" pitchFamily="34" charset="0"/>
              <a:buChar char="•"/>
            </a:pPr>
            <a:r>
              <a:rPr lang="en-GB" sz="2000" dirty="0" smtClean="0">
                <a:latin typeface="Calibri" pitchFamily="34" charset="0"/>
              </a:rPr>
              <a:t>Inadequate data collection</a:t>
            </a:r>
          </a:p>
          <a:p>
            <a:pPr>
              <a:buFont typeface="Arial" pitchFamily="34" charset="0"/>
              <a:buChar char="•"/>
            </a:pPr>
            <a:endParaRPr lang="en-GB" sz="2000" dirty="0" smtClean="0">
              <a:latin typeface="Calibri" pitchFamily="34" charset="0"/>
            </a:endParaRPr>
          </a:p>
          <a:p>
            <a:pPr>
              <a:buFont typeface="Arial" pitchFamily="34" charset="0"/>
              <a:buChar char="•"/>
            </a:pPr>
            <a:r>
              <a:rPr lang="en-GB" sz="2000" dirty="0" smtClean="0">
                <a:latin typeface="Calibri" pitchFamily="34" charset="0"/>
              </a:rPr>
              <a:t>Premature closure</a:t>
            </a:r>
          </a:p>
          <a:p>
            <a:pPr>
              <a:buFont typeface="Arial" pitchFamily="34" charset="0"/>
              <a:buChar char="•"/>
            </a:pPr>
            <a:endParaRPr lang="en-GB" sz="2000" dirty="0" smtClean="0">
              <a:latin typeface="Calibri" pitchFamily="34" charset="0"/>
            </a:endParaRPr>
          </a:p>
          <a:p>
            <a:pPr>
              <a:buFont typeface="Arial" pitchFamily="34" charset="0"/>
              <a:buChar char="•"/>
            </a:pPr>
            <a:r>
              <a:rPr lang="en-GB" sz="2000" dirty="0" smtClean="0">
                <a:latin typeface="Calibri" pitchFamily="34" charset="0"/>
              </a:rPr>
              <a:t>‘Confirmation bias’ -gathering information that will confirm rather than refute the diagnosis </a:t>
            </a:r>
          </a:p>
          <a:p>
            <a:pPr>
              <a:buFont typeface="Arial" pitchFamily="34" charset="0"/>
              <a:buChar char="•"/>
            </a:pPr>
            <a:endParaRPr lang="en-GB" sz="2000" dirty="0" smtClean="0">
              <a:latin typeface="Calibri" pitchFamily="34" charset="0"/>
            </a:endParaRPr>
          </a:p>
          <a:p>
            <a:pPr>
              <a:buFont typeface="Arial" pitchFamily="34" charset="0"/>
              <a:buChar char="•"/>
            </a:pPr>
            <a:r>
              <a:rPr lang="en-GB" sz="2000" dirty="0" smtClean="0">
                <a:latin typeface="Calibri" pitchFamily="34" charset="0"/>
              </a:rPr>
              <a:t> ‘availability bias’-relating the case to easily recalled examples</a:t>
            </a:r>
          </a:p>
          <a:p>
            <a:endParaRPr lang="en-GB" sz="1400" dirty="0" smtClean="0">
              <a:latin typeface="Calibri" pitchFamily="34" charset="0"/>
            </a:endParaRPr>
          </a:p>
          <a:p>
            <a:endParaRPr lang="en-GB" sz="1400" dirty="0">
              <a:latin typeface="Calibri" pitchFamily="34" charset="0"/>
            </a:endParaRPr>
          </a:p>
          <a:p>
            <a:endParaRPr lang="en-GB" sz="1400" dirty="0" smtClean="0">
              <a:latin typeface="Calibri" pitchFamily="34" charset="0"/>
            </a:endParaRPr>
          </a:p>
          <a:p>
            <a:r>
              <a:rPr lang="en-GB" sz="1400" dirty="0" smtClean="0">
                <a:latin typeface="Calibri" pitchFamily="34" charset="0"/>
              </a:rPr>
              <a:t>Norman</a:t>
            </a:r>
            <a:r>
              <a:rPr lang="en-GB" sz="1400" dirty="0">
                <a:latin typeface="Calibri" pitchFamily="34" charset="0"/>
              </a:rPr>
              <a:t>, G et al </a:t>
            </a:r>
            <a:r>
              <a:rPr lang="en-GB" sz="1400" i="1" dirty="0">
                <a:latin typeface="Calibri" pitchFamily="34" charset="0"/>
              </a:rPr>
              <a:t>BMJ 2009;339 747-752</a:t>
            </a:r>
            <a:endParaRPr lang="en-GB" sz="1400" dirty="0"/>
          </a:p>
          <a:p>
            <a:endParaRPr lang="en-GB" sz="2000" dirty="0" smtClean="0">
              <a:latin typeface="Calibri" pitchFamily="34" charset="0"/>
            </a:endParaRPr>
          </a:p>
          <a:p>
            <a:endParaRPr lang="en-GB" sz="2000" dirty="0" smtClean="0">
              <a:latin typeface="Calibri" pitchFamily="34" charset="0"/>
            </a:endParaRPr>
          </a:p>
          <a:p>
            <a:endParaRPr lang="en-GB" sz="2000" dirty="0" smtClean="0">
              <a:latin typeface="Calibri" pitchFamily="34" charset="0"/>
            </a:endParaRPr>
          </a:p>
          <a:p>
            <a:endParaRPr lang="en-GB" sz="2000" dirty="0" smtClean="0">
              <a:latin typeface="Calibri" pitchFamily="34" charset="0"/>
            </a:endParaRPr>
          </a:p>
        </p:txBody>
      </p:sp>
    </p:spTree>
    <p:extLst>
      <p:ext uri="{BB962C8B-B14F-4D97-AF65-F5344CB8AC3E}">
        <p14:creationId xmlns:p14="http://schemas.microsoft.com/office/powerpoint/2010/main" val="6079825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mbria" pitchFamily="18" charset="0"/>
              </a:rPr>
              <a:t>How can we improve?</a:t>
            </a:r>
            <a:endParaRPr lang="en-GB" dirty="0">
              <a:latin typeface="Cambria" pitchFamily="18" charset="0"/>
            </a:endParaRPr>
          </a:p>
        </p:txBody>
      </p:sp>
      <p:sp>
        <p:nvSpPr>
          <p:cNvPr id="3" name="Content Placeholder 2"/>
          <p:cNvSpPr>
            <a:spLocks noGrp="1"/>
          </p:cNvSpPr>
          <p:nvPr>
            <p:ph idx="1"/>
          </p:nvPr>
        </p:nvSpPr>
        <p:spPr/>
        <p:txBody>
          <a:bodyPr/>
          <a:lstStyle/>
          <a:p>
            <a:pPr>
              <a:buFont typeface="Arial" pitchFamily="34" charset="0"/>
              <a:buChar char="•"/>
            </a:pPr>
            <a:r>
              <a:rPr lang="en-GB" sz="2000" dirty="0" smtClean="0">
                <a:latin typeface="Calibri" pitchFamily="34" charset="0"/>
              </a:rPr>
              <a:t>Routinely second guess- “am I sure?”</a:t>
            </a:r>
          </a:p>
          <a:p>
            <a:pPr>
              <a:buFont typeface="Arial" pitchFamily="34" charset="0"/>
              <a:buChar char="•"/>
            </a:pPr>
            <a:r>
              <a:rPr lang="en-GB" sz="2000" dirty="0" smtClean="0">
                <a:latin typeface="Calibri" pitchFamily="34" charset="0"/>
              </a:rPr>
              <a:t>Seek data that would not fit with the hypothesis</a:t>
            </a:r>
          </a:p>
          <a:p>
            <a:pPr>
              <a:buFont typeface="Arial" pitchFamily="34" charset="0"/>
              <a:buChar char="•"/>
            </a:pPr>
            <a:endParaRPr lang="en-GB" sz="2000" dirty="0" smtClean="0">
              <a:latin typeface="Calibri" pitchFamily="34" charset="0"/>
            </a:endParaRPr>
          </a:p>
          <a:p>
            <a:pPr>
              <a:buFont typeface="Arial" pitchFamily="34" charset="0"/>
              <a:buChar char="•"/>
            </a:pPr>
            <a:r>
              <a:rPr lang="en-GB" sz="2000" dirty="0" smtClean="0">
                <a:latin typeface="Calibri" pitchFamily="34" charset="0"/>
              </a:rPr>
              <a:t>‘Reframe’ when recording -</a:t>
            </a:r>
            <a:r>
              <a:rPr lang="en-GB" sz="2000" i="1" dirty="0" smtClean="0">
                <a:latin typeface="Calibri" pitchFamily="34" charset="0"/>
              </a:rPr>
              <a:t>re-examine data as we write the notes</a:t>
            </a:r>
          </a:p>
          <a:p>
            <a:pPr>
              <a:buFont typeface="Arial" pitchFamily="34" charset="0"/>
              <a:buChar char="•"/>
            </a:pPr>
            <a:r>
              <a:rPr lang="en-GB" sz="2000" dirty="0" smtClean="0">
                <a:latin typeface="Calibri" pitchFamily="34" charset="0"/>
              </a:rPr>
              <a:t>Reconsider dissonant facts- </a:t>
            </a:r>
            <a:r>
              <a:rPr lang="en-GB" sz="2000" i="1" dirty="0" smtClean="0">
                <a:latin typeface="Calibri" pitchFamily="34" charset="0"/>
              </a:rPr>
              <a:t>review and re-examine facts that don’t fit</a:t>
            </a:r>
          </a:p>
          <a:p>
            <a:pPr>
              <a:buFont typeface="Arial" pitchFamily="34" charset="0"/>
              <a:buChar char="•"/>
            </a:pPr>
            <a:endParaRPr lang="en-GB" sz="2000" i="1" dirty="0" smtClean="0">
              <a:latin typeface="Calibri" pitchFamily="34" charset="0"/>
            </a:endParaRPr>
          </a:p>
          <a:p>
            <a:pPr>
              <a:buFont typeface="Arial" pitchFamily="34" charset="0"/>
              <a:buChar char="•"/>
            </a:pPr>
            <a:r>
              <a:rPr lang="en-GB" sz="2000" dirty="0" smtClean="0">
                <a:latin typeface="Calibri" pitchFamily="34" charset="0"/>
              </a:rPr>
              <a:t>Be aware of test accuracy/inaccuracy</a:t>
            </a:r>
          </a:p>
          <a:p>
            <a:pPr>
              <a:buFont typeface="Arial" pitchFamily="34" charset="0"/>
              <a:buChar char="•"/>
            </a:pPr>
            <a:endParaRPr lang="en-GB" sz="2000" dirty="0" smtClean="0">
              <a:latin typeface="Calibri" pitchFamily="34" charset="0"/>
            </a:endParaRPr>
          </a:p>
          <a:p>
            <a:pPr>
              <a:buFont typeface="Arial" pitchFamily="34" charset="0"/>
              <a:buChar char="•"/>
            </a:pPr>
            <a:r>
              <a:rPr lang="en-GB" sz="2000" dirty="0" smtClean="0">
                <a:latin typeface="Calibri" pitchFamily="34" charset="0"/>
              </a:rPr>
              <a:t>Use time as a diagnostic test</a:t>
            </a:r>
          </a:p>
          <a:p>
            <a:endParaRPr lang="en-GB" sz="1400" dirty="0" smtClean="0">
              <a:latin typeface="Calibri" pitchFamily="34" charset="0"/>
            </a:endParaRPr>
          </a:p>
          <a:p>
            <a:endParaRPr lang="en-GB" sz="1400" dirty="0" smtClean="0">
              <a:latin typeface="Calibri" pitchFamily="34" charset="0"/>
            </a:endParaRPr>
          </a:p>
          <a:p>
            <a:endParaRPr lang="en-GB" sz="1400" dirty="0" smtClean="0">
              <a:latin typeface="Calibri" pitchFamily="34" charset="0"/>
            </a:endParaRPr>
          </a:p>
          <a:p>
            <a:r>
              <a:rPr lang="en-GB" sz="1400" dirty="0" smtClean="0">
                <a:latin typeface="Calibri" pitchFamily="34" charset="0"/>
              </a:rPr>
              <a:t>Norman</a:t>
            </a:r>
            <a:r>
              <a:rPr lang="en-GB" sz="1400" dirty="0">
                <a:latin typeface="Calibri" pitchFamily="34" charset="0"/>
              </a:rPr>
              <a:t>, G et al </a:t>
            </a:r>
            <a:r>
              <a:rPr lang="en-GB" sz="1400" i="1" dirty="0">
                <a:latin typeface="Calibri" pitchFamily="34" charset="0"/>
              </a:rPr>
              <a:t>BMJ 2009;339 747-752</a:t>
            </a:r>
            <a:endParaRPr lang="en-GB" sz="1400" dirty="0"/>
          </a:p>
          <a:p>
            <a:endParaRPr lang="en-GB" sz="2000" dirty="0">
              <a:latin typeface="Calibri" pitchFamily="34" charset="0"/>
            </a:endParaRPr>
          </a:p>
        </p:txBody>
      </p:sp>
    </p:spTree>
    <p:extLst>
      <p:ext uri="{BB962C8B-B14F-4D97-AF65-F5344CB8AC3E}">
        <p14:creationId xmlns:p14="http://schemas.microsoft.com/office/powerpoint/2010/main" val="31059684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mbria" pitchFamily="18" charset="0"/>
              </a:rPr>
              <a:t>Models of decision making- combined model</a:t>
            </a:r>
            <a:endParaRPr lang="en-GB" dirty="0">
              <a:latin typeface="Cambria" pitchFamily="18" charset="0"/>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282" y="4698154"/>
            <a:ext cx="2977341" cy="1565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214" y="1936577"/>
            <a:ext cx="3082409" cy="170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16784" y="1628800"/>
            <a:ext cx="1762790" cy="307777"/>
          </a:xfrm>
          <a:prstGeom prst="rect">
            <a:avLst/>
          </a:prstGeom>
          <a:noFill/>
        </p:spPr>
        <p:txBody>
          <a:bodyPr wrap="square" rtlCol="0">
            <a:spAutoFit/>
          </a:bodyPr>
          <a:lstStyle/>
          <a:p>
            <a:pPr marL="363538" indent="-363538">
              <a:spcBef>
                <a:spcPts val="0"/>
              </a:spcBef>
              <a:spcAft>
                <a:spcPts val="0"/>
              </a:spcAft>
            </a:pPr>
            <a:r>
              <a:rPr lang="en-GB" sz="1400" i="0" dirty="0" smtClean="0">
                <a:solidFill>
                  <a:srgbClr val="040404"/>
                </a:solidFill>
                <a:latin typeface="Calibri" pitchFamily="34" charset="0"/>
                <a:cs typeface="Calibri" pitchFamily="34" charset="0"/>
              </a:rPr>
              <a:t>Type 2- analytical </a:t>
            </a:r>
          </a:p>
        </p:txBody>
      </p:sp>
      <p:sp>
        <p:nvSpPr>
          <p:cNvPr id="12" name="TextBox 11"/>
          <p:cNvSpPr txBox="1"/>
          <p:nvPr/>
        </p:nvSpPr>
        <p:spPr>
          <a:xfrm>
            <a:off x="404834" y="4009575"/>
            <a:ext cx="1762790" cy="307777"/>
          </a:xfrm>
          <a:prstGeom prst="rect">
            <a:avLst/>
          </a:prstGeom>
          <a:noFill/>
        </p:spPr>
        <p:txBody>
          <a:bodyPr wrap="square" rtlCol="0">
            <a:spAutoFit/>
          </a:bodyPr>
          <a:lstStyle/>
          <a:p>
            <a:pPr marL="363538" indent="-363538">
              <a:spcBef>
                <a:spcPts val="0"/>
              </a:spcBef>
              <a:spcAft>
                <a:spcPts val="0"/>
              </a:spcAft>
            </a:pPr>
            <a:r>
              <a:rPr lang="en-GB" sz="1400" i="0" dirty="0" smtClean="0">
                <a:solidFill>
                  <a:srgbClr val="040404"/>
                </a:solidFill>
                <a:latin typeface="Calibri" pitchFamily="34" charset="0"/>
                <a:cs typeface="Calibri" pitchFamily="34" charset="0"/>
              </a:rPr>
              <a:t>Type 1- intuitive</a:t>
            </a:r>
          </a:p>
        </p:txBody>
      </p:sp>
      <p:sp>
        <p:nvSpPr>
          <p:cNvPr id="14" name="TextBox 13"/>
          <p:cNvSpPr txBox="1"/>
          <p:nvPr/>
        </p:nvSpPr>
        <p:spPr>
          <a:xfrm>
            <a:off x="404834" y="6459824"/>
            <a:ext cx="3689251" cy="261610"/>
          </a:xfrm>
          <a:prstGeom prst="rect">
            <a:avLst/>
          </a:prstGeom>
          <a:noFill/>
        </p:spPr>
        <p:txBody>
          <a:bodyPr wrap="square" rtlCol="0">
            <a:spAutoFit/>
          </a:bodyPr>
          <a:lstStyle/>
          <a:p>
            <a:pPr marL="363538" indent="-363538">
              <a:spcBef>
                <a:spcPts val="0"/>
              </a:spcBef>
              <a:spcAft>
                <a:spcPts val="0"/>
              </a:spcAft>
            </a:pPr>
            <a:r>
              <a:rPr lang="en-GB" sz="1100" i="0" dirty="0" smtClean="0">
                <a:solidFill>
                  <a:srgbClr val="040404"/>
                </a:solidFill>
                <a:latin typeface="Calibri" pitchFamily="34" charset="0"/>
                <a:cs typeface="Calibri" pitchFamily="34" charset="0"/>
              </a:rPr>
              <a:t>Eva, K Medical Education 2005</a:t>
            </a: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3484218"/>
            <a:ext cx="4223446" cy="1303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bwMode="auto">
          <a:xfrm>
            <a:off x="3419872" y="2790800"/>
            <a:ext cx="1008112" cy="782216"/>
          </a:xfrm>
          <a:prstGeom prst="straightConnector1">
            <a:avLst/>
          </a:prstGeom>
          <a:solidFill>
            <a:schemeClr val="accent1"/>
          </a:solidFill>
          <a:ln w="9525" cap="flat" cmpd="sng" algn="ctr">
            <a:noFill/>
            <a:prstDash val="solid"/>
            <a:round/>
            <a:headEnd type="none" w="med" len="med"/>
            <a:tailEnd type="arrow"/>
          </a:ln>
          <a:effectLst/>
        </p:spPr>
      </p:cxnSp>
      <p:sp>
        <p:nvSpPr>
          <p:cNvPr id="9" name="Right Arrow 8"/>
          <p:cNvSpPr/>
          <p:nvPr/>
        </p:nvSpPr>
        <p:spPr bwMode="auto">
          <a:xfrm>
            <a:off x="3296623" y="3861048"/>
            <a:ext cx="978408" cy="484632"/>
          </a:xfrm>
          <a:prstGeom prst="rightArrow">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Tree>
    <p:extLst>
      <p:ext uri="{BB962C8B-B14F-4D97-AF65-F5344CB8AC3E}">
        <p14:creationId xmlns:p14="http://schemas.microsoft.com/office/powerpoint/2010/main" val="2799521949"/>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2">
      <a:dk1>
        <a:srgbClr val="6C7070"/>
      </a:dk1>
      <a:lt1>
        <a:srgbClr val="FFFFFF"/>
      </a:lt1>
      <a:dk2>
        <a:srgbClr val="003D81"/>
      </a:dk2>
      <a:lt2>
        <a:srgbClr val="009067"/>
      </a:lt2>
      <a:accent1>
        <a:srgbClr val="C51638"/>
      </a:accent1>
      <a:accent2>
        <a:srgbClr val="47226C"/>
      </a:accent2>
      <a:accent3>
        <a:srgbClr val="FFFFFF"/>
      </a:accent3>
      <a:accent4>
        <a:srgbClr val="5B5F5F"/>
      </a:accent4>
      <a:accent5>
        <a:srgbClr val="DFABAE"/>
      </a:accent5>
      <a:accent6>
        <a:srgbClr val="3F1E61"/>
      </a:accent6>
      <a:hlink>
        <a:srgbClr val="003966"/>
      </a:hlink>
      <a:folHlink>
        <a:srgbClr val="E68E2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600" b="0" i="1" u="none" strike="noStrike" cap="none" normalizeH="0" baseline="0" smtClean="0">
            <a:ln>
              <a:noFill/>
            </a:ln>
            <a:solidFill>
              <a:srgbClr val="6E6E6F"/>
            </a:solidFill>
            <a:effectLst/>
            <a:latin typeface="Verdana" pitchFamily="34"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600" b="0" i="1" u="none" strike="noStrike" cap="none" normalizeH="0" baseline="0" smtClean="0">
            <a:ln>
              <a:noFill/>
            </a:ln>
            <a:solidFill>
              <a:srgbClr val="6E6E6F"/>
            </a:solidFill>
            <a:effectLst/>
            <a:latin typeface="Verdana" pitchFamily="34" charset="0"/>
            <a:cs typeface="Times New Roman" pitchFamily="18" charset="0"/>
          </a:defRPr>
        </a:defPPr>
      </a:lstStyle>
    </a:lnDef>
    <a:txDef>
      <a:spPr>
        <a:noFill/>
      </a:spPr>
      <a:bodyPr wrap="none" rtlCol="0">
        <a:spAutoFit/>
      </a:bodyPr>
      <a:lstStyle>
        <a:defPPr marL="363538" indent="-363538">
          <a:spcBef>
            <a:spcPts val="0"/>
          </a:spcBef>
          <a:spcAft>
            <a:spcPts val="0"/>
          </a:spcAft>
          <a:defRPr sz="1800" i="0" dirty="0" smtClean="0">
            <a:solidFill>
              <a:srgbClr val="040404"/>
            </a:solidFill>
            <a:latin typeface="+mn-lt"/>
          </a:defRPr>
        </a:defPPr>
      </a:lstStyle>
    </a:txDef>
  </a:objectDefaults>
  <a:extraClrSchemeLst>
    <a:extraClrScheme>
      <a:clrScheme name="Standarddesign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2">
        <a:dk1>
          <a:srgbClr val="6C7070"/>
        </a:dk1>
        <a:lt1>
          <a:srgbClr val="FFFFFF"/>
        </a:lt1>
        <a:dk2>
          <a:srgbClr val="003D81"/>
        </a:dk2>
        <a:lt2>
          <a:srgbClr val="009067"/>
        </a:lt2>
        <a:accent1>
          <a:srgbClr val="C51638"/>
        </a:accent1>
        <a:accent2>
          <a:srgbClr val="47226C"/>
        </a:accent2>
        <a:accent3>
          <a:srgbClr val="FFFFFF"/>
        </a:accent3>
        <a:accent4>
          <a:srgbClr val="5B5F5F"/>
        </a:accent4>
        <a:accent5>
          <a:srgbClr val="DFABAE"/>
        </a:accent5>
        <a:accent6>
          <a:srgbClr val="3F1E61"/>
        </a:accent6>
        <a:hlink>
          <a:srgbClr val="003966"/>
        </a:hlink>
        <a:folHlink>
          <a:srgbClr val="E68E2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Imperial_PowerPoint_template</Template>
  <TotalTime>1956</TotalTime>
  <Words>1259</Words>
  <Application>Microsoft Office PowerPoint</Application>
  <PresentationFormat>On-screen Show (4:3)</PresentationFormat>
  <Paragraphs>288</Paragraphs>
  <Slides>36</Slides>
  <Notes>16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Standarddesign</vt:lpstr>
      <vt:lpstr>Clinical reasoning  Dr James Stratford-Martin GPPHC Course Lead </vt:lpstr>
      <vt:lpstr>Why Teach clinical reasoning?</vt:lpstr>
      <vt:lpstr>Why now?- PACES</vt:lpstr>
      <vt:lpstr>Learning outcomes </vt:lpstr>
      <vt:lpstr>PowerPoint Presentation</vt:lpstr>
      <vt:lpstr>Iterative Hypothesis Testing</vt:lpstr>
      <vt:lpstr>How does iterative diagnosis go wrong?</vt:lpstr>
      <vt:lpstr>How can we improve?</vt:lpstr>
      <vt:lpstr>Models of decision making- combined model</vt:lpstr>
      <vt:lpstr>Models of decision making- dual process</vt:lpstr>
      <vt:lpstr>Stages in Reaching a Diagnosis</vt:lpstr>
      <vt:lpstr>Initiating a diagnosis</vt:lpstr>
      <vt:lpstr>PowerPoint Presentation</vt:lpstr>
      <vt:lpstr>PowerPoint Presentation</vt:lpstr>
      <vt:lpstr>Pattern Recognition Trigger</vt:lpstr>
      <vt:lpstr>Pattern Recognition Trigger</vt:lpstr>
      <vt:lpstr>Refining a diagnosis</vt:lpstr>
      <vt:lpstr>Restricted rule out (Murtagh’s process)</vt:lpstr>
      <vt:lpstr>Stepwise refinement</vt:lpstr>
      <vt:lpstr>Probabilistic Reasoning</vt:lpstr>
      <vt:lpstr>Clinical prediction rules-examples</vt:lpstr>
      <vt:lpstr>Final definition stage</vt:lpstr>
      <vt:lpstr>Red Flags !</vt:lpstr>
      <vt:lpstr>Red Flags!</vt:lpstr>
      <vt:lpstr>Group Exercise -Red Flags</vt:lpstr>
      <vt:lpstr>Alarm Symptoms- Low Back Pain</vt:lpstr>
      <vt:lpstr>Alarm Symptoms- Low Back Pain</vt:lpstr>
      <vt:lpstr>Alarm Symptoms- dyspepsia</vt:lpstr>
      <vt:lpstr>Alarm Symptoms- rectal bleeding</vt:lpstr>
      <vt:lpstr>Rectal bleeding- urgent referral (NICE2010)</vt:lpstr>
      <vt:lpstr>Alarm Features- Headache</vt:lpstr>
      <vt:lpstr>Headache</vt:lpstr>
      <vt:lpstr>Cough - urgent CXR (NICE2007)</vt:lpstr>
      <vt:lpstr>Summary</vt:lpstr>
      <vt:lpstr>Stages in Reaching a Diagnosis</vt:lpstr>
      <vt:lpstr>Suggested reading</vt:lpstr>
    </vt:vector>
  </TitlesOfParts>
  <Company>Imperial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Diagnostic Skills</dc:title>
  <dc:creator>anewth</dc:creator>
  <cp:lastModifiedBy>Shiel, Nuala</cp:lastModifiedBy>
  <cp:revision>249</cp:revision>
  <dcterms:created xsi:type="dcterms:W3CDTF">2011-09-02T13:10:21Z</dcterms:created>
  <dcterms:modified xsi:type="dcterms:W3CDTF">2012-09-03T10:42:19Z</dcterms:modified>
</cp:coreProperties>
</file>