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9" r:id="rId12"/>
    <p:sldId id="300" r:id="rId13"/>
    <p:sldId id="301" r:id="rId14"/>
    <p:sldId id="302" r:id="rId15"/>
    <p:sldId id="303" r:id="rId16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B7C2F7"/>
    <a:srgbClr val="D2D9FA"/>
    <a:srgbClr val="FE9914"/>
    <a:srgbClr val="9CABF4"/>
    <a:srgbClr val="95A5F3"/>
    <a:srgbClr val="8D9EF3"/>
    <a:srgbClr val="425EEA"/>
    <a:srgbClr val="0E2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60" d="100"/>
          <a:sy n="60" d="100"/>
        </p:scale>
        <p:origin x="-111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203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674"/>
            <a:ext cx="307920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203" y="9720674"/>
            <a:ext cx="3079202" cy="512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78BE7EA-F2D8-45D2-AE44-AE135D9192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39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862" y="0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21275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320" y="4862793"/>
            <a:ext cx="5209425" cy="460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2308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862" y="9722308"/>
            <a:ext cx="3079202" cy="512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470" tIns="47735" rIns="95470" bIns="47735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3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1C656D7F-0BC0-4EFA-9ACC-702F0FAE6188}" type="slidenum">
              <a:rPr lang="en-GB" altLang="en-GB"/>
              <a:pPr/>
              <a:t>‹#›</a:t>
            </a:fld>
            <a:endParaRPr lang="en-GB" altLang="en-GB"/>
          </a:p>
        </p:txBody>
      </p:sp>
    </p:spTree>
    <p:extLst>
      <p:ext uri="{BB962C8B-B14F-4D97-AF65-F5344CB8AC3E}">
        <p14:creationId xmlns:p14="http://schemas.microsoft.com/office/powerpoint/2010/main" val="236506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59709C-526B-4FC3-9EB1-E588738BA063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10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92F24E7-974A-4771-887C-1BD99548568F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852" y="398853"/>
            <a:ext cx="3294567" cy="865373"/>
          </a:xfrm>
          <a:prstGeom prst="rect">
            <a:avLst/>
          </a:prstGeom>
        </p:spPr>
      </p:pic>
      <p:pic>
        <p:nvPicPr>
          <p:cNvPr id="10" name="Picture 3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516216" y="260648"/>
            <a:ext cx="2096814" cy="700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A54B152-6542-4B5D-BD61-26C17EB2BD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39A4438-1E47-462C-A1DF-FCE9647E45E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400"/>
            </a:lvl1pPr>
          </a:lstStyle>
          <a:p>
            <a:r>
              <a:rPr lang="en-US" altLang="en-US" dirty="0" smtClean="0"/>
              <a:t>Page </a:t>
            </a:r>
            <a:fld id="{E57481B2-3A6D-45A2-9D30-F4AB5AC688A0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E2C6CA9-EFA9-4BCB-8ABC-6FBE2A5A4A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D61672FA-F555-4521-A05D-EEDA63E862A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613D7777-4CD6-4EA9-810A-4A6859721C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341E9AA-B46B-41F9-8DFA-F9CD704A4C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3A6C1D57-A249-4EAB-B7E8-C0B36954FB9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8E018662-9985-4E3A-92D2-AE383628570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2ABECC4-822C-4653-8479-92EC551E148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B90BA9F2-4E38-4E05-9C90-DBCFD49DDA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Injured2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education.med.imperial.ac.uk/Policies/Injured1.htm" TargetMode="Externa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8C8A928-0B54-4A82-8A0F-F080979E4F6D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/>
            </a:r>
            <a:br>
              <a:rPr lang="en-GB" sz="4000" b="0" dirty="0"/>
            </a:br>
            <a:r>
              <a:rPr lang="en-GB" sz="4000" b="0" dirty="0" smtClean="0"/>
              <a:t>BSc Exchange programme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dirty="0">
                <a:solidFill>
                  <a:srgbClr val="0E207F"/>
                </a:solidFill>
              </a:rPr>
              <a:t>Health and 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  <p:extLst>
      <p:ext uri="{BB962C8B-B14F-4D97-AF65-F5344CB8AC3E}">
        <p14:creationId xmlns:p14="http://schemas.microsoft.com/office/powerpoint/2010/main" val="65447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314325" y="1409700"/>
            <a:ext cx="3810000" cy="2235324"/>
          </a:xfrm>
        </p:spPr>
        <p:txBody>
          <a:bodyPr/>
          <a:lstStyle/>
          <a:p>
            <a:r>
              <a:rPr lang="en-GB" sz="2400" dirty="0" smtClean="0"/>
              <a:t>Chemicals</a:t>
            </a:r>
          </a:p>
          <a:p>
            <a:r>
              <a:rPr lang="en-GB" sz="2400" dirty="0" smtClean="0"/>
              <a:t>Ionising radiation</a:t>
            </a:r>
          </a:p>
          <a:p>
            <a:r>
              <a:rPr lang="en-GB" sz="2400" dirty="0" smtClean="0"/>
              <a:t>Electrical</a:t>
            </a:r>
          </a:p>
          <a:p>
            <a:r>
              <a:rPr lang="en-GB" sz="2400" dirty="0" smtClean="0"/>
              <a:t>Lasers</a:t>
            </a:r>
          </a:p>
          <a:p>
            <a:r>
              <a:rPr lang="en-GB" sz="2400" dirty="0" smtClean="0"/>
              <a:t>Heavy objects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2163316"/>
          </a:xfrm>
        </p:spPr>
        <p:txBody>
          <a:bodyPr/>
          <a:lstStyle/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</a:t>
            </a:r>
            <a:r>
              <a:rPr lang="en-GB" sz="2400" dirty="0" smtClean="0"/>
              <a:t>systems</a:t>
            </a:r>
          </a:p>
          <a:p>
            <a:r>
              <a:rPr lang="en-GB" sz="2400" dirty="0" smtClean="0"/>
              <a:t>Lone working</a:t>
            </a:r>
            <a:endParaRPr lang="en-GB" sz="24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220072" y="4509120"/>
            <a:ext cx="3599224" cy="1040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People!</a:t>
            </a:r>
          </a:p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Trip hazards!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3670" y="3781288"/>
            <a:ext cx="7731923" cy="17173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GB" sz="2400" dirty="0">
                <a:solidFill>
                  <a:srgbClr val="0E207F"/>
                </a:solidFill>
                <a:latin typeface="+mn-lt"/>
              </a:rPr>
              <a:t>These are as applicable in the Clinic/Ward/Treatment Room, as in a </a:t>
            </a:r>
            <a:r>
              <a:rPr lang="en-GB" sz="2400" dirty="0" smtClean="0">
                <a:solidFill>
                  <a:srgbClr val="0E207F"/>
                </a:solidFill>
                <a:latin typeface="+mn-lt"/>
              </a:rPr>
              <a:t>Lab</a:t>
            </a:r>
          </a:p>
          <a:p>
            <a:pPr>
              <a:buNone/>
            </a:pPr>
            <a:endParaRPr lang="en-GB" sz="2400" dirty="0">
              <a:solidFill>
                <a:srgbClr val="0E207F"/>
              </a:solidFill>
              <a:latin typeface="+mn-lt"/>
            </a:endParaRPr>
          </a:p>
          <a:p>
            <a:r>
              <a:rPr lang="en-GB" sz="2400" dirty="0">
                <a:solidFill>
                  <a:srgbClr val="0E207F"/>
                </a:solidFill>
                <a:latin typeface="+mn-lt"/>
              </a:rPr>
              <a:t>Can you name any more hazards?</a:t>
            </a:r>
          </a:p>
        </p:txBody>
      </p:sp>
    </p:spTree>
    <p:extLst>
      <p:ext uri="{BB962C8B-B14F-4D97-AF65-F5344CB8AC3E}">
        <p14:creationId xmlns:p14="http://schemas.microsoft.com/office/powerpoint/2010/main" val="3981782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</a:t>
            </a:r>
            <a:r>
              <a:rPr lang="en-GB" sz="2600" dirty="0" smtClean="0"/>
              <a:t>assessments include</a:t>
            </a:r>
            <a:r>
              <a:rPr lang="en-GB" sz="2600" dirty="0"/>
              <a:t>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</a:t>
            </a:r>
            <a:r>
              <a:rPr lang="en-GB" sz="2000" dirty="0" smtClean="0"/>
              <a:t>minimise/eliminate exposure </a:t>
            </a:r>
            <a:r>
              <a:rPr lang="en-GB" sz="2000" dirty="0"/>
              <a:t>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</a:t>
            </a:r>
            <a:r>
              <a:rPr lang="en-GB" sz="2600" dirty="0" smtClean="0"/>
              <a:t>doubt….</a:t>
            </a:r>
            <a:br>
              <a:rPr lang="en-GB" sz="2600" dirty="0" smtClean="0"/>
            </a:br>
            <a:r>
              <a:rPr lang="en-GB" sz="2600" dirty="0" smtClean="0"/>
              <a:t>check </a:t>
            </a:r>
            <a:r>
              <a:rPr lang="en-GB" sz="2600" dirty="0"/>
              <a:t>with your </a:t>
            </a:r>
            <a:r>
              <a:rPr lang="en-GB" sz="2600" dirty="0" smtClean="0"/>
              <a:t>Departmental Safety Officer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157986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506147" cy="4540250"/>
          </a:xfrm>
        </p:spPr>
        <p:txBody>
          <a:bodyPr/>
          <a:lstStyle/>
          <a:p>
            <a:r>
              <a:rPr lang="en-GB" sz="2600" dirty="0"/>
              <a:t>Disposal – </a:t>
            </a:r>
            <a:r>
              <a:rPr lang="en-GB" sz="2600" dirty="0" smtClean="0"/>
              <a:t>know the correct protocols</a:t>
            </a:r>
            <a:endParaRPr lang="en-GB" sz="2600" dirty="0"/>
          </a:p>
          <a:p>
            <a:r>
              <a:rPr lang="en-GB" sz="2600" dirty="0"/>
              <a:t>Spillages – know how to be deal with what you are using</a:t>
            </a:r>
          </a:p>
          <a:p>
            <a:r>
              <a:rPr lang="en-GB" sz="2600" dirty="0" smtClean="0"/>
              <a:t>Decontamination </a:t>
            </a:r>
            <a:r>
              <a:rPr lang="en-GB" sz="2600" dirty="0"/>
              <a:t>– </a:t>
            </a:r>
            <a:r>
              <a:rPr lang="en-GB" sz="2600" dirty="0" smtClean="0"/>
              <a:t>find out how to before needing to</a:t>
            </a:r>
            <a:endParaRPr lang="en-GB" sz="2600" dirty="0"/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pPr marL="0" indent="0">
              <a:buNone/>
            </a:pPr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31510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506148" cy="4899620"/>
          </a:xfrm>
        </p:spPr>
        <p:txBody>
          <a:bodyPr/>
          <a:lstStyle/>
          <a:p>
            <a:r>
              <a:rPr lang="en-GB" dirty="0" smtClean="0"/>
              <a:t>Am I working unsupervised before my competency is proven (keen and/or pressured)?</a:t>
            </a:r>
          </a:p>
          <a:p>
            <a:r>
              <a:rPr lang="en-GB" dirty="0" smtClean="0"/>
              <a:t>What if I have a </a:t>
            </a:r>
            <a:r>
              <a:rPr lang="en-GB" dirty="0" err="1" smtClean="0"/>
              <a:t>needlestick</a:t>
            </a:r>
            <a:r>
              <a:rPr lang="en-GB" dirty="0" smtClean="0"/>
              <a:t> injury?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to </a:t>
            </a:r>
            <a:r>
              <a:rPr lang="en-GB" dirty="0" smtClean="0"/>
              <a:t>College</a:t>
            </a:r>
            <a:endParaRPr lang="en-GB" dirty="0" smtClean="0"/>
          </a:p>
          <a:p>
            <a:r>
              <a:rPr lang="en-GB" dirty="0" smtClean="0"/>
              <a:t>I might be working late? Should I work alone?</a:t>
            </a:r>
          </a:p>
          <a:p>
            <a:r>
              <a:rPr lang="en-GB" dirty="0" smtClean="0"/>
              <a:t>What if I am ill? </a:t>
            </a:r>
            <a:br>
              <a:rPr lang="en-GB" dirty="0" smtClean="0"/>
            </a:br>
            <a:r>
              <a:rPr lang="en-GB" dirty="0" smtClean="0"/>
              <a:t>(Especially any infection, e.g. gastrointestinal)</a:t>
            </a:r>
            <a:br>
              <a:rPr lang="en-GB" dirty="0" smtClean="0"/>
            </a:br>
            <a:r>
              <a:rPr lang="en-GB" dirty="0" smtClean="0"/>
              <a:t>Should I continue to see patients?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60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33CC33"/>
                </a:solidFill>
              </a:rPr>
              <a:t>Take Care!</a:t>
            </a:r>
            <a:endParaRPr lang="en-GB" dirty="0">
              <a:solidFill>
                <a:srgbClr val="33CC3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21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2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 - </a:t>
            </a:r>
            <a:r>
              <a:rPr lang="en-GB" sz="2600" dirty="0"/>
              <a:t>	</a:t>
            </a:r>
            <a:br>
              <a:rPr lang="en-GB" sz="2600" dirty="0"/>
            </a:br>
            <a:r>
              <a:rPr lang="en-GB" sz="2600" dirty="0" smtClean="0"/>
              <a:t>Antony Aleksiev</a:t>
            </a:r>
            <a:r>
              <a:rPr lang="en-GB" sz="2600" dirty="0"/>
              <a:t>	</a:t>
            </a:r>
            <a:r>
              <a:rPr lang="en-GB" sz="2600" dirty="0" smtClean="0"/>
              <a:t> 020 8383 </a:t>
            </a:r>
            <a:r>
              <a:rPr lang="en-GB" sz="2600" dirty="0" smtClean="0"/>
              <a:t>1071</a:t>
            </a:r>
            <a:br>
              <a:rPr lang="en-GB" sz="2600" dirty="0" smtClean="0"/>
            </a:br>
            <a:r>
              <a:rPr lang="en-GB" sz="2600" dirty="0" smtClean="0"/>
              <a:t>Your </a:t>
            </a:r>
            <a:r>
              <a:rPr lang="en-GB" sz="2600" dirty="0" err="1" smtClean="0"/>
              <a:t>Superviser</a:t>
            </a:r>
            <a:r>
              <a:rPr lang="en-GB" sz="2600" dirty="0" smtClean="0"/>
              <a:t>	check for details</a:t>
            </a:r>
            <a:r>
              <a:rPr lang="en-GB" sz="2600" dirty="0" smtClean="0"/>
              <a:t/>
            </a:r>
            <a:br>
              <a:rPr lang="en-GB" sz="2600" dirty="0" smtClean="0"/>
            </a:b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9401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932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4238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139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</a:t>
            </a:r>
            <a:r>
              <a:rPr lang="en-GB" sz="2600" dirty="0" smtClean="0"/>
              <a:t>effects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</a:t>
            </a:r>
            <a:r>
              <a:rPr lang="en-GB" sz="2000" dirty="0" smtClean="0"/>
              <a:t>professionals</a:t>
            </a: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</a:t>
            </a:r>
            <a:r>
              <a:rPr lang="en-GB" sz="2600" dirty="0" smtClean="0"/>
              <a:t>system -  </a:t>
            </a:r>
            <a:r>
              <a:rPr lang="en-GB" sz="2600" dirty="0"/>
              <a:t>http://www1.imperial.ac.uk/medicine/intranet/healthandsafety/campus</a:t>
            </a:r>
            <a:r>
              <a:rPr lang="en-GB" sz="2600" dirty="0" smtClean="0"/>
              <a:t>/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69283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 smtClean="0"/>
              <a:t>local information</a:t>
            </a:r>
            <a:endParaRPr lang="en-US" dirty="0" smtClean="0"/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19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 dirty="0"/>
              <a:t>For general areas in College Buildings</a:t>
            </a:r>
          </a:p>
          <a:p>
            <a:pPr lvl="1"/>
            <a:r>
              <a:rPr lang="en-GB" sz="2200" dirty="0"/>
              <a:t>Contact Emergency number who will send a trained First-Aider</a:t>
            </a:r>
          </a:p>
          <a:p>
            <a:pPr lvl="1"/>
            <a:r>
              <a:rPr lang="en-GB" sz="2200" dirty="0"/>
              <a:t>If working in a research lab, the academic department will have designated trained First Aiders</a:t>
            </a:r>
            <a:br>
              <a:rPr lang="en-GB" sz="2200" dirty="0"/>
            </a:br>
            <a:endParaRPr lang="en-GB" sz="2200" dirty="0"/>
          </a:p>
          <a:p>
            <a:r>
              <a:rPr lang="en-GB" sz="2800" dirty="0"/>
              <a:t>For Clinical </a:t>
            </a:r>
            <a:r>
              <a:rPr lang="en-GB" sz="2800" dirty="0" smtClean="0"/>
              <a:t>areas</a:t>
            </a:r>
            <a:endParaRPr lang="en-GB" sz="2800" dirty="0"/>
          </a:p>
          <a:p>
            <a:pPr lvl="1"/>
            <a:r>
              <a:rPr lang="en-GB" sz="2200" dirty="0"/>
              <a:t>Local ward staff</a:t>
            </a:r>
          </a:p>
          <a:p>
            <a:pPr lvl="1"/>
            <a:r>
              <a:rPr lang="en-GB" sz="2200" dirty="0"/>
              <a:t>A &amp; E </a:t>
            </a:r>
            <a:r>
              <a:rPr lang="en-GB" sz="2200" dirty="0" err="1"/>
              <a:t>Dept</a:t>
            </a:r>
            <a:endParaRPr lang="en-GB" sz="2200" dirty="0"/>
          </a:p>
          <a:p>
            <a:pPr lvl="1"/>
            <a:r>
              <a:rPr lang="en-GB" sz="2200" dirty="0" smtClean="0"/>
              <a:t>Hospital Occupational </a:t>
            </a:r>
            <a:r>
              <a:rPr lang="en-GB" sz="2200" dirty="0"/>
              <a:t>Health Dept.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418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7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College premises - </a:t>
            </a:r>
            <a:r>
              <a:rPr lang="en-GB" sz="1800" dirty="0"/>
              <a:t>http://</a:t>
            </a:r>
            <a:r>
              <a:rPr lang="en-GB" sz="1800" dirty="0" smtClean="0"/>
              <a:t>www3.imperial.ac.uk/safety </a:t>
            </a:r>
          </a:p>
          <a:p>
            <a:pPr lvl="1">
              <a:lnSpc>
                <a:spcPct val="80000"/>
              </a:lnSpc>
              <a:spcBef>
                <a:spcPts val="1200"/>
              </a:spcBef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College, </a:t>
            </a:r>
            <a:r>
              <a:rPr lang="en-GB" sz="1800" dirty="0"/>
              <a:t>via on-line </a:t>
            </a:r>
            <a:r>
              <a:rPr lang="en-GB" sz="1800" dirty="0" smtClean="0"/>
              <a:t>system as above </a:t>
            </a:r>
          </a:p>
          <a:p>
            <a:pPr>
              <a:lnSpc>
                <a:spcPct val="80000"/>
              </a:lnSpc>
              <a:spcBef>
                <a:spcPts val="1200"/>
              </a:spcBef>
            </a:pPr>
            <a:r>
              <a:rPr lang="en-GB" sz="2800" dirty="0" smtClean="0"/>
              <a:t>There </a:t>
            </a:r>
            <a:r>
              <a:rPr lang="en-GB" sz="2800" dirty="0"/>
              <a:t>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</a:t>
            </a:r>
            <a:r>
              <a:rPr lang="en-GB" sz="1800" dirty="0"/>
              <a:t>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College Occupational </a:t>
            </a:r>
            <a:r>
              <a:rPr lang="en-GB" sz="1800" dirty="0"/>
              <a:t>Health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93401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queries to</a:t>
            </a:r>
            <a:br>
              <a:rPr lang="en-GB" sz="2800" dirty="0" smtClean="0"/>
            </a:br>
            <a:r>
              <a:rPr lang="en-GB" sz="2800" dirty="0" smtClean="0"/>
              <a:t>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</a:t>
            </a:r>
            <a:r>
              <a:rPr lang="en-US" sz="2800" dirty="0" smtClean="0"/>
              <a:t>staff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0112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9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616578" cy="593254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</a:t>
            </a:r>
            <a:br>
              <a:rPr lang="en-GB" sz="2600" dirty="0" smtClean="0"/>
            </a:br>
            <a:r>
              <a:rPr lang="en-GB" sz="1800" dirty="0" smtClean="0"/>
              <a:t>– click on image to go to intranet version</a:t>
            </a:r>
            <a:endParaRPr lang="en-US" sz="1800" dirty="0"/>
          </a:p>
        </p:txBody>
      </p:sp>
      <p:pic>
        <p:nvPicPr>
          <p:cNvPr id="1026" name="Picture 2" descr="M:\Policies\accidentreporting\ClinicalAccident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789329"/>
            <a:ext cx="3840560" cy="5959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:\Policies\accidentreporting\CollegeAccident.jp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669" y="764704"/>
            <a:ext cx="4338207" cy="5480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711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623</Words>
  <Application>Microsoft Office PowerPoint</Application>
  <PresentationFormat>On-screen Show (4:3)</PresentationFormat>
  <Paragraphs>160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 BSc Exchange programme   Health and Safety  Dr Michael Barrett Head of Learning Resources mike.barrett@imperial.ac.uk</vt:lpstr>
      <vt:lpstr>Important contact details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 – click on image to go to intranet version</vt:lpstr>
      <vt:lpstr>Functions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Michael C Barrett</cp:lastModifiedBy>
  <cp:revision>71</cp:revision>
  <cp:lastPrinted>2012-10-09T21:17:11Z</cp:lastPrinted>
  <dcterms:created xsi:type="dcterms:W3CDTF">2003-01-06T14:21:41Z</dcterms:created>
  <dcterms:modified xsi:type="dcterms:W3CDTF">2012-10-09T21:31:02Z</dcterms:modified>
</cp:coreProperties>
</file>