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6" r:id="rId4"/>
    <p:sldId id="287" r:id="rId5"/>
    <p:sldId id="267" r:id="rId6"/>
    <p:sldId id="268" r:id="rId7"/>
    <p:sldId id="270" r:id="rId8"/>
    <p:sldId id="271" r:id="rId9"/>
    <p:sldId id="275" r:id="rId10"/>
    <p:sldId id="289" r:id="rId11"/>
    <p:sldId id="290" r:id="rId12"/>
    <p:sldId id="272" r:id="rId13"/>
    <p:sldId id="285" r:id="rId14"/>
    <p:sldId id="273" r:id="rId15"/>
    <p:sldId id="277" r:id="rId16"/>
    <p:sldId id="288" r:id="rId17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2F7"/>
    <a:srgbClr val="D2D9FA"/>
    <a:srgbClr val="FE9914"/>
    <a:srgbClr val="9CABF4"/>
    <a:srgbClr val="95A5F3"/>
    <a:srgbClr val="8D9EF3"/>
    <a:srgbClr val="425EEA"/>
    <a:srgbClr val="0E2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64" autoAdjust="0"/>
    <p:restoredTop sz="94660"/>
  </p:normalViewPr>
  <p:slideViewPr>
    <p:cSldViewPr>
      <p:cViewPr>
        <p:scale>
          <a:sx n="60" d="100"/>
          <a:sy n="60" d="100"/>
        </p:scale>
        <p:origin x="-1116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203" y="0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74"/>
            <a:ext cx="3079202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203" y="9720674"/>
            <a:ext cx="3079202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8BE7EA-F2D8-45D2-AE44-AE135D919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39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862" y="0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2127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0" y="4862793"/>
            <a:ext cx="5209425" cy="460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08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862" y="9722308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1C656D7F-0BC0-4EFA-9ACC-702F0FAE6188}" type="slidenum">
              <a:rPr lang="en-GB" altLang="en-GB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3650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9709C-526B-4FC3-9EB1-E588738BA063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88EF7-C452-4530-9D7E-5D2D650C3E73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39FA7-1D9F-4055-9382-C40B8DD52B86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32F4B-CBF7-465A-8924-014BA7D90A0B}" type="slidenum">
              <a:rPr lang="en-GB" altLang="en-GB"/>
              <a:pPr/>
              <a:t>14</a:t>
            </a:fld>
            <a:endParaRPr lang="en-GB" altLang="en-GB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24011-C5A9-40FE-A2DD-83C9A369CFDD}" type="slidenum">
              <a:rPr lang="en-GB" altLang="en-GB"/>
              <a:pPr/>
              <a:t>15</a:t>
            </a:fld>
            <a:endParaRPr lang="en-GB" alt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27C69-D5C3-4BF2-9D1E-06FD77DD535F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40598-47F6-4E78-8631-CB7667A91D0B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CA089-7A4B-4497-8AFA-E43EA268FECD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0615B-A1A3-44B2-AE11-681C93C7DC8A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50CB3-1E9E-40F7-BE9E-5D9AEE505A1C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C48DA-2A4F-43FE-BBF6-98229C84C042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0A99-E3D1-4991-872C-EC2F54993017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913AD-2012-406B-9E66-C3ACF78BABDD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92F24E7-974A-4771-887C-1BD99548568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52" y="398853"/>
            <a:ext cx="3294567" cy="865373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16216" y="260648"/>
            <a:ext cx="2096814" cy="70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A54B152-6542-4B5D-BD61-26C17EB2B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39A4438-1E47-462C-A1DF-FCE9647E45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altLang="en-US" dirty="0" smtClean="0"/>
              <a:t>Page </a:t>
            </a:r>
            <a:fld id="{E57481B2-3A6D-45A2-9D30-F4AB5AC688A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E2C6CA9-EFA9-4BCB-8ABC-6FBE2A5A4A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61672FA-F555-4521-A05D-EEDA63E862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13D7777-4CD6-4EA9-810A-4A6859721C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341E9AA-B46B-41F9-8DFA-F9CD704A4C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A6C1D57-A249-4EAB-B7E8-C0B36954FB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8E018662-9985-4E3A-92D2-AE38362857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2ABECC4-822C-4653-8479-92EC551E14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B90BA9F2-4E38-4E05-9C90-DBCFD49DD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perial.ac.uk/ict/wif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perial.ac.uk/imperialmobil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b.imperial.ac.uk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8C8A928-0B54-4A82-8A0F-F080979E4F6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/>
            </a:r>
            <a:br>
              <a:rPr lang="en-GB" sz="4000" b="0" dirty="0"/>
            </a:br>
            <a:r>
              <a:rPr lang="en-GB" sz="4000" b="0" dirty="0" smtClean="0"/>
              <a:t>BSc Exchange programme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dirty="0">
                <a:solidFill>
                  <a:srgbClr val="0E207F"/>
                </a:solidFill>
              </a:rPr>
              <a:t>Introduction to IT </a:t>
            </a:r>
            <a:r>
              <a:rPr lang="en-GB" dirty="0" smtClean="0">
                <a:solidFill>
                  <a:srgbClr val="0E207F"/>
                </a:solidFill>
              </a:rPr>
              <a:t>facilities at Imperial</a:t>
            </a: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October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Wired and </a:t>
            </a:r>
            <a:r>
              <a:rPr lang="en-GB" dirty="0" err="1" smtClean="0"/>
              <a:t>WiFi</a:t>
            </a:r>
            <a:r>
              <a:rPr lang="en-GB" dirty="0" smtClean="0"/>
              <a:t> network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409700"/>
            <a:ext cx="7772400" cy="5259660"/>
          </a:xfrm>
        </p:spPr>
        <p:txBody>
          <a:bodyPr/>
          <a:lstStyle/>
          <a:p>
            <a:r>
              <a:rPr lang="en-GB" sz="2400" dirty="0"/>
              <a:t>All devices must be authorised in some way to use the College </a:t>
            </a:r>
            <a:r>
              <a:rPr lang="en-GB" sz="2400" dirty="0" smtClean="0"/>
              <a:t>network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b="1" i="1" dirty="0"/>
              <a:t>Wired devices </a:t>
            </a:r>
            <a:r>
              <a:rPr lang="en-GB" sz="2400" dirty="0"/>
              <a:t>(</a:t>
            </a:r>
            <a:r>
              <a:rPr lang="en-GB" sz="2400" dirty="0" smtClean="0"/>
              <a:t>e.g., </a:t>
            </a:r>
            <a:r>
              <a:rPr lang="en-GB" sz="2400" dirty="0"/>
              <a:t>PCs, </a:t>
            </a:r>
            <a:r>
              <a:rPr lang="en-GB" sz="2400" dirty="0" smtClean="0"/>
              <a:t>Xbox, etc.) </a:t>
            </a:r>
            <a:r>
              <a:rPr lang="en-GB" sz="2400" dirty="0"/>
              <a:t>need the </a:t>
            </a:r>
            <a:r>
              <a:rPr lang="en-GB" sz="2400" dirty="0" smtClean="0"/>
              <a:t>device MAC </a:t>
            </a:r>
            <a:r>
              <a:rPr lang="en-GB" sz="2400" dirty="0"/>
              <a:t>address </a:t>
            </a:r>
            <a:r>
              <a:rPr lang="en-GB" sz="2400" dirty="0" smtClean="0"/>
              <a:t>to be registered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/>
              <a:t>Registration page found in browser on </a:t>
            </a:r>
            <a:r>
              <a:rPr lang="en-GB" sz="2400" dirty="0" smtClean="0"/>
              <a:t>device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b="1" i="1" dirty="0"/>
              <a:t>Wireless devices </a:t>
            </a:r>
            <a:r>
              <a:rPr lang="en-GB" sz="2400" dirty="0"/>
              <a:t>connect to </a:t>
            </a:r>
            <a:r>
              <a:rPr lang="en-GB" sz="2400" b="1" dirty="0"/>
              <a:t>Imperial-WPA</a:t>
            </a:r>
            <a:r>
              <a:rPr lang="en-GB" sz="2400" dirty="0"/>
              <a:t> with your College username and password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Detailed instructions for connecting are on website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In general, most mobile devices (except first generation Kindle) will work on our wireless </a:t>
            </a:r>
            <a:r>
              <a:rPr lang="en-GB" sz="2400" dirty="0" smtClean="0"/>
              <a:t>network</a:t>
            </a:r>
            <a:endParaRPr lang="en-GB" dirty="0"/>
          </a:p>
          <a:p>
            <a:r>
              <a:rPr lang="en-GB" u="sng" dirty="0">
                <a:hlinkClick r:id="rId2"/>
              </a:rPr>
              <a:t>http://</a:t>
            </a:r>
            <a:r>
              <a:rPr lang="en-GB" u="sng" dirty="0" smtClean="0">
                <a:hlinkClick r:id="rId2"/>
              </a:rPr>
              <a:t>www.imperial.ac.uk/ict/wifi</a:t>
            </a:r>
            <a:endParaRPr lang="en-GB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 smtClean="0"/>
              <a:t>© Imperial College London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E57481B2-3A6D-45A2-9D30-F4AB5AC688A0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2212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Mobile devices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578155" cy="461158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“There’s An App For That</a:t>
            </a:r>
            <a:r>
              <a:rPr lang="en-GB" sz="2800" dirty="0" smtClean="0"/>
              <a:t>”</a:t>
            </a:r>
            <a:endParaRPr lang="en-GB" sz="2800" dirty="0"/>
          </a:p>
          <a:p>
            <a:pPr marL="0" indent="0">
              <a:buNone/>
            </a:pPr>
            <a:r>
              <a:rPr lang="en-GB" sz="2800" b="1" dirty="0" smtClean="0"/>
              <a:t>Imperial Mobile</a:t>
            </a:r>
            <a:endParaRPr lang="en-GB" sz="2800" dirty="0"/>
          </a:p>
          <a:p>
            <a:pPr>
              <a:buFont typeface="Arial" pitchFamily="34" charset="0"/>
              <a:buChar char="•"/>
            </a:pPr>
            <a:r>
              <a:rPr lang="en-GB" sz="2800" dirty="0"/>
              <a:t>Imperial College now has a mobile application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/>
              <a:t>Available on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/>
              <a:t>Apple App Store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/>
              <a:t>Android Market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/>
              <a:t>Web Version (</a:t>
            </a:r>
            <a:r>
              <a:rPr lang="en-GB" sz="2000" dirty="0" smtClean="0"/>
              <a:t>e.g</a:t>
            </a:r>
            <a:r>
              <a:rPr lang="en-GB" sz="2000" dirty="0"/>
              <a:t>. </a:t>
            </a:r>
            <a:r>
              <a:rPr lang="en-GB" sz="2000" dirty="0" smtClean="0"/>
              <a:t>Blackberry, etc.)</a:t>
            </a:r>
            <a:endParaRPr lang="en-GB" sz="2000" dirty="0"/>
          </a:p>
          <a:p>
            <a:pPr marL="381000" lvl="1" indent="0">
              <a:buNone/>
            </a:pPr>
            <a:r>
              <a:rPr lang="en-GB" sz="2000" dirty="0"/>
              <a:t>Search campus maps, check PC </a:t>
            </a:r>
            <a:r>
              <a:rPr lang="en-GB" sz="2000" dirty="0" smtClean="0"/>
              <a:t>availability (some clusters), </a:t>
            </a:r>
            <a:r>
              <a:rPr lang="en-GB" sz="2000" dirty="0"/>
              <a:t>search for students and </a:t>
            </a:r>
            <a:r>
              <a:rPr lang="en-GB" sz="2000" dirty="0" smtClean="0"/>
              <a:t>staff</a:t>
            </a:r>
            <a:endParaRPr lang="en-GB" sz="2000" dirty="0"/>
          </a:p>
          <a:p>
            <a:r>
              <a:rPr lang="en-GB" sz="2800" dirty="0">
                <a:hlinkClick r:id="rId2"/>
              </a:rPr>
              <a:t>http://</a:t>
            </a:r>
            <a:r>
              <a:rPr lang="en-GB" sz="2800" dirty="0" smtClean="0">
                <a:hlinkClick r:id="rId2"/>
              </a:rPr>
              <a:t>www.imperial.ac.uk/imperialmobile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57481B2-3A6D-45A2-9D30-F4AB5AC688A0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7575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3BD2D60-3D5D-4D1B-AE4C-023B907B7CC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404664"/>
            <a:ext cx="8736012" cy="676572"/>
          </a:xfrm>
        </p:spPr>
        <p:txBody>
          <a:bodyPr/>
          <a:lstStyle/>
          <a:p>
            <a:r>
              <a:rPr lang="en-GB" dirty="0"/>
              <a:t>Online Printing Account on College campuses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1"/>
            <a:ext cx="8578850" cy="47556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Printing from PCs, scan to your email, photocopying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Authentication using your swipe I.D. card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Crediting accounts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Value loaders  -  </a:t>
            </a:r>
            <a:r>
              <a:rPr lang="en-GB" sz="1800" dirty="0" smtClean="0"/>
              <a:t>cash (Main College Library)</a:t>
            </a:r>
            <a:endParaRPr lang="en-GB" sz="18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Online crediting - credit/debit card</a:t>
            </a:r>
          </a:p>
          <a:p>
            <a:pPr>
              <a:lnSpc>
                <a:spcPct val="90000"/>
              </a:lnSpc>
            </a:pPr>
            <a:r>
              <a:rPr lang="en-GB" sz="2100" dirty="0" smtClean="0"/>
              <a:t>You will all receive </a:t>
            </a:r>
            <a:r>
              <a:rPr lang="en-GB" sz="2100" dirty="0"/>
              <a:t>£5.00 printer </a:t>
            </a:r>
            <a:r>
              <a:rPr lang="en-GB" sz="2100" dirty="0" smtClean="0"/>
              <a:t>credit </a:t>
            </a:r>
            <a:r>
              <a:rPr lang="en-GB" sz="2100" dirty="0" smtClean="0"/>
              <a:t>to help you get started</a:t>
            </a:r>
            <a:r>
              <a:rPr lang="en-GB" sz="2100" dirty="0" smtClean="0"/>
              <a:t> </a:t>
            </a: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Charges </a:t>
            </a:r>
            <a:r>
              <a:rPr lang="en-GB" sz="2100" dirty="0"/>
              <a:t>for printing – </a:t>
            </a:r>
            <a:r>
              <a:rPr lang="en-GB" sz="2100" dirty="0" smtClean="0"/>
              <a:t>Faculty of Medicine </a:t>
            </a:r>
            <a:r>
              <a:rPr lang="en-GB" sz="2100" dirty="0"/>
              <a:t>printers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Mono	3p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Colour	12p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Scanning	 to email is </a:t>
            </a:r>
            <a:r>
              <a:rPr lang="en-GB" sz="1800" dirty="0" smtClean="0"/>
              <a:t>free (but your account must have some credit)</a:t>
            </a: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2100" dirty="0"/>
              <a:t>Library printers – same charges… but use ours please!</a:t>
            </a:r>
            <a:br>
              <a:rPr lang="en-GB" sz="2100" dirty="0"/>
            </a:br>
            <a:r>
              <a:rPr lang="en-GB" sz="2100" dirty="0"/>
              <a:t>At CX the printers in the PC cluster are </a:t>
            </a:r>
            <a:r>
              <a:rPr lang="en-GB" sz="2100" dirty="0" err="1"/>
              <a:t>FoM</a:t>
            </a: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 err="1">
                <a:solidFill>
                  <a:schemeClr val="tx1"/>
                </a:solidFill>
              </a:rPr>
              <a:t>www.imperial.ac.uk/ict/printservice</a:t>
            </a:r>
            <a:endParaRPr lang="en-GB" sz="21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1800" dirty="0"/>
              <a:t>To manage your </a:t>
            </a:r>
            <a:r>
              <a:rPr lang="en-GB" sz="1800" dirty="0" smtClean="0"/>
              <a:t>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Download </a:t>
            </a:r>
            <a:r>
              <a:rPr lang="en-GB" sz="1800" dirty="0"/>
              <a:t>printer drivers for home use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F68ECC0-5538-4AFA-88D2-E2C5FCCADE3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Be economical with your Printing Account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r>
              <a:rPr lang="en-GB"/>
              <a:t>Use the Printer driver settings to adjust multiple pages per sheet</a:t>
            </a:r>
          </a:p>
          <a:p>
            <a:pPr lvl="1"/>
            <a:r>
              <a:rPr lang="en-GB"/>
              <a:t>Larger images from PowerPoint than the PowerPoint printer controls</a:t>
            </a:r>
          </a:p>
          <a:p>
            <a:pPr lvl="1"/>
            <a:r>
              <a:rPr lang="en-GB"/>
              <a:t>Allows for different styles of printing layout</a:t>
            </a:r>
          </a:p>
          <a:p>
            <a:pPr lvl="2"/>
            <a:r>
              <a:rPr lang="en-GB"/>
              <a:t>E.g. booklet, double-sided, fold-up or fold over</a:t>
            </a:r>
          </a:p>
          <a:p>
            <a:pPr lvl="1"/>
            <a:r>
              <a:rPr lang="en-GB"/>
              <a:t>Gives considerably smaller printer spool file sizes and so speeds up initiation of print job, and recall of print job at time of printing.</a:t>
            </a:r>
            <a:br>
              <a:rPr lang="en-GB"/>
            </a:br>
            <a:r>
              <a:rPr lang="en-GB"/>
              <a:t>Especially so when printing large, image-rich files, including PDF’s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6FD32D4-1787-473A-97AC-F5E570F89C1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Course materials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076325"/>
            <a:ext cx="8362131" cy="5115644"/>
          </a:xfrm>
        </p:spPr>
        <p:txBody>
          <a:bodyPr/>
          <a:lstStyle/>
          <a:p>
            <a:r>
              <a:rPr lang="en-GB" sz="4000" dirty="0"/>
              <a:t>Intranet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https://education.med.imperial.ac.uk</a:t>
            </a:r>
          </a:p>
          <a:p>
            <a:r>
              <a:rPr lang="en-GB" sz="4000" dirty="0"/>
              <a:t>Blackboard VLE</a:t>
            </a:r>
          </a:p>
          <a:p>
            <a:pPr lvl="1"/>
            <a:r>
              <a:rPr lang="en-GB" dirty="0">
                <a:solidFill>
                  <a:schemeClr val="tx1"/>
                </a:solidFill>
                <a:hlinkClick r:id="rId3"/>
              </a:rPr>
              <a:t>http</a:t>
            </a:r>
            <a:r>
              <a:rPr lang="en-GB" dirty="0" smtClean="0">
                <a:solidFill>
                  <a:schemeClr val="tx1"/>
                </a:solidFill>
                <a:hlinkClick r:id="rId3"/>
              </a:rPr>
              <a:t>://bb.imperial.ac.uk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/>
          </a:p>
          <a:p>
            <a:pPr lvl="1"/>
            <a:r>
              <a:rPr lang="en-GB" dirty="0"/>
              <a:t>Discussion </a:t>
            </a:r>
            <a:r>
              <a:rPr lang="en-GB" dirty="0" smtClean="0"/>
              <a:t>boards</a:t>
            </a:r>
          </a:p>
          <a:p>
            <a:pPr lvl="1"/>
            <a:r>
              <a:rPr lang="en-GB" dirty="0" smtClean="0"/>
              <a:t>Some course-specific content</a:t>
            </a:r>
            <a:endParaRPr lang="en-GB" dirty="0"/>
          </a:p>
          <a:p>
            <a:r>
              <a:rPr lang="en-GB" dirty="0" smtClean="0"/>
              <a:t>Content provided for your personal study and not for further distribution without express and prior permission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27E97BA-BA1C-49DF-BD5C-1B1D171DDCC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Help us to keep things working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1068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Please </a:t>
            </a:r>
            <a:r>
              <a:rPr lang="en-GB" dirty="0"/>
              <a:t>tell ICT when there is a problem with your computer account, PC or Printer</a:t>
            </a: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Service.desk@imperial.ac.uk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/>
              <a:t>020 7594 9000</a:t>
            </a:r>
          </a:p>
          <a:p>
            <a:pPr lvl="1"/>
            <a:r>
              <a:rPr lang="en-GB" dirty="0"/>
              <a:t>walk-in helpdesk </a:t>
            </a:r>
            <a:r>
              <a:rPr lang="en-GB" dirty="0" smtClean="0"/>
              <a:t>team</a:t>
            </a:r>
            <a:endParaRPr lang="en-GB" dirty="0"/>
          </a:p>
          <a:p>
            <a:r>
              <a:rPr lang="en-GB" dirty="0" smtClean="0"/>
              <a:t>Please tell us if there are problems with Intranet files or Blackboard content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webmaster.feo@imperial.ac.uk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362131" cy="4683596"/>
          </a:xfrm>
        </p:spPr>
        <p:txBody>
          <a:bodyPr/>
          <a:lstStyle/>
          <a:p>
            <a:endParaRPr lang="en-GB" dirty="0"/>
          </a:p>
          <a:p>
            <a:r>
              <a:rPr lang="en-GB" dirty="0" smtClean="0"/>
              <a:t>Good luck and enjoy you time here!</a:t>
            </a:r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mike.barrett@imperial.ac.uk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57481B2-3A6D-45A2-9D30-F4AB5AC688A0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0FEC93AB-95D9-4C7A-B5D6-218FF0EE3C2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College IT facilities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827588"/>
          </a:xfrm>
        </p:spPr>
        <p:txBody>
          <a:bodyPr/>
          <a:lstStyle/>
          <a:p>
            <a:r>
              <a:rPr lang="en-GB" dirty="0"/>
              <a:t>Managing your account and accessing information</a:t>
            </a:r>
          </a:p>
          <a:p>
            <a:pPr lvl="1"/>
            <a:r>
              <a:rPr lang="en-GB" dirty="0"/>
              <a:t>More details of ICT support may be found at 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http://www3.imperial.ac.uk/ict/services/newstudents</a:t>
            </a:r>
          </a:p>
          <a:p>
            <a:pPr lvl="1"/>
            <a:r>
              <a:rPr lang="en-GB" dirty="0"/>
              <a:t>Activate your Login</a:t>
            </a:r>
          </a:p>
          <a:p>
            <a:pPr lvl="1"/>
            <a:r>
              <a:rPr lang="en-GB" dirty="0"/>
              <a:t>Medicine Intranet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https://education.med.imperial.ac.uk</a:t>
            </a:r>
          </a:p>
          <a:p>
            <a:pPr lvl="1"/>
            <a:r>
              <a:rPr lang="en-GB" dirty="0"/>
              <a:t>Blackboard (Virtual Learning Environment – VLE)</a:t>
            </a:r>
            <a:br>
              <a:rPr lang="en-GB" dirty="0"/>
            </a:br>
            <a:r>
              <a:rPr lang="en-GB" sz="2000" dirty="0" smtClean="0">
                <a:solidFill>
                  <a:schemeClr val="tx1"/>
                </a:solidFill>
              </a:rPr>
              <a:t>http</a:t>
            </a:r>
            <a:r>
              <a:rPr lang="en-GB" sz="2000" dirty="0" smtClean="0">
                <a:solidFill>
                  <a:schemeClr val="tx1"/>
                </a:solidFill>
              </a:rPr>
              <a:t>://</a:t>
            </a:r>
            <a:r>
              <a:rPr lang="en-GB" sz="2000" dirty="0" smtClean="0">
                <a:solidFill>
                  <a:schemeClr val="tx1"/>
                </a:solidFill>
              </a:rPr>
              <a:t>learn</a:t>
            </a:r>
            <a:r>
              <a:rPr lang="en-GB" sz="2000" dirty="0" smtClean="0">
                <a:solidFill>
                  <a:schemeClr val="tx1"/>
                </a:solidFill>
              </a:rPr>
              <a:t>.imperial.ac.uk 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59FCAF1-C60D-47E8-92CE-F3C663E6DF3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RULES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756150"/>
          </a:xfrm>
        </p:spPr>
        <p:txBody>
          <a:bodyPr/>
          <a:lstStyle/>
          <a:p>
            <a:r>
              <a:rPr lang="en-GB" dirty="0"/>
              <a:t>Legal</a:t>
            </a:r>
          </a:p>
          <a:p>
            <a:r>
              <a:rPr lang="en-GB" dirty="0"/>
              <a:t>College</a:t>
            </a:r>
          </a:p>
          <a:p>
            <a:pPr lvl="1"/>
            <a:r>
              <a:rPr lang="en-GB" dirty="0"/>
              <a:t>See http://www3.imperial.ac.uk/ict/services/newstudents</a:t>
            </a:r>
          </a:p>
          <a:p>
            <a:r>
              <a:rPr lang="en-GB" dirty="0"/>
              <a:t>Local</a:t>
            </a:r>
          </a:p>
          <a:p>
            <a:pPr lvl="1"/>
            <a:r>
              <a:rPr lang="en-US" dirty="0"/>
              <a:t>Fair use of PC clusters with priority to those with academic need</a:t>
            </a:r>
          </a:p>
          <a:p>
            <a:pPr lvl="1"/>
            <a:r>
              <a:rPr lang="en-US" dirty="0"/>
              <a:t>Not food in </a:t>
            </a:r>
            <a:r>
              <a:rPr lang="en-US" dirty="0" err="1"/>
              <a:t>FoM</a:t>
            </a:r>
            <a:r>
              <a:rPr lang="en-US" dirty="0"/>
              <a:t> clusters: drinking permitted </a:t>
            </a:r>
            <a:r>
              <a:rPr lang="en-US" b="1" u="sng" dirty="0"/>
              <a:t>only</a:t>
            </a:r>
            <a:r>
              <a:rPr lang="en-US" dirty="0"/>
              <a:t> if from a sealable “sports cap” </a:t>
            </a:r>
            <a:r>
              <a:rPr lang="en-US" dirty="0" smtClean="0"/>
              <a:t>bottle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0987F81-6BD7-4AC5-9CD1-FEE81DF1C6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 yourself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136582" cy="5256212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/>
              <a:t>Protect your on-line identity: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Choose a strong password; </a:t>
            </a:r>
            <a:r>
              <a:rPr lang="en-GB" sz="2100" dirty="0" smtClean="0"/>
              <a:t>know why </a:t>
            </a:r>
            <a:r>
              <a:rPr lang="en-GB" sz="2100" u="sng" dirty="0" smtClean="0"/>
              <a:t>and</a:t>
            </a:r>
            <a:r>
              <a:rPr lang="en-GB" sz="2100" dirty="0" smtClean="0"/>
              <a:t> how</a:t>
            </a:r>
          </a:p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 smtClean="0"/>
              <a:t>Protect your reputation:</a:t>
            </a:r>
            <a:r>
              <a:rPr lang="en-GB" sz="2100" dirty="0" smtClean="0"/>
              <a:t/>
            </a:r>
            <a:br>
              <a:rPr lang="en-GB" sz="2100" dirty="0" smtClean="0"/>
            </a:br>
            <a:r>
              <a:rPr lang="en-GB" sz="2100" dirty="0" smtClean="0"/>
              <a:t>use social media systems wisely, and think to your future</a:t>
            </a:r>
            <a:br>
              <a:rPr lang="en-GB" sz="2100" dirty="0" smtClean="0"/>
            </a:br>
            <a:r>
              <a:rPr lang="en-GB" sz="2100" dirty="0" smtClean="0"/>
              <a:t>Don’t “torrent” copyrighted materials</a:t>
            </a:r>
            <a:endParaRPr lang="en-GB" sz="2100" dirty="0"/>
          </a:p>
          <a:p>
            <a:pPr marL="571500" indent="-571500">
              <a:lnSpc>
                <a:spcPct val="80000"/>
              </a:lnSpc>
            </a:pPr>
            <a:r>
              <a:rPr lang="en-GB" sz="2100" b="1" dirty="0"/>
              <a:t>Protect your data: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Keep all files on the H:\ </a:t>
            </a:r>
            <a:r>
              <a:rPr lang="en-GB" sz="2100" dirty="0" smtClean="0"/>
              <a:t>drive which is backed up nightly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the </a:t>
            </a:r>
            <a:r>
              <a:rPr lang="en-GB" sz="2100" dirty="0" smtClean="0"/>
              <a:t>desktop 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USB drives/memory cards unless backed up AND </a:t>
            </a:r>
            <a:r>
              <a:rPr lang="en-GB" sz="2100" dirty="0" smtClean="0"/>
              <a:t>encrypted</a:t>
            </a:r>
            <a:br>
              <a:rPr lang="en-GB" sz="2100" dirty="0" smtClean="0"/>
            </a:br>
            <a:r>
              <a:rPr lang="en-GB" sz="2100" dirty="0" smtClean="0"/>
              <a:t>H: drive has “shadow volume copying” allowed older versions of files to be recovered - right-click on latest file.</a:t>
            </a:r>
            <a:r>
              <a:rPr lang="en-GB" sz="2100" dirty="0"/>
              <a:t/>
            </a:r>
            <a:br>
              <a:rPr lang="en-GB" sz="2100" dirty="0"/>
            </a:br>
            <a:endParaRPr lang="en-GB" sz="2100" dirty="0"/>
          </a:p>
          <a:p>
            <a:pPr marL="571500" indent="-571500">
              <a:lnSpc>
                <a:spcPct val="80000"/>
              </a:lnSpc>
              <a:buFontTx/>
              <a:buNone/>
            </a:pPr>
            <a:r>
              <a:rPr lang="en-GB" b="1" dirty="0">
                <a:solidFill>
                  <a:srgbClr val="FE9914"/>
                </a:solidFill>
              </a:rPr>
              <a:t>Protect the College and your </a:t>
            </a:r>
            <a:r>
              <a:rPr lang="en-GB" b="1" dirty="0" smtClean="0">
                <a:solidFill>
                  <a:srgbClr val="FE9914"/>
                </a:solidFill>
              </a:rPr>
              <a:t>reputation</a:t>
            </a:r>
            <a:endParaRPr lang="en-GB" b="1" dirty="0">
              <a:solidFill>
                <a:srgbClr val="FE9914"/>
              </a:solidFill>
            </a:endParaRPr>
          </a:p>
          <a:p>
            <a:pPr marL="571500" indent="-571500">
              <a:lnSpc>
                <a:spcPct val="80000"/>
              </a:lnSpc>
            </a:pPr>
            <a:r>
              <a:rPr lang="en-GB" sz="2100" dirty="0" smtClean="0"/>
              <a:t>See the info in the Guidebook about security and reputation, use of copyright material, etc.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FDB73A9-80B8-454F-9707-ED583B0CA12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Computer Account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1363" cy="4114800"/>
          </a:xfrm>
        </p:spPr>
        <p:txBody>
          <a:bodyPr/>
          <a:lstStyle/>
          <a:p>
            <a:r>
              <a:rPr lang="en-GB" dirty="0"/>
              <a:t>Do NOT divulge login password</a:t>
            </a:r>
          </a:p>
          <a:p>
            <a:r>
              <a:rPr lang="en-GB" dirty="0"/>
              <a:t>Logoff at the end of every session</a:t>
            </a:r>
          </a:p>
          <a:p>
            <a:r>
              <a:rPr lang="en-GB" dirty="0"/>
              <a:t>Don’t occupy a machine for “social” computing in a cluster if there is high demand</a:t>
            </a:r>
          </a:p>
          <a:p>
            <a:r>
              <a:rPr lang="en-GB" dirty="0"/>
              <a:t>Is 1</a:t>
            </a:r>
            <a:r>
              <a:rPr lang="en-US" dirty="0">
                <a:cs typeface="Arial" charset="0"/>
              </a:rPr>
              <a:t>°</a:t>
            </a:r>
            <a:r>
              <a:rPr lang="en-GB" dirty="0"/>
              <a:t> for academic work!!!!</a:t>
            </a:r>
            <a:br>
              <a:rPr lang="en-GB" dirty="0"/>
            </a:br>
            <a:r>
              <a:rPr lang="en-GB" dirty="0" smtClean="0"/>
              <a:t>(</a:t>
            </a:r>
            <a:r>
              <a:rPr lang="en-GB" sz="2400" dirty="0" smtClean="0"/>
              <a:t>Personal </a:t>
            </a:r>
            <a:r>
              <a:rPr lang="en-GB" sz="2400" dirty="0"/>
              <a:t>logins are recorded, but not monitored except when any breach of the Conditions is </a:t>
            </a:r>
            <a:r>
              <a:rPr lang="en-GB" sz="2400" dirty="0" smtClean="0"/>
              <a:t>suspected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From home, use a VPN connection to access some e-journals and your “H” drive</a:t>
            </a:r>
            <a:br>
              <a:rPr lang="en-GB" dirty="0"/>
            </a:br>
            <a:r>
              <a:rPr lang="en-US" sz="2400" dirty="0">
                <a:solidFill>
                  <a:schemeClr val="tx1"/>
                </a:solidFill>
              </a:rPr>
              <a:t>http://www3.imperial.ac.uk/ict/services/newstudents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CE79320E-0BAD-4819-B08C-A1EE64AD0A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Keep your data safe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05825" cy="4114800"/>
          </a:xfrm>
        </p:spPr>
        <p:txBody>
          <a:bodyPr/>
          <a:lstStyle/>
          <a:p>
            <a:r>
              <a:rPr lang="en-GB"/>
              <a:t>Do not store “Patient” or “Subject” identifiers</a:t>
            </a:r>
          </a:p>
          <a:p>
            <a:pPr lvl="1"/>
            <a:r>
              <a:rPr lang="en-GB"/>
              <a:t>Unless encrypted</a:t>
            </a:r>
          </a:p>
          <a:p>
            <a:pPr lvl="1"/>
            <a:r>
              <a:rPr lang="en-GB"/>
              <a:t>Comply with Data Protection Act</a:t>
            </a:r>
            <a:br>
              <a:rPr lang="en-GB"/>
            </a:br>
            <a:endParaRPr lang="en-GB"/>
          </a:p>
          <a:p>
            <a:r>
              <a:rPr lang="en-GB"/>
              <a:t>Backup data (incl. Paper records)</a:t>
            </a:r>
          </a:p>
          <a:p>
            <a:pPr lvl="1"/>
            <a:r>
              <a:rPr lang="en-GB"/>
              <a:t>Insufficient time to repeat work if data is lost</a:t>
            </a:r>
          </a:p>
          <a:p>
            <a:pPr lvl="1"/>
            <a:r>
              <a:rPr lang="en-GB"/>
              <a:t>No allowance for loss is made in assessment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B1672EE-C3C0-443B-B1F7-C82B7856491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448675" cy="1143000"/>
          </a:xfrm>
        </p:spPr>
        <p:txBody>
          <a:bodyPr/>
          <a:lstStyle/>
          <a:p>
            <a:r>
              <a:rPr lang="en-GB"/>
              <a:t>Help with IT and IT Skills are available for..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756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MS Office </a:t>
            </a:r>
            <a:r>
              <a:rPr lang="en-GB" sz="2600" dirty="0" smtClean="0"/>
              <a:t>2010 applications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/>
              <a:t>Email (Outlook), incl. SPAM filtering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Statistics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Graphical presentations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Operating System configuration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Network connections</a:t>
            </a:r>
          </a:p>
          <a:p>
            <a:pPr lvl="1">
              <a:lnSpc>
                <a:spcPct val="80000"/>
              </a:lnSpc>
            </a:pPr>
            <a:r>
              <a:rPr lang="en-GB" sz="2000" dirty="0" err="1"/>
              <a:t>WiFi</a:t>
            </a:r>
            <a:r>
              <a:rPr lang="en-GB" sz="2000" dirty="0"/>
              <a:t> &amp; direct connection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VPN 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Anti-viral software – you are entitled to </a:t>
            </a:r>
            <a:r>
              <a:rPr lang="en-GB" sz="2600" dirty="0" smtClean="0"/>
              <a:t>this  </a:t>
            </a:r>
            <a:r>
              <a:rPr lang="en-GB" sz="2600" dirty="0"/>
              <a:t>College provided </a:t>
            </a:r>
            <a:r>
              <a:rPr lang="en-GB" sz="2600" dirty="0" smtClean="0"/>
              <a:t>software on personal PC</a:t>
            </a:r>
          </a:p>
          <a:p>
            <a:pPr>
              <a:lnSpc>
                <a:spcPct val="80000"/>
              </a:lnSpc>
            </a:pPr>
            <a:r>
              <a:rPr lang="en-GB" sz="2600" dirty="0" smtClean="0"/>
              <a:t>Library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/>
              <a:t>ICT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C37D08B-8C4A-4F8D-B380-FB66A7686CA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Faculty of Medicine PC Clusters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51156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Charing Cross - Reynolds Building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smtClean="0"/>
              <a:t>In Library </a:t>
            </a:r>
            <a:r>
              <a:rPr lang="en-GB" sz="2000" dirty="0"/>
              <a:t>(2</a:t>
            </a:r>
            <a:r>
              <a:rPr lang="en-GB" sz="2000" baseline="30000" dirty="0"/>
              <a:t>nd</a:t>
            </a:r>
            <a:r>
              <a:rPr lang="en-GB" sz="2000" dirty="0"/>
              <a:t> Floor)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/>
              <a:t>Basement ICT </a:t>
            </a:r>
            <a:r>
              <a:rPr lang="en-GB" sz="2000" dirty="0" smtClean="0"/>
              <a:t>Office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600" dirty="0"/>
              <a:t>St Mary’s – Medical School Building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err="1"/>
              <a:t>Hynds</a:t>
            </a:r>
            <a:r>
              <a:rPr lang="en-GB" sz="2000" dirty="0"/>
              <a:t> Computer Lab (1</a:t>
            </a:r>
            <a:r>
              <a:rPr lang="en-GB" sz="2000" baseline="30000" dirty="0"/>
              <a:t>st</a:t>
            </a:r>
            <a:r>
              <a:rPr lang="en-GB" sz="2000" dirty="0"/>
              <a:t> Floor)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Hammersmith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/>
              <a:t>Commonwealth Building </a:t>
            </a:r>
            <a:r>
              <a:rPr lang="en-GB" sz="2000" dirty="0" smtClean="0"/>
              <a:t>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Floor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smtClean="0"/>
              <a:t>Cyclotron Building 6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Floor</a:t>
            </a:r>
            <a:endParaRPr lang="en-GB" sz="2000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err="1"/>
              <a:t>Wolfson</a:t>
            </a:r>
            <a:r>
              <a:rPr lang="en-GB" sz="2000" dirty="0"/>
              <a:t> Education Centre Ground floor – Student Common Room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South Kensington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smtClean="0"/>
              <a:t>Sir Alexander Fleming Building (Ground </a:t>
            </a:r>
            <a:r>
              <a:rPr lang="en-GB" sz="2000" dirty="0" smtClean="0"/>
              <a:t>floor, G28 &amp; G29)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600" dirty="0"/>
              <a:t>Chelsea &amp; Westminster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/>
              <a:t>Lower Ground </a:t>
            </a:r>
            <a:r>
              <a:rPr lang="en-GB" sz="2000" dirty="0" smtClean="0"/>
              <a:t>Floor (in Library)</a:t>
            </a:r>
            <a:endParaRPr lang="en-GB" sz="2000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GB" sz="2000" dirty="0" smtClean="0"/>
              <a:t>Student Common room (Lower Ground Floor)</a:t>
            </a:r>
            <a:endParaRPr lang="en-GB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2A249B63-256A-42B9-BC63-6E58F356DE8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College Library PC Clusters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611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South Kensington Central Library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Ground floor Learning Centre / café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Book/Journal </a:t>
            </a:r>
            <a:r>
              <a:rPr lang="en-GB" sz="2000" dirty="0" smtClean="0"/>
              <a:t>levels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Charing Cross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Reynolds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St Mary’s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Medical School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 smtClean="0"/>
              <a:t>Hammersmith</a:t>
            </a:r>
            <a:endParaRPr lang="en-GB" sz="2600" dirty="0"/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Commonwealth Building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Royal Brompton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1800" dirty="0"/>
              <a:t>NHLI Library – </a:t>
            </a:r>
            <a:r>
              <a:rPr lang="en-GB" sz="1800" dirty="0" err="1"/>
              <a:t>Dovehouse</a:t>
            </a:r>
            <a:r>
              <a:rPr lang="en-GB" sz="1800" dirty="0"/>
              <a:t> 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753</Words>
  <Application>Microsoft Office PowerPoint</Application>
  <PresentationFormat>On-screen Show (4:3)</PresentationFormat>
  <Paragraphs>179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 BSc Exchange programme   Introduction to IT facilities at Imperial  Dr Michael Barrett Head of Learning Resources mike.barrett@imperial.ac.uk</vt:lpstr>
      <vt:lpstr>College IT facilities</vt:lpstr>
      <vt:lpstr>RULES</vt:lpstr>
      <vt:lpstr>Protect yourself</vt:lpstr>
      <vt:lpstr>Your Computer Account</vt:lpstr>
      <vt:lpstr>Keep your data safe</vt:lpstr>
      <vt:lpstr>Help with IT and IT Skills are available for..</vt:lpstr>
      <vt:lpstr>Faculty of Medicine PC Clusters</vt:lpstr>
      <vt:lpstr>College Library PC Clusters</vt:lpstr>
      <vt:lpstr>Wired and WiFi network access</vt:lpstr>
      <vt:lpstr>Mobile devices</vt:lpstr>
      <vt:lpstr>Online Printing Account on College campuses</vt:lpstr>
      <vt:lpstr>Be economical with your Printing Account</vt:lpstr>
      <vt:lpstr>Course materials</vt:lpstr>
      <vt:lpstr>Help us to keep things working</vt:lpstr>
      <vt:lpstr>PowerPoint Presentation</vt:lpstr>
    </vt:vector>
  </TitlesOfParts>
  <Company>FutureBrand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Michael C Barrett</cp:lastModifiedBy>
  <cp:revision>66</cp:revision>
  <cp:lastPrinted>2012-10-09T21:11:47Z</cp:lastPrinted>
  <dcterms:created xsi:type="dcterms:W3CDTF">2003-01-06T14:21:41Z</dcterms:created>
  <dcterms:modified xsi:type="dcterms:W3CDTF">2012-10-09T21:12:07Z</dcterms:modified>
</cp:coreProperties>
</file>