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7"/>
  </p:notesMasterIdLst>
  <p:handoutMasterIdLst>
    <p:handoutMasterId r:id="rId88"/>
  </p:handoutMasterIdLst>
  <p:sldIdLst>
    <p:sldId id="256" r:id="rId2"/>
    <p:sldId id="506" r:id="rId3"/>
    <p:sldId id="596" r:id="rId4"/>
    <p:sldId id="597" r:id="rId5"/>
    <p:sldId id="598" r:id="rId6"/>
    <p:sldId id="600" r:id="rId7"/>
    <p:sldId id="593" r:id="rId8"/>
    <p:sldId id="579" r:id="rId9"/>
    <p:sldId id="542" r:id="rId10"/>
    <p:sldId id="601" r:id="rId11"/>
    <p:sldId id="540" r:id="rId12"/>
    <p:sldId id="595" r:id="rId13"/>
    <p:sldId id="507" r:id="rId14"/>
    <p:sldId id="545" r:id="rId15"/>
    <p:sldId id="510" r:id="rId16"/>
    <p:sldId id="511" r:id="rId17"/>
    <p:sldId id="546" r:id="rId18"/>
    <p:sldId id="547" r:id="rId19"/>
    <p:sldId id="518" r:id="rId20"/>
    <p:sldId id="582" r:id="rId21"/>
    <p:sldId id="434" r:id="rId22"/>
    <p:sldId id="548" r:id="rId23"/>
    <p:sldId id="437" r:id="rId24"/>
    <p:sldId id="554" r:id="rId25"/>
    <p:sldId id="577" r:id="rId26"/>
    <p:sldId id="555" r:id="rId27"/>
    <p:sldId id="523" r:id="rId28"/>
    <p:sldId id="526" r:id="rId29"/>
    <p:sldId id="590" r:id="rId30"/>
    <p:sldId id="527" r:id="rId31"/>
    <p:sldId id="447" r:id="rId32"/>
    <p:sldId id="524" r:id="rId33"/>
    <p:sldId id="591" r:id="rId34"/>
    <p:sldId id="525" r:id="rId35"/>
    <p:sldId id="556" r:id="rId36"/>
    <p:sldId id="583" r:id="rId37"/>
    <p:sldId id="588" r:id="rId38"/>
    <p:sldId id="592" r:id="rId39"/>
    <p:sldId id="589" r:id="rId40"/>
    <p:sldId id="549" r:id="rId41"/>
    <p:sldId id="522" r:id="rId42"/>
    <p:sldId id="550" r:id="rId43"/>
    <p:sldId id="552" r:id="rId44"/>
    <p:sldId id="551" r:id="rId45"/>
    <p:sldId id="557" r:id="rId46"/>
    <p:sldId id="553" r:id="rId47"/>
    <p:sldId id="541" r:id="rId48"/>
    <p:sldId id="543" r:id="rId49"/>
    <p:sldId id="594" r:id="rId50"/>
    <p:sldId id="576" r:id="rId51"/>
    <p:sldId id="569" r:id="rId52"/>
    <p:sldId id="573" r:id="rId53"/>
    <p:sldId id="584" r:id="rId54"/>
    <p:sldId id="532" r:id="rId55"/>
    <p:sldId id="599" r:id="rId56"/>
    <p:sldId id="587" r:id="rId57"/>
    <p:sldId id="585" r:id="rId58"/>
    <p:sldId id="605" r:id="rId59"/>
    <p:sldId id="606" r:id="rId60"/>
    <p:sldId id="570" r:id="rId61"/>
    <p:sldId id="558" r:id="rId62"/>
    <p:sldId id="578" r:id="rId63"/>
    <p:sldId id="435" r:id="rId64"/>
    <p:sldId id="562" r:id="rId65"/>
    <p:sldId id="559" r:id="rId66"/>
    <p:sldId id="586" r:id="rId67"/>
    <p:sldId id="560" r:id="rId68"/>
    <p:sldId id="580" r:id="rId69"/>
    <p:sldId id="561" r:id="rId70"/>
    <p:sldId id="581" r:id="rId71"/>
    <p:sldId id="566" r:id="rId72"/>
    <p:sldId id="602" r:id="rId73"/>
    <p:sldId id="574" r:id="rId74"/>
    <p:sldId id="563" r:id="rId75"/>
    <p:sldId id="564" r:id="rId76"/>
    <p:sldId id="565" r:id="rId77"/>
    <p:sldId id="567" r:id="rId78"/>
    <p:sldId id="571" r:id="rId79"/>
    <p:sldId id="572" r:id="rId80"/>
    <p:sldId id="607" r:id="rId81"/>
    <p:sldId id="608" r:id="rId82"/>
    <p:sldId id="609" r:id="rId83"/>
    <p:sldId id="544" r:id="rId84"/>
    <p:sldId id="603" r:id="rId85"/>
    <p:sldId id="604" r:id="rId86"/>
  </p:sldIdLst>
  <p:sldSz cx="9144000" cy="6858000" type="screen4x3"/>
  <p:notesSz cx="6858000" cy="9144000"/>
  <p:defaultTextStyle>
    <a:defPPr>
      <a:defRPr lang="en-GB"/>
    </a:defPPr>
    <a:lvl1pPr algn="l" rtl="0" fontAlgn="base">
      <a:spcBef>
        <a:spcPct val="0"/>
      </a:spcBef>
      <a:spcAft>
        <a:spcPct val="0"/>
      </a:spcAft>
      <a:defRPr sz="2000" b="1" kern="1200">
        <a:solidFill>
          <a:srgbClr val="FFFF66"/>
        </a:solidFill>
        <a:latin typeface="Century Gothic" pitchFamily="34" charset="0"/>
        <a:ea typeface="+mn-ea"/>
        <a:cs typeface="+mn-cs"/>
      </a:defRPr>
    </a:lvl1pPr>
    <a:lvl2pPr marL="457200" algn="l" rtl="0" fontAlgn="base">
      <a:spcBef>
        <a:spcPct val="0"/>
      </a:spcBef>
      <a:spcAft>
        <a:spcPct val="0"/>
      </a:spcAft>
      <a:defRPr sz="2000" b="1" kern="1200">
        <a:solidFill>
          <a:srgbClr val="FFFF66"/>
        </a:solidFill>
        <a:latin typeface="Century Gothic" pitchFamily="34" charset="0"/>
        <a:ea typeface="+mn-ea"/>
        <a:cs typeface="+mn-cs"/>
      </a:defRPr>
    </a:lvl2pPr>
    <a:lvl3pPr marL="914400" algn="l" rtl="0" fontAlgn="base">
      <a:spcBef>
        <a:spcPct val="0"/>
      </a:spcBef>
      <a:spcAft>
        <a:spcPct val="0"/>
      </a:spcAft>
      <a:defRPr sz="2000" b="1" kern="1200">
        <a:solidFill>
          <a:srgbClr val="FFFF66"/>
        </a:solidFill>
        <a:latin typeface="Century Gothic" pitchFamily="34" charset="0"/>
        <a:ea typeface="+mn-ea"/>
        <a:cs typeface="+mn-cs"/>
      </a:defRPr>
    </a:lvl3pPr>
    <a:lvl4pPr marL="1371600" algn="l" rtl="0" fontAlgn="base">
      <a:spcBef>
        <a:spcPct val="0"/>
      </a:spcBef>
      <a:spcAft>
        <a:spcPct val="0"/>
      </a:spcAft>
      <a:defRPr sz="2000" b="1" kern="1200">
        <a:solidFill>
          <a:srgbClr val="FFFF66"/>
        </a:solidFill>
        <a:latin typeface="Century Gothic" pitchFamily="34" charset="0"/>
        <a:ea typeface="+mn-ea"/>
        <a:cs typeface="+mn-cs"/>
      </a:defRPr>
    </a:lvl4pPr>
    <a:lvl5pPr marL="1828800" algn="l" rtl="0" fontAlgn="base">
      <a:spcBef>
        <a:spcPct val="0"/>
      </a:spcBef>
      <a:spcAft>
        <a:spcPct val="0"/>
      </a:spcAft>
      <a:defRPr sz="2000" b="1" kern="1200">
        <a:solidFill>
          <a:srgbClr val="FFFF66"/>
        </a:solidFill>
        <a:latin typeface="Century Gothic" pitchFamily="34" charset="0"/>
        <a:ea typeface="+mn-ea"/>
        <a:cs typeface="+mn-cs"/>
      </a:defRPr>
    </a:lvl5pPr>
    <a:lvl6pPr marL="2286000" algn="l" defTabSz="914400" rtl="0" eaLnBrk="1" latinLnBrk="0" hangingPunct="1">
      <a:defRPr sz="2000" b="1" kern="1200">
        <a:solidFill>
          <a:srgbClr val="FFFF66"/>
        </a:solidFill>
        <a:latin typeface="Century Gothic" pitchFamily="34" charset="0"/>
        <a:ea typeface="+mn-ea"/>
        <a:cs typeface="+mn-cs"/>
      </a:defRPr>
    </a:lvl6pPr>
    <a:lvl7pPr marL="2743200" algn="l" defTabSz="914400" rtl="0" eaLnBrk="1" latinLnBrk="0" hangingPunct="1">
      <a:defRPr sz="2000" b="1" kern="1200">
        <a:solidFill>
          <a:srgbClr val="FFFF66"/>
        </a:solidFill>
        <a:latin typeface="Century Gothic" pitchFamily="34" charset="0"/>
        <a:ea typeface="+mn-ea"/>
        <a:cs typeface="+mn-cs"/>
      </a:defRPr>
    </a:lvl7pPr>
    <a:lvl8pPr marL="3200400" algn="l" defTabSz="914400" rtl="0" eaLnBrk="1" latinLnBrk="0" hangingPunct="1">
      <a:defRPr sz="2000" b="1" kern="1200">
        <a:solidFill>
          <a:srgbClr val="FFFF66"/>
        </a:solidFill>
        <a:latin typeface="Century Gothic" pitchFamily="34" charset="0"/>
        <a:ea typeface="+mn-ea"/>
        <a:cs typeface="+mn-cs"/>
      </a:defRPr>
    </a:lvl8pPr>
    <a:lvl9pPr marL="3657600" algn="l" defTabSz="914400" rtl="0" eaLnBrk="1" latinLnBrk="0" hangingPunct="1">
      <a:defRPr sz="2000" b="1" kern="1200">
        <a:solidFill>
          <a:srgbClr val="FFFF66"/>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FFFF99"/>
    <a:srgbClr val="99FFCC"/>
    <a:srgbClr val="FFFFCC"/>
    <a:srgbClr val="390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782" autoAdjust="0"/>
  </p:normalViewPr>
  <p:slideViewPr>
    <p:cSldViewPr snapToGrid="0" snapToObjects="1">
      <p:cViewPr>
        <p:scale>
          <a:sx n="50" d="100"/>
          <a:sy n="50" d="100"/>
        </p:scale>
        <p:origin x="-684" y="-108"/>
      </p:cViewPr>
      <p:guideLst>
        <p:guide orient="horz" pos="215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100" d="100"/>
        <a:sy n="100" d="100"/>
      </p:scale>
      <p:origin x="0" y="7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20.xml"/><Relationship Id="rId18" Type="http://schemas.openxmlformats.org/officeDocument/2006/relationships/slide" Target="slides/slide41.xml"/><Relationship Id="rId3" Type="http://schemas.openxmlformats.org/officeDocument/2006/relationships/slide" Target="slides/slide3.xml"/><Relationship Id="rId21" Type="http://schemas.openxmlformats.org/officeDocument/2006/relationships/slide" Target="slides/slide44.xml"/><Relationship Id="rId7" Type="http://schemas.openxmlformats.org/officeDocument/2006/relationships/slide" Target="slides/slide7.xml"/><Relationship Id="rId12" Type="http://schemas.openxmlformats.org/officeDocument/2006/relationships/slide" Target="slides/slide19.xml"/><Relationship Id="rId17" Type="http://schemas.openxmlformats.org/officeDocument/2006/relationships/slide" Target="slides/slide40.xml"/><Relationship Id="rId2" Type="http://schemas.openxmlformats.org/officeDocument/2006/relationships/slide" Target="slides/slide2.xml"/><Relationship Id="rId16" Type="http://schemas.openxmlformats.org/officeDocument/2006/relationships/slide" Target="slides/slide39.xml"/><Relationship Id="rId20" Type="http://schemas.openxmlformats.org/officeDocument/2006/relationships/slide" Target="slides/slide43.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4.xml"/><Relationship Id="rId5" Type="http://schemas.openxmlformats.org/officeDocument/2006/relationships/slide" Target="slides/slide5.xml"/><Relationship Id="rId15" Type="http://schemas.openxmlformats.org/officeDocument/2006/relationships/slide" Target="slides/slide38.xml"/><Relationship Id="rId23" Type="http://schemas.openxmlformats.org/officeDocument/2006/relationships/slide" Target="slides/slide46.xml"/><Relationship Id="rId10" Type="http://schemas.openxmlformats.org/officeDocument/2006/relationships/slide" Target="slides/slide10.xml"/><Relationship Id="rId19" Type="http://schemas.openxmlformats.org/officeDocument/2006/relationships/slide" Target="slides/slide4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37.xml"/><Relationship Id="rId22"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oleObject" Target="file:///E:\Shoulder\HAGL%20project\Results\HAGL%20Data%20paper%20analys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Newcastle\Results\Results%2004-05-09%20Final%20AbductionForwardFlex\Original%20-%20No%20Ligament%20Forces\Abduction\No%20Ligament%20Forces_Abduction.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Normalised Data</a:t>
            </a:r>
          </a:p>
        </c:rich>
      </c:tx>
      <c:layout>
        <c:manualLayout>
          <c:xMode val="edge"/>
          <c:yMode val="edge"/>
          <c:x val="0.38275670086693708"/>
          <c:y val="9.4202898550724751E-2"/>
        </c:manualLayout>
      </c:layout>
      <c:overlay val="1"/>
    </c:title>
    <c:autoTitleDeleted val="0"/>
    <c:plotArea>
      <c:layout/>
      <c:barChart>
        <c:barDir val="col"/>
        <c:grouping val="clustered"/>
        <c:varyColors val="0"/>
        <c:ser>
          <c:idx val="0"/>
          <c:order val="0"/>
          <c:tx>
            <c:v>Intact</c:v>
          </c:tx>
          <c:spPr>
            <a:ln w="28575">
              <a:noFill/>
            </a:ln>
          </c:spPr>
          <c:invertIfNegative val="0"/>
          <c:cat>
            <c:numRef>
              <c:f>'Neutral ER data'!$B$2:$B$7</c:f>
              <c:numCache>
                <c:formatCode>General</c:formatCode>
                <c:ptCount val="6"/>
                <c:pt idx="0">
                  <c:v>5</c:v>
                </c:pt>
                <c:pt idx="1">
                  <c:v>10</c:v>
                </c:pt>
                <c:pt idx="2">
                  <c:v>15</c:v>
                </c:pt>
                <c:pt idx="3">
                  <c:v>20</c:v>
                </c:pt>
                <c:pt idx="4">
                  <c:v>25</c:v>
                </c:pt>
                <c:pt idx="5">
                  <c:v>30</c:v>
                </c:pt>
              </c:numCache>
            </c:numRef>
          </c:cat>
          <c:val>
            <c:numRef>
              <c:f>'Neutral ER data'!$W$2:$W$7</c:f>
              <c:numCache>
                <c:formatCode>0</c:formatCode>
                <c:ptCount val="6"/>
                <c:pt idx="0">
                  <c:v>2.2396808585746411</c:v>
                </c:pt>
                <c:pt idx="1">
                  <c:v>9.781227998616048</c:v>
                </c:pt>
                <c:pt idx="2">
                  <c:v>21.240127770554487</c:v>
                </c:pt>
                <c:pt idx="3">
                  <c:v>39.582452469615163</c:v>
                </c:pt>
                <c:pt idx="4">
                  <c:v>69.584587350350148</c:v>
                </c:pt>
                <c:pt idx="5">
                  <c:v>100</c:v>
                </c:pt>
              </c:numCache>
            </c:numRef>
          </c:val>
        </c:ser>
        <c:ser>
          <c:idx val="1"/>
          <c:order val="1"/>
          <c:tx>
            <c:v>Medium HAGL</c:v>
          </c:tx>
          <c:spPr>
            <a:ln w="28575">
              <a:noFill/>
            </a:ln>
          </c:spPr>
          <c:invertIfNegative val="0"/>
          <c:cat>
            <c:numRef>
              <c:f>'Neutral ER data'!$B$9:$B$14</c:f>
              <c:numCache>
                <c:formatCode>General</c:formatCode>
                <c:ptCount val="6"/>
                <c:pt idx="0">
                  <c:v>5</c:v>
                </c:pt>
                <c:pt idx="1">
                  <c:v>10</c:v>
                </c:pt>
                <c:pt idx="2">
                  <c:v>15</c:v>
                </c:pt>
                <c:pt idx="3">
                  <c:v>20</c:v>
                </c:pt>
                <c:pt idx="4">
                  <c:v>25</c:v>
                </c:pt>
                <c:pt idx="5">
                  <c:v>30</c:v>
                </c:pt>
              </c:numCache>
            </c:numRef>
          </c:cat>
          <c:val>
            <c:numRef>
              <c:f>'Neutral ER data'!$W$9:$W$14</c:f>
              <c:numCache>
                <c:formatCode>0</c:formatCode>
                <c:ptCount val="6"/>
                <c:pt idx="0">
                  <c:v>0.42921292002698208</c:v>
                </c:pt>
                <c:pt idx="1">
                  <c:v>7.4224907083362535</c:v>
                </c:pt>
                <c:pt idx="2">
                  <c:v>23.452792001673</c:v>
                </c:pt>
                <c:pt idx="3">
                  <c:v>46.030501259023225</c:v>
                </c:pt>
                <c:pt idx="4">
                  <c:v>71.431877491353987</c:v>
                </c:pt>
                <c:pt idx="5">
                  <c:v>110.07697695446114</c:v>
                </c:pt>
              </c:numCache>
            </c:numRef>
          </c:val>
        </c:ser>
        <c:ser>
          <c:idx val="2"/>
          <c:order val="2"/>
          <c:tx>
            <c:v>Large HAGL</c:v>
          </c:tx>
          <c:spPr>
            <a:ln w="28575">
              <a:noFill/>
            </a:ln>
          </c:spPr>
          <c:invertIfNegative val="0"/>
          <c:cat>
            <c:numRef>
              <c:f>'Neutral ER data'!$B$16:$B$21</c:f>
              <c:numCache>
                <c:formatCode>General</c:formatCode>
                <c:ptCount val="6"/>
                <c:pt idx="0">
                  <c:v>5</c:v>
                </c:pt>
                <c:pt idx="1">
                  <c:v>10</c:v>
                </c:pt>
                <c:pt idx="2">
                  <c:v>15</c:v>
                </c:pt>
                <c:pt idx="3">
                  <c:v>20</c:v>
                </c:pt>
                <c:pt idx="4">
                  <c:v>25</c:v>
                </c:pt>
                <c:pt idx="5">
                  <c:v>30</c:v>
                </c:pt>
              </c:numCache>
            </c:numRef>
          </c:cat>
          <c:val>
            <c:numRef>
              <c:f>'Neutral ER data'!$W$16:$W$21</c:f>
              <c:numCache>
                <c:formatCode>0</c:formatCode>
                <c:ptCount val="6"/>
                <c:pt idx="0">
                  <c:v>0.32531376349929686</c:v>
                </c:pt>
                <c:pt idx="1">
                  <c:v>10.984620017052922</c:v>
                </c:pt>
                <c:pt idx="2">
                  <c:v>31.490950247887344</c:v>
                </c:pt>
                <c:pt idx="3">
                  <c:v>57.671450408269394</c:v>
                </c:pt>
                <c:pt idx="4">
                  <c:v>84.716957398900774</c:v>
                </c:pt>
                <c:pt idx="5">
                  <c:v>120.69614121294991</c:v>
                </c:pt>
              </c:numCache>
            </c:numRef>
          </c:val>
        </c:ser>
        <c:ser>
          <c:idx val="3"/>
          <c:order val="3"/>
          <c:tx>
            <c:v>Juxtachondral Repair</c:v>
          </c:tx>
          <c:spPr>
            <a:ln w="28575">
              <a:noFill/>
            </a:ln>
          </c:spPr>
          <c:invertIfNegative val="0"/>
          <c:cat>
            <c:numRef>
              <c:f>'Neutral ER data'!$B$23:$B$28</c:f>
              <c:numCache>
                <c:formatCode>General</c:formatCode>
                <c:ptCount val="6"/>
                <c:pt idx="0">
                  <c:v>5</c:v>
                </c:pt>
                <c:pt idx="1">
                  <c:v>10</c:v>
                </c:pt>
                <c:pt idx="2">
                  <c:v>15</c:v>
                </c:pt>
                <c:pt idx="3">
                  <c:v>20</c:v>
                </c:pt>
                <c:pt idx="4">
                  <c:v>25</c:v>
                </c:pt>
                <c:pt idx="5">
                  <c:v>30</c:v>
                </c:pt>
              </c:numCache>
            </c:numRef>
          </c:cat>
          <c:val>
            <c:numRef>
              <c:f>'Neutral ER data'!$W$23:$W$28</c:f>
              <c:numCache>
                <c:formatCode>0</c:formatCode>
                <c:ptCount val="6"/>
                <c:pt idx="0">
                  <c:v>1.4297187172216348</c:v>
                </c:pt>
                <c:pt idx="1">
                  <c:v>11.628597452292951</c:v>
                </c:pt>
                <c:pt idx="2">
                  <c:v>24.408213843230229</c:v>
                </c:pt>
                <c:pt idx="3">
                  <c:v>51.133628015979589</c:v>
                </c:pt>
                <c:pt idx="4">
                  <c:v>80.213373701421759</c:v>
                </c:pt>
                <c:pt idx="5">
                  <c:v>116.08643260794078</c:v>
                </c:pt>
              </c:numCache>
            </c:numRef>
          </c:val>
        </c:ser>
        <c:ser>
          <c:idx val="4"/>
          <c:order val="4"/>
          <c:tx>
            <c:v>Anatomical Repair</c:v>
          </c:tx>
          <c:spPr>
            <a:ln w="28575">
              <a:noFill/>
            </a:ln>
          </c:spPr>
          <c:invertIfNegative val="0"/>
          <c:cat>
            <c:numRef>
              <c:f>'Neutral ER data'!$B$30:$B$35</c:f>
              <c:numCache>
                <c:formatCode>General</c:formatCode>
                <c:ptCount val="6"/>
                <c:pt idx="0">
                  <c:v>5</c:v>
                </c:pt>
                <c:pt idx="1">
                  <c:v>10</c:v>
                </c:pt>
                <c:pt idx="2">
                  <c:v>15</c:v>
                </c:pt>
                <c:pt idx="3">
                  <c:v>20</c:v>
                </c:pt>
                <c:pt idx="4">
                  <c:v>25</c:v>
                </c:pt>
                <c:pt idx="5">
                  <c:v>30</c:v>
                </c:pt>
              </c:numCache>
            </c:numRef>
          </c:cat>
          <c:val>
            <c:numRef>
              <c:f>'Neutral ER data'!$W$30:$W$35</c:f>
              <c:numCache>
                <c:formatCode>0</c:formatCode>
                <c:ptCount val="6"/>
                <c:pt idx="0">
                  <c:v>1.1379451472526334</c:v>
                </c:pt>
                <c:pt idx="1">
                  <c:v>10.008030453561037</c:v>
                </c:pt>
                <c:pt idx="2">
                  <c:v>22.193109264178688</c:v>
                </c:pt>
                <c:pt idx="3">
                  <c:v>38.114534445736069</c:v>
                </c:pt>
                <c:pt idx="4">
                  <c:v>66.134064556495659</c:v>
                </c:pt>
                <c:pt idx="5">
                  <c:v>101.15882600335738</c:v>
                </c:pt>
              </c:numCache>
            </c:numRef>
          </c:val>
        </c:ser>
        <c:dLbls>
          <c:showLegendKey val="0"/>
          <c:showVal val="0"/>
          <c:showCatName val="0"/>
          <c:showSerName val="0"/>
          <c:showPercent val="0"/>
          <c:showBubbleSize val="0"/>
        </c:dLbls>
        <c:gapWidth val="150"/>
        <c:axId val="225788672"/>
        <c:axId val="225790208"/>
      </c:barChart>
      <c:catAx>
        <c:axId val="225788672"/>
        <c:scaling>
          <c:orientation val="minMax"/>
        </c:scaling>
        <c:delete val="0"/>
        <c:axPos val="b"/>
        <c:numFmt formatCode="General" sourceLinked="1"/>
        <c:majorTickMark val="out"/>
        <c:minorTickMark val="none"/>
        <c:tickLblPos val="nextTo"/>
        <c:crossAx val="225790208"/>
        <c:crosses val="autoZero"/>
        <c:auto val="1"/>
        <c:lblAlgn val="ctr"/>
        <c:lblOffset val="100"/>
        <c:noMultiLvlLbl val="0"/>
      </c:catAx>
      <c:valAx>
        <c:axId val="225790208"/>
        <c:scaling>
          <c:orientation val="minMax"/>
          <c:max val="125"/>
          <c:min val="0"/>
        </c:scaling>
        <c:delete val="0"/>
        <c:axPos val="l"/>
        <c:majorGridlines/>
        <c:title>
          <c:tx>
            <c:rich>
              <a:bodyPr rot="-5400000" vert="horz"/>
              <a:lstStyle/>
              <a:p>
                <a:pPr>
                  <a:defRPr/>
                </a:pPr>
                <a:r>
                  <a:rPr lang="en-GB"/>
                  <a:t>Translation normalised to 'Intact' at 30N</a:t>
                </a:r>
              </a:p>
            </c:rich>
          </c:tx>
          <c:overlay val="0"/>
        </c:title>
        <c:numFmt formatCode="0" sourceLinked="1"/>
        <c:majorTickMark val="out"/>
        <c:minorTickMark val="none"/>
        <c:tickLblPos val="nextTo"/>
        <c:crossAx val="225788672"/>
        <c:crosses val="autoZero"/>
        <c:crossBetween val="between"/>
      </c:valAx>
    </c:plotArea>
    <c:legend>
      <c:legendPos val="b"/>
      <c:overlay val="0"/>
    </c:legend>
    <c:plotVisOnly val="1"/>
    <c:dispBlanksAs val="gap"/>
    <c:showDLblsOverMax val="0"/>
  </c:chart>
  <c:txPr>
    <a:bodyPr/>
    <a:lstStyle/>
    <a:p>
      <a:pPr>
        <a:defRPr>
          <a:ln>
            <a:solidFill>
              <a:schemeClr val="bg1"/>
            </a:solidFill>
          </a:l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50" b="1" i="0" u="none" strike="noStrike" baseline="0">
                <a:solidFill>
                  <a:srgbClr val="000000"/>
                </a:solidFill>
                <a:latin typeface="Arial"/>
                <a:ea typeface="Arial"/>
                <a:cs typeface="Arial"/>
              </a:defRPr>
            </a:pPr>
            <a:r>
              <a:rPr lang="en-GB"/>
              <a:t>Glenohumeral Muscle Forces</a:t>
            </a:r>
          </a:p>
        </c:rich>
      </c:tx>
      <c:layout>
        <c:manualLayout>
          <c:xMode val="edge"/>
          <c:yMode val="edge"/>
          <c:x val="0.29354227981776376"/>
          <c:y val="3.5398230088495616E-2"/>
        </c:manualLayout>
      </c:layout>
      <c:overlay val="0"/>
      <c:spPr>
        <a:noFill/>
        <a:ln w="25400">
          <a:noFill/>
        </a:ln>
      </c:spPr>
    </c:title>
    <c:autoTitleDeleted val="0"/>
    <c:plotArea>
      <c:layout>
        <c:manualLayout>
          <c:layoutTarget val="inner"/>
          <c:xMode val="edge"/>
          <c:yMode val="edge"/>
          <c:x val="0.14090033033070387"/>
          <c:y val="0.19764068734065987"/>
          <c:w val="0.65557792584424457"/>
          <c:h val="0.59882178403214859"/>
        </c:manualLayout>
      </c:layout>
      <c:scatterChart>
        <c:scatterStyle val="lineMarker"/>
        <c:varyColors val="0"/>
        <c:ser>
          <c:idx val="0"/>
          <c:order val="0"/>
          <c:tx>
            <c:strRef>
              <c:f>VhMuscleForceAbduction!$BI$1</c:f>
              <c:strCache>
                <c:ptCount val="1"/>
                <c:pt idx="0">
                  <c:v>SS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VhMuscleForceAbduction!$BI$2:$BI$89</c:f>
              <c:numCache>
                <c:formatCode>General</c:formatCode>
                <c:ptCount val="88"/>
                <c:pt idx="0">
                  <c:v>8.9536000000000211</c:v>
                </c:pt>
                <c:pt idx="1">
                  <c:v>16.021000000000001</c:v>
                </c:pt>
                <c:pt idx="2">
                  <c:v>31.552</c:v>
                </c:pt>
                <c:pt idx="3">
                  <c:v>46.285000000000011</c:v>
                </c:pt>
                <c:pt idx="4">
                  <c:v>61.024000000000001</c:v>
                </c:pt>
                <c:pt idx="5">
                  <c:v>75.807999999999993</c:v>
                </c:pt>
                <c:pt idx="6">
                  <c:v>89.921000000000006</c:v>
                </c:pt>
                <c:pt idx="7">
                  <c:v>102.16</c:v>
                </c:pt>
                <c:pt idx="8">
                  <c:v>91.381</c:v>
                </c:pt>
                <c:pt idx="9">
                  <c:v>100.86999999999999</c:v>
                </c:pt>
                <c:pt idx="10">
                  <c:v>110.33</c:v>
                </c:pt>
                <c:pt idx="11">
                  <c:v>118.24000000000002</c:v>
                </c:pt>
                <c:pt idx="12">
                  <c:v>125.34</c:v>
                </c:pt>
                <c:pt idx="13">
                  <c:v>130.85000000000031</c:v>
                </c:pt>
                <c:pt idx="14">
                  <c:v>135.89000000000001</c:v>
                </c:pt>
                <c:pt idx="15">
                  <c:v>138.99</c:v>
                </c:pt>
                <c:pt idx="16">
                  <c:v>137.69999999999999</c:v>
                </c:pt>
                <c:pt idx="17">
                  <c:v>129.80000000000001</c:v>
                </c:pt>
                <c:pt idx="18">
                  <c:v>120.08</c:v>
                </c:pt>
                <c:pt idx="19">
                  <c:v>111.63</c:v>
                </c:pt>
                <c:pt idx="20">
                  <c:v>101.99000000000002</c:v>
                </c:pt>
                <c:pt idx="21">
                  <c:v>90.978999999999999</c:v>
                </c:pt>
                <c:pt idx="22">
                  <c:v>78.910000000000025</c:v>
                </c:pt>
                <c:pt idx="23">
                  <c:v>63.945</c:v>
                </c:pt>
                <c:pt idx="24">
                  <c:v>44.686</c:v>
                </c:pt>
                <c:pt idx="25">
                  <c:v>24.065999999999956</c:v>
                </c:pt>
                <c:pt idx="26" formatCode="0.00E+00">
                  <c:v>3.6668000000000417E-19</c:v>
                </c:pt>
                <c:pt idx="27" formatCode="0.00E+00">
                  <c:v>3.551500000000044E-20</c:v>
                </c:pt>
                <c:pt idx="28" formatCode="0.00E+00">
                  <c:v>-9.6462000000001003E-20</c:v>
                </c:pt>
                <c:pt idx="29" formatCode="0.00E+00">
                  <c:v>1.0748000000000134E-20</c:v>
                </c:pt>
                <c:pt idx="30" formatCode="0.00E+00">
                  <c:v>1.3172000000000149E-19</c:v>
                </c:pt>
              </c:numCache>
            </c:numRef>
          </c:yVal>
          <c:smooth val="0"/>
        </c:ser>
        <c:ser>
          <c:idx val="1"/>
          <c:order val="1"/>
          <c:tx>
            <c:strRef>
              <c:f>VhMuscleForceAbduction!$BJ$1</c:f>
              <c:strCache>
                <c:ptCount val="1"/>
                <c:pt idx="0">
                  <c:v>IS1</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VhMuscleForceAbduction!$BJ$2:$BJ$89</c:f>
              <c:numCache>
                <c:formatCode>General</c:formatCode>
                <c:ptCount val="88"/>
                <c:pt idx="0">
                  <c:v>1.9482999999999993</c:v>
                </c:pt>
                <c:pt idx="1">
                  <c:v>1.9795999999999994</c:v>
                </c:pt>
                <c:pt idx="2">
                  <c:v>2.0101999999999998</c:v>
                </c:pt>
                <c:pt idx="3">
                  <c:v>3.2235000000000054</c:v>
                </c:pt>
                <c:pt idx="4">
                  <c:v>4.5443999999999996</c:v>
                </c:pt>
                <c:pt idx="5">
                  <c:v>6.2907000000000002</c:v>
                </c:pt>
                <c:pt idx="6">
                  <c:v>8.0992000000000015</c:v>
                </c:pt>
                <c:pt idx="7">
                  <c:v>9.9381999999999984</c:v>
                </c:pt>
                <c:pt idx="8">
                  <c:v>9.3737000000000048</c:v>
                </c:pt>
                <c:pt idx="9">
                  <c:v>10.938000000000001</c:v>
                </c:pt>
                <c:pt idx="10">
                  <c:v>12.6</c:v>
                </c:pt>
                <c:pt idx="11">
                  <c:v>14.433</c:v>
                </c:pt>
                <c:pt idx="12">
                  <c:v>16.118000000000031</c:v>
                </c:pt>
                <c:pt idx="13">
                  <c:v>17.611000000000047</c:v>
                </c:pt>
                <c:pt idx="14">
                  <c:v>19.004000000000001</c:v>
                </c:pt>
                <c:pt idx="15">
                  <c:v>20.309999999999999</c:v>
                </c:pt>
                <c:pt idx="16">
                  <c:v>21.324000000000005</c:v>
                </c:pt>
                <c:pt idx="17">
                  <c:v>21.18</c:v>
                </c:pt>
                <c:pt idx="18">
                  <c:v>20.712</c:v>
                </c:pt>
                <c:pt idx="19">
                  <c:v>20.158999999999999</c:v>
                </c:pt>
                <c:pt idx="20">
                  <c:v>19.251999999999999</c:v>
                </c:pt>
                <c:pt idx="21">
                  <c:v>18.097000000000001</c:v>
                </c:pt>
                <c:pt idx="22">
                  <c:v>17.158000000000001</c:v>
                </c:pt>
                <c:pt idx="23">
                  <c:v>15.886000000000006</c:v>
                </c:pt>
                <c:pt idx="24">
                  <c:v>13.78</c:v>
                </c:pt>
                <c:pt idx="25">
                  <c:v>11.063000000000002</c:v>
                </c:pt>
                <c:pt idx="26">
                  <c:v>9.1870000000000012</c:v>
                </c:pt>
                <c:pt idx="27">
                  <c:v>4.7164000000000001</c:v>
                </c:pt>
                <c:pt idx="28">
                  <c:v>0.52064999999999995</c:v>
                </c:pt>
                <c:pt idx="29" formatCode="0.00E+00">
                  <c:v>-1.0138000000000107E-19</c:v>
                </c:pt>
                <c:pt idx="30" formatCode="0.00E+00">
                  <c:v>3.5930000000000418E-19</c:v>
                </c:pt>
              </c:numCache>
            </c:numRef>
          </c:yVal>
          <c:smooth val="0"/>
        </c:ser>
        <c:ser>
          <c:idx val="2"/>
          <c:order val="2"/>
          <c:tx>
            <c:strRef>
              <c:f>VhMuscleForceAbduction!$BK$1</c:f>
              <c:strCache>
                <c:ptCount val="1"/>
                <c:pt idx="0">
                  <c:v>IS2</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VhMuscleForceAbduction!$BK$2:$BK$89</c:f>
              <c:numCache>
                <c:formatCode>General</c:formatCode>
                <c:ptCount val="88"/>
                <c:pt idx="0">
                  <c:v>1.7176999999999973</c:v>
                </c:pt>
                <c:pt idx="1">
                  <c:v>0.41613</c:v>
                </c:pt>
                <c:pt idx="2" formatCode="0.00E+00">
                  <c:v>4.6135000000000495E-20</c:v>
                </c:pt>
                <c:pt idx="3" formatCode="0.00E+00">
                  <c:v>-2.6288000000000337E-20</c:v>
                </c:pt>
                <c:pt idx="4" formatCode="0.00E+00">
                  <c:v>-2.0985000000000277E-20</c:v>
                </c:pt>
                <c:pt idx="5" formatCode="0.00E+00">
                  <c:v>-1.5936000000000196E-20</c:v>
                </c:pt>
                <c:pt idx="6">
                  <c:v>1.0332999999999974</c:v>
                </c:pt>
                <c:pt idx="7">
                  <c:v>3.4636999999999998</c:v>
                </c:pt>
                <c:pt idx="8">
                  <c:v>3.8428999999999967</c:v>
                </c:pt>
                <c:pt idx="9">
                  <c:v>6.6205999999999889</c:v>
                </c:pt>
                <c:pt idx="10">
                  <c:v>9.3554000000000315</c:v>
                </c:pt>
                <c:pt idx="11">
                  <c:v>12.472000000000019</c:v>
                </c:pt>
                <c:pt idx="12">
                  <c:v>15.821</c:v>
                </c:pt>
                <c:pt idx="13">
                  <c:v>18.784999999999989</c:v>
                </c:pt>
                <c:pt idx="14">
                  <c:v>21.792000000000002</c:v>
                </c:pt>
                <c:pt idx="15">
                  <c:v>24.596</c:v>
                </c:pt>
                <c:pt idx="16">
                  <c:v>26.984999999999989</c:v>
                </c:pt>
                <c:pt idx="17">
                  <c:v>27.878</c:v>
                </c:pt>
                <c:pt idx="18">
                  <c:v>28.099</c:v>
                </c:pt>
                <c:pt idx="19">
                  <c:v>28.446999999999989</c:v>
                </c:pt>
                <c:pt idx="20">
                  <c:v>28.419999999999987</c:v>
                </c:pt>
                <c:pt idx="21">
                  <c:v>28.079000000000001</c:v>
                </c:pt>
                <c:pt idx="22">
                  <c:v>28.373000000000001</c:v>
                </c:pt>
                <c:pt idx="23">
                  <c:v>28.164000000000001</c:v>
                </c:pt>
                <c:pt idx="24">
                  <c:v>26.658000000000001</c:v>
                </c:pt>
                <c:pt idx="25">
                  <c:v>23.788999999999955</c:v>
                </c:pt>
                <c:pt idx="26">
                  <c:v>23.702000000000002</c:v>
                </c:pt>
                <c:pt idx="27">
                  <c:v>18.056999999999999</c:v>
                </c:pt>
                <c:pt idx="28">
                  <c:v>9.7523</c:v>
                </c:pt>
                <c:pt idx="29" formatCode="0.00E+00">
                  <c:v>1.5078000000000151E-19</c:v>
                </c:pt>
                <c:pt idx="30" formatCode="0.00E+00">
                  <c:v>-1.5553000000000171E-19</c:v>
                </c:pt>
              </c:numCache>
            </c:numRef>
          </c:yVal>
          <c:smooth val="0"/>
        </c:ser>
        <c:ser>
          <c:idx val="3"/>
          <c:order val="3"/>
          <c:tx>
            <c:strRef>
              <c:f>VhMuscleForceAbduction!$BL$1</c:f>
              <c:strCache>
                <c:ptCount val="1"/>
                <c:pt idx="0">
                  <c:v>IS3</c:v>
                </c:pt>
              </c:strCache>
            </c:strRef>
          </c:tx>
          <c:spPr>
            <a:ln w="12700">
              <a:solidFill>
                <a:srgbClr val="00FFFF"/>
              </a:solidFill>
              <a:prstDash val="solid"/>
            </a:ln>
          </c:spPr>
          <c:marker>
            <c:symbol val="x"/>
            <c:size val="5"/>
            <c:spPr>
              <a:noFill/>
              <a:ln>
                <a:solidFill>
                  <a:srgbClr val="00FF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VhMuscleForceAbduction!$BL$2:$BL$89</c:f>
              <c:numCache>
                <c:formatCode>0.00E+00</c:formatCode>
                <c:ptCount val="88"/>
                <c:pt idx="0">
                  <c:v>-8.4284000000001028E-20</c:v>
                </c:pt>
                <c:pt idx="1">
                  <c:v>-4.5979000000000464E-19</c:v>
                </c:pt>
                <c:pt idx="2">
                  <c:v>3.2118000000000379E-20</c:v>
                </c:pt>
                <c:pt idx="3">
                  <c:v>-2.8860000000000319E-20</c:v>
                </c:pt>
                <c:pt idx="4">
                  <c:v>3.592500000000044E-20</c:v>
                </c:pt>
                <c:pt idx="5">
                  <c:v>-2.3426000000000253E-20</c:v>
                </c:pt>
                <c:pt idx="6">
                  <c:v>5.6643000000000616E-20</c:v>
                </c:pt>
                <c:pt idx="7">
                  <c:v>-5.1589000000000529E-20</c:v>
                </c:pt>
                <c:pt idx="8">
                  <c:v>1.3198000000000162E-21</c:v>
                </c:pt>
                <c:pt idx="9">
                  <c:v>-1.1106000000000131E-19</c:v>
                </c:pt>
                <c:pt idx="10">
                  <c:v>8.3938000000001098E-20</c:v>
                </c:pt>
                <c:pt idx="11">
                  <c:v>1.561300000000019E-20</c:v>
                </c:pt>
                <c:pt idx="12" formatCode="General">
                  <c:v>0.14290000000000033</c:v>
                </c:pt>
                <c:pt idx="13" formatCode="General">
                  <c:v>4.662499999999989</c:v>
                </c:pt>
                <c:pt idx="14" formatCode="General">
                  <c:v>9.4086000000000034</c:v>
                </c:pt>
                <c:pt idx="15" formatCode="General">
                  <c:v>14.981</c:v>
                </c:pt>
                <c:pt idx="16" formatCode="General">
                  <c:v>19.724</c:v>
                </c:pt>
                <c:pt idx="17" formatCode="General">
                  <c:v>22.72</c:v>
                </c:pt>
                <c:pt idx="18" formatCode="General">
                  <c:v>25.810000000000031</c:v>
                </c:pt>
                <c:pt idx="19" formatCode="General">
                  <c:v>28.56899999999996</c:v>
                </c:pt>
                <c:pt idx="20" formatCode="General">
                  <c:v>31.471999999999987</c:v>
                </c:pt>
                <c:pt idx="21" formatCode="General">
                  <c:v>34.379000000000005</c:v>
                </c:pt>
                <c:pt idx="22" formatCode="General">
                  <c:v>38.213000000000001</c:v>
                </c:pt>
                <c:pt idx="23" formatCode="General">
                  <c:v>41.893000000000001</c:v>
                </c:pt>
                <c:pt idx="24" formatCode="General">
                  <c:v>43.735000000000063</c:v>
                </c:pt>
                <c:pt idx="25" formatCode="General">
                  <c:v>43.168000000000013</c:v>
                </c:pt>
                <c:pt idx="26" formatCode="General">
                  <c:v>48.038000000000011</c:v>
                </c:pt>
                <c:pt idx="27" formatCode="General">
                  <c:v>43.339999999999996</c:v>
                </c:pt>
                <c:pt idx="28" formatCode="General">
                  <c:v>31.713000000000001</c:v>
                </c:pt>
                <c:pt idx="29" formatCode="General">
                  <c:v>27.821000000000005</c:v>
                </c:pt>
                <c:pt idx="30" formatCode="General">
                  <c:v>12.402000000000006</c:v>
                </c:pt>
              </c:numCache>
            </c:numRef>
          </c:yVal>
          <c:smooth val="0"/>
        </c:ser>
        <c:ser>
          <c:idx val="4"/>
          <c:order val="4"/>
          <c:tx>
            <c:strRef>
              <c:f>VhMuscleForceAbduction!$BM$1</c:f>
              <c:strCache>
                <c:ptCount val="1"/>
                <c:pt idx="0">
                  <c:v>SBS1</c:v>
                </c:pt>
              </c:strCache>
            </c:strRef>
          </c:tx>
          <c:spPr>
            <a:ln w="12700">
              <a:solidFill>
                <a:srgbClr val="800080"/>
              </a:solidFill>
              <a:prstDash val="solid"/>
            </a:ln>
          </c:spPr>
          <c:marker>
            <c:symbol val="star"/>
            <c:size val="5"/>
            <c:spPr>
              <a:noFill/>
              <a:ln>
                <a:solidFill>
                  <a:srgbClr val="80008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VhMuscleForceAbduction!$BM$2:$BM$89</c:f>
              <c:numCache>
                <c:formatCode>General</c:formatCode>
                <c:ptCount val="88"/>
                <c:pt idx="0">
                  <c:v>2.2669000000000001</c:v>
                </c:pt>
                <c:pt idx="1">
                  <c:v>1.5804</c:v>
                </c:pt>
                <c:pt idx="2" formatCode="0.00E+00">
                  <c:v>4.0764000000000555E-20</c:v>
                </c:pt>
                <c:pt idx="3" formatCode="0.00E+00">
                  <c:v>5.1094000000000635E-20</c:v>
                </c:pt>
                <c:pt idx="4" formatCode="0.00E+00">
                  <c:v>-2.7409000000000392E-20</c:v>
                </c:pt>
                <c:pt idx="5">
                  <c:v>0.82155999999999996</c:v>
                </c:pt>
                <c:pt idx="6">
                  <c:v>2.5857000000000001</c:v>
                </c:pt>
                <c:pt idx="7">
                  <c:v>5.0480999999999998</c:v>
                </c:pt>
                <c:pt idx="8">
                  <c:v>4.1632999999999996</c:v>
                </c:pt>
                <c:pt idx="9">
                  <c:v>8.0630000000000006</c:v>
                </c:pt>
                <c:pt idx="10">
                  <c:v>10.898</c:v>
                </c:pt>
                <c:pt idx="11">
                  <c:v>13.395000000000019</c:v>
                </c:pt>
                <c:pt idx="12">
                  <c:v>15.525</c:v>
                </c:pt>
                <c:pt idx="13">
                  <c:v>17.803999999999988</c:v>
                </c:pt>
                <c:pt idx="14">
                  <c:v>20.033000000000001</c:v>
                </c:pt>
                <c:pt idx="15">
                  <c:v>21.481999999999989</c:v>
                </c:pt>
                <c:pt idx="16">
                  <c:v>20.155000000000001</c:v>
                </c:pt>
                <c:pt idx="17">
                  <c:v>16.105</c:v>
                </c:pt>
                <c:pt idx="18">
                  <c:v>12.058</c:v>
                </c:pt>
                <c:pt idx="19">
                  <c:v>10.793999999999999</c:v>
                </c:pt>
                <c:pt idx="20">
                  <c:v>8.8845000000000027</c:v>
                </c:pt>
                <c:pt idx="21">
                  <c:v>7.1062000000000003</c:v>
                </c:pt>
                <c:pt idx="22">
                  <c:v>3.9425999999999997</c:v>
                </c:pt>
                <c:pt idx="23">
                  <c:v>2.6847000000000086E-3</c:v>
                </c:pt>
                <c:pt idx="24" formatCode="0.00E+00">
                  <c:v>2.7075000000000402E-20</c:v>
                </c:pt>
                <c:pt idx="25" formatCode="0.00E+00">
                  <c:v>1.5881000000000198E-19</c:v>
                </c:pt>
                <c:pt idx="26" formatCode="0.00E+00">
                  <c:v>-3.1145000000000379E-19</c:v>
                </c:pt>
                <c:pt idx="27" formatCode="0.00E+00">
                  <c:v>-3.954200000000047E-20</c:v>
                </c:pt>
                <c:pt idx="28" formatCode="0.00E+00">
                  <c:v>-1.9671000000000227E-19</c:v>
                </c:pt>
                <c:pt idx="29" formatCode="0.00E+00">
                  <c:v>-1.7331000000000207E-20</c:v>
                </c:pt>
                <c:pt idx="30" formatCode="0.00E+00">
                  <c:v>1.2687000000000145E-19</c:v>
                </c:pt>
              </c:numCache>
            </c:numRef>
          </c:yVal>
          <c:smooth val="0"/>
        </c:ser>
        <c:ser>
          <c:idx val="5"/>
          <c:order val="5"/>
          <c:tx>
            <c:strRef>
              <c:f>VhMuscleForceAbduction!$BN$1</c:f>
              <c:strCache>
                <c:ptCount val="1"/>
                <c:pt idx="0">
                  <c:v>SBS2</c:v>
                </c:pt>
              </c:strCache>
            </c:strRef>
          </c:tx>
          <c:spPr>
            <a:ln w="12700">
              <a:solidFill>
                <a:srgbClr val="800000"/>
              </a:solidFill>
              <a:prstDash val="solid"/>
            </a:ln>
          </c:spPr>
          <c:marker>
            <c:symbol val="circle"/>
            <c:size val="5"/>
            <c:spPr>
              <a:solidFill>
                <a:srgbClr val="800000"/>
              </a:solidFill>
              <a:ln>
                <a:solidFill>
                  <a:srgbClr val="80000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VhMuscleForceAbduction!$BN$2:$BN$89</c:f>
              <c:numCache>
                <c:formatCode>General</c:formatCode>
                <c:ptCount val="88"/>
                <c:pt idx="0">
                  <c:v>0.81867000000000134</c:v>
                </c:pt>
                <c:pt idx="1">
                  <c:v>1.6224000000000001</c:v>
                </c:pt>
                <c:pt idx="2">
                  <c:v>2.4079999999999999</c:v>
                </c:pt>
                <c:pt idx="3">
                  <c:v>3.8075999999999999</c:v>
                </c:pt>
                <c:pt idx="4">
                  <c:v>5.6132</c:v>
                </c:pt>
                <c:pt idx="5">
                  <c:v>7.1923999999999975</c:v>
                </c:pt>
                <c:pt idx="6">
                  <c:v>9.3198000000000008</c:v>
                </c:pt>
                <c:pt idx="7">
                  <c:v>11.567</c:v>
                </c:pt>
                <c:pt idx="8">
                  <c:v>12.292</c:v>
                </c:pt>
                <c:pt idx="9">
                  <c:v>14.32</c:v>
                </c:pt>
                <c:pt idx="10">
                  <c:v>16.567</c:v>
                </c:pt>
                <c:pt idx="11">
                  <c:v>19.076000000000001</c:v>
                </c:pt>
                <c:pt idx="12">
                  <c:v>21.715</c:v>
                </c:pt>
                <c:pt idx="13">
                  <c:v>24.959</c:v>
                </c:pt>
                <c:pt idx="14">
                  <c:v>28.318999999999999</c:v>
                </c:pt>
                <c:pt idx="15">
                  <c:v>31.401999999999987</c:v>
                </c:pt>
                <c:pt idx="16">
                  <c:v>33.983000000000004</c:v>
                </c:pt>
                <c:pt idx="17">
                  <c:v>35.589000000000006</c:v>
                </c:pt>
                <c:pt idx="18">
                  <c:v>36.736000000000011</c:v>
                </c:pt>
                <c:pt idx="19">
                  <c:v>38.716000000000001</c:v>
                </c:pt>
                <c:pt idx="20">
                  <c:v>40.195000000000078</c:v>
                </c:pt>
                <c:pt idx="21">
                  <c:v>41.357999999999997</c:v>
                </c:pt>
                <c:pt idx="22">
                  <c:v>42.900999999999996</c:v>
                </c:pt>
                <c:pt idx="23">
                  <c:v>43.217000000000006</c:v>
                </c:pt>
                <c:pt idx="24">
                  <c:v>41.361000000000004</c:v>
                </c:pt>
                <c:pt idx="25">
                  <c:v>40.512</c:v>
                </c:pt>
                <c:pt idx="26">
                  <c:v>37.306000000000004</c:v>
                </c:pt>
                <c:pt idx="27">
                  <c:v>29.150000000000031</c:v>
                </c:pt>
                <c:pt idx="28">
                  <c:v>25.567</c:v>
                </c:pt>
                <c:pt idx="29">
                  <c:v>18.944999999999986</c:v>
                </c:pt>
                <c:pt idx="30">
                  <c:v>3.948</c:v>
                </c:pt>
              </c:numCache>
            </c:numRef>
          </c:yVal>
          <c:smooth val="0"/>
        </c:ser>
        <c:ser>
          <c:idx val="6"/>
          <c:order val="6"/>
          <c:tx>
            <c:strRef>
              <c:f>VhMuscleForceAbduction!$BO$1</c:f>
              <c:strCache>
                <c:ptCount val="1"/>
                <c:pt idx="0">
                  <c:v>SBS3</c:v>
                </c:pt>
              </c:strCache>
            </c:strRef>
          </c:tx>
          <c:spPr>
            <a:ln w="12700">
              <a:solidFill>
                <a:srgbClr val="008080"/>
              </a:solidFill>
              <a:prstDash val="solid"/>
            </a:ln>
          </c:spPr>
          <c:marker>
            <c:symbol val="plus"/>
            <c:size val="5"/>
            <c:spPr>
              <a:noFill/>
              <a:ln>
                <a:solidFill>
                  <a:srgbClr val="00808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VhMuscleForceAbduction!$BO$2:$BO$89</c:f>
              <c:numCache>
                <c:formatCode>General</c:formatCode>
                <c:ptCount val="88"/>
                <c:pt idx="0">
                  <c:v>0.30201000000000061</c:v>
                </c:pt>
                <c:pt idx="1">
                  <c:v>2.8260999999999967</c:v>
                </c:pt>
                <c:pt idx="2">
                  <c:v>7.5887000000000002</c:v>
                </c:pt>
                <c:pt idx="3">
                  <c:v>10.864000000000004</c:v>
                </c:pt>
                <c:pt idx="4">
                  <c:v>14.290999999999999</c:v>
                </c:pt>
                <c:pt idx="5">
                  <c:v>17.626000000000001</c:v>
                </c:pt>
                <c:pt idx="6">
                  <c:v>21.7</c:v>
                </c:pt>
                <c:pt idx="7">
                  <c:v>25.885000000000002</c:v>
                </c:pt>
                <c:pt idx="8">
                  <c:v>28.57</c:v>
                </c:pt>
                <c:pt idx="9">
                  <c:v>31.163</c:v>
                </c:pt>
                <c:pt idx="10">
                  <c:v>35.292000000000087</c:v>
                </c:pt>
                <c:pt idx="11">
                  <c:v>40.101000000000006</c:v>
                </c:pt>
                <c:pt idx="12">
                  <c:v>45.382999999999996</c:v>
                </c:pt>
                <c:pt idx="13">
                  <c:v>52.466000000000001</c:v>
                </c:pt>
                <c:pt idx="14">
                  <c:v>59.602000000000011</c:v>
                </c:pt>
                <c:pt idx="15">
                  <c:v>66.742999999999995</c:v>
                </c:pt>
                <c:pt idx="16">
                  <c:v>74.162999999999982</c:v>
                </c:pt>
                <c:pt idx="17">
                  <c:v>81.286000000000001</c:v>
                </c:pt>
                <c:pt idx="18">
                  <c:v>87.01</c:v>
                </c:pt>
                <c:pt idx="19">
                  <c:v>92.396000000000001</c:v>
                </c:pt>
                <c:pt idx="20">
                  <c:v>97.652999999999949</c:v>
                </c:pt>
                <c:pt idx="21">
                  <c:v>101.36</c:v>
                </c:pt>
                <c:pt idx="22">
                  <c:v>107.02</c:v>
                </c:pt>
                <c:pt idx="23">
                  <c:v>110.08</c:v>
                </c:pt>
                <c:pt idx="24">
                  <c:v>108.08</c:v>
                </c:pt>
                <c:pt idx="25">
                  <c:v>109.25</c:v>
                </c:pt>
                <c:pt idx="26">
                  <c:v>105.03</c:v>
                </c:pt>
                <c:pt idx="27">
                  <c:v>87.325999999999979</c:v>
                </c:pt>
                <c:pt idx="28">
                  <c:v>87.363</c:v>
                </c:pt>
                <c:pt idx="29">
                  <c:v>89.85799999999999</c:v>
                </c:pt>
                <c:pt idx="30">
                  <c:v>120.76</c:v>
                </c:pt>
              </c:numCache>
            </c:numRef>
          </c:yVal>
          <c:smooth val="0"/>
        </c:ser>
        <c:ser>
          <c:idx val="7"/>
          <c:order val="7"/>
          <c:tx>
            <c:strRef>
              <c:f>VhMuscleForceAbduction!$BP$1</c:f>
              <c:strCache>
                <c:ptCount val="1"/>
                <c:pt idx="0">
                  <c:v>T.min</c:v>
                </c:pt>
              </c:strCache>
            </c:strRef>
          </c:tx>
          <c:spPr>
            <a:ln w="12700">
              <a:solidFill>
                <a:srgbClr val="0000FF"/>
              </a:solidFill>
              <a:prstDash val="solid"/>
            </a:ln>
          </c:spPr>
          <c:marker>
            <c:symbol val="dot"/>
            <c:size val="5"/>
            <c:spPr>
              <a:noFill/>
              <a:ln>
                <a:solidFill>
                  <a:srgbClr val="0000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VhMuscleForceAbduction!$BP$2:$BP$89</c:f>
              <c:numCache>
                <c:formatCode>0.00E+00</c:formatCode>
                <c:ptCount val="88"/>
                <c:pt idx="0">
                  <c:v>1.117900000000013E-19</c:v>
                </c:pt>
                <c:pt idx="1">
                  <c:v>1.0116000000000098E-19</c:v>
                </c:pt>
                <c:pt idx="2">
                  <c:v>-3.0678000000000402E-20</c:v>
                </c:pt>
                <c:pt idx="3">
                  <c:v>-1.0664000000000132E-20</c:v>
                </c:pt>
                <c:pt idx="4">
                  <c:v>1.6913000000000218E-20</c:v>
                </c:pt>
                <c:pt idx="5">
                  <c:v>-2.2623000000000293E-19</c:v>
                </c:pt>
                <c:pt idx="6">
                  <c:v>-1.6084000000000194E-19</c:v>
                </c:pt>
                <c:pt idx="7">
                  <c:v>3.9060000000000494E-21</c:v>
                </c:pt>
                <c:pt idx="8">
                  <c:v>-4.0726000000000527E-20</c:v>
                </c:pt>
                <c:pt idx="9">
                  <c:v>-2.3540000000000259E-20</c:v>
                </c:pt>
                <c:pt idx="10">
                  <c:v>-1.3401000000000164E-19</c:v>
                </c:pt>
                <c:pt idx="11">
                  <c:v>1.4532000000000155E-20</c:v>
                </c:pt>
                <c:pt idx="12">
                  <c:v>-2.6510000000000307E-19</c:v>
                </c:pt>
                <c:pt idx="13">
                  <c:v>5.0590000000000645E-20</c:v>
                </c:pt>
                <c:pt idx="14">
                  <c:v>5.0477000000000615E-20</c:v>
                </c:pt>
                <c:pt idx="15">
                  <c:v>-1.2758000000000129E-19</c:v>
                </c:pt>
                <c:pt idx="16">
                  <c:v>-1.4325000000000151E-19</c:v>
                </c:pt>
                <c:pt idx="17">
                  <c:v>1.7383000000000214E-18</c:v>
                </c:pt>
                <c:pt idx="18">
                  <c:v>2.9647000000000374E-19</c:v>
                </c:pt>
                <c:pt idx="19">
                  <c:v>2.0163000000000218E-19</c:v>
                </c:pt>
                <c:pt idx="20">
                  <c:v>9.2860000000001156E-22</c:v>
                </c:pt>
                <c:pt idx="21">
                  <c:v>5.4631000000000642E-20</c:v>
                </c:pt>
                <c:pt idx="22">
                  <c:v>3.881100000000048E-20</c:v>
                </c:pt>
                <c:pt idx="23">
                  <c:v>-2.9998000000000316E-19</c:v>
                </c:pt>
                <c:pt idx="24">
                  <c:v>3.9456000000000475E-20</c:v>
                </c:pt>
                <c:pt idx="25">
                  <c:v>-4.0289000000000437E-20</c:v>
                </c:pt>
                <c:pt idx="26">
                  <c:v>2.4673000000000327E-19</c:v>
                </c:pt>
                <c:pt idx="27">
                  <c:v>1.6376000000000188E-19</c:v>
                </c:pt>
                <c:pt idx="28">
                  <c:v>8.3682000000001046E-20</c:v>
                </c:pt>
                <c:pt idx="29">
                  <c:v>3.4088000000000389E-19</c:v>
                </c:pt>
                <c:pt idx="30">
                  <c:v>-6.8353000000000865E-20</c:v>
                </c:pt>
              </c:numCache>
            </c:numRef>
          </c:yVal>
          <c:smooth val="0"/>
        </c:ser>
        <c:ser>
          <c:idx val="8"/>
          <c:order val="8"/>
          <c:tx>
            <c:strRef>
              <c:f>VhMuscleForceAbduction!$BQ$1</c:f>
              <c:strCache>
                <c:ptCount val="1"/>
                <c:pt idx="0">
                  <c:v>T.maj</c:v>
                </c:pt>
              </c:strCache>
            </c:strRef>
          </c:tx>
          <c:spPr>
            <a:ln w="12700">
              <a:solidFill>
                <a:srgbClr val="00CCFF"/>
              </a:solidFill>
              <a:prstDash val="solid"/>
            </a:ln>
          </c:spPr>
          <c:marker>
            <c:symbol val="dash"/>
            <c:size val="5"/>
            <c:spPr>
              <a:noFill/>
              <a:ln>
                <a:solidFill>
                  <a:srgbClr val="00CC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VhMuscleForceAbduction!$BQ$2:$BQ$89</c:f>
              <c:numCache>
                <c:formatCode>0.00E+00</c:formatCode>
                <c:ptCount val="88"/>
                <c:pt idx="0">
                  <c:v>-1.4527000000000158E-19</c:v>
                </c:pt>
                <c:pt idx="1">
                  <c:v>2.5091000000000316E-19</c:v>
                </c:pt>
                <c:pt idx="2">
                  <c:v>-3.0274000000000398E-20</c:v>
                </c:pt>
                <c:pt idx="3">
                  <c:v>-3.6857000000000501E-21</c:v>
                </c:pt>
                <c:pt idx="4">
                  <c:v>-2.199900000000029E-21</c:v>
                </c:pt>
                <c:pt idx="5">
                  <c:v>8.8183000000000996E-20</c:v>
                </c:pt>
                <c:pt idx="6">
                  <c:v>2.4672000000000325E-20</c:v>
                </c:pt>
                <c:pt idx="7">
                  <c:v>2.0674000000000257E-19</c:v>
                </c:pt>
                <c:pt idx="8">
                  <c:v>-6.5409000000000775E-20</c:v>
                </c:pt>
                <c:pt idx="9">
                  <c:v>1.2669000000000138E-19</c:v>
                </c:pt>
                <c:pt idx="10">
                  <c:v>-3.5333000000000451E-20</c:v>
                </c:pt>
                <c:pt idx="11">
                  <c:v>-4.7329000000000575E-20</c:v>
                </c:pt>
                <c:pt idx="12">
                  <c:v>-7.9155000000000933E-20</c:v>
                </c:pt>
                <c:pt idx="13">
                  <c:v>-1.1083000000000153E-20</c:v>
                </c:pt>
                <c:pt idx="14">
                  <c:v>-1.2544000000000142E-19</c:v>
                </c:pt>
                <c:pt idx="15">
                  <c:v>1.053000000000012E-19</c:v>
                </c:pt>
                <c:pt idx="16">
                  <c:v>1.4652000000000153E-19</c:v>
                </c:pt>
                <c:pt idx="17">
                  <c:v>-1.0790000000000125E-19</c:v>
                </c:pt>
                <c:pt idx="18">
                  <c:v>-2.998500000000035E-19</c:v>
                </c:pt>
                <c:pt idx="19">
                  <c:v>-9.7220000000001155E-20</c:v>
                </c:pt>
                <c:pt idx="20">
                  <c:v>-6.9089000000000863E-20</c:v>
                </c:pt>
                <c:pt idx="21">
                  <c:v>-4.9811000000000747E-22</c:v>
                </c:pt>
                <c:pt idx="22">
                  <c:v>-1.9408000000000224E-19</c:v>
                </c:pt>
                <c:pt idx="23">
                  <c:v>-3.0317000000000362E-20</c:v>
                </c:pt>
                <c:pt idx="24">
                  <c:v>-7.228200000000092E-20</c:v>
                </c:pt>
                <c:pt idx="25">
                  <c:v>-3.4642000000000428E-20</c:v>
                </c:pt>
                <c:pt idx="26">
                  <c:v>-2.4203000000000307E-19</c:v>
                </c:pt>
                <c:pt idx="27">
                  <c:v>-1.4787000000000167E-19</c:v>
                </c:pt>
                <c:pt idx="28">
                  <c:v>-1.0368000000000122E-19</c:v>
                </c:pt>
                <c:pt idx="29">
                  <c:v>3.730900000000048E-20</c:v>
                </c:pt>
                <c:pt idx="30">
                  <c:v>3.2804000000000448E-20</c:v>
                </c:pt>
              </c:numCache>
            </c:numRef>
          </c:yVal>
          <c:smooth val="0"/>
        </c:ser>
        <c:ser>
          <c:idx val="9"/>
          <c:order val="9"/>
          <c:tx>
            <c:strRef>
              <c:f>VhMuscleForceAbduction!$BR$1</c:f>
              <c:strCache>
                <c:ptCount val="1"/>
                <c:pt idx="0">
                  <c:v>CB1</c:v>
                </c:pt>
              </c:strCache>
            </c:strRef>
          </c:tx>
          <c:spPr>
            <a:ln w="12700">
              <a:solidFill>
                <a:srgbClr val="CCFFFF"/>
              </a:solidFill>
              <a:prstDash val="solid"/>
            </a:ln>
          </c:spPr>
          <c:marker>
            <c:symbol val="diamond"/>
            <c:size val="5"/>
            <c:spPr>
              <a:solidFill>
                <a:srgbClr val="CCFFFF"/>
              </a:solidFill>
              <a:ln>
                <a:solidFill>
                  <a:srgbClr val="CCFF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VhMuscleForceAbduction!$BR$2:$BR$89</c:f>
              <c:numCache>
                <c:formatCode>0.00E+00</c:formatCode>
                <c:ptCount val="88"/>
                <c:pt idx="0">
                  <c:v>2.2343000000000307E-20</c:v>
                </c:pt>
                <c:pt idx="1">
                  <c:v>3.0694000000000361E-19</c:v>
                </c:pt>
                <c:pt idx="2">
                  <c:v>1.2713000000000146E-20</c:v>
                </c:pt>
                <c:pt idx="3">
                  <c:v>-2.4787000000000312E-20</c:v>
                </c:pt>
                <c:pt idx="4">
                  <c:v>1.9709000000000258E-21</c:v>
                </c:pt>
                <c:pt idx="5">
                  <c:v>6.9100000000000874E-20</c:v>
                </c:pt>
                <c:pt idx="6">
                  <c:v>-1.5819000000000186E-20</c:v>
                </c:pt>
                <c:pt idx="7">
                  <c:v>1.3156000000000141E-19</c:v>
                </c:pt>
                <c:pt idx="8">
                  <c:v>9.5627000000001331E-20</c:v>
                </c:pt>
                <c:pt idx="9">
                  <c:v>-3.0449000000000416E-20</c:v>
                </c:pt>
                <c:pt idx="10">
                  <c:v>3.8382000000000418E-19</c:v>
                </c:pt>
                <c:pt idx="11">
                  <c:v>5.6799000000000713E-20</c:v>
                </c:pt>
                <c:pt idx="12">
                  <c:v>2.5410000000000299E-19</c:v>
                </c:pt>
                <c:pt idx="13">
                  <c:v>5.9933000000000804E-20</c:v>
                </c:pt>
                <c:pt idx="14">
                  <c:v>4.0656000000000491E-20</c:v>
                </c:pt>
                <c:pt idx="15">
                  <c:v>-3.3844000000000418E-20</c:v>
                </c:pt>
                <c:pt idx="16">
                  <c:v>3.2695000000000431E-19</c:v>
                </c:pt>
                <c:pt idx="17">
                  <c:v>9.6542000000001092E-19</c:v>
                </c:pt>
                <c:pt idx="18">
                  <c:v>1.3034000000000141E-19</c:v>
                </c:pt>
                <c:pt idx="19" formatCode="General">
                  <c:v>0.46889000000000008</c:v>
                </c:pt>
                <c:pt idx="20" formatCode="General">
                  <c:v>2.3176999999999977</c:v>
                </c:pt>
                <c:pt idx="21" formatCode="General">
                  <c:v>4.2721</c:v>
                </c:pt>
                <c:pt idx="22" formatCode="General">
                  <c:v>6.2969999999999997</c:v>
                </c:pt>
                <c:pt idx="23" formatCode="General">
                  <c:v>8.4116</c:v>
                </c:pt>
                <c:pt idx="24" formatCode="General">
                  <c:v>10.032</c:v>
                </c:pt>
                <c:pt idx="25" formatCode="General">
                  <c:v>10.913</c:v>
                </c:pt>
                <c:pt idx="26" formatCode="General">
                  <c:v>12.941000000000001</c:v>
                </c:pt>
                <c:pt idx="27" formatCode="General">
                  <c:v>13.015000000000002</c:v>
                </c:pt>
                <c:pt idx="28" formatCode="General">
                  <c:v>10.418000000000001</c:v>
                </c:pt>
                <c:pt idx="29" formatCode="General">
                  <c:v>12.493</c:v>
                </c:pt>
                <c:pt idx="30" formatCode="General">
                  <c:v>19.199000000000005</c:v>
                </c:pt>
              </c:numCache>
            </c:numRef>
          </c:yVal>
          <c:smooth val="0"/>
        </c:ser>
        <c:ser>
          <c:idx val="10"/>
          <c:order val="10"/>
          <c:tx>
            <c:strRef>
              <c:f>VhMuscleForceAbduction!$BS$1</c:f>
              <c:strCache>
                <c:ptCount val="1"/>
                <c:pt idx="0">
                  <c:v>CB2</c:v>
                </c:pt>
              </c:strCache>
            </c:strRef>
          </c:tx>
          <c:spPr>
            <a:ln w="12700">
              <a:solidFill>
                <a:srgbClr val="CCFFCC"/>
              </a:solidFill>
              <a:prstDash val="solid"/>
            </a:ln>
          </c:spPr>
          <c:marker>
            <c:symbol val="square"/>
            <c:size val="5"/>
            <c:spPr>
              <a:solidFill>
                <a:srgbClr val="CCFFCC"/>
              </a:solidFill>
              <a:ln>
                <a:solidFill>
                  <a:srgbClr val="CCFFCC"/>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VhMuscleForceAbduction!$BS$2:$BS$89</c:f>
              <c:numCache>
                <c:formatCode>0.00E+00</c:formatCode>
                <c:ptCount val="88"/>
                <c:pt idx="0">
                  <c:v>-4.5546000000000552E-20</c:v>
                </c:pt>
                <c:pt idx="1">
                  <c:v>-2.1037000000000308E-20</c:v>
                </c:pt>
                <c:pt idx="2">
                  <c:v>4.3729000000000504E-20</c:v>
                </c:pt>
                <c:pt idx="3">
                  <c:v>-1.0819000000000124E-20</c:v>
                </c:pt>
                <c:pt idx="4">
                  <c:v>2.1656000000000272E-20</c:v>
                </c:pt>
                <c:pt idx="5">
                  <c:v>-1.5775000000000187E-20</c:v>
                </c:pt>
                <c:pt idx="6">
                  <c:v>4.9131000000000616E-20</c:v>
                </c:pt>
                <c:pt idx="7">
                  <c:v>5.6954000000000636E-20</c:v>
                </c:pt>
                <c:pt idx="8">
                  <c:v>2.2531000000000308E-19</c:v>
                </c:pt>
                <c:pt idx="9">
                  <c:v>4.8058000000000572E-20</c:v>
                </c:pt>
                <c:pt idx="10">
                  <c:v>5.4343000000000732E-20</c:v>
                </c:pt>
                <c:pt idx="11">
                  <c:v>-6.8842000000000847E-20</c:v>
                </c:pt>
                <c:pt idx="12">
                  <c:v>-1.557400000000017E-19</c:v>
                </c:pt>
                <c:pt idx="13">
                  <c:v>-4.6220000000000467E-20</c:v>
                </c:pt>
                <c:pt idx="14">
                  <c:v>-8.732100000000094E-20</c:v>
                </c:pt>
                <c:pt idx="15">
                  <c:v>-1.3655000000000167E-20</c:v>
                </c:pt>
                <c:pt idx="16">
                  <c:v>3.0100000000000361E-20</c:v>
                </c:pt>
                <c:pt idx="17">
                  <c:v>4.1080000000000449E-19</c:v>
                </c:pt>
                <c:pt idx="18">
                  <c:v>1.3079000000000145E-20</c:v>
                </c:pt>
                <c:pt idx="19" formatCode="General">
                  <c:v>0.77889000000000175</c:v>
                </c:pt>
                <c:pt idx="20" formatCode="General">
                  <c:v>2.7254</c:v>
                </c:pt>
                <c:pt idx="21" formatCode="General">
                  <c:v>4.7691999999999997</c:v>
                </c:pt>
                <c:pt idx="22" formatCode="General">
                  <c:v>6.9177999999999997</c:v>
                </c:pt>
                <c:pt idx="23" formatCode="General">
                  <c:v>9.1507000000000005</c:v>
                </c:pt>
                <c:pt idx="24" formatCode="General">
                  <c:v>10.847</c:v>
                </c:pt>
                <c:pt idx="25" formatCode="General">
                  <c:v>11.813000000000002</c:v>
                </c:pt>
                <c:pt idx="26" formatCode="General">
                  <c:v>13.97</c:v>
                </c:pt>
                <c:pt idx="27" formatCode="General">
                  <c:v>14.01</c:v>
                </c:pt>
                <c:pt idx="28" formatCode="General">
                  <c:v>11.373000000000006</c:v>
                </c:pt>
                <c:pt idx="29" formatCode="General">
                  <c:v>13.731999999999999</c:v>
                </c:pt>
                <c:pt idx="30" formatCode="General">
                  <c:v>21.689</c:v>
                </c:pt>
              </c:numCache>
            </c:numRef>
          </c:yVal>
          <c:smooth val="0"/>
        </c:ser>
        <c:ser>
          <c:idx val="11"/>
          <c:order val="11"/>
          <c:tx>
            <c:strRef>
              <c:f>VhMuscleForceAbduction!$BT$1</c:f>
              <c:strCache>
                <c:ptCount val="1"/>
                <c:pt idx="0">
                  <c:v>Bic.s</c:v>
                </c:pt>
              </c:strCache>
            </c:strRef>
          </c:tx>
          <c:spPr>
            <a:ln w="12700">
              <a:solidFill>
                <a:srgbClr val="FFFF99"/>
              </a:solidFill>
              <a:prstDash val="solid"/>
            </a:ln>
          </c:spPr>
          <c:marker>
            <c:symbol val="triangle"/>
            <c:size val="5"/>
            <c:spPr>
              <a:solidFill>
                <a:srgbClr val="FFFF99"/>
              </a:solidFill>
              <a:ln>
                <a:solidFill>
                  <a:srgbClr val="FFFF99"/>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VhMuscleForceAbduction!$BT$2:$BT$178</c:f>
              <c:numCache>
                <c:formatCode>0.00E+00</c:formatCode>
                <c:ptCount val="177"/>
                <c:pt idx="0" formatCode="General">
                  <c:v>1.2689999999999972</c:v>
                </c:pt>
                <c:pt idx="1">
                  <c:v>3.326400000000035E-19</c:v>
                </c:pt>
                <c:pt idx="2">
                  <c:v>1.1508000000000154E-20</c:v>
                </c:pt>
                <c:pt idx="3">
                  <c:v>-3.585500000000047E-20</c:v>
                </c:pt>
                <c:pt idx="4">
                  <c:v>-6.5436000000000882E-20</c:v>
                </c:pt>
                <c:pt idx="5">
                  <c:v>3.3367000000000404E-21</c:v>
                </c:pt>
                <c:pt idx="6">
                  <c:v>-1.7073000000000204E-20</c:v>
                </c:pt>
                <c:pt idx="7">
                  <c:v>-4.3494000000000616E-22</c:v>
                </c:pt>
                <c:pt idx="8">
                  <c:v>6.7629000000000726E-20</c:v>
                </c:pt>
                <c:pt idx="9">
                  <c:v>-2.6611000000000361E-19</c:v>
                </c:pt>
                <c:pt idx="10">
                  <c:v>1.7098000000000184E-19</c:v>
                </c:pt>
                <c:pt idx="11">
                  <c:v>-8.4074000000001137E-20</c:v>
                </c:pt>
                <c:pt idx="12">
                  <c:v>-1.8607000000000219E-19</c:v>
                </c:pt>
                <c:pt idx="13">
                  <c:v>4.3377000000000507E-19</c:v>
                </c:pt>
                <c:pt idx="14">
                  <c:v>1.6218000000000184E-19</c:v>
                </c:pt>
                <c:pt idx="15">
                  <c:v>-1.9222000000000227E-19</c:v>
                </c:pt>
                <c:pt idx="16">
                  <c:v>1.4162000000000158E-19</c:v>
                </c:pt>
                <c:pt idx="17">
                  <c:v>-3.9915000000000454E-19</c:v>
                </c:pt>
                <c:pt idx="18">
                  <c:v>-5.3456000000000617E-19</c:v>
                </c:pt>
                <c:pt idx="19">
                  <c:v>3.4787000000000405E-19</c:v>
                </c:pt>
                <c:pt idx="20">
                  <c:v>-5.3327000000000674E-20</c:v>
                </c:pt>
                <c:pt idx="21">
                  <c:v>1.6601000000000219E-19</c:v>
                </c:pt>
                <c:pt idx="22">
                  <c:v>5.7830000000000731E-20</c:v>
                </c:pt>
                <c:pt idx="23">
                  <c:v>4.3313000000000575E-19</c:v>
                </c:pt>
                <c:pt idx="24">
                  <c:v>-7.9195000000001026E-20</c:v>
                </c:pt>
                <c:pt idx="25">
                  <c:v>8.4120000000001129E-20</c:v>
                </c:pt>
                <c:pt idx="26">
                  <c:v>8.0299000000000939E-20</c:v>
                </c:pt>
                <c:pt idx="27">
                  <c:v>-2.6229000000000309E-19</c:v>
                </c:pt>
                <c:pt idx="28">
                  <c:v>-3.4622000000000385E-19</c:v>
                </c:pt>
                <c:pt idx="29">
                  <c:v>3.159800000000034E-19</c:v>
                </c:pt>
                <c:pt idx="30">
                  <c:v>-4.5380000000000563E-19</c:v>
                </c:pt>
              </c:numCache>
            </c:numRef>
          </c:yVal>
          <c:smooth val="0"/>
        </c:ser>
        <c:ser>
          <c:idx val="12"/>
          <c:order val="12"/>
          <c:tx>
            <c:strRef>
              <c:f>VhMuscleForceAbduction!$BU$1</c:f>
              <c:strCache>
                <c:ptCount val="1"/>
                <c:pt idx="0">
                  <c:v>Bic.l</c:v>
                </c:pt>
              </c:strCache>
            </c:strRef>
          </c:tx>
          <c:spPr>
            <a:ln w="12700">
              <a:solidFill>
                <a:srgbClr val="99CCFF"/>
              </a:solidFill>
              <a:prstDash val="solid"/>
            </a:ln>
          </c:spPr>
          <c:marker>
            <c:symbol val="x"/>
            <c:size val="5"/>
            <c:spPr>
              <a:noFill/>
              <a:ln>
                <a:solidFill>
                  <a:srgbClr val="99CC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VhMuscleForceAbduction!$BU$2:$BU$178</c:f>
              <c:numCache>
                <c:formatCode>General</c:formatCode>
                <c:ptCount val="177"/>
                <c:pt idx="0">
                  <c:v>5.5102000000000002</c:v>
                </c:pt>
                <c:pt idx="1">
                  <c:v>7.4148999999999985</c:v>
                </c:pt>
                <c:pt idx="2">
                  <c:v>11.136000000000001</c:v>
                </c:pt>
                <c:pt idx="3">
                  <c:v>16.611999999999998</c:v>
                </c:pt>
                <c:pt idx="4">
                  <c:v>22.04</c:v>
                </c:pt>
                <c:pt idx="5">
                  <c:v>26.88299999999996</c:v>
                </c:pt>
                <c:pt idx="6">
                  <c:v>30.38</c:v>
                </c:pt>
                <c:pt idx="7">
                  <c:v>32.839999999999996</c:v>
                </c:pt>
                <c:pt idx="8">
                  <c:v>23.210999999999999</c:v>
                </c:pt>
                <c:pt idx="9">
                  <c:v>26.867999999999999</c:v>
                </c:pt>
                <c:pt idx="10">
                  <c:v>27.774999999999999</c:v>
                </c:pt>
                <c:pt idx="11">
                  <c:v>26.716999999999999</c:v>
                </c:pt>
                <c:pt idx="12">
                  <c:v>24.297000000000001</c:v>
                </c:pt>
                <c:pt idx="13">
                  <c:v>20.033000000000001</c:v>
                </c:pt>
                <c:pt idx="14">
                  <c:v>14.481</c:v>
                </c:pt>
                <c:pt idx="15">
                  <c:v>7.5865999999999998</c:v>
                </c:pt>
                <c:pt idx="16" formatCode="0.00E+00">
                  <c:v>3.1323000000000365E-19</c:v>
                </c:pt>
                <c:pt idx="17" formatCode="0.00E+00">
                  <c:v>-1.2864000000000144E-18</c:v>
                </c:pt>
                <c:pt idx="18" formatCode="0.00E+00">
                  <c:v>4.0738000000000549E-20</c:v>
                </c:pt>
                <c:pt idx="19" formatCode="0.00E+00">
                  <c:v>9.1841000000000967E-20</c:v>
                </c:pt>
                <c:pt idx="20" formatCode="0.00E+00">
                  <c:v>-3.5061000000000446E-20</c:v>
                </c:pt>
                <c:pt idx="21" formatCode="0.00E+00">
                  <c:v>7.9894000000001068E-20</c:v>
                </c:pt>
                <c:pt idx="22" formatCode="0.00E+00">
                  <c:v>2.2353000000000298E-20</c:v>
                </c:pt>
                <c:pt idx="23" formatCode="0.00E+00">
                  <c:v>-3.6324000000000389E-19</c:v>
                </c:pt>
                <c:pt idx="24" formatCode="0.00E+00">
                  <c:v>6.6178000000000684E-20</c:v>
                </c:pt>
                <c:pt idx="25" formatCode="0.00E+00">
                  <c:v>2.7955000000000377E-20</c:v>
                </c:pt>
                <c:pt idx="26" formatCode="0.00E+00">
                  <c:v>-2.4923000000000268E-19</c:v>
                </c:pt>
                <c:pt idx="27" formatCode="0.00E+00">
                  <c:v>8.4054000000001247E-20</c:v>
                </c:pt>
                <c:pt idx="28" formatCode="0.00E+00">
                  <c:v>6.4517000000000884E-20</c:v>
                </c:pt>
                <c:pt idx="29" formatCode="0.00E+00">
                  <c:v>3.8105000000000449E-20</c:v>
                </c:pt>
                <c:pt idx="30" formatCode="0.00E+00">
                  <c:v>3.7776000000000477E-20</c:v>
                </c:pt>
              </c:numCache>
            </c:numRef>
          </c:yVal>
          <c:smooth val="0"/>
        </c:ser>
        <c:dLbls>
          <c:showLegendKey val="0"/>
          <c:showVal val="0"/>
          <c:showCatName val="0"/>
          <c:showSerName val="0"/>
          <c:showPercent val="0"/>
          <c:showBubbleSize val="0"/>
        </c:dLbls>
        <c:axId val="226342784"/>
        <c:axId val="232522496"/>
      </c:scatterChart>
      <c:valAx>
        <c:axId val="226342784"/>
        <c:scaling>
          <c:orientation val="minMax"/>
          <c:max val="150"/>
        </c:scaling>
        <c:delete val="0"/>
        <c:axPos val="b"/>
        <c:title>
          <c:tx>
            <c:rich>
              <a:bodyPr/>
              <a:lstStyle/>
              <a:p>
                <a:pPr>
                  <a:defRPr sz="950" b="1" i="0" u="none" strike="noStrike" baseline="0">
                    <a:solidFill>
                      <a:srgbClr val="000000"/>
                    </a:solidFill>
                    <a:latin typeface="Arial"/>
                    <a:ea typeface="Arial"/>
                    <a:cs typeface="Arial"/>
                  </a:defRPr>
                </a:pPr>
                <a:r>
                  <a:rPr lang="en-GB"/>
                  <a:t>Time (samples)</a:t>
                </a:r>
              </a:p>
            </c:rich>
          </c:tx>
          <c:layout>
            <c:manualLayout>
              <c:xMode val="edge"/>
              <c:yMode val="edge"/>
              <c:x val="0.36986342460617078"/>
              <c:y val="0.8879080822861764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32522496"/>
        <c:crosses val="autoZero"/>
        <c:crossBetween val="midCat"/>
        <c:majorUnit val="50"/>
      </c:valAx>
      <c:valAx>
        <c:axId val="232522496"/>
        <c:scaling>
          <c:orientation val="minMax"/>
        </c:scaling>
        <c:delete val="0"/>
        <c:axPos val="l"/>
        <c:title>
          <c:tx>
            <c:rich>
              <a:bodyPr/>
              <a:lstStyle/>
              <a:p>
                <a:pPr>
                  <a:defRPr sz="950" b="1" i="0" u="none" strike="noStrike" baseline="0">
                    <a:solidFill>
                      <a:srgbClr val="000000"/>
                    </a:solidFill>
                    <a:latin typeface="Arial"/>
                    <a:ea typeface="Arial"/>
                    <a:cs typeface="Arial"/>
                  </a:defRPr>
                </a:pPr>
                <a:r>
                  <a:rPr lang="en-GB"/>
                  <a:t>Force (N)</a:t>
                </a:r>
              </a:p>
            </c:rich>
          </c:tx>
          <c:layout>
            <c:manualLayout>
              <c:xMode val="edge"/>
              <c:yMode val="edge"/>
              <c:x val="3.1311154598825851E-2"/>
              <c:y val="0.4070808848009055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26342784"/>
        <c:crosses val="autoZero"/>
        <c:crossBetween val="midCat"/>
      </c:valAx>
      <c:spPr>
        <a:noFill/>
        <a:ln w="25400">
          <a:noFill/>
        </a:ln>
      </c:spPr>
    </c:plotArea>
    <c:legend>
      <c:legendPos val="r"/>
      <c:layout>
        <c:manualLayout>
          <c:xMode val="edge"/>
          <c:yMode val="edge"/>
          <c:x val="0.84148810165852561"/>
          <c:y val="0.15634249258665747"/>
          <c:w val="0.14285734831091323"/>
          <c:h val="0.8082620645870574"/>
        </c:manualLayout>
      </c:layout>
      <c:overlay val="0"/>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69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9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69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BC8F20-75C6-46E2-B64B-7FB6B7B871AC}" type="slidenum">
              <a:rPr lang="en-GB"/>
              <a:pPr>
                <a:defRPr/>
              </a:pPr>
              <a:t>‹#›</a:t>
            </a:fld>
            <a:endParaRPr lang="en-GB"/>
          </a:p>
        </p:txBody>
      </p:sp>
    </p:spTree>
    <p:extLst>
      <p:ext uri="{BB962C8B-B14F-4D97-AF65-F5344CB8AC3E}">
        <p14:creationId xmlns:p14="http://schemas.microsoft.com/office/powerpoint/2010/main" val="1795968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defRPr>
            </a:lvl1pPr>
          </a:lstStyle>
          <a:p>
            <a:pPr>
              <a:defRPr/>
            </a:pPr>
            <a:endParaRPr lang="en-GB"/>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GB"/>
          </a:p>
        </p:txBody>
      </p:sp>
      <p:sp>
        <p:nvSpPr>
          <p:cNvPr id="890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defRPr>
            </a:lvl1pPr>
          </a:lstStyle>
          <a:p>
            <a:pPr>
              <a:defRPr/>
            </a:pPr>
            <a:endParaRPr lang="en-GB"/>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38532CE4-162D-4174-A5EC-2FBAFC44C418}" type="slidenum">
              <a:rPr lang="en-GB"/>
              <a:pPr>
                <a:defRPr/>
              </a:pPr>
              <a:t>‹#›</a:t>
            </a:fld>
            <a:endParaRPr lang="en-GB"/>
          </a:p>
        </p:txBody>
      </p:sp>
    </p:spTree>
    <p:extLst>
      <p:ext uri="{BB962C8B-B14F-4D97-AF65-F5344CB8AC3E}">
        <p14:creationId xmlns:p14="http://schemas.microsoft.com/office/powerpoint/2010/main" val="124913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8D195DA-4B19-4401-A8F6-29D67CC4FE95}" type="slidenum">
              <a:rPr lang="en-GB" sz="1200" b="0" smtClean="0">
                <a:solidFill>
                  <a:schemeClr val="tx1"/>
                </a:solidFill>
                <a:latin typeface="Times New Roman" pitchFamily="18" charset="0"/>
              </a:rPr>
              <a:pPr eaLnBrk="1" hangingPunct="1"/>
              <a:t>1</a:t>
            </a:fld>
            <a:endParaRPr lang="en-GB" sz="1200" b="0" smtClean="0">
              <a:solidFill>
                <a:schemeClr val="tx1"/>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1847C9D-E322-4DAE-9C31-6F0505B84B4A}" type="slidenum">
              <a:rPr lang="en-GB" sz="1200" b="0" smtClean="0">
                <a:solidFill>
                  <a:schemeClr val="tx1"/>
                </a:solidFill>
                <a:latin typeface="Times New Roman" pitchFamily="18" charset="0"/>
              </a:rPr>
              <a:pPr eaLnBrk="1" hangingPunct="1"/>
              <a:t>10</a:t>
            </a:fld>
            <a:endParaRPr lang="en-GB" sz="1200" b="0" smtClean="0">
              <a:solidFill>
                <a:schemeClr val="tx1"/>
              </a:solidFill>
              <a:latin typeface="Times New Roman"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B3C1CF3-C70A-4102-A4E0-E772680A2530}" type="slidenum">
              <a:rPr lang="en-GB" sz="1200" b="0" smtClean="0">
                <a:solidFill>
                  <a:schemeClr val="tx1"/>
                </a:solidFill>
                <a:latin typeface="Times New Roman" pitchFamily="18" charset="0"/>
              </a:rPr>
              <a:pPr eaLnBrk="1" hangingPunct="1"/>
              <a:t>11</a:t>
            </a:fld>
            <a:endParaRPr lang="en-GB" sz="1200" b="0" smtClean="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C150C45-CCCA-4328-8C92-01526F733E5E}" type="slidenum">
              <a:rPr lang="en-GB" sz="1200" b="0" smtClean="0">
                <a:solidFill>
                  <a:schemeClr val="tx1"/>
                </a:solidFill>
                <a:latin typeface="Times New Roman" pitchFamily="18" charset="0"/>
              </a:rPr>
              <a:pPr eaLnBrk="1" hangingPunct="1"/>
              <a:t>12</a:t>
            </a:fld>
            <a:endParaRPr lang="en-GB" sz="1200" b="0" smtClean="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A6519FF-7D6B-48A9-9EEE-6A5C7F8E710B}" type="slidenum">
              <a:rPr lang="en-GB" sz="1200" b="0" smtClean="0">
                <a:solidFill>
                  <a:schemeClr val="tx1"/>
                </a:solidFill>
                <a:latin typeface="Times New Roman" pitchFamily="18" charset="0"/>
              </a:rPr>
              <a:pPr eaLnBrk="1" hangingPunct="1"/>
              <a:t>13</a:t>
            </a:fld>
            <a:endParaRPr lang="en-GB" sz="1200" b="0" smtClean="0">
              <a:solidFill>
                <a:schemeClr val="tx1"/>
              </a:solidFill>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8A380F1-6A3A-4879-9947-E4F8F50B13A9}" type="slidenum">
              <a:rPr lang="en-GB" sz="1200" b="0" smtClean="0">
                <a:solidFill>
                  <a:schemeClr val="tx1"/>
                </a:solidFill>
                <a:latin typeface="Times New Roman" pitchFamily="18" charset="0"/>
              </a:rPr>
              <a:pPr eaLnBrk="1" hangingPunct="1"/>
              <a:t>14</a:t>
            </a:fld>
            <a:endParaRPr lang="en-GB" sz="1200" b="0" smtClean="0">
              <a:solidFill>
                <a:schemeClr val="tx1"/>
              </a:solidFill>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06C6A79-6B14-4807-B153-C5F0A0FB805C}" type="slidenum">
              <a:rPr lang="en-GB" sz="1200" b="0" smtClean="0">
                <a:solidFill>
                  <a:schemeClr val="tx1"/>
                </a:solidFill>
                <a:latin typeface="Times New Roman" pitchFamily="18" charset="0"/>
              </a:rPr>
              <a:pPr eaLnBrk="1" hangingPunct="1"/>
              <a:t>15</a:t>
            </a:fld>
            <a:endParaRPr lang="en-GB" sz="1200" b="0" smtClean="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2D7C8F5-3F3C-4DA8-A7AA-D39078D2273B}" type="slidenum">
              <a:rPr lang="en-GB" sz="1200" b="0" smtClean="0">
                <a:solidFill>
                  <a:schemeClr val="tx1"/>
                </a:solidFill>
                <a:latin typeface="Times New Roman" pitchFamily="18" charset="0"/>
              </a:rPr>
              <a:pPr eaLnBrk="1" hangingPunct="1"/>
              <a:t>16</a:t>
            </a:fld>
            <a:endParaRPr lang="en-GB" sz="1200" b="0" smtClean="0">
              <a:solidFill>
                <a:schemeClr val="tx1"/>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CF70985-01B9-4A6C-AE2F-678D68A10B5F}" type="slidenum">
              <a:rPr lang="en-GB" sz="1200" b="0" smtClean="0">
                <a:solidFill>
                  <a:schemeClr val="tx1"/>
                </a:solidFill>
                <a:latin typeface="Times New Roman" pitchFamily="18" charset="0"/>
              </a:rPr>
              <a:pPr eaLnBrk="1" hangingPunct="1"/>
              <a:t>17</a:t>
            </a:fld>
            <a:endParaRPr lang="en-GB" sz="1200" b="0" smtClean="0">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C80963E-E0A8-4743-BB8A-4875063F1792}" type="slidenum">
              <a:rPr lang="en-GB" sz="1200" b="0" smtClean="0">
                <a:solidFill>
                  <a:schemeClr val="tx1"/>
                </a:solidFill>
                <a:latin typeface="Times New Roman" pitchFamily="18" charset="0"/>
              </a:rPr>
              <a:pPr eaLnBrk="1" hangingPunct="1"/>
              <a:t>18</a:t>
            </a:fld>
            <a:endParaRPr lang="en-GB" sz="1200" b="0" smtClean="0">
              <a:solidFill>
                <a:schemeClr val="tx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19EA9B1-D6C7-4EC4-96FC-42346DB8F4D0}" type="slidenum">
              <a:rPr lang="en-GB" sz="1200" b="0" smtClean="0">
                <a:solidFill>
                  <a:schemeClr val="tx1"/>
                </a:solidFill>
                <a:latin typeface="Times New Roman" pitchFamily="18" charset="0"/>
              </a:rPr>
              <a:pPr eaLnBrk="1" hangingPunct="1"/>
              <a:t>19</a:t>
            </a:fld>
            <a:endParaRPr lang="en-GB" sz="1200" b="0" smtClean="0">
              <a:solidFill>
                <a:schemeClr val="tx1"/>
              </a:solidFill>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3F5B4C5-1CA3-4152-A7ED-9EE8F7C6AA34}" type="slidenum">
              <a:rPr lang="en-GB" sz="1200" b="0" smtClean="0">
                <a:solidFill>
                  <a:schemeClr val="tx1"/>
                </a:solidFill>
                <a:latin typeface="Times New Roman" pitchFamily="18" charset="0"/>
              </a:rPr>
              <a:pPr eaLnBrk="1" hangingPunct="1"/>
              <a:t>2</a:t>
            </a:fld>
            <a:endParaRPr lang="en-GB" sz="1200" b="0" smtClean="0">
              <a:solidFill>
                <a:schemeClr val="tx1"/>
              </a:solidFill>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BE19BB7-0A7A-47D4-B7E6-C76116AFFB04}" type="slidenum">
              <a:rPr lang="en-GB" sz="1200" b="0" smtClean="0">
                <a:solidFill>
                  <a:schemeClr val="tx1"/>
                </a:solidFill>
                <a:latin typeface="Times New Roman" pitchFamily="18" charset="0"/>
              </a:rPr>
              <a:pPr eaLnBrk="1" hangingPunct="1"/>
              <a:t>20</a:t>
            </a:fld>
            <a:endParaRPr lang="en-GB" sz="1200" b="0" smtClean="0">
              <a:solidFill>
                <a:schemeClr val="tx1"/>
              </a:solidFill>
              <a:latin typeface="Times New Roman" pitchFamily="18"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322EC80-F032-4F3B-BF97-172379FBCB65}" type="slidenum">
              <a:rPr lang="en-GB" sz="1200" b="0" smtClean="0">
                <a:solidFill>
                  <a:schemeClr val="tx1"/>
                </a:solidFill>
                <a:latin typeface="Times New Roman" pitchFamily="18" charset="0"/>
              </a:rPr>
              <a:pPr eaLnBrk="1" hangingPunct="1"/>
              <a:t>21</a:t>
            </a:fld>
            <a:endParaRPr lang="en-GB" sz="1200" b="0" smtClean="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4681AF0-F5E0-4CA2-A06C-2C1F1F1FC8F0}" type="slidenum">
              <a:rPr lang="en-GB" sz="1200" b="0" smtClean="0">
                <a:solidFill>
                  <a:schemeClr val="tx1"/>
                </a:solidFill>
                <a:latin typeface="Times New Roman" pitchFamily="18" charset="0"/>
              </a:rPr>
              <a:pPr eaLnBrk="1" hangingPunct="1"/>
              <a:t>22</a:t>
            </a:fld>
            <a:endParaRPr lang="en-GB" sz="1200" b="0" smtClean="0">
              <a:solidFill>
                <a:schemeClr val="tx1"/>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DFD8E66-566B-4C3F-A874-3A54310AD8B1}" type="slidenum">
              <a:rPr lang="en-GB" sz="1200" b="0" smtClean="0">
                <a:solidFill>
                  <a:schemeClr val="tx1"/>
                </a:solidFill>
                <a:latin typeface="Times New Roman" pitchFamily="18" charset="0"/>
              </a:rPr>
              <a:pPr eaLnBrk="1" hangingPunct="1"/>
              <a:t>23</a:t>
            </a:fld>
            <a:endParaRPr lang="en-GB" sz="1200" b="0" smtClean="0">
              <a:solidFill>
                <a:schemeClr val="tx1"/>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0E732F4-DEB8-4F13-BEE8-06C2A9E6EF41}" type="slidenum">
              <a:rPr lang="en-GB" sz="1200" b="0" smtClean="0">
                <a:solidFill>
                  <a:schemeClr val="tx1"/>
                </a:solidFill>
                <a:latin typeface="Times New Roman" pitchFamily="18" charset="0"/>
              </a:rPr>
              <a:pPr eaLnBrk="1" hangingPunct="1"/>
              <a:t>24</a:t>
            </a:fld>
            <a:endParaRPr lang="en-GB" sz="1200" b="0" smtClean="0">
              <a:solidFill>
                <a:schemeClr val="tx1"/>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5486E7E-3E01-42F1-963F-D0A8B44F890F}" type="slidenum">
              <a:rPr lang="en-GB" sz="1200" b="0" smtClean="0">
                <a:solidFill>
                  <a:schemeClr val="tx1"/>
                </a:solidFill>
                <a:latin typeface="Times New Roman" pitchFamily="18" charset="0"/>
              </a:rPr>
              <a:pPr eaLnBrk="1" hangingPunct="1"/>
              <a:t>25</a:t>
            </a:fld>
            <a:endParaRPr lang="en-GB" sz="1200" b="0" smtClean="0">
              <a:solidFill>
                <a:schemeClr val="tx1"/>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C4FBF03-F866-4263-BDC9-B6B386CB7441}" type="slidenum">
              <a:rPr lang="en-GB" sz="1200" b="0" smtClean="0">
                <a:solidFill>
                  <a:schemeClr val="tx1"/>
                </a:solidFill>
                <a:latin typeface="Times New Roman" pitchFamily="18" charset="0"/>
              </a:rPr>
              <a:pPr eaLnBrk="1" hangingPunct="1"/>
              <a:t>26</a:t>
            </a:fld>
            <a:endParaRPr lang="en-GB" sz="1200" b="0" smtClean="0">
              <a:solidFill>
                <a:schemeClr val="tx1"/>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7646CDD-1F3A-45CE-85DD-D54666B45B4B}" type="slidenum">
              <a:rPr lang="en-GB" sz="1200" b="0" smtClean="0">
                <a:solidFill>
                  <a:schemeClr val="tx1"/>
                </a:solidFill>
                <a:latin typeface="Times New Roman" pitchFamily="18" charset="0"/>
              </a:rPr>
              <a:pPr eaLnBrk="1" hangingPunct="1"/>
              <a:t>27</a:t>
            </a:fld>
            <a:endParaRPr lang="en-GB" sz="1200" b="0" smtClean="0">
              <a:solidFill>
                <a:schemeClr val="tx1"/>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6E9940B-3976-4369-A13E-A760F97F59FF}" type="slidenum">
              <a:rPr lang="en-GB" sz="1200" b="0" smtClean="0">
                <a:solidFill>
                  <a:schemeClr val="tx1"/>
                </a:solidFill>
                <a:latin typeface="Times New Roman" pitchFamily="18" charset="0"/>
              </a:rPr>
              <a:pPr eaLnBrk="1" hangingPunct="1"/>
              <a:t>28</a:t>
            </a:fld>
            <a:endParaRPr lang="en-GB" sz="1200" b="0" smtClean="0">
              <a:solidFill>
                <a:schemeClr val="tx1"/>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980D7AF-3CE3-496E-8826-F42DEE3257BE}" type="slidenum">
              <a:rPr lang="en-GB" sz="1200" b="0" smtClean="0">
                <a:solidFill>
                  <a:schemeClr val="tx1"/>
                </a:solidFill>
                <a:latin typeface="Times New Roman" pitchFamily="18" charset="0"/>
              </a:rPr>
              <a:pPr eaLnBrk="1" hangingPunct="1"/>
              <a:t>29</a:t>
            </a:fld>
            <a:endParaRPr lang="en-GB" sz="1200" b="0" smtClean="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E071E24-6647-4DC8-A415-F6FC4F5C9993}" type="slidenum">
              <a:rPr lang="en-GB" sz="1200" b="0" smtClean="0">
                <a:solidFill>
                  <a:schemeClr val="tx1"/>
                </a:solidFill>
                <a:latin typeface="Times New Roman" pitchFamily="18" charset="0"/>
              </a:rPr>
              <a:pPr eaLnBrk="1" hangingPunct="1"/>
              <a:t>3</a:t>
            </a:fld>
            <a:endParaRPr lang="en-GB" sz="1200" b="0" smtClean="0">
              <a:solidFill>
                <a:schemeClr val="tx1"/>
              </a:solidFill>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DE24FF9-D047-4F69-AA14-D45768FAB158}" type="slidenum">
              <a:rPr lang="en-GB" sz="1200" b="0" smtClean="0">
                <a:solidFill>
                  <a:schemeClr val="tx1"/>
                </a:solidFill>
                <a:latin typeface="Times New Roman" pitchFamily="18" charset="0"/>
              </a:rPr>
              <a:pPr eaLnBrk="1" hangingPunct="1"/>
              <a:t>30</a:t>
            </a:fld>
            <a:endParaRPr lang="en-GB" sz="1200" b="0" smtClean="0">
              <a:solidFill>
                <a:schemeClr val="tx1"/>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B7A13E4-D844-401A-B9ED-CD4CAFC1E013}" type="slidenum">
              <a:rPr lang="en-GB" sz="1200" b="0" smtClean="0">
                <a:solidFill>
                  <a:schemeClr val="tx1"/>
                </a:solidFill>
                <a:latin typeface="Times New Roman" pitchFamily="18" charset="0"/>
              </a:rPr>
              <a:pPr eaLnBrk="1" hangingPunct="1"/>
              <a:t>31</a:t>
            </a:fld>
            <a:endParaRPr lang="en-GB" sz="1200" b="0" smtClean="0">
              <a:solidFill>
                <a:schemeClr val="tx1"/>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9D02B94-9F80-41DE-BEED-3870F5236AF9}" type="slidenum">
              <a:rPr lang="en-GB" sz="1200" b="0" smtClean="0">
                <a:solidFill>
                  <a:schemeClr val="tx1"/>
                </a:solidFill>
                <a:latin typeface="Times New Roman" pitchFamily="18" charset="0"/>
              </a:rPr>
              <a:pPr eaLnBrk="1" hangingPunct="1"/>
              <a:t>32</a:t>
            </a:fld>
            <a:endParaRPr lang="en-GB" sz="1200" b="0" smtClean="0">
              <a:solidFill>
                <a:schemeClr val="tx1"/>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C380ADE-0128-481F-B3E9-6B594E3C802B}" type="slidenum">
              <a:rPr lang="en-GB" sz="1200" b="0" smtClean="0">
                <a:solidFill>
                  <a:schemeClr val="tx1"/>
                </a:solidFill>
                <a:latin typeface="Times New Roman" pitchFamily="18" charset="0"/>
              </a:rPr>
              <a:pPr eaLnBrk="1" hangingPunct="1"/>
              <a:t>33</a:t>
            </a:fld>
            <a:endParaRPr lang="en-GB" sz="1200" b="0" smtClean="0">
              <a:solidFill>
                <a:schemeClr val="tx1"/>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831646C-8175-4189-8CFE-445FC90CD701}" type="slidenum">
              <a:rPr lang="en-GB" sz="1200" b="0" smtClean="0">
                <a:solidFill>
                  <a:schemeClr val="tx1"/>
                </a:solidFill>
                <a:latin typeface="Times New Roman" pitchFamily="18" charset="0"/>
              </a:rPr>
              <a:pPr eaLnBrk="1" hangingPunct="1"/>
              <a:t>34</a:t>
            </a:fld>
            <a:endParaRPr lang="en-GB" sz="1200" b="0" smtClean="0">
              <a:solidFill>
                <a:schemeClr val="tx1"/>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09E391F-9CED-42E7-A162-E4A61D9AA61E}" type="slidenum">
              <a:rPr lang="en-GB" sz="1200" b="0" smtClean="0">
                <a:solidFill>
                  <a:schemeClr val="tx1"/>
                </a:solidFill>
                <a:latin typeface="Times New Roman" pitchFamily="18" charset="0"/>
              </a:rPr>
              <a:pPr eaLnBrk="1" hangingPunct="1"/>
              <a:t>35</a:t>
            </a:fld>
            <a:endParaRPr lang="en-GB" sz="1200" b="0" smtClean="0">
              <a:solidFill>
                <a:schemeClr val="tx1"/>
              </a:solidFill>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052241A-ECDB-4A48-8C65-ADB55A37922B}" type="slidenum">
              <a:rPr lang="en-GB" sz="1200" b="0" smtClean="0">
                <a:solidFill>
                  <a:schemeClr val="tx1"/>
                </a:solidFill>
                <a:latin typeface="Times New Roman" pitchFamily="18" charset="0"/>
              </a:rPr>
              <a:pPr eaLnBrk="1" hangingPunct="1"/>
              <a:t>36</a:t>
            </a:fld>
            <a:endParaRPr lang="en-GB" sz="1200" b="0" smtClean="0">
              <a:solidFill>
                <a:schemeClr val="tx1"/>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0574085-5321-43B7-8874-4389FB70CE1A}" type="slidenum">
              <a:rPr lang="en-GB" sz="1200" b="0" smtClean="0">
                <a:solidFill>
                  <a:schemeClr val="tx1"/>
                </a:solidFill>
                <a:latin typeface="Times New Roman" pitchFamily="18" charset="0"/>
              </a:rPr>
              <a:pPr eaLnBrk="1" hangingPunct="1"/>
              <a:t>37</a:t>
            </a:fld>
            <a:endParaRPr lang="en-GB" sz="1200" b="0" smtClean="0">
              <a:solidFill>
                <a:schemeClr val="tx1"/>
              </a:solidFill>
              <a:latin typeface="Times New Roman" pitchFamily="18" charset="0"/>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D0E48DB-E926-402D-86DA-7E126E747F8D}" type="slidenum">
              <a:rPr lang="en-GB" sz="1200" b="0" smtClean="0">
                <a:solidFill>
                  <a:schemeClr val="tx1"/>
                </a:solidFill>
                <a:latin typeface="Times New Roman" pitchFamily="18" charset="0"/>
              </a:rPr>
              <a:pPr eaLnBrk="1" hangingPunct="1"/>
              <a:t>38</a:t>
            </a:fld>
            <a:endParaRPr lang="en-GB" sz="1200" b="0" smtClean="0">
              <a:solidFill>
                <a:schemeClr val="tx1"/>
              </a:solidFill>
              <a:latin typeface="Times New Roman" pitchFamily="18" charset="0"/>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C1992EC-071B-4DCD-AF57-1BFCCC00937D}" type="slidenum">
              <a:rPr lang="en-GB" sz="1200" b="0" smtClean="0">
                <a:solidFill>
                  <a:schemeClr val="tx1"/>
                </a:solidFill>
                <a:latin typeface="Times New Roman" pitchFamily="18" charset="0"/>
              </a:rPr>
              <a:pPr eaLnBrk="1" hangingPunct="1"/>
              <a:t>39</a:t>
            </a:fld>
            <a:endParaRPr lang="en-GB" sz="1200" b="0" smtClean="0">
              <a:solidFill>
                <a:schemeClr val="tx1"/>
              </a:solidFill>
              <a:latin typeface="Times New Roman" pitchFamily="18" charset="0"/>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276FF46-73F4-4D38-ADAD-40AA002CE8FD}" type="slidenum">
              <a:rPr lang="en-GB" sz="1200" b="0" smtClean="0">
                <a:solidFill>
                  <a:schemeClr val="tx1"/>
                </a:solidFill>
                <a:latin typeface="Times New Roman" pitchFamily="18" charset="0"/>
              </a:rPr>
              <a:pPr eaLnBrk="1" hangingPunct="1"/>
              <a:t>4</a:t>
            </a:fld>
            <a:endParaRPr lang="en-GB" sz="1200" b="0" smtClean="0">
              <a:solidFill>
                <a:schemeClr val="tx1"/>
              </a:solidFill>
              <a:latin typeface="Times New Roman"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42D85E2-A285-491F-856D-AD6903C1C2A8}" type="slidenum">
              <a:rPr lang="en-GB" sz="1200" b="0" smtClean="0">
                <a:solidFill>
                  <a:schemeClr val="tx1"/>
                </a:solidFill>
                <a:latin typeface="Times New Roman" pitchFamily="18" charset="0"/>
              </a:rPr>
              <a:pPr eaLnBrk="1" hangingPunct="1"/>
              <a:t>40</a:t>
            </a:fld>
            <a:endParaRPr lang="en-GB" sz="1200" b="0" smtClean="0">
              <a:solidFill>
                <a:schemeClr val="tx1"/>
              </a:solidFill>
              <a:latin typeface="Times New Roman" pitchFamily="18" charset="0"/>
            </a:endParaRPr>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3D36222-DD52-4225-9A57-2DDF88BA7404}" type="slidenum">
              <a:rPr lang="en-GB" sz="1200" b="0" smtClean="0">
                <a:solidFill>
                  <a:schemeClr val="tx1"/>
                </a:solidFill>
                <a:latin typeface="Times New Roman" pitchFamily="18" charset="0"/>
              </a:rPr>
              <a:pPr eaLnBrk="1" hangingPunct="1"/>
              <a:t>41</a:t>
            </a:fld>
            <a:endParaRPr lang="en-GB" sz="1200" b="0" smtClean="0">
              <a:solidFill>
                <a:schemeClr val="tx1"/>
              </a:solidFill>
              <a:latin typeface="Times New Roman" pitchFamily="18" charset="0"/>
            </a:endParaRPr>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60EE5A1-9110-4C9E-9B2A-B63AB1525144}" type="slidenum">
              <a:rPr lang="en-GB" sz="1200" b="0" smtClean="0">
                <a:solidFill>
                  <a:schemeClr val="tx1"/>
                </a:solidFill>
                <a:latin typeface="Times New Roman" pitchFamily="18" charset="0"/>
              </a:rPr>
              <a:pPr eaLnBrk="1" hangingPunct="1"/>
              <a:t>42</a:t>
            </a:fld>
            <a:endParaRPr lang="en-GB" sz="1200" b="0" smtClean="0">
              <a:solidFill>
                <a:schemeClr val="tx1"/>
              </a:solidFill>
              <a:latin typeface="Times New Roman" pitchFamily="18" charset="0"/>
            </a:endParaRPr>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EFAEA5B-440F-4DB1-AC3E-38BB590C4EB7}" type="slidenum">
              <a:rPr lang="en-GB" sz="1200" b="0" smtClean="0">
                <a:solidFill>
                  <a:schemeClr val="tx1"/>
                </a:solidFill>
                <a:latin typeface="Times New Roman" pitchFamily="18" charset="0"/>
              </a:rPr>
              <a:pPr eaLnBrk="1" hangingPunct="1"/>
              <a:t>43</a:t>
            </a:fld>
            <a:endParaRPr lang="en-GB" sz="1200" b="0" smtClean="0">
              <a:solidFill>
                <a:schemeClr val="tx1"/>
              </a:solidFill>
              <a:latin typeface="Times New Roman" pitchFamily="18" charset="0"/>
            </a:endParaRPr>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3C4D05D-C0FF-438F-B310-9FDC4C79D30A}" type="slidenum">
              <a:rPr lang="en-GB" sz="1200" b="0" smtClean="0">
                <a:solidFill>
                  <a:schemeClr val="tx1"/>
                </a:solidFill>
                <a:latin typeface="Times New Roman" pitchFamily="18" charset="0"/>
              </a:rPr>
              <a:pPr eaLnBrk="1" hangingPunct="1"/>
              <a:t>44</a:t>
            </a:fld>
            <a:endParaRPr lang="en-GB" sz="1200" b="0" smtClean="0">
              <a:solidFill>
                <a:schemeClr val="tx1"/>
              </a:solidFill>
              <a:latin typeface="Times New Roman" pitchFamily="18" charset="0"/>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A298642-F067-42AD-8C60-98F0DF6FAFC6}" type="slidenum">
              <a:rPr lang="en-GB" sz="1200" b="0" smtClean="0">
                <a:solidFill>
                  <a:schemeClr val="tx1"/>
                </a:solidFill>
                <a:latin typeface="Times New Roman" pitchFamily="18" charset="0"/>
              </a:rPr>
              <a:pPr eaLnBrk="1" hangingPunct="1"/>
              <a:t>45</a:t>
            </a:fld>
            <a:endParaRPr lang="en-GB" sz="1200" b="0" smtClean="0">
              <a:solidFill>
                <a:schemeClr val="tx1"/>
              </a:solidFill>
              <a:latin typeface="Times New Roman" pitchFamily="18" charset="0"/>
            </a:endParaRPr>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AF4FA04-D9D4-4AF5-9F4B-9D8FF1C15EC7}" type="slidenum">
              <a:rPr lang="en-GB" sz="1200" b="0" smtClean="0">
                <a:solidFill>
                  <a:schemeClr val="tx1"/>
                </a:solidFill>
                <a:latin typeface="Times New Roman" pitchFamily="18" charset="0"/>
              </a:rPr>
              <a:pPr eaLnBrk="1" hangingPunct="1"/>
              <a:t>46</a:t>
            </a:fld>
            <a:endParaRPr lang="en-GB" sz="1200" b="0" smtClean="0">
              <a:solidFill>
                <a:schemeClr val="tx1"/>
              </a:solidFill>
              <a:latin typeface="Times New Roman" pitchFamily="18" charset="0"/>
            </a:endParaRPr>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92CC42C-63C7-4DB1-AD21-CF992CB81992}" type="slidenum">
              <a:rPr lang="en-GB" sz="1200" b="0" smtClean="0">
                <a:solidFill>
                  <a:schemeClr val="tx1"/>
                </a:solidFill>
                <a:latin typeface="Times New Roman" pitchFamily="18" charset="0"/>
              </a:rPr>
              <a:pPr eaLnBrk="1" hangingPunct="1"/>
              <a:t>47</a:t>
            </a:fld>
            <a:endParaRPr lang="en-GB" sz="1200" b="0" smtClean="0">
              <a:solidFill>
                <a:schemeClr val="tx1"/>
              </a:solidFill>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67BFCA7-6260-4D21-98A9-91AC1E328FEE}" type="slidenum">
              <a:rPr lang="en-GB" sz="1200" b="0" smtClean="0">
                <a:solidFill>
                  <a:schemeClr val="tx1"/>
                </a:solidFill>
                <a:latin typeface="Times New Roman" pitchFamily="18" charset="0"/>
              </a:rPr>
              <a:pPr eaLnBrk="1" hangingPunct="1"/>
              <a:t>48</a:t>
            </a:fld>
            <a:endParaRPr lang="en-GB" sz="1200" b="0" smtClean="0">
              <a:solidFill>
                <a:schemeClr val="tx1"/>
              </a:solidFill>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30A561B-42FB-4085-9662-D3CF74BE66C6}" type="slidenum">
              <a:rPr lang="en-GB" sz="1200" b="0" smtClean="0">
                <a:solidFill>
                  <a:schemeClr val="tx1"/>
                </a:solidFill>
                <a:latin typeface="Times New Roman" pitchFamily="18" charset="0"/>
              </a:rPr>
              <a:pPr eaLnBrk="1" hangingPunct="1"/>
              <a:t>49</a:t>
            </a:fld>
            <a:endParaRPr lang="en-GB" sz="1200" b="0" smtClean="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077FB8C-9426-453F-9AF8-7EA72996E67B}" type="slidenum">
              <a:rPr lang="en-GB" sz="1200" b="0" smtClean="0">
                <a:solidFill>
                  <a:schemeClr val="tx1"/>
                </a:solidFill>
                <a:latin typeface="Times New Roman" pitchFamily="18" charset="0"/>
              </a:rPr>
              <a:pPr eaLnBrk="1" hangingPunct="1"/>
              <a:t>5</a:t>
            </a:fld>
            <a:endParaRPr lang="en-GB" sz="1200" b="0" smtClean="0">
              <a:solidFill>
                <a:schemeClr val="tx1"/>
              </a:solidFill>
              <a:latin typeface="Times New Roman"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84F28C3-8516-4BD3-9A17-3E96BE78028C}" type="slidenum">
              <a:rPr lang="en-GB" sz="1200" b="0" smtClean="0">
                <a:solidFill>
                  <a:schemeClr val="tx1"/>
                </a:solidFill>
                <a:latin typeface="Times New Roman" pitchFamily="18" charset="0"/>
              </a:rPr>
              <a:pPr eaLnBrk="1" hangingPunct="1"/>
              <a:t>50</a:t>
            </a:fld>
            <a:endParaRPr lang="en-GB" sz="1200" b="0" smtClean="0">
              <a:solidFill>
                <a:schemeClr val="tx1"/>
              </a:solidFill>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85EE0E7-D38A-4589-9BD5-C9E17F2D3B7F}" type="slidenum">
              <a:rPr lang="en-GB" sz="1200" b="0" smtClean="0">
                <a:solidFill>
                  <a:schemeClr val="tx1"/>
                </a:solidFill>
                <a:latin typeface="Times New Roman" pitchFamily="18" charset="0"/>
              </a:rPr>
              <a:pPr eaLnBrk="1" hangingPunct="1"/>
              <a:t>51</a:t>
            </a:fld>
            <a:endParaRPr lang="en-GB" sz="1200" b="0" smtClean="0">
              <a:solidFill>
                <a:schemeClr val="tx1"/>
              </a:solidFill>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E8FAA02-C658-4B38-9567-D9E2B4099279}" type="slidenum">
              <a:rPr lang="en-GB" sz="1200" b="0" smtClean="0">
                <a:solidFill>
                  <a:schemeClr val="tx1"/>
                </a:solidFill>
                <a:latin typeface="Times New Roman" pitchFamily="18" charset="0"/>
              </a:rPr>
              <a:pPr eaLnBrk="1" hangingPunct="1"/>
              <a:t>52</a:t>
            </a:fld>
            <a:endParaRPr lang="en-GB" sz="1200" b="0" smtClean="0">
              <a:solidFill>
                <a:schemeClr val="tx1"/>
              </a:solidFill>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34AC114-58D4-48C3-98F0-F797DC48222B}" type="slidenum">
              <a:rPr lang="en-GB" sz="1200" b="0" smtClean="0">
                <a:solidFill>
                  <a:schemeClr val="tx1"/>
                </a:solidFill>
                <a:latin typeface="Times New Roman" pitchFamily="18" charset="0"/>
              </a:rPr>
              <a:pPr eaLnBrk="1" hangingPunct="1"/>
              <a:t>53</a:t>
            </a:fld>
            <a:endParaRPr lang="en-GB" sz="1200" b="0" smtClean="0">
              <a:solidFill>
                <a:schemeClr val="tx1"/>
              </a:solidFill>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D22BFE9-C87B-4A9C-A477-E6B4BD107DD8}" type="slidenum">
              <a:rPr lang="en-GB" sz="1200" b="0" smtClean="0">
                <a:solidFill>
                  <a:schemeClr val="tx1"/>
                </a:solidFill>
                <a:latin typeface="Times New Roman" pitchFamily="18" charset="0"/>
              </a:rPr>
              <a:pPr eaLnBrk="1" hangingPunct="1"/>
              <a:t>54</a:t>
            </a:fld>
            <a:endParaRPr lang="en-GB" sz="1200" b="0" smtClean="0">
              <a:solidFill>
                <a:schemeClr val="tx1"/>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B331A1F-B91D-4623-BA6D-189096EAAA82}" type="slidenum">
              <a:rPr lang="en-GB" sz="1200" b="0" smtClean="0">
                <a:solidFill>
                  <a:schemeClr val="tx1"/>
                </a:solidFill>
                <a:latin typeface="Times New Roman" pitchFamily="18" charset="0"/>
              </a:rPr>
              <a:pPr eaLnBrk="1" hangingPunct="1"/>
              <a:t>55</a:t>
            </a:fld>
            <a:endParaRPr lang="en-GB" sz="1200" b="0" smtClean="0">
              <a:solidFill>
                <a:schemeClr val="tx1"/>
              </a:solidFill>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A317B10-113C-4265-AB69-A4B575536ACE}" type="slidenum">
              <a:rPr lang="en-GB" sz="1200" b="0" smtClean="0">
                <a:solidFill>
                  <a:schemeClr val="tx1"/>
                </a:solidFill>
                <a:latin typeface="Times New Roman" pitchFamily="18" charset="0"/>
              </a:rPr>
              <a:pPr eaLnBrk="1" hangingPunct="1"/>
              <a:t>56</a:t>
            </a:fld>
            <a:endParaRPr lang="en-GB" sz="1200" b="0" smtClean="0">
              <a:solidFill>
                <a:schemeClr val="tx1"/>
              </a:solidFill>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2CF394E8-F7C5-4F22-8114-6C18D28B1741}" type="slidenum">
              <a:rPr lang="en-GB" sz="1200" b="0" smtClean="0">
                <a:solidFill>
                  <a:schemeClr val="tx1"/>
                </a:solidFill>
                <a:latin typeface="Times New Roman" pitchFamily="18" charset="0"/>
              </a:rPr>
              <a:pPr eaLnBrk="1" hangingPunct="1"/>
              <a:t>57</a:t>
            </a:fld>
            <a:endParaRPr lang="en-GB" sz="1200" b="0" smtClean="0">
              <a:solidFill>
                <a:schemeClr val="tx1"/>
              </a:solidFill>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D777D0E-0716-4DAE-8363-B8536B436B59}" type="slidenum">
              <a:rPr lang="en-GB" sz="1200" b="0" smtClean="0">
                <a:solidFill>
                  <a:schemeClr val="tx1"/>
                </a:solidFill>
                <a:latin typeface="Times New Roman" pitchFamily="18" charset="0"/>
              </a:rPr>
              <a:pPr eaLnBrk="1" hangingPunct="1"/>
              <a:t>58</a:t>
            </a:fld>
            <a:endParaRPr lang="en-GB" sz="1200" b="0" smtClean="0">
              <a:solidFill>
                <a:schemeClr val="tx1"/>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ED7F27B-4B67-4BE0-8744-D62EE75BAAFB}" type="slidenum">
              <a:rPr lang="en-GB" sz="1200" b="0" smtClean="0">
                <a:solidFill>
                  <a:schemeClr val="tx1"/>
                </a:solidFill>
                <a:latin typeface="Times New Roman" pitchFamily="18" charset="0"/>
              </a:rPr>
              <a:pPr eaLnBrk="1" hangingPunct="1"/>
              <a:t>59</a:t>
            </a:fld>
            <a:endParaRPr lang="en-GB" sz="1200" b="0"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BF39033-D874-4C4C-AC97-7AEDF4BD8035}" type="slidenum">
              <a:rPr lang="en-GB" sz="1200" b="0" smtClean="0">
                <a:solidFill>
                  <a:schemeClr val="tx1"/>
                </a:solidFill>
                <a:latin typeface="Times New Roman" pitchFamily="18" charset="0"/>
              </a:rPr>
              <a:pPr eaLnBrk="1" hangingPunct="1"/>
              <a:t>6</a:t>
            </a:fld>
            <a:endParaRPr lang="en-GB" sz="1200" b="0" smtClean="0">
              <a:solidFill>
                <a:schemeClr val="tx1"/>
              </a:solidFill>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9B75BE3-8D5A-4BA6-B616-5136E3670955}" type="slidenum">
              <a:rPr lang="en-GB" sz="1200" b="0" smtClean="0">
                <a:solidFill>
                  <a:schemeClr val="tx1"/>
                </a:solidFill>
                <a:latin typeface="Times New Roman" pitchFamily="18" charset="0"/>
              </a:rPr>
              <a:pPr eaLnBrk="1" hangingPunct="1"/>
              <a:t>60</a:t>
            </a:fld>
            <a:endParaRPr lang="en-GB" sz="1200" b="0" smtClean="0">
              <a:solidFill>
                <a:schemeClr val="tx1"/>
              </a:solidFill>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3DB0F1E-BE47-4E53-BEC4-74EC690AF12C}" type="slidenum">
              <a:rPr lang="en-GB" sz="1200" b="0" smtClean="0">
                <a:solidFill>
                  <a:schemeClr val="tx1"/>
                </a:solidFill>
                <a:latin typeface="Times New Roman" pitchFamily="18" charset="0"/>
              </a:rPr>
              <a:pPr eaLnBrk="1" hangingPunct="1"/>
              <a:t>61</a:t>
            </a:fld>
            <a:endParaRPr lang="en-GB" sz="1200" b="0" smtClean="0">
              <a:solidFill>
                <a:schemeClr val="tx1"/>
              </a:solidFill>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87135B5-09AF-4538-8805-162E619907AB}" type="slidenum">
              <a:rPr lang="en-GB" sz="1200" b="0" smtClean="0">
                <a:solidFill>
                  <a:schemeClr val="tx1"/>
                </a:solidFill>
                <a:latin typeface="Times New Roman" pitchFamily="18" charset="0"/>
              </a:rPr>
              <a:pPr eaLnBrk="1" hangingPunct="1"/>
              <a:t>62</a:t>
            </a:fld>
            <a:endParaRPr lang="en-GB" sz="1200" b="0" smtClean="0">
              <a:solidFill>
                <a:schemeClr val="tx1"/>
              </a:solidFill>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6DFA09E-1FE3-4A5E-B35E-CDAE12F5EE24}" type="slidenum">
              <a:rPr lang="en-GB" sz="1200" b="0" smtClean="0">
                <a:solidFill>
                  <a:schemeClr val="tx1"/>
                </a:solidFill>
                <a:latin typeface="Times New Roman" pitchFamily="18" charset="0"/>
              </a:rPr>
              <a:pPr eaLnBrk="1" hangingPunct="1"/>
              <a:t>63</a:t>
            </a:fld>
            <a:endParaRPr lang="en-GB" sz="1200" b="0" smtClean="0">
              <a:solidFill>
                <a:schemeClr val="tx1"/>
              </a:solidFill>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D79976BA-C4C0-4B93-816A-64420D50E582}" type="slidenum">
              <a:rPr lang="en-GB" sz="1200" b="0" smtClean="0">
                <a:solidFill>
                  <a:schemeClr val="tx1"/>
                </a:solidFill>
                <a:latin typeface="Times New Roman" pitchFamily="18" charset="0"/>
              </a:rPr>
              <a:pPr eaLnBrk="1" hangingPunct="1"/>
              <a:t>64</a:t>
            </a:fld>
            <a:endParaRPr lang="en-GB" sz="1200" b="0" smtClean="0">
              <a:solidFill>
                <a:schemeClr val="tx1"/>
              </a:solidFill>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4F7E9FD-2D85-44FE-AF85-015A0A3E4FFA}" type="slidenum">
              <a:rPr lang="en-GB" sz="1200" b="0" smtClean="0">
                <a:solidFill>
                  <a:schemeClr val="tx1"/>
                </a:solidFill>
                <a:latin typeface="Times New Roman" pitchFamily="18" charset="0"/>
              </a:rPr>
              <a:pPr eaLnBrk="1" hangingPunct="1"/>
              <a:t>65</a:t>
            </a:fld>
            <a:endParaRPr lang="en-GB" sz="1200" b="0" smtClean="0">
              <a:solidFill>
                <a:schemeClr val="tx1"/>
              </a:solidFill>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A9E401B-B122-4B5D-A8E5-018B38B93D38}" type="slidenum">
              <a:rPr lang="en-GB" sz="1200" b="0" smtClean="0">
                <a:solidFill>
                  <a:schemeClr val="tx1"/>
                </a:solidFill>
                <a:latin typeface="Times New Roman" pitchFamily="18" charset="0"/>
              </a:rPr>
              <a:pPr eaLnBrk="1" hangingPunct="1"/>
              <a:t>66</a:t>
            </a:fld>
            <a:endParaRPr lang="en-GB" sz="1200" b="0" smtClean="0">
              <a:solidFill>
                <a:schemeClr val="tx1"/>
              </a:solidFill>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A2D8655-5346-4694-930E-FB7C920B60A4}" type="slidenum">
              <a:rPr lang="en-GB" sz="1200" b="0" smtClean="0">
                <a:solidFill>
                  <a:schemeClr val="tx1"/>
                </a:solidFill>
                <a:latin typeface="Times New Roman" pitchFamily="18" charset="0"/>
              </a:rPr>
              <a:pPr eaLnBrk="1" hangingPunct="1"/>
              <a:t>67</a:t>
            </a:fld>
            <a:endParaRPr lang="en-GB" sz="1200" b="0" smtClean="0">
              <a:solidFill>
                <a:schemeClr val="tx1"/>
              </a:solidFill>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485C303-9C6A-42FC-ADB8-8A1C3E9F5FB4}" type="slidenum">
              <a:rPr lang="en-GB" sz="1200" b="0" smtClean="0">
                <a:solidFill>
                  <a:schemeClr val="tx1"/>
                </a:solidFill>
                <a:latin typeface="Times New Roman" pitchFamily="18" charset="0"/>
              </a:rPr>
              <a:pPr eaLnBrk="1" hangingPunct="1"/>
              <a:t>68</a:t>
            </a:fld>
            <a:endParaRPr lang="en-GB" sz="1200" b="0" smtClean="0">
              <a:solidFill>
                <a:schemeClr val="tx1"/>
              </a:solidFill>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00C5CE6-00E4-4C69-B2F6-F2579844EEDB}" type="slidenum">
              <a:rPr lang="en-GB" sz="1200" b="0" smtClean="0">
                <a:solidFill>
                  <a:schemeClr val="tx1"/>
                </a:solidFill>
                <a:latin typeface="Times New Roman" pitchFamily="18" charset="0"/>
              </a:rPr>
              <a:pPr eaLnBrk="1" hangingPunct="1"/>
              <a:t>69</a:t>
            </a:fld>
            <a:endParaRPr lang="en-GB" sz="1200" b="0"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0FA950D-E88C-4D63-BB2B-EC689BC31411}" type="slidenum">
              <a:rPr lang="en-GB" sz="1200" b="0" smtClean="0">
                <a:solidFill>
                  <a:schemeClr val="tx1"/>
                </a:solidFill>
                <a:latin typeface="Times New Roman" pitchFamily="18" charset="0"/>
              </a:rPr>
              <a:pPr eaLnBrk="1" hangingPunct="1"/>
              <a:t>7</a:t>
            </a:fld>
            <a:endParaRPr lang="en-GB" sz="1200" b="0" smtClean="0">
              <a:solidFill>
                <a:schemeClr val="tx1"/>
              </a:solidFill>
              <a:latin typeface="Times New Roman"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050AF04-D9F7-468C-BD33-8C80CD743719}" type="slidenum">
              <a:rPr lang="en-GB" sz="1200" b="0" smtClean="0">
                <a:solidFill>
                  <a:schemeClr val="tx1"/>
                </a:solidFill>
                <a:latin typeface="Times New Roman" pitchFamily="18" charset="0"/>
              </a:rPr>
              <a:pPr eaLnBrk="1" hangingPunct="1"/>
              <a:t>70</a:t>
            </a:fld>
            <a:endParaRPr lang="en-GB" sz="1200" b="0" smtClean="0">
              <a:solidFill>
                <a:schemeClr val="tx1"/>
              </a:solidFill>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1630A60-09B4-414A-9235-100B55C18915}" type="slidenum">
              <a:rPr lang="en-GB" sz="1200" b="0" smtClean="0">
                <a:solidFill>
                  <a:schemeClr val="tx1"/>
                </a:solidFill>
                <a:latin typeface="Times New Roman" pitchFamily="18" charset="0"/>
              </a:rPr>
              <a:pPr eaLnBrk="1" hangingPunct="1"/>
              <a:t>71</a:t>
            </a:fld>
            <a:endParaRPr lang="en-GB" sz="1200" b="0" smtClean="0">
              <a:solidFill>
                <a:schemeClr val="tx1"/>
              </a:solidFill>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B588A06-1CB0-4419-B85B-05E771A074BE}" type="slidenum">
              <a:rPr lang="en-GB" sz="1200" b="0" smtClean="0">
                <a:solidFill>
                  <a:schemeClr val="tx1"/>
                </a:solidFill>
                <a:latin typeface="Times New Roman" pitchFamily="18" charset="0"/>
              </a:rPr>
              <a:pPr eaLnBrk="1" hangingPunct="1"/>
              <a:t>72</a:t>
            </a:fld>
            <a:endParaRPr lang="en-GB" sz="1200" b="0" smtClean="0">
              <a:solidFill>
                <a:schemeClr val="tx1"/>
              </a:solidFill>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FB9EA5C-B7AB-4F1C-B22F-023FFF29E536}" type="slidenum">
              <a:rPr lang="en-GB" sz="1200" b="0" smtClean="0">
                <a:solidFill>
                  <a:schemeClr val="tx1"/>
                </a:solidFill>
                <a:latin typeface="Times New Roman" pitchFamily="18" charset="0"/>
              </a:rPr>
              <a:pPr eaLnBrk="1" hangingPunct="1"/>
              <a:t>73</a:t>
            </a:fld>
            <a:endParaRPr lang="en-GB" sz="1200" b="0" smtClean="0">
              <a:solidFill>
                <a:schemeClr val="tx1"/>
              </a:solidFill>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E3F3B0B-7653-47CD-860D-B96EF2C8E20D}" type="slidenum">
              <a:rPr lang="en-GB" sz="1200" b="0" smtClean="0">
                <a:solidFill>
                  <a:schemeClr val="tx1"/>
                </a:solidFill>
                <a:latin typeface="Times New Roman" pitchFamily="18" charset="0"/>
              </a:rPr>
              <a:pPr eaLnBrk="1" hangingPunct="1"/>
              <a:t>74</a:t>
            </a:fld>
            <a:endParaRPr lang="en-GB" sz="1200" b="0" smtClean="0">
              <a:solidFill>
                <a:schemeClr val="tx1"/>
              </a:solidFill>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2B79493-CA19-4D9D-9EEF-B5314CED6BC1}" type="slidenum">
              <a:rPr lang="en-GB" sz="1200" b="0" smtClean="0">
                <a:solidFill>
                  <a:schemeClr val="tx1"/>
                </a:solidFill>
                <a:latin typeface="Times New Roman" pitchFamily="18" charset="0"/>
              </a:rPr>
              <a:pPr eaLnBrk="1" hangingPunct="1"/>
              <a:t>75</a:t>
            </a:fld>
            <a:endParaRPr lang="en-GB" sz="1200" b="0" smtClean="0">
              <a:solidFill>
                <a:schemeClr val="tx1"/>
              </a:solidFill>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9E29A88-904B-47DB-B9A4-601A99D119FD}" type="slidenum">
              <a:rPr lang="en-GB" sz="1200" b="0" smtClean="0">
                <a:solidFill>
                  <a:schemeClr val="tx1"/>
                </a:solidFill>
                <a:latin typeface="Times New Roman" pitchFamily="18" charset="0"/>
              </a:rPr>
              <a:pPr eaLnBrk="1" hangingPunct="1"/>
              <a:t>76</a:t>
            </a:fld>
            <a:endParaRPr lang="en-GB" sz="1200" b="0" smtClean="0">
              <a:solidFill>
                <a:schemeClr val="tx1"/>
              </a:solidFill>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2DD5783-F403-479F-BC71-A4D5279E7B0F}" type="slidenum">
              <a:rPr lang="en-GB" sz="1200" b="0" smtClean="0">
                <a:solidFill>
                  <a:schemeClr val="tx1"/>
                </a:solidFill>
                <a:latin typeface="Times New Roman" pitchFamily="18" charset="0"/>
              </a:rPr>
              <a:pPr eaLnBrk="1" hangingPunct="1"/>
              <a:t>77</a:t>
            </a:fld>
            <a:endParaRPr lang="en-GB" sz="1200" b="0" smtClean="0">
              <a:solidFill>
                <a:schemeClr val="tx1"/>
              </a:solidFill>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F39440D-F007-4DF9-95F5-FD64DFC5E109}" type="slidenum">
              <a:rPr lang="en-GB" sz="1200" b="0" smtClean="0">
                <a:solidFill>
                  <a:schemeClr val="tx1"/>
                </a:solidFill>
                <a:latin typeface="Times New Roman" pitchFamily="18" charset="0"/>
              </a:rPr>
              <a:pPr eaLnBrk="1" hangingPunct="1"/>
              <a:t>78</a:t>
            </a:fld>
            <a:endParaRPr lang="en-GB" sz="1200" b="0" smtClean="0">
              <a:solidFill>
                <a:schemeClr val="tx1"/>
              </a:solidFill>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D642460-5EAD-4850-B38E-3A1DF21FEA41}" type="slidenum">
              <a:rPr lang="en-GB" sz="1200" b="0" smtClean="0">
                <a:solidFill>
                  <a:schemeClr val="tx1"/>
                </a:solidFill>
                <a:latin typeface="Times New Roman" pitchFamily="18" charset="0"/>
              </a:rPr>
              <a:pPr eaLnBrk="1" hangingPunct="1"/>
              <a:t>79</a:t>
            </a:fld>
            <a:endParaRPr lang="en-GB" sz="1200" b="0" smtClean="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61620F2-0C35-4678-9EFA-9E46E65C9602}" type="slidenum">
              <a:rPr lang="en-GB" sz="1200" b="0" smtClean="0">
                <a:solidFill>
                  <a:schemeClr val="tx1"/>
                </a:solidFill>
                <a:latin typeface="Times New Roman" pitchFamily="18" charset="0"/>
              </a:rPr>
              <a:pPr eaLnBrk="1" hangingPunct="1"/>
              <a:t>8</a:t>
            </a:fld>
            <a:endParaRPr lang="en-GB" sz="1200" b="0" smtClean="0">
              <a:solidFill>
                <a:schemeClr val="tx1"/>
              </a:solidFill>
              <a:latin typeface="Times New Roman"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DDC1DCE-DD57-451F-A621-4A7C12E7EC58}" type="slidenum">
              <a:rPr lang="en-GB" sz="1200" b="0" smtClean="0">
                <a:solidFill>
                  <a:schemeClr val="tx1"/>
                </a:solidFill>
                <a:latin typeface="Times New Roman" pitchFamily="18" charset="0"/>
              </a:rPr>
              <a:pPr eaLnBrk="1" hangingPunct="1"/>
              <a:t>80</a:t>
            </a:fld>
            <a:endParaRPr lang="en-GB" sz="1200" b="0" smtClean="0">
              <a:solidFill>
                <a:schemeClr val="tx1"/>
              </a:solidFill>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8483D89-3959-4955-9B18-6FA061C4B67E}" type="slidenum">
              <a:rPr lang="en-GB" sz="1200" b="0" smtClean="0">
                <a:solidFill>
                  <a:schemeClr val="tx1"/>
                </a:solidFill>
                <a:latin typeface="Times New Roman" pitchFamily="18" charset="0"/>
              </a:rPr>
              <a:pPr eaLnBrk="1" hangingPunct="1"/>
              <a:t>81</a:t>
            </a:fld>
            <a:endParaRPr lang="en-GB" sz="1200" b="0" smtClean="0">
              <a:solidFill>
                <a:schemeClr val="tx1"/>
              </a:solidFill>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3410239-6C9A-4534-8C8E-9283C7687C32}" type="slidenum">
              <a:rPr lang="en-GB" sz="1200" b="0" smtClean="0">
                <a:solidFill>
                  <a:schemeClr val="tx1"/>
                </a:solidFill>
                <a:latin typeface="Times New Roman" pitchFamily="18" charset="0"/>
              </a:rPr>
              <a:pPr eaLnBrk="1" hangingPunct="1"/>
              <a:t>82</a:t>
            </a:fld>
            <a:endParaRPr lang="en-GB" sz="1200" b="0" smtClean="0">
              <a:solidFill>
                <a:schemeClr val="tx1"/>
              </a:solidFill>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0733E35-8426-4211-ABAC-8B53825A97F7}" type="slidenum">
              <a:rPr lang="en-GB" sz="1200" b="0" smtClean="0">
                <a:solidFill>
                  <a:schemeClr val="tx1"/>
                </a:solidFill>
                <a:latin typeface="Times New Roman" pitchFamily="18" charset="0"/>
              </a:rPr>
              <a:pPr eaLnBrk="1" hangingPunct="1"/>
              <a:t>83</a:t>
            </a:fld>
            <a:endParaRPr lang="en-GB" sz="1200" b="0" smtClean="0">
              <a:solidFill>
                <a:schemeClr val="tx1"/>
              </a:solidFill>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7026DB8-7A83-4B70-941A-0A1499E488AD}" type="slidenum">
              <a:rPr lang="en-GB" sz="1200" b="0" smtClean="0">
                <a:solidFill>
                  <a:schemeClr val="tx1"/>
                </a:solidFill>
                <a:latin typeface="Times New Roman" pitchFamily="18" charset="0"/>
              </a:rPr>
              <a:pPr eaLnBrk="1" hangingPunct="1"/>
              <a:t>84</a:t>
            </a:fld>
            <a:endParaRPr lang="en-GB" sz="1200" b="0" smtClean="0">
              <a:solidFill>
                <a:schemeClr val="tx1"/>
              </a:solidFill>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B3F24E9-8176-416B-9017-91DE2F0204EC}" type="slidenum">
              <a:rPr lang="en-GB" sz="1200" b="0" smtClean="0">
                <a:solidFill>
                  <a:schemeClr val="tx1"/>
                </a:solidFill>
                <a:latin typeface="Times New Roman" pitchFamily="18" charset="0"/>
              </a:rPr>
              <a:pPr eaLnBrk="1" hangingPunct="1"/>
              <a:t>85</a:t>
            </a:fld>
            <a:endParaRPr lang="en-GB" sz="1200" b="0" smtClean="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4D3405E-6454-4635-8930-8126DEE50234}" type="slidenum">
              <a:rPr lang="en-GB" sz="1200" b="0" smtClean="0">
                <a:solidFill>
                  <a:schemeClr val="tx1"/>
                </a:solidFill>
                <a:latin typeface="Times New Roman" pitchFamily="18" charset="0"/>
              </a:rPr>
              <a:pPr eaLnBrk="1" hangingPunct="1"/>
              <a:t>9</a:t>
            </a:fld>
            <a:endParaRPr lang="en-GB" sz="1200" b="0" smtClean="0">
              <a:solidFill>
                <a:schemeClr val="tx1"/>
              </a:solidFill>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43AADD-225E-493C-ADA9-B2BA48BF80EC}" type="slidenum">
              <a:rPr lang="en-GB"/>
              <a:pPr>
                <a:defRPr/>
              </a:pPr>
              <a:t>‹#›</a:t>
            </a:fld>
            <a:endParaRPr lang="en-GB"/>
          </a:p>
        </p:txBody>
      </p:sp>
    </p:spTree>
    <p:extLst>
      <p:ext uri="{BB962C8B-B14F-4D97-AF65-F5344CB8AC3E}">
        <p14:creationId xmlns:p14="http://schemas.microsoft.com/office/powerpoint/2010/main" val="241555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8AC00A-8E16-44DC-B43A-023085B607BB}" type="slidenum">
              <a:rPr lang="en-GB"/>
              <a:pPr>
                <a:defRPr/>
              </a:pPr>
              <a:t>‹#›</a:t>
            </a:fld>
            <a:endParaRPr lang="en-GB"/>
          </a:p>
        </p:txBody>
      </p:sp>
    </p:spTree>
    <p:extLst>
      <p:ext uri="{BB962C8B-B14F-4D97-AF65-F5344CB8AC3E}">
        <p14:creationId xmlns:p14="http://schemas.microsoft.com/office/powerpoint/2010/main" val="176813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237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676900" cy="623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A63DEF4-B17B-46CF-9E85-EB4BC8A8B53E}" type="slidenum">
              <a:rPr lang="en-GB"/>
              <a:pPr>
                <a:defRPr/>
              </a:pPr>
              <a:t>‹#›</a:t>
            </a:fld>
            <a:endParaRPr lang="en-GB"/>
          </a:p>
        </p:txBody>
      </p:sp>
    </p:spTree>
    <p:extLst>
      <p:ext uri="{BB962C8B-B14F-4D97-AF65-F5344CB8AC3E}">
        <p14:creationId xmlns:p14="http://schemas.microsoft.com/office/powerpoint/2010/main" val="104641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519A33-216D-4E2C-A171-BBC324CDAA3E}" type="slidenum">
              <a:rPr lang="en-GB"/>
              <a:pPr>
                <a:defRPr/>
              </a:pPr>
              <a:t>‹#›</a:t>
            </a:fld>
            <a:endParaRPr lang="en-GB"/>
          </a:p>
        </p:txBody>
      </p:sp>
    </p:spTree>
    <p:extLst>
      <p:ext uri="{BB962C8B-B14F-4D97-AF65-F5344CB8AC3E}">
        <p14:creationId xmlns:p14="http://schemas.microsoft.com/office/powerpoint/2010/main" val="36399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B0D582E-A9C6-4ACC-B470-A8F1650A9D1C}" type="slidenum">
              <a:rPr lang="en-GB"/>
              <a:pPr>
                <a:defRPr/>
              </a:pPr>
              <a:t>‹#›</a:t>
            </a:fld>
            <a:endParaRPr lang="en-GB"/>
          </a:p>
        </p:txBody>
      </p:sp>
    </p:spTree>
    <p:extLst>
      <p:ext uri="{BB962C8B-B14F-4D97-AF65-F5344CB8AC3E}">
        <p14:creationId xmlns:p14="http://schemas.microsoft.com/office/powerpoint/2010/main" val="165758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125538"/>
            <a:ext cx="38100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25538"/>
            <a:ext cx="38100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746E93-D041-44EE-9EC4-E23335D12E41}" type="slidenum">
              <a:rPr lang="en-GB"/>
              <a:pPr>
                <a:defRPr/>
              </a:pPr>
              <a:t>‹#›</a:t>
            </a:fld>
            <a:endParaRPr lang="en-GB"/>
          </a:p>
        </p:txBody>
      </p:sp>
    </p:spTree>
    <p:extLst>
      <p:ext uri="{BB962C8B-B14F-4D97-AF65-F5344CB8AC3E}">
        <p14:creationId xmlns:p14="http://schemas.microsoft.com/office/powerpoint/2010/main" val="206438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3F57D7D-AC39-4C01-91A5-66257333608A}" type="slidenum">
              <a:rPr lang="en-GB"/>
              <a:pPr>
                <a:defRPr/>
              </a:pPr>
              <a:t>‹#›</a:t>
            </a:fld>
            <a:endParaRPr lang="en-GB"/>
          </a:p>
        </p:txBody>
      </p:sp>
    </p:spTree>
    <p:extLst>
      <p:ext uri="{BB962C8B-B14F-4D97-AF65-F5344CB8AC3E}">
        <p14:creationId xmlns:p14="http://schemas.microsoft.com/office/powerpoint/2010/main" val="2508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E72AF64-2216-4BA2-9719-C8E34542BE91}" type="slidenum">
              <a:rPr lang="en-GB"/>
              <a:pPr>
                <a:defRPr/>
              </a:pPr>
              <a:t>‹#›</a:t>
            </a:fld>
            <a:endParaRPr lang="en-GB"/>
          </a:p>
        </p:txBody>
      </p:sp>
    </p:spTree>
    <p:extLst>
      <p:ext uri="{BB962C8B-B14F-4D97-AF65-F5344CB8AC3E}">
        <p14:creationId xmlns:p14="http://schemas.microsoft.com/office/powerpoint/2010/main" val="22698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7756063-F0F6-471C-9D54-1594A8A3613E}" type="slidenum">
              <a:rPr lang="en-GB"/>
              <a:pPr>
                <a:defRPr/>
              </a:pPr>
              <a:t>‹#›</a:t>
            </a:fld>
            <a:endParaRPr lang="en-GB"/>
          </a:p>
        </p:txBody>
      </p:sp>
    </p:spTree>
    <p:extLst>
      <p:ext uri="{BB962C8B-B14F-4D97-AF65-F5344CB8AC3E}">
        <p14:creationId xmlns:p14="http://schemas.microsoft.com/office/powerpoint/2010/main" val="119176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213C76-5214-4ABD-8DB0-65D51270F2E2}" type="slidenum">
              <a:rPr lang="en-GB"/>
              <a:pPr>
                <a:defRPr/>
              </a:pPr>
              <a:t>‹#›</a:t>
            </a:fld>
            <a:endParaRPr lang="en-GB"/>
          </a:p>
        </p:txBody>
      </p:sp>
    </p:spTree>
    <p:extLst>
      <p:ext uri="{BB962C8B-B14F-4D97-AF65-F5344CB8AC3E}">
        <p14:creationId xmlns:p14="http://schemas.microsoft.com/office/powerpoint/2010/main" val="277632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1BA216-5850-407D-ABAD-511CE9272AAA}" type="slidenum">
              <a:rPr lang="en-GB"/>
              <a:pPr>
                <a:defRPr/>
              </a:pPr>
              <a:t>‹#›</a:t>
            </a:fld>
            <a:endParaRPr lang="en-GB"/>
          </a:p>
        </p:txBody>
      </p:sp>
    </p:spTree>
    <p:extLst>
      <p:ext uri="{BB962C8B-B14F-4D97-AF65-F5344CB8AC3E}">
        <p14:creationId xmlns:p14="http://schemas.microsoft.com/office/powerpoint/2010/main" val="119466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A002A"/>
            </a:gs>
            <a:gs pos="100000">
              <a:srgbClr val="39015B"/>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1255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itchFamily="18" charset="0"/>
              </a:defRPr>
            </a:lvl1pPr>
          </a:lstStyle>
          <a:p>
            <a:pPr>
              <a:defRPr/>
            </a:pPr>
            <a:fld id="{8702A18E-B150-4D9D-8CF8-A92902F39B3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rgbClr val="FFFFCC"/>
          </a:solidFill>
          <a:latin typeface="+mj-lt"/>
          <a:ea typeface="+mj-ea"/>
          <a:cs typeface="+mj-cs"/>
        </a:defRPr>
      </a:lvl1pPr>
      <a:lvl2pPr algn="l" rtl="0" eaLnBrk="0" fontAlgn="base" hangingPunct="0">
        <a:spcBef>
          <a:spcPct val="0"/>
        </a:spcBef>
        <a:spcAft>
          <a:spcPct val="0"/>
        </a:spcAft>
        <a:defRPr sz="4400">
          <a:solidFill>
            <a:srgbClr val="FFFFCC"/>
          </a:solidFill>
          <a:latin typeface="Century Gothic" pitchFamily="34" charset="0"/>
        </a:defRPr>
      </a:lvl2pPr>
      <a:lvl3pPr algn="l" rtl="0" eaLnBrk="0" fontAlgn="base" hangingPunct="0">
        <a:spcBef>
          <a:spcPct val="0"/>
        </a:spcBef>
        <a:spcAft>
          <a:spcPct val="0"/>
        </a:spcAft>
        <a:defRPr sz="4400">
          <a:solidFill>
            <a:srgbClr val="FFFFCC"/>
          </a:solidFill>
          <a:latin typeface="Century Gothic" pitchFamily="34" charset="0"/>
        </a:defRPr>
      </a:lvl3pPr>
      <a:lvl4pPr algn="l" rtl="0" eaLnBrk="0" fontAlgn="base" hangingPunct="0">
        <a:spcBef>
          <a:spcPct val="0"/>
        </a:spcBef>
        <a:spcAft>
          <a:spcPct val="0"/>
        </a:spcAft>
        <a:defRPr sz="4400">
          <a:solidFill>
            <a:srgbClr val="FFFFCC"/>
          </a:solidFill>
          <a:latin typeface="Century Gothic" pitchFamily="34" charset="0"/>
        </a:defRPr>
      </a:lvl4pPr>
      <a:lvl5pPr algn="l" rtl="0" eaLnBrk="0" fontAlgn="base" hangingPunct="0">
        <a:spcBef>
          <a:spcPct val="0"/>
        </a:spcBef>
        <a:spcAft>
          <a:spcPct val="0"/>
        </a:spcAft>
        <a:defRPr sz="4400">
          <a:solidFill>
            <a:srgbClr val="FFFFCC"/>
          </a:solidFill>
          <a:latin typeface="Century Gothic" pitchFamily="34" charset="0"/>
        </a:defRPr>
      </a:lvl5pPr>
      <a:lvl6pPr marL="457200" algn="l" rtl="0" fontAlgn="base">
        <a:spcBef>
          <a:spcPct val="0"/>
        </a:spcBef>
        <a:spcAft>
          <a:spcPct val="0"/>
        </a:spcAft>
        <a:defRPr sz="4400">
          <a:solidFill>
            <a:srgbClr val="FFFFCC"/>
          </a:solidFill>
          <a:latin typeface="Century Gothic" pitchFamily="34" charset="0"/>
        </a:defRPr>
      </a:lvl6pPr>
      <a:lvl7pPr marL="914400" algn="l" rtl="0" fontAlgn="base">
        <a:spcBef>
          <a:spcPct val="0"/>
        </a:spcBef>
        <a:spcAft>
          <a:spcPct val="0"/>
        </a:spcAft>
        <a:defRPr sz="4400">
          <a:solidFill>
            <a:srgbClr val="FFFFCC"/>
          </a:solidFill>
          <a:latin typeface="Century Gothic" pitchFamily="34" charset="0"/>
        </a:defRPr>
      </a:lvl7pPr>
      <a:lvl8pPr marL="1371600" algn="l" rtl="0" fontAlgn="base">
        <a:spcBef>
          <a:spcPct val="0"/>
        </a:spcBef>
        <a:spcAft>
          <a:spcPct val="0"/>
        </a:spcAft>
        <a:defRPr sz="4400">
          <a:solidFill>
            <a:srgbClr val="FFFFCC"/>
          </a:solidFill>
          <a:latin typeface="Century Gothic" pitchFamily="34" charset="0"/>
        </a:defRPr>
      </a:lvl8pPr>
      <a:lvl9pPr marL="1828800" algn="l" rtl="0" fontAlgn="base">
        <a:spcBef>
          <a:spcPct val="0"/>
        </a:spcBef>
        <a:spcAft>
          <a:spcPct val="0"/>
        </a:spcAft>
        <a:defRPr sz="4400">
          <a:solidFill>
            <a:srgbClr val="FFFFCC"/>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image" Target="../media/image21.w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jpeg"/><Relationship Id="rId4" Type="http://schemas.openxmlformats.org/officeDocument/2006/relationships/image" Target="../media/image32.jpeg"/></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3543300" y="5999163"/>
            <a:ext cx="47894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r" eaLnBrk="1" hangingPunct="1">
              <a:spcBef>
                <a:spcPct val="5000"/>
              </a:spcBef>
            </a:pPr>
            <a:r>
              <a:rPr lang="en-GB" sz="1800" b="0">
                <a:solidFill>
                  <a:schemeClr val="tx1"/>
                </a:solidFill>
              </a:rPr>
              <a:t>a.bull@imperial.ac.uk</a:t>
            </a:r>
          </a:p>
          <a:p>
            <a:pPr algn="r" eaLnBrk="1" hangingPunct="1">
              <a:spcBef>
                <a:spcPct val="5000"/>
              </a:spcBef>
            </a:pPr>
            <a:r>
              <a:rPr lang="en-GB" sz="1800" b="0">
                <a:solidFill>
                  <a:schemeClr val="tx1"/>
                </a:solidFill>
              </a:rPr>
              <a:t>www.bg.imperial.ac.uk/staff/abull</a:t>
            </a:r>
          </a:p>
        </p:txBody>
      </p:sp>
      <p:sp>
        <p:nvSpPr>
          <p:cNvPr id="3075" name="Rectangle 5"/>
          <p:cNvSpPr>
            <a:spLocks noChangeArrowheads="1"/>
          </p:cNvSpPr>
          <p:nvPr/>
        </p:nvSpPr>
        <p:spPr bwMode="auto">
          <a:xfrm>
            <a:off x="0" y="5811838"/>
            <a:ext cx="9144000" cy="1031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076" name="Picture 30" descr="Imperial m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5984875"/>
            <a:ext cx="2732087" cy="715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ctrTitle"/>
          </p:nvPr>
        </p:nvSpPr>
        <p:spPr>
          <a:xfrm>
            <a:off x="590550" y="808038"/>
            <a:ext cx="8023225" cy="1660525"/>
          </a:xfrm>
        </p:spPr>
        <p:txBody>
          <a:bodyPr lIns="0" rIns="0"/>
          <a:lstStyle/>
          <a:p>
            <a:pPr eaLnBrk="1" hangingPunct="1"/>
            <a:r>
              <a:rPr lang="en-GB" dirty="0" smtClean="0">
                <a:latin typeface="Arial" pitchFamily="34" charset="0"/>
                <a:cs typeface="Arial" pitchFamily="34" charset="0"/>
              </a:rPr>
              <a:t>An introduction to biomechanics</a:t>
            </a:r>
            <a:endParaRPr lang="en-GB" dirty="0" smtClean="0">
              <a:latin typeface="Arial" pitchFamily="34" charset="0"/>
              <a:cs typeface="Arial" pitchFamily="34" charset="0"/>
            </a:endParaRPr>
          </a:p>
        </p:txBody>
      </p:sp>
      <p:sp>
        <p:nvSpPr>
          <p:cNvPr id="3078" name="Text Box 13"/>
          <p:cNvSpPr txBox="1">
            <a:spLocks noChangeArrowheads="1"/>
          </p:cNvSpPr>
          <p:nvPr/>
        </p:nvSpPr>
        <p:spPr bwMode="auto">
          <a:xfrm>
            <a:off x="841375" y="3406775"/>
            <a:ext cx="830262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r>
              <a:rPr lang="en-GB" altLang="en-GB" sz="2800" b="0" dirty="0">
                <a:solidFill>
                  <a:schemeClr val="bg1"/>
                </a:solidFill>
                <a:latin typeface="Arial" pitchFamily="34" charset="0"/>
                <a:cs typeface="Arial" pitchFamily="34" charset="0"/>
              </a:rPr>
              <a:t>Dr Dominic Southgate</a:t>
            </a:r>
          </a:p>
          <a:p>
            <a:r>
              <a:rPr lang="en-GB" altLang="en-GB" b="0" dirty="0">
                <a:solidFill>
                  <a:schemeClr val="bg1"/>
                </a:solidFill>
                <a:latin typeface="Arial" pitchFamily="34" charset="0"/>
                <a:cs typeface="Arial" pitchFamily="34" charset="0"/>
              </a:rPr>
              <a:t>Sports Bioengineering Teaching and Research Fellow</a:t>
            </a:r>
          </a:p>
          <a:p>
            <a:r>
              <a:rPr lang="en-GB" altLang="en-GB" b="0" dirty="0">
                <a:solidFill>
                  <a:schemeClr val="bg1"/>
                </a:solidFill>
                <a:latin typeface="Arial" pitchFamily="34" charset="0"/>
                <a:cs typeface="Arial" pitchFamily="34" charset="0"/>
              </a:rPr>
              <a:t>Department of Bioengineering</a:t>
            </a:r>
          </a:p>
          <a:p>
            <a:endParaRPr lang="en-GB" altLang="en-GB" b="0" dirty="0">
              <a:solidFill>
                <a:schemeClr val="bg1"/>
              </a:solidFill>
              <a:latin typeface="Arial" pitchFamily="34" charset="0"/>
              <a:cs typeface="Arial" pitchFamily="34" charset="0"/>
            </a:endParaRPr>
          </a:p>
          <a:p>
            <a:r>
              <a:rPr lang="en-GB" altLang="en-GB" b="0" dirty="0" smtClean="0">
                <a:solidFill>
                  <a:schemeClr val="bg1"/>
                </a:solidFill>
                <a:latin typeface="Arial" pitchFamily="34" charset="0"/>
                <a:cs typeface="Arial" pitchFamily="34" charset="0"/>
              </a:rPr>
              <a:t>January </a:t>
            </a:r>
            <a:r>
              <a:rPr lang="en-GB" altLang="en-GB" b="0" dirty="0">
                <a:solidFill>
                  <a:schemeClr val="bg1"/>
                </a:solidFill>
                <a:latin typeface="Arial" pitchFamily="34" charset="0"/>
                <a:cs typeface="Arial" pitchFamily="34" charset="0"/>
              </a:rPr>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7905750" cy="5111750"/>
          </a:xfrm>
          <a:prstGeom prst="rect">
            <a:avLst/>
          </a:prstGeom>
          <a:noFill/>
          <a:ln w="9525">
            <a:noFill/>
            <a:miter lim="800000"/>
            <a:headEnd/>
            <a:tailEnd/>
          </a:ln>
          <a:effectLst/>
        </p:spPr>
        <p:txBody>
          <a:bodyPr/>
          <a:lstStyle/>
          <a:p>
            <a:pPr marL="342900" indent="-342900">
              <a:spcBef>
                <a:spcPct val="20000"/>
              </a:spcBef>
              <a:buFontTx/>
              <a:buChar char="•"/>
              <a:defRPr/>
            </a:pPr>
            <a:r>
              <a:rPr lang="en-US" sz="3200" b="0" dirty="0">
                <a:solidFill>
                  <a:schemeClr val="bg1"/>
                </a:solidFill>
              </a:rPr>
              <a:t>Research e.g. sports medicine </a:t>
            </a:r>
            <a:endParaRPr lang="en-GB" sz="3200" b="0" kern="0" dirty="0">
              <a:solidFill>
                <a:schemeClr val="bg1"/>
              </a:solidFill>
              <a:latin typeface="+mn-lt"/>
            </a:endParaRPr>
          </a:p>
        </p:txBody>
      </p:sp>
      <p:sp>
        <p:nvSpPr>
          <p:cNvPr id="12291"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Applications</a:t>
            </a:r>
          </a:p>
        </p:txBody>
      </p:sp>
      <p:pic>
        <p:nvPicPr>
          <p:cNvPr id="12292" name="Picture 5" descr="http://img25.imageshack.us/img25/2307/softerbetter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16113"/>
            <a:ext cx="36131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583113"/>
            <a:ext cx="22574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그림 11" descr="20121029_2220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813" y="1916113"/>
            <a:ext cx="32607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GB" smtClean="0"/>
              <a:t>Part 1 – General Mechanics</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1B950D8-1A07-4CD4-BB02-18D658B8809A}" type="slidenum">
              <a:rPr lang="en-GB" sz="1400" b="0" smtClean="0">
                <a:solidFill>
                  <a:schemeClr val="tx1"/>
                </a:solidFill>
                <a:latin typeface="Times New Roman" pitchFamily="18" charset="0"/>
              </a:rPr>
              <a:pPr eaLnBrk="1" hangingPunct="1"/>
              <a:t>11</a:t>
            </a:fld>
            <a:endParaRPr lang="en-GB" sz="1400" b="0" smtClean="0">
              <a:solidFill>
                <a:schemeClr val="tx1"/>
              </a:solidFill>
              <a:latin typeface="Times New Roman" pitchFamily="18" charset="0"/>
            </a:endParaRPr>
          </a:p>
        </p:txBody>
      </p:sp>
      <p:sp>
        <p:nvSpPr>
          <p:cNvPr id="13316"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317"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18"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Stress&amp;Strain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52D11EE-B997-4D34-BB51-AC621177AA92}" type="slidenum">
              <a:rPr lang="en-GB" sz="1400" b="0" smtClean="0">
                <a:solidFill>
                  <a:schemeClr val="tx1"/>
                </a:solidFill>
                <a:latin typeface="Times New Roman" pitchFamily="18" charset="0"/>
              </a:rPr>
              <a:pPr eaLnBrk="1" hangingPunct="1"/>
              <a:t>12</a:t>
            </a:fld>
            <a:endParaRPr lang="en-GB" sz="1400" b="0" smtClean="0">
              <a:solidFill>
                <a:schemeClr val="tx1"/>
              </a:solidFill>
              <a:latin typeface="Times New Roman" pitchFamily="18" charset="0"/>
            </a:endParaRPr>
          </a:p>
        </p:txBody>
      </p:sp>
      <p:sp>
        <p:nvSpPr>
          <p:cNvPr id="14339"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40" name="Rectangle 2"/>
          <p:cNvSpPr>
            <a:spLocks noGrp="1" noChangeArrowheads="1"/>
          </p:cNvSpPr>
          <p:nvPr>
            <p:ph type="title"/>
          </p:nvPr>
        </p:nvSpPr>
        <p:spPr/>
        <p:txBody>
          <a:bodyPr/>
          <a:lstStyle/>
          <a:p>
            <a:pPr eaLnBrk="1" hangingPunct="1"/>
            <a:r>
              <a:rPr lang="en-GB" smtClean="0"/>
              <a:t>Part 1 – General Mechanics</a:t>
            </a:r>
          </a:p>
        </p:txBody>
      </p:sp>
      <p:sp>
        <p:nvSpPr>
          <p:cNvPr id="14341" name="Rectangle 3"/>
          <p:cNvSpPr>
            <a:spLocks noGrp="1" noChangeArrowheads="1"/>
          </p:cNvSpPr>
          <p:nvPr>
            <p:ph type="body" idx="1"/>
          </p:nvPr>
        </p:nvSpPr>
        <p:spPr/>
        <p:txBody>
          <a:bodyPr/>
          <a:lstStyle/>
          <a:p>
            <a:pPr eaLnBrk="1" hangingPunct="1"/>
            <a:r>
              <a:rPr lang="en-GB" smtClean="0"/>
              <a:t>Forces and Moments</a:t>
            </a:r>
          </a:p>
          <a:p>
            <a:pPr eaLnBrk="1" hangingPunct="1"/>
            <a:r>
              <a:rPr lang="en-GB" smtClean="0"/>
              <a:t>Equilibrium</a:t>
            </a:r>
          </a:p>
          <a:p>
            <a:pPr eaLnBrk="1" hangingPunct="1"/>
            <a:r>
              <a:rPr lang="en-GB" smtClean="0"/>
              <a:t>Free Body Diagrams</a:t>
            </a:r>
          </a:p>
          <a:p>
            <a:pPr eaLnBrk="1" hangingPunct="1"/>
            <a:r>
              <a:rPr lang="en-GB" smtClean="0"/>
              <a:t>Bending, Torsion, Shear</a:t>
            </a:r>
          </a:p>
          <a:p>
            <a:pPr eaLnBrk="1" hangingPunct="1"/>
            <a:r>
              <a:rPr lang="en-GB" smtClean="0"/>
              <a:t>Stress and Strain</a:t>
            </a:r>
          </a:p>
          <a:p>
            <a:pPr eaLnBrk="1" hangingPunct="1"/>
            <a:r>
              <a:rPr lang="en-GB" smtClean="0"/>
              <a:t>Young’s Modulus</a:t>
            </a:r>
          </a:p>
        </p:txBody>
      </p:sp>
      <p:sp>
        <p:nvSpPr>
          <p:cNvPr id="14342"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3"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Stress&amp;Strain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EF82053-8B2F-463F-AA26-3E429DEE3D7C}" type="slidenum">
              <a:rPr lang="en-GB" sz="1400" b="0" smtClean="0">
                <a:solidFill>
                  <a:schemeClr val="tx1"/>
                </a:solidFill>
                <a:latin typeface="Times New Roman" pitchFamily="18" charset="0"/>
              </a:rPr>
              <a:pPr eaLnBrk="1" hangingPunct="1"/>
              <a:t>13</a:t>
            </a:fld>
            <a:endParaRPr lang="en-GB" sz="1400" b="0" smtClean="0">
              <a:solidFill>
                <a:schemeClr val="tx1"/>
              </a:solidFill>
              <a:latin typeface="Times New Roman" pitchFamily="18" charset="0"/>
            </a:endParaRPr>
          </a:p>
        </p:txBody>
      </p:sp>
      <p:sp>
        <p:nvSpPr>
          <p:cNvPr id="15363" name="Rectangle 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364" name="Rectangle 3"/>
          <p:cNvSpPr>
            <a:spLocks noGrp="1" noChangeArrowheads="1"/>
          </p:cNvSpPr>
          <p:nvPr>
            <p:ph type="title"/>
          </p:nvPr>
        </p:nvSpPr>
        <p:spPr/>
        <p:txBody>
          <a:bodyPr/>
          <a:lstStyle/>
          <a:p>
            <a:pPr eaLnBrk="1" hangingPunct="1"/>
            <a:r>
              <a:rPr lang="en-GB" smtClean="0"/>
              <a:t>Sources of Force</a:t>
            </a:r>
          </a:p>
        </p:txBody>
      </p:sp>
      <p:sp>
        <p:nvSpPr>
          <p:cNvPr id="499716" name="Rectangle 4"/>
          <p:cNvSpPr>
            <a:spLocks noGrp="1" noChangeArrowheads="1"/>
          </p:cNvSpPr>
          <p:nvPr>
            <p:ph type="body" idx="1"/>
          </p:nvPr>
        </p:nvSpPr>
        <p:spPr/>
        <p:txBody>
          <a:bodyPr/>
          <a:lstStyle/>
          <a:p>
            <a:pPr eaLnBrk="1" hangingPunct="1"/>
            <a:r>
              <a:rPr lang="en-GB" smtClean="0"/>
              <a:t>External</a:t>
            </a:r>
          </a:p>
          <a:p>
            <a:pPr eaLnBrk="1" hangingPunct="1"/>
            <a:r>
              <a:rPr lang="en-GB" smtClean="0"/>
              <a:t>Internal</a:t>
            </a:r>
          </a:p>
          <a:p>
            <a:pPr eaLnBrk="1" hangingPunct="1"/>
            <a:r>
              <a:rPr lang="en-GB" smtClean="0"/>
              <a:t>Friction</a:t>
            </a:r>
          </a:p>
          <a:p>
            <a:pPr eaLnBrk="1" hangingPunct="1"/>
            <a:r>
              <a:rPr lang="en-GB" smtClean="0"/>
              <a:t>Acceleration</a:t>
            </a:r>
          </a:p>
          <a:p>
            <a:pPr eaLnBrk="1" hangingPunct="1"/>
            <a:endParaRPr lang="en-GB" i="1" smtClean="0"/>
          </a:p>
          <a:p>
            <a:pPr eaLnBrk="1" hangingPunct="1"/>
            <a:r>
              <a:rPr lang="en-GB" i="1" smtClean="0"/>
              <a:t>Weight   (Weight = mass × g ; g is a type of acceleration)</a:t>
            </a:r>
          </a:p>
        </p:txBody>
      </p:sp>
      <p:sp>
        <p:nvSpPr>
          <p:cNvPr id="15366"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7"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a:solidFill>
                  <a:srgbClr val="FFFFCC"/>
                </a:solidFill>
              </a:rPr>
              <a:t>Basic Concepts</a:t>
            </a:r>
            <a:r>
              <a:rPr lang="en-GB" b="0">
                <a:solidFill>
                  <a:srgbClr val="FFFFCC"/>
                </a:solidFill>
              </a:rPr>
              <a:t>	Combining&amp;Calculating	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7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7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7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97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C516AD5-4ADE-49FF-B52E-881B4CD6CAAF}" type="slidenum">
              <a:rPr lang="en-GB" sz="1400" b="0" smtClean="0">
                <a:solidFill>
                  <a:schemeClr val="tx1"/>
                </a:solidFill>
                <a:latin typeface="Times New Roman" pitchFamily="18" charset="0"/>
              </a:rPr>
              <a:pPr eaLnBrk="1" hangingPunct="1"/>
              <a:t>14</a:t>
            </a:fld>
            <a:endParaRPr lang="en-GB" sz="1400" b="0" smtClean="0">
              <a:solidFill>
                <a:schemeClr val="tx1"/>
              </a:solidFill>
              <a:latin typeface="Times New Roman" pitchFamily="18" charset="0"/>
            </a:endParaRPr>
          </a:p>
        </p:txBody>
      </p:sp>
      <p:sp>
        <p:nvSpPr>
          <p:cNvPr id="16387" name="Rectangle 5"/>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88" name="Rectangle 6"/>
          <p:cNvSpPr>
            <a:spLocks noGrp="1" noChangeArrowheads="1"/>
          </p:cNvSpPr>
          <p:nvPr>
            <p:ph type="title"/>
          </p:nvPr>
        </p:nvSpPr>
        <p:spPr>
          <a:xfrm>
            <a:off x="674688" y="0"/>
            <a:ext cx="7772400" cy="1143000"/>
          </a:xfrm>
        </p:spPr>
        <p:txBody>
          <a:bodyPr/>
          <a:lstStyle/>
          <a:p>
            <a:pPr eaLnBrk="1" hangingPunct="1"/>
            <a:r>
              <a:rPr lang="en-GB" smtClean="0"/>
              <a:t>Force</a:t>
            </a:r>
          </a:p>
        </p:txBody>
      </p:sp>
      <p:sp>
        <p:nvSpPr>
          <p:cNvPr id="16389" name="Line 7"/>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0" name="Rectangle 8"/>
          <p:cNvSpPr>
            <a:spLocks noGrp="1" noChangeArrowheads="1"/>
          </p:cNvSpPr>
          <p:nvPr>
            <p:ph type="body" idx="1"/>
          </p:nvPr>
        </p:nvSpPr>
        <p:spPr>
          <a:noFill/>
        </p:spPr>
        <p:txBody>
          <a:bodyPr/>
          <a:lstStyle/>
          <a:p>
            <a:pPr eaLnBrk="1" hangingPunct="1"/>
            <a:endParaRPr lang="en-GB" smtClean="0"/>
          </a:p>
          <a:p>
            <a:pPr eaLnBrk="1" hangingPunct="1"/>
            <a:endParaRPr lang="en-GB" smtClean="0"/>
          </a:p>
        </p:txBody>
      </p:sp>
      <p:grpSp>
        <p:nvGrpSpPr>
          <p:cNvPr id="16391" name="Group 9"/>
          <p:cNvGrpSpPr>
            <a:grpSpLocks/>
          </p:cNvGrpSpPr>
          <p:nvPr/>
        </p:nvGrpSpPr>
        <p:grpSpPr bwMode="auto">
          <a:xfrm>
            <a:off x="2249488" y="3649663"/>
            <a:ext cx="4651375" cy="1973262"/>
            <a:chOff x="1417" y="2299"/>
            <a:chExt cx="2930" cy="1243"/>
          </a:xfrm>
        </p:grpSpPr>
        <p:sp>
          <p:nvSpPr>
            <p:cNvPr id="16395" name="Line 10"/>
            <p:cNvSpPr>
              <a:spLocks noChangeShapeType="1"/>
            </p:cNvSpPr>
            <p:nvPr/>
          </p:nvSpPr>
          <p:spPr bwMode="auto">
            <a:xfrm>
              <a:off x="1467" y="2727"/>
              <a:ext cx="0" cy="815"/>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6" name="Line 11"/>
            <p:cNvSpPr>
              <a:spLocks noChangeShapeType="1"/>
            </p:cNvSpPr>
            <p:nvPr/>
          </p:nvSpPr>
          <p:spPr bwMode="auto">
            <a:xfrm>
              <a:off x="4247" y="2727"/>
              <a:ext cx="0" cy="815"/>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397" name="Group 12"/>
            <p:cNvGrpSpPr>
              <a:grpSpLocks/>
            </p:cNvGrpSpPr>
            <p:nvPr/>
          </p:nvGrpSpPr>
          <p:grpSpPr bwMode="auto">
            <a:xfrm>
              <a:off x="1417" y="2299"/>
              <a:ext cx="2930" cy="428"/>
              <a:chOff x="1417" y="2299"/>
              <a:chExt cx="2930" cy="428"/>
            </a:xfrm>
          </p:grpSpPr>
          <p:sp>
            <p:nvSpPr>
              <p:cNvPr id="16398" name="Line 13"/>
              <p:cNvSpPr>
                <a:spLocks noChangeShapeType="1"/>
              </p:cNvSpPr>
              <p:nvPr/>
            </p:nvSpPr>
            <p:spPr bwMode="auto">
              <a:xfrm>
                <a:off x="1417" y="2727"/>
                <a:ext cx="293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399" name="Group 14"/>
              <p:cNvGrpSpPr>
                <a:grpSpLocks/>
              </p:cNvGrpSpPr>
              <p:nvPr/>
            </p:nvGrpSpPr>
            <p:grpSpPr bwMode="auto">
              <a:xfrm>
                <a:off x="1522" y="2299"/>
                <a:ext cx="1896" cy="350"/>
                <a:chOff x="1475" y="2300"/>
                <a:chExt cx="1896" cy="350"/>
              </a:xfrm>
            </p:grpSpPr>
            <p:grpSp>
              <p:nvGrpSpPr>
                <p:cNvPr id="16400" name="Group 15"/>
                <p:cNvGrpSpPr>
                  <a:grpSpLocks/>
                </p:cNvGrpSpPr>
                <p:nvPr/>
              </p:nvGrpSpPr>
              <p:grpSpPr bwMode="auto">
                <a:xfrm>
                  <a:off x="1481" y="2300"/>
                  <a:ext cx="1890" cy="350"/>
                  <a:chOff x="993" y="1810"/>
                  <a:chExt cx="1890" cy="350"/>
                </a:xfrm>
              </p:grpSpPr>
              <p:sp>
                <p:nvSpPr>
                  <p:cNvPr id="16415" name="Line 16"/>
                  <p:cNvSpPr>
                    <a:spLocks noChangeShapeType="1"/>
                  </p:cNvSpPr>
                  <p:nvPr/>
                </p:nvSpPr>
                <p:spPr bwMode="auto">
                  <a:xfrm flipH="1">
                    <a:off x="1057" y="1810"/>
                    <a:ext cx="182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6" name="Line 17"/>
                  <p:cNvSpPr>
                    <a:spLocks noChangeShapeType="1"/>
                  </p:cNvSpPr>
                  <p:nvPr/>
                </p:nvSpPr>
                <p:spPr bwMode="auto">
                  <a:xfrm flipH="1">
                    <a:off x="1057" y="2160"/>
                    <a:ext cx="182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7" name="Arc 18"/>
                  <p:cNvSpPr>
                    <a:spLocks/>
                  </p:cNvSpPr>
                  <p:nvPr/>
                </p:nvSpPr>
                <p:spPr bwMode="auto">
                  <a:xfrm flipH="1" flipV="1">
                    <a:off x="993" y="1810"/>
                    <a:ext cx="68" cy="350"/>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1" y="0"/>
                        </a:moveTo>
                        <a:cubicBezTo>
                          <a:pt x="11929" y="0"/>
                          <a:pt x="21600" y="9670"/>
                          <a:pt x="21600" y="21600"/>
                        </a:cubicBezTo>
                        <a:cubicBezTo>
                          <a:pt x="21600" y="32929"/>
                          <a:pt x="12845" y="42334"/>
                          <a:pt x="1544" y="43144"/>
                        </a:cubicBezTo>
                      </a:path>
                      <a:path w="21600" h="43145" stroke="0" extrusionOk="0">
                        <a:moveTo>
                          <a:pt x="-1" y="0"/>
                        </a:moveTo>
                        <a:cubicBezTo>
                          <a:pt x="11929" y="0"/>
                          <a:pt x="21600" y="9670"/>
                          <a:pt x="21600" y="21600"/>
                        </a:cubicBezTo>
                        <a:cubicBezTo>
                          <a:pt x="21600" y="32929"/>
                          <a:pt x="12845" y="42334"/>
                          <a:pt x="1544" y="43144"/>
                        </a:cubicBezTo>
                        <a:lnTo>
                          <a:pt x="0" y="21600"/>
                        </a:lnTo>
                        <a:lnTo>
                          <a:pt x="-1" y="0"/>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6401" name="Line 19"/>
                <p:cNvSpPr>
                  <a:spLocks noChangeShapeType="1"/>
                </p:cNvSpPr>
                <p:nvPr/>
              </p:nvSpPr>
              <p:spPr bwMode="auto">
                <a:xfrm flipH="1">
                  <a:off x="1595" y="2306"/>
                  <a:ext cx="1671"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2" name="Line 20"/>
                <p:cNvSpPr>
                  <a:spLocks noChangeShapeType="1"/>
                </p:cNvSpPr>
                <p:nvPr/>
              </p:nvSpPr>
              <p:spPr bwMode="auto">
                <a:xfrm flipH="1">
                  <a:off x="1517" y="2331"/>
                  <a:ext cx="1812"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3" name="Line 21"/>
                <p:cNvSpPr>
                  <a:spLocks noChangeShapeType="1"/>
                </p:cNvSpPr>
                <p:nvPr/>
              </p:nvSpPr>
              <p:spPr bwMode="auto">
                <a:xfrm flipH="1">
                  <a:off x="1508" y="2355"/>
                  <a:ext cx="1794"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4" name="Line 22"/>
                <p:cNvSpPr>
                  <a:spLocks noChangeShapeType="1"/>
                </p:cNvSpPr>
                <p:nvPr/>
              </p:nvSpPr>
              <p:spPr bwMode="auto">
                <a:xfrm flipH="1">
                  <a:off x="1502" y="2380"/>
                  <a:ext cx="1782"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5" name="Line 23"/>
                <p:cNvSpPr>
                  <a:spLocks noChangeShapeType="1"/>
                </p:cNvSpPr>
                <p:nvPr/>
              </p:nvSpPr>
              <p:spPr bwMode="auto">
                <a:xfrm flipH="1">
                  <a:off x="1493" y="2405"/>
                  <a:ext cx="1773"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6" name="Line 24"/>
                <p:cNvSpPr>
                  <a:spLocks noChangeShapeType="1"/>
                </p:cNvSpPr>
                <p:nvPr/>
              </p:nvSpPr>
              <p:spPr bwMode="auto">
                <a:xfrm flipH="1">
                  <a:off x="1487" y="2429"/>
                  <a:ext cx="177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7" name="Line 25"/>
                <p:cNvSpPr>
                  <a:spLocks noChangeShapeType="1"/>
                </p:cNvSpPr>
                <p:nvPr/>
              </p:nvSpPr>
              <p:spPr bwMode="auto">
                <a:xfrm flipH="1">
                  <a:off x="1478" y="2454"/>
                  <a:ext cx="1776"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8" name="Line 26"/>
                <p:cNvSpPr>
                  <a:spLocks noChangeShapeType="1"/>
                </p:cNvSpPr>
                <p:nvPr/>
              </p:nvSpPr>
              <p:spPr bwMode="auto">
                <a:xfrm flipH="1">
                  <a:off x="1478" y="2478"/>
                  <a:ext cx="1773"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9" name="Line 27"/>
                <p:cNvSpPr>
                  <a:spLocks noChangeShapeType="1"/>
                </p:cNvSpPr>
                <p:nvPr/>
              </p:nvSpPr>
              <p:spPr bwMode="auto">
                <a:xfrm flipH="1">
                  <a:off x="1475" y="2503"/>
                  <a:ext cx="1779"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0" name="Line 28"/>
                <p:cNvSpPr>
                  <a:spLocks noChangeShapeType="1"/>
                </p:cNvSpPr>
                <p:nvPr/>
              </p:nvSpPr>
              <p:spPr bwMode="auto">
                <a:xfrm flipH="1">
                  <a:off x="1493" y="2527"/>
                  <a:ext cx="1764"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1" name="Line 29"/>
                <p:cNvSpPr>
                  <a:spLocks noChangeShapeType="1"/>
                </p:cNvSpPr>
                <p:nvPr/>
              </p:nvSpPr>
              <p:spPr bwMode="auto">
                <a:xfrm flipH="1">
                  <a:off x="1496" y="2552"/>
                  <a:ext cx="177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2" name="Line 30"/>
                <p:cNvSpPr>
                  <a:spLocks noChangeShapeType="1"/>
                </p:cNvSpPr>
                <p:nvPr/>
              </p:nvSpPr>
              <p:spPr bwMode="auto">
                <a:xfrm flipH="1">
                  <a:off x="1484" y="2577"/>
                  <a:ext cx="180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3" name="Line 31"/>
                <p:cNvSpPr>
                  <a:spLocks noChangeShapeType="1"/>
                </p:cNvSpPr>
                <p:nvPr/>
              </p:nvSpPr>
              <p:spPr bwMode="auto">
                <a:xfrm flipH="1">
                  <a:off x="1502" y="2601"/>
                  <a:ext cx="180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4" name="Line 32"/>
                <p:cNvSpPr>
                  <a:spLocks noChangeShapeType="1"/>
                </p:cNvSpPr>
                <p:nvPr/>
              </p:nvSpPr>
              <p:spPr bwMode="auto">
                <a:xfrm flipH="1">
                  <a:off x="1523" y="2626"/>
                  <a:ext cx="1806"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sp>
        <p:nvSpPr>
          <p:cNvPr id="513060" name="Line 36"/>
          <p:cNvSpPr>
            <a:spLocks noChangeShapeType="1"/>
          </p:cNvSpPr>
          <p:nvPr/>
        </p:nvSpPr>
        <p:spPr bwMode="auto">
          <a:xfrm rot="-5400000">
            <a:off x="1610519" y="3123406"/>
            <a:ext cx="0" cy="1620838"/>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6393"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a:solidFill>
                  <a:srgbClr val="FFFFCC"/>
                </a:solidFill>
              </a:rPr>
              <a:t>Basic Concepts</a:t>
            </a:r>
            <a:r>
              <a:rPr lang="en-GB" b="0">
                <a:solidFill>
                  <a:srgbClr val="FFFFCC"/>
                </a:solidFill>
              </a:rPr>
              <a:t>	Combining&amp;Calculating	Stress&amp;Strain</a:t>
            </a:r>
          </a:p>
        </p:txBody>
      </p:sp>
      <p:sp>
        <p:nvSpPr>
          <p:cNvPr id="16394" name="Rectangle 21"/>
          <p:cNvSpPr>
            <a:spLocks noChangeArrowheads="1"/>
          </p:cNvSpPr>
          <p:nvPr/>
        </p:nvSpPr>
        <p:spPr bwMode="auto">
          <a:xfrm>
            <a:off x="901700" y="13414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GB" sz="3200" b="0">
                <a:solidFill>
                  <a:schemeClr val="bg1"/>
                </a:solidFill>
              </a:rPr>
              <a:t>…is a vector</a:t>
            </a:r>
          </a:p>
          <a:p>
            <a:pPr marL="342900" indent="-342900">
              <a:spcBef>
                <a:spcPct val="20000"/>
              </a:spcBef>
            </a:pPr>
            <a:r>
              <a:rPr lang="en-GB" sz="3200" b="0">
                <a:solidFill>
                  <a:schemeClr val="bg1"/>
                </a:solidFill>
              </a:rPr>
              <a:t>…is measured in Newtons (N)</a:t>
            </a:r>
          </a:p>
          <a:p>
            <a:pPr marL="342900" indent="-342900">
              <a:spcBef>
                <a:spcPct val="20000"/>
              </a:spcBef>
              <a:buFontTx/>
              <a:buChar char="•"/>
            </a:pPr>
            <a:endParaRPr lang="en-GB" sz="32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30D8FBD-121D-4CC8-A5AF-1FFC2E27848E}" type="slidenum">
              <a:rPr lang="en-GB" sz="1400" b="0" smtClean="0">
                <a:solidFill>
                  <a:schemeClr val="tx1"/>
                </a:solidFill>
                <a:latin typeface="Times New Roman" pitchFamily="18" charset="0"/>
              </a:rPr>
              <a:pPr eaLnBrk="1" hangingPunct="1"/>
              <a:t>15</a:t>
            </a:fld>
            <a:endParaRPr lang="en-GB" sz="1400" b="0" smtClean="0">
              <a:solidFill>
                <a:schemeClr val="tx1"/>
              </a:solidFill>
              <a:latin typeface="Times New Roman" pitchFamily="18" charset="0"/>
            </a:endParaRPr>
          </a:p>
        </p:txBody>
      </p:sp>
      <p:sp>
        <p:nvSpPr>
          <p:cNvPr id="17411" name="Rectangle 2"/>
          <p:cNvSpPr>
            <a:spLocks noGrp="1" noChangeArrowheads="1"/>
          </p:cNvSpPr>
          <p:nvPr>
            <p:ph type="title"/>
          </p:nvPr>
        </p:nvSpPr>
        <p:spPr>
          <a:xfrm>
            <a:off x="684213" y="0"/>
            <a:ext cx="7772400" cy="1143000"/>
          </a:xfrm>
        </p:spPr>
        <p:txBody>
          <a:bodyPr/>
          <a:lstStyle/>
          <a:p>
            <a:pPr eaLnBrk="1" hangingPunct="1"/>
            <a:r>
              <a:rPr lang="en-GB" smtClean="0"/>
              <a:t>Combining Forces</a:t>
            </a:r>
            <a:endParaRPr lang="en-US" smtClean="0"/>
          </a:p>
        </p:txBody>
      </p:sp>
      <p:sp>
        <p:nvSpPr>
          <p:cNvPr id="503815" name="Line 7"/>
          <p:cNvSpPr>
            <a:spLocks noChangeShapeType="1"/>
          </p:cNvSpPr>
          <p:nvPr/>
        </p:nvSpPr>
        <p:spPr bwMode="auto">
          <a:xfrm>
            <a:off x="3908425" y="3152775"/>
            <a:ext cx="1150938" cy="144463"/>
          </a:xfrm>
          <a:prstGeom prst="line">
            <a:avLst/>
          </a:prstGeom>
          <a:noFill/>
          <a:ln w="127000">
            <a:solidFill>
              <a:srgbClr val="00FF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GB"/>
          </a:p>
        </p:txBody>
      </p:sp>
      <p:sp>
        <p:nvSpPr>
          <p:cNvPr id="503826" name="Line 18"/>
          <p:cNvSpPr>
            <a:spLocks noChangeShapeType="1"/>
          </p:cNvSpPr>
          <p:nvPr/>
        </p:nvSpPr>
        <p:spPr bwMode="auto">
          <a:xfrm flipV="1">
            <a:off x="3979863" y="1855788"/>
            <a:ext cx="576262" cy="1223962"/>
          </a:xfrm>
          <a:prstGeom prst="line">
            <a:avLst/>
          </a:prstGeom>
          <a:noFill/>
          <a:ln w="1270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503827" name="Line 19"/>
          <p:cNvSpPr>
            <a:spLocks noChangeShapeType="1"/>
          </p:cNvSpPr>
          <p:nvPr/>
        </p:nvSpPr>
        <p:spPr bwMode="auto">
          <a:xfrm>
            <a:off x="4627563" y="1928813"/>
            <a:ext cx="431800" cy="1296987"/>
          </a:xfrm>
          <a:prstGeom prst="line">
            <a:avLst/>
          </a:prstGeom>
          <a:noFill/>
          <a:ln w="1270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7415" name="Rectangle 21"/>
          <p:cNvSpPr>
            <a:spLocks noGrp="1" noChangeArrowheads="1"/>
          </p:cNvSpPr>
          <p:nvPr>
            <p:ph type="body" idx="1"/>
          </p:nvPr>
        </p:nvSpPr>
        <p:spPr>
          <a:noFill/>
        </p:spPr>
        <p:txBody>
          <a:bodyPr/>
          <a:lstStyle/>
          <a:p>
            <a:pPr eaLnBrk="1" hangingPunct="1"/>
            <a:r>
              <a:rPr lang="en-GB" smtClean="0"/>
              <a:t>“Resultant”</a:t>
            </a:r>
          </a:p>
          <a:p>
            <a:pPr eaLnBrk="1" hangingPunct="1"/>
            <a:endParaRPr lang="en-GB" smtClean="0"/>
          </a:p>
        </p:txBody>
      </p:sp>
      <p:grpSp>
        <p:nvGrpSpPr>
          <p:cNvPr id="17416" name="Group 35"/>
          <p:cNvGrpSpPr>
            <a:grpSpLocks/>
          </p:cNvGrpSpPr>
          <p:nvPr/>
        </p:nvGrpSpPr>
        <p:grpSpPr bwMode="auto">
          <a:xfrm>
            <a:off x="1979613" y="2957513"/>
            <a:ext cx="817562" cy="2814637"/>
            <a:chOff x="1247" y="1095"/>
            <a:chExt cx="515" cy="1773"/>
          </a:xfrm>
        </p:grpSpPr>
        <p:sp>
          <p:nvSpPr>
            <p:cNvPr id="17424" name="Line 5"/>
            <p:cNvSpPr>
              <a:spLocks noChangeShapeType="1"/>
            </p:cNvSpPr>
            <p:nvPr/>
          </p:nvSpPr>
          <p:spPr bwMode="auto">
            <a:xfrm flipV="1">
              <a:off x="1410" y="1095"/>
              <a:ext cx="352" cy="747"/>
            </a:xfrm>
            <a:prstGeom prst="line">
              <a:avLst/>
            </a:prstGeom>
            <a:noFill/>
            <a:ln w="1270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7425" name="Line 6"/>
            <p:cNvSpPr>
              <a:spLocks noChangeShapeType="1"/>
            </p:cNvSpPr>
            <p:nvPr/>
          </p:nvSpPr>
          <p:spPr bwMode="auto">
            <a:xfrm>
              <a:off x="1375" y="2051"/>
              <a:ext cx="272" cy="817"/>
            </a:xfrm>
            <a:prstGeom prst="line">
              <a:avLst/>
            </a:prstGeom>
            <a:noFill/>
            <a:ln w="1270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7426" name="Oval 27"/>
            <p:cNvSpPr>
              <a:spLocks noChangeArrowheads="1"/>
            </p:cNvSpPr>
            <p:nvPr/>
          </p:nvSpPr>
          <p:spPr bwMode="auto">
            <a:xfrm>
              <a:off x="1247" y="1842"/>
              <a:ext cx="227" cy="227"/>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 name="Group 36"/>
          <p:cNvGrpSpPr>
            <a:grpSpLocks/>
          </p:cNvGrpSpPr>
          <p:nvPr/>
        </p:nvGrpSpPr>
        <p:grpSpPr bwMode="auto">
          <a:xfrm>
            <a:off x="3779838" y="3213100"/>
            <a:ext cx="3598862" cy="2470150"/>
            <a:chOff x="2381" y="2024"/>
            <a:chExt cx="2267" cy="1556"/>
          </a:xfrm>
        </p:grpSpPr>
        <p:sp>
          <p:nvSpPr>
            <p:cNvPr id="17421" name="Text Box 24"/>
            <p:cNvSpPr txBox="1">
              <a:spLocks noChangeArrowheads="1"/>
            </p:cNvSpPr>
            <p:nvPr/>
          </p:nvSpPr>
          <p:spPr bwMode="auto">
            <a:xfrm>
              <a:off x="2381" y="2024"/>
              <a:ext cx="1633"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15600">
                  <a:solidFill>
                    <a:srgbClr val="FFFFCC"/>
                  </a:solidFill>
                </a:rPr>
                <a:t>=</a:t>
              </a:r>
            </a:p>
          </p:txBody>
        </p:sp>
        <p:sp>
          <p:nvSpPr>
            <p:cNvPr id="17422" name="Line 23"/>
            <p:cNvSpPr>
              <a:spLocks noChangeShapeType="1"/>
            </p:cNvSpPr>
            <p:nvPr/>
          </p:nvSpPr>
          <p:spPr bwMode="auto">
            <a:xfrm>
              <a:off x="3923" y="2773"/>
              <a:ext cx="725" cy="91"/>
            </a:xfrm>
            <a:prstGeom prst="line">
              <a:avLst/>
            </a:prstGeom>
            <a:noFill/>
            <a:ln w="127000">
              <a:solidFill>
                <a:srgbClr val="00FF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GB"/>
            </a:p>
          </p:txBody>
        </p:sp>
        <p:sp>
          <p:nvSpPr>
            <p:cNvPr id="17423" name="Oval 28"/>
            <p:cNvSpPr>
              <a:spLocks noChangeArrowheads="1"/>
            </p:cNvSpPr>
            <p:nvPr/>
          </p:nvSpPr>
          <p:spPr bwMode="auto">
            <a:xfrm>
              <a:off x="3696" y="2636"/>
              <a:ext cx="227" cy="227"/>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7418"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419" name="Line 33"/>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0"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animBg="1"/>
      <p:bldP spid="503826" grpId="0" animBg="1"/>
      <p:bldP spid="5038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3995738" y="3162300"/>
            <a:ext cx="2844800" cy="2470150"/>
            <a:chOff x="2517" y="1992"/>
            <a:chExt cx="1792" cy="1556"/>
          </a:xfrm>
        </p:grpSpPr>
        <p:sp>
          <p:nvSpPr>
            <p:cNvPr id="18451" name="Text Box 21"/>
            <p:cNvSpPr txBox="1">
              <a:spLocks noChangeArrowheads="1"/>
            </p:cNvSpPr>
            <p:nvPr/>
          </p:nvSpPr>
          <p:spPr bwMode="auto">
            <a:xfrm>
              <a:off x="2517" y="1992"/>
              <a:ext cx="1633"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15600">
                  <a:solidFill>
                    <a:srgbClr val="FFFFCC"/>
                  </a:solidFill>
                </a:rPr>
                <a:t>=</a:t>
              </a:r>
            </a:p>
          </p:txBody>
        </p:sp>
        <p:sp>
          <p:nvSpPr>
            <p:cNvPr id="18452" name="Oval 39"/>
            <p:cNvSpPr>
              <a:spLocks noChangeArrowheads="1"/>
            </p:cNvSpPr>
            <p:nvPr/>
          </p:nvSpPr>
          <p:spPr bwMode="auto">
            <a:xfrm>
              <a:off x="4082" y="2454"/>
              <a:ext cx="227" cy="227"/>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8FAB1F2-C5F0-474A-A139-2EE6C2730AB8}" type="slidenum">
              <a:rPr lang="en-GB" sz="1400" b="0" smtClean="0">
                <a:solidFill>
                  <a:schemeClr val="tx1"/>
                </a:solidFill>
                <a:latin typeface="Times New Roman" pitchFamily="18" charset="0"/>
              </a:rPr>
              <a:pPr eaLnBrk="1" hangingPunct="1"/>
              <a:t>16</a:t>
            </a:fld>
            <a:endParaRPr lang="en-GB" sz="1400" b="0" smtClean="0">
              <a:solidFill>
                <a:schemeClr val="tx1"/>
              </a:solidFill>
              <a:latin typeface="Times New Roman" pitchFamily="18" charset="0"/>
            </a:endParaRPr>
          </a:p>
        </p:txBody>
      </p:sp>
      <p:sp>
        <p:nvSpPr>
          <p:cNvPr id="18436" name="Rectangle 2"/>
          <p:cNvSpPr>
            <a:spLocks noGrp="1" noChangeArrowheads="1"/>
          </p:cNvSpPr>
          <p:nvPr>
            <p:ph type="title"/>
          </p:nvPr>
        </p:nvSpPr>
        <p:spPr>
          <a:xfrm>
            <a:off x="684213" y="0"/>
            <a:ext cx="7772400" cy="1143000"/>
          </a:xfrm>
        </p:spPr>
        <p:txBody>
          <a:bodyPr/>
          <a:lstStyle/>
          <a:p>
            <a:pPr eaLnBrk="1" hangingPunct="1"/>
            <a:r>
              <a:rPr lang="en-GB" smtClean="0"/>
              <a:t>Polygon of forces</a:t>
            </a:r>
            <a:endParaRPr lang="en-US" smtClean="0"/>
          </a:p>
        </p:txBody>
      </p:sp>
      <p:sp>
        <p:nvSpPr>
          <p:cNvPr id="504844" name="Line 12"/>
          <p:cNvSpPr>
            <a:spLocks noChangeShapeType="1"/>
          </p:cNvSpPr>
          <p:nvPr/>
        </p:nvSpPr>
        <p:spPr bwMode="auto">
          <a:xfrm flipH="1" flipV="1">
            <a:off x="4284663" y="3495675"/>
            <a:ext cx="1008062" cy="14287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04846" name="Line 14"/>
          <p:cNvSpPr>
            <a:spLocks noChangeShapeType="1"/>
          </p:cNvSpPr>
          <p:nvPr/>
        </p:nvSpPr>
        <p:spPr bwMode="auto">
          <a:xfrm flipV="1">
            <a:off x="3924300" y="1263650"/>
            <a:ext cx="720725" cy="1295400"/>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04847" name="Line 15"/>
          <p:cNvSpPr>
            <a:spLocks noChangeShapeType="1"/>
          </p:cNvSpPr>
          <p:nvPr/>
        </p:nvSpPr>
        <p:spPr bwMode="auto">
          <a:xfrm flipV="1">
            <a:off x="4645025" y="1190625"/>
            <a:ext cx="1081088" cy="71438"/>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04848" name="Line 16"/>
          <p:cNvSpPr>
            <a:spLocks noChangeShapeType="1"/>
          </p:cNvSpPr>
          <p:nvPr/>
        </p:nvSpPr>
        <p:spPr bwMode="auto">
          <a:xfrm flipH="1">
            <a:off x="5292725" y="1263650"/>
            <a:ext cx="360363" cy="2376488"/>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04851" name="Line 19"/>
          <p:cNvSpPr>
            <a:spLocks noChangeShapeType="1"/>
          </p:cNvSpPr>
          <p:nvPr/>
        </p:nvSpPr>
        <p:spPr bwMode="auto">
          <a:xfrm>
            <a:off x="3924300" y="2559050"/>
            <a:ext cx="360363" cy="936625"/>
          </a:xfrm>
          <a:prstGeom prst="line">
            <a:avLst/>
          </a:prstGeom>
          <a:noFill/>
          <a:ln w="76200">
            <a:solidFill>
              <a:srgbClr val="00FFFF"/>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8442"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443" name="Line 33"/>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4" name="Line 11"/>
          <p:cNvSpPr>
            <a:spLocks noChangeShapeType="1"/>
          </p:cNvSpPr>
          <p:nvPr/>
        </p:nvSpPr>
        <p:spPr bwMode="auto">
          <a:xfrm flipV="1">
            <a:off x="933450" y="4641850"/>
            <a:ext cx="720725" cy="1295400"/>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8445" name="Line 13"/>
          <p:cNvSpPr>
            <a:spLocks noChangeShapeType="1"/>
          </p:cNvSpPr>
          <p:nvPr/>
        </p:nvSpPr>
        <p:spPr bwMode="auto">
          <a:xfrm flipV="1">
            <a:off x="1898650" y="4413250"/>
            <a:ext cx="1081088" cy="71438"/>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8446" name="Line 17"/>
          <p:cNvSpPr>
            <a:spLocks noChangeShapeType="1"/>
          </p:cNvSpPr>
          <p:nvPr/>
        </p:nvSpPr>
        <p:spPr bwMode="auto">
          <a:xfrm flipH="1">
            <a:off x="1744663" y="1928813"/>
            <a:ext cx="360362" cy="237648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8447" name="Line 18"/>
          <p:cNvSpPr>
            <a:spLocks noChangeShapeType="1"/>
          </p:cNvSpPr>
          <p:nvPr/>
        </p:nvSpPr>
        <p:spPr bwMode="auto">
          <a:xfrm flipH="1" flipV="1">
            <a:off x="538163" y="4337050"/>
            <a:ext cx="1008062" cy="14287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8448" name="Oval 38"/>
          <p:cNvSpPr>
            <a:spLocks noChangeArrowheads="1"/>
          </p:cNvSpPr>
          <p:nvPr/>
        </p:nvSpPr>
        <p:spPr bwMode="auto">
          <a:xfrm>
            <a:off x="1541463" y="4305300"/>
            <a:ext cx="360362" cy="3603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9"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22" name="Line 19"/>
          <p:cNvSpPr>
            <a:spLocks noChangeShapeType="1"/>
          </p:cNvSpPr>
          <p:nvPr/>
        </p:nvSpPr>
        <p:spPr bwMode="auto">
          <a:xfrm>
            <a:off x="6721475" y="4248150"/>
            <a:ext cx="360363" cy="936625"/>
          </a:xfrm>
          <a:prstGeom prst="line">
            <a:avLst/>
          </a:prstGeom>
          <a:noFill/>
          <a:ln w="76200">
            <a:solidFill>
              <a:srgbClr val="00FFFF"/>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8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48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6" grpId="0" animBg="1"/>
      <p:bldP spid="504847" grpId="0" animBg="1"/>
      <p:bldP spid="504848" grpId="0" animBg="1"/>
      <p:bldP spid="50485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Combining Forces</a:t>
            </a:r>
            <a:endParaRPr lang="en-US" smtClean="0"/>
          </a:p>
        </p:txBody>
      </p:sp>
      <p:sp>
        <p:nvSpPr>
          <p:cNvPr id="19459" name="Rectangle 21"/>
          <p:cNvSpPr>
            <a:spLocks noGrp="1" noChangeArrowheads="1"/>
          </p:cNvSpPr>
          <p:nvPr>
            <p:ph type="body" idx="1"/>
          </p:nvPr>
        </p:nvSpPr>
        <p:spPr/>
        <p:txBody>
          <a:bodyPr/>
          <a:lstStyle/>
          <a:p>
            <a:r>
              <a:rPr lang="en-GB" smtClean="0"/>
              <a:t>“Components”</a:t>
            </a:r>
          </a:p>
          <a:p>
            <a:endParaRPr lang="en-GB" smtClean="0"/>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3E17AD1-B493-43CC-9352-D02017B07834}" type="slidenum">
              <a:rPr lang="en-GB" sz="1400" b="0" smtClean="0">
                <a:solidFill>
                  <a:schemeClr val="tx1"/>
                </a:solidFill>
                <a:latin typeface="Times New Roman" pitchFamily="18" charset="0"/>
              </a:rPr>
              <a:pPr eaLnBrk="1" hangingPunct="1"/>
              <a:t>17</a:t>
            </a:fld>
            <a:endParaRPr lang="en-GB" sz="1400" b="0" smtClean="0">
              <a:solidFill>
                <a:schemeClr val="tx1"/>
              </a:solidFill>
              <a:latin typeface="Times New Roman" pitchFamily="18" charset="0"/>
            </a:endParaRPr>
          </a:p>
        </p:txBody>
      </p:sp>
      <p:sp>
        <p:nvSpPr>
          <p:cNvPr id="19461" name="Line 7"/>
          <p:cNvSpPr>
            <a:spLocks noChangeShapeType="1"/>
          </p:cNvSpPr>
          <p:nvPr/>
        </p:nvSpPr>
        <p:spPr bwMode="auto">
          <a:xfrm flipV="1">
            <a:off x="3309938" y="2257425"/>
            <a:ext cx="2157412" cy="1411288"/>
          </a:xfrm>
          <a:prstGeom prst="line">
            <a:avLst/>
          </a:prstGeom>
          <a:noFill/>
          <a:ln w="127000">
            <a:solidFill>
              <a:srgbClr val="00FF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GB"/>
          </a:p>
        </p:txBody>
      </p:sp>
      <p:sp>
        <p:nvSpPr>
          <p:cNvPr id="19462"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463" name="Line 33"/>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4" name="Right Arrow 18"/>
          <p:cNvSpPr>
            <a:spLocks noChangeArrowheads="1"/>
          </p:cNvSpPr>
          <p:nvPr/>
        </p:nvSpPr>
        <p:spPr bwMode="auto">
          <a:xfrm>
            <a:off x="3309938" y="3592513"/>
            <a:ext cx="2157412" cy="285750"/>
          </a:xfrm>
          <a:prstGeom prst="rightArrow">
            <a:avLst>
              <a:gd name="adj1" fmla="val 50000"/>
              <a:gd name="adj2" fmla="val 49984"/>
            </a:avLst>
          </a:prstGeom>
          <a:solidFill>
            <a:srgbClr val="FF6600"/>
          </a:solidFill>
          <a:ln w="9525" algn="ctr">
            <a:solidFill>
              <a:schemeClr val="tx1"/>
            </a:solidFill>
            <a:round/>
            <a:headEnd/>
            <a:tailEnd/>
          </a:ln>
        </p:spPr>
        <p:txBody>
          <a:bodyPr/>
          <a:lstStyle/>
          <a:p>
            <a:endParaRPr lang="en-US"/>
          </a:p>
        </p:txBody>
      </p:sp>
      <p:sp>
        <p:nvSpPr>
          <p:cNvPr id="19465" name="Right Arrow 19"/>
          <p:cNvSpPr>
            <a:spLocks noChangeArrowheads="1"/>
          </p:cNvSpPr>
          <p:nvPr/>
        </p:nvSpPr>
        <p:spPr bwMode="auto">
          <a:xfrm rot="-5400000">
            <a:off x="4809331" y="2820194"/>
            <a:ext cx="1411288" cy="285750"/>
          </a:xfrm>
          <a:prstGeom prst="rightArrow">
            <a:avLst>
              <a:gd name="adj1" fmla="val 50000"/>
              <a:gd name="adj2" fmla="val 50006"/>
            </a:avLst>
          </a:prstGeom>
          <a:solidFill>
            <a:srgbClr val="FF6600"/>
          </a:solidFill>
          <a:ln w="9525" algn="ctr">
            <a:solidFill>
              <a:schemeClr val="tx1"/>
            </a:solidFill>
            <a:round/>
            <a:headEnd/>
            <a:tailEnd/>
          </a:ln>
        </p:spPr>
        <p:txBody>
          <a:bodyPr/>
          <a:lstStyle/>
          <a:p>
            <a:endParaRPr lang="en-US"/>
          </a:p>
        </p:txBody>
      </p:sp>
      <p:sp>
        <p:nvSpPr>
          <p:cNvPr id="19466" name="Rectangle 20"/>
          <p:cNvSpPr>
            <a:spLocks noChangeArrowheads="1"/>
          </p:cNvSpPr>
          <p:nvPr/>
        </p:nvSpPr>
        <p:spPr bwMode="auto">
          <a:xfrm>
            <a:off x="4154488" y="3878263"/>
            <a:ext cx="40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F</a:t>
            </a:r>
            <a:r>
              <a:rPr lang="en-GB" baseline="-25000"/>
              <a:t>x</a:t>
            </a:r>
            <a:endParaRPr lang="en-GB"/>
          </a:p>
        </p:txBody>
      </p:sp>
      <p:sp>
        <p:nvSpPr>
          <p:cNvPr id="19467" name="Rectangle 21"/>
          <p:cNvSpPr>
            <a:spLocks noChangeArrowheads="1"/>
          </p:cNvSpPr>
          <p:nvPr/>
        </p:nvSpPr>
        <p:spPr bwMode="auto">
          <a:xfrm>
            <a:off x="5657850" y="2828925"/>
            <a:ext cx="47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F</a:t>
            </a:r>
            <a:r>
              <a:rPr lang="en-GB" baseline="-25000"/>
              <a:t>y</a:t>
            </a:r>
            <a:r>
              <a:rPr lang="en-GB"/>
              <a:t> </a:t>
            </a:r>
          </a:p>
        </p:txBody>
      </p:sp>
      <p:sp>
        <p:nvSpPr>
          <p:cNvPr id="19468"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244F13A-A7DD-428F-A4B5-9104F01561BB}" type="slidenum">
              <a:rPr lang="en-GB" sz="1400" b="0" smtClean="0">
                <a:solidFill>
                  <a:schemeClr val="tx1"/>
                </a:solidFill>
                <a:latin typeface="Times New Roman" pitchFamily="18" charset="0"/>
              </a:rPr>
              <a:pPr eaLnBrk="1" hangingPunct="1"/>
              <a:t>18</a:t>
            </a:fld>
            <a:endParaRPr lang="en-GB" sz="1400" b="0" smtClean="0">
              <a:solidFill>
                <a:schemeClr val="tx1"/>
              </a:solidFill>
              <a:latin typeface="Times New Roman" pitchFamily="18" charset="0"/>
            </a:endParaRPr>
          </a:p>
        </p:txBody>
      </p:sp>
      <p:sp>
        <p:nvSpPr>
          <p:cNvPr id="20483" name="Rectangle 2"/>
          <p:cNvSpPr>
            <a:spLocks noGrp="1" noChangeArrowheads="1"/>
          </p:cNvSpPr>
          <p:nvPr>
            <p:ph type="title"/>
          </p:nvPr>
        </p:nvSpPr>
        <p:spPr>
          <a:xfrm>
            <a:off x="684213" y="0"/>
            <a:ext cx="7772400" cy="1143000"/>
          </a:xfrm>
        </p:spPr>
        <p:txBody>
          <a:bodyPr/>
          <a:lstStyle/>
          <a:p>
            <a:pPr eaLnBrk="1" hangingPunct="1"/>
            <a:r>
              <a:rPr lang="en-GB" smtClean="0"/>
              <a:t>Resolving Forces</a:t>
            </a:r>
            <a:endParaRPr lang="en-US" smtClean="0"/>
          </a:p>
        </p:txBody>
      </p:sp>
      <p:sp>
        <p:nvSpPr>
          <p:cNvPr id="20484"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485" name="Line 33"/>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6" name="Line 11"/>
          <p:cNvSpPr>
            <a:spLocks noChangeShapeType="1"/>
          </p:cNvSpPr>
          <p:nvPr/>
        </p:nvSpPr>
        <p:spPr bwMode="auto">
          <a:xfrm flipV="1">
            <a:off x="4652963" y="4238625"/>
            <a:ext cx="1114425" cy="989013"/>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487" name="Line 13"/>
          <p:cNvSpPr>
            <a:spLocks noChangeShapeType="1"/>
          </p:cNvSpPr>
          <p:nvPr/>
        </p:nvSpPr>
        <p:spPr bwMode="auto">
          <a:xfrm flipV="1">
            <a:off x="6011863" y="4010025"/>
            <a:ext cx="1082675" cy="71438"/>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488" name="Line 17"/>
          <p:cNvSpPr>
            <a:spLocks noChangeShapeType="1"/>
          </p:cNvSpPr>
          <p:nvPr/>
        </p:nvSpPr>
        <p:spPr bwMode="auto">
          <a:xfrm flipH="1">
            <a:off x="5859463" y="1525588"/>
            <a:ext cx="358775" cy="237648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489" name="Line 18"/>
          <p:cNvSpPr>
            <a:spLocks noChangeShapeType="1"/>
          </p:cNvSpPr>
          <p:nvPr/>
        </p:nvSpPr>
        <p:spPr bwMode="auto">
          <a:xfrm flipH="1" flipV="1">
            <a:off x="4652963" y="3933825"/>
            <a:ext cx="1006475" cy="14287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490" name="Oval 38"/>
          <p:cNvSpPr>
            <a:spLocks noChangeArrowheads="1"/>
          </p:cNvSpPr>
          <p:nvPr/>
        </p:nvSpPr>
        <p:spPr bwMode="auto">
          <a:xfrm>
            <a:off x="5656263" y="3902075"/>
            <a:ext cx="358775" cy="3603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Rectangle 21"/>
          <p:cNvSpPr txBox="1">
            <a:spLocks noChangeArrowheads="1"/>
          </p:cNvSpPr>
          <p:nvPr/>
        </p:nvSpPr>
        <p:spPr bwMode="auto">
          <a:xfrm>
            <a:off x="685800" y="1125538"/>
            <a:ext cx="7772400" cy="5111750"/>
          </a:xfrm>
          <a:prstGeom prst="rect">
            <a:avLst/>
          </a:prstGeom>
          <a:noFill/>
          <a:ln w="9525">
            <a:noFill/>
            <a:miter lim="800000"/>
            <a:headEnd/>
            <a:tailEnd/>
          </a:ln>
          <a:effectLst/>
        </p:spPr>
        <p:txBody>
          <a:bodyPr/>
          <a:lstStyle/>
          <a:p>
            <a:pPr marL="342900" indent="-342900">
              <a:spcBef>
                <a:spcPct val="20000"/>
              </a:spcBef>
              <a:buFontTx/>
              <a:buChar char="•"/>
              <a:defRPr/>
            </a:pPr>
            <a:r>
              <a:rPr lang="en-GB" sz="3200" b="0" kern="0" dirty="0">
                <a:solidFill>
                  <a:schemeClr val="bg1"/>
                </a:solidFill>
                <a:latin typeface="+mn-lt"/>
              </a:rPr>
              <a:t>Summation: </a:t>
            </a:r>
            <a:r>
              <a:rPr lang="el-GR" sz="3200" b="0" kern="0" dirty="0">
                <a:solidFill>
                  <a:schemeClr val="bg1"/>
                </a:solidFill>
                <a:latin typeface="+mn-lt"/>
              </a:rPr>
              <a:t>Σ</a:t>
            </a:r>
            <a:endParaRPr lang="en-GB" sz="3200" b="0" kern="0" dirty="0">
              <a:solidFill>
                <a:schemeClr val="bg1"/>
              </a:solidFill>
              <a:latin typeface="+mn-lt"/>
            </a:endParaRP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x</a:t>
            </a:r>
            <a:r>
              <a:rPr lang="en-GB" sz="3200" b="0" kern="0" dirty="0">
                <a:solidFill>
                  <a:schemeClr val="bg1"/>
                </a:solidFill>
              </a:rPr>
              <a:t>, </a:t>
            </a: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y</a:t>
            </a:r>
            <a:endParaRPr lang="en-GB" sz="3200" b="0" kern="0" baseline="-25000" dirty="0">
              <a:solidFill>
                <a:schemeClr val="bg1"/>
              </a:solidFill>
              <a:latin typeface="+mn-lt"/>
            </a:endParaRPr>
          </a:p>
          <a:p>
            <a:pPr marL="342900" indent="-342900">
              <a:spcBef>
                <a:spcPct val="20000"/>
              </a:spcBef>
              <a:buFontTx/>
              <a:buChar char="•"/>
              <a:defRPr/>
            </a:pPr>
            <a:endParaRPr lang="en-GB" sz="3200" b="0" kern="0" dirty="0">
              <a:solidFill>
                <a:schemeClr val="bg1"/>
              </a:solidFill>
              <a:latin typeface="+mn-lt"/>
            </a:endParaRPr>
          </a:p>
          <a:p>
            <a:pPr marL="342900" indent="-342900">
              <a:spcBef>
                <a:spcPct val="20000"/>
              </a:spcBef>
              <a:buFontTx/>
              <a:buChar char="•"/>
              <a:defRPr/>
            </a:pPr>
            <a:r>
              <a:rPr lang="en-GB" sz="3200" b="0" kern="0" dirty="0">
                <a:solidFill>
                  <a:schemeClr val="bg1"/>
                </a:solidFill>
                <a:latin typeface="+mn-lt"/>
              </a:rPr>
              <a:t>In equilibrium:</a:t>
            </a: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x</a:t>
            </a:r>
            <a:r>
              <a:rPr lang="en-GB" sz="3200" b="0" kern="0" dirty="0">
                <a:solidFill>
                  <a:schemeClr val="bg1"/>
                </a:solidFill>
              </a:rPr>
              <a:t> = 0</a:t>
            </a: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y</a:t>
            </a:r>
            <a:r>
              <a:rPr lang="en-GB" sz="3200" b="0" kern="0" dirty="0">
                <a:solidFill>
                  <a:schemeClr val="bg1"/>
                </a:solidFill>
                <a:latin typeface="+mn-lt"/>
              </a:rPr>
              <a:t> = 0</a:t>
            </a:r>
            <a:endParaRPr lang="en-GB" sz="3200" b="0" kern="0" baseline="-25000" dirty="0">
              <a:solidFill>
                <a:schemeClr val="bg1"/>
              </a:solidFill>
            </a:endParaRPr>
          </a:p>
        </p:txBody>
      </p:sp>
      <p:sp>
        <p:nvSpPr>
          <p:cNvPr id="13" name="Line 19"/>
          <p:cNvSpPr>
            <a:spLocks noChangeShapeType="1"/>
          </p:cNvSpPr>
          <p:nvPr/>
        </p:nvSpPr>
        <p:spPr bwMode="auto">
          <a:xfrm flipH="1" flipV="1">
            <a:off x="5408613" y="2997200"/>
            <a:ext cx="358775" cy="936625"/>
          </a:xfrm>
          <a:prstGeom prst="line">
            <a:avLst/>
          </a:prstGeom>
          <a:noFill/>
          <a:ln w="76200">
            <a:solidFill>
              <a:srgbClr val="00FFFF"/>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 name="Line 19"/>
          <p:cNvSpPr>
            <a:spLocks noChangeShapeType="1"/>
          </p:cNvSpPr>
          <p:nvPr/>
        </p:nvSpPr>
        <p:spPr bwMode="auto">
          <a:xfrm>
            <a:off x="5916613" y="4243388"/>
            <a:ext cx="407987" cy="984250"/>
          </a:xfrm>
          <a:prstGeom prst="line">
            <a:avLst/>
          </a:prstGeom>
          <a:noFill/>
          <a:ln w="76200">
            <a:solidFill>
              <a:srgbClr val="FFFF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0494"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1A22591-16DE-4F61-92B1-8034D93ADD81}" type="slidenum">
              <a:rPr lang="en-GB" sz="1400" b="0" smtClean="0">
                <a:solidFill>
                  <a:schemeClr val="tx1"/>
                </a:solidFill>
                <a:latin typeface="Times New Roman" pitchFamily="18" charset="0"/>
              </a:rPr>
              <a:pPr eaLnBrk="1" hangingPunct="1"/>
              <a:t>19</a:t>
            </a:fld>
            <a:endParaRPr lang="en-GB" sz="1400" b="0" smtClean="0">
              <a:solidFill>
                <a:schemeClr val="tx1"/>
              </a:solidFill>
              <a:latin typeface="Times New Roman" pitchFamily="18" charset="0"/>
            </a:endParaRPr>
          </a:p>
        </p:txBody>
      </p:sp>
      <p:sp>
        <p:nvSpPr>
          <p:cNvPr id="21507" name="Rectangle 5"/>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8" name="Rectangle 6"/>
          <p:cNvSpPr>
            <a:spLocks noGrp="1" noChangeArrowheads="1"/>
          </p:cNvSpPr>
          <p:nvPr>
            <p:ph type="title"/>
          </p:nvPr>
        </p:nvSpPr>
        <p:spPr>
          <a:xfrm>
            <a:off x="674688" y="0"/>
            <a:ext cx="7772400" cy="1143000"/>
          </a:xfrm>
        </p:spPr>
        <p:txBody>
          <a:bodyPr/>
          <a:lstStyle/>
          <a:p>
            <a:pPr eaLnBrk="1" hangingPunct="1"/>
            <a:r>
              <a:rPr lang="en-GB" smtClean="0"/>
              <a:t>Equilibrium</a:t>
            </a:r>
          </a:p>
        </p:txBody>
      </p:sp>
      <p:sp>
        <p:nvSpPr>
          <p:cNvPr id="21509" name="Line 7"/>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1510" name="Group 9"/>
          <p:cNvGrpSpPr>
            <a:grpSpLocks/>
          </p:cNvGrpSpPr>
          <p:nvPr/>
        </p:nvGrpSpPr>
        <p:grpSpPr bwMode="auto">
          <a:xfrm>
            <a:off x="2249488" y="3649663"/>
            <a:ext cx="4651375" cy="1973262"/>
            <a:chOff x="1417" y="2299"/>
            <a:chExt cx="2930" cy="1243"/>
          </a:xfrm>
        </p:grpSpPr>
        <p:sp>
          <p:nvSpPr>
            <p:cNvPr id="21520" name="Line 10"/>
            <p:cNvSpPr>
              <a:spLocks noChangeShapeType="1"/>
            </p:cNvSpPr>
            <p:nvPr/>
          </p:nvSpPr>
          <p:spPr bwMode="auto">
            <a:xfrm>
              <a:off x="1467" y="2727"/>
              <a:ext cx="0" cy="815"/>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21" name="Line 11"/>
            <p:cNvSpPr>
              <a:spLocks noChangeShapeType="1"/>
            </p:cNvSpPr>
            <p:nvPr/>
          </p:nvSpPr>
          <p:spPr bwMode="auto">
            <a:xfrm>
              <a:off x="4247" y="2727"/>
              <a:ext cx="0" cy="815"/>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1522" name="Group 12"/>
            <p:cNvGrpSpPr>
              <a:grpSpLocks/>
            </p:cNvGrpSpPr>
            <p:nvPr/>
          </p:nvGrpSpPr>
          <p:grpSpPr bwMode="auto">
            <a:xfrm>
              <a:off x="1417" y="2299"/>
              <a:ext cx="2930" cy="428"/>
              <a:chOff x="1417" y="2299"/>
              <a:chExt cx="2930" cy="428"/>
            </a:xfrm>
          </p:grpSpPr>
          <p:sp>
            <p:nvSpPr>
              <p:cNvPr id="21523" name="Line 13"/>
              <p:cNvSpPr>
                <a:spLocks noChangeShapeType="1"/>
              </p:cNvSpPr>
              <p:nvPr/>
            </p:nvSpPr>
            <p:spPr bwMode="auto">
              <a:xfrm>
                <a:off x="1417" y="2727"/>
                <a:ext cx="293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1524" name="Group 14"/>
              <p:cNvGrpSpPr>
                <a:grpSpLocks/>
              </p:cNvGrpSpPr>
              <p:nvPr/>
            </p:nvGrpSpPr>
            <p:grpSpPr bwMode="auto">
              <a:xfrm>
                <a:off x="1522" y="2299"/>
                <a:ext cx="1896" cy="350"/>
                <a:chOff x="1475" y="2300"/>
                <a:chExt cx="1896" cy="350"/>
              </a:xfrm>
            </p:grpSpPr>
            <p:grpSp>
              <p:nvGrpSpPr>
                <p:cNvPr id="21525" name="Group 15"/>
                <p:cNvGrpSpPr>
                  <a:grpSpLocks/>
                </p:cNvGrpSpPr>
                <p:nvPr/>
              </p:nvGrpSpPr>
              <p:grpSpPr bwMode="auto">
                <a:xfrm>
                  <a:off x="1481" y="2300"/>
                  <a:ext cx="1890" cy="350"/>
                  <a:chOff x="993" y="1810"/>
                  <a:chExt cx="1890" cy="350"/>
                </a:xfrm>
              </p:grpSpPr>
              <p:sp>
                <p:nvSpPr>
                  <p:cNvPr id="21540" name="Line 16"/>
                  <p:cNvSpPr>
                    <a:spLocks noChangeShapeType="1"/>
                  </p:cNvSpPr>
                  <p:nvPr/>
                </p:nvSpPr>
                <p:spPr bwMode="auto">
                  <a:xfrm flipH="1">
                    <a:off x="1057" y="1810"/>
                    <a:ext cx="182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1" name="Line 17"/>
                  <p:cNvSpPr>
                    <a:spLocks noChangeShapeType="1"/>
                  </p:cNvSpPr>
                  <p:nvPr/>
                </p:nvSpPr>
                <p:spPr bwMode="auto">
                  <a:xfrm flipH="1">
                    <a:off x="1057" y="2160"/>
                    <a:ext cx="182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42" name="Arc 18"/>
                  <p:cNvSpPr>
                    <a:spLocks/>
                  </p:cNvSpPr>
                  <p:nvPr/>
                </p:nvSpPr>
                <p:spPr bwMode="auto">
                  <a:xfrm flipH="1" flipV="1">
                    <a:off x="993" y="1810"/>
                    <a:ext cx="68" cy="350"/>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1" y="0"/>
                        </a:moveTo>
                        <a:cubicBezTo>
                          <a:pt x="11929" y="0"/>
                          <a:pt x="21600" y="9670"/>
                          <a:pt x="21600" y="21600"/>
                        </a:cubicBezTo>
                        <a:cubicBezTo>
                          <a:pt x="21600" y="32929"/>
                          <a:pt x="12845" y="42334"/>
                          <a:pt x="1544" y="43144"/>
                        </a:cubicBezTo>
                      </a:path>
                      <a:path w="21600" h="43145" stroke="0" extrusionOk="0">
                        <a:moveTo>
                          <a:pt x="-1" y="0"/>
                        </a:moveTo>
                        <a:cubicBezTo>
                          <a:pt x="11929" y="0"/>
                          <a:pt x="21600" y="9670"/>
                          <a:pt x="21600" y="21600"/>
                        </a:cubicBezTo>
                        <a:cubicBezTo>
                          <a:pt x="21600" y="32929"/>
                          <a:pt x="12845" y="42334"/>
                          <a:pt x="1544" y="43144"/>
                        </a:cubicBezTo>
                        <a:lnTo>
                          <a:pt x="0" y="21600"/>
                        </a:lnTo>
                        <a:lnTo>
                          <a:pt x="-1" y="0"/>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21526" name="Line 19"/>
                <p:cNvSpPr>
                  <a:spLocks noChangeShapeType="1"/>
                </p:cNvSpPr>
                <p:nvPr/>
              </p:nvSpPr>
              <p:spPr bwMode="auto">
                <a:xfrm flipH="1">
                  <a:off x="1595" y="2306"/>
                  <a:ext cx="1671"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27" name="Line 20"/>
                <p:cNvSpPr>
                  <a:spLocks noChangeShapeType="1"/>
                </p:cNvSpPr>
                <p:nvPr/>
              </p:nvSpPr>
              <p:spPr bwMode="auto">
                <a:xfrm flipH="1">
                  <a:off x="1517" y="2331"/>
                  <a:ext cx="1812"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28" name="Line 21"/>
                <p:cNvSpPr>
                  <a:spLocks noChangeShapeType="1"/>
                </p:cNvSpPr>
                <p:nvPr/>
              </p:nvSpPr>
              <p:spPr bwMode="auto">
                <a:xfrm flipH="1">
                  <a:off x="1508" y="2355"/>
                  <a:ext cx="1794"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29" name="Line 22"/>
                <p:cNvSpPr>
                  <a:spLocks noChangeShapeType="1"/>
                </p:cNvSpPr>
                <p:nvPr/>
              </p:nvSpPr>
              <p:spPr bwMode="auto">
                <a:xfrm flipH="1">
                  <a:off x="1502" y="2380"/>
                  <a:ext cx="1782"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0" name="Line 23"/>
                <p:cNvSpPr>
                  <a:spLocks noChangeShapeType="1"/>
                </p:cNvSpPr>
                <p:nvPr/>
              </p:nvSpPr>
              <p:spPr bwMode="auto">
                <a:xfrm flipH="1">
                  <a:off x="1493" y="2405"/>
                  <a:ext cx="1773"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1" name="Line 24"/>
                <p:cNvSpPr>
                  <a:spLocks noChangeShapeType="1"/>
                </p:cNvSpPr>
                <p:nvPr/>
              </p:nvSpPr>
              <p:spPr bwMode="auto">
                <a:xfrm flipH="1">
                  <a:off x="1487" y="2429"/>
                  <a:ext cx="177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2" name="Line 25"/>
                <p:cNvSpPr>
                  <a:spLocks noChangeShapeType="1"/>
                </p:cNvSpPr>
                <p:nvPr/>
              </p:nvSpPr>
              <p:spPr bwMode="auto">
                <a:xfrm flipH="1">
                  <a:off x="1478" y="2454"/>
                  <a:ext cx="1776"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3" name="Line 26"/>
                <p:cNvSpPr>
                  <a:spLocks noChangeShapeType="1"/>
                </p:cNvSpPr>
                <p:nvPr/>
              </p:nvSpPr>
              <p:spPr bwMode="auto">
                <a:xfrm flipH="1">
                  <a:off x="1478" y="2478"/>
                  <a:ext cx="1773"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4" name="Line 27"/>
                <p:cNvSpPr>
                  <a:spLocks noChangeShapeType="1"/>
                </p:cNvSpPr>
                <p:nvPr/>
              </p:nvSpPr>
              <p:spPr bwMode="auto">
                <a:xfrm flipH="1">
                  <a:off x="1475" y="2503"/>
                  <a:ext cx="1779"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5" name="Line 28"/>
                <p:cNvSpPr>
                  <a:spLocks noChangeShapeType="1"/>
                </p:cNvSpPr>
                <p:nvPr/>
              </p:nvSpPr>
              <p:spPr bwMode="auto">
                <a:xfrm flipH="1">
                  <a:off x="1493" y="2527"/>
                  <a:ext cx="1764"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6" name="Line 29"/>
                <p:cNvSpPr>
                  <a:spLocks noChangeShapeType="1"/>
                </p:cNvSpPr>
                <p:nvPr/>
              </p:nvSpPr>
              <p:spPr bwMode="auto">
                <a:xfrm flipH="1">
                  <a:off x="1496" y="2552"/>
                  <a:ext cx="177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7" name="Line 30"/>
                <p:cNvSpPr>
                  <a:spLocks noChangeShapeType="1"/>
                </p:cNvSpPr>
                <p:nvPr/>
              </p:nvSpPr>
              <p:spPr bwMode="auto">
                <a:xfrm flipH="1">
                  <a:off x="1484" y="2577"/>
                  <a:ext cx="180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8" name="Line 31"/>
                <p:cNvSpPr>
                  <a:spLocks noChangeShapeType="1"/>
                </p:cNvSpPr>
                <p:nvPr/>
              </p:nvSpPr>
              <p:spPr bwMode="auto">
                <a:xfrm flipH="1">
                  <a:off x="1502" y="2601"/>
                  <a:ext cx="180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39" name="Line 32"/>
                <p:cNvSpPr>
                  <a:spLocks noChangeShapeType="1"/>
                </p:cNvSpPr>
                <p:nvPr/>
              </p:nvSpPr>
              <p:spPr bwMode="auto">
                <a:xfrm flipH="1">
                  <a:off x="1523" y="2626"/>
                  <a:ext cx="1806"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sp>
        <p:nvSpPr>
          <p:cNvPr id="513061" name="Line 37"/>
          <p:cNvSpPr>
            <a:spLocks noChangeShapeType="1"/>
          </p:cNvSpPr>
          <p:nvPr/>
        </p:nvSpPr>
        <p:spPr bwMode="auto">
          <a:xfrm rot="5400000" flipH="1">
            <a:off x="6058694" y="3123406"/>
            <a:ext cx="0" cy="1620838"/>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6" name="Group 33"/>
          <p:cNvGrpSpPr>
            <a:grpSpLocks/>
          </p:cNvGrpSpPr>
          <p:nvPr/>
        </p:nvGrpSpPr>
        <p:grpSpPr bwMode="auto">
          <a:xfrm>
            <a:off x="3916363" y="2152650"/>
            <a:ext cx="0" cy="3402013"/>
            <a:chOff x="2467" y="1356"/>
            <a:chExt cx="0" cy="2143"/>
          </a:xfrm>
        </p:grpSpPr>
        <p:sp>
          <p:nvSpPr>
            <p:cNvPr id="21518" name="Line 34"/>
            <p:cNvSpPr>
              <a:spLocks noChangeShapeType="1"/>
            </p:cNvSpPr>
            <p:nvPr/>
          </p:nvSpPr>
          <p:spPr bwMode="auto">
            <a:xfrm>
              <a:off x="2467" y="2478"/>
              <a:ext cx="0" cy="1021"/>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1519" name="Line 35"/>
            <p:cNvSpPr>
              <a:spLocks noChangeShapeType="1"/>
            </p:cNvSpPr>
            <p:nvPr/>
          </p:nvSpPr>
          <p:spPr bwMode="auto">
            <a:xfrm flipV="1">
              <a:off x="2467" y="1356"/>
              <a:ext cx="0" cy="1021"/>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513060" name="Line 36"/>
          <p:cNvSpPr>
            <a:spLocks noChangeShapeType="1"/>
          </p:cNvSpPr>
          <p:nvPr/>
        </p:nvSpPr>
        <p:spPr bwMode="auto">
          <a:xfrm rot="-5400000">
            <a:off x="1610519" y="3123406"/>
            <a:ext cx="0" cy="1620838"/>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1514"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37" name="Rectangle 21"/>
          <p:cNvSpPr txBox="1">
            <a:spLocks noChangeArrowheads="1"/>
          </p:cNvSpPr>
          <p:nvPr/>
        </p:nvSpPr>
        <p:spPr bwMode="auto">
          <a:xfrm>
            <a:off x="4673600" y="2751138"/>
            <a:ext cx="4391025" cy="1096962"/>
          </a:xfrm>
          <a:prstGeom prst="rect">
            <a:avLst/>
          </a:prstGeom>
          <a:noFill/>
          <a:ln w="9525">
            <a:noFill/>
            <a:miter lim="800000"/>
            <a:headEnd/>
            <a:tailEnd/>
          </a:ln>
        </p:spPr>
        <p:txBody>
          <a:bodyPr/>
          <a:lstStyle/>
          <a:p>
            <a:pPr algn="ctr">
              <a:spcBef>
                <a:spcPct val="20000"/>
              </a:spcBef>
              <a:defRPr/>
            </a:pPr>
            <a:r>
              <a:rPr lang="en-GB" sz="3200" b="0" kern="0" dirty="0">
                <a:solidFill>
                  <a:schemeClr val="bg1"/>
                </a:solidFill>
                <a:latin typeface="+mn-lt"/>
              </a:rPr>
              <a:t>Maximum frictional force = </a:t>
            </a:r>
            <a:r>
              <a:rPr lang="en-GB" sz="3200" b="0" kern="0" dirty="0">
                <a:solidFill>
                  <a:schemeClr val="bg1"/>
                </a:solidFill>
                <a:latin typeface="+mn-lt"/>
                <a:cs typeface="Arial"/>
              </a:rPr>
              <a:t>µR</a:t>
            </a:r>
            <a:endParaRPr lang="en-GB" sz="3200" b="0" kern="0" dirty="0">
              <a:solidFill>
                <a:schemeClr val="bg1"/>
              </a:solidFill>
              <a:latin typeface="+mn-lt"/>
            </a:endParaRPr>
          </a:p>
          <a:p>
            <a:pPr marL="342900" indent="-342900">
              <a:spcBef>
                <a:spcPct val="20000"/>
              </a:spcBef>
              <a:buFontTx/>
              <a:buChar char="•"/>
              <a:defRPr/>
            </a:pPr>
            <a:endParaRPr lang="en-GB" sz="3200" b="0" kern="0" dirty="0">
              <a:solidFill>
                <a:schemeClr val="bg1"/>
              </a:solidFill>
              <a:latin typeface="+mn-lt"/>
            </a:endParaRPr>
          </a:p>
        </p:txBody>
      </p:sp>
      <p:sp>
        <p:nvSpPr>
          <p:cNvPr id="39" name="Rectangle 38"/>
          <p:cNvSpPr/>
          <p:nvPr/>
        </p:nvSpPr>
        <p:spPr>
          <a:xfrm>
            <a:off x="3698875" y="1595438"/>
            <a:ext cx="576263" cy="585787"/>
          </a:xfrm>
          <a:prstGeom prst="rect">
            <a:avLst/>
          </a:prstGeom>
        </p:spPr>
        <p:txBody>
          <a:bodyPr>
            <a:spAutoFit/>
          </a:bodyPr>
          <a:lstStyle/>
          <a:p>
            <a:pPr>
              <a:defRPr/>
            </a:pPr>
            <a:r>
              <a:rPr lang="en-GB" sz="3200" b="0" kern="0" dirty="0">
                <a:solidFill>
                  <a:schemeClr val="bg1"/>
                </a:solidFill>
                <a:latin typeface="+mn-lt"/>
                <a:cs typeface="Arial"/>
              </a:rPr>
              <a:t>R</a:t>
            </a:r>
            <a:endParaRPr lang="en-GB" sz="3200" dirty="0">
              <a:latin typeface="+mn-lt"/>
            </a:endParaRPr>
          </a:p>
        </p:txBody>
      </p:sp>
      <p:sp>
        <p:nvSpPr>
          <p:cNvPr id="40" name="Rectangle 21"/>
          <p:cNvSpPr txBox="1">
            <a:spLocks noChangeArrowheads="1"/>
          </p:cNvSpPr>
          <p:nvPr/>
        </p:nvSpPr>
        <p:spPr bwMode="auto">
          <a:xfrm>
            <a:off x="4275138" y="793750"/>
            <a:ext cx="4389437" cy="1096963"/>
          </a:xfrm>
          <a:prstGeom prst="rect">
            <a:avLst/>
          </a:prstGeom>
          <a:noFill/>
          <a:ln w="9525">
            <a:noFill/>
            <a:miter lim="800000"/>
            <a:headEnd/>
            <a:tailEnd/>
          </a:ln>
        </p:spPr>
        <p:txBody>
          <a:bodyPr/>
          <a:lstStyle/>
          <a:p>
            <a:pPr algn="ctr">
              <a:spcBef>
                <a:spcPct val="20000"/>
              </a:spcBef>
              <a:defRPr/>
            </a:pPr>
            <a:r>
              <a:rPr lang="en-GB" sz="2400" b="0" kern="0" dirty="0">
                <a:solidFill>
                  <a:schemeClr val="bg1"/>
                </a:solidFill>
                <a:cs typeface="Arial"/>
              </a:rPr>
              <a:t>µ = coefficient of friction</a:t>
            </a:r>
          </a:p>
          <a:p>
            <a:pPr algn="ctr">
              <a:spcBef>
                <a:spcPct val="20000"/>
              </a:spcBef>
              <a:defRPr/>
            </a:pPr>
            <a:r>
              <a:rPr lang="en-GB" sz="2400" b="0" kern="0" dirty="0">
                <a:solidFill>
                  <a:schemeClr val="bg1"/>
                </a:solidFill>
                <a:cs typeface="Arial"/>
              </a:rPr>
              <a:t>R = reaction force</a:t>
            </a:r>
            <a:endParaRPr lang="en-GB" sz="2400" b="0" kern="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61" grpId="0" animBg="1"/>
      <p:bldP spid="513060" grpId="0" animBg="1"/>
      <p:bldP spid="37"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7708900" cy="5111750"/>
          </a:xfrm>
          <a:prstGeom prst="rect">
            <a:avLst/>
          </a:prstGeom>
          <a:noFill/>
          <a:ln w="9525">
            <a:noFill/>
            <a:miter lim="800000"/>
            <a:headEnd/>
            <a:tailEnd/>
          </a:ln>
          <a:effectLst/>
        </p:spPr>
        <p:txBody>
          <a:bodyPr/>
          <a:lstStyle/>
          <a:p>
            <a:pPr marL="342900" indent="-342900">
              <a:spcBef>
                <a:spcPct val="20000"/>
              </a:spcBef>
              <a:buFontTx/>
              <a:buChar char="•"/>
              <a:defRPr/>
            </a:pPr>
            <a:r>
              <a:rPr lang="en-US" sz="3200" b="0" dirty="0">
                <a:solidFill>
                  <a:schemeClr val="bg1"/>
                </a:solidFill>
              </a:rPr>
              <a:t>Part 1 – General Mechanics</a:t>
            </a:r>
          </a:p>
          <a:p>
            <a:pPr marL="342900" indent="-342900">
              <a:spcBef>
                <a:spcPct val="20000"/>
              </a:spcBef>
              <a:buFontTx/>
              <a:buChar char="•"/>
              <a:defRPr/>
            </a:pPr>
            <a:r>
              <a:rPr lang="en-US" sz="3200" b="0" dirty="0">
                <a:solidFill>
                  <a:schemeClr val="bg1"/>
                </a:solidFill>
              </a:rPr>
              <a:t>Part 2 – Mechanics in the Body </a:t>
            </a:r>
            <a:endParaRPr lang="en-GB" sz="3200" b="0" kern="0" dirty="0">
              <a:solidFill>
                <a:schemeClr val="bg1"/>
              </a:solidFill>
              <a:latin typeface="+mn-lt"/>
            </a:endParaRPr>
          </a:p>
        </p:txBody>
      </p:sp>
      <p:sp>
        <p:nvSpPr>
          <p:cNvPr id="4099"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Lecture content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CD87E63-2D5F-48DF-8F43-BBC5CC33D426}" type="slidenum">
              <a:rPr lang="en-GB" sz="1400" b="0" smtClean="0">
                <a:solidFill>
                  <a:schemeClr val="tx1"/>
                </a:solidFill>
                <a:latin typeface="Times New Roman" pitchFamily="18" charset="0"/>
              </a:rPr>
              <a:pPr eaLnBrk="1" hangingPunct="1"/>
              <a:t>20</a:t>
            </a:fld>
            <a:endParaRPr lang="en-GB" sz="1400" b="0" smtClean="0">
              <a:solidFill>
                <a:schemeClr val="tx1"/>
              </a:solidFill>
              <a:latin typeface="Times New Roman" pitchFamily="18" charset="0"/>
            </a:endParaRPr>
          </a:p>
        </p:txBody>
      </p:sp>
      <p:sp>
        <p:nvSpPr>
          <p:cNvPr id="22531" name="Rectangle 5"/>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2" name="Rectangle 6"/>
          <p:cNvSpPr>
            <a:spLocks noGrp="1" noChangeArrowheads="1"/>
          </p:cNvSpPr>
          <p:nvPr>
            <p:ph type="title"/>
          </p:nvPr>
        </p:nvSpPr>
        <p:spPr>
          <a:xfrm>
            <a:off x="674688" y="0"/>
            <a:ext cx="7772400" cy="1143000"/>
          </a:xfrm>
        </p:spPr>
        <p:txBody>
          <a:bodyPr/>
          <a:lstStyle/>
          <a:p>
            <a:pPr eaLnBrk="1" hangingPunct="1"/>
            <a:r>
              <a:rPr lang="en-GB" smtClean="0"/>
              <a:t>Equilibrium</a:t>
            </a:r>
          </a:p>
        </p:txBody>
      </p:sp>
      <p:sp>
        <p:nvSpPr>
          <p:cNvPr id="22533" name="Line 7"/>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2534" name="Group 9"/>
          <p:cNvGrpSpPr>
            <a:grpSpLocks/>
          </p:cNvGrpSpPr>
          <p:nvPr/>
        </p:nvGrpSpPr>
        <p:grpSpPr bwMode="auto">
          <a:xfrm>
            <a:off x="2249488" y="3649663"/>
            <a:ext cx="4651375" cy="1973262"/>
            <a:chOff x="1417" y="2299"/>
            <a:chExt cx="2930" cy="1243"/>
          </a:xfrm>
        </p:grpSpPr>
        <p:sp>
          <p:nvSpPr>
            <p:cNvPr id="22542" name="Line 10"/>
            <p:cNvSpPr>
              <a:spLocks noChangeShapeType="1"/>
            </p:cNvSpPr>
            <p:nvPr/>
          </p:nvSpPr>
          <p:spPr bwMode="auto">
            <a:xfrm>
              <a:off x="1467" y="2727"/>
              <a:ext cx="0" cy="815"/>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43" name="Line 11"/>
            <p:cNvSpPr>
              <a:spLocks noChangeShapeType="1"/>
            </p:cNvSpPr>
            <p:nvPr/>
          </p:nvSpPr>
          <p:spPr bwMode="auto">
            <a:xfrm>
              <a:off x="4247" y="2727"/>
              <a:ext cx="0" cy="815"/>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2544" name="Group 12"/>
            <p:cNvGrpSpPr>
              <a:grpSpLocks/>
            </p:cNvGrpSpPr>
            <p:nvPr/>
          </p:nvGrpSpPr>
          <p:grpSpPr bwMode="auto">
            <a:xfrm>
              <a:off x="1417" y="2299"/>
              <a:ext cx="2930" cy="428"/>
              <a:chOff x="1417" y="2299"/>
              <a:chExt cx="2930" cy="428"/>
            </a:xfrm>
          </p:grpSpPr>
          <p:sp>
            <p:nvSpPr>
              <p:cNvPr id="22545" name="Line 13"/>
              <p:cNvSpPr>
                <a:spLocks noChangeShapeType="1"/>
              </p:cNvSpPr>
              <p:nvPr/>
            </p:nvSpPr>
            <p:spPr bwMode="auto">
              <a:xfrm>
                <a:off x="1417" y="2727"/>
                <a:ext cx="293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2546" name="Group 14"/>
              <p:cNvGrpSpPr>
                <a:grpSpLocks/>
              </p:cNvGrpSpPr>
              <p:nvPr/>
            </p:nvGrpSpPr>
            <p:grpSpPr bwMode="auto">
              <a:xfrm>
                <a:off x="1522" y="2299"/>
                <a:ext cx="1896" cy="350"/>
                <a:chOff x="1475" y="2300"/>
                <a:chExt cx="1896" cy="350"/>
              </a:xfrm>
            </p:grpSpPr>
            <p:grpSp>
              <p:nvGrpSpPr>
                <p:cNvPr id="22547" name="Group 15"/>
                <p:cNvGrpSpPr>
                  <a:grpSpLocks/>
                </p:cNvGrpSpPr>
                <p:nvPr/>
              </p:nvGrpSpPr>
              <p:grpSpPr bwMode="auto">
                <a:xfrm>
                  <a:off x="1481" y="2300"/>
                  <a:ext cx="1890" cy="350"/>
                  <a:chOff x="993" y="1810"/>
                  <a:chExt cx="1890" cy="350"/>
                </a:xfrm>
              </p:grpSpPr>
              <p:sp>
                <p:nvSpPr>
                  <p:cNvPr id="22562" name="Line 16"/>
                  <p:cNvSpPr>
                    <a:spLocks noChangeShapeType="1"/>
                  </p:cNvSpPr>
                  <p:nvPr/>
                </p:nvSpPr>
                <p:spPr bwMode="auto">
                  <a:xfrm flipH="1">
                    <a:off x="1057" y="1810"/>
                    <a:ext cx="182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63" name="Line 17"/>
                  <p:cNvSpPr>
                    <a:spLocks noChangeShapeType="1"/>
                  </p:cNvSpPr>
                  <p:nvPr/>
                </p:nvSpPr>
                <p:spPr bwMode="auto">
                  <a:xfrm flipH="1">
                    <a:off x="1057" y="2160"/>
                    <a:ext cx="182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64" name="Arc 18"/>
                  <p:cNvSpPr>
                    <a:spLocks/>
                  </p:cNvSpPr>
                  <p:nvPr/>
                </p:nvSpPr>
                <p:spPr bwMode="auto">
                  <a:xfrm flipH="1" flipV="1">
                    <a:off x="993" y="1810"/>
                    <a:ext cx="68" cy="350"/>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1" y="0"/>
                        </a:moveTo>
                        <a:cubicBezTo>
                          <a:pt x="11929" y="0"/>
                          <a:pt x="21600" y="9670"/>
                          <a:pt x="21600" y="21600"/>
                        </a:cubicBezTo>
                        <a:cubicBezTo>
                          <a:pt x="21600" y="32929"/>
                          <a:pt x="12845" y="42334"/>
                          <a:pt x="1544" y="43144"/>
                        </a:cubicBezTo>
                      </a:path>
                      <a:path w="21600" h="43145" stroke="0" extrusionOk="0">
                        <a:moveTo>
                          <a:pt x="-1" y="0"/>
                        </a:moveTo>
                        <a:cubicBezTo>
                          <a:pt x="11929" y="0"/>
                          <a:pt x="21600" y="9670"/>
                          <a:pt x="21600" y="21600"/>
                        </a:cubicBezTo>
                        <a:cubicBezTo>
                          <a:pt x="21600" y="32929"/>
                          <a:pt x="12845" y="42334"/>
                          <a:pt x="1544" y="43144"/>
                        </a:cubicBezTo>
                        <a:lnTo>
                          <a:pt x="0" y="21600"/>
                        </a:lnTo>
                        <a:lnTo>
                          <a:pt x="-1" y="0"/>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22548" name="Line 19"/>
                <p:cNvSpPr>
                  <a:spLocks noChangeShapeType="1"/>
                </p:cNvSpPr>
                <p:nvPr/>
              </p:nvSpPr>
              <p:spPr bwMode="auto">
                <a:xfrm flipH="1">
                  <a:off x="1595" y="2306"/>
                  <a:ext cx="1671"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49" name="Line 20"/>
                <p:cNvSpPr>
                  <a:spLocks noChangeShapeType="1"/>
                </p:cNvSpPr>
                <p:nvPr/>
              </p:nvSpPr>
              <p:spPr bwMode="auto">
                <a:xfrm flipH="1">
                  <a:off x="1517" y="2331"/>
                  <a:ext cx="1812"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0" name="Line 21"/>
                <p:cNvSpPr>
                  <a:spLocks noChangeShapeType="1"/>
                </p:cNvSpPr>
                <p:nvPr/>
              </p:nvSpPr>
              <p:spPr bwMode="auto">
                <a:xfrm flipH="1">
                  <a:off x="1508" y="2355"/>
                  <a:ext cx="1794"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1" name="Line 22"/>
                <p:cNvSpPr>
                  <a:spLocks noChangeShapeType="1"/>
                </p:cNvSpPr>
                <p:nvPr/>
              </p:nvSpPr>
              <p:spPr bwMode="auto">
                <a:xfrm flipH="1">
                  <a:off x="1502" y="2380"/>
                  <a:ext cx="1782"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2" name="Line 23"/>
                <p:cNvSpPr>
                  <a:spLocks noChangeShapeType="1"/>
                </p:cNvSpPr>
                <p:nvPr/>
              </p:nvSpPr>
              <p:spPr bwMode="auto">
                <a:xfrm flipH="1">
                  <a:off x="1493" y="2405"/>
                  <a:ext cx="1773"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3" name="Line 24"/>
                <p:cNvSpPr>
                  <a:spLocks noChangeShapeType="1"/>
                </p:cNvSpPr>
                <p:nvPr/>
              </p:nvSpPr>
              <p:spPr bwMode="auto">
                <a:xfrm flipH="1">
                  <a:off x="1487" y="2429"/>
                  <a:ext cx="177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4" name="Line 25"/>
                <p:cNvSpPr>
                  <a:spLocks noChangeShapeType="1"/>
                </p:cNvSpPr>
                <p:nvPr/>
              </p:nvSpPr>
              <p:spPr bwMode="auto">
                <a:xfrm flipH="1">
                  <a:off x="1478" y="2454"/>
                  <a:ext cx="1776"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5" name="Line 26"/>
                <p:cNvSpPr>
                  <a:spLocks noChangeShapeType="1"/>
                </p:cNvSpPr>
                <p:nvPr/>
              </p:nvSpPr>
              <p:spPr bwMode="auto">
                <a:xfrm flipH="1">
                  <a:off x="1478" y="2478"/>
                  <a:ext cx="1773"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6" name="Line 27"/>
                <p:cNvSpPr>
                  <a:spLocks noChangeShapeType="1"/>
                </p:cNvSpPr>
                <p:nvPr/>
              </p:nvSpPr>
              <p:spPr bwMode="auto">
                <a:xfrm flipH="1">
                  <a:off x="1475" y="2503"/>
                  <a:ext cx="1779"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7" name="Line 28"/>
                <p:cNvSpPr>
                  <a:spLocks noChangeShapeType="1"/>
                </p:cNvSpPr>
                <p:nvPr/>
              </p:nvSpPr>
              <p:spPr bwMode="auto">
                <a:xfrm flipH="1">
                  <a:off x="1493" y="2527"/>
                  <a:ext cx="1764"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8" name="Line 29"/>
                <p:cNvSpPr>
                  <a:spLocks noChangeShapeType="1"/>
                </p:cNvSpPr>
                <p:nvPr/>
              </p:nvSpPr>
              <p:spPr bwMode="auto">
                <a:xfrm flipH="1">
                  <a:off x="1496" y="2552"/>
                  <a:ext cx="177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9" name="Line 30"/>
                <p:cNvSpPr>
                  <a:spLocks noChangeShapeType="1"/>
                </p:cNvSpPr>
                <p:nvPr/>
              </p:nvSpPr>
              <p:spPr bwMode="auto">
                <a:xfrm flipH="1">
                  <a:off x="1484" y="2577"/>
                  <a:ext cx="180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60" name="Line 31"/>
                <p:cNvSpPr>
                  <a:spLocks noChangeShapeType="1"/>
                </p:cNvSpPr>
                <p:nvPr/>
              </p:nvSpPr>
              <p:spPr bwMode="auto">
                <a:xfrm flipH="1">
                  <a:off x="1502" y="2601"/>
                  <a:ext cx="1800"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61" name="Line 32"/>
                <p:cNvSpPr>
                  <a:spLocks noChangeShapeType="1"/>
                </p:cNvSpPr>
                <p:nvPr/>
              </p:nvSpPr>
              <p:spPr bwMode="auto">
                <a:xfrm flipH="1">
                  <a:off x="1523" y="2626"/>
                  <a:ext cx="1806" cy="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nvGrpSpPr>
          <p:cNvPr id="22535" name="Group 33"/>
          <p:cNvGrpSpPr>
            <a:grpSpLocks/>
          </p:cNvGrpSpPr>
          <p:nvPr/>
        </p:nvGrpSpPr>
        <p:grpSpPr bwMode="auto">
          <a:xfrm>
            <a:off x="3916363" y="2152650"/>
            <a:ext cx="0" cy="3402013"/>
            <a:chOff x="2467" y="1356"/>
            <a:chExt cx="0" cy="2143"/>
          </a:xfrm>
        </p:grpSpPr>
        <p:sp>
          <p:nvSpPr>
            <p:cNvPr id="22540" name="Line 34"/>
            <p:cNvSpPr>
              <a:spLocks noChangeShapeType="1"/>
            </p:cNvSpPr>
            <p:nvPr/>
          </p:nvSpPr>
          <p:spPr bwMode="auto">
            <a:xfrm>
              <a:off x="2467" y="2478"/>
              <a:ext cx="0" cy="1021"/>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541" name="Line 35"/>
            <p:cNvSpPr>
              <a:spLocks noChangeShapeType="1"/>
            </p:cNvSpPr>
            <p:nvPr/>
          </p:nvSpPr>
          <p:spPr bwMode="auto">
            <a:xfrm flipV="1">
              <a:off x="2467" y="1356"/>
              <a:ext cx="0" cy="1021"/>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22536" name="Line 36"/>
          <p:cNvSpPr>
            <a:spLocks noChangeShapeType="1"/>
          </p:cNvSpPr>
          <p:nvPr/>
        </p:nvSpPr>
        <p:spPr bwMode="auto">
          <a:xfrm rot="-5400000">
            <a:off x="1610519" y="3123406"/>
            <a:ext cx="0" cy="1620838"/>
          </a:xfrm>
          <a:prstGeom prst="line">
            <a:avLst/>
          </a:prstGeom>
          <a:noFill/>
          <a:ln w="5080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537"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37" name="Rectangle 21"/>
          <p:cNvSpPr txBox="1">
            <a:spLocks noChangeArrowheads="1"/>
          </p:cNvSpPr>
          <p:nvPr/>
        </p:nvSpPr>
        <p:spPr bwMode="auto">
          <a:xfrm>
            <a:off x="5749925" y="2797175"/>
            <a:ext cx="2889250" cy="1096963"/>
          </a:xfrm>
          <a:prstGeom prst="rect">
            <a:avLst/>
          </a:prstGeom>
          <a:noFill/>
          <a:ln w="9525">
            <a:noFill/>
            <a:miter lim="800000"/>
            <a:headEnd/>
            <a:tailEnd/>
          </a:ln>
        </p:spPr>
        <p:txBody>
          <a:bodyPr/>
          <a:lstStyle/>
          <a:p>
            <a:pPr algn="ctr">
              <a:spcBef>
                <a:spcPct val="20000"/>
              </a:spcBef>
              <a:defRPr/>
            </a:pPr>
            <a:r>
              <a:rPr lang="en-GB" sz="3200" b="0" kern="0" dirty="0">
                <a:solidFill>
                  <a:schemeClr val="bg1"/>
                </a:solidFill>
                <a:latin typeface="+mn-lt"/>
              </a:rPr>
              <a:t>F = m x a</a:t>
            </a:r>
          </a:p>
          <a:p>
            <a:pPr algn="ctr">
              <a:spcBef>
                <a:spcPct val="20000"/>
              </a:spcBef>
              <a:defRPr/>
            </a:pPr>
            <a:r>
              <a:rPr lang="en-GB" sz="3200" b="0" kern="0" dirty="0">
                <a:solidFill>
                  <a:schemeClr val="bg1"/>
                </a:solidFill>
                <a:latin typeface="+mn-lt"/>
              </a:rPr>
              <a:t>a = F / m</a:t>
            </a:r>
          </a:p>
          <a:p>
            <a:pPr marL="342900" indent="-342900">
              <a:spcBef>
                <a:spcPct val="20000"/>
              </a:spcBef>
              <a:buFontTx/>
              <a:buChar char="•"/>
              <a:defRPr/>
            </a:pPr>
            <a:endParaRPr lang="en-GB" sz="3200" b="0" kern="0" dirty="0">
              <a:solidFill>
                <a:schemeClr val="bg1"/>
              </a:solidFill>
              <a:latin typeface="+mn-lt"/>
            </a:endParaRPr>
          </a:p>
        </p:txBody>
      </p:sp>
      <p:sp>
        <p:nvSpPr>
          <p:cNvPr id="38" name="Rectangle 21"/>
          <p:cNvSpPr txBox="1">
            <a:spLocks noChangeArrowheads="1"/>
          </p:cNvSpPr>
          <p:nvPr/>
        </p:nvSpPr>
        <p:spPr bwMode="auto">
          <a:xfrm>
            <a:off x="4275138" y="793750"/>
            <a:ext cx="4389437" cy="1096963"/>
          </a:xfrm>
          <a:prstGeom prst="rect">
            <a:avLst/>
          </a:prstGeom>
          <a:noFill/>
          <a:ln w="9525">
            <a:noFill/>
            <a:miter lim="800000"/>
            <a:headEnd/>
            <a:tailEnd/>
          </a:ln>
        </p:spPr>
        <p:txBody>
          <a:bodyPr/>
          <a:lstStyle/>
          <a:p>
            <a:pPr algn="ctr">
              <a:spcBef>
                <a:spcPct val="20000"/>
              </a:spcBef>
              <a:defRPr/>
            </a:pPr>
            <a:r>
              <a:rPr lang="en-GB" sz="2400" b="0" kern="0" dirty="0">
                <a:solidFill>
                  <a:schemeClr val="bg1"/>
                </a:solidFill>
                <a:cs typeface="Arial"/>
              </a:rPr>
              <a:t>F = resultant force</a:t>
            </a:r>
          </a:p>
          <a:p>
            <a:pPr algn="ctr">
              <a:spcBef>
                <a:spcPct val="20000"/>
              </a:spcBef>
              <a:defRPr/>
            </a:pPr>
            <a:r>
              <a:rPr lang="en-GB" sz="2400" b="0" kern="0" dirty="0">
                <a:solidFill>
                  <a:schemeClr val="bg1"/>
                </a:solidFill>
                <a:latin typeface="+mn-lt"/>
                <a:cs typeface="Arial"/>
              </a:rPr>
              <a:t>m = mass</a:t>
            </a:r>
          </a:p>
          <a:p>
            <a:pPr algn="ctr">
              <a:spcBef>
                <a:spcPct val="20000"/>
              </a:spcBef>
              <a:defRPr/>
            </a:pPr>
            <a:r>
              <a:rPr lang="en-GB" sz="2400" b="0" kern="0" dirty="0">
                <a:solidFill>
                  <a:schemeClr val="bg1"/>
                </a:solidFill>
                <a:latin typeface="+mn-lt"/>
                <a:cs typeface="Arial"/>
              </a:rPr>
              <a:t>a = acceleration</a:t>
            </a:r>
            <a:endParaRPr lang="en-GB" sz="2400" b="0" kern="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DB8CD3E-0726-44D2-A95F-AA097DD1FE25}" type="slidenum">
              <a:rPr lang="en-GB" sz="1400" b="0" smtClean="0">
                <a:solidFill>
                  <a:schemeClr val="tx1"/>
                </a:solidFill>
                <a:latin typeface="Times New Roman" pitchFamily="18" charset="0"/>
              </a:rPr>
              <a:pPr eaLnBrk="1" hangingPunct="1"/>
              <a:t>21</a:t>
            </a:fld>
            <a:endParaRPr lang="en-GB" sz="1400" b="0" smtClean="0">
              <a:solidFill>
                <a:schemeClr val="tx1"/>
              </a:solidFill>
              <a:latin typeface="Times New Roman" pitchFamily="18" charset="0"/>
            </a:endParaRPr>
          </a:p>
        </p:txBody>
      </p:sp>
      <p:sp>
        <p:nvSpPr>
          <p:cNvPr id="23555" name="Rectangle 2"/>
          <p:cNvSpPr>
            <a:spLocks noGrp="1" noChangeArrowheads="1"/>
          </p:cNvSpPr>
          <p:nvPr>
            <p:ph type="title"/>
          </p:nvPr>
        </p:nvSpPr>
        <p:spPr>
          <a:xfrm>
            <a:off x="684213" y="0"/>
            <a:ext cx="7772400" cy="1143000"/>
          </a:xfrm>
        </p:spPr>
        <p:txBody>
          <a:bodyPr/>
          <a:lstStyle/>
          <a:p>
            <a:pPr eaLnBrk="1" hangingPunct="1"/>
            <a:r>
              <a:rPr lang="en-GB" smtClean="0"/>
              <a:t>Moments</a:t>
            </a:r>
            <a:endParaRPr lang="en-US" smtClean="0"/>
          </a:p>
        </p:txBody>
      </p:sp>
      <p:sp>
        <p:nvSpPr>
          <p:cNvPr id="23556" name="Rectangle 3"/>
          <p:cNvSpPr>
            <a:spLocks noGrp="1" noChangeArrowheads="1"/>
          </p:cNvSpPr>
          <p:nvPr>
            <p:ph type="body" idx="1"/>
          </p:nvPr>
        </p:nvSpPr>
        <p:spPr>
          <a:xfrm>
            <a:off x="4284663" y="4754563"/>
            <a:ext cx="4460875" cy="1079500"/>
          </a:xfrm>
        </p:spPr>
        <p:txBody>
          <a:bodyPr/>
          <a:lstStyle/>
          <a:p>
            <a:pPr algn="ctr" eaLnBrk="1" hangingPunct="1">
              <a:buClr>
                <a:schemeClr val="tx1"/>
              </a:buClr>
              <a:buFontTx/>
              <a:buNone/>
            </a:pPr>
            <a:r>
              <a:rPr lang="en-GB" sz="4400" smtClean="0"/>
              <a:t>Moment = </a:t>
            </a:r>
            <a:r>
              <a:rPr lang="en-GB" sz="4400" smtClean="0">
                <a:solidFill>
                  <a:srgbClr val="FF9900"/>
                </a:solidFill>
              </a:rPr>
              <a:t>F</a:t>
            </a:r>
            <a:r>
              <a:rPr lang="en-GB" sz="4400" i="1" smtClean="0"/>
              <a:t> × </a:t>
            </a:r>
            <a:r>
              <a:rPr lang="en-GB" sz="4400" smtClean="0"/>
              <a:t>d</a:t>
            </a:r>
          </a:p>
        </p:txBody>
      </p:sp>
      <p:sp>
        <p:nvSpPr>
          <p:cNvPr id="23557" name="Line 4"/>
          <p:cNvSpPr>
            <a:spLocks noChangeShapeType="1"/>
          </p:cNvSpPr>
          <p:nvPr/>
        </p:nvSpPr>
        <p:spPr bwMode="auto">
          <a:xfrm>
            <a:off x="2986088" y="3897313"/>
            <a:ext cx="0" cy="93662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3558" name="Line 5"/>
          <p:cNvSpPr>
            <a:spLocks noChangeShapeType="1"/>
          </p:cNvSpPr>
          <p:nvPr/>
        </p:nvSpPr>
        <p:spPr bwMode="auto">
          <a:xfrm>
            <a:off x="5437188" y="3392488"/>
            <a:ext cx="0" cy="865187"/>
          </a:xfrm>
          <a:prstGeom prst="line">
            <a:avLst/>
          </a:prstGeom>
          <a:noFill/>
          <a:ln w="12700">
            <a:solidFill>
              <a:schemeClr val="bg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23559" name="Group 6"/>
          <p:cNvGrpSpPr>
            <a:grpSpLocks/>
          </p:cNvGrpSpPr>
          <p:nvPr/>
        </p:nvGrpSpPr>
        <p:grpSpPr bwMode="auto">
          <a:xfrm>
            <a:off x="2987675" y="873125"/>
            <a:ext cx="2449513" cy="3240088"/>
            <a:chOff x="657" y="981"/>
            <a:chExt cx="1543" cy="2041"/>
          </a:xfrm>
        </p:grpSpPr>
        <p:sp>
          <p:nvSpPr>
            <p:cNvPr id="23566" name="Line 7"/>
            <p:cNvSpPr>
              <a:spLocks noChangeShapeType="1"/>
            </p:cNvSpPr>
            <p:nvPr/>
          </p:nvSpPr>
          <p:spPr bwMode="auto">
            <a:xfrm>
              <a:off x="2199" y="981"/>
              <a:ext cx="0" cy="1497"/>
            </a:xfrm>
            <a:prstGeom prst="line">
              <a:avLst/>
            </a:prstGeom>
            <a:noFill/>
            <a:ln w="762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23567" name="Line 8"/>
            <p:cNvSpPr>
              <a:spLocks noChangeShapeType="1"/>
            </p:cNvSpPr>
            <p:nvPr/>
          </p:nvSpPr>
          <p:spPr bwMode="auto">
            <a:xfrm flipH="1">
              <a:off x="657" y="2478"/>
              <a:ext cx="1542" cy="363"/>
            </a:xfrm>
            <a:prstGeom prst="line">
              <a:avLst/>
            </a:prstGeom>
            <a:noFill/>
            <a:ln w="762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23568" name="Line 9"/>
            <p:cNvSpPr>
              <a:spLocks noChangeShapeType="1"/>
            </p:cNvSpPr>
            <p:nvPr/>
          </p:nvSpPr>
          <p:spPr bwMode="auto">
            <a:xfrm>
              <a:off x="657" y="3022"/>
              <a:ext cx="1543" cy="0"/>
            </a:xfrm>
            <a:prstGeom prst="line">
              <a:avLst/>
            </a:prstGeom>
            <a:noFill/>
            <a:ln w="12700">
              <a:solidFill>
                <a:schemeClr val="bg1"/>
              </a:solidFill>
              <a:prstDash val="dash"/>
              <a:round/>
              <a:headEnd type="stealth" w="lg" len="lg"/>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23560" name="Text Box 10"/>
          <p:cNvSpPr txBox="1">
            <a:spLocks noChangeArrowheads="1"/>
          </p:cNvSpPr>
          <p:nvPr/>
        </p:nvSpPr>
        <p:spPr bwMode="auto">
          <a:xfrm>
            <a:off x="2700338" y="4832350"/>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23561" name="Text Box 11"/>
          <p:cNvSpPr txBox="1">
            <a:spLocks noChangeArrowheads="1"/>
          </p:cNvSpPr>
          <p:nvPr/>
        </p:nvSpPr>
        <p:spPr bwMode="auto">
          <a:xfrm>
            <a:off x="3779838" y="4113213"/>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sz="3600" b="0">
                <a:solidFill>
                  <a:srgbClr val="FFFFCC"/>
                </a:solidFill>
                <a:latin typeface="Times New Roman" pitchFamily="18" charset="0"/>
              </a:rPr>
              <a:t>d</a:t>
            </a:r>
            <a:endParaRPr lang="en-US" sz="3600" b="0">
              <a:solidFill>
                <a:srgbClr val="FFFFCC"/>
              </a:solidFill>
              <a:latin typeface="Times New Roman" pitchFamily="18" charset="0"/>
            </a:endParaRPr>
          </a:p>
        </p:txBody>
      </p:sp>
      <p:sp>
        <p:nvSpPr>
          <p:cNvPr id="23562" name="Rectangle 12"/>
          <p:cNvSpPr>
            <a:spLocks noChangeArrowheads="1"/>
          </p:cNvSpPr>
          <p:nvPr/>
        </p:nvSpPr>
        <p:spPr bwMode="auto">
          <a:xfrm>
            <a:off x="685800" y="11255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GB" sz="3200" b="0">
                <a:solidFill>
                  <a:schemeClr val="bg1"/>
                </a:solidFill>
              </a:rPr>
              <a:t>“Moment of a force”</a:t>
            </a:r>
          </a:p>
          <a:p>
            <a:pPr marL="342900" indent="-342900">
              <a:spcBef>
                <a:spcPct val="20000"/>
              </a:spcBef>
              <a:buFontTx/>
              <a:buChar char="•"/>
            </a:pPr>
            <a:r>
              <a:rPr lang="en-GB" sz="3200" b="0">
                <a:solidFill>
                  <a:schemeClr val="bg1"/>
                </a:solidFill>
              </a:rPr>
              <a:t>Levers</a:t>
            </a:r>
          </a:p>
          <a:p>
            <a:pPr marL="342900" indent="-342900">
              <a:spcBef>
                <a:spcPct val="20000"/>
              </a:spcBef>
              <a:buFontTx/>
              <a:buChar char="•"/>
            </a:pPr>
            <a:r>
              <a:rPr lang="en-GB" sz="3200" b="0">
                <a:solidFill>
                  <a:schemeClr val="bg1"/>
                </a:solidFill>
              </a:rPr>
              <a:t>Measured in Nm</a:t>
            </a:r>
          </a:p>
          <a:p>
            <a:pPr marL="342900" indent="-342900">
              <a:spcBef>
                <a:spcPct val="20000"/>
              </a:spcBef>
              <a:buFontTx/>
              <a:buChar char="•"/>
            </a:pPr>
            <a:endParaRPr lang="en-GB" sz="3200" b="0">
              <a:solidFill>
                <a:schemeClr val="bg1"/>
              </a:solidFill>
            </a:endParaRPr>
          </a:p>
        </p:txBody>
      </p:sp>
      <p:sp>
        <p:nvSpPr>
          <p:cNvPr id="23563" name="Rectangle 13"/>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564" name="Line 14"/>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65"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F13D1F8-E47C-426F-8FA4-21079AE4E033}" type="slidenum">
              <a:rPr lang="en-GB" sz="1400" b="0" smtClean="0">
                <a:solidFill>
                  <a:schemeClr val="tx1"/>
                </a:solidFill>
                <a:latin typeface="Times New Roman" pitchFamily="18" charset="0"/>
              </a:rPr>
              <a:pPr eaLnBrk="1" hangingPunct="1"/>
              <a:t>22</a:t>
            </a:fld>
            <a:endParaRPr lang="en-GB" sz="1400" b="0" smtClean="0">
              <a:solidFill>
                <a:schemeClr val="tx1"/>
              </a:solidFill>
              <a:latin typeface="Times New Roman" pitchFamily="18" charset="0"/>
            </a:endParaRPr>
          </a:p>
        </p:txBody>
      </p:sp>
      <p:sp>
        <p:nvSpPr>
          <p:cNvPr id="24579" name="Rectangle 2"/>
          <p:cNvSpPr>
            <a:spLocks noGrp="1" noChangeArrowheads="1"/>
          </p:cNvSpPr>
          <p:nvPr>
            <p:ph type="title"/>
          </p:nvPr>
        </p:nvSpPr>
        <p:spPr>
          <a:xfrm>
            <a:off x="684213" y="0"/>
            <a:ext cx="7772400" cy="1143000"/>
          </a:xfrm>
        </p:spPr>
        <p:txBody>
          <a:bodyPr/>
          <a:lstStyle/>
          <a:p>
            <a:pPr eaLnBrk="1" hangingPunct="1"/>
            <a:r>
              <a:rPr lang="en-GB" smtClean="0"/>
              <a:t>Moments</a:t>
            </a:r>
            <a:endParaRPr lang="en-US" smtClean="0"/>
          </a:p>
        </p:txBody>
      </p:sp>
      <p:sp>
        <p:nvSpPr>
          <p:cNvPr id="24580" name="Rectangle 3"/>
          <p:cNvSpPr>
            <a:spLocks noGrp="1" noChangeArrowheads="1"/>
          </p:cNvSpPr>
          <p:nvPr>
            <p:ph type="body" idx="1"/>
          </p:nvPr>
        </p:nvSpPr>
        <p:spPr>
          <a:xfrm>
            <a:off x="4483100" y="1497013"/>
            <a:ext cx="4460875" cy="1079500"/>
          </a:xfrm>
        </p:spPr>
        <p:txBody>
          <a:bodyPr/>
          <a:lstStyle/>
          <a:p>
            <a:pPr algn="ctr" eaLnBrk="1" hangingPunct="1">
              <a:buClr>
                <a:schemeClr val="tx1"/>
              </a:buClr>
              <a:buFontTx/>
              <a:buNone/>
            </a:pPr>
            <a:r>
              <a:rPr lang="en-GB" sz="4400" smtClean="0"/>
              <a:t>Moment = </a:t>
            </a:r>
            <a:r>
              <a:rPr lang="en-GB" sz="4400" smtClean="0">
                <a:solidFill>
                  <a:srgbClr val="FF9900"/>
                </a:solidFill>
              </a:rPr>
              <a:t>M</a:t>
            </a:r>
            <a:endParaRPr lang="en-GB" sz="4400" smtClean="0"/>
          </a:p>
        </p:txBody>
      </p:sp>
      <p:sp>
        <p:nvSpPr>
          <p:cNvPr id="24581" name="Text Box 10"/>
          <p:cNvSpPr txBox="1">
            <a:spLocks noChangeArrowheads="1"/>
          </p:cNvSpPr>
          <p:nvPr/>
        </p:nvSpPr>
        <p:spPr bwMode="auto">
          <a:xfrm>
            <a:off x="4795838" y="2413000"/>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M</a:t>
            </a:r>
            <a:endParaRPr lang="en-US" sz="3600" b="0">
              <a:solidFill>
                <a:srgbClr val="FF9900"/>
              </a:solidFill>
              <a:latin typeface="Times New Roman" pitchFamily="18" charset="0"/>
            </a:endParaRPr>
          </a:p>
        </p:txBody>
      </p:sp>
      <p:sp>
        <p:nvSpPr>
          <p:cNvPr id="19466" name="Rectangle 12"/>
          <p:cNvSpPr>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buFontTx/>
              <a:buChar char="•"/>
              <a:defRPr/>
            </a:pPr>
            <a:r>
              <a:rPr lang="en-GB" sz="3200" b="0" dirty="0">
                <a:solidFill>
                  <a:schemeClr val="bg1"/>
                </a:solidFill>
              </a:rPr>
              <a:t>Direct moments</a:t>
            </a: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r>
              <a:rPr lang="en-GB" sz="3200" b="0" dirty="0">
                <a:solidFill>
                  <a:schemeClr val="bg1"/>
                </a:solidFill>
              </a:rPr>
              <a:t>In equilibrium: </a:t>
            </a: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M = 0</a:t>
            </a:r>
            <a:endParaRPr lang="en-GB" sz="3200" b="0" kern="0" baseline="-25000" dirty="0">
              <a:solidFill>
                <a:schemeClr val="bg1"/>
              </a:solidFill>
            </a:endParaRPr>
          </a:p>
          <a:p>
            <a:pPr marL="342900" indent="-342900">
              <a:spcBef>
                <a:spcPct val="20000"/>
              </a:spcBef>
              <a:buFontTx/>
              <a:buChar char="•"/>
              <a:defRPr/>
            </a:pPr>
            <a:endParaRPr lang="en-GB" sz="3200" b="0" dirty="0">
              <a:solidFill>
                <a:schemeClr val="bg1"/>
              </a:solidFill>
            </a:endParaRPr>
          </a:p>
        </p:txBody>
      </p:sp>
      <p:sp>
        <p:nvSpPr>
          <p:cNvPr id="24583" name="Rectangle 13"/>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4584" name="Line 14"/>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5" name="Flowchart: Direct Access Storage 16"/>
          <p:cNvSpPr>
            <a:spLocks noChangeArrowheads="1"/>
          </p:cNvSpPr>
          <p:nvPr/>
        </p:nvSpPr>
        <p:spPr bwMode="auto">
          <a:xfrm rot="1008438">
            <a:off x="2166938" y="2720975"/>
            <a:ext cx="2319337" cy="1238250"/>
          </a:xfrm>
          <a:prstGeom prst="flowChartMagneticDrum">
            <a:avLst/>
          </a:prstGeom>
          <a:solidFill>
            <a:schemeClr val="accent1"/>
          </a:solidFill>
          <a:ln w="9525" algn="ctr">
            <a:solidFill>
              <a:schemeClr val="tx1"/>
            </a:solidFill>
            <a:round/>
            <a:headEnd/>
            <a:tailEnd/>
          </a:ln>
        </p:spPr>
        <p:txBody>
          <a:bodyPr/>
          <a:lstStyle/>
          <a:p>
            <a:endParaRPr lang="en-US"/>
          </a:p>
        </p:txBody>
      </p:sp>
      <p:sp>
        <p:nvSpPr>
          <p:cNvPr id="18" name="Circular Arrow 17"/>
          <p:cNvSpPr/>
          <p:nvPr/>
        </p:nvSpPr>
        <p:spPr bwMode="auto">
          <a:xfrm rot="706345">
            <a:off x="3771900" y="2516188"/>
            <a:ext cx="1163638" cy="1435100"/>
          </a:xfrm>
          <a:prstGeom prst="circularArrow">
            <a:avLst>
              <a:gd name="adj1" fmla="val 8523"/>
              <a:gd name="adj2" fmla="val 1142319"/>
              <a:gd name="adj3" fmla="val 20457687"/>
              <a:gd name="adj4" fmla="val 14911492"/>
              <a:gd name="adj5" fmla="val 13684"/>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GB"/>
          </a:p>
        </p:txBody>
      </p:sp>
      <p:cxnSp>
        <p:nvCxnSpPr>
          <p:cNvPr id="24587" name="Straight Connector 19"/>
          <p:cNvCxnSpPr>
            <a:cxnSpLocks noChangeShapeType="1"/>
          </p:cNvCxnSpPr>
          <p:nvPr/>
        </p:nvCxnSpPr>
        <p:spPr bwMode="auto">
          <a:xfrm>
            <a:off x="4100513" y="3581400"/>
            <a:ext cx="1195387" cy="352425"/>
          </a:xfrm>
          <a:prstGeom prst="line">
            <a:avLst/>
          </a:prstGeom>
          <a:noFill/>
          <a:ln w="44450" algn="ctr">
            <a:solidFill>
              <a:schemeClr val="tx1"/>
            </a:solidFill>
            <a:prstDash val="dashDot"/>
            <a:round/>
            <a:headEnd/>
            <a:tailEnd/>
          </a:ln>
          <a:extLst>
            <a:ext uri="{909E8E84-426E-40DD-AFC4-6F175D3DCCD1}">
              <a14:hiddenFill xmlns:a14="http://schemas.microsoft.com/office/drawing/2010/main">
                <a:noFill/>
              </a14:hiddenFill>
            </a:ext>
          </a:extLst>
        </p:spPr>
      </p:cxnSp>
      <p:sp>
        <p:nvSpPr>
          <p:cNvPr id="24588"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D39FA78-8C57-4E9E-A5DA-18BE8BFDAF71}" type="slidenum">
              <a:rPr lang="en-GB" sz="1400" b="0" smtClean="0">
                <a:solidFill>
                  <a:schemeClr val="tx1"/>
                </a:solidFill>
                <a:latin typeface="Times New Roman" pitchFamily="18" charset="0"/>
              </a:rPr>
              <a:pPr eaLnBrk="1" hangingPunct="1"/>
              <a:t>23</a:t>
            </a:fld>
            <a:endParaRPr lang="en-GB" sz="1400" b="0" smtClean="0">
              <a:solidFill>
                <a:schemeClr val="tx1"/>
              </a:solidFill>
              <a:latin typeface="Times New Roman" pitchFamily="18" charset="0"/>
            </a:endParaRPr>
          </a:p>
        </p:txBody>
      </p:sp>
      <p:sp>
        <p:nvSpPr>
          <p:cNvPr id="25603"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25604" name="Rectangle 34"/>
          <p:cNvSpPr>
            <a:spLocks noGrp="1" noChangeArrowheads="1"/>
          </p:cNvSpPr>
          <p:nvPr>
            <p:ph type="body" idx="1"/>
          </p:nvPr>
        </p:nvSpPr>
        <p:spPr>
          <a:noFill/>
        </p:spPr>
        <p:txBody>
          <a:bodyPr/>
          <a:lstStyle/>
          <a:p>
            <a:pPr eaLnBrk="1" hangingPunct="1"/>
            <a:r>
              <a:rPr lang="en-GB" smtClean="0"/>
              <a:t>A way of calculating unknown forces and moments</a:t>
            </a:r>
          </a:p>
          <a:p>
            <a:pPr eaLnBrk="1" hangingPunct="1"/>
            <a:r>
              <a:rPr lang="en-GB" smtClean="0"/>
              <a:t>Example</a:t>
            </a:r>
          </a:p>
        </p:txBody>
      </p:sp>
      <p:sp>
        <p:nvSpPr>
          <p:cNvPr id="25605"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6" name="Line 36"/>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07"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5CF9003-1353-4E62-ADFF-0EFDE5A62589}" type="slidenum">
              <a:rPr lang="en-GB" sz="1400" b="0" smtClean="0">
                <a:solidFill>
                  <a:schemeClr val="tx1"/>
                </a:solidFill>
                <a:latin typeface="Times New Roman" pitchFamily="18" charset="0"/>
              </a:rPr>
              <a:pPr eaLnBrk="1" hangingPunct="1"/>
              <a:t>24</a:t>
            </a:fld>
            <a:endParaRPr lang="en-GB" sz="1400" b="0" smtClean="0">
              <a:solidFill>
                <a:schemeClr val="tx1"/>
              </a:solidFill>
              <a:latin typeface="Times New Roman" pitchFamily="18" charset="0"/>
            </a:endParaRPr>
          </a:p>
        </p:txBody>
      </p:sp>
      <p:sp>
        <p:nvSpPr>
          <p:cNvPr id="26627"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26628"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629" name="Line 36"/>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0"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18" name="Oval 5"/>
          <p:cNvSpPr>
            <a:spLocks noChangeArrowheads="1"/>
          </p:cNvSpPr>
          <p:nvPr/>
        </p:nvSpPr>
        <p:spPr bwMode="auto">
          <a:xfrm>
            <a:off x="1477963" y="2933700"/>
            <a:ext cx="1079500" cy="1079500"/>
          </a:xfrm>
          <a:prstGeom prst="ellipse">
            <a:avLst/>
          </a:prstGeom>
          <a:solidFill>
            <a:schemeClr val="folHlink"/>
          </a:solidFill>
          <a:ln w="9525">
            <a:solidFill>
              <a:srgbClr val="969696"/>
            </a:solidFill>
            <a:round/>
            <a:headEnd/>
            <a:tailEnd/>
          </a:ln>
        </p:spPr>
        <p:txBody>
          <a:bodyPr wrap="none" anchor="ctr"/>
          <a:lstStyle/>
          <a:p>
            <a:endParaRPr lang="en-US"/>
          </a:p>
        </p:txBody>
      </p:sp>
      <p:sp>
        <p:nvSpPr>
          <p:cNvPr id="26632" name="AutoShape 8"/>
          <p:cNvSpPr>
            <a:spLocks noChangeArrowheads="1"/>
          </p:cNvSpPr>
          <p:nvPr/>
        </p:nvSpPr>
        <p:spPr bwMode="auto">
          <a:xfrm flipV="1">
            <a:off x="1012825" y="2922588"/>
            <a:ext cx="2019300" cy="1514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nvGrpSpPr>
          <p:cNvPr id="26633" name="Group 9"/>
          <p:cNvGrpSpPr>
            <a:grpSpLocks/>
          </p:cNvGrpSpPr>
          <p:nvPr/>
        </p:nvGrpSpPr>
        <p:grpSpPr bwMode="auto">
          <a:xfrm>
            <a:off x="2459038" y="706438"/>
            <a:ext cx="5435600" cy="3565525"/>
            <a:chOff x="1186" y="969"/>
            <a:chExt cx="3424" cy="2246"/>
          </a:xfrm>
        </p:grpSpPr>
        <p:sp>
          <p:nvSpPr>
            <p:cNvPr id="26634" name="AutoShape 10"/>
            <p:cNvSpPr>
              <a:spLocks noChangeArrowheads="1"/>
            </p:cNvSpPr>
            <p:nvPr/>
          </p:nvSpPr>
          <p:spPr bwMode="auto">
            <a:xfrm>
              <a:off x="1186" y="2837"/>
              <a:ext cx="3017" cy="378"/>
            </a:xfrm>
            <a:prstGeom prst="roundRect">
              <a:avLst>
                <a:gd name="adj" fmla="val 16667"/>
              </a:avLst>
            </a:prstGeom>
            <a:solidFill>
              <a:srgbClr val="FFCC66"/>
            </a:solidFill>
            <a:ln w="38100">
              <a:solidFill>
                <a:srgbClr val="FFCC66"/>
              </a:solidFill>
              <a:round/>
              <a:headEnd/>
              <a:tailEnd/>
            </a:ln>
          </p:spPr>
          <p:txBody>
            <a:bodyPr wrap="none" anchor="ctr"/>
            <a:lstStyle/>
            <a:p>
              <a:endParaRPr lang="en-US"/>
            </a:p>
          </p:txBody>
        </p:sp>
        <p:sp>
          <p:nvSpPr>
            <p:cNvPr id="26635" name="Oval 11"/>
            <p:cNvSpPr>
              <a:spLocks noChangeArrowheads="1"/>
            </p:cNvSpPr>
            <p:nvPr/>
          </p:nvSpPr>
          <p:spPr bwMode="auto">
            <a:xfrm>
              <a:off x="3930" y="2387"/>
              <a:ext cx="680" cy="680"/>
            </a:xfrm>
            <a:prstGeom prst="ellipse">
              <a:avLst/>
            </a:prstGeom>
            <a:solidFill>
              <a:srgbClr val="2601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36" name="AutoShape 12"/>
            <p:cNvSpPr>
              <a:spLocks noChangeArrowheads="1"/>
            </p:cNvSpPr>
            <p:nvPr/>
          </p:nvSpPr>
          <p:spPr bwMode="auto">
            <a:xfrm rot="-5220000">
              <a:off x="3299" y="1704"/>
              <a:ext cx="2043" cy="574"/>
            </a:xfrm>
            <a:prstGeom prst="roundRect">
              <a:avLst>
                <a:gd name="adj" fmla="val 50000"/>
              </a:avLst>
            </a:prstGeom>
            <a:solidFill>
              <a:srgbClr val="FFCC66"/>
            </a:solidFill>
            <a:ln w="38100">
              <a:solidFill>
                <a:srgbClr val="FFCC66"/>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D9B5EB0-1033-4C01-A1BA-7F78F986543A}" type="slidenum">
              <a:rPr lang="en-GB" sz="1400" b="0" smtClean="0">
                <a:solidFill>
                  <a:schemeClr val="tx1"/>
                </a:solidFill>
                <a:latin typeface="Times New Roman" pitchFamily="18" charset="0"/>
              </a:rPr>
              <a:pPr eaLnBrk="1" hangingPunct="1"/>
              <a:t>25</a:t>
            </a:fld>
            <a:endParaRPr lang="en-GB" sz="1400" b="0" smtClean="0">
              <a:solidFill>
                <a:schemeClr val="tx1"/>
              </a:solidFill>
              <a:latin typeface="Times New Roman" pitchFamily="18" charset="0"/>
            </a:endParaRPr>
          </a:p>
        </p:txBody>
      </p:sp>
      <p:sp>
        <p:nvSpPr>
          <p:cNvPr id="27651"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27652"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53" name="Line 36"/>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54"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19" name="Line 6"/>
          <p:cNvSpPr>
            <a:spLocks noChangeShapeType="1"/>
          </p:cNvSpPr>
          <p:nvPr/>
        </p:nvSpPr>
        <p:spPr bwMode="auto">
          <a:xfrm flipV="1">
            <a:off x="6731000" y="2089150"/>
            <a:ext cx="0" cy="1597025"/>
          </a:xfrm>
          <a:prstGeom prst="line">
            <a:avLst/>
          </a:prstGeom>
          <a:noFill/>
          <a:ln w="47625">
            <a:solidFill>
              <a:schemeClr val="accent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27656" name="AutoShape 8"/>
          <p:cNvSpPr>
            <a:spLocks noChangeArrowheads="1"/>
          </p:cNvSpPr>
          <p:nvPr/>
        </p:nvSpPr>
        <p:spPr bwMode="auto">
          <a:xfrm flipV="1">
            <a:off x="1012825" y="2922588"/>
            <a:ext cx="2019300" cy="1514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7657" name="AutoShape 10"/>
          <p:cNvSpPr>
            <a:spLocks noChangeArrowheads="1"/>
          </p:cNvSpPr>
          <p:nvPr/>
        </p:nvSpPr>
        <p:spPr bwMode="auto">
          <a:xfrm>
            <a:off x="2459038" y="3671888"/>
            <a:ext cx="4789487" cy="600075"/>
          </a:xfrm>
          <a:prstGeom prst="roundRect">
            <a:avLst>
              <a:gd name="adj" fmla="val 16667"/>
            </a:avLst>
          </a:prstGeom>
          <a:solidFill>
            <a:srgbClr val="FFCC66"/>
          </a:solidFill>
          <a:ln w="38100">
            <a:solidFill>
              <a:srgbClr val="FFCC66"/>
            </a:solidFill>
            <a:round/>
            <a:headEnd/>
            <a:tailEnd/>
          </a:ln>
        </p:spPr>
        <p:txBody>
          <a:bodyPr wrap="none" anchor="ctr"/>
          <a:lstStyle/>
          <a:p>
            <a:endParaRPr lang="en-US"/>
          </a:p>
        </p:txBody>
      </p:sp>
      <p:sp>
        <p:nvSpPr>
          <p:cNvPr id="27658" name="Oval 11"/>
          <p:cNvSpPr>
            <a:spLocks noChangeArrowheads="1"/>
          </p:cNvSpPr>
          <p:nvPr/>
        </p:nvSpPr>
        <p:spPr bwMode="auto">
          <a:xfrm>
            <a:off x="6815138" y="2957513"/>
            <a:ext cx="1079500" cy="1079500"/>
          </a:xfrm>
          <a:prstGeom prst="ellipse">
            <a:avLst/>
          </a:prstGeom>
          <a:solidFill>
            <a:srgbClr val="2601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 name="Group 13"/>
          <p:cNvGrpSpPr>
            <a:grpSpLocks/>
          </p:cNvGrpSpPr>
          <p:nvPr/>
        </p:nvGrpSpPr>
        <p:grpSpPr bwMode="auto">
          <a:xfrm>
            <a:off x="5802313" y="2989263"/>
            <a:ext cx="2182812" cy="533400"/>
            <a:chOff x="3292" y="2407"/>
            <a:chExt cx="1375" cy="336"/>
          </a:xfrm>
        </p:grpSpPr>
        <p:sp>
          <p:nvSpPr>
            <p:cNvPr id="27668" name="Text Box 14"/>
            <p:cNvSpPr txBox="1">
              <a:spLocks noChangeArrowheads="1"/>
            </p:cNvSpPr>
            <p:nvPr/>
          </p:nvSpPr>
          <p:spPr bwMode="auto">
            <a:xfrm>
              <a:off x="3292" y="2407"/>
              <a:ext cx="13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a:solidFill>
                    <a:schemeClr val="bg1"/>
                  </a:solidFill>
                </a:rPr>
                <a:t>1 unit</a:t>
              </a:r>
            </a:p>
          </p:txBody>
        </p:sp>
        <p:sp>
          <p:nvSpPr>
            <p:cNvPr id="27669" name="Line 15"/>
            <p:cNvSpPr>
              <a:spLocks noChangeShapeType="1"/>
            </p:cNvSpPr>
            <p:nvPr/>
          </p:nvSpPr>
          <p:spPr bwMode="auto">
            <a:xfrm>
              <a:off x="3895" y="2743"/>
              <a:ext cx="138" cy="0"/>
            </a:xfrm>
            <a:prstGeom prst="line">
              <a:avLst/>
            </a:prstGeom>
            <a:noFill/>
            <a:ln w="25400">
              <a:solidFill>
                <a:srgbClr val="99FFCC"/>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0" name="Line 17"/>
          <p:cNvSpPr>
            <a:spLocks noChangeShapeType="1"/>
          </p:cNvSpPr>
          <p:nvPr/>
        </p:nvSpPr>
        <p:spPr bwMode="auto">
          <a:xfrm>
            <a:off x="1960563" y="3081338"/>
            <a:ext cx="0" cy="955675"/>
          </a:xfrm>
          <a:prstGeom prst="line">
            <a:avLst/>
          </a:prstGeom>
          <a:noFill/>
          <a:ln w="47625">
            <a:solidFill>
              <a:schemeClr val="accent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grpSp>
        <p:nvGrpSpPr>
          <p:cNvPr id="3" name="Group 18"/>
          <p:cNvGrpSpPr>
            <a:grpSpLocks/>
          </p:cNvGrpSpPr>
          <p:nvPr/>
        </p:nvGrpSpPr>
        <p:grpSpPr bwMode="auto">
          <a:xfrm>
            <a:off x="1954213" y="4533900"/>
            <a:ext cx="5091112" cy="457200"/>
            <a:chOff x="868" y="3380"/>
            <a:chExt cx="3207" cy="288"/>
          </a:xfrm>
        </p:grpSpPr>
        <p:sp>
          <p:nvSpPr>
            <p:cNvPr id="27666" name="Line 19"/>
            <p:cNvSpPr>
              <a:spLocks noChangeShapeType="1"/>
            </p:cNvSpPr>
            <p:nvPr/>
          </p:nvSpPr>
          <p:spPr bwMode="auto">
            <a:xfrm>
              <a:off x="868" y="3387"/>
              <a:ext cx="3207" cy="0"/>
            </a:xfrm>
            <a:prstGeom prst="line">
              <a:avLst/>
            </a:prstGeom>
            <a:noFill/>
            <a:ln w="25400">
              <a:solidFill>
                <a:srgbClr val="99FFCC"/>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667" name="Text Box 20"/>
            <p:cNvSpPr txBox="1">
              <a:spLocks noChangeArrowheads="1"/>
            </p:cNvSpPr>
            <p:nvPr/>
          </p:nvSpPr>
          <p:spPr bwMode="auto">
            <a:xfrm>
              <a:off x="1738" y="3380"/>
              <a:ext cx="13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a:solidFill>
                    <a:schemeClr val="bg1"/>
                  </a:solidFill>
                </a:rPr>
                <a:t>10 units</a:t>
              </a:r>
            </a:p>
          </p:txBody>
        </p:sp>
      </p:grpSp>
      <p:sp>
        <p:nvSpPr>
          <p:cNvPr id="22" name="Line 17"/>
          <p:cNvSpPr>
            <a:spLocks noChangeShapeType="1"/>
          </p:cNvSpPr>
          <p:nvPr/>
        </p:nvSpPr>
        <p:spPr bwMode="auto">
          <a:xfrm>
            <a:off x="7045325" y="2989263"/>
            <a:ext cx="0" cy="955675"/>
          </a:xfrm>
          <a:prstGeom prst="line">
            <a:avLst/>
          </a:prstGeom>
          <a:noFill/>
          <a:ln w="47625">
            <a:solidFill>
              <a:schemeClr val="accent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27663" name="Text Box 10"/>
          <p:cNvSpPr txBox="1">
            <a:spLocks noChangeArrowheads="1"/>
          </p:cNvSpPr>
          <p:nvPr/>
        </p:nvSpPr>
        <p:spPr bwMode="auto">
          <a:xfrm>
            <a:off x="6042025" y="2027238"/>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27664" name="Text Box 10"/>
          <p:cNvSpPr txBox="1">
            <a:spLocks noChangeArrowheads="1"/>
          </p:cNvSpPr>
          <p:nvPr/>
        </p:nvSpPr>
        <p:spPr bwMode="auto">
          <a:xfrm>
            <a:off x="7048500" y="2805113"/>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R</a:t>
            </a:r>
            <a:endParaRPr lang="en-US" sz="3600" b="0">
              <a:solidFill>
                <a:srgbClr val="FF9900"/>
              </a:solidFill>
              <a:latin typeface="Times New Roman" pitchFamily="18" charset="0"/>
            </a:endParaRPr>
          </a:p>
        </p:txBody>
      </p:sp>
      <p:sp>
        <p:nvSpPr>
          <p:cNvPr id="27665" name="Text Box 10"/>
          <p:cNvSpPr txBox="1">
            <a:spLocks noChangeArrowheads="1"/>
          </p:cNvSpPr>
          <p:nvPr/>
        </p:nvSpPr>
        <p:spPr bwMode="auto">
          <a:xfrm>
            <a:off x="1671638" y="2484438"/>
            <a:ext cx="2395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W</a:t>
            </a:r>
            <a:endParaRPr lang="en-US" sz="3600" b="0">
              <a:solidFill>
                <a:srgbClr val="FF99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55DE4EB-2717-450E-BBB5-67097AB103FB}" type="slidenum">
              <a:rPr lang="en-GB" sz="1400" b="0" smtClean="0">
                <a:solidFill>
                  <a:schemeClr val="tx1"/>
                </a:solidFill>
                <a:latin typeface="Times New Roman" pitchFamily="18" charset="0"/>
              </a:rPr>
              <a:pPr eaLnBrk="1" hangingPunct="1"/>
              <a:t>26</a:t>
            </a:fld>
            <a:endParaRPr lang="en-GB" sz="1400" b="0" smtClean="0">
              <a:solidFill>
                <a:schemeClr val="tx1"/>
              </a:solidFill>
              <a:latin typeface="Times New Roman" pitchFamily="18" charset="0"/>
            </a:endParaRPr>
          </a:p>
        </p:txBody>
      </p:sp>
      <p:sp>
        <p:nvSpPr>
          <p:cNvPr id="28675"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28676"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677" name="Line 36"/>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8" name="Rectangle 21"/>
          <p:cNvSpPr txBox="1">
            <a:spLocks noChangeArrowheads="1"/>
          </p:cNvSpPr>
          <p:nvPr/>
        </p:nvSpPr>
        <p:spPr bwMode="auto">
          <a:xfrm>
            <a:off x="685800" y="11255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buFontTx/>
              <a:buChar char="•"/>
            </a:pPr>
            <a:r>
              <a:rPr lang="en-GB" sz="3200" b="0">
                <a:solidFill>
                  <a:schemeClr val="bg1"/>
                </a:solidFill>
              </a:rPr>
              <a:t>Resolve Forces:</a:t>
            </a:r>
          </a:p>
          <a:p>
            <a:pPr eaLnBrk="1" hangingPunct="1">
              <a:spcBef>
                <a:spcPct val="20000"/>
              </a:spcBef>
              <a:buFontTx/>
              <a:buChar char="•"/>
            </a:pPr>
            <a:r>
              <a:rPr lang="el-GR" sz="3200" b="0">
                <a:solidFill>
                  <a:schemeClr val="bg1"/>
                </a:solidFill>
              </a:rPr>
              <a:t>Σ</a:t>
            </a:r>
            <a:r>
              <a:rPr lang="en-GB" sz="3200" b="0">
                <a:solidFill>
                  <a:schemeClr val="bg1"/>
                </a:solidFill>
              </a:rPr>
              <a:t>F</a:t>
            </a:r>
            <a:r>
              <a:rPr lang="en-GB" sz="3200" b="0" baseline="-25000">
                <a:solidFill>
                  <a:schemeClr val="bg1"/>
                </a:solidFill>
              </a:rPr>
              <a:t>y</a:t>
            </a:r>
            <a:r>
              <a:rPr lang="en-GB" sz="3200" b="0">
                <a:solidFill>
                  <a:schemeClr val="bg1"/>
                </a:solidFill>
              </a:rPr>
              <a:t> = 0</a:t>
            </a:r>
          </a:p>
          <a:p>
            <a:pPr eaLnBrk="1" hangingPunct="1">
              <a:spcBef>
                <a:spcPct val="20000"/>
              </a:spcBef>
              <a:buFont typeface="Wingdings" pitchFamily="2" charset="2"/>
              <a:buChar char="Ø"/>
            </a:pPr>
            <a:r>
              <a:rPr lang="en-GB" sz="3200" b="0">
                <a:solidFill>
                  <a:schemeClr val="bg1"/>
                </a:solidFill>
              </a:rPr>
              <a:t>F – W – R = 0</a:t>
            </a:r>
            <a:endParaRPr lang="en-GB" sz="3200" b="0" baseline="-25000">
              <a:solidFill>
                <a:schemeClr val="bg1"/>
              </a:solidFill>
            </a:endParaRPr>
          </a:p>
          <a:p>
            <a:pPr eaLnBrk="1" hangingPunct="1">
              <a:spcBef>
                <a:spcPct val="20000"/>
              </a:spcBef>
              <a:buFontTx/>
              <a:buChar char="•"/>
            </a:pPr>
            <a:endParaRPr lang="en-GB" sz="3200" b="0">
              <a:solidFill>
                <a:schemeClr val="bg1"/>
              </a:solidFill>
            </a:endParaRPr>
          </a:p>
          <a:p>
            <a:pPr eaLnBrk="1" hangingPunct="1">
              <a:spcBef>
                <a:spcPct val="20000"/>
              </a:spcBef>
              <a:buFontTx/>
              <a:buChar char="•"/>
            </a:pPr>
            <a:r>
              <a:rPr lang="en-GB" sz="3200" b="0">
                <a:solidFill>
                  <a:schemeClr val="bg1"/>
                </a:solidFill>
              </a:rPr>
              <a:t>Resolve Moments:</a:t>
            </a:r>
          </a:p>
          <a:p>
            <a:pPr eaLnBrk="1" hangingPunct="1">
              <a:spcBef>
                <a:spcPct val="20000"/>
              </a:spcBef>
              <a:buFontTx/>
              <a:buChar char="•"/>
            </a:pPr>
            <a:r>
              <a:rPr lang="el-GR" sz="3200" b="0">
                <a:solidFill>
                  <a:schemeClr val="bg1"/>
                </a:solidFill>
              </a:rPr>
              <a:t>Σ</a:t>
            </a:r>
            <a:r>
              <a:rPr lang="en-GB" sz="3200" b="0">
                <a:solidFill>
                  <a:schemeClr val="bg1"/>
                </a:solidFill>
              </a:rPr>
              <a:t>M</a:t>
            </a:r>
            <a:r>
              <a:rPr lang="en-GB" sz="3200" b="0" baseline="-25000">
                <a:solidFill>
                  <a:schemeClr val="bg1"/>
                </a:solidFill>
              </a:rPr>
              <a:t>Joint</a:t>
            </a:r>
            <a:r>
              <a:rPr lang="en-GB" sz="3200" b="0">
                <a:solidFill>
                  <a:schemeClr val="bg1"/>
                </a:solidFill>
              </a:rPr>
              <a:t> = 0</a:t>
            </a:r>
          </a:p>
          <a:p>
            <a:pPr eaLnBrk="1" hangingPunct="1">
              <a:spcBef>
                <a:spcPct val="20000"/>
              </a:spcBef>
              <a:buFont typeface="Wingdings" pitchFamily="2" charset="2"/>
              <a:buChar char="Ø"/>
            </a:pPr>
            <a:r>
              <a:rPr lang="en-GB" sz="3200" b="0">
                <a:solidFill>
                  <a:schemeClr val="bg1"/>
                </a:solidFill>
              </a:rPr>
              <a:t>(F x 1unit) – (W x 10units) = 0</a:t>
            </a:r>
          </a:p>
          <a:p>
            <a:pPr eaLnBrk="1" hangingPunct="1">
              <a:spcBef>
                <a:spcPct val="20000"/>
              </a:spcBef>
              <a:buFont typeface="Wingdings" pitchFamily="2" charset="2"/>
              <a:buChar char="Ø"/>
            </a:pPr>
            <a:r>
              <a:rPr lang="en-GB" sz="3200" b="0">
                <a:solidFill>
                  <a:schemeClr val="bg1"/>
                </a:solidFill>
              </a:rPr>
              <a:t>F = W x (10/1)		R = …</a:t>
            </a:r>
          </a:p>
        </p:txBody>
      </p:sp>
      <p:sp>
        <p:nvSpPr>
          <p:cNvPr id="28679"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pic>
        <p:nvPicPr>
          <p:cNvPr id="28680" name="Picture 2"/>
          <p:cNvPicPr>
            <a:picLocks noChangeAspect="1" noChangeArrowheads="1"/>
          </p:cNvPicPr>
          <p:nvPr/>
        </p:nvPicPr>
        <p:blipFill>
          <a:blip r:embed="rId3">
            <a:extLst>
              <a:ext uri="{28A0092B-C50C-407E-A947-70E740481C1C}">
                <a14:useLocalDpi xmlns:a14="http://schemas.microsoft.com/office/drawing/2010/main" val="0"/>
              </a:ext>
            </a:extLst>
          </a:blip>
          <a:srcRect l="26042" t="36118" r="10443" b="27954"/>
          <a:stretch>
            <a:fillRect/>
          </a:stretch>
        </p:blipFill>
        <p:spPr bwMode="auto">
          <a:xfrm>
            <a:off x="4476750" y="1304925"/>
            <a:ext cx="446246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0B5A24E-335A-436D-AEDC-524AE5AC4F34}" type="slidenum">
              <a:rPr lang="en-GB" sz="1400" b="0" smtClean="0">
                <a:solidFill>
                  <a:schemeClr val="tx1"/>
                </a:solidFill>
                <a:latin typeface="Times New Roman" pitchFamily="18" charset="0"/>
              </a:rPr>
              <a:pPr eaLnBrk="1" hangingPunct="1"/>
              <a:t>27</a:t>
            </a:fld>
            <a:endParaRPr lang="en-GB" sz="1400" b="0" smtClean="0">
              <a:solidFill>
                <a:schemeClr val="tx1"/>
              </a:solidFill>
              <a:latin typeface="Times New Roman" pitchFamily="18" charset="0"/>
            </a:endParaRPr>
          </a:p>
        </p:txBody>
      </p:sp>
      <p:sp>
        <p:nvSpPr>
          <p:cNvPr id="29699"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sp>
        <p:nvSpPr>
          <p:cNvPr id="29700" name="AutoShape 4"/>
          <p:cNvSpPr>
            <a:spLocks noChangeArrowheads="1"/>
          </p:cNvSpPr>
          <p:nvPr/>
        </p:nvSpPr>
        <p:spPr bwMode="auto">
          <a:xfrm>
            <a:off x="1239838" y="2438400"/>
            <a:ext cx="936625" cy="1728788"/>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9701" name="Line 5"/>
          <p:cNvSpPr>
            <a:spLocks noChangeShapeType="1"/>
          </p:cNvSpPr>
          <p:nvPr/>
        </p:nvSpPr>
        <p:spPr bwMode="auto">
          <a:xfrm flipV="1">
            <a:off x="1671638" y="1646238"/>
            <a:ext cx="0" cy="86518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9702" name="Line 6"/>
          <p:cNvSpPr>
            <a:spLocks noChangeShapeType="1"/>
          </p:cNvSpPr>
          <p:nvPr/>
        </p:nvSpPr>
        <p:spPr bwMode="auto">
          <a:xfrm>
            <a:off x="1671638" y="4167188"/>
            <a:ext cx="0" cy="71913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9703" name="WordArt 20"/>
          <p:cNvSpPr>
            <a:spLocks noChangeArrowheads="1" noChangeShapeType="1" noTextEdit="1"/>
          </p:cNvSpPr>
          <p:nvPr/>
        </p:nvSpPr>
        <p:spPr bwMode="auto">
          <a:xfrm>
            <a:off x="923925" y="3081338"/>
            <a:ext cx="1565275" cy="436562"/>
          </a:xfrm>
          <a:prstGeom prst="rect">
            <a:avLst/>
          </a:prstGeom>
        </p:spPr>
        <p:txBody>
          <a:bodyPr wrap="none" fromWordArt="1">
            <a:prstTxWarp prst="textPlain">
              <a:avLst>
                <a:gd name="adj" fmla="val 50491"/>
              </a:avLst>
            </a:prstTxWarp>
          </a:bodyPr>
          <a:lstStyle/>
          <a:p>
            <a:pPr algn="ctr"/>
            <a:r>
              <a:rPr lang="en-GB" sz="3600" kern="10">
                <a:ln w="9525">
                  <a:solidFill>
                    <a:srgbClr val="000000"/>
                  </a:solidFill>
                  <a:round/>
                  <a:headEnd type="none" w="sm" len="sm"/>
                  <a:tailEnd type="none" w="sm" len="sm"/>
                </a:ln>
                <a:solidFill>
                  <a:srgbClr val="FFFFFF"/>
                </a:solidFill>
                <a:latin typeface="Arial Black"/>
              </a:rPr>
              <a:t>Axial</a:t>
            </a:r>
          </a:p>
        </p:txBody>
      </p:sp>
      <p:sp>
        <p:nvSpPr>
          <p:cNvPr id="29704" name="Rectangle 2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5" name="Line 2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6"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
        <p:nvSpPr>
          <p:cNvPr id="16" name="Rectangle 3"/>
          <p:cNvSpPr txBox="1">
            <a:spLocks noChangeArrowheads="1"/>
          </p:cNvSpPr>
          <p:nvPr/>
        </p:nvSpPr>
        <p:spPr bwMode="auto">
          <a:xfrm>
            <a:off x="2867025" y="1803400"/>
            <a:ext cx="5002213" cy="3197225"/>
          </a:xfrm>
          <a:prstGeom prst="rect">
            <a:avLst/>
          </a:prstGeom>
          <a:noFill/>
          <a:ln w="9525">
            <a:noFill/>
            <a:miter lim="800000"/>
            <a:headEnd/>
            <a:tailEnd/>
          </a:ln>
        </p:spPr>
        <p:txBody>
          <a:bodyPr/>
          <a:lstStyle/>
          <a:p>
            <a:pPr marL="342900" indent="-342900">
              <a:spcBef>
                <a:spcPct val="20000"/>
              </a:spcBef>
              <a:buFontTx/>
              <a:buChar char="•"/>
              <a:defRPr/>
            </a:pPr>
            <a:r>
              <a:rPr lang="en-GB" sz="3200" b="0" kern="0" dirty="0">
                <a:solidFill>
                  <a:schemeClr val="bg1"/>
                </a:solidFill>
                <a:latin typeface="+mn-lt"/>
              </a:rPr>
              <a:t>Tie (t</a:t>
            </a:r>
            <a:r>
              <a:rPr lang="en-GB" sz="3200" b="0" kern="0" dirty="0" err="1">
                <a:solidFill>
                  <a:schemeClr val="bg1"/>
                </a:solidFill>
                <a:latin typeface="+mn-lt"/>
              </a:rPr>
              <a:t>ension</a:t>
            </a:r>
            <a:r>
              <a:rPr lang="en-GB" sz="3200" b="0" kern="0" dirty="0">
                <a:solidFill>
                  <a:schemeClr val="bg1"/>
                </a:solidFill>
                <a:latin typeface="+mn-lt"/>
              </a:rPr>
              <a:t>)</a:t>
            </a:r>
          </a:p>
          <a:p>
            <a:pPr marL="342900" indent="-342900">
              <a:spcBef>
                <a:spcPct val="20000"/>
              </a:spcBef>
              <a:buFontTx/>
              <a:buChar char="•"/>
              <a:defRPr/>
            </a:pPr>
            <a:endParaRPr lang="en-GB" sz="3200" b="0" kern="0" dirty="0">
              <a:solidFill>
                <a:schemeClr val="bg1"/>
              </a:solidFill>
              <a:latin typeface="+mn-lt"/>
            </a:endParaRPr>
          </a:p>
          <a:p>
            <a:pPr marL="342900" indent="-342900">
              <a:spcBef>
                <a:spcPct val="20000"/>
              </a:spcBef>
              <a:buFontTx/>
              <a:buChar char="•"/>
              <a:defRPr/>
            </a:pPr>
            <a:endParaRPr lang="en-GB" sz="3200" b="0" kern="0" dirty="0">
              <a:solidFill>
                <a:schemeClr val="bg1"/>
              </a:solidFill>
              <a:latin typeface="+mn-lt"/>
            </a:endParaRPr>
          </a:p>
          <a:p>
            <a:pPr marL="342900" indent="-342900">
              <a:spcBef>
                <a:spcPct val="20000"/>
              </a:spcBef>
              <a:buFontTx/>
              <a:buChar char="•"/>
              <a:defRPr/>
            </a:pPr>
            <a:r>
              <a:rPr lang="en-GB" sz="3200" b="0" kern="0" dirty="0">
                <a:solidFill>
                  <a:schemeClr val="bg1"/>
                </a:solidFill>
                <a:latin typeface="+mn-lt"/>
              </a:rPr>
              <a:t>S</a:t>
            </a:r>
            <a:r>
              <a:rPr lang="en-GB" sz="3200" b="0" kern="0" dirty="0" err="1">
                <a:solidFill>
                  <a:schemeClr val="bg1"/>
                </a:solidFill>
                <a:latin typeface="+mn-lt"/>
              </a:rPr>
              <a:t>trut</a:t>
            </a:r>
            <a:r>
              <a:rPr lang="en-GB" sz="3200" b="0" kern="0" dirty="0">
                <a:solidFill>
                  <a:schemeClr val="bg1"/>
                </a:solidFill>
                <a:latin typeface="+mn-lt"/>
              </a:rPr>
              <a:t> (compression)</a:t>
            </a:r>
          </a:p>
          <a:p>
            <a:pPr marL="342900" indent="-342900">
              <a:spcBef>
                <a:spcPct val="20000"/>
              </a:spcBef>
              <a:buFontTx/>
              <a:buChar char="•"/>
              <a:defRPr/>
            </a:pPr>
            <a:endParaRPr lang="en-GB" sz="3200"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65051A2-E786-477A-97FC-4C7169537D19}" type="slidenum">
              <a:rPr lang="en-GB" sz="1400" b="0" smtClean="0">
                <a:solidFill>
                  <a:schemeClr val="tx1"/>
                </a:solidFill>
                <a:latin typeface="Times New Roman" pitchFamily="18" charset="0"/>
              </a:rPr>
              <a:pPr eaLnBrk="1" hangingPunct="1"/>
              <a:t>28</a:t>
            </a:fld>
            <a:endParaRPr lang="en-GB" sz="1400" b="0" smtClean="0">
              <a:solidFill>
                <a:schemeClr val="tx1"/>
              </a:solidFill>
              <a:latin typeface="Times New Roman" pitchFamily="18" charset="0"/>
            </a:endParaRPr>
          </a:p>
        </p:txBody>
      </p:sp>
      <p:sp>
        <p:nvSpPr>
          <p:cNvPr id="30723" name="Rectangle 2"/>
          <p:cNvSpPr>
            <a:spLocks noGrp="1" noChangeArrowheads="1"/>
          </p:cNvSpPr>
          <p:nvPr>
            <p:ph type="title"/>
          </p:nvPr>
        </p:nvSpPr>
        <p:spPr>
          <a:xfrm>
            <a:off x="684213" y="0"/>
            <a:ext cx="8091487" cy="1143000"/>
          </a:xfrm>
        </p:spPr>
        <p:txBody>
          <a:bodyPr/>
          <a:lstStyle/>
          <a:p>
            <a:pPr eaLnBrk="1" hangingPunct="1"/>
            <a:r>
              <a:rPr lang="en-GB" smtClean="0"/>
              <a:t>Examples – </a:t>
            </a:r>
            <a:r>
              <a:rPr lang="en-GB" sz="3600" smtClean="0"/>
              <a:t>Tension/Compression</a:t>
            </a:r>
            <a:endParaRPr lang="en-US" sz="3600" smtClean="0"/>
          </a:p>
        </p:txBody>
      </p:sp>
      <p:sp>
        <p:nvSpPr>
          <p:cNvPr id="30724" name="Rectangle 3"/>
          <p:cNvSpPr>
            <a:spLocks noGrp="1" noChangeArrowheads="1"/>
          </p:cNvSpPr>
          <p:nvPr>
            <p:ph type="body" idx="1"/>
          </p:nvPr>
        </p:nvSpPr>
        <p:spPr>
          <a:noFill/>
        </p:spPr>
        <p:txBody>
          <a:bodyPr/>
          <a:lstStyle/>
          <a:p>
            <a:pPr eaLnBrk="1" hangingPunct="1"/>
            <a:r>
              <a:rPr lang="en-GB" smtClean="0"/>
              <a:t>Ligaments</a:t>
            </a:r>
          </a:p>
          <a:p>
            <a:pPr eaLnBrk="1" hangingPunct="1"/>
            <a:r>
              <a:rPr lang="en-GB" smtClean="0"/>
              <a:t>Tendons</a:t>
            </a:r>
          </a:p>
          <a:p>
            <a:pPr eaLnBrk="1" hangingPunct="1"/>
            <a:r>
              <a:rPr lang="en-GB" smtClean="0"/>
              <a:t>Bone</a:t>
            </a:r>
          </a:p>
          <a:p>
            <a:pPr eaLnBrk="1" hangingPunct="1"/>
            <a:r>
              <a:rPr lang="en-GB" smtClean="0"/>
              <a:t>Articular cartilage</a:t>
            </a:r>
          </a:p>
          <a:p>
            <a:pPr eaLnBrk="1" hangingPunct="1"/>
            <a:endParaRPr lang="en-GB" smtClean="0"/>
          </a:p>
        </p:txBody>
      </p:sp>
      <p:sp>
        <p:nvSpPr>
          <p:cNvPr id="30725"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0726"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7"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1FD2D9B-77D4-4C3A-A691-67003930C7CE}" type="slidenum">
              <a:rPr lang="en-GB" sz="1400" b="0" smtClean="0">
                <a:solidFill>
                  <a:schemeClr val="tx1"/>
                </a:solidFill>
                <a:latin typeface="Times New Roman" pitchFamily="18" charset="0"/>
              </a:rPr>
              <a:pPr eaLnBrk="1" hangingPunct="1"/>
              <a:t>29</a:t>
            </a:fld>
            <a:endParaRPr lang="en-GB" sz="1400" b="0" smtClean="0">
              <a:solidFill>
                <a:schemeClr val="tx1"/>
              </a:solidFill>
              <a:latin typeface="Times New Roman" pitchFamily="18" charset="0"/>
            </a:endParaRPr>
          </a:p>
        </p:txBody>
      </p:sp>
      <p:sp>
        <p:nvSpPr>
          <p:cNvPr id="31747"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grpSp>
        <p:nvGrpSpPr>
          <p:cNvPr id="31748" name="Group 7"/>
          <p:cNvGrpSpPr>
            <a:grpSpLocks/>
          </p:cNvGrpSpPr>
          <p:nvPr/>
        </p:nvGrpSpPr>
        <p:grpSpPr bwMode="auto">
          <a:xfrm>
            <a:off x="950913" y="2366963"/>
            <a:ext cx="1368425" cy="1730375"/>
            <a:chOff x="2336" y="1026"/>
            <a:chExt cx="862" cy="1090"/>
          </a:xfrm>
        </p:grpSpPr>
        <p:sp>
          <p:nvSpPr>
            <p:cNvPr id="31756" name="AutoShape 8"/>
            <p:cNvSpPr>
              <a:spLocks noChangeArrowheads="1"/>
            </p:cNvSpPr>
            <p:nvPr/>
          </p:nvSpPr>
          <p:spPr bwMode="auto">
            <a:xfrm>
              <a:off x="2472" y="1026"/>
              <a:ext cx="590" cy="1089"/>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31757" name="Line 9"/>
            <p:cNvSpPr>
              <a:spLocks noChangeShapeType="1"/>
            </p:cNvSpPr>
            <p:nvPr/>
          </p:nvSpPr>
          <p:spPr bwMode="auto">
            <a:xfrm flipH="1" flipV="1">
              <a:off x="2336" y="1071"/>
              <a:ext cx="454" cy="0"/>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1758" name="Line 10"/>
            <p:cNvSpPr>
              <a:spLocks noChangeShapeType="1"/>
            </p:cNvSpPr>
            <p:nvPr/>
          </p:nvSpPr>
          <p:spPr bwMode="auto">
            <a:xfrm flipV="1">
              <a:off x="2744" y="2115"/>
              <a:ext cx="454" cy="1"/>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31749" name="WordArt 21"/>
          <p:cNvSpPr>
            <a:spLocks noChangeArrowheads="1" noChangeShapeType="1" noTextEdit="1"/>
          </p:cNvSpPr>
          <p:nvPr/>
        </p:nvSpPr>
        <p:spPr bwMode="auto">
          <a:xfrm>
            <a:off x="735013" y="3230563"/>
            <a:ext cx="1728787" cy="28733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Shear</a:t>
            </a:r>
          </a:p>
        </p:txBody>
      </p:sp>
      <p:sp>
        <p:nvSpPr>
          <p:cNvPr id="31750" name="Rectangle 2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751" name="Line 2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2"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
        <p:nvSpPr>
          <p:cNvPr id="31753" name="Parallelogram 16"/>
          <p:cNvSpPr>
            <a:spLocks noChangeArrowheads="1"/>
          </p:cNvSpPr>
          <p:nvPr/>
        </p:nvSpPr>
        <p:spPr bwMode="auto">
          <a:xfrm flipH="1">
            <a:off x="4932363" y="2630488"/>
            <a:ext cx="882650" cy="1465262"/>
          </a:xfrm>
          <a:prstGeom prst="parallelogram">
            <a:avLst>
              <a:gd name="adj" fmla="val 25000"/>
            </a:avLst>
          </a:prstGeom>
          <a:solidFill>
            <a:schemeClr val="tx1"/>
          </a:solidFill>
          <a:ln w="19050" algn="ctr">
            <a:solidFill>
              <a:schemeClr val="bg2"/>
            </a:solidFill>
            <a:round/>
            <a:headEnd/>
            <a:tailEnd/>
          </a:ln>
        </p:spPr>
        <p:txBody>
          <a:bodyPr/>
          <a:lstStyle/>
          <a:p>
            <a:endParaRPr lang="en-US"/>
          </a:p>
        </p:txBody>
      </p:sp>
      <p:sp>
        <p:nvSpPr>
          <p:cNvPr id="31754" name="Line 9"/>
          <p:cNvSpPr>
            <a:spLocks noChangeShapeType="1"/>
          </p:cNvSpPr>
          <p:nvPr/>
        </p:nvSpPr>
        <p:spPr bwMode="auto">
          <a:xfrm flipH="1" flipV="1">
            <a:off x="4395788" y="2438400"/>
            <a:ext cx="720725" cy="0"/>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1755" name="Line 10"/>
          <p:cNvSpPr>
            <a:spLocks noChangeShapeType="1"/>
          </p:cNvSpPr>
          <p:nvPr/>
        </p:nvSpPr>
        <p:spPr bwMode="auto">
          <a:xfrm flipV="1">
            <a:off x="5629275" y="4297363"/>
            <a:ext cx="720725" cy="158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7708900" cy="5111750"/>
          </a:xfrm>
          <a:prstGeom prst="rect">
            <a:avLst/>
          </a:prstGeom>
          <a:noFill/>
          <a:ln w="9525">
            <a:noFill/>
            <a:miter lim="800000"/>
            <a:headEnd/>
            <a:tailEnd/>
          </a:ln>
          <a:effectLst/>
        </p:spPr>
        <p:txBody>
          <a:bodyPr/>
          <a:lstStyle/>
          <a:p>
            <a:pPr marL="342900" indent="-342900">
              <a:spcBef>
                <a:spcPct val="20000"/>
              </a:spcBef>
              <a:defRPr/>
            </a:pPr>
            <a:r>
              <a:rPr lang="en-GB" sz="3200" b="0" kern="0" dirty="0">
                <a:solidFill>
                  <a:schemeClr val="bg1"/>
                </a:solidFill>
                <a:latin typeface="+mn-lt"/>
              </a:rPr>
              <a:t>Part 1 – General Mechanics:</a:t>
            </a:r>
          </a:p>
          <a:p>
            <a:pPr marL="342900" indent="-342900">
              <a:spcBef>
                <a:spcPct val="20000"/>
              </a:spcBef>
              <a:defRPr/>
            </a:pPr>
            <a:r>
              <a:rPr lang="en-GB" sz="3200" b="0" kern="0" dirty="0">
                <a:solidFill>
                  <a:schemeClr val="bg1"/>
                </a:solidFill>
                <a:latin typeface="+mn-lt"/>
              </a:rPr>
              <a:t>•	</a:t>
            </a:r>
            <a:r>
              <a:rPr lang="en-GB" sz="2800" b="0" kern="0" dirty="0">
                <a:solidFill>
                  <a:schemeClr val="bg1"/>
                </a:solidFill>
                <a:latin typeface="+mn-lt"/>
              </a:rPr>
              <a:t>Define loading, stress and strain </a:t>
            </a:r>
          </a:p>
          <a:p>
            <a:pPr marL="342900" indent="-342900">
              <a:spcBef>
                <a:spcPct val="20000"/>
              </a:spcBef>
              <a:defRPr/>
            </a:pPr>
            <a:r>
              <a:rPr lang="en-GB" sz="2800" b="0" kern="0" dirty="0">
                <a:solidFill>
                  <a:schemeClr val="bg1"/>
                </a:solidFill>
                <a:latin typeface="+mn-lt"/>
              </a:rPr>
              <a:t>•	Describe how materials can be tested for their mechanical properties</a:t>
            </a:r>
          </a:p>
          <a:p>
            <a:pPr marL="342900" indent="-342900">
              <a:spcBef>
                <a:spcPct val="20000"/>
              </a:spcBef>
              <a:defRPr/>
            </a:pPr>
            <a:endParaRPr lang="en-GB" sz="3200" b="0" kern="0" dirty="0">
              <a:solidFill>
                <a:schemeClr val="bg1"/>
              </a:solidFill>
              <a:latin typeface="+mn-lt"/>
            </a:endParaRPr>
          </a:p>
        </p:txBody>
      </p:sp>
      <p:sp>
        <p:nvSpPr>
          <p:cNvPr id="5123"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Learning Outcomes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C03D8AB-066E-44AF-936C-C76EC45D705C}" type="slidenum">
              <a:rPr lang="en-GB" sz="1400" b="0" smtClean="0">
                <a:solidFill>
                  <a:schemeClr val="tx1"/>
                </a:solidFill>
                <a:latin typeface="Times New Roman" pitchFamily="18" charset="0"/>
              </a:rPr>
              <a:pPr eaLnBrk="1" hangingPunct="1"/>
              <a:t>30</a:t>
            </a:fld>
            <a:endParaRPr lang="en-GB" sz="1400" b="0" smtClean="0">
              <a:solidFill>
                <a:schemeClr val="tx1"/>
              </a:solidFill>
              <a:latin typeface="Times New Roman" pitchFamily="18" charset="0"/>
            </a:endParaRPr>
          </a:p>
        </p:txBody>
      </p:sp>
      <p:sp>
        <p:nvSpPr>
          <p:cNvPr id="32771" name="Rectangle 2"/>
          <p:cNvSpPr>
            <a:spLocks noGrp="1" noChangeArrowheads="1"/>
          </p:cNvSpPr>
          <p:nvPr>
            <p:ph type="title"/>
          </p:nvPr>
        </p:nvSpPr>
        <p:spPr>
          <a:xfrm>
            <a:off x="684213" y="0"/>
            <a:ext cx="7772400" cy="1143000"/>
          </a:xfrm>
        </p:spPr>
        <p:txBody>
          <a:bodyPr/>
          <a:lstStyle/>
          <a:p>
            <a:pPr eaLnBrk="1" hangingPunct="1"/>
            <a:r>
              <a:rPr lang="en-GB" smtClean="0"/>
              <a:t>Examples – Shear</a:t>
            </a:r>
            <a:endParaRPr lang="en-US" smtClean="0"/>
          </a:p>
        </p:txBody>
      </p:sp>
      <p:sp>
        <p:nvSpPr>
          <p:cNvPr id="32772" name="Rectangle 3"/>
          <p:cNvSpPr>
            <a:spLocks noGrp="1" noChangeArrowheads="1"/>
          </p:cNvSpPr>
          <p:nvPr>
            <p:ph type="body" idx="1"/>
          </p:nvPr>
        </p:nvSpPr>
        <p:spPr>
          <a:noFill/>
        </p:spPr>
        <p:txBody>
          <a:bodyPr/>
          <a:lstStyle/>
          <a:p>
            <a:pPr eaLnBrk="1" hangingPunct="1"/>
            <a:r>
              <a:rPr lang="en-GB" smtClean="0"/>
              <a:t>Tendons</a:t>
            </a:r>
          </a:p>
          <a:p>
            <a:pPr eaLnBrk="1" hangingPunct="1"/>
            <a:r>
              <a:rPr lang="en-GB" smtClean="0"/>
              <a:t>Bone</a:t>
            </a:r>
          </a:p>
          <a:p>
            <a:pPr eaLnBrk="1" hangingPunct="1"/>
            <a:r>
              <a:rPr lang="en-GB" smtClean="0"/>
              <a:t>Articular cartilage</a:t>
            </a:r>
          </a:p>
          <a:p>
            <a:pPr eaLnBrk="1" hangingPunct="1"/>
            <a:endParaRPr lang="en-GB" smtClean="0"/>
          </a:p>
        </p:txBody>
      </p:sp>
      <p:sp>
        <p:nvSpPr>
          <p:cNvPr id="32773"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2774"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75"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4B453CE4-1E85-4A61-9196-83663B2EC912}" type="slidenum">
              <a:rPr lang="en-GB" sz="1400" b="0" smtClean="0">
                <a:solidFill>
                  <a:schemeClr val="tx1"/>
                </a:solidFill>
                <a:latin typeface="Times New Roman" pitchFamily="18" charset="0"/>
              </a:rPr>
              <a:pPr eaLnBrk="1" hangingPunct="1"/>
              <a:t>31</a:t>
            </a:fld>
            <a:endParaRPr lang="en-GB" sz="1400" b="0" smtClean="0">
              <a:solidFill>
                <a:schemeClr val="tx1"/>
              </a:solidFill>
              <a:latin typeface="Times New Roman" pitchFamily="18" charset="0"/>
            </a:endParaRPr>
          </a:p>
        </p:txBody>
      </p:sp>
      <p:sp>
        <p:nvSpPr>
          <p:cNvPr id="33795"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grpSp>
        <p:nvGrpSpPr>
          <p:cNvPr id="33796" name="Group 19"/>
          <p:cNvGrpSpPr>
            <a:grpSpLocks/>
          </p:cNvGrpSpPr>
          <p:nvPr/>
        </p:nvGrpSpPr>
        <p:grpSpPr bwMode="auto">
          <a:xfrm>
            <a:off x="935038" y="2395538"/>
            <a:ext cx="3997325" cy="2420937"/>
            <a:chOff x="589" y="2795"/>
            <a:chExt cx="2518" cy="1525"/>
          </a:xfrm>
        </p:grpSpPr>
        <p:sp>
          <p:nvSpPr>
            <p:cNvPr id="33802" name="AutoShape 20"/>
            <p:cNvSpPr>
              <a:spLocks noChangeArrowheads="1"/>
            </p:cNvSpPr>
            <p:nvPr/>
          </p:nvSpPr>
          <p:spPr bwMode="auto">
            <a:xfrm rot="-5400000">
              <a:off x="1553" y="2217"/>
              <a:ext cx="590" cy="2518"/>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33803" name="Line 21"/>
            <p:cNvSpPr>
              <a:spLocks noChangeShapeType="1"/>
            </p:cNvSpPr>
            <p:nvPr/>
          </p:nvSpPr>
          <p:spPr bwMode="auto">
            <a:xfrm flipV="1">
              <a:off x="793" y="3775"/>
              <a:ext cx="0" cy="54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3804" name="Line 22"/>
            <p:cNvSpPr>
              <a:spLocks noChangeShapeType="1"/>
            </p:cNvSpPr>
            <p:nvPr/>
          </p:nvSpPr>
          <p:spPr bwMode="auto">
            <a:xfrm flipV="1">
              <a:off x="2971" y="3775"/>
              <a:ext cx="0" cy="54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3805" name="Line 23"/>
            <p:cNvSpPr>
              <a:spLocks noChangeShapeType="1"/>
            </p:cNvSpPr>
            <p:nvPr/>
          </p:nvSpPr>
          <p:spPr bwMode="auto">
            <a:xfrm>
              <a:off x="1837" y="2795"/>
              <a:ext cx="0" cy="453"/>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33797" name="WordArt 27"/>
          <p:cNvSpPr>
            <a:spLocks noChangeArrowheads="1" noChangeShapeType="1" noTextEdit="1"/>
          </p:cNvSpPr>
          <p:nvPr/>
        </p:nvSpPr>
        <p:spPr bwMode="auto">
          <a:xfrm>
            <a:off x="1979613" y="3403600"/>
            <a:ext cx="1943100"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Bending</a:t>
            </a:r>
          </a:p>
        </p:txBody>
      </p:sp>
      <p:sp>
        <p:nvSpPr>
          <p:cNvPr id="33798"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799" name="Line 31"/>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0"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
        <p:nvSpPr>
          <p:cNvPr id="18" name="Rectangle 3"/>
          <p:cNvSpPr txBox="1">
            <a:spLocks noChangeArrowheads="1"/>
          </p:cNvSpPr>
          <p:nvPr/>
        </p:nvSpPr>
        <p:spPr bwMode="auto">
          <a:xfrm>
            <a:off x="5683250" y="3289300"/>
            <a:ext cx="3068638" cy="1311275"/>
          </a:xfrm>
          <a:prstGeom prst="rect">
            <a:avLst/>
          </a:prstGeom>
          <a:noFill/>
          <a:ln w="9525">
            <a:noFill/>
            <a:miter lim="800000"/>
            <a:headEnd/>
            <a:tailEnd/>
          </a:ln>
        </p:spPr>
        <p:txBody>
          <a:bodyPr/>
          <a:lstStyle/>
          <a:p>
            <a:pPr marL="342900" indent="-342900">
              <a:spcBef>
                <a:spcPct val="20000"/>
              </a:spcBef>
              <a:buFontTx/>
              <a:buChar char="•"/>
              <a:defRPr/>
            </a:pPr>
            <a:r>
              <a:rPr lang="en-GB" sz="3200" b="0" kern="0" dirty="0">
                <a:solidFill>
                  <a:schemeClr val="bg1"/>
                </a:solidFill>
                <a:latin typeface="+mn-lt"/>
              </a:rPr>
              <a:t>Beam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A9ABA1B-D57F-4E3D-B218-6403102D7807}" type="slidenum">
              <a:rPr lang="en-GB" sz="1400" b="0" smtClean="0">
                <a:solidFill>
                  <a:schemeClr val="tx1"/>
                </a:solidFill>
                <a:latin typeface="Times New Roman" pitchFamily="18" charset="0"/>
              </a:rPr>
              <a:pPr eaLnBrk="1" hangingPunct="1"/>
              <a:t>32</a:t>
            </a:fld>
            <a:endParaRPr lang="en-GB" sz="1400" b="0" smtClean="0">
              <a:solidFill>
                <a:schemeClr val="tx1"/>
              </a:solidFill>
              <a:latin typeface="Times New Roman" pitchFamily="18" charset="0"/>
            </a:endParaRPr>
          </a:p>
        </p:txBody>
      </p:sp>
      <p:sp>
        <p:nvSpPr>
          <p:cNvPr id="34819" name="Rectangle 2"/>
          <p:cNvSpPr>
            <a:spLocks noGrp="1" noChangeArrowheads="1"/>
          </p:cNvSpPr>
          <p:nvPr>
            <p:ph type="title"/>
          </p:nvPr>
        </p:nvSpPr>
        <p:spPr>
          <a:xfrm>
            <a:off x="684213" y="0"/>
            <a:ext cx="7772400" cy="1143000"/>
          </a:xfrm>
        </p:spPr>
        <p:txBody>
          <a:bodyPr/>
          <a:lstStyle/>
          <a:p>
            <a:pPr eaLnBrk="1" hangingPunct="1"/>
            <a:r>
              <a:rPr lang="en-GB" smtClean="0"/>
              <a:t>Examples - Bending</a:t>
            </a:r>
            <a:endParaRPr lang="en-US" smtClean="0"/>
          </a:p>
        </p:txBody>
      </p:sp>
      <p:sp>
        <p:nvSpPr>
          <p:cNvPr id="34820" name="Rectangle 14"/>
          <p:cNvSpPr>
            <a:spLocks noGrp="1" noChangeArrowheads="1"/>
          </p:cNvSpPr>
          <p:nvPr>
            <p:ph type="body" idx="1"/>
          </p:nvPr>
        </p:nvSpPr>
        <p:spPr>
          <a:noFill/>
        </p:spPr>
        <p:txBody>
          <a:bodyPr/>
          <a:lstStyle/>
          <a:p>
            <a:pPr eaLnBrk="1" hangingPunct="1"/>
            <a:r>
              <a:rPr lang="en-GB" smtClean="0"/>
              <a:t>Fracture plates</a:t>
            </a:r>
          </a:p>
          <a:p>
            <a:pPr eaLnBrk="1" hangingPunct="1"/>
            <a:r>
              <a:rPr lang="en-GB" smtClean="0"/>
              <a:t>Fracture fixation pins</a:t>
            </a:r>
          </a:p>
          <a:p>
            <a:pPr eaLnBrk="1" hangingPunct="1"/>
            <a:r>
              <a:rPr lang="en-GB" smtClean="0"/>
              <a:t>Bones</a:t>
            </a:r>
          </a:p>
          <a:p>
            <a:pPr eaLnBrk="1" hangingPunct="1"/>
            <a:endParaRPr lang="en-GB" smtClean="0"/>
          </a:p>
        </p:txBody>
      </p:sp>
      <p:sp>
        <p:nvSpPr>
          <p:cNvPr id="34821" name="Rectangle 1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4822" name="Line 16"/>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23"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61FE667-4765-41E5-871D-843A64D614F1}" type="slidenum">
              <a:rPr lang="en-GB" sz="1400" b="0" smtClean="0">
                <a:solidFill>
                  <a:schemeClr val="tx1"/>
                </a:solidFill>
                <a:latin typeface="Times New Roman" pitchFamily="18" charset="0"/>
              </a:rPr>
              <a:pPr eaLnBrk="1" hangingPunct="1"/>
              <a:t>33</a:t>
            </a:fld>
            <a:endParaRPr lang="en-GB" sz="1400" b="0" smtClean="0">
              <a:solidFill>
                <a:schemeClr val="tx1"/>
              </a:solidFill>
              <a:latin typeface="Times New Roman" pitchFamily="18" charset="0"/>
            </a:endParaRPr>
          </a:p>
        </p:txBody>
      </p:sp>
      <p:sp>
        <p:nvSpPr>
          <p:cNvPr id="35843"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grpSp>
        <p:nvGrpSpPr>
          <p:cNvPr id="35844" name="Group 15"/>
          <p:cNvGrpSpPr>
            <a:grpSpLocks/>
          </p:cNvGrpSpPr>
          <p:nvPr/>
        </p:nvGrpSpPr>
        <p:grpSpPr bwMode="auto">
          <a:xfrm>
            <a:off x="1263650" y="1892300"/>
            <a:ext cx="1152525" cy="2924175"/>
            <a:chOff x="4241" y="2478"/>
            <a:chExt cx="726" cy="1842"/>
          </a:xfrm>
        </p:grpSpPr>
        <p:sp>
          <p:nvSpPr>
            <p:cNvPr id="35850" name="AutoShape 16"/>
            <p:cNvSpPr>
              <a:spLocks noChangeArrowheads="1"/>
            </p:cNvSpPr>
            <p:nvPr/>
          </p:nvSpPr>
          <p:spPr bwMode="auto">
            <a:xfrm>
              <a:off x="4241" y="2750"/>
              <a:ext cx="680" cy="1224"/>
            </a:xfrm>
            <a:prstGeom prst="can">
              <a:avLst>
                <a:gd name="adj" fmla="val 45000"/>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35851" name="AutoShape 17"/>
            <p:cNvSpPr>
              <a:spLocks noChangeArrowheads="1"/>
            </p:cNvSpPr>
            <p:nvPr/>
          </p:nvSpPr>
          <p:spPr bwMode="auto">
            <a:xfrm>
              <a:off x="4332" y="2478"/>
              <a:ext cx="544" cy="272"/>
            </a:xfrm>
            <a:prstGeom prst="curvedRightArrow">
              <a:avLst>
                <a:gd name="adj1" fmla="val 20000"/>
                <a:gd name="adj2" fmla="val 40000"/>
                <a:gd name="adj3" fmla="val 66667"/>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5852" name="AutoShape 18"/>
            <p:cNvSpPr>
              <a:spLocks noChangeArrowheads="1"/>
            </p:cNvSpPr>
            <p:nvPr/>
          </p:nvSpPr>
          <p:spPr bwMode="auto">
            <a:xfrm>
              <a:off x="4377" y="4065"/>
              <a:ext cx="590" cy="255"/>
            </a:xfrm>
            <a:prstGeom prst="curvedLeftArrow">
              <a:avLst>
                <a:gd name="adj1" fmla="val 20000"/>
                <a:gd name="adj2" fmla="val 40000"/>
                <a:gd name="adj3" fmla="val 77124"/>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35845" name="WordArt 28"/>
          <p:cNvSpPr>
            <a:spLocks noChangeArrowheads="1" noChangeShapeType="1" noTextEdit="1"/>
          </p:cNvSpPr>
          <p:nvPr/>
        </p:nvSpPr>
        <p:spPr bwMode="auto">
          <a:xfrm>
            <a:off x="903288" y="3116263"/>
            <a:ext cx="1943100" cy="3603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Torsion</a:t>
            </a:r>
          </a:p>
        </p:txBody>
      </p:sp>
      <p:sp>
        <p:nvSpPr>
          <p:cNvPr id="35846"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5847" name="Line 31"/>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48"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
        <p:nvSpPr>
          <p:cNvPr id="18" name="Rectangle 3"/>
          <p:cNvSpPr txBox="1">
            <a:spLocks noChangeArrowheads="1"/>
          </p:cNvSpPr>
          <p:nvPr/>
        </p:nvSpPr>
        <p:spPr bwMode="auto">
          <a:xfrm>
            <a:off x="4800600" y="2955925"/>
            <a:ext cx="3068638" cy="1311275"/>
          </a:xfrm>
          <a:prstGeom prst="rect">
            <a:avLst/>
          </a:prstGeom>
          <a:noFill/>
          <a:ln w="9525">
            <a:noFill/>
            <a:miter lim="800000"/>
            <a:headEnd/>
            <a:tailEnd/>
          </a:ln>
        </p:spPr>
        <p:txBody>
          <a:bodyPr/>
          <a:lstStyle/>
          <a:p>
            <a:pPr marL="342900" indent="-342900">
              <a:spcBef>
                <a:spcPct val="20000"/>
              </a:spcBef>
              <a:buFontTx/>
              <a:buChar char="•"/>
              <a:defRPr/>
            </a:pPr>
            <a:r>
              <a:rPr lang="en-GB" sz="3200" b="0" kern="0" dirty="0">
                <a:solidFill>
                  <a:schemeClr val="bg1"/>
                </a:solidFill>
                <a:latin typeface="+mn-lt"/>
              </a:rPr>
              <a:t>Shaft/axle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D62E7D6-4ECA-45E6-90E2-6627DF3BA701}" type="slidenum">
              <a:rPr lang="en-GB" sz="1400" b="0" smtClean="0">
                <a:solidFill>
                  <a:schemeClr val="tx1"/>
                </a:solidFill>
                <a:latin typeface="Times New Roman" pitchFamily="18" charset="0"/>
              </a:rPr>
              <a:pPr eaLnBrk="1" hangingPunct="1"/>
              <a:t>34</a:t>
            </a:fld>
            <a:endParaRPr lang="en-GB" sz="1400" b="0" smtClean="0">
              <a:solidFill>
                <a:schemeClr val="tx1"/>
              </a:solidFill>
              <a:latin typeface="Times New Roman" pitchFamily="18" charset="0"/>
            </a:endParaRPr>
          </a:p>
        </p:txBody>
      </p:sp>
      <p:sp>
        <p:nvSpPr>
          <p:cNvPr id="36867" name="Rectangle 2"/>
          <p:cNvSpPr>
            <a:spLocks noGrp="1" noChangeArrowheads="1"/>
          </p:cNvSpPr>
          <p:nvPr>
            <p:ph type="title"/>
          </p:nvPr>
        </p:nvSpPr>
        <p:spPr>
          <a:xfrm>
            <a:off x="684213" y="0"/>
            <a:ext cx="7772400" cy="1143000"/>
          </a:xfrm>
        </p:spPr>
        <p:txBody>
          <a:bodyPr/>
          <a:lstStyle/>
          <a:p>
            <a:pPr eaLnBrk="1" hangingPunct="1"/>
            <a:r>
              <a:rPr lang="en-GB" smtClean="0"/>
              <a:t>Examples - Torsion</a:t>
            </a:r>
            <a:endParaRPr lang="en-US" smtClean="0"/>
          </a:p>
        </p:txBody>
      </p:sp>
      <p:sp>
        <p:nvSpPr>
          <p:cNvPr id="36868" name="Rectangle 3"/>
          <p:cNvSpPr>
            <a:spLocks noGrp="1" noChangeArrowheads="1"/>
          </p:cNvSpPr>
          <p:nvPr>
            <p:ph type="body" idx="1"/>
          </p:nvPr>
        </p:nvSpPr>
        <p:spPr>
          <a:noFill/>
        </p:spPr>
        <p:txBody>
          <a:bodyPr/>
          <a:lstStyle/>
          <a:p>
            <a:pPr eaLnBrk="1" hangingPunct="1"/>
            <a:r>
              <a:rPr lang="en-GB" smtClean="0"/>
              <a:t>Fracture plates</a:t>
            </a:r>
          </a:p>
          <a:p>
            <a:pPr eaLnBrk="1" hangingPunct="1"/>
            <a:r>
              <a:rPr lang="en-GB" smtClean="0"/>
              <a:t>Bones</a:t>
            </a:r>
          </a:p>
        </p:txBody>
      </p:sp>
      <p:sp>
        <p:nvSpPr>
          <p:cNvPr id="36869"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6870"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71"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7"/>
          <p:cNvSpPr>
            <a:spLocks noChangeArrowheads="1"/>
          </p:cNvSpPr>
          <p:nvPr/>
        </p:nvSpPr>
        <p:spPr bwMode="auto">
          <a:xfrm>
            <a:off x="5824538" y="2325688"/>
            <a:ext cx="2422525" cy="2003425"/>
          </a:xfrm>
          <a:prstGeom prst="rect">
            <a:avLst/>
          </a:prstGeom>
          <a:solidFill>
            <a:schemeClr val="bg1"/>
          </a:solidFill>
          <a:ln w="9525" algn="ctr">
            <a:solidFill>
              <a:schemeClr val="tx1"/>
            </a:solidFill>
            <a:round/>
            <a:headEnd/>
            <a:tailEnd/>
          </a:ln>
        </p:spPr>
        <p:txBody>
          <a:bodyPr/>
          <a:lstStyle/>
          <a:p>
            <a:endParaRPr lang="en-US"/>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3D3BDE4-7C6F-4A92-A61D-AC2EA867C4A7}" type="slidenum">
              <a:rPr lang="en-GB" sz="1400" b="0" smtClean="0">
                <a:solidFill>
                  <a:schemeClr val="tx1"/>
                </a:solidFill>
                <a:latin typeface="Times New Roman" pitchFamily="18" charset="0"/>
              </a:rPr>
              <a:pPr eaLnBrk="1" hangingPunct="1"/>
              <a:t>35</a:t>
            </a:fld>
            <a:endParaRPr lang="en-GB" sz="1400" b="0" smtClean="0">
              <a:solidFill>
                <a:schemeClr val="tx1"/>
              </a:solidFill>
              <a:latin typeface="Times New Roman" pitchFamily="18" charset="0"/>
            </a:endParaRPr>
          </a:p>
        </p:txBody>
      </p:sp>
      <p:sp>
        <p:nvSpPr>
          <p:cNvPr id="37892" name="Rectangle 2"/>
          <p:cNvSpPr>
            <a:spLocks noGrp="1" noChangeArrowheads="1"/>
          </p:cNvSpPr>
          <p:nvPr>
            <p:ph type="title"/>
          </p:nvPr>
        </p:nvSpPr>
        <p:spPr>
          <a:xfrm>
            <a:off x="684213" y="0"/>
            <a:ext cx="7772400" cy="1143000"/>
          </a:xfrm>
        </p:spPr>
        <p:txBody>
          <a:bodyPr/>
          <a:lstStyle/>
          <a:p>
            <a:pPr eaLnBrk="1" hangingPunct="1"/>
            <a:r>
              <a:rPr lang="en-GB" smtClean="0"/>
              <a:t>Bending</a:t>
            </a:r>
            <a:endParaRPr lang="en-US" smtClean="0"/>
          </a:p>
        </p:txBody>
      </p:sp>
      <p:sp>
        <p:nvSpPr>
          <p:cNvPr id="37893"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7894" name="Line 31"/>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5" name="AutoShape 4"/>
          <p:cNvSpPr>
            <a:spLocks noChangeArrowheads="1"/>
          </p:cNvSpPr>
          <p:nvPr/>
        </p:nvSpPr>
        <p:spPr bwMode="auto">
          <a:xfrm rot="-5400000">
            <a:off x="2593975" y="1225550"/>
            <a:ext cx="936625" cy="3997325"/>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37896" name="AutoShape 7"/>
          <p:cNvSpPr>
            <a:spLocks noChangeArrowheads="1"/>
          </p:cNvSpPr>
          <p:nvPr/>
        </p:nvSpPr>
        <p:spPr bwMode="auto">
          <a:xfrm rot="10659340">
            <a:off x="5164138" y="2611438"/>
            <a:ext cx="522287" cy="1089025"/>
          </a:xfrm>
          <a:prstGeom prst="curvedRightArrow">
            <a:avLst>
              <a:gd name="adj1" fmla="val 41702"/>
              <a:gd name="adj2" fmla="val 83404"/>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7897" name="AutoShape 8"/>
          <p:cNvSpPr>
            <a:spLocks noChangeArrowheads="1"/>
          </p:cNvSpPr>
          <p:nvPr/>
        </p:nvSpPr>
        <p:spPr bwMode="auto">
          <a:xfrm rot="-10603147">
            <a:off x="504825" y="2568575"/>
            <a:ext cx="508000" cy="1000125"/>
          </a:xfrm>
          <a:prstGeom prst="curvedLeftArrow">
            <a:avLst>
              <a:gd name="adj1" fmla="val 39375"/>
              <a:gd name="adj2" fmla="val 78750"/>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nvGrpSpPr>
          <p:cNvPr id="2" name="Group 9"/>
          <p:cNvGrpSpPr>
            <a:grpSpLocks/>
          </p:cNvGrpSpPr>
          <p:nvPr/>
        </p:nvGrpSpPr>
        <p:grpSpPr bwMode="auto">
          <a:xfrm>
            <a:off x="5970588" y="2335213"/>
            <a:ext cx="2187575" cy="1784350"/>
            <a:chOff x="4071" y="997"/>
            <a:chExt cx="1378" cy="1124"/>
          </a:xfrm>
        </p:grpSpPr>
        <p:sp>
          <p:nvSpPr>
            <p:cNvPr id="37904" name="Line 10"/>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7905" name="Line 11"/>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7906" name="Text Box 12"/>
            <p:cNvSpPr txBox="1">
              <a:spLocks noChangeArrowheads="1"/>
            </p:cNvSpPr>
            <p:nvPr/>
          </p:nvSpPr>
          <p:spPr bwMode="auto">
            <a:xfrm>
              <a:off x="5046" y="1618"/>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7907" name="Text Box 13"/>
            <p:cNvSpPr txBox="1">
              <a:spLocks noChangeArrowheads="1"/>
            </p:cNvSpPr>
            <p:nvPr/>
          </p:nvSpPr>
          <p:spPr bwMode="auto">
            <a:xfrm>
              <a:off x="4654" y="997"/>
              <a:ext cx="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7908" name="Text Box 14"/>
            <p:cNvSpPr txBox="1">
              <a:spLocks noChangeArrowheads="1"/>
            </p:cNvSpPr>
            <p:nvPr/>
          </p:nvSpPr>
          <p:spPr bwMode="auto">
            <a:xfrm>
              <a:off x="4071" y="1567"/>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sp>
        <p:nvSpPr>
          <p:cNvPr id="44" name="Line 27"/>
          <p:cNvSpPr>
            <a:spLocks noChangeShapeType="1"/>
          </p:cNvSpPr>
          <p:nvPr/>
        </p:nvSpPr>
        <p:spPr bwMode="auto">
          <a:xfrm flipH="1" flipV="1">
            <a:off x="6332538" y="2674938"/>
            <a:ext cx="1568450" cy="1350962"/>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7900" name="WordArt 27"/>
          <p:cNvSpPr>
            <a:spLocks noChangeArrowheads="1" noChangeShapeType="1" noTextEdit="1"/>
          </p:cNvSpPr>
          <p:nvPr/>
        </p:nvSpPr>
        <p:spPr bwMode="auto">
          <a:xfrm>
            <a:off x="1731963" y="2344738"/>
            <a:ext cx="2720975" cy="3603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Compression</a:t>
            </a:r>
          </a:p>
        </p:txBody>
      </p:sp>
      <p:sp>
        <p:nvSpPr>
          <p:cNvPr id="37901" name="WordArt 27"/>
          <p:cNvSpPr>
            <a:spLocks noChangeArrowheads="1" noChangeShapeType="1" noTextEdit="1"/>
          </p:cNvSpPr>
          <p:nvPr/>
        </p:nvSpPr>
        <p:spPr bwMode="auto">
          <a:xfrm>
            <a:off x="2306638" y="3744913"/>
            <a:ext cx="1771650" cy="3603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Tension</a:t>
            </a:r>
          </a:p>
        </p:txBody>
      </p:sp>
      <p:cxnSp>
        <p:nvCxnSpPr>
          <p:cNvPr id="37902" name="Straight Connector 51"/>
          <p:cNvCxnSpPr>
            <a:cxnSpLocks noChangeShapeType="1"/>
          </p:cNvCxnSpPr>
          <p:nvPr/>
        </p:nvCxnSpPr>
        <p:spPr bwMode="auto">
          <a:xfrm rot="10800000" flipH="1">
            <a:off x="1296988" y="3325813"/>
            <a:ext cx="3763962" cy="1587"/>
          </a:xfrm>
          <a:prstGeom prst="line">
            <a:avLst/>
          </a:prstGeom>
          <a:noFill/>
          <a:ln w="9525" algn="ctr">
            <a:solidFill>
              <a:schemeClr val="bg1"/>
            </a:solidFill>
            <a:prstDash val="lgDash"/>
            <a:round/>
            <a:headEnd/>
            <a:tailEnd/>
          </a:ln>
          <a:extLst>
            <a:ext uri="{909E8E84-426E-40DD-AFC4-6F175D3DCCD1}">
              <a14:hiddenFill xmlns:a14="http://schemas.microsoft.com/office/drawing/2010/main">
                <a:noFill/>
              </a14:hiddenFill>
            </a:ext>
          </a:extLst>
        </p:spPr>
      </p:cxnSp>
      <p:sp>
        <p:nvSpPr>
          <p:cNvPr id="37903"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7"/>
          <p:cNvSpPr>
            <a:spLocks noChangeArrowheads="1"/>
          </p:cNvSpPr>
          <p:nvPr/>
        </p:nvSpPr>
        <p:spPr bwMode="auto">
          <a:xfrm>
            <a:off x="560388" y="3683000"/>
            <a:ext cx="8021637" cy="2003425"/>
          </a:xfrm>
          <a:prstGeom prst="rect">
            <a:avLst/>
          </a:prstGeom>
          <a:solidFill>
            <a:schemeClr val="bg1"/>
          </a:solidFill>
          <a:ln w="9525" algn="ctr">
            <a:solidFill>
              <a:schemeClr val="tx1"/>
            </a:solidFill>
            <a:round/>
            <a:headEnd/>
            <a:tailEnd/>
          </a:ln>
        </p:spPr>
        <p:txBody>
          <a:bodyPr/>
          <a:lstStyle/>
          <a:p>
            <a:endParaRPr lang="en-US"/>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D6FA204-FDEE-4E98-93AD-E22D8F63A069}" type="slidenum">
              <a:rPr lang="en-GB" sz="1400" b="0" smtClean="0">
                <a:solidFill>
                  <a:schemeClr val="tx1"/>
                </a:solidFill>
                <a:latin typeface="Times New Roman" pitchFamily="18" charset="0"/>
              </a:rPr>
              <a:pPr eaLnBrk="1" hangingPunct="1"/>
              <a:t>36</a:t>
            </a:fld>
            <a:endParaRPr lang="en-GB" sz="1400" b="0" smtClean="0">
              <a:solidFill>
                <a:schemeClr val="tx1"/>
              </a:solidFill>
              <a:latin typeface="Times New Roman" pitchFamily="18" charset="0"/>
            </a:endParaRPr>
          </a:p>
        </p:txBody>
      </p:sp>
      <p:sp>
        <p:nvSpPr>
          <p:cNvPr id="38916" name="Rectangle 2"/>
          <p:cNvSpPr>
            <a:spLocks noGrp="1" noChangeArrowheads="1"/>
          </p:cNvSpPr>
          <p:nvPr>
            <p:ph type="title"/>
          </p:nvPr>
        </p:nvSpPr>
        <p:spPr>
          <a:xfrm>
            <a:off x="684213" y="0"/>
            <a:ext cx="7772400" cy="1143000"/>
          </a:xfrm>
        </p:spPr>
        <p:txBody>
          <a:bodyPr/>
          <a:lstStyle/>
          <a:p>
            <a:pPr eaLnBrk="1" hangingPunct="1"/>
            <a:r>
              <a:rPr lang="en-GB" smtClean="0"/>
              <a:t>Combined Loading</a:t>
            </a:r>
            <a:endParaRPr lang="en-US" smtClean="0"/>
          </a:p>
        </p:txBody>
      </p:sp>
      <p:sp>
        <p:nvSpPr>
          <p:cNvPr id="38917"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8918" name="Line 31"/>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9" name="AutoShape 4"/>
          <p:cNvSpPr>
            <a:spLocks noChangeArrowheads="1"/>
          </p:cNvSpPr>
          <p:nvPr/>
        </p:nvSpPr>
        <p:spPr bwMode="auto">
          <a:xfrm rot="-5400000">
            <a:off x="4062413" y="471488"/>
            <a:ext cx="936625" cy="3997325"/>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1" name="Line 5"/>
          <p:cNvSpPr>
            <a:spLocks noChangeShapeType="1"/>
          </p:cNvSpPr>
          <p:nvPr/>
        </p:nvSpPr>
        <p:spPr bwMode="auto">
          <a:xfrm flipH="1" flipV="1">
            <a:off x="1400175" y="2439988"/>
            <a:ext cx="1235075" cy="793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 name="Line 6"/>
          <p:cNvSpPr>
            <a:spLocks noChangeShapeType="1"/>
          </p:cNvSpPr>
          <p:nvPr/>
        </p:nvSpPr>
        <p:spPr bwMode="auto">
          <a:xfrm>
            <a:off x="6545263" y="2484438"/>
            <a:ext cx="1422400" cy="6350"/>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8922" name="AutoShape 7"/>
          <p:cNvSpPr>
            <a:spLocks noChangeArrowheads="1"/>
          </p:cNvSpPr>
          <p:nvPr/>
        </p:nvSpPr>
        <p:spPr bwMode="auto">
          <a:xfrm rot="10659340">
            <a:off x="6632575" y="1857375"/>
            <a:ext cx="522288" cy="1089025"/>
          </a:xfrm>
          <a:prstGeom prst="curvedRightArrow">
            <a:avLst>
              <a:gd name="adj1" fmla="val 41702"/>
              <a:gd name="adj2" fmla="val 83404"/>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8923" name="AutoShape 8"/>
          <p:cNvSpPr>
            <a:spLocks noChangeArrowheads="1"/>
          </p:cNvSpPr>
          <p:nvPr/>
        </p:nvSpPr>
        <p:spPr bwMode="auto">
          <a:xfrm rot="-10603147">
            <a:off x="1973263" y="1814513"/>
            <a:ext cx="508000" cy="1000125"/>
          </a:xfrm>
          <a:prstGeom prst="curvedLeftArrow">
            <a:avLst>
              <a:gd name="adj1" fmla="val 39375"/>
              <a:gd name="adj2" fmla="val 78750"/>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5" name="Line 3"/>
          <p:cNvSpPr>
            <a:spLocks noChangeShapeType="1"/>
          </p:cNvSpPr>
          <p:nvPr/>
        </p:nvSpPr>
        <p:spPr bwMode="auto">
          <a:xfrm flipH="1" flipV="1">
            <a:off x="6651625" y="4098925"/>
            <a:ext cx="1568450" cy="1350963"/>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2" name="Group 9"/>
          <p:cNvGrpSpPr>
            <a:grpSpLocks/>
          </p:cNvGrpSpPr>
          <p:nvPr/>
        </p:nvGrpSpPr>
        <p:grpSpPr bwMode="auto">
          <a:xfrm>
            <a:off x="706438" y="3692525"/>
            <a:ext cx="2187575" cy="1784350"/>
            <a:chOff x="4071" y="997"/>
            <a:chExt cx="1378" cy="1124"/>
          </a:xfrm>
        </p:grpSpPr>
        <p:sp>
          <p:nvSpPr>
            <p:cNvPr id="38946" name="Line 10"/>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8947" name="Line 11"/>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8948" name="Text Box 12"/>
            <p:cNvSpPr txBox="1">
              <a:spLocks noChangeArrowheads="1"/>
            </p:cNvSpPr>
            <p:nvPr/>
          </p:nvSpPr>
          <p:spPr bwMode="auto">
            <a:xfrm>
              <a:off x="5046" y="1618"/>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8949" name="Text Box 13"/>
            <p:cNvSpPr txBox="1">
              <a:spLocks noChangeArrowheads="1"/>
            </p:cNvSpPr>
            <p:nvPr/>
          </p:nvSpPr>
          <p:spPr bwMode="auto">
            <a:xfrm>
              <a:off x="4654" y="997"/>
              <a:ext cx="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8950" name="Text Box 14"/>
            <p:cNvSpPr txBox="1">
              <a:spLocks noChangeArrowheads="1"/>
            </p:cNvSpPr>
            <p:nvPr/>
          </p:nvSpPr>
          <p:spPr bwMode="auto">
            <a:xfrm>
              <a:off x="4071" y="1567"/>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grpSp>
        <p:nvGrpSpPr>
          <p:cNvPr id="3" name="Group 15"/>
          <p:cNvGrpSpPr>
            <a:grpSpLocks/>
          </p:cNvGrpSpPr>
          <p:nvPr/>
        </p:nvGrpSpPr>
        <p:grpSpPr bwMode="auto">
          <a:xfrm>
            <a:off x="3352800" y="3683000"/>
            <a:ext cx="2187575" cy="1784350"/>
            <a:chOff x="4071" y="997"/>
            <a:chExt cx="1378" cy="1124"/>
          </a:xfrm>
        </p:grpSpPr>
        <p:sp>
          <p:nvSpPr>
            <p:cNvPr id="38941" name="Line 16"/>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8942" name="Line 17"/>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8943" name="Text Box 18"/>
            <p:cNvSpPr txBox="1">
              <a:spLocks noChangeArrowheads="1"/>
            </p:cNvSpPr>
            <p:nvPr/>
          </p:nvSpPr>
          <p:spPr bwMode="auto">
            <a:xfrm>
              <a:off x="5046" y="1618"/>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8944" name="Text Box 19"/>
            <p:cNvSpPr txBox="1">
              <a:spLocks noChangeArrowheads="1"/>
            </p:cNvSpPr>
            <p:nvPr/>
          </p:nvSpPr>
          <p:spPr bwMode="auto">
            <a:xfrm>
              <a:off x="4654" y="997"/>
              <a:ext cx="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8945" name="Text Box 20"/>
            <p:cNvSpPr txBox="1">
              <a:spLocks noChangeArrowheads="1"/>
            </p:cNvSpPr>
            <p:nvPr/>
          </p:nvSpPr>
          <p:spPr bwMode="auto">
            <a:xfrm>
              <a:off x="4071" y="1567"/>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grpSp>
        <p:nvGrpSpPr>
          <p:cNvPr id="4" name="Group 21"/>
          <p:cNvGrpSpPr>
            <a:grpSpLocks/>
          </p:cNvGrpSpPr>
          <p:nvPr/>
        </p:nvGrpSpPr>
        <p:grpSpPr bwMode="auto">
          <a:xfrm>
            <a:off x="5921375" y="3711575"/>
            <a:ext cx="2187575" cy="1784350"/>
            <a:chOff x="4071" y="997"/>
            <a:chExt cx="1378" cy="1124"/>
          </a:xfrm>
        </p:grpSpPr>
        <p:sp>
          <p:nvSpPr>
            <p:cNvPr id="38936" name="Line 22"/>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8937" name="Line 23"/>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38938" name="Text Box 24"/>
            <p:cNvSpPr txBox="1">
              <a:spLocks noChangeArrowheads="1"/>
            </p:cNvSpPr>
            <p:nvPr/>
          </p:nvSpPr>
          <p:spPr bwMode="auto">
            <a:xfrm>
              <a:off x="5046" y="1618"/>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8939" name="Text Box 25"/>
            <p:cNvSpPr txBox="1">
              <a:spLocks noChangeArrowheads="1"/>
            </p:cNvSpPr>
            <p:nvPr/>
          </p:nvSpPr>
          <p:spPr bwMode="auto">
            <a:xfrm>
              <a:off x="4654" y="997"/>
              <a:ext cx="2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8940" name="Text Box 26"/>
            <p:cNvSpPr txBox="1">
              <a:spLocks noChangeArrowheads="1"/>
            </p:cNvSpPr>
            <p:nvPr/>
          </p:nvSpPr>
          <p:spPr bwMode="auto">
            <a:xfrm>
              <a:off x="4071" y="1567"/>
              <a:ext cx="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sp>
        <p:nvSpPr>
          <p:cNvPr id="44" name="Line 27"/>
          <p:cNvSpPr>
            <a:spLocks noChangeShapeType="1"/>
          </p:cNvSpPr>
          <p:nvPr/>
        </p:nvSpPr>
        <p:spPr bwMode="auto">
          <a:xfrm flipH="1" flipV="1">
            <a:off x="1068388" y="4032250"/>
            <a:ext cx="1568450" cy="1350963"/>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45" name="Line 28"/>
          <p:cNvSpPr>
            <a:spLocks noChangeShapeType="1"/>
          </p:cNvSpPr>
          <p:nvPr/>
        </p:nvSpPr>
        <p:spPr bwMode="auto">
          <a:xfrm flipH="1" flipV="1">
            <a:off x="4813300" y="3971925"/>
            <a:ext cx="0" cy="15240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46" name="Text Box 29"/>
          <p:cNvSpPr txBox="1">
            <a:spLocks noChangeArrowheads="1"/>
          </p:cNvSpPr>
          <p:nvPr/>
        </p:nvSpPr>
        <p:spPr bwMode="auto">
          <a:xfrm>
            <a:off x="2982913" y="4375150"/>
            <a:ext cx="638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4000">
                <a:solidFill>
                  <a:schemeClr val="tx1"/>
                </a:solidFill>
                <a:latin typeface="Times New Roman" pitchFamily="18" charset="0"/>
              </a:rPr>
              <a:t>+</a:t>
            </a:r>
            <a:endParaRPr lang="en-US" sz="4000">
              <a:solidFill>
                <a:schemeClr val="tx1"/>
              </a:solidFill>
              <a:latin typeface="Times New Roman" pitchFamily="18" charset="0"/>
            </a:endParaRPr>
          </a:p>
        </p:txBody>
      </p:sp>
      <p:sp>
        <p:nvSpPr>
          <p:cNvPr id="47" name="Text Box 30"/>
          <p:cNvSpPr txBox="1">
            <a:spLocks noChangeArrowheads="1"/>
          </p:cNvSpPr>
          <p:nvPr/>
        </p:nvSpPr>
        <p:spPr bwMode="auto">
          <a:xfrm>
            <a:off x="5470525" y="4351338"/>
            <a:ext cx="638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4000">
                <a:solidFill>
                  <a:schemeClr val="tx1"/>
                </a:solidFill>
                <a:latin typeface="Times New Roman" pitchFamily="18" charset="0"/>
              </a:rPr>
              <a:t>=</a:t>
            </a:r>
            <a:endParaRPr lang="en-US" sz="4000">
              <a:solidFill>
                <a:schemeClr val="tx1"/>
              </a:solidFill>
              <a:latin typeface="Times New Roman" pitchFamily="18" charset="0"/>
            </a:endParaRPr>
          </a:p>
        </p:txBody>
      </p:sp>
      <p:sp>
        <p:nvSpPr>
          <p:cNvPr id="38932" name="WordArt 27"/>
          <p:cNvSpPr>
            <a:spLocks noChangeArrowheads="1" noChangeShapeType="1" noTextEdit="1"/>
          </p:cNvSpPr>
          <p:nvPr/>
        </p:nvSpPr>
        <p:spPr bwMode="auto">
          <a:xfrm>
            <a:off x="3200400" y="1590675"/>
            <a:ext cx="2720975"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Compression</a:t>
            </a:r>
          </a:p>
        </p:txBody>
      </p:sp>
      <p:sp>
        <p:nvSpPr>
          <p:cNvPr id="38933" name="WordArt 27"/>
          <p:cNvSpPr>
            <a:spLocks noChangeArrowheads="1" noChangeShapeType="1" noTextEdit="1"/>
          </p:cNvSpPr>
          <p:nvPr/>
        </p:nvSpPr>
        <p:spPr bwMode="auto">
          <a:xfrm>
            <a:off x="3775075" y="2990850"/>
            <a:ext cx="1771650"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Tension</a:t>
            </a:r>
          </a:p>
        </p:txBody>
      </p:sp>
      <p:cxnSp>
        <p:nvCxnSpPr>
          <p:cNvPr id="38934" name="Straight Connector 51"/>
          <p:cNvCxnSpPr>
            <a:cxnSpLocks noChangeShapeType="1"/>
          </p:cNvCxnSpPr>
          <p:nvPr/>
        </p:nvCxnSpPr>
        <p:spPr bwMode="auto">
          <a:xfrm rot="10800000" flipH="1">
            <a:off x="2765425" y="2587625"/>
            <a:ext cx="3763963" cy="1588"/>
          </a:xfrm>
          <a:prstGeom prst="line">
            <a:avLst/>
          </a:prstGeom>
          <a:noFill/>
          <a:ln w="9525" algn="ctr">
            <a:solidFill>
              <a:schemeClr val="bg1"/>
            </a:solidFill>
            <a:prstDash val="lgDash"/>
            <a:round/>
            <a:headEnd/>
            <a:tailEnd/>
          </a:ln>
          <a:extLst>
            <a:ext uri="{909E8E84-426E-40DD-AFC4-6F175D3DCCD1}">
              <a14:hiddenFill xmlns:a14="http://schemas.microsoft.com/office/drawing/2010/main">
                <a:noFill/>
              </a14:hiddenFill>
            </a:ext>
          </a:extLst>
        </p:spPr>
      </p:cxnSp>
      <p:sp>
        <p:nvSpPr>
          <p:cNvPr id="38935"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44" grpId="0" animBg="1"/>
      <p:bldP spid="45" grpId="0" animBg="1"/>
      <p:bldP spid="46" grpId="0"/>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241A050-B4A5-432A-BB91-3DDB1E9922A0}" type="slidenum">
              <a:rPr lang="en-GB" sz="1400" b="0" smtClean="0">
                <a:solidFill>
                  <a:schemeClr val="tx1"/>
                </a:solidFill>
                <a:latin typeface="Times New Roman" pitchFamily="18" charset="0"/>
              </a:rPr>
              <a:pPr eaLnBrk="1" hangingPunct="1"/>
              <a:t>37</a:t>
            </a:fld>
            <a:endParaRPr lang="en-GB" sz="1400" b="0" smtClean="0">
              <a:solidFill>
                <a:schemeClr val="tx1"/>
              </a:solidFill>
              <a:latin typeface="Times New Roman" pitchFamily="18" charset="0"/>
            </a:endParaRPr>
          </a:p>
        </p:txBody>
      </p:sp>
      <p:sp>
        <p:nvSpPr>
          <p:cNvPr id="39939"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40" name="Rectangle 3"/>
          <p:cNvSpPr>
            <a:spLocks noGrp="1" noChangeArrowheads="1"/>
          </p:cNvSpPr>
          <p:nvPr>
            <p:ph type="title"/>
          </p:nvPr>
        </p:nvSpPr>
        <p:spPr>
          <a:xfrm>
            <a:off x="674688" y="0"/>
            <a:ext cx="7772400" cy="1143000"/>
          </a:xfrm>
        </p:spPr>
        <p:txBody>
          <a:bodyPr/>
          <a:lstStyle/>
          <a:p>
            <a:pPr eaLnBrk="1" hangingPunct="1"/>
            <a:r>
              <a:rPr lang="en-GB" smtClean="0"/>
              <a:t>Materials Testing</a:t>
            </a:r>
          </a:p>
        </p:txBody>
      </p:sp>
      <p:sp>
        <p:nvSpPr>
          <p:cNvPr id="39941"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2"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pic>
        <p:nvPicPr>
          <p:cNvPr id="39943" name="Picture 9" descr="http://medesign.seas.upenn.edu/uploads/Courses/Inst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1025525"/>
            <a:ext cx="412591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DC488B5F-7753-49E6-BFE4-CE678AE91FAE}" type="slidenum">
              <a:rPr lang="en-GB" sz="1400" b="0" smtClean="0">
                <a:solidFill>
                  <a:schemeClr val="tx1"/>
                </a:solidFill>
                <a:latin typeface="Times New Roman" pitchFamily="18" charset="0"/>
              </a:rPr>
              <a:pPr eaLnBrk="1" hangingPunct="1"/>
              <a:t>38</a:t>
            </a:fld>
            <a:endParaRPr lang="en-GB" sz="1400" b="0" smtClean="0">
              <a:solidFill>
                <a:schemeClr val="tx1"/>
              </a:solidFill>
              <a:latin typeface="Times New Roman" pitchFamily="18" charset="0"/>
            </a:endParaRPr>
          </a:p>
        </p:txBody>
      </p:sp>
      <p:sp>
        <p:nvSpPr>
          <p:cNvPr id="40963"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4" name="Rectangle 3"/>
          <p:cNvSpPr>
            <a:spLocks noGrp="1" noChangeArrowheads="1"/>
          </p:cNvSpPr>
          <p:nvPr>
            <p:ph type="title"/>
          </p:nvPr>
        </p:nvSpPr>
        <p:spPr>
          <a:xfrm>
            <a:off x="674688" y="0"/>
            <a:ext cx="7772400" cy="1143000"/>
          </a:xfrm>
        </p:spPr>
        <p:txBody>
          <a:bodyPr/>
          <a:lstStyle/>
          <a:p>
            <a:pPr eaLnBrk="1" hangingPunct="1"/>
            <a:r>
              <a:rPr lang="en-GB" smtClean="0"/>
              <a:t>Materials Testing</a:t>
            </a:r>
          </a:p>
        </p:txBody>
      </p:sp>
      <p:sp>
        <p:nvSpPr>
          <p:cNvPr id="40965"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6" name="Rectangle 5"/>
          <p:cNvSpPr>
            <a:spLocks noGrp="1" noChangeArrowheads="1"/>
          </p:cNvSpPr>
          <p:nvPr>
            <p:ph type="body" idx="1"/>
          </p:nvPr>
        </p:nvSpPr>
        <p:spPr>
          <a:noFill/>
        </p:spPr>
        <p:txBody>
          <a:bodyPr/>
          <a:lstStyle/>
          <a:p>
            <a:pPr eaLnBrk="1" hangingPunct="1"/>
            <a:r>
              <a:rPr lang="en-GB" smtClean="0"/>
              <a:t>Measure force</a:t>
            </a:r>
          </a:p>
          <a:p>
            <a:pPr eaLnBrk="1" hangingPunct="1"/>
            <a:r>
              <a:rPr lang="en-GB" smtClean="0"/>
              <a:t>Measure extension</a:t>
            </a:r>
          </a:p>
        </p:txBody>
      </p:sp>
      <p:sp>
        <p:nvSpPr>
          <p:cNvPr id="40967"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DBC06698-9F50-4DF3-B730-FA98CF0A401F}" type="slidenum">
              <a:rPr lang="en-GB" sz="1400" b="0" smtClean="0">
                <a:solidFill>
                  <a:schemeClr val="tx1"/>
                </a:solidFill>
                <a:latin typeface="Times New Roman" pitchFamily="18" charset="0"/>
              </a:rPr>
              <a:pPr eaLnBrk="1" hangingPunct="1"/>
              <a:t>39</a:t>
            </a:fld>
            <a:endParaRPr lang="en-GB" sz="1400" b="0" smtClean="0">
              <a:solidFill>
                <a:schemeClr val="tx1"/>
              </a:solidFill>
              <a:latin typeface="Times New Roman" pitchFamily="18" charset="0"/>
            </a:endParaRPr>
          </a:p>
        </p:txBody>
      </p:sp>
      <p:sp>
        <p:nvSpPr>
          <p:cNvPr id="41987"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8" name="Rectangle 3"/>
          <p:cNvSpPr>
            <a:spLocks noGrp="1" noChangeArrowheads="1"/>
          </p:cNvSpPr>
          <p:nvPr>
            <p:ph type="title"/>
          </p:nvPr>
        </p:nvSpPr>
        <p:spPr>
          <a:xfrm>
            <a:off x="674688" y="0"/>
            <a:ext cx="7772400" cy="1143000"/>
          </a:xfrm>
        </p:spPr>
        <p:txBody>
          <a:bodyPr/>
          <a:lstStyle/>
          <a:p>
            <a:pPr eaLnBrk="1" hangingPunct="1"/>
            <a:r>
              <a:rPr lang="en-GB" smtClean="0"/>
              <a:t>Materials Testing</a:t>
            </a:r>
          </a:p>
        </p:txBody>
      </p:sp>
      <p:sp>
        <p:nvSpPr>
          <p:cNvPr id="41989"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0" name="Rectangle 5"/>
          <p:cNvSpPr>
            <a:spLocks noGrp="1" noChangeArrowheads="1"/>
          </p:cNvSpPr>
          <p:nvPr>
            <p:ph type="body" idx="1"/>
          </p:nvPr>
        </p:nvSpPr>
        <p:spPr>
          <a:noFill/>
        </p:spPr>
        <p:txBody>
          <a:bodyPr/>
          <a:lstStyle/>
          <a:p>
            <a:pPr eaLnBrk="1" hangingPunct="1"/>
            <a:r>
              <a:rPr lang="en-GB" smtClean="0"/>
              <a:t>Elastic deformation</a:t>
            </a:r>
          </a:p>
          <a:p>
            <a:pPr eaLnBrk="1" hangingPunct="1"/>
            <a:r>
              <a:rPr lang="en-GB" smtClean="0"/>
              <a:t>Plastic deformation</a:t>
            </a:r>
          </a:p>
        </p:txBody>
      </p:sp>
      <p:sp>
        <p:nvSpPr>
          <p:cNvPr id="41991"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pic>
        <p:nvPicPr>
          <p:cNvPr id="41992" name="Picture 4" descr="http://www.mse.mtu.edu/outreach/virtualtensile/Aluminum_Steel_Sam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1143000"/>
            <a:ext cx="341153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2536825"/>
            <a:ext cx="32861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8102600" cy="5111750"/>
          </a:xfrm>
          <a:prstGeom prst="rect">
            <a:avLst/>
          </a:prstGeom>
          <a:noFill/>
          <a:ln w="9525">
            <a:noFill/>
            <a:miter lim="800000"/>
            <a:headEnd/>
            <a:tailEnd/>
          </a:ln>
          <a:effectLst/>
        </p:spPr>
        <p:txBody>
          <a:bodyPr/>
          <a:lstStyle/>
          <a:p>
            <a:pPr marL="342900" indent="-342900">
              <a:spcBef>
                <a:spcPct val="20000"/>
              </a:spcBef>
              <a:defRPr/>
            </a:pPr>
            <a:r>
              <a:rPr lang="en-GB" sz="3200" b="0" kern="0" dirty="0">
                <a:solidFill>
                  <a:schemeClr val="bg1"/>
                </a:solidFill>
                <a:latin typeface="+mn-lt"/>
              </a:rPr>
              <a:t>Part 2 – Mechanics in the Body:</a:t>
            </a:r>
          </a:p>
          <a:p>
            <a:pPr marL="342900" indent="-342900">
              <a:spcBef>
                <a:spcPct val="20000"/>
              </a:spcBef>
              <a:defRPr/>
            </a:pPr>
            <a:r>
              <a:rPr lang="en-GB" sz="3200" b="0" kern="0" dirty="0">
                <a:solidFill>
                  <a:schemeClr val="bg1"/>
                </a:solidFill>
                <a:latin typeface="+mn-lt"/>
              </a:rPr>
              <a:t>•	</a:t>
            </a:r>
            <a:r>
              <a:rPr lang="en-GB" sz="2800" b="0" kern="0" dirty="0">
                <a:solidFill>
                  <a:schemeClr val="bg1"/>
                </a:solidFill>
                <a:latin typeface="+mn-lt"/>
              </a:rPr>
              <a:t>Explain how the structures in the body are related to function</a:t>
            </a:r>
          </a:p>
          <a:p>
            <a:pPr marL="342900" indent="-342900">
              <a:spcBef>
                <a:spcPct val="20000"/>
              </a:spcBef>
              <a:defRPr/>
            </a:pPr>
            <a:r>
              <a:rPr lang="en-GB" sz="2800" b="0" kern="0" dirty="0">
                <a:solidFill>
                  <a:schemeClr val="bg1"/>
                </a:solidFill>
                <a:latin typeface="+mn-lt"/>
              </a:rPr>
              <a:t>•	Describe the levels of biomechanical assessment including muscle and joint motion that can be applied to assess human motion and function</a:t>
            </a:r>
          </a:p>
          <a:p>
            <a:pPr marL="342900" indent="-342900">
              <a:spcBef>
                <a:spcPct val="20000"/>
              </a:spcBef>
              <a:defRPr/>
            </a:pPr>
            <a:r>
              <a:rPr lang="en-GB" sz="2800" b="0" kern="0" dirty="0">
                <a:solidFill>
                  <a:schemeClr val="bg1"/>
                </a:solidFill>
                <a:latin typeface="+mn-lt"/>
              </a:rPr>
              <a:t>•	Estimate joint loading</a:t>
            </a:r>
          </a:p>
        </p:txBody>
      </p:sp>
      <p:sp>
        <p:nvSpPr>
          <p:cNvPr id="6147"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Learning Outcomes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D5783F10-C55C-42F6-A4ED-FD6EA65FA97C}" type="slidenum">
              <a:rPr lang="en-GB" sz="1400" b="0" smtClean="0">
                <a:solidFill>
                  <a:schemeClr val="tx1"/>
                </a:solidFill>
                <a:latin typeface="Times New Roman" pitchFamily="18" charset="0"/>
              </a:rPr>
              <a:pPr eaLnBrk="1" hangingPunct="1"/>
              <a:t>40</a:t>
            </a:fld>
            <a:endParaRPr lang="en-GB" sz="1400" b="0" smtClean="0">
              <a:solidFill>
                <a:schemeClr val="tx1"/>
              </a:solidFill>
              <a:latin typeface="Times New Roman" pitchFamily="18" charset="0"/>
            </a:endParaRPr>
          </a:p>
        </p:txBody>
      </p:sp>
      <p:sp>
        <p:nvSpPr>
          <p:cNvPr id="43011"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2" name="Rectangle 3"/>
          <p:cNvSpPr>
            <a:spLocks noGrp="1" noChangeArrowheads="1"/>
          </p:cNvSpPr>
          <p:nvPr>
            <p:ph type="title"/>
          </p:nvPr>
        </p:nvSpPr>
        <p:spPr>
          <a:xfrm>
            <a:off x="674688" y="0"/>
            <a:ext cx="7772400" cy="1143000"/>
          </a:xfrm>
        </p:spPr>
        <p:txBody>
          <a:bodyPr/>
          <a:lstStyle/>
          <a:p>
            <a:pPr eaLnBrk="1" hangingPunct="1"/>
            <a:r>
              <a:rPr lang="en-GB" smtClean="0"/>
              <a:t>Distribution of load/force</a:t>
            </a:r>
          </a:p>
        </p:txBody>
      </p:sp>
      <p:sp>
        <p:nvSpPr>
          <p:cNvPr id="43013"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014" name="Cube 10"/>
          <p:cNvSpPr>
            <a:spLocks noChangeArrowheads="1"/>
          </p:cNvSpPr>
          <p:nvPr/>
        </p:nvSpPr>
        <p:spPr bwMode="auto">
          <a:xfrm>
            <a:off x="2543175" y="2422525"/>
            <a:ext cx="219075" cy="188595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43015" name="Cube 11"/>
          <p:cNvSpPr>
            <a:spLocks noChangeArrowheads="1"/>
          </p:cNvSpPr>
          <p:nvPr/>
        </p:nvSpPr>
        <p:spPr bwMode="auto">
          <a:xfrm>
            <a:off x="4545013" y="2422525"/>
            <a:ext cx="852487" cy="188595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43016" name="Line 5"/>
          <p:cNvSpPr>
            <a:spLocks noChangeShapeType="1"/>
          </p:cNvSpPr>
          <p:nvPr/>
        </p:nvSpPr>
        <p:spPr bwMode="auto">
          <a:xfrm flipV="1">
            <a:off x="2667000" y="1592263"/>
            <a:ext cx="0" cy="86518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43017" name="Line 6"/>
          <p:cNvSpPr>
            <a:spLocks noChangeShapeType="1"/>
          </p:cNvSpPr>
          <p:nvPr/>
        </p:nvSpPr>
        <p:spPr bwMode="auto">
          <a:xfrm>
            <a:off x="2657475" y="4313238"/>
            <a:ext cx="0" cy="71913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43018" name="Line 5"/>
          <p:cNvSpPr>
            <a:spLocks noChangeShapeType="1"/>
          </p:cNvSpPr>
          <p:nvPr/>
        </p:nvSpPr>
        <p:spPr bwMode="auto">
          <a:xfrm flipV="1">
            <a:off x="4943475" y="1668463"/>
            <a:ext cx="0" cy="86518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43019" name="Line 6"/>
          <p:cNvSpPr>
            <a:spLocks noChangeShapeType="1"/>
          </p:cNvSpPr>
          <p:nvPr/>
        </p:nvSpPr>
        <p:spPr bwMode="auto">
          <a:xfrm>
            <a:off x="4933950" y="4322763"/>
            <a:ext cx="0" cy="719137"/>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43020" name="Text Box 10"/>
          <p:cNvSpPr txBox="1">
            <a:spLocks noChangeArrowheads="1"/>
          </p:cNvSpPr>
          <p:nvPr/>
        </p:nvSpPr>
        <p:spPr bwMode="auto">
          <a:xfrm>
            <a:off x="2971800" y="1347788"/>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3021" name="Text Box 10"/>
          <p:cNvSpPr txBox="1">
            <a:spLocks noChangeArrowheads="1"/>
          </p:cNvSpPr>
          <p:nvPr/>
        </p:nvSpPr>
        <p:spPr bwMode="auto">
          <a:xfrm>
            <a:off x="2971800" y="4721225"/>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3022" name="Text Box 10"/>
          <p:cNvSpPr txBox="1">
            <a:spLocks noChangeArrowheads="1"/>
          </p:cNvSpPr>
          <p:nvPr/>
        </p:nvSpPr>
        <p:spPr bwMode="auto">
          <a:xfrm>
            <a:off x="5191125" y="1347788"/>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3023" name="Text Box 10"/>
          <p:cNvSpPr txBox="1">
            <a:spLocks noChangeArrowheads="1"/>
          </p:cNvSpPr>
          <p:nvPr/>
        </p:nvSpPr>
        <p:spPr bwMode="auto">
          <a:xfrm>
            <a:off x="5191125" y="4711700"/>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3024"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4EC302F-81B7-46C2-BC6E-2D3B26480B84}" type="slidenum">
              <a:rPr lang="en-GB" sz="1400" b="0" smtClean="0">
                <a:solidFill>
                  <a:schemeClr val="tx1"/>
                </a:solidFill>
                <a:latin typeface="Times New Roman" pitchFamily="18" charset="0"/>
              </a:rPr>
              <a:pPr eaLnBrk="1" hangingPunct="1"/>
              <a:t>41</a:t>
            </a:fld>
            <a:endParaRPr lang="en-GB" sz="1400" b="0" smtClean="0">
              <a:solidFill>
                <a:schemeClr val="tx1"/>
              </a:solidFill>
              <a:latin typeface="Times New Roman" pitchFamily="18" charset="0"/>
            </a:endParaRPr>
          </a:p>
        </p:txBody>
      </p:sp>
      <p:sp>
        <p:nvSpPr>
          <p:cNvPr id="44035"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6" name="Rectangle 3"/>
          <p:cNvSpPr>
            <a:spLocks noGrp="1" noChangeArrowheads="1"/>
          </p:cNvSpPr>
          <p:nvPr>
            <p:ph type="title"/>
          </p:nvPr>
        </p:nvSpPr>
        <p:spPr>
          <a:xfrm>
            <a:off x="674688" y="0"/>
            <a:ext cx="7772400" cy="1143000"/>
          </a:xfrm>
        </p:spPr>
        <p:txBody>
          <a:bodyPr/>
          <a:lstStyle/>
          <a:p>
            <a:pPr eaLnBrk="1" hangingPunct="1"/>
            <a:r>
              <a:rPr lang="en-GB" smtClean="0"/>
              <a:t>Stress</a:t>
            </a:r>
          </a:p>
        </p:txBody>
      </p:sp>
      <p:sp>
        <p:nvSpPr>
          <p:cNvPr id="44037"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38" name="Rectangle 5"/>
          <p:cNvSpPr>
            <a:spLocks noGrp="1" noChangeArrowheads="1"/>
          </p:cNvSpPr>
          <p:nvPr>
            <p:ph type="body" idx="1"/>
          </p:nvPr>
        </p:nvSpPr>
        <p:spPr>
          <a:noFill/>
        </p:spPr>
        <p:txBody>
          <a:bodyPr/>
          <a:lstStyle/>
          <a:p>
            <a:pPr eaLnBrk="1" hangingPunct="1"/>
            <a:r>
              <a:rPr lang="en-GB" smtClean="0"/>
              <a:t>Stress 			(normalised Force)</a:t>
            </a:r>
          </a:p>
          <a:p>
            <a:pPr eaLnBrk="1" hangingPunct="1"/>
            <a:r>
              <a:rPr lang="en-GB" smtClean="0"/>
              <a:t>Pressure 		(acting equally in 					all directions)</a:t>
            </a:r>
          </a:p>
          <a:p>
            <a:pPr eaLnBrk="1" hangingPunct="1"/>
            <a:endParaRPr lang="en-GB" smtClean="0"/>
          </a:p>
          <a:p>
            <a:pPr eaLnBrk="1" hangingPunct="1"/>
            <a:r>
              <a:rPr lang="en-GB" smtClean="0"/>
              <a:t>Stress or Pressure = Force/Area</a:t>
            </a:r>
          </a:p>
        </p:txBody>
      </p:sp>
      <p:sp>
        <p:nvSpPr>
          <p:cNvPr id="44039" name="Cube 7"/>
          <p:cNvSpPr>
            <a:spLocks noChangeArrowheads="1"/>
          </p:cNvSpPr>
          <p:nvPr/>
        </p:nvSpPr>
        <p:spPr bwMode="auto">
          <a:xfrm rot="5400000">
            <a:off x="2797175" y="3568700"/>
            <a:ext cx="1063625" cy="2124075"/>
          </a:xfrm>
          <a:prstGeom prst="cube">
            <a:avLst>
              <a:gd name="adj" fmla="val 40644"/>
            </a:avLst>
          </a:prstGeom>
          <a:solidFill>
            <a:schemeClr val="accent1"/>
          </a:solidFill>
          <a:ln w="9525" algn="ctr">
            <a:solidFill>
              <a:schemeClr val="tx1"/>
            </a:solidFill>
            <a:round/>
            <a:headEnd/>
            <a:tailEnd/>
          </a:ln>
        </p:spPr>
        <p:txBody>
          <a:bodyPr/>
          <a:lstStyle/>
          <a:p>
            <a:endParaRPr lang="en-US"/>
          </a:p>
        </p:txBody>
      </p:sp>
      <p:sp>
        <p:nvSpPr>
          <p:cNvPr id="44040" name="Right Arrow 8"/>
          <p:cNvSpPr>
            <a:spLocks noChangeArrowheads="1"/>
          </p:cNvSpPr>
          <p:nvPr/>
        </p:nvSpPr>
        <p:spPr bwMode="auto">
          <a:xfrm>
            <a:off x="4171950" y="4467225"/>
            <a:ext cx="763588"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4041" name="Right Arrow 9"/>
          <p:cNvSpPr>
            <a:spLocks noChangeArrowheads="1"/>
          </p:cNvSpPr>
          <p:nvPr/>
        </p:nvSpPr>
        <p:spPr bwMode="auto">
          <a:xfrm rot="10800000">
            <a:off x="1503363" y="4467225"/>
            <a:ext cx="763587"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4042" name="Text Box 10"/>
          <p:cNvSpPr txBox="1">
            <a:spLocks noChangeArrowheads="1"/>
          </p:cNvSpPr>
          <p:nvPr/>
        </p:nvSpPr>
        <p:spPr bwMode="auto">
          <a:xfrm>
            <a:off x="4935538" y="4972050"/>
            <a:ext cx="1227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Area</a:t>
            </a:r>
            <a:endParaRPr lang="en-US" sz="3600" b="0">
              <a:solidFill>
                <a:srgbClr val="FF9900"/>
              </a:solidFill>
              <a:latin typeface="Times New Roman" pitchFamily="18" charset="0"/>
            </a:endParaRPr>
          </a:p>
        </p:txBody>
      </p:sp>
      <p:cxnSp>
        <p:nvCxnSpPr>
          <p:cNvPr id="44043" name="Straight Connector 12"/>
          <p:cNvCxnSpPr>
            <a:cxnSpLocks noChangeShapeType="1"/>
            <a:endCxn id="44042" idx="1"/>
          </p:cNvCxnSpPr>
          <p:nvPr/>
        </p:nvCxnSpPr>
        <p:spPr bwMode="auto">
          <a:xfrm>
            <a:off x="4171950" y="4810125"/>
            <a:ext cx="763588" cy="4857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4044"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008CEA9-8D3B-498D-BF88-82FB2B6304CA}" type="slidenum">
              <a:rPr lang="en-GB" sz="1400" b="0" smtClean="0">
                <a:solidFill>
                  <a:schemeClr val="tx1"/>
                </a:solidFill>
                <a:latin typeface="Times New Roman" pitchFamily="18" charset="0"/>
              </a:rPr>
              <a:pPr eaLnBrk="1" hangingPunct="1"/>
              <a:t>42</a:t>
            </a:fld>
            <a:endParaRPr lang="en-GB" sz="1400" b="0" smtClean="0">
              <a:solidFill>
                <a:schemeClr val="tx1"/>
              </a:solidFill>
              <a:latin typeface="Times New Roman" pitchFamily="18" charset="0"/>
            </a:endParaRPr>
          </a:p>
        </p:txBody>
      </p:sp>
      <p:sp>
        <p:nvSpPr>
          <p:cNvPr id="45059"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0" name="Rectangle 3"/>
          <p:cNvSpPr>
            <a:spLocks noGrp="1" noChangeArrowheads="1"/>
          </p:cNvSpPr>
          <p:nvPr>
            <p:ph type="title"/>
          </p:nvPr>
        </p:nvSpPr>
        <p:spPr>
          <a:xfrm>
            <a:off x="674688" y="0"/>
            <a:ext cx="7772400" cy="1143000"/>
          </a:xfrm>
        </p:spPr>
        <p:txBody>
          <a:bodyPr/>
          <a:lstStyle/>
          <a:p>
            <a:pPr eaLnBrk="1" hangingPunct="1"/>
            <a:r>
              <a:rPr lang="en-GB" smtClean="0"/>
              <a:t>Normalisation of extension</a:t>
            </a:r>
          </a:p>
        </p:txBody>
      </p:sp>
      <p:sp>
        <p:nvSpPr>
          <p:cNvPr id="45061"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62" name="Cube 10"/>
          <p:cNvSpPr>
            <a:spLocks noChangeArrowheads="1"/>
          </p:cNvSpPr>
          <p:nvPr/>
        </p:nvSpPr>
        <p:spPr bwMode="auto">
          <a:xfrm rot="5400000">
            <a:off x="4228306" y="500857"/>
            <a:ext cx="354013" cy="426720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45063" name="Text Box 10"/>
          <p:cNvSpPr txBox="1">
            <a:spLocks noChangeArrowheads="1"/>
          </p:cNvSpPr>
          <p:nvPr/>
        </p:nvSpPr>
        <p:spPr bwMode="auto">
          <a:xfrm>
            <a:off x="1046163" y="2295525"/>
            <a:ext cx="681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5064" name="Text Box 10"/>
          <p:cNvSpPr txBox="1">
            <a:spLocks noChangeArrowheads="1"/>
          </p:cNvSpPr>
          <p:nvPr/>
        </p:nvSpPr>
        <p:spPr bwMode="auto">
          <a:xfrm>
            <a:off x="1046163" y="3257550"/>
            <a:ext cx="681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5065" name="Text Box 10"/>
          <p:cNvSpPr txBox="1">
            <a:spLocks noChangeArrowheads="1"/>
          </p:cNvSpPr>
          <p:nvPr/>
        </p:nvSpPr>
        <p:spPr bwMode="auto">
          <a:xfrm>
            <a:off x="4683125" y="3257550"/>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5066" name="Text Box 10"/>
          <p:cNvSpPr txBox="1">
            <a:spLocks noChangeArrowheads="1"/>
          </p:cNvSpPr>
          <p:nvPr/>
        </p:nvSpPr>
        <p:spPr bwMode="auto">
          <a:xfrm>
            <a:off x="7267575" y="2295525"/>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5067" name="Cube 20"/>
          <p:cNvSpPr>
            <a:spLocks noChangeArrowheads="1"/>
          </p:cNvSpPr>
          <p:nvPr/>
        </p:nvSpPr>
        <p:spPr bwMode="auto">
          <a:xfrm rot="5400000">
            <a:off x="2938463" y="2743200"/>
            <a:ext cx="352425" cy="1685925"/>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45068" name="Right Arrow 21"/>
          <p:cNvSpPr>
            <a:spLocks noChangeArrowheads="1"/>
          </p:cNvSpPr>
          <p:nvPr/>
        </p:nvSpPr>
        <p:spPr bwMode="auto">
          <a:xfrm>
            <a:off x="6503988" y="2466975"/>
            <a:ext cx="763587"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5069" name="Right Arrow 22"/>
          <p:cNvSpPr>
            <a:spLocks noChangeArrowheads="1"/>
          </p:cNvSpPr>
          <p:nvPr/>
        </p:nvSpPr>
        <p:spPr bwMode="auto">
          <a:xfrm>
            <a:off x="3919538" y="3429000"/>
            <a:ext cx="763587"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5070" name="Right Arrow 23"/>
          <p:cNvSpPr>
            <a:spLocks noChangeArrowheads="1"/>
          </p:cNvSpPr>
          <p:nvPr/>
        </p:nvSpPr>
        <p:spPr bwMode="auto">
          <a:xfrm rot="10800000">
            <a:off x="1508125" y="3429000"/>
            <a:ext cx="763588"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5071" name="Right Arrow 24"/>
          <p:cNvSpPr>
            <a:spLocks noChangeArrowheads="1"/>
          </p:cNvSpPr>
          <p:nvPr/>
        </p:nvSpPr>
        <p:spPr bwMode="auto">
          <a:xfrm rot="10800000">
            <a:off x="1508125" y="2466975"/>
            <a:ext cx="763588"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5072"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625B176-C574-473E-8F54-F37C1DF36669}" type="slidenum">
              <a:rPr lang="en-GB" sz="1400" b="0" smtClean="0">
                <a:solidFill>
                  <a:schemeClr val="tx1"/>
                </a:solidFill>
                <a:latin typeface="Times New Roman" pitchFamily="18" charset="0"/>
              </a:rPr>
              <a:pPr eaLnBrk="1" hangingPunct="1"/>
              <a:t>43</a:t>
            </a:fld>
            <a:endParaRPr lang="en-GB" sz="1400" b="0" smtClean="0">
              <a:solidFill>
                <a:schemeClr val="tx1"/>
              </a:solidFill>
              <a:latin typeface="Times New Roman" pitchFamily="18" charset="0"/>
            </a:endParaRPr>
          </a:p>
        </p:txBody>
      </p:sp>
      <p:sp>
        <p:nvSpPr>
          <p:cNvPr id="46083"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84" name="Rectangle 3"/>
          <p:cNvSpPr>
            <a:spLocks noGrp="1" noChangeArrowheads="1"/>
          </p:cNvSpPr>
          <p:nvPr>
            <p:ph type="title"/>
          </p:nvPr>
        </p:nvSpPr>
        <p:spPr>
          <a:xfrm>
            <a:off x="674688" y="0"/>
            <a:ext cx="7772400" cy="1143000"/>
          </a:xfrm>
        </p:spPr>
        <p:txBody>
          <a:bodyPr/>
          <a:lstStyle/>
          <a:p>
            <a:pPr eaLnBrk="1" hangingPunct="1"/>
            <a:r>
              <a:rPr lang="en-GB" smtClean="0"/>
              <a:t>Strain</a:t>
            </a:r>
          </a:p>
        </p:txBody>
      </p:sp>
      <p:sp>
        <p:nvSpPr>
          <p:cNvPr id="46085"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086" name="Rectangle 5"/>
          <p:cNvSpPr>
            <a:spLocks noGrp="1" noChangeArrowheads="1"/>
          </p:cNvSpPr>
          <p:nvPr>
            <p:ph type="body" idx="1"/>
          </p:nvPr>
        </p:nvSpPr>
        <p:spPr>
          <a:noFill/>
        </p:spPr>
        <p:txBody>
          <a:bodyPr/>
          <a:lstStyle/>
          <a:p>
            <a:pPr eaLnBrk="1" hangingPunct="1"/>
            <a:r>
              <a:rPr lang="en-GB" smtClean="0"/>
              <a:t>Normalised Extension</a:t>
            </a:r>
          </a:p>
          <a:p>
            <a:pPr eaLnBrk="1" hangingPunct="1"/>
            <a:endParaRPr lang="en-GB" smtClean="0"/>
          </a:p>
          <a:p>
            <a:pPr eaLnBrk="1" hangingPunct="1"/>
            <a:r>
              <a:rPr lang="en-GB" smtClean="0"/>
              <a:t>Strain = Extension/Original Length</a:t>
            </a:r>
          </a:p>
        </p:txBody>
      </p:sp>
      <p:sp>
        <p:nvSpPr>
          <p:cNvPr id="46087" name="Cube 7"/>
          <p:cNvSpPr>
            <a:spLocks noChangeArrowheads="1"/>
          </p:cNvSpPr>
          <p:nvPr/>
        </p:nvSpPr>
        <p:spPr bwMode="auto">
          <a:xfrm rot="5400000">
            <a:off x="4229100" y="2082801"/>
            <a:ext cx="352425" cy="426720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46088" name="Right Arrow 8"/>
          <p:cNvSpPr>
            <a:spLocks noChangeArrowheads="1"/>
          </p:cNvSpPr>
          <p:nvPr/>
        </p:nvSpPr>
        <p:spPr bwMode="auto">
          <a:xfrm>
            <a:off x="6503988" y="4049713"/>
            <a:ext cx="763587" cy="312737"/>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6089" name="Right Arrow 9"/>
          <p:cNvSpPr>
            <a:spLocks noChangeArrowheads="1"/>
          </p:cNvSpPr>
          <p:nvPr/>
        </p:nvSpPr>
        <p:spPr bwMode="auto">
          <a:xfrm rot="10800000">
            <a:off x="1508125" y="4049713"/>
            <a:ext cx="763588" cy="312737"/>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46090" name="Text Box 10"/>
          <p:cNvSpPr txBox="1">
            <a:spLocks noChangeArrowheads="1"/>
          </p:cNvSpPr>
          <p:nvPr/>
        </p:nvSpPr>
        <p:spPr bwMode="auto">
          <a:xfrm>
            <a:off x="1046163" y="3865563"/>
            <a:ext cx="681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46091" name="Text Box 10"/>
          <p:cNvSpPr txBox="1">
            <a:spLocks noChangeArrowheads="1"/>
          </p:cNvSpPr>
          <p:nvPr/>
        </p:nvSpPr>
        <p:spPr bwMode="auto">
          <a:xfrm>
            <a:off x="7267575" y="3865563"/>
            <a:ext cx="68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cxnSp>
        <p:nvCxnSpPr>
          <p:cNvPr id="46092" name="Straight Connector 13"/>
          <p:cNvCxnSpPr>
            <a:cxnSpLocks noChangeShapeType="1"/>
          </p:cNvCxnSpPr>
          <p:nvPr/>
        </p:nvCxnSpPr>
        <p:spPr bwMode="auto">
          <a:xfrm rot="16200000" flipH="1">
            <a:off x="5971382" y="4172744"/>
            <a:ext cx="2651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6093" name="Straight Connector 17"/>
          <p:cNvCxnSpPr>
            <a:cxnSpLocks noChangeShapeType="1"/>
          </p:cNvCxnSpPr>
          <p:nvPr/>
        </p:nvCxnSpPr>
        <p:spPr bwMode="auto">
          <a:xfrm rot="16200000" flipH="1">
            <a:off x="6103144" y="4306094"/>
            <a:ext cx="87313" cy="8572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6094" name="Straight Arrow Connector 19"/>
          <p:cNvCxnSpPr>
            <a:cxnSpLocks noChangeShapeType="1"/>
          </p:cNvCxnSpPr>
          <p:nvPr/>
        </p:nvCxnSpPr>
        <p:spPr bwMode="auto">
          <a:xfrm>
            <a:off x="2271713" y="3865563"/>
            <a:ext cx="3832225" cy="1587"/>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6095" name="Text Box 10"/>
          <p:cNvSpPr txBox="1">
            <a:spLocks noChangeArrowheads="1"/>
          </p:cNvSpPr>
          <p:nvPr/>
        </p:nvSpPr>
        <p:spPr bwMode="auto">
          <a:xfrm>
            <a:off x="4033838" y="3225800"/>
            <a:ext cx="681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L</a:t>
            </a:r>
            <a:endParaRPr lang="en-US" sz="3600" b="0">
              <a:solidFill>
                <a:srgbClr val="FF9900"/>
              </a:solidFill>
              <a:latin typeface="Times New Roman" pitchFamily="18" charset="0"/>
            </a:endParaRPr>
          </a:p>
        </p:txBody>
      </p:sp>
      <p:cxnSp>
        <p:nvCxnSpPr>
          <p:cNvPr id="46096" name="Straight Arrow Connector 21"/>
          <p:cNvCxnSpPr>
            <a:cxnSpLocks noChangeShapeType="1"/>
          </p:cNvCxnSpPr>
          <p:nvPr/>
        </p:nvCxnSpPr>
        <p:spPr bwMode="auto">
          <a:xfrm>
            <a:off x="6189663" y="4506913"/>
            <a:ext cx="349250" cy="1587"/>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6097" name="Text Box 10"/>
          <p:cNvSpPr txBox="1">
            <a:spLocks noChangeArrowheads="1"/>
          </p:cNvSpPr>
          <p:nvPr/>
        </p:nvSpPr>
        <p:spPr bwMode="auto">
          <a:xfrm>
            <a:off x="6173788" y="4383088"/>
            <a:ext cx="681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x</a:t>
            </a:r>
            <a:endParaRPr lang="en-US" sz="3600" b="0">
              <a:solidFill>
                <a:srgbClr val="FF9900"/>
              </a:solidFill>
              <a:latin typeface="Times New Roman" pitchFamily="18" charset="0"/>
            </a:endParaRPr>
          </a:p>
        </p:txBody>
      </p:sp>
      <p:sp>
        <p:nvSpPr>
          <p:cNvPr id="46098"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2F6251A7-C189-411C-AC99-3335013E6C74}" type="slidenum">
              <a:rPr lang="en-GB" sz="1400" b="0" smtClean="0">
                <a:solidFill>
                  <a:schemeClr val="tx1"/>
                </a:solidFill>
                <a:latin typeface="Times New Roman" pitchFamily="18" charset="0"/>
              </a:rPr>
              <a:pPr eaLnBrk="1" hangingPunct="1"/>
              <a:t>44</a:t>
            </a:fld>
            <a:endParaRPr lang="en-GB" sz="1400" b="0" smtClean="0">
              <a:solidFill>
                <a:schemeClr val="tx1"/>
              </a:solidFill>
              <a:latin typeface="Times New Roman" pitchFamily="18" charset="0"/>
            </a:endParaRPr>
          </a:p>
        </p:txBody>
      </p:sp>
      <p:sp>
        <p:nvSpPr>
          <p:cNvPr id="47107"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8" name="Rectangle 3"/>
          <p:cNvSpPr>
            <a:spLocks noGrp="1" noChangeArrowheads="1"/>
          </p:cNvSpPr>
          <p:nvPr>
            <p:ph type="title"/>
          </p:nvPr>
        </p:nvSpPr>
        <p:spPr>
          <a:xfrm>
            <a:off x="674688" y="0"/>
            <a:ext cx="7772400" cy="1143000"/>
          </a:xfrm>
        </p:spPr>
        <p:txBody>
          <a:bodyPr/>
          <a:lstStyle/>
          <a:p>
            <a:pPr eaLnBrk="1" hangingPunct="1"/>
            <a:r>
              <a:rPr lang="en-GB" smtClean="0"/>
              <a:t>Stiffness</a:t>
            </a:r>
          </a:p>
        </p:txBody>
      </p:sp>
      <p:sp>
        <p:nvSpPr>
          <p:cNvPr id="47109"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10" name="Rectangle 5"/>
          <p:cNvSpPr>
            <a:spLocks noGrp="1" noChangeArrowheads="1"/>
          </p:cNvSpPr>
          <p:nvPr>
            <p:ph type="body" idx="1"/>
          </p:nvPr>
        </p:nvSpPr>
        <p:spPr>
          <a:noFill/>
        </p:spPr>
        <p:txBody>
          <a:bodyPr/>
          <a:lstStyle/>
          <a:p>
            <a:pPr eaLnBrk="1" hangingPunct="1"/>
            <a:r>
              <a:rPr lang="en-GB" smtClean="0"/>
              <a:t>Extension per unit force</a:t>
            </a:r>
          </a:p>
          <a:p>
            <a:pPr eaLnBrk="1" hangingPunct="1"/>
            <a:endParaRPr lang="en-GB" smtClean="0"/>
          </a:p>
          <a:p>
            <a:pPr eaLnBrk="1" hangingPunct="1"/>
            <a:r>
              <a:rPr lang="en-GB" smtClean="0"/>
              <a:t>“Young’s Modulus” </a:t>
            </a:r>
          </a:p>
          <a:p>
            <a:pPr lvl="1" eaLnBrk="1" hangingPunct="1"/>
            <a:r>
              <a:rPr lang="en-GB" smtClean="0"/>
              <a:t>Normalised stiffness</a:t>
            </a:r>
          </a:p>
          <a:p>
            <a:pPr eaLnBrk="1" hangingPunct="1">
              <a:buFontTx/>
              <a:buNone/>
            </a:pPr>
            <a:r>
              <a:rPr lang="en-GB" smtClean="0"/>
              <a:t>			</a:t>
            </a:r>
          </a:p>
          <a:p>
            <a:pPr eaLnBrk="1" hangingPunct="1">
              <a:buFontTx/>
              <a:buNone/>
            </a:pPr>
            <a:r>
              <a:rPr lang="en-GB" smtClean="0"/>
              <a:t>			 =  Stress/Strain</a:t>
            </a:r>
          </a:p>
        </p:txBody>
      </p:sp>
      <p:sp>
        <p:nvSpPr>
          <p:cNvPr id="47111"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BB59A1C-1EEA-4206-B4F6-D64A145F17A8}" type="slidenum">
              <a:rPr lang="en-GB" sz="1400" b="0" smtClean="0">
                <a:solidFill>
                  <a:schemeClr val="tx1"/>
                </a:solidFill>
                <a:latin typeface="Times New Roman" pitchFamily="18" charset="0"/>
              </a:rPr>
              <a:pPr eaLnBrk="1" hangingPunct="1"/>
              <a:t>45</a:t>
            </a:fld>
            <a:endParaRPr lang="en-GB" sz="1400" b="0" smtClean="0">
              <a:solidFill>
                <a:schemeClr val="tx1"/>
              </a:solidFill>
              <a:latin typeface="Times New Roman" pitchFamily="18" charset="0"/>
            </a:endParaRPr>
          </a:p>
        </p:txBody>
      </p:sp>
      <p:sp>
        <p:nvSpPr>
          <p:cNvPr id="48131"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32" name="Rectangle 3"/>
          <p:cNvSpPr>
            <a:spLocks noGrp="1" noChangeArrowheads="1"/>
          </p:cNvSpPr>
          <p:nvPr>
            <p:ph type="title"/>
          </p:nvPr>
        </p:nvSpPr>
        <p:spPr>
          <a:xfrm>
            <a:off x="674688" y="0"/>
            <a:ext cx="7772400" cy="1143000"/>
          </a:xfrm>
        </p:spPr>
        <p:txBody>
          <a:bodyPr/>
          <a:lstStyle/>
          <a:p>
            <a:pPr eaLnBrk="1" hangingPunct="1"/>
            <a:r>
              <a:rPr lang="en-GB" smtClean="0"/>
              <a:t>Normalising Stiffness</a:t>
            </a:r>
          </a:p>
        </p:txBody>
      </p:sp>
      <p:sp>
        <p:nvSpPr>
          <p:cNvPr id="48133"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2047875"/>
            <a:ext cx="36750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3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2047875"/>
            <a:ext cx="32861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6" name="Freeform 10"/>
          <p:cNvSpPr>
            <a:spLocks/>
          </p:cNvSpPr>
          <p:nvPr/>
        </p:nvSpPr>
        <p:spPr bwMode="auto">
          <a:xfrm>
            <a:off x="674688" y="1811338"/>
            <a:ext cx="4108450" cy="241300"/>
          </a:xfrm>
          <a:custGeom>
            <a:avLst/>
            <a:gdLst>
              <a:gd name="T0" fmla="*/ 0 w 2588"/>
              <a:gd name="T1" fmla="*/ 2147483647 h 282"/>
              <a:gd name="T2" fmla="*/ 2147483647 w 2588"/>
              <a:gd name="T3" fmla="*/ 2147483647 h 282"/>
              <a:gd name="T4" fmla="*/ 2147483647 w 2588"/>
              <a:gd name="T5" fmla="*/ 2147483647 h 282"/>
              <a:gd name="T6" fmla="*/ 0 60000 65536"/>
              <a:gd name="T7" fmla="*/ 0 60000 65536"/>
              <a:gd name="T8" fmla="*/ 0 60000 65536"/>
              <a:gd name="T9" fmla="*/ 0 w 2588"/>
              <a:gd name="T10" fmla="*/ 0 h 282"/>
              <a:gd name="T11" fmla="*/ 2588 w 2588"/>
              <a:gd name="T12" fmla="*/ 282 h 282"/>
            </a:gdLst>
            <a:ahLst/>
            <a:cxnLst>
              <a:cxn ang="T6">
                <a:pos x="T0" y="T1"/>
              </a:cxn>
              <a:cxn ang="T7">
                <a:pos x="T2" y="T3"/>
              </a:cxn>
              <a:cxn ang="T8">
                <a:pos x="T4" y="T5"/>
              </a:cxn>
            </a:cxnLst>
            <a:rect l="T9" t="T10" r="T11" b="T12"/>
            <a:pathLst>
              <a:path w="2588" h="282">
                <a:moveTo>
                  <a:pt x="0" y="282"/>
                </a:moveTo>
                <a:cubicBezTo>
                  <a:pt x="429" y="146"/>
                  <a:pt x="859" y="10"/>
                  <a:pt x="1290" y="5"/>
                </a:cubicBezTo>
                <a:cubicBezTo>
                  <a:pt x="1721" y="0"/>
                  <a:pt x="2154" y="125"/>
                  <a:pt x="2588" y="251"/>
                </a:cubicBezTo>
              </a:path>
            </a:pathLst>
          </a:custGeom>
          <a:noFill/>
          <a:ln w="9525">
            <a:solidFill>
              <a:schemeClr val="bg1"/>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8137" name="Text Box 21"/>
          <p:cNvSpPr txBox="1">
            <a:spLocks noChangeArrowheads="1"/>
          </p:cNvSpPr>
          <p:nvPr/>
        </p:nvSpPr>
        <p:spPr bwMode="auto">
          <a:xfrm>
            <a:off x="1998663" y="1800225"/>
            <a:ext cx="1458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l-GR" i="1"/>
              <a:t>σ</a:t>
            </a:r>
            <a:r>
              <a:rPr lang="el-GR"/>
              <a:t> </a:t>
            </a:r>
            <a:r>
              <a:rPr lang="en-US"/>
              <a:t>= </a:t>
            </a:r>
            <a:r>
              <a:rPr lang="en-US" i="1"/>
              <a:t>F</a:t>
            </a:r>
            <a:r>
              <a:rPr lang="en-US"/>
              <a:t> /</a:t>
            </a:r>
            <a:r>
              <a:rPr lang="en-GB"/>
              <a:t> </a:t>
            </a:r>
            <a:r>
              <a:rPr lang="en-GB" i="1"/>
              <a:t>A</a:t>
            </a:r>
          </a:p>
        </p:txBody>
      </p:sp>
      <p:sp>
        <p:nvSpPr>
          <p:cNvPr id="48138" name="Freeform 11"/>
          <p:cNvSpPr>
            <a:spLocks/>
          </p:cNvSpPr>
          <p:nvPr/>
        </p:nvSpPr>
        <p:spPr bwMode="auto">
          <a:xfrm flipV="1">
            <a:off x="3473450" y="4654550"/>
            <a:ext cx="4108450" cy="177800"/>
          </a:xfrm>
          <a:custGeom>
            <a:avLst/>
            <a:gdLst>
              <a:gd name="T0" fmla="*/ 0 w 2588"/>
              <a:gd name="T1" fmla="*/ 2147483647 h 282"/>
              <a:gd name="T2" fmla="*/ 2147483647 w 2588"/>
              <a:gd name="T3" fmla="*/ 2147483647 h 282"/>
              <a:gd name="T4" fmla="*/ 2147483647 w 2588"/>
              <a:gd name="T5" fmla="*/ 2147483647 h 282"/>
              <a:gd name="T6" fmla="*/ 0 60000 65536"/>
              <a:gd name="T7" fmla="*/ 0 60000 65536"/>
              <a:gd name="T8" fmla="*/ 0 60000 65536"/>
              <a:gd name="T9" fmla="*/ 0 w 2588"/>
              <a:gd name="T10" fmla="*/ 0 h 282"/>
              <a:gd name="T11" fmla="*/ 2588 w 2588"/>
              <a:gd name="T12" fmla="*/ 282 h 282"/>
            </a:gdLst>
            <a:ahLst/>
            <a:cxnLst>
              <a:cxn ang="T6">
                <a:pos x="T0" y="T1"/>
              </a:cxn>
              <a:cxn ang="T7">
                <a:pos x="T2" y="T3"/>
              </a:cxn>
              <a:cxn ang="T8">
                <a:pos x="T4" y="T5"/>
              </a:cxn>
            </a:cxnLst>
            <a:rect l="T9" t="T10" r="T11" b="T12"/>
            <a:pathLst>
              <a:path w="2588" h="282">
                <a:moveTo>
                  <a:pt x="0" y="282"/>
                </a:moveTo>
                <a:cubicBezTo>
                  <a:pt x="429" y="146"/>
                  <a:pt x="859" y="10"/>
                  <a:pt x="1290" y="5"/>
                </a:cubicBezTo>
                <a:cubicBezTo>
                  <a:pt x="1721" y="0"/>
                  <a:pt x="2154" y="125"/>
                  <a:pt x="2588" y="251"/>
                </a:cubicBezTo>
              </a:path>
            </a:pathLst>
          </a:custGeom>
          <a:noFill/>
          <a:ln w="9525">
            <a:solidFill>
              <a:schemeClr val="bg1"/>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8139" name="Text Box 21"/>
          <p:cNvSpPr txBox="1">
            <a:spLocks noChangeArrowheads="1"/>
          </p:cNvSpPr>
          <p:nvPr/>
        </p:nvSpPr>
        <p:spPr bwMode="auto">
          <a:xfrm>
            <a:off x="4797425" y="4494213"/>
            <a:ext cx="1458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l-GR" i="1"/>
              <a:t>ε</a:t>
            </a:r>
            <a:r>
              <a:rPr lang="el-GR"/>
              <a:t> </a:t>
            </a:r>
            <a:r>
              <a:rPr lang="en-US"/>
              <a:t>= </a:t>
            </a:r>
            <a:r>
              <a:rPr lang="el-GR"/>
              <a:t>Δ</a:t>
            </a:r>
            <a:r>
              <a:rPr lang="en-US" i="1"/>
              <a:t>L</a:t>
            </a:r>
            <a:r>
              <a:rPr lang="en-US"/>
              <a:t> /</a:t>
            </a:r>
            <a:r>
              <a:rPr lang="en-GB"/>
              <a:t> </a:t>
            </a:r>
            <a:r>
              <a:rPr lang="en-GB" i="1"/>
              <a:t>L</a:t>
            </a:r>
          </a:p>
        </p:txBody>
      </p:sp>
      <p:sp>
        <p:nvSpPr>
          <p:cNvPr id="48140"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56D4CC2D-03A3-4825-A490-24A7F8CB667D}" type="slidenum">
              <a:rPr lang="en-GB" sz="1400" b="0" smtClean="0">
                <a:solidFill>
                  <a:schemeClr val="tx1"/>
                </a:solidFill>
                <a:latin typeface="Times New Roman" pitchFamily="18" charset="0"/>
              </a:rPr>
              <a:pPr eaLnBrk="1" hangingPunct="1"/>
              <a:t>46</a:t>
            </a:fld>
            <a:endParaRPr lang="en-GB" sz="1400" b="0" smtClean="0">
              <a:solidFill>
                <a:schemeClr val="tx1"/>
              </a:solidFill>
              <a:latin typeface="Times New Roman" pitchFamily="18" charset="0"/>
            </a:endParaRPr>
          </a:p>
        </p:txBody>
      </p:sp>
      <p:sp>
        <p:nvSpPr>
          <p:cNvPr id="49155" name="Rectangle 2"/>
          <p:cNvSpPr>
            <a:spLocks noChangeArrowheads="1"/>
          </p:cNvSpPr>
          <p:nvPr/>
        </p:nvSpPr>
        <p:spPr bwMode="auto">
          <a:xfrm>
            <a:off x="0" y="6048375"/>
            <a:ext cx="9144000" cy="809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56" name="Rectangle 3"/>
          <p:cNvSpPr>
            <a:spLocks noGrp="1" noChangeArrowheads="1"/>
          </p:cNvSpPr>
          <p:nvPr>
            <p:ph type="title"/>
          </p:nvPr>
        </p:nvSpPr>
        <p:spPr>
          <a:xfrm>
            <a:off x="674688" y="0"/>
            <a:ext cx="7772400" cy="1143000"/>
          </a:xfrm>
        </p:spPr>
        <p:txBody>
          <a:bodyPr/>
          <a:lstStyle/>
          <a:p>
            <a:pPr eaLnBrk="1" hangingPunct="1"/>
            <a:r>
              <a:rPr lang="en-GB" smtClean="0"/>
              <a:t>Young’s Modulus</a:t>
            </a:r>
          </a:p>
        </p:txBody>
      </p:sp>
      <p:sp>
        <p:nvSpPr>
          <p:cNvPr id="49157" name="Line 4"/>
          <p:cNvSpPr>
            <a:spLocks noChangeShapeType="1"/>
          </p:cNvSpPr>
          <p:nvPr/>
        </p:nvSpPr>
        <p:spPr bwMode="auto">
          <a:xfrm>
            <a:off x="0" y="6026150"/>
            <a:ext cx="9144000" cy="0"/>
          </a:xfrm>
          <a:prstGeom prst="line">
            <a:avLst/>
          </a:prstGeom>
          <a:noFill/>
          <a:ln w="38100">
            <a:solidFill>
              <a:srgbClr val="FFFF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158" name="Rectangle 5"/>
          <p:cNvSpPr>
            <a:spLocks noGrp="1" noChangeArrowheads="1"/>
          </p:cNvSpPr>
          <p:nvPr>
            <p:ph type="body" idx="1"/>
          </p:nvPr>
        </p:nvSpPr>
        <p:spPr>
          <a:noFill/>
        </p:spPr>
        <p:txBody>
          <a:bodyPr/>
          <a:lstStyle/>
          <a:p>
            <a:pPr eaLnBrk="1" hangingPunct="1"/>
            <a:r>
              <a:rPr lang="en-GB" smtClean="0"/>
              <a:t>Units: Pa (N/m</a:t>
            </a:r>
            <a:r>
              <a:rPr lang="en-GB" baseline="30000" smtClean="0"/>
              <a:t>2</a:t>
            </a:r>
            <a:r>
              <a:rPr lang="en-GB" smtClean="0"/>
              <a:t>) x10</a:t>
            </a:r>
            <a:r>
              <a:rPr lang="en-GB" baseline="30000" smtClean="0"/>
              <a:t>9</a:t>
            </a:r>
            <a:r>
              <a:rPr lang="en-GB" smtClean="0"/>
              <a:t> or GPa</a:t>
            </a:r>
          </a:p>
          <a:p>
            <a:pPr eaLnBrk="1" hangingPunct="1"/>
            <a:endParaRPr lang="en-GB" smtClean="0"/>
          </a:p>
          <a:p>
            <a:pPr eaLnBrk="1" hangingPunct="1"/>
            <a:r>
              <a:rPr lang="en-GB" smtClean="0"/>
              <a:t>Steel</a:t>
            </a:r>
          </a:p>
          <a:p>
            <a:pPr eaLnBrk="1" hangingPunct="1"/>
            <a:r>
              <a:rPr lang="en-GB" smtClean="0"/>
              <a:t>Aluminium</a:t>
            </a:r>
          </a:p>
          <a:p>
            <a:pPr eaLnBrk="1" hangingPunct="1"/>
            <a:endParaRPr lang="en-GB" smtClean="0"/>
          </a:p>
          <a:p>
            <a:pPr eaLnBrk="1" hangingPunct="1"/>
            <a:r>
              <a:rPr lang="en-GB" smtClean="0"/>
              <a:t>Bone</a:t>
            </a:r>
          </a:p>
          <a:p>
            <a:pPr eaLnBrk="1" hangingPunct="1"/>
            <a:r>
              <a:rPr lang="en-GB" smtClean="0"/>
              <a:t>Ligaments</a:t>
            </a:r>
          </a:p>
          <a:p>
            <a:pPr eaLnBrk="1" hangingPunct="1"/>
            <a:r>
              <a:rPr lang="en-GB" smtClean="0"/>
              <a:t>Cartilage</a:t>
            </a:r>
          </a:p>
        </p:txBody>
      </p:sp>
      <p:sp>
        <p:nvSpPr>
          <p:cNvPr id="49159" name="Text Box 6"/>
          <p:cNvSpPr txBox="1">
            <a:spLocks noChangeArrowheads="1"/>
          </p:cNvSpPr>
          <p:nvPr/>
        </p:nvSpPr>
        <p:spPr bwMode="auto">
          <a:xfrm>
            <a:off x="476250" y="6224588"/>
            <a:ext cx="816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828297C-6393-40B0-9A04-682BEA98DC84}" type="slidenum">
              <a:rPr lang="en-GB" sz="1400" b="0" smtClean="0">
                <a:solidFill>
                  <a:schemeClr val="tx1"/>
                </a:solidFill>
                <a:latin typeface="Times New Roman" pitchFamily="18" charset="0"/>
              </a:rPr>
              <a:pPr eaLnBrk="1" hangingPunct="1"/>
              <a:t>47</a:t>
            </a:fld>
            <a:endParaRPr lang="en-GB" sz="1400" b="0" smtClean="0">
              <a:solidFill>
                <a:schemeClr val="tx1"/>
              </a:solidFill>
              <a:latin typeface="Times New Roman" pitchFamily="18" charset="0"/>
            </a:endParaRPr>
          </a:p>
        </p:txBody>
      </p:sp>
      <p:sp>
        <p:nvSpPr>
          <p:cNvPr id="50179" name="Rectangle 2"/>
          <p:cNvSpPr>
            <a:spLocks noGrp="1" noChangeArrowheads="1"/>
          </p:cNvSpPr>
          <p:nvPr>
            <p:ph type="title"/>
          </p:nvPr>
        </p:nvSpPr>
        <p:spPr/>
        <p:txBody>
          <a:bodyPr/>
          <a:lstStyle/>
          <a:p>
            <a:pPr eaLnBrk="1" hangingPunct="1"/>
            <a:r>
              <a:rPr lang="en-GB" smtClean="0"/>
              <a:t>Summary</a:t>
            </a:r>
          </a:p>
        </p:txBody>
      </p:sp>
      <p:sp>
        <p:nvSpPr>
          <p:cNvPr id="50180" name="Rectangle 3"/>
          <p:cNvSpPr>
            <a:spLocks noGrp="1" noChangeArrowheads="1"/>
          </p:cNvSpPr>
          <p:nvPr>
            <p:ph type="body" idx="1"/>
          </p:nvPr>
        </p:nvSpPr>
        <p:spPr/>
        <p:txBody>
          <a:bodyPr/>
          <a:lstStyle/>
          <a:p>
            <a:pPr eaLnBrk="1" hangingPunct="1"/>
            <a:r>
              <a:rPr lang="en-GB" smtClean="0"/>
              <a:t>Forces and Moments</a:t>
            </a:r>
          </a:p>
          <a:p>
            <a:pPr eaLnBrk="1" hangingPunct="1"/>
            <a:r>
              <a:rPr lang="en-GB" smtClean="0"/>
              <a:t>Equilibrium</a:t>
            </a:r>
          </a:p>
          <a:p>
            <a:pPr eaLnBrk="1" hangingPunct="1"/>
            <a:r>
              <a:rPr lang="en-GB" smtClean="0"/>
              <a:t>Free Body Diagrams</a:t>
            </a:r>
          </a:p>
          <a:p>
            <a:pPr eaLnBrk="1" hangingPunct="1"/>
            <a:r>
              <a:rPr lang="en-GB" smtClean="0"/>
              <a:t>Bending, Torsion, Shear</a:t>
            </a:r>
          </a:p>
          <a:p>
            <a:pPr eaLnBrk="1" hangingPunct="1"/>
            <a:r>
              <a:rPr lang="en-GB" smtClean="0"/>
              <a:t>Stress and Strain</a:t>
            </a:r>
          </a:p>
          <a:p>
            <a:pPr eaLnBrk="1" hangingPunct="1"/>
            <a:r>
              <a:rPr lang="en-GB" smtClean="0"/>
              <a:t>Young’s Modulus</a:t>
            </a:r>
          </a:p>
        </p:txBody>
      </p:sp>
      <p:sp>
        <p:nvSpPr>
          <p:cNvPr id="50181"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0182"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r>
              <a:rPr lang="en-GB" sz="4000" smtClean="0"/>
              <a:t>Part 2 – Mechanics in the Body</a:t>
            </a:r>
          </a:p>
        </p:txBody>
      </p:sp>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85DC237-B5ED-4FEF-AC51-FFD8366247C6}" type="slidenum">
              <a:rPr lang="en-GB" sz="1400" b="0" smtClean="0">
                <a:solidFill>
                  <a:schemeClr val="tx1"/>
                </a:solidFill>
                <a:latin typeface="Times New Roman" pitchFamily="18" charset="0"/>
              </a:rPr>
              <a:pPr eaLnBrk="1" hangingPunct="1"/>
              <a:t>48</a:t>
            </a:fld>
            <a:endParaRPr lang="en-GB" sz="1400" b="0" smtClean="0">
              <a:solidFill>
                <a:schemeClr val="tx1"/>
              </a:solidFill>
              <a:latin typeface="Times New Roman" pitchFamily="18" charset="0"/>
            </a:endParaRPr>
          </a:p>
        </p:txBody>
      </p:sp>
      <p:sp>
        <p:nvSpPr>
          <p:cNvPr id="51204"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205"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6"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Cadaveric Testing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C613DDE-C66C-4996-AC02-17610AD1F82F}" type="slidenum">
              <a:rPr lang="en-GB" sz="1400" b="0" smtClean="0">
                <a:solidFill>
                  <a:schemeClr val="tx1"/>
                </a:solidFill>
                <a:latin typeface="Times New Roman" pitchFamily="18" charset="0"/>
              </a:rPr>
              <a:pPr eaLnBrk="1" hangingPunct="1"/>
              <a:t>49</a:t>
            </a:fld>
            <a:endParaRPr lang="en-GB" sz="1400" b="0" smtClean="0">
              <a:solidFill>
                <a:schemeClr val="tx1"/>
              </a:solidFill>
              <a:latin typeface="Times New Roman" pitchFamily="18" charset="0"/>
            </a:endParaRPr>
          </a:p>
        </p:txBody>
      </p:sp>
      <p:sp>
        <p:nvSpPr>
          <p:cNvPr id="52227"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2228" name="Rectangle 2"/>
          <p:cNvSpPr>
            <a:spLocks noGrp="1" noChangeArrowheads="1"/>
          </p:cNvSpPr>
          <p:nvPr>
            <p:ph type="title"/>
          </p:nvPr>
        </p:nvSpPr>
        <p:spPr/>
        <p:txBody>
          <a:bodyPr/>
          <a:lstStyle/>
          <a:p>
            <a:pPr eaLnBrk="1" hangingPunct="1"/>
            <a:r>
              <a:rPr lang="en-GB" sz="4000" smtClean="0"/>
              <a:t>Part 2 – Mechanics in the Body</a:t>
            </a:r>
          </a:p>
        </p:txBody>
      </p:sp>
      <p:sp>
        <p:nvSpPr>
          <p:cNvPr id="52229" name="Rectangle 3"/>
          <p:cNvSpPr>
            <a:spLocks noGrp="1" noChangeArrowheads="1"/>
          </p:cNvSpPr>
          <p:nvPr>
            <p:ph type="body" idx="1"/>
          </p:nvPr>
        </p:nvSpPr>
        <p:spPr/>
        <p:txBody>
          <a:bodyPr/>
          <a:lstStyle/>
          <a:p>
            <a:pPr eaLnBrk="1" hangingPunct="1"/>
            <a:r>
              <a:rPr lang="en-GB" smtClean="0"/>
              <a:t>Cadaveric Testing</a:t>
            </a:r>
          </a:p>
          <a:p>
            <a:pPr eaLnBrk="1" hangingPunct="1"/>
            <a:r>
              <a:rPr lang="en-GB" smtClean="0"/>
              <a:t>Intersegmental models</a:t>
            </a:r>
          </a:p>
          <a:p>
            <a:pPr eaLnBrk="1" hangingPunct="1"/>
            <a:r>
              <a:rPr lang="en-GB" smtClean="0"/>
              <a:t>Finite Element models</a:t>
            </a:r>
          </a:p>
          <a:p>
            <a:pPr eaLnBrk="1" hangingPunct="1"/>
            <a:endParaRPr lang="en-GB" smtClean="0"/>
          </a:p>
        </p:txBody>
      </p:sp>
      <p:sp>
        <p:nvSpPr>
          <p:cNvPr id="52230"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31"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Cadaveric Testing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8102600" cy="5111750"/>
          </a:xfrm>
          <a:prstGeom prst="rect">
            <a:avLst/>
          </a:prstGeom>
          <a:noFill/>
          <a:ln w="9525">
            <a:noFill/>
            <a:miter lim="800000"/>
            <a:headEnd/>
            <a:tailEnd/>
          </a:ln>
          <a:effectLst/>
        </p:spPr>
        <p:txBody>
          <a:bodyPr/>
          <a:lstStyle/>
          <a:p>
            <a:pPr marL="342900" indent="-342900">
              <a:spcBef>
                <a:spcPct val="20000"/>
              </a:spcBef>
              <a:defRPr/>
            </a:pPr>
            <a:r>
              <a:rPr lang="en-GB" sz="3200" b="0" kern="0" dirty="0">
                <a:solidFill>
                  <a:schemeClr val="bg1"/>
                </a:solidFill>
                <a:latin typeface="+mn-lt"/>
              </a:rPr>
              <a:t>Part 2 – Mechanics in the Body:</a:t>
            </a:r>
          </a:p>
          <a:p>
            <a:pPr marL="342900" indent="-342900">
              <a:spcBef>
                <a:spcPct val="20000"/>
              </a:spcBef>
              <a:defRPr/>
            </a:pPr>
            <a:r>
              <a:rPr lang="en-GB" sz="3200" b="0" kern="0" dirty="0">
                <a:solidFill>
                  <a:schemeClr val="bg1"/>
                </a:solidFill>
                <a:latin typeface="+mn-lt"/>
              </a:rPr>
              <a:t>•	</a:t>
            </a:r>
            <a:r>
              <a:rPr lang="en-GB" sz="2800" b="0" kern="0" dirty="0">
                <a:solidFill>
                  <a:schemeClr val="bg1"/>
                </a:solidFill>
                <a:latin typeface="+mn-lt"/>
              </a:rPr>
              <a:t>Apply a knowledge of mechanics to the design of an implant for use in gastrointestinal, </a:t>
            </a:r>
            <a:r>
              <a:rPr lang="en-GB" sz="2800" b="0" u="sng" kern="0" dirty="0">
                <a:solidFill>
                  <a:schemeClr val="bg1"/>
                </a:solidFill>
                <a:latin typeface="+mn-lt"/>
              </a:rPr>
              <a:t>orthopaedic</a:t>
            </a:r>
            <a:r>
              <a:rPr lang="en-GB" sz="2800" b="0" kern="0" dirty="0">
                <a:solidFill>
                  <a:schemeClr val="bg1"/>
                </a:solidFill>
                <a:latin typeface="+mn-lt"/>
              </a:rPr>
              <a:t>, vascular and other specialist surgeries</a:t>
            </a:r>
          </a:p>
          <a:p>
            <a:pPr marL="342900" indent="-342900">
              <a:spcBef>
                <a:spcPct val="20000"/>
              </a:spcBef>
              <a:defRPr/>
            </a:pPr>
            <a:r>
              <a:rPr lang="en-GB" sz="2800" b="0" kern="0" dirty="0">
                <a:solidFill>
                  <a:schemeClr val="bg1"/>
                </a:solidFill>
                <a:latin typeface="+mn-lt"/>
              </a:rPr>
              <a:t>•	Illustrate how a knowledge of mechanics can explain features of disease presentation and progression in the field of musculoskeletal or vascular medicine</a:t>
            </a:r>
          </a:p>
          <a:p>
            <a:pPr marL="342900" indent="-342900">
              <a:spcBef>
                <a:spcPct val="20000"/>
              </a:spcBef>
              <a:defRPr/>
            </a:pPr>
            <a:endParaRPr lang="en-GB" sz="3200" b="0" kern="0" dirty="0">
              <a:solidFill>
                <a:schemeClr val="bg1"/>
              </a:solidFill>
              <a:latin typeface="+mn-lt"/>
            </a:endParaRPr>
          </a:p>
        </p:txBody>
      </p:sp>
      <p:sp>
        <p:nvSpPr>
          <p:cNvPr id="7171"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Learning Outcomes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B4A9C1F-C59B-4F18-A580-4F6264FE5140}" type="slidenum">
              <a:rPr lang="en-GB" sz="1400" b="0" smtClean="0">
                <a:solidFill>
                  <a:schemeClr val="tx1"/>
                </a:solidFill>
                <a:latin typeface="Times New Roman" pitchFamily="18" charset="0"/>
              </a:rPr>
              <a:pPr eaLnBrk="1" hangingPunct="1"/>
              <a:t>50</a:t>
            </a:fld>
            <a:endParaRPr lang="en-GB" sz="1400" b="0" smtClean="0">
              <a:solidFill>
                <a:schemeClr val="tx1"/>
              </a:solidFill>
              <a:latin typeface="Times New Roman" pitchFamily="18" charset="0"/>
            </a:endParaRPr>
          </a:p>
        </p:txBody>
      </p:sp>
      <p:sp>
        <p:nvSpPr>
          <p:cNvPr id="53251" name="Rectangle 2"/>
          <p:cNvSpPr>
            <a:spLocks noGrp="1" noChangeArrowheads="1"/>
          </p:cNvSpPr>
          <p:nvPr>
            <p:ph type="title"/>
          </p:nvPr>
        </p:nvSpPr>
        <p:spPr/>
        <p:txBody>
          <a:bodyPr/>
          <a:lstStyle/>
          <a:p>
            <a:pPr eaLnBrk="1" hangingPunct="1"/>
            <a:r>
              <a:rPr lang="en-US" smtClean="0"/>
              <a:t>Cadaveric Testing</a:t>
            </a:r>
          </a:p>
        </p:txBody>
      </p:sp>
      <p:sp>
        <p:nvSpPr>
          <p:cNvPr id="53252"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3253"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4"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sp>
        <p:nvSpPr>
          <p:cNvPr id="53255" name="Rectangle 3"/>
          <p:cNvSpPr txBox="1">
            <a:spLocks noChangeArrowheads="1"/>
          </p:cNvSpPr>
          <p:nvPr/>
        </p:nvSpPr>
        <p:spPr bwMode="auto">
          <a:xfrm>
            <a:off x="684213" y="1136650"/>
            <a:ext cx="72485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Uses</a:t>
            </a:r>
          </a:p>
          <a:p>
            <a:pPr eaLnBrk="1" hangingPunct="1">
              <a:spcBef>
                <a:spcPct val="20000"/>
              </a:spcBef>
              <a:buFont typeface="Arial" charset="0"/>
              <a:buChar char="•"/>
            </a:pPr>
            <a:r>
              <a:rPr lang="en-GB" sz="3200" b="0">
                <a:solidFill>
                  <a:schemeClr val="bg1"/>
                </a:solidFill>
                <a:cs typeface="Tahoma" pitchFamily="34" charset="0"/>
              </a:rPr>
              <a:t>Establishing material properties</a:t>
            </a:r>
          </a:p>
          <a:p>
            <a:pPr eaLnBrk="1" hangingPunct="1">
              <a:spcBef>
                <a:spcPct val="20000"/>
              </a:spcBef>
              <a:buFont typeface="Arial" charset="0"/>
              <a:buChar char="•"/>
            </a:pPr>
            <a:r>
              <a:rPr lang="en-GB" sz="3200" b="0">
                <a:solidFill>
                  <a:schemeClr val="bg1"/>
                </a:solidFill>
                <a:cs typeface="Tahoma" pitchFamily="34" charset="0"/>
              </a:rPr>
              <a:t>Investigating joint laxity and restraints</a:t>
            </a:r>
          </a:p>
          <a:p>
            <a:pPr eaLnBrk="1" hangingPunct="1">
              <a:spcBef>
                <a:spcPct val="20000"/>
              </a:spcBef>
              <a:buFont typeface="Arial" charset="0"/>
              <a:buChar char="•"/>
            </a:pPr>
            <a:r>
              <a:rPr lang="en-GB" sz="3200" b="0">
                <a:solidFill>
                  <a:schemeClr val="bg1"/>
                </a:solidFill>
                <a:cs typeface="Tahoma" pitchFamily="34" charset="0"/>
              </a:rPr>
              <a:t>Simulating pathology and surgical intervention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21B3590E-EB4F-4539-81B9-DDA672D80BAA}" type="slidenum">
              <a:rPr lang="en-GB" sz="1400" b="0" smtClean="0">
                <a:solidFill>
                  <a:schemeClr val="tx1"/>
                </a:solidFill>
                <a:latin typeface="Times New Roman" pitchFamily="18" charset="0"/>
              </a:rPr>
              <a:pPr eaLnBrk="1" hangingPunct="1"/>
              <a:t>51</a:t>
            </a:fld>
            <a:endParaRPr lang="en-GB" sz="1400" b="0" smtClean="0">
              <a:solidFill>
                <a:schemeClr val="tx1"/>
              </a:solidFill>
              <a:latin typeface="Times New Roman" pitchFamily="18" charset="0"/>
            </a:endParaRPr>
          </a:p>
        </p:txBody>
      </p:sp>
      <p:sp>
        <p:nvSpPr>
          <p:cNvPr id="54275" name="Rectangle 2"/>
          <p:cNvSpPr>
            <a:spLocks noGrp="1" noChangeArrowheads="1"/>
          </p:cNvSpPr>
          <p:nvPr>
            <p:ph type="title"/>
          </p:nvPr>
        </p:nvSpPr>
        <p:spPr/>
        <p:txBody>
          <a:bodyPr/>
          <a:lstStyle/>
          <a:p>
            <a:pPr eaLnBrk="1" hangingPunct="1"/>
            <a:r>
              <a:rPr lang="en-US" smtClean="0"/>
              <a:t>Ligament/Tendon</a:t>
            </a:r>
          </a:p>
        </p:txBody>
      </p:sp>
      <p:sp>
        <p:nvSpPr>
          <p:cNvPr id="54276" name="Rectangle 3"/>
          <p:cNvSpPr>
            <a:spLocks noGrp="1" noChangeArrowheads="1"/>
          </p:cNvSpPr>
          <p:nvPr>
            <p:ph type="body" idx="1"/>
          </p:nvPr>
        </p:nvSpPr>
        <p:spPr/>
        <p:txBody>
          <a:bodyPr/>
          <a:lstStyle/>
          <a:p>
            <a:pPr eaLnBrk="1" hangingPunct="1"/>
            <a:r>
              <a:rPr lang="en-US" smtClean="0"/>
              <a:t>‘Viscoelastic’</a:t>
            </a:r>
          </a:p>
          <a:p>
            <a:pPr eaLnBrk="1" hangingPunct="1"/>
            <a:r>
              <a:rPr lang="en-US" smtClean="0"/>
              <a:t>Load-extension response is time dependent</a:t>
            </a:r>
          </a:p>
        </p:txBody>
      </p:sp>
      <p:sp>
        <p:nvSpPr>
          <p:cNvPr id="54277"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4278"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79"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844550"/>
            <a:ext cx="77216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68AF4E6F-92C4-4EF5-BEE6-679E997E3FA9}" type="slidenum">
              <a:rPr lang="en-GB" sz="1400" b="0" smtClean="0">
                <a:solidFill>
                  <a:schemeClr val="tx1"/>
                </a:solidFill>
                <a:latin typeface="Times New Roman" pitchFamily="18" charset="0"/>
              </a:rPr>
              <a:pPr eaLnBrk="1" hangingPunct="1"/>
              <a:t>52</a:t>
            </a:fld>
            <a:endParaRPr lang="en-GB" sz="1400" b="0" smtClean="0">
              <a:solidFill>
                <a:schemeClr val="tx1"/>
              </a:solidFill>
              <a:latin typeface="Times New Roman" pitchFamily="18" charset="0"/>
            </a:endParaRPr>
          </a:p>
        </p:txBody>
      </p:sp>
      <p:sp>
        <p:nvSpPr>
          <p:cNvPr id="55300" name="Rectangle 2"/>
          <p:cNvSpPr>
            <a:spLocks noGrp="1" noChangeArrowheads="1"/>
          </p:cNvSpPr>
          <p:nvPr>
            <p:ph type="title"/>
          </p:nvPr>
        </p:nvSpPr>
        <p:spPr/>
        <p:txBody>
          <a:bodyPr/>
          <a:lstStyle/>
          <a:p>
            <a:pPr eaLnBrk="1" hangingPunct="1"/>
            <a:r>
              <a:rPr lang="en-US" smtClean="0"/>
              <a:t>Ligament/Tendon</a:t>
            </a:r>
          </a:p>
        </p:txBody>
      </p:sp>
      <p:sp>
        <p:nvSpPr>
          <p:cNvPr id="55301"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5302"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03" name="Rectangle 13"/>
          <p:cNvSpPr>
            <a:spLocks noChangeArrowheads="1"/>
          </p:cNvSpPr>
          <p:nvPr/>
        </p:nvSpPr>
        <p:spPr bwMode="auto">
          <a:xfrm>
            <a:off x="1628775" y="3648075"/>
            <a:ext cx="2962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u="sng">
                <a:solidFill>
                  <a:schemeClr val="bg1"/>
                </a:solidFill>
              </a:rPr>
              <a:t>Toe region</a:t>
            </a:r>
          </a:p>
          <a:p>
            <a:pPr algn="ctr"/>
            <a:r>
              <a:rPr lang="en-GB">
                <a:solidFill>
                  <a:schemeClr val="bg1"/>
                </a:solidFill>
              </a:rPr>
              <a:t>Uncrimping of fibres</a:t>
            </a:r>
          </a:p>
          <a:p>
            <a:pPr algn="ctr"/>
            <a:r>
              <a:rPr lang="en-GB">
                <a:solidFill>
                  <a:schemeClr val="bg1"/>
                </a:solidFill>
              </a:rPr>
              <a:t>Gradual fibre recruitment</a:t>
            </a:r>
          </a:p>
        </p:txBody>
      </p:sp>
      <p:sp>
        <p:nvSpPr>
          <p:cNvPr id="55304" name="Rectangle 14"/>
          <p:cNvSpPr>
            <a:spLocks noChangeArrowheads="1"/>
          </p:cNvSpPr>
          <p:nvPr/>
        </p:nvSpPr>
        <p:spPr bwMode="auto">
          <a:xfrm>
            <a:off x="2362200" y="1971675"/>
            <a:ext cx="3371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u="sng">
                <a:solidFill>
                  <a:schemeClr val="bg1"/>
                </a:solidFill>
              </a:rPr>
              <a:t>Linear region</a:t>
            </a:r>
          </a:p>
          <a:p>
            <a:pPr algn="ctr"/>
            <a:r>
              <a:rPr lang="en-GB">
                <a:solidFill>
                  <a:schemeClr val="bg1"/>
                </a:solidFill>
              </a:rPr>
              <a:t>Straight fibres</a:t>
            </a:r>
          </a:p>
          <a:p>
            <a:pPr algn="ctr"/>
            <a:r>
              <a:rPr lang="en-GB">
                <a:solidFill>
                  <a:schemeClr val="bg1"/>
                </a:solidFill>
              </a:rPr>
              <a:t>Full fibre recruitment</a:t>
            </a:r>
          </a:p>
        </p:txBody>
      </p:sp>
      <p:sp>
        <p:nvSpPr>
          <p:cNvPr id="55305" name="Rectangle 15"/>
          <p:cNvSpPr>
            <a:spLocks noChangeArrowheads="1"/>
          </p:cNvSpPr>
          <p:nvPr/>
        </p:nvSpPr>
        <p:spPr bwMode="auto">
          <a:xfrm>
            <a:off x="5657850" y="481013"/>
            <a:ext cx="2800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u="sng">
                <a:solidFill>
                  <a:schemeClr val="bg1"/>
                </a:solidFill>
              </a:rPr>
              <a:t>Multiple failure region</a:t>
            </a:r>
          </a:p>
          <a:p>
            <a:pPr algn="ctr"/>
            <a:r>
              <a:rPr lang="en-GB">
                <a:solidFill>
                  <a:schemeClr val="bg1"/>
                </a:solidFill>
              </a:rPr>
              <a:t>Fibres fail sequentially</a:t>
            </a:r>
          </a:p>
        </p:txBody>
      </p:sp>
      <p:sp>
        <p:nvSpPr>
          <p:cNvPr id="55306" name="Rectangle 16"/>
          <p:cNvSpPr>
            <a:spLocks noChangeArrowheads="1"/>
          </p:cNvSpPr>
          <p:nvPr/>
        </p:nvSpPr>
        <p:spPr bwMode="auto">
          <a:xfrm>
            <a:off x="7010400" y="3448050"/>
            <a:ext cx="113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u="sng">
                <a:solidFill>
                  <a:schemeClr val="bg1"/>
                </a:solidFill>
              </a:rPr>
              <a:t>Rupture</a:t>
            </a:r>
          </a:p>
        </p:txBody>
      </p:sp>
      <p:sp>
        <p:nvSpPr>
          <p:cNvPr id="55307"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DCD9CBDA-7DC8-4A68-9F1D-67F8C253A3C1}" type="slidenum">
              <a:rPr lang="en-GB" sz="1400" b="0" smtClean="0">
                <a:solidFill>
                  <a:schemeClr val="tx1"/>
                </a:solidFill>
                <a:latin typeface="Times New Roman" pitchFamily="18" charset="0"/>
              </a:rPr>
              <a:pPr eaLnBrk="1" hangingPunct="1"/>
              <a:t>53</a:t>
            </a:fld>
            <a:endParaRPr lang="en-GB" sz="1400" b="0" smtClean="0">
              <a:solidFill>
                <a:schemeClr val="tx1"/>
              </a:solidFill>
              <a:latin typeface="Times New Roman" pitchFamily="18" charset="0"/>
            </a:endParaRPr>
          </a:p>
        </p:txBody>
      </p:sp>
      <p:sp>
        <p:nvSpPr>
          <p:cNvPr id="56323" name="Rectangle 2"/>
          <p:cNvSpPr>
            <a:spLocks noGrp="1" noChangeArrowheads="1"/>
          </p:cNvSpPr>
          <p:nvPr>
            <p:ph type="title"/>
          </p:nvPr>
        </p:nvSpPr>
        <p:spPr/>
        <p:txBody>
          <a:bodyPr/>
          <a:lstStyle/>
          <a:p>
            <a:pPr eaLnBrk="1" hangingPunct="1"/>
            <a:r>
              <a:rPr lang="en-US" smtClean="0"/>
              <a:t>Cadaveric Testing</a:t>
            </a:r>
          </a:p>
        </p:txBody>
      </p:sp>
      <p:sp>
        <p:nvSpPr>
          <p:cNvPr id="56324"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6325"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26"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pic>
        <p:nvPicPr>
          <p:cNvPr id="56327" name="Picture 9" descr="SS8520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1143000"/>
            <a:ext cx="343217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685800" y="1125538"/>
            <a:ext cx="4343400" cy="5111750"/>
          </a:xfrm>
          <a:prstGeom prst="rect">
            <a:avLst/>
          </a:prstGeom>
          <a:noFill/>
          <a:ln w="9525">
            <a:noFill/>
            <a:miter lim="800000"/>
            <a:headEnd/>
            <a:tailEnd/>
          </a:ln>
        </p:spPr>
        <p:txBody>
          <a:bodyPr/>
          <a:lstStyle/>
          <a:p>
            <a:pPr marL="342900" indent="-342900">
              <a:spcBef>
                <a:spcPct val="20000"/>
              </a:spcBef>
              <a:buFontTx/>
              <a:buChar char="•"/>
              <a:defRPr/>
            </a:pPr>
            <a:r>
              <a:rPr lang="en-US" sz="2800" b="0" kern="0" dirty="0">
                <a:solidFill>
                  <a:schemeClr val="bg1"/>
                </a:solidFill>
                <a:latin typeface="+mn-lt"/>
              </a:rPr>
              <a:t>Long head of biceps tendon</a:t>
            </a:r>
          </a:p>
          <a:p>
            <a:pPr marL="342900" indent="-342900">
              <a:spcBef>
                <a:spcPct val="20000"/>
              </a:spcBef>
              <a:buFontTx/>
              <a:buChar char="•"/>
              <a:defRPr/>
            </a:pPr>
            <a:r>
              <a:rPr lang="en-US" sz="2800" b="0" kern="0" dirty="0">
                <a:solidFill>
                  <a:schemeClr val="bg1"/>
                </a:solidFill>
                <a:latin typeface="+mn-lt"/>
              </a:rPr>
              <a:t>Tensile test to failure</a:t>
            </a:r>
          </a:p>
          <a:p>
            <a:pPr marL="342900" indent="-342900">
              <a:spcBef>
                <a:spcPct val="20000"/>
              </a:spcBef>
              <a:defRPr/>
            </a:pPr>
            <a:endParaRPr lang="en-US" sz="2800" b="0" kern="0" dirty="0">
              <a:solidFill>
                <a:schemeClr val="bg1"/>
              </a:solidFill>
              <a:latin typeface="+mn-lt"/>
            </a:endParaRPr>
          </a:p>
          <a:p>
            <a:pPr marL="342900" indent="-342900">
              <a:spcBef>
                <a:spcPct val="20000"/>
              </a:spcBef>
              <a:defRPr/>
            </a:pPr>
            <a:r>
              <a:rPr lang="en-GB" sz="2400" b="0" dirty="0">
                <a:cs typeface="Tahoma" pitchFamily="34" charset="0"/>
              </a:rPr>
              <a:t>Example studies:</a:t>
            </a:r>
            <a:endParaRPr lang="en-US" sz="2400" b="0" kern="0" dirty="0">
              <a:solidFill>
                <a:schemeClr val="bg1"/>
              </a:solidFill>
            </a:endParaRPr>
          </a:p>
          <a:p>
            <a:pPr marL="342900" indent="-342900">
              <a:spcBef>
                <a:spcPct val="20000"/>
              </a:spcBef>
              <a:buFontTx/>
              <a:buChar char="•"/>
              <a:defRPr/>
            </a:pPr>
            <a:r>
              <a:rPr lang="en-US" sz="2400" b="0" kern="0" dirty="0">
                <a:solidFill>
                  <a:schemeClr val="bg1"/>
                </a:solidFill>
                <a:latin typeface="+mn-lt"/>
              </a:rPr>
              <a:t>Alexander et al., 2009, Shoulder and Elbow. </a:t>
            </a:r>
          </a:p>
          <a:p>
            <a:pPr marL="342900" indent="-342900">
              <a:spcBef>
                <a:spcPct val="20000"/>
              </a:spcBef>
              <a:defRPr/>
            </a:pPr>
            <a:endParaRPr lang="en-US" sz="2400" b="0" kern="0" dirty="0">
              <a:solidFill>
                <a:schemeClr val="bg1"/>
              </a:solidFill>
              <a:latin typeface="+mn-lt"/>
            </a:endParaRPr>
          </a:p>
          <a:p>
            <a:pPr marL="342900" indent="-342900">
              <a:spcBef>
                <a:spcPct val="20000"/>
              </a:spcBef>
              <a:defRPr/>
            </a:pPr>
            <a:endParaRPr lang="en-US" sz="3200"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CA8AD08-C664-4118-B9CF-1362DF07EC5C}" type="slidenum">
              <a:rPr lang="en-GB" sz="1400" b="0" smtClean="0">
                <a:solidFill>
                  <a:schemeClr val="tx1"/>
                </a:solidFill>
                <a:latin typeface="Times New Roman" pitchFamily="18" charset="0"/>
              </a:rPr>
              <a:pPr eaLnBrk="1" hangingPunct="1"/>
              <a:t>54</a:t>
            </a:fld>
            <a:endParaRPr lang="en-GB" sz="1400" b="0" smtClean="0">
              <a:solidFill>
                <a:schemeClr val="tx1"/>
              </a:solidFill>
              <a:latin typeface="Times New Roman" pitchFamily="18" charset="0"/>
            </a:endParaRPr>
          </a:p>
        </p:txBody>
      </p:sp>
      <p:sp>
        <p:nvSpPr>
          <p:cNvPr id="57347" name="Rectangle 2"/>
          <p:cNvSpPr>
            <a:spLocks noGrp="1" noChangeArrowheads="1"/>
          </p:cNvSpPr>
          <p:nvPr>
            <p:ph type="title"/>
          </p:nvPr>
        </p:nvSpPr>
        <p:spPr/>
        <p:txBody>
          <a:bodyPr/>
          <a:lstStyle/>
          <a:p>
            <a:pPr eaLnBrk="1" hangingPunct="1"/>
            <a:r>
              <a:rPr lang="en-US" smtClean="0"/>
              <a:t>Cadaveric Testing</a:t>
            </a:r>
          </a:p>
        </p:txBody>
      </p:sp>
      <p:sp>
        <p:nvSpPr>
          <p:cNvPr id="57348"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349"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73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000125"/>
            <a:ext cx="6205537"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58766A2-FF6A-4E54-9C6B-BE431B2AFFF0}" type="slidenum">
              <a:rPr lang="en-GB" sz="1400" b="0" smtClean="0">
                <a:solidFill>
                  <a:schemeClr val="tx1"/>
                </a:solidFill>
                <a:latin typeface="Times New Roman" pitchFamily="18" charset="0"/>
              </a:rPr>
              <a:pPr eaLnBrk="1" hangingPunct="1"/>
              <a:t>55</a:t>
            </a:fld>
            <a:endParaRPr lang="en-GB" sz="1400" b="0" smtClean="0">
              <a:solidFill>
                <a:schemeClr val="tx1"/>
              </a:solidFill>
              <a:latin typeface="Times New Roman" pitchFamily="18" charset="0"/>
            </a:endParaRPr>
          </a:p>
        </p:txBody>
      </p:sp>
      <p:sp>
        <p:nvSpPr>
          <p:cNvPr id="58371" name="Rectangle 2"/>
          <p:cNvSpPr>
            <a:spLocks noGrp="1" noChangeArrowheads="1"/>
          </p:cNvSpPr>
          <p:nvPr>
            <p:ph type="title"/>
          </p:nvPr>
        </p:nvSpPr>
        <p:spPr/>
        <p:txBody>
          <a:bodyPr/>
          <a:lstStyle/>
          <a:p>
            <a:pPr eaLnBrk="1" hangingPunct="1"/>
            <a:r>
              <a:rPr lang="en-US" smtClean="0"/>
              <a:t>Simulating Clinical Motions</a:t>
            </a:r>
          </a:p>
        </p:txBody>
      </p:sp>
      <p:sp>
        <p:nvSpPr>
          <p:cNvPr id="58372"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8373"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74"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pic>
        <p:nvPicPr>
          <p:cNvPr id="58375" name="Picture 2" descr="http://4.bp.blogspot.com/-inlOuz8Ul8I/TxF1RVrSYuI/AAAAAAAAAIc/1ZijqY9fIDo/s1600/IMG_9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965200"/>
            <a:ext cx="3241675"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685800" y="1125538"/>
            <a:ext cx="4343400" cy="5111750"/>
          </a:xfrm>
          <a:prstGeom prst="rect">
            <a:avLst/>
          </a:prstGeom>
          <a:noFill/>
          <a:ln w="9525">
            <a:noFill/>
            <a:miter lim="800000"/>
            <a:headEnd/>
            <a:tailEnd/>
          </a:ln>
        </p:spPr>
        <p:txBody>
          <a:bodyPr/>
          <a:lstStyle/>
          <a:p>
            <a:pPr marL="342900" indent="-342900">
              <a:spcBef>
                <a:spcPct val="20000"/>
              </a:spcBef>
              <a:buFontTx/>
              <a:buChar char="•"/>
              <a:defRPr/>
            </a:pPr>
            <a:r>
              <a:rPr lang="en-US" sz="3200" b="0" kern="0" dirty="0">
                <a:solidFill>
                  <a:schemeClr val="bg1"/>
                </a:solidFill>
                <a:latin typeface="+mn-lt"/>
              </a:rPr>
              <a:t>Anterior drawer test</a:t>
            </a:r>
          </a:p>
          <a:p>
            <a:pPr marL="342900" indent="-342900">
              <a:spcBef>
                <a:spcPct val="20000"/>
              </a:spcBef>
              <a:buFontTx/>
              <a:buChar char="•"/>
              <a:defRPr/>
            </a:pPr>
            <a:endParaRPr lang="en-US" sz="3200" b="0" kern="0" dirty="0">
              <a:solidFill>
                <a:schemeClr val="bg1"/>
              </a:solidFill>
              <a:latin typeface="+mn-lt"/>
            </a:endParaRPr>
          </a:p>
          <a:p>
            <a:pPr marL="342900" indent="-342900">
              <a:spcBef>
                <a:spcPct val="20000"/>
              </a:spcBef>
              <a:defRPr/>
            </a:pPr>
            <a:r>
              <a:rPr lang="en-GB" sz="2400" b="0" dirty="0">
                <a:cs typeface="Tahoma" pitchFamily="34" charset="0"/>
              </a:rPr>
              <a:t>Example studies:</a:t>
            </a:r>
            <a:endParaRPr lang="en-US" sz="2400" b="0" kern="0" dirty="0">
              <a:solidFill>
                <a:schemeClr val="bg1"/>
              </a:solidFill>
            </a:endParaRPr>
          </a:p>
          <a:p>
            <a:pPr marL="342900" indent="-342900">
              <a:spcBef>
                <a:spcPct val="20000"/>
              </a:spcBef>
              <a:buFontTx/>
              <a:buChar char="•"/>
              <a:defRPr/>
            </a:pPr>
            <a:r>
              <a:rPr lang="en-US" sz="2400" b="0" kern="0" dirty="0">
                <a:solidFill>
                  <a:schemeClr val="bg1"/>
                </a:solidFill>
              </a:rPr>
              <a:t>Southgate et al., 2009, J </a:t>
            </a:r>
            <a:r>
              <a:rPr lang="en-US" sz="2400" b="0" kern="0" dirty="0" err="1">
                <a:solidFill>
                  <a:schemeClr val="bg1"/>
                </a:solidFill>
              </a:rPr>
              <a:t>Biomech</a:t>
            </a:r>
            <a:r>
              <a:rPr lang="en-US" sz="2400" b="0" kern="0" dirty="0">
                <a:solidFill>
                  <a:schemeClr val="bg1"/>
                </a:solidFill>
              </a:rPr>
              <a:t>.</a:t>
            </a:r>
          </a:p>
          <a:p>
            <a:pPr marL="342900" indent="-342900">
              <a:spcBef>
                <a:spcPct val="20000"/>
              </a:spcBef>
              <a:buFontTx/>
              <a:buChar char="•"/>
              <a:defRPr/>
            </a:pPr>
            <a:r>
              <a:rPr lang="en-US" sz="2400" b="0" kern="0" dirty="0">
                <a:solidFill>
                  <a:schemeClr val="bg1"/>
                </a:solidFill>
              </a:rPr>
              <a:t>Alexander et al., 2013, J Shoulder Elbow </a:t>
            </a:r>
            <a:r>
              <a:rPr lang="en-US" sz="2400" b="0" kern="0" dirty="0" err="1">
                <a:solidFill>
                  <a:schemeClr val="bg1"/>
                </a:solidFill>
              </a:rPr>
              <a:t>Surg</a:t>
            </a:r>
            <a:endParaRPr lang="en-US" sz="2400" b="0" kern="0" dirty="0">
              <a:solidFill>
                <a:schemeClr val="bg1"/>
              </a:solidFill>
            </a:endParaRPr>
          </a:p>
          <a:p>
            <a:pPr marL="342900" indent="-342900">
              <a:spcBef>
                <a:spcPct val="20000"/>
              </a:spcBef>
              <a:buFontTx/>
              <a:buChar char="•"/>
              <a:defRPr/>
            </a:pPr>
            <a:endParaRPr lang="en-US" sz="2400"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AD893C1-E1A1-42F9-8FAE-276DB8ACBB78}" type="slidenum">
              <a:rPr lang="en-GB" sz="1400" b="0" smtClean="0">
                <a:solidFill>
                  <a:schemeClr val="tx1"/>
                </a:solidFill>
                <a:latin typeface="Times New Roman" pitchFamily="18" charset="0"/>
              </a:rPr>
              <a:pPr eaLnBrk="1" hangingPunct="1"/>
              <a:t>56</a:t>
            </a:fld>
            <a:endParaRPr lang="en-GB" sz="1400" b="0" smtClean="0">
              <a:solidFill>
                <a:schemeClr val="tx1"/>
              </a:solidFill>
              <a:latin typeface="Times New Roman" pitchFamily="18" charset="0"/>
            </a:endParaRPr>
          </a:p>
        </p:txBody>
      </p:sp>
      <p:sp>
        <p:nvSpPr>
          <p:cNvPr id="59395" name="Rectangle 2"/>
          <p:cNvSpPr>
            <a:spLocks noGrp="1" noChangeArrowheads="1"/>
          </p:cNvSpPr>
          <p:nvPr>
            <p:ph type="title"/>
          </p:nvPr>
        </p:nvSpPr>
        <p:spPr/>
        <p:txBody>
          <a:bodyPr/>
          <a:lstStyle/>
          <a:p>
            <a:pPr eaLnBrk="1" hangingPunct="1"/>
            <a:r>
              <a:rPr lang="en-US" smtClean="0"/>
              <a:t>Cadaveric Testing</a:t>
            </a:r>
          </a:p>
        </p:txBody>
      </p:sp>
      <p:sp>
        <p:nvSpPr>
          <p:cNvPr id="59396"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9397"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398"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pic>
        <p:nvPicPr>
          <p:cNvPr id="59399" name="Picture 8" descr="E:\Shoulder\HAGL project\Pics\HAGL Research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2341563"/>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descr="E:\Shoulder\HAGL project\Pics\HAGL Research 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341563"/>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66888" y="5383213"/>
            <a:ext cx="5548312" cy="400050"/>
          </a:xfrm>
          <a:prstGeom prst="rect">
            <a:avLst/>
          </a:prstGeom>
        </p:spPr>
        <p:txBody>
          <a:bodyPr>
            <a:spAutoFit/>
          </a:bodyPr>
          <a:lstStyle/>
          <a:p>
            <a:pPr marL="342900" indent="-342900">
              <a:spcBef>
                <a:spcPct val="20000"/>
              </a:spcBef>
              <a:defRPr/>
            </a:pPr>
            <a:r>
              <a:rPr lang="en-US" b="0" kern="0" dirty="0">
                <a:solidFill>
                  <a:schemeClr val="bg1"/>
                </a:solidFill>
              </a:rPr>
              <a:t>Southgate et al., Arthroscopy (</a:t>
            </a:r>
            <a:r>
              <a:rPr lang="en-US" b="0" i="1" kern="0" dirty="0">
                <a:solidFill>
                  <a:schemeClr val="bg1"/>
                </a:solidFill>
              </a:rPr>
              <a:t>In Review).</a:t>
            </a:r>
          </a:p>
        </p:txBody>
      </p:sp>
      <p:sp>
        <p:nvSpPr>
          <p:cNvPr id="12" name="Rectangle 3"/>
          <p:cNvSpPr txBox="1">
            <a:spLocks noChangeArrowheads="1"/>
          </p:cNvSpPr>
          <p:nvPr/>
        </p:nvSpPr>
        <p:spPr bwMode="auto">
          <a:xfrm>
            <a:off x="685800" y="1125538"/>
            <a:ext cx="8008938" cy="1106487"/>
          </a:xfrm>
          <a:prstGeom prst="rect">
            <a:avLst/>
          </a:prstGeom>
          <a:noFill/>
          <a:ln w="9525">
            <a:noFill/>
            <a:miter lim="800000"/>
            <a:headEnd/>
            <a:tailEnd/>
          </a:ln>
        </p:spPr>
        <p:txBody>
          <a:bodyPr/>
          <a:lstStyle/>
          <a:p>
            <a:pPr marL="342900" indent="-342900">
              <a:spcBef>
                <a:spcPct val="20000"/>
              </a:spcBef>
              <a:buFontTx/>
              <a:buChar char="•"/>
              <a:defRPr/>
            </a:pPr>
            <a:r>
              <a:rPr lang="en-GB" sz="2800" b="0" kern="0" dirty="0">
                <a:solidFill>
                  <a:schemeClr val="bg1"/>
                </a:solidFill>
                <a:latin typeface="+mn-lt"/>
              </a:rPr>
              <a:t>Humeral Avulsion of the Glenohumeral Ligament (HAGL) lesions</a:t>
            </a:r>
            <a:endParaRPr lang="en-US"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C89569F-84C5-4F79-B088-F91CEB39AF12}" type="slidenum">
              <a:rPr lang="en-GB" sz="1400" b="0" smtClean="0">
                <a:solidFill>
                  <a:schemeClr val="tx1"/>
                </a:solidFill>
                <a:latin typeface="Times New Roman" pitchFamily="18" charset="0"/>
              </a:rPr>
              <a:pPr eaLnBrk="1" hangingPunct="1"/>
              <a:t>57</a:t>
            </a:fld>
            <a:endParaRPr lang="en-GB" sz="1400" b="0" smtClean="0">
              <a:solidFill>
                <a:schemeClr val="tx1"/>
              </a:solidFill>
              <a:latin typeface="Times New Roman" pitchFamily="18" charset="0"/>
            </a:endParaRPr>
          </a:p>
        </p:txBody>
      </p:sp>
      <p:sp>
        <p:nvSpPr>
          <p:cNvPr id="60419" name="Rectangle 2"/>
          <p:cNvSpPr>
            <a:spLocks noGrp="1" noChangeArrowheads="1"/>
          </p:cNvSpPr>
          <p:nvPr>
            <p:ph type="title"/>
          </p:nvPr>
        </p:nvSpPr>
        <p:spPr/>
        <p:txBody>
          <a:bodyPr/>
          <a:lstStyle/>
          <a:p>
            <a:pPr eaLnBrk="1" hangingPunct="1"/>
            <a:r>
              <a:rPr lang="en-US" smtClean="0"/>
              <a:t>Cadaveric Testing</a:t>
            </a:r>
          </a:p>
        </p:txBody>
      </p:sp>
      <p:sp>
        <p:nvSpPr>
          <p:cNvPr id="60420"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1"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422"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graphicFrame>
        <p:nvGraphicFramePr>
          <p:cNvPr id="8" name="Chart 7"/>
          <p:cNvGraphicFramePr>
            <a:graphicFrameLocks/>
          </p:cNvGraphicFramePr>
          <p:nvPr/>
        </p:nvGraphicFramePr>
        <p:xfrm>
          <a:off x="817562" y="914400"/>
          <a:ext cx="7508875" cy="49099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CBEDCF2-394D-48D4-8C66-9B2585806213}" type="slidenum">
              <a:rPr lang="en-GB" sz="1400" b="0" smtClean="0">
                <a:solidFill>
                  <a:schemeClr val="tx1"/>
                </a:solidFill>
                <a:latin typeface="Times New Roman" pitchFamily="18" charset="0"/>
              </a:rPr>
              <a:pPr eaLnBrk="1" hangingPunct="1"/>
              <a:t>58</a:t>
            </a:fld>
            <a:endParaRPr lang="en-GB" sz="1400" b="0" smtClean="0">
              <a:solidFill>
                <a:schemeClr val="tx1"/>
              </a:solidFill>
              <a:latin typeface="Times New Roman" pitchFamily="18" charset="0"/>
            </a:endParaRPr>
          </a:p>
        </p:txBody>
      </p:sp>
      <p:sp>
        <p:nvSpPr>
          <p:cNvPr id="61443" name="Rectangle 2"/>
          <p:cNvSpPr>
            <a:spLocks noGrp="1" noChangeArrowheads="1"/>
          </p:cNvSpPr>
          <p:nvPr>
            <p:ph type="title"/>
          </p:nvPr>
        </p:nvSpPr>
        <p:spPr>
          <a:xfrm>
            <a:off x="685800" y="0"/>
            <a:ext cx="8143875" cy="1143000"/>
          </a:xfrm>
        </p:spPr>
        <p:txBody>
          <a:bodyPr/>
          <a:lstStyle/>
          <a:p>
            <a:pPr eaLnBrk="1" hangingPunct="1"/>
            <a:r>
              <a:rPr lang="en-US" smtClean="0"/>
              <a:t>Cadaveric Testing Limitations</a:t>
            </a:r>
          </a:p>
        </p:txBody>
      </p:sp>
      <p:sp>
        <p:nvSpPr>
          <p:cNvPr id="61444"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5"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46"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sp>
        <p:nvSpPr>
          <p:cNvPr id="9" name="Rectangle 3"/>
          <p:cNvSpPr txBox="1">
            <a:spLocks noChangeArrowheads="1"/>
          </p:cNvSpPr>
          <p:nvPr/>
        </p:nvSpPr>
        <p:spPr bwMode="auto">
          <a:xfrm>
            <a:off x="685800" y="1125538"/>
            <a:ext cx="8008938" cy="4710112"/>
          </a:xfrm>
          <a:prstGeom prst="rect">
            <a:avLst/>
          </a:prstGeom>
          <a:noFill/>
          <a:ln w="9525">
            <a:noFill/>
            <a:miter lim="800000"/>
            <a:headEnd/>
            <a:tailEnd/>
          </a:ln>
        </p:spPr>
        <p:txBody>
          <a:bodyPr/>
          <a:lstStyle/>
          <a:p>
            <a:pPr marL="342900" indent="-342900">
              <a:spcBef>
                <a:spcPct val="20000"/>
              </a:spcBef>
              <a:buFontTx/>
              <a:buChar char="•"/>
              <a:defRPr/>
            </a:pPr>
            <a:r>
              <a:rPr lang="en-US" sz="2800" b="0" kern="0" dirty="0">
                <a:solidFill>
                  <a:schemeClr val="bg1"/>
                </a:solidFill>
              </a:rPr>
              <a:t>Specimens may have existing </a:t>
            </a:r>
            <a:r>
              <a:rPr lang="en-US" sz="2800" b="0" kern="0" dirty="0">
                <a:solidFill>
                  <a:schemeClr val="bg1"/>
                </a:solidFill>
              </a:rPr>
              <a:t>pathology</a:t>
            </a:r>
          </a:p>
          <a:p>
            <a:pPr marL="342900" indent="-342900">
              <a:spcBef>
                <a:spcPct val="20000"/>
              </a:spcBef>
              <a:buFontTx/>
              <a:buChar char="•"/>
              <a:defRPr/>
            </a:pPr>
            <a:r>
              <a:rPr lang="en-GB" sz="2800" b="0" kern="0" dirty="0">
                <a:solidFill>
                  <a:schemeClr val="bg1"/>
                </a:solidFill>
              </a:rPr>
              <a:t>Variability </a:t>
            </a:r>
            <a:r>
              <a:rPr lang="en-GB" sz="2800" b="0" kern="0" dirty="0">
                <a:solidFill>
                  <a:schemeClr val="bg1"/>
                </a:solidFill>
              </a:rPr>
              <a:t>in anatomy between specimens </a:t>
            </a:r>
          </a:p>
          <a:p>
            <a:pPr marL="342900" indent="-342900">
              <a:spcBef>
                <a:spcPct val="20000"/>
              </a:spcBef>
              <a:buFontTx/>
              <a:buChar char="•"/>
              <a:defRPr/>
            </a:pPr>
            <a:r>
              <a:rPr lang="en-US" sz="2800" b="0" kern="0" dirty="0">
                <a:solidFill>
                  <a:schemeClr val="bg1"/>
                </a:solidFill>
              </a:rPr>
              <a:t>Material </a:t>
            </a:r>
            <a:r>
              <a:rPr lang="en-US" sz="2800" b="0" kern="0" dirty="0">
                <a:solidFill>
                  <a:schemeClr val="bg1"/>
                </a:solidFill>
              </a:rPr>
              <a:t>properties can change if </a:t>
            </a:r>
            <a:r>
              <a:rPr lang="en-US" sz="2800" b="0" kern="0" dirty="0">
                <a:solidFill>
                  <a:schemeClr val="bg1"/>
                </a:solidFill>
              </a:rPr>
              <a:t>not kept in physiological environment</a:t>
            </a:r>
          </a:p>
          <a:p>
            <a:pPr marL="342900" indent="-342900">
              <a:spcBef>
                <a:spcPct val="20000"/>
              </a:spcBef>
              <a:buFontTx/>
              <a:buChar char="•"/>
              <a:defRPr/>
            </a:pPr>
            <a:r>
              <a:rPr lang="en-US" sz="2800" b="0" kern="0" dirty="0">
                <a:solidFill>
                  <a:schemeClr val="bg1"/>
                </a:solidFill>
              </a:rPr>
              <a:t>Reproducing in-vivo loading is challenging</a:t>
            </a:r>
          </a:p>
          <a:p>
            <a:pPr marL="342900" indent="-342900">
              <a:spcBef>
                <a:spcPct val="20000"/>
              </a:spcBef>
              <a:buFontTx/>
              <a:buChar char="•"/>
              <a:defRPr/>
            </a:pPr>
            <a:r>
              <a:rPr lang="en-US" sz="2800" b="0" kern="0" dirty="0">
                <a:solidFill>
                  <a:schemeClr val="bg1"/>
                </a:solidFill>
              </a:rPr>
              <a:t>Isolating structures can also be difficult</a:t>
            </a:r>
            <a:endParaRPr lang="en-GB" sz="2800" b="0" kern="0" dirty="0">
              <a:solidFill>
                <a:schemeClr val="bg1"/>
              </a:solidFill>
            </a:endParaRPr>
          </a:p>
          <a:p>
            <a:pPr marL="342900" indent="-342900">
              <a:spcBef>
                <a:spcPct val="20000"/>
              </a:spcBef>
              <a:buFontTx/>
              <a:buChar char="•"/>
              <a:defRPr/>
            </a:pPr>
            <a:r>
              <a:rPr lang="en-US" sz="2800" b="0" kern="0" dirty="0">
                <a:solidFill>
                  <a:schemeClr val="bg1"/>
                </a:solidFill>
              </a:rPr>
              <a:t>Often single experiment per specimen only</a:t>
            </a:r>
            <a:endParaRPr lang="en-GB" sz="2800" b="0" kern="0" dirty="0">
              <a:solidFill>
                <a:schemeClr val="bg1"/>
              </a:solidFill>
            </a:endParaRPr>
          </a:p>
          <a:p>
            <a:pPr marL="342900" indent="-342900">
              <a:spcBef>
                <a:spcPct val="20000"/>
              </a:spcBef>
              <a:buFontTx/>
              <a:buChar char="•"/>
              <a:defRPr/>
            </a:pPr>
            <a:r>
              <a:rPr lang="en-US" sz="2800" b="0" kern="0" dirty="0">
                <a:solidFill>
                  <a:schemeClr val="bg1"/>
                </a:solidFill>
              </a:rPr>
              <a:t>…Expensive!</a:t>
            </a:r>
            <a:endParaRPr lang="en-GB" sz="2800" b="0" kern="0" dirty="0">
              <a:solidFill>
                <a:schemeClr val="bg1"/>
              </a:solidFill>
            </a:endParaRPr>
          </a:p>
          <a:p>
            <a:pPr marL="342900" indent="-342900">
              <a:spcBef>
                <a:spcPct val="20000"/>
              </a:spcBef>
              <a:buFontTx/>
              <a:buChar char="•"/>
              <a:defRPr/>
            </a:pPr>
            <a:endParaRPr lang="en-GB" sz="2800" b="0" kern="0" dirty="0">
              <a:solidFill>
                <a:schemeClr val="bg1"/>
              </a:solidFill>
              <a:latin typeface="+mn-lt"/>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US"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B51FB13-F80C-4AA8-933C-BDB860D01E5F}" type="slidenum">
              <a:rPr lang="en-GB" sz="1400" b="0" smtClean="0">
                <a:solidFill>
                  <a:schemeClr val="tx1"/>
                </a:solidFill>
                <a:latin typeface="Times New Roman" pitchFamily="18" charset="0"/>
              </a:rPr>
              <a:pPr eaLnBrk="1" hangingPunct="1"/>
              <a:t>59</a:t>
            </a:fld>
            <a:endParaRPr lang="en-GB" sz="1400" b="0" smtClean="0">
              <a:solidFill>
                <a:schemeClr val="tx1"/>
              </a:solidFill>
              <a:latin typeface="Times New Roman" pitchFamily="18" charset="0"/>
            </a:endParaRPr>
          </a:p>
        </p:txBody>
      </p:sp>
      <p:sp>
        <p:nvSpPr>
          <p:cNvPr id="62467" name="Rectangle 2"/>
          <p:cNvSpPr>
            <a:spLocks noGrp="1" noChangeArrowheads="1"/>
          </p:cNvSpPr>
          <p:nvPr>
            <p:ph type="title"/>
          </p:nvPr>
        </p:nvSpPr>
        <p:spPr>
          <a:xfrm>
            <a:off x="685800" y="0"/>
            <a:ext cx="8143875" cy="1143000"/>
          </a:xfrm>
        </p:spPr>
        <p:txBody>
          <a:bodyPr/>
          <a:lstStyle/>
          <a:p>
            <a:pPr eaLnBrk="1" hangingPunct="1"/>
            <a:r>
              <a:rPr lang="en-US" smtClean="0"/>
              <a:t>Cadaveric Testing Summary</a:t>
            </a:r>
          </a:p>
        </p:txBody>
      </p:sp>
      <p:sp>
        <p:nvSpPr>
          <p:cNvPr id="62468"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469" name="Line 7"/>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70"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a:t>
            </a:r>
            <a:r>
              <a:rPr lang="en-GB">
                <a:solidFill>
                  <a:srgbClr val="FFFFCC"/>
                </a:solidFill>
              </a:rPr>
              <a:t>Cadaveric Testing</a:t>
            </a:r>
          </a:p>
        </p:txBody>
      </p:sp>
      <p:sp>
        <p:nvSpPr>
          <p:cNvPr id="9" name="Rectangle 3"/>
          <p:cNvSpPr txBox="1">
            <a:spLocks noChangeArrowheads="1"/>
          </p:cNvSpPr>
          <p:nvPr/>
        </p:nvSpPr>
        <p:spPr bwMode="auto">
          <a:xfrm>
            <a:off x="685800" y="1125538"/>
            <a:ext cx="8008938" cy="4710112"/>
          </a:xfrm>
          <a:prstGeom prst="rect">
            <a:avLst/>
          </a:prstGeom>
          <a:noFill/>
          <a:ln w="9525">
            <a:noFill/>
            <a:miter lim="800000"/>
            <a:headEnd/>
            <a:tailEnd/>
          </a:ln>
        </p:spPr>
        <p:txBody>
          <a:bodyPr/>
          <a:lstStyle/>
          <a:p>
            <a:pPr marL="342900" indent="-342900">
              <a:spcBef>
                <a:spcPct val="20000"/>
              </a:spcBef>
              <a:buFontTx/>
              <a:buChar char="•"/>
              <a:defRPr/>
            </a:pPr>
            <a:r>
              <a:rPr lang="en-US" sz="2800" b="0" kern="0" dirty="0">
                <a:solidFill>
                  <a:schemeClr val="bg1"/>
                </a:solidFill>
              </a:rPr>
              <a:t>Useful for investigating material properties, whole joint motion and effects of surgery</a:t>
            </a:r>
          </a:p>
          <a:p>
            <a:pPr marL="342900" indent="-342900">
              <a:spcBef>
                <a:spcPct val="20000"/>
              </a:spcBef>
              <a:buFontTx/>
              <a:buChar char="•"/>
              <a:defRPr/>
            </a:pPr>
            <a:r>
              <a:rPr lang="en-US" sz="2800" b="0" kern="0" dirty="0">
                <a:solidFill>
                  <a:schemeClr val="bg1"/>
                </a:solidFill>
              </a:rPr>
              <a:t>Need to be aware of complex loading environments</a:t>
            </a:r>
          </a:p>
          <a:p>
            <a:pPr marL="342900" indent="-342900">
              <a:spcBef>
                <a:spcPct val="20000"/>
              </a:spcBef>
              <a:buFontTx/>
              <a:buChar char="•"/>
              <a:defRPr/>
            </a:pPr>
            <a:r>
              <a:rPr lang="en-US" sz="2800" b="0" kern="0" dirty="0">
                <a:solidFill>
                  <a:schemeClr val="bg1"/>
                </a:solidFill>
              </a:rPr>
              <a:t>Limitations of cadaveric testing may prevent direct translation into clinical practice</a:t>
            </a:r>
          </a:p>
          <a:p>
            <a:pPr marL="342900" indent="-342900">
              <a:spcBef>
                <a:spcPct val="20000"/>
              </a:spcBef>
              <a:buFontTx/>
              <a:buChar char="•"/>
              <a:defRPr/>
            </a:pPr>
            <a:endParaRPr lang="en-GB" sz="2800" b="0" kern="0" dirty="0">
              <a:solidFill>
                <a:schemeClr val="bg1"/>
              </a:solidFill>
              <a:latin typeface="+mn-lt"/>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US"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8102600" cy="5111750"/>
          </a:xfrm>
          <a:prstGeom prst="rect">
            <a:avLst/>
          </a:prstGeom>
          <a:noFill/>
          <a:ln w="9525">
            <a:noFill/>
            <a:miter lim="800000"/>
            <a:headEnd/>
            <a:tailEnd/>
          </a:ln>
          <a:effectLst/>
        </p:spPr>
        <p:txBody>
          <a:bodyPr/>
          <a:lstStyle/>
          <a:p>
            <a:pPr marL="342900" indent="-342900">
              <a:spcBef>
                <a:spcPct val="20000"/>
              </a:spcBef>
              <a:defRPr/>
            </a:pPr>
            <a:r>
              <a:rPr lang="en-GB" sz="3200" b="0" kern="0" dirty="0">
                <a:solidFill>
                  <a:schemeClr val="bg1"/>
                </a:solidFill>
                <a:latin typeface="+mn-lt"/>
              </a:rPr>
              <a:t>Both parts may also help you:</a:t>
            </a:r>
          </a:p>
          <a:p>
            <a:pPr marL="342900" indent="-342900">
              <a:spcBef>
                <a:spcPct val="20000"/>
              </a:spcBef>
              <a:defRPr/>
            </a:pPr>
            <a:r>
              <a:rPr lang="en-GB" sz="3200" b="0" kern="0" dirty="0">
                <a:solidFill>
                  <a:schemeClr val="bg1"/>
                </a:solidFill>
                <a:latin typeface="+mn-lt"/>
              </a:rPr>
              <a:t>•	Recognise the limitations of tools to assess performance</a:t>
            </a:r>
          </a:p>
          <a:p>
            <a:pPr marL="342900" indent="-342900">
              <a:spcBef>
                <a:spcPct val="20000"/>
              </a:spcBef>
              <a:defRPr/>
            </a:pPr>
            <a:r>
              <a:rPr lang="en-GB" sz="3200" b="0" kern="0" dirty="0">
                <a:solidFill>
                  <a:schemeClr val="bg1"/>
                </a:solidFill>
              </a:rPr>
              <a:t>•	</a:t>
            </a:r>
            <a:r>
              <a:rPr lang="en-GB" sz="3200" b="0" kern="0" dirty="0">
                <a:solidFill>
                  <a:schemeClr val="bg1"/>
                </a:solidFill>
                <a:latin typeface="+mn-lt"/>
              </a:rPr>
              <a:t>Manage and interpret data within the context of its acquisition</a:t>
            </a:r>
          </a:p>
          <a:p>
            <a:pPr marL="342900" indent="-342900">
              <a:spcBef>
                <a:spcPct val="20000"/>
              </a:spcBef>
              <a:defRPr/>
            </a:pPr>
            <a:r>
              <a:rPr lang="en-GB" sz="3200" b="0" kern="0" dirty="0">
                <a:solidFill>
                  <a:schemeClr val="bg1"/>
                </a:solidFill>
                <a:latin typeface="+mn-lt"/>
              </a:rPr>
              <a:t>•	Judge the quality of research outputs</a:t>
            </a:r>
          </a:p>
          <a:p>
            <a:pPr marL="342900" indent="-342900">
              <a:spcBef>
                <a:spcPct val="20000"/>
              </a:spcBef>
              <a:defRPr/>
            </a:pPr>
            <a:endParaRPr lang="en-GB" sz="3200" b="0" kern="0" dirty="0">
              <a:solidFill>
                <a:schemeClr val="bg1"/>
              </a:solidFill>
              <a:latin typeface="+mn-lt"/>
            </a:endParaRPr>
          </a:p>
        </p:txBody>
      </p:sp>
      <p:sp>
        <p:nvSpPr>
          <p:cNvPr id="8195"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Learning Outcomes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ChangeArrowheads="1"/>
          </p:cNvSpPr>
          <p:nvPr/>
        </p:nvSpPr>
        <p:spPr bwMode="auto">
          <a:xfrm>
            <a:off x="685800" y="11255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t>Intersegmental</a:t>
            </a:r>
            <a:r>
              <a:rPr lang="en-GB" sz="3600" b="0"/>
              <a:t> </a:t>
            </a:r>
            <a:r>
              <a:rPr lang="en-GB" sz="3200" b="0"/>
              <a:t>models</a:t>
            </a:r>
            <a:endParaRPr lang="en-GB" sz="3200" b="0">
              <a:solidFill>
                <a:schemeClr val="bg1"/>
              </a:solidFill>
            </a:endParaRPr>
          </a:p>
          <a:p>
            <a:pPr eaLnBrk="1" hangingPunct="1">
              <a:spcBef>
                <a:spcPct val="20000"/>
              </a:spcBef>
              <a:buFont typeface="Arial" charset="0"/>
              <a:buChar char="•"/>
            </a:pPr>
            <a:r>
              <a:rPr lang="en-GB" sz="2400" b="0">
                <a:solidFill>
                  <a:schemeClr val="bg1"/>
                </a:solidFill>
              </a:rPr>
              <a:t>Each bone/muscle/ligament treated as a single element</a:t>
            </a:r>
          </a:p>
          <a:p>
            <a:pPr eaLnBrk="1" hangingPunct="1">
              <a:spcBef>
                <a:spcPct val="20000"/>
              </a:spcBef>
              <a:buFont typeface="Arial" charset="0"/>
              <a:buChar char="•"/>
            </a:pPr>
            <a:r>
              <a:rPr lang="en-GB" sz="2400" b="0">
                <a:solidFill>
                  <a:schemeClr val="bg1"/>
                </a:solidFill>
              </a:rPr>
              <a:t>Calculates joint reaction forces and predicts muscle tension</a:t>
            </a:r>
          </a:p>
          <a:p>
            <a:pPr eaLnBrk="1" hangingPunct="1">
              <a:spcBef>
                <a:spcPct val="20000"/>
              </a:spcBef>
            </a:pPr>
            <a:r>
              <a:rPr lang="en-GB" sz="3200" b="0"/>
              <a:t>Finite Element models</a:t>
            </a:r>
          </a:p>
          <a:p>
            <a:pPr eaLnBrk="1" hangingPunct="1">
              <a:spcBef>
                <a:spcPct val="20000"/>
              </a:spcBef>
              <a:buFontTx/>
              <a:buChar char="•"/>
            </a:pPr>
            <a:r>
              <a:rPr lang="en-GB" sz="2400" b="0">
                <a:solidFill>
                  <a:schemeClr val="bg1"/>
                </a:solidFill>
              </a:rPr>
              <a:t>Each bone/muscle/ligament divided into many small elements </a:t>
            </a:r>
          </a:p>
          <a:p>
            <a:pPr eaLnBrk="1" hangingPunct="1">
              <a:spcBef>
                <a:spcPct val="20000"/>
              </a:spcBef>
              <a:buFontTx/>
              <a:buChar char="•"/>
            </a:pPr>
            <a:r>
              <a:rPr lang="en-GB" sz="2400" b="0">
                <a:solidFill>
                  <a:schemeClr val="bg1"/>
                </a:solidFill>
              </a:rPr>
              <a:t>Calculates distribution of stress/strain within the tissues</a:t>
            </a:r>
          </a:p>
        </p:txBody>
      </p:sp>
      <p:sp>
        <p:nvSpPr>
          <p:cNvPr id="634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81CC263-D350-4167-9853-0F290FB77C9F}" type="slidenum">
              <a:rPr lang="en-GB" sz="1400" b="0" smtClean="0">
                <a:solidFill>
                  <a:schemeClr val="tx1"/>
                </a:solidFill>
                <a:latin typeface="Times New Roman" pitchFamily="18" charset="0"/>
              </a:rPr>
              <a:pPr eaLnBrk="1" hangingPunct="1"/>
              <a:t>60</a:t>
            </a:fld>
            <a:endParaRPr lang="en-GB" sz="1400" b="0" smtClean="0">
              <a:solidFill>
                <a:schemeClr val="tx1"/>
              </a:solidFill>
              <a:latin typeface="Times New Roman" pitchFamily="18" charset="0"/>
            </a:endParaRPr>
          </a:p>
        </p:txBody>
      </p:sp>
      <p:sp>
        <p:nvSpPr>
          <p:cNvPr id="63492"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493" name="Rectangle 2"/>
          <p:cNvSpPr>
            <a:spLocks noGrp="1" noChangeArrowheads="1"/>
          </p:cNvSpPr>
          <p:nvPr>
            <p:ph type="title"/>
          </p:nvPr>
        </p:nvSpPr>
        <p:spPr/>
        <p:txBody>
          <a:bodyPr/>
          <a:lstStyle/>
          <a:p>
            <a:pPr eaLnBrk="1" hangingPunct="1"/>
            <a:r>
              <a:rPr lang="en-GB" sz="4000" smtClean="0"/>
              <a:t>Types of Biomechanical Model</a:t>
            </a:r>
          </a:p>
        </p:txBody>
      </p:sp>
      <p:sp>
        <p:nvSpPr>
          <p:cNvPr id="63494"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495"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Cadaveric Testing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223000F-C7FD-4A11-A56D-C375C464FC79}" type="slidenum">
              <a:rPr lang="en-GB" sz="1400" b="0" smtClean="0">
                <a:solidFill>
                  <a:schemeClr val="tx1"/>
                </a:solidFill>
                <a:latin typeface="Times New Roman" pitchFamily="18" charset="0"/>
              </a:rPr>
              <a:pPr eaLnBrk="1" hangingPunct="1"/>
              <a:t>61</a:t>
            </a:fld>
            <a:endParaRPr lang="en-GB" sz="1400" b="0" smtClean="0">
              <a:solidFill>
                <a:schemeClr val="tx1"/>
              </a:solidFill>
              <a:latin typeface="Times New Roman" pitchFamily="18" charset="0"/>
            </a:endParaRPr>
          </a:p>
        </p:txBody>
      </p:sp>
      <p:sp>
        <p:nvSpPr>
          <p:cNvPr id="64515"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4516"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517" name="Rectangle 20"/>
          <p:cNvSpPr>
            <a:spLocks noChangeArrowheads="1"/>
          </p:cNvSpPr>
          <p:nvPr/>
        </p:nvSpPr>
        <p:spPr bwMode="auto">
          <a:xfrm>
            <a:off x="895350" y="3086100"/>
            <a:ext cx="72374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r>
              <a:rPr lang="en-GB" sz="2800" b="0">
                <a:cs typeface="Tahoma" pitchFamily="34" charset="0"/>
              </a:rPr>
              <a:t>Forward Dynamics</a:t>
            </a:r>
            <a:r>
              <a:rPr lang="en-GB" sz="2400" b="0">
                <a:solidFill>
                  <a:schemeClr val="bg1"/>
                </a:solidFill>
                <a:cs typeface="Tahoma" pitchFamily="34" charset="0"/>
              </a:rPr>
              <a:t/>
            </a:r>
            <a:br>
              <a:rPr lang="en-GB" sz="2400" b="0">
                <a:solidFill>
                  <a:schemeClr val="bg1"/>
                </a:solidFill>
                <a:cs typeface="Tahoma" pitchFamily="34" charset="0"/>
              </a:rPr>
            </a:br>
            <a:r>
              <a:rPr lang="en-GB" sz="2400" b="0">
                <a:solidFill>
                  <a:schemeClr val="bg1"/>
                </a:solidFill>
                <a:cs typeface="Tahoma" pitchFamily="34" charset="0"/>
              </a:rPr>
              <a:t>How forces cause movements.  Estimate the movement resulting from forces and moments </a:t>
            </a:r>
            <a:endParaRPr lang="en-GB" sz="2800" b="0">
              <a:solidFill>
                <a:schemeClr val="bg1"/>
              </a:solidFill>
            </a:endParaRPr>
          </a:p>
        </p:txBody>
      </p:sp>
      <p:sp>
        <p:nvSpPr>
          <p:cNvPr id="64518" name="Rectangle 22"/>
          <p:cNvSpPr>
            <a:spLocks noChangeArrowheads="1"/>
          </p:cNvSpPr>
          <p:nvPr/>
        </p:nvSpPr>
        <p:spPr bwMode="auto">
          <a:xfrm>
            <a:off x="895350" y="1143000"/>
            <a:ext cx="72374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r>
              <a:rPr lang="en-GB" sz="2800" b="0">
                <a:cs typeface="Tahoma" pitchFamily="34" charset="0"/>
              </a:rPr>
              <a:t>Kinematics</a:t>
            </a:r>
            <a:r>
              <a:rPr lang="en-GB" sz="2400" b="0">
                <a:solidFill>
                  <a:schemeClr val="bg1"/>
                </a:solidFill>
                <a:cs typeface="Tahoma" pitchFamily="34" charset="0"/>
              </a:rPr>
              <a:t>  </a:t>
            </a:r>
            <a:br>
              <a:rPr lang="en-GB" sz="2400" b="0">
                <a:solidFill>
                  <a:schemeClr val="bg1"/>
                </a:solidFill>
                <a:cs typeface="Tahoma" pitchFamily="34" charset="0"/>
              </a:rPr>
            </a:br>
            <a:r>
              <a:rPr lang="en-GB" sz="2400" b="0">
                <a:solidFill>
                  <a:schemeClr val="bg1"/>
                </a:solidFill>
                <a:cs typeface="Tahoma" pitchFamily="34" charset="0"/>
              </a:rPr>
              <a:t>Movements (position, velocity, acceleration, joint angles) </a:t>
            </a:r>
            <a:endParaRPr lang="en-GB" sz="2800" b="0">
              <a:solidFill>
                <a:schemeClr val="bg1"/>
              </a:solidFill>
            </a:endParaRPr>
          </a:p>
        </p:txBody>
      </p:sp>
      <p:sp>
        <p:nvSpPr>
          <p:cNvPr id="64519" name="Rectangle 23"/>
          <p:cNvSpPr>
            <a:spLocks noChangeArrowheads="1"/>
          </p:cNvSpPr>
          <p:nvPr/>
        </p:nvSpPr>
        <p:spPr bwMode="auto">
          <a:xfrm>
            <a:off x="895350" y="2243138"/>
            <a:ext cx="72374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r>
              <a:rPr lang="en-GB" sz="2800" b="0">
                <a:cs typeface="Tahoma" pitchFamily="34" charset="0"/>
              </a:rPr>
              <a:t>Kinetics</a:t>
            </a:r>
            <a:endParaRPr lang="en-GB" sz="2400" b="0">
              <a:solidFill>
                <a:schemeClr val="bg1"/>
              </a:solidFill>
              <a:cs typeface="Tahoma" pitchFamily="34" charset="0"/>
            </a:endParaRPr>
          </a:p>
          <a:p>
            <a:pPr eaLnBrk="0" hangingPunct="0">
              <a:lnSpc>
                <a:spcPct val="90000"/>
              </a:lnSpc>
              <a:spcBef>
                <a:spcPct val="20000"/>
              </a:spcBef>
            </a:pPr>
            <a:r>
              <a:rPr lang="en-GB" sz="2400" b="0">
                <a:solidFill>
                  <a:schemeClr val="bg1"/>
                </a:solidFill>
                <a:cs typeface="Tahoma" pitchFamily="34" charset="0"/>
              </a:rPr>
              <a:t>Forces during movements (joint torque, GRF) </a:t>
            </a:r>
            <a:endParaRPr lang="en-GB" sz="2800" b="0">
              <a:solidFill>
                <a:schemeClr val="bg1"/>
              </a:solidFill>
            </a:endParaRPr>
          </a:p>
        </p:txBody>
      </p:sp>
      <p:sp>
        <p:nvSpPr>
          <p:cNvPr id="64520" name="Rectangle 24"/>
          <p:cNvSpPr>
            <a:spLocks noChangeArrowheads="1"/>
          </p:cNvSpPr>
          <p:nvPr/>
        </p:nvSpPr>
        <p:spPr bwMode="auto">
          <a:xfrm>
            <a:off x="895350" y="4184650"/>
            <a:ext cx="72374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r>
              <a:rPr lang="en-GB" sz="2800" b="0">
                <a:cs typeface="Tahoma" pitchFamily="34" charset="0"/>
              </a:rPr>
              <a:t>Inverse Dynamics</a:t>
            </a:r>
            <a:r>
              <a:rPr lang="en-GB" sz="2400" b="0">
                <a:solidFill>
                  <a:schemeClr val="bg1"/>
                </a:solidFill>
                <a:cs typeface="Tahoma" pitchFamily="34" charset="0"/>
              </a:rPr>
              <a:t> </a:t>
            </a:r>
            <a:br>
              <a:rPr lang="en-GB" sz="2400" b="0">
                <a:solidFill>
                  <a:schemeClr val="bg1"/>
                </a:solidFill>
                <a:cs typeface="Tahoma" pitchFamily="34" charset="0"/>
              </a:rPr>
            </a:br>
            <a:r>
              <a:rPr lang="en-GB" sz="2400" b="0">
                <a:solidFill>
                  <a:schemeClr val="bg1"/>
                </a:solidFill>
                <a:cs typeface="Tahoma" pitchFamily="34" charset="0"/>
              </a:rPr>
              <a:t>How movements require forces. Estimate the forces that cause the motions we measure</a:t>
            </a:r>
            <a:br>
              <a:rPr lang="en-GB" sz="2400" b="0">
                <a:solidFill>
                  <a:schemeClr val="bg1"/>
                </a:solidFill>
                <a:cs typeface="Tahoma" pitchFamily="34" charset="0"/>
              </a:rPr>
            </a:br>
            <a:endParaRPr lang="en-GB" sz="2800" b="0">
              <a:solidFill>
                <a:schemeClr val="bg1"/>
              </a:solidFill>
            </a:endParaRPr>
          </a:p>
        </p:txBody>
      </p:sp>
      <p:sp>
        <p:nvSpPr>
          <p:cNvPr id="64521"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
        <p:nvSpPr>
          <p:cNvPr id="64522"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0FC165E5-8E11-450E-AAD3-B8F0F2BC246D}" type="slidenum">
              <a:rPr lang="en-GB" sz="1400" b="0" smtClean="0">
                <a:solidFill>
                  <a:schemeClr val="tx1"/>
                </a:solidFill>
                <a:latin typeface="Times New Roman" pitchFamily="18" charset="0"/>
              </a:rPr>
              <a:pPr eaLnBrk="1" hangingPunct="1"/>
              <a:t>62</a:t>
            </a:fld>
            <a:endParaRPr lang="en-GB" sz="1400" b="0" smtClean="0">
              <a:solidFill>
                <a:schemeClr val="tx1"/>
              </a:solidFill>
              <a:latin typeface="Times New Roman" pitchFamily="18" charset="0"/>
            </a:endParaRPr>
          </a:p>
        </p:txBody>
      </p:sp>
      <p:sp>
        <p:nvSpPr>
          <p:cNvPr id="65539"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5540" name="Line 36"/>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541" name="Line 6"/>
          <p:cNvSpPr>
            <a:spLocks noChangeShapeType="1"/>
          </p:cNvSpPr>
          <p:nvPr/>
        </p:nvSpPr>
        <p:spPr bwMode="auto">
          <a:xfrm flipV="1">
            <a:off x="6731000" y="2089150"/>
            <a:ext cx="0" cy="1597025"/>
          </a:xfrm>
          <a:prstGeom prst="line">
            <a:avLst/>
          </a:prstGeom>
          <a:noFill/>
          <a:ln w="47625">
            <a:solidFill>
              <a:schemeClr val="accent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65542" name="AutoShape 8"/>
          <p:cNvSpPr>
            <a:spLocks noChangeArrowheads="1"/>
          </p:cNvSpPr>
          <p:nvPr/>
        </p:nvSpPr>
        <p:spPr bwMode="auto">
          <a:xfrm flipV="1">
            <a:off x="1012825" y="2922588"/>
            <a:ext cx="2019300" cy="1514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65543" name="AutoShape 10"/>
          <p:cNvSpPr>
            <a:spLocks noChangeArrowheads="1"/>
          </p:cNvSpPr>
          <p:nvPr/>
        </p:nvSpPr>
        <p:spPr bwMode="auto">
          <a:xfrm>
            <a:off x="2459038" y="3671888"/>
            <a:ext cx="4789487" cy="600075"/>
          </a:xfrm>
          <a:prstGeom prst="roundRect">
            <a:avLst>
              <a:gd name="adj" fmla="val 16667"/>
            </a:avLst>
          </a:prstGeom>
          <a:solidFill>
            <a:srgbClr val="FFCC66"/>
          </a:solidFill>
          <a:ln w="38100">
            <a:solidFill>
              <a:srgbClr val="FFCC66"/>
            </a:solidFill>
            <a:round/>
            <a:headEnd/>
            <a:tailEnd/>
          </a:ln>
        </p:spPr>
        <p:txBody>
          <a:bodyPr wrap="none" anchor="ctr"/>
          <a:lstStyle/>
          <a:p>
            <a:endParaRPr lang="en-US"/>
          </a:p>
        </p:txBody>
      </p:sp>
      <p:sp>
        <p:nvSpPr>
          <p:cNvPr id="65544" name="Oval 11"/>
          <p:cNvSpPr>
            <a:spLocks noChangeArrowheads="1"/>
          </p:cNvSpPr>
          <p:nvPr/>
        </p:nvSpPr>
        <p:spPr bwMode="auto">
          <a:xfrm>
            <a:off x="6815138" y="2957513"/>
            <a:ext cx="1079500" cy="1079500"/>
          </a:xfrm>
          <a:prstGeom prst="ellipse">
            <a:avLst/>
          </a:prstGeom>
          <a:solidFill>
            <a:srgbClr val="2601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5545" name="Group 13"/>
          <p:cNvGrpSpPr>
            <a:grpSpLocks/>
          </p:cNvGrpSpPr>
          <p:nvPr/>
        </p:nvGrpSpPr>
        <p:grpSpPr bwMode="auto">
          <a:xfrm>
            <a:off x="5802313" y="2989263"/>
            <a:ext cx="2182812" cy="533400"/>
            <a:chOff x="3292" y="2407"/>
            <a:chExt cx="1375" cy="336"/>
          </a:xfrm>
        </p:grpSpPr>
        <p:sp>
          <p:nvSpPr>
            <p:cNvPr id="65556" name="Text Box 14"/>
            <p:cNvSpPr txBox="1">
              <a:spLocks noChangeArrowheads="1"/>
            </p:cNvSpPr>
            <p:nvPr/>
          </p:nvSpPr>
          <p:spPr bwMode="auto">
            <a:xfrm>
              <a:off x="3292" y="2407"/>
              <a:ext cx="13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a:solidFill>
                    <a:schemeClr val="bg1"/>
                  </a:solidFill>
                </a:rPr>
                <a:t>1 unit</a:t>
              </a:r>
            </a:p>
          </p:txBody>
        </p:sp>
        <p:sp>
          <p:nvSpPr>
            <p:cNvPr id="65557" name="Line 15"/>
            <p:cNvSpPr>
              <a:spLocks noChangeShapeType="1"/>
            </p:cNvSpPr>
            <p:nvPr/>
          </p:nvSpPr>
          <p:spPr bwMode="auto">
            <a:xfrm>
              <a:off x="3895" y="2743"/>
              <a:ext cx="138" cy="0"/>
            </a:xfrm>
            <a:prstGeom prst="line">
              <a:avLst/>
            </a:prstGeom>
            <a:noFill/>
            <a:ln w="25400">
              <a:solidFill>
                <a:srgbClr val="99FFCC"/>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65546" name="Line 17"/>
          <p:cNvSpPr>
            <a:spLocks noChangeShapeType="1"/>
          </p:cNvSpPr>
          <p:nvPr/>
        </p:nvSpPr>
        <p:spPr bwMode="auto">
          <a:xfrm>
            <a:off x="1960563" y="3081338"/>
            <a:ext cx="0" cy="955675"/>
          </a:xfrm>
          <a:prstGeom prst="line">
            <a:avLst/>
          </a:prstGeom>
          <a:noFill/>
          <a:ln w="47625">
            <a:solidFill>
              <a:schemeClr val="accent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grpSp>
        <p:nvGrpSpPr>
          <p:cNvPr id="65547" name="Group 18"/>
          <p:cNvGrpSpPr>
            <a:grpSpLocks/>
          </p:cNvGrpSpPr>
          <p:nvPr/>
        </p:nvGrpSpPr>
        <p:grpSpPr bwMode="auto">
          <a:xfrm>
            <a:off x="1954213" y="4533900"/>
            <a:ext cx="5091112" cy="457200"/>
            <a:chOff x="868" y="3380"/>
            <a:chExt cx="3207" cy="288"/>
          </a:xfrm>
        </p:grpSpPr>
        <p:sp>
          <p:nvSpPr>
            <p:cNvPr id="65554" name="Line 19"/>
            <p:cNvSpPr>
              <a:spLocks noChangeShapeType="1"/>
            </p:cNvSpPr>
            <p:nvPr/>
          </p:nvSpPr>
          <p:spPr bwMode="auto">
            <a:xfrm>
              <a:off x="868" y="3387"/>
              <a:ext cx="3207" cy="0"/>
            </a:xfrm>
            <a:prstGeom prst="line">
              <a:avLst/>
            </a:prstGeom>
            <a:noFill/>
            <a:ln w="25400">
              <a:solidFill>
                <a:srgbClr val="99FFCC"/>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55" name="Text Box 20"/>
            <p:cNvSpPr txBox="1">
              <a:spLocks noChangeArrowheads="1"/>
            </p:cNvSpPr>
            <p:nvPr/>
          </p:nvSpPr>
          <p:spPr bwMode="auto">
            <a:xfrm>
              <a:off x="1738" y="3380"/>
              <a:ext cx="13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2400" b="0">
                  <a:solidFill>
                    <a:schemeClr val="bg1"/>
                  </a:solidFill>
                </a:rPr>
                <a:t>10 units</a:t>
              </a:r>
            </a:p>
          </p:txBody>
        </p:sp>
      </p:grpSp>
      <p:sp>
        <p:nvSpPr>
          <p:cNvPr id="65548" name="Line 17"/>
          <p:cNvSpPr>
            <a:spLocks noChangeShapeType="1"/>
          </p:cNvSpPr>
          <p:nvPr/>
        </p:nvSpPr>
        <p:spPr bwMode="auto">
          <a:xfrm>
            <a:off x="7045325" y="2989263"/>
            <a:ext cx="0" cy="955675"/>
          </a:xfrm>
          <a:prstGeom prst="line">
            <a:avLst/>
          </a:prstGeom>
          <a:noFill/>
          <a:ln w="47625">
            <a:solidFill>
              <a:schemeClr val="accent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65549" name="Text Box 10"/>
          <p:cNvSpPr txBox="1">
            <a:spLocks noChangeArrowheads="1"/>
          </p:cNvSpPr>
          <p:nvPr/>
        </p:nvSpPr>
        <p:spPr bwMode="auto">
          <a:xfrm>
            <a:off x="6042025" y="2027238"/>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65550" name="Text Box 10"/>
          <p:cNvSpPr txBox="1">
            <a:spLocks noChangeArrowheads="1"/>
          </p:cNvSpPr>
          <p:nvPr/>
        </p:nvSpPr>
        <p:spPr bwMode="auto">
          <a:xfrm>
            <a:off x="7048500" y="2805113"/>
            <a:ext cx="93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R</a:t>
            </a:r>
            <a:endParaRPr lang="en-US" sz="3600" b="0">
              <a:solidFill>
                <a:srgbClr val="FF9900"/>
              </a:solidFill>
              <a:latin typeface="Times New Roman" pitchFamily="18" charset="0"/>
            </a:endParaRPr>
          </a:p>
        </p:txBody>
      </p:sp>
      <p:sp>
        <p:nvSpPr>
          <p:cNvPr id="65551" name="Text Box 10"/>
          <p:cNvSpPr txBox="1">
            <a:spLocks noChangeArrowheads="1"/>
          </p:cNvSpPr>
          <p:nvPr/>
        </p:nvSpPr>
        <p:spPr bwMode="auto">
          <a:xfrm>
            <a:off x="1671638" y="2484438"/>
            <a:ext cx="2395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sz="3600" b="0">
                <a:solidFill>
                  <a:srgbClr val="FF9900"/>
                </a:solidFill>
                <a:latin typeface="Times New Roman" pitchFamily="18" charset="0"/>
              </a:rPr>
              <a:t>W</a:t>
            </a:r>
            <a:endParaRPr lang="en-US" sz="3600" b="0">
              <a:solidFill>
                <a:srgbClr val="FF9900"/>
              </a:solidFill>
              <a:latin typeface="Times New Roman" pitchFamily="18" charset="0"/>
            </a:endParaRPr>
          </a:p>
        </p:txBody>
      </p:sp>
      <p:sp>
        <p:nvSpPr>
          <p:cNvPr id="65552"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
        <p:nvSpPr>
          <p:cNvPr id="65553"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9BD6DCB-2529-4AD5-A278-6FF830BB6B1C}" type="slidenum">
              <a:rPr lang="en-GB" sz="1400" b="0" smtClean="0">
                <a:solidFill>
                  <a:schemeClr val="tx1"/>
                </a:solidFill>
                <a:latin typeface="Times New Roman" pitchFamily="18" charset="0"/>
              </a:rPr>
              <a:pPr eaLnBrk="1" hangingPunct="1"/>
              <a:t>63</a:t>
            </a:fld>
            <a:endParaRPr lang="en-GB" sz="1400" b="0" smtClean="0">
              <a:solidFill>
                <a:schemeClr val="tx1"/>
              </a:solidFill>
              <a:latin typeface="Times New Roman" pitchFamily="18" charset="0"/>
            </a:endParaRPr>
          </a:p>
        </p:txBody>
      </p:sp>
      <p:sp>
        <p:nvSpPr>
          <p:cNvPr id="1028" name="Rectangle 2"/>
          <p:cNvSpPr>
            <a:spLocks noGrp="1" noChangeArrowheads="1"/>
          </p:cNvSpPr>
          <p:nvPr>
            <p:ph type="title"/>
          </p:nvPr>
        </p:nvSpPr>
        <p:spPr>
          <a:xfrm>
            <a:off x="684213" y="0"/>
            <a:ext cx="7772400" cy="1143000"/>
          </a:xfrm>
        </p:spPr>
        <p:txBody>
          <a:bodyPr/>
          <a:lstStyle/>
          <a:p>
            <a:pPr eaLnBrk="1" hangingPunct="1"/>
            <a:r>
              <a:rPr lang="en-GB" smtClean="0"/>
              <a:t>Intersegmental Moments</a:t>
            </a:r>
            <a:endParaRPr lang="en-US" smtClean="0"/>
          </a:p>
        </p:txBody>
      </p:sp>
      <p:sp>
        <p:nvSpPr>
          <p:cNvPr id="1029" name="Rectangle 3"/>
          <p:cNvSpPr>
            <a:spLocks noGrp="1" noChangeArrowheads="1"/>
          </p:cNvSpPr>
          <p:nvPr>
            <p:ph type="body" idx="1"/>
          </p:nvPr>
        </p:nvSpPr>
        <p:spPr>
          <a:xfrm>
            <a:off x="4051300" y="1284288"/>
            <a:ext cx="4732338" cy="736600"/>
          </a:xfrm>
        </p:spPr>
        <p:txBody>
          <a:bodyPr/>
          <a:lstStyle/>
          <a:p>
            <a:pPr algn="ctr" eaLnBrk="1" hangingPunct="1">
              <a:buClr>
                <a:schemeClr val="tx1"/>
              </a:buClr>
              <a:buFontTx/>
              <a:buNone/>
            </a:pPr>
            <a:r>
              <a:rPr lang="en-GB" sz="3600" smtClean="0"/>
              <a:t>M = </a:t>
            </a:r>
            <a:r>
              <a:rPr lang="en-GB" sz="3600" smtClean="0">
                <a:solidFill>
                  <a:srgbClr val="FF9900"/>
                </a:solidFill>
              </a:rPr>
              <a:t>50</a:t>
            </a:r>
            <a:r>
              <a:rPr lang="en-GB" sz="3600" smtClean="0"/>
              <a:t>(0.3cos(</a:t>
            </a:r>
            <a:r>
              <a:rPr lang="en-GB" sz="3600" smtClean="0">
                <a:latin typeface="Symbol" pitchFamily="18" charset="2"/>
              </a:rPr>
              <a:t>q</a:t>
            </a:r>
            <a:r>
              <a:rPr lang="en-GB" sz="3600" smtClean="0"/>
              <a:t>-90))</a:t>
            </a:r>
          </a:p>
        </p:txBody>
      </p:sp>
      <p:sp>
        <p:nvSpPr>
          <p:cNvPr id="1030" name="Line 4"/>
          <p:cNvSpPr>
            <a:spLocks noChangeShapeType="1"/>
          </p:cNvSpPr>
          <p:nvPr/>
        </p:nvSpPr>
        <p:spPr bwMode="auto">
          <a:xfrm>
            <a:off x="1041400" y="4103688"/>
            <a:ext cx="0" cy="936625"/>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31" name="Line 5"/>
          <p:cNvSpPr>
            <a:spLocks noChangeShapeType="1"/>
          </p:cNvSpPr>
          <p:nvPr/>
        </p:nvSpPr>
        <p:spPr bwMode="auto">
          <a:xfrm>
            <a:off x="3490913" y="1079500"/>
            <a:ext cx="0" cy="2376488"/>
          </a:xfrm>
          <a:prstGeom prst="line">
            <a:avLst/>
          </a:prstGeom>
          <a:noFill/>
          <a:ln w="762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32" name="Line 6"/>
          <p:cNvSpPr>
            <a:spLocks noChangeShapeType="1"/>
          </p:cNvSpPr>
          <p:nvPr/>
        </p:nvSpPr>
        <p:spPr bwMode="auto">
          <a:xfrm flipH="1">
            <a:off x="1042988" y="3455988"/>
            <a:ext cx="2447925" cy="576262"/>
          </a:xfrm>
          <a:prstGeom prst="line">
            <a:avLst/>
          </a:prstGeom>
          <a:noFill/>
          <a:ln w="762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033" name="Line 7"/>
          <p:cNvSpPr>
            <a:spLocks noChangeShapeType="1"/>
          </p:cNvSpPr>
          <p:nvPr/>
        </p:nvSpPr>
        <p:spPr bwMode="auto">
          <a:xfrm flipV="1">
            <a:off x="1116013" y="3743325"/>
            <a:ext cx="2449512" cy="576263"/>
          </a:xfrm>
          <a:prstGeom prst="line">
            <a:avLst/>
          </a:prstGeom>
          <a:noFill/>
          <a:ln w="12700">
            <a:solidFill>
              <a:schemeClr val="bg1"/>
            </a:solidFill>
            <a:prstDash val="dash"/>
            <a:round/>
            <a:headEnd type="stealth" w="lg" len="lg"/>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034" name="Text Box 8"/>
          <p:cNvSpPr txBox="1">
            <a:spLocks noChangeArrowheads="1"/>
          </p:cNvSpPr>
          <p:nvPr/>
        </p:nvSpPr>
        <p:spPr bwMode="auto">
          <a:xfrm>
            <a:off x="395288" y="5038725"/>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sz="3600" b="0">
                <a:solidFill>
                  <a:srgbClr val="FF9900"/>
                </a:solidFill>
                <a:latin typeface="Times New Roman" pitchFamily="18" charset="0"/>
              </a:rPr>
              <a:t>50 N</a:t>
            </a:r>
            <a:endParaRPr lang="en-US" sz="3600" b="0">
              <a:solidFill>
                <a:srgbClr val="FF9900"/>
              </a:solidFill>
              <a:latin typeface="Times New Roman" pitchFamily="18" charset="0"/>
            </a:endParaRPr>
          </a:p>
        </p:txBody>
      </p:sp>
      <p:sp>
        <p:nvSpPr>
          <p:cNvPr id="1035" name="Arc 9"/>
          <p:cNvSpPr>
            <a:spLocks/>
          </p:cNvSpPr>
          <p:nvPr/>
        </p:nvSpPr>
        <p:spPr bwMode="auto">
          <a:xfrm rot="-5400000">
            <a:off x="2555875" y="2735263"/>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36" name="Text Box 10"/>
          <p:cNvSpPr txBox="1">
            <a:spLocks noChangeArrowheads="1"/>
          </p:cNvSpPr>
          <p:nvPr/>
        </p:nvSpPr>
        <p:spPr bwMode="auto">
          <a:xfrm rot="-686968">
            <a:off x="1827213" y="4127500"/>
            <a:ext cx="1389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sz="3600" b="0">
                <a:solidFill>
                  <a:srgbClr val="FFFFCC"/>
                </a:solidFill>
                <a:latin typeface="Times New Roman" pitchFamily="18" charset="0"/>
              </a:rPr>
              <a:t>0.3m</a:t>
            </a:r>
            <a:endParaRPr lang="en-US" sz="3600" b="0">
              <a:solidFill>
                <a:srgbClr val="FFFFCC"/>
              </a:solidFill>
              <a:latin typeface="Times New Roman" pitchFamily="18" charset="0"/>
            </a:endParaRPr>
          </a:p>
        </p:txBody>
      </p:sp>
      <p:graphicFrame>
        <p:nvGraphicFramePr>
          <p:cNvPr id="1026" name="Object 11"/>
          <p:cNvGraphicFramePr>
            <a:graphicFrameLocks noChangeAspect="1"/>
          </p:cNvGraphicFramePr>
          <p:nvPr/>
        </p:nvGraphicFramePr>
        <p:xfrm>
          <a:off x="4470400" y="2728913"/>
          <a:ext cx="203200" cy="444500"/>
        </p:xfrm>
        <a:graphic>
          <a:graphicData uri="http://schemas.openxmlformats.org/presentationml/2006/ole">
            <mc:AlternateContent xmlns:mc="http://schemas.openxmlformats.org/markup-compatibility/2006">
              <mc:Choice xmlns:v="urn:schemas-microsoft-com:vml" Requires="v">
                <p:oleObj spid="_x0000_s1042" name="Equation" r:id="rId4" imgW="203112" imgH="444307" progId="Equation.3">
                  <p:embed/>
                </p:oleObj>
              </mc:Choice>
              <mc:Fallback>
                <p:oleObj name="Equation" r:id="rId4" imgW="203112" imgH="444307"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2728913"/>
                        <a:ext cx="2032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7" name="Text Box 12"/>
          <p:cNvSpPr txBox="1">
            <a:spLocks noChangeArrowheads="1"/>
          </p:cNvSpPr>
          <p:nvPr/>
        </p:nvSpPr>
        <p:spPr bwMode="auto">
          <a:xfrm>
            <a:off x="2268538" y="2446338"/>
            <a:ext cx="792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sz="3600" b="0">
                <a:solidFill>
                  <a:srgbClr val="FFFFCC"/>
                </a:solidFill>
                <a:latin typeface="Symbol" pitchFamily="18" charset="2"/>
              </a:rPr>
              <a:t>q</a:t>
            </a:r>
            <a:endParaRPr lang="en-US" sz="3600" b="0">
              <a:solidFill>
                <a:srgbClr val="FFFFCC"/>
              </a:solidFill>
              <a:latin typeface="Symbol" pitchFamily="18" charset="2"/>
            </a:endParaRPr>
          </a:p>
        </p:txBody>
      </p:sp>
      <p:pic>
        <p:nvPicPr>
          <p:cNvPr id="103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159000"/>
            <a:ext cx="52197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40"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1"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A52545F-1B91-4D84-878E-E651858ED031}" type="slidenum">
              <a:rPr lang="en-GB" sz="1400" b="0" smtClean="0">
                <a:solidFill>
                  <a:schemeClr val="tx1"/>
                </a:solidFill>
                <a:latin typeface="Times New Roman" pitchFamily="18" charset="0"/>
              </a:rPr>
              <a:pPr eaLnBrk="1" hangingPunct="1"/>
              <a:t>64</a:t>
            </a:fld>
            <a:endParaRPr lang="en-GB" sz="1400" b="0" smtClean="0">
              <a:solidFill>
                <a:schemeClr val="tx1"/>
              </a:solidFill>
              <a:latin typeface="Times New Roman" pitchFamily="18" charset="0"/>
            </a:endParaRPr>
          </a:p>
        </p:txBody>
      </p:sp>
      <p:sp>
        <p:nvSpPr>
          <p:cNvPr id="66563"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6656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6565"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6"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pic>
        <p:nvPicPr>
          <p:cNvPr id="6656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379538"/>
            <a:ext cx="3571875"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1117600"/>
            <a:ext cx="38560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4F883BE-A31A-401F-9CD4-26B56993FD20}" type="slidenum">
              <a:rPr lang="en-GB" sz="1400" b="0" smtClean="0">
                <a:solidFill>
                  <a:schemeClr val="tx1"/>
                </a:solidFill>
                <a:latin typeface="Times New Roman" pitchFamily="18" charset="0"/>
              </a:rPr>
              <a:pPr eaLnBrk="1" hangingPunct="1"/>
              <a:t>65</a:t>
            </a:fld>
            <a:endParaRPr lang="en-GB" sz="1400" b="0" smtClean="0">
              <a:solidFill>
                <a:schemeClr val="tx1"/>
              </a:solidFill>
              <a:latin typeface="Times New Roman" pitchFamily="18" charset="0"/>
            </a:endParaRPr>
          </a:p>
        </p:txBody>
      </p:sp>
      <p:sp>
        <p:nvSpPr>
          <p:cNvPr id="67587"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6758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589"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590" name="Rectangle 3"/>
          <p:cNvSpPr txBox="1">
            <a:spLocks noChangeArrowheads="1"/>
          </p:cNvSpPr>
          <p:nvPr/>
        </p:nvSpPr>
        <p:spPr bwMode="auto">
          <a:xfrm>
            <a:off x="685800" y="1125538"/>
            <a:ext cx="39528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Motion Capture</a:t>
            </a:r>
          </a:p>
          <a:p>
            <a:pPr eaLnBrk="1" hangingPunct="1">
              <a:spcBef>
                <a:spcPct val="20000"/>
              </a:spcBef>
              <a:buFont typeface="Arial" charset="0"/>
              <a:buChar char="•"/>
            </a:pPr>
            <a:r>
              <a:rPr lang="en-GB" sz="3200" b="0">
                <a:solidFill>
                  <a:schemeClr val="bg1"/>
                </a:solidFill>
                <a:cs typeface="Tahoma" pitchFamily="34" charset="0"/>
              </a:rPr>
              <a:t>Kinematic analysis</a:t>
            </a:r>
          </a:p>
        </p:txBody>
      </p:sp>
      <p:pic>
        <p:nvPicPr>
          <p:cNvPr id="6759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1757363"/>
            <a:ext cx="349091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2555945-59FC-4B77-A61E-242A8E2B1B6B}" type="slidenum">
              <a:rPr lang="en-GB" sz="1400" b="0" smtClean="0">
                <a:solidFill>
                  <a:schemeClr val="tx1"/>
                </a:solidFill>
                <a:latin typeface="Times New Roman" pitchFamily="18" charset="0"/>
              </a:rPr>
              <a:pPr eaLnBrk="1" hangingPunct="1"/>
              <a:t>66</a:t>
            </a:fld>
            <a:endParaRPr lang="en-GB" sz="1400" b="0" smtClean="0">
              <a:solidFill>
                <a:schemeClr val="tx1"/>
              </a:solidFill>
              <a:latin typeface="Times New Roman" pitchFamily="18" charset="0"/>
            </a:endParaRPr>
          </a:p>
        </p:txBody>
      </p:sp>
      <p:sp>
        <p:nvSpPr>
          <p:cNvPr id="68611"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6861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13"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14" name="Rectangle 3"/>
          <p:cNvSpPr txBox="1">
            <a:spLocks noChangeArrowheads="1"/>
          </p:cNvSpPr>
          <p:nvPr/>
        </p:nvSpPr>
        <p:spPr bwMode="auto">
          <a:xfrm>
            <a:off x="685800" y="1125538"/>
            <a:ext cx="41116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Motion Capture</a:t>
            </a:r>
          </a:p>
          <a:p>
            <a:pPr eaLnBrk="1" hangingPunct="1">
              <a:spcBef>
                <a:spcPct val="20000"/>
              </a:spcBef>
              <a:buFont typeface="Arial" charset="0"/>
              <a:buChar char="•"/>
            </a:pPr>
            <a:r>
              <a:rPr lang="en-GB" sz="3200" b="0">
                <a:solidFill>
                  <a:schemeClr val="bg1"/>
                </a:solidFill>
                <a:cs typeface="Tahoma" pitchFamily="34" charset="0"/>
              </a:rPr>
              <a:t>Kinematic/kinetic analysis can be used directly…</a:t>
            </a: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pPr>
            <a:r>
              <a:rPr lang="en-GB" sz="2400" b="0">
                <a:cs typeface="Tahoma" pitchFamily="34" charset="0"/>
              </a:rPr>
              <a:t>Example studies:</a:t>
            </a:r>
          </a:p>
          <a:p>
            <a:pPr eaLnBrk="1" hangingPunct="1">
              <a:spcBef>
                <a:spcPct val="20000"/>
              </a:spcBef>
              <a:buFont typeface="Arial" charset="0"/>
              <a:buChar char="•"/>
            </a:pPr>
            <a:r>
              <a:rPr lang="en-GB" sz="2400" b="0">
                <a:solidFill>
                  <a:schemeClr val="bg1"/>
                </a:solidFill>
                <a:cs typeface="Tahoma" pitchFamily="34" charset="0"/>
              </a:rPr>
              <a:t>Duffell et al., Gait and Posture (</a:t>
            </a:r>
            <a:r>
              <a:rPr lang="en-GB" sz="2400" b="0" i="1">
                <a:solidFill>
                  <a:schemeClr val="bg1"/>
                </a:solidFill>
                <a:cs typeface="Tahoma" pitchFamily="34" charset="0"/>
              </a:rPr>
              <a:t>In Review</a:t>
            </a:r>
            <a:r>
              <a:rPr lang="en-GB" sz="2400" b="0">
                <a:solidFill>
                  <a:schemeClr val="bg1"/>
                </a:solidFill>
                <a:cs typeface="Tahoma" pitchFamily="34" charset="0"/>
              </a:rPr>
              <a:t>).</a:t>
            </a:r>
            <a:endParaRPr lang="en-GB" sz="3200" b="0">
              <a:solidFill>
                <a:schemeClr val="bg1"/>
              </a:solidFill>
              <a:cs typeface="Tahoma" pitchFamily="34" charset="0"/>
            </a:endParaRPr>
          </a:p>
        </p:txBody>
      </p:sp>
      <p:sp>
        <p:nvSpPr>
          <p:cNvPr id="68615"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pic>
        <p:nvPicPr>
          <p:cNvPr id="68616" name="Picture 2"/>
          <p:cNvPicPr>
            <a:picLocks noChangeAspect="1" noChangeArrowheads="1"/>
          </p:cNvPicPr>
          <p:nvPr/>
        </p:nvPicPr>
        <p:blipFill>
          <a:blip r:embed="rId3">
            <a:extLst>
              <a:ext uri="{28A0092B-C50C-407E-A947-70E740481C1C}">
                <a14:useLocalDpi xmlns:a14="http://schemas.microsoft.com/office/drawing/2010/main" val="0"/>
              </a:ext>
            </a:extLst>
          </a:blip>
          <a:srcRect l="22433" t="11897" r="41380" b="26007"/>
          <a:stretch>
            <a:fillRect/>
          </a:stretch>
        </p:blipFill>
        <p:spPr bwMode="auto">
          <a:xfrm>
            <a:off x="4959350" y="1652588"/>
            <a:ext cx="3684588"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0D886D8-799E-48FC-889B-2E0D2623365F}" type="slidenum">
              <a:rPr lang="en-GB" sz="1400" b="0" smtClean="0">
                <a:solidFill>
                  <a:schemeClr val="tx1"/>
                </a:solidFill>
                <a:latin typeface="Times New Roman" pitchFamily="18" charset="0"/>
              </a:rPr>
              <a:pPr eaLnBrk="1" hangingPunct="1"/>
              <a:t>67</a:t>
            </a:fld>
            <a:endParaRPr lang="en-GB" sz="1400" b="0" smtClean="0">
              <a:solidFill>
                <a:schemeClr val="tx1"/>
              </a:solidFill>
              <a:latin typeface="Times New Roman" pitchFamily="18" charset="0"/>
            </a:endParaRPr>
          </a:p>
        </p:txBody>
      </p:sp>
      <p:sp>
        <p:nvSpPr>
          <p:cNvPr id="69635"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6963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9637"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38" name="Rectangle 3"/>
          <p:cNvSpPr txBox="1">
            <a:spLocks noChangeArrowheads="1"/>
          </p:cNvSpPr>
          <p:nvPr/>
        </p:nvSpPr>
        <p:spPr bwMode="auto">
          <a:xfrm>
            <a:off x="685800" y="1125538"/>
            <a:ext cx="37147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Inverse Dynamics</a:t>
            </a:r>
          </a:p>
          <a:p>
            <a:pPr eaLnBrk="1" hangingPunct="1">
              <a:spcBef>
                <a:spcPct val="20000"/>
              </a:spcBef>
              <a:buFont typeface="Arial" charset="0"/>
              <a:buChar char="•"/>
            </a:pPr>
            <a:r>
              <a:rPr lang="en-GB" sz="3200" b="0">
                <a:solidFill>
                  <a:schemeClr val="bg1"/>
                </a:solidFill>
                <a:cs typeface="Tahoma" pitchFamily="34" charset="0"/>
              </a:rPr>
              <a:t>Joint force and torque calculation</a:t>
            </a:r>
          </a:p>
        </p:txBody>
      </p:sp>
      <p:pic>
        <p:nvPicPr>
          <p:cNvPr id="69639" name="Picture 7" descr="Inverse diag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281113"/>
            <a:ext cx="34163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3FE62A5-158A-491E-8F3F-BFB975E2C851}" type="slidenum">
              <a:rPr lang="en-GB" sz="1400" b="0" smtClean="0">
                <a:solidFill>
                  <a:schemeClr val="tx1"/>
                </a:solidFill>
                <a:latin typeface="Times New Roman" pitchFamily="18" charset="0"/>
              </a:rPr>
              <a:pPr eaLnBrk="1" hangingPunct="1"/>
              <a:t>68</a:t>
            </a:fld>
            <a:endParaRPr lang="en-GB" sz="1400" b="0" smtClean="0">
              <a:solidFill>
                <a:schemeClr val="tx1"/>
              </a:solidFill>
              <a:latin typeface="Times New Roman" pitchFamily="18" charset="0"/>
            </a:endParaRPr>
          </a:p>
        </p:txBody>
      </p:sp>
      <p:sp>
        <p:nvSpPr>
          <p:cNvPr id="70659"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70660"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661"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62" name="Rectangle 3"/>
          <p:cNvSpPr txBox="1">
            <a:spLocks noChangeArrowheads="1"/>
          </p:cNvSpPr>
          <p:nvPr/>
        </p:nvSpPr>
        <p:spPr bwMode="auto">
          <a:xfrm>
            <a:off x="685800" y="1125538"/>
            <a:ext cx="49053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Anatomical geometry</a:t>
            </a:r>
          </a:p>
          <a:p>
            <a:pPr eaLnBrk="1" hangingPunct="1">
              <a:spcBef>
                <a:spcPct val="20000"/>
              </a:spcBef>
              <a:buFont typeface="Arial" charset="0"/>
              <a:buChar char="•"/>
            </a:pPr>
            <a:r>
              <a:rPr lang="en-GB" sz="3200" b="0">
                <a:solidFill>
                  <a:schemeClr val="bg1"/>
                </a:solidFill>
                <a:cs typeface="Tahoma" pitchFamily="34" charset="0"/>
              </a:rPr>
              <a:t>Segmentation</a:t>
            </a:r>
          </a:p>
          <a:p>
            <a:pPr eaLnBrk="1" hangingPunct="1">
              <a:spcBef>
                <a:spcPct val="20000"/>
              </a:spcBef>
              <a:buFont typeface="Arial" charset="0"/>
              <a:buChar char="•"/>
            </a:pPr>
            <a:r>
              <a:rPr lang="en-GB" sz="3200" b="0">
                <a:solidFill>
                  <a:schemeClr val="bg1"/>
                </a:solidFill>
                <a:cs typeface="Tahoma" pitchFamily="34" charset="0"/>
              </a:rPr>
              <a:t>MRI/CT etc.</a:t>
            </a: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pPr>
            <a:r>
              <a:rPr lang="en-GB" sz="2400" b="0">
                <a:cs typeface="Tahoma" pitchFamily="34" charset="0"/>
              </a:rPr>
              <a:t>Example studies:</a:t>
            </a:r>
          </a:p>
          <a:p>
            <a:pPr eaLnBrk="1" hangingPunct="1">
              <a:spcBef>
                <a:spcPct val="20000"/>
              </a:spcBef>
              <a:buFont typeface="Arial" charset="0"/>
              <a:buChar char="•"/>
            </a:pPr>
            <a:r>
              <a:rPr lang="en-GB" sz="2400" b="0">
                <a:solidFill>
                  <a:schemeClr val="bg1"/>
                </a:solidFill>
                <a:cs typeface="Tahoma" pitchFamily="34" charset="0"/>
              </a:rPr>
              <a:t>Klein Horsman et al., 2007, Clin Biomech.</a:t>
            </a:r>
            <a:endParaRPr lang="en-GB" sz="3200" b="0">
              <a:solidFill>
                <a:schemeClr val="bg1"/>
              </a:solidFill>
              <a:cs typeface="Tahoma" pitchFamily="34" charset="0"/>
            </a:endParaRP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pPr>
            <a:endParaRPr lang="en-GB" sz="3200" b="0">
              <a:solidFill>
                <a:schemeClr val="bg1"/>
              </a:solidFill>
              <a:cs typeface="Tahoma" pitchFamily="34" charset="0"/>
            </a:endParaRPr>
          </a:p>
        </p:txBody>
      </p:sp>
      <p:pic>
        <p:nvPicPr>
          <p:cNvPr id="706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895475"/>
            <a:ext cx="37687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B4E2657-CE5D-4B60-A306-097F025D6431}" type="slidenum">
              <a:rPr lang="en-GB" sz="1400" b="0" smtClean="0">
                <a:solidFill>
                  <a:schemeClr val="tx1"/>
                </a:solidFill>
                <a:latin typeface="Times New Roman" pitchFamily="18" charset="0"/>
              </a:rPr>
              <a:pPr eaLnBrk="1" hangingPunct="1"/>
              <a:t>69</a:t>
            </a:fld>
            <a:endParaRPr lang="en-GB" sz="1400" b="0" smtClean="0">
              <a:solidFill>
                <a:schemeClr val="tx1"/>
              </a:solidFill>
              <a:latin typeface="Times New Roman" pitchFamily="18" charset="0"/>
            </a:endParaRPr>
          </a:p>
        </p:txBody>
      </p:sp>
      <p:sp>
        <p:nvSpPr>
          <p:cNvPr id="71683"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7168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685"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686" name="Rectangle 3"/>
          <p:cNvSpPr txBox="1">
            <a:spLocks noChangeArrowheads="1"/>
          </p:cNvSpPr>
          <p:nvPr/>
        </p:nvSpPr>
        <p:spPr bwMode="auto">
          <a:xfrm>
            <a:off x="685800" y="1125538"/>
            <a:ext cx="55689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Optimisation Algorithms</a:t>
            </a:r>
          </a:p>
          <a:p>
            <a:pPr eaLnBrk="1" hangingPunct="1">
              <a:spcBef>
                <a:spcPct val="20000"/>
              </a:spcBef>
              <a:buFont typeface="Arial" charset="0"/>
              <a:buChar char="•"/>
            </a:pPr>
            <a:r>
              <a:rPr lang="en-GB" sz="3200" b="0">
                <a:solidFill>
                  <a:schemeClr val="bg1"/>
                </a:solidFill>
                <a:cs typeface="Tahoma" pitchFamily="34" charset="0"/>
              </a:rPr>
              <a:t>‘Cost function’ to minimise muscle stress</a:t>
            </a:r>
          </a:p>
          <a:p>
            <a:pPr eaLnBrk="1" hangingPunct="1">
              <a:spcBef>
                <a:spcPct val="20000"/>
              </a:spcBef>
              <a:buFont typeface="Arial" charset="0"/>
              <a:buChar char="•"/>
            </a:pPr>
            <a:r>
              <a:rPr lang="en-GB" sz="3200" b="0">
                <a:solidFill>
                  <a:schemeClr val="bg1"/>
                </a:solidFill>
                <a:cs typeface="Tahoma" pitchFamily="34" charset="0"/>
              </a:rPr>
              <a:t>Written (coded) in Matlab/C++</a:t>
            </a:r>
          </a:p>
        </p:txBody>
      </p:sp>
      <p:pic>
        <p:nvPicPr>
          <p:cNvPr id="71687" name="Picture 7" descr="newcastle.jpg"/>
          <p:cNvPicPr>
            <a:picLocks noChangeAspect="1"/>
          </p:cNvPicPr>
          <p:nvPr/>
        </p:nvPicPr>
        <p:blipFill>
          <a:blip r:embed="rId3">
            <a:extLst>
              <a:ext uri="{28A0092B-C50C-407E-A947-70E740481C1C}">
                <a14:useLocalDpi xmlns:a14="http://schemas.microsoft.com/office/drawing/2010/main" val="0"/>
              </a:ext>
            </a:extLst>
          </a:blip>
          <a:srcRect r="55002"/>
          <a:stretch>
            <a:fillRect/>
          </a:stretch>
        </p:blipFill>
        <p:spPr bwMode="auto">
          <a:xfrm>
            <a:off x="6254750" y="2614613"/>
            <a:ext cx="220345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5484813" y="5610225"/>
            <a:ext cx="351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GB" b="0">
                <a:solidFill>
                  <a:schemeClr val="bg1"/>
                </a:solidFill>
              </a:rPr>
              <a:t>Newcastle Shoulder Model</a:t>
            </a:r>
          </a:p>
        </p:txBody>
      </p:sp>
      <p:sp>
        <p:nvSpPr>
          <p:cNvPr id="71689"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5029200" cy="5111750"/>
          </a:xfrm>
          <a:prstGeom prst="rect">
            <a:avLst/>
          </a:prstGeom>
          <a:noFill/>
          <a:ln w="9525">
            <a:noFill/>
            <a:miter lim="800000"/>
            <a:headEnd/>
            <a:tailEnd/>
          </a:ln>
          <a:effectLst/>
        </p:spPr>
        <p:txBody>
          <a:bodyPr/>
          <a:lstStyle/>
          <a:p>
            <a:pPr marL="342900" indent="-342900">
              <a:spcBef>
                <a:spcPct val="20000"/>
              </a:spcBef>
              <a:buFontTx/>
              <a:buChar char="•"/>
              <a:defRPr/>
            </a:pPr>
            <a:r>
              <a:rPr lang="en-US" sz="3200" b="0" dirty="0">
                <a:solidFill>
                  <a:schemeClr val="bg1"/>
                </a:solidFill>
              </a:rPr>
              <a:t>"The study of forces acting on and generated within the body and of the effects of these forces on the tissues, fluids or materials used for diagnosis, treatment or research purposes."</a:t>
            </a:r>
            <a:endParaRPr lang="en-GB" sz="3200" b="0" kern="0" dirty="0">
              <a:solidFill>
                <a:schemeClr val="bg1"/>
              </a:solidFill>
              <a:latin typeface="+mn-lt"/>
            </a:endParaRPr>
          </a:p>
        </p:txBody>
      </p:sp>
      <p:sp>
        <p:nvSpPr>
          <p:cNvPr id="9219"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What is Biomechanics?</a:t>
            </a:r>
          </a:p>
        </p:txBody>
      </p:sp>
      <p:pic>
        <p:nvPicPr>
          <p:cNvPr id="9220" name="Picture 10" descr="TF-joint spy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1457325"/>
            <a:ext cx="25463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E0E687F-8307-4143-83E7-3E0175793871}" type="slidenum">
              <a:rPr lang="en-GB" sz="1400" b="0" smtClean="0">
                <a:solidFill>
                  <a:schemeClr val="tx1"/>
                </a:solidFill>
                <a:latin typeface="Times New Roman" pitchFamily="18" charset="0"/>
              </a:rPr>
              <a:pPr eaLnBrk="1" hangingPunct="1"/>
              <a:t>70</a:t>
            </a:fld>
            <a:endParaRPr lang="en-GB" sz="1400" b="0" smtClean="0">
              <a:solidFill>
                <a:schemeClr val="tx1"/>
              </a:solidFill>
              <a:latin typeface="Times New Roman" pitchFamily="18" charset="0"/>
            </a:endParaRPr>
          </a:p>
        </p:txBody>
      </p:sp>
      <p:sp>
        <p:nvSpPr>
          <p:cNvPr id="72707"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7270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2709"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0" name="Rectangle 3"/>
          <p:cNvSpPr txBox="1">
            <a:spLocks noChangeArrowheads="1"/>
          </p:cNvSpPr>
          <p:nvPr/>
        </p:nvSpPr>
        <p:spPr bwMode="auto">
          <a:xfrm>
            <a:off x="685800" y="11255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Output Muscle Forces</a:t>
            </a:r>
          </a:p>
        </p:txBody>
      </p:sp>
      <p:sp>
        <p:nvSpPr>
          <p:cNvPr id="72711"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graphicFrame>
        <p:nvGraphicFramePr>
          <p:cNvPr id="10" name="Chart 9"/>
          <p:cNvGraphicFramePr>
            <a:graphicFrameLocks/>
          </p:cNvGraphicFramePr>
          <p:nvPr/>
        </p:nvGraphicFramePr>
        <p:xfrm>
          <a:off x="1685925" y="1873955"/>
          <a:ext cx="5877928" cy="38994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BB845B35-2849-49B5-8F51-625429B738C9}" type="slidenum">
              <a:rPr lang="en-GB" sz="1400" b="0" smtClean="0">
                <a:solidFill>
                  <a:schemeClr val="tx1"/>
                </a:solidFill>
                <a:latin typeface="Times New Roman" pitchFamily="18" charset="0"/>
              </a:rPr>
              <a:pPr eaLnBrk="1" hangingPunct="1"/>
              <a:t>71</a:t>
            </a:fld>
            <a:endParaRPr lang="en-GB" sz="1400" b="0" smtClean="0">
              <a:solidFill>
                <a:schemeClr val="tx1"/>
              </a:solidFill>
              <a:latin typeface="Times New Roman" pitchFamily="18" charset="0"/>
            </a:endParaRPr>
          </a:p>
        </p:txBody>
      </p:sp>
      <p:sp>
        <p:nvSpPr>
          <p:cNvPr id="73731"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7373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3733"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4" name="Rectangle 3"/>
          <p:cNvSpPr txBox="1">
            <a:spLocks noChangeArrowheads="1"/>
          </p:cNvSpPr>
          <p:nvPr/>
        </p:nvSpPr>
        <p:spPr bwMode="auto">
          <a:xfrm>
            <a:off x="685800" y="1125538"/>
            <a:ext cx="7772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800100" indent="-34290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Uses</a:t>
            </a:r>
          </a:p>
          <a:p>
            <a:pPr eaLnBrk="1" hangingPunct="1">
              <a:spcBef>
                <a:spcPct val="20000"/>
              </a:spcBef>
            </a:pPr>
            <a:r>
              <a:rPr lang="en-GB" sz="3200" b="0">
                <a:solidFill>
                  <a:schemeClr val="bg1"/>
                </a:solidFill>
                <a:cs typeface="Tahoma" pitchFamily="34" charset="0"/>
              </a:rPr>
              <a:t>Analysing joint motions</a:t>
            </a:r>
          </a:p>
          <a:p>
            <a:pPr lvl="1" eaLnBrk="1" hangingPunct="1">
              <a:spcBef>
                <a:spcPct val="20000"/>
              </a:spcBef>
              <a:buFont typeface="Arial" charset="0"/>
              <a:buChar char="•"/>
            </a:pPr>
            <a:r>
              <a:rPr lang="en-GB" sz="2800" b="0">
                <a:solidFill>
                  <a:schemeClr val="bg1"/>
                </a:solidFill>
                <a:cs typeface="Tahoma" pitchFamily="34" charset="0"/>
              </a:rPr>
              <a:t>Diagnosing abnormal patterns</a:t>
            </a:r>
          </a:p>
          <a:p>
            <a:pPr eaLnBrk="1" hangingPunct="1">
              <a:spcBef>
                <a:spcPct val="20000"/>
              </a:spcBef>
            </a:pPr>
            <a:r>
              <a:rPr lang="en-GB" sz="3200" b="0">
                <a:solidFill>
                  <a:schemeClr val="bg1"/>
                </a:solidFill>
                <a:cs typeface="Tahoma" pitchFamily="34" charset="0"/>
              </a:rPr>
              <a:t>Estimating muscle and joint forces</a:t>
            </a:r>
          </a:p>
          <a:p>
            <a:pPr lvl="1" eaLnBrk="1" hangingPunct="1">
              <a:spcBef>
                <a:spcPct val="20000"/>
              </a:spcBef>
              <a:buFont typeface="Arial" charset="0"/>
              <a:buChar char="•"/>
            </a:pPr>
            <a:r>
              <a:rPr lang="en-GB" sz="2800" b="0">
                <a:solidFill>
                  <a:schemeClr val="bg1"/>
                </a:solidFill>
                <a:cs typeface="Tahoma" pitchFamily="34" charset="0"/>
              </a:rPr>
              <a:t>Improving implant design etc.</a:t>
            </a:r>
          </a:p>
          <a:p>
            <a:pPr eaLnBrk="1" hangingPunct="1">
              <a:spcBef>
                <a:spcPct val="20000"/>
              </a:spcBef>
            </a:pPr>
            <a:r>
              <a:rPr lang="en-GB" sz="3200" b="0">
                <a:solidFill>
                  <a:schemeClr val="bg1"/>
                </a:solidFill>
                <a:cs typeface="Tahoma" pitchFamily="34" charset="0"/>
              </a:rPr>
              <a:t>Effects on muscle moment arms</a:t>
            </a:r>
          </a:p>
          <a:p>
            <a:pPr lvl="1" eaLnBrk="1" hangingPunct="1">
              <a:spcBef>
                <a:spcPct val="20000"/>
              </a:spcBef>
              <a:buFont typeface="Arial" charset="0"/>
              <a:buChar char="•"/>
            </a:pPr>
            <a:r>
              <a:rPr lang="en-GB" sz="2800" b="0">
                <a:solidFill>
                  <a:schemeClr val="bg1"/>
                </a:solidFill>
                <a:cs typeface="Tahoma" pitchFamily="34" charset="0"/>
              </a:rPr>
              <a:t>Changes following surgery</a:t>
            </a:r>
          </a:p>
        </p:txBody>
      </p:sp>
      <p:sp>
        <p:nvSpPr>
          <p:cNvPr id="73735"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94A76911-042E-4538-97C3-1A49C744BEDC}" type="slidenum">
              <a:rPr lang="en-GB" sz="1400" b="0" smtClean="0">
                <a:solidFill>
                  <a:schemeClr val="tx1"/>
                </a:solidFill>
                <a:latin typeface="Times New Roman" pitchFamily="18" charset="0"/>
              </a:rPr>
              <a:pPr eaLnBrk="1" hangingPunct="1"/>
              <a:t>72</a:t>
            </a:fld>
            <a:endParaRPr lang="en-GB" sz="1400" b="0" smtClean="0">
              <a:solidFill>
                <a:schemeClr val="tx1"/>
              </a:solidFill>
              <a:latin typeface="Times New Roman" pitchFamily="18" charset="0"/>
            </a:endParaRPr>
          </a:p>
        </p:txBody>
      </p:sp>
      <p:sp>
        <p:nvSpPr>
          <p:cNvPr id="74755"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7475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4757"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46" name="Rectangle 3"/>
          <p:cNvSpPr txBox="1">
            <a:spLocks noChangeArrowheads="1"/>
          </p:cNvSpPr>
          <p:nvPr/>
        </p:nvSpPr>
        <p:spPr bwMode="auto">
          <a:xfrm>
            <a:off x="685800" y="1125538"/>
            <a:ext cx="7772400" cy="4786312"/>
          </a:xfrm>
          <a:prstGeom prst="rect">
            <a:avLst/>
          </a:prstGeom>
          <a:noFill/>
          <a:ln w="9525">
            <a:noFill/>
            <a:miter lim="800000"/>
            <a:headEnd/>
            <a:tailEnd/>
          </a:ln>
        </p:spPr>
        <p:txBody>
          <a:bodyPr/>
          <a:lstStyle/>
          <a:p>
            <a:pPr marL="342900" indent="-342900">
              <a:spcBef>
                <a:spcPct val="20000"/>
              </a:spcBef>
              <a:defRPr/>
            </a:pPr>
            <a:r>
              <a:rPr lang="en-GB" sz="3200" b="0" dirty="0">
                <a:cs typeface="Tahoma" pitchFamily="34" charset="0"/>
              </a:rPr>
              <a:t>Example studies:</a:t>
            </a:r>
            <a:endParaRPr lang="en-US" sz="3200" b="0" kern="0" dirty="0">
              <a:solidFill>
                <a:schemeClr val="bg1"/>
              </a:solidFill>
            </a:endParaRPr>
          </a:p>
          <a:p>
            <a:pPr marL="342900" indent="-342900">
              <a:spcBef>
                <a:spcPct val="20000"/>
              </a:spcBef>
              <a:defRPr/>
            </a:pPr>
            <a:r>
              <a:rPr lang="en-GB" sz="2800" b="0" i="1" dirty="0">
                <a:solidFill>
                  <a:schemeClr val="bg1"/>
                </a:solidFill>
                <a:cs typeface="Tahoma" pitchFamily="34" charset="0"/>
              </a:rPr>
              <a:t>...sensitivity to lower limb kinematics</a:t>
            </a:r>
          </a:p>
          <a:p>
            <a:pPr marL="800100" lvl="1" indent="-342900">
              <a:spcBef>
                <a:spcPct val="20000"/>
              </a:spcBef>
              <a:buFont typeface="Arial" charset="0"/>
              <a:buChar char="•"/>
              <a:defRPr/>
            </a:pPr>
            <a:r>
              <a:rPr lang="en-GB" sz="2400" b="0" dirty="0">
                <a:solidFill>
                  <a:schemeClr val="bg1"/>
                </a:solidFill>
                <a:cs typeface="Tahoma" pitchFamily="34" charset="0"/>
              </a:rPr>
              <a:t>Southgate et al., 2012, Proc Inst </a:t>
            </a:r>
            <a:r>
              <a:rPr lang="en-GB" sz="2400" b="0" dirty="0" err="1">
                <a:solidFill>
                  <a:schemeClr val="bg1"/>
                </a:solidFill>
                <a:cs typeface="Tahoma" pitchFamily="34" charset="0"/>
              </a:rPr>
              <a:t>Mech</a:t>
            </a:r>
            <a:r>
              <a:rPr lang="en-GB" sz="2400" b="0" dirty="0">
                <a:solidFill>
                  <a:schemeClr val="bg1"/>
                </a:solidFill>
                <a:cs typeface="Tahoma" pitchFamily="34" charset="0"/>
              </a:rPr>
              <a:t> Eng [H]</a:t>
            </a:r>
          </a:p>
          <a:p>
            <a:pPr marL="342900" indent="-342900">
              <a:spcBef>
                <a:spcPct val="20000"/>
              </a:spcBef>
              <a:defRPr/>
            </a:pPr>
            <a:r>
              <a:rPr lang="en-GB" sz="2800" b="0" i="1" dirty="0">
                <a:solidFill>
                  <a:schemeClr val="bg1"/>
                </a:solidFill>
                <a:cs typeface="Tahoma" pitchFamily="34" charset="0"/>
              </a:rPr>
              <a:t>...</a:t>
            </a:r>
            <a:r>
              <a:rPr lang="en-GB" sz="2800" b="0" i="1" dirty="0" err="1">
                <a:solidFill>
                  <a:schemeClr val="bg1"/>
                </a:solidFill>
                <a:cs typeface="Tahoma" pitchFamily="34" charset="0"/>
              </a:rPr>
              <a:t>patellofemoral</a:t>
            </a:r>
            <a:r>
              <a:rPr lang="en-GB" sz="2800" b="0" i="1" dirty="0">
                <a:solidFill>
                  <a:schemeClr val="bg1"/>
                </a:solidFill>
                <a:cs typeface="Tahoma" pitchFamily="34" charset="0"/>
              </a:rPr>
              <a:t> forces during weightlifting and vertical jumping</a:t>
            </a:r>
          </a:p>
          <a:p>
            <a:pPr marL="800100" lvl="1" indent="-342900">
              <a:spcBef>
                <a:spcPct val="20000"/>
              </a:spcBef>
              <a:buFont typeface="Arial" charset="0"/>
              <a:buChar char="•"/>
              <a:defRPr/>
            </a:pPr>
            <a:r>
              <a:rPr lang="en-GB" sz="2400" b="0" dirty="0">
                <a:solidFill>
                  <a:schemeClr val="bg1"/>
                </a:solidFill>
                <a:cs typeface="Tahoma" pitchFamily="34" charset="0"/>
              </a:rPr>
              <a:t>Cleather &amp; Bull, 2010, Proc Inst </a:t>
            </a:r>
            <a:r>
              <a:rPr lang="en-GB" sz="2400" b="0" dirty="0" err="1">
                <a:solidFill>
                  <a:schemeClr val="bg1"/>
                </a:solidFill>
                <a:cs typeface="Tahoma" pitchFamily="34" charset="0"/>
              </a:rPr>
              <a:t>Mech</a:t>
            </a:r>
            <a:r>
              <a:rPr lang="en-GB" sz="2400" b="0" dirty="0">
                <a:solidFill>
                  <a:schemeClr val="bg1"/>
                </a:solidFill>
                <a:cs typeface="Tahoma" pitchFamily="34" charset="0"/>
              </a:rPr>
              <a:t> Eng [H]</a:t>
            </a:r>
          </a:p>
          <a:p>
            <a:pPr marL="342900" indent="-342900">
              <a:spcBef>
                <a:spcPct val="20000"/>
              </a:spcBef>
              <a:defRPr/>
            </a:pPr>
            <a:r>
              <a:rPr lang="en-GB" sz="2800" b="0" i="1" dirty="0">
                <a:solidFill>
                  <a:schemeClr val="bg1"/>
                </a:solidFill>
                <a:cs typeface="Tahoma" pitchFamily="34" charset="0"/>
              </a:rPr>
              <a:t>...biomechanics of reverse shoulder replacement</a:t>
            </a:r>
          </a:p>
          <a:p>
            <a:pPr marL="800100" lvl="1" indent="-342900">
              <a:spcBef>
                <a:spcPct val="20000"/>
              </a:spcBef>
              <a:buFont typeface="Arial" charset="0"/>
              <a:buChar char="•"/>
              <a:defRPr/>
            </a:pPr>
            <a:r>
              <a:rPr lang="en-GB" sz="2400" b="0" dirty="0" err="1">
                <a:solidFill>
                  <a:schemeClr val="bg1"/>
                </a:solidFill>
                <a:cs typeface="Tahoma" pitchFamily="34" charset="0"/>
              </a:rPr>
              <a:t>Kontaxis</a:t>
            </a:r>
            <a:r>
              <a:rPr lang="en-GB" sz="2400" b="0" dirty="0">
                <a:solidFill>
                  <a:schemeClr val="bg1"/>
                </a:solidFill>
                <a:cs typeface="Tahoma" pitchFamily="34" charset="0"/>
              </a:rPr>
              <a:t> and Johnson, 2009, </a:t>
            </a:r>
            <a:r>
              <a:rPr lang="en-GB" sz="2400" b="0" dirty="0" err="1">
                <a:solidFill>
                  <a:schemeClr val="bg1"/>
                </a:solidFill>
                <a:cs typeface="Tahoma" pitchFamily="34" charset="0"/>
              </a:rPr>
              <a:t>Clin</a:t>
            </a:r>
            <a:r>
              <a:rPr lang="en-GB" sz="2400" b="0" dirty="0">
                <a:solidFill>
                  <a:schemeClr val="bg1"/>
                </a:solidFill>
                <a:cs typeface="Tahoma" pitchFamily="34" charset="0"/>
              </a:rPr>
              <a:t> </a:t>
            </a:r>
            <a:r>
              <a:rPr lang="en-GB" sz="2400" b="0" dirty="0" err="1">
                <a:solidFill>
                  <a:schemeClr val="bg1"/>
                </a:solidFill>
                <a:cs typeface="Tahoma" pitchFamily="34" charset="0"/>
              </a:rPr>
              <a:t>Biomech</a:t>
            </a:r>
            <a:r>
              <a:rPr lang="en-GB" sz="2400" b="0" dirty="0">
                <a:solidFill>
                  <a:schemeClr val="bg1"/>
                </a:solidFill>
                <a:cs typeface="Tahoma" pitchFamily="34" charset="0"/>
              </a:rPr>
              <a:t>.</a:t>
            </a:r>
          </a:p>
          <a:p>
            <a:pPr marL="342900" indent="-342900">
              <a:spcBef>
                <a:spcPct val="20000"/>
              </a:spcBef>
              <a:defRPr/>
            </a:pPr>
            <a:endParaRPr lang="en-GB" sz="2800" b="0" dirty="0">
              <a:solidFill>
                <a:schemeClr val="bg1"/>
              </a:solidFill>
              <a:cs typeface="Tahoma" pitchFamily="34" charset="0"/>
            </a:endParaRPr>
          </a:p>
        </p:txBody>
      </p:sp>
      <p:sp>
        <p:nvSpPr>
          <p:cNvPr id="74759"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B3EFA20-D0D2-47C0-A388-4B936677A577}" type="slidenum">
              <a:rPr lang="en-GB" sz="1400" b="0" smtClean="0">
                <a:solidFill>
                  <a:schemeClr val="tx1"/>
                </a:solidFill>
                <a:latin typeface="Times New Roman" pitchFamily="18" charset="0"/>
              </a:rPr>
              <a:pPr eaLnBrk="1" hangingPunct="1"/>
              <a:t>73</a:t>
            </a:fld>
            <a:endParaRPr lang="en-GB" sz="1400" b="0" smtClean="0">
              <a:solidFill>
                <a:schemeClr val="tx1"/>
              </a:solidFill>
              <a:latin typeface="Times New Roman" pitchFamily="18" charset="0"/>
            </a:endParaRPr>
          </a:p>
        </p:txBody>
      </p:sp>
      <p:sp>
        <p:nvSpPr>
          <p:cNvPr id="75779"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75780"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5781"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2" name="Rectangle 3"/>
          <p:cNvSpPr txBox="1">
            <a:spLocks noChangeArrowheads="1"/>
          </p:cNvSpPr>
          <p:nvPr/>
        </p:nvSpPr>
        <p:spPr bwMode="auto">
          <a:xfrm>
            <a:off x="685800" y="1125538"/>
            <a:ext cx="49053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Anatomical geometry</a:t>
            </a:r>
          </a:p>
          <a:p>
            <a:pPr eaLnBrk="1" hangingPunct="1">
              <a:spcBef>
                <a:spcPct val="20000"/>
              </a:spcBef>
              <a:buFont typeface="Arial" charset="0"/>
              <a:buChar char="•"/>
            </a:pPr>
            <a:r>
              <a:rPr lang="en-GB" sz="3200" b="0">
                <a:solidFill>
                  <a:schemeClr val="bg1"/>
                </a:solidFill>
                <a:cs typeface="Tahoma" pitchFamily="34" charset="0"/>
              </a:rPr>
              <a:t>Segmentation</a:t>
            </a:r>
          </a:p>
          <a:p>
            <a:pPr eaLnBrk="1" hangingPunct="1">
              <a:spcBef>
                <a:spcPct val="20000"/>
              </a:spcBef>
              <a:buFont typeface="Arial" charset="0"/>
              <a:buChar char="•"/>
            </a:pPr>
            <a:r>
              <a:rPr lang="en-GB" sz="3200" b="0">
                <a:solidFill>
                  <a:schemeClr val="bg1"/>
                </a:solidFill>
                <a:cs typeface="Tahoma" pitchFamily="34" charset="0"/>
              </a:rPr>
              <a:t>MRI/CT etc.</a:t>
            </a: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pPr>
            <a:endParaRPr lang="en-GB" sz="3200" b="0">
              <a:solidFill>
                <a:schemeClr val="bg1"/>
              </a:solidFill>
              <a:cs typeface="Tahoma" pitchFamily="34" charset="0"/>
            </a:endParaRPr>
          </a:p>
        </p:txBody>
      </p:sp>
      <p:pic>
        <p:nvPicPr>
          <p:cNvPr id="757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927225"/>
            <a:ext cx="37687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D28B5B6A-67E1-4A24-BB00-FBB80D6DA0AA}" type="slidenum">
              <a:rPr lang="en-GB" sz="1400" b="0" smtClean="0">
                <a:solidFill>
                  <a:schemeClr val="tx1"/>
                </a:solidFill>
                <a:latin typeface="Times New Roman" pitchFamily="18" charset="0"/>
              </a:rPr>
              <a:pPr eaLnBrk="1" hangingPunct="1"/>
              <a:t>74</a:t>
            </a:fld>
            <a:endParaRPr lang="en-GB" sz="1400" b="0" smtClean="0">
              <a:solidFill>
                <a:schemeClr val="tx1"/>
              </a:solidFill>
              <a:latin typeface="Times New Roman" pitchFamily="18" charset="0"/>
            </a:endParaRPr>
          </a:p>
        </p:txBody>
      </p:sp>
      <p:sp>
        <p:nvSpPr>
          <p:cNvPr id="76803"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7680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6805"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06" name="Rectangle 3"/>
          <p:cNvSpPr txBox="1">
            <a:spLocks noChangeArrowheads="1"/>
          </p:cNvSpPr>
          <p:nvPr/>
        </p:nvSpPr>
        <p:spPr bwMode="auto">
          <a:xfrm>
            <a:off x="685800" y="1125538"/>
            <a:ext cx="39163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Mesh Generation</a:t>
            </a:r>
          </a:p>
          <a:p>
            <a:pPr eaLnBrk="1" hangingPunct="1">
              <a:spcBef>
                <a:spcPct val="20000"/>
              </a:spcBef>
              <a:buFont typeface="Arial" charset="0"/>
              <a:buChar char="•"/>
            </a:pPr>
            <a:r>
              <a:rPr lang="en-GB" sz="3200" b="0">
                <a:solidFill>
                  <a:schemeClr val="bg1"/>
                </a:solidFill>
                <a:cs typeface="Tahoma" pitchFamily="34" charset="0"/>
              </a:rPr>
              <a:t>Element type</a:t>
            </a:r>
          </a:p>
          <a:p>
            <a:pPr eaLnBrk="1" hangingPunct="1">
              <a:spcBef>
                <a:spcPct val="20000"/>
              </a:spcBef>
              <a:buFont typeface="Arial" charset="0"/>
              <a:buChar char="•"/>
            </a:pPr>
            <a:r>
              <a:rPr lang="en-GB" sz="3200" b="0">
                <a:solidFill>
                  <a:schemeClr val="bg1"/>
                </a:solidFill>
                <a:cs typeface="Tahoma" pitchFamily="34" charset="0"/>
              </a:rPr>
              <a:t>No. of elements</a:t>
            </a: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pPr>
            <a:r>
              <a:rPr lang="en-GB" sz="2400" b="0">
                <a:cs typeface="Tahoma" pitchFamily="34" charset="0"/>
              </a:rPr>
              <a:t>Example studies:</a:t>
            </a:r>
          </a:p>
          <a:p>
            <a:pPr eaLnBrk="1" hangingPunct="1">
              <a:spcBef>
                <a:spcPct val="20000"/>
              </a:spcBef>
              <a:buFont typeface="Arial" charset="0"/>
              <a:buChar char="•"/>
            </a:pPr>
            <a:r>
              <a:rPr lang="en-GB" sz="2400" b="0">
                <a:solidFill>
                  <a:schemeClr val="bg1"/>
                </a:solidFill>
                <a:cs typeface="Tahoma" pitchFamily="34" charset="0"/>
              </a:rPr>
              <a:t>Weiss et al., 2005, Med Eng Phys.</a:t>
            </a:r>
          </a:p>
        </p:txBody>
      </p:sp>
      <p:pic>
        <p:nvPicPr>
          <p:cNvPr id="76807" name="Picture 8" descr="wei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1920875"/>
            <a:ext cx="40195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Rectangle 9"/>
          <p:cNvSpPr>
            <a:spLocks noChangeArrowheads="1"/>
          </p:cNvSpPr>
          <p:nvPr/>
        </p:nvSpPr>
        <p:spPr bwMode="auto">
          <a:xfrm>
            <a:off x="4489450" y="4781550"/>
            <a:ext cx="4248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b="0">
                <a:solidFill>
                  <a:schemeClr val="bg1"/>
                </a:solidFill>
              </a:rPr>
              <a:t>Inferior Glenohumeral Ligament Model – Weiss Group</a:t>
            </a:r>
          </a:p>
        </p:txBody>
      </p:sp>
      <p:sp>
        <p:nvSpPr>
          <p:cNvPr id="76809"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5C8CFB7-DC7B-4EF1-B08A-2C4369BB65D7}" type="slidenum">
              <a:rPr lang="en-GB" sz="1400" b="0" smtClean="0">
                <a:solidFill>
                  <a:schemeClr val="tx1"/>
                </a:solidFill>
                <a:latin typeface="Times New Roman" pitchFamily="18" charset="0"/>
              </a:rPr>
              <a:pPr eaLnBrk="1" hangingPunct="1"/>
              <a:t>75</a:t>
            </a:fld>
            <a:endParaRPr lang="en-GB" sz="1400" b="0" smtClean="0">
              <a:solidFill>
                <a:schemeClr val="tx1"/>
              </a:solidFill>
              <a:latin typeface="Times New Roman" pitchFamily="18" charset="0"/>
            </a:endParaRPr>
          </a:p>
        </p:txBody>
      </p:sp>
      <p:sp>
        <p:nvSpPr>
          <p:cNvPr id="77827"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7782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7829"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830" name="Rectangle 3"/>
          <p:cNvSpPr txBox="1">
            <a:spLocks noChangeArrowheads="1"/>
          </p:cNvSpPr>
          <p:nvPr/>
        </p:nvSpPr>
        <p:spPr bwMode="auto">
          <a:xfrm>
            <a:off x="685800" y="1125538"/>
            <a:ext cx="50022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Inputs</a:t>
            </a:r>
          </a:p>
          <a:p>
            <a:pPr eaLnBrk="1" hangingPunct="1">
              <a:spcBef>
                <a:spcPct val="20000"/>
              </a:spcBef>
              <a:buFont typeface="Arial" charset="0"/>
              <a:buChar char="•"/>
            </a:pPr>
            <a:r>
              <a:rPr lang="en-GB" sz="3200" b="0">
                <a:solidFill>
                  <a:schemeClr val="bg1"/>
                </a:solidFill>
                <a:cs typeface="Tahoma" pitchFamily="34" charset="0"/>
              </a:rPr>
              <a:t>Material Properties</a:t>
            </a:r>
          </a:p>
          <a:p>
            <a:pPr eaLnBrk="1" hangingPunct="1">
              <a:spcBef>
                <a:spcPct val="20000"/>
              </a:spcBef>
              <a:buFont typeface="Arial" charset="0"/>
              <a:buChar char="•"/>
            </a:pPr>
            <a:r>
              <a:rPr lang="en-GB" sz="3200" b="0">
                <a:solidFill>
                  <a:schemeClr val="bg1"/>
                </a:solidFill>
                <a:cs typeface="Tahoma" pitchFamily="34" charset="0"/>
              </a:rPr>
              <a:t>Loading Conditions</a:t>
            </a:r>
          </a:p>
          <a:p>
            <a:pPr eaLnBrk="1" hangingPunct="1">
              <a:spcBef>
                <a:spcPct val="20000"/>
              </a:spcBef>
              <a:buFont typeface="Arial" charset="0"/>
              <a:buChar char="•"/>
            </a:pPr>
            <a:endParaRPr lang="en-GB" sz="3200" b="0">
              <a:solidFill>
                <a:schemeClr val="bg1"/>
              </a:solidFill>
              <a:cs typeface="Tahoma" pitchFamily="34" charset="0"/>
            </a:endParaRPr>
          </a:p>
          <a:p>
            <a:pPr eaLnBrk="1" hangingPunct="1">
              <a:spcBef>
                <a:spcPct val="20000"/>
              </a:spcBef>
            </a:pPr>
            <a:r>
              <a:rPr lang="en-GB" sz="2400" b="0">
                <a:cs typeface="Tahoma" pitchFamily="34" charset="0"/>
              </a:rPr>
              <a:t>Example studies:</a:t>
            </a:r>
          </a:p>
          <a:p>
            <a:pPr eaLnBrk="1" hangingPunct="1">
              <a:spcBef>
                <a:spcPct val="20000"/>
              </a:spcBef>
              <a:buFont typeface="Arial" charset="0"/>
              <a:buChar char="•"/>
            </a:pPr>
            <a:r>
              <a:rPr lang="en-GB" sz="2400" b="0">
                <a:solidFill>
                  <a:schemeClr val="bg1"/>
                </a:solidFill>
                <a:cs typeface="Tahoma" pitchFamily="34" charset="0"/>
              </a:rPr>
              <a:t>Masouros, 2009, PhD Thesis, Imperial College</a:t>
            </a:r>
          </a:p>
          <a:p>
            <a:pPr eaLnBrk="1" hangingPunct="1">
              <a:spcBef>
                <a:spcPct val="20000"/>
              </a:spcBef>
            </a:pPr>
            <a:endParaRPr lang="en-GB" sz="3200" b="0">
              <a:solidFill>
                <a:schemeClr val="bg1"/>
              </a:solidFill>
              <a:cs typeface="Tahoma" pitchFamily="34" charset="0"/>
            </a:endParaRPr>
          </a:p>
        </p:txBody>
      </p:sp>
      <p:sp>
        <p:nvSpPr>
          <p:cNvPr id="77831" name="Rectangle 9"/>
          <p:cNvSpPr>
            <a:spLocks noChangeArrowheads="1"/>
          </p:cNvSpPr>
          <p:nvPr/>
        </p:nvSpPr>
        <p:spPr bwMode="auto">
          <a:xfrm>
            <a:off x="5240338" y="5181600"/>
            <a:ext cx="367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b="0">
                <a:solidFill>
                  <a:schemeClr val="bg1"/>
                </a:solidFill>
              </a:rPr>
              <a:t>Masouros Knee Model</a:t>
            </a:r>
          </a:p>
        </p:txBody>
      </p:sp>
      <p:pic>
        <p:nvPicPr>
          <p:cNvPr id="77832" name="Picture 10" descr="TF-joint spy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1401763"/>
            <a:ext cx="254635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E3A8D3B-9A35-4A20-BA46-61BA93130A57}" type="slidenum">
              <a:rPr lang="en-GB" sz="1400" b="0" smtClean="0">
                <a:solidFill>
                  <a:schemeClr val="tx1"/>
                </a:solidFill>
                <a:latin typeface="Times New Roman" pitchFamily="18" charset="0"/>
              </a:rPr>
              <a:pPr eaLnBrk="1" hangingPunct="1"/>
              <a:t>76</a:t>
            </a:fld>
            <a:endParaRPr lang="en-GB" sz="1400" b="0" smtClean="0">
              <a:solidFill>
                <a:schemeClr val="tx1"/>
              </a:solidFill>
              <a:latin typeface="Times New Roman" pitchFamily="18" charset="0"/>
            </a:endParaRPr>
          </a:p>
        </p:txBody>
      </p:sp>
      <p:sp>
        <p:nvSpPr>
          <p:cNvPr id="78851"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7885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8853"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542" name="Rectangle 3"/>
          <p:cNvSpPr txBox="1">
            <a:spLocks noChangeArrowheads="1"/>
          </p:cNvSpPr>
          <p:nvPr/>
        </p:nvSpPr>
        <p:spPr bwMode="auto">
          <a:xfrm>
            <a:off x="685800" y="1125538"/>
            <a:ext cx="3771900" cy="5111750"/>
          </a:xfrm>
          <a:prstGeom prst="rect">
            <a:avLst/>
          </a:prstGeom>
          <a:noFill/>
          <a:ln w="9525">
            <a:noFill/>
            <a:miter lim="800000"/>
            <a:headEnd/>
            <a:tailEnd/>
          </a:ln>
        </p:spPr>
        <p:txBody>
          <a:bodyPr/>
          <a:lstStyle/>
          <a:p>
            <a:pPr marL="342900" indent="-342900">
              <a:spcBef>
                <a:spcPct val="20000"/>
              </a:spcBef>
              <a:defRPr/>
            </a:pPr>
            <a:r>
              <a:rPr lang="en-GB" sz="3200" b="0" dirty="0">
                <a:cs typeface="Tahoma" pitchFamily="34" charset="0"/>
              </a:rPr>
              <a:t>Outputs</a:t>
            </a:r>
          </a:p>
          <a:p>
            <a:pPr marL="342900" indent="-342900">
              <a:spcBef>
                <a:spcPct val="20000"/>
              </a:spcBef>
              <a:buFont typeface="Arial" charset="0"/>
              <a:buChar char="•"/>
              <a:defRPr/>
            </a:pPr>
            <a:r>
              <a:rPr lang="en-GB" sz="3200" b="0" dirty="0">
                <a:solidFill>
                  <a:schemeClr val="bg1"/>
                </a:solidFill>
                <a:cs typeface="Tahoma" pitchFamily="34" charset="0"/>
              </a:rPr>
              <a:t>Stress/Strain patterns</a:t>
            </a:r>
          </a:p>
          <a:p>
            <a:pPr marL="342900" indent="-342900">
              <a:spcBef>
                <a:spcPct val="20000"/>
              </a:spcBef>
              <a:buFont typeface="Arial" charset="0"/>
              <a:buChar char="•"/>
              <a:defRPr/>
            </a:pPr>
            <a:endParaRPr lang="en-GB" sz="3200" b="0" dirty="0">
              <a:solidFill>
                <a:schemeClr val="bg1"/>
              </a:solidFill>
              <a:cs typeface="Tahoma" pitchFamily="34" charset="0"/>
            </a:endParaRPr>
          </a:p>
          <a:p>
            <a:pPr marL="342900" indent="-342900">
              <a:spcBef>
                <a:spcPct val="20000"/>
              </a:spcBef>
              <a:defRPr/>
            </a:pPr>
            <a:endParaRPr lang="en-US" sz="2400" b="0" kern="0" dirty="0">
              <a:solidFill>
                <a:schemeClr val="bg1"/>
              </a:solidFill>
            </a:endParaRPr>
          </a:p>
          <a:p>
            <a:pPr marL="342900" indent="-342900">
              <a:spcBef>
                <a:spcPct val="20000"/>
              </a:spcBef>
              <a:defRPr/>
            </a:pPr>
            <a:endParaRPr lang="en-GB" sz="2400" b="0" dirty="0">
              <a:solidFill>
                <a:schemeClr val="bg1"/>
              </a:solidFill>
              <a:cs typeface="Tahoma" pitchFamily="34" charset="0"/>
            </a:endParaRPr>
          </a:p>
          <a:p>
            <a:pPr marL="342900" indent="-342900">
              <a:spcBef>
                <a:spcPct val="20000"/>
              </a:spcBef>
              <a:defRPr/>
            </a:pPr>
            <a:endParaRPr lang="en-GB" sz="2400" b="0" dirty="0">
              <a:solidFill>
                <a:schemeClr val="bg1"/>
              </a:solidFill>
              <a:cs typeface="Tahoma" pitchFamily="34" charset="0"/>
            </a:endParaRPr>
          </a:p>
        </p:txBody>
      </p:sp>
      <p:pic>
        <p:nvPicPr>
          <p:cNvPr id="78855" name="Picture 12" descr="ni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0" y="2251075"/>
            <a:ext cx="23574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21"/>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575" y="1125538"/>
            <a:ext cx="473075"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Rectangle 9"/>
          <p:cNvSpPr>
            <a:spLocks noChangeArrowheads="1"/>
          </p:cNvSpPr>
          <p:nvPr/>
        </p:nvSpPr>
        <p:spPr bwMode="auto">
          <a:xfrm>
            <a:off x="3952875" y="4981575"/>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b="0">
                <a:solidFill>
                  <a:schemeClr val="bg1"/>
                </a:solidFill>
              </a:rPr>
              <a:t>Glenoid cartilage</a:t>
            </a:r>
          </a:p>
        </p:txBody>
      </p:sp>
      <p:sp>
        <p:nvSpPr>
          <p:cNvPr id="78858"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AC87CEED-65A8-4539-B809-9E4696502C1A}" type="slidenum">
              <a:rPr lang="en-GB" sz="1400" b="0" smtClean="0">
                <a:solidFill>
                  <a:schemeClr val="tx1"/>
                </a:solidFill>
                <a:latin typeface="Times New Roman" pitchFamily="18" charset="0"/>
              </a:rPr>
              <a:pPr eaLnBrk="1" hangingPunct="1"/>
              <a:t>77</a:t>
            </a:fld>
            <a:endParaRPr lang="en-GB" sz="1400" b="0" smtClean="0">
              <a:solidFill>
                <a:schemeClr val="tx1"/>
              </a:solidFill>
              <a:latin typeface="Times New Roman" pitchFamily="18" charset="0"/>
            </a:endParaRPr>
          </a:p>
        </p:txBody>
      </p:sp>
      <p:sp>
        <p:nvSpPr>
          <p:cNvPr id="79875"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7987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9877"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78" name="Rectangle 3"/>
          <p:cNvSpPr txBox="1">
            <a:spLocks noChangeArrowheads="1"/>
          </p:cNvSpPr>
          <p:nvPr/>
        </p:nvSpPr>
        <p:spPr bwMode="auto">
          <a:xfrm>
            <a:off x="684213" y="1136650"/>
            <a:ext cx="72485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FFFF66"/>
                </a:solidFill>
                <a:latin typeface="Century Gothic" pitchFamily="34" charset="0"/>
              </a:defRPr>
            </a:lvl1pPr>
            <a:lvl2pPr marL="800100" indent="-34290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20000"/>
              </a:spcBef>
            </a:pPr>
            <a:r>
              <a:rPr lang="en-GB" sz="3200" b="0">
                <a:cs typeface="Tahoma" pitchFamily="34" charset="0"/>
              </a:rPr>
              <a:t>Uses</a:t>
            </a:r>
          </a:p>
          <a:p>
            <a:pPr eaLnBrk="1" hangingPunct="1">
              <a:spcBef>
                <a:spcPct val="20000"/>
              </a:spcBef>
              <a:buFont typeface="Arial" charset="0"/>
              <a:buChar char="•"/>
            </a:pPr>
            <a:r>
              <a:rPr lang="en-GB" sz="3200" b="0">
                <a:solidFill>
                  <a:schemeClr val="bg1"/>
                </a:solidFill>
                <a:cs typeface="Tahoma" pitchFamily="34" charset="0"/>
              </a:rPr>
              <a:t>Estimating joint contact stress</a:t>
            </a:r>
          </a:p>
          <a:p>
            <a:pPr lvl="1" eaLnBrk="1" hangingPunct="1">
              <a:spcBef>
                <a:spcPct val="20000"/>
              </a:spcBef>
              <a:buFont typeface="Arial" charset="0"/>
              <a:buChar char="•"/>
            </a:pPr>
            <a:r>
              <a:rPr lang="en-GB" sz="2800" b="0">
                <a:solidFill>
                  <a:schemeClr val="bg1"/>
                </a:solidFill>
                <a:cs typeface="Tahoma" pitchFamily="34" charset="0"/>
              </a:rPr>
              <a:t>Improving implant design etc.</a:t>
            </a:r>
          </a:p>
          <a:p>
            <a:pPr eaLnBrk="1" hangingPunct="1">
              <a:spcBef>
                <a:spcPct val="20000"/>
              </a:spcBef>
              <a:buFont typeface="Arial" charset="0"/>
              <a:buChar char="•"/>
            </a:pPr>
            <a:r>
              <a:rPr lang="en-GB" sz="3200" b="0">
                <a:solidFill>
                  <a:schemeClr val="bg1"/>
                </a:solidFill>
                <a:cs typeface="Tahoma" pitchFamily="34" charset="0"/>
              </a:rPr>
              <a:t>Simulating surgery</a:t>
            </a:r>
          </a:p>
          <a:p>
            <a:pPr lvl="1" eaLnBrk="1" hangingPunct="1">
              <a:spcBef>
                <a:spcPct val="20000"/>
              </a:spcBef>
              <a:buFont typeface="Arial" charset="0"/>
              <a:buChar char="•"/>
            </a:pPr>
            <a:r>
              <a:rPr lang="en-GB" sz="2800" b="0">
                <a:solidFill>
                  <a:schemeClr val="bg1"/>
                </a:solidFill>
                <a:cs typeface="Tahoma" pitchFamily="34" charset="0"/>
              </a:rPr>
              <a:t>Effects of meniscectomy, for example</a:t>
            </a:r>
          </a:p>
          <a:p>
            <a:pPr eaLnBrk="1" hangingPunct="1">
              <a:spcBef>
                <a:spcPct val="20000"/>
              </a:spcBef>
            </a:pPr>
            <a:endParaRPr lang="en-GB" sz="3200" b="0">
              <a:solidFill>
                <a:schemeClr val="bg1"/>
              </a:solidFill>
              <a:cs typeface="Tahoma" pitchFamily="34" charset="0"/>
            </a:endParaRPr>
          </a:p>
          <a:p>
            <a:pPr eaLnBrk="1" hangingPunct="1">
              <a:spcBef>
                <a:spcPct val="20000"/>
              </a:spcBef>
              <a:buFont typeface="Arial" charset="0"/>
              <a:buChar char="•"/>
            </a:pPr>
            <a:endParaRPr lang="en-GB" sz="2800" b="0">
              <a:solidFill>
                <a:schemeClr val="bg1"/>
              </a:solidFill>
              <a:cs typeface="Tahoma" pitchFamily="34" charset="0"/>
            </a:endParaRPr>
          </a:p>
          <a:p>
            <a:pPr eaLnBrk="1" hangingPunct="1">
              <a:spcBef>
                <a:spcPct val="20000"/>
              </a:spcBef>
            </a:pPr>
            <a:endParaRPr lang="en-GB" sz="3200" b="0">
              <a:solidFill>
                <a:schemeClr val="bg1"/>
              </a:solidFill>
              <a:cs typeface="Tahoma" pitchFamily="34" charset="0"/>
            </a:endParaRPr>
          </a:p>
        </p:txBody>
      </p:sp>
      <p:sp>
        <p:nvSpPr>
          <p:cNvPr id="79879"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8A997A36-6723-432F-BA6D-20A2B5231D51}" type="slidenum">
              <a:rPr lang="en-GB" sz="1400" b="0" smtClean="0">
                <a:solidFill>
                  <a:schemeClr val="tx1"/>
                </a:solidFill>
                <a:latin typeface="Times New Roman" pitchFamily="18" charset="0"/>
              </a:rPr>
              <a:pPr eaLnBrk="1" hangingPunct="1"/>
              <a:t>78</a:t>
            </a:fld>
            <a:endParaRPr lang="en-GB" sz="1400" b="0" smtClean="0">
              <a:solidFill>
                <a:schemeClr val="tx1"/>
              </a:solidFill>
              <a:latin typeface="Times New Roman" pitchFamily="18" charset="0"/>
            </a:endParaRPr>
          </a:p>
        </p:txBody>
      </p:sp>
      <p:sp>
        <p:nvSpPr>
          <p:cNvPr id="80899"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80900"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0901"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8090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875" y="3035300"/>
            <a:ext cx="31289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1" descr="c30d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9675" y="3035300"/>
            <a:ext cx="3141663"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5" descr="scale_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1381125"/>
            <a:ext cx="4222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1381125"/>
            <a:ext cx="4460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2970213" y="1143000"/>
            <a:ext cx="32591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600" b="0"/>
              <a:t>30° flexion</a:t>
            </a:r>
          </a:p>
        </p:txBody>
      </p:sp>
      <p:sp>
        <p:nvSpPr>
          <p:cNvPr id="80907" name="Rectangle 8"/>
          <p:cNvSpPr>
            <a:spLocks noChangeArrowheads="1"/>
          </p:cNvSpPr>
          <p:nvPr/>
        </p:nvSpPr>
        <p:spPr bwMode="auto">
          <a:xfrm>
            <a:off x="920750" y="1935163"/>
            <a:ext cx="30924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600" b="0">
                <a:solidFill>
                  <a:schemeClr val="bg1"/>
                </a:solidFill>
              </a:rPr>
              <a:t>Normal stresses</a:t>
            </a:r>
            <a:br>
              <a:rPr lang="en-GB" sz="2600" b="0">
                <a:solidFill>
                  <a:schemeClr val="bg1"/>
                </a:solidFill>
              </a:rPr>
            </a:br>
            <a:r>
              <a:rPr lang="en-GB" sz="2600" b="0">
                <a:solidFill>
                  <a:schemeClr val="bg1"/>
                </a:solidFill>
              </a:rPr>
              <a:t>in articular cartilage</a:t>
            </a:r>
          </a:p>
        </p:txBody>
      </p:sp>
      <p:sp>
        <p:nvSpPr>
          <p:cNvPr id="80908" name="Rectangle 9"/>
          <p:cNvSpPr>
            <a:spLocks noChangeArrowheads="1"/>
          </p:cNvSpPr>
          <p:nvPr/>
        </p:nvSpPr>
        <p:spPr bwMode="auto">
          <a:xfrm>
            <a:off x="4964113" y="1935163"/>
            <a:ext cx="34925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600" b="0">
                <a:solidFill>
                  <a:schemeClr val="bg1"/>
                </a:solidFill>
              </a:rPr>
              <a:t>Max. principal stresses</a:t>
            </a:r>
            <a:br>
              <a:rPr lang="en-GB" sz="2600" b="0">
                <a:solidFill>
                  <a:schemeClr val="bg1"/>
                </a:solidFill>
              </a:rPr>
            </a:br>
            <a:r>
              <a:rPr lang="en-GB" sz="2600" b="0">
                <a:solidFill>
                  <a:schemeClr val="bg1"/>
                </a:solidFill>
              </a:rPr>
              <a:t>in menisci</a:t>
            </a:r>
          </a:p>
        </p:txBody>
      </p:sp>
      <p:sp>
        <p:nvSpPr>
          <p:cNvPr id="80909" name="Rectangle 9"/>
          <p:cNvSpPr>
            <a:spLocks noChangeArrowheads="1"/>
          </p:cNvSpPr>
          <p:nvPr/>
        </p:nvSpPr>
        <p:spPr bwMode="auto">
          <a:xfrm>
            <a:off x="2447925" y="5549900"/>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b="0">
                <a:solidFill>
                  <a:schemeClr val="bg1"/>
                </a:solidFill>
              </a:rPr>
              <a:t>Masouros Knee Model</a:t>
            </a:r>
          </a:p>
        </p:txBody>
      </p:sp>
      <p:sp>
        <p:nvSpPr>
          <p:cNvPr id="80910"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3D6BCF2F-9DE9-44CC-BF1E-AFB456A32437}" type="slidenum">
              <a:rPr lang="en-GB" sz="1400" b="0" smtClean="0">
                <a:solidFill>
                  <a:schemeClr val="tx1"/>
                </a:solidFill>
                <a:latin typeface="Times New Roman" pitchFamily="18" charset="0"/>
              </a:rPr>
              <a:pPr eaLnBrk="1" hangingPunct="1"/>
              <a:t>79</a:t>
            </a:fld>
            <a:endParaRPr lang="en-GB" sz="1400" b="0" smtClean="0">
              <a:solidFill>
                <a:schemeClr val="tx1"/>
              </a:solidFill>
              <a:latin typeface="Times New Roman" pitchFamily="18" charset="0"/>
            </a:endParaRPr>
          </a:p>
        </p:txBody>
      </p:sp>
      <p:sp>
        <p:nvSpPr>
          <p:cNvPr id="81923"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8192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1925"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81926" name="Picture 17" descr="meniscectomy-contact_stresses-with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481138"/>
            <a:ext cx="16240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18"/>
          <p:cNvSpPr txBox="1">
            <a:spLocks noChangeArrowheads="1"/>
          </p:cNvSpPr>
          <p:nvPr/>
        </p:nvSpPr>
        <p:spPr bwMode="auto">
          <a:xfrm>
            <a:off x="5143500" y="5410200"/>
            <a:ext cx="155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a:t>Intact</a:t>
            </a:r>
          </a:p>
        </p:txBody>
      </p:sp>
      <p:sp>
        <p:nvSpPr>
          <p:cNvPr id="81928" name="Text Box 19"/>
          <p:cNvSpPr txBox="1">
            <a:spLocks noChangeArrowheads="1"/>
          </p:cNvSpPr>
          <p:nvPr/>
        </p:nvSpPr>
        <p:spPr bwMode="auto">
          <a:xfrm>
            <a:off x="6553200" y="5410200"/>
            <a:ext cx="2605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algn="ctr" eaLnBrk="1" hangingPunct="1">
              <a:spcBef>
                <a:spcPct val="50000"/>
              </a:spcBef>
            </a:pPr>
            <a:r>
              <a:rPr lang="en-GB"/>
              <a:t>Meniscectomised</a:t>
            </a:r>
          </a:p>
        </p:txBody>
      </p:sp>
      <p:pic>
        <p:nvPicPr>
          <p:cNvPr id="81929" name="Picture 11" descr="Surface plot Intact"/>
          <p:cNvPicPr>
            <a:picLocks noChangeAspect="1" noChangeArrowheads="1"/>
          </p:cNvPicPr>
          <p:nvPr/>
        </p:nvPicPr>
        <p:blipFill>
          <a:blip r:embed="rId4">
            <a:extLst>
              <a:ext uri="{28A0092B-C50C-407E-A947-70E740481C1C}">
                <a14:useLocalDpi xmlns:a14="http://schemas.microsoft.com/office/drawing/2010/main" val="0"/>
              </a:ext>
            </a:extLst>
          </a:blip>
          <a:srcRect r="33464" b="26787"/>
          <a:stretch>
            <a:fillRect/>
          </a:stretch>
        </p:blipFill>
        <p:spPr bwMode="auto">
          <a:xfrm>
            <a:off x="5143500" y="3794125"/>
            <a:ext cx="1624013"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2" descr="Surface plot Meniscectomy"/>
          <p:cNvPicPr>
            <a:picLocks noChangeAspect="1" noChangeArrowheads="1"/>
          </p:cNvPicPr>
          <p:nvPr/>
        </p:nvPicPr>
        <p:blipFill>
          <a:blip r:embed="rId5">
            <a:extLst>
              <a:ext uri="{28A0092B-C50C-407E-A947-70E740481C1C}">
                <a14:useLocalDpi xmlns:a14="http://schemas.microsoft.com/office/drawing/2010/main" val="0"/>
              </a:ext>
            </a:extLst>
          </a:blip>
          <a:srcRect l="35091" b="27850"/>
          <a:stretch>
            <a:fillRect/>
          </a:stretch>
        </p:blipFill>
        <p:spPr bwMode="auto">
          <a:xfrm>
            <a:off x="7048500" y="3794125"/>
            <a:ext cx="16240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6" descr="meniscectomy-contact_stresses-wi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481138"/>
            <a:ext cx="16240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p:cNvSpPr txBox="1">
            <a:spLocks noChangeArrowheads="1"/>
          </p:cNvSpPr>
          <p:nvPr/>
        </p:nvSpPr>
        <p:spPr bwMode="auto">
          <a:xfrm>
            <a:off x="684213" y="1136650"/>
            <a:ext cx="4459287" cy="5111750"/>
          </a:xfrm>
          <a:prstGeom prst="rect">
            <a:avLst/>
          </a:prstGeom>
          <a:noFill/>
          <a:ln w="9525">
            <a:noFill/>
            <a:miter lim="800000"/>
            <a:headEnd/>
            <a:tailEnd/>
          </a:ln>
        </p:spPr>
        <p:txBody>
          <a:bodyPr/>
          <a:lstStyle/>
          <a:p>
            <a:pPr>
              <a:lnSpc>
                <a:spcPct val="110000"/>
              </a:lnSpc>
              <a:defRPr/>
            </a:pPr>
            <a:r>
              <a:rPr lang="en-GB" sz="2800" b="0" dirty="0"/>
              <a:t>Meniscectomy results in:</a:t>
            </a:r>
            <a:endParaRPr lang="en-GB" sz="2800" b="0" baseline="30000" dirty="0"/>
          </a:p>
          <a:p>
            <a:pPr marL="542925" indent="-276225">
              <a:lnSpc>
                <a:spcPct val="110000"/>
              </a:lnSpc>
              <a:buFont typeface="Arial" pitchFamily="34" charset="0"/>
              <a:buChar char="•"/>
              <a:defRPr/>
            </a:pPr>
            <a:r>
              <a:rPr lang="en-GB" sz="2100" b="0" dirty="0">
                <a:solidFill>
                  <a:schemeClr val="bg1"/>
                </a:solidFill>
              </a:rPr>
              <a:t>Cartilage to cartilage contact</a:t>
            </a:r>
          </a:p>
          <a:p>
            <a:pPr marL="542925" indent="-276225">
              <a:lnSpc>
                <a:spcPct val="110000"/>
              </a:lnSpc>
              <a:buFont typeface="Arial" pitchFamily="34" charset="0"/>
              <a:buChar char="•"/>
              <a:defRPr/>
            </a:pPr>
            <a:r>
              <a:rPr lang="en-GB" sz="2100" b="0" dirty="0">
                <a:solidFill>
                  <a:schemeClr val="bg1"/>
                </a:solidFill>
              </a:rPr>
              <a:t>Less conformity</a:t>
            </a:r>
          </a:p>
          <a:p>
            <a:pPr marL="542925" indent="-276225">
              <a:lnSpc>
                <a:spcPct val="110000"/>
              </a:lnSpc>
              <a:buFont typeface="Arial" pitchFamily="34" charset="0"/>
              <a:buChar char="•"/>
              <a:defRPr/>
            </a:pPr>
            <a:r>
              <a:rPr lang="en-GB" sz="2100" b="0" dirty="0">
                <a:solidFill>
                  <a:schemeClr val="bg1"/>
                </a:solidFill>
              </a:rPr>
              <a:t>Decreased contact area</a:t>
            </a:r>
          </a:p>
          <a:p>
            <a:pPr marL="542925" indent="-276225">
              <a:lnSpc>
                <a:spcPct val="110000"/>
              </a:lnSpc>
              <a:buFont typeface="Arial" pitchFamily="34" charset="0"/>
              <a:buChar char="•"/>
              <a:defRPr/>
            </a:pPr>
            <a:r>
              <a:rPr lang="en-GB" sz="2100" b="0" dirty="0">
                <a:solidFill>
                  <a:schemeClr val="bg1"/>
                </a:solidFill>
              </a:rPr>
              <a:t>Increased contact stresses (up to 200%)</a:t>
            </a:r>
            <a:r>
              <a:rPr lang="en-GB" sz="2100" b="0" baseline="30000" dirty="0">
                <a:solidFill>
                  <a:schemeClr val="bg1"/>
                </a:solidFill>
              </a:rPr>
              <a:t>1</a:t>
            </a:r>
          </a:p>
          <a:p>
            <a:pPr marL="542925" indent="-276225">
              <a:lnSpc>
                <a:spcPct val="110000"/>
              </a:lnSpc>
              <a:buFont typeface="Arial" pitchFamily="34" charset="0"/>
              <a:buChar char="•"/>
              <a:defRPr/>
            </a:pPr>
            <a:r>
              <a:rPr lang="en-GB" sz="2100" b="0" dirty="0">
                <a:solidFill>
                  <a:schemeClr val="bg1"/>
                </a:solidFill>
              </a:rPr>
              <a:t>Increased shear stresses</a:t>
            </a:r>
            <a:endParaRPr lang="en-GB" sz="3200" b="0" dirty="0">
              <a:solidFill>
                <a:schemeClr val="bg1"/>
              </a:solidFill>
              <a:cs typeface="Tahoma" pitchFamily="34" charset="0"/>
            </a:endParaRPr>
          </a:p>
          <a:p>
            <a:pPr marL="342900" indent="-342900">
              <a:spcBef>
                <a:spcPct val="20000"/>
              </a:spcBef>
              <a:buFont typeface="Arial" charset="0"/>
              <a:buChar char="•"/>
              <a:defRPr/>
            </a:pPr>
            <a:endParaRPr lang="en-GB" sz="2800" b="0" dirty="0">
              <a:solidFill>
                <a:schemeClr val="bg1"/>
              </a:solidFill>
              <a:cs typeface="Tahoma" pitchFamily="34" charset="0"/>
            </a:endParaRPr>
          </a:p>
          <a:p>
            <a:pPr marL="342900" indent="-342900">
              <a:spcBef>
                <a:spcPct val="20000"/>
              </a:spcBef>
              <a:defRPr/>
            </a:pPr>
            <a:endParaRPr lang="en-GB" sz="3200" b="0" dirty="0">
              <a:solidFill>
                <a:schemeClr val="bg1"/>
              </a:solidFill>
              <a:cs typeface="Tahoma" pitchFamily="34" charset="0"/>
            </a:endParaRPr>
          </a:p>
        </p:txBody>
      </p:sp>
      <p:sp>
        <p:nvSpPr>
          <p:cNvPr id="81933" name="Rectangle 20"/>
          <p:cNvSpPr>
            <a:spLocks noChangeArrowheads="1"/>
          </p:cNvSpPr>
          <p:nvPr/>
        </p:nvSpPr>
        <p:spPr bwMode="auto">
          <a:xfrm>
            <a:off x="836613" y="5078413"/>
            <a:ext cx="43068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tabLst>
                <a:tab pos="2065338" algn="l"/>
              </a:tabLst>
            </a:pPr>
            <a:r>
              <a:rPr lang="en-GB" sz="1600" b="0">
                <a:solidFill>
                  <a:schemeClr val="bg1"/>
                </a:solidFill>
              </a:rPr>
              <a:t>McDermott et al, 2008, Curr Orthop.</a:t>
            </a:r>
          </a:p>
        </p:txBody>
      </p:sp>
      <p:sp>
        <p:nvSpPr>
          <p:cNvPr id="81934"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5029200" cy="5111750"/>
          </a:xfrm>
          <a:prstGeom prst="rect">
            <a:avLst/>
          </a:prstGeom>
          <a:noFill/>
          <a:ln w="9525">
            <a:noFill/>
            <a:miter lim="800000"/>
            <a:headEnd/>
            <a:tailEnd/>
          </a:ln>
          <a:effectLst/>
        </p:spPr>
        <p:txBody>
          <a:bodyPr/>
          <a:lstStyle/>
          <a:p>
            <a:pPr marL="342900" indent="-342900">
              <a:spcBef>
                <a:spcPct val="20000"/>
              </a:spcBef>
              <a:buFontTx/>
              <a:buChar char="•"/>
              <a:defRPr/>
            </a:pPr>
            <a:r>
              <a:rPr lang="en-GB" sz="3200" b="0" kern="0" dirty="0">
                <a:solidFill>
                  <a:schemeClr val="bg1"/>
                </a:solidFill>
                <a:latin typeface="+mn-lt"/>
              </a:rPr>
              <a:t>Research e.g.</a:t>
            </a:r>
          </a:p>
          <a:p>
            <a:pPr marL="342900" indent="-342900">
              <a:spcBef>
                <a:spcPct val="20000"/>
              </a:spcBef>
              <a:defRPr/>
            </a:pPr>
            <a:r>
              <a:rPr lang="en-GB" sz="3200" b="0" kern="0" dirty="0">
                <a:solidFill>
                  <a:schemeClr val="bg1"/>
                </a:solidFill>
                <a:latin typeface="+mn-lt"/>
              </a:rPr>
              <a:t>Osteoarthritis Centre</a:t>
            </a:r>
          </a:p>
        </p:txBody>
      </p:sp>
      <p:sp>
        <p:nvSpPr>
          <p:cNvPr id="10243"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Applications</a:t>
            </a:r>
          </a:p>
        </p:txBody>
      </p:sp>
      <p:pic>
        <p:nvPicPr>
          <p:cNvPr id="102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657225"/>
            <a:ext cx="357187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YM Walking.JPG"/>
          <p:cNvPicPr>
            <a:picLocks noChangeAspect="1"/>
          </p:cNvPicPr>
          <p:nvPr/>
        </p:nvPicPr>
        <p:blipFill>
          <a:blip r:embed="rId4">
            <a:extLst>
              <a:ext uri="{28A0092B-C50C-407E-A947-70E740481C1C}">
                <a14:useLocalDpi xmlns:a14="http://schemas.microsoft.com/office/drawing/2010/main" val="0"/>
              </a:ext>
            </a:extLst>
          </a:blip>
          <a:srcRect t="6068"/>
          <a:stretch>
            <a:fillRect/>
          </a:stretch>
        </p:blipFill>
        <p:spPr bwMode="auto">
          <a:xfrm>
            <a:off x="395288" y="2535238"/>
            <a:ext cx="4762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EE759F45-9E75-49C0-AB23-0C3980B3081E}" type="slidenum">
              <a:rPr lang="en-GB" sz="1400" b="0" smtClean="0">
                <a:solidFill>
                  <a:schemeClr val="tx1"/>
                </a:solidFill>
                <a:latin typeface="Times New Roman" pitchFamily="18" charset="0"/>
              </a:rPr>
              <a:pPr eaLnBrk="1" hangingPunct="1"/>
              <a:t>80</a:t>
            </a:fld>
            <a:endParaRPr lang="en-GB" sz="1400" b="0" smtClean="0">
              <a:solidFill>
                <a:schemeClr val="tx1"/>
              </a:solidFill>
              <a:latin typeface="Times New Roman" pitchFamily="18" charset="0"/>
            </a:endParaRPr>
          </a:p>
        </p:txBody>
      </p:sp>
      <p:sp>
        <p:nvSpPr>
          <p:cNvPr id="82947" name="Rectangle 2"/>
          <p:cNvSpPr>
            <a:spLocks noGrp="1" noChangeArrowheads="1"/>
          </p:cNvSpPr>
          <p:nvPr>
            <p:ph type="title"/>
          </p:nvPr>
        </p:nvSpPr>
        <p:spPr>
          <a:xfrm>
            <a:off x="684213" y="0"/>
            <a:ext cx="7772400" cy="1143000"/>
          </a:xfrm>
        </p:spPr>
        <p:txBody>
          <a:bodyPr/>
          <a:lstStyle/>
          <a:p>
            <a:pPr eaLnBrk="1" hangingPunct="1"/>
            <a:r>
              <a:rPr lang="en-GB" smtClean="0"/>
              <a:t>Modelling Limitations</a:t>
            </a:r>
            <a:endParaRPr lang="en-US" smtClean="0"/>
          </a:p>
        </p:txBody>
      </p:sp>
      <p:sp>
        <p:nvSpPr>
          <p:cNvPr id="8294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2949"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50"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
        <p:nvSpPr>
          <p:cNvPr id="15" name="Rectangle 3"/>
          <p:cNvSpPr txBox="1">
            <a:spLocks noChangeArrowheads="1"/>
          </p:cNvSpPr>
          <p:nvPr/>
        </p:nvSpPr>
        <p:spPr bwMode="auto">
          <a:xfrm>
            <a:off x="685800" y="1125538"/>
            <a:ext cx="8008938" cy="4710112"/>
          </a:xfrm>
          <a:prstGeom prst="rect">
            <a:avLst/>
          </a:prstGeom>
          <a:noFill/>
          <a:ln w="9525">
            <a:noFill/>
            <a:miter lim="800000"/>
            <a:headEnd/>
            <a:tailEnd/>
          </a:ln>
        </p:spPr>
        <p:txBody>
          <a:bodyPr/>
          <a:lstStyle/>
          <a:p>
            <a:pPr marL="342900" indent="-342900">
              <a:spcBef>
                <a:spcPct val="20000"/>
              </a:spcBef>
              <a:defRPr/>
            </a:pPr>
            <a:r>
              <a:rPr lang="en-GB" sz="2800" b="0" dirty="0" err="1">
                <a:cs typeface="Tahoma" pitchFamily="34" charset="0"/>
              </a:rPr>
              <a:t>Intersegmental</a:t>
            </a:r>
            <a:r>
              <a:rPr lang="en-GB" sz="2800" b="0" dirty="0">
                <a:cs typeface="Tahoma" pitchFamily="34" charset="0"/>
              </a:rPr>
              <a:t> models</a:t>
            </a:r>
            <a:endParaRPr lang="en-US" sz="2800" b="0" kern="0" dirty="0">
              <a:solidFill>
                <a:schemeClr val="bg1"/>
              </a:solidFill>
            </a:endParaRPr>
          </a:p>
          <a:p>
            <a:pPr marL="342900" indent="-342900">
              <a:spcBef>
                <a:spcPct val="20000"/>
              </a:spcBef>
              <a:buFontTx/>
              <a:buChar char="•"/>
              <a:defRPr/>
            </a:pPr>
            <a:r>
              <a:rPr lang="en-US" sz="2800" b="0" kern="0" dirty="0">
                <a:solidFill>
                  <a:schemeClr val="bg1"/>
                </a:solidFill>
              </a:rPr>
              <a:t>Every aspect of a model needs verification and validation</a:t>
            </a:r>
          </a:p>
          <a:p>
            <a:pPr marL="800100" lvl="1" indent="-342900">
              <a:spcBef>
                <a:spcPct val="20000"/>
              </a:spcBef>
              <a:buFontTx/>
              <a:buChar char="•"/>
              <a:defRPr/>
            </a:pPr>
            <a:r>
              <a:rPr lang="en-US" b="0" kern="0" dirty="0">
                <a:solidFill>
                  <a:schemeClr val="bg1"/>
                </a:solidFill>
              </a:rPr>
              <a:t>Verification – internal consistency</a:t>
            </a:r>
          </a:p>
          <a:p>
            <a:pPr marL="800100" lvl="1" indent="-342900">
              <a:spcBef>
                <a:spcPct val="20000"/>
              </a:spcBef>
              <a:buFontTx/>
              <a:buChar char="•"/>
              <a:defRPr/>
            </a:pPr>
            <a:r>
              <a:rPr lang="en-US" b="0" kern="0" dirty="0">
                <a:solidFill>
                  <a:schemeClr val="bg1"/>
                </a:solidFill>
              </a:rPr>
              <a:t>Validation – it represents the human body</a:t>
            </a:r>
            <a:endParaRPr lang="en-US" b="0" kern="0" dirty="0">
              <a:solidFill>
                <a:schemeClr val="bg1"/>
              </a:solidFill>
            </a:endParaRPr>
          </a:p>
          <a:p>
            <a:pPr marL="342900" indent="-342900">
              <a:spcBef>
                <a:spcPct val="20000"/>
              </a:spcBef>
              <a:buFontTx/>
              <a:buChar char="•"/>
              <a:defRPr/>
            </a:pPr>
            <a:r>
              <a:rPr lang="en-GB" sz="2800" b="0" kern="0" dirty="0">
                <a:solidFill>
                  <a:schemeClr val="bg1"/>
                </a:solidFill>
              </a:rPr>
              <a:t>BUT...purpose of a model is always to simulate what can’t be measured directly</a:t>
            </a:r>
            <a:endParaRPr lang="en-GB" sz="2800" b="0" kern="0" dirty="0">
              <a:solidFill>
                <a:schemeClr val="bg1"/>
              </a:solidFill>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US"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7516131E-94D6-4F32-977D-409E48B4258E}" type="slidenum">
              <a:rPr lang="en-GB" sz="1400" b="0" smtClean="0">
                <a:solidFill>
                  <a:schemeClr val="tx1"/>
                </a:solidFill>
                <a:latin typeface="Times New Roman" pitchFamily="18" charset="0"/>
              </a:rPr>
              <a:pPr eaLnBrk="1" hangingPunct="1"/>
              <a:t>81</a:t>
            </a:fld>
            <a:endParaRPr lang="en-GB" sz="1400" b="0" smtClean="0">
              <a:solidFill>
                <a:schemeClr val="tx1"/>
              </a:solidFill>
              <a:latin typeface="Times New Roman" pitchFamily="18" charset="0"/>
            </a:endParaRPr>
          </a:p>
        </p:txBody>
      </p:sp>
      <p:sp>
        <p:nvSpPr>
          <p:cNvPr id="83971" name="Rectangle 2"/>
          <p:cNvSpPr>
            <a:spLocks noGrp="1" noChangeArrowheads="1"/>
          </p:cNvSpPr>
          <p:nvPr>
            <p:ph type="title"/>
          </p:nvPr>
        </p:nvSpPr>
        <p:spPr>
          <a:xfrm>
            <a:off x="684213" y="0"/>
            <a:ext cx="7772400" cy="1143000"/>
          </a:xfrm>
        </p:spPr>
        <p:txBody>
          <a:bodyPr/>
          <a:lstStyle/>
          <a:p>
            <a:pPr eaLnBrk="1" hangingPunct="1"/>
            <a:r>
              <a:rPr lang="en-GB" smtClean="0"/>
              <a:t>Modelling Limitations</a:t>
            </a:r>
            <a:endParaRPr lang="en-US" smtClean="0"/>
          </a:p>
        </p:txBody>
      </p:sp>
      <p:sp>
        <p:nvSpPr>
          <p:cNvPr id="8397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3973"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74"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
        <p:nvSpPr>
          <p:cNvPr id="15" name="Rectangle 3"/>
          <p:cNvSpPr txBox="1">
            <a:spLocks noChangeArrowheads="1"/>
          </p:cNvSpPr>
          <p:nvPr/>
        </p:nvSpPr>
        <p:spPr bwMode="auto">
          <a:xfrm>
            <a:off x="685800" y="1125538"/>
            <a:ext cx="8008938" cy="4710112"/>
          </a:xfrm>
          <a:prstGeom prst="rect">
            <a:avLst/>
          </a:prstGeom>
          <a:noFill/>
          <a:ln w="9525">
            <a:noFill/>
            <a:miter lim="800000"/>
            <a:headEnd/>
            <a:tailEnd/>
          </a:ln>
        </p:spPr>
        <p:txBody>
          <a:bodyPr/>
          <a:lstStyle/>
          <a:p>
            <a:pPr marL="342900" indent="-342900">
              <a:spcBef>
                <a:spcPct val="20000"/>
              </a:spcBef>
              <a:buFontTx/>
              <a:buChar char="•"/>
              <a:defRPr/>
            </a:pPr>
            <a:r>
              <a:rPr lang="en-US" sz="2800" b="0" kern="0" dirty="0">
                <a:solidFill>
                  <a:schemeClr val="bg1"/>
                </a:solidFill>
              </a:rPr>
              <a:t>Motion capture: skin motion artifacts</a:t>
            </a:r>
          </a:p>
          <a:p>
            <a:pPr marL="342900" indent="-342900">
              <a:spcBef>
                <a:spcPct val="20000"/>
              </a:spcBef>
              <a:buFontTx/>
              <a:buChar char="•"/>
              <a:defRPr/>
            </a:pPr>
            <a:r>
              <a:rPr lang="en-US" sz="2800" b="0" kern="0" dirty="0">
                <a:solidFill>
                  <a:schemeClr val="bg1"/>
                </a:solidFill>
              </a:rPr>
              <a:t>Inverse dynamics: mass and inertial properties</a:t>
            </a:r>
          </a:p>
          <a:p>
            <a:pPr marL="342900" indent="-342900">
              <a:spcBef>
                <a:spcPct val="20000"/>
              </a:spcBef>
              <a:buFontTx/>
              <a:buChar char="•"/>
              <a:defRPr/>
            </a:pPr>
            <a:r>
              <a:rPr lang="en-US" sz="2800" b="0" kern="0" dirty="0">
                <a:solidFill>
                  <a:schemeClr val="bg1"/>
                </a:solidFill>
              </a:rPr>
              <a:t>Geometry: muscle </a:t>
            </a:r>
            <a:r>
              <a:rPr lang="en-US" sz="2800" b="0" kern="0" dirty="0" err="1">
                <a:solidFill>
                  <a:schemeClr val="bg1"/>
                </a:solidFill>
              </a:rPr>
              <a:t>modelling</a:t>
            </a:r>
            <a:endParaRPr lang="en-US" sz="2800" b="0" kern="0" dirty="0">
              <a:solidFill>
                <a:schemeClr val="bg1"/>
              </a:solidFill>
            </a:endParaRPr>
          </a:p>
          <a:p>
            <a:pPr marL="342900" indent="-342900">
              <a:spcBef>
                <a:spcPct val="20000"/>
              </a:spcBef>
              <a:buFontTx/>
              <a:buChar char="•"/>
              <a:defRPr/>
            </a:pPr>
            <a:r>
              <a:rPr lang="en-GB" sz="2800" b="0" kern="0" dirty="0">
                <a:solidFill>
                  <a:schemeClr val="bg1"/>
                </a:solidFill>
              </a:rPr>
              <a:t>Optimisation: relevant minimisation criteria</a:t>
            </a:r>
            <a:endParaRPr lang="en-GB" sz="2800" b="0" kern="0" dirty="0">
              <a:solidFill>
                <a:schemeClr val="bg1"/>
              </a:solidFill>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US"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6AAFE56-5E4B-48B1-87A7-6F6237D04634}" type="slidenum">
              <a:rPr lang="en-GB" sz="1400" b="0" smtClean="0">
                <a:solidFill>
                  <a:schemeClr val="tx1"/>
                </a:solidFill>
                <a:latin typeface="Times New Roman" pitchFamily="18" charset="0"/>
              </a:rPr>
              <a:pPr eaLnBrk="1" hangingPunct="1"/>
              <a:t>82</a:t>
            </a:fld>
            <a:endParaRPr lang="en-GB" sz="1400" b="0" smtClean="0">
              <a:solidFill>
                <a:schemeClr val="tx1"/>
              </a:solidFill>
              <a:latin typeface="Times New Roman" pitchFamily="18" charset="0"/>
            </a:endParaRPr>
          </a:p>
        </p:txBody>
      </p:sp>
      <p:sp>
        <p:nvSpPr>
          <p:cNvPr id="84995" name="Rectangle 2"/>
          <p:cNvSpPr>
            <a:spLocks noGrp="1" noChangeArrowheads="1"/>
          </p:cNvSpPr>
          <p:nvPr>
            <p:ph type="title"/>
          </p:nvPr>
        </p:nvSpPr>
        <p:spPr>
          <a:xfrm>
            <a:off x="684213" y="0"/>
            <a:ext cx="7772400" cy="1143000"/>
          </a:xfrm>
        </p:spPr>
        <p:txBody>
          <a:bodyPr/>
          <a:lstStyle/>
          <a:p>
            <a:pPr eaLnBrk="1" hangingPunct="1"/>
            <a:r>
              <a:rPr lang="en-GB" smtClean="0"/>
              <a:t>Modelling Limitations</a:t>
            </a:r>
            <a:endParaRPr lang="en-US" smtClean="0"/>
          </a:p>
        </p:txBody>
      </p:sp>
      <p:sp>
        <p:nvSpPr>
          <p:cNvPr id="8499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4997" name="Line 1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4998"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
        <p:nvSpPr>
          <p:cNvPr id="15" name="Rectangle 3"/>
          <p:cNvSpPr txBox="1">
            <a:spLocks noChangeArrowheads="1"/>
          </p:cNvSpPr>
          <p:nvPr/>
        </p:nvSpPr>
        <p:spPr bwMode="auto">
          <a:xfrm>
            <a:off x="685800" y="1125538"/>
            <a:ext cx="8008938" cy="4710112"/>
          </a:xfrm>
          <a:prstGeom prst="rect">
            <a:avLst/>
          </a:prstGeom>
          <a:noFill/>
          <a:ln w="9525">
            <a:noFill/>
            <a:miter lim="800000"/>
            <a:headEnd/>
            <a:tailEnd/>
          </a:ln>
        </p:spPr>
        <p:txBody>
          <a:bodyPr/>
          <a:lstStyle/>
          <a:p>
            <a:pPr marL="342900" indent="-342900">
              <a:spcBef>
                <a:spcPct val="20000"/>
              </a:spcBef>
              <a:defRPr/>
            </a:pPr>
            <a:r>
              <a:rPr lang="en-GB" sz="2800" b="0" dirty="0">
                <a:cs typeface="Tahoma" pitchFamily="34" charset="0"/>
              </a:rPr>
              <a:t>Finite element models</a:t>
            </a:r>
            <a:endParaRPr lang="en-US" sz="2800" b="0" kern="0" dirty="0">
              <a:solidFill>
                <a:schemeClr val="bg1"/>
              </a:solidFill>
            </a:endParaRPr>
          </a:p>
          <a:p>
            <a:pPr marL="342900" indent="-342900">
              <a:spcBef>
                <a:spcPct val="20000"/>
              </a:spcBef>
              <a:buFontTx/>
              <a:buChar char="•"/>
              <a:defRPr/>
            </a:pPr>
            <a:r>
              <a:rPr lang="en-US" sz="2800" b="0" kern="0" dirty="0">
                <a:solidFill>
                  <a:schemeClr val="bg1"/>
                </a:solidFill>
              </a:rPr>
              <a:t>Computing power</a:t>
            </a:r>
          </a:p>
          <a:p>
            <a:pPr marL="342900" indent="-342900">
              <a:spcBef>
                <a:spcPct val="20000"/>
              </a:spcBef>
              <a:buFontTx/>
              <a:buChar char="•"/>
              <a:defRPr/>
            </a:pPr>
            <a:r>
              <a:rPr lang="en-US" sz="2800" b="0" kern="0" dirty="0">
                <a:solidFill>
                  <a:schemeClr val="bg1"/>
                </a:solidFill>
              </a:rPr>
              <a:t>Material properties/equations</a:t>
            </a:r>
          </a:p>
          <a:p>
            <a:pPr marL="342900" indent="-342900">
              <a:spcBef>
                <a:spcPct val="20000"/>
              </a:spcBef>
              <a:buFontTx/>
              <a:buChar char="•"/>
              <a:defRPr/>
            </a:pPr>
            <a:r>
              <a:rPr lang="en-US" sz="2800" b="0" kern="0" dirty="0">
                <a:solidFill>
                  <a:schemeClr val="bg1"/>
                </a:solidFill>
              </a:rPr>
              <a:t>Boundary conditions/interfaces</a:t>
            </a: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GB" sz="2800" b="0" kern="0" dirty="0">
              <a:solidFill>
                <a:schemeClr val="bg1"/>
              </a:solidFill>
              <a:latin typeface="+mn-lt"/>
            </a:endParaRPr>
          </a:p>
          <a:p>
            <a:pPr marL="342900" indent="-342900">
              <a:spcBef>
                <a:spcPct val="20000"/>
              </a:spcBef>
              <a:defRPr/>
            </a:pPr>
            <a:endParaRPr lang="en-US"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C9C2B946-4B5B-4674-9FCF-DA594A573AFD}" type="slidenum">
              <a:rPr lang="en-GB" sz="1400" b="0" smtClean="0">
                <a:solidFill>
                  <a:schemeClr val="tx1"/>
                </a:solidFill>
                <a:latin typeface="Times New Roman" pitchFamily="18" charset="0"/>
              </a:rPr>
              <a:pPr eaLnBrk="1" hangingPunct="1"/>
              <a:t>83</a:t>
            </a:fld>
            <a:endParaRPr lang="en-GB" sz="1400" b="0" smtClean="0">
              <a:solidFill>
                <a:schemeClr val="tx1"/>
              </a:solidFill>
              <a:latin typeface="Times New Roman" pitchFamily="18" charset="0"/>
            </a:endParaRPr>
          </a:p>
        </p:txBody>
      </p:sp>
      <p:sp>
        <p:nvSpPr>
          <p:cNvPr id="86019"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6020"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021" name="Rectangle 2"/>
          <p:cNvSpPr>
            <a:spLocks noChangeArrowheads="1"/>
          </p:cNvSpPr>
          <p:nvPr/>
        </p:nvSpPr>
        <p:spPr bwMode="auto">
          <a:xfrm>
            <a:off x="2635250" y="1250950"/>
            <a:ext cx="3455988" cy="647700"/>
          </a:xfrm>
          <a:prstGeom prst="rect">
            <a:avLst/>
          </a:prstGeom>
          <a:solidFill>
            <a:schemeClr val="accent1"/>
          </a:solidFill>
          <a:ln w="9525" algn="ctr">
            <a:solidFill>
              <a:schemeClr val="tx1"/>
            </a:solidFill>
            <a:miter lim="800000"/>
            <a:headEnd/>
            <a:tailEnd/>
          </a:ln>
        </p:spPr>
        <p:txBody>
          <a:bodyPr wrap="none" anchor="ctr"/>
          <a:lstStyle/>
          <a:p>
            <a:pPr algn="ctr"/>
            <a:r>
              <a:rPr lang="en-GB" sz="2600"/>
              <a:t>Experimental Data</a:t>
            </a:r>
          </a:p>
        </p:txBody>
      </p:sp>
      <p:sp>
        <p:nvSpPr>
          <p:cNvPr id="86022" name="Rectangle 3"/>
          <p:cNvSpPr>
            <a:spLocks noChangeArrowheads="1"/>
          </p:cNvSpPr>
          <p:nvPr/>
        </p:nvSpPr>
        <p:spPr bwMode="auto">
          <a:xfrm>
            <a:off x="2635250" y="2546350"/>
            <a:ext cx="3455988" cy="647700"/>
          </a:xfrm>
          <a:prstGeom prst="rect">
            <a:avLst/>
          </a:prstGeom>
          <a:solidFill>
            <a:schemeClr val="accent1"/>
          </a:solidFill>
          <a:ln w="9525" algn="ctr">
            <a:solidFill>
              <a:schemeClr val="tx1"/>
            </a:solidFill>
            <a:miter lim="800000"/>
            <a:headEnd/>
            <a:tailEnd/>
          </a:ln>
        </p:spPr>
        <p:txBody>
          <a:bodyPr wrap="none" anchor="ctr"/>
          <a:lstStyle/>
          <a:p>
            <a:pPr algn="ctr"/>
            <a:r>
              <a:rPr lang="en-GB" sz="2600"/>
              <a:t>Modelling</a:t>
            </a:r>
          </a:p>
        </p:txBody>
      </p:sp>
      <p:sp>
        <p:nvSpPr>
          <p:cNvPr id="86023" name="Rectangle 4"/>
          <p:cNvSpPr>
            <a:spLocks noChangeArrowheads="1"/>
          </p:cNvSpPr>
          <p:nvPr/>
        </p:nvSpPr>
        <p:spPr bwMode="auto">
          <a:xfrm>
            <a:off x="2486025" y="3841750"/>
            <a:ext cx="3752850" cy="647700"/>
          </a:xfrm>
          <a:prstGeom prst="rect">
            <a:avLst/>
          </a:prstGeom>
          <a:solidFill>
            <a:srgbClr val="003300"/>
          </a:solidFill>
          <a:ln w="9525" algn="ctr">
            <a:solidFill>
              <a:schemeClr val="tx1"/>
            </a:solidFill>
            <a:miter lim="800000"/>
            <a:headEnd/>
            <a:tailEnd/>
          </a:ln>
        </p:spPr>
        <p:txBody>
          <a:bodyPr wrap="none" anchor="ctr"/>
          <a:lstStyle/>
          <a:p>
            <a:pPr algn="ctr"/>
            <a:r>
              <a:rPr lang="en-GB" sz="2600"/>
              <a:t>Mechanical Behaviour</a:t>
            </a:r>
          </a:p>
        </p:txBody>
      </p:sp>
      <p:cxnSp>
        <p:nvCxnSpPr>
          <p:cNvPr id="86024" name="AutoShape 5"/>
          <p:cNvCxnSpPr>
            <a:cxnSpLocks noChangeShapeType="1"/>
            <a:stCxn id="86021" idx="2"/>
            <a:endCxn id="86022" idx="0"/>
          </p:cNvCxnSpPr>
          <p:nvPr/>
        </p:nvCxnSpPr>
        <p:spPr bwMode="auto">
          <a:xfrm>
            <a:off x="4364038" y="1898650"/>
            <a:ext cx="0" cy="647700"/>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86025" name="AutoShape 6"/>
          <p:cNvCxnSpPr>
            <a:cxnSpLocks noChangeShapeType="1"/>
            <a:stCxn id="86022" idx="2"/>
            <a:endCxn id="86023" idx="0"/>
          </p:cNvCxnSpPr>
          <p:nvPr/>
        </p:nvCxnSpPr>
        <p:spPr bwMode="auto">
          <a:xfrm rot="5400000">
            <a:off x="4039394" y="3517106"/>
            <a:ext cx="647700" cy="1588"/>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86026" name="Rectangle 7"/>
          <p:cNvSpPr>
            <a:spLocks noChangeArrowheads="1"/>
          </p:cNvSpPr>
          <p:nvPr/>
        </p:nvSpPr>
        <p:spPr bwMode="auto">
          <a:xfrm>
            <a:off x="4532313" y="2095500"/>
            <a:ext cx="79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600"/>
              <a:t>Input</a:t>
            </a:r>
          </a:p>
        </p:txBody>
      </p:sp>
      <p:cxnSp>
        <p:nvCxnSpPr>
          <p:cNvPr id="86027" name="AutoShape 8"/>
          <p:cNvCxnSpPr>
            <a:cxnSpLocks noChangeShapeType="1"/>
            <a:stCxn id="86023" idx="1"/>
          </p:cNvCxnSpPr>
          <p:nvPr/>
        </p:nvCxnSpPr>
        <p:spPr bwMode="auto">
          <a:xfrm rot="10800000" flipH="1">
            <a:off x="2486025" y="2870200"/>
            <a:ext cx="149225" cy="1295400"/>
          </a:xfrm>
          <a:prstGeom prst="bentConnector4">
            <a:avLst>
              <a:gd name="adj1" fmla="val -314440"/>
              <a:gd name="adj2" fmla="val 99653"/>
            </a:avLst>
          </a:prstGeom>
          <a:noFill/>
          <a:ln w="76200">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86028" name="Rectangle 9"/>
          <p:cNvSpPr>
            <a:spLocks noChangeArrowheads="1"/>
          </p:cNvSpPr>
          <p:nvPr/>
        </p:nvSpPr>
        <p:spPr bwMode="auto">
          <a:xfrm>
            <a:off x="841375" y="3355975"/>
            <a:ext cx="93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600"/>
              <a:t>Validation</a:t>
            </a:r>
          </a:p>
        </p:txBody>
      </p:sp>
      <p:sp>
        <p:nvSpPr>
          <p:cNvPr id="86029" name="Rectangle 10"/>
          <p:cNvSpPr>
            <a:spLocks noChangeArrowheads="1"/>
          </p:cNvSpPr>
          <p:nvPr/>
        </p:nvSpPr>
        <p:spPr bwMode="auto">
          <a:xfrm>
            <a:off x="2635250" y="5138738"/>
            <a:ext cx="3455988" cy="647700"/>
          </a:xfrm>
          <a:prstGeom prst="rect">
            <a:avLst/>
          </a:prstGeom>
          <a:solidFill>
            <a:schemeClr val="folHlink"/>
          </a:solidFill>
          <a:ln w="9525" algn="ctr">
            <a:solidFill>
              <a:schemeClr val="tx1"/>
            </a:solidFill>
            <a:miter lim="800000"/>
            <a:headEnd/>
            <a:tailEnd/>
          </a:ln>
        </p:spPr>
        <p:txBody>
          <a:bodyPr wrap="none" anchor="ctr"/>
          <a:lstStyle/>
          <a:p>
            <a:pPr algn="ctr"/>
            <a:r>
              <a:rPr lang="en-GB" sz="2600"/>
              <a:t>Clinical application</a:t>
            </a:r>
          </a:p>
        </p:txBody>
      </p:sp>
      <p:cxnSp>
        <p:nvCxnSpPr>
          <p:cNvPr id="86030" name="AutoShape 11"/>
          <p:cNvCxnSpPr>
            <a:cxnSpLocks noChangeShapeType="1"/>
            <a:stCxn id="86023" idx="2"/>
            <a:endCxn id="86029" idx="0"/>
          </p:cNvCxnSpPr>
          <p:nvPr/>
        </p:nvCxnSpPr>
        <p:spPr bwMode="auto">
          <a:xfrm rot="16200000" flipH="1">
            <a:off x="4038600" y="4813300"/>
            <a:ext cx="649288" cy="1588"/>
          </a:xfrm>
          <a:prstGeom prst="straightConnector1">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86031" name="AutoShape 12"/>
          <p:cNvCxnSpPr>
            <a:cxnSpLocks noChangeShapeType="1"/>
            <a:stCxn id="86021" idx="3"/>
            <a:endCxn id="86029" idx="3"/>
          </p:cNvCxnSpPr>
          <p:nvPr/>
        </p:nvCxnSpPr>
        <p:spPr bwMode="auto">
          <a:xfrm>
            <a:off x="6091238" y="1574800"/>
            <a:ext cx="1587" cy="3887788"/>
          </a:xfrm>
          <a:prstGeom prst="bentConnector3">
            <a:avLst>
              <a:gd name="adj1" fmla="val 37600014"/>
            </a:avLst>
          </a:prstGeom>
          <a:noFill/>
          <a:ln w="76200">
            <a:solidFill>
              <a:schemeClr val="bg1"/>
            </a:solidFill>
            <a:miter lim="800000"/>
            <a:headEnd type="triangle" w="med" len="med"/>
            <a:tailEnd/>
          </a:ln>
          <a:extLst>
            <a:ext uri="{909E8E84-426E-40DD-AFC4-6F175D3DCCD1}">
              <a14:hiddenFill xmlns:a14="http://schemas.microsoft.com/office/drawing/2010/main">
                <a:noFill/>
              </a14:hiddenFill>
            </a:ext>
          </a:extLst>
        </p:spPr>
      </p:cxnSp>
      <p:sp>
        <p:nvSpPr>
          <p:cNvPr id="86032" name="Rectangle 13"/>
          <p:cNvSpPr>
            <a:spLocks noChangeArrowheads="1"/>
          </p:cNvSpPr>
          <p:nvPr/>
        </p:nvSpPr>
        <p:spPr bwMode="auto">
          <a:xfrm>
            <a:off x="4532313" y="3355975"/>
            <a:ext cx="79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600"/>
              <a:t>Output</a:t>
            </a:r>
          </a:p>
        </p:txBody>
      </p:sp>
      <p:sp>
        <p:nvSpPr>
          <p:cNvPr id="86033" name="Text Box 6"/>
          <p:cNvSpPr txBox="1">
            <a:spLocks noChangeArrowheads="1"/>
          </p:cNvSpPr>
          <p:nvPr/>
        </p:nvSpPr>
        <p:spPr bwMode="auto">
          <a:xfrm>
            <a:off x="685800" y="6224588"/>
            <a:ext cx="814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spcBef>
                <a:spcPct val="50000"/>
              </a:spcBef>
            </a:pPr>
            <a:r>
              <a:rPr lang="en-GB" b="0">
                <a:solidFill>
                  <a:srgbClr val="FFFFCC"/>
                </a:solidFill>
              </a:rPr>
              <a:t>Intersegmental	Finite Element		Cadaveric Testing</a:t>
            </a:r>
          </a:p>
        </p:txBody>
      </p:sp>
      <p:sp>
        <p:nvSpPr>
          <p:cNvPr id="86034" name="Rectangle 2"/>
          <p:cNvSpPr>
            <a:spLocks noGrp="1" noChangeArrowheads="1"/>
          </p:cNvSpPr>
          <p:nvPr>
            <p:ph type="title"/>
          </p:nvPr>
        </p:nvSpPr>
        <p:spPr>
          <a:xfrm>
            <a:off x="684213" y="0"/>
            <a:ext cx="7772400" cy="1143000"/>
          </a:xfrm>
        </p:spPr>
        <p:txBody>
          <a:bodyPr/>
          <a:lstStyle/>
          <a:p>
            <a:pPr eaLnBrk="1" hangingPunct="1"/>
            <a:r>
              <a:rPr lang="en-GB" smtClean="0"/>
              <a:t>Modelling Summary</a:t>
            </a: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1FC79070-CA01-4281-B16E-D795DC54E5FA}" type="slidenum">
              <a:rPr lang="en-GB" sz="1400" b="0" smtClean="0">
                <a:solidFill>
                  <a:schemeClr val="tx1"/>
                </a:solidFill>
                <a:latin typeface="Times New Roman" pitchFamily="18" charset="0"/>
              </a:rPr>
              <a:pPr eaLnBrk="1" hangingPunct="1"/>
              <a:t>84</a:t>
            </a:fld>
            <a:endParaRPr lang="en-GB" sz="1400" b="0" smtClean="0">
              <a:solidFill>
                <a:schemeClr val="tx1"/>
              </a:solidFill>
              <a:latin typeface="Times New Roman" pitchFamily="18" charset="0"/>
            </a:endParaRPr>
          </a:p>
        </p:txBody>
      </p:sp>
      <p:sp>
        <p:nvSpPr>
          <p:cNvPr id="87043" name="Rectangle 2"/>
          <p:cNvSpPr>
            <a:spLocks noGrp="1" noChangeArrowheads="1"/>
          </p:cNvSpPr>
          <p:nvPr>
            <p:ph type="title"/>
          </p:nvPr>
        </p:nvSpPr>
        <p:spPr/>
        <p:txBody>
          <a:bodyPr/>
          <a:lstStyle/>
          <a:p>
            <a:pPr eaLnBrk="1" hangingPunct="1"/>
            <a:r>
              <a:rPr lang="en-GB" smtClean="0"/>
              <a:t>Overall Summary</a:t>
            </a:r>
          </a:p>
        </p:txBody>
      </p:sp>
      <p:sp>
        <p:nvSpPr>
          <p:cNvPr id="87044" name="Rectangle 3"/>
          <p:cNvSpPr>
            <a:spLocks noGrp="1" noChangeArrowheads="1"/>
          </p:cNvSpPr>
          <p:nvPr>
            <p:ph type="body" idx="1"/>
          </p:nvPr>
        </p:nvSpPr>
        <p:spPr/>
        <p:txBody>
          <a:bodyPr/>
          <a:lstStyle/>
          <a:p>
            <a:pPr eaLnBrk="1" hangingPunct="1"/>
            <a:r>
              <a:rPr lang="en-GB" smtClean="0"/>
              <a:t>The human body and its structures are like any other solid object and obey Newton’s Laws of Motion</a:t>
            </a:r>
          </a:p>
          <a:p>
            <a:pPr eaLnBrk="1" hangingPunct="1"/>
            <a:r>
              <a:rPr lang="en-GB" smtClean="0"/>
              <a:t>The human body can be simplified to allow investigation using basic mechanics and equations</a:t>
            </a:r>
          </a:p>
          <a:p>
            <a:pPr eaLnBrk="1" hangingPunct="1"/>
            <a:r>
              <a:rPr lang="en-GB" smtClean="0"/>
              <a:t>Modelling is simply using these equations on a larger scale</a:t>
            </a:r>
          </a:p>
        </p:txBody>
      </p:sp>
      <p:sp>
        <p:nvSpPr>
          <p:cNvPr id="87045"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7046"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66"/>
                </a:solidFill>
                <a:latin typeface="Century Gothic" pitchFamily="34" charset="0"/>
              </a:defRPr>
            </a:lvl1pPr>
            <a:lvl2pPr marL="742950" indent="-285750" eaLnBrk="0" hangingPunct="0">
              <a:defRPr sz="2000" b="1">
                <a:solidFill>
                  <a:srgbClr val="FFFF66"/>
                </a:solidFill>
                <a:latin typeface="Century Gothic" pitchFamily="34" charset="0"/>
              </a:defRPr>
            </a:lvl2pPr>
            <a:lvl3pPr marL="1143000" indent="-228600" eaLnBrk="0" hangingPunct="0">
              <a:defRPr sz="2000" b="1">
                <a:solidFill>
                  <a:srgbClr val="FFFF66"/>
                </a:solidFill>
                <a:latin typeface="Century Gothic" pitchFamily="34" charset="0"/>
              </a:defRPr>
            </a:lvl3pPr>
            <a:lvl4pPr marL="1600200" indent="-228600" eaLnBrk="0" hangingPunct="0">
              <a:defRPr sz="2000" b="1">
                <a:solidFill>
                  <a:srgbClr val="FFFF66"/>
                </a:solidFill>
                <a:latin typeface="Century Gothic" pitchFamily="34" charset="0"/>
              </a:defRPr>
            </a:lvl4pPr>
            <a:lvl5pPr marL="2057400" indent="-228600" eaLnBrk="0" hangingPunct="0">
              <a:defRPr sz="2000" b="1">
                <a:solidFill>
                  <a:srgbClr val="FFFF66"/>
                </a:solidFill>
                <a:latin typeface="Century Gothic" pitchFamily="34" charset="0"/>
              </a:defRPr>
            </a:lvl5pPr>
            <a:lvl6pPr marL="2514600" indent="-228600" eaLnBrk="0" fontAlgn="base" hangingPunct="0">
              <a:spcBef>
                <a:spcPct val="0"/>
              </a:spcBef>
              <a:spcAft>
                <a:spcPct val="0"/>
              </a:spcAft>
              <a:defRPr sz="2000" b="1">
                <a:solidFill>
                  <a:srgbClr val="FFFF66"/>
                </a:solidFill>
                <a:latin typeface="Century Gothic" pitchFamily="34" charset="0"/>
              </a:defRPr>
            </a:lvl6pPr>
            <a:lvl7pPr marL="2971800" indent="-228600" eaLnBrk="0" fontAlgn="base" hangingPunct="0">
              <a:spcBef>
                <a:spcPct val="0"/>
              </a:spcBef>
              <a:spcAft>
                <a:spcPct val="0"/>
              </a:spcAft>
              <a:defRPr sz="2000" b="1">
                <a:solidFill>
                  <a:srgbClr val="FFFF66"/>
                </a:solidFill>
                <a:latin typeface="Century Gothic" pitchFamily="34" charset="0"/>
              </a:defRPr>
            </a:lvl7pPr>
            <a:lvl8pPr marL="3429000" indent="-228600" eaLnBrk="0" fontAlgn="base" hangingPunct="0">
              <a:spcBef>
                <a:spcPct val="0"/>
              </a:spcBef>
              <a:spcAft>
                <a:spcPct val="0"/>
              </a:spcAft>
              <a:defRPr sz="2000" b="1">
                <a:solidFill>
                  <a:srgbClr val="FFFF66"/>
                </a:solidFill>
                <a:latin typeface="Century Gothic" pitchFamily="34" charset="0"/>
              </a:defRPr>
            </a:lvl8pPr>
            <a:lvl9pPr marL="3886200" indent="-228600" eaLnBrk="0" fontAlgn="base" hangingPunct="0">
              <a:spcBef>
                <a:spcPct val="0"/>
              </a:spcBef>
              <a:spcAft>
                <a:spcPct val="0"/>
              </a:spcAft>
              <a:defRPr sz="2000" b="1">
                <a:solidFill>
                  <a:srgbClr val="FFFF66"/>
                </a:solidFill>
                <a:latin typeface="Century Gothic" pitchFamily="34" charset="0"/>
              </a:defRPr>
            </a:lvl9pPr>
          </a:lstStyle>
          <a:p>
            <a:pPr eaLnBrk="1" hangingPunct="1"/>
            <a:fld id="{FF2F16CB-3331-4296-BDF7-780159C89D35}" type="slidenum">
              <a:rPr lang="en-GB" sz="1400" b="0" smtClean="0">
                <a:solidFill>
                  <a:schemeClr val="tx1"/>
                </a:solidFill>
                <a:latin typeface="Times New Roman" pitchFamily="18" charset="0"/>
              </a:rPr>
              <a:pPr eaLnBrk="1" hangingPunct="1"/>
              <a:t>85</a:t>
            </a:fld>
            <a:endParaRPr lang="en-GB" sz="1400" b="0" smtClean="0">
              <a:solidFill>
                <a:schemeClr val="tx1"/>
              </a:solidFill>
              <a:latin typeface="Times New Roman" pitchFamily="18" charset="0"/>
            </a:endParaRPr>
          </a:p>
        </p:txBody>
      </p:sp>
      <p:sp>
        <p:nvSpPr>
          <p:cNvPr id="88067" name="Rectangle 2"/>
          <p:cNvSpPr>
            <a:spLocks noGrp="1" noChangeArrowheads="1"/>
          </p:cNvSpPr>
          <p:nvPr>
            <p:ph type="title"/>
          </p:nvPr>
        </p:nvSpPr>
        <p:spPr/>
        <p:txBody>
          <a:bodyPr/>
          <a:lstStyle/>
          <a:p>
            <a:pPr eaLnBrk="1" hangingPunct="1"/>
            <a:r>
              <a:rPr lang="en-GB" smtClean="0"/>
              <a:t>Suggested reading</a:t>
            </a:r>
          </a:p>
        </p:txBody>
      </p:sp>
      <p:sp>
        <p:nvSpPr>
          <p:cNvPr id="88068" name="Rectangle 3"/>
          <p:cNvSpPr>
            <a:spLocks noGrp="1" noChangeArrowheads="1"/>
          </p:cNvSpPr>
          <p:nvPr>
            <p:ph type="body" idx="1"/>
          </p:nvPr>
        </p:nvSpPr>
        <p:spPr/>
        <p:txBody>
          <a:bodyPr/>
          <a:lstStyle/>
          <a:p>
            <a:pPr eaLnBrk="1" hangingPunct="1"/>
            <a:r>
              <a:rPr lang="en-GB" sz="2800" smtClean="0"/>
              <a:t>General background</a:t>
            </a:r>
          </a:p>
          <a:p>
            <a:pPr eaLnBrk="1" hangingPunct="1">
              <a:buFontTx/>
              <a:buNone/>
            </a:pPr>
            <a:r>
              <a:rPr lang="en-GB" sz="2800" i="1" smtClean="0"/>
              <a:t>Principles of Mechanics and Biomechanics</a:t>
            </a:r>
            <a:r>
              <a:rPr lang="en-GB" sz="2800" smtClean="0"/>
              <a:t>, Frank Bell, Stanley Thornes publishing</a:t>
            </a:r>
          </a:p>
          <a:p>
            <a:pPr eaLnBrk="1" hangingPunct="1"/>
            <a:endParaRPr lang="en-GB" smtClean="0"/>
          </a:p>
          <a:p>
            <a:pPr eaLnBrk="1" hangingPunct="1"/>
            <a:r>
              <a:rPr lang="en-GB" sz="2800" smtClean="0"/>
              <a:t>Lower-limb biomechanics and modelling</a:t>
            </a:r>
          </a:p>
          <a:p>
            <a:pPr eaLnBrk="1" hangingPunct="1">
              <a:buFontTx/>
              <a:buNone/>
            </a:pPr>
            <a:r>
              <a:rPr lang="en-GB" sz="2800" i="1" smtClean="0"/>
              <a:t>Clinical Gait Analysis</a:t>
            </a:r>
            <a:r>
              <a:rPr lang="en-GB" sz="2800" smtClean="0"/>
              <a:t>, Chris Kirtley, Elsevier publishing. Particularly chapter 4: Biomechanics of Standing. </a:t>
            </a:r>
          </a:p>
          <a:p>
            <a:pPr eaLnBrk="1" hangingPunct="1"/>
            <a:endParaRPr lang="en-GB" smtClean="0"/>
          </a:p>
          <a:p>
            <a:pPr eaLnBrk="1" hangingPunct="1"/>
            <a:endParaRPr lang="en-GB" smtClean="0"/>
          </a:p>
        </p:txBody>
      </p:sp>
      <p:sp>
        <p:nvSpPr>
          <p:cNvPr id="88069"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8070" name="Line 5"/>
          <p:cNvSpPr>
            <a:spLocks noChangeShapeType="1"/>
          </p:cNvSpPr>
          <p:nvPr/>
        </p:nvSpPr>
        <p:spPr bwMode="auto">
          <a:xfrm>
            <a:off x="0" y="6026150"/>
            <a:ext cx="9144000" cy="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5680075" cy="5111750"/>
          </a:xfrm>
          <a:prstGeom prst="rect">
            <a:avLst/>
          </a:prstGeom>
          <a:noFill/>
          <a:ln w="9525">
            <a:noFill/>
            <a:miter lim="800000"/>
            <a:headEnd/>
            <a:tailEnd/>
          </a:ln>
          <a:effectLst/>
        </p:spPr>
        <p:txBody>
          <a:bodyPr/>
          <a:lstStyle/>
          <a:p>
            <a:pPr marL="342900" indent="-342900">
              <a:spcBef>
                <a:spcPct val="20000"/>
              </a:spcBef>
              <a:buFontTx/>
              <a:buChar char="•"/>
              <a:defRPr/>
            </a:pPr>
            <a:r>
              <a:rPr lang="en-US" sz="3200" b="0" dirty="0">
                <a:solidFill>
                  <a:schemeClr val="bg1"/>
                </a:solidFill>
              </a:rPr>
              <a:t>Research e.g. shoulder </a:t>
            </a:r>
            <a:endParaRPr lang="en-GB" sz="3200" b="0" kern="0" dirty="0">
              <a:solidFill>
                <a:schemeClr val="bg1"/>
              </a:solidFill>
              <a:latin typeface="+mn-lt"/>
            </a:endParaRPr>
          </a:p>
        </p:txBody>
      </p:sp>
      <p:sp>
        <p:nvSpPr>
          <p:cNvPr id="11267"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Applications</a:t>
            </a:r>
          </a:p>
        </p:txBody>
      </p:sp>
      <p:pic>
        <p:nvPicPr>
          <p:cNvPr id="11268" name="Picture 9" descr="SS8520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2501900"/>
            <a:ext cx="28098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501900"/>
            <a:ext cx="4411662"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3345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64300" y="550863"/>
            <a:ext cx="215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rgbClr val="FFFF66"/>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rgbClr val="FFFF66"/>
            </a:solidFill>
            <a:effectLst/>
            <a:latin typeface="Century Gothic"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14205778</TotalTime>
  <Words>1631</Words>
  <Application>Microsoft Office PowerPoint</Application>
  <PresentationFormat>On-screen Show (4:3)</PresentationFormat>
  <Paragraphs>671</Paragraphs>
  <Slides>85</Slides>
  <Notes>85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3" baseType="lpstr">
      <vt:lpstr>Century Gothic</vt:lpstr>
      <vt:lpstr>Arial</vt:lpstr>
      <vt:lpstr>Times New Roman</vt:lpstr>
      <vt:lpstr>Wingdings</vt:lpstr>
      <vt:lpstr>Symbol</vt:lpstr>
      <vt:lpstr>Tahoma</vt:lpstr>
      <vt:lpstr>Default Design</vt:lpstr>
      <vt:lpstr>Microsoft Equation 3.0</vt:lpstr>
      <vt:lpstr>An introduction to biomechanics</vt:lpstr>
      <vt:lpstr>Lecture content</vt:lpstr>
      <vt:lpstr>Learning Outcomes</vt:lpstr>
      <vt:lpstr>Learning Outcomes</vt:lpstr>
      <vt:lpstr>Learning Outcomes</vt:lpstr>
      <vt:lpstr>Learning Outcomes</vt:lpstr>
      <vt:lpstr>What is Biomechanics?</vt:lpstr>
      <vt:lpstr>Applications</vt:lpstr>
      <vt:lpstr>Applications</vt:lpstr>
      <vt:lpstr>Applications</vt:lpstr>
      <vt:lpstr>Part 1 – General Mechanics</vt:lpstr>
      <vt:lpstr>Part 1 – General Mechanics</vt:lpstr>
      <vt:lpstr>Sources of Force</vt:lpstr>
      <vt:lpstr>Force</vt:lpstr>
      <vt:lpstr>Combining Forces</vt:lpstr>
      <vt:lpstr>Polygon of forces</vt:lpstr>
      <vt:lpstr>Combining Forces</vt:lpstr>
      <vt:lpstr>Resolving Forces</vt:lpstr>
      <vt:lpstr>Equilibrium</vt:lpstr>
      <vt:lpstr>Equilibrium</vt:lpstr>
      <vt:lpstr>Moments</vt:lpstr>
      <vt:lpstr>Moments</vt:lpstr>
      <vt:lpstr>Free Body Diagrams</vt:lpstr>
      <vt:lpstr>Free Body Diagrams</vt:lpstr>
      <vt:lpstr>Free Body Diagrams</vt:lpstr>
      <vt:lpstr>Free Body Diagrams</vt:lpstr>
      <vt:lpstr>Modes of loading</vt:lpstr>
      <vt:lpstr>Examples – Tension/Compression</vt:lpstr>
      <vt:lpstr>Modes of loading</vt:lpstr>
      <vt:lpstr>Examples – Shear</vt:lpstr>
      <vt:lpstr>Modes of Loading</vt:lpstr>
      <vt:lpstr>Examples - Bending</vt:lpstr>
      <vt:lpstr>Modes of Loading</vt:lpstr>
      <vt:lpstr>Examples - Torsion</vt:lpstr>
      <vt:lpstr>Bending</vt:lpstr>
      <vt:lpstr>Combined Loading</vt:lpstr>
      <vt:lpstr>Materials Testing</vt:lpstr>
      <vt:lpstr>Materials Testing</vt:lpstr>
      <vt:lpstr>Materials Testing</vt:lpstr>
      <vt:lpstr>Distribution of load/force</vt:lpstr>
      <vt:lpstr>Stress</vt:lpstr>
      <vt:lpstr>Normalisation of extension</vt:lpstr>
      <vt:lpstr>Strain</vt:lpstr>
      <vt:lpstr>Stiffness</vt:lpstr>
      <vt:lpstr>Normalising Stiffness</vt:lpstr>
      <vt:lpstr>Young’s Modulus</vt:lpstr>
      <vt:lpstr>Summary</vt:lpstr>
      <vt:lpstr>Part 2 – Mechanics in the Body</vt:lpstr>
      <vt:lpstr>Part 2 – Mechanics in the Body</vt:lpstr>
      <vt:lpstr>Cadaveric Testing</vt:lpstr>
      <vt:lpstr>Ligament/Tendon</vt:lpstr>
      <vt:lpstr>Ligament/Tendon</vt:lpstr>
      <vt:lpstr>Cadaveric Testing</vt:lpstr>
      <vt:lpstr>Cadaveric Testing</vt:lpstr>
      <vt:lpstr>Simulating Clinical Motions</vt:lpstr>
      <vt:lpstr>Cadaveric Testing</vt:lpstr>
      <vt:lpstr>Cadaveric Testing</vt:lpstr>
      <vt:lpstr>Cadaveric Testing Limitations</vt:lpstr>
      <vt:lpstr>Cadaveric Testing Summary</vt:lpstr>
      <vt:lpstr>Types of Biomechanical Model</vt:lpstr>
      <vt:lpstr>Intersegmental Modelling</vt:lpstr>
      <vt:lpstr>Intersegmental Modelling</vt:lpstr>
      <vt:lpstr>Intersegmental Moments</vt:lpstr>
      <vt:lpstr>Intersegmental Modelling</vt:lpstr>
      <vt:lpstr>Intersegmental Modelling</vt:lpstr>
      <vt:lpstr>Intersegmental Modelling</vt:lpstr>
      <vt:lpstr>Intersegmental Modelling</vt:lpstr>
      <vt:lpstr>Intersegmental Modelling</vt:lpstr>
      <vt:lpstr>Intersegmental Modelling</vt:lpstr>
      <vt:lpstr>Intersegmental Modelling</vt:lpstr>
      <vt:lpstr>Intersegmental Modelling</vt:lpstr>
      <vt:lpstr>Intersegmental Modelling</vt:lpstr>
      <vt:lpstr>Finite Element Modelling</vt:lpstr>
      <vt:lpstr>Finite Element Modelling</vt:lpstr>
      <vt:lpstr>Finite Element Modelling</vt:lpstr>
      <vt:lpstr>Finite Element Modelling</vt:lpstr>
      <vt:lpstr>Finite Element Modelling</vt:lpstr>
      <vt:lpstr>Finite Element Modelling</vt:lpstr>
      <vt:lpstr>Finite Element Modelling</vt:lpstr>
      <vt:lpstr>Modelling Limitations</vt:lpstr>
      <vt:lpstr>Modelling Limitations</vt:lpstr>
      <vt:lpstr>Modelling Limitations</vt:lpstr>
      <vt:lpstr>Modelling Summary</vt:lpstr>
      <vt:lpstr>Overall Summary</vt:lpstr>
      <vt:lpstr>Suggested reading</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and Joint Mechanics: Experiments on the knee</dc:title>
  <dc:creator>Anthony Bull</dc:creator>
  <cp:lastModifiedBy>Shiel, Nuala</cp:lastModifiedBy>
  <cp:revision>316</cp:revision>
  <dcterms:created xsi:type="dcterms:W3CDTF">2001-11-27T15:12:14Z</dcterms:created>
  <dcterms:modified xsi:type="dcterms:W3CDTF">2013-01-21T16:25:27Z</dcterms:modified>
</cp:coreProperties>
</file>