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</p:sldMasterIdLst>
  <p:notesMasterIdLst>
    <p:notesMasterId r:id="rId41"/>
  </p:notesMasterIdLst>
  <p:sldIdLst>
    <p:sldId id="280" r:id="rId2"/>
    <p:sldId id="279" r:id="rId3"/>
    <p:sldId id="286" r:id="rId4"/>
    <p:sldId id="291" r:id="rId5"/>
    <p:sldId id="292" r:id="rId6"/>
    <p:sldId id="300" r:id="rId7"/>
    <p:sldId id="301" r:id="rId8"/>
    <p:sldId id="302" r:id="rId9"/>
    <p:sldId id="284" r:id="rId10"/>
    <p:sldId id="285" r:id="rId11"/>
    <p:sldId id="304" r:id="rId12"/>
    <p:sldId id="303" r:id="rId13"/>
    <p:sldId id="287" r:id="rId14"/>
    <p:sldId id="294" r:id="rId15"/>
    <p:sldId id="288" r:id="rId16"/>
    <p:sldId id="289" r:id="rId17"/>
    <p:sldId id="290" r:id="rId18"/>
    <p:sldId id="306" r:id="rId19"/>
    <p:sldId id="305" r:id="rId20"/>
    <p:sldId id="312" r:id="rId21"/>
    <p:sldId id="307" r:id="rId22"/>
    <p:sldId id="321" r:id="rId23"/>
    <p:sldId id="324" r:id="rId24"/>
    <p:sldId id="314" r:id="rId25"/>
    <p:sldId id="317" r:id="rId26"/>
    <p:sldId id="315" r:id="rId27"/>
    <p:sldId id="316" r:id="rId28"/>
    <p:sldId id="318" r:id="rId29"/>
    <p:sldId id="310" r:id="rId30"/>
    <p:sldId id="311" r:id="rId31"/>
    <p:sldId id="309" r:id="rId32"/>
    <p:sldId id="322" r:id="rId33"/>
    <p:sldId id="323" r:id="rId34"/>
    <p:sldId id="320" r:id="rId35"/>
    <p:sldId id="297" r:id="rId36"/>
    <p:sldId id="296" r:id="rId37"/>
    <p:sldId id="298" r:id="rId38"/>
    <p:sldId id="299" r:id="rId39"/>
    <p:sldId id="283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Lucida Grande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Lucida Grande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Lucida Grande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Lucida Grande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Lucida Grande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Lucida Grande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Lucida Grande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Lucida Grande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Lucida Grande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05B"/>
    <a:srgbClr val="CC0000"/>
    <a:srgbClr val="CC0066"/>
    <a:srgbClr val="1E4786"/>
    <a:srgbClr val="7598C2"/>
    <a:srgbClr val="213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1822" autoAdjust="0"/>
  </p:normalViewPr>
  <p:slideViewPr>
    <p:cSldViewPr>
      <p:cViewPr>
        <p:scale>
          <a:sx n="50" d="100"/>
          <a:sy n="50" d="100"/>
        </p:scale>
        <p:origin x="-804" y="-252"/>
      </p:cViewPr>
      <p:guideLst>
        <p:guide orient="horz" pos="4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BAE7EB1C-4A5A-6040-AEA1-68B03BEDC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25F35-1F76-8B4B-B4E7-5E36BCA034FB}" type="slidenum">
              <a:rPr lang="en-US"/>
              <a:pPr/>
              <a:t>1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Level IV and III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7EB1C-4A5A-6040-AEA1-68B03BEDC9A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66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Lucida Grande" charset="0"/>
                <a:ea typeface="ＭＳ Ｐゴシック" charset="-128"/>
                <a:cs typeface="ＭＳ Ｐゴシック" charset="-128"/>
              </a:rPr>
              <a:t>1.The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Lucida Grande" charset="0"/>
                <a:ea typeface="ＭＳ Ｐゴシック" charset="-128"/>
                <a:cs typeface="ＭＳ Ｐゴシック" charset="-128"/>
              </a:rPr>
              <a:t>Department of Health enacts the will of Parliament through policy development </a:t>
            </a:r>
            <a:endParaRPr lang="en-US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Lucida Grande" charset="0"/>
                <a:ea typeface="ＭＳ Ｐゴシック" charset="-128"/>
                <a:cs typeface="ＭＳ Ｐゴシック" charset="-128"/>
              </a:rPr>
              <a:t>2.Strategic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Lucida Grande" charset="0"/>
                <a:ea typeface="ＭＳ Ｐゴシック" charset="-128"/>
                <a:cs typeface="ＭＳ Ｐゴシック" charset="-128"/>
              </a:rPr>
              <a:t>Health Authorities (SHAs) manage the NHS locally. They occupy the middle tier between Primary Care Trusts and the Department of Health. They do not manage NHS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Lucida Grande" charset="0"/>
                <a:ea typeface="ＭＳ Ｐゴシック" charset="-128"/>
                <a:cs typeface="ＭＳ Ｐゴシック" charset="-128"/>
              </a:rPr>
              <a:t>Foun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Lucida Grande" charset="0"/>
                <a:ea typeface="ＭＳ Ｐゴシック" charset="-128"/>
                <a:cs typeface="ＭＳ Ｐゴシック" charset="-128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Lucida Grande" charset="0"/>
                <a:ea typeface="ＭＳ Ｐゴシック" charset="-128"/>
                <a:cs typeface="ＭＳ Ｐゴシック" charset="-128"/>
              </a:rPr>
              <a:t>dation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Lucida Grande" charset="0"/>
                <a:ea typeface="ＭＳ Ｐゴシック" charset="-128"/>
                <a:cs typeface="ＭＳ Ｐゴシック" charset="-128"/>
              </a:rPr>
              <a:t> Trusts. </a:t>
            </a:r>
            <a:endParaRPr lang="en-US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Lucida Grande" charset="0"/>
                <a:ea typeface="ＭＳ Ｐゴシック" charset="-128"/>
                <a:cs typeface="ＭＳ Ｐゴシック" charset="-128"/>
              </a:rPr>
              <a:t>3.Commissioners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Lucida Grande" charset="0"/>
                <a:ea typeface="ＭＳ Ｐゴシック" charset="-128"/>
                <a:cs typeface="ＭＳ Ｐゴシック" charset="-128"/>
              </a:rPr>
              <a:t>are responsible for ensuring adequate services are available for their local population by assessing needs and purchasing services. </a:t>
            </a:r>
            <a:endParaRPr lang="en-US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Lucida Grande" charset="0"/>
                <a:ea typeface="ＭＳ Ｐゴシック" charset="-128"/>
                <a:cs typeface="ＭＳ Ｐゴシック" charset="-128"/>
              </a:rPr>
              <a:t>4.NHS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Lucida Grande" charset="0"/>
                <a:ea typeface="ＭＳ Ｐゴシック" charset="-128"/>
                <a:cs typeface="ＭＳ Ｐゴシック" charset="-128"/>
              </a:rPr>
              <a:t>providers, independent contractors and other provider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Lucida Grande" charset="0"/>
                <a:ea typeface="ＭＳ Ｐゴシック" charset="-128"/>
                <a:cs typeface="ＭＳ Ｐゴシック" charset="-128"/>
              </a:rPr>
              <a:t>organisations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Lucida Grande" charset="0"/>
                <a:ea typeface="ＭＳ Ｐゴシック" charset="-128"/>
                <a:cs typeface="ＭＳ Ｐゴシック" charset="-128"/>
              </a:rPr>
              <a:t> are responsible for actually providing these services. </a:t>
            </a:r>
            <a:endParaRPr lang="en-US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Lucida Grande" charset="0"/>
                <a:ea typeface="ＭＳ Ｐゴシック" charset="-128"/>
                <a:cs typeface="ＭＳ Ｐゴシック" charset="-128"/>
              </a:rPr>
              <a:t>5.Regulatory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Lucida Grande" charset="0"/>
                <a:ea typeface="ＭＳ Ｐゴシック" charset="-128"/>
                <a:cs typeface="ＭＳ Ｐゴシック" charset="-128"/>
              </a:rPr>
              <a:t>bodies ensure they run appropriately, are well managed (including financially), and that they provide a safe, quality service. </a:t>
            </a:r>
            <a:endParaRPr lang="en-US" dirty="0" smtClean="0"/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Lucida Grande" charset="0"/>
                <a:ea typeface="ＭＳ Ｐゴシック" charset="-128"/>
                <a:cs typeface="ＭＳ Ｐゴシック" charset="-128"/>
              </a:rPr>
              <a:t>a.The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Lucida Grande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Lucida Grande" charset="0"/>
                <a:ea typeface="ＭＳ Ｐゴシック" charset="-128"/>
                <a:cs typeface="ＭＳ Ｐゴシック" charset="-128"/>
              </a:rPr>
              <a:t>Care Quality Commission (CQC) regulates and inspects providers of health and adult social care in both the public and independent sectors.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Lucida Grande" charset="0"/>
                <a:ea typeface="ＭＳ Ｐゴシック" charset="-128"/>
                <a:cs typeface="ＭＳ Ｐゴシック" charset="-128"/>
              </a:rPr>
            </a:b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Lucida Grande" charset="0"/>
                <a:ea typeface="ＭＳ Ｐゴシック" charset="-128"/>
                <a:cs typeface="ＭＳ Ｐゴシック" charset="-128"/>
              </a:rPr>
              <a:t>b.Monitor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Lucida Grande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Lucida Grande" charset="0"/>
                <a:ea typeface="ＭＳ Ｐゴシック" charset="-128"/>
                <a:cs typeface="ＭＳ Ｐゴシック" charset="-128"/>
              </a:rPr>
              <a:t>regulates the finances and governance of NHS Foundation Trusts.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7EB1C-4A5A-6040-AEA1-68B03BEDC9A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8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Imperial_College_London_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304800"/>
            <a:ext cx="17081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9525">
            <a:solidFill>
              <a:srgbClr val="7598C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GB"/>
          </a:p>
        </p:txBody>
      </p:sp>
      <p:pic>
        <p:nvPicPr>
          <p:cNvPr id="9" name="Picture 5" descr="map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66000"/>
          </a:blip>
          <a:srcRect/>
          <a:stretch>
            <a:fillRect/>
          </a:stretch>
        </p:blipFill>
        <p:spPr bwMode="auto">
          <a:xfrm>
            <a:off x="4876800" y="4419600"/>
            <a:ext cx="4267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36"/>
          <p:cNvGrpSpPr>
            <a:grpSpLocks/>
          </p:cNvGrpSpPr>
          <p:nvPr userDrawn="1"/>
        </p:nvGrpSpPr>
        <p:grpSpPr bwMode="auto">
          <a:xfrm>
            <a:off x="228600" y="6129338"/>
            <a:ext cx="3657302" cy="576262"/>
            <a:chOff x="395288" y="6019800"/>
            <a:chExt cx="3658165" cy="576263"/>
          </a:xfrm>
        </p:grpSpPr>
        <p:pic>
          <p:nvPicPr>
            <p:cNvPr id="12" name="Picture 11" descr="ICHI_2_rgb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5288" y="6021388"/>
              <a:ext cx="2971804" cy="57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 userDrawn="1"/>
          </p:nvSpPr>
          <p:spPr bwMode="auto">
            <a:xfrm>
              <a:off x="990741" y="6019800"/>
              <a:ext cx="2438975" cy="53340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1075428" y="6070600"/>
              <a:ext cx="2978025" cy="4924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b="0" dirty="0">
                  <a:solidFill>
                    <a:srgbClr val="1E4786"/>
                  </a:solidFill>
                  <a:latin typeface="Tahoma"/>
                  <a:cs typeface="Tahoma"/>
                </a:rPr>
                <a:t>The </a:t>
              </a:r>
              <a:r>
                <a:rPr lang="en-GB" sz="1400" b="0" dirty="0" err="1">
                  <a:solidFill>
                    <a:srgbClr val="1E4786"/>
                  </a:solidFill>
                  <a:latin typeface="Tahoma"/>
                  <a:cs typeface="Tahoma"/>
                </a:rPr>
                <a:t>Hamlyn</a:t>
              </a:r>
              <a:r>
                <a:rPr lang="en-GB" sz="1400" b="0" dirty="0">
                  <a:solidFill>
                    <a:srgbClr val="1E4786"/>
                  </a:solidFill>
                  <a:latin typeface="Tahoma"/>
                  <a:cs typeface="Tahoma"/>
                </a:rPr>
                <a:t> Centre</a:t>
              </a:r>
              <a:endParaRPr lang="en-GB" sz="1400" b="0" dirty="0" smtClean="0">
                <a:solidFill>
                  <a:srgbClr val="1E4786"/>
                </a:solidFill>
                <a:latin typeface="Tahoma"/>
                <a:cs typeface="Tahoma"/>
              </a:endParaRPr>
            </a:p>
            <a:p>
              <a:pPr>
                <a:defRPr/>
              </a:pPr>
              <a:r>
                <a:rPr lang="en-US" sz="1200" b="0" dirty="0" smtClean="0">
                  <a:solidFill>
                    <a:srgbClr val="7598C2"/>
                  </a:solidFill>
                  <a:latin typeface="Tahoma"/>
                  <a:cs typeface="Tahoma"/>
                </a:rPr>
                <a:t>The Institute of Global Health Innovation</a:t>
              </a:r>
              <a:endParaRPr lang="en-GB" sz="1200" b="0" dirty="0">
                <a:solidFill>
                  <a:srgbClr val="7598C2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81400"/>
            <a:ext cx="6400800" cy="53340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000">
                <a:solidFill>
                  <a:srgbClr val="1E4786"/>
                </a:solidFill>
                <a:latin typeface="Tahoma"/>
                <a:cs typeface="Tahoma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2000" y="2590800"/>
            <a:ext cx="7772400" cy="990600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E4786"/>
                </a:solidFill>
                <a:latin typeface="Tahoma"/>
                <a:cs typeface="Tahoma"/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762000" y="1371600"/>
            <a:ext cx="1524000" cy="914400"/>
          </a:xfrm>
          <a:effectLst/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 dirty="0" smtClean="0"/>
          </a:p>
        </p:txBody>
      </p:sp>
      <p:sp>
        <p:nvSpPr>
          <p:cNvPr id="31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2362200" y="1371600"/>
            <a:ext cx="1524000" cy="9144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 dirty="0" smtClean="0"/>
          </a:p>
        </p:txBody>
      </p:sp>
      <p:sp>
        <p:nvSpPr>
          <p:cNvPr id="32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3962400" y="1371600"/>
            <a:ext cx="1524000" cy="9144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Imperial_College_London_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304800"/>
            <a:ext cx="17081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9525">
            <a:solidFill>
              <a:srgbClr val="7598C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GB"/>
          </a:p>
        </p:txBody>
      </p:sp>
      <p:pic>
        <p:nvPicPr>
          <p:cNvPr id="9" name="Picture 5" descr="map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66000"/>
          </a:blip>
          <a:srcRect/>
          <a:stretch>
            <a:fillRect/>
          </a:stretch>
        </p:blipFill>
        <p:spPr bwMode="auto">
          <a:xfrm>
            <a:off x="5638800" y="1600200"/>
            <a:ext cx="35052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62600" y="3657600"/>
            <a:ext cx="3352800" cy="106680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000">
                <a:solidFill>
                  <a:srgbClr val="1E4786"/>
                </a:solidFill>
                <a:latin typeface="Tahoma"/>
                <a:cs typeface="Tahoma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1828800"/>
            <a:ext cx="4800600" cy="1524000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1E4786"/>
                </a:solidFill>
                <a:latin typeface="Tahoma"/>
                <a:cs typeface="Tahoma"/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3657600"/>
            <a:ext cx="1524000" cy="914400"/>
          </a:xfrm>
          <a:effectLst>
            <a:reflection stA="50000" endPos="50000" dist="12700" dir="5400000" sy="-100000" algn="bl" rotWithShape="0"/>
          </a:effectLst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 dirty="0" smtClean="0"/>
          </a:p>
        </p:txBody>
      </p:sp>
      <p:sp>
        <p:nvSpPr>
          <p:cNvPr id="31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1905000" y="3657600"/>
            <a:ext cx="1524000" cy="914400"/>
          </a:xfrm>
          <a:effectLst>
            <a:reflection stA="50000" endPos="50000" dist="12700" dir="5400000" sy="-100000" algn="bl" rotWithShape="0"/>
          </a:effectLst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 dirty="0" smtClean="0"/>
          </a:p>
        </p:txBody>
      </p:sp>
      <p:sp>
        <p:nvSpPr>
          <p:cNvPr id="32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3505200" y="3657600"/>
            <a:ext cx="1524000" cy="914400"/>
          </a:xfrm>
          <a:effectLst>
            <a:reflection stA="50000" endPos="50000" dist="12700" dir="5400000" sy="-100000" algn="bl" rotWithShape="0"/>
          </a:effectLst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 dirty="0" smtClean="0"/>
          </a:p>
        </p:txBody>
      </p:sp>
      <p:grpSp>
        <p:nvGrpSpPr>
          <p:cNvPr id="19" name="Group 36"/>
          <p:cNvGrpSpPr>
            <a:grpSpLocks/>
          </p:cNvGrpSpPr>
          <p:nvPr userDrawn="1"/>
        </p:nvGrpSpPr>
        <p:grpSpPr bwMode="auto">
          <a:xfrm>
            <a:off x="228600" y="6129338"/>
            <a:ext cx="3657302" cy="576262"/>
            <a:chOff x="395288" y="6019800"/>
            <a:chExt cx="3658165" cy="576263"/>
          </a:xfrm>
        </p:grpSpPr>
        <p:pic>
          <p:nvPicPr>
            <p:cNvPr id="20" name="Picture 19" descr="ICHI_2_rgb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5288" y="6021388"/>
              <a:ext cx="2971804" cy="57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 userDrawn="1"/>
          </p:nvSpPr>
          <p:spPr bwMode="auto">
            <a:xfrm>
              <a:off x="990741" y="6019800"/>
              <a:ext cx="2438975" cy="53340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1075428" y="6070600"/>
              <a:ext cx="2978025" cy="4924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b="0" dirty="0">
                  <a:solidFill>
                    <a:srgbClr val="1E4786"/>
                  </a:solidFill>
                  <a:latin typeface="Tahoma"/>
                  <a:cs typeface="Tahoma"/>
                </a:rPr>
                <a:t>The </a:t>
              </a:r>
              <a:r>
                <a:rPr lang="en-GB" sz="1400" b="0" dirty="0" err="1">
                  <a:solidFill>
                    <a:srgbClr val="1E4786"/>
                  </a:solidFill>
                  <a:latin typeface="Tahoma"/>
                  <a:cs typeface="Tahoma"/>
                </a:rPr>
                <a:t>Hamlyn</a:t>
              </a:r>
              <a:r>
                <a:rPr lang="en-GB" sz="1400" b="0" dirty="0">
                  <a:solidFill>
                    <a:srgbClr val="1E4786"/>
                  </a:solidFill>
                  <a:latin typeface="Tahoma"/>
                  <a:cs typeface="Tahoma"/>
                </a:rPr>
                <a:t> Centre</a:t>
              </a:r>
              <a:endParaRPr lang="en-GB" sz="1400" b="0" dirty="0" smtClean="0">
                <a:solidFill>
                  <a:srgbClr val="1E4786"/>
                </a:solidFill>
                <a:latin typeface="Tahoma"/>
                <a:cs typeface="Tahoma"/>
              </a:endParaRPr>
            </a:p>
            <a:p>
              <a:pPr>
                <a:defRPr/>
              </a:pPr>
              <a:r>
                <a:rPr lang="en-US" sz="1200" b="0" dirty="0" smtClean="0">
                  <a:solidFill>
                    <a:srgbClr val="7598C2"/>
                  </a:solidFill>
                  <a:latin typeface="Tahoma"/>
                  <a:cs typeface="Tahoma"/>
                </a:rPr>
                <a:t>The Institute of Global Health Innovation</a:t>
              </a:r>
              <a:endParaRPr lang="en-GB" sz="1200" b="0" dirty="0">
                <a:solidFill>
                  <a:srgbClr val="7598C2"/>
                </a:solidFill>
                <a:latin typeface="Tahoma"/>
                <a:cs typeface="Tahoma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perial_College_London_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304800"/>
            <a:ext cx="17081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9525">
            <a:solidFill>
              <a:srgbClr val="7598C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GB"/>
          </a:p>
        </p:txBody>
      </p:sp>
      <p:pic>
        <p:nvPicPr>
          <p:cNvPr id="11" name="Picture 5" descr="map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66000"/>
          </a:blip>
          <a:srcRect/>
          <a:stretch>
            <a:fillRect/>
          </a:stretch>
        </p:blipFill>
        <p:spPr bwMode="auto">
          <a:xfrm>
            <a:off x="0" y="228600"/>
            <a:ext cx="4267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114800"/>
            <a:ext cx="5791200" cy="68580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000">
                <a:solidFill>
                  <a:srgbClr val="1E4786"/>
                </a:solidFill>
                <a:latin typeface="Tahoma"/>
                <a:cs typeface="Tahoma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819400"/>
            <a:ext cx="5791200" cy="1295400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E4786"/>
                </a:solidFill>
                <a:latin typeface="Tahoma"/>
                <a:cs typeface="Tahoma"/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7010400" y="1676400"/>
            <a:ext cx="1752600" cy="9906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 dirty="0" smtClean="0"/>
          </a:p>
        </p:txBody>
      </p:sp>
      <p:sp>
        <p:nvSpPr>
          <p:cNvPr id="20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7010400" y="4876800"/>
            <a:ext cx="1752600" cy="9906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 dirty="0" smtClean="0"/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7010400" y="3810000"/>
            <a:ext cx="1752600" cy="9906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 dirty="0" smtClean="0"/>
          </a:p>
        </p:txBody>
      </p:sp>
      <p:sp>
        <p:nvSpPr>
          <p:cNvPr id="22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7010400" y="2743200"/>
            <a:ext cx="1752600" cy="9906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 dirty="0" smtClean="0"/>
          </a:p>
        </p:txBody>
      </p:sp>
      <p:grpSp>
        <p:nvGrpSpPr>
          <p:cNvPr id="24" name="Group 36"/>
          <p:cNvGrpSpPr>
            <a:grpSpLocks/>
          </p:cNvGrpSpPr>
          <p:nvPr userDrawn="1"/>
        </p:nvGrpSpPr>
        <p:grpSpPr bwMode="auto">
          <a:xfrm>
            <a:off x="228600" y="6129338"/>
            <a:ext cx="3657302" cy="576262"/>
            <a:chOff x="395288" y="6019800"/>
            <a:chExt cx="3658165" cy="576263"/>
          </a:xfrm>
        </p:grpSpPr>
        <p:pic>
          <p:nvPicPr>
            <p:cNvPr id="25" name="Picture 24" descr="ICHI_2_rgb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5288" y="6021388"/>
              <a:ext cx="2971804" cy="57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 userDrawn="1"/>
          </p:nvSpPr>
          <p:spPr bwMode="auto">
            <a:xfrm>
              <a:off x="990741" y="6019800"/>
              <a:ext cx="2438975" cy="53340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" name="TextBox 26"/>
            <p:cNvSpPr txBox="1"/>
            <p:nvPr userDrawn="1"/>
          </p:nvSpPr>
          <p:spPr>
            <a:xfrm>
              <a:off x="1075428" y="6070600"/>
              <a:ext cx="2978025" cy="4924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b="0" dirty="0">
                  <a:solidFill>
                    <a:srgbClr val="1E4786"/>
                  </a:solidFill>
                  <a:latin typeface="Tahoma"/>
                  <a:cs typeface="Tahoma"/>
                </a:rPr>
                <a:t>The </a:t>
              </a:r>
              <a:r>
                <a:rPr lang="en-GB" sz="1400" b="0" dirty="0" err="1">
                  <a:solidFill>
                    <a:srgbClr val="1E4786"/>
                  </a:solidFill>
                  <a:latin typeface="Tahoma"/>
                  <a:cs typeface="Tahoma"/>
                </a:rPr>
                <a:t>Hamlyn</a:t>
              </a:r>
              <a:r>
                <a:rPr lang="en-GB" sz="1400" b="0" dirty="0">
                  <a:solidFill>
                    <a:srgbClr val="1E4786"/>
                  </a:solidFill>
                  <a:latin typeface="Tahoma"/>
                  <a:cs typeface="Tahoma"/>
                </a:rPr>
                <a:t> Centre</a:t>
              </a:r>
              <a:endParaRPr lang="en-GB" sz="1400" b="0" dirty="0" smtClean="0">
                <a:solidFill>
                  <a:srgbClr val="1E4786"/>
                </a:solidFill>
                <a:latin typeface="Tahoma"/>
                <a:cs typeface="Tahoma"/>
              </a:endParaRPr>
            </a:p>
            <a:p>
              <a:pPr>
                <a:defRPr/>
              </a:pPr>
              <a:r>
                <a:rPr lang="en-US" sz="1200" b="0" dirty="0" smtClean="0">
                  <a:solidFill>
                    <a:srgbClr val="7598C2"/>
                  </a:solidFill>
                  <a:latin typeface="Tahoma"/>
                  <a:cs typeface="Tahoma"/>
                </a:rPr>
                <a:t>The Institute of Global Health Innovation</a:t>
              </a:r>
              <a:endParaRPr lang="en-GB" sz="1200" b="0" dirty="0">
                <a:solidFill>
                  <a:srgbClr val="7598C2"/>
                </a:solidFill>
                <a:latin typeface="Tahoma"/>
                <a:cs typeface="Tahoma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perial_College_London_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228600"/>
            <a:ext cx="17081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map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5876925"/>
            <a:ext cx="191293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>
            <a:solidFill>
              <a:srgbClr val="7598C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609600"/>
          </a:xfrm>
        </p:spPr>
        <p:txBody>
          <a:bodyPr/>
          <a:lstStyle>
            <a:lvl1pPr algn="l">
              <a:defRPr sz="2800" b="1">
                <a:solidFill>
                  <a:srgbClr val="1E4786"/>
                </a:solidFill>
                <a:latin typeface="Tahoma"/>
                <a:cs typeface="Tahoma"/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924800" cy="4343400"/>
          </a:xfrm>
        </p:spPr>
        <p:txBody>
          <a:bodyPr/>
          <a:lstStyle>
            <a:lvl1pPr>
              <a:buFont typeface="Wingdings" charset="2"/>
              <a:buChar char="§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Eurostile"/>
                <a:cs typeface="Eurostile"/>
              </a:defRPr>
            </a:lvl1pPr>
            <a:lvl2pPr>
              <a:buSzPct val="50000"/>
              <a:buFont typeface="Wingdings" charset="2"/>
              <a:buChar char="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Eurostile"/>
                <a:cs typeface="Eurostile"/>
              </a:defRPr>
            </a:lvl2pPr>
            <a:lvl3pPr>
              <a:buSzPct val="50000"/>
              <a:buFont typeface="Wingdings" charset="2"/>
              <a:buChar char="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Eurostile"/>
                <a:cs typeface="Eurostile"/>
              </a:defRPr>
            </a:lvl3pPr>
            <a:lvl4pPr>
              <a:buSzPct val="40000"/>
              <a:buFont typeface="Wingdings" charset="2"/>
              <a:buChar char="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Eurostile"/>
                <a:cs typeface="Eurostile"/>
              </a:defRPr>
            </a:lvl4pPr>
            <a:lvl5pPr>
              <a:buSzPct val="40000"/>
              <a:buFont typeface="Wingdings" charset="2"/>
              <a:buChar char="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Eurostile"/>
                <a:cs typeface="Eurostile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grpSp>
        <p:nvGrpSpPr>
          <p:cNvPr id="15" name="Group 36"/>
          <p:cNvGrpSpPr>
            <a:grpSpLocks/>
          </p:cNvGrpSpPr>
          <p:nvPr userDrawn="1"/>
        </p:nvGrpSpPr>
        <p:grpSpPr bwMode="auto">
          <a:xfrm>
            <a:off x="228600" y="6129338"/>
            <a:ext cx="3657302" cy="576262"/>
            <a:chOff x="395288" y="6019800"/>
            <a:chExt cx="3658165" cy="576263"/>
          </a:xfrm>
        </p:grpSpPr>
        <p:pic>
          <p:nvPicPr>
            <p:cNvPr id="16" name="Picture 15" descr="ICHI_2_rgb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5288" y="6021388"/>
              <a:ext cx="2971804" cy="57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 userDrawn="1"/>
          </p:nvSpPr>
          <p:spPr bwMode="auto">
            <a:xfrm>
              <a:off x="990741" y="6019800"/>
              <a:ext cx="2438975" cy="53340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1075428" y="6070600"/>
              <a:ext cx="2978025" cy="4924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b="0" dirty="0">
                  <a:solidFill>
                    <a:srgbClr val="1E4786"/>
                  </a:solidFill>
                  <a:latin typeface="Tahoma"/>
                  <a:cs typeface="Tahoma"/>
                </a:rPr>
                <a:t>The </a:t>
              </a:r>
              <a:r>
                <a:rPr lang="en-GB" sz="1400" b="0" dirty="0" err="1">
                  <a:solidFill>
                    <a:srgbClr val="1E4786"/>
                  </a:solidFill>
                  <a:latin typeface="Tahoma"/>
                  <a:cs typeface="Tahoma"/>
                </a:rPr>
                <a:t>Hamlyn</a:t>
              </a:r>
              <a:r>
                <a:rPr lang="en-GB" sz="1400" b="0" dirty="0">
                  <a:solidFill>
                    <a:srgbClr val="1E4786"/>
                  </a:solidFill>
                  <a:latin typeface="Tahoma"/>
                  <a:cs typeface="Tahoma"/>
                </a:rPr>
                <a:t> Centre</a:t>
              </a:r>
              <a:endParaRPr lang="en-GB" sz="1400" b="0" dirty="0" smtClean="0">
                <a:solidFill>
                  <a:srgbClr val="1E4786"/>
                </a:solidFill>
                <a:latin typeface="Tahoma"/>
                <a:cs typeface="Tahoma"/>
              </a:endParaRPr>
            </a:p>
            <a:p>
              <a:pPr>
                <a:defRPr/>
              </a:pPr>
              <a:r>
                <a:rPr lang="en-US" sz="1200" b="0" dirty="0" smtClean="0">
                  <a:solidFill>
                    <a:srgbClr val="7598C2"/>
                  </a:solidFill>
                  <a:latin typeface="Tahoma"/>
                  <a:cs typeface="Tahoma"/>
                </a:rPr>
                <a:t>The Institute of Global Health Innovation</a:t>
              </a:r>
              <a:endParaRPr lang="en-GB" sz="1200" b="0" dirty="0">
                <a:solidFill>
                  <a:srgbClr val="7598C2"/>
                </a:solidFill>
                <a:latin typeface="Tahoma"/>
                <a:cs typeface="Tahoma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609600"/>
          </a:xfrm>
        </p:spPr>
        <p:txBody>
          <a:bodyPr/>
          <a:lstStyle>
            <a:lvl1pPr algn="l">
              <a:defRPr sz="2800" b="1">
                <a:solidFill>
                  <a:srgbClr val="1E4786"/>
                </a:solidFill>
                <a:latin typeface="Tahoma"/>
                <a:cs typeface="Tahoma"/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486400"/>
          </a:xfrm>
        </p:spPr>
        <p:txBody>
          <a:bodyPr/>
          <a:lstStyle>
            <a:lvl1pPr>
              <a:buFont typeface="Wingdings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  <a:lvl2pPr>
              <a:buSzPct val="50000"/>
              <a:buFont typeface="Wingdings" charset="2"/>
              <a:buChar char="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2pPr>
            <a:lvl3pPr>
              <a:buSzPct val="50000"/>
              <a:buFont typeface="Wingdings" charset="2"/>
              <a:buChar char="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3pPr>
            <a:lvl4pPr>
              <a:buSzPct val="40000"/>
              <a:buFont typeface="Wingdings" charset="2"/>
              <a:buChar char="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4pPr>
            <a:lvl5pPr>
              <a:buSzPct val="40000"/>
              <a:buFont typeface="Wingdings" charset="2"/>
              <a:buChar char="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3FE190-3D07-4C44-8CA2-C0C8C8152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5791200" cy="68580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Aimee di Marco</a:t>
            </a:r>
          </a:p>
          <a:p>
            <a:r>
              <a:rPr lang="en-US" dirty="0" smtClean="0"/>
              <a:t>MA MBBS MRCS AKC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2819400"/>
            <a:ext cx="6351240" cy="1295400"/>
          </a:xfrm>
        </p:spPr>
        <p:txBody>
          <a:bodyPr>
            <a:noAutofit/>
          </a:bodyPr>
          <a:lstStyle/>
          <a:p>
            <a:r>
              <a:rPr lang="en-US" sz="4000" b="0" dirty="0"/>
              <a:t>The role of NICE in improving clinical practice</a:t>
            </a:r>
            <a:r>
              <a:rPr lang="en-US" sz="4000" dirty="0"/>
              <a:t> </a:t>
            </a:r>
          </a:p>
        </p:txBody>
      </p:sp>
      <p:pic>
        <p:nvPicPr>
          <p:cNvPr id="12" name="Picture Placeholder 11" descr="bsn-2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-3119" r="-3119"/>
          <a:stretch>
            <a:fillRect/>
          </a:stretch>
        </p:blipFill>
        <p:spPr/>
      </p:pic>
      <p:pic>
        <p:nvPicPr>
          <p:cNvPr id="13" name="Picture Placeholder 12" descr="optics-2.jpg"/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-3119" r="-3119"/>
          <a:stretch>
            <a:fillRect/>
          </a:stretch>
        </p:blipFill>
        <p:spPr/>
      </p:pic>
      <p:pic>
        <p:nvPicPr>
          <p:cNvPr id="15" name="Picture Placeholder 14" descr="bsn-1.jpg"/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l="-3119" r="-3119"/>
          <a:stretch>
            <a:fillRect/>
          </a:stretch>
        </p:blipFill>
        <p:spPr/>
      </p:pic>
      <p:pic>
        <p:nvPicPr>
          <p:cNvPr id="17" name="Picture Placeholder 16" descr="da vinci 1.jpg"/>
          <p:cNvPicPr>
            <a:picLocks noGrp="1" noChangeAspect="1"/>
          </p:cNvPicPr>
          <p:nvPr>
            <p:ph type="pic" sz="quarter" idx="14"/>
          </p:nvPr>
        </p:nvPicPr>
        <p:blipFill>
          <a:blip r:embed="rId6"/>
          <a:srcRect l="-3197" r="-319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National Institute for Clinical Excellence</a:t>
            </a:r>
          </a:p>
          <a:p>
            <a:r>
              <a:rPr lang="en-US" dirty="0" smtClean="0"/>
              <a:t>Established in 1999</a:t>
            </a:r>
          </a:p>
          <a:p>
            <a:r>
              <a:rPr lang="en-US" dirty="0" smtClean="0"/>
              <a:t>Independent body</a:t>
            </a:r>
          </a:p>
          <a:p>
            <a:r>
              <a:rPr lang="en-US" dirty="0" smtClean="0"/>
              <a:t>Set up with the intention of reducing variability in quality and availability of NHS care – ending the ‘postcode lottery’</a:t>
            </a:r>
          </a:p>
          <a:p>
            <a:r>
              <a:rPr lang="en-US" dirty="0" smtClean="0"/>
              <a:t>Aims to bring ‘clarity to quality’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609600"/>
          </a:xfrm>
        </p:spPr>
        <p:txBody>
          <a:bodyPr/>
          <a:lstStyle/>
          <a:p>
            <a:r>
              <a:rPr lang="en-US" dirty="0" smtClean="0"/>
              <a:t>The days before NICE…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90" y="1777337"/>
            <a:ext cx="67564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90872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Selection of best treatment based largely on single consultant opinion, or perhaps that consultant’s case series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580526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of evidence?...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09600"/>
          </a:xfrm>
        </p:spPr>
        <p:txBody>
          <a:bodyPr/>
          <a:lstStyle/>
          <a:p>
            <a:r>
              <a:rPr lang="en-US" dirty="0" smtClean="0"/>
              <a:t>The days before NICE…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aul whitehouse harry enfie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8" b="8688"/>
          <a:stretch>
            <a:fillRect/>
          </a:stretch>
        </p:blipFill>
        <p:spPr bwMode="auto">
          <a:xfrm>
            <a:off x="1475656" y="1988840"/>
            <a:ext cx="5358211" cy="294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836712"/>
            <a:ext cx="698477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Attend Hospital A with your appendicitis and you may wait 2 days, before surgeon Sheridan performs a laparotomy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4869160"/>
            <a:ext cx="561662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Or… attend Hospital B and you may get a laparoscopic operation within 12 hours of admission…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NICE?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‘Independent experts’ produce each guideline</a:t>
            </a:r>
          </a:p>
          <a:p>
            <a:pPr lvl="1"/>
            <a:r>
              <a:rPr lang="en-US" dirty="0" smtClean="0"/>
              <a:t>Selected clinicians, patients, </a:t>
            </a:r>
            <a:r>
              <a:rPr lang="en-US" dirty="0" err="1" smtClean="0"/>
              <a:t>carers</a:t>
            </a:r>
            <a:r>
              <a:rPr lang="en-US" dirty="0" smtClean="0"/>
              <a:t>, health economists</a:t>
            </a:r>
          </a:p>
          <a:p>
            <a:r>
              <a:rPr lang="en-US" dirty="0" smtClean="0"/>
              <a:t>NICE </a:t>
            </a:r>
            <a:r>
              <a:rPr lang="en-US" dirty="0"/>
              <a:t>Guidance </a:t>
            </a:r>
            <a:r>
              <a:rPr lang="en-US" dirty="0" smtClean="0"/>
              <a:t>Executive approves guidance</a:t>
            </a:r>
          </a:p>
          <a:p>
            <a:pPr lvl="1"/>
            <a:r>
              <a:rPr lang="en-US" dirty="0" smtClean="0"/>
              <a:t>NICE </a:t>
            </a:r>
            <a:r>
              <a:rPr lang="en-US" dirty="0"/>
              <a:t>executive directors, guidance </a:t>
            </a:r>
            <a:r>
              <a:rPr lang="en-US" dirty="0" err="1"/>
              <a:t>centre</a:t>
            </a:r>
            <a:r>
              <a:rPr lang="en-US" dirty="0"/>
              <a:t> directors and the communications </a:t>
            </a:r>
            <a:r>
              <a:rPr lang="en-US" dirty="0" smtClean="0"/>
              <a:t>director</a:t>
            </a:r>
            <a:endParaRPr lang="en-US" dirty="0"/>
          </a:p>
          <a:p>
            <a:r>
              <a:rPr lang="en-US" dirty="0" smtClean="0"/>
              <a:t>Citizens Council</a:t>
            </a:r>
            <a:r>
              <a:rPr lang="en-US" dirty="0"/>
              <a:t> </a:t>
            </a:r>
            <a:r>
              <a:rPr lang="en-US" dirty="0" smtClean="0"/>
              <a:t>provides advice </a:t>
            </a:r>
            <a:r>
              <a:rPr lang="en-US" dirty="0"/>
              <a:t>that reflects the public's perspective on </a:t>
            </a:r>
            <a:r>
              <a:rPr lang="en-US" dirty="0" smtClean="0"/>
              <a:t>challenging </a:t>
            </a:r>
            <a:r>
              <a:rPr lang="en-US" dirty="0"/>
              <a:t>social and moral </a:t>
            </a:r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Group of 30 lay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9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structure of 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Centre for Clinical Practice (CCP)</a:t>
            </a:r>
          </a:p>
          <a:p>
            <a:r>
              <a:rPr lang="en-US" b="1" dirty="0" smtClean="0"/>
              <a:t>Centre for Public Health Excellence (CPHE)</a:t>
            </a:r>
          </a:p>
          <a:p>
            <a:r>
              <a:rPr lang="en-US" b="1" dirty="0" smtClean="0"/>
              <a:t>Centre for Health Technology Evaluation (CHTE)</a:t>
            </a:r>
          </a:p>
          <a:p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Communications directorate</a:t>
            </a:r>
          </a:p>
          <a:p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Health and social care directorate</a:t>
            </a:r>
          </a:p>
          <a:p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Evidence resources directorate</a:t>
            </a:r>
          </a:p>
          <a:p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Business, planning and resources directorate</a:t>
            </a:r>
          </a:p>
          <a:p>
            <a:pPr marL="0" indent="0">
              <a:buNone/>
            </a:pPr>
            <a:endParaRPr lang="en-US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3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of NICE in the NHS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‘Special Health Authority’ (SHA)</a:t>
            </a:r>
          </a:p>
          <a:p>
            <a:r>
              <a:rPr lang="en-US" dirty="0" smtClean="0"/>
              <a:t>Independent body receiving funding from the DH</a:t>
            </a:r>
          </a:p>
          <a:p>
            <a:r>
              <a:rPr lang="en-US" dirty="0" smtClean="0"/>
              <a:t>Slight changes dictated by the Health and Social Care Bill 2011, to be brought in from April 2013</a:t>
            </a:r>
            <a:endParaRPr lang="en-US" dirty="0"/>
          </a:p>
          <a:p>
            <a:pPr lvl="1"/>
            <a:r>
              <a:rPr lang="en-US" dirty="0" smtClean="0"/>
              <a:t>NICE to be a ‘Non Departmental Public Body’</a:t>
            </a:r>
          </a:p>
          <a:p>
            <a:pPr lvl="1"/>
            <a:r>
              <a:rPr lang="en-US" dirty="0" smtClean="0"/>
              <a:t>NICE to produce guidance on social care sector in addition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7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 of NICE in the NHS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-747464"/>
            <a:ext cx="3173144" cy="793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228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09600"/>
          </a:xfrm>
        </p:spPr>
        <p:txBody>
          <a:bodyPr/>
          <a:lstStyle/>
          <a:p>
            <a:r>
              <a:rPr lang="en-US" dirty="0" smtClean="0"/>
              <a:t>Structure of the NHS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0" y="0"/>
            <a:ext cx="4439653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395536" y="2852937"/>
            <a:ext cx="648072" cy="307777"/>
          </a:xfrm>
          <a:prstGeom prst="rect">
            <a:avLst/>
          </a:prstGeom>
          <a:solidFill>
            <a:srgbClr val="9BC05B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NICE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709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609600"/>
          </a:xfrm>
        </p:spPr>
        <p:txBody>
          <a:bodyPr/>
          <a:lstStyle/>
          <a:p>
            <a:r>
              <a:rPr lang="en-US" dirty="0"/>
              <a:t>What does NICE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09600"/>
          </a:xfrm>
        </p:spPr>
        <p:txBody>
          <a:bodyPr/>
          <a:lstStyle/>
          <a:p>
            <a:r>
              <a:rPr lang="en-US" dirty="0" smtClean="0"/>
              <a:t>What does NICE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7924800" cy="4343400"/>
          </a:xfrm>
        </p:spPr>
        <p:txBody>
          <a:bodyPr/>
          <a:lstStyle/>
          <a:p>
            <a:r>
              <a:rPr lang="en-US" dirty="0" smtClean="0"/>
              <a:t>Produces clinical guidelines</a:t>
            </a:r>
          </a:p>
          <a:p>
            <a:r>
              <a:rPr lang="en-US" dirty="0" smtClean="0"/>
              <a:t>Set standards for high-quality care</a:t>
            </a:r>
          </a:p>
          <a:p>
            <a:r>
              <a:rPr lang="en-US" dirty="0" smtClean="0"/>
              <a:t>Recommendations on drugs</a:t>
            </a:r>
          </a:p>
          <a:p>
            <a:pPr lvl="1"/>
            <a:r>
              <a:rPr lang="en-US" dirty="0" smtClean="0"/>
              <a:t>Diagnostics</a:t>
            </a:r>
            <a:endParaRPr lang="en-US" dirty="0"/>
          </a:p>
          <a:p>
            <a:pPr lvl="1"/>
            <a:r>
              <a:rPr lang="en-US" dirty="0" smtClean="0"/>
              <a:t>Interventional procedures</a:t>
            </a:r>
          </a:p>
          <a:p>
            <a:r>
              <a:rPr lang="en-US" dirty="0" smtClean="0"/>
              <a:t>Public health advice</a:t>
            </a:r>
          </a:p>
          <a:p>
            <a:r>
              <a:rPr lang="en-US" dirty="0" smtClean="0"/>
              <a:t>Provide support tools e.g. analysis of uptake / cost analysis</a:t>
            </a:r>
          </a:p>
          <a:p>
            <a:r>
              <a:rPr lang="en-US" dirty="0" smtClean="0"/>
              <a:t>Improve quality of GP care – oversees QOF development (quality and outcomes framework)</a:t>
            </a:r>
          </a:p>
          <a:p>
            <a:r>
              <a:rPr lang="en-US" dirty="0" smtClean="0"/>
              <a:t>Advise health commissioners on development of COF (commissioning outcome framework)</a:t>
            </a:r>
          </a:p>
          <a:p>
            <a:r>
              <a:rPr lang="en-US" dirty="0" smtClean="0"/>
              <a:t>NICE fellows and scholars to disseminate knowledge</a:t>
            </a:r>
          </a:p>
          <a:p>
            <a:r>
              <a:rPr lang="en-US" dirty="0" smtClean="0"/>
              <a:t>NICE international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9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609600"/>
          </a:xfrm>
        </p:spPr>
        <p:txBody>
          <a:bodyPr/>
          <a:lstStyle/>
          <a:p>
            <a:r>
              <a:rPr lang="en-US" dirty="0" smtClean="0"/>
              <a:t>STAB Module 3 - 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Primary objective</a:t>
            </a:r>
          </a:p>
          <a:p>
            <a:r>
              <a:rPr lang="en-US" b="1" dirty="0" smtClean="0"/>
              <a:t>Discuss </a:t>
            </a:r>
            <a:r>
              <a:rPr lang="en-US" b="1" dirty="0"/>
              <a:t>the role of NICE in improving clinical </a:t>
            </a:r>
            <a:r>
              <a:rPr lang="en-US" b="1" dirty="0" smtClean="0"/>
              <a:t>practice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Secondary objectives</a:t>
            </a:r>
            <a:endParaRPr lang="en-US" dirty="0"/>
          </a:p>
          <a:p>
            <a:r>
              <a:rPr lang="en-US" dirty="0" smtClean="0"/>
              <a:t>Illustrate </a:t>
            </a:r>
            <a:r>
              <a:rPr lang="en-US" dirty="0"/>
              <a:t>the role of heath economics in new technologies </a:t>
            </a:r>
            <a:endParaRPr lang="en-US" dirty="0" smtClean="0"/>
          </a:p>
          <a:p>
            <a:r>
              <a:rPr lang="en-US" dirty="0"/>
              <a:t>Discuss the role of patient involvement in establishing new technologies, and designing </a:t>
            </a:r>
            <a:r>
              <a:rPr lang="en-US" dirty="0" smtClean="0"/>
              <a:t>research trials</a:t>
            </a:r>
          </a:p>
          <a:p>
            <a:r>
              <a:rPr lang="en-US" dirty="0" smtClean="0"/>
              <a:t>Defend </a:t>
            </a:r>
            <a:r>
              <a:rPr lang="en-US" dirty="0"/>
              <a:t>the regulatory bodies involvement in the establishment a new product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09600"/>
          </a:xfrm>
        </p:spPr>
        <p:txBody>
          <a:bodyPr/>
          <a:lstStyle/>
          <a:p>
            <a:r>
              <a:rPr lang="en-US" dirty="0" smtClean="0"/>
              <a:t>What does NICE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6984776" cy="2448272"/>
          </a:xfrm>
        </p:spPr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Produces clinical guidelines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Set standards for high-quality care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Recommendations on drugs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Diagnostics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Interventional procedures</a:t>
            </a:r>
          </a:p>
          <a:p>
            <a:r>
              <a:rPr lang="en-US" sz="1800" dirty="0" smtClean="0"/>
              <a:t>Public health advice</a:t>
            </a:r>
          </a:p>
          <a:p>
            <a:r>
              <a:rPr lang="en-US" sz="1800" dirty="0" smtClean="0"/>
              <a:t>Provide support tools e.g. analysis of uptake / cost analysis</a:t>
            </a:r>
          </a:p>
          <a:p>
            <a:r>
              <a:rPr lang="en-US" sz="1800" dirty="0" smtClean="0"/>
              <a:t>Improve quality of GP care – oversees QOF development (quality and outcomes framework)</a:t>
            </a:r>
          </a:p>
          <a:p>
            <a:r>
              <a:rPr lang="en-US" sz="1800" dirty="0" smtClean="0"/>
              <a:t>Advise health commissioners on development of COF (commissioning outcome framework)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NICE fellows and scholars to disseminate knowledge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Produces ‘NHS evidence’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Online resources e.g. ‘NICE pathways’</a:t>
            </a:r>
          </a:p>
          <a:p>
            <a:r>
              <a:rPr lang="en-US" sz="1800" dirty="0" smtClean="0"/>
              <a:t>NICE international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09600"/>
          </a:xfrm>
        </p:spPr>
        <p:txBody>
          <a:bodyPr/>
          <a:lstStyle/>
          <a:p>
            <a:r>
              <a:rPr lang="en-US" dirty="0" smtClean="0"/>
              <a:t>NICE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7924800" cy="4343400"/>
          </a:xfrm>
        </p:spPr>
        <p:txBody>
          <a:bodyPr/>
          <a:lstStyle/>
          <a:p>
            <a:r>
              <a:rPr lang="en-US" dirty="0" smtClean="0"/>
              <a:t>Recommendations on specific disease state based on best available evidence</a:t>
            </a:r>
          </a:p>
          <a:p>
            <a:r>
              <a:rPr lang="en-US" dirty="0" smtClean="0"/>
              <a:t>To be used by</a:t>
            </a:r>
          </a:p>
          <a:p>
            <a:pPr lvl="1"/>
            <a:r>
              <a:rPr lang="en-US" dirty="0" smtClean="0"/>
              <a:t>Those making health policy</a:t>
            </a:r>
          </a:p>
          <a:p>
            <a:pPr lvl="1"/>
            <a:r>
              <a:rPr lang="en-US" dirty="0" smtClean="0"/>
              <a:t>Individual healthcare workers</a:t>
            </a:r>
          </a:p>
          <a:p>
            <a:pPr lvl="1"/>
            <a:r>
              <a:rPr lang="en-US" dirty="0" smtClean="0"/>
              <a:t>Those educating healthcare workers</a:t>
            </a:r>
          </a:p>
          <a:p>
            <a:pPr lvl="1"/>
            <a:r>
              <a:rPr lang="en-US" dirty="0" smtClean="0"/>
              <a:t>Patients and the public</a:t>
            </a:r>
          </a:p>
          <a:p>
            <a:r>
              <a:rPr lang="en-US" dirty="0" smtClean="0"/>
              <a:t>Versions of guidelines</a:t>
            </a:r>
          </a:p>
          <a:p>
            <a:pPr lvl="1"/>
            <a:r>
              <a:rPr lang="en-US" dirty="0" smtClean="0"/>
              <a:t>Full guideline</a:t>
            </a:r>
          </a:p>
          <a:p>
            <a:pPr lvl="1"/>
            <a:r>
              <a:rPr lang="en-US" dirty="0" smtClean="0"/>
              <a:t>‘NICE guideline’</a:t>
            </a:r>
          </a:p>
          <a:p>
            <a:pPr lvl="1"/>
            <a:r>
              <a:rPr lang="en-US" dirty="0" smtClean="0"/>
              <a:t>NICE pathway</a:t>
            </a:r>
          </a:p>
          <a:p>
            <a:r>
              <a:rPr lang="en-US" dirty="0" smtClean="0"/>
              <a:t>Cancer service guidelines</a:t>
            </a:r>
          </a:p>
          <a:p>
            <a:pPr lvl="1"/>
            <a:r>
              <a:rPr lang="en-US" dirty="0" smtClean="0"/>
              <a:t>Supports implementation of ‘NHS Cancer Plan for England’</a:t>
            </a:r>
          </a:p>
          <a:p>
            <a:pPr lvl="1"/>
            <a:r>
              <a:rPr lang="en-US" dirty="0" smtClean="0"/>
              <a:t>Aimed at assisting with commissioning of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609600"/>
          </a:xfrm>
        </p:spPr>
        <p:txBody>
          <a:bodyPr/>
          <a:lstStyle/>
          <a:p>
            <a:r>
              <a:rPr lang="en-US" dirty="0" smtClean="0"/>
              <a:t>Evidence base…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980728"/>
            <a:ext cx="7927032" cy="4205064"/>
          </a:xfrm>
        </p:spPr>
        <p:txBody>
          <a:bodyPr/>
          <a:lstStyle/>
          <a:p>
            <a:r>
              <a:rPr lang="en-US" b="1" dirty="0" err="1" smtClean="0"/>
              <a:t>Ia</a:t>
            </a:r>
            <a:r>
              <a:rPr lang="en-US" dirty="0"/>
              <a:t>	</a:t>
            </a:r>
            <a:r>
              <a:rPr lang="en-US" dirty="0" smtClean="0"/>
              <a:t>Meta</a:t>
            </a:r>
            <a:r>
              <a:rPr lang="en-US" dirty="0"/>
              <a:t>-</a:t>
            </a:r>
            <a:r>
              <a:rPr lang="en-US" dirty="0" err="1"/>
              <a:t>anlysis</a:t>
            </a:r>
            <a:r>
              <a:rPr lang="en-US" dirty="0"/>
              <a:t> of </a:t>
            </a:r>
            <a:r>
              <a:rPr lang="en-US" dirty="0" err="1"/>
              <a:t>Randomised</a:t>
            </a:r>
            <a:r>
              <a:rPr lang="en-US" dirty="0"/>
              <a:t> Controlled </a:t>
            </a:r>
            <a:r>
              <a:rPr lang="en-US" dirty="0" smtClean="0"/>
              <a:t>Trials</a:t>
            </a:r>
          </a:p>
          <a:p>
            <a:endParaRPr lang="en-US" dirty="0"/>
          </a:p>
          <a:p>
            <a:r>
              <a:rPr lang="en-US" b="1" dirty="0" err="1" smtClean="0"/>
              <a:t>Ib</a:t>
            </a:r>
            <a:r>
              <a:rPr lang="en-US" dirty="0"/>
              <a:t>	</a:t>
            </a:r>
            <a:r>
              <a:rPr lang="en-US" dirty="0" err="1" smtClean="0"/>
              <a:t>Randomised</a:t>
            </a:r>
            <a:r>
              <a:rPr lang="en-US" dirty="0" smtClean="0"/>
              <a:t> </a:t>
            </a:r>
            <a:r>
              <a:rPr lang="en-US" dirty="0"/>
              <a:t>Controlled </a:t>
            </a:r>
            <a:r>
              <a:rPr lang="en-US" dirty="0" smtClean="0"/>
              <a:t>Trial – 1 or more</a:t>
            </a:r>
          </a:p>
          <a:p>
            <a:endParaRPr lang="en-US" dirty="0"/>
          </a:p>
          <a:p>
            <a:r>
              <a:rPr lang="en-US" b="1" dirty="0" err="1" smtClean="0"/>
              <a:t>IIa</a:t>
            </a:r>
            <a:r>
              <a:rPr lang="en-US" dirty="0"/>
              <a:t>	</a:t>
            </a:r>
            <a:r>
              <a:rPr lang="en-US" dirty="0" smtClean="0"/>
              <a:t>Well designed, controlled, non-</a:t>
            </a:r>
            <a:r>
              <a:rPr lang="en-US" dirty="0" err="1" smtClean="0"/>
              <a:t>randomised</a:t>
            </a:r>
            <a:r>
              <a:rPr lang="en-US" dirty="0" smtClean="0"/>
              <a:t> </a:t>
            </a:r>
            <a:r>
              <a:rPr lang="en-US" dirty="0"/>
              <a:t>trial </a:t>
            </a:r>
            <a:r>
              <a:rPr lang="en-US" dirty="0" smtClean="0"/>
              <a:t>≥ 1</a:t>
            </a:r>
          </a:p>
          <a:p>
            <a:endParaRPr lang="en-US" dirty="0"/>
          </a:p>
          <a:p>
            <a:r>
              <a:rPr lang="en-US" b="1" dirty="0" err="1" smtClean="0"/>
              <a:t>IIb</a:t>
            </a:r>
            <a:r>
              <a:rPr lang="en-US" dirty="0"/>
              <a:t>	</a:t>
            </a:r>
            <a:r>
              <a:rPr lang="en-US" dirty="0" smtClean="0"/>
              <a:t>Well-designed </a:t>
            </a:r>
            <a:r>
              <a:rPr lang="en-US" dirty="0"/>
              <a:t>experimental </a:t>
            </a:r>
            <a:r>
              <a:rPr lang="en-US" dirty="0" smtClean="0"/>
              <a:t>trial </a:t>
            </a:r>
            <a:r>
              <a:rPr lang="en-US" dirty="0"/>
              <a:t>≥ 1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III</a:t>
            </a:r>
            <a:r>
              <a:rPr lang="en-US" dirty="0" smtClean="0"/>
              <a:t>	Case</a:t>
            </a:r>
            <a:r>
              <a:rPr lang="en-US" dirty="0"/>
              <a:t>, correlation, and comparative </a:t>
            </a:r>
            <a:r>
              <a:rPr lang="en-US" dirty="0" smtClean="0"/>
              <a:t>studies</a:t>
            </a:r>
          </a:p>
          <a:p>
            <a:endParaRPr lang="en-US" b="1" dirty="0"/>
          </a:p>
          <a:p>
            <a:r>
              <a:rPr lang="en-US" b="1" dirty="0" smtClean="0"/>
              <a:t>IV</a:t>
            </a:r>
            <a:r>
              <a:rPr lang="en-US" dirty="0" smtClean="0"/>
              <a:t>	Expert opinion or panel </a:t>
            </a:r>
            <a:r>
              <a:rPr lang="en-US" dirty="0"/>
              <a:t>of experts</a:t>
            </a:r>
          </a:p>
        </p:txBody>
      </p:sp>
    </p:spTree>
    <p:extLst>
      <p:ext uri="{BB962C8B-B14F-4D97-AF65-F5344CB8AC3E}">
        <p14:creationId xmlns:p14="http://schemas.microsoft.com/office/powerpoint/2010/main" val="325788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09600"/>
          </a:xfrm>
        </p:spPr>
        <p:txBody>
          <a:bodyPr/>
          <a:lstStyle/>
          <a:p>
            <a:r>
              <a:rPr lang="en-US" dirty="0"/>
              <a:t>NICE guideline example…</a:t>
            </a:r>
          </a:p>
        </p:txBody>
      </p:sp>
      <p:pic>
        <p:nvPicPr>
          <p:cNvPr id="4" name="Content Placeholder 3" descr="Screen Shot 2013-01-04 at 08.28.2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 b="14000"/>
          <a:stretch>
            <a:fillRect/>
          </a:stretch>
        </p:blipFill>
        <p:spPr>
          <a:xfrm>
            <a:off x="467544" y="1052736"/>
            <a:ext cx="8529533" cy="4674840"/>
          </a:xfrm>
        </p:spPr>
      </p:pic>
      <p:sp>
        <p:nvSpPr>
          <p:cNvPr id="5" name="Oval 4"/>
          <p:cNvSpPr/>
          <p:nvPr/>
        </p:nvSpPr>
        <p:spPr bwMode="auto">
          <a:xfrm>
            <a:off x="4139952" y="4077072"/>
            <a:ext cx="2736304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535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09600"/>
          </a:xfrm>
        </p:spPr>
        <p:txBody>
          <a:bodyPr/>
          <a:lstStyle/>
          <a:p>
            <a:r>
              <a:rPr lang="en-US" dirty="0" smtClean="0"/>
              <a:t>NICE quality standards</a:t>
            </a:r>
            <a:endParaRPr lang="en-US" dirty="0"/>
          </a:p>
        </p:txBody>
      </p:sp>
      <p:pic>
        <p:nvPicPr>
          <p:cNvPr id="4" name="Content Placeholder 3" descr="Screen Shot 2013-01-04 at 08.05.0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9" b="5819"/>
          <a:stretch>
            <a:fillRect/>
          </a:stretch>
        </p:blipFill>
        <p:spPr>
          <a:xfrm>
            <a:off x="251520" y="908721"/>
            <a:ext cx="6175002" cy="3384376"/>
          </a:xfrm>
        </p:spPr>
      </p:pic>
      <p:pic>
        <p:nvPicPr>
          <p:cNvPr id="5" name="Picture 4" descr="Screen Shot 2013-01-04 at 08.09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20888"/>
            <a:ext cx="3045312" cy="3055849"/>
          </a:xfrm>
          <a:prstGeom prst="rect">
            <a:avLst/>
          </a:prstGeom>
        </p:spPr>
      </p:pic>
      <p:pic>
        <p:nvPicPr>
          <p:cNvPr id="6" name="Picture 5" descr="Screen Shot 2013-01-04 at 08.10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3641011" cy="2996952"/>
          </a:xfrm>
          <a:prstGeom prst="rect">
            <a:avLst/>
          </a:prstGeom>
        </p:spPr>
      </p:pic>
      <p:pic>
        <p:nvPicPr>
          <p:cNvPr id="7" name="Picture 6" descr="Screen Shot 2013-01-04 at 08.11.4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760192"/>
            <a:ext cx="32321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1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609600"/>
          </a:xfrm>
        </p:spPr>
        <p:txBody>
          <a:bodyPr/>
          <a:lstStyle/>
          <a:p>
            <a:r>
              <a:rPr lang="en-US" dirty="0" smtClean="0"/>
              <a:t>NICE quality standards</a:t>
            </a:r>
            <a:endParaRPr lang="en-US" dirty="0"/>
          </a:p>
        </p:txBody>
      </p:sp>
      <p:pic>
        <p:nvPicPr>
          <p:cNvPr id="4" name="Content Placeholder 3" descr="Screen Shot 2013-01-04 at 08.17.5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2" b="10292"/>
          <a:stretch>
            <a:fillRect/>
          </a:stretch>
        </p:blipFill>
        <p:spPr>
          <a:xfrm>
            <a:off x="467544" y="1124744"/>
            <a:ext cx="7924800" cy="4343400"/>
          </a:xfrm>
        </p:spPr>
      </p:pic>
      <p:sp>
        <p:nvSpPr>
          <p:cNvPr id="5" name="Oval 4"/>
          <p:cNvSpPr/>
          <p:nvPr/>
        </p:nvSpPr>
        <p:spPr bwMode="auto">
          <a:xfrm>
            <a:off x="1547664" y="1700808"/>
            <a:ext cx="2736304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364088" y="3645024"/>
            <a:ext cx="2736304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5536" y="2852936"/>
            <a:ext cx="2736304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086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09600"/>
          </a:xfrm>
        </p:spPr>
        <p:txBody>
          <a:bodyPr/>
          <a:lstStyle/>
          <a:p>
            <a:r>
              <a:rPr lang="en-US" dirty="0" smtClean="0"/>
              <a:t>NICE quality standards</a:t>
            </a:r>
            <a:endParaRPr lang="en-US" dirty="0"/>
          </a:p>
        </p:txBody>
      </p:sp>
      <p:pic>
        <p:nvPicPr>
          <p:cNvPr id="4" name="Content Placeholder 3" descr="Screen Shot 2013-01-04 at 08.15.0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r="3513"/>
          <a:stretch>
            <a:fillRect/>
          </a:stretch>
        </p:blipFill>
        <p:spPr>
          <a:xfrm>
            <a:off x="395536" y="1052736"/>
            <a:ext cx="8068816" cy="4422332"/>
          </a:xfrm>
        </p:spPr>
      </p:pic>
    </p:spTree>
    <p:extLst>
      <p:ext uri="{BB962C8B-B14F-4D97-AF65-F5344CB8AC3E}">
        <p14:creationId xmlns:p14="http://schemas.microsoft.com/office/powerpoint/2010/main" val="32949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1-04 at 08.15.5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3" b="17153"/>
          <a:stretch>
            <a:fillRect/>
          </a:stretch>
        </p:blipFill>
        <p:spPr>
          <a:xfrm>
            <a:off x="323528" y="26356"/>
            <a:ext cx="6552728" cy="3591399"/>
          </a:xfrm>
        </p:spPr>
      </p:pic>
      <p:pic>
        <p:nvPicPr>
          <p:cNvPr id="5" name="Picture 4" descr="Screen Shot 2013-01-04 at 08.16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6408712" cy="296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09600"/>
          </a:xfrm>
        </p:spPr>
        <p:txBody>
          <a:bodyPr/>
          <a:lstStyle/>
          <a:p>
            <a:r>
              <a:rPr lang="en-US" dirty="0" smtClean="0"/>
              <a:t>NICE quality standards into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policy</a:t>
            </a:r>
          </a:p>
          <a:p>
            <a:r>
              <a:rPr lang="en-US" dirty="0" smtClean="0"/>
              <a:t>Online resources</a:t>
            </a:r>
          </a:p>
          <a:p>
            <a:r>
              <a:rPr lang="en-US" dirty="0" smtClean="0"/>
              <a:t>Day-to-day practice e.g. new drug chart covering VTE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5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09600"/>
          </a:xfrm>
        </p:spPr>
        <p:txBody>
          <a:bodyPr/>
          <a:lstStyle/>
          <a:p>
            <a:r>
              <a:rPr lang="en-US" dirty="0" smtClean="0"/>
              <a:t>NICE technology appraisal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496944" cy="4392488"/>
          </a:xfrm>
        </p:spPr>
        <p:txBody>
          <a:bodyPr numCol="2"/>
          <a:lstStyle/>
          <a:p>
            <a:r>
              <a:rPr lang="en-US" dirty="0" smtClean="0"/>
              <a:t>Examines</a:t>
            </a:r>
          </a:p>
          <a:p>
            <a:pPr lvl="1"/>
            <a:r>
              <a:rPr lang="en-US" dirty="0" smtClean="0"/>
              <a:t>Medicines</a:t>
            </a:r>
          </a:p>
          <a:p>
            <a:pPr lvl="1"/>
            <a:r>
              <a:rPr lang="en-US" dirty="0" smtClean="0"/>
              <a:t>Medical devices (MTEP &amp; MTAC)</a:t>
            </a:r>
          </a:p>
          <a:p>
            <a:pPr lvl="1"/>
            <a:r>
              <a:rPr lang="en-US" dirty="0" smtClean="0"/>
              <a:t>Diagnostic techniques (DAP)</a:t>
            </a:r>
          </a:p>
          <a:p>
            <a:pPr lvl="1"/>
            <a:r>
              <a:rPr lang="en-US" dirty="0" smtClean="0"/>
              <a:t>Surgical procedures</a:t>
            </a:r>
          </a:p>
          <a:p>
            <a:pPr lvl="1"/>
            <a:r>
              <a:rPr lang="en-US" dirty="0" smtClean="0"/>
              <a:t>Health promotion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Recommendations based on</a:t>
            </a:r>
          </a:p>
          <a:p>
            <a:pPr lvl="1"/>
            <a:r>
              <a:rPr lang="en-US" dirty="0" smtClean="0"/>
              <a:t>Clinical evidence</a:t>
            </a:r>
          </a:p>
          <a:p>
            <a:pPr lvl="1"/>
            <a:r>
              <a:rPr lang="en-US" dirty="0" smtClean="0"/>
              <a:t>Economic evidence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Versions of technology appraisals</a:t>
            </a:r>
          </a:p>
          <a:p>
            <a:pPr lvl="1"/>
            <a:r>
              <a:rPr lang="en-US" dirty="0" smtClean="0"/>
              <a:t>Full appraisal</a:t>
            </a:r>
          </a:p>
          <a:p>
            <a:pPr lvl="1"/>
            <a:r>
              <a:rPr lang="en-US" dirty="0" smtClean="0"/>
              <a:t>Quick reference</a:t>
            </a:r>
          </a:p>
          <a:p>
            <a:pPr lvl="1"/>
            <a:r>
              <a:rPr lang="en-US" dirty="0" smtClean="0"/>
              <a:t>Public information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Decisions</a:t>
            </a:r>
          </a:p>
          <a:p>
            <a:pPr lvl="1"/>
            <a:r>
              <a:rPr lang="en-US" dirty="0"/>
              <a:t>Recommended</a:t>
            </a:r>
          </a:p>
          <a:p>
            <a:pPr lvl="1"/>
            <a:r>
              <a:rPr lang="en-US" dirty="0" err="1"/>
              <a:t>Optimised</a:t>
            </a:r>
            <a:endParaRPr lang="en-US" dirty="0"/>
          </a:p>
          <a:p>
            <a:pPr lvl="1"/>
            <a:r>
              <a:rPr lang="en-US" dirty="0"/>
              <a:t>Only in research</a:t>
            </a:r>
          </a:p>
          <a:p>
            <a:pPr lvl="1"/>
            <a:r>
              <a:rPr lang="en-US" dirty="0"/>
              <a:t>Not recommended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8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09600"/>
          </a:xfrm>
        </p:spPr>
        <p:txBody>
          <a:bodyPr/>
          <a:lstStyle/>
          <a:p>
            <a:r>
              <a:rPr lang="en-US" dirty="0" smtClean="0"/>
              <a:t>Lecture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NICE?</a:t>
            </a:r>
          </a:p>
          <a:p>
            <a:r>
              <a:rPr lang="en-US" dirty="0" smtClean="0"/>
              <a:t>Who are NICE?</a:t>
            </a:r>
          </a:p>
          <a:p>
            <a:r>
              <a:rPr lang="en-US" dirty="0" smtClean="0"/>
              <a:t>Where does NICE sit within the NHS?</a:t>
            </a:r>
          </a:p>
          <a:p>
            <a:r>
              <a:rPr lang="en-US" dirty="0"/>
              <a:t>How is NICE funded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are the roles of NICE?</a:t>
            </a:r>
          </a:p>
          <a:p>
            <a:r>
              <a:rPr lang="en-US" dirty="0" smtClean="0"/>
              <a:t>Examples of NICE’s involvement in clinical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09600"/>
          </a:xfrm>
        </p:spPr>
        <p:txBody>
          <a:bodyPr/>
          <a:lstStyle/>
          <a:p>
            <a:r>
              <a:rPr lang="en-US" dirty="0" smtClean="0"/>
              <a:t>NICE technology appraisal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924800" cy="4343400"/>
          </a:xfrm>
        </p:spPr>
        <p:txBody>
          <a:bodyPr/>
          <a:lstStyle/>
          <a:p>
            <a:r>
              <a:rPr lang="en-US" dirty="0" smtClean="0"/>
              <a:t>Applies to ‘new’ and ‘old’ technologies alike</a:t>
            </a:r>
          </a:p>
          <a:p>
            <a:r>
              <a:rPr lang="en-US" dirty="0" smtClean="0"/>
              <a:t>Separate from regulatory approval</a:t>
            </a:r>
          </a:p>
          <a:p>
            <a:r>
              <a:rPr lang="en-US" dirty="0" smtClean="0"/>
              <a:t>Separate committees examine </a:t>
            </a:r>
          </a:p>
          <a:p>
            <a:pPr lvl="1"/>
            <a:r>
              <a:rPr lang="en-US" dirty="0" smtClean="0"/>
              <a:t>Diagnostics</a:t>
            </a:r>
          </a:p>
          <a:p>
            <a:pPr lvl="2"/>
            <a:r>
              <a:rPr lang="en-US" dirty="0" smtClean="0"/>
              <a:t>Diagnostics </a:t>
            </a:r>
            <a:r>
              <a:rPr lang="en-US" dirty="0"/>
              <a:t>A</a:t>
            </a:r>
            <a:r>
              <a:rPr lang="en-US" dirty="0" smtClean="0"/>
              <a:t>ssessment Program (DAP)</a:t>
            </a:r>
          </a:p>
          <a:p>
            <a:pPr lvl="1"/>
            <a:r>
              <a:rPr lang="en-US" dirty="0" smtClean="0"/>
              <a:t>Medical devices</a:t>
            </a:r>
          </a:p>
          <a:p>
            <a:pPr lvl="2"/>
            <a:r>
              <a:rPr lang="en-US" dirty="0" smtClean="0"/>
              <a:t>Medical Devices Evaluation Program (MDEP)</a:t>
            </a:r>
          </a:p>
          <a:p>
            <a:pPr lvl="2"/>
            <a:r>
              <a:rPr lang="en-US" dirty="0" smtClean="0"/>
              <a:t>Medical Technologies Advisory Committee (MTAC)</a:t>
            </a:r>
          </a:p>
          <a:p>
            <a:pPr lvl="3"/>
            <a:r>
              <a:rPr lang="en-US" dirty="0" smtClean="0"/>
              <a:t>Selects which devices and procedures are assessed</a:t>
            </a:r>
          </a:p>
          <a:p>
            <a:pPr lvl="3"/>
            <a:r>
              <a:rPr lang="en-US" dirty="0" smtClean="0"/>
              <a:t>Assesses the devices / </a:t>
            </a:r>
            <a:r>
              <a:rPr lang="en-US" dirty="0" err="1" smtClean="0"/>
              <a:t>prcedures</a:t>
            </a:r>
            <a:endParaRPr lang="en-US" dirty="0" smtClean="0"/>
          </a:p>
          <a:p>
            <a:pPr lvl="1"/>
            <a:r>
              <a:rPr lang="en-US" dirty="0" smtClean="0"/>
              <a:t>Surgical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3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1-04 at 07.58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3" b="3963"/>
          <a:stretch>
            <a:fillRect/>
          </a:stretch>
        </p:blipFill>
        <p:spPr>
          <a:xfrm>
            <a:off x="323528" y="908720"/>
            <a:ext cx="8408513" cy="4608512"/>
          </a:xfrm>
        </p:spPr>
      </p:pic>
    </p:spTree>
    <p:extLst>
      <p:ext uri="{BB962C8B-B14F-4D97-AF65-F5344CB8AC3E}">
        <p14:creationId xmlns:p14="http://schemas.microsoft.com/office/powerpoint/2010/main" val="91559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609600"/>
          </a:xfrm>
        </p:spPr>
        <p:txBody>
          <a:bodyPr/>
          <a:lstStyle/>
          <a:p>
            <a:r>
              <a:rPr lang="en-US" dirty="0" smtClean="0"/>
              <a:t>NICE technology appraisal</a:t>
            </a:r>
            <a:endParaRPr lang="en-US" dirty="0"/>
          </a:p>
        </p:txBody>
      </p:sp>
      <p:pic>
        <p:nvPicPr>
          <p:cNvPr id="4" name="Content Placeholder 3" descr="Screen Shot 2013-01-04 at 08.38.4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9" b="15529"/>
          <a:stretch>
            <a:fillRect/>
          </a:stretch>
        </p:blipFill>
        <p:spPr>
          <a:xfrm>
            <a:off x="395536" y="1196752"/>
            <a:ext cx="7924800" cy="4343400"/>
          </a:xfrm>
        </p:spPr>
      </p:pic>
    </p:spTree>
    <p:extLst>
      <p:ext uri="{BB962C8B-B14F-4D97-AF65-F5344CB8AC3E}">
        <p14:creationId xmlns:p14="http://schemas.microsoft.com/office/powerpoint/2010/main" val="38691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3-01-04 at 08.41.0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" b="16997"/>
          <a:stretch/>
        </p:blipFill>
        <p:spPr>
          <a:xfrm>
            <a:off x="251520" y="727200"/>
            <a:ext cx="8529533" cy="4820400"/>
          </a:xfrm>
        </p:spPr>
      </p:pic>
    </p:spTree>
    <p:extLst>
      <p:ext uri="{BB962C8B-B14F-4D97-AF65-F5344CB8AC3E}">
        <p14:creationId xmlns:p14="http://schemas.microsoft.com/office/powerpoint/2010/main" val="30908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609600"/>
          </a:xfrm>
        </p:spPr>
        <p:txBody>
          <a:bodyPr/>
          <a:lstStyle/>
          <a:p>
            <a:r>
              <a:rPr lang="en-US" dirty="0" smtClean="0"/>
              <a:t>NICE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7924800" cy="4343400"/>
          </a:xfrm>
        </p:spPr>
        <p:txBody>
          <a:bodyPr/>
          <a:lstStyle/>
          <a:p>
            <a:r>
              <a:rPr lang="en-US" dirty="0" smtClean="0"/>
              <a:t>An online tool for clinicians uniting guidelines, standards and technology appraisals under one disease heading</a:t>
            </a:r>
            <a:endParaRPr lang="en-US" dirty="0"/>
          </a:p>
        </p:txBody>
      </p:sp>
      <p:pic>
        <p:nvPicPr>
          <p:cNvPr id="4" name="Picture 3" descr="Screen Shot 2013-01-04 at 08.25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064896" cy="496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6912768" cy="720080"/>
          </a:xfrm>
        </p:spPr>
        <p:txBody>
          <a:bodyPr/>
          <a:lstStyle/>
          <a:p>
            <a:r>
              <a:rPr lang="en-US" sz="2400" dirty="0" smtClean="0"/>
              <a:t>NICE in the news – court uphold NICE Guidance</a:t>
            </a:r>
            <a:endParaRPr lang="en-US" sz="2400" dirty="0"/>
          </a:p>
        </p:txBody>
      </p:sp>
      <p:pic>
        <p:nvPicPr>
          <p:cNvPr id="4" name="Content Placeholder 3" descr="Screen Shot 2013-01-03 at 22.36.1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42" b="-3448"/>
          <a:stretch/>
        </p:blipFill>
        <p:spPr>
          <a:xfrm>
            <a:off x="539552" y="908720"/>
            <a:ext cx="7928834" cy="5140800"/>
          </a:xfrm>
        </p:spPr>
      </p:pic>
    </p:spTree>
    <p:extLst>
      <p:ext uri="{BB962C8B-B14F-4D97-AF65-F5344CB8AC3E}">
        <p14:creationId xmlns:p14="http://schemas.microsoft.com/office/powerpoint/2010/main" val="38239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3-01-03 at 22.33.5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22" t="-907" r="-18322" b="-907"/>
          <a:stretch/>
        </p:blipFill>
        <p:spPr>
          <a:xfrm>
            <a:off x="107504" y="692696"/>
            <a:ext cx="8318949" cy="4559424"/>
          </a:xfrm>
        </p:spPr>
      </p:pic>
    </p:spTree>
    <p:extLst>
      <p:ext uri="{BB962C8B-B14F-4D97-AF65-F5344CB8AC3E}">
        <p14:creationId xmlns:p14="http://schemas.microsoft.com/office/powerpoint/2010/main" val="289311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09600"/>
          </a:xfrm>
        </p:spPr>
        <p:txBody>
          <a:bodyPr/>
          <a:lstStyle/>
          <a:p>
            <a:r>
              <a:rPr lang="en-US" dirty="0" smtClean="0"/>
              <a:t>Court upholds NICE guidance again</a:t>
            </a:r>
            <a:endParaRPr lang="en-US" dirty="0"/>
          </a:p>
        </p:txBody>
      </p:sp>
      <p:pic>
        <p:nvPicPr>
          <p:cNvPr id="4" name="Content Placeholder 3" descr="Screen Shot 2013-01-03 at 22.40.3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0" b="18520"/>
          <a:stretch>
            <a:fillRect/>
          </a:stretch>
        </p:blipFill>
        <p:spPr>
          <a:xfrm>
            <a:off x="395536" y="980728"/>
            <a:ext cx="7924800" cy="4343400"/>
          </a:xfrm>
        </p:spPr>
      </p:pic>
    </p:spTree>
    <p:extLst>
      <p:ext uri="{BB962C8B-B14F-4D97-AF65-F5344CB8AC3E}">
        <p14:creationId xmlns:p14="http://schemas.microsoft.com/office/powerpoint/2010/main" val="313127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120680" cy="609600"/>
          </a:xfrm>
        </p:spPr>
        <p:txBody>
          <a:bodyPr/>
          <a:lstStyle/>
          <a:p>
            <a:r>
              <a:rPr lang="en-US" dirty="0" smtClean="0"/>
              <a:t>How might NICE improve clinical practice?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7924800" cy="4343400"/>
          </a:xfrm>
        </p:spPr>
        <p:txBody>
          <a:bodyPr/>
          <a:lstStyle/>
          <a:p>
            <a:r>
              <a:rPr lang="en-US" dirty="0" smtClean="0"/>
              <a:t>Guidance to help clinicians</a:t>
            </a:r>
          </a:p>
          <a:p>
            <a:r>
              <a:rPr lang="en-US" dirty="0" smtClean="0"/>
              <a:t>Advice on efficacy of</a:t>
            </a:r>
          </a:p>
          <a:p>
            <a:pPr lvl="1"/>
            <a:r>
              <a:rPr lang="en-US" dirty="0" smtClean="0"/>
              <a:t>Drugs</a:t>
            </a:r>
          </a:p>
          <a:p>
            <a:pPr lvl="1"/>
            <a:r>
              <a:rPr lang="en-US" dirty="0" smtClean="0"/>
              <a:t>Interventional procedures</a:t>
            </a:r>
          </a:p>
          <a:p>
            <a:pPr lvl="1"/>
            <a:r>
              <a:rPr lang="en-US" dirty="0" smtClean="0"/>
              <a:t>diagnostics</a:t>
            </a:r>
          </a:p>
          <a:p>
            <a:r>
              <a:rPr lang="en-US" dirty="0" smtClean="0"/>
              <a:t>Set standards for high-quality care</a:t>
            </a:r>
          </a:p>
          <a:p>
            <a:r>
              <a:rPr lang="en-US" dirty="0" smtClean="0"/>
              <a:t>Act as barrier against adoption of expensive technologies</a:t>
            </a:r>
          </a:p>
          <a:p>
            <a:r>
              <a:rPr lang="en-US" dirty="0" smtClean="0"/>
              <a:t>Influence of DH policy</a:t>
            </a:r>
          </a:p>
          <a:p>
            <a:r>
              <a:rPr lang="en-US" dirty="0" smtClean="0"/>
              <a:t>Influence GP and commissioners frameworks (QOF and COF)</a:t>
            </a:r>
          </a:p>
          <a:p>
            <a:r>
              <a:rPr lang="en-US" dirty="0" smtClean="0"/>
              <a:t>Public health advice</a:t>
            </a:r>
          </a:p>
          <a:p>
            <a:r>
              <a:rPr lang="en-US" dirty="0" smtClean="0"/>
              <a:t>Use of ‘fellows’ to disseminate knowledge</a:t>
            </a:r>
          </a:p>
          <a:p>
            <a:r>
              <a:rPr lang="en-US" dirty="0" err="1" smtClean="0"/>
              <a:t>Suport</a:t>
            </a:r>
            <a:r>
              <a:rPr lang="en-US" dirty="0" smtClean="0"/>
              <a:t> materials to other clinicians via web and ‘NHS evidence’</a:t>
            </a:r>
          </a:p>
          <a:p>
            <a:r>
              <a:rPr lang="en-US" dirty="0" smtClean="0"/>
              <a:t>‘NICE international’ to advise worldwide</a:t>
            </a:r>
          </a:p>
          <a:p>
            <a:r>
              <a:rPr lang="en-US" dirty="0" smtClean="0"/>
              <a:t>Legal standing – case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2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89154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3352800"/>
            <a:ext cx="7924800" cy="2590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QUESTIONS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THANK YOU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adimarco@ic.ac.uk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229600" cy="609600"/>
          </a:xfrm>
        </p:spPr>
        <p:txBody>
          <a:bodyPr/>
          <a:lstStyle/>
          <a:p>
            <a:r>
              <a:rPr lang="en-US" dirty="0" smtClean="0"/>
              <a:t>Why is it worth knowing something about NICE?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609600"/>
          </a:xfrm>
        </p:spPr>
        <p:txBody>
          <a:bodyPr/>
          <a:lstStyle/>
          <a:p>
            <a:r>
              <a:rPr lang="en-US" dirty="0" smtClean="0"/>
              <a:t>Why is it worth knowing something about NICE?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7924800" cy="4343400"/>
          </a:xfrm>
        </p:spPr>
        <p:txBody>
          <a:bodyPr/>
          <a:lstStyle/>
          <a:p>
            <a:r>
              <a:rPr lang="en-US" dirty="0" smtClean="0"/>
              <a:t>It may come up in your exams…</a:t>
            </a:r>
          </a:p>
          <a:p>
            <a:r>
              <a:rPr lang="en-US" dirty="0" smtClean="0"/>
              <a:t>It may come up in a pub quiz…. </a:t>
            </a:r>
          </a:p>
          <a:p>
            <a:r>
              <a:rPr lang="en-US" dirty="0" smtClean="0"/>
              <a:t>Junior doctor understanding of NHS structure and NICE’s place in it is generally very poor (recent questionnaire median score of 4/22)</a:t>
            </a:r>
          </a:p>
          <a:p>
            <a:r>
              <a:rPr lang="en-US" dirty="0"/>
              <a:t>It WILL come up in an interview at some point in your careers</a:t>
            </a:r>
          </a:p>
          <a:p>
            <a:r>
              <a:rPr lang="en-US" dirty="0"/>
              <a:t>NICE is here to stay – it was given a more important role in the 2011 Health and Social Care Bill</a:t>
            </a:r>
          </a:p>
          <a:p>
            <a:r>
              <a:rPr lang="en-US" dirty="0"/>
              <a:t>NICE guidance will be relevant to many aspects of ALL careers in </a:t>
            </a:r>
            <a:r>
              <a:rPr lang="en-US" dirty="0" smtClean="0"/>
              <a:t>healthcare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66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693" r="693"/>
          <a:stretch>
            <a:fillRect/>
          </a:stretch>
        </p:blipFill>
        <p:spPr>
          <a:xfrm>
            <a:off x="323528" y="332656"/>
            <a:ext cx="5849071" cy="32057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645024"/>
            <a:ext cx="5737888" cy="1431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9832" y="3717032"/>
            <a:ext cx="9361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693" r="693"/>
          <a:stretch>
            <a:fillRect/>
          </a:stretch>
        </p:blipFill>
        <p:spPr>
          <a:xfrm>
            <a:off x="323528" y="332656"/>
            <a:ext cx="5849071" cy="32057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645024"/>
            <a:ext cx="5737888" cy="1431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9832" y="3717032"/>
            <a:ext cx="9361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1259632" y="1124744"/>
            <a:ext cx="2160240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403648" y="2924944"/>
            <a:ext cx="2160240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403648" y="2420888"/>
            <a:ext cx="2160240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851920" y="4149080"/>
            <a:ext cx="432048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851920" y="4437112"/>
            <a:ext cx="432048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90872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40% of F1s correct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5940152" y="227687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0 F1s correctly selected both with no other answer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6012160" y="407707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 F1 selected correctly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378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609600"/>
          </a:xfrm>
        </p:spPr>
        <p:txBody>
          <a:bodyPr/>
          <a:lstStyle/>
          <a:p>
            <a:r>
              <a:rPr lang="en-US" dirty="0" smtClean="0"/>
              <a:t>Why is it worth knowing something about NICE?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7924800" cy="4343400"/>
          </a:xfrm>
        </p:spPr>
        <p:txBody>
          <a:bodyPr/>
          <a:lstStyle/>
          <a:p>
            <a:r>
              <a:rPr lang="en-US" dirty="0" smtClean="0"/>
              <a:t>It may come up in your exams…</a:t>
            </a:r>
          </a:p>
          <a:p>
            <a:r>
              <a:rPr lang="en-US" dirty="0" smtClean="0"/>
              <a:t>It may come up in a pub quiz…. </a:t>
            </a:r>
          </a:p>
          <a:p>
            <a:r>
              <a:rPr lang="en-US" dirty="0" smtClean="0"/>
              <a:t>Junior doctor understanding of NHS structure and NICE’s place in it is generally very poor (recent questionnaire median score of 4/22)</a:t>
            </a:r>
          </a:p>
          <a:p>
            <a:r>
              <a:rPr lang="en-US" dirty="0"/>
              <a:t>It WILL come up in an interview at some point in your careers</a:t>
            </a:r>
          </a:p>
          <a:p>
            <a:r>
              <a:rPr lang="en-US" dirty="0"/>
              <a:t>NICE is here to stay – it was given a more important role in the 2011 Health and Social Care Bill</a:t>
            </a:r>
          </a:p>
          <a:p>
            <a:r>
              <a:rPr lang="en-US" dirty="0"/>
              <a:t>NICE guidance will be relevant to many aspects of ALL careers in </a:t>
            </a:r>
            <a:r>
              <a:rPr lang="en-US" dirty="0" smtClean="0"/>
              <a:t>healthcare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2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mlyn IGHI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Hamlyn IGHI Template.potx</Template>
  <TotalTime>1445</TotalTime>
  <Words>1231</Words>
  <Application>Microsoft Office PowerPoint</Application>
  <PresentationFormat>On-screen Show (4:3)</PresentationFormat>
  <Paragraphs>205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Hamlyn IGHI Template</vt:lpstr>
      <vt:lpstr>The role of NICE in improving clinical practice </vt:lpstr>
      <vt:lpstr>STAB Module 3 - Learning Objectives</vt:lpstr>
      <vt:lpstr>Lecture content</vt:lpstr>
      <vt:lpstr>Why is it worth knowing something about NICE?</vt:lpstr>
      <vt:lpstr>Why is it worth knowing something about NICE?</vt:lpstr>
      <vt:lpstr>PowerPoint Presentation</vt:lpstr>
      <vt:lpstr>PowerPoint Presentation</vt:lpstr>
      <vt:lpstr>Why is it worth knowing something about NICE?</vt:lpstr>
      <vt:lpstr>What is NICE?</vt:lpstr>
      <vt:lpstr>What is NICE?</vt:lpstr>
      <vt:lpstr>The days before NICE…</vt:lpstr>
      <vt:lpstr>The days before NICE…</vt:lpstr>
      <vt:lpstr>Who are NICE?</vt:lpstr>
      <vt:lpstr>The structure of NICE</vt:lpstr>
      <vt:lpstr>Place of NICE in the NHS</vt:lpstr>
      <vt:lpstr>Place of NICE in the NHS</vt:lpstr>
      <vt:lpstr>Structure of the NHS</vt:lpstr>
      <vt:lpstr>What does NICE do?</vt:lpstr>
      <vt:lpstr>What does NICE do?</vt:lpstr>
      <vt:lpstr>What does NICE do?</vt:lpstr>
      <vt:lpstr>NICE guidelines</vt:lpstr>
      <vt:lpstr>Evidence base…</vt:lpstr>
      <vt:lpstr>NICE guideline example…</vt:lpstr>
      <vt:lpstr>NICE quality standards</vt:lpstr>
      <vt:lpstr>NICE quality standards</vt:lpstr>
      <vt:lpstr>NICE quality standards</vt:lpstr>
      <vt:lpstr>PowerPoint Presentation</vt:lpstr>
      <vt:lpstr>NICE quality standards into practice</vt:lpstr>
      <vt:lpstr>NICE technology appraisal</vt:lpstr>
      <vt:lpstr>NICE technology appraisal</vt:lpstr>
      <vt:lpstr>PowerPoint Presentation</vt:lpstr>
      <vt:lpstr>NICE technology appraisal</vt:lpstr>
      <vt:lpstr>PowerPoint Presentation</vt:lpstr>
      <vt:lpstr>NICE pathways</vt:lpstr>
      <vt:lpstr>NICE in the news – court uphold NICE Guidance</vt:lpstr>
      <vt:lpstr>PowerPoint Presentation</vt:lpstr>
      <vt:lpstr>Court upholds NICE guidance again</vt:lpstr>
      <vt:lpstr>How might NICE improve clinical practice?</vt:lpstr>
      <vt:lpstr>PowerPoint Presentation</vt:lpstr>
    </vt:vector>
  </TitlesOfParts>
  <Company>steve wilson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</dc:title>
  <dc:creator>steve wilson</dc:creator>
  <cp:lastModifiedBy>Shiel, Nuala</cp:lastModifiedBy>
  <cp:revision>52</cp:revision>
  <dcterms:created xsi:type="dcterms:W3CDTF">2010-10-20T12:01:56Z</dcterms:created>
  <dcterms:modified xsi:type="dcterms:W3CDTF">2013-01-04T10:42:55Z</dcterms:modified>
</cp:coreProperties>
</file>