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10" r:id="rId4"/>
    <p:sldId id="328" r:id="rId5"/>
    <p:sldId id="265" r:id="rId6"/>
    <p:sldId id="264" r:id="rId7"/>
    <p:sldId id="266" r:id="rId8"/>
    <p:sldId id="329" r:id="rId9"/>
    <p:sldId id="337" r:id="rId10"/>
    <p:sldId id="338" r:id="rId11"/>
    <p:sldId id="339" r:id="rId12"/>
    <p:sldId id="315" r:id="rId13"/>
    <p:sldId id="340" r:id="rId14"/>
    <p:sldId id="341" r:id="rId15"/>
    <p:sldId id="342" r:id="rId16"/>
    <p:sldId id="343" r:id="rId17"/>
    <p:sldId id="316" r:id="rId18"/>
    <p:sldId id="334" r:id="rId19"/>
    <p:sldId id="335" r:id="rId20"/>
    <p:sldId id="336" r:id="rId21"/>
    <p:sldId id="295" r:id="rId22"/>
    <p:sldId id="320" r:id="rId23"/>
    <p:sldId id="344" r:id="rId24"/>
    <p:sldId id="345" r:id="rId25"/>
    <p:sldId id="298" r:id="rId26"/>
    <p:sldId id="325" r:id="rId27"/>
    <p:sldId id="327" r:id="rId2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50" d="100"/>
          <a:sy n="50" d="100"/>
        </p:scale>
        <p:origin x="-7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626"/>
            <a:ext cx="2945659" cy="49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626"/>
            <a:ext cx="2945659" cy="49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22D456-D591-450E-B778-302A438AD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105"/>
            <a:ext cx="5438140" cy="446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26"/>
            <a:ext cx="2945659" cy="49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626"/>
            <a:ext cx="2945659" cy="49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769C73-4FDC-4CB3-9246-413B7A4C7F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9DDD6-0703-4578-A9FC-13997B8D1F8C}" type="slidenum">
              <a:rPr lang="en-GB"/>
              <a:pPr/>
              <a:t>1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5142-E486-43E3-93FF-F8D6D4107C7F}" type="slidenum">
              <a:rPr lang="en-GB"/>
              <a:pPr/>
              <a:t>10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5142-E486-43E3-93FF-F8D6D4107C7F}" type="slidenum">
              <a:rPr lang="en-GB"/>
              <a:pPr/>
              <a:t>11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97EAC-8A26-44F9-92DA-BAE6BF7B6146}" type="slidenum">
              <a:rPr lang="en-GB"/>
              <a:pPr/>
              <a:t>12</a:t>
            </a:fld>
            <a:endParaRPr lang="en-GB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A3205-1CA7-4459-A686-66323DAB47CE}" type="slidenum">
              <a:rPr lang="en-GB"/>
              <a:pPr/>
              <a:t>13</a:t>
            </a:fld>
            <a:endParaRPr lang="en-GB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3E0B4-D15B-411D-A1F4-FF6CA74CE88D}" type="slidenum">
              <a:rPr lang="en-GB"/>
              <a:pPr/>
              <a:t>14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3E0B4-D15B-411D-A1F4-FF6CA74CE88D}" type="slidenum">
              <a:rPr lang="en-GB"/>
              <a:pPr/>
              <a:t>15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BDFF9-71CB-4458-B560-3BE0B53002A6}" type="slidenum">
              <a:rPr lang="en-GB"/>
              <a:pPr/>
              <a:t>16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BDFF9-71CB-4458-B560-3BE0B53002A6}" type="slidenum">
              <a:rPr lang="en-GB"/>
              <a:pPr/>
              <a:t>17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A4389-DC7F-46A4-BFB0-F0BB4B562F95}" type="slidenum">
              <a:rPr lang="en-GB"/>
              <a:pPr/>
              <a:t>18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E29A6-04AB-44B5-A9F5-E39D29C8C1F2}" type="slidenum">
              <a:rPr lang="en-GB"/>
              <a:pPr/>
              <a:t>19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1924B-CAB3-4AB1-81D4-6D859E7CBE41}" type="slidenum">
              <a:rPr lang="en-GB"/>
              <a:pPr/>
              <a:t>2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686FE-CC2E-47E2-B038-C9D1A1551E05}" type="slidenum">
              <a:rPr lang="en-GB"/>
              <a:pPr/>
              <a:t>20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3EF2A-6200-4CB1-86E7-46C41C8BCE10}" type="slidenum">
              <a:rPr lang="en-GB"/>
              <a:pPr/>
              <a:t>21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E5E9-5645-40A1-AC67-78262B69D87D}" type="slidenum">
              <a:rPr lang="en-GB"/>
              <a:pPr/>
              <a:t>22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E5E9-5645-40A1-AC67-78262B69D87D}" type="slidenum">
              <a:rPr lang="en-GB"/>
              <a:pPr/>
              <a:t>23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E5E9-5645-40A1-AC67-78262B69D87D}" type="slidenum">
              <a:rPr lang="en-GB"/>
              <a:pPr/>
              <a:t>24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F7BF2-B678-460E-BF58-34E0B503DD8D}" type="slidenum">
              <a:rPr lang="en-GB"/>
              <a:pPr/>
              <a:t>25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B09EC-24C5-41F5-82B6-1C6882F4E51B}" type="slidenum">
              <a:rPr lang="en-GB"/>
              <a:pPr/>
              <a:t>26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3E0B4-D15B-411D-A1F4-FF6CA74CE88D}" type="slidenum">
              <a:rPr lang="en-GB"/>
              <a:pPr/>
              <a:t>27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B7634-17BC-4B85-93B8-C95A9D80CE44}" type="slidenum">
              <a:rPr lang="en-GB"/>
              <a:pPr/>
              <a:t>3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6BADC-B789-4C4B-BE49-6B5DF877BC96}" type="slidenum">
              <a:rPr lang="en-GB"/>
              <a:pPr/>
              <a:t>4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A4603-E772-4234-B728-E135DA461590}" type="slidenum">
              <a:rPr lang="en-GB"/>
              <a:pPr/>
              <a:t>5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93082-8806-4510-8A9F-F1DFB3A76351}" type="slidenum">
              <a:rPr lang="en-GB"/>
              <a:pPr/>
              <a:t>6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81E65-5724-4305-B50E-89BEC76CF0FA}" type="slidenum">
              <a:rPr lang="en-GB"/>
              <a:pPr/>
              <a:t>7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5142-E486-43E3-93FF-F8D6D4107C7F}" type="slidenum">
              <a:rPr lang="en-GB"/>
              <a:pPr/>
              <a:t>8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5142-E486-43E3-93FF-F8D6D4107C7F}" type="slidenum">
              <a:rPr lang="en-GB"/>
              <a:pPr/>
              <a:t>9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C2ABA9-2767-4662-A713-4D8C5E7A28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2BEAB-DF78-4157-AFA5-D8418A1F1F0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7C17DC-A964-4CD1-AA24-94114C5766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8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13D9D6-6D95-457A-8934-CBC69BF3E88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5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299F9A-7230-4D25-A566-0C14DDBC1D6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0DEAA-387C-4959-AB9D-9667847A991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3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9B4F7-BB02-44D3-8AAE-51317314C3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C099BD-BB67-4DA0-8D73-82F56045FC8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1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A5AB8-CEBF-4416-BC51-989415EBEB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783AA-D4E6-4292-9379-2D40D137565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81474-8CBE-4DF1-B4A5-2D5B3465455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8080"/>
                </a:solidFill>
                <a:latin typeface="Trebuchet MS" pitchFamily="34" charset="0"/>
              </a:defRPr>
            </a:lvl1pPr>
          </a:lstStyle>
          <a:p>
            <a:r>
              <a:rPr lang="en-GB"/>
              <a:t>Electromyography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latin typeface="Trebuchet MS" pitchFamily="34" charset="0"/>
              </a:defRPr>
            </a:lvl1pPr>
          </a:lstStyle>
          <a:p>
            <a:fld id="{2C3C7411-C818-415C-95D8-D244ED2F00F5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04800"/>
          </a:xfrm>
        </p:spPr>
        <p:txBody>
          <a:bodyPr/>
          <a:lstStyle/>
          <a:p>
            <a:r>
              <a:rPr lang="en-GB" sz="2000" dirty="0">
                <a:latin typeface="+mn-lt"/>
              </a:rPr>
              <a:t>Electromyography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12F7214-5D24-4CFA-AB23-02CEBF57DF7A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5400" dirty="0" smtClean="0">
                <a:latin typeface="+mn-lt"/>
              </a:rPr>
              <a:t>Introduction to electromyography</a:t>
            </a:r>
            <a:endParaRPr lang="en-GB" sz="5400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685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GB" sz="2800" dirty="0"/>
              <a:t>Paul H Strutton</a:t>
            </a:r>
          </a:p>
          <a:p>
            <a:pPr algn="ctr">
              <a:lnSpc>
                <a:spcPct val="80000"/>
              </a:lnSpc>
            </a:pPr>
            <a:r>
              <a:rPr lang="en-GB" sz="2000" dirty="0" smtClean="0"/>
              <a:t>Department of Surgery and Cancer</a:t>
            </a:r>
            <a:endParaRPr lang="en-GB" sz="20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853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i="1" dirty="0">
                <a:latin typeface="+mn-lt"/>
              </a:rPr>
              <a:t>BSc Surgery and </a:t>
            </a:r>
            <a:r>
              <a:rPr lang="en-GB" sz="2000" i="1" dirty="0" smtClean="0">
                <a:latin typeface="+mn-lt"/>
              </a:rPr>
              <a:t>Anaesthesia</a:t>
            </a:r>
            <a:endParaRPr lang="en-GB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F17E-CEE5-4EE1-8274-8E1663B1338E}" type="slidenum">
              <a:rPr lang="en-GB"/>
              <a:pPr/>
              <a:t>10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Electrode configurations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493845"/>
            <a:ext cx="7848600" cy="394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b="1" dirty="0" err="1" smtClean="0">
                <a:latin typeface="Trebuchet MS" pitchFamily="34" charset="0"/>
              </a:rPr>
              <a:t>Monopolar</a:t>
            </a:r>
            <a:endParaRPr lang="en-GB" sz="2400" b="1" dirty="0" smtClean="0">
              <a:latin typeface="Trebuchet MS" pitchFamily="34" charset="0"/>
            </a:endParaRP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000" dirty="0" smtClean="0">
                <a:latin typeface="Trebuchet MS" pitchFamily="34" charset="0"/>
              </a:rPr>
              <a:t>Single electrode over muscle with respect to reference (this must be located on an electrically neutral tissue). The </a:t>
            </a:r>
            <a:r>
              <a:rPr lang="en-GB" sz="2000" dirty="0" err="1" smtClean="0">
                <a:latin typeface="Trebuchet MS" pitchFamily="34" charset="0"/>
              </a:rPr>
              <a:t>signal:noise</a:t>
            </a:r>
            <a:r>
              <a:rPr lang="en-GB" sz="2000" dirty="0" smtClean="0">
                <a:latin typeface="Trebuchet MS" pitchFamily="34" charset="0"/>
              </a:rPr>
              <a:t> ratio of this setup is inferior to the bipolar setup.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endParaRPr lang="en-GB" sz="2400" dirty="0">
              <a:latin typeface="Trebuchet MS" pitchFamily="34" charset="0"/>
            </a:endParaRP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b="1" dirty="0" smtClean="0">
                <a:latin typeface="Trebuchet MS" pitchFamily="34" charset="0"/>
              </a:rPr>
              <a:t>Bipolar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000" dirty="0" smtClean="0">
                <a:latin typeface="Trebuchet MS" pitchFamily="34" charset="0"/>
              </a:rPr>
              <a:t>Most commonly used setup. Each electrode detects potentials over muscle, each with respect to a reference electrode. Differential amplification subtracts the signal at one electrode from the signal at the other electrode. Common signal (e.g. noise) is subtracted.</a:t>
            </a:r>
            <a:endParaRPr lang="en-GB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F17E-CEE5-4EE1-8274-8E1663B1338E}" type="slidenum">
              <a:rPr lang="en-GB"/>
              <a:pPr/>
              <a:t>11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Experimental setup</a:t>
            </a:r>
            <a:endParaRPr lang="en-GB" sz="4000" dirty="0">
              <a:latin typeface="Trebuchet MS" pitchFamily="34" charset="0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253288" cy="506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C96F92-EF37-485E-B611-F84285D4A851}" type="slidenum">
              <a:rPr lang="en-GB"/>
              <a:pPr/>
              <a:t>12</a:t>
            </a:fld>
            <a:endParaRPr lang="en-GB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3600" dirty="0">
                <a:latin typeface="Trebuchet MS" pitchFamily="34" charset="0"/>
              </a:rPr>
              <a:t>Raw EMG </a:t>
            </a:r>
            <a:r>
              <a:rPr lang="en-GB" sz="3600" dirty="0" smtClean="0">
                <a:latin typeface="Trebuchet MS" pitchFamily="34" charset="0"/>
              </a:rPr>
              <a:t>during dynamic </a:t>
            </a:r>
            <a:r>
              <a:rPr lang="en-GB" sz="3600" dirty="0" err="1" smtClean="0">
                <a:latin typeface="Trebuchet MS" pitchFamily="34" charset="0"/>
              </a:rPr>
              <a:t>contrations</a:t>
            </a:r>
            <a:endParaRPr lang="en-GB" sz="3600" dirty="0">
              <a:latin typeface="Trebuchet MS" pitchFamily="34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7" r="9962" b="25397"/>
          <a:stretch>
            <a:fillRect/>
          </a:stretch>
        </p:blipFill>
        <p:spPr bwMode="auto">
          <a:xfrm>
            <a:off x="990600" y="1524000"/>
            <a:ext cx="68310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8818E-9FA7-411C-993A-DA359A590BC7}" type="slidenum">
              <a:rPr lang="en-GB"/>
              <a:pPr/>
              <a:t>13</a:t>
            </a:fld>
            <a:endParaRPr lang="en-GB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31838"/>
          </a:xfrm>
          <a:noFill/>
        </p:spPr>
        <p:txBody>
          <a:bodyPr/>
          <a:lstStyle/>
          <a:p>
            <a:pPr algn="ctr"/>
            <a:r>
              <a:rPr lang="en-GB" sz="2400" dirty="0" smtClean="0">
                <a:latin typeface="Trebuchet MS" pitchFamily="34" charset="0"/>
              </a:rPr>
              <a:t>Raw EMG during a maximum </a:t>
            </a:r>
            <a:r>
              <a:rPr lang="en-GB" sz="2400" dirty="0">
                <a:latin typeface="Trebuchet MS" pitchFamily="34" charset="0"/>
              </a:rPr>
              <a:t>voluntary contraction (MVC)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628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4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94596-B106-41A5-AA7A-97D63EADE850}" type="slidenum">
              <a:rPr lang="en-GB"/>
              <a:pPr/>
              <a:t>14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Raw EMG during a 20% contraction</a:t>
            </a:r>
            <a:endParaRPr lang="en-GB" sz="4000" dirty="0">
              <a:latin typeface="Trebuchet MS" pitchFamily="34" charset="0"/>
            </a:endParaRP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41413"/>
            <a:ext cx="7678737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94596-B106-41A5-AA7A-97D63EADE850}" type="slidenum">
              <a:rPr lang="en-GB"/>
              <a:pPr/>
              <a:t>15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How can we analyse the EMG data?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164799"/>
            <a:ext cx="7848600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spcAft>
                <a:spcPct val="200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GB" sz="2400" dirty="0" smtClean="0">
                <a:latin typeface="Trebuchet MS" pitchFamily="34" charset="0"/>
              </a:rPr>
              <a:t>Average the signal</a:t>
            </a:r>
          </a:p>
          <a:p>
            <a:pPr marL="457200" indent="-457200">
              <a:spcAft>
                <a:spcPct val="200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GB" sz="2400" dirty="0" smtClean="0">
                <a:latin typeface="Trebuchet MS" pitchFamily="34" charset="0"/>
              </a:rPr>
              <a:t>Calculate the root mean square</a:t>
            </a:r>
          </a:p>
          <a:p>
            <a:pPr marL="457200" indent="-457200">
              <a:spcAft>
                <a:spcPct val="200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GB" sz="2400" dirty="0" smtClean="0">
                <a:latin typeface="Trebuchet MS" pitchFamily="34" charset="0"/>
              </a:rPr>
              <a:t>Rectify the signal and measure the mean level</a:t>
            </a:r>
          </a:p>
          <a:p>
            <a:pPr marL="457200" indent="-457200">
              <a:spcAft>
                <a:spcPct val="200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GB" sz="2400" dirty="0" smtClean="0">
                <a:latin typeface="Trebuchet MS" pitchFamily="34" charset="0"/>
              </a:rPr>
              <a:t>Integrate the rectified signal and measure the maximum value</a:t>
            </a:r>
          </a:p>
          <a:p>
            <a:pPr marL="457200" indent="-457200">
              <a:spcAft>
                <a:spcPct val="200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en-GB" sz="2400" dirty="0" smtClean="0">
                <a:latin typeface="Trebuchet MS" pitchFamily="34" charset="0"/>
              </a:rPr>
              <a:t>Examine the frequency of the signal</a:t>
            </a:r>
            <a:endParaRPr lang="en-GB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1A2D2-32B1-4BAF-8552-9815447E80A9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Averaging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07988" y="1295400"/>
            <a:ext cx="8278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This can be used to quantify muscle activity over specific time intervals.</a:t>
            </a:r>
          </a:p>
          <a:p>
            <a:r>
              <a:rPr lang="en-GB" dirty="0" smtClean="0">
                <a:latin typeface="Trebuchet MS" pitchFamily="34" charset="0"/>
              </a:rPr>
              <a:t>	Static contraction			Dynamic contractions</a:t>
            </a:r>
            <a:endParaRPr lang="en-GB" dirty="0">
              <a:latin typeface="Trebuchet MS" pitchFamily="34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8287"/>
            <a:ext cx="423985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59" y="2428287"/>
            <a:ext cx="43005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3145" y="2362200"/>
            <a:ext cx="365760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058301" y="2362200"/>
            <a:ext cx="365760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876448" y="2362200"/>
            <a:ext cx="365760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657698" y="2362200"/>
            <a:ext cx="365760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561671" y="2377440"/>
            <a:ext cx="365760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1A2D2-32B1-4BAF-8552-9815447E80A9}" type="slidenum">
              <a:rPr lang="en-GB"/>
              <a:pPr/>
              <a:t>17</a:t>
            </a:fld>
            <a:endParaRPr lang="en-GB"/>
          </a:p>
        </p:txBody>
      </p:sp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3513"/>
            <a:ext cx="40767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>
                <a:latin typeface="Trebuchet MS" pitchFamily="34" charset="0"/>
              </a:rPr>
              <a:t>Root Mean Square (RMS</a:t>
            </a:r>
            <a:r>
              <a:rPr lang="en-GB" sz="4000" dirty="0" smtClean="0">
                <a:latin typeface="Trebuchet MS" pitchFamily="34" charset="0"/>
              </a:rPr>
              <a:t>) amplitude</a:t>
            </a:r>
            <a:endParaRPr lang="en-GB" sz="4000" dirty="0">
              <a:latin typeface="Trebuchet MS" pitchFamily="34" charset="0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3513"/>
            <a:ext cx="40386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07988" y="1295400"/>
            <a:ext cx="8278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rebuchet MS" pitchFamily="34" charset="0"/>
              </a:rPr>
              <a:t>RMS is a measure of the magnitude of a varying quantity.</a:t>
            </a:r>
          </a:p>
          <a:p>
            <a:r>
              <a:rPr lang="en-GB">
                <a:latin typeface="Trebuchet MS" pitchFamily="34" charset="0"/>
              </a:rPr>
              <a:t>It is especially useful when variates are positive and negative, e.g. in EMG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rebuchet MS" pitchFamily="34" charset="0"/>
              </a:rPr>
              <a:t>Mean = 0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6096000" y="2438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rebuchet MS" pitchFamily="34" charset="0"/>
              </a:rPr>
              <a:t>Mean = 0.071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306638" y="2895600"/>
            <a:ext cx="3365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6750050" y="2895600"/>
            <a:ext cx="3365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0E974-7120-41CD-AAED-DE6A595C543A}" type="slidenum">
              <a:rPr lang="en-GB"/>
              <a:pPr/>
              <a:t>18</a:t>
            </a:fld>
            <a:endParaRPr lang="en-GB"/>
          </a:p>
        </p:txBody>
      </p:sp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06688"/>
            <a:ext cx="4049713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Rectification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3513"/>
            <a:ext cx="40386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rebuchet MS" pitchFamily="34" charset="0"/>
              </a:rPr>
              <a:t>EMG has both negative and positive polarity. Rectification converts the signal to a positive polarity so that the mean amplitude of the spikes becomes meaningful.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rebuchet MS" pitchFamily="34" charset="0"/>
              </a:rPr>
              <a:t>Mean = 0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019800" y="24384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Trebuchet MS" pitchFamily="34" charset="0"/>
              </a:rPr>
              <a:t>Mean = 0.0613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306638" y="2895600"/>
            <a:ext cx="3365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6729413" y="2895600"/>
            <a:ext cx="3365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991A-DDBC-43BF-8EF8-C2BF0683FA23}" type="slidenum">
              <a:rPr lang="en-GB"/>
              <a:pPr/>
              <a:t>19</a:t>
            </a:fld>
            <a:endParaRPr lang="en-GB"/>
          </a:p>
        </p:txBody>
      </p:sp>
      <p:pic>
        <p:nvPicPr>
          <p:cNvPr id="1382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5"/>
          <a:stretch>
            <a:fillRect/>
          </a:stretch>
        </p:blipFill>
        <p:spPr bwMode="auto">
          <a:xfrm>
            <a:off x="4348163" y="2743200"/>
            <a:ext cx="39719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0"/>
          <a:stretch>
            <a:fillRect/>
          </a:stretch>
        </p:blipFill>
        <p:spPr bwMode="auto">
          <a:xfrm>
            <a:off x="227013" y="2705100"/>
            <a:ext cx="399256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Integrated rectified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rebuchet MS" pitchFamily="34" charset="0"/>
              </a:rPr>
              <a:t>Best measure of total muscular effort. Describes how the EMG changes over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153C8-6A95-4346-85F3-9D449B77B010}" type="slidenum">
              <a:rPr lang="en-GB"/>
              <a:pPr/>
              <a:t>2</a:t>
            </a:fld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GB">
                <a:latin typeface="Trebuchet MS" pitchFamily="34" charset="0"/>
              </a:rPr>
              <a:t>What is EMG?</a:t>
            </a:r>
          </a:p>
          <a:p>
            <a:pPr>
              <a:buSzTx/>
              <a:buFontTx/>
              <a:buChar char="•"/>
            </a:pPr>
            <a:r>
              <a:rPr lang="en-GB">
                <a:latin typeface="Trebuchet MS" pitchFamily="34" charset="0"/>
              </a:rPr>
              <a:t>How can we record it?</a:t>
            </a:r>
          </a:p>
          <a:p>
            <a:pPr>
              <a:buSzTx/>
              <a:buFontTx/>
              <a:buChar char="•"/>
            </a:pPr>
            <a:r>
              <a:rPr lang="en-GB">
                <a:latin typeface="Trebuchet MS" pitchFamily="34" charset="0"/>
              </a:rPr>
              <a:t>What does it tell us?</a:t>
            </a:r>
          </a:p>
          <a:p>
            <a:pPr>
              <a:buSzTx/>
              <a:buFontTx/>
              <a:buChar char="•"/>
            </a:pPr>
            <a:r>
              <a:rPr lang="en-GB">
                <a:latin typeface="Trebuchet MS" pitchFamily="34" charset="0"/>
              </a:rPr>
              <a:t>Summary</a:t>
            </a:r>
          </a:p>
          <a:p>
            <a:pPr>
              <a:buSzTx/>
              <a:buFontTx/>
              <a:buChar char="•"/>
            </a:pPr>
            <a:endParaRPr lang="en-GB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52134C-88BB-4639-B9BF-C658ED19B345}" type="slidenum">
              <a:rPr lang="en-GB"/>
              <a:pPr/>
              <a:t>20</a:t>
            </a:fld>
            <a:endParaRPr lang="en-GB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Frequency analysis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Analysis of the frequency of the waveform</a:t>
            </a:r>
            <a:endParaRPr lang="en-GB" dirty="0">
              <a:latin typeface="Trebuchet MS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139" y="2152049"/>
            <a:ext cx="3814661" cy="3791551"/>
            <a:chOff x="300138" y="1466249"/>
            <a:chExt cx="8562975" cy="5182201"/>
          </a:xfrm>
        </p:grpSpPr>
        <p:pic>
          <p:nvPicPr>
            <p:cNvPr id="14029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38" y="1466249"/>
              <a:ext cx="8562975" cy="260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29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38" y="4038600"/>
              <a:ext cx="8562975" cy="260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67201" y="2152049"/>
            <a:ext cx="4419600" cy="3791551"/>
            <a:chOff x="2271713" y="2730500"/>
            <a:chExt cx="4600575" cy="2784475"/>
          </a:xfrm>
        </p:grpSpPr>
        <p:pic>
          <p:nvPicPr>
            <p:cNvPr id="14030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2730500"/>
              <a:ext cx="460057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301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4114800"/>
              <a:ext cx="460057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B5E34-6AB9-47BA-BCD6-7EF16539507C}" type="slidenum">
              <a:rPr lang="en-GB"/>
              <a:pPr/>
              <a:t>21</a:t>
            </a:fld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>
                <a:latin typeface="Trebuchet MS" pitchFamily="34" charset="0"/>
              </a:rPr>
              <a:t>Fatigue analysis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7836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Surface EMG declines during a maximal contraction</a:t>
            </a:r>
            <a:endParaRPr lang="en-GB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15D2-3480-48DE-8DBA-ADF34469B69D}" type="slidenum">
              <a:rPr lang="en-GB"/>
              <a:pPr/>
              <a:t>22</a:t>
            </a:fld>
            <a:endParaRPr lang="en-GB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050"/>
            <a:ext cx="91440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Firing rates of motor neurones declines during MVC contractions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4000" smtClean="0">
                <a:latin typeface="Trebuchet MS" pitchFamily="34" charset="0"/>
              </a:rPr>
              <a:t>Fatigue analysis</a:t>
            </a:r>
            <a:endParaRPr lang="en-GB" sz="4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15D2-3480-48DE-8DBA-ADF34469B69D}" type="slidenum">
              <a:rPr lang="en-GB"/>
              <a:pPr/>
              <a:t>23</a:t>
            </a:fld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Surface EMG </a:t>
            </a:r>
            <a:r>
              <a:rPr lang="en-GB" b="1" dirty="0" smtClean="0">
                <a:latin typeface="Trebuchet MS" pitchFamily="34" charset="0"/>
              </a:rPr>
              <a:t>INCREASES</a:t>
            </a:r>
            <a:r>
              <a:rPr lang="en-GB" dirty="0" smtClean="0">
                <a:latin typeface="Trebuchet MS" pitchFamily="34" charset="0"/>
              </a:rPr>
              <a:t> during a sub-maximal contraction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4000" smtClean="0">
                <a:latin typeface="Trebuchet MS" pitchFamily="34" charset="0"/>
              </a:rPr>
              <a:t>Fatigue analysis</a:t>
            </a:r>
            <a:endParaRPr lang="en-GB" sz="4000" dirty="0">
              <a:latin typeface="Trebuchet MS" pitchFamily="34" charset="0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13" y="1664732"/>
            <a:ext cx="4623961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F15D2-3480-48DE-8DBA-ADF34469B69D}" type="slidenum">
              <a:rPr lang="en-GB"/>
              <a:pPr/>
              <a:t>24</a:t>
            </a:fld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7988" y="1295400"/>
            <a:ext cx="8278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Trebuchet MS" pitchFamily="34" charset="0"/>
              </a:rPr>
              <a:t>Decline in median frequency of signal during fatigue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4000" smtClean="0">
                <a:latin typeface="Trebuchet MS" pitchFamily="34" charset="0"/>
              </a:rPr>
              <a:t>Fatigue analysis</a:t>
            </a:r>
            <a:endParaRPr lang="en-GB" sz="4000" dirty="0">
              <a:latin typeface="Trebuchet MS" pitchFamily="34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8208"/>
            <a:ext cx="416528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3" y="2028208"/>
            <a:ext cx="4495157" cy="300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39A0A6-BDAE-4B16-AD1C-1E4074E74303}" type="slidenum">
              <a:rPr lang="en-GB"/>
              <a:pPr/>
              <a:t>25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The surface EMG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4191000"/>
          </a:xfrm>
        </p:spPr>
        <p:txBody>
          <a:bodyPr/>
          <a:lstStyle/>
          <a:p>
            <a:pPr marL="354013" indent="-354013">
              <a:spcAft>
                <a:spcPct val="50000"/>
              </a:spcAft>
              <a:buSzTx/>
              <a:buFontTx/>
              <a:buChar char="•"/>
            </a:pPr>
            <a:r>
              <a:rPr lang="en-GB" sz="3600">
                <a:latin typeface="Trebuchet MS" pitchFamily="34" charset="0"/>
              </a:rPr>
              <a:t>Surface EMG is related to force produced in the muscles.</a:t>
            </a:r>
          </a:p>
          <a:p>
            <a:pPr marL="354013" indent="-354013">
              <a:spcAft>
                <a:spcPct val="50000"/>
              </a:spcAft>
              <a:buSzTx/>
              <a:buFontTx/>
              <a:buChar char="•"/>
            </a:pPr>
            <a:endParaRPr lang="en-GB" sz="3600">
              <a:latin typeface="Trebuchet MS" pitchFamily="34" charset="0"/>
            </a:endParaRPr>
          </a:p>
          <a:p>
            <a:pPr marL="354013" indent="-354013">
              <a:spcAft>
                <a:spcPct val="50000"/>
              </a:spcAft>
              <a:buSzTx/>
              <a:buFontTx/>
              <a:buChar char="•"/>
            </a:pPr>
            <a:r>
              <a:rPr lang="en-GB" sz="3600">
                <a:latin typeface="Trebuchet MS" pitchFamily="34" charset="0"/>
              </a:rPr>
              <a:t>As force increases the surface EMG area increases linearly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DCBD9A-DE68-4E69-904C-968C876BDFDB}" type="slidenum">
              <a:rPr lang="en-GB"/>
              <a:pPr/>
              <a:t>26</a:t>
            </a:fld>
            <a:endParaRPr lang="en-GB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EMG force relationship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27188"/>
            <a:ext cx="6629400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94596-B106-41A5-AA7A-97D63EADE850}" type="slidenum">
              <a:rPr lang="en-GB"/>
              <a:pPr/>
              <a:t>27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20% MVC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41413"/>
            <a:ext cx="7678737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F0555-3869-4747-ABB1-B1B976C65F09}" type="slidenum">
              <a:rPr lang="en-GB"/>
              <a:pPr/>
              <a:t>3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Learning Outcomes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algn="ctr">
              <a:lnSpc>
                <a:spcPct val="80000"/>
              </a:lnSpc>
              <a:buSzTx/>
              <a:buFontTx/>
              <a:buNone/>
            </a:pPr>
            <a:r>
              <a:rPr lang="en-GB" sz="3600" dirty="0">
                <a:latin typeface="Trebuchet MS" pitchFamily="34" charset="0"/>
              </a:rPr>
              <a:t>By the end of this session you should be able to: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endParaRPr lang="en-GB" sz="24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Define electromyography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List what is needed to record EMG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Describe the relationship between surface EMG and force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Describe what EMG signals look </a:t>
            </a:r>
            <a:r>
              <a:rPr lang="en-GB" sz="2400" dirty="0" smtClean="0">
                <a:latin typeface="Trebuchet MS" pitchFamily="34" charset="0"/>
              </a:rPr>
              <a:t>like</a:t>
            </a:r>
            <a:endParaRPr lang="en-GB" sz="2400" dirty="0">
              <a:latin typeface="Trebuchet MS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List the techniques are used to analyse EMG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D0202-E8B7-40CA-A367-6D4A78D92E01}" type="slidenum">
              <a:rPr lang="en-GB"/>
              <a:pPr/>
              <a:t>4</a:t>
            </a:fld>
            <a:endParaRPr lang="en-GB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Introduction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982788"/>
            <a:ext cx="8226425" cy="3884612"/>
          </a:xfrm>
          <a:noFill/>
        </p:spPr>
        <p:txBody>
          <a:bodyPr/>
          <a:lstStyle/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800">
                <a:latin typeface="Trebuchet MS" pitchFamily="34" charset="0"/>
              </a:rPr>
              <a:t>During muscle activation small electrical currents are generated as ions are exchanged across muscles fibre membranes.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endParaRPr lang="en-GB" sz="2800">
              <a:latin typeface="Trebuchet MS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800">
                <a:latin typeface="Trebuchet MS" pitchFamily="34" charset="0"/>
              </a:rPr>
              <a:t>These processes occur during muscle activation but prior to contraction and the generation of force. 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endParaRPr lang="en-GB" sz="2800">
              <a:latin typeface="Trebuchet MS" pitchFamily="34" charset="0"/>
            </a:endParaRPr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en-GB" sz="2800">
                <a:latin typeface="Trebuchet MS" pitchFamily="34" charset="0"/>
              </a:rPr>
              <a:t>The electromyogram (EMG) is the bioeletric signal generated by this exchange of ions.</a:t>
            </a:r>
          </a:p>
          <a:p>
            <a:pPr>
              <a:lnSpc>
                <a:spcPct val="80000"/>
              </a:lnSpc>
              <a:buSzTx/>
              <a:buFontTx/>
              <a:buChar char="•"/>
            </a:pPr>
            <a:endParaRPr lang="en-GB" sz="2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018D5-D8EA-4944-A596-0005B00206B7}" type="slidenum">
              <a:rPr lang="en-GB"/>
              <a:pPr/>
              <a:t>5</a:t>
            </a:fld>
            <a:endParaRPr lang="en-GB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The motor unit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8200" y="62484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3400" y="1831975"/>
            <a:ext cx="7848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This is the name given to a single motor neuron together with all the muscle fibres that it innervates. It is the smallest functional unit with which to produce force.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Humans have approximately 420,000 motor neurons and 250 million skeletal muscle fibres.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On average each motor neuron supplies about 600 muscle fibres.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>
                <a:latin typeface="Trebuchet MS" pitchFamily="34" charset="0"/>
              </a:rPr>
              <a:t>Stimulation of one motor unit causes contraction of all the muscle fibres in that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86635-29BE-430E-89D8-79DFF82EC519}" type="slidenum">
              <a:rPr lang="en-GB"/>
              <a:pPr/>
              <a:t>6</a:t>
            </a:fld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The motor unit</a:t>
            </a:r>
          </a:p>
        </p:txBody>
      </p:sp>
      <p:pic>
        <p:nvPicPr>
          <p:cNvPr id="19459" name="Picture 3" descr="motor 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4852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8200" y="62484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8CEEE-D060-4DB7-B0C5-98C5B75E7D30}" type="slidenum">
              <a:rPr lang="en-GB"/>
              <a:pPr/>
              <a:t>7</a:t>
            </a:fld>
            <a:endParaRPr lang="en-GB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Regulation of muscle force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43200"/>
            <a:ext cx="4038600" cy="3200400"/>
          </a:xfrm>
        </p:spPr>
        <p:txBody>
          <a:bodyPr/>
          <a:lstStyle/>
          <a:p>
            <a:pPr marL="228600" indent="-228600" algn="ctr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Tx/>
              <a:buNone/>
            </a:pPr>
            <a:r>
              <a:rPr lang="en-GB" sz="2400" b="1">
                <a:latin typeface="Trebuchet MS" pitchFamily="34" charset="0"/>
              </a:rPr>
              <a:t>RECRUITMENT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Tx/>
              <a:buChar char="•"/>
            </a:pPr>
            <a:r>
              <a:rPr lang="en-GB" sz="1800">
                <a:latin typeface="Trebuchet MS" pitchFamily="34" charset="0"/>
              </a:rPr>
              <a:t>Motor units are not randomly recruited. There is an order to this.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Tx/>
              <a:buChar char="•"/>
            </a:pPr>
            <a:r>
              <a:rPr lang="en-GB" sz="1800">
                <a:latin typeface="Trebuchet MS" pitchFamily="34" charset="0"/>
              </a:rPr>
              <a:t>Governed by the “</a:t>
            </a:r>
            <a:r>
              <a:rPr lang="en-GB" sz="1800" b="1">
                <a:latin typeface="Trebuchet MS" pitchFamily="34" charset="0"/>
              </a:rPr>
              <a:t>Size Principle”</a:t>
            </a:r>
            <a:r>
              <a:rPr lang="en-GB" sz="1800">
                <a:latin typeface="Trebuchet MS" pitchFamily="34" charset="0"/>
              </a:rPr>
              <a:t>. Smaller units are recruited first (these are generally the slow twitch units).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Tx/>
              <a:buChar char="•"/>
            </a:pPr>
            <a:r>
              <a:rPr lang="en-GB" sz="1800">
                <a:latin typeface="Trebuchet MS" pitchFamily="34" charset="0"/>
              </a:rPr>
              <a:t>As more force is required, more units are recruited.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Tx/>
              <a:buChar char="•"/>
            </a:pPr>
            <a:r>
              <a:rPr lang="en-GB" sz="1800">
                <a:latin typeface="Trebuchet MS" pitchFamily="34" charset="0"/>
              </a:rPr>
              <a:t>This allows fine control (e.g. when writing), under which low force levels are required.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038600" cy="2667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>
                <a:latin typeface="Trebuchet MS" pitchFamily="34" charset="0"/>
              </a:rPr>
              <a:t>RATE CODING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800">
                <a:latin typeface="Trebuchet MS" pitchFamily="34" charset="0"/>
              </a:rPr>
              <a:t>A motor unit can fire at a range of frequencies.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800">
                <a:latin typeface="Trebuchet MS" pitchFamily="34" charset="0"/>
              </a:rPr>
              <a:t>Slow units fire at a lower frequency.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800">
                <a:latin typeface="Trebuchet MS" pitchFamily="34" charset="0"/>
              </a:rPr>
              <a:t>As the firing rate increases, the force produced by the unit increases.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800">
                <a:latin typeface="Trebuchet MS" pitchFamily="34" charset="0"/>
              </a:rPr>
              <a:t>Summation occurs when units fire at frequency too fast to allow the muscle to relax between arriving action potentials.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3400" y="164465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31775" indent="-231775" algn="ctr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000">
                <a:latin typeface="Trebuchet MS" pitchFamily="34" charset="0"/>
              </a:rPr>
              <a:t>Two mechanisms by which the brain regulates the force that a single muscle can 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F17E-CEE5-4EE1-8274-8E1663B1338E}" type="slidenum">
              <a:rPr lang="en-GB"/>
              <a:pPr/>
              <a:t>8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>
                <a:latin typeface="Trebuchet MS" pitchFamily="34" charset="0"/>
              </a:rPr>
              <a:t>Recording EMG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832400"/>
            <a:ext cx="7848600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EMG signals are small (100μV – 5mV) in comparison to other ambient signals (interference or noise).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Need to have a recording setup that maximises the </a:t>
            </a:r>
            <a:r>
              <a:rPr lang="en-GB" sz="2400" dirty="0" err="1" smtClean="0">
                <a:latin typeface="Trebuchet MS" pitchFamily="34" charset="0"/>
              </a:rPr>
              <a:t>signal:noise</a:t>
            </a:r>
            <a:r>
              <a:rPr lang="en-GB" sz="2400" dirty="0" smtClean="0">
                <a:latin typeface="Trebuchet MS" pitchFamily="34" charset="0"/>
              </a:rPr>
              <a:t> ratio.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Noise can arise from other muscles, electrical machinery, movements of wires, power lines, fluorescent lighting.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Need to filter the signal.</a:t>
            </a:r>
            <a:endParaRPr lang="en-GB" sz="2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Electromyography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1F17E-CEE5-4EE1-8274-8E1663B1338E}" type="slidenum">
              <a:rPr lang="en-GB"/>
              <a:pPr/>
              <a:t>9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algn="ctr"/>
            <a:r>
              <a:rPr lang="en-GB" sz="4000" dirty="0" smtClean="0">
                <a:latin typeface="Trebuchet MS" pitchFamily="34" charset="0"/>
              </a:rPr>
              <a:t>Electrodes</a:t>
            </a:r>
            <a:endParaRPr lang="en-GB" sz="4000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684667"/>
            <a:ext cx="3924300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Surface electrodes - Non-invasive and non-painful – can record global activity of muscle</a:t>
            </a: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endParaRPr lang="en-GB" sz="2400" dirty="0" smtClean="0">
              <a:latin typeface="Trebuchet MS" pitchFamily="34" charset="0"/>
            </a:endParaRPr>
          </a:p>
          <a:p>
            <a:pPr marL="231775" indent="-231775">
              <a:spcAft>
                <a:spcPct val="20000"/>
              </a:spcAft>
              <a:buClr>
                <a:schemeClr val="bg2"/>
              </a:buClr>
              <a:buFontTx/>
              <a:buChar char="•"/>
            </a:pPr>
            <a:r>
              <a:rPr lang="en-GB" sz="2400" dirty="0" smtClean="0">
                <a:latin typeface="Trebuchet MS" pitchFamily="34" charset="0"/>
              </a:rPr>
              <a:t>Indwelling (needle) electrodes - Invasive – can be used to isolate single motor unit activity</a:t>
            </a:r>
            <a:endParaRPr lang="en-GB" sz="2400" dirty="0">
              <a:latin typeface="Trebuchet MS" pitchFamily="34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1828800"/>
            <a:ext cx="1295400" cy="149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038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230</TotalTime>
  <Words>846</Words>
  <Application>Microsoft Office PowerPoint</Application>
  <PresentationFormat>On-screen Show (4:3)</PresentationFormat>
  <Paragraphs>177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Introduction to electromyography</vt:lpstr>
      <vt:lpstr>Overview</vt:lpstr>
      <vt:lpstr>Learning Outcomes</vt:lpstr>
      <vt:lpstr>Introduction</vt:lpstr>
      <vt:lpstr>The motor unit</vt:lpstr>
      <vt:lpstr>The motor unit</vt:lpstr>
      <vt:lpstr>Regulation of muscle force</vt:lpstr>
      <vt:lpstr>Recording EMG</vt:lpstr>
      <vt:lpstr>Electrodes</vt:lpstr>
      <vt:lpstr>Electrode configurations</vt:lpstr>
      <vt:lpstr>Experimental setup</vt:lpstr>
      <vt:lpstr>Raw EMG during dynamic contrations</vt:lpstr>
      <vt:lpstr>Raw EMG during a maximum voluntary contraction (MVC)</vt:lpstr>
      <vt:lpstr>Raw EMG during a 20% contraction</vt:lpstr>
      <vt:lpstr>How can we analyse the EMG data?</vt:lpstr>
      <vt:lpstr>Averaging</vt:lpstr>
      <vt:lpstr>Root Mean Square (RMS) amplitude</vt:lpstr>
      <vt:lpstr>Rectification</vt:lpstr>
      <vt:lpstr>Integrated rectified</vt:lpstr>
      <vt:lpstr>Frequency analysis</vt:lpstr>
      <vt:lpstr>Fatigue analysis</vt:lpstr>
      <vt:lpstr>PowerPoint Presentation</vt:lpstr>
      <vt:lpstr>PowerPoint Presentation</vt:lpstr>
      <vt:lpstr>PowerPoint Presentation</vt:lpstr>
      <vt:lpstr>The surface EMG</vt:lpstr>
      <vt:lpstr>EMG force relationship</vt:lpstr>
      <vt:lpstr>20% MVC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neural components of fatigue</dc:title>
  <dc:creator>strutp</dc:creator>
  <cp:lastModifiedBy>Shiel, Nuala</cp:lastModifiedBy>
  <cp:revision>185</cp:revision>
  <cp:lastPrinted>2012-01-26T11:06:55Z</cp:lastPrinted>
  <dcterms:created xsi:type="dcterms:W3CDTF">2006-01-06T13:54:06Z</dcterms:created>
  <dcterms:modified xsi:type="dcterms:W3CDTF">2013-01-31T15:43:43Z</dcterms:modified>
</cp:coreProperties>
</file>