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86" r:id="rId2"/>
    <p:sldMasterId id="2147483674" r:id="rId3"/>
    <p:sldMasterId id="2147483662" r:id="rId4"/>
    <p:sldMasterId id="2147483690" r:id="rId5"/>
  </p:sldMasterIdLst>
  <p:notesMasterIdLst>
    <p:notesMasterId r:id="rId4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3" r:id="rId14"/>
    <p:sldId id="264" r:id="rId15"/>
    <p:sldId id="265" r:id="rId16"/>
    <p:sldId id="267" r:id="rId17"/>
    <p:sldId id="268" r:id="rId18"/>
    <p:sldId id="270" r:id="rId19"/>
    <p:sldId id="269" r:id="rId20"/>
    <p:sldId id="271" r:id="rId21"/>
    <p:sldId id="272" r:id="rId22"/>
    <p:sldId id="276" r:id="rId23"/>
    <p:sldId id="275" r:id="rId24"/>
    <p:sldId id="273" r:id="rId25"/>
    <p:sldId id="274" r:id="rId26"/>
    <p:sldId id="277" r:id="rId27"/>
    <p:sldId id="278" r:id="rId28"/>
    <p:sldId id="279" r:id="rId29"/>
    <p:sldId id="280" r:id="rId30"/>
    <p:sldId id="281" r:id="rId31"/>
    <p:sldId id="293" r:id="rId32"/>
    <p:sldId id="282" r:id="rId33"/>
    <p:sldId id="292" r:id="rId34"/>
    <p:sldId id="283" r:id="rId35"/>
    <p:sldId id="284" r:id="rId36"/>
    <p:sldId id="286" r:id="rId37"/>
    <p:sldId id="287" r:id="rId38"/>
    <p:sldId id="288" r:id="rId39"/>
    <p:sldId id="289" r:id="rId40"/>
    <p:sldId id="291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5C7A1-8BD6-4D5C-B860-00860EEA9BE0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734E2-CE14-4E51-95F6-160C89923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1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34E2-CE14-4E51-95F6-160C899231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1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GB" sz="1200"/>
              <a:t>14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7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08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8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6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6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3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9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1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1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19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3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7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609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03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4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82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77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51D9BB-C8B7-4A42-AB88-3BE23F334419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B4F2B3-29CA-4F95-8EE2-9C3D26DE8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78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51D9BB-C8B7-4A42-AB88-3BE23F334419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B4F2B3-29CA-4F95-8EE2-9C3D26DE8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3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5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4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6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0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9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68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in any of these colours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36838"/>
            <a:ext cx="82296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pic>
        <p:nvPicPr>
          <p:cNvPr id="1028" name="Picture 6" descr="header-narr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637213"/>
            <a:ext cx="14954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0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68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in any of these colours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36838"/>
            <a:ext cx="82296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pic>
        <p:nvPicPr>
          <p:cNvPr id="1028" name="Picture 6" descr="header-narr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637213"/>
            <a:ext cx="14954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67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68FA7-45AA-4B66-9C64-06EF1778BD7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D0DA-5273-418B-9681-54A6BC491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7267-085D-4AFD-8798-8283A917A056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2D99-EEF5-475D-AF56-3F7A9D9E4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6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68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in any of these colours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36838"/>
            <a:ext cx="82296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header-narrow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637213"/>
            <a:ext cx="14954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630616" cy="1470025"/>
          </a:xfrm>
        </p:spPr>
        <p:txBody>
          <a:bodyPr/>
          <a:lstStyle/>
          <a:p>
            <a:r>
              <a:rPr lang="en-GB" sz="6000" dirty="0" smtClean="0"/>
              <a:t>Anaesthetic toxicity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4221088"/>
            <a:ext cx="5663600" cy="1368285"/>
          </a:xfrm>
        </p:spPr>
        <p:txBody>
          <a:bodyPr>
            <a:noAutofit/>
          </a:bodyPr>
          <a:lstStyle/>
          <a:p>
            <a:pPr algn="r"/>
            <a:r>
              <a:rPr lang="en-GB" dirty="0" smtClean="0"/>
              <a:t>Geoff </a:t>
            </a:r>
            <a:r>
              <a:rPr lang="en-GB" dirty="0" smtClean="0"/>
              <a:t>Lockwood</a:t>
            </a:r>
          </a:p>
          <a:p>
            <a:pPr algn="r"/>
            <a:r>
              <a:rPr lang="en-GB" sz="2800" dirty="0" smtClean="0"/>
              <a:t>Hammersmith </a:t>
            </a:r>
            <a:r>
              <a:rPr lang="en-GB" sz="2800" dirty="0" smtClean="0"/>
              <a:t>Hospital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94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30019"/>
            <a:ext cx="3563888" cy="22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Enflurane</a:t>
            </a:r>
            <a:r>
              <a:rPr lang="en-GB" dirty="0" smtClean="0"/>
              <a:t>: 1966 -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CHFCl-CF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-O-CHF</a:t>
            </a:r>
            <a:r>
              <a:rPr lang="en-GB" sz="2400" baseline="-25000" dirty="0" smtClean="0"/>
              <a:t>2</a:t>
            </a:r>
          </a:p>
          <a:p>
            <a:r>
              <a:rPr lang="en-GB" sz="2400" dirty="0" smtClean="0"/>
              <a:t>only 3% of dose metabolised</a:t>
            </a:r>
          </a:p>
          <a:p>
            <a:r>
              <a:rPr lang="en-GB" sz="2400" dirty="0" smtClean="0"/>
              <a:t>more after enzyme induction</a:t>
            </a:r>
          </a:p>
          <a:p>
            <a:r>
              <a:rPr lang="en-GB" sz="2400" dirty="0" smtClean="0"/>
              <a:t>prolonged use can get [F</a:t>
            </a:r>
            <a:r>
              <a:rPr lang="en-GB" sz="4000" baseline="30000" dirty="0" smtClean="0"/>
              <a:t>-</a:t>
            </a:r>
            <a:r>
              <a:rPr lang="en-GB" sz="2400" dirty="0" smtClean="0"/>
              <a:t>] &gt; 40 µM </a:t>
            </a:r>
          </a:p>
          <a:p>
            <a:r>
              <a:rPr lang="en-GB" sz="2400" dirty="0" smtClean="0"/>
              <a:t>reduced free water clearance common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67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55" y="1844824"/>
            <a:ext cx="3615514" cy="252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Isoflurane</a:t>
            </a:r>
            <a:r>
              <a:rPr lang="en-GB" dirty="0" smtClean="0"/>
              <a:t>: 1983 -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-CHCl-O-CHF</a:t>
            </a:r>
            <a:r>
              <a:rPr lang="en-GB" sz="2400" baseline="-25000" dirty="0" smtClean="0"/>
              <a:t>2</a:t>
            </a:r>
          </a:p>
          <a:p>
            <a:r>
              <a:rPr lang="en-GB" sz="2400" dirty="0" smtClean="0"/>
              <a:t>metabolism 0.1%</a:t>
            </a:r>
          </a:p>
          <a:p>
            <a:r>
              <a:rPr lang="en-GB" sz="2400" dirty="0" smtClean="0"/>
              <a:t>forms negligible F</a:t>
            </a:r>
            <a:r>
              <a:rPr lang="en-GB" sz="3600" baseline="30000" dirty="0" smtClean="0"/>
              <a:t>-</a:t>
            </a:r>
            <a:r>
              <a:rPr lang="en-GB" sz="2400" dirty="0" smtClean="0"/>
              <a:t> and TFA</a:t>
            </a:r>
          </a:p>
          <a:p>
            <a:r>
              <a:rPr lang="en-GB" sz="2400" dirty="0" smtClean="0"/>
              <a:t>hepatitis reported, vanishingly rare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12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279310" cy="212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Desflurane</a:t>
            </a:r>
            <a:r>
              <a:rPr lang="en-GB" dirty="0" smtClean="0"/>
              <a:t>: 1992 -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-CHF-O-CHF</a:t>
            </a:r>
            <a:r>
              <a:rPr lang="en-GB" sz="2400" baseline="-25000" dirty="0" smtClean="0"/>
              <a:t>2</a:t>
            </a:r>
          </a:p>
          <a:p>
            <a:r>
              <a:rPr lang="en-GB" sz="2400" dirty="0" smtClean="0"/>
              <a:t>metabolism &lt; 0.02%</a:t>
            </a:r>
          </a:p>
          <a:p>
            <a:r>
              <a:rPr lang="en-GB" sz="2400" dirty="0" smtClean="0"/>
              <a:t>even less metabolites than </a:t>
            </a:r>
            <a:r>
              <a:rPr lang="en-GB" sz="2400" dirty="0" err="1" smtClean="0"/>
              <a:t>isoflurane</a:t>
            </a:r>
            <a:endParaRPr lang="en-GB" sz="2400" dirty="0" smtClean="0"/>
          </a:p>
          <a:p>
            <a:r>
              <a:rPr lang="en-GB" sz="2400" dirty="0" smtClean="0"/>
              <a:t>one possible case of </a:t>
            </a:r>
            <a:r>
              <a:rPr lang="en-GB" sz="2400" dirty="0" err="1" smtClean="0"/>
              <a:t>desflurane</a:t>
            </a:r>
            <a:r>
              <a:rPr lang="en-GB" sz="2400" dirty="0" smtClean="0"/>
              <a:t> hepatitis</a:t>
            </a:r>
          </a:p>
        </p:txBody>
      </p:sp>
    </p:spTree>
    <p:extLst>
      <p:ext uri="{BB962C8B-B14F-4D97-AF65-F5344CB8AC3E}">
        <p14:creationId xmlns:p14="http://schemas.microsoft.com/office/powerpoint/2010/main" val="16531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Sevoflurane</a:t>
            </a:r>
            <a:r>
              <a:rPr lang="en-GB" dirty="0" smtClean="0"/>
              <a:t>: 1996 -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0445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F-O-CH(-CF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)</a:t>
            </a:r>
            <a:r>
              <a:rPr lang="en-GB" sz="2400" baseline="-25000" dirty="0" smtClean="0"/>
              <a:t>2</a:t>
            </a:r>
          </a:p>
          <a:p>
            <a:r>
              <a:rPr lang="en-GB" sz="2400" dirty="0" smtClean="0"/>
              <a:t>4% metabolised</a:t>
            </a:r>
          </a:p>
          <a:p>
            <a:r>
              <a:rPr lang="en-GB" sz="2400" dirty="0" smtClean="0"/>
              <a:t>HFIP and F</a:t>
            </a:r>
            <a:r>
              <a:rPr lang="en-GB" sz="3200" baseline="30000" dirty="0" smtClean="0"/>
              <a:t>-</a:t>
            </a:r>
            <a:r>
              <a:rPr lang="en-GB" sz="3200" dirty="0" smtClean="0"/>
              <a:t> </a:t>
            </a:r>
            <a:r>
              <a:rPr lang="en-GB" sz="2400" dirty="0" smtClean="0"/>
              <a:t>formed</a:t>
            </a:r>
            <a:endParaRPr lang="en-GB" sz="3200" dirty="0" smtClean="0"/>
          </a:p>
          <a:p>
            <a:r>
              <a:rPr lang="en-GB" sz="2400" dirty="0" smtClean="0"/>
              <a:t>[F</a:t>
            </a:r>
            <a:r>
              <a:rPr lang="en-GB" sz="4000" baseline="30000" dirty="0" smtClean="0"/>
              <a:t>-</a:t>
            </a:r>
            <a:r>
              <a:rPr lang="en-GB" sz="2400" dirty="0" smtClean="0"/>
              <a:t>] &gt; 40 µM </a:t>
            </a:r>
            <a:r>
              <a:rPr lang="en-GB" sz="2400" baseline="30000" dirty="0" smtClean="0"/>
              <a:t>is</a:t>
            </a:r>
            <a:r>
              <a:rPr lang="en-GB" sz="2400" dirty="0" smtClean="0"/>
              <a:t> easy</a:t>
            </a:r>
          </a:p>
          <a:p>
            <a:r>
              <a:rPr lang="en-GB" sz="2400" dirty="0" smtClean="0"/>
              <a:t>No renal dysfunction</a:t>
            </a:r>
          </a:p>
          <a:p>
            <a:pPr lvl="1"/>
            <a:r>
              <a:rPr lang="en-GB" sz="2000" dirty="0" smtClean="0"/>
              <a:t>no renal metabolism</a:t>
            </a:r>
          </a:p>
          <a:p>
            <a:pPr lvl="1"/>
            <a:r>
              <a:rPr lang="en-GB" sz="2000" dirty="0" smtClean="0"/>
              <a:t>short transit time</a:t>
            </a:r>
          </a:p>
          <a:p>
            <a:r>
              <a:rPr lang="en-GB" sz="2400" dirty="0" smtClean="0"/>
              <a:t>No liver dysfunction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5"/>
            <a:ext cx="3279998" cy="26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Anaesthetic metabolism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420888"/>
            <a:ext cx="8153400" cy="3967336"/>
          </a:xfrm>
          <a:noFill/>
          <a:ln/>
        </p:spPr>
        <p:txBody>
          <a:bodyPr>
            <a:normAutofit/>
          </a:bodyPr>
          <a:lstStyle/>
          <a:p>
            <a:r>
              <a:rPr lang="en-GB" sz="2400" dirty="0"/>
              <a:t>P450 2E1</a:t>
            </a:r>
          </a:p>
          <a:p>
            <a:pPr lvl="1"/>
            <a:r>
              <a:rPr lang="en-GB" sz="2000" dirty="0"/>
              <a:t>liver only in humans</a:t>
            </a:r>
          </a:p>
          <a:p>
            <a:pPr lvl="1"/>
            <a:r>
              <a:rPr lang="en-GB" sz="2000" dirty="0"/>
              <a:t>isoniazid, alcohol induce, </a:t>
            </a:r>
            <a:r>
              <a:rPr lang="en-GB" sz="2000" dirty="0" err="1"/>
              <a:t>disulphiram</a:t>
            </a:r>
            <a:r>
              <a:rPr lang="en-GB" sz="2000" dirty="0"/>
              <a:t> inhibits</a:t>
            </a:r>
          </a:p>
          <a:p>
            <a:pPr lvl="1"/>
            <a:r>
              <a:rPr lang="en-GB" sz="2000" dirty="0"/>
              <a:t>oxidative metabolism of volatile anaesthetics</a:t>
            </a:r>
          </a:p>
          <a:p>
            <a:r>
              <a:rPr lang="en-GB" sz="2400" dirty="0"/>
              <a:t>P450 1A</a:t>
            </a:r>
          </a:p>
          <a:p>
            <a:pPr lvl="1"/>
            <a:r>
              <a:rPr lang="en-GB" sz="2000" dirty="0"/>
              <a:t>liver, kidneys and </a:t>
            </a:r>
            <a:r>
              <a:rPr lang="en-GB" sz="2000" dirty="0" smtClean="0"/>
              <a:t>lungs</a:t>
            </a:r>
          </a:p>
          <a:p>
            <a:pPr lvl="1"/>
            <a:r>
              <a:rPr lang="en-GB" sz="2000" dirty="0" err="1" smtClean="0"/>
              <a:t>sevoflurane</a:t>
            </a:r>
            <a:r>
              <a:rPr lang="en-GB" sz="2000" dirty="0" smtClean="0"/>
              <a:t> resistant</a:t>
            </a:r>
            <a:endParaRPr lang="en-GB" sz="2000" dirty="0"/>
          </a:p>
          <a:p>
            <a:r>
              <a:rPr lang="en-GB" sz="2400" dirty="0"/>
              <a:t>P450 2A6, P450 3A4</a:t>
            </a:r>
          </a:p>
          <a:p>
            <a:pPr lvl="1"/>
            <a:r>
              <a:rPr lang="en-GB" sz="2000" dirty="0"/>
              <a:t>reductive halothane metabolism</a:t>
            </a:r>
          </a:p>
        </p:txBody>
      </p:sp>
    </p:spTree>
    <p:extLst>
      <p:ext uri="{BB962C8B-B14F-4D97-AF65-F5344CB8AC3E}">
        <p14:creationId xmlns:p14="http://schemas.microsoft.com/office/powerpoint/2010/main" val="2425918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Non-biological degradation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93504"/>
            <a:ext cx="8229600" cy="4464496"/>
          </a:xfrm>
        </p:spPr>
        <p:txBody>
          <a:bodyPr/>
          <a:lstStyle/>
          <a:p>
            <a:r>
              <a:rPr lang="en-GB" sz="2400" dirty="0" err="1" smtClean="0"/>
              <a:t>Sevoflurane</a:t>
            </a:r>
            <a:r>
              <a:rPr lang="en-GB" sz="2400" dirty="0" smtClean="0"/>
              <a:t> reacts most with </a:t>
            </a:r>
            <a:r>
              <a:rPr lang="en-GB" sz="2400" dirty="0" err="1" smtClean="0"/>
              <a:t>sodalime</a:t>
            </a:r>
            <a:endParaRPr lang="en-GB" sz="2400" dirty="0" smtClean="0"/>
          </a:p>
          <a:p>
            <a:pPr lvl="1"/>
            <a:r>
              <a:rPr lang="en-GB" sz="2000" dirty="0" smtClean="0"/>
              <a:t>most in normal use, that is</a:t>
            </a:r>
          </a:p>
          <a:p>
            <a:pPr lvl="1"/>
            <a:r>
              <a:rPr lang="en-GB" sz="2000" dirty="0" smtClean="0"/>
              <a:t>resulting compounds toxic in rats</a:t>
            </a:r>
          </a:p>
          <a:p>
            <a:pPr lvl="1"/>
            <a:r>
              <a:rPr lang="en-GB" sz="2000" dirty="0" smtClean="0"/>
              <a:t>no evidence of injury in humans</a:t>
            </a:r>
          </a:p>
          <a:p>
            <a:r>
              <a:rPr lang="en-GB" sz="2400" dirty="0" err="1" smtClean="0"/>
              <a:t>Desflurane</a:t>
            </a:r>
            <a:r>
              <a:rPr lang="en-GB" sz="2400" dirty="0" smtClean="0"/>
              <a:t> degrades most in dry </a:t>
            </a:r>
            <a:r>
              <a:rPr lang="en-GB" sz="2400" dirty="0" err="1" smtClean="0"/>
              <a:t>sodalime</a:t>
            </a:r>
            <a:endParaRPr lang="en-GB" sz="2400" dirty="0" smtClean="0"/>
          </a:p>
          <a:p>
            <a:pPr lvl="1"/>
            <a:r>
              <a:rPr lang="en-GB" sz="2000" dirty="0" smtClean="0"/>
              <a:t>up to 36% </a:t>
            </a:r>
            <a:r>
              <a:rPr lang="en-GB" sz="2000" dirty="0" err="1" smtClean="0"/>
              <a:t>carboxyhaemoglobin</a:t>
            </a:r>
            <a:r>
              <a:rPr lang="en-GB" sz="2000" dirty="0" smtClean="0"/>
              <a:t> reported</a:t>
            </a:r>
          </a:p>
          <a:p>
            <a:r>
              <a:rPr lang="en-GB" sz="2400" dirty="0" err="1" smtClean="0"/>
              <a:t>Sevoflurane</a:t>
            </a:r>
            <a:r>
              <a:rPr lang="en-GB" sz="2400" dirty="0" smtClean="0"/>
              <a:t> reacts with Lewis acids</a:t>
            </a:r>
          </a:p>
          <a:p>
            <a:pPr lvl="1"/>
            <a:r>
              <a:rPr lang="en-GB" sz="2000" dirty="0" smtClean="0"/>
              <a:t>hydrogen fluoride released</a:t>
            </a:r>
          </a:p>
          <a:p>
            <a:pPr lvl="1"/>
            <a:r>
              <a:rPr lang="en-GB" sz="2000" dirty="0" smtClean="0"/>
              <a:t>no evidence of clinical proble</a:t>
            </a:r>
            <a:r>
              <a:rPr lang="en-GB" sz="2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01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Avoid dry </a:t>
            </a:r>
            <a:r>
              <a:rPr lang="en-GB" dirty="0" err="1" smtClean="0"/>
              <a:t>sodalime</a:t>
            </a:r>
            <a:endParaRPr lang="en-GB" dirty="0" smtClean="0"/>
          </a:p>
          <a:p>
            <a:r>
              <a:rPr lang="en-GB" dirty="0" smtClean="0"/>
              <a:t>Use new formulation </a:t>
            </a:r>
            <a:r>
              <a:rPr lang="en-GB" dirty="0" err="1" smtClean="0"/>
              <a:t>sodalime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(</a:t>
            </a:r>
            <a:r>
              <a:rPr lang="en-GB" dirty="0" err="1" smtClean="0"/>
              <a:t>NaOH</a:t>
            </a:r>
            <a:r>
              <a:rPr lang="en-GB" dirty="0" smtClean="0"/>
              <a:t>-free, KOH-free)</a:t>
            </a:r>
          </a:p>
          <a:p>
            <a:r>
              <a:rPr lang="en-GB" dirty="0" smtClean="0"/>
              <a:t>Water down the </a:t>
            </a:r>
            <a:r>
              <a:rPr lang="en-GB" dirty="0" err="1" smtClean="0"/>
              <a:t>sevoflurane</a:t>
            </a:r>
            <a:endParaRPr lang="en-GB" dirty="0"/>
          </a:p>
          <a:p>
            <a:pPr lvl="1"/>
            <a:r>
              <a:rPr lang="en-GB" dirty="0" smtClean="0"/>
              <a:t>Lewis acids inhibited by 300ppm water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57" y="2060848"/>
            <a:ext cx="26834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1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94462"/>
            <a:ext cx="28842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Anaesthesia and the elderly</a:t>
            </a:r>
          </a:p>
          <a:p>
            <a:r>
              <a:rPr lang="en-GB" dirty="0" smtClean="0"/>
              <a:t>Anaesthesia and the developing brain</a:t>
            </a:r>
          </a:p>
          <a:p>
            <a:r>
              <a:rPr lang="en-GB" dirty="0" smtClean="0"/>
              <a:t>Separating anaesthesia and surgery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POCD?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 a bundle of neurocognitive tests</a:t>
            </a:r>
          </a:p>
          <a:p>
            <a:r>
              <a:rPr lang="en-GB" dirty="0" smtClean="0"/>
              <a:t>Calculate z-scores</a:t>
            </a:r>
          </a:p>
          <a:p>
            <a:r>
              <a:rPr lang="en-GB" dirty="0" smtClean="0"/>
              <a:t>A score of more than 2 in two or more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1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elderly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POCD common after cardiac surgery </a:t>
            </a:r>
          </a:p>
          <a:p>
            <a:pPr lvl="1"/>
            <a:r>
              <a:rPr lang="en-GB" dirty="0" smtClean="0"/>
              <a:t>thought to be embolic or inflammatory</a:t>
            </a:r>
          </a:p>
          <a:p>
            <a:r>
              <a:rPr lang="en-GB" dirty="0" smtClean="0"/>
              <a:t>POCD after non-cardiac surgery?</a:t>
            </a:r>
          </a:p>
          <a:p>
            <a:pPr lvl="1"/>
            <a:r>
              <a:rPr lang="en-GB" dirty="0" smtClean="0"/>
              <a:t>deterioration in controls noted in cardiac studies</a:t>
            </a:r>
          </a:p>
          <a:p>
            <a:pPr lvl="1"/>
            <a:r>
              <a:rPr lang="en-GB" dirty="0" smtClean="0"/>
              <a:t>reports from 2000 of cognitive decline</a:t>
            </a:r>
          </a:p>
          <a:p>
            <a:pPr lvl="1"/>
            <a:r>
              <a:rPr lang="en-GB" dirty="0" smtClean="0"/>
              <a:t>surely not the anaesthetic?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2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Toxicity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Old school toxicity</a:t>
            </a:r>
          </a:p>
          <a:p>
            <a:pPr lvl="1"/>
            <a:r>
              <a:rPr lang="en-GB" dirty="0" smtClean="0"/>
              <a:t>heart</a:t>
            </a:r>
          </a:p>
          <a:p>
            <a:pPr lvl="1"/>
            <a:r>
              <a:rPr lang="en-GB" dirty="0" smtClean="0"/>
              <a:t>liver</a:t>
            </a:r>
          </a:p>
          <a:p>
            <a:pPr lvl="1"/>
            <a:r>
              <a:rPr lang="en-GB" dirty="0" smtClean="0"/>
              <a:t>kidney</a:t>
            </a:r>
          </a:p>
          <a:p>
            <a:r>
              <a:rPr lang="en-GB" dirty="0" smtClean="0"/>
              <a:t>New wave toxicity</a:t>
            </a:r>
          </a:p>
          <a:p>
            <a:pPr lvl="1"/>
            <a:r>
              <a:rPr lang="en-GB" dirty="0" smtClean="0"/>
              <a:t>brain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232283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98" y="4797152"/>
            <a:ext cx="32861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56" y="908720"/>
            <a:ext cx="4504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elderly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r>
              <a:rPr lang="en-GB" dirty="0" smtClean="0"/>
              <a:t>ISPOCD1, 1998</a:t>
            </a:r>
          </a:p>
          <a:p>
            <a:pPr lvl="1"/>
            <a:r>
              <a:rPr lang="en-GB" dirty="0" smtClean="0"/>
              <a:t>1,218 patients, 60yr or older</a:t>
            </a:r>
          </a:p>
          <a:p>
            <a:pPr lvl="1"/>
            <a:r>
              <a:rPr lang="en-GB" dirty="0" smtClean="0"/>
              <a:t>major non-cardiac surgery</a:t>
            </a:r>
          </a:p>
          <a:p>
            <a:pPr lvl="1"/>
            <a:r>
              <a:rPr lang="en-GB" dirty="0" smtClean="0"/>
              <a:t>POCD in 26% at 1 week, 10% at 3 months</a:t>
            </a:r>
          </a:p>
          <a:p>
            <a:pPr lvl="1"/>
            <a:r>
              <a:rPr lang="en-GB" dirty="0" smtClean="0"/>
              <a:t>risk factors: age and benzodiazepine use</a:t>
            </a:r>
          </a:p>
          <a:p>
            <a:pPr lvl="1"/>
            <a:r>
              <a:rPr lang="en-GB" dirty="0" smtClean="0"/>
              <a:t>much variability between hospitals</a:t>
            </a:r>
          </a:p>
          <a:p>
            <a:pPr lvl="1"/>
            <a:r>
              <a:rPr lang="en-GB" dirty="0" smtClean="0"/>
              <a:t>UK patients: 3.4% at 1 week, 2.8% at 3 months</a:t>
            </a:r>
          </a:p>
        </p:txBody>
      </p:sp>
    </p:spTree>
    <p:extLst>
      <p:ext uri="{BB962C8B-B14F-4D97-AF65-F5344CB8AC3E}">
        <p14:creationId xmlns:p14="http://schemas.microsoft.com/office/powerpoint/2010/main" val="31256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Duke group, 2008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1,064 patients, 18yr or older</a:t>
            </a:r>
          </a:p>
          <a:p>
            <a:r>
              <a:rPr lang="en-GB" dirty="0"/>
              <a:t>S</a:t>
            </a:r>
            <a:r>
              <a:rPr lang="en-GB" dirty="0" smtClean="0"/>
              <a:t>urgery longer than 2hr</a:t>
            </a:r>
          </a:p>
          <a:p>
            <a:r>
              <a:rPr lang="en-GB" dirty="0" smtClean="0"/>
              <a:t>Assessed at 1 week and 3 months</a:t>
            </a:r>
          </a:p>
          <a:p>
            <a:r>
              <a:rPr lang="en-GB" dirty="0" smtClean="0"/>
              <a:t>Risk factors for POCD at 3 months</a:t>
            </a:r>
          </a:p>
          <a:p>
            <a:pPr lvl="1"/>
            <a:r>
              <a:rPr lang="en-GB" dirty="0" smtClean="0"/>
              <a:t>increasing age</a:t>
            </a:r>
          </a:p>
          <a:p>
            <a:pPr lvl="1"/>
            <a:r>
              <a:rPr lang="en-GB" dirty="0" smtClean="0"/>
              <a:t>lower educational level</a:t>
            </a:r>
          </a:p>
          <a:p>
            <a:pPr lvl="1"/>
            <a:r>
              <a:rPr lang="en-GB" dirty="0" smtClean="0"/>
              <a:t>previous CVA without residual impairment</a:t>
            </a:r>
          </a:p>
          <a:p>
            <a:pPr lvl="1"/>
            <a:r>
              <a:rPr lang="en-GB" dirty="0" smtClean="0"/>
              <a:t>POCD at hospital discharge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97" y="1268761"/>
            <a:ext cx="32403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5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ISPOCD-2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Tasks addressing questions from ISPOCD-1</a:t>
            </a:r>
          </a:p>
          <a:p>
            <a:pPr marL="0" indent="0">
              <a:buNone/>
            </a:pPr>
            <a:r>
              <a:rPr lang="en-GB" dirty="0" smtClean="0"/>
              <a:t>1. Long-term POCD in elderly</a:t>
            </a:r>
          </a:p>
          <a:p>
            <a:pPr lvl="1"/>
            <a:r>
              <a:rPr lang="en-GB" dirty="0" smtClean="0"/>
              <a:t>no different to controls at 1-2yr (10% dysfunction)</a:t>
            </a:r>
          </a:p>
          <a:p>
            <a:pPr marL="0" indent="0">
              <a:buNone/>
            </a:pPr>
            <a:r>
              <a:rPr lang="en-GB" dirty="0" smtClean="0"/>
              <a:t>2. POCD after minor surgery in elderly</a:t>
            </a:r>
          </a:p>
          <a:p>
            <a:pPr lvl="1"/>
            <a:r>
              <a:rPr lang="en-GB" dirty="0" smtClean="0"/>
              <a:t>more POCD if age &gt;70yr</a:t>
            </a:r>
          </a:p>
          <a:p>
            <a:pPr lvl="1"/>
            <a:r>
              <a:rPr lang="en-GB" dirty="0" smtClean="0"/>
              <a:t>less after day case surgery</a:t>
            </a:r>
          </a:p>
          <a:p>
            <a:pPr marL="0" indent="0">
              <a:buNone/>
            </a:pPr>
            <a:r>
              <a:rPr lang="en-GB" dirty="0" smtClean="0"/>
              <a:t>3. Does local anaesthesia prevent POCD?</a:t>
            </a:r>
          </a:p>
          <a:p>
            <a:pPr lvl="1"/>
            <a:r>
              <a:rPr lang="en-GB" dirty="0" smtClean="0"/>
              <a:t>POCD the same after epidural or 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2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ISPOCD-2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2250"/>
            <a:ext cx="8686800" cy="4011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4. POCD in middle age</a:t>
            </a:r>
          </a:p>
          <a:p>
            <a:pPr lvl="1"/>
            <a:r>
              <a:rPr lang="en-GB" dirty="0" smtClean="0"/>
              <a:t>no evidence at 3 months (6.2% v 4.1%)</a:t>
            </a:r>
          </a:p>
          <a:p>
            <a:pPr marL="0" indent="0">
              <a:buNone/>
            </a:pPr>
            <a:r>
              <a:rPr lang="en-GB" dirty="0" smtClean="0"/>
              <a:t>5. Benzodiazepines and metabolites</a:t>
            </a:r>
          </a:p>
          <a:p>
            <a:pPr lvl="1"/>
            <a:r>
              <a:rPr lang="en-GB" dirty="0" smtClean="0"/>
              <a:t>no evidence of benzodiazepine effect at 1 week.</a:t>
            </a:r>
          </a:p>
          <a:p>
            <a:pPr marL="0" indent="0">
              <a:buNone/>
            </a:pPr>
            <a:r>
              <a:rPr lang="en-GB" dirty="0" smtClean="0"/>
              <a:t>6. Cholinergic function</a:t>
            </a:r>
          </a:p>
          <a:p>
            <a:pPr lvl="1"/>
            <a:r>
              <a:rPr lang="en-GB" dirty="0" smtClean="0"/>
              <a:t>rat study of cholinergic receptors</a:t>
            </a:r>
          </a:p>
          <a:p>
            <a:pPr lvl="1"/>
            <a:r>
              <a:rPr lang="en-GB" dirty="0" smtClean="0"/>
              <a:t>numbers reduced after repeated anaesthesia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8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ISPOCD-2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1244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7. CBF and POCD after cardiac surgery</a:t>
            </a:r>
          </a:p>
          <a:p>
            <a:pPr lvl="1"/>
            <a:r>
              <a:rPr lang="en-GB" dirty="0" smtClean="0"/>
              <a:t>no correlation in 15 patients</a:t>
            </a:r>
          </a:p>
          <a:p>
            <a:pPr marL="0" indent="0">
              <a:buNone/>
            </a:pPr>
            <a:r>
              <a:rPr lang="en-GB" dirty="0" smtClean="0"/>
              <a:t>8. Neuron loss after cardiac surgery</a:t>
            </a:r>
          </a:p>
          <a:p>
            <a:pPr lvl="1"/>
            <a:r>
              <a:rPr lang="en-GB" dirty="0" smtClean="0"/>
              <a:t>neuronal density of frontal cortex reduced</a:t>
            </a:r>
          </a:p>
          <a:p>
            <a:pPr lvl="1"/>
            <a:r>
              <a:rPr lang="en-GB" dirty="0" smtClean="0"/>
              <a:t>no correlation with POCD</a:t>
            </a:r>
          </a:p>
          <a:p>
            <a:pPr marL="0" indent="0">
              <a:buNone/>
            </a:pPr>
            <a:r>
              <a:rPr lang="en-GB" dirty="0" smtClean="0"/>
              <a:t>9. Biochemical markers of POCD</a:t>
            </a:r>
          </a:p>
          <a:p>
            <a:pPr lvl="1"/>
            <a:r>
              <a:rPr lang="en-GB" dirty="0" smtClean="0"/>
              <a:t>NSE at 36hr may predict early, not late, POCD</a:t>
            </a:r>
          </a:p>
          <a:p>
            <a:pPr lvl="1"/>
            <a:r>
              <a:rPr lang="en-GB" dirty="0" smtClean="0"/>
              <a:t>S100</a:t>
            </a:r>
            <a:r>
              <a:rPr lang="el-GR" dirty="0" smtClean="0"/>
              <a:t>β</a:t>
            </a:r>
            <a:r>
              <a:rPr lang="en-GB" dirty="0" smtClean="0"/>
              <a:t> no use for anything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0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Major stress can take years off your life</a:t>
            </a:r>
          </a:p>
          <a:p>
            <a:r>
              <a:rPr lang="en-GB" dirty="0" smtClean="0"/>
              <a:t>Anaesthesia probably incidental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8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brain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81128"/>
          </a:xfrm>
        </p:spPr>
        <p:txBody>
          <a:bodyPr>
            <a:normAutofit/>
          </a:bodyPr>
          <a:lstStyle/>
          <a:p>
            <a:r>
              <a:rPr lang="en-GB" dirty="0" smtClean="0"/>
              <a:t>2003: </a:t>
            </a:r>
            <a:r>
              <a:rPr lang="en-GB" dirty="0" err="1" smtClean="0"/>
              <a:t>Jevtovic-Todorovic</a:t>
            </a:r>
            <a:endParaRPr lang="en-GB" dirty="0" smtClean="0"/>
          </a:p>
          <a:p>
            <a:pPr lvl="1"/>
            <a:r>
              <a:rPr lang="en-GB" dirty="0" smtClean="0"/>
              <a:t>7day old rats</a:t>
            </a:r>
          </a:p>
          <a:p>
            <a:pPr lvl="1"/>
            <a:r>
              <a:rPr lang="en-GB" dirty="0" smtClean="0"/>
              <a:t>neuronal death after anaesthesia</a:t>
            </a:r>
          </a:p>
          <a:p>
            <a:pPr lvl="1"/>
            <a:r>
              <a:rPr lang="en-GB" dirty="0" smtClean="0"/>
              <a:t>impaired LTP in hippocampus</a:t>
            </a:r>
          </a:p>
          <a:p>
            <a:pPr lvl="1"/>
            <a:r>
              <a:rPr lang="en-GB" dirty="0" smtClean="0"/>
              <a:t>spatial recognition impaired at 1 and 4.5months</a:t>
            </a:r>
          </a:p>
          <a:p>
            <a:r>
              <a:rPr lang="en-GB" dirty="0" smtClean="0"/>
              <a:t>Similar results in other animals since</a:t>
            </a:r>
          </a:p>
          <a:p>
            <a:r>
              <a:rPr lang="en-GB" dirty="0" smtClean="0"/>
              <a:t>Humans?</a:t>
            </a:r>
          </a:p>
          <a:p>
            <a:pPr lvl="1"/>
            <a:r>
              <a:rPr lang="en-GB" dirty="0" smtClean="0"/>
              <a:t>obvious problems with repeating animal</a:t>
            </a:r>
          </a:p>
          <a:p>
            <a:pPr marL="457200" lvl="1" indent="0">
              <a:buNone/>
            </a:pPr>
            <a:r>
              <a:rPr lang="en-GB" dirty="0" smtClean="0"/>
              <a:t> experiments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40768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6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311220" cy="240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Jevtovic-Todorovic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5915000" cy="3816498"/>
          </a:xfrm>
        </p:spPr>
        <p:txBody>
          <a:bodyPr/>
          <a:lstStyle/>
          <a:p>
            <a:r>
              <a:rPr lang="en-GB" dirty="0" smtClean="0"/>
              <a:t>7-day old rats</a:t>
            </a:r>
          </a:p>
          <a:p>
            <a:r>
              <a:rPr lang="en-GB" dirty="0" smtClean="0"/>
              <a:t>6 </a:t>
            </a:r>
            <a:r>
              <a:rPr lang="en-GB" dirty="0" err="1" smtClean="0"/>
              <a:t>hr</a:t>
            </a:r>
            <a:r>
              <a:rPr lang="en-GB" dirty="0" smtClean="0"/>
              <a:t> anaesthesia</a:t>
            </a:r>
          </a:p>
          <a:p>
            <a:pPr lvl="1"/>
            <a:r>
              <a:rPr lang="en-GB" dirty="0" smtClean="0"/>
              <a:t>midazolam, nitrous oxide, </a:t>
            </a:r>
            <a:r>
              <a:rPr lang="en-GB" dirty="0" err="1" smtClean="0"/>
              <a:t>isoflurane</a:t>
            </a:r>
            <a:endParaRPr lang="en-GB" dirty="0" smtClean="0"/>
          </a:p>
          <a:p>
            <a:pPr lvl="1"/>
            <a:r>
              <a:rPr lang="en-GB" dirty="0" err="1" smtClean="0"/>
              <a:t>isoflurane</a:t>
            </a:r>
            <a:r>
              <a:rPr lang="en-GB" dirty="0" smtClean="0"/>
              <a:t> seems to be the culprit</a:t>
            </a:r>
          </a:p>
          <a:p>
            <a:r>
              <a:rPr lang="en-GB" dirty="0" smtClean="0"/>
              <a:t>Apoptosis in cingulate </a:t>
            </a:r>
          </a:p>
          <a:p>
            <a:r>
              <a:rPr lang="en-GB" dirty="0" smtClean="0"/>
              <a:t>Impaired </a:t>
            </a:r>
            <a:r>
              <a:rPr lang="en-GB" dirty="0"/>
              <a:t>p</a:t>
            </a:r>
            <a:r>
              <a:rPr lang="en-GB" dirty="0" smtClean="0"/>
              <a:t>erformance up to 4 months</a:t>
            </a:r>
          </a:p>
          <a:p>
            <a:endParaRPr lang="en-GB" dirty="0"/>
          </a:p>
          <a:p>
            <a:endParaRPr lang="en-GB" dirty="0" smtClean="0"/>
          </a:p>
          <a:p>
            <a:pPr marL="0" indent="0" algn="r">
              <a:buNone/>
            </a:pPr>
            <a:r>
              <a:rPr lang="en-GB" sz="1600" dirty="0" smtClean="0"/>
              <a:t>J </a:t>
            </a:r>
            <a:r>
              <a:rPr lang="en-GB" sz="1600" dirty="0" err="1" smtClean="0"/>
              <a:t>Neurosci</a:t>
            </a:r>
            <a:r>
              <a:rPr lang="en-GB" sz="1600" dirty="0" smtClean="0"/>
              <a:t> 2003; 23:876-882</a:t>
            </a:r>
            <a:endParaRPr lang="en-GB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/>
          <a:stretch/>
        </p:blipFill>
        <p:spPr bwMode="auto">
          <a:xfrm>
            <a:off x="6489888" y="940158"/>
            <a:ext cx="2193532" cy="234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345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Wilder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600474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200"/>
              </a:spcBef>
            </a:pPr>
            <a:r>
              <a:rPr lang="en-GB" sz="5900" dirty="0" smtClean="0"/>
              <a:t>Is childhood anaesthesia associated with learning disability later?</a:t>
            </a:r>
          </a:p>
          <a:p>
            <a:pPr lvl="1">
              <a:spcBef>
                <a:spcPts val="1200"/>
              </a:spcBef>
            </a:pPr>
            <a:r>
              <a:rPr lang="en-GB" sz="5100" dirty="0" smtClean="0"/>
              <a:t>5357 children born in Olmsted County 1976-82</a:t>
            </a:r>
          </a:p>
          <a:p>
            <a:pPr lvl="1">
              <a:spcBef>
                <a:spcPts val="1200"/>
              </a:spcBef>
            </a:pPr>
            <a:r>
              <a:rPr lang="en-GB" sz="5100" dirty="0" smtClean="0"/>
              <a:t>are test scores lower than predicted by IQ?</a:t>
            </a:r>
          </a:p>
          <a:p>
            <a:pPr lvl="1">
              <a:spcBef>
                <a:spcPts val="1200"/>
              </a:spcBef>
            </a:pPr>
            <a:r>
              <a:rPr lang="en-GB" sz="5100" dirty="0" smtClean="0"/>
              <a:t>11% had GA before 4yr, 24% of these had multiple</a:t>
            </a:r>
          </a:p>
          <a:p>
            <a:pPr lvl="1">
              <a:spcBef>
                <a:spcPts val="1200"/>
              </a:spcBef>
            </a:pPr>
            <a:r>
              <a:rPr lang="en-GB" sz="5100" dirty="0" smtClean="0"/>
              <a:t>disability with &gt;1 GA or total 2hr GA</a:t>
            </a:r>
          </a:p>
          <a:p>
            <a:pPr lvl="1">
              <a:spcBef>
                <a:spcPts val="1200"/>
              </a:spcBef>
            </a:pPr>
            <a:r>
              <a:rPr lang="en-GB" sz="5100" dirty="0" smtClean="0"/>
              <a:t>not due to degree of ill health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19" y="1268761"/>
            <a:ext cx="31606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9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66" y="2390169"/>
            <a:ext cx="4280693" cy="275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Wilder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15212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BUT </a:t>
            </a:r>
          </a:p>
          <a:p>
            <a:pPr lvl="1"/>
            <a:r>
              <a:rPr lang="en-GB" dirty="0" smtClean="0"/>
              <a:t>retrospective, dated anaesthesia, no follow-up beyond first diagnosis, </a:t>
            </a:r>
            <a:r>
              <a:rPr lang="en-GB" dirty="0"/>
              <a:t>no causality</a:t>
            </a:r>
            <a:endParaRPr lang="en-GB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19" y="1268761"/>
            <a:ext cx="31606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888506"/>
          </a:xfrm>
        </p:spPr>
        <p:txBody>
          <a:bodyPr/>
          <a:lstStyle/>
          <a:p>
            <a:r>
              <a:rPr lang="en-GB" dirty="0" smtClean="0"/>
              <a:t>Hannah Greener, age 15</a:t>
            </a:r>
          </a:p>
          <a:p>
            <a:pPr lvl="1"/>
            <a:r>
              <a:rPr lang="en-GB" dirty="0" smtClean="0"/>
              <a:t>first death from anaesthesia, 1848</a:t>
            </a:r>
          </a:p>
          <a:p>
            <a:pPr lvl="1"/>
            <a:r>
              <a:rPr lang="en-GB" dirty="0" smtClean="0"/>
              <a:t>possible myocardial dysrhythmia</a:t>
            </a:r>
          </a:p>
          <a:p>
            <a:pPr lvl="1"/>
            <a:r>
              <a:rPr lang="en-GB" dirty="0" smtClean="0"/>
              <a:t>possible aspiration</a:t>
            </a:r>
          </a:p>
          <a:p>
            <a:pPr lvl="1"/>
            <a:r>
              <a:rPr lang="en-GB" dirty="0" smtClean="0"/>
              <a:t>not really toxicity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457200" lvl="1" indent="0" algn="ctr">
              <a:buNone/>
            </a:pPr>
            <a:r>
              <a:rPr lang="en-GB" sz="1800" dirty="0" err="1" smtClean="0"/>
              <a:t>Anesthesiology</a:t>
            </a:r>
            <a:r>
              <a:rPr lang="en-GB" sz="1800" dirty="0" smtClean="0"/>
              <a:t> 2002; 96: 1250-53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7128792" cy="12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Sprung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Does anaesthesia for LSCS increase learning disability?</a:t>
            </a:r>
          </a:p>
          <a:p>
            <a:pPr lvl="1"/>
            <a:r>
              <a:rPr lang="en-GB" dirty="0" smtClean="0"/>
              <a:t>same cohort of children</a:t>
            </a:r>
          </a:p>
          <a:p>
            <a:pPr lvl="1"/>
            <a:r>
              <a:rPr lang="en-GB" dirty="0" smtClean="0"/>
              <a:t>compare GA and RA for LSCS</a:t>
            </a:r>
          </a:p>
          <a:p>
            <a:pPr lvl="1"/>
            <a:r>
              <a:rPr lang="en-GB" dirty="0" smtClean="0"/>
              <a:t>no increase with GA</a:t>
            </a:r>
          </a:p>
          <a:p>
            <a:pPr lvl="1"/>
            <a:r>
              <a:rPr lang="en-GB" dirty="0" smtClean="0"/>
              <a:t>reduction in RA!</a:t>
            </a:r>
          </a:p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579574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Kalkman</a:t>
            </a:r>
            <a:r>
              <a:rPr lang="en-GB" dirty="0" smtClean="0"/>
              <a:t>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04456"/>
          </a:xfrm>
        </p:spPr>
        <p:txBody>
          <a:bodyPr>
            <a:normAutofit/>
          </a:bodyPr>
          <a:lstStyle/>
          <a:p>
            <a:r>
              <a:rPr lang="en-GB" dirty="0" smtClean="0"/>
              <a:t>Does the timing of anaesthesia affect development?</a:t>
            </a:r>
          </a:p>
          <a:p>
            <a:pPr lvl="1"/>
            <a:r>
              <a:rPr lang="en-GB" dirty="0" smtClean="0"/>
              <a:t>368 children had urological procedures under GA</a:t>
            </a:r>
          </a:p>
          <a:p>
            <a:pPr lvl="1"/>
            <a:r>
              <a:rPr lang="en-GB" dirty="0" smtClean="0"/>
              <a:t>6-24 months: ‘vulnerable’ children</a:t>
            </a:r>
          </a:p>
          <a:p>
            <a:pPr lvl="1"/>
            <a:r>
              <a:rPr lang="en-GB" dirty="0" smtClean="0"/>
              <a:t>2-6yr: controls</a:t>
            </a:r>
          </a:p>
          <a:p>
            <a:pPr lvl="1"/>
            <a:r>
              <a:rPr lang="en-GB" dirty="0" smtClean="0"/>
              <a:t>314 </a:t>
            </a:r>
            <a:r>
              <a:rPr lang="en-GB" dirty="0"/>
              <a:t>of these could be followed up</a:t>
            </a:r>
          </a:p>
          <a:p>
            <a:pPr lvl="1"/>
            <a:r>
              <a:rPr lang="en-GB" dirty="0" smtClean="0"/>
              <a:t>243 (77%) behavioural questionnaires returned</a:t>
            </a:r>
          </a:p>
          <a:p>
            <a:pPr lvl="1"/>
            <a:r>
              <a:rPr lang="en-GB" dirty="0" smtClean="0"/>
              <a:t>insignificant trend to behavioural impairment in vulnerable group</a:t>
            </a:r>
          </a:p>
          <a:p>
            <a:pPr lvl="1"/>
            <a:r>
              <a:rPr lang="en-GB" dirty="0" smtClean="0"/>
              <a:t>underpowered by a factor or 10</a:t>
            </a:r>
          </a:p>
          <a:p>
            <a:pPr lvl="1"/>
            <a:r>
              <a:rPr lang="en-GB" dirty="0" smtClean="0"/>
              <a:t>is this the period of vulnerability anyway?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6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DiMaggio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4104530"/>
          </a:xfrm>
        </p:spPr>
        <p:txBody>
          <a:bodyPr>
            <a:normAutofit/>
          </a:bodyPr>
          <a:lstStyle/>
          <a:p>
            <a:r>
              <a:rPr lang="en-GB" dirty="0" smtClean="0"/>
              <a:t>NY State Medicaid file search</a:t>
            </a:r>
          </a:p>
          <a:p>
            <a:pPr lvl="1"/>
            <a:r>
              <a:rPr lang="en-GB" dirty="0" smtClean="0"/>
              <a:t>635,758 births 1999-2005</a:t>
            </a:r>
          </a:p>
          <a:p>
            <a:pPr lvl="2"/>
            <a:r>
              <a:rPr lang="en-GB" dirty="0" smtClean="0"/>
              <a:t>243,238 (38%) procedures age &lt;3yr,</a:t>
            </a:r>
          </a:p>
          <a:p>
            <a:pPr lvl="2"/>
            <a:r>
              <a:rPr lang="en-GB" sz="2800" baseline="30000" dirty="0" smtClean="0"/>
              <a:t>2</a:t>
            </a:r>
            <a:r>
              <a:rPr lang="en-GB" dirty="0" smtClean="0"/>
              <a:t>/</a:t>
            </a:r>
            <a:r>
              <a:rPr lang="en-GB" sz="1800" dirty="0" smtClean="0"/>
              <a:t>3</a:t>
            </a:r>
            <a:r>
              <a:rPr lang="en-GB" dirty="0" smtClean="0"/>
              <a:t> circumcisions - excluded</a:t>
            </a:r>
          </a:p>
          <a:p>
            <a:pPr lvl="2"/>
            <a:r>
              <a:rPr lang="en-GB" dirty="0" smtClean="0"/>
              <a:t>60,319 (9.5%) had development/behavioural diagnosis</a:t>
            </a:r>
          </a:p>
          <a:p>
            <a:pPr lvl="1"/>
            <a:r>
              <a:rPr lang="en-GB" dirty="0" smtClean="0"/>
              <a:t>5,824 pairs of twins</a:t>
            </a:r>
          </a:p>
          <a:p>
            <a:pPr lvl="1"/>
            <a:r>
              <a:rPr lang="en-GB" dirty="0" smtClean="0"/>
              <a:t>304 of these children had GA &lt;3yr</a:t>
            </a:r>
          </a:p>
          <a:p>
            <a:pPr lvl="1"/>
            <a:r>
              <a:rPr lang="en-GB" dirty="0" smtClean="0"/>
              <a:t>8.8% non-exposed twins get behavioural diagnosis</a:t>
            </a:r>
          </a:p>
          <a:p>
            <a:pPr lvl="1"/>
            <a:r>
              <a:rPr lang="en-GB" dirty="0" smtClean="0"/>
              <a:t>95% CI of relative risk of behavioural disturbance</a:t>
            </a:r>
          </a:p>
          <a:p>
            <a:pPr marL="914400" lvl="2" indent="0">
              <a:buNone/>
            </a:pPr>
            <a:r>
              <a:rPr lang="en-GB" dirty="0" smtClean="0"/>
              <a:t>1 GA: 0.8-1.4;     2GA: 2.5-3.1;      &gt;2GA: 3.5-4.5</a:t>
            </a:r>
          </a:p>
          <a:p>
            <a:pPr lvl="1"/>
            <a:endParaRPr lang="en-GB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076056" y="1196753"/>
            <a:ext cx="3922157" cy="2325272"/>
            <a:chOff x="5076056" y="1196753"/>
            <a:chExt cx="3922157" cy="232527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196753"/>
              <a:ext cx="3913612" cy="2325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80112" y="2513048"/>
              <a:ext cx="31429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</a:rPr>
                <a:t>Time to developing behavioural disturbance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72721" y="1595429"/>
              <a:ext cx="625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</a:rPr>
                <a:t>0 GA</a:t>
              </a:r>
            </a:p>
            <a:p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</a:rPr>
                <a:t>&gt;0 GA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4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DiMaggio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</a:t>
            </a:r>
          </a:p>
          <a:p>
            <a:pPr lvl="1"/>
            <a:r>
              <a:rPr lang="en-GB" dirty="0" smtClean="0"/>
              <a:t>10% exposed twins ‘perinatal hypoxia’ v 5% not exposed</a:t>
            </a:r>
          </a:p>
          <a:p>
            <a:pPr lvl="1"/>
            <a:r>
              <a:rPr lang="en-GB" dirty="0" smtClean="0"/>
              <a:t>138 pairs of twins with only 1 having GA</a:t>
            </a:r>
          </a:p>
          <a:p>
            <a:pPr lvl="1"/>
            <a:r>
              <a:rPr lang="en-GB" dirty="0" smtClean="0"/>
              <a:t>9 instances of twin with GA having problem</a:t>
            </a:r>
          </a:p>
          <a:p>
            <a:pPr lvl="1"/>
            <a:r>
              <a:rPr lang="en-GB" dirty="0" smtClean="0"/>
              <a:t>11 instances of twin without GA having problem</a:t>
            </a:r>
          </a:p>
          <a:p>
            <a:pPr lvl="1"/>
            <a:r>
              <a:rPr lang="en-GB" dirty="0" smtClean="0"/>
              <a:t>(number of GAs not reported)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51" y="908720"/>
            <a:ext cx="4056149" cy="260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Bartels 2009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672482"/>
          </a:xfrm>
        </p:spPr>
        <p:txBody>
          <a:bodyPr/>
          <a:lstStyle/>
          <a:p>
            <a:r>
              <a:rPr lang="en-GB" dirty="0" smtClean="0"/>
              <a:t>Netherlands Twins Registry</a:t>
            </a:r>
          </a:p>
          <a:p>
            <a:pPr lvl="1"/>
            <a:r>
              <a:rPr lang="en-GB" dirty="0" smtClean="0"/>
              <a:t>1,143 monozygotic twins</a:t>
            </a:r>
          </a:p>
          <a:p>
            <a:pPr lvl="1"/>
            <a:r>
              <a:rPr lang="en-GB" dirty="0" smtClean="0"/>
              <a:t>anaesthetics recorded (0-3yr, 3-12yr)</a:t>
            </a:r>
          </a:p>
          <a:p>
            <a:pPr lvl="1"/>
            <a:r>
              <a:rPr lang="en-GB" dirty="0" smtClean="0"/>
              <a:t>educational achievement scores tested age 12</a:t>
            </a:r>
          </a:p>
          <a:p>
            <a:pPr lvl="1"/>
            <a:r>
              <a:rPr lang="en-GB" dirty="0" smtClean="0"/>
              <a:t>GA exposure before 3yr associated with lower scores</a:t>
            </a:r>
          </a:p>
          <a:p>
            <a:pPr lvl="1"/>
            <a:r>
              <a:rPr lang="en-GB" dirty="0" smtClean="0"/>
              <a:t>BUT no difference between GA and non-GA co-twins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7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SmartTots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Strategies for Mitigating </a:t>
            </a:r>
            <a:r>
              <a:rPr lang="en-GB" dirty="0" err="1" smtClean="0"/>
              <a:t>Anesthesia</a:t>
            </a:r>
            <a:r>
              <a:rPr lang="en-GB" dirty="0" smtClean="0"/>
              <a:t>-Related </a:t>
            </a:r>
            <a:r>
              <a:rPr lang="en-GB" dirty="0" err="1" smtClean="0"/>
              <a:t>neuroToxicity</a:t>
            </a:r>
            <a:r>
              <a:rPr lang="en-GB" dirty="0" smtClean="0"/>
              <a:t> in Tots</a:t>
            </a:r>
          </a:p>
          <a:p>
            <a:r>
              <a:rPr lang="en-GB" dirty="0" smtClean="0"/>
              <a:t>Collaboration between IARS and FDA</a:t>
            </a:r>
          </a:p>
          <a:p>
            <a:r>
              <a:rPr lang="en-GB" dirty="0" smtClean="0"/>
              <a:t>Organisation to obtain grant money</a:t>
            </a:r>
          </a:p>
          <a:p>
            <a:r>
              <a:rPr lang="en-GB" dirty="0" smtClean="0"/>
              <a:t>Lots more to 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SmartTots</a:t>
            </a:r>
            <a:r>
              <a:rPr lang="en-GB" dirty="0" smtClean="0"/>
              <a:t> message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clear evidence of injury in humans</a:t>
            </a:r>
          </a:p>
          <a:p>
            <a:r>
              <a:rPr lang="en-GB" dirty="0" smtClean="0"/>
              <a:t>Continuing research</a:t>
            </a:r>
          </a:p>
          <a:p>
            <a:r>
              <a:rPr lang="en-GB" dirty="0" smtClean="0"/>
              <a:t>Trust your doctor</a:t>
            </a:r>
          </a:p>
          <a:p>
            <a:r>
              <a:rPr lang="en-GB" dirty="0" smtClean="0"/>
              <a:t>Donate to </a:t>
            </a:r>
            <a:r>
              <a:rPr lang="en-GB" dirty="0" err="1" smtClean="0"/>
              <a:t>SmartTots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619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096418"/>
          </a:xfrm>
        </p:spPr>
        <p:txBody>
          <a:bodyPr>
            <a:normAutofit/>
          </a:bodyPr>
          <a:lstStyle/>
          <a:p>
            <a:r>
              <a:rPr lang="en-GB" dirty="0" smtClean="0"/>
              <a:t>Old school toxicity</a:t>
            </a:r>
          </a:p>
          <a:p>
            <a:pPr lvl="1"/>
            <a:r>
              <a:rPr lang="en-GB" dirty="0" smtClean="0"/>
              <a:t>any big anaesthetic textbook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New wave toxicity</a:t>
            </a:r>
          </a:p>
          <a:p>
            <a:pPr lvl="1"/>
            <a:r>
              <a:rPr lang="en-GB" dirty="0" smtClean="0"/>
              <a:t>Review by Hudson and </a:t>
            </a:r>
            <a:r>
              <a:rPr lang="en-GB" dirty="0" err="1" smtClean="0"/>
              <a:t>Hemmings</a:t>
            </a:r>
            <a:r>
              <a:rPr lang="en-GB" dirty="0" smtClean="0"/>
              <a:t>, </a:t>
            </a:r>
            <a:r>
              <a:rPr lang="en-GB" i="1" dirty="0" smtClean="0"/>
              <a:t>British Journal of Anaesthesia </a:t>
            </a:r>
            <a:r>
              <a:rPr lang="en-GB" dirty="0" smtClean="0"/>
              <a:t>2011; 107:30-37   (free access!)</a:t>
            </a:r>
            <a:endParaRPr lang="en-GB" dirty="0"/>
          </a:p>
          <a:p>
            <a:pPr lvl="1"/>
            <a:r>
              <a:rPr lang="en-GB" dirty="0" smtClean="0"/>
              <a:t>the Smart Tots issue of </a:t>
            </a:r>
            <a:r>
              <a:rPr lang="en-GB" i="1" dirty="0" err="1" smtClean="0"/>
              <a:t>Anesthesiology</a:t>
            </a:r>
            <a:r>
              <a:rPr lang="en-GB" dirty="0" smtClean="0"/>
              <a:t>, November 2011, especially the review by </a:t>
            </a:r>
            <a:r>
              <a:rPr lang="en-GB" dirty="0" err="1" smtClean="0"/>
              <a:t>Stratmann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9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40968"/>
            <a:ext cx="1905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36838"/>
            <a:ext cx="8147248" cy="3528466"/>
          </a:xfrm>
        </p:spPr>
        <p:txBody>
          <a:bodyPr/>
          <a:lstStyle/>
          <a:p>
            <a:r>
              <a:rPr lang="en-GB" sz="2400" dirty="0" smtClean="0"/>
              <a:t>Post-operative hepatitis reported since earliest days</a:t>
            </a:r>
          </a:p>
          <a:p>
            <a:r>
              <a:rPr lang="en-GB" sz="2400" dirty="0" smtClean="0"/>
              <a:t>Big issue following introduction of halothane</a:t>
            </a:r>
          </a:p>
          <a:p>
            <a:r>
              <a:rPr lang="en-GB" sz="2400" dirty="0" smtClean="0"/>
              <a:t>1966 National Halothane Enquiry</a:t>
            </a:r>
          </a:p>
          <a:p>
            <a:pPr lvl="1"/>
            <a:r>
              <a:rPr lang="en-GB" sz="2000" dirty="0" smtClean="0"/>
              <a:t>halothane is the safest anaesthetic available</a:t>
            </a:r>
          </a:p>
          <a:p>
            <a:pPr lvl="1"/>
            <a:r>
              <a:rPr lang="en-GB" sz="2000" dirty="0" smtClean="0"/>
              <a:t>there are rare instances of post-op hepatitis</a:t>
            </a:r>
          </a:p>
          <a:p>
            <a:pPr lvl="1"/>
            <a:r>
              <a:rPr lang="en-GB" sz="2000" dirty="0" smtClean="0"/>
              <a:t>probably caused by a metabolite</a:t>
            </a:r>
          </a:p>
          <a:p>
            <a:pPr lvl="1"/>
            <a:r>
              <a:rPr lang="en-GB" sz="2000" dirty="0" smtClean="0"/>
              <a:t>probably needs repeat exposure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06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Halothane metabolism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-CHClBr → CF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-COOH + </a:t>
            </a:r>
            <a:r>
              <a:rPr lang="en-GB" sz="2400" dirty="0" err="1" smtClean="0"/>
              <a:t>HCl</a:t>
            </a:r>
            <a:r>
              <a:rPr lang="en-GB" sz="2400" dirty="0" smtClean="0"/>
              <a:t> + Br</a:t>
            </a:r>
          </a:p>
          <a:p>
            <a:r>
              <a:rPr lang="en-GB" sz="2400" dirty="0" smtClean="0"/>
              <a:t>CF3-COO∙ moiety may form a </a:t>
            </a:r>
            <a:r>
              <a:rPr lang="en-GB" sz="2400" dirty="0" err="1" smtClean="0"/>
              <a:t>hapten</a:t>
            </a:r>
            <a:r>
              <a:rPr lang="en-GB" sz="2400" dirty="0" smtClean="0"/>
              <a:t> with hepatocyte membrane </a:t>
            </a:r>
          </a:p>
          <a:p>
            <a:r>
              <a:rPr lang="en-GB" sz="2400" dirty="0" smtClean="0"/>
              <a:t>immune response after repeated exposure</a:t>
            </a:r>
          </a:p>
          <a:p>
            <a:r>
              <a:rPr lang="en-GB" sz="2400" dirty="0" smtClean="0"/>
              <a:t>reductive metabolism gives nasty toxins</a:t>
            </a:r>
          </a:p>
          <a:p>
            <a:r>
              <a:rPr lang="en-GB" sz="2400" dirty="0" smtClean="0"/>
              <a:t>attention turns back to ethers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08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1268413"/>
            <a:ext cx="7762056" cy="1143000"/>
          </a:xfrm>
        </p:spPr>
        <p:txBody>
          <a:bodyPr/>
          <a:lstStyle/>
          <a:p>
            <a:r>
              <a:rPr lang="en-GB" dirty="0" smtClean="0"/>
              <a:t>Ethers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608" y="2636838"/>
            <a:ext cx="7848872" cy="3960514"/>
          </a:xfrm>
        </p:spPr>
        <p:txBody>
          <a:bodyPr>
            <a:noAutofit/>
          </a:bodyPr>
          <a:lstStyle/>
          <a:p>
            <a:r>
              <a:rPr lang="en-GB" sz="2400" dirty="0" smtClean="0"/>
              <a:t>Diethyl ether: CH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CH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OCH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CH</a:t>
            </a:r>
            <a:r>
              <a:rPr lang="en-GB" sz="2400" baseline="-25000" dirty="0" smtClean="0"/>
              <a:t>3 </a:t>
            </a:r>
            <a:endParaRPr lang="en-GB" sz="2400" dirty="0" smtClean="0"/>
          </a:p>
          <a:p>
            <a:pPr lvl="1"/>
            <a:r>
              <a:rPr lang="en-GB" sz="2000" dirty="0" smtClean="0"/>
              <a:t>Synthesised by </a:t>
            </a:r>
            <a:r>
              <a:rPr lang="en-GB" sz="2000" dirty="0" err="1" smtClean="0"/>
              <a:t>Valerius</a:t>
            </a:r>
            <a:r>
              <a:rPr lang="en-GB" sz="2000" dirty="0" smtClean="0"/>
              <a:t> </a:t>
            </a:r>
            <a:r>
              <a:rPr lang="en-GB" sz="2000" dirty="0" err="1" smtClean="0"/>
              <a:t>Cordis</a:t>
            </a:r>
            <a:r>
              <a:rPr lang="en-GB" sz="2000" dirty="0" smtClean="0"/>
              <a:t> 1540 </a:t>
            </a:r>
          </a:p>
          <a:p>
            <a:r>
              <a:rPr lang="en-GB" sz="2400" dirty="0" smtClean="0"/>
              <a:t>Paracelsus said to have seen its effect on chickens</a:t>
            </a:r>
          </a:p>
          <a:p>
            <a:pPr lvl="1"/>
            <a:r>
              <a:rPr lang="en-GB" sz="2000" dirty="0" smtClean="0"/>
              <a:t>Paracelsus died 1541</a:t>
            </a:r>
          </a:p>
          <a:p>
            <a:r>
              <a:rPr lang="en-GB" sz="2400" dirty="0" smtClean="0"/>
              <a:t>Hard to kill patients</a:t>
            </a:r>
          </a:p>
          <a:p>
            <a:r>
              <a:rPr lang="en-GB" sz="2400" dirty="0" smtClean="0"/>
              <a:t>Hard to anaesthetise patients</a:t>
            </a:r>
          </a:p>
          <a:p>
            <a:r>
              <a:rPr lang="en-GB" sz="2400" dirty="0" smtClean="0"/>
              <a:t>Nauseating and unpleasant</a:t>
            </a:r>
          </a:p>
          <a:p>
            <a:endParaRPr lang="en-GB" sz="2000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3413"/>
            <a:ext cx="1368152" cy="220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56" y="4005065"/>
            <a:ext cx="148318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6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87" y="2492896"/>
            <a:ext cx="318004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Manhattan Project series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19256" cy="3744416"/>
          </a:xfrm>
        </p:spPr>
        <p:txBody>
          <a:bodyPr>
            <a:normAutofit/>
          </a:bodyPr>
          <a:lstStyle/>
          <a:p>
            <a:r>
              <a:rPr lang="en-GB" dirty="0" smtClean="0"/>
              <a:t>Enrichment using UF</a:t>
            </a:r>
            <a:r>
              <a:rPr lang="en-GB" baseline="-25000" dirty="0" smtClean="0"/>
              <a:t>6</a:t>
            </a:r>
          </a:p>
          <a:p>
            <a:pPr lvl="1"/>
            <a:r>
              <a:rPr lang="en-GB" dirty="0" smtClean="0"/>
              <a:t>natural uranium 0.72% U-235</a:t>
            </a:r>
          </a:p>
          <a:p>
            <a:pPr lvl="1"/>
            <a:r>
              <a:rPr lang="en-GB" dirty="0" smtClean="0"/>
              <a:t>reactor grade 3-4% U-235</a:t>
            </a:r>
          </a:p>
          <a:p>
            <a:pPr lvl="1"/>
            <a:r>
              <a:rPr lang="en-GB" dirty="0" smtClean="0"/>
              <a:t>weapons grade 90% U-235</a:t>
            </a:r>
          </a:p>
          <a:p>
            <a:pPr lvl="1"/>
            <a:r>
              <a:rPr lang="en-GB" dirty="0" smtClean="0"/>
              <a:t>‘Little Boy’ had 64kg 80% enriched uranium</a:t>
            </a:r>
          </a:p>
          <a:p>
            <a:r>
              <a:rPr lang="en-GB" dirty="0" smtClean="0"/>
              <a:t>Gas diffusion</a:t>
            </a:r>
          </a:p>
          <a:p>
            <a:pPr lvl="1"/>
            <a:r>
              <a:rPr lang="en-GB" baseline="30000" dirty="0" smtClean="0"/>
              <a:t>235</a:t>
            </a:r>
            <a:r>
              <a:rPr lang="en-GB" dirty="0" smtClean="0"/>
              <a:t>UF</a:t>
            </a:r>
            <a:r>
              <a:rPr lang="en-GB" baseline="-25000" dirty="0" smtClean="0"/>
              <a:t>6</a:t>
            </a:r>
            <a:r>
              <a:rPr lang="en-GB" dirty="0" smtClean="0"/>
              <a:t> 0.852% lighter than </a:t>
            </a:r>
            <a:r>
              <a:rPr lang="en-GB" baseline="30000" dirty="0" smtClean="0"/>
              <a:t>238</a:t>
            </a:r>
            <a:r>
              <a:rPr lang="en-GB" dirty="0" smtClean="0"/>
              <a:t>UF</a:t>
            </a:r>
            <a:r>
              <a:rPr lang="en-GB" baseline="-25000" dirty="0" smtClean="0"/>
              <a:t>6</a:t>
            </a:r>
            <a:endParaRPr lang="en-GB" dirty="0" smtClean="0"/>
          </a:p>
          <a:p>
            <a:r>
              <a:rPr lang="en-GB" dirty="0" smtClean="0"/>
              <a:t>Gas centrifuge</a:t>
            </a:r>
          </a:p>
          <a:p>
            <a:pPr lvl="1"/>
            <a:r>
              <a:rPr lang="en-GB" dirty="0" smtClean="0"/>
              <a:t>more efficient</a:t>
            </a:r>
          </a:p>
        </p:txBody>
      </p:sp>
    </p:spTree>
    <p:extLst>
      <p:ext uri="{BB962C8B-B14F-4D97-AF65-F5344CB8AC3E}">
        <p14:creationId xmlns:p14="http://schemas.microsoft.com/office/powerpoint/2010/main" val="3432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Manhattan Project series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444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 err="1" smtClean="0"/>
              <a:t>Methoxyflurane</a:t>
            </a:r>
            <a:r>
              <a:rPr lang="en-GB" dirty="0" smtClean="0"/>
              <a:t>: CHCl</a:t>
            </a:r>
            <a:r>
              <a:rPr lang="en-GB" baseline="-25000" dirty="0" smtClean="0"/>
              <a:t>2</a:t>
            </a:r>
            <a:r>
              <a:rPr lang="en-GB" dirty="0" smtClean="0"/>
              <a:t>-CF</a:t>
            </a:r>
            <a:r>
              <a:rPr lang="en-GB" baseline="-25000" dirty="0" smtClean="0"/>
              <a:t>2</a:t>
            </a:r>
            <a:r>
              <a:rPr lang="en-GB" dirty="0" smtClean="0"/>
              <a:t>-O-CH</a:t>
            </a:r>
            <a:r>
              <a:rPr lang="en-GB" baseline="-25000" dirty="0" smtClean="0"/>
              <a:t>3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 err="1" smtClean="0"/>
              <a:t>Enflurane</a:t>
            </a:r>
            <a:r>
              <a:rPr lang="en-GB" dirty="0" smtClean="0"/>
              <a:t>: CHFCl-CF</a:t>
            </a:r>
            <a:r>
              <a:rPr lang="en-GB" baseline="-25000" dirty="0" smtClean="0"/>
              <a:t>2</a:t>
            </a:r>
            <a:r>
              <a:rPr lang="en-GB" dirty="0" smtClean="0"/>
              <a:t>-O-CHF</a:t>
            </a:r>
            <a:r>
              <a:rPr lang="en-GB" baseline="-25000" dirty="0" smtClean="0"/>
              <a:t>2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 err="1" smtClean="0"/>
              <a:t>Isoflurane</a:t>
            </a:r>
            <a:r>
              <a:rPr lang="en-GB" dirty="0" smtClean="0"/>
              <a:t>: CF</a:t>
            </a:r>
            <a:r>
              <a:rPr lang="en-GB" baseline="-25000" dirty="0" smtClean="0"/>
              <a:t>3</a:t>
            </a:r>
            <a:r>
              <a:rPr lang="en-GB" dirty="0" smtClean="0"/>
              <a:t>-CHCl-O-CHF</a:t>
            </a:r>
            <a:r>
              <a:rPr lang="en-GB" baseline="-25000" dirty="0" smtClean="0"/>
              <a:t>2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 err="1" smtClean="0"/>
              <a:t>Desflurane</a:t>
            </a:r>
            <a:r>
              <a:rPr lang="en-GB" dirty="0" smtClean="0"/>
              <a:t>: CF</a:t>
            </a:r>
            <a:r>
              <a:rPr lang="en-GB" baseline="-25000" dirty="0" smtClean="0"/>
              <a:t>3</a:t>
            </a:r>
            <a:r>
              <a:rPr lang="en-GB" dirty="0" smtClean="0"/>
              <a:t>-CHF-O-CHF</a:t>
            </a:r>
            <a:r>
              <a:rPr lang="en-GB" baseline="-25000" dirty="0" smtClean="0"/>
              <a:t>2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 err="1" smtClean="0"/>
              <a:t>Sevoflurane</a:t>
            </a:r>
            <a:r>
              <a:rPr lang="en-GB" dirty="0" smtClean="0"/>
              <a:t>: CH</a:t>
            </a:r>
            <a:r>
              <a:rPr lang="en-GB" baseline="-25000" dirty="0" smtClean="0"/>
              <a:t>2</a:t>
            </a:r>
            <a:r>
              <a:rPr lang="en-GB" dirty="0" smtClean="0"/>
              <a:t>F-O-CH(-CF</a:t>
            </a:r>
            <a:r>
              <a:rPr lang="en-GB" baseline="-25000" dirty="0" smtClean="0"/>
              <a:t>3</a:t>
            </a:r>
            <a:r>
              <a:rPr lang="en-GB" dirty="0" smtClean="0"/>
              <a:t>)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8851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174097"/>
            <a:ext cx="3152979" cy="25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Methoxyflurane</a:t>
            </a:r>
            <a:r>
              <a:rPr lang="en-GB" dirty="0" smtClean="0"/>
              <a:t>:  1960-78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CHCl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-CF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-O-CH</a:t>
            </a:r>
            <a:r>
              <a:rPr lang="en-GB" sz="2400" baseline="-25000" dirty="0" smtClean="0"/>
              <a:t>3</a:t>
            </a:r>
          </a:p>
          <a:p>
            <a:r>
              <a:rPr lang="en-GB" sz="2400" dirty="0" smtClean="0"/>
              <a:t>Very soluble so lingers longer</a:t>
            </a:r>
          </a:p>
          <a:p>
            <a:r>
              <a:rPr lang="en-GB" sz="2400" dirty="0" smtClean="0"/>
              <a:t>50-80% metabolised</a:t>
            </a:r>
          </a:p>
          <a:p>
            <a:r>
              <a:rPr lang="en-GB" sz="2400" dirty="0" smtClean="0"/>
              <a:t>Metabolism produces fluoride in serum</a:t>
            </a:r>
          </a:p>
          <a:p>
            <a:r>
              <a:rPr lang="en-GB" sz="2400" dirty="0" smtClean="0"/>
              <a:t>[F</a:t>
            </a:r>
            <a:r>
              <a:rPr lang="en-GB" sz="4000" baseline="30000" dirty="0" smtClean="0"/>
              <a:t>-</a:t>
            </a:r>
            <a:r>
              <a:rPr lang="en-GB" sz="2400" dirty="0" smtClean="0"/>
              <a:t>] &gt; 40 µM → renal failure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2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2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005D9F"/>
      </a:accent1>
      <a:accent2>
        <a:srgbClr val="00923A"/>
      </a:accent2>
      <a:accent3>
        <a:srgbClr val="DE6422"/>
      </a:accent3>
      <a:accent4>
        <a:srgbClr val="B4006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005D9F"/>
      </a:accent1>
      <a:accent2>
        <a:srgbClr val="00923A"/>
      </a:accent2>
      <a:accent3>
        <a:srgbClr val="DE6422"/>
      </a:accent3>
      <a:accent4>
        <a:srgbClr val="B4006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ust powerpoint slides[1]">
  <a:themeElements>
    <a:clrScheme name="Custom 2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005D9F"/>
      </a:accent1>
      <a:accent2>
        <a:srgbClr val="00923A"/>
      </a:accent2>
      <a:accent3>
        <a:srgbClr val="DE6422"/>
      </a:accent3>
      <a:accent4>
        <a:srgbClr val="B4006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1273</Words>
  <Application>Microsoft Office PowerPoint</Application>
  <PresentationFormat>On-screen Show (4:3)</PresentationFormat>
  <Paragraphs>271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3_Office Theme</vt:lpstr>
      <vt:lpstr>2_Office Theme</vt:lpstr>
      <vt:lpstr>1_Custom Design</vt:lpstr>
      <vt:lpstr>Custom Design</vt:lpstr>
      <vt:lpstr>Trust powerpoint slides[1]</vt:lpstr>
      <vt:lpstr>Anaesthetic toxicity</vt:lpstr>
      <vt:lpstr>Toxicity</vt:lpstr>
      <vt:lpstr>Heart</vt:lpstr>
      <vt:lpstr>Liver</vt:lpstr>
      <vt:lpstr>Halothane metabolism</vt:lpstr>
      <vt:lpstr>Ethers</vt:lpstr>
      <vt:lpstr>The Manhattan Project series</vt:lpstr>
      <vt:lpstr>The Manhattan Project series</vt:lpstr>
      <vt:lpstr>Methoxyflurane:  1960-78</vt:lpstr>
      <vt:lpstr>Enflurane: 1966 - </vt:lpstr>
      <vt:lpstr>Isoflurane: 1983 -</vt:lpstr>
      <vt:lpstr>Desflurane: 1992 - </vt:lpstr>
      <vt:lpstr>Sevoflurane: 1996 -</vt:lpstr>
      <vt:lpstr>Anaesthetic metabolism</vt:lpstr>
      <vt:lpstr>Non-biological degradation</vt:lpstr>
      <vt:lpstr>Solutions</vt:lpstr>
      <vt:lpstr>Brain</vt:lpstr>
      <vt:lpstr>What is POCD?</vt:lpstr>
      <vt:lpstr>The elderly</vt:lpstr>
      <vt:lpstr>The elderly</vt:lpstr>
      <vt:lpstr>Duke group, 2008</vt:lpstr>
      <vt:lpstr>ISPOCD-2</vt:lpstr>
      <vt:lpstr>ISPOCD-2</vt:lpstr>
      <vt:lpstr>ISPOCD-2</vt:lpstr>
      <vt:lpstr>Summary</vt:lpstr>
      <vt:lpstr>Developing brain</vt:lpstr>
      <vt:lpstr>Jevtovic-Todorovic</vt:lpstr>
      <vt:lpstr>Wilder 2009</vt:lpstr>
      <vt:lpstr>Wilder 2009</vt:lpstr>
      <vt:lpstr>Sprung 2009</vt:lpstr>
      <vt:lpstr>Kalkman 2009</vt:lpstr>
      <vt:lpstr>DiMaggio 2011</vt:lpstr>
      <vt:lpstr>DiMaggio 2011</vt:lpstr>
      <vt:lpstr>Bartels 2009</vt:lpstr>
      <vt:lpstr>SmartTots</vt:lpstr>
      <vt:lpstr>SmartTots message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Anaesthetic toxicity</dc:title>
  <dc:creator>Geoff</dc:creator>
  <cp:lastModifiedBy>Shiel, Nuala</cp:lastModifiedBy>
  <cp:revision>52</cp:revision>
  <dcterms:created xsi:type="dcterms:W3CDTF">2012-11-16T07:49:38Z</dcterms:created>
  <dcterms:modified xsi:type="dcterms:W3CDTF">2012-11-26T16:21:37Z</dcterms:modified>
</cp:coreProperties>
</file>