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301" r:id="rId2"/>
    <p:sldId id="339" r:id="rId3"/>
    <p:sldId id="340" r:id="rId4"/>
    <p:sldId id="329" r:id="rId5"/>
    <p:sldId id="337" r:id="rId6"/>
    <p:sldId id="298" r:id="rId7"/>
    <p:sldId id="299" r:id="rId8"/>
    <p:sldId id="258" r:id="rId9"/>
    <p:sldId id="331" r:id="rId10"/>
    <p:sldId id="332" r:id="rId11"/>
    <p:sldId id="333" r:id="rId12"/>
    <p:sldId id="320" r:id="rId13"/>
    <p:sldId id="336" r:id="rId14"/>
    <p:sldId id="324" r:id="rId15"/>
    <p:sldId id="322" r:id="rId16"/>
    <p:sldId id="297" r:id="rId17"/>
    <p:sldId id="338" r:id="rId18"/>
    <p:sldId id="310" r:id="rId19"/>
    <p:sldId id="284" r:id="rId20"/>
    <p:sldId id="295" r:id="rId21"/>
    <p:sldId id="326" r:id="rId22"/>
    <p:sldId id="327" r:id="rId23"/>
    <p:sldId id="290" r:id="rId24"/>
    <p:sldId id="312" r:id="rId25"/>
    <p:sldId id="313" r:id="rId26"/>
    <p:sldId id="318" r:id="rId27"/>
    <p:sldId id="330" r:id="rId28"/>
    <p:sldId id="334" r:id="rId29"/>
    <p:sldId id="335" r:id="rId30"/>
    <p:sldId id="323" r:id="rId31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b="1"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457200" rtl="0" eaLnBrk="1" latinLnBrk="0" hangingPunct="1">
      <a:defRPr b="1"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457200" rtl="0" eaLnBrk="1" latinLnBrk="0" hangingPunct="1">
      <a:defRPr b="1"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457200" rtl="0" eaLnBrk="1" latinLnBrk="0" hangingPunct="1">
      <a:defRPr b="1"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78" autoAdjust="0"/>
    <p:restoredTop sz="94660"/>
  </p:normalViewPr>
  <p:slideViewPr>
    <p:cSldViewPr>
      <p:cViewPr>
        <p:scale>
          <a:sx n="50" d="100"/>
          <a:sy n="50" d="100"/>
        </p:scale>
        <p:origin x="-798" y="-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6427C24C-A696-DD42-8E22-C6B574743AD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76402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5DFBBA-4D99-314E-843D-8F7CEF68FDB2}" type="slidenum">
              <a:rPr lang="en-GB"/>
              <a:pPr/>
              <a:t>1</a:t>
            </a:fld>
            <a:endParaRPr lang="en-GB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80CC97-2FFB-CA41-A3D8-83F8C9A8291A}" type="slidenum">
              <a:rPr lang="en-GB"/>
              <a:pPr/>
              <a:t>20</a:t>
            </a:fld>
            <a:endParaRPr lang="en-GB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5093FF-3924-B449-A4F7-5BBF0D0657EA}" type="slidenum">
              <a:rPr lang="en-GB"/>
              <a:pPr/>
              <a:t>23</a:t>
            </a:fld>
            <a:endParaRPr lang="en-GB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5006A2-679E-B248-8D03-3E956153D3A1}" type="slidenum">
              <a:rPr lang="en-GB"/>
              <a:pPr/>
              <a:t>24</a:t>
            </a:fld>
            <a:endParaRPr lang="en-GB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C4A234-1BDA-6E4F-B55E-FA6A913E3E76}" type="slidenum">
              <a:rPr lang="en-GB"/>
              <a:pPr/>
              <a:t>25</a:t>
            </a:fld>
            <a:endParaRPr lang="en-GB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D8F368-1648-AA40-A60D-198C844AF06E}" type="slidenum">
              <a:rPr lang="en-GB"/>
              <a:pPr/>
              <a:t>26</a:t>
            </a:fld>
            <a:endParaRPr lang="en-GB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6381F4-6EF1-2A46-BBB4-482F73E38EEF}" type="slidenum">
              <a:rPr lang="en-GB"/>
              <a:pPr/>
              <a:t>27</a:t>
            </a:fld>
            <a:endParaRPr lang="en-GB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567CA5-FA61-9E41-A415-6A7073AD9CF5}" type="slidenum">
              <a:rPr lang="en-GB"/>
              <a:pPr/>
              <a:t>28</a:t>
            </a:fld>
            <a:endParaRPr lang="en-GB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971FFC-3054-924C-BFD3-0E1F125140A3}" type="slidenum">
              <a:rPr lang="en-GB"/>
              <a:pPr/>
              <a:t>29</a:t>
            </a:fld>
            <a:endParaRPr lang="en-GB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b="1"/>
              <a:t>Fig. 18.14</a:t>
            </a:r>
            <a:r>
              <a:rPr lang="en-GB"/>
              <a:t>  The dorsal column system. Primary afferent fibres from different levels and their associated second- and third-order neurones are depicted in different colours (sacral: red; lumbar: blue; thoracic: yellow; cervical: black). (From Carpenter MB 1991 Core Text of Neuroanatomy, 4th edn. Baltimore: Williams and Wilkins, by permission of author and publisher.)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68114F-D386-844C-9403-3F9219B5AEDB}" type="slidenum">
              <a:rPr lang="en-GB"/>
              <a:pPr/>
              <a:t>6</a:t>
            </a:fld>
            <a:endParaRPr lang="en-GB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34F1E3-3A0A-4249-A519-05651EF8BF2C}" type="slidenum">
              <a:rPr lang="en-GB"/>
              <a:pPr/>
              <a:t>7</a:t>
            </a:fld>
            <a:endParaRPr lang="en-GB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54E64F-BE6C-884E-83A0-3A4B317F3629}" type="slidenum">
              <a:rPr lang="en-GB"/>
              <a:pPr/>
              <a:t>8</a:t>
            </a:fld>
            <a:endParaRPr lang="en-GB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b="1"/>
              <a:t>Fig. 12.11</a:t>
            </a:r>
            <a:r>
              <a:rPr lang="en-GB"/>
              <a:t>  The organization of general sensory pathways showing first-order (green), second-order (blue) and third-order (red) neurones.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0D11E1-0EBF-7F4C-90BC-F493AD6B6F8D}" type="slidenum">
              <a:rPr lang="en-GB"/>
              <a:pPr/>
              <a:t>10</a:t>
            </a:fld>
            <a:endParaRPr lang="en-GB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D0818A-45C6-A84F-ACA7-EAD84D1E61AA}" type="slidenum">
              <a:rPr lang="en-GB"/>
              <a:pPr/>
              <a:t>11</a:t>
            </a:fld>
            <a:endParaRPr lang="en-GB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b="1"/>
              <a:t>Fig. 18.17</a:t>
            </a:r>
            <a:r>
              <a:rPr lang="en-GB"/>
              <a:t>  The ventral (anterior) spinothalamic tract. (From Carpenter MB 1991 Core Text of Neuroanatomy, 4th edn. Baltimore: Williams and Wilkins, by permission of author and publisher.)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3605EA-477D-3D42-8665-FF18E29B5CC8}" type="slidenum">
              <a:rPr lang="en-GB"/>
              <a:pPr/>
              <a:t>16</a:t>
            </a:fld>
            <a:endParaRPr lang="en-GB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62F56A-B4DC-E54C-8156-7D8C40387649}" type="slidenum">
              <a:rPr lang="en-GB"/>
              <a:pPr/>
              <a:t>18</a:t>
            </a:fld>
            <a:endParaRPr lang="en-GB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DC94BA-A5A9-8645-B65E-758BCF91D28F}" type="slidenum">
              <a:rPr lang="en-GB"/>
              <a:pPr/>
              <a:t>19</a:t>
            </a:fld>
            <a:endParaRPr lang="en-GB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D3AB55-C742-594C-AD1A-3BE56E304A8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A0E0B5-3987-3149-A9F2-936889F0459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77C33F-3AAE-D646-A037-7BB4D8AC59F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7E099B-3224-EA46-9B46-8300335052A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B7D536-5519-924A-B732-DE1F1921AD0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AF0B3-012A-9E4D-BFDA-5DBB3D36EC6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21CDA-EE43-884C-9C95-F0759EE939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CD8EAB-13D1-DB45-8040-CEC7DF6E8CC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C91A12-F513-8A45-B988-CDB7EAB58BB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25771-6513-0447-8FF4-8E43045B572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22BC5C-6F34-5346-8444-78FA1D5957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186E37-7F7A-3F41-8A4F-A0CF05E46E1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451E7DC6-AD5B-EF4E-9D62-11F606183AE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Arial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Arial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ChangeArrowheads="1"/>
          </p:cNvSpPr>
          <p:nvPr/>
        </p:nvSpPr>
        <p:spPr bwMode="auto">
          <a:xfrm>
            <a:off x="381000" y="1524000"/>
            <a:ext cx="84201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GB" sz="4400" b="0" dirty="0" err="1">
                <a:solidFill>
                  <a:schemeClr val="tx2"/>
                </a:solidFill>
                <a:latin typeface="+mn-lt"/>
              </a:rPr>
              <a:t>Supraspinal</a:t>
            </a:r>
            <a:r>
              <a:rPr lang="en-GB" sz="4400" b="0" dirty="0">
                <a:solidFill>
                  <a:schemeClr val="tx2"/>
                </a:solidFill>
                <a:latin typeface="+mn-lt"/>
              </a:rPr>
              <a:t> structures and </a:t>
            </a:r>
            <a:r>
              <a:rPr lang="en-GB" sz="4400" b="0" dirty="0" smtClean="0">
                <a:solidFill>
                  <a:schemeClr val="tx2"/>
                </a:solidFill>
                <a:latin typeface="+mn-lt"/>
              </a:rPr>
              <a:t>pain</a:t>
            </a:r>
            <a:endParaRPr lang="en-GB" sz="4400" b="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5363" name="Rectangle 5"/>
          <p:cNvSpPr>
            <a:spLocks noChangeArrowheads="1"/>
          </p:cNvSpPr>
          <p:nvPr/>
        </p:nvSpPr>
        <p:spPr bwMode="auto">
          <a:xfrm>
            <a:off x="1143000" y="3429000"/>
            <a:ext cx="69342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GB" sz="3200" b="0" dirty="0">
                <a:latin typeface="+mn-lt"/>
              </a:rPr>
              <a:t>Dafydd Lloyd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endParaRPr lang="en-GB" sz="2800" b="0" dirty="0">
              <a:latin typeface="+mn-lt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GB" sz="2800" b="0" dirty="0" err="1">
                <a:latin typeface="+mn-lt"/>
              </a:rPr>
              <a:t>Dafydd@imperial.ac.uk</a:t>
            </a:r>
            <a:endParaRPr lang="en-GB" sz="2800" b="0" dirty="0">
              <a:latin typeface="+mn-lt"/>
            </a:endParaRPr>
          </a:p>
        </p:txBody>
      </p:sp>
      <p:pic>
        <p:nvPicPr>
          <p:cNvPr id="15364" name="Picture 6" descr="IMP_ML_2CS_P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000" y="765175"/>
            <a:ext cx="2884488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228600" y="381000"/>
            <a:ext cx="8382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GB" sz="4400" b="0" dirty="0" err="1" smtClean="0">
                <a:latin typeface="Cambria" charset="0"/>
                <a:ea typeface="Cambria" charset="0"/>
                <a:cs typeface="Cambria" charset="0"/>
              </a:rPr>
              <a:t>Spinothalamic</a:t>
            </a:r>
            <a:r>
              <a:rPr lang="en-GB" sz="4400" b="0" dirty="0" smtClean="0">
                <a:latin typeface="Cambria" charset="0"/>
                <a:ea typeface="Cambria" charset="0"/>
                <a:cs typeface="Cambria" charset="0"/>
              </a:rPr>
              <a:t> tract:</a:t>
            </a:r>
            <a:endParaRPr lang="en-GB" sz="4400" b="0" dirty="0"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25603" name="TextBox 2"/>
          <p:cNvSpPr txBox="1">
            <a:spLocks noChangeArrowheads="1"/>
          </p:cNvSpPr>
          <p:nvPr/>
        </p:nvSpPr>
        <p:spPr bwMode="auto">
          <a:xfrm>
            <a:off x="228600" y="1143000"/>
            <a:ext cx="8686800" cy="443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endParaRPr lang="en-US" sz="2400" b="0" dirty="0" smtClean="0">
              <a:latin typeface="Cambria" charset="0"/>
              <a:ea typeface="Cambria" charset="0"/>
              <a:cs typeface="Cambria" charset="0"/>
            </a:endParaRPr>
          </a:p>
          <a:p>
            <a:pPr>
              <a:buFont typeface="Arial"/>
              <a:buChar char="•"/>
            </a:pPr>
            <a:r>
              <a:rPr lang="en-US" sz="2800" b="0" dirty="0" smtClean="0">
                <a:latin typeface="Cambria" charset="0"/>
                <a:ea typeface="Cambria" charset="0"/>
                <a:cs typeface="Cambria" charset="0"/>
              </a:rPr>
              <a:t>Pain </a:t>
            </a:r>
            <a:r>
              <a:rPr lang="en-US" sz="2800" b="0" dirty="0">
                <a:latin typeface="Cambria" charset="0"/>
                <a:ea typeface="Cambria" charset="0"/>
                <a:cs typeface="Cambria" charset="0"/>
              </a:rPr>
              <a:t>and temperature, less discriminative touch</a:t>
            </a:r>
            <a:r>
              <a:rPr lang="en-US" sz="2800" b="0" dirty="0" smtClean="0">
                <a:latin typeface="Cambria" charset="0"/>
                <a:ea typeface="Cambria" charset="0"/>
                <a:cs typeface="Cambria" charset="0"/>
              </a:rPr>
              <a:t>.</a:t>
            </a:r>
          </a:p>
          <a:p>
            <a:r>
              <a:rPr lang="en-US" sz="2400" b="0" dirty="0" smtClean="0">
                <a:latin typeface="Cambria" charset="0"/>
                <a:ea typeface="Cambria" charset="0"/>
                <a:cs typeface="Cambria" charset="0"/>
              </a:rPr>
              <a:t>	</a:t>
            </a:r>
            <a:r>
              <a:rPr lang="en-US" sz="2400" b="0" dirty="0">
                <a:latin typeface="Cambria" charset="0"/>
                <a:ea typeface="Cambria" charset="0"/>
                <a:cs typeface="Cambria" charset="0"/>
              </a:rPr>
              <a:t>	 </a:t>
            </a:r>
            <a:r>
              <a:rPr lang="en-US" sz="2400" b="0" dirty="0" smtClean="0">
                <a:latin typeface="Cambria" charset="0"/>
                <a:ea typeface="Cambria" charset="0"/>
                <a:cs typeface="Cambria" charset="0"/>
              </a:rPr>
              <a:t> </a:t>
            </a:r>
          </a:p>
          <a:p>
            <a:pPr>
              <a:buFont typeface="Arial"/>
              <a:buChar char="•"/>
            </a:pPr>
            <a:r>
              <a:rPr lang="en-US" sz="2400" b="0" dirty="0" smtClean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sz="2800" b="0" dirty="0" smtClean="0">
                <a:latin typeface="Cambria" charset="0"/>
                <a:ea typeface="Cambria" charset="0"/>
                <a:cs typeface="Cambria" charset="0"/>
              </a:rPr>
              <a:t>2</a:t>
            </a:r>
            <a:r>
              <a:rPr lang="en-US" sz="2800" b="0" baseline="30000" dirty="0" smtClean="0">
                <a:latin typeface="Cambria" charset="0"/>
                <a:ea typeface="Cambria" charset="0"/>
                <a:cs typeface="Cambria" charset="0"/>
              </a:rPr>
              <a:t>nd</a:t>
            </a:r>
            <a:r>
              <a:rPr lang="en-US" sz="2800" b="0" dirty="0" smtClean="0">
                <a:latin typeface="Cambria" charset="0"/>
                <a:ea typeface="Cambria" charset="0"/>
                <a:cs typeface="Cambria" charset="0"/>
              </a:rPr>
              <a:t> order </a:t>
            </a:r>
            <a:r>
              <a:rPr lang="en-US" sz="2800" b="0" dirty="0" err="1" smtClean="0">
                <a:latin typeface="Cambria" charset="0"/>
                <a:ea typeface="Cambria" charset="0"/>
                <a:cs typeface="Cambria" charset="0"/>
              </a:rPr>
              <a:t>neurones</a:t>
            </a:r>
            <a:r>
              <a:rPr lang="en-US" sz="2800" b="0" dirty="0" smtClean="0">
                <a:latin typeface="Cambria" charset="0"/>
                <a:ea typeface="Cambria" charset="0"/>
                <a:cs typeface="Cambria" charset="0"/>
              </a:rPr>
              <a:t> ascend </a:t>
            </a:r>
            <a:r>
              <a:rPr lang="en-US" sz="2800" b="0" dirty="0" err="1" smtClean="0">
                <a:latin typeface="Cambria" charset="0"/>
                <a:ea typeface="Cambria" charset="0"/>
                <a:cs typeface="Cambria" charset="0"/>
              </a:rPr>
              <a:t>contralaterally</a:t>
            </a:r>
            <a:r>
              <a:rPr lang="en-US" sz="2800" b="0" dirty="0" smtClean="0">
                <a:latin typeface="Cambria" charset="0"/>
                <a:ea typeface="Cambria" charset="0"/>
                <a:cs typeface="Cambria" charset="0"/>
              </a:rPr>
              <a:t>. </a:t>
            </a:r>
          </a:p>
          <a:p>
            <a:pPr>
              <a:buFont typeface="Arial"/>
              <a:buChar char="•"/>
            </a:pPr>
            <a:endParaRPr lang="en-US" sz="2800" b="0" dirty="0" smtClean="0">
              <a:latin typeface="Cambria" charset="0"/>
              <a:ea typeface="Cambria" charset="0"/>
              <a:cs typeface="Cambria" charset="0"/>
            </a:endParaRPr>
          </a:p>
          <a:p>
            <a:pPr>
              <a:buFont typeface="Arial"/>
              <a:buChar char="•"/>
            </a:pPr>
            <a:r>
              <a:rPr lang="en-US" sz="2800" b="0" dirty="0" smtClean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sz="2800" b="0" dirty="0" err="1">
                <a:latin typeface="Cambria" charset="0"/>
                <a:ea typeface="Cambria" charset="0"/>
                <a:cs typeface="Cambria" charset="0"/>
              </a:rPr>
              <a:t>A</a:t>
            </a:r>
            <a:r>
              <a:rPr lang="en-US" sz="2800" b="0" dirty="0" err="1" smtClean="0">
                <a:latin typeface="Cambria" charset="0"/>
                <a:ea typeface="Cambria" charset="0"/>
                <a:cs typeface="Cambria" charset="0"/>
              </a:rPr>
              <a:t>nterio</a:t>
            </a:r>
            <a:r>
              <a:rPr lang="en-US" sz="2800" b="0" dirty="0" smtClean="0">
                <a:latin typeface="Cambria" charset="0"/>
                <a:ea typeface="Cambria" charset="0"/>
                <a:cs typeface="Cambria" charset="0"/>
              </a:rPr>
              <a:t>-lateral columns.</a:t>
            </a:r>
          </a:p>
          <a:p>
            <a:endParaRPr lang="en-US" sz="2400" b="0" dirty="0" smtClean="0">
              <a:latin typeface="Cambria" charset="0"/>
              <a:ea typeface="Cambria" charset="0"/>
              <a:cs typeface="Cambria" charset="0"/>
            </a:endParaRPr>
          </a:p>
          <a:p>
            <a:pPr>
              <a:buFont typeface="Arial"/>
              <a:buChar char="•"/>
            </a:pPr>
            <a:r>
              <a:rPr lang="en-US" sz="2400" b="0" dirty="0" smtClean="0">
                <a:latin typeface="Cambria" charset="0"/>
                <a:ea typeface="Cambria" charset="0"/>
                <a:cs typeface="Cambria" charset="0"/>
              </a:rPr>
              <a:t> T</a:t>
            </a:r>
            <a:r>
              <a:rPr lang="en-US" sz="2800" b="0" dirty="0" smtClean="0">
                <a:latin typeface="Cambria" charset="0"/>
                <a:ea typeface="Cambria" charset="0"/>
                <a:cs typeface="Cambria" charset="0"/>
              </a:rPr>
              <a:t>erminate </a:t>
            </a:r>
            <a:r>
              <a:rPr lang="en-US" sz="2800" b="0" dirty="0">
                <a:latin typeface="Cambria" charset="0"/>
                <a:ea typeface="Cambria" charset="0"/>
                <a:cs typeface="Cambria" charset="0"/>
              </a:rPr>
              <a:t>in</a:t>
            </a:r>
            <a:r>
              <a:rPr lang="en-US" sz="2800" b="0" dirty="0" smtClean="0">
                <a:latin typeface="Cambria" charset="0"/>
                <a:ea typeface="Cambria" charset="0"/>
                <a:cs typeface="Cambria" charset="0"/>
              </a:rPr>
              <a:t> the Thalamus.</a:t>
            </a:r>
            <a:endParaRPr lang="en-US" sz="2400" b="0" dirty="0" smtClean="0">
              <a:latin typeface="Cambria" charset="0"/>
              <a:ea typeface="Cambria" charset="0"/>
              <a:cs typeface="Cambria" charset="0"/>
            </a:endParaRPr>
          </a:p>
          <a:p>
            <a:pPr>
              <a:buFont typeface="Arial"/>
              <a:buChar char="•"/>
            </a:pPr>
            <a:endParaRPr lang="en-US" sz="2400" b="0" dirty="0" smtClean="0">
              <a:latin typeface="Cambria" charset="0"/>
              <a:ea typeface="Cambria" charset="0"/>
              <a:cs typeface="Cambria" charset="0"/>
            </a:endParaRPr>
          </a:p>
          <a:p>
            <a:pPr>
              <a:buFont typeface="Arial"/>
              <a:buChar char="•"/>
            </a:pPr>
            <a:r>
              <a:rPr lang="en-US" sz="2400" b="0" dirty="0" smtClean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sz="2800" b="0" dirty="0" smtClean="0">
                <a:latin typeface="Cambria" charset="0"/>
                <a:ea typeface="Cambria" charset="0"/>
                <a:cs typeface="Cambria" charset="0"/>
              </a:rPr>
              <a:t>Directly link to analgesia:  </a:t>
            </a:r>
            <a:r>
              <a:rPr lang="en-US" sz="2800" b="0" dirty="0" err="1" smtClean="0">
                <a:latin typeface="Cambria" charset="0"/>
                <a:ea typeface="Cambria" charset="0"/>
                <a:cs typeface="Cambria" charset="0"/>
              </a:rPr>
              <a:t>Spinomesencephalic</a:t>
            </a:r>
            <a:r>
              <a:rPr lang="en-US" sz="2800" b="0" dirty="0" smtClean="0">
                <a:latin typeface="Cambria" charset="0"/>
                <a:ea typeface="Cambria" charset="0"/>
                <a:cs typeface="Cambria" charset="0"/>
              </a:rPr>
              <a:t> tract.</a:t>
            </a:r>
          </a:p>
          <a:p>
            <a:r>
              <a:rPr lang="en-US" b="0" dirty="0">
                <a:latin typeface="Cambria" charset="0"/>
                <a:ea typeface="Cambria" charset="0"/>
                <a:cs typeface="Cambria" charset="0"/>
              </a:rPr>
              <a:t>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E:\Gray\images\18FF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413" y="1223963"/>
            <a:ext cx="4500562" cy="534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609600" y="228600"/>
            <a:ext cx="77724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GB" sz="4400" b="0" dirty="0" smtClean="0">
                <a:latin typeface="Cambria" charset="0"/>
                <a:ea typeface="Cambria" charset="0"/>
                <a:cs typeface="Cambria" charset="0"/>
              </a:rPr>
              <a:t>Anterior </a:t>
            </a:r>
            <a:r>
              <a:rPr lang="en-GB" sz="4400" b="0" dirty="0" err="1">
                <a:latin typeface="Cambria" charset="0"/>
                <a:ea typeface="Cambria" charset="0"/>
                <a:cs typeface="Cambria" charset="0"/>
              </a:rPr>
              <a:t>spinothalamic</a:t>
            </a:r>
            <a:r>
              <a:rPr lang="en-GB" sz="4400" b="0" dirty="0">
                <a:latin typeface="Cambria" charset="0"/>
                <a:ea typeface="Cambria" charset="0"/>
                <a:cs typeface="Cambria" charset="0"/>
              </a:rPr>
              <a:t> tract: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5181600" y="5181600"/>
            <a:ext cx="3962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2400" b="0" dirty="0">
                <a:latin typeface="Cambria" charset="0"/>
              </a:rPr>
              <a:t>Pain, temperature and touch.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 charset="0"/>
                <a:ea typeface="Cambria" charset="0"/>
                <a:cs typeface="Cambria" charset="0"/>
              </a:rPr>
              <a:t>Sensory Thalamus: anatomy</a:t>
            </a:r>
          </a:p>
        </p:txBody>
      </p:sp>
      <p:sp>
        <p:nvSpPr>
          <p:cNvPr id="33795" name="Text Placeholder 3"/>
          <p:cNvSpPr>
            <a:spLocks noGrp="1"/>
          </p:cNvSpPr>
          <p:nvPr>
            <p:ph type="body" sz="half" idx="1"/>
          </p:nvPr>
        </p:nvSpPr>
        <p:spPr>
          <a:xfrm>
            <a:off x="152400" y="1600200"/>
            <a:ext cx="4343400" cy="4525963"/>
          </a:xfrm>
        </p:spPr>
        <p:txBody>
          <a:bodyPr/>
          <a:lstStyle/>
          <a:p>
            <a:r>
              <a:rPr lang="en-US" sz="2400" dirty="0" smtClean="0">
                <a:latin typeface="Cambria"/>
                <a:ea typeface="Cambria" charset="0"/>
                <a:cs typeface="Cambria"/>
              </a:rPr>
              <a:t>Posterior Forebrain / </a:t>
            </a:r>
            <a:r>
              <a:rPr lang="en-US" sz="2400" dirty="0" smtClean="0">
                <a:latin typeface="Cambria"/>
                <a:cs typeface="Cambria"/>
              </a:rPr>
              <a:t>Superior pole of brainstem.</a:t>
            </a:r>
          </a:p>
          <a:p>
            <a:pPr>
              <a:buNone/>
            </a:pPr>
            <a:endParaRPr lang="en-US" sz="2400" dirty="0" smtClean="0">
              <a:latin typeface="Cambria" charset="0"/>
              <a:ea typeface="Cambria" charset="0"/>
              <a:cs typeface="Cambria" charset="0"/>
            </a:endParaRPr>
          </a:p>
          <a:p>
            <a:r>
              <a:rPr lang="en-US" sz="2400" dirty="0" smtClean="0">
                <a:latin typeface="Cambria" charset="0"/>
                <a:ea typeface="Cambria" charset="0"/>
                <a:cs typeface="Cambria" charset="0"/>
              </a:rPr>
              <a:t>3cm </a:t>
            </a:r>
            <a:r>
              <a:rPr lang="en-US" sz="2400" dirty="0" err="1" smtClean="0">
                <a:latin typeface="Cambria" charset="0"/>
                <a:ea typeface="Cambria" charset="0"/>
                <a:cs typeface="Cambria" charset="0"/>
              </a:rPr>
              <a:t>x</a:t>
            </a:r>
            <a:r>
              <a:rPr lang="en-US" sz="2400" dirty="0" smtClean="0">
                <a:latin typeface="Cambria" charset="0"/>
                <a:ea typeface="Cambria" charset="0"/>
                <a:cs typeface="Cambria" charset="0"/>
              </a:rPr>
              <a:t> 2.5 </a:t>
            </a:r>
            <a:r>
              <a:rPr lang="en-US" sz="2400" dirty="0" err="1" smtClean="0">
                <a:latin typeface="Cambria" charset="0"/>
                <a:ea typeface="Cambria" charset="0"/>
                <a:cs typeface="Cambria" charset="0"/>
              </a:rPr>
              <a:t>x</a:t>
            </a:r>
            <a:r>
              <a:rPr lang="en-US" sz="2400" dirty="0" smtClean="0">
                <a:latin typeface="Cambria" charset="0"/>
                <a:ea typeface="Cambria" charset="0"/>
                <a:cs typeface="Cambria" charset="0"/>
              </a:rPr>
              <a:t> 2.</a:t>
            </a:r>
          </a:p>
          <a:p>
            <a:endParaRPr lang="en-US" sz="2400" dirty="0" smtClean="0">
              <a:latin typeface="Cambria" charset="0"/>
              <a:ea typeface="Cambria" charset="0"/>
              <a:cs typeface="Cambria" charset="0"/>
            </a:endParaRPr>
          </a:p>
          <a:p>
            <a:r>
              <a:rPr lang="en-US" sz="2400" dirty="0" smtClean="0">
                <a:latin typeface="Cambria" charset="0"/>
                <a:ea typeface="Cambria" charset="0"/>
                <a:cs typeface="Cambria" charset="0"/>
              </a:rPr>
              <a:t>Anterior and posterior circulation.</a:t>
            </a:r>
          </a:p>
          <a:p>
            <a:endParaRPr lang="en-US" sz="2400" dirty="0" smtClean="0">
              <a:latin typeface="Cambria" charset="0"/>
              <a:ea typeface="Cambria" charset="0"/>
              <a:cs typeface="Cambria" charset="0"/>
            </a:endParaRPr>
          </a:p>
          <a:p>
            <a:r>
              <a:rPr lang="en-US" sz="2400" dirty="0" smtClean="0">
                <a:latin typeface="Cambria" charset="0"/>
                <a:ea typeface="Cambria" charset="0"/>
                <a:cs typeface="Cambria" charset="0"/>
              </a:rPr>
              <a:t>Adjacent to 3</a:t>
            </a:r>
            <a:r>
              <a:rPr lang="en-US" sz="2400" baseline="30000" dirty="0" smtClean="0">
                <a:latin typeface="Cambria" charset="0"/>
                <a:ea typeface="Cambria" charset="0"/>
                <a:cs typeface="Cambria" charset="0"/>
              </a:rPr>
              <a:t>rd</a:t>
            </a:r>
            <a:r>
              <a:rPr lang="en-US" sz="2400" dirty="0" smtClean="0">
                <a:latin typeface="Cambria" charset="0"/>
                <a:ea typeface="Cambria" charset="0"/>
                <a:cs typeface="Cambria" charset="0"/>
              </a:rPr>
              <a:t> ventricle.</a:t>
            </a:r>
          </a:p>
          <a:p>
            <a:endParaRPr lang="en-US" sz="2400" dirty="0" smtClean="0">
              <a:latin typeface="Cambria" charset="0"/>
              <a:ea typeface="Cambria" charset="0"/>
              <a:cs typeface="Cambria" charset="0"/>
            </a:endParaRPr>
          </a:p>
          <a:p>
            <a:r>
              <a:rPr lang="en-US" sz="2400" dirty="0" smtClean="0">
                <a:latin typeface="Cambria" charset="0"/>
                <a:ea typeface="Cambria" charset="0"/>
                <a:cs typeface="Cambria" charset="0"/>
              </a:rPr>
              <a:t>Lamellar structure with distinct nuclei.</a:t>
            </a:r>
          </a:p>
          <a:p>
            <a:endParaRPr lang="en-US" sz="2400" dirty="0" smtClean="0">
              <a:latin typeface="Cambria" charset="0"/>
              <a:ea typeface="Cambria" charset="0"/>
              <a:cs typeface="Cambria" charset="0"/>
            </a:endParaRPr>
          </a:p>
          <a:p>
            <a:endParaRPr lang="en-US" sz="2400" dirty="0" smtClean="0">
              <a:latin typeface="Cambria" charset="0"/>
              <a:ea typeface="Cambria" charset="0"/>
              <a:cs typeface="Cambria" charset="0"/>
            </a:endParaRPr>
          </a:p>
        </p:txBody>
      </p:sp>
      <p:pic>
        <p:nvPicPr>
          <p:cNvPr id="33796" name="Content Placeholder 5" descr="Thalamus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6033" b="-6033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/>
                <a:cs typeface="Cambria"/>
              </a:rPr>
              <a:t>Thalamic Function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600200"/>
            <a:ext cx="8686800" cy="5029200"/>
          </a:xfrm>
        </p:spPr>
        <p:txBody>
          <a:bodyPr/>
          <a:lstStyle/>
          <a:p>
            <a:r>
              <a:rPr lang="en-US" sz="2800" dirty="0" smtClean="0">
                <a:latin typeface="Cambria" charset="0"/>
                <a:ea typeface="Cambria" charset="0"/>
                <a:cs typeface="Cambria" charset="0"/>
              </a:rPr>
              <a:t>The Switchboard.</a:t>
            </a:r>
          </a:p>
          <a:p>
            <a:endParaRPr lang="en-US" sz="2800" dirty="0" smtClean="0">
              <a:latin typeface="Cambria" charset="0"/>
              <a:ea typeface="Cambria" charset="0"/>
              <a:cs typeface="Cambria" charset="0"/>
            </a:endParaRPr>
          </a:p>
          <a:p>
            <a:r>
              <a:rPr lang="en-US" sz="2800" dirty="0" smtClean="0">
                <a:latin typeface="Cambria" charset="0"/>
                <a:ea typeface="Cambria" charset="0"/>
                <a:cs typeface="Cambria" charset="0"/>
              </a:rPr>
              <a:t>Processes and relays sensory information to all parts of cortex and hippocampus.</a:t>
            </a:r>
          </a:p>
          <a:p>
            <a:endParaRPr lang="en-US" sz="2800" dirty="0" smtClean="0">
              <a:latin typeface="Cambria" charset="0"/>
              <a:ea typeface="Cambria" charset="0"/>
              <a:cs typeface="Cambria" charset="0"/>
            </a:endParaRPr>
          </a:p>
          <a:p>
            <a:r>
              <a:rPr lang="en-US" sz="2800" dirty="0" smtClean="0">
                <a:latin typeface="Cambria" charset="0"/>
                <a:ea typeface="Cambria" charset="0"/>
                <a:cs typeface="Cambria" charset="0"/>
              </a:rPr>
              <a:t>Handles all sensory information (except smell) </a:t>
            </a:r>
          </a:p>
          <a:p>
            <a:endParaRPr lang="en-US" sz="2800" dirty="0" smtClean="0">
              <a:latin typeface="Cambria" charset="0"/>
              <a:ea typeface="Cambria" charset="0"/>
              <a:cs typeface="Cambria" charset="0"/>
            </a:endParaRPr>
          </a:p>
          <a:p>
            <a:r>
              <a:rPr lang="en-US" sz="2800" dirty="0" smtClean="0">
                <a:latin typeface="Cambria" charset="0"/>
                <a:ea typeface="Cambria" charset="0"/>
                <a:cs typeface="Cambria" charset="0"/>
              </a:rPr>
              <a:t>“Back projections” from the cortex.</a:t>
            </a:r>
          </a:p>
          <a:p>
            <a:endParaRPr lang="en-US" sz="2800" dirty="0" smtClean="0">
              <a:latin typeface="Cambria" charset="0"/>
              <a:ea typeface="Cambria" charset="0"/>
              <a:cs typeface="Cambria" charset="0"/>
            </a:endParaRPr>
          </a:p>
          <a:p>
            <a:r>
              <a:rPr lang="en-US" sz="2800" dirty="0" smtClean="0">
                <a:latin typeface="Cambria" charset="0"/>
                <a:ea typeface="Cambria" charset="0"/>
                <a:cs typeface="Cambria" charset="0"/>
              </a:rPr>
              <a:t>Lesions cause ‘Central pain’.</a:t>
            </a:r>
          </a:p>
          <a:p>
            <a:pPr>
              <a:buNone/>
            </a:pPr>
            <a:endParaRPr lang="en-US" dirty="0" smtClean="0">
              <a:latin typeface="Cambria" charset="0"/>
              <a:ea typeface="Cambria" charset="0"/>
              <a:cs typeface="Cambria" charset="0"/>
            </a:endParaRP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 charset="0"/>
              </a:rPr>
              <a:t>Thalamic nuclei: </a:t>
            </a:r>
          </a:p>
        </p:txBody>
      </p:sp>
      <p:sp>
        <p:nvSpPr>
          <p:cNvPr id="34819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3048000"/>
            <a:ext cx="4343400" cy="2849563"/>
          </a:xfrm>
        </p:spPr>
        <p:txBody>
          <a:bodyPr/>
          <a:lstStyle/>
          <a:p>
            <a:pPr>
              <a:buNone/>
            </a:pPr>
            <a:r>
              <a:rPr lang="en-US" sz="2400" dirty="0" smtClean="0">
                <a:latin typeface="Cambria" charset="0"/>
                <a:ea typeface="Cambria" charset="0"/>
                <a:cs typeface="Cambria" charset="0"/>
              </a:rPr>
              <a:t>Taste, Somatic + Visceral:  Ventral posterior nucleus.</a:t>
            </a:r>
            <a:endParaRPr lang="en-US" dirty="0" smtClean="0">
              <a:latin typeface="Cambria" charset="0"/>
              <a:ea typeface="Cambria" charset="0"/>
              <a:cs typeface="Cambria" charset="0"/>
            </a:endParaRPr>
          </a:p>
          <a:p>
            <a:endParaRPr lang="en-US" sz="2400" dirty="0" smtClean="0">
              <a:latin typeface="Cambria" charset="0"/>
              <a:ea typeface="Cambria" charset="0"/>
              <a:cs typeface="Cambria" charset="0"/>
            </a:endParaRPr>
          </a:p>
          <a:p>
            <a:pPr>
              <a:buNone/>
            </a:pPr>
            <a:r>
              <a:rPr lang="en-US" sz="2400" dirty="0" smtClean="0">
                <a:latin typeface="Cambria" charset="0"/>
                <a:ea typeface="Cambria" charset="0"/>
                <a:cs typeface="Cambria" charset="0"/>
              </a:rPr>
              <a:t>Others are motor.</a:t>
            </a:r>
          </a:p>
        </p:txBody>
      </p:sp>
      <p:pic>
        <p:nvPicPr>
          <p:cNvPr id="34820" name="Content Placeholder 4" descr="Screen shot 2011-12-05 at 23.44.29.pn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31679" b="-31679"/>
          <a:stretch>
            <a:fillRect/>
          </a:stretch>
        </p:blipFill>
        <p:spPr>
          <a:xfrm>
            <a:off x="4495800" y="1981200"/>
            <a:ext cx="4343400" cy="4332288"/>
          </a:xfrm>
        </p:spPr>
      </p:pic>
      <p:sp>
        <p:nvSpPr>
          <p:cNvPr id="34821" name="TextBox 5"/>
          <p:cNvSpPr txBox="1">
            <a:spLocks noChangeArrowheads="1"/>
          </p:cNvSpPr>
          <p:nvPr/>
        </p:nvSpPr>
        <p:spPr bwMode="auto">
          <a:xfrm>
            <a:off x="630238" y="1465263"/>
            <a:ext cx="8132762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400" b="0" dirty="0" smtClean="0">
                <a:latin typeface="Cambria"/>
                <a:ea typeface="Cambria" charset="0"/>
                <a:cs typeface="Cambria"/>
              </a:rPr>
              <a:t>Visual:  Retina     Lateral </a:t>
            </a:r>
            <a:r>
              <a:rPr lang="en-US" sz="2400" b="0" dirty="0" err="1" smtClean="0">
                <a:latin typeface="Cambria"/>
                <a:ea typeface="Cambria" charset="0"/>
                <a:cs typeface="Cambria"/>
              </a:rPr>
              <a:t>geniculate</a:t>
            </a:r>
            <a:r>
              <a:rPr lang="en-US" sz="2400" b="0" dirty="0" smtClean="0">
                <a:latin typeface="Cambria"/>
                <a:ea typeface="Cambria" charset="0"/>
                <a:cs typeface="Cambria"/>
              </a:rPr>
              <a:t> nucleus     Occipital.</a:t>
            </a:r>
          </a:p>
          <a:p>
            <a:endParaRPr lang="en-US" sz="2400" b="0" dirty="0" smtClean="0">
              <a:latin typeface="Cambria"/>
              <a:ea typeface="Cambria" charset="0"/>
              <a:cs typeface="Cambria"/>
            </a:endParaRPr>
          </a:p>
          <a:p>
            <a:r>
              <a:rPr lang="en-US" sz="2400" b="0" dirty="0" smtClean="0">
                <a:latin typeface="Cambria" charset="0"/>
                <a:ea typeface="Cambria" charset="0"/>
                <a:cs typeface="Cambria" charset="0"/>
              </a:rPr>
              <a:t>Auditory: midbrain      Medial </a:t>
            </a:r>
            <a:r>
              <a:rPr lang="en-US" sz="2400" b="0" dirty="0" err="1" smtClean="0">
                <a:latin typeface="Cambria" charset="0"/>
                <a:ea typeface="Cambria" charset="0"/>
                <a:cs typeface="Cambria" charset="0"/>
              </a:rPr>
              <a:t>geniculate</a:t>
            </a:r>
            <a:r>
              <a:rPr lang="en-US" sz="2400" b="0" dirty="0" smtClean="0">
                <a:latin typeface="Cambria" charset="0"/>
                <a:ea typeface="Cambria" charset="0"/>
                <a:cs typeface="Cambria" charset="0"/>
              </a:rPr>
              <a:t>.</a:t>
            </a:r>
          </a:p>
          <a:p>
            <a:endParaRPr lang="en-US" sz="2400" b="0" dirty="0" smtClean="0">
              <a:latin typeface="Cambria"/>
              <a:ea typeface="Cambria" charset="0"/>
              <a:cs typeface="Cambria"/>
            </a:endParaRPr>
          </a:p>
          <a:p>
            <a:pPr>
              <a:buFont typeface="Arial"/>
              <a:buChar char="•"/>
            </a:pPr>
            <a:endParaRPr lang="en-US" sz="2400" b="0" dirty="0" smtClean="0">
              <a:latin typeface="Cambria"/>
              <a:ea typeface="Cambria" charset="0"/>
              <a:cs typeface="Cambria"/>
            </a:endParaRPr>
          </a:p>
          <a:p>
            <a:endParaRPr lang="en-US" sz="2400" b="0" dirty="0">
              <a:latin typeface="Cambria"/>
              <a:ea typeface="Cambria" charset="0"/>
              <a:cs typeface="Cambria"/>
            </a:endParaRPr>
          </a:p>
          <a:p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6400800" y="1752600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>
            <a:off x="2590800" y="1752600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3276600" y="251301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ambria" charset="0"/>
                <a:ea typeface="Cambria" charset="0"/>
                <a:cs typeface="Cambria" charset="0"/>
              </a:rPr>
              <a:t>Ventral posterior nucleus:</a:t>
            </a:r>
            <a:endParaRPr lang="en-US" dirty="0" smtClean="0"/>
          </a:p>
        </p:txBody>
      </p:sp>
      <p:sp>
        <p:nvSpPr>
          <p:cNvPr id="3584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874838"/>
            <a:ext cx="8382000" cy="4525962"/>
          </a:xfrm>
        </p:spPr>
        <p:txBody>
          <a:bodyPr/>
          <a:lstStyle/>
          <a:p>
            <a:r>
              <a:rPr lang="en-US" dirty="0" smtClean="0">
                <a:latin typeface="Cambria" charset="0"/>
                <a:ea typeface="Cambria" charset="0"/>
                <a:cs typeface="Cambria" charset="0"/>
              </a:rPr>
              <a:t>2 parts: 	VPL: Somatic (</a:t>
            </a:r>
            <a:r>
              <a:rPr lang="en-US" dirty="0" err="1" smtClean="0">
                <a:latin typeface="Cambria" charset="0"/>
                <a:ea typeface="Cambria" charset="0"/>
                <a:cs typeface="Cambria" charset="0"/>
              </a:rPr>
              <a:t>Spinothalamic</a:t>
            </a:r>
            <a:r>
              <a:rPr lang="en-US" dirty="0" smtClean="0">
                <a:latin typeface="Cambria" charset="0"/>
                <a:ea typeface="Cambria" charset="0"/>
                <a:cs typeface="Cambria" charset="0"/>
              </a:rPr>
              <a:t>) input. </a:t>
            </a:r>
          </a:p>
          <a:p>
            <a:pPr>
              <a:buFontTx/>
              <a:buNone/>
            </a:pPr>
            <a:r>
              <a:rPr lang="en-US" dirty="0" smtClean="0">
                <a:latin typeface="Cambria" charset="0"/>
                <a:ea typeface="Cambria" charset="0"/>
                <a:cs typeface="Cambria" charset="0"/>
              </a:rPr>
              <a:t>			VPM: Head and neck (Trigeminal). </a:t>
            </a:r>
          </a:p>
          <a:p>
            <a:pPr>
              <a:buFontTx/>
              <a:buNone/>
            </a:pPr>
            <a:endParaRPr lang="en-US" dirty="0" smtClean="0">
              <a:latin typeface="Cambria" charset="0"/>
              <a:ea typeface="Cambria" charset="0"/>
              <a:cs typeface="Cambria" charset="0"/>
            </a:endParaRPr>
          </a:p>
          <a:p>
            <a:pPr>
              <a:buNone/>
            </a:pPr>
            <a:r>
              <a:rPr lang="en-US" dirty="0" smtClean="0">
                <a:latin typeface="Cambria" charset="0"/>
                <a:ea typeface="Cambria" charset="0"/>
                <a:cs typeface="Cambria" charset="0"/>
              </a:rPr>
              <a:t>IN: 	Medial </a:t>
            </a:r>
            <a:r>
              <a:rPr lang="en-US" dirty="0" err="1" smtClean="0">
                <a:latin typeface="Cambria" charset="0"/>
                <a:ea typeface="Cambria" charset="0"/>
                <a:cs typeface="Cambria" charset="0"/>
              </a:rPr>
              <a:t>lemniscus</a:t>
            </a:r>
            <a:r>
              <a:rPr lang="en-US" dirty="0" smtClean="0">
                <a:latin typeface="Cambria" charset="0"/>
                <a:ea typeface="Cambria" charset="0"/>
                <a:cs typeface="Cambria" charset="0"/>
              </a:rPr>
              <a:t>   OUT: </a:t>
            </a:r>
            <a:r>
              <a:rPr lang="en-US" dirty="0" err="1" smtClean="0">
                <a:latin typeface="Cambria" charset="0"/>
                <a:ea typeface="Cambria" charset="0"/>
                <a:cs typeface="Cambria" charset="0"/>
              </a:rPr>
              <a:t>Somatosensory</a:t>
            </a:r>
            <a:endParaRPr lang="en-US" dirty="0" smtClean="0">
              <a:latin typeface="Cambria" charset="0"/>
              <a:ea typeface="Cambria" charset="0"/>
              <a:cs typeface="Cambria" charset="0"/>
            </a:endParaRPr>
          </a:p>
          <a:p>
            <a:pPr>
              <a:buNone/>
            </a:pPr>
            <a:r>
              <a:rPr lang="en-US" dirty="0" smtClean="0">
                <a:latin typeface="Cambria" charset="0"/>
                <a:ea typeface="Cambria" charset="0"/>
                <a:cs typeface="Cambria" charset="0"/>
              </a:rPr>
              <a:t> 		Spinal </a:t>
            </a:r>
            <a:r>
              <a:rPr lang="en-US" dirty="0" err="1" smtClean="0">
                <a:latin typeface="Cambria" charset="0"/>
                <a:ea typeface="Cambria" charset="0"/>
                <a:cs typeface="Cambria" charset="0"/>
              </a:rPr>
              <a:t>lemniscus</a:t>
            </a:r>
            <a:r>
              <a:rPr lang="en-US" dirty="0" smtClean="0">
                <a:latin typeface="Cambria" charset="0"/>
                <a:ea typeface="Cambria" charset="0"/>
                <a:cs typeface="Cambria" charset="0"/>
              </a:rPr>
              <a:t>	     </a:t>
            </a:r>
            <a:r>
              <a:rPr lang="en-US" dirty="0" err="1" smtClean="0">
                <a:latin typeface="Cambria" charset="0"/>
                <a:ea typeface="Cambria" charset="0"/>
                <a:cs typeface="Cambria" charset="0"/>
              </a:rPr>
              <a:t>Reticuloactivating</a:t>
            </a:r>
            <a:endParaRPr lang="en-US" dirty="0" smtClean="0">
              <a:latin typeface="Cambria" charset="0"/>
              <a:ea typeface="Cambria" charset="0"/>
              <a:cs typeface="Cambria" charset="0"/>
            </a:endParaRPr>
          </a:p>
          <a:p>
            <a:pPr>
              <a:buNone/>
            </a:pPr>
            <a:r>
              <a:rPr lang="en-US" dirty="0" smtClean="0">
                <a:latin typeface="Cambria" charset="0"/>
                <a:ea typeface="Cambria" charset="0"/>
                <a:cs typeface="Cambria" charset="0"/>
              </a:rPr>
              <a:t>		</a:t>
            </a:r>
            <a:r>
              <a:rPr lang="en-US" dirty="0" err="1" smtClean="0">
                <a:latin typeface="Cambria" charset="0"/>
                <a:ea typeface="Cambria" charset="0"/>
                <a:cs typeface="Cambria" charset="0"/>
              </a:rPr>
              <a:t>Spiothalamic</a:t>
            </a:r>
            <a:r>
              <a:rPr lang="en-US" dirty="0" smtClean="0">
                <a:latin typeface="Cambria" charset="0"/>
                <a:ea typeface="Cambria" charset="0"/>
                <a:cs typeface="Cambria" charset="0"/>
              </a:rPr>
              <a:t> </a:t>
            </a:r>
          </a:p>
          <a:p>
            <a:pPr>
              <a:buNone/>
            </a:pPr>
            <a:r>
              <a:rPr lang="en-US" dirty="0" smtClean="0">
                <a:latin typeface="Cambria" charset="0"/>
                <a:ea typeface="Cambria" charset="0"/>
                <a:cs typeface="Cambria" charset="0"/>
              </a:rPr>
              <a:t>		</a:t>
            </a:r>
            <a:r>
              <a:rPr lang="en-US" dirty="0" err="1" smtClean="0">
                <a:latin typeface="Cambria" charset="0"/>
                <a:ea typeface="Cambria" charset="0"/>
                <a:cs typeface="Cambria" charset="0"/>
              </a:rPr>
              <a:t>Trigeminothalamic</a:t>
            </a:r>
            <a:endParaRPr lang="en-US" dirty="0" smtClean="0">
              <a:latin typeface="Cambria" charset="0"/>
              <a:ea typeface="Cambria" charset="0"/>
              <a:cs typeface="Cambri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7"/>
          <p:cNvSpPr txBox="1">
            <a:spLocks noChangeArrowheads="1"/>
          </p:cNvSpPr>
          <p:nvPr/>
        </p:nvSpPr>
        <p:spPr bwMode="auto">
          <a:xfrm>
            <a:off x="1905000" y="323850"/>
            <a:ext cx="60198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GB" sz="4400" b="0">
                <a:latin typeface="Cambria" charset="0"/>
                <a:ea typeface="Cambria" charset="0"/>
                <a:cs typeface="Cambria" charset="0"/>
              </a:rPr>
              <a:t>Cerebral Cortex</a:t>
            </a:r>
          </a:p>
        </p:txBody>
      </p:sp>
      <p:sp>
        <p:nvSpPr>
          <p:cNvPr id="37891" name="Text Box 8"/>
          <p:cNvSpPr txBox="1">
            <a:spLocks noChangeArrowheads="1"/>
          </p:cNvSpPr>
          <p:nvPr/>
        </p:nvSpPr>
        <p:spPr bwMode="auto">
          <a:xfrm>
            <a:off x="685800" y="1371600"/>
            <a:ext cx="7923213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Arial" charset="0"/>
              <a:buChar char="•"/>
            </a:pPr>
            <a:r>
              <a:rPr lang="en-GB" sz="2800" b="0" dirty="0" smtClean="0">
                <a:latin typeface="Cambria" charset="0"/>
              </a:rPr>
              <a:t> Highest level of processing and feedback.</a:t>
            </a:r>
          </a:p>
          <a:p>
            <a:pPr>
              <a:buFont typeface="Arial" charset="0"/>
              <a:buChar char="•"/>
            </a:pPr>
            <a:endParaRPr lang="en-GB" sz="2800" b="0" dirty="0" smtClean="0">
              <a:latin typeface="Cambria" charset="0"/>
            </a:endParaRPr>
          </a:p>
          <a:p>
            <a:pPr>
              <a:buFont typeface="Arial" charset="0"/>
              <a:buChar char="•"/>
            </a:pPr>
            <a:r>
              <a:rPr lang="en-GB" sz="2800" b="0" dirty="0" smtClean="0">
                <a:latin typeface="Cambria" charset="0"/>
              </a:rPr>
              <a:t> Receives dense input: Thalamic to Spinal</a:t>
            </a:r>
          </a:p>
          <a:p>
            <a:pPr>
              <a:buFont typeface="Arial" charset="0"/>
              <a:buChar char="•"/>
            </a:pPr>
            <a:endParaRPr lang="en-GB" sz="2800" b="0" dirty="0" smtClean="0">
              <a:latin typeface="Cambria" charset="0"/>
            </a:endParaRPr>
          </a:p>
          <a:p>
            <a:pPr>
              <a:buFont typeface="Arial" charset="0"/>
              <a:buChar char="•"/>
            </a:pPr>
            <a:r>
              <a:rPr lang="en-GB" sz="2800" b="0" dirty="0" smtClean="0">
                <a:latin typeface="Cambria" charset="0"/>
              </a:rPr>
              <a:t> Post-central gyrus: primary sensory area.</a:t>
            </a:r>
          </a:p>
          <a:p>
            <a:endParaRPr lang="en-GB" sz="2800" b="0" dirty="0" smtClean="0">
              <a:latin typeface="Cambria" charset="0"/>
            </a:endParaRPr>
          </a:p>
          <a:p>
            <a:pPr>
              <a:buFont typeface="Arial" charset="0"/>
              <a:buChar char="•"/>
            </a:pPr>
            <a:r>
              <a:rPr lang="en-GB" sz="2800" b="0" dirty="0">
                <a:latin typeface="Cambria" charset="0"/>
              </a:rPr>
              <a:t> Conscious experience of sensory stimuli.</a:t>
            </a:r>
          </a:p>
          <a:p>
            <a:pPr>
              <a:buFont typeface="Arial" charset="0"/>
              <a:buChar char="•"/>
            </a:pPr>
            <a:endParaRPr lang="en-GB" sz="2800" b="0" dirty="0">
              <a:latin typeface="Cambria" charset="0"/>
            </a:endParaRPr>
          </a:p>
          <a:p>
            <a:pPr>
              <a:buFont typeface="Arial" charset="0"/>
              <a:buChar char="•"/>
            </a:pPr>
            <a:r>
              <a:rPr lang="en-GB" sz="2800" b="0" dirty="0" smtClean="0">
                <a:latin typeface="Cambria" charset="0"/>
              </a:rPr>
              <a:t> Links to: 	Limbic system (Emotional </a:t>
            </a:r>
            <a:r>
              <a:rPr lang="en-GB" sz="2800" b="0" dirty="0">
                <a:latin typeface="Cambria" charset="0"/>
              </a:rPr>
              <a:t>response</a:t>
            </a:r>
            <a:r>
              <a:rPr lang="en-GB" sz="2800" b="0" dirty="0" smtClean="0">
                <a:latin typeface="Cambria" charset="0"/>
              </a:rPr>
              <a:t>.)</a:t>
            </a:r>
          </a:p>
          <a:p>
            <a:r>
              <a:rPr lang="en-GB" sz="2800" b="0" dirty="0" smtClean="0">
                <a:latin typeface="Cambria" charset="0"/>
              </a:rPr>
              <a:t>		Frontal region (behavioural </a:t>
            </a:r>
            <a:r>
              <a:rPr lang="en-GB" sz="2800" b="0" dirty="0">
                <a:latin typeface="Cambria" charset="0"/>
              </a:rPr>
              <a:t>response</a:t>
            </a:r>
            <a:r>
              <a:rPr lang="en-GB" sz="2800" b="0" dirty="0" smtClean="0">
                <a:latin typeface="Cambria" charset="0"/>
              </a:rPr>
              <a:t>.)</a:t>
            </a:r>
            <a:endParaRPr lang="en-GB" sz="2800" b="0" dirty="0">
              <a:latin typeface="Cambri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/>
                <a:cs typeface="Cambria"/>
              </a:rPr>
              <a:t>Designated sensory areas:</a:t>
            </a:r>
            <a:endParaRPr lang="en-US" dirty="0">
              <a:latin typeface="Cambria"/>
              <a:cs typeface="Cambria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 </a:t>
            </a:r>
            <a:r>
              <a:rPr lang="en-US" sz="2000" b="0" dirty="0" err="1" smtClean="0">
                <a:latin typeface="Cambria"/>
                <a:cs typeface="Cambria"/>
              </a:rPr>
              <a:t>Postcentral</a:t>
            </a:r>
            <a:r>
              <a:rPr lang="en-US" sz="2000" b="0" dirty="0" smtClean="0">
                <a:latin typeface="Cambria"/>
                <a:cs typeface="Cambria"/>
              </a:rPr>
              <a:t> gyrus of Parietal lobe</a:t>
            </a:r>
            <a:endParaRPr lang="en-US" sz="2000" b="0" dirty="0">
              <a:latin typeface="Cambria"/>
              <a:cs typeface="Cambria"/>
            </a:endParaRPr>
          </a:p>
        </p:txBody>
      </p:sp>
      <p:pic>
        <p:nvPicPr>
          <p:cNvPr id="13" name="Content Placeholder 12" descr="postcentral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1125" r="-1125"/>
          <a:stretch>
            <a:fillRect/>
          </a:stretch>
        </p:blipFill>
        <p:spPr/>
      </p:pic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sz="2000" b="0" dirty="0" smtClean="0">
                <a:latin typeface="Cambria"/>
                <a:cs typeface="Cambria"/>
              </a:rPr>
              <a:t>Sensory Homunculus</a:t>
            </a:r>
            <a:endParaRPr lang="en-US" sz="2000" b="0" dirty="0">
              <a:latin typeface="Cambria"/>
              <a:cs typeface="Cambria"/>
            </a:endParaRPr>
          </a:p>
        </p:txBody>
      </p:sp>
      <p:pic>
        <p:nvPicPr>
          <p:cNvPr id="12" name="Content Placeholder 11" descr="homunculus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 t="-38750" b="-38750"/>
          <a:stretch>
            <a:fillRect/>
          </a:stretch>
        </p:blipFill>
        <p:spPr>
          <a:xfrm>
            <a:off x="4495800" y="1143000"/>
            <a:ext cx="5226994" cy="5184466"/>
          </a:xfrm>
        </p:spPr>
      </p:pic>
      <p:sp>
        <p:nvSpPr>
          <p:cNvPr id="15" name="Rectangle 14"/>
          <p:cNvSpPr/>
          <p:nvPr/>
        </p:nvSpPr>
        <p:spPr>
          <a:xfrm>
            <a:off x="1143000" y="6248400"/>
            <a:ext cx="2739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0" dirty="0" err="1" smtClean="0">
                <a:latin typeface="Cambria" charset="0"/>
              </a:rPr>
              <a:t>Brodman</a:t>
            </a:r>
            <a:r>
              <a:rPr lang="en-US" b="0" dirty="0" smtClean="0">
                <a:latin typeface="Cambria" charset="0"/>
              </a:rPr>
              <a:t> areas  1,2 and 3.</a:t>
            </a:r>
            <a:endParaRPr lang="en-US" b="0" dirty="0">
              <a:latin typeface="Cambria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1676400" y="533400"/>
            <a:ext cx="57912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4400" b="0">
                <a:latin typeface="Cambria" charset="0"/>
              </a:rPr>
              <a:t>Descending influences:</a:t>
            </a:r>
          </a:p>
        </p:txBody>
      </p:sp>
      <p:sp>
        <p:nvSpPr>
          <p:cNvPr id="41987" name="TextBox 2"/>
          <p:cNvSpPr txBox="1">
            <a:spLocks noChangeArrowheads="1"/>
          </p:cNvSpPr>
          <p:nvPr/>
        </p:nvSpPr>
        <p:spPr bwMode="auto">
          <a:xfrm>
            <a:off x="304800" y="1435100"/>
            <a:ext cx="8686799" cy="6647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400" b="0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sz="2400" b="0" dirty="0" smtClean="0">
                <a:latin typeface="Cambria" charset="0"/>
                <a:ea typeface="Cambria" charset="0"/>
                <a:cs typeface="Cambria" charset="0"/>
              </a:rPr>
              <a:t>Cortical.</a:t>
            </a:r>
            <a:endParaRPr lang="en-US" sz="2400" b="0" dirty="0">
              <a:latin typeface="Cambria" charset="0"/>
              <a:ea typeface="Cambria" charset="0"/>
              <a:cs typeface="Cambria" charset="0"/>
            </a:endParaRPr>
          </a:p>
          <a:p>
            <a:pPr>
              <a:buFont typeface="Arial" charset="0"/>
              <a:buChar char="•"/>
            </a:pPr>
            <a:endParaRPr lang="en-US" sz="2400" b="0" dirty="0">
              <a:latin typeface="Cambria" charset="0"/>
              <a:ea typeface="Cambria" charset="0"/>
              <a:cs typeface="Cambria" charset="0"/>
            </a:endParaRPr>
          </a:p>
          <a:p>
            <a:pPr>
              <a:buFont typeface="Arial" charset="0"/>
              <a:buChar char="•"/>
            </a:pPr>
            <a:r>
              <a:rPr lang="en-US" sz="2400" b="0" dirty="0" smtClean="0">
                <a:latin typeface="Cambria" charset="0"/>
                <a:ea typeface="Cambria" charset="0"/>
                <a:cs typeface="Cambria" charset="0"/>
              </a:rPr>
              <a:t> Midbrain: 	</a:t>
            </a:r>
            <a:r>
              <a:rPr lang="en-US" sz="2400" b="0" dirty="0" err="1" smtClean="0">
                <a:latin typeface="Cambria" charset="0"/>
                <a:ea typeface="Cambria" charset="0"/>
                <a:cs typeface="Cambria" charset="0"/>
              </a:rPr>
              <a:t>Periaqueductal</a:t>
            </a:r>
            <a:r>
              <a:rPr lang="en-US" sz="2400" b="0" dirty="0" smtClean="0">
                <a:latin typeface="Cambria" charset="0"/>
                <a:ea typeface="Cambria" charset="0"/>
                <a:cs typeface="Cambria" charset="0"/>
              </a:rPr>
              <a:t> Grey: The centre for analgesia</a:t>
            </a:r>
          </a:p>
          <a:p>
            <a:r>
              <a:rPr lang="en-US" sz="2400" b="0" dirty="0" smtClean="0">
                <a:latin typeface="Cambria" charset="0"/>
                <a:ea typeface="Cambria" charset="0"/>
                <a:cs typeface="Cambria" charset="0"/>
              </a:rPr>
              <a:t>		</a:t>
            </a:r>
            <a:r>
              <a:rPr lang="en-US" sz="2400" b="0" dirty="0" err="1" smtClean="0">
                <a:latin typeface="Cambria" charset="0"/>
                <a:ea typeface="Cambria" charset="0"/>
                <a:cs typeface="Cambria" charset="0"/>
              </a:rPr>
              <a:t>Raphe</a:t>
            </a:r>
            <a:r>
              <a:rPr lang="en-US" sz="2400" b="0" dirty="0" smtClean="0">
                <a:latin typeface="Cambria" charset="0"/>
                <a:ea typeface="Cambria" charset="0"/>
                <a:cs typeface="Cambria" charset="0"/>
              </a:rPr>
              <a:t> nuclei: </a:t>
            </a:r>
            <a:r>
              <a:rPr lang="en-US" sz="2400" b="0" dirty="0" err="1" smtClean="0">
                <a:latin typeface="Cambria" charset="0"/>
                <a:ea typeface="Cambria" charset="0"/>
                <a:cs typeface="Cambria" charset="0"/>
              </a:rPr>
              <a:t>Enkephalins</a:t>
            </a:r>
            <a:r>
              <a:rPr lang="en-US" sz="2400" b="0" dirty="0" smtClean="0">
                <a:latin typeface="Cambria" charset="0"/>
                <a:ea typeface="Cambria" charset="0"/>
                <a:cs typeface="Cambria" charset="0"/>
              </a:rPr>
              <a:t> to dorsal horn.</a:t>
            </a:r>
          </a:p>
          <a:p>
            <a:r>
              <a:rPr lang="en-US" sz="2400" b="0" dirty="0" smtClean="0">
                <a:latin typeface="Cambria" charset="0"/>
                <a:ea typeface="Cambria" charset="0"/>
                <a:cs typeface="Cambria" charset="0"/>
              </a:rPr>
              <a:t>				Gate control.</a:t>
            </a:r>
          </a:p>
          <a:p>
            <a:endParaRPr lang="en-US" sz="2400" b="0" dirty="0" smtClean="0">
              <a:latin typeface="Cambria" charset="0"/>
              <a:ea typeface="Cambria" charset="0"/>
              <a:cs typeface="Cambria" charset="0"/>
            </a:endParaRPr>
          </a:p>
          <a:p>
            <a:pPr>
              <a:buFont typeface="Arial" charset="0"/>
              <a:buChar char="•"/>
            </a:pPr>
            <a:r>
              <a:rPr lang="en-US" sz="2400" b="0" dirty="0" smtClean="0">
                <a:latin typeface="Cambria" charset="0"/>
                <a:ea typeface="Cambria" charset="0"/>
                <a:cs typeface="Cambria" charset="0"/>
              </a:rPr>
              <a:t> Limbic:	</a:t>
            </a:r>
            <a:r>
              <a:rPr lang="en-US" sz="2400" b="0" dirty="0" err="1" smtClean="0">
                <a:latin typeface="Cambria" charset="0"/>
                <a:ea typeface="Cambria" charset="0"/>
                <a:cs typeface="Cambria" charset="0"/>
              </a:rPr>
              <a:t>Amygdala</a:t>
            </a:r>
            <a:r>
              <a:rPr lang="en-US" sz="2400" b="0" dirty="0" smtClean="0">
                <a:latin typeface="Cambria" charset="0"/>
                <a:ea typeface="Cambria" charset="0"/>
                <a:cs typeface="Cambria" charset="0"/>
              </a:rPr>
              <a:t>: Fear </a:t>
            </a:r>
            <a:r>
              <a:rPr lang="en-US" sz="2400" b="0" dirty="0">
                <a:latin typeface="Cambria" charset="0"/>
                <a:ea typeface="Cambria" charset="0"/>
                <a:cs typeface="Cambria" charset="0"/>
              </a:rPr>
              <a:t>and </a:t>
            </a:r>
            <a:r>
              <a:rPr lang="en-US" sz="2400" b="0" dirty="0" smtClean="0">
                <a:latin typeface="Cambria" charset="0"/>
                <a:ea typeface="Cambria" charset="0"/>
                <a:cs typeface="Cambria" charset="0"/>
              </a:rPr>
              <a:t>reward, memory.</a:t>
            </a:r>
          </a:p>
          <a:p>
            <a:pPr>
              <a:buFont typeface="Arial" charset="0"/>
              <a:buChar char="•"/>
            </a:pPr>
            <a:endParaRPr lang="en-US" sz="2400" b="0" dirty="0">
              <a:latin typeface="Cambria" charset="0"/>
              <a:ea typeface="Cambria" charset="0"/>
              <a:cs typeface="Cambria" charset="0"/>
            </a:endParaRPr>
          </a:p>
          <a:p>
            <a:pPr>
              <a:buFont typeface="Arial" charset="0"/>
              <a:buChar char="•"/>
            </a:pPr>
            <a:r>
              <a:rPr lang="en-US" sz="2400" b="0" dirty="0" smtClean="0">
                <a:latin typeface="Cambria" charset="0"/>
                <a:ea typeface="Cambria" charset="0"/>
                <a:cs typeface="Cambria" charset="0"/>
              </a:rPr>
              <a:t> Brainstem:	Locus </a:t>
            </a:r>
            <a:r>
              <a:rPr lang="en-US" sz="2400" b="0" dirty="0" err="1" smtClean="0">
                <a:latin typeface="Cambria" charset="0"/>
                <a:ea typeface="Cambria" charset="0"/>
                <a:cs typeface="Cambria" charset="0"/>
              </a:rPr>
              <a:t>coereleus</a:t>
            </a:r>
            <a:r>
              <a:rPr lang="en-US" sz="2400" b="0" dirty="0" smtClean="0">
                <a:latin typeface="Cambria" charset="0"/>
                <a:ea typeface="Cambria" charset="0"/>
                <a:cs typeface="Cambria" charset="0"/>
              </a:rPr>
              <a:t>: Stress response, panic, </a:t>
            </a:r>
            <a:r>
              <a:rPr lang="en-US" sz="2400" b="0" dirty="0" err="1" smtClean="0">
                <a:latin typeface="Cambria" charset="0"/>
                <a:ea typeface="Cambria" charset="0"/>
                <a:cs typeface="Cambria" charset="0"/>
              </a:rPr>
              <a:t>Norad</a:t>
            </a:r>
            <a:r>
              <a:rPr lang="en-US" sz="2400" b="0" dirty="0" smtClean="0">
                <a:latin typeface="Cambria" charset="0"/>
                <a:ea typeface="Cambria" charset="0"/>
                <a:cs typeface="Cambria" charset="0"/>
              </a:rPr>
              <a:t>.</a:t>
            </a:r>
          </a:p>
          <a:p>
            <a:r>
              <a:rPr lang="en-US" sz="2400" b="0" dirty="0" smtClean="0">
                <a:latin typeface="Cambria" charset="0"/>
                <a:ea typeface="Cambria" charset="0"/>
                <a:cs typeface="Cambria" charset="0"/>
              </a:rPr>
              <a:t>		</a:t>
            </a:r>
          </a:p>
          <a:p>
            <a:r>
              <a:rPr lang="en-US" sz="2400" b="0" dirty="0" smtClean="0">
                <a:latin typeface="Cambria" charset="0"/>
                <a:ea typeface="Cambria" charset="0"/>
                <a:cs typeface="Cambria" charset="0"/>
              </a:rPr>
              <a:t>		Nucleus </a:t>
            </a:r>
            <a:r>
              <a:rPr lang="en-US" sz="2400" b="0" dirty="0" err="1">
                <a:latin typeface="Cambria" charset="0"/>
                <a:ea typeface="Cambria" charset="0"/>
                <a:cs typeface="Cambria" charset="0"/>
              </a:rPr>
              <a:t>raphe</a:t>
            </a:r>
            <a:r>
              <a:rPr lang="en-US" sz="2400" b="0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sz="2400" b="0" dirty="0" err="1" smtClean="0">
                <a:latin typeface="Cambria" charset="0"/>
                <a:ea typeface="Cambria" charset="0"/>
                <a:cs typeface="Cambria" charset="0"/>
              </a:rPr>
              <a:t>magnus</a:t>
            </a:r>
            <a:r>
              <a:rPr lang="en-US" sz="2400" b="0" dirty="0" smtClean="0">
                <a:latin typeface="Cambria" charset="0"/>
                <a:ea typeface="Cambria" charset="0"/>
                <a:cs typeface="Cambria" charset="0"/>
              </a:rPr>
              <a:t>: </a:t>
            </a:r>
            <a:r>
              <a:rPr lang="en-US" sz="2400" b="0" dirty="0" err="1" smtClean="0">
                <a:latin typeface="Cambria" charset="0"/>
                <a:ea typeface="Cambria" charset="0"/>
                <a:cs typeface="Cambria" charset="0"/>
              </a:rPr>
              <a:t>enkephalin</a:t>
            </a:r>
            <a:r>
              <a:rPr lang="en-US" sz="2400" b="0" dirty="0" smtClean="0">
                <a:latin typeface="Cambria" charset="0"/>
                <a:ea typeface="Cambria" charset="0"/>
                <a:cs typeface="Cambria" charset="0"/>
              </a:rPr>
              <a:t> releasing, 					dorsal horn projections.</a:t>
            </a:r>
          </a:p>
          <a:p>
            <a:endParaRPr lang="en-US" sz="2400" b="0" dirty="0" smtClean="0">
              <a:latin typeface="Cambria" charset="0"/>
              <a:ea typeface="Cambria" charset="0"/>
              <a:cs typeface="Cambria" charset="0"/>
            </a:endParaRPr>
          </a:p>
          <a:p>
            <a:r>
              <a:rPr lang="en-US" sz="2400" b="0" dirty="0" smtClean="0">
                <a:latin typeface="Cambria" charset="0"/>
                <a:ea typeface="Cambria" charset="0"/>
                <a:cs typeface="Cambria" charset="0"/>
              </a:rPr>
              <a:t>		Hypothalamus: Links to endocrine function</a:t>
            </a:r>
          </a:p>
          <a:p>
            <a:pPr>
              <a:buFont typeface="Arial" charset="0"/>
              <a:buChar char="•"/>
            </a:pPr>
            <a:endParaRPr lang="en-US" sz="2400" b="0" dirty="0" smtClean="0">
              <a:latin typeface="Cambria" charset="0"/>
              <a:ea typeface="Cambria" charset="0"/>
              <a:cs typeface="Cambria" charset="0"/>
            </a:endParaRPr>
          </a:p>
          <a:p>
            <a:endParaRPr lang="en-US" sz="2400" b="0" dirty="0" smtClean="0">
              <a:latin typeface="Cambria" charset="0"/>
              <a:ea typeface="Cambria" charset="0"/>
              <a:cs typeface="Cambria" charset="0"/>
            </a:endParaRPr>
          </a:p>
          <a:p>
            <a:endParaRPr lang="en-US" sz="2400" b="0" dirty="0">
              <a:latin typeface="Cambria" charset="0"/>
              <a:ea typeface="Cambria" charset="0"/>
              <a:cs typeface="Cambria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4" descr="cerebral structure and p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055688"/>
            <a:ext cx="5335588" cy="549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Text Box 5"/>
          <p:cNvSpPr txBox="1">
            <a:spLocks noChangeArrowheads="1"/>
          </p:cNvSpPr>
          <p:nvPr/>
        </p:nvSpPr>
        <p:spPr bwMode="auto">
          <a:xfrm>
            <a:off x="252413" y="161925"/>
            <a:ext cx="85867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2800" b="0">
                <a:latin typeface="Cambria" charset="0"/>
                <a:ea typeface="Cambria" charset="0"/>
                <a:cs typeface="Cambria" charset="0"/>
              </a:rPr>
              <a:t>Orchestrating the response to nociceptive information:</a:t>
            </a:r>
          </a:p>
        </p:txBody>
      </p:sp>
      <p:sp>
        <p:nvSpPr>
          <p:cNvPr id="44036" name="Text Box 6"/>
          <p:cNvSpPr txBox="1">
            <a:spLocks noChangeArrowheads="1"/>
          </p:cNvSpPr>
          <p:nvPr/>
        </p:nvSpPr>
        <p:spPr bwMode="auto">
          <a:xfrm>
            <a:off x="4724400" y="1373188"/>
            <a:ext cx="4452511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0" dirty="0" smtClean="0">
                <a:latin typeface="Cambria" charset="0"/>
                <a:ea typeface="Cambria" charset="0"/>
                <a:cs typeface="Cambria" charset="0"/>
              </a:rPr>
              <a:t>PAG:</a:t>
            </a:r>
            <a:r>
              <a:rPr lang="en-US" sz="2400" b="0" dirty="0">
                <a:latin typeface="Cambria" charset="0"/>
                <a:ea typeface="Cambria" charset="0"/>
                <a:cs typeface="Cambria" charset="0"/>
              </a:rPr>
              <a:t>	</a:t>
            </a:r>
            <a:r>
              <a:rPr lang="en-US" sz="2400" b="0" dirty="0" err="1" smtClean="0">
                <a:latin typeface="Cambria" charset="0"/>
                <a:ea typeface="Cambria" charset="0"/>
                <a:cs typeface="Cambria" charset="0"/>
              </a:rPr>
              <a:t>Periaqueductal</a:t>
            </a:r>
            <a:r>
              <a:rPr lang="en-US" sz="2400" b="0" dirty="0" smtClean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sz="2400" b="0" dirty="0">
                <a:latin typeface="Cambria" charset="0"/>
                <a:ea typeface="Cambria" charset="0"/>
                <a:cs typeface="Cambria" charset="0"/>
              </a:rPr>
              <a:t>grey</a:t>
            </a:r>
          </a:p>
          <a:p>
            <a:r>
              <a:rPr lang="en-US" sz="2400" b="0" dirty="0">
                <a:latin typeface="Cambria" charset="0"/>
                <a:ea typeface="Cambria" charset="0"/>
                <a:cs typeface="Cambria" charset="0"/>
              </a:rPr>
              <a:t>NTS:</a:t>
            </a:r>
            <a:r>
              <a:rPr lang="en-US" sz="2400" b="0" dirty="0" smtClean="0">
                <a:latin typeface="Cambria" charset="0"/>
                <a:ea typeface="Cambria" charset="0"/>
                <a:cs typeface="Cambria" charset="0"/>
              </a:rPr>
              <a:t> 	Nucleus </a:t>
            </a:r>
            <a:r>
              <a:rPr lang="en-US" sz="2400" b="0" dirty="0" err="1">
                <a:latin typeface="Cambria" charset="0"/>
                <a:ea typeface="Cambria" charset="0"/>
                <a:cs typeface="Cambria" charset="0"/>
              </a:rPr>
              <a:t>tractus</a:t>
            </a:r>
            <a:r>
              <a:rPr lang="en-US" sz="2400" b="0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sz="2400" b="0" dirty="0" err="1">
                <a:latin typeface="Cambria" charset="0"/>
                <a:ea typeface="Cambria" charset="0"/>
                <a:cs typeface="Cambria" charset="0"/>
              </a:rPr>
              <a:t>solitarius</a:t>
            </a:r>
            <a:endParaRPr lang="en-US" sz="2400" b="0" dirty="0">
              <a:latin typeface="Cambria" charset="0"/>
              <a:ea typeface="Cambria" charset="0"/>
              <a:cs typeface="Cambria" charset="0"/>
            </a:endParaRPr>
          </a:p>
          <a:p>
            <a:r>
              <a:rPr lang="en-US" sz="2400" b="0" dirty="0">
                <a:latin typeface="Cambria" charset="0"/>
                <a:ea typeface="Cambria" charset="0"/>
                <a:cs typeface="Cambria" charset="0"/>
              </a:rPr>
              <a:t>PBN:</a:t>
            </a:r>
            <a:r>
              <a:rPr lang="en-US" sz="2400" b="0" dirty="0" smtClean="0">
                <a:latin typeface="Cambria" charset="0"/>
                <a:ea typeface="Cambria" charset="0"/>
                <a:cs typeface="Cambria" charset="0"/>
              </a:rPr>
              <a:t> 	</a:t>
            </a:r>
            <a:r>
              <a:rPr lang="en-US" sz="2400" b="0" dirty="0" err="1">
                <a:latin typeface="Cambria" charset="0"/>
                <a:ea typeface="Cambria" charset="0"/>
                <a:cs typeface="Cambria" charset="0"/>
              </a:rPr>
              <a:t>P</a:t>
            </a:r>
            <a:r>
              <a:rPr lang="en-US" sz="2400" b="0" dirty="0" err="1" smtClean="0">
                <a:latin typeface="Cambria" charset="0"/>
                <a:ea typeface="Cambria" charset="0"/>
                <a:cs typeface="Cambria" charset="0"/>
              </a:rPr>
              <a:t>arabrachial</a:t>
            </a:r>
            <a:r>
              <a:rPr lang="en-US" sz="2400" b="0" dirty="0" smtClean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sz="2400" b="0" dirty="0">
                <a:latin typeface="Cambria" charset="0"/>
                <a:ea typeface="Cambria" charset="0"/>
                <a:cs typeface="Cambria" charset="0"/>
              </a:rPr>
              <a:t>nucleus</a:t>
            </a:r>
          </a:p>
          <a:p>
            <a:r>
              <a:rPr lang="en-US" sz="2400" b="0" dirty="0">
                <a:latin typeface="Cambria" charset="0"/>
                <a:ea typeface="Cambria" charset="0"/>
                <a:cs typeface="Cambria" charset="0"/>
              </a:rPr>
              <a:t>RVM:</a:t>
            </a:r>
            <a:r>
              <a:rPr lang="en-US" sz="2400" b="0" dirty="0" smtClean="0">
                <a:latin typeface="Cambria" charset="0"/>
                <a:ea typeface="Cambria" charset="0"/>
                <a:cs typeface="Cambria" charset="0"/>
              </a:rPr>
              <a:t> 	</a:t>
            </a:r>
            <a:r>
              <a:rPr lang="en-US" sz="2400" b="0" dirty="0" err="1" smtClean="0">
                <a:latin typeface="Cambria" charset="0"/>
                <a:ea typeface="Cambria" charset="0"/>
                <a:cs typeface="Cambria" charset="0"/>
              </a:rPr>
              <a:t>Rostroventral</a:t>
            </a:r>
            <a:r>
              <a:rPr lang="en-US" sz="2400" b="0" dirty="0" smtClean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sz="2400" b="0" dirty="0">
                <a:latin typeface="Cambria" charset="0"/>
                <a:ea typeface="Cambria" charset="0"/>
                <a:cs typeface="Cambria" charset="0"/>
              </a:rPr>
              <a:t>medulla</a:t>
            </a:r>
          </a:p>
          <a:p>
            <a:r>
              <a:rPr lang="en-US" sz="2400" b="0" dirty="0">
                <a:latin typeface="Cambria" charset="0"/>
                <a:ea typeface="Cambria" charset="0"/>
                <a:cs typeface="Cambria" charset="0"/>
              </a:rPr>
              <a:t>DRT:</a:t>
            </a:r>
            <a:r>
              <a:rPr lang="en-US" sz="2400" b="0" dirty="0" smtClean="0">
                <a:latin typeface="Cambria" charset="0"/>
                <a:ea typeface="Cambria" charset="0"/>
                <a:cs typeface="Cambria" charset="0"/>
              </a:rPr>
              <a:t> 	</a:t>
            </a:r>
            <a:r>
              <a:rPr lang="en-US" sz="2400" b="0" dirty="0" err="1" smtClean="0">
                <a:latin typeface="Cambria" charset="0"/>
                <a:ea typeface="Cambria" charset="0"/>
                <a:cs typeface="Cambria" charset="0"/>
              </a:rPr>
              <a:t>Dorsoreticular</a:t>
            </a:r>
            <a:r>
              <a:rPr lang="en-US" sz="2400" b="0" dirty="0" smtClean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sz="2400" b="0" dirty="0">
                <a:latin typeface="Cambria" charset="0"/>
                <a:ea typeface="Cambria" charset="0"/>
                <a:cs typeface="Cambria" charset="0"/>
              </a:rPr>
              <a:t>nucleus</a:t>
            </a:r>
          </a:p>
          <a:p>
            <a:r>
              <a:rPr lang="en-US" sz="2400" b="0" dirty="0">
                <a:latin typeface="Cambria" charset="0"/>
                <a:ea typeface="Cambria" charset="0"/>
                <a:cs typeface="Cambria" charset="0"/>
              </a:rPr>
              <a:t>PN:</a:t>
            </a:r>
            <a:r>
              <a:rPr lang="en-US" sz="2400" b="0" dirty="0" smtClean="0">
                <a:latin typeface="Cambria" charset="0"/>
                <a:ea typeface="Cambria" charset="0"/>
                <a:cs typeface="Cambria" charset="0"/>
              </a:rPr>
              <a:t> 	Project </a:t>
            </a:r>
            <a:r>
              <a:rPr lang="en-US" sz="2400" b="0" dirty="0">
                <a:latin typeface="Cambria" charset="0"/>
                <a:ea typeface="Cambria" charset="0"/>
                <a:cs typeface="Cambria" charset="0"/>
              </a:rPr>
              <a:t>neurons</a:t>
            </a:r>
          </a:p>
          <a:p>
            <a:r>
              <a:rPr lang="en-US" sz="2400" b="0" dirty="0">
                <a:latin typeface="Cambria" charset="0"/>
                <a:ea typeface="Cambria" charset="0"/>
                <a:cs typeface="Cambria" charset="0"/>
              </a:rPr>
              <a:t>DRG:</a:t>
            </a:r>
            <a:r>
              <a:rPr lang="en-US" sz="2400" b="0" dirty="0" smtClean="0">
                <a:latin typeface="Cambria" charset="0"/>
                <a:ea typeface="Cambria" charset="0"/>
                <a:cs typeface="Cambria" charset="0"/>
              </a:rPr>
              <a:t> 	Dorsal </a:t>
            </a:r>
            <a:r>
              <a:rPr lang="en-US" sz="2400" b="0" dirty="0">
                <a:latin typeface="Cambria" charset="0"/>
                <a:ea typeface="Cambria" charset="0"/>
                <a:cs typeface="Cambria" charset="0"/>
              </a:rPr>
              <a:t>root ganglion</a:t>
            </a:r>
          </a:p>
          <a:p>
            <a:r>
              <a:rPr lang="en-US" sz="2400" b="0" dirty="0">
                <a:latin typeface="Cambria" charset="0"/>
                <a:ea typeface="Cambria" charset="0"/>
                <a:cs typeface="Cambria" charset="0"/>
              </a:rPr>
              <a:t>PAF:</a:t>
            </a:r>
            <a:r>
              <a:rPr lang="en-US" sz="2400" b="0" dirty="0" smtClean="0">
                <a:latin typeface="Cambria" charset="0"/>
                <a:ea typeface="Cambria" charset="0"/>
                <a:cs typeface="Cambria" charset="0"/>
              </a:rPr>
              <a:t> 	Primary </a:t>
            </a:r>
            <a:r>
              <a:rPr lang="en-US" sz="2400" b="0" dirty="0">
                <a:latin typeface="Cambria" charset="0"/>
                <a:ea typeface="Cambria" charset="0"/>
                <a:cs typeface="Cambria" charset="0"/>
              </a:rPr>
              <a:t>afferent </a:t>
            </a:r>
            <a:r>
              <a:rPr lang="en-US" sz="2400" b="0" dirty="0" err="1">
                <a:latin typeface="Cambria" charset="0"/>
                <a:ea typeface="Cambria" charset="0"/>
                <a:cs typeface="Cambria" charset="0"/>
              </a:rPr>
              <a:t>fibre</a:t>
            </a:r>
            <a:endParaRPr lang="en-US" sz="2400" b="0" dirty="0"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44037" name="Text Box 7"/>
          <p:cNvSpPr txBox="1">
            <a:spLocks noChangeArrowheads="1"/>
          </p:cNvSpPr>
          <p:nvPr/>
        </p:nvSpPr>
        <p:spPr bwMode="auto">
          <a:xfrm>
            <a:off x="6477000" y="6096000"/>
            <a:ext cx="25431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b="0">
                <a:latin typeface="Cambria" charset="0"/>
              </a:rPr>
              <a:t>Millan MJ. Prog Neurobio 2002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/>
                <a:cs typeface="Cambria"/>
              </a:rPr>
              <a:t>Define pain:</a:t>
            </a:r>
            <a:endParaRPr lang="en-US" dirty="0">
              <a:latin typeface="Cambria"/>
              <a:cs typeface="Cambria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Text Box 5"/>
          <p:cNvSpPr txBox="1">
            <a:spLocks noChangeArrowheads="1"/>
          </p:cNvSpPr>
          <p:nvPr/>
        </p:nvSpPr>
        <p:spPr bwMode="auto">
          <a:xfrm>
            <a:off x="341313" y="1219200"/>
            <a:ext cx="4611687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2400" b="0" dirty="0">
                <a:latin typeface="Cambria" charset="0"/>
              </a:rPr>
              <a:t>Midbrain.	</a:t>
            </a:r>
          </a:p>
          <a:p>
            <a:endParaRPr lang="en-GB" sz="2400" b="0" dirty="0" smtClean="0">
              <a:latin typeface="Cambria" charset="0"/>
            </a:endParaRPr>
          </a:p>
          <a:p>
            <a:r>
              <a:rPr lang="en-GB" sz="2400" b="0" dirty="0" smtClean="0">
                <a:latin typeface="Cambria" charset="0"/>
              </a:rPr>
              <a:t>Analgesia centre.</a:t>
            </a:r>
            <a:endParaRPr lang="en-GB" sz="2400" b="0" dirty="0">
              <a:latin typeface="Cambria" charset="0"/>
            </a:endParaRPr>
          </a:p>
          <a:p>
            <a:endParaRPr lang="en-GB" sz="2400" b="0" dirty="0" smtClean="0">
              <a:latin typeface="Cambria" charset="0"/>
            </a:endParaRPr>
          </a:p>
          <a:p>
            <a:r>
              <a:rPr lang="en-GB" sz="2400" b="0" dirty="0" smtClean="0">
                <a:latin typeface="Cambria" charset="0"/>
              </a:rPr>
              <a:t>INPUT: Several, including ascending pathways:  </a:t>
            </a:r>
            <a:r>
              <a:rPr lang="en-GB" sz="2400" b="0" dirty="0" err="1" smtClean="0">
                <a:latin typeface="Cambria" charset="0"/>
              </a:rPr>
              <a:t>Spinomesencephalic</a:t>
            </a:r>
            <a:r>
              <a:rPr lang="en-GB" sz="2400" b="0" dirty="0" smtClean="0">
                <a:latin typeface="Cambria" charset="0"/>
              </a:rPr>
              <a:t> </a:t>
            </a:r>
            <a:r>
              <a:rPr lang="en-GB" sz="2400" b="0" dirty="0">
                <a:latin typeface="Cambria" charset="0"/>
              </a:rPr>
              <a:t>tract</a:t>
            </a:r>
          </a:p>
          <a:p>
            <a:endParaRPr lang="en-GB" sz="2400" b="0" dirty="0" smtClean="0">
              <a:latin typeface="Cambria" charset="0"/>
            </a:endParaRPr>
          </a:p>
          <a:p>
            <a:r>
              <a:rPr lang="en-GB" sz="2400" b="0" dirty="0" smtClean="0">
                <a:latin typeface="Cambria" charset="0"/>
              </a:rPr>
              <a:t>OUTPUT:  Include inhibitory </a:t>
            </a:r>
            <a:r>
              <a:rPr lang="en-GB" sz="2400" b="0" dirty="0" err="1">
                <a:latin typeface="Cambria" charset="0"/>
              </a:rPr>
              <a:t>interneurones</a:t>
            </a:r>
            <a:r>
              <a:rPr lang="en-GB" sz="2400" b="0" dirty="0">
                <a:latin typeface="Cambria" charset="0"/>
              </a:rPr>
              <a:t> in dorsal </a:t>
            </a:r>
            <a:r>
              <a:rPr lang="en-GB" sz="2400" b="0" dirty="0" smtClean="0">
                <a:latin typeface="Cambria" charset="0"/>
              </a:rPr>
              <a:t>horn</a:t>
            </a:r>
            <a:r>
              <a:rPr lang="en-GB" sz="2400" b="0" dirty="0">
                <a:latin typeface="Cambria" charset="0"/>
              </a:rPr>
              <a:t>.</a:t>
            </a:r>
            <a:endParaRPr lang="en-GB" sz="2400" b="0" dirty="0" smtClean="0">
              <a:latin typeface="Cambria" charset="0"/>
            </a:endParaRPr>
          </a:p>
          <a:p>
            <a:endParaRPr lang="en-GB" sz="2400" b="0" dirty="0" smtClean="0">
              <a:latin typeface="Cambria" charset="0"/>
            </a:endParaRPr>
          </a:p>
          <a:p>
            <a:r>
              <a:rPr lang="en-GB" sz="2400" b="0" dirty="0" err="1" smtClean="0">
                <a:latin typeface="Cambria" charset="0"/>
              </a:rPr>
              <a:t>Enkephalin</a:t>
            </a:r>
            <a:r>
              <a:rPr lang="en-GB" sz="2400" b="0" dirty="0" smtClean="0">
                <a:latin typeface="Cambria" charset="0"/>
              </a:rPr>
              <a:t> </a:t>
            </a:r>
            <a:r>
              <a:rPr lang="en-GB" sz="2400" b="0" dirty="0">
                <a:latin typeface="Cambria" charset="0"/>
              </a:rPr>
              <a:t>release</a:t>
            </a:r>
            <a:r>
              <a:rPr lang="en-GB" sz="2400" b="0" dirty="0" smtClean="0">
                <a:latin typeface="Cambria" charset="0"/>
              </a:rPr>
              <a:t>.</a:t>
            </a:r>
          </a:p>
        </p:txBody>
      </p:sp>
      <p:sp>
        <p:nvSpPr>
          <p:cNvPr id="46084" name="Rectangle 6"/>
          <p:cNvSpPr>
            <a:spLocks noChangeArrowheads="1"/>
          </p:cNvSpPr>
          <p:nvPr/>
        </p:nvSpPr>
        <p:spPr bwMode="auto">
          <a:xfrm>
            <a:off x="1981200" y="228600"/>
            <a:ext cx="51054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4400" b="0">
                <a:latin typeface="Cambria" charset="0"/>
              </a:rPr>
              <a:t>Periaqueductal Grey</a:t>
            </a:r>
          </a:p>
        </p:txBody>
      </p:sp>
      <p:sp>
        <p:nvSpPr>
          <p:cNvPr id="5" name="Rectangle 4"/>
          <p:cNvSpPr/>
          <p:nvPr/>
        </p:nvSpPr>
        <p:spPr>
          <a:xfrm>
            <a:off x="5522524" y="5867400"/>
            <a:ext cx="33928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0" dirty="0" smtClean="0">
                <a:latin typeface="Cambria" charset="0"/>
              </a:rPr>
              <a:t>LC:  	Locus  </a:t>
            </a:r>
            <a:r>
              <a:rPr lang="en-GB" b="0" dirty="0" err="1" smtClean="0">
                <a:latin typeface="Cambria" charset="0"/>
              </a:rPr>
              <a:t>Coeruleus</a:t>
            </a:r>
            <a:r>
              <a:rPr lang="en-GB" b="0" dirty="0" smtClean="0">
                <a:latin typeface="Cambria" charset="0"/>
              </a:rPr>
              <a:t>.</a:t>
            </a:r>
          </a:p>
          <a:p>
            <a:r>
              <a:rPr lang="en-GB" b="0" dirty="0" smtClean="0">
                <a:latin typeface="Cambria" charset="0"/>
              </a:rPr>
              <a:t>NRM: 	Nucleus </a:t>
            </a:r>
            <a:r>
              <a:rPr lang="en-GB" b="0" dirty="0" err="1" smtClean="0">
                <a:latin typeface="Cambria" charset="0"/>
              </a:rPr>
              <a:t>Raphe</a:t>
            </a:r>
            <a:r>
              <a:rPr lang="en-GB" b="0" dirty="0" smtClean="0">
                <a:latin typeface="Cambria" charset="0"/>
              </a:rPr>
              <a:t> Magnus</a:t>
            </a:r>
            <a:endParaRPr lang="en-GB" b="0" dirty="0">
              <a:latin typeface="Cambria" charset="0"/>
            </a:endParaRPr>
          </a:p>
        </p:txBody>
      </p:sp>
      <p:pic>
        <p:nvPicPr>
          <p:cNvPr id="6" name="Picture 5" descr="PA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1323721"/>
            <a:ext cx="2819400" cy="43277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 noChangeArrowheads="1"/>
          </p:cNvSpPr>
          <p:nvPr/>
        </p:nvSpPr>
        <p:spPr bwMode="auto">
          <a:xfrm>
            <a:off x="2343728" y="381000"/>
            <a:ext cx="448988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4400" b="0" dirty="0" smtClean="0">
                <a:latin typeface="Cambria" charset="0"/>
              </a:rPr>
              <a:t>The </a:t>
            </a:r>
            <a:r>
              <a:rPr lang="en-US" sz="4400" b="0" dirty="0" err="1" smtClean="0">
                <a:latin typeface="Cambria" charset="0"/>
              </a:rPr>
              <a:t>Raphe</a:t>
            </a:r>
            <a:r>
              <a:rPr lang="en-US" sz="4400" b="0" dirty="0" smtClean="0">
                <a:latin typeface="Cambria" charset="0"/>
              </a:rPr>
              <a:t> </a:t>
            </a:r>
            <a:r>
              <a:rPr lang="en-US" sz="4400" b="0" dirty="0">
                <a:latin typeface="Cambria" charset="0"/>
              </a:rPr>
              <a:t>nuclei:</a:t>
            </a:r>
          </a:p>
        </p:txBody>
      </p:sp>
      <p:sp>
        <p:nvSpPr>
          <p:cNvPr id="50179" name="TextBox 2"/>
          <p:cNvSpPr txBox="1">
            <a:spLocks noChangeArrowheads="1"/>
          </p:cNvSpPr>
          <p:nvPr/>
        </p:nvSpPr>
        <p:spPr bwMode="auto">
          <a:xfrm>
            <a:off x="381000" y="2093913"/>
            <a:ext cx="84582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400" b="0" dirty="0">
                <a:latin typeface="Cambria" charset="0"/>
                <a:ea typeface="Cambria" charset="0"/>
                <a:cs typeface="Cambria" charset="0"/>
              </a:rPr>
              <a:t> Several</a:t>
            </a:r>
            <a:r>
              <a:rPr lang="en-US" sz="2400" b="0" dirty="0" smtClean="0">
                <a:latin typeface="Cambria" charset="0"/>
                <a:ea typeface="Cambria" charset="0"/>
                <a:cs typeface="Cambria" charset="0"/>
              </a:rPr>
              <a:t> brainstem nuclei: form the RETICULAR FORMATION.</a:t>
            </a:r>
          </a:p>
          <a:p>
            <a:pPr>
              <a:buFont typeface="Arial" charset="0"/>
              <a:buChar char="•"/>
            </a:pPr>
            <a:endParaRPr lang="en-US" sz="2400" b="0" dirty="0" smtClean="0">
              <a:latin typeface="Cambria" charset="0"/>
              <a:ea typeface="Cambria" charset="0"/>
              <a:cs typeface="Cambria" charset="0"/>
            </a:endParaRPr>
          </a:p>
          <a:p>
            <a:pPr>
              <a:buFont typeface="Arial" charset="0"/>
              <a:buChar char="•"/>
            </a:pPr>
            <a:r>
              <a:rPr lang="en-US" sz="2400" b="0" dirty="0" smtClean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sz="2400" b="0" dirty="0" err="1" smtClean="0">
                <a:latin typeface="Cambria" charset="0"/>
                <a:ea typeface="Cambria" charset="0"/>
                <a:cs typeface="Cambria" charset="0"/>
              </a:rPr>
              <a:t>Medullary</a:t>
            </a:r>
            <a:r>
              <a:rPr lang="en-US" sz="2400" b="0" dirty="0" smtClean="0">
                <a:latin typeface="Cambria" charset="0"/>
                <a:ea typeface="Cambria" charset="0"/>
                <a:cs typeface="Cambria" charset="0"/>
              </a:rPr>
              <a:t> (</a:t>
            </a:r>
            <a:r>
              <a:rPr lang="en-US" sz="2400" b="0" dirty="0" err="1" smtClean="0">
                <a:latin typeface="Cambria" charset="0"/>
                <a:ea typeface="Cambria" charset="0"/>
                <a:cs typeface="Cambria" charset="0"/>
              </a:rPr>
              <a:t>Raphe</a:t>
            </a:r>
            <a:r>
              <a:rPr lang="en-US" sz="2400" b="0" dirty="0" smtClean="0">
                <a:latin typeface="Cambria" charset="0"/>
                <a:ea typeface="Cambria" charset="0"/>
                <a:cs typeface="Cambria" charset="0"/>
              </a:rPr>
              <a:t> Magnus), others </a:t>
            </a:r>
            <a:r>
              <a:rPr lang="en-US" sz="2400" b="0" dirty="0">
                <a:latin typeface="Cambria" charset="0"/>
                <a:ea typeface="Cambria" charset="0"/>
                <a:cs typeface="Cambria" charset="0"/>
              </a:rPr>
              <a:t>P</a:t>
            </a:r>
            <a:r>
              <a:rPr lang="en-US" sz="2400" b="0" dirty="0" smtClean="0">
                <a:latin typeface="Cambria" charset="0"/>
                <a:ea typeface="Cambria" charset="0"/>
                <a:cs typeface="Cambria" charset="0"/>
              </a:rPr>
              <a:t>ontine and brainstem.</a:t>
            </a:r>
          </a:p>
          <a:p>
            <a:pPr>
              <a:buFont typeface="Arial" charset="0"/>
              <a:buChar char="•"/>
            </a:pPr>
            <a:endParaRPr lang="en-US" sz="2400" b="0" dirty="0" smtClean="0">
              <a:latin typeface="Cambria" charset="0"/>
              <a:ea typeface="Cambria" charset="0"/>
              <a:cs typeface="Cambria" charset="0"/>
            </a:endParaRPr>
          </a:p>
          <a:p>
            <a:pPr>
              <a:buFont typeface="Arial" charset="0"/>
              <a:buChar char="•"/>
            </a:pPr>
            <a:r>
              <a:rPr lang="en-US" sz="2400" b="0" dirty="0" smtClean="0">
                <a:latin typeface="Cambria" charset="0"/>
                <a:ea typeface="Cambria" charset="0"/>
                <a:cs typeface="Cambria" charset="0"/>
              </a:rPr>
              <a:t> INPUT: </a:t>
            </a:r>
            <a:r>
              <a:rPr lang="en-US" sz="2400" b="0" dirty="0">
                <a:latin typeface="Cambria" charset="0"/>
                <a:ea typeface="Cambria" charset="0"/>
                <a:cs typeface="Cambria" charset="0"/>
              </a:rPr>
              <a:t>Cortex, Limbic system, PAG and other nuclei.</a:t>
            </a:r>
          </a:p>
          <a:p>
            <a:pPr>
              <a:buFont typeface="Arial" charset="0"/>
              <a:buChar char="•"/>
            </a:pPr>
            <a:endParaRPr lang="en-US" sz="2400" b="0" dirty="0">
              <a:latin typeface="Cambria" charset="0"/>
              <a:ea typeface="Cambria" charset="0"/>
              <a:cs typeface="Cambria" charset="0"/>
            </a:endParaRPr>
          </a:p>
          <a:p>
            <a:pPr>
              <a:buFont typeface="Arial" charset="0"/>
              <a:buChar char="•"/>
            </a:pPr>
            <a:r>
              <a:rPr lang="en-US" sz="2400" b="0" dirty="0" smtClean="0">
                <a:latin typeface="Cambria" charset="0"/>
                <a:ea typeface="Cambria" charset="0"/>
                <a:cs typeface="Cambria" charset="0"/>
              </a:rPr>
              <a:t> OUTPUT:  Widespread, ascending </a:t>
            </a:r>
            <a:r>
              <a:rPr lang="en-US" sz="2400" b="0" dirty="0">
                <a:latin typeface="Cambria" charset="0"/>
                <a:ea typeface="Cambria" charset="0"/>
                <a:cs typeface="Cambria" charset="0"/>
              </a:rPr>
              <a:t>and </a:t>
            </a:r>
            <a:r>
              <a:rPr lang="en-US" sz="2400" b="0" dirty="0" smtClean="0">
                <a:latin typeface="Cambria" charset="0"/>
                <a:ea typeface="Cambria" charset="0"/>
                <a:cs typeface="Cambria" charset="0"/>
              </a:rPr>
              <a:t>descending, including 		direct descending spinal </a:t>
            </a:r>
            <a:r>
              <a:rPr lang="en-US" sz="2400" b="0" dirty="0" err="1" smtClean="0">
                <a:latin typeface="Cambria" charset="0"/>
                <a:ea typeface="Cambria" charset="0"/>
                <a:cs typeface="Cambria" charset="0"/>
              </a:rPr>
              <a:t>innervation</a:t>
            </a:r>
            <a:r>
              <a:rPr lang="en-US" sz="2400" b="0" dirty="0" smtClean="0">
                <a:latin typeface="Cambria" charset="0"/>
                <a:ea typeface="Cambria" charset="0"/>
                <a:cs typeface="Cambria" charset="0"/>
              </a:rPr>
              <a:t>.</a:t>
            </a:r>
            <a:endParaRPr lang="en-US" sz="2400" b="0" dirty="0">
              <a:latin typeface="Cambria" charset="0"/>
              <a:ea typeface="Cambria" charset="0"/>
              <a:cs typeface="Cambria" charset="0"/>
            </a:endParaRPr>
          </a:p>
          <a:p>
            <a:pPr>
              <a:buFont typeface="Arial" charset="0"/>
              <a:buChar char="•"/>
            </a:pPr>
            <a:endParaRPr lang="en-US" sz="2400" b="0" dirty="0">
              <a:latin typeface="Cambria" charset="0"/>
              <a:ea typeface="Cambria" charset="0"/>
              <a:cs typeface="Cambria" charset="0"/>
            </a:endParaRPr>
          </a:p>
          <a:p>
            <a:pPr>
              <a:buFont typeface="Arial" charset="0"/>
              <a:buChar char="•"/>
            </a:pPr>
            <a:r>
              <a:rPr lang="en-US" sz="2400" b="0" dirty="0" smtClean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sz="2400" b="0" dirty="0" err="1" smtClean="0">
                <a:latin typeface="Cambria" charset="0"/>
                <a:ea typeface="Cambria" charset="0"/>
                <a:cs typeface="Cambria" charset="0"/>
              </a:rPr>
              <a:t>Enkephalin</a:t>
            </a:r>
            <a:r>
              <a:rPr lang="en-US" sz="2400" b="0" dirty="0" smtClean="0">
                <a:latin typeface="Cambria" charset="0"/>
                <a:ea typeface="Cambria" charset="0"/>
                <a:cs typeface="Cambria" charset="0"/>
              </a:rPr>
              <a:t> and Serotonin (5-HT) release.</a:t>
            </a:r>
          </a:p>
          <a:p>
            <a:pPr>
              <a:buFont typeface="Arial" charset="0"/>
              <a:buChar char="•"/>
            </a:pPr>
            <a:endParaRPr lang="en-US" sz="2400" b="0" dirty="0">
              <a:latin typeface="Cambria" charset="0"/>
              <a:ea typeface="Cambria" charset="0"/>
              <a:cs typeface="Cambria" charset="0"/>
            </a:endParaRPr>
          </a:p>
          <a:p>
            <a:pPr>
              <a:buFont typeface="Arial" charset="0"/>
              <a:buChar char="•"/>
            </a:pPr>
            <a:endParaRPr lang="en-US" sz="2400" b="0" dirty="0">
              <a:latin typeface="Cambria" charset="0"/>
              <a:ea typeface="Cambria" charset="0"/>
              <a:cs typeface="Cambri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7" descr="decsending"/>
          <p:cNvPicPr>
            <a:picLocks noChangeAspect="1" noChangeArrowheads="1"/>
          </p:cNvPicPr>
          <p:nvPr/>
        </p:nvPicPr>
        <p:blipFill>
          <a:blip r:embed="rId2"/>
          <a:srcRect l="8444" r="13115" b="11638"/>
          <a:stretch>
            <a:fillRect/>
          </a:stretch>
        </p:blipFill>
        <p:spPr bwMode="auto">
          <a:xfrm>
            <a:off x="466725" y="1906588"/>
            <a:ext cx="5400675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1" name="TextBox 2"/>
          <p:cNvSpPr txBox="1">
            <a:spLocks noChangeArrowheads="1"/>
          </p:cNvSpPr>
          <p:nvPr/>
        </p:nvSpPr>
        <p:spPr bwMode="auto">
          <a:xfrm>
            <a:off x="1590426" y="754559"/>
            <a:ext cx="591870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0" dirty="0" smtClean="0">
                <a:latin typeface="Cambria" charset="0"/>
                <a:ea typeface="Cambria" charset="0"/>
                <a:cs typeface="Cambria" charset="0"/>
              </a:rPr>
              <a:t>Nucleus </a:t>
            </a:r>
            <a:r>
              <a:rPr lang="en-US" sz="4400" b="0" dirty="0" err="1" smtClean="0">
                <a:latin typeface="Cambria" charset="0"/>
                <a:ea typeface="Cambria" charset="0"/>
                <a:cs typeface="Cambria" charset="0"/>
              </a:rPr>
              <a:t>Raphe</a:t>
            </a:r>
            <a:r>
              <a:rPr lang="en-US" sz="4400" b="0" dirty="0" smtClean="0">
                <a:latin typeface="Cambria" charset="0"/>
                <a:ea typeface="Cambria" charset="0"/>
                <a:cs typeface="Cambria" charset="0"/>
              </a:rPr>
              <a:t> Magnus:</a:t>
            </a:r>
          </a:p>
        </p:txBody>
      </p:sp>
      <p:sp>
        <p:nvSpPr>
          <p:cNvPr id="53252" name="TextBox 6"/>
          <p:cNvSpPr txBox="1">
            <a:spLocks noChangeArrowheads="1"/>
          </p:cNvSpPr>
          <p:nvPr/>
        </p:nvSpPr>
        <p:spPr bwMode="auto">
          <a:xfrm>
            <a:off x="6248400" y="2230438"/>
            <a:ext cx="2667000" cy="424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 dirty="0">
                <a:latin typeface="Cambria" charset="0"/>
                <a:ea typeface="Cambria" charset="0"/>
                <a:cs typeface="Cambria" charset="0"/>
              </a:rPr>
              <a:t>3 populations of cells:</a:t>
            </a:r>
          </a:p>
          <a:p>
            <a:endParaRPr lang="en-US" b="0" dirty="0">
              <a:latin typeface="Cambria" charset="0"/>
              <a:ea typeface="Cambria" charset="0"/>
              <a:cs typeface="Cambria" charset="0"/>
            </a:endParaRPr>
          </a:p>
          <a:p>
            <a:r>
              <a:rPr lang="en-US" sz="3600" b="0" dirty="0">
                <a:latin typeface="Cambria" charset="0"/>
                <a:ea typeface="Cambria" charset="0"/>
                <a:cs typeface="Cambria" charset="0"/>
              </a:rPr>
              <a:t>ON:  </a:t>
            </a:r>
            <a:r>
              <a:rPr lang="en-GB" b="0" dirty="0">
                <a:latin typeface="Cambria" charset="0"/>
                <a:ea typeface="Cambria" charset="0"/>
                <a:cs typeface="Cambria" charset="0"/>
              </a:rPr>
              <a:t>Excitatory.</a:t>
            </a:r>
          </a:p>
          <a:p>
            <a:endParaRPr lang="en-GB" b="0" dirty="0">
              <a:latin typeface="Cambria" charset="0"/>
              <a:ea typeface="Cambria" charset="0"/>
              <a:cs typeface="Cambria" charset="0"/>
            </a:endParaRPr>
          </a:p>
          <a:p>
            <a:r>
              <a:rPr lang="en-GB" sz="3600" b="0" dirty="0">
                <a:latin typeface="Cambria" charset="0"/>
                <a:ea typeface="Cambria" charset="0"/>
                <a:cs typeface="Cambria" charset="0"/>
              </a:rPr>
              <a:t>OFF: </a:t>
            </a:r>
            <a:r>
              <a:rPr lang="en-GB" b="0" dirty="0">
                <a:latin typeface="Cambria" charset="0"/>
                <a:ea typeface="Cambria" charset="0"/>
                <a:cs typeface="Cambria" charset="0"/>
              </a:rPr>
              <a:t>Inhibitory.</a:t>
            </a:r>
          </a:p>
          <a:p>
            <a:endParaRPr lang="en-GB" b="0" dirty="0">
              <a:latin typeface="Cambria" charset="0"/>
              <a:ea typeface="Cambria" charset="0"/>
              <a:cs typeface="Cambria" charset="0"/>
            </a:endParaRPr>
          </a:p>
          <a:p>
            <a:r>
              <a:rPr lang="en-GB" b="0" dirty="0">
                <a:latin typeface="Cambria" charset="0"/>
                <a:ea typeface="Cambria" charset="0"/>
                <a:cs typeface="Cambria" charset="0"/>
              </a:rPr>
              <a:t>Neutral</a:t>
            </a:r>
            <a:r>
              <a:rPr lang="en-US" b="0" dirty="0">
                <a:latin typeface="Cambria" charset="0"/>
                <a:ea typeface="Cambria" charset="0"/>
                <a:cs typeface="Cambria" charset="0"/>
              </a:rPr>
              <a:t>:  monitoring.</a:t>
            </a:r>
          </a:p>
          <a:p>
            <a:endParaRPr lang="en-US" b="0" dirty="0">
              <a:latin typeface="Cambria" charset="0"/>
              <a:ea typeface="Cambria" charset="0"/>
              <a:cs typeface="Cambria" charset="0"/>
            </a:endParaRPr>
          </a:p>
          <a:p>
            <a:r>
              <a:rPr lang="en-US" b="0" dirty="0">
                <a:latin typeface="Cambria" charset="0"/>
                <a:ea typeface="Cambria" charset="0"/>
                <a:cs typeface="Cambria" charset="0"/>
              </a:rPr>
              <a:t>Innervate higher and lower </a:t>
            </a:r>
            <a:r>
              <a:rPr lang="en-US" b="0" dirty="0" err="1">
                <a:latin typeface="Cambria" charset="0"/>
                <a:ea typeface="Cambria" charset="0"/>
                <a:cs typeface="Cambria" charset="0"/>
              </a:rPr>
              <a:t>centres</a:t>
            </a:r>
            <a:r>
              <a:rPr lang="en-US" b="0" dirty="0">
                <a:latin typeface="Cambria" charset="0"/>
                <a:ea typeface="Cambria" charset="0"/>
                <a:cs typeface="Cambria" charset="0"/>
              </a:rPr>
              <a:t>.</a:t>
            </a:r>
          </a:p>
          <a:p>
            <a:endParaRPr lang="en-US" b="0" dirty="0">
              <a:latin typeface="Cambria" charset="0"/>
              <a:ea typeface="Cambria" charset="0"/>
              <a:cs typeface="Cambria" charset="0"/>
            </a:endParaRPr>
          </a:p>
          <a:p>
            <a:r>
              <a:rPr lang="en-US" b="0" dirty="0">
                <a:latin typeface="Cambria" charset="0"/>
                <a:ea typeface="Cambria" charset="0"/>
                <a:cs typeface="Cambria" charset="0"/>
              </a:rPr>
              <a:t>Enable </a:t>
            </a:r>
            <a:r>
              <a:rPr lang="en-US" b="0" dirty="0" err="1">
                <a:latin typeface="Cambria" charset="0"/>
                <a:ea typeface="Cambria" charset="0"/>
                <a:cs typeface="Cambria" charset="0"/>
              </a:rPr>
              <a:t>prioritisation</a:t>
            </a:r>
            <a:r>
              <a:rPr lang="en-US" b="0" dirty="0">
                <a:latin typeface="Cambria" charset="0"/>
                <a:ea typeface="Cambria" charset="0"/>
                <a:cs typeface="Cambria" charset="0"/>
              </a:rPr>
              <a:t> of responses to pain signals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722438"/>
            <a:ext cx="8229600" cy="4525962"/>
          </a:xfrm>
        </p:spPr>
        <p:txBody>
          <a:bodyPr/>
          <a:lstStyle/>
          <a:p>
            <a:pPr eaLnBrk="1" hangingPunct="1"/>
            <a:r>
              <a:rPr lang="en-US" sz="2400" smtClean="0">
                <a:latin typeface="Cambria" charset="0"/>
                <a:ea typeface="Cambria" charset="0"/>
                <a:cs typeface="Cambria" charset="0"/>
              </a:rPr>
              <a:t>Pain triggers varied responses:	Physical.</a:t>
            </a:r>
          </a:p>
          <a:p>
            <a:pPr lvl="1" eaLnBrk="1" hangingPunct="1">
              <a:buFontTx/>
              <a:buNone/>
            </a:pPr>
            <a:r>
              <a:rPr lang="en-US" sz="2400" smtClean="0">
                <a:latin typeface="Cambria" charset="0"/>
                <a:ea typeface="Cambria" charset="0"/>
                <a:cs typeface="Cambria" charset="0"/>
              </a:rPr>
              <a:t>						Autonomic.</a:t>
            </a:r>
          </a:p>
          <a:p>
            <a:pPr lvl="1" eaLnBrk="1" hangingPunct="1">
              <a:buFontTx/>
              <a:buNone/>
            </a:pPr>
            <a:r>
              <a:rPr lang="en-US" sz="2400" smtClean="0">
                <a:latin typeface="Cambria" charset="0"/>
                <a:ea typeface="Cambria" charset="0"/>
                <a:cs typeface="Cambria" charset="0"/>
              </a:rPr>
              <a:t>						Endocrine.	</a:t>
            </a:r>
          </a:p>
          <a:p>
            <a:pPr lvl="1" eaLnBrk="1" hangingPunct="1">
              <a:buFontTx/>
              <a:buNone/>
            </a:pPr>
            <a:r>
              <a:rPr lang="en-US" sz="2400" smtClean="0">
                <a:latin typeface="Cambria" charset="0"/>
                <a:ea typeface="Cambria" charset="0"/>
                <a:cs typeface="Cambria" charset="0"/>
              </a:rPr>
              <a:t>						Emotional.</a:t>
            </a:r>
          </a:p>
          <a:p>
            <a:pPr eaLnBrk="1" hangingPunct="1"/>
            <a:endParaRPr lang="en-US" sz="2400" smtClean="0">
              <a:latin typeface="Cambria" charset="0"/>
              <a:ea typeface="Cambria" charset="0"/>
              <a:cs typeface="Cambria" charset="0"/>
            </a:endParaRPr>
          </a:p>
          <a:p>
            <a:pPr eaLnBrk="1" hangingPunct="1"/>
            <a:r>
              <a:rPr lang="en-US" sz="2400" smtClean="0">
                <a:latin typeface="Cambria" charset="0"/>
                <a:ea typeface="Cambria" charset="0"/>
                <a:cs typeface="Cambria" charset="0"/>
              </a:rPr>
              <a:t>Brainstem structured orchestrate these.</a:t>
            </a:r>
          </a:p>
          <a:p>
            <a:pPr eaLnBrk="1" hangingPunct="1"/>
            <a:endParaRPr lang="en-US" sz="2400" smtClean="0">
              <a:latin typeface="Cambria" charset="0"/>
              <a:ea typeface="Cambria" charset="0"/>
              <a:cs typeface="Cambria" charset="0"/>
            </a:endParaRPr>
          </a:p>
          <a:p>
            <a:pPr eaLnBrk="1" hangingPunct="1"/>
            <a:r>
              <a:rPr lang="en-US" sz="2400" smtClean="0">
                <a:latin typeface="Cambria" charset="0"/>
                <a:ea typeface="Cambria" charset="0"/>
                <a:cs typeface="Cambria" charset="0"/>
              </a:rPr>
              <a:t>Dense, widespread ascending and descending inervation.</a:t>
            </a:r>
          </a:p>
        </p:txBody>
      </p:sp>
      <p:sp>
        <p:nvSpPr>
          <p:cNvPr id="5427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Linking the systems: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8229600" cy="4525963"/>
          </a:xfrm>
        </p:spPr>
        <p:txBody>
          <a:bodyPr/>
          <a:lstStyle/>
          <a:p>
            <a:pPr eaLnBrk="1" hangingPunct="1"/>
            <a:r>
              <a:rPr lang="en-US" sz="2400" smtClean="0">
                <a:latin typeface="Cambria" charset="0"/>
              </a:rPr>
              <a:t>Relay information from the spinoreticulothalamic tract </a:t>
            </a:r>
          </a:p>
          <a:p>
            <a:pPr eaLnBrk="1" hangingPunct="1">
              <a:buFontTx/>
              <a:buNone/>
            </a:pPr>
            <a:r>
              <a:rPr lang="en-US" sz="2400" smtClean="0">
                <a:latin typeface="Cambria" charset="0"/>
              </a:rPr>
              <a:t>	to the medial thalamus.</a:t>
            </a:r>
          </a:p>
          <a:p>
            <a:pPr eaLnBrk="1" hangingPunct="1"/>
            <a:endParaRPr lang="en-US" sz="2400" smtClean="0">
              <a:latin typeface="Cambria" charset="0"/>
            </a:endParaRPr>
          </a:p>
          <a:p>
            <a:pPr eaLnBrk="1" hangingPunct="1"/>
            <a:r>
              <a:rPr lang="en-US" sz="2400" smtClean="0">
                <a:latin typeface="Cambria" charset="0"/>
              </a:rPr>
              <a:t>Integrates the animals response at the:</a:t>
            </a:r>
          </a:p>
          <a:p>
            <a:pPr>
              <a:buFontTx/>
              <a:buNone/>
            </a:pPr>
            <a:r>
              <a:rPr lang="en-US" sz="2400" smtClean="0">
                <a:latin typeface="Cambria" charset="0"/>
              </a:rPr>
              <a:t>		- Cardiorespiratory center.</a:t>
            </a:r>
          </a:p>
          <a:p>
            <a:pPr>
              <a:buFontTx/>
              <a:buNone/>
            </a:pPr>
            <a:r>
              <a:rPr lang="en-US" sz="2400" smtClean="0">
                <a:latin typeface="Cambria" charset="0"/>
              </a:rPr>
              <a:t>		- Motor centres.</a:t>
            </a:r>
          </a:p>
          <a:p>
            <a:pPr>
              <a:buFontTx/>
              <a:buNone/>
            </a:pPr>
            <a:r>
              <a:rPr lang="en-US" sz="2400" smtClean="0">
                <a:latin typeface="Cambria" charset="0"/>
              </a:rPr>
              <a:t>		- Limbic centres.</a:t>
            </a:r>
          </a:p>
          <a:p>
            <a:pPr>
              <a:buFontTx/>
              <a:buNone/>
            </a:pPr>
            <a:r>
              <a:rPr lang="en-US" sz="2400" smtClean="0">
                <a:latin typeface="Cambria" charset="0"/>
              </a:rPr>
              <a:t>		- Alertness centres.</a:t>
            </a:r>
          </a:p>
          <a:p>
            <a:pPr eaLnBrk="1" hangingPunct="1">
              <a:buFontTx/>
              <a:buNone/>
            </a:pPr>
            <a:endParaRPr lang="en-US" sz="2400" smtClean="0"/>
          </a:p>
          <a:p>
            <a:pPr eaLnBrk="1" hangingPunct="1">
              <a:buFontTx/>
              <a:buNone/>
            </a:pPr>
            <a:endParaRPr lang="en-US" sz="2400" smtClean="0"/>
          </a:p>
        </p:txBody>
      </p:sp>
      <p:sp>
        <p:nvSpPr>
          <p:cNvPr id="56323" name="Text Box 4"/>
          <p:cNvSpPr txBox="1">
            <a:spLocks noChangeArrowheads="1"/>
          </p:cNvSpPr>
          <p:nvPr/>
        </p:nvSpPr>
        <p:spPr bwMode="auto">
          <a:xfrm>
            <a:off x="1066800" y="457200"/>
            <a:ext cx="696436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400" b="0">
                <a:latin typeface="Cambria" charset="0"/>
                <a:ea typeface="Cambria" charset="0"/>
                <a:cs typeface="Cambria" charset="0"/>
              </a:rPr>
              <a:t>Medulla oblongata and PAG: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722438"/>
            <a:ext cx="8534400" cy="4525962"/>
          </a:xfrm>
        </p:spPr>
        <p:txBody>
          <a:bodyPr/>
          <a:lstStyle/>
          <a:p>
            <a:pPr eaLnBrk="1" hangingPunct="1"/>
            <a:r>
              <a:rPr lang="en-US" sz="2400" dirty="0" smtClean="0">
                <a:latin typeface="Cambria" charset="0"/>
                <a:ea typeface="Cambria" charset="0"/>
                <a:cs typeface="Cambria" charset="0"/>
              </a:rPr>
              <a:t>INPUT:	</a:t>
            </a:r>
            <a:r>
              <a:rPr lang="en-US" sz="2400" dirty="0" err="1" smtClean="0">
                <a:latin typeface="Cambria" charset="0"/>
                <a:ea typeface="Cambria" charset="0"/>
                <a:cs typeface="Cambria" charset="0"/>
              </a:rPr>
              <a:t>Spinohypothalamic</a:t>
            </a:r>
            <a:r>
              <a:rPr lang="en-US" sz="2400" dirty="0" smtClean="0">
                <a:latin typeface="Cambria" charset="0"/>
                <a:ea typeface="Cambria" charset="0"/>
                <a:cs typeface="Cambria" charset="0"/>
              </a:rPr>
              <a:t> tract.</a:t>
            </a:r>
          </a:p>
          <a:p>
            <a:pPr lvl="1" eaLnBrk="1" hangingPunct="1">
              <a:buFontTx/>
              <a:buNone/>
            </a:pPr>
            <a:r>
              <a:rPr lang="en-US" sz="2400" dirty="0" smtClean="0">
                <a:latin typeface="Cambria" charset="0"/>
                <a:ea typeface="Cambria" charset="0"/>
                <a:cs typeface="Cambria" charset="0"/>
              </a:rPr>
              <a:t>			</a:t>
            </a:r>
            <a:r>
              <a:rPr lang="en-US" sz="2400" dirty="0" err="1" smtClean="0">
                <a:latin typeface="Cambria" charset="0"/>
                <a:ea typeface="Cambria" charset="0"/>
                <a:cs typeface="Cambria" charset="0"/>
              </a:rPr>
              <a:t>Spinoparabrachial</a:t>
            </a:r>
            <a:r>
              <a:rPr lang="en-US" sz="2400" dirty="0" smtClean="0">
                <a:latin typeface="Cambria" charset="0"/>
                <a:ea typeface="Cambria" charset="0"/>
                <a:cs typeface="Cambria" charset="0"/>
              </a:rPr>
              <a:t>-hypothalamic tract</a:t>
            </a:r>
          </a:p>
          <a:p>
            <a:pPr eaLnBrk="1" hangingPunct="1">
              <a:buFontTx/>
              <a:buNone/>
            </a:pPr>
            <a:r>
              <a:rPr lang="en-US" sz="2400" dirty="0" smtClean="0">
                <a:latin typeface="Cambria" charset="0"/>
                <a:ea typeface="Cambria" charset="0"/>
                <a:cs typeface="Cambria" charset="0"/>
              </a:rPr>
              <a:t>					</a:t>
            </a:r>
          </a:p>
          <a:p>
            <a:pPr eaLnBrk="1" hangingPunct="1"/>
            <a:r>
              <a:rPr lang="en-US" sz="2400" dirty="0" smtClean="0">
                <a:latin typeface="Cambria" charset="0"/>
                <a:ea typeface="Cambria" charset="0"/>
                <a:cs typeface="Cambria" charset="0"/>
              </a:rPr>
              <a:t>OUTPUT:	Autonomic effects of pain (CVS, RS, GI).</a:t>
            </a:r>
          </a:p>
          <a:p>
            <a:pPr eaLnBrk="1" hangingPunct="1">
              <a:buFontTx/>
              <a:buNone/>
            </a:pPr>
            <a:r>
              <a:rPr lang="en-US" sz="2400" dirty="0" smtClean="0">
                <a:latin typeface="Cambria" charset="0"/>
                <a:ea typeface="Cambria" charset="0"/>
                <a:cs typeface="Cambria" charset="0"/>
              </a:rPr>
              <a:t>		</a:t>
            </a:r>
          </a:p>
          <a:p>
            <a:pPr eaLnBrk="1" hangingPunct="1">
              <a:buFontTx/>
              <a:buNone/>
            </a:pPr>
            <a:r>
              <a:rPr lang="en-US" sz="2400" dirty="0" smtClean="0">
                <a:latin typeface="Cambria" charset="0"/>
                <a:ea typeface="Cambria" charset="0"/>
                <a:cs typeface="Cambria" charset="0"/>
              </a:rPr>
              <a:t>			Links nervous system to Endocrine, via pituitary.</a:t>
            </a:r>
          </a:p>
        </p:txBody>
      </p:sp>
      <p:sp>
        <p:nvSpPr>
          <p:cNvPr id="58371" name="Text Box 4"/>
          <p:cNvSpPr txBox="1">
            <a:spLocks noChangeArrowheads="1"/>
          </p:cNvSpPr>
          <p:nvPr/>
        </p:nvSpPr>
        <p:spPr bwMode="auto">
          <a:xfrm>
            <a:off x="2590800" y="533400"/>
            <a:ext cx="38862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4400" b="0">
                <a:solidFill>
                  <a:srgbClr val="000000"/>
                </a:solidFill>
                <a:latin typeface="Cambria" charset="0"/>
                <a:ea typeface="Cambria" charset="0"/>
                <a:cs typeface="Cambria" charset="0"/>
              </a:rPr>
              <a:t>Hypothalamus: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686800" cy="1143000"/>
          </a:xfrm>
        </p:spPr>
        <p:txBody>
          <a:bodyPr/>
          <a:lstStyle/>
          <a:p>
            <a:pPr eaLnBrk="1" hangingPunct="1"/>
            <a:r>
              <a:rPr lang="en-US" smtClean="0">
                <a:latin typeface="Cambria" charset="0"/>
              </a:rPr>
              <a:t>Pain and behaviour: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584325"/>
            <a:ext cx="8229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mbria" charset="0"/>
              </a:rPr>
              <a:t>Pain triggers a motivational-affective response.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mbria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mbria" charset="0"/>
              </a:rPr>
              <a:t>Mediated by the Limbic system.</a:t>
            </a:r>
            <a:endParaRPr lang="en-US" sz="1200" dirty="0">
              <a:latin typeface="Cambria" charset="0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mbria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mbria" charset="0"/>
              </a:rPr>
              <a:t>Catecholamine driven.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mbria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mbria" charset="0"/>
              </a:rPr>
              <a:t>Lamina I projections from dorsal horns.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mbria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mbria" charset="0"/>
              </a:rPr>
              <a:t>Collaterals</a:t>
            </a:r>
            <a:r>
              <a:rPr lang="en-US" sz="2400" dirty="0" smtClean="0">
                <a:latin typeface="Cambria" charset="0"/>
              </a:rPr>
              <a:t> to all </a:t>
            </a:r>
            <a:r>
              <a:rPr lang="en-US" sz="2400" dirty="0">
                <a:latin typeface="Cambria" charset="0"/>
              </a:rPr>
              <a:t>catecholamine</a:t>
            </a:r>
            <a:r>
              <a:rPr lang="en-US" sz="2400" dirty="0" smtClean="0">
                <a:latin typeface="Cambria" charset="0"/>
              </a:rPr>
              <a:t> groups in Medulla + Pons, 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en-US" sz="2400" dirty="0" smtClean="0">
                <a:latin typeface="Cambria" charset="0"/>
              </a:rPr>
              <a:t>	including the Locus </a:t>
            </a:r>
            <a:r>
              <a:rPr lang="en-US" sz="2400" dirty="0" err="1" smtClean="0">
                <a:latin typeface="Cambria" charset="0"/>
              </a:rPr>
              <a:t>Cereleus</a:t>
            </a:r>
            <a:r>
              <a:rPr lang="en-US" sz="2400" dirty="0" smtClean="0">
                <a:latin typeface="Cambria" charset="0"/>
              </a:rPr>
              <a:t>.</a:t>
            </a:r>
            <a:endParaRPr lang="en-US" sz="2400" dirty="0">
              <a:latin typeface="Cambri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4"/>
          <p:cNvSpPr>
            <a:spLocks noChangeArrowheads="1"/>
          </p:cNvSpPr>
          <p:nvPr/>
        </p:nvSpPr>
        <p:spPr bwMode="auto">
          <a:xfrm>
            <a:off x="381000" y="1524000"/>
            <a:ext cx="84201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GB" sz="4400" b="0">
                <a:solidFill>
                  <a:schemeClr val="tx2"/>
                </a:solidFill>
                <a:latin typeface="Cambria" charset="0"/>
              </a:rPr>
              <a:t>Supraspinal structures and pain.</a:t>
            </a:r>
          </a:p>
        </p:txBody>
      </p:sp>
      <p:sp>
        <p:nvSpPr>
          <p:cNvPr id="62467" name="Rectangle 5"/>
          <p:cNvSpPr>
            <a:spLocks noChangeArrowheads="1"/>
          </p:cNvSpPr>
          <p:nvPr/>
        </p:nvSpPr>
        <p:spPr bwMode="auto">
          <a:xfrm>
            <a:off x="1143000" y="3429000"/>
            <a:ext cx="69342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GB" sz="4000" b="0">
                <a:latin typeface="Cambria" charset="0"/>
              </a:rPr>
              <a:t>Dafydd Lloyd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endParaRPr lang="en-GB" sz="4000" b="0">
              <a:latin typeface="Cambria" charset="0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GB" sz="4000" b="0">
                <a:latin typeface="Cambria" charset="0"/>
              </a:rPr>
              <a:t>Dafydd@imperial.ac.uk</a:t>
            </a:r>
          </a:p>
        </p:txBody>
      </p:sp>
      <p:pic>
        <p:nvPicPr>
          <p:cNvPr id="62468" name="Picture 6" descr="IMP_ML_2CS_P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000" y="765175"/>
            <a:ext cx="2884488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1295400" y="381000"/>
            <a:ext cx="69342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GB" sz="4400" b="0">
                <a:latin typeface="Cambria" charset="0"/>
                <a:ea typeface="Cambria" charset="0"/>
                <a:cs typeface="Cambria" charset="0"/>
              </a:rPr>
              <a:t>Ascending pain pathways: II</a:t>
            </a:r>
          </a:p>
        </p:txBody>
      </p:sp>
      <p:sp>
        <p:nvSpPr>
          <p:cNvPr id="29699" name="TextBox 2"/>
          <p:cNvSpPr txBox="1">
            <a:spLocks noChangeArrowheads="1"/>
          </p:cNvSpPr>
          <p:nvPr/>
        </p:nvSpPr>
        <p:spPr bwMode="auto">
          <a:xfrm>
            <a:off x="228600" y="1219200"/>
            <a:ext cx="8686800" cy="53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4400" b="0" dirty="0">
                <a:latin typeface="Cambria" charset="0"/>
                <a:ea typeface="Cambria" charset="0"/>
                <a:cs typeface="Cambria" charset="0"/>
              </a:rPr>
              <a:t>	Posterior columns:</a:t>
            </a:r>
            <a:r>
              <a:rPr lang="en-US" sz="2400" b="0" dirty="0">
                <a:latin typeface="Cambria" charset="0"/>
                <a:ea typeface="Cambria" charset="0"/>
                <a:cs typeface="Cambria" charset="0"/>
              </a:rPr>
              <a:t>	</a:t>
            </a:r>
          </a:p>
          <a:p>
            <a:endParaRPr lang="en-US" sz="2400" b="0" dirty="0">
              <a:latin typeface="Cambria" charset="0"/>
              <a:ea typeface="Cambria" charset="0"/>
              <a:cs typeface="Cambria" charset="0"/>
            </a:endParaRPr>
          </a:p>
          <a:p>
            <a:r>
              <a:rPr lang="en-US" sz="2400" b="0" dirty="0">
                <a:latin typeface="Cambria" charset="0"/>
                <a:ea typeface="Cambria" charset="0"/>
                <a:cs typeface="Cambria" charset="0"/>
              </a:rPr>
              <a:t>	Visceral pain, discriminative touch, position, movement, 	shape, texture, vibration. </a:t>
            </a:r>
          </a:p>
          <a:p>
            <a:endParaRPr lang="en-US" sz="2400" b="0" dirty="0">
              <a:latin typeface="Cambria" charset="0"/>
              <a:ea typeface="Cambria" charset="0"/>
              <a:cs typeface="Cambria" charset="0"/>
            </a:endParaRPr>
          </a:p>
          <a:p>
            <a:r>
              <a:rPr lang="en-US" sz="2400" b="0" dirty="0">
                <a:latin typeface="Cambria" charset="0"/>
                <a:ea typeface="Cambria" charset="0"/>
                <a:cs typeface="Cambria" charset="0"/>
              </a:rPr>
              <a:t>	2 point discrimination.</a:t>
            </a:r>
          </a:p>
          <a:p>
            <a:r>
              <a:rPr lang="en-US" sz="2400" b="0" dirty="0">
                <a:latin typeface="Cambria" charset="0"/>
                <a:ea typeface="Cambria" charset="0"/>
                <a:cs typeface="Cambria" charset="0"/>
              </a:rPr>
              <a:t>			</a:t>
            </a:r>
          </a:p>
          <a:p>
            <a:r>
              <a:rPr lang="en-US" sz="2400" b="0" dirty="0">
                <a:latin typeface="Cambria" charset="0"/>
                <a:ea typeface="Cambria" charset="0"/>
                <a:cs typeface="Cambria" charset="0"/>
              </a:rPr>
              <a:t>	Ascend </a:t>
            </a:r>
            <a:r>
              <a:rPr lang="en-US" sz="2400" b="0" dirty="0" err="1">
                <a:latin typeface="Cambria" charset="0"/>
                <a:ea typeface="Cambria" charset="0"/>
                <a:cs typeface="Cambria" charset="0"/>
              </a:rPr>
              <a:t>ipsilaterally</a:t>
            </a:r>
            <a:r>
              <a:rPr lang="en-US" sz="2400" b="0" dirty="0">
                <a:latin typeface="Cambria" charset="0"/>
                <a:ea typeface="Cambria" charset="0"/>
                <a:cs typeface="Cambria" charset="0"/>
              </a:rPr>
              <a:t>.</a:t>
            </a:r>
          </a:p>
          <a:p>
            <a:r>
              <a:rPr lang="en-US" sz="2400" b="0" dirty="0">
                <a:latin typeface="Cambria" charset="0"/>
                <a:ea typeface="Cambria" charset="0"/>
                <a:cs typeface="Cambria" charset="0"/>
              </a:rPr>
              <a:t>			</a:t>
            </a:r>
          </a:p>
          <a:p>
            <a:r>
              <a:rPr lang="en-US" sz="2400" b="0" dirty="0">
                <a:latin typeface="Cambria" charset="0"/>
                <a:ea typeface="Cambria" charset="0"/>
                <a:cs typeface="Cambria" charset="0"/>
              </a:rPr>
              <a:t>	Cross in caudal half of Medulla.</a:t>
            </a:r>
          </a:p>
          <a:p>
            <a:r>
              <a:rPr lang="en-US" sz="2400" b="0" dirty="0">
                <a:latin typeface="Cambria" charset="0"/>
                <a:ea typeface="Cambria" charset="0"/>
                <a:cs typeface="Cambria" charset="0"/>
              </a:rPr>
              <a:t>			</a:t>
            </a:r>
          </a:p>
          <a:p>
            <a:r>
              <a:rPr lang="en-US" sz="2400" b="0" dirty="0">
                <a:latin typeface="Cambria" charset="0"/>
                <a:ea typeface="Cambria" charset="0"/>
                <a:cs typeface="Cambria" charset="0"/>
              </a:rPr>
              <a:t>	End in dorsal column nuclei in medulla (</a:t>
            </a:r>
            <a:r>
              <a:rPr lang="en-US" sz="2400" b="0" dirty="0" err="1">
                <a:latin typeface="Cambria" charset="0"/>
                <a:ea typeface="Cambria" charset="0"/>
                <a:cs typeface="Cambria" charset="0"/>
              </a:rPr>
              <a:t>Gracilis</a:t>
            </a:r>
            <a:r>
              <a:rPr lang="en-US" sz="2400" b="0" dirty="0">
                <a:latin typeface="Cambria" charset="0"/>
                <a:ea typeface="Cambria" charset="0"/>
                <a:cs typeface="Cambria" charset="0"/>
              </a:rPr>
              <a:t>, </a:t>
            </a:r>
            <a:r>
              <a:rPr lang="en-US" sz="2400" b="0" dirty="0" err="1">
                <a:latin typeface="Cambria" charset="0"/>
                <a:ea typeface="Cambria" charset="0"/>
                <a:cs typeface="Cambria" charset="0"/>
              </a:rPr>
              <a:t>Cuneatus</a:t>
            </a:r>
            <a:r>
              <a:rPr lang="en-US" sz="2400" b="0" dirty="0">
                <a:latin typeface="Cambria" charset="0"/>
                <a:ea typeface="Cambria" charset="0"/>
                <a:cs typeface="Cambria" charset="0"/>
              </a:rPr>
              <a:t>). </a:t>
            </a:r>
          </a:p>
          <a:p>
            <a:endParaRPr lang="en-US" sz="2400" b="0" dirty="0">
              <a:latin typeface="Cambria" charset="0"/>
              <a:ea typeface="Cambria" charset="0"/>
              <a:cs typeface="Cambria" charset="0"/>
            </a:endParaRPr>
          </a:p>
          <a:p>
            <a:r>
              <a:rPr lang="en-US" b="0" dirty="0">
                <a:latin typeface="Cambria" charset="0"/>
                <a:ea typeface="Cambria" charset="0"/>
                <a:cs typeface="Cambria" charset="0"/>
              </a:rPr>
              <a:t>				</a:t>
            </a:r>
          </a:p>
          <a:p>
            <a:endParaRPr lang="en-US" b="0" dirty="0">
              <a:latin typeface="Cambria" charset="0"/>
              <a:ea typeface="Cambria" charset="0"/>
              <a:cs typeface="Cambri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E:\Gray\images\18FF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130300"/>
            <a:ext cx="5084763" cy="549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390525" y="228600"/>
            <a:ext cx="837247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4400" b="0">
                <a:latin typeface="Cambria" charset="0"/>
                <a:ea typeface="Cambria" charset="0"/>
                <a:cs typeface="Cambria" charset="0"/>
              </a:rPr>
              <a:t>Dorsal columns: Medial lemniscus</a:t>
            </a:r>
          </a:p>
        </p:txBody>
      </p:sp>
      <p:pic>
        <p:nvPicPr>
          <p:cNvPr id="31748" name="Picture 4" descr="DCpathwa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3208338"/>
            <a:ext cx="2428875" cy="28876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76200" y="3800475"/>
            <a:ext cx="1331913" cy="923925"/>
            <a:chOff x="347341" y="3505200"/>
            <a:chExt cx="1332107" cy="923330"/>
          </a:xfrm>
        </p:grpSpPr>
        <p:sp>
          <p:nvSpPr>
            <p:cNvPr id="31751" name="Left Brace 10"/>
            <p:cNvSpPr>
              <a:spLocks/>
            </p:cNvSpPr>
            <p:nvPr/>
          </p:nvSpPr>
          <p:spPr bwMode="auto">
            <a:xfrm>
              <a:off x="1600200" y="3810000"/>
              <a:ext cx="79248" cy="457200"/>
            </a:xfrm>
            <a:prstGeom prst="leftBrace">
              <a:avLst>
                <a:gd name="adj1" fmla="val 8333"/>
                <a:gd name="adj2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31752" name="Straight Connector 12"/>
            <p:cNvCxnSpPr>
              <a:cxnSpLocks noChangeShapeType="1"/>
              <a:stCxn id="31751" idx="1"/>
            </p:cNvCxnSpPr>
            <p:nvPr/>
          </p:nvCxnSpPr>
          <p:spPr bwMode="auto">
            <a:xfrm rot="10800000">
              <a:off x="1219200" y="4038600"/>
              <a:ext cx="381000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31753" name="TextBox 14"/>
            <p:cNvSpPr txBox="1">
              <a:spLocks noChangeArrowheads="1"/>
            </p:cNvSpPr>
            <p:nvPr/>
          </p:nvSpPr>
          <p:spPr bwMode="auto">
            <a:xfrm>
              <a:off x="347341" y="3505200"/>
              <a:ext cx="948059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0">
                  <a:latin typeface="Cambria" charset="0"/>
                </a:rPr>
                <a:t>Dorsal</a:t>
              </a:r>
            </a:p>
            <a:p>
              <a:r>
                <a:rPr lang="en-US" b="0">
                  <a:latin typeface="Cambria" charset="0"/>
                </a:rPr>
                <a:t>Column</a:t>
              </a:r>
            </a:p>
            <a:p>
              <a:r>
                <a:rPr lang="en-US" b="0">
                  <a:latin typeface="Cambria" charset="0"/>
                </a:rPr>
                <a:t>nuclei</a:t>
              </a:r>
            </a:p>
          </p:txBody>
        </p:sp>
      </p:grpSp>
      <p:sp>
        <p:nvSpPr>
          <p:cNvPr id="31750" name="TextBox 16"/>
          <p:cNvSpPr txBox="1">
            <a:spLocks noChangeArrowheads="1"/>
          </p:cNvSpPr>
          <p:nvPr/>
        </p:nvSpPr>
        <p:spPr bwMode="auto">
          <a:xfrm>
            <a:off x="6383338" y="2830513"/>
            <a:ext cx="25320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Cambria" charset="0"/>
              </a:rPr>
              <a:t>Mediating visceral pain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/>
                <a:cs typeface="Cambria"/>
              </a:rPr>
              <a:t>Define pain:</a:t>
            </a:r>
            <a:endParaRPr lang="en-US" dirty="0">
              <a:latin typeface="Cambria"/>
              <a:cs typeface="Cambria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4400" dirty="0" smtClean="0">
                <a:latin typeface="Cambria"/>
                <a:cs typeface="Cambria"/>
              </a:rPr>
              <a:t>“An unpleasant sensory or emotional experience resulting from a stimulus causing, or likely to cause, tissue damage, or expressed in terms of that damage.”				</a:t>
            </a:r>
            <a:r>
              <a:rPr lang="en-US" sz="2400" baseline="-25000" dirty="0" smtClean="0">
                <a:latin typeface="Cambria"/>
                <a:cs typeface="Cambria"/>
              </a:rPr>
              <a:t>A-Z of </a:t>
            </a:r>
            <a:r>
              <a:rPr lang="en-US" sz="2400" baseline="-25000" dirty="0" err="1" smtClean="0">
                <a:latin typeface="Cambria"/>
                <a:cs typeface="Cambria"/>
              </a:rPr>
              <a:t>anaesthesia</a:t>
            </a:r>
            <a:r>
              <a:rPr lang="en-US" sz="2400" baseline="-25000" dirty="0" smtClean="0">
                <a:latin typeface="Cambria"/>
                <a:cs typeface="Cambria"/>
              </a:rPr>
              <a:t>.</a:t>
            </a:r>
            <a:endParaRPr lang="en-US" sz="2400" baseline="-25000" dirty="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ambria" charset="0"/>
              </a:rPr>
              <a:t>Pulvinar</a:t>
            </a:r>
            <a:r>
              <a:rPr lang="en-US" dirty="0" smtClean="0">
                <a:latin typeface="Cambria" charset="0"/>
              </a:rPr>
              <a:t>: </a:t>
            </a:r>
          </a:p>
        </p:txBody>
      </p:sp>
      <p:sp>
        <p:nvSpPr>
          <p:cNvPr id="36867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600200"/>
            <a:ext cx="8763000" cy="4525963"/>
          </a:xfrm>
        </p:spPr>
        <p:txBody>
          <a:bodyPr/>
          <a:lstStyle/>
          <a:p>
            <a:r>
              <a:rPr lang="en-US" dirty="0" smtClean="0">
                <a:latin typeface="Cambria" charset="0"/>
              </a:rPr>
              <a:t>Role varies between species.</a:t>
            </a:r>
          </a:p>
          <a:p>
            <a:pPr>
              <a:buNone/>
            </a:pPr>
            <a:r>
              <a:rPr lang="en-US" dirty="0" smtClean="0">
                <a:latin typeface="Cambria" charset="0"/>
              </a:rPr>
              <a:t>	Humans: 40% of the Thalamus.</a:t>
            </a:r>
          </a:p>
          <a:p>
            <a:pPr>
              <a:buFontTx/>
              <a:buNone/>
            </a:pPr>
            <a:r>
              <a:rPr lang="en-US" dirty="0" smtClean="0">
                <a:latin typeface="Cambria" charset="0"/>
              </a:rPr>
              <a:t>				</a:t>
            </a:r>
          </a:p>
          <a:p>
            <a:r>
              <a:rPr lang="en-US" dirty="0" smtClean="0">
                <a:latin typeface="Cambria" charset="0"/>
              </a:rPr>
              <a:t>Dense sensory connections: </a:t>
            </a:r>
          </a:p>
          <a:p>
            <a:pPr>
              <a:buFontTx/>
              <a:buNone/>
            </a:pPr>
            <a:r>
              <a:rPr lang="en-US" dirty="0" smtClean="0">
                <a:latin typeface="Cambria" charset="0"/>
              </a:rPr>
              <a:t>Lateral + Inferior:	Visual processing + motor. </a:t>
            </a:r>
          </a:p>
          <a:p>
            <a:pPr>
              <a:buFontTx/>
              <a:buNone/>
            </a:pPr>
            <a:r>
              <a:rPr lang="en-US" dirty="0" smtClean="0">
                <a:latin typeface="Cambria" charset="0"/>
              </a:rPr>
              <a:t>Posterior:			Parietal and visual.</a:t>
            </a:r>
          </a:p>
          <a:p>
            <a:pPr>
              <a:buNone/>
            </a:pPr>
            <a:r>
              <a:rPr lang="en-US" dirty="0" smtClean="0">
                <a:latin typeface="Cambria" charset="0"/>
              </a:rPr>
              <a:t>Medial:			Limbic, prefrontal cortex.</a:t>
            </a:r>
          </a:p>
          <a:p>
            <a:pPr>
              <a:buNone/>
            </a:pPr>
            <a:endParaRPr lang="en-US" dirty="0" smtClean="0">
              <a:latin typeface="Cambria" charset="0"/>
            </a:endParaRPr>
          </a:p>
          <a:p>
            <a:pPr>
              <a:buFontTx/>
              <a:buNone/>
            </a:pPr>
            <a:r>
              <a:rPr lang="en-US" dirty="0" smtClean="0"/>
              <a:t> </a:t>
            </a:r>
          </a:p>
          <a:p>
            <a:pPr>
              <a:buFontTx/>
              <a:buNone/>
            </a:pPr>
            <a:r>
              <a:rPr lang="en-US" dirty="0" smtClean="0"/>
              <a:t>					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1"/>
          <p:cNvSpPr txBox="1">
            <a:spLocks noChangeArrowheads="1"/>
          </p:cNvSpPr>
          <p:nvPr/>
        </p:nvSpPr>
        <p:spPr bwMode="auto">
          <a:xfrm>
            <a:off x="381000" y="1447800"/>
            <a:ext cx="8339138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0">
                <a:latin typeface="Cambria" charset="0"/>
              </a:rPr>
              <a:t>How many supraspinal structures</a:t>
            </a:r>
          </a:p>
          <a:p>
            <a:pPr algn="ctr"/>
            <a:r>
              <a:rPr lang="en-US" sz="4400" b="0">
                <a:latin typeface="Cambria" charset="0"/>
              </a:rPr>
              <a:t>handle pain signals?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1"/>
          <p:cNvSpPr txBox="1">
            <a:spLocks noChangeArrowheads="1"/>
          </p:cNvSpPr>
          <p:nvPr/>
        </p:nvSpPr>
        <p:spPr bwMode="auto">
          <a:xfrm>
            <a:off x="232721" y="1447800"/>
            <a:ext cx="8635697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buFont typeface="Arial"/>
              <a:buChar char="•"/>
            </a:pPr>
            <a:r>
              <a:rPr lang="en-US" sz="4400" b="0" dirty="0" smtClean="0">
                <a:latin typeface="Cambria" charset="0"/>
              </a:rPr>
              <a:t> How </a:t>
            </a:r>
            <a:r>
              <a:rPr lang="en-US" sz="4400" b="0" dirty="0">
                <a:latin typeface="Cambria" charset="0"/>
              </a:rPr>
              <a:t>many </a:t>
            </a:r>
            <a:r>
              <a:rPr lang="en-US" sz="4400" b="0" dirty="0" err="1">
                <a:latin typeface="Cambria" charset="0"/>
              </a:rPr>
              <a:t>supraspinal</a:t>
            </a:r>
            <a:r>
              <a:rPr lang="en-US" sz="4400" b="0" dirty="0">
                <a:latin typeface="Cambria" charset="0"/>
              </a:rPr>
              <a:t> structures</a:t>
            </a:r>
          </a:p>
          <a:p>
            <a:pPr algn="ctr"/>
            <a:r>
              <a:rPr lang="en-US" sz="4400" b="0" dirty="0">
                <a:latin typeface="Cambria" charset="0"/>
              </a:rPr>
              <a:t>handle pain signals?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5480" y="4953000"/>
            <a:ext cx="373692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4400" b="0" dirty="0" smtClean="0">
                <a:latin typeface="Cambria"/>
                <a:cs typeface="Cambria"/>
              </a:rPr>
              <a:t> Most of them.</a:t>
            </a:r>
            <a:endParaRPr lang="en-US" sz="4400" b="0" dirty="0"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1233488"/>
            <a:ext cx="6767513" cy="539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914400" y="228600"/>
            <a:ext cx="72707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3600" b="0" dirty="0">
                <a:latin typeface="Cambria" charset="0"/>
              </a:rPr>
              <a:t>The way we handle pain is complex: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7" descr="PA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143000"/>
            <a:ext cx="7277100" cy="509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 Box 8"/>
          <p:cNvSpPr txBox="1">
            <a:spLocks noChangeArrowheads="1"/>
          </p:cNvSpPr>
          <p:nvPr/>
        </p:nvSpPr>
        <p:spPr bwMode="auto">
          <a:xfrm>
            <a:off x="381000" y="304800"/>
            <a:ext cx="838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4000" b="0">
                <a:latin typeface="Cambria" charset="0"/>
                <a:ea typeface="Cambria" charset="0"/>
                <a:cs typeface="Cambria" charset="0"/>
              </a:rPr>
              <a:t>Signals are modulated at many levels:</a:t>
            </a:r>
          </a:p>
        </p:txBody>
      </p:sp>
      <p:sp>
        <p:nvSpPr>
          <p:cNvPr id="19460" name="TextBox 3"/>
          <p:cNvSpPr txBox="1">
            <a:spLocks noChangeArrowheads="1"/>
          </p:cNvSpPr>
          <p:nvPr/>
        </p:nvSpPr>
        <p:spPr bwMode="auto">
          <a:xfrm>
            <a:off x="381000" y="6172200"/>
            <a:ext cx="830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 dirty="0" smtClean="0">
                <a:latin typeface="Cambria" charset="0"/>
                <a:ea typeface="Cambria" charset="0"/>
                <a:cs typeface="Cambria" charset="0"/>
              </a:rPr>
              <a:t>PAG: </a:t>
            </a:r>
            <a:r>
              <a:rPr lang="en-US" b="0" dirty="0" err="1">
                <a:latin typeface="Cambria" charset="0"/>
                <a:ea typeface="Cambria" charset="0"/>
                <a:cs typeface="Cambria" charset="0"/>
              </a:rPr>
              <a:t>Periaqueductal</a:t>
            </a:r>
            <a:r>
              <a:rPr lang="en-US" b="0" dirty="0">
                <a:latin typeface="Cambria" charset="0"/>
                <a:ea typeface="Cambria" charset="0"/>
                <a:cs typeface="Cambria" charset="0"/>
              </a:rPr>
              <a:t> Gray.  PBA:  </a:t>
            </a:r>
            <a:r>
              <a:rPr lang="en-US" b="0" dirty="0" err="1">
                <a:latin typeface="Cambria" charset="0"/>
                <a:ea typeface="Cambria" charset="0"/>
                <a:cs typeface="Cambria" charset="0"/>
              </a:rPr>
              <a:t>Parabrachial</a:t>
            </a:r>
            <a:r>
              <a:rPr lang="en-US" b="0" dirty="0">
                <a:latin typeface="Cambria" charset="0"/>
                <a:ea typeface="Cambria" charset="0"/>
                <a:cs typeface="Cambria" charset="0"/>
              </a:rPr>
              <a:t> area.  RVM:  </a:t>
            </a:r>
            <a:r>
              <a:rPr lang="en-US" b="0" dirty="0" err="1">
                <a:latin typeface="Cambria" charset="0"/>
                <a:ea typeface="Cambria" charset="0"/>
                <a:cs typeface="Cambria" charset="0"/>
              </a:rPr>
              <a:t>Rostral</a:t>
            </a:r>
            <a:r>
              <a:rPr lang="en-US" b="0" dirty="0">
                <a:latin typeface="Cambria" charset="0"/>
                <a:ea typeface="Cambria" charset="0"/>
                <a:cs typeface="Cambria" charset="0"/>
              </a:rPr>
              <a:t> Ventral Medulla.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E:\Gray\images\12FF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2388" y="1042988"/>
            <a:ext cx="4251325" cy="536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533400" y="152400"/>
            <a:ext cx="80772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GB" sz="4400" b="0" dirty="0" smtClean="0">
                <a:latin typeface="Cambria" charset="0"/>
                <a:ea typeface="Cambria" charset="0"/>
                <a:cs typeface="Cambria" charset="0"/>
              </a:rPr>
              <a:t>Main </a:t>
            </a:r>
            <a:r>
              <a:rPr lang="en-GB" sz="4400" b="0" dirty="0">
                <a:latin typeface="Cambria" charset="0"/>
                <a:ea typeface="Cambria" charset="0"/>
                <a:cs typeface="Cambria" charset="0"/>
              </a:rPr>
              <a:t>sensory pathways: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1"/>
          <p:cNvGrpSpPr>
            <a:grpSpLocks/>
          </p:cNvGrpSpPr>
          <p:nvPr/>
        </p:nvGrpSpPr>
        <p:grpSpPr bwMode="auto">
          <a:xfrm>
            <a:off x="533400" y="1268413"/>
            <a:ext cx="8431213" cy="5548312"/>
            <a:chOff x="533400" y="1268413"/>
            <a:chExt cx="8431871" cy="5548312"/>
          </a:xfrm>
        </p:grpSpPr>
        <p:pic>
          <p:nvPicPr>
            <p:cNvPr id="24580" name="Picture 2" descr="E:\Gray\images\16FF7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33400" y="1268413"/>
              <a:ext cx="3763962" cy="3908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4581" name="Group 20"/>
            <p:cNvGrpSpPr>
              <a:grpSpLocks/>
            </p:cNvGrpSpPr>
            <p:nvPr/>
          </p:nvGrpSpPr>
          <p:grpSpPr bwMode="auto">
            <a:xfrm>
              <a:off x="598487" y="5432427"/>
              <a:ext cx="8012116" cy="1384300"/>
              <a:chOff x="519" y="3422"/>
              <a:chExt cx="5047" cy="872"/>
            </a:xfrm>
          </p:grpSpPr>
          <p:sp>
            <p:nvSpPr>
              <p:cNvPr id="24584" name="Text Box 8"/>
              <p:cNvSpPr txBox="1">
                <a:spLocks noChangeArrowheads="1"/>
              </p:cNvSpPr>
              <p:nvPr/>
            </p:nvSpPr>
            <p:spPr bwMode="auto">
              <a:xfrm>
                <a:off x="519" y="3719"/>
                <a:ext cx="639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GB" sz="1400">
                    <a:latin typeface="Cambria" charset="0"/>
                    <a:ea typeface="Cambria" charset="0"/>
                    <a:cs typeface="Cambria" charset="0"/>
                  </a:rPr>
                  <a:t>Forebrain</a:t>
                </a:r>
              </a:p>
            </p:txBody>
          </p:sp>
          <p:sp>
            <p:nvSpPr>
              <p:cNvPr id="24585" name="Text Box 9"/>
              <p:cNvSpPr txBox="1">
                <a:spLocks noChangeArrowheads="1"/>
              </p:cNvSpPr>
              <p:nvPr/>
            </p:nvSpPr>
            <p:spPr bwMode="auto">
              <a:xfrm>
                <a:off x="1228" y="3422"/>
                <a:ext cx="821" cy="8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GB" sz="1400" b="0">
                    <a:latin typeface="Cambria" charset="0"/>
                    <a:ea typeface="Cambria" charset="0"/>
                    <a:cs typeface="Cambria" charset="0"/>
                  </a:rPr>
                  <a:t>Cerebrum</a:t>
                </a:r>
              </a:p>
              <a:p>
                <a:r>
                  <a:rPr lang="en-GB" sz="1400" b="0">
                    <a:latin typeface="Cambria" charset="0"/>
                    <a:ea typeface="Cambria" charset="0"/>
                    <a:cs typeface="Cambria" charset="0"/>
                  </a:rPr>
                  <a:t>Amygdala</a:t>
                </a:r>
              </a:p>
              <a:p>
                <a:r>
                  <a:rPr lang="en-GB" sz="1400" b="0">
                    <a:latin typeface="Cambria" charset="0"/>
                    <a:ea typeface="Cambria" charset="0"/>
                    <a:cs typeface="Cambria" charset="0"/>
                  </a:rPr>
                  <a:t>Hippocampus</a:t>
                </a:r>
              </a:p>
              <a:p>
                <a:r>
                  <a:rPr lang="en-GB" sz="1400" b="0">
                    <a:latin typeface="Cambria" charset="0"/>
                    <a:ea typeface="Cambria" charset="0"/>
                    <a:cs typeface="Cambria" charset="0"/>
                  </a:rPr>
                  <a:t>Thalamus</a:t>
                </a:r>
              </a:p>
              <a:p>
                <a:r>
                  <a:rPr lang="en-GB" sz="1400" b="0">
                    <a:latin typeface="Cambria" charset="0"/>
                    <a:ea typeface="Cambria" charset="0"/>
                    <a:cs typeface="Cambria" charset="0"/>
                  </a:rPr>
                  <a:t>Hypothalamus</a:t>
                </a:r>
              </a:p>
              <a:p>
                <a:endParaRPr lang="en-GB" sz="1400" b="0"/>
              </a:p>
            </p:txBody>
          </p:sp>
          <p:sp>
            <p:nvSpPr>
              <p:cNvPr id="24586" name="Text Box 10"/>
              <p:cNvSpPr txBox="1">
                <a:spLocks noChangeArrowheads="1"/>
              </p:cNvSpPr>
              <p:nvPr/>
            </p:nvSpPr>
            <p:spPr bwMode="auto">
              <a:xfrm>
                <a:off x="2019" y="3721"/>
                <a:ext cx="599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GB" sz="1400">
                    <a:latin typeface="Cambria" charset="0"/>
                    <a:ea typeface="Cambria" charset="0"/>
                    <a:cs typeface="Cambria" charset="0"/>
                  </a:rPr>
                  <a:t>Midbrain</a:t>
                </a:r>
              </a:p>
            </p:txBody>
          </p:sp>
          <p:sp>
            <p:nvSpPr>
              <p:cNvPr id="24587" name="Text Box 13"/>
              <p:cNvSpPr txBox="1">
                <a:spLocks noChangeArrowheads="1"/>
              </p:cNvSpPr>
              <p:nvPr/>
            </p:nvSpPr>
            <p:spPr bwMode="auto">
              <a:xfrm>
                <a:off x="2671" y="3494"/>
                <a:ext cx="1441" cy="6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GB" sz="1400" b="0">
                    <a:latin typeface="Cambria" charset="0"/>
                    <a:ea typeface="Cambria" charset="0"/>
                    <a:cs typeface="Cambria" charset="0"/>
                  </a:rPr>
                  <a:t>Periaqueductal grey matter</a:t>
                </a:r>
              </a:p>
              <a:p>
                <a:r>
                  <a:rPr lang="en-GB" sz="1400" b="0">
                    <a:latin typeface="Cambria" charset="0"/>
                    <a:ea typeface="Cambria" charset="0"/>
                    <a:cs typeface="Cambria" charset="0"/>
                  </a:rPr>
                  <a:t>Reticular formation</a:t>
                </a:r>
              </a:p>
              <a:p>
                <a:r>
                  <a:rPr lang="en-GB" sz="1400" b="0">
                    <a:latin typeface="Cambria" charset="0"/>
                    <a:ea typeface="Cambria" charset="0"/>
                    <a:cs typeface="Cambria" charset="0"/>
                  </a:rPr>
                  <a:t>Red nucleus</a:t>
                </a:r>
              </a:p>
              <a:p>
                <a:r>
                  <a:rPr lang="en-GB" sz="1400" b="0">
                    <a:latin typeface="Cambria" charset="0"/>
                    <a:ea typeface="Cambria" charset="0"/>
                    <a:cs typeface="Cambria" charset="0"/>
                  </a:rPr>
                  <a:t>Substantia nigra</a:t>
                </a:r>
              </a:p>
            </p:txBody>
          </p:sp>
          <p:sp>
            <p:nvSpPr>
              <p:cNvPr id="24588" name="Text Box 14"/>
              <p:cNvSpPr txBox="1">
                <a:spLocks noChangeArrowheads="1"/>
              </p:cNvSpPr>
              <p:nvPr/>
            </p:nvSpPr>
            <p:spPr bwMode="auto">
              <a:xfrm>
                <a:off x="3901" y="3691"/>
                <a:ext cx="653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GB" sz="1400">
                    <a:latin typeface="Cambria" charset="0"/>
                    <a:ea typeface="Cambria" charset="0"/>
                    <a:cs typeface="Cambria" charset="0"/>
                  </a:rPr>
                  <a:t>Hindbrain</a:t>
                </a:r>
              </a:p>
            </p:txBody>
          </p:sp>
          <p:sp>
            <p:nvSpPr>
              <p:cNvPr id="24589" name="Text Box 15"/>
              <p:cNvSpPr txBox="1">
                <a:spLocks noChangeArrowheads="1"/>
              </p:cNvSpPr>
              <p:nvPr/>
            </p:nvSpPr>
            <p:spPr bwMode="auto">
              <a:xfrm>
                <a:off x="4553" y="3543"/>
                <a:ext cx="1013" cy="4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GB" sz="1400" b="0">
                    <a:latin typeface="Cambria" charset="0"/>
                    <a:ea typeface="Cambria" charset="0"/>
                    <a:cs typeface="Cambria" charset="0"/>
                  </a:rPr>
                  <a:t>Pons</a:t>
                </a:r>
              </a:p>
              <a:p>
                <a:r>
                  <a:rPr lang="en-GB" sz="1400" b="0">
                    <a:latin typeface="Cambria" charset="0"/>
                    <a:ea typeface="Cambria" charset="0"/>
                    <a:cs typeface="Cambria" charset="0"/>
                  </a:rPr>
                  <a:t>Cerebellum</a:t>
                </a:r>
              </a:p>
              <a:p>
                <a:r>
                  <a:rPr lang="en-GB" sz="1400" b="0">
                    <a:latin typeface="Cambria" charset="0"/>
                    <a:ea typeface="Cambria" charset="0"/>
                    <a:cs typeface="Cambria" charset="0"/>
                  </a:rPr>
                  <a:t>Medulla oblongata</a:t>
                </a:r>
              </a:p>
            </p:txBody>
          </p:sp>
          <p:sp>
            <p:nvSpPr>
              <p:cNvPr id="24590" name="AutoShape 17"/>
              <p:cNvSpPr>
                <a:spLocks/>
              </p:cNvSpPr>
              <p:nvPr/>
            </p:nvSpPr>
            <p:spPr bwMode="auto">
              <a:xfrm>
                <a:off x="1144" y="3521"/>
                <a:ext cx="56" cy="567"/>
              </a:xfrm>
              <a:prstGeom prst="leftBrace">
                <a:avLst>
                  <a:gd name="adj1" fmla="val 84375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b="0"/>
              </a:p>
            </p:txBody>
          </p:sp>
          <p:sp>
            <p:nvSpPr>
              <p:cNvPr id="24591" name="AutoShape 18"/>
              <p:cNvSpPr>
                <a:spLocks/>
              </p:cNvSpPr>
              <p:nvPr/>
            </p:nvSpPr>
            <p:spPr bwMode="auto">
              <a:xfrm>
                <a:off x="2614" y="3579"/>
                <a:ext cx="57" cy="482"/>
              </a:xfrm>
              <a:prstGeom prst="leftBrace">
                <a:avLst>
                  <a:gd name="adj1" fmla="val 70468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b="0"/>
              </a:p>
            </p:txBody>
          </p:sp>
          <p:sp>
            <p:nvSpPr>
              <p:cNvPr id="24592" name="AutoShape 19"/>
              <p:cNvSpPr>
                <a:spLocks/>
              </p:cNvSpPr>
              <p:nvPr/>
            </p:nvSpPr>
            <p:spPr bwMode="auto">
              <a:xfrm>
                <a:off x="4525" y="3606"/>
                <a:ext cx="28" cy="368"/>
              </a:xfrm>
              <a:prstGeom prst="leftBrace">
                <a:avLst>
                  <a:gd name="adj1" fmla="val 109524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b="0"/>
              </a:p>
            </p:txBody>
          </p:sp>
        </p:grpSp>
        <p:pic>
          <p:nvPicPr>
            <p:cNvPr id="24582" name="Picture 4" descr="Screen shot 2011-12-06 at 13.07.13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685990" y="1295400"/>
              <a:ext cx="4279281" cy="3429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83" name="TextBox 5"/>
            <p:cNvSpPr txBox="1">
              <a:spLocks noChangeArrowheads="1"/>
            </p:cNvSpPr>
            <p:nvPr/>
          </p:nvSpPr>
          <p:spPr bwMode="auto">
            <a:xfrm>
              <a:off x="5915097" y="4724400"/>
              <a:ext cx="300030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0">
                  <a:latin typeface="Cambria" charset="0"/>
                  <a:ea typeface="Cambria" charset="0"/>
                  <a:cs typeface="Cambria" charset="0"/>
                </a:rPr>
                <a:t>Younger et al, PlosOne 2010.</a:t>
              </a:r>
            </a:p>
          </p:txBody>
        </p:sp>
      </p:grpSp>
      <p:sp>
        <p:nvSpPr>
          <p:cNvPr id="24579" name="Rectangle 15"/>
          <p:cNvSpPr>
            <a:spLocks noChangeArrowheads="1"/>
          </p:cNvSpPr>
          <p:nvPr/>
        </p:nvSpPr>
        <p:spPr bwMode="auto">
          <a:xfrm>
            <a:off x="152400" y="304800"/>
            <a:ext cx="8839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GB" sz="4000" b="0" dirty="0">
                <a:latin typeface="Cambria" charset="0"/>
                <a:ea typeface="Cambria" charset="0"/>
                <a:cs typeface="Cambria" charset="0"/>
              </a:rPr>
              <a:t>Brain areas</a:t>
            </a:r>
            <a:r>
              <a:rPr lang="en-GB" sz="4000" b="0" dirty="0" smtClean="0">
                <a:latin typeface="Cambria" charset="0"/>
                <a:ea typeface="Cambria" charset="0"/>
                <a:cs typeface="Cambria" charset="0"/>
              </a:rPr>
              <a:t> involved in handling pain</a:t>
            </a:r>
            <a:r>
              <a:rPr lang="en-GB" sz="4000" b="0" dirty="0">
                <a:latin typeface="Cambria" charset="0"/>
                <a:ea typeface="Cambria" charset="0"/>
                <a:cs typeface="Cambria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3492</TotalTime>
  <Words>674</Words>
  <Application>Microsoft Office PowerPoint</Application>
  <PresentationFormat>On-screen Show (4:3)</PresentationFormat>
  <Paragraphs>249</Paragraphs>
  <Slides>30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Default Design</vt:lpstr>
      <vt:lpstr>PowerPoint Presentation</vt:lpstr>
      <vt:lpstr>Define pain:</vt:lpstr>
      <vt:lpstr>Define pain: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Sensory Thalamus: anatomy</vt:lpstr>
      <vt:lpstr>Thalamic Function:</vt:lpstr>
      <vt:lpstr>Thalamic nuclei: </vt:lpstr>
      <vt:lpstr>Ventral posterior nucleus:</vt:lpstr>
      <vt:lpstr>PowerPoint Presentation</vt:lpstr>
      <vt:lpstr>Designated sensory areas: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Linking the systems:</vt:lpstr>
      <vt:lpstr>PowerPoint Presentation</vt:lpstr>
      <vt:lpstr>PowerPoint Presentation</vt:lpstr>
      <vt:lpstr>Pain and behaviour:</vt:lpstr>
      <vt:lpstr>PowerPoint Presentation</vt:lpstr>
      <vt:lpstr>PowerPoint Presentation</vt:lpstr>
      <vt:lpstr>PowerPoint Presentation</vt:lpstr>
      <vt:lpstr>Pulvinar: </vt:lpstr>
    </vt:vector>
  </TitlesOfParts>
  <Company>Imperial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dma</dc:creator>
  <cp:lastModifiedBy>Shiel, Nuala</cp:lastModifiedBy>
  <cp:revision>72</cp:revision>
  <dcterms:created xsi:type="dcterms:W3CDTF">2012-11-13T13:42:31Z</dcterms:created>
  <dcterms:modified xsi:type="dcterms:W3CDTF">2012-11-20T12:48:23Z</dcterms:modified>
</cp:coreProperties>
</file>