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83" r:id="rId9"/>
    <p:sldId id="308" r:id="rId10"/>
    <p:sldId id="284" r:id="rId11"/>
    <p:sldId id="285" r:id="rId12"/>
    <p:sldId id="309" r:id="rId13"/>
    <p:sldId id="310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75" r:id="rId37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3696" autoAdjust="0"/>
  </p:normalViewPr>
  <p:slideViewPr>
    <p:cSldViewPr>
      <p:cViewPr>
        <p:scale>
          <a:sx n="50" d="100"/>
          <a:sy n="50" d="100"/>
        </p:scale>
        <p:origin x="-804" y="-13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7A5ADEF1-F7B2-B241-8B50-D96E8F5B7EE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28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ADCEEEA7-9650-474E-8C7B-CE6D57EA79E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3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F61B3AA-828F-7349-9509-F124D8367E27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43812-A475-438C-92EB-E26571339076}" type="slidenum">
              <a:rPr lang="en-US" smtClean="0">
                <a:ea typeface="ＭＳ Ｐゴシック" pitchFamily="1" charset="-128"/>
              </a:rPr>
              <a:pPr/>
              <a:t>12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488DB-B2C4-40A8-9AF5-DC61F42ED0DB}" type="slidenum">
              <a:rPr lang="en-US" smtClean="0">
                <a:ea typeface="ＭＳ Ｐゴシック" pitchFamily="1" charset="-128"/>
              </a:rPr>
              <a:pPr/>
              <a:t>13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57D27B-0871-B34A-8226-43D83FE20B6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A3A2F-8324-E745-BCFD-13443B682A6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</a:rPr>
              <a:t>Named for their structures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8C5156-E3A0-F94F-9999-F5FD1B11D1A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06B23B2-3E5E-E445-9482-6C1859420712}" type="slidenum">
              <a:rPr lang="en-US" sz="1200" b="0"/>
              <a:pPr algn="r"/>
              <a:t>17</a:t>
            </a:fld>
            <a:endParaRPr lang="en-US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EBFAE-5799-A941-AE8E-E80BBAD4F1C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A0600C-C12A-DF47-AB0D-7BCC645AF89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BC2B10-2A9C-3445-8089-E14A452235D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A72FEF-C2AC-CB44-9982-6D1E79C61D5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7A51C01-4110-D744-8FCC-E2C876F8C8A8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AD5575-AF5B-874A-905A-2E4E49E6108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268C7-CF98-EE4C-B198-A362339D56A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9063B-B433-3C4C-A83A-57317BDB8EF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AC3992-ED2D-CA40-B8C4-8E7327463C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96BCAD-4A3D-5A4C-B94B-DC5AC669DCE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TNF can have diff effects in 2 places at the same time. Do we want to just ‘block’ TNF?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20F6D9-396C-724A-B213-4F3DF7049B39}" type="slidenum">
              <a:rPr lang="en-US" sz="1200" b="0"/>
              <a:pPr algn="r"/>
              <a:t>30</a:t>
            </a:fld>
            <a:endParaRPr lang="en-US" sz="1200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2D79DA-E619-1941-B669-190DA9732CF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7A51C01-4110-D744-8FCC-E2C876F8C8A8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81C8F2-AA3D-D14C-9AE6-D253C504075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1E874-DFF3-5849-9CBC-56AB274317D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378517-37CC-BE41-B337-7C35313D68CA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CD14 plays a bimodal role in the induction of PMN influx and local TNF release in response to intrapulmonary delivery of S-LPS, inhibiting S-LPS effects at high doses while facilitating the effects at low doses. CD14 modulates the effects of R-LPS and S-LPS within the lung in vivo in a similar way, with the important exception that this receptor did not facilitate TNF release at any R-LPS dose.  (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Anas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PlosOne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 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EEA7-9650-474E-8C7B-CE6D57EA79E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08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0"/>
              </a:rPr>
              <a:t>AREBP - Adenosine uridine rich element binding protein.</a:t>
            </a:r>
          </a:p>
          <a:p>
            <a:r>
              <a:rPr lang="en-GB" smtClean="0">
                <a:latin typeface="Arial" charset="0"/>
                <a:cs typeface="msgothic" charset="0"/>
              </a:rPr>
              <a:t>TIA-1 - T cell intracellular antigen-1 </a:t>
            </a:r>
            <a:endParaRPr lang="en-US" smtClean="0">
              <a:ea typeface="ＭＳ Ｐゴシック" charset="0"/>
            </a:endParaRPr>
          </a:p>
          <a:p>
            <a:r>
              <a:rPr lang="en-US" smtClean="0">
                <a:ea typeface="ＭＳ Ｐゴシック" charset="0"/>
              </a:rPr>
              <a:t>An excess of the AREBP tristetraprolin (TTP) favors mRNA decay. LPS signaling via p38 MAPK and MAPK-activated protein kinase 2 (MK2) leads to phosphorylation of TTP and sequestration from stress granules via binding to 14-3-3. This results in stabilization of mRNA and allows translation.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Mice deficient in TTP show an increased TNF-α production.</a:t>
            </a:r>
            <a:endParaRPr lang="en-US" smtClean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EEA7-9650-474E-8C7B-CE6D57EA79EE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86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C26E47-B46A-AA47-9C1A-F3F2BB81205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</a:rPr>
              <a:t>Producing more than one effect, </a:t>
            </a:r>
            <a:r>
              <a:rPr lang="en-GB" dirty="0" err="1" smtClean="0">
                <a:ea typeface="ＭＳ Ｐゴシック" charset="0"/>
              </a:rPr>
              <a:t>eg</a:t>
            </a:r>
            <a:r>
              <a:rPr lang="en-GB" dirty="0" smtClean="0">
                <a:ea typeface="ＭＳ Ｐゴシック" charset="0"/>
              </a:rPr>
              <a:t> </a:t>
            </a:r>
            <a:r>
              <a:rPr lang="en-GB" dirty="0" err="1" smtClean="0">
                <a:ea typeface="ＭＳ Ｐゴシック" charset="0"/>
              </a:rPr>
              <a:t>tnf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705A-50F0-4954-8228-7465034CCD6D}" type="slidenum">
              <a:rPr lang="en-US" smtClean="0">
                <a:ea typeface="ＭＳ Ｐゴシック" pitchFamily="1" charset="-128"/>
              </a:rPr>
              <a:pPr/>
              <a:t>9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5EC6F9-6625-9A4A-8641-6A8AF347693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</a:rPr>
              <a:t>Cell type</a:t>
            </a:r>
          </a:p>
          <a:p>
            <a:pPr eaLnBrk="1" hangingPunct="1"/>
            <a:r>
              <a:rPr lang="en-GB" dirty="0" err="1" smtClean="0">
                <a:ea typeface="ＭＳ Ｐゴシック" charset="0"/>
              </a:rPr>
              <a:t>Cyt</a:t>
            </a:r>
            <a:r>
              <a:rPr lang="en-GB" dirty="0" smtClean="0">
                <a:ea typeface="ＭＳ Ｐゴシック" charset="0"/>
              </a:rPr>
              <a:t> </a:t>
            </a:r>
            <a:r>
              <a:rPr lang="en-GB" dirty="0" err="1" smtClean="0">
                <a:ea typeface="ＭＳ Ｐゴシック" charset="0"/>
              </a:rPr>
              <a:t>conc</a:t>
            </a:r>
            <a:endParaRPr lang="en-GB" dirty="0" smtClean="0">
              <a:ea typeface="ＭＳ Ｐゴシック" charset="0"/>
            </a:endParaRPr>
          </a:p>
          <a:p>
            <a:pPr eaLnBrk="1" hangingPunct="1"/>
            <a:r>
              <a:rPr lang="en-GB" dirty="0" smtClean="0">
                <a:ea typeface="ＭＳ Ｐゴシック" charset="0"/>
              </a:rPr>
              <a:t>Cytokine Expression</a:t>
            </a:r>
          </a:p>
          <a:p>
            <a:pPr eaLnBrk="1" hangingPunct="1"/>
            <a:r>
              <a:rPr lang="en-GB" dirty="0" smtClean="0">
                <a:ea typeface="ＭＳ Ｐゴシック" charset="0"/>
              </a:rPr>
              <a:t>Cytokine </a:t>
            </a:r>
            <a:r>
              <a:rPr lang="en-GB" dirty="0" err="1" smtClean="0">
                <a:ea typeface="ＭＳ Ｐゴシック" charset="0"/>
              </a:rPr>
              <a:t>mileu</a:t>
            </a:r>
            <a:r>
              <a:rPr lang="en-GB" dirty="0" smtClean="0">
                <a:ea typeface="ＭＳ Ｐゴシック" charset="0"/>
              </a:rPr>
              <a:t> – </a:t>
            </a:r>
            <a:r>
              <a:rPr lang="en-GB" dirty="0" err="1" smtClean="0">
                <a:ea typeface="ＭＳ Ｐゴシック" charset="0"/>
              </a:rPr>
              <a:t>anatagonism</a:t>
            </a:r>
            <a:r>
              <a:rPr lang="en-GB" baseline="0" dirty="0" smtClean="0">
                <a:ea typeface="ＭＳ Ｐゴシック" charset="0"/>
              </a:rPr>
              <a:t> or synergism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867BE1-7008-AE40-8736-1A617B05C2F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0"/>
              </a:rPr>
              <a:t>Multiple cytokines producing the same effect. Difficulty in developing</a:t>
            </a:r>
            <a:r>
              <a:rPr lang="en-GB" baseline="0" dirty="0" smtClean="0">
                <a:ea typeface="ＭＳ Ｐゴシック" charset="0"/>
              </a:rPr>
              <a:t> treatments which target one cytokine, as another cytokine may ‘take over’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GB" smtClean="0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smtClean="0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0AB23E7E-706C-094C-8E95-8C6FF3AD4B2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41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5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7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5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1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2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4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4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9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/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charset="0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charset="0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charset="0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charset="0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0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831832" cy="1584176"/>
          </a:xfrm>
          <a:noFill/>
        </p:spPr>
        <p:txBody>
          <a:bodyPr/>
          <a:lstStyle/>
          <a:p>
            <a:pPr algn="ctr"/>
            <a:r>
              <a:rPr lang="en-GB" sz="4800" dirty="0">
                <a:latin typeface="+mn-lt"/>
              </a:rPr>
              <a:t>Mediators of inflammation </a:t>
            </a:r>
            <a:r>
              <a:rPr lang="en-GB" sz="4800" dirty="0" smtClean="0">
                <a:latin typeface="+mn-lt"/>
              </a:rPr>
              <a:t>II - Soluble </a:t>
            </a:r>
            <a:r>
              <a:rPr lang="en-GB" sz="4800" dirty="0">
                <a:latin typeface="+mn-lt"/>
              </a:rPr>
              <a:t>mediators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005064"/>
            <a:ext cx="7560840" cy="1584176"/>
          </a:xfrm>
        </p:spPr>
        <p:txBody>
          <a:bodyPr/>
          <a:lstStyle/>
          <a:p>
            <a:pPr marL="0" indent="0"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Mike Wilson</a:t>
            </a:r>
          </a:p>
          <a:p>
            <a:pPr marL="0" indent="0"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Critical Care Research Group</a:t>
            </a:r>
          </a:p>
          <a:p>
            <a:pPr marL="0" indent="0"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Anaesthetics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Pain Medicine and Intensive Care</a:t>
            </a:r>
          </a:p>
          <a:p>
            <a:pPr marL="0" indent="0"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Imperial College London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971600" y="5877272"/>
            <a:ext cx="7543800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 algn="ctr"/>
            <a:r>
              <a:rPr lang="en-US" sz="2000" dirty="0" smtClean="0">
                <a:latin typeface="Arial" charset="0"/>
              </a:rPr>
              <a:t>29 </a:t>
            </a:r>
            <a:r>
              <a:rPr lang="en-US" sz="2000" dirty="0">
                <a:latin typeface="Arial" charset="0"/>
              </a:rPr>
              <a:t>Nov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9070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i="0" dirty="0">
                <a:solidFill>
                  <a:srgbClr val="94102A"/>
                </a:solidFill>
                <a:latin typeface="Arial"/>
                <a:cs typeface="Arial"/>
              </a:rPr>
              <a:t>Which effects occur depend on multiple factors, including </a:t>
            </a:r>
            <a:r>
              <a:rPr lang="en-US" sz="2800" i="0" dirty="0" smtClean="0">
                <a:solidFill>
                  <a:srgbClr val="94102A"/>
                </a:solidFill>
                <a:latin typeface="Arial"/>
                <a:cs typeface="Arial"/>
              </a:rPr>
              <a:t>-</a:t>
            </a:r>
            <a:endParaRPr lang="en-US" sz="280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467544" y="1484784"/>
            <a:ext cx="24889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0" dirty="0">
                <a:solidFill>
                  <a:srgbClr val="004834"/>
                </a:solidFill>
                <a:latin typeface="Arial"/>
                <a:cs typeface="Arial"/>
              </a:rPr>
              <a:t>Redundancy</a:t>
            </a:r>
            <a:endParaRPr lang="en-US" sz="3200" b="0" i="0" dirty="0">
              <a:solidFill>
                <a:srgbClr val="00483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04825" y="327025"/>
            <a:ext cx="833437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effects occur depend on multiple factors, including -</a:t>
            </a:r>
          </a:p>
          <a:p>
            <a:endParaRPr lang="en-US"/>
          </a:p>
          <a:p>
            <a:pPr lvl="1">
              <a:lnSpc>
                <a:spcPct val="130000"/>
              </a:lnSpc>
              <a:buFont typeface="Times" pitchFamily="1" charset="0"/>
              <a:buChar char="•"/>
            </a:pPr>
            <a:r>
              <a:rPr lang="en-US">
                <a:solidFill>
                  <a:srgbClr val="FF0000"/>
                </a:solidFill>
              </a:rPr>
              <a:t> Cell type</a:t>
            </a:r>
          </a:p>
          <a:p>
            <a:pPr lvl="1">
              <a:lnSpc>
                <a:spcPct val="130000"/>
              </a:lnSpc>
              <a:buFont typeface="Times" pitchFamily="1" charset="0"/>
              <a:buChar char="•"/>
            </a:pPr>
            <a:r>
              <a:rPr lang="en-US">
                <a:solidFill>
                  <a:srgbClr val="FF0000"/>
                </a:solidFill>
              </a:rPr>
              <a:t> Cytokine concentration</a:t>
            </a:r>
          </a:p>
          <a:p>
            <a:pPr lvl="1">
              <a:lnSpc>
                <a:spcPct val="130000"/>
              </a:lnSpc>
              <a:buFont typeface="Times" pitchFamily="1" charset="0"/>
              <a:buChar char="•"/>
            </a:pPr>
            <a:r>
              <a:rPr lang="en-US">
                <a:solidFill>
                  <a:srgbClr val="FF0000"/>
                </a:solidFill>
              </a:rPr>
              <a:t> Receptor expression (type/level)</a:t>
            </a:r>
          </a:p>
          <a:p>
            <a:endParaRPr lang="en-US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Times" pitchFamily="1" charset="0"/>
              <a:buChar char="•"/>
            </a:pPr>
            <a:r>
              <a:rPr lang="en-US">
                <a:solidFill>
                  <a:srgbClr val="FF0000"/>
                </a:solidFill>
              </a:rPr>
              <a:t> Cytokine milieu -</a:t>
            </a:r>
            <a:r>
              <a:rPr lang="en-US"/>
              <a:t> </a:t>
            </a:r>
          </a:p>
          <a:p>
            <a:pPr>
              <a:lnSpc>
                <a:spcPct val="120000"/>
              </a:lnSpc>
            </a:pPr>
            <a:r>
              <a:rPr lang="en-US"/>
              <a:t>multiple cytokines may act on a target cell - combined effects could be antagonistic or synergistic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28575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Redundancy</a:t>
            </a:r>
            <a:endParaRPr lang="en-US" sz="280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682625" y="898525"/>
            <a:ext cx="815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Multiple cytokines may produce the same effect in a given target eg -</a:t>
            </a:r>
          </a:p>
        </p:txBody>
      </p:sp>
      <p:pic>
        <p:nvPicPr>
          <p:cNvPr id="15364" name="Picture 6" descr="t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8102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395536" y="1549235"/>
            <a:ext cx="8305800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0" dirty="0" smtClean="0">
                <a:solidFill>
                  <a:srgbClr val="94102A"/>
                </a:solidFill>
                <a:latin typeface="Arial"/>
                <a:cs typeface="Arial"/>
              </a:rPr>
              <a:t>Predominantly 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involved in leukocyte activation and recruitment to sites of inflammation (</a:t>
            </a:r>
            <a:r>
              <a:rPr lang="en-US" sz="2800" b="0" i="0" dirty="0">
                <a:solidFill>
                  <a:srgbClr val="FF6600"/>
                </a:solidFill>
                <a:latin typeface="Arial"/>
                <a:cs typeface="Arial"/>
              </a:rPr>
              <a:t>chemo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tactic cyto</a:t>
            </a:r>
            <a:r>
              <a:rPr lang="en-US" sz="2800" b="0" i="0" dirty="0">
                <a:solidFill>
                  <a:srgbClr val="FF6600"/>
                </a:solidFill>
                <a:latin typeface="Arial"/>
                <a:cs typeface="Arial"/>
              </a:rPr>
              <a:t>kine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).</a:t>
            </a:r>
          </a:p>
          <a:p>
            <a:endParaRPr lang="en-US" sz="28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endParaRPr lang="en-US" sz="28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Different chemokine families -</a:t>
            </a:r>
          </a:p>
          <a:p>
            <a:endParaRPr lang="en-US" sz="28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pPr lvl="1">
              <a:buFont typeface="Times" charset="0"/>
              <a:buChar char="•"/>
            </a:pP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C</a:t>
            </a:r>
          </a:p>
          <a:p>
            <a:pPr lvl="1">
              <a:buFont typeface="Times" charset="0"/>
              <a:buChar char="•"/>
            </a:pP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CC (</a:t>
            </a:r>
            <a:r>
              <a:rPr lang="en-US" sz="2800" b="0" i="0" dirty="0" err="1">
                <a:solidFill>
                  <a:srgbClr val="351951"/>
                </a:solidFill>
                <a:latin typeface="Arial"/>
                <a:cs typeface="Arial"/>
              </a:rPr>
              <a:t>eg</a:t>
            </a: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MCP-1/CCL2) - mononuclear</a:t>
            </a:r>
          </a:p>
          <a:p>
            <a:pPr lvl="1">
              <a:buFont typeface="Times" charset="0"/>
              <a:buChar char="•"/>
            </a:pP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CXC (</a:t>
            </a:r>
            <a:r>
              <a:rPr lang="en-US" sz="2800" b="0" i="0" dirty="0" err="1">
                <a:solidFill>
                  <a:srgbClr val="351951"/>
                </a:solidFill>
                <a:latin typeface="Arial"/>
                <a:cs typeface="Arial"/>
              </a:rPr>
              <a:t>eg</a:t>
            </a: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IL-8/CXCL8) - neutrophils</a:t>
            </a:r>
          </a:p>
          <a:p>
            <a:pPr lvl="1">
              <a:buFont typeface="Times" charset="0"/>
              <a:buChar char="•"/>
            </a:pP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 CX</a:t>
            </a:r>
            <a:r>
              <a:rPr lang="en-US" sz="2800" b="0" i="0" baseline="-25000" dirty="0">
                <a:solidFill>
                  <a:srgbClr val="351951"/>
                </a:solidFill>
                <a:latin typeface="Arial"/>
                <a:cs typeface="Arial"/>
              </a:rPr>
              <a:t>3</a:t>
            </a:r>
            <a:r>
              <a:rPr lang="en-US" sz="2800" b="0" i="0" dirty="0">
                <a:solidFill>
                  <a:srgbClr val="351951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620688"/>
            <a:ext cx="7543800" cy="638175"/>
          </a:xfrm>
        </p:spPr>
        <p:txBody>
          <a:bodyPr/>
          <a:lstStyle/>
          <a:p>
            <a:pPr algn="ctr"/>
            <a:r>
              <a:rPr lang="en-GB" sz="2800" dirty="0" err="1" smtClean="0">
                <a:latin typeface="Impact" charset="0"/>
              </a:rPr>
              <a:t>Chemokines</a:t>
            </a:r>
            <a:endParaRPr lang="en-GB" sz="2800" dirty="0" smtClean="0"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73944"/>
            <a:ext cx="5698675" cy="5267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1617" y="6228600"/>
            <a:ext cx="3312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4B4F55"/>
                </a:solidFill>
                <a:latin typeface="Arial"/>
                <a:cs typeface="Arial"/>
              </a:rPr>
              <a:t>Burke-Gaffney et al, Vascular Pharmacology 2002; 38: 283-292 </a:t>
            </a:r>
          </a:p>
        </p:txBody>
      </p:sp>
    </p:spTree>
    <p:extLst>
      <p:ext uri="{BB962C8B-B14F-4D97-AF65-F5344CB8AC3E}">
        <p14:creationId xmlns:p14="http://schemas.microsoft.com/office/powerpoint/2010/main" val="42627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251520" y="1412776"/>
            <a:ext cx="8610600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2400" b="0" dirty="0" smtClean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dirty="0">
                <a:solidFill>
                  <a:srgbClr val="351951"/>
                </a:solidFill>
                <a:latin typeface="Arial"/>
                <a:cs typeface="Arial"/>
              </a:rPr>
              <a:t>Also known as CXCL8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2400" b="0" dirty="0">
                <a:solidFill>
                  <a:srgbClr val="351951"/>
                </a:solidFill>
                <a:latin typeface="Arial"/>
                <a:cs typeface="Arial"/>
              </a:rPr>
              <a:t> Binds 2 cell surface receptors - CXCR1 &amp; CXCR2</a:t>
            </a:r>
          </a:p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2400" b="0" dirty="0">
                <a:solidFill>
                  <a:srgbClr val="351951"/>
                </a:solidFill>
                <a:latin typeface="Arial"/>
                <a:cs typeface="Arial"/>
              </a:rPr>
              <a:t> Important in recruiting neutrophils to sites of inflammation</a:t>
            </a:r>
          </a:p>
        </p:txBody>
      </p:sp>
      <p:pic>
        <p:nvPicPr>
          <p:cNvPr id="38914" name="Picture 6" descr="reut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65735"/>
            <a:ext cx="44958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652120" y="6504535"/>
            <a:ext cx="3381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rgbClr val="4B4F55"/>
                </a:solidFill>
                <a:latin typeface="Arial"/>
                <a:cs typeface="Arial"/>
              </a:rPr>
              <a:t>Reutershan</a:t>
            </a:r>
            <a:r>
              <a:rPr lang="en-US" sz="1600" b="0" dirty="0">
                <a:solidFill>
                  <a:srgbClr val="4B4F55"/>
                </a:solidFill>
                <a:latin typeface="Arial"/>
                <a:cs typeface="Arial"/>
              </a:rPr>
              <a:t>, JCI 2006; 16:695-702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630585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Interleukin -8</a:t>
            </a:r>
          </a:p>
        </p:txBody>
      </p:sp>
      <p:pic>
        <p:nvPicPr>
          <p:cNvPr id="6" name="Picture 5" descr="r1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08512" cy="40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323528" y="1340768"/>
            <a:ext cx="86106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Times" charset="0"/>
              <a:buChar char="•"/>
            </a:pP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In rodents there is no single homologue of IL-8</a:t>
            </a:r>
          </a:p>
          <a:p>
            <a:pPr>
              <a:lnSpc>
                <a:spcPct val="150000"/>
              </a:lnSpc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In mice 2 </a:t>
            </a:r>
            <a:r>
              <a:rPr lang="en-US" sz="2400" b="0" i="0" dirty="0" err="1">
                <a:solidFill>
                  <a:srgbClr val="351951"/>
                </a:solidFill>
                <a:latin typeface="Arial"/>
                <a:cs typeface="Arial"/>
              </a:rPr>
              <a:t>chemokines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act as functional homologues</a:t>
            </a:r>
          </a:p>
          <a:p>
            <a:pPr>
              <a:lnSpc>
                <a:spcPct val="150000"/>
              </a:lnSpc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KC 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(keratinocyte-derived chemokine, aka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CXCL1) and MIP-2 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(macrophage inflammatory protein-2, aka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CXCL2)</a:t>
            </a:r>
          </a:p>
          <a:p>
            <a:pPr>
              <a:lnSpc>
                <a:spcPct val="150000"/>
              </a:lnSpc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Both bind CXCR2 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95536" y="4287286"/>
            <a:ext cx="8601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How does a chemokine signal where the neutrophils are required 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e.g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. the lungs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?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43608" y="630585"/>
            <a:ext cx="7543800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Interleukin -8</a:t>
            </a:r>
          </a:p>
        </p:txBody>
      </p:sp>
    </p:spTree>
    <p:extLst>
      <p:ext uri="{BB962C8B-B14F-4D97-AF65-F5344CB8AC3E}">
        <p14:creationId xmlns:p14="http://schemas.microsoft.com/office/powerpoint/2010/main" val="16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2400">
              <a:latin typeface="Arial" charset="0"/>
              <a:ea typeface="Osaka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latin typeface="Arial" charset="0"/>
              <a:ea typeface="Osaka" charset="0"/>
            </a:endParaRPr>
          </a:p>
        </p:txBody>
      </p:sp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1295400" y="1752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b="0"/>
          </a:p>
        </p:txBody>
      </p:sp>
      <p:pic>
        <p:nvPicPr>
          <p:cNvPr id="43011" name="Picture 9" descr="k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531744" cy="46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914400" y="6309320"/>
            <a:ext cx="3537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But is this t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oo 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simplistic?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043608" y="630585"/>
            <a:ext cx="7543800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Standard view – soluble chemokine gradient</a:t>
            </a:r>
          </a:p>
        </p:txBody>
      </p:sp>
    </p:spTree>
    <p:extLst>
      <p:ext uri="{BB962C8B-B14F-4D97-AF65-F5344CB8AC3E}">
        <p14:creationId xmlns:p14="http://schemas.microsoft.com/office/powerpoint/2010/main" val="33164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h82323471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36096" cy="45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5436096" y="6526351"/>
            <a:ext cx="3690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4B4F55"/>
                </a:solidFill>
                <a:latin typeface="Arial"/>
                <a:cs typeface="Arial"/>
              </a:rPr>
              <a:t>Middleton et al, Blood 2002; 100:3853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536" y="2492896"/>
            <a:ext cx="1351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endothelium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315200" y="3016250"/>
            <a:ext cx="1819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i="0" dirty="0" smtClean="0">
                <a:solidFill>
                  <a:srgbClr val="351951"/>
                </a:solidFill>
                <a:latin typeface="Arial"/>
                <a:cs typeface="Arial"/>
              </a:rPr>
              <a:t>e.g</a:t>
            </a:r>
            <a:r>
              <a:rPr lang="en-US" sz="1600" b="0" i="0" dirty="0">
                <a:solidFill>
                  <a:srgbClr val="351951"/>
                </a:solidFill>
                <a:latin typeface="Arial"/>
                <a:cs typeface="Arial"/>
              </a:rPr>
              <a:t>. macrophages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11183" y="548680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Arrest </a:t>
            </a:r>
            <a:r>
              <a:rPr lang="en-GB" sz="2800" i="0" dirty="0" err="1" smtClean="0">
                <a:latin typeface="Impact" charset="0"/>
              </a:rPr>
              <a:t>chemokines</a:t>
            </a:r>
            <a:r>
              <a:rPr lang="en-GB" sz="2800" i="0" dirty="0" smtClean="0">
                <a:latin typeface="Impact" charset="0"/>
              </a:rPr>
              <a:t> - presented on the surface of endothelial cells by </a:t>
            </a:r>
            <a:r>
              <a:rPr lang="en-GB" sz="2800" i="0" dirty="0" err="1" smtClean="0">
                <a:latin typeface="Impact" charset="0"/>
              </a:rPr>
              <a:t>glycosaminoglycans</a:t>
            </a:r>
            <a:r>
              <a:rPr lang="en-GB" sz="2800" i="0" dirty="0" smtClean="0">
                <a:latin typeface="Impact" charset="0"/>
              </a:rPr>
              <a:t> or Duffy Antigen</a:t>
            </a:r>
          </a:p>
        </p:txBody>
      </p:sp>
    </p:spTree>
    <p:extLst>
      <p:ext uri="{BB962C8B-B14F-4D97-AF65-F5344CB8AC3E}">
        <p14:creationId xmlns:p14="http://schemas.microsoft.com/office/powerpoint/2010/main" val="871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918617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Cytokines / </a:t>
            </a:r>
            <a:r>
              <a:rPr lang="en-GB" sz="2800" dirty="0" err="1" smtClean="0">
                <a:latin typeface="Impact" charset="0"/>
              </a:rPr>
              <a:t>chemokines</a:t>
            </a:r>
            <a:r>
              <a:rPr lang="en-GB" sz="2800" dirty="0" smtClean="0">
                <a:latin typeface="Impact" charset="0"/>
              </a:rPr>
              <a:t/>
            </a:r>
            <a:br>
              <a:rPr lang="en-GB" sz="2800" dirty="0" smtClean="0">
                <a:latin typeface="Impact" charset="0"/>
              </a:rPr>
            </a:br>
            <a:endParaRPr lang="en-GB" sz="2800" dirty="0">
              <a:latin typeface="Impact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916832"/>
            <a:ext cx="7543800" cy="2494012"/>
          </a:xfrm>
        </p:spPr>
        <p:txBody>
          <a:bodyPr/>
          <a:lstStyle/>
          <a:p>
            <a:pPr marL="174625" indent="-174625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General concepts -  </a:t>
            </a:r>
          </a:p>
          <a:p>
            <a:pPr indent="22225">
              <a:buFont typeface="Arial"/>
              <a:buChar char="•"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Where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do they come from?</a:t>
            </a:r>
          </a:p>
          <a:p>
            <a:pPr indent="22225">
              <a:buFont typeface="Arial"/>
              <a:buChar char="•"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How are they produced?</a:t>
            </a:r>
          </a:p>
          <a:p>
            <a:pPr indent="22225">
              <a:buFont typeface="Arial"/>
              <a:buChar char="•"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What cells do they affect?</a:t>
            </a:r>
          </a:p>
          <a:p>
            <a:pPr indent="22225">
              <a:buFont typeface="Arial"/>
              <a:buChar char="•"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What do they do?</a:t>
            </a:r>
          </a:p>
          <a:p>
            <a:pPr marL="723900" lvl="2" indent="195263">
              <a:buFont typeface="Wingdings" charset="2"/>
              <a:buChar char="§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pleiotropy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&amp; redundancy</a:t>
            </a:r>
          </a:p>
          <a:p>
            <a:pPr marL="174625" indent="-174625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827584" y="4221088"/>
            <a:ext cx="7543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174625" indent="-174625"/>
            <a:r>
              <a:rPr lang="en-US" sz="2000" i="0" dirty="0">
                <a:solidFill>
                  <a:srgbClr val="231136"/>
                </a:solidFill>
                <a:latin typeface="Arial" charset="0"/>
              </a:rPr>
              <a:t>Specifics - </a:t>
            </a:r>
          </a:p>
          <a:p>
            <a:pPr indent="22225">
              <a:buFont typeface="Arial"/>
              <a:buChar char="•"/>
            </a:pPr>
            <a:r>
              <a:rPr lang="en-US" sz="2000" dirty="0">
                <a:solidFill>
                  <a:srgbClr val="351951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51951"/>
                </a:solidFill>
                <a:latin typeface="Arial" charset="0"/>
              </a:rPr>
              <a:t>Chemokines</a:t>
            </a:r>
            <a:r>
              <a:rPr lang="en-US" sz="2000" dirty="0">
                <a:solidFill>
                  <a:srgbClr val="351951"/>
                </a:solidFill>
                <a:latin typeface="Arial" charset="0"/>
              </a:rPr>
              <a:t> - IL-</a:t>
            </a:r>
            <a:r>
              <a:rPr lang="en-US" sz="2000" dirty="0" smtClean="0">
                <a:solidFill>
                  <a:srgbClr val="351951"/>
                </a:solidFill>
                <a:latin typeface="Arial" charset="0"/>
              </a:rPr>
              <a:t>8</a:t>
            </a:r>
            <a:endParaRPr lang="en-US" sz="2000" dirty="0">
              <a:solidFill>
                <a:srgbClr val="351951"/>
              </a:solidFill>
              <a:latin typeface="Arial" charset="0"/>
            </a:endParaRPr>
          </a:p>
          <a:p>
            <a:pPr indent="22225">
              <a:buFont typeface="Arial"/>
              <a:buChar char="•"/>
            </a:pPr>
            <a:r>
              <a:rPr lang="en-US" sz="2000" dirty="0">
                <a:solidFill>
                  <a:srgbClr val="351951"/>
                </a:solidFill>
                <a:latin typeface="Arial" charset="0"/>
              </a:rPr>
              <a:t> Cytokines - TNF-</a:t>
            </a: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838200" y="5489848"/>
            <a:ext cx="7543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174625" indent="-174625"/>
            <a:r>
              <a:rPr lang="en-US" sz="2000" i="0" dirty="0">
                <a:solidFill>
                  <a:srgbClr val="231136"/>
                </a:solidFill>
                <a:latin typeface="Arial" charset="0"/>
              </a:rPr>
              <a:t>How is the system kept under control?</a:t>
            </a: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467544" y="1556792"/>
            <a:ext cx="8315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0" i="0" dirty="0">
                <a:solidFill>
                  <a:srgbClr val="94102A"/>
                </a:solidFill>
                <a:latin typeface="Arial"/>
                <a:cs typeface="Arial"/>
              </a:rPr>
              <a:t>One of the first cytokines induced during inflammation  </a:t>
            </a:r>
            <a:r>
              <a:rPr lang="en-US" sz="2000" b="0" i="0" dirty="0" smtClean="0">
                <a:solidFill>
                  <a:srgbClr val="94102A"/>
                </a:solidFill>
                <a:latin typeface="Arial"/>
                <a:cs typeface="Arial"/>
              </a:rPr>
              <a:t>-</a:t>
            </a:r>
            <a:r>
              <a:rPr lang="ja-JP" altLang="en-US" sz="2000" b="0" i="0" dirty="0" smtClean="0">
                <a:solidFill>
                  <a:srgbClr val="94102A"/>
                </a:solidFill>
                <a:latin typeface="Arial"/>
                <a:cs typeface="Arial"/>
              </a:rPr>
              <a:t>‘</a:t>
            </a:r>
            <a:r>
              <a:rPr lang="en-US" altLang="ja-JP" sz="2000" b="0" i="0" dirty="0">
                <a:solidFill>
                  <a:srgbClr val="94102A"/>
                </a:solidFill>
                <a:latin typeface="Arial"/>
                <a:cs typeface="Arial"/>
              </a:rPr>
              <a:t>gate-keeper</a:t>
            </a:r>
            <a:r>
              <a:rPr lang="ja-JP" altLang="en-US" sz="2000" b="0" i="0" dirty="0">
                <a:solidFill>
                  <a:srgbClr val="94102A"/>
                </a:solidFill>
                <a:latin typeface="Arial"/>
                <a:cs typeface="Arial"/>
              </a:rPr>
              <a:t>’</a:t>
            </a:r>
            <a:r>
              <a:rPr lang="en-US" altLang="ja-JP" sz="2000" b="0" i="0" dirty="0">
                <a:solidFill>
                  <a:srgbClr val="94102A"/>
                </a:solidFill>
                <a:latin typeface="Arial"/>
                <a:cs typeface="Arial"/>
              </a:rPr>
              <a:t> of the inflammatory cascade</a:t>
            </a:r>
            <a:endParaRPr lang="en-US" sz="20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533400" y="6057974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i="0" dirty="0">
                <a:solidFill>
                  <a:srgbClr val="94102A"/>
                </a:solidFill>
                <a:latin typeface="Arial"/>
                <a:cs typeface="Arial"/>
              </a:rPr>
              <a:t>Produced in response to virtually any stimulus (</a:t>
            </a:r>
            <a:r>
              <a:rPr lang="en-US" sz="2000" b="0" i="0" dirty="0" err="1">
                <a:solidFill>
                  <a:srgbClr val="94102A"/>
                </a:solidFill>
                <a:latin typeface="Arial"/>
                <a:cs typeface="Arial"/>
              </a:rPr>
              <a:t>eg</a:t>
            </a:r>
            <a:r>
              <a:rPr lang="en-US" sz="2000" b="0" i="0" dirty="0">
                <a:solidFill>
                  <a:srgbClr val="94102A"/>
                </a:solidFill>
                <a:latin typeface="Arial"/>
                <a:cs typeface="Arial"/>
              </a:rPr>
              <a:t>. LPS, </a:t>
            </a:r>
            <a:r>
              <a:rPr lang="en-US" sz="2000" b="0" i="0" dirty="0" err="1">
                <a:solidFill>
                  <a:srgbClr val="94102A"/>
                </a:solidFill>
                <a:latin typeface="Arial"/>
                <a:cs typeface="Arial"/>
              </a:rPr>
              <a:t>hyperoxia</a:t>
            </a:r>
            <a:r>
              <a:rPr lang="en-US" sz="2000" b="0" i="0" dirty="0">
                <a:solidFill>
                  <a:srgbClr val="94102A"/>
                </a:solidFill>
                <a:latin typeface="Arial"/>
                <a:cs typeface="Arial"/>
              </a:rPr>
              <a:t>, radiation, chemical, smoke </a:t>
            </a:r>
            <a:r>
              <a:rPr lang="en-US" sz="2000" b="0" i="0" dirty="0" err="1">
                <a:solidFill>
                  <a:srgbClr val="94102A"/>
                </a:solidFill>
                <a:latin typeface="Arial"/>
                <a:cs typeface="Arial"/>
              </a:rPr>
              <a:t>etc</a:t>
            </a:r>
            <a:r>
              <a:rPr lang="en-US" sz="2000" b="0" i="0" dirty="0">
                <a:solidFill>
                  <a:srgbClr val="94102A"/>
                </a:solidFill>
                <a:latin typeface="Arial"/>
                <a:cs typeface="Arial"/>
              </a:rPr>
              <a:t>) that induces inflammation.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11183" y="846609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Tumour necrosis factor-  (TNF-)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197001"/>
            <a:ext cx="7797800" cy="3824287"/>
            <a:chOff x="609600" y="2197001"/>
            <a:chExt cx="7797800" cy="3824287"/>
          </a:xfrm>
        </p:grpSpPr>
        <p:pic>
          <p:nvPicPr>
            <p:cNvPr id="47106" name="Picture 6" descr="cyokine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97001"/>
              <a:ext cx="7797800" cy="382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211960" y="5733256"/>
              <a:ext cx="158417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94520"/>
            <a:ext cx="3600400" cy="2514600"/>
          </a:xfrm>
        </p:spPr>
        <p:txBody>
          <a:bodyPr/>
          <a:lstStyle/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>
                <a:solidFill>
                  <a:srgbClr val="351951"/>
                </a:solidFill>
                <a:latin typeface="Arial" charset="0"/>
                <a:ea typeface="Osaka" charset="0"/>
              </a:rPr>
              <a:t>TNF </a:t>
            </a:r>
            <a:r>
              <a:rPr lang="en-US" sz="2400" dirty="0" smtClean="0">
                <a:solidFill>
                  <a:srgbClr val="351951"/>
                </a:solidFill>
                <a:latin typeface="Arial" charset="0"/>
                <a:ea typeface="Osaka" charset="0"/>
              </a:rPr>
              <a:t>stimulates production </a:t>
            </a:r>
            <a:r>
              <a:rPr lang="en-US" sz="2400" dirty="0">
                <a:solidFill>
                  <a:srgbClr val="351951"/>
                </a:solidFill>
                <a:latin typeface="Arial" charset="0"/>
                <a:ea typeface="Osaka" charset="0"/>
              </a:rPr>
              <a:t>of downstream cytokines/</a:t>
            </a:r>
            <a:r>
              <a:rPr lang="en-US" sz="2400" dirty="0" err="1">
                <a:solidFill>
                  <a:srgbClr val="351951"/>
                </a:solidFill>
                <a:latin typeface="Arial" charset="0"/>
                <a:ea typeface="Osaka" charset="0"/>
              </a:rPr>
              <a:t>chemokines</a:t>
            </a:r>
            <a:endParaRPr lang="en-US" sz="2400" dirty="0">
              <a:solidFill>
                <a:srgbClr val="351951"/>
              </a:solidFill>
              <a:latin typeface="Arial" charset="0"/>
              <a:ea typeface="Osaka" charset="0"/>
            </a:endParaRPr>
          </a:p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 err="1">
                <a:solidFill>
                  <a:srgbClr val="351951"/>
                </a:solidFill>
                <a:latin typeface="Arial" charset="0"/>
                <a:ea typeface="Osaka" charset="0"/>
              </a:rPr>
              <a:t>Upregulates</a:t>
            </a:r>
            <a:r>
              <a:rPr lang="en-US" sz="2400" dirty="0">
                <a:solidFill>
                  <a:srgbClr val="351951"/>
                </a:solidFill>
                <a:latin typeface="Arial" charset="0"/>
                <a:ea typeface="Osaka" charset="0"/>
              </a:rPr>
              <a:t> adhesion molecule expression</a:t>
            </a:r>
          </a:p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>
                <a:solidFill>
                  <a:srgbClr val="351951"/>
                </a:solidFill>
                <a:latin typeface="Arial" charset="0"/>
                <a:ea typeface="Osaka" charset="0"/>
              </a:rPr>
              <a:t>Directly increases endothelial permeability</a:t>
            </a:r>
          </a:p>
          <a:p>
            <a:pPr eaLnBrk="1" hangingPunct="1">
              <a:spcBef>
                <a:spcPts val="1776"/>
              </a:spcBef>
              <a:buFont typeface="Arial"/>
              <a:buChar char="•"/>
            </a:pPr>
            <a:r>
              <a:rPr lang="en-US" sz="2400" dirty="0">
                <a:solidFill>
                  <a:srgbClr val="351951"/>
                </a:solidFill>
                <a:latin typeface="Arial" charset="0"/>
                <a:ea typeface="Osaka" charset="0"/>
              </a:rPr>
              <a:t>Induces apoptosis + many others …</a:t>
            </a:r>
          </a:p>
        </p:txBody>
      </p:sp>
      <p:pic>
        <p:nvPicPr>
          <p:cNvPr id="49154" name="Picture 4" descr="tnf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28" y="2132856"/>
            <a:ext cx="556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143000" y="2626571"/>
            <a:ext cx="2135188" cy="369888"/>
            <a:chOff x="720" y="1392"/>
            <a:chExt cx="1345" cy="233"/>
          </a:xfrm>
        </p:grpSpPr>
        <p:sp>
          <p:nvSpPr>
            <p:cNvPr id="51247" name="Rectangle 11"/>
            <p:cNvSpPr>
              <a:spLocks noChangeArrowheads="1"/>
            </p:cNvSpPr>
            <p:nvPr/>
          </p:nvSpPr>
          <p:spPr bwMode="auto">
            <a:xfrm>
              <a:off x="720" y="1392"/>
              <a:ext cx="4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i="0" dirty="0">
                  <a:solidFill>
                    <a:srgbClr val="351951"/>
                  </a:solidFill>
                  <a:latin typeface="Arial"/>
                  <a:cs typeface="Arial"/>
                </a:rPr>
                <a:t>TACE</a:t>
              </a:r>
            </a:p>
          </p:txBody>
        </p:sp>
        <p:sp>
          <p:nvSpPr>
            <p:cNvPr id="51248" name="Line 13"/>
            <p:cNvSpPr>
              <a:spLocks noChangeShapeType="1"/>
            </p:cNvSpPr>
            <p:nvPr/>
          </p:nvSpPr>
          <p:spPr bwMode="auto">
            <a:xfrm>
              <a:off x="1392" y="1488"/>
              <a:ext cx="6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65513" y="4629993"/>
            <a:ext cx="3621087" cy="2111375"/>
            <a:chOff x="3465513" y="4629993"/>
            <a:chExt cx="3621087" cy="2111375"/>
          </a:xfrm>
        </p:grpSpPr>
        <p:sp>
          <p:nvSpPr>
            <p:cNvPr id="518175" name="Line 31"/>
            <p:cNvSpPr>
              <a:spLocks noChangeShapeType="1"/>
            </p:cNvSpPr>
            <p:nvPr/>
          </p:nvSpPr>
          <p:spPr bwMode="auto">
            <a:xfrm>
              <a:off x="5246688" y="6379418"/>
              <a:ext cx="0" cy="36195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65513" y="4629993"/>
              <a:ext cx="3621087" cy="1628775"/>
              <a:chOff x="3465513" y="4629993"/>
              <a:chExt cx="3621087" cy="1628775"/>
            </a:xfrm>
          </p:grpSpPr>
          <p:sp>
            <p:nvSpPr>
              <p:cNvPr id="51203" name="Freeform 26"/>
              <p:cNvSpPr>
                <a:spLocks/>
              </p:cNvSpPr>
              <p:nvPr/>
            </p:nvSpPr>
            <p:spPr bwMode="auto">
              <a:xfrm flipV="1">
                <a:off x="3465513" y="5836493"/>
                <a:ext cx="3621087" cy="301625"/>
              </a:xfrm>
              <a:custGeom>
                <a:avLst/>
                <a:gdLst>
                  <a:gd name="T0" fmla="*/ 0 w 2928"/>
                  <a:gd name="T1" fmla="*/ 0 h 480"/>
                  <a:gd name="T2" fmla="*/ 2128996336 w 2928"/>
                  <a:gd name="T3" fmla="*/ 189536751 h 480"/>
                  <a:gd name="T4" fmla="*/ 2147483647 w 2928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2928"/>
                  <a:gd name="T10" fmla="*/ 0 h 480"/>
                  <a:gd name="T11" fmla="*/ 2928 w 2928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28" h="480">
                    <a:moveTo>
                      <a:pt x="0" y="0"/>
                    </a:moveTo>
                    <a:cubicBezTo>
                      <a:pt x="452" y="240"/>
                      <a:pt x="904" y="480"/>
                      <a:pt x="1392" y="480"/>
                    </a:cubicBezTo>
                    <a:cubicBezTo>
                      <a:pt x="1880" y="480"/>
                      <a:pt x="2672" y="80"/>
                      <a:pt x="29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09" name="Rectangle 32"/>
              <p:cNvSpPr>
                <a:spLocks noChangeArrowheads="1"/>
              </p:cNvSpPr>
              <p:nvPr/>
            </p:nvSpPr>
            <p:spPr bwMode="auto">
              <a:xfrm>
                <a:off x="5780088" y="5052268"/>
                <a:ext cx="8002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 i="0" dirty="0">
                    <a:solidFill>
                      <a:srgbClr val="4B4F55"/>
                    </a:solidFill>
                    <a:latin typeface="Arial"/>
                    <a:cs typeface="Arial"/>
                  </a:rPr>
                  <a:t>TNFR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949825" y="4629993"/>
                <a:ext cx="593725" cy="1628775"/>
                <a:chOff x="4949825" y="4629993"/>
                <a:chExt cx="593725" cy="1628775"/>
              </a:xfrm>
            </p:grpSpPr>
            <p:sp>
              <p:nvSpPr>
                <p:cNvPr id="51202" name="Line 2"/>
                <p:cNvSpPr>
                  <a:spLocks noChangeShapeType="1"/>
                </p:cNvSpPr>
                <p:nvPr/>
              </p:nvSpPr>
              <p:spPr bwMode="auto">
                <a:xfrm flipV="1">
                  <a:off x="5365750" y="5571381"/>
                  <a:ext cx="0" cy="5667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0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127625" y="5571381"/>
                  <a:ext cx="0" cy="5667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0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246688" y="5692031"/>
                  <a:ext cx="0" cy="5667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06" name="Oval 29"/>
                <p:cNvSpPr>
                  <a:spLocks noChangeArrowheads="1"/>
                </p:cNvSpPr>
                <p:nvPr/>
              </p:nvSpPr>
              <p:spPr bwMode="auto">
                <a:xfrm rot="-1103297">
                  <a:off x="4949825" y="4871293"/>
                  <a:ext cx="238125" cy="663575"/>
                </a:xfrm>
                <a:prstGeom prst="ellipse">
                  <a:avLst/>
                </a:prstGeom>
                <a:solidFill>
                  <a:srgbClr val="8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07" name="Oval 30"/>
                <p:cNvSpPr>
                  <a:spLocks noChangeArrowheads="1"/>
                </p:cNvSpPr>
                <p:nvPr/>
              </p:nvSpPr>
              <p:spPr bwMode="auto">
                <a:xfrm rot="1235535" flipH="1">
                  <a:off x="5307013" y="4871293"/>
                  <a:ext cx="236537" cy="663575"/>
                </a:xfrm>
                <a:prstGeom prst="ellipse">
                  <a:avLst/>
                </a:prstGeom>
                <a:solidFill>
                  <a:srgbClr val="8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3" name="Group 33"/>
                <p:cNvGrpSpPr>
                  <a:grpSpLocks/>
                </p:cNvGrpSpPr>
                <p:nvPr/>
              </p:nvGrpSpPr>
              <p:grpSpPr bwMode="auto">
                <a:xfrm>
                  <a:off x="5127625" y="4629993"/>
                  <a:ext cx="238125" cy="844550"/>
                  <a:chOff x="3840" y="1584"/>
                  <a:chExt cx="192" cy="672"/>
                </a:xfrm>
              </p:grpSpPr>
              <p:grpSp>
                <p:nvGrpSpPr>
                  <p:cNvPr id="5123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840" y="1592"/>
                    <a:ext cx="96" cy="568"/>
                    <a:chOff x="3840" y="1592"/>
                    <a:chExt cx="96" cy="568"/>
                  </a:xfrm>
                </p:grpSpPr>
                <p:sp>
                  <p:nvSpPr>
                    <p:cNvPr id="5124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592"/>
                      <a:ext cx="0" cy="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1246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680"/>
                      <a:ext cx="96" cy="4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800" b="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5123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936" y="1584"/>
                    <a:ext cx="96" cy="568"/>
                    <a:chOff x="3840" y="1592"/>
                    <a:chExt cx="96" cy="568"/>
                  </a:xfrm>
                </p:grpSpPr>
                <p:sp>
                  <p:nvSpPr>
                    <p:cNvPr id="51243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592"/>
                      <a:ext cx="0" cy="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124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680"/>
                      <a:ext cx="96" cy="4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800" b="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5124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888" y="1688"/>
                    <a:ext cx="96" cy="568"/>
                    <a:chOff x="3840" y="1592"/>
                    <a:chExt cx="96" cy="568"/>
                  </a:xfrm>
                </p:grpSpPr>
                <p:sp>
                  <p:nvSpPr>
                    <p:cNvPr id="5124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1592"/>
                      <a:ext cx="0" cy="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1242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680"/>
                      <a:ext cx="96" cy="4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800" b="0" i="0">
                        <a:solidFill>
                          <a:srgbClr val="4B4F55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51211" name="Oval 43"/>
                <p:cNvSpPr>
                  <a:spLocks noChangeArrowheads="1"/>
                </p:cNvSpPr>
                <p:nvPr/>
              </p:nvSpPr>
              <p:spPr bwMode="auto">
                <a:xfrm rot="60137">
                  <a:off x="5126038" y="5112593"/>
                  <a:ext cx="239712" cy="601663"/>
                </a:xfrm>
                <a:prstGeom prst="ellipse">
                  <a:avLst/>
                </a:prstGeom>
                <a:solidFill>
                  <a:srgbClr val="8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676400" y="2397968"/>
            <a:ext cx="3630613" cy="1206500"/>
            <a:chOff x="1056" y="1248"/>
            <a:chExt cx="2287" cy="760"/>
          </a:xfrm>
        </p:grpSpPr>
        <p:sp>
          <p:nvSpPr>
            <p:cNvPr id="51228" name="Freeform 3"/>
            <p:cNvSpPr>
              <a:spLocks/>
            </p:cNvSpPr>
            <p:nvPr/>
          </p:nvSpPr>
          <p:spPr bwMode="auto">
            <a:xfrm>
              <a:off x="1062" y="1248"/>
              <a:ext cx="2281" cy="190"/>
            </a:xfrm>
            <a:custGeom>
              <a:avLst/>
              <a:gdLst>
                <a:gd name="T0" fmla="*/ 0 w 2928"/>
                <a:gd name="T1" fmla="*/ 0 h 480"/>
                <a:gd name="T2" fmla="*/ 844 w 2928"/>
                <a:gd name="T3" fmla="*/ 75 h 480"/>
                <a:gd name="T4" fmla="*/ 1777 w 2928"/>
                <a:gd name="T5" fmla="*/ 0 h 480"/>
                <a:gd name="T6" fmla="*/ 0 60000 65536"/>
                <a:gd name="T7" fmla="*/ 0 60000 65536"/>
                <a:gd name="T8" fmla="*/ 0 60000 65536"/>
                <a:gd name="T9" fmla="*/ 0 w 2928"/>
                <a:gd name="T10" fmla="*/ 0 h 480"/>
                <a:gd name="T11" fmla="*/ 2928 w 292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8" h="480">
                  <a:moveTo>
                    <a:pt x="0" y="0"/>
                  </a:moveTo>
                  <a:cubicBezTo>
                    <a:pt x="452" y="240"/>
                    <a:pt x="904" y="480"/>
                    <a:pt x="1392" y="480"/>
                  </a:cubicBezTo>
                  <a:cubicBezTo>
                    <a:pt x="1880" y="480"/>
                    <a:pt x="2672" y="80"/>
                    <a:pt x="29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grpSp>
          <p:nvGrpSpPr>
            <p:cNvPr id="51229" name="Group 4"/>
            <p:cNvGrpSpPr>
              <a:grpSpLocks/>
            </p:cNvGrpSpPr>
            <p:nvPr/>
          </p:nvGrpSpPr>
          <p:grpSpPr bwMode="auto">
            <a:xfrm>
              <a:off x="2071" y="1248"/>
              <a:ext cx="149" cy="760"/>
              <a:chOff x="2160" y="576"/>
              <a:chExt cx="192" cy="960"/>
            </a:xfrm>
          </p:grpSpPr>
          <p:sp>
            <p:nvSpPr>
              <p:cNvPr id="51232" name="Line 5"/>
              <p:cNvSpPr>
                <a:spLocks noChangeShapeType="1"/>
              </p:cNvSpPr>
              <p:nvPr/>
            </p:nvSpPr>
            <p:spPr bwMode="auto">
              <a:xfrm>
                <a:off x="2208" y="576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33" name="Oval 6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34" name="Line 7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35" name="Oval 8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36" name="Line 9"/>
              <p:cNvSpPr>
                <a:spLocks noChangeShapeType="1"/>
              </p:cNvSpPr>
              <p:nvPr/>
            </p:nvSpPr>
            <p:spPr bwMode="auto">
              <a:xfrm>
                <a:off x="2256" y="624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237" name="Oval 1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1230" name="Rectangle 24"/>
            <p:cNvSpPr>
              <a:spLocks noChangeArrowheads="1"/>
            </p:cNvSpPr>
            <p:nvPr/>
          </p:nvSpPr>
          <p:spPr bwMode="auto">
            <a:xfrm>
              <a:off x="1056" y="1728"/>
              <a:ext cx="7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i="0">
                  <a:solidFill>
                    <a:srgbClr val="4B4F55"/>
                  </a:solidFill>
                  <a:latin typeface="Arial"/>
                  <a:cs typeface="Arial"/>
                </a:rPr>
                <a:t>memTNF</a:t>
              </a:r>
            </a:p>
          </p:txBody>
        </p:sp>
        <p:sp>
          <p:nvSpPr>
            <p:cNvPr id="51231" name="Line 44"/>
            <p:cNvSpPr>
              <a:spLocks noChangeShapeType="1"/>
            </p:cNvSpPr>
            <p:nvPr/>
          </p:nvSpPr>
          <p:spPr bwMode="auto">
            <a:xfrm>
              <a:off x="2333" y="1818"/>
              <a:ext cx="187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1213" name="Group 51"/>
          <p:cNvGrpSpPr>
            <a:grpSpLocks/>
          </p:cNvGrpSpPr>
          <p:nvPr/>
        </p:nvGrpSpPr>
        <p:grpSpPr bwMode="auto">
          <a:xfrm>
            <a:off x="4178299" y="3604468"/>
            <a:ext cx="1284288" cy="1085850"/>
            <a:chOff x="2632" y="2008"/>
            <a:chExt cx="809" cy="684"/>
          </a:xfrm>
        </p:grpSpPr>
        <p:grpSp>
          <p:nvGrpSpPr>
            <p:cNvPr id="51216" name="Group 14"/>
            <p:cNvGrpSpPr>
              <a:grpSpLocks/>
            </p:cNvGrpSpPr>
            <p:nvPr/>
          </p:nvGrpSpPr>
          <p:grpSpPr bwMode="auto">
            <a:xfrm>
              <a:off x="2632" y="2008"/>
              <a:ext cx="149" cy="532"/>
              <a:chOff x="3840" y="1584"/>
              <a:chExt cx="192" cy="672"/>
            </a:xfrm>
          </p:grpSpPr>
          <p:grpSp>
            <p:nvGrpSpPr>
              <p:cNvPr id="51219" name="Group 15"/>
              <p:cNvGrpSpPr>
                <a:grpSpLocks/>
              </p:cNvGrpSpPr>
              <p:nvPr/>
            </p:nvGrpSpPr>
            <p:grpSpPr bwMode="auto">
              <a:xfrm>
                <a:off x="3840" y="1592"/>
                <a:ext cx="96" cy="568"/>
                <a:chOff x="3840" y="1592"/>
                <a:chExt cx="96" cy="568"/>
              </a:xfrm>
            </p:grpSpPr>
            <p:sp>
              <p:nvSpPr>
                <p:cNvPr id="51226" name="Line 16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27" name="Oval 17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51220" name="Group 18"/>
              <p:cNvGrpSpPr>
                <a:grpSpLocks/>
              </p:cNvGrpSpPr>
              <p:nvPr/>
            </p:nvGrpSpPr>
            <p:grpSpPr bwMode="auto">
              <a:xfrm>
                <a:off x="3936" y="1584"/>
                <a:ext cx="96" cy="568"/>
                <a:chOff x="3840" y="1592"/>
                <a:chExt cx="96" cy="568"/>
              </a:xfrm>
            </p:grpSpPr>
            <p:sp>
              <p:nvSpPr>
                <p:cNvPr id="51224" name="Line 19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25" name="Oval 20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51221" name="Group 21"/>
              <p:cNvGrpSpPr>
                <a:grpSpLocks/>
              </p:cNvGrpSpPr>
              <p:nvPr/>
            </p:nvGrpSpPr>
            <p:grpSpPr bwMode="auto">
              <a:xfrm>
                <a:off x="3888" y="1688"/>
                <a:ext cx="96" cy="568"/>
                <a:chOff x="3840" y="1592"/>
                <a:chExt cx="96" cy="568"/>
              </a:xfrm>
            </p:grpSpPr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223" name="Oval 23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51217" name="Rectangle 25"/>
            <p:cNvSpPr>
              <a:spLocks noChangeArrowheads="1"/>
            </p:cNvSpPr>
            <p:nvPr/>
          </p:nvSpPr>
          <p:spPr bwMode="auto">
            <a:xfrm>
              <a:off x="2856" y="2122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i="0">
                  <a:solidFill>
                    <a:srgbClr val="4B4F55"/>
                  </a:solidFill>
                  <a:latin typeface="Arial"/>
                  <a:cs typeface="Arial"/>
                </a:rPr>
                <a:t>solTNF</a:t>
              </a:r>
            </a:p>
          </p:txBody>
        </p:sp>
        <p:sp>
          <p:nvSpPr>
            <p:cNvPr id="51218" name="Line 45"/>
            <p:cNvSpPr>
              <a:spLocks noChangeShapeType="1"/>
            </p:cNvSpPr>
            <p:nvPr/>
          </p:nvSpPr>
          <p:spPr bwMode="auto">
            <a:xfrm>
              <a:off x="2893" y="2464"/>
              <a:ext cx="15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1215" name="Rectangle 49"/>
          <p:cNvSpPr>
            <a:spLocks noChangeArrowheads="1"/>
          </p:cNvSpPr>
          <p:nvPr/>
        </p:nvSpPr>
        <p:spPr bwMode="auto">
          <a:xfrm>
            <a:off x="2627784" y="1559768"/>
            <a:ext cx="421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0" i="0" dirty="0">
                <a:solidFill>
                  <a:srgbClr val="004834"/>
                </a:solidFill>
                <a:latin typeface="Arial"/>
                <a:cs typeface="Arial"/>
              </a:rPr>
              <a:t>‘</a:t>
            </a:r>
            <a:r>
              <a:rPr lang="en-US" altLang="ja-JP" sz="2400" b="0" i="0" dirty="0" smtClean="0">
                <a:solidFill>
                  <a:srgbClr val="004834"/>
                </a:solidFill>
                <a:latin typeface="Arial"/>
                <a:cs typeface="Arial"/>
              </a:rPr>
              <a:t>Classical</a:t>
            </a:r>
            <a:r>
              <a:rPr lang="en-GB" altLang="ja-JP" sz="2400" i="0" dirty="0" smtClean="0">
                <a:solidFill>
                  <a:srgbClr val="004834"/>
                </a:solidFill>
                <a:latin typeface="Arial"/>
                <a:cs typeface="Arial"/>
              </a:rPr>
              <a:t>’</a:t>
            </a:r>
            <a:r>
              <a:rPr lang="en-US" altLang="ja-JP" sz="2400" b="0" i="0" dirty="0" smtClean="0">
                <a:solidFill>
                  <a:srgbClr val="004834"/>
                </a:solidFill>
                <a:latin typeface="Arial"/>
                <a:cs typeface="Arial"/>
              </a:rPr>
              <a:t> </a:t>
            </a:r>
            <a:r>
              <a:rPr lang="en-US" altLang="ja-JP" sz="2400" b="0" i="0" dirty="0">
                <a:solidFill>
                  <a:srgbClr val="004834"/>
                </a:solidFill>
                <a:latin typeface="Arial"/>
                <a:cs typeface="Arial"/>
              </a:rPr>
              <a:t>cytokine </a:t>
            </a:r>
            <a:r>
              <a:rPr lang="en-US" altLang="ja-JP" sz="2400" b="0" i="0" dirty="0" err="1">
                <a:solidFill>
                  <a:srgbClr val="004834"/>
                </a:solidFill>
                <a:latin typeface="Arial"/>
                <a:cs typeface="Arial"/>
              </a:rPr>
              <a:t>signalling</a:t>
            </a:r>
            <a:endParaRPr lang="en-US" sz="2400" b="0" i="0" dirty="0">
              <a:solidFill>
                <a:srgbClr val="004834"/>
              </a:solidFill>
              <a:latin typeface="Arial"/>
              <a:cs typeface="Arial"/>
            </a:endParaRPr>
          </a:p>
        </p:txBody>
      </p:sp>
      <p:sp>
        <p:nvSpPr>
          <p:cNvPr id="50" name="Rectangle 5"/>
          <p:cNvSpPr txBox="1">
            <a:spLocks noChangeArrowheads="1"/>
          </p:cNvSpPr>
          <p:nvPr/>
        </p:nvSpPr>
        <p:spPr>
          <a:xfrm>
            <a:off x="251520" y="692696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TNF biology is highly complex – different forms of ligand..</a:t>
            </a:r>
          </a:p>
        </p:txBody>
      </p:sp>
    </p:spTree>
    <p:extLst>
      <p:ext uri="{BB962C8B-B14F-4D97-AF65-F5344CB8AC3E}">
        <p14:creationId xmlns:p14="http://schemas.microsoft.com/office/powerpoint/2010/main" val="14590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29"/>
          <p:cNvSpPr>
            <a:spLocks noChangeArrowheads="1"/>
          </p:cNvSpPr>
          <p:nvPr/>
        </p:nvSpPr>
        <p:spPr bwMode="auto">
          <a:xfrm rot="-1103297">
            <a:off x="3962400" y="3554239"/>
            <a:ext cx="304800" cy="838200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0" name="Oval 30"/>
          <p:cNvSpPr>
            <a:spLocks noChangeArrowheads="1"/>
          </p:cNvSpPr>
          <p:nvPr/>
        </p:nvSpPr>
        <p:spPr bwMode="auto">
          <a:xfrm rot="1235535" flipH="1">
            <a:off x="4419600" y="3554239"/>
            <a:ext cx="304800" cy="838200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1" name="Line 2"/>
          <p:cNvSpPr>
            <a:spLocks noChangeShapeType="1"/>
          </p:cNvSpPr>
          <p:nvPr/>
        </p:nvSpPr>
        <p:spPr bwMode="auto">
          <a:xfrm flipV="1">
            <a:off x="4495800" y="4438477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2133600" y="2792239"/>
            <a:ext cx="4648200" cy="381000"/>
          </a:xfrm>
          <a:custGeom>
            <a:avLst/>
            <a:gdLst>
              <a:gd name="T0" fmla="*/ 0 w 2928"/>
              <a:gd name="T1" fmla="*/ 0 h 480"/>
              <a:gd name="T2" fmla="*/ 2147483647 w 2928"/>
              <a:gd name="T3" fmla="*/ 302418750 h 480"/>
              <a:gd name="T4" fmla="*/ 2147483647 w 2928"/>
              <a:gd name="T5" fmla="*/ 0 h 480"/>
              <a:gd name="T6" fmla="*/ 0 60000 65536"/>
              <a:gd name="T7" fmla="*/ 0 60000 65536"/>
              <a:gd name="T8" fmla="*/ 0 60000 65536"/>
              <a:gd name="T9" fmla="*/ 0 w 2928"/>
              <a:gd name="T10" fmla="*/ 0 h 480"/>
              <a:gd name="T11" fmla="*/ 2928 w 292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480">
                <a:moveTo>
                  <a:pt x="0" y="0"/>
                </a:moveTo>
                <a:cubicBezTo>
                  <a:pt x="452" y="240"/>
                  <a:pt x="904" y="480"/>
                  <a:pt x="1392" y="480"/>
                </a:cubicBezTo>
                <a:cubicBezTo>
                  <a:pt x="1880" y="480"/>
                  <a:pt x="2672" y="80"/>
                  <a:pt x="29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4191000" y="2792239"/>
            <a:ext cx="304800" cy="1524000"/>
            <a:chOff x="2160" y="576"/>
            <a:chExt cx="192" cy="960"/>
          </a:xfrm>
        </p:grpSpPr>
        <p:sp>
          <p:nvSpPr>
            <p:cNvPr id="53265" name="Line 5"/>
            <p:cNvSpPr>
              <a:spLocks noChangeShapeType="1"/>
            </p:cNvSpPr>
            <p:nvPr/>
          </p:nvSpPr>
          <p:spPr bwMode="auto">
            <a:xfrm>
              <a:off x="2208" y="576"/>
              <a:ext cx="0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sp>
          <p:nvSpPr>
            <p:cNvPr id="53266" name="Oval 6"/>
            <p:cNvSpPr>
              <a:spLocks noChangeArrowheads="1"/>
            </p:cNvSpPr>
            <p:nvPr/>
          </p:nvSpPr>
          <p:spPr bwMode="auto">
            <a:xfrm>
              <a:off x="2160" y="1008"/>
              <a:ext cx="96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sp>
          <p:nvSpPr>
            <p:cNvPr id="53267" name="Line 7"/>
            <p:cNvSpPr>
              <a:spLocks noChangeShapeType="1"/>
            </p:cNvSpPr>
            <p:nvPr/>
          </p:nvSpPr>
          <p:spPr bwMode="auto">
            <a:xfrm>
              <a:off x="2304" y="576"/>
              <a:ext cx="0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sp>
          <p:nvSpPr>
            <p:cNvPr id="53268" name="Oval 8"/>
            <p:cNvSpPr>
              <a:spLocks noChangeArrowheads="1"/>
            </p:cNvSpPr>
            <p:nvPr/>
          </p:nvSpPr>
          <p:spPr bwMode="auto">
            <a:xfrm>
              <a:off x="2256" y="1008"/>
              <a:ext cx="96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sp>
          <p:nvSpPr>
            <p:cNvPr id="53269" name="Line 9"/>
            <p:cNvSpPr>
              <a:spLocks noChangeShapeType="1"/>
            </p:cNvSpPr>
            <p:nvPr/>
          </p:nvSpPr>
          <p:spPr bwMode="auto">
            <a:xfrm>
              <a:off x="2256" y="624"/>
              <a:ext cx="0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sp>
          <p:nvSpPr>
            <p:cNvPr id="53270" name="Oval 10"/>
            <p:cNvSpPr>
              <a:spLocks noChangeArrowheads="1"/>
            </p:cNvSpPr>
            <p:nvPr/>
          </p:nvSpPr>
          <p:spPr bwMode="auto">
            <a:xfrm>
              <a:off x="2208" y="1056"/>
              <a:ext cx="96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 b="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3254" name="Rectangle 24"/>
          <p:cNvSpPr>
            <a:spLocks noChangeArrowheads="1"/>
          </p:cNvSpPr>
          <p:nvPr/>
        </p:nvSpPr>
        <p:spPr bwMode="auto">
          <a:xfrm>
            <a:off x="2771800" y="3284984"/>
            <a:ext cx="1146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 dirty="0" err="1">
                <a:solidFill>
                  <a:srgbClr val="4B4F55"/>
                </a:solidFill>
                <a:latin typeface="Arial"/>
                <a:cs typeface="Arial"/>
              </a:rPr>
              <a:t>memTNF</a:t>
            </a:r>
            <a:endParaRPr lang="en-US" sz="1800" b="0" i="0" dirty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5" name="Freeform 26"/>
          <p:cNvSpPr>
            <a:spLocks/>
          </p:cNvSpPr>
          <p:nvPr/>
        </p:nvSpPr>
        <p:spPr bwMode="auto">
          <a:xfrm flipV="1">
            <a:off x="2057400" y="4773439"/>
            <a:ext cx="4648200" cy="381000"/>
          </a:xfrm>
          <a:custGeom>
            <a:avLst/>
            <a:gdLst>
              <a:gd name="T0" fmla="*/ 0 w 2928"/>
              <a:gd name="T1" fmla="*/ 0 h 480"/>
              <a:gd name="T2" fmla="*/ 2147483647 w 2928"/>
              <a:gd name="T3" fmla="*/ 302418750 h 480"/>
              <a:gd name="T4" fmla="*/ 2147483647 w 2928"/>
              <a:gd name="T5" fmla="*/ 0 h 480"/>
              <a:gd name="T6" fmla="*/ 0 60000 65536"/>
              <a:gd name="T7" fmla="*/ 0 60000 65536"/>
              <a:gd name="T8" fmla="*/ 0 60000 65536"/>
              <a:gd name="T9" fmla="*/ 0 w 2928"/>
              <a:gd name="T10" fmla="*/ 0 h 480"/>
              <a:gd name="T11" fmla="*/ 2928 w 292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480">
                <a:moveTo>
                  <a:pt x="0" y="0"/>
                </a:moveTo>
                <a:cubicBezTo>
                  <a:pt x="452" y="240"/>
                  <a:pt x="904" y="480"/>
                  <a:pt x="1392" y="480"/>
                </a:cubicBezTo>
                <a:cubicBezTo>
                  <a:pt x="1880" y="480"/>
                  <a:pt x="2672" y="80"/>
                  <a:pt x="29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6" name="Line 27"/>
          <p:cNvSpPr>
            <a:spLocks noChangeShapeType="1"/>
          </p:cNvSpPr>
          <p:nvPr/>
        </p:nvSpPr>
        <p:spPr bwMode="auto">
          <a:xfrm flipV="1">
            <a:off x="4191000" y="4438477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7" name="Line 28"/>
          <p:cNvSpPr>
            <a:spLocks noChangeShapeType="1"/>
          </p:cNvSpPr>
          <p:nvPr/>
        </p:nvSpPr>
        <p:spPr bwMode="auto">
          <a:xfrm flipV="1">
            <a:off x="4343400" y="4590877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8" name="Line 31"/>
          <p:cNvSpPr>
            <a:spLocks noChangeShapeType="1"/>
          </p:cNvSpPr>
          <p:nvPr/>
        </p:nvSpPr>
        <p:spPr bwMode="auto">
          <a:xfrm>
            <a:off x="4343400" y="5459239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59" name="Rectangle 32"/>
          <p:cNvSpPr>
            <a:spLocks noChangeArrowheads="1"/>
          </p:cNvSpPr>
          <p:nvPr/>
        </p:nvSpPr>
        <p:spPr bwMode="auto">
          <a:xfrm>
            <a:off x="4860032" y="4293096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 dirty="0">
                <a:solidFill>
                  <a:srgbClr val="4B4F55"/>
                </a:solidFill>
                <a:latin typeface="Arial"/>
                <a:cs typeface="Arial"/>
              </a:rPr>
              <a:t>TNFR</a:t>
            </a:r>
          </a:p>
        </p:txBody>
      </p:sp>
      <p:sp>
        <p:nvSpPr>
          <p:cNvPr id="53260" name="Oval 43"/>
          <p:cNvSpPr>
            <a:spLocks noChangeArrowheads="1"/>
          </p:cNvSpPr>
          <p:nvPr/>
        </p:nvSpPr>
        <p:spPr bwMode="auto">
          <a:xfrm rot="60137">
            <a:off x="4187825" y="3859039"/>
            <a:ext cx="307975" cy="760413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3261" name="Rectangle 48"/>
          <p:cNvSpPr>
            <a:spLocks noChangeArrowheads="1"/>
          </p:cNvSpPr>
          <p:nvPr/>
        </p:nvSpPr>
        <p:spPr bwMode="auto">
          <a:xfrm>
            <a:off x="827584" y="1484784"/>
            <a:ext cx="7848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Membrane</a:t>
            </a:r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-bound TNF also capable of cell-cell </a:t>
            </a:r>
            <a:r>
              <a:rPr lang="en-US" sz="2400" i="0" dirty="0" err="1" smtClean="0">
                <a:solidFill>
                  <a:srgbClr val="94102A"/>
                </a:solidFill>
                <a:latin typeface="Arial"/>
                <a:cs typeface="Arial"/>
              </a:rPr>
              <a:t>signalling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519217" name="Rectangle 49"/>
          <p:cNvSpPr>
            <a:spLocks noChangeArrowheads="1"/>
          </p:cNvSpPr>
          <p:nvPr/>
        </p:nvSpPr>
        <p:spPr bwMode="auto">
          <a:xfrm>
            <a:off x="5241925" y="2204864"/>
            <a:ext cx="2189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>
                <a:solidFill>
                  <a:srgbClr val="4B4F55"/>
                </a:solidFill>
                <a:latin typeface="Arial"/>
                <a:cs typeface="Arial"/>
              </a:rPr>
              <a:t>cell (eg. monocyte)</a:t>
            </a:r>
          </a:p>
        </p:txBody>
      </p:sp>
      <p:sp>
        <p:nvSpPr>
          <p:cNvPr id="53263" name="Rectangle 50"/>
          <p:cNvSpPr>
            <a:spLocks noChangeArrowheads="1"/>
          </p:cNvSpPr>
          <p:nvPr/>
        </p:nvSpPr>
        <p:spPr bwMode="auto">
          <a:xfrm>
            <a:off x="5486400" y="5306839"/>
            <a:ext cx="2445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>
                <a:solidFill>
                  <a:srgbClr val="4B4F55"/>
                </a:solidFill>
                <a:latin typeface="Arial"/>
                <a:cs typeface="Arial"/>
              </a:rPr>
              <a:t>cell (eg. endothelium)</a:t>
            </a:r>
          </a:p>
        </p:txBody>
      </p:sp>
      <p:sp>
        <p:nvSpPr>
          <p:cNvPr id="53264" name="Rectangle 51"/>
          <p:cNvSpPr>
            <a:spLocks noChangeArrowheads="1"/>
          </p:cNvSpPr>
          <p:nvPr/>
        </p:nvSpPr>
        <p:spPr bwMode="auto">
          <a:xfrm>
            <a:off x="1526229" y="6309320"/>
            <a:ext cx="5710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Might be very important in vascular beds</a:t>
            </a:r>
          </a:p>
        </p:txBody>
      </p:sp>
    </p:spTree>
    <p:extLst>
      <p:ext uri="{BB962C8B-B14F-4D97-AF65-F5344CB8AC3E}">
        <p14:creationId xmlns:p14="http://schemas.microsoft.com/office/powerpoint/2010/main" val="870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ChangeArrowheads="1"/>
          </p:cNvSpPr>
          <p:nvPr/>
        </p:nvSpPr>
        <p:spPr bwMode="auto">
          <a:xfrm>
            <a:off x="467544" y="1484784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 dirty="0">
              <a:solidFill>
                <a:srgbClr val="94102A"/>
              </a:solidFill>
            </a:endParaRPr>
          </a:p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Two surface receptors for 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TNF; </a:t>
            </a:r>
          </a:p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p55</a:t>
            </a:r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 (TNFRSF1a)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and 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p75 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(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p75TNFRSF1b)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1520" y="692696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... and different receptors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306896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p55 expression (virtually) ubiquitous, can be rapidly shed</a:t>
            </a:r>
          </a:p>
          <a:p>
            <a:endParaRPr lang="en-US" sz="2400" b="0" i="0" dirty="0" smtClean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p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75 expression mainly leukocytes but (probably) most other cells, more freely </a:t>
            </a:r>
            <a:r>
              <a:rPr lang="en-US" sz="2400" b="0" i="0" dirty="0" err="1" smtClean="0">
                <a:solidFill>
                  <a:srgbClr val="94102A"/>
                </a:solidFill>
                <a:latin typeface="Arial"/>
                <a:cs typeface="Arial"/>
              </a:rPr>
              <a:t>upregulated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 than p55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5013176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Most of the known actions of TNF seemingly occur through p55, with p75 relegated historically to ‘ligand passing’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7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20"/>
          <p:cNvSpPr>
            <a:spLocks noChangeShapeType="1"/>
          </p:cNvSpPr>
          <p:nvPr/>
        </p:nvSpPr>
        <p:spPr bwMode="auto">
          <a:xfrm flipV="1">
            <a:off x="3862388" y="4456584"/>
            <a:ext cx="0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46" name="Freeform 44"/>
          <p:cNvSpPr>
            <a:spLocks/>
          </p:cNvSpPr>
          <p:nvPr/>
        </p:nvSpPr>
        <p:spPr bwMode="auto">
          <a:xfrm flipV="1">
            <a:off x="2719388" y="4761384"/>
            <a:ext cx="4648200" cy="381000"/>
          </a:xfrm>
          <a:custGeom>
            <a:avLst/>
            <a:gdLst>
              <a:gd name="T0" fmla="*/ 0 w 2928"/>
              <a:gd name="T1" fmla="*/ 0 h 480"/>
              <a:gd name="T2" fmla="*/ 2147483647 w 2928"/>
              <a:gd name="T3" fmla="*/ 302418750 h 480"/>
              <a:gd name="T4" fmla="*/ 2147483647 w 2928"/>
              <a:gd name="T5" fmla="*/ 0 h 480"/>
              <a:gd name="T6" fmla="*/ 0 60000 65536"/>
              <a:gd name="T7" fmla="*/ 0 60000 65536"/>
              <a:gd name="T8" fmla="*/ 0 60000 65536"/>
              <a:gd name="T9" fmla="*/ 0 w 2928"/>
              <a:gd name="T10" fmla="*/ 0 h 480"/>
              <a:gd name="T11" fmla="*/ 2928 w 292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480">
                <a:moveTo>
                  <a:pt x="0" y="0"/>
                </a:moveTo>
                <a:cubicBezTo>
                  <a:pt x="452" y="240"/>
                  <a:pt x="904" y="480"/>
                  <a:pt x="1392" y="480"/>
                </a:cubicBezTo>
                <a:cubicBezTo>
                  <a:pt x="1880" y="480"/>
                  <a:pt x="2672" y="80"/>
                  <a:pt x="29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47" name="Line 45"/>
          <p:cNvSpPr>
            <a:spLocks noChangeShapeType="1"/>
          </p:cNvSpPr>
          <p:nvPr/>
        </p:nvSpPr>
        <p:spPr bwMode="auto">
          <a:xfrm flipV="1">
            <a:off x="3557588" y="4456584"/>
            <a:ext cx="0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48" name="Line 46"/>
          <p:cNvSpPr>
            <a:spLocks noChangeShapeType="1"/>
          </p:cNvSpPr>
          <p:nvPr/>
        </p:nvSpPr>
        <p:spPr bwMode="auto">
          <a:xfrm flipV="1">
            <a:off x="3709988" y="4608984"/>
            <a:ext cx="0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49" name="Oval 47"/>
          <p:cNvSpPr>
            <a:spLocks noChangeArrowheads="1"/>
          </p:cNvSpPr>
          <p:nvPr/>
        </p:nvSpPr>
        <p:spPr bwMode="auto">
          <a:xfrm rot="-1103297">
            <a:off x="3328988" y="3572347"/>
            <a:ext cx="3048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0" name="Oval 48"/>
          <p:cNvSpPr>
            <a:spLocks noChangeArrowheads="1"/>
          </p:cNvSpPr>
          <p:nvPr/>
        </p:nvSpPr>
        <p:spPr bwMode="auto">
          <a:xfrm rot="1235535" flipH="1">
            <a:off x="3786188" y="3572347"/>
            <a:ext cx="3048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21265" name="Line 49"/>
          <p:cNvSpPr>
            <a:spLocks noChangeShapeType="1"/>
          </p:cNvSpPr>
          <p:nvPr/>
        </p:nvSpPr>
        <p:spPr bwMode="auto">
          <a:xfrm>
            <a:off x="3709988" y="5523384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2" name="Rectangle 50"/>
          <p:cNvSpPr>
            <a:spLocks noChangeArrowheads="1"/>
          </p:cNvSpPr>
          <p:nvPr/>
        </p:nvSpPr>
        <p:spPr bwMode="auto">
          <a:xfrm>
            <a:off x="2699792" y="4293096"/>
            <a:ext cx="56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rgbClr val="4B4F55"/>
                </a:solidFill>
                <a:latin typeface="Arial"/>
                <a:cs typeface="Arial"/>
              </a:rPr>
              <a:t>p75</a:t>
            </a:r>
            <a:endParaRPr lang="en-US" sz="1800" b="0" i="0" dirty="0">
              <a:solidFill>
                <a:srgbClr val="4B4F55"/>
              </a:solidFill>
              <a:latin typeface="Arial"/>
              <a:cs typeface="Arial"/>
            </a:endParaRPr>
          </a:p>
        </p:txBody>
      </p:sp>
      <p:grpSp>
        <p:nvGrpSpPr>
          <p:cNvPr id="57353" name="Group 51"/>
          <p:cNvGrpSpPr>
            <a:grpSpLocks/>
          </p:cNvGrpSpPr>
          <p:nvPr/>
        </p:nvGrpSpPr>
        <p:grpSpPr bwMode="auto">
          <a:xfrm>
            <a:off x="3557588" y="3267547"/>
            <a:ext cx="304800" cy="1066800"/>
            <a:chOff x="3840" y="1584"/>
            <a:chExt cx="192" cy="672"/>
          </a:xfrm>
        </p:grpSpPr>
        <p:grpSp>
          <p:nvGrpSpPr>
            <p:cNvPr id="57401" name="Group 52"/>
            <p:cNvGrpSpPr>
              <a:grpSpLocks/>
            </p:cNvGrpSpPr>
            <p:nvPr/>
          </p:nvGrpSpPr>
          <p:grpSpPr bwMode="auto">
            <a:xfrm>
              <a:off x="3840" y="1592"/>
              <a:ext cx="96" cy="568"/>
              <a:chOff x="3840" y="1592"/>
              <a:chExt cx="96" cy="568"/>
            </a:xfrm>
          </p:grpSpPr>
          <p:sp>
            <p:nvSpPr>
              <p:cNvPr id="57408" name="Line 53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409" name="Oval 54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7402" name="Group 55"/>
            <p:cNvGrpSpPr>
              <a:grpSpLocks/>
            </p:cNvGrpSpPr>
            <p:nvPr/>
          </p:nvGrpSpPr>
          <p:grpSpPr bwMode="auto">
            <a:xfrm>
              <a:off x="3936" y="1584"/>
              <a:ext cx="96" cy="568"/>
              <a:chOff x="3840" y="1592"/>
              <a:chExt cx="96" cy="568"/>
            </a:xfrm>
          </p:grpSpPr>
          <p:sp>
            <p:nvSpPr>
              <p:cNvPr id="57406" name="Line 56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407" name="Oval 57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7403" name="Group 58"/>
            <p:cNvGrpSpPr>
              <a:grpSpLocks/>
            </p:cNvGrpSpPr>
            <p:nvPr/>
          </p:nvGrpSpPr>
          <p:grpSpPr bwMode="auto">
            <a:xfrm>
              <a:off x="3888" y="1688"/>
              <a:ext cx="96" cy="568"/>
              <a:chOff x="3840" y="1592"/>
              <a:chExt cx="96" cy="568"/>
            </a:xfrm>
          </p:grpSpPr>
          <p:sp>
            <p:nvSpPr>
              <p:cNvPr id="57404" name="Line 59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405" name="Oval 60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57354" name="Group 111"/>
          <p:cNvGrpSpPr>
            <a:grpSpLocks/>
          </p:cNvGrpSpPr>
          <p:nvPr/>
        </p:nvGrpSpPr>
        <p:grpSpPr bwMode="auto">
          <a:xfrm>
            <a:off x="5995988" y="1484784"/>
            <a:ext cx="1385887" cy="1066800"/>
            <a:chOff x="3777" y="576"/>
            <a:chExt cx="873" cy="672"/>
          </a:xfrm>
        </p:grpSpPr>
        <p:grpSp>
          <p:nvGrpSpPr>
            <p:cNvPr id="57390" name="Group 32"/>
            <p:cNvGrpSpPr>
              <a:grpSpLocks/>
            </p:cNvGrpSpPr>
            <p:nvPr/>
          </p:nvGrpSpPr>
          <p:grpSpPr bwMode="auto">
            <a:xfrm>
              <a:off x="3777" y="576"/>
              <a:ext cx="192" cy="672"/>
              <a:chOff x="3840" y="1584"/>
              <a:chExt cx="192" cy="672"/>
            </a:xfrm>
          </p:grpSpPr>
          <p:grpSp>
            <p:nvGrpSpPr>
              <p:cNvPr id="57392" name="Group 33"/>
              <p:cNvGrpSpPr>
                <a:grpSpLocks/>
              </p:cNvGrpSpPr>
              <p:nvPr/>
            </p:nvGrpSpPr>
            <p:grpSpPr bwMode="auto">
              <a:xfrm>
                <a:off x="3840" y="1592"/>
                <a:ext cx="96" cy="568"/>
                <a:chOff x="3840" y="1592"/>
                <a:chExt cx="96" cy="568"/>
              </a:xfrm>
            </p:grpSpPr>
            <p:sp>
              <p:nvSpPr>
                <p:cNvPr id="57399" name="Line 34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7400" name="Oval 35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57393" name="Group 36"/>
              <p:cNvGrpSpPr>
                <a:grpSpLocks/>
              </p:cNvGrpSpPr>
              <p:nvPr/>
            </p:nvGrpSpPr>
            <p:grpSpPr bwMode="auto">
              <a:xfrm>
                <a:off x="3936" y="1584"/>
                <a:ext cx="96" cy="568"/>
                <a:chOff x="3840" y="1592"/>
                <a:chExt cx="96" cy="568"/>
              </a:xfrm>
            </p:grpSpPr>
            <p:sp>
              <p:nvSpPr>
                <p:cNvPr id="57397" name="Line 37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7398" name="Oval 38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57394" name="Group 39"/>
              <p:cNvGrpSpPr>
                <a:grpSpLocks/>
              </p:cNvGrpSpPr>
              <p:nvPr/>
            </p:nvGrpSpPr>
            <p:grpSpPr bwMode="auto">
              <a:xfrm>
                <a:off x="3888" y="1688"/>
                <a:ext cx="96" cy="568"/>
                <a:chOff x="3840" y="1592"/>
                <a:chExt cx="96" cy="568"/>
              </a:xfrm>
            </p:grpSpPr>
            <p:sp>
              <p:nvSpPr>
                <p:cNvPr id="57395" name="Line 40"/>
                <p:cNvSpPr>
                  <a:spLocks noChangeShapeType="1"/>
                </p:cNvSpPr>
                <p:nvPr/>
              </p:nvSpPr>
              <p:spPr bwMode="auto">
                <a:xfrm>
                  <a:off x="3888" y="1592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7396" name="Oval 41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4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0" i="0">
                    <a:solidFill>
                      <a:srgbClr val="4B4F55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57391" name="Rectangle 43"/>
            <p:cNvSpPr>
              <a:spLocks noChangeArrowheads="1"/>
            </p:cNvSpPr>
            <p:nvPr/>
          </p:nvSpPr>
          <p:spPr bwMode="auto">
            <a:xfrm>
              <a:off x="4065" y="720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 i="0">
                  <a:solidFill>
                    <a:srgbClr val="4B4F55"/>
                  </a:solidFill>
                  <a:latin typeface="Arial"/>
                  <a:cs typeface="Arial"/>
                </a:rPr>
                <a:t>solTNF</a:t>
              </a:r>
            </a:p>
          </p:txBody>
        </p:sp>
      </p:grpSp>
      <p:sp>
        <p:nvSpPr>
          <p:cNvPr id="521279" name="Line 63"/>
          <p:cNvSpPr>
            <a:spLocks noChangeShapeType="1"/>
          </p:cNvSpPr>
          <p:nvPr/>
        </p:nvSpPr>
        <p:spPr bwMode="auto">
          <a:xfrm flipH="1">
            <a:off x="4090988" y="2475384"/>
            <a:ext cx="1905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6" name="Line 64"/>
          <p:cNvSpPr>
            <a:spLocks noChangeShapeType="1"/>
          </p:cNvSpPr>
          <p:nvPr/>
        </p:nvSpPr>
        <p:spPr bwMode="auto">
          <a:xfrm flipV="1">
            <a:off x="6837363" y="4502622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7" name="Line 65"/>
          <p:cNvSpPr>
            <a:spLocks noChangeShapeType="1"/>
          </p:cNvSpPr>
          <p:nvPr/>
        </p:nvSpPr>
        <p:spPr bwMode="auto">
          <a:xfrm flipV="1">
            <a:off x="6532563" y="4502622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8" name="Line 66"/>
          <p:cNvSpPr>
            <a:spLocks noChangeShapeType="1"/>
          </p:cNvSpPr>
          <p:nvPr/>
        </p:nvSpPr>
        <p:spPr bwMode="auto">
          <a:xfrm flipV="1">
            <a:off x="6684963" y="4655022"/>
            <a:ext cx="0" cy="715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59" name="Oval 67"/>
          <p:cNvSpPr>
            <a:spLocks noChangeArrowheads="1"/>
          </p:cNvSpPr>
          <p:nvPr/>
        </p:nvSpPr>
        <p:spPr bwMode="auto">
          <a:xfrm rot="-1103297">
            <a:off x="6303963" y="3618384"/>
            <a:ext cx="304800" cy="838200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60" name="Oval 68"/>
          <p:cNvSpPr>
            <a:spLocks noChangeArrowheads="1"/>
          </p:cNvSpPr>
          <p:nvPr/>
        </p:nvSpPr>
        <p:spPr bwMode="auto">
          <a:xfrm rot="1235535" flipH="1">
            <a:off x="6761163" y="3618384"/>
            <a:ext cx="304800" cy="838200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61" name="Line 69"/>
          <p:cNvSpPr>
            <a:spLocks noChangeShapeType="1"/>
          </p:cNvSpPr>
          <p:nvPr/>
        </p:nvSpPr>
        <p:spPr bwMode="auto">
          <a:xfrm>
            <a:off x="6684963" y="5523384"/>
            <a:ext cx="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62" name="Rectangle 81"/>
          <p:cNvSpPr>
            <a:spLocks noChangeArrowheads="1"/>
          </p:cNvSpPr>
          <p:nvPr/>
        </p:nvSpPr>
        <p:spPr bwMode="auto">
          <a:xfrm>
            <a:off x="7092280" y="4221088"/>
            <a:ext cx="56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rgbClr val="4B4F55"/>
                </a:solidFill>
                <a:latin typeface="Arial"/>
                <a:cs typeface="Arial"/>
              </a:rPr>
              <a:t>p55</a:t>
            </a:r>
            <a:endParaRPr lang="en-US" sz="1800" b="0" i="0" dirty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63" name="Line 84"/>
          <p:cNvSpPr>
            <a:spLocks noChangeShapeType="1"/>
          </p:cNvSpPr>
          <p:nvPr/>
        </p:nvSpPr>
        <p:spPr bwMode="auto">
          <a:xfrm>
            <a:off x="3938588" y="3618384"/>
            <a:ext cx="2514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grpSp>
        <p:nvGrpSpPr>
          <p:cNvPr id="57364" name="Group 85"/>
          <p:cNvGrpSpPr>
            <a:grpSpLocks/>
          </p:cNvGrpSpPr>
          <p:nvPr/>
        </p:nvGrpSpPr>
        <p:grpSpPr bwMode="auto">
          <a:xfrm>
            <a:off x="6529388" y="3313584"/>
            <a:ext cx="304800" cy="1066800"/>
            <a:chOff x="3840" y="1584"/>
            <a:chExt cx="192" cy="672"/>
          </a:xfrm>
        </p:grpSpPr>
        <p:grpSp>
          <p:nvGrpSpPr>
            <p:cNvPr id="57381" name="Group 86"/>
            <p:cNvGrpSpPr>
              <a:grpSpLocks/>
            </p:cNvGrpSpPr>
            <p:nvPr/>
          </p:nvGrpSpPr>
          <p:grpSpPr bwMode="auto">
            <a:xfrm>
              <a:off x="3840" y="1592"/>
              <a:ext cx="96" cy="568"/>
              <a:chOff x="3840" y="1592"/>
              <a:chExt cx="96" cy="568"/>
            </a:xfrm>
          </p:grpSpPr>
          <p:sp>
            <p:nvSpPr>
              <p:cNvPr id="57388" name="Line 87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89" name="Oval 8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7382" name="Group 89"/>
            <p:cNvGrpSpPr>
              <a:grpSpLocks/>
            </p:cNvGrpSpPr>
            <p:nvPr/>
          </p:nvGrpSpPr>
          <p:grpSpPr bwMode="auto">
            <a:xfrm>
              <a:off x="3936" y="1584"/>
              <a:ext cx="96" cy="568"/>
              <a:chOff x="3840" y="1592"/>
              <a:chExt cx="96" cy="568"/>
            </a:xfrm>
          </p:grpSpPr>
          <p:sp>
            <p:nvSpPr>
              <p:cNvPr id="57386" name="Line 90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87" name="Oval 91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7383" name="Group 92"/>
            <p:cNvGrpSpPr>
              <a:grpSpLocks/>
            </p:cNvGrpSpPr>
            <p:nvPr/>
          </p:nvGrpSpPr>
          <p:grpSpPr bwMode="auto">
            <a:xfrm>
              <a:off x="3888" y="1688"/>
              <a:ext cx="96" cy="568"/>
              <a:chOff x="3840" y="1592"/>
              <a:chExt cx="96" cy="568"/>
            </a:xfrm>
          </p:grpSpPr>
          <p:sp>
            <p:nvSpPr>
              <p:cNvPr id="57384" name="Line 93"/>
              <p:cNvSpPr>
                <a:spLocks noChangeShapeType="1"/>
              </p:cNvSpPr>
              <p:nvPr/>
            </p:nvSpPr>
            <p:spPr bwMode="auto">
              <a:xfrm>
                <a:off x="3888" y="1592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85" name="Oval 94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57365" name="Oval 80"/>
          <p:cNvSpPr>
            <a:spLocks noChangeArrowheads="1"/>
          </p:cNvSpPr>
          <p:nvPr/>
        </p:nvSpPr>
        <p:spPr bwMode="auto">
          <a:xfrm rot="60137">
            <a:off x="6529388" y="3923184"/>
            <a:ext cx="307975" cy="760413"/>
          </a:xfrm>
          <a:prstGeom prst="ellipse">
            <a:avLst/>
          </a:prstGeom>
          <a:solidFill>
            <a:srgbClr val="8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2286000" y="2703984"/>
            <a:ext cx="2843213" cy="1524000"/>
            <a:chOff x="1536" y="768"/>
            <a:chExt cx="1791" cy="960"/>
          </a:xfrm>
        </p:grpSpPr>
        <p:sp>
          <p:nvSpPr>
            <p:cNvPr id="57373" name="Freeform 95"/>
            <p:cNvSpPr>
              <a:spLocks/>
            </p:cNvSpPr>
            <p:nvPr/>
          </p:nvSpPr>
          <p:spPr bwMode="auto">
            <a:xfrm>
              <a:off x="1536" y="768"/>
              <a:ext cx="1791" cy="240"/>
            </a:xfrm>
            <a:custGeom>
              <a:avLst/>
              <a:gdLst>
                <a:gd name="T0" fmla="*/ 0 w 2928"/>
                <a:gd name="T1" fmla="*/ 0 h 480"/>
                <a:gd name="T2" fmla="*/ 521 w 2928"/>
                <a:gd name="T3" fmla="*/ 120 h 480"/>
                <a:gd name="T4" fmla="*/ 1096 w 2928"/>
                <a:gd name="T5" fmla="*/ 0 h 480"/>
                <a:gd name="T6" fmla="*/ 0 60000 65536"/>
                <a:gd name="T7" fmla="*/ 0 60000 65536"/>
                <a:gd name="T8" fmla="*/ 0 60000 65536"/>
                <a:gd name="T9" fmla="*/ 0 w 2928"/>
                <a:gd name="T10" fmla="*/ 0 h 480"/>
                <a:gd name="T11" fmla="*/ 2928 w 292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8" h="480">
                  <a:moveTo>
                    <a:pt x="0" y="0"/>
                  </a:moveTo>
                  <a:cubicBezTo>
                    <a:pt x="452" y="240"/>
                    <a:pt x="904" y="480"/>
                    <a:pt x="1392" y="480"/>
                  </a:cubicBezTo>
                  <a:cubicBezTo>
                    <a:pt x="1880" y="480"/>
                    <a:pt x="2672" y="80"/>
                    <a:pt x="29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i="0">
                <a:solidFill>
                  <a:srgbClr val="4B4F55"/>
                </a:solidFill>
                <a:latin typeface="Arial"/>
                <a:cs typeface="Arial"/>
              </a:endParaRPr>
            </a:p>
          </p:txBody>
        </p:sp>
        <p:grpSp>
          <p:nvGrpSpPr>
            <p:cNvPr id="57374" name="Group 96"/>
            <p:cNvGrpSpPr>
              <a:grpSpLocks/>
            </p:cNvGrpSpPr>
            <p:nvPr/>
          </p:nvGrpSpPr>
          <p:grpSpPr bwMode="auto">
            <a:xfrm>
              <a:off x="2337" y="768"/>
              <a:ext cx="192" cy="960"/>
              <a:chOff x="2160" y="576"/>
              <a:chExt cx="192" cy="960"/>
            </a:xfrm>
          </p:grpSpPr>
          <p:sp>
            <p:nvSpPr>
              <p:cNvPr id="57375" name="Line 97"/>
              <p:cNvSpPr>
                <a:spLocks noChangeShapeType="1"/>
              </p:cNvSpPr>
              <p:nvPr/>
            </p:nvSpPr>
            <p:spPr bwMode="auto">
              <a:xfrm>
                <a:off x="2208" y="576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76" name="Oval 98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77" name="Line 99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78" name="Oval 100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79" name="Line 101"/>
              <p:cNvSpPr>
                <a:spLocks noChangeShapeType="1"/>
              </p:cNvSpPr>
              <p:nvPr/>
            </p:nvSpPr>
            <p:spPr bwMode="auto">
              <a:xfrm>
                <a:off x="2256" y="624"/>
                <a:ext cx="0" cy="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380" name="Oval 10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4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0" i="0">
                  <a:solidFill>
                    <a:srgbClr val="4B4F55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57367" name="Oval 61"/>
          <p:cNvSpPr>
            <a:spLocks noChangeArrowheads="1"/>
          </p:cNvSpPr>
          <p:nvPr/>
        </p:nvSpPr>
        <p:spPr bwMode="auto">
          <a:xfrm rot="60137">
            <a:off x="3554413" y="3877147"/>
            <a:ext cx="307975" cy="7604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b="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21326" name="Line 110"/>
          <p:cNvSpPr>
            <a:spLocks noChangeShapeType="1"/>
          </p:cNvSpPr>
          <p:nvPr/>
        </p:nvSpPr>
        <p:spPr bwMode="auto">
          <a:xfrm>
            <a:off x="6248400" y="2627784"/>
            <a:ext cx="304800" cy="609600"/>
          </a:xfrm>
          <a:prstGeom prst="line">
            <a:avLst/>
          </a:prstGeom>
          <a:noFill/>
          <a:ln w="76200" cmpd="sng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7369" name="Line 112"/>
          <p:cNvSpPr>
            <a:spLocks noChangeShapeType="1"/>
          </p:cNvSpPr>
          <p:nvPr/>
        </p:nvSpPr>
        <p:spPr bwMode="auto">
          <a:xfrm flipH="1">
            <a:off x="4114800" y="2475384"/>
            <a:ext cx="190500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21330" name="Line 114"/>
          <p:cNvSpPr>
            <a:spLocks noChangeShapeType="1"/>
          </p:cNvSpPr>
          <p:nvPr/>
        </p:nvSpPr>
        <p:spPr bwMode="auto">
          <a:xfrm>
            <a:off x="3962400" y="3618384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i="0">
              <a:solidFill>
                <a:srgbClr val="4B4F55"/>
              </a:solidFill>
              <a:latin typeface="Arial"/>
              <a:cs typeface="Arial"/>
            </a:endParaRPr>
          </a:p>
        </p:txBody>
      </p:sp>
      <p:sp>
        <p:nvSpPr>
          <p:cNvPr id="521332" name="Rectangle 116"/>
          <p:cNvSpPr>
            <a:spLocks noChangeArrowheads="1"/>
          </p:cNvSpPr>
          <p:nvPr/>
        </p:nvSpPr>
        <p:spPr bwMode="auto">
          <a:xfrm>
            <a:off x="735211" y="6046702"/>
            <a:ext cx="7869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We now know that p75 preferentially 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binds </a:t>
            </a:r>
            <a:r>
              <a:rPr lang="en-US" sz="2400" b="0" i="0" dirty="0" err="1">
                <a:solidFill>
                  <a:srgbClr val="94102A"/>
                </a:solidFill>
                <a:latin typeface="Arial"/>
                <a:cs typeface="Arial"/>
              </a:rPr>
              <a:t>memTNF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, and activates different pathways to 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p55.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67" name="Rectangle 5"/>
          <p:cNvSpPr txBox="1">
            <a:spLocks noChangeArrowheads="1"/>
          </p:cNvSpPr>
          <p:nvPr/>
        </p:nvSpPr>
        <p:spPr>
          <a:xfrm>
            <a:off x="251520" y="764704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Ligand passing?</a:t>
            </a:r>
          </a:p>
        </p:txBody>
      </p:sp>
    </p:spTree>
    <p:extLst>
      <p:ext uri="{BB962C8B-B14F-4D97-AF65-F5344CB8AC3E}">
        <p14:creationId xmlns:p14="http://schemas.microsoft.com/office/powerpoint/2010/main" val="520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2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65" grpId="0" animBg="1"/>
      <p:bldP spid="521279" grpId="0" animBg="1"/>
      <p:bldP spid="521326" grpId="0" animBg="1"/>
      <p:bldP spid="521330" grpId="0" animBg="1"/>
      <p:bldP spid="521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683568" y="2276872"/>
            <a:ext cx="784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There is evidence that in some circumstances </a:t>
            </a:r>
            <a:r>
              <a:rPr lang="en-US" sz="2800" b="0" i="0" dirty="0" smtClean="0">
                <a:solidFill>
                  <a:srgbClr val="94102A"/>
                </a:solidFill>
                <a:latin typeface="Arial"/>
                <a:cs typeface="Arial"/>
              </a:rPr>
              <a:t>p75 may 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signal in direct opposition to </a:t>
            </a:r>
            <a:r>
              <a:rPr lang="en-US" sz="2800" b="0" i="0" dirty="0" smtClean="0">
                <a:solidFill>
                  <a:srgbClr val="94102A"/>
                </a:solidFill>
                <a:latin typeface="Arial"/>
                <a:cs typeface="Arial"/>
              </a:rPr>
              <a:t>p55.</a:t>
            </a:r>
            <a:endParaRPr lang="en-US" sz="28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endParaRPr lang="en-US" sz="28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Almost universally where this is the case, </a:t>
            </a:r>
            <a:r>
              <a:rPr lang="en-US" sz="2800" b="0" i="0" dirty="0" smtClean="0">
                <a:solidFill>
                  <a:srgbClr val="94102A"/>
                </a:solidFill>
                <a:latin typeface="Arial"/>
                <a:cs typeface="Arial"/>
              </a:rPr>
              <a:t>p55 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is deleterious, and </a:t>
            </a:r>
            <a:r>
              <a:rPr lang="en-US" sz="2800" b="0" i="0" dirty="0" smtClean="0">
                <a:solidFill>
                  <a:srgbClr val="94102A"/>
                </a:solidFill>
                <a:latin typeface="Arial"/>
                <a:cs typeface="Arial"/>
              </a:rPr>
              <a:t>p75 protective</a:t>
            </a:r>
            <a:r>
              <a:rPr lang="en-US" sz="2800" b="0" i="0" dirty="0">
                <a:solidFill>
                  <a:srgbClr val="94102A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5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16016" y="6400800"/>
            <a:ext cx="4319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600" b="0" i="0" dirty="0" smtClean="0">
                <a:solidFill>
                  <a:srgbClr val="4B4F55"/>
                </a:solidFill>
                <a:cs typeface="msgothic" charset="0"/>
              </a:rPr>
              <a:t>Higuchi Y et al. Circulation 2004;109:1892-1897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356992" y="1772816"/>
            <a:ext cx="9073008" cy="4392488"/>
            <a:chOff x="179512" y="2564904"/>
            <a:chExt cx="8507288" cy="381642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43200"/>
              <a:ext cx="8229600" cy="334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79512" y="2564904"/>
              <a:ext cx="4392488" cy="38164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499992" y="2564904"/>
              <a:ext cx="180020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64088" y="2420888"/>
            <a:ext cx="3654138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Model of heart failure</a:t>
            </a: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TG = mice with cardiac overexpression of TNF</a:t>
            </a: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W = normal TNF receptor expression</a:t>
            </a: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R1-/- = p55 knockout</a:t>
            </a:r>
          </a:p>
          <a:p>
            <a:pPr marL="363538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R2-/- = p75 knockout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707904" y="206084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067944" y="314096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555776" y="206084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635896" y="4437112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64" y="1640181"/>
            <a:ext cx="4297288" cy="49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9552" y="3356992"/>
            <a:ext cx="5040560" cy="3384376"/>
            <a:chOff x="539552" y="3356992"/>
            <a:chExt cx="5040560" cy="3384376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3347864" y="3473152"/>
              <a:ext cx="2232248" cy="3268216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539552" y="3356992"/>
              <a:ext cx="2543175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0" i="0" dirty="0">
                  <a:solidFill>
                    <a:srgbClr val="351951"/>
                  </a:solidFill>
                  <a:latin typeface="Arial"/>
                  <a:cs typeface="Arial"/>
                </a:rPr>
                <a:t>apoptosis </a:t>
              </a:r>
              <a:r>
                <a:rPr lang="en-US" b="0" i="0" dirty="0" smtClean="0">
                  <a:solidFill>
                    <a:srgbClr val="351951"/>
                  </a:solidFill>
                  <a:latin typeface="Arial"/>
                  <a:cs typeface="Arial"/>
                </a:rPr>
                <a:t>- through p55 </a:t>
              </a:r>
              <a:r>
                <a:rPr lang="en-US" b="0" i="0" dirty="0">
                  <a:solidFill>
                    <a:srgbClr val="351951"/>
                  </a:solidFill>
                  <a:latin typeface="Arial"/>
                  <a:cs typeface="Arial"/>
                </a:rPr>
                <a:t>only</a:t>
              </a:r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2051720" y="3933056"/>
              <a:ext cx="1219200" cy="457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/>
            </a:p>
          </p:txBody>
        </p:sp>
      </p:grp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1520" y="548680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Intracellular signalling pathways are interwoven and poorly understood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4841" y="6525344"/>
            <a:ext cx="173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US" i="0" dirty="0" err="1" smtClean="0">
                <a:solidFill>
                  <a:srgbClr val="4B4F55"/>
                </a:solidFill>
                <a:latin typeface="Arial"/>
                <a:cs typeface="Arial"/>
              </a:rPr>
              <a:t>www.qiagen.com</a:t>
            </a:r>
            <a:endParaRPr lang="en-US" i="0" dirty="0" smtClean="0">
              <a:solidFill>
                <a:srgbClr val="4B4F5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67544" y="1844824"/>
            <a:ext cx="8352928" cy="19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Times" charset="0"/>
              <a:buChar char="•"/>
              <a:defRPr/>
            </a:pP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i="0" dirty="0">
                <a:solidFill>
                  <a:srgbClr val="351951"/>
                </a:solidFill>
                <a:latin typeface="Arial"/>
                <a:cs typeface="Arial"/>
              </a:rPr>
              <a:t>T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he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2 receptors do different things,</a:t>
            </a:r>
          </a:p>
          <a:p>
            <a:pPr>
              <a:lnSpc>
                <a:spcPct val="130000"/>
              </a:lnSpc>
              <a:buFont typeface="Times" charset="0"/>
              <a:buChar char="•"/>
              <a:defRPr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One is important for </a:t>
            </a:r>
            <a:r>
              <a:rPr lang="ja-JP" altLang="en-US" sz="2400" b="0" i="0" dirty="0">
                <a:solidFill>
                  <a:srgbClr val="351951"/>
                </a:solidFill>
                <a:latin typeface="Arial"/>
                <a:cs typeface="Arial"/>
              </a:rPr>
              <a:t>‘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systemic</a:t>
            </a:r>
            <a:r>
              <a:rPr lang="ja-JP" altLang="en-US" sz="2400" b="0" i="0" dirty="0">
                <a:solidFill>
                  <a:srgbClr val="351951"/>
                </a:solidFill>
                <a:latin typeface="Arial"/>
                <a:cs typeface="Arial"/>
              </a:rPr>
              <a:t>’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effects, </a:t>
            </a:r>
          </a:p>
          <a:p>
            <a:pPr>
              <a:lnSpc>
                <a:spcPct val="130000"/>
              </a:lnSpc>
              <a:buFont typeface="Times" charset="0"/>
              <a:buChar char="•"/>
              <a:defRPr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The other is important for local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,</a:t>
            </a:r>
            <a:r>
              <a:rPr lang="ja-JP" alt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‘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contact-mediated</a:t>
            </a:r>
            <a:r>
              <a:rPr lang="ja-JP" altLang="en-US" sz="2400" b="0" i="0" dirty="0">
                <a:solidFill>
                  <a:srgbClr val="351951"/>
                </a:solidFill>
                <a:latin typeface="Arial"/>
                <a:cs typeface="Arial"/>
              </a:rPr>
              <a:t>’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effects,</a:t>
            </a:r>
          </a:p>
          <a:p>
            <a:pPr>
              <a:lnSpc>
                <a:spcPct val="130000"/>
              </a:lnSpc>
              <a:buFont typeface="Times" charset="0"/>
              <a:buChar char="•"/>
              <a:defRPr/>
            </a:pPr>
            <a:r>
              <a:rPr lang="en-US" sz="240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i="0" dirty="0" smtClean="0">
                <a:solidFill>
                  <a:srgbClr val="351951"/>
                </a:solidFill>
                <a:latin typeface="Arial"/>
                <a:cs typeface="Arial"/>
              </a:rPr>
              <a:t>Their expression is differentially regulated …</a:t>
            </a: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520" y="620688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What does all this mean?</a:t>
            </a:r>
          </a:p>
        </p:txBody>
      </p:sp>
    </p:spTree>
    <p:extLst>
      <p:ext uri="{BB962C8B-B14F-4D97-AF65-F5344CB8AC3E}">
        <p14:creationId xmlns:p14="http://schemas.microsoft.com/office/powerpoint/2010/main" val="39377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916832"/>
            <a:ext cx="7543800" cy="2494012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94102A"/>
                </a:solidFill>
                <a:latin typeface="Arial" charset="0"/>
              </a:rPr>
              <a:t>S</a:t>
            </a:r>
            <a:r>
              <a:rPr lang="en-US" sz="2400" dirty="0" smtClean="0">
                <a:solidFill>
                  <a:srgbClr val="94102A"/>
                </a:solidFill>
                <a:latin typeface="Arial" charset="0"/>
              </a:rPr>
              <a:t>mall </a:t>
            </a:r>
            <a:r>
              <a:rPr lang="en-US" sz="2400" dirty="0">
                <a:solidFill>
                  <a:srgbClr val="94102A"/>
                </a:solidFill>
                <a:latin typeface="Arial" charset="0"/>
              </a:rPr>
              <a:t>(less than 50 </a:t>
            </a:r>
            <a:r>
              <a:rPr lang="en-US" sz="2400" dirty="0" err="1">
                <a:solidFill>
                  <a:srgbClr val="94102A"/>
                </a:solidFill>
                <a:latin typeface="Arial" charset="0"/>
              </a:rPr>
              <a:t>KDa</a:t>
            </a:r>
            <a:r>
              <a:rPr lang="en-US" sz="2400" dirty="0">
                <a:solidFill>
                  <a:srgbClr val="94102A"/>
                </a:solidFill>
                <a:latin typeface="Arial" charset="0"/>
              </a:rPr>
              <a:t>) secreted proteins which mediate and regulate immunity, inflammation, and hematopoiesis.</a:t>
            </a:r>
          </a:p>
          <a:p>
            <a:pPr marL="174625" indent="-174625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827584" y="4221088"/>
            <a:ext cx="7543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/>
            <a:r>
              <a:rPr lang="en-US" sz="2400" i="0" dirty="0">
                <a:solidFill>
                  <a:srgbClr val="94102A"/>
                </a:solidFill>
                <a:latin typeface="Arial" charset="0"/>
              </a:rPr>
              <a:t>They generally (although not always) act over short distances and short time spans and at very low concentration.</a:t>
            </a: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Cytokines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796256"/>
            <a:ext cx="8026400" cy="3937000"/>
            <a:chOff x="381000" y="1796256"/>
            <a:chExt cx="8026400" cy="3937000"/>
          </a:xfrm>
        </p:grpSpPr>
        <p:pic>
          <p:nvPicPr>
            <p:cNvPr id="65537" name="Picture 6" descr="cyokine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96256"/>
              <a:ext cx="8026400" cy="393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067944" y="5445224"/>
              <a:ext cx="1728192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6324600" y="2650232"/>
            <a:ext cx="1219200" cy="1066800"/>
          </a:xfrm>
          <a:prstGeom prst="ellips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520" y="620688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How is the system kept under control?</a:t>
            </a:r>
          </a:p>
        </p:txBody>
      </p:sp>
    </p:spTree>
    <p:extLst>
      <p:ext uri="{BB962C8B-B14F-4D97-AF65-F5344CB8AC3E}">
        <p14:creationId xmlns:p14="http://schemas.microsoft.com/office/powerpoint/2010/main" val="424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0308"/>
            <a:ext cx="49006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1520" y="692696"/>
            <a:ext cx="8710379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IL-10 blocks production of pro-inflammatory cytokines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283968" y="4725144"/>
            <a:ext cx="864096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949280"/>
            <a:ext cx="200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rgbClr val="351951"/>
                </a:solidFill>
                <a:latin typeface="+mn-lt"/>
              </a:rPr>
              <a:t>SOCS3 – suppressor of cytokine </a:t>
            </a:r>
            <a:r>
              <a:rPr lang="en-US" sz="1400" i="0" dirty="0" err="1" smtClean="0">
                <a:solidFill>
                  <a:srgbClr val="351951"/>
                </a:solidFill>
                <a:latin typeface="+mn-lt"/>
              </a:rPr>
              <a:t>signalling</a:t>
            </a:r>
            <a:r>
              <a:rPr lang="en-US" sz="1400" i="0" dirty="0" smtClean="0">
                <a:solidFill>
                  <a:srgbClr val="351951"/>
                </a:solidFill>
                <a:latin typeface="+mn-lt"/>
              </a:rPr>
              <a:t> 3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475656" y="5877272"/>
            <a:ext cx="864096" cy="72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6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940152" y="6453336"/>
            <a:ext cx="2776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 err="1"/>
              <a:t>Grutz</a:t>
            </a:r>
            <a:r>
              <a:rPr lang="en-US" sz="1200" b="0" dirty="0"/>
              <a:t>. J Leukocyte </a:t>
            </a:r>
            <a:r>
              <a:rPr lang="en-US" sz="1200" b="0" dirty="0" err="1"/>
              <a:t>Biol</a:t>
            </a:r>
            <a:r>
              <a:rPr lang="en-US" sz="1200" b="0" dirty="0"/>
              <a:t> 2005; 77: 3-15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397842" cy="40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5076056" y="5085184"/>
            <a:ext cx="1447800" cy="8382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755576" y="548680"/>
            <a:ext cx="7956376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IL-10 decreases cytokine production partly by destabilising mRNA</a:t>
            </a:r>
          </a:p>
        </p:txBody>
      </p:sp>
    </p:spTree>
    <p:extLst>
      <p:ext uri="{BB962C8B-B14F-4D97-AF65-F5344CB8AC3E}">
        <p14:creationId xmlns:p14="http://schemas.microsoft.com/office/powerpoint/2010/main" val="14499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467544" y="1647056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b="0" i="0" dirty="0">
                <a:solidFill>
                  <a:srgbClr val="351951"/>
                </a:solidFill>
                <a:latin typeface="Arial"/>
                <a:cs typeface="Arial"/>
              </a:rPr>
              <a:t> Cytokines are small proteins that regulate immune responses.  </a:t>
            </a:r>
            <a:r>
              <a:rPr lang="en-US" sz="2000" b="0" i="0" dirty="0" err="1">
                <a:solidFill>
                  <a:srgbClr val="351951"/>
                </a:solidFill>
                <a:latin typeface="Arial"/>
                <a:cs typeface="Arial"/>
              </a:rPr>
              <a:t>Chemokines</a:t>
            </a:r>
            <a:r>
              <a:rPr lang="en-US" sz="2000" b="0" i="0" dirty="0">
                <a:solidFill>
                  <a:srgbClr val="351951"/>
                </a:solidFill>
                <a:latin typeface="Arial"/>
                <a:cs typeface="Arial"/>
              </a:rPr>
              <a:t> are a subset.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7544" y="2790056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b="0" i="0" dirty="0">
                <a:solidFill>
                  <a:srgbClr val="351951"/>
                </a:solidFill>
                <a:latin typeface="Arial"/>
                <a:cs typeface="Arial"/>
              </a:rPr>
              <a:t> Many cell types produce cytokines, and most cell types have cytokine receptors.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467544" y="3933056"/>
            <a:ext cx="8461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b="0" i="0" dirty="0">
                <a:solidFill>
                  <a:srgbClr val="351951"/>
                </a:solidFill>
                <a:latin typeface="Arial"/>
                <a:cs typeface="Arial"/>
              </a:rPr>
              <a:t> A single cytokine can have multiple effects, and cytokines often have overlapping actions.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467544" y="4968875"/>
            <a:ext cx="7854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b="0" i="0">
                <a:solidFill>
                  <a:srgbClr val="351951"/>
                </a:solidFill>
                <a:latin typeface="Arial"/>
                <a:cs typeface="Arial"/>
              </a:rPr>
              <a:t> Overall effect may depend on integration of multiple signals.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67544" y="5805264"/>
            <a:ext cx="7854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b="0" i="0" dirty="0">
                <a:solidFill>
                  <a:srgbClr val="351951"/>
                </a:solidFill>
                <a:latin typeface="Arial"/>
                <a:cs typeface="Arial"/>
              </a:rPr>
              <a:t> System (normally) kept under tight control by negative feedback loops and anti-inflammatory cytokines.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755576" y="620688"/>
            <a:ext cx="7956376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807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/>
      <p:bldP spid="198663" grpId="0"/>
      <p:bldP spid="19866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381000" y="16359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Membrane-TNF cleaved to soluble TNF (by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  <a:sym typeface="Symbol" charset="0"/>
              </a:rPr>
              <a:t>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TACE).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81000" y="2439243"/>
            <a:ext cx="7924800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Both membrane and soluble TNF are biologically active</a:t>
            </a:r>
          </a:p>
          <a:p>
            <a:pPr marL="742950" lvl="1" indent="-285750">
              <a:lnSpc>
                <a:spcPct val="120000"/>
              </a:lnSpc>
              <a:buFont typeface="Wingdings" charset="0"/>
              <a:buChar char="§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351951"/>
                </a:solidFill>
                <a:latin typeface="Arial"/>
                <a:cs typeface="Arial"/>
              </a:rPr>
              <a:t>memTNF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predominantly local (tissue) </a:t>
            </a:r>
            <a:r>
              <a:rPr lang="en-US" sz="2400" b="0" i="0" dirty="0" err="1">
                <a:solidFill>
                  <a:srgbClr val="351951"/>
                </a:solidFill>
                <a:latin typeface="Arial"/>
                <a:cs typeface="Arial"/>
              </a:rPr>
              <a:t>signalling</a:t>
            </a: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Wingdings" charset="0"/>
              <a:buChar char="§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351951"/>
                </a:solidFill>
                <a:latin typeface="Arial"/>
                <a:cs typeface="Arial"/>
              </a:rPr>
              <a:t>solTNF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predominantly distal (systemic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)</a:t>
            </a: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81000" y="4293096"/>
            <a:ext cx="8270875" cy="22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Two receptors -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p55 main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receptor for </a:t>
            </a:r>
            <a:r>
              <a:rPr lang="en-US" sz="2400" b="0" i="0" dirty="0" err="1" smtClean="0">
                <a:solidFill>
                  <a:srgbClr val="351951"/>
                </a:solidFill>
                <a:latin typeface="Arial"/>
                <a:cs typeface="Arial"/>
              </a:rPr>
              <a:t>solTNF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</a:t>
            </a:r>
            <a:r>
              <a:rPr lang="en-US" sz="2400" b="0" i="0" dirty="0" smtClean="0">
                <a:solidFill>
                  <a:srgbClr val="351951"/>
                </a:solidFill>
                <a:latin typeface="Arial"/>
                <a:cs typeface="Arial"/>
              </a:rPr>
              <a:t>p75 mainly </a:t>
            </a: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responsive to </a:t>
            </a:r>
            <a:r>
              <a:rPr lang="en-US" sz="2400" b="0" i="0" dirty="0" err="1">
                <a:solidFill>
                  <a:srgbClr val="351951"/>
                </a:solidFill>
                <a:latin typeface="Arial"/>
                <a:cs typeface="Arial"/>
              </a:rPr>
              <a:t>memTNF</a:t>
            </a: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</a:pPr>
            <a:endParaRPr lang="en-US" sz="2400" b="0" i="0" dirty="0">
              <a:solidFill>
                <a:srgbClr val="35195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</a:pPr>
            <a:r>
              <a:rPr lang="en-US" sz="2400" b="0" i="0" dirty="0">
                <a:solidFill>
                  <a:srgbClr val="351951"/>
                </a:solidFill>
                <a:latin typeface="Arial"/>
                <a:cs typeface="Arial"/>
              </a:rPr>
              <a:t> Receptors do different things, potentially antagonistic.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55576" y="620688"/>
            <a:ext cx="7956376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TNF Summary</a:t>
            </a:r>
          </a:p>
        </p:txBody>
      </p:sp>
    </p:spTree>
    <p:extLst>
      <p:ext uri="{BB962C8B-B14F-4D97-AF65-F5344CB8AC3E}">
        <p14:creationId xmlns:p14="http://schemas.microsoft.com/office/powerpoint/2010/main" val="12266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  <p:bldP spid="1699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ChangeArrowheads="1"/>
          </p:cNvSpPr>
          <p:nvPr/>
        </p:nvSpPr>
        <p:spPr bwMode="auto">
          <a:xfrm>
            <a:off x="467544" y="1340768"/>
            <a:ext cx="849694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Cytokines/</a:t>
            </a:r>
            <a:r>
              <a:rPr lang="en-US" sz="2400" b="0" i="0" dirty="0" err="1">
                <a:solidFill>
                  <a:srgbClr val="94102A"/>
                </a:solidFill>
                <a:latin typeface="Arial"/>
                <a:cs typeface="Arial"/>
              </a:rPr>
              <a:t>chemokines</a:t>
            </a:r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 are orchestrators of inflammation.</a:t>
            </a:r>
          </a:p>
          <a:p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Potentially a primary target for treatment of inflammatory states.</a:t>
            </a:r>
          </a:p>
          <a:p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b="0" i="0" dirty="0">
                <a:solidFill>
                  <a:srgbClr val="94102A"/>
                </a:solidFill>
                <a:latin typeface="Arial"/>
                <a:cs typeface="Arial"/>
              </a:rPr>
              <a:t>But, there are multiple considerations, including </a:t>
            </a:r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–</a:t>
            </a:r>
          </a:p>
          <a:p>
            <a:r>
              <a:rPr lang="en-US" sz="2400" i="0" dirty="0" err="1" smtClean="0">
                <a:solidFill>
                  <a:srgbClr val="94102A"/>
                </a:solidFill>
                <a:latin typeface="Arial"/>
                <a:cs typeface="Arial"/>
              </a:rPr>
              <a:t>Pleiotropy</a:t>
            </a:r>
            <a:endParaRPr lang="en-US" sz="2400" i="0" dirty="0" smtClean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Receptor Specificity</a:t>
            </a:r>
          </a:p>
          <a:p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Redundancy</a:t>
            </a:r>
          </a:p>
          <a:p>
            <a:r>
              <a:rPr lang="en-US" sz="2400" b="0" i="0" dirty="0" err="1" smtClean="0">
                <a:solidFill>
                  <a:srgbClr val="94102A"/>
                </a:solidFill>
                <a:latin typeface="Arial"/>
                <a:cs typeface="Arial"/>
              </a:rPr>
              <a:t>Immunosuppression</a:t>
            </a:r>
            <a:endParaRPr lang="en-US" sz="2400" b="0" i="0" dirty="0" smtClean="0">
              <a:solidFill>
                <a:srgbClr val="94102A"/>
              </a:solidFill>
              <a:latin typeface="Arial"/>
              <a:cs typeface="Arial"/>
            </a:endParaRPr>
          </a:p>
          <a:p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Kinetics – too late</a:t>
            </a:r>
          </a:p>
          <a:p>
            <a:r>
              <a:rPr lang="en-US" sz="2400" b="0" i="0" dirty="0" smtClean="0">
                <a:solidFill>
                  <a:srgbClr val="94102A"/>
                </a:solidFill>
                <a:latin typeface="Arial"/>
                <a:cs typeface="Arial"/>
              </a:rPr>
              <a:t>Getting antibodies to site</a:t>
            </a:r>
          </a:p>
          <a:p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Local </a:t>
            </a:r>
            <a:r>
              <a:rPr lang="en-US" sz="2400" i="0" dirty="0" err="1" smtClean="0">
                <a:solidFill>
                  <a:srgbClr val="94102A"/>
                </a:solidFill>
                <a:latin typeface="Arial"/>
                <a:cs typeface="Arial"/>
              </a:rPr>
              <a:t>vs</a:t>
            </a:r>
            <a:r>
              <a:rPr lang="en-US" sz="2400" i="0" smtClean="0">
                <a:solidFill>
                  <a:srgbClr val="94102A"/>
                </a:solidFill>
                <a:latin typeface="Arial"/>
                <a:cs typeface="Arial"/>
              </a:rPr>
              <a:t> systemic</a:t>
            </a:r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  <a:p>
            <a:endParaRPr lang="en-US" sz="2400" b="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5576" y="620688"/>
            <a:ext cx="7956376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sz="2800" i="0" dirty="0" smtClean="0">
                <a:latin typeface="Impact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212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476672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Where do they come from?</a:t>
            </a:r>
            <a:endParaRPr lang="en-GB" sz="2800" dirty="0">
              <a:latin typeface="Impact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55576" y="1628800"/>
            <a:ext cx="7848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/>
            <a:r>
              <a:rPr lang="en-US" sz="2400" i="0" dirty="0">
                <a:solidFill>
                  <a:srgbClr val="94102A"/>
                </a:solidFill>
                <a:latin typeface="Arial" charset="0"/>
              </a:rPr>
              <a:t>Predominantly cells of the immune system (especially monocytes/macrophages), but depends on the cytokine.</a:t>
            </a: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4" descr="cytokin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64" y="2564904"/>
            <a:ext cx="5877272" cy="40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7432557" y="6549740"/>
            <a:ext cx="1711443" cy="3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174625" indent="-174625"/>
            <a:r>
              <a:rPr lang="en-US" dirty="0" err="1" smtClean="0">
                <a:latin typeface="Arial" charset="0"/>
              </a:rPr>
              <a:t>www.biocarta.com</a:t>
            </a:r>
            <a:endParaRPr lang="en-US" dirty="0">
              <a:latin typeface="Arial" charset="0"/>
            </a:endParaRP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476672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How are they produced?</a:t>
            </a:r>
            <a:endParaRPr lang="en-GB" sz="2800" dirty="0">
              <a:latin typeface="Impact" charset="0"/>
            </a:endParaRPr>
          </a:p>
        </p:txBody>
      </p:sp>
      <p:pic>
        <p:nvPicPr>
          <p:cNvPr id="3" name="Picture 2" descr="cytokine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724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79512" y="1916832"/>
            <a:ext cx="40324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 charset="0"/>
              </a:rPr>
              <a:t>normally </a:t>
            </a:r>
            <a:r>
              <a:rPr lang="en-US" sz="2400" i="0" dirty="0">
                <a:solidFill>
                  <a:srgbClr val="351951"/>
                </a:solidFill>
                <a:latin typeface="Arial" charset="0"/>
              </a:rPr>
              <a:t>not stored in intracellular </a:t>
            </a:r>
            <a:r>
              <a:rPr lang="en-US" sz="2400" i="0" dirty="0" smtClean="0">
                <a:solidFill>
                  <a:srgbClr val="351951"/>
                </a:solidFill>
                <a:latin typeface="Arial" charset="0"/>
              </a:rPr>
              <a:t>compartments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351951"/>
              </a:solidFill>
              <a:latin typeface="Arial" charset="0"/>
            </a:endParaRPr>
          </a:p>
          <a:p>
            <a:pPr>
              <a:buFont typeface="Arial"/>
              <a:buChar char="•"/>
            </a:pPr>
            <a:r>
              <a:rPr lang="en-US" sz="2400" i="0" dirty="0" err="1" smtClean="0">
                <a:solidFill>
                  <a:srgbClr val="351951"/>
                </a:solidFill>
                <a:latin typeface="Arial" charset="0"/>
              </a:rPr>
              <a:t>synthesised</a:t>
            </a:r>
            <a:r>
              <a:rPr lang="en-US" sz="2400" i="0" dirty="0" smtClean="0">
                <a:solidFill>
                  <a:srgbClr val="351951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351951"/>
                </a:solidFill>
                <a:latin typeface="Arial" charset="0"/>
              </a:rPr>
              <a:t>de novo </a:t>
            </a:r>
            <a:r>
              <a:rPr lang="en-US" sz="2400" i="0" dirty="0">
                <a:solidFill>
                  <a:srgbClr val="351951"/>
                </a:solidFill>
                <a:latin typeface="Arial" charset="0"/>
              </a:rPr>
              <a:t>and released in response to stimulus </a:t>
            </a:r>
          </a:p>
          <a:p>
            <a:pPr marL="174625" indent="-174625">
              <a:buFontTx/>
              <a:buNone/>
            </a:pPr>
            <a:endParaRPr lang="en-US" i="0" dirty="0">
              <a:solidFill>
                <a:srgbClr val="351951"/>
              </a:solidFill>
              <a:latin typeface="Arial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79512" y="5085184"/>
            <a:ext cx="40324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400" i="0" dirty="0" smtClean="0">
                <a:solidFill>
                  <a:srgbClr val="351951"/>
                </a:solidFill>
                <a:latin typeface="Arial" charset="0"/>
              </a:rPr>
              <a:t>can this explain really </a:t>
            </a:r>
            <a:r>
              <a:rPr lang="en-US" sz="2400" i="0" dirty="0">
                <a:solidFill>
                  <a:srgbClr val="351951"/>
                </a:solidFill>
                <a:latin typeface="Arial" charset="0"/>
              </a:rPr>
              <a:t>early cytokines (e.g. TNF</a:t>
            </a:r>
            <a:r>
              <a:rPr lang="en-US" sz="2400" i="0" dirty="0" smtClean="0">
                <a:solidFill>
                  <a:srgbClr val="351951"/>
                </a:solidFill>
                <a:latin typeface="Arial" charset="0"/>
              </a:rPr>
              <a:t>)? </a:t>
            </a:r>
            <a:endParaRPr lang="en-US" sz="2400" i="0" dirty="0">
              <a:solidFill>
                <a:srgbClr val="351951"/>
              </a:solidFill>
              <a:latin typeface="Arial" charset="0"/>
            </a:endParaRPr>
          </a:p>
          <a:p>
            <a:pPr marL="174625" indent="-174625">
              <a:buFontTx/>
              <a:buNone/>
            </a:pPr>
            <a:endParaRPr lang="en-US" i="0" dirty="0">
              <a:solidFill>
                <a:srgbClr val="35195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51428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94102A"/>
                </a:solidFill>
                <a:latin typeface="Arial"/>
                <a:cs typeface="Arial"/>
              </a:rPr>
              <a:t>For initial burst of very early cytokines, major regulation step is post-</a:t>
            </a:r>
            <a:r>
              <a:rPr lang="en-US" sz="2400" i="0" dirty="0" smtClean="0">
                <a:solidFill>
                  <a:srgbClr val="94102A"/>
                </a:solidFill>
                <a:latin typeface="Arial"/>
                <a:cs typeface="Arial"/>
              </a:rPr>
              <a:t>transcriptional.</a:t>
            </a:r>
            <a:endParaRPr lang="en-US" sz="2400" i="0" dirty="0">
              <a:solidFill>
                <a:srgbClr val="94102A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34880" y="5155704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702593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Post-transcriptional regulation – mRNA stabilisation</a:t>
            </a:r>
            <a:endParaRPr lang="en-GB" sz="2800" dirty="0">
              <a:latin typeface="Impact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36096" y="6453336"/>
            <a:ext cx="3723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err="1">
                <a:solidFill>
                  <a:srgbClr val="4B4F55"/>
                </a:solidFill>
                <a:latin typeface="Arial"/>
                <a:cs typeface="Arial"/>
              </a:rPr>
              <a:t>Grutz</a:t>
            </a:r>
            <a:r>
              <a:rPr lang="en-US" b="0" dirty="0">
                <a:solidFill>
                  <a:srgbClr val="4B4F55"/>
                </a:solidFill>
                <a:latin typeface="Arial"/>
                <a:cs typeface="Arial"/>
              </a:rPr>
              <a:t>. J Leukocyte </a:t>
            </a:r>
            <a:r>
              <a:rPr lang="en-US" b="0" dirty="0" err="1">
                <a:solidFill>
                  <a:srgbClr val="4B4F55"/>
                </a:solidFill>
                <a:latin typeface="Arial"/>
                <a:cs typeface="Arial"/>
              </a:rPr>
              <a:t>Biol</a:t>
            </a:r>
            <a:r>
              <a:rPr lang="en-US" b="0" dirty="0">
                <a:solidFill>
                  <a:srgbClr val="4B4F55"/>
                </a:solidFill>
                <a:latin typeface="Arial"/>
                <a:cs typeface="Arial"/>
              </a:rPr>
              <a:t> 2005; 77: 3-15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66646" y="1866528"/>
            <a:ext cx="5397842" cy="4298776"/>
            <a:chOff x="3203848" y="1772816"/>
            <a:chExt cx="5397842" cy="429877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772816"/>
              <a:ext cx="5397842" cy="408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860032" y="5157192"/>
              <a:ext cx="3429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/>
            </a:p>
          </p:txBody>
        </p:sp>
      </p:grp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360494" y="4133800"/>
            <a:ext cx="2438400" cy="1981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3" name="TextBox 2"/>
          <p:cNvSpPr txBox="1"/>
          <p:nvPr/>
        </p:nvSpPr>
        <p:spPr>
          <a:xfrm>
            <a:off x="323528" y="544522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TTP (</a:t>
            </a:r>
            <a:r>
              <a:rPr lang="en-US" sz="1400" i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tristetraprolin</a:t>
            </a:r>
            <a:r>
              <a:rPr lang="en-US" sz="1400" i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 is an AREBP (adenosine </a:t>
            </a:r>
            <a:r>
              <a:rPr lang="en-US" sz="1400" i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uridine</a:t>
            </a:r>
            <a:r>
              <a:rPr lang="en-US" sz="1400" i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rich element binding protein</a:t>
            </a:r>
            <a:r>
              <a:rPr lang="en-US" i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55776" y="4437112"/>
            <a:ext cx="1872208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76056" y="4437112"/>
            <a:ext cx="252028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DC0217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83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702593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What cells do they affect ?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55576" y="1556792"/>
            <a:ext cx="7848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0" indent="0"/>
            <a:r>
              <a:rPr lang="en-US" sz="2400" i="0" dirty="0">
                <a:solidFill>
                  <a:srgbClr val="94102A"/>
                </a:solidFill>
                <a:latin typeface="Arial" charset="0"/>
              </a:rPr>
              <a:t>Whatever cells express specific cell-surface receptors - actions can be auto-, </a:t>
            </a:r>
            <a:r>
              <a:rPr lang="en-US" sz="2400" i="0" dirty="0" err="1">
                <a:solidFill>
                  <a:srgbClr val="94102A"/>
                </a:solidFill>
                <a:latin typeface="Arial" charset="0"/>
              </a:rPr>
              <a:t>para</a:t>
            </a:r>
            <a:r>
              <a:rPr lang="en-US" sz="2400" i="0" dirty="0">
                <a:solidFill>
                  <a:srgbClr val="94102A"/>
                </a:solidFill>
                <a:latin typeface="Arial" charset="0"/>
              </a:rPr>
              <a:t>- or endocrine. </a:t>
            </a:r>
          </a:p>
          <a:p>
            <a:pPr marL="174625" indent="-174625">
              <a:buFontTx/>
              <a:buNone/>
            </a:pPr>
            <a:endParaRPr lang="en-US" dirty="0">
              <a:solidFill>
                <a:srgbClr val="94102A"/>
              </a:solidFill>
              <a:latin typeface="Arial" charset="0"/>
            </a:endParaRPr>
          </a:p>
        </p:txBody>
      </p:sp>
      <p:pic>
        <p:nvPicPr>
          <p:cNvPr id="8" name="Picture 4" descr="cytokin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8" y="2420888"/>
            <a:ext cx="6165304" cy="42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7432557" y="6549740"/>
            <a:ext cx="1711443" cy="3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>
                <a:solidFill>
                  <a:srgbClr val="4B4F55"/>
                </a:solidFill>
                <a:latin typeface="+mn-lt"/>
                <a:ea typeface="ＭＳ Ｐゴシック" charset="0"/>
                <a:cs typeface="+mn-cs"/>
              </a:defRPr>
            </a:lvl1pPr>
            <a:lvl2pPr marL="571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2pPr>
            <a:lvl3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  <a:ea typeface="ＭＳ Ｐゴシック" charset="0"/>
              </a:defRPr>
            </a:lvl3pPr>
            <a:lvl4pPr marL="1333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4pPr>
            <a:lvl5pPr marL="17272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  <a:ea typeface="ＭＳ Ｐゴシック" charset="0"/>
              </a:defRPr>
            </a:lvl5pPr>
            <a:lvl6pPr marL="21844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eaLnBrk="1" fontAlgn="base" hangingPunct="1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pPr marL="174625" indent="-174625"/>
            <a:r>
              <a:rPr lang="en-US" dirty="0" err="1" smtClean="0">
                <a:latin typeface="Arial" charset="0"/>
              </a:rPr>
              <a:t>www.biocarta.com</a:t>
            </a:r>
            <a:endParaRPr lang="en-US" dirty="0">
              <a:latin typeface="Arial" charset="0"/>
            </a:endParaRPr>
          </a:p>
          <a:p>
            <a:pPr marL="174625" indent="-174625"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11560" y="1642120"/>
            <a:ext cx="80676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Pleiotropy</a:t>
            </a:r>
            <a:endParaRPr lang="en-US" sz="3200" i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702593"/>
            <a:ext cx="7543800" cy="638175"/>
          </a:xfrm>
        </p:spPr>
        <p:txBody>
          <a:bodyPr/>
          <a:lstStyle/>
          <a:p>
            <a:pPr algn="ctr"/>
            <a:r>
              <a:rPr lang="en-GB" sz="2800" dirty="0" smtClean="0">
                <a:latin typeface="Impact" charset="0"/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6256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09600" y="1371600"/>
            <a:ext cx="8067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Pleiotropy</a:t>
            </a:r>
          </a:p>
        </p:txBody>
      </p:sp>
      <p:pic>
        <p:nvPicPr>
          <p:cNvPr id="13315" name="Picture 5" descr="t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8013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09600" y="2438400"/>
            <a:ext cx="807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producing more than one effect; </a:t>
            </a:r>
            <a:r>
              <a:rPr lang="en-US" i="1"/>
              <a:t>especially</a:t>
            </a:r>
            <a:r>
              <a:rPr lang="en-US"/>
              <a:t> </a:t>
            </a:r>
            <a:r>
              <a:rPr lang="en-US" b="1"/>
              <a:t>:</a:t>
            </a:r>
            <a:r>
              <a:rPr lang="en-US"/>
              <a:t>having multiple phenotypic expressions</a:t>
            </a:r>
          </a:p>
          <a:p>
            <a:endParaRPr lang="en-US"/>
          </a:p>
          <a:p>
            <a:r>
              <a:rPr lang="en-US"/>
              <a:t>Most cytokines are capable of inducing a variety of effects - eg.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895600" y="381000"/>
            <a:ext cx="3592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What do they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Imperial_PowerPoint_template-1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Imperial_PowerPoint_template-1.ppt</Template>
  <TotalTime>1173</TotalTime>
  <Words>1334</Words>
  <Application>Microsoft Office PowerPoint</Application>
  <PresentationFormat>On-screen Show (4:3)</PresentationFormat>
  <Paragraphs>208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Imperial_PowerPoint_template-1</vt:lpstr>
      <vt:lpstr>Mediators of inflammation II - Soluble mediators</vt:lpstr>
      <vt:lpstr>Cytokines / chemokines </vt:lpstr>
      <vt:lpstr>Cytokines</vt:lpstr>
      <vt:lpstr>Where do they come from?</vt:lpstr>
      <vt:lpstr>How are they produced?</vt:lpstr>
      <vt:lpstr>Post-transcriptional regulation – mRNA stabilisation</vt:lpstr>
      <vt:lpstr>What cells do they affect ?</vt:lpstr>
      <vt:lpstr>What do they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Chemokines</vt:lpstr>
      <vt:lpstr>PowerPoint Presentation</vt:lpstr>
      <vt:lpstr>Interleukin 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201</cp:revision>
  <dcterms:modified xsi:type="dcterms:W3CDTF">2012-12-12T11:10:33Z</dcterms:modified>
</cp:coreProperties>
</file>