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4"/>
  </p:notesMasterIdLst>
  <p:handoutMasterIdLst>
    <p:handoutMasterId r:id="rId35"/>
  </p:handoutMasterIdLst>
  <p:sldIdLst>
    <p:sldId id="309" r:id="rId2"/>
    <p:sldId id="259" r:id="rId3"/>
    <p:sldId id="336" r:id="rId4"/>
    <p:sldId id="307" r:id="rId5"/>
    <p:sldId id="321" r:id="rId6"/>
    <p:sldId id="294" r:id="rId7"/>
    <p:sldId id="312" r:id="rId8"/>
    <p:sldId id="297" r:id="rId9"/>
    <p:sldId id="319" r:id="rId10"/>
    <p:sldId id="298" r:id="rId11"/>
    <p:sldId id="322" r:id="rId12"/>
    <p:sldId id="323" r:id="rId13"/>
    <p:sldId id="272" r:id="rId14"/>
    <p:sldId id="273" r:id="rId15"/>
    <p:sldId id="274" r:id="rId16"/>
    <p:sldId id="275" r:id="rId17"/>
    <p:sldId id="276" r:id="rId18"/>
    <p:sldId id="325" r:id="rId19"/>
    <p:sldId id="326" r:id="rId20"/>
    <p:sldId id="277" r:id="rId21"/>
    <p:sldId id="316" r:id="rId22"/>
    <p:sldId id="295" r:id="rId23"/>
    <p:sldId id="266" r:id="rId24"/>
    <p:sldId id="263" r:id="rId25"/>
    <p:sldId id="315" r:id="rId26"/>
    <p:sldId id="317" r:id="rId27"/>
    <p:sldId id="265" r:id="rId28"/>
    <p:sldId id="267" r:id="rId29"/>
    <p:sldId id="324" r:id="rId30"/>
    <p:sldId id="338" r:id="rId31"/>
    <p:sldId id="318" r:id="rId32"/>
    <p:sldId id="339" r:id="rId3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4660"/>
  </p:normalViewPr>
  <p:slideViewPr>
    <p:cSldViewPr>
      <p:cViewPr varScale="1">
        <p:scale>
          <a:sx n="50" d="100"/>
          <a:sy n="50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6CA9EB-8B2B-44F3-B1D9-1C23C5863E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657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pPr>
              <a:defRPr/>
            </a:pPr>
            <a:fld id="{CCB30498-3A13-41CF-BF13-2C08C290BEF9}" type="datetimeFigureOut">
              <a:rPr lang="en-US"/>
              <a:pPr>
                <a:defRPr/>
              </a:pPr>
              <a:t>11/6/2012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>
              <a:defRPr/>
            </a:pPr>
            <a:fld id="{A40194B2-4E35-436E-883D-8AB8A9018D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804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9B3DD98-AF36-4EA3-9D9E-2C0D29E155AD}" type="slidenum">
              <a:rPr lang="en-GB">
                <a:latin typeface="Times" pitchFamily="18" charset="0"/>
              </a:rPr>
              <a:pPr>
                <a:defRPr/>
              </a:pPr>
              <a:t>1</a:t>
            </a:fld>
            <a:endParaRPr lang="en-GB">
              <a:latin typeface="Times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D1F7F-F279-452E-BF56-20F1939D356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D1F7F-F279-452E-BF56-20F1939D356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692A5-302D-488A-BC93-23BDC8C8FDB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1CC1D-499B-4ADF-B27B-3D57A5BDC8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E3165-29E3-4272-A14C-C49A3A4EF10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F2F97-5F66-4327-B930-C3E76C6608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575B0-3B8B-4C57-AA54-28E89D507C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859D6-174A-452F-A3B0-A24F823A78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C7DF6-4BFF-4208-A777-186CF8FA2A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7C9D5-22D1-4E0A-95F7-07507E9BA3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A811F-756D-41F7-A40B-6E5741754FE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704EA-A225-429F-BCD1-EF60A2CB88F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08062-889D-4C74-82B2-348A2D0CD2E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D63E4-8331-44DD-9FD7-B20586BC275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F12F1-183D-4D67-8C8A-726A7CBBE93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5281C-25DB-4661-95E0-9113D789A45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C1E01-E37D-4098-A128-D164D8A35B4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F0C9D-EDB9-427E-9746-901B7DD2D39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316935-7602-4A04-9B0F-30A0A46A163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Q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-119063" y="1268413"/>
            <a:ext cx="67071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000" dirty="0" smtClean="0">
                <a:latin typeface="Arial" pitchFamily="34" charset="0"/>
                <a:cs typeface="Arial" pitchFamily="34" charset="0"/>
              </a:rPr>
              <a:t>The neurobiology of sleep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7504" y="4786987"/>
            <a:ext cx="55245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Dr Anna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Zecharia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Biophysics Section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Imperial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College London</a:t>
            </a:r>
          </a:p>
          <a:p>
            <a:endParaRPr lang="en-US" sz="9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anna.zecharia@imperial.ac.uk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96752"/>
            <a:ext cx="4720009" cy="4743996"/>
          </a:xfr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932040" y="1484784"/>
            <a:ext cx="4038600" cy="5040560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GB" sz="2000" dirty="0" err="1" smtClean="0"/>
              <a:t>Morruzi</a:t>
            </a:r>
            <a:r>
              <a:rPr lang="en-GB" sz="2000" dirty="0" smtClean="0"/>
              <a:t> &amp; </a:t>
            </a:r>
            <a:r>
              <a:rPr lang="en-GB" sz="2000" dirty="0" err="1" smtClean="0"/>
              <a:t>Magoun</a:t>
            </a:r>
            <a:r>
              <a:rPr lang="en-GB" sz="2000" dirty="0" smtClean="0"/>
              <a:t> (1949)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2000" dirty="0" smtClean="0"/>
              <a:t>	Focal lesions  - ‘ascending reticular activating system’ (ARAS)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 err="1" smtClean="0"/>
              <a:t>Morruzi</a:t>
            </a:r>
            <a:r>
              <a:rPr lang="en-GB" sz="2000" dirty="0" smtClean="0"/>
              <a:t> &amp; </a:t>
            </a:r>
            <a:r>
              <a:rPr lang="en-GB" sz="2000" dirty="0" err="1" smtClean="0"/>
              <a:t>Magoun</a:t>
            </a:r>
            <a:r>
              <a:rPr lang="en-GB" sz="2000" dirty="0" smtClean="0"/>
              <a:t> (1959)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Focal barbiturate application to the caudal brainstem induced wakefulness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The nucleus of the </a:t>
            </a:r>
            <a:r>
              <a:rPr lang="en-GB" sz="2000" dirty="0" err="1" smtClean="0"/>
              <a:t>tractus</a:t>
            </a:r>
            <a:r>
              <a:rPr lang="en-GB" sz="2000" dirty="0" smtClean="0"/>
              <a:t> </a:t>
            </a:r>
            <a:r>
              <a:rPr lang="en-GB" sz="2000" dirty="0" err="1" smtClean="0"/>
              <a:t>solitarus</a:t>
            </a:r>
            <a:r>
              <a:rPr lang="en-GB" sz="2000" dirty="0" smtClean="0"/>
              <a:t> (NTS) was identified as a brainstem ‘</a:t>
            </a:r>
            <a:r>
              <a:rPr lang="en-GB" sz="2000" dirty="0" err="1" smtClean="0"/>
              <a:t>hypnogenic</a:t>
            </a:r>
            <a:r>
              <a:rPr lang="en-GB" sz="2000" dirty="0" smtClean="0"/>
              <a:t> centre’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 err="1" smtClean="0"/>
              <a:t>Sterman</a:t>
            </a:r>
            <a:r>
              <a:rPr lang="en-GB" sz="2000" dirty="0" smtClean="0"/>
              <a:t> &amp; Clemente (1962)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Electrical stimulation of the anterior hypothalamus (</a:t>
            </a:r>
            <a:r>
              <a:rPr lang="en-GB" sz="2000" dirty="0" err="1" smtClean="0"/>
              <a:t>preoptic</a:t>
            </a:r>
            <a:r>
              <a:rPr lang="en-GB" sz="2000" dirty="0" smtClean="0"/>
              <a:t>) induced sleep</a:t>
            </a:r>
            <a:endParaRPr lang="en-GB" dirty="0" smtClean="0"/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500063" y="6143625"/>
            <a:ext cx="25828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>
              <a:lnSpc>
                <a:spcPct val="80000"/>
              </a:lnSpc>
            </a:pPr>
            <a:r>
              <a:rPr lang="en-GB"/>
              <a:t>Frederic Bremer (1937)</a:t>
            </a:r>
          </a:p>
        </p:txBody>
      </p:sp>
      <p:sp>
        <p:nvSpPr>
          <p:cNvPr id="7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Sleep is an active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10369"/>
            <a:ext cx="5698960" cy="495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259632" y="6244034"/>
            <a:ext cx="673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/>
              <a:t>The sleep switch: hypothalamic control of sleep and wakefulness</a:t>
            </a:r>
          </a:p>
          <a:p>
            <a:pPr algn="ctr"/>
            <a:r>
              <a:rPr lang="en-GB" dirty="0"/>
              <a:t>(</a:t>
            </a:r>
            <a:r>
              <a:rPr lang="en-GB" dirty="0" err="1"/>
              <a:t>Saper</a:t>
            </a:r>
            <a:r>
              <a:rPr lang="en-GB" dirty="0"/>
              <a:t> </a:t>
            </a:r>
            <a:r>
              <a:rPr lang="en-GB" i="1" dirty="0"/>
              <a:t>et al</a:t>
            </a:r>
            <a:r>
              <a:rPr lang="en-GB" dirty="0"/>
              <a:t>, 2001)</a:t>
            </a:r>
          </a:p>
        </p:txBody>
      </p:sp>
      <p:sp>
        <p:nvSpPr>
          <p:cNvPr id="5" name="Title 10"/>
          <p:cNvSpPr txBox="1">
            <a:spLocks/>
          </p:cNvSpPr>
          <p:nvPr/>
        </p:nvSpPr>
        <p:spPr bwMode="auto">
          <a:xfrm>
            <a:off x="0" y="-27384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700" dirty="0" smtClean="0">
                <a:solidFill>
                  <a:schemeClr val="bg1"/>
                </a:solidFill>
              </a:rPr>
              <a:t>The brain contains ‘wake-active’ and ‘sleep-active’ neurons</a:t>
            </a:r>
          </a:p>
        </p:txBody>
      </p:sp>
    </p:spTree>
    <p:extLst>
      <p:ext uri="{BB962C8B-B14F-4D97-AF65-F5344CB8AC3E}">
        <p14:creationId xmlns:p14="http://schemas.microsoft.com/office/powerpoint/2010/main" val="1717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 txBox="1">
            <a:spLocks/>
          </p:cNvSpPr>
          <p:nvPr/>
        </p:nvSpPr>
        <p:spPr bwMode="auto">
          <a:xfrm>
            <a:off x="0" y="3140968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700" dirty="0" smtClean="0">
                <a:solidFill>
                  <a:schemeClr val="bg1"/>
                </a:solidFill>
              </a:rPr>
              <a:t>‘Sleep-active’ neurons </a:t>
            </a:r>
            <a:r>
              <a:rPr lang="en-GB" sz="2700" b="1" i="1" dirty="0" smtClean="0">
                <a:solidFill>
                  <a:schemeClr val="bg1"/>
                </a:solidFill>
              </a:rPr>
              <a:t>produce</a:t>
            </a:r>
            <a:r>
              <a:rPr lang="en-GB" sz="2700" dirty="0" smtClean="0">
                <a:solidFill>
                  <a:schemeClr val="bg1"/>
                </a:solidFill>
              </a:rPr>
              <a:t> sleep</a:t>
            </a:r>
          </a:p>
        </p:txBody>
      </p:sp>
    </p:spTree>
    <p:extLst>
      <p:ext uri="{BB962C8B-B14F-4D97-AF65-F5344CB8AC3E}">
        <p14:creationId xmlns:p14="http://schemas.microsoft.com/office/powerpoint/2010/main" val="10627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43063"/>
            <a:ext cx="8569325" cy="5026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err="1" smtClean="0"/>
              <a:t>Constantin</a:t>
            </a:r>
            <a:r>
              <a:rPr lang="en-GB" dirty="0" smtClean="0"/>
              <a:t> von </a:t>
            </a:r>
            <a:r>
              <a:rPr lang="en-GB" dirty="0" err="1" smtClean="0"/>
              <a:t>Economo</a:t>
            </a:r>
            <a:r>
              <a:rPr lang="en-GB" dirty="0" smtClean="0"/>
              <a:t> (1923)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16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Persistent insomnia: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dirty="0" smtClean="0"/>
              <a:t>Their brains showed cell loss in the </a:t>
            </a:r>
            <a:r>
              <a:rPr lang="en-GB" b="1" dirty="0" err="1" smtClean="0">
                <a:solidFill>
                  <a:srgbClr val="FF0000"/>
                </a:solidFill>
              </a:rPr>
              <a:t>preoptic</a:t>
            </a:r>
            <a:r>
              <a:rPr lang="en-GB" b="1" dirty="0" smtClean="0"/>
              <a:t> anterior hypothalamus/basal forebrain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dirty="0" smtClean="0"/>
              <a:t>He concluded this was a </a:t>
            </a:r>
            <a:r>
              <a:rPr lang="en-GB" b="1" dirty="0" err="1" smtClean="0">
                <a:solidFill>
                  <a:srgbClr val="FF0000"/>
                </a:solidFill>
              </a:rPr>
              <a:t>hypnogenic</a:t>
            </a:r>
            <a:r>
              <a:rPr lang="en-GB" b="1" dirty="0" smtClean="0"/>
              <a:t> region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/>
              <a:t>Encephalitis </a:t>
            </a:r>
            <a:r>
              <a:rPr lang="en-GB" dirty="0" err="1" smtClean="0"/>
              <a:t>lethargica</a:t>
            </a:r>
            <a:r>
              <a:rPr lang="en-GB" dirty="0" smtClean="0"/>
              <a:t>: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excessive sleep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/>
              <a:t>Massive cell loss in the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posterior hypothalamus and ARAS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dirty="0" smtClean="0"/>
          </a:p>
        </p:txBody>
      </p:sp>
      <p:sp>
        <p:nvSpPr>
          <p:cNvPr id="4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preoptic hypothalamus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6" descr="c-fos in sleep activ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25538"/>
            <a:ext cx="4427537" cy="5257800"/>
          </a:xfrm>
          <a:noFill/>
        </p:spPr>
      </p:pic>
      <p:sp>
        <p:nvSpPr>
          <p:cNvPr id="2150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557338"/>
            <a:ext cx="4038600" cy="4525962"/>
          </a:xfrm>
        </p:spPr>
        <p:txBody>
          <a:bodyPr/>
          <a:lstStyle/>
          <a:p>
            <a:pPr eaLnBrk="1" hangingPunct="1"/>
            <a:r>
              <a:rPr lang="en-GB" sz="2800" i="1" smtClean="0"/>
              <a:t>c-fos – </a:t>
            </a:r>
            <a:r>
              <a:rPr lang="en-GB" sz="2800" smtClean="0"/>
              <a:t>immediate early gene that is induced within a few minutes of neuronal activation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The protein c-Fos can be measured for up to half an hour later</a:t>
            </a:r>
            <a:endParaRPr lang="en-GB" sz="2800" i="1" smtClean="0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4925" y="6308725"/>
            <a:ext cx="511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(Sherin et al, 1996; McGinty &amp; Szymusiak, 2001)</a:t>
            </a:r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preoptic hypothalamus – sleep active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8" descr="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196752"/>
            <a:ext cx="7459340" cy="3156692"/>
          </a:xfrm>
          <a:noFill/>
        </p:spPr>
      </p:pic>
      <p:sp>
        <p:nvSpPr>
          <p:cNvPr id="3379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508500"/>
            <a:ext cx="82296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Extracellular VLPO neuron recording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Shows sleep-related activity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Firing progressively increases from light to deep NREM sleep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5580063" y="630872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(Szymusiak et al, 2007 Review)</a:t>
            </a:r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This c-Fos expression correlates with neuronal firing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8" descr="Imag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4648868" cy="5184576"/>
          </a:xfrm>
        </p:spPr>
      </p:pic>
      <p:sp>
        <p:nvSpPr>
          <p:cNvPr id="2355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82059" y="2428875"/>
            <a:ext cx="3754437" cy="2595563"/>
          </a:xfrm>
        </p:spPr>
        <p:txBody>
          <a:bodyPr/>
          <a:lstStyle/>
          <a:p>
            <a:pPr eaLnBrk="1" hangingPunct="1"/>
            <a:r>
              <a:rPr lang="en-GB" sz="2800" dirty="0" smtClean="0"/>
              <a:t>GABA – major inhibitory neurotransmitter</a:t>
            </a:r>
          </a:p>
          <a:p>
            <a:pPr eaLnBrk="1" hangingPunct="1"/>
            <a:r>
              <a:rPr lang="en-GB" sz="2800" dirty="0" smtClean="0"/>
              <a:t>GABA</a:t>
            </a:r>
            <a:r>
              <a:rPr lang="en-GB" sz="2800" baseline="-25000" dirty="0" smtClean="0"/>
              <a:t>A </a:t>
            </a:r>
            <a:r>
              <a:rPr lang="en-GB" sz="2800" dirty="0" smtClean="0"/>
              <a:t>(ion channel)</a:t>
            </a:r>
          </a:p>
          <a:p>
            <a:pPr eaLnBrk="1" hangingPunct="1"/>
            <a:r>
              <a:rPr lang="en-GB" sz="2800" dirty="0" smtClean="0"/>
              <a:t>GABA</a:t>
            </a:r>
            <a:r>
              <a:rPr lang="en-GB" sz="2800" baseline="-25000" dirty="0" smtClean="0"/>
              <a:t>B</a:t>
            </a:r>
            <a:r>
              <a:rPr lang="en-GB" sz="2800" dirty="0" smtClean="0"/>
              <a:t> (G protein)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34925" y="644683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(Szymusiak et al, 2007 Review)</a:t>
            </a:r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VLPO/</a:t>
            </a:r>
            <a:r>
              <a:rPr lang="en-GB" sz="3200" dirty="0" err="1" smtClean="0">
                <a:solidFill>
                  <a:schemeClr val="bg1"/>
                </a:solidFill>
              </a:rPr>
              <a:t>MnPN</a:t>
            </a:r>
            <a:r>
              <a:rPr lang="en-GB" sz="3200" dirty="0" smtClean="0">
                <a:solidFill>
                  <a:schemeClr val="bg1"/>
                </a:solidFill>
              </a:rPr>
              <a:t> neurons are GABAergic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196752"/>
            <a:ext cx="4048135" cy="2239045"/>
          </a:xfrm>
        </p:spPr>
      </p:pic>
      <p:sp>
        <p:nvSpPr>
          <p:cNvPr id="24580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860032" y="1340768"/>
            <a:ext cx="4037013" cy="1978025"/>
          </a:xfrm>
        </p:spPr>
        <p:txBody>
          <a:bodyPr/>
          <a:lstStyle/>
          <a:p>
            <a:pPr eaLnBrk="1" hangingPunct="1"/>
            <a:r>
              <a:rPr lang="en-GB" sz="2800" dirty="0" smtClean="0"/>
              <a:t>Wake-active: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GB" sz="2400" dirty="0" smtClean="0"/>
              <a:t>A –TMN (histamine)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GB" sz="2400" dirty="0" smtClean="0"/>
              <a:t>B – LC (</a:t>
            </a:r>
            <a:r>
              <a:rPr lang="en-GB" sz="2400" dirty="0" err="1" smtClean="0"/>
              <a:t>noradrenaline</a:t>
            </a:r>
            <a:r>
              <a:rPr lang="en-GB" sz="2400" dirty="0" smtClean="0"/>
              <a:t>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GB" sz="2400" dirty="0" smtClean="0"/>
              <a:t>C – DRN (5-HT)</a:t>
            </a:r>
          </a:p>
        </p:txBody>
      </p:sp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149725"/>
            <a:ext cx="2608262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149725"/>
            <a:ext cx="26416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292600"/>
            <a:ext cx="280828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3255963" y="42402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B</a:t>
            </a: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6084888" y="41497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C</a:t>
            </a:r>
          </a:p>
        </p:txBody>
      </p:sp>
      <p:sp>
        <p:nvSpPr>
          <p:cNvPr id="24586" name="Text Box 15"/>
          <p:cNvSpPr txBox="1">
            <a:spLocks noChangeArrowheads="1"/>
          </p:cNvSpPr>
          <p:nvPr/>
        </p:nvSpPr>
        <p:spPr bwMode="auto">
          <a:xfrm>
            <a:off x="1042988" y="3521075"/>
            <a:ext cx="274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(TMN; Sherin et al, 1996)</a:t>
            </a:r>
          </a:p>
        </p:txBody>
      </p:sp>
      <p:sp>
        <p:nvSpPr>
          <p:cNvPr id="24587" name="Text Box 16"/>
          <p:cNvSpPr txBox="1">
            <a:spLocks noChangeArrowheads="1"/>
          </p:cNvSpPr>
          <p:nvPr/>
        </p:nvSpPr>
        <p:spPr bwMode="auto">
          <a:xfrm>
            <a:off x="6324600" y="6453188"/>
            <a:ext cx="249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(Steininger et al, 2001)</a:t>
            </a:r>
          </a:p>
        </p:txBody>
      </p:sp>
      <p:sp>
        <p:nvSpPr>
          <p:cNvPr id="12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3200" dirty="0" smtClean="0"/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GABAergic sleep-active neurons project to arousal centres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3200" dirty="0" smtClean="0"/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Arousal centres – histamine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97962"/>
            <a:ext cx="461962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2565" y="2311287"/>
            <a:ext cx="1838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Control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725144"/>
            <a:ext cx="3724096" cy="1395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HDC</a:t>
            </a:r>
            <a:r>
              <a:rPr lang="en-GB" sz="4000" baseline="30000" dirty="0" smtClean="0"/>
              <a:t>-/-</a:t>
            </a:r>
          </a:p>
          <a:p>
            <a:pPr algn="ctr"/>
            <a:endParaRPr lang="en-GB" sz="4000" baseline="30000" dirty="0"/>
          </a:p>
          <a:p>
            <a:pPr algn="ctr"/>
            <a:r>
              <a:rPr lang="en-GB" dirty="0" smtClean="0"/>
              <a:t>(histidine decarboxylase knockout)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750" y="6516052"/>
            <a:ext cx="5130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Lin et al, 2011; Cell</a:t>
            </a:r>
            <a:r>
              <a:rPr lang="en-GB" dirty="0"/>
              <a:t>. Mol. Life Sci. </a:t>
            </a:r>
            <a:r>
              <a:rPr lang="en-GB" dirty="0" smtClean="0"/>
              <a:t>68:2499–2512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3200" dirty="0" smtClean="0"/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Arousal centres - </a:t>
            </a:r>
            <a:r>
              <a:rPr lang="en-GB" sz="3200" dirty="0" err="1" smtClean="0">
                <a:solidFill>
                  <a:schemeClr val="bg1"/>
                </a:solidFill>
              </a:rPr>
              <a:t>orexin</a:t>
            </a:r>
            <a:endParaRPr lang="en-GB" sz="32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98" y="1092914"/>
            <a:ext cx="4942089" cy="535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1988840"/>
            <a:ext cx="29523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dirty="0" smtClean="0"/>
              <a:t>Loss of </a:t>
            </a:r>
            <a:r>
              <a:rPr lang="en-GB" sz="4000" b="1" i="1" dirty="0" err="1" smtClean="0"/>
              <a:t>orexin</a:t>
            </a:r>
            <a:r>
              <a:rPr lang="en-GB" sz="4000" b="1" i="1" dirty="0" smtClean="0"/>
              <a:t> neurons leads to narcolepsy</a:t>
            </a:r>
          </a:p>
          <a:p>
            <a:pPr algn="ctr"/>
            <a:r>
              <a:rPr lang="en-GB" sz="4000" dirty="0" smtClean="0"/>
              <a:t>(</a:t>
            </a:r>
            <a:r>
              <a:rPr lang="en-GB" sz="4000" dirty="0" err="1" smtClean="0"/>
              <a:t>modafinil</a:t>
            </a:r>
            <a:r>
              <a:rPr lang="en-GB" sz="4000" dirty="0" smtClean="0"/>
              <a:t>)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8750" y="6446262"/>
            <a:ext cx="5130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Lin et al, 2011; Cell</a:t>
            </a:r>
            <a:r>
              <a:rPr lang="en-GB" dirty="0"/>
              <a:t>. Mol. Life Sci. </a:t>
            </a:r>
            <a:r>
              <a:rPr lang="en-GB" dirty="0" smtClean="0"/>
              <a:t>68:2499–2512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AutoShape 6" descr="data:image/jpg;base64,/9j/4AAQSkZJRgABAQAAAQABAAD/2wBDAAkGBwgHBgkIBwgKCgkLDRYPDQwMDRsUFRAWIB0iIiAdHx8kKDQsJCYxJx8fLT0tMTU3Ojo6Iys/RD84QzQ5Ojf/2wBDAQoKCg0MDRoPDxo3JR8lNzc3Nzc3Nzc3Nzc3Nzc3Nzc3Nzc3Nzc3Nzc3Nzc3Nzc3Nzc3Nzc3Nzc3Nzc3Nzc3Nzf/wAARCACwANIDASIAAhEBAxEB/8QAHAAAAQUBAQEAAAAAAAAAAAAABQABAwQGAgcI/8QAOhAAAgEDAgQEBAQFAwQDAAAAAQIDAAQREiEFMUFREyJhcQYygZEUobHwI0LB0fEVM+EHQ1JiFiRy/8QAGgEAAgMBAQAAAAAAAAAAAAAAAgMAAQQFBv/EACYRAAIDAAICAgEFAQEAAAAAAAABAgMREiEEMRNBIhQjMlFhBUL/2gAMAwEAAhEDEQA/ALsMBe2TaMBUySOn29qyHxpwn8RYSXKFdcR8RVIAI7r67cvatBw+7ju49TThQpAbGwB5HIrnitqzxN4hEkbqRHIenPBz2rzdUnVZp6i+EboOJ48QRnIIOeRpUR4/aNbcQcnOJRrGTnB/mH0IP0xQ2u/F8lqPJ2QcJOL+h6VNT0QsalT0qhBUqVOKhBqVPtTVCDUjXVNUIc4pcq6pjUL05NNiusU1QNM5NdKTS2pVC0zoNXavioa6FRxIW0kqdXzQ8MRUiy4pbiQtsO1cGmWT1pyc8qEg29KlSqyG2+HeJhsTwzIiOuHDnYjHU4+atY0k08AIMb6QUkXSRqzjkMY6ivJ/hG7Ed6baUgJJvudsjpXo1lcRx2umMnMYwUXzE788H35/lXL8unhPo9J4V3yQ1lD4n4Mt9YOIlAu4/wCIgdsbdRk9x9Nq80kUq5VuanBHY16xd+PKiMufEzhlzklCSP7CsL8W8OW1uIrqJSsdwPOOz9f7/etPhW9cGYP+l4+/uRRn6emp66BxhUsUqWahQqQNKl71CC510FJOFGfaiHCOFyX7ZIZIF+aXG1H7Hh9nboSBq0nAZgfMfoPypUrFEdXS5dmah4ddTLlIiAerbVYX4f4i2MQjln5hjHvW4jhDvGFiQR4C40jJbGdge1RzzlbgwrqZVJRtTjTsBt75oPlY79OjFt8P8RCK3hKdXIawM1RuLWa3kMcsbK4G4K1r74NFI0qyZCDOkE88jfH96rGZrlSJ1jIwcLnGw996JWMB0rejJ6TgkjHb1rkDPLc9q2MNvawTGVVWSMD5WXcj06evOmv7NJ43wsdu5XclgdgeW3723ovkKdOGOpqtXNnNDklGKdG07Gq23fftTE9FscUxpUqsmizTg0tqY1C9JAxFSLJVYE04NC4kLesUqq59aVDwJhFBK0EySLnKsCMeleocIniubIyxytpYAeIhAMeeRPtuDXl8i77VrPgbiKx+NazMCANSg75B2I3+lK8uvnXq+joeBbxnx/s2atcSQbqCunQHGVxj+bbnnah3xDam54bPE+knRqix1IGf6UVtZw4SGRisagl2Bwp9h9MY51Dxoa54jtkyYIXkP2K5NcnGaO1ZBSraZ5T1OT+XKpFhc8xpPrRW/wCHNw29Ok6tWWVtOMelSQ2YlO7Ek89xXYdiw87HxG3kgGwIJU8waai19w4KurDBgCCwGxI6UKK4yDzBo4zUvRnsqlB4xu9EOCcMk4pdlEIWONS8jtyC9fepuE8F/wBRXUZ0RSwGcj+tbOCGCws0gTQoDatY2yccs88cuv8AwM7ElgVVWvWKOCKKIoAYoYRpVRy9TvzzjnUVsNeMjIxkgjlvvg9NqsyMwBAl23XOCuB6/lUYVdYKKz5304IyN8gEdcfnWXTclixFkzRJJmJG1geV+enpq29eg61SLxkZCt/4llBULvnI264H2q5b2U0xR5FLxE7hckc8bZ+g+vrVsLE8ixswUnJLDzbDbvy96mkcTJ8VudQKqmmMefB3wRjIyc7b/mKEWcr+JlPkTJHLn6/8V6BecNNzbsjOH1D5W8vXo3TfqdudZ+24fHYXoDxgJ01Dl33/AH2psZLBLT0qQ2txKVlWB3DY1EnY/wDFEVilXAaEIFGNKp5eWeg9c0a/E6AkccaMOWMYz/WhU93JHcyf/WXUuCdTE5GfvigcmwvSAl9+KNu/ghQgbBWNdiPrWZujqkJJQ/8A5HKtXxub8VAViRA3PZ2yvrueXt3rJSnEhVkCsPvWmv0ZbPZHSpUqYLFSpUhUILFMR2rqmqy9GwaVdUqhYmG1ScKuhZcQilc4QHzbdDtUZ5ZqJxg5qs1NP7Lqm4vT1fhVyki5DZRyMFj5c+/50/E5IXdFic+IMK5J+U8/t+/WsX8JcUMQeCZiUGCnoe29G74LFIZ4mbLglhq3+h/pXIsocLOz0VV6srX9kQhF9I0Al5OVjdhkDf8AMY59sUNikMMrDSySx5DofyI9DRXhsTeG0oYmYbKdXMHA3HrRG7srfiBjlIKSRDG2AV55XHbfl0xTfkjHpinU5fkgRCgu43KuhyDkNyJ6VC3Co5R4rRADOGA6b1dh4a8V14YlUxkbFRkE1Je6X3VgQFyQF2Hv6e1FHd6EXuLjkl2c8Pgg1YtrcEuCARlRn123G2+N6vCDQyBiWz5hGANSnB2Oc7Y+lCFuTbzLKsjSwkAF8gbnoKLWc8Yn0NKTggoGIyu4PT0I29aY0ZEXYeGXN5gRasMQoCNgDmc9jj3ozLaW9ssPglM587Akhjjmeo/TPeu7YG1GqKUujbMcBdjuPbkf3vUN1NGsZt/CDDBRgNtum9IbNCRNG4KaQ4AZgNWD2wM7HoOX2qpCRMwB1KuWxoH09/X6VFw25SOOaGcFo2bKHOd+49cDbtyqFi8atpwdRymTjJzyoU+y2i9BKjaTNMCASAunOPUnnzrjinDhOzBJBqVdkAC74xim4ZCJLhLdV1zfNMSfKi+/c9P+KJvKZpTHCPAIYLrIByvXmd9hmj1guPQA4RbyQXkXjR6nRgGJOc/3965+OZwOJxQogVUTJUAHc9DRpoTb36rbhJtTZIGQw9+gFZvjivxPjU8qPpiPlOASDp55xv8AWii9fYpxBhsxcn+FrgYkkpklD12zyoTf8EZ9beH4cwO6Y6/vNbVeFKZAY7iWEAYUMoKt6E8vtXUlm9xCVuwnM+HcRHy8+x3x0o1ZjBdfI8nlieNyrjcVxitXxrhjI7wzricHyvy1etZieJ4XKuCN8bjGa1RmpIxzg4sjxTV1TUYsalT0sVAhqVPilUL0sXdsbeTBBAqs42Naj4ht1lAaP5h2rMspBII5UuqzlHS5R4srA6T1+lHuHcbR4Vt70HI2EuenrQORa4BxTJRU1jHV2yg9Rt7W9NrF/CkDZGzDcMO3Y1PY8TR5CItY1YGOuf671jbHiEtocDDxn5o35GtBa31lNmaFB4x3KsQCp9D1rLZRiN1V/I2ttJaXMI28O5VTqULkkew6Vy/BInSSWO3DEr5yo1ZwOWP31rOWkziVHRyF5/wzqx7VrrG+Q8PCyOjJnBdW0uPcEYrnzUq3+LOhHjaskgBNwYxxxrCrecka0OAQehP981asuGzWE/jy4VFUNgcmPLf71Ya9HiOFjChN1JbzHruRUks08+Q2uXWuVIO6+mKfC5vqRju8bj3EvwTSTIqFl0AaWZjnH067n9MVXedo2djIrajvg/Ke4OaF/j5eFyuZxKiF9JIHnxgYOOVMbi6u7iOaZYGtgCfEEh8wI22wCDy9qPholSw6veJQWrqrBpXY6Y4kO5+vauHvrxAJLqxjijOACDkqO5/zVPidoIrqG9hy0RTwwW5ofbpkfpU4ufxMJjJCkjBz1olBYC7G2ac273drDJYN4fiZLyRnOoA7Bj+lGeEQx29tplgdpdWoOdS6R1Oe/wBqD/CfEoTD/pk7FXLgRyAb1oY5GVsusIiO40Plj9Meg68j1pDbTwLU0VeIxpCVMaMxwSxjBwu3M7d+vrQ6GxVXMk+Y48nSfFOCAemcADYk7Grt3ctMZYkASCH/AHPIpz6DcHG/p770KvLuO4VE8WKRXBOIwXIGCNQA5nn6f1tayDlPHA0NoVkOlsAjIHPGNxgc+f0qk/iCUASeHnDZABDDvkbdu5qVrlY7eASTPFIkf+5IdIIxnPboB0+tQpbyXahoZNasdgeuP1+1Eyjm6to+IQANp8WLIQEY1HtWP49wqRkJZSroMnIP616JDwa5Qx+Oyec4GCRkd9/yql8V2EcVslxksR5SADv+tFCePoCyCaPH2XScYx6U1X+L2phnLqPI/wAvYVQNbk9RzpRx4NSpUqIoVKlSqiGsntLg8waD39jIp1aa9eu+E2oTLAfas/xHhdo+pRtt3rjU+ejWq+aPLHUnYjcVC6Ecq1vE/h/GXgbftWfntpITpcYPWutVdGa1CWpQeMoV1FIyPqRiGHUV20Y6VFjBp26Wn9huHjCQzEBWK52JwCPetLwy9iuICYRFJnYqToIPf3rz/NT2d1LaTCWFypB3Gdj6GkWURkujXV5coPv0el2NizM7I4Vx/NKwwM88Z2+tEZYmjy3iIzIATjA0/wCOtB+E3QvrKO4DATE4Ib+b69D6j1orbvJHcIssaK0PlJ0478x9cexrl2RkmdiDi49emR8agju4tSqTFkZJXkRzBzz/AOfaurE2PniZRAiISeQDY5nP+eYo9wVYJrqe2mJ8KRRoyNOH6YPY5IoJNZx2HEmgvbbxIUzkAkltuncb7gU2uerDBfDhJpFaVY45Hhu2WSzmGljtqiOdm9R9OVZbiDPbv4QDA5GA2wbsR6VtyeBRpI34HUf+3k4CnbpttzPf9Kjl4JFbBPFs7f8ACaPFSFZA0gcnbzY22IyMkAdc06M0jO4N9gT4csb7xIuISlooV1DxC+kFt8YP3+tatmuYbZ2dWJAKiUOORxt129e3LnUVrNkqpCBY1ATTyi7AdMb9D9d6IRok2EA1IN9JUY26Zx7ZHPOdtqXOWsNLEVZo0kaNZFbwlYiRFbKnf+bq3IHntkVKyxzhj4DGXQUGXHkJxvt79R0orb8DglDSzRM5XOAwyp8vRetF7Xg8CASEeGh33XG3r25DnQc8JoBteFyXMrISqAjU5J2AxnJ3IGd/2d7rMkcQtbCREiX/ALoOCTnzb1Leyi6U2ligW3AOXkHml64zzwP7VNbWaoTFoIUbAocZXrnc79fpVNtl4kBp2mM6qiadePMg1aCSQMnPbP1oH8TX8l1YwwAASHIJJPmNai6jjUywsrPIwYhBuxGTvt0z+nrWb49bxALCNWrWWyjeXcYwOwGOVSPTL6ZhuIWcl1YyREjxItwCMDbtWUNejy2iJIkfmYcjnl671g+K2zWvEJoSMYfy+xO1b6Z6Yb4Y9KdLrSpU8zipU9KoXh6nx/4je3VlVcntWQf4nnEpYxkDPLNE+IxpNIS2+PWs/fQxgkbCuZ4/j1qONDm5L0w7a8diuxhwFbrmub23huFLKBnvWUX+EwKk5FFrS+OACcHtTnQovYjIWJ9SKd3YGNjjb0ofJEytpIOa1YZLgaXADVRvrDYgr12IpkLvpgyp+4maKEdKbGOlW5IyjYYGonTPKtSlolS+jafBp8bhEwRnWWBw3kA+Xv8AT+9a5jHNDDNLpNyv8Nio8sgHXbbP9qxf/Trw1ubtGdi8kJXSg8w9c9OdG7iW6s76S3nkMi7MurbUMbHI68hXM8qvZ6jseFcuPGQSKlSpjDYJ5gbj971U4rxa5eXwLu43xlGUBSfc8/8AFMt74nnwVydlPTO+/c1Sn4fFe3qG7dzbxgsMjAOTncjf7UFSyXYzyWuH+hex4Wl9wxbqS8YQ+IAoXcZzjYjntVieF+IyeVxoDaQASVA55O/326D1qOXi6wwQ2sEmlAMKFACxj0BH5Vd4BMluWmeJ5yPLrfJIONunfO3Kjl/ZlXoLcN4V+IcMVVHXJlkjlJB3xkYHXB2PbmaLWnDpYQ66nJ1NocnV6DPoM8tts1A/G7PhkCmY4uHOAg3O2/KgXFfi6aSIi3YQgHCgHJ54H+KXkpei+kbi64pZ8OgHjFVxtgYzk9vqazV5xS54nKU1GG2LEBCcffn27faszHcy3U5a4bXrAzhjnGByA54PL3rTcLhXwmE0RjU5yGyVc46Mf3mrUMK1FiCF4WEkXyjI8zYOOWCMcu/9KstPIFGRphBIJRcnl2zy/vUD3kakjWdv5YySRyG53PP+hqnHduzFlcMoBOVcnSmMH0yCOWxwTRpAS7LcJDSPHMqnAUrg6d+e5Ge/76ZrjYeCKSRQxkxkc2AI3PT8qPB8wlMyAaAMhs6tjv8AbpyoD8RTaHZPGIdU0jIDZO3PHOgl7Dh6BAmHELcYAZlGCmSD++dYj4qiMfEAxUgug8rdCMg1tra1ez4i/hENCx35jn2FBvjqFDZQSopXTKQRjuMZ/KtFEslgi9bHTEYpUjtSraYh6VNg0qmkCb8VlYnc5PrVWWWSZsk7000XhuBjpmrnC7NriQHHI0rIxWk7K5tpNAY/pUQLFwq51ZrU8RhS3txkb1T+HeHrdzmVujUr5koOTCjFt4S8PtZTGDKDkDY1c+dTHJgnpR64W3hgMeRkday12WjuCyk4yaxV2u16bU+Cwo8TsSo2B25UGZcEg1sImW6h0vgnrQTi3DmjYvGu1barM6Ym6nrlEM/9N2Rb+9LKCwgyD7EVpL62F1AYgwDIuVkLEY57n9KwfwrxBeHcZieQfw3Oh8nGAev0r0aGOSSZkYZjY+XSBlhVXR/LQqZYjO20zAqsxGsNjS3Q9h6Vzf27vMhLjIGTk8/etN8Q8CUWYvh/DkTHinbdfX1/ftm3DB0YkGMqAGxsTWbeLOpCSthjJ7edLhkiujFG6EDEkgAOR9q0tpfxRWBt+GeHO6t/uAjQvf361i76HxR8hA57jOKl+HL1eGXMkM50CY+XbkRtsfWmNatM0q+LCBSSK5kkZvFuX3cyA5X2J2H2NUrI3Ss8uhxFKTGGGche477j8qP3tobgPPqYlhzzknHT15VasrN5pigRUTHMLybqB251FNYLcHo/DIBKwZmCOjDGeS9ADz2wCfert/cySykMCqaS5YLjOO3TmPX2o7wTgJjfXcMGVtyicm2yPz/Wid5wmFLdtChGbfc5IP1pfNNkzDDq9xHhypmGkMIxkOeW4Hbnue2KshZTKkQBAJBdeahSOQIGx/t9TLccIVJna5LiIFlWNAAzgjkzHfG4274pKfBgZRIXB3Z8Y1Z5nlTNSA70mSTAZWAAHI6QzYOwx3oLeOhKqqvKqEMSV257nt2q8JFjTSM7rz5D97ULm/gxkrMuZGBxqJAPIkd8DfFLS1jNxEdlcQSEQrJkRsSZOjHnzqfi9lHe2cazDIDbdaFxRLGvgtlDESGxgg56j1qn8V8Xewgt44WJd282D2H+KH45OWRfYm1daKf4UjcZjXIoZdfCbJ8oqa0+LtEfnfHpWp+HeMW/EQNbA5PKqcvIq7ZjwwR+GZ8/KaVeyfgLY70qr9baTDxO4s3uLgKgxitLwjhX4aPJB5Zojw/hcYYMy9dzRO7VY4tK4xiqt8htcUMnx5dGM48krghEyKFcPv5uHggqR7CivFuJrDIVIJGelDVvbabYqwJ71qqTcMa6BK13xea5lLZbc1YsZpZyUfH/AK5pSWUco1oPtT2SrFOFfbG9MfHjkUWt+y4kEtvKJACVJq9PGskOSeY3q6k9q9vnA+tRK8eSBjSayuUvZohbnRkbmEW8+pcgZ+1b34Rvo7u1SNpD48GMt3Xp9qz3EeFCYMyHyGhPDLu44LxJJMto1aSM4BHY1pTVsf8AQF0z20Q21/avau3iMQVcDpWa4n8PS8MhkXHj2e5ZebRjuPQfej3wxf6l12wAt2GQ+d2PXNT8SvkVvn574HXFY5yxmyFnBHm3grDfJE8waJyNLjf+v7xtXN9aAsT4QbQcqcFce1aG9sYpJRLCMDJYJ2PXHofyNRXVsPAPlCkDO/LPeqVy1Do31yXYEg4zNZNGp8yAjIbO3oTW6+HuORXTJnQhO6k4zn3rDXdugQxsWxzGMEjPPbqKH2F0bW6USP4eORJzg5/zTnBTWoFvi9+j6LsXh8NG1KcDY1LPcK7ADB9q874XxOXw483OokZGR81G/wDU2WJffbJrJrTwuVSf5F3i0YNtNnzPnWMsR15Z571mLtsBvKyhhgK3Qcu+/pRsyyXKYVtJAHXNDbnh0jShSdIyMMuftTlIU44CJ/4UQJDlCQPU/f7VA6eES6o4aRcsdWw29D6elEZ7eSIEtEGlDEKmSMnqdtuWaq8RZ2CtA4VtJ5tkLjkT79qYnoD6KJQqDkgEAHSc77e9ef8AxhdLPxQxJ8sS6T7nGa1nFeJXtpGQ48ZQuFJ2yT9Kx0fA7+9laWY+ZzqLc8k1opST5SEWy6wD/pV/hfE5+HOGiwRnOM0bh+D7h/n1Vch+CnYgMpIpk7q8xsyHI+O5wACGz70qIj4FXH+0aVJ+SgvQ0ZPC5VXupC0bE9qTNrYds1K8atGR6VzMSZSMBxaMy3aqeWaVzFDbRahgmr/HLZ43LqvKs7NK0uA7cq61f5xWBp4WEvihzHkd+1dm7WTJOzUOyOlPnOxp3BFNsIGe4Y6Ufauhc3NsQ+sleoNVrW4xgN350UubUTWgdeZFLliaTQSWrou8M4tHMdEmN664rYpcIWQeY71lEZ4XGk7g1o+EcR/EERSfN60qdfD8omiiyLWSNH8JvNZxNCynQw8wHU9P1ondXDu2CdhU3DoI2twQMHGKr3KaZPrXMnPnIXbq6RYikAB3+lCuKXzQDAOe+N8VYgzr5muprKJo3Gk5brUhGKesOpw+zMfifFlYrGMjGBnP1qe74b4sbM66WC+Ugb8thRK14VHDPkAbnOMUYkjSK3+bI6A9K1O5LMHy8qH8TLcF4g9vps7pGBXLIdXPsK2FrxOOSAK7MOqnFZXiFpb3h8uBIvJs8/SqtlczcNuBFMS9ux7Z0+1FKCn39j48s36PQo+IyZzDgjfACgZHvVz/AFQAYZgjjAB571mLC+FxGJUfWBtv+hFXZLuFEBSAM+PMTS17xlSRLxDiEskenxjr1HOpMnPXG9Cru7Ph+HGeTAmQjFR392iBvEYk5zgflWc49xPwOHyhGYPINK79SKdCOtJCZdLQdf8AxDHeXmliBbofJ/7eprScC43YhVBcH0rzEYJqdGKbrtWyfjxksMM3p7pacXsXH8tE4Ly0cAqQPpXglvxG6gI0ykiikPxPdxrjJ+9Y5+HLemLPcReW3/mv2pV4l/8AK7vuaVD+ksLNWXKmu1uCBnH51XZs08hCpWbAE8OLhFulOMHuKzHF+EFFLxLj0ozLcrHJhGweg71MbyK6gVXADjnWitzg+jdXXGcDAnynB2I6Ugc0a4tYBS0kYGCc7UG04rpRnyWmaceLwfqOlFOHXjeEYXOR0oTXcblHDA8qk4qSKhLGTXseiXIGx61a4Gmq6BzgipLiNZ7fUvUZpfD/AJbrSelLk/22XJY9R6dws4t0B7U15EWxpFc2DfwFI6VeUrjNcFvJManz6YNhtznJ5VJK2kYFXJWVVyKE3MuZMVE3JiZrGQ3F2UcKvMnnSnmle3Ph5fAyVA3NZn4ju2iUmNyrDqDQyw+L7+1AWbEyDl0I+tdGvxZSjyQynj/6LzXjxzsQCMnr0q8148tqFiYhQDnYEHr/AHoPd8Yt+KSawjQyY3OBj9/So7K8ZG0atSk745EVodbz0b67Y/xTCdpdy2t28inLH/cXo3rRubjMUcBGsBTz3oFK6yMJ4QoBBDD6b001qs9j4hRgQ3kbG+cHp22oHFNrQnGSTwrXnxDDJO5JZsHbFAOI30l9cF32Xkq55VBcqUmdSMEMQR2rlBk1uhXGK6ME5t+zoLvXRBroCkaMQ2cFiOlIOK6IyN64K9hU6LWHWulSFtKQDpO9Kp0TEf/Z"/>
          <p:cNvSpPr>
            <a:spLocks noChangeAspect="1" noChangeArrowheads="1"/>
          </p:cNvSpPr>
          <p:nvPr/>
        </p:nvSpPr>
        <p:spPr bwMode="auto">
          <a:xfrm>
            <a:off x="155575" y="-579438"/>
            <a:ext cx="14573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6" name="AutoShape 8" descr="data:image/jpg;base64,/9j/4AAQSkZJRgABAQAAAQABAAD/2wBDAAkGBwgHBgkIBwgKCgkLDRYPDQwMDRsUFRAWIB0iIiAdHx8kKDQsJCYxJx8fLT0tMTU3Ojo6Iys/RD84QzQ5Ojf/2wBDAQoKCg0MDRoPDxo3JR8lNzc3Nzc3Nzc3Nzc3Nzc3Nzc3Nzc3Nzc3Nzc3Nzc3Nzc3Nzc3Nzc3Nzc3Nzc3Nzc3Nzf/wAARCACwANIDASIAAhEBAxEB/8QAHAAAAQUBAQEAAAAAAAAAAAAABQABAwQGAgcI/8QAOhAAAgEDAgQEBAQFAwQDAAAAAQIDAAQREiEFMUFREyJhcQYygZEUobHwI0LB0fEVM+EHQ1JiFiRy/8QAGgEAAgMBAQAAAAAAAAAAAAAAAgMAAQQFBv/EACYRAAIDAAICAgEFAQEAAAAAAAABAgMREiEEMRNBIhQjMlFhBUL/2gAMAwEAAhEDEQA/ALsMBe2TaMBUySOn29qyHxpwn8RYSXKFdcR8RVIAI7r67cvatBw+7ju49TThQpAbGwB5HIrnitqzxN4hEkbqRHIenPBz2rzdUnVZp6i+EboOJ48QRnIIOeRpUR4/aNbcQcnOJRrGTnB/mH0IP0xQ2u/F8lqPJ2QcJOL+h6VNT0QsalT0qhBUqVOKhBqVPtTVCDUjXVNUIc4pcq6pjUL05NNiusU1QNM5NdKTS2pVC0zoNXavioa6FRxIW0kqdXzQ8MRUiy4pbiQtsO1cGmWT1pyc8qEg29KlSqyG2+HeJhsTwzIiOuHDnYjHU4+atY0k08AIMb6QUkXSRqzjkMY6ivJ/hG7Ed6baUgJJvudsjpXo1lcRx2umMnMYwUXzE788H35/lXL8unhPo9J4V3yQ1lD4n4Mt9YOIlAu4/wCIgdsbdRk9x9Nq80kUq5VuanBHY16xd+PKiMufEzhlzklCSP7CsL8W8OW1uIrqJSsdwPOOz9f7/etPhW9cGYP+l4+/uRRn6emp66BxhUsUqWahQqQNKl71CC510FJOFGfaiHCOFyX7ZIZIF+aXG1H7Hh9nboSBq0nAZgfMfoPypUrFEdXS5dmah4ddTLlIiAerbVYX4f4i2MQjln5hjHvW4jhDvGFiQR4C40jJbGdge1RzzlbgwrqZVJRtTjTsBt75oPlY79OjFt8P8RCK3hKdXIawM1RuLWa3kMcsbK4G4K1r74NFI0qyZCDOkE88jfH96rGZrlSJ1jIwcLnGw996JWMB0rejJ6TgkjHb1rkDPLc9q2MNvawTGVVWSMD5WXcj06evOmv7NJ43wsdu5XclgdgeW3723ovkKdOGOpqtXNnNDklGKdG07Gq23fftTE9FscUxpUqsmizTg0tqY1C9JAxFSLJVYE04NC4kLesUqq59aVDwJhFBK0EySLnKsCMeleocIniubIyxytpYAeIhAMeeRPtuDXl8i77VrPgbiKx+NazMCANSg75B2I3+lK8uvnXq+joeBbxnx/s2atcSQbqCunQHGVxj+bbnnah3xDam54bPE+knRqix1IGf6UVtZw4SGRisagl2Bwp9h9MY51Dxoa54jtkyYIXkP2K5NcnGaO1ZBSraZ5T1OT+XKpFhc8xpPrRW/wCHNw29Ok6tWWVtOMelSQ2YlO7Ek89xXYdiw87HxG3kgGwIJU8waai19w4KurDBgCCwGxI6UKK4yDzBo4zUvRnsqlB4xu9EOCcMk4pdlEIWONS8jtyC9fepuE8F/wBRXUZ0RSwGcj+tbOCGCws0gTQoDatY2yccs88cuv8AwM7ElgVVWvWKOCKKIoAYoYRpVRy9TvzzjnUVsNeMjIxkgjlvvg9NqsyMwBAl23XOCuB6/lUYVdYKKz5304IyN8gEdcfnWXTclixFkzRJJmJG1geV+enpq29eg61SLxkZCt/4llBULvnI264H2q5b2U0xR5FLxE7hckc8bZ+g+vrVsLE8ixswUnJLDzbDbvy96mkcTJ8VudQKqmmMefB3wRjIyc7b/mKEWcr+JlPkTJHLn6/8V6BecNNzbsjOH1D5W8vXo3TfqdudZ+24fHYXoDxgJ01Dl33/AH2psZLBLT0qQ2txKVlWB3DY1EnY/wDFEVilXAaEIFGNKp5eWeg9c0a/E6AkccaMOWMYz/WhU93JHcyf/WXUuCdTE5GfvigcmwvSAl9+KNu/ghQgbBWNdiPrWZujqkJJQ/8A5HKtXxub8VAViRA3PZ2yvrueXt3rJSnEhVkCsPvWmv0ZbPZHSpUqYLFSpUhUILFMR2rqmqy9GwaVdUqhYmG1ScKuhZcQilc4QHzbdDtUZ5ZqJxg5qs1NP7Lqm4vT1fhVyki5DZRyMFj5c+/50/E5IXdFic+IMK5J+U8/t+/WsX8JcUMQeCZiUGCnoe29G74LFIZ4mbLglhq3+h/pXIsocLOz0VV6srX9kQhF9I0Al5OVjdhkDf8AMY59sUNikMMrDSySx5DofyI9DRXhsTeG0oYmYbKdXMHA3HrRG7srfiBjlIKSRDG2AV55XHbfl0xTfkjHpinU5fkgRCgu43KuhyDkNyJ6VC3Co5R4rRADOGA6b1dh4a8V14YlUxkbFRkE1Je6X3VgQFyQF2Hv6e1FHd6EXuLjkl2c8Pgg1YtrcEuCARlRn123G2+N6vCDQyBiWz5hGANSnB2Oc7Y+lCFuTbzLKsjSwkAF8gbnoKLWc8Yn0NKTggoGIyu4PT0I29aY0ZEXYeGXN5gRasMQoCNgDmc9jj3ozLaW9ssPglM587Akhjjmeo/TPeu7YG1GqKUujbMcBdjuPbkf3vUN1NGsZt/CDDBRgNtum9IbNCRNG4KaQ4AZgNWD2wM7HoOX2qpCRMwB1KuWxoH09/X6VFw25SOOaGcFo2bKHOd+49cDbtyqFi8atpwdRymTjJzyoU+y2i9BKjaTNMCASAunOPUnnzrjinDhOzBJBqVdkAC74xim4ZCJLhLdV1zfNMSfKi+/c9P+KJvKZpTHCPAIYLrIByvXmd9hmj1guPQA4RbyQXkXjR6nRgGJOc/3965+OZwOJxQogVUTJUAHc9DRpoTb36rbhJtTZIGQw9+gFZvjivxPjU8qPpiPlOASDp55xv8AWii9fYpxBhsxcn+FrgYkkpklD12zyoTf8EZ9beH4cwO6Y6/vNbVeFKZAY7iWEAYUMoKt6E8vtXUlm9xCVuwnM+HcRHy8+x3x0o1ZjBdfI8nlieNyrjcVxitXxrhjI7wzricHyvy1etZieJ4XKuCN8bjGa1RmpIxzg4sjxTV1TUYsalT0sVAhqVPilUL0sXdsbeTBBAqs42Naj4ht1lAaP5h2rMspBII5UuqzlHS5R4srA6T1+lHuHcbR4Vt70HI2EuenrQORa4BxTJRU1jHV2yg9Rt7W9NrF/CkDZGzDcMO3Y1PY8TR5CItY1YGOuf671jbHiEtocDDxn5o35GtBa31lNmaFB4x3KsQCp9D1rLZRiN1V/I2ttJaXMI28O5VTqULkkew6Vy/BInSSWO3DEr5yo1ZwOWP31rOWkziVHRyF5/wzqx7VrrG+Q8PCyOjJnBdW0uPcEYrnzUq3+LOhHjaskgBNwYxxxrCrecka0OAQehP981asuGzWE/jy4VFUNgcmPLf71Ya9HiOFjChN1JbzHruRUks08+Q2uXWuVIO6+mKfC5vqRju8bj3EvwTSTIqFl0AaWZjnH067n9MVXedo2djIrajvg/Ke4OaF/j5eFyuZxKiF9JIHnxgYOOVMbi6u7iOaZYGtgCfEEh8wI22wCDy9qPholSw6veJQWrqrBpXY6Y4kO5+vauHvrxAJLqxjijOACDkqO5/zVPidoIrqG9hy0RTwwW5ofbpkfpU4ufxMJjJCkjBz1olBYC7G2ac273drDJYN4fiZLyRnOoA7Bj+lGeEQx29tplgdpdWoOdS6R1Oe/wBqD/CfEoTD/pk7FXLgRyAb1oY5GVsusIiO40Plj9Meg68j1pDbTwLU0VeIxpCVMaMxwSxjBwu3M7d+vrQ6GxVXMk+Y48nSfFOCAemcADYk7Grt3ctMZYkASCH/AHPIpz6DcHG/p770KvLuO4VE8WKRXBOIwXIGCNQA5nn6f1tayDlPHA0NoVkOlsAjIHPGNxgc+f0qk/iCUASeHnDZABDDvkbdu5qVrlY7eASTPFIkf+5IdIIxnPboB0+tQpbyXahoZNasdgeuP1+1Eyjm6to+IQANp8WLIQEY1HtWP49wqRkJZSroMnIP616JDwa5Qx+Oyec4GCRkd9/yql8V2EcVslxksR5SADv+tFCePoCyCaPH2XScYx6U1X+L2phnLqPI/wAvYVQNbk9RzpRx4NSpUqIoVKlSqiGsntLg8waD39jIp1aa9eu+E2oTLAfas/xHhdo+pRtt3rjU+ejWq+aPLHUnYjcVC6Ecq1vE/h/GXgbftWfntpITpcYPWutVdGa1CWpQeMoV1FIyPqRiGHUV20Y6VFjBp26Wn9huHjCQzEBWK52JwCPetLwy9iuICYRFJnYqToIPf3rz/NT2d1LaTCWFypB3Gdj6GkWURkujXV5coPv0el2NizM7I4Vx/NKwwM88Z2+tEZYmjy3iIzIATjA0/wCOtB+E3QvrKO4DATE4Ib+b69D6j1orbvJHcIssaK0PlJ0478x9cexrl2RkmdiDi49emR8agju4tSqTFkZJXkRzBzz/AOfaurE2PniZRAiISeQDY5nP+eYo9wVYJrqe2mJ8KRRoyNOH6YPY5IoJNZx2HEmgvbbxIUzkAkltuncb7gU2uerDBfDhJpFaVY45Hhu2WSzmGljtqiOdm9R9OVZbiDPbv4QDA5GA2wbsR6VtyeBRpI34HUf+3k4CnbpttzPf9Kjl4JFbBPFs7f8ACaPFSFZA0gcnbzY22IyMkAdc06M0jO4N9gT4csb7xIuISlooV1DxC+kFt8YP3+tatmuYbZ2dWJAKiUOORxt129e3LnUVrNkqpCBY1ATTyi7AdMb9D9d6IRok2EA1IN9JUY26Zx7ZHPOdtqXOWsNLEVZo0kaNZFbwlYiRFbKnf+bq3IHntkVKyxzhj4DGXQUGXHkJxvt79R0orb8DglDSzRM5XOAwyp8vRetF7Xg8CASEeGh33XG3r25DnQc8JoBteFyXMrISqAjU5J2AxnJ3IGd/2d7rMkcQtbCREiX/ALoOCTnzb1Leyi6U2ligW3AOXkHml64zzwP7VNbWaoTFoIUbAocZXrnc79fpVNtl4kBp2mM6qiadePMg1aCSQMnPbP1oH8TX8l1YwwAASHIJJPmNai6jjUywsrPIwYhBuxGTvt0z+nrWb49bxALCNWrWWyjeXcYwOwGOVSPTL6ZhuIWcl1YyREjxItwCMDbtWUNejy2iJIkfmYcjnl671g+K2zWvEJoSMYfy+xO1b6Z6Yb4Y9KdLrSpU8zipU9KoXh6nx/4je3VlVcntWQf4nnEpYxkDPLNE+IxpNIS2+PWs/fQxgkbCuZ4/j1qONDm5L0w7a8diuxhwFbrmub23huFLKBnvWUX+EwKk5FFrS+OACcHtTnQovYjIWJ9SKd3YGNjjb0ofJEytpIOa1YZLgaXADVRvrDYgr12IpkLvpgyp+4maKEdKbGOlW5IyjYYGonTPKtSlolS+jafBp8bhEwRnWWBw3kA+Xv8AT+9a5jHNDDNLpNyv8Nio8sgHXbbP9qxf/Trw1ubtGdi8kJXSg8w9c9OdG7iW6s76S3nkMi7MurbUMbHI68hXM8qvZ6jseFcuPGQSKlSpjDYJ5gbj971U4rxa5eXwLu43xlGUBSfc8/8AFMt74nnwVydlPTO+/c1Sn4fFe3qG7dzbxgsMjAOTncjf7UFSyXYzyWuH+hex4Wl9wxbqS8YQ+IAoXcZzjYjntVieF+IyeVxoDaQASVA55O/326D1qOXi6wwQ2sEmlAMKFACxj0BH5Vd4BMluWmeJ5yPLrfJIONunfO3Kjl/ZlXoLcN4V+IcMVVHXJlkjlJB3xkYHXB2PbmaLWnDpYQ66nJ1NocnV6DPoM8tts1A/G7PhkCmY4uHOAg3O2/KgXFfi6aSIi3YQgHCgHJ54H+KXkpei+kbi64pZ8OgHjFVxtgYzk9vqazV5xS54nKU1GG2LEBCcffn27faszHcy3U5a4bXrAzhjnGByA54PL3rTcLhXwmE0RjU5yGyVc46Mf3mrUMK1FiCF4WEkXyjI8zYOOWCMcu/9KstPIFGRphBIJRcnl2zy/vUD3kakjWdv5YySRyG53PP+hqnHduzFlcMoBOVcnSmMH0yCOWxwTRpAS7LcJDSPHMqnAUrg6d+e5Ge/76ZrjYeCKSRQxkxkc2AI3PT8qPB8wlMyAaAMhs6tjv8AbpyoD8RTaHZPGIdU0jIDZO3PHOgl7Dh6BAmHELcYAZlGCmSD++dYj4qiMfEAxUgug8rdCMg1tra1ez4i/hENCx35jn2FBvjqFDZQSopXTKQRjuMZ/KtFEslgi9bHTEYpUjtSraYh6VNg0qmkCb8VlYnc5PrVWWWSZsk7000XhuBjpmrnC7NriQHHI0rIxWk7K5tpNAY/pUQLFwq51ZrU8RhS3txkb1T+HeHrdzmVujUr5koOTCjFt4S8PtZTGDKDkDY1c+dTHJgnpR64W3hgMeRkday12WjuCyk4yaxV2u16bU+Cwo8TsSo2B25UGZcEg1sImW6h0vgnrQTi3DmjYvGu1barM6Ym6nrlEM/9N2Rb+9LKCwgyD7EVpL62F1AYgwDIuVkLEY57n9KwfwrxBeHcZieQfw3Oh8nGAev0r0aGOSSZkYZjY+XSBlhVXR/LQqZYjO20zAqsxGsNjS3Q9h6Vzf27vMhLjIGTk8/etN8Q8CUWYvh/DkTHinbdfX1/ftm3DB0YkGMqAGxsTWbeLOpCSthjJ7edLhkiujFG6EDEkgAOR9q0tpfxRWBt+GeHO6t/uAjQvf361i76HxR8hA57jOKl+HL1eGXMkM50CY+XbkRtsfWmNatM0q+LCBSSK5kkZvFuX3cyA5X2J2H2NUrI3Ss8uhxFKTGGGche477j8qP3tobgPPqYlhzzknHT15VasrN5pigRUTHMLybqB251FNYLcHo/DIBKwZmCOjDGeS9ADz2wCfert/cySykMCqaS5YLjOO3TmPX2o7wTgJjfXcMGVtyicm2yPz/Wid5wmFLdtChGbfc5IP1pfNNkzDDq9xHhypmGkMIxkOeW4Hbnue2KshZTKkQBAJBdeahSOQIGx/t9TLccIVJna5LiIFlWNAAzgjkzHfG4274pKfBgZRIXB3Z8Y1Z5nlTNSA70mSTAZWAAHI6QzYOwx3oLeOhKqqvKqEMSV257nt2q8JFjTSM7rz5D97ULm/gxkrMuZGBxqJAPIkd8DfFLS1jNxEdlcQSEQrJkRsSZOjHnzqfi9lHe2cazDIDbdaFxRLGvgtlDESGxgg56j1qn8V8Xewgt44WJd282D2H+KH45OWRfYm1daKf4UjcZjXIoZdfCbJ8oqa0+LtEfnfHpWp+HeMW/EQNbA5PKqcvIq7ZjwwR+GZ8/KaVeyfgLY70qr9baTDxO4s3uLgKgxitLwjhX4aPJB5Zojw/hcYYMy9dzRO7VY4tK4xiqt8htcUMnx5dGM48krghEyKFcPv5uHggqR7CivFuJrDIVIJGelDVvbabYqwJ71qqTcMa6BK13xea5lLZbc1YsZpZyUfH/AK5pSWUco1oPtT2SrFOFfbG9MfHjkUWt+y4kEtvKJACVJq9PGskOSeY3q6k9q9vnA+tRK8eSBjSayuUvZohbnRkbmEW8+pcgZ+1b34Rvo7u1SNpD48GMt3Xp9qz3EeFCYMyHyGhPDLu44LxJJMto1aSM4BHY1pTVsf8AQF0z20Q21/avau3iMQVcDpWa4n8PS8MhkXHj2e5ZebRjuPQfej3wxf6l12wAt2GQ+d2PXNT8SvkVvn574HXFY5yxmyFnBHm3grDfJE8waJyNLjf+v7xtXN9aAsT4QbQcqcFce1aG9sYpJRLCMDJYJ2PXHofyNRXVsPAPlCkDO/LPeqVy1Do31yXYEg4zNZNGp8yAjIbO3oTW6+HuORXTJnQhO6k4zn3rDXdugQxsWxzGMEjPPbqKH2F0bW6USP4eORJzg5/zTnBTWoFvi9+j6LsXh8NG1KcDY1LPcK7ADB9q874XxOXw483OokZGR81G/wDU2WJffbJrJrTwuVSf5F3i0YNtNnzPnWMsR15Z571mLtsBvKyhhgK3Qcu+/pRsyyXKYVtJAHXNDbnh0jShSdIyMMuftTlIU44CJ/4UQJDlCQPU/f7VA6eES6o4aRcsdWw29D6elEZ7eSIEtEGlDEKmSMnqdtuWaq8RZ2CtA4VtJ5tkLjkT79qYnoD6KJQqDkgEAHSc77e9ef8AxhdLPxQxJ8sS6T7nGa1nFeJXtpGQ48ZQuFJ2yT9Kx0fA7+9laWY+ZzqLc8k1opST5SEWy6wD/pV/hfE5+HOGiwRnOM0bh+D7h/n1Vch+CnYgMpIpk7q8xsyHI+O5wACGz70qIj4FXH+0aVJ+SgvQ0ZPC5VXupC0bE9qTNrYds1K8atGR6VzMSZSMBxaMy3aqeWaVzFDbRahgmr/HLZ43LqvKs7NK0uA7cq61f5xWBp4WEvihzHkd+1dm7WTJOzUOyOlPnOxp3BFNsIGe4Y6Ufauhc3NsQ+sleoNVrW4xgN350UubUTWgdeZFLliaTQSWrou8M4tHMdEmN664rYpcIWQeY71lEZ4XGk7g1o+EcR/EERSfN60qdfD8omiiyLWSNH8JvNZxNCynQw8wHU9P1ondXDu2CdhU3DoI2twQMHGKr3KaZPrXMnPnIXbq6RYikAB3+lCuKXzQDAOe+N8VYgzr5muprKJo3Gk5brUhGKesOpw+zMfifFlYrGMjGBnP1qe74b4sbM66WC+Ugb8thRK14VHDPkAbnOMUYkjSK3+bI6A9K1O5LMHy8qH8TLcF4g9vps7pGBXLIdXPsK2FrxOOSAK7MOqnFZXiFpb3h8uBIvJs8/SqtlczcNuBFMS9ux7Z0+1FKCn39j48s36PQo+IyZzDgjfACgZHvVz/AFQAYZgjjAB571mLC+FxGJUfWBtv+hFXZLuFEBSAM+PMTS17xlSRLxDiEskenxjr1HOpMnPXG9Cru7Ph+HGeTAmQjFR392iBvEYk5zgflWc49xPwOHyhGYPINK79SKdCOtJCZdLQdf8AxDHeXmliBbofJ/7eprScC43YhVBcH0rzEYJqdGKbrtWyfjxksMM3p7pacXsXH8tE4Ly0cAqQPpXglvxG6gI0ykiikPxPdxrjJ+9Y5+HLemLPcReW3/mv2pV4l/8AK7vuaVD+ksLNWXKmu1uCBnH51XZs08hCpWbAE8OLhFulOMHuKzHF+EFFLxLj0ozLcrHJhGweg71MbyK6gVXADjnWitzg+jdXXGcDAnynB2I6Ugc0a4tYBS0kYGCc7UG04rpRnyWmaceLwfqOlFOHXjeEYXOR0oTXcblHDA8qk4qSKhLGTXseiXIGx61a4Gmq6BzgipLiNZ7fUvUZpfD/AJbrSelLk/22XJY9R6dws4t0B7U15EWxpFc2DfwFI6VeUrjNcFvJManz6YNhtznJ5VJK2kYFXJWVVyKE3MuZMVE3JiZrGQ3F2UcKvMnnSnmle3Ph5fAyVA3NZn4ju2iUmNyrDqDQyw+L7+1AWbEyDl0I+tdGvxZSjyQynj/6LzXjxzsQCMnr0q8148tqFiYhQDnYEHr/AHoPd8Yt+KSawjQyY3OBj9/So7K8ZG0atSk745EVodbz0b67Y/xTCdpdy2t28inLH/cXo3rRubjMUcBGsBTz3oFK6yMJ4QoBBDD6b001qs9j4hRgQ3kbG+cHp22oHFNrQnGSTwrXnxDDJO5JZsHbFAOI30l9cF32Xkq55VBcqUmdSMEMQR2rlBk1uhXGK6ME5t+zoLvXRBroCkaMQ2cFiOlIOK6IyN64K9hU6LWHWulSFtKQDpO9Kp0TEf/Z"/>
          <p:cNvSpPr>
            <a:spLocks noChangeAspect="1" noChangeArrowheads="1"/>
          </p:cNvSpPr>
          <p:nvPr/>
        </p:nvSpPr>
        <p:spPr bwMode="auto">
          <a:xfrm>
            <a:off x="155575" y="-579438"/>
            <a:ext cx="14573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sleeping monke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3030757" cy="2016224"/>
          </a:xfrm>
          <a:prstGeom prst="rect">
            <a:avLst/>
          </a:prstGeom>
        </p:spPr>
      </p:pic>
      <p:pic>
        <p:nvPicPr>
          <p:cNvPr id="8" name="Picture 7" descr="sleeping kang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844824"/>
            <a:ext cx="2448272" cy="1833459"/>
          </a:xfrm>
          <a:prstGeom prst="rect">
            <a:avLst/>
          </a:prstGeom>
        </p:spPr>
      </p:pic>
      <p:pic>
        <p:nvPicPr>
          <p:cNvPr id="9" name="Picture 8" descr="sleeping koa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6807" y="1766344"/>
            <a:ext cx="2405633" cy="2022696"/>
          </a:xfrm>
          <a:prstGeom prst="rect">
            <a:avLst/>
          </a:prstGeom>
        </p:spPr>
      </p:pic>
      <p:sp>
        <p:nvSpPr>
          <p:cNvPr id="10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sleep?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10" descr="Fig 1 full siz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68760"/>
            <a:ext cx="5103887" cy="4510757"/>
          </a:xfrm>
          <a:noFill/>
        </p:spPr>
      </p:pic>
      <p:sp>
        <p:nvSpPr>
          <p:cNvPr id="2560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69904" y="1340768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VLPO begins firing just prior to sleep onset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GABAergic inhibition of the TMN by VLPO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Quietens the wake-related firing activity of e.g. TMN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VLPO firing increases as sleep deepens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dirty="0" smtClean="0"/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5137150" y="6491287"/>
            <a:ext cx="400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(McGinty &amp; </a:t>
            </a:r>
            <a:r>
              <a:rPr lang="en-GB" dirty="0" err="1"/>
              <a:t>Szymusiak</a:t>
            </a:r>
            <a:r>
              <a:rPr lang="en-GB" dirty="0"/>
              <a:t>, 2001 Review)</a:t>
            </a:r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VLPO &amp; arousal centres: reciprocal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4149080"/>
            <a:ext cx="8892480" cy="2162175"/>
          </a:xfrm>
        </p:spPr>
        <p:txBody>
          <a:bodyPr/>
          <a:lstStyle/>
          <a:p>
            <a:pPr eaLnBrk="1" hangingPunct="1"/>
            <a:r>
              <a:rPr lang="en-GB" sz="2800" dirty="0" smtClean="0"/>
              <a:t>Natural, reversible state of ‘behavioural quiescence’</a:t>
            </a:r>
          </a:p>
          <a:p>
            <a:pPr eaLnBrk="1" hangingPunct="1"/>
            <a:r>
              <a:rPr lang="en-GB" sz="2800" dirty="0" smtClean="0"/>
              <a:t>Species-specific stereotypic posture</a:t>
            </a:r>
          </a:p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Reduced responsiveness to sensory stimuli</a:t>
            </a:r>
          </a:p>
          <a:p>
            <a:pPr eaLnBrk="1" hangingPunct="1"/>
            <a:r>
              <a:rPr lang="en-GB" sz="2800" dirty="0" smtClean="0"/>
              <a:t>Rebound after deprivation</a:t>
            </a:r>
          </a:p>
          <a:p>
            <a:pPr eaLnBrk="1" hangingPunct="1">
              <a:buFont typeface="Wingdings" pitchFamily="2" charset="2"/>
              <a:buNone/>
            </a:pPr>
            <a:endParaRPr lang="en-GB" sz="2800" dirty="0" smtClean="0"/>
          </a:p>
          <a:p>
            <a:pPr eaLnBrk="1" hangingPunct="1"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7174" name="AutoShape 6" descr="data:image/jpg;base64,/9j/4AAQSkZJRgABAQAAAQABAAD/2wBDAAkGBwgHBgkIBwgKCgkLDRYPDQwMDRsUFRAWIB0iIiAdHx8kKDQsJCYxJx8fLT0tMTU3Ojo6Iys/RD84QzQ5Ojf/2wBDAQoKCg0MDRoPDxo3JR8lNzc3Nzc3Nzc3Nzc3Nzc3Nzc3Nzc3Nzc3Nzc3Nzc3Nzc3Nzc3Nzc3Nzc3Nzc3Nzc3Nzf/wAARCACwANIDASIAAhEBAxEB/8QAHAAAAQUBAQEAAAAAAAAAAAAABQABAwQGAgcI/8QAOhAAAgEDAgQEBAQFAwQDAAAAAQIDAAQREiEFMUFREyJhcQYygZEUobHwI0LB0fEVM+EHQ1JiFiRy/8QAGgEAAgMBAQAAAAAAAAAAAAAAAgMAAQQFBv/EACYRAAIDAAICAgEFAQEAAAAAAAABAgMREiEEMRNBIhQjMlFhBUL/2gAMAwEAAhEDEQA/ALsMBe2TaMBUySOn29qyHxpwn8RYSXKFdcR8RVIAI7r67cvatBw+7ju49TThQpAbGwB5HIrnitqzxN4hEkbqRHIenPBz2rzdUnVZp6i+EboOJ48QRnIIOeRpUR4/aNbcQcnOJRrGTnB/mH0IP0xQ2u/F8lqPJ2QcJOL+h6VNT0QsalT0qhBUqVOKhBqVPtTVCDUjXVNUIc4pcq6pjUL05NNiusU1QNM5NdKTS2pVC0zoNXavioa6FRxIW0kqdXzQ8MRUiy4pbiQtsO1cGmWT1pyc8qEg29KlSqyG2+HeJhsTwzIiOuHDnYjHU4+atY0k08AIMb6QUkXSRqzjkMY6ivJ/hG7Ed6baUgJJvudsjpXo1lcRx2umMnMYwUXzE788H35/lXL8unhPo9J4V3yQ1lD4n4Mt9YOIlAu4/wCIgdsbdRk9x9Nq80kUq5VuanBHY16xd+PKiMufEzhlzklCSP7CsL8W8OW1uIrqJSsdwPOOz9f7/etPhW9cGYP+l4+/uRRn6emp66BxhUsUqWahQqQNKl71CC510FJOFGfaiHCOFyX7ZIZIF+aXG1H7Hh9nboSBq0nAZgfMfoPypUrFEdXS5dmah4ddTLlIiAerbVYX4f4i2MQjln5hjHvW4jhDvGFiQR4C40jJbGdge1RzzlbgwrqZVJRtTjTsBt75oPlY79OjFt8P8RCK3hKdXIawM1RuLWa3kMcsbK4G4K1r74NFI0qyZCDOkE88jfH96rGZrlSJ1jIwcLnGw996JWMB0rejJ6TgkjHb1rkDPLc9q2MNvawTGVVWSMD5WXcj06evOmv7NJ43wsdu5XclgdgeW3723ovkKdOGOpqtXNnNDklGKdG07Gq23fftTE9FscUxpUqsmizTg0tqY1C9JAxFSLJVYE04NC4kLesUqq59aVDwJhFBK0EySLnKsCMeleocIniubIyxytpYAeIhAMeeRPtuDXl8i77VrPgbiKx+NazMCANSg75B2I3+lK8uvnXq+joeBbxnx/s2atcSQbqCunQHGVxj+bbnnah3xDam54bPE+knRqix1IGf6UVtZw4SGRisagl2Bwp9h9MY51Dxoa54jtkyYIXkP2K5NcnGaO1ZBSraZ5T1OT+XKpFhc8xpPrRW/wCHNw29Ok6tWWVtOMelSQ2YlO7Ek89xXYdiw87HxG3kgGwIJU8waai19w4KurDBgCCwGxI6UKK4yDzBo4zUvRnsqlB4xu9EOCcMk4pdlEIWONS8jtyC9fepuE8F/wBRXUZ0RSwGcj+tbOCGCws0gTQoDatY2yccs88cuv8AwM7ElgVVWvWKOCKKIoAYoYRpVRy9TvzzjnUVsNeMjIxkgjlvvg9NqsyMwBAl23XOCuB6/lUYVdYKKz5304IyN8gEdcfnWXTclixFkzRJJmJG1geV+enpq29eg61SLxkZCt/4llBULvnI264H2q5b2U0xR5FLxE7hckc8bZ+g+vrVsLE8ixswUnJLDzbDbvy96mkcTJ8VudQKqmmMefB3wRjIyc7b/mKEWcr+JlPkTJHLn6/8V6BecNNzbsjOH1D5W8vXo3TfqdudZ+24fHYXoDxgJ01Dl33/AH2psZLBLT0qQ2txKVlWB3DY1EnY/wDFEVilXAaEIFGNKp5eWeg9c0a/E6AkccaMOWMYz/WhU93JHcyf/WXUuCdTE5GfvigcmwvSAl9+KNu/ghQgbBWNdiPrWZujqkJJQ/8A5HKtXxub8VAViRA3PZ2yvrueXt3rJSnEhVkCsPvWmv0ZbPZHSpUqYLFSpUhUILFMR2rqmqy9GwaVdUqhYmG1ScKuhZcQilc4QHzbdDtUZ5ZqJxg5qs1NP7Lqm4vT1fhVyki5DZRyMFj5c+/50/E5IXdFic+IMK5J+U8/t+/WsX8JcUMQeCZiUGCnoe29G74LFIZ4mbLglhq3+h/pXIsocLOz0VV6srX9kQhF9I0Al5OVjdhkDf8AMY59sUNikMMrDSySx5DofyI9DRXhsTeG0oYmYbKdXMHA3HrRG7srfiBjlIKSRDG2AV55XHbfl0xTfkjHpinU5fkgRCgu43KuhyDkNyJ6VC3Co5R4rRADOGA6b1dh4a8V14YlUxkbFRkE1Je6X3VgQFyQF2Hv6e1FHd6EXuLjkl2c8Pgg1YtrcEuCARlRn123G2+N6vCDQyBiWz5hGANSnB2Oc7Y+lCFuTbzLKsjSwkAF8gbnoKLWc8Yn0NKTggoGIyu4PT0I29aY0ZEXYeGXN5gRasMQoCNgDmc9jj3ozLaW9ssPglM587Akhjjmeo/TPeu7YG1GqKUujbMcBdjuPbkf3vUN1NGsZt/CDDBRgNtum9IbNCRNG4KaQ4AZgNWD2wM7HoOX2qpCRMwB1KuWxoH09/X6VFw25SOOaGcFo2bKHOd+49cDbtyqFi8atpwdRymTjJzyoU+y2i9BKjaTNMCASAunOPUnnzrjinDhOzBJBqVdkAC74xim4ZCJLhLdV1zfNMSfKi+/c9P+KJvKZpTHCPAIYLrIByvXmd9hmj1guPQA4RbyQXkXjR6nRgGJOc/3965+OZwOJxQogVUTJUAHc9DRpoTb36rbhJtTZIGQw9+gFZvjivxPjU8qPpiPlOASDp55xv8AWii9fYpxBhsxcn+FrgYkkpklD12zyoTf8EZ9beH4cwO6Y6/vNbVeFKZAY7iWEAYUMoKt6E8vtXUlm9xCVuwnM+HcRHy8+x3x0o1ZjBdfI8nlieNyrjcVxitXxrhjI7wzricHyvy1etZieJ4XKuCN8bjGa1RmpIxzg4sjxTV1TUYsalT0sVAhqVPilUL0sXdsbeTBBAqs42Naj4ht1lAaP5h2rMspBII5UuqzlHS5R4srA6T1+lHuHcbR4Vt70HI2EuenrQORa4BxTJRU1jHV2yg9Rt7W9NrF/CkDZGzDcMO3Y1PY8TR5CItY1YGOuf671jbHiEtocDDxn5o35GtBa31lNmaFB4x3KsQCp9D1rLZRiN1V/I2ttJaXMI28O5VTqULkkew6Vy/BInSSWO3DEr5yo1ZwOWP31rOWkziVHRyF5/wzqx7VrrG+Q8PCyOjJnBdW0uPcEYrnzUq3+LOhHjaskgBNwYxxxrCrecka0OAQehP981asuGzWE/jy4VFUNgcmPLf71Ya9HiOFjChN1JbzHruRUks08+Q2uXWuVIO6+mKfC5vqRju8bj3EvwTSTIqFl0AaWZjnH067n9MVXedo2djIrajvg/Ke4OaF/j5eFyuZxKiF9JIHnxgYOOVMbi6u7iOaZYGtgCfEEh8wI22wCDy9qPholSw6veJQWrqrBpXY6Y4kO5+vauHvrxAJLqxjijOACDkqO5/zVPidoIrqG9hy0RTwwW5ofbpkfpU4ufxMJjJCkjBz1olBYC7G2ac273drDJYN4fiZLyRnOoA7Bj+lGeEQx29tplgdpdWoOdS6R1Oe/wBqD/CfEoTD/pk7FXLgRyAb1oY5GVsusIiO40Plj9Meg68j1pDbTwLU0VeIxpCVMaMxwSxjBwu3M7d+vrQ6GxVXMk+Y48nSfFOCAemcADYk7Grt3ctMZYkASCH/AHPIpz6DcHG/p770KvLuO4VE8WKRXBOIwXIGCNQA5nn6f1tayDlPHA0NoVkOlsAjIHPGNxgc+f0qk/iCUASeHnDZABDDvkbdu5qVrlY7eASTPFIkf+5IdIIxnPboB0+tQpbyXahoZNasdgeuP1+1Eyjm6to+IQANp8WLIQEY1HtWP49wqRkJZSroMnIP616JDwa5Qx+Oyec4GCRkd9/yql8V2EcVslxksR5SADv+tFCePoCyCaPH2XScYx6U1X+L2phnLqPI/wAvYVQNbk9RzpRx4NSpUqIoVKlSqiGsntLg8waD39jIp1aa9eu+E2oTLAfas/xHhdo+pRtt3rjU+ejWq+aPLHUnYjcVC6Ecq1vE/h/GXgbftWfntpITpcYPWutVdGa1CWpQeMoV1FIyPqRiGHUV20Y6VFjBp26Wn9huHjCQzEBWK52JwCPetLwy9iuICYRFJnYqToIPf3rz/NT2d1LaTCWFypB3Gdj6GkWURkujXV5coPv0el2NizM7I4Vx/NKwwM88Z2+tEZYmjy3iIzIATjA0/wCOtB+E3QvrKO4DATE4Ib+b69D6j1orbvJHcIssaK0PlJ0478x9cexrl2RkmdiDi49emR8agju4tSqTFkZJXkRzBzz/AOfaurE2PniZRAiISeQDY5nP+eYo9wVYJrqe2mJ8KRRoyNOH6YPY5IoJNZx2HEmgvbbxIUzkAkltuncb7gU2uerDBfDhJpFaVY45Hhu2WSzmGljtqiOdm9R9OVZbiDPbv4QDA5GA2wbsR6VtyeBRpI34HUf+3k4CnbpttzPf9Kjl4JFbBPFs7f8ACaPFSFZA0gcnbzY22IyMkAdc06M0jO4N9gT4csb7xIuISlooV1DxC+kFt8YP3+tatmuYbZ2dWJAKiUOORxt129e3LnUVrNkqpCBY1ATTyi7AdMb9D9d6IRok2EA1IN9JUY26Zx7ZHPOdtqXOWsNLEVZo0kaNZFbwlYiRFbKnf+bq3IHntkVKyxzhj4DGXQUGXHkJxvt79R0orb8DglDSzRM5XOAwyp8vRetF7Xg8CASEeGh33XG3r25DnQc8JoBteFyXMrISqAjU5J2AxnJ3IGd/2d7rMkcQtbCREiX/ALoOCTnzb1Leyi6U2ligW3AOXkHml64zzwP7VNbWaoTFoIUbAocZXrnc79fpVNtl4kBp2mM6qiadePMg1aCSQMnPbP1oH8TX8l1YwwAASHIJJPmNai6jjUywsrPIwYhBuxGTvt0z+nrWb49bxALCNWrWWyjeXcYwOwGOVSPTL6ZhuIWcl1YyREjxItwCMDbtWUNejy2iJIkfmYcjnl671g+K2zWvEJoSMYfy+xO1b6Z6Yb4Y9KdLrSpU8zipU9KoXh6nx/4je3VlVcntWQf4nnEpYxkDPLNE+IxpNIS2+PWs/fQxgkbCuZ4/j1qONDm5L0w7a8diuxhwFbrmub23huFLKBnvWUX+EwKk5FFrS+OACcHtTnQovYjIWJ9SKd3YGNjjb0ofJEytpIOa1YZLgaXADVRvrDYgr12IpkLvpgyp+4maKEdKbGOlW5IyjYYGonTPKtSlolS+jafBp8bhEwRnWWBw3kA+Xv8AT+9a5jHNDDNLpNyv8Nio8sgHXbbP9qxf/Trw1ubtGdi8kJXSg8w9c9OdG7iW6s76S3nkMi7MurbUMbHI68hXM8qvZ6jseFcuPGQSKlSpjDYJ5gbj971U4rxa5eXwLu43xlGUBSfc8/8AFMt74nnwVydlPTO+/c1Sn4fFe3qG7dzbxgsMjAOTncjf7UFSyXYzyWuH+hex4Wl9wxbqS8YQ+IAoXcZzjYjntVieF+IyeVxoDaQASVA55O/326D1qOXi6wwQ2sEmlAMKFACxj0BH5Vd4BMluWmeJ5yPLrfJIONunfO3Kjl/ZlXoLcN4V+IcMVVHXJlkjlJB3xkYHXB2PbmaLWnDpYQ66nJ1NocnV6DPoM8tts1A/G7PhkCmY4uHOAg3O2/KgXFfi6aSIi3YQgHCgHJ54H+KXkpei+kbi64pZ8OgHjFVxtgYzk9vqazV5xS54nKU1GG2LEBCcffn27faszHcy3U5a4bXrAzhjnGByA54PL3rTcLhXwmE0RjU5yGyVc46Mf3mrUMK1FiCF4WEkXyjI8zYOOWCMcu/9KstPIFGRphBIJRcnl2zy/vUD3kakjWdv5YySRyG53PP+hqnHduzFlcMoBOVcnSmMH0yCOWxwTRpAS7LcJDSPHMqnAUrg6d+e5Ge/76ZrjYeCKSRQxkxkc2AI3PT8qPB8wlMyAaAMhs6tjv8AbpyoD8RTaHZPGIdU0jIDZO3PHOgl7Dh6BAmHELcYAZlGCmSD++dYj4qiMfEAxUgug8rdCMg1tra1ez4i/hENCx35jn2FBvjqFDZQSopXTKQRjuMZ/KtFEslgi9bHTEYpUjtSraYh6VNg0qmkCb8VlYnc5PrVWWWSZsk7000XhuBjpmrnC7NriQHHI0rIxWk7K5tpNAY/pUQLFwq51ZrU8RhS3txkb1T+HeHrdzmVujUr5koOTCjFt4S8PtZTGDKDkDY1c+dTHJgnpR64W3hgMeRkday12WjuCyk4yaxV2u16bU+Cwo8TsSo2B25UGZcEg1sImW6h0vgnrQTi3DmjYvGu1barM6Ym6nrlEM/9N2Rb+9LKCwgyD7EVpL62F1AYgwDIuVkLEY57n9KwfwrxBeHcZieQfw3Oh8nGAev0r0aGOSSZkYZjY+XSBlhVXR/LQqZYjO20zAqsxGsNjS3Q9h6Vzf27vMhLjIGTk8/etN8Q8CUWYvh/DkTHinbdfX1/ftm3DB0YkGMqAGxsTWbeLOpCSthjJ7edLhkiujFG6EDEkgAOR9q0tpfxRWBt+GeHO6t/uAjQvf361i76HxR8hA57jOKl+HL1eGXMkM50CY+XbkRtsfWmNatM0q+LCBSSK5kkZvFuX3cyA5X2J2H2NUrI3Ss8uhxFKTGGGche477j8qP3tobgPPqYlhzzknHT15VasrN5pigRUTHMLybqB251FNYLcHo/DIBKwZmCOjDGeS9ADz2wCfert/cySykMCqaS5YLjOO3TmPX2o7wTgJjfXcMGVtyicm2yPz/Wid5wmFLdtChGbfc5IP1pfNNkzDDq9xHhypmGkMIxkOeW4Hbnue2KshZTKkQBAJBdeahSOQIGx/t9TLccIVJna5LiIFlWNAAzgjkzHfG4274pKfBgZRIXB3Z8Y1Z5nlTNSA70mSTAZWAAHI6QzYOwx3oLeOhKqqvKqEMSV257nt2q8JFjTSM7rz5D97ULm/gxkrMuZGBxqJAPIkd8DfFLS1jNxEdlcQSEQrJkRsSZOjHnzqfi9lHe2cazDIDbdaFxRLGvgtlDESGxgg56j1qn8V8Xewgt44WJd282D2H+KH45OWRfYm1daKf4UjcZjXIoZdfCbJ8oqa0+LtEfnfHpWp+HeMW/EQNbA5PKqcvIq7ZjwwR+GZ8/KaVeyfgLY70qr9baTDxO4s3uLgKgxitLwjhX4aPJB5Zojw/hcYYMy9dzRO7VY4tK4xiqt8htcUMnx5dGM48krghEyKFcPv5uHggqR7CivFuJrDIVIJGelDVvbabYqwJ71qqTcMa6BK13xea5lLZbc1YsZpZyUfH/AK5pSWUco1oPtT2SrFOFfbG9MfHjkUWt+y4kEtvKJACVJq9PGskOSeY3q6k9q9vnA+tRK8eSBjSayuUvZohbnRkbmEW8+pcgZ+1b34Rvo7u1SNpD48GMt3Xp9qz3EeFCYMyHyGhPDLu44LxJJMto1aSM4BHY1pTVsf8AQF0z20Q21/avau3iMQVcDpWa4n8PS8MhkXHj2e5ZebRjuPQfej3wxf6l12wAt2GQ+d2PXNT8SvkVvn574HXFY5yxmyFnBHm3grDfJE8waJyNLjf+v7xtXN9aAsT4QbQcqcFce1aG9sYpJRLCMDJYJ2PXHofyNRXVsPAPlCkDO/LPeqVy1Do31yXYEg4zNZNGp8yAjIbO3oTW6+HuORXTJnQhO6k4zn3rDXdugQxsWxzGMEjPPbqKH2F0bW6USP4eORJzg5/zTnBTWoFvi9+j6LsXh8NG1KcDY1LPcK7ADB9q874XxOXw483OokZGR81G/wDU2WJffbJrJrTwuVSf5F3i0YNtNnzPnWMsR15Z571mLtsBvKyhhgK3Qcu+/pRsyyXKYVtJAHXNDbnh0jShSdIyMMuftTlIU44CJ/4UQJDlCQPU/f7VA6eES6o4aRcsdWw29D6elEZ7eSIEtEGlDEKmSMnqdtuWaq8RZ2CtA4VtJ5tkLjkT79qYnoD6KJQqDkgEAHSc77e9ef8AxhdLPxQxJ8sS6T7nGa1nFeJXtpGQ48ZQuFJ2yT9Kx0fA7+9laWY+ZzqLc8k1opST5SEWy6wD/pV/hfE5+HOGiwRnOM0bh+D7h/n1Vch+CnYgMpIpk7q8xsyHI+O5wACGz70qIj4FXH+0aVJ+SgvQ0ZPC5VXupC0bE9qTNrYds1K8atGR6VzMSZSMBxaMy3aqeWaVzFDbRahgmr/HLZ43LqvKs7NK0uA7cq61f5xWBp4WEvihzHkd+1dm7WTJOzUOyOlPnOxp3BFNsIGe4Y6Ufauhc3NsQ+sleoNVrW4xgN350UubUTWgdeZFLliaTQSWrou8M4tHMdEmN664rYpcIWQeY71lEZ4XGk7g1o+EcR/EERSfN60qdfD8omiiyLWSNH8JvNZxNCynQw8wHU9P1ondXDu2CdhU3DoI2twQMHGKr3KaZPrXMnPnIXbq6RYikAB3+lCuKXzQDAOe+N8VYgzr5muprKJo3Gk5brUhGKesOpw+zMfifFlYrGMjGBnP1qe74b4sbM66WC+Ugb8thRK14VHDPkAbnOMUYkjSK3+bI6A9K1O5LMHy8qH8TLcF4g9vps7pGBXLIdXPsK2FrxOOSAK7MOqnFZXiFpb3h8uBIvJs8/SqtlczcNuBFMS9ux7Z0+1FKCn39j48s36PQo+IyZzDgjfACgZHvVz/AFQAYZgjjAB571mLC+FxGJUfWBtv+hFXZLuFEBSAM+PMTS17xlSRLxDiEskenxjr1HOpMnPXG9Cru7Ph+HGeTAmQjFR392iBvEYk5zgflWc49xPwOHyhGYPINK79SKdCOtJCZdLQdf8AxDHeXmliBbofJ/7eprScC43YhVBcH0rzEYJqdGKbrtWyfjxksMM3p7pacXsXH8tE4Ly0cAqQPpXglvxG6gI0ykiikPxPdxrjJ+9Y5+HLemLPcReW3/mv2pV4l/8AK7vuaVD+ksLNWXKmu1uCBnH51XZs08hCpWbAE8OLhFulOMHuKzHF+EFFLxLj0ozLcrHJhGweg71MbyK6gVXADjnWitzg+jdXXGcDAnynB2I6Ugc0a4tYBS0kYGCc7UG04rpRnyWmaceLwfqOlFOHXjeEYXOR0oTXcblHDA8qk4qSKhLGTXseiXIGx61a4Gmq6BzgipLiNZ7fUvUZpfD/AJbrSelLk/22XJY9R6dws4t0B7U15EWxpFc2DfwFI6VeUrjNcFvJManz6YNhtznJ5VJK2kYFXJWVVyKE3MuZMVE3JiZrGQ3F2UcKvMnnSnmle3Ph5fAyVA3NZn4ju2iUmNyrDqDQyw+L7+1AWbEyDl0I+tdGvxZSjyQynj/6LzXjxzsQCMnr0q8148tqFiYhQDnYEHr/AHoPd8Yt+KSawjQyY3OBj9/So7K8ZG0atSk745EVodbz0b67Y/xTCdpdy2t28inLH/cXo3rRubjMUcBGsBTz3oFK6yMJ4QoBBDD6b001qs9j4hRgQ3kbG+cHp22oHFNrQnGSTwrXnxDDJO5JZsHbFAOI30l9cF32Xkq55VBcqUmdSMEMQR2rlBk1uhXGK6ME5t+zoLvXRBroCkaMQ2cFiOlIOK6IyN64K9hU6LWHWulSFtKQDpO9Kp0TEf/Z"/>
          <p:cNvSpPr>
            <a:spLocks noChangeAspect="1" noChangeArrowheads="1"/>
          </p:cNvSpPr>
          <p:nvPr/>
        </p:nvSpPr>
        <p:spPr bwMode="auto">
          <a:xfrm>
            <a:off x="155575" y="-579438"/>
            <a:ext cx="14573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6" name="AutoShape 8" descr="data:image/jpg;base64,/9j/4AAQSkZJRgABAQAAAQABAAD/2wBDAAkGBwgHBgkIBwgKCgkLDRYPDQwMDRsUFRAWIB0iIiAdHx8kKDQsJCYxJx8fLT0tMTU3Ojo6Iys/RD84QzQ5Ojf/2wBDAQoKCg0MDRoPDxo3JR8lNzc3Nzc3Nzc3Nzc3Nzc3Nzc3Nzc3Nzc3Nzc3Nzc3Nzc3Nzc3Nzc3Nzc3Nzc3Nzc3Nzf/wAARCACwANIDASIAAhEBAxEB/8QAHAAAAQUBAQEAAAAAAAAAAAAABQABAwQGAgcI/8QAOhAAAgEDAgQEBAQFAwQDAAAAAQIDAAQREiEFMUFREyJhcQYygZEUobHwI0LB0fEVM+EHQ1JiFiRy/8QAGgEAAgMBAQAAAAAAAAAAAAAAAgMAAQQFBv/EACYRAAIDAAICAgEFAQEAAAAAAAABAgMREiEEMRNBIhQjMlFhBUL/2gAMAwEAAhEDEQA/ALsMBe2TaMBUySOn29qyHxpwn8RYSXKFdcR8RVIAI7r67cvatBw+7ju49TThQpAbGwB5HIrnitqzxN4hEkbqRHIenPBz2rzdUnVZp6i+EboOJ48QRnIIOeRpUR4/aNbcQcnOJRrGTnB/mH0IP0xQ2u/F8lqPJ2QcJOL+h6VNT0QsalT0qhBUqVOKhBqVPtTVCDUjXVNUIc4pcq6pjUL05NNiusU1QNM5NdKTS2pVC0zoNXavioa6FRxIW0kqdXzQ8MRUiy4pbiQtsO1cGmWT1pyc8qEg29KlSqyG2+HeJhsTwzIiOuHDnYjHU4+atY0k08AIMb6QUkXSRqzjkMY6ivJ/hG7Ed6baUgJJvudsjpXo1lcRx2umMnMYwUXzE788H35/lXL8unhPo9J4V3yQ1lD4n4Mt9YOIlAu4/wCIgdsbdRk9x9Nq80kUq5VuanBHY16xd+PKiMufEzhlzklCSP7CsL8W8OW1uIrqJSsdwPOOz9f7/etPhW9cGYP+l4+/uRRn6emp66BxhUsUqWahQqQNKl71CC510FJOFGfaiHCOFyX7ZIZIF+aXG1H7Hh9nboSBq0nAZgfMfoPypUrFEdXS5dmah4ddTLlIiAerbVYX4f4i2MQjln5hjHvW4jhDvGFiQR4C40jJbGdge1RzzlbgwrqZVJRtTjTsBt75oPlY79OjFt8P8RCK3hKdXIawM1RuLWa3kMcsbK4G4K1r74NFI0qyZCDOkE88jfH96rGZrlSJ1jIwcLnGw996JWMB0rejJ6TgkjHb1rkDPLc9q2MNvawTGVVWSMD5WXcj06evOmv7NJ43wsdu5XclgdgeW3723ovkKdOGOpqtXNnNDklGKdG07Gq23fftTE9FscUxpUqsmizTg0tqY1C9JAxFSLJVYE04NC4kLesUqq59aVDwJhFBK0EySLnKsCMeleocIniubIyxytpYAeIhAMeeRPtuDXl8i77VrPgbiKx+NazMCANSg75B2I3+lK8uvnXq+joeBbxnx/s2atcSQbqCunQHGVxj+bbnnah3xDam54bPE+knRqix1IGf6UVtZw4SGRisagl2Bwp9h9MY51Dxoa54jtkyYIXkP2K5NcnGaO1ZBSraZ5T1OT+XKpFhc8xpPrRW/wCHNw29Ok6tWWVtOMelSQ2YlO7Ek89xXYdiw87HxG3kgGwIJU8waai19w4KurDBgCCwGxI6UKK4yDzBo4zUvRnsqlB4xu9EOCcMk4pdlEIWONS8jtyC9fepuE8F/wBRXUZ0RSwGcj+tbOCGCws0gTQoDatY2yccs88cuv8AwM7ElgVVWvWKOCKKIoAYoYRpVRy9TvzzjnUVsNeMjIxkgjlvvg9NqsyMwBAl23XOCuB6/lUYVdYKKz5304IyN8gEdcfnWXTclixFkzRJJmJG1geV+enpq29eg61SLxkZCt/4llBULvnI264H2q5b2U0xR5FLxE7hckc8bZ+g+vrVsLE8ixswUnJLDzbDbvy96mkcTJ8VudQKqmmMefB3wRjIyc7b/mKEWcr+JlPkTJHLn6/8V6BecNNzbsjOH1D5W8vXo3TfqdudZ+24fHYXoDxgJ01Dl33/AH2psZLBLT0qQ2txKVlWB3DY1EnY/wDFEVilXAaEIFGNKp5eWeg9c0a/E6AkccaMOWMYz/WhU93JHcyf/WXUuCdTE5GfvigcmwvSAl9+KNu/ghQgbBWNdiPrWZujqkJJQ/8A5HKtXxub8VAViRA3PZ2yvrueXt3rJSnEhVkCsPvWmv0ZbPZHSpUqYLFSpUhUILFMR2rqmqy9GwaVdUqhYmG1ScKuhZcQilc4QHzbdDtUZ5ZqJxg5qs1NP7Lqm4vT1fhVyki5DZRyMFj5c+/50/E5IXdFic+IMK5J+U8/t+/WsX8JcUMQeCZiUGCnoe29G74LFIZ4mbLglhq3+h/pXIsocLOz0VV6srX9kQhF9I0Al5OVjdhkDf8AMY59sUNikMMrDSySx5DofyI9DRXhsTeG0oYmYbKdXMHA3HrRG7srfiBjlIKSRDG2AV55XHbfl0xTfkjHpinU5fkgRCgu43KuhyDkNyJ6VC3Co5R4rRADOGA6b1dh4a8V14YlUxkbFRkE1Je6X3VgQFyQF2Hv6e1FHd6EXuLjkl2c8Pgg1YtrcEuCARlRn123G2+N6vCDQyBiWz5hGANSnB2Oc7Y+lCFuTbzLKsjSwkAF8gbnoKLWc8Yn0NKTggoGIyu4PT0I29aY0ZEXYeGXN5gRasMQoCNgDmc9jj3ozLaW9ssPglM587Akhjjmeo/TPeu7YG1GqKUujbMcBdjuPbkf3vUN1NGsZt/CDDBRgNtum9IbNCRNG4KaQ4AZgNWD2wM7HoOX2qpCRMwB1KuWxoH09/X6VFw25SOOaGcFo2bKHOd+49cDbtyqFi8atpwdRymTjJzyoU+y2i9BKjaTNMCASAunOPUnnzrjinDhOzBJBqVdkAC74xim4ZCJLhLdV1zfNMSfKi+/c9P+KJvKZpTHCPAIYLrIByvXmd9hmj1guPQA4RbyQXkXjR6nRgGJOc/3965+OZwOJxQogVUTJUAHc9DRpoTb36rbhJtTZIGQw9+gFZvjivxPjU8qPpiPlOASDp55xv8AWii9fYpxBhsxcn+FrgYkkpklD12zyoTf8EZ9beH4cwO6Y6/vNbVeFKZAY7iWEAYUMoKt6E8vtXUlm9xCVuwnM+HcRHy8+x3x0o1ZjBdfI8nlieNyrjcVxitXxrhjI7wzricHyvy1etZieJ4XKuCN8bjGa1RmpIxzg4sjxTV1TUYsalT0sVAhqVPilUL0sXdsbeTBBAqs42Naj4ht1lAaP5h2rMspBII5UuqzlHS5R4srA6T1+lHuHcbR4Vt70HI2EuenrQORa4BxTJRU1jHV2yg9Rt7W9NrF/CkDZGzDcMO3Y1PY8TR5CItY1YGOuf671jbHiEtocDDxn5o35GtBa31lNmaFB4x3KsQCp9D1rLZRiN1V/I2ttJaXMI28O5VTqULkkew6Vy/BInSSWO3DEr5yo1ZwOWP31rOWkziVHRyF5/wzqx7VrrG+Q8PCyOjJnBdW0uPcEYrnzUq3+LOhHjaskgBNwYxxxrCrecka0OAQehP981asuGzWE/jy4VFUNgcmPLf71Ya9HiOFjChN1JbzHruRUks08+Q2uXWuVIO6+mKfC5vqRju8bj3EvwTSTIqFl0AaWZjnH067n9MVXedo2djIrajvg/Ke4OaF/j5eFyuZxKiF9JIHnxgYOOVMbi6u7iOaZYGtgCfEEh8wI22wCDy9qPholSw6veJQWrqrBpXY6Y4kO5+vauHvrxAJLqxjijOACDkqO5/zVPidoIrqG9hy0RTwwW5ofbpkfpU4ufxMJjJCkjBz1olBYC7G2ac273drDJYN4fiZLyRnOoA7Bj+lGeEQx29tplgdpdWoOdS6R1Oe/wBqD/CfEoTD/pk7FXLgRyAb1oY5GVsusIiO40Plj9Meg68j1pDbTwLU0VeIxpCVMaMxwSxjBwu3M7d+vrQ6GxVXMk+Y48nSfFOCAemcADYk7Grt3ctMZYkASCH/AHPIpz6DcHG/p770KvLuO4VE8WKRXBOIwXIGCNQA5nn6f1tayDlPHA0NoVkOlsAjIHPGNxgc+f0qk/iCUASeHnDZABDDvkbdu5qVrlY7eASTPFIkf+5IdIIxnPboB0+tQpbyXahoZNasdgeuP1+1Eyjm6to+IQANp8WLIQEY1HtWP49wqRkJZSroMnIP616JDwa5Qx+Oyec4GCRkd9/yql8V2EcVslxksR5SADv+tFCePoCyCaPH2XScYx6U1X+L2phnLqPI/wAvYVQNbk9RzpRx4NSpUqIoVKlSqiGsntLg8waD39jIp1aa9eu+E2oTLAfas/xHhdo+pRtt3rjU+ejWq+aPLHUnYjcVC6Ecq1vE/h/GXgbftWfntpITpcYPWutVdGa1CWpQeMoV1FIyPqRiGHUV20Y6VFjBp26Wn9huHjCQzEBWK52JwCPetLwy9iuICYRFJnYqToIPf3rz/NT2d1LaTCWFypB3Gdj6GkWURkujXV5coPv0el2NizM7I4Vx/NKwwM88Z2+tEZYmjy3iIzIATjA0/wCOtB+E3QvrKO4DATE4Ib+b69D6j1orbvJHcIssaK0PlJ0478x9cexrl2RkmdiDi49emR8agju4tSqTFkZJXkRzBzz/AOfaurE2PniZRAiISeQDY5nP+eYo9wVYJrqe2mJ8KRRoyNOH6YPY5IoJNZx2HEmgvbbxIUzkAkltuncb7gU2uerDBfDhJpFaVY45Hhu2WSzmGljtqiOdm9R9OVZbiDPbv4QDA5GA2wbsR6VtyeBRpI34HUf+3k4CnbpttzPf9Kjl4JFbBPFs7f8ACaPFSFZA0gcnbzY22IyMkAdc06M0jO4N9gT4csb7xIuISlooV1DxC+kFt8YP3+tatmuYbZ2dWJAKiUOORxt129e3LnUVrNkqpCBY1ATTyi7AdMb9D9d6IRok2EA1IN9JUY26Zx7ZHPOdtqXOWsNLEVZo0kaNZFbwlYiRFbKnf+bq3IHntkVKyxzhj4DGXQUGXHkJxvt79R0orb8DglDSzRM5XOAwyp8vRetF7Xg8CASEeGh33XG3r25DnQc8JoBteFyXMrISqAjU5J2AxnJ3IGd/2d7rMkcQtbCREiX/ALoOCTnzb1Leyi6U2ligW3AOXkHml64zzwP7VNbWaoTFoIUbAocZXrnc79fpVNtl4kBp2mM6qiadePMg1aCSQMnPbP1oH8TX8l1YwwAASHIJJPmNai6jjUywsrPIwYhBuxGTvt0z+nrWb49bxALCNWrWWyjeXcYwOwGOVSPTL6ZhuIWcl1YyREjxItwCMDbtWUNejy2iJIkfmYcjnl671g+K2zWvEJoSMYfy+xO1b6Z6Yb4Y9KdLrSpU8zipU9KoXh6nx/4je3VlVcntWQf4nnEpYxkDPLNE+IxpNIS2+PWs/fQxgkbCuZ4/j1qONDm5L0w7a8diuxhwFbrmub23huFLKBnvWUX+EwKk5FFrS+OACcHtTnQovYjIWJ9SKd3YGNjjb0ofJEytpIOa1YZLgaXADVRvrDYgr12IpkLvpgyp+4maKEdKbGOlW5IyjYYGonTPKtSlolS+jafBp8bhEwRnWWBw3kA+Xv8AT+9a5jHNDDNLpNyv8Nio8sgHXbbP9qxf/Trw1ubtGdi8kJXSg8w9c9OdG7iW6s76S3nkMi7MurbUMbHI68hXM8qvZ6jseFcuPGQSKlSpjDYJ5gbj971U4rxa5eXwLu43xlGUBSfc8/8AFMt74nnwVydlPTO+/c1Sn4fFe3qG7dzbxgsMjAOTncjf7UFSyXYzyWuH+hex4Wl9wxbqS8YQ+IAoXcZzjYjntVieF+IyeVxoDaQASVA55O/326D1qOXi6wwQ2sEmlAMKFACxj0BH5Vd4BMluWmeJ5yPLrfJIONunfO3Kjl/ZlXoLcN4V+IcMVVHXJlkjlJB3xkYHXB2PbmaLWnDpYQ66nJ1NocnV6DPoM8tts1A/G7PhkCmY4uHOAg3O2/KgXFfi6aSIi3YQgHCgHJ54H+KXkpei+kbi64pZ8OgHjFVxtgYzk9vqazV5xS54nKU1GG2LEBCcffn27faszHcy3U5a4bXrAzhjnGByA54PL3rTcLhXwmE0RjU5yGyVc46Mf3mrUMK1FiCF4WEkXyjI8zYOOWCMcu/9KstPIFGRphBIJRcnl2zy/vUD3kakjWdv5YySRyG53PP+hqnHduzFlcMoBOVcnSmMH0yCOWxwTRpAS7LcJDSPHMqnAUrg6d+e5Ge/76ZrjYeCKSRQxkxkc2AI3PT8qPB8wlMyAaAMhs6tjv8AbpyoD8RTaHZPGIdU0jIDZO3PHOgl7Dh6BAmHELcYAZlGCmSD++dYj4qiMfEAxUgug8rdCMg1tra1ez4i/hENCx35jn2FBvjqFDZQSopXTKQRjuMZ/KtFEslgi9bHTEYpUjtSraYh6VNg0qmkCb8VlYnc5PrVWWWSZsk7000XhuBjpmrnC7NriQHHI0rIxWk7K5tpNAY/pUQLFwq51ZrU8RhS3txkb1T+HeHrdzmVujUr5koOTCjFt4S8PtZTGDKDkDY1c+dTHJgnpR64W3hgMeRkday12WjuCyk4yaxV2u16bU+Cwo8TsSo2B25UGZcEg1sImW6h0vgnrQTi3DmjYvGu1barM6Ym6nrlEM/9N2Rb+9LKCwgyD7EVpL62F1AYgwDIuVkLEY57n9KwfwrxBeHcZieQfw3Oh8nGAev0r0aGOSSZkYZjY+XSBlhVXR/LQqZYjO20zAqsxGsNjS3Q9h6Vzf27vMhLjIGTk8/etN8Q8CUWYvh/DkTHinbdfX1/ftm3DB0YkGMqAGxsTWbeLOpCSthjJ7edLhkiujFG6EDEkgAOR9q0tpfxRWBt+GeHO6t/uAjQvf361i76HxR8hA57jOKl+HL1eGXMkM50CY+XbkRtsfWmNatM0q+LCBSSK5kkZvFuX3cyA5X2J2H2NUrI3Ss8uhxFKTGGGche477j8qP3tobgPPqYlhzzknHT15VasrN5pigRUTHMLybqB251FNYLcHo/DIBKwZmCOjDGeS9ADz2wCfert/cySykMCqaS5YLjOO3TmPX2o7wTgJjfXcMGVtyicm2yPz/Wid5wmFLdtChGbfc5IP1pfNNkzDDq9xHhypmGkMIxkOeW4Hbnue2KshZTKkQBAJBdeahSOQIGx/t9TLccIVJna5LiIFlWNAAzgjkzHfG4274pKfBgZRIXB3Z8Y1Z5nlTNSA70mSTAZWAAHI6QzYOwx3oLeOhKqqvKqEMSV257nt2q8JFjTSM7rz5D97ULm/gxkrMuZGBxqJAPIkd8DfFLS1jNxEdlcQSEQrJkRsSZOjHnzqfi9lHe2cazDIDbdaFxRLGvgtlDESGxgg56j1qn8V8Xewgt44WJd282D2H+KH45OWRfYm1daKf4UjcZjXIoZdfCbJ8oqa0+LtEfnfHpWp+HeMW/EQNbA5PKqcvIq7ZjwwR+GZ8/KaVeyfgLY70qr9baTDxO4s3uLgKgxitLwjhX4aPJB5Zojw/hcYYMy9dzRO7VY4tK4xiqt8htcUMnx5dGM48krghEyKFcPv5uHggqR7CivFuJrDIVIJGelDVvbabYqwJ71qqTcMa6BK13xea5lLZbc1YsZpZyUfH/AK5pSWUco1oPtT2SrFOFfbG9MfHjkUWt+y4kEtvKJACVJq9PGskOSeY3q6k9q9vnA+tRK8eSBjSayuUvZohbnRkbmEW8+pcgZ+1b34Rvo7u1SNpD48GMt3Xp9qz3EeFCYMyHyGhPDLu44LxJJMto1aSM4BHY1pTVsf8AQF0z20Q21/avau3iMQVcDpWa4n8PS8MhkXHj2e5ZebRjuPQfej3wxf6l12wAt2GQ+d2PXNT8SvkVvn574HXFY5yxmyFnBHm3grDfJE8waJyNLjf+v7xtXN9aAsT4QbQcqcFce1aG9sYpJRLCMDJYJ2PXHofyNRXVsPAPlCkDO/LPeqVy1Do31yXYEg4zNZNGp8yAjIbO3oTW6+HuORXTJnQhO6k4zn3rDXdugQxsWxzGMEjPPbqKH2F0bW6USP4eORJzg5/zTnBTWoFvi9+j6LsXh8NG1KcDY1LPcK7ADB9q874XxOXw483OokZGR81G/wDU2WJffbJrJrTwuVSf5F3i0YNtNnzPnWMsR15Z571mLtsBvKyhhgK3Qcu+/pRsyyXKYVtJAHXNDbnh0jShSdIyMMuftTlIU44CJ/4UQJDlCQPU/f7VA6eES6o4aRcsdWw29D6elEZ7eSIEtEGlDEKmSMnqdtuWaq8RZ2CtA4VtJ5tkLjkT79qYnoD6KJQqDkgEAHSc77e9ef8AxhdLPxQxJ8sS6T7nGa1nFeJXtpGQ48ZQuFJ2yT9Kx0fA7+9laWY+ZzqLc8k1opST5SEWy6wD/pV/hfE5+HOGiwRnOM0bh+D7h/n1Vch+CnYgMpIpk7q8xsyHI+O5wACGz70qIj4FXH+0aVJ+SgvQ0ZPC5VXupC0bE9qTNrYds1K8atGR6VzMSZSMBxaMy3aqeWaVzFDbRahgmr/HLZ43LqvKs7NK0uA7cq61f5xWBp4WEvihzHkd+1dm7WTJOzUOyOlPnOxp3BFNsIGe4Y6Ufauhc3NsQ+sleoNVrW4xgN350UubUTWgdeZFLliaTQSWrou8M4tHMdEmN664rYpcIWQeY71lEZ4XGk7g1o+EcR/EERSfN60qdfD8omiiyLWSNH8JvNZxNCynQw8wHU9P1ondXDu2CdhU3DoI2twQMHGKr3KaZPrXMnPnIXbq6RYikAB3+lCuKXzQDAOe+N8VYgzr5muprKJo3Gk5brUhGKesOpw+zMfifFlYrGMjGBnP1qe74b4sbM66WC+Ugb8thRK14VHDPkAbnOMUYkjSK3+bI6A9K1O5LMHy8qH8TLcF4g9vps7pGBXLIdXPsK2FrxOOSAK7MOqnFZXiFpb3h8uBIvJs8/SqtlczcNuBFMS9ux7Z0+1FKCn39j48s36PQo+IyZzDgjfACgZHvVz/AFQAYZgjjAB571mLC+FxGJUfWBtv+hFXZLuFEBSAM+PMTS17xlSRLxDiEskenxjr1HOpMnPXG9Cru7Ph+HGeTAmQjFR392iBvEYk5zgflWc49xPwOHyhGYPINK79SKdCOtJCZdLQdf8AxDHeXmliBbofJ/7eprScC43YhVBcH0rzEYJqdGKbrtWyfjxksMM3p7pacXsXH8tE4Ly0cAqQPpXglvxG6gI0ykiikPxPdxrjJ+9Y5+HLemLPcReW3/mv2pV4l/8AK7vuaVD+ksLNWXKmu1uCBnH51XZs08hCpWbAE8OLhFulOMHuKzHF+EFFLxLj0ozLcrHJhGweg71MbyK6gVXADjnWitzg+jdXXGcDAnynB2I6Ugc0a4tYBS0kYGCc7UG04rpRnyWmaceLwfqOlFOHXjeEYXOR0oTXcblHDA8qk4qSKhLGTXseiXIGx61a4Gmq6BzgipLiNZ7fUvUZpfD/AJbrSelLk/22XJY9R6dws4t0B7U15EWxpFc2DfwFI6VeUrjNcFvJManz6YNhtznJ5VJK2kYFXJWVVyKE3MuZMVE3JiZrGQ3F2UcKvMnnSnmle3Ph5fAyVA3NZn4ju2iUmNyrDqDQyw+L7+1AWbEyDl0I+tdGvxZSjyQynj/6LzXjxzsQCMnr0q8148tqFiYhQDnYEHr/AHoPd8Yt+KSawjQyY3OBj9/So7K8ZG0atSk745EVodbz0b67Y/xTCdpdy2t28inLH/cXo3rRubjMUcBGsBTz3oFK6yMJ4QoBBDD6b001qs9j4hRgQ3kbG+cHp22oHFNrQnGSTwrXnxDDJO5JZsHbFAOI30l9cF32Xkq55VBcqUmdSMEMQR2rlBk1uhXGK6ME5t+zoLvXRBroCkaMQ2cFiOlIOK6IyN64K9hU6LWHWulSFtKQDpO9Kp0TEf/Z"/>
          <p:cNvSpPr>
            <a:spLocks noChangeAspect="1" noChangeArrowheads="1"/>
          </p:cNvSpPr>
          <p:nvPr/>
        </p:nvSpPr>
        <p:spPr bwMode="auto">
          <a:xfrm>
            <a:off x="155575" y="-579438"/>
            <a:ext cx="14573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sleeping monke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3030757" cy="2016224"/>
          </a:xfrm>
          <a:prstGeom prst="rect">
            <a:avLst/>
          </a:prstGeom>
        </p:spPr>
      </p:pic>
      <p:pic>
        <p:nvPicPr>
          <p:cNvPr id="8" name="Picture 7" descr="sleeping kang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844824"/>
            <a:ext cx="2448272" cy="1833459"/>
          </a:xfrm>
          <a:prstGeom prst="rect">
            <a:avLst/>
          </a:prstGeom>
        </p:spPr>
      </p:pic>
      <p:pic>
        <p:nvPicPr>
          <p:cNvPr id="9" name="Picture 8" descr="sleeping koa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6807" y="1766344"/>
            <a:ext cx="2405633" cy="2022696"/>
          </a:xfrm>
          <a:prstGeom prst="rect">
            <a:avLst/>
          </a:prstGeom>
        </p:spPr>
      </p:pic>
      <p:sp>
        <p:nvSpPr>
          <p:cNvPr id="10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sleep? </a:t>
            </a: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isolated brain?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6" descr="sensory pathway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4176712" cy="5171167"/>
          </a:xfrm>
          <a:noFill/>
        </p:spPr>
      </p:pic>
      <p:pic>
        <p:nvPicPr>
          <p:cNvPr id="12292" name="Picture 7" descr="sensory homuncul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1340768"/>
            <a:ext cx="4135115" cy="5138458"/>
          </a:xfrm>
          <a:noFill/>
        </p:spPr>
      </p:pic>
      <p:sp>
        <p:nvSpPr>
          <p:cNvPr id="5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Sensory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7544" y="4509120"/>
            <a:ext cx="8229600" cy="1976437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NREM (SWS) – burst firing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>
                <a:solidFill>
                  <a:srgbClr val="00CC00"/>
                </a:solidFill>
              </a:rPr>
              <a:t>Wake/REM – tonic firing</a:t>
            </a:r>
            <a:endParaRPr lang="en-GB" sz="2800" dirty="0" smtClean="0"/>
          </a:p>
        </p:txBody>
      </p:sp>
      <p:grpSp>
        <p:nvGrpSpPr>
          <p:cNvPr id="14340" name="Group 10"/>
          <p:cNvGrpSpPr>
            <a:grpSpLocks/>
          </p:cNvGrpSpPr>
          <p:nvPr/>
        </p:nvGrpSpPr>
        <p:grpSpPr bwMode="auto">
          <a:xfrm>
            <a:off x="35496" y="1412777"/>
            <a:ext cx="5400600" cy="2304256"/>
            <a:chOff x="431" y="981"/>
            <a:chExt cx="4815" cy="1377"/>
          </a:xfrm>
        </p:grpSpPr>
        <p:pic>
          <p:nvPicPr>
            <p:cNvPr id="14342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981"/>
              <a:ext cx="4815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3" name="Rectangle 9"/>
            <p:cNvSpPr>
              <a:spLocks noChangeArrowheads="1"/>
            </p:cNvSpPr>
            <p:nvPr/>
          </p:nvSpPr>
          <p:spPr bwMode="auto">
            <a:xfrm>
              <a:off x="476" y="981"/>
              <a:ext cx="181" cy="2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251520" y="3789040"/>
            <a:ext cx="272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(McCormick &amp; Bal, 1997)</a:t>
            </a:r>
          </a:p>
        </p:txBody>
      </p:sp>
      <p:sp>
        <p:nvSpPr>
          <p:cNvPr id="8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dirty="0" err="1" smtClean="0">
                <a:solidFill>
                  <a:schemeClr val="bg1"/>
                </a:solidFill>
              </a:rPr>
              <a:t>Thalamocortical</a:t>
            </a:r>
            <a:r>
              <a:rPr lang="en-GB" sz="2800" dirty="0" smtClean="0">
                <a:solidFill>
                  <a:schemeClr val="bg1"/>
                </a:solidFill>
              </a:rPr>
              <a:t> relay neurons have an </a:t>
            </a:r>
            <a:r>
              <a:rPr lang="en-GB" sz="2800" b="1" dirty="0" smtClean="0">
                <a:solidFill>
                  <a:schemeClr val="bg1"/>
                </a:solidFill>
              </a:rPr>
              <a:t>‘awake’ </a:t>
            </a:r>
            <a:r>
              <a:rPr lang="en-GB" sz="2800" dirty="0" smtClean="0">
                <a:solidFill>
                  <a:schemeClr val="bg1"/>
                </a:solidFill>
              </a:rPr>
              <a:t>and an </a:t>
            </a:r>
            <a:r>
              <a:rPr lang="en-GB" sz="2800" b="1" dirty="0" smtClean="0">
                <a:solidFill>
                  <a:schemeClr val="bg1"/>
                </a:solidFill>
              </a:rPr>
              <a:t>‘asleep’ </a:t>
            </a:r>
            <a:r>
              <a:rPr lang="en-GB" sz="2800" dirty="0" smtClean="0">
                <a:solidFill>
                  <a:schemeClr val="bg1"/>
                </a:solidFill>
              </a:rPr>
              <a:t>mode</a:t>
            </a:r>
          </a:p>
        </p:txBody>
      </p:sp>
      <p:pic>
        <p:nvPicPr>
          <p:cNvPr id="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340768"/>
            <a:ext cx="3600400" cy="4938691"/>
          </a:xfrm>
          <a:noFill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227762" y="6446663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(Sherman &amp; </a:t>
            </a:r>
            <a:r>
              <a:rPr lang="en-GB" dirty="0" err="1"/>
              <a:t>Guillery</a:t>
            </a:r>
            <a:r>
              <a:rPr lang="en-GB" dirty="0"/>
              <a:t>, 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030140"/>
            <a:ext cx="3095823" cy="5711228"/>
          </a:xfrm>
        </p:spPr>
      </p:pic>
      <p:sp>
        <p:nvSpPr>
          <p:cNvPr id="163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11959" y="1700808"/>
            <a:ext cx="4608513" cy="4895850"/>
          </a:xfrm>
        </p:spPr>
        <p:txBody>
          <a:bodyPr/>
          <a:lstStyle/>
          <a:p>
            <a:pPr eaLnBrk="1" hangingPunct="1"/>
            <a:r>
              <a:rPr lang="en-GB" dirty="0" smtClean="0"/>
              <a:t>During wakefulness:</a:t>
            </a:r>
          </a:p>
          <a:p>
            <a:pPr lvl="1" eaLnBrk="1" hangingPunct="1"/>
            <a:r>
              <a:rPr lang="en-GB" sz="3200" dirty="0" smtClean="0"/>
              <a:t>‘the gateway to the cortex’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During NREM sleep:</a:t>
            </a:r>
          </a:p>
          <a:p>
            <a:pPr lvl="1" eaLnBrk="1" hangingPunct="1"/>
            <a:r>
              <a:rPr lang="en-GB" sz="3200" dirty="0" smtClean="0"/>
              <a:t>Sensory information becomes distorted</a:t>
            </a:r>
          </a:p>
          <a:p>
            <a:pPr eaLnBrk="1" hangingPunct="1"/>
            <a:endParaRPr lang="en-GB" sz="2800" dirty="0" smtClean="0"/>
          </a:p>
        </p:txBody>
      </p:sp>
      <p:sp>
        <p:nvSpPr>
          <p:cNvPr id="5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thalamocortical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10369"/>
            <a:ext cx="5698960" cy="495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259632" y="6244034"/>
            <a:ext cx="673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/>
              <a:t>The sleep switch: hypothalamic control of sleep and wakefulness</a:t>
            </a:r>
          </a:p>
          <a:p>
            <a:pPr algn="ctr"/>
            <a:r>
              <a:rPr lang="en-GB" dirty="0"/>
              <a:t>(</a:t>
            </a:r>
            <a:r>
              <a:rPr lang="en-GB" dirty="0" err="1"/>
              <a:t>Saper</a:t>
            </a:r>
            <a:r>
              <a:rPr lang="en-GB" dirty="0"/>
              <a:t> </a:t>
            </a:r>
            <a:r>
              <a:rPr lang="en-GB" i="1" dirty="0"/>
              <a:t>et al</a:t>
            </a:r>
            <a:r>
              <a:rPr lang="en-GB" dirty="0"/>
              <a:t>, 2001)</a:t>
            </a:r>
          </a:p>
        </p:txBody>
      </p:sp>
      <p:sp>
        <p:nvSpPr>
          <p:cNvPr id="5" name="Title 10"/>
          <p:cNvSpPr txBox="1">
            <a:spLocks/>
          </p:cNvSpPr>
          <p:nvPr/>
        </p:nvSpPr>
        <p:spPr bwMode="auto">
          <a:xfrm>
            <a:off x="0" y="-27384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700" dirty="0" smtClean="0">
                <a:solidFill>
                  <a:schemeClr val="bg1"/>
                </a:solidFill>
              </a:rPr>
              <a:t>‘Wake-active’ neurons project to thalamus and cortex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030140"/>
            <a:ext cx="3095823" cy="5711228"/>
          </a:xfrm>
        </p:spPr>
      </p:pic>
      <p:sp>
        <p:nvSpPr>
          <p:cNvPr id="163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484313"/>
            <a:ext cx="4608513" cy="4895850"/>
          </a:xfrm>
        </p:spPr>
        <p:txBody>
          <a:bodyPr/>
          <a:lstStyle/>
          <a:p>
            <a:pPr eaLnBrk="1" hangingPunct="1"/>
            <a:r>
              <a:rPr lang="en-GB" sz="2800" smtClean="0"/>
              <a:t>During wakefulness:</a:t>
            </a:r>
          </a:p>
          <a:p>
            <a:pPr lvl="1" eaLnBrk="1" hangingPunct="1"/>
            <a:r>
              <a:rPr lang="en-GB" sz="2400" smtClean="0"/>
              <a:t>‘the gateway to the cortex’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During NREM sleep:</a:t>
            </a:r>
          </a:p>
          <a:p>
            <a:pPr lvl="1" eaLnBrk="1" hangingPunct="1"/>
            <a:r>
              <a:rPr lang="en-GB" sz="2400" smtClean="0"/>
              <a:t>Sensory information becomes distorted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Due to the firing properties of thalamocortical neurons</a:t>
            </a:r>
          </a:p>
          <a:p>
            <a:pPr lvl="1" eaLnBrk="1" hangingPunct="1">
              <a:buFont typeface="Wingdings" pitchFamily="2" charset="2"/>
              <a:buNone/>
            </a:pPr>
            <a:endParaRPr lang="en-GB" sz="2400" smtClean="0"/>
          </a:p>
        </p:txBody>
      </p:sp>
      <p:sp>
        <p:nvSpPr>
          <p:cNvPr id="5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thalamocortical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496" y="1844824"/>
            <a:ext cx="4949253" cy="3214539"/>
          </a:xfrm>
          <a:noFill/>
        </p:spPr>
      </p:pic>
      <p:sp>
        <p:nvSpPr>
          <p:cNvPr id="1536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1412776"/>
            <a:ext cx="40386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CC00"/>
                </a:solidFill>
              </a:rPr>
              <a:t>Tonic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Linear spike response to increasing current injections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Faithful representation of sensory information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</a:rPr>
              <a:t>Bursting</a:t>
            </a:r>
            <a:r>
              <a:rPr lang="en-GB" sz="28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Non-linear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Distorted information flow</a:t>
            </a: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251520" y="522920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(Sherman &amp; </a:t>
            </a:r>
            <a:r>
              <a:rPr lang="en-GB" dirty="0" err="1"/>
              <a:t>Guillery</a:t>
            </a:r>
            <a:r>
              <a:rPr lang="en-GB" dirty="0"/>
              <a:t>, 2002)</a:t>
            </a:r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Bursting closes the gateway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GB" sz="1200" dirty="0" smtClean="0"/>
          </a:p>
          <a:p>
            <a:pPr lvl="1" eaLnBrk="1" hangingPunct="1"/>
            <a:r>
              <a:rPr lang="en-GB" dirty="0" smtClean="0"/>
              <a:t>Can switch TC firing mode from burst to tonic</a:t>
            </a:r>
          </a:p>
          <a:p>
            <a:pPr lvl="1" eaLnBrk="1" hangingPunct="1"/>
            <a:r>
              <a:rPr lang="en-GB" dirty="0" smtClean="0"/>
              <a:t>Due to a direct depolarising effect on TC cells: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95736" y="2636912"/>
            <a:ext cx="4747221" cy="3269159"/>
            <a:chOff x="703" y="2568"/>
            <a:chExt cx="2346" cy="1650"/>
          </a:xfrm>
        </p:grpSpPr>
        <p:grpSp>
          <p:nvGrpSpPr>
            <p:cNvPr id="18437" name="Group 6"/>
            <p:cNvGrpSpPr>
              <a:grpSpLocks/>
            </p:cNvGrpSpPr>
            <p:nvPr/>
          </p:nvGrpSpPr>
          <p:grpSpPr bwMode="auto">
            <a:xfrm>
              <a:off x="703" y="2568"/>
              <a:ext cx="2346" cy="1424"/>
              <a:chOff x="703" y="2568"/>
              <a:chExt cx="2346" cy="1424"/>
            </a:xfrm>
          </p:grpSpPr>
          <p:pic>
            <p:nvPicPr>
              <p:cNvPr id="1843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03" y="2568"/>
                <a:ext cx="2346" cy="1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40" name="Rectangle 5"/>
              <p:cNvSpPr>
                <a:spLocks noChangeArrowheads="1"/>
              </p:cNvSpPr>
              <p:nvPr/>
            </p:nvSpPr>
            <p:spPr bwMode="auto">
              <a:xfrm>
                <a:off x="703" y="2568"/>
                <a:ext cx="227" cy="1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38" name="Text Box 7"/>
            <p:cNvSpPr txBox="1">
              <a:spLocks noChangeArrowheads="1"/>
            </p:cNvSpPr>
            <p:nvPr/>
          </p:nvSpPr>
          <p:spPr bwMode="auto">
            <a:xfrm>
              <a:off x="1399" y="3987"/>
              <a:ext cx="1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(McCormick, 1992)</a:t>
              </a:r>
            </a:p>
          </p:txBody>
        </p:sp>
      </p:grpSp>
      <p:sp>
        <p:nvSpPr>
          <p:cNvPr id="9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Acetylcholine, </a:t>
            </a:r>
            <a:r>
              <a:rPr lang="en-GB" sz="3200" dirty="0" err="1" smtClean="0">
                <a:solidFill>
                  <a:schemeClr val="bg1"/>
                </a:solidFill>
              </a:rPr>
              <a:t>noradrenaline</a:t>
            </a:r>
            <a:r>
              <a:rPr lang="en-GB" sz="3200" dirty="0" smtClean="0">
                <a:solidFill>
                  <a:schemeClr val="bg1"/>
                </a:solidFill>
              </a:rPr>
              <a:t>, histamine and glutamate: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Summary: sleep-wake circuitry</a:t>
            </a:r>
            <a:endParaRPr lang="en-GB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382" y="1250279"/>
            <a:ext cx="6277618" cy="516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2"/>
          <p:cNvSpPr txBox="1">
            <a:spLocks noChangeArrowheads="1"/>
          </p:cNvSpPr>
          <p:nvPr/>
        </p:nvSpPr>
        <p:spPr bwMode="auto">
          <a:xfrm>
            <a:off x="250825" y="1124744"/>
            <a:ext cx="2995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/>
              <a:t>Blue = sleep-active</a:t>
            </a:r>
          </a:p>
          <a:p>
            <a:pPr eaLnBrk="1" hangingPunct="1"/>
            <a:r>
              <a:rPr lang="en-GB" sz="2000" dirty="0"/>
              <a:t>Red = wake-active</a:t>
            </a:r>
          </a:p>
          <a:p>
            <a:pPr eaLnBrk="1" hangingPunct="1"/>
            <a:r>
              <a:rPr lang="en-GB" sz="2000" dirty="0"/>
              <a:t>Green = cortex/thalamus</a:t>
            </a:r>
            <a:endParaRPr lang="en-US" sz="2000" dirty="0"/>
          </a:p>
        </p:txBody>
      </p:sp>
      <p:pic>
        <p:nvPicPr>
          <p:cNvPr id="410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4293096"/>
            <a:ext cx="7073793" cy="20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969" y="6502665"/>
            <a:ext cx="746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 </a:t>
            </a:r>
            <a:r>
              <a:rPr lang="en-GB" dirty="0" smtClean="0"/>
              <a:t>Franks &amp; Zecharia 2011; Canadian Journal of </a:t>
            </a:r>
            <a:r>
              <a:rPr lang="en-GB" dirty="0" err="1" smtClean="0"/>
              <a:t>Anesthesia</a:t>
            </a:r>
            <a:r>
              <a:rPr lang="en-GB" dirty="0" smtClean="0"/>
              <a:t> 58(2</a:t>
            </a:r>
            <a:r>
              <a:rPr lang="en-GB" dirty="0"/>
              <a:t>):139-48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4149080"/>
            <a:ext cx="8892480" cy="2162175"/>
          </a:xfrm>
        </p:spPr>
        <p:txBody>
          <a:bodyPr/>
          <a:lstStyle/>
          <a:p>
            <a:pPr eaLnBrk="1" hangingPunct="1"/>
            <a:r>
              <a:rPr lang="en-GB" sz="2800" dirty="0" smtClean="0"/>
              <a:t>Natural, reversible state of ‘behavioural quiescence’</a:t>
            </a:r>
          </a:p>
          <a:p>
            <a:pPr eaLnBrk="1" hangingPunct="1"/>
            <a:r>
              <a:rPr lang="en-GB" sz="2800" dirty="0" smtClean="0"/>
              <a:t>Species-specific stereotypic posture</a:t>
            </a:r>
          </a:p>
          <a:p>
            <a:pPr eaLnBrk="1" hangingPunct="1"/>
            <a:r>
              <a:rPr lang="en-GB" sz="2800" dirty="0" smtClean="0"/>
              <a:t>Reduced responsiveness to sensory stimuli</a:t>
            </a:r>
          </a:p>
          <a:p>
            <a:pPr eaLnBrk="1" hangingPunct="1"/>
            <a:r>
              <a:rPr lang="en-GB" sz="2800" dirty="0" smtClean="0"/>
              <a:t>Rebound after deprivation</a:t>
            </a:r>
          </a:p>
          <a:p>
            <a:pPr eaLnBrk="1" hangingPunct="1">
              <a:buFont typeface="Wingdings" pitchFamily="2" charset="2"/>
              <a:buNone/>
            </a:pPr>
            <a:endParaRPr lang="en-GB" sz="2800" dirty="0" smtClean="0"/>
          </a:p>
          <a:p>
            <a:pPr eaLnBrk="1" hangingPunct="1"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7174" name="AutoShape 6" descr="data:image/jpg;base64,/9j/4AAQSkZJRgABAQAAAQABAAD/2wBDAAkGBwgHBgkIBwgKCgkLDRYPDQwMDRsUFRAWIB0iIiAdHx8kKDQsJCYxJx8fLT0tMTU3Ojo6Iys/RD84QzQ5Ojf/2wBDAQoKCg0MDRoPDxo3JR8lNzc3Nzc3Nzc3Nzc3Nzc3Nzc3Nzc3Nzc3Nzc3Nzc3Nzc3Nzc3Nzc3Nzc3Nzc3Nzc3Nzf/wAARCACwANIDASIAAhEBAxEB/8QAHAAAAQUBAQEAAAAAAAAAAAAABQABAwQGAgcI/8QAOhAAAgEDAgQEBAQFAwQDAAAAAQIDAAQREiEFMUFREyJhcQYygZEUobHwI0LB0fEVM+EHQ1JiFiRy/8QAGgEAAgMBAQAAAAAAAAAAAAAAAgMAAQQFBv/EACYRAAIDAAICAgEFAQEAAAAAAAABAgMREiEEMRNBIhQjMlFhBUL/2gAMAwEAAhEDEQA/ALsMBe2TaMBUySOn29qyHxpwn8RYSXKFdcR8RVIAI7r67cvatBw+7ju49TThQpAbGwB5HIrnitqzxN4hEkbqRHIenPBz2rzdUnVZp6i+EboOJ48QRnIIOeRpUR4/aNbcQcnOJRrGTnB/mH0IP0xQ2u/F8lqPJ2QcJOL+h6VNT0QsalT0qhBUqVOKhBqVPtTVCDUjXVNUIc4pcq6pjUL05NNiusU1QNM5NdKTS2pVC0zoNXavioa6FRxIW0kqdXzQ8MRUiy4pbiQtsO1cGmWT1pyc8qEg29KlSqyG2+HeJhsTwzIiOuHDnYjHU4+atY0k08AIMb6QUkXSRqzjkMY6ivJ/hG7Ed6baUgJJvudsjpXo1lcRx2umMnMYwUXzE788H35/lXL8unhPo9J4V3yQ1lD4n4Mt9YOIlAu4/wCIgdsbdRk9x9Nq80kUq5VuanBHY16xd+PKiMufEzhlzklCSP7CsL8W8OW1uIrqJSsdwPOOz9f7/etPhW9cGYP+l4+/uRRn6emp66BxhUsUqWahQqQNKl71CC510FJOFGfaiHCOFyX7ZIZIF+aXG1H7Hh9nboSBq0nAZgfMfoPypUrFEdXS5dmah4ddTLlIiAerbVYX4f4i2MQjln5hjHvW4jhDvGFiQR4C40jJbGdge1RzzlbgwrqZVJRtTjTsBt75oPlY79OjFt8P8RCK3hKdXIawM1RuLWa3kMcsbK4G4K1r74NFI0qyZCDOkE88jfH96rGZrlSJ1jIwcLnGw996JWMB0rejJ6TgkjHb1rkDPLc9q2MNvawTGVVWSMD5WXcj06evOmv7NJ43wsdu5XclgdgeW3723ovkKdOGOpqtXNnNDklGKdG07Gq23fftTE9FscUxpUqsmizTg0tqY1C9JAxFSLJVYE04NC4kLesUqq59aVDwJhFBK0EySLnKsCMeleocIniubIyxytpYAeIhAMeeRPtuDXl8i77VrPgbiKx+NazMCANSg75B2I3+lK8uvnXq+joeBbxnx/s2atcSQbqCunQHGVxj+bbnnah3xDam54bPE+knRqix1IGf6UVtZw4SGRisagl2Bwp9h9MY51Dxoa54jtkyYIXkP2K5NcnGaO1ZBSraZ5T1OT+XKpFhc8xpPrRW/wCHNw29Ok6tWWVtOMelSQ2YlO7Ek89xXYdiw87HxG3kgGwIJU8waai19w4KurDBgCCwGxI6UKK4yDzBo4zUvRnsqlB4xu9EOCcMk4pdlEIWONS8jtyC9fepuE8F/wBRXUZ0RSwGcj+tbOCGCws0gTQoDatY2yccs88cuv8AwM7ElgVVWvWKOCKKIoAYoYRpVRy9TvzzjnUVsNeMjIxkgjlvvg9NqsyMwBAl23XOCuB6/lUYVdYKKz5304IyN8gEdcfnWXTclixFkzRJJmJG1geV+enpq29eg61SLxkZCt/4llBULvnI264H2q5b2U0xR5FLxE7hckc8bZ+g+vrVsLE8ixswUnJLDzbDbvy96mkcTJ8VudQKqmmMefB3wRjIyc7b/mKEWcr+JlPkTJHLn6/8V6BecNNzbsjOH1D5W8vXo3TfqdudZ+24fHYXoDxgJ01Dl33/AH2psZLBLT0qQ2txKVlWB3DY1EnY/wDFEVilXAaEIFGNKp5eWeg9c0a/E6AkccaMOWMYz/WhU93JHcyf/WXUuCdTE5GfvigcmwvSAl9+KNu/ghQgbBWNdiPrWZujqkJJQ/8A5HKtXxub8VAViRA3PZ2yvrueXt3rJSnEhVkCsPvWmv0ZbPZHSpUqYLFSpUhUILFMR2rqmqy9GwaVdUqhYmG1ScKuhZcQilc4QHzbdDtUZ5ZqJxg5qs1NP7Lqm4vT1fhVyki5DZRyMFj5c+/50/E5IXdFic+IMK5J+U8/t+/WsX8JcUMQeCZiUGCnoe29G74LFIZ4mbLglhq3+h/pXIsocLOz0VV6srX9kQhF9I0Al5OVjdhkDf8AMY59sUNikMMrDSySx5DofyI9DRXhsTeG0oYmYbKdXMHA3HrRG7srfiBjlIKSRDG2AV55XHbfl0xTfkjHpinU5fkgRCgu43KuhyDkNyJ6VC3Co5R4rRADOGA6b1dh4a8V14YlUxkbFRkE1Je6X3VgQFyQF2Hv6e1FHd6EXuLjkl2c8Pgg1YtrcEuCARlRn123G2+N6vCDQyBiWz5hGANSnB2Oc7Y+lCFuTbzLKsjSwkAF8gbnoKLWc8Yn0NKTggoGIyu4PT0I29aY0ZEXYeGXN5gRasMQoCNgDmc9jj3ozLaW9ssPglM587Akhjjmeo/TPeu7YG1GqKUujbMcBdjuPbkf3vUN1NGsZt/CDDBRgNtum9IbNCRNG4KaQ4AZgNWD2wM7HoOX2qpCRMwB1KuWxoH09/X6VFw25SOOaGcFo2bKHOd+49cDbtyqFi8atpwdRymTjJzyoU+y2i9BKjaTNMCASAunOPUnnzrjinDhOzBJBqVdkAC74xim4ZCJLhLdV1zfNMSfKi+/c9P+KJvKZpTHCPAIYLrIByvXmd9hmj1guPQA4RbyQXkXjR6nRgGJOc/3965+OZwOJxQogVUTJUAHc9DRpoTb36rbhJtTZIGQw9+gFZvjivxPjU8qPpiPlOASDp55xv8AWii9fYpxBhsxcn+FrgYkkpklD12zyoTf8EZ9beH4cwO6Y6/vNbVeFKZAY7iWEAYUMoKt6E8vtXUlm9xCVuwnM+HcRHy8+x3x0o1ZjBdfI8nlieNyrjcVxitXxrhjI7wzricHyvy1etZieJ4XKuCN8bjGa1RmpIxzg4sjxTV1TUYsalT0sVAhqVPilUL0sXdsbeTBBAqs42Naj4ht1lAaP5h2rMspBII5UuqzlHS5R4srA6T1+lHuHcbR4Vt70HI2EuenrQORa4BxTJRU1jHV2yg9Rt7W9NrF/CkDZGzDcMO3Y1PY8TR5CItY1YGOuf671jbHiEtocDDxn5o35GtBa31lNmaFB4x3KsQCp9D1rLZRiN1V/I2ttJaXMI28O5VTqULkkew6Vy/BInSSWO3DEr5yo1ZwOWP31rOWkziVHRyF5/wzqx7VrrG+Q8PCyOjJnBdW0uPcEYrnzUq3+LOhHjaskgBNwYxxxrCrecka0OAQehP981asuGzWE/jy4VFUNgcmPLf71Ya9HiOFjChN1JbzHruRUks08+Q2uXWuVIO6+mKfC5vqRju8bj3EvwTSTIqFl0AaWZjnH067n9MVXedo2djIrajvg/Ke4OaF/j5eFyuZxKiF9JIHnxgYOOVMbi6u7iOaZYGtgCfEEh8wI22wCDy9qPholSw6veJQWrqrBpXY6Y4kO5+vauHvrxAJLqxjijOACDkqO5/zVPidoIrqG9hy0RTwwW5ofbpkfpU4ufxMJjJCkjBz1olBYC7G2ac273drDJYN4fiZLyRnOoA7Bj+lGeEQx29tplgdpdWoOdS6R1Oe/wBqD/CfEoTD/pk7FXLgRyAb1oY5GVsusIiO40Plj9Meg68j1pDbTwLU0VeIxpCVMaMxwSxjBwu3M7d+vrQ6GxVXMk+Y48nSfFOCAemcADYk7Grt3ctMZYkASCH/AHPIpz6DcHG/p770KvLuO4VE8WKRXBOIwXIGCNQA5nn6f1tayDlPHA0NoVkOlsAjIHPGNxgc+f0qk/iCUASeHnDZABDDvkbdu5qVrlY7eASTPFIkf+5IdIIxnPboB0+tQpbyXahoZNasdgeuP1+1Eyjm6to+IQANp8WLIQEY1HtWP49wqRkJZSroMnIP616JDwa5Qx+Oyec4GCRkd9/yql8V2EcVslxksR5SADv+tFCePoCyCaPH2XScYx6U1X+L2phnLqPI/wAvYVQNbk9RzpRx4NSpUqIoVKlSqiGsntLg8waD39jIp1aa9eu+E2oTLAfas/xHhdo+pRtt3rjU+ejWq+aPLHUnYjcVC6Ecq1vE/h/GXgbftWfntpITpcYPWutVdGa1CWpQeMoV1FIyPqRiGHUV20Y6VFjBp26Wn9huHjCQzEBWK52JwCPetLwy9iuICYRFJnYqToIPf3rz/NT2d1LaTCWFypB3Gdj6GkWURkujXV5coPv0el2NizM7I4Vx/NKwwM88Z2+tEZYmjy3iIzIATjA0/wCOtB+E3QvrKO4DATE4Ib+b69D6j1orbvJHcIssaK0PlJ0478x9cexrl2RkmdiDi49emR8agju4tSqTFkZJXkRzBzz/AOfaurE2PniZRAiISeQDY5nP+eYo9wVYJrqe2mJ8KRRoyNOH6YPY5IoJNZx2HEmgvbbxIUzkAkltuncb7gU2uerDBfDhJpFaVY45Hhu2WSzmGljtqiOdm9R9OVZbiDPbv4QDA5GA2wbsR6VtyeBRpI34HUf+3k4CnbpttzPf9Kjl4JFbBPFs7f8ACaPFSFZA0gcnbzY22IyMkAdc06M0jO4N9gT4csb7xIuISlooV1DxC+kFt8YP3+tatmuYbZ2dWJAKiUOORxt129e3LnUVrNkqpCBY1ATTyi7AdMb9D9d6IRok2EA1IN9JUY26Zx7ZHPOdtqXOWsNLEVZo0kaNZFbwlYiRFbKnf+bq3IHntkVKyxzhj4DGXQUGXHkJxvt79R0orb8DglDSzRM5XOAwyp8vRetF7Xg8CASEeGh33XG3r25DnQc8JoBteFyXMrISqAjU5J2AxnJ3IGd/2d7rMkcQtbCREiX/ALoOCTnzb1Leyi6U2ligW3AOXkHml64zzwP7VNbWaoTFoIUbAocZXrnc79fpVNtl4kBp2mM6qiadePMg1aCSQMnPbP1oH8TX8l1YwwAASHIJJPmNai6jjUywsrPIwYhBuxGTvt0z+nrWb49bxALCNWrWWyjeXcYwOwGOVSPTL6ZhuIWcl1YyREjxItwCMDbtWUNejy2iJIkfmYcjnl671g+K2zWvEJoSMYfy+xO1b6Z6Yb4Y9KdLrSpU8zipU9KoXh6nx/4je3VlVcntWQf4nnEpYxkDPLNE+IxpNIS2+PWs/fQxgkbCuZ4/j1qONDm5L0w7a8diuxhwFbrmub23huFLKBnvWUX+EwKk5FFrS+OACcHtTnQovYjIWJ9SKd3YGNjjb0ofJEytpIOa1YZLgaXADVRvrDYgr12IpkLvpgyp+4maKEdKbGOlW5IyjYYGonTPKtSlolS+jafBp8bhEwRnWWBw3kA+Xv8AT+9a5jHNDDNLpNyv8Nio8sgHXbbP9qxf/Trw1ubtGdi8kJXSg8w9c9OdG7iW6s76S3nkMi7MurbUMbHI68hXM8qvZ6jseFcuPGQSKlSpjDYJ5gbj971U4rxa5eXwLu43xlGUBSfc8/8AFMt74nnwVydlPTO+/c1Sn4fFe3qG7dzbxgsMjAOTncjf7UFSyXYzyWuH+hex4Wl9wxbqS8YQ+IAoXcZzjYjntVieF+IyeVxoDaQASVA55O/326D1qOXi6wwQ2sEmlAMKFACxj0BH5Vd4BMluWmeJ5yPLrfJIONunfO3Kjl/ZlXoLcN4V+IcMVVHXJlkjlJB3xkYHXB2PbmaLWnDpYQ66nJ1NocnV6DPoM8tts1A/G7PhkCmY4uHOAg3O2/KgXFfi6aSIi3YQgHCgHJ54H+KXkpei+kbi64pZ8OgHjFVxtgYzk9vqazV5xS54nKU1GG2LEBCcffn27faszHcy3U5a4bXrAzhjnGByA54PL3rTcLhXwmE0RjU5yGyVc46Mf3mrUMK1FiCF4WEkXyjI8zYOOWCMcu/9KstPIFGRphBIJRcnl2zy/vUD3kakjWdv5YySRyG53PP+hqnHduzFlcMoBOVcnSmMH0yCOWxwTRpAS7LcJDSPHMqnAUrg6d+e5Ge/76ZrjYeCKSRQxkxkc2AI3PT8qPB8wlMyAaAMhs6tjv8AbpyoD8RTaHZPGIdU0jIDZO3PHOgl7Dh6BAmHELcYAZlGCmSD++dYj4qiMfEAxUgug8rdCMg1tra1ez4i/hENCx35jn2FBvjqFDZQSopXTKQRjuMZ/KtFEslgi9bHTEYpUjtSraYh6VNg0qmkCb8VlYnc5PrVWWWSZsk7000XhuBjpmrnC7NriQHHI0rIxWk7K5tpNAY/pUQLFwq51ZrU8RhS3txkb1T+HeHrdzmVujUr5koOTCjFt4S8PtZTGDKDkDY1c+dTHJgnpR64W3hgMeRkday12WjuCyk4yaxV2u16bU+Cwo8TsSo2B25UGZcEg1sImW6h0vgnrQTi3DmjYvGu1barM6Ym6nrlEM/9N2Rb+9LKCwgyD7EVpL62F1AYgwDIuVkLEY57n9KwfwrxBeHcZieQfw3Oh8nGAev0r0aGOSSZkYZjY+XSBlhVXR/LQqZYjO20zAqsxGsNjS3Q9h6Vzf27vMhLjIGTk8/etN8Q8CUWYvh/DkTHinbdfX1/ftm3DB0YkGMqAGxsTWbeLOpCSthjJ7edLhkiujFG6EDEkgAOR9q0tpfxRWBt+GeHO6t/uAjQvf361i76HxR8hA57jOKl+HL1eGXMkM50CY+XbkRtsfWmNatM0q+LCBSSK5kkZvFuX3cyA5X2J2H2NUrI3Ss8uhxFKTGGGche477j8qP3tobgPPqYlhzzknHT15VasrN5pigRUTHMLybqB251FNYLcHo/DIBKwZmCOjDGeS9ADz2wCfert/cySykMCqaS5YLjOO3TmPX2o7wTgJjfXcMGVtyicm2yPz/Wid5wmFLdtChGbfc5IP1pfNNkzDDq9xHhypmGkMIxkOeW4Hbnue2KshZTKkQBAJBdeahSOQIGx/t9TLccIVJna5LiIFlWNAAzgjkzHfG4274pKfBgZRIXB3Z8Y1Z5nlTNSA70mSTAZWAAHI6QzYOwx3oLeOhKqqvKqEMSV257nt2q8JFjTSM7rz5D97ULm/gxkrMuZGBxqJAPIkd8DfFLS1jNxEdlcQSEQrJkRsSZOjHnzqfi9lHe2cazDIDbdaFxRLGvgtlDESGxgg56j1qn8V8Xewgt44WJd282D2H+KH45OWRfYm1daKf4UjcZjXIoZdfCbJ8oqa0+LtEfnfHpWp+HeMW/EQNbA5PKqcvIq7ZjwwR+GZ8/KaVeyfgLY70qr9baTDxO4s3uLgKgxitLwjhX4aPJB5Zojw/hcYYMy9dzRO7VY4tK4xiqt8htcUMnx5dGM48krghEyKFcPv5uHggqR7CivFuJrDIVIJGelDVvbabYqwJ71qqTcMa6BK13xea5lLZbc1YsZpZyUfH/AK5pSWUco1oPtT2SrFOFfbG9MfHjkUWt+y4kEtvKJACVJq9PGskOSeY3q6k9q9vnA+tRK8eSBjSayuUvZohbnRkbmEW8+pcgZ+1b34Rvo7u1SNpD48GMt3Xp9qz3EeFCYMyHyGhPDLu44LxJJMto1aSM4BHY1pTVsf8AQF0z20Q21/avau3iMQVcDpWa4n8PS8MhkXHj2e5ZebRjuPQfej3wxf6l12wAt2GQ+d2PXNT8SvkVvn574HXFY5yxmyFnBHm3grDfJE8waJyNLjf+v7xtXN9aAsT4QbQcqcFce1aG9sYpJRLCMDJYJ2PXHofyNRXVsPAPlCkDO/LPeqVy1Do31yXYEg4zNZNGp8yAjIbO3oTW6+HuORXTJnQhO6k4zn3rDXdugQxsWxzGMEjPPbqKH2F0bW6USP4eORJzg5/zTnBTWoFvi9+j6LsXh8NG1KcDY1LPcK7ADB9q874XxOXw483OokZGR81G/wDU2WJffbJrJrTwuVSf5F3i0YNtNnzPnWMsR15Z571mLtsBvKyhhgK3Qcu+/pRsyyXKYVtJAHXNDbnh0jShSdIyMMuftTlIU44CJ/4UQJDlCQPU/f7VA6eES6o4aRcsdWw29D6elEZ7eSIEtEGlDEKmSMnqdtuWaq8RZ2CtA4VtJ5tkLjkT79qYnoD6KJQqDkgEAHSc77e9ef8AxhdLPxQxJ8sS6T7nGa1nFeJXtpGQ48ZQuFJ2yT9Kx0fA7+9laWY+ZzqLc8k1opST5SEWy6wD/pV/hfE5+HOGiwRnOM0bh+D7h/n1Vch+CnYgMpIpk7q8xsyHI+O5wACGz70qIj4FXH+0aVJ+SgvQ0ZPC5VXupC0bE9qTNrYds1K8atGR6VzMSZSMBxaMy3aqeWaVzFDbRahgmr/HLZ43LqvKs7NK0uA7cq61f5xWBp4WEvihzHkd+1dm7WTJOzUOyOlPnOxp3BFNsIGe4Y6Ufauhc3NsQ+sleoNVrW4xgN350UubUTWgdeZFLliaTQSWrou8M4tHMdEmN664rYpcIWQeY71lEZ4XGk7g1o+EcR/EERSfN60qdfD8omiiyLWSNH8JvNZxNCynQw8wHU9P1ondXDu2CdhU3DoI2twQMHGKr3KaZPrXMnPnIXbq6RYikAB3+lCuKXzQDAOe+N8VYgzr5muprKJo3Gk5brUhGKesOpw+zMfifFlYrGMjGBnP1qe74b4sbM66WC+Ugb8thRK14VHDPkAbnOMUYkjSK3+bI6A9K1O5LMHy8qH8TLcF4g9vps7pGBXLIdXPsK2FrxOOSAK7MOqnFZXiFpb3h8uBIvJs8/SqtlczcNuBFMS9ux7Z0+1FKCn39j48s36PQo+IyZzDgjfACgZHvVz/AFQAYZgjjAB571mLC+FxGJUfWBtv+hFXZLuFEBSAM+PMTS17xlSRLxDiEskenxjr1HOpMnPXG9Cru7Ph+HGeTAmQjFR392iBvEYk5zgflWc49xPwOHyhGYPINK79SKdCOtJCZdLQdf8AxDHeXmliBbofJ/7eprScC43YhVBcH0rzEYJqdGKbrtWyfjxksMM3p7pacXsXH8tE4Ly0cAqQPpXglvxG6gI0ykiikPxPdxrjJ+9Y5+HLemLPcReW3/mv2pV4l/8AK7vuaVD+ksLNWXKmu1uCBnH51XZs08hCpWbAE8OLhFulOMHuKzHF+EFFLxLj0ozLcrHJhGweg71MbyK6gVXADjnWitzg+jdXXGcDAnynB2I6Ugc0a4tYBS0kYGCc7UG04rpRnyWmaceLwfqOlFOHXjeEYXOR0oTXcblHDA8qk4qSKhLGTXseiXIGx61a4Gmq6BzgipLiNZ7fUvUZpfD/AJbrSelLk/22XJY9R6dws4t0B7U15EWxpFc2DfwFI6VeUrjNcFvJManz6YNhtznJ5VJK2kYFXJWVVyKE3MuZMVE3JiZrGQ3F2UcKvMnnSnmle3Ph5fAyVA3NZn4ju2iUmNyrDqDQyw+L7+1AWbEyDl0I+tdGvxZSjyQynj/6LzXjxzsQCMnr0q8148tqFiYhQDnYEHr/AHoPd8Yt+KSawjQyY3OBj9/So7K8ZG0atSk745EVodbz0b67Y/xTCdpdy2t28inLH/cXo3rRubjMUcBGsBTz3oFK6yMJ4QoBBDD6b001qs9j4hRgQ3kbG+cHp22oHFNrQnGSTwrXnxDDJO5JZsHbFAOI30l9cF32Xkq55VBcqUmdSMEMQR2rlBk1uhXGK6ME5t+zoLvXRBroCkaMQ2cFiOlIOK6IyN64K9hU6LWHWulSFtKQDpO9Kp0TEf/Z"/>
          <p:cNvSpPr>
            <a:spLocks noChangeAspect="1" noChangeArrowheads="1"/>
          </p:cNvSpPr>
          <p:nvPr/>
        </p:nvSpPr>
        <p:spPr bwMode="auto">
          <a:xfrm>
            <a:off x="155575" y="-579438"/>
            <a:ext cx="14573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6" name="AutoShape 8" descr="data:image/jpg;base64,/9j/4AAQSkZJRgABAQAAAQABAAD/2wBDAAkGBwgHBgkIBwgKCgkLDRYPDQwMDRsUFRAWIB0iIiAdHx8kKDQsJCYxJx8fLT0tMTU3Ojo6Iys/RD84QzQ5Ojf/2wBDAQoKCg0MDRoPDxo3JR8lNzc3Nzc3Nzc3Nzc3Nzc3Nzc3Nzc3Nzc3Nzc3Nzc3Nzc3Nzc3Nzc3Nzc3Nzc3Nzc3Nzf/wAARCACwANIDASIAAhEBAxEB/8QAHAAAAQUBAQEAAAAAAAAAAAAABQABAwQGAgcI/8QAOhAAAgEDAgQEBAQFAwQDAAAAAQIDAAQREiEFMUFREyJhcQYygZEUobHwI0LB0fEVM+EHQ1JiFiRy/8QAGgEAAgMBAQAAAAAAAAAAAAAAAgMAAQQFBv/EACYRAAIDAAICAgEFAQEAAAAAAAABAgMREiEEMRNBIhQjMlFhBUL/2gAMAwEAAhEDEQA/ALsMBe2TaMBUySOn29qyHxpwn8RYSXKFdcR8RVIAI7r67cvatBw+7ju49TThQpAbGwB5HIrnitqzxN4hEkbqRHIenPBz2rzdUnVZp6i+EboOJ48QRnIIOeRpUR4/aNbcQcnOJRrGTnB/mH0IP0xQ2u/F8lqPJ2QcJOL+h6VNT0QsalT0qhBUqVOKhBqVPtTVCDUjXVNUIc4pcq6pjUL05NNiusU1QNM5NdKTS2pVC0zoNXavioa6FRxIW0kqdXzQ8MRUiy4pbiQtsO1cGmWT1pyc8qEg29KlSqyG2+HeJhsTwzIiOuHDnYjHU4+atY0k08AIMb6QUkXSRqzjkMY6ivJ/hG7Ed6baUgJJvudsjpXo1lcRx2umMnMYwUXzE788H35/lXL8unhPo9J4V3yQ1lD4n4Mt9YOIlAu4/wCIgdsbdRk9x9Nq80kUq5VuanBHY16xd+PKiMufEzhlzklCSP7CsL8W8OW1uIrqJSsdwPOOz9f7/etPhW9cGYP+l4+/uRRn6emp66BxhUsUqWahQqQNKl71CC510FJOFGfaiHCOFyX7ZIZIF+aXG1H7Hh9nboSBq0nAZgfMfoPypUrFEdXS5dmah4ddTLlIiAerbVYX4f4i2MQjln5hjHvW4jhDvGFiQR4C40jJbGdge1RzzlbgwrqZVJRtTjTsBt75oPlY79OjFt8P8RCK3hKdXIawM1RuLWa3kMcsbK4G4K1r74NFI0qyZCDOkE88jfH96rGZrlSJ1jIwcLnGw996JWMB0rejJ6TgkjHb1rkDPLc9q2MNvawTGVVWSMD5WXcj06evOmv7NJ43wsdu5XclgdgeW3723ovkKdOGOpqtXNnNDklGKdG07Gq23fftTE9FscUxpUqsmizTg0tqY1C9JAxFSLJVYE04NC4kLesUqq59aVDwJhFBK0EySLnKsCMeleocIniubIyxytpYAeIhAMeeRPtuDXl8i77VrPgbiKx+NazMCANSg75B2I3+lK8uvnXq+joeBbxnx/s2atcSQbqCunQHGVxj+bbnnah3xDam54bPE+knRqix1IGf6UVtZw4SGRisagl2Bwp9h9MY51Dxoa54jtkyYIXkP2K5NcnGaO1ZBSraZ5T1OT+XKpFhc8xpPrRW/wCHNw29Ok6tWWVtOMelSQ2YlO7Ek89xXYdiw87HxG3kgGwIJU8waai19w4KurDBgCCwGxI6UKK4yDzBo4zUvRnsqlB4xu9EOCcMk4pdlEIWONS8jtyC9fepuE8F/wBRXUZ0RSwGcj+tbOCGCws0gTQoDatY2yccs88cuv8AwM7ElgVVWvWKOCKKIoAYoYRpVRy9TvzzjnUVsNeMjIxkgjlvvg9NqsyMwBAl23XOCuB6/lUYVdYKKz5304IyN8gEdcfnWXTclixFkzRJJmJG1geV+enpq29eg61SLxkZCt/4llBULvnI264H2q5b2U0xR5FLxE7hckc8bZ+g+vrVsLE8ixswUnJLDzbDbvy96mkcTJ8VudQKqmmMefB3wRjIyc7b/mKEWcr+JlPkTJHLn6/8V6BecNNzbsjOH1D5W8vXo3TfqdudZ+24fHYXoDxgJ01Dl33/AH2psZLBLT0qQ2txKVlWB3DY1EnY/wDFEVilXAaEIFGNKp5eWeg9c0a/E6AkccaMOWMYz/WhU93JHcyf/WXUuCdTE5GfvigcmwvSAl9+KNu/ghQgbBWNdiPrWZujqkJJQ/8A5HKtXxub8VAViRA3PZ2yvrueXt3rJSnEhVkCsPvWmv0ZbPZHSpUqYLFSpUhUILFMR2rqmqy9GwaVdUqhYmG1ScKuhZcQilc4QHzbdDtUZ5ZqJxg5qs1NP7Lqm4vT1fhVyki5DZRyMFj5c+/50/E5IXdFic+IMK5J+U8/t+/WsX8JcUMQeCZiUGCnoe29G74LFIZ4mbLglhq3+h/pXIsocLOz0VV6srX9kQhF9I0Al5OVjdhkDf8AMY59sUNikMMrDSySx5DofyI9DRXhsTeG0oYmYbKdXMHA3HrRG7srfiBjlIKSRDG2AV55XHbfl0xTfkjHpinU5fkgRCgu43KuhyDkNyJ6VC3Co5R4rRADOGA6b1dh4a8V14YlUxkbFRkE1Je6X3VgQFyQF2Hv6e1FHd6EXuLjkl2c8Pgg1YtrcEuCARlRn123G2+N6vCDQyBiWz5hGANSnB2Oc7Y+lCFuTbzLKsjSwkAF8gbnoKLWc8Yn0NKTggoGIyu4PT0I29aY0ZEXYeGXN5gRasMQoCNgDmc9jj3ozLaW9ssPglM587Akhjjmeo/TPeu7YG1GqKUujbMcBdjuPbkf3vUN1NGsZt/CDDBRgNtum9IbNCRNG4KaQ4AZgNWD2wM7HoOX2qpCRMwB1KuWxoH09/X6VFw25SOOaGcFo2bKHOd+49cDbtyqFi8atpwdRymTjJzyoU+y2i9BKjaTNMCASAunOPUnnzrjinDhOzBJBqVdkAC74xim4ZCJLhLdV1zfNMSfKi+/c9P+KJvKZpTHCPAIYLrIByvXmd9hmj1guPQA4RbyQXkXjR6nRgGJOc/3965+OZwOJxQogVUTJUAHc9DRpoTb36rbhJtTZIGQw9+gFZvjivxPjU8qPpiPlOASDp55xv8AWii9fYpxBhsxcn+FrgYkkpklD12zyoTf8EZ9beH4cwO6Y6/vNbVeFKZAY7iWEAYUMoKt6E8vtXUlm9xCVuwnM+HcRHy8+x3x0o1ZjBdfI8nlieNyrjcVxitXxrhjI7wzricHyvy1etZieJ4XKuCN8bjGa1RmpIxzg4sjxTV1TUYsalT0sVAhqVPilUL0sXdsbeTBBAqs42Naj4ht1lAaP5h2rMspBII5UuqzlHS5R4srA6T1+lHuHcbR4Vt70HI2EuenrQORa4BxTJRU1jHV2yg9Rt7W9NrF/CkDZGzDcMO3Y1PY8TR5CItY1YGOuf671jbHiEtocDDxn5o35GtBa31lNmaFB4x3KsQCp9D1rLZRiN1V/I2ttJaXMI28O5VTqULkkew6Vy/BInSSWO3DEr5yo1ZwOWP31rOWkziVHRyF5/wzqx7VrrG+Q8PCyOjJnBdW0uPcEYrnzUq3+LOhHjaskgBNwYxxxrCrecka0OAQehP981asuGzWE/jy4VFUNgcmPLf71Ya9HiOFjChN1JbzHruRUks08+Q2uXWuVIO6+mKfC5vqRju8bj3EvwTSTIqFl0AaWZjnH067n9MVXedo2djIrajvg/Ke4OaF/j5eFyuZxKiF9JIHnxgYOOVMbi6u7iOaZYGtgCfEEh8wI22wCDy9qPholSw6veJQWrqrBpXY6Y4kO5+vauHvrxAJLqxjijOACDkqO5/zVPidoIrqG9hy0RTwwW5ofbpkfpU4ufxMJjJCkjBz1olBYC7G2ac273drDJYN4fiZLyRnOoA7Bj+lGeEQx29tplgdpdWoOdS6R1Oe/wBqD/CfEoTD/pk7FXLgRyAb1oY5GVsusIiO40Plj9Meg68j1pDbTwLU0VeIxpCVMaMxwSxjBwu3M7d+vrQ6GxVXMk+Y48nSfFOCAemcADYk7Grt3ctMZYkASCH/AHPIpz6DcHG/p770KvLuO4VE8WKRXBOIwXIGCNQA5nn6f1tayDlPHA0NoVkOlsAjIHPGNxgc+f0qk/iCUASeHnDZABDDvkbdu5qVrlY7eASTPFIkf+5IdIIxnPboB0+tQpbyXahoZNasdgeuP1+1Eyjm6to+IQANp8WLIQEY1HtWP49wqRkJZSroMnIP616JDwa5Qx+Oyec4GCRkd9/yql8V2EcVslxksR5SADv+tFCePoCyCaPH2XScYx6U1X+L2phnLqPI/wAvYVQNbk9RzpRx4NSpUqIoVKlSqiGsntLg8waD39jIp1aa9eu+E2oTLAfas/xHhdo+pRtt3rjU+ejWq+aPLHUnYjcVC6Ecq1vE/h/GXgbftWfntpITpcYPWutVdGa1CWpQeMoV1FIyPqRiGHUV20Y6VFjBp26Wn9huHjCQzEBWK52JwCPetLwy9iuICYRFJnYqToIPf3rz/NT2d1LaTCWFypB3Gdj6GkWURkujXV5coPv0el2NizM7I4Vx/NKwwM88Z2+tEZYmjy3iIzIATjA0/wCOtB+E3QvrKO4DATE4Ib+b69D6j1orbvJHcIssaK0PlJ0478x9cexrl2RkmdiDi49emR8agju4tSqTFkZJXkRzBzz/AOfaurE2PniZRAiISeQDY5nP+eYo9wVYJrqe2mJ8KRRoyNOH6YPY5IoJNZx2HEmgvbbxIUzkAkltuncb7gU2uerDBfDhJpFaVY45Hhu2WSzmGljtqiOdm9R9OVZbiDPbv4QDA5GA2wbsR6VtyeBRpI34HUf+3k4CnbpttzPf9Kjl4JFbBPFs7f8ACaPFSFZA0gcnbzY22IyMkAdc06M0jO4N9gT4csb7xIuISlooV1DxC+kFt8YP3+tatmuYbZ2dWJAKiUOORxt129e3LnUVrNkqpCBY1ATTyi7AdMb9D9d6IRok2EA1IN9JUY26Zx7ZHPOdtqXOWsNLEVZo0kaNZFbwlYiRFbKnf+bq3IHntkVKyxzhj4DGXQUGXHkJxvt79R0orb8DglDSzRM5XOAwyp8vRetF7Xg8CASEeGh33XG3r25DnQc8JoBteFyXMrISqAjU5J2AxnJ3IGd/2d7rMkcQtbCREiX/ALoOCTnzb1Leyi6U2ligW3AOXkHml64zzwP7VNbWaoTFoIUbAocZXrnc79fpVNtl4kBp2mM6qiadePMg1aCSQMnPbP1oH8TX8l1YwwAASHIJJPmNai6jjUywsrPIwYhBuxGTvt0z+nrWb49bxALCNWrWWyjeXcYwOwGOVSPTL6ZhuIWcl1YyREjxItwCMDbtWUNejy2iJIkfmYcjnl671g+K2zWvEJoSMYfy+xO1b6Z6Yb4Y9KdLrSpU8zipU9KoXh6nx/4je3VlVcntWQf4nnEpYxkDPLNE+IxpNIS2+PWs/fQxgkbCuZ4/j1qONDm5L0w7a8diuxhwFbrmub23huFLKBnvWUX+EwKk5FFrS+OACcHtTnQovYjIWJ9SKd3YGNjjb0ofJEytpIOa1YZLgaXADVRvrDYgr12IpkLvpgyp+4maKEdKbGOlW5IyjYYGonTPKtSlolS+jafBp8bhEwRnWWBw3kA+Xv8AT+9a5jHNDDNLpNyv8Nio8sgHXbbP9qxf/Trw1ubtGdi8kJXSg8w9c9OdG7iW6s76S3nkMi7MurbUMbHI68hXM8qvZ6jseFcuPGQSKlSpjDYJ5gbj971U4rxa5eXwLu43xlGUBSfc8/8AFMt74nnwVydlPTO+/c1Sn4fFe3qG7dzbxgsMjAOTncjf7UFSyXYzyWuH+hex4Wl9wxbqS8YQ+IAoXcZzjYjntVieF+IyeVxoDaQASVA55O/326D1qOXi6wwQ2sEmlAMKFACxj0BH5Vd4BMluWmeJ5yPLrfJIONunfO3Kjl/ZlXoLcN4V+IcMVVHXJlkjlJB3xkYHXB2PbmaLWnDpYQ66nJ1NocnV6DPoM8tts1A/G7PhkCmY4uHOAg3O2/KgXFfi6aSIi3YQgHCgHJ54H+KXkpei+kbi64pZ8OgHjFVxtgYzk9vqazV5xS54nKU1GG2LEBCcffn27faszHcy3U5a4bXrAzhjnGByA54PL3rTcLhXwmE0RjU5yGyVc46Mf3mrUMK1FiCF4WEkXyjI8zYOOWCMcu/9KstPIFGRphBIJRcnl2zy/vUD3kakjWdv5YySRyG53PP+hqnHduzFlcMoBOVcnSmMH0yCOWxwTRpAS7LcJDSPHMqnAUrg6d+e5Ge/76ZrjYeCKSRQxkxkc2AI3PT8qPB8wlMyAaAMhs6tjv8AbpyoD8RTaHZPGIdU0jIDZO3PHOgl7Dh6BAmHELcYAZlGCmSD++dYj4qiMfEAxUgug8rdCMg1tra1ez4i/hENCx35jn2FBvjqFDZQSopXTKQRjuMZ/KtFEslgi9bHTEYpUjtSraYh6VNg0qmkCb8VlYnc5PrVWWWSZsk7000XhuBjpmrnC7NriQHHI0rIxWk7K5tpNAY/pUQLFwq51ZrU8RhS3txkb1T+HeHrdzmVujUr5koOTCjFt4S8PtZTGDKDkDY1c+dTHJgnpR64W3hgMeRkday12WjuCyk4yaxV2u16bU+Cwo8TsSo2B25UGZcEg1sImW6h0vgnrQTi3DmjYvGu1barM6Ym6nrlEM/9N2Rb+9LKCwgyD7EVpL62F1AYgwDIuVkLEY57n9KwfwrxBeHcZieQfw3Oh8nGAev0r0aGOSSZkYZjY+XSBlhVXR/LQqZYjO20zAqsxGsNjS3Q9h6Vzf27vMhLjIGTk8/etN8Q8CUWYvh/DkTHinbdfX1/ftm3DB0YkGMqAGxsTWbeLOpCSthjJ7edLhkiujFG6EDEkgAOR9q0tpfxRWBt+GeHO6t/uAjQvf361i76HxR8hA57jOKl+HL1eGXMkM50CY+XbkRtsfWmNatM0q+LCBSSK5kkZvFuX3cyA5X2J2H2NUrI3Ss8uhxFKTGGGche477j8qP3tobgPPqYlhzzknHT15VasrN5pigRUTHMLybqB251FNYLcHo/DIBKwZmCOjDGeS9ADz2wCfert/cySykMCqaS5YLjOO3TmPX2o7wTgJjfXcMGVtyicm2yPz/Wid5wmFLdtChGbfc5IP1pfNNkzDDq9xHhypmGkMIxkOeW4Hbnue2KshZTKkQBAJBdeahSOQIGx/t9TLccIVJna5LiIFlWNAAzgjkzHfG4274pKfBgZRIXB3Z8Y1Z5nlTNSA70mSTAZWAAHI6QzYOwx3oLeOhKqqvKqEMSV257nt2q8JFjTSM7rz5D97ULm/gxkrMuZGBxqJAPIkd8DfFLS1jNxEdlcQSEQrJkRsSZOjHnzqfi9lHe2cazDIDbdaFxRLGvgtlDESGxgg56j1qn8V8Xewgt44WJd282D2H+KH45OWRfYm1daKf4UjcZjXIoZdfCbJ8oqa0+LtEfnfHpWp+HeMW/EQNbA5PKqcvIq7ZjwwR+GZ8/KaVeyfgLY70qr9baTDxO4s3uLgKgxitLwjhX4aPJB5Zojw/hcYYMy9dzRO7VY4tK4xiqt8htcUMnx5dGM48krghEyKFcPv5uHggqR7CivFuJrDIVIJGelDVvbabYqwJ71qqTcMa6BK13xea5lLZbc1YsZpZyUfH/AK5pSWUco1oPtT2SrFOFfbG9MfHjkUWt+y4kEtvKJACVJq9PGskOSeY3q6k9q9vnA+tRK8eSBjSayuUvZohbnRkbmEW8+pcgZ+1b34Rvo7u1SNpD48GMt3Xp9qz3EeFCYMyHyGhPDLu44LxJJMto1aSM4BHY1pTVsf8AQF0z20Q21/avau3iMQVcDpWa4n8PS8MhkXHj2e5ZebRjuPQfej3wxf6l12wAt2GQ+d2PXNT8SvkVvn574HXFY5yxmyFnBHm3grDfJE8waJyNLjf+v7xtXN9aAsT4QbQcqcFce1aG9sYpJRLCMDJYJ2PXHofyNRXVsPAPlCkDO/LPeqVy1Do31yXYEg4zNZNGp8yAjIbO3oTW6+HuORXTJnQhO6k4zn3rDXdugQxsWxzGMEjPPbqKH2F0bW6USP4eORJzg5/zTnBTWoFvi9+j6LsXh8NG1KcDY1LPcK7ADB9q874XxOXw483OokZGR81G/wDU2WJffbJrJrTwuVSf5F3i0YNtNnzPnWMsR15Z571mLtsBvKyhhgK3Qcu+/pRsyyXKYVtJAHXNDbnh0jShSdIyMMuftTlIU44CJ/4UQJDlCQPU/f7VA6eES6o4aRcsdWw29D6elEZ7eSIEtEGlDEKmSMnqdtuWaq8RZ2CtA4VtJ5tkLjkT79qYnoD6KJQqDkgEAHSc77e9ef8AxhdLPxQxJ8sS6T7nGa1nFeJXtpGQ48ZQuFJ2yT9Kx0fA7+9laWY+ZzqLc8k1opST5SEWy6wD/pV/hfE5+HOGiwRnOM0bh+D7h/n1Vch+CnYgMpIpk7q8xsyHI+O5wACGz70qIj4FXH+0aVJ+SgvQ0ZPC5VXupC0bE9qTNrYds1K8atGR6VzMSZSMBxaMy3aqeWaVzFDbRahgmr/HLZ43LqvKs7NK0uA7cq61f5xWBp4WEvihzHkd+1dm7WTJOzUOyOlPnOxp3BFNsIGe4Y6Ufauhc3NsQ+sleoNVrW4xgN350UubUTWgdeZFLliaTQSWrou8M4tHMdEmN664rYpcIWQeY71lEZ4XGk7g1o+EcR/EERSfN60qdfD8omiiyLWSNH8JvNZxNCynQw8wHU9P1ondXDu2CdhU3DoI2twQMHGKr3KaZPrXMnPnIXbq6RYikAB3+lCuKXzQDAOe+N8VYgzr5muprKJo3Gk5brUhGKesOpw+zMfifFlYrGMjGBnP1qe74b4sbM66WC+Ugb8thRK14VHDPkAbnOMUYkjSK3+bI6A9K1O5LMHy8qH8TLcF4g9vps7pGBXLIdXPsK2FrxOOSAK7MOqnFZXiFpb3h8uBIvJs8/SqtlczcNuBFMS9ux7Z0+1FKCn39j48s36PQo+IyZzDgjfACgZHvVz/AFQAYZgjjAB571mLC+FxGJUfWBtv+hFXZLuFEBSAM+PMTS17xlSRLxDiEskenxjr1HOpMnPXG9Cru7Ph+HGeTAmQjFR392iBvEYk5zgflWc49xPwOHyhGYPINK79SKdCOtJCZdLQdf8AxDHeXmliBbofJ/7eprScC43YhVBcH0rzEYJqdGKbrtWyfjxksMM3p7pacXsXH8tE4Ly0cAqQPpXglvxG6gI0ykiikPxPdxrjJ+9Y5+HLemLPcReW3/mv2pV4l/8AK7vuaVD+ksLNWXKmu1uCBnH51XZs08hCpWbAE8OLhFulOMHuKzHF+EFFLxLj0ozLcrHJhGweg71MbyK6gVXADjnWitzg+jdXXGcDAnynB2I6Ugc0a4tYBS0kYGCc7UG04rpRnyWmaceLwfqOlFOHXjeEYXOR0oTXcblHDA8qk4qSKhLGTXseiXIGx61a4Gmq6BzgipLiNZ7fUvUZpfD/AJbrSelLk/22XJY9R6dws4t0B7U15EWxpFc2DfwFI6VeUrjNcFvJManz6YNhtznJ5VJK2kYFXJWVVyKE3MuZMVE3JiZrGQ3F2UcKvMnnSnmle3Ph5fAyVA3NZn4ju2iUmNyrDqDQyw+L7+1AWbEyDl0I+tdGvxZSjyQynj/6LzXjxzsQCMnr0q8148tqFiYhQDnYEHr/AHoPd8Yt+KSawjQyY3OBj9/So7K8ZG0atSk745EVodbz0b67Y/xTCdpdy2t28inLH/cXo3rRubjMUcBGsBTz3oFK6yMJ4QoBBDD6b001qs9j4hRgQ3kbG+cHp22oHFNrQnGSTwrXnxDDJO5JZsHbFAOI30l9cF32Xkq55VBcqUmdSMEMQR2rlBk1uhXGK6ME5t+zoLvXRBroCkaMQ2cFiOlIOK6IyN64K9hU6LWHWulSFtKQDpO9Kp0TEf/Z"/>
          <p:cNvSpPr>
            <a:spLocks noChangeAspect="1" noChangeArrowheads="1"/>
          </p:cNvSpPr>
          <p:nvPr/>
        </p:nvSpPr>
        <p:spPr bwMode="auto">
          <a:xfrm>
            <a:off x="155575" y="-579438"/>
            <a:ext cx="14573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sleeping monke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3030757" cy="2016224"/>
          </a:xfrm>
          <a:prstGeom prst="rect">
            <a:avLst/>
          </a:prstGeom>
        </p:spPr>
      </p:pic>
      <p:pic>
        <p:nvPicPr>
          <p:cNvPr id="8" name="Picture 7" descr="sleeping kang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844824"/>
            <a:ext cx="2448272" cy="1833459"/>
          </a:xfrm>
          <a:prstGeom prst="rect">
            <a:avLst/>
          </a:prstGeom>
        </p:spPr>
      </p:pic>
      <p:pic>
        <p:nvPicPr>
          <p:cNvPr id="9" name="Picture 8" descr="sleeping koa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6807" y="1766344"/>
            <a:ext cx="2405633" cy="2022696"/>
          </a:xfrm>
          <a:prstGeom prst="rect">
            <a:avLst/>
          </a:prstGeom>
        </p:spPr>
      </p:pic>
      <p:sp>
        <p:nvSpPr>
          <p:cNvPr id="10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sleep?</a:t>
            </a:r>
          </a:p>
        </p:txBody>
      </p:sp>
    </p:spTree>
    <p:extLst>
      <p:ext uri="{BB962C8B-B14F-4D97-AF65-F5344CB8AC3E}">
        <p14:creationId xmlns:p14="http://schemas.microsoft.com/office/powerpoint/2010/main" val="12348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8" descr="Imag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4648868" cy="5184576"/>
          </a:xfrm>
        </p:spPr>
      </p:pic>
      <p:sp>
        <p:nvSpPr>
          <p:cNvPr id="2355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82059" y="2428875"/>
            <a:ext cx="3754437" cy="2595563"/>
          </a:xfrm>
        </p:spPr>
        <p:txBody>
          <a:bodyPr/>
          <a:lstStyle/>
          <a:p>
            <a:pPr eaLnBrk="1" hangingPunct="1"/>
            <a:r>
              <a:rPr lang="en-GB" sz="2800" dirty="0" smtClean="0"/>
              <a:t>GABA – major inhibitory neurotransmitter</a:t>
            </a:r>
          </a:p>
          <a:p>
            <a:pPr eaLnBrk="1" hangingPunct="1"/>
            <a:r>
              <a:rPr lang="en-GB" sz="2800" dirty="0" smtClean="0"/>
              <a:t>GABA</a:t>
            </a:r>
            <a:r>
              <a:rPr lang="en-GB" sz="2800" baseline="-25000" dirty="0" smtClean="0"/>
              <a:t>A </a:t>
            </a:r>
            <a:r>
              <a:rPr lang="en-GB" sz="2800" dirty="0" smtClean="0"/>
              <a:t>(ion channel)</a:t>
            </a:r>
          </a:p>
          <a:p>
            <a:pPr eaLnBrk="1" hangingPunct="1"/>
            <a:r>
              <a:rPr lang="en-GB" sz="2800" dirty="0" smtClean="0"/>
              <a:t>GABA</a:t>
            </a:r>
            <a:r>
              <a:rPr lang="en-GB" sz="2800" baseline="-25000" dirty="0" smtClean="0"/>
              <a:t>B</a:t>
            </a:r>
            <a:r>
              <a:rPr lang="en-GB" sz="2800" dirty="0" smtClean="0"/>
              <a:t> (G protein)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34925" y="644683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(Szymusiak et al, 2007 Review)</a:t>
            </a:r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Sleep-active neurons are GABAergic</a:t>
            </a:r>
          </a:p>
        </p:txBody>
      </p:sp>
    </p:spTree>
    <p:extLst>
      <p:ext uri="{BB962C8B-B14F-4D97-AF65-F5344CB8AC3E}">
        <p14:creationId xmlns:p14="http://schemas.microsoft.com/office/powerpoint/2010/main" val="14840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 txBox="1">
            <a:spLocks/>
          </p:cNvSpPr>
          <p:nvPr/>
        </p:nvSpPr>
        <p:spPr bwMode="auto">
          <a:xfrm>
            <a:off x="0" y="-27384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700" dirty="0" smtClean="0">
                <a:solidFill>
                  <a:schemeClr val="bg1"/>
                </a:solidFill>
              </a:rPr>
              <a:t>GABA? Interesting…..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468313" y="1341438"/>
            <a:ext cx="8213725" cy="5059362"/>
            <a:chOff x="295" y="527"/>
            <a:chExt cx="5174" cy="318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844"/>
              <a:ext cx="3360" cy="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250"/>
              <a:ext cx="1644" cy="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663"/>
              <a:ext cx="1506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25" y="527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000" b="1"/>
                <a:t>A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31" y="2136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000" b="1"/>
                <a:t>B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058" y="527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000" b="1"/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Hypothesis: drugs may hijack the sleep-wake circuitry</a:t>
            </a:r>
            <a:endParaRPr lang="en-GB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382" y="1250279"/>
            <a:ext cx="6277618" cy="516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2"/>
          <p:cNvSpPr txBox="1">
            <a:spLocks noChangeArrowheads="1"/>
          </p:cNvSpPr>
          <p:nvPr/>
        </p:nvSpPr>
        <p:spPr bwMode="auto">
          <a:xfrm>
            <a:off x="250825" y="1124744"/>
            <a:ext cx="2995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/>
              <a:t>Blue = sleep-active</a:t>
            </a:r>
          </a:p>
          <a:p>
            <a:pPr eaLnBrk="1" hangingPunct="1"/>
            <a:r>
              <a:rPr lang="en-GB" sz="2000" dirty="0"/>
              <a:t>Red = wake-active</a:t>
            </a:r>
          </a:p>
          <a:p>
            <a:pPr eaLnBrk="1" hangingPunct="1"/>
            <a:r>
              <a:rPr lang="en-GB" sz="2000" dirty="0"/>
              <a:t>Green = cortex/thalamus</a:t>
            </a:r>
            <a:endParaRPr lang="en-US" sz="2000" dirty="0"/>
          </a:p>
        </p:txBody>
      </p:sp>
      <p:pic>
        <p:nvPicPr>
          <p:cNvPr id="410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4293096"/>
            <a:ext cx="7073793" cy="20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969" y="6502665"/>
            <a:ext cx="746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 </a:t>
            </a:r>
            <a:r>
              <a:rPr lang="en-GB" dirty="0" smtClean="0"/>
              <a:t>Franks &amp; Zecharia 2011; Canadian Journal of </a:t>
            </a:r>
            <a:r>
              <a:rPr lang="en-GB" dirty="0" err="1" smtClean="0"/>
              <a:t>Anesthesia</a:t>
            </a:r>
            <a:r>
              <a:rPr lang="en-GB" dirty="0" smtClean="0"/>
              <a:t> 58(2</a:t>
            </a:r>
            <a:r>
              <a:rPr lang="en-GB" dirty="0"/>
              <a:t>):139-48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862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Plasticity?</a:t>
            </a:r>
          </a:p>
          <a:p>
            <a:pPr lvl="1"/>
            <a:r>
              <a:rPr lang="en-GB" dirty="0" smtClean="0"/>
              <a:t>Learning</a:t>
            </a:r>
          </a:p>
          <a:p>
            <a:pPr lvl="1"/>
            <a:r>
              <a:rPr lang="en-GB" dirty="0" smtClean="0"/>
              <a:t>Development</a:t>
            </a:r>
          </a:p>
          <a:p>
            <a:pPr lvl="1"/>
            <a:r>
              <a:rPr lang="en-GB" dirty="0" smtClean="0"/>
              <a:t>Synaptic ‘downscaling’ after wake-induced increase</a:t>
            </a:r>
          </a:p>
          <a:p>
            <a:endParaRPr lang="en-GB" dirty="0" smtClean="0"/>
          </a:p>
          <a:p>
            <a:r>
              <a:rPr lang="en-GB" dirty="0" smtClean="0"/>
              <a:t>Neuronal protection?</a:t>
            </a:r>
          </a:p>
          <a:p>
            <a:pPr lvl="1"/>
            <a:r>
              <a:rPr lang="en-GB" dirty="0" smtClean="0"/>
              <a:t>Unfolded protein response?</a:t>
            </a:r>
          </a:p>
          <a:p>
            <a:endParaRPr lang="en-GB" dirty="0" smtClean="0"/>
          </a:p>
          <a:p>
            <a:r>
              <a:rPr lang="en-GB" dirty="0" smtClean="0"/>
              <a:t>May have species-specific functions e.g. maintenance of breathing in cetaceans.</a:t>
            </a:r>
          </a:p>
          <a:p>
            <a:endParaRPr lang="en-GB" dirty="0" smtClean="0"/>
          </a:p>
          <a:p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3769900" y="6488668"/>
            <a:ext cx="5374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Vassali &amp; Dijk 2009, Eur J Neurosci.29(9):1830-41</a:t>
            </a:r>
            <a:endParaRPr lang="en-GB" dirty="0"/>
          </a:p>
        </p:txBody>
      </p:sp>
      <p:sp>
        <p:nvSpPr>
          <p:cNvPr id="5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do we sleep?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862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5" name="Title 10"/>
          <p:cNvSpPr txBox="1">
            <a:spLocks/>
          </p:cNvSpPr>
          <p:nvPr/>
        </p:nvSpPr>
        <p:spPr bwMode="auto">
          <a:xfrm>
            <a:off x="0" y="2996952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does the brain sleep?</a:t>
            </a:r>
          </a:p>
        </p:txBody>
      </p:sp>
    </p:spTree>
    <p:extLst>
      <p:ext uri="{BB962C8B-B14F-4D97-AF65-F5344CB8AC3E}">
        <p14:creationId xmlns:p14="http://schemas.microsoft.com/office/powerpoint/2010/main" val="34608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005013"/>
            <a:ext cx="8134350" cy="2676525"/>
          </a:xfrm>
          <a:noFill/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539750" y="5156200"/>
            <a:ext cx="81740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400"/>
              <a:t> 4 stages of non-rapid eye movement (NREM) sleep</a:t>
            </a:r>
          </a:p>
          <a:p>
            <a:pPr>
              <a:buFontTx/>
              <a:buChar char="•"/>
            </a:pPr>
            <a:r>
              <a:rPr lang="en-GB" sz="2400"/>
              <a:t> Followed by a period of rapid eye-movement (REM) sleep</a:t>
            </a:r>
          </a:p>
          <a:p>
            <a:pPr>
              <a:buFontTx/>
              <a:buChar char="•"/>
            </a:pPr>
            <a:endParaRPr lang="en-GB" sz="2400"/>
          </a:p>
          <a:p>
            <a:pPr>
              <a:buFontTx/>
              <a:buChar char="•"/>
            </a:pPr>
            <a:r>
              <a:rPr lang="en-GB" sz="2400"/>
              <a:t> Architecture alters throughout the night </a:t>
            </a:r>
          </a:p>
        </p:txBody>
      </p:sp>
      <p:sp>
        <p:nvSpPr>
          <p:cNvPr id="5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does a sleeping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brain look like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AutoShape 6" descr="data:image/jpg;base64,/9j/4AAQSkZJRgABAQAAAQABAAD/2wBDAAkGBwgHBgkIBwgKCgkLDRYPDQwMDRsUFRAWIB0iIiAdHx8kKDQsJCYxJx8fLT0tMTU3Ojo6Iys/RD84QzQ5Ojf/2wBDAQoKCg0MDRoPDxo3JR8lNzc3Nzc3Nzc3Nzc3Nzc3Nzc3Nzc3Nzc3Nzc3Nzc3Nzc3Nzc3Nzc3Nzc3Nzc3Nzc3Nzf/wAARCACwANIDASIAAhEBAxEB/8QAHAAAAQUBAQEAAAAAAAAAAAAABQABAwQGAgcI/8QAOhAAAgEDAgQEBAQFAwQDAAAAAQIDAAQREiEFMUFREyJhcQYygZEUobHwI0LB0fEVM+EHQ1JiFiRy/8QAGgEAAgMBAQAAAAAAAAAAAAAAAgMAAQQFBv/EACYRAAIDAAICAgEFAQEAAAAAAAABAgMREiEEMRNBIhQjMlFhBUL/2gAMAwEAAhEDEQA/ALsMBe2TaMBUySOn29qyHxpwn8RYSXKFdcR8RVIAI7r67cvatBw+7ju49TThQpAbGwB5HIrnitqzxN4hEkbqRHIenPBz2rzdUnVZp6i+EboOJ48QRnIIOeRpUR4/aNbcQcnOJRrGTnB/mH0IP0xQ2u/F8lqPJ2QcJOL+h6VNT0QsalT0qhBUqVOKhBqVPtTVCDUjXVNUIc4pcq6pjUL05NNiusU1QNM5NdKTS2pVC0zoNXavioa6FRxIW0kqdXzQ8MRUiy4pbiQtsO1cGmWT1pyc8qEg29KlSqyG2+HeJhsTwzIiOuHDnYjHU4+atY0k08AIMb6QUkXSRqzjkMY6ivJ/hG7Ed6baUgJJvudsjpXo1lcRx2umMnMYwUXzE788H35/lXL8unhPo9J4V3yQ1lD4n4Mt9YOIlAu4/wCIgdsbdRk9x9Nq80kUq5VuanBHY16xd+PKiMufEzhlzklCSP7CsL8W8OW1uIrqJSsdwPOOz9f7/etPhW9cGYP+l4+/uRRn6emp66BxhUsUqWahQqQNKl71CC510FJOFGfaiHCOFyX7ZIZIF+aXG1H7Hh9nboSBq0nAZgfMfoPypUrFEdXS5dmah4ddTLlIiAerbVYX4f4i2MQjln5hjHvW4jhDvGFiQR4C40jJbGdge1RzzlbgwrqZVJRtTjTsBt75oPlY79OjFt8P8RCK3hKdXIawM1RuLWa3kMcsbK4G4K1r74NFI0qyZCDOkE88jfH96rGZrlSJ1jIwcLnGw996JWMB0rejJ6TgkjHb1rkDPLc9q2MNvawTGVVWSMD5WXcj06evOmv7NJ43wsdu5XclgdgeW3723ovkKdOGOpqtXNnNDklGKdG07Gq23fftTE9FscUxpUqsmizTg0tqY1C9JAxFSLJVYE04NC4kLesUqq59aVDwJhFBK0EySLnKsCMeleocIniubIyxytpYAeIhAMeeRPtuDXl8i77VrPgbiKx+NazMCANSg75B2I3+lK8uvnXq+joeBbxnx/s2atcSQbqCunQHGVxj+bbnnah3xDam54bPE+knRqix1IGf6UVtZw4SGRisagl2Bwp9h9MY51Dxoa54jtkyYIXkP2K5NcnGaO1ZBSraZ5T1OT+XKpFhc8xpPrRW/wCHNw29Ok6tWWVtOMelSQ2YlO7Ek89xXYdiw87HxG3kgGwIJU8waai19w4KurDBgCCwGxI6UKK4yDzBo4zUvRnsqlB4xu9EOCcMk4pdlEIWONS8jtyC9fepuE8F/wBRXUZ0RSwGcj+tbOCGCws0gTQoDatY2yccs88cuv8AwM7ElgVVWvWKOCKKIoAYoYRpVRy9TvzzjnUVsNeMjIxkgjlvvg9NqsyMwBAl23XOCuB6/lUYVdYKKz5304IyN8gEdcfnWXTclixFkzRJJmJG1geV+enpq29eg61SLxkZCt/4llBULvnI264H2q5b2U0xR5FLxE7hckc8bZ+g+vrVsLE8ixswUnJLDzbDbvy96mkcTJ8VudQKqmmMefB3wRjIyc7b/mKEWcr+JlPkTJHLn6/8V6BecNNzbsjOH1D5W8vXo3TfqdudZ+24fHYXoDxgJ01Dl33/AH2psZLBLT0qQ2txKVlWB3DY1EnY/wDFEVilXAaEIFGNKp5eWeg9c0a/E6AkccaMOWMYz/WhU93JHcyf/WXUuCdTE5GfvigcmwvSAl9+KNu/ghQgbBWNdiPrWZujqkJJQ/8A5HKtXxub8VAViRA3PZ2yvrueXt3rJSnEhVkCsPvWmv0ZbPZHSpUqYLFSpUhUILFMR2rqmqy9GwaVdUqhYmG1ScKuhZcQilc4QHzbdDtUZ5ZqJxg5qs1NP7Lqm4vT1fhVyki5DZRyMFj5c+/50/E5IXdFic+IMK5J+U8/t+/WsX8JcUMQeCZiUGCnoe29G74LFIZ4mbLglhq3+h/pXIsocLOz0VV6srX9kQhF9I0Al5OVjdhkDf8AMY59sUNikMMrDSySx5DofyI9DRXhsTeG0oYmYbKdXMHA3HrRG7srfiBjlIKSRDG2AV55XHbfl0xTfkjHpinU5fkgRCgu43KuhyDkNyJ6VC3Co5R4rRADOGA6b1dh4a8V14YlUxkbFRkE1Je6X3VgQFyQF2Hv6e1FHd6EXuLjkl2c8Pgg1YtrcEuCARlRn123G2+N6vCDQyBiWz5hGANSnB2Oc7Y+lCFuTbzLKsjSwkAF8gbnoKLWc8Yn0NKTggoGIyu4PT0I29aY0ZEXYeGXN5gRasMQoCNgDmc9jj3ozLaW9ssPglM587Akhjjmeo/TPeu7YG1GqKUujbMcBdjuPbkf3vUN1NGsZt/CDDBRgNtum9IbNCRNG4KaQ4AZgNWD2wM7HoOX2qpCRMwB1KuWxoH09/X6VFw25SOOaGcFo2bKHOd+49cDbtyqFi8atpwdRymTjJzyoU+y2i9BKjaTNMCASAunOPUnnzrjinDhOzBJBqVdkAC74xim4ZCJLhLdV1zfNMSfKi+/c9P+KJvKZpTHCPAIYLrIByvXmd9hmj1guPQA4RbyQXkXjR6nRgGJOc/3965+OZwOJxQogVUTJUAHc9DRpoTb36rbhJtTZIGQw9+gFZvjivxPjU8qPpiPlOASDp55xv8AWii9fYpxBhsxcn+FrgYkkpklD12zyoTf8EZ9beH4cwO6Y6/vNbVeFKZAY7iWEAYUMoKt6E8vtXUlm9xCVuwnM+HcRHy8+x3x0o1ZjBdfI8nlieNyrjcVxitXxrhjI7wzricHyvy1etZieJ4XKuCN8bjGa1RmpIxzg4sjxTV1TUYsalT0sVAhqVPilUL0sXdsbeTBBAqs42Naj4ht1lAaP5h2rMspBII5UuqzlHS5R4srA6T1+lHuHcbR4Vt70HI2EuenrQORa4BxTJRU1jHV2yg9Rt7W9NrF/CkDZGzDcMO3Y1PY8TR5CItY1YGOuf671jbHiEtocDDxn5o35GtBa31lNmaFB4x3KsQCp9D1rLZRiN1V/I2ttJaXMI28O5VTqULkkew6Vy/BInSSWO3DEr5yo1ZwOWP31rOWkziVHRyF5/wzqx7VrrG+Q8PCyOjJnBdW0uPcEYrnzUq3+LOhHjaskgBNwYxxxrCrecka0OAQehP981asuGzWE/jy4VFUNgcmPLf71Ya9HiOFjChN1JbzHruRUks08+Q2uXWuVIO6+mKfC5vqRju8bj3EvwTSTIqFl0AaWZjnH067n9MVXedo2djIrajvg/Ke4OaF/j5eFyuZxKiF9JIHnxgYOOVMbi6u7iOaZYGtgCfEEh8wI22wCDy9qPholSw6veJQWrqrBpXY6Y4kO5+vauHvrxAJLqxjijOACDkqO5/zVPidoIrqG9hy0RTwwW5ofbpkfpU4ufxMJjJCkjBz1olBYC7G2ac273drDJYN4fiZLyRnOoA7Bj+lGeEQx29tplgdpdWoOdS6R1Oe/wBqD/CfEoTD/pk7FXLgRyAb1oY5GVsusIiO40Plj9Meg68j1pDbTwLU0VeIxpCVMaMxwSxjBwu3M7d+vrQ6GxVXMk+Y48nSfFOCAemcADYk7Grt3ctMZYkASCH/AHPIpz6DcHG/p770KvLuO4VE8WKRXBOIwXIGCNQA5nn6f1tayDlPHA0NoVkOlsAjIHPGNxgc+f0qk/iCUASeHnDZABDDvkbdu5qVrlY7eASTPFIkf+5IdIIxnPboB0+tQpbyXahoZNasdgeuP1+1Eyjm6to+IQANp8WLIQEY1HtWP49wqRkJZSroMnIP616JDwa5Qx+Oyec4GCRkd9/yql8V2EcVslxksR5SADv+tFCePoCyCaPH2XScYx6U1X+L2phnLqPI/wAvYVQNbk9RzpRx4NSpUqIoVKlSqiGsntLg8waD39jIp1aa9eu+E2oTLAfas/xHhdo+pRtt3rjU+ejWq+aPLHUnYjcVC6Ecq1vE/h/GXgbftWfntpITpcYPWutVdGa1CWpQeMoV1FIyPqRiGHUV20Y6VFjBp26Wn9huHjCQzEBWK52JwCPetLwy9iuICYRFJnYqToIPf3rz/NT2d1LaTCWFypB3Gdj6GkWURkujXV5coPv0el2NizM7I4Vx/NKwwM88Z2+tEZYmjy3iIzIATjA0/wCOtB+E3QvrKO4DATE4Ib+b69D6j1orbvJHcIssaK0PlJ0478x9cexrl2RkmdiDi49emR8agju4tSqTFkZJXkRzBzz/AOfaurE2PniZRAiISeQDY5nP+eYo9wVYJrqe2mJ8KRRoyNOH6YPY5IoJNZx2HEmgvbbxIUzkAkltuncb7gU2uerDBfDhJpFaVY45Hhu2WSzmGljtqiOdm9R9OVZbiDPbv4QDA5GA2wbsR6VtyeBRpI34HUf+3k4CnbpttzPf9Kjl4JFbBPFs7f8ACaPFSFZA0gcnbzY22IyMkAdc06M0jO4N9gT4csb7xIuISlooV1DxC+kFt8YP3+tatmuYbZ2dWJAKiUOORxt129e3LnUVrNkqpCBY1ATTyi7AdMb9D9d6IRok2EA1IN9JUY26Zx7ZHPOdtqXOWsNLEVZo0kaNZFbwlYiRFbKnf+bq3IHntkVKyxzhj4DGXQUGXHkJxvt79R0orb8DglDSzRM5XOAwyp8vRetF7Xg8CASEeGh33XG3r25DnQc8JoBteFyXMrISqAjU5J2AxnJ3IGd/2d7rMkcQtbCREiX/ALoOCTnzb1Leyi6U2ligW3AOXkHml64zzwP7VNbWaoTFoIUbAocZXrnc79fpVNtl4kBp2mM6qiadePMg1aCSQMnPbP1oH8TX8l1YwwAASHIJJPmNai6jjUywsrPIwYhBuxGTvt0z+nrWb49bxALCNWrWWyjeXcYwOwGOVSPTL6ZhuIWcl1YyREjxItwCMDbtWUNejy2iJIkfmYcjnl671g+K2zWvEJoSMYfy+xO1b6Z6Yb4Y9KdLrSpU8zipU9KoXh6nx/4je3VlVcntWQf4nnEpYxkDPLNE+IxpNIS2+PWs/fQxgkbCuZ4/j1qONDm5L0w7a8diuxhwFbrmub23huFLKBnvWUX+EwKk5FFrS+OACcHtTnQovYjIWJ9SKd3YGNjjb0ofJEytpIOa1YZLgaXADVRvrDYgr12IpkLvpgyp+4maKEdKbGOlW5IyjYYGonTPKtSlolS+jafBp8bhEwRnWWBw3kA+Xv8AT+9a5jHNDDNLpNyv8Nio8sgHXbbP9qxf/Trw1ubtGdi8kJXSg8w9c9OdG7iW6s76S3nkMi7MurbUMbHI68hXM8qvZ6jseFcuPGQSKlSpjDYJ5gbj971U4rxa5eXwLu43xlGUBSfc8/8AFMt74nnwVydlPTO+/c1Sn4fFe3qG7dzbxgsMjAOTncjf7UFSyXYzyWuH+hex4Wl9wxbqS8YQ+IAoXcZzjYjntVieF+IyeVxoDaQASVA55O/326D1qOXi6wwQ2sEmlAMKFACxj0BH5Vd4BMluWmeJ5yPLrfJIONunfO3Kjl/ZlXoLcN4V+IcMVVHXJlkjlJB3xkYHXB2PbmaLWnDpYQ66nJ1NocnV6DPoM8tts1A/G7PhkCmY4uHOAg3O2/KgXFfi6aSIi3YQgHCgHJ54H+KXkpei+kbi64pZ8OgHjFVxtgYzk9vqazV5xS54nKU1GG2LEBCcffn27faszHcy3U5a4bXrAzhjnGByA54PL3rTcLhXwmE0RjU5yGyVc46Mf3mrUMK1FiCF4WEkXyjI8zYOOWCMcu/9KstPIFGRphBIJRcnl2zy/vUD3kakjWdv5YySRyG53PP+hqnHduzFlcMoBOVcnSmMH0yCOWxwTRpAS7LcJDSPHMqnAUrg6d+e5Ge/76ZrjYeCKSRQxkxkc2AI3PT8qPB8wlMyAaAMhs6tjv8AbpyoD8RTaHZPGIdU0jIDZO3PHOgl7Dh6BAmHELcYAZlGCmSD++dYj4qiMfEAxUgug8rdCMg1tra1ez4i/hENCx35jn2FBvjqFDZQSopXTKQRjuMZ/KtFEslgi9bHTEYpUjtSraYh6VNg0qmkCb8VlYnc5PrVWWWSZsk7000XhuBjpmrnC7NriQHHI0rIxWk7K5tpNAY/pUQLFwq51ZrU8RhS3txkb1T+HeHrdzmVujUr5koOTCjFt4S8PtZTGDKDkDY1c+dTHJgnpR64W3hgMeRkday12WjuCyk4yaxV2u16bU+Cwo8TsSo2B25UGZcEg1sImW6h0vgnrQTi3DmjYvGu1barM6Ym6nrlEM/9N2Rb+9LKCwgyD7EVpL62F1AYgwDIuVkLEY57n9KwfwrxBeHcZieQfw3Oh8nGAev0r0aGOSSZkYZjY+XSBlhVXR/LQqZYjO20zAqsxGsNjS3Q9h6Vzf27vMhLjIGTk8/etN8Q8CUWYvh/DkTHinbdfX1/ftm3DB0YkGMqAGxsTWbeLOpCSthjJ7edLhkiujFG6EDEkgAOR9q0tpfxRWBt+GeHO6t/uAjQvf361i76HxR8hA57jOKl+HL1eGXMkM50CY+XbkRtsfWmNatM0q+LCBSSK5kkZvFuX3cyA5X2J2H2NUrI3Ss8uhxFKTGGGche477j8qP3tobgPPqYlhzzknHT15VasrN5pigRUTHMLybqB251FNYLcHo/DIBKwZmCOjDGeS9ADz2wCfert/cySykMCqaS5YLjOO3TmPX2o7wTgJjfXcMGVtyicm2yPz/Wid5wmFLdtChGbfc5IP1pfNNkzDDq9xHhypmGkMIxkOeW4Hbnue2KshZTKkQBAJBdeahSOQIGx/t9TLccIVJna5LiIFlWNAAzgjkzHfG4274pKfBgZRIXB3Z8Y1Z5nlTNSA70mSTAZWAAHI6QzYOwx3oLeOhKqqvKqEMSV257nt2q8JFjTSM7rz5D97ULm/gxkrMuZGBxqJAPIkd8DfFLS1jNxEdlcQSEQrJkRsSZOjHnzqfi9lHe2cazDIDbdaFxRLGvgtlDESGxgg56j1qn8V8Xewgt44WJd282D2H+KH45OWRfYm1daKf4UjcZjXIoZdfCbJ8oqa0+LtEfnfHpWp+HeMW/EQNbA5PKqcvIq7ZjwwR+GZ8/KaVeyfgLY70qr9baTDxO4s3uLgKgxitLwjhX4aPJB5Zojw/hcYYMy9dzRO7VY4tK4xiqt8htcUMnx5dGM48krghEyKFcPv5uHggqR7CivFuJrDIVIJGelDVvbabYqwJ71qqTcMa6BK13xea5lLZbc1YsZpZyUfH/AK5pSWUco1oPtT2SrFOFfbG9MfHjkUWt+y4kEtvKJACVJq9PGskOSeY3q6k9q9vnA+tRK8eSBjSayuUvZohbnRkbmEW8+pcgZ+1b34Rvo7u1SNpD48GMt3Xp9qz3EeFCYMyHyGhPDLu44LxJJMto1aSM4BHY1pTVsf8AQF0z20Q21/avau3iMQVcDpWa4n8PS8MhkXHj2e5ZebRjuPQfej3wxf6l12wAt2GQ+d2PXNT8SvkVvn574HXFY5yxmyFnBHm3grDfJE8waJyNLjf+v7xtXN9aAsT4QbQcqcFce1aG9sYpJRLCMDJYJ2PXHofyNRXVsPAPlCkDO/LPeqVy1Do31yXYEg4zNZNGp8yAjIbO3oTW6+HuORXTJnQhO6k4zn3rDXdugQxsWxzGMEjPPbqKH2F0bW6USP4eORJzg5/zTnBTWoFvi9+j6LsXh8NG1KcDY1LPcK7ADB9q874XxOXw483OokZGR81G/wDU2WJffbJrJrTwuVSf5F3i0YNtNnzPnWMsR15Z571mLtsBvKyhhgK3Qcu+/pRsyyXKYVtJAHXNDbnh0jShSdIyMMuftTlIU44CJ/4UQJDlCQPU/f7VA6eES6o4aRcsdWw29D6elEZ7eSIEtEGlDEKmSMnqdtuWaq8RZ2CtA4VtJ5tkLjkT79qYnoD6KJQqDkgEAHSc77e9ef8AxhdLPxQxJ8sS6T7nGa1nFeJXtpGQ48ZQuFJ2yT9Kx0fA7+9laWY+ZzqLc8k1opST5SEWy6wD/pV/hfE5+HOGiwRnOM0bh+D7h/n1Vch+CnYgMpIpk7q8xsyHI+O5wACGz70qIj4FXH+0aVJ+SgvQ0ZPC5VXupC0bE9qTNrYds1K8atGR6VzMSZSMBxaMy3aqeWaVzFDbRahgmr/HLZ43LqvKs7NK0uA7cq61f5xWBp4WEvihzHkd+1dm7WTJOzUOyOlPnOxp3BFNsIGe4Y6Ufauhc3NsQ+sleoNVrW4xgN350UubUTWgdeZFLliaTQSWrou8M4tHMdEmN664rYpcIWQeY71lEZ4XGk7g1o+EcR/EERSfN60qdfD8omiiyLWSNH8JvNZxNCynQw8wHU9P1ondXDu2CdhU3DoI2twQMHGKr3KaZPrXMnPnIXbq6RYikAB3+lCuKXzQDAOe+N8VYgzr5muprKJo3Gk5brUhGKesOpw+zMfifFlYrGMjGBnP1qe74b4sbM66WC+Ugb8thRK14VHDPkAbnOMUYkjSK3+bI6A9K1O5LMHy8qH8TLcF4g9vps7pGBXLIdXPsK2FrxOOSAK7MOqnFZXiFpb3h8uBIvJs8/SqtlczcNuBFMS9ux7Z0+1FKCn39j48s36PQo+IyZzDgjfACgZHvVz/AFQAYZgjjAB571mLC+FxGJUfWBtv+hFXZLuFEBSAM+PMTS17xlSRLxDiEskenxjr1HOpMnPXG9Cru7Ph+HGeTAmQjFR392iBvEYk5zgflWc49xPwOHyhGYPINK79SKdCOtJCZdLQdf8AxDHeXmliBbofJ/7eprScC43YhVBcH0rzEYJqdGKbrtWyfjxksMM3p7pacXsXH8tE4Ly0cAqQPpXglvxG6gI0ykiikPxPdxrjJ+9Y5+HLemLPcReW3/mv2pV4l/8AK7vuaVD+ksLNWXKmu1uCBnH51XZs08hCpWbAE8OLhFulOMHuKzHF+EFFLxLj0ozLcrHJhGweg71MbyK6gVXADjnWitzg+jdXXGcDAnynB2I6Ugc0a4tYBS0kYGCc7UG04rpRnyWmaceLwfqOlFOHXjeEYXOR0oTXcblHDA8qk4qSKhLGTXseiXIGx61a4Gmq6BzgipLiNZ7fUvUZpfD/AJbrSelLk/22XJY9R6dws4t0B7U15EWxpFc2DfwFI6VeUrjNcFvJManz6YNhtznJ5VJK2kYFXJWVVyKE3MuZMVE3JiZrGQ3F2UcKvMnnSnmle3Ph5fAyVA3NZn4ju2iUmNyrDqDQyw+L7+1AWbEyDl0I+tdGvxZSjyQynj/6LzXjxzsQCMnr0q8148tqFiYhQDnYEHr/AHoPd8Yt+KSawjQyY3OBj9/So7K8ZG0atSk745EVodbz0b67Y/xTCdpdy2t28inLH/cXo3rRubjMUcBGsBTz3oFK6yMJ4QoBBDD6b001qs9j4hRgQ3kbG+cHp22oHFNrQnGSTwrXnxDDJO5JZsHbFAOI30l9cF32Xkq55VBcqUmdSMEMQR2rlBk1uhXGK6ME5t+zoLvXRBroCkaMQ2cFiOlIOK6IyN64K9hU6LWHWulSFtKQDpO9Kp0TEf/Z"/>
          <p:cNvSpPr>
            <a:spLocks noChangeAspect="1" noChangeArrowheads="1"/>
          </p:cNvSpPr>
          <p:nvPr/>
        </p:nvSpPr>
        <p:spPr bwMode="auto">
          <a:xfrm>
            <a:off x="155575" y="-579438"/>
            <a:ext cx="14573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6" name="AutoShape 8" descr="data:image/jpg;base64,/9j/4AAQSkZJRgABAQAAAQABAAD/2wBDAAkGBwgHBgkIBwgKCgkLDRYPDQwMDRsUFRAWIB0iIiAdHx8kKDQsJCYxJx8fLT0tMTU3Ojo6Iys/RD84QzQ5Ojf/2wBDAQoKCg0MDRoPDxo3JR8lNzc3Nzc3Nzc3Nzc3Nzc3Nzc3Nzc3Nzc3Nzc3Nzc3Nzc3Nzc3Nzc3Nzc3Nzc3Nzc3Nzf/wAARCACwANIDASIAAhEBAxEB/8QAHAAAAQUBAQEAAAAAAAAAAAAABQABAwQGAgcI/8QAOhAAAgEDAgQEBAQFAwQDAAAAAQIDAAQREiEFMUFREyJhcQYygZEUobHwI0LB0fEVM+EHQ1JiFiRy/8QAGgEAAgMBAQAAAAAAAAAAAAAAAgMAAQQFBv/EACYRAAIDAAICAgEFAQEAAAAAAAABAgMREiEEMRNBIhQjMlFhBUL/2gAMAwEAAhEDEQA/ALsMBe2TaMBUySOn29qyHxpwn8RYSXKFdcR8RVIAI7r67cvatBw+7ju49TThQpAbGwB5HIrnitqzxN4hEkbqRHIenPBz2rzdUnVZp6i+EboOJ48QRnIIOeRpUR4/aNbcQcnOJRrGTnB/mH0IP0xQ2u/F8lqPJ2QcJOL+h6VNT0QsalT0qhBUqVOKhBqVPtTVCDUjXVNUIc4pcq6pjUL05NNiusU1QNM5NdKTS2pVC0zoNXavioa6FRxIW0kqdXzQ8MRUiy4pbiQtsO1cGmWT1pyc8qEg29KlSqyG2+HeJhsTwzIiOuHDnYjHU4+atY0k08AIMb6QUkXSRqzjkMY6ivJ/hG7Ed6baUgJJvudsjpXo1lcRx2umMnMYwUXzE788H35/lXL8unhPo9J4V3yQ1lD4n4Mt9YOIlAu4/wCIgdsbdRk9x9Nq80kUq5VuanBHY16xd+PKiMufEzhlzklCSP7CsL8W8OW1uIrqJSsdwPOOz9f7/etPhW9cGYP+l4+/uRRn6emp66BxhUsUqWahQqQNKl71CC510FJOFGfaiHCOFyX7ZIZIF+aXG1H7Hh9nboSBq0nAZgfMfoPypUrFEdXS5dmah4ddTLlIiAerbVYX4f4i2MQjln5hjHvW4jhDvGFiQR4C40jJbGdge1RzzlbgwrqZVJRtTjTsBt75oPlY79OjFt8P8RCK3hKdXIawM1RuLWa3kMcsbK4G4K1r74NFI0qyZCDOkE88jfH96rGZrlSJ1jIwcLnGw996JWMB0rejJ6TgkjHb1rkDPLc9q2MNvawTGVVWSMD5WXcj06evOmv7NJ43wsdu5XclgdgeW3723ovkKdOGOpqtXNnNDklGKdG07Gq23fftTE9FscUxpUqsmizTg0tqY1C9JAxFSLJVYE04NC4kLesUqq59aVDwJhFBK0EySLnKsCMeleocIniubIyxytpYAeIhAMeeRPtuDXl8i77VrPgbiKx+NazMCANSg75B2I3+lK8uvnXq+joeBbxnx/s2atcSQbqCunQHGVxj+bbnnah3xDam54bPE+knRqix1IGf6UVtZw4SGRisagl2Bwp9h9MY51Dxoa54jtkyYIXkP2K5NcnGaO1ZBSraZ5T1OT+XKpFhc8xpPrRW/wCHNw29Ok6tWWVtOMelSQ2YlO7Ek89xXYdiw87HxG3kgGwIJU8waai19w4KurDBgCCwGxI6UKK4yDzBo4zUvRnsqlB4xu9EOCcMk4pdlEIWONS8jtyC9fepuE8F/wBRXUZ0RSwGcj+tbOCGCws0gTQoDatY2yccs88cuv8AwM7ElgVVWvWKOCKKIoAYoYRpVRy9TvzzjnUVsNeMjIxkgjlvvg9NqsyMwBAl23XOCuB6/lUYVdYKKz5304IyN8gEdcfnWXTclixFkzRJJmJG1geV+enpq29eg61SLxkZCt/4llBULvnI264H2q5b2U0xR5FLxE7hckc8bZ+g+vrVsLE8ixswUnJLDzbDbvy96mkcTJ8VudQKqmmMefB3wRjIyc7b/mKEWcr+JlPkTJHLn6/8V6BecNNzbsjOH1D5W8vXo3TfqdudZ+24fHYXoDxgJ01Dl33/AH2psZLBLT0qQ2txKVlWB3DY1EnY/wDFEVilXAaEIFGNKp5eWeg9c0a/E6AkccaMOWMYz/WhU93JHcyf/WXUuCdTE5GfvigcmwvSAl9+KNu/ghQgbBWNdiPrWZujqkJJQ/8A5HKtXxub8VAViRA3PZ2yvrueXt3rJSnEhVkCsPvWmv0ZbPZHSpUqYLFSpUhUILFMR2rqmqy9GwaVdUqhYmG1ScKuhZcQilc4QHzbdDtUZ5ZqJxg5qs1NP7Lqm4vT1fhVyki5DZRyMFj5c+/50/E5IXdFic+IMK5J+U8/t+/WsX8JcUMQeCZiUGCnoe29G74LFIZ4mbLglhq3+h/pXIsocLOz0VV6srX9kQhF9I0Al5OVjdhkDf8AMY59sUNikMMrDSySx5DofyI9DRXhsTeG0oYmYbKdXMHA3HrRG7srfiBjlIKSRDG2AV55XHbfl0xTfkjHpinU5fkgRCgu43KuhyDkNyJ6VC3Co5R4rRADOGA6b1dh4a8V14YlUxkbFRkE1Je6X3VgQFyQF2Hv6e1FHd6EXuLjkl2c8Pgg1YtrcEuCARlRn123G2+N6vCDQyBiWz5hGANSnB2Oc7Y+lCFuTbzLKsjSwkAF8gbnoKLWc8Yn0NKTggoGIyu4PT0I29aY0ZEXYeGXN5gRasMQoCNgDmc9jj3ozLaW9ssPglM587Akhjjmeo/TPeu7YG1GqKUujbMcBdjuPbkf3vUN1NGsZt/CDDBRgNtum9IbNCRNG4KaQ4AZgNWD2wM7HoOX2qpCRMwB1KuWxoH09/X6VFw25SOOaGcFo2bKHOd+49cDbtyqFi8atpwdRymTjJzyoU+y2i9BKjaTNMCASAunOPUnnzrjinDhOzBJBqVdkAC74xim4ZCJLhLdV1zfNMSfKi+/c9P+KJvKZpTHCPAIYLrIByvXmd9hmj1guPQA4RbyQXkXjR6nRgGJOc/3965+OZwOJxQogVUTJUAHc9DRpoTb36rbhJtTZIGQw9+gFZvjivxPjU8qPpiPlOASDp55xv8AWii9fYpxBhsxcn+FrgYkkpklD12zyoTf8EZ9beH4cwO6Y6/vNbVeFKZAY7iWEAYUMoKt6E8vtXUlm9xCVuwnM+HcRHy8+x3x0o1ZjBdfI8nlieNyrjcVxitXxrhjI7wzricHyvy1etZieJ4XKuCN8bjGa1RmpIxzg4sjxTV1TUYsalT0sVAhqVPilUL0sXdsbeTBBAqs42Naj4ht1lAaP5h2rMspBII5UuqzlHS5R4srA6T1+lHuHcbR4Vt70HI2EuenrQORa4BxTJRU1jHV2yg9Rt7W9NrF/CkDZGzDcMO3Y1PY8TR5CItY1YGOuf671jbHiEtocDDxn5o35GtBa31lNmaFB4x3KsQCp9D1rLZRiN1V/I2ttJaXMI28O5VTqULkkew6Vy/BInSSWO3DEr5yo1ZwOWP31rOWkziVHRyF5/wzqx7VrrG+Q8PCyOjJnBdW0uPcEYrnzUq3+LOhHjaskgBNwYxxxrCrecka0OAQehP981asuGzWE/jy4VFUNgcmPLf71Ya9HiOFjChN1JbzHruRUks08+Q2uXWuVIO6+mKfC5vqRju8bj3EvwTSTIqFl0AaWZjnH067n9MVXedo2djIrajvg/Ke4OaF/j5eFyuZxKiF9JIHnxgYOOVMbi6u7iOaZYGtgCfEEh8wI22wCDy9qPholSw6veJQWrqrBpXY6Y4kO5+vauHvrxAJLqxjijOACDkqO5/zVPidoIrqG9hy0RTwwW5ofbpkfpU4ufxMJjJCkjBz1olBYC7G2ac273drDJYN4fiZLyRnOoA7Bj+lGeEQx29tplgdpdWoOdS6R1Oe/wBqD/CfEoTD/pk7FXLgRyAb1oY5GVsusIiO40Plj9Meg68j1pDbTwLU0VeIxpCVMaMxwSxjBwu3M7d+vrQ6GxVXMk+Y48nSfFOCAemcADYk7Grt3ctMZYkASCH/AHPIpz6DcHG/p770KvLuO4VE8WKRXBOIwXIGCNQA5nn6f1tayDlPHA0NoVkOlsAjIHPGNxgc+f0qk/iCUASeHnDZABDDvkbdu5qVrlY7eASTPFIkf+5IdIIxnPboB0+tQpbyXahoZNasdgeuP1+1Eyjm6to+IQANp8WLIQEY1HtWP49wqRkJZSroMnIP616JDwa5Qx+Oyec4GCRkd9/yql8V2EcVslxksR5SADv+tFCePoCyCaPH2XScYx6U1X+L2phnLqPI/wAvYVQNbk9RzpRx4NSpUqIoVKlSqiGsntLg8waD39jIp1aa9eu+E2oTLAfas/xHhdo+pRtt3rjU+ejWq+aPLHUnYjcVC6Ecq1vE/h/GXgbftWfntpITpcYPWutVdGa1CWpQeMoV1FIyPqRiGHUV20Y6VFjBp26Wn9huHjCQzEBWK52JwCPetLwy9iuICYRFJnYqToIPf3rz/NT2d1LaTCWFypB3Gdj6GkWURkujXV5coPv0el2NizM7I4Vx/NKwwM88Z2+tEZYmjy3iIzIATjA0/wCOtB+E3QvrKO4DATE4Ib+b69D6j1orbvJHcIssaK0PlJ0478x9cexrl2RkmdiDi49emR8agju4tSqTFkZJXkRzBzz/AOfaurE2PniZRAiISeQDY5nP+eYo9wVYJrqe2mJ8KRRoyNOH6YPY5IoJNZx2HEmgvbbxIUzkAkltuncb7gU2uerDBfDhJpFaVY45Hhu2WSzmGljtqiOdm9R9OVZbiDPbv4QDA5GA2wbsR6VtyeBRpI34HUf+3k4CnbpttzPf9Kjl4JFbBPFs7f8ACaPFSFZA0gcnbzY22IyMkAdc06M0jO4N9gT4csb7xIuISlooV1DxC+kFt8YP3+tatmuYbZ2dWJAKiUOORxt129e3LnUVrNkqpCBY1ATTyi7AdMb9D9d6IRok2EA1IN9JUY26Zx7ZHPOdtqXOWsNLEVZo0kaNZFbwlYiRFbKnf+bq3IHntkVKyxzhj4DGXQUGXHkJxvt79R0orb8DglDSzRM5XOAwyp8vRetF7Xg8CASEeGh33XG3r25DnQc8JoBteFyXMrISqAjU5J2AxnJ3IGd/2d7rMkcQtbCREiX/ALoOCTnzb1Leyi6U2ligW3AOXkHml64zzwP7VNbWaoTFoIUbAocZXrnc79fpVNtl4kBp2mM6qiadePMg1aCSQMnPbP1oH8TX8l1YwwAASHIJJPmNai6jjUywsrPIwYhBuxGTvt0z+nrWb49bxALCNWrWWyjeXcYwOwGOVSPTL6ZhuIWcl1YyREjxItwCMDbtWUNejy2iJIkfmYcjnl671g+K2zWvEJoSMYfy+xO1b6Z6Yb4Y9KdLrSpU8zipU9KoXh6nx/4je3VlVcntWQf4nnEpYxkDPLNE+IxpNIS2+PWs/fQxgkbCuZ4/j1qONDm5L0w7a8diuxhwFbrmub23huFLKBnvWUX+EwKk5FFrS+OACcHtTnQovYjIWJ9SKd3YGNjjb0ofJEytpIOa1YZLgaXADVRvrDYgr12IpkLvpgyp+4maKEdKbGOlW5IyjYYGonTPKtSlolS+jafBp8bhEwRnWWBw3kA+Xv8AT+9a5jHNDDNLpNyv8Nio8sgHXbbP9qxf/Trw1ubtGdi8kJXSg8w9c9OdG7iW6s76S3nkMi7MurbUMbHI68hXM8qvZ6jseFcuPGQSKlSpjDYJ5gbj971U4rxa5eXwLu43xlGUBSfc8/8AFMt74nnwVydlPTO+/c1Sn4fFe3qG7dzbxgsMjAOTncjf7UFSyXYzyWuH+hex4Wl9wxbqS8YQ+IAoXcZzjYjntVieF+IyeVxoDaQASVA55O/326D1qOXi6wwQ2sEmlAMKFACxj0BH5Vd4BMluWmeJ5yPLrfJIONunfO3Kjl/ZlXoLcN4V+IcMVVHXJlkjlJB3xkYHXB2PbmaLWnDpYQ66nJ1NocnV6DPoM8tts1A/G7PhkCmY4uHOAg3O2/KgXFfi6aSIi3YQgHCgHJ54H+KXkpei+kbi64pZ8OgHjFVxtgYzk9vqazV5xS54nKU1GG2LEBCcffn27faszHcy3U5a4bXrAzhjnGByA54PL3rTcLhXwmE0RjU5yGyVc46Mf3mrUMK1FiCF4WEkXyjI8zYOOWCMcu/9KstPIFGRphBIJRcnl2zy/vUD3kakjWdv5YySRyG53PP+hqnHduzFlcMoBOVcnSmMH0yCOWxwTRpAS7LcJDSPHMqnAUrg6d+e5Ge/76ZrjYeCKSRQxkxkc2AI3PT8qPB8wlMyAaAMhs6tjv8AbpyoD8RTaHZPGIdU0jIDZO3PHOgl7Dh6BAmHELcYAZlGCmSD++dYj4qiMfEAxUgug8rdCMg1tra1ez4i/hENCx35jn2FBvjqFDZQSopXTKQRjuMZ/KtFEslgi9bHTEYpUjtSraYh6VNg0qmkCb8VlYnc5PrVWWWSZsk7000XhuBjpmrnC7NriQHHI0rIxWk7K5tpNAY/pUQLFwq51ZrU8RhS3txkb1T+HeHrdzmVujUr5koOTCjFt4S8PtZTGDKDkDY1c+dTHJgnpR64W3hgMeRkday12WjuCyk4yaxV2u16bU+Cwo8TsSo2B25UGZcEg1sImW6h0vgnrQTi3DmjYvGu1barM6Ym6nrlEM/9N2Rb+9LKCwgyD7EVpL62F1AYgwDIuVkLEY57n9KwfwrxBeHcZieQfw3Oh8nGAev0r0aGOSSZkYZjY+XSBlhVXR/LQqZYjO20zAqsxGsNjS3Q9h6Vzf27vMhLjIGTk8/etN8Q8CUWYvh/DkTHinbdfX1/ftm3DB0YkGMqAGxsTWbeLOpCSthjJ7edLhkiujFG6EDEkgAOR9q0tpfxRWBt+GeHO6t/uAjQvf361i76HxR8hA57jOKl+HL1eGXMkM50CY+XbkRtsfWmNatM0q+LCBSSK5kkZvFuX3cyA5X2J2H2NUrI3Ss8uhxFKTGGGche477j8qP3tobgPPqYlhzzknHT15VasrN5pigRUTHMLybqB251FNYLcHo/DIBKwZmCOjDGeS9ADz2wCfert/cySykMCqaS5YLjOO3TmPX2o7wTgJjfXcMGVtyicm2yPz/Wid5wmFLdtChGbfc5IP1pfNNkzDDq9xHhypmGkMIxkOeW4Hbnue2KshZTKkQBAJBdeahSOQIGx/t9TLccIVJna5LiIFlWNAAzgjkzHfG4274pKfBgZRIXB3Z8Y1Z5nlTNSA70mSTAZWAAHI6QzYOwx3oLeOhKqqvKqEMSV257nt2q8JFjTSM7rz5D97ULm/gxkrMuZGBxqJAPIkd8DfFLS1jNxEdlcQSEQrJkRsSZOjHnzqfi9lHe2cazDIDbdaFxRLGvgtlDESGxgg56j1qn8V8Xewgt44WJd282D2H+KH45OWRfYm1daKf4UjcZjXIoZdfCbJ8oqa0+LtEfnfHpWp+HeMW/EQNbA5PKqcvIq7ZjwwR+GZ8/KaVeyfgLY70qr9baTDxO4s3uLgKgxitLwjhX4aPJB5Zojw/hcYYMy9dzRO7VY4tK4xiqt8htcUMnx5dGM48krghEyKFcPv5uHggqR7CivFuJrDIVIJGelDVvbabYqwJ71qqTcMa6BK13xea5lLZbc1YsZpZyUfH/AK5pSWUco1oPtT2SrFOFfbG9MfHjkUWt+y4kEtvKJACVJq9PGskOSeY3q6k9q9vnA+tRK8eSBjSayuUvZohbnRkbmEW8+pcgZ+1b34Rvo7u1SNpD48GMt3Xp9qz3EeFCYMyHyGhPDLu44LxJJMto1aSM4BHY1pTVsf8AQF0z20Q21/avau3iMQVcDpWa4n8PS8MhkXHj2e5ZebRjuPQfej3wxf6l12wAt2GQ+d2PXNT8SvkVvn574HXFY5yxmyFnBHm3grDfJE8waJyNLjf+v7xtXN9aAsT4QbQcqcFce1aG9sYpJRLCMDJYJ2PXHofyNRXVsPAPlCkDO/LPeqVy1Do31yXYEg4zNZNGp8yAjIbO3oTW6+HuORXTJnQhO6k4zn3rDXdugQxsWxzGMEjPPbqKH2F0bW6USP4eORJzg5/zTnBTWoFvi9+j6LsXh8NG1KcDY1LPcK7ADB9q874XxOXw483OokZGR81G/wDU2WJffbJrJrTwuVSf5F3i0YNtNnzPnWMsR15Z571mLtsBvKyhhgK3Qcu+/pRsyyXKYVtJAHXNDbnh0jShSdIyMMuftTlIU44CJ/4UQJDlCQPU/f7VA6eES6o4aRcsdWw29D6elEZ7eSIEtEGlDEKmSMnqdtuWaq8RZ2CtA4VtJ5tkLjkT79qYnoD6KJQqDkgEAHSc77e9ef8AxhdLPxQxJ8sS6T7nGa1nFeJXtpGQ48ZQuFJ2yT9Kx0fA7+9laWY+ZzqLc8k1opST5SEWy6wD/pV/hfE5+HOGiwRnOM0bh+D7h/n1Vch+CnYgMpIpk7q8xsyHI+O5wACGz70qIj4FXH+0aVJ+SgvQ0ZPC5VXupC0bE9qTNrYds1K8atGR6VzMSZSMBxaMy3aqeWaVzFDbRahgmr/HLZ43LqvKs7NK0uA7cq61f5xWBp4WEvihzHkd+1dm7WTJOzUOyOlPnOxp3BFNsIGe4Y6Ufauhc3NsQ+sleoNVrW4xgN350UubUTWgdeZFLliaTQSWrou8M4tHMdEmN664rYpcIWQeY71lEZ4XGk7g1o+EcR/EERSfN60qdfD8omiiyLWSNH8JvNZxNCynQw8wHU9P1ondXDu2CdhU3DoI2twQMHGKr3KaZPrXMnPnIXbq6RYikAB3+lCuKXzQDAOe+N8VYgzr5muprKJo3Gk5brUhGKesOpw+zMfifFlYrGMjGBnP1qe74b4sbM66WC+Ugb8thRK14VHDPkAbnOMUYkjSK3+bI6A9K1O5LMHy8qH8TLcF4g9vps7pGBXLIdXPsK2FrxOOSAK7MOqnFZXiFpb3h8uBIvJs8/SqtlczcNuBFMS9ux7Z0+1FKCn39j48s36PQo+IyZzDgjfACgZHvVz/AFQAYZgjjAB571mLC+FxGJUfWBtv+hFXZLuFEBSAM+PMTS17xlSRLxDiEskenxjr1HOpMnPXG9Cru7Ph+HGeTAmQjFR392iBvEYk5zgflWc49xPwOHyhGYPINK79SKdCOtJCZdLQdf8AxDHeXmliBbofJ/7eprScC43YhVBcH0rzEYJqdGKbrtWyfjxksMM3p7pacXsXH8tE4Ly0cAqQPpXglvxG6gI0ykiikPxPdxrjJ+9Y5+HLemLPcReW3/mv2pV4l/8AK7vuaVD+ksLNWXKmu1uCBnH51XZs08hCpWbAE8OLhFulOMHuKzHF+EFFLxLj0ozLcrHJhGweg71MbyK6gVXADjnWitzg+jdXXGcDAnynB2I6Ugc0a4tYBS0kYGCc7UG04rpRnyWmaceLwfqOlFOHXjeEYXOR0oTXcblHDA8qk4qSKhLGTXseiXIGx61a4Gmq6BzgipLiNZ7fUvUZpfD/AJbrSelLk/22XJY9R6dws4t0B7U15EWxpFc2DfwFI6VeUrjNcFvJManz6YNhtznJ5VJK2kYFXJWVVyKE3MuZMVE3JiZrGQ3F2UcKvMnnSnmle3Ph5fAyVA3NZn4ju2iUmNyrDqDQyw+L7+1AWbEyDl0I+tdGvxZSjyQynj/6LzXjxzsQCMnr0q8148tqFiYhQDnYEHr/AHoPd8Yt+KSawjQyY3OBj9/So7K8ZG0atSk745EVodbz0b67Y/xTCdpdy2t28inLH/cXo3rRubjMUcBGsBTz3oFK6yMJ4QoBBDD6b001qs9j4hRgQ3kbG+cHp22oHFNrQnGSTwrXnxDDJO5JZsHbFAOI30l9cF32Xkq55VBcqUmdSMEMQR2rlBk1uhXGK6ME5t+zoLvXRBroCkaMQ2cFiOlIOK6IyN64K9hU6LWHWulSFtKQDpO9Kp0TEf/Z"/>
          <p:cNvSpPr>
            <a:spLocks noChangeAspect="1" noChangeArrowheads="1"/>
          </p:cNvSpPr>
          <p:nvPr/>
        </p:nvSpPr>
        <p:spPr bwMode="auto">
          <a:xfrm>
            <a:off x="155575" y="-579438"/>
            <a:ext cx="14573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sleep?</a:t>
            </a:r>
          </a:p>
        </p:txBody>
      </p:sp>
      <p:pic>
        <p:nvPicPr>
          <p:cNvPr id="11" name="Picture 10" descr="sleeping whales and dolph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2690056" cy="5213342"/>
          </a:xfrm>
          <a:prstGeom prst="rect">
            <a:avLst/>
          </a:prstGeom>
        </p:spPr>
      </p:pic>
      <p:pic>
        <p:nvPicPr>
          <p:cNvPr id="13" name="Picture 12" descr="dolphin sleep a wake b right sws c left sws 1 right cortex 2 L ctx 3 R thal 4 L tha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390578"/>
            <a:ext cx="5388801" cy="2470470"/>
          </a:xfrm>
          <a:prstGeom prst="rect">
            <a:avLst/>
          </a:prstGeom>
        </p:spPr>
      </p:pic>
      <p:sp>
        <p:nvSpPr>
          <p:cNvPr id="14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4032448" y="4149080"/>
            <a:ext cx="5148064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Cetacean sleep:</a:t>
            </a:r>
          </a:p>
          <a:p>
            <a:r>
              <a:rPr lang="en-GB" sz="2800" dirty="0" err="1" smtClean="0"/>
              <a:t>Unihemispheric</a:t>
            </a:r>
            <a:r>
              <a:rPr lang="en-GB" sz="2800" dirty="0" smtClean="0"/>
              <a:t> slow waves</a:t>
            </a:r>
          </a:p>
          <a:p>
            <a:r>
              <a:rPr lang="en-GB" sz="2800" dirty="0" err="1" smtClean="0"/>
              <a:t>Contralateral</a:t>
            </a:r>
            <a:r>
              <a:rPr lang="en-GB" sz="2800" dirty="0" smtClean="0"/>
              <a:t> eye open</a:t>
            </a:r>
          </a:p>
          <a:p>
            <a:pPr eaLnBrk="1" hangingPunct="1"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915746" y="6488668"/>
            <a:ext cx="826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Lyamin</a:t>
            </a:r>
            <a:r>
              <a:rPr lang="en-GB" b="1" dirty="0" smtClean="0"/>
              <a:t> et al 2008 “Cetacean sleep: an unusual form of mammalian sleep”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9" descr="kajimura et al 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3909471" cy="4711052"/>
          </a:xfrm>
          <a:noFill/>
        </p:spPr>
      </p:pic>
      <p:sp>
        <p:nvSpPr>
          <p:cNvPr id="11267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925888" y="1916832"/>
            <a:ext cx="4038600" cy="42497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3600" i="1" dirty="0" smtClean="0"/>
              <a:t>Relative </a:t>
            </a:r>
            <a:r>
              <a:rPr lang="en-GB" sz="3600" dirty="0" smtClean="0"/>
              <a:t>decreases in CBF: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600" dirty="0" smtClean="0"/>
              <a:t>Pons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600" dirty="0" smtClean="0"/>
              <a:t>Midbrain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600" dirty="0" smtClean="0"/>
              <a:t>Cerebellum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600" dirty="0" smtClean="0"/>
              <a:t>Thalamus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600" dirty="0" smtClean="0"/>
              <a:t>Cortical association areas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GB" sz="2400" i="1" dirty="0" smtClean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68313" y="6021388"/>
            <a:ext cx="429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(deep SWS v wake, Kajimura </a:t>
            </a:r>
            <a:r>
              <a:rPr lang="en-GB" i="1"/>
              <a:t>et al</a:t>
            </a:r>
            <a:r>
              <a:rPr lang="en-GB"/>
              <a:t> 1999)</a:t>
            </a:r>
          </a:p>
        </p:txBody>
      </p:sp>
      <p:pic>
        <p:nvPicPr>
          <p:cNvPr id="112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076700"/>
            <a:ext cx="506412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468313" y="6375400"/>
            <a:ext cx="445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Relative rCBF – normalised for global flow</a:t>
            </a:r>
          </a:p>
        </p:txBody>
      </p:sp>
      <p:sp>
        <p:nvSpPr>
          <p:cNvPr id="8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Regional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changes in blood flow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 txBox="1">
            <a:spLocks/>
          </p:cNvSpPr>
          <p:nvPr/>
        </p:nvSpPr>
        <p:spPr bwMode="auto">
          <a:xfrm>
            <a:off x="-108520" y="3068960"/>
            <a:ext cx="9289032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700" b="1" i="1" dirty="0" smtClean="0">
                <a:solidFill>
                  <a:schemeClr val="bg1"/>
                </a:solidFill>
              </a:rPr>
              <a:t>Sleep is an active process</a:t>
            </a:r>
          </a:p>
        </p:txBody>
      </p:sp>
    </p:spTree>
    <p:extLst>
      <p:ext uri="{BB962C8B-B14F-4D97-AF65-F5344CB8AC3E}">
        <p14:creationId xmlns:p14="http://schemas.microsoft.com/office/powerpoint/2010/main" val="6571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12364</TotalTime>
  <Words>815</Words>
  <Application>Microsoft Office PowerPoint</Application>
  <PresentationFormat>On-screen Show (4:3)</PresentationFormat>
  <Paragraphs>181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of anaesthesia: Sleep</dc:title>
  <dc:creator>ayz</dc:creator>
  <cp:lastModifiedBy>Shiel, Nuala</cp:lastModifiedBy>
  <cp:revision>247</cp:revision>
  <dcterms:created xsi:type="dcterms:W3CDTF">2007-08-22T09:37:07Z</dcterms:created>
  <dcterms:modified xsi:type="dcterms:W3CDTF">2012-11-06T10:39:13Z</dcterms:modified>
</cp:coreProperties>
</file>