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3"/>
  </p:notesMasterIdLst>
  <p:handoutMasterIdLst>
    <p:handoutMasterId r:id="rId34"/>
  </p:handoutMasterIdLst>
  <p:sldIdLst>
    <p:sldId id="256" r:id="rId2"/>
    <p:sldId id="296" r:id="rId3"/>
    <p:sldId id="351" r:id="rId4"/>
    <p:sldId id="342" r:id="rId5"/>
    <p:sldId id="340" r:id="rId6"/>
    <p:sldId id="327" r:id="rId7"/>
    <p:sldId id="343" r:id="rId8"/>
    <p:sldId id="275" r:id="rId9"/>
    <p:sldId id="318" r:id="rId10"/>
    <p:sldId id="331" r:id="rId11"/>
    <p:sldId id="278" r:id="rId12"/>
    <p:sldId id="280" r:id="rId13"/>
    <p:sldId id="281" r:id="rId14"/>
    <p:sldId id="282" r:id="rId15"/>
    <p:sldId id="312" r:id="rId16"/>
    <p:sldId id="304" r:id="rId17"/>
    <p:sldId id="269" r:id="rId18"/>
    <p:sldId id="348" r:id="rId19"/>
    <p:sldId id="349" r:id="rId20"/>
    <p:sldId id="310" r:id="rId21"/>
    <p:sldId id="308" r:id="rId22"/>
    <p:sldId id="303" r:id="rId23"/>
    <p:sldId id="338" r:id="rId24"/>
    <p:sldId id="347" r:id="rId25"/>
    <p:sldId id="350" r:id="rId26"/>
    <p:sldId id="311" r:id="rId27"/>
    <p:sldId id="344" r:id="rId28"/>
    <p:sldId id="328" r:id="rId29"/>
    <p:sldId id="259" r:id="rId30"/>
    <p:sldId id="330" r:id="rId31"/>
    <p:sldId id="339" r:id="rId32"/>
  </p:sldIdLst>
  <p:sldSz cx="9144000" cy="6858000" type="screen4x3"/>
  <p:notesSz cx="6761163" cy="99425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0000"/>
    <a:srgbClr val="008000"/>
    <a:srgbClr val="CCFF66"/>
    <a:srgbClr val="FF3300"/>
    <a:srgbClr val="FFFF00"/>
    <a:srgbClr val="FF6600"/>
    <a:srgbClr val="CDD2E5"/>
    <a:srgbClr val="FFCC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71657" autoAdjust="0"/>
  </p:normalViewPr>
  <p:slideViewPr>
    <p:cSldViewPr snapToGrid="0">
      <p:cViewPr>
        <p:scale>
          <a:sx n="50" d="100"/>
          <a:sy n="50" d="100"/>
        </p:scale>
        <p:origin x="-1188" y="-372"/>
      </p:cViewPr>
      <p:guideLst>
        <p:guide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-3786" y="-96"/>
      </p:cViewPr>
      <p:guideLst>
        <p:guide orient="horz" pos="3132"/>
        <p:guide pos="213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359AB6-D4C5-44B3-B5E8-0FE97F8BC4E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262FC51-63D8-4EC2-B193-6FA11B4708DF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800" b="1" i="0" dirty="0" smtClean="0"/>
            <a:t>NEJM 2001:</a:t>
          </a:r>
          <a:r>
            <a:rPr lang="en-GB" sz="1800" b="0" i="0" dirty="0" smtClean="0"/>
            <a:t>Efficacy and safety of recombinant human activated protein C for severe sepsis</a:t>
          </a:r>
        </a:p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dirty="0"/>
        </a:p>
      </dgm:t>
    </dgm:pt>
    <dgm:pt modelId="{8964A5BA-AE30-45F4-A2FD-88C27237B499}" type="parTrans" cxnId="{1EDD016C-5189-4F31-AD71-3B33F3120849}">
      <dgm:prSet/>
      <dgm:spPr/>
      <dgm:t>
        <a:bodyPr/>
        <a:lstStyle/>
        <a:p>
          <a:endParaRPr lang="en-GB"/>
        </a:p>
      </dgm:t>
    </dgm:pt>
    <dgm:pt modelId="{9E534828-CDF2-4427-9817-21A23FE716DD}" type="sibTrans" cxnId="{1EDD016C-5189-4F31-AD71-3B33F3120849}">
      <dgm:prSet/>
      <dgm:spPr/>
      <dgm:t>
        <a:bodyPr/>
        <a:lstStyle/>
        <a:p>
          <a:endParaRPr lang="en-GB"/>
        </a:p>
      </dgm:t>
    </dgm:pt>
    <dgm:pt modelId="{DCBC9F70-C831-4288-9608-F9BB58374C16}">
      <dgm:prSet phldrT="[Text]" custT="1"/>
      <dgm:spPr/>
      <dgm:t>
        <a:bodyPr/>
        <a:lstStyle/>
        <a:p>
          <a:r>
            <a:rPr lang="en-GB" sz="1800" b="1" i="0" dirty="0" smtClean="0"/>
            <a:t>Reduction in the relative risk of death of 19.4 </a:t>
          </a:r>
          <a:r>
            <a:rPr lang="en-GB" sz="1800" b="1" i="0" dirty="0" err="1" smtClean="0"/>
            <a:t>percent</a:t>
          </a:r>
          <a:endParaRPr lang="en-GB" sz="1800" b="1" dirty="0"/>
        </a:p>
      </dgm:t>
    </dgm:pt>
    <dgm:pt modelId="{7B42284C-8C31-4A32-AAC4-E63925412332}" type="parTrans" cxnId="{BFEA4418-0924-4687-A201-01347E8EBFCE}">
      <dgm:prSet/>
      <dgm:spPr/>
      <dgm:t>
        <a:bodyPr/>
        <a:lstStyle/>
        <a:p>
          <a:endParaRPr lang="en-GB"/>
        </a:p>
      </dgm:t>
    </dgm:pt>
    <dgm:pt modelId="{91120010-9A6F-4363-BA80-47C548BEE473}" type="sibTrans" cxnId="{BFEA4418-0924-4687-A201-01347E8EBFCE}">
      <dgm:prSet/>
      <dgm:spPr/>
      <dgm:t>
        <a:bodyPr/>
        <a:lstStyle/>
        <a:p>
          <a:endParaRPr lang="en-GB"/>
        </a:p>
      </dgm:t>
    </dgm:pt>
    <dgm:pt modelId="{6FE24730-8CF7-41B4-8080-67AF5526ECBB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800" b="1" dirty="0" smtClean="0"/>
            <a:t>NEJM 2005: </a:t>
          </a:r>
          <a:r>
            <a:rPr lang="en-GB" sz="1800" dirty="0" err="1" smtClean="0"/>
            <a:t>Drotrecogin</a:t>
          </a:r>
          <a:r>
            <a:rPr lang="en-GB" sz="1800" dirty="0" smtClean="0"/>
            <a:t> </a:t>
          </a:r>
          <a:r>
            <a:rPr lang="en-GB" sz="1800" dirty="0" err="1" smtClean="0"/>
            <a:t>alfa</a:t>
          </a:r>
          <a:r>
            <a:rPr lang="en-GB" sz="1800" dirty="0" smtClean="0"/>
            <a:t> (activated) for adults with severe sepsis and a low risk of death</a:t>
          </a:r>
        </a:p>
      </dgm:t>
    </dgm:pt>
    <dgm:pt modelId="{F635B691-24A9-4381-9DE0-BF4A900FBDE0}" type="parTrans" cxnId="{B706A0EE-F39D-4A3E-A14A-AACEB1B97114}">
      <dgm:prSet/>
      <dgm:spPr/>
      <dgm:t>
        <a:bodyPr/>
        <a:lstStyle/>
        <a:p>
          <a:endParaRPr lang="en-GB"/>
        </a:p>
      </dgm:t>
    </dgm:pt>
    <dgm:pt modelId="{2D88C132-A546-4088-95BC-11C8068F4E4C}" type="sibTrans" cxnId="{B706A0EE-F39D-4A3E-A14A-AACEB1B97114}">
      <dgm:prSet/>
      <dgm:spPr/>
      <dgm:t>
        <a:bodyPr/>
        <a:lstStyle/>
        <a:p>
          <a:endParaRPr lang="en-GB"/>
        </a:p>
      </dgm:t>
    </dgm:pt>
    <dgm:pt modelId="{889806C4-C3CE-41F0-AFF8-65AC32849C0B}">
      <dgm:prSet phldrT="[Text]" custT="1"/>
      <dgm:spPr/>
      <dgm:t>
        <a:bodyPr/>
        <a:lstStyle/>
        <a:p>
          <a:r>
            <a:rPr lang="en-GB" sz="1800" b="1" i="0" dirty="0" smtClean="0"/>
            <a:t>Recommended for  only use in severe sepsis because of risk of bleeding</a:t>
          </a:r>
          <a:endParaRPr lang="en-GB" sz="1800" b="1" i="0" dirty="0"/>
        </a:p>
      </dgm:t>
    </dgm:pt>
    <dgm:pt modelId="{195F57DB-6088-4DED-8D0E-EA78FD5FA8B6}" type="parTrans" cxnId="{12609E46-7C9E-42EE-BC2D-2351E09A3D5A}">
      <dgm:prSet/>
      <dgm:spPr/>
      <dgm:t>
        <a:bodyPr/>
        <a:lstStyle/>
        <a:p>
          <a:endParaRPr lang="en-GB"/>
        </a:p>
      </dgm:t>
    </dgm:pt>
    <dgm:pt modelId="{ACE4BDD3-9006-4C7D-A4D7-6D31A34F3A50}" type="sibTrans" cxnId="{12609E46-7C9E-42EE-BC2D-2351E09A3D5A}">
      <dgm:prSet/>
      <dgm:spPr/>
      <dgm:t>
        <a:bodyPr/>
        <a:lstStyle/>
        <a:p>
          <a:endParaRPr lang="en-GB"/>
        </a:p>
      </dgm:t>
    </dgm:pt>
    <dgm:pt modelId="{0D12BFB1-F1C5-47BC-B673-4C0C2F7D004E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800" b="1" dirty="0" smtClean="0"/>
            <a:t>NEJM 2012: </a:t>
          </a:r>
          <a:r>
            <a:rPr lang="en-GB" sz="1800" dirty="0" err="1" smtClean="0"/>
            <a:t>Drotrecogin</a:t>
          </a:r>
          <a:r>
            <a:rPr lang="en-GB" sz="1800" dirty="0" smtClean="0"/>
            <a:t> Alfa (Activated) in Adults with Septic Shock</a:t>
          </a:r>
        </a:p>
      </dgm:t>
    </dgm:pt>
    <dgm:pt modelId="{5B6B5E22-AD41-470A-A526-6C64ED1FEFC7}" type="parTrans" cxnId="{F1A0BAD1-0950-4012-9CE9-CFE0D72AFE5B}">
      <dgm:prSet/>
      <dgm:spPr/>
      <dgm:t>
        <a:bodyPr/>
        <a:lstStyle/>
        <a:p>
          <a:endParaRPr lang="en-GB"/>
        </a:p>
      </dgm:t>
    </dgm:pt>
    <dgm:pt modelId="{5A17DBAC-9DB4-4921-ADD9-1BABC3095CF4}" type="sibTrans" cxnId="{F1A0BAD1-0950-4012-9CE9-CFE0D72AFE5B}">
      <dgm:prSet/>
      <dgm:spPr/>
      <dgm:t>
        <a:bodyPr/>
        <a:lstStyle/>
        <a:p>
          <a:endParaRPr lang="en-GB"/>
        </a:p>
      </dgm:t>
    </dgm:pt>
    <dgm:pt modelId="{36EE7641-7A9A-48F9-96B9-3D517B2301DE}">
      <dgm:prSet phldrT="[Text]" custT="1"/>
      <dgm:spPr/>
      <dgm:t>
        <a:bodyPr/>
        <a:lstStyle/>
        <a:p>
          <a:r>
            <a:rPr lang="en-GB" sz="1800" b="1" dirty="0" smtClean="0"/>
            <a:t>No reduction in mortality 28 or 90 days</a:t>
          </a:r>
          <a:endParaRPr lang="en-GB" sz="1800" b="1" dirty="0"/>
        </a:p>
      </dgm:t>
    </dgm:pt>
    <dgm:pt modelId="{0529AB88-F2C8-4DA9-B2C1-5D039AE4C500}" type="parTrans" cxnId="{06B1D4B2-3589-4B22-A660-D53D2BFD00AF}">
      <dgm:prSet/>
      <dgm:spPr/>
      <dgm:t>
        <a:bodyPr/>
        <a:lstStyle/>
        <a:p>
          <a:endParaRPr lang="en-GB"/>
        </a:p>
      </dgm:t>
    </dgm:pt>
    <dgm:pt modelId="{911F6B60-120D-4BF5-9438-93644F2A0733}" type="sibTrans" cxnId="{06B1D4B2-3589-4B22-A660-D53D2BFD00AF}">
      <dgm:prSet/>
      <dgm:spPr/>
      <dgm:t>
        <a:bodyPr/>
        <a:lstStyle/>
        <a:p>
          <a:endParaRPr lang="en-GB"/>
        </a:p>
      </dgm:t>
    </dgm:pt>
    <dgm:pt modelId="{29E8CF27-61AE-4994-8A36-585776559B8D}" type="pres">
      <dgm:prSet presAssocID="{CF359AB6-D4C5-44B3-B5E8-0FE97F8BC4E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C528E982-80A4-4655-9059-F8EF36057596}" type="pres">
      <dgm:prSet presAssocID="{B262FC51-63D8-4EC2-B193-6FA11B4708DF}" presName="parentText" presStyleLbl="node1" presStyleIdx="0" presStyleCnt="3" custLinFactNeighborY="-86576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32482E1-277F-466F-9F4E-9E453A66CB07}" type="pres">
      <dgm:prSet presAssocID="{B262FC51-63D8-4EC2-B193-6FA11B4708DF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814D94C-150A-49E5-B1B5-925D7462A0D4}" type="pres">
      <dgm:prSet presAssocID="{6FE24730-8CF7-41B4-8080-67AF5526ECB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98EDD90-D143-4094-B0B7-8AA267DEC594}" type="pres">
      <dgm:prSet presAssocID="{6FE24730-8CF7-41B4-8080-67AF5526ECBB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686F858-A5FF-42C4-BCA1-A6426D5B7856}" type="pres">
      <dgm:prSet presAssocID="{0D12BFB1-F1C5-47BC-B673-4C0C2F7D004E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EDA238A-E6D6-4890-BD5E-0EBD79B398D3}" type="pres">
      <dgm:prSet presAssocID="{0D12BFB1-F1C5-47BC-B673-4C0C2F7D004E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156277B-A558-449D-8D91-F96F50487D65}" type="presOf" srcId="{CF359AB6-D4C5-44B3-B5E8-0FE97F8BC4EC}" destId="{29E8CF27-61AE-4994-8A36-585776559B8D}" srcOrd="0" destOrd="0" presId="urn:microsoft.com/office/officeart/2005/8/layout/vList2"/>
    <dgm:cxn modelId="{83B98919-1D3B-49AB-AE42-EDD7D17D0D4E}" type="presOf" srcId="{889806C4-C3CE-41F0-AFF8-65AC32849C0B}" destId="{A98EDD90-D143-4094-B0B7-8AA267DEC594}" srcOrd="0" destOrd="0" presId="urn:microsoft.com/office/officeart/2005/8/layout/vList2"/>
    <dgm:cxn modelId="{95067117-645F-474E-BE8C-CD7DEB6435D8}" type="presOf" srcId="{36EE7641-7A9A-48F9-96B9-3D517B2301DE}" destId="{DEDA238A-E6D6-4890-BD5E-0EBD79B398D3}" srcOrd="0" destOrd="0" presId="urn:microsoft.com/office/officeart/2005/8/layout/vList2"/>
    <dgm:cxn modelId="{F1A0BAD1-0950-4012-9CE9-CFE0D72AFE5B}" srcId="{CF359AB6-D4C5-44B3-B5E8-0FE97F8BC4EC}" destId="{0D12BFB1-F1C5-47BC-B673-4C0C2F7D004E}" srcOrd="2" destOrd="0" parTransId="{5B6B5E22-AD41-470A-A526-6C64ED1FEFC7}" sibTransId="{5A17DBAC-9DB4-4921-ADD9-1BABC3095CF4}"/>
    <dgm:cxn modelId="{4C3795E5-3252-4775-8848-0476DEF543BA}" type="presOf" srcId="{0D12BFB1-F1C5-47BC-B673-4C0C2F7D004E}" destId="{8686F858-A5FF-42C4-BCA1-A6426D5B7856}" srcOrd="0" destOrd="0" presId="urn:microsoft.com/office/officeart/2005/8/layout/vList2"/>
    <dgm:cxn modelId="{1EDD016C-5189-4F31-AD71-3B33F3120849}" srcId="{CF359AB6-D4C5-44B3-B5E8-0FE97F8BC4EC}" destId="{B262FC51-63D8-4EC2-B193-6FA11B4708DF}" srcOrd="0" destOrd="0" parTransId="{8964A5BA-AE30-45F4-A2FD-88C27237B499}" sibTransId="{9E534828-CDF2-4427-9817-21A23FE716DD}"/>
    <dgm:cxn modelId="{A80B5E30-44FB-4A9C-B628-57E63772BF24}" type="presOf" srcId="{6FE24730-8CF7-41B4-8080-67AF5526ECBB}" destId="{A814D94C-150A-49E5-B1B5-925D7462A0D4}" srcOrd="0" destOrd="0" presId="urn:microsoft.com/office/officeart/2005/8/layout/vList2"/>
    <dgm:cxn modelId="{B595E1D0-CBCD-4616-BB14-15B351ECDE80}" type="presOf" srcId="{B262FC51-63D8-4EC2-B193-6FA11B4708DF}" destId="{C528E982-80A4-4655-9059-F8EF36057596}" srcOrd="0" destOrd="0" presId="urn:microsoft.com/office/officeart/2005/8/layout/vList2"/>
    <dgm:cxn modelId="{B706A0EE-F39D-4A3E-A14A-AACEB1B97114}" srcId="{CF359AB6-D4C5-44B3-B5E8-0FE97F8BC4EC}" destId="{6FE24730-8CF7-41B4-8080-67AF5526ECBB}" srcOrd="1" destOrd="0" parTransId="{F635B691-24A9-4381-9DE0-BF4A900FBDE0}" sibTransId="{2D88C132-A546-4088-95BC-11C8068F4E4C}"/>
    <dgm:cxn modelId="{06B1D4B2-3589-4B22-A660-D53D2BFD00AF}" srcId="{0D12BFB1-F1C5-47BC-B673-4C0C2F7D004E}" destId="{36EE7641-7A9A-48F9-96B9-3D517B2301DE}" srcOrd="0" destOrd="0" parTransId="{0529AB88-F2C8-4DA9-B2C1-5D039AE4C500}" sibTransId="{911F6B60-120D-4BF5-9438-93644F2A0733}"/>
    <dgm:cxn modelId="{BFEA4418-0924-4687-A201-01347E8EBFCE}" srcId="{B262FC51-63D8-4EC2-B193-6FA11B4708DF}" destId="{DCBC9F70-C831-4288-9608-F9BB58374C16}" srcOrd="0" destOrd="0" parTransId="{7B42284C-8C31-4A32-AAC4-E63925412332}" sibTransId="{91120010-9A6F-4363-BA80-47C548BEE473}"/>
    <dgm:cxn modelId="{81F4D502-229C-4271-8D81-1347FBA570B0}" type="presOf" srcId="{DCBC9F70-C831-4288-9608-F9BB58374C16}" destId="{B32482E1-277F-466F-9F4E-9E453A66CB07}" srcOrd="0" destOrd="0" presId="urn:microsoft.com/office/officeart/2005/8/layout/vList2"/>
    <dgm:cxn modelId="{12609E46-7C9E-42EE-BC2D-2351E09A3D5A}" srcId="{6FE24730-8CF7-41B4-8080-67AF5526ECBB}" destId="{889806C4-C3CE-41F0-AFF8-65AC32849C0B}" srcOrd="0" destOrd="0" parTransId="{195F57DB-6088-4DED-8D0E-EA78FD5FA8B6}" sibTransId="{ACE4BDD3-9006-4C7D-A4D7-6D31A34F3A50}"/>
    <dgm:cxn modelId="{0DE70F28-95C5-44DE-A88C-0C68BB5A971E}" type="presParOf" srcId="{29E8CF27-61AE-4994-8A36-585776559B8D}" destId="{C528E982-80A4-4655-9059-F8EF36057596}" srcOrd="0" destOrd="0" presId="urn:microsoft.com/office/officeart/2005/8/layout/vList2"/>
    <dgm:cxn modelId="{9EF7CA53-78C2-43F2-93C8-FC030F94208D}" type="presParOf" srcId="{29E8CF27-61AE-4994-8A36-585776559B8D}" destId="{B32482E1-277F-466F-9F4E-9E453A66CB07}" srcOrd="1" destOrd="0" presId="urn:microsoft.com/office/officeart/2005/8/layout/vList2"/>
    <dgm:cxn modelId="{5E9DD78F-5977-4EA1-B44E-15258895C093}" type="presParOf" srcId="{29E8CF27-61AE-4994-8A36-585776559B8D}" destId="{A814D94C-150A-49E5-B1B5-925D7462A0D4}" srcOrd="2" destOrd="0" presId="urn:microsoft.com/office/officeart/2005/8/layout/vList2"/>
    <dgm:cxn modelId="{D41CAA5F-D046-48A0-8137-3904F94B0A95}" type="presParOf" srcId="{29E8CF27-61AE-4994-8A36-585776559B8D}" destId="{A98EDD90-D143-4094-B0B7-8AA267DEC594}" srcOrd="3" destOrd="0" presId="urn:microsoft.com/office/officeart/2005/8/layout/vList2"/>
    <dgm:cxn modelId="{FB3DD65E-65C3-43AF-B3F0-54F875E8CE24}" type="presParOf" srcId="{29E8CF27-61AE-4994-8A36-585776559B8D}" destId="{8686F858-A5FF-42C4-BCA1-A6426D5B7856}" srcOrd="4" destOrd="0" presId="urn:microsoft.com/office/officeart/2005/8/layout/vList2"/>
    <dgm:cxn modelId="{2835B797-D9FA-42DE-9CE3-3D2E7404771B}" type="presParOf" srcId="{29E8CF27-61AE-4994-8A36-585776559B8D}" destId="{DEDA238A-E6D6-4890-BD5E-0EBD79B398D3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9761" y="0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16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3662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16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9761" y="9443662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E30F5F0-9184-4CC0-90CF-A1E0D15DB1D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084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29761" y="0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6938" y="746125"/>
            <a:ext cx="4967287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6117" y="4722694"/>
            <a:ext cx="5408930" cy="4474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3662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9761" y="9443662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EF5374F-F189-497E-8326-7386B6910D6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47882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F9F26F5-B254-4209-A965-02235B1678AD}" type="slidenum">
              <a:rPr lang="en-GB" smtClean="0"/>
              <a:pPr eaLnBrk="1" hangingPunct="1"/>
              <a:t>1</a:t>
            </a:fld>
            <a:endParaRPr lang="en-GB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FA768D-4FB7-4733-A2AA-8B6418478371}" type="slidenum">
              <a:rPr lang="en-GB" smtClean="0"/>
              <a:pPr eaLnBrk="1" hangingPunct="1"/>
              <a:t>10</a:t>
            </a:fld>
            <a:endParaRPr lang="en-GB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489" y="4722694"/>
            <a:ext cx="4958186" cy="447413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C132A10-9CD3-4C56-8DBF-785C019DBCD6}" type="slidenum">
              <a:rPr lang="en-GB" smtClean="0"/>
              <a:pPr eaLnBrk="1" hangingPunct="1"/>
              <a:t>11</a:t>
            </a:fld>
            <a:endParaRPr lang="en-GB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489" y="4722694"/>
            <a:ext cx="4958186" cy="447413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GB" dirty="0" smtClean="0"/>
          </a:p>
          <a:p>
            <a:pPr eaLnBrk="1" hangingPunct="1">
              <a:lnSpc>
                <a:spcPct val="90000"/>
              </a:lnSpc>
            </a:pPr>
            <a:endParaRPr lang="en-GB" dirty="0" smtClean="0"/>
          </a:p>
          <a:p>
            <a:pPr eaLnBrk="1" hangingPunct="1">
              <a:lnSpc>
                <a:spcPct val="90000"/>
              </a:lnSpc>
            </a:pPr>
            <a:endParaRPr lang="en-GB" dirty="0" smtClean="0"/>
          </a:p>
          <a:p>
            <a:pPr eaLnBrk="1" hangingPunct="1">
              <a:lnSpc>
                <a:spcPct val="90000"/>
              </a:lnSpc>
            </a:pPr>
            <a:endParaRPr lang="en-GB" dirty="0" smtClean="0"/>
          </a:p>
          <a:p>
            <a:pPr eaLnBrk="1" hangingPunct="1">
              <a:lnSpc>
                <a:spcPct val="90000"/>
              </a:lnSpc>
            </a:pPr>
            <a:endParaRPr lang="en-GB" dirty="0" smtClean="0"/>
          </a:p>
        </p:txBody>
      </p:sp>
      <p:sp>
        <p:nvSpPr>
          <p:cNvPr id="45061" name="AutoShape 5"/>
          <p:cNvSpPr>
            <a:spLocks/>
          </p:cNvSpPr>
          <p:nvPr/>
        </p:nvSpPr>
        <p:spPr bwMode="auto">
          <a:xfrm>
            <a:off x="2748287" y="1726131"/>
            <a:ext cx="87645" cy="227849"/>
          </a:xfrm>
          <a:prstGeom prst="rightBrace">
            <a:avLst>
              <a:gd name="adj1" fmla="val 1964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2848428" y="1629467"/>
            <a:ext cx="1847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en-US" sz="1400" b="1"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654BF1B-62DE-41FA-8017-16134DFE1FAD}" type="slidenum">
              <a:rPr lang="en-GB" smtClean="0"/>
              <a:pPr eaLnBrk="1" hangingPunct="1"/>
              <a:t>12</a:t>
            </a:fld>
            <a:endParaRPr lang="en-GB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489" y="4722694"/>
            <a:ext cx="4958186" cy="447413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3056940-BBBE-40EB-B1E0-AA5789D75D1A}" type="slidenum">
              <a:rPr lang="en-GB" smtClean="0"/>
              <a:pPr eaLnBrk="1" hangingPunct="1"/>
              <a:t>13</a:t>
            </a:fld>
            <a:endParaRPr lang="en-GB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489" y="4722694"/>
            <a:ext cx="4958186" cy="447413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dirty="0" err="1">
                <a:latin typeface="Verdana" pitchFamily="34" charset="0"/>
              </a:rPr>
              <a:t>Eritoran</a:t>
            </a:r>
            <a:r>
              <a:rPr lang="en-GB" dirty="0">
                <a:latin typeface="Verdana" pitchFamily="34" charset="0"/>
              </a:rPr>
              <a:t>: no significant effect on mortality (2011)</a:t>
            </a:r>
            <a:r>
              <a:rPr lang="en-GB" dirty="0"/>
              <a:t> In January, Eisai announced</a:t>
            </a:r>
          </a:p>
          <a:p>
            <a:r>
              <a:rPr lang="en-GB" dirty="0"/>
              <a:t>that its worldwide phase 3 randomized trial of a</a:t>
            </a:r>
          </a:p>
          <a:p>
            <a:r>
              <a:rPr lang="en-GB" dirty="0"/>
              <a:t>novel anti–Toll-like receptor (TLR)-4 compound,</a:t>
            </a:r>
          </a:p>
          <a:p>
            <a:r>
              <a:rPr lang="en-GB" dirty="0" err="1"/>
              <a:t>eritoran</a:t>
            </a:r>
            <a:r>
              <a:rPr lang="en-GB" dirty="0"/>
              <a:t> </a:t>
            </a:r>
            <a:r>
              <a:rPr lang="en-GB" dirty="0" err="1"/>
              <a:t>tetrasodium</a:t>
            </a:r>
            <a:r>
              <a:rPr lang="en-GB" dirty="0"/>
              <a:t>, had failed to demonstrate an</a:t>
            </a:r>
          </a:p>
          <a:p>
            <a:r>
              <a:rPr lang="en-GB" dirty="0"/>
              <a:t>improvement in the primary end point of 28-day all-cause</a:t>
            </a:r>
          </a:p>
          <a:p>
            <a:r>
              <a:rPr lang="en-GB" dirty="0"/>
              <a:t>mortality in a cohort of 2000 patients with severe sepsis.</a:t>
            </a:r>
            <a:endParaRPr lang="en-GB" dirty="0">
              <a:latin typeface="Verdana" pitchFamily="34" charset="0"/>
            </a:endParaRP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2942B55-8CB1-4B15-820B-880FBC15B4F5}" type="slidenum">
              <a:rPr lang="en-GB" smtClean="0"/>
              <a:pPr eaLnBrk="1" hangingPunct="1"/>
              <a:t>14</a:t>
            </a:fld>
            <a:endParaRPr lang="en-GB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489" y="4722694"/>
            <a:ext cx="4958186" cy="447413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17A5822-F214-4DAF-8369-3BB187011C22}" type="slidenum">
              <a:rPr lang="en-GB" smtClean="0"/>
              <a:pPr eaLnBrk="1" hangingPunct="1"/>
              <a:t>15</a:t>
            </a:fld>
            <a:endParaRPr lang="en-GB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F321F10-B01E-4779-8338-EE302FA12C14}" type="slidenum">
              <a:rPr lang="en-GB" smtClean="0"/>
              <a:pPr eaLnBrk="1" hangingPunct="1"/>
              <a:t>16</a:t>
            </a:fld>
            <a:endParaRPr lang="en-GB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 smtClean="0"/>
          </a:p>
          <a:p>
            <a:r>
              <a:rPr lang="en-GB" dirty="0" smtClean="0"/>
              <a:t>The ideal host response to fight infection in the absence</a:t>
            </a:r>
          </a:p>
          <a:p>
            <a:r>
              <a:rPr lang="en-GB" dirty="0" smtClean="0"/>
              <a:t>of antibiotics and life support may be very different</a:t>
            </a:r>
          </a:p>
          <a:p>
            <a:r>
              <a:rPr lang="en-GB" dirty="0" smtClean="0"/>
              <a:t>from that required in a modern intensive care unit setting.</a:t>
            </a:r>
          </a:p>
          <a:p>
            <a:endParaRPr lang="en-GB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1FA3E42-E5C8-4A60-A965-C23AB6A561E3}" type="slidenum">
              <a:rPr lang="en-GB" smtClean="0"/>
              <a:pPr eaLnBrk="1" hangingPunct="1"/>
              <a:t>17</a:t>
            </a:fld>
            <a:endParaRPr lang="en-GB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489" y="4722694"/>
            <a:ext cx="4958186" cy="447413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dirty="0" smtClean="0"/>
              <a:t>Based on Bone RC. </a:t>
            </a:r>
            <a:r>
              <a:rPr lang="en-GB" dirty="0" err="1" smtClean="0"/>
              <a:t>Crit</a:t>
            </a:r>
            <a:r>
              <a:rPr lang="en-GB" dirty="0" smtClean="0"/>
              <a:t> Care Med. 1996 Jan;24(1):163-72. </a:t>
            </a:r>
          </a:p>
          <a:p>
            <a:pPr eaLnBrk="1" hangingPunct="1">
              <a:lnSpc>
                <a:spcPct val="90000"/>
              </a:lnSpc>
            </a:pPr>
            <a:endParaRPr lang="en-GB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F5374F-F189-497E-8326-7386B6910D68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F5374F-F189-497E-8326-7386B6910D68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0399186-3A89-4096-B84B-67B195C48866}" type="slidenum">
              <a:rPr lang="en-GB" smtClean="0"/>
              <a:pPr eaLnBrk="1" hangingPunct="1"/>
              <a:t>2</a:t>
            </a:fld>
            <a:endParaRPr lang="en-GB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>
              <a:buFontTx/>
              <a:buAutoNum type="arabicPeriod"/>
            </a:pPr>
            <a:endParaRPr lang="en-GB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856CA43-E7D2-454E-A7E3-A721CF092D78}" type="slidenum">
              <a:rPr lang="en-GB" smtClean="0"/>
              <a:pPr eaLnBrk="1" hangingPunct="1"/>
              <a:t>20</a:t>
            </a:fld>
            <a:endParaRPr lang="en-GB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BF46576-1DF1-4CA3-9CB1-DBE0136CB87D}" type="slidenum">
              <a:rPr lang="en-GB" smtClean="0"/>
              <a:pPr eaLnBrk="1" hangingPunct="1"/>
              <a:t>21</a:t>
            </a:fld>
            <a:endParaRPr lang="en-GB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80C7CB7-4E26-4F32-B239-24B7E1D5DBC0}" type="slidenum">
              <a:rPr lang="en-GB" smtClean="0"/>
              <a:pPr eaLnBrk="1" hangingPunct="1"/>
              <a:t>22</a:t>
            </a:fld>
            <a:endParaRPr lang="en-GB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F5374F-F189-497E-8326-7386B6910D68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87540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F5374F-F189-497E-8326-7386B6910D68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F5374F-F189-497E-8326-7386B6910D68}" type="slidenum">
              <a:rPr lang="en-GB" smtClean="0"/>
              <a:pPr>
                <a:defRPr/>
              </a:pPr>
              <a:t>25</a:t>
            </a:fld>
            <a:endParaRPr lang="en-GB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9DE3EE2-45C4-47D8-962F-A17D182F2210}" type="slidenum">
              <a:rPr lang="en-GB" smtClean="0"/>
              <a:pPr eaLnBrk="1" hangingPunct="1"/>
              <a:t>26</a:t>
            </a:fld>
            <a:endParaRPr lang="en-GB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F5374F-F189-497E-8326-7386B6910D68}" type="slidenum">
              <a:rPr lang="en-GB" smtClean="0"/>
              <a:pPr>
                <a:defRPr/>
              </a:pPr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270200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572B89C-4BBE-4853-ABE7-A1B661A3C451}" type="slidenum">
              <a:rPr lang="en-GB" smtClean="0"/>
              <a:pPr eaLnBrk="1" hangingPunct="1"/>
              <a:t>28</a:t>
            </a:fld>
            <a:endParaRPr lang="en-GB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1B6FE2D-2A95-4219-906F-8DA3F0E520ED}" type="slidenum">
              <a:rPr lang="en-GB" smtClean="0"/>
              <a:pPr eaLnBrk="1" hangingPunct="1"/>
              <a:t>29</a:t>
            </a:fld>
            <a:endParaRPr lang="en-GB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F5374F-F189-497E-8326-7386B6910D68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884261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E285797-6300-44C4-AA54-03E0545B857D}" type="slidenum">
              <a:rPr lang="en-GB" smtClean="0"/>
              <a:pPr eaLnBrk="1" hangingPunct="1"/>
              <a:t>30</a:t>
            </a:fld>
            <a:endParaRPr lang="en-GB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6116" y="4722694"/>
            <a:ext cx="5348465" cy="480756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2500" lnSpcReduction="20000"/>
          </a:bodyPr>
          <a:lstStyle/>
          <a:p>
            <a:r>
              <a:rPr lang="en-GB" dirty="0"/>
              <a:t>Injury causes a systemic inflammatory response syndrome (SIRS)</a:t>
            </a:r>
          </a:p>
          <a:p>
            <a:r>
              <a:rPr lang="en-GB" dirty="0"/>
              <a:t>that is clinically much like sepsis1. Microbial pathogen-associated</a:t>
            </a:r>
          </a:p>
          <a:p>
            <a:r>
              <a:rPr lang="en-GB" dirty="0"/>
              <a:t>molecular patterns (PAMPs) activate innate </a:t>
            </a:r>
            <a:r>
              <a:rPr lang="en-GB" dirty="0" err="1"/>
              <a:t>immunocytes</a:t>
            </a:r>
            <a:endParaRPr lang="en-GB" dirty="0"/>
          </a:p>
          <a:p>
            <a:r>
              <a:rPr lang="en-GB" dirty="0"/>
              <a:t>through pattern recognition receptors2. Similarly, cellular injury</a:t>
            </a:r>
          </a:p>
          <a:p>
            <a:r>
              <a:rPr lang="en-GB" dirty="0"/>
              <a:t>can release endogenous ‘damage’-associated molecular patterns</a:t>
            </a:r>
          </a:p>
          <a:p>
            <a:r>
              <a:rPr lang="en-GB" dirty="0"/>
              <a:t>(DAMPs) that activate innate immunity3. Mitochondria are evolutionary</a:t>
            </a:r>
          </a:p>
          <a:p>
            <a:r>
              <a:rPr lang="en-GB" dirty="0" err="1"/>
              <a:t>endosymbionts</a:t>
            </a:r>
            <a:r>
              <a:rPr lang="en-GB" dirty="0"/>
              <a:t> that were derived from bacteria4 and so</a:t>
            </a:r>
          </a:p>
          <a:p>
            <a:r>
              <a:rPr lang="en-GB" dirty="0"/>
              <a:t>might bear bacterial molecular motifs. Here we show that injury</a:t>
            </a:r>
          </a:p>
          <a:p>
            <a:r>
              <a:rPr lang="en-GB" dirty="0"/>
              <a:t>releases mitochondrial DAMPs (MTDs) into the circulation with</a:t>
            </a:r>
          </a:p>
          <a:p>
            <a:r>
              <a:rPr lang="en-GB" dirty="0"/>
              <a:t>functionally important immune consequences. MTDs include</a:t>
            </a:r>
          </a:p>
          <a:p>
            <a:r>
              <a:rPr lang="en-GB" dirty="0" err="1"/>
              <a:t>formyl</a:t>
            </a:r>
            <a:r>
              <a:rPr lang="en-GB" dirty="0"/>
              <a:t> peptides and mitochondrial DNA. These activate human</a:t>
            </a:r>
          </a:p>
          <a:p>
            <a:r>
              <a:rPr lang="en-GB" dirty="0" err="1"/>
              <a:t>polymorphonuclear</a:t>
            </a:r>
            <a:r>
              <a:rPr lang="en-GB" dirty="0"/>
              <a:t> neutrophils (PMNs) through </a:t>
            </a:r>
            <a:r>
              <a:rPr lang="en-GB" dirty="0" err="1"/>
              <a:t>formyl</a:t>
            </a:r>
            <a:r>
              <a:rPr lang="en-GB" dirty="0"/>
              <a:t> peptide</a:t>
            </a:r>
          </a:p>
          <a:p>
            <a:r>
              <a:rPr lang="en-GB" dirty="0"/>
              <a:t>receptor-1 and Toll-like receptor (TLR) 9, respectively. MTDs</a:t>
            </a:r>
          </a:p>
          <a:p>
            <a:r>
              <a:rPr lang="en-GB" dirty="0"/>
              <a:t>promote PMN Ca21 flux and phosphorylation of </a:t>
            </a:r>
            <a:r>
              <a:rPr lang="en-GB" dirty="0" err="1"/>
              <a:t>mitogenactivated</a:t>
            </a:r>
            <a:endParaRPr lang="en-GB" dirty="0"/>
          </a:p>
          <a:p>
            <a:r>
              <a:rPr lang="en-GB" dirty="0"/>
              <a:t>protein (MAP) kinases, thus leading to PMN migration</a:t>
            </a:r>
          </a:p>
          <a:p>
            <a:r>
              <a:rPr lang="en-GB" dirty="0"/>
              <a:t>and degranulation in vitro and in vivo. Circulating MTDs can elicit</a:t>
            </a:r>
          </a:p>
          <a:p>
            <a:r>
              <a:rPr lang="en-GB" dirty="0"/>
              <a:t>neutrophil-mediated organ injury. Cellular disruption by trauma</a:t>
            </a:r>
          </a:p>
          <a:p>
            <a:r>
              <a:rPr lang="en-GB" dirty="0"/>
              <a:t>releases mitochondrial DAMPs with evolutionarily conserved</a:t>
            </a:r>
          </a:p>
          <a:p>
            <a:r>
              <a:rPr lang="en-GB" dirty="0"/>
              <a:t>similarities to bacterial PAMPs into the circulation. These signal</a:t>
            </a:r>
          </a:p>
          <a:p>
            <a:r>
              <a:rPr lang="en-GB" dirty="0"/>
              <a:t>through innate immune pathways identical to those activated in</a:t>
            </a:r>
          </a:p>
          <a:p>
            <a:r>
              <a:rPr lang="en-GB" dirty="0"/>
              <a:t>sepsis to create a sepsis-like state. The release of such mitochondrial</a:t>
            </a:r>
          </a:p>
          <a:p>
            <a:r>
              <a:rPr lang="en-GB" dirty="0"/>
              <a:t>‘enemies within’ by cellular injury is a key link between</a:t>
            </a:r>
          </a:p>
          <a:p>
            <a:r>
              <a:rPr lang="en-GB" dirty="0"/>
              <a:t>trauma, inflammation and SIRS.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0FD608-B856-443F-90D9-14583332B347}" type="slidenum">
              <a:rPr lang="en-GB"/>
              <a:pPr/>
              <a:t>31</a:t>
            </a:fld>
            <a:endParaRPr lang="en-GB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Text Box 4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/>
              <a:t>Recent advances in treatment</a:t>
            </a:r>
          </a:p>
          <a:p>
            <a:r>
              <a:rPr lang="en-GB"/>
              <a:t>Low-dose corticosteroids</a:t>
            </a:r>
          </a:p>
          <a:p>
            <a:r>
              <a:rPr lang="en-GB"/>
              <a:t>Intensive glucose control</a:t>
            </a:r>
          </a:p>
          <a:p>
            <a:r>
              <a:rPr lang="en-GB"/>
              <a:t>‘early goal directed resuscitation’</a:t>
            </a:r>
          </a:p>
          <a:p>
            <a:r>
              <a:rPr lang="en-GB"/>
              <a:t>Dotrecogin alpha</a:t>
            </a:r>
          </a:p>
          <a:p>
            <a:pPr>
              <a:spcBef>
                <a:spcPct val="0"/>
              </a:spcBef>
            </a:pPr>
            <a:endParaRPr lang="en-GB" sz="18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F5374F-F189-497E-8326-7386B6910D68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57073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F5374F-F189-497E-8326-7386B6910D68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FDF03E5-22D2-427E-BF81-B8BE6F78DD43}" type="slidenum">
              <a:rPr lang="en-GB" smtClean="0"/>
              <a:pPr eaLnBrk="1" hangingPunct="1"/>
              <a:t>6</a:t>
            </a:fld>
            <a:endParaRPr lang="en-GB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F5374F-F189-497E-8326-7386B6910D68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88F980A-34DE-4B09-A9EF-841BA69262BD}" type="slidenum">
              <a:rPr lang="en-GB" smtClean="0"/>
              <a:pPr eaLnBrk="1" hangingPunct="1"/>
              <a:t>8</a:t>
            </a:fld>
            <a:endParaRPr lang="en-GB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489" y="4722694"/>
            <a:ext cx="4958186" cy="447413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GB" sz="1000" dirty="0" smtClean="0"/>
          </a:p>
          <a:p>
            <a:pPr eaLnBrk="1" hangingPunct="1">
              <a:lnSpc>
                <a:spcPct val="80000"/>
              </a:lnSpc>
            </a:pPr>
            <a:r>
              <a:rPr lang="en-GB" sz="1000" dirty="0" smtClean="0"/>
              <a:t>LPS has been demonstrated to interact with a variety</a:t>
            </a:r>
          </a:p>
          <a:p>
            <a:pPr eaLnBrk="1" hangingPunct="1">
              <a:lnSpc>
                <a:spcPct val="80000"/>
              </a:lnSpc>
            </a:pPr>
            <a:r>
              <a:rPr lang="en-GB" sz="1000" dirty="0" smtClean="0"/>
              <a:t>of serum components, particularly the serum complement</a:t>
            </a:r>
          </a:p>
          <a:p>
            <a:pPr eaLnBrk="1" hangingPunct="1">
              <a:lnSpc>
                <a:spcPct val="80000"/>
              </a:lnSpc>
            </a:pPr>
            <a:r>
              <a:rPr lang="en-GB" sz="1000" dirty="0" smtClean="0"/>
              <a:t>system (7). The lipid A region of LPS has been</a:t>
            </a:r>
          </a:p>
          <a:p>
            <a:pPr eaLnBrk="1" hangingPunct="1">
              <a:lnSpc>
                <a:spcPct val="80000"/>
              </a:lnSpc>
            </a:pPr>
            <a:r>
              <a:rPr lang="en-GB" sz="1000" dirty="0" smtClean="0"/>
              <a:t>shown to interact directly with C1, thus providing an</a:t>
            </a:r>
          </a:p>
          <a:p>
            <a:pPr eaLnBrk="1" hangingPunct="1">
              <a:lnSpc>
                <a:spcPct val="80000"/>
              </a:lnSpc>
            </a:pPr>
            <a:r>
              <a:rPr lang="en-GB" sz="1000" dirty="0" smtClean="0"/>
              <a:t>antibody-independent mechanism for LPS-mediated activation</a:t>
            </a:r>
          </a:p>
          <a:p>
            <a:pPr eaLnBrk="1" hangingPunct="1">
              <a:lnSpc>
                <a:spcPct val="80000"/>
              </a:lnSpc>
            </a:pPr>
            <a:r>
              <a:rPr lang="en-GB" sz="1000" dirty="0" smtClean="0"/>
              <a:t>of the classical pathway of complement (8). In</a:t>
            </a:r>
          </a:p>
          <a:p>
            <a:pPr eaLnBrk="1" hangingPunct="1">
              <a:lnSpc>
                <a:spcPct val="80000"/>
              </a:lnSpc>
            </a:pPr>
            <a:r>
              <a:rPr lang="en-GB" sz="1000" dirty="0" smtClean="0"/>
              <a:t>addition, however, the polysaccharide portion of the LPS</a:t>
            </a:r>
          </a:p>
          <a:p>
            <a:pPr eaLnBrk="1" hangingPunct="1">
              <a:lnSpc>
                <a:spcPct val="80000"/>
              </a:lnSpc>
            </a:pPr>
            <a:r>
              <a:rPr lang="en-GB" sz="1000" dirty="0" smtClean="0"/>
              <a:t>macromolecule has been shown to mediate the activation</a:t>
            </a:r>
          </a:p>
          <a:p>
            <a:pPr eaLnBrk="1" hangingPunct="1">
              <a:lnSpc>
                <a:spcPct val="80000"/>
              </a:lnSpc>
            </a:pPr>
            <a:r>
              <a:rPr lang="en-GB" sz="1000" dirty="0" smtClean="0"/>
              <a:t>of the alternative pathway of complement (9). These interactions</a:t>
            </a:r>
          </a:p>
          <a:p>
            <a:pPr eaLnBrk="1" hangingPunct="1">
              <a:lnSpc>
                <a:spcPct val="80000"/>
              </a:lnSpc>
            </a:pPr>
            <a:r>
              <a:rPr lang="en-GB" sz="1000" dirty="0" smtClean="0"/>
              <a:t>can lead to the production of the spectrum of</a:t>
            </a:r>
          </a:p>
          <a:p>
            <a:pPr eaLnBrk="1" hangingPunct="1">
              <a:lnSpc>
                <a:spcPct val="80000"/>
              </a:lnSpc>
            </a:pPr>
            <a:r>
              <a:rPr lang="en-GB" sz="1000" dirty="0" smtClean="0"/>
              <a:t>potent inflammatory mediators of the complement system</a:t>
            </a:r>
          </a:p>
          <a:p>
            <a:pPr eaLnBrk="1" hangingPunct="1">
              <a:lnSpc>
                <a:spcPct val="80000"/>
              </a:lnSpc>
            </a:pPr>
            <a:r>
              <a:rPr lang="en-GB" sz="1000" dirty="0" smtClean="0"/>
              <a:t>(10 ).</a:t>
            </a:r>
          </a:p>
          <a:p>
            <a:pPr eaLnBrk="1" hangingPunct="1">
              <a:lnSpc>
                <a:spcPct val="80000"/>
              </a:lnSpc>
            </a:pPr>
            <a:endParaRPr lang="en-GB" sz="1000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621BCE9-7F4E-4755-B44D-D1FC786C950B}" type="slidenum">
              <a:rPr lang="en-GB" smtClean="0"/>
              <a:pPr eaLnBrk="1" hangingPunct="1"/>
              <a:t>9</a:t>
            </a:fld>
            <a:endParaRPr lang="en-GB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513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14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28B41-0BFC-4548-AD92-7371354D69F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0730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B97BE3-3482-4B81-B7A7-0F9D9F895C9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9568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0D4A56-0357-4111-B0E8-E452B63230B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24814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BFA3B7-C4BD-4155-A1D0-91B31277690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6875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931081-CAB2-4705-9606-898D0BF6FE0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5991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7722ED-35E0-4EFC-AFDE-CA793455E97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1709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D4E498-325C-4FA1-98C3-DA4D8CC9A8A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1971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A8FF56-8BC4-4F57-A008-C2255537BEE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5739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BC5CC0-A765-43FD-A8C1-20A21A4A709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1024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5D38D6-C42C-4A34-A36A-A736E4E37A6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3074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AB5FDA-A9C4-4100-8CEF-4B2D3A4C543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3935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79E774-E394-4EE1-89D5-C0D4CE58ACC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4619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7CBFCD6C-96E8-429A-87C3-B000E4E2523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4101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102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103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4104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4105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4106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4107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108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4109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411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mdnj.edu/research/publications/fall04/images/1.jp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43100" y="1341438"/>
            <a:ext cx="7200900" cy="309562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</a:pPr>
            <a:r>
              <a:rPr lang="en-US" sz="4600" b="1" dirty="0" smtClean="0"/>
              <a:t/>
            </a:r>
            <a:br>
              <a:rPr lang="en-US" sz="4600" b="1" dirty="0" smtClean="0"/>
            </a:br>
            <a:r>
              <a:rPr lang="en-US" sz="5400" dirty="0" smtClean="0"/>
              <a:t>Sepsis</a:t>
            </a:r>
            <a:br>
              <a:rPr lang="en-US" sz="5400" dirty="0" smtClean="0"/>
            </a:br>
            <a:r>
              <a:rPr lang="en-US" sz="4800" dirty="0" smtClean="0"/>
              <a:t>Cellular and </a:t>
            </a:r>
            <a:r>
              <a:rPr lang="en-US" sz="4800" dirty="0" err="1" smtClean="0"/>
              <a:t>humoural</a:t>
            </a:r>
            <a:r>
              <a:rPr lang="en-US" sz="4800" dirty="0" smtClean="0"/>
              <a:t> mechanisms</a:t>
            </a:r>
            <a:endParaRPr lang="en-GB" sz="4800" i="1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87450" y="5105400"/>
            <a:ext cx="6913563" cy="1752600"/>
          </a:xfrm>
        </p:spPr>
        <p:txBody>
          <a:bodyPr/>
          <a:lstStyle/>
          <a:p>
            <a:pPr eaLnBrk="1" hangingPunct="1"/>
            <a:r>
              <a:rPr lang="en-GB" sz="2800" dirty="0" smtClean="0"/>
              <a:t>Kieran O’Dea PhD</a:t>
            </a:r>
          </a:p>
          <a:p>
            <a:pPr eaLnBrk="1" hangingPunct="1"/>
            <a:r>
              <a:rPr lang="en-GB" sz="2400" i="1" dirty="0" smtClean="0"/>
              <a:t>Critical Care Research Group</a:t>
            </a:r>
          </a:p>
          <a:p>
            <a:pPr eaLnBrk="1" hangingPunct="1"/>
            <a:r>
              <a:rPr lang="en-GB" sz="2400" i="1" dirty="0" smtClean="0"/>
              <a:t>Anaesthetics, Pain Medicine and Intensive Care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50" name="Group 2"/>
          <p:cNvGrpSpPr>
            <a:grpSpLocks/>
          </p:cNvGrpSpPr>
          <p:nvPr/>
        </p:nvGrpSpPr>
        <p:grpSpPr bwMode="auto">
          <a:xfrm>
            <a:off x="735089" y="1700213"/>
            <a:ext cx="3295798" cy="4933376"/>
            <a:chOff x="3640" y="1532"/>
            <a:chExt cx="1841" cy="2744"/>
          </a:xfrm>
          <a:noFill/>
        </p:grpSpPr>
        <p:pic>
          <p:nvPicPr>
            <p:cNvPr id="31754" name="Picture 3" descr="Untitled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0" y="1532"/>
              <a:ext cx="1841" cy="246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55" name="Rectangle 4"/>
            <p:cNvSpPr>
              <a:spLocks noChangeArrowheads="1"/>
            </p:cNvSpPr>
            <p:nvPr/>
          </p:nvSpPr>
          <p:spPr bwMode="auto">
            <a:xfrm>
              <a:off x="3982" y="4122"/>
              <a:ext cx="1323" cy="15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GB" sz="1200" i="1" dirty="0"/>
                <a:t>(Lu et al. Cytokine 2008;42;145)</a:t>
              </a:r>
            </a:p>
          </p:txBody>
        </p:sp>
      </p:grpSp>
      <p:sp>
        <p:nvSpPr>
          <p:cNvPr id="31747" name="Rectangle 23"/>
          <p:cNvSpPr>
            <a:spLocks noGrp="1" noChangeArrowheads="1"/>
          </p:cNvSpPr>
          <p:nvPr>
            <p:ph type="title"/>
          </p:nvPr>
        </p:nvSpPr>
        <p:spPr>
          <a:xfrm>
            <a:off x="250825" y="620713"/>
            <a:ext cx="8785225" cy="990600"/>
          </a:xfrm>
          <a:noFill/>
        </p:spPr>
        <p:txBody>
          <a:bodyPr/>
          <a:lstStyle/>
          <a:p>
            <a:pPr algn="ctr" eaLnBrk="1" hangingPunct="1"/>
            <a:r>
              <a:rPr lang="en-GB" sz="2800" dirty="0" smtClean="0"/>
              <a:t>LPS mediated activation of gene transcription by TLR4 signalling</a:t>
            </a:r>
          </a:p>
        </p:txBody>
      </p:sp>
      <p:sp>
        <p:nvSpPr>
          <p:cNvPr id="73755" name="Text Box 27"/>
          <p:cNvSpPr txBox="1">
            <a:spLocks noChangeArrowheads="1"/>
          </p:cNvSpPr>
          <p:nvPr/>
        </p:nvSpPr>
        <p:spPr bwMode="auto">
          <a:xfrm>
            <a:off x="4819753" y="1700213"/>
            <a:ext cx="3979862" cy="483209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endParaRPr lang="en-GB" dirty="0"/>
          </a:p>
          <a:p>
            <a:pPr eaLnBrk="1" hangingPunct="1">
              <a:buFont typeface="Wingdings" pitchFamily="2" charset="2"/>
              <a:buChar char="§"/>
            </a:pPr>
            <a:r>
              <a:rPr lang="en-GB" sz="1600" b="1" dirty="0" smtClean="0"/>
              <a:t>LPS binding  to the TLR4/MD-2 complex causes </a:t>
            </a:r>
            <a:r>
              <a:rPr lang="en-GB" sz="1600" b="1" dirty="0" err="1" smtClean="0"/>
              <a:t>oligomerisation</a:t>
            </a:r>
            <a:r>
              <a:rPr lang="en-GB" sz="1600" b="1" dirty="0" smtClean="0"/>
              <a:t> of TLR4</a:t>
            </a:r>
          </a:p>
          <a:p>
            <a:pPr eaLnBrk="1" hangingPunct="1">
              <a:buFont typeface="Wingdings" pitchFamily="2" charset="2"/>
              <a:buNone/>
            </a:pPr>
            <a:endParaRPr lang="en-GB" dirty="0"/>
          </a:p>
          <a:p>
            <a:pPr eaLnBrk="1" hangingPunct="1">
              <a:buFont typeface="Wingdings" pitchFamily="2" charset="2"/>
              <a:buChar char="§"/>
            </a:pPr>
            <a:r>
              <a:rPr lang="en-GB" sz="1600" b="1" dirty="0"/>
              <a:t> Toll-interleukin 1 receptor (TIR) </a:t>
            </a:r>
            <a:r>
              <a:rPr lang="en-GB" sz="1600" b="1" dirty="0" smtClean="0"/>
              <a:t>domain recruits </a:t>
            </a:r>
            <a:r>
              <a:rPr lang="en-GB" sz="1600" b="1" dirty="0"/>
              <a:t>adaptor </a:t>
            </a:r>
            <a:r>
              <a:rPr lang="en-GB" sz="1600" b="1" dirty="0" smtClean="0"/>
              <a:t>proteins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GB" sz="1200" i="1" dirty="0" smtClean="0"/>
              <a:t>MyD88: myeloid differentiation primary response gene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GB" sz="1200" i="1" dirty="0" smtClean="0"/>
              <a:t>TIRAP: TIR adaptor protein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GB" sz="1200" i="1" dirty="0" smtClean="0"/>
              <a:t>TRIF: </a:t>
            </a:r>
            <a:r>
              <a:rPr lang="en-GB" sz="1200" i="1" dirty="0"/>
              <a:t>TIR domain-containing adaptor inducing </a:t>
            </a:r>
            <a:r>
              <a:rPr lang="en-GB" sz="1200" i="1" dirty="0" smtClean="0"/>
              <a:t>IFN-</a:t>
            </a:r>
            <a:r>
              <a:rPr lang="en-GB" sz="1200" i="1" dirty="0" smtClean="0">
                <a:sym typeface="Symbol"/>
              </a:rPr>
              <a:t></a:t>
            </a:r>
            <a:endParaRPr lang="en-GB" sz="1200" i="1" dirty="0"/>
          </a:p>
          <a:p>
            <a:pPr lvl="1" eaLnBrk="1" hangingPunct="1">
              <a:buFont typeface="Wingdings" pitchFamily="2" charset="2"/>
              <a:buChar char="§"/>
            </a:pPr>
            <a:r>
              <a:rPr lang="en-GB" sz="1200" i="1" dirty="0" smtClean="0"/>
              <a:t>TRAM: </a:t>
            </a:r>
            <a:r>
              <a:rPr lang="en-GB" sz="1200" i="1" dirty="0"/>
              <a:t>TRIF-related adaptor </a:t>
            </a:r>
            <a:r>
              <a:rPr lang="en-GB" sz="1200" i="1" dirty="0" smtClean="0"/>
              <a:t>molecule</a:t>
            </a:r>
          </a:p>
          <a:p>
            <a:pPr eaLnBrk="1" hangingPunct="1">
              <a:buFont typeface="Wingdings" pitchFamily="2" charset="2"/>
              <a:buNone/>
            </a:pPr>
            <a:endParaRPr lang="en-GB" dirty="0"/>
          </a:p>
          <a:p>
            <a:pPr eaLnBrk="1" hangingPunct="1">
              <a:buFont typeface="Wingdings" pitchFamily="2" charset="2"/>
              <a:buChar char="§"/>
            </a:pPr>
            <a:r>
              <a:rPr lang="en-GB" dirty="0"/>
              <a:t> </a:t>
            </a:r>
            <a:r>
              <a:rPr lang="en-GB" sz="1600" b="1" dirty="0"/>
              <a:t>The MyD88 </a:t>
            </a:r>
            <a:r>
              <a:rPr lang="en-GB" sz="1600" b="1" dirty="0" smtClean="0"/>
              <a:t>pathway induces pro-inflammatory genes</a:t>
            </a:r>
            <a:endParaRPr lang="en-GB" sz="1600" b="1" dirty="0"/>
          </a:p>
          <a:p>
            <a:pPr eaLnBrk="1" hangingPunct="1">
              <a:buFont typeface="Wingdings" pitchFamily="2" charset="2"/>
              <a:buNone/>
            </a:pPr>
            <a:endParaRPr lang="en-GB" dirty="0"/>
          </a:p>
          <a:p>
            <a:pPr eaLnBrk="1" hangingPunct="1">
              <a:buFont typeface="Wingdings" pitchFamily="2" charset="2"/>
              <a:buChar char="§"/>
            </a:pPr>
            <a:r>
              <a:rPr lang="en-GB" dirty="0"/>
              <a:t> </a:t>
            </a:r>
            <a:r>
              <a:rPr lang="en-GB" sz="1600" b="1" dirty="0"/>
              <a:t>The MyD88-independent pathway </a:t>
            </a:r>
            <a:r>
              <a:rPr lang="en-GB" sz="1600" b="1" dirty="0" smtClean="0"/>
              <a:t>induces Type </a:t>
            </a:r>
            <a:r>
              <a:rPr lang="en-GB" sz="1600" b="1" dirty="0"/>
              <a:t>I </a:t>
            </a:r>
            <a:r>
              <a:rPr lang="en-GB" sz="1600" b="1" dirty="0" smtClean="0"/>
              <a:t>interferon genes</a:t>
            </a:r>
            <a:r>
              <a:rPr lang="en-GB" sz="1600" b="1" dirty="0" smtClean="0">
                <a:solidFill>
                  <a:srgbClr val="FF0000"/>
                </a:solidFill>
              </a:rPr>
              <a:t> </a:t>
            </a:r>
            <a:r>
              <a:rPr lang="en-GB" sz="1600" b="1" dirty="0" smtClean="0"/>
              <a:t>(</a:t>
            </a:r>
            <a:r>
              <a:rPr lang="en-GB" sz="1600" b="1" dirty="0" smtClean="0">
                <a:sym typeface="Symbol"/>
              </a:rPr>
              <a:t>, , IP-10)</a:t>
            </a:r>
            <a:endParaRPr lang="en-GB" sz="16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25696" y="2927650"/>
            <a:ext cx="473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i="1" dirty="0" smtClean="0"/>
              <a:t>TIR</a:t>
            </a:r>
            <a:endParaRPr lang="en-GB" sz="1400" b="1" i="1" dirty="0"/>
          </a:p>
        </p:txBody>
      </p:sp>
      <p:sp>
        <p:nvSpPr>
          <p:cNvPr id="17" name="Freeform 16"/>
          <p:cNvSpPr/>
          <p:nvPr/>
        </p:nvSpPr>
        <p:spPr>
          <a:xfrm>
            <a:off x="1323975" y="2843213"/>
            <a:ext cx="890587" cy="881062"/>
          </a:xfrm>
          <a:custGeom>
            <a:avLst/>
            <a:gdLst>
              <a:gd name="connsiteX0" fmla="*/ 871537 w 890587"/>
              <a:gd name="connsiteY0" fmla="*/ 14287 h 881062"/>
              <a:gd name="connsiteX1" fmla="*/ 776287 w 890587"/>
              <a:gd name="connsiteY1" fmla="*/ 0 h 881062"/>
              <a:gd name="connsiteX2" fmla="*/ 657225 w 890587"/>
              <a:gd name="connsiteY2" fmla="*/ 19050 h 881062"/>
              <a:gd name="connsiteX3" fmla="*/ 295275 w 890587"/>
              <a:gd name="connsiteY3" fmla="*/ 42862 h 881062"/>
              <a:gd name="connsiteX4" fmla="*/ 0 w 890587"/>
              <a:gd name="connsiteY4" fmla="*/ 171450 h 881062"/>
              <a:gd name="connsiteX5" fmla="*/ 38100 w 890587"/>
              <a:gd name="connsiteY5" fmla="*/ 495300 h 881062"/>
              <a:gd name="connsiteX6" fmla="*/ 71437 w 890587"/>
              <a:gd name="connsiteY6" fmla="*/ 533400 h 881062"/>
              <a:gd name="connsiteX7" fmla="*/ 304800 w 890587"/>
              <a:gd name="connsiteY7" fmla="*/ 647700 h 881062"/>
              <a:gd name="connsiteX8" fmla="*/ 347662 w 890587"/>
              <a:gd name="connsiteY8" fmla="*/ 666750 h 881062"/>
              <a:gd name="connsiteX9" fmla="*/ 514350 w 890587"/>
              <a:gd name="connsiteY9" fmla="*/ 700087 h 881062"/>
              <a:gd name="connsiteX10" fmla="*/ 566737 w 890587"/>
              <a:gd name="connsiteY10" fmla="*/ 842962 h 881062"/>
              <a:gd name="connsiteX11" fmla="*/ 733425 w 890587"/>
              <a:gd name="connsiteY11" fmla="*/ 881062 h 881062"/>
              <a:gd name="connsiteX12" fmla="*/ 890587 w 890587"/>
              <a:gd name="connsiteY12" fmla="*/ 485775 h 881062"/>
              <a:gd name="connsiteX13" fmla="*/ 876300 w 890587"/>
              <a:gd name="connsiteY13" fmla="*/ 252412 h 881062"/>
              <a:gd name="connsiteX14" fmla="*/ 871537 w 890587"/>
              <a:gd name="connsiteY14" fmla="*/ 14287 h 881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90587" h="881062">
                <a:moveTo>
                  <a:pt x="871537" y="14287"/>
                </a:moveTo>
                <a:lnTo>
                  <a:pt x="776287" y="0"/>
                </a:lnTo>
                <a:lnTo>
                  <a:pt x="657225" y="19050"/>
                </a:lnTo>
                <a:lnTo>
                  <a:pt x="295275" y="42862"/>
                </a:lnTo>
                <a:lnTo>
                  <a:pt x="0" y="171450"/>
                </a:lnTo>
                <a:lnTo>
                  <a:pt x="38100" y="495300"/>
                </a:lnTo>
                <a:cubicBezTo>
                  <a:pt x="68136" y="530342"/>
                  <a:pt x="56327" y="518287"/>
                  <a:pt x="71437" y="533400"/>
                </a:cubicBezTo>
                <a:lnTo>
                  <a:pt x="304800" y="647700"/>
                </a:lnTo>
                <a:cubicBezTo>
                  <a:pt x="345002" y="662775"/>
                  <a:pt x="333310" y="652395"/>
                  <a:pt x="347662" y="666750"/>
                </a:cubicBezTo>
                <a:lnTo>
                  <a:pt x="514350" y="700087"/>
                </a:lnTo>
                <a:lnTo>
                  <a:pt x="566737" y="842962"/>
                </a:lnTo>
                <a:lnTo>
                  <a:pt x="733425" y="881062"/>
                </a:lnTo>
                <a:lnTo>
                  <a:pt x="890587" y="485775"/>
                </a:lnTo>
                <a:lnTo>
                  <a:pt x="876300" y="252412"/>
                </a:lnTo>
                <a:cubicBezTo>
                  <a:pt x="874712" y="173037"/>
                  <a:pt x="873125" y="93662"/>
                  <a:pt x="871537" y="14287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Freeform 17"/>
          <p:cNvSpPr/>
          <p:nvPr/>
        </p:nvSpPr>
        <p:spPr>
          <a:xfrm>
            <a:off x="2514600" y="2843213"/>
            <a:ext cx="778010" cy="1452562"/>
          </a:xfrm>
          <a:custGeom>
            <a:avLst/>
            <a:gdLst>
              <a:gd name="connsiteX0" fmla="*/ 42863 w 778010"/>
              <a:gd name="connsiteY0" fmla="*/ 0 h 1452562"/>
              <a:gd name="connsiteX1" fmla="*/ 200025 w 778010"/>
              <a:gd name="connsiteY1" fmla="*/ 4762 h 1452562"/>
              <a:gd name="connsiteX2" fmla="*/ 571500 w 778010"/>
              <a:gd name="connsiteY2" fmla="*/ 23812 h 1452562"/>
              <a:gd name="connsiteX3" fmla="*/ 766763 w 778010"/>
              <a:gd name="connsiteY3" fmla="*/ 209550 h 1452562"/>
              <a:gd name="connsiteX4" fmla="*/ 776288 w 778010"/>
              <a:gd name="connsiteY4" fmla="*/ 276225 h 1452562"/>
              <a:gd name="connsiteX5" fmla="*/ 762000 w 778010"/>
              <a:gd name="connsiteY5" fmla="*/ 552450 h 1452562"/>
              <a:gd name="connsiteX6" fmla="*/ 762000 w 778010"/>
              <a:gd name="connsiteY6" fmla="*/ 604837 h 1452562"/>
              <a:gd name="connsiteX7" fmla="*/ 742950 w 778010"/>
              <a:gd name="connsiteY7" fmla="*/ 785812 h 1452562"/>
              <a:gd name="connsiteX8" fmla="*/ 428625 w 778010"/>
              <a:gd name="connsiteY8" fmla="*/ 719137 h 1452562"/>
              <a:gd name="connsiteX9" fmla="*/ 400050 w 778010"/>
              <a:gd name="connsiteY9" fmla="*/ 728662 h 1452562"/>
              <a:gd name="connsiteX10" fmla="*/ 400050 w 778010"/>
              <a:gd name="connsiteY10" fmla="*/ 938212 h 1452562"/>
              <a:gd name="connsiteX11" fmla="*/ 423863 w 778010"/>
              <a:gd name="connsiteY11" fmla="*/ 1214437 h 1452562"/>
              <a:gd name="connsiteX12" fmla="*/ 395288 w 778010"/>
              <a:gd name="connsiteY12" fmla="*/ 1357312 h 1452562"/>
              <a:gd name="connsiteX13" fmla="*/ 295275 w 778010"/>
              <a:gd name="connsiteY13" fmla="*/ 1452562 h 1452562"/>
              <a:gd name="connsiteX14" fmla="*/ 95250 w 778010"/>
              <a:gd name="connsiteY14" fmla="*/ 1385887 h 1452562"/>
              <a:gd name="connsiteX15" fmla="*/ 0 w 778010"/>
              <a:gd name="connsiteY15" fmla="*/ 885825 h 1452562"/>
              <a:gd name="connsiteX16" fmla="*/ 57150 w 778010"/>
              <a:gd name="connsiteY16" fmla="*/ 490537 h 1452562"/>
              <a:gd name="connsiteX17" fmla="*/ 42863 w 778010"/>
              <a:gd name="connsiteY17" fmla="*/ 404812 h 1452562"/>
              <a:gd name="connsiteX18" fmla="*/ 42863 w 778010"/>
              <a:gd name="connsiteY18" fmla="*/ 0 h 1452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78010" h="1452562">
                <a:moveTo>
                  <a:pt x="42863" y="0"/>
                </a:moveTo>
                <a:lnTo>
                  <a:pt x="200025" y="4762"/>
                </a:lnTo>
                <a:lnTo>
                  <a:pt x="571500" y="23812"/>
                </a:lnTo>
                <a:lnTo>
                  <a:pt x="766763" y="209550"/>
                </a:lnTo>
                <a:cubicBezTo>
                  <a:pt x="778010" y="260161"/>
                  <a:pt x="776288" y="237776"/>
                  <a:pt x="776288" y="276225"/>
                </a:cubicBezTo>
                <a:lnTo>
                  <a:pt x="762000" y="552450"/>
                </a:lnTo>
                <a:lnTo>
                  <a:pt x="762000" y="604837"/>
                </a:lnTo>
                <a:lnTo>
                  <a:pt x="742950" y="785812"/>
                </a:lnTo>
                <a:lnTo>
                  <a:pt x="428625" y="719137"/>
                </a:lnTo>
                <a:lnTo>
                  <a:pt x="400050" y="728662"/>
                </a:lnTo>
                <a:lnTo>
                  <a:pt x="400050" y="938212"/>
                </a:lnTo>
                <a:lnTo>
                  <a:pt x="423863" y="1214437"/>
                </a:lnTo>
                <a:lnTo>
                  <a:pt x="395288" y="1357312"/>
                </a:lnTo>
                <a:lnTo>
                  <a:pt x="295275" y="1452562"/>
                </a:lnTo>
                <a:lnTo>
                  <a:pt x="95250" y="1385887"/>
                </a:lnTo>
                <a:lnTo>
                  <a:pt x="0" y="885825"/>
                </a:lnTo>
                <a:lnTo>
                  <a:pt x="57150" y="490537"/>
                </a:lnTo>
                <a:lnTo>
                  <a:pt x="42863" y="404812"/>
                </a:lnTo>
                <a:lnTo>
                  <a:pt x="42863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Freeform 18"/>
          <p:cNvSpPr/>
          <p:nvPr/>
        </p:nvSpPr>
        <p:spPr>
          <a:xfrm>
            <a:off x="571500" y="3567113"/>
            <a:ext cx="2038350" cy="2714625"/>
          </a:xfrm>
          <a:custGeom>
            <a:avLst/>
            <a:gdLst>
              <a:gd name="connsiteX0" fmla="*/ 1252538 w 2038350"/>
              <a:gd name="connsiteY0" fmla="*/ 0 h 2714625"/>
              <a:gd name="connsiteX1" fmla="*/ 1143000 w 2038350"/>
              <a:gd name="connsiteY1" fmla="*/ 19050 h 2714625"/>
              <a:gd name="connsiteX2" fmla="*/ 966788 w 2038350"/>
              <a:gd name="connsiteY2" fmla="*/ 142875 h 2714625"/>
              <a:gd name="connsiteX3" fmla="*/ 38100 w 2038350"/>
              <a:gd name="connsiteY3" fmla="*/ 666750 h 2714625"/>
              <a:gd name="connsiteX4" fmla="*/ 0 w 2038350"/>
              <a:gd name="connsiteY4" fmla="*/ 719137 h 2714625"/>
              <a:gd name="connsiteX5" fmla="*/ 0 w 2038350"/>
              <a:gd name="connsiteY5" fmla="*/ 2714625 h 2714625"/>
              <a:gd name="connsiteX6" fmla="*/ 1357313 w 2038350"/>
              <a:gd name="connsiteY6" fmla="*/ 2676525 h 2714625"/>
              <a:gd name="connsiteX7" fmla="*/ 1662113 w 2038350"/>
              <a:gd name="connsiteY7" fmla="*/ 2300287 h 2714625"/>
              <a:gd name="connsiteX8" fmla="*/ 1714500 w 2038350"/>
              <a:gd name="connsiteY8" fmla="*/ 2262187 h 2714625"/>
              <a:gd name="connsiteX9" fmla="*/ 1719263 w 2038350"/>
              <a:gd name="connsiteY9" fmla="*/ 2247900 h 2714625"/>
              <a:gd name="connsiteX10" fmla="*/ 1733550 w 2038350"/>
              <a:gd name="connsiteY10" fmla="*/ 2233612 h 2714625"/>
              <a:gd name="connsiteX11" fmla="*/ 2005013 w 2038350"/>
              <a:gd name="connsiteY11" fmla="*/ 1676400 h 2714625"/>
              <a:gd name="connsiteX12" fmla="*/ 2038350 w 2038350"/>
              <a:gd name="connsiteY12" fmla="*/ 1604962 h 2714625"/>
              <a:gd name="connsiteX13" fmla="*/ 1885950 w 2038350"/>
              <a:gd name="connsiteY13" fmla="*/ 1485900 h 2714625"/>
              <a:gd name="connsiteX14" fmla="*/ 1438275 w 2038350"/>
              <a:gd name="connsiteY14" fmla="*/ 995362 h 2714625"/>
              <a:gd name="connsiteX15" fmla="*/ 1366838 w 2038350"/>
              <a:gd name="connsiteY15" fmla="*/ 614362 h 2714625"/>
              <a:gd name="connsiteX16" fmla="*/ 1304925 w 2038350"/>
              <a:gd name="connsiteY16" fmla="*/ 323850 h 2714625"/>
              <a:gd name="connsiteX17" fmla="*/ 1281113 w 2038350"/>
              <a:gd name="connsiteY17" fmla="*/ 138112 h 2714625"/>
              <a:gd name="connsiteX18" fmla="*/ 1281113 w 2038350"/>
              <a:gd name="connsiteY18" fmla="*/ 52387 h 2714625"/>
              <a:gd name="connsiteX19" fmla="*/ 1252538 w 2038350"/>
              <a:gd name="connsiteY19" fmla="*/ 0 h 271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038350" h="2714625">
                <a:moveTo>
                  <a:pt x="1252538" y="0"/>
                </a:moveTo>
                <a:lnTo>
                  <a:pt x="1143000" y="19050"/>
                </a:lnTo>
                <a:lnTo>
                  <a:pt x="966788" y="142875"/>
                </a:lnTo>
                <a:lnTo>
                  <a:pt x="38100" y="666750"/>
                </a:lnTo>
                <a:cubicBezTo>
                  <a:pt x="2584" y="712414"/>
                  <a:pt x="12858" y="693423"/>
                  <a:pt x="0" y="719137"/>
                </a:cubicBezTo>
                <a:lnTo>
                  <a:pt x="0" y="2714625"/>
                </a:lnTo>
                <a:lnTo>
                  <a:pt x="1357313" y="2676525"/>
                </a:lnTo>
                <a:lnTo>
                  <a:pt x="1662113" y="2300287"/>
                </a:lnTo>
                <a:cubicBezTo>
                  <a:pt x="1674321" y="2292657"/>
                  <a:pt x="1703836" y="2278182"/>
                  <a:pt x="1714500" y="2262187"/>
                </a:cubicBezTo>
                <a:cubicBezTo>
                  <a:pt x="1717285" y="2258010"/>
                  <a:pt x="1716478" y="2252077"/>
                  <a:pt x="1719263" y="2247900"/>
                </a:cubicBezTo>
                <a:cubicBezTo>
                  <a:pt x="1722999" y="2242296"/>
                  <a:pt x="1733550" y="2233612"/>
                  <a:pt x="1733550" y="2233612"/>
                </a:cubicBezTo>
                <a:lnTo>
                  <a:pt x="2005013" y="1676400"/>
                </a:lnTo>
                <a:lnTo>
                  <a:pt x="2038350" y="1604962"/>
                </a:lnTo>
                <a:lnTo>
                  <a:pt x="1885950" y="1485900"/>
                </a:lnTo>
                <a:lnTo>
                  <a:pt x="1438275" y="995362"/>
                </a:lnTo>
                <a:lnTo>
                  <a:pt x="1366838" y="614362"/>
                </a:lnTo>
                <a:lnTo>
                  <a:pt x="1304925" y="323850"/>
                </a:lnTo>
                <a:lnTo>
                  <a:pt x="1281113" y="138112"/>
                </a:lnTo>
                <a:lnTo>
                  <a:pt x="1281113" y="52387"/>
                </a:lnTo>
                <a:lnTo>
                  <a:pt x="1252538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Freeform 19"/>
          <p:cNvSpPr/>
          <p:nvPr/>
        </p:nvSpPr>
        <p:spPr>
          <a:xfrm>
            <a:off x="2500313" y="3586163"/>
            <a:ext cx="1857375" cy="2662237"/>
          </a:xfrm>
          <a:custGeom>
            <a:avLst/>
            <a:gdLst>
              <a:gd name="connsiteX0" fmla="*/ 490537 w 1857375"/>
              <a:gd name="connsiteY0" fmla="*/ 14287 h 2662237"/>
              <a:gd name="connsiteX1" fmla="*/ 419100 w 1857375"/>
              <a:gd name="connsiteY1" fmla="*/ 0 h 2662237"/>
              <a:gd name="connsiteX2" fmla="*/ 447675 w 1857375"/>
              <a:gd name="connsiteY2" fmla="*/ 190500 h 2662237"/>
              <a:gd name="connsiteX3" fmla="*/ 490537 w 1857375"/>
              <a:gd name="connsiteY3" fmla="*/ 590550 h 2662237"/>
              <a:gd name="connsiteX4" fmla="*/ 271462 w 1857375"/>
              <a:gd name="connsiteY4" fmla="*/ 766762 h 2662237"/>
              <a:gd name="connsiteX5" fmla="*/ 0 w 1857375"/>
              <a:gd name="connsiteY5" fmla="*/ 1176337 h 2662237"/>
              <a:gd name="connsiteX6" fmla="*/ 42862 w 1857375"/>
              <a:gd name="connsiteY6" fmla="*/ 1500187 h 2662237"/>
              <a:gd name="connsiteX7" fmla="*/ 166687 w 1857375"/>
              <a:gd name="connsiteY7" fmla="*/ 1595437 h 2662237"/>
              <a:gd name="connsiteX8" fmla="*/ 33337 w 1857375"/>
              <a:gd name="connsiteY8" fmla="*/ 1771650 h 2662237"/>
              <a:gd name="connsiteX9" fmla="*/ 300037 w 1857375"/>
              <a:gd name="connsiteY9" fmla="*/ 2657475 h 2662237"/>
              <a:gd name="connsiteX10" fmla="*/ 1533525 w 1857375"/>
              <a:gd name="connsiteY10" fmla="*/ 2662237 h 2662237"/>
              <a:gd name="connsiteX11" fmla="*/ 1824037 w 1857375"/>
              <a:gd name="connsiteY11" fmla="*/ 1828800 h 2662237"/>
              <a:gd name="connsiteX12" fmla="*/ 1857375 w 1857375"/>
              <a:gd name="connsiteY12" fmla="*/ 1790700 h 2662237"/>
              <a:gd name="connsiteX13" fmla="*/ 1809750 w 1857375"/>
              <a:gd name="connsiteY13" fmla="*/ 804862 h 2662237"/>
              <a:gd name="connsiteX14" fmla="*/ 1452562 w 1857375"/>
              <a:gd name="connsiteY14" fmla="*/ 485775 h 2662237"/>
              <a:gd name="connsiteX15" fmla="*/ 1381125 w 1857375"/>
              <a:gd name="connsiteY15" fmla="*/ 485775 h 2662237"/>
              <a:gd name="connsiteX16" fmla="*/ 809625 w 1857375"/>
              <a:gd name="connsiteY16" fmla="*/ 242887 h 2662237"/>
              <a:gd name="connsiteX17" fmla="*/ 490537 w 1857375"/>
              <a:gd name="connsiteY17" fmla="*/ 14287 h 266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57375" h="2662237">
                <a:moveTo>
                  <a:pt x="490537" y="14287"/>
                </a:moveTo>
                <a:lnTo>
                  <a:pt x="419100" y="0"/>
                </a:lnTo>
                <a:lnTo>
                  <a:pt x="447675" y="190500"/>
                </a:lnTo>
                <a:lnTo>
                  <a:pt x="490537" y="590550"/>
                </a:lnTo>
                <a:lnTo>
                  <a:pt x="271462" y="766762"/>
                </a:lnTo>
                <a:lnTo>
                  <a:pt x="0" y="1176337"/>
                </a:lnTo>
                <a:lnTo>
                  <a:pt x="42862" y="1500187"/>
                </a:lnTo>
                <a:lnTo>
                  <a:pt x="166687" y="1595437"/>
                </a:lnTo>
                <a:lnTo>
                  <a:pt x="33337" y="1771650"/>
                </a:lnTo>
                <a:lnTo>
                  <a:pt x="300037" y="2657475"/>
                </a:lnTo>
                <a:lnTo>
                  <a:pt x="1533525" y="2662237"/>
                </a:lnTo>
                <a:lnTo>
                  <a:pt x="1824037" y="1828800"/>
                </a:lnTo>
                <a:lnTo>
                  <a:pt x="1857375" y="1790700"/>
                </a:lnTo>
                <a:lnTo>
                  <a:pt x="1809750" y="804862"/>
                </a:lnTo>
                <a:lnTo>
                  <a:pt x="1452562" y="485775"/>
                </a:lnTo>
                <a:lnTo>
                  <a:pt x="1381125" y="485775"/>
                </a:lnTo>
                <a:lnTo>
                  <a:pt x="809625" y="242887"/>
                </a:lnTo>
                <a:lnTo>
                  <a:pt x="490537" y="14287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4269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5175"/>
            <a:ext cx="7772400" cy="577850"/>
          </a:xfrm>
        </p:spPr>
        <p:txBody>
          <a:bodyPr/>
          <a:lstStyle/>
          <a:p>
            <a:pPr algn="ctr" eaLnBrk="1" hangingPunct="1"/>
            <a:r>
              <a:rPr lang="en-GB" sz="2800" dirty="0" smtClean="0"/>
              <a:t>MyD88-dependent NF-</a:t>
            </a:r>
            <a:r>
              <a:rPr lang="en-GB" sz="2800" dirty="0" smtClean="0">
                <a:sym typeface="Symbol" pitchFamily="18" charset="2"/>
              </a:rPr>
              <a:t>B activation triggers a coordinated inflammatory response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96875" y="1839913"/>
            <a:ext cx="4360863" cy="1122362"/>
          </a:xfrm>
          <a:noFill/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GB" sz="1600" b="1" i="1" dirty="0" smtClean="0"/>
              <a:t>Response amplification/transmission: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GB" sz="1600" dirty="0" smtClean="0">
                <a:solidFill>
                  <a:srgbClr val="FF0000"/>
                </a:solidFill>
              </a:rPr>
              <a:t>Tumour necrosis factor </a:t>
            </a:r>
            <a:endParaRPr lang="en-GB" sz="1600" i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GB" sz="1600" dirty="0" smtClean="0">
                <a:solidFill>
                  <a:srgbClr val="FF0000"/>
                </a:solidFill>
              </a:rPr>
              <a:t>Interleukin-1</a:t>
            </a:r>
            <a:r>
              <a:rPr lang="el-GR" sz="1600" i="1" dirty="0" smtClean="0">
                <a:solidFill>
                  <a:srgbClr val="FF0000"/>
                </a:solidFill>
                <a:cs typeface="Arial" charset="0"/>
              </a:rPr>
              <a:t>β</a:t>
            </a:r>
            <a:endParaRPr lang="en-GB" sz="1600" i="1" dirty="0" smtClean="0">
              <a:solidFill>
                <a:srgbClr val="FF0000"/>
              </a:solidFill>
              <a:cs typeface="Arial" charset="0"/>
            </a:endParaRP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GB" sz="1600" dirty="0" smtClean="0"/>
              <a:t>IL-6, IL-12</a:t>
            </a:r>
          </a:p>
        </p:txBody>
      </p:sp>
      <p:sp>
        <p:nvSpPr>
          <p:cNvPr id="12292" name="Rectangle 6"/>
          <p:cNvSpPr>
            <a:spLocks noChangeArrowheads="1"/>
          </p:cNvSpPr>
          <p:nvPr/>
        </p:nvSpPr>
        <p:spPr bwMode="auto">
          <a:xfrm>
            <a:off x="3995738" y="4916488"/>
            <a:ext cx="41783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1"/>
            <a:r>
              <a:rPr lang="en-GB" sz="1600" b="1" i="1" dirty="0"/>
              <a:t>Anti-inflammatory mediators</a:t>
            </a:r>
            <a:r>
              <a:rPr lang="en-GB" sz="1600" b="1" dirty="0"/>
              <a:t>:</a:t>
            </a:r>
          </a:p>
          <a:p>
            <a:pPr lvl="1"/>
            <a:r>
              <a:rPr lang="en-GB" sz="1600" dirty="0"/>
              <a:t>IL-10, IL-11, IL-4, TGF-b</a:t>
            </a:r>
          </a:p>
          <a:p>
            <a:pPr lvl="1"/>
            <a:r>
              <a:rPr lang="en-GB" sz="1600" dirty="0"/>
              <a:t>Soluble cytokine antagonists: soluble TNF receptors, IL-1 receptor antagonist</a:t>
            </a:r>
          </a:p>
        </p:txBody>
      </p:sp>
      <p:sp>
        <p:nvSpPr>
          <p:cNvPr id="12293" name="Text Box 9"/>
          <p:cNvSpPr txBox="1">
            <a:spLocks noChangeArrowheads="1"/>
          </p:cNvSpPr>
          <p:nvPr/>
        </p:nvSpPr>
        <p:spPr bwMode="auto">
          <a:xfrm>
            <a:off x="396875" y="4316413"/>
            <a:ext cx="4075155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1600" b="1" i="1" dirty="0"/>
              <a:t>Leukocyte mobilisation and </a:t>
            </a:r>
            <a:r>
              <a:rPr lang="en-GB" sz="1600" b="1" i="1" dirty="0" smtClean="0"/>
              <a:t>recruitment</a:t>
            </a:r>
            <a:endParaRPr lang="en-GB" sz="1600" b="1" i="1" dirty="0"/>
          </a:p>
          <a:p>
            <a:pPr eaLnBrk="1" hangingPunct="1"/>
            <a:r>
              <a:rPr lang="en-GB" sz="1600" dirty="0"/>
              <a:t>IL-8</a:t>
            </a:r>
          </a:p>
          <a:p>
            <a:pPr eaLnBrk="1" hangingPunct="1"/>
            <a:r>
              <a:rPr lang="en-GB" sz="1600" dirty="0"/>
              <a:t>MIP-</a:t>
            </a:r>
            <a:r>
              <a:rPr lang="en-GB" sz="1600" dirty="0">
                <a:sym typeface="Symbol" pitchFamily="18" charset="2"/>
              </a:rPr>
              <a:t>, </a:t>
            </a:r>
            <a:endParaRPr lang="en-GB" sz="1600" i="1" dirty="0">
              <a:sym typeface="Symbol" pitchFamily="18" charset="2"/>
            </a:endParaRPr>
          </a:p>
          <a:p>
            <a:pPr eaLnBrk="1" hangingPunct="1"/>
            <a:r>
              <a:rPr lang="en-GB" sz="1600" dirty="0"/>
              <a:t>MCP-1, MCP-3</a:t>
            </a:r>
          </a:p>
          <a:p>
            <a:pPr eaLnBrk="1" hangingPunct="1"/>
            <a:endParaRPr lang="en-GB" dirty="0"/>
          </a:p>
          <a:p>
            <a:pPr eaLnBrk="1" hangingPunct="1"/>
            <a:endParaRPr lang="en-GB" dirty="0"/>
          </a:p>
        </p:txBody>
      </p:sp>
      <p:sp>
        <p:nvSpPr>
          <p:cNvPr id="12294" name="Text Box 10"/>
          <p:cNvSpPr txBox="1">
            <a:spLocks noChangeArrowheads="1"/>
          </p:cNvSpPr>
          <p:nvPr/>
        </p:nvSpPr>
        <p:spPr bwMode="auto">
          <a:xfrm>
            <a:off x="396875" y="5408613"/>
            <a:ext cx="2279791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1600" b="1" i="1" dirty="0"/>
              <a:t>Leukocyte </a:t>
            </a:r>
            <a:r>
              <a:rPr lang="en-GB" sz="1600" b="1" i="1" dirty="0" smtClean="0"/>
              <a:t>adherence</a:t>
            </a:r>
            <a:endParaRPr lang="en-GB" sz="1600" b="1" i="1" dirty="0"/>
          </a:p>
          <a:p>
            <a:pPr eaLnBrk="1" hangingPunct="1"/>
            <a:r>
              <a:rPr lang="en-GB" sz="1600" dirty="0"/>
              <a:t>ICAM-1</a:t>
            </a:r>
          </a:p>
          <a:p>
            <a:pPr eaLnBrk="1" hangingPunct="1"/>
            <a:r>
              <a:rPr lang="en-GB" sz="1600" dirty="0"/>
              <a:t>VCAM-1</a:t>
            </a:r>
          </a:p>
          <a:p>
            <a:pPr eaLnBrk="1" hangingPunct="1"/>
            <a:r>
              <a:rPr lang="en-GB" sz="1600" dirty="0"/>
              <a:t>E-</a:t>
            </a:r>
            <a:r>
              <a:rPr lang="en-GB" sz="1600" dirty="0" err="1"/>
              <a:t>selectin</a:t>
            </a:r>
            <a:endParaRPr lang="en-GB" sz="1600" dirty="0"/>
          </a:p>
          <a:p>
            <a:pPr eaLnBrk="1" hangingPunct="1"/>
            <a:endParaRPr lang="en-GB" sz="1600" dirty="0"/>
          </a:p>
        </p:txBody>
      </p:sp>
      <p:sp>
        <p:nvSpPr>
          <p:cNvPr id="12295" name="Text Box 11"/>
          <p:cNvSpPr txBox="1">
            <a:spLocks noChangeArrowheads="1"/>
          </p:cNvSpPr>
          <p:nvPr/>
        </p:nvSpPr>
        <p:spPr bwMode="auto">
          <a:xfrm>
            <a:off x="4451350" y="1803400"/>
            <a:ext cx="4051300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1600" b="1" i="1" dirty="0"/>
              <a:t>Activation of endothelium, permeability,</a:t>
            </a:r>
          </a:p>
          <a:p>
            <a:pPr eaLnBrk="1" hangingPunct="1"/>
            <a:r>
              <a:rPr lang="en-GB" sz="1600" b="1" i="1" dirty="0"/>
              <a:t>vascular tone:</a:t>
            </a:r>
          </a:p>
          <a:p>
            <a:pPr eaLnBrk="1" hangingPunct="1"/>
            <a:r>
              <a:rPr lang="en-GB" sz="1600" dirty="0"/>
              <a:t>Inducible nitric oxide synthase</a:t>
            </a:r>
          </a:p>
          <a:p>
            <a:pPr eaLnBrk="1" hangingPunct="1"/>
            <a:r>
              <a:rPr lang="en-GB" sz="1600" dirty="0"/>
              <a:t>Inducible cyclooxygenase-2</a:t>
            </a:r>
          </a:p>
          <a:p>
            <a:pPr eaLnBrk="1" hangingPunct="1"/>
            <a:r>
              <a:rPr lang="en-GB" sz="1600" dirty="0"/>
              <a:t>5-Lipoxygenase</a:t>
            </a:r>
          </a:p>
          <a:p>
            <a:pPr eaLnBrk="1" hangingPunct="1"/>
            <a:r>
              <a:rPr lang="en-GB" sz="1600" dirty="0"/>
              <a:t>Cytosolic phospholipase A2</a:t>
            </a:r>
          </a:p>
        </p:txBody>
      </p:sp>
      <p:sp>
        <p:nvSpPr>
          <p:cNvPr id="12296" name="Text Box 12"/>
          <p:cNvSpPr txBox="1">
            <a:spLocks noChangeArrowheads="1"/>
          </p:cNvSpPr>
          <p:nvPr/>
        </p:nvSpPr>
        <p:spPr bwMode="auto">
          <a:xfrm>
            <a:off x="396875" y="3119438"/>
            <a:ext cx="3243263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1600" b="1" i="1" dirty="0"/>
              <a:t>Increased leukocyte production</a:t>
            </a:r>
          </a:p>
          <a:p>
            <a:pPr eaLnBrk="1" hangingPunct="1"/>
            <a:r>
              <a:rPr lang="en-GB" sz="1600" dirty="0"/>
              <a:t>GM-CSF</a:t>
            </a:r>
          </a:p>
          <a:p>
            <a:pPr eaLnBrk="1" hangingPunct="1"/>
            <a:r>
              <a:rPr lang="en-GB" sz="1600" dirty="0"/>
              <a:t>M-CSF</a:t>
            </a:r>
          </a:p>
          <a:p>
            <a:pPr eaLnBrk="1" hangingPunct="1"/>
            <a:r>
              <a:rPr lang="en-GB" sz="1600" dirty="0"/>
              <a:t>G-CSF</a:t>
            </a:r>
          </a:p>
          <a:p>
            <a:pPr eaLnBrk="1" hangingPunct="1"/>
            <a:endParaRPr lang="en-GB" sz="1600" dirty="0"/>
          </a:p>
        </p:txBody>
      </p:sp>
      <p:sp>
        <p:nvSpPr>
          <p:cNvPr id="12297" name="Text Box 13"/>
          <p:cNvSpPr txBox="1">
            <a:spLocks noChangeArrowheads="1"/>
          </p:cNvSpPr>
          <p:nvPr/>
        </p:nvSpPr>
        <p:spPr bwMode="auto">
          <a:xfrm>
            <a:off x="4451350" y="3648075"/>
            <a:ext cx="14255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1600" b="1" i="1" dirty="0"/>
              <a:t>Coagulation</a:t>
            </a:r>
            <a:r>
              <a:rPr lang="en-GB" sz="1600" b="1" dirty="0"/>
              <a:t>:</a:t>
            </a:r>
          </a:p>
          <a:p>
            <a:pPr eaLnBrk="1" hangingPunct="1"/>
            <a:r>
              <a:rPr lang="en-GB" sz="1600" dirty="0"/>
              <a:t>Tissue factor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  <p:bldP spid="12293" grpId="0"/>
      <p:bldP spid="12294" grpId="0"/>
      <p:bldP spid="12295" grpId="0"/>
      <p:bldP spid="12296" grpId="0"/>
      <p:bldP spid="1229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4797425"/>
            <a:ext cx="7772400" cy="1143000"/>
          </a:xfrm>
        </p:spPr>
        <p:txBody>
          <a:bodyPr/>
          <a:lstStyle/>
          <a:p>
            <a:pPr eaLnBrk="1" hangingPunct="1"/>
            <a:r>
              <a:rPr lang="en-GB" sz="1800" b="1" smtClean="0"/>
              <a:t>Edwin Deitch:</a:t>
            </a:r>
            <a:r>
              <a:rPr lang="en-GB" sz="1800" smtClean="0"/>
              <a:t> Multiple Organ Failure: Pathophysiology and Potential Future Therapy. 1992. Ann. Surg. 216 (2) 117-134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30213" y="908050"/>
            <a:ext cx="8713787" cy="1879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GB" dirty="0" smtClean="0"/>
              <a:t>	‘.. the 1990s will see the transition of molecular biology from the laboratory to the clinic…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dirty="0"/>
              <a:t>	</a:t>
            </a:r>
            <a:endParaRPr lang="en-GB" dirty="0" smtClean="0"/>
          </a:p>
          <a:p>
            <a:pPr eaLnBrk="1" hangingPunct="1">
              <a:buFont typeface="Wingdings" pitchFamily="2" charset="2"/>
              <a:buNone/>
            </a:pPr>
            <a:r>
              <a:rPr lang="en-GB" dirty="0"/>
              <a:t>	</a:t>
            </a:r>
            <a:r>
              <a:rPr lang="en-GB" dirty="0" smtClean="0"/>
              <a:t>…it is </a:t>
            </a:r>
            <a:r>
              <a:rPr lang="en-GB" b="1" dirty="0" smtClean="0"/>
              <a:t>almost certain</a:t>
            </a:r>
            <a:r>
              <a:rPr lang="en-GB" dirty="0" smtClean="0"/>
              <a:t> that molecular biologic therapies will become part of the therapeutic armamentarium of most practising surgeons’</a:t>
            </a:r>
          </a:p>
          <a:p>
            <a:pPr eaLnBrk="1" hangingPunct="1">
              <a:buFont typeface="Wingdings" pitchFamily="2" charset="2"/>
              <a:buNone/>
            </a:pPr>
            <a:endParaRPr lang="en-GB" dirty="0" smtClean="0"/>
          </a:p>
          <a:p>
            <a:pPr eaLnBrk="1" hangingPunct="1">
              <a:buFont typeface="Wingdings" pitchFamily="2" charset="2"/>
              <a:buNone/>
            </a:pPr>
            <a:endParaRPr lang="en-GB" dirty="0" smtClean="0"/>
          </a:p>
        </p:txBody>
      </p:sp>
      <p:pic>
        <p:nvPicPr>
          <p:cNvPr id="14340" name="Picture 5" descr="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5229225"/>
            <a:ext cx="146685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49275"/>
            <a:ext cx="7772400" cy="990600"/>
          </a:xfrm>
        </p:spPr>
        <p:txBody>
          <a:bodyPr/>
          <a:lstStyle/>
          <a:p>
            <a:pPr algn="ctr" eaLnBrk="1" hangingPunct="1"/>
            <a:r>
              <a:rPr lang="en-GB" sz="2800" dirty="0" smtClean="0"/>
              <a:t>Clinical trials: anti-inflammatory therapies </a:t>
            </a:r>
            <a:br>
              <a:rPr lang="en-GB" sz="2800" dirty="0" smtClean="0"/>
            </a:br>
            <a:r>
              <a:rPr lang="en-GB" sz="2800" dirty="0" smtClean="0"/>
              <a:t>“Graveyard” for pharmaceutical companies</a:t>
            </a:r>
          </a:p>
        </p:txBody>
      </p:sp>
      <p:graphicFrame>
        <p:nvGraphicFramePr>
          <p:cNvPr id="57390" name="Group 46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751918036"/>
              </p:ext>
            </p:extLst>
          </p:nvPr>
        </p:nvGraphicFramePr>
        <p:xfrm>
          <a:off x="558800" y="1808864"/>
          <a:ext cx="8026400" cy="4377103"/>
        </p:xfrm>
        <a:graphic>
          <a:graphicData uri="http://schemas.openxmlformats.org/drawingml/2006/table">
            <a:tbl>
              <a:tblPr/>
              <a:tblGrid>
                <a:gridCol w="3536950"/>
                <a:gridCol w="4489450"/>
              </a:tblGrid>
              <a:tr h="4092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Anti-endotoxin therapy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587">
                <a:tc>
                  <a:txBody>
                    <a:bodyPr/>
                    <a:lstStyle/>
                    <a:p>
                      <a:pPr marL="1905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Anti-endotoxin monoclonal antibodies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No significant effect on mortality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942">
                <a:tc>
                  <a:txBody>
                    <a:bodyPr/>
                    <a:lstStyle/>
                    <a:p>
                      <a:pPr marL="1905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GB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rBPI</a:t>
                      </a: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(bactericidal/permeability increasing protein)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No significant effect on mortality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0639">
                <a:tc>
                  <a:txBody>
                    <a:bodyPr/>
                    <a:lstStyle/>
                    <a:p>
                      <a:pPr marL="1905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TLR4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en-GB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Eritoran</a:t>
                      </a: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: no significant effect on mortality (2011)</a:t>
                      </a:r>
                      <a:endParaRPr kumimoji="0" lang="en-GB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7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Anti-cytokine therapy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4966">
                <a:tc>
                  <a:txBody>
                    <a:bodyPr/>
                    <a:lstStyle/>
                    <a:p>
                      <a:pPr marL="1905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Anti-TNF monoclonal </a:t>
                      </a:r>
                      <a:r>
                        <a:rPr kumimoji="0" lang="en-GB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Ab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No significant effect on mortality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2204">
                <a:tc>
                  <a:txBody>
                    <a:bodyPr/>
                    <a:lstStyle/>
                    <a:p>
                      <a:pPr marL="1905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TNF receptor p75 fusion protein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No effect, possible increase in mortality at high dose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1885">
                <a:tc>
                  <a:txBody>
                    <a:bodyPr/>
                    <a:lstStyle/>
                    <a:p>
                      <a:pPr marL="1905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TNF receptor p55 fusion protein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No significant effect on mortality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767">
                <a:tc>
                  <a:txBody>
                    <a:bodyPr/>
                    <a:lstStyle/>
                    <a:p>
                      <a:pPr marL="1905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IL-1 receptor antagonist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No significant effect on mortality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22" name="Text Box 30"/>
          <p:cNvSpPr txBox="1">
            <a:spLocks noChangeArrowheads="1"/>
          </p:cNvSpPr>
          <p:nvPr/>
        </p:nvSpPr>
        <p:spPr bwMode="auto">
          <a:xfrm>
            <a:off x="120650" y="3366314"/>
            <a:ext cx="8902700" cy="3047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GB" sz="2000" b="1" dirty="0" smtClean="0"/>
              <a:t>Anti-coagulants treatments could have dual effects:</a:t>
            </a:r>
          </a:p>
          <a:p>
            <a:pPr eaLnBrk="1" hangingPunct="1">
              <a:lnSpc>
                <a:spcPct val="120000"/>
              </a:lnSpc>
            </a:pPr>
            <a:r>
              <a:rPr lang="en-GB" sz="2000" i="1" dirty="0" smtClean="0">
                <a:sym typeface="Symbol"/>
              </a:rPr>
              <a:t>Anti-inflammatory</a:t>
            </a:r>
            <a:r>
              <a:rPr lang="en-GB" sz="2000" i="1" dirty="0" smtClean="0"/>
              <a:t>: </a:t>
            </a:r>
            <a:r>
              <a:rPr lang="en-GB" sz="2000" dirty="0" smtClean="0">
                <a:sym typeface="Symbol"/>
              </a:rPr>
              <a:t> </a:t>
            </a:r>
            <a:r>
              <a:rPr lang="en-GB" sz="2000" dirty="0" smtClean="0"/>
              <a:t>Protease </a:t>
            </a:r>
            <a:r>
              <a:rPr lang="en-GB" sz="2000" dirty="0"/>
              <a:t>A</a:t>
            </a:r>
            <a:r>
              <a:rPr lang="en-GB" sz="2000" dirty="0" smtClean="0"/>
              <a:t>ctivated </a:t>
            </a:r>
            <a:r>
              <a:rPr lang="en-GB" sz="2000" dirty="0"/>
              <a:t>R</a:t>
            </a:r>
            <a:r>
              <a:rPr lang="en-GB" sz="2000" dirty="0" smtClean="0"/>
              <a:t>eceptor (PAR)-</a:t>
            </a:r>
            <a:r>
              <a:rPr lang="en-GB" sz="2000" dirty="0"/>
              <a:t>1 </a:t>
            </a:r>
            <a:r>
              <a:rPr lang="en-GB" sz="2000" dirty="0" smtClean="0"/>
              <a:t>and PAR-2 signalling</a:t>
            </a:r>
            <a:endParaRPr lang="en-GB" sz="2000" dirty="0"/>
          </a:p>
          <a:p>
            <a:pPr eaLnBrk="1" hangingPunct="1">
              <a:lnSpc>
                <a:spcPct val="120000"/>
              </a:lnSpc>
            </a:pPr>
            <a:endParaRPr lang="en-GB" sz="2000" b="1" dirty="0" smtClean="0"/>
          </a:p>
          <a:p>
            <a:pPr eaLnBrk="1" hangingPunct="1">
              <a:lnSpc>
                <a:spcPct val="120000"/>
              </a:lnSpc>
            </a:pPr>
            <a:r>
              <a:rPr lang="en-GB" sz="2000" b="1" dirty="0" smtClean="0"/>
              <a:t>Activated </a:t>
            </a:r>
            <a:r>
              <a:rPr lang="en-GB" sz="2000" b="1" dirty="0"/>
              <a:t>protein </a:t>
            </a:r>
            <a:r>
              <a:rPr lang="en-GB" sz="2000" b="1" dirty="0" smtClean="0"/>
              <a:t>C:</a:t>
            </a:r>
          </a:p>
          <a:p>
            <a:pPr eaLnBrk="1" hangingPunct="1">
              <a:lnSpc>
                <a:spcPct val="120000"/>
              </a:lnSpc>
            </a:pPr>
            <a:r>
              <a:rPr lang="en-GB" sz="2000" dirty="0" smtClean="0">
                <a:sym typeface="Symbol"/>
              </a:rPr>
              <a:t>Modulates thrombin-induced  PAR-1 signalling to anti-inflammatory, anti-apoptotic effect.</a:t>
            </a:r>
            <a:endParaRPr lang="en-GB" sz="2000" dirty="0" smtClean="0"/>
          </a:p>
        </p:txBody>
      </p:sp>
      <p:graphicFrame>
        <p:nvGraphicFramePr>
          <p:cNvPr id="59413" name="Group 21"/>
          <p:cNvGraphicFramePr>
            <a:graphicFrameLocks noGrp="1"/>
          </p:cNvGraphicFramePr>
          <p:nvPr>
            <p:ph type="tbl" idx="1"/>
          </p:nvPr>
        </p:nvGraphicFramePr>
        <p:xfrm>
          <a:off x="827088" y="549275"/>
          <a:ext cx="7772400" cy="2432049"/>
        </p:xfrm>
        <a:graphic>
          <a:graphicData uri="http://schemas.openxmlformats.org/drawingml/2006/table">
            <a:tbl>
              <a:tblPr/>
              <a:tblGrid>
                <a:gridCol w="2994025"/>
                <a:gridCol w="4778375"/>
              </a:tblGrid>
              <a:tr h="5525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Anti-coagulation therapy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4354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Anti-thrombin III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No significant effect on mortality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Increased risk of haemorrhage when administered with heparin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2565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TFPI (tissue factor pathway inhibitor)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No significant effect on mortality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2565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Activated Protein C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</a:rPr>
                        <a:t>Significant effect on mortality (19% decrease)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20378787"/>
              </p:ext>
            </p:extLst>
          </p:nvPr>
        </p:nvGraphicFramePr>
        <p:xfrm>
          <a:off x="1625600" y="1026522"/>
          <a:ext cx="6096000" cy="51571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sz="2800" dirty="0" smtClean="0"/>
              <a:t>Why has translation from the lab to the clinics failed? </a:t>
            </a:r>
          </a:p>
        </p:txBody>
      </p:sp>
      <p:sp>
        <p:nvSpPr>
          <p:cNvPr id="93188" name="Rectangle 4"/>
          <p:cNvSpPr>
            <a:spLocks noGrp="1" noChangeArrowheads="1"/>
          </p:cNvSpPr>
          <p:nvPr>
            <p:ph idx="1"/>
          </p:nvPr>
        </p:nvSpPr>
        <p:spPr>
          <a:xfrm>
            <a:off x="457198" y="1932606"/>
            <a:ext cx="8915402" cy="4633294"/>
          </a:xfrm>
          <a:noFill/>
        </p:spPr>
        <p:txBody>
          <a:bodyPr wrap="square"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GB" sz="2000" b="1" dirty="0" smtClean="0">
                <a:solidFill>
                  <a:schemeClr val="bg2"/>
                </a:solidFill>
              </a:rPr>
              <a:t>Pre-clinical animal models </a:t>
            </a:r>
            <a:r>
              <a:rPr lang="en-GB" sz="2000" b="1" dirty="0" err="1" smtClean="0">
                <a:solidFill>
                  <a:schemeClr val="bg2"/>
                </a:solidFill>
              </a:rPr>
              <a:t>oversimplistic</a:t>
            </a:r>
            <a:r>
              <a:rPr lang="en-GB" sz="2000" b="1" dirty="0" smtClean="0">
                <a:solidFill>
                  <a:schemeClr val="bg2"/>
                </a:solidFill>
              </a:rPr>
              <a:t>:</a:t>
            </a:r>
          </a:p>
          <a:p>
            <a:pPr marL="800100" lvl="2" indent="0" eaLnBrk="1" hangingPunct="1">
              <a:buNone/>
            </a:pPr>
            <a:r>
              <a:rPr lang="en-GB" sz="2000" dirty="0" smtClean="0"/>
              <a:t>Animals too young, no co-morbidities, no antibiotics</a:t>
            </a:r>
          </a:p>
          <a:p>
            <a:pPr marL="800100" lvl="2" indent="0" eaLnBrk="1" hangingPunct="1">
              <a:buNone/>
            </a:pPr>
            <a:r>
              <a:rPr lang="en-GB" sz="2000" dirty="0" smtClean="0"/>
              <a:t>No supportive care during organ dysfunction</a:t>
            </a:r>
          </a:p>
          <a:p>
            <a:pPr marL="800100" lvl="2" indent="0" eaLnBrk="1" hangingPunct="1">
              <a:buNone/>
            </a:pPr>
            <a:endParaRPr lang="en-GB" sz="2000" dirty="0" smtClean="0"/>
          </a:p>
          <a:p>
            <a:pPr eaLnBrk="1" hangingPunct="1">
              <a:lnSpc>
                <a:spcPct val="80000"/>
              </a:lnSpc>
            </a:pPr>
            <a:r>
              <a:rPr lang="en-GB" sz="2000" b="1" dirty="0" smtClean="0">
                <a:solidFill>
                  <a:schemeClr val="bg2"/>
                </a:solidFill>
              </a:rPr>
              <a:t>Immunity: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GB" sz="2000" dirty="0" smtClean="0"/>
              <a:t>	Inflammatory response is required to control infection</a:t>
            </a:r>
          </a:p>
          <a:p>
            <a:pPr lvl="1" eaLnBrk="1" hangingPunct="1">
              <a:buFont typeface="Wingdings" pitchFamily="2" charset="2"/>
              <a:buNone/>
            </a:pPr>
            <a:endParaRPr lang="en-GB" sz="2000" dirty="0" smtClean="0"/>
          </a:p>
          <a:p>
            <a:pPr eaLnBrk="1" hangingPunct="1">
              <a:lnSpc>
                <a:spcPct val="80000"/>
              </a:lnSpc>
            </a:pPr>
            <a:r>
              <a:rPr lang="en-GB" sz="2000" b="1" dirty="0" smtClean="0">
                <a:solidFill>
                  <a:schemeClr val="bg2"/>
                </a:solidFill>
              </a:rPr>
              <a:t>Anti-endotoxin/LPS: wrong molecule!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sz="2000" dirty="0" smtClean="0"/>
              <a:t>	Gram-positive&gt;Gram-negative&gt;fungal infections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GB" sz="2000" dirty="0" smtClean="0"/>
          </a:p>
          <a:p>
            <a:pPr eaLnBrk="1" hangingPunct="1">
              <a:lnSpc>
                <a:spcPct val="80000"/>
              </a:lnSpc>
            </a:pPr>
            <a:r>
              <a:rPr lang="en-GB" sz="2000" b="1" dirty="0" smtClean="0">
                <a:solidFill>
                  <a:schemeClr val="bg2"/>
                </a:solidFill>
              </a:rPr>
              <a:t>Complexity: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sz="2000" dirty="0" smtClean="0"/>
              <a:t>	Redundancy, multiple overlapping inflammatory pathways, no magic bullet!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GB" sz="20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GB" sz="20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GB" sz="2000" dirty="0" smtClean="0"/>
          </a:p>
          <a:p>
            <a:pPr eaLnBrk="1" hangingPunct="1">
              <a:lnSpc>
                <a:spcPct val="80000"/>
              </a:lnSpc>
            </a:pPr>
            <a:endParaRPr lang="en-GB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own Arrow 27"/>
          <p:cNvSpPr/>
          <p:nvPr/>
        </p:nvSpPr>
        <p:spPr>
          <a:xfrm rot="16200000">
            <a:off x="5291999" y="2192635"/>
            <a:ext cx="484632" cy="2324881"/>
          </a:xfrm>
          <a:prstGeom prst="downArrow">
            <a:avLst/>
          </a:prstGeom>
          <a:solidFill>
            <a:srgbClr val="CC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Down Arrow 4"/>
          <p:cNvSpPr/>
          <p:nvPr/>
        </p:nvSpPr>
        <p:spPr>
          <a:xfrm rot="16200000">
            <a:off x="2579597" y="1136629"/>
            <a:ext cx="484632" cy="2324881"/>
          </a:xfrm>
          <a:prstGeom prst="downArrow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-313195" y="397245"/>
            <a:ext cx="9770389" cy="1371600"/>
          </a:xfrm>
        </p:spPr>
        <p:txBody>
          <a:bodyPr/>
          <a:lstStyle/>
          <a:p>
            <a:pPr algn="ctr" eaLnBrk="1" hangingPunct="1"/>
            <a:r>
              <a:rPr lang="en-GB" sz="3200" dirty="0" smtClean="0"/>
              <a:t>The compensatory anti-inflammatory</a:t>
            </a:r>
            <a:br>
              <a:rPr lang="en-GB" sz="3200" dirty="0" smtClean="0"/>
            </a:br>
            <a:r>
              <a:rPr lang="en-GB" sz="3200" dirty="0" smtClean="0"/>
              <a:t>response (CARS)</a:t>
            </a:r>
            <a:br>
              <a:rPr lang="en-GB" sz="3200" dirty="0" smtClean="0"/>
            </a:br>
            <a:endParaRPr lang="en-GB" sz="3200" dirty="0" smtClean="0"/>
          </a:p>
        </p:txBody>
      </p:sp>
      <p:sp>
        <p:nvSpPr>
          <p:cNvPr id="5147" name="Text Box 16"/>
          <p:cNvSpPr txBox="1">
            <a:spLocks noChangeArrowheads="1"/>
          </p:cNvSpPr>
          <p:nvPr/>
        </p:nvSpPr>
        <p:spPr bwMode="auto">
          <a:xfrm rot="5400000">
            <a:off x="7146662" y="4047408"/>
            <a:ext cx="3125787" cy="36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 b="1">
                <a:latin typeface="Verdana" pitchFamily="34" charset="0"/>
              </a:rPr>
              <a:t>Systemic inflammation</a:t>
            </a:r>
          </a:p>
        </p:txBody>
      </p:sp>
      <p:sp>
        <p:nvSpPr>
          <p:cNvPr id="5149" name="Text Box 21"/>
          <p:cNvSpPr txBox="1">
            <a:spLocks noChangeArrowheads="1"/>
          </p:cNvSpPr>
          <p:nvPr/>
        </p:nvSpPr>
        <p:spPr bwMode="auto">
          <a:xfrm>
            <a:off x="487355" y="4387928"/>
            <a:ext cx="1197764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b="1" dirty="0" smtClean="0"/>
              <a:t>Systemic</a:t>
            </a:r>
          </a:p>
          <a:p>
            <a:r>
              <a:rPr lang="en-GB" b="1" dirty="0" smtClean="0"/>
              <a:t>Infection</a:t>
            </a:r>
            <a:endParaRPr lang="en-GB" b="1" dirty="0"/>
          </a:p>
          <a:p>
            <a:pPr eaLnBrk="1" hangingPunct="1"/>
            <a:r>
              <a:rPr lang="en-GB" dirty="0"/>
              <a:t>(Lungs</a:t>
            </a:r>
          </a:p>
          <a:p>
            <a:pPr eaLnBrk="1" hangingPunct="1"/>
            <a:r>
              <a:rPr lang="en-GB" dirty="0"/>
              <a:t>Abdomen</a:t>
            </a:r>
          </a:p>
          <a:p>
            <a:pPr eaLnBrk="1" hangingPunct="1"/>
            <a:r>
              <a:rPr lang="en-GB" dirty="0"/>
              <a:t>Urinary)</a:t>
            </a:r>
          </a:p>
          <a:p>
            <a:endParaRPr lang="en-GB" b="1" dirty="0"/>
          </a:p>
        </p:txBody>
      </p:sp>
      <p:sp>
        <p:nvSpPr>
          <p:cNvPr id="5151" name="AutoShape 61"/>
          <p:cNvSpPr>
            <a:spLocks noChangeArrowheads="1"/>
          </p:cNvSpPr>
          <p:nvPr/>
        </p:nvSpPr>
        <p:spPr bwMode="auto">
          <a:xfrm>
            <a:off x="1650026" y="4466770"/>
            <a:ext cx="262727" cy="144462"/>
          </a:xfrm>
          <a:prstGeom prst="rightArrow">
            <a:avLst>
              <a:gd name="adj1" fmla="val 50000"/>
              <a:gd name="adj2" fmla="val 49725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52" name="AutoShape 63"/>
          <p:cNvSpPr>
            <a:spLocks noChangeArrowheads="1"/>
          </p:cNvSpPr>
          <p:nvPr/>
        </p:nvSpPr>
        <p:spPr bwMode="auto">
          <a:xfrm>
            <a:off x="8628996" y="1874383"/>
            <a:ext cx="132089" cy="720725"/>
          </a:xfrm>
          <a:prstGeom prst="upArrow">
            <a:avLst>
              <a:gd name="adj1" fmla="val 50000"/>
              <a:gd name="adj2" fmla="val 124725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5153" name="AutoShape 64"/>
          <p:cNvSpPr>
            <a:spLocks noChangeArrowheads="1"/>
          </p:cNvSpPr>
          <p:nvPr/>
        </p:nvSpPr>
        <p:spPr bwMode="auto">
          <a:xfrm>
            <a:off x="8628996" y="5906633"/>
            <a:ext cx="132089" cy="649287"/>
          </a:xfrm>
          <a:prstGeom prst="downArrow">
            <a:avLst>
              <a:gd name="adj1" fmla="val 50000"/>
              <a:gd name="adj2" fmla="val 112363"/>
            </a:avLst>
          </a:prstGeom>
          <a:solidFill>
            <a:schemeClr val="bg2"/>
          </a:solidFill>
          <a:ln w="9525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5154" name="Line 3"/>
          <p:cNvSpPr>
            <a:spLocks noChangeShapeType="1"/>
          </p:cNvSpPr>
          <p:nvPr/>
        </p:nvSpPr>
        <p:spPr bwMode="auto">
          <a:xfrm>
            <a:off x="1979524" y="4539795"/>
            <a:ext cx="643609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142" name="Text Box 7"/>
          <p:cNvSpPr txBox="1">
            <a:spLocks noChangeArrowheads="1"/>
          </p:cNvSpPr>
          <p:nvPr/>
        </p:nvSpPr>
        <p:spPr bwMode="auto">
          <a:xfrm>
            <a:off x="2289645" y="1904915"/>
            <a:ext cx="864340" cy="830997"/>
          </a:xfrm>
          <a:prstGeom prst="rect">
            <a:avLst/>
          </a:prstGeom>
          <a:solidFill>
            <a:srgbClr val="FF3300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 sz="1600" b="1" dirty="0" smtClean="0">
                <a:latin typeface="Verdana" pitchFamily="34" charset="0"/>
              </a:rPr>
              <a:t>Early</a:t>
            </a:r>
          </a:p>
          <a:p>
            <a:pPr algn="ctr"/>
            <a:r>
              <a:rPr lang="en-GB" sz="1600" b="1" dirty="0" smtClean="0">
                <a:latin typeface="Verdana" pitchFamily="34" charset="0"/>
              </a:rPr>
              <a:t>MOD/</a:t>
            </a:r>
            <a:endParaRPr lang="en-GB" sz="1600" b="1" dirty="0">
              <a:latin typeface="Verdana" pitchFamily="34" charset="0"/>
            </a:endParaRPr>
          </a:p>
          <a:p>
            <a:pPr algn="ctr"/>
            <a:r>
              <a:rPr lang="en-GB" sz="1600" b="1" dirty="0">
                <a:latin typeface="Verdana" pitchFamily="34" charset="0"/>
              </a:rPr>
              <a:t>s</a:t>
            </a:r>
            <a:r>
              <a:rPr lang="en-GB" sz="1600" b="1" dirty="0" smtClean="0">
                <a:latin typeface="Verdana" pitchFamily="34" charset="0"/>
              </a:rPr>
              <a:t>hock</a:t>
            </a:r>
            <a:endParaRPr lang="en-GB" sz="1600" b="1" dirty="0">
              <a:latin typeface="Verdana" pitchFamily="34" charset="0"/>
            </a:endParaRPr>
          </a:p>
        </p:txBody>
      </p:sp>
      <p:sp>
        <p:nvSpPr>
          <p:cNvPr id="5141" name="Text Box 26"/>
          <p:cNvSpPr txBox="1">
            <a:spLocks noChangeArrowheads="1"/>
          </p:cNvSpPr>
          <p:nvPr/>
        </p:nvSpPr>
        <p:spPr bwMode="auto">
          <a:xfrm>
            <a:off x="2145482" y="3897387"/>
            <a:ext cx="112046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sz="1600" dirty="0"/>
              <a:t>Cytokine </a:t>
            </a:r>
          </a:p>
          <a:p>
            <a:pPr algn="ctr" eaLnBrk="1" hangingPunct="1"/>
            <a:r>
              <a:rPr lang="en-GB" sz="1600" dirty="0"/>
              <a:t>storm</a:t>
            </a:r>
          </a:p>
        </p:txBody>
      </p:sp>
      <p:sp>
        <p:nvSpPr>
          <p:cNvPr id="5127" name="Freeform 88"/>
          <p:cNvSpPr>
            <a:spLocks/>
          </p:cNvSpPr>
          <p:nvPr/>
        </p:nvSpPr>
        <p:spPr bwMode="auto">
          <a:xfrm>
            <a:off x="1979524" y="2568120"/>
            <a:ext cx="6423114" cy="3398838"/>
          </a:xfrm>
          <a:custGeom>
            <a:avLst/>
            <a:gdLst>
              <a:gd name="T0" fmla="*/ 0 w 3640"/>
              <a:gd name="T1" fmla="*/ 1236 h 2141"/>
              <a:gd name="T2" fmla="*/ 424 w 3640"/>
              <a:gd name="T3" fmla="*/ 132 h 2141"/>
              <a:gd name="T4" fmla="*/ 1090 w 3640"/>
              <a:gd name="T5" fmla="*/ 2028 h 2141"/>
              <a:gd name="T6" fmla="*/ 1704 w 3640"/>
              <a:gd name="T7" fmla="*/ 812 h 2141"/>
              <a:gd name="T8" fmla="*/ 2289 w 3640"/>
              <a:gd name="T9" fmla="*/ 1396 h 2141"/>
              <a:gd name="T10" fmla="*/ 3006 w 3640"/>
              <a:gd name="T11" fmla="*/ 1212 h 2141"/>
              <a:gd name="T12" fmla="*/ 3328 w 3640"/>
              <a:gd name="T13" fmla="*/ 1236 h 214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640"/>
              <a:gd name="T22" fmla="*/ 0 h 2141"/>
              <a:gd name="T23" fmla="*/ 3640 w 3640"/>
              <a:gd name="T24" fmla="*/ 2141 h 214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640" h="2141">
                <a:moveTo>
                  <a:pt x="0" y="1236"/>
                </a:moveTo>
                <a:cubicBezTo>
                  <a:pt x="132" y="618"/>
                  <a:pt x="265" y="0"/>
                  <a:pt x="464" y="132"/>
                </a:cubicBezTo>
                <a:cubicBezTo>
                  <a:pt x="663" y="264"/>
                  <a:pt x="959" y="1915"/>
                  <a:pt x="1192" y="2028"/>
                </a:cubicBezTo>
                <a:cubicBezTo>
                  <a:pt x="1425" y="2141"/>
                  <a:pt x="1645" y="917"/>
                  <a:pt x="1864" y="812"/>
                </a:cubicBezTo>
                <a:cubicBezTo>
                  <a:pt x="2083" y="707"/>
                  <a:pt x="2267" y="1329"/>
                  <a:pt x="2504" y="1396"/>
                </a:cubicBezTo>
                <a:cubicBezTo>
                  <a:pt x="2741" y="1463"/>
                  <a:pt x="3099" y="1239"/>
                  <a:pt x="3288" y="1212"/>
                </a:cubicBezTo>
                <a:cubicBezTo>
                  <a:pt x="3477" y="1185"/>
                  <a:pt x="3558" y="1210"/>
                  <a:pt x="3640" y="1236"/>
                </a:cubicBezTo>
              </a:path>
            </a:pathLst>
          </a:custGeom>
          <a:noFill/>
          <a:ln w="57150">
            <a:gradFill>
              <a:gsLst>
                <a:gs pos="39000">
                  <a:srgbClr val="FF0000"/>
                </a:gs>
                <a:gs pos="0">
                  <a:srgbClr val="FF0000"/>
                </a:gs>
                <a:gs pos="55000">
                  <a:srgbClr val="00FF00"/>
                </a:gs>
                <a:gs pos="84000">
                  <a:schemeClr val="bg2">
                    <a:lumMod val="60000"/>
                    <a:lumOff val="40000"/>
                  </a:schemeClr>
                </a:gs>
              </a:gsLst>
              <a:lin ang="5400000" scaled="0"/>
            </a:gra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" name="Text Box 7"/>
          <p:cNvSpPr txBox="1">
            <a:spLocks noChangeArrowheads="1"/>
          </p:cNvSpPr>
          <p:nvPr/>
        </p:nvSpPr>
        <p:spPr bwMode="auto">
          <a:xfrm>
            <a:off x="4955475" y="2965696"/>
            <a:ext cx="864340" cy="830997"/>
          </a:xfrm>
          <a:prstGeom prst="rect">
            <a:avLst/>
          </a:prstGeom>
          <a:solidFill>
            <a:srgbClr val="CCFF66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 sz="1600" b="1" dirty="0" smtClean="0">
                <a:latin typeface="Verdana" pitchFamily="34" charset="0"/>
              </a:rPr>
              <a:t>Late</a:t>
            </a:r>
          </a:p>
          <a:p>
            <a:pPr algn="ctr"/>
            <a:r>
              <a:rPr lang="en-GB" sz="1600" b="1" dirty="0" smtClean="0">
                <a:latin typeface="Verdana" pitchFamily="34" charset="0"/>
              </a:rPr>
              <a:t>MOD/</a:t>
            </a:r>
            <a:endParaRPr lang="en-GB" sz="1600" b="1" dirty="0">
              <a:latin typeface="Verdana" pitchFamily="34" charset="0"/>
            </a:endParaRPr>
          </a:p>
          <a:p>
            <a:pPr algn="ctr"/>
            <a:r>
              <a:rPr lang="en-GB" sz="1600" b="1" dirty="0">
                <a:latin typeface="Verdana" pitchFamily="34" charset="0"/>
              </a:rPr>
              <a:t>s</a:t>
            </a:r>
            <a:r>
              <a:rPr lang="en-GB" sz="1600" b="1" dirty="0" smtClean="0">
                <a:latin typeface="Verdana" pitchFamily="34" charset="0"/>
              </a:rPr>
              <a:t>hock</a:t>
            </a:r>
            <a:endParaRPr lang="en-GB" sz="1600" b="1" dirty="0">
              <a:latin typeface="Verdana" pitchFamily="34" charset="0"/>
            </a:endParaRPr>
          </a:p>
        </p:txBody>
      </p:sp>
      <p:sp>
        <p:nvSpPr>
          <p:cNvPr id="20" name="Text Box 90"/>
          <p:cNvSpPr txBox="1">
            <a:spLocks noChangeArrowheads="1"/>
          </p:cNvSpPr>
          <p:nvPr/>
        </p:nvSpPr>
        <p:spPr bwMode="auto">
          <a:xfrm>
            <a:off x="2289645" y="4755114"/>
            <a:ext cx="902812" cy="46166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2400" dirty="0" smtClean="0"/>
              <a:t>SIRS</a:t>
            </a:r>
            <a:endParaRPr lang="en-GB" sz="2400" dirty="0"/>
          </a:p>
        </p:txBody>
      </p:sp>
      <p:sp>
        <p:nvSpPr>
          <p:cNvPr id="2" name="TextBox 1"/>
          <p:cNvSpPr txBox="1"/>
          <p:nvPr/>
        </p:nvSpPr>
        <p:spPr>
          <a:xfrm rot="5400000">
            <a:off x="7387128" y="3003680"/>
            <a:ext cx="17475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Pro-inflammatory</a:t>
            </a:r>
            <a:endParaRPr lang="en-GB" sz="1600" dirty="0"/>
          </a:p>
        </p:txBody>
      </p:sp>
      <p:sp>
        <p:nvSpPr>
          <p:cNvPr id="3" name="TextBox 2"/>
          <p:cNvSpPr txBox="1"/>
          <p:nvPr/>
        </p:nvSpPr>
        <p:spPr>
          <a:xfrm rot="5400000">
            <a:off x="7355716" y="5476467"/>
            <a:ext cx="17812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Anti-inflammatory</a:t>
            </a:r>
            <a:endParaRPr lang="en-GB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3462759" y="5908518"/>
            <a:ext cx="1492716" cy="923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/>
              <a:t>Nosocomial</a:t>
            </a:r>
          </a:p>
          <a:p>
            <a:pPr algn="ctr"/>
            <a:r>
              <a:rPr lang="en-GB" b="1" dirty="0" smtClean="0"/>
              <a:t>infection</a:t>
            </a:r>
          </a:p>
          <a:p>
            <a:pPr algn="ctr"/>
            <a:r>
              <a:rPr lang="en-GB" b="1" dirty="0" smtClean="0"/>
              <a:t>risk</a:t>
            </a:r>
            <a:endParaRPr lang="en-GB" b="1" dirty="0"/>
          </a:p>
        </p:txBody>
      </p:sp>
      <p:sp>
        <p:nvSpPr>
          <p:cNvPr id="7" name="Lightning Bolt 6"/>
          <p:cNvSpPr/>
          <p:nvPr/>
        </p:nvSpPr>
        <p:spPr>
          <a:xfrm rot="319830">
            <a:off x="1352596" y="3594823"/>
            <a:ext cx="594858" cy="837552"/>
          </a:xfrm>
          <a:prstGeom prst="lightningBol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487355" y="3355076"/>
            <a:ext cx="10054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Trauma</a:t>
            </a:r>
          </a:p>
          <a:p>
            <a:r>
              <a:rPr lang="en-GB" b="1" dirty="0" smtClean="0"/>
              <a:t>Burns</a:t>
            </a:r>
            <a:endParaRPr lang="en-GB" b="1" dirty="0"/>
          </a:p>
        </p:txBody>
      </p:sp>
      <p:sp>
        <p:nvSpPr>
          <p:cNvPr id="26" name="Text Box 90"/>
          <p:cNvSpPr txBox="1">
            <a:spLocks noChangeArrowheads="1"/>
          </p:cNvSpPr>
          <p:nvPr/>
        </p:nvSpPr>
        <p:spPr bwMode="auto">
          <a:xfrm>
            <a:off x="4904003" y="4755113"/>
            <a:ext cx="1040671" cy="461665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2400" dirty="0" smtClean="0"/>
              <a:t>CARS</a:t>
            </a:r>
            <a:endParaRPr lang="en-GB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6" grpId="0" animBg="1"/>
      <p:bldP spid="4" grpId="0" animBg="1"/>
      <p:bldP spid="2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9532" y="646872"/>
            <a:ext cx="7237271" cy="961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9532" y="1610369"/>
            <a:ext cx="4147602" cy="320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6853" y="2289654"/>
            <a:ext cx="5636949" cy="3392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3043848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HLA-DR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80634" y="452551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CD8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389140" y="304384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CD4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842077" y="2165285"/>
            <a:ext cx="128508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Control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3788479" y="2165280"/>
            <a:ext cx="128508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Control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2186428" y="2173747"/>
            <a:ext cx="128508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Sepsis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5114048" y="2190681"/>
            <a:ext cx="128508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Sepsis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788479" y="4012642"/>
            <a:ext cx="5892550" cy="2912596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buNone/>
            </a:pPr>
            <a:endParaRPr lang="en-GB" sz="1800" b="1" dirty="0" smtClean="0">
              <a:sym typeface="Symbol"/>
            </a:endParaRPr>
          </a:p>
          <a:p>
            <a:pPr marL="0" indent="0">
              <a:buNone/>
            </a:pPr>
            <a:r>
              <a:rPr lang="en-GB" sz="1800" b="1" dirty="0" smtClean="0">
                <a:sym typeface="Symbol"/>
              </a:rPr>
              <a:t>Changes in </a:t>
            </a:r>
            <a:r>
              <a:rPr lang="en-GB" sz="1800" b="1" dirty="0" err="1" smtClean="0">
                <a:sym typeface="Symbol"/>
              </a:rPr>
              <a:t>splenocytes</a:t>
            </a:r>
            <a:endParaRPr lang="en-GB" sz="1800" b="1" dirty="0" smtClean="0">
              <a:sym typeface="Symbol"/>
            </a:endParaRPr>
          </a:p>
          <a:p>
            <a:r>
              <a:rPr lang="en-GB" sz="1800" b="1" dirty="0" smtClean="0">
                <a:sym typeface="Symbol"/>
              </a:rPr>
              <a:t></a:t>
            </a:r>
            <a:r>
              <a:rPr lang="en-GB" sz="1800" dirty="0" smtClean="0">
                <a:sym typeface="Symbol"/>
              </a:rPr>
              <a:t> </a:t>
            </a:r>
            <a:r>
              <a:rPr lang="en-GB" sz="1800" dirty="0" smtClean="0"/>
              <a:t>T cell activation</a:t>
            </a:r>
            <a:endParaRPr lang="en-GB" sz="1800" dirty="0"/>
          </a:p>
          <a:p>
            <a:r>
              <a:rPr lang="en-GB" sz="1800" b="1" dirty="0" smtClean="0">
                <a:sym typeface="Symbol"/>
              </a:rPr>
              <a:t></a:t>
            </a:r>
            <a:r>
              <a:rPr lang="en-GB" sz="1800" dirty="0" smtClean="0">
                <a:sym typeface="Symbol"/>
              </a:rPr>
              <a:t> </a:t>
            </a:r>
            <a:r>
              <a:rPr lang="en-GB" sz="1800" dirty="0" smtClean="0"/>
              <a:t>Inhibitory co-receptors</a:t>
            </a:r>
            <a:endParaRPr lang="en-GB" sz="1800" dirty="0"/>
          </a:p>
          <a:p>
            <a:r>
              <a:rPr lang="en-GB" sz="1800" b="1" dirty="0">
                <a:sym typeface="Symbol"/>
              </a:rPr>
              <a:t></a:t>
            </a:r>
            <a:r>
              <a:rPr lang="en-GB" sz="1800" dirty="0">
                <a:sym typeface="Symbol"/>
              </a:rPr>
              <a:t> </a:t>
            </a:r>
            <a:r>
              <a:rPr lang="en-GB" sz="1800" dirty="0" smtClean="0"/>
              <a:t>Stimulatory co-receptors</a:t>
            </a:r>
          </a:p>
          <a:p>
            <a:r>
              <a:rPr lang="en-GB" sz="1800" b="1" dirty="0">
                <a:sym typeface="Symbol"/>
              </a:rPr>
              <a:t> </a:t>
            </a:r>
            <a:r>
              <a:rPr lang="en-GB" sz="1800" dirty="0" smtClean="0"/>
              <a:t>T-regulatory (suppressor cells)</a:t>
            </a:r>
            <a:endParaRPr lang="en-GB" sz="1800" dirty="0"/>
          </a:p>
          <a:p>
            <a:r>
              <a:rPr lang="en-GB" sz="1800" dirty="0" smtClean="0"/>
              <a:t>Extensive depletion of CD4 and CD8 T cells</a:t>
            </a:r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83688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err="1" smtClean="0"/>
              <a:t>Immunorestoration</a:t>
            </a:r>
            <a:r>
              <a:rPr lang="en-GB" dirty="0" smtClean="0"/>
              <a:t>: IL-7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375" y="1910441"/>
            <a:ext cx="8223250" cy="1641929"/>
          </a:xfrm>
        </p:spPr>
        <p:txBody>
          <a:bodyPr/>
          <a:lstStyle/>
          <a:p>
            <a:r>
              <a:rPr lang="en-GB" sz="2400" dirty="0" smtClean="0"/>
              <a:t>IL-7 stimulates T cell proliferation and repertoire diversity</a:t>
            </a:r>
          </a:p>
          <a:p>
            <a:r>
              <a:rPr lang="en-GB" sz="2400" dirty="0" smtClean="0"/>
              <a:t>Undergoing Phase I and II clinical trials in HIV  to restore lymphocyte function</a:t>
            </a:r>
          </a:p>
          <a:p>
            <a:endParaRPr lang="en-GB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22" y="4229100"/>
            <a:ext cx="5676900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3777117"/>
            <a:ext cx="87630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25" y="4172404"/>
            <a:ext cx="300037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585028" y="4391479"/>
            <a:ext cx="1407885" cy="2357664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dirty="0" smtClean="0"/>
              <a:t>Areas covered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1304925" y="2545724"/>
            <a:ext cx="8362950" cy="2348248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GB" sz="2800" dirty="0" smtClean="0"/>
              <a:t>Innate immune response in sepsis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endParaRPr lang="en-GB" sz="2800" dirty="0" smtClean="0"/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GB" sz="2800" dirty="0" smtClean="0"/>
              <a:t>Targeting inflammation in sepsis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endParaRPr lang="en-GB" sz="2800" dirty="0" smtClean="0"/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GB" sz="2800" dirty="0" smtClean="0"/>
              <a:t>New concepts in sepsis pathogenesis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6"/>
          <p:cNvSpPr txBox="1">
            <a:spLocks noChangeArrowheads="1"/>
          </p:cNvSpPr>
          <p:nvPr/>
        </p:nvSpPr>
        <p:spPr bwMode="auto">
          <a:xfrm>
            <a:off x="514350" y="455613"/>
            <a:ext cx="81153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sz="3600" dirty="0" smtClean="0"/>
              <a:t>Innate </a:t>
            </a:r>
            <a:r>
              <a:rPr lang="en-GB" sz="3600" dirty="0"/>
              <a:t>response to </a:t>
            </a:r>
            <a:r>
              <a:rPr lang="en-GB" sz="3600" dirty="0" smtClean="0"/>
              <a:t>danger/damage</a:t>
            </a:r>
            <a:endParaRPr lang="en-GB" sz="3600" dirty="0"/>
          </a:p>
        </p:txBody>
      </p:sp>
      <p:sp>
        <p:nvSpPr>
          <p:cNvPr id="22539" name="Text Box 12"/>
          <p:cNvSpPr txBox="1">
            <a:spLocks noChangeArrowheads="1"/>
          </p:cNvSpPr>
          <p:nvPr/>
        </p:nvSpPr>
        <p:spPr bwMode="auto">
          <a:xfrm>
            <a:off x="2915329" y="4955181"/>
            <a:ext cx="102143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SIRS</a:t>
            </a:r>
            <a:endParaRPr lang="en-US" sz="28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2540" name="Text Box 13"/>
          <p:cNvSpPr txBox="1">
            <a:spLocks noChangeArrowheads="1"/>
          </p:cNvSpPr>
          <p:nvPr/>
        </p:nvSpPr>
        <p:spPr bwMode="auto">
          <a:xfrm>
            <a:off x="4526705" y="4893626"/>
            <a:ext cx="76174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 smtClean="0"/>
              <a:t>Cell</a:t>
            </a:r>
            <a:endParaRPr lang="en-US" dirty="0"/>
          </a:p>
          <a:p>
            <a:pPr algn="ctr" eaLnBrk="1" hangingPunct="1"/>
            <a:r>
              <a:rPr lang="en-US" dirty="0" smtClean="0"/>
              <a:t>death</a:t>
            </a:r>
            <a:endParaRPr lang="en-US" dirty="0"/>
          </a:p>
        </p:txBody>
      </p:sp>
      <p:sp>
        <p:nvSpPr>
          <p:cNvPr id="99342" name="AutoShape 14"/>
          <p:cNvSpPr>
            <a:spLocks noChangeArrowheads="1"/>
          </p:cNvSpPr>
          <p:nvPr/>
        </p:nvSpPr>
        <p:spPr bwMode="auto">
          <a:xfrm>
            <a:off x="3029631" y="5581014"/>
            <a:ext cx="2197100" cy="622300"/>
          </a:xfrm>
          <a:prstGeom prst="curvedUpArrow">
            <a:avLst>
              <a:gd name="adj1" fmla="val 70612"/>
              <a:gd name="adj2" fmla="val 141224"/>
              <a:gd name="adj3" fmla="val 33333"/>
            </a:avLst>
          </a:prstGeom>
          <a:gradFill rotWithShape="1">
            <a:gsLst>
              <a:gs pos="0">
                <a:srgbClr val="CDD2E5"/>
              </a:gs>
              <a:gs pos="50000">
                <a:schemeClr val="bg1"/>
              </a:gs>
              <a:gs pos="100000">
                <a:srgbClr val="CDD2E5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99343" name="AutoShape 15"/>
          <p:cNvSpPr>
            <a:spLocks noChangeArrowheads="1"/>
          </p:cNvSpPr>
          <p:nvPr/>
        </p:nvSpPr>
        <p:spPr bwMode="auto">
          <a:xfrm rot="10800000">
            <a:off x="2915331" y="4209413"/>
            <a:ext cx="2197100" cy="622300"/>
          </a:xfrm>
          <a:prstGeom prst="curvedUpArrow">
            <a:avLst>
              <a:gd name="adj1" fmla="val 70612"/>
              <a:gd name="adj2" fmla="val 141224"/>
              <a:gd name="adj3" fmla="val 33333"/>
            </a:avLst>
          </a:prstGeom>
          <a:gradFill rotWithShape="1">
            <a:gsLst>
              <a:gs pos="0">
                <a:srgbClr val="CDD2E5"/>
              </a:gs>
              <a:gs pos="50000">
                <a:schemeClr val="bg1"/>
              </a:gs>
              <a:gs pos="100000">
                <a:srgbClr val="CDD2E5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cxnSp>
        <p:nvCxnSpPr>
          <p:cNvPr id="22544" name="AutoShape 18"/>
          <p:cNvCxnSpPr>
            <a:cxnSpLocks noChangeShapeType="1"/>
          </p:cNvCxnSpPr>
          <p:nvPr/>
        </p:nvCxnSpPr>
        <p:spPr bwMode="auto">
          <a:xfrm flipV="1">
            <a:off x="1440916" y="5197433"/>
            <a:ext cx="1403350" cy="158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49" name="Text Box 27"/>
          <p:cNvSpPr txBox="1">
            <a:spLocks noChangeArrowheads="1"/>
          </p:cNvSpPr>
          <p:nvPr/>
        </p:nvSpPr>
        <p:spPr bwMode="auto">
          <a:xfrm>
            <a:off x="1593490" y="4518423"/>
            <a:ext cx="11951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 smtClean="0">
                <a:solidFill>
                  <a:srgbClr val="008000"/>
                </a:solidFill>
              </a:rPr>
              <a:t>PAMP</a:t>
            </a:r>
            <a:endParaRPr lang="en-US" sz="2800" b="1" dirty="0">
              <a:solidFill>
                <a:srgbClr val="008000"/>
              </a:solidFill>
            </a:endParaRPr>
          </a:p>
        </p:txBody>
      </p:sp>
      <p:sp>
        <p:nvSpPr>
          <p:cNvPr id="27" name="Text Box 24"/>
          <p:cNvSpPr txBox="1">
            <a:spLocks noChangeArrowheads="1"/>
          </p:cNvSpPr>
          <p:nvPr/>
        </p:nvSpPr>
        <p:spPr bwMode="auto">
          <a:xfrm>
            <a:off x="3498308" y="3692074"/>
            <a:ext cx="12426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FF0000"/>
                </a:solidFill>
              </a:rPr>
              <a:t>DAMP</a:t>
            </a: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>
          <a:xfrm>
            <a:off x="38496" y="1493018"/>
            <a:ext cx="9105504" cy="2408142"/>
          </a:xfrm>
          <a:prstGeom prst="rect">
            <a:avLst/>
          </a:prstGeom>
          <a:noFill/>
        </p:spPr>
        <p:txBody>
          <a:bodyPr wrap="none"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>
              <a:buFont typeface="Wingdings" pitchFamily="2" charset="2"/>
              <a:buChar char="§"/>
            </a:pPr>
            <a:r>
              <a:rPr lang="en-GB" sz="2000" dirty="0"/>
              <a:t>Damaged cells release molecules </a:t>
            </a:r>
            <a:r>
              <a:rPr lang="en-GB" sz="2000" dirty="0" smtClean="0"/>
              <a:t>during injury and trauma</a:t>
            </a:r>
            <a:endParaRPr lang="en-GB" sz="2000" dirty="0"/>
          </a:p>
          <a:p>
            <a:pPr lvl="1">
              <a:buFont typeface="Wingdings" pitchFamily="2" charset="2"/>
              <a:buChar char="§"/>
            </a:pPr>
            <a:r>
              <a:rPr lang="en-GB" sz="2000" dirty="0" smtClean="0"/>
              <a:t>Trigger innate immune response</a:t>
            </a:r>
          </a:p>
          <a:p>
            <a:pPr lvl="1">
              <a:buFont typeface="Wingdings" pitchFamily="2" charset="2"/>
              <a:buChar char="§"/>
            </a:pPr>
            <a:r>
              <a:rPr lang="en-GB" sz="2000" dirty="0" smtClean="0"/>
              <a:t>Close off the site and initiate tissue repair</a:t>
            </a:r>
          </a:p>
          <a:p>
            <a:pPr lvl="1">
              <a:buFont typeface="Wingdings" pitchFamily="2" charset="2"/>
              <a:buChar char="§"/>
            </a:pPr>
            <a:endParaRPr lang="en-GB" sz="2000" dirty="0" smtClean="0"/>
          </a:p>
          <a:p>
            <a:pPr>
              <a:buFont typeface="Wingdings" pitchFamily="2" charset="2"/>
              <a:buChar char="§"/>
            </a:pPr>
            <a:r>
              <a:rPr lang="en-GB" sz="2000" b="1" i="1" dirty="0" err="1" smtClean="0"/>
              <a:t>Alarmins</a:t>
            </a:r>
            <a:r>
              <a:rPr lang="en-GB" sz="2000" dirty="0" smtClean="0"/>
              <a:t> or </a:t>
            </a:r>
            <a:r>
              <a:rPr lang="en-GB" sz="2000" b="1" i="1" dirty="0" smtClean="0"/>
              <a:t>DAMPs</a:t>
            </a:r>
            <a:r>
              <a:rPr lang="en-GB" sz="2000" dirty="0" smtClean="0"/>
              <a:t>: ‘Danger’ or ‘Damage’ Associated Molecular  Pattern</a:t>
            </a:r>
            <a:r>
              <a:rPr lang="en-GB" sz="1800" dirty="0" smtClean="0"/>
              <a:t>. </a:t>
            </a:r>
            <a:endParaRPr lang="en-GB" sz="1800" dirty="0"/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6384886" y="4941220"/>
            <a:ext cx="12025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CARS</a:t>
            </a:r>
            <a:endParaRPr lang="en-US" sz="28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7934300" y="5095108"/>
            <a:ext cx="10567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Infection</a:t>
            </a:r>
            <a:endParaRPr lang="en-US" dirty="0"/>
          </a:p>
        </p:txBody>
      </p:sp>
      <p:sp>
        <p:nvSpPr>
          <p:cNvPr id="16" name="AutoShape 14"/>
          <p:cNvSpPr>
            <a:spLocks noChangeArrowheads="1"/>
          </p:cNvSpPr>
          <p:nvPr/>
        </p:nvSpPr>
        <p:spPr bwMode="auto">
          <a:xfrm>
            <a:off x="6698102" y="5581014"/>
            <a:ext cx="2197100" cy="622300"/>
          </a:xfrm>
          <a:prstGeom prst="curvedUpArrow">
            <a:avLst>
              <a:gd name="adj1" fmla="val 70612"/>
              <a:gd name="adj2" fmla="val 141224"/>
              <a:gd name="adj3" fmla="val 33333"/>
            </a:avLst>
          </a:prstGeom>
          <a:gradFill rotWithShape="1">
            <a:gsLst>
              <a:gs pos="0">
                <a:srgbClr val="CDD2E5"/>
              </a:gs>
              <a:gs pos="50000">
                <a:schemeClr val="bg1"/>
              </a:gs>
              <a:gs pos="100000">
                <a:srgbClr val="CDD2E5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17" name="AutoShape 15"/>
          <p:cNvSpPr>
            <a:spLocks noChangeArrowheads="1"/>
          </p:cNvSpPr>
          <p:nvPr/>
        </p:nvSpPr>
        <p:spPr bwMode="auto">
          <a:xfrm rot="10800000">
            <a:off x="6583802" y="4209413"/>
            <a:ext cx="2197100" cy="622300"/>
          </a:xfrm>
          <a:prstGeom prst="curvedUpArrow">
            <a:avLst>
              <a:gd name="adj1" fmla="val 70612"/>
              <a:gd name="adj2" fmla="val 141224"/>
              <a:gd name="adj3" fmla="val 33333"/>
            </a:avLst>
          </a:prstGeom>
          <a:gradFill rotWithShape="1">
            <a:gsLst>
              <a:gs pos="0">
                <a:srgbClr val="CDD2E5"/>
              </a:gs>
              <a:gs pos="50000">
                <a:schemeClr val="bg1"/>
              </a:gs>
              <a:gs pos="100000">
                <a:srgbClr val="CDD2E5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18" name="Text Box 24"/>
          <p:cNvSpPr txBox="1">
            <a:spLocks noChangeArrowheads="1"/>
          </p:cNvSpPr>
          <p:nvPr/>
        </p:nvSpPr>
        <p:spPr bwMode="auto">
          <a:xfrm>
            <a:off x="7196052" y="3744249"/>
            <a:ext cx="12426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 smtClean="0">
                <a:solidFill>
                  <a:srgbClr val="008000"/>
                </a:solidFill>
              </a:rPr>
              <a:t>PAMP</a:t>
            </a:r>
            <a:endParaRPr lang="en-US" sz="2800" b="1" dirty="0">
              <a:solidFill>
                <a:srgbClr val="008000"/>
              </a:solidFill>
            </a:endParaRPr>
          </a:p>
        </p:txBody>
      </p:sp>
      <p:sp>
        <p:nvSpPr>
          <p:cNvPr id="20" name="Text Box 24"/>
          <p:cNvSpPr txBox="1">
            <a:spLocks noChangeArrowheads="1"/>
          </p:cNvSpPr>
          <p:nvPr/>
        </p:nvSpPr>
        <p:spPr bwMode="auto">
          <a:xfrm>
            <a:off x="1593490" y="5415226"/>
            <a:ext cx="12426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FF0000"/>
                </a:solidFill>
              </a:rPr>
              <a:t>DAMP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43289" y="6203314"/>
            <a:ext cx="174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Early MOD</a:t>
            </a:r>
            <a:endParaRPr lang="en-GB" sz="2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6986173" y="6203314"/>
            <a:ext cx="16209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Late MOD</a:t>
            </a:r>
            <a:endParaRPr lang="en-GB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60757" y="4519045"/>
            <a:ext cx="14654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008000"/>
                </a:solidFill>
              </a:rPr>
              <a:t>Infection</a:t>
            </a:r>
            <a:endParaRPr lang="en-GB" sz="2400" b="1" dirty="0">
              <a:solidFill>
                <a:srgbClr val="008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0757" y="5415227"/>
            <a:ext cx="1280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Trauma</a:t>
            </a:r>
            <a:endParaRPr lang="en-GB" sz="2400" b="1" dirty="0">
              <a:solidFill>
                <a:srgbClr val="FF0000"/>
              </a:solidFill>
            </a:endParaRPr>
          </a:p>
        </p:txBody>
      </p:sp>
      <p:cxnSp>
        <p:nvCxnSpPr>
          <p:cNvPr id="23" name="AutoShape 18"/>
          <p:cNvCxnSpPr>
            <a:cxnSpLocks noChangeShapeType="1"/>
          </p:cNvCxnSpPr>
          <p:nvPr/>
        </p:nvCxnSpPr>
        <p:spPr bwMode="auto">
          <a:xfrm flipV="1">
            <a:off x="5178575" y="6432558"/>
            <a:ext cx="1403350" cy="158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TextBox 3"/>
          <p:cNvSpPr txBox="1"/>
          <p:nvPr/>
        </p:nvSpPr>
        <p:spPr>
          <a:xfrm>
            <a:off x="5335451" y="4008169"/>
            <a:ext cx="1149674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sz="1400" i="1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Immuno</a:t>
            </a:r>
            <a:r>
              <a:rPr lang="en-GB" sz="1400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-</a:t>
            </a:r>
          </a:p>
          <a:p>
            <a:pPr algn="ctr"/>
            <a:r>
              <a:rPr lang="en-GB" sz="1400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suppression</a:t>
            </a:r>
            <a:endParaRPr lang="en-GB" sz="1400" i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  <p:bldP spid="17" grpId="0" animBg="1"/>
      <p:bldP spid="18" grpId="0"/>
      <p:bldP spid="21" grpId="0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91" name="Text Box 11"/>
          <p:cNvSpPr txBox="1">
            <a:spLocks noChangeArrowheads="1"/>
          </p:cNvSpPr>
          <p:nvPr/>
        </p:nvSpPr>
        <p:spPr bwMode="auto">
          <a:xfrm>
            <a:off x="5230588" y="3029630"/>
            <a:ext cx="3348037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  <a:defRPr/>
            </a:pPr>
            <a:r>
              <a:rPr lang="en-GB" sz="2000" dirty="0" smtClean="0"/>
              <a:t>Eukaryotic </a:t>
            </a:r>
            <a:r>
              <a:rPr lang="en-GB" sz="2000" dirty="0"/>
              <a:t>RNA </a:t>
            </a:r>
            <a:r>
              <a:rPr lang="en-GB" sz="2000" dirty="0" smtClean="0"/>
              <a:t>stimulate TLR3 signalling</a:t>
            </a:r>
          </a:p>
          <a:p>
            <a:pPr>
              <a:buFont typeface="Wingdings" pitchFamily="2" charset="2"/>
              <a:buChar char="§"/>
              <a:defRPr/>
            </a:pPr>
            <a:endParaRPr lang="en-GB" sz="2000" dirty="0"/>
          </a:p>
          <a:p>
            <a:pPr>
              <a:buFont typeface="Wingdings" pitchFamily="2" charset="2"/>
              <a:buChar char="§"/>
              <a:defRPr/>
            </a:pPr>
            <a:r>
              <a:rPr lang="en-GB" sz="2000" dirty="0" smtClean="0"/>
              <a:t>TLR3 </a:t>
            </a:r>
            <a:r>
              <a:rPr lang="en-GB" sz="2000" dirty="0"/>
              <a:t>deficient </a:t>
            </a:r>
            <a:r>
              <a:rPr lang="en-GB" sz="2000" dirty="0" smtClean="0"/>
              <a:t>mice survived peritoneal sepsis</a:t>
            </a:r>
          </a:p>
          <a:p>
            <a:pPr>
              <a:buFont typeface="Wingdings" pitchFamily="2" charset="2"/>
              <a:buChar char="§"/>
              <a:defRPr/>
            </a:pPr>
            <a:endParaRPr lang="en-GB" sz="2000" dirty="0"/>
          </a:p>
          <a:p>
            <a:pPr>
              <a:buFont typeface="Wingdings" pitchFamily="2" charset="2"/>
              <a:buChar char="§"/>
              <a:defRPr/>
            </a:pPr>
            <a:r>
              <a:rPr lang="en-GB" sz="2000" dirty="0" smtClean="0"/>
              <a:t>Necrotic neutrophils activate macrophages through TLR3</a:t>
            </a:r>
            <a:endParaRPr lang="en-GB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96" y="2663471"/>
            <a:ext cx="4672367" cy="3040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68" y="691480"/>
            <a:ext cx="7881257" cy="967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963" y="1663381"/>
            <a:ext cx="3679149" cy="311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42"/>
          <p:cNvSpPr>
            <a:spLocks noGrp="1" noChangeArrowheads="1"/>
          </p:cNvSpPr>
          <p:nvPr>
            <p:ph idx="1"/>
          </p:nvPr>
        </p:nvSpPr>
        <p:spPr>
          <a:xfrm>
            <a:off x="914400" y="1976437"/>
            <a:ext cx="8229600" cy="274320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  <a:buNone/>
            </a:pPr>
            <a:endParaRPr lang="en-GB" sz="2400" u="sng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GB" sz="2400" dirty="0"/>
          </a:p>
          <a:p>
            <a:pPr eaLnBrk="1" hangingPunct="1">
              <a:lnSpc>
                <a:spcPct val="80000"/>
              </a:lnSpc>
            </a:pPr>
            <a:r>
              <a:rPr lang="en-GB" sz="2400" dirty="0" smtClean="0"/>
              <a:t>Nuclear protein in eukaryotic cells</a:t>
            </a:r>
          </a:p>
          <a:p>
            <a:pPr eaLnBrk="1" hangingPunct="1">
              <a:lnSpc>
                <a:spcPct val="80000"/>
              </a:lnSpc>
            </a:pPr>
            <a:endParaRPr lang="en-GB" sz="2400" dirty="0"/>
          </a:p>
          <a:p>
            <a:pPr eaLnBrk="1" hangingPunct="1">
              <a:lnSpc>
                <a:spcPct val="80000"/>
              </a:lnSpc>
            </a:pPr>
            <a:r>
              <a:rPr lang="en-GB" sz="2400" dirty="0" smtClean="0"/>
              <a:t>Released from stimulated and necrotic cells (DAMP</a:t>
            </a:r>
            <a:r>
              <a:rPr lang="en-GB" sz="2400" dirty="0"/>
              <a:t>) </a:t>
            </a:r>
            <a:endParaRPr lang="en-GB" sz="2400" dirty="0" smtClean="0"/>
          </a:p>
          <a:p>
            <a:pPr eaLnBrk="1" hangingPunct="1">
              <a:lnSpc>
                <a:spcPct val="80000"/>
              </a:lnSpc>
            </a:pPr>
            <a:endParaRPr lang="en-GB" sz="2400" dirty="0" smtClean="0"/>
          </a:p>
          <a:p>
            <a:pPr eaLnBrk="1" hangingPunct="1">
              <a:lnSpc>
                <a:spcPct val="80000"/>
              </a:lnSpc>
            </a:pPr>
            <a:r>
              <a:rPr lang="en-GB" sz="2400" dirty="0" smtClean="0"/>
              <a:t>Found in septic patient plasma</a:t>
            </a:r>
            <a:endParaRPr lang="en-GB" sz="24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GB" sz="2400" dirty="0" smtClean="0"/>
          </a:p>
          <a:p>
            <a:pPr eaLnBrk="1" hangingPunct="1">
              <a:lnSpc>
                <a:spcPct val="80000"/>
              </a:lnSpc>
            </a:pPr>
            <a:r>
              <a:rPr lang="en-GB" sz="2400" dirty="0" smtClean="0"/>
              <a:t>Signals through TLR2, TLR4 and RAGE</a:t>
            </a:r>
          </a:p>
          <a:p>
            <a:pPr eaLnBrk="1" hangingPunct="1">
              <a:lnSpc>
                <a:spcPct val="80000"/>
              </a:lnSpc>
            </a:pPr>
            <a:endParaRPr lang="en-GB" sz="2400" dirty="0" smtClean="0"/>
          </a:p>
          <a:p>
            <a:pPr eaLnBrk="1" hangingPunct="1">
              <a:lnSpc>
                <a:spcPct val="80000"/>
              </a:lnSpc>
            </a:pPr>
            <a:r>
              <a:rPr lang="en-GB" sz="2400" dirty="0" smtClean="0"/>
              <a:t>Neutralisation </a:t>
            </a:r>
            <a:r>
              <a:rPr lang="en-GB" sz="2400" dirty="0"/>
              <a:t>protective in later </a:t>
            </a:r>
            <a:r>
              <a:rPr lang="en-GB" sz="2400" dirty="0" smtClean="0"/>
              <a:t>stage of sepsis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GB" sz="2400" dirty="0"/>
              <a:t>	</a:t>
            </a:r>
            <a:r>
              <a:rPr lang="en-GB" sz="2400" dirty="0" smtClean="0">
                <a:solidFill>
                  <a:srgbClr val="FF0000"/>
                </a:solidFill>
              </a:rPr>
              <a:t>=</a:t>
            </a:r>
            <a:r>
              <a:rPr lang="en-GB" sz="2400" dirty="0" smtClean="0"/>
              <a:t> </a:t>
            </a:r>
            <a:r>
              <a:rPr lang="en-GB" sz="2400" dirty="0">
                <a:solidFill>
                  <a:srgbClr val="FF0000"/>
                </a:solidFill>
              </a:rPr>
              <a:t>W</a:t>
            </a:r>
            <a:r>
              <a:rPr lang="en-GB" sz="2400" dirty="0" smtClean="0">
                <a:solidFill>
                  <a:srgbClr val="FF0000"/>
                </a:solidFill>
              </a:rPr>
              <a:t>ide therapeutic window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9" y="849085"/>
            <a:ext cx="9136741" cy="1371600"/>
          </a:xfrm>
        </p:spPr>
        <p:txBody>
          <a:bodyPr/>
          <a:lstStyle/>
          <a:p>
            <a:pPr algn="ctr"/>
            <a:r>
              <a:rPr lang="en-GB" dirty="0"/>
              <a:t>High-mobility group box </a:t>
            </a:r>
            <a:r>
              <a:rPr lang="en-GB" dirty="0" smtClean="0"/>
              <a:t>1</a:t>
            </a:r>
            <a:br>
              <a:rPr lang="en-GB" dirty="0" smtClean="0"/>
            </a:br>
            <a:r>
              <a:rPr lang="en-GB" dirty="0" smtClean="0"/>
              <a:t>(HMGB1</a:t>
            </a:r>
            <a:r>
              <a:rPr lang="en-GB" dirty="0"/>
              <a:t>) </a:t>
            </a:r>
            <a:br>
              <a:rPr lang="en-GB" dirty="0"/>
            </a:b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Microvesicles: a new regulator of inflammation in sepsis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399" y="1847392"/>
            <a:ext cx="8606972" cy="1350734"/>
          </a:xfrm>
        </p:spPr>
        <p:txBody>
          <a:bodyPr/>
          <a:lstStyle/>
          <a:p>
            <a:r>
              <a:rPr lang="en-GB" sz="1800" dirty="0" smtClean="0"/>
              <a:t>Sub-cellular particles released from activated or dying cells</a:t>
            </a:r>
          </a:p>
          <a:p>
            <a:r>
              <a:rPr lang="en-GB" sz="1800" dirty="0" smtClean="0"/>
              <a:t>Act as signals between cells </a:t>
            </a:r>
            <a:r>
              <a:rPr lang="en-GB" sz="1800" dirty="0"/>
              <a:t>over long distances.</a:t>
            </a:r>
            <a:r>
              <a:rPr lang="en-GB" sz="18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</a:p>
          <a:p>
            <a:endParaRPr lang="en-GB" sz="1800" dirty="0" smtClean="0"/>
          </a:p>
          <a:p>
            <a:pPr marL="0" indent="0">
              <a:buNone/>
            </a:pPr>
            <a:endParaRPr lang="en-GB" sz="1800" dirty="0" smtClean="0"/>
          </a:p>
          <a:p>
            <a:endParaRPr lang="en-GB" sz="1800" dirty="0" smtClean="0"/>
          </a:p>
          <a:p>
            <a:endParaRPr lang="en-GB" sz="1800" dirty="0"/>
          </a:p>
          <a:p>
            <a:endParaRPr lang="en-GB" sz="1800" dirty="0" smtClean="0"/>
          </a:p>
          <a:p>
            <a:endParaRPr lang="en-GB" sz="1800" dirty="0"/>
          </a:p>
          <a:p>
            <a:pPr marL="0" indent="0">
              <a:buNone/>
            </a:pPr>
            <a:endParaRPr lang="en-GB" sz="1800" dirty="0" smtClean="0"/>
          </a:p>
          <a:p>
            <a:endParaRPr lang="en-GB" sz="1800" dirty="0"/>
          </a:p>
        </p:txBody>
      </p:sp>
      <p:pic>
        <p:nvPicPr>
          <p:cNvPr id="7" name="Picture 6" descr="red MV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5688013"/>
            <a:ext cx="1895695" cy="1182914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141" y="2970041"/>
            <a:ext cx="4348787" cy="2443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59201" y="5566184"/>
            <a:ext cx="53847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GB" dirty="0" smtClean="0"/>
              <a:t>Correlations found in sepsis with clinical status</a:t>
            </a:r>
          </a:p>
          <a:p>
            <a:endParaRPr lang="en-GB" dirty="0" smtClean="0"/>
          </a:p>
          <a:p>
            <a:pPr marL="285750" indent="-285750">
              <a:buFont typeface="Wingdings" pitchFamily="2" charset="2"/>
              <a:buChar char="§"/>
            </a:pPr>
            <a:r>
              <a:rPr lang="en-GB" dirty="0" smtClean="0"/>
              <a:t>Microvesicles </a:t>
            </a:r>
            <a:r>
              <a:rPr lang="en-GB" dirty="0"/>
              <a:t>from septic patients </a:t>
            </a:r>
            <a:r>
              <a:rPr lang="en-GB" dirty="0" smtClean="0"/>
              <a:t>induce</a:t>
            </a:r>
          </a:p>
          <a:p>
            <a:r>
              <a:rPr lang="en-GB" dirty="0" smtClean="0"/>
              <a:t>organ </a:t>
            </a:r>
            <a:r>
              <a:rPr lang="en-GB" dirty="0"/>
              <a:t>inflammation when administered to mice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132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105" y="3969656"/>
            <a:ext cx="8229600" cy="2053771"/>
          </a:xfrm>
        </p:spPr>
        <p:txBody>
          <a:bodyPr/>
          <a:lstStyle/>
          <a:p>
            <a:pPr marL="0" indent="0">
              <a:buNone/>
            </a:pPr>
            <a:r>
              <a:rPr lang="en-GB" sz="2800" i="1" dirty="0" smtClean="0"/>
              <a:t>Fundamental role in vascular homeostasis:</a:t>
            </a:r>
          </a:p>
          <a:p>
            <a:r>
              <a:rPr lang="en-GB" sz="2800" dirty="0" smtClean="0"/>
              <a:t>Biomarker of endothelial dysfunction in sepsis</a:t>
            </a:r>
          </a:p>
          <a:p>
            <a:r>
              <a:rPr lang="en-GB" sz="2800" dirty="0" smtClean="0"/>
              <a:t>Therapeutic target</a:t>
            </a:r>
            <a:endParaRPr lang="en-GB" sz="28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05" y="606878"/>
            <a:ext cx="8649381" cy="2497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138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382000" cy="3886200"/>
          </a:xfrm>
        </p:spPr>
        <p:txBody>
          <a:bodyPr/>
          <a:lstStyle/>
          <a:p>
            <a:r>
              <a:rPr lang="en-GB" dirty="0" smtClean="0"/>
              <a:t>Sepsis represents a complex interaction between the innate and adaptive arms of the immune response</a:t>
            </a:r>
          </a:p>
          <a:p>
            <a:r>
              <a:rPr lang="en-GB" dirty="0" smtClean="0"/>
              <a:t>Driven by reaction to pathogen and damaged host cells</a:t>
            </a:r>
          </a:p>
          <a:p>
            <a:r>
              <a:rPr lang="en-GB" dirty="0" smtClean="0"/>
              <a:t>Therapies should aim to restore system homeostasis</a:t>
            </a:r>
          </a:p>
          <a:p>
            <a:endParaRPr lang="en-GB" dirty="0" smtClean="0"/>
          </a:p>
          <a:p>
            <a:pPr marL="0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62138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2852738"/>
            <a:ext cx="8229600" cy="1371600"/>
          </a:xfrm>
        </p:spPr>
        <p:txBody>
          <a:bodyPr/>
          <a:lstStyle/>
          <a:p>
            <a:pPr algn="ctr" eaLnBrk="1" hangingPunct="1"/>
            <a:r>
              <a:rPr lang="en-GB" smtClean="0"/>
              <a:t>Questions?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196" y="745398"/>
            <a:ext cx="6817769" cy="6014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730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sz="3200" smtClean="0"/>
              <a:t>Sepsis produces a pro-coagulant state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8229600" cy="4572000"/>
          </a:xfrm>
          <a:gradFill rotWithShape="1">
            <a:gsLst>
              <a:gs pos="0">
                <a:srgbClr val="CDD2E5"/>
              </a:gs>
              <a:gs pos="100000">
                <a:schemeClr val="bg1"/>
              </a:gs>
            </a:gsLst>
            <a:lin ang="0" scaled="1"/>
          </a:gradFill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sz="2400" b="1" smtClean="0"/>
              <a:t>Tissue factor</a:t>
            </a:r>
            <a:r>
              <a:rPr lang="en-GB" sz="2400" smtClean="0"/>
              <a:t> expression induced in monocytes, enhancing activation of the coagulation cascade.</a:t>
            </a:r>
          </a:p>
          <a:p>
            <a:pPr eaLnBrk="1" hangingPunct="1">
              <a:lnSpc>
                <a:spcPct val="80000"/>
              </a:lnSpc>
            </a:pPr>
            <a:endParaRPr lang="en-GB" sz="2400" smtClean="0"/>
          </a:p>
          <a:p>
            <a:pPr eaLnBrk="1" hangingPunct="1">
              <a:lnSpc>
                <a:spcPct val="80000"/>
              </a:lnSpc>
            </a:pPr>
            <a:r>
              <a:rPr lang="en-GB" sz="2400" b="1" smtClean="0"/>
              <a:t>Activated protein C</a:t>
            </a:r>
            <a:r>
              <a:rPr lang="en-GB" sz="2400" smtClean="0"/>
              <a:t> (anticoagulant) levels decreased due reduced hepatic synthesis and systemic consumption.</a:t>
            </a:r>
          </a:p>
          <a:p>
            <a:pPr eaLnBrk="1" hangingPunct="1">
              <a:lnSpc>
                <a:spcPct val="80000"/>
              </a:lnSpc>
            </a:pPr>
            <a:endParaRPr lang="en-GB" sz="2400" smtClean="0"/>
          </a:p>
          <a:p>
            <a:pPr eaLnBrk="1" hangingPunct="1">
              <a:lnSpc>
                <a:spcPct val="80000"/>
              </a:lnSpc>
            </a:pPr>
            <a:r>
              <a:rPr lang="en-GB" sz="2400" b="1" smtClean="0"/>
              <a:t>Thrombomodulin</a:t>
            </a:r>
            <a:r>
              <a:rPr lang="en-GB" sz="2400" smtClean="0"/>
              <a:t> expression decreased (TNF, IL-1) and inactivated by neutrophil elastase.</a:t>
            </a:r>
          </a:p>
          <a:p>
            <a:pPr eaLnBrk="1" hangingPunct="1">
              <a:lnSpc>
                <a:spcPct val="80000"/>
              </a:lnSpc>
            </a:pPr>
            <a:endParaRPr lang="en-GB" sz="2400" smtClean="0"/>
          </a:p>
          <a:p>
            <a:pPr eaLnBrk="1" hangingPunct="1">
              <a:lnSpc>
                <a:spcPct val="80000"/>
              </a:lnSpc>
            </a:pPr>
            <a:r>
              <a:rPr lang="en-GB" sz="2400" b="1" smtClean="0"/>
              <a:t>Tissue factor pathway inhibitor</a:t>
            </a:r>
            <a:r>
              <a:rPr lang="en-GB" sz="2400" smtClean="0"/>
              <a:t> administration reduces intravascular coagulation and severity in experimental models of sepsis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434306" y="143370"/>
            <a:ext cx="6265863" cy="1371600"/>
          </a:xfrm>
        </p:spPr>
        <p:txBody>
          <a:bodyPr/>
          <a:lstStyle/>
          <a:p>
            <a:pPr algn="ctr" eaLnBrk="1" hangingPunct="1"/>
            <a:r>
              <a:rPr lang="en-GB" sz="2800" dirty="0" smtClean="0"/>
              <a:t>The Toll-Like Receptor family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539750" y="1338844"/>
            <a:ext cx="8172450" cy="2831544"/>
          </a:xfrm>
          <a:prstGeom prst="rect">
            <a:avLst/>
          </a:prstGeom>
          <a:gradFill rotWithShape="1">
            <a:gsLst>
              <a:gs pos="0">
                <a:srgbClr val="CDD2E5"/>
              </a:gs>
              <a:gs pos="50000">
                <a:schemeClr val="bg1"/>
              </a:gs>
              <a:gs pos="100000">
                <a:srgbClr val="CDD2E5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  <a:defRPr/>
            </a:pPr>
            <a:r>
              <a:rPr lang="en-GB" sz="2000" dirty="0" smtClean="0"/>
              <a:t> The </a:t>
            </a:r>
            <a:r>
              <a:rPr lang="en-GB" sz="2000" dirty="0"/>
              <a:t>Toll-Like-Receptor family has principle role in </a:t>
            </a:r>
            <a:r>
              <a:rPr lang="en-GB" sz="2000" dirty="0" smtClean="0"/>
              <a:t>innate recognition</a:t>
            </a:r>
            <a:endParaRPr lang="en-GB" sz="2000" dirty="0"/>
          </a:p>
          <a:p>
            <a:pPr>
              <a:buFontTx/>
              <a:buChar char="•"/>
              <a:defRPr/>
            </a:pPr>
            <a:endParaRPr lang="en-GB" sz="2000" dirty="0"/>
          </a:p>
          <a:p>
            <a:pPr>
              <a:buFontTx/>
              <a:buChar char="•"/>
              <a:defRPr/>
            </a:pPr>
            <a:r>
              <a:rPr lang="en-GB" sz="2000" dirty="0" smtClean="0"/>
              <a:t> 13 </a:t>
            </a:r>
            <a:r>
              <a:rPr lang="en-GB" sz="2000" dirty="0"/>
              <a:t>TLR indentified in mammals.</a:t>
            </a:r>
          </a:p>
          <a:p>
            <a:pPr>
              <a:buFontTx/>
              <a:buChar char="•"/>
              <a:defRPr/>
            </a:pPr>
            <a:endParaRPr lang="en-GB" sz="2000" dirty="0"/>
          </a:p>
          <a:p>
            <a:pPr>
              <a:buFontTx/>
              <a:buChar char="•"/>
              <a:defRPr/>
            </a:pPr>
            <a:r>
              <a:rPr lang="en-GB" sz="2000" dirty="0" smtClean="0"/>
              <a:t> Single TLR types recognise different molecules</a:t>
            </a:r>
          </a:p>
          <a:p>
            <a:pPr>
              <a:buFontTx/>
              <a:buChar char="•"/>
              <a:defRPr/>
            </a:pPr>
            <a:endParaRPr lang="en-GB" sz="2000" dirty="0" smtClean="0"/>
          </a:p>
          <a:p>
            <a:pPr>
              <a:buFontTx/>
              <a:buChar char="•"/>
              <a:defRPr/>
            </a:pPr>
            <a:r>
              <a:rPr lang="en-GB" sz="2000" dirty="0" smtClean="0"/>
              <a:t> All pathogens: Bacteria</a:t>
            </a:r>
            <a:r>
              <a:rPr lang="en-GB" sz="2000" dirty="0"/>
              <a:t>, viruses, fungi,  protozoan and </a:t>
            </a:r>
            <a:r>
              <a:rPr lang="en-GB" sz="2000" dirty="0" err="1"/>
              <a:t>helminth</a:t>
            </a:r>
            <a:r>
              <a:rPr lang="en-GB" sz="2000" dirty="0"/>
              <a:t> parasites</a:t>
            </a:r>
            <a:r>
              <a:rPr lang="en-GB" dirty="0"/>
              <a:t>.</a:t>
            </a:r>
          </a:p>
          <a:p>
            <a:pPr>
              <a:defRPr/>
            </a:pPr>
            <a:endParaRPr lang="en-GB" dirty="0"/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227013" y="4437063"/>
            <a:ext cx="8661400" cy="2420937"/>
            <a:chOff x="227013" y="4437063"/>
            <a:chExt cx="8661401" cy="2420937"/>
          </a:xfrm>
        </p:grpSpPr>
        <p:sp>
          <p:nvSpPr>
            <p:cNvPr id="10245" name="Oval 21"/>
            <p:cNvSpPr>
              <a:spLocks noChangeArrowheads="1"/>
            </p:cNvSpPr>
            <p:nvPr/>
          </p:nvSpPr>
          <p:spPr bwMode="auto">
            <a:xfrm flipH="1">
              <a:off x="3127376" y="5084763"/>
              <a:ext cx="503238" cy="503237"/>
            </a:xfrm>
            <a:prstGeom prst="ellips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6" name="Oval 15"/>
            <p:cNvSpPr>
              <a:spLocks noChangeArrowheads="1"/>
            </p:cNvSpPr>
            <p:nvPr/>
          </p:nvSpPr>
          <p:spPr bwMode="auto">
            <a:xfrm>
              <a:off x="2624138" y="5084763"/>
              <a:ext cx="503238" cy="503237"/>
            </a:xfrm>
            <a:prstGeom prst="ellipse">
              <a:avLst/>
            </a:prstGeom>
            <a:noFill/>
            <a:ln w="76200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7" name="Rectangle 16"/>
            <p:cNvSpPr>
              <a:spLocks noChangeArrowheads="1"/>
            </p:cNvSpPr>
            <p:nvPr/>
          </p:nvSpPr>
          <p:spPr bwMode="auto">
            <a:xfrm>
              <a:off x="2479676" y="5300663"/>
              <a:ext cx="431800" cy="431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8" name="Oval 10"/>
            <p:cNvSpPr>
              <a:spLocks noChangeArrowheads="1"/>
            </p:cNvSpPr>
            <p:nvPr/>
          </p:nvSpPr>
          <p:spPr bwMode="auto">
            <a:xfrm>
              <a:off x="2768601" y="5589588"/>
              <a:ext cx="287338" cy="503237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6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9" name="Rectangle 22"/>
            <p:cNvSpPr>
              <a:spLocks noChangeArrowheads="1"/>
            </p:cNvSpPr>
            <p:nvPr/>
          </p:nvSpPr>
          <p:spPr bwMode="auto">
            <a:xfrm flipH="1">
              <a:off x="3343276" y="5300663"/>
              <a:ext cx="431800" cy="431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0" name="Oval 23"/>
            <p:cNvSpPr>
              <a:spLocks noChangeArrowheads="1"/>
            </p:cNvSpPr>
            <p:nvPr/>
          </p:nvSpPr>
          <p:spPr bwMode="auto">
            <a:xfrm flipH="1">
              <a:off x="3198813" y="5589588"/>
              <a:ext cx="287338" cy="503237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6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1" name="Oval 26"/>
            <p:cNvSpPr>
              <a:spLocks noChangeArrowheads="1"/>
            </p:cNvSpPr>
            <p:nvPr/>
          </p:nvSpPr>
          <p:spPr bwMode="auto">
            <a:xfrm flipH="1">
              <a:off x="7448551" y="5084763"/>
              <a:ext cx="503238" cy="503237"/>
            </a:xfrm>
            <a:prstGeom prst="ellips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2" name="Rectangle 27"/>
            <p:cNvSpPr>
              <a:spLocks noChangeArrowheads="1"/>
            </p:cNvSpPr>
            <p:nvPr/>
          </p:nvSpPr>
          <p:spPr bwMode="auto">
            <a:xfrm flipH="1">
              <a:off x="7664451" y="5300663"/>
              <a:ext cx="431800" cy="431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3" name="Oval 28"/>
            <p:cNvSpPr>
              <a:spLocks noChangeArrowheads="1"/>
            </p:cNvSpPr>
            <p:nvPr/>
          </p:nvSpPr>
          <p:spPr bwMode="auto">
            <a:xfrm flipH="1">
              <a:off x="7519988" y="5589588"/>
              <a:ext cx="287338" cy="503237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6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4" name="Oval 31"/>
            <p:cNvSpPr>
              <a:spLocks noChangeArrowheads="1"/>
            </p:cNvSpPr>
            <p:nvPr/>
          </p:nvSpPr>
          <p:spPr bwMode="auto">
            <a:xfrm>
              <a:off x="7088188" y="5084763"/>
              <a:ext cx="503238" cy="503237"/>
            </a:xfrm>
            <a:prstGeom prst="ellipse">
              <a:avLst/>
            </a:prstGeom>
            <a:noFill/>
            <a:ln w="76200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5" name="Rectangle 32"/>
            <p:cNvSpPr>
              <a:spLocks noChangeArrowheads="1"/>
            </p:cNvSpPr>
            <p:nvPr/>
          </p:nvSpPr>
          <p:spPr bwMode="auto">
            <a:xfrm>
              <a:off x="6943726" y="5300663"/>
              <a:ext cx="431800" cy="431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6" name="Oval 33"/>
            <p:cNvSpPr>
              <a:spLocks noChangeArrowheads="1"/>
            </p:cNvSpPr>
            <p:nvPr/>
          </p:nvSpPr>
          <p:spPr bwMode="auto">
            <a:xfrm>
              <a:off x="7232651" y="5589588"/>
              <a:ext cx="287338" cy="503237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6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7" name="Line 9"/>
            <p:cNvSpPr>
              <a:spLocks noChangeShapeType="1"/>
            </p:cNvSpPr>
            <p:nvPr/>
          </p:nvSpPr>
          <p:spPr bwMode="auto">
            <a:xfrm>
              <a:off x="1831976" y="5589588"/>
              <a:ext cx="705643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258" name="Freeform 34"/>
            <p:cNvSpPr>
              <a:spLocks/>
            </p:cNvSpPr>
            <p:nvPr/>
          </p:nvSpPr>
          <p:spPr bwMode="auto">
            <a:xfrm>
              <a:off x="4783138" y="5156200"/>
              <a:ext cx="863600" cy="288925"/>
            </a:xfrm>
            <a:custGeom>
              <a:avLst/>
              <a:gdLst>
                <a:gd name="T0" fmla="*/ 0 w 544"/>
                <a:gd name="T1" fmla="*/ 288925 h 182"/>
                <a:gd name="T2" fmla="*/ 71437 w 544"/>
                <a:gd name="T3" fmla="*/ 0 h 182"/>
                <a:gd name="T4" fmla="*/ 144462 w 544"/>
                <a:gd name="T5" fmla="*/ 288925 h 182"/>
                <a:gd name="T6" fmla="*/ 215900 w 544"/>
                <a:gd name="T7" fmla="*/ 0 h 182"/>
                <a:gd name="T8" fmla="*/ 288925 w 544"/>
                <a:gd name="T9" fmla="*/ 288925 h 182"/>
                <a:gd name="T10" fmla="*/ 360362 w 544"/>
                <a:gd name="T11" fmla="*/ 0 h 182"/>
                <a:gd name="T12" fmla="*/ 431800 w 544"/>
                <a:gd name="T13" fmla="*/ 288925 h 182"/>
                <a:gd name="T14" fmla="*/ 504825 w 544"/>
                <a:gd name="T15" fmla="*/ 0 h 182"/>
                <a:gd name="T16" fmla="*/ 576262 w 544"/>
                <a:gd name="T17" fmla="*/ 288925 h 182"/>
                <a:gd name="T18" fmla="*/ 647700 w 544"/>
                <a:gd name="T19" fmla="*/ 0 h 182"/>
                <a:gd name="T20" fmla="*/ 720725 w 544"/>
                <a:gd name="T21" fmla="*/ 288925 h 182"/>
                <a:gd name="T22" fmla="*/ 792162 w 544"/>
                <a:gd name="T23" fmla="*/ 0 h 182"/>
                <a:gd name="T24" fmla="*/ 863600 w 544"/>
                <a:gd name="T25" fmla="*/ 288925 h 18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44"/>
                <a:gd name="T40" fmla="*/ 0 h 182"/>
                <a:gd name="T41" fmla="*/ 544 w 544"/>
                <a:gd name="T42" fmla="*/ 182 h 18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44" h="182">
                  <a:moveTo>
                    <a:pt x="0" y="182"/>
                  </a:moveTo>
                  <a:cubicBezTo>
                    <a:pt x="15" y="91"/>
                    <a:pt x="30" y="0"/>
                    <a:pt x="45" y="0"/>
                  </a:cubicBezTo>
                  <a:cubicBezTo>
                    <a:pt x="60" y="0"/>
                    <a:pt x="76" y="182"/>
                    <a:pt x="91" y="182"/>
                  </a:cubicBezTo>
                  <a:cubicBezTo>
                    <a:pt x="106" y="182"/>
                    <a:pt x="121" y="0"/>
                    <a:pt x="136" y="0"/>
                  </a:cubicBezTo>
                  <a:cubicBezTo>
                    <a:pt x="151" y="0"/>
                    <a:pt x="167" y="182"/>
                    <a:pt x="182" y="182"/>
                  </a:cubicBezTo>
                  <a:cubicBezTo>
                    <a:pt x="197" y="182"/>
                    <a:pt x="212" y="0"/>
                    <a:pt x="227" y="0"/>
                  </a:cubicBezTo>
                  <a:cubicBezTo>
                    <a:pt x="242" y="0"/>
                    <a:pt x="257" y="182"/>
                    <a:pt x="272" y="182"/>
                  </a:cubicBezTo>
                  <a:cubicBezTo>
                    <a:pt x="287" y="182"/>
                    <a:pt x="303" y="0"/>
                    <a:pt x="318" y="0"/>
                  </a:cubicBezTo>
                  <a:cubicBezTo>
                    <a:pt x="333" y="0"/>
                    <a:pt x="348" y="182"/>
                    <a:pt x="363" y="182"/>
                  </a:cubicBezTo>
                  <a:cubicBezTo>
                    <a:pt x="378" y="182"/>
                    <a:pt x="393" y="0"/>
                    <a:pt x="408" y="0"/>
                  </a:cubicBezTo>
                  <a:cubicBezTo>
                    <a:pt x="423" y="0"/>
                    <a:pt x="439" y="182"/>
                    <a:pt x="454" y="182"/>
                  </a:cubicBezTo>
                  <a:cubicBezTo>
                    <a:pt x="469" y="182"/>
                    <a:pt x="484" y="0"/>
                    <a:pt x="499" y="0"/>
                  </a:cubicBezTo>
                  <a:cubicBezTo>
                    <a:pt x="514" y="0"/>
                    <a:pt x="537" y="152"/>
                    <a:pt x="544" y="182"/>
                  </a:cubicBezTo>
                </a:path>
              </a:pathLst>
            </a:custGeom>
            <a:noFill/>
            <a:ln w="28575" cmpd="sng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259" name="Text Box 35"/>
            <p:cNvSpPr txBox="1">
              <a:spLocks noChangeArrowheads="1"/>
            </p:cNvSpPr>
            <p:nvPr/>
          </p:nvSpPr>
          <p:spPr bwMode="auto">
            <a:xfrm>
              <a:off x="4043363" y="5105400"/>
              <a:ext cx="31750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/>
                <a:t>+</a:t>
              </a:r>
            </a:p>
          </p:txBody>
        </p:sp>
        <p:sp>
          <p:nvSpPr>
            <p:cNvPr id="10260" name="Line 36"/>
            <p:cNvSpPr>
              <a:spLocks noChangeShapeType="1"/>
            </p:cNvSpPr>
            <p:nvPr/>
          </p:nvSpPr>
          <p:spPr bwMode="auto">
            <a:xfrm>
              <a:off x="6151563" y="5300663"/>
              <a:ext cx="57626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261" name="Text Box 37"/>
            <p:cNvSpPr txBox="1">
              <a:spLocks noChangeArrowheads="1"/>
            </p:cNvSpPr>
            <p:nvPr/>
          </p:nvSpPr>
          <p:spPr bwMode="auto">
            <a:xfrm>
              <a:off x="269876" y="4805363"/>
              <a:ext cx="2266950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/>
                <a:t>Recognition domain:</a:t>
              </a:r>
            </a:p>
            <a:p>
              <a:pPr eaLnBrk="1" hangingPunct="1"/>
              <a:r>
                <a:rPr lang="en-GB"/>
                <a:t>Leucine-rich repeats</a:t>
              </a:r>
            </a:p>
          </p:txBody>
        </p:sp>
        <p:sp>
          <p:nvSpPr>
            <p:cNvPr id="10262" name="Text Box 38"/>
            <p:cNvSpPr txBox="1">
              <a:spLocks noChangeArrowheads="1"/>
            </p:cNvSpPr>
            <p:nvPr/>
          </p:nvSpPr>
          <p:spPr bwMode="auto">
            <a:xfrm>
              <a:off x="227013" y="5661025"/>
              <a:ext cx="2228850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GB"/>
                <a:t>Toll/IL-1R homology</a:t>
              </a:r>
            </a:p>
            <a:p>
              <a:pPr algn="ctr" eaLnBrk="1" hangingPunct="1"/>
              <a:r>
                <a:rPr lang="en-GB"/>
                <a:t>(TIR) domain</a:t>
              </a:r>
            </a:p>
          </p:txBody>
        </p:sp>
        <p:sp>
          <p:nvSpPr>
            <p:cNvPr id="10263" name="AutoShape 39"/>
            <p:cNvSpPr>
              <a:spLocks noChangeArrowheads="1"/>
            </p:cNvSpPr>
            <p:nvPr/>
          </p:nvSpPr>
          <p:spPr bwMode="auto">
            <a:xfrm>
              <a:off x="8169276" y="5229225"/>
              <a:ext cx="360363" cy="720725"/>
            </a:xfrm>
            <a:prstGeom prst="curvedLeftArrow">
              <a:avLst>
                <a:gd name="adj1" fmla="val 40000"/>
                <a:gd name="adj2" fmla="val 80000"/>
                <a:gd name="adj3" fmla="val 33333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4" name="Text Box 40"/>
            <p:cNvSpPr txBox="1">
              <a:spLocks noChangeArrowheads="1"/>
            </p:cNvSpPr>
            <p:nvPr/>
          </p:nvSpPr>
          <p:spPr bwMode="auto">
            <a:xfrm>
              <a:off x="6656388" y="6216650"/>
              <a:ext cx="1733550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GB"/>
                <a:t>Conformational</a:t>
              </a:r>
            </a:p>
            <a:p>
              <a:pPr algn="ctr" eaLnBrk="1" hangingPunct="1"/>
              <a:r>
                <a:rPr lang="en-GB"/>
                <a:t>changes</a:t>
              </a:r>
            </a:p>
          </p:txBody>
        </p:sp>
        <p:sp>
          <p:nvSpPr>
            <p:cNvPr id="10265" name="AutoShape 41"/>
            <p:cNvSpPr>
              <a:spLocks noChangeArrowheads="1"/>
            </p:cNvSpPr>
            <p:nvPr/>
          </p:nvSpPr>
          <p:spPr bwMode="auto">
            <a:xfrm>
              <a:off x="5937251" y="6308725"/>
              <a:ext cx="504825" cy="360362"/>
            </a:xfrm>
            <a:prstGeom prst="leftArrow">
              <a:avLst>
                <a:gd name="adj1" fmla="val 50000"/>
                <a:gd name="adj2" fmla="val 35022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6" name="Text Box 42"/>
            <p:cNvSpPr txBox="1">
              <a:spLocks noChangeArrowheads="1"/>
            </p:cNvSpPr>
            <p:nvPr/>
          </p:nvSpPr>
          <p:spPr bwMode="auto">
            <a:xfrm>
              <a:off x="4064001" y="6308725"/>
              <a:ext cx="18351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/>
                <a:t>Activation signal</a:t>
              </a:r>
            </a:p>
          </p:txBody>
        </p:sp>
        <p:sp>
          <p:nvSpPr>
            <p:cNvPr id="10267" name="Text Box 43"/>
            <p:cNvSpPr txBox="1">
              <a:spLocks noChangeArrowheads="1"/>
            </p:cNvSpPr>
            <p:nvPr/>
          </p:nvSpPr>
          <p:spPr bwMode="auto">
            <a:xfrm>
              <a:off x="2732088" y="4437063"/>
              <a:ext cx="755650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GB"/>
                <a:t>TLR</a:t>
              </a:r>
            </a:p>
            <a:p>
              <a:pPr algn="ctr" eaLnBrk="1" hangingPunct="1"/>
              <a:r>
                <a:rPr lang="en-GB"/>
                <a:t>dimer</a:t>
              </a:r>
            </a:p>
          </p:txBody>
        </p:sp>
        <p:sp>
          <p:nvSpPr>
            <p:cNvPr id="10268" name="Text Box 44"/>
            <p:cNvSpPr txBox="1">
              <a:spLocks noChangeArrowheads="1"/>
            </p:cNvSpPr>
            <p:nvPr/>
          </p:nvSpPr>
          <p:spPr bwMode="auto">
            <a:xfrm>
              <a:off x="4778376" y="4652963"/>
              <a:ext cx="8699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/>
                <a:t>Ligand</a:t>
              </a:r>
            </a:p>
          </p:txBody>
        </p:sp>
        <p:sp>
          <p:nvSpPr>
            <p:cNvPr id="10269" name="Freeform 34"/>
            <p:cNvSpPr>
              <a:spLocks/>
            </p:cNvSpPr>
            <p:nvPr/>
          </p:nvSpPr>
          <p:spPr bwMode="auto">
            <a:xfrm>
              <a:off x="7095414" y="5126038"/>
              <a:ext cx="863600" cy="288925"/>
            </a:xfrm>
            <a:custGeom>
              <a:avLst/>
              <a:gdLst>
                <a:gd name="T0" fmla="*/ 0 w 544"/>
                <a:gd name="T1" fmla="*/ 288925 h 182"/>
                <a:gd name="T2" fmla="*/ 71437 w 544"/>
                <a:gd name="T3" fmla="*/ 0 h 182"/>
                <a:gd name="T4" fmla="*/ 144462 w 544"/>
                <a:gd name="T5" fmla="*/ 288925 h 182"/>
                <a:gd name="T6" fmla="*/ 215900 w 544"/>
                <a:gd name="T7" fmla="*/ 0 h 182"/>
                <a:gd name="T8" fmla="*/ 288925 w 544"/>
                <a:gd name="T9" fmla="*/ 288925 h 182"/>
                <a:gd name="T10" fmla="*/ 360362 w 544"/>
                <a:gd name="T11" fmla="*/ 0 h 182"/>
                <a:gd name="T12" fmla="*/ 431800 w 544"/>
                <a:gd name="T13" fmla="*/ 288925 h 182"/>
                <a:gd name="T14" fmla="*/ 504825 w 544"/>
                <a:gd name="T15" fmla="*/ 0 h 182"/>
                <a:gd name="T16" fmla="*/ 576262 w 544"/>
                <a:gd name="T17" fmla="*/ 288925 h 182"/>
                <a:gd name="T18" fmla="*/ 647700 w 544"/>
                <a:gd name="T19" fmla="*/ 0 h 182"/>
                <a:gd name="T20" fmla="*/ 720725 w 544"/>
                <a:gd name="T21" fmla="*/ 288925 h 182"/>
                <a:gd name="T22" fmla="*/ 792162 w 544"/>
                <a:gd name="T23" fmla="*/ 0 h 182"/>
                <a:gd name="T24" fmla="*/ 863600 w 544"/>
                <a:gd name="T25" fmla="*/ 288925 h 18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44"/>
                <a:gd name="T40" fmla="*/ 0 h 182"/>
                <a:gd name="T41" fmla="*/ 544 w 544"/>
                <a:gd name="T42" fmla="*/ 182 h 18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44" h="182">
                  <a:moveTo>
                    <a:pt x="0" y="182"/>
                  </a:moveTo>
                  <a:cubicBezTo>
                    <a:pt x="15" y="91"/>
                    <a:pt x="30" y="0"/>
                    <a:pt x="45" y="0"/>
                  </a:cubicBezTo>
                  <a:cubicBezTo>
                    <a:pt x="60" y="0"/>
                    <a:pt x="76" y="182"/>
                    <a:pt x="91" y="182"/>
                  </a:cubicBezTo>
                  <a:cubicBezTo>
                    <a:pt x="106" y="182"/>
                    <a:pt x="121" y="0"/>
                    <a:pt x="136" y="0"/>
                  </a:cubicBezTo>
                  <a:cubicBezTo>
                    <a:pt x="151" y="0"/>
                    <a:pt x="167" y="182"/>
                    <a:pt x="182" y="182"/>
                  </a:cubicBezTo>
                  <a:cubicBezTo>
                    <a:pt x="197" y="182"/>
                    <a:pt x="212" y="0"/>
                    <a:pt x="227" y="0"/>
                  </a:cubicBezTo>
                  <a:cubicBezTo>
                    <a:pt x="242" y="0"/>
                    <a:pt x="257" y="182"/>
                    <a:pt x="272" y="182"/>
                  </a:cubicBezTo>
                  <a:cubicBezTo>
                    <a:pt x="287" y="182"/>
                    <a:pt x="303" y="0"/>
                    <a:pt x="318" y="0"/>
                  </a:cubicBezTo>
                  <a:cubicBezTo>
                    <a:pt x="333" y="0"/>
                    <a:pt x="348" y="182"/>
                    <a:pt x="363" y="182"/>
                  </a:cubicBezTo>
                  <a:cubicBezTo>
                    <a:pt x="378" y="182"/>
                    <a:pt x="393" y="0"/>
                    <a:pt x="408" y="0"/>
                  </a:cubicBezTo>
                  <a:cubicBezTo>
                    <a:pt x="423" y="0"/>
                    <a:pt x="439" y="182"/>
                    <a:pt x="454" y="182"/>
                  </a:cubicBezTo>
                  <a:cubicBezTo>
                    <a:pt x="469" y="182"/>
                    <a:pt x="484" y="0"/>
                    <a:pt x="499" y="0"/>
                  </a:cubicBezTo>
                  <a:cubicBezTo>
                    <a:pt x="514" y="0"/>
                    <a:pt x="537" y="152"/>
                    <a:pt x="544" y="182"/>
                  </a:cubicBezTo>
                </a:path>
              </a:pathLst>
            </a:custGeom>
            <a:noFill/>
            <a:ln w="28575" cmpd="sng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Innate immunity and sepsis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406900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Innate immunity</a:t>
            </a:r>
          </a:p>
          <a:p>
            <a:pPr lvl="1"/>
            <a:r>
              <a:rPr lang="en-GB" sz="2600" dirty="0" smtClean="0"/>
              <a:t>Early detection of invasive organisms</a:t>
            </a:r>
          </a:p>
          <a:p>
            <a:pPr lvl="1"/>
            <a:r>
              <a:rPr lang="en-GB" sz="2600" dirty="0" smtClean="0"/>
              <a:t>Inflammation </a:t>
            </a:r>
            <a:r>
              <a:rPr lang="en-GB" sz="2600" dirty="0" smtClean="0">
                <a:sym typeface="Symbol"/>
              </a:rPr>
              <a:t></a:t>
            </a:r>
            <a:r>
              <a:rPr lang="en-GB" sz="2600" dirty="0" smtClean="0"/>
              <a:t> microbial killing</a:t>
            </a:r>
          </a:p>
          <a:p>
            <a:pPr lvl="1"/>
            <a:r>
              <a:rPr lang="en-GB" sz="2600" dirty="0" smtClean="0"/>
              <a:t>Antigen presenting cell </a:t>
            </a:r>
            <a:r>
              <a:rPr lang="en-GB" sz="2600" dirty="0" smtClean="0">
                <a:sym typeface="Symbol"/>
              </a:rPr>
              <a:t> </a:t>
            </a:r>
            <a:r>
              <a:rPr lang="en-GB" sz="2600" dirty="0" smtClean="0"/>
              <a:t>adaptive immunity</a:t>
            </a:r>
          </a:p>
          <a:p>
            <a:pPr lvl="1"/>
            <a:r>
              <a:rPr lang="en-GB" sz="2600" dirty="0" smtClean="0"/>
              <a:t>Effector cells: macrophages,</a:t>
            </a:r>
            <a:r>
              <a:rPr lang="en-GB" sz="2600" dirty="0"/>
              <a:t> </a:t>
            </a:r>
            <a:r>
              <a:rPr lang="en-GB" sz="2600" dirty="0" smtClean="0"/>
              <a:t>neutrophils, dendritic cells</a:t>
            </a:r>
          </a:p>
          <a:p>
            <a:pPr>
              <a:buNone/>
            </a:pPr>
            <a:endParaRPr lang="en-GB" dirty="0" smtClean="0"/>
          </a:p>
          <a:p>
            <a:r>
              <a:rPr lang="en-GB" dirty="0" smtClean="0"/>
              <a:t>Sepsis</a:t>
            </a:r>
          </a:p>
          <a:p>
            <a:pPr lvl="1"/>
            <a:r>
              <a:rPr lang="en-GB" sz="2600" dirty="0" smtClean="0"/>
              <a:t>Systemic activation of innate response</a:t>
            </a:r>
          </a:p>
          <a:p>
            <a:pPr lvl="1"/>
            <a:r>
              <a:rPr lang="en-GB" sz="2600" dirty="0" smtClean="0"/>
              <a:t>Excessive response </a:t>
            </a:r>
            <a:r>
              <a:rPr lang="en-GB" sz="2600" dirty="0" smtClean="0">
                <a:sym typeface="Symbol"/>
              </a:rPr>
              <a:t></a:t>
            </a:r>
            <a:r>
              <a:rPr lang="en-GB" sz="2600" i="1" dirty="0" smtClean="0">
                <a:solidFill>
                  <a:srgbClr val="FF0000"/>
                </a:solidFill>
              </a:rPr>
              <a:t>‘Cytokine </a:t>
            </a:r>
            <a:r>
              <a:rPr lang="en-GB" sz="2600" i="1" dirty="0">
                <a:solidFill>
                  <a:srgbClr val="FF0000"/>
                </a:solidFill>
              </a:rPr>
              <a:t>S</a:t>
            </a:r>
            <a:r>
              <a:rPr lang="en-GB" sz="2600" i="1" dirty="0" smtClean="0">
                <a:solidFill>
                  <a:srgbClr val="FF0000"/>
                </a:solidFill>
              </a:rPr>
              <a:t>torm’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3200" dirty="0" smtClean="0"/>
              <a:t>Circulating mitochondrial PAMPS/DAMPS cause inflammatory responses to injury.</a:t>
            </a:r>
            <a:br>
              <a:rPr lang="en-US" sz="3200" dirty="0" smtClean="0"/>
            </a:br>
            <a:r>
              <a:rPr lang="en-US" sz="1600" dirty="0" smtClean="0"/>
              <a:t>Nature 2010. Zhang et al. 464, 104-108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0" y="2709723"/>
            <a:ext cx="4678877" cy="3886200"/>
          </a:xfrm>
          <a:noFill/>
        </p:spPr>
        <p:txBody>
          <a:bodyPr/>
          <a:lstStyle/>
          <a:p>
            <a:pPr eaLnBrk="1" hangingPunct="1"/>
            <a:r>
              <a:rPr lang="en-US" sz="1800" dirty="0" smtClean="0"/>
              <a:t>Mitochondria contain bacterial-like DNA (</a:t>
            </a:r>
            <a:r>
              <a:rPr lang="en-US" sz="1800" dirty="0" err="1" smtClean="0"/>
              <a:t>CpG</a:t>
            </a:r>
            <a:r>
              <a:rPr lang="en-US" sz="1800" dirty="0" smtClean="0"/>
              <a:t> repeats) and </a:t>
            </a:r>
            <a:r>
              <a:rPr lang="en-US" sz="1800" dirty="0" err="1" smtClean="0"/>
              <a:t>formylated</a:t>
            </a:r>
            <a:r>
              <a:rPr lang="en-US" sz="1800" dirty="0" smtClean="0"/>
              <a:t> peptides</a:t>
            </a:r>
          </a:p>
          <a:p>
            <a:pPr eaLnBrk="1" hangingPunct="1">
              <a:lnSpc>
                <a:spcPct val="80000"/>
              </a:lnSpc>
            </a:pPr>
            <a:endParaRPr lang="en-US" sz="1800" dirty="0" smtClean="0"/>
          </a:p>
          <a:p>
            <a:pPr eaLnBrk="1" hangingPunct="1"/>
            <a:r>
              <a:rPr lang="en-US" sz="1800" dirty="0"/>
              <a:t>Mitochondrial DNA levels elevated in trauma patient plasma, 1000x normal levels</a:t>
            </a:r>
          </a:p>
          <a:p>
            <a:pPr eaLnBrk="1" hangingPunct="1">
              <a:lnSpc>
                <a:spcPct val="80000"/>
              </a:lnSpc>
            </a:pPr>
            <a:endParaRPr lang="en-US" sz="1800" dirty="0" smtClean="0"/>
          </a:p>
          <a:p>
            <a:pPr eaLnBrk="1" hangingPunct="1"/>
            <a:r>
              <a:rPr lang="en-US" sz="1800" dirty="0" smtClean="0"/>
              <a:t>Mitochondrial DAMPS activate signaling (p38 MAPK, Ca</a:t>
            </a:r>
            <a:r>
              <a:rPr lang="en-US" sz="1800" baseline="30000" dirty="0" smtClean="0"/>
              <a:t>2+</a:t>
            </a:r>
            <a:r>
              <a:rPr lang="en-US" sz="1800" dirty="0" smtClean="0"/>
              <a:t>) and IL-8/MMP8 expression in neutrophils.</a:t>
            </a:r>
          </a:p>
          <a:p>
            <a:pPr eaLnBrk="1" hangingPunct="1">
              <a:lnSpc>
                <a:spcPct val="80000"/>
              </a:lnSpc>
            </a:pPr>
            <a:endParaRPr lang="en-US" sz="1800" dirty="0" smtClean="0"/>
          </a:p>
          <a:p>
            <a:pPr eaLnBrk="1" hangingPunct="1"/>
            <a:r>
              <a:rPr lang="en-US" sz="1800" dirty="0"/>
              <a:t>Mitochondrial </a:t>
            </a:r>
            <a:r>
              <a:rPr lang="en-US" sz="1800" dirty="0" smtClean="0"/>
              <a:t>DAMPS induce systemic inflammation and acute lung injury (</a:t>
            </a:r>
            <a:r>
              <a:rPr lang="en-US" sz="1800" dirty="0" smtClean="0">
                <a:sym typeface="Symbol" pitchFamily="18" charset="2"/>
              </a:rPr>
              <a:t>TNF, IL6, PMN influx, </a:t>
            </a:r>
            <a:r>
              <a:rPr lang="en-US" sz="1800" dirty="0" err="1" smtClean="0">
                <a:sym typeface="Symbol" pitchFamily="18" charset="2"/>
              </a:rPr>
              <a:t>oedema</a:t>
            </a:r>
            <a:r>
              <a:rPr lang="en-US" sz="1800" dirty="0" smtClean="0">
                <a:sym typeface="Symbol" pitchFamily="18" charset="2"/>
              </a:rPr>
              <a:t>)</a:t>
            </a:r>
            <a:r>
              <a:rPr lang="en-US" sz="1800" dirty="0"/>
              <a:t> </a:t>
            </a:r>
            <a:endParaRPr lang="en-US" sz="1800" dirty="0" smtClean="0"/>
          </a:p>
          <a:p>
            <a:pPr eaLnBrk="1" hangingPunct="1">
              <a:lnSpc>
                <a:spcPct val="80000"/>
              </a:lnSpc>
            </a:pPr>
            <a:endParaRPr lang="en-US" sz="1700" dirty="0"/>
          </a:p>
          <a:p>
            <a:pPr eaLnBrk="1" hangingPunct="1">
              <a:lnSpc>
                <a:spcPct val="80000"/>
              </a:lnSpc>
            </a:pPr>
            <a:endParaRPr lang="en-US" sz="1700" dirty="0" smtClean="0">
              <a:sym typeface="Symbol" pitchFamily="18" charset="2"/>
            </a:endParaRPr>
          </a:p>
        </p:txBody>
      </p:sp>
      <p:pic>
        <p:nvPicPr>
          <p:cNvPr id="24580" name="Picture 4" descr="nature08780-f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877" y="2606107"/>
            <a:ext cx="4298868" cy="4093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4847380" y="2301307"/>
            <a:ext cx="21939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dirty="0"/>
              <a:t>Lung: eosin/</a:t>
            </a:r>
            <a:r>
              <a:rPr lang="en-US" sz="1400" dirty="0" err="1"/>
              <a:t>haematoxylin</a:t>
            </a:r>
            <a:endParaRPr lang="en-US" sz="1400" dirty="0"/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7586951" y="2343150"/>
            <a:ext cx="1219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dirty="0"/>
              <a:t>Oxidant stain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239" name="Group 7"/>
          <p:cNvGrpSpPr>
            <a:grpSpLocks/>
          </p:cNvGrpSpPr>
          <p:nvPr/>
        </p:nvGrpSpPr>
        <p:grpSpPr bwMode="auto">
          <a:xfrm>
            <a:off x="539552" y="-4419872"/>
            <a:ext cx="7704137" cy="10080626"/>
            <a:chOff x="431" y="-2240"/>
            <a:chExt cx="4853" cy="6350"/>
          </a:xfrm>
        </p:grpSpPr>
        <p:pic>
          <p:nvPicPr>
            <p:cNvPr id="95236" name="Picture 4" descr="sepsis rates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" y="-2149"/>
              <a:ext cx="4228" cy="62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5238" name="Rectangle 6"/>
            <p:cNvSpPr>
              <a:spLocks noChangeArrowheads="1"/>
            </p:cNvSpPr>
            <p:nvPr/>
          </p:nvSpPr>
          <p:spPr bwMode="auto">
            <a:xfrm>
              <a:off x="431" y="-2240"/>
              <a:ext cx="4853" cy="417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95240" name="Text Box 8"/>
          <p:cNvSpPr txBox="1">
            <a:spLocks noChangeArrowheads="1"/>
          </p:cNvSpPr>
          <p:nvPr/>
        </p:nvSpPr>
        <p:spPr bwMode="auto">
          <a:xfrm>
            <a:off x="1050925" y="5734050"/>
            <a:ext cx="76610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dirty="0" smtClean="0"/>
              <a:t>Improvements cited: </a:t>
            </a:r>
            <a:r>
              <a:rPr lang="en-GB" dirty="0"/>
              <a:t>Low-dose corticosteroids;  intensive glucose control;</a:t>
            </a:r>
          </a:p>
          <a:p>
            <a:r>
              <a:rPr lang="en-GB" dirty="0"/>
              <a:t>‘early goal directed </a:t>
            </a:r>
            <a:r>
              <a:rPr lang="en-GB" dirty="0" smtClean="0"/>
              <a:t>resuscitation’</a:t>
            </a:r>
            <a:endParaRPr lang="en-GB" dirty="0"/>
          </a:p>
        </p:txBody>
      </p:sp>
      <p:sp>
        <p:nvSpPr>
          <p:cNvPr id="95241" name="Text Box 9"/>
          <p:cNvSpPr txBox="1">
            <a:spLocks noChangeArrowheads="1"/>
          </p:cNvSpPr>
          <p:nvPr/>
        </p:nvSpPr>
        <p:spPr bwMode="auto">
          <a:xfrm>
            <a:off x="1657350" y="6521450"/>
            <a:ext cx="58293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600"/>
              <a:t>Dombrovskiy et al. Critical Care Medicine 2007, 35; 1244-1250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736927"/>
            <a:ext cx="89646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GB" sz="2800" dirty="0" smtClean="0"/>
              <a:t>Reduction in case fatality rates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07361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8220" y="570722"/>
            <a:ext cx="77492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400" dirty="0" smtClean="0"/>
              <a:t>Innate recognition of microbes</a:t>
            </a:r>
            <a:endParaRPr lang="en-GB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678778" y="1605391"/>
            <a:ext cx="72739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GB" dirty="0" smtClean="0"/>
              <a:t> </a:t>
            </a:r>
            <a:r>
              <a:rPr lang="en-GB" sz="2400" b="1" dirty="0" smtClean="0">
                <a:solidFill>
                  <a:srgbClr val="FF0000"/>
                </a:solidFill>
              </a:rPr>
              <a:t>PAMPS</a:t>
            </a:r>
            <a:r>
              <a:rPr lang="en-GB" dirty="0" smtClean="0"/>
              <a:t>: </a:t>
            </a:r>
            <a:r>
              <a:rPr lang="en-GB" sz="2400" u="sng" dirty="0" smtClean="0"/>
              <a:t>P</a:t>
            </a:r>
            <a:r>
              <a:rPr lang="en-GB" sz="2400" dirty="0" smtClean="0"/>
              <a:t>athogen </a:t>
            </a:r>
            <a:r>
              <a:rPr lang="en-GB" sz="2400" u="sng" dirty="0" smtClean="0"/>
              <a:t>a</a:t>
            </a:r>
            <a:r>
              <a:rPr lang="en-GB" sz="2400" dirty="0" smtClean="0"/>
              <a:t>ssociated </a:t>
            </a:r>
            <a:r>
              <a:rPr lang="en-GB" sz="2400" u="sng" dirty="0" smtClean="0"/>
              <a:t>m</a:t>
            </a:r>
            <a:r>
              <a:rPr lang="en-GB" sz="2400" dirty="0" smtClean="0"/>
              <a:t>olecule </a:t>
            </a:r>
            <a:r>
              <a:rPr lang="en-GB" sz="2400" u="sng" dirty="0" smtClean="0"/>
              <a:t>p</a:t>
            </a:r>
            <a:r>
              <a:rPr lang="en-GB" sz="2400" dirty="0" smtClean="0"/>
              <a:t>atterns</a:t>
            </a:r>
          </a:p>
          <a:p>
            <a:pPr>
              <a:buFont typeface="Wingdings" pitchFamily="2" charset="2"/>
              <a:buChar char="§"/>
            </a:pPr>
            <a:endParaRPr lang="en-GB" dirty="0"/>
          </a:p>
          <a:p>
            <a:pPr marL="0" lvl="1">
              <a:buFont typeface="Wingdings" pitchFamily="2" charset="2"/>
              <a:buChar char="§"/>
            </a:pPr>
            <a:r>
              <a:rPr lang="en-GB" dirty="0" smtClean="0"/>
              <a:t> Conserved structural motifs in molecules common to different microorganisms and not present in higher eukaryotes</a:t>
            </a:r>
          </a:p>
          <a:p>
            <a:pPr marL="0" lvl="1">
              <a:buFont typeface="Wingdings" pitchFamily="2" charset="2"/>
              <a:buChar char="§"/>
            </a:pPr>
            <a:endParaRPr lang="en-GB" i="1" dirty="0"/>
          </a:p>
          <a:p>
            <a:pPr marL="0" lvl="1">
              <a:buFont typeface="Wingdings" pitchFamily="2" charset="2"/>
              <a:buChar char="§"/>
            </a:pPr>
            <a:r>
              <a:rPr lang="en-GB" dirty="0" smtClean="0"/>
              <a:t> Essential </a:t>
            </a:r>
            <a:r>
              <a:rPr lang="en-GB" dirty="0"/>
              <a:t>for structure and/or function</a:t>
            </a:r>
          </a:p>
          <a:p>
            <a:endParaRPr lang="en-GB" dirty="0" smtClean="0"/>
          </a:p>
          <a:p>
            <a:pPr lvl="1">
              <a:buFont typeface="Wingdings" pitchFamily="2" charset="2"/>
              <a:buChar char="§"/>
            </a:pPr>
            <a:r>
              <a:rPr lang="en-GB" dirty="0" smtClean="0"/>
              <a:t>Gram -</a:t>
            </a:r>
            <a:r>
              <a:rPr lang="en-GB" dirty="0" err="1" smtClean="0"/>
              <a:t>ve</a:t>
            </a:r>
            <a:r>
              <a:rPr lang="en-GB" dirty="0" smtClean="0"/>
              <a:t>: </a:t>
            </a:r>
            <a:r>
              <a:rPr lang="en-GB" i="1" dirty="0" smtClean="0"/>
              <a:t>lipopolysaccharide (LPS), peptidoglycan</a:t>
            </a:r>
            <a:endParaRPr lang="en-GB" dirty="0" smtClean="0"/>
          </a:p>
          <a:p>
            <a:pPr lvl="1">
              <a:buFont typeface="Wingdings" pitchFamily="2" charset="2"/>
              <a:buChar char="§"/>
            </a:pPr>
            <a:r>
              <a:rPr lang="en-GB" dirty="0" smtClean="0"/>
              <a:t>Gram +</a:t>
            </a:r>
            <a:r>
              <a:rPr lang="en-GB" dirty="0" err="1" smtClean="0"/>
              <a:t>ve</a:t>
            </a:r>
            <a:r>
              <a:rPr lang="en-GB" dirty="0" smtClean="0"/>
              <a:t>: </a:t>
            </a:r>
            <a:r>
              <a:rPr lang="en-GB" i="1" dirty="0" err="1" smtClean="0"/>
              <a:t>lipoteichoic</a:t>
            </a:r>
            <a:r>
              <a:rPr lang="en-GB" i="1" dirty="0" smtClean="0"/>
              <a:t> acid, </a:t>
            </a:r>
            <a:r>
              <a:rPr lang="en-GB" i="1" dirty="0" err="1" smtClean="0"/>
              <a:t>peptidoglycan</a:t>
            </a:r>
            <a:endParaRPr lang="en-GB" i="1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</p:txBody>
      </p:sp>
      <p:pic>
        <p:nvPicPr>
          <p:cNvPr id="1026" name="Picture 2" descr="http://ars.els-cdn.com/content/image/1-s2.0-S0092867406001905-gr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661" y="4404732"/>
            <a:ext cx="4818677" cy="2453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613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Pattern Recognition </a:t>
            </a:r>
            <a:r>
              <a:rPr lang="en-GB" dirty="0"/>
              <a:t>R</a:t>
            </a:r>
            <a:r>
              <a:rPr lang="en-GB" dirty="0" smtClean="0"/>
              <a:t>eceptors</a:t>
            </a:r>
            <a:endParaRPr lang="en-GB" dirty="0"/>
          </a:p>
        </p:txBody>
      </p:sp>
      <p:sp>
        <p:nvSpPr>
          <p:cNvPr id="4" name="Freeform 3"/>
          <p:cNvSpPr/>
          <p:nvPr/>
        </p:nvSpPr>
        <p:spPr>
          <a:xfrm>
            <a:off x="7848358" y="4626951"/>
            <a:ext cx="91440" cy="40133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401332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Freeform 4"/>
          <p:cNvSpPr/>
          <p:nvPr/>
        </p:nvSpPr>
        <p:spPr>
          <a:xfrm>
            <a:off x="7050781" y="3349357"/>
            <a:ext cx="843296" cy="40133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73496"/>
                </a:lnTo>
                <a:lnTo>
                  <a:pt x="843296" y="273496"/>
                </a:lnTo>
                <a:lnTo>
                  <a:pt x="843296" y="401332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Freeform 6"/>
          <p:cNvSpPr/>
          <p:nvPr/>
        </p:nvSpPr>
        <p:spPr>
          <a:xfrm>
            <a:off x="6161764" y="4626951"/>
            <a:ext cx="91440" cy="40133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401332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Freeform 7"/>
          <p:cNvSpPr/>
          <p:nvPr/>
        </p:nvSpPr>
        <p:spPr>
          <a:xfrm>
            <a:off x="6207484" y="3349357"/>
            <a:ext cx="843296" cy="40133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843296" y="0"/>
                </a:moveTo>
                <a:lnTo>
                  <a:pt x="843296" y="273496"/>
                </a:lnTo>
                <a:lnTo>
                  <a:pt x="0" y="273496"/>
                </a:lnTo>
                <a:lnTo>
                  <a:pt x="0" y="401332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Freeform 9"/>
          <p:cNvSpPr/>
          <p:nvPr/>
        </p:nvSpPr>
        <p:spPr>
          <a:xfrm>
            <a:off x="4475171" y="4626951"/>
            <a:ext cx="91440" cy="40133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401332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Freeform 10"/>
          <p:cNvSpPr/>
          <p:nvPr/>
        </p:nvSpPr>
        <p:spPr>
          <a:xfrm>
            <a:off x="3677595" y="3349357"/>
            <a:ext cx="843296" cy="40133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73496"/>
                </a:lnTo>
                <a:lnTo>
                  <a:pt x="843296" y="273496"/>
                </a:lnTo>
                <a:lnTo>
                  <a:pt x="843296" y="401332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Freeform 11"/>
          <p:cNvSpPr/>
          <p:nvPr/>
        </p:nvSpPr>
        <p:spPr>
          <a:xfrm>
            <a:off x="2788578" y="4626951"/>
            <a:ext cx="91440" cy="40133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401332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Freeform 12"/>
          <p:cNvSpPr/>
          <p:nvPr/>
        </p:nvSpPr>
        <p:spPr>
          <a:xfrm>
            <a:off x="2834298" y="3349357"/>
            <a:ext cx="843296" cy="40133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843296" y="0"/>
                </a:moveTo>
                <a:lnTo>
                  <a:pt x="843296" y="273496"/>
                </a:lnTo>
                <a:lnTo>
                  <a:pt x="0" y="273496"/>
                </a:lnTo>
                <a:lnTo>
                  <a:pt x="0" y="401332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Freeform 14"/>
          <p:cNvSpPr/>
          <p:nvPr/>
        </p:nvSpPr>
        <p:spPr>
          <a:xfrm>
            <a:off x="1101985" y="4626951"/>
            <a:ext cx="91440" cy="40133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401332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Freeform 15"/>
          <p:cNvSpPr/>
          <p:nvPr/>
        </p:nvSpPr>
        <p:spPr>
          <a:xfrm>
            <a:off x="1101985" y="3349357"/>
            <a:ext cx="91440" cy="40133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401332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Rounded Rectangle 19"/>
          <p:cNvSpPr/>
          <p:nvPr/>
        </p:nvSpPr>
        <p:spPr>
          <a:xfrm>
            <a:off x="457735" y="2473095"/>
            <a:ext cx="1379939" cy="876261"/>
          </a:xfrm>
          <a:prstGeom prst="roundRect">
            <a:avLst>
              <a:gd name="adj" fmla="val 10000"/>
            </a:avLst>
          </a:prstGeom>
          <a:solidFill>
            <a:srgbClr val="FFFF00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  <p:sp>
        <p:nvSpPr>
          <p:cNvPr id="21" name="Freeform 20"/>
          <p:cNvSpPr/>
          <p:nvPr/>
        </p:nvSpPr>
        <p:spPr>
          <a:xfrm>
            <a:off x="611061" y="2618755"/>
            <a:ext cx="1379939" cy="876261"/>
          </a:xfrm>
          <a:custGeom>
            <a:avLst/>
            <a:gdLst>
              <a:gd name="connsiteX0" fmla="*/ 0 w 1379939"/>
              <a:gd name="connsiteY0" fmla="*/ 87626 h 876261"/>
              <a:gd name="connsiteX1" fmla="*/ 87626 w 1379939"/>
              <a:gd name="connsiteY1" fmla="*/ 0 h 876261"/>
              <a:gd name="connsiteX2" fmla="*/ 1292313 w 1379939"/>
              <a:gd name="connsiteY2" fmla="*/ 0 h 876261"/>
              <a:gd name="connsiteX3" fmla="*/ 1379939 w 1379939"/>
              <a:gd name="connsiteY3" fmla="*/ 87626 h 876261"/>
              <a:gd name="connsiteX4" fmla="*/ 1379939 w 1379939"/>
              <a:gd name="connsiteY4" fmla="*/ 788635 h 876261"/>
              <a:gd name="connsiteX5" fmla="*/ 1292313 w 1379939"/>
              <a:gd name="connsiteY5" fmla="*/ 876261 h 876261"/>
              <a:gd name="connsiteX6" fmla="*/ 87626 w 1379939"/>
              <a:gd name="connsiteY6" fmla="*/ 876261 h 876261"/>
              <a:gd name="connsiteX7" fmla="*/ 0 w 1379939"/>
              <a:gd name="connsiteY7" fmla="*/ 788635 h 876261"/>
              <a:gd name="connsiteX8" fmla="*/ 0 w 1379939"/>
              <a:gd name="connsiteY8" fmla="*/ 87626 h 876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79939" h="876261">
                <a:moveTo>
                  <a:pt x="0" y="87626"/>
                </a:moveTo>
                <a:cubicBezTo>
                  <a:pt x="0" y="39231"/>
                  <a:pt x="39231" y="0"/>
                  <a:pt x="87626" y="0"/>
                </a:cubicBezTo>
                <a:lnTo>
                  <a:pt x="1292313" y="0"/>
                </a:lnTo>
                <a:cubicBezTo>
                  <a:pt x="1340708" y="0"/>
                  <a:pt x="1379939" y="39231"/>
                  <a:pt x="1379939" y="87626"/>
                </a:cubicBezTo>
                <a:lnTo>
                  <a:pt x="1379939" y="788635"/>
                </a:lnTo>
                <a:cubicBezTo>
                  <a:pt x="1379939" y="837030"/>
                  <a:pt x="1340708" y="876261"/>
                  <a:pt x="1292313" y="876261"/>
                </a:cubicBezTo>
                <a:lnTo>
                  <a:pt x="87626" y="876261"/>
                </a:lnTo>
                <a:cubicBezTo>
                  <a:pt x="39231" y="876261"/>
                  <a:pt x="0" y="837030"/>
                  <a:pt x="0" y="788635"/>
                </a:cubicBezTo>
                <a:lnTo>
                  <a:pt x="0" y="87626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1385" tIns="71385" rIns="71385" bIns="71385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200" kern="1200" dirty="0" smtClean="0"/>
              <a:t>Secreted</a:t>
            </a:r>
            <a:endParaRPr lang="en-GB" sz="1200" kern="1200" dirty="0"/>
          </a:p>
        </p:txBody>
      </p:sp>
      <p:sp>
        <p:nvSpPr>
          <p:cNvPr id="22" name="Rounded Rectangle 21"/>
          <p:cNvSpPr/>
          <p:nvPr/>
        </p:nvSpPr>
        <p:spPr>
          <a:xfrm>
            <a:off x="457735" y="3750689"/>
            <a:ext cx="1379939" cy="876261"/>
          </a:xfrm>
          <a:prstGeom prst="roundRect">
            <a:avLst>
              <a:gd name="adj" fmla="val 10000"/>
            </a:avLst>
          </a:prstGeom>
          <a:solidFill>
            <a:srgbClr val="FFFF00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  <p:sp>
        <p:nvSpPr>
          <p:cNvPr id="23" name="Freeform 22"/>
          <p:cNvSpPr/>
          <p:nvPr/>
        </p:nvSpPr>
        <p:spPr>
          <a:xfrm>
            <a:off x="611061" y="3896349"/>
            <a:ext cx="1379939" cy="876261"/>
          </a:xfrm>
          <a:custGeom>
            <a:avLst/>
            <a:gdLst>
              <a:gd name="connsiteX0" fmla="*/ 0 w 1379939"/>
              <a:gd name="connsiteY0" fmla="*/ 87626 h 876261"/>
              <a:gd name="connsiteX1" fmla="*/ 87626 w 1379939"/>
              <a:gd name="connsiteY1" fmla="*/ 0 h 876261"/>
              <a:gd name="connsiteX2" fmla="*/ 1292313 w 1379939"/>
              <a:gd name="connsiteY2" fmla="*/ 0 h 876261"/>
              <a:gd name="connsiteX3" fmla="*/ 1379939 w 1379939"/>
              <a:gd name="connsiteY3" fmla="*/ 87626 h 876261"/>
              <a:gd name="connsiteX4" fmla="*/ 1379939 w 1379939"/>
              <a:gd name="connsiteY4" fmla="*/ 788635 h 876261"/>
              <a:gd name="connsiteX5" fmla="*/ 1292313 w 1379939"/>
              <a:gd name="connsiteY5" fmla="*/ 876261 h 876261"/>
              <a:gd name="connsiteX6" fmla="*/ 87626 w 1379939"/>
              <a:gd name="connsiteY6" fmla="*/ 876261 h 876261"/>
              <a:gd name="connsiteX7" fmla="*/ 0 w 1379939"/>
              <a:gd name="connsiteY7" fmla="*/ 788635 h 876261"/>
              <a:gd name="connsiteX8" fmla="*/ 0 w 1379939"/>
              <a:gd name="connsiteY8" fmla="*/ 87626 h 876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79939" h="876261">
                <a:moveTo>
                  <a:pt x="0" y="87626"/>
                </a:moveTo>
                <a:cubicBezTo>
                  <a:pt x="0" y="39231"/>
                  <a:pt x="39231" y="0"/>
                  <a:pt x="87626" y="0"/>
                </a:cubicBezTo>
                <a:lnTo>
                  <a:pt x="1292313" y="0"/>
                </a:lnTo>
                <a:cubicBezTo>
                  <a:pt x="1340708" y="0"/>
                  <a:pt x="1379939" y="39231"/>
                  <a:pt x="1379939" y="87626"/>
                </a:cubicBezTo>
                <a:lnTo>
                  <a:pt x="1379939" y="788635"/>
                </a:lnTo>
                <a:cubicBezTo>
                  <a:pt x="1379939" y="837030"/>
                  <a:pt x="1340708" y="876261"/>
                  <a:pt x="1292313" y="876261"/>
                </a:cubicBezTo>
                <a:lnTo>
                  <a:pt x="87626" y="876261"/>
                </a:lnTo>
                <a:cubicBezTo>
                  <a:pt x="39231" y="876261"/>
                  <a:pt x="0" y="837030"/>
                  <a:pt x="0" y="788635"/>
                </a:cubicBezTo>
                <a:lnTo>
                  <a:pt x="0" y="87626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1385" tIns="71385" rIns="71385" bIns="71385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200" kern="1200" dirty="0" smtClean="0"/>
              <a:t>Complement</a:t>
            </a:r>
            <a:endParaRPr lang="en-GB" sz="1200" kern="1200" dirty="0"/>
          </a:p>
        </p:txBody>
      </p:sp>
      <p:sp>
        <p:nvSpPr>
          <p:cNvPr id="24" name="Rounded Rectangle 23"/>
          <p:cNvSpPr/>
          <p:nvPr/>
        </p:nvSpPr>
        <p:spPr>
          <a:xfrm>
            <a:off x="457735" y="5028284"/>
            <a:ext cx="1379939" cy="876261"/>
          </a:xfrm>
          <a:prstGeom prst="roundRect">
            <a:avLst>
              <a:gd name="adj" fmla="val 10000"/>
            </a:avLst>
          </a:prstGeom>
          <a:solidFill>
            <a:srgbClr val="FFFF00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  <p:sp>
        <p:nvSpPr>
          <p:cNvPr id="25" name="Freeform 24"/>
          <p:cNvSpPr/>
          <p:nvPr/>
        </p:nvSpPr>
        <p:spPr>
          <a:xfrm>
            <a:off x="611061" y="5173944"/>
            <a:ext cx="1379939" cy="876261"/>
          </a:xfrm>
          <a:custGeom>
            <a:avLst/>
            <a:gdLst>
              <a:gd name="connsiteX0" fmla="*/ 0 w 1379939"/>
              <a:gd name="connsiteY0" fmla="*/ 87626 h 876261"/>
              <a:gd name="connsiteX1" fmla="*/ 87626 w 1379939"/>
              <a:gd name="connsiteY1" fmla="*/ 0 h 876261"/>
              <a:gd name="connsiteX2" fmla="*/ 1292313 w 1379939"/>
              <a:gd name="connsiteY2" fmla="*/ 0 h 876261"/>
              <a:gd name="connsiteX3" fmla="*/ 1379939 w 1379939"/>
              <a:gd name="connsiteY3" fmla="*/ 87626 h 876261"/>
              <a:gd name="connsiteX4" fmla="*/ 1379939 w 1379939"/>
              <a:gd name="connsiteY4" fmla="*/ 788635 h 876261"/>
              <a:gd name="connsiteX5" fmla="*/ 1292313 w 1379939"/>
              <a:gd name="connsiteY5" fmla="*/ 876261 h 876261"/>
              <a:gd name="connsiteX6" fmla="*/ 87626 w 1379939"/>
              <a:gd name="connsiteY6" fmla="*/ 876261 h 876261"/>
              <a:gd name="connsiteX7" fmla="*/ 0 w 1379939"/>
              <a:gd name="connsiteY7" fmla="*/ 788635 h 876261"/>
              <a:gd name="connsiteX8" fmla="*/ 0 w 1379939"/>
              <a:gd name="connsiteY8" fmla="*/ 87626 h 876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79939" h="876261">
                <a:moveTo>
                  <a:pt x="0" y="87626"/>
                </a:moveTo>
                <a:cubicBezTo>
                  <a:pt x="0" y="39231"/>
                  <a:pt x="39231" y="0"/>
                  <a:pt x="87626" y="0"/>
                </a:cubicBezTo>
                <a:lnTo>
                  <a:pt x="1292313" y="0"/>
                </a:lnTo>
                <a:cubicBezTo>
                  <a:pt x="1340708" y="0"/>
                  <a:pt x="1379939" y="39231"/>
                  <a:pt x="1379939" y="87626"/>
                </a:cubicBezTo>
                <a:lnTo>
                  <a:pt x="1379939" y="788635"/>
                </a:lnTo>
                <a:cubicBezTo>
                  <a:pt x="1379939" y="837030"/>
                  <a:pt x="1340708" y="876261"/>
                  <a:pt x="1292313" y="876261"/>
                </a:cubicBezTo>
                <a:lnTo>
                  <a:pt x="87626" y="876261"/>
                </a:lnTo>
                <a:cubicBezTo>
                  <a:pt x="39231" y="876261"/>
                  <a:pt x="0" y="837030"/>
                  <a:pt x="0" y="788635"/>
                </a:cubicBezTo>
                <a:lnTo>
                  <a:pt x="0" y="87626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1385" tIns="71385" rIns="71385" bIns="71385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200" kern="1200" dirty="0" smtClean="0"/>
              <a:t>Killing,</a:t>
            </a:r>
          </a:p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200" kern="1200" dirty="0" smtClean="0"/>
              <a:t>Opsonisation</a:t>
            </a:r>
            <a:endParaRPr lang="en-GB" sz="1200" kern="1200" dirty="0"/>
          </a:p>
        </p:txBody>
      </p:sp>
      <p:sp>
        <p:nvSpPr>
          <p:cNvPr id="26" name="Rounded Rectangle 25"/>
          <p:cNvSpPr/>
          <p:nvPr/>
        </p:nvSpPr>
        <p:spPr>
          <a:xfrm>
            <a:off x="2987625" y="2473095"/>
            <a:ext cx="1379939" cy="876261"/>
          </a:xfrm>
          <a:prstGeom prst="roundRect">
            <a:avLst>
              <a:gd name="adj" fmla="val 10000"/>
            </a:avLst>
          </a:prstGeom>
          <a:solidFill>
            <a:srgbClr val="92D050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  <p:sp>
        <p:nvSpPr>
          <p:cNvPr id="27" name="Freeform 26"/>
          <p:cNvSpPr/>
          <p:nvPr/>
        </p:nvSpPr>
        <p:spPr>
          <a:xfrm>
            <a:off x="3140951" y="2618755"/>
            <a:ext cx="1379939" cy="876261"/>
          </a:xfrm>
          <a:custGeom>
            <a:avLst/>
            <a:gdLst>
              <a:gd name="connsiteX0" fmla="*/ 0 w 1379939"/>
              <a:gd name="connsiteY0" fmla="*/ 87626 h 876261"/>
              <a:gd name="connsiteX1" fmla="*/ 87626 w 1379939"/>
              <a:gd name="connsiteY1" fmla="*/ 0 h 876261"/>
              <a:gd name="connsiteX2" fmla="*/ 1292313 w 1379939"/>
              <a:gd name="connsiteY2" fmla="*/ 0 h 876261"/>
              <a:gd name="connsiteX3" fmla="*/ 1379939 w 1379939"/>
              <a:gd name="connsiteY3" fmla="*/ 87626 h 876261"/>
              <a:gd name="connsiteX4" fmla="*/ 1379939 w 1379939"/>
              <a:gd name="connsiteY4" fmla="*/ 788635 h 876261"/>
              <a:gd name="connsiteX5" fmla="*/ 1292313 w 1379939"/>
              <a:gd name="connsiteY5" fmla="*/ 876261 h 876261"/>
              <a:gd name="connsiteX6" fmla="*/ 87626 w 1379939"/>
              <a:gd name="connsiteY6" fmla="*/ 876261 h 876261"/>
              <a:gd name="connsiteX7" fmla="*/ 0 w 1379939"/>
              <a:gd name="connsiteY7" fmla="*/ 788635 h 876261"/>
              <a:gd name="connsiteX8" fmla="*/ 0 w 1379939"/>
              <a:gd name="connsiteY8" fmla="*/ 87626 h 876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79939" h="876261">
                <a:moveTo>
                  <a:pt x="0" y="87626"/>
                </a:moveTo>
                <a:cubicBezTo>
                  <a:pt x="0" y="39231"/>
                  <a:pt x="39231" y="0"/>
                  <a:pt x="87626" y="0"/>
                </a:cubicBezTo>
                <a:lnTo>
                  <a:pt x="1292313" y="0"/>
                </a:lnTo>
                <a:cubicBezTo>
                  <a:pt x="1340708" y="0"/>
                  <a:pt x="1379939" y="39231"/>
                  <a:pt x="1379939" y="87626"/>
                </a:cubicBezTo>
                <a:lnTo>
                  <a:pt x="1379939" y="788635"/>
                </a:lnTo>
                <a:cubicBezTo>
                  <a:pt x="1379939" y="837030"/>
                  <a:pt x="1340708" y="876261"/>
                  <a:pt x="1292313" y="876261"/>
                </a:cubicBezTo>
                <a:lnTo>
                  <a:pt x="87626" y="876261"/>
                </a:lnTo>
                <a:cubicBezTo>
                  <a:pt x="39231" y="876261"/>
                  <a:pt x="0" y="837030"/>
                  <a:pt x="0" y="788635"/>
                </a:cubicBezTo>
                <a:lnTo>
                  <a:pt x="0" y="87626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1385" tIns="71385" rIns="71385" bIns="71385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200" kern="1200" dirty="0" smtClean="0"/>
              <a:t>Extracellular/</a:t>
            </a:r>
          </a:p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200" kern="1200" dirty="0" smtClean="0"/>
              <a:t>membrane</a:t>
            </a:r>
            <a:endParaRPr lang="en-GB" sz="1200" kern="1200" dirty="0"/>
          </a:p>
        </p:txBody>
      </p:sp>
      <p:sp>
        <p:nvSpPr>
          <p:cNvPr id="28" name="Rounded Rectangle 27"/>
          <p:cNvSpPr/>
          <p:nvPr/>
        </p:nvSpPr>
        <p:spPr>
          <a:xfrm>
            <a:off x="2144328" y="3750689"/>
            <a:ext cx="1379939" cy="876261"/>
          </a:xfrm>
          <a:prstGeom prst="roundRect">
            <a:avLst>
              <a:gd name="adj" fmla="val 10000"/>
            </a:avLst>
          </a:prstGeom>
          <a:solidFill>
            <a:srgbClr val="92D050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  <p:sp>
        <p:nvSpPr>
          <p:cNvPr id="29" name="Freeform 28"/>
          <p:cNvSpPr/>
          <p:nvPr/>
        </p:nvSpPr>
        <p:spPr>
          <a:xfrm>
            <a:off x="2297655" y="3896349"/>
            <a:ext cx="1379939" cy="876261"/>
          </a:xfrm>
          <a:custGeom>
            <a:avLst/>
            <a:gdLst>
              <a:gd name="connsiteX0" fmla="*/ 0 w 1379939"/>
              <a:gd name="connsiteY0" fmla="*/ 87626 h 876261"/>
              <a:gd name="connsiteX1" fmla="*/ 87626 w 1379939"/>
              <a:gd name="connsiteY1" fmla="*/ 0 h 876261"/>
              <a:gd name="connsiteX2" fmla="*/ 1292313 w 1379939"/>
              <a:gd name="connsiteY2" fmla="*/ 0 h 876261"/>
              <a:gd name="connsiteX3" fmla="*/ 1379939 w 1379939"/>
              <a:gd name="connsiteY3" fmla="*/ 87626 h 876261"/>
              <a:gd name="connsiteX4" fmla="*/ 1379939 w 1379939"/>
              <a:gd name="connsiteY4" fmla="*/ 788635 h 876261"/>
              <a:gd name="connsiteX5" fmla="*/ 1292313 w 1379939"/>
              <a:gd name="connsiteY5" fmla="*/ 876261 h 876261"/>
              <a:gd name="connsiteX6" fmla="*/ 87626 w 1379939"/>
              <a:gd name="connsiteY6" fmla="*/ 876261 h 876261"/>
              <a:gd name="connsiteX7" fmla="*/ 0 w 1379939"/>
              <a:gd name="connsiteY7" fmla="*/ 788635 h 876261"/>
              <a:gd name="connsiteX8" fmla="*/ 0 w 1379939"/>
              <a:gd name="connsiteY8" fmla="*/ 87626 h 876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79939" h="876261">
                <a:moveTo>
                  <a:pt x="0" y="87626"/>
                </a:moveTo>
                <a:cubicBezTo>
                  <a:pt x="0" y="39231"/>
                  <a:pt x="39231" y="0"/>
                  <a:pt x="87626" y="0"/>
                </a:cubicBezTo>
                <a:lnTo>
                  <a:pt x="1292313" y="0"/>
                </a:lnTo>
                <a:cubicBezTo>
                  <a:pt x="1340708" y="0"/>
                  <a:pt x="1379939" y="39231"/>
                  <a:pt x="1379939" y="87626"/>
                </a:cubicBezTo>
                <a:lnTo>
                  <a:pt x="1379939" y="788635"/>
                </a:lnTo>
                <a:cubicBezTo>
                  <a:pt x="1379939" y="837030"/>
                  <a:pt x="1340708" y="876261"/>
                  <a:pt x="1292313" y="876261"/>
                </a:cubicBezTo>
                <a:lnTo>
                  <a:pt x="87626" y="876261"/>
                </a:lnTo>
                <a:cubicBezTo>
                  <a:pt x="39231" y="876261"/>
                  <a:pt x="0" y="837030"/>
                  <a:pt x="0" y="788635"/>
                </a:cubicBezTo>
                <a:lnTo>
                  <a:pt x="0" y="87626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1385" tIns="71385" rIns="71385" bIns="71385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200" kern="1200" dirty="0" smtClean="0"/>
              <a:t>Mannose,</a:t>
            </a:r>
          </a:p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200" kern="1200" dirty="0" smtClean="0"/>
              <a:t>Scavenger</a:t>
            </a:r>
            <a:endParaRPr lang="en-GB" sz="1200" kern="1200" dirty="0"/>
          </a:p>
        </p:txBody>
      </p:sp>
      <p:sp>
        <p:nvSpPr>
          <p:cNvPr id="30" name="Rounded Rectangle 29"/>
          <p:cNvSpPr/>
          <p:nvPr/>
        </p:nvSpPr>
        <p:spPr>
          <a:xfrm>
            <a:off x="2144328" y="5028284"/>
            <a:ext cx="1379939" cy="876261"/>
          </a:xfrm>
          <a:prstGeom prst="roundRect">
            <a:avLst>
              <a:gd name="adj" fmla="val 10000"/>
            </a:avLst>
          </a:prstGeom>
          <a:solidFill>
            <a:srgbClr val="92D050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  <p:sp>
        <p:nvSpPr>
          <p:cNvPr id="31" name="Freeform 30"/>
          <p:cNvSpPr/>
          <p:nvPr/>
        </p:nvSpPr>
        <p:spPr>
          <a:xfrm>
            <a:off x="2297655" y="5173944"/>
            <a:ext cx="1379939" cy="876261"/>
          </a:xfrm>
          <a:custGeom>
            <a:avLst/>
            <a:gdLst>
              <a:gd name="connsiteX0" fmla="*/ 0 w 1379939"/>
              <a:gd name="connsiteY0" fmla="*/ 87626 h 876261"/>
              <a:gd name="connsiteX1" fmla="*/ 87626 w 1379939"/>
              <a:gd name="connsiteY1" fmla="*/ 0 h 876261"/>
              <a:gd name="connsiteX2" fmla="*/ 1292313 w 1379939"/>
              <a:gd name="connsiteY2" fmla="*/ 0 h 876261"/>
              <a:gd name="connsiteX3" fmla="*/ 1379939 w 1379939"/>
              <a:gd name="connsiteY3" fmla="*/ 87626 h 876261"/>
              <a:gd name="connsiteX4" fmla="*/ 1379939 w 1379939"/>
              <a:gd name="connsiteY4" fmla="*/ 788635 h 876261"/>
              <a:gd name="connsiteX5" fmla="*/ 1292313 w 1379939"/>
              <a:gd name="connsiteY5" fmla="*/ 876261 h 876261"/>
              <a:gd name="connsiteX6" fmla="*/ 87626 w 1379939"/>
              <a:gd name="connsiteY6" fmla="*/ 876261 h 876261"/>
              <a:gd name="connsiteX7" fmla="*/ 0 w 1379939"/>
              <a:gd name="connsiteY7" fmla="*/ 788635 h 876261"/>
              <a:gd name="connsiteX8" fmla="*/ 0 w 1379939"/>
              <a:gd name="connsiteY8" fmla="*/ 87626 h 876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79939" h="876261">
                <a:moveTo>
                  <a:pt x="0" y="87626"/>
                </a:moveTo>
                <a:cubicBezTo>
                  <a:pt x="0" y="39231"/>
                  <a:pt x="39231" y="0"/>
                  <a:pt x="87626" y="0"/>
                </a:cubicBezTo>
                <a:lnTo>
                  <a:pt x="1292313" y="0"/>
                </a:lnTo>
                <a:cubicBezTo>
                  <a:pt x="1340708" y="0"/>
                  <a:pt x="1379939" y="39231"/>
                  <a:pt x="1379939" y="87626"/>
                </a:cubicBezTo>
                <a:lnTo>
                  <a:pt x="1379939" y="788635"/>
                </a:lnTo>
                <a:cubicBezTo>
                  <a:pt x="1379939" y="837030"/>
                  <a:pt x="1340708" y="876261"/>
                  <a:pt x="1292313" y="876261"/>
                </a:cubicBezTo>
                <a:lnTo>
                  <a:pt x="87626" y="876261"/>
                </a:lnTo>
                <a:cubicBezTo>
                  <a:pt x="39231" y="876261"/>
                  <a:pt x="0" y="837030"/>
                  <a:pt x="0" y="788635"/>
                </a:cubicBezTo>
                <a:lnTo>
                  <a:pt x="0" y="87626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1385" tIns="71385" rIns="71385" bIns="71385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200" kern="1200" dirty="0" smtClean="0"/>
              <a:t>Phagocytosis</a:t>
            </a:r>
            <a:endParaRPr lang="en-GB" sz="1200" kern="1200" dirty="0"/>
          </a:p>
        </p:txBody>
      </p:sp>
      <p:sp>
        <p:nvSpPr>
          <p:cNvPr id="32" name="Rounded Rectangle 31"/>
          <p:cNvSpPr/>
          <p:nvPr/>
        </p:nvSpPr>
        <p:spPr>
          <a:xfrm>
            <a:off x="3830921" y="3750689"/>
            <a:ext cx="1379939" cy="876261"/>
          </a:xfrm>
          <a:prstGeom prst="roundRect">
            <a:avLst>
              <a:gd name="adj" fmla="val 10000"/>
            </a:avLst>
          </a:prstGeom>
          <a:solidFill>
            <a:srgbClr val="92D050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  <p:sp>
        <p:nvSpPr>
          <p:cNvPr id="33" name="Freeform 32"/>
          <p:cNvSpPr/>
          <p:nvPr/>
        </p:nvSpPr>
        <p:spPr>
          <a:xfrm>
            <a:off x="3984248" y="3896349"/>
            <a:ext cx="1379939" cy="876261"/>
          </a:xfrm>
          <a:custGeom>
            <a:avLst/>
            <a:gdLst>
              <a:gd name="connsiteX0" fmla="*/ 0 w 1379939"/>
              <a:gd name="connsiteY0" fmla="*/ 87626 h 876261"/>
              <a:gd name="connsiteX1" fmla="*/ 87626 w 1379939"/>
              <a:gd name="connsiteY1" fmla="*/ 0 h 876261"/>
              <a:gd name="connsiteX2" fmla="*/ 1292313 w 1379939"/>
              <a:gd name="connsiteY2" fmla="*/ 0 h 876261"/>
              <a:gd name="connsiteX3" fmla="*/ 1379939 w 1379939"/>
              <a:gd name="connsiteY3" fmla="*/ 87626 h 876261"/>
              <a:gd name="connsiteX4" fmla="*/ 1379939 w 1379939"/>
              <a:gd name="connsiteY4" fmla="*/ 788635 h 876261"/>
              <a:gd name="connsiteX5" fmla="*/ 1292313 w 1379939"/>
              <a:gd name="connsiteY5" fmla="*/ 876261 h 876261"/>
              <a:gd name="connsiteX6" fmla="*/ 87626 w 1379939"/>
              <a:gd name="connsiteY6" fmla="*/ 876261 h 876261"/>
              <a:gd name="connsiteX7" fmla="*/ 0 w 1379939"/>
              <a:gd name="connsiteY7" fmla="*/ 788635 h 876261"/>
              <a:gd name="connsiteX8" fmla="*/ 0 w 1379939"/>
              <a:gd name="connsiteY8" fmla="*/ 87626 h 876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79939" h="876261">
                <a:moveTo>
                  <a:pt x="0" y="87626"/>
                </a:moveTo>
                <a:cubicBezTo>
                  <a:pt x="0" y="39231"/>
                  <a:pt x="39231" y="0"/>
                  <a:pt x="87626" y="0"/>
                </a:cubicBezTo>
                <a:lnTo>
                  <a:pt x="1292313" y="0"/>
                </a:lnTo>
                <a:cubicBezTo>
                  <a:pt x="1340708" y="0"/>
                  <a:pt x="1379939" y="39231"/>
                  <a:pt x="1379939" y="87626"/>
                </a:cubicBezTo>
                <a:lnTo>
                  <a:pt x="1379939" y="788635"/>
                </a:lnTo>
                <a:cubicBezTo>
                  <a:pt x="1379939" y="837030"/>
                  <a:pt x="1340708" y="876261"/>
                  <a:pt x="1292313" y="876261"/>
                </a:cubicBezTo>
                <a:lnTo>
                  <a:pt x="87626" y="876261"/>
                </a:lnTo>
                <a:cubicBezTo>
                  <a:pt x="39231" y="876261"/>
                  <a:pt x="0" y="837030"/>
                  <a:pt x="0" y="788635"/>
                </a:cubicBezTo>
                <a:lnTo>
                  <a:pt x="0" y="87626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1385" tIns="71385" rIns="71385" bIns="71385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200" kern="1200" dirty="0" smtClean="0"/>
              <a:t>Toll-like</a:t>
            </a:r>
          </a:p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200" kern="1200" dirty="0" smtClean="0"/>
              <a:t>(TLR)</a:t>
            </a:r>
            <a:endParaRPr lang="en-GB" sz="1200" kern="1200" dirty="0"/>
          </a:p>
        </p:txBody>
      </p:sp>
      <p:sp>
        <p:nvSpPr>
          <p:cNvPr id="34" name="Rounded Rectangle 33"/>
          <p:cNvSpPr/>
          <p:nvPr/>
        </p:nvSpPr>
        <p:spPr>
          <a:xfrm>
            <a:off x="3830921" y="5028284"/>
            <a:ext cx="1379939" cy="876261"/>
          </a:xfrm>
          <a:prstGeom prst="roundRect">
            <a:avLst>
              <a:gd name="adj" fmla="val 10000"/>
            </a:avLst>
          </a:prstGeom>
          <a:solidFill>
            <a:srgbClr val="92D050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  <p:sp>
        <p:nvSpPr>
          <p:cNvPr id="35" name="Freeform 34"/>
          <p:cNvSpPr/>
          <p:nvPr/>
        </p:nvSpPr>
        <p:spPr>
          <a:xfrm>
            <a:off x="3984248" y="5173944"/>
            <a:ext cx="1379939" cy="876261"/>
          </a:xfrm>
          <a:custGeom>
            <a:avLst/>
            <a:gdLst>
              <a:gd name="connsiteX0" fmla="*/ 0 w 1379939"/>
              <a:gd name="connsiteY0" fmla="*/ 87626 h 876261"/>
              <a:gd name="connsiteX1" fmla="*/ 87626 w 1379939"/>
              <a:gd name="connsiteY1" fmla="*/ 0 h 876261"/>
              <a:gd name="connsiteX2" fmla="*/ 1292313 w 1379939"/>
              <a:gd name="connsiteY2" fmla="*/ 0 h 876261"/>
              <a:gd name="connsiteX3" fmla="*/ 1379939 w 1379939"/>
              <a:gd name="connsiteY3" fmla="*/ 87626 h 876261"/>
              <a:gd name="connsiteX4" fmla="*/ 1379939 w 1379939"/>
              <a:gd name="connsiteY4" fmla="*/ 788635 h 876261"/>
              <a:gd name="connsiteX5" fmla="*/ 1292313 w 1379939"/>
              <a:gd name="connsiteY5" fmla="*/ 876261 h 876261"/>
              <a:gd name="connsiteX6" fmla="*/ 87626 w 1379939"/>
              <a:gd name="connsiteY6" fmla="*/ 876261 h 876261"/>
              <a:gd name="connsiteX7" fmla="*/ 0 w 1379939"/>
              <a:gd name="connsiteY7" fmla="*/ 788635 h 876261"/>
              <a:gd name="connsiteX8" fmla="*/ 0 w 1379939"/>
              <a:gd name="connsiteY8" fmla="*/ 87626 h 876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79939" h="876261">
                <a:moveTo>
                  <a:pt x="0" y="87626"/>
                </a:moveTo>
                <a:cubicBezTo>
                  <a:pt x="0" y="39231"/>
                  <a:pt x="39231" y="0"/>
                  <a:pt x="87626" y="0"/>
                </a:cubicBezTo>
                <a:lnTo>
                  <a:pt x="1292313" y="0"/>
                </a:lnTo>
                <a:cubicBezTo>
                  <a:pt x="1340708" y="0"/>
                  <a:pt x="1379939" y="39231"/>
                  <a:pt x="1379939" y="87626"/>
                </a:cubicBezTo>
                <a:lnTo>
                  <a:pt x="1379939" y="788635"/>
                </a:lnTo>
                <a:cubicBezTo>
                  <a:pt x="1379939" y="837030"/>
                  <a:pt x="1340708" y="876261"/>
                  <a:pt x="1292313" y="876261"/>
                </a:cubicBezTo>
                <a:lnTo>
                  <a:pt x="87626" y="876261"/>
                </a:lnTo>
                <a:cubicBezTo>
                  <a:pt x="39231" y="876261"/>
                  <a:pt x="0" y="837030"/>
                  <a:pt x="0" y="788635"/>
                </a:cubicBezTo>
                <a:lnTo>
                  <a:pt x="0" y="87626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1385" tIns="71385" rIns="71385" bIns="71385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200" kern="1200" dirty="0" smtClean="0"/>
              <a:t>Gene expression</a:t>
            </a:r>
            <a:endParaRPr lang="en-GB" sz="1200" kern="1200" dirty="0"/>
          </a:p>
        </p:txBody>
      </p:sp>
      <p:sp>
        <p:nvSpPr>
          <p:cNvPr id="36" name="Rounded Rectangle 35"/>
          <p:cNvSpPr/>
          <p:nvPr/>
        </p:nvSpPr>
        <p:spPr>
          <a:xfrm>
            <a:off x="6360811" y="2473095"/>
            <a:ext cx="1379939" cy="876261"/>
          </a:xfrm>
          <a:prstGeom prst="roundRect">
            <a:avLst>
              <a:gd name="adj" fmla="val 10000"/>
            </a:avLst>
          </a:prstGeom>
          <a:solidFill>
            <a:srgbClr val="FF6600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  <p:sp>
        <p:nvSpPr>
          <p:cNvPr id="37" name="Freeform 36"/>
          <p:cNvSpPr/>
          <p:nvPr/>
        </p:nvSpPr>
        <p:spPr>
          <a:xfrm>
            <a:off x="6514138" y="2618755"/>
            <a:ext cx="1379939" cy="876261"/>
          </a:xfrm>
          <a:custGeom>
            <a:avLst/>
            <a:gdLst>
              <a:gd name="connsiteX0" fmla="*/ 0 w 1379939"/>
              <a:gd name="connsiteY0" fmla="*/ 87626 h 876261"/>
              <a:gd name="connsiteX1" fmla="*/ 87626 w 1379939"/>
              <a:gd name="connsiteY1" fmla="*/ 0 h 876261"/>
              <a:gd name="connsiteX2" fmla="*/ 1292313 w 1379939"/>
              <a:gd name="connsiteY2" fmla="*/ 0 h 876261"/>
              <a:gd name="connsiteX3" fmla="*/ 1379939 w 1379939"/>
              <a:gd name="connsiteY3" fmla="*/ 87626 h 876261"/>
              <a:gd name="connsiteX4" fmla="*/ 1379939 w 1379939"/>
              <a:gd name="connsiteY4" fmla="*/ 788635 h 876261"/>
              <a:gd name="connsiteX5" fmla="*/ 1292313 w 1379939"/>
              <a:gd name="connsiteY5" fmla="*/ 876261 h 876261"/>
              <a:gd name="connsiteX6" fmla="*/ 87626 w 1379939"/>
              <a:gd name="connsiteY6" fmla="*/ 876261 h 876261"/>
              <a:gd name="connsiteX7" fmla="*/ 0 w 1379939"/>
              <a:gd name="connsiteY7" fmla="*/ 788635 h 876261"/>
              <a:gd name="connsiteX8" fmla="*/ 0 w 1379939"/>
              <a:gd name="connsiteY8" fmla="*/ 87626 h 876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79939" h="876261">
                <a:moveTo>
                  <a:pt x="0" y="87626"/>
                </a:moveTo>
                <a:cubicBezTo>
                  <a:pt x="0" y="39231"/>
                  <a:pt x="39231" y="0"/>
                  <a:pt x="87626" y="0"/>
                </a:cubicBezTo>
                <a:lnTo>
                  <a:pt x="1292313" y="0"/>
                </a:lnTo>
                <a:cubicBezTo>
                  <a:pt x="1340708" y="0"/>
                  <a:pt x="1379939" y="39231"/>
                  <a:pt x="1379939" y="87626"/>
                </a:cubicBezTo>
                <a:lnTo>
                  <a:pt x="1379939" y="788635"/>
                </a:lnTo>
                <a:cubicBezTo>
                  <a:pt x="1379939" y="837030"/>
                  <a:pt x="1340708" y="876261"/>
                  <a:pt x="1292313" y="876261"/>
                </a:cubicBezTo>
                <a:lnTo>
                  <a:pt x="87626" y="876261"/>
                </a:lnTo>
                <a:cubicBezTo>
                  <a:pt x="39231" y="876261"/>
                  <a:pt x="0" y="837030"/>
                  <a:pt x="0" y="788635"/>
                </a:cubicBezTo>
                <a:lnTo>
                  <a:pt x="0" y="87626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1385" tIns="71385" rIns="71385" bIns="71385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200" kern="1200" dirty="0" smtClean="0"/>
              <a:t>Intracellular/</a:t>
            </a:r>
          </a:p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200" kern="1200" dirty="0" smtClean="0"/>
              <a:t>cytoplasm</a:t>
            </a:r>
            <a:endParaRPr lang="en-GB" sz="1200" kern="1200" dirty="0"/>
          </a:p>
        </p:txBody>
      </p:sp>
      <p:sp>
        <p:nvSpPr>
          <p:cNvPr id="38" name="Rounded Rectangle 37"/>
          <p:cNvSpPr/>
          <p:nvPr/>
        </p:nvSpPr>
        <p:spPr>
          <a:xfrm>
            <a:off x="5517514" y="3750689"/>
            <a:ext cx="1379939" cy="876261"/>
          </a:xfrm>
          <a:prstGeom prst="roundRect">
            <a:avLst>
              <a:gd name="adj" fmla="val 10000"/>
            </a:avLst>
          </a:prstGeom>
          <a:solidFill>
            <a:srgbClr val="FF6600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  <p:sp>
        <p:nvSpPr>
          <p:cNvPr id="39" name="Freeform 38"/>
          <p:cNvSpPr/>
          <p:nvPr/>
        </p:nvSpPr>
        <p:spPr>
          <a:xfrm>
            <a:off x="5670841" y="3896349"/>
            <a:ext cx="1379939" cy="876261"/>
          </a:xfrm>
          <a:custGeom>
            <a:avLst/>
            <a:gdLst>
              <a:gd name="connsiteX0" fmla="*/ 0 w 1379939"/>
              <a:gd name="connsiteY0" fmla="*/ 87626 h 876261"/>
              <a:gd name="connsiteX1" fmla="*/ 87626 w 1379939"/>
              <a:gd name="connsiteY1" fmla="*/ 0 h 876261"/>
              <a:gd name="connsiteX2" fmla="*/ 1292313 w 1379939"/>
              <a:gd name="connsiteY2" fmla="*/ 0 h 876261"/>
              <a:gd name="connsiteX3" fmla="*/ 1379939 w 1379939"/>
              <a:gd name="connsiteY3" fmla="*/ 87626 h 876261"/>
              <a:gd name="connsiteX4" fmla="*/ 1379939 w 1379939"/>
              <a:gd name="connsiteY4" fmla="*/ 788635 h 876261"/>
              <a:gd name="connsiteX5" fmla="*/ 1292313 w 1379939"/>
              <a:gd name="connsiteY5" fmla="*/ 876261 h 876261"/>
              <a:gd name="connsiteX6" fmla="*/ 87626 w 1379939"/>
              <a:gd name="connsiteY6" fmla="*/ 876261 h 876261"/>
              <a:gd name="connsiteX7" fmla="*/ 0 w 1379939"/>
              <a:gd name="connsiteY7" fmla="*/ 788635 h 876261"/>
              <a:gd name="connsiteX8" fmla="*/ 0 w 1379939"/>
              <a:gd name="connsiteY8" fmla="*/ 87626 h 876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79939" h="876261">
                <a:moveTo>
                  <a:pt x="0" y="87626"/>
                </a:moveTo>
                <a:cubicBezTo>
                  <a:pt x="0" y="39231"/>
                  <a:pt x="39231" y="0"/>
                  <a:pt x="87626" y="0"/>
                </a:cubicBezTo>
                <a:lnTo>
                  <a:pt x="1292313" y="0"/>
                </a:lnTo>
                <a:cubicBezTo>
                  <a:pt x="1340708" y="0"/>
                  <a:pt x="1379939" y="39231"/>
                  <a:pt x="1379939" y="87626"/>
                </a:cubicBezTo>
                <a:lnTo>
                  <a:pt x="1379939" y="788635"/>
                </a:lnTo>
                <a:cubicBezTo>
                  <a:pt x="1379939" y="837030"/>
                  <a:pt x="1340708" y="876261"/>
                  <a:pt x="1292313" y="876261"/>
                </a:cubicBezTo>
                <a:lnTo>
                  <a:pt x="87626" y="876261"/>
                </a:lnTo>
                <a:cubicBezTo>
                  <a:pt x="39231" y="876261"/>
                  <a:pt x="0" y="837030"/>
                  <a:pt x="0" y="788635"/>
                </a:cubicBezTo>
                <a:lnTo>
                  <a:pt x="0" y="87626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1385" tIns="71385" rIns="71385" bIns="71385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200" kern="1200" dirty="0" smtClean="0"/>
              <a:t>NOD-like</a:t>
            </a:r>
          </a:p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200" kern="1200" dirty="0" smtClean="0"/>
              <a:t>(NLR)</a:t>
            </a:r>
            <a:endParaRPr lang="en-GB" sz="1200" kern="1200" dirty="0"/>
          </a:p>
        </p:txBody>
      </p:sp>
      <p:sp>
        <p:nvSpPr>
          <p:cNvPr id="40" name="Rounded Rectangle 39"/>
          <p:cNvSpPr/>
          <p:nvPr/>
        </p:nvSpPr>
        <p:spPr>
          <a:xfrm>
            <a:off x="5517514" y="5028284"/>
            <a:ext cx="1379939" cy="876261"/>
          </a:xfrm>
          <a:prstGeom prst="roundRect">
            <a:avLst>
              <a:gd name="adj" fmla="val 10000"/>
            </a:avLst>
          </a:prstGeom>
          <a:solidFill>
            <a:srgbClr val="FF6600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  <p:sp>
        <p:nvSpPr>
          <p:cNvPr id="41" name="Freeform 40"/>
          <p:cNvSpPr/>
          <p:nvPr/>
        </p:nvSpPr>
        <p:spPr>
          <a:xfrm>
            <a:off x="5670841" y="5173944"/>
            <a:ext cx="1379939" cy="876261"/>
          </a:xfrm>
          <a:custGeom>
            <a:avLst/>
            <a:gdLst>
              <a:gd name="connsiteX0" fmla="*/ 0 w 1379939"/>
              <a:gd name="connsiteY0" fmla="*/ 87626 h 876261"/>
              <a:gd name="connsiteX1" fmla="*/ 87626 w 1379939"/>
              <a:gd name="connsiteY1" fmla="*/ 0 h 876261"/>
              <a:gd name="connsiteX2" fmla="*/ 1292313 w 1379939"/>
              <a:gd name="connsiteY2" fmla="*/ 0 h 876261"/>
              <a:gd name="connsiteX3" fmla="*/ 1379939 w 1379939"/>
              <a:gd name="connsiteY3" fmla="*/ 87626 h 876261"/>
              <a:gd name="connsiteX4" fmla="*/ 1379939 w 1379939"/>
              <a:gd name="connsiteY4" fmla="*/ 788635 h 876261"/>
              <a:gd name="connsiteX5" fmla="*/ 1292313 w 1379939"/>
              <a:gd name="connsiteY5" fmla="*/ 876261 h 876261"/>
              <a:gd name="connsiteX6" fmla="*/ 87626 w 1379939"/>
              <a:gd name="connsiteY6" fmla="*/ 876261 h 876261"/>
              <a:gd name="connsiteX7" fmla="*/ 0 w 1379939"/>
              <a:gd name="connsiteY7" fmla="*/ 788635 h 876261"/>
              <a:gd name="connsiteX8" fmla="*/ 0 w 1379939"/>
              <a:gd name="connsiteY8" fmla="*/ 87626 h 876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79939" h="876261">
                <a:moveTo>
                  <a:pt x="0" y="87626"/>
                </a:moveTo>
                <a:cubicBezTo>
                  <a:pt x="0" y="39231"/>
                  <a:pt x="39231" y="0"/>
                  <a:pt x="87626" y="0"/>
                </a:cubicBezTo>
                <a:lnTo>
                  <a:pt x="1292313" y="0"/>
                </a:lnTo>
                <a:cubicBezTo>
                  <a:pt x="1340708" y="0"/>
                  <a:pt x="1379939" y="39231"/>
                  <a:pt x="1379939" y="87626"/>
                </a:cubicBezTo>
                <a:lnTo>
                  <a:pt x="1379939" y="788635"/>
                </a:lnTo>
                <a:cubicBezTo>
                  <a:pt x="1379939" y="837030"/>
                  <a:pt x="1340708" y="876261"/>
                  <a:pt x="1292313" y="876261"/>
                </a:cubicBezTo>
                <a:lnTo>
                  <a:pt x="87626" y="876261"/>
                </a:lnTo>
                <a:cubicBezTo>
                  <a:pt x="39231" y="876261"/>
                  <a:pt x="0" y="837030"/>
                  <a:pt x="0" y="788635"/>
                </a:cubicBezTo>
                <a:lnTo>
                  <a:pt x="0" y="87626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1385" tIns="71385" rIns="71385" bIns="71385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200" kern="1200" dirty="0" smtClean="0"/>
              <a:t>Gene expression,</a:t>
            </a:r>
          </a:p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200" kern="1200" dirty="0" smtClean="0"/>
              <a:t>protein maturation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7204108" y="3750689"/>
            <a:ext cx="1379939" cy="876261"/>
          </a:xfrm>
          <a:prstGeom prst="roundRect">
            <a:avLst>
              <a:gd name="adj" fmla="val 10000"/>
            </a:avLst>
          </a:prstGeom>
          <a:solidFill>
            <a:srgbClr val="FF6600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  <p:sp>
        <p:nvSpPr>
          <p:cNvPr id="43" name="Freeform 42"/>
          <p:cNvSpPr/>
          <p:nvPr/>
        </p:nvSpPr>
        <p:spPr>
          <a:xfrm>
            <a:off x="7357434" y="3896349"/>
            <a:ext cx="1379939" cy="876261"/>
          </a:xfrm>
          <a:custGeom>
            <a:avLst/>
            <a:gdLst>
              <a:gd name="connsiteX0" fmla="*/ 0 w 1379939"/>
              <a:gd name="connsiteY0" fmla="*/ 87626 h 876261"/>
              <a:gd name="connsiteX1" fmla="*/ 87626 w 1379939"/>
              <a:gd name="connsiteY1" fmla="*/ 0 h 876261"/>
              <a:gd name="connsiteX2" fmla="*/ 1292313 w 1379939"/>
              <a:gd name="connsiteY2" fmla="*/ 0 h 876261"/>
              <a:gd name="connsiteX3" fmla="*/ 1379939 w 1379939"/>
              <a:gd name="connsiteY3" fmla="*/ 87626 h 876261"/>
              <a:gd name="connsiteX4" fmla="*/ 1379939 w 1379939"/>
              <a:gd name="connsiteY4" fmla="*/ 788635 h 876261"/>
              <a:gd name="connsiteX5" fmla="*/ 1292313 w 1379939"/>
              <a:gd name="connsiteY5" fmla="*/ 876261 h 876261"/>
              <a:gd name="connsiteX6" fmla="*/ 87626 w 1379939"/>
              <a:gd name="connsiteY6" fmla="*/ 876261 h 876261"/>
              <a:gd name="connsiteX7" fmla="*/ 0 w 1379939"/>
              <a:gd name="connsiteY7" fmla="*/ 788635 h 876261"/>
              <a:gd name="connsiteX8" fmla="*/ 0 w 1379939"/>
              <a:gd name="connsiteY8" fmla="*/ 87626 h 876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79939" h="876261">
                <a:moveTo>
                  <a:pt x="0" y="87626"/>
                </a:moveTo>
                <a:cubicBezTo>
                  <a:pt x="0" y="39231"/>
                  <a:pt x="39231" y="0"/>
                  <a:pt x="87626" y="0"/>
                </a:cubicBezTo>
                <a:lnTo>
                  <a:pt x="1292313" y="0"/>
                </a:lnTo>
                <a:cubicBezTo>
                  <a:pt x="1340708" y="0"/>
                  <a:pt x="1379939" y="39231"/>
                  <a:pt x="1379939" y="87626"/>
                </a:cubicBezTo>
                <a:lnTo>
                  <a:pt x="1379939" y="788635"/>
                </a:lnTo>
                <a:cubicBezTo>
                  <a:pt x="1379939" y="837030"/>
                  <a:pt x="1340708" y="876261"/>
                  <a:pt x="1292313" y="876261"/>
                </a:cubicBezTo>
                <a:lnTo>
                  <a:pt x="87626" y="876261"/>
                </a:lnTo>
                <a:cubicBezTo>
                  <a:pt x="39231" y="876261"/>
                  <a:pt x="0" y="837030"/>
                  <a:pt x="0" y="788635"/>
                </a:cubicBezTo>
                <a:lnTo>
                  <a:pt x="0" y="87626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1385" tIns="71385" rIns="71385" bIns="71385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200" kern="1200" dirty="0" smtClean="0"/>
              <a:t>RIG-like</a:t>
            </a:r>
          </a:p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200" kern="1200" dirty="0" smtClean="0"/>
              <a:t>(RLR)</a:t>
            </a:r>
            <a:endParaRPr lang="en-GB" sz="1200" kern="1200" dirty="0"/>
          </a:p>
        </p:txBody>
      </p:sp>
      <p:sp>
        <p:nvSpPr>
          <p:cNvPr id="44" name="Rounded Rectangle 43"/>
          <p:cNvSpPr/>
          <p:nvPr/>
        </p:nvSpPr>
        <p:spPr>
          <a:xfrm>
            <a:off x="7204108" y="5028284"/>
            <a:ext cx="1379939" cy="876261"/>
          </a:xfrm>
          <a:prstGeom prst="roundRect">
            <a:avLst>
              <a:gd name="adj" fmla="val 10000"/>
            </a:avLst>
          </a:prstGeom>
          <a:solidFill>
            <a:srgbClr val="FF6600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  <p:sp>
        <p:nvSpPr>
          <p:cNvPr id="45" name="Freeform 44"/>
          <p:cNvSpPr/>
          <p:nvPr/>
        </p:nvSpPr>
        <p:spPr>
          <a:xfrm>
            <a:off x="7357434" y="5173944"/>
            <a:ext cx="1379939" cy="876261"/>
          </a:xfrm>
          <a:custGeom>
            <a:avLst/>
            <a:gdLst>
              <a:gd name="connsiteX0" fmla="*/ 0 w 1379939"/>
              <a:gd name="connsiteY0" fmla="*/ 87626 h 876261"/>
              <a:gd name="connsiteX1" fmla="*/ 87626 w 1379939"/>
              <a:gd name="connsiteY1" fmla="*/ 0 h 876261"/>
              <a:gd name="connsiteX2" fmla="*/ 1292313 w 1379939"/>
              <a:gd name="connsiteY2" fmla="*/ 0 h 876261"/>
              <a:gd name="connsiteX3" fmla="*/ 1379939 w 1379939"/>
              <a:gd name="connsiteY3" fmla="*/ 87626 h 876261"/>
              <a:gd name="connsiteX4" fmla="*/ 1379939 w 1379939"/>
              <a:gd name="connsiteY4" fmla="*/ 788635 h 876261"/>
              <a:gd name="connsiteX5" fmla="*/ 1292313 w 1379939"/>
              <a:gd name="connsiteY5" fmla="*/ 876261 h 876261"/>
              <a:gd name="connsiteX6" fmla="*/ 87626 w 1379939"/>
              <a:gd name="connsiteY6" fmla="*/ 876261 h 876261"/>
              <a:gd name="connsiteX7" fmla="*/ 0 w 1379939"/>
              <a:gd name="connsiteY7" fmla="*/ 788635 h 876261"/>
              <a:gd name="connsiteX8" fmla="*/ 0 w 1379939"/>
              <a:gd name="connsiteY8" fmla="*/ 87626 h 876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79939" h="876261">
                <a:moveTo>
                  <a:pt x="0" y="87626"/>
                </a:moveTo>
                <a:cubicBezTo>
                  <a:pt x="0" y="39231"/>
                  <a:pt x="39231" y="0"/>
                  <a:pt x="87626" y="0"/>
                </a:cubicBezTo>
                <a:lnTo>
                  <a:pt x="1292313" y="0"/>
                </a:lnTo>
                <a:cubicBezTo>
                  <a:pt x="1340708" y="0"/>
                  <a:pt x="1379939" y="39231"/>
                  <a:pt x="1379939" y="87626"/>
                </a:cubicBezTo>
                <a:lnTo>
                  <a:pt x="1379939" y="788635"/>
                </a:lnTo>
                <a:cubicBezTo>
                  <a:pt x="1379939" y="837030"/>
                  <a:pt x="1340708" y="876261"/>
                  <a:pt x="1292313" y="876261"/>
                </a:cubicBezTo>
                <a:lnTo>
                  <a:pt x="87626" y="876261"/>
                </a:lnTo>
                <a:cubicBezTo>
                  <a:pt x="39231" y="876261"/>
                  <a:pt x="0" y="837030"/>
                  <a:pt x="0" y="788635"/>
                </a:cubicBezTo>
                <a:lnTo>
                  <a:pt x="0" y="87626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1385" tIns="71385" rIns="71385" bIns="71385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200" kern="1200" dirty="0" smtClean="0"/>
              <a:t>Gene expression</a:t>
            </a:r>
            <a:endParaRPr lang="en-GB" sz="1200" kern="1200" dirty="0"/>
          </a:p>
        </p:txBody>
      </p:sp>
    </p:spTree>
    <p:extLst>
      <p:ext uri="{BB962C8B-B14F-4D97-AF65-F5344CB8AC3E}">
        <p14:creationId xmlns:p14="http://schemas.microsoft.com/office/powerpoint/2010/main" val="2995686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29" grpId="0" animBg="1"/>
      <p:bldP spid="31" grpId="0" animBg="1"/>
      <p:bldP spid="33" grpId="0" animBg="1"/>
      <p:bldP spid="35" grpId="0" animBg="1"/>
      <p:bldP spid="39" grpId="0" animBg="1"/>
      <p:bldP spid="41" grpId="0" animBg="1"/>
      <p:bldP spid="43" grpId="0" animBg="1"/>
      <p:bldP spid="4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4"/>
          <p:cNvSpPr>
            <a:spLocks noChangeArrowheads="1"/>
          </p:cNvSpPr>
          <p:nvPr/>
        </p:nvSpPr>
        <p:spPr bwMode="auto">
          <a:xfrm>
            <a:off x="1006475" y="2925050"/>
            <a:ext cx="7129463" cy="36004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11267" name="Oval 33"/>
          <p:cNvSpPr>
            <a:spLocks noChangeArrowheads="1"/>
          </p:cNvSpPr>
          <p:nvPr/>
        </p:nvSpPr>
        <p:spPr bwMode="auto">
          <a:xfrm>
            <a:off x="3373438" y="4752263"/>
            <a:ext cx="2879725" cy="1295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endParaRPr lang="en-US" dirty="0"/>
          </a:p>
        </p:txBody>
      </p:sp>
      <p:grpSp>
        <p:nvGrpSpPr>
          <p:cNvPr id="2" name="Group 350"/>
          <p:cNvGrpSpPr>
            <a:grpSpLocks/>
          </p:cNvGrpSpPr>
          <p:nvPr/>
        </p:nvGrpSpPr>
        <p:grpSpPr bwMode="auto">
          <a:xfrm>
            <a:off x="2462213" y="1656639"/>
            <a:ext cx="5157787" cy="1295400"/>
            <a:chOff x="1551" y="1253"/>
            <a:chExt cx="3249" cy="816"/>
          </a:xfrm>
        </p:grpSpPr>
        <p:grpSp>
          <p:nvGrpSpPr>
            <p:cNvPr id="11306" name="Group 11"/>
            <p:cNvGrpSpPr>
              <a:grpSpLocks noChangeAspect="1"/>
            </p:cNvGrpSpPr>
            <p:nvPr/>
          </p:nvGrpSpPr>
          <p:grpSpPr bwMode="auto">
            <a:xfrm>
              <a:off x="4014" y="1661"/>
              <a:ext cx="442" cy="408"/>
              <a:chOff x="4014" y="3203"/>
              <a:chExt cx="726" cy="635"/>
            </a:xfrm>
          </p:grpSpPr>
          <p:sp>
            <p:nvSpPr>
              <p:cNvPr id="11329" name="Oval 5"/>
              <p:cNvSpPr>
                <a:spLocks noChangeAspect="1" noChangeArrowheads="1"/>
              </p:cNvSpPr>
              <p:nvPr/>
            </p:nvSpPr>
            <p:spPr bwMode="auto">
              <a:xfrm flipH="1">
                <a:off x="4332" y="3203"/>
                <a:ext cx="317" cy="317"/>
              </a:xfrm>
              <a:prstGeom prst="ellipse">
                <a:avLst/>
              </a:prstGeom>
              <a:noFill/>
              <a:ln w="762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30" name="Rectangle 6"/>
              <p:cNvSpPr>
                <a:spLocks noChangeAspect="1" noChangeArrowheads="1"/>
              </p:cNvSpPr>
              <p:nvPr/>
            </p:nvSpPr>
            <p:spPr bwMode="auto">
              <a:xfrm flipH="1">
                <a:off x="4468" y="3339"/>
                <a:ext cx="272" cy="2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31" name="Oval 7"/>
              <p:cNvSpPr>
                <a:spLocks noChangeAspect="1" noChangeArrowheads="1"/>
              </p:cNvSpPr>
              <p:nvPr/>
            </p:nvSpPr>
            <p:spPr bwMode="auto">
              <a:xfrm flipH="1">
                <a:off x="4377" y="3521"/>
                <a:ext cx="181" cy="317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66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32" name="Oval 8"/>
              <p:cNvSpPr>
                <a:spLocks noChangeAspect="1" noChangeArrowheads="1"/>
              </p:cNvSpPr>
              <p:nvPr/>
            </p:nvSpPr>
            <p:spPr bwMode="auto">
              <a:xfrm>
                <a:off x="4105" y="3203"/>
                <a:ext cx="317" cy="317"/>
              </a:xfrm>
              <a:prstGeom prst="ellipse">
                <a:avLst/>
              </a:prstGeom>
              <a:noFill/>
              <a:ln w="76200">
                <a:solidFill>
                  <a:srgbClr val="FF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33" name="Rectangle 9"/>
              <p:cNvSpPr>
                <a:spLocks noChangeAspect="1" noChangeArrowheads="1"/>
              </p:cNvSpPr>
              <p:nvPr/>
            </p:nvSpPr>
            <p:spPr bwMode="auto">
              <a:xfrm>
                <a:off x="4014" y="3339"/>
                <a:ext cx="272" cy="27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34" name="Oval 10"/>
              <p:cNvSpPr>
                <a:spLocks noChangeAspect="1" noChangeArrowheads="1"/>
              </p:cNvSpPr>
              <p:nvPr/>
            </p:nvSpPr>
            <p:spPr bwMode="auto">
              <a:xfrm>
                <a:off x="4196" y="3521"/>
                <a:ext cx="181" cy="317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66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307" name="Group 19"/>
            <p:cNvGrpSpPr>
              <a:grpSpLocks noChangeAspect="1"/>
            </p:cNvGrpSpPr>
            <p:nvPr/>
          </p:nvGrpSpPr>
          <p:grpSpPr bwMode="auto">
            <a:xfrm>
              <a:off x="2743" y="1661"/>
              <a:ext cx="442" cy="408"/>
              <a:chOff x="4014" y="3203"/>
              <a:chExt cx="726" cy="635"/>
            </a:xfrm>
          </p:grpSpPr>
          <p:sp>
            <p:nvSpPr>
              <p:cNvPr id="11323" name="Oval 20"/>
              <p:cNvSpPr>
                <a:spLocks noChangeAspect="1" noChangeArrowheads="1"/>
              </p:cNvSpPr>
              <p:nvPr/>
            </p:nvSpPr>
            <p:spPr bwMode="auto">
              <a:xfrm flipH="1">
                <a:off x="4332" y="3203"/>
                <a:ext cx="317" cy="317"/>
              </a:xfrm>
              <a:prstGeom prst="ellipse">
                <a:avLst/>
              </a:prstGeom>
              <a:noFill/>
              <a:ln w="762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24" name="Rectangle 21"/>
              <p:cNvSpPr>
                <a:spLocks noChangeAspect="1" noChangeArrowheads="1"/>
              </p:cNvSpPr>
              <p:nvPr/>
            </p:nvSpPr>
            <p:spPr bwMode="auto">
              <a:xfrm flipH="1">
                <a:off x="4468" y="3339"/>
                <a:ext cx="272" cy="2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25" name="Oval 22"/>
              <p:cNvSpPr>
                <a:spLocks noChangeAspect="1" noChangeArrowheads="1"/>
              </p:cNvSpPr>
              <p:nvPr/>
            </p:nvSpPr>
            <p:spPr bwMode="auto">
              <a:xfrm flipH="1">
                <a:off x="4377" y="3521"/>
                <a:ext cx="181" cy="317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66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26" name="Oval 23"/>
              <p:cNvSpPr>
                <a:spLocks noChangeAspect="1" noChangeArrowheads="1"/>
              </p:cNvSpPr>
              <p:nvPr/>
            </p:nvSpPr>
            <p:spPr bwMode="auto">
              <a:xfrm>
                <a:off x="4105" y="3203"/>
                <a:ext cx="317" cy="317"/>
              </a:xfrm>
              <a:prstGeom prst="ellipse">
                <a:avLst/>
              </a:prstGeom>
              <a:noFill/>
              <a:ln w="76200">
                <a:solidFill>
                  <a:srgbClr val="FF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27" name="Rectangle 24"/>
              <p:cNvSpPr>
                <a:spLocks noChangeAspect="1" noChangeArrowheads="1"/>
              </p:cNvSpPr>
              <p:nvPr/>
            </p:nvSpPr>
            <p:spPr bwMode="auto">
              <a:xfrm>
                <a:off x="4014" y="3339"/>
                <a:ext cx="272" cy="27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28" name="Oval 25"/>
              <p:cNvSpPr>
                <a:spLocks noChangeAspect="1" noChangeArrowheads="1"/>
              </p:cNvSpPr>
              <p:nvPr/>
            </p:nvSpPr>
            <p:spPr bwMode="auto">
              <a:xfrm>
                <a:off x="4196" y="3521"/>
                <a:ext cx="181" cy="317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66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315" name="Group 26"/>
            <p:cNvGrpSpPr>
              <a:grpSpLocks noChangeAspect="1"/>
            </p:cNvGrpSpPr>
            <p:nvPr/>
          </p:nvGrpSpPr>
          <p:grpSpPr bwMode="auto">
            <a:xfrm>
              <a:off x="1551" y="1762"/>
              <a:ext cx="442" cy="175"/>
              <a:chOff x="4014" y="3339"/>
              <a:chExt cx="726" cy="272"/>
            </a:xfrm>
          </p:grpSpPr>
          <p:sp>
            <p:nvSpPr>
              <p:cNvPr id="11318" name="Rectangle 28"/>
              <p:cNvSpPr>
                <a:spLocks noChangeAspect="1" noChangeArrowheads="1"/>
              </p:cNvSpPr>
              <p:nvPr/>
            </p:nvSpPr>
            <p:spPr bwMode="auto">
              <a:xfrm flipH="1">
                <a:off x="4468" y="3339"/>
                <a:ext cx="272" cy="2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21" name="Rectangle 31"/>
              <p:cNvSpPr>
                <a:spLocks noChangeAspect="1" noChangeArrowheads="1"/>
              </p:cNvSpPr>
              <p:nvPr/>
            </p:nvSpPr>
            <p:spPr bwMode="auto">
              <a:xfrm>
                <a:off x="4014" y="3339"/>
                <a:ext cx="272" cy="27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310" name="Text Box 51"/>
            <p:cNvSpPr txBox="1">
              <a:spLocks noChangeArrowheads="1"/>
            </p:cNvSpPr>
            <p:nvPr/>
          </p:nvSpPr>
          <p:spPr bwMode="auto">
            <a:xfrm>
              <a:off x="3113" y="1665"/>
              <a:ext cx="62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 dirty="0">
                  <a:solidFill>
                    <a:srgbClr val="FF0000"/>
                  </a:solidFill>
                </a:rPr>
                <a:t>TLR 2/1</a:t>
              </a:r>
            </a:p>
            <a:p>
              <a:pPr eaLnBrk="1" hangingPunct="1"/>
              <a:r>
                <a:rPr lang="en-GB" dirty="0">
                  <a:solidFill>
                    <a:srgbClr val="FF0000"/>
                  </a:solidFill>
                </a:rPr>
                <a:t>TLR 2/6</a:t>
              </a:r>
            </a:p>
          </p:txBody>
        </p:sp>
        <p:sp>
          <p:nvSpPr>
            <p:cNvPr id="11311" name="Text Box 52"/>
            <p:cNvSpPr txBox="1">
              <a:spLocks noChangeArrowheads="1"/>
            </p:cNvSpPr>
            <p:nvPr/>
          </p:nvSpPr>
          <p:spPr bwMode="auto">
            <a:xfrm>
              <a:off x="4332" y="1764"/>
              <a:ext cx="46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 dirty="0">
                  <a:solidFill>
                    <a:srgbClr val="FF0000"/>
                  </a:solidFill>
                </a:rPr>
                <a:t>TLR4</a:t>
              </a:r>
            </a:p>
          </p:txBody>
        </p:sp>
        <p:sp>
          <p:nvSpPr>
            <p:cNvPr id="11312" name="Text Box 200"/>
            <p:cNvSpPr txBox="1">
              <a:spLocks noChangeArrowheads="1"/>
            </p:cNvSpPr>
            <p:nvPr/>
          </p:nvSpPr>
          <p:spPr bwMode="auto">
            <a:xfrm>
              <a:off x="2425" y="1253"/>
              <a:ext cx="118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GB"/>
                <a:t>Lipoteichoic acid</a:t>
              </a:r>
            </a:p>
            <a:p>
              <a:pPr algn="ctr" eaLnBrk="1" hangingPunct="1"/>
              <a:r>
                <a:rPr lang="en-GB"/>
                <a:t>Lipopeptides</a:t>
              </a:r>
            </a:p>
          </p:txBody>
        </p:sp>
        <p:sp>
          <p:nvSpPr>
            <p:cNvPr id="11313" name="Text Box 201"/>
            <p:cNvSpPr txBox="1">
              <a:spLocks noChangeArrowheads="1"/>
            </p:cNvSpPr>
            <p:nvPr/>
          </p:nvSpPr>
          <p:spPr bwMode="auto">
            <a:xfrm>
              <a:off x="4034" y="1401"/>
              <a:ext cx="3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/>
                <a:t>LPS</a:t>
              </a:r>
            </a:p>
          </p:txBody>
        </p:sp>
      </p:grpSp>
      <p:sp>
        <p:nvSpPr>
          <p:cNvPr id="11303" name="Text Box 47"/>
          <p:cNvSpPr txBox="1">
            <a:spLocks noChangeArrowheads="1"/>
          </p:cNvSpPr>
          <p:nvPr/>
        </p:nvSpPr>
        <p:spPr bwMode="auto">
          <a:xfrm>
            <a:off x="1368807" y="4933369"/>
            <a:ext cx="69922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sz="2000" dirty="0" smtClean="0">
                <a:solidFill>
                  <a:srgbClr val="FF0000"/>
                </a:solidFill>
              </a:rPr>
              <a:t>NLR</a:t>
            </a: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11270" name="Text Box 337"/>
          <p:cNvSpPr txBox="1">
            <a:spLocks noChangeArrowheads="1"/>
          </p:cNvSpPr>
          <p:nvPr/>
        </p:nvSpPr>
        <p:spPr bwMode="auto">
          <a:xfrm>
            <a:off x="766990" y="511704"/>
            <a:ext cx="749163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sz="3200" dirty="0" smtClean="0"/>
              <a:t>Organisation of PAMP recognition and gene expression</a:t>
            </a:r>
            <a:endParaRPr lang="en-GB" sz="3200" dirty="0"/>
          </a:p>
        </p:txBody>
      </p:sp>
      <p:grpSp>
        <p:nvGrpSpPr>
          <p:cNvPr id="8" name="Group 353"/>
          <p:cNvGrpSpPr>
            <a:grpSpLocks/>
          </p:cNvGrpSpPr>
          <p:nvPr/>
        </p:nvGrpSpPr>
        <p:grpSpPr bwMode="auto">
          <a:xfrm>
            <a:off x="6319838" y="3456863"/>
            <a:ext cx="1568450" cy="1655762"/>
            <a:chOff x="3981" y="2387"/>
            <a:chExt cx="988" cy="1043"/>
          </a:xfrm>
        </p:grpSpPr>
        <p:sp>
          <p:nvSpPr>
            <p:cNvPr id="11293" name="Oval 34"/>
            <p:cNvSpPr>
              <a:spLocks noChangeArrowheads="1"/>
            </p:cNvSpPr>
            <p:nvPr/>
          </p:nvSpPr>
          <p:spPr bwMode="auto">
            <a:xfrm rot="-83266">
              <a:off x="3981" y="2387"/>
              <a:ext cx="895" cy="1043"/>
            </a:xfrm>
            <a:prstGeom prst="ellipse">
              <a:avLst/>
            </a:prstGeom>
            <a:solidFill>
              <a:srgbClr val="CDD2E5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1294" name="Oval 36"/>
            <p:cNvSpPr>
              <a:spLocks noChangeAspect="1" noChangeArrowheads="1"/>
            </p:cNvSpPr>
            <p:nvPr/>
          </p:nvSpPr>
          <p:spPr bwMode="auto">
            <a:xfrm rot="16724358" flipH="1">
              <a:off x="4571" y="2794"/>
              <a:ext cx="193" cy="204"/>
            </a:xfrm>
            <a:prstGeom prst="ellips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5" name="Rectangle 37"/>
            <p:cNvSpPr>
              <a:spLocks noChangeAspect="1" noChangeArrowheads="1"/>
            </p:cNvSpPr>
            <p:nvPr/>
          </p:nvSpPr>
          <p:spPr bwMode="auto">
            <a:xfrm rot="16724358" flipH="1">
              <a:off x="4668" y="2753"/>
              <a:ext cx="166" cy="175"/>
            </a:xfrm>
            <a:prstGeom prst="rect">
              <a:avLst/>
            </a:prstGeom>
            <a:solidFill>
              <a:srgbClr val="CDD2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6" name="Oval 38"/>
            <p:cNvSpPr>
              <a:spLocks noChangeAspect="1" noChangeArrowheads="1"/>
            </p:cNvSpPr>
            <p:nvPr/>
          </p:nvSpPr>
          <p:spPr bwMode="auto">
            <a:xfrm rot="16724358" flipH="1">
              <a:off x="4812" y="2840"/>
              <a:ext cx="110" cy="20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6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7" name="Oval 39"/>
            <p:cNvSpPr>
              <a:spLocks noChangeAspect="1" noChangeArrowheads="1"/>
            </p:cNvSpPr>
            <p:nvPr/>
          </p:nvSpPr>
          <p:spPr bwMode="auto">
            <a:xfrm rot="-4875642">
              <a:off x="4550" y="2932"/>
              <a:ext cx="193" cy="204"/>
            </a:xfrm>
            <a:prstGeom prst="ellipse">
              <a:avLst/>
            </a:prstGeom>
            <a:noFill/>
            <a:ln w="76200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8" name="Rectangle 40"/>
            <p:cNvSpPr>
              <a:spLocks noChangeAspect="1" noChangeArrowheads="1"/>
            </p:cNvSpPr>
            <p:nvPr/>
          </p:nvSpPr>
          <p:spPr bwMode="auto">
            <a:xfrm rot="-4875642">
              <a:off x="4625" y="3025"/>
              <a:ext cx="166" cy="175"/>
            </a:xfrm>
            <a:prstGeom prst="rect">
              <a:avLst/>
            </a:prstGeom>
            <a:solidFill>
              <a:srgbClr val="CDD2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9" name="Oval 41"/>
            <p:cNvSpPr>
              <a:spLocks noChangeAspect="1" noChangeArrowheads="1"/>
            </p:cNvSpPr>
            <p:nvPr/>
          </p:nvSpPr>
          <p:spPr bwMode="auto">
            <a:xfrm rot="-4875642">
              <a:off x="4795" y="2950"/>
              <a:ext cx="110" cy="20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6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0" name="Text Box 44"/>
            <p:cNvSpPr txBox="1">
              <a:spLocks noChangeArrowheads="1"/>
            </p:cNvSpPr>
            <p:nvPr/>
          </p:nvSpPr>
          <p:spPr bwMode="auto">
            <a:xfrm>
              <a:off x="4000" y="2523"/>
              <a:ext cx="86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 b="1" i="1" dirty="0" smtClean="0">
                  <a:solidFill>
                    <a:srgbClr val="FF0066"/>
                  </a:solidFill>
                </a:rPr>
                <a:t>Endosome</a:t>
              </a:r>
              <a:endParaRPr lang="en-GB" b="1" i="1" dirty="0">
                <a:solidFill>
                  <a:srgbClr val="FF0066"/>
                </a:solidFill>
              </a:endParaRPr>
            </a:p>
          </p:txBody>
        </p:sp>
        <p:sp>
          <p:nvSpPr>
            <p:cNvPr id="11301" name="Text Box 340"/>
            <p:cNvSpPr txBox="1">
              <a:spLocks noChangeArrowheads="1"/>
            </p:cNvSpPr>
            <p:nvPr/>
          </p:nvSpPr>
          <p:spPr bwMode="auto">
            <a:xfrm>
              <a:off x="3990" y="2733"/>
              <a:ext cx="561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GB" dirty="0"/>
                <a:t>TLR</a:t>
              </a:r>
            </a:p>
            <a:p>
              <a:pPr algn="ctr" eaLnBrk="1" hangingPunct="1"/>
              <a:r>
                <a:rPr lang="en-GB" dirty="0" smtClean="0"/>
                <a:t>3,7,8,9</a:t>
              </a:r>
              <a:endParaRPr lang="en-GB" dirty="0"/>
            </a:p>
          </p:txBody>
        </p:sp>
      </p:grpSp>
      <p:grpSp>
        <p:nvGrpSpPr>
          <p:cNvPr id="9" name="Group 355"/>
          <p:cNvGrpSpPr>
            <a:grpSpLocks/>
          </p:cNvGrpSpPr>
          <p:nvPr/>
        </p:nvGrpSpPr>
        <p:grpSpPr bwMode="auto">
          <a:xfrm>
            <a:off x="1154113" y="5176125"/>
            <a:ext cx="2860675" cy="1404938"/>
            <a:chOff x="718" y="3262"/>
            <a:chExt cx="1802" cy="885"/>
          </a:xfrm>
        </p:grpSpPr>
        <p:sp>
          <p:nvSpPr>
            <p:cNvPr id="11286" name="Text Box 63"/>
            <p:cNvSpPr txBox="1">
              <a:spLocks noChangeArrowheads="1"/>
            </p:cNvSpPr>
            <p:nvPr/>
          </p:nvSpPr>
          <p:spPr bwMode="auto">
            <a:xfrm>
              <a:off x="718" y="3636"/>
              <a:ext cx="727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GB" sz="1600" dirty="0" err="1"/>
                <a:t>Caspase</a:t>
              </a:r>
              <a:r>
                <a:rPr lang="en-GB" sz="1600" dirty="0"/>
                <a:t> 1</a:t>
              </a:r>
            </a:p>
            <a:p>
              <a:pPr algn="ctr" eaLnBrk="1" hangingPunct="1"/>
              <a:r>
                <a:rPr lang="en-GB" sz="1600" dirty="0"/>
                <a:t>(ICE)</a:t>
              </a:r>
            </a:p>
          </p:txBody>
        </p:sp>
        <p:sp>
          <p:nvSpPr>
            <p:cNvPr id="11287" name="Text Box 64"/>
            <p:cNvSpPr txBox="1">
              <a:spLocks noChangeArrowheads="1"/>
            </p:cNvSpPr>
            <p:nvPr/>
          </p:nvSpPr>
          <p:spPr bwMode="auto">
            <a:xfrm>
              <a:off x="1395" y="3262"/>
              <a:ext cx="633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 dirty="0" smtClean="0">
                  <a:solidFill>
                    <a:srgbClr val="FF0066"/>
                  </a:solidFill>
                </a:rPr>
                <a:t>Pro-IL1,</a:t>
              </a:r>
            </a:p>
            <a:p>
              <a:pPr eaLnBrk="1" hangingPunct="1"/>
              <a:r>
                <a:rPr lang="en-GB" dirty="0" smtClean="0">
                  <a:solidFill>
                    <a:srgbClr val="FF0066"/>
                  </a:solidFill>
                </a:rPr>
                <a:t>IL18</a:t>
              </a:r>
              <a:endParaRPr lang="en-GB" dirty="0">
                <a:solidFill>
                  <a:srgbClr val="FF0066"/>
                </a:solidFill>
              </a:endParaRPr>
            </a:p>
          </p:txBody>
        </p:sp>
        <p:sp>
          <p:nvSpPr>
            <p:cNvPr id="11288" name="Line 65"/>
            <p:cNvSpPr>
              <a:spLocks noChangeShapeType="1"/>
            </p:cNvSpPr>
            <p:nvPr/>
          </p:nvSpPr>
          <p:spPr bwMode="auto">
            <a:xfrm flipH="1">
              <a:off x="1763" y="3488"/>
              <a:ext cx="4" cy="3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289" name="Text Box 66"/>
            <p:cNvSpPr txBox="1">
              <a:spLocks noChangeArrowheads="1"/>
            </p:cNvSpPr>
            <p:nvPr/>
          </p:nvSpPr>
          <p:spPr bwMode="auto">
            <a:xfrm>
              <a:off x="1566" y="3914"/>
              <a:ext cx="68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 dirty="0" smtClean="0">
                  <a:solidFill>
                    <a:srgbClr val="FF0066"/>
                  </a:solidFill>
                </a:rPr>
                <a:t>IL1, IL18</a:t>
              </a:r>
              <a:endParaRPr lang="en-GB" dirty="0">
                <a:solidFill>
                  <a:srgbClr val="FF0066"/>
                </a:solidFill>
              </a:endParaRPr>
            </a:p>
          </p:txBody>
        </p:sp>
        <p:sp>
          <p:nvSpPr>
            <p:cNvPr id="11290" name="Line 341"/>
            <p:cNvSpPr>
              <a:spLocks noChangeShapeType="1"/>
            </p:cNvSpPr>
            <p:nvPr/>
          </p:nvSpPr>
          <p:spPr bwMode="auto">
            <a:xfrm flipH="1">
              <a:off x="2045" y="3466"/>
              <a:ext cx="475" cy="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291" name="AutoShape 346"/>
            <p:cNvSpPr>
              <a:spLocks noChangeArrowheads="1"/>
            </p:cNvSpPr>
            <p:nvPr/>
          </p:nvSpPr>
          <p:spPr bwMode="auto">
            <a:xfrm>
              <a:off x="1009" y="3326"/>
              <a:ext cx="143" cy="358"/>
            </a:xfrm>
            <a:prstGeom prst="downArrow">
              <a:avLst>
                <a:gd name="adj1" fmla="val 50000"/>
                <a:gd name="adj2" fmla="val 44231"/>
              </a:avLst>
            </a:prstGeom>
            <a:gradFill rotWithShape="1">
              <a:gsLst>
                <a:gs pos="0">
                  <a:srgbClr val="CDD2E5"/>
                </a:gs>
                <a:gs pos="50000">
                  <a:srgbClr val="5F616A"/>
                </a:gs>
                <a:gs pos="100000">
                  <a:srgbClr val="CDD2E5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1292" name="Line 347"/>
            <p:cNvSpPr>
              <a:spLocks noChangeShapeType="1"/>
            </p:cNvSpPr>
            <p:nvPr/>
          </p:nvSpPr>
          <p:spPr bwMode="auto">
            <a:xfrm>
              <a:off x="1425" y="3747"/>
              <a:ext cx="31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196483" y="2969500"/>
            <a:ext cx="5083668" cy="2782887"/>
            <a:chOff x="1196483" y="2969500"/>
            <a:chExt cx="5083668" cy="2782887"/>
          </a:xfrm>
        </p:grpSpPr>
        <p:grpSp>
          <p:nvGrpSpPr>
            <p:cNvPr id="10" name="Group 354"/>
            <p:cNvGrpSpPr>
              <a:grpSpLocks/>
            </p:cNvGrpSpPr>
            <p:nvPr/>
          </p:nvGrpSpPr>
          <p:grpSpPr bwMode="auto">
            <a:xfrm>
              <a:off x="2787651" y="2969500"/>
              <a:ext cx="3492500" cy="2782887"/>
              <a:chOff x="1756" y="2073"/>
              <a:chExt cx="2200" cy="1753"/>
            </a:xfrm>
          </p:grpSpPr>
          <p:sp>
            <p:nvSpPr>
              <p:cNvPr id="11274" name="AutoShape 53"/>
              <p:cNvSpPr>
                <a:spLocks noChangeArrowheads="1"/>
              </p:cNvSpPr>
              <p:nvPr/>
            </p:nvSpPr>
            <p:spPr bwMode="auto">
              <a:xfrm rot="2354545">
                <a:off x="1756" y="2491"/>
                <a:ext cx="1100" cy="135"/>
              </a:xfrm>
              <a:prstGeom prst="rightArrow">
                <a:avLst>
                  <a:gd name="adj1" fmla="val 50000"/>
                  <a:gd name="adj2" fmla="val 203704"/>
                </a:avLst>
              </a:prstGeom>
              <a:gradFill rotWithShape="1">
                <a:gsLst>
                  <a:gs pos="0">
                    <a:srgbClr val="CDD2E5"/>
                  </a:gs>
                  <a:gs pos="50000">
                    <a:srgbClr val="5F616A"/>
                  </a:gs>
                  <a:gs pos="100000">
                    <a:srgbClr val="CDD2E5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5" name="AutoShape 54"/>
              <p:cNvSpPr>
                <a:spLocks noChangeArrowheads="1"/>
              </p:cNvSpPr>
              <p:nvPr/>
            </p:nvSpPr>
            <p:spPr bwMode="auto">
              <a:xfrm>
                <a:off x="2880" y="2156"/>
                <a:ext cx="181" cy="730"/>
              </a:xfrm>
              <a:prstGeom prst="downArrow">
                <a:avLst>
                  <a:gd name="adj1" fmla="val 50000"/>
                  <a:gd name="adj2" fmla="val 100829"/>
                </a:avLst>
              </a:prstGeom>
              <a:gradFill rotWithShape="1">
                <a:gsLst>
                  <a:gs pos="0">
                    <a:srgbClr val="CDD2E5"/>
                  </a:gs>
                  <a:gs pos="50000">
                    <a:srgbClr val="5F616A"/>
                  </a:gs>
                  <a:gs pos="100000">
                    <a:srgbClr val="CDD2E5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1276" name="AutoShape 55"/>
              <p:cNvSpPr>
                <a:spLocks noChangeArrowheads="1"/>
              </p:cNvSpPr>
              <p:nvPr/>
            </p:nvSpPr>
            <p:spPr bwMode="auto">
              <a:xfrm rot="8014484">
                <a:off x="3104" y="2481"/>
                <a:ext cx="952" cy="135"/>
              </a:xfrm>
              <a:prstGeom prst="rightArrow">
                <a:avLst>
                  <a:gd name="adj1" fmla="val 50000"/>
                  <a:gd name="adj2" fmla="val 176296"/>
                </a:avLst>
              </a:prstGeom>
              <a:gradFill rotWithShape="1">
                <a:gsLst>
                  <a:gs pos="0">
                    <a:srgbClr val="CDD2E5"/>
                  </a:gs>
                  <a:gs pos="50000">
                    <a:srgbClr val="5F616A"/>
                  </a:gs>
                  <a:gs pos="100000">
                    <a:srgbClr val="CDD2E5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7" name="Oval 56"/>
              <p:cNvSpPr>
                <a:spLocks noChangeArrowheads="1"/>
              </p:cNvSpPr>
              <p:nvPr/>
            </p:nvSpPr>
            <p:spPr bwMode="auto">
              <a:xfrm>
                <a:off x="3180" y="3304"/>
                <a:ext cx="197" cy="30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CCC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GB" sz="900">
                    <a:latin typeface="Verdana" pitchFamily="34" charset="0"/>
                    <a:cs typeface="Arial" charset="0"/>
                  </a:rPr>
                  <a:t>AP1</a:t>
                </a:r>
              </a:p>
            </p:txBody>
          </p:sp>
          <p:sp>
            <p:nvSpPr>
              <p:cNvPr id="147513" name="AutoShape 57"/>
              <p:cNvSpPr>
                <a:spLocks noChangeArrowheads="1"/>
              </p:cNvSpPr>
              <p:nvPr/>
            </p:nvSpPr>
            <p:spPr bwMode="auto">
              <a:xfrm>
                <a:off x="2782" y="2914"/>
                <a:ext cx="377" cy="13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FFCC66"/>
                  </a:gs>
                  <a:gs pos="50000">
                    <a:schemeClr val="bg1"/>
                  </a:gs>
                  <a:gs pos="100000">
                    <a:srgbClr val="FFCC66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GB" sz="900">
                    <a:latin typeface="Verdana" pitchFamily="34" charset="0"/>
                    <a:cs typeface="Arial" charset="0"/>
                  </a:rPr>
                  <a:t>I</a:t>
                </a:r>
                <a:r>
                  <a:rPr lang="en-GB" sz="900">
                    <a:latin typeface="Verdana" pitchFamily="34" charset="0"/>
                    <a:cs typeface="Arial" charset="0"/>
                    <a:sym typeface="Symbol" pitchFamily="18" charset="2"/>
                  </a:rPr>
                  <a:t>B</a:t>
                </a:r>
              </a:p>
            </p:txBody>
          </p:sp>
          <p:sp>
            <p:nvSpPr>
              <p:cNvPr id="11279" name="Oval 58"/>
              <p:cNvSpPr>
                <a:spLocks noChangeArrowheads="1"/>
              </p:cNvSpPr>
              <p:nvPr/>
            </p:nvSpPr>
            <p:spPr bwMode="auto">
              <a:xfrm>
                <a:off x="3041" y="3052"/>
                <a:ext cx="242" cy="195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GB" sz="900">
                    <a:latin typeface="Verdana" pitchFamily="34" charset="0"/>
                    <a:cs typeface="Arial" charset="0"/>
                  </a:rPr>
                  <a:t>p65</a:t>
                </a:r>
              </a:p>
            </p:txBody>
          </p:sp>
          <p:sp>
            <p:nvSpPr>
              <p:cNvPr id="11280" name="Oval 59"/>
              <p:cNvSpPr>
                <a:spLocks noChangeArrowheads="1"/>
              </p:cNvSpPr>
              <p:nvPr/>
            </p:nvSpPr>
            <p:spPr bwMode="auto">
              <a:xfrm>
                <a:off x="2853" y="3071"/>
                <a:ext cx="192" cy="164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GB" sz="900">
                    <a:latin typeface="Verdana" pitchFamily="34" charset="0"/>
                    <a:cs typeface="Arial" charset="0"/>
                  </a:rPr>
                  <a:t>p50</a:t>
                </a:r>
              </a:p>
            </p:txBody>
          </p:sp>
          <p:sp>
            <p:nvSpPr>
              <p:cNvPr id="11281" name="Line 60"/>
              <p:cNvSpPr>
                <a:spLocks noChangeShapeType="1"/>
              </p:cNvSpPr>
              <p:nvPr/>
            </p:nvSpPr>
            <p:spPr bwMode="auto">
              <a:xfrm>
                <a:off x="3024" y="3443"/>
                <a:ext cx="0" cy="1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282" name="Text Box 61"/>
              <p:cNvSpPr txBox="1">
                <a:spLocks noChangeArrowheads="1"/>
              </p:cNvSpPr>
              <p:nvPr/>
            </p:nvSpPr>
            <p:spPr bwMode="auto">
              <a:xfrm>
                <a:off x="2820" y="3297"/>
                <a:ext cx="431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GB" sz="1200" b="1">
                    <a:latin typeface="Verdana" pitchFamily="34" charset="0"/>
                    <a:cs typeface="Arial" charset="0"/>
                  </a:rPr>
                  <a:t>NF-</a:t>
                </a:r>
                <a:r>
                  <a:rPr lang="en-GB" sz="1200" b="1">
                    <a:latin typeface="Verdana" pitchFamily="34" charset="0"/>
                    <a:cs typeface="Arial" charset="0"/>
                    <a:sym typeface="Symbol" pitchFamily="18" charset="2"/>
                  </a:rPr>
                  <a:t>B</a:t>
                </a:r>
              </a:p>
            </p:txBody>
          </p:sp>
          <p:sp>
            <p:nvSpPr>
              <p:cNvPr id="11283" name="AutoShape 62"/>
              <p:cNvSpPr>
                <a:spLocks noChangeArrowheads="1"/>
              </p:cNvSpPr>
              <p:nvPr/>
            </p:nvSpPr>
            <p:spPr bwMode="auto">
              <a:xfrm rot="10800000">
                <a:off x="2008" y="3638"/>
                <a:ext cx="537" cy="91"/>
              </a:xfrm>
              <a:prstGeom prst="rightArrow">
                <a:avLst>
                  <a:gd name="adj1" fmla="val 50000"/>
                  <a:gd name="adj2" fmla="val 199176"/>
                </a:avLst>
              </a:prstGeom>
              <a:gradFill rotWithShape="1">
                <a:gsLst>
                  <a:gs pos="0">
                    <a:srgbClr val="CDD2E5"/>
                  </a:gs>
                  <a:gs pos="50000">
                    <a:srgbClr val="5F616A"/>
                  </a:gs>
                  <a:gs pos="100000">
                    <a:srgbClr val="CDD2E5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4" name="Text Box 345"/>
              <p:cNvSpPr txBox="1">
                <a:spLocks noChangeArrowheads="1"/>
              </p:cNvSpPr>
              <p:nvPr/>
            </p:nvSpPr>
            <p:spPr bwMode="auto">
              <a:xfrm>
                <a:off x="2958" y="3632"/>
                <a:ext cx="11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endParaRPr lang="en-GB" sz="1400" dirty="0"/>
              </a:p>
            </p:txBody>
          </p:sp>
          <p:sp>
            <p:nvSpPr>
              <p:cNvPr id="11285" name="AutoShape 351"/>
              <p:cNvSpPr>
                <a:spLocks noChangeArrowheads="1"/>
              </p:cNvSpPr>
              <p:nvPr/>
            </p:nvSpPr>
            <p:spPr bwMode="auto">
              <a:xfrm rot="10800000">
                <a:off x="3231" y="2954"/>
                <a:ext cx="725" cy="91"/>
              </a:xfrm>
              <a:prstGeom prst="rightArrow">
                <a:avLst>
                  <a:gd name="adj1" fmla="val 50000"/>
                  <a:gd name="adj2" fmla="val 199176"/>
                </a:avLst>
              </a:prstGeom>
              <a:gradFill rotWithShape="1">
                <a:gsLst>
                  <a:gs pos="0">
                    <a:srgbClr val="CDD2E5"/>
                  </a:gs>
                  <a:gs pos="50000">
                    <a:srgbClr val="5F616A"/>
                  </a:gs>
                  <a:gs pos="100000">
                    <a:srgbClr val="CDD2E5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1" name="AutoShape 54"/>
            <p:cNvSpPr>
              <a:spLocks noChangeArrowheads="1"/>
            </p:cNvSpPr>
            <p:nvPr/>
          </p:nvSpPr>
          <p:spPr bwMode="auto">
            <a:xfrm rot="16200000">
              <a:off x="2589900" y="3153360"/>
              <a:ext cx="263329" cy="3050163"/>
            </a:xfrm>
            <a:prstGeom prst="downArrow">
              <a:avLst>
                <a:gd name="adj1" fmla="val 50000"/>
                <a:gd name="adj2" fmla="val 100829"/>
              </a:avLst>
            </a:prstGeom>
            <a:gradFill rotWithShape="1">
              <a:gsLst>
                <a:gs pos="0">
                  <a:srgbClr val="CDD2E5"/>
                </a:gs>
                <a:gs pos="50000">
                  <a:srgbClr val="5F616A"/>
                </a:gs>
                <a:gs pos="100000">
                  <a:srgbClr val="CDD2E5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060779" y="5507915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Cytokines </a:t>
            </a:r>
            <a:r>
              <a:rPr lang="en-GB" dirty="0" err="1" smtClean="0"/>
              <a:t>etc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6968" y="5194026"/>
            <a:ext cx="10438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Flagellin</a:t>
            </a:r>
            <a:endParaRPr lang="en-GB" dirty="0" smtClean="0"/>
          </a:p>
          <a:p>
            <a:r>
              <a:rPr lang="en-GB" dirty="0" smtClean="0"/>
              <a:t>sensors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54395" y="5211734"/>
            <a:ext cx="14285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Nucleic acid</a:t>
            </a:r>
          </a:p>
          <a:p>
            <a:r>
              <a:rPr lang="en-GB" dirty="0" smtClean="0"/>
              <a:t>sensors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718422" y="2233927"/>
            <a:ext cx="22749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Microbial membrane</a:t>
            </a:r>
          </a:p>
          <a:p>
            <a:r>
              <a:rPr lang="en-GB" dirty="0" smtClean="0"/>
              <a:t>sensors</a:t>
            </a:r>
            <a:endParaRPr lang="en-GB" dirty="0"/>
          </a:p>
        </p:txBody>
      </p:sp>
      <p:grpSp>
        <p:nvGrpSpPr>
          <p:cNvPr id="11" name="Group 10"/>
          <p:cNvGrpSpPr/>
          <p:nvPr/>
        </p:nvGrpSpPr>
        <p:grpSpPr>
          <a:xfrm>
            <a:off x="284272" y="3927834"/>
            <a:ext cx="807077" cy="1137492"/>
            <a:chOff x="284272" y="3680184"/>
            <a:chExt cx="807077" cy="1137492"/>
          </a:xfrm>
        </p:grpSpPr>
        <p:grpSp>
          <p:nvGrpSpPr>
            <p:cNvPr id="7" name="Group 6"/>
            <p:cNvGrpSpPr/>
            <p:nvPr/>
          </p:nvGrpSpPr>
          <p:grpSpPr>
            <a:xfrm rot="16200000">
              <a:off x="184153" y="3780303"/>
              <a:ext cx="1007316" cy="807077"/>
              <a:chOff x="-1260445" y="3692773"/>
              <a:chExt cx="1007316" cy="807077"/>
            </a:xfrm>
          </p:grpSpPr>
          <p:sp>
            <p:nvSpPr>
              <p:cNvPr id="73" name="Oval 27"/>
              <p:cNvSpPr>
                <a:spLocks noChangeAspect="1" noChangeArrowheads="1"/>
              </p:cNvSpPr>
              <p:nvPr/>
            </p:nvSpPr>
            <p:spPr bwMode="auto">
              <a:xfrm flipH="1">
                <a:off x="-1041051" y="3852150"/>
                <a:ext cx="306379" cy="323340"/>
              </a:xfrm>
              <a:prstGeom prst="ellipse">
                <a:avLst/>
              </a:prstGeom>
              <a:noFill/>
              <a:ln w="762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" name="Oval 29"/>
              <p:cNvSpPr>
                <a:spLocks noChangeAspect="1" noChangeArrowheads="1"/>
              </p:cNvSpPr>
              <p:nvPr/>
            </p:nvSpPr>
            <p:spPr bwMode="auto">
              <a:xfrm flipH="1">
                <a:off x="-997558" y="4176510"/>
                <a:ext cx="174936" cy="323340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66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" name="Oval 30"/>
              <p:cNvSpPr>
                <a:spLocks noChangeAspect="1" noChangeArrowheads="1"/>
              </p:cNvSpPr>
              <p:nvPr/>
            </p:nvSpPr>
            <p:spPr bwMode="auto">
              <a:xfrm>
                <a:off x="-1260445" y="3852150"/>
                <a:ext cx="306379" cy="323340"/>
              </a:xfrm>
              <a:prstGeom prst="ellipse">
                <a:avLst/>
              </a:prstGeom>
              <a:noFill/>
              <a:ln w="76200">
                <a:solidFill>
                  <a:srgbClr val="FF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" name="Oval 32"/>
              <p:cNvSpPr>
                <a:spLocks noChangeAspect="1" noChangeArrowheads="1"/>
              </p:cNvSpPr>
              <p:nvPr/>
            </p:nvSpPr>
            <p:spPr bwMode="auto">
              <a:xfrm>
                <a:off x="-1172494" y="4176510"/>
                <a:ext cx="174936" cy="323340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66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" name="Text Box 50"/>
              <p:cNvSpPr txBox="1">
                <a:spLocks noChangeArrowheads="1"/>
              </p:cNvSpPr>
              <p:nvPr/>
            </p:nvSpPr>
            <p:spPr bwMode="auto">
              <a:xfrm rot="5400000">
                <a:off x="-807960" y="3880892"/>
                <a:ext cx="742950" cy="366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GB" dirty="0">
                    <a:solidFill>
                      <a:srgbClr val="FF0000"/>
                    </a:solidFill>
                  </a:rPr>
                  <a:t>TLR5</a:t>
                </a:r>
              </a:p>
            </p:txBody>
          </p:sp>
        </p:grpSp>
        <p:sp>
          <p:nvSpPr>
            <p:cNvPr id="79" name="Rectangle 24"/>
            <p:cNvSpPr>
              <a:spLocks noChangeAspect="1" noChangeArrowheads="1"/>
            </p:cNvSpPr>
            <p:nvPr/>
          </p:nvSpPr>
          <p:spPr bwMode="auto">
            <a:xfrm>
              <a:off x="529127" y="4540236"/>
              <a:ext cx="262887" cy="2774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Rectangle 24"/>
            <p:cNvSpPr>
              <a:spLocks noChangeAspect="1" noChangeArrowheads="1"/>
            </p:cNvSpPr>
            <p:nvPr/>
          </p:nvSpPr>
          <p:spPr bwMode="auto">
            <a:xfrm>
              <a:off x="548177" y="3996272"/>
              <a:ext cx="262887" cy="2774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03" grpId="0"/>
      <p:bldP spid="3" grpId="0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0653"/>
            <a:ext cx="8229600" cy="1371600"/>
          </a:xfrm>
        </p:spPr>
        <p:txBody>
          <a:bodyPr/>
          <a:lstStyle/>
          <a:p>
            <a:pPr algn="ctr"/>
            <a:r>
              <a:rPr lang="en-GB" dirty="0" smtClean="0"/>
              <a:t>The LPS as a primary mediator of sepsis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370" y="1908098"/>
            <a:ext cx="9612351" cy="3886200"/>
          </a:xfrm>
        </p:spPr>
        <p:txBody>
          <a:bodyPr/>
          <a:lstStyle/>
          <a:p>
            <a:endParaRPr lang="en-GB" sz="2400" dirty="0" smtClean="0"/>
          </a:p>
          <a:p>
            <a:r>
              <a:rPr lang="en-GB" sz="2400" dirty="0" smtClean="0"/>
              <a:t>Gram-</a:t>
            </a:r>
            <a:r>
              <a:rPr lang="en-GB" sz="2400" dirty="0" err="1" smtClean="0"/>
              <a:t>ve</a:t>
            </a:r>
            <a:r>
              <a:rPr lang="en-GB" sz="2400" dirty="0" smtClean="0"/>
              <a:t> </a:t>
            </a:r>
            <a:r>
              <a:rPr lang="en-GB" sz="2400" dirty="0"/>
              <a:t>bacterial </a:t>
            </a:r>
            <a:r>
              <a:rPr lang="en-GB" sz="2400" dirty="0" smtClean="0"/>
              <a:t>endotoxin</a:t>
            </a:r>
          </a:p>
          <a:p>
            <a:endParaRPr lang="en-GB" sz="2400" dirty="0" smtClean="0"/>
          </a:p>
          <a:p>
            <a:r>
              <a:rPr lang="en-GB" sz="2400" dirty="0" smtClean="0"/>
              <a:t>Abundant:  ~70% of outer </a:t>
            </a:r>
            <a:r>
              <a:rPr lang="en-GB" sz="2400" dirty="0"/>
              <a:t>bacterial </a:t>
            </a:r>
            <a:r>
              <a:rPr lang="en-GB" sz="2400" dirty="0" smtClean="0"/>
              <a:t>wall</a:t>
            </a:r>
          </a:p>
          <a:p>
            <a:pPr marL="0" indent="0">
              <a:buNone/>
            </a:pPr>
            <a:endParaRPr lang="en-GB" sz="2400" dirty="0" smtClean="0"/>
          </a:p>
          <a:p>
            <a:r>
              <a:rPr lang="en-GB" sz="2400" dirty="0" smtClean="0"/>
              <a:t>Systemic </a:t>
            </a:r>
            <a:r>
              <a:rPr lang="en-GB" sz="2400" dirty="0"/>
              <a:t>injection reproduces symptoms of </a:t>
            </a:r>
            <a:r>
              <a:rPr lang="en-GB" sz="2400" dirty="0" smtClean="0"/>
              <a:t>sepsis</a:t>
            </a:r>
          </a:p>
          <a:p>
            <a:endParaRPr lang="en-GB" sz="2400" dirty="0" smtClean="0"/>
          </a:p>
          <a:p>
            <a:r>
              <a:rPr lang="en-GB" sz="2400" dirty="0" smtClean="0"/>
              <a:t>Extremely potent: 1ug/kg induces shock in humans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71547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1371600"/>
          </a:xfrm>
        </p:spPr>
        <p:txBody>
          <a:bodyPr/>
          <a:lstStyle/>
          <a:p>
            <a:pPr algn="ctr" eaLnBrk="1" hangingPunct="1"/>
            <a:r>
              <a:rPr lang="en-GB" sz="2800" dirty="0" smtClean="0"/>
              <a:t>Lipopolysaccharide (LPS) structure-activity</a:t>
            </a:r>
            <a:endParaRPr lang="en-GB" sz="1200" dirty="0" smtClean="0"/>
          </a:p>
        </p:txBody>
      </p:sp>
      <p:pic>
        <p:nvPicPr>
          <p:cNvPr id="8195" name="Picture 3" descr="LPS stuct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050" y="1891100"/>
            <a:ext cx="5314950" cy="4599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68263" y="2730121"/>
            <a:ext cx="3398837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1600" b="1" dirty="0" smtClean="0"/>
              <a:t>O-antigen </a:t>
            </a:r>
            <a:r>
              <a:rPr lang="en-GB" sz="1600" b="1" dirty="0"/>
              <a:t>polysaccharide:</a:t>
            </a:r>
            <a:r>
              <a:rPr lang="en-GB" sz="1600" dirty="0"/>
              <a:t> </a:t>
            </a:r>
            <a:r>
              <a:rPr lang="en-GB" sz="1600" dirty="0" smtClean="0"/>
              <a:t>Exposed and structurally diverse region = </a:t>
            </a:r>
            <a:r>
              <a:rPr lang="en-GB" sz="1600" b="1" i="1" dirty="0" smtClean="0">
                <a:solidFill>
                  <a:srgbClr val="FF0000"/>
                </a:solidFill>
              </a:rPr>
              <a:t>antigen</a:t>
            </a:r>
            <a:endParaRPr lang="en-GB" sz="1600" b="1" i="1" dirty="0">
              <a:solidFill>
                <a:srgbClr val="FF0000"/>
              </a:solidFill>
            </a:endParaRPr>
          </a:p>
          <a:p>
            <a:endParaRPr lang="en-GB" sz="1600" dirty="0"/>
          </a:p>
          <a:p>
            <a:endParaRPr lang="en-GB" sz="1600" dirty="0"/>
          </a:p>
          <a:p>
            <a:endParaRPr lang="en-GB" sz="1600" b="1" dirty="0" smtClean="0"/>
          </a:p>
          <a:p>
            <a:endParaRPr lang="en-GB" sz="1600" b="1" dirty="0"/>
          </a:p>
          <a:p>
            <a:endParaRPr lang="en-GB" sz="1600" b="1" dirty="0"/>
          </a:p>
          <a:p>
            <a:r>
              <a:rPr lang="en-GB" sz="1600" b="1" dirty="0" smtClean="0"/>
              <a:t>Lipid A:</a:t>
            </a:r>
            <a:endParaRPr lang="en-GB" sz="1600" dirty="0"/>
          </a:p>
          <a:p>
            <a:r>
              <a:rPr lang="en-GB" sz="1600" dirty="0" smtClean="0"/>
              <a:t>Highly </a:t>
            </a:r>
            <a:r>
              <a:rPr lang="en-GB" sz="1600" dirty="0"/>
              <a:t>conserved anchoring </a:t>
            </a:r>
            <a:r>
              <a:rPr lang="en-GB" sz="1600" dirty="0" smtClean="0"/>
              <a:t>region = </a:t>
            </a:r>
            <a:r>
              <a:rPr lang="en-GB" sz="1600" b="1" i="1" dirty="0" smtClean="0">
                <a:solidFill>
                  <a:srgbClr val="FF0000"/>
                </a:solidFill>
              </a:rPr>
              <a:t>PAMP</a:t>
            </a:r>
            <a:endParaRPr lang="en-GB" sz="1600" b="1" i="1" dirty="0">
              <a:solidFill>
                <a:srgbClr val="FF0000"/>
              </a:solidFill>
            </a:endParaRPr>
          </a:p>
          <a:p>
            <a:endParaRPr lang="en-GB" sz="1600" dirty="0"/>
          </a:p>
          <a:p>
            <a:endParaRPr lang="en-GB" sz="1600" dirty="0"/>
          </a:p>
        </p:txBody>
      </p:sp>
      <p:sp>
        <p:nvSpPr>
          <p:cNvPr id="8197" name="AutoShape 8"/>
          <p:cNvSpPr>
            <a:spLocks/>
          </p:cNvSpPr>
          <p:nvPr/>
        </p:nvSpPr>
        <p:spPr bwMode="auto">
          <a:xfrm>
            <a:off x="3467100" y="2349500"/>
            <a:ext cx="190500" cy="1841500"/>
          </a:xfrm>
          <a:prstGeom prst="leftBrace">
            <a:avLst>
              <a:gd name="adj1" fmla="val 8055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8" name="AutoShape 9"/>
          <p:cNvSpPr>
            <a:spLocks/>
          </p:cNvSpPr>
          <p:nvPr/>
        </p:nvSpPr>
        <p:spPr bwMode="auto">
          <a:xfrm>
            <a:off x="3467100" y="4508500"/>
            <a:ext cx="190500" cy="1841500"/>
          </a:xfrm>
          <a:prstGeom prst="leftBrace">
            <a:avLst>
              <a:gd name="adj1" fmla="val 8055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733309" y="5429250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Bacterial wall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912845" y="5838664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Glycolipid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91" name="Text Box 15"/>
          <p:cNvSpPr txBox="1">
            <a:spLocks noChangeArrowheads="1"/>
          </p:cNvSpPr>
          <p:nvPr/>
        </p:nvSpPr>
        <p:spPr bwMode="auto">
          <a:xfrm>
            <a:off x="1770171" y="2212294"/>
            <a:ext cx="803425" cy="338554"/>
          </a:xfrm>
          <a:prstGeom prst="rect">
            <a:avLst/>
          </a:prstGeom>
          <a:solidFill>
            <a:srgbClr val="C0000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GB" sz="1600" b="1" dirty="0">
                <a:latin typeface="+mn-lt"/>
              </a:rPr>
              <a:t>[</a:t>
            </a:r>
            <a:r>
              <a:rPr lang="en-GB" sz="1600" b="1" dirty="0" smtClean="0">
                <a:latin typeface="+mn-lt"/>
              </a:rPr>
              <a:t>LPS]</a:t>
            </a:r>
            <a:r>
              <a:rPr lang="en-GB" sz="1600" b="1" baseline="-25000" dirty="0" smtClean="0">
                <a:latin typeface="+mn-lt"/>
              </a:rPr>
              <a:t>n</a:t>
            </a:r>
            <a:endParaRPr lang="en-GB" sz="1600" b="1" dirty="0">
              <a:latin typeface="+mn-lt"/>
            </a:endParaRPr>
          </a:p>
        </p:txBody>
      </p:sp>
      <p:sp>
        <p:nvSpPr>
          <p:cNvPr id="9221" name="Text Box 42"/>
          <p:cNvSpPr txBox="1">
            <a:spLocks noChangeArrowheads="1"/>
          </p:cNvSpPr>
          <p:nvPr/>
        </p:nvSpPr>
        <p:spPr bwMode="auto">
          <a:xfrm>
            <a:off x="1867880" y="519113"/>
            <a:ext cx="53463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sz="4000" dirty="0" smtClean="0"/>
              <a:t>LPS binding cofactors</a:t>
            </a:r>
            <a:endParaRPr lang="en-GB" sz="4000" dirty="0"/>
          </a:p>
        </p:txBody>
      </p:sp>
      <p:sp>
        <p:nvSpPr>
          <p:cNvPr id="9228" name="Rectangle 26"/>
          <p:cNvSpPr>
            <a:spLocks noChangeArrowheads="1"/>
          </p:cNvSpPr>
          <p:nvPr/>
        </p:nvSpPr>
        <p:spPr bwMode="auto">
          <a:xfrm rot="20781981">
            <a:off x="6066064" y="2919574"/>
            <a:ext cx="368300" cy="77788"/>
          </a:xfrm>
          <a:prstGeom prst="rect">
            <a:avLst/>
          </a:prstGeom>
          <a:solidFill>
            <a:srgbClr val="00FF00"/>
          </a:solidFill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0" name="Oval 24"/>
          <p:cNvSpPr>
            <a:spLocks noChangeArrowheads="1"/>
          </p:cNvSpPr>
          <p:nvPr/>
        </p:nvSpPr>
        <p:spPr bwMode="auto">
          <a:xfrm rot="16624997">
            <a:off x="6405789" y="2425862"/>
            <a:ext cx="696913" cy="757238"/>
          </a:xfrm>
          <a:prstGeom prst="ellipse">
            <a:avLst/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9231" name="Freeform 25"/>
          <p:cNvSpPr>
            <a:spLocks/>
          </p:cNvSpPr>
          <p:nvPr/>
        </p:nvSpPr>
        <p:spPr bwMode="auto">
          <a:xfrm rot="11951828">
            <a:off x="6678839" y="2600487"/>
            <a:ext cx="314325" cy="409575"/>
          </a:xfrm>
          <a:custGeom>
            <a:avLst/>
            <a:gdLst>
              <a:gd name="T0" fmla="*/ 103 w 126"/>
              <a:gd name="T1" fmla="*/ 10 h 132"/>
              <a:gd name="T2" fmla="*/ 50 w 126"/>
              <a:gd name="T3" fmla="*/ 16 h 132"/>
              <a:gd name="T4" fmla="*/ 10 w 126"/>
              <a:gd name="T5" fmla="*/ 102 h 132"/>
              <a:gd name="T6" fmla="*/ 6 w 126"/>
              <a:gd name="T7" fmla="*/ 159 h 132"/>
              <a:gd name="T8" fmla="*/ 46 w 126"/>
              <a:gd name="T9" fmla="*/ 188 h 132"/>
              <a:gd name="T10" fmla="*/ 130 w 126"/>
              <a:gd name="T11" fmla="*/ 165 h 132"/>
              <a:gd name="T12" fmla="*/ 108 w 126"/>
              <a:gd name="T13" fmla="*/ 102 h 132"/>
              <a:gd name="T14" fmla="*/ 90 w 126"/>
              <a:gd name="T15" fmla="*/ 56 h 132"/>
              <a:gd name="T16" fmla="*/ 121 w 126"/>
              <a:gd name="T17" fmla="*/ 44 h 132"/>
              <a:gd name="T18" fmla="*/ 103 w 126"/>
              <a:gd name="T19" fmla="*/ 10 h 13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26"/>
              <a:gd name="T31" fmla="*/ 0 h 132"/>
              <a:gd name="T32" fmla="*/ 126 w 126"/>
              <a:gd name="T33" fmla="*/ 132 h 13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26" h="132">
                <a:moveTo>
                  <a:pt x="93" y="7"/>
                </a:moveTo>
                <a:cubicBezTo>
                  <a:pt x="82" y="4"/>
                  <a:pt x="59" y="0"/>
                  <a:pt x="45" y="11"/>
                </a:cubicBezTo>
                <a:cubicBezTo>
                  <a:pt x="31" y="22"/>
                  <a:pt x="16" y="54"/>
                  <a:pt x="9" y="71"/>
                </a:cubicBezTo>
                <a:cubicBezTo>
                  <a:pt x="2" y="88"/>
                  <a:pt x="0" y="101"/>
                  <a:pt x="5" y="111"/>
                </a:cubicBezTo>
                <a:cubicBezTo>
                  <a:pt x="10" y="121"/>
                  <a:pt x="22" y="130"/>
                  <a:pt x="41" y="131"/>
                </a:cubicBezTo>
                <a:cubicBezTo>
                  <a:pt x="60" y="132"/>
                  <a:pt x="108" y="125"/>
                  <a:pt x="117" y="115"/>
                </a:cubicBezTo>
                <a:cubicBezTo>
                  <a:pt x="126" y="105"/>
                  <a:pt x="103" y="84"/>
                  <a:pt x="97" y="71"/>
                </a:cubicBezTo>
                <a:cubicBezTo>
                  <a:pt x="91" y="58"/>
                  <a:pt x="79" y="46"/>
                  <a:pt x="81" y="39"/>
                </a:cubicBezTo>
                <a:cubicBezTo>
                  <a:pt x="83" y="32"/>
                  <a:pt x="107" y="36"/>
                  <a:pt x="109" y="31"/>
                </a:cubicBezTo>
                <a:cubicBezTo>
                  <a:pt x="111" y="26"/>
                  <a:pt x="104" y="10"/>
                  <a:pt x="93" y="7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9233" name="Text Box 39"/>
          <p:cNvSpPr txBox="1">
            <a:spLocks noChangeArrowheads="1"/>
          </p:cNvSpPr>
          <p:nvPr/>
        </p:nvSpPr>
        <p:spPr bwMode="auto">
          <a:xfrm>
            <a:off x="7214215" y="2604160"/>
            <a:ext cx="12779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i="1" dirty="0">
                <a:latin typeface="Verdana" pitchFamily="34" charset="0"/>
              </a:rPr>
              <a:t>Monocyte</a:t>
            </a:r>
            <a:endParaRPr lang="en-GB" i="1" dirty="0"/>
          </a:p>
        </p:txBody>
      </p:sp>
      <p:sp>
        <p:nvSpPr>
          <p:cNvPr id="9234" name="Line 47"/>
          <p:cNvSpPr>
            <a:spLocks noChangeShapeType="1"/>
          </p:cNvSpPr>
          <p:nvPr/>
        </p:nvSpPr>
        <p:spPr bwMode="auto">
          <a:xfrm>
            <a:off x="2491013" y="2790987"/>
            <a:ext cx="1295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" name="Text Box 15"/>
          <p:cNvSpPr txBox="1">
            <a:spLocks noChangeArrowheads="1"/>
          </p:cNvSpPr>
          <p:nvPr/>
        </p:nvSpPr>
        <p:spPr bwMode="auto">
          <a:xfrm>
            <a:off x="1875168" y="3009576"/>
            <a:ext cx="593432" cy="338554"/>
          </a:xfrm>
          <a:prstGeom prst="rect">
            <a:avLst/>
          </a:prstGeom>
          <a:solidFill>
            <a:srgbClr val="00800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GB" sz="1600" b="1" dirty="0" smtClean="0">
                <a:latin typeface="+mn-lt"/>
              </a:rPr>
              <a:t>LBP</a:t>
            </a:r>
            <a:endParaRPr lang="en-GB" sz="1600" b="1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12224" y="2529153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+</a:t>
            </a:r>
            <a:endParaRPr lang="en-GB" sz="2800" dirty="0"/>
          </a:p>
        </p:txBody>
      </p:sp>
      <p:sp>
        <p:nvSpPr>
          <p:cNvPr id="40" name="Text Box 52"/>
          <p:cNvSpPr txBox="1">
            <a:spLocks noChangeArrowheads="1"/>
          </p:cNvSpPr>
          <p:nvPr/>
        </p:nvSpPr>
        <p:spPr bwMode="auto">
          <a:xfrm>
            <a:off x="5730542" y="1787306"/>
            <a:ext cx="13131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dirty="0" smtClean="0"/>
              <a:t>TLR4-MD2</a:t>
            </a:r>
            <a:endParaRPr lang="en-GB" dirty="0"/>
          </a:p>
        </p:txBody>
      </p:sp>
      <p:grpSp>
        <p:nvGrpSpPr>
          <p:cNvPr id="49" name="Group 48"/>
          <p:cNvGrpSpPr/>
          <p:nvPr/>
        </p:nvGrpSpPr>
        <p:grpSpPr>
          <a:xfrm rot="2000266">
            <a:off x="6134827" y="2265394"/>
            <a:ext cx="474269" cy="262133"/>
            <a:chOff x="7948619" y="5723575"/>
            <a:chExt cx="647700" cy="394330"/>
          </a:xfrm>
        </p:grpSpPr>
        <p:sp>
          <p:nvSpPr>
            <p:cNvPr id="56" name="Oval 8"/>
            <p:cNvSpPr>
              <a:spLocks noChangeAspect="1" noChangeArrowheads="1"/>
            </p:cNvSpPr>
            <p:nvPr/>
          </p:nvSpPr>
          <p:spPr bwMode="auto">
            <a:xfrm rot="16200000">
              <a:off x="7957099" y="5715095"/>
              <a:ext cx="306379" cy="323340"/>
            </a:xfrm>
            <a:prstGeom prst="ellipse">
              <a:avLst/>
            </a:prstGeom>
            <a:noFill/>
            <a:ln w="76200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Rectangle 9"/>
            <p:cNvSpPr>
              <a:spLocks noChangeAspect="1" noChangeArrowheads="1"/>
            </p:cNvSpPr>
            <p:nvPr/>
          </p:nvSpPr>
          <p:spPr bwMode="auto">
            <a:xfrm rot="16200000">
              <a:off x="8094615" y="5847742"/>
              <a:ext cx="262887" cy="2774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Oval 10"/>
            <p:cNvSpPr>
              <a:spLocks noChangeAspect="1" noChangeArrowheads="1"/>
            </p:cNvSpPr>
            <p:nvPr/>
          </p:nvSpPr>
          <p:spPr bwMode="auto">
            <a:xfrm rot="16200000">
              <a:off x="8347181" y="5692865"/>
              <a:ext cx="174936" cy="32334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6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0" name="Group 49"/>
          <p:cNvGrpSpPr/>
          <p:nvPr/>
        </p:nvGrpSpPr>
        <p:grpSpPr>
          <a:xfrm rot="2000266">
            <a:off x="5983724" y="2514325"/>
            <a:ext cx="474269" cy="261709"/>
            <a:chOff x="7948619" y="5416868"/>
            <a:chExt cx="647700" cy="393692"/>
          </a:xfrm>
        </p:grpSpPr>
        <p:sp>
          <p:nvSpPr>
            <p:cNvPr id="53" name="Oval 5"/>
            <p:cNvSpPr>
              <a:spLocks noChangeAspect="1" noChangeArrowheads="1"/>
            </p:cNvSpPr>
            <p:nvPr/>
          </p:nvSpPr>
          <p:spPr bwMode="auto">
            <a:xfrm rot="16200000" flipH="1">
              <a:off x="7957099" y="5495701"/>
              <a:ext cx="306379" cy="323340"/>
            </a:xfrm>
            <a:prstGeom prst="ellips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Rectangle 9"/>
            <p:cNvSpPr>
              <a:spLocks noChangeAspect="1" noChangeArrowheads="1"/>
            </p:cNvSpPr>
            <p:nvPr/>
          </p:nvSpPr>
          <p:spPr bwMode="auto">
            <a:xfrm rot="16200000">
              <a:off x="8037465" y="5409592"/>
              <a:ext cx="262887" cy="2774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Oval 7"/>
            <p:cNvSpPr>
              <a:spLocks noChangeAspect="1" noChangeArrowheads="1"/>
            </p:cNvSpPr>
            <p:nvPr/>
          </p:nvSpPr>
          <p:spPr bwMode="auto">
            <a:xfrm rot="16200000" flipH="1">
              <a:off x="8347181" y="5517929"/>
              <a:ext cx="174936" cy="32334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6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" name="Oval 50"/>
          <p:cNvSpPr/>
          <p:nvPr/>
        </p:nvSpPr>
        <p:spPr>
          <a:xfrm rot="18200266">
            <a:off x="6239408" y="2188240"/>
            <a:ext cx="80203" cy="30339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Oval 51"/>
          <p:cNvSpPr/>
          <p:nvPr/>
        </p:nvSpPr>
        <p:spPr>
          <a:xfrm rot="18200266">
            <a:off x="6095692" y="2419844"/>
            <a:ext cx="80203" cy="30339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Text Box 37"/>
          <p:cNvSpPr txBox="1">
            <a:spLocks noChangeArrowheads="1"/>
          </p:cNvSpPr>
          <p:nvPr/>
        </p:nvSpPr>
        <p:spPr bwMode="auto">
          <a:xfrm>
            <a:off x="5672250" y="3063369"/>
            <a:ext cx="7745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b="1" dirty="0" smtClean="0">
                <a:latin typeface="+mn-lt"/>
              </a:rPr>
              <a:t>CD14</a:t>
            </a:r>
            <a:endParaRPr lang="en-GB" b="1" dirty="0">
              <a:latin typeface="+mn-lt"/>
            </a:endParaRPr>
          </a:p>
        </p:txBody>
      </p:sp>
      <p:sp>
        <p:nvSpPr>
          <p:cNvPr id="66" name="Text Box 15"/>
          <p:cNvSpPr txBox="1">
            <a:spLocks noChangeArrowheads="1"/>
          </p:cNvSpPr>
          <p:nvPr/>
        </p:nvSpPr>
        <p:spPr bwMode="auto">
          <a:xfrm>
            <a:off x="4543453" y="2610026"/>
            <a:ext cx="582211" cy="338554"/>
          </a:xfrm>
          <a:prstGeom prst="rect">
            <a:avLst/>
          </a:prstGeom>
          <a:solidFill>
            <a:srgbClr val="C0000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GB" sz="1600" b="1" dirty="0" smtClean="0">
                <a:latin typeface="+mn-lt"/>
              </a:rPr>
              <a:t>LPS</a:t>
            </a:r>
            <a:endParaRPr lang="en-GB" sz="1600" b="1" dirty="0">
              <a:latin typeface="+mn-lt"/>
            </a:endParaRPr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3951835" y="2607106"/>
            <a:ext cx="593432" cy="338554"/>
          </a:xfrm>
          <a:prstGeom prst="rect">
            <a:avLst/>
          </a:prstGeom>
          <a:solidFill>
            <a:srgbClr val="00800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GB" sz="1600" b="1" dirty="0" smtClean="0">
                <a:latin typeface="+mn-lt"/>
              </a:rPr>
              <a:t>LBP</a:t>
            </a:r>
            <a:endParaRPr lang="en-GB" sz="1600" b="1" dirty="0">
              <a:latin typeface="+mn-lt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625153" y="3586162"/>
            <a:ext cx="7073379" cy="1854200"/>
            <a:chOff x="1625153" y="3586162"/>
            <a:chExt cx="7073379" cy="1854200"/>
          </a:xfrm>
        </p:grpSpPr>
        <p:sp>
          <p:nvSpPr>
            <p:cNvPr id="9240" name="Line 35"/>
            <p:cNvSpPr>
              <a:spLocks noChangeShapeType="1"/>
            </p:cNvSpPr>
            <p:nvPr/>
          </p:nvSpPr>
          <p:spPr bwMode="auto">
            <a:xfrm>
              <a:off x="2979738" y="4706937"/>
              <a:ext cx="90011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44" name="Line 11"/>
            <p:cNvSpPr>
              <a:spLocks noChangeShapeType="1"/>
            </p:cNvSpPr>
            <p:nvPr/>
          </p:nvSpPr>
          <p:spPr bwMode="auto">
            <a:xfrm>
              <a:off x="2219325" y="3586162"/>
              <a:ext cx="0" cy="84613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45" name="Oval 18"/>
            <p:cNvSpPr>
              <a:spLocks noChangeArrowheads="1"/>
            </p:cNvSpPr>
            <p:nvPr/>
          </p:nvSpPr>
          <p:spPr bwMode="auto">
            <a:xfrm>
              <a:off x="6723063" y="3960812"/>
              <a:ext cx="171450" cy="1479550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6" name="Oval 19"/>
            <p:cNvSpPr>
              <a:spLocks noChangeArrowheads="1"/>
            </p:cNvSpPr>
            <p:nvPr/>
          </p:nvSpPr>
          <p:spPr bwMode="auto">
            <a:xfrm>
              <a:off x="6748463" y="4616450"/>
              <a:ext cx="120650" cy="27622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13" name="Text Box 37"/>
            <p:cNvSpPr txBox="1">
              <a:spLocks noChangeArrowheads="1"/>
            </p:cNvSpPr>
            <p:nvPr/>
          </p:nvSpPr>
          <p:spPr bwMode="auto">
            <a:xfrm>
              <a:off x="2906713" y="4110037"/>
              <a:ext cx="909638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GB" b="1" dirty="0" smtClean="0">
                  <a:latin typeface="+mn-lt"/>
                </a:rPr>
                <a:t>+CD14</a:t>
              </a:r>
              <a:endParaRPr lang="en-GB" b="1" dirty="0">
                <a:latin typeface="+mn-lt"/>
              </a:endParaRPr>
            </a:p>
          </p:txBody>
        </p:sp>
        <p:sp>
          <p:nvSpPr>
            <p:cNvPr id="9242" name="Text Box 40"/>
            <p:cNvSpPr txBox="1">
              <a:spLocks noChangeArrowheads="1"/>
            </p:cNvSpPr>
            <p:nvPr/>
          </p:nvSpPr>
          <p:spPr bwMode="auto">
            <a:xfrm>
              <a:off x="7172944" y="4433887"/>
              <a:ext cx="1525588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GB" i="1" dirty="0">
                  <a:latin typeface="Verdana" pitchFamily="34" charset="0"/>
                </a:rPr>
                <a:t>Endothelial cell</a:t>
              </a:r>
              <a:endParaRPr lang="en-GB" i="1" dirty="0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6285557" y="4394048"/>
              <a:ext cx="474269" cy="262133"/>
              <a:chOff x="7948619" y="5723575"/>
              <a:chExt cx="647700" cy="394330"/>
            </a:xfrm>
          </p:grpSpPr>
          <p:sp>
            <p:nvSpPr>
              <p:cNvPr id="36" name="Oval 8"/>
              <p:cNvSpPr>
                <a:spLocks noChangeAspect="1" noChangeArrowheads="1"/>
              </p:cNvSpPr>
              <p:nvPr/>
            </p:nvSpPr>
            <p:spPr bwMode="auto">
              <a:xfrm rot="16200000">
                <a:off x="7957099" y="5715095"/>
                <a:ext cx="306379" cy="323340"/>
              </a:xfrm>
              <a:prstGeom prst="ellipse">
                <a:avLst/>
              </a:prstGeom>
              <a:noFill/>
              <a:ln w="76200">
                <a:solidFill>
                  <a:srgbClr val="FF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Rectangle 9"/>
              <p:cNvSpPr>
                <a:spLocks noChangeAspect="1" noChangeArrowheads="1"/>
              </p:cNvSpPr>
              <p:nvPr/>
            </p:nvSpPr>
            <p:spPr bwMode="auto">
              <a:xfrm rot="16200000">
                <a:off x="8094615" y="5847742"/>
                <a:ext cx="262887" cy="27744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Oval 10"/>
              <p:cNvSpPr>
                <a:spLocks noChangeAspect="1" noChangeArrowheads="1"/>
              </p:cNvSpPr>
              <p:nvPr/>
            </p:nvSpPr>
            <p:spPr bwMode="auto">
              <a:xfrm rot="16200000">
                <a:off x="8347181" y="5692865"/>
                <a:ext cx="174936" cy="323340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66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6296007" y="4685093"/>
              <a:ext cx="474269" cy="261709"/>
              <a:chOff x="7948619" y="5416868"/>
              <a:chExt cx="647700" cy="393692"/>
            </a:xfrm>
          </p:grpSpPr>
          <p:sp>
            <p:nvSpPr>
              <p:cNvPr id="34" name="Oval 5"/>
              <p:cNvSpPr>
                <a:spLocks noChangeAspect="1" noChangeArrowheads="1"/>
              </p:cNvSpPr>
              <p:nvPr/>
            </p:nvSpPr>
            <p:spPr bwMode="auto">
              <a:xfrm rot="16200000" flipH="1">
                <a:off x="7957099" y="5495701"/>
                <a:ext cx="306379" cy="323340"/>
              </a:xfrm>
              <a:prstGeom prst="ellipse">
                <a:avLst/>
              </a:prstGeom>
              <a:noFill/>
              <a:ln w="762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Rectangle 9"/>
              <p:cNvSpPr>
                <a:spLocks noChangeAspect="1" noChangeArrowheads="1"/>
              </p:cNvSpPr>
              <p:nvPr/>
            </p:nvSpPr>
            <p:spPr bwMode="auto">
              <a:xfrm rot="16200000">
                <a:off x="8037465" y="5409592"/>
                <a:ext cx="262887" cy="27744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Oval 7"/>
              <p:cNvSpPr>
                <a:spLocks noChangeAspect="1" noChangeArrowheads="1"/>
              </p:cNvSpPr>
              <p:nvPr/>
            </p:nvSpPr>
            <p:spPr bwMode="auto">
              <a:xfrm rot="16200000" flipH="1">
                <a:off x="8347181" y="5517929"/>
                <a:ext cx="174936" cy="323340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66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" name="Oval 7"/>
            <p:cNvSpPr/>
            <p:nvPr/>
          </p:nvSpPr>
          <p:spPr>
            <a:xfrm rot="16200000">
              <a:off x="6374286" y="4377005"/>
              <a:ext cx="80203" cy="303392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Oval 45"/>
            <p:cNvSpPr/>
            <p:nvPr/>
          </p:nvSpPr>
          <p:spPr>
            <a:xfrm rot="16200000">
              <a:off x="6381503" y="4649480"/>
              <a:ext cx="80203" cy="303392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Rectangle 26"/>
            <p:cNvSpPr>
              <a:spLocks noChangeArrowheads="1"/>
            </p:cNvSpPr>
            <p:nvPr/>
          </p:nvSpPr>
          <p:spPr bwMode="auto">
            <a:xfrm>
              <a:off x="3138713" y="4475453"/>
              <a:ext cx="446314" cy="74505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Rectangle 26"/>
            <p:cNvSpPr>
              <a:spLocks noChangeArrowheads="1"/>
            </p:cNvSpPr>
            <p:nvPr/>
          </p:nvSpPr>
          <p:spPr bwMode="auto">
            <a:xfrm>
              <a:off x="4940073" y="4862901"/>
              <a:ext cx="446314" cy="74505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Text Box 15"/>
            <p:cNvSpPr txBox="1">
              <a:spLocks noChangeArrowheads="1"/>
            </p:cNvSpPr>
            <p:nvPr/>
          </p:nvSpPr>
          <p:spPr bwMode="auto">
            <a:xfrm>
              <a:off x="2216771" y="4539120"/>
              <a:ext cx="582211" cy="338554"/>
            </a:xfrm>
            <a:prstGeom prst="rect">
              <a:avLst/>
            </a:prstGeom>
            <a:solidFill>
              <a:srgbClr val="C00000"/>
            </a:solidFill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GB" sz="1600" b="1" dirty="0" smtClean="0">
                  <a:latin typeface="+mn-lt"/>
                </a:rPr>
                <a:t>LPS</a:t>
              </a:r>
              <a:endParaRPr lang="en-GB" sz="1600" b="1" dirty="0">
                <a:latin typeface="+mn-lt"/>
              </a:endParaRPr>
            </a:p>
          </p:txBody>
        </p:sp>
        <p:sp>
          <p:nvSpPr>
            <p:cNvPr id="63" name="Text Box 15"/>
            <p:cNvSpPr txBox="1">
              <a:spLocks noChangeArrowheads="1"/>
            </p:cNvSpPr>
            <p:nvPr/>
          </p:nvSpPr>
          <p:spPr bwMode="auto">
            <a:xfrm>
              <a:off x="1625153" y="4536200"/>
              <a:ext cx="593432" cy="338554"/>
            </a:xfrm>
            <a:prstGeom prst="rect">
              <a:avLst/>
            </a:prstGeom>
            <a:solidFill>
              <a:srgbClr val="008000"/>
            </a:solidFill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GB" sz="1600" b="1" dirty="0" smtClean="0">
                  <a:latin typeface="+mn-lt"/>
                </a:rPr>
                <a:t>LBP</a:t>
              </a:r>
              <a:endParaRPr lang="en-GB" sz="1600" b="1" dirty="0">
                <a:latin typeface="+mn-lt"/>
              </a:endParaRPr>
            </a:p>
          </p:txBody>
        </p:sp>
        <p:sp>
          <p:nvSpPr>
            <p:cNvPr id="69" name="Text Box 15"/>
            <p:cNvSpPr txBox="1">
              <a:spLocks noChangeArrowheads="1"/>
            </p:cNvSpPr>
            <p:nvPr/>
          </p:nvSpPr>
          <p:spPr bwMode="auto">
            <a:xfrm>
              <a:off x="4538370" y="4528207"/>
              <a:ext cx="582211" cy="338554"/>
            </a:xfrm>
            <a:prstGeom prst="rect">
              <a:avLst/>
            </a:prstGeom>
            <a:solidFill>
              <a:srgbClr val="C00000"/>
            </a:solidFill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GB" sz="1600" b="1" dirty="0" smtClean="0">
                  <a:latin typeface="+mn-lt"/>
                </a:rPr>
                <a:t>LPS</a:t>
              </a:r>
              <a:endParaRPr lang="en-GB" sz="1600" b="1" dirty="0">
                <a:latin typeface="+mn-lt"/>
              </a:endParaRPr>
            </a:p>
          </p:txBody>
        </p:sp>
        <p:sp>
          <p:nvSpPr>
            <p:cNvPr id="70" name="Text Box 15"/>
            <p:cNvSpPr txBox="1">
              <a:spLocks noChangeArrowheads="1"/>
            </p:cNvSpPr>
            <p:nvPr/>
          </p:nvSpPr>
          <p:spPr bwMode="auto">
            <a:xfrm>
              <a:off x="3946752" y="4525287"/>
              <a:ext cx="593432" cy="338554"/>
            </a:xfrm>
            <a:prstGeom prst="rect">
              <a:avLst/>
            </a:prstGeom>
            <a:solidFill>
              <a:srgbClr val="008000"/>
            </a:solidFill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GB" sz="1600" b="1" dirty="0" smtClean="0">
                  <a:latin typeface="+mn-lt"/>
                </a:rPr>
                <a:t>LBP</a:t>
              </a:r>
              <a:endParaRPr lang="en-GB" sz="1600" b="1" dirty="0">
                <a:latin typeface="+mn-lt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297486" y="5985660"/>
            <a:ext cx="31790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LBP: LPS Binding Protein</a:t>
            </a:r>
            <a:endParaRPr lang="en-GB" sz="2000" dirty="0"/>
          </a:p>
        </p:txBody>
      </p:sp>
      <p:sp>
        <p:nvSpPr>
          <p:cNvPr id="2" name="Rectangle 1"/>
          <p:cNvSpPr/>
          <p:nvPr/>
        </p:nvSpPr>
        <p:spPr>
          <a:xfrm>
            <a:off x="-176768" y="6382239"/>
            <a:ext cx="47582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eaLnBrk="1" hangingPunct="1"/>
            <a:r>
              <a:rPr lang="en-GB" sz="2000" dirty="0"/>
              <a:t>MD-2: myeloid differentiation </a:t>
            </a:r>
            <a:r>
              <a:rPr lang="en-GB" sz="2000" dirty="0" smtClean="0"/>
              <a:t>protein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9595</TotalTime>
  <Words>1747</Words>
  <Application>Microsoft Office PowerPoint</Application>
  <PresentationFormat>On-screen Show (4:3)</PresentationFormat>
  <Paragraphs>444</Paragraphs>
  <Slides>31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Pixel</vt:lpstr>
      <vt:lpstr> Sepsis Cellular and humoural mechanisms</vt:lpstr>
      <vt:lpstr>Areas covered</vt:lpstr>
      <vt:lpstr>Innate immunity and sepsis</vt:lpstr>
      <vt:lpstr>PowerPoint Presentation</vt:lpstr>
      <vt:lpstr>Pattern Recognition Receptors</vt:lpstr>
      <vt:lpstr>PowerPoint Presentation</vt:lpstr>
      <vt:lpstr>The LPS as a primary mediator of sepsis</vt:lpstr>
      <vt:lpstr>Lipopolysaccharide (LPS) structure-activity</vt:lpstr>
      <vt:lpstr>PowerPoint Presentation</vt:lpstr>
      <vt:lpstr>LPS mediated activation of gene transcription by TLR4 signalling</vt:lpstr>
      <vt:lpstr>MyD88-dependent NF-B activation triggers a coordinated inflammatory response</vt:lpstr>
      <vt:lpstr>Edwin Deitch: Multiple Organ Failure: Pathophysiology and Potential Future Therapy. 1992. Ann. Surg. 216 (2) 117-134</vt:lpstr>
      <vt:lpstr>Clinical trials: anti-inflammatory therapies  “Graveyard” for pharmaceutical companies</vt:lpstr>
      <vt:lpstr>PowerPoint Presentation</vt:lpstr>
      <vt:lpstr>PowerPoint Presentation</vt:lpstr>
      <vt:lpstr>Why has translation from the lab to the clinics failed? </vt:lpstr>
      <vt:lpstr>The compensatory anti-inflammatory response (CARS) </vt:lpstr>
      <vt:lpstr>PowerPoint Presentation</vt:lpstr>
      <vt:lpstr>Immunorestoration: IL-7</vt:lpstr>
      <vt:lpstr>PowerPoint Presentation</vt:lpstr>
      <vt:lpstr>PowerPoint Presentation</vt:lpstr>
      <vt:lpstr>High-mobility group box 1 (HMGB1)  </vt:lpstr>
      <vt:lpstr>Microvesicles: a new regulator of inflammation in sepsis</vt:lpstr>
      <vt:lpstr>PowerPoint Presentation</vt:lpstr>
      <vt:lpstr>Summary</vt:lpstr>
      <vt:lpstr>Questions?</vt:lpstr>
      <vt:lpstr>PowerPoint Presentation</vt:lpstr>
      <vt:lpstr>Sepsis produces a pro-coagulant state</vt:lpstr>
      <vt:lpstr>The Toll-Like Receptor family</vt:lpstr>
      <vt:lpstr>Circulating mitochondrial PAMPS/DAMPS cause inflammatory responses to injury. Nature 2010. Zhang et al. 464, 104-108</vt:lpstr>
      <vt:lpstr>PowerPoint Presentation</vt:lpstr>
    </vt:vector>
  </TitlesOfParts>
  <Company>Imperial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Sepsis: cellular and humoral mechanisms</dc:title>
  <dc:creator>O'Dea</dc:creator>
  <cp:lastModifiedBy>Shiel, Nuala</cp:lastModifiedBy>
  <cp:revision>597</cp:revision>
  <cp:lastPrinted>2012-12-06T09:39:38Z</cp:lastPrinted>
  <dcterms:created xsi:type="dcterms:W3CDTF">2008-11-18T10:23:52Z</dcterms:created>
  <dcterms:modified xsi:type="dcterms:W3CDTF">2012-12-13T16:32:49Z</dcterms:modified>
</cp:coreProperties>
</file>