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 id="2147483788" r:id="rId2"/>
    <p:sldMasterId id="2147483806" r:id="rId3"/>
    <p:sldMasterId id="2147483821" r:id="rId4"/>
  </p:sldMasterIdLst>
  <p:notesMasterIdLst>
    <p:notesMasterId r:id="rId52"/>
  </p:notesMasterIdLst>
  <p:handoutMasterIdLst>
    <p:handoutMasterId r:id="rId53"/>
  </p:handoutMasterIdLst>
  <p:sldIdLst>
    <p:sldId id="1444" r:id="rId5"/>
    <p:sldId id="1445" r:id="rId6"/>
    <p:sldId id="1551" r:id="rId7"/>
    <p:sldId id="1553" r:id="rId8"/>
    <p:sldId id="1555" r:id="rId9"/>
    <p:sldId id="1556" r:id="rId10"/>
    <p:sldId id="1557" r:id="rId11"/>
    <p:sldId id="1558" r:id="rId12"/>
    <p:sldId id="1559" r:id="rId13"/>
    <p:sldId id="1560" r:id="rId14"/>
    <p:sldId id="1561" r:id="rId15"/>
    <p:sldId id="1562" r:id="rId16"/>
    <p:sldId id="1563" r:id="rId17"/>
    <p:sldId id="1564" r:id="rId18"/>
    <p:sldId id="1565" r:id="rId19"/>
    <p:sldId id="1568" r:id="rId20"/>
    <p:sldId id="1570" r:id="rId21"/>
    <p:sldId id="1571" r:id="rId22"/>
    <p:sldId id="1572" r:id="rId23"/>
    <p:sldId id="1573" r:id="rId24"/>
    <p:sldId id="1575" r:id="rId25"/>
    <p:sldId id="1577" r:id="rId26"/>
    <p:sldId id="1578" r:id="rId27"/>
    <p:sldId id="1603" r:id="rId28"/>
    <p:sldId id="1579" r:id="rId29"/>
    <p:sldId id="1580" r:id="rId30"/>
    <p:sldId id="1581" r:id="rId31"/>
    <p:sldId id="1582" r:id="rId32"/>
    <p:sldId id="1583" r:id="rId33"/>
    <p:sldId id="1584" r:id="rId34"/>
    <p:sldId id="1585" r:id="rId35"/>
    <p:sldId id="1587" r:id="rId36"/>
    <p:sldId id="1606" r:id="rId37"/>
    <p:sldId id="1604" r:id="rId38"/>
    <p:sldId id="1605" r:id="rId39"/>
    <p:sldId id="1588" r:id="rId40"/>
    <p:sldId id="1590" r:id="rId41"/>
    <p:sldId id="1601" r:id="rId42"/>
    <p:sldId id="1602" r:id="rId43"/>
    <p:sldId id="1593" r:id="rId44"/>
    <p:sldId id="1594" r:id="rId45"/>
    <p:sldId id="1595" r:id="rId46"/>
    <p:sldId id="1596" r:id="rId47"/>
    <p:sldId id="1597" r:id="rId48"/>
    <p:sldId id="1598" r:id="rId49"/>
    <p:sldId id="1599" r:id="rId50"/>
    <p:sldId id="1600" r:id="rId51"/>
  </p:sldIdLst>
  <p:sldSz cx="10287000" cy="6858000" type="35mm"/>
  <p:notesSz cx="7099300" cy="10234613"/>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00CC"/>
    <a:srgbClr val="AFBFFB"/>
    <a:srgbClr val="000000"/>
    <a:srgbClr val="FFFFFF"/>
    <a:srgbClr val="EC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94504" autoAdjust="0"/>
  </p:normalViewPr>
  <p:slideViewPr>
    <p:cSldViewPr>
      <p:cViewPr>
        <p:scale>
          <a:sx n="50" d="100"/>
          <a:sy n="50" d="100"/>
        </p:scale>
        <p:origin x="-594" y="-288"/>
      </p:cViewPr>
      <p:guideLst>
        <p:guide orient="horz" pos="2160"/>
        <p:guide pos="3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10"/>
    </p:cViewPr>
  </p:sorterViewPr>
  <p:notesViewPr>
    <p:cSldViewPr>
      <p:cViewPr>
        <p:scale>
          <a:sx n="150" d="100"/>
          <a:sy n="150" d="100"/>
        </p:scale>
        <p:origin x="-906" y="394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tphillip\Desktop\Working%20Folder\Z%20score%20chart%20v2.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ocuments%20and%20Settings\tphillip\Desktop\Working%20Folder\Z%20score%20chart%20v2.xlsm"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Documents%20and%20Settings\tphillip\Desktop\Working%20Folder\Z%20score%20chart%20v2.xlsm"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400"/>
            </a:pPr>
            <a:r>
              <a:rPr lang="en-US" sz="1050" dirty="0"/>
              <a:t>Z Score</a:t>
            </a:r>
          </a:p>
        </c:rich>
      </c:tx>
      <c:layout>
        <c:manualLayout>
          <c:xMode val="edge"/>
          <c:yMode val="edge"/>
          <c:x val="1.6749152715437719E-2"/>
          <c:y val="1.5072605088450701E-2"/>
        </c:manualLayout>
      </c:layout>
      <c:overlay val="0"/>
    </c:title>
    <c:autoTitleDeleted val="0"/>
    <c:plotArea>
      <c:layout>
        <c:manualLayout>
          <c:layoutTarget val="inner"/>
          <c:xMode val="edge"/>
          <c:yMode val="edge"/>
          <c:x val="6.2363247147299905E-2"/>
          <c:y val="0.18828807833998329"/>
          <c:w val="0.92077169077269594"/>
          <c:h val="0.71068441556914874"/>
        </c:manualLayout>
      </c:layout>
      <c:lineChart>
        <c:grouping val="stacked"/>
        <c:varyColors val="0"/>
        <c:ser>
          <c:idx val="0"/>
          <c:order val="0"/>
          <c:tx>
            <c:v>PINS 6</c:v>
          </c:tx>
          <c:spPr>
            <a:ln w="47625"/>
          </c:spPr>
          <c:marker>
            <c:symbol val="diamond"/>
            <c:size val="12"/>
          </c:marker>
          <c:cat>
            <c:strRef>
              <c:f>'Z score chart v2.xlsm'!xAxis</c:f>
              <c:strCache>
                <c:ptCount val="12"/>
                <c:pt idx="0">
                  <c:v>CDT</c:v>
                </c:pt>
                <c:pt idx="1">
                  <c:v>WDT</c:v>
                </c:pt>
                <c:pt idx="2">
                  <c:v>TSL</c:v>
                </c:pt>
                <c:pt idx="3">
                  <c:v>CPT</c:v>
                </c:pt>
                <c:pt idx="4">
                  <c:v>HPT</c:v>
                </c:pt>
                <c:pt idx="5">
                  <c:v>PPT</c:v>
                </c:pt>
                <c:pt idx="6">
                  <c:v>MDT</c:v>
                </c:pt>
                <c:pt idx="7">
                  <c:v>MPT</c:v>
                </c:pt>
                <c:pt idx="8">
                  <c:v>MPS</c:v>
                </c:pt>
                <c:pt idx="9">
                  <c:v>WUR</c:v>
                </c:pt>
                <c:pt idx="10">
                  <c:v>MDT</c:v>
                </c:pt>
                <c:pt idx="11">
                  <c:v>VDT</c:v>
                </c:pt>
              </c:strCache>
            </c:strRef>
          </c:cat>
          <c:val>
            <c:numRef>
              <c:f>Sheet1!$B$9:$M$9</c:f>
              <c:numCache>
                <c:formatCode>General</c:formatCode>
                <c:ptCount val="12"/>
                <c:pt idx="0">
                  <c:v>-1.2224430484805624</c:v>
                </c:pt>
                <c:pt idx="1">
                  <c:v>-0.9951407082628424</c:v>
                </c:pt>
                <c:pt idx="2">
                  <c:v>-1.6257001233912682</c:v>
                </c:pt>
                <c:pt idx="3">
                  <c:v>-1.5347033223647444</c:v>
                </c:pt>
                <c:pt idx="4">
                  <c:v>-1.3219845882301788</c:v>
                </c:pt>
                <c:pt idx="5">
                  <c:v>-0.2242279741172877</c:v>
                </c:pt>
                <c:pt idx="6">
                  <c:v>0.34357383374638434</c:v>
                </c:pt>
                <c:pt idx="7">
                  <c:v>-1.7976662312665719</c:v>
                </c:pt>
                <c:pt idx="8">
                  <c:v>-1.7976662312665719</c:v>
                </c:pt>
                <c:pt idx="9">
                  <c:v>-1.2320058234672766</c:v>
                </c:pt>
                <c:pt idx="10">
                  <c:v>0.34357383374638434</c:v>
                </c:pt>
                <c:pt idx="11">
                  <c:v>-1.5500216358366259</c:v>
                </c:pt>
              </c:numCache>
            </c:numRef>
          </c:val>
          <c:smooth val="0"/>
        </c:ser>
        <c:dLbls>
          <c:showLegendKey val="0"/>
          <c:showVal val="0"/>
          <c:showCatName val="0"/>
          <c:showSerName val="0"/>
          <c:showPercent val="0"/>
          <c:showBubbleSize val="0"/>
        </c:dLbls>
        <c:marker val="1"/>
        <c:smooth val="0"/>
        <c:axId val="185320192"/>
        <c:axId val="187640064"/>
      </c:lineChart>
      <c:catAx>
        <c:axId val="185320192"/>
        <c:scaling>
          <c:orientation val="minMax"/>
        </c:scaling>
        <c:delete val="0"/>
        <c:axPos val="b"/>
        <c:majorGridlines>
          <c:spPr>
            <a:ln w="0">
              <a:solidFill>
                <a:sysClr val="windowText" lastClr="000000">
                  <a:alpha val="0"/>
                </a:sysClr>
              </a:solidFill>
            </a:ln>
          </c:spPr>
        </c:majorGridlines>
        <c:numFmt formatCode="General" sourceLinked="1"/>
        <c:majorTickMark val="none"/>
        <c:minorTickMark val="none"/>
        <c:tickLblPos val="high"/>
        <c:txPr>
          <a:bodyPr rot="0" vert="horz"/>
          <a:lstStyle/>
          <a:p>
            <a:pPr>
              <a:defRPr sz="900" baseline="0"/>
            </a:pPr>
            <a:endParaRPr lang="en-US"/>
          </a:p>
        </c:txPr>
        <c:crossAx val="187640064"/>
        <c:crosses val="autoZero"/>
        <c:auto val="1"/>
        <c:lblAlgn val="ctr"/>
        <c:lblOffset val="100"/>
        <c:tickLblSkip val="1"/>
        <c:tickMarkSkip val="1"/>
        <c:noMultiLvlLbl val="0"/>
      </c:catAx>
      <c:valAx>
        <c:axId val="187640064"/>
        <c:scaling>
          <c:orientation val="minMax"/>
          <c:max val="3"/>
          <c:min val="-5"/>
        </c:scaling>
        <c:delete val="0"/>
        <c:axPos val="l"/>
        <c:majorGridlines>
          <c:spPr>
            <a:ln w="15875">
              <a:solidFill>
                <a:sysClr val="windowText" lastClr="000000">
                  <a:tint val="75000"/>
                  <a:shade val="95000"/>
                  <a:satMod val="105000"/>
                </a:sysClr>
              </a:solidFill>
            </a:ln>
          </c:spPr>
        </c:majorGridlines>
        <c:minorGridlines/>
        <c:numFmt formatCode="@" sourceLinked="0"/>
        <c:majorTickMark val="in"/>
        <c:minorTickMark val="none"/>
        <c:tickLblPos val="nextTo"/>
        <c:txPr>
          <a:bodyPr rot="0" vert="horz"/>
          <a:lstStyle/>
          <a:p>
            <a:pPr>
              <a:defRPr/>
            </a:pPr>
            <a:endParaRPr lang="en-US"/>
          </a:p>
        </c:txPr>
        <c:crossAx val="185320192"/>
        <c:crosses val="autoZero"/>
        <c:crossBetween val="between"/>
        <c:majorUnit val="0.5"/>
        <c:minorUnit val="0.5"/>
      </c:valAx>
    </c:plotArea>
    <c:plotVisOnly val="1"/>
    <c:dispBlanksAs val="zero"/>
    <c:showDLblsOverMax val="0"/>
  </c:chart>
  <c:txPr>
    <a:bodyPr/>
    <a:lstStyle/>
    <a:p>
      <a:pPr>
        <a:defRPr b="1"/>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400"/>
            </a:pPr>
            <a:r>
              <a:rPr lang="en-US" sz="900" dirty="0"/>
              <a:t>Z Score</a:t>
            </a:r>
          </a:p>
        </c:rich>
      </c:tx>
      <c:layout>
        <c:manualLayout>
          <c:xMode val="edge"/>
          <c:yMode val="edge"/>
          <c:x val="1.4533342871250054E-2"/>
          <c:y val="2.34557735117982E-2"/>
        </c:manualLayout>
      </c:layout>
      <c:overlay val="0"/>
    </c:title>
    <c:autoTitleDeleted val="0"/>
    <c:plotArea>
      <c:layout>
        <c:manualLayout>
          <c:layoutTarget val="inner"/>
          <c:xMode val="edge"/>
          <c:yMode val="edge"/>
          <c:x val="6.2363247147299856E-2"/>
          <c:y val="0.18828807833998329"/>
          <c:w val="0.92077169077269594"/>
          <c:h val="0.71068441556914885"/>
        </c:manualLayout>
      </c:layout>
      <c:lineChart>
        <c:grouping val="stacked"/>
        <c:varyColors val="0"/>
        <c:ser>
          <c:idx val="0"/>
          <c:order val="0"/>
          <c:tx>
            <c:v>PINS 3</c:v>
          </c:tx>
          <c:spPr>
            <a:ln w="47625">
              <a:solidFill>
                <a:srgbClr val="FF0000"/>
              </a:solidFill>
            </a:ln>
          </c:spPr>
          <c:marker>
            <c:symbol val="diamond"/>
            <c:size val="12"/>
            <c:spPr>
              <a:solidFill>
                <a:srgbClr val="FF0000"/>
              </a:solidFill>
              <a:ln>
                <a:solidFill>
                  <a:srgbClr val="C00000"/>
                </a:solidFill>
              </a:ln>
            </c:spPr>
          </c:marker>
          <c:cat>
            <c:strRef>
              <c:f>'Z score chart v2.xlsm'!xAxis</c:f>
              <c:strCache>
                <c:ptCount val="12"/>
                <c:pt idx="0">
                  <c:v>CDT</c:v>
                </c:pt>
                <c:pt idx="1">
                  <c:v>WDT</c:v>
                </c:pt>
                <c:pt idx="2">
                  <c:v>TSL</c:v>
                </c:pt>
                <c:pt idx="3">
                  <c:v>CPT</c:v>
                </c:pt>
                <c:pt idx="4">
                  <c:v>HPT</c:v>
                </c:pt>
                <c:pt idx="5">
                  <c:v>PPT</c:v>
                </c:pt>
                <c:pt idx="6">
                  <c:v>MDT</c:v>
                </c:pt>
                <c:pt idx="7">
                  <c:v>MPT</c:v>
                </c:pt>
                <c:pt idx="8">
                  <c:v>MPS</c:v>
                </c:pt>
                <c:pt idx="9">
                  <c:v>WUR</c:v>
                </c:pt>
                <c:pt idx="10">
                  <c:v>MDT</c:v>
                </c:pt>
                <c:pt idx="11">
                  <c:v>VDT</c:v>
                </c:pt>
              </c:strCache>
            </c:strRef>
          </c:cat>
          <c:val>
            <c:numRef>
              <c:f>Sheet1!$B$6:$M$6</c:f>
              <c:numCache>
                <c:formatCode>General</c:formatCode>
                <c:ptCount val="12"/>
                <c:pt idx="0">
                  <c:v>-2.8445015782948402</c:v>
                </c:pt>
                <c:pt idx="1">
                  <c:v>-2.2059775187032002</c:v>
                </c:pt>
                <c:pt idx="2">
                  <c:v>-3.0331531619714442</c:v>
                </c:pt>
                <c:pt idx="3">
                  <c:v>-1.1181890275113733</c:v>
                </c:pt>
                <c:pt idx="4">
                  <c:v>-1.9197168813259953</c:v>
                </c:pt>
                <c:pt idx="5">
                  <c:v>-0.56337569342933391</c:v>
                </c:pt>
                <c:pt idx="6">
                  <c:v>-1.8220635256386311</c:v>
                </c:pt>
                <c:pt idx="7">
                  <c:v>-1.8504637261718069</c:v>
                </c:pt>
                <c:pt idx="8">
                  <c:v>-1.8504637261718069</c:v>
                </c:pt>
                <c:pt idx="9">
                  <c:v>3.6082692803013212</c:v>
                </c:pt>
                <c:pt idx="10">
                  <c:v>-1.8220635256386311</c:v>
                </c:pt>
                <c:pt idx="11">
                  <c:v>-3.7337202618522958</c:v>
                </c:pt>
              </c:numCache>
            </c:numRef>
          </c:val>
          <c:smooth val="0"/>
        </c:ser>
        <c:dLbls>
          <c:showLegendKey val="0"/>
          <c:showVal val="0"/>
          <c:showCatName val="0"/>
          <c:showSerName val="0"/>
          <c:showPercent val="0"/>
          <c:showBubbleSize val="0"/>
        </c:dLbls>
        <c:marker val="1"/>
        <c:smooth val="0"/>
        <c:axId val="187533952"/>
        <c:axId val="187540224"/>
      </c:lineChart>
      <c:catAx>
        <c:axId val="187533952"/>
        <c:scaling>
          <c:orientation val="minMax"/>
        </c:scaling>
        <c:delete val="0"/>
        <c:axPos val="b"/>
        <c:majorGridlines>
          <c:spPr>
            <a:ln w="0">
              <a:solidFill>
                <a:sysClr val="windowText" lastClr="000000">
                  <a:alpha val="0"/>
                </a:sysClr>
              </a:solidFill>
            </a:ln>
          </c:spPr>
        </c:majorGridlines>
        <c:numFmt formatCode="General" sourceLinked="1"/>
        <c:majorTickMark val="none"/>
        <c:minorTickMark val="none"/>
        <c:tickLblPos val="high"/>
        <c:txPr>
          <a:bodyPr rot="0" vert="horz"/>
          <a:lstStyle/>
          <a:p>
            <a:pPr>
              <a:defRPr sz="900" baseline="0"/>
            </a:pPr>
            <a:endParaRPr lang="en-US"/>
          </a:p>
        </c:txPr>
        <c:crossAx val="187540224"/>
        <c:crosses val="autoZero"/>
        <c:auto val="1"/>
        <c:lblAlgn val="ctr"/>
        <c:lblOffset val="100"/>
        <c:tickLblSkip val="1"/>
        <c:tickMarkSkip val="1"/>
        <c:noMultiLvlLbl val="0"/>
      </c:catAx>
      <c:valAx>
        <c:axId val="187540224"/>
        <c:scaling>
          <c:orientation val="minMax"/>
          <c:max val="4"/>
          <c:min val="-5"/>
        </c:scaling>
        <c:delete val="0"/>
        <c:axPos val="l"/>
        <c:majorGridlines>
          <c:spPr>
            <a:ln w="15875">
              <a:solidFill>
                <a:sysClr val="windowText" lastClr="000000">
                  <a:tint val="75000"/>
                  <a:shade val="95000"/>
                  <a:satMod val="105000"/>
                </a:sysClr>
              </a:solidFill>
            </a:ln>
          </c:spPr>
        </c:majorGridlines>
        <c:minorGridlines/>
        <c:numFmt formatCode="@" sourceLinked="0"/>
        <c:majorTickMark val="in"/>
        <c:minorTickMark val="none"/>
        <c:tickLblPos val="nextTo"/>
        <c:txPr>
          <a:bodyPr rot="0" vert="horz"/>
          <a:lstStyle/>
          <a:p>
            <a:pPr>
              <a:defRPr sz="750" baseline="0"/>
            </a:pPr>
            <a:endParaRPr lang="en-US"/>
          </a:p>
        </c:txPr>
        <c:crossAx val="187533952"/>
        <c:crosses val="autoZero"/>
        <c:crossBetween val="between"/>
        <c:majorUnit val="0.5"/>
        <c:minorUnit val="0.5"/>
      </c:valAx>
    </c:plotArea>
    <c:plotVisOnly val="1"/>
    <c:dispBlanksAs val="zero"/>
    <c:showDLblsOverMax val="0"/>
  </c:chart>
  <c:txPr>
    <a:bodyPr/>
    <a:lstStyle/>
    <a:p>
      <a:pPr>
        <a:defRPr b="1"/>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400"/>
            </a:pPr>
            <a:r>
              <a:rPr lang="en-US" sz="1000" dirty="0"/>
              <a:t>Z Score</a:t>
            </a:r>
          </a:p>
        </c:rich>
      </c:tx>
      <c:layout>
        <c:manualLayout>
          <c:xMode val="edge"/>
          <c:yMode val="edge"/>
          <c:x val="8.8344004850489008E-4"/>
          <c:y val="4.6152731368871124E-3"/>
        </c:manualLayout>
      </c:layout>
      <c:overlay val="0"/>
    </c:title>
    <c:autoTitleDeleted val="0"/>
    <c:plotArea>
      <c:layout>
        <c:manualLayout>
          <c:layoutTarget val="inner"/>
          <c:xMode val="edge"/>
          <c:yMode val="edge"/>
          <c:x val="6.2363247147299912E-2"/>
          <c:y val="0.18828807833998329"/>
          <c:w val="0.92077169077269594"/>
          <c:h val="0.71068441556914874"/>
        </c:manualLayout>
      </c:layout>
      <c:lineChart>
        <c:grouping val="stacked"/>
        <c:varyColors val="0"/>
        <c:ser>
          <c:idx val="0"/>
          <c:order val="0"/>
          <c:tx>
            <c:v>PINS 10</c:v>
          </c:tx>
          <c:spPr>
            <a:ln w="47625">
              <a:solidFill>
                <a:srgbClr val="FF0000"/>
              </a:solidFill>
            </a:ln>
          </c:spPr>
          <c:marker>
            <c:symbol val="diamond"/>
            <c:size val="12"/>
            <c:spPr>
              <a:solidFill>
                <a:srgbClr val="FF0000"/>
              </a:solidFill>
            </c:spPr>
          </c:marker>
          <c:cat>
            <c:strRef>
              <c:f>'Z score chart v2.xlsm'!xAxis</c:f>
              <c:strCache>
                <c:ptCount val="12"/>
                <c:pt idx="0">
                  <c:v>CDT</c:v>
                </c:pt>
                <c:pt idx="1">
                  <c:v>WDT</c:v>
                </c:pt>
                <c:pt idx="2">
                  <c:v>TSL</c:v>
                </c:pt>
                <c:pt idx="3">
                  <c:v>CPT</c:v>
                </c:pt>
                <c:pt idx="4">
                  <c:v>HPT</c:v>
                </c:pt>
                <c:pt idx="5">
                  <c:v>PPT</c:v>
                </c:pt>
                <c:pt idx="6">
                  <c:v>MDT</c:v>
                </c:pt>
                <c:pt idx="7">
                  <c:v>MPT</c:v>
                </c:pt>
                <c:pt idx="8">
                  <c:v>MPS</c:v>
                </c:pt>
                <c:pt idx="9">
                  <c:v>WUR</c:v>
                </c:pt>
                <c:pt idx="10">
                  <c:v>MDT</c:v>
                </c:pt>
                <c:pt idx="11">
                  <c:v>VDT</c:v>
                </c:pt>
              </c:strCache>
            </c:strRef>
          </c:cat>
          <c:val>
            <c:numRef>
              <c:f>Sheet1!$B$13:$M$13</c:f>
              <c:numCache>
                <c:formatCode>General</c:formatCode>
                <c:ptCount val="12"/>
                <c:pt idx="0">
                  <c:v>-4.7414044508331434</c:v>
                </c:pt>
                <c:pt idx="1">
                  <c:v>-2.8750170260514514</c:v>
                </c:pt>
                <c:pt idx="2">
                  <c:v>-3.2264351672415112</c:v>
                </c:pt>
                <c:pt idx="3">
                  <c:v>-1.5347033223647444</c:v>
                </c:pt>
                <c:pt idx="4">
                  <c:v>-2.3261748406311402</c:v>
                </c:pt>
                <c:pt idx="5">
                  <c:v>1.3475859311202496</c:v>
                </c:pt>
                <c:pt idx="6">
                  <c:v>-1.5627311350606015</c:v>
                </c:pt>
                <c:pt idx="7">
                  <c:v>0.33154443238910153</c:v>
                </c:pt>
                <c:pt idx="8">
                  <c:v>0.33154443238910153</c:v>
                </c:pt>
                <c:pt idx="9">
                  <c:v>-0.92698012179604627</c:v>
                </c:pt>
                <c:pt idx="10">
                  <c:v>-1.5627311350606015</c:v>
                </c:pt>
                <c:pt idx="11">
                  <c:v>-1.3073884551682273</c:v>
                </c:pt>
              </c:numCache>
            </c:numRef>
          </c:val>
          <c:smooth val="0"/>
        </c:ser>
        <c:dLbls>
          <c:showLegendKey val="0"/>
          <c:showVal val="0"/>
          <c:showCatName val="0"/>
          <c:showSerName val="0"/>
          <c:showPercent val="0"/>
          <c:showBubbleSize val="0"/>
        </c:dLbls>
        <c:marker val="1"/>
        <c:smooth val="0"/>
        <c:axId val="187560320"/>
        <c:axId val="187562240"/>
      </c:lineChart>
      <c:catAx>
        <c:axId val="187560320"/>
        <c:scaling>
          <c:orientation val="minMax"/>
        </c:scaling>
        <c:delete val="0"/>
        <c:axPos val="b"/>
        <c:majorGridlines>
          <c:spPr>
            <a:ln w="0">
              <a:solidFill>
                <a:sysClr val="windowText" lastClr="000000">
                  <a:alpha val="0"/>
                </a:sysClr>
              </a:solidFill>
            </a:ln>
          </c:spPr>
        </c:majorGridlines>
        <c:numFmt formatCode="General" sourceLinked="1"/>
        <c:majorTickMark val="none"/>
        <c:minorTickMark val="none"/>
        <c:tickLblPos val="high"/>
        <c:txPr>
          <a:bodyPr rot="0" vert="horz"/>
          <a:lstStyle/>
          <a:p>
            <a:pPr>
              <a:defRPr sz="900" baseline="0"/>
            </a:pPr>
            <a:endParaRPr lang="en-US"/>
          </a:p>
        </c:txPr>
        <c:crossAx val="187562240"/>
        <c:crosses val="autoZero"/>
        <c:auto val="1"/>
        <c:lblAlgn val="ctr"/>
        <c:lblOffset val="100"/>
        <c:tickLblSkip val="1"/>
        <c:tickMarkSkip val="1"/>
        <c:noMultiLvlLbl val="0"/>
      </c:catAx>
      <c:valAx>
        <c:axId val="187562240"/>
        <c:scaling>
          <c:orientation val="minMax"/>
          <c:max val="3"/>
          <c:min val="-5"/>
        </c:scaling>
        <c:delete val="0"/>
        <c:axPos val="l"/>
        <c:majorGridlines>
          <c:spPr>
            <a:ln w="15875">
              <a:solidFill>
                <a:sysClr val="windowText" lastClr="000000">
                  <a:tint val="75000"/>
                  <a:shade val="95000"/>
                  <a:satMod val="105000"/>
                </a:sysClr>
              </a:solidFill>
            </a:ln>
          </c:spPr>
        </c:majorGridlines>
        <c:minorGridlines/>
        <c:numFmt formatCode="@" sourceLinked="0"/>
        <c:majorTickMark val="in"/>
        <c:minorTickMark val="none"/>
        <c:tickLblPos val="nextTo"/>
        <c:txPr>
          <a:bodyPr rot="0" vert="horz"/>
          <a:lstStyle/>
          <a:p>
            <a:pPr>
              <a:defRPr sz="800" baseline="0"/>
            </a:pPr>
            <a:endParaRPr lang="en-US"/>
          </a:p>
        </c:txPr>
        <c:crossAx val="187560320"/>
        <c:crosses val="autoZero"/>
        <c:crossBetween val="between"/>
        <c:majorUnit val="0.5"/>
        <c:minorUnit val="0.5"/>
      </c:valAx>
    </c:plotArea>
    <c:plotVisOnly val="1"/>
    <c:dispBlanksAs val="zero"/>
    <c:showDLblsOverMax val="0"/>
  </c:chart>
  <c:txPr>
    <a:bodyPr/>
    <a:lstStyle/>
    <a:p>
      <a:pPr>
        <a:defRPr b="1"/>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png"/></Relationships>
</file>

<file path=ppt/drawings/drawing1.xml><?xml version="1.0" encoding="utf-8"?>
<c:userShapes xmlns:c="http://schemas.openxmlformats.org/drawingml/2006/chart">
  <cdr:relSizeAnchor xmlns:cdr="http://schemas.openxmlformats.org/drawingml/2006/chartDrawing">
    <cdr:from>
      <cdr:x>0.09259</cdr:x>
      <cdr:y>0.28205</cdr:y>
    </cdr:from>
    <cdr:to>
      <cdr:x>1</cdr:x>
      <cdr:y>0.62191</cdr:y>
    </cdr:to>
    <cdr:sp macro="" textlink="">
      <cdr:nvSpPr>
        <cdr:cNvPr id="4" name="Rechteck 1"/>
        <cdr:cNvSpPr/>
      </cdr:nvSpPr>
      <cdr:spPr>
        <a:xfrm xmlns:a="http://schemas.openxmlformats.org/drawingml/2006/main">
          <a:off x="396878" y="785817"/>
          <a:ext cx="3889402" cy="946863"/>
        </a:xfrm>
        <a:prstGeom xmlns:a="http://schemas.openxmlformats.org/drawingml/2006/main" prst="rect">
          <a:avLst/>
        </a:prstGeom>
        <a:solidFill xmlns:a="http://schemas.openxmlformats.org/drawingml/2006/main">
          <a:srgbClr val="00B0F0">
            <a:alpha val="22000"/>
          </a:srgbClr>
        </a:solidFill>
        <a:ln xmlns:a="http://schemas.openxmlformats.org/drawingml/2006/main" w="6350" cap="flat" cmpd="sng" algn="ctr">
          <a:solidFill>
            <a:sysClr val="window" lastClr="FFFFFF">
              <a:lumMod val="50000"/>
              <a:alpha val="69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GB"/>
        </a:p>
      </cdr:txBody>
    </cdr:sp>
  </cdr:relSizeAnchor>
  <cdr:relSizeAnchor xmlns:cdr="http://schemas.openxmlformats.org/drawingml/2006/chartDrawing">
    <cdr:from>
      <cdr:x>0.09259</cdr:x>
      <cdr:y>0.19318</cdr:y>
    </cdr:from>
    <cdr:to>
      <cdr:x>0.99119</cdr:x>
      <cdr:y>0.28205</cdr:y>
    </cdr:to>
    <cdr:sp macro="" textlink="">
      <cdr:nvSpPr>
        <cdr:cNvPr id="3" name="Rechteck 1"/>
        <cdr:cNvSpPr/>
      </cdr:nvSpPr>
      <cdr:spPr>
        <a:xfrm xmlns:a="http://schemas.openxmlformats.org/drawingml/2006/main">
          <a:off x="396878" y="538202"/>
          <a:ext cx="3851658" cy="247615"/>
        </a:xfrm>
        <a:prstGeom xmlns:a="http://schemas.openxmlformats.org/drawingml/2006/main" prst="rect">
          <a:avLst/>
        </a:prstGeom>
        <a:solidFill xmlns:a="http://schemas.openxmlformats.org/drawingml/2006/main">
          <a:srgbClr val="FF0000">
            <a:alpha val="8000"/>
          </a:srgbClr>
        </a:solidFill>
        <a:ln xmlns:a="http://schemas.openxmlformats.org/drawingml/2006/main" w="6350" cap="flat" cmpd="sng" algn="ctr">
          <a:solidFill>
            <a:sysClr val="window" lastClr="FFFFFF">
              <a:lumMod val="50000"/>
              <a:alpha val="69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Arial"/>
              <a:cs typeface="Arial"/>
            </a:defRPr>
          </a:lvl1pPr>
          <a:lvl2pPr marL="457200" indent="0">
            <a:defRPr sz="1100">
              <a:solidFill>
                <a:srgbClr val="FFFFFF"/>
              </a:solidFill>
              <a:latin typeface="Arial"/>
              <a:cs typeface="Arial"/>
            </a:defRPr>
          </a:lvl2pPr>
          <a:lvl3pPr marL="914400" indent="0">
            <a:defRPr sz="1100">
              <a:solidFill>
                <a:srgbClr val="FFFFFF"/>
              </a:solidFill>
              <a:latin typeface="Arial"/>
              <a:cs typeface="Arial"/>
            </a:defRPr>
          </a:lvl3pPr>
          <a:lvl4pPr marL="1371600" indent="0">
            <a:defRPr sz="1100">
              <a:solidFill>
                <a:srgbClr val="FFFFFF"/>
              </a:solidFill>
              <a:latin typeface="Arial"/>
              <a:cs typeface="Arial"/>
            </a:defRPr>
          </a:lvl4pPr>
          <a:lvl5pPr marL="1828800" indent="0">
            <a:defRPr sz="1100">
              <a:solidFill>
                <a:srgbClr val="FFFFFF"/>
              </a:solidFill>
              <a:latin typeface="Arial"/>
              <a:cs typeface="Arial"/>
            </a:defRPr>
          </a:lvl5pPr>
          <a:lvl6pPr marL="2286000" indent="0">
            <a:defRPr sz="1100">
              <a:solidFill>
                <a:srgbClr val="FFFFFF"/>
              </a:solidFill>
              <a:latin typeface="Arial"/>
              <a:cs typeface="Arial"/>
            </a:defRPr>
          </a:lvl6pPr>
          <a:lvl7pPr marL="2743200" indent="0">
            <a:defRPr sz="1100">
              <a:solidFill>
                <a:srgbClr val="FFFFFF"/>
              </a:solidFill>
              <a:latin typeface="Arial"/>
              <a:cs typeface="Arial"/>
            </a:defRPr>
          </a:lvl7pPr>
          <a:lvl8pPr marL="3200400" indent="0">
            <a:defRPr sz="1100">
              <a:solidFill>
                <a:srgbClr val="FFFFFF"/>
              </a:solidFill>
              <a:latin typeface="Arial"/>
              <a:cs typeface="Arial"/>
            </a:defRPr>
          </a:lvl8pPr>
          <a:lvl9pPr marL="3657600" indent="0">
            <a:defRPr sz="1100">
              <a:solidFill>
                <a:srgbClr val="FFFFFF"/>
              </a:solidFill>
              <a:latin typeface="Arial"/>
              <a:cs typeface="Arial"/>
            </a:defRPr>
          </a:lvl9pPr>
        </a:lstStyle>
        <a:p xmlns:a="http://schemas.openxmlformats.org/drawingml/2006/main">
          <a:endParaRPr lang="en-GB"/>
        </a:p>
      </cdr:txBody>
    </cdr:sp>
  </cdr:relSizeAnchor>
  <cdr:relSizeAnchor xmlns:cdr="http://schemas.openxmlformats.org/drawingml/2006/chartDrawing">
    <cdr:from>
      <cdr:x>0.09259</cdr:x>
      <cdr:y>0.62782</cdr:y>
    </cdr:from>
    <cdr:to>
      <cdr:x>1</cdr:x>
      <cdr:y>0.89343</cdr:y>
    </cdr:to>
    <cdr:sp macro="" textlink="">
      <cdr:nvSpPr>
        <cdr:cNvPr id="5" name="Rechteck 1"/>
        <cdr:cNvSpPr/>
      </cdr:nvSpPr>
      <cdr:spPr>
        <a:xfrm xmlns:a="http://schemas.openxmlformats.org/drawingml/2006/main">
          <a:off x="188384" y="538209"/>
          <a:ext cx="1846220" cy="227699"/>
        </a:xfrm>
        <a:prstGeom xmlns:a="http://schemas.openxmlformats.org/drawingml/2006/main" prst="rect">
          <a:avLst/>
        </a:prstGeom>
        <a:solidFill xmlns:a="http://schemas.openxmlformats.org/drawingml/2006/main">
          <a:srgbClr val="92D050">
            <a:alpha val="22000"/>
          </a:srgbClr>
        </a:solidFill>
        <a:ln xmlns:a="http://schemas.openxmlformats.org/drawingml/2006/main" w="6350" cap="flat" cmpd="sng" algn="ctr">
          <a:solidFill>
            <a:sysClr val="window" lastClr="FFFFFF">
              <a:lumMod val="50000"/>
              <a:alpha val="69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Arial"/>
              <a:cs typeface="Arial"/>
            </a:defRPr>
          </a:lvl1pPr>
          <a:lvl2pPr marL="457200" indent="0">
            <a:defRPr sz="1100">
              <a:solidFill>
                <a:srgbClr val="FFFFFF"/>
              </a:solidFill>
              <a:latin typeface="Arial"/>
              <a:cs typeface="Arial"/>
            </a:defRPr>
          </a:lvl2pPr>
          <a:lvl3pPr marL="914400" indent="0">
            <a:defRPr sz="1100">
              <a:solidFill>
                <a:srgbClr val="FFFFFF"/>
              </a:solidFill>
              <a:latin typeface="Arial"/>
              <a:cs typeface="Arial"/>
            </a:defRPr>
          </a:lvl3pPr>
          <a:lvl4pPr marL="1371600" indent="0">
            <a:defRPr sz="1100">
              <a:solidFill>
                <a:srgbClr val="FFFFFF"/>
              </a:solidFill>
              <a:latin typeface="Arial"/>
              <a:cs typeface="Arial"/>
            </a:defRPr>
          </a:lvl4pPr>
          <a:lvl5pPr marL="1828800" indent="0">
            <a:defRPr sz="1100">
              <a:solidFill>
                <a:srgbClr val="FFFFFF"/>
              </a:solidFill>
              <a:latin typeface="Arial"/>
              <a:cs typeface="Arial"/>
            </a:defRPr>
          </a:lvl5pPr>
          <a:lvl6pPr marL="2286000" indent="0">
            <a:defRPr sz="1100">
              <a:solidFill>
                <a:srgbClr val="FFFFFF"/>
              </a:solidFill>
              <a:latin typeface="Arial"/>
              <a:cs typeface="Arial"/>
            </a:defRPr>
          </a:lvl6pPr>
          <a:lvl7pPr marL="2743200" indent="0">
            <a:defRPr sz="1100">
              <a:solidFill>
                <a:srgbClr val="FFFFFF"/>
              </a:solidFill>
              <a:latin typeface="Arial"/>
              <a:cs typeface="Arial"/>
            </a:defRPr>
          </a:lvl7pPr>
          <a:lvl8pPr marL="3200400" indent="0">
            <a:defRPr sz="1100">
              <a:solidFill>
                <a:srgbClr val="FFFFFF"/>
              </a:solidFill>
              <a:latin typeface="Arial"/>
              <a:cs typeface="Arial"/>
            </a:defRPr>
          </a:lvl8pPr>
          <a:lvl9pPr marL="3657600" indent="0">
            <a:defRPr sz="1100">
              <a:solidFill>
                <a:srgbClr val="FFFFFF"/>
              </a:solidFill>
              <a:latin typeface="Arial"/>
              <a:cs typeface="Arial"/>
            </a:defRPr>
          </a:lvl9pPr>
        </a:lstStyle>
        <a:p xmlns:a="http://schemas.openxmlformats.org/drawingml/2006/main">
          <a:endParaRPr lang="en-GB"/>
        </a:p>
      </cdr:txBody>
    </cdr:sp>
  </cdr:relSizeAnchor>
</c:userShapes>
</file>

<file path=ppt/drawings/drawing2.xml><?xml version="1.0" encoding="utf-8"?>
<c:userShapes xmlns:c="http://schemas.openxmlformats.org/drawingml/2006/chart">
  <cdr:relSizeAnchor xmlns:cdr="http://schemas.openxmlformats.org/drawingml/2006/chartDrawing">
    <cdr:from>
      <cdr:x>0.08634</cdr:x>
      <cdr:y>0.33614</cdr:y>
    </cdr:from>
    <cdr:to>
      <cdr:x>1</cdr:x>
      <cdr:y>0.66948</cdr:y>
    </cdr:to>
    <cdr:sp macro="" textlink="">
      <cdr:nvSpPr>
        <cdr:cNvPr id="4" name="Rechteck 1"/>
        <cdr:cNvSpPr/>
      </cdr:nvSpPr>
      <cdr:spPr>
        <a:xfrm xmlns:a="http://schemas.openxmlformats.org/drawingml/2006/main">
          <a:off x="363463" y="864468"/>
          <a:ext cx="3785636" cy="857267"/>
        </a:xfrm>
        <a:prstGeom xmlns:a="http://schemas.openxmlformats.org/drawingml/2006/main" prst="rect">
          <a:avLst/>
        </a:prstGeom>
        <a:solidFill xmlns:a="http://schemas.openxmlformats.org/drawingml/2006/main">
          <a:srgbClr val="00B0F0">
            <a:alpha val="37000"/>
          </a:srgbClr>
        </a:solidFill>
        <a:ln xmlns:a="http://schemas.openxmlformats.org/drawingml/2006/main" w="6350" cap="flat" cmpd="sng" algn="ctr">
          <a:solidFill>
            <a:sysClr val="window" lastClr="FFFFFF">
              <a:lumMod val="50000"/>
              <a:alpha val="69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GB"/>
        </a:p>
      </cdr:txBody>
    </cdr:sp>
  </cdr:relSizeAnchor>
</c:userShapes>
</file>

<file path=ppt/drawings/drawing3.xml><?xml version="1.0" encoding="utf-8"?>
<c:userShapes xmlns:c="http://schemas.openxmlformats.org/drawingml/2006/chart">
  <cdr:relSizeAnchor xmlns:cdr="http://schemas.openxmlformats.org/drawingml/2006/chartDrawing">
    <cdr:from>
      <cdr:x>0.084</cdr:x>
      <cdr:y>0.62258</cdr:y>
    </cdr:from>
    <cdr:to>
      <cdr:x>0.99724</cdr:x>
      <cdr:y>0.88938</cdr:y>
    </cdr:to>
    <cdr:sp macro="" textlink="">
      <cdr:nvSpPr>
        <cdr:cNvPr id="5" name="Rechteck 1"/>
        <cdr:cNvSpPr/>
      </cdr:nvSpPr>
      <cdr:spPr>
        <a:xfrm xmlns:a="http://schemas.openxmlformats.org/drawingml/2006/main">
          <a:off x="360040" y="1512168"/>
          <a:ext cx="3914402" cy="648052"/>
        </a:xfrm>
        <a:prstGeom xmlns:a="http://schemas.openxmlformats.org/drawingml/2006/main" prst="rect">
          <a:avLst/>
        </a:prstGeom>
        <a:solidFill xmlns:a="http://schemas.openxmlformats.org/drawingml/2006/main">
          <a:srgbClr val="92D050">
            <a:alpha val="22000"/>
          </a:srgbClr>
        </a:solidFill>
        <a:ln xmlns:a="http://schemas.openxmlformats.org/drawingml/2006/main" w="6350" cap="flat" cmpd="sng" algn="ctr">
          <a:solidFill>
            <a:sysClr val="window" lastClr="FFFFFF">
              <a:lumMod val="50000"/>
              <a:alpha val="69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Arial"/>
              <a:cs typeface="Arial"/>
            </a:defRPr>
          </a:lvl1pPr>
          <a:lvl2pPr marL="457200" indent="0">
            <a:defRPr sz="1100">
              <a:solidFill>
                <a:srgbClr val="FFFFFF"/>
              </a:solidFill>
              <a:latin typeface="Arial"/>
              <a:cs typeface="Arial"/>
            </a:defRPr>
          </a:lvl2pPr>
          <a:lvl3pPr marL="914400" indent="0">
            <a:defRPr sz="1100">
              <a:solidFill>
                <a:srgbClr val="FFFFFF"/>
              </a:solidFill>
              <a:latin typeface="Arial"/>
              <a:cs typeface="Arial"/>
            </a:defRPr>
          </a:lvl3pPr>
          <a:lvl4pPr marL="1371600" indent="0">
            <a:defRPr sz="1100">
              <a:solidFill>
                <a:srgbClr val="FFFFFF"/>
              </a:solidFill>
              <a:latin typeface="Arial"/>
              <a:cs typeface="Arial"/>
            </a:defRPr>
          </a:lvl4pPr>
          <a:lvl5pPr marL="1828800" indent="0">
            <a:defRPr sz="1100">
              <a:solidFill>
                <a:srgbClr val="FFFFFF"/>
              </a:solidFill>
              <a:latin typeface="Arial"/>
              <a:cs typeface="Arial"/>
            </a:defRPr>
          </a:lvl5pPr>
          <a:lvl6pPr marL="2286000" indent="0">
            <a:defRPr sz="1100">
              <a:solidFill>
                <a:srgbClr val="FFFFFF"/>
              </a:solidFill>
              <a:latin typeface="Arial"/>
              <a:cs typeface="Arial"/>
            </a:defRPr>
          </a:lvl6pPr>
          <a:lvl7pPr marL="2743200" indent="0">
            <a:defRPr sz="1100">
              <a:solidFill>
                <a:srgbClr val="FFFFFF"/>
              </a:solidFill>
              <a:latin typeface="Arial"/>
              <a:cs typeface="Arial"/>
            </a:defRPr>
          </a:lvl7pPr>
          <a:lvl8pPr marL="3200400" indent="0">
            <a:defRPr sz="1100">
              <a:solidFill>
                <a:srgbClr val="FFFFFF"/>
              </a:solidFill>
              <a:latin typeface="Arial"/>
              <a:cs typeface="Arial"/>
            </a:defRPr>
          </a:lvl8pPr>
          <a:lvl9pPr marL="3657600" indent="0">
            <a:defRPr sz="1100">
              <a:solidFill>
                <a:srgbClr val="FFFFFF"/>
              </a:solidFill>
              <a:latin typeface="Arial"/>
              <a:cs typeface="Arial"/>
            </a:defRPr>
          </a:lvl9pPr>
        </a:lstStyle>
        <a:p xmlns:a="http://schemas.openxmlformats.org/drawingml/2006/main">
          <a:endParaRPr lang="en-GB"/>
        </a:p>
      </cdr:txBody>
    </cdr:sp>
  </cdr:relSizeAnchor>
  <cdr:relSizeAnchor xmlns:cdr="http://schemas.openxmlformats.org/drawingml/2006/chartDrawing">
    <cdr:from>
      <cdr:x>0.084</cdr:x>
      <cdr:y>0.26682</cdr:y>
    </cdr:from>
    <cdr:to>
      <cdr:x>0.99724</cdr:x>
      <cdr:y>0.62311</cdr:y>
    </cdr:to>
    <cdr:sp macro="" textlink="">
      <cdr:nvSpPr>
        <cdr:cNvPr id="4" name="Rechteck 1"/>
        <cdr:cNvSpPr/>
      </cdr:nvSpPr>
      <cdr:spPr>
        <a:xfrm xmlns:a="http://schemas.openxmlformats.org/drawingml/2006/main">
          <a:off x="360040" y="648072"/>
          <a:ext cx="3914402" cy="865390"/>
        </a:xfrm>
        <a:prstGeom xmlns:a="http://schemas.openxmlformats.org/drawingml/2006/main" prst="rect">
          <a:avLst/>
        </a:prstGeom>
        <a:solidFill xmlns:a="http://schemas.openxmlformats.org/drawingml/2006/main">
          <a:srgbClr val="00B0F0">
            <a:alpha val="37000"/>
          </a:srgbClr>
        </a:solidFill>
        <a:ln xmlns:a="http://schemas.openxmlformats.org/drawingml/2006/main" w="6350" cap="flat" cmpd="sng" algn="ctr">
          <a:solidFill>
            <a:sysClr val="window" lastClr="FFFFFF">
              <a:lumMod val="50000"/>
              <a:alpha val="69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GB"/>
        </a:p>
      </cdr:txBody>
    </cdr:sp>
  </cdr:relSizeAnchor>
  <cdr:relSizeAnchor xmlns:cdr="http://schemas.openxmlformats.org/drawingml/2006/chartDrawing">
    <cdr:from>
      <cdr:x>0.084</cdr:x>
      <cdr:y>0.17788</cdr:y>
    </cdr:from>
    <cdr:to>
      <cdr:x>0.98607</cdr:x>
      <cdr:y>0.26823</cdr:y>
    </cdr:to>
    <cdr:sp macro="" textlink="">
      <cdr:nvSpPr>
        <cdr:cNvPr id="3" name="Rechteck 1"/>
        <cdr:cNvSpPr/>
      </cdr:nvSpPr>
      <cdr:spPr>
        <a:xfrm xmlns:a="http://schemas.openxmlformats.org/drawingml/2006/main">
          <a:off x="360040" y="432048"/>
          <a:ext cx="3866525" cy="219450"/>
        </a:xfrm>
        <a:prstGeom xmlns:a="http://schemas.openxmlformats.org/drawingml/2006/main" prst="rect">
          <a:avLst/>
        </a:prstGeom>
        <a:solidFill xmlns:a="http://schemas.openxmlformats.org/drawingml/2006/main">
          <a:srgbClr val="FF0000">
            <a:alpha val="8000"/>
          </a:srgbClr>
        </a:solidFill>
        <a:ln xmlns:a="http://schemas.openxmlformats.org/drawingml/2006/main" w="6350" cap="flat" cmpd="sng" algn="ctr">
          <a:solidFill>
            <a:sysClr val="window" lastClr="FFFFFF">
              <a:lumMod val="50000"/>
              <a:alpha val="69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Arial"/>
              <a:cs typeface="Arial"/>
            </a:defRPr>
          </a:lvl1pPr>
          <a:lvl2pPr marL="457200" indent="0">
            <a:defRPr sz="1100">
              <a:solidFill>
                <a:srgbClr val="FFFFFF"/>
              </a:solidFill>
              <a:latin typeface="Arial"/>
              <a:cs typeface="Arial"/>
            </a:defRPr>
          </a:lvl2pPr>
          <a:lvl3pPr marL="914400" indent="0">
            <a:defRPr sz="1100">
              <a:solidFill>
                <a:srgbClr val="FFFFFF"/>
              </a:solidFill>
              <a:latin typeface="Arial"/>
              <a:cs typeface="Arial"/>
            </a:defRPr>
          </a:lvl3pPr>
          <a:lvl4pPr marL="1371600" indent="0">
            <a:defRPr sz="1100">
              <a:solidFill>
                <a:srgbClr val="FFFFFF"/>
              </a:solidFill>
              <a:latin typeface="Arial"/>
              <a:cs typeface="Arial"/>
            </a:defRPr>
          </a:lvl4pPr>
          <a:lvl5pPr marL="1828800" indent="0">
            <a:defRPr sz="1100">
              <a:solidFill>
                <a:srgbClr val="FFFFFF"/>
              </a:solidFill>
              <a:latin typeface="Arial"/>
              <a:cs typeface="Arial"/>
            </a:defRPr>
          </a:lvl5pPr>
          <a:lvl6pPr marL="2286000" indent="0">
            <a:defRPr sz="1100">
              <a:solidFill>
                <a:srgbClr val="FFFFFF"/>
              </a:solidFill>
              <a:latin typeface="Arial"/>
              <a:cs typeface="Arial"/>
            </a:defRPr>
          </a:lvl6pPr>
          <a:lvl7pPr marL="2743200" indent="0">
            <a:defRPr sz="1100">
              <a:solidFill>
                <a:srgbClr val="FFFFFF"/>
              </a:solidFill>
              <a:latin typeface="Arial"/>
              <a:cs typeface="Arial"/>
            </a:defRPr>
          </a:lvl7pPr>
          <a:lvl8pPr marL="3200400" indent="0">
            <a:defRPr sz="1100">
              <a:solidFill>
                <a:srgbClr val="FFFFFF"/>
              </a:solidFill>
              <a:latin typeface="Arial"/>
              <a:cs typeface="Arial"/>
            </a:defRPr>
          </a:lvl8pPr>
          <a:lvl9pPr marL="3657600" indent="0">
            <a:defRPr sz="1100">
              <a:solidFill>
                <a:srgbClr val="FFFFFF"/>
              </a:solidFill>
              <a:latin typeface="Arial"/>
              <a:cs typeface="Arial"/>
            </a:defRPr>
          </a:lvl9pPr>
        </a:lstStyle>
        <a:p xmlns:a="http://schemas.openxmlformats.org/drawingml/2006/main">
          <a:endParaRPr lang="en-GB"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229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65688"/>
            <a:ext cx="5207000" cy="4306887"/>
          </a:xfrm>
          <a:prstGeom prst="rect">
            <a:avLst/>
          </a:prstGeom>
          <a:noFill/>
          <a:ln w="9525">
            <a:noFill/>
            <a:miter lim="800000"/>
            <a:headEnd/>
            <a:tailEnd/>
          </a:ln>
          <a:effectLst/>
        </p:spPr>
        <p:txBody>
          <a:bodyPr vert="horz" wrap="square" lIns="94298" tIns="46321" rIns="94298" bIns="46321" numCol="1" anchor="t" anchorCtr="0" compatLnSpc="1">
            <a:prstTxWarp prst="textNoShape">
              <a:avLst/>
            </a:prstTxWarp>
          </a:bodyPr>
          <a:lstStyle/>
          <a:p>
            <a:pPr lvl="0"/>
            <a:r>
              <a:rPr lang="en-GB" noProof="0" smtClean="0"/>
              <a:t>Click to edit Master notes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7587" name="Rectangle 3"/>
          <p:cNvSpPr>
            <a:spLocks noGrp="1" noRot="1" noChangeAspect="1" noChangeArrowheads="1" noTextEdit="1"/>
          </p:cNvSpPr>
          <p:nvPr>
            <p:ph type="sldImg" idx="2"/>
          </p:nvPr>
        </p:nvSpPr>
        <p:spPr bwMode="auto">
          <a:xfrm>
            <a:off x="858838" y="892175"/>
            <a:ext cx="5381625" cy="3587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966401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cex.imperial.ac.uk/owa/redir.aspx?C=a87c141e0a784e67ae39b0fa5357594b&amp;URL=http://ovidsp.tx.ovid.com/spb/ovidweb.cgi?targetFrame=1&amp;S=PHEMFPEFLGDDPCPMNCGLJHJJKKMLAA00&amp;Book+Content=BIB.16|1|||/CT%7b06b9ee1beed59419d6c7361de55fe44c5c44493950f868d0494658c1a25323ac947943b5e5fbcf7241129f3d52ceac12%7d/OVIDBOOK%5b1%5d/TXTBKBD%5b1%5d/DIVISIONA%5b1%5d/DIVISIONB%5b2%5d/CHAPTER%5b6%5d"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icex.imperial.ac.uk/owa/redir.aspx?C=a87c141e0a784e67ae39b0fa5357594b&amp;URL=http://ovidsp.tx.ovid.com/spb/ovidweb.cgi?S=PHEMFPEFLGDDPCPMNCGLJHJJKKMLAA00;Book+Image=bookdb|/CT%7b06b9ee1beed59419d6c7361de55fe44c5c44493950f868d0494658c1a25323ac6cfcac6857836d3b14ab9bd814a67a41%7d/ID(F19-2)" TargetMode="External"/><Relationship Id="rId4" Type="http://schemas.openxmlformats.org/officeDocument/2006/relationships/hyperlink" Target="https://icex.imperial.ac.uk/owa/UrlBlockedError.asp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cex.imperial.ac.uk/owa/redir.aspx?C=a87c141e0a784e67ae39b0fa5357594b&amp;URL=http://ovidsp.tx.ovid.com/spb/ovidweb.cgi?targetFrame=1&amp;S=PHEMFPEFLGDDPCPMNCGLJHJJKKMLAA00&amp;Book+Content=BIB.16|1|||/CT%7b06b9ee1beed59419d6c7361de55fe44c5c44493950f868d0494658c1a25323ac947943b5e5fbcf7241129f3d52ceac12%7d/OVIDBOOK%5b1%5d/TXTBKBD%5b1%5d/DIVISIONA%5b1%5d/DIVISIONB%5b2%5d/CHAPTER%5b6%5d"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icex.imperial.ac.uk/owa/redir.aspx?C=a87c141e0a784e67ae39b0fa5357594b&amp;URL=http://ovidsp.tx.ovid.com/spb/ovidweb.cgi?S=PHEMFPEFLGDDPCPMNCGLJHJJKKMLAA00;Book+Image=bookdb|/CT%7b06b9ee1beed59419d6c7361de55fe44c5c44493950f868d0494658c1a25323ac6cfcac6857836d3b14ab9bd814a67a41%7d/ID(F19-2)" TargetMode="External"/><Relationship Id="rId4" Type="http://schemas.openxmlformats.org/officeDocument/2006/relationships/hyperlink" Target="https://icex.imperial.ac.uk/owa/UrlBlockedError.asp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54050" y="752475"/>
            <a:ext cx="5792788" cy="3862388"/>
          </a:xfrm>
          <a:ln/>
        </p:spPr>
      </p:sp>
      <p:sp>
        <p:nvSpPr>
          <p:cNvPr id="77827" name="Rectangle 3"/>
          <p:cNvSpPr>
            <a:spLocks noGrp="1" noChangeArrowheads="1"/>
          </p:cNvSpPr>
          <p:nvPr>
            <p:ph type="body" idx="1"/>
          </p:nvPr>
        </p:nvSpPr>
        <p:spPr>
          <a:xfrm>
            <a:off x="749300" y="4868863"/>
            <a:ext cx="5689600"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4" tIns="46190" rIns="92384" bIns="46190"/>
          <a:lstStyle/>
          <a:p>
            <a:pPr marL="236538" indent="-236538"/>
            <a:r>
              <a:rPr lang="en-GB" sz="1000" b="1" smtClean="0"/>
              <a:t>Key message</a:t>
            </a:r>
          </a:p>
          <a:p>
            <a:pPr marL="236538" indent="-236538"/>
            <a:r>
              <a:rPr lang="en-GB" sz="1000" smtClean="0"/>
              <a:t>	Patients with peripheral neuropathic pain experience significant co-morbid symptoms</a:t>
            </a:r>
          </a:p>
          <a:p>
            <a:pPr marL="236538" indent="-236538"/>
            <a:endParaRPr lang="en-GB" sz="1000" b="1" smtClean="0"/>
          </a:p>
          <a:p>
            <a:pPr marL="236538" indent="-236538"/>
            <a:r>
              <a:rPr lang="en-GB" sz="1000" b="1" smtClean="0"/>
              <a:t>Other information</a:t>
            </a:r>
          </a:p>
          <a:p>
            <a:pPr marL="236538" indent="-236538">
              <a:buFontTx/>
              <a:buChar char="•"/>
            </a:pPr>
            <a:r>
              <a:rPr lang="en-GB" sz="1000" smtClean="0"/>
              <a:t>This study investigated pain intensity, employment status and quality of life in a survey of 126 patients with neuropathic pain from 2 Swedish Multidisciplinary Pain Centres</a:t>
            </a:r>
            <a:r>
              <a:rPr lang="en-GB" sz="1000" baseline="30000" smtClean="0"/>
              <a:t>1</a:t>
            </a:r>
          </a:p>
          <a:p>
            <a:pPr marL="236538" indent="-236538">
              <a:buFontTx/>
              <a:buChar char="•"/>
            </a:pPr>
            <a:endParaRPr lang="en-GB" sz="1000" smtClean="0"/>
          </a:p>
          <a:p>
            <a:pPr marL="236538" indent="-236538">
              <a:buFontTx/>
              <a:buChar char="•"/>
            </a:pPr>
            <a:r>
              <a:rPr lang="en-GB" sz="1000" smtClean="0"/>
              <a:t>Patients were asked to what extent they were bothered by 25 pain-related symptoms and/or side-effects of treatment during the past week (rated as 1 = no discomfort to 7 = very severe discomfort)</a:t>
            </a:r>
            <a:r>
              <a:rPr lang="en-GB" sz="1000" baseline="30000" smtClean="0"/>
              <a:t>1</a:t>
            </a:r>
          </a:p>
          <a:p>
            <a:pPr marL="236538" indent="-236538">
              <a:buFontTx/>
              <a:buChar char="•"/>
            </a:pPr>
            <a:endParaRPr lang="en-GB" sz="1000" smtClean="0"/>
          </a:p>
          <a:p>
            <a:pPr marL="236538" indent="-236538">
              <a:buFontTx/>
              <a:buChar char="•"/>
            </a:pPr>
            <a:r>
              <a:rPr lang="en-GB" sz="1000" smtClean="0"/>
              <a:t>The slide shows the proportions of patients who scored 4 (moderate) to 7 (very severe) discomfort. Data on 7 of the 10 most frequently reported symptoms are shown on the slide</a:t>
            </a:r>
            <a:r>
              <a:rPr lang="en-GB" sz="1000" baseline="30000" smtClean="0"/>
              <a:t>1</a:t>
            </a:r>
          </a:p>
          <a:p>
            <a:pPr marL="712788" lvl="1" indent="-236538">
              <a:buFontTx/>
              <a:buChar char="•"/>
            </a:pPr>
            <a:r>
              <a:rPr lang="en-GB" sz="1000" smtClean="0"/>
              <a:t>Difficulty sleeping was most bothersome and was moderate to very severe in 60% of patients</a:t>
            </a:r>
            <a:r>
              <a:rPr lang="en-GB" sz="1000" baseline="30000" smtClean="0"/>
              <a:t>1</a:t>
            </a:r>
            <a:r>
              <a:rPr lang="en-GB" sz="1000" smtClean="0"/>
              <a:t> </a:t>
            </a:r>
          </a:p>
          <a:p>
            <a:pPr marL="712788" lvl="1" indent="-236538">
              <a:buFontTx/>
              <a:buChar char="•"/>
            </a:pPr>
            <a:r>
              <a:rPr lang="en-GB" sz="1000" smtClean="0"/>
              <a:t>Moderate to very severe discomfort due to anxiety was reported by 27% (1 in 4 patients) and depression by 33% (1 in 3 patients)</a:t>
            </a:r>
            <a:r>
              <a:rPr lang="en-GB" sz="1000" baseline="30000" smtClean="0"/>
              <a:t>1</a:t>
            </a:r>
          </a:p>
          <a:p>
            <a:pPr marL="236538" indent="-236538"/>
            <a:endParaRPr lang="en-GB" sz="1000" u="sng" smtClean="0"/>
          </a:p>
          <a:p>
            <a:pPr marL="236538" indent="-236538"/>
            <a:r>
              <a:rPr lang="en-GB" sz="1000" smtClean="0"/>
              <a:t>Reference:</a:t>
            </a:r>
          </a:p>
          <a:p>
            <a:pPr marL="236538" indent="-236538">
              <a:buFontTx/>
              <a:buAutoNum type="arabicPeriod"/>
            </a:pPr>
            <a:r>
              <a:rPr lang="en-GB" sz="1000" smtClean="0"/>
              <a:t>Meyer-Rosberg K, Kvarnström A, Kinnman E </a:t>
            </a:r>
            <a:r>
              <a:rPr lang="en-GB" sz="1000" i="1" smtClean="0"/>
              <a:t>et al.</a:t>
            </a:r>
            <a:r>
              <a:rPr lang="en-GB" sz="1000" smtClean="0"/>
              <a:t> Peripheral neuropathic pain – a multidimensional burden for patients. Eur J Pain 2001; 5(4): 379–389.</a:t>
            </a:r>
            <a:br>
              <a:rPr lang="en-GB" sz="1000" smtClean="0"/>
            </a:br>
            <a:endParaRPr lang="en-GB"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4294967295"/>
          </p:nvPr>
        </p:nvSpPr>
        <p:spPr bwMode="auto">
          <a:xfrm>
            <a:off x="4021138"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9" rIns="99038" bIns="49519"/>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C947B1A7-4B91-46D9-A2BA-9930215DBBBA}" type="slidenum">
              <a:rPr lang="en-US">
                <a:solidFill>
                  <a:srgbClr val="000000"/>
                </a:solidFill>
              </a:rPr>
              <a:pPr eaLnBrk="1" hangingPunct="1"/>
              <a:t>31</a:t>
            </a:fld>
            <a:endParaRPr lang="en-US">
              <a:solidFill>
                <a:srgbClr val="000000"/>
              </a:solidFill>
            </a:endParaRPr>
          </a:p>
        </p:txBody>
      </p:sp>
      <p:sp>
        <p:nvSpPr>
          <p:cNvPr id="78851"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9" rIns="99038" bIns="49519" anchor="b"/>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fld id="{8E8FD62C-D482-4830-8DDB-AA8E52A94F93}" type="slidenum">
              <a:rPr lang="en-US" sz="1300">
                <a:solidFill>
                  <a:srgbClr val="000000"/>
                </a:solidFill>
              </a:rPr>
              <a:pPr algn="r"/>
              <a:t>31</a:t>
            </a:fld>
            <a:endParaRPr lang="en-US" sz="1300">
              <a:solidFill>
                <a:srgbClr val="000000"/>
              </a:solidFill>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Also </a:t>
            </a:r>
            <a:r>
              <a:rPr lang="en-US" smtClean="0"/>
              <a:t>Backonja &amp; stacey  64 % mechaical 38% thermal hypersesnitivuty</a:t>
            </a:r>
          </a:p>
        </p:txBody>
      </p:sp>
      <p:sp>
        <p:nvSpPr>
          <p:cNvPr id="80900" name="Slide Number Placeholder 3"/>
          <p:cNvSpPr>
            <a:spLocks noGrp="1"/>
          </p:cNvSpPr>
          <p:nvPr>
            <p:ph type="sldNum" sz="quarter" idx="4294967295"/>
          </p:nvPr>
        </p:nvSpPr>
        <p:spPr bwMode="auto">
          <a:xfrm>
            <a:off x="4021138" y="9720263"/>
            <a:ext cx="3076575"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80" tIns="47640" rIns="95280" bIns="47640"/>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C6DF920B-1D4C-464D-BFFE-B7D4AB148FF9}" type="slidenum">
              <a:rPr lang="en-GB">
                <a:solidFill>
                  <a:srgbClr val="000000"/>
                </a:solidFill>
              </a:rPr>
              <a:pPr eaLnBrk="1" hangingPunct="1"/>
              <a:t>36</a:t>
            </a:fld>
            <a:endParaRPr lang="en-GB">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GB" dirty="0" smtClean="0">
                <a:latin typeface="+mn-lt"/>
              </a:rPr>
              <a:t>Do not sate if </a:t>
            </a:r>
            <a:r>
              <a:rPr lang="en-GB" dirty="0" err="1" smtClean="0">
                <a:latin typeface="+mn-lt"/>
              </a:rPr>
              <a:t>differcne</a:t>
            </a:r>
            <a:r>
              <a:rPr lang="en-GB" dirty="0" smtClean="0">
                <a:latin typeface="+mn-lt"/>
              </a:rPr>
              <a:t> was due to a lesser </a:t>
            </a:r>
            <a:r>
              <a:rPr lang="en-GB" dirty="0" err="1" smtClean="0">
                <a:latin typeface="+mn-lt"/>
              </a:rPr>
              <a:t>oplacebo</a:t>
            </a:r>
            <a:r>
              <a:rPr lang="en-GB" dirty="0" smtClean="0">
                <a:latin typeface="+mn-lt"/>
              </a:rPr>
              <a:t> response or </a:t>
            </a:r>
            <a:r>
              <a:rPr lang="en-GB" dirty="0" err="1" smtClean="0">
                <a:latin typeface="+mn-lt"/>
              </a:rPr>
              <a:t>greate</a:t>
            </a:r>
            <a:r>
              <a:rPr lang="en-GB" dirty="0" smtClean="0">
                <a:latin typeface="+mn-lt"/>
              </a:rPr>
              <a:t> </a:t>
            </a:r>
            <a:r>
              <a:rPr lang="en-GB" dirty="0" err="1" smtClean="0">
                <a:latin typeface="+mn-lt"/>
              </a:rPr>
              <a:t>pregablin</a:t>
            </a:r>
            <a:r>
              <a:rPr lang="en-GB" dirty="0" smtClean="0">
                <a:latin typeface="+mn-lt"/>
              </a:rPr>
              <a:t> - </a:t>
            </a:r>
            <a:r>
              <a:rPr lang="en-GB" dirty="0" err="1" smtClean="0">
                <a:latin typeface="+mn-lt"/>
              </a:rPr>
              <a:t>effciacy</a:t>
            </a:r>
            <a:r>
              <a:rPr lang="en-GB" dirty="0" smtClean="0">
                <a:latin typeface="+mn-lt"/>
              </a:rPr>
              <a:t> only give diff to placebo !  </a:t>
            </a:r>
          </a:p>
          <a:p>
            <a:pPr>
              <a:defRPr/>
            </a:pPr>
            <a:endParaRPr lang="en-GB" smtClean="0">
              <a:latin typeface="+mn-lt"/>
            </a:endParaRPr>
          </a:p>
          <a:p>
            <a:pPr>
              <a:defRPr/>
            </a:pPr>
            <a:r>
              <a:rPr lang="en-GB" smtClean="0">
                <a:latin typeface="+mn-lt"/>
              </a:rPr>
              <a:t>Numeric </a:t>
            </a:r>
            <a:r>
              <a:rPr lang="en-GB" dirty="0" smtClean="0">
                <a:latin typeface="+mn-lt"/>
              </a:rPr>
              <a:t>Pain Rating</a:t>
            </a:r>
          </a:p>
          <a:p>
            <a:pPr>
              <a:defRPr/>
            </a:pPr>
            <a:r>
              <a:rPr lang="en-GB" dirty="0" smtClean="0">
                <a:latin typeface="+mn-lt"/>
              </a:rPr>
              <a:t>Scale</a:t>
            </a:r>
          </a:p>
          <a:p>
            <a:pPr>
              <a:defRPr/>
            </a:pPr>
            <a:endParaRPr lang="en-GB" dirty="0" smtClean="0">
              <a:latin typeface="+mn-lt"/>
            </a:endParaRPr>
          </a:p>
          <a:p>
            <a:pPr>
              <a:defRPr/>
            </a:pPr>
            <a:r>
              <a:rPr lang="en-GB" dirty="0" smtClean="0">
                <a:latin typeface="+mn-lt"/>
              </a:rPr>
              <a:t>Mean dose 385.7(160.3) mg/d.</a:t>
            </a:r>
          </a:p>
          <a:p>
            <a:pPr>
              <a:defRPr/>
            </a:pPr>
            <a:r>
              <a:rPr lang="en-GB" dirty="0" smtClean="0">
                <a:latin typeface="+mn-lt"/>
              </a:rPr>
              <a:t>Static mechanical allodynia was evoked by applying the plastic</a:t>
            </a:r>
          </a:p>
          <a:p>
            <a:pPr>
              <a:defRPr/>
            </a:pPr>
            <a:r>
              <a:rPr lang="en-GB" dirty="0" smtClean="0">
                <a:latin typeface="+mn-lt"/>
              </a:rPr>
              <a:t>base of a von Frey hair in the area of maximum pain for 10</a:t>
            </a:r>
          </a:p>
          <a:p>
            <a:pPr>
              <a:defRPr/>
            </a:pPr>
            <a:r>
              <a:rPr lang="en-GB" dirty="0" smtClean="0">
                <a:latin typeface="+mn-lt"/>
              </a:rPr>
              <a:t>seconds with sufficient pressure to indent the skin. Dynamic</a:t>
            </a:r>
          </a:p>
          <a:p>
            <a:pPr>
              <a:defRPr/>
            </a:pPr>
            <a:r>
              <a:rPr lang="en-GB" dirty="0" smtClean="0">
                <a:latin typeface="+mn-lt"/>
              </a:rPr>
              <a:t>mechanical allodynia was evoked by gently stroking the area of</a:t>
            </a:r>
          </a:p>
          <a:p>
            <a:pPr>
              <a:defRPr/>
            </a:pPr>
            <a:r>
              <a:rPr lang="en-GB" dirty="0" smtClean="0">
                <a:latin typeface="+mn-lt"/>
              </a:rPr>
              <a:t>maximum pain with a foam brush. </a:t>
            </a:r>
            <a:r>
              <a:rPr lang="en-GB" dirty="0" err="1" smtClean="0">
                <a:latin typeface="+mn-lt"/>
              </a:rPr>
              <a:t>Punctate</a:t>
            </a:r>
            <a:r>
              <a:rPr lang="en-GB" dirty="0" smtClean="0">
                <a:latin typeface="+mn-lt"/>
              </a:rPr>
              <a:t> hyperalgesia was</a:t>
            </a:r>
          </a:p>
          <a:p>
            <a:pPr>
              <a:defRPr/>
            </a:pPr>
            <a:r>
              <a:rPr lang="en-GB" dirty="0" smtClean="0">
                <a:latin typeface="+mn-lt"/>
              </a:rPr>
              <a:t>evoked by pinprick over the area of maximum pain with a supplied</a:t>
            </a:r>
          </a:p>
          <a:p>
            <a:pPr>
              <a:defRPr/>
            </a:pPr>
            <a:r>
              <a:rPr lang="en-GB" dirty="0" smtClean="0">
                <a:latin typeface="+mn-lt"/>
              </a:rPr>
              <a:t>safety pin. Temporal summation was evoked by repeatedly</a:t>
            </a:r>
          </a:p>
          <a:p>
            <a:pPr>
              <a:defRPr/>
            </a:pPr>
            <a:r>
              <a:rPr lang="en-GB" dirty="0" smtClean="0">
                <a:latin typeface="+mn-lt"/>
              </a:rPr>
              <a:t>tapping the area of maximum pain with a 300 g (6.65) Von Frey</a:t>
            </a:r>
          </a:p>
          <a:p>
            <a:pPr>
              <a:defRPr/>
            </a:pPr>
            <a:r>
              <a:rPr lang="en-GB" dirty="0" smtClean="0">
                <a:latin typeface="+mn-lt"/>
              </a:rPr>
              <a:t>hair at a rate of approximately 2 Hz (2 taps per second) for 60</a:t>
            </a:r>
          </a:p>
          <a:p>
            <a:pPr>
              <a:defRPr/>
            </a:pPr>
            <a:r>
              <a:rPr lang="en-GB" dirty="0" smtClean="0">
                <a:latin typeface="+mn-lt"/>
              </a:rPr>
              <a:t>seconds. Cold allodynia was evoked by applying a standardized</a:t>
            </a:r>
          </a:p>
          <a:p>
            <a:pPr>
              <a:defRPr/>
            </a:pPr>
            <a:r>
              <a:rPr lang="en-GB" b="1" dirty="0" smtClean="0">
                <a:latin typeface="+mn-lt"/>
              </a:rPr>
              <a:t>Figure 2 Study design and dosing schedule</a:t>
            </a:r>
          </a:p>
          <a:p>
            <a:pPr>
              <a:defRPr/>
            </a:pPr>
            <a:r>
              <a:rPr lang="en-GB" dirty="0" smtClean="0">
                <a:latin typeface="+mn-lt"/>
              </a:rPr>
              <a:t>Neurology 74 February 2, 2010 415</a:t>
            </a:r>
          </a:p>
          <a:p>
            <a:pPr>
              <a:defRPr/>
            </a:pPr>
            <a:r>
              <a:rPr lang="en-GB" dirty="0" smtClean="0">
                <a:latin typeface="+mn-lt"/>
              </a:rPr>
              <a:t>cool (</a:t>
            </a:r>
            <a:r>
              <a:rPr lang="en-GB" dirty="0" err="1" smtClean="0">
                <a:latin typeface="+mn-lt"/>
              </a:rPr>
              <a:t>15°C</a:t>
            </a:r>
            <a:r>
              <a:rPr lang="en-GB" dirty="0" smtClean="0">
                <a:latin typeface="+mn-lt"/>
              </a:rPr>
              <a:t>  </a:t>
            </a:r>
            <a:r>
              <a:rPr lang="en-GB" dirty="0" err="1" smtClean="0">
                <a:latin typeface="+mn-lt"/>
              </a:rPr>
              <a:t>2°C</a:t>
            </a:r>
            <a:r>
              <a:rPr lang="en-GB" dirty="0" smtClean="0">
                <a:latin typeface="+mn-lt"/>
              </a:rPr>
              <a:t>) metal rod. Cold hyperalgesia was evoked by</a:t>
            </a:r>
          </a:p>
          <a:p>
            <a:pPr>
              <a:defRPr/>
            </a:pPr>
            <a:r>
              <a:rPr lang="en-GB" dirty="0" smtClean="0">
                <a:latin typeface="+mn-lt"/>
              </a:rPr>
              <a:t>applying a cold (</a:t>
            </a:r>
            <a:r>
              <a:rPr lang="en-GB" dirty="0" err="1" smtClean="0">
                <a:latin typeface="+mn-lt"/>
              </a:rPr>
              <a:t>4°C</a:t>
            </a:r>
            <a:r>
              <a:rPr lang="en-GB" dirty="0" smtClean="0">
                <a:latin typeface="+mn-lt"/>
              </a:rPr>
              <a:t>) metal rod. Patients were asked to rate the</a:t>
            </a:r>
          </a:p>
          <a:p>
            <a:pPr>
              <a:defRPr/>
            </a:pPr>
            <a:r>
              <a:rPr lang="en-GB" dirty="0" smtClean="0">
                <a:latin typeface="+mn-lt"/>
              </a:rPr>
              <a:t>pain produced by the applied stimuli on an 11-point </a:t>
            </a:r>
            <a:r>
              <a:rPr lang="en-GB" dirty="0" err="1" smtClean="0">
                <a:latin typeface="+mn-lt"/>
              </a:rPr>
              <a:t>NRS</a:t>
            </a:r>
            <a:r>
              <a:rPr lang="en-GB" dirty="0" smtClean="0">
                <a:latin typeface="+mn-lt"/>
              </a:rPr>
              <a:t>. All</a:t>
            </a:r>
          </a:p>
          <a:p>
            <a:pPr>
              <a:defRPr/>
            </a:pPr>
            <a:r>
              <a:rPr lang="en-GB" dirty="0" smtClean="0">
                <a:latin typeface="+mn-lt"/>
              </a:rPr>
              <a:t>assessments were performed once at baseline and at endpoint.</a:t>
            </a:r>
          </a:p>
          <a:p>
            <a:pPr>
              <a:defRPr/>
            </a:pPr>
            <a:r>
              <a:rPr lang="en-GB" dirty="0" smtClean="0">
                <a:latin typeface="+mn-lt"/>
              </a:rPr>
              <a:t> </a:t>
            </a:r>
            <a:endParaRPr lang="en-GB" dirty="0"/>
          </a:p>
        </p:txBody>
      </p:sp>
      <p:sp>
        <p:nvSpPr>
          <p:cNvPr id="81924" name="Slide Number Placeholder 3"/>
          <p:cNvSpPr>
            <a:spLocks noGrp="1"/>
          </p:cNvSpPr>
          <p:nvPr>
            <p:ph type="sldNum" sz="quarter" idx="4294967295"/>
          </p:nvPr>
        </p:nvSpPr>
        <p:spPr bwMode="auto">
          <a:xfrm>
            <a:off x="4021138" y="9720263"/>
            <a:ext cx="3076575"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90" tIns="47645" rIns="95290" bIns="47645"/>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E96F27F6-16BB-4094-B377-DF611B38CE80}" type="slidenum">
              <a:rPr lang="en-GB" sz="2500">
                <a:solidFill>
                  <a:srgbClr val="000000"/>
                </a:solidFill>
              </a:rPr>
              <a:pPr eaLnBrk="1" hangingPunct="1"/>
              <a:t>38</a:t>
            </a:fld>
            <a:endParaRPr lang="en-GB" sz="25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Also </a:t>
            </a:r>
            <a:r>
              <a:rPr lang="en-US" smtClean="0"/>
              <a:t>Backonja &amp; stacey  64 % mechaical 38% thermal hypersesnitivuty</a:t>
            </a:r>
          </a:p>
        </p:txBody>
      </p:sp>
      <p:sp>
        <p:nvSpPr>
          <p:cNvPr id="69636" name="Slide Number Placeholder 3"/>
          <p:cNvSpPr>
            <a:spLocks noGrp="1"/>
          </p:cNvSpPr>
          <p:nvPr>
            <p:ph type="sldNum" sz="quarter" idx="4294967295"/>
          </p:nvPr>
        </p:nvSpPr>
        <p:spPr bwMode="auto">
          <a:xfrm>
            <a:off x="4021138" y="9720263"/>
            <a:ext cx="3076575"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80" tIns="47640" rIns="95280" bIns="47640"/>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A1066B46-5F0F-46A7-897E-9A885BDC9638}" type="slidenum">
              <a:rPr lang="en-GB">
                <a:solidFill>
                  <a:srgbClr val="000000"/>
                </a:solidFill>
              </a:rPr>
              <a:pPr eaLnBrk="1" hangingPunct="1"/>
              <a:t>4</a:t>
            </a:fld>
            <a:endParaRPr lang="en-GB">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a:defRPr/>
            </a:pPr>
            <a:r>
              <a:rPr lang="en-GB" b="1" dirty="0" smtClean="0"/>
              <a:t>Editors: </a:t>
            </a:r>
            <a:r>
              <a:rPr lang="en-GB" b="1" dirty="0" err="1" smtClean="0"/>
              <a:t>Warrell</a:t>
            </a:r>
            <a:r>
              <a:rPr lang="en-GB" b="1" dirty="0" smtClean="0"/>
              <a:t>, David A.; Cox, Timothy M.; Firth, John D.; Benz, Edward J.</a:t>
            </a:r>
            <a:endParaRPr lang="en-GB" dirty="0" smtClean="0"/>
          </a:p>
          <a:p>
            <a:pPr>
              <a:defRPr/>
            </a:pPr>
            <a:r>
              <a:rPr lang="en-GB" b="1" dirty="0" smtClean="0"/>
              <a:t>Title: </a:t>
            </a:r>
            <a:r>
              <a:rPr lang="en-GB" b="1" i="1" dirty="0" smtClean="0"/>
              <a:t>Oxford Textbook of Medicine, 4th Edition</a:t>
            </a:r>
            <a:endParaRPr lang="en-GB" dirty="0" smtClean="0"/>
          </a:p>
          <a:p>
            <a:pPr>
              <a:defRPr/>
            </a:pPr>
            <a:r>
              <a:rPr lang="en-GB" dirty="0" smtClean="0"/>
              <a:t>Copyright ©2003 Oxford University Press</a:t>
            </a:r>
          </a:p>
          <a:p>
            <a:pPr>
              <a:defRPr/>
            </a:pPr>
            <a:r>
              <a:rPr lang="en-GB" dirty="0" smtClean="0"/>
              <a:t>&gt; Table of Contents &gt; Volume 3 &gt; 24 - Neurology &gt; 24.2 - Electrophysiology of the central and peripheral nervous systems &gt; Studies of the peripheral neuromuscular system &gt; Nerve conduction studies</a:t>
            </a:r>
          </a:p>
          <a:p>
            <a:pPr>
              <a:defRPr/>
            </a:pPr>
            <a:r>
              <a:rPr lang="en-GB" b="1" i="1" dirty="0" smtClean="0"/>
              <a:t>Nerve conduction studies</a:t>
            </a:r>
            <a:endParaRPr lang="en-GB" dirty="0" smtClean="0"/>
          </a:p>
          <a:p>
            <a:pPr>
              <a:defRPr/>
            </a:pPr>
            <a:r>
              <a:rPr lang="en-GB" dirty="0" smtClean="0"/>
              <a:t>Motor and sensory nerve conduction studies of peripheral nerves are performed by recording the propagated responses evoked by </a:t>
            </a:r>
            <a:r>
              <a:rPr lang="en-GB" dirty="0" err="1" smtClean="0"/>
              <a:t>supramaximal</a:t>
            </a:r>
            <a:r>
              <a:rPr lang="en-GB" dirty="0" smtClean="0"/>
              <a:t> electrical nerve stimulation. The responses reflect the summation of action potentials from individual sensory nerve fibres (the compound sensory action potential, </a:t>
            </a:r>
            <a:r>
              <a:rPr lang="en-GB" b="1" dirty="0" smtClean="0"/>
              <a:t>CSAP</a:t>
            </a:r>
            <a:r>
              <a:rPr lang="en-GB" dirty="0" smtClean="0"/>
              <a:t>) or motor units (the compound motor action potential, </a:t>
            </a:r>
            <a:r>
              <a:rPr lang="en-GB" b="1" dirty="0" smtClean="0"/>
              <a:t>CMAP</a:t>
            </a:r>
            <a:r>
              <a:rPr lang="en-GB" dirty="0" smtClean="0"/>
              <a:t>), and their amplitudes represent a </a:t>
            </a:r>
            <a:r>
              <a:rPr lang="en-GB" dirty="0" err="1" smtClean="0"/>
              <a:t>semiquantitative</a:t>
            </a:r>
            <a:r>
              <a:rPr lang="en-GB" dirty="0" smtClean="0"/>
              <a:t> measure of the number of activated </a:t>
            </a:r>
            <a:r>
              <a:rPr lang="en-GB" dirty="0" err="1" smtClean="0"/>
              <a:t>myelinated</a:t>
            </a:r>
            <a:r>
              <a:rPr lang="en-GB" dirty="0" smtClean="0"/>
              <a:t> fibres. The CSAP amplitude is an </a:t>
            </a:r>
          </a:p>
          <a:p>
            <a:pPr>
              <a:defRPr/>
            </a:pPr>
            <a:r>
              <a:rPr lang="en-GB" dirty="0" smtClean="0"/>
              <a:t>P.3.919</a:t>
            </a:r>
          </a:p>
          <a:p>
            <a:pPr>
              <a:defRPr/>
            </a:pPr>
            <a:r>
              <a:rPr lang="en-GB" dirty="0" smtClean="0"/>
              <a:t/>
            </a:r>
            <a:br>
              <a:rPr lang="en-GB" dirty="0" smtClean="0"/>
            </a:br>
            <a:r>
              <a:rPr lang="en-GB" dirty="0" smtClean="0"/>
              <a:t>expression of activity in large fibres with diameters greater than 7 µm, whereas small fibres in the nerve contribute only slightly to the response. The CMAP amplitude is a reflection of the number of α-motor neurones. A reduction of the CSAP or the CMAP amplitudes is an indicator of fibre loss. However, the CMAP amplitude is also influenced by the size of the motor-unit response. During chronic axonal loss, collateral spouting causes an increase of the MUP, which partially or completely may compensate for the fibre loss. Since </a:t>
            </a:r>
            <a:r>
              <a:rPr lang="en-GB" dirty="0" err="1" smtClean="0"/>
              <a:t>reinnervation</a:t>
            </a:r>
            <a:r>
              <a:rPr lang="en-GB" dirty="0" smtClean="0"/>
              <a:t> does not have the same effect on sensory nerves, the CMAP is a less sensitive measure for determining the degree of fibre loss in chronic axonal lesions than the amplitude of the CSAP. Conduction studies are supplemented with EMG to ascertain whether motor fibres are affected by the pathological process.</a:t>
            </a:r>
          </a:p>
          <a:p>
            <a:pPr>
              <a:defRPr/>
            </a:pPr>
            <a:r>
              <a:rPr lang="en-GB" b="1" dirty="0" smtClean="0"/>
              <a:t>Method</a:t>
            </a:r>
            <a:endParaRPr lang="en-GB" dirty="0" smtClean="0"/>
          </a:p>
          <a:p>
            <a:pPr>
              <a:defRPr/>
            </a:pPr>
            <a:r>
              <a:rPr lang="en-GB" dirty="0" smtClean="0"/>
              <a:t>Investigations of motor and sensory fibres are carried out separately.</a:t>
            </a:r>
          </a:p>
          <a:p>
            <a:pPr>
              <a:defRPr/>
            </a:pPr>
            <a:r>
              <a:rPr lang="en-GB" b="1" i="1" dirty="0" smtClean="0"/>
              <a:t>Motor conduction studies</a:t>
            </a:r>
            <a:endParaRPr lang="en-GB" dirty="0" smtClean="0"/>
          </a:p>
          <a:p>
            <a:pPr>
              <a:defRPr/>
            </a:pPr>
            <a:r>
              <a:rPr lang="en-GB" dirty="0" smtClean="0"/>
              <a:t>The nerve is stimulated by an electrical pulse of 0.1- to 0.2-ms duration applied to the nerve at well-defined sites, with the cathode (depolarizing electrode) being placed over the nerve distal to the anode if a longitudinal electrode placement is used. It is essential that the stimulation pulse is </a:t>
            </a:r>
            <a:r>
              <a:rPr lang="en-GB" dirty="0" err="1" smtClean="0"/>
              <a:t>supramaximal</a:t>
            </a:r>
            <a:r>
              <a:rPr lang="en-GB" dirty="0" smtClean="0"/>
              <a:t>, defined as being 10 to 20 per cent above the stimulus strength that elicits a maximal CMAP. This stimulation strength requires that the output of the stimulator provides a stimulus at least four times higher than threshold when surface electrodes are used, and ensures that all fibres in the nerve remain activated even though the stimulation electrode may move slightly. The CMAP is recorded from the muscle, preferably using surface electrodes or a subcutaneous needle electrode to ensure that activity from all the muscle fibres in the muscle can be ‘seen’ by the recording electrode. Usually a belly-tendon montage is used, with the reference electrode being placed over a remote site. Recording of the CMAP with a concentric electrode is usually discouraged since the amplitude is highly dependent on how close the electrode is in relation to the active muscle fibres. However, a concentric needle electrode is useful in very atrophic muscles, as it allows a sharp deflection from the baseline to be measured. The response is amplified at a frequency band between 10 (or 20) Hz and 10 kHz.</a:t>
            </a:r>
          </a:p>
          <a:p>
            <a:pPr>
              <a:defRPr/>
            </a:pPr>
            <a:r>
              <a:rPr lang="en-GB" b="1" dirty="0" smtClean="0"/>
              <a:t>Measurements</a:t>
            </a:r>
            <a:endParaRPr lang="en-GB" dirty="0" smtClean="0"/>
          </a:p>
          <a:p>
            <a:pPr>
              <a:defRPr/>
            </a:pPr>
            <a:r>
              <a:rPr lang="en-GB" dirty="0" smtClean="0"/>
              <a:t>The parameters include latencies, conduction velocities, amplitudes, areas, durations, and shapes of the CMAPs (Fig. 12). The latency is measured to the first deflection from the baseline, which is negative when the CMAP is recorded from the endplate zone. Motor nerve conduction velocities (</a:t>
            </a:r>
            <a:r>
              <a:rPr lang="en-GB" b="1" dirty="0" smtClean="0"/>
              <a:t>MNCV</a:t>
            </a:r>
            <a:r>
              <a:rPr lang="en-GB" dirty="0" smtClean="0"/>
              <a:t>) between two sites of stimulation are calculated by dividing the distance between stimulation sites by the difference in latencies (Fig. 12).</a:t>
            </a:r>
          </a:p>
          <a:p>
            <a:pPr>
              <a:defRPr/>
            </a:pPr>
            <a:r>
              <a:rPr lang="en-GB" b="1" dirty="0" smtClean="0"/>
              <a:t>Fig. 12</a:t>
            </a:r>
            <a:r>
              <a:rPr lang="en-GB" dirty="0" smtClean="0"/>
              <a:t> Motor and sensory conduction studies of a normal </a:t>
            </a:r>
            <a:r>
              <a:rPr lang="en-GB" dirty="0" err="1" smtClean="0"/>
              <a:t>ulnar</a:t>
            </a:r>
            <a:r>
              <a:rPr lang="en-GB" dirty="0" smtClean="0"/>
              <a:t> nerve from a patient with diffuse complaints from the arm. Above: compound sensory action potentials, evoked by electrical stimulation at digit V (DV), were recorded via needle electrodes at the wrist (WR), below the elbow (DE), and above the elbow (PE). The latencies were measured to the first positive peak (arrows) and the sensory nerve conduction velocities (SNCV), indicated above the traces, were calculated as indicated in the Method section. Below: compound muscle action potentials, evoked by stimulation at the wrist (WR), below the elbow (DE), and above the elbow (PE) were recorded via a surface electrode over the abductor </a:t>
            </a:r>
            <a:r>
              <a:rPr lang="en-GB" dirty="0" err="1" smtClean="0"/>
              <a:t>digiti</a:t>
            </a:r>
            <a:r>
              <a:rPr lang="en-GB" dirty="0" smtClean="0"/>
              <a:t> </a:t>
            </a:r>
            <a:r>
              <a:rPr lang="en-GB" dirty="0" err="1" smtClean="0"/>
              <a:t>minimi</a:t>
            </a:r>
            <a:r>
              <a:rPr lang="en-GB" dirty="0" smtClean="0"/>
              <a:t> muscle (ADM). The latencies were measured to the first deflection from the baseline (arrows). DML (distal motor latency) and MNCV (motor nerve conduction velocities), indicated above the traces were obtained as described in the Method section.</a:t>
            </a:r>
          </a:p>
          <a:p>
            <a:pPr>
              <a:defRPr/>
            </a:pPr>
            <a:r>
              <a:rPr lang="en-GB" dirty="0" smtClean="0"/>
              <a:t>P.3.920</a:t>
            </a:r>
          </a:p>
          <a:p>
            <a:pPr>
              <a:defRPr/>
            </a:pPr>
            <a:r>
              <a:rPr lang="en-GB" dirty="0" smtClean="0"/>
              <a:t/>
            </a:r>
            <a:br>
              <a:rPr lang="en-GB" dirty="0" smtClean="0"/>
            </a:br>
            <a:endParaRPr lang="en-GB" dirty="0" smtClean="0"/>
          </a:p>
          <a:p>
            <a:pPr>
              <a:defRPr/>
            </a:pPr>
            <a:r>
              <a:rPr lang="en-GB" dirty="0" smtClean="0"/>
              <a:t>Distance between stimulation sites (mm)Difference between distal and proximal latencies (ms) = MNCV (m/s)</a:t>
            </a:r>
          </a:p>
          <a:p>
            <a:pPr>
              <a:defRPr/>
            </a:pPr>
            <a:r>
              <a:rPr lang="en-GB" dirty="0" smtClean="0"/>
              <a:t>An MNCV is not calculated for the most distal site of stimulation since the latency includes conduction along terminal motor-axon branches and the neuromuscular transmission delay. In this instance, the delay is designated the distal motor latency (</a:t>
            </a:r>
            <a:r>
              <a:rPr lang="en-GB" b="1" dirty="0" smtClean="0"/>
              <a:t>DML</a:t>
            </a:r>
            <a:r>
              <a:rPr lang="en-GB" dirty="0" smtClean="0"/>
              <a:t>) (Fig. 12).</a:t>
            </a:r>
          </a:p>
          <a:p>
            <a:pPr>
              <a:defRPr/>
            </a:pPr>
            <a:r>
              <a:rPr lang="en-GB" dirty="0" smtClean="0"/>
              <a:t>The CMAP amplitude (in mV) is measured either at the negative phase or peak-to-peak. The negative phase is usually preferred since it is less subject to influence by the positioning of the reference electrode. The area and duration of the negative phase are useful in evaluating temporal dispersion or conduction block.</a:t>
            </a:r>
          </a:p>
          <a:p>
            <a:pPr>
              <a:defRPr/>
            </a:pPr>
            <a:r>
              <a:rPr lang="en-GB" b="1" i="1" dirty="0" smtClean="0"/>
              <a:t>Sensory conduction studies</a:t>
            </a:r>
            <a:endParaRPr lang="en-GB" dirty="0" smtClean="0"/>
          </a:p>
          <a:p>
            <a:pPr>
              <a:defRPr/>
            </a:pPr>
            <a:r>
              <a:rPr lang="en-GB" dirty="0" smtClean="0"/>
              <a:t>In contrast to the CMAP, the compound sensory action potential (in µV) is recorded directly from active nerve fibres, and it is therefore only about 1/500th to 1/1000th of the CMAP amplitude. The response may be recorded through surface electrodes placed on the skin above the nerve or through needle electrodes placed close to the nerve. Surface electrodes are easy to apply but have a lower sensitivity than needle electrodes. In some normal, elderly people a CSAP from the lower limbs may, therefore, not be recorded through surface electrodes that have a resolution of about 1 µV, whereas near-nerve needle electrodes allow the recording of responses with an amplitude as low as 0.1 µV. In addition, the use of needle electrodes allow simultaneous recording from several sites along the nerve, which are usually not possible using surface electrodes (Fig. 12).</a:t>
            </a:r>
          </a:p>
          <a:p>
            <a:pPr>
              <a:defRPr/>
            </a:pPr>
            <a:r>
              <a:rPr lang="en-GB" dirty="0" smtClean="0"/>
              <a:t>Sensory responses may be recorded </a:t>
            </a:r>
            <a:r>
              <a:rPr lang="en-GB" dirty="0" err="1" smtClean="0"/>
              <a:t>antidromically</a:t>
            </a:r>
            <a:r>
              <a:rPr lang="en-GB" dirty="0" smtClean="0"/>
              <a:t> (proximal stimulation, distal recording) or </a:t>
            </a:r>
            <a:r>
              <a:rPr lang="en-GB" dirty="0" err="1" smtClean="0"/>
              <a:t>orthodromically</a:t>
            </a:r>
            <a:r>
              <a:rPr lang="en-GB" dirty="0" smtClean="0"/>
              <a:t> (distal stimulation, proximal recording). The recording and reference electrodes may be placed longitudinally in relation to the nerve (bipolar recording), or the reference electrode may be placed transversely at a remote site (</a:t>
            </a:r>
            <a:r>
              <a:rPr lang="en-GB" dirty="0" err="1" smtClean="0"/>
              <a:t>unipolar</a:t>
            </a:r>
            <a:r>
              <a:rPr lang="en-GB" dirty="0" smtClean="0"/>
              <a:t> recording). The recording arrangements have advantages and disadvantages: the main advantage of bipolar recording being a smaller stimulus artefact; and the main disadvantage that the potential recorded by the reference electrode influences the CSAP shape and amplitude. Due to the low amplitude of the CSAP, electronic averaging is usually required to obtain a clear response that is suitably free of noise.</a:t>
            </a:r>
          </a:p>
          <a:p>
            <a:pPr>
              <a:defRPr/>
            </a:pPr>
            <a:r>
              <a:rPr lang="en-GB" b="1" dirty="0" smtClean="0"/>
              <a:t>Measurements</a:t>
            </a:r>
            <a:endParaRPr lang="en-GB" dirty="0" smtClean="0"/>
          </a:p>
          <a:p>
            <a:pPr>
              <a:defRPr/>
            </a:pPr>
            <a:r>
              <a:rPr lang="en-GB" dirty="0" smtClean="0"/>
              <a:t>The parameters include latencies, conduction velocities, amplitudes, and shapes of the CSAPs. The latency is measured to the first positive phase of the CSAP. This indicates conduction along the largest fibres in the nerve. Since the conduction path between the sites of stimulation and recording does not include synaptic transmission, a distal sensory nerve conduction velocity (SNCV) may be calculated (Fig. 12):</a:t>
            </a:r>
          </a:p>
          <a:p>
            <a:pPr>
              <a:defRPr/>
            </a:pPr>
            <a:r>
              <a:rPr lang="en-GB" dirty="0" smtClean="0"/>
              <a:t>Distance between stimulation and recording sites (mm)Latency (ms) = Distal SNCV (m/s)</a:t>
            </a:r>
          </a:p>
          <a:p>
            <a:pPr>
              <a:defRPr/>
            </a:pPr>
            <a:r>
              <a:rPr lang="en-GB" dirty="0" smtClean="0"/>
              <a:t>When the </a:t>
            </a:r>
            <a:r>
              <a:rPr lang="en-GB" dirty="0" err="1" smtClean="0"/>
              <a:t>orthodromically</a:t>
            </a:r>
            <a:r>
              <a:rPr lang="en-GB" dirty="0" smtClean="0"/>
              <a:t> conducted CSAPs are recorded at several sites along the nerve, the SNCV is calculated using a similar procedure as that used to calculate the MNCV:</a:t>
            </a:r>
          </a:p>
          <a:p>
            <a:pPr>
              <a:defRPr/>
            </a:pPr>
            <a:r>
              <a:rPr lang="en-GB" dirty="0" smtClean="0"/>
              <a:t>Distance between proximal and distal recording sites (mm)</a:t>
            </a:r>
            <a:r>
              <a:rPr lang="en-GB" dirty="0" err="1" smtClean="0"/>
              <a:t>Differernce</a:t>
            </a:r>
            <a:r>
              <a:rPr lang="en-GB" dirty="0" smtClean="0"/>
              <a:t> between proximal and distal latencies (ms) = SNCV (m/s)</a:t>
            </a:r>
          </a:p>
          <a:p>
            <a:pPr>
              <a:defRPr/>
            </a:pPr>
            <a:r>
              <a:rPr lang="en-GB" dirty="0" smtClean="0"/>
              <a:t>In some laboratories, the latency of the CSAP is measured to the first negative phase. This is to be discouraged, since this part of the response is a summation of both large and small fibres. A change in summation due to temporal dispersion therefore precludes measurements to the same group of fibres.</a:t>
            </a:r>
          </a:p>
          <a:p>
            <a:pPr>
              <a:defRPr/>
            </a:pPr>
            <a:r>
              <a:rPr lang="en-GB" dirty="0" smtClean="0"/>
              <a:t>The amplitude of the CSAP (in µV) is measured peak-to-peak. The shape is usually bi- or </a:t>
            </a:r>
            <a:r>
              <a:rPr lang="en-GB" dirty="0" err="1" smtClean="0"/>
              <a:t>triphasic</a:t>
            </a:r>
            <a:r>
              <a:rPr lang="en-GB" dirty="0" smtClean="0"/>
              <a:t>. In both axonal and </a:t>
            </a:r>
            <a:r>
              <a:rPr lang="en-GB" dirty="0" err="1" smtClean="0"/>
              <a:t>demyelinating</a:t>
            </a:r>
            <a:r>
              <a:rPr lang="en-GB" dirty="0" smtClean="0"/>
              <a:t> neuropathies the shape may become dispersed, and when recorded with a needle electrode, the shape may become </a:t>
            </a:r>
            <a:r>
              <a:rPr lang="en-GB" dirty="0" err="1" smtClean="0"/>
              <a:t>polyphasic</a:t>
            </a:r>
            <a:r>
              <a:rPr lang="en-GB" dirty="0" smtClean="0"/>
              <a:t>. Due to temporal dispersion, the conduction distance has a marked influence on the shape of the CSAP. At long conduction distances a </a:t>
            </a:r>
            <a:r>
              <a:rPr lang="en-GB" dirty="0" err="1" smtClean="0"/>
              <a:t>polyphasic</a:t>
            </a:r>
            <a:r>
              <a:rPr lang="en-GB" dirty="0" smtClean="0"/>
              <a:t> shape may be normal.</a:t>
            </a:r>
          </a:p>
          <a:p>
            <a:pPr>
              <a:defRPr/>
            </a:pPr>
            <a:r>
              <a:rPr lang="en-GB" b="1" dirty="0" smtClean="0"/>
              <a:t>Clinical correlations</a:t>
            </a:r>
            <a:endParaRPr lang="en-GB" dirty="0" smtClean="0"/>
          </a:p>
          <a:p>
            <a:pPr>
              <a:defRPr/>
            </a:pPr>
            <a:r>
              <a:rPr lang="en-GB" dirty="0" smtClean="0"/>
              <a:t>The motor and sensory nerve conduction velocities (MNCV, SNCV) are measures of conduction of the largest motor and sensory fibres in the nerve. These limitations should be considered when the results of the studies are interpreted as, for example, a small-fibre neuropathy may escape detection. Similarly, if just a single large motor fibre is preserved, the motor conduction velocity may remain normal, indicating that the conduction velocity cannot be used in isolation to establish the presence of a neuropathy.</a:t>
            </a:r>
          </a:p>
          <a:p>
            <a:pPr>
              <a:defRPr/>
            </a:pPr>
            <a:r>
              <a:rPr lang="en-GB" b="1" dirty="0" smtClean="0"/>
              <a:t>Focal nerve lesions</a:t>
            </a:r>
            <a:endParaRPr lang="en-GB" dirty="0" smtClean="0"/>
          </a:p>
          <a:p>
            <a:pPr>
              <a:defRPr/>
            </a:pPr>
            <a:r>
              <a:rPr lang="en-GB" dirty="0" smtClean="0"/>
              <a:t>The number of patients referred to the clinical neurophysiology laboratory with possible focal nerve lesions due to compression or entrapment at root level, or along the course of the nerve, far outweighs that for other neuromuscular disorders. In entrapment and focal compression neuropathy, the main pathological abnormalities comprise </a:t>
            </a:r>
            <a:r>
              <a:rPr lang="en-GB" dirty="0" err="1" smtClean="0"/>
              <a:t>demyelination</a:t>
            </a:r>
            <a:r>
              <a:rPr lang="en-GB" dirty="0" smtClean="0"/>
              <a:t> at the site of the lesion, which is complicated by axonal loss in advanced lesions. Accordingly, the electrophysiological findings display a disproportionate slowing of conduction at the site of the compression, and also, in some cases, a loss of fibres as demonstrated by reduced amplitudes of the CMAP and the CSAP. This is illustrated in Fig. 13 from a patient with </a:t>
            </a:r>
            <a:r>
              <a:rPr lang="en-GB" dirty="0" err="1" smtClean="0"/>
              <a:t>ulnar</a:t>
            </a:r>
            <a:r>
              <a:rPr lang="en-GB" dirty="0" smtClean="0"/>
              <a:t> nerve entrapment at the elbow; the MNCV and SNCV across the elbow were markedly reduced compared to the conduction velocities distal to the elbow, consistent with a focal </a:t>
            </a:r>
            <a:r>
              <a:rPr lang="en-GB" dirty="0" err="1" smtClean="0"/>
              <a:t>demyelinating</a:t>
            </a:r>
            <a:r>
              <a:rPr lang="en-GB" dirty="0" smtClean="0"/>
              <a:t> lesion. The CSAP amplitudes were, in addition, markedly diminished, thus indicating axonal loss (Fig. 13(b)), and the slight reduction in SNCV distal to the elbow is commensurate with a loss of large fast-conducting fibres. The apparent sparing of the CMAP </a:t>
            </a:r>
          </a:p>
          <a:p>
            <a:pPr>
              <a:defRPr/>
            </a:pPr>
            <a:r>
              <a:rPr lang="en-GB" dirty="0" smtClean="0"/>
              <a:t>P.3.921</a:t>
            </a:r>
          </a:p>
          <a:p>
            <a:pPr>
              <a:defRPr/>
            </a:pPr>
            <a:r>
              <a:rPr lang="en-GB" dirty="0" smtClean="0"/>
              <a:t/>
            </a:r>
            <a:br>
              <a:rPr lang="en-GB" dirty="0" smtClean="0"/>
            </a:br>
            <a:r>
              <a:rPr lang="en-GB" dirty="0" smtClean="0"/>
              <a:t>amplitude is due to collateral </a:t>
            </a:r>
            <a:r>
              <a:rPr lang="en-GB" dirty="0" err="1" smtClean="0"/>
              <a:t>reinnervation</a:t>
            </a:r>
            <a:r>
              <a:rPr lang="en-GB" dirty="0" smtClean="0"/>
              <a:t> masking the motor fibre loss revealed by EMG examination (see above). The slight MNCV reduction distal to the elbow is due to the fibre loss (Fig. 13(a)). Similar methods are used to study focal nerve lesions in patients with compression of the </a:t>
            </a:r>
            <a:r>
              <a:rPr lang="en-GB" dirty="0" err="1" smtClean="0"/>
              <a:t>peroneal</a:t>
            </a:r>
            <a:r>
              <a:rPr lang="en-GB" dirty="0" smtClean="0"/>
              <a:t> nerve at the fibular head and in patients with Saturday night palsy (compression of the radial nerve in the spiral groove).</a:t>
            </a:r>
          </a:p>
          <a:p>
            <a:pPr>
              <a:defRPr/>
            </a:pPr>
            <a:r>
              <a:rPr lang="en-GB" b="1" dirty="0" smtClean="0"/>
              <a:t>Fig. 13</a:t>
            </a:r>
            <a:r>
              <a:rPr lang="en-GB" dirty="0" smtClean="0"/>
              <a:t> Conduction studies in a patient with clinical signs of an </a:t>
            </a:r>
            <a:r>
              <a:rPr lang="en-GB" dirty="0" err="1" smtClean="0"/>
              <a:t>ulnar</a:t>
            </a:r>
            <a:r>
              <a:rPr lang="en-GB" dirty="0" smtClean="0"/>
              <a:t> nerve lesion. Both (a) motor and (b) sensory conduction showed a marked reduction of conduction velocities across the elbow (57 per cent and 41 per cent reduced between distal to the </a:t>
            </a:r>
            <a:r>
              <a:rPr lang="en-GB" dirty="0" err="1" smtClean="0"/>
              <a:t>ulnar</a:t>
            </a:r>
            <a:r>
              <a:rPr lang="en-GB" dirty="0" smtClean="0"/>
              <a:t> </a:t>
            </a:r>
            <a:r>
              <a:rPr lang="en-GB" dirty="0" err="1" smtClean="0"/>
              <a:t>sulcus</a:t>
            </a:r>
            <a:r>
              <a:rPr lang="en-GB" dirty="0" smtClean="0"/>
              <a:t> (DS) and proximal to the </a:t>
            </a:r>
            <a:r>
              <a:rPr lang="en-GB" dirty="0" err="1" smtClean="0"/>
              <a:t>sulcus</a:t>
            </a:r>
            <a:r>
              <a:rPr lang="en-GB" dirty="0" smtClean="0"/>
              <a:t> (PS), respectively). In addition, there was motor and sensory axonal loss, as indicated by the reduction in amplitudes of the CMAP and the CSAPs. The mild–moderate slowing of conduction distal to the elbow was probably due to a loss of large fibres.</a:t>
            </a:r>
          </a:p>
          <a:p>
            <a:pPr>
              <a:defRPr/>
            </a:pPr>
            <a:r>
              <a:rPr lang="en-GB" dirty="0" smtClean="0"/>
              <a:t>In patients with carpal tunnel syndrome, the distal motor latency of the CMAP to the abductor </a:t>
            </a:r>
            <a:r>
              <a:rPr lang="en-GB" dirty="0" err="1" smtClean="0"/>
              <a:t>pollicis</a:t>
            </a:r>
            <a:r>
              <a:rPr lang="en-GB" dirty="0" smtClean="0"/>
              <a:t> </a:t>
            </a:r>
            <a:r>
              <a:rPr lang="en-GB" dirty="0" err="1" smtClean="0"/>
              <a:t>brevis</a:t>
            </a:r>
            <a:r>
              <a:rPr lang="en-GB" dirty="0" smtClean="0"/>
              <a:t> muscle, evoked by stimulation at the wrist, is prolonged, indicating a slowing of conduction beneath the flexor </a:t>
            </a:r>
            <a:r>
              <a:rPr lang="en-GB" dirty="0" err="1" smtClean="0"/>
              <a:t>retinaculum</a:t>
            </a:r>
            <a:r>
              <a:rPr lang="en-GB" dirty="0" smtClean="0"/>
              <a:t>. However, because it is difficult to stimulate motor fibres distal to the entrapment, differential attenuation of the MNCV is therefore not assessed. To ensure that the median nerve is selectively affected, the latency to the non-affected </a:t>
            </a:r>
            <a:r>
              <a:rPr lang="en-GB" dirty="0" err="1" smtClean="0"/>
              <a:t>ulnar</a:t>
            </a:r>
            <a:r>
              <a:rPr lang="en-GB" dirty="0" smtClean="0"/>
              <a:t> nerve should be normal. The SNCV, by contrast, may be tested both distal to and across the carpal tunnel, and is disproportionately reduced along this segment of the nerve compared with that distal to it. Variations on the study paradigm have been devised to increase the sensitivity of the electrophysiological studies.</a:t>
            </a:r>
          </a:p>
          <a:p>
            <a:pPr>
              <a:defRPr/>
            </a:pPr>
            <a:r>
              <a:rPr lang="en-GB" dirty="0" smtClean="0"/>
              <a:t>On the other hand, it is usually not possible to directly study conduction across the compressed nerve segment in patients with very proximal lesions located at spinal roots or the brachial plexus across a cervical rib or band. In these situations, the anatomical distribution of EMG signs of chronic partial </a:t>
            </a:r>
            <a:r>
              <a:rPr lang="en-GB" dirty="0" err="1" smtClean="0"/>
              <a:t>denervation</a:t>
            </a:r>
            <a:r>
              <a:rPr lang="en-GB" dirty="0" smtClean="0"/>
              <a:t> is important in the differential diagnosis. For example, EMG findings in patients with apparent involvement of the </a:t>
            </a:r>
            <a:r>
              <a:rPr lang="en-GB" dirty="0" err="1" smtClean="0"/>
              <a:t>ulnar</a:t>
            </a:r>
            <a:r>
              <a:rPr lang="en-GB" dirty="0" smtClean="0"/>
              <a:t> nerve due to a C8 lesion or a thoracic outlet syndrome include abnormalities in non-</a:t>
            </a:r>
            <a:r>
              <a:rPr lang="en-GB" dirty="0" err="1" smtClean="0"/>
              <a:t>ulnar</a:t>
            </a:r>
            <a:r>
              <a:rPr lang="en-GB" dirty="0" smtClean="0"/>
              <a:t> nerve innervated muscles (for instance, the abductor </a:t>
            </a:r>
            <a:r>
              <a:rPr lang="en-GB" dirty="0" err="1" smtClean="0"/>
              <a:t>pollicis</a:t>
            </a:r>
            <a:r>
              <a:rPr lang="en-GB" dirty="0" smtClean="0"/>
              <a:t> </a:t>
            </a:r>
            <a:r>
              <a:rPr lang="en-GB" dirty="0" err="1" smtClean="0"/>
              <a:t>brevis</a:t>
            </a:r>
            <a:r>
              <a:rPr lang="en-GB" dirty="0" smtClean="0"/>
              <a:t> and the extensor </a:t>
            </a:r>
            <a:r>
              <a:rPr lang="en-GB" dirty="0" err="1" smtClean="0"/>
              <a:t>digitorum</a:t>
            </a:r>
            <a:r>
              <a:rPr lang="en-GB" dirty="0" smtClean="0"/>
              <a:t> </a:t>
            </a:r>
            <a:r>
              <a:rPr lang="en-GB" dirty="0" err="1" smtClean="0"/>
              <a:t>communis</a:t>
            </a:r>
            <a:r>
              <a:rPr lang="en-GB" dirty="0" smtClean="0"/>
              <a:t> muscles). This distribution of motor axon loss, and the absence of focal MNCV changes at the elbow (Fig. 14(a)), show that a single nerve lesion is not the cause of the clinical deficit, but it does not distinguish between a </a:t>
            </a:r>
            <a:r>
              <a:rPr lang="en-GB" dirty="0" err="1" smtClean="0"/>
              <a:t>radicular</a:t>
            </a:r>
            <a:r>
              <a:rPr lang="en-GB" dirty="0" smtClean="0"/>
              <a:t> and a brachial plexus lesion. By contrast, sensory conduction studies in root lesions usually remain normal, provided that the lesion is located proximal to the dorsal root ganglion, whereas the CSAP from digit V in the thoracic outlet syndrome is diminished due to sensory fibre loss at the level of the brachial plexus (Fig. 14(b)).</a:t>
            </a:r>
          </a:p>
          <a:p>
            <a:pPr>
              <a:defRPr/>
            </a:pPr>
            <a:r>
              <a:rPr lang="en-GB" b="1" dirty="0" smtClean="0"/>
              <a:t>Fig. 14</a:t>
            </a:r>
            <a:r>
              <a:rPr lang="en-GB" dirty="0" smtClean="0"/>
              <a:t> Conduction studies in a patient with clinical signs of an </a:t>
            </a:r>
            <a:r>
              <a:rPr lang="en-GB" dirty="0" err="1" smtClean="0"/>
              <a:t>ulnar</a:t>
            </a:r>
            <a:r>
              <a:rPr lang="en-GB" dirty="0" smtClean="0"/>
              <a:t> nerve lesion that was clinically localized at the brachial plexus or the spinal roots, as indicated by the extent of sensory complaints along the medial forearm and upper arm. Both (a) motor and (b) sensory conduction showed normal conduction velocities distal to and across the elbow. However, the amplitudes of the CMAPs and the CSAPs were markedly decreased, indicating diffuse axonal loss. The loss of sensory fibres is inconsistent with a root lesion and indicates entrapment at the brachial plexus.</a:t>
            </a:r>
          </a:p>
          <a:p>
            <a:pPr>
              <a:defRPr/>
            </a:pPr>
            <a:r>
              <a:rPr lang="en-GB" b="1" dirty="0" smtClean="0"/>
              <a:t>Generalized nerve lesions (peripheral neuropathy)</a:t>
            </a:r>
            <a:endParaRPr lang="en-GB" dirty="0" smtClean="0"/>
          </a:p>
          <a:p>
            <a:pPr>
              <a:defRPr/>
            </a:pPr>
            <a:r>
              <a:rPr lang="en-GB" dirty="0" smtClean="0"/>
              <a:t>The electrophysiological study in patients with suspected </a:t>
            </a:r>
            <a:r>
              <a:rPr lang="en-GB" dirty="0" err="1" smtClean="0"/>
              <a:t>polyneuropathy</a:t>
            </a:r>
            <a:r>
              <a:rPr lang="en-GB" dirty="0" smtClean="0"/>
              <a:t> should document that pathological abnormalities are widely distributed. It is therefore a prerequisite that several motor and sensory nerves in the upper and lower limbs are investigated. However, the study should be individually tailored to delineate the distribution of changes, and the strategy should reflect the symptoms and clinical findings and hence address the question of the differential diagnosis. For example, it may be necessary to investigate certain nerves bilaterally if the symptoms are asymmetrical. This would allow the investigation to show whether the patient may have a </a:t>
            </a:r>
            <a:r>
              <a:rPr lang="en-GB" dirty="0" err="1" smtClean="0"/>
              <a:t>mononeuropathy</a:t>
            </a:r>
            <a:r>
              <a:rPr lang="en-GB" dirty="0" smtClean="0"/>
              <a:t>, a multiple </a:t>
            </a:r>
            <a:r>
              <a:rPr lang="en-GB" dirty="0" err="1" smtClean="0"/>
              <a:t>mononeuropathy</a:t>
            </a:r>
            <a:r>
              <a:rPr lang="en-GB" dirty="0" smtClean="0"/>
              <a:t>, or a </a:t>
            </a:r>
            <a:r>
              <a:rPr lang="en-GB" dirty="0" err="1" smtClean="0"/>
              <a:t>polyneuropathy</a:t>
            </a:r>
            <a:r>
              <a:rPr lang="en-GB" dirty="0" smtClean="0"/>
              <a:t> with asymmetrical features.</a:t>
            </a:r>
          </a:p>
          <a:p>
            <a:pPr>
              <a:defRPr/>
            </a:pPr>
            <a:r>
              <a:rPr lang="en-GB" b="1" i="1" dirty="0" smtClean="0"/>
              <a:t>Axonal </a:t>
            </a:r>
            <a:r>
              <a:rPr lang="en-GB" b="1" i="1" dirty="0" err="1" smtClean="0"/>
              <a:t>polyneuropathy</a:t>
            </a:r>
            <a:endParaRPr lang="en-GB" dirty="0" smtClean="0"/>
          </a:p>
          <a:p>
            <a:pPr>
              <a:defRPr/>
            </a:pPr>
            <a:r>
              <a:rPr lang="en-GB" dirty="0" smtClean="0"/>
              <a:t>The underlying pathology in most patients with peripheral neuropathy is axonal loss in a symmetrical distribution, primarily located at distal nerve segments and more pronounced in the legs than in the arms. The electrophysiological characteristics in these patients are due to a loss of nerve fibres, that is associated with EMG signs of chronic partial </a:t>
            </a:r>
            <a:r>
              <a:rPr lang="en-GB" dirty="0" err="1" smtClean="0"/>
              <a:t>denervation</a:t>
            </a:r>
            <a:r>
              <a:rPr lang="en-GB" dirty="0" smtClean="0"/>
              <a:t> and conduction studies that show diminished amplitudes of evoked CMAPs and CSAPs. The remaining fibres in the nerve may conduct normally, and the MNCV and the SNCV in these patients may therefore be normal or show a reduction consistent with a large-fibre loss (Fig. 15). In some patients, the pathological changes may primarily be present at the distal nerve segments, thus studies of these segments will also be required (Fig. 15).</a:t>
            </a:r>
          </a:p>
          <a:p>
            <a:pPr>
              <a:defRPr/>
            </a:pPr>
            <a:r>
              <a:rPr lang="en-GB" b="1" dirty="0" smtClean="0"/>
              <a:t>Fig. 15</a:t>
            </a:r>
            <a:r>
              <a:rPr lang="en-GB" dirty="0" smtClean="0"/>
              <a:t> Motor and sensory conduction studies of the </a:t>
            </a:r>
            <a:r>
              <a:rPr lang="en-GB" dirty="0" err="1" smtClean="0"/>
              <a:t>peroneal</a:t>
            </a:r>
            <a:r>
              <a:rPr lang="en-GB" dirty="0" smtClean="0"/>
              <a:t> nerve in a patient with diabetic neuropathy. The findings in this patient were consistent with axonal loss, primarily present in the very distal segment of the nerve. Top panel: </a:t>
            </a:r>
            <a:r>
              <a:rPr lang="en-GB" dirty="0" err="1" smtClean="0"/>
              <a:t>orthodromic</a:t>
            </a:r>
            <a:r>
              <a:rPr lang="en-GB" dirty="0" smtClean="0"/>
              <a:t> compound sensory action potentials (CSAPs), evoked at the deep </a:t>
            </a:r>
            <a:r>
              <a:rPr lang="en-GB" dirty="0" err="1" smtClean="0"/>
              <a:t>peroneal</a:t>
            </a:r>
            <a:r>
              <a:rPr lang="en-GB" dirty="0" smtClean="0"/>
              <a:t> nerve in the first dorsal interstice (</a:t>
            </a:r>
            <a:r>
              <a:rPr lang="en-GB" dirty="0" err="1" smtClean="0"/>
              <a:t>ToeI</a:t>
            </a:r>
            <a:r>
              <a:rPr lang="en-GB" dirty="0" smtClean="0"/>
              <a:t>), were recorded at the ankle (ankle) and the fibular head (CF). The amplitudes were more than 95 per cent diminished. The SNCVs were moderately diminished due to large-fibre loss. Middle panel: CSAP of the superficial </a:t>
            </a:r>
            <a:r>
              <a:rPr lang="en-GB" dirty="0" err="1" smtClean="0"/>
              <a:t>peroneal</a:t>
            </a:r>
            <a:r>
              <a:rPr lang="en-GB" dirty="0" smtClean="0"/>
              <a:t> nerve evoked at the superior </a:t>
            </a:r>
            <a:r>
              <a:rPr lang="en-GB" dirty="0" err="1" smtClean="0"/>
              <a:t>retinaculum</a:t>
            </a:r>
            <a:r>
              <a:rPr lang="en-GB" dirty="0" smtClean="0"/>
              <a:t> (</a:t>
            </a:r>
            <a:r>
              <a:rPr lang="en-GB" dirty="0" err="1" smtClean="0"/>
              <a:t>RetSup</a:t>
            </a:r>
            <a:r>
              <a:rPr lang="en-GB" dirty="0" smtClean="0"/>
              <a:t>) at the ankle and recorded at the CF. The amplitude was slightly diminished, and the SNCV was normal. Lower panel: compound muscle action potentials (CMAPs) of the deep </a:t>
            </a:r>
            <a:r>
              <a:rPr lang="en-GB" dirty="0" err="1" smtClean="0"/>
              <a:t>peroneal</a:t>
            </a:r>
            <a:r>
              <a:rPr lang="en-GB" dirty="0" smtClean="0"/>
              <a:t> nerve, evoked at the ankle and the fibular head, were recorded at the extensor </a:t>
            </a:r>
            <a:r>
              <a:rPr lang="en-GB" dirty="0" err="1" smtClean="0"/>
              <a:t>digitorum</a:t>
            </a:r>
            <a:r>
              <a:rPr lang="en-GB" dirty="0" smtClean="0"/>
              <a:t> </a:t>
            </a:r>
            <a:r>
              <a:rPr lang="en-GB" dirty="0" err="1" smtClean="0"/>
              <a:t>brevis</a:t>
            </a:r>
            <a:r>
              <a:rPr lang="en-GB" dirty="0" smtClean="0"/>
              <a:t> muscle (EDB). The distal motor latency (DML) was prolonged and the MNCV was reduced due to fibre loss.</a:t>
            </a:r>
          </a:p>
          <a:p>
            <a:pPr>
              <a:defRPr/>
            </a:pPr>
            <a:r>
              <a:rPr lang="en-GB" dirty="0" smtClean="0"/>
              <a:t>Only motor or sensory fibres are involved in the rarer types of neuropathy, and demonstration of such a distribution may have important implications in the differential diagnosis. A sensory </a:t>
            </a:r>
            <a:r>
              <a:rPr lang="en-GB" dirty="0" err="1" smtClean="0"/>
              <a:t>neuronopathy</a:t>
            </a:r>
            <a:r>
              <a:rPr lang="en-GB" dirty="0" smtClean="0"/>
              <a:t> in a 47-year-old woman with profound sensory ataxia is illustrated in Fig. 16. The motor nerve conduction studies and the EMG were normal, but the sensory conduction studies were profoundly abnormal, and the </a:t>
            </a:r>
            <a:r>
              <a:rPr lang="en-GB" dirty="0" err="1" smtClean="0"/>
              <a:t>sural</a:t>
            </a:r>
            <a:r>
              <a:rPr lang="en-GB" dirty="0" smtClean="0"/>
              <a:t> nerve biopsy showed a 95 per cent loss of </a:t>
            </a:r>
            <a:r>
              <a:rPr lang="en-GB" dirty="0" err="1" smtClean="0"/>
              <a:t>myelinated</a:t>
            </a:r>
            <a:r>
              <a:rPr lang="en-GB" dirty="0" smtClean="0"/>
              <a:t> fibres (Fig. 16(a) and Fig. 16(b)). The SNCV was at the lower normal range, consistent with the slightly diminished diameter of the largest remaining fibres being around 10 µm (Fig. 16(b) and Fig. 16(c)). These findings were consistent with an autoimmune sensory </a:t>
            </a:r>
            <a:r>
              <a:rPr lang="en-GB" dirty="0" err="1" smtClean="0"/>
              <a:t>neuronopathy</a:t>
            </a:r>
            <a:r>
              <a:rPr lang="en-GB" dirty="0" smtClean="0"/>
              <a:t>.</a:t>
            </a:r>
          </a:p>
          <a:p>
            <a:pPr>
              <a:defRPr/>
            </a:pPr>
            <a:r>
              <a:rPr lang="en-GB" b="1" dirty="0" smtClean="0"/>
              <a:t>Fig. 16</a:t>
            </a:r>
            <a:r>
              <a:rPr lang="en-GB" dirty="0" smtClean="0"/>
              <a:t> </a:t>
            </a:r>
            <a:r>
              <a:rPr lang="en-GB" dirty="0" err="1" smtClean="0"/>
              <a:t>Morphometric</a:t>
            </a:r>
            <a:r>
              <a:rPr lang="en-GB" dirty="0" smtClean="0"/>
              <a:t> and electrophysiological studies of the </a:t>
            </a:r>
            <a:r>
              <a:rPr lang="en-GB" dirty="0" err="1" smtClean="0"/>
              <a:t>sural</a:t>
            </a:r>
            <a:r>
              <a:rPr lang="en-GB" dirty="0" smtClean="0"/>
              <a:t> nerve in a 47-year-old woman with sensory </a:t>
            </a:r>
            <a:r>
              <a:rPr lang="en-GB" dirty="0" err="1" smtClean="0"/>
              <a:t>neuronopathy</a:t>
            </a:r>
            <a:r>
              <a:rPr lang="en-GB" dirty="0" smtClean="0"/>
              <a:t>. (a) Transverse </a:t>
            </a:r>
            <a:r>
              <a:rPr lang="en-GB" dirty="0" err="1" smtClean="0"/>
              <a:t>semithin</a:t>
            </a:r>
            <a:r>
              <a:rPr lang="en-GB" dirty="0" smtClean="0"/>
              <a:t> sections of the </a:t>
            </a:r>
            <a:r>
              <a:rPr lang="en-GB" dirty="0" err="1" smtClean="0"/>
              <a:t>sural</a:t>
            </a:r>
            <a:r>
              <a:rPr lang="en-GB" dirty="0" smtClean="0"/>
              <a:t> nerve showed a generalized severe fibre loss without evidence of degeneration or regeneration. (b) A total of 328 </a:t>
            </a:r>
            <a:r>
              <a:rPr lang="en-GB" dirty="0" err="1" smtClean="0"/>
              <a:t>myelinated</a:t>
            </a:r>
            <a:r>
              <a:rPr lang="en-GB" dirty="0" smtClean="0"/>
              <a:t> fibres were counted in the whole nerve. The fibre-diameter distribution showed a loss of both small and large fibres with a maximal diameter of 10 to 11 µm. (c) Conduction studies in the </a:t>
            </a:r>
            <a:r>
              <a:rPr lang="en-GB" dirty="0" err="1" smtClean="0"/>
              <a:t>sural</a:t>
            </a:r>
            <a:r>
              <a:rPr lang="en-GB" dirty="0" smtClean="0"/>
              <a:t> nerve showed a pronounced reduction of the CSAP amplitude and a dispersed shape. The SNCV was at the lower normal limit, consistent with the diameters of the largest fibres at </a:t>
            </a:r>
            <a:r>
              <a:rPr lang="en-GB" dirty="0" err="1" smtClean="0"/>
              <a:t>morphometry</a:t>
            </a:r>
            <a:r>
              <a:rPr lang="en-GB" dirty="0" smtClean="0"/>
              <a:t>. (Histological studies by courtesy of H. </a:t>
            </a:r>
            <a:r>
              <a:rPr lang="en-GB" dirty="0" err="1" smtClean="0"/>
              <a:t>Schmalbruch</a:t>
            </a:r>
            <a:r>
              <a:rPr lang="en-GB" dirty="0" smtClean="0"/>
              <a:t>, University of Copenhagen.)</a:t>
            </a:r>
          </a:p>
          <a:p>
            <a:pPr>
              <a:defRPr/>
            </a:pPr>
            <a:r>
              <a:rPr lang="en-GB" b="1" i="1" dirty="0" smtClean="0"/>
              <a:t>Demyelinating neuropathy</a:t>
            </a:r>
            <a:endParaRPr lang="en-GB" dirty="0" smtClean="0"/>
          </a:p>
          <a:p>
            <a:pPr>
              <a:defRPr/>
            </a:pPr>
            <a:r>
              <a:rPr lang="en-GB" dirty="0" smtClean="0"/>
              <a:t>Primary </a:t>
            </a:r>
            <a:r>
              <a:rPr lang="en-GB" dirty="0" err="1" smtClean="0"/>
              <a:t>demyelination</a:t>
            </a:r>
            <a:r>
              <a:rPr lang="en-GB" dirty="0" smtClean="0"/>
              <a:t> usually has a hereditary, inflammatory, or autoimmune basis. Although </a:t>
            </a:r>
            <a:r>
              <a:rPr lang="en-GB" dirty="0" err="1" smtClean="0"/>
              <a:t>demyelinating</a:t>
            </a:r>
            <a:r>
              <a:rPr lang="en-GB" dirty="0" smtClean="0"/>
              <a:t> neuropathy is rare compared to axonal neuropathy, it has become increasingly important to be able to diagnose acquired </a:t>
            </a:r>
            <a:r>
              <a:rPr lang="en-GB" dirty="0" err="1" smtClean="0"/>
              <a:t>demyelinating</a:t>
            </a:r>
            <a:r>
              <a:rPr lang="en-GB" dirty="0" smtClean="0"/>
              <a:t> neuropathy with a high degree of certainty since acute or chronic inflammatory </a:t>
            </a:r>
            <a:r>
              <a:rPr lang="en-GB" dirty="0" err="1" smtClean="0"/>
              <a:t>demyelinating</a:t>
            </a:r>
            <a:r>
              <a:rPr lang="en-GB" dirty="0" smtClean="0"/>
              <a:t> neuropathy may respond to </a:t>
            </a:r>
            <a:r>
              <a:rPr lang="en-GB" dirty="0" err="1" smtClean="0"/>
              <a:t>immunomodulatory</a:t>
            </a:r>
            <a:r>
              <a:rPr lang="en-GB" dirty="0" smtClean="0"/>
              <a:t> therapy. The primary electrophysiological sign of </a:t>
            </a:r>
            <a:r>
              <a:rPr lang="en-GB" dirty="0" err="1" smtClean="0"/>
              <a:t>demyelination</a:t>
            </a:r>
            <a:r>
              <a:rPr lang="en-GB" dirty="0" smtClean="0"/>
              <a:t> is a markedly reduced conduction velocity that is beyond the diminution caused by large-fibre loss. In hereditary motor and sensory neuropathy, type I and III, the MNCV and the SNCV are markedly diminished to less than 50 per cent of the lower limit of normal throughout the nerves, consistent with primary </a:t>
            </a:r>
            <a:r>
              <a:rPr lang="en-GB" dirty="0" err="1" smtClean="0"/>
              <a:t>demyelination</a:t>
            </a:r>
            <a:r>
              <a:rPr lang="en-GB" dirty="0" smtClean="0"/>
              <a:t>. In these conditions the amplitudes of the CMAPs and the CSAPs are, however, also markedly reduced and nerve biopsy confirms a marked loss of </a:t>
            </a:r>
            <a:r>
              <a:rPr lang="en-GB" dirty="0" err="1" smtClean="0"/>
              <a:t>myelinated</a:t>
            </a:r>
            <a:r>
              <a:rPr lang="en-GB" dirty="0" smtClean="0"/>
              <a:t> nerve fibres. Pure </a:t>
            </a:r>
            <a:r>
              <a:rPr lang="en-GB" dirty="0" err="1" smtClean="0"/>
              <a:t>demyelination</a:t>
            </a:r>
            <a:r>
              <a:rPr lang="en-GB" dirty="0" smtClean="0"/>
              <a:t> without axonal loss does not occur in these hereditary conditions and is extremely rare in acquired </a:t>
            </a:r>
            <a:r>
              <a:rPr lang="en-GB" dirty="0" err="1" smtClean="0"/>
              <a:t>demyelinating</a:t>
            </a:r>
            <a:r>
              <a:rPr lang="en-GB" dirty="0" smtClean="0"/>
              <a:t> neuropathy. The distinguishing features in acquired </a:t>
            </a:r>
            <a:r>
              <a:rPr lang="en-GB" dirty="0" err="1" smtClean="0"/>
              <a:t>demyelinating</a:t>
            </a:r>
            <a:r>
              <a:rPr lang="en-GB" dirty="0" smtClean="0"/>
              <a:t> neuropathy include widespread </a:t>
            </a:r>
            <a:r>
              <a:rPr lang="en-GB" dirty="0" err="1" smtClean="0"/>
              <a:t>demyelination</a:t>
            </a:r>
            <a:r>
              <a:rPr lang="en-GB" dirty="0" smtClean="0"/>
              <a:t>, often in a multifocal pattern, as indicated by focal temporal dispersion or conduction block or both of CMAPs </a:t>
            </a:r>
          </a:p>
          <a:p>
            <a:pPr>
              <a:defRPr/>
            </a:pPr>
            <a:r>
              <a:rPr lang="en-GB" dirty="0" smtClean="0"/>
              <a:t>P.3.922</a:t>
            </a:r>
          </a:p>
          <a:p>
            <a:pPr>
              <a:defRPr/>
            </a:pPr>
            <a:r>
              <a:rPr lang="en-GB" dirty="0" smtClean="0"/>
              <a:t/>
            </a:r>
            <a:br>
              <a:rPr lang="en-GB" dirty="0" smtClean="0"/>
            </a:br>
            <a:r>
              <a:rPr lang="en-GB" dirty="0" smtClean="0"/>
              <a:t>and CSAPs. Criteria have been established to assist in the diagnosis of these </a:t>
            </a:r>
            <a:r>
              <a:rPr lang="en-GB" dirty="0" err="1" smtClean="0"/>
              <a:t>demyelinating</a:t>
            </a:r>
            <a:r>
              <a:rPr lang="en-GB" dirty="0" smtClean="0"/>
              <a:t> neuropathies (Table 3).</a:t>
            </a:r>
          </a:p>
          <a:p>
            <a:pPr>
              <a:defRPr/>
            </a:pPr>
            <a:r>
              <a:rPr lang="en-GB" b="1" dirty="0" smtClean="0"/>
              <a:t>Table 3 Criteria for the classification of acquired </a:t>
            </a:r>
            <a:r>
              <a:rPr lang="en-GB" b="1" dirty="0" err="1" smtClean="0"/>
              <a:t>demyelinating</a:t>
            </a:r>
            <a:r>
              <a:rPr lang="en-GB" b="1" dirty="0" smtClean="0"/>
              <a:t> </a:t>
            </a:r>
            <a:r>
              <a:rPr lang="en-GB" b="1" dirty="0" err="1" smtClean="0"/>
              <a:t>polyneuropathies</a:t>
            </a:r>
            <a:endParaRPr lang="en-GB" dirty="0" smtClean="0"/>
          </a:p>
          <a:p>
            <a:pPr>
              <a:defRPr/>
            </a:pPr>
            <a:r>
              <a:rPr lang="en-GB" b="1" dirty="0" smtClean="0"/>
              <a:t>Nerve conduction parameter</a:t>
            </a:r>
            <a:endParaRPr lang="en-GB" dirty="0" smtClean="0"/>
          </a:p>
          <a:p>
            <a:pPr>
              <a:defRPr/>
            </a:pPr>
            <a:r>
              <a:rPr lang="en-GB" b="1" dirty="0" smtClean="0"/>
              <a:t>Albers and Kelly, 1989</a:t>
            </a:r>
            <a:endParaRPr lang="en-GB" dirty="0" smtClean="0"/>
          </a:p>
          <a:p>
            <a:pPr>
              <a:defRPr/>
            </a:pPr>
            <a:r>
              <a:rPr lang="en-GB" b="1" dirty="0" smtClean="0"/>
              <a:t>Ho </a:t>
            </a:r>
            <a:r>
              <a:rPr lang="en-GB" b="1" i="1" dirty="0" smtClean="0"/>
              <a:t>et al.</a:t>
            </a:r>
            <a:r>
              <a:rPr lang="en-GB" b="1" dirty="0" smtClean="0"/>
              <a:t>, 1997</a:t>
            </a:r>
            <a:endParaRPr lang="en-GB" dirty="0" smtClean="0"/>
          </a:p>
          <a:p>
            <a:pPr>
              <a:defRPr/>
            </a:pPr>
            <a:r>
              <a:rPr lang="en-GB" b="1" dirty="0" smtClean="0"/>
              <a:t>Copenhagen values</a:t>
            </a:r>
            <a:endParaRPr lang="en-GB" dirty="0" smtClean="0"/>
          </a:p>
          <a:p>
            <a:pPr>
              <a:defRPr/>
            </a:pPr>
            <a:r>
              <a:rPr lang="en-GB" b="1" dirty="0" smtClean="0"/>
              <a:t>Upper limbs</a:t>
            </a:r>
            <a:endParaRPr lang="en-GB" dirty="0" smtClean="0"/>
          </a:p>
          <a:p>
            <a:pPr>
              <a:defRPr/>
            </a:pPr>
            <a:r>
              <a:rPr lang="en-GB" b="1" dirty="0" smtClean="0"/>
              <a:t>Lower limbs</a:t>
            </a:r>
            <a:endParaRPr lang="en-GB" dirty="0" smtClean="0"/>
          </a:p>
          <a:p>
            <a:pPr>
              <a:defRPr/>
            </a:pPr>
            <a:r>
              <a:rPr lang="en-GB" dirty="0" smtClean="0"/>
              <a:t>Distal motor latency</a:t>
            </a:r>
          </a:p>
          <a:p>
            <a:pPr>
              <a:defRPr/>
            </a:pPr>
            <a:r>
              <a:rPr lang="en-GB" dirty="0" smtClean="0"/>
              <a:t>&gt;115% of UNL (amp. </a:t>
            </a:r>
            <a:r>
              <a:rPr lang="en-GB" dirty="0" err="1" smtClean="0"/>
              <a:t>nl</a:t>
            </a:r>
            <a:r>
              <a:rPr lang="en-GB" dirty="0" smtClean="0"/>
              <a:t>.)</a:t>
            </a:r>
          </a:p>
          <a:p>
            <a:pPr>
              <a:defRPr/>
            </a:pPr>
            <a:r>
              <a:rPr lang="en-GB" dirty="0" smtClean="0"/>
              <a:t>&gt;110% of UNL (amp. </a:t>
            </a:r>
            <a:r>
              <a:rPr lang="en-GB" dirty="0" err="1" smtClean="0"/>
              <a:t>nl</a:t>
            </a:r>
            <a:r>
              <a:rPr lang="en-GB" dirty="0" smtClean="0"/>
              <a:t>.)</a:t>
            </a:r>
          </a:p>
          <a:p>
            <a:pPr>
              <a:defRPr/>
            </a:pPr>
            <a:r>
              <a:rPr lang="en-GB" dirty="0" smtClean="0"/>
              <a:t>4.5 ms</a:t>
            </a:r>
          </a:p>
          <a:p>
            <a:pPr>
              <a:defRPr/>
            </a:pPr>
            <a:r>
              <a:rPr lang="en-GB" dirty="0" smtClean="0"/>
              <a:t>6.4 ms</a:t>
            </a:r>
          </a:p>
          <a:p>
            <a:pPr>
              <a:defRPr/>
            </a:pPr>
            <a:r>
              <a:rPr lang="en-GB" dirty="0" smtClean="0"/>
              <a:t> </a:t>
            </a:r>
          </a:p>
          <a:p>
            <a:pPr>
              <a:defRPr/>
            </a:pPr>
            <a:r>
              <a:rPr lang="en-GB" dirty="0" smtClean="0"/>
              <a:t>&gt;125% of UNL (amp. &lt;</a:t>
            </a:r>
            <a:r>
              <a:rPr lang="en-GB" dirty="0" err="1" smtClean="0"/>
              <a:t>nl</a:t>
            </a:r>
            <a:r>
              <a:rPr lang="en-GB" dirty="0" smtClean="0"/>
              <a:t>.)</a:t>
            </a:r>
          </a:p>
          <a:p>
            <a:pPr>
              <a:defRPr/>
            </a:pPr>
            <a:r>
              <a:rPr lang="en-GB" dirty="0" smtClean="0"/>
              <a:t>&gt;120% of UNL (amp. &lt;</a:t>
            </a:r>
            <a:r>
              <a:rPr lang="en-GB" dirty="0" err="1" smtClean="0"/>
              <a:t>nl</a:t>
            </a:r>
            <a:r>
              <a:rPr lang="en-GB" dirty="0" smtClean="0"/>
              <a:t>.)</a:t>
            </a:r>
          </a:p>
          <a:p>
            <a:pPr>
              <a:defRPr/>
            </a:pPr>
            <a:r>
              <a:rPr lang="en-GB" dirty="0" smtClean="0"/>
              <a:t>5.4 ms</a:t>
            </a:r>
          </a:p>
          <a:p>
            <a:pPr>
              <a:defRPr/>
            </a:pPr>
            <a:r>
              <a:rPr lang="en-GB" dirty="0" smtClean="0"/>
              <a:t>7.7 ms</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Motor conduction</a:t>
            </a:r>
          </a:p>
          <a:p>
            <a:pPr>
              <a:defRPr/>
            </a:pPr>
            <a:r>
              <a:rPr lang="en-GB" dirty="0" smtClean="0"/>
              <a:t>&lt;90% of LNL (amp. </a:t>
            </a:r>
            <a:r>
              <a:rPr lang="en-GB" dirty="0" err="1" smtClean="0"/>
              <a:t>nl</a:t>
            </a:r>
            <a:r>
              <a:rPr lang="en-GB" dirty="0" smtClean="0"/>
              <a:t>.)</a:t>
            </a:r>
          </a:p>
          <a:p>
            <a:pPr>
              <a:defRPr/>
            </a:pPr>
            <a:r>
              <a:rPr lang="en-GB" dirty="0" smtClean="0"/>
              <a:t>&lt;95% of LNL (amp. &gt;50% of LNL)</a:t>
            </a:r>
          </a:p>
          <a:p>
            <a:pPr>
              <a:defRPr/>
            </a:pPr>
            <a:r>
              <a:rPr lang="en-GB" dirty="0" smtClean="0"/>
              <a:t>45 m/s</a:t>
            </a:r>
          </a:p>
          <a:p>
            <a:pPr>
              <a:defRPr/>
            </a:pPr>
            <a:r>
              <a:rPr lang="en-GB" dirty="0" smtClean="0"/>
              <a:t>35 m/s</a:t>
            </a:r>
          </a:p>
          <a:p>
            <a:pPr>
              <a:defRPr/>
            </a:pPr>
            <a:r>
              <a:rPr lang="en-GB" dirty="0" smtClean="0"/>
              <a:t>velocity</a:t>
            </a:r>
          </a:p>
          <a:p>
            <a:pPr>
              <a:defRPr/>
            </a:pPr>
            <a:r>
              <a:rPr lang="en-GB" dirty="0" smtClean="0"/>
              <a:t>&lt;80% of LNL (amp. &lt;</a:t>
            </a:r>
            <a:r>
              <a:rPr lang="en-GB" dirty="0" err="1" smtClean="0"/>
              <a:t>nl</a:t>
            </a:r>
            <a:r>
              <a:rPr lang="en-GB" dirty="0" smtClean="0"/>
              <a:t>.)</a:t>
            </a:r>
          </a:p>
          <a:p>
            <a:pPr>
              <a:defRPr/>
            </a:pPr>
            <a:r>
              <a:rPr lang="en-GB" dirty="0" smtClean="0"/>
              <a:t>&lt;85% of LNL (amp. &lt;50% of LNL)</a:t>
            </a:r>
          </a:p>
          <a:p>
            <a:pPr>
              <a:defRPr/>
            </a:pPr>
            <a:r>
              <a:rPr lang="en-GB" dirty="0" smtClean="0"/>
              <a:t>38 m/s</a:t>
            </a:r>
          </a:p>
          <a:p>
            <a:pPr>
              <a:defRPr/>
            </a:pPr>
            <a:r>
              <a:rPr lang="en-GB" dirty="0" smtClean="0"/>
              <a:t>30 m/s</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Focal conduction</a:t>
            </a:r>
          </a:p>
          <a:p>
            <a:pPr>
              <a:defRPr/>
            </a:pPr>
            <a:r>
              <a:rPr lang="en-GB" dirty="0" smtClean="0"/>
              <a:t>Temporal dispersion (&gt;10–15%</a:t>
            </a:r>
          </a:p>
          <a:p>
            <a:pPr>
              <a:defRPr/>
            </a:pPr>
            <a:r>
              <a:rPr lang="en-GB" dirty="0" smtClean="0"/>
              <a:t>Temporal dispersion</a:t>
            </a:r>
          </a:p>
          <a:p>
            <a:pPr>
              <a:defRPr/>
            </a:pPr>
            <a:r>
              <a:rPr lang="en-GB" dirty="0" smtClean="0"/>
              <a:t> </a:t>
            </a:r>
          </a:p>
          <a:p>
            <a:pPr>
              <a:defRPr/>
            </a:pPr>
            <a:r>
              <a:rPr lang="en-GB" dirty="0" smtClean="0"/>
              <a:t> </a:t>
            </a:r>
          </a:p>
          <a:p>
            <a:pPr>
              <a:defRPr/>
            </a:pPr>
            <a:r>
              <a:rPr lang="en-GB" dirty="0" smtClean="0"/>
              <a:t>changes</a:t>
            </a:r>
          </a:p>
          <a:p>
            <a:pPr>
              <a:defRPr/>
            </a:pPr>
            <a:r>
              <a:rPr lang="en-GB" dirty="0" smtClean="0"/>
              <a:t>increased duration). Proximal/</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distal amplitude ratio, &lt;0.7</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F-wave latency</a:t>
            </a:r>
          </a:p>
          <a:p>
            <a:pPr>
              <a:defRPr/>
            </a:pPr>
            <a:r>
              <a:rPr lang="en-GB" dirty="0" smtClean="0"/>
              <a:t>&gt;125% of UNL</a:t>
            </a:r>
          </a:p>
          <a:p>
            <a:pPr>
              <a:defRPr/>
            </a:pPr>
            <a:r>
              <a:rPr lang="en-GB" dirty="0" smtClean="0"/>
              <a:t>&gt;120% of UNL</a:t>
            </a:r>
          </a:p>
          <a:p>
            <a:pPr>
              <a:defRPr/>
            </a:pPr>
            <a:r>
              <a:rPr lang="en-GB" dirty="0" smtClean="0"/>
              <a:t> </a:t>
            </a:r>
          </a:p>
          <a:p>
            <a:pPr>
              <a:defRPr/>
            </a:pPr>
            <a:r>
              <a:rPr lang="en-GB" dirty="0" smtClean="0"/>
              <a:t> </a:t>
            </a:r>
          </a:p>
          <a:p>
            <a:pPr>
              <a:defRPr/>
            </a:pPr>
            <a:r>
              <a:rPr lang="en-GB" dirty="0" smtClean="0"/>
              <a:t>LNL, lower normal 95 per cent confidence limit; UNL, upper normal 96 per cent confidence limit; amp., amplitude of CMAP; </a:t>
            </a:r>
            <a:r>
              <a:rPr lang="en-GB" dirty="0" err="1" smtClean="0"/>
              <a:t>nl</a:t>
            </a:r>
            <a:r>
              <a:rPr lang="en-GB" dirty="0" smtClean="0"/>
              <a:t>., normal.</a:t>
            </a:r>
          </a:p>
          <a:p>
            <a:pPr>
              <a:defRPr/>
            </a:pPr>
            <a:r>
              <a:rPr lang="en-GB" dirty="0" smtClean="0"/>
              <a:t>A weakness or sensory loss does not result solely from a diminished conduction velocity, but also as a consequence of nerve fibre loss or a block of conduction between the CNS and the target muscle. Conduction block is a partial or complete inability of fibres to propagate action potentials along a segment of the nerve, and is demonstrated by recording a larger motor or sensory response more distal to than proximal to the site of the block (Fig. 17(a)). This reduction in amplitude should be greater than that associated with a temporal dispersion of the conducting fibres. Therefore to demonstrate a block of motor fibres, the CMAP should show a reduction of at least 50 per cent (Fig. 17(a)). Conduction block may occur in acquired acute or chronic inflammatory </a:t>
            </a:r>
            <a:r>
              <a:rPr lang="en-GB" dirty="0" err="1" smtClean="0"/>
              <a:t>demyelinating</a:t>
            </a:r>
            <a:r>
              <a:rPr lang="en-GB" dirty="0" smtClean="0"/>
              <a:t> neuropathy and in some cases of monoclonal </a:t>
            </a:r>
            <a:r>
              <a:rPr lang="en-GB" dirty="0" err="1" smtClean="0"/>
              <a:t>gammopathy</a:t>
            </a:r>
            <a:r>
              <a:rPr lang="en-GB" dirty="0" smtClean="0"/>
              <a:t>. It does not occur in hereditary </a:t>
            </a:r>
            <a:r>
              <a:rPr lang="en-GB" dirty="0" err="1" smtClean="0"/>
              <a:t>demyelinating</a:t>
            </a:r>
            <a:r>
              <a:rPr lang="en-GB" dirty="0" smtClean="0"/>
              <a:t> neuropathy and probably not in </a:t>
            </a:r>
            <a:r>
              <a:rPr lang="en-GB" dirty="0" err="1" smtClean="0"/>
              <a:t>gammopathy</a:t>
            </a:r>
            <a:r>
              <a:rPr lang="en-GB" dirty="0" smtClean="0"/>
              <a:t> with </a:t>
            </a:r>
            <a:r>
              <a:rPr lang="en-GB" dirty="0" err="1" smtClean="0"/>
              <a:t>IgM</a:t>
            </a:r>
            <a:r>
              <a:rPr lang="en-GB" dirty="0" smtClean="0"/>
              <a:t> anti-MAG antibodies. However, </a:t>
            </a:r>
            <a:r>
              <a:rPr lang="en-GB" dirty="0" err="1" smtClean="0"/>
              <a:t>demyelination</a:t>
            </a:r>
            <a:r>
              <a:rPr lang="en-GB" dirty="0" smtClean="0"/>
              <a:t> due to compression may also cause a conduction block, and in </a:t>
            </a:r>
            <a:r>
              <a:rPr lang="en-GB" dirty="0" err="1" smtClean="0"/>
              <a:t>demyelinating</a:t>
            </a:r>
            <a:r>
              <a:rPr lang="en-GB" dirty="0" smtClean="0"/>
              <a:t> neuropathy a conduction block must therefore be demonstrated outside the usual sites of entrapment or compression. The pathophysiological changes in inflammatory </a:t>
            </a:r>
            <a:r>
              <a:rPr lang="en-GB" dirty="0" err="1" smtClean="0"/>
              <a:t>demyelinating</a:t>
            </a:r>
            <a:r>
              <a:rPr lang="en-GB" dirty="0" smtClean="0"/>
              <a:t> diseases usually show a multifocal pattern, with some nerves showing pronounced changes while other nerves or nerve segments have normal conduction.</a:t>
            </a:r>
          </a:p>
          <a:p>
            <a:pPr>
              <a:defRPr/>
            </a:pPr>
            <a:r>
              <a:rPr lang="en-GB" b="1" dirty="0" smtClean="0"/>
              <a:t>Fig. 17</a:t>
            </a:r>
            <a:r>
              <a:rPr lang="en-GB" dirty="0" smtClean="0"/>
              <a:t> Motor conduction studies of the median and </a:t>
            </a:r>
            <a:r>
              <a:rPr lang="en-GB" dirty="0" err="1" smtClean="0"/>
              <a:t>ulnar</a:t>
            </a:r>
            <a:r>
              <a:rPr lang="en-GB" dirty="0" smtClean="0"/>
              <a:t> nerves of a 29-year-old woman with electrophysiological signs of </a:t>
            </a:r>
            <a:r>
              <a:rPr lang="en-GB" dirty="0" err="1" smtClean="0"/>
              <a:t>demyelinating</a:t>
            </a:r>
            <a:r>
              <a:rPr lang="en-GB" dirty="0" smtClean="0"/>
              <a:t> neuropathy and clinical signs of relapsing chronic inflammatory </a:t>
            </a:r>
            <a:r>
              <a:rPr lang="en-GB" dirty="0" err="1" smtClean="0"/>
              <a:t>demyelinating</a:t>
            </a:r>
            <a:r>
              <a:rPr lang="en-GB" dirty="0" smtClean="0"/>
              <a:t> neuropathy. Clinical examination showed marked weakness of the </a:t>
            </a:r>
            <a:r>
              <a:rPr lang="en-GB" dirty="0" err="1" smtClean="0"/>
              <a:t>thenar</a:t>
            </a:r>
            <a:r>
              <a:rPr lang="en-GB" dirty="0" smtClean="0"/>
              <a:t> and forearm median innervated muscles. The force in </a:t>
            </a:r>
            <a:r>
              <a:rPr lang="en-GB" dirty="0" err="1" smtClean="0"/>
              <a:t>ulnar</a:t>
            </a:r>
            <a:r>
              <a:rPr lang="en-GB" dirty="0" smtClean="0"/>
              <a:t> innervated muscles was normal. Left panel: CMAP recorded from the abductor </a:t>
            </a:r>
            <a:r>
              <a:rPr lang="en-GB" dirty="0" err="1" smtClean="0"/>
              <a:t>pollicis</a:t>
            </a:r>
            <a:r>
              <a:rPr lang="en-GB" dirty="0" smtClean="0"/>
              <a:t> </a:t>
            </a:r>
            <a:r>
              <a:rPr lang="en-GB" dirty="0" err="1" smtClean="0"/>
              <a:t>brevis</a:t>
            </a:r>
            <a:r>
              <a:rPr lang="en-GB" dirty="0" smtClean="0"/>
              <a:t> muscle (APB). Stimulation at the wrist (WR) and elbow (EL) elicited normal CMAPs and the DML and MNCV along the forearm were normal. Stimulation at the </a:t>
            </a:r>
            <a:r>
              <a:rPr lang="en-GB" dirty="0" err="1" smtClean="0"/>
              <a:t>axilla</a:t>
            </a:r>
            <a:r>
              <a:rPr lang="en-GB" dirty="0" smtClean="0"/>
              <a:t> (AX) resulted in a markedly reduced CMAP amplitude and a reduced MNCV between the elbow and </a:t>
            </a:r>
            <a:r>
              <a:rPr lang="en-GB" dirty="0" err="1" smtClean="0"/>
              <a:t>axilla</a:t>
            </a:r>
            <a:r>
              <a:rPr lang="en-GB" dirty="0" smtClean="0"/>
              <a:t>, consistent with a partial conduction block. Right panel: stimulation of the </a:t>
            </a:r>
            <a:r>
              <a:rPr lang="en-GB" dirty="0" err="1" smtClean="0"/>
              <a:t>ulnar</a:t>
            </a:r>
            <a:r>
              <a:rPr lang="en-GB" dirty="0" smtClean="0"/>
              <a:t> nerve at the wrist and </a:t>
            </a:r>
            <a:r>
              <a:rPr lang="en-GB" dirty="0" err="1" smtClean="0"/>
              <a:t>axilla</a:t>
            </a:r>
            <a:r>
              <a:rPr lang="en-GB" dirty="0" smtClean="0"/>
              <a:t> evoked CMAPs at the abductor </a:t>
            </a:r>
            <a:r>
              <a:rPr lang="en-GB" dirty="0" err="1" smtClean="0"/>
              <a:t>digiti</a:t>
            </a:r>
            <a:r>
              <a:rPr lang="en-GB" dirty="0" smtClean="0"/>
              <a:t> </a:t>
            </a:r>
            <a:r>
              <a:rPr lang="en-GB" dirty="0" err="1" smtClean="0"/>
              <a:t>minimi</a:t>
            </a:r>
            <a:r>
              <a:rPr lang="en-GB" dirty="0" smtClean="0"/>
              <a:t> (ADM) of normal amplitudes, DML and MNCV, indicating that motor fibres were not affected.</a:t>
            </a:r>
          </a:p>
          <a:p>
            <a:pPr>
              <a:defRPr/>
            </a:pPr>
            <a:r>
              <a:rPr lang="en-GB" dirty="0" smtClean="0"/>
              <a:t>Apparent conduction block may be found in acute neuropathies due to </a:t>
            </a:r>
            <a:r>
              <a:rPr lang="en-GB" dirty="0" err="1" smtClean="0"/>
              <a:t>vasculitis</a:t>
            </a:r>
            <a:r>
              <a:rPr lang="en-GB" dirty="0" smtClean="0"/>
              <a:t>. However, conduction along the nerve segment distal to a focal lesion may continue for several days before </a:t>
            </a:r>
            <a:r>
              <a:rPr lang="en-GB" dirty="0" err="1" smtClean="0"/>
              <a:t>Wallerian</a:t>
            </a:r>
            <a:r>
              <a:rPr lang="en-GB" dirty="0" smtClean="0"/>
              <a:t> degeneration takes place, and repeated studies should therefore be carried out to exclude this possibility.</a:t>
            </a:r>
          </a:p>
          <a:p>
            <a:pPr>
              <a:defRPr/>
            </a:pPr>
            <a:r>
              <a:rPr lang="en-GB" b="1" i="1" dirty="0" smtClean="0"/>
              <a:t>Motor disorders (motor neurone disease and motor neuropathy)</a:t>
            </a:r>
            <a:endParaRPr lang="en-GB" dirty="0" smtClean="0"/>
          </a:p>
          <a:p>
            <a:pPr>
              <a:defRPr/>
            </a:pPr>
            <a:r>
              <a:rPr lang="en-GB" dirty="0" smtClean="0"/>
              <a:t>Conduction studies in motor neurone disease are normal at early stages of the disease, but at late stages the CMAP amplitudes are reduced. The distal motor latencies of weak and wasted muscles are often prolonged, and the MNCV slightly to moderately reduced due to a loss of large α-motor axons. In ALS, sensory conduction studies are usually normal, though the CSAP amplitudes may be slightly diminished. Therefore, conduction studies are mainly of use in the diagnosis of ALS in that they are normal in the face of widespread </a:t>
            </a:r>
            <a:r>
              <a:rPr lang="en-GB" dirty="0" err="1" smtClean="0"/>
              <a:t>neurogenic</a:t>
            </a:r>
            <a:r>
              <a:rPr lang="en-GB" dirty="0" smtClean="0"/>
              <a:t> changes at EMG. However, patients with X-linked </a:t>
            </a:r>
            <a:r>
              <a:rPr lang="en-GB" dirty="0" err="1" smtClean="0"/>
              <a:t>bulbospinal</a:t>
            </a:r>
            <a:r>
              <a:rPr lang="en-GB" dirty="0" smtClean="0"/>
              <a:t> muscular atrophy (Kennedy's syndrome) are characterized by a marked reduction of CSAP amplitudes, while the EMG examination shows abnormalities characteristic of motor neurone disease (</a:t>
            </a:r>
            <a:r>
              <a:rPr lang="en-GB" dirty="0" err="1" smtClean="0"/>
              <a:t>fasciculations</a:t>
            </a:r>
            <a:r>
              <a:rPr lang="en-GB" dirty="0" smtClean="0"/>
              <a:t>, widespread </a:t>
            </a:r>
            <a:r>
              <a:rPr lang="en-GB" dirty="0" err="1" smtClean="0"/>
              <a:t>denervation</a:t>
            </a:r>
            <a:r>
              <a:rPr lang="en-GB" dirty="0" smtClean="0"/>
              <a:t>, markedly enlarged and prolonged MUPs, and discrete high-amplitude recruitment at maximal effort).</a:t>
            </a:r>
          </a:p>
          <a:p>
            <a:pPr>
              <a:defRPr/>
            </a:pPr>
            <a:r>
              <a:rPr lang="en-GB" dirty="0" smtClean="0"/>
              <a:t>Asymmetrical or focal weakness, atrophy, </a:t>
            </a:r>
            <a:r>
              <a:rPr lang="en-GB" dirty="0" err="1" smtClean="0"/>
              <a:t>fasciculations</a:t>
            </a:r>
            <a:r>
              <a:rPr lang="en-GB" dirty="0" smtClean="0"/>
              <a:t> (see Fig. 7), without or with only slight sensory symptoms, due to multifocal motor neuropathy may be mistaken for the early stages of spinal forms of motor neurone disease. The course is, however, prolonged over several years, and there is no involvement of bulbar muscles and no signs of </a:t>
            </a:r>
            <a:r>
              <a:rPr lang="en-GB" dirty="0" err="1" smtClean="0"/>
              <a:t>corticospinal</a:t>
            </a:r>
            <a:r>
              <a:rPr lang="en-GB" dirty="0" smtClean="0"/>
              <a:t> involvement. The electrophysiological features in these patients are distinct, with conduction block of motor fibres indicating focal </a:t>
            </a:r>
            <a:r>
              <a:rPr lang="en-GB" dirty="0" err="1" smtClean="0"/>
              <a:t>demyelination</a:t>
            </a:r>
            <a:r>
              <a:rPr lang="en-GB" dirty="0" smtClean="0"/>
              <a:t>. Usually there is also EMG evidence of chronic partial </a:t>
            </a:r>
            <a:r>
              <a:rPr lang="en-GB" dirty="0" err="1" smtClean="0"/>
              <a:t>denervation</a:t>
            </a:r>
            <a:r>
              <a:rPr lang="en-GB" dirty="0" smtClean="0"/>
              <a:t>, indicating fibre loss. The sensory conduction studies through affected nerve segments are normal. These patients frequently have high titres of anti-GM1 antibodies, and often respond clinically and </a:t>
            </a:r>
            <a:r>
              <a:rPr lang="en-GB" dirty="0" err="1" smtClean="0"/>
              <a:t>electrophysiologically</a:t>
            </a:r>
            <a:r>
              <a:rPr lang="en-GB" dirty="0" smtClean="0"/>
              <a:t> to intravenous infusions of immunoglobulin. Patients with chronic inflammatory </a:t>
            </a:r>
            <a:r>
              <a:rPr lang="en-GB" dirty="0" err="1" smtClean="0"/>
              <a:t>demyelinating</a:t>
            </a:r>
            <a:r>
              <a:rPr lang="en-GB" dirty="0" smtClean="0"/>
              <a:t> neuropathy may have mainly motor symptoms, with only minimal sensory deficits. Motor conduction studies in chronic inflammatory </a:t>
            </a:r>
            <a:r>
              <a:rPr lang="en-GB" dirty="0" err="1" smtClean="0"/>
              <a:t>demyelinating</a:t>
            </a:r>
            <a:r>
              <a:rPr lang="en-GB" dirty="0" smtClean="0"/>
              <a:t> neuropathy show signs of mixed </a:t>
            </a:r>
            <a:r>
              <a:rPr lang="en-GB" dirty="0" err="1" smtClean="0"/>
              <a:t>demyelination</a:t>
            </a:r>
            <a:r>
              <a:rPr lang="en-GB" dirty="0" smtClean="0"/>
              <a:t>, including conduction block, and fibre loss; sensory conduction studies are abnormal, with small CSAP amplitudes and often reduced SNCV. This is an important distinction, since patients with chronic inflammatory </a:t>
            </a:r>
            <a:r>
              <a:rPr lang="en-GB" dirty="0" err="1" smtClean="0"/>
              <a:t>demyelinating</a:t>
            </a:r>
            <a:r>
              <a:rPr lang="en-GB" dirty="0" smtClean="0"/>
              <a:t> neuropathy may respond to treatment with corticosteroids and other immune-modulating strategies that have no effect on multifocal motor neuropathy.</a:t>
            </a:r>
          </a:p>
          <a:p>
            <a:pPr>
              <a:defRPr/>
            </a:pPr>
            <a:r>
              <a:rPr lang="en-GB" dirty="0" smtClean="0"/>
              <a:t> </a:t>
            </a:r>
          </a:p>
          <a:p>
            <a:pPr>
              <a:defRPr/>
            </a:pPr>
            <a:r>
              <a:rPr lang="en-GB" dirty="0" smtClean="0"/>
              <a:t> </a:t>
            </a:r>
          </a:p>
          <a:p>
            <a:pPr>
              <a:defRPr/>
            </a:pPr>
            <a:r>
              <a:rPr lang="en-GB" b="1" dirty="0" smtClean="0"/>
              <a:t>Andrew S.C. Rice </a:t>
            </a:r>
            <a:r>
              <a:rPr lang="en-GB" dirty="0" smtClean="0"/>
              <a:t>MB BS MD FRCA FFPMRCA</a:t>
            </a:r>
          </a:p>
          <a:p>
            <a:pPr>
              <a:defRPr/>
            </a:pPr>
            <a:r>
              <a:rPr lang="en-GB" dirty="0" smtClean="0"/>
              <a:t>Professor of Pain Research</a:t>
            </a:r>
          </a:p>
          <a:p>
            <a:pPr>
              <a:defRPr/>
            </a:pPr>
            <a:r>
              <a:rPr lang="en-GB" dirty="0" smtClean="0"/>
              <a:t> </a:t>
            </a:r>
          </a:p>
          <a:p>
            <a:pPr>
              <a:defRPr/>
            </a:pPr>
            <a:r>
              <a:rPr lang="en-GB" dirty="0" smtClean="0"/>
              <a:t>Department of Anaesthetics, Pain Medicine and Intensive Care</a:t>
            </a:r>
          </a:p>
          <a:p>
            <a:pPr>
              <a:defRPr/>
            </a:pPr>
            <a:r>
              <a:rPr lang="en-GB" dirty="0" smtClean="0"/>
              <a:t>Imperial College London</a:t>
            </a:r>
          </a:p>
          <a:p>
            <a:pPr>
              <a:defRPr/>
            </a:pPr>
            <a:r>
              <a:rPr lang="en-GB" dirty="0" smtClean="0"/>
              <a:t>Chelsea &amp; Westminster Hospital Campus</a:t>
            </a:r>
          </a:p>
          <a:p>
            <a:pPr>
              <a:defRPr/>
            </a:pPr>
            <a:r>
              <a:rPr lang="en-GB" dirty="0" smtClean="0"/>
              <a:t>369 Fulham Road, </a:t>
            </a:r>
          </a:p>
          <a:p>
            <a:pPr>
              <a:defRPr/>
            </a:pPr>
            <a:r>
              <a:rPr lang="en-GB" dirty="0" smtClean="0"/>
              <a:t>London SW10 9NH, </a:t>
            </a:r>
          </a:p>
          <a:p>
            <a:pPr>
              <a:defRPr/>
            </a:pPr>
            <a:r>
              <a:rPr lang="en-GB" dirty="0" smtClean="0"/>
              <a:t>United Kingdom</a:t>
            </a:r>
          </a:p>
          <a:p>
            <a:pPr>
              <a:defRPr/>
            </a:pPr>
            <a:r>
              <a:rPr lang="en-GB" dirty="0" smtClean="0"/>
              <a:t> </a:t>
            </a:r>
          </a:p>
          <a:p>
            <a:pPr>
              <a:defRPr/>
            </a:pPr>
            <a:r>
              <a:rPr lang="en-GB" dirty="0" smtClean="0"/>
              <a:t>Tel: +44 (0) 20 8746 8816 </a:t>
            </a:r>
          </a:p>
          <a:p>
            <a:pPr>
              <a:defRPr/>
            </a:pPr>
            <a:r>
              <a:rPr lang="en-GB" dirty="0" smtClean="0"/>
              <a:t>Fax: +44 (0)20 8237 5109</a:t>
            </a:r>
          </a:p>
          <a:p>
            <a:pPr>
              <a:defRPr/>
            </a:pPr>
            <a:r>
              <a:rPr lang="en-GB" dirty="0" smtClean="0"/>
              <a:t>email a.rice@imperial.ac.uk</a:t>
            </a:r>
          </a:p>
          <a:p>
            <a:pPr>
              <a:defRPr/>
            </a:pPr>
            <a:r>
              <a:rPr lang="en-GB" dirty="0" smtClean="0"/>
              <a:t> </a:t>
            </a:r>
          </a:p>
          <a:p>
            <a:pPr>
              <a:defRPr/>
            </a:pPr>
            <a:r>
              <a:rPr lang="en-GB" dirty="0" smtClean="0"/>
              <a:t>Sensory conduction in the median, </a:t>
            </a:r>
            <a:r>
              <a:rPr lang="en-GB" dirty="0" err="1" smtClean="0"/>
              <a:t>ulnar</a:t>
            </a:r>
            <a:r>
              <a:rPr lang="en-GB" dirty="0" smtClean="0"/>
              <a:t>, and radial nerves can be measured by applying stimuli through ring electrodes upon a finger (</a:t>
            </a:r>
            <a:r>
              <a:rPr lang="en-GB" u="sng" dirty="0" smtClean="0">
                <a:hlinkClick r:id="rId3" action="ppaction://hlinkfile" tooltip="Fig. 2.19"/>
              </a:rPr>
              <a:t>Fig. 2.19</a:t>
            </a:r>
            <a:r>
              <a:rPr lang="en-GB" dirty="0" smtClean="0"/>
              <a:t>) and then recording the sensory nerve action potential through </a:t>
            </a:r>
            <a:r>
              <a:rPr lang="en-GB" dirty="0" err="1" smtClean="0"/>
              <a:t>cutaneous</a:t>
            </a:r>
            <a:r>
              <a:rPr lang="en-GB" dirty="0" smtClean="0"/>
              <a:t> electrodes applied over the trunk of the nerve (</a:t>
            </a:r>
            <a:r>
              <a:rPr lang="en-GB" dirty="0" err="1" smtClean="0"/>
              <a:t>orthodromic</a:t>
            </a:r>
            <a:r>
              <a:rPr lang="en-GB" dirty="0" smtClean="0"/>
              <a:t> conduction). For other nerves, such as the </a:t>
            </a:r>
            <a:r>
              <a:rPr lang="en-GB" dirty="0" err="1" smtClean="0"/>
              <a:t>sural</a:t>
            </a:r>
            <a:r>
              <a:rPr lang="en-GB" dirty="0" smtClean="0"/>
              <a:t>, the nerve trunk is stimulated and sensory nerve action potentials recorded from surface electrodes (</a:t>
            </a:r>
            <a:r>
              <a:rPr lang="en-GB" dirty="0" err="1" smtClean="0"/>
              <a:t>antidromic</a:t>
            </a:r>
            <a:r>
              <a:rPr lang="en-GB" dirty="0" smtClean="0"/>
              <a:t> or </a:t>
            </a:r>
            <a:r>
              <a:rPr lang="en-GB" dirty="0" err="1" smtClean="0"/>
              <a:t>orthodromic</a:t>
            </a:r>
            <a:r>
              <a:rPr lang="en-GB" dirty="0" smtClean="0"/>
              <a:t> conduction). The sensory nerve action potential (SNAP) is so small that averaging techniques are required following multiple stimuli, and occasionally needle recording electrodes inserted close to the nerve are required (</a:t>
            </a:r>
            <a:r>
              <a:rPr lang="en-GB" u="sng" dirty="0" smtClean="0">
                <a:hlinkClick r:id="rId4" action="ppaction://hlinkfile" tooltip="Kimura 1983"/>
              </a:rPr>
              <a:t>Kimura 1983</a:t>
            </a:r>
            <a:r>
              <a:rPr lang="en-GB" dirty="0" smtClean="0"/>
              <a:t>; </a:t>
            </a:r>
            <a:r>
              <a:rPr lang="en-GB" u="sng" dirty="0" err="1" smtClean="0">
                <a:hlinkClick r:id="rId4" action="ppaction://hlinkfile" tooltip="Liveson and Ma 1992"/>
              </a:rPr>
              <a:t>Liveson</a:t>
            </a:r>
            <a:r>
              <a:rPr lang="en-GB" u="sng" dirty="0" smtClean="0">
                <a:hlinkClick r:id="rId4" action="ppaction://hlinkfile" tooltip="Liveson and Ma 1992"/>
              </a:rPr>
              <a:t> and Ma 1992</a:t>
            </a:r>
            <a:r>
              <a:rPr lang="en-GB" dirty="0" smtClean="0"/>
              <a:t>; </a:t>
            </a:r>
            <a:r>
              <a:rPr lang="en-GB" u="sng" dirty="0" err="1" smtClean="0">
                <a:hlinkClick r:id="rId4" action="ppaction://hlinkfile" tooltip="Binnie et al. 1995"/>
              </a:rPr>
              <a:t>Binnie</a:t>
            </a:r>
            <a:r>
              <a:rPr lang="en-GB" u="sng" dirty="0" smtClean="0">
                <a:hlinkClick r:id="rId4" action="ppaction://hlinkfile" tooltip="Binnie et al. 1995"/>
              </a:rPr>
              <a:t> </a:t>
            </a:r>
            <a:r>
              <a:rPr lang="en-GB" i="1" u="sng" dirty="0" smtClean="0">
                <a:hlinkClick r:id="rId4" action="ppaction://hlinkfile" tooltip="Binnie et al. 1995"/>
              </a:rPr>
              <a:t>et al.</a:t>
            </a:r>
            <a:r>
              <a:rPr lang="en-GB" u="sng" dirty="0" smtClean="0">
                <a:hlinkClick r:id="rId4" action="ppaction://hlinkfile" tooltip="Binnie et al. 1995"/>
              </a:rPr>
              <a:t> 1995</a:t>
            </a:r>
            <a:r>
              <a:rPr lang="en-GB" dirty="0" smtClean="0"/>
              <a:t>).</a:t>
            </a:r>
          </a:p>
          <a:p>
            <a:pPr>
              <a:defRPr/>
            </a:pPr>
            <a:r>
              <a:rPr lang="en-GB" u="sng" dirty="0" smtClean="0">
                <a:hlinkClick r:id="rId5" action="ppaction://hlinkfile"/>
              </a:rPr>
              <a:t>View Figure</a:t>
            </a:r>
            <a:endParaRPr lang="en-GB" dirty="0" smtClean="0"/>
          </a:p>
          <a:p>
            <a:pPr>
              <a:defRPr/>
            </a:pPr>
            <a:r>
              <a:rPr lang="en-GB" dirty="0" smtClean="0"/>
              <a:t> </a:t>
            </a:r>
          </a:p>
          <a:p>
            <a:pPr>
              <a:defRPr/>
            </a:pPr>
            <a:r>
              <a:rPr lang="en-GB" b="1" dirty="0" smtClean="0"/>
              <a:t>Fig. 2.19.</a:t>
            </a:r>
            <a:r>
              <a:rPr lang="en-GB" dirty="0" smtClean="0"/>
              <a:t> Diagrammatic representation of the technique of measuring the sensory nerve action potential (SNAP) in the median nerve (at points R</a:t>
            </a:r>
            <a:r>
              <a:rPr lang="en-GB" baseline="-25000" dirty="0" smtClean="0"/>
              <a:t>1</a:t>
            </a:r>
            <a:r>
              <a:rPr lang="en-GB" dirty="0" smtClean="0"/>
              <a:t>, R</a:t>
            </a:r>
            <a:r>
              <a:rPr lang="en-GB" baseline="-25000" dirty="0" smtClean="0"/>
              <a:t>2</a:t>
            </a:r>
            <a:r>
              <a:rPr lang="en-GB" dirty="0" smtClean="0"/>
              <a:t>, R</a:t>
            </a:r>
            <a:r>
              <a:rPr lang="en-GB" baseline="-25000" dirty="0" smtClean="0"/>
              <a:t>3</a:t>
            </a:r>
            <a:r>
              <a:rPr lang="en-GB" dirty="0" smtClean="0"/>
              <a:t>) after </a:t>
            </a:r>
            <a:r>
              <a:rPr lang="en-GB" dirty="0" err="1" smtClean="0"/>
              <a:t>orthodromic</a:t>
            </a:r>
            <a:r>
              <a:rPr lang="en-GB" dirty="0" smtClean="0"/>
              <a:t> stimulation of the finger(s) (reproduced from </a:t>
            </a:r>
            <a:r>
              <a:rPr lang="en-GB" u="sng" dirty="0" smtClean="0">
                <a:hlinkClick r:id="rId4" action="ppaction://hlinkfile" tooltip="Bradley 1974"/>
              </a:rPr>
              <a:t>Bradley 1974</a:t>
            </a:r>
            <a:r>
              <a:rPr lang="en-GB" dirty="0" smtClean="0"/>
              <a:t>).</a:t>
            </a:r>
          </a:p>
          <a:p>
            <a:pPr>
              <a:defRPr/>
            </a:pPr>
            <a:r>
              <a:rPr lang="en-GB" dirty="0" smtClean="0"/>
              <a:t>Sensory nerve action potential amplitudes generally range from 5 to 50 µV, depending upon the particular nerve being studied, and drop in amplitude, or absence of the potential, occurs in axonal degenerative, </a:t>
            </a:r>
            <a:r>
              <a:rPr lang="en-GB" dirty="0" err="1" smtClean="0"/>
              <a:t>demyelinating</a:t>
            </a:r>
            <a:r>
              <a:rPr lang="en-GB" dirty="0" smtClean="0"/>
              <a:t>, or compressive neuropathies. Thus a diminished SNAP cannot in itself distinguish between these types of neuropathy. Sensory nerve action potentials reflect the integrity of the distal axonal branch of the dorsal root ganglion sensory neurons. They remain normal in disease such as </a:t>
            </a:r>
            <a:r>
              <a:rPr lang="en-GB" dirty="0" err="1" smtClean="0"/>
              <a:t>spondylitic</a:t>
            </a:r>
            <a:r>
              <a:rPr lang="en-GB" dirty="0" smtClean="0"/>
              <a:t> </a:t>
            </a:r>
            <a:r>
              <a:rPr lang="en-GB" dirty="0" err="1" smtClean="0"/>
              <a:t>radiculopathy</a:t>
            </a:r>
            <a:r>
              <a:rPr lang="en-GB" dirty="0" smtClean="0"/>
              <a:t> affecting the spinal nerve roots containing the proximal axonal branches because the dorsal root ganglia cell bodies lie outside the </a:t>
            </a:r>
            <a:r>
              <a:rPr lang="en-GB" dirty="0" err="1" smtClean="0"/>
              <a:t>intervertebral</a:t>
            </a:r>
            <a:r>
              <a:rPr lang="en-GB" dirty="0" smtClean="0"/>
              <a:t> foramina (</a:t>
            </a:r>
            <a:r>
              <a:rPr lang="en-GB" u="sng" dirty="0" err="1" smtClean="0">
                <a:hlinkClick r:id="rId4" action="ppaction://hlinkfile" tooltip="Aminoff et al. 1985"/>
              </a:rPr>
              <a:t>Aminoff</a:t>
            </a:r>
            <a:r>
              <a:rPr lang="en-GB" u="sng" dirty="0" smtClean="0">
                <a:hlinkClick r:id="rId4" action="ppaction://hlinkfile" tooltip="Aminoff et al. 1985"/>
              </a:rPr>
              <a:t> </a:t>
            </a:r>
            <a:r>
              <a:rPr lang="en-GB" i="1" u="sng" dirty="0" smtClean="0">
                <a:hlinkClick r:id="rId4" action="ppaction://hlinkfile" tooltip="Aminoff et al. 1985"/>
              </a:rPr>
              <a:t>et al.</a:t>
            </a:r>
            <a:r>
              <a:rPr lang="en-GB" u="sng" dirty="0" smtClean="0">
                <a:hlinkClick r:id="rId4" action="ppaction://hlinkfile" tooltip="Aminoff et al. 1985"/>
              </a:rPr>
              <a:t> 1985</a:t>
            </a:r>
            <a:r>
              <a:rPr lang="en-GB" dirty="0" smtClean="0"/>
              <a:t>). The only exception to this can occur in the lower lumbar and sacral nerve roots, in which the dorsal root ganglia can lie within the </a:t>
            </a:r>
            <a:r>
              <a:rPr lang="en-GB" dirty="0" err="1" smtClean="0"/>
              <a:t>intervertebral</a:t>
            </a:r>
            <a:r>
              <a:rPr lang="en-GB" dirty="0" smtClean="0"/>
              <a:t> foramina, and loss of sensory nerve action potentials may occur with spinal disease as well as with peripheral nerve disease. </a:t>
            </a:r>
            <a:r>
              <a:rPr lang="en-GB" dirty="0" err="1" smtClean="0"/>
              <a:t>Radiculopathy</a:t>
            </a:r>
            <a:r>
              <a:rPr lang="en-GB" dirty="0" smtClean="0"/>
              <a:t> may be confirmed by the finding of </a:t>
            </a:r>
            <a:r>
              <a:rPr lang="en-GB" dirty="0" err="1" smtClean="0"/>
              <a:t>denervation</a:t>
            </a:r>
            <a:r>
              <a:rPr lang="en-GB" dirty="0" smtClean="0"/>
              <a:t> within limb and </a:t>
            </a:r>
            <a:r>
              <a:rPr lang="en-GB" dirty="0" err="1" smtClean="0"/>
              <a:t>paraspinal</a:t>
            </a:r>
            <a:r>
              <a:rPr lang="en-GB" dirty="0" smtClean="0"/>
              <a:t> muscles innervated by the same segment. Sensory nerve conduction latencies and velocities can be measured but generally find little usefulness in diagnostic clinical practice. Routine techniques for measuring possible conduction block in sensory nerves have not been established.</a:t>
            </a:r>
          </a:p>
          <a:p>
            <a:pPr>
              <a:defRPr/>
            </a:pPr>
            <a:r>
              <a:rPr lang="en-GB" dirty="0" smtClean="0"/>
              <a:t> </a:t>
            </a:r>
          </a:p>
          <a:p>
            <a:pPr>
              <a:defRPr/>
            </a:pPr>
            <a:r>
              <a:rPr lang="en-GB" dirty="0" smtClean="0"/>
              <a:t> </a:t>
            </a:r>
          </a:p>
          <a:p>
            <a:pPr>
              <a:defRPr/>
            </a:pPr>
            <a:r>
              <a:rPr lang="en-GB" b="1" dirty="0" smtClean="0"/>
              <a:t>Andrew S.C. Rice </a:t>
            </a:r>
            <a:r>
              <a:rPr lang="en-GB" dirty="0" smtClean="0"/>
              <a:t>MB BS MD FRCA FFPMRCA</a:t>
            </a:r>
          </a:p>
          <a:p>
            <a:pPr>
              <a:defRPr/>
            </a:pPr>
            <a:r>
              <a:rPr lang="en-GB" dirty="0" smtClean="0"/>
              <a:t>Professor of Pain Research</a:t>
            </a:r>
          </a:p>
          <a:p>
            <a:pPr>
              <a:defRPr/>
            </a:pPr>
            <a:r>
              <a:rPr lang="en-GB" dirty="0" smtClean="0"/>
              <a:t> </a:t>
            </a:r>
          </a:p>
          <a:p>
            <a:pPr>
              <a:defRPr/>
            </a:pPr>
            <a:r>
              <a:rPr lang="en-GB" dirty="0" smtClean="0"/>
              <a:t>Department of Anaesthetics, Pain Medicine and Intensive Care</a:t>
            </a:r>
          </a:p>
          <a:p>
            <a:pPr>
              <a:defRPr/>
            </a:pPr>
            <a:r>
              <a:rPr lang="en-GB" dirty="0" smtClean="0"/>
              <a:t>Imperial College London</a:t>
            </a:r>
          </a:p>
          <a:p>
            <a:pPr>
              <a:defRPr/>
            </a:pPr>
            <a:r>
              <a:rPr lang="en-GB" dirty="0" smtClean="0"/>
              <a:t>Chelsea &amp; Westminster Hospital Campus</a:t>
            </a:r>
          </a:p>
          <a:p>
            <a:pPr>
              <a:defRPr/>
            </a:pPr>
            <a:r>
              <a:rPr lang="en-GB" dirty="0" smtClean="0"/>
              <a:t>369 Fulham Road, </a:t>
            </a:r>
          </a:p>
          <a:p>
            <a:pPr>
              <a:defRPr/>
            </a:pPr>
            <a:r>
              <a:rPr lang="en-GB" dirty="0" smtClean="0"/>
              <a:t>London SW10 9NH, </a:t>
            </a:r>
          </a:p>
          <a:p>
            <a:pPr>
              <a:defRPr/>
            </a:pPr>
            <a:r>
              <a:rPr lang="en-GB" dirty="0" smtClean="0"/>
              <a:t>United Kingdom</a:t>
            </a:r>
          </a:p>
          <a:p>
            <a:pPr>
              <a:defRPr/>
            </a:pPr>
            <a:r>
              <a:rPr lang="en-GB" dirty="0" smtClean="0"/>
              <a:t> </a:t>
            </a:r>
          </a:p>
          <a:p>
            <a:pPr>
              <a:defRPr/>
            </a:pPr>
            <a:r>
              <a:rPr lang="en-GB" dirty="0" smtClean="0"/>
              <a:t>Tel: +44 (0) 20 8746 8816 </a:t>
            </a:r>
          </a:p>
          <a:p>
            <a:pPr>
              <a:defRPr/>
            </a:pPr>
            <a:r>
              <a:rPr lang="en-GB" dirty="0" smtClean="0"/>
              <a:t>Fax: +44 (0)20 8237 5109</a:t>
            </a:r>
          </a:p>
          <a:p>
            <a:pPr>
              <a:defRPr/>
            </a:pPr>
            <a:r>
              <a:rPr lang="en-GB" dirty="0" smtClean="0"/>
              <a:t>email a.rice@imperial.ac.uk</a:t>
            </a:r>
          </a:p>
          <a:p>
            <a:pPr>
              <a:defRPr/>
            </a:pPr>
            <a:r>
              <a:rPr lang="en-GB" dirty="0" smtClean="0"/>
              <a:t> </a:t>
            </a:r>
          </a:p>
          <a:p>
            <a:pPr>
              <a:defRPr/>
            </a:pP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4294967295"/>
          </p:nvPr>
        </p:nvSpPr>
        <p:spPr bwMode="auto">
          <a:xfrm>
            <a:off x="4021138"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90" tIns="47645" rIns="95290" bIns="47645"/>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2C797879-6155-4808-BC9D-E9015D01C3A6}" type="slidenum">
              <a:rPr lang="en-US">
                <a:solidFill>
                  <a:srgbClr val="000000"/>
                </a:solidFill>
              </a:rPr>
              <a:pPr/>
              <a:t>14</a:t>
            </a:fld>
            <a:endParaRPr lang="en-US">
              <a:solidFill>
                <a:srgbClr val="000000"/>
              </a:solidFill>
            </a:endParaRPr>
          </a:p>
        </p:txBody>
      </p:sp>
      <p:sp>
        <p:nvSpPr>
          <p:cNvPr id="72707" name="Rectangle 2"/>
          <p:cNvSpPr>
            <a:spLocks noGrp="1" noRot="1" noChangeAspect="1" noChangeArrowheads="1" noTextEdit="1"/>
          </p:cNvSpPr>
          <p:nvPr>
            <p:ph type="sldImg"/>
          </p:nvPr>
        </p:nvSpPr>
        <p:spPr>
          <a:xfrm>
            <a:off x="671513" y="768350"/>
            <a:ext cx="5756275" cy="3838575"/>
          </a:xfrm>
          <a:solidFill>
            <a:srgbClr val="FFFFFF"/>
          </a:solidFill>
          <a:ln/>
        </p:spPr>
      </p:sp>
      <p:sp>
        <p:nvSpPr>
          <p:cNvPr id="72708" name="Rectangle 3"/>
          <p:cNvSpPr>
            <a:spLocks noGrp="1" noChangeArrowheads="1"/>
          </p:cNvSpPr>
          <p:nvPr>
            <p:ph type="body" idx="1"/>
          </p:nvPr>
        </p:nvSpPr>
        <p:spPr>
          <a:xfrm>
            <a:off x="709613" y="4860925"/>
            <a:ext cx="5680075" cy="4605338"/>
          </a:xfrm>
          <a:solidFill>
            <a:srgbClr val="FFFFFF"/>
          </a:solidFill>
          <a:ln>
            <a:solidFill>
              <a:srgbClr val="000000"/>
            </a:solidFill>
          </a:ln>
        </p:spPr>
        <p:txBody>
          <a:bodyPr/>
          <a:lstStyle/>
          <a:p>
            <a:r>
              <a:rPr lang="en-US" smtClean="0"/>
              <a:t>Distribution of Z-values for sensory functions on the pain-full side in 70 persistent postherniotomy pain patients. Shaded interval=normal values based upon 40 pain-free patients operated&gt;1year previously. Hypo=hypoesthesia/algesia, Hyper=hyperesthesia/algesia.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GB" dirty="0" smtClean="0"/>
              <a:t>Figure 4. Associations of </a:t>
            </a:r>
            <a:r>
              <a:rPr lang="en-GB" dirty="0" err="1" smtClean="0"/>
              <a:t>TRPV1</a:t>
            </a:r>
            <a:r>
              <a:rPr lang="en-GB" dirty="0" smtClean="0"/>
              <a:t> 1911 </a:t>
            </a:r>
            <a:r>
              <a:rPr lang="en-GB" dirty="0" err="1" smtClean="0"/>
              <a:t>A.G</a:t>
            </a:r>
            <a:r>
              <a:rPr lang="en-GB" dirty="0" smtClean="0"/>
              <a:t> with </a:t>
            </a:r>
            <a:r>
              <a:rPr lang="en-GB" dirty="0" err="1" smtClean="0"/>
              <a:t>HPT</a:t>
            </a:r>
            <a:r>
              <a:rPr lang="en-GB" dirty="0" smtClean="0"/>
              <a:t>, MPS and MDT in cluster 1. Z-scores of heat pain threshold (</a:t>
            </a:r>
            <a:r>
              <a:rPr lang="en-GB" dirty="0" err="1" smtClean="0"/>
              <a:t>HPT</a:t>
            </a:r>
            <a:r>
              <a:rPr lang="en-GB" dirty="0" smtClean="0"/>
              <a:t>), mechanical pain</a:t>
            </a:r>
          </a:p>
          <a:p>
            <a:pPr>
              <a:defRPr/>
            </a:pPr>
            <a:endParaRPr lang="en-GB" dirty="0" smtClean="0"/>
          </a:p>
          <a:p>
            <a:pPr>
              <a:defRPr/>
            </a:pPr>
            <a:r>
              <a:rPr lang="en-GB" dirty="0" smtClean="0"/>
              <a:t>Transient receptor potential channels are important mediators of thermal and mechanical stimuli and play an important role in</a:t>
            </a:r>
          </a:p>
          <a:p>
            <a:pPr>
              <a:defRPr/>
            </a:pPr>
            <a:r>
              <a:rPr lang="en-GB" dirty="0" smtClean="0"/>
              <a:t>neuropathic pain. The contribution of hereditary variants in the genes of transient receptor potential channels to neuropathic pain is</a:t>
            </a:r>
          </a:p>
          <a:p>
            <a:pPr>
              <a:defRPr/>
            </a:pPr>
            <a:r>
              <a:rPr lang="en-GB" dirty="0" smtClean="0"/>
              <a:t>unknown. We investigated the frequency of transient receptor potential </a:t>
            </a:r>
            <a:r>
              <a:rPr lang="en-GB" dirty="0" err="1" smtClean="0"/>
              <a:t>ankyrin</a:t>
            </a:r>
            <a:r>
              <a:rPr lang="en-GB" dirty="0" smtClean="0"/>
              <a:t> 1, transient receptor potential </a:t>
            </a:r>
            <a:r>
              <a:rPr lang="en-GB" dirty="0" err="1" smtClean="0"/>
              <a:t>melastin</a:t>
            </a:r>
            <a:r>
              <a:rPr lang="en-GB" dirty="0" smtClean="0"/>
              <a:t> 8 and</a:t>
            </a:r>
          </a:p>
          <a:p>
            <a:pPr>
              <a:defRPr/>
            </a:pPr>
            <a:r>
              <a:rPr lang="en-GB" dirty="0" smtClean="0"/>
              <a:t>transient receptor potential </a:t>
            </a:r>
            <a:r>
              <a:rPr lang="en-GB" dirty="0" err="1" smtClean="0"/>
              <a:t>vanilloid</a:t>
            </a:r>
            <a:r>
              <a:rPr lang="en-GB" dirty="0" smtClean="0"/>
              <a:t> 1 single nucleotide polymorphisms and their impact on </a:t>
            </a:r>
            <a:r>
              <a:rPr lang="en-GB" dirty="0" err="1" smtClean="0"/>
              <a:t>somatosensory</a:t>
            </a:r>
            <a:r>
              <a:rPr lang="en-GB" dirty="0" smtClean="0"/>
              <a:t> abnormalities in</a:t>
            </a:r>
          </a:p>
          <a:p>
            <a:pPr>
              <a:defRPr/>
            </a:pPr>
            <a:r>
              <a:rPr lang="en-GB" dirty="0" smtClean="0"/>
              <a:t>neuropathic pain patients. Within the German Research Network on Neuropathic Pain (</a:t>
            </a:r>
            <a:r>
              <a:rPr lang="en-GB" dirty="0" err="1" smtClean="0"/>
              <a:t>Deutscher</a:t>
            </a:r>
            <a:r>
              <a:rPr lang="en-GB" dirty="0" smtClean="0"/>
              <a:t> </a:t>
            </a:r>
            <a:r>
              <a:rPr lang="en-GB" dirty="0" err="1" smtClean="0"/>
              <a:t>Forscbungsverbund</a:t>
            </a:r>
            <a:endParaRPr lang="en-GB" dirty="0" smtClean="0"/>
          </a:p>
          <a:p>
            <a:pPr>
              <a:defRPr/>
            </a:pPr>
            <a:r>
              <a:rPr lang="en-GB" dirty="0" err="1" smtClean="0"/>
              <a:t>Neuropathischer</a:t>
            </a:r>
            <a:r>
              <a:rPr lang="en-GB" dirty="0" smtClean="0"/>
              <a:t> </a:t>
            </a:r>
            <a:r>
              <a:rPr lang="en-GB" dirty="0" err="1" smtClean="0"/>
              <a:t>Schmerz</a:t>
            </a:r>
            <a:r>
              <a:rPr lang="en-GB" dirty="0" smtClean="0"/>
              <a:t>) 371 neuropathic pain patients were </a:t>
            </a:r>
            <a:r>
              <a:rPr lang="en-GB" dirty="0" err="1" smtClean="0"/>
              <a:t>phenotypically</a:t>
            </a:r>
            <a:r>
              <a:rPr lang="en-GB" dirty="0" smtClean="0"/>
              <a:t> characterized using standardized quantitative</a:t>
            </a:r>
          </a:p>
          <a:p>
            <a:pPr>
              <a:defRPr/>
            </a:pPr>
            <a:r>
              <a:rPr lang="en-GB" dirty="0" smtClean="0"/>
              <a:t>sensory testing. </a:t>
            </a:r>
            <a:r>
              <a:rPr lang="en-GB" dirty="0" err="1" smtClean="0"/>
              <a:t>Pyrosequencing</a:t>
            </a:r>
            <a:r>
              <a:rPr lang="en-GB" dirty="0" smtClean="0"/>
              <a:t> was employed to determine a total of eleven single nucleotide polymorphisms in transient</a:t>
            </a:r>
          </a:p>
          <a:p>
            <a:pPr>
              <a:defRPr/>
            </a:pPr>
            <a:r>
              <a:rPr lang="en-GB" dirty="0" smtClean="0"/>
              <a:t>receptor potential channel genes of the neuropathic pain patients and a cohort of 253 German healthy volunteers. Associations of</a:t>
            </a:r>
          </a:p>
          <a:p>
            <a:pPr>
              <a:defRPr/>
            </a:pPr>
            <a:r>
              <a:rPr lang="en-GB" dirty="0" smtClean="0"/>
              <a:t>quantitative sensory testing parameters and single nucleotide polymorphisms between and within groups and subgroups, based</a:t>
            </a:r>
          </a:p>
          <a:p>
            <a:pPr>
              <a:defRPr/>
            </a:pPr>
            <a:r>
              <a:rPr lang="en-GB" dirty="0" smtClean="0"/>
              <a:t>on sensory phenotypes, were analyzed. Single nucleotide polymorphisms frequencies did not differ between both the cohorts.</a:t>
            </a:r>
          </a:p>
          <a:p>
            <a:pPr>
              <a:defRPr/>
            </a:pPr>
            <a:r>
              <a:rPr lang="en-GB" dirty="0" smtClean="0"/>
              <a:t>However, in neuropathic pain patients transient receptor potential </a:t>
            </a:r>
            <a:r>
              <a:rPr lang="en-GB" dirty="0" err="1" smtClean="0"/>
              <a:t>ankyrin</a:t>
            </a:r>
            <a:r>
              <a:rPr lang="en-GB" dirty="0" smtClean="0"/>
              <a:t> 1 </a:t>
            </a:r>
            <a:r>
              <a:rPr lang="en-GB" dirty="0" err="1" smtClean="0"/>
              <a:t>710G.A</a:t>
            </a:r>
            <a:r>
              <a:rPr lang="en-GB" dirty="0" smtClean="0"/>
              <a:t> (</a:t>
            </a:r>
            <a:r>
              <a:rPr lang="en-GB" dirty="0" err="1" smtClean="0"/>
              <a:t>rs920829</a:t>
            </a:r>
            <a:r>
              <a:rPr lang="en-GB" dirty="0" smtClean="0"/>
              <a:t>, </a:t>
            </a:r>
            <a:r>
              <a:rPr lang="en-GB" dirty="0" err="1" smtClean="0"/>
              <a:t>E179K</a:t>
            </a:r>
            <a:r>
              <a:rPr lang="en-GB" dirty="0" smtClean="0"/>
              <a:t>) was associated with the</a:t>
            </a:r>
          </a:p>
          <a:p>
            <a:pPr>
              <a:defRPr/>
            </a:pPr>
            <a:r>
              <a:rPr lang="en-GB" dirty="0" smtClean="0"/>
              <a:t>presence of paradoxical heat sensation (p = 0.03), and transient receptor potential </a:t>
            </a:r>
            <a:r>
              <a:rPr lang="en-GB" dirty="0" err="1" smtClean="0"/>
              <a:t>vanilloid</a:t>
            </a:r>
            <a:r>
              <a:rPr lang="en-GB" dirty="0" smtClean="0"/>
              <a:t> 1 </a:t>
            </a:r>
            <a:r>
              <a:rPr lang="en-GB" dirty="0" err="1" smtClean="0"/>
              <a:t>1911A.G</a:t>
            </a:r>
            <a:r>
              <a:rPr lang="en-GB" dirty="0" smtClean="0"/>
              <a:t> (</a:t>
            </a:r>
            <a:r>
              <a:rPr lang="en-GB" dirty="0" err="1" smtClean="0"/>
              <a:t>rs8065080</a:t>
            </a:r>
            <a:r>
              <a:rPr lang="en-GB" dirty="0" smtClean="0"/>
              <a:t>, </a:t>
            </a:r>
            <a:r>
              <a:rPr lang="en-GB" dirty="0" err="1" smtClean="0"/>
              <a:t>I585V</a:t>
            </a:r>
            <a:r>
              <a:rPr lang="en-GB" dirty="0" smtClean="0"/>
              <a:t>) with cold</a:t>
            </a:r>
          </a:p>
          <a:p>
            <a:pPr>
              <a:defRPr/>
            </a:pPr>
            <a:r>
              <a:rPr lang="en-GB" dirty="0" err="1" smtClean="0"/>
              <a:t>hypoalgesia</a:t>
            </a:r>
            <a:r>
              <a:rPr lang="en-GB" dirty="0" smtClean="0"/>
              <a:t> (p=0.0035). Two main subgroups characterized by preserved (1) and impaired (2) sensory function were identified. In</a:t>
            </a:r>
          </a:p>
          <a:p>
            <a:pPr>
              <a:defRPr/>
            </a:pPr>
            <a:r>
              <a:rPr lang="en-GB" dirty="0" smtClean="0"/>
              <a:t>subgroup 1 transient receptor potential </a:t>
            </a:r>
            <a:r>
              <a:rPr lang="en-GB" dirty="0" err="1" smtClean="0"/>
              <a:t>vanilloid</a:t>
            </a:r>
            <a:r>
              <a:rPr lang="en-GB" dirty="0" smtClean="0"/>
              <a:t> 1 </a:t>
            </a:r>
            <a:r>
              <a:rPr lang="en-GB" dirty="0" err="1" smtClean="0"/>
              <a:t>1911A.G</a:t>
            </a:r>
            <a:r>
              <a:rPr lang="en-GB" dirty="0" smtClean="0"/>
              <a:t> led to significantly less heat </a:t>
            </a:r>
            <a:r>
              <a:rPr lang="en-GB" dirty="0" err="1" smtClean="0"/>
              <a:t>hyperalgesia</a:t>
            </a:r>
            <a:r>
              <a:rPr lang="en-GB" dirty="0" smtClean="0"/>
              <a:t>, pinprick </a:t>
            </a:r>
            <a:r>
              <a:rPr lang="en-GB" dirty="0" err="1" smtClean="0"/>
              <a:t>hyperalgesia</a:t>
            </a:r>
            <a:r>
              <a:rPr lang="en-GB" dirty="0" smtClean="0"/>
              <a:t> and</a:t>
            </a:r>
          </a:p>
          <a:p>
            <a:pPr>
              <a:defRPr/>
            </a:pPr>
            <a:r>
              <a:rPr lang="en-GB" dirty="0" smtClean="0"/>
              <a:t>mechanical hypaesthesia (p= 0.006, p =0.005 and </a:t>
            </a:r>
            <a:r>
              <a:rPr lang="en-GB" dirty="0" err="1" smtClean="0"/>
              <a:t>p,0.001</a:t>
            </a:r>
            <a:r>
              <a:rPr lang="en-GB" dirty="0" smtClean="0"/>
              <a:t>) and transient receptor potential </a:t>
            </a:r>
            <a:r>
              <a:rPr lang="en-GB" dirty="0" err="1" smtClean="0"/>
              <a:t>vanilloid</a:t>
            </a:r>
            <a:r>
              <a:rPr lang="en-GB" dirty="0" smtClean="0"/>
              <a:t> 1 </a:t>
            </a:r>
            <a:r>
              <a:rPr lang="en-GB" dirty="0" err="1" smtClean="0"/>
              <a:t>1103C.G</a:t>
            </a:r>
            <a:r>
              <a:rPr lang="en-GB" dirty="0" smtClean="0"/>
              <a:t> (</a:t>
            </a:r>
            <a:r>
              <a:rPr lang="en-GB" dirty="0" err="1" smtClean="0"/>
              <a:t>rs222747</a:t>
            </a:r>
            <a:r>
              <a:rPr lang="en-GB" dirty="0" smtClean="0"/>
              <a:t>, </a:t>
            </a:r>
            <a:r>
              <a:rPr lang="en-GB" dirty="0" err="1" smtClean="0"/>
              <a:t>M315I</a:t>
            </a:r>
            <a:r>
              <a:rPr lang="en-GB" dirty="0" smtClean="0"/>
              <a:t>)</a:t>
            </a:r>
          </a:p>
          <a:p>
            <a:pPr>
              <a:defRPr/>
            </a:pPr>
            <a:r>
              <a:rPr lang="en-GB" dirty="0" smtClean="0"/>
              <a:t>to cold hypaesthesia (p= 0.002), but there was absence of associations in subgroup 2. In this study we found no evidence that</a:t>
            </a:r>
          </a:p>
          <a:p>
            <a:pPr>
              <a:defRPr/>
            </a:pPr>
            <a:r>
              <a:rPr lang="en-GB" dirty="0" smtClean="0"/>
              <a:t>genetic variants of transient receptor potential channels are involved in the expression of neuropathic pain, but transient receptor</a:t>
            </a:r>
          </a:p>
          <a:p>
            <a:pPr>
              <a:defRPr/>
            </a:pPr>
            <a:r>
              <a:rPr lang="en-GB" dirty="0" smtClean="0"/>
              <a:t>potential channel polymorphisms contributed significantly to the </a:t>
            </a:r>
            <a:r>
              <a:rPr lang="en-GB" dirty="0" err="1" smtClean="0"/>
              <a:t>somatosensory</a:t>
            </a:r>
            <a:r>
              <a:rPr lang="en-GB" dirty="0" smtClean="0"/>
              <a:t> abnormalities of neuropathic pain patients.</a:t>
            </a:r>
          </a:p>
          <a:p>
            <a:pPr>
              <a:defRPr/>
            </a:pPr>
            <a:r>
              <a:rPr lang="en-GB" dirty="0" smtClean="0"/>
              <a:t>sensitivity (MPS) and mechanical detection threshold (MDT) stratified to </a:t>
            </a:r>
            <a:r>
              <a:rPr lang="en-GB" dirty="0" err="1" smtClean="0"/>
              <a:t>TRPV1</a:t>
            </a:r>
            <a:r>
              <a:rPr lang="en-GB" dirty="0" smtClean="0"/>
              <a:t> 1911G.A. </a:t>
            </a:r>
            <a:r>
              <a:rPr lang="en-GB" dirty="0" err="1" smtClean="0"/>
              <a:t>HPT</a:t>
            </a:r>
            <a:r>
              <a:rPr lang="en-GB" dirty="0" smtClean="0"/>
              <a:t>: Homozygous variant </a:t>
            </a:r>
            <a:r>
              <a:rPr lang="en-GB" dirty="0" err="1" smtClean="0"/>
              <a:t>GG</a:t>
            </a:r>
            <a:r>
              <a:rPr lang="en-GB" dirty="0" smtClean="0"/>
              <a:t> carriers exhibited</a:t>
            </a:r>
          </a:p>
          <a:p>
            <a:pPr>
              <a:defRPr/>
            </a:pPr>
            <a:r>
              <a:rPr lang="en-GB" dirty="0" smtClean="0"/>
              <a:t>significantly lower, i.e. normal, Z-scores than carriers of the heterozygote or wild type genotype, which tended to show heat </a:t>
            </a:r>
            <a:r>
              <a:rPr lang="en-GB" dirty="0" err="1" smtClean="0"/>
              <a:t>hyperalgesia</a:t>
            </a:r>
            <a:r>
              <a:rPr lang="en-GB" dirty="0" smtClean="0"/>
              <a:t>. MPS:</a:t>
            </a:r>
          </a:p>
          <a:p>
            <a:pPr>
              <a:defRPr/>
            </a:pPr>
            <a:r>
              <a:rPr lang="en-GB" dirty="0" smtClean="0"/>
              <a:t>Presence of at least one G-variant allele resulted in a decreased Z-score indicating less pinprick </a:t>
            </a:r>
            <a:r>
              <a:rPr lang="en-GB" dirty="0" err="1" smtClean="0"/>
              <a:t>hyperalgesia</a:t>
            </a:r>
            <a:r>
              <a:rPr lang="en-GB" dirty="0" smtClean="0"/>
              <a:t>. MDT: Presence of at least one G-variant</a:t>
            </a:r>
          </a:p>
          <a:p>
            <a:pPr>
              <a:defRPr/>
            </a:pPr>
            <a:r>
              <a:rPr lang="en-GB" dirty="0" smtClean="0"/>
              <a:t>allele was associated with less mechanical hypaesthesia to non-painful mechanical stimuli resulting in higher Z-scores. Z-scores are given as median</a:t>
            </a:r>
          </a:p>
          <a:p>
            <a:pPr>
              <a:defRPr/>
            </a:pPr>
            <a:r>
              <a:rPr lang="en-GB" dirty="0" smtClean="0"/>
              <a:t>with quartiles and ranges, p-values were calculated with t-test and corrected for multiple testing by permutation testing.</a:t>
            </a:r>
          </a:p>
          <a:p>
            <a:pPr>
              <a:defRPr/>
            </a:pPr>
            <a:r>
              <a:rPr lang="en-GB" dirty="0" err="1" smtClean="0"/>
              <a:t>doi:10.1371</a:t>
            </a:r>
            <a:r>
              <a:rPr lang="en-GB" dirty="0" smtClean="0"/>
              <a:t>/</a:t>
            </a:r>
            <a:r>
              <a:rPr lang="en-GB" dirty="0" err="1" smtClean="0"/>
              <a:t>journal.pone.0017387.g004</a:t>
            </a:r>
            <a:endParaRPr lang="en-GB" dirty="0" smtClean="0"/>
          </a:p>
          <a:p>
            <a:pPr>
              <a:defRPr/>
            </a:pPr>
            <a:r>
              <a:rPr lang="en-GB" dirty="0" err="1" smtClean="0"/>
              <a:t>TRP</a:t>
            </a:r>
            <a:r>
              <a:rPr lang="en-GB" dirty="0" smtClean="0"/>
              <a:t> Channel Polymorphisms in Neuropathic Pain</a:t>
            </a:r>
          </a:p>
          <a:p>
            <a:pPr>
              <a:defRPr/>
            </a:pPr>
            <a:r>
              <a:rPr lang="en-GB" dirty="0" err="1" smtClean="0"/>
              <a:t>PLoS</a:t>
            </a:r>
            <a:r>
              <a:rPr lang="en-GB" dirty="0" smtClean="0"/>
              <a:t> ONE | www.plosone.org 5</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a:defRPr/>
            </a:pPr>
            <a:r>
              <a:rPr lang="en-GB" b="1" dirty="0" smtClean="0"/>
              <a:t>Editors: </a:t>
            </a:r>
            <a:r>
              <a:rPr lang="en-GB" b="1" dirty="0" err="1" smtClean="0"/>
              <a:t>Warrell</a:t>
            </a:r>
            <a:r>
              <a:rPr lang="en-GB" b="1" dirty="0" smtClean="0"/>
              <a:t>, David A.; Cox, Timothy M.; Firth, John D.; Benz, Edward J.</a:t>
            </a:r>
            <a:endParaRPr lang="en-GB" dirty="0" smtClean="0"/>
          </a:p>
          <a:p>
            <a:pPr>
              <a:defRPr/>
            </a:pPr>
            <a:r>
              <a:rPr lang="en-GB" b="1" dirty="0" smtClean="0"/>
              <a:t>Title: </a:t>
            </a:r>
            <a:r>
              <a:rPr lang="en-GB" b="1" i="1" dirty="0" smtClean="0"/>
              <a:t>Oxford Textbook of Medicine, 4th Edition</a:t>
            </a:r>
            <a:endParaRPr lang="en-GB" dirty="0" smtClean="0"/>
          </a:p>
          <a:p>
            <a:pPr>
              <a:defRPr/>
            </a:pPr>
            <a:r>
              <a:rPr lang="en-GB" dirty="0" smtClean="0"/>
              <a:t>Copyright ©2003 Oxford University Press</a:t>
            </a:r>
          </a:p>
          <a:p>
            <a:pPr>
              <a:defRPr/>
            </a:pPr>
            <a:r>
              <a:rPr lang="en-GB" dirty="0" smtClean="0"/>
              <a:t>&gt; Table of Contents &gt; Volume 3 &gt; 24 - Neurology &gt; 24.2 - Electrophysiology of the central and peripheral nervous systems &gt; Studies of the peripheral neuromuscular system &gt; Nerve conduction studies</a:t>
            </a:r>
          </a:p>
          <a:p>
            <a:pPr>
              <a:defRPr/>
            </a:pPr>
            <a:r>
              <a:rPr lang="en-GB" b="1" i="1" dirty="0" smtClean="0"/>
              <a:t>Nerve conduction studies</a:t>
            </a:r>
            <a:endParaRPr lang="en-GB" dirty="0" smtClean="0"/>
          </a:p>
          <a:p>
            <a:pPr>
              <a:defRPr/>
            </a:pPr>
            <a:r>
              <a:rPr lang="en-GB" dirty="0" smtClean="0"/>
              <a:t>Motor and sensory nerve conduction studies of peripheral nerves are performed by recording the propagated responses evoked by </a:t>
            </a:r>
            <a:r>
              <a:rPr lang="en-GB" dirty="0" err="1" smtClean="0"/>
              <a:t>supramaximal</a:t>
            </a:r>
            <a:r>
              <a:rPr lang="en-GB" dirty="0" smtClean="0"/>
              <a:t> electrical nerve stimulation. The responses reflect the summation of action potentials from individual sensory nerve fibres (the compound sensory action potential, </a:t>
            </a:r>
            <a:r>
              <a:rPr lang="en-GB" b="1" dirty="0" smtClean="0"/>
              <a:t>CSAP</a:t>
            </a:r>
            <a:r>
              <a:rPr lang="en-GB" dirty="0" smtClean="0"/>
              <a:t>) or motor units (the compound motor action potential, </a:t>
            </a:r>
            <a:r>
              <a:rPr lang="en-GB" b="1" dirty="0" smtClean="0"/>
              <a:t>CMAP</a:t>
            </a:r>
            <a:r>
              <a:rPr lang="en-GB" dirty="0" smtClean="0"/>
              <a:t>), and their amplitudes represent a </a:t>
            </a:r>
            <a:r>
              <a:rPr lang="en-GB" dirty="0" err="1" smtClean="0"/>
              <a:t>semiquantitative</a:t>
            </a:r>
            <a:r>
              <a:rPr lang="en-GB" dirty="0" smtClean="0"/>
              <a:t> measure of the number of activated </a:t>
            </a:r>
            <a:r>
              <a:rPr lang="en-GB" dirty="0" err="1" smtClean="0"/>
              <a:t>myelinated</a:t>
            </a:r>
            <a:r>
              <a:rPr lang="en-GB" dirty="0" smtClean="0"/>
              <a:t> fibres. The CSAP amplitude is an </a:t>
            </a:r>
          </a:p>
          <a:p>
            <a:pPr>
              <a:defRPr/>
            </a:pPr>
            <a:r>
              <a:rPr lang="en-GB" dirty="0" smtClean="0"/>
              <a:t>P.3.919</a:t>
            </a:r>
          </a:p>
          <a:p>
            <a:pPr>
              <a:defRPr/>
            </a:pPr>
            <a:r>
              <a:rPr lang="en-GB" dirty="0" smtClean="0"/>
              <a:t/>
            </a:r>
            <a:br>
              <a:rPr lang="en-GB" dirty="0" smtClean="0"/>
            </a:br>
            <a:r>
              <a:rPr lang="en-GB" dirty="0" smtClean="0"/>
              <a:t>expression of activity in large fibres with diameters greater than 7 µm, whereas small fibres in the nerve contribute only slightly to the response. The CMAP amplitude is a reflection of the number of α-motor neurones. A reduction of the CSAP or the CMAP amplitudes is an indicator of fibre loss. However, the CMAP amplitude is also influenced by the size of the motor-unit response. During chronic axonal loss, collateral spouting causes an increase of the MUP, which partially or completely may compensate for the fibre loss. Since </a:t>
            </a:r>
            <a:r>
              <a:rPr lang="en-GB" dirty="0" err="1" smtClean="0"/>
              <a:t>reinnervation</a:t>
            </a:r>
            <a:r>
              <a:rPr lang="en-GB" dirty="0" smtClean="0"/>
              <a:t> does not have the same effect on sensory nerves, the CMAP is a less sensitive measure for determining the degree of fibre loss in chronic axonal lesions than the amplitude of the CSAP. Conduction studies are supplemented with EMG to ascertain whether motor fibres are affected by the pathological process.</a:t>
            </a:r>
          </a:p>
          <a:p>
            <a:pPr>
              <a:defRPr/>
            </a:pPr>
            <a:r>
              <a:rPr lang="en-GB" b="1" dirty="0" smtClean="0"/>
              <a:t>Method</a:t>
            </a:r>
            <a:endParaRPr lang="en-GB" dirty="0" smtClean="0"/>
          </a:p>
          <a:p>
            <a:pPr>
              <a:defRPr/>
            </a:pPr>
            <a:r>
              <a:rPr lang="en-GB" dirty="0" smtClean="0"/>
              <a:t>Investigations of motor and sensory fibres are carried out separately.</a:t>
            </a:r>
          </a:p>
          <a:p>
            <a:pPr>
              <a:defRPr/>
            </a:pPr>
            <a:r>
              <a:rPr lang="en-GB" b="1" i="1" dirty="0" smtClean="0"/>
              <a:t>Motor conduction studies</a:t>
            </a:r>
            <a:endParaRPr lang="en-GB" dirty="0" smtClean="0"/>
          </a:p>
          <a:p>
            <a:pPr>
              <a:defRPr/>
            </a:pPr>
            <a:r>
              <a:rPr lang="en-GB" dirty="0" smtClean="0"/>
              <a:t>The nerve is stimulated by an electrical pulse of 0.1- to 0.2-ms duration applied to the nerve at well-defined sites, with the cathode (depolarizing electrode) being placed over the nerve distal to the anode if a longitudinal electrode placement is used. It is essential that the stimulation pulse is </a:t>
            </a:r>
            <a:r>
              <a:rPr lang="en-GB" dirty="0" err="1" smtClean="0"/>
              <a:t>supramaximal</a:t>
            </a:r>
            <a:r>
              <a:rPr lang="en-GB" dirty="0" smtClean="0"/>
              <a:t>, defined as being 10 to 20 per cent above the stimulus strength that elicits a maximal CMAP. This stimulation strength requires that the output of the stimulator provides a stimulus at least four times higher than threshold when surface electrodes are used, and ensures that all fibres in the nerve remain activated even though the stimulation electrode may move slightly. The CMAP is recorded from the muscle, preferably using surface electrodes or a subcutaneous needle electrode to ensure that activity from all the muscle fibres in the muscle can be ‘seen’ by the recording electrode. Usually a belly-tendon montage is used, with the reference electrode being placed over a remote site. Recording of the CMAP with a concentric electrode is usually discouraged since the amplitude is highly dependent on how close the electrode is in relation to the active muscle fibres. However, a concentric needle electrode is useful in very atrophic muscles, as it allows a sharp deflection from the baseline to be measured. The response is amplified at a frequency band between 10 (or 20) Hz and 10 kHz.</a:t>
            </a:r>
          </a:p>
          <a:p>
            <a:pPr>
              <a:defRPr/>
            </a:pPr>
            <a:r>
              <a:rPr lang="en-GB" b="1" dirty="0" smtClean="0"/>
              <a:t>Measurements</a:t>
            </a:r>
            <a:endParaRPr lang="en-GB" dirty="0" smtClean="0"/>
          </a:p>
          <a:p>
            <a:pPr>
              <a:defRPr/>
            </a:pPr>
            <a:r>
              <a:rPr lang="en-GB" dirty="0" smtClean="0"/>
              <a:t>The parameters include latencies, conduction velocities, amplitudes, areas, durations, and shapes of the CMAPs (Fig. 12). The latency is measured to the first deflection from the baseline, which is negative when the CMAP is recorded from the endplate zone. Motor nerve conduction velocities (</a:t>
            </a:r>
            <a:r>
              <a:rPr lang="en-GB" b="1" dirty="0" smtClean="0"/>
              <a:t>MNCV</a:t>
            </a:r>
            <a:r>
              <a:rPr lang="en-GB" dirty="0" smtClean="0"/>
              <a:t>) between two sites of stimulation are calculated by dividing the distance between stimulation sites by the difference in latencies (Fig. 12).</a:t>
            </a:r>
          </a:p>
          <a:p>
            <a:pPr>
              <a:defRPr/>
            </a:pPr>
            <a:r>
              <a:rPr lang="en-GB" b="1" dirty="0" smtClean="0"/>
              <a:t>Fig. 12</a:t>
            </a:r>
            <a:r>
              <a:rPr lang="en-GB" dirty="0" smtClean="0"/>
              <a:t> Motor and sensory conduction studies of a normal </a:t>
            </a:r>
            <a:r>
              <a:rPr lang="en-GB" dirty="0" err="1" smtClean="0"/>
              <a:t>ulnar</a:t>
            </a:r>
            <a:r>
              <a:rPr lang="en-GB" dirty="0" smtClean="0"/>
              <a:t> nerve from a patient with diffuse complaints from the arm. Above: compound sensory action potentials, evoked by electrical stimulation at digit V (DV), were recorded via needle electrodes at the wrist (WR), below the elbow (DE), and above the elbow (PE). The latencies were measured to the first positive peak (arrows) and the sensory nerve conduction velocities (SNCV), indicated above the traces, were calculated as indicated in the Method section. Below: compound muscle action potentials, evoked by stimulation at the wrist (WR), below the elbow (DE), and above the elbow (PE) were recorded via a surface electrode over the abductor </a:t>
            </a:r>
            <a:r>
              <a:rPr lang="en-GB" dirty="0" err="1" smtClean="0"/>
              <a:t>digiti</a:t>
            </a:r>
            <a:r>
              <a:rPr lang="en-GB" dirty="0" smtClean="0"/>
              <a:t> </a:t>
            </a:r>
            <a:r>
              <a:rPr lang="en-GB" dirty="0" err="1" smtClean="0"/>
              <a:t>minimi</a:t>
            </a:r>
            <a:r>
              <a:rPr lang="en-GB" dirty="0" smtClean="0"/>
              <a:t> muscle (ADM). The latencies were measured to the first deflection from the baseline (arrows). DML (distal motor latency) and MNCV (motor nerve conduction velocities), indicated above the traces were obtained as described in the Method section.</a:t>
            </a:r>
          </a:p>
          <a:p>
            <a:pPr>
              <a:defRPr/>
            </a:pPr>
            <a:r>
              <a:rPr lang="en-GB" dirty="0" smtClean="0"/>
              <a:t>P.3.920</a:t>
            </a:r>
          </a:p>
          <a:p>
            <a:pPr>
              <a:defRPr/>
            </a:pPr>
            <a:r>
              <a:rPr lang="en-GB" dirty="0" smtClean="0"/>
              <a:t/>
            </a:r>
            <a:br>
              <a:rPr lang="en-GB" dirty="0" smtClean="0"/>
            </a:br>
            <a:endParaRPr lang="en-GB" dirty="0" smtClean="0"/>
          </a:p>
          <a:p>
            <a:pPr>
              <a:defRPr/>
            </a:pPr>
            <a:r>
              <a:rPr lang="en-GB" dirty="0" smtClean="0"/>
              <a:t>Distance between stimulation sites (mm)Difference between distal and proximal latencies (ms) = MNCV (m/s)</a:t>
            </a:r>
          </a:p>
          <a:p>
            <a:pPr>
              <a:defRPr/>
            </a:pPr>
            <a:r>
              <a:rPr lang="en-GB" dirty="0" smtClean="0"/>
              <a:t>An MNCV is not calculated for the most distal site of stimulation since the latency includes conduction along terminal motor-axon branches and the neuromuscular transmission delay. In this instance, the delay is designated the distal motor latency (</a:t>
            </a:r>
            <a:r>
              <a:rPr lang="en-GB" b="1" dirty="0" smtClean="0"/>
              <a:t>DML</a:t>
            </a:r>
            <a:r>
              <a:rPr lang="en-GB" dirty="0" smtClean="0"/>
              <a:t>) (Fig. 12).</a:t>
            </a:r>
          </a:p>
          <a:p>
            <a:pPr>
              <a:defRPr/>
            </a:pPr>
            <a:r>
              <a:rPr lang="en-GB" dirty="0" smtClean="0"/>
              <a:t>The CMAP amplitude (in mV) is measured either at the negative phase or peak-to-peak. The negative phase is usually preferred since it is less subject to influence by the positioning of the reference electrode. The area and duration of the negative phase are useful in evaluating temporal dispersion or conduction block.</a:t>
            </a:r>
          </a:p>
          <a:p>
            <a:pPr>
              <a:defRPr/>
            </a:pPr>
            <a:r>
              <a:rPr lang="en-GB" b="1" i="1" dirty="0" smtClean="0"/>
              <a:t>Sensory conduction studies</a:t>
            </a:r>
            <a:endParaRPr lang="en-GB" dirty="0" smtClean="0"/>
          </a:p>
          <a:p>
            <a:pPr>
              <a:defRPr/>
            </a:pPr>
            <a:r>
              <a:rPr lang="en-GB" dirty="0" smtClean="0"/>
              <a:t>In contrast to the CMAP, the compound sensory action potential (in µV) is recorded directly from active nerve fibres, and it is therefore only about 1/500th to 1/1000th of the CMAP amplitude. The response may be recorded through surface electrodes placed on the skin above the nerve or through needle electrodes placed close to the nerve. Surface electrodes are easy to apply but have a lower sensitivity than needle electrodes. In some normal, elderly people a CSAP from the lower limbs may, therefore, not be recorded through surface electrodes that have a resolution of about 1 µV, whereas near-nerve needle electrodes allow the recording of responses with an amplitude as low as 0.1 µV. In addition, the use of needle electrodes allow simultaneous recording from several sites along the nerve, which are usually not possible using surface electrodes (Fig. 12).</a:t>
            </a:r>
          </a:p>
          <a:p>
            <a:pPr>
              <a:defRPr/>
            </a:pPr>
            <a:r>
              <a:rPr lang="en-GB" dirty="0" smtClean="0"/>
              <a:t>Sensory responses may be recorded </a:t>
            </a:r>
            <a:r>
              <a:rPr lang="en-GB" dirty="0" err="1" smtClean="0"/>
              <a:t>antidromically</a:t>
            </a:r>
            <a:r>
              <a:rPr lang="en-GB" dirty="0" smtClean="0"/>
              <a:t> (proximal stimulation, distal recording) or </a:t>
            </a:r>
            <a:r>
              <a:rPr lang="en-GB" dirty="0" err="1" smtClean="0"/>
              <a:t>orthodromically</a:t>
            </a:r>
            <a:r>
              <a:rPr lang="en-GB" dirty="0" smtClean="0"/>
              <a:t> (distal stimulation, proximal recording). The recording and reference electrodes may be placed longitudinally in relation to the nerve (bipolar recording), or the reference electrode may be placed transversely at a remote site (</a:t>
            </a:r>
            <a:r>
              <a:rPr lang="en-GB" dirty="0" err="1" smtClean="0"/>
              <a:t>unipolar</a:t>
            </a:r>
            <a:r>
              <a:rPr lang="en-GB" dirty="0" smtClean="0"/>
              <a:t> recording). The recording arrangements have advantages and disadvantages: the main advantage of bipolar recording being a smaller stimulus artefact; and the main disadvantage that the potential recorded by the reference electrode influences the CSAP shape and amplitude. Due to the low amplitude of the CSAP, electronic averaging is usually required to obtain a clear response that is suitably free of noise.</a:t>
            </a:r>
          </a:p>
          <a:p>
            <a:pPr>
              <a:defRPr/>
            </a:pPr>
            <a:r>
              <a:rPr lang="en-GB" b="1" dirty="0" smtClean="0"/>
              <a:t>Measurements</a:t>
            </a:r>
            <a:endParaRPr lang="en-GB" dirty="0" smtClean="0"/>
          </a:p>
          <a:p>
            <a:pPr>
              <a:defRPr/>
            </a:pPr>
            <a:r>
              <a:rPr lang="en-GB" dirty="0" smtClean="0"/>
              <a:t>The parameters include latencies, conduction velocities, amplitudes, and shapes of the CSAPs. The latency is measured to the first positive phase of the CSAP. This indicates conduction along the largest fibres in the nerve. Since the conduction path between the sites of stimulation and recording does not include synaptic transmission, a distal sensory nerve conduction velocity (SNCV) may be calculated (Fig. 12):</a:t>
            </a:r>
          </a:p>
          <a:p>
            <a:pPr>
              <a:defRPr/>
            </a:pPr>
            <a:r>
              <a:rPr lang="en-GB" dirty="0" smtClean="0"/>
              <a:t>Distance between stimulation and recording sites (mm)Latency (ms) = Distal SNCV (m/s)</a:t>
            </a:r>
          </a:p>
          <a:p>
            <a:pPr>
              <a:defRPr/>
            </a:pPr>
            <a:r>
              <a:rPr lang="en-GB" dirty="0" smtClean="0"/>
              <a:t>When the </a:t>
            </a:r>
            <a:r>
              <a:rPr lang="en-GB" dirty="0" err="1" smtClean="0"/>
              <a:t>orthodromically</a:t>
            </a:r>
            <a:r>
              <a:rPr lang="en-GB" dirty="0" smtClean="0"/>
              <a:t> conducted CSAPs are recorded at several sites along the nerve, the SNCV is calculated using a similar procedure as that used to calculate the MNCV:</a:t>
            </a:r>
          </a:p>
          <a:p>
            <a:pPr>
              <a:defRPr/>
            </a:pPr>
            <a:r>
              <a:rPr lang="en-GB" dirty="0" smtClean="0"/>
              <a:t>Distance between proximal and distal recording sites (mm)</a:t>
            </a:r>
            <a:r>
              <a:rPr lang="en-GB" dirty="0" err="1" smtClean="0"/>
              <a:t>Differernce</a:t>
            </a:r>
            <a:r>
              <a:rPr lang="en-GB" dirty="0" smtClean="0"/>
              <a:t> between proximal and distal latencies (ms) = SNCV (m/s)</a:t>
            </a:r>
          </a:p>
          <a:p>
            <a:pPr>
              <a:defRPr/>
            </a:pPr>
            <a:r>
              <a:rPr lang="en-GB" dirty="0" smtClean="0"/>
              <a:t>In some laboratories, the latency of the CSAP is measured to the first negative phase. This is to be discouraged, since this part of the response is a summation of both large and small fibres. A change in summation due to temporal dispersion therefore precludes measurements to the same group of fibres.</a:t>
            </a:r>
          </a:p>
          <a:p>
            <a:pPr>
              <a:defRPr/>
            </a:pPr>
            <a:r>
              <a:rPr lang="en-GB" dirty="0" smtClean="0"/>
              <a:t>The amplitude of the CSAP (in µV) is measured peak-to-peak. The shape is usually bi- or </a:t>
            </a:r>
            <a:r>
              <a:rPr lang="en-GB" dirty="0" err="1" smtClean="0"/>
              <a:t>triphasic</a:t>
            </a:r>
            <a:r>
              <a:rPr lang="en-GB" dirty="0" smtClean="0"/>
              <a:t>. In both axonal and </a:t>
            </a:r>
            <a:r>
              <a:rPr lang="en-GB" dirty="0" err="1" smtClean="0"/>
              <a:t>demyelinating</a:t>
            </a:r>
            <a:r>
              <a:rPr lang="en-GB" dirty="0" smtClean="0"/>
              <a:t> neuropathies the shape may become dispersed, and when recorded with a needle electrode, the shape may become </a:t>
            </a:r>
            <a:r>
              <a:rPr lang="en-GB" dirty="0" err="1" smtClean="0"/>
              <a:t>polyphasic</a:t>
            </a:r>
            <a:r>
              <a:rPr lang="en-GB" dirty="0" smtClean="0"/>
              <a:t>. Due to temporal dispersion, the conduction distance has a marked influence on the shape of the CSAP. At long conduction distances a </a:t>
            </a:r>
            <a:r>
              <a:rPr lang="en-GB" dirty="0" err="1" smtClean="0"/>
              <a:t>polyphasic</a:t>
            </a:r>
            <a:r>
              <a:rPr lang="en-GB" dirty="0" smtClean="0"/>
              <a:t> shape may be normal.</a:t>
            </a:r>
          </a:p>
          <a:p>
            <a:pPr>
              <a:defRPr/>
            </a:pPr>
            <a:r>
              <a:rPr lang="en-GB" b="1" dirty="0" smtClean="0"/>
              <a:t>Clinical correlations</a:t>
            </a:r>
            <a:endParaRPr lang="en-GB" dirty="0" smtClean="0"/>
          </a:p>
          <a:p>
            <a:pPr>
              <a:defRPr/>
            </a:pPr>
            <a:r>
              <a:rPr lang="en-GB" dirty="0" smtClean="0"/>
              <a:t>The motor and sensory nerve conduction velocities (MNCV, SNCV) are measures of conduction of the largest motor and sensory fibres in the nerve. These limitations should be considered when the results of the studies are interpreted as, for example, a small-fibre neuropathy may escape detection. Similarly, if just a single large motor fibre is preserved, the motor conduction velocity may remain normal, indicating that the conduction velocity cannot be used in isolation to establish the presence of a neuropathy.</a:t>
            </a:r>
          </a:p>
          <a:p>
            <a:pPr>
              <a:defRPr/>
            </a:pPr>
            <a:r>
              <a:rPr lang="en-GB" b="1" dirty="0" smtClean="0"/>
              <a:t>Focal nerve lesions</a:t>
            </a:r>
            <a:endParaRPr lang="en-GB" dirty="0" smtClean="0"/>
          </a:p>
          <a:p>
            <a:pPr>
              <a:defRPr/>
            </a:pPr>
            <a:r>
              <a:rPr lang="en-GB" dirty="0" smtClean="0"/>
              <a:t>The number of patients referred to the clinical neurophysiology laboratory with possible focal nerve lesions due to compression or entrapment at root level, or along the course of the nerve, far outweighs that for other neuromuscular disorders. In entrapment and focal compression neuropathy, the main pathological abnormalities comprise </a:t>
            </a:r>
            <a:r>
              <a:rPr lang="en-GB" dirty="0" err="1" smtClean="0"/>
              <a:t>demyelination</a:t>
            </a:r>
            <a:r>
              <a:rPr lang="en-GB" dirty="0" smtClean="0"/>
              <a:t> at the site of the lesion, which is complicated by axonal loss in advanced lesions. Accordingly, the electrophysiological findings display a disproportionate slowing of conduction at the site of the compression, and also, in some cases, a loss of fibres as demonstrated by reduced amplitudes of the CMAP and the CSAP. This is illustrated in Fig. 13 from a patient with </a:t>
            </a:r>
            <a:r>
              <a:rPr lang="en-GB" dirty="0" err="1" smtClean="0"/>
              <a:t>ulnar</a:t>
            </a:r>
            <a:r>
              <a:rPr lang="en-GB" dirty="0" smtClean="0"/>
              <a:t> nerve entrapment at the elbow; the MNCV and SNCV across the elbow were markedly reduced compared to the conduction velocities distal to the elbow, consistent with a focal </a:t>
            </a:r>
            <a:r>
              <a:rPr lang="en-GB" dirty="0" err="1" smtClean="0"/>
              <a:t>demyelinating</a:t>
            </a:r>
            <a:r>
              <a:rPr lang="en-GB" dirty="0" smtClean="0"/>
              <a:t> lesion. The CSAP amplitudes were, in addition, markedly diminished, thus indicating axonal loss (Fig. 13(b)), and the slight reduction in SNCV distal to the elbow is commensurate with a loss of large fast-conducting fibres. The apparent sparing of the CMAP </a:t>
            </a:r>
          </a:p>
          <a:p>
            <a:pPr>
              <a:defRPr/>
            </a:pPr>
            <a:r>
              <a:rPr lang="en-GB" dirty="0" smtClean="0"/>
              <a:t>P.3.921</a:t>
            </a:r>
          </a:p>
          <a:p>
            <a:pPr>
              <a:defRPr/>
            </a:pPr>
            <a:r>
              <a:rPr lang="en-GB" dirty="0" smtClean="0"/>
              <a:t/>
            </a:r>
            <a:br>
              <a:rPr lang="en-GB" dirty="0" smtClean="0"/>
            </a:br>
            <a:r>
              <a:rPr lang="en-GB" dirty="0" smtClean="0"/>
              <a:t>amplitude is due to collateral </a:t>
            </a:r>
            <a:r>
              <a:rPr lang="en-GB" dirty="0" err="1" smtClean="0"/>
              <a:t>reinnervation</a:t>
            </a:r>
            <a:r>
              <a:rPr lang="en-GB" dirty="0" smtClean="0"/>
              <a:t> masking the motor fibre loss revealed by EMG examination (see above). The slight MNCV reduction distal to the elbow is due to the fibre loss (Fig. 13(a)). Similar methods are used to study focal nerve lesions in patients with compression of the </a:t>
            </a:r>
            <a:r>
              <a:rPr lang="en-GB" dirty="0" err="1" smtClean="0"/>
              <a:t>peroneal</a:t>
            </a:r>
            <a:r>
              <a:rPr lang="en-GB" dirty="0" smtClean="0"/>
              <a:t> nerve at the fibular head and in patients with Saturday night palsy (compression of the radial nerve in the spiral groove).</a:t>
            </a:r>
          </a:p>
          <a:p>
            <a:pPr>
              <a:defRPr/>
            </a:pPr>
            <a:r>
              <a:rPr lang="en-GB" b="1" dirty="0" smtClean="0"/>
              <a:t>Fig. 13</a:t>
            </a:r>
            <a:r>
              <a:rPr lang="en-GB" dirty="0" smtClean="0"/>
              <a:t> Conduction studies in a patient with clinical signs of an </a:t>
            </a:r>
            <a:r>
              <a:rPr lang="en-GB" dirty="0" err="1" smtClean="0"/>
              <a:t>ulnar</a:t>
            </a:r>
            <a:r>
              <a:rPr lang="en-GB" dirty="0" smtClean="0"/>
              <a:t> nerve lesion. Both (a) motor and (b) sensory conduction showed a marked reduction of conduction velocities across the elbow (57 per cent and 41 per cent reduced between distal to the </a:t>
            </a:r>
            <a:r>
              <a:rPr lang="en-GB" dirty="0" err="1" smtClean="0"/>
              <a:t>ulnar</a:t>
            </a:r>
            <a:r>
              <a:rPr lang="en-GB" dirty="0" smtClean="0"/>
              <a:t> </a:t>
            </a:r>
            <a:r>
              <a:rPr lang="en-GB" dirty="0" err="1" smtClean="0"/>
              <a:t>sulcus</a:t>
            </a:r>
            <a:r>
              <a:rPr lang="en-GB" dirty="0" smtClean="0"/>
              <a:t> (DS) and proximal to the </a:t>
            </a:r>
            <a:r>
              <a:rPr lang="en-GB" dirty="0" err="1" smtClean="0"/>
              <a:t>sulcus</a:t>
            </a:r>
            <a:r>
              <a:rPr lang="en-GB" dirty="0" smtClean="0"/>
              <a:t> (PS), respectively). In addition, there was motor and sensory axonal loss, as indicated by the reduction in amplitudes of the CMAP and the CSAPs. The mild–moderate slowing of conduction distal to the elbow was probably due to a loss of large fibres.</a:t>
            </a:r>
          </a:p>
          <a:p>
            <a:pPr>
              <a:defRPr/>
            </a:pPr>
            <a:r>
              <a:rPr lang="en-GB" dirty="0" smtClean="0"/>
              <a:t>In patients with carpal tunnel syndrome, the distal motor latency of the CMAP to the abductor </a:t>
            </a:r>
            <a:r>
              <a:rPr lang="en-GB" dirty="0" err="1" smtClean="0"/>
              <a:t>pollicis</a:t>
            </a:r>
            <a:r>
              <a:rPr lang="en-GB" dirty="0" smtClean="0"/>
              <a:t> </a:t>
            </a:r>
            <a:r>
              <a:rPr lang="en-GB" dirty="0" err="1" smtClean="0"/>
              <a:t>brevis</a:t>
            </a:r>
            <a:r>
              <a:rPr lang="en-GB" dirty="0" smtClean="0"/>
              <a:t> muscle, evoked by stimulation at the wrist, is prolonged, indicating a slowing of conduction beneath the flexor </a:t>
            </a:r>
            <a:r>
              <a:rPr lang="en-GB" dirty="0" err="1" smtClean="0"/>
              <a:t>retinaculum</a:t>
            </a:r>
            <a:r>
              <a:rPr lang="en-GB" dirty="0" smtClean="0"/>
              <a:t>. However, because it is difficult to stimulate motor fibres distal to the entrapment, differential attenuation of the MNCV is therefore not assessed. To ensure that the median nerve is selectively affected, the latency to the non-affected </a:t>
            </a:r>
            <a:r>
              <a:rPr lang="en-GB" dirty="0" err="1" smtClean="0"/>
              <a:t>ulnar</a:t>
            </a:r>
            <a:r>
              <a:rPr lang="en-GB" dirty="0" smtClean="0"/>
              <a:t> nerve should be normal. The SNCV, by contrast, may be tested both distal to and across the carpal tunnel, and is disproportionately reduced along this segment of the nerve compared with that distal to it. Variations on the study paradigm have been devised to increase the sensitivity of the electrophysiological studies.</a:t>
            </a:r>
          </a:p>
          <a:p>
            <a:pPr>
              <a:defRPr/>
            </a:pPr>
            <a:r>
              <a:rPr lang="en-GB" dirty="0" smtClean="0"/>
              <a:t>On the other hand, it is usually not possible to directly study conduction across the compressed nerve segment in patients with very proximal lesions located at spinal roots or the brachial plexus across a cervical rib or band. In these situations, the anatomical distribution of EMG signs of chronic partial </a:t>
            </a:r>
            <a:r>
              <a:rPr lang="en-GB" dirty="0" err="1" smtClean="0"/>
              <a:t>denervation</a:t>
            </a:r>
            <a:r>
              <a:rPr lang="en-GB" dirty="0" smtClean="0"/>
              <a:t> is important in the differential diagnosis. For example, EMG findings in patients with apparent involvement of the </a:t>
            </a:r>
            <a:r>
              <a:rPr lang="en-GB" dirty="0" err="1" smtClean="0"/>
              <a:t>ulnar</a:t>
            </a:r>
            <a:r>
              <a:rPr lang="en-GB" dirty="0" smtClean="0"/>
              <a:t> nerve due to a C8 lesion or a thoracic outlet syndrome include abnormalities in non-</a:t>
            </a:r>
            <a:r>
              <a:rPr lang="en-GB" dirty="0" err="1" smtClean="0"/>
              <a:t>ulnar</a:t>
            </a:r>
            <a:r>
              <a:rPr lang="en-GB" dirty="0" smtClean="0"/>
              <a:t> nerve innervated muscles (for instance, the abductor </a:t>
            </a:r>
            <a:r>
              <a:rPr lang="en-GB" dirty="0" err="1" smtClean="0"/>
              <a:t>pollicis</a:t>
            </a:r>
            <a:r>
              <a:rPr lang="en-GB" dirty="0" smtClean="0"/>
              <a:t> </a:t>
            </a:r>
            <a:r>
              <a:rPr lang="en-GB" dirty="0" err="1" smtClean="0"/>
              <a:t>brevis</a:t>
            </a:r>
            <a:r>
              <a:rPr lang="en-GB" dirty="0" smtClean="0"/>
              <a:t> and the extensor </a:t>
            </a:r>
            <a:r>
              <a:rPr lang="en-GB" dirty="0" err="1" smtClean="0"/>
              <a:t>digitorum</a:t>
            </a:r>
            <a:r>
              <a:rPr lang="en-GB" dirty="0" smtClean="0"/>
              <a:t> </a:t>
            </a:r>
            <a:r>
              <a:rPr lang="en-GB" dirty="0" err="1" smtClean="0"/>
              <a:t>communis</a:t>
            </a:r>
            <a:r>
              <a:rPr lang="en-GB" dirty="0" smtClean="0"/>
              <a:t> muscles). This distribution of motor axon loss, and the absence of focal MNCV changes at the elbow (Fig. 14(a)), show that a single nerve lesion is not the cause of the clinical deficit, but it does not distinguish between a </a:t>
            </a:r>
            <a:r>
              <a:rPr lang="en-GB" dirty="0" err="1" smtClean="0"/>
              <a:t>radicular</a:t>
            </a:r>
            <a:r>
              <a:rPr lang="en-GB" dirty="0" smtClean="0"/>
              <a:t> and a brachial plexus lesion. By contrast, sensory conduction studies in root lesions usually remain normal, provided that the lesion is located proximal to the dorsal root ganglion, whereas the CSAP from digit V in the thoracic outlet syndrome is diminished due to sensory fibre loss at the level of the brachial plexus (Fig. 14(b)).</a:t>
            </a:r>
          </a:p>
          <a:p>
            <a:pPr>
              <a:defRPr/>
            </a:pPr>
            <a:r>
              <a:rPr lang="en-GB" b="1" dirty="0" smtClean="0"/>
              <a:t>Fig. 14</a:t>
            </a:r>
            <a:r>
              <a:rPr lang="en-GB" dirty="0" smtClean="0"/>
              <a:t> Conduction studies in a patient with clinical signs of an </a:t>
            </a:r>
            <a:r>
              <a:rPr lang="en-GB" dirty="0" err="1" smtClean="0"/>
              <a:t>ulnar</a:t>
            </a:r>
            <a:r>
              <a:rPr lang="en-GB" dirty="0" smtClean="0"/>
              <a:t> nerve lesion that was clinically localized at the brachial plexus or the spinal roots, as indicated by the extent of sensory complaints along the medial forearm and upper arm. Both (a) motor and (b) sensory conduction showed normal conduction velocities distal to and across the elbow. However, the amplitudes of the CMAPs and the CSAPs were markedly decreased, indicating diffuse axonal loss. The loss of sensory fibres is inconsistent with a root lesion and indicates entrapment at the brachial plexus.</a:t>
            </a:r>
          </a:p>
          <a:p>
            <a:pPr>
              <a:defRPr/>
            </a:pPr>
            <a:r>
              <a:rPr lang="en-GB" b="1" dirty="0" smtClean="0"/>
              <a:t>Generalized nerve lesions (peripheral neuropathy)</a:t>
            </a:r>
            <a:endParaRPr lang="en-GB" dirty="0" smtClean="0"/>
          </a:p>
          <a:p>
            <a:pPr>
              <a:defRPr/>
            </a:pPr>
            <a:r>
              <a:rPr lang="en-GB" dirty="0" smtClean="0"/>
              <a:t>The electrophysiological study in patients with suspected </a:t>
            </a:r>
            <a:r>
              <a:rPr lang="en-GB" dirty="0" err="1" smtClean="0"/>
              <a:t>polyneuropathy</a:t>
            </a:r>
            <a:r>
              <a:rPr lang="en-GB" dirty="0" smtClean="0"/>
              <a:t> should document that pathological abnormalities are widely distributed. It is therefore a prerequisite that several motor and sensory nerves in the upper and lower limbs are investigated. However, the study should be individually tailored to delineate the distribution of changes, and the strategy should reflect the symptoms and clinical findings and hence address the question of the differential diagnosis. For example, it may be necessary to investigate certain nerves bilaterally if the symptoms are asymmetrical. This would allow the investigation to show whether the patient may have a </a:t>
            </a:r>
            <a:r>
              <a:rPr lang="en-GB" dirty="0" err="1" smtClean="0"/>
              <a:t>mononeuropathy</a:t>
            </a:r>
            <a:r>
              <a:rPr lang="en-GB" dirty="0" smtClean="0"/>
              <a:t>, a multiple </a:t>
            </a:r>
            <a:r>
              <a:rPr lang="en-GB" dirty="0" err="1" smtClean="0"/>
              <a:t>mononeuropathy</a:t>
            </a:r>
            <a:r>
              <a:rPr lang="en-GB" dirty="0" smtClean="0"/>
              <a:t>, or a </a:t>
            </a:r>
            <a:r>
              <a:rPr lang="en-GB" dirty="0" err="1" smtClean="0"/>
              <a:t>polyneuropathy</a:t>
            </a:r>
            <a:r>
              <a:rPr lang="en-GB" dirty="0" smtClean="0"/>
              <a:t> with asymmetrical features.</a:t>
            </a:r>
          </a:p>
          <a:p>
            <a:pPr>
              <a:defRPr/>
            </a:pPr>
            <a:r>
              <a:rPr lang="en-GB" b="1" i="1" dirty="0" smtClean="0"/>
              <a:t>Axonal </a:t>
            </a:r>
            <a:r>
              <a:rPr lang="en-GB" b="1" i="1" dirty="0" err="1" smtClean="0"/>
              <a:t>polyneuropathy</a:t>
            </a:r>
            <a:endParaRPr lang="en-GB" dirty="0" smtClean="0"/>
          </a:p>
          <a:p>
            <a:pPr>
              <a:defRPr/>
            </a:pPr>
            <a:r>
              <a:rPr lang="en-GB" dirty="0" smtClean="0"/>
              <a:t>The underlying pathology in most patients with peripheral neuropathy is axonal loss in a symmetrical distribution, primarily located at distal nerve segments and more pronounced in the legs than in the arms. The electrophysiological characteristics in these patients are due to a loss of nerve fibres, that is associated with EMG signs of chronic partial </a:t>
            </a:r>
            <a:r>
              <a:rPr lang="en-GB" dirty="0" err="1" smtClean="0"/>
              <a:t>denervation</a:t>
            </a:r>
            <a:r>
              <a:rPr lang="en-GB" dirty="0" smtClean="0"/>
              <a:t> and conduction studies that show diminished amplitudes of evoked CMAPs and CSAPs. The remaining fibres in the nerve may conduct normally, and the MNCV and the SNCV in these patients may therefore be normal or show a reduction consistent with a large-fibre loss (Fig. 15). In some patients, the pathological changes may primarily be present at the distal nerve segments, thus studies of these segments will also be required (Fig. 15).</a:t>
            </a:r>
          </a:p>
          <a:p>
            <a:pPr>
              <a:defRPr/>
            </a:pPr>
            <a:r>
              <a:rPr lang="en-GB" b="1" dirty="0" smtClean="0"/>
              <a:t>Fig. 15</a:t>
            </a:r>
            <a:r>
              <a:rPr lang="en-GB" dirty="0" smtClean="0"/>
              <a:t> Motor and sensory conduction studies of the </a:t>
            </a:r>
            <a:r>
              <a:rPr lang="en-GB" dirty="0" err="1" smtClean="0"/>
              <a:t>peroneal</a:t>
            </a:r>
            <a:r>
              <a:rPr lang="en-GB" dirty="0" smtClean="0"/>
              <a:t> nerve in a patient with diabetic neuropathy. The findings in this patient were consistent with axonal loss, primarily present in the very distal segment of the nerve. Top panel: </a:t>
            </a:r>
            <a:r>
              <a:rPr lang="en-GB" dirty="0" err="1" smtClean="0"/>
              <a:t>orthodromic</a:t>
            </a:r>
            <a:r>
              <a:rPr lang="en-GB" dirty="0" smtClean="0"/>
              <a:t> compound sensory action potentials (CSAPs), evoked at the deep </a:t>
            </a:r>
            <a:r>
              <a:rPr lang="en-GB" dirty="0" err="1" smtClean="0"/>
              <a:t>peroneal</a:t>
            </a:r>
            <a:r>
              <a:rPr lang="en-GB" dirty="0" smtClean="0"/>
              <a:t> nerve in the first dorsal interstice (</a:t>
            </a:r>
            <a:r>
              <a:rPr lang="en-GB" dirty="0" err="1" smtClean="0"/>
              <a:t>ToeI</a:t>
            </a:r>
            <a:r>
              <a:rPr lang="en-GB" dirty="0" smtClean="0"/>
              <a:t>), were recorded at the ankle (ankle) and the fibular head (CF). The amplitudes were more than 95 per cent diminished. The SNCVs were moderately diminished due to large-fibre loss. Middle panel: CSAP of the superficial </a:t>
            </a:r>
            <a:r>
              <a:rPr lang="en-GB" dirty="0" err="1" smtClean="0"/>
              <a:t>peroneal</a:t>
            </a:r>
            <a:r>
              <a:rPr lang="en-GB" dirty="0" smtClean="0"/>
              <a:t> nerve evoked at the superior </a:t>
            </a:r>
            <a:r>
              <a:rPr lang="en-GB" dirty="0" err="1" smtClean="0"/>
              <a:t>retinaculum</a:t>
            </a:r>
            <a:r>
              <a:rPr lang="en-GB" dirty="0" smtClean="0"/>
              <a:t> (</a:t>
            </a:r>
            <a:r>
              <a:rPr lang="en-GB" dirty="0" err="1" smtClean="0"/>
              <a:t>RetSup</a:t>
            </a:r>
            <a:r>
              <a:rPr lang="en-GB" dirty="0" smtClean="0"/>
              <a:t>) at the ankle and recorded at the CF. The amplitude was slightly diminished, and the SNCV was normal. Lower panel: compound muscle action potentials (CMAPs) of the deep </a:t>
            </a:r>
            <a:r>
              <a:rPr lang="en-GB" dirty="0" err="1" smtClean="0"/>
              <a:t>peroneal</a:t>
            </a:r>
            <a:r>
              <a:rPr lang="en-GB" dirty="0" smtClean="0"/>
              <a:t> nerve, evoked at the ankle and the fibular head, were recorded at the extensor </a:t>
            </a:r>
            <a:r>
              <a:rPr lang="en-GB" dirty="0" err="1" smtClean="0"/>
              <a:t>digitorum</a:t>
            </a:r>
            <a:r>
              <a:rPr lang="en-GB" dirty="0" smtClean="0"/>
              <a:t> </a:t>
            </a:r>
            <a:r>
              <a:rPr lang="en-GB" dirty="0" err="1" smtClean="0"/>
              <a:t>brevis</a:t>
            </a:r>
            <a:r>
              <a:rPr lang="en-GB" dirty="0" smtClean="0"/>
              <a:t> muscle (EDB). The distal motor latency (DML) was prolonged and the MNCV was reduced due to fibre loss.</a:t>
            </a:r>
          </a:p>
          <a:p>
            <a:pPr>
              <a:defRPr/>
            </a:pPr>
            <a:r>
              <a:rPr lang="en-GB" dirty="0" smtClean="0"/>
              <a:t>Only motor or sensory fibres are involved in the rarer types of neuropathy, and demonstration of such a distribution may have important implications in the differential diagnosis. A sensory </a:t>
            </a:r>
            <a:r>
              <a:rPr lang="en-GB" dirty="0" err="1" smtClean="0"/>
              <a:t>neuronopathy</a:t>
            </a:r>
            <a:r>
              <a:rPr lang="en-GB" dirty="0" smtClean="0"/>
              <a:t> in a 47-year-old woman with profound sensory ataxia is illustrated in Fig. 16. The motor nerve conduction studies and the EMG were normal, but the sensory conduction studies were profoundly abnormal, and the </a:t>
            </a:r>
            <a:r>
              <a:rPr lang="en-GB" dirty="0" err="1" smtClean="0"/>
              <a:t>sural</a:t>
            </a:r>
            <a:r>
              <a:rPr lang="en-GB" dirty="0" smtClean="0"/>
              <a:t> nerve biopsy showed a 95 per cent loss of </a:t>
            </a:r>
            <a:r>
              <a:rPr lang="en-GB" dirty="0" err="1" smtClean="0"/>
              <a:t>myelinated</a:t>
            </a:r>
            <a:r>
              <a:rPr lang="en-GB" dirty="0" smtClean="0"/>
              <a:t> fibres (Fig. 16(a) and Fig. 16(b)). The SNCV was at the lower normal range, consistent with the slightly diminished diameter of the largest remaining fibres being around 10 µm (Fig. 16(b) and Fig. 16(c)). These findings were consistent with an autoimmune sensory </a:t>
            </a:r>
            <a:r>
              <a:rPr lang="en-GB" dirty="0" err="1" smtClean="0"/>
              <a:t>neuronopathy</a:t>
            </a:r>
            <a:r>
              <a:rPr lang="en-GB" dirty="0" smtClean="0"/>
              <a:t>.</a:t>
            </a:r>
          </a:p>
          <a:p>
            <a:pPr>
              <a:defRPr/>
            </a:pPr>
            <a:r>
              <a:rPr lang="en-GB" b="1" dirty="0" smtClean="0"/>
              <a:t>Fig. 16</a:t>
            </a:r>
            <a:r>
              <a:rPr lang="en-GB" dirty="0" smtClean="0"/>
              <a:t> </a:t>
            </a:r>
            <a:r>
              <a:rPr lang="en-GB" dirty="0" err="1" smtClean="0"/>
              <a:t>Morphometric</a:t>
            </a:r>
            <a:r>
              <a:rPr lang="en-GB" dirty="0" smtClean="0"/>
              <a:t> and electrophysiological studies of the </a:t>
            </a:r>
            <a:r>
              <a:rPr lang="en-GB" dirty="0" err="1" smtClean="0"/>
              <a:t>sural</a:t>
            </a:r>
            <a:r>
              <a:rPr lang="en-GB" dirty="0" smtClean="0"/>
              <a:t> nerve in a 47-year-old woman with sensory </a:t>
            </a:r>
            <a:r>
              <a:rPr lang="en-GB" dirty="0" err="1" smtClean="0"/>
              <a:t>neuronopathy</a:t>
            </a:r>
            <a:r>
              <a:rPr lang="en-GB" dirty="0" smtClean="0"/>
              <a:t>. (a) Transverse </a:t>
            </a:r>
            <a:r>
              <a:rPr lang="en-GB" dirty="0" err="1" smtClean="0"/>
              <a:t>semithin</a:t>
            </a:r>
            <a:r>
              <a:rPr lang="en-GB" dirty="0" smtClean="0"/>
              <a:t> sections of the </a:t>
            </a:r>
            <a:r>
              <a:rPr lang="en-GB" dirty="0" err="1" smtClean="0"/>
              <a:t>sural</a:t>
            </a:r>
            <a:r>
              <a:rPr lang="en-GB" dirty="0" smtClean="0"/>
              <a:t> nerve showed a generalized severe fibre loss without evidence of degeneration or regeneration. (b) A total of 328 </a:t>
            </a:r>
            <a:r>
              <a:rPr lang="en-GB" dirty="0" err="1" smtClean="0"/>
              <a:t>myelinated</a:t>
            </a:r>
            <a:r>
              <a:rPr lang="en-GB" dirty="0" smtClean="0"/>
              <a:t> fibres were counted in the whole nerve. The fibre-diameter distribution showed a loss of both small and large fibres with a maximal diameter of 10 to 11 µm. (c) Conduction studies in the </a:t>
            </a:r>
            <a:r>
              <a:rPr lang="en-GB" dirty="0" err="1" smtClean="0"/>
              <a:t>sural</a:t>
            </a:r>
            <a:r>
              <a:rPr lang="en-GB" dirty="0" smtClean="0"/>
              <a:t> nerve showed a pronounced reduction of the CSAP amplitude and a dispersed shape. The SNCV was at the lower normal limit, consistent with the diameters of the largest fibres at </a:t>
            </a:r>
            <a:r>
              <a:rPr lang="en-GB" dirty="0" err="1" smtClean="0"/>
              <a:t>morphometry</a:t>
            </a:r>
            <a:r>
              <a:rPr lang="en-GB" dirty="0" smtClean="0"/>
              <a:t>. (Histological studies by courtesy of H. </a:t>
            </a:r>
            <a:r>
              <a:rPr lang="en-GB" dirty="0" err="1" smtClean="0"/>
              <a:t>Schmalbruch</a:t>
            </a:r>
            <a:r>
              <a:rPr lang="en-GB" dirty="0" smtClean="0"/>
              <a:t>, University of Copenhagen.)</a:t>
            </a:r>
          </a:p>
          <a:p>
            <a:pPr>
              <a:defRPr/>
            </a:pPr>
            <a:r>
              <a:rPr lang="en-GB" b="1" i="1" dirty="0" smtClean="0"/>
              <a:t>Demyelinating neuropathy</a:t>
            </a:r>
            <a:endParaRPr lang="en-GB" dirty="0" smtClean="0"/>
          </a:p>
          <a:p>
            <a:pPr>
              <a:defRPr/>
            </a:pPr>
            <a:r>
              <a:rPr lang="en-GB" dirty="0" smtClean="0"/>
              <a:t>Primary </a:t>
            </a:r>
            <a:r>
              <a:rPr lang="en-GB" dirty="0" err="1" smtClean="0"/>
              <a:t>demyelination</a:t>
            </a:r>
            <a:r>
              <a:rPr lang="en-GB" dirty="0" smtClean="0"/>
              <a:t> usually has a hereditary, inflammatory, or autoimmune basis. Although </a:t>
            </a:r>
            <a:r>
              <a:rPr lang="en-GB" dirty="0" err="1" smtClean="0"/>
              <a:t>demyelinating</a:t>
            </a:r>
            <a:r>
              <a:rPr lang="en-GB" dirty="0" smtClean="0"/>
              <a:t> neuropathy is rare compared to axonal neuropathy, it has become increasingly important to be able to diagnose acquired </a:t>
            </a:r>
            <a:r>
              <a:rPr lang="en-GB" dirty="0" err="1" smtClean="0"/>
              <a:t>demyelinating</a:t>
            </a:r>
            <a:r>
              <a:rPr lang="en-GB" dirty="0" smtClean="0"/>
              <a:t> neuropathy with a high degree of certainty since acute or chronic inflammatory </a:t>
            </a:r>
            <a:r>
              <a:rPr lang="en-GB" dirty="0" err="1" smtClean="0"/>
              <a:t>demyelinating</a:t>
            </a:r>
            <a:r>
              <a:rPr lang="en-GB" dirty="0" smtClean="0"/>
              <a:t> neuropathy may respond to </a:t>
            </a:r>
            <a:r>
              <a:rPr lang="en-GB" dirty="0" err="1" smtClean="0"/>
              <a:t>immunomodulatory</a:t>
            </a:r>
            <a:r>
              <a:rPr lang="en-GB" dirty="0" smtClean="0"/>
              <a:t> therapy. The primary electrophysiological sign of </a:t>
            </a:r>
            <a:r>
              <a:rPr lang="en-GB" dirty="0" err="1" smtClean="0"/>
              <a:t>demyelination</a:t>
            </a:r>
            <a:r>
              <a:rPr lang="en-GB" dirty="0" smtClean="0"/>
              <a:t> is a markedly reduced conduction velocity that is beyond the diminution caused by large-fibre loss. In hereditary motor and sensory neuropathy, type I and III, the MNCV and the SNCV are markedly diminished to less than 50 per cent of the lower limit of normal throughout the nerves, consistent with primary </a:t>
            </a:r>
            <a:r>
              <a:rPr lang="en-GB" dirty="0" err="1" smtClean="0"/>
              <a:t>demyelination</a:t>
            </a:r>
            <a:r>
              <a:rPr lang="en-GB" dirty="0" smtClean="0"/>
              <a:t>. In these conditions the amplitudes of the CMAPs and the CSAPs are, however, also markedly reduced and nerve biopsy confirms a marked loss of </a:t>
            </a:r>
            <a:r>
              <a:rPr lang="en-GB" dirty="0" err="1" smtClean="0"/>
              <a:t>myelinated</a:t>
            </a:r>
            <a:r>
              <a:rPr lang="en-GB" dirty="0" smtClean="0"/>
              <a:t> nerve fibres. Pure </a:t>
            </a:r>
            <a:r>
              <a:rPr lang="en-GB" dirty="0" err="1" smtClean="0"/>
              <a:t>demyelination</a:t>
            </a:r>
            <a:r>
              <a:rPr lang="en-GB" dirty="0" smtClean="0"/>
              <a:t> without axonal loss does not occur in these hereditary conditions and is extremely rare in acquired </a:t>
            </a:r>
            <a:r>
              <a:rPr lang="en-GB" dirty="0" err="1" smtClean="0"/>
              <a:t>demyelinating</a:t>
            </a:r>
            <a:r>
              <a:rPr lang="en-GB" dirty="0" smtClean="0"/>
              <a:t> neuropathy. The distinguishing features in acquired </a:t>
            </a:r>
            <a:r>
              <a:rPr lang="en-GB" dirty="0" err="1" smtClean="0"/>
              <a:t>demyelinating</a:t>
            </a:r>
            <a:r>
              <a:rPr lang="en-GB" dirty="0" smtClean="0"/>
              <a:t> neuropathy include widespread </a:t>
            </a:r>
            <a:r>
              <a:rPr lang="en-GB" dirty="0" err="1" smtClean="0"/>
              <a:t>demyelination</a:t>
            </a:r>
            <a:r>
              <a:rPr lang="en-GB" dirty="0" smtClean="0"/>
              <a:t>, often in a multifocal pattern, as indicated by focal temporal dispersion or conduction block or both of CMAPs </a:t>
            </a:r>
          </a:p>
          <a:p>
            <a:pPr>
              <a:defRPr/>
            </a:pPr>
            <a:r>
              <a:rPr lang="en-GB" dirty="0" smtClean="0"/>
              <a:t>P.3.922</a:t>
            </a:r>
          </a:p>
          <a:p>
            <a:pPr>
              <a:defRPr/>
            </a:pPr>
            <a:r>
              <a:rPr lang="en-GB" dirty="0" smtClean="0"/>
              <a:t/>
            </a:r>
            <a:br>
              <a:rPr lang="en-GB" dirty="0" smtClean="0"/>
            </a:br>
            <a:r>
              <a:rPr lang="en-GB" dirty="0" smtClean="0"/>
              <a:t>and CSAPs. Criteria have been established to assist in the diagnosis of these </a:t>
            </a:r>
            <a:r>
              <a:rPr lang="en-GB" dirty="0" err="1" smtClean="0"/>
              <a:t>demyelinating</a:t>
            </a:r>
            <a:r>
              <a:rPr lang="en-GB" dirty="0" smtClean="0"/>
              <a:t> neuropathies (Table 3).</a:t>
            </a:r>
          </a:p>
          <a:p>
            <a:pPr>
              <a:defRPr/>
            </a:pPr>
            <a:r>
              <a:rPr lang="en-GB" b="1" dirty="0" smtClean="0"/>
              <a:t>Table 3 Criteria for the classification of acquired </a:t>
            </a:r>
            <a:r>
              <a:rPr lang="en-GB" b="1" dirty="0" err="1" smtClean="0"/>
              <a:t>demyelinating</a:t>
            </a:r>
            <a:r>
              <a:rPr lang="en-GB" b="1" dirty="0" smtClean="0"/>
              <a:t> </a:t>
            </a:r>
            <a:r>
              <a:rPr lang="en-GB" b="1" dirty="0" err="1" smtClean="0"/>
              <a:t>polyneuropathies</a:t>
            </a:r>
            <a:endParaRPr lang="en-GB" dirty="0" smtClean="0"/>
          </a:p>
          <a:p>
            <a:pPr>
              <a:defRPr/>
            </a:pPr>
            <a:r>
              <a:rPr lang="en-GB" b="1" dirty="0" smtClean="0"/>
              <a:t>Nerve conduction parameter</a:t>
            </a:r>
            <a:endParaRPr lang="en-GB" dirty="0" smtClean="0"/>
          </a:p>
          <a:p>
            <a:pPr>
              <a:defRPr/>
            </a:pPr>
            <a:r>
              <a:rPr lang="en-GB" b="1" dirty="0" smtClean="0"/>
              <a:t>Albers and Kelly, 1989</a:t>
            </a:r>
            <a:endParaRPr lang="en-GB" dirty="0" smtClean="0"/>
          </a:p>
          <a:p>
            <a:pPr>
              <a:defRPr/>
            </a:pPr>
            <a:r>
              <a:rPr lang="en-GB" b="1" dirty="0" smtClean="0"/>
              <a:t>Ho </a:t>
            </a:r>
            <a:r>
              <a:rPr lang="en-GB" b="1" i="1" dirty="0" smtClean="0"/>
              <a:t>et al.</a:t>
            </a:r>
            <a:r>
              <a:rPr lang="en-GB" b="1" dirty="0" smtClean="0"/>
              <a:t>, 1997</a:t>
            </a:r>
            <a:endParaRPr lang="en-GB" dirty="0" smtClean="0"/>
          </a:p>
          <a:p>
            <a:pPr>
              <a:defRPr/>
            </a:pPr>
            <a:r>
              <a:rPr lang="en-GB" b="1" dirty="0" smtClean="0"/>
              <a:t>Copenhagen values</a:t>
            </a:r>
            <a:endParaRPr lang="en-GB" dirty="0" smtClean="0"/>
          </a:p>
          <a:p>
            <a:pPr>
              <a:defRPr/>
            </a:pPr>
            <a:r>
              <a:rPr lang="en-GB" b="1" dirty="0" smtClean="0"/>
              <a:t>Upper limbs</a:t>
            </a:r>
            <a:endParaRPr lang="en-GB" dirty="0" smtClean="0"/>
          </a:p>
          <a:p>
            <a:pPr>
              <a:defRPr/>
            </a:pPr>
            <a:r>
              <a:rPr lang="en-GB" b="1" dirty="0" smtClean="0"/>
              <a:t>Lower limbs</a:t>
            </a:r>
            <a:endParaRPr lang="en-GB" dirty="0" smtClean="0"/>
          </a:p>
          <a:p>
            <a:pPr>
              <a:defRPr/>
            </a:pPr>
            <a:r>
              <a:rPr lang="en-GB" dirty="0" smtClean="0"/>
              <a:t>Distal motor latency</a:t>
            </a:r>
          </a:p>
          <a:p>
            <a:pPr>
              <a:defRPr/>
            </a:pPr>
            <a:r>
              <a:rPr lang="en-GB" dirty="0" smtClean="0"/>
              <a:t>&gt;115% of UNL (amp. </a:t>
            </a:r>
            <a:r>
              <a:rPr lang="en-GB" dirty="0" err="1" smtClean="0"/>
              <a:t>nl</a:t>
            </a:r>
            <a:r>
              <a:rPr lang="en-GB" dirty="0" smtClean="0"/>
              <a:t>.)</a:t>
            </a:r>
          </a:p>
          <a:p>
            <a:pPr>
              <a:defRPr/>
            </a:pPr>
            <a:r>
              <a:rPr lang="en-GB" dirty="0" smtClean="0"/>
              <a:t>&gt;110% of UNL (amp. </a:t>
            </a:r>
            <a:r>
              <a:rPr lang="en-GB" dirty="0" err="1" smtClean="0"/>
              <a:t>nl</a:t>
            </a:r>
            <a:r>
              <a:rPr lang="en-GB" dirty="0" smtClean="0"/>
              <a:t>.)</a:t>
            </a:r>
          </a:p>
          <a:p>
            <a:pPr>
              <a:defRPr/>
            </a:pPr>
            <a:r>
              <a:rPr lang="en-GB" dirty="0" smtClean="0"/>
              <a:t>4.5 ms</a:t>
            </a:r>
          </a:p>
          <a:p>
            <a:pPr>
              <a:defRPr/>
            </a:pPr>
            <a:r>
              <a:rPr lang="en-GB" dirty="0" smtClean="0"/>
              <a:t>6.4 ms</a:t>
            </a:r>
          </a:p>
          <a:p>
            <a:pPr>
              <a:defRPr/>
            </a:pPr>
            <a:r>
              <a:rPr lang="en-GB" dirty="0" smtClean="0"/>
              <a:t> </a:t>
            </a:r>
          </a:p>
          <a:p>
            <a:pPr>
              <a:defRPr/>
            </a:pPr>
            <a:r>
              <a:rPr lang="en-GB" dirty="0" smtClean="0"/>
              <a:t>&gt;125% of UNL (amp. &lt;</a:t>
            </a:r>
            <a:r>
              <a:rPr lang="en-GB" dirty="0" err="1" smtClean="0"/>
              <a:t>nl</a:t>
            </a:r>
            <a:r>
              <a:rPr lang="en-GB" dirty="0" smtClean="0"/>
              <a:t>.)</a:t>
            </a:r>
          </a:p>
          <a:p>
            <a:pPr>
              <a:defRPr/>
            </a:pPr>
            <a:r>
              <a:rPr lang="en-GB" dirty="0" smtClean="0"/>
              <a:t>&gt;120% of UNL (amp. &lt;</a:t>
            </a:r>
            <a:r>
              <a:rPr lang="en-GB" dirty="0" err="1" smtClean="0"/>
              <a:t>nl</a:t>
            </a:r>
            <a:r>
              <a:rPr lang="en-GB" dirty="0" smtClean="0"/>
              <a:t>.)</a:t>
            </a:r>
          </a:p>
          <a:p>
            <a:pPr>
              <a:defRPr/>
            </a:pPr>
            <a:r>
              <a:rPr lang="en-GB" dirty="0" smtClean="0"/>
              <a:t>5.4 ms</a:t>
            </a:r>
          </a:p>
          <a:p>
            <a:pPr>
              <a:defRPr/>
            </a:pPr>
            <a:r>
              <a:rPr lang="en-GB" dirty="0" smtClean="0"/>
              <a:t>7.7 ms</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Motor conduction</a:t>
            </a:r>
          </a:p>
          <a:p>
            <a:pPr>
              <a:defRPr/>
            </a:pPr>
            <a:r>
              <a:rPr lang="en-GB" dirty="0" smtClean="0"/>
              <a:t>&lt;90% of LNL (amp. </a:t>
            </a:r>
            <a:r>
              <a:rPr lang="en-GB" dirty="0" err="1" smtClean="0"/>
              <a:t>nl</a:t>
            </a:r>
            <a:r>
              <a:rPr lang="en-GB" dirty="0" smtClean="0"/>
              <a:t>.)</a:t>
            </a:r>
          </a:p>
          <a:p>
            <a:pPr>
              <a:defRPr/>
            </a:pPr>
            <a:r>
              <a:rPr lang="en-GB" dirty="0" smtClean="0"/>
              <a:t>&lt;95% of LNL (amp. &gt;50% of LNL)</a:t>
            </a:r>
          </a:p>
          <a:p>
            <a:pPr>
              <a:defRPr/>
            </a:pPr>
            <a:r>
              <a:rPr lang="en-GB" dirty="0" smtClean="0"/>
              <a:t>45 m/s</a:t>
            </a:r>
          </a:p>
          <a:p>
            <a:pPr>
              <a:defRPr/>
            </a:pPr>
            <a:r>
              <a:rPr lang="en-GB" dirty="0" smtClean="0"/>
              <a:t>35 m/s</a:t>
            </a:r>
          </a:p>
          <a:p>
            <a:pPr>
              <a:defRPr/>
            </a:pPr>
            <a:r>
              <a:rPr lang="en-GB" dirty="0" smtClean="0"/>
              <a:t>velocity</a:t>
            </a:r>
          </a:p>
          <a:p>
            <a:pPr>
              <a:defRPr/>
            </a:pPr>
            <a:r>
              <a:rPr lang="en-GB" dirty="0" smtClean="0"/>
              <a:t>&lt;80% of LNL (amp. &lt;</a:t>
            </a:r>
            <a:r>
              <a:rPr lang="en-GB" dirty="0" err="1" smtClean="0"/>
              <a:t>nl</a:t>
            </a:r>
            <a:r>
              <a:rPr lang="en-GB" dirty="0" smtClean="0"/>
              <a:t>.)</a:t>
            </a:r>
          </a:p>
          <a:p>
            <a:pPr>
              <a:defRPr/>
            </a:pPr>
            <a:r>
              <a:rPr lang="en-GB" dirty="0" smtClean="0"/>
              <a:t>&lt;85% of LNL (amp. &lt;50% of LNL)</a:t>
            </a:r>
          </a:p>
          <a:p>
            <a:pPr>
              <a:defRPr/>
            </a:pPr>
            <a:r>
              <a:rPr lang="en-GB" dirty="0" smtClean="0"/>
              <a:t>38 m/s</a:t>
            </a:r>
          </a:p>
          <a:p>
            <a:pPr>
              <a:defRPr/>
            </a:pPr>
            <a:r>
              <a:rPr lang="en-GB" dirty="0" smtClean="0"/>
              <a:t>30 m/s</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Focal conduction</a:t>
            </a:r>
          </a:p>
          <a:p>
            <a:pPr>
              <a:defRPr/>
            </a:pPr>
            <a:r>
              <a:rPr lang="en-GB" dirty="0" smtClean="0"/>
              <a:t>Temporal dispersion (&gt;10–15%</a:t>
            </a:r>
          </a:p>
          <a:p>
            <a:pPr>
              <a:defRPr/>
            </a:pPr>
            <a:r>
              <a:rPr lang="en-GB" dirty="0" smtClean="0"/>
              <a:t>Temporal dispersion</a:t>
            </a:r>
          </a:p>
          <a:p>
            <a:pPr>
              <a:defRPr/>
            </a:pPr>
            <a:r>
              <a:rPr lang="en-GB" dirty="0" smtClean="0"/>
              <a:t> </a:t>
            </a:r>
          </a:p>
          <a:p>
            <a:pPr>
              <a:defRPr/>
            </a:pPr>
            <a:r>
              <a:rPr lang="en-GB" dirty="0" smtClean="0"/>
              <a:t> </a:t>
            </a:r>
          </a:p>
          <a:p>
            <a:pPr>
              <a:defRPr/>
            </a:pPr>
            <a:r>
              <a:rPr lang="en-GB" dirty="0" smtClean="0"/>
              <a:t>changes</a:t>
            </a:r>
          </a:p>
          <a:p>
            <a:pPr>
              <a:defRPr/>
            </a:pPr>
            <a:r>
              <a:rPr lang="en-GB" dirty="0" smtClean="0"/>
              <a:t>increased duration). Proximal/</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distal amplitude ratio, &lt;0.7</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F-wave latency</a:t>
            </a:r>
          </a:p>
          <a:p>
            <a:pPr>
              <a:defRPr/>
            </a:pPr>
            <a:r>
              <a:rPr lang="en-GB" dirty="0" smtClean="0"/>
              <a:t>&gt;125% of UNL</a:t>
            </a:r>
          </a:p>
          <a:p>
            <a:pPr>
              <a:defRPr/>
            </a:pPr>
            <a:r>
              <a:rPr lang="en-GB" dirty="0" smtClean="0"/>
              <a:t>&gt;120% of UNL</a:t>
            </a:r>
          </a:p>
          <a:p>
            <a:pPr>
              <a:defRPr/>
            </a:pPr>
            <a:r>
              <a:rPr lang="en-GB" dirty="0" smtClean="0"/>
              <a:t> </a:t>
            </a:r>
          </a:p>
          <a:p>
            <a:pPr>
              <a:defRPr/>
            </a:pPr>
            <a:r>
              <a:rPr lang="en-GB" dirty="0" smtClean="0"/>
              <a:t> </a:t>
            </a:r>
          </a:p>
          <a:p>
            <a:pPr>
              <a:defRPr/>
            </a:pPr>
            <a:r>
              <a:rPr lang="en-GB" dirty="0" smtClean="0"/>
              <a:t>LNL, lower normal 95 per cent confidence limit; UNL, upper normal 96 per cent confidence limit; amp., amplitude of CMAP; </a:t>
            </a:r>
            <a:r>
              <a:rPr lang="en-GB" dirty="0" err="1" smtClean="0"/>
              <a:t>nl</a:t>
            </a:r>
            <a:r>
              <a:rPr lang="en-GB" dirty="0" smtClean="0"/>
              <a:t>., normal.</a:t>
            </a:r>
          </a:p>
          <a:p>
            <a:pPr>
              <a:defRPr/>
            </a:pPr>
            <a:r>
              <a:rPr lang="en-GB" dirty="0" smtClean="0"/>
              <a:t>A weakness or sensory loss does not result solely from a diminished conduction velocity, but also as a consequence of nerve fibre loss or a block of conduction between the CNS and the target muscle. Conduction block is a partial or complete inability of fibres to propagate action potentials along a segment of the nerve, and is demonstrated by recording a larger motor or sensory response more distal to than proximal to the site of the block (Fig. 17(a)). This reduction in amplitude should be greater than that associated with a temporal dispersion of the conducting fibres. Therefore to demonstrate a block of motor fibres, the CMAP should show a reduction of at least 50 per cent (Fig. 17(a)). Conduction block may occur in acquired acute or chronic inflammatory </a:t>
            </a:r>
            <a:r>
              <a:rPr lang="en-GB" dirty="0" err="1" smtClean="0"/>
              <a:t>demyelinating</a:t>
            </a:r>
            <a:r>
              <a:rPr lang="en-GB" dirty="0" smtClean="0"/>
              <a:t> neuropathy and in some cases of monoclonal </a:t>
            </a:r>
            <a:r>
              <a:rPr lang="en-GB" dirty="0" err="1" smtClean="0"/>
              <a:t>gammopathy</a:t>
            </a:r>
            <a:r>
              <a:rPr lang="en-GB" dirty="0" smtClean="0"/>
              <a:t>. It does not occur in hereditary </a:t>
            </a:r>
            <a:r>
              <a:rPr lang="en-GB" dirty="0" err="1" smtClean="0"/>
              <a:t>demyelinating</a:t>
            </a:r>
            <a:r>
              <a:rPr lang="en-GB" dirty="0" smtClean="0"/>
              <a:t> neuropathy and probably not in </a:t>
            </a:r>
            <a:r>
              <a:rPr lang="en-GB" dirty="0" err="1" smtClean="0"/>
              <a:t>gammopathy</a:t>
            </a:r>
            <a:r>
              <a:rPr lang="en-GB" dirty="0" smtClean="0"/>
              <a:t> with </a:t>
            </a:r>
            <a:r>
              <a:rPr lang="en-GB" dirty="0" err="1" smtClean="0"/>
              <a:t>IgM</a:t>
            </a:r>
            <a:r>
              <a:rPr lang="en-GB" dirty="0" smtClean="0"/>
              <a:t> anti-MAG antibodies. However, </a:t>
            </a:r>
            <a:r>
              <a:rPr lang="en-GB" dirty="0" err="1" smtClean="0"/>
              <a:t>demyelination</a:t>
            </a:r>
            <a:r>
              <a:rPr lang="en-GB" dirty="0" smtClean="0"/>
              <a:t> due to compression may also cause a conduction block, and in </a:t>
            </a:r>
            <a:r>
              <a:rPr lang="en-GB" dirty="0" err="1" smtClean="0"/>
              <a:t>demyelinating</a:t>
            </a:r>
            <a:r>
              <a:rPr lang="en-GB" dirty="0" smtClean="0"/>
              <a:t> neuropathy a conduction block must therefore be demonstrated outside the usual sites of entrapment or compression. The pathophysiological changes in inflammatory </a:t>
            </a:r>
            <a:r>
              <a:rPr lang="en-GB" dirty="0" err="1" smtClean="0"/>
              <a:t>demyelinating</a:t>
            </a:r>
            <a:r>
              <a:rPr lang="en-GB" dirty="0" smtClean="0"/>
              <a:t> diseases usually show a multifocal pattern, with some nerves showing pronounced changes while other nerves or nerve segments have normal conduction.</a:t>
            </a:r>
          </a:p>
          <a:p>
            <a:pPr>
              <a:defRPr/>
            </a:pPr>
            <a:r>
              <a:rPr lang="en-GB" b="1" dirty="0" smtClean="0"/>
              <a:t>Fig. 17</a:t>
            </a:r>
            <a:r>
              <a:rPr lang="en-GB" dirty="0" smtClean="0"/>
              <a:t> Motor conduction studies of the median and </a:t>
            </a:r>
            <a:r>
              <a:rPr lang="en-GB" dirty="0" err="1" smtClean="0"/>
              <a:t>ulnar</a:t>
            </a:r>
            <a:r>
              <a:rPr lang="en-GB" dirty="0" smtClean="0"/>
              <a:t> nerves of a 29-year-old woman with electrophysiological signs of </a:t>
            </a:r>
            <a:r>
              <a:rPr lang="en-GB" dirty="0" err="1" smtClean="0"/>
              <a:t>demyelinating</a:t>
            </a:r>
            <a:r>
              <a:rPr lang="en-GB" dirty="0" smtClean="0"/>
              <a:t> neuropathy and clinical signs of relapsing chronic inflammatory </a:t>
            </a:r>
            <a:r>
              <a:rPr lang="en-GB" dirty="0" err="1" smtClean="0"/>
              <a:t>demyelinating</a:t>
            </a:r>
            <a:r>
              <a:rPr lang="en-GB" dirty="0" smtClean="0"/>
              <a:t> neuropathy. Clinical examination showed marked weakness of the </a:t>
            </a:r>
            <a:r>
              <a:rPr lang="en-GB" dirty="0" err="1" smtClean="0"/>
              <a:t>thenar</a:t>
            </a:r>
            <a:r>
              <a:rPr lang="en-GB" dirty="0" smtClean="0"/>
              <a:t> and forearm median innervated muscles. The force in </a:t>
            </a:r>
            <a:r>
              <a:rPr lang="en-GB" dirty="0" err="1" smtClean="0"/>
              <a:t>ulnar</a:t>
            </a:r>
            <a:r>
              <a:rPr lang="en-GB" dirty="0" smtClean="0"/>
              <a:t> innervated muscles was normal. Left panel: CMAP recorded from the abductor </a:t>
            </a:r>
            <a:r>
              <a:rPr lang="en-GB" dirty="0" err="1" smtClean="0"/>
              <a:t>pollicis</a:t>
            </a:r>
            <a:r>
              <a:rPr lang="en-GB" dirty="0" smtClean="0"/>
              <a:t> </a:t>
            </a:r>
            <a:r>
              <a:rPr lang="en-GB" dirty="0" err="1" smtClean="0"/>
              <a:t>brevis</a:t>
            </a:r>
            <a:r>
              <a:rPr lang="en-GB" dirty="0" smtClean="0"/>
              <a:t> muscle (APB). Stimulation at the wrist (WR) and elbow (EL) elicited normal CMAPs and the DML and MNCV along the forearm were normal. Stimulation at the </a:t>
            </a:r>
            <a:r>
              <a:rPr lang="en-GB" dirty="0" err="1" smtClean="0"/>
              <a:t>axilla</a:t>
            </a:r>
            <a:r>
              <a:rPr lang="en-GB" dirty="0" smtClean="0"/>
              <a:t> (AX) resulted in a markedly reduced CMAP amplitude and a reduced MNCV between the elbow and </a:t>
            </a:r>
            <a:r>
              <a:rPr lang="en-GB" dirty="0" err="1" smtClean="0"/>
              <a:t>axilla</a:t>
            </a:r>
            <a:r>
              <a:rPr lang="en-GB" dirty="0" smtClean="0"/>
              <a:t>, consistent with a partial conduction block. Right panel: stimulation of the </a:t>
            </a:r>
            <a:r>
              <a:rPr lang="en-GB" dirty="0" err="1" smtClean="0"/>
              <a:t>ulnar</a:t>
            </a:r>
            <a:r>
              <a:rPr lang="en-GB" dirty="0" smtClean="0"/>
              <a:t> nerve at the wrist and </a:t>
            </a:r>
            <a:r>
              <a:rPr lang="en-GB" dirty="0" err="1" smtClean="0"/>
              <a:t>axilla</a:t>
            </a:r>
            <a:r>
              <a:rPr lang="en-GB" dirty="0" smtClean="0"/>
              <a:t> evoked CMAPs at the abductor </a:t>
            </a:r>
            <a:r>
              <a:rPr lang="en-GB" dirty="0" err="1" smtClean="0"/>
              <a:t>digiti</a:t>
            </a:r>
            <a:r>
              <a:rPr lang="en-GB" dirty="0" smtClean="0"/>
              <a:t> </a:t>
            </a:r>
            <a:r>
              <a:rPr lang="en-GB" dirty="0" err="1" smtClean="0"/>
              <a:t>minimi</a:t>
            </a:r>
            <a:r>
              <a:rPr lang="en-GB" dirty="0" smtClean="0"/>
              <a:t> (ADM) of normal amplitudes, DML and MNCV, indicating that motor fibres were not affected.</a:t>
            </a:r>
          </a:p>
          <a:p>
            <a:pPr>
              <a:defRPr/>
            </a:pPr>
            <a:r>
              <a:rPr lang="en-GB" dirty="0" smtClean="0"/>
              <a:t>Apparent conduction block may be found in acute neuropathies due to </a:t>
            </a:r>
            <a:r>
              <a:rPr lang="en-GB" dirty="0" err="1" smtClean="0"/>
              <a:t>vasculitis</a:t>
            </a:r>
            <a:r>
              <a:rPr lang="en-GB" dirty="0" smtClean="0"/>
              <a:t>. However, conduction along the nerve segment distal to a focal lesion may continue for several days before </a:t>
            </a:r>
            <a:r>
              <a:rPr lang="en-GB" dirty="0" err="1" smtClean="0"/>
              <a:t>Wallerian</a:t>
            </a:r>
            <a:r>
              <a:rPr lang="en-GB" dirty="0" smtClean="0"/>
              <a:t> degeneration takes place, and repeated studies should therefore be carried out to exclude this possibility.</a:t>
            </a:r>
          </a:p>
          <a:p>
            <a:pPr>
              <a:defRPr/>
            </a:pPr>
            <a:r>
              <a:rPr lang="en-GB" b="1" i="1" dirty="0" smtClean="0"/>
              <a:t>Motor disorders (motor neurone disease and motor neuropathy)</a:t>
            </a:r>
            <a:endParaRPr lang="en-GB" dirty="0" smtClean="0"/>
          </a:p>
          <a:p>
            <a:pPr>
              <a:defRPr/>
            </a:pPr>
            <a:r>
              <a:rPr lang="en-GB" dirty="0" smtClean="0"/>
              <a:t>Conduction studies in motor neurone disease are normal at early stages of the disease, but at late stages the CMAP amplitudes are reduced. The distal motor latencies of weak and wasted muscles are often prolonged, and the MNCV slightly to moderately reduced due to a loss of large α-motor axons. In ALS, sensory conduction studies are usually normal, though the CSAP amplitudes may be slightly diminished. Therefore, conduction studies are mainly of use in the diagnosis of ALS in that they are normal in the face of widespread </a:t>
            </a:r>
            <a:r>
              <a:rPr lang="en-GB" dirty="0" err="1" smtClean="0"/>
              <a:t>neurogenic</a:t>
            </a:r>
            <a:r>
              <a:rPr lang="en-GB" dirty="0" smtClean="0"/>
              <a:t> changes at EMG. However, patients with X-linked </a:t>
            </a:r>
            <a:r>
              <a:rPr lang="en-GB" dirty="0" err="1" smtClean="0"/>
              <a:t>bulbospinal</a:t>
            </a:r>
            <a:r>
              <a:rPr lang="en-GB" dirty="0" smtClean="0"/>
              <a:t> muscular atrophy (Kennedy's syndrome) are characterized by a marked reduction of CSAP amplitudes, while the EMG examination shows abnormalities characteristic of motor neurone disease (</a:t>
            </a:r>
            <a:r>
              <a:rPr lang="en-GB" dirty="0" err="1" smtClean="0"/>
              <a:t>fasciculations</a:t>
            </a:r>
            <a:r>
              <a:rPr lang="en-GB" dirty="0" smtClean="0"/>
              <a:t>, widespread </a:t>
            </a:r>
            <a:r>
              <a:rPr lang="en-GB" dirty="0" err="1" smtClean="0"/>
              <a:t>denervation</a:t>
            </a:r>
            <a:r>
              <a:rPr lang="en-GB" dirty="0" smtClean="0"/>
              <a:t>, markedly enlarged and prolonged MUPs, and discrete high-amplitude recruitment at maximal effort).</a:t>
            </a:r>
          </a:p>
          <a:p>
            <a:pPr>
              <a:defRPr/>
            </a:pPr>
            <a:r>
              <a:rPr lang="en-GB" dirty="0" smtClean="0"/>
              <a:t>Asymmetrical or focal weakness, atrophy, </a:t>
            </a:r>
            <a:r>
              <a:rPr lang="en-GB" dirty="0" err="1" smtClean="0"/>
              <a:t>fasciculations</a:t>
            </a:r>
            <a:r>
              <a:rPr lang="en-GB" dirty="0" smtClean="0"/>
              <a:t> (see Fig. 7), without or with only slight sensory symptoms, due to multifocal motor neuropathy may be mistaken for the early stages of spinal forms of motor neurone disease. The course is, however, prolonged over several years, and there is no involvement of bulbar muscles and no signs of </a:t>
            </a:r>
            <a:r>
              <a:rPr lang="en-GB" dirty="0" err="1" smtClean="0"/>
              <a:t>corticospinal</a:t>
            </a:r>
            <a:r>
              <a:rPr lang="en-GB" dirty="0" smtClean="0"/>
              <a:t> involvement. The electrophysiological features in these patients are distinct, with conduction block of motor fibres indicating focal </a:t>
            </a:r>
            <a:r>
              <a:rPr lang="en-GB" dirty="0" err="1" smtClean="0"/>
              <a:t>demyelination</a:t>
            </a:r>
            <a:r>
              <a:rPr lang="en-GB" dirty="0" smtClean="0"/>
              <a:t>. Usually there is also EMG evidence of chronic partial </a:t>
            </a:r>
            <a:r>
              <a:rPr lang="en-GB" dirty="0" err="1" smtClean="0"/>
              <a:t>denervation</a:t>
            </a:r>
            <a:r>
              <a:rPr lang="en-GB" dirty="0" smtClean="0"/>
              <a:t>, indicating fibre loss. The sensory conduction studies through affected nerve segments are normal. These patients frequently have high titres of anti-GM1 antibodies, and often respond clinically and </a:t>
            </a:r>
            <a:r>
              <a:rPr lang="en-GB" dirty="0" err="1" smtClean="0"/>
              <a:t>electrophysiologically</a:t>
            </a:r>
            <a:r>
              <a:rPr lang="en-GB" dirty="0" smtClean="0"/>
              <a:t> to intravenous infusions of immunoglobulin. Patients with chronic inflammatory </a:t>
            </a:r>
            <a:r>
              <a:rPr lang="en-GB" dirty="0" err="1" smtClean="0"/>
              <a:t>demyelinating</a:t>
            </a:r>
            <a:r>
              <a:rPr lang="en-GB" dirty="0" smtClean="0"/>
              <a:t> neuropathy may have mainly motor symptoms, with only minimal sensory deficits. Motor conduction studies in chronic inflammatory </a:t>
            </a:r>
            <a:r>
              <a:rPr lang="en-GB" dirty="0" err="1" smtClean="0"/>
              <a:t>demyelinating</a:t>
            </a:r>
            <a:r>
              <a:rPr lang="en-GB" dirty="0" smtClean="0"/>
              <a:t> neuropathy show signs of mixed </a:t>
            </a:r>
            <a:r>
              <a:rPr lang="en-GB" dirty="0" err="1" smtClean="0"/>
              <a:t>demyelination</a:t>
            </a:r>
            <a:r>
              <a:rPr lang="en-GB" dirty="0" smtClean="0"/>
              <a:t>, including conduction block, and fibre loss; sensory conduction studies are abnormal, with small CSAP amplitudes and often reduced SNCV. This is an important distinction, since patients with chronic inflammatory </a:t>
            </a:r>
            <a:r>
              <a:rPr lang="en-GB" dirty="0" err="1" smtClean="0"/>
              <a:t>demyelinating</a:t>
            </a:r>
            <a:r>
              <a:rPr lang="en-GB" dirty="0" smtClean="0"/>
              <a:t> neuropathy may respond to treatment with corticosteroids and other immune-modulating strategies that have no effect on multifocal motor neuropathy.</a:t>
            </a:r>
          </a:p>
          <a:p>
            <a:pPr>
              <a:defRPr/>
            </a:pPr>
            <a:r>
              <a:rPr lang="en-GB" dirty="0" smtClean="0"/>
              <a:t> </a:t>
            </a:r>
          </a:p>
          <a:p>
            <a:pPr>
              <a:defRPr/>
            </a:pPr>
            <a:r>
              <a:rPr lang="en-GB" dirty="0" smtClean="0"/>
              <a:t> </a:t>
            </a:r>
          </a:p>
          <a:p>
            <a:pPr>
              <a:defRPr/>
            </a:pPr>
            <a:r>
              <a:rPr lang="en-GB" b="1" dirty="0" smtClean="0"/>
              <a:t>Andrew S.C. Rice </a:t>
            </a:r>
            <a:r>
              <a:rPr lang="en-GB" dirty="0" smtClean="0"/>
              <a:t>MB BS MD FRCA FFPMRCA</a:t>
            </a:r>
          </a:p>
          <a:p>
            <a:pPr>
              <a:defRPr/>
            </a:pPr>
            <a:r>
              <a:rPr lang="en-GB" dirty="0" smtClean="0"/>
              <a:t>Professor of Pain Research</a:t>
            </a:r>
          </a:p>
          <a:p>
            <a:pPr>
              <a:defRPr/>
            </a:pPr>
            <a:r>
              <a:rPr lang="en-GB" dirty="0" smtClean="0"/>
              <a:t> </a:t>
            </a:r>
          </a:p>
          <a:p>
            <a:pPr>
              <a:defRPr/>
            </a:pPr>
            <a:r>
              <a:rPr lang="en-GB" dirty="0" smtClean="0"/>
              <a:t>Department of Anaesthetics, Pain Medicine and Intensive Care</a:t>
            </a:r>
          </a:p>
          <a:p>
            <a:pPr>
              <a:defRPr/>
            </a:pPr>
            <a:r>
              <a:rPr lang="en-GB" dirty="0" smtClean="0"/>
              <a:t>Imperial College London</a:t>
            </a:r>
          </a:p>
          <a:p>
            <a:pPr>
              <a:defRPr/>
            </a:pPr>
            <a:r>
              <a:rPr lang="en-GB" dirty="0" smtClean="0"/>
              <a:t>Chelsea &amp; Westminster Hospital Campus</a:t>
            </a:r>
          </a:p>
          <a:p>
            <a:pPr>
              <a:defRPr/>
            </a:pPr>
            <a:r>
              <a:rPr lang="en-GB" dirty="0" smtClean="0"/>
              <a:t>369 Fulham Road, </a:t>
            </a:r>
          </a:p>
          <a:p>
            <a:pPr>
              <a:defRPr/>
            </a:pPr>
            <a:r>
              <a:rPr lang="en-GB" dirty="0" smtClean="0"/>
              <a:t>London SW10 9NH, </a:t>
            </a:r>
          </a:p>
          <a:p>
            <a:pPr>
              <a:defRPr/>
            </a:pPr>
            <a:r>
              <a:rPr lang="en-GB" dirty="0" smtClean="0"/>
              <a:t>United Kingdom</a:t>
            </a:r>
          </a:p>
          <a:p>
            <a:pPr>
              <a:defRPr/>
            </a:pPr>
            <a:r>
              <a:rPr lang="en-GB" dirty="0" smtClean="0"/>
              <a:t> </a:t>
            </a:r>
          </a:p>
          <a:p>
            <a:pPr>
              <a:defRPr/>
            </a:pPr>
            <a:r>
              <a:rPr lang="en-GB" dirty="0" smtClean="0"/>
              <a:t>Tel: +44 (0) 20 8746 8816 </a:t>
            </a:r>
          </a:p>
          <a:p>
            <a:pPr>
              <a:defRPr/>
            </a:pPr>
            <a:r>
              <a:rPr lang="en-GB" dirty="0" smtClean="0"/>
              <a:t>Fax: +44 (0)20 8237 5109</a:t>
            </a:r>
          </a:p>
          <a:p>
            <a:pPr>
              <a:defRPr/>
            </a:pPr>
            <a:r>
              <a:rPr lang="en-GB" dirty="0" smtClean="0"/>
              <a:t>email a.rice@imperial.ac.uk</a:t>
            </a:r>
          </a:p>
          <a:p>
            <a:pPr>
              <a:defRPr/>
            </a:pPr>
            <a:r>
              <a:rPr lang="en-GB" dirty="0" smtClean="0"/>
              <a:t> </a:t>
            </a:r>
          </a:p>
          <a:p>
            <a:pPr>
              <a:defRPr/>
            </a:pPr>
            <a:r>
              <a:rPr lang="en-GB" dirty="0" smtClean="0"/>
              <a:t>Sensory conduction in the median, </a:t>
            </a:r>
            <a:r>
              <a:rPr lang="en-GB" dirty="0" err="1" smtClean="0"/>
              <a:t>ulnar</a:t>
            </a:r>
            <a:r>
              <a:rPr lang="en-GB" dirty="0" smtClean="0"/>
              <a:t>, and radial nerves can be measured by applying stimuli through ring electrodes upon a finger (</a:t>
            </a:r>
            <a:r>
              <a:rPr lang="en-GB" u="sng" dirty="0" smtClean="0">
                <a:hlinkClick r:id="rId3" action="ppaction://hlinkfile" tooltip="Fig. 2.19"/>
              </a:rPr>
              <a:t>Fig. 2.19</a:t>
            </a:r>
            <a:r>
              <a:rPr lang="en-GB" dirty="0" smtClean="0"/>
              <a:t>) and then recording the sensory nerve action potential through </a:t>
            </a:r>
            <a:r>
              <a:rPr lang="en-GB" dirty="0" err="1" smtClean="0"/>
              <a:t>cutaneous</a:t>
            </a:r>
            <a:r>
              <a:rPr lang="en-GB" dirty="0" smtClean="0"/>
              <a:t> electrodes applied over the trunk of the nerve (</a:t>
            </a:r>
            <a:r>
              <a:rPr lang="en-GB" dirty="0" err="1" smtClean="0"/>
              <a:t>orthodromic</a:t>
            </a:r>
            <a:r>
              <a:rPr lang="en-GB" dirty="0" smtClean="0"/>
              <a:t> conduction). For other nerves, such as the </a:t>
            </a:r>
            <a:r>
              <a:rPr lang="en-GB" dirty="0" err="1" smtClean="0"/>
              <a:t>sural</a:t>
            </a:r>
            <a:r>
              <a:rPr lang="en-GB" dirty="0" smtClean="0"/>
              <a:t>, the nerve trunk is stimulated and sensory nerve action potentials recorded from surface electrodes (</a:t>
            </a:r>
            <a:r>
              <a:rPr lang="en-GB" dirty="0" err="1" smtClean="0"/>
              <a:t>antidromic</a:t>
            </a:r>
            <a:r>
              <a:rPr lang="en-GB" dirty="0" smtClean="0"/>
              <a:t> or </a:t>
            </a:r>
            <a:r>
              <a:rPr lang="en-GB" dirty="0" err="1" smtClean="0"/>
              <a:t>orthodromic</a:t>
            </a:r>
            <a:r>
              <a:rPr lang="en-GB" dirty="0" smtClean="0"/>
              <a:t> conduction). The sensory nerve action potential (SNAP) is so small that averaging techniques are required following multiple stimuli, and occasionally needle recording electrodes inserted close to the nerve are required (</a:t>
            </a:r>
            <a:r>
              <a:rPr lang="en-GB" u="sng" dirty="0" smtClean="0">
                <a:hlinkClick r:id="rId4" action="ppaction://hlinkfile" tooltip="Kimura 1983"/>
              </a:rPr>
              <a:t>Kimura 1983</a:t>
            </a:r>
            <a:r>
              <a:rPr lang="en-GB" dirty="0" smtClean="0"/>
              <a:t>; </a:t>
            </a:r>
            <a:r>
              <a:rPr lang="en-GB" u="sng" dirty="0" err="1" smtClean="0">
                <a:hlinkClick r:id="rId4" action="ppaction://hlinkfile" tooltip="Liveson and Ma 1992"/>
              </a:rPr>
              <a:t>Liveson</a:t>
            </a:r>
            <a:r>
              <a:rPr lang="en-GB" u="sng" dirty="0" smtClean="0">
                <a:hlinkClick r:id="rId4" action="ppaction://hlinkfile" tooltip="Liveson and Ma 1992"/>
              </a:rPr>
              <a:t> and Ma 1992</a:t>
            </a:r>
            <a:r>
              <a:rPr lang="en-GB" dirty="0" smtClean="0"/>
              <a:t>; </a:t>
            </a:r>
            <a:r>
              <a:rPr lang="en-GB" u="sng" dirty="0" err="1" smtClean="0">
                <a:hlinkClick r:id="rId4" action="ppaction://hlinkfile" tooltip="Binnie et al. 1995"/>
              </a:rPr>
              <a:t>Binnie</a:t>
            </a:r>
            <a:r>
              <a:rPr lang="en-GB" u="sng" dirty="0" smtClean="0">
                <a:hlinkClick r:id="rId4" action="ppaction://hlinkfile" tooltip="Binnie et al. 1995"/>
              </a:rPr>
              <a:t> </a:t>
            </a:r>
            <a:r>
              <a:rPr lang="en-GB" i="1" u="sng" dirty="0" smtClean="0">
                <a:hlinkClick r:id="rId4" action="ppaction://hlinkfile" tooltip="Binnie et al. 1995"/>
              </a:rPr>
              <a:t>et al.</a:t>
            </a:r>
            <a:r>
              <a:rPr lang="en-GB" u="sng" dirty="0" smtClean="0">
                <a:hlinkClick r:id="rId4" action="ppaction://hlinkfile" tooltip="Binnie et al. 1995"/>
              </a:rPr>
              <a:t> 1995</a:t>
            </a:r>
            <a:r>
              <a:rPr lang="en-GB" dirty="0" smtClean="0"/>
              <a:t>).</a:t>
            </a:r>
          </a:p>
          <a:p>
            <a:pPr>
              <a:defRPr/>
            </a:pPr>
            <a:r>
              <a:rPr lang="en-GB" u="sng" dirty="0" smtClean="0">
                <a:hlinkClick r:id="rId5" action="ppaction://hlinkfile"/>
              </a:rPr>
              <a:t>View Figure</a:t>
            </a:r>
            <a:endParaRPr lang="en-GB" dirty="0" smtClean="0"/>
          </a:p>
          <a:p>
            <a:pPr>
              <a:defRPr/>
            </a:pPr>
            <a:r>
              <a:rPr lang="en-GB" dirty="0" smtClean="0"/>
              <a:t> </a:t>
            </a:r>
          </a:p>
          <a:p>
            <a:pPr>
              <a:defRPr/>
            </a:pPr>
            <a:r>
              <a:rPr lang="en-GB" b="1" dirty="0" smtClean="0"/>
              <a:t>Fig. 2.19.</a:t>
            </a:r>
            <a:r>
              <a:rPr lang="en-GB" dirty="0" smtClean="0"/>
              <a:t> Diagrammatic representation of the technique of measuring the sensory nerve action potential (SNAP) in the median nerve (at points R</a:t>
            </a:r>
            <a:r>
              <a:rPr lang="en-GB" baseline="-25000" dirty="0" smtClean="0"/>
              <a:t>1</a:t>
            </a:r>
            <a:r>
              <a:rPr lang="en-GB" dirty="0" smtClean="0"/>
              <a:t>, R</a:t>
            </a:r>
            <a:r>
              <a:rPr lang="en-GB" baseline="-25000" dirty="0" smtClean="0"/>
              <a:t>2</a:t>
            </a:r>
            <a:r>
              <a:rPr lang="en-GB" dirty="0" smtClean="0"/>
              <a:t>, R</a:t>
            </a:r>
            <a:r>
              <a:rPr lang="en-GB" baseline="-25000" dirty="0" smtClean="0"/>
              <a:t>3</a:t>
            </a:r>
            <a:r>
              <a:rPr lang="en-GB" dirty="0" smtClean="0"/>
              <a:t>) after </a:t>
            </a:r>
            <a:r>
              <a:rPr lang="en-GB" dirty="0" err="1" smtClean="0"/>
              <a:t>orthodromic</a:t>
            </a:r>
            <a:r>
              <a:rPr lang="en-GB" dirty="0" smtClean="0"/>
              <a:t> stimulation of the finger(s) (reproduced from </a:t>
            </a:r>
            <a:r>
              <a:rPr lang="en-GB" u="sng" dirty="0" smtClean="0">
                <a:hlinkClick r:id="rId4" action="ppaction://hlinkfile" tooltip="Bradley 1974"/>
              </a:rPr>
              <a:t>Bradley 1974</a:t>
            </a:r>
            <a:r>
              <a:rPr lang="en-GB" dirty="0" smtClean="0"/>
              <a:t>).</a:t>
            </a:r>
          </a:p>
          <a:p>
            <a:pPr>
              <a:defRPr/>
            </a:pPr>
            <a:r>
              <a:rPr lang="en-GB" dirty="0" smtClean="0"/>
              <a:t>Sensory nerve action potential amplitudes generally range from 5 to 50 µV, depending upon the particular nerve being studied, and drop in amplitude, or absence of the potential, occurs in axonal degenerative, </a:t>
            </a:r>
            <a:r>
              <a:rPr lang="en-GB" dirty="0" err="1" smtClean="0"/>
              <a:t>demyelinating</a:t>
            </a:r>
            <a:r>
              <a:rPr lang="en-GB" dirty="0" smtClean="0"/>
              <a:t>, or compressive neuropathies. Thus a diminished SNAP cannot in itself distinguish between these types of neuropathy. Sensory nerve action potentials reflect the integrity of the distal axonal branch of the dorsal root ganglion sensory neurons. They remain normal in disease such as </a:t>
            </a:r>
            <a:r>
              <a:rPr lang="en-GB" dirty="0" err="1" smtClean="0"/>
              <a:t>spondylitic</a:t>
            </a:r>
            <a:r>
              <a:rPr lang="en-GB" dirty="0" smtClean="0"/>
              <a:t> </a:t>
            </a:r>
            <a:r>
              <a:rPr lang="en-GB" dirty="0" err="1" smtClean="0"/>
              <a:t>radiculopathy</a:t>
            </a:r>
            <a:r>
              <a:rPr lang="en-GB" dirty="0" smtClean="0"/>
              <a:t> affecting the spinal nerve roots containing the proximal axonal branches because the dorsal root ganglia cell bodies lie outside the </a:t>
            </a:r>
            <a:r>
              <a:rPr lang="en-GB" dirty="0" err="1" smtClean="0"/>
              <a:t>intervertebral</a:t>
            </a:r>
            <a:r>
              <a:rPr lang="en-GB" dirty="0" smtClean="0"/>
              <a:t> foramina (</a:t>
            </a:r>
            <a:r>
              <a:rPr lang="en-GB" u="sng" dirty="0" err="1" smtClean="0">
                <a:hlinkClick r:id="rId4" action="ppaction://hlinkfile" tooltip="Aminoff et al. 1985"/>
              </a:rPr>
              <a:t>Aminoff</a:t>
            </a:r>
            <a:r>
              <a:rPr lang="en-GB" u="sng" dirty="0" smtClean="0">
                <a:hlinkClick r:id="rId4" action="ppaction://hlinkfile" tooltip="Aminoff et al. 1985"/>
              </a:rPr>
              <a:t> </a:t>
            </a:r>
            <a:r>
              <a:rPr lang="en-GB" i="1" u="sng" dirty="0" smtClean="0">
                <a:hlinkClick r:id="rId4" action="ppaction://hlinkfile" tooltip="Aminoff et al. 1985"/>
              </a:rPr>
              <a:t>et al.</a:t>
            </a:r>
            <a:r>
              <a:rPr lang="en-GB" u="sng" dirty="0" smtClean="0">
                <a:hlinkClick r:id="rId4" action="ppaction://hlinkfile" tooltip="Aminoff et al. 1985"/>
              </a:rPr>
              <a:t> 1985</a:t>
            </a:r>
            <a:r>
              <a:rPr lang="en-GB" dirty="0" smtClean="0"/>
              <a:t>). The only exception to this can occur in the lower lumbar and sacral nerve roots, in which the dorsal root ganglia can lie within the </a:t>
            </a:r>
            <a:r>
              <a:rPr lang="en-GB" dirty="0" err="1" smtClean="0"/>
              <a:t>intervertebral</a:t>
            </a:r>
            <a:r>
              <a:rPr lang="en-GB" dirty="0" smtClean="0"/>
              <a:t> foramina, and loss of sensory nerve action potentials may occur with spinal disease as well as with peripheral nerve disease. </a:t>
            </a:r>
            <a:r>
              <a:rPr lang="en-GB" dirty="0" err="1" smtClean="0"/>
              <a:t>Radiculopathy</a:t>
            </a:r>
            <a:r>
              <a:rPr lang="en-GB" dirty="0" smtClean="0"/>
              <a:t> may be confirmed by the finding of </a:t>
            </a:r>
            <a:r>
              <a:rPr lang="en-GB" dirty="0" err="1" smtClean="0"/>
              <a:t>denervation</a:t>
            </a:r>
            <a:r>
              <a:rPr lang="en-GB" dirty="0" smtClean="0"/>
              <a:t> within limb and </a:t>
            </a:r>
            <a:r>
              <a:rPr lang="en-GB" dirty="0" err="1" smtClean="0"/>
              <a:t>paraspinal</a:t>
            </a:r>
            <a:r>
              <a:rPr lang="en-GB" dirty="0" smtClean="0"/>
              <a:t> muscles innervated by the same segment. Sensory nerve conduction latencies and velocities can be measured but generally find little usefulness in diagnostic clinical practice. Routine techniques for measuring possible conduction block in sensory nerves have not been established.</a:t>
            </a:r>
          </a:p>
          <a:p>
            <a:pPr>
              <a:defRPr/>
            </a:pPr>
            <a:r>
              <a:rPr lang="en-GB" dirty="0" smtClean="0"/>
              <a:t> </a:t>
            </a:r>
          </a:p>
          <a:p>
            <a:pPr>
              <a:defRPr/>
            </a:pPr>
            <a:r>
              <a:rPr lang="en-GB" dirty="0" smtClean="0"/>
              <a:t> </a:t>
            </a:r>
          </a:p>
          <a:p>
            <a:pPr>
              <a:defRPr/>
            </a:pPr>
            <a:r>
              <a:rPr lang="en-GB" b="1" dirty="0" smtClean="0"/>
              <a:t>Andrew S.C. Rice </a:t>
            </a:r>
            <a:r>
              <a:rPr lang="en-GB" dirty="0" smtClean="0"/>
              <a:t>MB BS MD FRCA FFPMRCA</a:t>
            </a:r>
          </a:p>
          <a:p>
            <a:pPr>
              <a:defRPr/>
            </a:pPr>
            <a:r>
              <a:rPr lang="en-GB" dirty="0" smtClean="0"/>
              <a:t>Professor of Pain Research</a:t>
            </a:r>
          </a:p>
          <a:p>
            <a:pPr>
              <a:defRPr/>
            </a:pPr>
            <a:r>
              <a:rPr lang="en-GB" dirty="0" smtClean="0"/>
              <a:t> </a:t>
            </a:r>
          </a:p>
          <a:p>
            <a:pPr>
              <a:defRPr/>
            </a:pPr>
            <a:r>
              <a:rPr lang="en-GB" dirty="0" smtClean="0"/>
              <a:t>Department of Anaesthetics, Pain Medicine and Intensive Care</a:t>
            </a:r>
          </a:p>
          <a:p>
            <a:pPr>
              <a:defRPr/>
            </a:pPr>
            <a:r>
              <a:rPr lang="en-GB" dirty="0" smtClean="0"/>
              <a:t>Imperial College London</a:t>
            </a:r>
          </a:p>
          <a:p>
            <a:pPr>
              <a:defRPr/>
            </a:pPr>
            <a:r>
              <a:rPr lang="en-GB" dirty="0" smtClean="0"/>
              <a:t>Chelsea &amp; Westminster Hospital Campus</a:t>
            </a:r>
          </a:p>
          <a:p>
            <a:pPr>
              <a:defRPr/>
            </a:pPr>
            <a:r>
              <a:rPr lang="en-GB" dirty="0" smtClean="0"/>
              <a:t>369 Fulham Road, </a:t>
            </a:r>
          </a:p>
          <a:p>
            <a:pPr>
              <a:defRPr/>
            </a:pPr>
            <a:r>
              <a:rPr lang="en-GB" dirty="0" smtClean="0"/>
              <a:t>London SW10 9NH, </a:t>
            </a:r>
          </a:p>
          <a:p>
            <a:pPr>
              <a:defRPr/>
            </a:pPr>
            <a:r>
              <a:rPr lang="en-GB" dirty="0" smtClean="0"/>
              <a:t>United Kingdom</a:t>
            </a:r>
          </a:p>
          <a:p>
            <a:pPr>
              <a:defRPr/>
            </a:pPr>
            <a:r>
              <a:rPr lang="en-GB" dirty="0" smtClean="0"/>
              <a:t> </a:t>
            </a:r>
          </a:p>
          <a:p>
            <a:pPr>
              <a:defRPr/>
            </a:pPr>
            <a:r>
              <a:rPr lang="en-GB" dirty="0" smtClean="0"/>
              <a:t>Tel: +44 (0) 20 8746 8816 </a:t>
            </a:r>
          </a:p>
          <a:p>
            <a:pPr>
              <a:defRPr/>
            </a:pPr>
            <a:r>
              <a:rPr lang="en-GB" dirty="0" smtClean="0"/>
              <a:t>Fax: +44 (0)20 8237 5109</a:t>
            </a:r>
          </a:p>
          <a:p>
            <a:pPr>
              <a:defRPr/>
            </a:pPr>
            <a:r>
              <a:rPr lang="en-GB" dirty="0" smtClean="0"/>
              <a:t>email a.rice@imperial.ac.uk</a:t>
            </a:r>
          </a:p>
          <a:p>
            <a:pPr>
              <a:defRPr/>
            </a:pPr>
            <a:r>
              <a:rPr lang="en-GB" dirty="0" smtClean="0"/>
              <a:t> </a:t>
            </a:r>
          </a:p>
          <a:p>
            <a:pPr>
              <a:defRPr/>
            </a:pP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Sesnitivity – abilty to detect true +</a:t>
            </a:r>
          </a:p>
          <a:p>
            <a:r>
              <a:rPr lang="en-GB" smtClean="0"/>
              <a:t>Specfcfity abilty to dtect treu -ve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Turkish, swahili, greek, welsh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3"/>
            <a:ext cx="874395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83159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879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28600"/>
            <a:ext cx="1943100" cy="6400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57300" y="228600"/>
            <a:ext cx="56769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16558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57300" y="228600"/>
            <a:ext cx="7772400" cy="640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4713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7772400" cy="12192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57300" y="1828800"/>
            <a:ext cx="7772400" cy="4800600"/>
          </a:xfrm>
        </p:spPr>
        <p:txBody>
          <a:bodyPr/>
          <a:lstStyle/>
          <a:p>
            <a:pPr lvl="0"/>
            <a:endParaRPr lang="en-GB" noProof="0" dirty="0" smtClean="0"/>
          </a:p>
        </p:txBody>
      </p:sp>
    </p:spTree>
    <p:extLst>
      <p:ext uri="{BB962C8B-B14F-4D97-AF65-F5344CB8AC3E}">
        <p14:creationId xmlns:p14="http://schemas.microsoft.com/office/powerpoint/2010/main" val="3216520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E93E639-8E96-440C-AC43-558C454A672D}" type="slidenum">
              <a:rPr lang="en-GB"/>
              <a:pPr>
                <a:defRPr/>
              </a:pPr>
              <a:t>‹#›</a:t>
            </a:fld>
            <a:endParaRPr lang="en-GB"/>
          </a:p>
        </p:txBody>
      </p:sp>
    </p:spTree>
    <p:extLst>
      <p:ext uri="{BB962C8B-B14F-4D97-AF65-F5344CB8AC3E}">
        <p14:creationId xmlns:p14="http://schemas.microsoft.com/office/powerpoint/2010/main" val="4156734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568102A-1349-4BB1-8151-AC8512BADC12}" type="slidenum">
              <a:rPr lang="en-GB"/>
              <a:pPr>
                <a:defRPr/>
              </a:pPr>
              <a:t>‹#›</a:t>
            </a:fld>
            <a:endParaRPr lang="en-GB"/>
          </a:p>
        </p:txBody>
      </p:sp>
    </p:spTree>
    <p:extLst>
      <p:ext uri="{BB962C8B-B14F-4D97-AF65-F5344CB8AC3E}">
        <p14:creationId xmlns:p14="http://schemas.microsoft.com/office/powerpoint/2010/main" val="1490066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D2636-09BD-469C-B7AB-D0099491C047}" type="slidenum">
              <a:rPr lang="en-GB"/>
              <a:pPr>
                <a:defRPr/>
              </a:pPr>
              <a:t>‹#›</a:t>
            </a:fld>
            <a:endParaRPr lang="en-GB"/>
          </a:p>
        </p:txBody>
      </p:sp>
    </p:spTree>
    <p:extLst>
      <p:ext uri="{BB962C8B-B14F-4D97-AF65-F5344CB8AC3E}">
        <p14:creationId xmlns:p14="http://schemas.microsoft.com/office/powerpoint/2010/main" val="2533996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BFE5017-CC73-44D5-852C-40D53F979DA7}" type="slidenum">
              <a:rPr lang="en-GB"/>
              <a:pPr>
                <a:defRPr/>
              </a:pPr>
              <a:t>‹#›</a:t>
            </a:fld>
            <a:endParaRPr lang="en-GB"/>
          </a:p>
        </p:txBody>
      </p:sp>
    </p:spTree>
    <p:extLst>
      <p:ext uri="{BB962C8B-B14F-4D97-AF65-F5344CB8AC3E}">
        <p14:creationId xmlns:p14="http://schemas.microsoft.com/office/powerpoint/2010/main" val="700211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10A8683-4A5E-4536-B83A-075E6AC53884}" type="slidenum">
              <a:rPr lang="en-GB"/>
              <a:pPr>
                <a:defRPr/>
              </a:pPr>
              <a:t>‹#›</a:t>
            </a:fld>
            <a:endParaRPr lang="en-GB"/>
          </a:p>
        </p:txBody>
      </p:sp>
    </p:spTree>
    <p:extLst>
      <p:ext uri="{BB962C8B-B14F-4D97-AF65-F5344CB8AC3E}">
        <p14:creationId xmlns:p14="http://schemas.microsoft.com/office/powerpoint/2010/main" val="554328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75D96B4-A373-456E-BED5-5F06CF67BC5C}" type="slidenum">
              <a:rPr lang="en-GB"/>
              <a:pPr>
                <a:defRPr/>
              </a:pPr>
              <a:t>‹#›</a:t>
            </a:fld>
            <a:endParaRPr lang="en-GB"/>
          </a:p>
        </p:txBody>
      </p:sp>
    </p:spTree>
    <p:extLst>
      <p:ext uri="{BB962C8B-B14F-4D97-AF65-F5344CB8AC3E}">
        <p14:creationId xmlns:p14="http://schemas.microsoft.com/office/powerpoint/2010/main" val="242227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9195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4314685-FEB9-4946-927D-4B434088EE8A}" type="slidenum">
              <a:rPr lang="en-GB"/>
              <a:pPr>
                <a:defRPr/>
              </a:pPr>
              <a:t>‹#›</a:t>
            </a:fld>
            <a:endParaRPr lang="en-GB"/>
          </a:p>
        </p:txBody>
      </p:sp>
    </p:spTree>
    <p:extLst>
      <p:ext uri="{BB962C8B-B14F-4D97-AF65-F5344CB8AC3E}">
        <p14:creationId xmlns:p14="http://schemas.microsoft.com/office/powerpoint/2010/main" val="19979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A9A1D62-19A3-4F3A-BEC3-480170784962}" type="slidenum">
              <a:rPr lang="en-GB"/>
              <a:pPr>
                <a:defRPr/>
              </a:pPr>
              <a:t>‹#›</a:t>
            </a:fld>
            <a:endParaRPr lang="en-GB"/>
          </a:p>
        </p:txBody>
      </p:sp>
    </p:spTree>
    <p:extLst>
      <p:ext uri="{BB962C8B-B14F-4D97-AF65-F5344CB8AC3E}">
        <p14:creationId xmlns:p14="http://schemas.microsoft.com/office/powerpoint/2010/main" val="931272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B45A3DB-334B-452D-93E5-51D487DFBDE2}" type="slidenum">
              <a:rPr lang="en-GB"/>
              <a:pPr>
                <a:defRPr/>
              </a:pPr>
              <a:t>‹#›</a:t>
            </a:fld>
            <a:endParaRPr lang="en-GB"/>
          </a:p>
        </p:txBody>
      </p:sp>
    </p:spTree>
    <p:extLst>
      <p:ext uri="{BB962C8B-B14F-4D97-AF65-F5344CB8AC3E}">
        <p14:creationId xmlns:p14="http://schemas.microsoft.com/office/powerpoint/2010/main" val="1780937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25CA956-2DAD-48B1-90A5-E204647BBEC9}" type="slidenum">
              <a:rPr lang="en-GB"/>
              <a:pPr>
                <a:defRPr/>
              </a:pPr>
              <a:t>‹#›</a:t>
            </a:fld>
            <a:endParaRPr lang="en-GB"/>
          </a:p>
        </p:txBody>
      </p:sp>
    </p:spTree>
    <p:extLst>
      <p:ext uri="{BB962C8B-B14F-4D97-AF65-F5344CB8AC3E}">
        <p14:creationId xmlns:p14="http://schemas.microsoft.com/office/powerpoint/2010/main" val="1377911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0A89A2A-4EE9-4AB2-B3C6-F7C1CF0B1D3D}" type="slidenum">
              <a:rPr lang="en-GB"/>
              <a:pPr>
                <a:defRPr/>
              </a:pPr>
              <a:t>‹#›</a:t>
            </a:fld>
            <a:endParaRPr lang="en-GB"/>
          </a:p>
        </p:txBody>
      </p:sp>
    </p:spTree>
    <p:extLst>
      <p:ext uri="{BB962C8B-B14F-4D97-AF65-F5344CB8AC3E}">
        <p14:creationId xmlns:p14="http://schemas.microsoft.com/office/powerpoint/2010/main" val="1582645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14350" y="1600200"/>
            <a:ext cx="4552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9700" y="1600200"/>
            <a:ext cx="4552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E454E0B-9016-49CF-A84B-C93ADF50E50F}" type="slidenum">
              <a:rPr lang="en-GB"/>
              <a:pPr>
                <a:defRPr/>
              </a:pPr>
              <a:t>‹#›</a:t>
            </a:fld>
            <a:endParaRPr lang="en-GB"/>
          </a:p>
        </p:txBody>
      </p:sp>
    </p:spTree>
    <p:extLst>
      <p:ext uri="{BB962C8B-B14F-4D97-AF65-F5344CB8AC3E}">
        <p14:creationId xmlns:p14="http://schemas.microsoft.com/office/powerpoint/2010/main" val="2792579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14350" y="1600200"/>
            <a:ext cx="4552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19700" y="1600200"/>
            <a:ext cx="45529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219700" y="3938588"/>
            <a:ext cx="45529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442EC388-0F86-4C49-B723-11B88F7AC8CF}" type="slidenum">
              <a:rPr lang="en-GB"/>
              <a:pPr>
                <a:defRPr/>
              </a:pPr>
              <a:t>‹#›</a:t>
            </a:fld>
            <a:endParaRPr lang="en-GB"/>
          </a:p>
        </p:txBody>
      </p:sp>
    </p:spTree>
    <p:extLst>
      <p:ext uri="{BB962C8B-B14F-4D97-AF65-F5344CB8AC3E}">
        <p14:creationId xmlns:p14="http://schemas.microsoft.com/office/powerpoint/2010/main" val="105450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14350" y="1600200"/>
            <a:ext cx="4552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5219700" y="1600200"/>
            <a:ext cx="455295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8B03CF5-C077-432C-B4E3-9705632E4921}" type="slidenum">
              <a:rPr lang="en-GB"/>
              <a:pPr>
                <a:defRPr/>
              </a:pPr>
              <a:t>‹#›</a:t>
            </a:fld>
            <a:endParaRPr lang="en-GB"/>
          </a:p>
        </p:txBody>
      </p:sp>
    </p:spTree>
    <p:extLst>
      <p:ext uri="{BB962C8B-B14F-4D97-AF65-F5344CB8AC3E}">
        <p14:creationId xmlns:p14="http://schemas.microsoft.com/office/powerpoint/2010/main" val="2345746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0" y="1600200"/>
            <a:ext cx="4552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19700" y="1600200"/>
            <a:ext cx="45529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219700" y="3938588"/>
            <a:ext cx="45529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8595A642-3236-40FE-B3F9-48D4793EC2D0}" type="slidenum">
              <a:rPr lang="en-GB"/>
              <a:pPr>
                <a:defRPr/>
              </a:pPr>
              <a:t>‹#›</a:t>
            </a:fld>
            <a:endParaRPr lang="en-GB"/>
          </a:p>
        </p:txBody>
      </p:sp>
    </p:spTree>
    <p:extLst>
      <p:ext uri="{BB962C8B-B14F-4D97-AF65-F5344CB8AC3E}">
        <p14:creationId xmlns:p14="http://schemas.microsoft.com/office/powerpoint/2010/main" val="496497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14350" y="1600200"/>
            <a:ext cx="92583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8DE5F5-F834-43D6-875D-9EA06418A64D}" type="slidenum">
              <a:rPr lang="en-GB"/>
              <a:pPr>
                <a:defRPr/>
              </a:pPr>
              <a:t>‹#›</a:t>
            </a:fld>
            <a:endParaRPr lang="en-GB"/>
          </a:p>
        </p:txBody>
      </p:sp>
    </p:spTree>
    <p:extLst>
      <p:ext uri="{BB962C8B-B14F-4D97-AF65-F5344CB8AC3E}">
        <p14:creationId xmlns:p14="http://schemas.microsoft.com/office/powerpoint/2010/main" val="1195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8"/>
            <a:ext cx="874395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16925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2BA516E-F134-462D-B5CD-16235892CF12}" type="slidenum">
              <a:rPr lang="en-GB"/>
              <a:pPr>
                <a:defRPr/>
              </a:pPr>
              <a:t>‹#›</a:t>
            </a:fld>
            <a:endParaRPr lang="en-GB"/>
          </a:p>
        </p:txBody>
      </p:sp>
    </p:spTree>
    <p:extLst>
      <p:ext uri="{BB962C8B-B14F-4D97-AF65-F5344CB8AC3E}">
        <p14:creationId xmlns:p14="http://schemas.microsoft.com/office/powerpoint/2010/main" val="2865782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50"/>
            <a:ext cx="874395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136" indent="0" algn="ctr">
              <a:buNone/>
              <a:defRPr/>
            </a:lvl2pPr>
            <a:lvl3pPr marL="914273" indent="0" algn="ctr">
              <a:buNone/>
              <a:defRPr/>
            </a:lvl3pPr>
            <a:lvl4pPr marL="1371410" indent="0" algn="ctr">
              <a:buNone/>
              <a:defRPr/>
            </a:lvl4pPr>
            <a:lvl5pPr marL="1828546" indent="0" algn="ctr">
              <a:buNone/>
              <a:defRPr/>
            </a:lvl5pPr>
            <a:lvl6pPr marL="2285682" indent="0" algn="ctr">
              <a:buNone/>
              <a:defRPr/>
            </a:lvl6pPr>
            <a:lvl7pPr marL="2742818" indent="0" algn="ctr">
              <a:buNone/>
              <a:defRPr/>
            </a:lvl7pPr>
            <a:lvl8pPr marL="3199954" indent="0" algn="ctr">
              <a:buNone/>
              <a:defRPr/>
            </a:lvl8pPr>
            <a:lvl9pPr marL="3657091"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lgn="l" eaLnBrk="0" hangingPunct="0">
              <a:defRPr>
                <a:latin typeface="Times New Roman" pitchFamily="18" charset="0"/>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pPr>
              <a:defRPr/>
            </a:pPr>
            <a:fld id="{C04B14D2-1E4A-4539-B997-02EFE994BC6C}" type="slidenum">
              <a:rPr lang="en-GB"/>
              <a:pPr>
                <a:defRPr/>
              </a:pPr>
              <a:t>‹#›</a:t>
            </a:fld>
            <a:endParaRPr lang="en-GB"/>
          </a:p>
        </p:txBody>
      </p:sp>
    </p:spTree>
    <p:extLst>
      <p:ext uri="{BB962C8B-B14F-4D97-AF65-F5344CB8AC3E}">
        <p14:creationId xmlns:p14="http://schemas.microsoft.com/office/powerpoint/2010/main" val="2584939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lgn="l" eaLnBrk="0" hangingPunct="0">
              <a:defRPr>
                <a:latin typeface="Times New Roman" pitchFamily="18" charset="0"/>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pPr>
              <a:defRPr/>
            </a:pPr>
            <a:fld id="{CCE68A45-E5CB-4DFA-90FA-E8198617242D}" type="slidenum">
              <a:rPr lang="en-GB"/>
              <a:pPr>
                <a:defRPr/>
              </a:pPr>
              <a:t>‹#›</a:t>
            </a:fld>
            <a:endParaRPr lang="en-GB"/>
          </a:p>
        </p:txBody>
      </p:sp>
    </p:spTree>
    <p:extLst>
      <p:ext uri="{BB962C8B-B14F-4D97-AF65-F5344CB8AC3E}">
        <p14:creationId xmlns:p14="http://schemas.microsoft.com/office/powerpoint/2010/main" val="3056464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26"/>
            <a:ext cx="874395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12800" y="2906722"/>
            <a:ext cx="8743950" cy="1500187"/>
          </a:xfrm>
        </p:spPr>
        <p:txBody>
          <a:bodyPr anchor="b"/>
          <a:lstStyle>
            <a:lvl1pPr marL="0" indent="0">
              <a:buNone/>
              <a:defRPr sz="2000"/>
            </a:lvl1pPr>
            <a:lvl2pPr marL="457136" indent="0">
              <a:buNone/>
              <a:defRPr sz="1800"/>
            </a:lvl2pPr>
            <a:lvl3pPr marL="914273" indent="0">
              <a:buNone/>
              <a:defRPr sz="1600"/>
            </a:lvl3pPr>
            <a:lvl4pPr marL="1371410" indent="0">
              <a:buNone/>
              <a:defRPr sz="1400"/>
            </a:lvl4pPr>
            <a:lvl5pPr marL="1828546" indent="0">
              <a:buNone/>
              <a:defRPr sz="1400"/>
            </a:lvl5pPr>
            <a:lvl6pPr marL="2285682" indent="0">
              <a:buNone/>
              <a:defRPr sz="1400"/>
            </a:lvl6pPr>
            <a:lvl7pPr marL="2742818" indent="0">
              <a:buNone/>
              <a:defRPr sz="1400"/>
            </a:lvl7pPr>
            <a:lvl8pPr marL="3199954" indent="0">
              <a:buNone/>
              <a:defRPr sz="1400"/>
            </a:lvl8pPr>
            <a:lvl9pPr marL="365709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lgn="l" eaLnBrk="0" hangingPunct="0">
              <a:defRPr>
                <a:latin typeface="Times New Roman" pitchFamily="18" charset="0"/>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pPr>
              <a:defRPr/>
            </a:pPr>
            <a:fld id="{D83E014E-6D22-4EB1-BE5B-0E0509434671}" type="slidenum">
              <a:rPr lang="en-GB"/>
              <a:pPr>
                <a:defRPr/>
              </a:pPr>
              <a:t>‹#›</a:t>
            </a:fld>
            <a:endParaRPr lang="en-GB"/>
          </a:p>
        </p:txBody>
      </p:sp>
    </p:spTree>
    <p:extLst>
      <p:ext uri="{BB962C8B-B14F-4D97-AF65-F5344CB8AC3E}">
        <p14:creationId xmlns:p14="http://schemas.microsoft.com/office/powerpoint/2010/main" val="2534620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4" y="1600214"/>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9700" y="1600214"/>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cs typeface="Arial"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lgn="l" eaLnBrk="0" hangingPunct="0">
              <a:defRPr>
                <a:latin typeface="Times New Roman" pitchFamily="18" charset="0"/>
                <a:cs typeface="Arial"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pPr>
              <a:defRPr/>
            </a:pPr>
            <a:fld id="{80E7727D-4568-4C0F-947A-8B4E2C0A217C}" type="slidenum">
              <a:rPr lang="en-GB"/>
              <a:pPr>
                <a:defRPr/>
              </a:pPr>
              <a:t>‹#›</a:t>
            </a:fld>
            <a:endParaRPr lang="en-GB"/>
          </a:p>
        </p:txBody>
      </p:sp>
    </p:spTree>
    <p:extLst>
      <p:ext uri="{BB962C8B-B14F-4D97-AF65-F5344CB8AC3E}">
        <p14:creationId xmlns:p14="http://schemas.microsoft.com/office/powerpoint/2010/main" val="2834095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136" indent="0">
              <a:buNone/>
              <a:defRPr sz="2000" b="1"/>
            </a:lvl2pPr>
            <a:lvl3pPr marL="914273" indent="0">
              <a:buNone/>
              <a:defRPr sz="1800" b="1"/>
            </a:lvl3pPr>
            <a:lvl4pPr marL="1371410" indent="0">
              <a:buNone/>
              <a:defRPr sz="1600" b="1"/>
            </a:lvl4pPr>
            <a:lvl5pPr marL="1828546" indent="0">
              <a:buNone/>
              <a:defRPr sz="1600" b="1"/>
            </a:lvl5pPr>
            <a:lvl6pPr marL="2285682" indent="0">
              <a:buNone/>
              <a:defRPr sz="1600" b="1"/>
            </a:lvl6pPr>
            <a:lvl7pPr marL="2742818" indent="0">
              <a:buNone/>
              <a:defRPr sz="1600" b="1"/>
            </a:lvl7pPr>
            <a:lvl8pPr marL="3199954" indent="0">
              <a:buNone/>
              <a:defRPr sz="1600" b="1"/>
            </a:lvl8pPr>
            <a:lvl9pPr marL="36570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136" indent="0">
              <a:buNone/>
              <a:defRPr sz="2000" b="1"/>
            </a:lvl2pPr>
            <a:lvl3pPr marL="914273" indent="0">
              <a:buNone/>
              <a:defRPr sz="1800" b="1"/>
            </a:lvl3pPr>
            <a:lvl4pPr marL="1371410" indent="0">
              <a:buNone/>
              <a:defRPr sz="1600" b="1"/>
            </a:lvl4pPr>
            <a:lvl5pPr marL="1828546" indent="0">
              <a:buNone/>
              <a:defRPr sz="1600" b="1"/>
            </a:lvl5pPr>
            <a:lvl6pPr marL="2285682" indent="0">
              <a:buNone/>
              <a:defRPr sz="1600" b="1"/>
            </a:lvl6pPr>
            <a:lvl7pPr marL="2742818" indent="0">
              <a:buNone/>
              <a:defRPr sz="1600" b="1"/>
            </a:lvl7pPr>
            <a:lvl8pPr marL="3199954" indent="0">
              <a:buNone/>
              <a:defRPr sz="1600" b="1"/>
            </a:lvl8pPr>
            <a:lvl9pPr marL="36570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cs typeface="Arial" pitchFamily="34" charset="0"/>
              </a:defRPr>
            </a:lvl1pPr>
          </a:lstStyle>
          <a:p>
            <a:pPr>
              <a:defRPr/>
            </a:pPr>
            <a:endParaRPr lang="en-GB"/>
          </a:p>
        </p:txBody>
      </p:sp>
      <p:sp>
        <p:nvSpPr>
          <p:cNvPr id="8" name="Rectangle 5"/>
          <p:cNvSpPr>
            <a:spLocks noGrp="1" noChangeArrowheads="1"/>
          </p:cNvSpPr>
          <p:nvPr>
            <p:ph type="ftr" sz="quarter" idx="11"/>
          </p:nvPr>
        </p:nvSpPr>
        <p:spPr/>
        <p:txBody>
          <a:bodyPr/>
          <a:lstStyle>
            <a:lvl1pPr algn="l" eaLnBrk="0" hangingPunct="0">
              <a:defRPr>
                <a:latin typeface="Times New Roman" pitchFamily="18" charset="0"/>
                <a:cs typeface="Arial" pitchFamily="34" charse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pPr>
              <a:defRPr/>
            </a:pPr>
            <a:fld id="{6D8A4A10-09E6-4024-894A-45089A916E76}" type="slidenum">
              <a:rPr lang="en-GB"/>
              <a:pPr>
                <a:defRPr/>
              </a:pPr>
              <a:t>‹#›</a:t>
            </a:fld>
            <a:endParaRPr lang="en-GB"/>
          </a:p>
        </p:txBody>
      </p:sp>
    </p:spTree>
    <p:extLst>
      <p:ext uri="{BB962C8B-B14F-4D97-AF65-F5344CB8AC3E}">
        <p14:creationId xmlns:p14="http://schemas.microsoft.com/office/powerpoint/2010/main" val="715687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cs typeface="Arial" pitchFamily="34" charset="0"/>
              </a:defRPr>
            </a:lvl1pPr>
          </a:lstStyle>
          <a:p>
            <a:pPr>
              <a:defRPr/>
            </a:pPr>
            <a:endParaRPr lang="en-GB"/>
          </a:p>
        </p:txBody>
      </p:sp>
      <p:sp>
        <p:nvSpPr>
          <p:cNvPr id="4" name="Rectangle 5"/>
          <p:cNvSpPr>
            <a:spLocks noGrp="1" noChangeArrowheads="1"/>
          </p:cNvSpPr>
          <p:nvPr>
            <p:ph type="ftr" sz="quarter" idx="11"/>
          </p:nvPr>
        </p:nvSpPr>
        <p:spPr/>
        <p:txBody>
          <a:bodyPr/>
          <a:lstStyle>
            <a:lvl1pPr algn="l" eaLnBrk="0" hangingPunct="0">
              <a:defRPr>
                <a:latin typeface="Times New Roman" pitchFamily="18" charset="0"/>
                <a:cs typeface="Arial" pitchFamily="34" charse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pPr>
              <a:defRPr/>
            </a:pPr>
            <a:fld id="{E7E32D77-4426-4D2A-9A43-E33346B6663D}" type="slidenum">
              <a:rPr lang="en-GB"/>
              <a:pPr>
                <a:defRPr/>
              </a:pPr>
              <a:t>‹#›</a:t>
            </a:fld>
            <a:endParaRPr lang="en-GB"/>
          </a:p>
        </p:txBody>
      </p:sp>
    </p:spTree>
    <p:extLst>
      <p:ext uri="{BB962C8B-B14F-4D97-AF65-F5344CB8AC3E}">
        <p14:creationId xmlns:p14="http://schemas.microsoft.com/office/powerpoint/2010/main" val="3458698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cs typeface="Arial" pitchFamily="34" charset="0"/>
              </a:defRPr>
            </a:lvl1pPr>
          </a:lstStyle>
          <a:p>
            <a:pPr>
              <a:defRPr/>
            </a:pPr>
            <a:endParaRPr lang="en-GB"/>
          </a:p>
        </p:txBody>
      </p:sp>
      <p:sp>
        <p:nvSpPr>
          <p:cNvPr id="3" name="Rectangle 5"/>
          <p:cNvSpPr>
            <a:spLocks noGrp="1" noChangeArrowheads="1"/>
          </p:cNvSpPr>
          <p:nvPr>
            <p:ph type="ftr" sz="quarter" idx="11"/>
          </p:nvPr>
        </p:nvSpPr>
        <p:spPr/>
        <p:txBody>
          <a:bodyPr/>
          <a:lstStyle>
            <a:lvl1pPr algn="l" eaLnBrk="0" hangingPunct="0">
              <a:defRPr>
                <a:latin typeface="Times New Roman" pitchFamily="18" charset="0"/>
                <a:cs typeface="Arial" pitchFamily="34" charset="0"/>
              </a:defRPr>
            </a:lvl1pPr>
          </a:lstStyle>
          <a:p>
            <a:pPr>
              <a:defRPr/>
            </a:pPr>
            <a:endParaRPr lang="en-GB"/>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pPr>
              <a:defRPr/>
            </a:pPr>
            <a:fld id="{F70B2C5F-8817-4AFE-A5B7-A93FC9A3311D}" type="slidenum">
              <a:rPr lang="en-GB"/>
              <a:pPr>
                <a:defRPr/>
              </a:pPr>
              <a:t>‹#›</a:t>
            </a:fld>
            <a:endParaRPr lang="en-GB"/>
          </a:p>
        </p:txBody>
      </p:sp>
    </p:spTree>
    <p:extLst>
      <p:ext uri="{BB962C8B-B14F-4D97-AF65-F5344CB8AC3E}">
        <p14:creationId xmlns:p14="http://schemas.microsoft.com/office/powerpoint/2010/main" val="862681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550"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22732" y="273062"/>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5" y="1435103"/>
            <a:ext cx="3384550" cy="4691063"/>
          </a:xfrm>
        </p:spPr>
        <p:txBody>
          <a:bodyPr/>
          <a:lstStyle>
            <a:lvl1pPr marL="0" indent="0">
              <a:buNone/>
              <a:defRPr sz="1400"/>
            </a:lvl1pPr>
            <a:lvl2pPr marL="457136" indent="0">
              <a:buNone/>
              <a:defRPr sz="1200"/>
            </a:lvl2pPr>
            <a:lvl3pPr marL="914273" indent="0">
              <a:buNone/>
              <a:defRPr sz="1000"/>
            </a:lvl3pPr>
            <a:lvl4pPr marL="1371410" indent="0">
              <a:buNone/>
              <a:defRPr sz="900"/>
            </a:lvl4pPr>
            <a:lvl5pPr marL="1828546" indent="0">
              <a:buNone/>
              <a:defRPr sz="900"/>
            </a:lvl5pPr>
            <a:lvl6pPr marL="2285682" indent="0">
              <a:buNone/>
              <a:defRPr sz="900"/>
            </a:lvl6pPr>
            <a:lvl7pPr marL="2742818" indent="0">
              <a:buNone/>
              <a:defRPr sz="900"/>
            </a:lvl7pPr>
            <a:lvl8pPr marL="3199954" indent="0">
              <a:buNone/>
              <a:defRPr sz="900"/>
            </a:lvl8pPr>
            <a:lvl9pPr marL="365709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cs typeface="Arial"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lgn="l" eaLnBrk="0" hangingPunct="0">
              <a:defRPr>
                <a:latin typeface="Times New Roman" pitchFamily="18" charset="0"/>
                <a:cs typeface="Arial"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pPr>
              <a:defRPr/>
            </a:pPr>
            <a:fld id="{7AA86AF6-35CC-484C-A5E3-21912A5F2B25}" type="slidenum">
              <a:rPr lang="en-GB"/>
              <a:pPr>
                <a:defRPr/>
              </a:pPr>
              <a:t>‹#›</a:t>
            </a:fld>
            <a:endParaRPr lang="en-GB"/>
          </a:p>
        </p:txBody>
      </p:sp>
    </p:spTree>
    <p:extLst>
      <p:ext uri="{BB962C8B-B14F-4D97-AF65-F5344CB8AC3E}">
        <p14:creationId xmlns:p14="http://schemas.microsoft.com/office/powerpoint/2010/main" val="3442455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136" indent="0">
              <a:buNone/>
              <a:defRPr sz="2800"/>
            </a:lvl2pPr>
            <a:lvl3pPr marL="914273" indent="0">
              <a:buNone/>
              <a:defRPr sz="2400"/>
            </a:lvl3pPr>
            <a:lvl4pPr marL="1371410" indent="0">
              <a:buNone/>
              <a:defRPr sz="2000"/>
            </a:lvl4pPr>
            <a:lvl5pPr marL="1828546" indent="0">
              <a:buNone/>
              <a:defRPr sz="2000"/>
            </a:lvl5pPr>
            <a:lvl6pPr marL="2285682" indent="0">
              <a:buNone/>
              <a:defRPr sz="2000"/>
            </a:lvl6pPr>
            <a:lvl7pPr marL="2742818" indent="0">
              <a:buNone/>
              <a:defRPr sz="2000"/>
            </a:lvl7pPr>
            <a:lvl8pPr marL="3199954" indent="0">
              <a:buNone/>
              <a:defRPr sz="2000"/>
            </a:lvl8pPr>
            <a:lvl9pPr marL="3657091" indent="0">
              <a:buNone/>
              <a:defRPr sz="2000"/>
            </a:lvl9pPr>
          </a:lstStyle>
          <a:p>
            <a:pPr lvl="0"/>
            <a:endParaRPr lang="en-GB"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136" indent="0">
              <a:buNone/>
              <a:defRPr sz="1200"/>
            </a:lvl2pPr>
            <a:lvl3pPr marL="914273" indent="0">
              <a:buNone/>
              <a:defRPr sz="1000"/>
            </a:lvl3pPr>
            <a:lvl4pPr marL="1371410" indent="0">
              <a:buNone/>
              <a:defRPr sz="900"/>
            </a:lvl4pPr>
            <a:lvl5pPr marL="1828546" indent="0">
              <a:buNone/>
              <a:defRPr sz="900"/>
            </a:lvl5pPr>
            <a:lvl6pPr marL="2285682" indent="0">
              <a:buNone/>
              <a:defRPr sz="900"/>
            </a:lvl6pPr>
            <a:lvl7pPr marL="2742818" indent="0">
              <a:buNone/>
              <a:defRPr sz="900"/>
            </a:lvl7pPr>
            <a:lvl8pPr marL="3199954" indent="0">
              <a:buNone/>
              <a:defRPr sz="900"/>
            </a:lvl8pPr>
            <a:lvl9pPr marL="365709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cs typeface="Arial"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lgn="l" eaLnBrk="0" hangingPunct="0">
              <a:defRPr>
                <a:latin typeface="Times New Roman" pitchFamily="18" charset="0"/>
                <a:cs typeface="Arial"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pPr>
              <a:defRPr/>
            </a:pPr>
            <a:fld id="{8D2DB421-E230-4FBD-8D72-62F6CDD57988}" type="slidenum">
              <a:rPr lang="en-GB"/>
              <a:pPr>
                <a:defRPr/>
              </a:pPr>
              <a:t>‹#›</a:t>
            </a:fld>
            <a:endParaRPr lang="en-GB"/>
          </a:p>
        </p:txBody>
      </p:sp>
    </p:spTree>
    <p:extLst>
      <p:ext uri="{BB962C8B-B14F-4D97-AF65-F5344CB8AC3E}">
        <p14:creationId xmlns:p14="http://schemas.microsoft.com/office/powerpoint/2010/main" val="51230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57304" y="1828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9700" y="1828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40940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lgn="l" eaLnBrk="0" hangingPunct="0">
              <a:defRPr>
                <a:latin typeface="Times New Roman" pitchFamily="18" charset="0"/>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pPr>
              <a:defRPr/>
            </a:pPr>
            <a:fld id="{32A395C9-0023-476C-B1E6-FCB59409A7CA}" type="slidenum">
              <a:rPr lang="en-GB"/>
              <a:pPr>
                <a:defRPr/>
              </a:pPr>
              <a:t>‹#›</a:t>
            </a:fld>
            <a:endParaRPr lang="en-GB"/>
          </a:p>
        </p:txBody>
      </p:sp>
    </p:spTree>
    <p:extLst>
      <p:ext uri="{BB962C8B-B14F-4D97-AF65-F5344CB8AC3E}">
        <p14:creationId xmlns:p14="http://schemas.microsoft.com/office/powerpoint/2010/main" val="2505097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7" y="274648"/>
            <a:ext cx="2314575"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4360" y="27464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lgn="l" eaLnBrk="0" hangingPunct="0">
              <a:defRPr>
                <a:latin typeface="Times New Roman" pitchFamily="18" charset="0"/>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pPr>
              <a:defRPr/>
            </a:pPr>
            <a:fld id="{0729851E-B01B-4C7B-B555-6C88FBCD737C}" type="slidenum">
              <a:rPr lang="en-GB"/>
              <a:pPr>
                <a:defRPr/>
              </a:pPr>
              <a:t>‹#›</a:t>
            </a:fld>
            <a:endParaRPr lang="en-GB"/>
          </a:p>
        </p:txBody>
      </p:sp>
    </p:spTree>
    <p:extLst>
      <p:ext uri="{BB962C8B-B14F-4D97-AF65-F5344CB8AC3E}">
        <p14:creationId xmlns:p14="http://schemas.microsoft.com/office/powerpoint/2010/main" val="2016184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4" y="1600214"/>
            <a:ext cx="4552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19700" y="1600200"/>
            <a:ext cx="45529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219700" y="3938599"/>
            <a:ext cx="45529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eaLnBrk="0" hangingPunct="0">
              <a:defRPr>
                <a:latin typeface="Times New Roman" pitchFamily="18" charset="0"/>
                <a:cs typeface="Arial" pitchFamily="34" charset="0"/>
              </a:defRPr>
            </a:lvl1pPr>
          </a:lstStyle>
          <a:p>
            <a:pPr>
              <a:defRPr/>
            </a:pPr>
            <a:endParaRPr lang="en-GB"/>
          </a:p>
        </p:txBody>
      </p:sp>
      <p:sp>
        <p:nvSpPr>
          <p:cNvPr id="7" name="Rectangle 5"/>
          <p:cNvSpPr>
            <a:spLocks noGrp="1" noChangeArrowheads="1"/>
          </p:cNvSpPr>
          <p:nvPr>
            <p:ph type="ftr" sz="quarter" idx="11"/>
          </p:nvPr>
        </p:nvSpPr>
        <p:spPr/>
        <p:txBody>
          <a:bodyPr/>
          <a:lstStyle>
            <a:lvl1pPr algn="l" eaLnBrk="0" hangingPunct="0">
              <a:defRPr>
                <a:latin typeface="Times New Roman" pitchFamily="18" charset="0"/>
                <a:cs typeface="Arial" pitchFamily="34" charset="0"/>
              </a:defRPr>
            </a:lvl1pPr>
          </a:lstStyle>
          <a:p>
            <a:pPr>
              <a:defRPr/>
            </a:pPr>
            <a:endParaRPr lang="en-GB"/>
          </a:p>
        </p:txBody>
      </p:sp>
      <p:sp>
        <p:nvSpPr>
          <p:cNvPr id="8"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pPr>
              <a:defRPr/>
            </a:pPr>
            <a:fld id="{F8EE0946-A9EA-4B0C-97BF-25B6852A39E4}" type="slidenum">
              <a:rPr lang="en-GB"/>
              <a:pPr>
                <a:defRPr/>
              </a:pPr>
              <a:t>‹#›</a:t>
            </a:fld>
            <a:endParaRPr lang="en-GB"/>
          </a:p>
        </p:txBody>
      </p:sp>
    </p:spTree>
    <p:extLst>
      <p:ext uri="{BB962C8B-B14F-4D97-AF65-F5344CB8AC3E}">
        <p14:creationId xmlns:p14="http://schemas.microsoft.com/office/powerpoint/2010/main" val="3823803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48"/>
            <a:ext cx="92583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cs typeface="Arial" pitchFamily="34" charset="0"/>
              </a:defRPr>
            </a:lvl1pPr>
          </a:lstStyle>
          <a:p>
            <a:pPr>
              <a:defRPr/>
            </a:pPr>
            <a:endParaRPr lang="en-GB"/>
          </a:p>
        </p:txBody>
      </p:sp>
      <p:sp>
        <p:nvSpPr>
          <p:cNvPr id="4" name="Rectangle 5"/>
          <p:cNvSpPr>
            <a:spLocks noGrp="1" noChangeArrowheads="1"/>
          </p:cNvSpPr>
          <p:nvPr>
            <p:ph type="ftr" sz="quarter" idx="11"/>
          </p:nvPr>
        </p:nvSpPr>
        <p:spPr/>
        <p:txBody>
          <a:bodyPr/>
          <a:lstStyle>
            <a:lvl1pPr algn="l" eaLnBrk="0" hangingPunct="0">
              <a:defRPr>
                <a:latin typeface="Times New Roman" pitchFamily="18" charset="0"/>
                <a:cs typeface="Arial" pitchFamily="34" charse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cs typeface="Arial" pitchFamily="34" charset="0"/>
              </a:defRPr>
            </a:lvl1pPr>
          </a:lstStyle>
          <a:p>
            <a:pPr>
              <a:defRPr/>
            </a:pPr>
            <a:fld id="{15344DCA-A187-49ED-B6AA-7BECC71A0CED}" type="slidenum">
              <a:rPr lang="en-GB"/>
              <a:pPr>
                <a:defRPr/>
              </a:pPr>
              <a:t>‹#›</a:t>
            </a:fld>
            <a:endParaRPr lang="en-GB"/>
          </a:p>
        </p:txBody>
      </p:sp>
    </p:spTree>
    <p:extLst>
      <p:ext uri="{BB962C8B-B14F-4D97-AF65-F5344CB8AC3E}">
        <p14:creationId xmlns:p14="http://schemas.microsoft.com/office/powerpoint/2010/main" val="3591209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7302" y="228600"/>
            <a:ext cx="7772400" cy="12192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57302" y="1828800"/>
            <a:ext cx="7772400" cy="4800600"/>
          </a:xfrm>
        </p:spPr>
        <p:txBody>
          <a:bodyPr/>
          <a:lstStyle/>
          <a:p>
            <a:pPr lvl="0"/>
            <a:endParaRPr lang="en-GB" noProof="0" dirty="0" smtClean="0"/>
          </a:p>
        </p:txBody>
      </p:sp>
    </p:spTree>
    <p:extLst>
      <p:ext uri="{BB962C8B-B14F-4D97-AF65-F5344CB8AC3E}">
        <p14:creationId xmlns:p14="http://schemas.microsoft.com/office/powerpoint/2010/main" val="18791049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3"/>
            <a:ext cx="874395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945709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423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8"/>
            <a:ext cx="874395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160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57304" y="1828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9700" y="1828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90776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611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290002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03155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692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4" y="273050"/>
            <a:ext cx="3384550"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22725" y="273058"/>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4"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62597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12335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35171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28600"/>
            <a:ext cx="1943100" cy="6400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57300" y="228600"/>
            <a:ext cx="56769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715461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57300" y="228600"/>
            <a:ext cx="7772400" cy="640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82455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7772400" cy="12192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57300" y="1828800"/>
            <a:ext cx="7772400" cy="4800600"/>
          </a:xfrm>
        </p:spPr>
        <p:txBody>
          <a:bodyPr/>
          <a:lstStyle/>
          <a:p>
            <a:pPr lvl="0"/>
            <a:endParaRPr lang="en-GB" noProof="0" dirty="0" smtClean="0"/>
          </a:p>
        </p:txBody>
      </p:sp>
    </p:spTree>
    <p:extLst>
      <p:ext uri="{BB962C8B-B14F-4D97-AF65-F5344CB8AC3E}">
        <p14:creationId xmlns:p14="http://schemas.microsoft.com/office/powerpoint/2010/main" val="19310724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7772400" cy="1219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57304" y="18288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9700" y="18288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7070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168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49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4" y="273050"/>
            <a:ext cx="3384550"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22725" y="273058"/>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4"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744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172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1.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1.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4.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1000" b="-1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7300" y="2286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257300" y="1828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Font typeface="Symbol"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Font typeface="Wingdings" pitchFamily="2" charset="2"/>
        <a:buChar char="Ÿ"/>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64000"/>
        <a:buFont typeface="Wingdings" pitchFamily="2" charset="2"/>
        <a:buChar char="Ÿ"/>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5pPr>
      <a:lvl6pPr marL="25146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6pPr>
      <a:lvl7pPr marL="29718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7pPr>
      <a:lvl8pPr marL="34290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8pPr>
      <a:lvl9pPr marL="38862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83780"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GB"/>
          </a:p>
        </p:txBody>
      </p:sp>
      <p:sp>
        <p:nvSpPr>
          <p:cNvPr id="1483781"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GB"/>
          </a:p>
        </p:txBody>
      </p:sp>
      <p:sp>
        <p:nvSpPr>
          <p:cNvPr id="1483782"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cs typeface="+mn-cs"/>
              </a:defRPr>
            </a:lvl1pPr>
          </a:lstStyle>
          <a:p>
            <a:pPr>
              <a:defRPr/>
            </a:pPr>
            <a:fld id="{78D77681-301D-40E0-B593-EEB0313662B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6832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1" hangingPunct="1">
              <a:spcBef>
                <a:spcPct val="0"/>
              </a:spcBef>
              <a:defRPr sz="1400">
                <a:solidFill>
                  <a:srgbClr val="000000"/>
                </a:solidFill>
                <a:latin typeface="Arial"/>
                <a:cs typeface="Arial"/>
              </a:defRPr>
            </a:lvl1pPr>
          </a:lstStyle>
          <a:p>
            <a:pPr>
              <a:defRPr/>
            </a:pPr>
            <a:endParaRPr lang="en-GB"/>
          </a:p>
        </p:txBody>
      </p:sp>
      <p:sp>
        <p:nvSpPr>
          <p:cNvPr id="56832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spcBef>
                <a:spcPct val="0"/>
              </a:spcBef>
              <a:defRPr sz="1400">
                <a:solidFill>
                  <a:srgbClr val="000000"/>
                </a:solidFill>
                <a:latin typeface="Arial"/>
                <a:cs typeface="Arial"/>
              </a:defRPr>
            </a:lvl1pPr>
          </a:lstStyle>
          <a:p>
            <a:pPr>
              <a:defRPr/>
            </a:pPr>
            <a:endParaRPr lang="en-GB"/>
          </a:p>
        </p:txBody>
      </p:sp>
      <p:sp>
        <p:nvSpPr>
          <p:cNvPr id="56832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spcBef>
                <a:spcPct val="0"/>
              </a:spcBef>
              <a:defRPr sz="1400">
                <a:solidFill>
                  <a:srgbClr val="000000"/>
                </a:solidFill>
                <a:latin typeface="Arial"/>
                <a:cs typeface="Arial"/>
              </a:defRPr>
            </a:lvl1pPr>
          </a:lstStyle>
          <a:p>
            <a:pPr>
              <a:defRPr/>
            </a:pPr>
            <a:fld id="{1C3212CF-08C1-4DA2-8DD6-E04886A2B89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36" algn="ctr" rtl="0" fontAlgn="base">
        <a:spcBef>
          <a:spcPct val="0"/>
        </a:spcBef>
        <a:spcAft>
          <a:spcPct val="0"/>
        </a:spcAft>
        <a:defRPr sz="4400">
          <a:solidFill>
            <a:schemeClr val="tx2"/>
          </a:solidFill>
          <a:latin typeface="Arial" charset="0"/>
          <a:cs typeface="Arial" charset="0"/>
        </a:defRPr>
      </a:lvl6pPr>
      <a:lvl7pPr marL="914273" algn="ctr" rtl="0" fontAlgn="base">
        <a:spcBef>
          <a:spcPct val="0"/>
        </a:spcBef>
        <a:spcAft>
          <a:spcPct val="0"/>
        </a:spcAft>
        <a:defRPr sz="4400">
          <a:solidFill>
            <a:schemeClr val="tx2"/>
          </a:solidFill>
          <a:latin typeface="Arial" charset="0"/>
          <a:cs typeface="Arial" charset="0"/>
        </a:defRPr>
      </a:lvl7pPr>
      <a:lvl8pPr marL="1371410" algn="ctr" rtl="0" fontAlgn="base">
        <a:spcBef>
          <a:spcPct val="0"/>
        </a:spcBef>
        <a:spcAft>
          <a:spcPct val="0"/>
        </a:spcAft>
        <a:defRPr sz="4400">
          <a:solidFill>
            <a:schemeClr val="tx2"/>
          </a:solidFill>
          <a:latin typeface="Arial" charset="0"/>
          <a:cs typeface="Arial" charset="0"/>
        </a:defRPr>
      </a:lvl8pPr>
      <a:lvl9pPr marL="1828546" algn="ctr" rtl="0" fontAlgn="base">
        <a:spcBef>
          <a:spcPct val="0"/>
        </a:spcBef>
        <a:spcAft>
          <a:spcPct val="0"/>
        </a:spcAft>
        <a:defRPr sz="4400">
          <a:solidFill>
            <a:schemeClr val="tx2"/>
          </a:solidFill>
          <a:latin typeface="Arial" charset="0"/>
          <a:cs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cs typeface="+mn-cs"/>
        </a:defRPr>
      </a:lvl2pPr>
      <a:lvl3pPr marL="1141413" indent="-227013" algn="l" rtl="0" eaLnBrk="0" fontAlgn="base" hangingPunct="0">
        <a:spcBef>
          <a:spcPct val="20000"/>
        </a:spcBef>
        <a:spcAft>
          <a:spcPct val="0"/>
        </a:spcAft>
        <a:buChar char="•"/>
        <a:defRPr sz="2400">
          <a:solidFill>
            <a:schemeClr val="tx1"/>
          </a:solidFill>
          <a:latin typeface="+mn-lt"/>
          <a:cs typeface="+mn-cs"/>
        </a:defRPr>
      </a:lvl3pPr>
      <a:lvl4pPr marL="1598613" indent="-227013" algn="l" rtl="0" eaLnBrk="0" fontAlgn="base" hangingPunct="0">
        <a:spcBef>
          <a:spcPct val="20000"/>
        </a:spcBef>
        <a:spcAft>
          <a:spcPct val="0"/>
        </a:spcAft>
        <a:buChar char="–"/>
        <a:defRPr sz="2000">
          <a:solidFill>
            <a:schemeClr val="tx1"/>
          </a:solidFill>
          <a:latin typeface="+mn-lt"/>
          <a:cs typeface="+mn-cs"/>
        </a:defRPr>
      </a:lvl4pPr>
      <a:lvl5pPr marL="2055813" indent="-227013" algn="l" rtl="0" eaLnBrk="0" fontAlgn="base" hangingPunct="0">
        <a:spcBef>
          <a:spcPct val="20000"/>
        </a:spcBef>
        <a:spcAft>
          <a:spcPct val="0"/>
        </a:spcAft>
        <a:buChar char="»"/>
        <a:defRPr sz="2000">
          <a:solidFill>
            <a:schemeClr val="tx1"/>
          </a:solidFill>
          <a:latin typeface="+mn-lt"/>
          <a:cs typeface="+mn-cs"/>
        </a:defRPr>
      </a:lvl5pPr>
      <a:lvl6pPr marL="2514250" indent="-228568" algn="l" rtl="0" fontAlgn="base">
        <a:spcBef>
          <a:spcPct val="20000"/>
        </a:spcBef>
        <a:spcAft>
          <a:spcPct val="0"/>
        </a:spcAft>
        <a:buChar char="»"/>
        <a:defRPr sz="2000">
          <a:solidFill>
            <a:schemeClr val="tx1"/>
          </a:solidFill>
          <a:latin typeface="+mn-lt"/>
          <a:cs typeface="+mn-cs"/>
        </a:defRPr>
      </a:lvl6pPr>
      <a:lvl7pPr marL="2971387" indent="-228568" algn="l" rtl="0" fontAlgn="base">
        <a:spcBef>
          <a:spcPct val="20000"/>
        </a:spcBef>
        <a:spcAft>
          <a:spcPct val="0"/>
        </a:spcAft>
        <a:buChar char="»"/>
        <a:defRPr sz="2000">
          <a:solidFill>
            <a:schemeClr val="tx1"/>
          </a:solidFill>
          <a:latin typeface="+mn-lt"/>
          <a:cs typeface="+mn-cs"/>
        </a:defRPr>
      </a:lvl7pPr>
      <a:lvl8pPr marL="3428524" indent="-228568" algn="l" rtl="0" fontAlgn="base">
        <a:spcBef>
          <a:spcPct val="20000"/>
        </a:spcBef>
        <a:spcAft>
          <a:spcPct val="0"/>
        </a:spcAft>
        <a:buChar char="»"/>
        <a:defRPr sz="2000">
          <a:solidFill>
            <a:schemeClr val="tx1"/>
          </a:solidFill>
          <a:latin typeface="+mn-lt"/>
          <a:cs typeface="+mn-cs"/>
        </a:defRPr>
      </a:lvl8pPr>
      <a:lvl9pPr marL="3885659" indent="-22856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273" rtl="0" eaLnBrk="1" latinLnBrk="0" hangingPunct="1">
        <a:defRPr sz="1800" kern="1200">
          <a:solidFill>
            <a:schemeClr val="tx1"/>
          </a:solidFill>
          <a:latin typeface="+mn-lt"/>
          <a:ea typeface="+mn-ea"/>
          <a:cs typeface="+mn-cs"/>
        </a:defRPr>
      </a:lvl1pPr>
      <a:lvl2pPr marL="457136" algn="l" defTabSz="914273" rtl="0" eaLnBrk="1" latinLnBrk="0" hangingPunct="1">
        <a:defRPr sz="1800" kern="1200">
          <a:solidFill>
            <a:schemeClr val="tx1"/>
          </a:solidFill>
          <a:latin typeface="+mn-lt"/>
          <a:ea typeface="+mn-ea"/>
          <a:cs typeface="+mn-cs"/>
        </a:defRPr>
      </a:lvl2pPr>
      <a:lvl3pPr marL="914273" algn="l" defTabSz="914273" rtl="0" eaLnBrk="1" latinLnBrk="0" hangingPunct="1">
        <a:defRPr sz="1800" kern="1200">
          <a:solidFill>
            <a:schemeClr val="tx1"/>
          </a:solidFill>
          <a:latin typeface="+mn-lt"/>
          <a:ea typeface="+mn-ea"/>
          <a:cs typeface="+mn-cs"/>
        </a:defRPr>
      </a:lvl3pPr>
      <a:lvl4pPr marL="1371410" algn="l" defTabSz="914273" rtl="0" eaLnBrk="1" latinLnBrk="0" hangingPunct="1">
        <a:defRPr sz="1800" kern="1200">
          <a:solidFill>
            <a:schemeClr val="tx1"/>
          </a:solidFill>
          <a:latin typeface="+mn-lt"/>
          <a:ea typeface="+mn-ea"/>
          <a:cs typeface="+mn-cs"/>
        </a:defRPr>
      </a:lvl4pPr>
      <a:lvl5pPr marL="1828546" algn="l" defTabSz="914273" rtl="0" eaLnBrk="1" latinLnBrk="0" hangingPunct="1">
        <a:defRPr sz="1800" kern="1200">
          <a:solidFill>
            <a:schemeClr val="tx1"/>
          </a:solidFill>
          <a:latin typeface="+mn-lt"/>
          <a:ea typeface="+mn-ea"/>
          <a:cs typeface="+mn-cs"/>
        </a:defRPr>
      </a:lvl5pPr>
      <a:lvl6pPr marL="2285682" algn="l" defTabSz="914273" rtl="0" eaLnBrk="1" latinLnBrk="0" hangingPunct="1">
        <a:defRPr sz="1800" kern="1200">
          <a:solidFill>
            <a:schemeClr val="tx1"/>
          </a:solidFill>
          <a:latin typeface="+mn-lt"/>
          <a:ea typeface="+mn-ea"/>
          <a:cs typeface="+mn-cs"/>
        </a:defRPr>
      </a:lvl6pPr>
      <a:lvl7pPr marL="2742818" algn="l" defTabSz="914273" rtl="0" eaLnBrk="1" latinLnBrk="0" hangingPunct="1">
        <a:defRPr sz="1800" kern="1200">
          <a:solidFill>
            <a:schemeClr val="tx1"/>
          </a:solidFill>
          <a:latin typeface="+mn-lt"/>
          <a:ea typeface="+mn-ea"/>
          <a:cs typeface="+mn-cs"/>
        </a:defRPr>
      </a:lvl7pPr>
      <a:lvl8pPr marL="3199954" algn="l" defTabSz="914273" rtl="0" eaLnBrk="1" latinLnBrk="0" hangingPunct="1">
        <a:defRPr sz="1800" kern="1200">
          <a:solidFill>
            <a:schemeClr val="tx1"/>
          </a:solidFill>
          <a:latin typeface="+mn-lt"/>
          <a:ea typeface="+mn-ea"/>
          <a:cs typeface="+mn-cs"/>
        </a:defRPr>
      </a:lvl8pPr>
      <a:lvl9pPr marL="3657091" algn="l" defTabSz="91427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t="-11000" b="-11000"/>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257300" y="2286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1257300" y="1828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Font typeface="Symbol"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Font typeface="Wingdings" pitchFamily="2" charset="2"/>
        <a:buChar char="Ÿ"/>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64000"/>
        <a:buFont typeface="Wingdings" pitchFamily="2" charset="2"/>
        <a:buChar char="Ÿ"/>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5pPr>
      <a:lvl6pPr marL="25146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6pPr>
      <a:lvl7pPr marL="29718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7pPr>
      <a:lvl8pPr marL="34290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8pPr>
      <a:lvl9pPr marL="38862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helwest.nhs.uk/home.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6.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8.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vmlDrawing" Target="../drawings/vmlDrawing3.vml"/><Relationship Id="rId5" Type="http://schemas.openxmlformats.org/officeDocument/2006/relationships/image" Target="../media/image42.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4.xml"/><Relationship Id="rId5" Type="http://schemas.openxmlformats.org/officeDocument/2006/relationships/image" Target="../media/image7.jpe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8.png"/><Relationship Id="rId2" Type="http://schemas.openxmlformats.org/officeDocument/2006/relationships/slideLayout" Target="../slideLayouts/slideLayout46.xml"/><Relationship Id="rId1" Type="http://schemas.openxmlformats.org/officeDocument/2006/relationships/vmlDrawing" Target="../drawings/vmlDrawing4.vml"/><Relationship Id="rId6" Type="http://schemas.openxmlformats.org/officeDocument/2006/relationships/image" Target="../media/image47.png"/><Relationship Id="rId5" Type="http://schemas.openxmlformats.org/officeDocument/2006/relationships/oleObject" Target="../embeddings/Microsoft_Excel_97-2003_Worksheet1.xls"/><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4.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714375" y="1000125"/>
            <a:ext cx="8743950" cy="1470025"/>
          </a:xfrm>
        </p:spPr>
        <p:txBody>
          <a:bodyPr/>
          <a:lstStyle/>
          <a:p>
            <a:r>
              <a:rPr lang="en-GB" sz="6000" dirty="0" smtClean="0">
                <a:latin typeface="Arial" pitchFamily="34" charset="0"/>
                <a:cs typeface="Arial" pitchFamily="34" charset="0"/>
              </a:rPr>
              <a:t>Neuropathic </a:t>
            </a:r>
            <a:r>
              <a:rPr lang="en-GB" sz="6000" dirty="0" smtClean="0">
                <a:latin typeface="Arial" pitchFamily="34" charset="0"/>
                <a:cs typeface="Arial" pitchFamily="34" charset="0"/>
              </a:rPr>
              <a:t>pain </a:t>
            </a:r>
            <a:r>
              <a:rPr lang="en-GB" sz="6000" dirty="0" smtClean="0">
                <a:latin typeface="Arial" pitchFamily="34" charset="0"/>
                <a:cs typeface="Arial" pitchFamily="34" charset="0"/>
              </a:rPr>
              <a:t>2</a:t>
            </a:r>
          </a:p>
        </p:txBody>
      </p:sp>
      <p:sp>
        <p:nvSpPr>
          <p:cNvPr id="19459" name="Rectangle 3"/>
          <p:cNvSpPr>
            <a:spLocks noGrp="1" noChangeArrowheads="1"/>
          </p:cNvSpPr>
          <p:nvPr>
            <p:ph type="subTitle" idx="1"/>
          </p:nvPr>
        </p:nvSpPr>
        <p:spPr>
          <a:xfrm>
            <a:off x="1428750" y="3113088"/>
            <a:ext cx="7200900" cy="3744912"/>
          </a:xfrm>
        </p:spPr>
        <p:txBody>
          <a:bodyPr/>
          <a:lstStyle/>
          <a:p>
            <a:pPr>
              <a:lnSpc>
                <a:spcPct val="110000"/>
              </a:lnSpc>
            </a:pPr>
            <a:r>
              <a:rPr lang="en-GB" sz="3600" dirty="0" smtClean="0">
                <a:latin typeface="Arial" pitchFamily="34" charset="0"/>
                <a:cs typeface="Arial" pitchFamily="34" charset="0"/>
              </a:rPr>
              <a:t>Andrew SC Rice</a:t>
            </a:r>
          </a:p>
          <a:p>
            <a:pPr>
              <a:lnSpc>
                <a:spcPct val="80000"/>
              </a:lnSpc>
            </a:pPr>
            <a:endParaRPr lang="en-GB" sz="1800" b="1" dirty="0" smtClean="0"/>
          </a:p>
          <a:p>
            <a:pPr>
              <a:lnSpc>
                <a:spcPct val="80000"/>
              </a:lnSpc>
            </a:pPr>
            <a:endParaRPr lang="en-GB" sz="1800" b="1" dirty="0" smtClean="0"/>
          </a:p>
        </p:txBody>
      </p:sp>
      <p:sp>
        <p:nvSpPr>
          <p:cNvPr id="19460" name="Text Box 4"/>
          <p:cNvSpPr txBox="1">
            <a:spLocks noChangeArrowheads="1"/>
          </p:cNvSpPr>
          <p:nvPr/>
        </p:nvSpPr>
        <p:spPr bwMode="auto">
          <a:xfrm>
            <a:off x="7786688" y="6357938"/>
            <a:ext cx="1406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sz="1600"/>
              <a:t>www.lpc.ac.uk</a:t>
            </a:r>
          </a:p>
        </p:txBody>
      </p:sp>
      <p:sp>
        <p:nvSpPr>
          <p:cNvPr id="19461" name="Text Box 5"/>
          <p:cNvSpPr txBox="1">
            <a:spLocks noChangeArrowheads="1"/>
          </p:cNvSpPr>
          <p:nvPr/>
        </p:nvSpPr>
        <p:spPr bwMode="auto">
          <a:xfrm>
            <a:off x="0" y="6357938"/>
            <a:ext cx="2003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sz="1600"/>
              <a:t>a.rice@imperial.ac.uk</a:t>
            </a:r>
          </a:p>
        </p:txBody>
      </p:sp>
      <p:pic>
        <p:nvPicPr>
          <p:cNvPr id="19462" name="Picture 6" descr="chelsea and westminster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r="204" b="19858"/>
          <a:stretch>
            <a:fillRect/>
          </a:stretch>
        </p:blipFill>
        <p:spPr bwMode="auto">
          <a:xfrm>
            <a:off x="3143250" y="5786438"/>
            <a:ext cx="38877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8" descr="Imperial mono"/>
          <p:cNvPicPr>
            <a:picLocks noChangeAspect="1" noChangeArrowheads="1"/>
          </p:cNvPicPr>
          <p:nvPr/>
        </p:nvPicPr>
        <p:blipFill>
          <a:blip r:embed="rId6">
            <a:lum contrast="42000"/>
            <a:extLst>
              <a:ext uri="{28A0092B-C50C-407E-A947-70E740481C1C}">
                <a14:useLocalDpi xmlns:a14="http://schemas.microsoft.com/office/drawing/2010/main" val="0"/>
              </a:ext>
            </a:extLst>
          </a:blip>
          <a:srcRect/>
          <a:stretch>
            <a:fillRect/>
          </a:stretch>
        </p:blipFill>
        <p:spPr bwMode="auto">
          <a:xfrm>
            <a:off x="214313" y="5572125"/>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64" name="Object 9"/>
          <p:cNvGraphicFramePr>
            <a:graphicFrameLocks noChangeAspect="1"/>
          </p:cNvGraphicFramePr>
          <p:nvPr/>
        </p:nvGraphicFramePr>
        <p:xfrm>
          <a:off x="7143750" y="5214938"/>
          <a:ext cx="2881313" cy="1093787"/>
        </p:xfrm>
        <a:graphic>
          <a:graphicData uri="http://schemas.openxmlformats.org/presentationml/2006/ole">
            <mc:AlternateContent xmlns:mc="http://schemas.openxmlformats.org/markup-compatibility/2006">
              <mc:Choice xmlns:v="urn:schemas-microsoft-com:vml" Requires="v">
                <p:oleObj spid="_x0000_s19466" name="Photo Editor Photo" r:id="rId7" imgW="8221223" imgH="2800741" progId="">
                  <p:embed/>
                </p:oleObj>
              </mc:Choice>
              <mc:Fallback>
                <p:oleObj name="Photo Editor Photo" r:id="rId7" imgW="8221223" imgH="2800741"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0" y="5214938"/>
                        <a:ext cx="2881313"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marL="512763" indent="-512763"/>
            <a:r>
              <a:rPr lang="en-GB" sz="2400" smtClean="0"/>
              <a:t>Is there a lesion or disease of the somatosensory system?</a:t>
            </a:r>
          </a:p>
        </p:txBody>
      </p:sp>
      <p:sp>
        <p:nvSpPr>
          <p:cNvPr id="28675" name="Rectangle 3"/>
          <p:cNvSpPr>
            <a:spLocks noGrp="1" noChangeArrowheads="1"/>
          </p:cNvSpPr>
          <p:nvPr>
            <p:ph type="body" sz="half" idx="1"/>
          </p:nvPr>
        </p:nvSpPr>
        <p:spPr>
          <a:xfrm>
            <a:off x="-142875" y="1357313"/>
            <a:ext cx="5821363" cy="5143500"/>
          </a:xfrm>
        </p:spPr>
        <p:txBody>
          <a:bodyPr/>
          <a:lstStyle/>
          <a:p>
            <a:pPr marL="836613" lvl="1" indent="-379413">
              <a:buFont typeface="Symbol" pitchFamily="18" charset="2"/>
              <a:buChar char="·"/>
            </a:pPr>
            <a:r>
              <a:rPr lang="en-US" smtClean="0">
                <a:solidFill>
                  <a:srgbClr val="AFBFFB"/>
                </a:solidFill>
              </a:rPr>
              <a:t>Clinical history and examination</a:t>
            </a:r>
          </a:p>
          <a:p>
            <a:pPr marL="836613" lvl="1" indent="-379413">
              <a:buFont typeface="Symbol" pitchFamily="18" charset="2"/>
              <a:buChar char="·"/>
            </a:pPr>
            <a:r>
              <a:rPr lang="en-US" smtClean="0">
                <a:solidFill>
                  <a:srgbClr val="AFBFFB"/>
                </a:solidFill>
              </a:rPr>
              <a:t>Imaging</a:t>
            </a:r>
          </a:p>
          <a:p>
            <a:pPr marL="836613" lvl="1" indent="-379413">
              <a:buFont typeface="Symbol" pitchFamily="18" charset="2"/>
              <a:buChar char="·"/>
            </a:pPr>
            <a:r>
              <a:rPr lang="en-US" smtClean="0">
                <a:solidFill>
                  <a:srgbClr val="AFBFFB"/>
                </a:solidFill>
              </a:rPr>
              <a:t>Electrophysiological studies</a:t>
            </a:r>
          </a:p>
          <a:p>
            <a:pPr marL="836613" lvl="1" indent="-379413">
              <a:buFont typeface="Symbol" pitchFamily="18" charset="2"/>
              <a:buChar char="·"/>
            </a:pPr>
            <a:r>
              <a:rPr lang="en-US" smtClean="0">
                <a:solidFill>
                  <a:srgbClr val="0000CC"/>
                </a:solidFill>
              </a:rPr>
              <a:t>Quantitative sensory testing:</a:t>
            </a:r>
          </a:p>
          <a:p>
            <a:pPr marL="1236663" lvl="2" indent="-379413">
              <a:buFont typeface="Symbol" pitchFamily="18" charset="2"/>
              <a:buChar char="·"/>
            </a:pPr>
            <a:r>
              <a:rPr lang="en-US" smtClean="0">
                <a:solidFill>
                  <a:srgbClr val="0000CC"/>
                </a:solidFill>
              </a:rPr>
              <a:t>Determines sensory phenotype</a:t>
            </a:r>
          </a:p>
          <a:p>
            <a:pPr marL="1236663" lvl="2" indent="-379413">
              <a:buFont typeface="Symbol" pitchFamily="18" charset="2"/>
              <a:buChar char="·"/>
            </a:pPr>
            <a:r>
              <a:rPr lang="en-US" smtClean="0">
                <a:solidFill>
                  <a:srgbClr val="0000CC"/>
                </a:solidFill>
              </a:rPr>
              <a:t>Thermal thresholds for diagnosis of small fibre neuropathies</a:t>
            </a:r>
          </a:p>
          <a:p>
            <a:pPr marL="455613" indent="-455613">
              <a:buFontTx/>
              <a:buNone/>
            </a:pPr>
            <a:endParaRPr lang="en-US" smtClean="0"/>
          </a:p>
        </p:txBody>
      </p:sp>
      <p:pic>
        <p:nvPicPr>
          <p:cNvPr id="28676" name="Picture 4" descr="2.JPG"/>
          <p:cNvPicPr>
            <a:picLocks noChangeAspect="1"/>
          </p:cNvPicPr>
          <p:nvPr/>
        </p:nvPicPr>
        <p:blipFill>
          <a:blip r:embed="rId3">
            <a:extLst>
              <a:ext uri="{28A0092B-C50C-407E-A947-70E740481C1C}">
                <a14:useLocalDpi xmlns:a14="http://schemas.microsoft.com/office/drawing/2010/main" val="0"/>
              </a:ext>
            </a:extLst>
          </a:blip>
          <a:srcRect l="6944" r="15279" b="9375"/>
          <a:stretch>
            <a:fillRect/>
          </a:stretch>
        </p:blipFill>
        <p:spPr bwMode="auto">
          <a:xfrm>
            <a:off x="6357938" y="1500188"/>
            <a:ext cx="3071812"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075" y="3213100"/>
            <a:ext cx="5700713"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150" y="188913"/>
            <a:ext cx="828516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u="sng" smtClean="0"/>
              <a:t>DFNS  QST Protocol</a:t>
            </a:r>
          </a:p>
        </p:txBody>
      </p:sp>
      <p:sp>
        <p:nvSpPr>
          <p:cNvPr id="30723" name="TextBox 4"/>
          <p:cNvSpPr txBox="1">
            <a:spLocks noChangeArrowheads="1"/>
          </p:cNvSpPr>
          <p:nvPr/>
        </p:nvSpPr>
        <p:spPr bwMode="auto">
          <a:xfrm>
            <a:off x="7170738" y="6381750"/>
            <a:ext cx="2636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20000"/>
              </a:spcBef>
            </a:pPr>
            <a:r>
              <a:rPr lang="en-GB" sz="1100">
                <a:solidFill>
                  <a:srgbClr val="000000"/>
                </a:solidFill>
                <a:latin typeface="Arial" charset="0"/>
              </a:rPr>
              <a:t>Rolke et al Eur. J. Pain  2006;10:77–88</a:t>
            </a:r>
          </a:p>
        </p:txBody>
      </p:sp>
      <p:graphicFrame>
        <p:nvGraphicFramePr>
          <p:cNvPr id="30724" name="Object 2"/>
          <p:cNvGraphicFramePr>
            <a:graphicFrameLocks noChangeAspect="1"/>
          </p:cNvGraphicFramePr>
          <p:nvPr/>
        </p:nvGraphicFramePr>
        <p:xfrm>
          <a:off x="442913" y="1257300"/>
          <a:ext cx="9355137" cy="4845050"/>
        </p:xfrm>
        <a:graphic>
          <a:graphicData uri="http://schemas.openxmlformats.org/presentationml/2006/ole">
            <mc:AlternateContent xmlns:mc="http://schemas.openxmlformats.org/markup-compatibility/2006">
              <mc:Choice xmlns:v="urn:schemas-microsoft-com:vml" Requires="v">
                <p:oleObj spid="_x0000_s30727" name="Worksheet" r:id="rId3" imgW="6886490" imgH="2838298" progId="Excel.Sheet.12">
                  <p:embed/>
                </p:oleObj>
              </mc:Choice>
              <mc:Fallback>
                <p:oleObj name="Worksheet" r:id="rId3" imgW="6886490" imgH="2838298" progId="Excel.Shee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3" y="1257300"/>
                        <a:ext cx="9355137"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5" name="TextBox 9"/>
          <p:cNvSpPr txBox="1">
            <a:spLocks noChangeArrowheads="1"/>
          </p:cNvSpPr>
          <p:nvPr/>
        </p:nvSpPr>
        <p:spPr bwMode="auto">
          <a:xfrm>
            <a:off x="768350" y="6237288"/>
            <a:ext cx="3233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a:solidFill>
                  <a:srgbClr val="00B050"/>
                </a:solidFill>
                <a:latin typeface="Arial" charset="0"/>
              </a:rPr>
              <a:t>Non-noxious;</a:t>
            </a:r>
            <a:r>
              <a:rPr lang="en-GB">
                <a:solidFill>
                  <a:srgbClr val="92D050"/>
                </a:solidFill>
                <a:latin typeface="Arial" charset="0"/>
              </a:rPr>
              <a:t> </a:t>
            </a:r>
            <a:r>
              <a:rPr lang="en-GB">
                <a:solidFill>
                  <a:srgbClr val="FF0000"/>
                </a:solidFill>
                <a:latin typeface="Arial" charset="0"/>
              </a:rPr>
              <a:t>noxious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63" y="260350"/>
            <a:ext cx="9258300" cy="1143000"/>
          </a:xfrm>
        </p:spPr>
        <p:txBody>
          <a:bodyPr/>
          <a:lstStyle/>
          <a:p>
            <a:pPr>
              <a:defRPr/>
            </a:pPr>
            <a:r>
              <a:rPr lang="en-GB" i="1" dirty="0" smtClean="0">
                <a:solidFill>
                  <a:schemeClr val="accent2">
                    <a:lumMod val="75000"/>
                  </a:schemeClr>
                </a:solidFill>
              </a:rPr>
              <a:t/>
            </a:r>
            <a:br>
              <a:rPr lang="en-GB" i="1" dirty="0" smtClean="0">
                <a:solidFill>
                  <a:schemeClr val="accent2">
                    <a:lumMod val="75000"/>
                  </a:schemeClr>
                </a:solidFill>
              </a:rPr>
            </a:br>
            <a:endParaRPr lang="en-GB" i="1" dirty="0"/>
          </a:p>
        </p:txBody>
      </p:sp>
      <p:grpSp>
        <p:nvGrpSpPr>
          <p:cNvPr id="3" name="Group 14"/>
          <p:cNvGrpSpPr>
            <a:grpSpLocks/>
          </p:cNvGrpSpPr>
          <p:nvPr/>
        </p:nvGrpSpPr>
        <p:grpSpPr bwMode="auto">
          <a:xfrm>
            <a:off x="785813" y="1071563"/>
            <a:ext cx="7975600" cy="2786062"/>
            <a:chOff x="214278" y="1071546"/>
            <a:chExt cx="7974552" cy="2958477"/>
          </a:xfrm>
        </p:grpSpPr>
        <p:graphicFrame>
          <p:nvGraphicFramePr>
            <p:cNvPr id="9" name="Chart 8"/>
            <p:cNvGraphicFramePr/>
            <p:nvPr/>
          </p:nvGraphicFramePr>
          <p:xfrm>
            <a:off x="1285848" y="1071546"/>
            <a:ext cx="4286280" cy="295847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214278" y="2785945"/>
              <a:ext cx="1219040" cy="881644"/>
            </a:xfrm>
            <a:prstGeom prst="rect">
              <a:avLst/>
            </a:prstGeom>
            <a:noFill/>
          </p:spPr>
          <p:txBody>
            <a:bodyPr>
              <a:spAutoFit/>
            </a:bodyPr>
            <a:lstStyle/>
            <a:p>
              <a:pPr eaLnBrk="1" hangingPunct="1">
                <a:defRPr/>
              </a:pPr>
              <a:r>
                <a:rPr lang="en-GB" sz="3200" b="1" dirty="0">
                  <a:solidFill>
                    <a:srgbClr val="00B050"/>
                  </a:solidFill>
                  <a:effectLst>
                    <a:outerShdw blurRad="38100" dist="38100" dir="2700000" algn="tl">
                      <a:srgbClr val="000000">
                        <a:alpha val="43137"/>
                      </a:srgbClr>
                    </a:outerShdw>
                  </a:effectLst>
                </a:rPr>
                <a:t>↓</a:t>
              </a:r>
              <a:r>
                <a:rPr lang="en-GB" sz="1600" b="1" dirty="0">
                  <a:solidFill>
                    <a:srgbClr val="00B050"/>
                  </a:solidFill>
                </a:rPr>
                <a:t>Sensory </a:t>
              </a:r>
            </a:p>
            <a:p>
              <a:pPr eaLnBrk="1" hangingPunct="1">
                <a:defRPr/>
              </a:pPr>
              <a:r>
                <a:rPr lang="en-GB" sz="1600" b="1" dirty="0">
                  <a:solidFill>
                    <a:srgbClr val="00B050"/>
                  </a:solidFill>
                </a:rPr>
                <a:t>Loss</a:t>
              </a:r>
            </a:p>
          </p:txBody>
        </p:sp>
        <p:sp>
          <p:nvSpPr>
            <p:cNvPr id="11" name="TextBox 10"/>
            <p:cNvSpPr txBox="1"/>
            <p:nvPr/>
          </p:nvSpPr>
          <p:spPr>
            <a:xfrm>
              <a:off x="214278" y="1285635"/>
              <a:ext cx="1219040" cy="881644"/>
            </a:xfrm>
            <a:prstGeom prst="rect">
              <a:avLst/>
            </a:prstGeom>
            <a:noFill/>
          </p:spPr>
          <p:txBody>
            <a:bodyPr>
              <a:spAutoFit/>
            </a:bodyPr>
            <a:lstStyle/>
            <a:p>
              <a:pPr eaLnBrk="1" hangingPunct="1">
                <a:defRPr/>
              </a:pPr>
              <a:r>
                <a:rPr lang="en-GB" sz="3200" b="1" dirty="0">
                  <a:solidFill>
                    <a:srgbClr val="C00000"/>
                  </a:solidFill>
                  <a:effectLst>
                    <a:outerShdw blurRad="38100" dist="38100" dir="2700000" algn="tl">
                      <a:srgbClr val="000000">
                        <a:alpha val="43137"/>
                      </a:srgbClr>
                    </a:outerShdw>
                  </a:effectLst>
                </a:rPr>
                <a:t>↑</a:t>
              </a:r>
              <a:r>
                <a:rPr lang="en-GB" sz="1600" b="1" dirty="0">
                  <a:solidFill>
                    <a:srgbClr val="C00000"/>
                  </a:solidFill>
                </a:rPr>
                <a:t>Sensory </a:t>
              </a:r>
            </a:p>
            <a:p>
              <a:pPr eaLnBrk="1" hangingPunct="1">
                <a:defRPr/>
              </a:pPr>
              <a:r>
                <a:rPr lang="en-GB" sz="1600" b="1" dirty="0">
                  <a:solidFill>
                    <a:srgbClr val="C00000"/>
                  </a:solidFill>
                </a:rPr>
                <a:t>Gain</a:t>
              </a:r>
              <a:endParaRPr lang="en-GB" sz="2000" b="1" dirty="0">
                <a:solidFill>
                  <a:srgbClr val="C00000"/>
                </a:solidFill>
              </a:endParaRPr>
            </a:p>
          </p:txBody>
        </p:sp>
        <p:sp>
          <p:nvSpPr>
            <p:cNvPr id="31758" name="TextBox 11"/>
            <p:cNvSpPr txBox="1">
              <a:spLocks noChangeArrowheads="1"/>
            </p:cNvSpPr>
            <p:nvPr/>
          </p:nvSpPr>
          <p:spPr bwMode="auto">
            <a:xfrm>
              <a:off x="5500363" y="2285280"/>
              <a:ext cx="2688467" cy="42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sz="2000" u="sng">
                  <a:solidFill>
                    <a:srgbClr val="262673"/>
                  </a:solidFill>
                </a:rPr>
                <a:t>HIV +ve, no neuropathy</a:t>
              </a:r>
            </a:p>
          </p:txBody>
        </p:sp>
        <p:sp>
          <p:nvSpPr>
            <p:cNvPr id="31759" name="TextBox 12"/>
            <p:cNvSpPr txBox="1">
              <a:spLocks noChangeArrowheads="1"/>
            </p:cNvSpPr>
            <p:nvPr/>
          </p:nvSpPr>
          <p:spPr bwMode="auto">
            <a:xfrm>
              <a:off x="285715" y="2214554"/>
              <a:ext cx="909127" cy="62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sz="1600" b="1">
                  <a:solidFill>
                    <a:srgbClr val="00B0F0"/>
                  </a:solidFill>
                </a:rPr>
                <a:t>Normal </a:t>
              </a:r>
            </a:p>
            <a:p>
              <a:pPr eaLnBrk="1" hangingPunct="1"/>
              <a:r>
                <a:rPr lang="en-GB" sz="1600" b="1">
                  <a:solidFill>
                    <a:srgbClr val="00B0F0"/>
                  </a:solidFill>
                </a:rPr>
                <a:t>range</a:t>
              </a:r>
            </a:p>
          </p:txBody>
        </p:sp>
      </p:grpSp>
      <p:grpSp>
        <p:nvGrpSpPr>
          <p:cNvPr id="4" name="Group 30"/>
          <p:cNvGrpSpPr>
            <a:grpSpLocks/>
          </p:cNvGrpSpPr>
          <p:nvPr/>
        </p:nvGrpSpPr>
        <p:grpSpPr bwMode="auto">
          <a:xfrm>
            <a:off x="5572125" y="4076700"/>
            <a:ext cx="4143375" cy="2571750"/>
            <a:chOff x="4286244" y="2857496"/>
            <a:chExt cx="5731510" cy="3029915"/>
          </a:xfrm>
        </p:grpSpPr>
        <p:graphicFrame>
          <p:nvGraphicFramePr>
            <p:cNvPr id="15" name="Chart 14"/>
            <p:cNvGraphicFramePr/>
            <p:nvPr/>
          </p:nvGraphicFramePr>
          <p:xfrm>
            <a:off x="4286244" y="2857496"/>
            <a:ext cx="5731510" cy="3029915"/>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hteck 1"/>
            <p:cNvSpPr/>
            <p:nvPr/>
          </p:nvSpPr>
          <p:spPr>
            <a:xfrm>
              <a:off x="4780340" y="4877439"/>
              <a:ext cx="5233022" cy="673314"/>
            </a:xfrm>
            <a:prstGeom prst="rect">
              <a:avLst/>
            </a:prstGeom>
            <a:solidFill>
              <a:srgbClr val="92D050">
                <a:alpha val="22000"/>
              </a:srgbClr>
            </a:solidFill>
            <a:ln w="6350" cap="flat" cmpd="sng" algn="ctr">
              <a:solidFill>
                <a:sysClr val="window" lastClr="FFFFFF">
                  <a:lumMod val="50000"/>
                  <a:alpha val="69000"/>
                </a:sys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hangingPunct="1">
                <a:defRPr/>
              </a:pPr>
              <a:endParaRPr lang="en-GB">
                <a:solidFill>
                  <a:srgbClr val="FFFFFF"/>
                </a:solidFill>
              </a:endParaRPr>
            </a:p>
          </p:txBody>
        </p:sp>
        <p:sp>
          <p:nvSpPr>
            <p:cNvPr id="17" name="Rechteck 1"/>
            <p:cNvSpPr/>
            <p:nvPr/>
          </p:nvSpPr>
          <p:spPr>
            <a:xfrm>
              <a:off x="4780340" y="3409240"/>
              <a:ext cx="5233022" cy="458227"/>
            </a:xfrm>
            <a:prstGeom prst="rect">
              <a:avLst/>
            </a:prstGeom>
            <a:solidFill>
              <a:srgbClr val="FF0000">
                <a:alpha val="8000"/>
              </a:srgbClr>
            </a:solidFill>
            <a:ln w="6350" cap="flat" cmpd="sng" algn="ctr">
              <a:solidFill>
                <a:sysClr val="window" lastClr="FFFFFF">
                  <a:lumMod val="50000"/>
                  <a:alpha val="69000"/>
                </a:sys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hangingPunct="1">
                <a:defRPr/>
              </a:pPr>
              <a:endParaRPr lang="en-GB" dirty="0">
                <a:solidFill>
                  <a:srgbClr val="FFFFFF"/>
                </a:solidFill>
              </a:endParaRPr>
            </a:p>
          </p:txBody>
        </p:sp>
      </p:grpSp>
      <p:graphicFrame>
        <p:nvGraphicFramePr>
          <p:cNvPr id="18" name="Chart 17"/>
          <p:cNvGraphicFramePr/>
          <p:nvPr/>
        </p:nvGraphicFramePr>
        <p:xfrm>
          <a:off x="534989" y="4149080"/>
          <a:ext cx="4286280" cy="2428892"/>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p:cNvSpPr>
            <a:spLocks noChangeArrowheads="1"/>
          </p:cNvSpPr>
          <p:nvPr/>
        </p:nvSpPr>
        <p:spPr bwMode="auto">
          <a:xfrm>
            <a:off x="3684588" y="6308725"/>
            <a:ext cx="2881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GB" u="sng">
                <a:solidFill>
                  <a:srgbClr val="262673"/>
                </a:solidFill>
              </a:rPr>
              <a:t>HIV +ve,  neuropathy</a:t>
            </a:r>
          </a:p>
        </p:txBody>
      </p:sp>
      <p:sp>
        <p:nvSpPr>
          <p:cNvPr id="19" name="Title 1"/>
          <p:cNvSpPr txBox="1">
            <a:spLocks/>
          </p:cNvSpPr>
          <p:nvPr/>
        </p:nvSpPr>
        <p:spPr bwMode="auto">
          <a:xfrm>
            <a:off x="1255713" y="0"/>
            <a:ext cx="7772400" cy="1219200"/>
          </a:xfrm>
          <a:prstGeom prst="rect">
            <a:avLst/>
          </a:prstGeom>
          <a:noFill/>
          <a:ln w="9525">
            <a:noFill/>
            <a:miter lim="800000"/>
            <a:headEnd/>
            <a:tailEnd/>
          </a:ln>
        </p:spPr>
        <p:txBody>
          <a:bodyPr lIns="90488" tIns="44450" rIns="90488" bIns="44450" anchor="ctr"/>
          <a:lstStyle/>
          <a:p>
            <a:pPr algn="ctr">
              <a:defRPr/>
            </a:pPr>
            <a:r>
              <a:rPr lang="en-GB" sz="2800" kern="0">
                <a:solidFill>
                  <a:srgbClr val="000000"/>
                </a:solidFill>
                <a:latin typeface="Times New Roman"/>
                <a:cs typeface="Arial" pitchFamily="34" charset="0"/>
              </a:rPr>
              <a:t>Clinical Heterogeneity of Neuropathic Pain – Clinical Signs</a:t>
            </a:r>
            <a:endParaRPr lang="en-GB" sz="2800" kern="0" dirty="0">
              <a:solidFill>
                <a:srgbClr val="000000"/>
              </a:solidFill>
              <a:latin typeface="Times New Roman"/>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341438"/>
            <a:ext cx="6850063" cy="5229225"/>
          </a:xfrm>
          <a:prstGeom prst="rect">
            <a:avLst/>
          </a:prstGeom>
          <a:noFill/>
          <a:ln w="635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2771" name="Rectangle 5"/>
          <p:cNvSpPr>
            <a:spLocks noChangeArrowheads="1"/>
          </p:cNvSpPr>
          <p:nvPr/>
        </p:nvSpPr>
        <p:spPr bwMode="auto">
          <a:xfrm>
            <a:off x="144463" y="836613"/>
            <a:ext cx="1010920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Aft>
                <a:spcPct val="150000"/>
              </a:spcAft>
              <a:buClr>
                <a:srgbClr val="000000"/>
              </a:buClr>
              <a:buSzPct val="100000"/>
            </a:pPr>
            <a:r>
              <a:rPr lang="en-US" sz="2000" b="1" u="sng">
                <a:solidFill>
                  <a:srgbClr val="000000"/>
                </a:solidFill>
                <a:sym typeface="Arial" charset="0"/>
              </a:rPr>
              <a:t>Inguinal Hernia- Post Surgical Neuropathic Pain </a:t>
            </a:r>
          </a:p>
          <a:p>
            <a:pPr algn="ctr" eaLnBrk="1" hangingPunct="1">
              <a:spcAft>
                <a:spcPct val="150000"/>
              </a:spcAft>
              <a:buClr>
                <a:srgbClr val="000000"/>
              </a:buClr>
              <a:buSzPct val="100000"/>
            </a:pPr>
            <a:r>
              <a:rPr lang="fr-FR" sz="1600" b="1">
                <a:solidFill>
                  <a:srgbClr val="000000"/>
                </a:solidFill>
                <a:sym typeface="Arial" charset="0"/>
              </a:rPr>
              <a:t>Aasvang et al; PAIN 2010;150:237-242 </a:t>
            </a:r>
            <a:endParaRPr lang="en-US" sz="1700" b="1">
              <a:solidFill>
                <a:srgbClr val="000000"/>
              </a:solidFill>
              <a:sym typeface="Arial" charset="0"/>
            </a:endParaRPr>
          </a:p>
          <a:p>
            <a:pPr algn="ctr" eaLnBrk="1" hangingPunct="1">
              <a:spcAft>
                <a:spcPct val="150000"/>
              </a:spcAft>
              <a:buClr>
                <a:srgbClr val="000000"/>
              </a:buClr>
              <a:buSzPct val="100000"/>
            </a:pPr>
            <a:endParaRPr lang="en-US" sz="1700" b="1">
              <a:solidFill>
                <a:srgbClr val="FFFFFF"/>
              </a:solidFill>
              <a:sym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4" descr="maier et al qst.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55713" y="1341438"/>
            <a:ext cx="7772400" cy="4581525"/>
          </a:xfrm>
        </p:spPr>
      </p:pic>
      <p:sp>
        <p:nvSpPr>
          <p:cNvPr id="33795" name="Rectangle 4"/>
          <p:cNvSpPr>
            <a:spLocks noChangeArrowheads="1"/>
          </p:cNvSpPr>
          <p:nvPr/>
        </p:nvSpPr>
        <p:spPr bwMode="auto">
          <a:xfrm>
            <a:off x="3487738" y="6165850"/>
            <a:ext cx="3263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100">
                <a:solidFill>
                  <a:srgbClr val="003399"/>
                </a:solidFill>
              </a:rPr>
              <a:t>	Maier C et al Pain 2010; 150:439-450</a:t>
            </a:r>
            <a:r>
              <a:rPr lang="en-GB" sz="700">
                <a:solidFill>
                  <a:srgbClr val="003399"/>
                </a:solidFill>
              </a:rPr>
              <a:t> </a:t>
            </a:r>
            <a:endParaRPr lang="en-GB">
              <a:solidFill>
                <a:srgbClr val="003399"/>
              </a:solidFill>
            </a:endParaRPr>
          </a:p>
        </p:txBody>
      </p:sp>
      <p:sp>
        <p:nvSpPr>
          <p:cNvPr id="33796" name="Title 1"/>
          <p:cNvSpPr>
            <a:spLocks noGrp="1"/>
          </p:cNvSpPr>
          <p:nvPr>
            <p:ph type="title"/>
          </p:nvPr>
        </p:nvSpPr>
        <p:spPr/>
        <p:txBody>
          <a:bodyPr/>
          <a:lstStyle/>
          <a:p>
            <a:r>
              <a:rPr lang="en-GB" sz="2800" smtClean="0"/>
              <a:t>Clinical Heterogeneity of Neuropathic Pain – Clinical Signs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3550" y="228600"/>
            <a:ext cx="9072563" cy="1219200"/>
          </a:xfrm>
        </p:spPr>
        <p:txBody>
          <a:bodyPr/>
          <a:lstStyle/>
          <a:p>
            <a:pPr>
              <a:lnSpc>
                <a:spcPct val="200000"/>
              </a:lnSpc>
            </a:pPr>
            <a:r>
              <a:rPr lang="en-GB" sz="2400" smtClean="0"/>
              <a:t>QST Profiles &amp; TRPV1 Polymorphisims Neuropathic Patients</a:t>
            </a:r>
            <a:r>
              <a:rPr lang="en-GB" smtClean="0"/>
              <a:t/>
            </a:r>
            <a:br>
              <a:rPr lang="en-GB" smtClean="0"/>
            </a:br>
            <a:r>
              <a:rPr lang="en-GB" sz="1800" smtClean="0"/>
              <a:t>Binder et al </a:t>
            </a:r>
            <a:r>
              <a:rPr lang="en-GB" sz="1800" i="1" smtClean="0"/>
              <a:t>PLoS ONE 2011;</a:t>
            </a:r>
            <a:r>
              <a:rPr lang="en-GB" sz="1800" smtClean="0"/>
              <a:t> 6: e17387</a:t>
            </a:r>
            <a:endParaRPr lang="en-GB" smtClean="0"/>
          </a:p>
        </p:txBody>
      </p:sp>
      <p:sp>
        <p:nvSpPr>
          <p:cNvPr id="34819" name="Content Placeholder 2"/>
          <p:cNvSpPr>
            <a:spLocks noGrp="1"/>
          </p:cNvSpPr>
          <p:nvPr>
            <p:ph idx="1"/>
          </p:nvPr>
        </p:nvSpPr>
        <p:spPr/>
        <p:txBody>
          <a:bodyPr/>
          <a:lstStyle/>
          <a:p>
            <a:endParaRPr lang="en-US" smtClean="0"/>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2276475"/>
            <a:ext cx="9917112"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nSpc>
                <a:spcPct val="90000"/>
              </a:lnSpc>
            </a:pPr>
            <a:r>
              <a:rPr lang="en-GB" sz="2400" smtClean="0"/>
              <a:t>Is there a lesion or disease of the somatosensory system?</a:t>
            </a:r>
            <a:br>
              <a:rPr lang="en-GB" sz="2400" smtClean="0"/>
            </a:br>
            <a:r>
              <a:rPr lang="en-GB" sz="1600" smtClean="0"/>
              <a:t/>
            </a:r>
            <a:br>
              <a:rPr lang="en-GB" sz="1600" smtClean="0"/>
            </a:br>
            <a:endParaRPr lang="en-GB" smtClean="0"/>
          </a:p>
        </p:txBody>
      </p:sp>
      <p:sp>
        <p:nvSpPr>
          <p:cNvPr id="35843" name="Rectangle 3"/>
          <p:cNvSpPr>
            <a:spLocks noGrp="1" noChangeArrowheads="1"/>
          </p:cNvSpPr>
          <p:nvPr>
            <p:ph type="body" sz="half" idx="1"/>
          </p:nvPr>
        </p:nvSpPr>
        <p:spPr>
          <a:xfrm>
            <a:off x="-142875" y="1357313"/>
            <a:ext cx="5821363" cy="4800600"/>
          </a:xfrm>
        </p:spPr>
        <p:txBody>
          <a:bodyPr/>
          <a:lstStyle/>
          <a:p>
            <a:pPr marL="836613" lvl="1" indent="-379413">
              <a:buFont typeface="Symbol" pitchFamily="18" charset="2"/>
              <a:buChar char="·"/>
            </a:pPr>
            <a:r>
              <a:rPr lang="en-US" smtClean="0">
                <a:solidFill>
                  <a:srgbClr val="AFBFFB"/>
                </a:solidFill>
              </a:rPr>
              <a:t>Clinical history and examination</a:t>
            </a:r>
          </a:p>
          <a:p>
            <a:pPr marL="836613" lvl="1" indent="-379413">
              <a:buFont typeface="Symbol" pitchFamily="18" charset="2"/>
              <a:buChar char="·"/>
            </a:pPr>
            <a:r>
              <a:rPr lang="en-US" smtClean="0">
                <a:solidFill>
                  <a:srgbClr val="AFBFFB"/>
                </a:solidFill>
              </a:rPr>
              <a:t>Imaging</a:t>
            </a:r>
          </a:p>
          <a:p>
            <a:pPr marL="836613" lvl="1" indent="-379413">
              <a:buFont typeface="Symbol" pitchFamily="18" charset="2"/>
              <a:buChar char="·"/>
            </a:pPr>
            <a:r>
              <a:rPr lang="en-US" smtClean="0">
                <a:solidFill>
                  <a:srgbClr val="AFBFFB"/>
                </a:solidFill>
              </a:rPr>
              <a:t>Electrophysiological studies</a:t>
            </a:r>
          </a:p>
          <a:p>
            <a:pPr marL="836613" lvl="1" indent="-379413">
              <a:buFont typeface="Symbol" pitchFamily="18" charset="2"/>
              <a:buChar char="·"/>
            </a:pPr>
            <a:r>
              <a:rPr lang="en-US" smtClean="0">
                <a:solidFill>
                  <a:srgbClr val="AFBFFB"/>
                </a:solidFill>
              </a:rPr>
              <a:t>Quantitative sensory testing</a:t>
            </a:r>
          </a:p>
          <a:p>
            <a:pPr marL="836613" lvl="1" indent="-379413">
              <a:buFont typeface="Symbol" pitchFamily="18" charset="2"/>
              <a:buChar char="·"/>
            </a:pPr>
            <a:r>
              <a:rPr lang="en-US" smtClean="0">
                <a:solidFill>
                  <a:srgbClr val="0000CC"/>
                </a:solidFill>
              </a:rPr>
              <a:t>Skin biopsy (3-4mm punch)</a:t>
            </a:r>
          </a:p>
          <a:p>
            <a:pPr marL="1236663" lvl="2" indent="-379413">
              <a:buFont typeface="Symbol" pitchFamily="18" charset="2"/>
              <a:buChar char="·"/>
            </a:pPr>
            <a:r>
              <a:rPr lang="en-US" smtClean="0">
                <a:solidFill>
                  <a:srgbClr val="0000CC"/>
                </a:solidFill>
              </a:rPr>
              <a:t>Minor outpatient procedure</a:t>
            </a:r>
          </a:p>
          <a:p>
            <a:pPr marL="1236663" lvl="2" indent="-379413">
              <a:buFont typeface="Symbol" pitchFamily="18" charset="2"/>
              <a:buChar char="·"/>
            </a:pPr>
            <a:r>
              <a:rPr lang="en-US" smtClean="0">
                <a:solidFill>
                  <a:srgbClr val="0000CC"/>
                </a:solidFill>
              </a:rPr>
              <a:t>Intraepidemal nerve fibre density measurement</a:t>
            </a:r>
          </a:p>
          <a:p>
            <a:pPr marL="455613" indent="-455613">
              <a:buFontTx/>
              <a:buNone/>
            </a:pPr>
            <a:endParaRPr lang="en-US" smtClean="0"/>
          </a:p>
        </p:txBody>
      </p:sp>
      <p:pic>
        <p:nvPicPr>
          <p:cNvPr id="35844" name="Picture 5" descr="images-image_popup-c7_punchbiops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928688"/>
            <a:ext cx="2643187"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5" name="Group 3"/>
          <p:cNvGrpSpPr>
            <a:grpSpLocks/>
          </p:cNvGrpSpPr>
          <p:nvPr/>
        </p:nvGrpSpPr>
        <p:grpSpPr bwMode="auto">
          <a:xfrm>
            <a:off x="6500813" y="3643313"/>
            <a:ext cx="3716337" cy="3160712"/>
            <a:chOff x="1743" y="572"/>
            <a:chExt cx="4263" cy="3560"/>
          </a:xfrm>
        </p:grpSpPr>
        <p:pic>
          <p:nvPicPr>
            <p:cNvPr id="35846" name="Picture 4" descr="griffin fig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 y="572"/>
              <a:ext cx="2851"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5"/>
            <p:cNvSpPr txBox="1">
              <a:spLocks noChangeArrowheads="1"/>
            </p:cNvSpPr>
            <p:nvPr/>
          </p:nvSpPr>
          <p:spPr bwMode="auto">
            <a:xfrm>
              <a:off x="2152" y="3612"/>
              <a:ext cx="385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solidFill>
                    <a:srgbClr val="000000"/>
                  </a:solidFill>
                </a:rPr>
                <a:t> </a:t>
              </a:r>
              <a:r>
                <a:rPr lang="en-GB" sz="1200">
                  <a:solidFill>
                    <a:srgbClr val="000000"/>
                  </a:solidFill>
                </a:rPr>
                <a:t>McArthur JC et al Arch. Neurol. 1998;55:1513-20</a:t>
              </a:r>
              <a:endParaRPr lang="en-US" sz="1200">
                <a:solidFill>
                  <a:srgbClr val="000000"/>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nSpc>
                <a:spcPct val="50000"/>
              </a:lnSpc>
            </a:pPr>
            <a:r>
              <a:rPr lang="en-GB" sz="2800" smtClean="0"/>
              <a:t>Diagnosis &amp; Assessment of Neuropathic Pain</a:t>
            </a:r>
            <a:r>
              <a:rPr lang="en-GB" sz="3200" smtClean="0"/>
              <a:t/>
            </a:r>
            <a:br>
              <a:rPr lang="en-GB" sz="3200" smtClean="0"/>
            </a:br>
            <a:r>
              <a:rPr lang="en-GB" sz="2400" smtClean="0"/>
              <a:t/>
            </a:r>
            <a:br>
              <a:rPr lang="en-GB" sz="2400" smtClean="0"/>
            </a:br>
            <a:endParaRPr lang="en-GB" smtClean="0"/>
          </a:p>
        </p:txBody>
      </p:sp>
      <p:sp>
        <p:nvSpPr>
          <p:cNvPr id="36867" name="Rectangle 3"/>
          <p:cNvSpPr>
            <a:spLocks noGrp="1" noChangeArrowheads="1"/>
          </p:cNvSpPr>
          <p:nvPr>
            <p:ph type="body" sz="half" idx="1"/>
          </p:nvPr>
        </p:nvSpPr>
        <p:spPr>
          <a:xfrm>
            <a:off x="500063" y="1071563"/>
            <a:ext cx="9223375" cy="4800600"/>
          </a:xfrm>
        </p:spPr>
        <p:txBody>
          <a:bodyPr/>
          <a:lstStyle/>
          <a:p>
            <a:pPr marL="512763" indent="-512763">
              <a:buFontTx/>
              <a:buAutoNum type="arabicPeriod"/>
            </a:pPr>
            <a:r>
              <a:rPr lang="en-GB" smtClean="0">
                <a:solidFill>
                  <a:srgbClr val="00B0F0"/>
                </a:solidFill>
              </a:rPr>
              <a:t>Investigation of underlying disease.</a:t>
            </a:r>
          </a:p>
          <a:p>
            <a:pPr marL="512763" indent="-512763">
              <a:buFontTx/>
              <a:buAutoNum type="arabicPeriod"/>
            </a:pPr>
            <a:endParaRPr lang="en-GB" smtClean="0"/>
          </a:p>
          <a:p>
            <a:pPr marL="512763" indent="-512763">
              <a:buFontTx/>
              <a:buAutoNum type="arabicPeriod"/>
            </a:pPr>
            <a:r>
              <a:rPr lang="en-GB" smtClean="0">
                <a:solidFill>
                  <a:srgbClr val="00B0F0"/>
                </a:solidFill>
              </a:rPr>
              <a:t>Is there a lesion or disease of the somatosensory system?</a:t>
            </a:r>
          </a:p>
          <a:p>
            <a:pPr marL="512763" indent="-512763">
              <a:buFontTx/>
              <a:buAutoNum type="arabicPeriod"/>
            </a:pPr>
            <a:endParaRPr lang="en-US" smtClean="0">
              <a:solidFill>
                <a:srgbClr val="00B0F0"/>
              </a:solidFill>
            </a:endParaRPr>
          </a:p>
          <a:p>
            <a:pPr marL="512763" indent="-512763">
              <a:buFontTx/>
              <a:buAutoNum type="arabicPeriod"/>
            </a:pPr>
            <a:r>
              <a:rPr lang="en-US" smtClean="0">
                <a:solidFill>
                  <a:srgbClr val="0000CC"/>
                </a:solidFill>
              </a:rPr>
              <a:t>Is the pain neuropathic?</a:t>
            </a:r>
          </a:p>
          <a:p>
            <a:pPr marL="512763" indent="-512763">
              <a:buFont typeface="Symbol" pitchFamily="18" charset="2"/>
              <a:buAutoNum type="arabicPeriod"/>
            </a:pPr>
            <a:endParaRPr lang="en-US" smtClean="0">
              <a:solidFill>
                <a:srgbClr val="00B0F0"/>
              </a:solidFill>
            </a:endParaRPr>
          </a:p>
          <a:p>
            <a:pPr marL="512763" indent="-512763">
              <a:buFont typeface="Symbol" pitchFamily="18" charset="2"/>
              <a:buAutoNum type="arabicPeriod"/>
            </a:pPr>
            <a:r>
              <a:rPr lang="en-GB" smtClean="0">
                <a:solidFill>
                  <a:srgbClr val="00B0F0"/>
                </a:solidFill>
              </a:rPr>
              <a:t>How severe is the pain?</a:t>
            </a:r>
          </a:p>
          <a:p>
            <a:pPr marL="512763" indent="-512763">
              <a:buFont typeface="Symbol" pitchFamily="18" charset="2"/>
              <a:buAutoNum type="arabicPeriod"/>
            </a:pPr>
            <a:endParaRPr lang="en-US" smtClean="0">
              <a:solidFill>
                <a:srgbClr val="00B0F0"/>
              </a:solidFill>
            </a:endParaRPr>
          </a:p>
          <a:p>
            <a:pPr marL="512763" indent="-512763">
              <a:buFontTx/>
              <a:buAutoNum type="arabicPeriod"/>
            </a:pPr>
            <a:r>
              <a:rPr lang="en-GB" smtClean="0">
                <a:solidFill>
                  <a:srgbClr val="00B0F0"/>
                </a:solidFill>
              </a:rPr>
              <a:t>What is the impact of the pain? </a:t>
            </a:r>
            <a:endParaRPr lang="en-US" sz="2400" smtClean="0">
              <a:solidFill>
                <a:srgbClr val="00B0F0"/>
              </a:solidFill>
            </a:endParaRPr>
          </a:p>
          <a:p>
            <a:pPr marL="912813" lvl="1" indent="-455613"/>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3550" y="-6350"/>
            <a:ext cx="9258300" cy="1143000"/>
          </a:xfrm>
        </p:spPr>
        <p:txBody>
          <a:bodyPr/>
          <a:lstStyle/>
          <a:p>
            <a:r>
              <a:rPr lang="en-GB" sz="3600" u="sng" smtClean="0"/>
              <a:t>Is The Pain Neuropathic?</a:t>
            </a:r>
          </a:p>
        </p:txBody>
      </p:sp>
      <p:sp>
        <p:nvSpPr>
          <p:cNvPr id="105475" name="Content Placeholder 2"/>
          <p:cNvSpPr>
            <a:spLocks noGrp="1"/>
          </p:cNvSpPr>
          <p:nvPr>
            <p:ph sz="half" idx="1"/>
          </p:nvPr>
        </p:nvSpPr>
        <p:spPr>
          <a:xfrm>
            <a:off x="174625" y="1125538"/>
            <a:ext cx="4248150" cy="3240087"/>
          </a:xfrm>
          <a:ln w="38100">
            <a:solidFill>
              <a:schemeClr val="accent2">
                <a:lumMod val="75000"/>
              </a:schemeClr>
            </a:solidFill>
          </a:ln>
        </p:spPr>
        <p:txBody>
          <a:bodyPr/>
          <a:lstStyle/>
          <a:p>
            <a:pPr>
              <a:defRPr/>
            </a:pPr>
            <a:r>
              <a:rPr lang="en-GB" sz="2000" dirty="0" smtClean="0"/>
              <a:t>Body chart to determine whether pain is “</a:t>
            </a:r>
            <a:r>
              <a:rPr lang="en-GB" sz="2000" dirty="0" err="1" smtClean="0"/>
              <a:t>neuro</a:t>
            </a:r>
            <a:r>
              <a:rPr lang="en-GB" sz="2000" dirty="0"/>
              <a:t>-</a:t>
            </a:r>
            <a:r>
              <a:rPr lang="en-GB" sz="2000" dirty="0" smtClean="0"/>
              <a:t>anatomically plausible”:</a:t>
            </a:r>
          </a:p>
          <a:p>
            <a:pPr>
              <a:defRPr/>
            </a:pPr>
            <a:endParaRPr lang="en-GB" sz="400" dirty="0" smtClean="0"/>
          </a:p>
          <a:p>
            <a:pPr lvl="1">
              <a:defRPr/>
            </a:pPr>
            <a:r>
              <a:rPr lang="en-GB" sz="2000" dirty="0"/>
              <a:t>W</a:t>
            </a:r>
            <a:r>
              <a:rPr lang="en-GB" sz="2000" dirty="0" smtClean="0"/>
              <a:t>ithin dermatome innervation</a:t>
            </a:r>
          </a:p>
          <a:p>
            <a:pPr lvl="1">
              <a:defRPr/>
            </a:pPr>
            <a:r>
              <a:rPr lang="en-GB" sz="2000" dirty="0" smtClean="0"/>
              <a:t>Within peripheral nerve innervation</a:t>
            </a:r>
          </a:p>
          <a:p>
            <a:pPr lvl="1">
              <a:defRPr/>
            </a:pPr>
            <a:r>
              <a:rPr lang="en-GB" sz="2000" dirty="0" smtClean="0"/>
              <a:t>“Glove &amp; sock” distribution</a:t>
            </a:r>
          </a:p>
          <a:p>
            <a:pPr lvl="1">
              <a:defRPr/>
            </a:pPr>
            <a:r>
              <a:rPr lang="en-GB" sz="2000" dirty="0" smtClean="0"/>
              <a:t>Hemi-corporeal</a:t>
            </a:r>
          </a:p>
        </p:txBody>
      </p:sp>
      <p:grpSp>
        <p:nvGrpSpPr>
          <p:cNvPr id="37892" name="Group 19"/>
          <p:cNvGrpSpPr>
            <a:grpSpLocks/>
          </p:cNvGrpSpPr>
          <p:nvPr/>
        </p:nvGrpSpPr>
        <p:grpSpPr bwMode="auto">
          <a:xfrm>
            <a:off x="5214938" y="3860800"/>
            <a:ext cx="2874962" cy="2811463"/>
            <a:chOff x="4929186" y="1428750"/>
            <a:chExt cx="4324352" cy="4286266"/>
          </a:xfrm>
        </p:grpSpPr>
        <p:pic>
          <p:nvPicPr>
            <p:cNvPr id="37897" name="Picture 18" descr="SCAN0053.JPG"/>
            <p:cNvPicPr>
              <a:picLocks noChangeAspect="1"/>
            </p:cNvPicPr>
            <p:nvPr/>
          </p:nvPicPr>
          <p:blipFill>
            <a:blip r:embed="rId2">
              <a:extLst>
                <a:ext uri="{28A0092B-C50C-407E-A947-70E740481C1C}">
                  <a14:useLocalDpi xmlns:a14="http://schemas.microsoft.com/office/drawing/2010/main" val="0"/>
                </a:ext>
              </a:extLst>
            </a:blip>
            <a:srcRect b="16306"/>
            <a:stretch>
              <a:fillRect/>
            </a:stretch>
          </p:blipFill>
          <p:spPr bwMode="auto">
            <a:xfrm>
              <a:off x="4929186" y="1428750"/>
              <a:ext cx="4324352" cy="428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bwMode="auto">
            <a:xfrm>
              <a:off x="5667772" y="4650184"/>
              <a:ext cx="244163" cy="875375"/>
            </a:xfrm>
            <a:custGeom>
              <a:avLst/>
              <a:gdLst>
                <a:gd name="connsiteX0" fmla="*/ 9128 w 244163"/>
                <a:gd name="connsiteY0" fmla="*/ 9922 h 875375"/>
                <a:gd name="connsiteX1" fmla="*/ 11509 w 244163"/>
                <a:gd name="connsiteY1" fmla="*/ 67072 h 875375"/>
                <a:gd name="connsiteX2" fmla="*/ 21034 w 244163"/>
                <a:gd name="connsiteY2" fmla="*/ 81360 h 875375"/>
                <a:gd name="connsiteX3" fmla="*/ 35322 w 244163"/>
                <a:gd name="connsiteY3" fmla="*/ 90885 h 875375"/>
                <a:gd name="connsiteX4" fmla="*/ 37703 w 244163"/>
                <a:gd name="connsiteY4" fmla="*/ 169466 h 875375"/>
                <a:gd name="connsiteX5" fmla="*/ 40084 w 244163"/>
                <a:gd name="connsiteY5" fmla="*/ 195660 h 875375"/>
                <a:gd name="connsiteX6" fmla="*/ 44847 w 244163"/>
                <a:gd name="connsiteY6" fmla="*/ 209947 h 875375"/>
                <a:gd name="connsiteX7" fmla="*/ 49609 w 244163"/>
                <a:gd name="connsiteY7" fmla="*/ 217091 h 875375"/>
                <a:gd name="connsiteX8" fmla="*/ 61516 w 244163"/>
                <a:gd name="connsiteY8" fmla="*/ 231379 h 875375"/>
                <a:gd name="connsiteX9" fmla="*/ 63897 w 244163"/>
                <a:gd name="connsiteY9" fmla="*/ 262335 h 875375"/>
                <a:gd name="connsiteX10" fmla="*/ 68659 w 244163"/>
                <a:gd name="connsiteY10" fmla="*/ 276622 h 875375"/>
                <a:gd name="connsiteX11" fmla="*/ 71041 w 244163"/>
                <a:gd name="connsiteY11" fmla="*/ 283766 h 875375"/>
                <a:gd name="connsiteX12" fmla="*/ 75803 w 244163"/>
                <a:gd name="connsiteY12" fmla="*/ 452835 h 875375"/>
                <a:gd name="connsiteX13" fmla="*/ 73422 w 244163"/>
                <a:gd name="connsiteY13" fmla="*/ 693341 h 875375"/>
                <a:gd name="connsiteX14" fmla="*/ 63897 w 244163"/>
                <a:gd name="connsiteY14" fmla="*/ 714772 h 875375"/>
                <a:gd name="connsiteX15" fmla="*/ 56753 w 244163"/>
                <a:gd name="connsiteY15" fmla="*/ 719535 h 875375"/>
                <a:gd name="connsiteX16" fmla="*/ 54372 w 244163"/>
                <a:gd name="connsiteY16" fmla="*/ 726679 h 875375"/>
                <a:gd name="connsiteX17" fmla="*/ 49609 w 244163"/>
                <a:gd name="connsiteY17" fmla="*/ 733822 h 875375"/>
                <a:gd name="connsiteX18" fmla="*/ 47228 w 244163"/>
                <a:gd name="connsiteY18" fmla="*/ 745729 h 875375"/>
                <a:gd name="connsiteX19" fmla="*/ 56753 w 244163"/>
                <a:gd name="connsiteY19" fmla="*/ 807641 h 875375"/>
                <a:gd name="connsiteX20" fmla="*/ 63897 w 244163"/>
                <a:gd name="connsiteY20" fmla="*/ 812404 h 875375"/>
                <a:gd name="connsiteX21" fmla="*/ 75803 w 244163"/>
                <a:gd name="connsiteY21" fmla="*/ 810022 h 875375"/>
                <a:gd name="connsiteX22" fmla="*/ 82947 w 244163"/>
                <a:gd name="connsiteY22" fmla="*/ 824310 h 875375"/>
                <a:gd name="connsiteX23" fmla="*/ 99616 w 244163"/>
                <a:gd name="connsiteY23" fmla="*/ 821929 h 875375"/>
                <a:gd name="connsiteX24" fmla="*/ 106759 w 244163"/>
                <a:gd name="connsiteY24" fmla="*/ 817166 h 875375"/>
                <a:gd name="connsiteX25" fmla="*/ 109141 w 244163"/>
                <a:gd name="connsiteY25" fmla="*/ 824310 h 875375"/>
                <a:gd name="connsiteX26" fmla="*/ 116284 w 244163"/>
                <a:gd name="connsiteY26" fmla="*/ 845741 h 875375"/>
                <a:gd name="connsiteX27" fmla="*/ 130572 w 244163"/>
                <a:gd name="connsiteY27" fmla="*/ 843360 h 875375"/>
                <a:gd name="connsiteX28" fmla="*/ 132953 w 244163"/>
                <a:gd name="connsiteY28" fmla="*/ 836216 h 875375"/>
                <a:gd name="connsiteX29" fmla="*/ 142478 w 244163"/>
                <a:gd name="connsiteY29" fmla="*/ 850504 h 875375"/>
                <a:gd name="connsiteX30" fmla="*/ 156766 w 244163"/>
                <a:gd name="connsiteY30" fmla="*/ 848122 h 875375"/>
                <a:gd name="connsiteX31" fmla="*/ 163909 w 244163"/>
                <a:gd name="connsiteY31" fmla="*/ 845741 h 875375"/>
                <a:gd name="connsiteX32" fmla="*/ 173434 w 244163"/>
                <a:gd name="connsiteY32" fmla="*/ 852885 h 875375"/>
                <a:gd name="connsiteX33" fmla="*/ 185341 w 244163"/>
                <a:gd name="connsiteY33" fmla="*/ 874316 h 875375"/>
                <a:gd name="connsiteX34" fmla="*/ 213916 w 244163"/>
                <a:gd name="connsiteY34" fmla="*/ 867172 h 875375"/>
                <a:gd name="connsiteX35" fmla="*/ 218678 w 244163"/>
                <a:gd name="connsiteY35" fmla="*/ 860029 h 875375"/>
                <a:gd name="connsiteX36" fmla="*/ 221059 w 244163"/>
                <a:gd name="connsiteY36" fmla="*/ 852885 h 875375"/>
                <a:gd name="connsiteX37" fmla="*/ 225822 w 244163"/>
                <a:gd name="connsiteY37" fmla="*/ 721916 h 875375"/>
                <a:gd name="connsiteX38" fmla="*/ 230584 w 244163"/>
                <a:gd name="connsiteY38" fmla="*/ 702866 h 875375"/>
                <a:gd name="connsiteX39" fmla="*/ 235347 w 244163"/>
                <a:gd name="connsiteY39" fmla="*/ 695722 h 875375"/>
                <a:gd name="connsiteX40" fmla="*/ 235347 w 244163"/>
                <a:gd name="connsiteY40" fmla="*/ 626666 h 875375"/>
                <a:gd name="connsiteX41" fmla="*/ 232966 w 244163"/>
                <a:gd name="connsiteY41" fmla="*/ 598091 h 875375"/>
                <a:gd name="connsiteX42" fmla="*/ 228203 w 244163"/>
                <a:gd name="connsiteY42" fmla="*/ 583804 h 875375"/>
                <a:gd name="connsiteX43" fmla="*/ 221059 w 244163"/>
                <a:gd name="connsiteY43" fmla="*/ 569516 h 875375"/>
                <a:gd name="connsiteX44" fmla="*/ 218678 w 244163"/>
                <a:gd name="connsiteY44" fmla="*/ 495697 h 875375"/>
                <a:gd name="connsiteX45" fmla="*/ 216297 w 244163"/>
                <a:gd name="connsiteY45" fmla="*/ 336154 h 875375"/>
                <a:gd name="connsiteX46" fmla="*/ 211534 w 244163"/>
                <a:gd name="connsiteY46" fmla="*/ 298054 h 875375"/>
                <a:gd name="connsiteX47" fmla="*/ 213916 w 244163"/>
                <a:gd name="connsiteY47" fmla="*/ 36116 h 875375"/>
                <a:gd name="connsiteX48" fmla="*/ 223441 w 244163"/>
                <a:gd name="connsiteY48" fmla="*/ 21829 h 875375"/>
                <a:gd name="connsiteX49" fmla="*/ 221059 w 244163"/>
                <a:gd name="connsiteY49" fmla="*/ 9922 h 875375"/>
                <a:gd name="connsiteX50" fmla="*/ 66278 w 244163"/>
                <a:gd name="connsiteY50" fmla="*/ 7541 h 875375"/>
                <a:gd name="connsiteX51" fmla="*/ 9128 w 244163"/>
                <a:gd name="connsiteY51" fmla="*/ 9922 h 8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44163" h="875375">
                  <a:moveTo>
                    <a:pt x="9128" y="9922"/>
                  </a:moveTo>
                  <a:cubicBezTo>
                    <a:pt x="0" y="19844"/>
                    <a:pt x="8375" y="48265"/>
                    <a:pt x="11509" y="67072"/>
                  </a:cubicBezTo>
                  <a:cubicBezTo>
                    <a:pt x="12450" y="72718"/>
                    <a:pt x="16271" y="78185"/>
                    <a:pt x="21034" y="81360"/>
                  </a:cubicBezTo>
                  <a:lnTo>
                    <a:pt x="35322" y="90885"/>
                  </a:lnTo>
                  <a:cubicBezTo>
                    <a:pt x="36116" y="117079"/>
                    <a:pt x="36513" y="143287"/>
                    <a:pt x="37703" y="169466"/>
                  </a:cubicBezTo>
                  <a:cubicBezTo>
                    <a:pt x="38101" y="178224"/>
                    <a:pt x="38560" y="187026"/>
                    <a:pt x="40084" y="195660"/>
                  </a:cubicBezTo>
                  <a:cubicBezTo>
                    <a:pt x="40956" y="200604"/>
                    <a:pt x="42063" y="205770"/>
                    <a:pt x="44847" y="209947"/>
                  </a:cubicBezTo>
                  <a:cubicBezTo>
                    <a:pt x="46434" y="212328"/>
                    <a:pt x="47777" y="214892"/>
                    <a:pt x="49609" y="217091"/>
                  </a:cubicBezTo>
                  <a:cubicBezTo>
                    <a:pt x="64894" y="235434"/>
                    <a:pt x="49686" y="213635"/>
                    <a:pt x="61516" y="231379"/>
                  </a:cubicBezTo>
                  <a:cubicBezTo>
                    <a:pt x="62310" y="241698"/>
                    <a:pt x="62283" y="252112"/>
                    <a:pt x="63897" y="262335"/>
                  </a:cubicBezTo>
                  <a:cubicBezTo>
                    <a:pt x="64680" y="267293"/>
                    <a:pt x="67072" y="271860"/>
                    <a:pt x="68659" y="276622"/>
                  </a:cubicBezTo>
                  <a:lnTo>
                    <a:pt x="71041" y="283766"/>
                  </a:lnTo>
                  <a:cubicBezTo>
                    <a:pt x="77269" y="352279"/>
                    <a:pt x="75803" y="328995"/>
                    <a:pt x="75803" y="452835"/>
                  </a:cubicBezTo>
                  <a:cubicBezTo>
                    <a:pt x="75803" y="533008"/>
                    <a:pt x="75669" y="613200"/>
                    <a:pt x="73422" y="693341"/>
                  </a:cubicBezTo>
                  <a:cubicBezTo>
                    <a:pt x="73286" y="698192"/>
                    <a:pt x="68291" y="710378"/>
                    <a:pt x="63897" y="714772"/>
                  </a:cubicBezTo>
                  <a:cubicBezTo>
                    <a:pt x="61873" y="716796"/>
                    <a:pt x="59134" y="717947"/>
                    <a:pt x="56753" y="719535"/>
                  </a:cubicBezTo>
                  <a:cubicBezTo>
                    <a:pt x="55959" y="721916"/>
                    <a:pt x="55495" y="724434"/>
                    <a:pt x="54372" y="726679"/>
                  </a:cubicBezTo>
                  <a:cubicBezTo>
                    <a:pt x="53092" y="729239"/>
                    <a:pt x="50614" y="731142"/>
                    <a:pt x="49609" y="733822"/>
                  </a:cubicBezTo>
                  <a:cubicBezTo>
                    <a:pt x="48188" y="737612"/>
                    <a:pt x="48022" y="741760"/>
                    <a:pt x="47228" y="745729"/>
                  </a:cubicBezTo>
                  <a:cubicBezTo>
                    <a:pt x="48937" y="785036"/>
                    <a:pt x="36839" y="791045"/>
                    <a:pt x="56753" y="807641"/>
                  </a:cubicBezTo>
                  <a:cubicBezTo>
                    <a:pt x="58952" y="809473"/>
                    <a:pt x="61516" y="810816"/>
                    <a:pt x="63897" y="812404"/>
                  </a:cubicBezTo>
                  <a:cubicBezTo>
                    <a:pt x="67866" y="811610"/>
                    <a:pt x="71911" y="808910"/>
                    <a:pt x="75803" y="810022"/>
                  </a:cubicBezTo>
                  <a:cubicBezTo>
                    <a:pt x="79205" y="810994"/>
                    <a:pt x="82076" y="821695"/>
                    <a:pt x="82947" y="824310"/>
                  </a:cubicBezTo>
                  <a:cubicBezTo>
                    <a:pt x="88503" y="823516"/>
                    <a:pt x="94240" y="823542"/>
                    <a:pt x="99616" y="821929"/>
                  </a:cubicBezTo>
                  <a:cubicBezTo>
                    <a:pt x="102357" y="821107"/>
                    <a:pt x="103983" y="816472"/>
                    <a:pt x="106759" y="817166"/>
                  </a:cubicBezTo>
                  <a:cubicBezTo>
                    <a:pt x="109194" y="817775"/>
                    <a:pt x="108347" y="821929"/>
                    <a:pt x="109141" y="824310"/>
                  </a:cubicBezTo>
                  <a:cubicBezTo>
                    <a:pt x="109264" y="825047"/>
                    <a:pt x="110462" y="844285"/>
                    <a:pt x="116284" y="845741"/>
                  </a:cubicBezTo>
                  <a:cubicBezTo>
                    <a:pt x="120968" y="846912"/>
                    <a:pt x="125809" y="844154"/>
                    <a:pt x="130572" y="843360"/>
                  </a:cubicBezTo>
                  <a:cubicBezTo>
                    <a:pt x="131366" y="840979"/>
                    <a:pt x="130443" y="836216"/>
                    <a:pt x="132953" y="836216"/>
                  </a:cubicBezTo>
                  <a:cubicBezTo>
                    <a:pt x="138899" y="836216"/>
                    <a:pt x="141248" y="846813"/>
                    <a:pt x="142478" y="850504"/>
                  </a:cubicBezTo>
                  <a:cubicBezTo>
                    <a:pt x="147241" y="849710"/>
                    <a:pt x="152053" y="849170"/>
                    <a:pt x="156766" y="848122"/>
                  </a:cubicBezTo>
                  <a:cubicBezTo>
                    <a:pt x="159216" y="847577"/>
                    <a:pt x="161496" y="845051"/>
                    <a:pt x="163909" y="845741"/>
                  </a:cubicBezTo>
                  <a:cubicBezTo>
                    <a:pt x="167725" y="846831"/>
                    <a:pt x="170797" y="849919"/>
                    <a:pt x="173434" y="852885"/>
                  </a:cubicBezTo>
                  <a:cubicBezTo>
                    <a:pt x="182167" y="862710"/>
                    <a:pt x="182106" y="864615"/>
                    <a:pt x="185341" y="874316"/>
                  </a:cubicBezTo>
                  <a:cubicBezTo>
                    <a:pt x="197259" y="872992"/>
                    <a:pt x="205713" y="875375"/>
                    <a:pt x="213916" y="867172"/>
                  </a:cubicBezTo>
                  <a:cubicBezTo>
                    <a:pt x="215939" y="865149"/>
                    <a:pt x="217091" y="862410"/>
                    <a:pt x="218678" y="860029"/>
                  </a:cubicBezTo>
                  <a:cubicBezTo>
                    <a:pt x="219472" y="857648"/>
                    <a:pt x="220514" y="855335"/>
                    <a:pt x="221059" y="852885"/>
                  </a:cubicBezTo>
                  <a:cubicBezTo>
                    <a:pt x="229554" y="814658"/>
                    <a:pt x="225629" y="727135"/>
                    <a:pt x="225822" y="721916"/>
                  </a:cubicBezTo>
                  <a:cubicBezTo>
                    <a:pt x="225931" y="718983"/>
                    <a:pt x="228638" y="706758"/>
                    <a:pt x="230584" y="702866"/>
                  </a:cubicBezTo>
                  <a:cubicBezTo>
                    <a:pt x="231864" y="700306"/>
                    <a:pt x="233759" y="698103"/>
                    <a:pt x="235347" y="695722"/>
                  </a:cubicBezTo>
                  <a:cubicBezTo>
                    <a:pt x="244163" y="669273"/>
                    <a:pt x="238613" y="688722"/>
                    <a:pt x="235347" y="626666"/>
                  </a:cubicBezTo>
                  <a:cubicBezTo>
                    <a:pt x="234845" y="617121"/>
                    <a:pt x="234537" y="607519"/>
                    <a:pt x="232966" y="598091"/>
                  </a:cubicBezTo>
                  <a:cubicBezTo>
                    <a:pt x="232141" y="593139"/>
                    <a:pt x="229791" y="588566"/>
                    <a:pt x="228203" y="583804"/>
                  </a:cubicBezTo>
                  <a:cubicBezTo>
                    <a:pt x="224916" y="573943"/>
                    <a:pt x="227216" y="578751"/>
                    <a:pt x="221059" y="569516"/>
                  </a:cubicBezTo>
                  <a:cubicBezTo>
                    <a:pt x="210017" y="536388"/>
                    <a:pt x="216096" y="560245"/>
                    <a:pt x="218678" y="495697"/>
                  </a:cubicBezTo>
                  <a:cubicBezTo>
                    <a:pt x="217884" y="442516"/>
                    <a:pt x="217660" y="389323"/>
                    <a:pt x="216297" y="336154"/>
                  </a:cubicBezTo>
                  <a:cubicBezTo>
                    <a:pt x="215812" y="317237"/>
                    <a:pt x="214592" y="313337"/>
                    <a:pt x="211534" y="298054"/>
                  </a:cubicBezTo>
                  <a:cubicBezTo>
                    <a:pt x="212328" y="210741"/>
                    <a:pt x="210156" y="123351"/>
                    <a:pt x="213916" y="36116"/>
                  </a:cubicBezTo>
                  <a:cubicBezTo>
                    <a:pt x="214162" y="30398"/>
                    <a:pt x="223441" y="21829"/>
                    <a:pt x="223441" y="21829"/>
                  </a:cubicBezTo>
                  <a:cubicBezTo>
                    <a:pt x="222647" y="17860"/>
                    <a:pt x="225090" y="10288"/>
                    <a:pt x="221059" y="9922"/>
                  </a:cubicBezTo>
                  <a:cubicBezTo>
                    <a:pt x="169671" y="5250"/>
                    <a:pt x="117878" y="7541"/>
                    <a:pt x="66278" y="7541"/>
                  </a:cubicBezTo>
                  <a:cubicBezTo>
                    <a:pt x="44039" y="7541"/>
                    <a:pt x="18256" y="0"/>
                    <a:pt x="9128" y="9922"/>
                  </a:cubicBezTo>
                  <a:close/>
                </a:path>
              </a:pathLst>
            </a:custGeom>
            <a:gradFill>
              <a:gsLst>
                <a:gs pos="0">
                  <a:srgbClr val="FFF200">
                    <a:alpha val="68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pPr>
                <a:defRPr/>
              </a:pPr>
              <a:endParaRPr lang="en-GB">
                <a:solidFill>
                  <a:srgbClr val="000000"/>
                </a:solidFill>
              </a:endParaRPr>
            </a:p>
          </p:txBody>
        </p:sp>
        <p:sp>
          <p:nvSpPr>
            <p:cNvPr id="7" name="Freeform 6"/>
            <p:cNvSpPr/>
            <p:nvPr/>
          </p:nvSpPr>
          <p:spPr bwMode="auto">
            <a:xfrm>
              <a:off x="5960269" y="4665663"/>
              <a:ext cx="207565" cy="858837"/>
            </a:xfrm>
            <a:custGeom>
              <a:avLst/>
              <a:gdLst>
                <a:gd name="connsiteX0" fmla="*/ 200025 w 207565"/>
                <a:gd name="connsiteY0" fmla="*/ 6350 h 858837"/>
                <a:gd name="connsiteX1" fmla="*/ 195262 w 207565"/>
                <a:gd name="connsiteY1" fmla="*/ 49212 h 858837"/>
                <a:gd name="connsiteX2" fmla="*/ 192881 w 207565"/>
                <a:gd name="connsiteY2" fmla="*/ 58737 h 858837"/>
                <a:gd name="connsiteX3" fmla="*/ 188119 w 207565"/>
                <a:gd name="connsiteY3" fmla="*/ 87312 h 858837"/>
                <a:gd name="connsiteX4" fmla="*/ 185737 w 207565"/>
                <a:gd name="connsiteY4" fmla="*/ 127793 h 858837"/>
                <a:gd name="connsiteX5" fmla="*/ 180975 w 207565"/>
                <a:gd name="connsiteY5" fmla="*/ 144462 h 858837"/>
                <a:gd name="connsiteX6" fmla="*/ 176212 w 207565"/>
                <a:gd name="connsiteY6" fmla="*/ 163512 h 858837"/>
                <a:gd name="connsiteX7" fmla="*/ 173831 w 207565"/>
                <a:gd name="connsiteY7" fmla="*/ 173037 h 858837"/>
                <a:gd name="connsiteX8" fmla="*/ 171450 w 207565"/>
                <a:gd name="connsiteY8" fmla="*/ 184943 h 858837"/>
                <a:gd name="connsiteX9" fmla="*/ 164306 w 207565"/>
                <a:gd name="connsiteY9" fmla="*/ 206375 h 858837"/>
                <a:gd name="connsiteX10" fmla="*/ 161925 w 207565"/>
                <a:gd name="connsiteY10" fmla="*/ 213518 h 858837"/>
                <a:gd name="connsiteX11" fmla="*/ 159544 w 207565"/>
                <a:gd name="connsiteY11" fmla="*/ 220662 h 858837"/>
                <a:gd name="connsiteX12" fmla="*/ 152400 w 207565"/>
                <a:gd name="connsiteY12" fmla="*/ 227806 h 858837"/>
                <a:gd name="connsiteX13" fmla="*/ 150019 w 207565"/>
                <a:gd name="connsiteY13" fmla="*/ 237331 h 858837"/>
                <a:gd name="connsiteX14" fmla="*/ 145256 w 207565"/>
                <a:gd name="connsiteY14" fmla="*/ 251618 h 858837"/>
                <a:gd name="connsiteX15" fmla="*/ 142875 w 207565"/>
                <a:gd name="connsiteY15" fmla="*/ 327818 h 858837"/>
                <a:gd name="connsiteX16" fmla="*/ 140494 w 207565"/>
                <a:gd name="connsiteY16" fmla="*/ 334962 h 858837"/>
                <a:gd name="connsiteX17" fmla="*/ 135731 w 207565"/>
                <a:gd name="connsiteY17" fmla="*/ 342106 h 858837"/>
                <a:gd name="connsiteX18" fmla="*/ 128587 w 207565"/>
                <a:gd name="connsiteY18" fmla="*/ 368300 h 858837"/>
                <a:gd name="connsiteX19" fmla="*/ 130969 w 207565"/>
                <a:gd name="connsiteY19" fmla="*/ 396875 h 858837"/>
                <a:gd name="connsiteX20" fmla="*/ 133350 w 207565"/>
                <a:gd name="connsiteY20" fmla="*/ 389731 h 858837"/>
                <a:gd name="connsiteX21" fmla="*/ 135731 w 207565"/>
                <a:gd name="connsiteY21" fmla="*/ 380206 h 858837"/>
                <a:gd name="connsiteX22" fmla="*/ 150019 w 207565"/>
                <a:gd name="connsiteY22" fmla="*/ 382587 h 858837"/>
                <a:gd name="connsiteX23" fmla="*/ 142875 w 207565"/>
                <a:gd name="connsiteY23" fmla="*/ 401637 h 858837"/>
                <a:gd name="connsiteX24" fmla="*/ 140494 w 207565"/>
                <a:gd name="connsiteY24" fmla="*/ 408781 h 858837"/>
                <a:gd name="connsiteX25" fmla="*/ 130969 w 207565"/>
                <a:gd name="connsiteY25" fmla="*/ 423068 h 858837"/>
                <a:gd name="connsiteX26" fmla="*/ 126206 w 207565"/>
                <a:gd name="connsiteY26" fmla="*/ 451643 h 858837"/>
                <a:gd name="connsiteX27" fmla="*/ 128587 w 207565"/>
                <a:gd name="connsiteY27" fmla="*/ 532606 h 858837"/>
                <a:gd name="connsiteX28" fmla="*/ 130969 w 207565"/>
                <a:gd name="connsiteY28" fmla="*/ 604043 h 858837"/>
                <a:gd name="connsiteX29" fmla="*/ 133350 w 207565"/>
                <a:gd name="connsiteY29" fmla="*/ 615950 h 858837"/>
                <a:gd name="connsiteX30" fmla="*/ 140494 w 207565"/>
                <a:gd name="connsiteY30" fmla="*/ 623093 h 858837"/>
                <a:gd name="connsiteX31" fmla="*/ 145256 w 207565"/>
                <a:gd name="connsiteY31" fmla="*/ 637381 h 858837"/>
                <a:gd name="connsiteX32" fmla="*/ 152400 w 207565"/>
                <a:gd name="connsiteY32" fmla="*/ 673100 h 858837"/>
                <a:gd name="connsiteX33" fmla="*/ 154781 w 207565"/>
                <a:gd name="connsiteY33" fmla="*/ 732631 h 858837"/>
                <a:gd name="connsiteX34" fmla="*/ 159544 w 207565"/>
                <a:gd name="connsiteY34" fmla="*/ 739775 h 858837"/>
                <a:gd name="connsiteX35" fmla="*/ 161925 w 207565"/>
                <a:gd name="connsiteY35" fmla="*/ 749300 h 858837"/>
                <a:gd name="connsiteX36" fmla="*/ 166687 w 207565"/>
                <a:gd name="connsiteY36" fmla="*/ 756443 h 858837"/>
                <a:gd name="connsiteX37" fmla="*/ 171450 w 207565"/>
                <a:gd name="connsiteY37" fmla="*/ 765968 h 858837"/>
                <a:gd name="connsiteX38" fmla="*/ 178594 w 207565"/>
                <a:gd name="connsiteY38" fmla="*/ 773112 h 858837"/>
                <a:gd name="connsiteX39" fmla="*/ 183356 w 207565"/>
                <a:gd name="connsiteY39" fmla="*/ 780256 h 858837"/>
                <a:gd name="connsiteX40" fmla="*/ 180975 w 207565"/>
                <a:gd name="connsiteY40" fmla="*/ 789781 h 858837"/>
                <a:gd name="connsiteX41" fmla="*/ 150019 w 207565"/>
                <a:gd name="connsiteY41" fmla="*/ 789781 h 858837"/>
                <a:gd name="connsiteX42" fmla="*/ 145256 w 207565"/>
                <a:gd name="connsiteY42" fmla="*/ 782637 h 858837"/>
                <a:gd name="connsiteX43" fmla="*/ 133350 w 207565"/>
                <a:gd name="connsiteY43" fmla="*/ 792162 h 858837"/>
                <a:gd name="connsiteX44" fmla="*/ 135731 w 207565"/>
                <a:gd name="connsiteY44" fmla="*/ 808831 h 858837"/>
                <a:gd name="connsiteX45" fmla="*/ 126206 w 207565"/>
                <a:gd name="connsiteY45" fmla="*/ 811212 h 858837"/>
                <a:gd name="connsiteX46" fmla="*/ 111919 w 207565"/>
                <a:gd name="connsiteY46" fmla="*/ 808831 h 858837"/>
                <a:gd name="connsiteX47" fmla="*/ 109537 w 207565"/>
                <a:gd name="connsiteY47" fmla="*/ 827881 h 858837"/>
                <a:gd name="connsiteX48" fmla="*/ 102394 w 207565"/>
                <a:gd name="connsiteY48" fmla="*/ 825500 h 858837"/>
                <a:gd name="connsiteX49" fmla="*/ 95250 w 207565"/>
                <a:gd name="connsiteY49" fmla="*/ 818356 h 858837"/>
                <a:gd name="connsiteX50" fmla="*/ 88106 w 207565"/>
                <a:gd name="connsiteY50" fmla="*/ 820737 h 858837"/>
                <a:gd name="connsiteX51" fmla="*/ 83344 w 207565"/>
                <a:gd name="connsiteY51" fmla="*/ 835025 h 858837"/>
                <a:gd name="connsiteX52" fmla="*/ 59531 w 207565"/>
                <a:gd name="connsiteY52" fmla="*/ 832643 h 858837"/>
                <a:gd name="connsiteX53" fmla="*/ 57150 w 207565"/>
                <a:gd name="connsiteY53" fmla="*/ 820737 h 858837"/>
                <a:gd name="connsiteX54" fmla="*/ 47625 w 207565"/>
                <a:gd name="connsiteY54" fmla="*/ 835025 h 858837"/>
                <a:gd name="connsiteX55" fmla="*/ 42862 w 207565"/>
                <a:gd name="connsiteY55" fmla="*/ 842168 h 858837"/>
                <a:gd name="connsiteX56" fmla="*/ 30956 w 207565"/>
                <a:gd name="connsiteY56" fmla="*/ 856456 h 858837"/>
                <a:gd name="connsiteX57" fmla="*/ 23812 w 207565"/>
                <a:gd name="connsiteY57" fmla="*/ 858837 h 858837"/>
                <a:gd name="connsiteX58" fmla="*/ 16669 w 207565"/>
                <a:gd name="connsiteY58" fmla="*/ 835025 h 858837"/>
                <a:gd name="connsiteX59" fmla="*/ 11906 w 207565"/>
                <a:gd name="connsiteY59" fmla="*/ 820737 h 858837"/>
                <a:gd name="connsiteX60" fmla="*/ 0 w 207565"/>
                <a:gd name="connsiteY60" fmla="*/ 818356 h 858837"/>
                <a:gd name="connsiteX61" fmla="*/ 2381 w 207565"/>
                <a:gd name="connsiteY61" fmla="*/ 668337 h 858837"/>
                <a:gd name="connsiteX62" fmla="*/ 4762 w 207565"/>
                <a:gd name="connsiteY62" fmla="*/ 294481 h 858837"/>
                <a:gd name="connsiteX63" fmla="*/ 11906 w 207565"/>
                <a:gd name="connsiteY63" fmla="*/ 287337 h 858837"/>
                <a:gd name="connsiteX64" fmla="*/ 28575 w 207565"/>
                <a:gd name="connsiteY64" fmla="*/ 268287 h 858837"/>
                <a:gd name="connsiteX65" fmla="*/ 26194 w 207565"/>
                <a:gd name="connsiteY65" fmla="*/ 225425 h 858837"/>
                <a:gd name="connsiteX66" fmla="*/ 21431 w 207565"/>
                <a:gd name="connsiteY66" fmla="*/ 201612 h 858837"/>
                <a:gd name="connsiteX67" fmla="*/ 14287 w 207565"/>
                <a:gd name="connsiteY67" fmla="*/ 151606 h 858837"/>
                <a:gd name="connsiteX68" fmla="*/ 9525 w 207565"/>
                <a:gd name="connsiteY68" fmla="*/ 53975 h 858837"/>
                <a:gd name="connsiteX69" fmla="*/ 4762 w 207565"/>
                <a:gd name="connsiteY69" fmla="*/ 27781 h 858837"/>
                <a:gd name="connsiteX70" fmla="*/ 2381 w 207565"/>
                <a:gd name="connsiteY70" fmla="*/ 20637 h 858837"/>
                <a:gd name="connsiteX71" fmla="*/ 0 w 207565"/>
                <a:gd name="connsiteY71" fmla="*/ 11112 h 858837"/>
                <a:gd name="connsiteX72" fmla="*/ 2381 w 207565"/>
                <a:gd name="connsiteY72" fmla="*/ 25400 h 858837"/>
                <a:gd name="connsiteX73" fmla="*/ 80962 w 207565"/>
                <a:gd name="connsiteY73" fmla="*/ 23018 h 858837"/>
                <a:gd name="connsiteX74" fmla="*/ 88106 w 207565"/>
                <a:gd name="connsiteY74" fmla="*/ 20637 h 858837"/>
                <a:gd name="connsiteX75" fmla="*/ 104775 w 207565"/>
                <a:gd name="connsiteY75" fmla="*/ 18256 h 858837"/>
                <a:gd name="connsiteX76" fmla="*/ 135731 w 207565"/>
                <a:gd name="connsiteY76" fmla="*/ 13493 h 858837"/>
                <a:gd name="connsiteX77" fmla="*/ 150019 w 207565"/>
                <a:gd name="connsiteY77" fmla="*/ 11112 h 858837"/>
                <a:gd name="connsiteX78" fmla="*/ 200025 w 207565"/>
                <a:gd name="connsiteY78" fmla="*/ 635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07565" h="858837">
                  <a:moveTo>
                    <a:pt x="200025" y="6350"/>
                  </a:moveTo>
                  <a:cubicBezTo>
                    <a:pt x="207565" y="12700"/>
                    <a:pt x="197898" y="34718"/>
                    <a:pt x="195262" y="49212"/>
                  </a:cubicBezTo>
                  <a:cubicBezTo>
                    <a:pt x="194677" y="52432"/>
                    <a:pt x="193591" y="55542"/>
                    <a:pt x="192881" y="58737"/>
                  </a:cubicBezTo>
                  <a:cubicBezTo>
                    <a:pt x="190096" y="71273"/>
                    <a:pt x="190107" y="73396"/>
                    <a:pt x="188119" y="87312"/>
                  </a:cubicBezTo>
                  <a:cubicBezTo>
                    <a:pt x="187325" y="100806"/>
                    <a:pt x="187019" y="114337"/>
                    <a:pt x="185737" y="127793"/>
                  </a:cubicBezTo>
                  <a:cubicBezTo>
                    <a:pt x="185157" y="133886"/>
                    <a:pt x="182543" y="138714"/>
                    <a:pt x="180975" y="144462"/>
                  </a:cubicBezTo>
                  <a:cubicBezTo>
                    <a:pt x="179253" y="150777"/>
                    <a:pt x="177800" y="157162"/>
                    <a:pt x="176212" y="163512"/>
                  </a:cubicBezTo>
                  <a:cubicBezTo>
                    <a:pt x="175418" y="166687"/>
                    <a:pt x="174473" y="169828"/>
                    <a:pt x="173831" y="173037"/>
                  </a:cubicBezTo>
                  <a:cubicBezTo>
                    <a:pt x="173037" y="177006"/>
                    <a:pt x="172515" y="181038"/>
                    <a:pt x="171450" y="184943"/>
                  </a:cubicBezTo>
                  <a:cubicBezTo>
                    <a:pt x="169469" y="192208"/>
                    <a:pt x="166687" y="199231"/>
                    <a:pt x="164306" y="206375"/>
                  </a:cubicBezTo>
                  <a:lnTo>
                    <a:pt x="161925" y="213518"/>
                  </a:lnTo>
                  <a:cubicBezTo>
                    <a:pt x="161131" y="215899"/>
                    <a:pt x="161319" y="218887"/>
                    <a:pt x="159544" y="220662"/>
                  </a:cubicBezTo>
                  <a:lnTo>
                    <a:pt x="152400" y="227806"/>
                  </a:lnTo>
                  <a:cubicBezTo>
                    <a:pt x="151606" y="230981"/>
                    <a:pt x="150959" y="234196"/>
                    <a:pt x="150019" y="237331"/>
                  </a:cubicBezTo>
                  <a:cubicBezTo>
                    <a:pt x="148576" y="242139"/>
                    <a:pt x="145256" y="251618"/>
                    <a:pt x="145256" y="251618"/>
                  </a:cubicBezTo>
                  <a:cubicBezTo>
                    <a:pt x="144462" y="277018"/>
                    <a:pt x="144325" y="302447"/>
                    <a:pt x="142875" y="327818"/>
                  </a:cubicBezTo>
                  <a:cubicBezTo>
                    <a:pt x="142732" y="330324"/>
                    <a:pt x="141617" y="332717"/>
                    <a:pt x="140494" y="334962"/>
                  </a:cubicBezTo>
                  <a:cubicBezTo>
                    <a:pt x="139214" y="337522"/>
                    <a:pt x="137319" y="339725"/>
                    <a:pt x="135731" y="342106"/>
                  </a:cubicBezTo>
                  <a:cubicBezTo>
                    <a:pt x="129689" y="360233"/>
                    <a:pt x="131954" y="351471"/>
                    <a:pt x="128587" y="368300"/>
                  </a:cubicBezTo>
                  <a:cubicBezTo>
                    <a:pt x="129381" y="377825"/>
                    <a:pt x="128895" y="387545"/>
                    <a:pt x="130969" y="396875"/>
                  </a:cubicBezTo>
                  <a:cubicBezTo>
                    <a:pt x="131514" y="399325"/>
                    <a:pt x="132660" y="392145"/>
                    <a:pt x="133350" y="389731"/>
                  </a:cubicBezTo>
                  <a:cubicBezTo>
                    <a:pt x="134249" y="386584"/>
                    <a:pt x="134937" y="383381"/>
                    <a:pt x="135731" y="380206"/>
                  </a:cubicBezTo>
                  <a:cubicBezTo>
                    <a:pt x="140494" y="381000"/>
                    <a:pt x="146928" y="378878"/>
                    <a:pt x="150019" y="382587"/>
                  </a:cubicBezTo>
                  <a:cubicBezTo>
                    <a:pt x="154325" y="387754"/>
                    <a:pt x="144756" y="397875"/>
                    <a:pt x="142875" y="401637"/>
                  </a:cubicBezTo>
                  <a:cubicBezTo>
                    <a:pt x="141753" y="403882"/>
                    <a:pt x="141713" y="406587"/>
                    <a:pt x="140494" y="408781"/>
                  </a:cubicBezTo>
                  <a:cubicBezTo>
                    <a:pt x="137714" y="413784"/>
                    <a:pt x="130969" y="423068"/>
                    <a:pt x="130969" y="423068"/>
                  </a:cubicBezTo>
                  <a:cubicBezTo>
                    <a:pt x="129616" y="429831"/>
                    <a:pt x="126206" y="445731"/>
                    <a:pt x="126206" y="451643"/>
                  </a:cubicBezTo>
                  <a:cubicBezTo>
                    <a:pt x="126206" y="478642"/>
                    <a:pt x="127744" y="505620"/>
                    <a:pt x="128587" y="532606"/>
                  </a:cubicBezTo>
                  <a:cubicBezTo>
                    <a:pt x="129331" y="556420"/>
                    <a:pt x="129610" y="580256"/>
                    <a:pt x="130969" y="604043"/>
                  </a:cubicBezTo>
                  <a:cubicBezTo>
                    <a:pt x="131200" y="608084"/>
                    <a:pt x="131540" y="612330"/>
                    <a:pt x="133350" y="615950"/>
                  </a:cubicBezTo>
                  <a:cubicBezTo>
                    <a:pt x="134856" y="618962"/>
                    <a:pt x="138113" y="620712"/>
                    <a:pt x="140494" y="623093"/>
                  </a:cubicBezTo>
                  <a:cubicBezTo>
                    <a:pt x="142081" y="627856"/>
                    <a:pt x="144839" y="632378"/>
                    <a:pt x="145256" y="637381"/>
                  </a:cubicBezTo>
                  <a:cubicBezTo>
                    <a:pt x="147875" y="668808"/>
                    <a:pt x="142335" y="658003"/>
                    <a:pt x="152400" y="673100"/>
                  </a:cubicBezTo>
                  <a:cubicBezTo>
                    <a:pt x="153194" y="692944"/>
                    <a:pt x="152665" y="712884"/>
                    <a:pt x="154781" y="732631"/>
                  </a:cubicBezTo>
                  <a:cubicBezTo>
                    <a:pt x="155086" y="735477"/>
                    <a:pt x="158417" y="737144"/>
                    <a:pt x="159544" y="739775"/>
                  </a:cubicBezTo>
                  <a:cubicBezTo>
                    <a:pt x="160833" y="742783"/>
                    <a:pt x="160636" y="746292"/>
                    <a:pt x="161925" y="749300"/>
                  </a:cubicBezTo>
                  <a:cubicBezTo>
                    <a:pt x="163052" y="751930"/>
                    <a:pt x="165267" y="753958"/>
                    <a:pt x="166687" y="756443"/>
                  </a:cubicBezTo>
                  <a:cubicBezTo>
                    <a:pt x="168448" y="759525"/>
                    <a:pt x="169387" y="763079"/>
                    <a:pt x="171450" y="765968"/>
                  </a:cubicBezTo>
                  <a:cubicBezTo>
                    <a:pt x="173408" y="768708"/>
                    <a:pt x="176438" y="770525"/>
                    <a:pt x="178594" y="773112"/>
                  </a:cubicBezTo>
                  <a:cubicBezTo>
                    <a:pt x="180426" y="775311"/>
                    <a:pt x="181769" y="777875"/>
                    <a:pt x="183356" y="780256"/>
                  </a:cubicBezTo>
                  <a:cubicBezTo>
                    <a:pt x="182562" y="783431"/>
                    <a:pt x="183638" y="787879"/>
                    <a:pt x="180975" y="789781"/>
                  </a:cubicBezTo>
                  <a:cubicBezTo>
                    <a:pt x="173817" y="794894"/>
                    <a:pt x="156744" y="790742"/>
                    <a:pt x="150019" y="789781"/>
                  </a:cubicBezTo>
                  <a:cubicBezTo>
                    <a:pt x="148431" y="787400"/>
                    <a:pt x="147913" y="783700"/>
                    <a:pt x="145256" y="782637"/>
                  </a:cubicBezTo>
                  <a:cubicBezTo>
                    <a:pt x="139202" y="780215"/>
                    <a:pt x="135166" y="789437"/>
                    <a:pt x="133350" y="792162"/>
                  </a:cubicBezTo>
                  <a:cubicBezTo>
                    <a:pt x="134144" y="797718"/>
                    <a:pt x="137702" y="803576"/>
                    <a:pt x="135731" y="808831"/>
                  </a:cubicBezTo>
                  <a:cubicBezTo>
                    <a:pt x="134582" y="811895"/>
                    <a:pt x="129479" y="811212"/>
                    <a:pt x="126206" y="811212"/>
                  </a:cubicBezTo>
                  <a:cubicBezTo>
                    <a:pt x="121378" y="811212"/>
                    <a:pt x="116681" y="809625"/>
                    <a:pt x="111919" y="808831"/>
                  </a:cubicBezTo>
                  <a:cubicBezTo>
                    <a:pt x="111125" y="815181"/>
                    <a:pt x="112712" y="822325"/>
                    <a:pt x="109537" y="827881"/>
                  </a:cubicBezTo>
                  <a:cubicBezTo>
                    <a:pt x="108292" y="830060"/>
                    <a:pt x="104482" y="826892"/>
                    <a:pt x="102394" y="825500"/>
                  </a:cubicBezTo>
                  <a:cubicBezTo>
                    <a:pt x="99592" y="823632"/>
                    <a:pt x="97631" y="820737"/>
                    <a:pt x="95250" y="818356"/>
                  </a:cubicBezTo>
                  <a:cubicBezTo>
                    <a:pt x="92869" y="819150"/>
                    <a:pt x="89565" y="818694"/>
                    <a:pt x="88106" y="820737"/>
                  </a:cubicBezTo>
                  <a:cubicBezTo>
                    <a:pt x="85188" y="824822"/>
                    <a:pt x="83344" y="835025"/>
                    <a:pt x="83344" y="835025"/>
                  </a:cubicBezTo>
                  <a:cubicBezTo>
                    <a:pt x="75406" y="834231"/>
                    <a:pt x="66534" y="836463"/>
                    <a:pt x="59531" y="832643"/>
                  </a:cubicBezTo>
                  <a:cubicBezTo>
                    <a:pt x="55978" y="830705"/>
                    <a:pt x="61119" y="819943"/>
                    <a:pt x="57150" y="820737"/>
                  </a:cubicBezTo>
                  <a:cubicBezTo>
                    <a:pt x="51537" y="821860"/>
                    <a:pt x="50800" y="830262"/>
                    <a:pt x="47625" y="835025"/>
                  </a:cubicBezTo>
                  <a:lnTo>
                    <a:pt x="42862" y="842168"/>
                  </a:lnTo>
                  <a:cubicBezTo>
                    <a:pt x="39347" y="847441"/>
                    <a:pt x="36459" y="852788"/>
                    <a:pt x="30956" y="856456"/>
                  </a:cubicBezTo>
                  <a:cubicBezTo>
                    <a:pt x="28867" y="857848"/>
                    <a:pt x="26193" y="858043"/>
                    <a:pt x="23812" y="858837"/>
                  </a:cubicBezTo>
                  <a:cubicBezTo>
                    <a:pt x="14600" y="845017"/>
                    <a:pt x="22078" y="858461"/>
                    <a:pt x="16669" y="835025"/>
                  </a:cubicBezTo>
                  <a:cubicBezTo>
                    <a:pt x="15540" y="830133"/>
                    <a:pt x="16829" y="821721"/>
                    <a:pt x="11906" y="820737"/>
                  </a:cubicBezTo>
                  <a:lnTo>
                    <a:pt x="0" y="818356"/>
                  </a:lnTo>
                  <a:cubicBezTo>
                    <a:pt x="794" y="768350"/>
                    <a:pt x="1926" y="718348"/>
                    <a:pt x="2381" y="668337"/>
                  </a:cubicBezTo>
                  <a:cubicBezTo>
                    <a:pt x="3514" y="543721"/>
                    <a:pt x="1647" y="419063"/>
                    <a:pt x="4762" y="294481"/>
                  </a:cubicBezTo>
                  <a:cubicBezTo>
                    <a:pt x="4846" y="291114"/>
                    <a:pt x="9838" y="289995"/>
                    <a:pt x="11906" y="287337"/>
                  </a:cubicBezTo>
                  <a:cubicBezTo>
                    <a:pt x="26865" y="268104"/>
                    <a:pt x="14745" y="277508"/>
                    <a:pt x="28575" y="268287"/>
                  </a:cubicBezTo>
                  <a:cubicBezTo>
                    <a:pt x="27781" y="254000"/>
                    <a:pt x="27718" y="239653"/>
                    <a:pt x="26194" y="225425"/>
                  </a:cubicBezTo>
                  <a:cubicBezTo>
                    <a:pt x="25332" y="217376"/>
                    <a:pt x="22762" y="209597"/>
                    <a:pt x="21431" y="201612"/>
                  </a:cubicBezTo>
                  <a:cubicBezTo>
                    <a:pt x="15487" y="165947"/>
                    <a:pt x="17736" y="182634"/>
                    <a:pt x="14287" y="151606"/>
                  </a:cubicBezTo>
                  <a:cubicBezTo>
                    <a:pt x="13180" y="122829"/>
                    <a:pt x="12279" y="84267"/>
                    <a:pt x="9525" y="53975"/>
                  </a:cubicBezTo>
                  <a:cubicBezTo>
                    <a:pt x="8625" y="44072"/>
                    <a:pt x="7372" y="36916"/>
                    <a:pt x="4762" y="27781"/>
                  </a:cubicBezTo>
                  <a:cubicBezTo>
                    <a:pt x="4072" y="25367"/>
                    <a:pt x="3071" y="23051"/>
                    <a:pt x="2381" y="20637"/>
                  </a:cubicBezTo>
                  <a:cubicBezTo>
                    <a:pt x="1482" y="17490"/>
                    <a:pt x="0" y="7839"/>
                    <a:pt x="0" y="11112"/>
                  </a:cubicBezTo>
                  <a:cubicBezTo>
                    <a:pt x="0" y="15940"/>
                    <a:pt x="2381" y="25400"/>
                    <a:pt x="2381" y="25400"/>
                  </a:cubicBezTo>
                  <a:cubicBezTo>
                    <a:pt x="28575" y="24606"/>
                    <a:pt x="54797" y="24472"/>
                    <a:pt x="80962" y="23018"/>
                  </a:cubicBezTo>
                  <a:cubicBezTo>
                    <a:pt x="83468" y="22879"/>
                    <a:pt x="85645" y="21129"/>
                    <a:pt x="88106" y="20637"/>
                  </a:cubicBezTo>
                  <a:cubicBezTo>
                    <a:pt x="93610" y="19536"/>
                    <a:pt x="99239" y="19179"/>
                    <a:pt x="104775" y="18256"/>
                  </a:cubicBezTo>
                  <a:cubicBezTo>
                    <a:pt x="159381" y="9156"/>
                    <a:pt x="55070" y="25017"/>
                    <a:pt x="135731" y="13493"/>
                  </a:cubicBezTo>
                  <a:cubicBezTo>
                    <a:pt x="140511" y="12810"/>
                    <a:pt x="145194" y="11278"/>
                    <a:pt x="150019" y="11112"/>
                  </a:cubicBezTo>
                  <a:cubicBezTo>
                    <a:pt x="168264" y="10483"/>
                    <a:pt x="192485" y="0"/>
                    <a:pt x="200025" y="6350"/>
                  </a:cubicBezTo>
                  <a:close/>
                </a:path>
              </a:pathLst>
            </a:custGeom>
            <a:gradFill>
              <a:gsLst>
                <a:gs pos="0">
                  <a:srgbClr val="FFF200">
                    <a:alpha val="67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pPr>
                <a:defRPr/>
              </a:pPr>
              <a:endParaRPr lang="en-GB">
                <a:solidFill>
                  <a:srgbClr val="000000"/>
                </a:solidFill>
              </a:endParaRPr>
            </a:p>
          </p:txBody>
        </p:sp>
        <p:sp>
          <p:nvSpPr>
            <p:cNvPr id="37904" name="Freeform 7"/>
            <p:cNvSpPr>
              <a:spLocks noChangeArrowheads="1"/>
            </p:cNvSpPr>
            <p:nvPr/>
          </p:nvSpPr>
          <p:spPr bwMode="auto">
            <a:xfrm>
              <a:off x="6543675" y="3361766"/>
              <a:ext cx="338932" cy="362958"/>
            </a:xfrm>
            <a:custGeom>
              <a:avLst/>
              <a:gdLst>
                <a:gd name="T0" fmla="*/ 4763 w 338932"/>
                <a:gd name="T1" fmla="*/ 64853 h 362958"/>
                <a:gd name="T2" fmla="*/ 14288 w 338932"/>
                <a:gd name="T3" fmla="*/ 93428 h 362958"/>
                <a:gd name="T4" fmla="*/ 26194 w 338932"/>
                <a:gd name="T5" fmla="*/ 114859 h 362958"/>
                <a:gd name="T6" fmla="*/ 35719 w 338932"/>
                <a:gd name="T7" fmla="*/ 129147 h 362958"/>
                <a:gd name="T8" fmla="*/ 42863 w 338932"/>
                <a:gd name="T9" fmla="*/ 179153 h 362958"/>
                <a:gd name="T10" fmla="*/ 50006 w 338932"/>
                <a:gd name="T11" fmla="*/ 195822 h 362958"/>
                <a:gd name="T12" fmla="*/ 59531 w 338932"/>
                <a:gd name="T13" fmla="*/ 224397 h 362958"/>
                <a:gd name="T14" fmla="*/ 73819 w 338932"/>
                <a:gd name="T15" fmla="*/ 248209 h 362958"/>
                <a:gd name="T16" fmla="*/ 85725 w 338932"/>
                <a:gd name="T17" fmla="*/ 262497 h 362958"/>
                <a:gd name="T18" fmla="*/ 104775 w 338932"/>
                <a:gd name="T19" fmla="*/ 283928 h 362958"/>
                <a:gd name="T20" fmla="*/ 109538 w 338932"/>
                <a:gd name="T21" fmla="*/ 312503 h 362958"/>
                <a:gd name="T22" fmla="*/ 114300 w 338932"/>
                <a:gd name="T23" fmla="*/ 343459 h 362958"/>
                <a:gd name="T24" fmla="*/ 130969 w 338932"/>
                <a:gd name="T25" fmla="*/ 360128 h 362958"/>
                <a:gd name="T26" fmla="*/ 145256 w 338932"/>
                <a:gd name="T27" fmla="*/ 324409 h 362958"/>
                <a:gd name="T28" fmla="*/ 140494 w 338932"/>
                <a:gd name="T29" fmla="*/ 298215 h 362958"/>
                <a:gd name="T30" fmla="*/ 157163 w 338932"/>
                <a:gd name="T31" fmla="*/ 279165 h 362958"/>
                <a:gd name="T32" fmla="*/ 169069 w 338932"/>
                <a:gd name="T33" fmla="*/ 288690 h 362958"/>
                <a:gd name="T34" fmla="*/ 185738 w 338932"/>
                <a:gd name="T35" fmla="*/ 333934 h 362958"/>
                <a:gd name="T36" fmla="*/ 195263 w 338932"/>
                <a:gd name="T37" fmla="*/ 355365 h 362958"/>
                <a:gd name="T38" fmla="*/ 221456 w 338932"/>
                <a:gd name="T39" fmla="*/ 350603 h 362958"/>
                <a:gd name="T40" fmla="*/ 211931 w 338932"/>
                <a:gd name="T41" fmla="*/ 314884 h 362958"/>
                <a:gd name="T42" fmla="*/ 204788 w 338932"/>
                <a:gd name="T43" fmla="*/ 293453 h 362958"/>
                <a:gd name="T44" fmla="*/ 195263 w 338932"/>
                <a:gd name="T45" fmla="*/ 279165 h 362958"/>
                <a:gd name="T46" fmla="*/ 221456 w 338932"/>
                <a:gd name="T47" fmla="*/ 272022 h 362958"/>
                <a:gd name="T48" fmla="*/ 233363 w 338932"/>
                <a:gd name="T49" fmla="*/ 307740 h 362958"/>
                <a:gd name="T50" fmla="*/ 238125 w 338932"/>
                <a:gd name="T51" fmla="*/ 322028 h 362958"/>
                <a:gd name="T52" fmla="*/ 250031 w 338932"/>
                <a:gd name="T53" fmla="*/ 348222 h 362958"/>
                <a:gd name="T54" fmla="*/ 273844 w 338932"/>
                <a:gd name="T55" fmla="*/ 350603 h 362958"/>
                <a:gd name="T56" fmla="*/ 257175 w 338932"/>
                <a:gd name="T57" fmla="*/ 300597 h 362958"/>
                <a:gd name="T58" fmla="*/ 242888 w 338932"/>
                <a:gd name="T59" fmla="*/ 279165 h 362958"/>
                <a:gd name="T60" fmla="*/ 235744 w 338932"/>
                <a:gd name="T61" fmla="*/ 250590 h 362958"/>
                <a:gd name="T62" fmla="*/ 250031 w 338932"/>
                <a:gd name="T63" fmla="*/ 243447 h 362958"/>
                <a:gd name="T64" fmla="*/ 264319 w 338932"/>
                <a:gd name="T65" fmla="*/ 267259 h 362958"/>
                <a:gd name="T66" fmla="*/ 285750 w 338932"/>
                <a:gd name="T67" fmla="*/ 300597 h 362958"/>
                <a:gd name="T68" fmla="*/ 300038 w 338932"/>
                <a:gd name="T69" fmla="*/ 307740 h 362958"/>
                <a:gd name="T70" fmla="*/ 319088 w 338932"/>
                <a:gd name="T71" fmla="*/ 307740 h 362958"/>
                <a:gd name="T72" fmla="*/ 304800 w 338932"/>
                <a:gd name="T73" fmla="*/ 279165 h 362958"/>
                <a:gd name="T74" fmla="*/ 295275 w 338932"/>
                <a:gd name="T75" fmla="*/ 248209 h 362958"/>
                <a:gd name="T76" fmla="*/ 276225 w 338932"/>
                <a:gd name="T77" fmla="*/ 217253 h 362958"/>
                <a:gd name="T78" fmla="*/ 261938 w 338932"/>
                <a:gd name="T79" fmla="*/ 195822 h 362958"/>
                <a:gd name="T80" fmla="*/ 254794 w 338932"/>
                <a:gd name="T81" fmla="*/ 174390 h 362958"/>
                <a:gd name="T82" fmla="*/ 250031 w 338932"/>
                <a:gd name="T83" fmla="*/ 138672 h 362958"/>
                <a:gd name="T84" fmla="*/ 335756 w 338932"/>
                <a:gd name="T85" fmla="*/ 138672 h 362958"/>
                <a:gd name="T86" fmla="*/ 330994 w 338932"/>
                <a:gd name="T87" fmla="*/ 124384 h 362958"/>
                <a:gd name="T88" fmla="*/ 297656 w 338932"/>
                <a:gd name="T89" fmla="*/ 107715 h 362958"/>
                <a:gd name="T90" fmla="*/ 273844 w 338932"/>
                <a:gd name="T91" fmla="*/ 102953 h 362958"/>
                <a:gd name="T92" fmla="*/ 247650 w 338932"/>
                <a:gd name="T93" fmla="*/ 76759 h 362958"/>
                <a:gd name="T94" fmla="*/ 228600 w 338932"/>
                <a:gd name="T95" fmla="*/ 57709 h 362958"/>
                <a:gd name="T96" fmla="*/ 202406 w 338932"/>
                <a:gd name="T97" fmla="*/ 38659 h 362958"/>
                <a:gd name="T98" fmla="*/ 171450 w 338932"/>
                <a:gd name="T99" fmla="*/ 29134 h 362958"/>
                <a:gd name="T100" fmla="*/ 128588 w 338932"/>
                <a:gd name="T101" fmla="*/ 12465 h 362958"/>
                <a:gd name="T102" fmla="*/ 111919 w 338932"/>
                <a:gd name="T103" fmla="*/ 559 h 362958"/>
                <a:gd name="T104" fmla="*/ 80963 w 338932"/>
                <a:gd name="T105" fmla="*/ 7703 h 362958"/>
                <a:gd name="T106" fmla="*/ 59531 w 338932"/>
                <a:gd name="T107" fmla="*/ 21990 h 362958"/>
                <a:gd name="T108" fmla="*/ 30956 w 338932"/>
                <a:gd name="T109" fmla="*/ 43422 h 362958"/>
                <a:gd name="T110" fmla="*/ 2381 w 338932"/>
                <a:gd name="T111" fmla="*/ 52947 h 3629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8932"/>
                <a:gd name="T169" fmla="*/ 0 h 362958"/>
                <a:gd name="T170" fmla="*/ 338932 w 338932"/>
                <a:gd name="T171" fmla="*/ 362958 h 3629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8932" h="362958">
                  <a:moveTo>
                    <a:pt x="2381" y="52947"/>
                  </a:moveTo>
                  <a:cubicBezTo>
                    <a:pt x="0" y="54931"/>
                    <a:pt x="4039" y="60871"/>
                    <a:pt x="4763" y="64853"/>
                  </a:cubicBezTo>
                  <a:cubicBezTo>
                    <a:pt x="5808" y="70600"/>
                    <a:pt x="6527" y="80287"/>
                    <a:pt x="9525" y="86284"/>
                  </a:cubicBezTo>
                  <a:cubicBezTo>
                    <a:pt x="10805" y="88844"/>
                    <a:pt x="12700" y="91047"/>
                    <a:pt x="14288" y="93428"/>
                  </a:cubicBezTo>
                  <a:cubicBezTo>
                    <a:pt x="15082" y="95809"/>
                    <a:pt x="15450" y="98378"/>
                    <a:pt x="16669" y="100572"/>
                  </a:cubicBezTo>
                  <a:cubicBezTo>
                    <a:pt x="19449" y="105575"/>
                    <a:pt x="26194" y="114859"/>
                    <a:pt x="26194" y="114859"/>
                  </a:cubicBezTo>
                  <a:cubicBezTo>
                    <a:pt x="26988" y="117240"/>
                    <a:pt x="27183" y="119914"/>
                    <a:pt x="28575" y="122003"/>
                  </a:cubicBezTo>
                  <a:cubicBezTo>
                    <a:pt x="30443" y="124805"/>
                    <a:pt x="34213" y="126135"/>
                    <a:pt x="35719" y="129147"/>
                  </a:cubicBezTo>
                  <a:cubicBezTo>
                    <a:pt x="37529" y="132767"/>
                    <a:pt x="37306" y="137084"/>
                    <a:pt x="38100" y="141053"/>
                  </a:cubicBezTo>
                  <a:cubicBezTo>
                    <a:pt x="40166" y="163778"/>
                    <a:pt x="39076" y="162112"/>
                    <a:pt x="42863" y="179153"/>
                  </a:cubicBezTo>
                  <a:cubicBezTo>
                    <a:pt x="43573" y="182348"/>
                    <a:pt x="43955" y="185670"/>
                    <a:pt x="45244" y="188678"/>
                  </a:cubicBezTo>
                  <a:cubicBezTo>
                    <a:pt x="46371" y="191309"/>
                    <a:pt x="48419" y="193441"/>
                    <a:pt x="50006" y="195822"/>
                  </a:cubicBezTo>
                  <a:cubicBezTo>
                    <a:pt x="50429" y="197936"/>
                    <a:pt x="53510" y="214314"/>
                    <a:pt x="54769" y="217253"/>
                  </a:cubicBezTo>
                  <a:cubicBezTo>
                    <a:pt x="55896" y="219884"/>
                    <a:pt x="57944" y="222016"/>
                    <a:pt x="59531" y="224397"/>
                  </a:cubicBezTo>
                  <a:cubicBezTo>
                    <a:pt x="63387" y="239815"/>
                    <a:pt x="58923" y="228906"/>
                    <a:pt x="69056" y="241065"/>
                  </a:cubicBezTo>
                  <a:cubicBezTo>
                    <a:pt x="70888" y="243264"/>
                    <a:pt x="72399" y="245724"/>
                    <a:pt x="73819" y="248209"/>
                  </a:cubicBezTo>
                  <a:cubicBezTo>
                    <a:pt x="75580" y="251291"/>
                    <a:pt x="76309" y="255007"/>
                    <a:pt x="78581" y="257734"/>
                  </a:cubicBezTo>
                  <a:cubicBezTo>
                    <a:pt x="80413" y="259933"/>
                    <a:pt x="83344" y="260909"/>
                    <a:pt x="85725" y="262497"/>
                  </a:cubicBezTo>
                  <a:cubicBezTo>
                    <a:pt x="87313" y="264878"/>
                    <a:pt x="88587" y="267501"/>
                    <a:pt x="90488" y="269640"/>
                  </a:cubicBezTo>
                  <a:cubicBezTo>
                    <a:pt x="94963" y="274674"/>
                    <a:pt x="104775" y="283928"/>
                    <a:pt x="104775" y="283928"/>
                  </a:cubicBezTo>
                  <a:cubicBezTo>
                    <a:pt x="105569" y="291072"/>
                    <a:pt x="105974" y="298269"/>
                    <a:pt x="107156" y="305359"/>
                  </a:cubicBezTo>
                  <a:cubicBezTo>
                    <a:pt x="107569" y="307835"/>
                    <a:pt x="108848" y="310089"/>
                    <a:pt x="109538" y="312503"/>
                  </a:cubicBezTo>
                  <a:cubicBezTo>
                    <a:pt x="110437" y="315650"/>
                    <a:pt x="111125" y="318853"/>
                    <a:pt x="111919" y="322028"/>
                  </a:cubicBezTo>
                  <a:cubicBezTo>
                    <a:pt x="112713" y="329172"/>
                    <a:pt x="113207" y="336355"/>
                    <a:pt x="114300" y="343459"/>
                  </a:cubicBezTo>
                  <a:cubicBezTo>
                    <a:pt x="114798" y="346694"/>
                    <a:pt x="114866" y="350261"/>
                    <a:pt x="116681" y="352984"/>
                  </a:cubicBezTo>
                  <a:cubicBezTo>
                    <a:pt x="119319" y="356942"/>
                    <a:pt x="126893" y="358770"/>
                    <a:pt x="130969" y="360128"/>
                  </a:cubicBezTo>
                  <a:cubicBezTo>
                    <a:pt x="136525" y="359334"/>
                    <a:pt x="145554" y="362958"/>
                    <a:pt x="147638" y="357747"/>
                  </a:cubicBezTo>
                  <a:cubicBezTo>
                    <a:pt x="151776" y="347403"/>
                    <a:pt x="146422" y="335489"/>
                    <a:pt x="145256" y="324409"/>
                  </a:cubicBezTo>
                  <a:cubicBezTo>
                    <a:pt x="144832" y="320384"/>
                    <a:pt x="143599" y="316485"/>
                    <a:pt x="142875" y="312503"/>
                  </a:cubicBezTo>
                  <a:cubicBezTo>
                    <a:pt x="142011" y="307753"/>
                    <a:pt x="141288" y="302978"/>
                    <a:pt x="140494" y="298215"/>
                  </a:cubicBezTo>
                  <a:cubicBezTo>
                    <a:pt x="141288" y="290278"/>
                    <a:pt x="137622" y="280406"/>
                    <a:pt x="142875" y="274403"/>
                  </a:cubicBezTo>
                  <a:cubicBezTo>
                    <a:pt x="146181" y="270625"/>
                    <a:pt x="152293" y="277947"/>
                    <a:pt x="157163" y="279165"/>
                  </a:cubicBezTo>
                  <a:lnTo>
                    <a:pt x="166688" y="281547"/>
                  </a:lnTo>
                  <a:cubicBezTo>
                    <a:pt x="167482" y="283928"/>
                    <a:pt x="168792" y="286196"/>
                    <a:pt x="169069" y="288690"/>
                  </a:cubicBezTo>
                  <a:cubicBezTo>
                    <a:pt x="170387" y="300550"/>
                    <a:pt x="167325" y="313212"/>
                    <a:pt x="171450" y="324409"/>
                  </a:cubicBezTo>
                  <a:cubicBezTo>
                    <a:pt x="173429" y="329780"/>
                    <a:pt x="185738" y="333934"/>
                    <a:pt x="185738" y="333934"/>
                  </a:cubicBezTo>
                  <a:cubicBezTo>
                    <a:pt x="191719" y="351881"/>
                    <a:pt x="183654" y="329768"/>
                    <a:pt x="192881" y="348222"/>
                  </a:cubicBezTo>
                  <a:cubicBezTo>
                    <a:pt x="194004" y="350467"/>
                    <a:pt x="193695" y="353405"/>
                    <a:pt x="195263" y="355365"/>
                  </a:cubicBezTo>
                  <a:cubicBezTo>
                    <a:pt x="197051" y="357600"/>
                    <a:pt x="200025" y="358540"/>
                    <a:pt x="202406" y="360128"/>
                  </a:cubicBezTo>
                  <a:cubicBezTo>
                    <a:pt x="207827" y="359044"/>
                    <a:pt x="219595" y="358981"/>
                    <a:pt x="221456" y="350603"/>
                  </a:cubicBezTo>
                  <a:cubicBezTo>
                    <a:pt x="222503" y="345890"/>
                    <a:pt x="220246" y="340999"/>
                    <a:pt x="219075" y="336315"/>
                  </a:cubicBezTo>
                  <a:cubicBezTo>
                    <a:pt x="219068" y="336286"/>
                    <a:pt x="213126" y="318470"/>
                    <a:pt x="211931" y="314884"/>
                  </a:cubicBezTo>
                  <a:lnTo>
                    <a:pt x="207169" y="300597"/>
                  </a:lnTo>
                  <a:cubicBezTo>
                    <a:pt x="206375" y="298216"/>
                    <a:pt x="206563" y="295228"/>
                    <a:pt x="204788" y="293453"/>
                  </a:cubicBezTo>
                  <a:lnTo>
                    <a:pt x="197644" y="286309"/>
                  </a:lnTo>
                  <a:cubicBezTo>
                    <a:pt x="196850" y="283928"/>
                    <a:pt x="194850" y="281641"/>
                    <a:pt x="195263" y="279165"/>
                  </a:cubicBezTo>
                  <a:cubicBezTo>
                    <a:pt x="196693" y="270586"/>
                    <a:pt x="203136" y="271244"/>
                    <a:pt x="209550" y="269640"/>
                  </a:cubicBezTo>
                  <a:cubicBezTo>
                    <a:pt x="213519" y="270434"/>
                    <a:pt x="218594" y="269160"/>
                    <a:pt x="221456" y="272022"/>
                  </a:cubicBezTo>
                  <a:cubicBezTo>
                    <a:pt x="225006" y="275572"/>
                    <a:pt x="224631" y="281547"/>
                    <a:pt x="226219" y="286309"/>
                  </a:cubicBezTo>
                  <a:lnTo>
                    <a:pt x="233363" y="307740"/>
                  </a:lnTo>
                  <a:lnTo>
                    <a:pt x="235744" y="314884"/>
                  </a:lnTo>
                  <a:cubicBezTo>
                    <a:pt x="236538" y="317265"/>
                    <a:pt x="237712" y="319552"/>
                    <a:pt x="238125" y="322028"/>
                  </a:cubicBezTo>
                  <a:cubicBezTo>
                    <a:pt x="238150" y="322180"/>
                    <a:pt x="240418" y="340372"/>
                    <a:pt x="242888" y="343459"/>
                  </a:cubicBezTo>
                  <a:cubicBezTo>
                    <a:pt x="244676" y="345694"/>
                    <a:pt x="247546" y="346802"/>
                    <a:pt x="250031" y="348222"/>
                  </a:cubicBezTo>
                  <a:cubicBezTo>
                    <a:pt x="258267" y="352929"/>
                    <a:pt x="258687" y="352694"/>
                    <a:pt x="266700" y="355365"/>
                  </a:cubicBezTo>
                  <a:cubicBezTo>
                    <a:pt x="269081" y="353778"/>
                    <a:pt x="273466" y="353440"/>
                    <a:pt x="273844" y="350603"/>
                  </a:cubicBezTo>
                  <a:cubicBezTo>
                    <a:pt x="277168" y="325679"/>
                    <a:pt x="275566" y="325801"/>
                    <a:pt x="266700" y="312503"/>
                  </a:cubicBezTo>
                  <a:cubicBezTo>
                    <a:pt x="261338" y="296414"/>
                    <a:pt x="268775" y="313854"/>
                    <a:pt x="257175" y="300597"/>
                  </a:cubicBezTo>
                  <a:cubicBezTo>
                    <a:pt x="253406" y="296289"/>
                    <a:pt x="250825" y="291072"/>
                    <a:pt x="247650" y="286309"/>
                  </a:cubicBezTo>
                  <a:lnTo>
                    <a:pt x="242888" y="279165"/>
                  </a:lnTo>
                  <a:lnTo>
                    <a:pt x="238125" y="272022"/>
                  </a:lnTo>
                  <a:cubicBezTo>
                    <a:pt x="237331" y="264878"/>
                    <a:pt x="235744" y="257778"/>
                    <a:pt x="235744" y="250590"/>
                  </a:cubicBezTo>
                  <a:cubicBezTo>
                    <a:pt x="235744" y="247317"/>
                    <a:pt x="235198" y="242529"/>
                    <a:pt x="238125" y="241065"/>
                  </a:cubicBezTo>
                  <a:cubicBezTo>
                    <a:pt x="241745" y="239255"/>
                    <a:pt x="246062" y="242653"/>
                    <a:pt x="250031" y="243447"/>
                  </a:cubicBezTo>
                  <a:cubicBezTo>
                    <a:pt x="251619" y="245828"/>
                    <a:pt x="253374" y="248105"/>
                    <a:pt x="254794" y="250590"/>
                  </a:cubicBezTo>
                  <a:cubicBezTo>
                    <a:pt x="266884" y="271747"/>
                    <a:pt x="252710" y="249847"/>
                    <a:pt x="264319" y="267259"/>
                  </a:cubicBezTo>
                  <a:cubicBezTo>
                    <a:pt x="265113" y="272815"/>
                    <a:pt x="265087" y="278552"/>
                    <a:pt x="266700" y="283928"/>
                  </a:cubicBezTo>
                  <a:cubicBezTo>
                    <a:pt x="268861" y="291130"/>
                    <a:pt x="280636" y="298892"/>
                    <a:pt x="285750" y="300597"/>
                  </a:cubicBezTo>
                  <a:cubicBezTo>
                    <a:pt x="288131" y="301391"/>
                    <a:pt x="290649" y="301856"/>
                    <a:pt x="292894" y="302978"/>
                  </a:cubicBezTo>
                  <a:cubicBezTo>
                    <a:pt x="295454" y="304258"/>
                    <a:pt x="297358" y="306735"/>
                    <a:pt x="300038" y="307740"/>
                  </a:cubicBezTo>
                  <a:cubicBezTo>
                    <a:pt x="303828" y="309161"/>
                    <a:pt x="307975" y="309328"/>
                    <a:pt x="311944" y="310122"/>
                  </a:cubicBezTo>
                  <a:cubicBezTo>
                    <a:pt x="314325" y="309328"/>
                    <a:pt x="318294" y="310121"/>
                    <a:pt x="319088" y="307740"/>
                  </a:cubicBezTo>
                  <a:cubicBezTo>
                    <a:pt x="320368" y="303900"/>
                    <a:pt x="318127" y="299624"/>
                    <a:pt x="316706" y="295834"/>
                  </a:cubicBezTo>
                  <a:cubicBezTo>
                    <a:pt x="315834" y="293509"/>
                    <a:pt x="305214" y="279716"/>
                    <a:pt x="304800" y="279165"/>
                  </a:cubicBezTo>
                  <a:cubicBezTo>
                    <a:pt x="296795" y="255149"/>
                    <a:pt x="309012" y="292410"/>
                    <a:pt x="300038" y="262497"/>
                  </a:cubicBezTo>
                  <a:cubicBezTo>
                    <a:pt x="298595" y="257688"/>
                    <a:pt x="296259" y="253132"/>
                    <a:pt x="295275" y="248209"/>
                  </a:cubicBezTo>
                  <a:cubicBezTo>
                    <a:pt x="294481" y="244240"/>
                    <a:pt x="294569" y="239987"/>
                    <a:pt x="292894" y="236303"/>
                  </a:cubicBezTo>
                  <a:cubicBezTo>
                    <a:pt x="286854" y="223015"/>
                    <a:pt x="285596" y="223499"/>
                    <a:pt x="276225" y="217253"/>
                  </a:cubicBezTo>
                  <a:lnTo>
                    <a:pt x="266700" y="202965"/>
                  </a:lnTo>
                  <a:cubicBezTo>
                    <a:pt x="265113" y="200584"/>
                    <a:pt x="262843" y="198537"/>
                    <a:pt x="261938" y="195822"/>
                  </a:cubicBezTo>
                  <a:lnTo>
                    <a:pt x="257175" y="181534"/>
                  </a:lnTo>
                  <a:lnTo>
                    <a:pt x="254794" y="174390"/>
                  </a:lnTo>
                  <a:lnTo>
                    <a:pt x="252413" y="167247"/>
                  </a:lnTo>
                  <a:cubicBezTo>
                    <a:pt x="251619" y="157722"/>
                    <a:pt x="247882" y="147985"/>
                    <a:pt x="250031" y="138672"/>
                  </a:cubicBezTo>
                  <a:cubicBezTo>
                    <a:pt x="250767" y="135483"/>
                    <a:pt x="256283" y="136290"/>
                    <a:pt x="259556" y="136290"/>
                  </a:cubicBezTo>
                  <a:cubicBezTo>
                    <a:pt x="284968" y="136290"/>
                    <a:pt x="310356" y="137878"/>
                    <a:pt x="335756" y="138672"/>
                  </a:cubicBezTo>
                  <a:cubicBezTo>
                    <a:pt x="336550" y="136291"/>
                    <a:pt x="338932" y="133909"/>
                    <a:pt x="338138" y="131528"/>
                  </a:cubicBezTo>
                  <a:cubicBezTo>
                    <a:pt x="337073" y="128333"/>
                    <a:pt x="333581" y="126540"/>
                    <a:pt x="330994" y="124384"/>
                  </a:cubicBezTo>
                  <a:cubicBezTo>
                    <a:pt x="323947" y="118512"/>
                    <a:pt x="323401" y="119510"/>
                    <a:pt x="314325" y="117240"/>
                  </a:cubicBezTo>
                  <a:cubicBezTo>
                    <a:pt x="307152" y="112459"/>
                    <a:pt x="306112" y="111339"/>
                    <a:pt x="297656" y="107715"/>
                  </a:cubicBezTo>
                  <a:cubicBezTo>
                    <a:pt x="295349" y="106726"/>
                    <a:pt x="292974" y="105826"/>
                    <a:pt x="290513" y="105334"/>
                  </a:cubicBezTo>
                  <a:cubicBezTo>
                    <a:pt x="285009" y="104233"/>
                    <a:pt x="279400" y="103747"/>
                    <a:pt x="273844" y="102953"/>
                  </a:cubicBezTo>
                  <a:cubicBezTo>
                    <a:pt x="259927" y="98315"/>
                    <a:pt x="272638" y="104422"/>
                    <a:pt x="261938" y="91047"/>
                  </a:cubicBezTo>
                  <a:cubicBezTo>
                    <a:pt x="257730" y="85787"/>
                    <a:pt x="252413" y="81522"/>
                    <a:pt x="247650" y="76759"/>
                  </a:cubicBezTo>
                  <a:cubicBezTo>
                    <a:pt x="238483" y="67592"/>
                    <a:pt x="243308" y="71483"/>
                    <a:pt x="233363" y="64853"/>
                  </a:cubicBezTo>
                  <a:cubicBezTo>
                    <a:pt x="231775" y="62472"/>
                    <a:pt x="229880" y="60269"/>
                    <a:pt x="228600" y="57709"/>
                  </a:cubicBezTo>
                  <a:cubicBezTo>
                    <a:pt x="227477" y="55464"/>
                    <a:pt x="227994" y="52340"/>
                    <a:pt x="226219" y="50565"/>
                  </a:cubicBezTo>
                  <a:cubicBezTo>
                    <a:pt x="215425" y="39771"/>
                    <a:pt x="213929" y="42116"/>
                    <a:pt x="202406" y="38659"/>
                  </a:cubicBezTo>
                  <a:cubicBezTo>
                    <a:pt x="197598" y="37217"/>
                    <a:pt x="192989" y="35115"/>
                    <a:pt x="188119" y="33897"/>
                  </a:cubicBezTo>
                  <a:cubicBezTo>
                    <a:pt x="158290" y="26437"/>
                    <a:pt x="195404" y="35977"/>
                    <a:pt x="171450" y="29134"/>
                  </a:cubicBezTo>
                  <a:cubicBezTo>
                    <a:pt x="163603" y="26892"/>
                    <a:pt x="158203" y="26009"/>
                    <a:pt x="150019" y="24372"/>
                  </a:cubicBezTo>
                  <a:cubicBezTo>
                    <a:pt x="133643" y="13455"/>
                    <a:pt x="141161" y="16658"/>
                    <a:pt x="128588" y="12465"/>
                  </a:cubicBezTo>
                  <a:cubicBezTo>
                    <a:pt x="125413" y="10084"/>
                    <a:pt x="122292" y="7629"/>
                    <a:pt x="119063" y="5322"/>
                  </a:cubicBezTo>
                  <a:cubicBezTo>
                    <a:pt x="116734" y="3658"/>
                    <a:pt x="114767" y="844"/>
                    <a:pt x="111919" y="559"/>
                  </a:cubicBezTo>
                  <a:cubicBezTo>
                    <a:pt x="106334" y="0"/>
                    <a:pt x="100806" y="2146"/>
                    <a:pt x="95250" y="2940"/>
                  </a:cubicBezTo>
                  <a:cubicBezTo>
                    <a:pt x="90488" y="4528"/>
                    <a:pt x="85140" y="4919"/>
                    <a:pt x="80963" y="7703"/>
                  </a:cubicBezTo>
                  <a:cubicBezTo>
                    <a:pt x="71730" y="13857"/>
                    <a:pt x="76534" y="11560"/>
                    <a:pt x="66675" y="14847"/>
                  </a:cubicBezTo>
                  <a:cubicBezTo>
                    <a:pt x="64294" y="17228"/>
                    <a:pt x="62189" y="19923"/>
                    <a:pt x="59531" y="21990"/>
                  </a:cubicBezTo>
                  <a:cubicBezTo>
                    <a:pt x="55013" y="25504"/>
                    <a:pt x="49291" y="27468"/>
                    <a:pt x="45244" y="31515"/>
                  </a:cubicBezTo>
                  <a:cubicBezTo>
                    <a:pt x="36076" y="40683"/>
                    <a:pt x="40902" y="36791"/>
                    <a:pt x="30956" y="43422"/>
                  </a:cubicBezTo>
                  <a:cubicBezTo>
                    <a:pt x="22158" y="56619"/>
                    <a:pt x="31228" y="46181"/>
                    <a:pt x="19050" y="52947"/>
                  </a:cubicBezTo>
                  <a:cubicBezTo>
                    <a:pt x="14047" y="55727"/>
                    <a:pt x="4762" y="50963"/>
                    <a:pt x="2381" y="52947"/>
                  </a:cubicBezTo>
                  <a:close/>
                </a:path>
              </a:pathLst>
            </a:custGeom>
            <a:solidFill>
              <a:srgbClr val="FFFF00">
                <a:alpha val="54901"/>
              </a:srgbClr>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endParaRPr lang="en-GB"/>
            </a:p>
          </p:txBody>
        </p:sp>
        <p:sp>
          <p:nvSpPr>
            <p:cNvPr id="37905" name="Freeform 9"/>
            <p:cNvSpPr>
              <a:spLocks noChangeArrowheads="1"/>
            </p:cNvSpPr>
            <p:nvPr/>
          </p:nvSpPr>
          <p:spPr bwMode="auto">
            <a:xfrm>
              <a:off x="7298531" y="3334270"/>
              <a:ext cx="331238" cy="399530"/>
            </a:xfrm>
            <a:custGeom>
              <a:avLst/>
              <a:gdLst>
                <a:gd name="T0" fmla="*/ 197644 w 331238"/>
                <a:gd name="T1" fmla="*/ 13768 h 399530"/>
                <a:gd name="T2" fmla="*/ 180975 w 331238"/>
                <a:gd name="T3" fmla="*/ 30436 h 399530"/>
                <a:gd name="T4" fmla="*/ 169069 w 331238"/>
                <a:gd name="T5" fmla="*/ 44724 h 399530"/>
                <a:gd name="T6" fmla="*/ 154782 w 331238"/>
                <a:gd name="T7" fmla="*/ 59011 h 399530"/>
                <a:gd name="T8" fmla="*/ 119063 w 331238"/>
                <a:gd name="T9" fmla="*/ 89968 h 399530"/>
                <a:gd name="T10" fmla="*/ 66675 w 331238"/>
                <a:gd name="T11" fmla="*/ 101874 h 399530"/>
                <a:gd name="T12" fmla="*/ 52388 w 331238"/>
                <a:gd name="T13" fmla="*/ 116161 h 399530"/>
                <a:gd name="T14" fmla="*/ 40482 w 331238"/>
                <a:gd name="T15" fmla="*/ 130449 h 399530"/>
                <a:gd name="T16" fmla="*/ 26194 w 331238"/>
                <a:gd name="T17" fmla="*/ 142355 h 399530"/>
                <a:gd name="T18" fmla="*/ 0 w 331238"/>
                <a:gd name="T19" fmla="*/ 154261 h 399530"/>
                <a:gd name="T20" fmla="*/ 11907 w 331238"/>
                <a:gd name="T21" fmla="*/ 170930 h 399530"/>
                <a:gd name="T22" fmla="*/ 76200 w 331238"/>
                <a:gd name="T23" fmla="*/ 182836 h 399530"/>
                <a:gd name="T24" fmla="*/ 97632 w 331238"/>
                <a:gd name="T25" fmla="*/ 170930 h 399530"/>
                <a:gd name="T26" fmla="*/ 90488 w 331238"/>
                <a:gd name="T27" fmla="*/ 201886 h 399530"/>
                <a:gd name="T28" fmla="*/ 71438 w 331238"/>
                <a:gd name="T29" fmla="*/ 237605 h 399530"/>
                <a:gd name="T30" fmla="*/ 61913 w 331238"/>
                <a:gd name="T31" fmla="*/ 251893 h 399530"/>
                <a:gd name="T32" fmla="*/ 38100 w 331238"/>
                <a:gd name="T33" fmla="*/ 280468 h 399530"/>
                <a:gd name="T34" fmla="*/ 30957 w 331238"/>
                <a:gd name="T35" fmla="*/ 294755 h 399530"/>
                <a:gd name="T36" fmla="*/ 28575 w 331238"/>
                <a:gd name="T37" fmla="*/ 339999 h 399530"/>
                <a:gd name="T38" fmla="*/ 69057 w 331238"/>
                <a:gd name="T39" fmla="*/ 325711 h 399530"/>
                <a:gd name="T40" fmla="*/ 92869 w 331238"/>
                <a:gd name="T41" fmla="*/ 299518 h 399530"/>
                <a:gd name="T42" fmla="*/ 97632 w 331238"/>
                <a:gd name="T43" fmla="*/ 278086 h 399530"/>
                <a:gd name="T44" fmla="*/ 114300 w 331238"/>
                <a:gd name="T45" fmla="*/ 278086 h 399530"/>
                <a:gd name="T46" fmla="*/ 109538 w 331238"/>
                <a:gd name="T47" fmla="*/ 309043 h 399530"/>
                <a:gd name="T48" fmla="*/ 88107 w 331238"/>
                <a:gd name="T49" fmla="*/ 320949 h 399530"/>
                <a:gd name="T50" fmla="*/ 78582 w 331238"/>
                <a:gd name="T51" fmla="*/ 342380 h 399530"/>
                <a:gd name="T52" fmla="*/ 92869 w 331238"/>
                <a:gd name="T53" fmla="*/ 387624 h 399530"/>
                <a:gd name="T54" fmla="*/ 111919 w 331238"/>
                <a:gd name="T55" fmla="*/ 373336 h 399530"/>
                <a:gd name="T56" fmla="*/ 128588 w 331238"/>
                <a:gd name="T57" fmla="*/ 323330 h 399530"/>
                <a:gd name="T58" fmla="*/ 150019 w 331238"/>
                <a:gd name="T59" fmla="*/ 306661 h 399530"/>
                <a:gd name="T60" fmla="*/ 140494 w 331238"/>
                <a:gd name="T61" fmla="*/ 323330 h 399530"/>
                <a:gd name="T62" fmla="*/ 138113 w 331238"/>
                <a:gd name="T63" fmla="*/ 399530 h 399530"/>
                <a:gd name="T64" fmla="*/ 159544 w 331238"/>
                <a:gd name="T65" fmla="*/ 387624 h 399530"/>
                <a:gd name="T66" fmla="*/ 164307 w 331238"/>
                <a:gd name="T67" fmla="*/ 344761 h 399530"/>
                <a:gd name="T68" fmla="*/ 180975 w 331238"/>
                <a:gd name="T69" fmla="*/ 325711 h 399530"/>
                <a:gd name="T70" fmla="*/ 202407 w 331238"/>
                <a:gd name="T71" fmla="*/ 306661 h 399530"/>
                <a:gd name="T72" fmla="*/ 202407 w 331238"/>
                <a:gd name="T73" fmla="*/ 337618 h 399530"/>
                <a:gd name="T74" fmla="*/ 207169 w 331238"/>
                <a:gd name="T75" fmla="*/ 390005 h 399530"/>
                <a:gd name="T76" fmla="*/ 228600 w 331238"/>
                <a:gd name="T77" fmla="*/ 373336 h 399530"/>
                <a:gd name="T78" fmla="*/ 238125 w 331238"/>
                <a:gd name="T79" fmla="*/ 316186 h 399530"/>
                <a:gd name="T80" fmla="*/ 264319 w 331238"/>
                <a:gd name="T81" fmla="*/ 287611 h 399530"/>
                <a:gd name="T82" fmla="*/ 280988 w 331238"/>
                <a:gd name="T83" fmla="*/ 266180 h 399530"/>
                <a:gd name="T84" fmla="*/ 292894 w 331238"/>
                <a:gd name="T85" fmla="*/ 206649 h 399530"/>
                <a:gd name="T86" fmla="*/ 309563 w 331238"/>
                <a:gd name="T87" fmla="*/ 189980 h 399530"/>
                <a:gd name="T88" fmla="*/ 316707 w 331238"/>
                <a:gd name="T89" fmla="*/ 168549 h 399530"/>
                <a:gd name="T90" fmla="*/ 326232 w 331238"/>
                <a:gd name="T91" fmla="*/ 101874 h 399530"/>
                <a:gd name="T92" fmla="*/ 302419 w 331238"/>
                <a:gd name="T93" fmla="*/ 54249 h 399530"/>
                <a:gd name="T94" fmla="*/ 276225 w 331238"/>
                <a:gd name="T95" fmla="*/ 42343 h 399530"/>
                <a:gd name="T96" fmla="*/ 259557 w 331238"/>
                <a:gd name="T97" fmla="*/ 32818 h 399530"/>
                <a:gd name="T98" fmla="*/ 238125 w 331238"/>
                <a:gd name="T99" fmla="*/ 23293 h 399530"/>
                <a:gd name="T100" fmla="*/ 228600 w 331238"/>
                <a:gd name="T101" fmla="*/ 11386 h 3995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1238"/>
                <a:gd name="T154" fmla="*/ 0 h 399530"/>
                <a:gd name="T155" fmla="*/ 331238 w 331238"/>
                <a:gd name="T156" fmla="*/ 399530 h 3995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1238" h="399530">
                  <a:moveTo>
                    <a:pt x="228600" y="11386"/>
                  </a:moveTo>
                  <a:cubicBezTo>
                    <a:pt x="223044" y="10989"/>
                    <a:pt x="207913" y="12484"/>
                    <a:pt x="197644" y="13768"/>
                  </a:cubicBezTo>
                  <a:cubicBezTo>
                    <a:pt x="195153" y="14079"/>
                    <a:pt x="192275" y="14374"/>
                    <a:pt x="190500" y="16149"/>
                  </a:cubicBezTo>
                  <a:cubicBezTo>
                    <a:pt x="186453" y="20196"/>
                    <a:pt x="184150" y="25674"/>
                    <a:pt x="180975" y="30436"/>
                  </a:cubicBezTo>
                  <a:cubicBezTo>
                    <a:pt x="179388" y="32817"/>
                    <a:pt x="178237" y="35556"/>
                    <a:pt x="176213" y="37580"/>
                  </a:cubicBezTo>
                  <a:cubicBezTo>
                    <a:pt x="173832" y="39961"/>
                    <a:pt x="171626" y="42532"/>
                    <a:pt x="169069" y="44724"/>
                  </a:cubicBezTo>
                  <a:cubicBezTo>
                    <a:pt x="166056" y="47307"/>
                    <a:pt x="162350" y="49062"/>
                    <a:pt x="159544" y="51868"/>
                  </a:cubicBezTo>
                  <a:cubicBezTo>
                    <a:pt x="157521" y="53891"/>
                    <a:pt x="156683" y="56872"/>
                    <a:pt x="154782" y="59011"/>
                  </a:cubicBezTo>
                  <a:cubicBezTo>
                    <a:pt x="150307" y="64045"/>
                    <a:pt x="145257" y="68536"/>
                    <a:pt x="140494" y="73299"/>
                  </a:cubicBezTo>
                  <a:cubicBezTo>
                    <a:pt x="135783" y="78010"/>
                    <a:pt x="125139" y="89588"/>
                    <a:pt x="119063" y="89968"/>
                  </a:cubicBezTo>
                  <a:lnTo>
                    <a:pt x="80963" y="92349"/>
                  </a:lnTo>
                  <a:lnTo>
                    <a:pt x="66675" y="101874"/>
                  </a:lnTo>
                  <a:cubicBezTo>
                    <a:pt x="64294" y="103461"/>
                    <a:pt x="61249" y="104347"/>
                    <a:pt x="59532" y="106636"/>
                  </a:cubicBezTo>
                  <a:cubicBezTo>
                    <a:pt x="57151" y="109811"/>
                    <a:pt x="54971" y="113148"/>
                    <a:pt x="52388" y="116161"/>
                  </a:cubicBezTo>
                  <a:cubicBezTo>
                    <a:pt x="50196" y="118718"/>
                    <a:pt x="47400" y="120718"/>
                    <a:pt x="45244" y="123305"/>
                  </a:cubicBezTo>
                  <a:cubicBezTo>
                    <a:pt x="43412" y="125504"/>
                    <a:pt x="42506" y="128425"/>
                    <a:pt x="40482" y="130449"/>
                  </a:cubicBezTo>
                  <a:cubicBezTo>
                    <a:pt x="38458" y="132473"/>
                    <a:pt x="35537" y="133379"/>
                    <a:pt x="33338" y="135211"/>
                  </a:cubicBezTo>
                  <a:cubicBezTo>
                    <a:pt x="30751" y="137367"/>
                    <a:pt x="28781" y="140199"/>
                    <a:pt x="26194" y="142355"/>
                  </a:cubicBezTo>
                  <a:cubicBezTo>
                    <a:pt x="22424" y="145497"/>
                    <a:pt x="13762" y="150291"/>
                    <a:pt x="9525" y="151880"/>
                  </a:cubicBezTo>
                  <a:cubicBezTo>
                    <a:pt x="6461" y="153029"/>
                    <a:pt x="3175" y="153467"/>
                    <a:pt x="0" y="154261"/>
                  </a:cubicBezTo>
                  <a:cubicBezTo>
                    <a:pt x="1588" y="159024"/>
                    <a:pt x="1845" y="164464"/>
                    <a:pt x="4763" y="168549"/>
                  </a:cubicBezTo>
                  <a:cubicBezTo>
                    <a:pt x="6222" y="170592"/>
                    <a:pt x="9422" y="170575"/>
                    <a:pt x="11907" y="170930"/>
                  </a:cubicBezTo>
                  <a:cubicBezTo>
                    <a:pt x="20586" y="172170"/>
                    <a:pt x="29369" y="172517"/>
                    <a:pt x="38100" y="173311"/>
                  </a:cubicBezTo>
                  <a:cubicBezTo>
                    <a:pt x="46746" y="194925"/>
                    <a:pt x="39263" y="187182"/>
                    <a:pt x="76200" y="182836"/>
                  </a:cubicBezTo>
                  <a:cubicBezTo>
                    <a:pt x="78693" y="182543"/>
                    <a:pt x="81150" y="181674"/>
                    <a:pt x="83344" y="180455"/>
                  </a:cubicBezTo>
                  <a:cubicBezTo>
                    <a:pt x="88348" y="177675"/>
                    <a:pt x="97632" y="170930"/>
                    <a:pt x="97632" y="170930"/>
                  </a:cubicBezTo>
                  <a:cubicBezTo>
                    <a:pt x="99219" y="173311"/>
                    <a:pt x="102394" y="175212"/>
                    <a:pt x="102394" y="178074"/>
                  </a:cubicBezTo>
                  <a:cubicBezTo>
                    <a:pt x="102394" y="188104"/>
                    <a:pt x="95887" y="194688"/>
                    <a:pt x="90488" y="201886"/>
                  </a:cubicBezTo>
                  <a:cubicBezTo>
                    <a:pt x="88900" y="206649"/>
                    <a:pt x="88510" y="211997"/>
                    <a:pt x="85725" y="216174"/>
                  </a:cubicBezTo>
                  <a:lnTo>
                    <a:pt x="71438" y="237605"/>
                  </a:lnTo>
                  <a:lnTo>
                    <a:pt x="66675" y="244749"/>
                  </a:lnTo>
                  <a:cubicBezTo>
                    <a:pt x="65088" y="247130"/>
                    <a:pt x="63937" y="249869"/>
                    <a:pt x="61913" y="251893"/>
                  </a:cubicBezTo>
                  <a:cubicBezTo>
                    <a:pt x="57150" y="256655"/>
                    <a:pt x="51361" y="260576"/>
                    <a:pt x="47625" y="266180"/>
                  </a:cubicBezTo>
                  <a:lnTo>
                    <a:pt x="38100" y="280468"/>
                  </a:lnTo>
                  <a:lnTo>
                    <a:pt x="33338" y="287611"/>
                  </a:lnTo>
                  <a:cubicBezTo>
                    <a:pt x="32544" y="289992"/>
                    <a:pt x="31449" y="292294"/>
                    <a:pt x="30957" y="294755"/>
                  </a:cubicBezTo>
                  <a:cubicBezTo>
                    <a:pt x="29063" y="304224"/>
                    <a:pt x="26194" y="323330"/>
                    <a:pt x="26194" y="323330"/>
                  </a:cubicBezTo>
                  <a:cubicBezTo>
                    <a:pt x="26988" y="328886"/>
                    <a:pt x="23905" y="336886"/>
                    <a:pt x="28575" y="339999"/>
                  </a:cubicBezTo>
                  <a:cubicBezTo>
                    <a:pt x="30041" y="340976"/>
                    <a:pt x="49429" y="338203"/>
                    <a:pt x="54769" y="335236"/>
                  </a:cubicBezTo>
                  <a:cubicBezTo>
                    <a:pt x="59773" y="332456"/>
                    <a:pt x="69057" y="325711"/>
                    <a:pt x="69057" y="325711"/>
                  </a:cubicBezTo>
                  <a:cubicBezTo>
                    <a:pt x="73195" y="313297"/>
                    <a:pt x="68378" y="322875"/>
                    <a:pt x="78582" y="313805"/>
                  </a:cubicBezTo>
                  <a:cubicBezTo>
                    <a:pt x="83616" y="309331"/>
                    <a:pt x="92869" y="299518"/>
                    <a:pt x="92869" y="299518"/>
                  </a:cubicBezTo>
                  <a:cubicBezTo>
                    <a:pt x="93663" y="297137"/>
                    <a:pt x="94705" y="294824"/>
                    <a:pt x="95250" y="292374"/>
                  </a:cubicBezTo>
                  <a:cubicBezTo>
                    <a:pt x="96297" y="287661"/>
                    <a:pt x="95236" y="282278"/>
                    <a:pt x="97632" y="278086"/>
                  </a:cubicBezTo>
                  <a:cubicBezTo>
                    <a:pt x="98877" y="275907"/>
                    <a:pt x="102394" y="276499"/>
                    <a:pt x="104775" y="275705"/>
                  </a:cubicBezTo>
                  <a:cubicBezTo>
                    <a:pt x="107950" y="276499"/>
                    <a:pt x="111744" y="276042"/>
                    <a:pt x="114300" y="278086"/>
                  </a:cubicBezTo>
                  <a:cubicBezTo>
                    <a:pt x="116260" y="279654"/>
                    <a:pt x="116682" y="282720"/>
                    <a:pt x="116682" y="285230"/>
                  </a:cubicBezTo>
                  <a:cubicBezTo>
                    <a:pt x="116682" y="291688"/>
                    <a:pt x="115992" y="303880"/>
                    <a:pt x="109538" y="309043"/>
                  </a:cubicBezTo>
                  <a:cubicBezTo>
                    <a:pt x="107578" y="310611"/>
                    <a:pt x="104588" y="310205"/>
                    <a:pt x="102394" y="311424"/>
                  </a:cubicBezTo>
                  <a:cubicBezTo>
                    <a:pt x="97391" y="314204"/>
                    <a:pt x="88107" y="320949"/>
                    <a:pt x="88107" y="320949"/>
                  </a:cubicBezTo>
                  <a:cubicBezTo>
                    <a:pt x="86519" y="325711"/>
                    <a:pt x="86128" y="331059"/>
                    <a:pt x="83344" y="335236"/>
                  </a:cubicBezTo>
                  <a:cubicBezTo>
                    <a:pt x="81757" y="337617"/>
                    <a:pt x="79744" y="339765"/>
                    <a:pt x="78582" y="342380"/>
                  </a:cubicBezTo>
                  <a:cubicBezTo>
                    <a:pt x="76543" y="346968"/>
                    <a:pt x="73819" y="356668"/>
                    <a:pt x="73819" y="356668"/>
                  </a:cubicBezTo>
                  <a:cubicBezTo>
                    <a:pt x="76379" y="392507"/>
                    <a:pt x="65283" y="393141"/>
                    <a:pt x="92869" y="387624"/>
                  </a:cubicBezTo>
                  <a:cubicBezTo>
                    <a:pt x="95330" y="387132"/>
                    <a:pt x="97632" y="386037"/>
                    <a:pt x="100013" y="385243"/>
                  </a:cubicBezTo>
                  <a:cubicBezTo>
                    <a:pt x="104181" y="382464"/>
                    <a:pt x="110927" y="379290"/>
                    <a:pt x="111919" y="373336"/>
                  </a:cubicBezTo>
                  <a:cubicBezTo>
                    <a:pt x="114375" y="358600"/>
                    <a:pt x="107708" y="341829"/>
                    <a:pt x="119063" y="330474"/>
                  </a:cubicBezTo>
                  <a:cubicBezTo>
                    <a:pt x="121869" y="327668"/>
                    <a:pt x="125337" y="325606"/>
                    <a:pt x="128588" y="323330"/>
                  </a:cubicBezTo>
                  <a:cubicBezTo>
                    <a:pt x="133277" y="320048"/>
                    <a:pt x="138828" y="317852"/>
                    <a:pt x="142875" y="313805"/>
                  </a:cubicBezTo>
                  <a:cubicBezTo>
                    <a:pt x="145256" y="311424"/>
                    <a:pt x="147217" y="308529"/>
                    <a:pt x="150019" y="306661"/>
                  </a:cubicBezTo>
                  <a:cubicBezTo>
                    <a:pt x="152108" y="305269"/>
                    <a:pt x="157163" y="304280"/>
                    <a:pt x="157163" y="304280"/>
                  </a:cubicBezTo>
                  <a:cubicBezTo>
                    <a:pt x="146051" y="320949"/>
                    <a:pt x="152401" y="315393"/>
                    <a:pt x="140494" y="323330"/>
                  </a:cubicBezTo>
                  <a:cubicBezTo>
                    <a:pt x="135458" y="343476"/>
                    <a:pt x="135732" y="339882"/>
                    <a:pt x="135732" y="373336"/>
                  </a:cubicBezTo>
                  <a:cubicBezTo>
                    <a:pt x="135732" y="382103"/>
                    <a:pt x="137319" y="390799"/>
                    <a:pt x="138113" y="399530"/>
                  </a:cubicBezTo>
                  <a:cubicBezTo>
                    <a:pt x="142875" y="398736"/>
                    <a:pt x="148180" y="399494"/>
                    <a:pt x="152400" y="397149"/>
                  </a:cubicBezTo>
                  <a:cubicBezTo>
                    <a:pt x="155869" y="395222"/>
                    <a:pt x="158635" y="391487"/>
                    <a:pt x="159544" y="387624"/>
                  </a:cubicBezTo>
                  <a:cubicBezTo>
                    <a:pt x="161914" y="377550"/>
                    <a:pt x="160782" y="366954"/>
                    <a:pt x="161925" y="356668"/>
                  </a:cubicBezTo>
                  <a:cubicBezTo>
                    <a:pt x="162372" y="352645"/>
                    <a:pt x="163325" y="348688"/>
                    <a:pt x="164307" y="344761"/>
                  </a:cubicBezTo>
                  <a:cubicBezTo>
                    <a:pt x="164916" y="342326"/>
                    <a:pt x="165296" y="339706"/>
                    <a:pt x="166688" y="337618"/>
                  </a:cubicBezTo>
                  <a:cubicBezTo>
                    <a:pt x="171904" y="329795"/>
                    <a:pt x="174388" y="331200"/>
                    <a:pt x="180975" y="325711"/>
                  </a:cubicBezTo>
                  <a:cubicBezTo>
                    <a:pt x="183562" y="323555"/>
                    <a:pt x="185532" y="320724"/>
                    <a:pt x="188119" y="318568"/>
                  </a:cubicBezTo>
                  <a:cubicBezTo>
                    <a:pt x="208003" y="301999"/>
                    <a:pt x="181546" y="327522"/>
                    <a:pt x="202407" y="306661"/>
                  </a:cubicBezTo>
                  <a:cubicBezTo>
                    <a:pt x="203994" y="309042"/>
                    <a:pt x="206853" y="310961"/>
                    <a:pt x="207169" y="313805"/>
                  </a:cubicBezTo>
                  <a:cubicBezTo>
                    <a:pt x="207752" y="319050"/>
                    <a:pt x="203585" y="331726"/>
                    <a:pt x="202407" y="337618"/>
                  </a:cubicBezTo>
                  <a:cubicBezTo>
                    <a:pt x="196568" y="366810"/>
                    <a:pt x="203174" y="339306"/>
                    <a:pt x="197644" y="361430"/>
                  </a:cubicBezTo>
                  <a:cubicBezTo>
                    <a:pt x="198269" y="367680"/>
                    <a:pt x="194119" y="388141"/>
                    <a:pt x="207169" y="390005"/>
                  </a:cubicBezTo>
                  <a:cubicBezTo>
                    <a:pt x="210409" y="390468"/>
                    <a:pt x="213519" y="388418"/>
                    <a:pt x="216694" y="387624"/>
                  </a:cubicBezTo>
                  <a:cubicBezTo>
                    <a:pt x="220402" y="383916"/>
                    <a:pt x="226610" y="378642"/>
                    <a:pt x="228600" y="373336"/>
                  </a:cubicBezTo>
                  <a:cubicBezTo>
                    <a:pt x="229516" y="370893"/>
                    <a:pt x="233195" y="348487"/>
                    <a:pt x="233363" y="347143"/>
                  </a:cubicBezTo>
                  <a:cubicBezTo>
                    <a:pt x="234272" y="339866"/>
                    <a:pt x="233763" y="324909"/>
                    <a:pt x="238125" y="316186"/>
                  </a:cubicBezTo>
                  <a:cubicBezTo>
                    <a:pt x="242372" y="307692"/>
                    <a:pt x="250872" y="301058"/>
                    <a:pt x="257175" y="294755"/>
                  </a:cubicBezTo>
                  <a:lnTo>
                    <a:pt x="264319" y="287611"/>
                  </a:lnTo>
                  <a:cubicBezTo>
                    <a:pt x="266700" y="285230"/>
                    <a:pt x="269595" y="283270"/>
                    <a:pt x="271463" y="280468"/>
                  </a:cubicBezTo>
                  <a:lnTo>
                    <a:pt x="280988" y="266180"/>
                  </a:lnTo>
                  <a:cubicBezTo>
                    <a:pt x="281782" y="253480"/>
                    <a:pt x="281650" y="240688"/>
                    <a:pt x="283369" y="228080"/>
                  </a:cubicBezTo>
                  <a:cubicBezTo>
                    <a:pt x="284674" y="218513"/>
                    <a:pt x="287835" y="213731"/>
                    <a:pt x="292894" y="206649"/>
                  </a:cubicBezTo>
                  <a:cubicBezTo>
                    <a:pt x="295201" y="203419"/>
                    <a:pt x="297232" y="199930"/>
                    <a:pt x="300038" y="197124"/>
                  </a:cubicBezTo>
                  <a:cubicBezTo>
                    <a:pt x="302844" y="194318"/>
                    <a:pt x="306388" y="192361"/>
                    <a:pt x="309563" y="189980"/>
                  </a:cubicBezTo>
                  <a:lnTo>
                    <a:pt x="314325" y="175693"/>
                  </a:lnTo>
                  <a:lnTo>
                    <a:pt x="316707" y="168549"/>
                  </a:lnTo>
                  <a:cubicBezTo>
                    <a:pt x="317501" y="161405"/>
                    <a:pt x="318232" y="154254"/>
                    <a:pt x="319088" y="147118"/>
                  </a:cubicBezTo>
                  <a:cubicBezTo>
                    <a:pt x="323844" y="107478"/>
                    <a:pt x="319864" y="120973"/>
                    <a:pt x="326232" y="101874"/>
                  </a:cubicBezTo>
                  <a:cubicBezTo>
                    <a:pt x="326901" y="95856"/>
                    <a:pt x="331238" y="76546"/>
                    <a:pt x="326232" y="68536"/>
                  </a:cubicBezTo>
                  <a:cubicBezTo>
                    <a:pt x="323261" y="63783"/>
                    <a:pt x="305747" y="55675"/>
                    <a:pt x="302419" y="54249"/>
                  </a:cubicBezTo>
                  <a:cubicBezTo>
                    <a:pt x="296186" y="51577"/>
                    <a:pt x="289543" y="49911"/>
                    <a:pt x="283369" y="47105"/>
                  </a:cubicBezTo>
                  <a:cubicBezTo>
                    <a:pt x="280764" y="45921"/>
                    <a:pt x="278710" y="43763"/>
                    <a:pt x="276225" y="42343"/>
                  </a:cubicBezTo>
                  <a:cubicBezTo>
                    <a:pt x="273143" y="40582"/>
                    <a:pt x="269782" y="39341"/>
                    <a:pt x="266700" y="37580"/>
                  </a:cubicBezTo>
                  <a:cubicBezTo>
                    <a:pt x="264215" y="36160"/>
                    <a:pt x="262116" y="34098"/>
                    <a:pt x="259557" y="32818"/>
                  </a:cubicBezTo>
                  <a:cubicBezTo>
                    <a:pt x="257312" y="31695"/>
                    <a:pt x="254658" y="31559"/>
                    <a:pt x="252413" y="30436"/>
                  </a:cubicBezTo>
                  <a:cubicBezTo>
                    <a:pt x="233955" y="21207"/>
                    <a:pt x="256075" y="29276"/>
                    <a:pt x="238125" y="23293"/>
                  </a:cubicBezTo>
                  <a:cubicBezTo>
                    <a:pt x="235744" y="20912"/>
                    <a:pt x="233138" y="18736"/>
                    <a:pt x="230982" y="16149"/>
                  </a:cubicBezTo>
                  <a:cubicBezTo>
                    <a:pt x="217525" y="0"/>
                    <a:pt x="234156" y="11783"/>
                    <a:pt x="228600" y="11386"/>
                  </a:cubicBezTo>
                  <a:close/>
                </a:path>
              </a:pathLst>
            </a:custGeom>
            <a:solidFill>
              <a:srgbClr val="FFFF00">
                <a:alpha val="52156"/>
              </a:srgbClr>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endParaRPr lang="en-GB"/>
            </a:p>
          </p:txBody>
        </p:sp>
        <p:sp>
          <p:nvSpPr>
            <p:cNvPr id="37906" name="Freeform 12"/>
            <p:cNvSpPr>
              <a:spLocks noChangeArrowheads="1"/>
            </p:cNvSpPr>
            <p:nvPr/>
          </p:nvSpPr>
          <p:spPr bwMode="auto">
            <a:xfrm>
              <a:off x="4953586" y="3364706"/>
              <a:ext cx="345339" cy="373900"/>
            </a:xfrm>
            <a:custGeom>
              <a:avLst/>
              <a:gdLst>
                <a:gd name="T0" fmla="*/ 213727 w 345339"/>
                <a:gd name="T1" fmla="*/ 16669 h 373900"/>
                <a:gd name="T2" fmla="*/ 173245 w 345339"/>
                <a:gd name="T3" fmla="*/ 23813 h 373900"/>
                <a:gd name="T4" fmla="*/ 132764 w 345339"/>
                <a:gd name="T5" fmla="*/ 45244 h 373900"/>
                <a:gd name="T6" fmla="*/ 94664 w 345339"/>
                <a:gd name="T7" fmla="*/ 59532 h 373900"/>
                <a:gd name="T8" fmla="*/ 68470 w 345339"/>
                <a:gd name="T9" fmla="*/ 83344 h 373900"/>
                <a:gd name="T10" fmla="*/ 47039 w 345339"/>
                <a:gd name="T11" fmla="*/ 95250 h 373900"/>
                <a:gd name="T12" fmla="*/ 8939 w 345339"/>
                <a:gd name="T13" fmla="*/ 116682 h 373900"/>
                <a:gd name="T14" fmla="*/ 16083 w 345339"/>
                <a:gd name="T15" fmla="*/ 147638 h 373900"/>
                <a:gd name="T16" fmla="*/ 97045 w 345339"/>
                <a:gd name="T17" fmla="*/ 147638 h 373900"/>
                <a:gd name="T18" fmla="*/ 89902 w 345339"/>
                <a:gd name="T19" fmla="*/ 190500 h 373900"/>
                <a:gd name="T20" fmla="*/ 77995 w 345339"/>
                <a:gd name="T21" fmla="*/ 204788 h 373900"/>
                <a:gd name="T22" fmla="*/ 51802 w 345339"/>
                <a:gd name="T23" fmla="*/ 230982 h 373900"/>
                <a:gd name="T24" fmla="*/ 32752 w 345339"/>
                <a:gd name="T25" fmla="*/ 259557 h 373900"/>
                <a:gd name="T26" fmla="*/ 23227 w 345339"/>
                <a:gd name="T27" fmla="*/ 292894 h 373900"/>
                <a:gd name="T28" fmla="*/ 42277 w 345339"/>
                <a:gd name="T29" fmla="*/ 309563 h 373900"/>
                <a:gd name="T30" fmla="*/ 66089 w 345339"/>
                <a:gd name="T31" fmla="*/ 295275 h 373900"/>
                <a:gd name="T32" fmla="*/ 82758 w 345339"/>
                <a:gd name="T33" fmla="*/ 283369 h 373900"/>
                <a:gd name="T34" fmla="*/ 89902 w 345339"/>
                <a:gd name="T35" fmla="*/ 269082 h 373900"/>
                <a:gd name="T36" fmla="*/ 118477 w 345339"/>
                <a:gd name="T37" fmla="*/ 247650 h 373900"/>
                <a:gd name="T38" fmla="*/ 101808 w 345339"/>
                <a:gd name="T39" fmla="*/ 269082 h 373900"/>
                <a:gd name="T40" fmla="*/ 92283 w 345339"/>
                <a:gd name="T41" fmla="*/ 292894 h 373900"/>
                <a:gd name="T42" fmla="*/ 87520 w 345339"/>
                <a:gd name="T43" fmla="*/ 309563 h 373900"/>
                <a:gd name="T44" fmla="*/ 75614 w 345339"/>
                <a:gd name="T45" fmla="*/ 328613 h 373900"/>
                <a:gd name="T46" fmla="*/ 66089 w 345339"/>
                <a:gd name="T47" fmla="*/ 352425 h 373900"/>
                <a:gd name="T48" fmla="*/ 108952 w 345339"/>
                <a:gd name="T49" fmla="*/ 342900 h 373900"/>
                <a:gd name="T50" fmla="*/ 120858 w 345339"/>
                <a:gd name="T51" fmla="*/ 314325 h 373900"/>
                <a:gd name="T52" fmla="*/ 147052 w 345339"/>
                <a:gd name="T53" fmla="*/ 288132 h 373900"/>
                <a:gd name="T54" fmla="*/ 166102 w 345339"/>
                <a:gd name="T55" fmla="*/ 269082 h 373900"/>
                <a:gd name="T56" fmla="*/ 163720 w 345339"/>
                <a:gd name="T57" fmla="*/ 280988 h 373900"/>
                <a:gd name="T58" fmla="*/ 142289 w 345339"/>
                <a:gd name="T59" fmla="*/ 316707 h 373900"/>
                <a:gd name="T60" fmla="*/ 139908 w 345339"/>
                <a:gd name="T61" fmla="*/ 371475 h 373900"/>
                <a:gd name="T62" fmla="*/ 163720 w 345339"/>
                <a:gd name="T63" fmla="*/ 359569 h 373900"/>
                <a:gd name="T64" fmla="*/ 182770 w 345339"/>
                <a:gd name="T65" fmla="*/ 304800 h 373900"/>
                <a:gd name="T66" fmla="*/ 194677 w 345339"/>
                <a:gd name="T67" fmla="*/ 295275 h 373900"/>
                <a:gd name="T68" fmla="*/ 208964 w 345339"/>
                <a:gd name="T69" fmla="*/ 361950 h 373900"/>
                <a:gd name="T70" fmla="*/ 225633 w 345339"/>
                <a:gd name="T71" fmla="*/ 354807 h 373900"/>
                <a:gd name="T72" fmla="*/ 235158 w 345339"/>
                <a:gd name="T73" fmla="*/ 328613 h 373900"/>
                <a:gd name="T74" fmla="*/ 247064 w 345339"/>
                <a:gd name="T75" fmla="*/ 273844 h 373900"/>
                <a:gd name="T76" fmla="*/ 275639 w 345339"/>
                <a:gd name="T77" fmla="*/ 254794 h 373900"/>
                <a:gd name="T78" fmla="*/ 297070 w 345339"/>
                <a:gd name="T79" fmla="*/ 233363 h 373900"/>
                <a:gd name="T80" fmla="*/ 311358 w 345339"/>
                <a:gd name="T81" fmla="*/ 211932 h 373900"/>
                <a:gd name="T82" fmla="*/ 320883 w 345339"/>
                <a:gd name="T83" fmla="*/ 178594 h 373900"/>
                <a:gd name="T84" fmla="*/ 328027 w 345339"/>
                <a:gd name="T85" fmla="*/ 150019 h 373900"/>
                <a:gd name="T86" fmla="*/ 337552 w 345339"/>
                <a:gd name="T87" fmla="*/ 95250 h 373900"/>
                <a:gd name="T88" fmla="*/ 339933 w 345339"/>
                <a:gd name="T89" fmla="*/ 54769 h 373900"/>
                <a:gd name="T90" fmla="*/ 313739 w 345339"/>
                <a:gd name="T91" fmla="*/ 26194 h 373900"/>
                <a:gd name="T92" fmla="*/ 297070 w 345339"/>
                <a:gd name="T93" fmla="*/ 14288 h 373900"/>
                <a:gd name="T94" fmla="*/ 261352 w 345339"/>
                <a:gd name="T95" fmla="*/ 0 h 3739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5339"/>
                <a:gd name="T145" fmla="*/ 0 h 373900"/>
                <a:gd name="T146" fmla="*/ 345339 w 345339"/>
                <a:gd name="T147" fmla="*/ 373900 h 3739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5339" h="373900">
                  <a:moveTo>
                    <a:pt x="220870" y="9525"/>
                  </a:moveTo>
                  <a:cubicBezTo>
                    <a:pt x="218489" y="11906"/>
                    <a:pt x="216651" y="14998"/>
                    <a:pt x="213727" y="16669"/>
                  </a:cubicBezTo>
                  <a:cubicBezTo>
                    <a:pt x="210886" y="18293"/>
                    <a:pt x="207349" y="18151"/>
                    <a:pt x="204202" y="19050"/>
                  </a:cubicBezTo>
                  <a:cubicBezTo>
                    <a:pt x="185714" y="24333"/>
                    <a:pt x="211558" y="19982"/>
                    <a:pt x="173245" y="23813"/>
                  </a:cubicBezTo>
                  <a:cubicBezTo>
                    <a:pt x="171529" y="24156"/>
                    <a:pt x="157332" y="26483"/>
                    <a:pt x="154195" y="28575"/>
                  </a:cubicBezTo>
                  <a:cubicBezTo>
                    <a:pt x="145062" y="34664"/>
                    <a:pt x="146357" y="42525"/>
                    <a:pt x="132764" y="45244"/>
                  </a:cubicBezTo>
                  <a:lnTo>
                    <a:pt x="108952" y="50007"/>
                  </a:lnTo>
                  <a:cubicBezTo>
                    <a:pt x="104189" y="53182"/>
                    <a:pt x="97839" y="54769"/>
                    <a:pt x="94664" y="59532"/>
                  </a:cubicBezTo>
                  <a:cubicBezTo>
                    <a:pt x="90126" y="66339"/>
                    <a:pt x="82604" y="78633"/>
                    <a:pt x="75614" y="80963"/>
                  </a:cubicBezTo>
                  <a:lnTo>
                    <a:pt x="68470" y="83344"/>
                  </a:lnTo>
                  <a:cubicBezTo>
                    <a:pt x="66089" y="85725"/>
                    <a:pt x="64271" y="88853"/>
                    <a:pt x="61327" y="90488"/>
                  </a:cubicBezTo>
                  <a:cubicBezTo>
                    <a:pt x="56939" y="92926"/>
                    <a:pt x="51802" y="93662"/>
                    <a:pt x="47039" y="95250"/>
                  </a:cubicBezTo>
                  <a:cubicBezTo>
                    <a:pt x="36048" y="98914"/>
                    <a:pt x="42369" y="97137"/>
                    <a:pt x="27989" y="100013"/>
                  </a:cubicBezTo>
                  <a:cubicBezTo>
                    <a:pt x="11321" y="111126"/>
                    <a:pt x="16877" y="104776"/>
                    <a:pt x="8939" y="116682"/>
                  </a:cubicBezTo>
                  <a:cubicBezTo>
                    <a:pt x="6136" y="125093"/>
                    <a:pt x="0" y="136075"/>
                    <a:pt x="6558" y="145257"/>
                  </a:cubicBezTo>
                  <a:cubicBezTo>
                    <a:pt x="8460" y="147920"/>
                    <a:pt x="12908" y="146844"/>
                    <a:pt x="16083" y="147638"/>
                  </a:cubicBezTo>
                  <a:cubicBezTo>
                    <a:pt x="38308" y="146844"/>
                    <a:pt x="60519" y="145257"/>
                    <a:pt x="82758" y="145257"/>
                  </a:cubicBezTo>
                  <a:cubicBezTo>
                    <a:pt x="87586" y="145257"/>
                    <a:pt x="95188" y="143181"/>
                    <a:pt x="97045" y="147638"/>
                  </a:cubicBezTo>
                  <a:cubicBezTo>
                    <a:pt x="99425" y="153350"/>
                    <a:pt x="94902" y="174189"/>
                    <a:pt x="92283" y="183357"/>
                  </a:cubicBezTo>
                  <a:cubicBezTo>
                    <a:pt x="91594" y="185770"/>
                    <a:pt x="91294" y="188412"/>
                    <a:pt x="89902" y="190500"/>
                  </a:cubicBezTo>
                  <a:cubicBezTo>
                    <a:pt x="88034" y="193302"/>
                    <a:pt x="84914" y="195057"/>
                    <a:pt x="82758" y="197644"/>
                  </a:cubicBezTo>
                  <a:cubicBezTo>
                    <a:pt x="80926" y="199843"/>
                    <a:pt x="79583" y="202407"/>
                    <a:pt x="77995" y="204788"/>
                  </a:cubicBezTo>
                  <a:cubicBezTo>
                    <a:pt x="76341" y="209750"/>
                    <a:pt x="74121" y="217534"/>
                    <a:pt x="70852" y="221457"/>
                  </a:cubicBezTo>
                  <a:cubicBezTo>
                    <a:pt x="67287" y="225735"/>
                    <a:pt x="55708" y="229419"/>
                    <a:pt x="51802" y="230982"/>
                  </a:cubicBezTo>
                  <a:cubicBezTo>
                    <a:pt x="49421" y="234157"/>
                    <a:pt x="46762" y="237142"/>
                    <a:pt x="44658" y="240507"/>
                  </a:cubicBezTo>
                  <a:cubicBezTo>
                    <a:pt x="28307" y="266667"/>
                    <a:pt x="52996" y="232563"/>
                    <a:pt x="32752" y="259557"/>
                  </a:cubicBezTo>
                  <a:cubicBezTo>
                    <a:pt x="31164" y="264319"/>
                    <a:pt x="29206" y="268974"/>
                    <a:pt x="27989" y="273844"/>
                  </a:cubicBezTo>
                  <a:lnTo>
                    <a:pt x="23227" y="292894"/>
                  </a:lnTo>
                  <a:cubicBezTo>
                    <a:pt x="25830" y="316324"/>
                    <a:pt x="18698" y="316639"/>
                    <a:pt x="35133" y="311944"/>
                  </a:cubicBezTo>
                  <a:cubicBezTo>
                    <a:pt x="37547" y="311254"/>
                    <a:pt x="39896" y="310357"/>
                    <a:pt x="42277" y="309563"/>
                  </a:cubicBezTo>
                  <a:cubicBezTo>
                    <a:pt x="47039" y="306388"/>
                    <a:pt x="51445" y="302598"/>
                    <a:pt x="56564" y="300038"/>
                  </a:cubicBezTo>
                  <a:cubicBezTo>
                    <a:pt x="59739" y="298450"/>
                    <a:pt x="63079" y="297156"/>
                    <a:pt x="66089" y="295275"/>
                  </a:cubicBezTo>
                  <a:cubicBezTo>
                    <a:pt x="69454" y="293172"/>
                    <a:pt x="72385" y="290439"/>
                    <a:pt x="75614" y="288132"/>
                  </a:cubicBezTo>
                  <a:cubicBezTo>
                    <a:pt x="77943" y="286468"/>
                    <a:pt x="80377" y="284957"/>
                    <a:pt x="82758" y="283369"/>
                  </a:cubicBezTo>
                  <a:cubicBezTo>
                    <a:pt x="84345" y="280988"/>
                    <a:pt x="86240" y="278785"/>
                    <a:pt x="87520" y="276225"/>
                  </a:cubicBezTo>
                  <a:cubicBezTo>
                    <a:pt x="88643" y="273980"/>
                    <a:pt x="88127" y="270857"/>
                    <a:pt x="89902" y="269082"/>
                  </a:cubicBezTo>
                  <a:cubicBezTo>
                    <a:pt x="91677" y="267307"/>
                    <a:pt x="94664" y="267494"/>
                    <a:pt x="97045" y="266700"/>
                  </a:cubicBezTo>
                  <a:cubicBezTo>
                    <a:pt x="113357" y="250389"/>
                    <a:pt x="105729" y="256149"/>
                    <a:pt x="118477" y="247650"/>
                  </a:cubicBezTo>
                  <a:cubicBezTo>
                    <a:pt x="117683" y="250031"/>
                    <a:pt x="117636" y="252813"/>
                    <a:pt x="116095" y="254794"/>
                  </a:cubicBezTo>
                  <a:cubicBezTo>
                    <a:pt x="111960" y="260110"/>
                    <a:pt x="105545" y="263478"/>
                    <a:pt x="101808" y="269082"/>
                  </a:cubicBezTo>
                  <a:lnTo>
                    <a:pt x="97045" y="276225"/>
                  </a:lnTo>
                  <a:cubicBezTo>
                    <a:pt x="91336" y="293354"/>
                    <a:pt x="98262" y="271963"/>
                    <a:pt x="92283" y="292894"/>
                  </a:cubicBezTo>
                  <a:cubicBezTo>
                    <a:pt x="91593" y="295308"/>
                    <a:pt x="90592" y="297624"/>
                    <a:pt x="89902" y="300038"/>
                  </a:cubicBezTo>
                  <a:cubicBezTo>
                    <a:pt x="89003" y="303185"/>
                    <a:pt x="88460" y="306428"/>
                    <a:pt x="87520" y="309563"/>
                  </a:cubicBezTo>
                  <a:cubicBezTo>
                    <a:pt x="86077" y="314371"/>
                    <a:pt x="86935" y="321065"/>
                    <a:pt x="82758" y="323850"/>
                  </a:cubicBezTo>
                  <a:lnTo>
                    <a:pt x="75614" y="328613"/>
                  </a:lnTo>
                  <a:cubicBezTo>
                    <a:pt x="74820" y="330994"/>
                    <a:pt x="74222" y="333450"/>
                    <a:pt x="73233" y="335757"/>
                  </a:cubicBezTo>
                  <a:cubicBezTo>
                    <a:pt x="64404" y="356359"/>
                    <a:pt x="71674" y="335670"/>
                    <a:pt x="66089" y="352425"/>
                  </a:cubicBezTo>
                  <a:cubicBezTo>
                    <a:pt x="80350" y="361933"/>
                    <a:pt x="79119" y="363406"/>
                    <a:pt x="106570" y="352425"/>
                  </a:cubicBezTo>
                  <a:cubicBezTo>
                    <a:pt x="109609" y="351209"/>
                    <a:pt x="108053" y="346047"/>
                    <a:pt x="108952" y="342900"/>
                  </a:cubicBezTo>
                  <a:cubicBezTo>
                    <a:pt x="114164" y="324662"/>
                    <a:pt x="107745" y="347400"/>
                    <a:pt x="116095" y="328613"/>
                  </a:cubicBezTo>
                  <a:cubicBezTo>
                    <a:pt x="118134" y="324025"/>
                    <a:pt x="118073" y="318502"/>
                    <a:pt x="120858" y="314325"/>
                  </a:cubicBezTo>
                  <a:cubicBezTo>
                    <a:pt x="124033" y="309563"/>
                    <a:pt x="125621" y="303213"/>
                    <a:pt x="130383" y="300038"/>
                  </a:cubicBezTo>
                  <a:cubicBezTo>
                    <a:pt x="147206" y="288822"/>
                    <a:pt x="126395" y="302888"/>
                    <a:pt x="147052" y="288132"/>
                  </a:cubicBezTo>
                  <a:cubicBezTo>
                    <a:pt x="149381" y="286469"/>
                    <a:pt x="151997" y="285201"/>
                    <a:pt x="154195" y="283369"/>
                  </a:cubicBezTo>
                  <a:cubicBezTo>
                    <a:pt x="177603" y="263861"/>
                    <a:pt x="147370" y="287814"/>
                    <a:pt x="166102" y="269082"/>
                  </a:cubicBezTo>
                  <a:cubicBezTo>
                    <a:pt x="168126" y="267058"/>
                    <a:pt x="170864" y="265907"/>
                    <a:pt x="173245" y="264319"/>
                  </a:cubicBezTo>
                  <a:cubicBezTo>
                    <a:pt x="169080" y="280980"/>
                    <a:pt x="174173" y="267548"/>
                    <a:pt x="163720" y="280988"/>
                  </a:cubicBezTo>
                  <a:cubicBezTo>
                    <a:pt x="148760" y="300222"/>
                    <a:pt x="160881" y="290817"/>
                    <a:pt x="147052" y="300038"/>
                  </a:cubicBezTo>
                  <a:cubicBezTo>
                    <a:pt x="141345" y="317153"/>
                    <a:pt x="148264" y="295795"/>
                    <a:pt x="142289" y="316707"/>
                  </a:cubicBezTo>
                  <a:cubicBezTo>
                    <a:pt x="135457" y="340620"/>
                    <a:pt x="144971" y="303596"/>
                    <a:pt x="137527" y="333375"/>
                  </a:cubicBezTo>
                  <a:cubicBezTo>
                    <a:pt x="138321" y="346075"/>
                    <a:pt x="136629" y="359180"/>
                    <a:pt x="139908" y="371475"/>
                  </a:cubicBezTo>
                  <a:cubicBezTo>
                    <a:pt x="140555" y="373900"/>
                    <a:pt x="144745" y="370083"/>
                    <a:pt x="147052" y="369094"/>
                  </a:cubicBezTo>
                  <a:cubicBezTo>
                    <a:pt x="155514" y="365468"/>
                    <a:pt x="156544" y="364354"/>
                    <a:pt x="163720" y="359569"/>
                  </a:cubicBezTo>
                  <a:cubicBezTo>
                    <a:pt x="168929" y="343944"/>
                    <a:pt x="168171" y="348187"/>
                    <a:pt x="170864" y="333375"/>
                  </a:cubicBezTo>
                  <a:cubicBezTo>
                    <a:pt x="172183" y="326119"/>
                    <a:pt x="172941" y="308076"/>
                    <a:pt x="182770" y="304800"/>
                  </a:cubicBezTo>
                  <a:lnTo>
                    <a:pt x="189914" y="302419"/>
                  </a:lnTo>
                  <a:cubicBezTo>
                    <a:pt x="191502" y="300038"/>
                    <a:pt x="192250" y="296792"/>
                    <a:pt x="194677" y="295275"/>
                  </a:cubicBezTo>
                  <a:cubicBezTo>
                    <a:pt x="198934" y="292614"/>
                    <a:pt x="208964" y="290513"/>
                    <a:pt x="208964" y="290513"/>
                  </a:cubicBezTo>
                  <a:cubicBezTo>
                    <a:pt x="205882" y="315170"/>
                    <a:pt x="202285" y="335233"/>
                    <a:pt x="208964" y="361950"/>
                  </a:cubicBezTo>
                  <a:cubicBezTo>
                    <a:pt x="209825" y="365394"/>
                    <a:pt x="215226" y="358586"/>
                    <a:pt x="218489" y="357188"/>
                  </a:cubicBezTo>
                  <a:cubicBezTo>
                    <a:pt x="220796" y="356199"/>
                    <a:pt x="223252" y="355601"/>
                    <a:pt x="225633" y="354807"/>
                  </a:cubicBezTo>
                  <a:cubicBezTo>
                    <a:pt x="228014" y="352426"/>
                    <a:pt x="231626" y="350828"/>
                    <a:pt x="232777" y="347663"/>
                  </a:cubicBezTo>
                  <a:cubicBezTo>
                    <a:pt x="234964" y="341649"/>
                    <a:pt x="234702" y="334996"/>
                    <a:pt x="235158" y="328613"/>
                  </a:cubicBezTo>
                  <a:cubicBezTo>
                    <a:pt x="236290" y="312759"/>
                    <a:pt x="234163" y="296520"/>
                    <a:pt x="237539" y="280988"/>
                  </a:cubicBezTo>
                  <a:cubicBezTo>
                    <a:pt x="238382" y="277110"/>
                    <a:pt x="243813" y="276120"/>
                    <a:pt x="247064" y="273844"/>
                  </a:cubicBezTo>
                  <a:cubicBezTo>
                    <a:pt x="254098" y="268921"/>
                    <a:pt x="261351" y="264320"/>
                    <a:pt x="268495" y="259557"/>
                  </a:cubicBezTo>
                  <a:cubicBezTo>
                    <a:pt x="270876" y="257969"/>
                    <a:pt x="273615" y="256818"/>
                    <a:pt x="275639" y="254794"/>
                  </a:cubicBezTo>
                  <a:lnTo>
                    <a:pt x="289927" y="240507"/>
                  </a:lnTo>
                  <a:cubicBezTo>
                    <a:pt x="292308" y="238126"/>
                    <a:pt x="295202" y="236165"/>
                    <a:pt x="297070" y="233363"/>
                  </a:cubicBezTo>
                  <a:lnTo>
                    <a:pt x="306595" y="219075"/>
                  </a:lnTo>
                  <a:lnTo>
                    <a:pt x="311358" y="211932"/>
                  </a:lnTo>
                  <a:cubicBezTo>
                    <a:pt x="312945" y="205582"/>
                    <a:pt x="314050" y="199091"/>
                    <a:pt x="316120" y="192882"/>
                  </a:cubicBezTo>
                  <a:lnTo>
                    <a:pt x="320883" y="178594"/>
                  </a:lnTo>
                  <a:cubicBezTo>
                    <a:pt x="321677" y="176213"/>
                    <a:pt x="322655" y="173885"/>
                    <a:pt x="323264" y="171450"/>
                  </a:cubicBezTo>
                  <a:cubicBezTo>
                    <a:pt x="326627" y="157999"/>
                    <a:pt x="325003" y="165134"/>
                    <a:pt x="328027" y="150019"/>
                  </a:cubicBezTo>
                  <a:cubicBezTo>
                    <a:pt x="328618" y="142926"/>
                    <a:pt x="329943" y="117590"/>
                    <a:pt x="332789" y="107157"/>
                  </a:cubicBezTo>
                  <a:cubicBezTo>
                    <a:pt x="333914" y="103033"/>
                    <a:pt x="335964" y="99219"/>
                    <a:pt x="337552" y="95250"/>
                  </a:cubicBezTo>
                  <a:cubicBezTo>
                    <a:pt x="338346" y="90488"/>
                    <a:pt x="338986" y="85697"/>
                    <a:pt x="339933" y="80963"/>
                  </a:cubicBezTo>
                  <a:cubicBezTo>
                    <a:pt x="342181" y="69721"/>
                    <a:pt x="345339" y="68284"/>
                    <a:pt x="339933" y="54769"/>
                  </a:cubicBezTo>
                  <a:cubicBezTo>
                    <a:pt x="338682" y="51642"/>
                    <a:pt x="334945" y="50212"/>
                    <a:pt x="332789" y="47625"/>
                  </a:cubicBezTo>
                  <a:cubicBezTo>
                    <a:pt x="322475" y="35248"/>
                    <a:pt x="334325" y="41634"/>
                    <a:pt x="313739" y="26194"/>
                  </a:cubicBezTo>
                  <a:cubicBezTo>
                    <a:pt x="310564" y="23813"/>
                    <a:pt x="307444" y="21357"/>
                    <a:pt x="304214" y="19050"/>
                  </a:cubicBezTo>
                  <a:cubicBezTo>
                    <a:pt x="301885" y="17387"/>
                    <a:pt x="299269" y="16120"/>
                    <a:pt x="297070" y="14288"/>
                  </a:cubicBezTo>
                  <a:cubicBezTo>
                    <a:pt x="294483" y="12132"/>
                    <a:pt x="292871" y="8779"/>
                    <a:pt x="289927" y="7144"/>
                  </a:cubicBezTo>
                  <a:cubicBezTo>
                    <a:pt x="282224" y="2865"/>
                    <a:pt x="269852" y="1275"/>
                    <a:pt x="261352" y="0"/>
                  </a:cubicBezTo>
                  <a:lnTo>
                    <a:pt x="220870" y="9525"/>
                  </a:lnTo>
                  <a:close/>
                </a:path>
              </a:pathLst>
            </a:custGeom>
            <a:solidFill>
              <a:srgbClr val="FFFF00">
                <a:alpha val="54901"/>
              </a:srgbClr>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endParaRPr lang="en-GB"/>
            </a:p>
          </p:txBody>
        </p:sp>
        <p:sp>
          <p:nvSpPr>
            <p:cNvPr id="14" name="Freeform 13"/>
            <p:cNvSpPr/>
            <p:nvPr/>
          </p:nvSpPr>
          <p:spPr bwMode="auto">
            <a:xfrm>
              <a:off x="8017669" y="4560094"/>
              <a:ext cx="228600" cy="921544"/>
            </a:xfrm>
            <a:custGeom>
              <a:avLst/>
              <a:gdLst>
                <a:gd name="connsiteX0" fmla="*/ 4762 w 228600"/>
                <a:gd name="connsiteY0" fmla="*/ 19050 h 921544"/>
                <a:gd name="connsiteX1" fmla="*/ 4762 w 228600"/>
                <a:gd name="connsiteY1" fmla="*/ 61912 h 921544"/>
                <a:gd name="connsiteX2" fmla="*/ 9525 w 228600"/>
                <a:gd name="connsiteY2" fmla="*/ 78581 h 921544"/>
                <a:gd name="connsiteX3" fmla="*/ 14287 w 228600"/>
                <a:gd name="connsiteY3" fmla="*/ 88106 h 921544"/>
                <a:gd name="connsiteX4" fmla="*/ 19050 w 228600"/>
                <a:gd name="connsiteY4" fmla="*/ 102394 h 921544"/>
                <a:gd name="connsiteX5" fmla="*/ 21431 w 228600"/>
                <a:gd name="connsiteY5" fmla="*/ 233362 h 921544"/>
                <a:gd name="connsiteX6" fmla="*/ 30956 w 228600"/>
                <a:gd name="connsiteY6" fmla="*/ 247650 h 921544"/>
                <a:gd name="connsiteX7" fmla="*/ 35719 w 228600"/>
                <a:gd name="connsiteY7" fmla="*/ 254794 h 921544"/>
                <a:gd name="connsiteX8" fmla="*/ 40481 w 228600"/>
                <a:gd name="connsiteY8" fmla="*/ 269081 h 921544"/>
                <a:gd name="connsiteX9" fmla="*/ 45244 w 228600"/>
                <a:gd name="connsiteY9" fmla="*/ 290512 h 921544"/>
                <a:gd name="connsiteX10" fmla="*/ 47625 w 228600"/>
                <a:gd name="connsiteY10" fmla="*/ 328612 h 921544"/>
                <a:gd name="connsiteX11" fmla="*/ 52387 w 228600"/>
                <a:gd name="connsiteY11" fmla="*/ 366712 h 921544"/>
                <a:gd name="connsiteX12" fmla="*/ 54769 w 228600"/>
                <a:gd name="connsiteY12" fmla="*/ 373856 h 921544"/>
                <a:gd name="connsiteX13" fmla="*/ 57150 w 228600"/>
                <a:gd name="connsiteY13" fmla="*/ 392906 h 921544"/>
                <a:gd name="connsiteX14" fmla="*/ 59531 w 228600"/>
                <a:gd name="connsiteY14" fmla="*/ 400050 h 921544"/>
                <a:gd name="connsiteX15" fmla="*/ 61912 w 228600"/>
                <a:gd name="connsiteY15" fmla="*/ 414337 h 921544"/>
                <a:gd name="connsiteX16" fmla="*/ 64294 w 228600"/>
                <a:gd name="connsiteY16" fmla="*/ 497681 h 921544"/>
                <a:gd name="connsiteX17" fmla="*/ 66675 w 228600"/>
                <a:gd name="connsiteY17" fmla="*/ 504825 h 921544"/>
                <a:gd name="connsiteX18" fmla="*/ 73819 w 228600"/>
                <a:gd name="connsiteY18" fmla="*/ 511969 h 921544"/>
                <a:gd name="connsiteX19" fmla="*/ 73819 w 228600"/>
                <a:gd name="connsiteY19" fmla="*/ 740569 h 921544"/>
                <a:gd name="connsiteX20" fmla="*/ 66675 w 228600"/>
                <a:gd name="connsiteY20" fmla="*/ 821531 h 921544"/>
                <a:gd name="connsiteX21" fmla="*/ 61912 w 228600"/>
                <a:gd name="connsiteY21" fmla="*/ 838200 h 921544"/>
                <a:gd name="connsiteX22" fmla="*/ 52387 w 228600"/>
                <a:gd name="connsiteY22" fmla="*/ 850106 h 921544"/>
                <a:gd name="connsiteX23" fmla="*/ 50006 w 228600"/>
                <a:gd name="connsiteY23" fmla="*/ 857250 h 921544"/>
                <a:gd name="connsiteX24" fmla="*/ 42862 w 228600"/>
                <a:gd name="connsiteY24" fmla="*/ 871537 h 921544"/>
                <a:gd name="connsiteX25" fmla="*/ 57150 w 228600"/>
                <a:gd name="connsiteY25" fmla="*/ 883444 h 921544"/>
                <a:gd name="connsiteX26" fmla="*/ 64294 w 228600"/>
                <a:gd name="connsiteY26" fmla="*/ 885825 h 921544"/>
                <a:gd name="connsiteX27" fmla="*/ 71437 w 228600"/>
                <a:gd name="connsiteY27" fmla="*/ 883444 h 921544"/>
                <a:gd name="connsiteX28" fmla="*/ 73819 w 228600"/>
                <a:gd name="connsiteY28" fmla="*/ 876300 h 921544"/>
                <a:gd name="connsiteX29" fmla="*/ 76200 w 228600"/>
                <a:gd name="connsiteY29" fmla="*/ 883444 h 921544"/>
                <a:gd name="connsiteX30" fmla="*/ 109537 w 228600"/>
                <a:gd name="connsiteY30" fmla="*/ 895350 h 921544"/>
                <a:gd name="connsiteX31" fmla="*/ 111919 w 228600"/>
                <a:gd name="connsiteY31" fmla="*/ 902494 h 921544"/>
                <a:gd name="connsiteX32" fmla="*/ 111919 w 228600"/>
                <a:gd name="connsiteY32" fmla="*/ 916781 h 921544"/>
                <a:gd name="connsiteX33" fmla="*/ 119062 w 228600"/>
                <a:gd name="connsiteY33" fmla="*/ 914400 h 921544"/>
                <a:gd name="connsiteX34" fmla="*/ 121444 w 228600"/>
                <a:gd name="connsiteY34" fmla="*/ 897731 h 921544"/>
                <a:gd name="connsiteX35" fmla="*/ 140494 w 228600"/>
                <a:gd name="connsiteY35" fmla="*/ 900112 h 921544"/>
                <a:gd name="connsiteX36" fmla="*/ 150019 w 228600"/>
                <a:gd name="connsiteY36" fmla="*/ 912019 h 921544"/>
                <a:gd name="connsiteX37" fmla="*/ 157162 w 228600"/>
                <a:gd name="connsiteY37" fmla="*/ 916781 h 921544"/>
                <a:gd name="connsiteX38" fmla="*/ 164306 w 228600"/>
                <a:gd name="connsiteY38" fmla="*/ 914400 h 921544"/>
                <a:gd name="connsiteX39" fmla="*/ 166687 w 228600"/>
                <a:gd name="connsiteY39" fmla="*/ 902494 h 921544"/>
                <a:gd name="connsiteX40" fmla="*/ 173831 w 228600"/>
                <a:gd name="connsiteY40" fmla="*/ 907256 h 921544"/>
                <a:gd name="connsiteX41" fmla="*/ 195262 w 228600"/>
                <a:gd name="connsiteY41" fmla="*/ 909637 h 921544"/>
                <a:gd name="connsiteX42" fmla="*/ 219075 w 228600"/>
                <a:gd name="connsiteY42" fmla="*/ 907256 h 921544"/>
                <a:gd name="connsiteX43" fmla="*/ 226219 w 228600"/>
                <a:gd name="connsiteY43" fmla="*/ 902494 h 921544"/>
                <a:gd name="connsiteX44" fmla="*/ 223837 w 228600"/>
                <a:gd name="connsiteY44" fmla="*/ 740569 h 921544"/>
                <a:gd name="connsiteX45" fmla="*/ 219075 w 228600"/>
                <a:gd name="connsiteY45" fmla="*/ 726281 h 921544"/>
                <a:gd name="connsiteX46" fmla="*/ 214312 w 228600"/>
                <a:gd name="connsiteY46" fmla="*/ 531019 h 921544"/>
                <a:gd name="connsiteX47" fmla="*/ 209550 w 228600"/>
                <a:gd name="connsiteY47" fmla="*/ 502444 h 921544"/>
                <a:gd name="connsiteX48" fmla="*/ 202406 w 228600"/>
                <a:gd name="connsiteY48" fmla="*/ 447675 h 921544"/>
                <a:gd name="connsiteX49" fmla="*/ 197644 w 228600"/>
                <a:gd name="connsiteY49" fmla="*/ 433387 h 921544"/>
                <a:gd name="connsiteX50" fmla="*/ 185737 w 228600"/>
                <a:gd name="connsiteY50" fmla="*/ 416719 h 921544"/>
                <a:gd name="connsiteX51" fmla="*/ 178594 w 228600"/>
                <a:gd name="connsiteY51" fmla="*/ 400050 h 921544"/>
                <a:gd name="connsiteX52" fmla="*/ 173831 w 228600"/>
                <a:gd name="connsiteY52" fmla="*/ 392906 h 921544"/>
                <a:gd name="connsiteX53" fmla="*/ 180975 w 228600"/>
                <a:gd name="connsiteY53" fmla="*/ 297656 h 921544"/>
                <a:gd name="connsiteX54" fmla="*/ 185737 w 228600"/>
                <a:gd name="connsiteY54" fmla="*/ 283369 h 921544"/>
                <a:gd name="connsiteX55" fmla="*/ 190500 w 228600"/>
                <a:gd name="connsiteY55" fmla="*/ 276225 h 921544"/>
                <a:gd name="connsiteX56" fmla="*/ 192881 w 228600"/>
                <a:gd name="connsiteY56" fmla="*/ 269081 h 921544"/>
                <a:gd name="connsiteX57" fmla="*/ 197644 w 228600"/>
                <a:gd name="connsiteY57" fmla="*/ 247650 h 921544"/>
                <a:gd name="connsiteX58" fmla="*/ 202406 w 228600"/>
                <a:gd name="connsiteY58" fmla="*/ 240506 h 921544"/>
                <a:gd name="connsiteX59" fmla="*/ 211931 w 228600"/>
                <a:gd name="connsiteY59" fmla="*/ 223837 h 921544"/>
                <a:gd name="connsiteX60" fmla="*/ 219075 w 228600"/>
                <a:gd name="connsiteY60" fmla="*/ 216694 h 921544"/>
                <a:gd name="connsiteX61" fmla="*/ 228600 w 228600"/>
                <a:gd name="connsiteY61" fmla="*/ 192881 h 921544"/>
                <a:gd name="connsiteX62" fmla="*/ 226219 w 228600"/>
                <a:gd name="connsiteY62" fmla="*/ 69056 h 921544"/>
                <a:gd name="connsiteX63" fmla="*/ 219075 w 228600"/>
                <a:gd name="connsiteY63" fmla="*/ 45244 h 921544"/>
                <a:gd name="connsiteX64" fmla="*/ 211931 w 228600"/>
                <a:gd name="connsiteY64" fmla="*/ 23812 h 921544"/>
                <a:gd name="connsiteX65" fmla="*/ 209550 w 228600"/>
                <a:gd name="connsiteY65" fmla="*/ 16669 h 921544"/>
                <a:gd name="connsiteX66" fmla="*/ 204787 w 228600"/>
                <a:gd name="connsiteY66" fmla="*/ 0 h 921544"/>
                <a:gd name="connsiteX67" fmla="*/ 97631 w 228600"/>
                <a:gd name="connsiteY67" fmla="*/ 2381 h 921544"/>
                <a:gd name="connsiteX68" fmla="*/ 85725 w 228600"/>
                <a:gd name="connsiteY68" fmla="*/ 4762 h 921544"/>
                <a:gd name="connsiteX69" fmla="*/ 54769 w 228600"/>
                <a:gd name="connsiteY69" fmla="*/ 9525 h 921544"/>
                <a:gd name="connsiteX70" fmla="*/ 33337 w 228600"/>
                <a:gd name="connsiteY70" fmla="*/ 14287 h 921544"/>
                <a:gd name="connsiteX71" fmla="*/ 4762 w 228600"/>
                <a:gd name="connsiteY71" fmla="*/ 19050 h 92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28600" h="921544">
                  <a:moveTo>
                    <a:pt x="4762" y="19050"/>
                  </a:moveTo>
                  <a:cubicBezTo>
                    <a:pt x="0" y="26988"/>
                    <a:pt x="1092" y="27055"/>
                    <a:pt x="4762" y="61912"/>
                  </a:cubicBezTo>
                  <a:cubicBezTo>
                    <a:pt x="5043" y="64577"/>
                    <a:pt x="8188" y="75461"/>
                    <a:pt x="9525" y="78581"/>
                  </a:cubicBezTo>
                  <a:cubicBezTo>
                    <a:pt x="10923" y="81844"/>
                    <a:pt x="12969" y="84810"/>
                    <a:pt x="14287" y="88106"/>
                  </a:cubicBezTo>
                  <a:cubicBezTo>
                    <a:pt x="16151" y="92767"/>
                    <a:pt x="19050" y="102394"/>
                    <a:pt x="19050" y="102394"/>
                  </a:cubicBezTo>
                  <a:cubicBezTo>
                    <a:pt x="19844" y="146050"/>
                    <a:pt x="17864" y="189845"/>
                    <a:pt x="21431" y="233362"/>
                  </a:cubicBezTo>
                  <a:cubicBezTo>
                    <a:pt x="21899" y="239067"/>
                    <a:pt x="27781" y="242887"/>
                    <a:pt x="30956" y="247650"/>
                  </a:cubicBezTo>
                  <a:lnTo>
                    <a:pt x="35719" y="254794"/>
                  </a:lnTo>
                  <a:cubicBezTo>
                    <a:pt x="37306" y="259556"/>
                    <a:pt x="39656" y="264129"/>
                    <a:pt x="40481" y="269081"/>
                  </a:cubicBezTo>
                  <a:cubicBezTo>
                    <a:pt x="43275" y="285845"/>
                    <a:pt x="41335" y="278789"/>
                    <a:pt x="45244" y="290512"/>
                  </a:cubicBezTo>
                  <a:cubicBezTo>
                    <a:pt x="46038" y="303212"/>
                    <a:pt x="46685" y="315922"/>
                    <a:pt x="47625" y="328612"/>
                  </a:cubicBezTo>
                  <a:cubicBezTo>
                    <a:pt x="48714" y="343314"/>
                    <a:pt x="49052" y="353375"/>
                    <a:pt x="52387" y="366712"/>
                  </a:cubicBezTo>
                  <a:cubicBezTo>
                    <a:pt x="52996" y="369147"/>
                    <a:pt x="53975" y="371475"/>
                    <a:pt x="54769" y="373856"/>
                  </a:cubicBezTo>
                  <a:cubicBezTo>
                    <a:pt x="55563" y="380206"/>
                    <a:pt x="56005" y="386610"/>
                    <a:pt x="57150" y="392906"/>
                  </a:cubicBezTo>
                  <a:cubicBezTo>
                    <a:pt x="57599" y="395376"/>
                    <a:pt x="58987" y="397600"/>
                    <a:pt x="59531" y="400050"/>
                  </a:cubicBezTo>
                  <a:cubicBezTo>
                    <a:pt x="60578" y="404763"/>
                    <a:pt x="61118" y="409575"/>
                    <a:pt x="61912" y="414337"/>
                  </a:cubicBezTo>
                  <a:cubicBezTo>
                    <a:pt x="62706" y="442118"/>
                    <a:pt x="62833" y="469927"/>
                    <a:pt x="64294" y="497681"/>
                  </a:cubicBezTo>
                  <a:cubicBezTo>
                    <a:pt x="64426" y="500188"/>
                    <a:pt x="65283" y="502736"/>
                    <a:pt x="66675" y="504825"/>
                  </a:cubicBezTo>
                  <a:cubicBezTo>
                    <a:pt x="68543" y="507627"/>
                    <a:pt x="71438" y="509588"/>
                    <a:pt x="73819" y="511969"/>
                  </a:cubicBezTo>
                  <a:cubicBezTo>
                    <a:pt x="93856" y="592127"/>
                    <a:pt x="77445" y="523058"/>
                    <a:pt x="73819" y="740569"/>
                  </a:cubicBezTo>
                  <a:cubicBezTo>
                    <a:pt x="71788" y="862400"/>
                    <a:pt x="78349" y="774828"/>
                    <a:pt x="66675" y="821531"/>
                  </a:cubicBezTo>
                  <a:cubicBezTo>
                    <a:pt x="66282" y="823103"/>
                    <a:pt x="63337" y="835920"/>
                    <a:pt x="61912" y="838200"/>
                  </a:cubicBezTo>
                  <a:cubicBezTo>
                    <a:pt x="59218" y="842510"/>
                    <a:pt x="55562" y="846137"/>
                    <a:pt x="52387" y="850106"/>
                  </a:cubicBezTo>
                  <a:cubicBezTo>
                    <a:pt x="51593" y="852487"/>
                    <a:pt x="51128" y="855005"/>
                    <a:pt x="50006" y="857250"/>
                  </a:cubicBezTo>
                  <a:cubicBezTo>
                    <a:pt x="40770" y="875725"/>
                    <a:pt x="48852" y="853573"/>
                    <a:pt x="42862" y="871537"/>
                  </a:cubicBezTo>
                  <a:cubicBezTo>
                    <a:pt x="48128" y="876803"/>
                    <a:pt x="50520" y="880129"/>
                    <a:pt x="57150" y="883444"/>
                  </a:cubicBezTo>
                  <a:cubicBezTo>
                    <a:pt x="59395" y="884567"/>
                    <a:pt x="61913" y="885031"/>
                    <a:pt x="64294" y="885825"/>
                  </a:cubicBezTo>
                  <a:cubicBezTo>
                    <a:pt x="66675" y="885031"/>
                    <a:pt x="69662" y="885219"/>
                    <a:pt x="71437" y="883444"/>
                  </a:cubicBezTo>
                  <a:cubicBezTo>
                    <a:pt x="73212" y="881669"/>
                    <a:pt x="71309" y="876300"/>
                    <a:pt x="73819" y="876300"/>
                  </a:cubicBezTo>
                  <a:cubicBezTo>
                    <a:pt x="76329" y="876300"/>
                    <a:pt x="74425" y="881669"/>
                    <a:pt x="76200" y="883444"/>
                  </a:cubicBezTo>
                  <a:cubicBezTo>
                    <a:pt x="88340" y="895585"/>
                    <a:pt x="93161" y="893303"/>
                    <a:pt x="109537" y="895350"/>
                  </a:cubicBezTo>
                  <a:cubicBezTo>
                    <a:pt x="110331" y="897731"/>
                    <a:pt x="111919" y="899984"/>
                    <a:pt x="111919" y="902494"/>
                  </a:cubicBezTo>
                  <a:cubicBezTo>
                    <a:pt x="111919" y="921544"/>
                    <a:pt x="105567" y="897729"/>
                    <a:pt x="111919" y="916781"/>
                  </a:cubicBezTo>
                  <a:cubicBezTo>
                    <a:pt x="114300" y="915987"/>
                    <a:pt x="117940" y="916645"/>
                    <a:pt x="119062" y="914400"/>
                  </a:cubicBezTo>
                  <a:cubicBezTo>
                    <a:pt x="121572" y="909380"/>
                    <a:pt x="116774" y="900844"/>
                    <a:pt x="121444" y="897731"/>
                  </a:cubicBezTo>
                  <a:cubicBezTo>
                    <a:pt x="126769" y="894181"/>
                    <a:pt x="134144" y="899318"/>
                    <a:pt x="140494" y="900112"/>
                  </a:cubicBezTo>
                  <a:cubicBezTo>
                    <a:pt x="160966" y="913763"/>
                    <a:pt x="136872" y="895586"/>
                    <a:pt x="150019" y="912019"/>
                  </a:cubicBezTo>
                  <a:cubicBezTo>
                    <a:pt x="151807" y="914254"/>
                    <a:pt x="154781" y="915194"/>
                    <a:pt x="157162" y="916781"/>
                  </a:cubicBezTo>
                  <a:cubicBezTo>
                    <a:pt x="159543" y="915987"/>
                    <a:pt x="162914" y="916489"/>
                    <a:pt x="164306" y="914400"/>
                  </a:cubicBezTo>
                  <a:cubicBezTo>
                    <a:pt x="166551" y="911033"/>
                    <a:pt x="163449" y="904922"/>
                    <a:pt x="166687" y="902494"/>
                  </a:cubicBezTo>
                  <a:cubicBezTo>
                    <a:pt x="168976" y="900777"/>
                    <a:pt x="171055" y="906562"/>
                    <a:pt x="173831" y="907256"/>
                  </a:cubicBezTo>
                  <a:cubicBezTo>
                    <a:pt x="180804" y="908999"/>
                    <a:pt x="188118" y="908843"/>
                    <a:pt x="195262" y="909637"/>
                  </a:cubicBezTo>
                  <a:cubicBezTo>
                    <a:pt x="203200" y="908843"/>
                    <a:pt x="211302" y="909050"/>
                    <a:pt x="219075" y="907256"/>
                  </a:cubicBezTo>
                  <a:cubicBezTo>
                    <a:pt x="221864" y="906613"/>
                    <a:pt x="226137" y="905355"/>
                    <a:pt x="226219" y="902494"/>
                  </a:cubicBezTo>
                  <a:cubicBezTo>
                    <a:pt x="227761" y="848535"/>
                    <a:pt x="226024" y="794506"/>
                    <a:pt x="223837" y="740569"/>
                  </a:cubicBezTo>
                  <a:cubicBezTo>
                    <a:pt x="223634" y="735553"/>
                    <a:pt x="219075" y="726281"/>
                    <a:pt x="219075" y="726281"/>
                  </a:cubicBezTo>
                  <a:cubicBezTo>
                    <a:pt x="208044" y="649053"/>
                    <a:pt x="219225" y="732417"/>
                    <a:pt x="214312" y="531019"/>
                  </a:cubicBezTo>
                  <a:cubicBezTo>
                    <a:pt x="214148" y="524290"/>
                    <a:pt x="211020" y="509797"/>
                    <a:pt x="209550" y="502444"/>
                  </a:cubicBezTo>
                  <a:cubicBezTo>
                    <a:pt x="208068" y="484657"/>
                    <a:pt x="207616" y="465043"/>
                    <a:pt x="202406" y="447675"/>
                  </a:cubicBezTo>
                  <a:cubicBezTo>
                    <a:pt x="200964" y="442866"/>
                    <a:pt x="200656" y="437403"/>
                    <a:pt x="197644" y="433387"/>
                  </a:cubicBezTo>
                  <a:cubicBezTo>
                    <a:pt x="194584" y="429307"/>
                    <a:pt x="188519" y="421587"/>
                    <a:pt x="185737" y="416719"/>
                  </a:cubicBezTo>
                  <a:cubicBezTo>
                    <a:pt x="165923" y="382045"/>
                    <a:pt x="191948" y="426757"/>
                    <a:pt x="178594" y="400050"/>
                  </a:cubicBezTo>
                  <a:cubicBezTo>
                    <a:pt x="177314" y="397490"/>
                    <a:pt x="175419" y="395287"/>
                    <a:pt x="173831" y="392906"/>
                  </a:cubicBezTo>
                  <a:cubicBezTo>
                    <a:pt x="176360" y="306909"/>
                    <a:pt x="167674" y="337560"/>
                    <a:pt x="180975" y="297656"/>
                  </a:cubicBezTo>
                  <a:cubicBezTo>
                    <a:pt x="180975" y="297655"/>
                    <a:pt x="185736" y="283370"/>
                    <a:pt x="185737" y="283369"/>
                  </a:cubicBezTo>
                  <a:lnTo>
                    <a:pt x="190500" y="276225"/>
                  </a:lnTo>
                  <a:cubicBezTo>
                    <a:pt x="191294" y="273844"/>
                    <a:pt x="192337" y="271531"/>
                    <a:pt x="192881" y="269081"/>
                  </a:cubicBezTo>
                  <a:cubicBezTo>
                    <a:pt x="194346" y="262487"/>
                    <a:pt x="194426" y="254087"/>
                    <a:pt x="197644" y="247650"/>
                  </a:cubicBezTo>
                  <a:cubicBezTo>
                    <a:pt x="198924" y="245090"/>
                    <a:pt x="200986" y="242991"/>
                    <a:pt x="202406" y="240506"/>
                  </a:cubicBezTo>
                  <a:cubicBezTo>
                    <a:pt x="206636" y="233103"/>
                    <a:pt x="206662" y="230160"/>
                    <a:pt x="211931" y="223837"/>
                  </a:cubicBezTo>
                  <a:cubicBezTo>
                    <a:pt x="214087" y="221250"/>
                    <a:pt x="216694" y="219075"/>
                    <a:pt x="219075" y="216694"/>
                  </a:cubicBezTo>
                  <a:cubicBezTo>
                    <a:pt x="224959" y="199038"/>
                    <a:pt x="221592" y="206896"/>
                    <a:pt x="228600" y="192881"/>
                  </a:cubicBezTo>
                  <a:cubicBezTo>
                    <a:pt x="227806" y="151606"/>
                    <a:pt x="227693" y="110312"/>
                    <a:pt x="226219" y="69056"/>
                  </a:cubicBezTo>
                  <a:cubicBezTo>
                    <a:pt x="226075" y="65030"/>
                    <a:pt x="219571" y="46732"/>
                    <a:pt x="219075" y="45244"/>
                  </a:cubicBezTo>
                  <a:lnTo>
                    <a:pt x="211931" y="23812"/>
                  </a:lnTo>
                  <a:cubicBezTo>
                    <a:pt x="211137" y="21431"/>
                    <a:pt x="210159" y="19104"/>
                    <a:pt x="209550" y="16669"/>
                  </a:cubicBezTo>
                  <a:cubicBezTo>
                    <a:pt x="206560" y="4709"/>
                    <a:pt x="208204" y="10249"/>
                    <a:pt x="204787" y="0"/>
                  </a:cubicBezTo>
                  <a:lnTo>
                    <a:pt x="97631" y="2381"/>
                  </a:lnTo>
                  <a:cubicBezTo>
                    <a:pt x="93587" y="2543"/>
                    <a:pt x="89707" y="4038"/>
                    <a:pt x="85725" y="4762"/>
                  </a:cubicBezTo>
                  <a:cubicBezTo>
                    <a:pt x="73590" y="6969"/>
                    <a:pt x="67279" y="7738"/>
                    <a:pt x="54769" y="9525"/>
                  </a:cubicBezTo>
                  <a:cubicBezTo>
                    <a:pt x="46530" y="12271"/>
                    <a:pt x="43395" y="13728"/>
                    <a:pt x="33337" y="14287"/>
                  </a:cubicBezTo>
                  <a:cubicBezTo>
                    <a:pt x="23827" y="14815"/>
                    <a:pt x="9525" y="11113"/>
                    <a:pt x="4762" y="19050"/>
                  </a:cubicBezTo>
                  <a:close/>
                </a:path>
              </a:pathLst>
            </a:custGeom>
            <a:gradFill>
              <a:gsLst>
                <a:gs pos="0">
                  <a:srgbClr val="FFF200">
                    <a:alpha val="34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pPr>
                <a:defRPr/>
              </a:pPr>
              <a:endParaRPr lang="en-GB">
                <a:solidFill>
                  <a:srgbClr val="000000"/>
                </a:solidFill>
              </a:endParaRPr>
            </a:p>
          </p:txBody>
        </p:sp>
        <p:sp>
          <p:nvSpPr>
            <p:cNvPr id="37910" name="Freeform 15"/>
            <p:cNvSpPr>
              <a:spLocks noChangeArrowheads="1"/>
            </p:cNvSpPr>
            <p:nvPr/>
          </p:nvSpPr>
          <p:spPr bwMode="auto">
            <a:xfrm>
              <a:off x="8884265" y="3350419"/>
              <a:ext cx="336622" cy="382601"/>
            </a:xfrm>
            <a:custGeom>
              <a:avLst/>
              <a:gdLst>
                <a:gd name="T0" fmla="*/ 4941 w 336622"/>
                <a:gd name="T1" fmla="*/ 100012 h 382601"/>
                <a:gd name="T2" fmla="*/ 23991 w 336622"/>
                <a:gd name="T3" fmla="*/ 135731 h 382601"/>
                <a:gd name="T4" fmla="*/ 31135 w 336622"/>
                <a:gd name="T5" fmla="*/ 150019 h 382601"/>
                <a:gd name="T6" fmla="*/ 35898 w 336622"/>
                <a:gd name="T7" fmla="*/ 178594 h 382601"/>
                <a:gd name="T8" fmla="*/ 57329 w 336622"/>
                <a:gd name="T9" fmla="*/ 202406 h 382601"/>
                <a:gd name="T10" fmla="*/ 66854 w 336622"/>
                <a:gd name="T11" fmla="*/ 216694 h 382601"/>
                <a:gd name="T12" fmla="*/ 88285 w 336622"/>
                <a:gd name="T13" fmla="*/ 278606 h 382601"/>
                <a:gd name="T14" fmla="*/ 97810 w 336622"/>
                <a:gd name="T15" fmla="*/ 319087 h 382601"/>
                <a:gd name="T16" fmla="*/ 109716 w 336622"/>
                <a:gd name="T17" fmla="*/ 347662 h 382601"/>
                <a:gd name="T18" fmla="*/ 124004 w 336622"/>
                <a:gd name="T19" fmla="*/ 373856 h 382601"/>
                <a:gd name="T20" fmla="*/ 147816 w 336622"/>
                <a:gd name="T21" fmla="*/ 330994 h 382601"/>
                <a:gd name="T22" fmla="*/ 147816 w 336622"/>
                <a:gd name="T23" fmla="*/ 285750 h 382601"/>
                <a:gd name="T24" fmla="*/ 159723 w 336622"/>
                <a:gd name="T25" fmla="*/ 319087 h 382601"/>
                <a:gd name="T26" fmla="*/ 169248 w 336622"/>
                <a:gd name="T27" fmla="*/ 338137 h 382601"/>
                <a:gd name="T28" fmla="*/ 197823 w 336622"/>
                <a:gd name="T29" fmla="*/ 376237 h 382601"/>
                <a:gd name="T30" fmla="*/ 216873 w 336622"/>
                <a:gd name="T31" fmla="*/ 378619 h 382601"/>
                <a:gd name="T32" fmla="*/ 209729 w 336622"/>
                <a:gd name="T33" fmla="*/ 311944 h 382601"/>
                <a:gd name="T34" fmla="*/ 195441 w 336622"/>
                <a:gd name="T35" fmla="*/ 283369 h 382601"/>
                <a:gd name="T36" fmla="*/ 209729 w 336622"/>
                <a:gd name="T37" fmla="*/ 276225 h 382601"/>
                <a:gd name="T38" fmla="*/ 219254 w 336622"/>
                <a:gd name="T39" fmla="*/ 314325 h 382601"/>
                <a:gd name="T40" fmla="*/ 235923 w 336622"/>
                <a:gd name="T41" fmla="*/ 347662 h 382601"/>
                <a:gd name="T42" fmla="*/ 257354 w 336622"/>
                <a:gd name="T43" fmla="*/ 359569 h 382601"/>
                <a:gd name="T44" fmla="*/ 274023 w 336622"/>
                <a:gd name="T45" fmla="*/ 366712 h 382601"/>
                <a:gd name="T46" fmla="*/ 274023 w 336622"/>
                <a:gd name="T47" fmla="*/ 338137 h 382601"/>
                <a:gd name="T48" fmla="*/ 266879 w 336622"/>
                <a:gd name="T49" fmla="*/ 316706 h 382601"/>
                <a:gd name="T50" fmla="*/ 259735 w 336622"/>
                <a:gd name="T51" fmla="*/ 292894 h 382601"/>
                <a:gd name="T52" fmla="*/ 250210 w 336622"/>
                <a:gd name="T53" fmla="*/ 271462 h 382601"/>
                <a:gd name="T54" fmla="*/ 243066 w 336622"/>
                <a:gd name="T55" fmla="*/ 257175 h 382601"/>
                <a:gd name="T56" fmla="*/ 257354 w 336622"/>
                <a:gd name="T57" fmla="*/ 276225 h 382601"/>
                <a:gd name="T58" fmla="*/ 266879 w 336622"/>
                <a:gd name="T59" fmla="*/ 297656 h 382601"/>
                <a:gd name="T60" fmla="*/ 295454 w 336622"/>
                <a:gd name="T61" fmla="*/ 319087 h 382601"/>
                <a:gd name="T62" fmla="*/ 307360 w 336622"/>
                <a:gd name="T63" fmla="*/ 285750 h 382601"/>
                <a:gd name="T64" fmla="*/ 295454 w 336622"/>
                <a:gd name="T65" fmla="*/ 250031 h 382601"/>
                <a:gd name="T66" fmla="*/ 285929 w 336622"/>
                <a:gd name="T67" fmla="*/ 219075 h 382601"/>
                <a:gd name="T68" fmla="*/ 271641 w 336622"/>
                <a:gd name="T69" fmla="*/ 190500 h 382601"/>
                <a:gd name="T70" fmla="*/ 257354 w 336622"/>
                <a:gd name="T71" fmla="*/ 161925 h 382601"/>
                <a:gd name="T72" fmla="*/ 254973 w 336622"/>
                <a:gd name="T73" fmla="*/ 140494 h 382601"/>
                <a:gd name="T74" fmla="*/ 333554 w 336622"/>
                <a:gd name="T75" fmla="*/ 150019 h 382601"/>
                <a:gd name="T76" fmla="*/ 333554 w 336622"/>
                <a:gd name="T77" fmla="*/ 119062 h 382601"/>
                <a:gd name="T78" fmla="*/ 316885 w 336622"/>
                <a:gd name="T79" fmla="*/ 109537 h 382601"/>
                <a:gd name="T80" fmla="*/ 297835 w 336622"/>
                <a:gd name="T81" fmla="*/ 95250 h 382601"/>
                <a:gd name="T82" fmla="*/ 269260 w 336622"/>
                <a:gd name="T83" fmla="*/ 85725 h 382601"/>
                <a:gd name="T84" fmla="*/ 240685 w 336622"/>
                <a:gd name="T85" fmla="*/ 64294 h 382601"/>
                <a:gd name="T86" fmla="*/ 226398 w 336622"/>
                <a:gd name="T87" fmla="*/ 57150 h 382601"/>
                <a:gd name="T88" fmla="*/ 183535 w 336622"/>
                <a:gd name="T89" fmla="*/ 35719 h 382601"/>
                <a:gd name="T90" fmla="*/ 162104 w 336622"/>
                <a:gd name="T91" fmla="*/ 26194 h 382601"/>
                <a:gd name="T92" fmla="*/ 143054 w 336622"/>
                <a:gd name="T93" fmla="*/ 9525 h 382601"/>
                <a:gd name="T94" fmla="*/ 100191 w 336622"/>
                <a:gd name="T95" fmla="*/ 9525 h 382601"/>
                <a:gd name="T96" fmla="*/ 73998 w 336622"/>
                <a:gd name="T97" fmla="*/ 19050 h 382601"/>
                <a:gd name="T98" fmla="*/ 59710 w 336622"/>
                <a:gd name="T99" fmla="*/ 26194 h 382601"/>
                <a:gd name="T100" fmla="*/ 45423 w 336622"/>
                <a:gd name="T101" fmla="*/ 38100 h 382601"/>
                <a:gd name="T102" fmla="*/ 33516 w 336622"/>
                <a:gd name="T103" fmla="*/ 50006 h 382601"/>
                <a:gd name="T104" fmla="*/ 4941 w 336622"/>
                <a:gd name="T105" fmla="*/ 61912 h 3826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6622"/>
                <a:gd name="T160" fmla="*/ 0 h 382601"/>
                <a:gd name="T161" fmla="*/ 336622 w 336622"/>
                <a:gd name="T162" fmla="*/ 382601 h 3826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6622" h="382601">
                  <a:moveTo>
                    <a:pt x="4941" y="61912"/>
                  </a:moveTo>
                  <a:cubicBezTo>
                    <a:pt x="1369" y="69453"/>
                    <a:pt x="0" y="73658"/>
                    <a:pt x="4941" y="100012"/>
                  </a:cubicBezTo>
                  <a:cubicBezTo>
                    <a:pt x="5468" y="102825"/>
                    <a:pt x="8116" y="104775"/>
                    <a:pt x="9704" y="107156"/>
                  </a:cubicBezTo>
                  <a:cubicBezTo>
                    <a:pt x="16276" y="126874"/>
                    <a:pt x="11681" y="117267"/>
                    <a:pt x="23991" y="135731"/>
                  </a:cubicBezTo>
                  <a:lnTo>
                    <a:pt x="28754" y="142875"/>
                  </a:lnTo>
                  <a:cubicBezTo>
                    <a:pt x="29548" y="145256"/>
                    <a:pt x="30643" y="147558"/>
                    <a:pt x="31135" y="150019"/>
                  </a:cubicBezTo>
                  <a:cubicBezTo>
                    <a:pt x="32236" y="155522"/>
                    <a:pt x="32593" y="161151"/>
                    <a:pt x="33516" y="166687"/>
                  </a:cubicBezTo>
                  <a:cubicBezTo>
                    <a:pt x="34181" y="170680"/>
                    <a:pt x="35020" y="174643"/>
                    <a:pt x="35898" y="178594"/>
                  </a:cubicBezTo>
                  <a:cubicBezTo>
                    <a:pt x="37460" y="185621"/>
                    <a:pt x="37787" y="190008"/>
                    <a:pt x="43041" y="195262"/>
                  </a:cubicBezTo>
                  <a:cubicBezTo>
                    <a:pt x="47658" y="199879"/>
                    <a:pt x="51517" y="200469"/>
                    <a:pt x="57329" y="202406"/>
                  </a:cubicBezTo>
                  <a:cubicBezTo>
                    <a:pt x="59710" y="204787"/>
                    <a:pt x="62605" y="206748"/>
                    <a:pt x="64473" y="209550"/>
                  </a:cubicBezTo>
                  <a:cubicBezTo>
                    <a:pt x="65865" y="211639"/>
                    <a:pt x="66499" y="214209"/>
                    <a:pt x="66854" y="216694"/>
                  </a:cubicBezTo>
                  <a:cubicBezTo>
                    <a:pt x="68163" y="225861"/>
                    <a:pt x="67336" y="247183"/>
                    <a:pt x="73998" y="257175"/>
                  </a:cubicBezTo>
                  <a:lnTo>
                    <a:pt x="88285" y="278606"/>
                  </a:lnTo>
                  <a:lnTo>
                    <a:pt x="93048" y="285750"/>
                  </a:lnTo>
                  <a:cubicBezTo>
                    <a:pt x="98948" y="303452"/>
                    <a:pt x="92594" y="282568"/>
                    <a:pt x="97810" y="319087"/>
                  </a:cubicBezTo>
                  <a:cubicBezTo>
                    <a:pt x="98706" y="325362"/>
                    <a:pt x="101523" y="328229"/>
                    <a:pt x="104954" y="333375"/>
                  </a:cubicBezTo>
                  <a:cubicBezTo>
                    <a:pt x="106541" y="338137"/>
                    <a:pt x="109006" y="342693"/>
                    <a:pt x="109716" y="347662"/>
                  </a:cubicBezTo>
                  <a:cubicBezTo>
                    <a:pt x="110758" y="354954"/>
                    <a:pt x="109875" y="365887"/>
                    <a:pt x="116860" y="371475"/>
                  </a:cubicBezTo>
                  <a:cubicBezTo>
                    <a:pt x="118820" y="373043"/>
                    <a:pt x="121623" y="373062"/>
                    <a:pt x="124004" y="373856"/>
                  </a:cubicBezTo>
                  <a:cubicBezTo>
                    <a:pt x="133529" y="373062"/>
                    <a:pt x="146674" y="378991"/>
                    <a:pt x="152579" y="371475"/>
                  </a:cubicBezTo>
                  <a:cubicBezTo>
                    <a:pt x="157798" y="364833"/>
                    <a:pt x="150226" y="341838"/>
                    <a:pt x="147816" y="330994"/>
                  </a:cubicBezTo>
                  <a:cubicBezTo>
                    <a:pt x="146938" y="327043"/>
                    <a:pt x="146229" y="323056"/>
                    <a:pt x="145435" y="319087"/>
                  </a:cubicBezTo>
                  <a:cubicBezTo>
                    <a:pt x="146229" y="307975"/>
                    <a:pt x="144615" y="296421"/>
                    <a:pt x="147816" y="285750"/>
                  </a:cubicBezTo>
                  <a:cubicBezTo>
                    <a:pt x="148836" y="282350"/>
                    <a:pt x="151261" y="291979"/>
                    <a:pt x="152579" y="295275"/>
                  </a:cubicBezTo>
                  <a:cubicBezTo>
                    <a:pt x="155005" y="301340"/>
                    <a:pt x="158321" y="312077"/>
                    <a:pt x="159723" y="319087"/>
                  </a:cubicBezTo>
                  <a:cubicBezTo>
                    <a:pt x="160670" y="323822"/>
                    <a:pt x="159945" y="329056"/>
                    <a:pt x="162104" y="333375"/>
                  </a:cubicBezTo>
                  <a:cubicBezTo>
                    <a:pt x="163384" y="335935"/>
                    <a:pt x="166633" y="336975"/>
                    <a:pt x="169248" y="338137"/>
                  </a:cubicBezTo>
                  <a:cubicBezTo>
                    <a:pt x="194752" y="349472"/>
                    <a:pt x="174511" y="336885"/>
                    <a:pt x="190679" y="347662"/>
                  </a:cubicBezTo>
                  <a:cubicBezTo>
                    <a:pt x="204797" y="368843"/>
                    <a:pt x="181639" y="331729"/>
                    <a:pt x="197823" y="376237"/>
                  </a:cubicBezTo>
                  <a:cubicBezTo>
                    <a:pt x="198801" y="378926"/>
                    <a:pt x="202585" y="379412"/>
                    <a:pt x="204966" y="381000"/>
                  </a:cubicBezTo>
                  <a:cubicBezTo>
                    <a:pt x="208935" y="380206"/>
                    <a:pt x="216149" y="382601"/>
                    <a:pt x="216873" y="378619"/>
                  </a:cubicBezTo>
                  <a:cubicBezTo>
                    <a:pt x="219984" y="361509"/>
                    <a:pt x="217430" y="337709"/>
                    <a:pt x="212110" y="319087"/>
                  </a:cubicBezTo>
                  <a:cubicBezTo>
                    <a:pt x="211421" y="316674"/>
                    <a:pt x="210851" y="314189"/>
                    <a:pt x="209729" y="311944"/>
                  </a:cubicBezTo>
                  <a:cubicBezTo>
                    <a:pt x="208449" y="309384"/>
                    <a:pt x="206554" y="307181"/>
                    <a:pt x="204966" y="304800"/>
                  </a:cubicBezTo>
                  <a:cubicBezTo>
                    <a:pt x="199299" y="287797"/>
                    <a:pt x="202989" y="294689"/>
                    <a:pt x="195441" y="283369"/>
                  </a:cubicBezTo>
                  <a:cubicBezTo>
                    <a:pt x="194647" y="280988"/>
                    <a:pt x="191937" y="278470"/>
                    <a:pt x="193060" y="276225"/>
                  </a:cubicBezTo>
                  <a:cubicBezTo>
                    <a:pt x="195717" y="270911"/>
                    <a:pt x="207667" y="275710"/>
                    <a:pt x="209729" y="276225"/>
                  </a:cubicBezTo>
                  <a:cubicBezTo>
                    <a:pt x="215175" y="292564"/>
                    <a:pt x="208740" y="272272"/>
                    <a:pt x="214491" y="295275"/>
                  </a:cubicBezTo>
                  <a:cubicBezTo>
                    <a:pt x="218186" y="310054"/>
                    <a:pt x="216327" y="293837"/>
                    <a:pt x="219254" y="314325"/>
                  </a:cubicBezTo>
                  <a:cubicBezTo>
                    <a:pt x="220270" y="321440"/>
                    <a:pt x="219362" y="328937"/>
                    <a:pt x="221635" y="335756"/>
                  </a:cubicBezTo>
                  <a:cubicBezTo>
                    <a:pt x="222689" y="338917"/>
                    <a:pt x="232872" y="346136"/>
                    <a:pt x="235923" y="347662"/>
                  </a:cubicBezTo>
                  <a:cubicBezTo>
                    <a:pt x="238168" y="348785"/>
                    <a:pt x="240872" y="348825"/>
                    <a:pt x="243066" y="350044"/>
                  </a:cubicBezTo>
                  <a:cubicBezTo>
                    <a:pt x="248070" y="352824"/>
                    <a:pt x="257354" y="359569"/>
                    <a:pt x="257354" y="359569"/>
                  </a:cubicBezTo>
                  <a:cubicBezTo>
                    <a:pt x="258148" y="361950"/>
                    <a:pt x="257960" y="364937"/>
                    <a:pt x="259735" y="366712"/>
                  </a:cubicBezTo>
                  <a:cubicBezTo>
                    <a:pt x="264499" y="371476"/>
                    <a:pt x="269259" y="368300"/>
                    <a:pt x="274023" y="366712"/>
                  </a:cubicBezTo>
                  <a:cubicBezTo>
                    <a:pt x="274817" y="364331"/>
                    <a:pt x="276404" y="362079"/>
                    <a:pt x="276404" y="359569"/>
                  </a:cubicBezTo>
                  <a:cubicBezTo>
                    <a:pt x="276404" y="352381"/>
                    <a:pt x="275433" y="345185"/>
                    <a:pt x="274023" y="338137"/>
                  </a:cubicBezTo>
                  <a:cubicBezTo>
                    <a:pt x="273038" y="333214"/>
                    <a:pt x="270848" y="328612"/>
                    <a:pt x="269260" y="323850"/>
                  </a:cubicBezTo>
                  <a:lnTo>
                    <a:pt x="266879" y="316706"/>
                  </a:lnTo>
                  <a:cubicBezTo>
                    <a:pt x="266085" y="314325"/>
                    <a:pt x="265107" y="311997"/>
                    <a:pt x="264498" y="309562"/>
                  </a:cubicBezTo>
                  <a:cubicBezTo>
                    <a:pt x="263736" y="306513"/>
                    <a:pt x="261442" y="296308"/>
                    <a:pt x="259735" y="292894"/>
                  </a:cubicBezTo>
                  <a:cubicBezTo>
                    <a:pt x="258455" y="290334"/>
                    <a:pt x="256135" y="288365"/>
                    <a:pt x="254973" y="285750"/>
                  </a:cubicBezTo>
                  <a:cubicBezTo>
                    <a:pt x="252934" y="281162"/>
                    <a:pt x="252995" y="275639"/>
                    <a:pt x="250210" y="271462"/>
                  </a:cubicBezTo>
                  <a:cubicBezTo>
                    <a:pt x="248623" y="269081"/>
                    <a:pt x="246728" y="266878"/>
                    <a:pt x="245448" y="264319"/>
                  </a:cubicBezTo>
                  <a:cubicBezTo>
                    <a:pt x="244325" y="262074"/>
                    <a:pt x="240821" y="258298"/>
                    <a:pt x="243066" y="257175"/>
                  </a:cubicBezTo>
                  <a:cubicBezTo>
                    <a:pt x="245626" y="255895"/>
                    <a:pt x="247829" y="260350"/>
                    <a:pt x="250210" y="261937"/>
                  </a:cubicBezTo>
                  <a:cubicBezTo>
                    <a:pt x="263854" y="282402"/>
                    <a:pt x="247500" y="256515"/>
                    <a:pt x="257354" y="276225"/>
                  </a:cubicBezTo>
                  <a:cubicBezTo>
                    <a:pt x="258634" y="278785"/>
                    <a:pt x="260954" y="280754"/>
                    <a:pt x="262116" y="283369"/>
                  </a:cubicBezTo>
                  <a:cubicBezTo>
                    <a:pt x="264155" y="287956"/>
                    <a:pt x="263329" y="294106"/>
                    <a:pt x="266879" y="297656"/>
                  </a:cubicBezTo>
                  <a:cubicBezTo>
                    <a:pt x="271641" y="302419"/>
                    <a:pt x="274776" y="309814"/>
                    <a:pt x="281166" y="311944"/>
                  </a:cubicBezTo>
                  <a:cubicBezTo>
                    <a:pt x="291025" y="315230"/>
                    <a:pt x="286221" y="312933"/>
                    <a:pt x="295454" y="319087"/>
                  </a:cubicBezTo>
                  <a:lnTo>
                    <a:pt x="309741" y="316706"/>
                  </a:lnTo>
                  <a:cubicBezTo>
                    <a:pt x="313222" y="306960"/>
                    <a:pt x="308974" y="295973"/>
                    <a:pt x="307360" y="285750"/>
                  </a:cubicBezTo>
                  <a:cubicBezTo>
                    <a:pt x="307357" y="285728"/>
                    <a:pt x="301410" y="267901"/>
                    <a:pt x="300216" y="264319"/>
                  </a:cubicBezTo>
                  <a:lnTo>
                    <a:pt x="295454" y="250031"/>
                  </a:lnTo>
                  <a:cubicBezTo>
                    <a:pt x="294660" y="247650"/>
                    <a:pt x="293682" y="245322"/>
                    <a:pt x="293073" y="242887"/>
                  </a:cubicBezTo>
                  <a:cubicBezTo>
                    <a:pt x="289473" y="228491"/>
                    <a:pt x="291726" y="236468"/>
                    <a:pt x="285929" y="219075"/>
                  </a:cubicBezTo>
                  <a:cubicBezTo>
                    <a:pt x="285927" y="219070"/>
                    <a:pt x="281169" y="204791"/>
                    <a:pt x="281166" y="204787"/>
                  </a:cubicBezTo>
                  <a:lnTo>
                    <a:pt x="271641" y="190500"/>
                  </a:lnTo>
                  <a:cubicBezTo>
                    <a:pt x="263765" y="166868"/>
                    <a:pt x="276979" y="202966"/>
                    <a:pt x="262116" y="176212"/>
                  </a:cubicBezTo>
                  <a:cubicBezTo>
                    <a:pt x="259678" y="171824"/>
                    <a:pt x="260139" y="166102"/>
                    <a:pt x="257354" y="161925"/>
                  </a:cubicBezTo>
                  <a:lnTo>
                    <a:pt x="252591" y="154781"/>
                  </a:lnTo>
                  <a:cubicBezTo>
                    <a:pt x="253385" y="150019"/>
                    <a:pt x="250655" y="142653"/>
                    <a:pt x="254973" y="140494"/>
                  </a:cubicBezTo>
                  <a:cubicBezTo>
                    <a:pt x="256063" y="139949"/>
                    <a:pt x="273975" y="146034"/>
                    <a:pt x="278785" y="147637"/>
                  </a:cubicBezTo>
                  <a:cubicBezTo>
                    <a:pt x="297664" y="160224"/>
                    <a:pt x="291344" y="158059"/>
                    <a:pt x="333554" y="150019"/>
                  </a:cubicBezTo>
                  <a:cubicBezTo>
                    <a:pt x="336020" y="149549"/>
                    <a:pt x="335141" y="145256"/>
                    <a:pt x="335935" y="142875"/>
                  </a:cubicBezTo>
                  <a:cubicBezTo>
                    <a:pt x="335141" y="134937"/>
                    <a:pt x="336622" y="126426"/>
                    <a:pt x="333554" y="119062"/>
                  </a:cubicBezTo>
                  <a:cubicBezTo>
                    <a:pt x="332189" y="115785"/>
                    <a:pt x="327111" y="116061"/>
                    <a:pt x="324029" y="114300"/>
                  </a:cubicBezTo>
                  <a:cubicBezTo>
                    <a:pt x="321544" y="112880"/>
                    <a:pt x="319312" y="111054"/>
                    <a:pt x="316885" y="109537"/>
                  </a:cubicBezTo>
                  <a:cubicBezTo>
                    <a:pt x="312960" y="107084"/>
                    <a:pt x="308682" y="105171"/>
                    <a:pt x="304979" y="102394"/>
                  </a:cubicBezTo>
                  <a:cubicBezTo>
                    <a:pt x="302285" y="100373"/>
                    <a:pt x="300779" y="96886"/>
                    <a:pt x="297835" y="95250"/>
                  </a:cubicBezTo>
                  <a:cubicBezTo>
                    <a:pt x="297828" y="95246"/>
                    <a:pt x="279979" y="89298"/>
                    <a:pt x="276404" y="88106"/>
                  </a:cubicBezTo>
                  <a:lnTo>
                    <a:pt x="269260" y="85725"/>
                  </a:lnTo>
                  <a:cubicBezTo>
                    <a:pt x="243719" y="68697"/>
                    <a:pt x="282487" y="95218"/>
                    <a:pt x="254973" y="73819"/>
                  </a:cubicBezTo>
                  <a:cubicBezTo>
                    <a:pt x="250455" y="70305"/>
                    <a:pt x="245448" y="67469"/>
                    <a:pt x="240685" y="64294"/>
                  </a:cubicBezTo>
                  <a:cubicBezTo>
                    <a:pt x="238304" y="62706"/>
                    <a:pt x="236256" y="60436"/>
                    <a:pt x="233541" y="59531"/>
                  </a:cubicBezTo>
                  <a:cubicBezTo>
                    <a:pt x="231160" y="58737"/>
                    <a:pt x="228683" y="58189"/>
                    <a:pt x="226398" y="57150"/>
                  </a:cubicBezTo>
                  <a:cubicBezTo>
                    <a:pt x="199538" y="44941"/>
                    <a:pt x="216486" y="49909"/>
                    <a:pt x="197823" y="45244"/>
                  </a:cubicBezTo>
                  <a:cubicBezTo>
                    <a:pt x="193060" y="42069"/>
                    <a:pt x="188965" y="37530"/>
                    <a:pt x="183535" y="35719"/>
                  </a:cubicBezTo>
                  <a:cubicBezTo>
                    <a:pt x="181154" y="34925"/>
                    <a:pt x="178636" y="34460"/>
                    <a:pt x="176391" y="33337"/>
                  </a:cubicBezTo>
                  <a:cubicBezTo>
                    <a:pt x="157934" y="24108"/>
                    <a:pt x="180055" y="32177"/>
                    <a:pt x="162104" y="26194"/>
                  </a:cubicBezTo>
                  <a:cubicBezTo>
                    <a:pt x="157341" y="23019"/>
                    <a:pt x="150991" y="21432"/>
                    <a:pt x="147816" y="16669"/>
                  </a:cubicBezTo>
                  <a:cubicBezTo>
                    <a:pt x="146229" y="14288"/>
                    <a:pt x="145208" y="11410"/>
                    <a:pt x="143054" y="9525"/>
                  </a:cubicBezTo>
                  <a:cubicBezTo>
                    <a:pt x="138746" y="5756"/>
                    <a:pt x="128766" y="0"/>
                    <a:pt x="128766" y="0"/>
                  </a:cubicBezTo>
                  <a:cubicBezTo>
                    <a:pt x="119241" y="3175"/>
                    <a:pt x="109171" y="5035"/>
                    <a:pt x="100191" y="9525"/>
                  </a:cubicBezTo>
                  <a:cubicBezTo>
                    <a:pt x="97016" y="11112"/>
                    <a:pt x="93929" y="12889"/>
                    <a:pt x="90666" y="14287"/>
                  </a:cubicBezTo>
                  <a:cubicBezTo>
                    <a:pt x="84948" y="16738"/>
                    <a:pt x="80052" y="17320"/>
                    <a:pt x="73998" y="19050"/>
                  </a:cubicBezTo>
                  <a:cubicBezTo>
                    <a:pt x="71584" y="19740"/>
                    <a:pt x="69235" y="20637"/>
                    <a:pt x="66854" y="21431"/>
                  </a:cubicBezTo>
                  <a:cubicBezTo>
                    <a:pt x="64473" y="23019"/>
                    <a:pt x="62195" y="24774"/>
                    <a:pt x="59710" y="26194"/>
                  </a:cubicBezTo>
                  <a:cubicBezTo>
                    <a:pt x="56628" y="27955"/>
                    <a:pt x="52912" y="28684"/>
                    <a:pt x="50185" y="30956"/>
                  </a:cubicBezTo>
                  <a:cubicBezTo>
                    <a:pt x="47986" y="32788"/>
                    <a:pt x="47447" y="36076"/>
                    <a:pt x="45423" y="38100"/>
                  </a:cubicBezTo>
                  <a:cubicBezTo>
                    <a:pt x="43399" y="40124"/>
                    <a:pt x="40660" y="41275"/>
                    <a:pt x="38279" y="42862"/>
                  </a:cubicBezTo>
                  <a:cubicBezTo>
                    <a:pt x="36691" y="45243"/>
                    <a:pt x="35540" y="47982"/>
                    <a:pt x="33516" y="50006"/>
                  </a:cubicBezTo>
                  <a:cubicBezTo>
                    <a:pt x="31492" y="52030"/>
                    <a:pt x="28988" y="53607"/>
                    <a:pt x="26373" y="54769"/>
                  </a:cubicBezTo>
                  <a:cubicBezTo>
                    <a:pt x="14529" y="60033"/>
                    <a:pt x="8513" y="54372"/>
                    <a:pt x="4941" y="61912"/>
                  </a:cubicBezTo>
                  <a:close/>
                </a:path>
              </a:pathLst>
            </a:custGeom>
            <a:solidFill>
              <a:srgbClr val="FFFF00">
                <a:alpha val="54901"/>
              </a:srgbClr>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endParaRPr lang="en-GB"/>
            </a:p>
          </p:txBody>
        </p:sp>
        <p:sp>
          <p:nvSpPr>
            <p:cNvPr id="17" name="Freeform 16"/>
            <p:cNvSpPr/>
            <p:nvPr/>
          </p:nvSpPr>
          <p:spPr bwMode="auto">
            <a:xfrm>
              <a:off x="8279325" y="4572000"/>
              <a:ext cx="230183" cy="907256"/>
            </a:xfrm>
            <a:custGeom>
              <a:avLst/>
              <a:gdLst>
                <a:gd name="connsiteX0" fmla="*/ 7425 w 230183"/>
                <a:gd name="connsiteY0" fmla="*/ 2381 h 907256"/>
                <a:gd name="connsiteX1" fmla="*/ 12188 w 230183"/>
                <a:gd name="connsiteY1" fmla="*/ 19050 h 907256"/>
                <a:gd name="connsiteX2" fmla="*/ 16950 w 230183"/>
                <a:gd name="connsiteY2" fmla="*/ 161925 h 907256"/>
                <a:gd name="connsiteX3" fmla="*/ 19331 w 230183"/>
                <a:gd name="connsiteY3" fmla="*/ 183356 h 907256"/>
                <a:gd name="connsiteX4" fmla="*/ 24094 w 230183"/>
                <a:gd name="connsiteY4" fmla="*/ 190500 h 907256"/>
                <a:gd name="connsiteX5" fmla="*/ 26475 w 230183"/>
                <a:gd name="connsiteY5" fmla="*/ 197644 h 907256"/>
                <a:gd name="connsiteX6" fmla="*/ 28856 w 230183"/>
                <a:gd name="connsiteY6" fmla="*/ 266700 h 907256"/>
                <a:gd name="connsiteX7" fmla="*/ 31238 w 230183"/>
                <a:gd name="connsiteY7" fmla="*/ 276225 h 907256"/>
                <a:gd name="connsiteX8" fmla="*/ 33619 w 230183"/>
                <a:gd name="connsiteY8" fmla="*/ 340519 h 907256"/>
                <a:gd name="connsiteX9" fmla="*/ 31238 w 230183"/>
                <a:gd name="connsiteY9" fmla="*/ 428625 h 907256"/>
                <a:gd name="connsiteX10" fmla="*/ 28856 w 230183"/>
                <a:gd name="connsiteY10" fmla="*/ 435769 h 907256"/>
                <a:gd name="connsiteX11" fmla="*/ 19331 w 230183"/>
                <a:gd name="connsiteY11" fmla="*/ 469106 h 907256"/>
                <a:gd name="connsiteX12" fmla="*/ 14569 w 230183"/>
                <a:gd name="connsiteY12" fmla="*/ 476250 h 907256"/>
                <a:gd name="connsiteX13" fmla="*/ 7425 w 230183"/>
                <a:gd name="connsiteY13" fmla="*/ 519113 h 907256"/>
                <a:gd name="connsiteX14" fmla="*/ 9806 w 230183"/>
                <a:gd name="connsiteY14" fmla="*/ 647700 h 907256"/>
                <a:gd name="connsiteX15" fmla="*/ 12188 w 230183"/>
                <a:gd name="connsiteY15" fmla="*/ 657225 h 907256"/>
                <a:gd name="connsiteX16" fmla="*/ 16950 w 230183"/>
                <a:gd name="connsiteY16" fmla="*/ 685800 h 907256"/>
                <a:gd name="connsiteX17" fmla="*/ 19331 w 230183"/>
                <a:gd name="connsiteY17" fmla="*/ 897731 h 907256"/>
                <a:gd name="connsiteX18" fmla="*/ 28856 w 230183"/>
                <a:gd name="connsiteY18" fmla="*/ 907256 h 907256"/>
                <a:gd name="connsiteX19" fmla="*/ 43144 w 230183"/>
                <a:gd name="connsiteY19" fmla="*/ 902494 h 907256"/>
                <a:gd name="connsiteX20" fmla="*/ 50288 w 230183"/>
                <a:gd name="connsiteY20" fmla="*/ 897731 h 907256"/>
                <a:gd name="connsiteX21" fmla="*/ 64575 w 230183"/>
                <a:gd name="connsiteY21" fmla="*/ 885825 h 907256"/>
                <a:gd name="connsiteX22" fmla="*/ 71719 w 230183"/>
                <a:gd name="connsiteY22" fmla="*/ 890588 h 907256"/>
                <a:gd name="connsiteX23" fmla="*/ 83625 w 230183"/>
                <a:gd name="connsiteY23" fmla="*/ 902494 h 907256"/>
                <a:gd name="connsiteX24" fmla="*/ 90769 w 230183"/>
                <a:gd name="connsiteY24" fmla="*/ 895350 h 907256"/>
                <a:gd name="connsiteX25" fmla="*/ 102675 w 230183"/>
                <a:gd name="connsiteY25" fmla="*/ 888206 h 907256"/>
                <a:gd name="connsiteX26" fmla="*/ 116963 w 230183"/>
                <a:gd name="connsiteY26" fmla="*/ 897731 h 907256"/>
                <a:gd name="connsiteX27" fmla="*/ 121725 w 230183"/>
                <a:gd name="connsiteY27" fmla="*/ 890588 h 907256"/>
                <a:gd name="connsiteX28" fmla="*/ 124106 w 230183"/>
                <a:gd name="connsiteY28" fmla="*/ 883444 h 907256"/>
                <a:gd name="connsiteX29" fmla="*/ 126488 w 230183"/>
                <a:gd name="connsiteY29" fmla="*/ 862013 h 907256"/>
                <a:gd name="connsiteX30" fmla="*/ 131250 w 230183"/>
                <a:gd name="connsiteY30" fmla="*/ 869156 h 907256"/>
                <a:gd name="connsiteX31" fmla="*/ 133631 w 230183"/>
                <a:gd name="connsiteY31" fmla="*/ 876300 h 907256"/>
                <a:gd name="connsiteX32" fmla="*/ 136013 w 230183"/>
                <a:gd name="connsiteY32" fmla="*/ 885825 h 907256"/>
                <a:gd name="connsiteX33" fmla="*/ 150300 w 230183"/>
                <a:gd name="connsiteY33" fmla="*/ 881063 h 907256"/>
                <a:gd name="connsiteX34" fmla="*/ 152681 w 230183"/>
                <a:gd name="connsiteY34" fmla="*/ 859631 h 907256"/>
                <a:gd name="connsiteX35" fmla="*/ 183638 w 230183"/>
                <a:gd name="connsiteY35" fmla="*/ 850106 h 907256"/>
                <a:gd name="connsiteX36" fmla="*/ 181256 w 230183"/>
                <a:gd name="connsiteY36" fmla="*/ 804863 h 907256"/>
                <a:gd name="connsiteX37" fmla="*/ 176494 w 230183"/>
                <a:gd name="connsiteY37" fmla="*/ 795338 h 907256"/>
                <a:gd name="connsiteX38" fmla="*/ 171731 w 230183"/>
                <a:gd name="connsiteY38" fmla="*/ 781050 h 907256"/>
                <a:gd name="connsiteX39" fmla="*/ 155063 w 230183"/>
                <a:gd name="connsiteY39" fmla="*/ 759619 h 907256"/>
                <a:gd name="connsiteX40" fmla="*/ 152681 w 230183"/>
                <a:gd name="connsiteY40" fmla="*/ 752475 h 907256"/>
                <a:gd name="connsiteX41" fmla="*/ 150300 w 230183"/>
                <a:gd name="connsiteY41" fmla="*/ 740569 h 907256"/>
                <a:gd name="connsiteX42" fmla="*/ 145538 w 230183"/>
                <a:gd name="connsiteY42" fmla="*/ 733425 h 907256"/>
                <a:gd name="connsiteX43" fmla="*/ 145538 w 230183"/>
                <a:gd name="connsiteY43" fmla="*/ 497681 h 907256"/>
                <a:gd name="connsiteX44" fmla="*/ 147919 w 230183"/>
                <a:gd name="connsiteY44" fmla="*/ 490538 h 907256"/>
                <a:gd name="connsiteX45" fmla="*/ 150300 w 230183"/>
                <a:gd name="connsiteY45" fmla="*/ 481013 h 907256"/>
                <a:gd name="connsiteX46" fmla="*/ 147919 w 230183"/>
                <a:gd name="connsiteY46" fmla="*/ 369094 h 907256"/>
                <a:gd name="connsiteX47" fmla="*/ 157444 w 230183"/>
                <a:gd name="connsiteY47" fmla="*/ 347663 h 907256"/>
                <a:gd name="connsiteX48" fmla="*/ 164588 w 230183"/>
                <a:gd name="connsiteY48" fmla="*/ 330994 h 907256"/>
                <a:gd name="connsiteX49" fmla="*/ 166969 w 230183"/>
                <a:gd name="connsiteY49" fmla="*/ 311944 h 907256"/>
                <a:gd name="connsiteX50" fmla="*/ 169350 w 230183"/>
                <a:gd name="connsiteY50" fmla="*/ 304800 h 907256"/>
                <a:gd name="connsiteX51" fmla="*/ 174113 w 230183"/>
                <a:gd name="connsiteY51" fmla="*/ 245269 h 907256"/>
                <a:gd name="connsiteX52" fmla="*/ 178875 w 230183"/>
                <a:gd name="connsiteY52" fmla="*/ 235744 h 907256"/>
                <a:gd name="connsiteX53" fmla="*/ 186019 w 230183"/>
                <a:gd name="connsiteY53" fmla="*/ 221456 h 907256"/>
                <a:gd name="connsiteX54" fmla="*/ 193163 w 230183"/>
                <a:gd name="connsiteY54" fmla="*/ 216694 h 907256"/>
                <a:gd name="connsiteX55" fmla="*/ 197925 w 230183"/>
                <a:gd name="connsiteY55" fmla="*/ 209550 h 907256"/>
                <a:gd name="connsiteX56" fmla="*/ 205069 w 230183"/>
                <a:gd name="connsiteY56" fmla="*/ 204788 h 907256"/>
                <a:gd name="connsiteX57" fmla="*/ 209831 w 230183"/>
                <a:gd name="connsiteY57" fmla="*/ 190500 h 907256"/>
                <a:gd name="connsiteX58" fmla="*/ 212213 w 230183"/>
                <a:gd name="connsiteY58" fmla="*/ 183356 h 907256"/>
                <a:gd name="connsiteX59" fmla="*/ 212213 w 230183"/>
                <a:gd name="connsiteY59" fmla="*/ 76200 h 907256"/>
                <a:gd name="connsiteX60" fmla="*/ 216975 w 230183"/>
                <a:gd name="connsiteY60" fmla="*/ 40481 h 907256"/>
                <a:gd name="connsiteX61" fmla="*/ 226500 w 230183"/>
                <a:gd name="connsiteY61" fmla="*/ 26194 h 907256"/>
                <a:gd name="connsiteX62" fmla="*/ 224119 w 230183"/>
                <a:gd name="connsiteY62" fmla="*/ 4763 h 907256"/>
                <a:gd name="connsiteX63" fmla="*/ 200306 w 230183"/>
                <a:gd name="connsiteY63" fmla="*/ 9525 h 907256"/>
                <a:gd name="connsiteX64" fmla="*/ 162206 w 230183"/>
                <a:gd name="connsiteY64" fmla="*/ 14288 h 907256"/>
                <a:gd name="connsiteX65" fmla="*/ 14569 w 230183"/>
                <a:gd name="connsiteY65" fmla="*/ 11906 h 907256"/>
                <a:gd name="connsiteX66" fmla="*/ 7425 w 230183"/>
                <a:gd name="connsiteY66" fmla="*/ 4763 h 907256"/>
                <a:gd name="connsiteX67" fmla="*/ 7425 w 230183"/>
                <a:gd name="connsiteY67" fmla="*/ 2381 h 90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0183" h="907256">
                  <a:moveTo>
                    <a:pt x="7425" y="2381"/>
                  </a:moveTo>
                  <a:cubicBezTo>
                    <a:pt x="8219" y="4762"/>
                    <a:pt x="11917" y="13278"/>
                    <a:pt x="12188" y="19050"/>
                  </a:cubicBezTo>
                  <a:cubicBezTo>
                    <a:pt x="19332" y="171450"/>
                    <a:pt x="0" y="111066"/>
                    <a:pt x="16950" y="161925"/>
                  </a:cubicBezTo>
                  <a:cubicBezTo>
                    <a:pt x="17744" y="169069"/>
                    <a:pt x="17588" y="176383"/>
                    <a:pt x="19331" y="183356"/>
                  </a:cubicBezTo>
                  <a:cubicBezTo>
                    <a:pt x="20025" y="186133"/>
                    <a:pt x="22814" y="187940"/>
                    <a:pt x="24094" y="190500"/>
                  </a:cubicBezTo>
                  <a:cubicBezTo>
                    <a:pt x="25217" y="192745"/>
                    <a:pt x="25681" y="195263"/>
                    <a:pt x="26475" y="197644"/>
                  </a:cubicBezTo>
                  <a:cubicBezTo>
                    <a:pt x="27269" y="220663"/>
                    <a:pt x="27463" y="243710"/>
                    <a:pt x="28856" y="266700"/>
                  </a:cubicBezTo>
                  <a:cubicBezTo>
                    <a:pt x="29054" y="269967"/>
                    <a:pt x="31027" y="272959"/>
                    <a:pt x="31238" y="276225"/>
                  </a:cubicBezTo>
                  <a:cubicBezTo>
                    <a:pt x="32619" y="297627"/>
                    <a:pt x="32825" y="319088"/>
                    <a:pt x="33619" y="340519"/>
                  </a:cubicBezTo>
                  <a:cubicBezTo>
                    <a:pt x="32825" y="369888"/>
                    <a:pt x="32705" y="399282"/>
                    <a:pt x="31238" y="428625"/>
                  </a:cubicBezTo>
                  <a:cubicBezTo>
                    <a:pt x="31113" y="431132"/>
                    <a:pt x="29516" y="433347"/>
                    <a:pt x="28856" y="435769"/>
                  </a:cubicBezTo>
                  <a:cubicBezTo>
                    <a:pt x="28121" y="438462"/>
                    <a:pt x="22142" y="464890"/>
                    <a:pt x="19331" y="469106"/>
                  </a:cubicBezTo>
                  <a:lnTo>
                    <a:pt x="14569" y="476250"/>
                  </a:lnTo>
                  <a:cubicBezTo>
                    <a:pt x="7871" y="503039"/>
                    <a:pt x="10457" y="488787"/>
                    <a:pt x="7425" y="519113"/>
                  </a:cubicBezTo>
                  <a:cubicBezTo>
                    <a:pt x="8219" y="561975"/>
                    <a:pt x="8328" y="604856"/>
                    <a:pt x="9806" y="647700"/>
                  </a:cubicBezTo>
                  <a:cubicBezTo>
                    <a:pt x="9919" y="650971"/>
                    <a:pt x="11602" y="654005"/>
                    <a:pt x="12188" y="657225"/>
                  </a:cubicBezTo>
                  <a:cubicBezTo>
                    <a:pt x="24026" y="722328"/>
                    <a:pt x="7062" y="636354"/>
                    <a:pt x="16950" y="685800"/>
                  </a:cubicBezTo>
                  <a:cubicBezTo>
                    <a:pt x="17744" y="756444"/>
                    <a:pt x="17795" y="827100"/>
                    <a:pt x="19331" y="897731"/>
                  </a:cubicBezTo>
                  <a:cubicBezTo>
                    <a:pt x="19516" y="906259"/>
                    <a:pt x="22322" y="905078"/>
                    <a:pt x="28856" y="907256"/>
                  </a:cubicBezTo>
                  <a:cubicBezTo>
                    <a:pt x="33619" y="905669"/>
                    <a:pt x="38967" y="905279"/>
                    <a:pt x="43144" y="902494"/>
                  </a:cubicBezTo>
                  <a:cubicBezTo>
                    <a:pt x="45525" y="900906"/>
                    <a:pt x="48089" y="899563"/>
                    <a:pt x="50288" y="897731"/>
                  </a:cubicBezTo>
                  <a:cubicBezTo>
                    <a:pt x="68623" y="882452"/>
                    <a:pt x="46837" y="897651"/>
                    <a:pt x="64575" y="885825"/>
                  </a:cubicBezTo>
                  <a:cubicBezTo>
                    <a:pt x="66956" y="887413"/>
                    <a:pt x="70439" y="888028"/>
                    <a:pt x="71719" y="890588"/>
                  </a:cubicBezTo>
                  <a:cubicBezTo>
                    <a:pt x="79828" y="906806"/>
                    <a:pt x="65898" y="906925"/>
                    <a:pt x="83625" y="902494"/>
                  </a:cubicBezTo>
                  <a:cubicBezTo>
                    <a:pt x="86006" y="900113"/>
                    <a:pt x="89098" y="898274"/>
                    <a:pt x="90769" y="895350"/>
                  </a:cubicBezTo>
                  <a:cubicBezTo>
                    <a:pt x="97516" y="883543"/>
                    <a:pt x="86403" y="884138"/>
                    <a:pt x="102675" y="888206"/>
                  </a:cubicBezTo>
                  <a:cubicBezTo>
                    <a:pt x="105830" y="892939"/>
                    <a:pt x="108575" y="900527"/>
                    <a:pt x="116963" y="897731"/>
                  </a:cubicBezTo>
                  <a:cubicBezTo>
                    <a:pt x="119678" y="896826"/>
                    <a:pt x="120138" y="892969"/>
                    <a:pt x="121725" y="890588"/>
                  </a:cubicBezTo>
                  <a:cubicBezTo>
                    <a:pt x="122519" y="888207"/>
                    <a:pt x="123693" y="885920"/>
                    <a:pt x="124106" y="883444"/>
                  </a:cubicBezTo>
                  <a:cubicBezTo>
                    <a:pt x="125288" y="876354"/>
                    <a:pt x="123274" y="868442"/>
                    <a:pt x="126488" y="862013"/>
                  </a:cubicBezTo>
                  <a:cubicBezTo>
                    <a:pt x="127768" y="859454"/>
                    <a:pt x="129663" y="866775"/>
                    <a:pt x="131250" y="869156"/>
                  </a:cubicBezTo>
                  <a:cubicBezTo>
                    <a:pt x="132044" y="871537"/>
                    <a:pt x="132941" y="873886"/>
                    <a:pt x="133631" y="876300"/>
                  </a:cubicBezTo>
                  <a:cubicBezTo>
                    <a:pt x="134530" y="879447"/>
                    <a:pt x="132866" y="884926"/>
                    <a:pt x="136013" y="885825"/>
                  </a:cubicBezTo>
                  <a:cubicBezTo>
                    <a:pt x="140840" y="887204"/>
                    <a:pt x="150300" y="881063"/>
                    <a:pt x="150300" y="881063"/>
                  </a:cubicBezTo>
                  <a:cubicBezTo>
                    <a:pt x="151094" y="873919"/>
                    <a:pt x="146984" y="864014"/>
                    <a:pt x="152681" y="859631"/>
                  </a:cubicBezTo>
                  <a:cubicBezTo>
                    <a:pt x="193317" y="828372"/>
                    <a:pt x="175722" y="873847"/>
                    <a:pt x="183638" y="850106"/>
                  </a:cubicBezTo>
                  <a:cubicBezTo>
                    <a:pt x="182844" y="835025"/>
                    <a:pt x="183209" y="819838"/>
                    <a:pt x="181256" y="804863"/>
                  </a:cubicBezTo>
                  <a:cubicBezTo>
                    <a:pt x="180797" y="801343"/>
                    <a:pt x="177812" y="798634"/>
                    <a:pt x="176494" y="795338"/>
                  </a:cubicBezTo>
                  <a:cubicBezTo>
                    <a:pt x="174630" y="790677"/>
                    <a:pt x="174516" y="785227"/>
                    <a:pt x="171731" y="781050"/>
                  </a:cubicBezTo>
                  <a:cubicBezTo>
                    <a:pt x="160338" y="763961"/>
                    <a:pt x="166253" y="770811"/>
                    <a:pt x="155063" y="759619"/>
                  </a:cubicBezTo>
                  <a:cubicBezTo>
                    <a:pt x="154269" y="757238"/>
                    <a:pt x="153290" y="754910"/>
                    <a:pt x="152681" y="752475"/>
                  </a:cubicBezTo>
                  <a:cubicBezTo>
                    <a:pt x="151699" y="748549"/>
                    <a:pt x="151721" y="744359"/>
                    <a:pt x="150300" y="740569"/>
                  </a:cubicBezTo>
                  <a:cubicBezTo>
                    <a:pt x="149295" y="737889"/>
                    <a:pt x="147125" y="735806"/>
                    <a:pt x="145538" y="733425"/>
                  </a:cubicBezTo>
                  <a:cubicBezTo>
                    <a:pt x="128630" y="648911"/>
                    <a:pt x="141051" y="715262"/>
                    <a:pt x="145538" y="497681"/>
                  </a:cubicBezTo>
                  <a:cubicBezTo>
                    <a:pt x="145590" y="495172"/>
                    <a:pt x="147230" y="492951"/>
                    <a:pt x="147919" y="490538"/>
                  </a:cubicBezTo>
                  <a:cubicBezTo>
                    <a:pt x="148818" y="487391"/>
                    <a:pt x="149506" y="484188"/>
                    <a:pt x="150300" y="481013"/>
                  </a:cubicBezTo>
                  <a:cubicBezTo>
                    <a:pt x="149506" y="443707"/>
                    <a:pt x="147215" y="406402"/>
                    <a:pt x="147919" y="369094"/>
                  </a:cubicBezTo>
                  <a:cubicBezTo>
                    <a:pt x="148122" y="358339"/>
                    <a:pt x="153011" y="355421"/>
                    <a:pt x="157444" y="347663"/>
                  </a:cubicBezTo>
                  <a:cubicBezTo>
                    <a:pt x="162150" y="339429"/>
                    <a:pt x="161917" y="339005"/>
                    <a:pt x="164588" y="330994"/>
                  </a:cubicBezTo>
                  <a:cubicBezTo>
                    <a:pt x="165382" y="324644"/>
                    <a:pt x="165824" y="318240"/>
                    <a:pt x="166969" y="311944"/>
                  </a:cubicBezTo>
                  <a:cubicBezTo>
                    <a:pt x="167418" y="309474"/>
                    <a:pt x="169133" y="307301"/>
                    <a:pt x="169350" y="304800"/>
                  </a:cubicBezTo>
                  <a:cubicBezTo>
                    <a:pt x="169438" y="303785"/>
                    <a:pt x="169248" y="259863"/>
                    <a:pt x="174113" y="245269"/>
                  </a:cubicBezTo>
                  <a:cubicBezTo>
                    <a:pt x="175236" y="241901"/>
                    <a:pt x="177477" y="239007"/>
                    <a:pt x="178875" y="235744"/>
                  </a:cubicBezTo>
                  <a:cubicBezTo>
                    <a:pt x="181780" y="228965"/>
                    <a:pt x="180298" y="227177"/>
                    <a:pt x="186019" y="221456"/>
                  </a:cubicBezTo>
                  <a:cubicBezTo>
                    <a:pt x="188043" y="219432"/>
                    <a:pt x="190782" y="218281"/>
                    <a:pt x="193163" y="216694"/>
                  </a:cubicBezTo>
                  <a:cubicBezTo>
                    <a:pt x="194750" y="214313"/>
                    <a:pt x="195901" y="211574"/>
                    <a:pt x="197925" y="209550"/>
                  </a:cubicBezTo>
                  <a:cubicBezTo>
                    <a:pt x="199949" y="207526"/>
                    <a:pt x="203552" y="207215"/>
                    <a:pt x="205069" y="204788"/>
                  </a:cubicBezTo>
                  <a:cubicBezTo>
                    <a:pt x="207730" y="200531"/>
                    <a:pt x="208243" y="195263"/>
                    <a:pt x="209831" y="190500"/>
                  </a:cubicBezTo>
                  <a:lnTo>
                    <a:pt x="212213" y="183356"/>
                  </a:lnTo>
                  <a:cubicBezTo>
                    <a:pt x="208408" y="130106"/>
                    <a:pt x="208739" y="150893"/>
                    <a:pt x="212213" y="76200"/>
                  </a:cubicBezTo>
                  <a:cubicBezTo>
                    <a:pt x="212300" y="74325"/>
                    <a:pt x="212229" y="49024"/>
                    <a:pt x="216975" y="40481"/>
                  </a:cubicBezTo>
                  <a:cubicBezTo>
                    <a:pt x="219755" y="35478"/>
                    <a:pt x="226500" y="26194"/>
                    <a:pt x="226500" y="26194"/>
                  </a:cubicBezTo>
                  <a:cubicBezTo>
                    <a:pt x="225706" y="19050"/>
                    <a:pt x="230183" y="8622"/>
                    <a:pt x="224119" y="4763"/>
                  </a:cubicBezTo>
                  <a:cubicBezTo>
                    <a:pt x="217290" y="417"/>
                    <a:pt x="208278" y="8118"/>
                    <a:pt x="200306" y="9525"/>
                  </a:cubicBezTo>
                  <a:cubicBezTo>
                    <a:pt x="188760" y="11562"/>
                    <a:pt x="173543" y="13028"/>
                    <a:pt x="162206" y="14288"/>
                  </a:cubicBezTo>
                  <a:lnTo>
                    <a:pt x="14569" y="11906"/>
                  </a:lnTo>
                  <a:cubicBezTo>
                    <a:pt x="11208" y="11699"/>
                    <a:pt x="10227" y="6631"/>
                    <a:pt x="7425" y="4763"/>
                  </a:cubicBezTo>
                  <a:cubicBezTo>
                    <a:pt x="5336" y="3371"/>
                    <a:pt x="6631" y="0"/>
                    <a:pt x="7425" y="2381"/>
                  </a:cubicBezTo>
                  <a:close/>
                </a:path>
              </a:pathLst>
            </a:custGeom>
            <a:gradFill>
              <a:gsLst>
                <a:gs pos="0">
                  <a:srgbClr val="FFF200">
                    <a:alpha val="20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pPr>
                <a:defRPr/>
              </a:pPr>
              <a:endParaRPr lang="en-GB">
                <a:solidFill>
                  <a:srgbClr val="000000"/>
                </a:solidFill>
              </a:endParaRPr>
            </a:p>
          </p:txBody>
        </p:sp>
      </p:grpSp>
      <p:pic>
        <p:nvPicPr>
          <p:cNvPr id="3789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9763" y="1125538"/>
            <a:ext cx="4167187"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9488" y="3738563"/>
            <a:ext cx="1439862"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0525" y="4621213"/>
            <a:ext cx="177323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4"/>
          <p:cNvPicPr>
            <a:picLocks noChangeAspect="1"/>
          </p:cNvPicPr>
          <p:nvPr/>
        </p:nvPicPr>
        <p:blipFill>
          <a:blip r:embed="rId6">
            <a:extLst>
              <a:ext uri="{28A0092B-C50C-407E-A947-70E740481C1C}">
                <a14:useLocalDpi xmlns:a14="http://schemas.microsoft.com/office/drawing/2010/main" val="0"/>
              </a:ext>
            </a:extLst>
          </a:blip>
          <a:srcRect l="6744" t="14487" r="57813" b="11252"/>
          <a:stretch>
            <a:fillRect/>
          </a:stretch>
        </p:blipFill>
        <p:spPr bwMode="auto">
          <a:xfrm>
            <a:off x="2767013" y="4587875"/>
            <a:ext cx="194468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642938" y="1000125"/>
            <a:ext cx="8929687" cy="5629275"/>
          </a:xfrm>
        </p:spPr>
        <p:txBody>
          <a:bodyPr/>
          <a:lstStyle/>
          <a:p>
            <a:endParaRPr lang="en-GB" smtClean="0"/>
          </a:p>
          <a:p>
            <a:endParaRPr lang="en-GB" smtClean="0"/>
          </a:p>
          <a:p>
            <a:endParaRPr lang="en-GB" smtClean="0"/>
          </a:p>
          <a:p>
            <a:r>
              <a:rPr lang="en-GB" smtClean="0"/>
              <a:t>Assessment of patients with neuropathic pain</a:t>
            </a:r>
          </a:p>
          <a:p>
            <a:endParaRPr lang="en-GB" smtClean="0"/>
          </a:p>
          <a:p>
            <a:r>
              <a:rPr lang="en-GB" smtClean="0"/>
              <a:t>Treatment options for neuropathic pain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smtClean="0"/>
              <a:t>Is The Pain Neuropathic?</a:t>
            </a:r>
          </a:p>
        </p:txBody>
      </p:sp>
      <p:sp>
        <p:nvSpPr>
          <p:cNvPr id="38915" name="Content Placeholder 2"/>
          <p:cNvSpPr>
            <a:spLocks noGrp="1"/>
          </p:cNvSpPr>
          <p:nvPr>
            <p:ph sz="half" idx="1"/>
          </p:nvPr>
        </p:nvSpPr>
        <p:spPr>
          <a:xfrm>
            <a:off x="1357313" y="2057400"/>
            <a:ext cx="6954837" cy="4800600"/>
          </a:xfrm>
        </p:spPr>
        <p:txBody>
          <a:bodyPr/>
          <a:lstStyle/>
          <a:p>
            <a:r>
              <a:rPr lang="en-GB" sz="4000" smtClean="0">
                <a:solidFill>
                  <a:srgbClr val="AFBFFB"/>
                </a:solidFill>
              </a:rPr>
              <a:t>Body chart</a:t>
            </a:r>
          </a:p>
          <a:p>
            <a:r>
              <a:rPr lang="en-GB" sz="4000" smtClean="0"/>
              <a:t>Questionnaires for pain characteristics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643063" y="357188"/>
            <a:ext cx="7772400" cy="1219200"/>
          </a:xfrm>
        </p:spPr>
        <p:txBody>
          <a:bodyPr/>
          <a:lstStyle/>
          <a:p>
            <a:r>
              <a:rPr lang="en-GB" smtClean="0"/>
              <a:t/>
            </a:r>
            <a:br>
              <a:rPr lang="en-GB" smtClean="0"/>
            </a:br>
            <a:r>
              <a:rPr lang="en-GB" sz="2800" smtClean="0">
                <a:solidFill>
                  <a:srgbClr val="0070C0"/>
                </a:solidFill>
              </a:rPr>
              <a:t>Douleur Neuropathique 4 Questions (DN4)</a:t>
            </a:r>
            <a:r>
              <a:rPr lang="en-GB" smtClean="0">
                <a:solidFill>
                  <a:srgbClr val="0070C0"/>
                </a:solidFill>
              </a:rPr>
              <a:t/>
            </a:r>
            <a:br>
              <a:rPr lang="en-GB" smtClean="0">
                <a:solidFill>
                  <a:srgbClr val="0070C0"/>
                </a:solidFill>
              </a:rPr>
            </a:br>
            <a:r>
              <a:rPr lang="fr-FR" sz="2400" smtClean="0">
                <a:solidFill>
                  <a:srgbClr val="0070C0"/>
                </a:solidFill>
              </a:rPr>
              <a:t>Bouhassira  et al Pain 2005;114:29–36</a:t>
            </a:r>
            <a:r>
              <a:rPr lang="en-GB" smtClean="0">
                <a:solidFill>
                  <a:srgbClr val="0070C0"/>
                </a:solidFill>
              </a:rPr>
              <a:t/>
            </a:r>
            <a:br>
              <a:rPr lang="en-GB" smtClean="0">
                <a:solidFill>
                  <a:srgbClr val="0070C0"/>
                </a:solidFill>
              </a:rPr>
            </a:br>
            <a:r>
              <a:rPr lang="en-GB" smtClean="0"/>
              <a:t/>
            </a:r>
            <a:br>
              <a:rPr lang="en-GB" smtClean="0"/>
            </a:br>
            <a:endParaRPr lang="en-GB" smtClean="0"/>
          </a:p>
        </p:txBody>
      </p:sp>
      <p:sp>
        <p:nvSpPr>
          <p:cNvPr id="39939" name="Content Placeholder 2"/>
          <p:cNvSpPr>
            <a:spLocks noGrp="1"/>
          </p:cNvSpPr>
          <p:nvPr>
            <p:ph sz="half" idx="1"/>
          </p:nvPr>
        </p:nvSpPr>
        <p:spPr>
          <a:xfrm>
            <a:off x="214313" y="1714500"/>
            <a:ext cx="3810000" cy="4800600"/>
          </a:xfrm>
        </p:spPr>
        <p:txBody>
          <a:bodyPr/>
          <a:lstStyle/>
          <a:p>
            <a:r>
              <a:rPr lang="en-GB" sz="1800" smtClean="0"/>
              <a:t>7 symptom questions</a:t>
            </a:r>
          </a:p>
          <a:p>
            <a:r>
              <a:rPr lang="en-GB" sz="1800" smtClean="0"/>
              <a:t>3 clinical examination questions</a:t>
            </a:r>
          </a:p>
          <a:p>
            <a:endParaRPr lang="en-GB" sz="1800" smtClean="0"/>
          </a:p>
          <a:p>
            <a:r>
              <a:rPr lang="en-GB" sz="1800" smtClean="0"/>
              <a:t>Specificity 83%</a:t>
            </a:r>
          </a:p>
          <a:p>
            <a:r>
              <a:rPr lang="en-GB" sz="1800" smtClean="0"/>
              <a:t>Sensitivity 90%</a:t>
            </a:r>
          </a:p>
          <a:p>
            <a:endParaRPr lang="en-GB" sz="1800" smtClean="0"/>
          </a:p>
          <a:p>
            <a:r>
              <a:rPr lang="en-GB" sz="1800" smtClean="0"/>
              <a:t>Score </a:t>
            </a:r>
            <a:r>
              <a:rPr lang="en-GB" sz="1800" u="sng" smtClean="0"/>
              <a:t>&gt;</a:t>
            </a:r>
            <a:r>
              <a:rPr lang="en-GB" sz="1800" smtClean="0"/>
              <a:t> 4/10 = POPNO*</a:t>
            </a:r>
          </a:p>
          <a:p>
            <a:endParaRPr lang="en-GB" sz="1800" smtClean="0"/>
          </a:p>
          <a:p>
            <a:r>
              <a:rPr lang="en-GB" sz="1800" smtClean="0"/>
              <a:t>7 symptom questions can be used alone as self administration form</a:t>
            </a:r>
          </a:p>
          <a:p>
            <a:endParaRPr lang="en-GB" sz="1800" smtClean="0"/>
          </a:p>
          <a:p>
            <a:r>
              <a:rPr lang="en-GB" sz="1800" smtClean="0"/>
              <a:t>Multiple validations in several languages</a:t>
            </a:r>
          </a:p>
        </p:txBody>
      </p:sp>
      <p:sp>
        <p:nvSpPr>
          <p:cNvPr id="39940" name="TextBox 4"/>
          <p:cNvSpPr txBox="1">
            <a:spLocks noChangeArrowheads="1"/>
          </p:cNvSpPr>
          <p:nvPr/>
        </p:nvSpPr>
        <p:spPr bwMode="auto">
          <a:xfrm>
            <a:off x="214313" y="6429375"/>
            <a:ext cx="2930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sz="1200">
                <a:solidFill>
                  <a:srgbClr val="000000"/>
                </a:solidFill>
              </a:rPr>
              <a:t>* Pain of Predominantly Neuropathic Origin</a:t>
            </a:r>
          </a:p>
        </p:txBody>
      </p:sp>
      <p:pic>
        <p:nvPicPr>
          <p:cNvPr id="3994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1311275"/>
            <a:ext cx="3841750"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nSpc>
                <a:spcPct val="50000"/>
              </a:lnSpc>
            </a:pPr>
            <a:r>
              <a:rPr lang="en-GB" sz="2800" smtClean="0"/>
              <a:t>Diagnosis &amp; Assessment of Neuropathic Pain</a:t>
            </a:r>
            <a:r>
              <a:rPr lang="en-GB" sz="3200" smtClean="0"/>
              <a:t/>
            </a:r>
            <a:br>
              <a:rPr lang="en-GB" sz="3200" smtClean="0"/>
            </a:br>
            <a:r>
              <a:rPr lang="en-GB" sz="2400" smtClean="0"/>
              <a:t/>
            </a:r>
            <a:br>
              <a:rPr lang="en-GB" sz="2400" smtClean="0"/>
            </a:br>
            <a:endParaRPr lang="en-GB" smtClean="0"/>
          </a:p>
        </p:txBody>
      </p:sp>
      <p:sp>
        <p:nvSpPr>
          <p:cNvPr id="40963" name="Rectangle 3"/>
          <p:cNvSpPr>
            <a:spLocks noGrp="1" noChangeArrowheads="1"/>
          </p:cNvSpPr>
          <p:nvPr>
            <p:ph type="body" sz="half" idx="1"/>
          </p:nvPr>
        </p:nvSpPr>
        <p:spPr>
          <a:xfrm>
            <a:off x="500063" y="1071563"/>
            <a:ext cx="9223375" cy="4800600"/>
          </a:xfrm>
        </p:spPr>
        <p:txBody>
          <a:bodyPr/>
          <a:lstStyle/>
          <a:p>
            <a:pPr marL="514350" indent="-514350">
              <a:buFontTx/>
              <a:buAutoNum type="arabicPeriod"/>
            </a:pPr>
            <a:r>
              <a:rPr lang="en-GB" smtClean="0">
                <a:solidFill>
                  <a:srgbClr val="00B0F0"/>
                </a:solidFill>
              </a:rPr>
              <a:t>Investigation of underlying disease.</a:t>
            </a:r>
          </a:p>
          <a:p>
            <a:pPr marL="514350" indent="-514350">
              <a:buFontTx/>
              <a:buAutoNum type="arabicPeriod"/>
            </a:pPr>
            <a:endParaRPr lang="en-GB" smtClean="0"/>
          </a:p>
          <a:p>
            <a:pPr marL="514350" indent="-514350">
              <a:buFontTx/>
              <a:buAutoNum type="arabicPeriod"/>
            </a:pPr>
            <a:r>
              <a:rPr lang="en-GB" smtClean="0">
                <a:solidFill>
                  <a:srgbClr val="00B0F0"/>
                </a:solidFill>
              </a:rPr>
              <a:t>Is there a lesion or disease of the somatosensory system?</a:t>
            </a:r>
          </a:p>
          <a:p>
            <a:pPr marL="514350" indent="-514350">
              <a:buFontTx/>
              <a:buAutoNum type="arabicPeriod"/>
            </a:pPr>
            <a:endParaRPr lang="en-US" smtClean="0">
              <a:solidFill>
                <a:srgbClr val="00B0F0"/>
              </a:solidFill>
            </a:endParaRPr>
          </a:p>
          <a:p>
            <a:pPr marL="514350" indent="-514350">
              <a:buFontTx/>
              <a:buAutoNum type="arabicPeriod"/>
            </a:pPr>
            <a:r>
              <a:rPr lang="en-US" smtClean="0">
                <a:solidFill>
                  <a:srgbClr val="00B0F0"/>
                </a:solidFill>
              </a:rPr>
              <a:t>Is the pain neuropathic?</a:t>
            </a:r>
          </a:p>
          <a:p>
            <a:pPr marL="514350" indent="-514350">
              <a:buFont typeface="Symbol" pitchFamily="18" charset="2"/>
              <a:buAutoNum type="arabicPeriod"/>
            </a:pPr>
            <a:endParaRPr lang="en-US" smtClean="0">
              <a:solidFill>
                <a:srgbClr val="00B0F0"/>
              </a:solidFill>
            </a:endParaRPr>
          </a:p>
          <a:p>
            <a:pPr marL="514350" indent="-514350">
              <a:buFont typeface="Symbol" pitchFamily="18" charset="2"/>
              <a:buAutoNum type="arabicPeriod"/>
            </a:pPr>
            <a:r>
              <a:rPr lang="en-GB" smtClean="0">
                <a:solidFill>
                  <a:srgbClr val="0070C0"/>
                </a:solidFill>
              </a:rPr>
              <a:t>How severe is the pain?</a:t>
            </a:r>
          </a:p>
          <a:p>
            <a:pPr marL="514350" indent="-514350">
              <a:buFont typeface="Symbol" pitchFamily="18" charset="2"/>
              <a:buAutoNum type="arabicPeriod"/>
            </a:pPr>
            <a:endParaRPr lang="en-US" smtClean="0">
              <a:solidFill>
                <a:srgbClr val="00B0F0"/>
              </a:solidFill>
            </a:endParaRPr>
          </a:p>
          <a:p>
            <a:pPr marL="514350" indent="-514350">
              <a:buFontTx/>
              <a:buAutoNum type="arabicPeriod"/>
            </a:pPr>
            <a:r>
              <a:rPr lang="en-GB" smtClean="0">
                <a:solidFill>
                  <a:srgbClr val="00B0F0"/>
                </a:solidFill>
              </a:rPr>
              <a:t>What is the impact of the pain? </a:t>
            </a:r>
            <a:endParaRPr lang="en-US" sz="2400" smtClean="0">
              <a:solidFill>
                <a:srgbClr val="00B0F0"/>
              </a:solidFill>
            </a:endParaRPr>
          </a:p>
          <a:p>
            <a:pPr marL="914400" lvl="1" indent="-457200"/>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smtClean="0">
                <a:solidFill>
                  <a:srgbClr val="0070C0"/>
                </a:solidFill>
              </a:rPr>
              <a:t>How severe is the pain?</a:t>
            </a:r>
            <a:br>
              <a:rPr lang="en-GB" smtClean="0">
                <a:solidFill>
                  <a:srgbClr val="0070C0"/>
                </a:solidFill>
              </a:rPr>
            </a:br>
            <a:endParaRPr lang="en-GB" smtClean="0"/>
          </a:p>
        </p:txBody>
      </p:sp>
      <p:sp>
        <p:nvSpPr>
          <p:cNvPr id="41987" name="Content Placeholder 2"/>
          <p:cNvSpPr>
            <a:spLocks noGrp="1"/>
          </p:cNvSpPr>
          <p:nvPr>
            <p:ph sz="half" idx="1"/>
          </p:nvPr>
        </p:nvSpPr>
        <p:spPr>
          <a:xfrm>
            <a:off x="428625" y="1214438"/>
            <a:ext cx="4643438" cy="4800600"/>
          </a:xfrm>
        </p:spPr>
        <p:txBody>
          <a:bodyPr/>
          <a:lstStyle/>
          <a:p>
            <a:r>
              <a:rPr lang="en-GB" sz="2000" smtClean="0"/>
              <a:t>Conventional analogue, Likert or categorical scales are adequate for routine clinical use</a:t>
            </a:r>
          </a:p>
          <a:p>
            <a:endParaRPr lang="en-GB" sz="2000" smtClean="0"/>
          </a:p>
          <a:p>
            <a:r>
              <a:rPr lang="en-GB" sz="2000" smtClean="0"/>
              <a:t>Separate measurement for:</a:t>
            </a:r>
          </a:p>
          <a:p>
            <a:pPr lvl="1"/>
            <a:r>
              <a:rPr lang="en-GB" sz="2000" smtClean="0"/>
              <a:t>Spontaneous pain - continuous</a:t>
            </a:r>
          </a:p>
          <a:p>
            <a:pPr lvl="1"/>
            <a:r>
              <a:rPr lang="en-GB" sz="2000" smtClean="0"/>
              <a:t>Spontaneous pain – paroxysmal (also event diary)</a:t>
            </a:r>
          </a:p>
          <a:p>
            <a:pPr lvl="1"/>
            <a:r>
              <a:rPr lang="en-GB" sz="2000" smtClean="0"/>
              <a:t>Evoked pain - various modalities</a:t>
            </a:r>
          </a:p>
          <a:p>
            <a:pPr lvl="1"/>
            <a:endParaRPr lang="en-GB" sz="2000" smtClean="0"/>
          </a:p>
          <a:p>
            <a:r>
              <a:rPr lang="en-GB" sz="2000" smtClean="0"/>
              <a:t>Can also be used for:</a:t>
            </a:r>
          </a:p>
          <a:p>
            <a:pPr lvl="1"/>
            <a:r>
              <a:rPr lang="en-GB" sz="2000" smtClean="0"/>
              <a:t>Pain relief </a:t>
            </a:r>
          </a:p>
          <a:p>
            <a:pPr lvl="1"/>
            <a:r>
              <a:rPr lang="en-GB" sz="2000" smtClean="0"/>
              <a:t>Other symptoms e.g. paraesthiesae</a:t>
            </a:r>
          </a:p>
        </p:txBody>
      </p:sp>
      <p:pic>
        <p:nvPicPr>
          <p:cNvPr id="41988" name="Picture 5" descr="Picture6.png"/>
          <p:cNvPicPr>
            <a:picLocks noChangeAspect="1"/>
          </p:cNvPicPr>
          <p:nvPr/>
        </p:nvPicPr>
        <p:blipFill>
          <a:blip r:embed="rId2">
            <a:extLst>
              <a:ext uri="{28A0092B-C50C-407E-A947-70E740481C1C}">
                <a14:useLocalDpi xmlns:a14="http://schemas.microsoft.com/office/drawing/2010/main" val="0"/>
              </a:ext>
            </a:extLst>
          </a:blip>
          <a:srcRect b="57417"/>
          <a:stretch>
            <a:fillRect/>
          </a:stretch>
        </p:blipFill>
        <p:spPr bwMode="auto">
          <a:xfrm>
            <a:off x="5143500" y="1714500"/>
            <a:ext cx="47053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11250" y="333375"/>
            <a:ext cx="8640763" cy="1219200"/>
          </a:xfrm>
        </p:spPr>
        <p:txBody>
          <a:bodyPr/>
          <a:lstStyle/>
          <a:p>
            <a:pPr>
              <a:lnSpc>
                <a:spcPct val="50000"/>
              </a:lnSpc>
            </a:pPr>
            <a:r>
              <a:rPr lang="en-GB" sz="3600" smtClean="0"/>
              <a:t>British Pain Society</a:t>
            </a:r>
            <a:br>
              <a:rPr lang="en-GB" sz="3600" smtClean="0"/>
            </a:br>
            <a:r>
              <a:rPr lang="en-GB" sz="3600" smtClean="0"/>
              <a:t/>
            </a:r>
            <a:br>
              <a:rPr lang="en-GB" sz="3600" smtClean="0"/>
            </a:br>
            <a:r>
              <a:rPr lang="en-GB" sz="2400" smtClean="0"/>
              <a:t>www.britishpainsociety.org</a:t>
            </a:r>
          </a:p>
        </p:txBody>
      </p:sp>
      <p:pic>
        <p:nvPicPr>
          <p:cNvPr id="957443" name="Picture 3"/>
          <p:cNvPicPr>
            <a:picLocks noChangeAspect="1" noChangeArrowheads="1"/>
          </p:cNvPicPr>
          <p:nvPr/>
        </p:nvPicPr>
        <p:blipFill>
          <a:blip r:embed="rId3">
            <a:extLst>
              <a:ext uri="{28A0092B-C50C-407E-A947-70E740481C1C}">
                <a14:useLocalDpi xmlns:a14="http://schemas.microsoft.com/office/drawing/2010/main" val="0"/>
              </a:ext>
            </a:extLst>
          </a:blip>
          <a:srcRect l="3847" t="25731" b="52025"/>
          <a:stretch>
            <a:fillRect/>
          </a:stretch>
        </p:blipFill>
        <p:spPr bwMode="auto">
          <a:xfrm>
            <a:off x="0" y="3929063"/>
            <a:ext cx="5503863"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9574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357313"/>
            <a:ext cx="5589587"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9574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2714625"/>
            <a:ext cx="560705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2560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25" y="5143500"/>
            <a:ext cx="5548313"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74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74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574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nSpc>
                <a:spcPct val="50000"/>
              </a:lnSpc>
            </a:pPr>
            <a:r>
              <a:rPr lang="en-GB" sz="2800" smtClean="0"/>
              <a:t>Diagnosis &amp; Assessment of Neuropathic Pain</a:t>
            </a:r>
            <a:r>
              <a:rPr lang="en-GB" sz="3200" smtClean="0"/>
              <a:t/>
            </a:r>
            <a:br>
              <a:rPr lang="en-GB" sz="3200" smtClean="0"/>
            </a:br>
            <a:r>
              <a:rPr lang="en-GB" sz="2400" smtClean="0"/>
              <a:t/>
            </a:r>
            <a:br>
              <a:rPr lang="en-GB" sz="2400" smtClean="0"/>
            </a:br>
            <a:endParaRPr lang="en-GB" smtClean="0"/>
          </a:p>
        </p:txBody>
      </p:sp>
      <p:sp>
        <p:nvSpPr>
          <p:cNvPr id="44035" name="Rectangle 3"/>
          <p:cNvSpPr>
            <a:spLocks noGrp="1" noChangeArrowheads="1"/>
          </p:cNvSpPr>
          <p:nvPr>
            <p:ph type="body" sz="half" idx="1"/>
          </p:nvPr>
        </p:nvSpPr>
        <p:spPr>
          <a:xfrm>
            <a:off x="500063" y="1071563"/>
            <a:ext cx="9223375" cy="4800600"/>
          </a:xfrm>
        </p:spPr>
        <p:txBody>
          <a:bodyPr/>
          <a:lstStyle/>
          <a:p>
            <a:pPr marL="514350" indent="-514350">
              <a:buFontTx/>
              <a:buAutoNum type="arabicPeriod"/>
            </a:pPr>
            <a:r>
              <a:rPr lang="en-GB" smtClean="0">
                <a:solidFill>
                  <a:srgbClr val="00B0F0"/>
                </a:solidFill>
              </a:rPr>
              <a:t>Investigation of underlying disease.</a:t>
            </a:r>
          </a:p>
          <a:p>
            <a:pPr marL="514350" indent="-514350">
              <a:buFontTx/>
              <a:buAutoNum type="arabicPeriod"/>
            </a:pPr>
            <a:endParaRPr lang="en-GB" smtClean="0"/>
          </a:p>
          <a:p>
            <a:pPr marL="514350" indent="-514350">
              <a:buFontTx/>
              <a:buAutoNum type="arabicPeriod"/>
            </a:pPr>
            <a:r>
              <a:rPr lang="en-GB" smtClean="0">
                <a:solidFill>
                  <a:srgbClr val="00B0F0"/>
                </a:solidFill>
              </a:rPr>
              <a:t>Is there a lesion or disease of the somatosensory system?</a:t>
            </a:r>
          </a:p>
          <a:p>
            <a:pPr marL="514350" indent="-514350">
              <a:buFontTx/>
              <a:buAutoNum type="arabicPeriod"/>
            </a:pPr>
            <a:endParaRPr lang="en-US" smtClean="0">
              <a:solidFill>
                <a:srgbClr val="00B0F0"/>
              </a:solidFill>
            </a:endParaRPr>
          </a:p>
          <a:p>
            <a:pPr marL="514350" indent="-514350">
              <a:buFontTx/>
              <a:buAutoNum type="arabicPeriod"/>
            </a:pPr>
            <a:r>
              <a:rPr lang="en-US" smtClean="0">
                <a:solidFill>
                  <a:srgbClr val="00B0F0"/>
                </a:solidFill>
              </a:rPr>
              <a:t>Is the pain neuropathic?</a:t>
            </a:r>
          </a:p>
          <a:p>
            <a:pPr marL="514350" indent="-514350">
              <a:buFont typeface="Symbol" pitchFamily="18" charset="2"/>
              <a:buAutoNum type="arabicPeriod"/>
            </a:pPr>
            <a:endParaRPr lang="en-US" smtClean="0">
              <a:solidFill>
                <a:srgbClr val="00B0F0"/>
              </a:solidFill>
            </a:endParaRPr>
          </a:p>
          <a:p>
            <a:pPr marL="514350" indent="-514350">
              <a:buFont typeface="Symbol" pitchFamily="18" charset="2"/>
              <a:buAutoNum type="arabicPeriod"/>
            </a:pPr>
            <a:r>
              <a:rPr lang="en-GB" smtClean="0">
                <a:solidFill>
                  <a:srgbClr val="00B0F0"/>
                </a:solidFill>
              </a:rPr>
              <a:t>How severe is the pain?</a:t>
            </a:r>
          </a:p>
          <a:p>
            <a:pPr marL="514350" indent="-514350">
              <a:buFont typeface="Symbol" pitchFamily="18" charset="2"/>
              <a:buAutoNum type="arabicPeriod"/>
            </a:pPr>
            <a:endParaRPr lang="en-US" smtClean="0">
              <a:solidFill>
                <a:srgbClr val="00B0F0"/>
              </a:solidFill>
            </a:endParaRPr>
          </a:p>
          <a:p>
            <a:pPr marL="514350" indent="-514350">
              <a:buFontTx/>
              <a:buAutoNum type="arabicPeriod"/>
            </a:pPr>
            <a:r>
              <a:rPr lang="en-GB" smtClean="0">
                <a:solidFill>
                  <a:srgbClr val="2D2D8A"/>
                </a:solidFill>
              </a:rPr>
              <a:t>What is the impact of the pain?</a:t>
            </a:r>
            <a:r>
              <a:rPr lang="en-GB" smtClean="0">
                <a:solidFill>
                  <a:srgbClr val="00B0F0"/>
                </a:solidFill>
              </a:rPr>
              <a:t> </a:t>
            </a:r>
            <a:endParaRPr lang="en-US" sz="2400" smtClean="0">
              <a:solidFill>
                <a:srgbClr val="00B0F0"/>
              </a:solidFill>
            </a:endParaRPr>
          </a:p>
          <a:p>
            <a:pPr marL="914400" lvl="1" indent="-457200"/>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8013" y="333375"/>
            <a:ext cx="9258300" cy="935038"/>
          </a:xfrm>
        </p:spPr>
        <p:txBody>
          <a:bodyPr/>
          <a:lstStyle/>
          <a:p>
            <a:r>
              <a:rPr lang="en-GB" sz="2000" smtClean="0"/>
              <a:t>Co-morbidity associated with peripheral neuropathic pain</a:t>
            </a:r>
          </a:p>
        </p:txBody>
      </p:sp>
      <p:grpSp>
        <p:nvGrpSpPr>
          <p:cNvPr id="45059" name="Group 3"/>
          <p:cNvGrpSpPr>
            <a:grpSpLocks/>
          </p:cNvGrpSpPr>
          <p:nvPr/>
        </p:nvGrpSpPr>
        <p:grpSpPr bwMode="auto">
          <a:xfrm>
            <a:off x="1166813" y="1800225"/>
            <a:ext cx="7615237" cy="3984625"/>
            <a:chOff x="653" y="1134"/>
            <a:chExt cx="4264" cy="2510"/>
          </a:xfrm>
        </p:grpSpPr>
        <p:sp>
          <p:nvSpPr>
            <p:cNvPr id="45061" name="Rectangle 4"/>
            <p:cNvSpPr>
              <a:spLocks noChangeArrowheads="1"/>
            </p:cNvSpPr>
            <p:nvPr/>
          </p:nvSpPr>
          <p:spPr bwMode="auto">
            <a:xfrm>
              <a:off x="2343" y="2856"/>
              <a:ext cx="654" cy="187"/>
            </a:xfrm>
            <a:prstGeom prst="rect">
              <a:avLst/>
            </a:prstGeom>
            <a:solidFill>
              <a:srgbClr val="993366"/>
            </a:soli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en-US">
                <a:solidFill>
                  <a:srgbClr val="000000"/>
                </a:solidFill>
              </a:endParaRPr>
            </a:p>
          </p:txBody>
        </p:sp>
        <p:sp>
          <p:nvSpPr>
            <p:cNvPr id="45062" name="Rectangle 5"/>
            <p:cNvSpPr>
              <a:spLocks noChangeArrowheads="1"/>
            </p:cNvSpPr>
            <p:nvPr/>
          </p:nvSpPr>
          <p:spPr bwMode="auto">
            <a:xfrm>
              <a:off x="2343" y="2581"/>
              <a:ext cx="979" cy="182"/>
            </a:xfrm>
            <a:prstGeom prst="rect">
              <a:avLst/>
            </a:prstGeom>
            <a:solidFill>
              <a:srgbClr val="C0C0C0"/>
            </a:soli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en-US">
                <a:solidFill>
                  <a:srgbClr val="000000"/>
                </a:solidFill>
              </a:endParaRPr>
            </a:p>
          </p:txBody>
        </p:sp>
        <p:sp>
          <p:nvSpPr>
            <p:cNvPr id="45063" name="Rectangle 6"/>
            <p:cNvSpPr>
              <a:spLocks noChangeArrowheads="1"/>
            </p:cNvSpPr>
            <p:nvPr/>
          </p:nvSpPr>
          <p:spPr bwMode="auto">
            <a:xfrm>
              <a:off x="2343" y="2301"/>
              <a:ext cx="1193" cy="187"/>
            </a:xfrm>
            <a:prstGeom prst="rect">
              <a:avLst/>
            </a:prstGeom>
            <a:solidFill>
              <a:srgbClr val="FF9900"/>
            </a:soli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en-US">
                <a:solidFill>
                  <a:srgbClr val="000000"/>
                </a:solidFill>
              </a:endParaRPr>
            </a:p>
          </p:txBody>
        </p:sp>
        <p:sp>
          <p:nvSpPr>
            <p:cNvPr id="45064" name="Rectangle 7"/>
            <p:cNvSpPr>
              <a:spLocks noChangeArrowheads="1"/>
            </p:cNvSpPr>
            <p:nvPr/>
          </p:nvSpPr>
          <p:spPr bwMode="auto">
            <a:xfrm>
              <a:off x="2343" y="2020"/>
              <a:ext cx="1303" cy="187"/>
            </a:xfrm>
            <a:prstGeom prst="rect">
              <a:avLst/>
            </a:prstGeom>
            <a:solidFill>
              <a:srgbClr val="008000"/>
            </a:soli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en-US">
                <a:solidFill>
                  <a:srgbClr val="000000"/>
                </a:solidFill>
              </a:endParaRPr>
            </a:p>
          </p:txBody>
        </p:sp>
        <p:sp>
          <p:nvSpPr>
            <p:cNvPr id="45065" name="Rectangle 8"/>
            <p:cNvSpPr>
              <a:spLocks noChangeArrowheads="1"/>
            </p:cNvSpPr>
            <p:nvPr/>
          </p:nvSpPr>
          <p:spPr bwMode="auto">
            <a:xfrm>
              <a:off x="2343" y="1739"/>
              <a:ext cx="1413" cy="187"/>
            </a:xfrm>
            <a:prstGeom prst="rect">
              <a:avLst/>
            </a:prstGeom>
            <a:solidFill>
              <a:srgbClr val="000080"/>
            </a:soli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en-US">
                <a:solidFill>
                  <a:srgbClr val="000000"/>
                </a:solidFill>
              </a:endParaRPr>
            </a:p>
          </p:txBody>
        </p:sp>
        <p:sp>
          <p:nvSpPr>
            <p:cNvPr id="45066" name="Rectangle 9"/>
            <p:cNvSpPr>
              <a:spLocks noChangeArrowheads="1"/>
            </p:cNvSpPr>
            <p:nvPr/>
          </p:nvSpPr>
          <p:spPr bwMode="auto">
            <a:xfrm>
              <a:off x="2343" y="1464"/>
              <a:ext cx="1990" cy="182"/>
            </a:xfrm>
            <a:prstGeom prst="rect">
              <a:avLst/>
            </a:prstGeom>
            <a:solidFill>
              <a:srgbClr val="993366"/>
            </a:soli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en-US">
                <a:solidFill>
                  <a:srgbClr val="000000"/>
                </a:solidFill>
              </a:endParaRPr>
            </a:p>
          </p:txBody>
        </p:sp>
        <p:sp>
          <p:nvSpPr>
            <p:cNvPr id="45067" name="Rectangle 10"/>
            <p:cNvSpPr>
              <a:spLocks noChangeArrowheads="1"/>
            </p:cNvSpPr>
            <p:nvPr/>
          </p:nvSpPr>
          <p:spPr bwMode="auto">
            <a:xfrm>
              <a:off x="2343" y="1184"/>
              <a:ext cx="2172" cy="187"/>
            </a:xfrm>
            <a:prstGeom prst="rect">
              <a:avLst/>
            </a:prstGeom>
            <a:solidFill>
              <a:srgbClr val="C0C0C0"/>
            </a:soli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en-US">
                <a:solidFill>
                  <a:srgbClr val="000000"/>
                </a:solidFill>
              </a:endParaRPr>
            </a:p>
          </p:txBody>
        </p:sp>
        <p:sp>
          <p:nvSpPr>
            <p:cNvPr id="45068" name="Line 11"/>
            <p:cNvSpPr>
              <a:spLocks noChangeShapeType="1"/>
            </p:cNvSpPr>
            <p:nvPr/>
          </p:nvSpPr>
          <p:spPr bwMode="auto">
            <a:xfrm>
              <a:off x="2327" y="3087"/>
              <a:ext cx="2535" cy="1"/>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69" name="Line 12"/>
            <p:cNvSpPr>
              <a:spLocks noChangeShapeType="1"/>
            </p:cNvSpPr>
            <p:nvPr/>
          </p:nvSpPr>
          <p:spPr bwMode="auto">
            <a:xfrm flipV="1">
              <a:off x="2335" y="3087"/>
              <a:ext cx="1" cy="44"/>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70" name="Line 13"/>
            <p:cNvSpPr>
              <a:spLocks noChangeShapeType="1"/>
            </p:cNvSpPr>
            <p:nvPr/>
          </p:nvSpPr>
          <p:spPr bwMode="auto">
            <a:xfrm flipV="1">
              <a:off x="2690" y="3087"/>
              <a:ext cx="1" cy="44"/>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71" name="Line 14"/>
            <p:cNvSpPr>
              <a:spLocks noChangeShapeType="1"/>
            </p:cNvSpPr>
            <p:nvPr/>
          </p:nvSpPr>
          <p:spPr bwMode="auto">
            <a:xfrm flipV="1">
              <a:off x="3053" y="3087"/>
              <a:ext cx="1" cy="44"/>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72" name="Line 15"/>
            <p:cNvSpPr>
              <a:spLocks noChangeShapeType="1"/>
            </p:cNvSpPr>
            <p:nvPr/>
          </p:nvSpPr>
          <p:spPr bwMode="auto">
            <a:xfrm flipV="1">
              <a:off x="3416" y="3087"/>
              <a:ext cx="1" cy="44"/>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73" name="Line 16"/>
            <p:cNvSpPr>
              <a:spLocks noChangeShapeType="1"/>
            </p:cNvSpPr>
            <p:nvPr/>
          </p:nvSpPr>
          <p:spPr bwMode="auto">
            <a:xfrm flipV="1">
              <a:off x="3773" y="3087"/>
              <a:ext cx="1" cy="44"/>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74" name="Line 17"/>
            <p:cNvSpPr>
              <a:spLocks noChangeShapeType="1"/>
            </p:cNvSpPr>
            <p:nvPr/>
          </p:nvSpPr>
          <p:spPr bwMode="auto">
            <a:xfrm flipV="1">
              <a:off x="4136" y="3087"/>
              <a:ext cx="1" cy="44"/>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75" name="Line 18"/>
            <p:cNvSpPr>
              <a:spLocks noChangeShapeType="1"/>
            </p:cNvSpPr>
            <p:nvPr/>
          </p:nvSpPr>
          <p:spPr bwMode="auto">
            <a:xfrm flipV="1">
              <a:off x="4499" y="3087"/>
              <a:ext cx="1" cy="44"/>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76" name="Line 19"/>
            <p:cNvSpPr>
              <a:spLocks noChangeShapeType="1"/>
            </p:cNvSpPr>
            <p:nvPr/>
          </p:nvSpPr>
          <p:spPr bwMode="auto">
            <a:xfrm flipV="1">
              <a:off x="4862" y="3087"/>
              <a:ext cx="1" cy="44"/>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77" name="Line 20"/>
            <p:cNvSpPr>
              <a:spLocks noChangeShapeType="1"/>
            </p:cNvSpPr>
            <p:nvPr/>
          </p:nvSpPr>
          <p:spPr bwMode="auto">
            <a:xfrm>
              <a:off x="2335" y="1134"/>
              <a:ext cx="1" cy="1953"/>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78" name="Line 21"/>
            <p:cNvSpPr>
              <a:spLocks noChangeShapeType="1"/>
            </p:cNvSpPr>
            <p:nvPr/>
          </p:nvSpPr>
          <p:spPr bwMode="auto">
            <a:xfrm>
              <a:off x="2291" y="3087"/>
              <a:ext cx="44" cy="1"/>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79" name="Line 22"/>
            <p:cNvSpPr>
              <a:spLocks noChangeShapeType="1"/>
            </p:cNvSpPr>
            <p:nvPr/>
          </p:nvSpPr>
          <p:spPr bwMode="auto">
            <a:xfrm>
              <a:off x="2291" y="2807"/>
              <a:ext cx="44" cy="1"/>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80" name="Line 23"/>
            <p:cNvSpPr>
              <a:spLocks noChangeShapeType="1"/>
            </p:cNvSpPr>
            <p:nvPr/>
          </p:nvSpPr>
          <p:spPr bwMode="auto">
            <a:xfrm>
              <a:off x="2291" y="2532"/>
              <a:ext cx="44" cy="1"/>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81" name="Line 24"/>
            <p:cNvSpPr>
              <a:spLocks noChangeShapeType="1"/>
            </p:cNvSpPr>
            <p:nvPr/>
          </p:nvSpPr>
          <p:spPr bwMode="auto">
            <a:xfrm>
              <a:off x="2291" y="2251"/>
              <a:ext cx="44" cy="1"/>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82" name="Line 25"/>
            <p:cNvSpPr>
              <a:spLocks noChangeShapeType="1"/>
            </p:cNvSpPr>
            <p:nvPr/>
          </p:nvSpPr>
          <p:spPr bwMode="auto">
            <a:xfrm>
              <a:off x="2291" y="1970"/>
              <a:ext cx="44" cy="1"/>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83" name="Line 26"/>
            <p:cNvSpPr>
              <a:spLocks noChangeShapeType="1"/>
            </p:cNvSpPr>
            <p:nvPr/>
          </p:nvSpPr>
          <p:spPr bwMode="auto">
            <a:xfrm>
              <a:off x="2291" y="1690"/>
              <a:ext cx="44" cy="1"/>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84" name="Line 27"/>
            <p:cNvSpPr>
              <a:spLocks noChangeShapeType="1"/>
            </p:cNvSpPr>
            <p:nvPr/>
          </p:nvSpPr>
          <p:spPr bwMode="auto">
            <a:xfrm>
              <a:off x="2291" y="1415"/>
              <a:ext cx="44" cy="1"/>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85" name="Line 28"/>
            <p:cNvSpPr>
              <a:spLocks noChangeShapeType="1"/>
            </p:cNvSpPr>
            <p:nvPr/>
          </p:nvSpPr>
          <p:spPr bwMode="auto">
            <a:xfrm>
              <a:off x="2291" y="1134"/>
              <a:ext cx="44" cy="1"/>
            </a:xfrm>
            <a:prstGeom prst="line">
              <a:avLst/>
            </a:prstGeom>
            <a:noFill/>
            <a:ln w="7938">
              <a:solidFill>
                <a:srgbClr val="0A1F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86" name="Rectangle 29"/>
            <p:cNvSpPr>
              <a:spLocks noChangeArrowheads="1"/>
            </p:cNvSpPr>
            <p:nvPr/>
          </p:nvSpPr>
          <p:spPr bwMode="auto">
            <a:xfrm>
              <a:off x="3014" y="2873"/>
              <a:ext cx="1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A1F62"/>
                  </a:solidFill>
                  <a:latin typeface="Arial" charset="0"/>
                </a:rPr>
                <a:t>18</a:t>
              </a:r>
              <a:endParaRPr lang="en-GB" sz="1600">
                <a:solidFill>
                  <a:srgbClr val="0A1F62"/>
                </a:solidFill>
                <a:latin typeface="Arial" charset="0"/>
              </a:endParaRPr>
            </a:p>
          </p:txBody>
        </p:sp>
        <p:sp>
          <p:nvSpPr>
            <p:cNvPr id="45087" name="Rectangle 30"/>
            <p:cNvSpPr>
              <a:spLocks noChangeArrowheads="1"/>
            </p:cNvSpPr>
            <p:nvPr/>
          </p:nvSpPr>
          <p:spPr bwMode="auto">
            <a:xfrm>
              <a:off x="3339" y="2592"/>
              <a:ext cx="1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A1F62"/>
                  </a:solidFill>
                  <a:latin typeface="Arial" charset="0"/>
                </a:rPr>
                <a:t>27</a:t>
              </a:r>
              <a:endParaRPr lang="en-GB" sz="1600">
                <a:solidFill>
                  <a:srgbClr val="0A1F62"/>
                </a:solidFill>
                <a:latin typeface="Arial" charset="0"/>
              </a:endParaRPr>
            </a:p>
          </p:txBody>
        </p:sp>
        <p:sp>
          <p:nvSpPr>
            <p:cNvPr id="45088" name="Rectangle 31"/>
            <p:cNvSpPr>
              <a:spLocks noChangeArrowheads="1"/>
            </p:cNvSpPr>
            <p:nvPr/>
          </p:nvSpPr>
          <p:spPr bwMode="auto">
            <a:xfrm>
              <a:off x="3553" y="2317"/>
              <a:ext cx="1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A1F62"/>
                  </a:solidFill>
                  <a:latin typeface="Arial" charset="0"/>
                </a:rPr>
                <a:t>33</a:t>
              </a:r>
              <a:endParaRPr lang="en-GB" sz="1600">
                <a:solidFill>
                  <a:srgbClr val="0A1F62"/>
                </a:solidFill>
                <a:latin typeface="Arial" charset="0"/>
              </a:endParaRPr>
            </a:p>
          </p:txBody>
        </p:sp>
        <p:sp>
          <p:nvSpPr>
            <p:cNvPr id="45089" name="Rectangle 32"/>
            <p:cNvSpPr>
              <a:spLocks noChangeArrowheads="1"/>
            </p:cNvSpPr>
            <p:nvPr/>
          </p:nvSpPr>
          <p:spPr bwMode="auto">
            <a:xfrm>
              <a:off x="3663" y="2036"/>
              <a:ext cx="1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A1F62"/>
                  </a:solidFill>
                  <a:latin typeface="Arial" charset="0"/>
                </a:rPr>
                <a:t>36</a:t>
              </a:r>
              <a:endParaRPr lang="en-GB" sz="1600">
                <a:solidFill>
                  <a:srgbClr val="0A1F62"/>
                </a:solidFill>
                <a:latin typeface="Arial" charset="0"/>
              </a:endParaRPr>
            </a:p>
          </p:txBody>
        </p:sp>
        <p:sp>
          <p:nvSpPr>
            <p:cNvPr id="45090" name="Rectangle 33"/>
            <p:cNvSpPr>
              <a:spLocks noChangeArrowheads="1"/>
            </p:cNvSpPr>
            <p:nvPr/>
          </p:nvSpPr>
          <p:spPr bwMode="auto">
            <a:xfrm>
              <a:off x="3773" y="1756"/>
              <a:ext cx="1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A1F62"/>
                  </a:solidFill>
                  <a:latin typeface="Arial" charset="0"/>
                </a:rPr>
                <a:t>39</a:t>
              </a:r>
              <a:endParaRPr lang="en-GB" sz="1600">
                <a:solidFill>
                  <a:srgbClr val="0A1F62"/>
                </a:solidFill>
                <a:latin typeface="Arial" charset="0"/>
              </a:endParaRPr>
            </a:p>
          </p:txBody>
        </p:sp>
        <p:sp>
          <p:nvSpPr>
            <p:cNvPr id="45091" name="Rectangle 34"/>
            <p:cNvSpPr>
              <a:spLocks noChangeArrowheads="1"/>
            </p:cNvSpPr>
            <p:nvPr/>
          </p:nvSpPr>
          <p:spPr bwMode="auto">
            <a:xfrm>
              <a:off x="4350" y="1467"/>
              <a:ext cx="1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A1F62"/>
                  </a:solidFill>
                  <a:latin typeface="Arial" charset="0"/>
                </a:rPr>
                <a:t>55</a:t>
              </a:r>
              <a:endParaRPr lang="en-GB" sz="1600">
                <a:solidFill>
                  <a:srgbClr val="0A1F62"/>
                </a:solidFill>
                <a:latin typeface="Arial" charset="0"/>
              </a:endParaRPr>
            </a:p>
          </p:txBody>
        </p:sp>
        <p:sp>
          <p:nvSpPr>
            <p:cNvPr id="45092" name="Rectangle 35"/>
            <p:cNvSpPr>
              <a:spLocks noChangeArrowheads="1"/>
            </p:cNvSpPr>
            <p:nvPr/>
          </p:nvSpPr>
          <p:spPr bwMode="auto">
            <a:xfrm>
              <a:off x="4532" y="1200"/>
              <a:ext cx="1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A1F62"/>
                  </a:solidFill>
                  <a:latin typeface="Arial" charset="0"/>
                </a:rPr>
                <a:t>60</a:t>
              </a:r>
              <a:endParaRPr lang="en-GB" sz="1600">
                <a:solidFill>
                  <a:srgbClr val="0A1F62"/>
                </a:solidFill>
                <a:latin typeface="Arial" charset="0"/>
              </a:endParaRPr>
            </a:p>
          </p:txBody>
        </p:sp>
        <p:sp>
          <p:nvSpPr>
            <p:cNvPr id="45093" name="Rectangle 36"/>
            <p:cNvSpPr>
              <a:spLocks noChangeArrowheads="1"/>
            </p:cNvSpPr>
            <p:nvPr/>
          </p:nvSpPr>
          <p:spPr bwMode="auto">
            <a:xfrm>
              <a:off x="2294" y="3190"/>
              <a:ext cx="6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0</a:t>
              </a:r>
            </a:p>
          </p:txBody>
        </p:sp>
        <p:sp>
          <p:nvSpPr>
            <p:cNvPr id="45094" name="Rectangle 37"/>
            <p:cNvSpPr>
              <a:spLocks noChangeArrowheads="1"/>
            </p:cNvSpPr>
            <p:nvPr/>
          </p:nvSpPr>
          <p:spPr bwMode="auto">
            <a:xfrm>
              <a:off x="2619" y="3190"/>
              <a:ext cx="1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10</a:t>
              </a:r>
            </a:p>
          </p:txBody>
        </p:sp>
        <p:sp>
          <p:nvSpPr>
            <p:cNvPr id="45095" name="Rectangle 38"/>
            <p:cNvSpPr>
              <a:spLocks noChangeArrowheads="1"/>
            </p:cNvSpPr>
            <p:nvPr/>
          </p:nvSpPr>
          <p:spPr bwMode="auto">
            <a:xfrm>
              <a:off x="2981" y="3190"/>
              <a:ext cx="1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20</a:t>
              </a:r>
            </a:p>
          </p:txBody>
        </p:sp>
        <p:sp>
          <p:nvSpPr>
            <p:cNvPr id="45096" name="Rectangle 39"/>
            <p:cNvSpPr>
              <a:spLocks noChangeArrowheads="1"/>
            </p:cNvSpPr>
            <p:nvPr/>
          </p:nvSpPr>
          <p:spPr bwMode="auto">
            <a:xfrm>
              <a:off x="3344" y="3190"/>
              <a:ext cx="1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30</a:t>
              </a:r>
            </a:p>
          </p:txBody>
        </p:sp>
        <p:sp>
          <p:nvSpPr>
            <p:cNvPr id="45097" name="Rectangle 40"/>
            <p:cNvSpPr>
              <a:spLocks noChangeArrowheads="1"/>
            </p:cNvSpPr>
            <p:nvPr/>
          </p:nvSpPr>
          <p:spPr bwMode="auto">
            <a:xfrm>
              <a:off x="3702" y="3190"/>
              <a:ext cx="1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40</a:t>
              </a:r>
            </a:p>
          </p:txBody>
        </p:sp>
        <p:sp>
          <p:nvSpPr>
            <p:cNvPr id="45098" name="Rectangle 41"/>
            <p:cNvSpPr>
              <a:spLocks noChangeArrowheads="1"/>
            </p:cNvSpPr>
            <p:nvPr/>
          </p:nvSpPr>
          <p:spPr bwMode="auto">
            <a:xfrm>
              <a:off x="4064" y="3190"/>
              <a:ext cx="1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50</a:t>
              </a:r>
            </a:p>
          </p:txBody>
        </p:sp>
        <p:sp>
          <p:nvSpPr>
            <p:cNvPr id="45099" name="Rectangle 42"/>
            <p:cNvSpPr>
              <a:spLocks noChangeArrowheads="1"/>
            </p:cNvSpPr>
            <p:nvPr/>
          </p:nvSpPr>
          <p:spPr bwMode="auto">
            <a:xfrm>
              <a:off x="4427" y="3190"/>
              <a:ext cx="1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60</a:t>
              </a:r>
            </a:p>
          </p:txBody>
        </p:sp>
        <p:sp>
          <p:nvSpPr>
            <p:cNvPr id="45100" name="Rectangle 43"/>
            <p:cNvSpPr>
              <a:spLocks noChangeArrowheads="1"/>
            </p:cNvSpPr>
            <p:nvPr/>
          </p:nvSpPr>
          <p:spPr bwMode="auto">
            <a:xfrm>
              <a:off x="4790" y="3190"/>
              <a:ext cx="1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70</a:t>
              </a:r>
            </a:p>
          </p:txBody>
        </p:sp>
        <p:sp>
          <p:nvSpPr>
            <p:cNvPr id="45101" name="Rectangle 44"/>
            <p:cNvSpPr>
              <a:spLocks noChangeArrowheads="1"/>
            </p:cNvSpPr>
            <p:nvPr/>
          </p:nvSpPr>
          <p:spPr bwMode="auto">
            <a:xfrm>
              <a:off x="1410" y="2881"/>
              <a:ext cx="6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Poor appetite</a:t>
              </a:r>
            </a:p>
          </p:txBody>
        </p:sp>
        <p:sp>
          <p:nvSpPr>
            <p:cNvPr id="45102" name="Rectangle 45"/>
            <p:cNvSpPr>
              <a:spLocks noChangeArrowheads="1"/>
            </p:cNvSpPr>
            <p:nvPr/>
          </p:nvSpPr>
          <p:spPr bwMode="auto">
            <a:xfrm>
              <a:off x="1752" y="2592"/>
              <a:ext cx="37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Anxiety</a:t>
              </a:r>
            </a:p>
          </p:txBody>
        </p:sp>
        <p:sp>
          <p:nvSpPr>
            <p:cNvPr id="45103" name="Rectangle 46"/>
            <p:cNvSpPr>
              <a:spLocks noChangeArrowheads="1"/>
            </p:cNvSpPr>
            <p:nvPr/>
          </p:nvSpPr>
          <p:spPr bwMode="auto">
            <a:xfrm>
              <a:off x="1525" y="2312"/>
              <a:ext cx="5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Depression</a:t>
              </a:r>
            </a:p>
          </p:txBody>
        </p:sp>
        <p:sp>
          <p:nvSpPr>
            <p:cNvPr id="45104" name="Rectangle 47"/>
            <p:cNvSpPr>
              <a:spLocks noChangeArrowheads="1"/>
            </p:cNvSpPr>
            <p:nvPr/>
          </p:nvSpPr>
          <p:spPr bwMode="auto">
            <a:xfrm>
              <a:off x="778" y="2031"/>
              <a:ext cx="124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Concentration difficulties</a:t>
              </a:r>
            </a:p>
          </p:txBody>
        </p:sp>
        <p:sp>
          <p:nvSpPr>
            <p:cNvPr id="45105" name="Rectangle 48"/>
            <p:cNvSpPr>
              <a:spLocks noChangeArrowheads="1"/>
            </p:cNvSpPr>
            <p:nvPr/>
          </p:nvSpPr>
          <p:spPr bwMode="auto">
            <a:xfrm>
              <a:off x="1511" y="1756"/>
              <a:ext cx="59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Drowsiness</a:t>
              </a:r>
            </a:p>
          </p:txBody>
        </p:sp>
        <p:sp>
          <p:nvSpPr>
            <p:cNvPr id="45106" name="Rectangle 49"/>
            <p:cNvSpPr>
              <a:spLocks noChangeArrowheads="1"/>
            </p:cNvSpPr>
            <p:nvPr/>
          </p:nvSpPr>
          <p:spPr bwMode="auto">
            <a:xfrm>
              <a:off x="1331" y="1475"/>
              <a:ext cx="75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Lack of energy</a:t>
              </a:r>
            </a:p>
          </p:txBody>
        </p:sp>
        <p:sp>
          <p:nvSpPr>
            <p:cNvPr id="45107" name="Rectangle 50"/>
            <p:cNvSpPr>
              <a:spLocks noChangeArrowheads="1"/>
            </p:cNvSpPr>
            <p:nvPr/>
          </p:nvSpPr>
          <p:spPr bwMode="auto">
            <a:xfrm>
              <a:off x="1177" y="1195"/>
              <a:ext cx="8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Difficulty sleeping</a:t>
              </a:r>
            </a:p>
          </p:txBody>
        </p:sp>
        <p:sp>
          <p:nvSpPr>
            <p:cNvPr id="45108" name="Rectangle 51"/>
            <p:cNvSpPr>
              <a:spLocks noChangeArrowheads="1"/>
            </p:cNvSpPr>
            <p:nvPr/>
          </p:nvSpPr>
          <p:spPr bwMode="auto">
            <a:xfrm>
              <a:off x="653" y="3489"/>
              <a:ext cx="394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rgbClr val="0A1F62"/>
                  </a:solidFill>
                  <a:latin typeface="Arial" charset="0"/>
                </a:rPr>
                <a:t>% patients with moderate to very severe discomfort due to symptoms (n=126)</a:t>
              </a:r>
            </a:p>
          </p:txBody>
        </p:sp>
      </p:grpSp>
      <p:sp>
        <p:nvSpPr>
          <p:cNvPr id="45060" name="Text Box 52"/>
          <p:cNvSpPr txBox="1">
            <a:spLocks noChangeArrowheads="1"/>
          </p:cNvSpPr>
          <p:nvPr/>
        </p:nvSpPr>
        <p:spPr bwMode="auto">
          <a:xfrm>
            <a:off x="681038" y="6505575"/>
            <a:ext cx="721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sz="1000">
                <a:solidFill>
                  <a:srgbClr val="0A1F62"/>
                </a:solidFill>
                <a:latin typeface="Arial" charset="0"/>
              </a:rPr>
              <a:t>1. Meyer-Rosberg K </a:t>
            </a:r>
            <a:r>
              <a:rPr lang="en-GB" sz="1000" i="1">
                <a:solidFill>
                  <a:srgbClr val="0A1F62"/>
                </a:solidFill>
                <a:latin typeface="Arial" charset="0"/>
              </a:rPr>
              <a:t>et al</a:t>
            </a:r>
            <a:r>
              <a:rPr lang="en-GB" sz="1000">
                <a:solidFill>
                  <a:srgbClr val="0A1F62"/>
                </a:solidFill>
                <a:latin typeface="Arial" charset="0"/>
              </a:rPr>
              <a:t>. Eur J Pain 2001; 5: 379–389.</a:t>
            </a:r>
            <a:r>
              <a:rPr lang="en-GB" sz="1000">
                <a:solidFill>
                  <a:srgbClr val="000000"/>
                </a:solidFill>
                <a:latin typeface="Arial" charset="0"/>
              </a:rPr>
              <a:t> </a:t>
            </a:r>
            <a:endParaRPr lang="en-GB" sz="1000">
              <a:solidFill>
                <a:srgbClr val="0A1F62"/>
              </a:solidFill>
              <a:latin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smtClean="0">
                <a:solidFill>
                  <a:srgbClr val="0000CC"/>
                </a:solidFill>
              </a:rPr>
              <a:t>What is the impact of the pain? </a:t>
            </a:r>
            <a:r>
              <a:rPr lang="en-US" sz="3600" smtClean="0">
                <a:solidFill>
                  <a:srgbClr val="0000CC"/>
                </a:solidFill>
              </a:rPr>
              <a:t/>
            </a:r>
            <a:br>
              <a:rPr lang="en-US" sz="3600" smtClean="0">
                <a:solidFill>
                  <a:srgbClr val="0000CC"/>
                </a:solidFill>
              </a:rPr>
            </a:br>
            <a:endParaRPr lang="en-GB" smtClean="0"/>
          </a:p>
        </p:txBody>
      </p:sp>
      <p:sp>
        <p:nvSpPr>
          <p:cNvPr id="46083" name="Content Placeholder 2"/>
          <p:cNvSpPr>
            <a:spLocks noGrp="1"/>
          </p:cNvSpPr>
          <p:nvPr>
            <p:ph idx="1"/>
          </p:nvPr>
        </p:nvSpPr>
        <p:spPr>
          <a:xfrm>
            <a:off x="1071563" y="928688"/>
            <a:ext cx="7772400" cy="4800600"/>
          </a:xfrm>
        </p:spPr>
        <p:txBody>
          <a:bodyPr/>
          <a:lstStyle/>
          <a:p>
            <a:r>
              <a:rPr lang="en-GB" smtClean="0"/>
              <a:t>Domains:</a:t>
            </a:r>
          </a:p>
          <a:p>
            <a:endParaRPr lang="en-GB" smtClean="0"/>
          </a:p>
          <a:p>
            <a:pPr lvl="1"/>
            <a:r>
              <a:rPr lang="en-GB" smtClean="0"/>
              <a:t>Sleep interference</a:t>
            </a:r>
          </a:p>
          <a:p>
            <a:pPr lvl="1"/>
            <a:endParaRPr lang="en-GB" smtClean="0"/>
          </a:p>
          <a:p>
            <a:pPr lvl="1"/>
            <a:r>
              <a:rPr lang="en-GB" smtClean="0"/>
              <a:t>Anxiety</a:t>
            </a:r>
          </a:p>
          <a:p>
            <a:pPr lvl="1"/>
            <a:endParaRPr lang="en-GB" smtClean="0"/>
          </a:p>
          <a:p>
            <a:pPr lvl="1"/>
            <a:r>
              <a:rPr lang="en-GB" smtClean="0"/>
              <a:t>Depression</a:t>
            </a:r>
          </a:p>
          <a:p>
            <a:pPr lvl="1"/>
            <a:endParaRPr lang="en-GB" smtClean="0"/>
          </a:p>
          <a:p>
            <a:pPr lvl="1"/>
            <a:r>
              <a:rPr lang="en-GB" smtClean="0"/>
              <a:t>Quality of life and health impact</a:t>
            </a:r>
          </a:p>
          <a:p>
            <a:pPr lvl="1"/>
            <a:endParaRPr lang="en-GB" smtClean="0"/>
          </a:p>
          <a:p>
            <a:pPr lvl="1"/>
            <a:r>
              <a:rPr lang="en-GB" smtClean="0"/>
              <a:t>Impact on daily living/function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nSpc>
                <a:spcPct val="50000"/>
              </a:lnSpc>
            </a:pPr>
            <a:r>
              <a:rPr lang="en-GB" sz="2800" smtClean="0"/>
              <a:t>Diagnosis &amp; Assessment of Neuropathic Pain</a:t>
            </a:r>
            <a:r>
              <a:rPr lang="en-GB" sz="3200" smtClean="0"/>
              <a:t/>
            </a:r>
            <a:br>
              <a:rPr lang="en-GB" sz="3200" smtClean="0"/>
            </a:br>
            <a:r>
              <a:rPr lang="en-GB" sz="2400" smtClean="0"/>
              <a:t/>
            </a:r>
            <a:br>
              <a:rPr lang="en-GB" sz="2400" smtClean="0"/>
            </a:br>
            <a:endParaRPr lang="en-GB" smtClean="0"/>
          </a:p>
        </p:txBody>
      </p:sp>
      <p:sp>
        <p:nvSpPr>
          <p:cNvPr id="47107" name="Rectangle 3"/>
          <p:cNvSpPr>
            <a:spLocks noGrp="1" noChangeArrowheads="1"/>
          </p:cNvSpPr>
          <p:nvPr>
            <p:ph type="body" sz="half" idx="1"/>
          </p:nvPr>
        </p:nvSpPr>
        <p:spPr>
          <a:xfrm>
            <a:off x="500063" y="1071563"/>
            <a:ext cx="9223375" cy="4800600"/>
          </a:xfrm>
        </p:spPr>
        <p:txBody>
          <a:bodyPr/>
          <a:lstStyle/>
          <a:p>
            <a:pPr marL="514350" indent="-514350">
              <a:buFontTx/>
              <a:buAutoNum type="arabicPeriod"/>
            </a:pPr>
            <a:r>
              <a:rPr lang="en-GB" smtClean="0">
                <a:solidFill>
                  <a:schemeClr val="accent2"/>
                </a:solidFill>
              </a:rPr>
              <a:t>Investigation of underlying disease.</a:t>
            </a:r>
          </a:p>
          <a:p>
            <a:pPr marL="514350" indent="-514350">
              <a:buFontTx/>
              <a:buAutoNum type="arabicPeriod"/>
            </a:pPr>
            <a:endParaRPr lang="en-GB" smtClean="0">
              <a:solidFill>
                <a:schemeClr val="accent2"/>
              </a:solidFill>
            </a:endParaRPr>
          </a:p>
          <a:p>
            <a:pPr marL="514350" indent="-514350">
              <a:buFontTx/>
              <a:buAutoNum type="arabicPeriod"/>
            </a:pPr>
            <a:r>
              <a:rPr lang="en-GB" smtClean="0">
                <a:solidFill>
                  <a:schemeClr val="accent2"/>
                </a:solidFill>
              </a:rPr>
              <a:t>Is there a lesion or disease of the somatosensory system?</a:t>
            </a:r>
          </a:p>
          <a:p>
            <a:pPr marL="514350" indent="-514350">
              <a:buFontTx/>
              <a:buAutoNum type="arabicPeriod"/>
            </a:pPr>
            <a:endParaRPr lang="en-US" smtClean="0">
              <a:solidFill>
                <a:schemeClr val="accent2"/>
              </a:solidFill>
            </a:endParaRPr>
          </a:p>
          <a:p>
            <a:pPr marL="514350" indent="-514350">
              <a:buFontTx/>
              <a:buAutoNum type="arabicPeriod"/>
            </a:pPr>
            <a:r>
              <a:rPr lang="en-US" smtClean="0">
                <a:solidFill>
                  <a:schemeClr val="accent2"/>
                </a:solidFill>
              </a:rPr>
              <a:t>Is the pain neuropathic?</a:t>
            </a:r>
          </a:p>
          <a:p>
            <a:pPr marL="514350" indent="-514350">
              <a:buFont typeface="Symbol" pitchFamily="18" charset="2"/>
              <a:buAutoNum type="arabicPeriod"/>
            </a:pPr>
            <a:endParaRPr lang="en-US" smtClean="0">
              <a:solidFill>
                <a:schemeClr val="accent2"/>
              </a:solidFill>
            </a:endParaRPr>
          </a:p>
          <a:p>
            <a:pPr marL="514350" indent="-514350">
              <a:buFont typeface="Symbol" pitchFamily="18" charset="2"/>
              <a:buAutoNum type="arabicPeriod"/>
            </a:pPr>
            <a:r>
              <a:rPr lang="en-GB" smtClean="0">
                <a:solidFill>
                  <a:schemeClr val="accent2"/>
                </a:solidFill>
              </a:rPr>
              <a:t>How severe is the pain?</a:t>
            </a:r>
          </a:p>
          <a:p>
            <a:pPr marL="514350" indent="-514350">
              <a:buFont typeface="Symbol" pitchFamily="18" charset="2"/>
              <a:buAutoNum type="arabicPeriod"/>
            </a:pPr>
            <a:endParaRPr lang="en-US" smtClean="0">
              <a:solidFill>
                <a:schemeClr val="accent2"/>
              </a:solidFill>
            </a:endParaRPr>
          </a:p>
          <a:p>
            <a:pPr marL="514350" indent="-514350">
              <a:buFontTx/>
              <a:buAutoNum type="arabicPeriod"/>
            </a:pPr>
            <a:r>
              <a:rPr lang="en-GB" smtClean="0">
                <a:solidFill>
                  <a:schemeClr val="accent2"/>
                </a:solidFill>
              </a:rPr>
              <a:t>What is the impact of the pain? </a:t>
            </a:r>
            <a:endParaRPr lang="en-US" sz="2400" smtClean="0">
              <a:solidFill>
                <a:schemeClr val="accent2"/>
              </a:solidFill>
            </a:endParaRPr>
          </a:p>
          <a:p>
            <a:pPr marL="914400" lvl="1" indent="-457200"/>
            <a:endParaRPr lang="en-US" smtClean="0">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4625" y="188913"/>
            <a:ext cx="9864725" cy="1219200"/>
          </a:xfrm>
        </p:spPr>
        <p:txBody>
          <a:bodyPr/>
          <a:lstStyle/>
          <a:p>
            <a:r>
              <a:rPr lang="en-GB" sz="3600" u="sng" smtClean="0"/>
              <a:t>TREATMENT OF NEUROPATHIC PAIN</a:t>
            </a:r>
            <a:r>
              <a:rPr lang="en-GB" sz="3600" smtClean="0"/>
              <a:t/>
            </a:r>
            <a:br>
              <a:rPr lang="en-GB" sz="3600" smtClean="0"/>
            </a:br>
            <a:r>
              <a:rPr lang="en-GB" sz="1200" smtClean="0"/>
              <a:t> ;r</a:t>
            </a:r>
            <a:endParaRPr lang="en-GB" sz="900" smtClean="0"/>
          </a:p>
        </p:txBody>
      </p:sp>
      <p:sp>
        <p:nvSpPr>
          <p:cNvPr id="1022979" name="Rectangle 3"/>
          <p:cNvSpPr>
            <a:spLocks noGrp="1" noChangeArrowheads="1"/>
          </p:cNvSpPr>
          <p:nvPr>
            <p:ph type="body" idx="1"/>
          </p:nvPr>
        </p:nvSpPr>
        <p:spPr>
          <a:xfrm>
            <a:off x="1255713" y="1412875"/>
            <a:ext cx="7772400" cy="5145088"/>
          </a:xfrm>
        </p:spPr>
        <p:txBody>
          <a:bodyPr/>
          <a:lstStyle/>
          <a:p>
            <a:pPr>
              <a:lnSpc>
                <a:spcPct val="90000"/>
              </a:lnSpc>
            </a:pPr>
            <a:r>
              <a:rPr lang="en-GB" sz="2000" smtClean="0"/>
              <a:t>Primary therapy for underlying neuropathy and disease</a:t>
            </a:r>
          </a:p>
          <a:p>
            <a:pPr>
              <a:lnSpc>
                <a:spcPct val="90000"/>
              </a:lnSpc>
            </a:pPr>
            <a:endParaRPr lang="en-GB" sz="2000" smtClean="0"/>
          </a:p>
          <a:p>
            <a:pPr>
              <a:lnSpc>
                <a:spcPct val="90000"/>
              </a:lnSpc>
            </a:pPr>
            <a:r>
              <a:rPr lang="en-GB" sz="2000" smtClean="0"/>
              <a:t>Drug therapy for alleviation of pain:</a:t>
            </a:r>
          </a:p>
          <a:p>
            <a:pPr lvl="1">
              <a:lnSpc>
                <a:spcPct val="90000"/>
              </a:lnSpc>
            </a:pPr>
            <a:r>
              <a:rPr lang="en-GB" sz="1800" smtClean="0"/>
              <a:t>Evidence to support use of:</a:t>
            </a:r>
          </a:p>
          <a:p>
            <a:pPr lvl="2">
              <a:lnSpc>
                <a:spcPct val="90000"/>
              </a:lnSpc>
            </a:pPr>
            <a:r>
              <a:rPr lang="en-GB" sz="1600" smtClean="0"/>
              <a:t>Tricyclic antidepressants  &amp; duloxetine</a:t>
            </a:r>
          </a:p>
          <a:p>
            <a:pPr lvl="2">
              <a:lnSpc>
                <a:spcPct val="90000"/>
              </a:lnSpc>
            </a:pPr>
            <a:r>
              <a:rPr lang="en-GB" sz="1600" smtClean="0"/>
              <a:t>Gabapentinoids &amp; other “anticonvulsants”</a:t>
            </a:r>
          </a:p>
          <a:p>
            <a:pPr lvl="2">
              <a:lnSpc>
                <a:spcPct val="90000"/>
              </a:lnSpc>
            </a:pPr>
            <a:r>
              <a:rPr lang="en-GB" sz="1600" smtClean="0"/>
              <a:t>Opioids</a:t>
            </a:r>
          </a:p>
          <a:p>
            <a:pPr lvl="2">
              <a:lnSpc>
                <a:spcPct val="90000"/>
              </a:lnSpc>
            </a:pPr>
            <a:endParaRPr lang="en-GB" sz="1600" smtClean="0"/>
          </a:p>
          <a:p>
            <a:pPr lvl="2">
              <a:lnSpc>
                <a:spcPct val="90000"/>
              </a:lnSpc>
            </a:pPr>
            <a:r>
              <a:rPr lang="en-GB" sz="1600" smtClean="0"/>
              <a:t>Topical local anaesthetics</a:t>
            </a:r>
          </a:p>
          <a:p>
            <a:pPr lvl="2">
              <a:lnSpc>
                <a:spcPct val="90000"/>
              </a:lnSpc>
            </a:pPr>
            <a:r>
              <a:rPr lang="en-GB" sz="1600" smtClean="0"/>
              <a:t>Topical capsaicin 0.075% &amp; 8%</a:t>
            </a:r>
          </a:p>
          <a:p>
            <a:pPr lvl="2">
              <a:lnSpc>
                <a:spcPct val="90000"/>
              </a:lnSpc>
            </a:pPr>
            <a:endParaRPr lang="en-GB" sz="1600" smtClean="0"/>
          </a:p>
          <a:p>
            <a:pPr>
              <a:lnSpc>
                <a:spcPct val="90000"/>
              </a:lnSpc>
            </a:pPr>
            <a:r>
              <a:rPr lang="en-GB" sz="2000" smtClean="0"/>
              <a:t>Other therapies	</a:t>
            </a:r>
          </a:p>
          <a:p>
            <a:pPr lvl="1">
              <a:lnSpc>
                <a:spcPct val="90000"/>
              </a:lnSpc>
            </a:pPr>
            <a:r>
              <a:rPr lang="en-GB" sz="1800" smtClean="0"/>
              <a:t>Spinal cord stimulation?</a:t>
            </a:r>
          </a:p>
          <a:p>
            <a:pPr lvl="1">
              <a:lnSpc>
                <a:spcPct val="90000"/>
              </a:lnSpc>
            </a:pPr>
            <a:r>
              <a:rPr lang="en-GB" sz="1800" smtClean="0"/>
              <a:t>Surgery for trigeminal neuralgia?</a:t>
            </a:r>
          </a:p>
          <a:p>
            <a:pPr lvl="1">
              <a:lnSpc>
                <a:spcPct val="90000"/>
              </a:lnSpc>
            </a:pPr>
            <a:endParaRPr lang="en-GB" sz="1800" smtClean="0"/>
          </a:p>
          <a:p>
            <a:pPr>
              <a:lnSpc>
                <a:spcPct val="90000"/>
              </a:lnSpc>
            </a:pPr>
            <a:r>
              <a:rPr lang="en-GB" sz="2000" smtClean="0"/>
              <a:t>Treatment of co-morbidity</a:t>
            </a:r>
          </a:p>
          <a:p>
            <a:pPr lvl="1">
              <a:lnSpc>
                <a:spcPct val="90000"/>
              </a:lnSpc>
            </a:pPr>
            <a:r>
              <a:rPr lang="en-GB" sz="1800" smtClean="0"/>
              <a:t>Cognitive Behavioural Therapy- Pain Management Programme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2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29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29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29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29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29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2979">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2979">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2979">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2979">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2979">
                                            <p:txEl>
                                              <p:pRg st="13" end="1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2979">
                                            <p:txEl>
                                              <p:pRg st="15" end="1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2297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7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82688" y="4508500"/>
            <a:ext cx="7772400" cy="1219200"/>
          </a:xfrm>
        </p:spPr>
        <p:txBody>
          <a:bodyPr/>
          <a:lstStyle/>
          <a:p>
            <a:r>
              <a:rPr lang="en-GB" sz="5400" smtClean="0"/>
              <a:t>Assessment of Neuropathic Pain in the Clinic</a:t>
            </a:r>
            <a:r>
              <a:rPr lang="en-GB" sz="8800" smtClean="0"/>
              <a:t/>
            </a:r>
            <a:br>
              <a:rPr lang="en-GB" sz="8800" smtClean="0"/>
            </a:br>
            <a:r>
              <a:rPr lang="en-GB" sz="8800" smtClean="0"/>
              <a:t> </a:t>
            </a:r>
            <a:br>
              <a:rPr lang="en-GB" sz="8800" smtClean="0"/>
            </a:br>
            <a:r>
              <a:rPr lang="en-GB" sz="2400" smtClean="0"/>
              <a:t>NeuPSIG guidelines on neuropathic pain assessment. </a:t>
            </a:r>
            <a:br>
              <a:rPr lang="en-GB" sz="2400" smtClean="0"/>
            </a:br>
            <a:r>
              <a:rPr lang="en-GB" sz="2400" smtClean="0"/>
              <a:t/>
            </a:r>
            <a:br>
              <a:rPr lang="en-GB" sz="2400" smtClean="0"/>
            </a:br>
            <a:r>
              <a:rPr lang="en-GB" sz="2400" smtClean="0"/>
              <a:t> Haanpaa et al. Pain 2011;</a:t>
            </a:r>
            <a:r>
              <a:rPr lang="en-GB" sz="2400" b="1" smtClean="0"/>
              <a:t>152:</a:t>
            </a:r>
            <a:r>
              <a:rPr lang="en-GB" sz="2400" smtClean="0"/>
              <a:t>14-27.</a:t>
            </a:r>
            <a:br>
              <a:rPr lang="en-GB" sz="2400" smtClean="0"/>
            </a:br>
            <a:r>
              <a:rPr lang="en-GB" sz="2400" smtClean="0"/>
              <a:t> </a:t>
            </a:r>
            <a:r>
              <a:rPr lang="en-GB" sz="8800" smtClean="0"/>
              <a:t/>
            </a:r>
            <a:br>
              <a:rPr lang="en-GB" sz="8800" smtClean="0"/>
            </a:br>
            <a:r>
              <a:rPr lang="en-GB" sz="8800" smtClean="0"/>
              <a:t/>
            </a:r>
            <a:br>
              <a:rPr lang="en-GB" sz="8800" smtClean="0"/>
            </a:br>
            <a:r>
              <a:rPr lang="en-GB" sz="8800" smtClean="0"/>
              <a:t/>
            </a:r>
            <a:br>
              <a:rPr lang="en-GB" sz="8800" smtClean="0"/>
            </a:br>
            <a:endParaRPr lang="en-GB" sz="8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p:nvPr>
        </p:nvSpPr>
        <p:spPr>
          <a:xfrm>
            <a:off x="463550" y="6350"/>
            <a:ext cx="9258300" cy="1143000"/>
          </a:xfrm>
        </p:spPr>
        <p:txBody>
          <a:bodyPr/>
          <a:lstStyle/>
          <a:p>
            <a:r>
              <a:rPr lang="en-GB" sz="3200" u="sng" smtClean="0"/>
              <a:t>PHARMACOLOGICAL TREATMENT</a:t>
            </a:r>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b="32930"/>
          <a:stretch>
            <a:fillRect/>
          </a:stretch>
        </p:blipFill>
        <p:spPr bwMode="auto">
          <a:xfrm>
            <a:off x="174625" y="1196975"/>
            <a:ext cx="4681538"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6" name="Group 1"/>
          <p:cNvGrpSpPr>
            <a:grpSpLocks/>
          </p:cNvGrpSpPr>
          <p:nvPr/>
        </p:nvGrpSpPr>
        <p:grpSpPr bwMode="auto">
          <a:xfrm>
            <a:off x="5430838" y="1196975"/>
            <a:ext cx="4176712" cy="2663825"/>
            <a:chOff x="6367636" y="4077072"/>
            <a:chExt cx="2990850" cy="1857375"/>
          </a:xfrm>
        </p:grpSpPr>
        <p:pic>
          <p:nvPicPr>
            <p:cNvPr id="491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636" y="4077072"/>
              <a:ext cx="29908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3780" y="5229200"/>
              <a:ext cx="1559620" cy="49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9157" name="Picture 4" descr="Emailing: cochrane-library - Message (HTML) "/>
          <p:cNvPicPr>
            <a:picLocks noChangeAspect="1"/>
          </p:cNvPicPr>
          <p:nvPr/>
        </p:nvPicPr>
        <p:blipFill>
          <a:blip r:embed="rId5">
            <a:extLst>
              <a:ext uri="{28A0092B-C50C-407E-A947-70E740481C1C}">
                <a14:useLocalDpi xmlns:a14="http://schemas.microsoft.com/office/drawing/2010/main" val="0"/>
              </a:ext>
            </a:extLst>
          </a:blip>
          <a:srcRect l="105" t="27847" r="47987" b="46289"/>
          <a:stretch>
            <a:fillRect/>
          </a:stretch>
        </p:blipFill>
        <p:spPr bwMode="auto">
          <a:xfrm>
            <a:off x="5248275" y="4652963"/>
            <a:ext cx="48641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625" y="2852738"/>
            <a:ext cx="4710113" cy="138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9"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75" y="5516563"/>
            <a:ext cx="4897438"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0"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7650" y="4292600"/>
            <a:ext cx="46323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p:cNvSpPr>
            <a:spLocks noChangeArrowheads="1"/>
          </p:cNvSpPr>
          <p:nvPr/>
        </p:nvSpPr>
        <p:spPr bwMode="auto">
          <a:xfrm>
            <a:off x="501650" y="53975"/>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nchor="ctr"/>
          <a:lstStyle/>
          <a:p>
            <a:pPr algn="ctr"/>
            <a:r>
              <a:rPr lang="en-US" sz="2800" u="sng">
                <a:solidFill>
                  <a:srgbClr val="003399"/>
                </a:solidFill>
                <a:latin typeface="Cambria" pitchFamily="18" charset="0"/>
              </a:rPr>
              <a:t>Meta-analysis of RCTs in Peripheral Neuropathic Pain</a:t>
            </a:r>
          </a:p>
        </p:txBody>
      </p:sp>
      <p:sp>
        <p:nvSpPr>
          <p:cNvPr id="50179" name="Text Box 28"/>
          <p:cNvSpPr txBox="1">
            <a:spLocks noChangeArrowheads="1"/>
          </p:cNvSpPr>
          <p:nvPr/>
        </p:nvSpPr>
        <p:spPr bwMode="auto">
          <a:xfrm>
            <a:off x="4032250" y="2914650"/>
            <a:ext cx="261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da-DK">
                <a:solidFill>
                  <a:srgbClr val="003399"/>
                </a:solidFill>
              </a:rPr>
              <a:t>.</a:t>
            </a:r>
            <a:endParaRPr lang="en-US">
              <a:solidFill>
                <a:srgbClr val="003399"/>
              </a:solidFill>
            </a:endParaRPr>
          </a:p>
        </p:txBody>
      </p:sp>
      <p:sp>
        <p:nvSpPr>
          <p:cNvPr id="50180" name="Text Box 12"/>
          <p:cNvSpPr txBox="1">
            <a:spLocks noChangeArrowheads="1"/>
          </p:cNvSpPr>
          <p:nvPr/>
        </p:nvSpPr>
        <p:spPr bwMode="auto">
          <a:xfrm>
            <a:off x="3119438" y="858838"/>
            <a:ext cx="3540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600">
                <a:solidFill>
                  <a:srgbClr val="003399"/>
                </a:solidFill>
                <a:latin typeface="Cambria" pitchFamily="18" charset="0"/>
              </a:rPr>
              <a:t>Finnerup et al </a:t>
            </a:r>
            <a:r>
              <a:rPr lang="en-US" sz="1600" i="1">
                <a:solidFill>
                  <a:srgbClr val="003399"/>
                </a:solidFill>
                <a:latin typeface="Cambria" pitchFamily="18" charset="0"/>
              </a:rPr>
              <a:t>Pain</a:t>
            </a:r>
            <a:r>
              <a:rPr lang="en-US" sz="1600">
                <a:solidFill>
                  <a:srgbClr val="003399"/>
                </a:solidFill>
                <a:latin typeface="Cambria" pitchFamily="18" charset="0"/>
              </a:rPr>
              <a:t> 2010:150:573-851</a:t>
            </a:r>
          </a:p>
        </p:txBody>
      </p:sp>
      <p:graphicFrame>
        <p:nvGraphicFramePr>
          <p:cNvPr id="50181" name="Object 17"/>
          <p:cNvGraphicFramePr>
            <a:graphicFrameLocks noChangeAspect="1"/>
          </p:cNvGraphicFramePr>
          <p:nvPr/>
        </p:nvGraphicFramePr>
        <p:xfrm>
          <a:off x="1047750" y="1279525"/>
          <a:ext cx="6724650" cy="5214938"/>
        </p:xfrm>
        <a:graphic>
          <a:graphicData uri="http://schemas.openxmlformats.org/presentationml/2006/ole">
            <mc:AlternateContent xmlns:mc="http://schemas.openxmlformats.org/markup-compatibility/2006">
              <mc:Choice xmlns:v="urn:schemas-microsoft-com:vml" Requires="v">
                <p:oleObj spid="_x0000_s50186" name="SPW 10.0 Graph" r:id="rId4" imgW="7911389" imgH="6904634" progId="SigmaPlotGraphicObject.9">
                  <p:embed/>
                </p:oleObj>
              </mc:Choice>
              <mc:Fallback>
                <p:oleObj name="SPW 10.0 Graph" r:id="rId4" imgW="7911389" imgH="6904634" progId="SigmaPlotGraphicObject.9">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0" y="1279525"/>
                        <a:ext cx="6724650" cy="5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2" name="Rectangle 1"/>
          <p:cNvSpPr>
            <a:spLocks noChangeArrowheads="1"/>
          </p:cNvSpPr>
          <p:nvPr/>
        </p:nvSpPr>
        <p:spPr bwMode="auto">
          <a:xfrm>
            <a:off x="146050" y="6494463"/>
            <a:ext cx="5143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GB" sz="1100">
                <a:solidFill>
                  <a:srgbClr val="003399"/>
                </a:solidFill>
                <a:latin typeface="Cambria" pitchFamily="18" charset="0"/>
              </a:rPr>
              <a:t>Slide Courtesy of Nanna Finnerup, Aarhus</a:t>
            </a:r>
          </a:p>
        </p:txBody>
      </p:sp>
      <p:sp>
        <p:nvSpPr>
          <p:cNvPr id="50183" name="Rectangle 2"/>
          <p:cNvSpPr>
            <a:spLocks noChangeArrowheads="1"/>
          </p:cNvSpPr>
          <p:nvPr/>
        </p:nvSpPr>
        <p:spPr bwMode="auto">
          <a:xfrm>
            <a:off x="2995613" y="1660525"/>
            <a:ext cx="1298575" cy="4068763"/>
          </a:xfrm>
          <a:prstGeom prst="rect">
            <a:avLst/>
          </a:prstGeom>
          <a:solidFill>
            <a:srgbClr val="92D050">
              <a:alpha val="20000"/>
            </a:srgbClr>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lIns="91427" tIns="45714" rIns="91427" bIns="45714"/>
          <a:lstStyle/>
          <a:p>
            <a:endParaRPr lang="en-US">
              <a:solidFill>
                <a:srgbClr val="003399"/>
              </a:solidFill>
            </a:endParaRPr>
          </a:p>
        </p:txBody>
      </p:sp>
      <p:sp>
        <p:nvSpPr>
          <p:cNvPr id="50184" name="Rectangle 7"/>
          <p:cNvSpPr>
            <a:spLocks noChangeArrowheads="1"/>
          </p:cNvSpPr>
          <p:nvPr/>
        </p:nvSpPr>
        <p:spPr bwMode="auto">
          <a:xfrm>
            <a:off x="4294188" y="1670050"/>
            <a:ext cx="2479675" cy="4059238"/>
          </a:xfrm>
          <a:prstGeom prst="rect">
            <a:avLst/>
          </a:prstGeom>
          <a:solidFill>
            <a:srgbClr val="FFFF00">
              <a:alpha val="20000"/>
            </a:srgbClr>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lIns="91427" tIns="45714" rIns="91427" bIns="45714"/>
          <a:lstStyle/>
          <a:p>
            <a:endParaRPr lang="en-US">
              <a:solidFill>
                <a:srgbClr val="00339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3550" y="0"/>
            <a:ext cx="9258300" cy="1143000"/>
          </a:xfrm>
        </p:spPr>
        <p:txBody>
          <a:bodyPr/>
          <a:lstStyle/>
          <a:p>
            <a:r>
              <a:rPr lang="en-GB" sz="2000" u="sng" smtClean="0"/>
              <a:t>Algorithm for Peripheral Neuropathic Pain Treatment</a:t>
            </a:r>
            <a:endParaRPr lang="en-GB" sz="1400" u="sng" smtClean="0"/>
          </a:p>
        </p:txBody>
      </p:sp>
      <p:sp>
        <p:nvSpPr>
          <p:cNvPr id="51203" name="Text Box 3"/>
          <p:cNvSpPr txBox="1">
            <a:spLocks noChangeArrowheads="1"/>
          </p:cNvSpPr>
          <p:nvPr/>
        </p:nvSpPr>
        <p:spPr bwMode="auto">
          <a:xfrm>
            <a:off x="3902075" y="908050"/>
            <a:ext cx="18700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sz="1800">
                <a:solidFill>
                  <a:srgbClr val="000000"/>
                </a:solidFill>
                <a:latin typeface="Arial" charset="0"/>
              </a:rPr>
              <a:t>Peripheral NeuP</a:t>
            </a:r>
          </a:p>
        </p:txBody>
      </p:sp>
      <p:grpSp>
        <p:nvGrpSpPr>
          <p:cNvPr id="2" name="Group 4"/>
          <p:cNvGrpSpPr>
            <a:grpSpLocks/>
          </p:cNvGrpSpPr>
          <p:nvPr/>
        </p:nvGrpSpPr>
        <p:grpSpPr bwMode="auto">
          <a:xfrm>
            <a:off x="3414713" y="1268413"/>
            <a:ext cx="2938462" cy="881062"/>
            <a:chOff x="1927" y="1162"/>
            <a:chExt cx="1645" cy="555"/>
          </a:xfrm>
        </p:grpSpPr>
        <p:sp>
          <p:nvSpPr>
            <p:cNvPr id="51239" name="Text Box 5"/>
            <p:cNvSpPr txBox="1">
              <a:spLocks noChangeArrowheads="1"/>
            </p:cNvSpPr>
            <p:nvPr/>
          </p:nvSpPr>
          <p:spPr bwMode="auto">
            <a:xfrm>
              <a:off x="1927" y="1480"/>
              <a:ext cx="1645"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sz="1800">
                  <a:solidFill>
                    <a:srgbClr val="000000"/>
                  </a:solidFill>
                  <a:latin typeface="Arial" charset="0"/>
                </a:rPr>
                <a:t>PHN or Focal Neuropathy?</a:t>
              </a:r>
            </a:p>
          </p:txBody>
        </p:sp>
        <p:sp>
          <p:nvSpPr>
            <p:cNvPr id="51240" name="Line 6"/>
            <p:cNvSpPr>
              <a:spLocks noChangeShapeType="1"/>
            </p:cNvSpPr>
            <p:nvPr/>
          </p:nvSpPr>
          <p:spPr bwMode="auto">
            <a:xfrm>
              <a:off x="2789" y="1162"/>
              <a:ext cx="0" cy="318"/>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 name="Group 7"/>
          <p:cNvGrpSpPr>
            <a:grpSpLocks/>
          </p:cNvGrpSpPr>
          <p:nvPr/>
        </p:nvGrpSpPr>
        <p:grpSpPr bwMode="auto">
          <a:xfrm>
            <a:off x="903288" y="1989138"/>
            <a:ext cx="2511425" cy="1004887"/>
            <a:chOff x="521" y="1616"/>
            <a:chExt cx="1406" cy="633"/>
          </a:xfrm>
        </p:grpSpPr>
        <p:sp>
          <p:nvSpPr>
            <p:cNvPr id="51235" name="Text Box 8"/>
            <p:cNvSpPr txBox="1">
              <a:spLocks noChangeArrowheads="1"/>
            </p:cNvSpPr>
            <p:nvPr/>
          </p:nvSpPr>
          <p:spPr bwMode="auto">
            <a:xfrm>
              <a:off x="521" y="1842"/>
              <a:ext cx="915" cy="4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sz="1800">
                  <a:solidFill>
                    <a:srgbClr val="000000"/>
                  </a:solidFill>
                  <a:latin typeface="Arial" charset="0"/>
                </a:rPr>
                <a:t>Lidocaine 5% </a:t>
              </a:r>
            </a:p>
            <a:p>
              <a:pPr eaLnBrk="1" hangingPunct="1"/>
              <a:r>
                <a:rPr lang="en-GB" sz="1800">
                  <a:solidFill>
                    <a:srgbClr val="000000"/>
                  </a:solidFill>
                  <a:latin typeface="Arial" charset="0"/>
                </a:rPr>
                <a:t>Capsaicin 8%</a:t>
              </a:r>
            </a:p>
          </p:txBody>
        </p:sp>
        <p:grpSp>
          <p:nvGrpSpPr>
            <p:cNvPr id="51236" name="Group 9"/>
            <p:cNvGrpSpPr>
              <a:grpSpLocks/>
            </p:cNvGrpSpPr>
            <p:nvPr/>
          </p:nvGrpSpPr>
          <p:grpSpPr bwMode="auto">
            <a:xfrm>
              <a:off x="1247" y="1616"/>
              <a:ext cx="680" cy="227"/>
              <a:chOff x="1247" y="1797"/>
              <a:chExt cx="680" cy="227"/>
            </a:xfrm>
          </p:grpSpPr>
          <p:sp>
            <p:nvSpPr>
              <p:cNvPr id="51237" name="Line 10"/>
              <p:cNvSpPr>
                <a:spLocks noChangeShapeType="1"/>
              </p:cNvSpPr>
              <p:nvPr/>
            </p:nvSpPr>
            <p:spPr bwMode="auto">
              <a:xfrm flipH="1">
                <a:off x="1247" y="1797"/>
                <a:ext cx="680" cy="0"/>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38" name="Line 11"/>
              <p:cNvSpPr>
                <a:spLocks noChangeShapeType="1"/>
              </p:cNvSpPr>
              <p:nvPr/>
            </p:nvSpPr>
            <p:spPr bwMode="auto">
              <a:xfrm>
                <a:off x="1247" y="1797"/>
                <a:ext cx="0" cy="227"/>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grpSp>
        <p:nvGrpSpPr>
          <p:cNvPr id="5" name="Group 12"/>
          <p:cNvGrpSpPr>
            <a:grpSpLocks/>
          </p:cNvGrpSpPr>
          <p:nvPr/>
        </p:nvGrpSpPr>
        <p:grpSpPr bwMode="auto">
          <a:xfrm>
            <a:off x="3254375" y="2781300"/>
            <a:ext cx="6313488" cy="1239838"/>
            <a:chOff x="1837" y="2115"/>
            <a:chExt cx="3535" cy="781"/>
          </a:xfrm>
        </p:grpSpPr>
        <p:sp>
          <p:nvSpPr>
            <p:cNvPr id="51228" name="Text Box 13"/>
            <p:cNvSpPr txBox="1">
              <a:spLocks noChangeArrowheads="1"/>
            </p:cNvSpPr>
            <p:nvPr/>
          </p:nvSpPr>
          <p:spPr bwMode="auto">
            <a:xfrm>
              <a:off x="1837" y="2614"/>
              <a:ext cx="1417"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sz="1800">
                  <a:solidFill>
                    <a:srgbClr val="000000"/>
                  </a:solidFill>
                  <a:latin typeface="Arial" charset="0"/>
                </a:rPr>
                <a:t>Gabapentin/Pregabalin</a:t>
              </a:r>
            </a:p>
          </p:txBody>
        </p:sp>
        <p:sp>
          <p:nvSpPr>
            <p:cNvPr id="51229" name="Text Box 14"/>
            <p:cNvSpPr txBox="1">
              <a:spLocks noChangeArrowheads="1"/>
            </p:cNvSpPr>
            <p:nvPr/>
          </p:nvSpPr>
          <p:spPr bwMode="auto">
            <a:xfrm>
              <a:off x="4422" y="2659"/>
              <a:ext cx="907"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GB" sz="1800">
                  <a:solidFill>
                    <a:srgbClr val="000000"/>
                  </a:solidFill>
                  <a:latin typeface="Arial" charset="0"/>
                </a:rPr>
                <a:t>TCA </a:t>
              </a:r>
            </a:p>
          </p:txBody>
        </p:sp>
        <p:sp>
          <p:nvSpPr>
            <p:cNvPr id="51230" name="Text Box 15"/>
            <p:cNvSpPr txBox="1">
              <a:spLocks noChangeArrowheads="1"/>
            </p:cNvSpPr>
            <p:nvPr/>
          </p:nvSpPr>
          <p:spPr bwMode="auto">
            <a:xfrm>
              <a:off x="4286" y="2296"/>
              <a:ext cx="1086" cy="1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sz="1400">
                  <a:solidFill>
                    <a:srgbClr val="FF0000"/>
                  </a:solidFill>
                  <a:latin typeface="Arial" charset="0"/>
                </a:rPr>
                <a:t>TCA contraindication?</a:t>
              </a:r>
            </a:p>
          </p:txBody>
        </p:sp>
        <p:sp>
          <p:nvSpPr>
            <p:cNvPr id="51231" name="Line 16"/>
            <p:cNvSpPr>
              <a:spLocks noChangeShapeType="1"/>
            </p:cNvSpPr>
            <p:nvPr/>
          </p:nvSpPr>
          <p:spPr bwMode="auto">
            <a:xfrm>
              <a:off x="2608" y="2115"/>
              <a:ext cx="0" cy="499"/>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32" name="Line 17"/>
            <p:cNvSpPr>
              <a:spLocks noChangeShapeType="1"/>
            </p:cNvSpPr>
            <p:nvPr/>
          </p:nvSpPr>
          <p:spPr bwMode="auto">
            <a:xfrm>
              <a:off x="4876" y="2115"/>
              <a:ext cx="0" cy="181"/>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33" name="Line 18"/>
            <p:cNvSpPr>
              <a:spLocks noChangeShapeType="1"/>
            </p:cNvSpPr>
            <p:nvPr/>
          </p:nvSpPr>
          <p:spPr bwMode="auto">
            <a:xfrm flipH="1">
              <a:off x="3424" y="2387"/>
              <a:ext cx="862" cy="22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34" name="Line 19"/>
            <p:cNvSpPr>
              <a:spLocks noChangeShapeType="1"/>
            </p:cNvSpPr>
            <p:nvPr/>
          </p:nvSpPr>
          <p:spPr bwMode="auto">
            <a:xfrm>
              <a:off x="4876" y="2478"/>
              <a:ext cx="0" cy="181"/>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6" name="Group 20"/>
          <p:cNvGrpSpPr>
            <a:grpSpLocks/>
          </p:cNvGrpSpPr>
          <p:nvPr/>
        </p:nvGrpSpPr>
        <p:grpSpPr bwMode="auto">
          <a:xfrm>
            <a:off x="2281238" y="3932238"/>
            <a:ext cx="7148512" cy="2105025"/>
            <a:chOff x="1292" y="2840"/>
            <a:chExt cx="4003" cy="1326"/>
          </a:xfrm>
        </p:grpSpPr>
        <p:sp>
          <p:nvSpPr>
            <p:cNvPr id="51217" name="Text Box 21"/>
            <p:cNvSpPr txBox="1">
              <a:spLocks noChangeArrowheads="1"/>
            </p:cNvSpPr>
            <p:nvPr/>
          </p:nvSpPr>
          <p:spPr bwMode="auto">
            <a:xfrm>
              <a:off x="2562" y="3929"/>
              <a:ext cx="543"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sz="1800">
                  <a:solidFill>
                    <a:srgbClr val="000000"/>
                  </a:solidFill>
                  <a:latin typeface="Arial" charset="0"/>
                </a:rPr>
                <a:t>Opioids</a:t>
              </a:r>
            </a:p>
          </p:txBody>
        </p:sp>
        <p:grpSp>
          <p:nvGrpSpPr>
            <p:cNvPr id="51218" name="Group 22"/>
            <p:cNvGrpSpPr>
              <a:grpSpLocks/>
            </p:cNvGrpSpPr>
            <p:nvPr/>
          </p:nvGrpSpPr>
          <p:grpSpPr bwMode="auto">
            <a:xfrm>
              <a:off x="1292" y="2840"/>
              <a:ext cx="4003" cy="1180"/>
              <a:chOff x="1292" y="2840"/>
              <a:chExt cx="4003" cy="1180"/>
            </a:xfrm>
          </p:grpSpPr>
          <p:sp>
            <p:nvSpPr>
              <p:cNvPr id="51219" name="Text Box 23"/>
              <p:cNvSpPr txBox="1">
                <a:spLocks noChangeArrowheads="1"/>
              </p:cNvSpPr>
              <p:nvPr/>
            </p:nvSpPr>
            <p:spPr bwMode="auto">
              <a:xfrm>
                <a:off x="3878" y="3385"/>
                <a:ext cx="1417"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sz="1800">
                    <a:solidFill>
                      <a:srgbClr val="000000"/>
                    </a:solidFill>
                    <a:latin typeface="Arial" charset="0"/>
                  </a:rPr>
                  <a:t>Gabapentin/Pregabalin</a:t>
                </a:r>
              </a:p>
            </p:txBody>
          </p:sp>
          <p:sp>
            <p:nvSpPr>
              <p:cNvPr id="51220" name="Text Box 24"/>
              <p:cNvSpPr txBox="1">
                <a:spLocks noChangeArrowheads="1"/>
              </p:cNvSpPr>
              <p:nvPr/>
            </p:nvSpPr>
            <p:spPr bwMode="auto">
              <a:xfrm>
                <a:off x="2018" y="3022"/>
                <a:ext cx="1252" cy="1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sz="1400">
                    <a:solidFill>
                      <a:srgbClr val="FF0000"/>
                    </a:solidFill>
                    <a:latin typeface="Arial" charset="0"/>
                  </a:rPr>
                  <a:t>TCA contraindication?</a:t>
                </a:r>
              </a:p>
            </p:txBody>
          </p:sp>
          <p:sp>
            <p:nvSpPr>
              <p:cNvPr id="51221" name="Text Box 25"/>
              <p:cNvSpPr txBox="1">
                <a:spLocks noChangeArrowheads="1"/>
              </p:cNvSpPr>
              <p:nvPr/>
            </p:nvSpPr>
            <p:spPr bwMode="auto">
              <a:xfrm>
                <a:off x="1292" y="3475"/>
                <a:ext cx="965"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GB" sz="1800">
                    <a:solidFill>
                      <a:srgbClr val="000000"/>
                    </a:solidFill>
                    <a:latin typeface="Arial" charset="0"/>
                  </a:rPr>
                  <a:t>TCA</a:t>
                </a:r>
              </a:p>
            </p:txBody>
          </p:sp>
          <p:sp>
            <p:nvSpPr>
              <p:cNvPr id="51222" name="Line 26"/>
              <p:cNvSpPr>
                <a:spLocks noChangeShapeType="1"/>
              </p:cNvSpPr>
              <p:nvPr/>
            </p:nvSpPr>
            <p:spPr bwMode="auto">
              <a:xfrm>
                <a:off x="2653" y="2840"/>
                <a:ext cx="0" cy="182"/>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23" name="Line 27"/>
              <p:cNvSpPr>
                <a:spLocks noChangeShapeType="1"/>
              </p:cNvSpPr>
              <p:nvPr/>
            </p:nvSpPr>
            <p:spPr bwMode="auto">
              <a:xfrm flipH="1">
                <a:off x="2018" y="3203"/>
                <a:ext cx="363" cy="272"/>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24" name="Line 28"/>
              <p:cNvSpPr>
                <a:spLocks noChangeShapeType="1"/>
              </p:cNvSpPr>
              <p:nvPr/>
            </p:nvSpPr>
            <p:spPr bwMode="auto">
              <a:xfrm>
                <a:off x="2245" y="3702"/>
                <a:ext cx="317" cy="317"/>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25" name="Line 29"/>
              <p:cNvSpPr>
                <a:spLocks noChangeShapeType="1"/>
              </p:cNvSpPr>
              <p:nvPr/>
            </p:nvSpPr>
            <p:spPr bwMode="auto">
              <a:xfrm>
                <a:off x="4876" y="2886"/>
                <a:ext cx="0" cy="499"/>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26" name="Line 30"/>
              <p:cNvSpPr>
                <a:spLocks noChangeShapeType="1"/>
              </p:cNvSpPr>
              <p:nvPr/>
            </p:nvSpPr>
            <p:spPr bwMode="auto">
              <a:xfrm flipH="1">
                <a:off x="3152" y="3612"/>
                <a:ext cx="725" cy="408"/>
              </a:xfrm>
              <a:prstGeom prst="line">
                <a:avLst/>
              </a:prstGeom>
              <a:noFill/>
              <a:ln w="285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27" name="Line 31"/>
              <p:cNvSpPr>
                <a:spLocks noChangeShapeType="1"/>
              </p:cNvSpPr>
              <p:nvPr/>
            </p:nvSpPr>
            <p:spPr bwMode="auto">
              <a:xfrm>
                <a:off x="2835" y="3203"/>
                <a:ext cx="0" cy="72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grpSp>
        <p:nvGrpSpPr>
          <p:cNvPr id="8" name="Group 32"/>
          <p:cNvGrpSpPr>
            <a:grpSpLocks/>
          </p:cNvGrpSpPr>
          <p:nvPr/>
        </p:nvGrpSpPr>
        <p:grpSpPr bwMode="auto">
          <a:xfrm>
            <a:off x="2651125" y="1989138"/>
            <a:ext cx="6030913" cy="792162"/>
            <a:chOff x="1499" y="1616"/>
            <a:chExt cx="3377" cy="499"/>
          </a:xfrm>
        </p:grpSpPr>
        <p:sp>
          <p:nvSpPr>
            <p:cNvPr id="51210" name="Line 33"/>
            <p:cNvSpPr>
              <a:spLocks noChangeShapeType="1"/>
            </p:cNvSpPr>
            <p:nvPr/>
          </p:nvSpPr>
          <p:spPr bwMode="auto">
            <a:xfrm flipV="1">
              <a:off x="1499" y="1933"/>
              <a:ext cx="2242" cy="5"/>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11" name="Line 34"/>
            <p:cNvSpPr>
              <a:spLocks noChangeShapeType="1"/>
            </p:cNvSpPr>
            <p:nvPr/>
          </p:nvSpPr>
          <p:spPr bwMode="auto">
            <a:xfrm>
              <a:off x="3742" y="1933"/>
              <a:ext cx="0" cy="182"/>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2" name="Line 35"/>
            <p:cNvSpPr>
              <a:spLocks noChangeShapeType="1"/>
            </p:cNvSpPr>
            <p:nvPr/>
          </p:nvSpPr>
          <p:spPr bwMode="auto">
            <a:xfrm flipH="1">
              <a:off x="2608" y="2115"/>
              <a:ext cx="1134" cy="0"/>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13" name="Line 36"/>
            <p:cNvSpPr>
              <a:spLocks noChangeShapeType="1"/>
            </p:cNvSpPr>
            <p:nvPr/>
          </p:nvSpPr>
          <p:spPr bwMode="auto">
            <a:xfrm flipH="1">
              <a:off x="3742" y="2115"/>
              <a:ext cx="1134" cy="0"/>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14" name="Line 37"/>
            <p:cNvSpPr>
              <a:spLocks noChangeShapeType="1"/>
            </p:cNvSpPr>
            <p:nvPr/>
          </p:nvSpPr>
          <p:spPr bwMode="auto">
            <a:xfrm>
              <a:off x="3787" y="1616"/>
              <a:ext cx="63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15" name="Line 38"/>
            <p:cNvSpPr>
              <a:spLocks noChangeShapeType="1"/>
            </p:cNvSpPr>
            <p:nvPr/>
          </p:nvSpPr>
          <p:spPr bwMode="auto">
            <a:xfrm>
              <a:off x="4422" y="1616"/>
              <a:ext cx="0" cy="499"/>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6" name="Text Box 39"/>
            <p:cNvSpPr txBox="1">
              <a:spLocks noChangeArrowheads="1"/>
            </p:cNvSpPr>
            <p:nvPr/>
          </p:nvSpPr>
          <p:spPr bwMode="auto">
            <a:xfrm>
              <a:off x="2245" y="1797"/>
              <a:ext cx="17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sz="1200">
                  <a:solidFill>
                    <a:srgbClr val="FFCC00"/>
                  </a:solidFill>
                  <a:latin typeface="Arial" charset="0"/>
                </a:rPr>
                <a:t>Replace or Combine</a:t>
              </a:r>
            </a:p>
          </p:txBody>
        </p:sp>
      </p:grpSp>
      <p:sp>
        <p:nvSpPr>
          <p:cNvPr id="4" name="TextBox 3"/>
          <p:cNvSpPr txBox="1"/>
          <p:nvPr/>
        </p:nvSpPr>
        <p:spPr>
          <a:xfrm>
            <a:off x="174625" y="6165850"/>
            <a:ext cx="4300538" cy="460375"/>
          </a:xfrm>
          <a:prstGeom prst="rect">
            <a:avLst/>
          </a:prstGeom>
          <a:noFill/>
          <a:ln w="41275">
            <a:solidFill>
              <a:schemeClr val="accent2">
                <a:lumMod val="75000"/>
              </a:schemeClr>
            </a:solidFill>
          </a:ln>
        </p:spPr>
        <p:txBody>
          <a:bodyPr wrap="none">
            <a:spAutoFit/>
          </a:bodyPr>
          <a:lstStyle/>
          <a:p>
            <a:pPr eaLnBrk="1" hangingPunct="1">
              <a:defRPr/>
            </a:pPr>
            <a:r>
              <a:rPr lang="en-GB" dirty="0">
                <a:solidFill>
                  <a:srgbClr val="000000"/>
                </a:solidFill>
                <a:cs typeface="Arial" pitchFamily="34" charset="0"/>
              </a:rPr>
              <a:t>Breakthrough pain: tramadol </a:t>
            </a:r>
            <a:r>
              <a:rPr lang="en-GB" i="1" dirty="0" err="1">
                <a:solidFill>
                  <a:srgbClr val="000000"/>
                </a:solidFill>
                <a:cs typeface="Arial" pitchFamily="34" charset="0"/>
              </a:rPr>
              <a:t>prn</a:t>
            </a:r>
            <a:r>
              <a:rPr lang="en-GB" i="1" dirty="0">
                <a:solidFill>
                  <a:srgbClr val="000000"/>
                </a:solidFill>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smtClean="0"/>
              <a:t>Topical Therapies</a:t>
            </a:r>
          </a:p>
        </p:txBody>
      </p:sp>
      <p:sp>
        <p:nvSpPr>
          <p:cNvPr id="52227" name="Rectangle 3"/>
          <p:cNvSpPr>
            <a:spLocks noGrp="1" noChangeArrowheads="1"/>
          </p:cNvSpPr>
          <p:nvPr>
            <p:ph type="body" idx="1"/>
          </p:nvPr>
        </p:nvSpPr>
        <p:spPr>
          <a:xfrm>
            <a:off x="390525" y="1557338"/>
            <a:ext cx="5905500" cy="2159000"/>
          </a:xfrm>
        </p:spPr>
        <p:txBody>
          <a:bodyPr/>
          <a:lstStyle/>
          <a:p>
            <a:r>
              <a:rPr lang="en-GB" sz="2800" smtClean="0"/>
              <a:t>Lidoderm patch (5% lidocaine)</a:t>
            </a:r>
          </a:p>
          <a:p>
            <a:pPr lvl="1">
              <a:buFont typeface="Arial" charset="0"/>
              <a:buChar char="•"/>
            </a:pPr>
            <a:r>
              <a:rPr lang="en-GB" sz="2400" smtClean="0"/>
              <a:t>Modified release local anaesthetic</a:t>
            </a:r>
          </a:p>
          <a:p>
            <a:pPr lvl="1">
              <a:buFont typeface="Arial" charset="0"/>
              <a:buChar char="•"/>
            </a:pPr>
            <a:r>
              <a:rPr lang="en-GB" sz="2400" smtClean="0"/>
              <a:t>12 hours on/ 12 hours off</a:t>
            </a:r>
          </a:p>
          <a:p>
            <a:pPr lvl="1">
              <a:buFont typeface="Arial" charset="0"/>
              <a:buChar char="•"/>
            </a:pPr>
            <a:r>
              <a:rPr lang="en-GB" sz="2400" smtClean="0"/>
              <a:t>Up to 3 patches at a time</a:t>
            </a:r>
          </a:p>
          <a:p>
            <a:pPr lvl="1">
              <a:buFont typeface="Arial" charset="0"/>
              <a:buChar char="•"/>
            </a:pPr>
            <a:r>
              <a:rPr lang="en-GB" sz="2400" smtClean="0"/>
              <a:t>Can cut patches to size</a:t>
            </a:r>
          </a:p>
          <a:p>
            <a:pPr lvl="1"/>
            <a:endParaRPr lang="en-GB" smtClean="0"/>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l="31664" t="14091"/>
          <a:stretch>
            <a:fillRect/>
          </a:stretch>
        </p:blipFill>
        <p:spPr bwMode="auto">
          <a:xfrm>
            <a:off x="8096250" y="1557338"/>
            <a:ext cx="1960563" cy="194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a:grpSpLocks/>
          </p:cNvGrpSpPr>
          <p:nvPr/>
        </p:nvGrpSpPr>
        <p:grpSpPr bwMode="auto">
          <a:xfrm>
            <a:off x="319088" y="4005263"/>
            <a:ext cx="9783762" cy="2370137"/>
            <a:chOff x="318964" y="4005064"/>
            <a:chExt cx="9783695" cy="2369880"/>
          </a:xfrm>
        </p:grpSpPr>
        <p:pic>
          <p:nvPicPr>
            <p:cNvPr id="522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7796" y="4437112"/>
              <a:ext cx="2294863" cy="170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8964" y="4005064"/>
              <a:ext cx="6924628" cy="2369880"/>
            </a:xfrm>
            <a:prstGeom prst="rect">
              <a:avLst/>
            </a:prstGeom>
            <a:noFill/>
          </p:spPr>
          <p:txBody>
            <a:bodyPr wrap="none">
              <a:spAutoFit/>
            </a:bodyPr>
            <a:lstStyle/>
            <a:p>
              <a:pPr lvl="1">
                <a:defRPr/>
              </a:pPr>
              <a:endParaRPr lang="en-GB" dirty="0">
                <a:cs typeface="Arial" pitchFamily="34" charset="0"/>
              </a:endParaRPr>
            </a:p>
            <a:p>
              <a:pPr marL="457200" indent="-457200">
                <a:buFont typeface="Arial" pitchFamily="34" charset="0"/>
                <a:buChar char="•"/>
                <a:defRPr/>
              </a:pPr>
              <a:r>
                <a:rPr lang="en-GB" sz="2800" dirty="0">
                  <a:cs typeface="Arial" pitchFamily="34" charset="0"/>
                </a:rPr>
                <a:t>Capsaicin 8%</a:t>
              </a:r>
            </a:p>
            <a:p>
              <a:pPr marL="800100" lvl="1" indent="-342900">
                <a:buFont typeface="Arial" pitchFamily="34" charset="0"/>
                <a:buChar char="•"/>
                <a:defRPr/>
              </a:pPr>
              <a:r>
                <a:rPr lang="en-GB" dirty="0">
                  <a:cs typeface="Arial" pitchFamily="34" charset="0"/>
                </a:rPr>
                <a:t>Single application 30-60 minutes </a:t>
              </a:r>
            </a:p>
            <a:p>
              <a:pPr marL="800100" lvl="1" indent="-342900">
                <a:buFont typeface="Arial" pitchFamily="34" charset="0"/>
                <a:buChar char="•"/>
                <a:defRPr/>
              </a:pPr>
              <a:r>
                <a:rPr lang="en-GB" dirty="0" err="1">
                  <a:cs typeface="Arial" pitchFamily="34" charset="0"/>
                </a:rPr>
                <a:t>TRPV</a:t>
              </a:r>
              <a:r>
                <a:rPr lang="en-GB" dirty="0">
                  <a:cs typeface="Arial" pitchFamily="34" charset="0"/>
                </a:rPr>
                <a:t>-1 mediated desensitisation of </a:t>
              </a:r>
              <a:r>
                <a:rPr lang="en-GB" dirty="0" err="1">
                  <a:cs typeface="Arial" pitchFamily="34" charset="0"/>
                </a:rPr>
                <a:t>nociceptors</a:t>
              </a:r>
              <a:endParaRPr lang="en-GB" dirty="0">
                <a:cs typeface="Arial" pitchFamily="34" charset="0"/>
              </a:endParaRPr>
            </a:p>
            <a:p>
              <a:pPr marL="800100" lvl="1" indent="-342900">
                <a:buFont typeface="Arial" pitchFamily="34" charset="0"/>
                <a:buChar char="•"/>
                <a:defRPr/>
              </a:pPr>
              <a:r>
                <a:rPr lang="en-GB" dirty="0">
                  <a:cs typeface="Arial" pitchFamily="34" charset="0"/>
                </a:rPr>
                <a:t>Relief for up to 3 months</a:t>
              </a:r>
            </a:p>
            <a:p>
              <a:pPr marL="800100" lvl="1" indent="-342900">
                <a:buFont typeface="Arial" pitchFamily="34" charset="0"/>
                <a:buChar char="•"/>
                <a:defRPr/>
              </a:pPr>
              <a:r>
                <a:rPr lang="en-GB" dirty="0">
                  <a:cs typeface="Arial" pitchFamily="34" charset="0"/>
                </a:rPr>
                <a:t>Can be repeated</a:t>
              </a:r>
            </a:p>
          </p:txBody>
        </p:sp>
      </p:grpSp>
      <p:pic>
        <p:nvPicPr>
          <p:cNvPr id="52230" name="Picture 4"/>
          <p:cNvPicPr>
            <a:picLocks noChangeAspect="1"/>
          </p:cNvPicPr>
          <p:nvPr/>
        </p:nvPicPr>
        <p:blipFill>
          <a:blip r:embed="rId4">
            <a:extLst>
              <a:ext uri="{28A0092B-C50C-407E-A947-70E740481C1C}">
                <a14:useLocalDpi xmlns:a14="http://schemas.microsoft.com/office/drawing/2010/main" val="0"/>
              </a:ext>
            </a:extLst>
          </a:blip>
          <a:srcRect l="7011" t="12549"/>
          <a:stretch>
            <a:fillRect/>
          </a:stretch>
        </p:blipFill>
        <p:spPr bwMode="auto">
          <a:xfrm>
            <a:off x="5935663" y="1844675"/>
            <a:ext cx="213836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smtClean="0"/>
              <a:t>Tricyclic Antidepressants</a:t>
            </a:r>
          </a:p>
        </p:txBody>
      </p:sp>
      <p:sp>
        <p:nvSpPr>
          <p:cNvPr id="53251" name="Rectangle 3"/>
          <p:cNvSpPr>
            <a:spLocks noGrp="1" noChangeArrowheads="1"/>
          </p:cNvSpPr>
          <p:nvPr>
            <p:ph type="body" idx="1"/>
          </p:nvPr>
        </p:nvSpPr>
        <p:spPr/>
        <p:txBody>
          <a:bodyPr/>
          <a:lstStyle/>
          <a:p>
            <a:pPr>
              <a:lnSpc>
                <a:spcPct val="90000"/>
              </a:lnSpc>
            </a:pPr>
            <a:r>
              <a:rPr lang="en-GB" sz="2800" smtClean="0"/>
              <a:t>Amitriptyline or nortriptyline</a:t>
            </a:r>
          </a:p>
          <a:p>
            <a:pPr lvl="1">
              <a:lnSpc>
                <a:spcPct val="90000"/>
              </a:lnSpc>
            </a:pPr>
            <a:r>
              <a:rPr lang="en-GB" sz="2400" smtClean="0"/>
              <a:t>Starting dose 25 mg nocte (10 mg in elderly)</a:t>
            </a:r>
          </a:p>
          <a:p>
            <a:pPr lvl="1">
              <a:lnSpc>
                <a:spcPct val="90000"/>
              </a:lnSpc>
            </a:pPr>
            <a:r>
              <a:rPr lang="en-GB" sz="2400" smtClean="0"/>
              <a:t>increase by 25 mg weekly, to max. 150 mg.</a:t>
            </a:r>
          </a:p>
          <a:p>
            <a:pPr lvl="2">
              <a:lnSpc>
                <a:spcPct val="90000"/>
              </a:lnSpc>
            </a:pPr>
            <a:endParaRPr lang="en-GB" sz="2000" smtClean="0"/>
          </a:p>
          <a:p>
            <a:pPr>
              <a:lnSpc>
                <a:spcPct val="90000"/>
              </a:lnSpc>
            </a:pPr>
            <a:r>
              <a:rPr lang="en-GB" sz="2800" smtClean="0"/>
              <a:t>Common side-effects</a:t>
            </a:r>
          </a:p>
          <a:p>
            <a:pPr lvl="1">
              <a:lnSpc>
                <a:spcPct val="90000"/>
              </a:lnSpc>
            </a:pPr>
            <a:r>
              <a:rPr lang="en-GB" sz="2400" smtClean="0"/>
              <a:t>Sedation, xerostomia, blurred vision, weight gain, urinary retention, cardiac dysrythmia, orthostatic hypotension, constipation</a:t>
            </a:r>
          </a:p>
          <a:p>
            <a:pPr lvl="1">
              <a:lnSpc>
                <a:spcPct val="90000"/>
              </a:lnSpc>
            </a:pPr>
            <a:endParaRPr lang="en-GB" sz="2400" smtClean="0"/>
          </a:p>
          <a:p>
            <a:pPr>
              <a:lnSpc>
                <a:spcPct val="90000"/>
              </a:lnSpc>
            </a:pPr>
            <a:r>
              <a:rPr lang="en-GB" sz="2800" smtClean="0"/>
              <a:t>Caution</a:t>
            </a:r>
          </a:p>
          <a:p>
            <a:pPr lvl="1">
              <a:lnSpc>
                <a:spcPct val="90000"/>
              </a:lnSpc>
            </a:pPr>
            <a:r>
              <a:rPr lang="en-GB" sz="2400" smtClean="0"/>
              <a:t>Glaucoma, prostatic hypertrophy</a:t>
            </a:r>
          </a:p>
          <a:p>
            <a:pPr lvl="1">
              <a:lnSpc>
                <a:spcPct val="90000"/>
              </a:lnSpc>
            </a:pPr>
            <a:r>
              <a:rPr lang="en-GB" sz="2400" smtClean="0"/>
              <a:t>Driving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smtClean="0"/>
              <a:t>Gabapentin &amp; Pregabalin</a:t>
            </a:r>
          </a:p>
        </p:txBody>
      </p:sp>
      <p:sp>
        <p:nvSpPr>
          <p:cNvPr id="54275" name="Rectangle 3"/>
          <p:cNvSpPr>
            <a:spLocks noGrp="1" noChangeArrowheads="1"/>
          </p:cNvSpPr>
          <p:nvPr>
            <p:ph type="body" idx="1"/>
          </p:nvPr>
        </p:nvSpPr>
        <p:spPr/>
        <p:txBody>
          <a:bodyPr/>
          <a:lstStyle/>
          <a:p>
            <a:pPr>
              <a:lnSpc>
                <a:spcPct val="80000"/>
              </a:lnSpc>
            </a:pPr>
            <a:r>
              <a:rPr lang="en-GB" sz="2400" smtClean="0"/>
              <a:t>Gabapentin</a:t>
            </a:r>
          </a:p>
          <a:p>
            <a:pPr lvl="1">
              <a:lnSpc>
                <a:spcPct val="80000"/>
              </a:lnSpc>
            </a:pPr>
            <a:r>
              <a:rPr lang="en-GB" sz="2000" smtClean="0"/>
              <a:t>Starting dose 100 mg tds (300 mg/day)</a:t>
            </a:r>
          </a:p>
          <a:p>
            <a:pPr lvl="1">
              <a:lnSpc>
                <a:spcPct val="80000"/>
              </a:lnSpc>
            </a:pPr>
            <a:r>
              <a:rPr lang="en-GB" sz="2000" smtClean="0"/>
              <a:t>Increase gradually to max. 3600 mg/day</a:t>
            </a:r>
          </a:p>
          <a:p>
            <a:pPr lvl="1">
              <a:lnSpc>
                <a:spcPct val="80000"/>
              </a:lnSpc>
            </a:pPr>
            <a:endParaRPr lang="en-GB" sz="2000" smtClean="0"/>
          </a:p>
          <a:p>
            <a:pPr>
              <a:lnSpc>
                <a:spcPct val="80000"/>
              </a:lnSpc>
            </a:pPr>
            <a:r>
              <a:rPr lang="en-GB" sz="2400" smtClean="0"/>
              <a:t>Pregabalin</a:t>
            </a:r>
          </a:p>
          <a:p>
            <a:pPr lvl="1">
              <a:lnSpc>
                <a:spcPct val="80000"/>
              </a:lnSpc>
            </a:pPr>
            <a:r>
              <a:rPr lang="en-GB" sz="2000" smtClean="0"/>
              <a:t>Starting dose 75 mg bd</a:t>
            </a:r>
          </a:p>
          <a:p>
            <a:pPr lvl="1">
              <a:lnSpc>
                <a:spcPct val="80000"/>
              </a:lnSpc>
            </a:pPr>
            <a:r>
              <a:rPr lang="en-GB" sz="2000" smtClean="0"/>
              <a:t>Increase gradually to  max. 600 mg/day</a:t>
            </a:r>
          </a:p>
          <a:p>
            <a:pPr lvl="1">
              <a:lnSpc>
                <a:spcPct val="80000"/>
              </a:lnSpc>
            </a:pPr>
            <a:endParaRPr lang="en-GB" sz="2000" smtClean="0"/>
          </a:p>
          <a:p>
            <a:pPr lvl="2">
              <a:lnSpc>
                <a:spcPct val="80000"/>
              </a:lnSpc>
            </a:pPr>
            <a:endParaRPr lang="en-GB" sz="1800" smtClean="0"/>
          </a:p>
          <a:p>
            <a:pPr>
              <a:lnSpc>
                <a:spcPct val="80000"/>
              </a:lnSpc>
            </a:pPr>
            <a:r>
              <a:rPr lang="en-GB" sz="2400" smtClean="0"/>
              <a:t>Common side-effects</a:t>
            </a:r>
          </a:p>
          <a:p>
            <a:pPr lvl="1">
              <a:lnSpc>
                <a:spcPct val="80000"/>
              </a:lnSpc>
            </a:pPr>
            <a:r>
              <a:rPr lang="en-GB" sz="2000" smtClean="0"/>
              <a:t>Sedation, dizziness, GI disturbances, peripheral oedema</a:t>
            </a:r>
          </a:p>
          <a:p>
            <a:pPr lvl="1">
              <a:lnSpc>
                <a:spcPct val="80000"/>
              </a:lnSpc>
            </a:pPr>
            <a:endParaRPr lang="en-GB" sz="2000" smtClean="0"/>
          </a:p>
          <a:p>
            <a:pPr>
              <a:lnSpc>
                <a:spcPct val="80000"/>
              </a:lnSpc>
            </a:pPr>
            <a:r>
              <a:rPr lang="en-GB" sz="2400" smtClean="0"/>
              <a:t>Caution</a:t>
            </a:r>
          </a:p>
          <a:p>
            <a:pPr lvl="1">
              <a:lnSpc>
                <a:spcPct val="80000"/>
              </a:lnSpc>
            </a:pPr>
            <a:r>
              <a:rPr lang="en-GB" sz="2000" smtClean="0"/>
              <a:t>Renal impairment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47650" y="0"/>
            <a:ext cx="9720263" cy="1219200"/>
          </a:xfrm>
        </p:spPr>
        <p:txBody>
          <a:bodyPr/>
          <a:lstStyle/>
          <a:p>
            <a:r>
              <a:rPr lang="en-GB" sz="2400" u="sng" smtClean="0"/>
              <a:t>Clinical Heterogeneity of Neuropathic Pain – Symptoms &amp; Signs</a:t>
            </a:r>
          </a:p>
        </p:txBody>
      </p:sp>
      <p:grpSp>
        <p:nvGrpSpPr>
          <p:cNvPr id="55299" name="Group 14"/>
          <p:cNvGrpSpPr>
            <a:grpSpLocks/>
          </p:cNvGrpSpPr>
          <p:nvPr/>
        </p:nvGrpSpPr>
        <p:grpSpPr bwMode="auto">
          <a:xfrm>
            <a:off x="4641850" y="2095500"/>
            <a:ext cx="5226050" cy="4252913"/>
            <a:chOff x="323528" y="1852254"/>
            <a:chExt cx="8426614" cy="7269913"/>
          </a:xfrm>
        </p:grpSpPr>
        <p:pic>
          <p:nvPicPr>
            <p:cNvPr id="55307" name="Picture 11" descr="maier et al qst.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52254"/>
              <a:ext cx="8426614" cy="550376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8" name="TextBox 13"/>
            <p:cNvSpPr txBox="1">
              <a:spLocks noChangeArrowheads="1"/>
            </p:cNvSpPr>
            <p:nvPr/>
          </p:nvSpPr>
          <p:spPr bwMode="auto">
            <a:xfrm>
              <a:off x="2855097" y="8595716"/>
              <a:ext cx="3944535" cy="52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sz="1400" i="1">
                  <a:solidFill>
                    <a:srgbClr val="000000"/>
                  </a:solidFill>
                  <a:latin typeface="Cambria" pitchFamily="18" charset="0"/>
                </a:rPr>
                <a:t>Maier et al Pain 2010;150:439</a:t>
              </a:r>
            </a:p>
          </p:txBody>
        </p:sp>
      </p:grpSp>
      <p:sp>
        <p:nvSpPr>
          <p:cNvPr id="55300" name="TextBox 1"/>
          <p:cNvSpPr txBox="1">
            <a:spLocks noChangeArrowheads="1"/>
          </p:cNvSpPr>
          <p:nvPr/>
        </p:nvSpPr>
        <p:spPr bwMode="auto">
          <a:xfrm>
            <a:off x="906463" y="1044575"/>
            <a:ext cx="334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u="sng">
                <a:solidFill>
                  <a:srgbClr val="000000"/>
                </a:solidFill>
                <a:latin typeface="Arial" charset="0"/>
              </a:rPr>
              <a:t>SYMPTOM PROFILES</a:t>
            </a:r>
          </a:p>
        </p:txBody>
      </p:sp>
      <p:sp>
        <p:nvSpPr>
          <p:cNvPr id="55301" name="TextBox 11"/>
          <p:cNvSpPr txBox="1">
            <a:spLocks noChangeArrowheads="1"/>
          </p:cNvSpPr>
          <p:nvPr/>
        </p:nvSpPr>
        <p:spPr bwMode="auto">
          <a:xfrm>
            <a:off x="4711700" y="1052513"/>
            <a:ext cx="5043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u="sng">
                <a:solidFill>
                  <a:srgbClr val="000000"/>
                </a:solidFill>
                <a:latin typeface="Arial" charset="0"/>
              </a:rPr>
              <a:t>SENSORY SIGN (QST) PROFILES</a:t>
            </a:r>
          </a:p>
        </p:txBody>
      </p:sp>
      <p:grpSp>
        <p:nvGrpSpPr>
          <p:cNvPr id="55302" name="Group 8"/>
          <p:cNvGrpSpPr>
            <a:grpSpLocks/>
          </p:cNvGrpSpPr>
          <p:nvPr/>
        </p:nvGrpSpPr>
        <p:grpSpPr bwMode="auto">
          <a:xfrm>
            <a:off x="1111250" y="1557338"/>
            <a:ext cx="3252788" cy="5149850"/>
            <a:chOff x="6367636" y="1052736"/>
            <a:chExt cx="3997473" cy="5931837"/>
          </a:xfrm>
        </p:grpSpPr>
        <p:grpSp>
          <p:nvGrpSpPr>
            <p:cNvPr id="55303" name="Group 9"/>
            <p:cNvGrpSpPr>
              <a:grpSpLocks/>
            </p:cNvGrpSpPr>
            <p:nvPr/>
          </p:nvGrpSpPr>
          <p:grpSpPr bwMode="auto">
            <a:xfrm>
              <a:off x="6367636" y="1052736"/>
              <a:ext cx="2804368" cy="5562973"/>
              <a:chOff x="3776663" y="0"/>
              <a:chExt cx="2804368" cy="5562973"/>
            </a:xfrm>
          </p:grpSpPr>
          <p:pic>
            <p:nvPicPr>
              <p:cNvPr id="55305" name="Picture 1"/>
              <p:cNvPicPr>
                <a:picLocks noChangeAspect="1"/>
              </p:cNvPicPr>
              <p:nvPr/>
            </p:nvPicPr>
            <p:blipFill>
              <a:blip r:embed="rId4">
                <a:extLst>
                  <a:ext uri="{28A0092B-C50C-407E-A947-70E740481C1C}">
                    <a14:useLocalDpi xmlns:a14="http://schemas.microsoft.com/office/drawing/2010/main" val="0"/>
                  </a:ext>
                </a:extLst>
              </a:blip>
              <a:srcRect b="25739"/>
              <a:stretch>
                <a:fillRect/>
              </a:stretch>
            </p:blipFill>
            <p:spPr bwMode="auto">
              <a:xfrm>
                <a:off x="3776663" y="0"/>
                <a:ext cx="2733675" cy="509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1"/>
              <p:cNvPicPr>
                <a:picLocks noChangeAspect="1"/>
              </p:cNvPicPr>
              <p:nvPr/>
            </p:nvPicPr>
            <p:blipFill>
              <a:blip r:embed="rId5">
                <a:extLst>
                  <a:ext uri="{28A0092B-C50C-407E-A947-70E740481C1C}">
                    <a14:useLocalDpi xmlns:a14="http://schemas.microsoft.com/office/drawing/2010/main" val="0"/>
                  </a:ext>
                </a:extLst>
              </a:blip>
              <a:srcRect t="91983"/>
              <a:stretch>
                <a:fillRect/>
              </a:stretch>
            </p:blipFill>
            <p:spPr bwMode="auto">
              <a:xfrm>
                <a:off x="3847356" y="5013176"/>
                <a:ext cx="2733675" cy="54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6"/>
            <p:cNvSpPr txBox="1">
              <a:spLocks noChangeArrowheads="1"/>
            </p:cNvSpPr>
            <p:nvPr/>
          </p:nvSpPr>
          <p:spPr bwMode="auto">
            <a:xfrm>
              <a:off x="6455429" y="6692004"/>
              <a:ext cx="3909680" cy="29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en-US" sz="1050" i="1" dirty="0" smtClean="0">
                  <a:solidFill>
                    <a:srgbClr val="000000"/>
                  </a:solidFill>
                  <a:latin typeface="Arial"/>
                </a:rPr>
                <a:t>Baron et al Lancet  </a:t>
              </a:r>
              <a:r>
                <a:rPr lang="en-US" sz="1050" i="1" dirty="0" err="1" smtClean="0">
                  <a:solidFill>
                    <a:srgbClr val="000000"/>
                  </a:solidFill>
                  <a:latin typeface="Arial"/>
                </a:rPr>
                <a:t>Neurol.2012;11:999</a:t>
              </a:r>
              <a:r>
                <a:rPr lang="en-US" sz="1050" i="1" dirty="0" smtClean="0">
                  <a:solidFill>
                    <a:srgbClr val="000000"/>
                  </a:solidFill>
                  <a:latin typeface="Arial"/>
                </a:rPr>
                <a:t> </a:t>
              </a:r>
              <a:r>
                <a:rPr lang="en-US" sz="1050" i="1" dirty="0">
                  <a:solidFill>
                    <a:srgbClr val="000000"/>
                  </a:solidFill>
                  <a:latin typeface="Arial"/>
                </a:rPr>
                <a:t>- 1005</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3550" y="28575"/>
            <a:ext cx="9258300" cy="1143000"/>
          </a:xfrm>
        </p:spPr>
        <p:txBody>
          <a:bodyPr/>
          <a:lstStyle/>
          <a:p>
            <a:r>
              <a:rPr lang="en-GB" sz="2000" u="sng" smtClean="0">
                <a:latin typeface="Times New Roman" pitchFamily="18" charset="0"/>
                <a:cs typeface="Times New Roman" pitchFamily="18" charset="0"/>
              </a:rPr>
              <a:t>Predicting Pain Mechanisms and Treatment Responses at The Individual Patient Level</a:t>
            </a:r>
          </a:p>
        </p:txBody>
      </p:sp>
      <p:sp>
        <p:nvSpPr>
          <p:cNvPr id="56323" name="Text Placeholder 2"/>
          <p:cNvSpPr>
            <a:spLocks noGrp="1"/>
          </p:cNvSpPr>
          <p:nvPr>
            <p:ph type="body" sz="half" idx="1"/>
          </p:nvPr>
        </p:nvSpPr>
        <p:spPr/>
        <p:txBody>
          <a:bodyPr/>
          <a:lstStyle/>
          <a:p>
            <a:endParaRPr lang="en-US" smtClean="0"/>
          </a:p>
        </p:txBody>
      </p:sp>
      <p:sp>
        <p:nvSpPr>
          <p:cNvPr id="56324" name="Content Placeholder 3"/>
          <p:cNvSpPr>
            <a:spLocks noGrp="1"/>
          </p:cNvSpPr>
          <p:nvPr>
            <p:ph sz="half" idx="2"/>
          </p:nvPr>
        </p:nvSpPr>
        <p:spPr/>
        <p:txBody>
          <a:bodyPr/>
          <a:lstStyle/>
          <a:p>
            <a:endParaRPr lang="en-US" smtClean="0"/>
          </a:p>
        </p:txBody>
      </p:sp>
      <p:pic>
        <p:nvPicPr>
          <p:cNvPr id="56325" name="Picture 26" descr="D:\Npg\176\2336\1111\Nature US\18th Jan\images\ncpneuro0113-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050" y="1196975"/>
            <a:ext cx="4392613"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127375" y="6237288"/>
            <a:ext cx="4416425" cy="369887"/>
          </a:xfrm>
          <a:prstGeom prst="rect">
            <a:avLst/>
          </a:prstGeom>
          <a:noFill/>
        </p:spPr>
        <p:txBody>
          <a:bodyPr wrap="none">
            <a:spAutoFit/>
          </a:bodyPr>
          <a:lstStyle/>
          <a:p>
            <a:pPr eaLnBrk="1" hangingPunct="1">
              <a:defRPr/>
            </a:pPr>
            <a:r>
              <a:rPr lang="en-GB" sz="1800" i="1" kern="0" dirty="0">
                <a:solidFill>
                  <a:srgbClr val="000000"/>
                </a:solidFill>
                <a:cs typeface="Times New Roman" pitchFamily="18" charset="0"/>
              </a:rPr>
              <a:t>Baron Nat </a:t>
            </a:r>
            <a:r>
              <a:rPr lang="en-GB" sz="1800" i="1" kern="0" dirty="0" err="1">
                <a:solidFill>
                  <a:srgbClr val="000000"/>
                </a:solidFill>
                <a:cs typeface="Times New Roman" pitchFamily="18" charset="0"/>
              </a:rPr>
              <a:t>Clin</a:t>
            </a:r>
            <a:r>
              <a:rPr lang="en-GB" sz="1800" i="1" kern="0" dirty="0">
                <a:solidFill>
                  <a:srgbClr val="000000"/>
                </a:solidFill>
                <a:cs typeface="Times New Roman" pitchFamily="18" charset="0"/>
              </a:rPr>
              <a:t> </a:t>
            </a:r>
            <a:r>
              <a:rPr lang="en-GB" sz="1800" i="1" kern="0" dirty="0" err="1">
                <a:solidFill>
                  <a:srgbClr val="000000"/>
                </a:solidFill>
                <a:cs typeface="Times New Roman" pitchFamily="18" charset="0"/>
              </a:rPr>
              <a:t>Pract</a:t>
            </a:r>
            <a:r>
              <a:rPr lang="en-GB" sz="1800" i="1" kern="0" dirty="0">
                <a:solidFill>
                  <a:srgbClr val="000000"/>
                </a:solidFill>
                <a:cs typeface="Times New Roman" pitchFamily="18" charset="0"/>
              </a:rPr>
              <a:t> </a:t>
            </a:r>
            <a:r>
              <a:rPr lang="en-GB" sz="1800" i="1" kern="0" dirty="0" err="1">
                <a:solidFill>
                  <a:srgbClr val="000000"/>
                </a:solidFill>
                <a:cs typeface="Times New Roman" pitchFamily="18" charset="0"/>
              </a:rPr>
              <a:t>Neurol</a:t>
            </a:r>
            <a:r>
              <a:rPr lang="en-GB" sz="1800" i="1" kern="0" dirty="0">
                <a:solidFill>
                  <a:srgbClr val="000000"/>
                </a:solidFill>
                <a:cs typeface="Times New Roman" pitchFamily="18" charset="0"/>
              </a:rPr>
              <a:t> 2006;2: 95–105</a:t>
            </a:r>
            <a:endParaRPr lang="en-GB" dirty="0">
              <a:solidFill>
                <a:srgbClr val="000000"/>
              </a:solidFill>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a:xfrm>
            <a:off x="201613" y="274638"/>
            <a:ext cx="9964737" cy="1143000"/>
          </a:xfrm>
        </p:spPr>
        <p:txBody>
          <a:bodyPr/>
          <a:lstStyle/>
          <a:p>
            <a:pPr>
              <a:lnSpc>
                <a:spcPct val="150000"/>
              </a:lnSpc>
            </a:pPr>
            <a:r>
              <a:rPr lang="en-GB" sz="2000" smtClean="0"/>
              <a:t>Efficacy Of Pregabalin In HIV Neuropathy Patient Subset With Pin Prick Hyperalgesia</a:t>
            </a:r>
            <a:br>
              <a:rPr lang="en-GB" sz="2000" smtClean="0"/>
            </a:br>
            <a:r>
              <a:rPr lang="en-GB" sz="1200" smtClean="0"/>
              <a:t>Adapted from: Simpson </a:t>
            </a:r>
            <a:r>
              <a:rPr lang="en-GB" sz="1200" i="1" smtClean="0"/>
              <a:t>et al </a:t>
            </a:r>
            <a:r>
              <a:rPr lang="en-GB" sz="1200" smtClean="0"/>
              <a:t>Neurology</a:t>
            </a:r>
            <a:r>
              <a:rPr lang="en-GB" sz="1200" i="1" smtClean="0"/>
              <a:t> </a:t>
            </a:r>
            <a:r>
              <a:rPr lang="en-GB" sz="1200" smtClean="0"/>
              <a:t>2010;74:413</a:t>
            </a:r>
            <a:endParaRPr lang="en-GB" sz="2000" smtClean="0"/>
          </a:p>
        </p:txBody>
      </p:sp>
      <p:graphicFrame>
        <p:nvGraphicFramePr>
          <p:cNvPr id="57347" name="Content Placeholder 5"/>
          <p:cNvGraphicFramePr>
            <a:graphicFrameLocks noGrp="1"/>
          </p:cNvGraphicFramePr>
          <p:nvPr>
            <p:ph idx="1"/>
          </p:nvPr>
        </p:nvGraphicFramePr>
        <p:xfrm>
          <a:off x="514350" y="1600200"/>
          <a:ext cx="9258300" cy="4525963"/>
        </p:xfrm>
        <a:graphic>
          <a:graphicData uri="http://schemas.openxmlformats.org/presentationml/2006/ole">
            <mc:AlternateContent xmlns:mc="http://schemas.openxmlformats.org/markup-compatibility/2006">
              <mc:Choice xmlns:v="urn:schemas-microsoft-com:vml" Requires="v">
                <p:oleObj spid="_x0000_s57350" r:id="rId5" imgW="9260627" imgH="4523624" progId="Excel.Chart.8">
                  <p:embed/>
                </p:oleObj>
              </mc:Choice>
              <mc:Fallback>
                <p:oleObj r:id="rId5" imgW="9260627" imgH="4523624" progId="Excel.Chart.8">
                  <p:embed/>
                  <p:pic>
                    <p:nvPicPr>
                      <p:cNvPr id="0" name="Content Placeholder 5"/>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734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7350" y="2060575"/>
            <a:ext cx="44370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endParaRPr lang="en-US" smtClean="0"/>
          </a:p>
        </p:txBody>
      </p:sp>
      <p:sp>
        <p:nvSpPr>
          <p:cNvPr id="58371" name="Content Placeholder 2"/>
          <p:cNvSpPr>
            <a:spLocks noGrp="1"/>
          </p:cNvSpPr>
          <p:nvPr>
            <p:ph idx="1"/>
          </p:nvPr>
        </p:nvSpPr>
        <p:spPr/>
        <p:txBody>
          <a:bodyPr/>
          <a:lstStyle/>
          <a:p>
            <a:endParaRPr lang="en-US" smtClean="0"/>
          </a:p>
        </p:txBody>
      </p:sp>
      <p:pic>
        <p:nvPicPr>
          <p:cNvPr id="58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475" y="2060575"/>
            <a:ext cx="4751388"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938" y="188913"/>
            <a:ext cx="4740275"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47650" y="0"/>
            <a:ext cx="9720263" cy="1219200"/>
          </a:xfrm>
        </p:spPr>
        <p:txBody>
          <a:bodyPr/>
          <a:lstStyle/>
          <a:p>
            <a:r>
              <a:rPr lang="en-GB" sz="2400" u="sng" smtClean="0"/>
              <a:t>Clinical Heterogeneity of Neuropathic Pain – Symptoms &amp; Signs</a:t>
            </a:r>
          </a:p>
        </p:txBody>
      </p:sp>
      <p:grpSp>
        <p:nvGrpSpPr>
          <p:cNvPr id="22531" name="Group 14"/>
          <p:cNvGrpSpPr>
            <a:grpSpLocks/>
          </p:cNvGrpSpPr>
          <p:nvPr/>
        </p:nvGrpSpPr>
        <p:grpSpPr bwMode="auto">
          <a:xfrm>
            <a:off x="4641850" y="2095500"/>
            <a:ext cx="5226050" cy="4252913"/>
            <a:chOff x="323528" y="1852254"/>
            <a:chExt cx="8426614" cy="7269913"/>
          </a:xfrm>
        </p:grpSpPr>
        <p:pic>
          <p:nvPicPr>
            <p:cNvPr id="22539" name="Picture 11" descr="maier et al qst.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52254"/>
              <a:ext cx="8426614" cy="550376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40" name="TextBox 13"/>
            <p:cNvSpPr txBox="1">
              <a:spLocks noChangeArrowheads="1"/>
            </p:cNvSpPr>
            <p:nvPr/>
          </p:nvSpPr>
          <p:spPr bwMode="auto">
            <a:xfrm>
              <a:off x="2855097" y="8595716"/>
              <a:ext cx="3944535" cy="52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sz="1400" i="1">
                  <a:solidFill>
                    <a:srgbClr val="000000"/>
                  </a:solidFill>
                  <a:latin typeface="Cambria" pitchFamily="18" charset="0"/>
                </a:rPr>
                <a:t>Maier et al Pain 2010;150:439</a:t>
              </a:r>
            </a:p>
          </p:txBody>
        </p:sp>
      </p:grpSp>
      <p:sp>
        <p:nvSpPr>
          <p:cNvPr id="22532" name="TextBox 1"/>
          <p:cNvSpPr txBox="1">
            <a:spLocks noChangeArrowheads="1"/>
          </p:cNvSpPr>
          <p:nvPr/>
        </p:nvSpPr>
        <p:spPr bwMode="auto">
          <a:xfrm>
            <a:off x="906463" y="1044575"/>
            <a:ext cx="334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u="sng">
                <a:solidFill>
                  <a:srgbClr val="000000"/>
                </a:solidFill>
                <a:latin typeface="Arial" charset="0"/>
              </a:rPr>
              <a:t>SYMPTOM PROFILES</a:t>
            </a:r>
          </a:p>
        </p:txBody>
      </p:sp>
      <p:sp>
        <p:nvSpPr>
          <p:cNvPr id="22533" name="TextBox 11"/>
          <p:cNvSpPr txBox="1">
            <a:spLocks noChangeArrowheads="1"/>
          </p:cNvSpPr>
          <p:nvPr/>
        </p:nvSpPr>
        <p:spPr bwMode="auto">
          <a:xfrm>
            <a:off x="4711700" y="1052513"/>
            <a:ext cx="5043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u="sng">
                <a:solidFill>
                  <a:srgbClr val="000000"/>
                </a:solidFill>
                <a:latin typeface="Arial" charset="0"/>
              </a:rPr>
              <a:t>SENSORY SIGN (QST) PROFILES</a:t>
            </a:r>
          </a:p>
        </p:txBody>
      </p:sp>
      <p:grpSp>
        <p:nvGrpSpPr>
          <p:cNvPr id="22534" name="Group 8"/>
          <p:cNvGrpSpPr>
            <a:grpSpLocks/>
          </p:cNvGrpSpPr>
          <p:nvPr/>
        </p:nvGrpSpPr>
        <p:grpSpPr bwMode="auto">
          <a:xfrm>
            <a:off x="1111250" y="1557338"/>
            <a:ext cx="3252788" cy="5149850"/>
            <a:chOff x="6367636" y="1052736"/>
            <a:chExt cx="3997473" cy="5931837"/>
          </a:xfrm>
        </p:grpSpPr>
        <p:grpSp>
          <p:nvGrpSpPr>
            <p:cNvPr id="22535" name="Group 9"/>
            <p:cNvGrpSpPr>
              <a:grpSpLocks/>
            </p:cNvGrpSpPr>
            <p:nvPr/>
          </p:nvGrpSpPr>
          <p:grpSpPr bwMode="auto">
            <a:xfrm>
              <a:off x="6367636" y="1052736"/>
              <a:ext cx="2804368" cy="5562973"/>
              <a:chOff x="3776663" y="0"/>
              <a:chExt cx="2804368" cy="5562973"/>
            </a:xfrm>
          </p:grpSpPr>
          <p:pic>
            <p:nvPicPr>
              <p:cNvPr id="22537" name="Picture 1"/>
              <p:cNvPicPr>
                <a:picLocks noChangeAspect="1"/>
              </p:cNvPicPr>
              <p:nvPr/>
            </p:nvPicPr>
            <p:blipFill>
              <a:blip r:embed="rId4">
                <a:extLst>
                  <a:ext uri="{28A0092B-C50C-407E-A947-70E740481C1C}">
                    <a14:useLocalDpi xmlns:a14="http://schemas.microsoft.com/office/drawing/2010/main" val="0"/>
                  </a:ext>
                </a:extLst>
              </a:blip>
              <a:srcRect b="25739"/>
              <a:stretch>
                <a:fillRect/>
              </a:stretch>
            </p:blipFill>
            <p:spPr bwMode="auto">
              <a:xfrm>
                <a:off x="3776663" y="0"/>
                <a:ext cx="2733675" cy="509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
              <p:cNvPicPr>
                <a:picLocks noChangeAspect="1"/>
              </p:cNvPicPr>
              <p:nvPr/>
            </p:nvPicPr>
            <p:blipFill>
              <a:blip r:embed="rId5">
                <a:extLst>
                  <a:ext uri="{28A0092B-C50C-407E-A947-70E740481C1C}">
                    <a14:useLocalDpi xmlns:a14="http://schemas.microsoft.com/office/drawing/2010/main" val="0"/>
                  </a:ext>
                </a:extLst>
              </a:blip>
              <a:srcRect t="91983"/>
              <a:stretch>
                <a:fillRect/>
              </a:stretch>
            </p:blipFill>
            <p:spPr bwMode="auto">
              <a:xfrm>
                <a:off x="3847356" y="5013176"/>
                <a:ext cx="2733675" cy="54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6"/>
            <p:cNvSpPr txBox="1">
              <a:spLocks noChangeArrowheads="1"/>
            </p:cNvSpPr>
            <p:nvPr/>
          </p:nvSpPr>
          <p:spPr bwMode="auto">
            <a:xfrm>
              <a:off x="6455429" y="6692004"/>
              <a:ext cx="3909680" cy="29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en-US" sz="1050" i="1" dirty="0" smtClean="0">
                  <a:solidFill>
                    <a:srgbClr val="000000"/>
                  </a:solidFill>
                  <a:latin typeface="Arial"/>
                </a:rPr>
                <a:t>Baron et al Lancet  </a:t>
              </a:r>
              <a:r>
                <a:rPr lang="en-US" sz="1050" i="1" dirty="0" err="1" smtClean="0">
                  <a:solidFill>
                    <a:srgbClr val="000000"/>
                  </a:solidFill>
                  <a:latin typeface="Arial"/>
                </a:rPr>
                <a:t>Neurol.2012;11:999</a:t>
              </a:r>
              <a:r>
                <a:rPr lang="en-US" sz="1050" i="1" dirty="0" smtClean="0">
                  <a:solidFill>
                    <a:srgbClr val="000000"/>
                  </a:solidFill>
                  <a:latin typeface="Arial"/>
                </a:rPr>
                <a:t> </a:t>
              </a:r>
              <a:r>
                <a:rPr lang="en-US" sz="1050" i="1" dirty="0">
                  <a:solidFill>
                    <a:srgbClr val="000000"/>
                  </a:solidFill>
                  <a:latin typeface="Arial"/>
                </a:rPr>
                <a:t>- 1005</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55938" y="333375"/>
            <a:ext cx="7056437" cy="6264275"/>
          </a:xfrm>
          <a:ln w="41275">
            <a:solidFill>
              <a:schemeClr val="accent2">
                <a:lumMod val="75000"/>
              </a:schemeClr>
            </a:solidFill>
          </a:ln>
        </p:spPr>
        <p:txBody>
          <a:bodyPr/>
          <a:lstStyle/>
          <a:p>
            <a:pPr>
              <a:defRPr/>
            </a:pPr>
            <a:r>
              <a:rPr lang="en-GB" sz="1800" dirty="0"/>
              <a:t>Opioids should not be used as first line pain therapy </a:t>
            </a:r>
            <a:endParaRPr lang="en-GB" sz="1800" dirty="0" smtClean="0"/>
          </a:p>
          <a:p>
            <a:pPr>
              <a:defRPr/>
            </a:pPr>
            <a:endParaRPr lang="en-GB" sz="1800" dirty="0" smtClean="0"/>
          </a:p>
          <a:p>
            <a:pPr>
              <a:defRPr/>
            </a:pPr>
            <a:r>
              <a:rPr lang="en-GB" sz="1800" dirty="0" smtClean="0"/>
              <a:t>Data </a:t>
            </a:r>
            <a:r>
              <a:rPr lang="en-GB" sz="1800" dirty="0"/>
              <a:t>supports short term efficacy, but lacking for </a:t>
            </a:r>
            <a:r>
              <a:rPr lang="en-GB" sz="1800" dirty="0" smtClean="0"/>
              <a:t>sustained efficacy</a:t>
            </a:r>
            <a:endParaRPr lang="en-GB" sz="1800" dirty="0"/>
          </a:p>
          <a:p>
            <a:pPr marL="0" indent="0">
              <a:buFontTx/>
              <a:buNone/>
              <a:defRPr/>
            </a:pPr>
            <a:endParaRPr lang="en-GB" sz="1800" dirty="0"/>
          </a:p>
          <a:p>
            <a:pPr>
              <a:defRPr/>
            </a:pPr>
            <a:r>
              <a:rPr lang="en-GB" sz="1800" dirty="0"/>
              <a:t>D</a:t>
            </a:r>
            <a:r>
              <a:rPr lang="en-GB" sz="1800" dirty="0" smtClean="0"/>
              <a:t>ecision </a:t>
            </a:r>
            <a:r>
              <a:rPr lang="en-GB" sz="1800" dirty="0"/>
              <a:t>to start long term opioid therapy </a:t>
            </a:r>
            <a:r>
              <a:rPr lang="en-GB" sz="1800" dirty="0" smtClean="0"/>
              <a:t>carefully considered by pain specialist, GP &amp; patient. Informed consent required</a:t>
            </a:r>
          </a:p>
          <a:p>
            <a:pPr>
              <a:defRPr/>
            </a:pPr>
            <a:endParaRPr lang="en-GB" sz="1800" dirty="0" smtClean="0"/>
          </a:p>
          <a:p>
            <a:pPr>
              <a:defRPr/>
            </a:pPr>
            <a:r>
              <a:rPr lang="en-GB" sz="1800" dirty="0" smtClean="0"/>
              <a:t>Trial </a:t>
            </a:r>
            <a:r>
              <a:rPr lang="en-GB" sz="1800" dirty="0"/>
              <a:t>of opioid therapy with </a:t>
            </a:r>
            <a:r>
              <a:rPr lang="en-GB" sz="1800" dirty="0" smtClean="0"/>
              <a:t>evaluation of analgesic efficacy &amp; adverse effects</a:t>
            </a:r>
          </a:p>
          <a:p>
            <a:pPr>
              <a:defRPr/>
            </a:pPr>
            <a:endParaRPr lang="en-GB" sz="1800" dirty="0"/>
          </a:p>
          <a:p>
            <a:pPr>
              <a:defRPr/>
            </a:pPr>
            <a:r>
              <a:rPr lang="en-GB" sz="1800" dirty="0" smtClean="0"/>
              <a:t>Modified </a:t>
            </a:r>
            <a:r>
              <a:rPr lang="en-GB" sz="1800" dirty="0"/>
              <a:t>release opioids </a:t>
            </a:r>
            <a:r>
              <a:rPr lang="en-GB" sz="1800" dirty="0" smtClean="0"/>
              <a:t>should </a:t>
            </a:r>
            <a:r>
              <a:rPr lang="en-GB" sz="1800" dirty="0"/>
              <a:t>be </a:t>
            </a:r>
            <a:r>
              <a:rPr lang="en-GB" sz="1800" dirty="0" smtClean="0"/>
              <a:t>used, not </a:t>
            </a:r>
            <a:r>
              <a:rPr lang="en-GB" sz="1800" dirty="0"/>
              <a:t>injectable </a:t>
            </a:r>
            <a:r>
              <a:rPr lang="en-GB" sz="1800" dirty="0" smtClean="0"/>
              <a:t>opioids</a:t>
            </a:r>
          </a:p>
          <a:p>
            <a:pPr>
              <a:defRPr/>
            </a:pPr>
            <a:endParaRPr lang="en-GB" sz="1800" dirty="0" smtClean="0"/>
          </a:p>
          <a:p>
            <a:pPr>
              <a:defRPr/>
            </a:pPr>
            <a:r>
              <a:rPr lang="en-GB" sz="1800" dirty="0" smtClean="0"/>
              <a:t>Agreed goal of therapy: Complete </a:t>
            </a:r>
            <a:r>
              <a:rPr lang="en-GB" sz="1800" dirty="0"/>
              <a:t>relief of pain is rarely achieved with opioids. The goal of therapy </a:t>
            </a:r>
            <a:r>
              <a:rPr lang="en-GB" sz="1800" dirty="0" smtClean="0"/>
              <a:t>should be </a:t>
            </a:r>
            <a:r>
              <a:rPr lang="en-GB" sz="1800" dirty="0"/>
              <a:t>to reduce symptoms sufficiently to support improvement in physical, social </a:t>
            </a:r>
            <a:r>
              <a:rPr lang="en-GB" sz="1800" dirty="0" smtClean="0"/>
              <a:t>and emotional </a:t>
            </a:r>
            <a:r>
              <a:rPr lang="en-GB" sz="1800" dirty="0"/>
              <a:t>functioning. </a:t>
            </a:r>
            <a:endParaRPr lang="en-GB" sz="1800" dirty="0" smtClean="0"/>
          </a:p>
          <a:p>
            <a:pPr>
              <a:defRPr/>
            </a:pPr>
            <a:endParaRPr lang="en-GB" sz="1800" dirty="0" smtClean="0"/>
          </a:p>
          <a:p>
            <a:pPr>
              <a:defRPr/>
            </a:pPr>
            <a:r>
              <a:rPr lang="en-GB" sz="1800" dirty="0" smtClean="0"/>
              <a:t>Arrangements </a:t>
            </a:r>
            <a:r>
              <a:rPr lang="en-GB" sz="1800" dirty="0"/>
              <a:t>for long-term monitoring and follow-up must be in </a:t>
            </a:r>
            <a:r>
              <a:rPr lang="en-GB" sz="1800" dirty="0" smtClean="0"/>
              <a:t>place</a:t>
            </a:r>
            <a:endParaRPr lang="en-GB" sz="1800" dirty="0"/>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1628775"/>
            <a:ext cx="2668588"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534988" y="333375"/>
            <a:ext cx="9258300" cy="1143000"/>
          </a:xfrm>
        </p:spPr>
        <p:txBody>
          <a:bodyPr/>
          <a:lstStyle/>
          <a:p>
            <a:r>
              <a:rPr lang="en-GB" sz="2800" u="sng" smtClean="0"/>
              <a:t>Opioids for Persistent Pain- Good Practice 2010</a:t>
            </a:r>
            <a:br>
              <a:rPr lang="en-GB" sz="2800" u="sng" smtClean="0"/>
            </a:br>
            <a:r>
              <a:rPr lang="en-GB" sz="2800" u="sng" smtClean="0"/>
              <a:t/>
            </a:r>
            <a:br>
              <a:rPr lang="en-GB" sz="2800" u="sng" smtClean="0"/>
            </a:br>
            <a:endParaRPr lang="en-GB" sz="2800" u="sng" smtClean="0"/>
          </a:p>
        </p:txBody>
      </p:sp>
      <p:sp>
        <p:nvSpPr>
          <p:cNvPr id="3" name="Content Placeholder 2"/>
          <p:cNvSpPr>
            <a:spLocks noGrp="1"/>
          </p:cNvSpPr>
          <p:nvPr>
            <p:ph sz="half" idx="1"/>
          </p:nvPr>
        </p:nvSpPr>
        <p:spPr>
          <a:xfrm>
            <a:off x="514350" y="1600200"/>
            <a:ext cx="4552950" cy="4997450"/>
          </a:xfrm>
          <a:ln w="38100">
            <a:solidFill>
              <a:schemeClr val="accent2">
                <a:lumMod val="75000"/>
              </a:schemeClr>
            </a:solidFill>
          </a:ln>
        </p:spPr>
        <p:txBody>
          <a:bodyPr/>
          <a:lstStyle/>
          <a:p>
            <a:pPr marL="0" indent="0" algn="ctr">
              <a:buFontTx/>
              <a:buNone/>
              <a:defRPr/>
            </a:pPr>
            <a:r>
              <a:rPr lang="en-GB" u="sng" dirty="0" smtClean="0"/>
              <a:t>Side Effects</a:t>
            </a:r>
          </a:p>
          <a:p>
            <a:pPr marL="0" indent="0" algn="ctr">
              <a:buFontTx/>
              <a:buNone/>
              <a:defRPr/>
            </a:pPr>
            <a:endParaRPr lang="en-GB" sz="1050" dirty="0" smtClean="0"/>
          </a:p>
          <a:p>
            <a:pPr>
              <a:defRPr/>
            </a:pPr>
            <a:r>
              <a:rPr lang="en-GB" sz="1800" dirty="0" smtClean="0"/>
              <a:t>Constipation </a:t>
            </a:r>
          </a:p>
          <a:p>
            <a:pPr>
              <a:defRPr/>
            </a:pPr>
            <a:r>
              <a:rPr lang="en-GB" sz="1800" dirty="0"/>
              <a:t>Nausea &amp; vomiting</a:t>
            </a:r>
            <a:endParaRPr lang="en-GB" sz="1800" dirty="0" smtClean="0"/>
          </a:p>
          <a:p>
            <a:pPr>
              <a:defRPr/>
            </a:pPr>
            <a:r>
              <a:rPr lang="en-GB" sz="1800" dirty="0"/>
              <a:t>S</a:t>
            </a:r>
            <a:r>
              <a:rPr lang="en-GB" sz="1800" dirty="0" smtClean="0"/>
              <a:t>omnolence </a:t>
            </a:r>
          </a:p>
          <a:p>
            <a:pPr>
              <a:defRPr/>
            </a:pPr>
            <a:r>
              <a:rPr lang="en-GB" sz="1800" dirty="0" err="1" smtClean="0"/>
              <a:t>Pruritis</a:t>
            </a:r>
            <a:r>
              <a:rPr lang="en-GB" sz="1800" dirty="0" smtClean="0"/>
              <a:t> </a:t>
            </a:r>
          </a:p>
          <a:p>
            <a:pPr>
              <a:defRPr/>
            </a:pPr>
            <a:r>
              <a:rPr lang="en-GB" sz="1800" dirty="0"/>
              <a:t>D</a:t>
            </a:r>
            <a:r>
              <a:rPr lang="en-GB" sz="1800" dirty="0" smtClean="0"/>
              <a:t>izziness </a:t>
            </a:r>
          </a:p>
          <a:p>
            <a:pPr marL="0" indent="0">
              <a:buFontTx/>
              <a:buNone/>
              <a:defRPr/>
            </a:pPr>
            <a:r>
              <a:rPr lang="en-GB" sz="1800" dirty="0"/>
              <a:t/>
            </a:r>
            <a:br>
              <a:rPr lang="en-GB" sz="1800" dirty="0"/>
            </a:br>
            <a:endParaRPr lang="en-GB" sz="1800" dirty="0" smtClean="0"/>
          </a:p>
          <a:p>
            <a:pPr>
              <a:defRPr/>
            </a:pPr>
            <a:r>
              <a:rPr lang="en-GB" sz="1800" dirty="0" smtClean="0"/>
              <a:t>Tolerance to  </a:t>
            </a:r>
            <a:r>
              <a:rPr lang="en-GB" sz="1800" dirty="0"/>
              <a:t>side effects usually occurs within </a:t>
            </a:r>
            <a:r>
              <a:rPr lang="en-GB" sz="1800" dirty="0" smtClean="0"/>
              <a:t>a few days </a:t>
            </a:r>
          </a:p>
          <a:p>
            <a:pPr>
              <a:defRPr/>
            </a:pPr>
            <a:r>
              <a:rPr lang="en-GB" sz="1800" dirty="0" err="1" smtClean="0"/>
              <a:t>Pruritis</a:t>
            </a:r>
            <a:r>
              <a:rPr lang="en-GB" sz="1800" dirty="0" smtClean="0"/>
              <a:t> </a:t>
            </a:r>
            <a:r>
              <a:rPr lang="en-GB" sz="1800" dirty="0"/>
              <a:t>and constipation tend to persist.  </a:t>
            </a:r>
            <a:endParaRPr lang="en-GB" sz="1800" dirty="0" smtClean="0"/>
          </a:p>
          <a:p>
            <a:pPr>
              <a:defRPr/>
            </a:pPr>
            <a:r>
              <a:rPr lang="en-GB" sz="1800" dirty="0" smtClean="0"/>
              <a:t>Troublesome side effects should be actively managed by appropriate pharmacological measures. </a:t>
            </a:r>
            <a:endParaRPr lang="en-GB" sz="1800" dirty="0"/>
          </a:p>
          <a:p>
            <a:pPr>
              <a:defRPr/>
            </a:pPr>
            <a:endParaRPr lang="en-GB" dirty="0"/>
          </a:p>
          <a:p>
            <a:pPr>
              <a:defRPr/>
            </a:pPr>
            <a:endParaRPr lang="en-GB" dirty="0"/>
          </a:p>
        </p:txBody>
      </p:sp>
      <p:sp>
        <p:nvSpPr>
          <p:cNvPr id="4" name="Content Placeholder 3"/>
          <p:cNvSpPr>
            <a:spLocks noGrp="1"/>
          </p:cNvSpPr>
          <p:nvPr>
            <p:ph sz="half" idx="2"/>
          </p:nvPr>
        </p:nvSpPr>
        <p:spPr>
          <a:xfrm>
            <a:off x="5219700" y="1600200"/>
            <a:ext cx="4552950" cy="3168650"/>
          </a:xfrm>
          <a:ln w="38100">
            <a:solidFill>
              <a:schemeClr val="accent2">
                <a:lumMod val="75000"/>
              </a:schemeClr>
            </a:solidFill>
          </a:ln>
        </p:spPr>
        <p:txBody>
          <a:bodyPr/>
          <a:lstStyle/>
          <a:p>
            <a:pPr marL="0" indent="0" algn="ctr">
              <a:buFontTx/>
              <a:buNone/>
              <a:defRPr/>
            </a:pPr>
            <a:r>
              <a:rPr lang="en-GB" u="sng" dirty="0" smtClean="0"/>
              <a:t>Respiratory Depression</a:t>
            </a:r>
          </a:p>
          <a:p>
            <a:pPr marL="0" indent="0" algn="ctr">
              <a:buFontTx/>
              <a:buNone/>
              <a:defRPr/>
            </a:pPr>
            <a:endParaRPr lang="en-GB" sz="1600" u="sng" dirty="0"/>
          </a:p>
          <a:p>
            <a:pPr>
              <a:defRPr/>
            </a:pPr>
            <a:r>
              <a:rPr lang="en-GB" sz="1600" dirty="0"/>
              <a:t>Respiratory depression is </a:t>
            </a:r>
            <a:r>
              <a:rPr lang="en-GB" sz="1600" dirty="0" smtClean="0"/>
              <a:t>can occur with opioids in </a:t>
            </a:r>
            <a:r>
              <a:rPr lang="en-GB" sz="1600" dirty="0"/>
              <a:t>acute pain, but </a:t>
            </a:r>
            <a:r>
              <a:rPr lang="en-GB" sz="1600" dirty="0" smtClean="0"/>
              <a:t>only likely in problem </a:t>
            </a:r>
            <a:r>
              <a:rPr lang="en-GB" sz="1600" dirty="0"/>
              <a:t>persistent pain </a:t>
            </a:r>
            <a:r>
              <a:rPr lang="en-GB" sz="1600" dirty="0" smtClean="0"/>
              <a:t>after </a:t>
            </a:r>
            <a:r>
              <a:rPr lang="en-GB" sz="1600" dirty="0"/>
              <a:t>major changes in dose, formulation or route of administration. </a:t>
            </a:r>
            <a:endParaRPr lang="en-GB" sz="1600" dirty="0" smtClean="0"/>
          </a:p>
          <a:p>
            <a:pPr>
              <a:defRPr/>
            </a:pPr>
            <a:endParaRPr lang="en-GB" sz="1600" dirty="0" smtClean="0"/>
          </a:p>
          <a:p>
            <a:pPr>
              <a:defRPr/>
            </a:pPr>
            <a:r>
              <a:rPr lang="en-GB" sz="1600" dirty="0" smtClean="0"/>
              <a:t>Accidental </a:t>
            </a:r>
            <a:r>
              <a:rPr lang="en-GB" sz="1600" dirty="0"/>
              <a:t>overdose is </a:t>
            </a:r>
            <a:r>
              <a:rPr lang="en-GB" sz="1600" dirty="0" smtClean="0"/>
              <a:t>probably the  </a:t>
            </a:r>
            <a:r>
              <a:rPr lang="en-GB" sz="1600" dirty="0"/>
              <a:t>commonest cause of </a:t>
            </a:r>
            <a:r>
              <a:rPr lang="en-GB" sz="1600" dirty="0" smtClean="0"/>
              <a:t>respiratory depression, esp. with concomitant sedatives use.</a:t>
            </a:r>
          </a:p>
        </p:txBody>
      </p:sp>
      <p:sp>
        <p:nvSpPr>
          <p:cNvPr id="7" name="Content Placeholder 3"/>
          <p:cNvSpPr txBox="1">
            <a:spLocks/>
          </p:cNvSpPr>
          <p:nvPr/>
        </p:nvSpPr>
        <p:spPr bwMode="auto">
          <a:xfrm>
            <a:off x="5214938" y="5084763"/>
            <a:ext cx="4552950" cy="1439862"/>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lgn="ctr">
              <a:buFontTx/>
              <a:buNone/>
              <a:defRPr/>
            </a:pPr>
            <a:r>
              <a:rPr lang="en-GB" sz="2400" u="sng" dirty="0" smtClean="0">
                <a:solidFill>
                  <a:srgbClr val="000000"/>
                </a:solidFill>
              </a:rPr>
              <a:t>Endocrine and Immune Effects</a:t>
            </a:r>
            <a:endParaRPr lang="en-GB" sz="2000" u="sng" dirty="0" smtClean="0">
              <a:solidFill>
                <a:srgbClr val="000000"/>
              </a:solidFill>
            </a:endParaRPr>
          </a:p>
          <a:p>
            <a:pPr>
              <a:defRPr/>
            </a:pPr>
            <a:endParaRPr lang="en-GB" sz="1600" dirty="0" smtClean="0">
              <a:solidFill>
                <a:srgbClr val="000000"/>
              </a:solidFill>
            </a:endParaRPr>
          </a:p>
          <a:p>
            <a:pPr>
              <a:defRPr/>
            </a:pPr>
            <a:r>
              <a:rPr lang="en-GB" sz="1600" dirty="0">
                <a:solidFill>
                  <a:srgbClr val="000000"/>
                </a:solidFill>
              </a:rPr>
              <a:t>Uncertainty about long term </a:t>
            </a:r>
            <a:r>
              <a:rPr lang="en-GB" sz="1600" dirty="0" smtClean="0">
                <a:solidFill>
                  <a:srgbClr val="000000"/>
                </a:solidFill>
              </a:rPr>
              <a:t>effects on </a:t>
            </a:r>
            <a:r>
              <a:rPr lang="en-GB" sz="1600" dirty="0">
                <a:solidFill>
                  <a:srgbClr val="000000"/>
                </a:solidFill>
              </a:rPr>
              <a:t>endocrine and immune </a:t>
            </a:r>
            <a:r>
              <a:rPr lang="en-GB" sz="1600" dirty="0" smtClean="0">
                <a:solidFill>
                  <a:srgbClr val="000000"/>
                </a:solidFill>
              </a:rPr>
              <a:t>function.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GB" sz="2800" u="sng" smtClean="0"/>
              <a:t>Opioids for Persistent Pain- Good Practice 2010</a:t>
            </a:r>
          </a:p>
        </p:txBody>
      </p:sp>
      <p:sp>
        <p:nvSpPr>
          <p:cNvPr id="3" name="Content Placeholder 2"/>
          <p:cNvSpPr>
            <a:spLocks noGrp="1"/>
          </p:cNvSpPr>
          <p:nvPr>
            <p:ph sz="half" idx="1"/>
          </p:nvPr>
        </p:nvSpPr>
        <p:spPr>
          <a:xfrm>
            <a:off x="514350" y="1600200"/>
            <a:ext cx="4552950" cy="4997450"/>
          </a:xfrm>
          <a:ln w="38100">
            <a:solidFill>
              <a:schemeClr val="accent2">
                <a:lumMod val="75000"/>
              </a:schemeClr>
            </a:solidFill>
          </a:ln>
        </p:spPr>
        <p:txBody>
          <a:bodyPr/>
          <a:lstStyle/>
          <a:p>
            <a:pPr marL="0" indent="0" algn="ctr">
              <a:buFontTx/>
              <a:buNone/>
              <a:defRPr/>
            </a:pPr>
            <a:r>
              <a:rPr lang="en-GB" u="sng" dirty="0" smtClean="0"/>
              <a:t>Signs of Opioid Toxicity</a:t>
            </a:r>
          </a:p>
          <a:p>
            <a:pPr marL="0" indent="0" algn="ctr">
              <a:buFontTx/>
              <a:buNone/>
              <a:defRPr/>
            </a:pPr>
            <a:endParaRPr lang="en-GB" sz="1050" dirty="0" smtClean="0"/>
          </a:p>
          <a:p>
            <a:pPr>
              <a:defRPr/>
            </a:pPr>
            <a:r>
              <a:rPr lang="en-GB" sz="2000" dirty="0" err="1" smtClean="0"/>
              <a:t>Mioisis</a:t>
            </a:r>
            <a:endParaRPr lang="en-GB" sz="2000" dirty="0" smtClean="0"/>
          </a:p>
          <a:p>
            <a:pPr>
              <a:defRPr/>
            </a:pPr>
            <a:r>
              <a:rPr lang="en-GB" sz="2000" dirty="0" smtClean="0"/>
              <a:t>Sedation</a:t>
            </a:r>
          </a:p>
          <a:p>
            <a:pPr>
              <a:defRPr/>
            </a:pPr>
            <a:r>
              <a:rPr lang="en-GB" sz="2000" dirty="0" err="1" smtClean="0"/>
              <a:t>Bradypnea</a:t>
            </a:r>
            <a:r>
              <a:rPr lang="en-GB" sz="2000" dirty="0" smtClean="0"/>
              <a:t> and cyanosis</a:t>
            </a:r>
          </a:p>
          <a:p>
            <a:pPr>
              <a:defRPr/>
            </a:pPr>
            <a:r>
              <a:rPr lang="en-GB" sz="2000" dirty="0" smtClean="0"/>
              <a:t>Myoclonic </a:t>
            </a:r>
            <a:r>
              <a:rPr lang="en-GB" sz="2000" dirty="0"/>
              <a:t>jerks </a:t>
            </a:r>
            <a:endParaRPr lang="en-GB" sz="2000" dirty="0" smtClean="0"/>
          </a:p>
          <a:p>
            <a:pPr>
              <a:defRPr/>
            </a:pPr>
            <a:r>
              <a:rPr lang="en-GB" sz="2000" dirty="0" smtClean="0"/>
              <a:t>Snoring</a:t>
            </a:r>
          </a:p>
          <a:p>
            <a:pPr>
              <a:defRPr/>
            </a:pPr>
            <a:r>
              <a:rPr lang="en-GB" sz="2000" dirty="0" smtClean="0"/>
              <a:t>Agitation </a:t>
            </a:r>
          </a:p>
          <a:p>
            <a:pPr>
              <a:defRPr/>
            </a:pPr>
            <a:r>
              <a:rPr lang="en-GB" sz="2000" dirty="0" smtClean="0"/>
              <a:t>Confusion </a:t>
            </a:r>
          </a:p>
          <a:p>
            <a:pPr>
              <a:defRPr/>
            </a:pPr>
            <a:r>
              <a:rPr lang="en-GB" sz="2000" dirty="0" smtClean="0"/>
              <a:t>Vivid </a:t>
            </a:r>
            <a:r>
              <a:rPr lang="en-GB" sz="2000" dirty="0"/>
              <a:t>dreams, nightmares or hallucinations </a:t>
            </a:r>
            <a:endParaRPr lang="en-GB" sz="2000" dirty="0" smtClean="0"/>
          </a:p>
          <a:p>
            <a:pPr>
              <a:defRPr/>
            </a:pPr>
            <a:r>
              <a:rPr lang="en-GB" sz="2000" dirty="0" smtClean="0"/>
              <a:t>In severe </a:t>
            </a:r>
            <a:r>
              <a:rPr lang="en-GB" sz="2000" dirty="0"/>
              <a:t>cases: </a:t>
            </a:r>
            <a:r>
              <a:rPr lang="en-GB" sz="2000" dirty="0" smtClean="0"/>
              <a:t>Hypotension, Coma &amp; Convulsions</a:t>
            </a:r>
            <a:endParaRPr lang="en-GB" sz="2000" dirty="0"/>
          </a:p>
          <a:p>
            <a:pPr>
              <a:defRPr/>
            </a:pPr>
            <a:endParaRPr lang="en-GB" dirty="0"/>
          </a:p>
          <a:p>
            <a:pPr>
              <a:defRPr/>
            </a:pPr>
            <a:endParaRPr lang="en-GB" dirty="0"/>
          </a:p>
        </p:txBody>
      </p:sp>
      <p:sp>
        <p:nvSpPr>
          <p:cNvPr id="4" name="Content Placeholder 3"/>
          <p:cNvSpPr>
            <a:spLocks noGrp="1"/>
          </p:cNvSpPr>
          <p:nvPr>
            <p:ph sz="half" idx="2"/>
          </p:nvPr>
        </p:nvSpPr>
        <p:spPr>
          <a:xfrm>
            <a:off x="5219700" y="1600200"/>
            <a:ext cx="4552950" cy="4997450"/>
          </a:xfrm>
          <a:ln w="38100">
            <a:solidFill>
              <a:schemeClr val="accent2">
                <a:lumMod val="75000"/>
              </a:schemeClr>
            </a:solidFill>
          </a:ln>
        </p:spPr>
        <p:txBody>
          <a:bodyPr/>
          <a:lstStyle/>
          <a:p>
            <a:pPr marL="0" indent="0" algn="ctr">
              <a:buFontTx/>
              <a:buNone/>
              <a:defRPr/>
            </a:pPr>
            <a:r>
              <a:rPr lang="en-GB" u="sng" dirty="0" smtClean="0"/>
              <a:t>Signs of Opioid Withdrawal</a:t>
            </a:r>
          </a:p>
          <a:p>
            <a:pPr marL="0" indent="0" algn="ctr">
              <a:buFontTx/>
              <a:buNone/>
              <a:defRPr/>
            </a:pPr>
            <a:endParaRPr lang="en-GB" sz="1100" u="sng" dirty="0"/>
          </a:p>
          <a:p>
            <a:pPr>
              <a:defRPr/>
            </a:pPr>
            <a:r>
              <a:rPr lang="en-GB" sz="1800" dirty="0"/>
              <a:t>Sweating</a:t>
            </a:r>
          </a:p>
          <a:p>
            <a:pPr>
              <a:defRPr/>
            </a:pPr>
            <a:r>
              <a:rPr lang="en-GB" sz="1800" dirty="0" err="1"/>
              <a:t>Mydriasis</a:t>
            </a:r>
            <a:endParaRPr lang="en-GB" sz="1800" dirty="0"/>
          </a:p>
          <a:p>
            <a:pPr>
              <a:defRPr/>
            </a:pPr>
            <a:r>
              <a:rPr lang="en-GB" sz="1800" dirty="0" err="1"/>
              <a:t>Piloerection</a:t>
            </a:r>
            <a:endParaRPr lang="en-GB" sz="1800" dirty="0"/>
          </a:p>
          <a:p>
            <a:pPr>
              <a:defRPr/>
            </a:pPr>
            <a:r>
              <a:rPr lang="en-GB" sz="1800" dirty="0"/>
              <a:t>Yawning</a:t>
            </a:r>
          </a:p>
          <a:p>
            <a:pPr>
              <a:defRPr/>
            </a:pPr>
            <a:r>
              <a:rPr lang="en-GB" sz="1800" dirty="0"/>
              <a:t>Abdominal cramps/vomiting/diarrhoea</a:t>
            </a:r>
          </a:p>
          <a:p>
            <a:pPr>
              <a:defRPr/>
            </a:pPr>
            <a:r>
              <a:rPr lang="en-GB" sz="1800" dirty="0"/>
              <a:t>Bone and muscle pain</a:t>
            </a:r>
          </a:p>
          <a:p>
            <a:pPr>
              <a:defRPr/>
            </a:pPr>
            <a:r>
              <a:rPr lang="en-GB" sz="1800" dirty="0"/>
              <a:t>Increase in usual pain</a:t>
            </a:r>
          </a:p>
          <a:p>
            <a:pPr>
              <a:defRPr/>
            </a:pPr>
            <a:r>
              <a:rPr lang="en-GB" sz="1800" dirty="0"/>
              <a:t>Restlessness</a:t>
            </a:r>
          </a:p>
          <a:p>
            <a:pPr>
              <a:defRPr/>
            </a:pPr>
            <a:r>
              <a:rPr lang="en-GB" sz="1800" dirty="0"/>
              <a:t>Anxiety</a:t>
            </a:r>
          </a:p>
          <a:p>
            <a:pPr>
              <a:defRPr/>
            </a:pPr>
            <a:r>
              <a:rPr lang="en-GB" sz="1800" dirty="0"/>
              <a:t>Rhinorrhoea</a:t>
            </a:r>
          </a:p>
          <a:p>
            <a:pPr>
              <a:defRPr/>
            </a:pPr>
            <a:r>
              <a:rPr lang="en-GB" sz="1800" dirty="0"/>
              <a:t>Lacrimation</a:t>
            </a:r>
          </a:p>
          <a:p>
            <a:pPr>
              <a:defRPr/>
            </a:pPr>
            <a:r>
              <a:rPr lang="en-GB" sz="1800" dirty="0"/>
              <a:t>Tremor</a:t>
            </a:r>
            <a:endParaRPr lang="en-GB" sz="1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GB" sz="2800" u="sng" smtClean="0"/>
              <a:t>Opioids for Persistent Pain- Good Practice 2010</a:t>
            </a:r>
          </a:p>
        </p:txBody>
      </p:sp>
      <p:sp>
        <p:nvSpPr>
          <p:cNvPr id="3" name="Content Placeholder 2"/>
          <p:cNvSpPr>
            <a:spLocks noGrp="1"/>
          </p:cNvSpPr>
          <p:nvPr>
            <p:ph sz="half" idx="1"/>
          </p:nvPr>
        </p:nvSpPr>
        <p:spPr>
          <a:xfrm>
            <a:off x="247650" y="1773238"/>
            <a:ext cx="4552950" cy="2587625"/>
          </a:xfrm>
          <a:ln w="38100">
            <a:solidFill>
              <a:schemeClr val="accent2">
                <a:lumMod val="75000"/>
              </a:schemeClr>
            </a:solidFill>
          </a:ln>
        </p:spPr>
        <p:txBody>
          <a:bodyPr/>
          <a:lstStyle/>
          <a:p>
            <a:pPr marL="0" indent="0" algn="ctr">
              <a:buFontTx/>
              <a:buNone/>
              <a:defRPr/>
            </a:pPr>
            <a:r>
              <a:rPr lang="en-GB" u="sng" dirty="0" smtClean="0"/>
              <a:t>Dose Escalation</a:t>
            </a:r>
          </a:p>
          <a:p>
            <a:pPr>
              <a:defRPr/>
            </a:pPr>
            <a:endParaRPr lang="en-GB" sz="600" dirty="0" smtClean="0"/>
          </a:p>
          <a:p>
            <a:pPr>
              <a:defRPr/>
            </a:pPr>
            <a:r>
              <a:rPr lang="en-GB" sz="2000" dirty="0" smtClean="0"/>
              <a:t>Can be a sign of problem drug use, but may also result from:</a:t>
            </a:r>
          </a:p>
          <a:p>
            <a:pPr lvl="1">
              <a:defRPr/>
            </a:pPr>
            <a:r>
              <a:rPr lang="en-GB" sz="1800" dirty="0" smtClean="0"/>
              <a:t>Disease progression</a:t>
            </a:r>
          </a:p>
          <a:p>
            <a:pPr lvl="1">
              <a:defRPr/>
            </a:pPr>
            <a:r>
              <a:rPr lang="en-GB" sz="1800" dirty="0" smtClean="0"/>
              <a:t>Additional new painful condition</a:t>
            </a:r>
          </a:p>
          <a:p>
            <a:pPr lvl="1">
              <a:defRPr/>
            </a:pPr>
            <a:r>
              <a:rPr lang="en-GB" sz="1800" dirty="0"/>
              <a:t>O</a:t>
            </a:r>
            <a:r>
              <a:rPr lang="en-GB" sz="1800" dirty="0" smtClean="0"/>
              <a:t>pioid </a:t>
            </a:r>
            <a:r>
              <a:rPr lang="en-GB" sz="1800" dirty="0"/>
              <a:t>tolerance </a:t>
            </a:r>
            <a:endParaRPr lang="en-GB" sz="1800" dirty="0" smtClean="0"/>
          </a:p>
          <a:p>
            <a:pPr lvl="1">
              <a:defRPr/>
            </a:pPr>
            <a:r>
              <a:rPr lang="en-GB" sz="1800" dirty="0" smtClean="0"/>
              <a:t>Opioid-induced </a:t>
            </a:r>
            <a:r>
              <a:rPr lang="en-GB" sz="1800" dirty="0" err="1" smtClean="0"/>
              <a:t>hyperalgesia</a:t>
            </a:r>
            <a:r>
              <a:rPr lang="en-GB" sz="1800" dirty="0" smtClean="0"/>
              <a:t> </a:t>
            </a:r>
            <a:endParaRPr lang="en-GB" sz="1800" dirty="0"/>
          </a:p>
          <a:p>
            <a:pPr>
              <a:defRPr/>
            </a:pPr>
            <a:endParaRPr lang="en-GB" dirty="0"/>
          </a:p>
          <a:p>
            <a:pPr>
              <a:defRPr/>
            </a:pPr>
            <a:endParaRPr lang="en-GB" dirty="0"/>
          </a:p>
        </p:txBody>
      </p:sp>
      <p:sp>
        <p:nvSpPr>
          <p:cNvPr id="4" name="Content Placeholder 3"/>
          <p:cNvSpPr>
            <a:spLocks noGrp="1"/>
          </p:cNvSpPr>
          <p:nvPr>
            <p:ph sz="half" idx="2"/>
          </p:nvPr>
        </p:nvSpPr>
        <p:spPr>
          <a:xfrm>
            <a:off x="5287963" y="1773238"/>
            <a:ext cx="4552950" cy="2495550"/>
          </a:xfrm>
          <a:ln w="38100">
            <a:solidFill>
              <a:schemeClr val="accent2">
                <a:lumMod val="75000"/>
              </a:schemeClr>
            </a:solidFill>
          </a:ln>
        </p:spPr>
        <p:txBody>
          <a:bodyPr/>
          <a:lstStyle/>
          <a:p>
            <a:pPr marL="0" indent="0" algn="ctr">
              <a:buFontTx/>
              <a:buNone/>
              <a:defRPr/>
            </a:pPr>
            <a:r>
              <a:rPr lang="en-GB" sz="2400" u="sng" dirty="0" smtClean="0"/>
              <a:t>Signs of Problem Opioid Use</a:t>
            </a:r>
          </a:p>
          <a:p>
            <a:pPr>
              <a:defRPr/>
            </a:pPr>
            <a:endParaRPr lang="en-GB" sz="900" dirty="0" smtClean="0"/>
          </a:p>
          <a:p>
            <a:pPr>
              <a:defRPr/>
            </a:pPr>
            <a:r>
              <a:rPr lang="en-GB" sz="2000" dirty="0" smtClean="0"/>
              <a:t>Early </a:t>
            </a:r>
            <a:r>
              <a:rPr lang="en-GB" sz="2000" dirty="0"/>
              <a:t>prescription seeking </a:t>
            </a:r>
            <a:endParaRPr lang="en-GB" sz="2000" dirty="0" smtClean="0"/>
          </a:p>
          <a:p>
            <a:pPr>
              <a:defRPr/>
            </a:pPr>
            <a:r>
              <a:rPr lang="en-GB" sz="2000" dirty="0"/>
              <a:t>L</a:t>
            </a:r>
            <a:r>
              <a:rPr lang="en-GB" sz="2000" dirty="0" smtClean="0"/>
              <a:t>ost medication/prescription claims</a:t>
            </a:r>
          </a:p>
          <a:p>
            <a:pPr>
              <a:defRPr/>
            </a:pPr>
            <a:r>
              <a:rPr lang="en-GB" sz="2000" dirty="0" smtClean="0"/>
              <a:t>Intoxication</a:t>
            </a:r>
          </a:p>
          <a:p>
            <a:pPr>
              <a:defRPr/>
            </a:pPr>
            <a:r>
              <a:rPr lang="en-GB" sz="2000" dirty="0" smtClean="0"/>
              <a:t>Frequent </a:t>
            </a:r>
            <a:r>
              <a:rPr lang="en-GB" sz="2000" dirty="0"/>
              <a:t>missed appointments </a:t>
            </a:r>
            <a:endParaRPr lang="en-GB" sz="2000" dirty="0" smtClean="0"/>
          </a:p>
          <a:p>
            <a:pPr>
              <a:defRPr/>
            </a:pPr>
            <a:r>
              <a:rPr lang="en-GB" sz="2000" dirty="0" smtClean="0"/>
              <a:t>Misuse </a:t>
            </a:r>
            <a:r>
              <a:rPr lang="en-GB" sz="2000" dirty="0"/>
              <a:t>of other scheduled drugs</a:t>
            </a:r>
          </a:p>
        </p:txBody>
      </p:sp>
      <p:sp>
        <p:nvSpPr>
          <p:cNvPr id="5" name="TextBox 4"/>
          <p:cNvSpPr txBox="1"/>
          <p:nvPr/>
        </p:nvSpPr>
        <p:spPr>
          <a:xfrm>
            <a:off x="247650" y="4797425"/>
            <a:ext cx="9891713" cy="1322388"/>
          </a:xfrm>
          <a:prstGeom prst="rect">
            <a:avLst/>
          </a:prstGeom>
          <a:noFill/>
          <a:ln w="38100">
            <a:solidFill>
              <a:schemeClr val="accent2">
                <a:lumMod val="75000"/>
              </a:schemeClr>
            </a:solidFill>
          </a:ln>
        </p:spPr>
        <p:txBody>
          <a:bodyPr wrap="none">
            <a:spAutoFit/>
          </a:bodyPr>
          <a:lstStyle/>
          <a:p>
            <a:pPr marL="342900" indent="-342900" eaLnBrk="1" hangingPunct="1">
              <a:buFont typeface="Arial" pitchFamily="34" charset="0"/>
              <a:buChar char="•"/>
              <a:defRPr/>
            </a:pPr>
            <a:r>
              <a:rPr lang="en-GB" sz="2000" dirty="0">
                <a:solidFill>
                  <a:srgbClr val="000000"/>
                </a:solidFill>
                <a:cs typeface="Arial" pitchFamily="34" charset="0"/>
              </a:rPr>
              <a:t>Concerns about problem drug use prompts referral to specialised pain &amp; addiction services.</a:t>
            </a:r>
          </a:p>
          <a:p>
            <a:pPr marL="342900" indent="-342900" eaLnBrk="1" hangingPunct="1">
              <a:buFont typeface="Arial" pitchFamily="34" charset="0"/>
              <a:buChar char="•"/>
              <a:defRPr/>
            </a:pPr>
            <a:endParaRPr lang="en-GB" sz="2000" dirty="0">
              <a:solidFill>
                <a:srgbClr val="000000"/>
              </a:solidFill>
              <a:cs typeface="Arial" pitchFamily="34" charset="0"/>
            </a:endParaRPr>
          </a:p>
          <a:p>
            <a:pPr marL="342900" indent="-342900" eaLnBrk="1" hangingPunct="1">
              <a:buFont typeface="Arial" pitchFamily="34" charset="0"/>
              <a:buChar char="•"/>
              <a:defRPr/>
            </a:pPr>
            <a:r>
              <a:rPr lang="en-GB" sz="2000" dirty="0">
                <a:solidFill>
                  <a:srgbClr val="000000"/>
                </a:solidFill>
                <a:cs typeface="Arial" pitchFamily="34" charset="0"/>
              </a:rPr>
              <a:t>Opioid therapy for substance misuse patients should be closely monitored by specialists in</a:t>
            </a:r>
          </a:p>
          <a:p>
            <a:pPr eaLnBrk="1" hangingPunct="1">
              <a:defRPr/>
            </a:pPr>
            <a:r>
              <a:rPr lang="en-GB" sz="2000" dirty="0">
                <a:solidFill>
                  <a:srgbClr val="000000"/>
                </a:solidFill>
                <a:cs typeface="Arial" pitchFamily="34" charset="0"/>
              </a:rPr>
              <a:t>pain and/or addiction services.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GB" sz="3200" u="sng" smtClean="0"/>
              <a:t>Interventional Treatments For Neuropathic Pain</a:t>
            </a:r>
          </a:p>
        </p:txBody>
      </p:sp>
      <p:sp>
        <p:nvSpPr>
          <p:cNvPr id="102403" name="Content Placeholder 2"/>
          <p:cNvSpPr>
            <a:spLocks noGrp="1"/>
          </p:cNvSpPr>
          <p:nvPr>
            <p:ph sz="half" idx="1"/>
          </p:nvPr>
        </p:nvSpPr>
        <p:spPr>
          <a:xfrm>
            <a:off x="318964" y="2332037"/>
            <a:ext cx="4552950" cy="4525963"/>
          </a:xfrm>
          <a:extLst/>
        </p:spPr>
        <p:txBody>
          <a:bodyPr/>
          <a:lstStyle/>
          <a:p>
            <a:pPr>
              <a:defRPr/>
            </a:pPr>
            <a:r>
              <a:rPr lang="en-GB" strike="sngStrike" dirty="0" err="1" smtClean="0"/>
              <a:t>Neuroablation</a:t>
            </a:r>
            <a:endParaRPr lang="en-GB" strike="sngStrike" dirty="0" smtClean="0"/>
          </a:p>
          <a:p>
            <a:pPr marL="0" indent="0">
              <a:buFontTx/>
              <a:buNone/>
              <a:defRPr/>
            </a:pPr>
            <a:endParaRPr lang="en-GB" dirty="0"/>
          </a:p>
          <a:p>
            <a:pPr>
              <a:defRPr/>
            </a:pPr>
            <a:r>
              <a:rPr lang="en-GB" dirty="0" err="1" smtClean="0"/>
              <a:t>Neurostimulation</a:t>
            </a:r>
            <a:endParaRPr lang="en-GB" dirty="0" smtClean="0"/>
          </a:p>
          <a:p>
            <a:pPr>
              <a:defRPr/>
            </a:pPr>
            <a:endParaRPr lang="en-GB" dirty="0"/>
          </a:p>
          <a:p>
            <a:pPr>
              <a:defRPr/>
            </a:pPr>
            <a:r>
              <a:rPr lang="en-GB" dirty="0" smtClean="0"/>
              <a:t>Surgical procedures</a:t>
            </a:r>
          </a:p>
          <a:p>
            <a:pPr marL="0" indent="0">
              <a:buFontTx/>
              <a:buNone/>
              <a:defRPr/>
            </a:pPr>
            <a:endParaRPr lang="en-GB" strike="sngStrike" dirty="0"/>
          </a:p>
        </p:txBody>
      </p:sp>
      <p:sp>
        <p:nvSpPr>
          <p:cNvPr id="2" name="Content Placeholder 1"/>
          <p:cNvSpPr>
            <a:spLocks noGrp="1"/>
          </p:cNvSpPr>
          <p:nvPr>
            <p:ph sz="half" idx="2"/>
          </p:nvPr>
        </p:nvSpPr>
        <p:spPr>
          <a:xfrm>
            <a:off x="5219700" y="1600200"/>
            <a:ext cx="4552950" cy="3124200"/>
          </a:xfrm>
        </p:spPr>
        <p:txBody>
          <a:bodyPr/>
          <a:lstStyle/>
          <a:p>
            <a:pPr marL="0" indent="0" algn="ctr">
              <a:buFontTx/>
              <a:buNone/>
              <a:defRPr/>
            </a:pPr>
            <a:r>
              <a:rPr lang="en-GB" sz="2400" u="sng" dirty="0" smtClean="0"/>
              <a:t>Caveats</a:t>
            </a:r>
            <a:r>
              <a:rPr lang="en-GB" sz="1050" u="sng" dirty="0"/>
              <a:t> </a:t>
            </a:r>
            <a:endParaRPr lang="en-GB" sz="1050" u="sng" dirty="0" smtClean="0"/>
          </a:p>
          <a:p>
            <a:pPr marL="0" indent="0" algn="ctr">
              <a:buFontTx/>
              <a:buNone/>
              <a:defRPr/>
            </a:pPr>
            <a:endParaRPr lang="en-GB" sz="800" u="sng" dirty="0" smtClean="0"/>
          </a:p>
          <a:p>
            <a:pPr>
              <a:defRPr/>
            </a:pPr>
            <a:r>
              <a:rPr lang="en-GB" sz="1400" dirty="0" smtClean="0"/>
              <a:t>Evidence base very limited, compared to pharmacological therapy, in terms of quantity and methodological quality (</a:t>
            </a:r>
            <a:r>
              <a:rPr lang="en-GB" sz="1400" dirty="0" err="1" smtClean="0"/>
              <a:t>RCT</a:t>
            </a:r>
            <a:r>
              <a:rPr lang="en-GB" sz="1400" dirty="0" smtClean="0"/>
              <a:t>)</a:t>
            </a:r>
          </a:p>
          <a:p>
            <a:pPr>
              <a:defRPr/>
            </a:pPr>
            <a:endParaRPr lang="en-GB" sz="1400" dirty="0"/>
          </a:p>
          <a:p>
            <a:pPr>
              <a:defRPr/>
            </a:pPr>
            <a:r>
              <a:rPr lang="en-GB" sz="1400" dirty="0" smtClean="0"/>
              <a:t>Placebo control very rare</a:t>
            </a:r>
          </a:p>
          <a:p>
            <a:pPr>
              <a:defRPr/>
            </a:pPr>
            <a:endParaRPr lang="en-GB" sz="1400" dirty="0"/>
          </a:p>
          <a:p>
            <a:pPr>
              <a:defRPr/>
            </a:pPr>
            <a:r>
              <a:rPr lang="en-GB" sz="1400" dirty="0" smtClean="0"/>
              <a:t>Studies of compare technical aspects of intervention, rather than documenting effectiveness </a:t>
            </a:r>
          </a:p>
          <a:p>
            <a:pPr>
              <a:defRPr/>
            </a:pPr>
            <a:endParaRPr lang="en-GB" sz="1400" dirty="0"/>
          </a:p>
          <a:p>
            <a:pPr>
              <a:defRPr/>
            </a:pPr>
            <a:r>
              <a:rPr lang="en-GB" sz="1400" dirty="0" smtClean="0"/>
              <a:t>Potential for severe adverse effects</a:t>
            </a:r>
            <a:endParaRPr lang="en-GB" sz="1400" dirty="0"/>
          </a:p>
        </p:txBody>
      </p:sp>
      <p:pic>
        <p:nvPicPr>
          <p:cNvPr id="63493" name="Picture 4" descr="C:\Users\asr30\AppData\Local\Microsoft\Windows\Temporary Internet Files\Content.Outlook\TJGGK8PV\4YIIF00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863" y="522922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Box 2"/>
          <p:cNvSpPr txBox="1">
            <a:spLocks noChangeArrowheads="1"/>
          </p:cNvSpPr>
          <p:nvPr/>
        </p:nvSpPr>
        <p:spPr bwMode="auto">
          <a:xfrm>
            <a:off x="6943725" y="5229225"/>
            <a:ext cx="2840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sz="1800">
                <a:solidFill>
                  <a:srgbClr val="000000"/>
                </a:solidFill>
              </a:rPr>
              <a:t>Beecher HK. </a:t>
            </a:r>
          </a:p>
          <a:p>
            <a:pPr eaLnBrk="1" hangingPunct="1"/>
            <a:r>
              <a:rPr lang="en-GB" sz="1800">
                <a:solidFill>
                  <a:srgbClr val="000000"/>
                </a:solidFill>
              </a:rPr>
              <a:t>Surgery as placebo. </a:t>
            </a:r>
          </a:p>
          <a:p>
            <a:pPr eaLnBrk="1" hangingPunct="1"/>
            <a:r>
              <a:rPr lang="en-GB" sz="1800">
                <a:solidFill>
                  <a:srgbClr val="000000"/>
                </a:solidFill>
              </a:rPr>
              <a:t>A quantitative study of bias. </a:t>
            </a:r>
          </a:p>
          <a:p>
            <a:pPr eaLnBrk="1" hangingPunct="1"/>
            <a:r>
              <a:rPr lang="en-GB" sz="1800">
                <a:solidFill>
                  <a:srgbClr val="000000"/>
                </a:solidFill>
              </a:rPr>
              <a:t>JAMA 1961; 176:1102-1107</a:t>
            </a:r>
          </a:p>
          <a:p>
            <a:pPr eaLnBrk="1" hangingPunct="1"/>
            <a:endParaRPr lang="en-GB">
              <a:solidFill>
                <a:srgbClr val="000000"/>
              </a:solidFill>
            </a:endParaRPr>
          </a:p>
        </p:txBody>
      </p:sp>
      <p:sp>
        <p:nvSpPr>
          <p:cNvPr id="4" name="Rectangle 3"/>
          <p:cNvSpPr/>
          <p:nvPr/>
        </p:nvSpPr>
        <p:spPr bwMode="auto">
          <a:xfrm>
            <a:off x="5143500" y="1484313"/>
            <a:ext cx="4968875" cy="5113337"/>
          </a:xfrm>
          <a:prstGeom prst="rect">
            <a:avLst/>
          </a:prstGeom>
          <a:noFill/>
          <a:ln w="50800" cap="flat" cmpd="sng" algn="ctr">
            <a:solidFill>
              <a:schemeClr val="accent2">
                <a:lumMod val="75000"/>
              </a:schemeClr>
            </a:solidFill>
            <a:prstDash val="solid"/>
            <a:round/>
            <a:headEnd type="none" w="sm" len="sm"/>
            <a:tailEnd type="none" w="sm" len="sm"/>
          </a:ln>
          <a:effectLst/>
        </p:spPr>
        <p:txBody>
          <a:bodyPr/>
          <a:lstStyle/>
          <a:p>
            <a:pPr>
              <a:defRPr/>
            </a:pPr>
            <a:endParaRPr lang="en-GB">
              <a:solidFill>
                <a:srgbClr val="000000"/>
              </a:solidFill>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GB" u="sng" smtClean="0"/>
              <a:t>Spinal Cord Stimulation</a:t>
            </a:r>
          </a:p>
        </p:txBody>
      </p:sp>
      <p:sp>
        <p:nvSpPr>
          <p:cNvPr id="4" name="Content Placeholder 3"/>
          <p:cNvSpPr>
            <a:spLocks noGrp="1"/>
          </p:cNvSpPr>
          <p:nvPr>
            <p:ph sz="half" idx="2"/>
          </p:nvPr>
        </p:nvSpPr>
        <p:spPr>
          <a:xfrm>
            <a:off x="3487738" y="3573463"/>
            <a:ext cx="6408737" cy="3168650"/>
          </a:xfrm>
          <a:ln w="41275">
            <a:solidFill>
              <a:schemeClr val="accent2">
                <a:lumMod val="75000"/>
              </a:schemeClr>
            </a:solidFill>
          </a:ln>
        </p:spPr>
        <p:txBody>
          <a:bodyPr/>
          <a:lstStyle/>
          <a:p>
            <a:pPr>
              <a:defRPr/>
            </a:pPr>
            <a:r>
              <a:rPr lang="en-GB" sz="2400" dirty="0" err="1" smtClean="0"/>
              <a:t>SCS</a:t>
            </a:r>
            <a:r>
              <a:rPr lang="en-GB" sz="2400" dirty="0" smtClean="0"/>
              <a:t> recommended for neuropathic </a:t>
            </a:r>
            <a:r>
              <a:rPr lang="en-GB" sz="2400" dirty="0"/>
              <a:t>pain i</a:t>
            </a:r>
            <a:r>
              <a:rPr lang="en-GB" sz="2400" dirty="0" smtClean="0"/>
              <a:t>f:</a:t>
            </a:r>
          </a:p>
          <a:p>
            <a:pPr>
              <a:defRPr/>
            </a:pPr>
            <a:endParaRPr lang="en-GB" sz="2400" dirty="0"/>
          </a:p>
          <a:p>
            <a:pPr lvl="1">
              <a:defRPr/>
            </a:pPr>
            <a:r>
              <a:rPr lang="en-GB" sz="2000" dirty="0" smtClean="0"/>
              <a:t>Pain &gt; 50/100 for </a:t>
            </a:r>
            <a:r>
              <a:rPr lang="en-GB" sz="2000" dirty="0"/>
              <a:t>at least 6 </a:t>
            </a:r>
            <a:r>
              <a:rPr lang="en-GB" sz="2000" dirty="0" smtClean="0"/>
              <a:t>months despite </a:t>
            </a:r>
            <a:r>
              <a:rPr lang="en-GB" sz="2000" dirty="0"/>
              <a:t>appropriate conventional </a:t>
            </a:r>
            <a:r>
              <a:rPr lang="en-GB" sz="2000" dirty="0" smtClean="0"/>
              <a:t>medical management</a:t>
            </a:r>
          </a:p>
          <a:p>
            <a:pPr lvl="1">
              <a:defRPr/>
            </a:pPr>
            <a:r>
              <a:rPr lang="en-GB" sz="2000" dirty="0" smtClean="0"/>
              <a:t>Successful </a:t>
            </a:r>
            <a:r>
              <a:rPr lang="en-GB" sz="2000" dirty="0"/>
              <a:t>trial of </a:t>
            </a:r>
            <a:r>
              <a:rPr lang="en-GB" sz="2000" dirty="0" smtClean="0"/>
              <a:t>stimulation</a:t>
            </a:r>
          </a:p>
          <a:p>
            <a:pPr lvl="1">
              <a:defRPr/>
            </a:pPr>
            <a:endParaRPr lang="en-GB" sz="2000" dirty="0" smtClean="0"/>
          </a:p>
          <a:p>
            <a:pPr lvl="1">
              <a:defRPr/>
            </a:pPr>
            <a:r>
              <a:rPr lang="en-GB" sz="2000" dirty="0" smtClean="0"/>
              <a:t>….but non-placebo controlled evidence in </a:t>
            </a:r>
            <a:r>
              <a:rPr lang="en-GB" sz="2000" dirty="0" err="1" smtClean="0"/>
              <a:t>FBSS</a:t>
            </a:r>
            <a:r>
              <a:rPr lang="en-GB" sz="2000" dirty="0" smtClean="0"/>
              <a:t> and </a:t>
            </a:r>
            <a:r>
              <a:rPr lang="en-GB" sz="2000" dirty="0" err="1" smtClean="0"/>
              <a:t>CRPS1</a:t>
            </a:r>
            <a:r>
              <a:rPr lang="en-GB" sz="2000" dirty="0" smtClean="0"/>
              <a:t> only</a:t>
            </a:r>
            <a:endParaRPr lang="en-GB" sz="2000" dirty="0"/>
          </a:p>
        </p:txBody>
      </p:sp>
      <p:pic>
        <p:nvPicPr>
          <p:cNvPr id="64516" name="Picture 4" descr="spinalcor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773238"/>
            <a:ext cx="2540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3025" y="1268413"/>
            <a:ext cx="4932363"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GB" sz="3600" u="sng" smtClean="0"/>
              <a:t>Surgery for Trigeminal Neuralgia</a:t>
            </a:r>
            <a:br>
              <a:rPr lang="en-GB" sz="3600" u="sng" smtClean="0"/>
            </a:br>
            <a:endParaRPr lang="en-GB" sz="3600" u="sng" smtClean="0"/>
          </a:p>
        </p:txBody>
      </p:sp>
      <p:sp>
        <p:nvSpPr>
          <p:cNvPr id="6" name="TextBox 5"/>
          <p:cNvSpPr txBox="1"/>
          <p:nvPr/>
        </p:nvSpPr>
        <p:spPr>
          <a:xfrm>
            <a:off x="390525" y="2781300"/>
            <a:ext cx="4824413" cy="3416300"/>
          </a:xfrm>
          <a:prstGeom prst="rect">
            <a:avLst/>
          </a:prstGeom>
          <a:noFill/>
          <a:ln w="38100">
            <a:solidFill>
              <a:schemeClr val="accent2">
                <a:lumMod val="75000"/>
              </a:schemeClr>
            </a:solidFill>
          </a:ln>
        </p:spPr>
        <p:txBody>
          <a:bodyPr>
            <a:spAutoFit/>
          </a:bodyPr>
          <a:lstStyle/>
          <a:p>
            <a:pPr marL="342900" indent="-342900" eaLnBrk="1" hangingPunct="1">
              <a:buFont typeface="Arial" pitchFamily="34" charset="0"/>
              <a:buChar char="•"/>
              <a:defRPr/>
            </a:pPr>
            <a:r>
              <a:rPr lang="en-GB" dirty="0">
                <a:solidFill>
                  <a:srgbClr val="000000"/>
                </a:solidFill>
                <a:cs typeface="Arial" pitchFamily="34" charset="0"/>
              </a:rPr>
              <a:t>There is very low quality evidence for the efficacy of most neurosurgical procedures for trigeminal neuralgia because of the poor quality of the trials. </a:t>
            </a:r>
          </a:p>
          <a:p>
            <a:pPr eaLnBrk="1" hangingPunct="1">
              <a:defRPr/>
            </a:pPr>
            <a:endParaRPr lang="en-GB" dirty="0">
              <a:solidFill>
                <a:srgbClr val="000000"/>
              </a:solidFill>
              <a:cs typeface="Arial" pitchFamily="34" charset="0"/>
            </a:endParaRPr>
          </a:p>
          <a:p>
            <a:pPr marL="342900" indent="-342900" eaLnBrk="1" hangingPunct="1">
              <a:buFont typeface="Arial" pitchFamily="34" charset="0"/>
              <a:buChar char="•"/>
              <a:defRPr/>
            </a:pPr>
            <a:r>
              <a:rPr lang="en-GB" dirty="0">
                <a:solidFill>
                  <a:srgbClr val="000000"/>
                </a:solidFill>
                <a:cs typeface="Arial" pitchFamily="34" charset="0"/>
              </a:rPr>
              <a:t>All procedures produced variable pain relief, but many resulted in sensory side effects. </a:t>
            </a:r>
          </a:p>
        </p:txBody>
      </p:sp>
      <p:grpSp>
        <p:nvGrpSpPr>
          <p:cNvPr id="65540" name="Group 10"/>
          <p:cNvGrpSpPr>
            <a:grpSpLocks/>
          </p:cNvGrpSpPr>
          <p:nvPr/>
        </p:nvGrpSpPr>
        <p:grpSpPr bwMode="auto">
          <a:xfrm>
            <a:off x="247650" y="1196975"/>
            <a:ext cx="4962525" cy="1368425"/>
            <a:chOff x="246956" y="908720"/>
            <a:chExt cx="4962779" cy="1368152"/>
          </a:xfrm>
        </p:grpSpPr>
        <p:pic>
          <p:nvPicPr>
            <p:cNvPr id="65548" name="Picture 4"/>
            <p:cNvPicPr>
              <a:picLocks noChangeAspect="1" noChangeArrowheads="1"/>
            </p:cNvPicPr>
            <p:nvPr/>
          </p:nvPicPr>
          <p:blipFill>
            <a:blip r:embed="rId2">
              <a:extLst>
                <a:ext uri="{28A0092B-C50C-407E-A947-70E740481C1C}">
                  <a14:useLocalDpi xmlns:a14="http://schemas.microsoft.com/office/drawing/2010/main" val="0"/>
                </a:ext>
              </a:extLst>
            </a:blip>
            <a:srcRect b="68086"/>
            <a:stretch>
              <a:fillRect/>
            </a:stretch>
          </p:blipFill>
          <p:spPr bwMode="auto">
            <a:xfrm>
              <a:off x="246956" y="908720"/>
              <a:ext cx="4962779"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9" name="Picture 6"/>
            <p:cNvPicPr>
              <a:picLocks noChangeAspect="1" noChangeArrowheads="1"/>
            </p:cNvPicPr>
            <p:nvPr/>
          </p:nvPicPr>
          <p:blipFill>
            <a:blip r:embed="rId3">
              <a:extLst>
                <a:ext uri="{28A0092B-C50C-407E-A947-70E740481C1C}">
                  <a14:useLocalDpi xmlns:a14="http://schemas.microsoft.com/office/drawing/2010/main" val="0"/>
                </a:ext>
              </a:extLst>
            </a:blip>
            <a:srcRect l="21231" t="33636" r="30479" b="3188"/>
            <a:stretch>
              <a:fillRect/>
            </a:stretch>
          </p:blipFill>
          <p:spPr bwMode="auto">
            <a:xfrm>
              <a:off x="462980" y="1412776"/>
              <a:ext cx="720080" cy="81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a:grpSpLocks/>
          </p:cNvGrpSpPr>
          <p:nvPr/>
        </p:nvGrpSpPr>
        <p:grpSpPr bwMode="auto">
          <a:xfrm>
            <a:off x="5575300" y="836613"/>
            <a:ext cx="4392613" cy="5872162"/>
            <a:chOff x="5575548" y="836712"/>
            <a:chExt cx="4392488" cy="5872720"/>
          </a:xfrm>
        </p:grpSpPr>
        <p:pic>
          <p:nvPicPr>
            <p:cNvPr id="655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620" y="5662244"/>
              <a:ext cx="3341762" cy="104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3" name="Picture 5" descr="tncom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75548" y="1340768"/>
              <a:ext cx="2118642" cy="187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95828" y="1340768"/>
              <a:ext cx="1872208" cy="188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95628" y="3861048"/>
              <a:ext cx="3145160" cy="17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TextBox 11"/>
            <p:cNvSpPr txBox="1">
              <a:spLocks noChangeArrowheads="1"/>
            </p:cNvSpPr>
            <p:nvPr/>
          </p:nvSpPr>
          <p:spPr bwMode="auto">
            <a:xfrm>
              <a:off x="6079604" y="836712"/>
              <a:ext cx="3234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u="sng">
                  <a:solidFill>
                    <a:srgbClr val="000000"/>
                  </a:solidFill>
                </a:rPr>
                <a:t>Vascular Decompression</a:t>
              </a:r>
            </a:p>
          </p:txBody>
        </p:sp>
        <p:sp>
          <p:nvSpPr>
            <p:cNvPr id="65547" name="TextBox 18"/>
            <p:cNvSpPr txBox="1">
              <a:spLocks noChangeArrowheads="1"/>
            </p:cNvSpPr>
            <p:nvPr/>
          </p:nvSpPr>
          <p:spPr bwMode="auto">
            <a:xfrm>
              <a:off x="7087716" y="3356992"/>
              <a:ext cx="2012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GB" u="sng">
                  <a:solidFill>
                    <a:srgbClr val="000000"/>
                  </a:solidFill>
                </a:rPr>
                <a:t>Gamma Knife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a:xfrm>
            <a:off x="750888" y="-100013"/>
            <a:ext cx="8743950" cy="1470026"/>
          </a:xfrm>
        </p:spPr>
        <p:txBody>
          <a:bodyPr/>
          <a:lstStyle/>
          <a:p>
            <a:r>
              <a:rPr lang="en-GB" u="sng" smtClean="0"/>
              <a:t>NEUROPATHIC PAIN</a:t>
            </a:r>
          </a:p>
        </p:txBody>
      </p:sp>
      <p:sp>
        <p:nvSpPr>
          <p:cNvPr id="66563" name="Subtitle 2"/>
          <p:cNvSpPr>
            <a:spLocks noGrp="1"/>
          </p:cNvSpPr>
          <p:nvPr>
            <p:ph type="subTitle" idx="1"/>
          </p:nvPr>
        </p:nvSpPr>
        <p:spPr>
          <a:xfrm>
            <a:off x="247650" y="1557338"/>
            <a:ext cx="9720263" cy="1752600"/>
          </a:xfrm>
        </p:spPr>
        <p:txBody>
          <a:bodyPr/>
          <a:lstStyle/>
          <a:p>
            <a:pPr marL="457200" indent="-457200" algn="l">
              <a:buFontTx/>
              <a:buChar char="•"/>
            </a:pPr>
            <a:r>
              <a:rPr lang="en-GB" sz="2800" smtClean="0"/>
              <a:t>Definition, epidemiology, clinical presentation  &amp; pathophysiology</a:t>
            </a:r>
          </a:p>
          <a:p>
            <a:pPr marL="457200" indent="-457200" algn="l">
              <a:buFontTx/>
              <a:buChar char="•"/>
            </a:pPr>
            <a:endParaRPr lang="en-GB" sz="2800" smtClean="0"/>
          </a:p>
          <a:p>
            <a:pPr marL="457200" indent="-457200" algn="l">
              <a:buFontTx/>
              <a:buChar char="•"/>
            </a:pPr>
            <a:r>
              <a:rPr lang="en-GB" sz="2800" smtClean="0"/>
              <a:t>Clinical management: diagnosis and treatment</a:t>
            </a:r>
          </a:p>
          <a:p>
            <a:pPr marL="457200" indent="-457200" algn="l">
              <a:buFontTx/>
              <a:buChar char="•"/>
            </a:pPr>
            <a:endParaRPr lang="en-GB" sz="2800" smtClean="0"/>
          </a:p>
          <a:p>
            <a:pPr marL="457200" indent="-457200" algn="l">
              <a:buFontTx/>
              <a:buChar char="•"/>
            </a:pPr>
            <a:r>
              <a:rPr lang="en-GB" sz="2800" smtClean="0"/>
              <a:t>Clinical demonstration</a:t>
            </a:r>
          </a:p>
          <a:p>
            <a:pPr marL="457200" indent="-457200" algn="l">
              <a:buFontTx/>
              <a:buChar char="•"/>
            </a:pPr>
            <a:endParaRPr lang="en-GB" sz="2800" smtClean="0"/>
          </a:p>
          <a:p>
            <a:pPr marL="457200" indent="-457200" algn="l">
              <a:buFontTx/>
              <a:buChar char="•"/>
            </a:pPr>
            <a:r>
              <a:rPr lang="en-GB" sz="2800" smtClean="0"/>
              <a:t>Projects – </a:t>
            </a:r>
            <a:r>
              <a:rPr lang="en-GB" sz="2800" i="1" smtClean="0"/>
              <a:t>a.rice@imperial.ac.uk</a:t>
            </a:r>
            <a:r>
              <a:rPr lang="en-GB" sz="2800" smtClean="0"/>
              <a:t>:</a:t>
            </a:r>
          </a:p>
          <a:p>
            <a:pPr marL="914400" lvl="1" indent="-457200" algn="l">
              <a:buFont typeface="Arial" charset="0"/>
              <a:buChar char="•"/>
            </a:pPr>
            <a:r>
              <a:rPr lang="en-GB" sz="2400" smtClean="0"/>
              <a:t>Laboratory</a:t>
            </a:r>
          </a:p>
          <a:p>
            <a:pPr marL="914400" lvl="1" indent="-457200" algn="l">
              <a:buFont typeface="Arial" charset="0"/>
              <a:buChar char="•"/>
            </a:pPr>
            <a:r>
              <a:rPr lang="en-GB" sz="2400" smtClean="0"/>
              <a:t>Clinical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ct val="50000"/>
              </a:lnSpc>
            </a:pPr>
            <a:r>
              <a:rPr lang="en-GB" sz="2800" smtClean="0"/>
              <a:t>Diagnosis &amp; Assessment of Neuropathic Pain</a:t>
            </a:r>
            <a:r>
              <a:rPr lang="en-GB" sz="3200" smtClean="0"/>
              <a:t/>
            </a:r>
            <a:br>
              <a:rPr lang="en-GB" sz="3200" smtClean="0"/>
            </a:br>
            <a:r>
              <a:rPr lang="en-GB" sz="2400" smtClean="0"/>
              <a:t/>
            </a:r>
            <a:br>
              <a:rPr lang="en-GB" sz="2400" smtClean="0"/>
            </a:br>
            <a:endParaRPr lang="en-GB" smtClean="0"/>
          </a:p>
        </p:txBody>
      </p:sp>
      <p:sp>
        <p:nvSpPr>
          <p:cNvPr id="14339" name="Rectangle 3"/>
          <p:cNvSpPr>
            <a:spLocks noGrp="1" noChangeArrowheads="1"/>
          </p:cNvSpPr>
          <p:nvPr>
            <p:ph type="body" sz="half" idx="1"/>
          </p:nvPr>
        </p:nvSpPr>
        <p:spPr>
          <a:xfrm>
            <a:off x="500063" y="1071563"/>
            <a:ext cx="9223375" cy="4800600"/>
          </a:xfrm>
        </p:spPr>
        <p:txBody>
          <a:bodyPr/>
          <a:lstStyle/>
          <a:p>
            <a:pPr marL="512763" indent="-512763">
              <a:buFontTx/>
              <a:buAutoNum type="arabicPeriod"/>
            </a:pPr>
            <a:r>
              <a:rPr lang="en-GB" smtClean="0"/>
              <a:t>Investigation of underlying disease.</a:t>
            </a:r>
          </a:p>
          <a:p>
            <a:pPr marL="512763" indent="-512763">
              <a:buFontTx/>
              <a:buAutoNum type="arabicPeriod"/>
            </a:pPr>
            <a:endParaRPr lang="en-GB" smtClean="0"/>
          </a:p>
          <a:p>
            <a:pPr marL="512763" indent="-512763">
              <a:buFontTx/>
              <a:buAutoNum type="arabicPeriod"/>
            </a:pPr>
            <a:r>
              <a:rPr lang="en-GB" smtClean="0"/>
              <a:t>Is there a lesion or disease of the somatosensory system?</a:t>
            </a:r>
          </a:p>
          <a:p>
            <a:pPr marL="512763" indent="-512763">
              <a:buFontTx/>
              <a:buAutoNum type="arabicPeriod"/>
            </a:pPr>
            <a:endParaRPr lang="en-US" smtClean="0"/>
          </a:p>
          <a:p>
            <a:pPr marL="512763" indent="-512763">
              <a:buFontTx/>
              <a:buAutoNum type="arabicPeriod"/>
            </a:pPr>
            <a:r>
              <a:rPr lang="en-US" smtClean="0"/>
              <a:t>Is the pain neuropathic?</a:t>
            </a:r>
          </a:p>
          <a:p>
            <a:pPr marL="512763" indent="-512763">
              <a:buFont typeface="Symbol" pitchFamily="18" charset="2"/>
              <a:buAutoNum type="arabicPeriod"/>
            </a:pPr>
            <a:endParaRPr lang="en-US" smtClean="0"/>
          </a:p>
          <a:p>
            <a:pPr marL="512763" indent="-512763">
              <a:buFont typeface="Symbol" pitchFamily="18" charset="2"/>
              <a:buAutoNum type="arabicPeriod"/>
            </a:pPr>
            <a:r>
              <a:rPr lang="en-GB" smtClean="0"/>
              <a:t>How severe is the pain?</a:t>
            </a:r>
          </a:p>
          <a:p>
            <a:pPr marL="512763" indent="-512763">
              <a:buFont typeface="Symbol" pitchFamily="18" charset="2"/>
              <a:buAutoNum type="arabicPeriod"/>
            </a:pPr>
            <a:endParaRPr lang="en-US" smtClean="0"/>
          </a:p>
          <a:p>
            <a:pPr marL="512763" indent="-512763">
              <a:buFontTx/>
              <a:buAutoNum type="arabicPeriod"/>
            </a:pPr>
            <a:r>
              <a:rPr lang="en-GB" smtClean="0"/>
              <a:t>What is the impact of the pain? </a:t>
            </a:r>
            <a:endParaRPr lang="en-US" sz="2400" smtClean="0"/>
          </a:p>
          <a:p>
            <a:pPr marL="912813" lvl="1" indent="-455613"/>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nSpc>
                <a:spcPct val="50000"/>
              </a:lnSpc>
            </a:pPr>
            <a:r>
              <a:rPr lang="en-GB" sz="2800" smtClean="0"/>
              <a:t>Diagnosis &amp; Assessment of Neuropathic Pain</a:t>
            </a:r>
            <a:r>
              <a:rPr lang="en-GB" sz="3200" smtClean="0"/>
              <a:t/>
            </a:r>
            <a:br>
              <a:rPr lang="en-GB" sz="3200" smtClean="0"/>
            </a:br>
            <a:r>
              <a:rPr lang="en-GB" sz="2400" smtClean="0"/>
              <a:t/>
            </a:r>
            <a:br>
              <a:rPr lang="en-GB" sz="2400" smtClean="0"/>
            </a:br>
            <a:endParaRPr lang="en-GB" smtClean="0"/>
          </a:p>
        </p:txBody>
      </p:sp>
      <p:sp>
        <p:nvSpPr>
          <p:cNvPr id="24579" name="Rectangle 3"/>
          <p:cNvSpPr>
            <a:spLocks noGrp="1" noChangeArrowheads="1"/>
          </p:cNvSpPr>
          <p:nvPr>
            <p:ph type="body" sz="half" idx="1"/>
          </p:nvPr>
        </p:nvSpPr>
        <p:spPr>
          <a:xfrm>
            <a:off x="500063" y="1071563"/>
            <a:ext cx="9223375" cy="4800600"/>
          </a:xfrm>
        </p:spPr>
        <p:txBody>
          <a:bodyPr/>
          <a:lstStyle/>
          <a:p>
            <a:pPr marL="512763" indent="-512763">
              <a:buFontTx/>
              <a:buAutoNum type="arabicPeriod"/>
            </a:pPr>
            <a:r>
              <a:rPr lang="en-GB" smtClean="0">
                <a:solidFill>
                  <a:srgbClr val="00B0F0"/>
                </a:solidFill>
              </a:rPr>
              <a:t>Investigation of underlying disease.</a:t>
            </a:r>
          </a:p>
          <a:p>
            <a:pPr marL="512763" indent="-512763">
              <a:buFontTx/>
              <a:buAutoNum type="arabicPeriod"/>
            </a:pPr>
            <a:endParaRPr lang="en-GB" smtClean="0"/>
          </a:p>
          <a:p>
            <a:pPr marL="512763" indent="-512763">
              <a:buFontTx/>
              <a:buAutoNum type="arabicPeriod"/>
            </a:pPr>
            <a:r>
              <a:rPr lang="en-GB" smtClean="0"/>
              <a:t>Is there a lesion or disease of the somatosensory system?</a:t>
            </a:r>
          </a:p>
          <a:p>
            <a:pPr marL="512763" indent="-512763">
              <a:buFontTx/>
              <a:buAutoNum type="arabicPeriod"/>
            </a:pPr>
            <a:endParaRPr lang="en-US" smtClean="0"/>
          </a:p>
          <a:p>
            <a:pPr marL="512763" indent="-512763">
              <a:buFontTx/>
              <a:buAutoNum type="arabicPeriod"/>
            </a:pPr>
            <a:r>
              <a:rPr lang="en-US" smtClean="0">
                <a:solidFill>
                  <a:srgbClr val="00B0F0"/>
                </a:solidFill>
              </a:rPr>
              <a:t>Is the pain neuropathic?</a:t>
            </a:r>
          </a:p>
          <a:p>
            <a:pPr marL="512763" indent="-512763">
              <a:buFont typeface="Symbol" pitchFamily="18" charset="2"/>
              <a:buAutoNum type="arabicPeriod"/>
            </a:pPr>
            <a:endParaRPr lang="en-US" smtClean="0">
              <a:solidFill>
                <a:srgbClr val="00B0F0"/>
              </a:solidFill>
            </a:endParaRPr>
          </a:p>
          <a:p>
            <a:pPr marL="512763" indent="-512763">
              <a:buFont typeface="Symbol" pitchFamily="18" charset="2"/>
              <a:buAutoNum type="arabicPeriod"/>
            </a:pPr>
            <a:r>
              <a:rPr lang="en-GB" smtClean="0">
                <a:solidFill>
                  <a:srgbClr val="00B0F0"/>
                </a:solidFill>
              </a:rPr>
              <a:t>How severe is the pain?</a:t>
            </a:r>
          </a:p>
          <a:p>
            <a:pPr marL="512763" indent="-512763">
              <a:buFont typeface="Symbol" pitchFamily="18" charset="2"/>
              <a:buAutoNum type="arabicPeriod"/>
            </a:pPr>
            <a:endParaRPr lang="en-US" smtClean="0">
              <a:solidFill>
                <a:srgbClr val="00B0F0"/>
              </a:solidFill>
            </a:endParaRPr>
          </a:p>
          <a:p>
            <a:pPr marL="512763" indent="-512763">
              <a:buFontTx/>
              <a:buAutoNum type="arabicPeriod"/>
            </a:pPr>
            <a:r>
              <a:rPr lang="en-GB" smtClean="0">
                <a:solidFill>
                  <a:srgbClr val="00B0F0"/>
                </a:solidFill>
              </a:rPr>
              <a:t>What is the impact of the pain? </a:t>
            </a:r>
            <a:endParaRPr lang="en-US" sz="2400" smtClean="0">
              <a:solidFill>
                <a:srgbClr val="00B0F0"/>
              </a:solidFill>
            </a:endParaRPr>
          </a:p>
          <a:p>
            <a:pPr marL="912813" lvl="1" indent="-455613"/>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nSpc>
                <a:spcPct val="90000"/>
              </a:lnSpc>
            </a:pPr>
            <a:r>
              <a:rPr lang="en-GB" sz="2400" smtClean="0">
                <a:solidFill>
                  <a:srgbClr val="0000CC"/>
                </a:solidFill>
              </a:rPr>
              <a:t>Is there a lesion or disease of the somatosensory system?</a:t>
            </a:r>
            <a:br>
              <a:rPr lang="en-GB" sz="2400" smtClean="0">
                <a:solidFill>
                  <a:srgbClr val="0000CC"/>
                </a:solidFill>
              </a:rPr>
            </a:br>
            <a:r>
              <a:rPr lang="en-GB" sz="1600" smtClean="0"/>
              <a:t/>
            </a:r>
            <a:br>
              <a:rPr lang="en-GB" sz="1600" smtClean="0"/>
            </a:br>
            <a:endParaRPr lang="en-GB" smtClean="0"/>
          </a:p>
        </p:txBody>
      </p:sp>
      <p:sp>
        <p:nvSpPr>
          <p:cNvPr id="25603" name="Rectangle 3"/>
          <p:cNvSpPr>
            <a:spLocks noGrp="1" noChangeArrowheads="1"/>
          </p:cNvSpPr>
          <p:nvPr>
            <p:ph type="body" sz="half" idx="1"/>
          </p:nvPr>
        </p:nvSpPr>
        <p:spPr>
          <a:xfrm>
            <a:off x="608013" y="1628775"/>
            <a:ext cx="5821362" cy="4800600"/>
          </a:xfrm>
        </p:spPr>
        <p:txBody>
          <a:bodyPr/>
          <a:lstStyle/>
          <a:p>
            <a:pPr marL="836613" lvl="1" indent="-379413">
              <a:buFont typeface="Symbol" pitchFamily="18" charset="2"/>
              <a:buChar char="·"/>
            </a:pPr>
            <a:r>
              <a:rPr lang="en-US" smtClean="0"/>
              <a:t>Clinical history and examination:</a:t>
            </a:r>
          </a:p>
          <a:p>
            <a:pPr marL="1236663" lvl="2" indent="-379413">
              <a:buFont typeface="Symbol" pitchFamily="18" charset="2"/>
              <a:buChar char="·"/>
            </a:pPr>
            <a:r>
              <a:rPr lang="en-US" smtClean="0"/>
              <a:t>Neurological deficits</a:t>
            </a:r>
          </a:p>
          <a:p>
            <a:pPr marL="1236663" lvl="2" indent="-379413">
              <a:buFont typeface="Symbol" pitchFamily="18" charset="2"/>
              <a:buChar char="·"/>
            </a:pPr>
            <a:r>
              <a:rPr lang="en-US" smtClean="0"/>
              <a:t>Signs of sensory loss</a:t>
            </a:r>
          </a:p>
          <a:p>
            <a:pPr marL="1236663" lvl="2" indent="-379413">
              <a:buFont typeface="Symbol" pitchFamily="18" charset="2"/>
              <a:buChar char="·"/>
            </a:pPr>
            <a:r>
              <a:rPr lang="en-US" smtClean="0"/>
              <a:t>Signs of sensory gain</a:t>
            </a:r>
          </a:p>
          <a:p>
            <a:pPr marL="1236663" lvl="2" indent="-379413">
              <a:buFont typeface="Symbol" pitchFamily="18" charset="2"/>
              <a:buChar char="·"/>
            </a:pPr>
            <a:r>
              <a:rPr lang="en-US" smtClean="0"/>
              <a:t>Map deficits</a:t>
            </a:r>
          </a:p>
          <a:p>
            <a:pPr marL="455613" indent="-455613">
              <a:buFontTx/>
              <a:buNone/>
            </a:pPr>
            <a:endParaRPr lang="en-US" smtClean="0"/>
          </a:p>
        </p:txBody>
      </p:sp>
      <p:pic>
        <p:nvPicPr>
          <p:cNvPr id="2560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288" y="1196975"/>
            <a:ext cx="2070100" cy="30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10" descr="kopf_sig_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5525" y="4868863"/>
            <a:ext cx="14255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nSpc>
                <a:spcPct val="90000"/>
              </a:lnSpc>
            </a:pPr>
            <a:r>
              <a:rPr lang="en-GB" sz="2400" smtClean="0"/>
              <a:t>Is there a lesion or disease of the somatosensory system?</a:t>
            </a:r>
            <a:br>
              <a:rPr lang="en-GB" sz="2400" smtClean="0"/>
            </a:br>
            <a:r>
              <a:rPr lang="en-GB" sz="1600" smtClean="0"/>
              <a:t/>
            </a:r>
            <a:br>
              <a:rPr lang="en-GB" sz="1600" smtClean="0"/>
            </a:br>
            <a:endParaRPr lang="en-GB" smtClean="0"/>
          </a:p>
        </p:txBody>
      </p:sp>
      <p:sp>
        <p:nvSpPr>
          <p:cNvPr id="26627" name="Rectangle 3"/>
          <p:cNvSpPr>
            <a:spLocks noGrp="1" noChangeArrowheads="1"/>
          </p:cNvSpPr>
          <p:nvPr>
            <p:ph type="body" sz="half" idx="1"/>
          </p:nvPr>
        </p:nvSpPr>
        <p:spPr>
          <a:xfrm>
            <a:off x="319088" y="1557338"/>
            <a:ext cx="5821362" cy="1368425"/>
          </a:xfrm>
        </p:spPr>
        <p:txBody>
          <a:bodyPr/>
          <a:lstStyle/>
          <a:p>
            <a:pPr marL="836613" lvl="1" indent="-379413">
              <a:buFont typeface="Symbol" pitchFamily="18" charset="2"/>
              <a:buChar char="·"/>
            </a:pPr>
            <a:r>
              <a:rPr lang="en-US" smtClean="0">
                <a:solidFill>
                  <a:srgbClr val="00B0F0"/>
                </a:solidFill>
              </a:rPr>
              <a:t>Clinical history and examination</a:t>
            </a:r>
          </a:p>
          <a:p>
            <a:pPr marL="836613" lvl="1" indent="-379413">
              <a:buFont typeface="Symbol" pitchFamily="18" charset="2"/>
              <a:buChar char="·"/>
            </a:pPr>
            <a:r>
              <a:rPr lang="en-US" smtClean="0"/>
              <a:t>Imaging</a:t>
            </a:r>
          </a:p>
          <a:p>
            <a:pPr marL="455613" indent="-455613">
              <a:buFontTx/>
              <a:buNone/>
            </a:pPr>
            <a:endParaRPr lang="en-US" smtClean="0"/>
          </a:p>
        </p:txBody>
      </p:sp>
      <p:pic>
        <p:nvPicPr>
          <p:cNvPr id="26628" name="Picture 14" desc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738" y="3357563"/>
            <a:ext cx="3141662"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5" descr="thalamic stoke"/>
          <p:cNvPicPr>
            <a:picLocks noChangeAspect="1" noChangeArrowheads="1"/>
          </p:cNvPicPr>
          <p:nvPr/>
        </p:nvPicPr>
        <p:blipFill>
          <a:blip r:embed="rId3">
            <a:extLst>
              <a:ext uri="{28A0092B-C50C-407E-A947-70E740481C1C}">
                <a14:useLocalDpi xmlns:a14="http://schemas.microsoft.com/office/drawing/2010/main" val="0"/>
              </a:ext>
            </a:extLst>
          </a:blip>
          <a:srcRect r="5582" b="5894"/>
          <a:stretch>
            <a:fillRect/>
          </a:stretch>
        </p:blipFill>
        <p:spPr bwMode="auto">
          <a:xfrm>
            <a:off x="7088188" y="3284538"/>
            <a:ext cx="28987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 y="3357563"/>
            <a:ext cx="2881313"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nSpc>
                <a:spcPct val="90000"/>
              </a:lnSpc>
            </a:pPr>
            <a:r>
              <a:rPr lang="en-GB" sz="2400" smtClean="0"/>
              <a:t>Is there a lesion or disease of the somatosensory system?</a:t>
            </a:r>
            <a:br>
              <a:rPr lang="en-GB" sz="2400" smtClean="0"/>
            </a:br>
            <a:r>
              <a:rPr lang="en-GB" sz="1600" smtClean="0"/>
              <a:t/>
            </a:r>
            <a:br>
              <a:rPr lang="en-GB" sz="1600" smtClean="0"/>
            </a:br>
            <a:endParaRPr lang="en-GB" smtClean="0"/>
          </a:p>
        </p:txBody>
      </p:sp>
      <p:sp>
        <p:nvSpPr>
          <p:cNvPr id="27651" name="Rectangle 3"/>
          <p:cNvSpPr>
            <a:spLocks noGrp="1" noChangeArrowheads="1"/>
          </p:cNvSpPr>
          <p:nvPr>
            <p:ph type="body" sz="half" idx="1"/>
          </p:nvPr>
        </p:nvSpPr>
        <p:spPr>
          <a:xfrm>
            <a:off x="-142875" y="1357313"/>
            <a:ext cx="5821363" cy="4800600"/>
          </a:xfrm>
        </p:spPr>
        <p:txBody>
          <a:bodyPr/>
          <a:lstStyle/>
          <a:p>
            <a:pPr marL="836613" lvl="1" indent="-379413">
              <a:buFont typeface="Symbol" pitchFamily="18" charset="2"/>
              <a:buChar char="·"/>
            </a:pPr>
            <a:r>
              <a:rPr lang="en-US" smtClean="0">
                <a:solidFill>
                  <a:srgbClr val="00B0F0"/>
                </a:solidFill>
              </a:rPr>
              <a:t>Clinical history and examination</a:t>
            </a:r>
          </a:p>
          <a:p>
            <a:pPr marL="836613" lvl="1" indent="-379413">
              <a:buFont typeface="Symbol" pitchFamily="18" charset="2"/>
              <a:buChar char="·"/>
            </a:pPr>
            <a:r>
              <a:rPr lang="en-US" smtClean="0">
                <a:solidFill>
                  <a:srgbClr val="00B0F0"/>
                </a:solidFill>
              </a:rPr>
              <a:t>Imaging</a:t>
            </a:r>
          </a:p>
          <a:p>
            <a:pPr marL="836613" lvl="1" indent="-379413">
              <a:buFont typeface="Symbol" pitchFamily="18" charset="2"/>
              <a:buChar char="·"/>
            </a:pPr>
            <a:r>
              <a:rPr lang="en-US" smtClean="0">
                <a:solidFill>
                  <a:srgbClr val="0000CC"/>
                </a:solidFill>
              </a:rPr>
              <a:t>Electrophysiological studies</a:t>
            </a:r>
          </a:p>
          <a:p>
            <a:pPr marL="1236663" lvl="2" indent="-379413">
              <a:buFont typeface="Symbol" pitchFamily="18" charset="2"/>
              <a:buChar char="·"/>
            </a:pPr>
            <a:r>
              <a:rPr lang="en-US" smtClean="0">
                <a:solidFill>
                  <a:srgbClr val="0000CC"/>
                </a:solidFill>
              </a:rPr>
              <a:t>EMG/Motor NCS/Sensory NCS</a:t>
            </a:r>
          </a:p>
          <a:p>
            <a:pPr marL="1693863" lvl="3" indent="-379413">
              <a:buFont typeface="Arial" charset="0"/>
              <a:buChar char="•"/>
            </a:pPr>
            <a:r>
              <a:rPr lang="en-US" smtClean="0">
                <a:solidFill>
                  <a:srgbClr val="0000CC"/>
                </a:solidFill>
              </a:rPr>
              <a:t>Can determine site of focal lesion</a:t>
            </a:r>
          </a:p>
          <a:p>
            <a:pPr marL="1693863" lvl="3" indent="-379413">
              <a:buFont typeface="Arial" charset="0"/>
              <a:buChar char="•"/>
            </a:pPr>
            <a:r>
              <a:rPr lang="en-US" smtClean="0">
                <a:solidFill>
                  <a:srgbClr val="0000CC"/>
                </a:solidFill>
              </a:rPr>
              <a:t>Can differentiate between:</a:t>
            </a:r>
          </a:p>
          <a:p>
            <a:pPr marL="2151063" lvl="4" indent="-379413">
              <a:buFont typeface="Arial" charset="0"/>
              <a:buChar char="•"/>
            </a:pPr>
            <a:r>
              <a:rPr lang="en-US" smtClean="0">
                <a:solidFill>
                  <a:srgbClr val="0000CC"/>
                </a:solidFill>
              </a:rPr>
              <a:t>Axonal loss  - ↓ CAP amplitude</a:t>
            </a:r>
          </a:p>
          <a:p>
            <a:pPr marL="2151063" lvl="4" indent="-379413">
              <a:buFont typeface="Arial" charset="0"/>
              <a:buChar char="•"/>
            </a:pPr>
            <a:r>
              <a:rPr lang="en-US" smtClean="0">
                <a:solidFill>
                  <a:srgbClr val="0000CC"/>
                </a:solidFill>
              </a:rPr>
              <a:t>Demyelination  - ↓ CV </a:t>
            </a:r>
          </a:p>
          <a:p>
            <a:pPr marL="1693863" lvl="3" indent="-379413">
              <a:buFont typeface="Arial" charset="0"/>
              <a:buChar char="•"/>
            </a:pPr>
            <a:r>
              <a:rPr lang="en-US" smtClean="0">
                <a:solidFill>
                  <a:srgbClr val="0000CC"/>
                </a:solidFill>
              </a:rPr>
              <a:t>Sensitive to functional changes in large fibres, but not small fibres</a:t>
            </a:r>
          </a:p>
          <a:p>
            <a:pPr marL="455613" indent="-455613">
              <a:buFontTx/>
              <a:buNone/>
            </a:pPr>
            <a:endParaRPr lang="en-US" smtClean="0"/>
          </a:p>
        </p:txBody>
      </p:sp>
      <p:pic>
        <p:nvPicPr>
          <p:cNvPr id="27652" name="Picture 8" descr="sna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3929063"/>
            <a:ext cx="4137025"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9" descr="em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7875" y="928688"/>
            <a:ext cx="4137025"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ckblu">
  <a:themeElements>
    <a:clrScheme name="blckblu 8">
      <a:dk1>
        <a:srgbClr val="003399"/>
      </a:dk1>
      <a:lt1>
        <a:srgbClr val="FFFFFF"/>
      </a:lt1>
      <a:dk2>
        <a:srgbClr val="000000"/>
      </a:dk2>
      <a:lt2>
        <a:srgbClr val="081D58"/>
      </a:lt2>
      <a:accent1>
        <a:srgbClr val="F57B49"/>
      </a:accent1>
      <a:accent2>
        <a:srgbClr val="F95AB7"/>
      </a:accent2>
      <a:accent3>
        <a:srgbClr val="FFFFFF"/>
      </a:accent3>
      <a:accent4>
        <a:srgbClr val="002A82"/>
      </a:accent4>
      <a:accent5>
        <a:srgbClr val="F9BFB1"/>
      </a:accent5>
      <a:accent6>
        <a:srgbClr val="E251A6"/>
      </a:accent6>
      <a:hlink>
        <a:srgbClr val="FC0128"/>
      </a:hlink>
      <a:folHlink>
        <a:srgbClr val="618FFD"/>
      </a:folHlink>
    </a:clrScheme>
    <a:fontScheme name="blckblu">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FFF200">
                <a:alpha val="45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ckbl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ckblu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ckblu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ckblu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ckbl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ckbl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ckbl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ckblu 8">
        <a:dk1>
          <a:srgbClr val="003399"/>
        </a:dk1>
        <a:lt1>
          <a:srgbClr val="FFFFFF"/>
        </a:lt1>
        <a:dk2>
          <a:srgbClr val="000000"/>
        </a:dk2>
        <a:lt2>
          <a:srgbClr val="081D58"/>
        </a:lt2>
        <a:accent1>
          <a:srgbClr val="F57B49"/>
        </a:accent1>
        <a:accent2>
          <a:srgbClr val="F95AB7"/>
        </a:accent2>
        <a:accent3>
          <a:srgbClr val="FFFFFF"/>
        </a:accent3>
        <a:accent4>
          <a:srgbClr val="002A82"/>
        </a:accent4>
        <a:accent5>
          <a:srgbClr val="F9BFB1"/>
        </a:accent5>
        <a:accent6>
          <a:srgbClr val="E251A6"/>
        </a:accent6>
        <a:hlink>
          <a:srgbClr val="FC0128"/>
        </a:hlink>
        <a:folHlink>
          <a:srgbClr val="618FF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ckblu">
  <a:themeElements>
    <a:clrScheme name="blckblu 8">
      <a:dk1>
        <a:srgbClr val="003399"/>
      </a:dk1>
      <a:lt1>
        <a:srgbClr val="FFFFFF"/>
      </a:lt1>
      <a:dk2>
        <a:srgbClr val="000000"/>
      </a:dk2>
      <a:lt2>
        <a:srgbClr val="081D58"/>
      </a:lt2>
      <a:accent1>
        <a:srgbClr val="F57B49"/>
      </a:accent1>
      <a:accent2>
        <a:srgbClr val="F95AB7"/>
      </a:accent2>
      <a:accent3>
        <a:srgbClr val="FFFFFF"/>
      </a:accent3>
      <a:accent4>
        <a:srgbClr val="002A82"/>
      </a:accent4>
      <a:accent5>
        <a:srgbClr val="F9BFB1"/>
      </a:accent5>
      <a:accent6>
        <a:srgbClr val="E251A6"/>
      </a:accent6>
      <a:hlink>
        <a:srgbClr val="FC0128"/>
      </a:hlink>
      <a:folHlink>
        <a:srgbClr val="618FFD"/>
      </a:folHlink>
    </a:clrScheme>
    <a:fontScheme name="blckblu">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FFF200">
                <a:alpha val="45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ckbl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ckblu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ckblu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ckblu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ckbl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ckbl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ckbl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ckblu 8">
        <a:dk1>
          <a:srgbClr val="003399"/>
        </a:dk1>
        <a:lt1>
          <a:srgbClr val="FFFFFF"/>
        </a:lt1>
        <a:dk2>
          <a:srgbClr val="000000"/>
        </a:dk2>
        <a:lt2>
          <a:srgbClr val="081D58"/>
        </a:lt2>
        <a:accent1>
          <a:srgbClr val="F57B49"/>
        </a:accent1>
        <a:accent2>
          <a:srgbClr val="F95AB7"/>
        </a:accent2>
        <a:accent3>
          <a:srgbClr val="FFFFFF"/>
        </a:accent3>
        <a:accent4>
          <a:srgbClr val="002A82"/>
        </a:accent4>
        <a:accent5>
          <a:srgbClr val="F9BFB1"/>
        </a:accent5>
        <a:accent6>
          <a:srgbClr val="E251A6"/>
        </a:accent6>
        <a:hlink>
          <a:srgbClr val="FC0128"/>
        </a:hlink>
        <a:folHlink>
          <a:srgbClr val="618FF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c:\msoffice\powerpnt\template\sldshow\blckblu.ppt</Template>
  <TotalTime>1472340424</TotalTime>
  <Pages>12</Pages>
  <Words>2708</Words>
  <Application>Microsoft Office PowerPoint</Application>
  <PresentationFormat>35mm Slides</PresentationFormat>
  <Paragraphs>798</Paragraphs>
  <Slides>47</Slides>
  <Notes>14</Notes>
  <HiddenSlides>0</HiddenSlides>
  <MMClips>0</MMClips>
  <ScaleCrop>false</ScaleCrop>
  <HeadingPairs>
    <vt:vector size="6" baseType="variant">
      <vt:variant>
        <vt:lpstr>Theme</vt:lpstr>
      </vt:variant>
      <vt:variant>
        <vt:i4>4</vt:i4>
      </vt:variant>
      <vt:variant>
        <vt:lpstr>Embedded OLE Servers</vt:lpstr>
      </vt:variant>
      <vt:variant>
        <vt:i4>4</vt:i4>
      </vt:variant>
      <vt:variant>
        <vt:lpstr>Slide Titles</vt:lpstr>
      </vt:variant>
      <vt:variant>
        <vt:i4>47</vt:i4>
      </vt:variant>
    </vt:vector>
  </HeadingPairs>
  <TitlesOfParts>
    <vt:vector size="55" baseType="lpstr">
      <vt:lpstr>blckblu</vt:lpstr>
      <vt:lpstr>2_Default Design</vt:lpstr>
      <vt:lpstr>7_Default Design</vt:lpstr>
      <vt:lpstr>1_blckblu</vt:lpstr>
      <vt:lpstr>Photo Editor Photo</vt:lpstr>
      <vt:lpstr>Worksheet</vt:lpstr>
      <vt:lpstr>SPW 10.0 Graph</vt:lpstr>
      <vt:lpstr>Microsoft Excel Chart</vt:lpstr>
      <vt:lpstr>Neuropathic pain 2</vt:lpstr>
      <vt:lpstr>PowerPoint Presentation</vt:lpstr>
      <vt:lpstr>Assessment of Neuropathic Pain in the Clinic   NeuPSIG guidelines on neuropathic pain assessment.    Haanpaa et al. Pain 2011;152:14-27.     </vt:lpstr>
      <vt:lpstr>Clinical Heterogeneity of Neuropathic Pain – Symptoms &amp; Signs</vt:lpstr>
      <vt:lpstr>Diagnosis &amp; Assessment of Neuropathic Pain  </vt:lpstr>
      <vt:lpstr>Diagnosis &amp; Assessment of Neuropathic Pain  </vt:lpstr>
      <vt:lpstr>Is there a lesion or disease of the somatosensory system?  </vt:lpstr>
      <vt:lpstr>Is there a lesion or disease of the somatosensory system?  </vt:lpstr>
      <vt:lpstr>Is there a lesion or disease of the somatosensory system?  </vt:lpstr>
      <vt:lpstr>Is there a lesion or disease of the somatosensory system?</vt:lpstr>
      <vt:lpstr>PowerPoint Presentation</vt:lpstr>
      <vt:lpstr>DFNS  QST Protocol</vt:lpstr>
      <vt:lpstr> </vt:lpstr>
      <vt:lpstr>PowerPoint Presentation</vt:lpstr>
      <vt:lpstr>Clinical Heterogeneity of Neuropathic Pain – Clinical Signs</vt:lpstr>
      <vt:lpstr>QST Profiles &amp; TRPV1 Polymorphisims Neuropathic Patients Binder et al PLoS ONE 2011; 6: e17387</vt:lpstr>
      <vt:lpstr>Is there a lesion or disease of the somatosensory system?  </vt:lpstr>
      <vt:lpstr>Diagnosis &amp; Assessment of Neuropathic Pain  </vt:lpstr>
      <vt:lpstr>Is The Pain Neuropathic?</vt:lpstr>
      <vt:lpstr>Is The Pain Neuropathic?</vt:lpstr>
      <vt:lpstr> Douleur Neuropathique 4 Questions (DN4) Bouhassira  et al Pain 2005;114:29–36  </vt:lpstr>
      <vt:lpstr>Diagnosis &amp; Assessment of Neuropathic Pain  </vt:lpstr>
      <vt:lpstr>How severe is the pain? </vt:lpstr>
      <vt:lpstr>British Pain Society  www.britishpainsociety.org</vt:lpstr>
      <vt:lpstr>Diagnosis &amp; Assessment of Neuropathic Pain  </vt:lpstr>
      <vt:lpstr>Co-morbidity associated with peripheral neuropathic pain</vt:lpstr>
      <vt:lpstr>What is the impact of the pain?  </vt:lpstr>
      <vt:lpstr>Diagnosis &amp; Assessment of Neuropathic Pain  </vt:lpstr>
      <vt:lpstr>TREATMENT OF NEUROPATHIC PAIN  ;r</vt:lpstr>
      <vt:lpstr>PHARMACOLOGICAL TREATMENT</vt:lpstr>
      <vt:lpstr>PowerPoint Presentation</vt:lpstr>
      <vt:lpstr>Algorithm for Peripheral Neuropathic Pain Treatment</vt:lpstr>
      <vt:lpstr>Topical Therapies</vt:lpstr>
      <vt:lpstr>Tricyclic Antidepressants</vt:lpstr>
      <vt:lpstr>Gabapentin &amp; Pregabalin</vt:lpstr>
      <vt:lpstr>Clinical Heterogeneity of Neuropathic Pain – Symptoms &amp; Signs</vt:lpstr>
      <vt:lpstr>Predicting Pain Mechanisms and Treatment Responses at The Individual Patient Level</vt:lpstr>
      <vt:lpstr>Efficacy Of Pregabalin In HIV Neuropathy Patient Subset With Pin Prick Hyperalgesia Adapted from: Simpson et al Neurology 2010;74:413</vt:lpstr>
      <vt:lpstr>PowerPoint Presentation</vt:lpstr>
      <vt:lpstr>PowerPoint Presentation</vt:lpstr>
      <vt:lpstr>Opioids for Persistent Pain- Good Practice 2010  </vt:lpstr>
      <vt:lpstr>Opioids for Persistent Pain- Good Practice 2010</vt:lpstr>
      <vt:lpstr>Opioids for Persistent Pain- Good Practice 2010</vt:lpstr>
      <vt:lpstr>Interventional Treatments For Neuropathic Pain</vt:lpstr>
      <vt:lpstr>Spinal Cord Stimulation</vt:lpstr>
      <vt:lpstr>Surgery for Trigeminal Neuralgia </vt:lpstr>
      <vt:lpstr>NEUROPATHIC PAIN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Dr Andrew Rice</dc:creator>
  <cp:lastModifiedBy>Shiel, Nuala</cp:lastModifiedBy>
  <cp:revision>286</cp:revision>
  <cp:lastPrinted>1998-10-30T10:31:00Z</cp:lastPrinted>
  <dcterms:created xsi:type="dcterms:W3CDTF">1998-02-02T13:38:22Z</dcterms:created>
  <dcterms:modified xsi:type="dcterms:W3CDTF">2012-11-26T15:43:50Z</dcterms:modified>
</cp:coreProperties>
</file>