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83" r:id="rId9"/>
    <p:sldId id="264" r:id="rId10"/>
    <p:sldId id="265" r:id="rId11"/>
    <p:sldId id="284" r:id="rId12"/>
    <p:sldId id="285" r:id="rId13"/>
    <p:sldId id="266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81" r:id="rId22"/>
    <p:sldId id="275" r:id="rId23"/>
    <p:sldId id="276" r:id="rId24"/>
    <p:sldId id="277" r:id="rId25"/>
    <p:sldId id="278" r:id="rId26"/>
    <p:sldId id="279" r:id="rId27"/>
    <p:sldId id="280" r:id="rId28"/>
    <p:sldId id="282" r:id="rId29"/>
  </p:sldIdLst>
  <p:sldSz cx="9144000" cy="6858000" type="screen4x3"/>
  <p:notesSz cx="6858000" cy="9144000"/>
  <p:custDataLst>
    <p:tags r:id="rId31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78" autoAdjust="0"/>
    <p:restoredTop sz="94660"/>
  </p:normalViewPr>
  <p:slideViewPr>
    <p:cSldViewPr>
      <p:cViewPr>
        <p:scale>
          <a:sx n="50" d="100"/>
          <a:sy n="50" d="100"/>
        </p:scale>
        <p:origin x="-798" y="-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alibri" pitchFamily="34" charset="0"/>
              </a:defRPr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3CFAF3D3-09F4-4436-9DC2-1BC784FBAE30}" type="datetimeFigureOut">
              <a:rPr lang="en-US"/>
              <a:pPr/>
              <a:t>11/20/2012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alibri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A23F4F69-65C9-4052-BC09-C7722BEA422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1108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06/11/2012 12:00-13:00</a:t>
            </a: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825683-35A8-4709-B827-D25FCD4ACBB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6515607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06/11/2012 12:00-13:00</a:t>
            </a: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A50528-3DEA-419F-8F87-53813FC5DDD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788888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06/11/2012 12:00-13:00</a:t>
            </a: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65D96D-E20F-4CD2-8BD7-8867969D346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077182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06/11/2012 12:00-13:00</a:t>
            </a: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1BAEF3-858B-4AD0-8226-CDF1325554B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746742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smtClean="0"/>
              <a:t>06/11/2012 12:00-13:00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4E8080-07D8-442D-A4DA-E17C75B603A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11900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06/11/2012 12:00-13:00</a:t>
            </a:r>
            <a:endParaRPr lang="en-GB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A83DB4-DD44-45C0-A4D7-47FA3CB748B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82812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06/11/2012 12:00-13:00</a:t>
            </a:r>
            <a:endParaRPr lang="en-GB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8DA235-10E3-4898-A85F-5C90CEDF31A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1941820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06/11/2012 12:00-13:00</a:t>
            </a:r>
            <a:endParaRPr lang="en-GB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D4EFF5-E428-461F-A7CA-5A0ED348929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014491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06/11/2012 12:00-13:00</a:t>
            </a:r>
            <a:endParaRPr lang="en-GB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2FAD31-49AD-408F-BCC6-ED44114078E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56484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06/11/2012 12:00-13:00</a:t>
            </a:r>
            <a:endParaRPr lang="en-GB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5C45BA-5315-4D36-98D8-75540D8FAA7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3437291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06/11/2012 12:00-13:00</a:t>
            </a:r>
            <a:endParaRPr lang="en-GB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57EC8D-6F92-4575-9B31-6075E86E1EF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712976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09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BCBCBC"/>
                </a:solidFill>
                <a:latin typeface="Book Antiqua" pitchFamily="18" charset="0"/>
              </a:defRPr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GB" smtClean="0"/>
              <a:t>06/11/2012 12:00-13:00</a:t>
            </a:r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BCBCBC"/>
                </a:solidFill>
                <a:latin typeface="Book Antiqua" pitchFamily="18" charset="0"/>
              </a:defRPr>
            </a:lvl1pPr>
          </a:lstStyle>
          <a:p>
            <a:fld id="{6054FB57-AB2F-40F5-8347-F27693C04FF5}" type="slidenum">
              <a:rPr lang="en-GB"/>
              <a:pPr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91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980728"/>
            <a:ext cx="8229600" cy="221967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6000" cap="none" dirty="0" smtClean="0">
                <a:effectLst/>
                <a:latin typeface="Arial" pitchFamily="34" charset="0"/>
                <a:cs typeface="Arial" pitchFamily="34" charset="0"/>
              </a:rPr>
              <a:t>Muscle relaxation and muscle relaxants</a:t>
            </a:r>
            <a:endParaRPr lang="en-GB" sz="6000" cap="none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7" name="Subtitle 2"/>
          <p:cNvSpPr>
            <a:spLocks noGrp="1"/>
          </p:cNvSpPr>
          <p:nvPr>
            <p:ph type="subTitle" idx="1"/>
          </p:nvPr>
        </p:nvSpPr>
        <p:spPr>
          <a:xfrm>
            <a:off x="1371600" y="3645023"/>
            <a:ext cx="6400800" cy="1439739"/>
          </a:xfrm>
        </p:spPr>
        <p:txBody>
          <a:bodyPr/>
          <a:lstStyle/>
          <a:p>
            <a:pPr eaLnBrk="1" hangingPunct="1"/>
            <a:r>
              <a:rPr lang="en-GB" sz="3200" dirty="0" smtClean="0">
                <a:latin typeface="Arial" pitchFamily="34" charset="0"/>
                <a:cs typeface="Arial" pitchFamily="34" charset="0"/>
              </a:rPr>
              <a:t>Dr Chris Edge</a:t>
            </a:r>
            <a:endParaRPr lang="en-GB" sz="32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Vecuronium</a:t>
            </a:r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Rocuronium</a:t>
            </a:r>
          </a:p>
          <a:p>
            <a:pPr eaLnBrk="1" hangingPunct="1"/>
            <a:endParaRPr lang="en-GB" smtClean="0"/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These are examples of steroidal-based muscle relaxants</a:t>
            </a:r>
          </a:p>
          <a:p>
            <a:pPr eaLnBrk="1" hangingPunct="1"/>
            <a:r>
              <a:rPr lang="en-GB" smtClean="0"/>
              <a:t>They act in a </a:t>
            </a:r>
            <a:r>
              <a:rPr lang="en-GB" smtClean="0">
                <a:solidFill>
                  <a:srgbClr val="FF0000"/>
                </a:solidFill>
              </a:rPr>
              <a:t>NON-DEPOLARIZING</a:t>
            </a:r>
            <a:r>
              <a:rPr lang="en-GB" smtClean="0"/>
              <a:t> manner</a:t>
            </a:r>
          </a:p>
          <a:p>
            <a:pPr eaLnBrk="1" hangingPunct="1"/>
            <a:endParaRPr lang="en-GB" smtClean="0"/>
          </a:p>
        </p:txBody>
      </p:sp>
      <p:pic>
        <p:nvPicPr>
          <p:cNvPr id="12290" name="Picture 7" descr="Rocuronium Structur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700" y="2590800"/>
            <a:ext cx="268605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Other Muscle Relaxants - III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06/11/2012 12:00-13:00</a:t>
            </a:r>
            <a:endParaRPr lang="en-GB" dirty="0"/>
          </a:p>
        </p:txBody>
      </p:sp>
      <p:sp>
        <p:nvSpPr>
          <p:cNvPr id="12294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3BF2F1B-CD23-4FA0-8AF5-159209F45F7E}" type="slidenum">
              <a:rPr lang="en-GB">
                <a:solidFill>
                  <a:srgbClr val="BCBCBC"/>
                </a:solidFill>
                <a:latin typeface="Book Antiqua" pitchFamily="18" charset="0"/>
              </a:rPr>
              <a:pPr eaLnBrk="1" hangingPunct="1"/>
              <a:t>10</a:t>
            </a:fld>
            <a:endParaRPr lang="en-GB">
              <a:solidFill>
                <a:srgbClr val="BCBCBC"/>
              </a:solidFill>
              <a:latin typeface="Book Antiqua" pitchFamily="18" charset="0"/>
            </a:endParaRPr>
          </a:p>
        </p:txBody>
      </p:sp>
      <p:pic>
        <p:nvPicPr>
          <p:cNvPr id="12295" name="Picture 6" descr="Vecuronium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7563" y="1143000"/>
            <a:ext cx="2257425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2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22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Pharmacokinetics of Non-Depolarizing Agents - 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Elimination half-life of </a:t>
            </a:r>
            <a:r>
              <a:rPr lang="en-GB" dirty="0" err="1" smtClean="0"/>
              <a:t>atracurium</a:t>
            </a:r>
            <a:r>
              <a:rPr lang="en-GB" dirty="0" smtClean="0"/>
              <a:t> is about 30 </a:t>
            </a:r>
            <a:r>
              <a:rPr lang="en-GB" dirty="0" err="1" smtClean="0"/>
              <a:t>mins</a:t>
            </a:r>
            <a:r>
              <a:rPr lang="en-GB" dirty="0" smtClean="0"/>
              <a:t>; elimination half-life of other agents is &gt;60 </a:t>
            </a:r>
            <a:r>
              <a:rPr lang="en-GB" dirty="0" err="1" smtClean="0"/>
              <a:t>mins</a:t>
            </a:r>
            <a:endParaRPr lang="en-GB" dirty="0"/>
          </a:p>
          <a:p>
            <a:r>
              <a:rPr lang="en-GB" dirty="0" err="1" smtClean="0"/>
              <a:t>Atracurium</a:t>
            </a:r>
            <a:r>
              <a:rPr lang="en-GB" dirty="0" smtClean="0"/>
              <a:t> metabolised by Hofmann degradation and non-specific </a:t>
            </a:r>
            <a:r>
              <a:rPr lang="en-GB" dirty="0" err="1" smtClean="0"/>
              <a:t>esterases</a:t>
            </a:r>
            <a:r>
              <a:rPr lang="en-GB" dirty="0" smtClean="0"/>
              <a:t>, therefore not affected by hepatic or renal failure</a:t>
            </a:r>
          </a:p>
          <a:p>
            <a:r>
              <a:rPr lang="en-GB" dirty="0" err="1" smtClean="0"/>
              <a:t>Vecuronium</a:t>
            </a:r>
            <a:r>
              <a:rPr lang="en-GB" dirty="0" smtClean="0"/>
              <a:t> metabolised by </a:t>
            </a:r>
            <a:r>
              <a:rPr lang="en-GB" dirty="0" err="1" smtClean="0"/>
              <a:t>deacetylation</a:t>
            </a:r>
            <a:r>
              <a:rPr lang="en-GB" dirty="0" smtClean="0"/>
              <a:t> in the liver to 3-OH, 17-OH and 3,17-di-OH </a:t>
            </a:r>
            <a:r>
              <a:rPr lang="en-GB" dirty="0" err="1" smtClean="0"/>
              <a:t>vecuronium</a:t>
            </a:r>
            <a:r>
              <a:rPr lang="en-GB" dirty="0" smtClean="0"/>
              <a:t>; may be of clinical significance after prolonged dosing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06/11/2012 12:00-13:00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BAEF3-858B-4AD0-8226-CDF1325554B4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721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Pharmacokinetics of Non-Depolarizing Agents - II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 fontScale="92500" lnSpcReduction="10000"/>
          </a:bodyPr>
          <a:lstStyle/>
          <a:p>
            <a:r>
              <a:rPr lang="en-GB" dirty="0" err="1" smtClean="0"/>
              <a:t>Atracurium</a:t>
            </a:r>
            <a:r>
              <a:rPr lang="en-GB" dirty="0" smtClean="0"/>
              <a:t> and </a:t>
            </a:r>
            <a:r>
              <a:rPr lang="en-GB" dirty="0" err="1" smtClean="0"/>
              <a:t>vecuronium</a:t>
            </a:r>
            <a:r>
              <a:rPr lang="en-GB" dirty="0" smtClean="0"/>
              <a:t> are largely (60-90%) protein bound to albumin so volume of distribution is small (~200 ml/kg)</a:t>
            </a:r>
          </a:p>
          <a:p>
            <a:r>
              <a:rPr lang="en-GB" dirty="0" smtClean="0"/>
              <a:t>Both agents have charged nitrogen atoms so are not able to cross the blood-brain barrier</a:t>
            </a:r>
          </a:p>
          <a:p>
            <a:r>
              <a:rPr lang="en-GB" dirty="0" smtClean="0"/>
              <a:t>Duration of action is prolonged by:</a:t>
            </a:r>
          </a:p>
          <a:p>
            <a:pPr lvl="1"/>
            <a:r>
              <a:rPr lang="en-GB" dirty="0" smtClean="0"/>
              <a:t>Hypokalaemia</a:t>
            </a:r>
          </a:p>
          <a:p>
            <a:pPr lvl="1"/>
            <a:r>
              <a:rPr lang="en-GB" dirty="0" smtClean="0"/>
              <a:t>Hypocalcaemia</a:t>
            </a:r>
          </a:p>
          <a:p>
            <a:pPr lvl="1"/>
            <a:r>
              <a:rPr lang="en-GB" dirty="0" err="1" smtClean="0"/>
              <a:t>Hypermagnesaemia</a:t>
            </a:r>
            <a:endParaRPr lang="en-GB" dirty="0" smtClean="0"/>
          </a:p>
          <a:p>
            <a:pPr lvl="1"/>
            <a:r>
              <a:rPr lang="en-GB" dirty="0" err="1" smtClean="0"/>
              <a:t>Hypoproteinaemia</a:t>
            </a:r>
            <a:endParaRPr lang="en-GB" dirty="0" smtClean="0"/>
          </a:p>
          <a:p>
            <a:pPr lvl="1"/>
            <a:r>
              <a:rPr lang="en-GB" dirty="0" smtClean="0"/>
              <a:t>Dehydration</a:t>
            </a:r>
          </a:p>
          <a:p>
            <a:pPr lvl="1"/>
            <a:r>
              <a:rPr lang="en-GB" dirty="0" smtClean="0"/>
              <a:t>Acidosis</a:t>
            </a:r>
          </a:p>
          <a:p>
            <a:pPr lvl="1"/>
            <a:r>
              <a:rPr lang="en-GB" dirty="0" err="1" smtClean="0"/>
              <a:t>Hypercapnia</a:t>
            </a:r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06/11/2012 12:00-13:00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BAEF3-858B-4AD0-8226-CDF1325554B4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64546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Acetylcholinereceptor 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75" y="1222375"/>
            <a:ext cx="4083050" cy="549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0"/>
            <a:ext cx="86868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Action of Muscle Relaxants - 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" y="1214438"/>
            <a:ext cx="3857625" cy="4525962"/>
          </a:xfrm>
        </p:spPr>
        <p:txBody>
          <a:bodyPr>
            <a:normAutofit fontScale="92500" lnSpcReduction="1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GB" dirty="0" smtClean="0"/>
              <a:t>In previous slides, have had </a:t>
            </a:r>
            <a:r>
              <a:rPr lang="en-GB" dirty="0" smtClean="0">
                <a:solidFill>
                  <a:srgbClr val="FF0000"/>
                </a:solidFill>
              </a:rPr>
              <a:t>DEPOLARIZING</a:t>
            </a:r>
            <a:r>
              <a:rPr lang="en-GB" dirty="0" smtClean="0"/>
              <a:t> and </a:t>
            </a:r>
            <a:r>
              <a:rPr lang="en-GB" dirty="0" smtClean="0">
                <a:solidFill>
                  <a:srgbClr val="FF0000"/>
                </a:solidFill>
              </a:rPr>
              <a:t>NON-DEPOLARIZING</a:t>
            </a:r>
            <a:r>
              <a:rPr lang="en-GB" dirty="0" smtClean="0"/>
              <a:t> muscle relaxants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GB" dirty="0" smtClean="0"/>
              <a:t>To understand the difference, must recall the structure of the acetylcholine receptor: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06/11/2012 12:00-13:00</a:t>
            </a:r>
            <a:endParaRPr lang="en-GB"/>
          </a:p>
        </p:txBody>
      </p:sp>
      <p:sp>
        <p:nvSpPr>
          <p:cNvPr id="1331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27C6BF2-C1FB-4361-B779-D6CA1813325E}" type="slidenum">
              <a:rPr lang="en-GB">
                <a:solidFill>
                  <a:srgbClr val="BCBCBC"/>
                </a:solidFill>
                <a:latin typeface="Book Antiqua" pitchFamily="18" charset="0"/>
              </a:rPr>
              <a:pPr eaLnBrk="1" hangingPunct="1"/>
              <a:t>13</a:t>
            </a:fld>
            <a:endParaRPr lang="en-GB">
              <a:solidFill>
                <a:srgbClr val="BCBCBC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Action of Muscle Relaxants - II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4313" y="1571625"/>
            <a:ext cx="3429000" cy="4525963"/>
          </a:xfrm>
        </p:spPr>
        <p:txBody>
          <a:bodyPr>
            <a:normAutofit fontScale="925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GB" dirty="0" smtClean="0"/>
              <a:t>Binding of one </a:t>
            </a:r>
            <a:r>
              <a:rPr lang="en-GB" dirty="0" err="1" smtClean="0"/>
              <a:t>ACh</a:t>
            </a:r>
            <a:r>
              <a:rPr lang="en-GB" dirty="0" smtClean="0"/>
              <a:t> molecule to one of two binding sites does not open the channel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GB" dirty="0" smtClean="0"/>
              <a:t>If </a:t>
            </a:r>
            <a:r>
              <a:rPr lang="en-GB" dirty="0" err="1" smtClean="0"/>
              <a:t>ACh</a:t>
            </a:r>
            <a:r>
              <a:rPr lang="en-GB" dirty="0" smtClean="0"/>
              <a:t> binds to both </a:t>
            </a:r>
            <a:r>
              <a:rPr lang="el-GR" dirty="0" smtClean="0"/>
              <a:t>α</a:t>
            </a:r>
            <a:r>
              <a:rPr lang="en-GB" dirty="0" smtClean="0"/>
              <a:t>-subunits simultaneously, the channel will open. Ions flow across the membrane</a:t>
            </a:r>
            <a:endParaRPr lang="en-GB" dirty="0"/>
          </a:p>
        </p:txBody>
      </p:sp>
      <p:pic>
        <p:nvPicPr>
          <p:cNvPr id="14340" name="Content Placeholder 7" descr="ACh at single alpha subunit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643313" y="1714500"/>
            <a:ext cx="2643187" cy="3989388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06/11/2012 12:00-13:00</a:t>
            </a:r>
            <a:endParaRPr lang="en-GB"/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0E9466C-0ED4-443A-8A19-611E0A6D85EC}" type="slidenum">
              <a:rPr lang="en-GB">
                <a:solidFill>
                  <a:srgbClr val="BCBCBC"/>
                </a:solidFill>
                <a:latin typeface="Book Antiqua" pitchFamily="18" charset="0"/>
              </a:rPr>
              <a:pPr eaLnBrk="1" hangingPunct="1"/>
              <a:t>14</a:t>
            </a:fld>
            <a:endParaRPr lang="en-GB">
              <a:solidFill>
                <a:srgbClr val="BCBCBC"/>
              </a:solidFill>
              <a:latin typeface="Book Antiqua" pitchFamily="18" charset="0"/>
            </a:endParaRPr>
          </a:p>
        </p:txBody>
      </p:sp>
      <p:pic>
        <p:nvPicPr>
          <p:cNvPr id="14343" name="Picture 8" descr="ACh at both alpha subunit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75" y="1698625"/>
            <a:ext cx="1285875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Action of </a:t>
            </a:r>
            <a:r>
              <a:rPr lang="en-GB" dirty="0" smtClean="0">
                <a:solidFill>
                  <a:srgbClr val="FF0000"/>
                </a:solidFill>
              </a:rPr>
              <a:t>NON-DEPOLARIZING </a:t>
            </a:r>
            <a:r>
              <a:rPr lang="en-GB" dirty="0" smtClean="0"/>
              <a:t>Muscle Relaxants</a:t>
            </a:r>
            <a:endParaRPr lang="en-GB" dirty="0"/>
          </a:p>
        </p:txBody>
      </p:sp>
      <p:sp>
        <p:nvSpPr>
          <p:cNvPr id="15363" name="Content Placeholder 2"/>
          <p:cNvSpPr>
            <a:spLocks noGrp="1"/>
          </p:cNvSpPr>
          <p:nvPr>
            <p:ph sz="half" idx="1"/>
          </p:nvPr>
        </p:nvSpPr>
        <p:spPr>
          <a:xfrm>
            <a:off x="214313" y="1643063"/>
            <a:ext cx="4329112" cy="4525962"/>
          </a:xfrm>
        </p:spPr>
        <p:txBody>
          <a:bodyPr/>
          <a:lstStyle/>
          <a:p>
            <a:pPr eaLnBrk="1" hangingPunct="1"/>
            <a:r>
              <a:rPr lang="en-GB" smtClean="0">
                <a:solidFill>
                  <a:srgbClr val="FF0000"/>
                </a:solidFill>
              </a:rPr>
              <a:t>NON_DEPOLARIZING</a:t>
            </a:r>
            <a:r>
              <a:rPr lang="en-GB" smtClean="0"/>
              <a:t> muscle relaxants bind to one of the </a:t>
            </a:r>
            <a:r>
              <a:rPr lang="el-GR" smtClean="0"/>
              <a:t>α</a:t>
            </a:r>
            <a:r>
              <a:rPr lang="en-GB" smtClean="0"/>
              <a:t>-subunits competitively.</a:t>
            </a:r>
          </a:p>
          <a:p>
            <a:pPr eaLnBrk="1" hangingPunct="1"/>
            <a:r>
              <a:rPr lang="en-GB" smtClean="0"/>
              <a:t>The receptor will not open, even if the other </a:t>
            </a:r>
            <a:r>
              <a:rPr lang="el-GR" smtClean="0"/>
              <a:t>α</a:t>
            </a:r>
            <a:r>
              <a:rPr lang="en-GB" smtClean="0"/>
              <a:t>-subunit is occupied by an acetylcholine molecule</a:t>
            </a:r>
          </a:p>
        </p:txBody>
      </p:sp>
      <p:pic>
        <p:nvPicPr>
          <p:cNvPr id="15364" name="Content Placeholder 6" descr="Curare at single alpha subunit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57813" y="1643063"/>
            <a:ext cx="1643062" cy="4046537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06/11/2012 12:00-13:00</a:t>
            </a:r>
            <a:endParaRPr lang="en-GB" dirty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033AC34-309C-4680-9CA9-FC35EF046972}" type="slidenum">
              <a:rPr lang="en-GB">
                <a:solidFill>
                  <a:srgbClr val="BCBCBC"/>
                </a:solidFill>
                <a:latin typeface="Book Antiqua" pitchFamily="18" charset="0"/>
              </a:rPr>
              <a:pPr eaLnBrk="1" hangingPunct="1"/>
              <a:t>15</a:t>
            </a:fld>
            <a:endParaRPr lang="en-GB">
              <a:solidFill>
                <a:srgbClr val="BCBCBC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Action of </a:t>
            </a:r>
            <a:r>
              <a:rPr lang="en-GB" dirty="0" smtClean="0">
                <a:solidFill>
                  <a:srgbClr val="FF0000"/>
                </a:solidFill>
              </a:rPr>
              <a:t>DEPOLARIZING </a:t>
            </a:r>
            <a:r>
              <a:rPr lang="en-GB" dirty="0" smtClean="0"/>
              <a:t>Muscle Relaxants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Suxamethonium binds simultaneously to </a:t>
            </a:r>
            <a:r>
              <a:rPr lang="en-GB" i="1" smtClean="0"/>
              <a:t>both</a:t>
            </a:r>
            <a:r>
              <a:rPr lang="en-GB" smtClean="0"/>
              <a:t> </a:t>
            </a:r>
            <a:r>
              <a:rPr lang="el-GR" smtClean="0"/>
              <a:t>α</a:t>
            </a:r>
            <a:r>
              <a:rPr lang="en-GB" smtClean="0"/>
              <a:t>-subunits, thereby activating the receptor</a:t>
            </a:r>
          </a:p>
          <a:p>
            <a:pPr eaLnBrk="1" hangingPunct="1"/>
            <a:r>
              <a:rPr lang="en-GB" smtClean="0"/>
              <a:t>Voltage-sensitive Na</a:t>
            </a:r>
            <a:r>
              <a:rPr lang="en-GB" baseline="30000" smtClean="0"/>
              <a:t>+</a:t>
            </a:r>
            <a:r>
              <a:rPr lang="en-GB" smtClean="0"/>
              <a:t> channels open, then close and are inactivated</a:t>
            </a:r>
          </a:p>
          <a:p>
            <a:pPr eaLnBrk="1" hangingPunct="1"/>
            <a:r>
              <a:rPr lang="en-GB" smtClean="0"/>
              <a:t>Cannot open again until membrane potential is reset. No electrical impulses can be conducted</a:t>
            </a:r>
          </a:p>
          <a:p>
            <a:pPr eaLnBrk="1" hangingPunct="1"/>
            <a:r>
              <a:rPr lang="en-GB" smtClean="0"/>
              <a:t>Suxamethonium is </a:t>
            </a:r>
            <a:r>
              <a:rPr lang="en-GB" i="1" smtClean="0"/>
              <a:t>not</a:t>
            </a:r>
            <a:r>
              <a:rPr lang="en-GB" smtClean="0"/>
              <a:t> destroyed by acetylcholinesterase, but by pseudocholinesterase, in a relatively much slower reaction</a:t>
            </a:r>
          </a:p>
          <a:p>
            <a:pPr eaLnBrk="1" hangingPunct="1"/>
            <a:endParaRPr lang="en-GB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06/11/2012 12:00-13:00</a:t>
            </a:r>
            <a:endParaRPr lang="en-GB"/>
          </a:p>
        </p:txBody>
      </p:sp>
      <p:sp>
        <p:nvSpPr>
          <p:cNvPr id="1638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065B3F2-2C04-4B33-BCBC-8E84FA4A8064}" type="slidenum">
              <a:rPr lang="en-GB">
                <a:solidFill>
                  <a:srgbClr val="BCBCBC"/>
                </a:solidFill>
                <a:latin typeface="Book Antiqua" pitchFamily="18" charset="0"/>
              </a:rPr>
              <a:pPr eaLnBrk="1" hangingPunct="1"/>
              <a:t>16</a:t>
            </a:fld>
            <a:endParaRPr lang="en-GB">
              <a:solidFill>
                <a:srgbClr val="BCBCBC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Reversal of Blockade by Muscle Relaxants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z="2600" smtClean="0">
                <a:solidFill>
                  <a:srgbClr val="FF0000"/>
                </a:solidFill>
              </a:rPr>
              <a:t>NON-DEPOLARIZING</a:t>
            </a:r>
            <a:r>
              <a:rPr lang="en-GB" sz="2600" smtClean="0"/>
              <a:t> muscle relaxants are competitive at the </a:t>
            </a:r>
            <a:r>
              <a:rPr lang="el-GR" sz="2600" smtClean="0"/>
              <a:t>α</a:t>
            </a:r>
            <a:r>
              <a:rPr lang="en-GB" sz="2600" smtClean="0"/>
              <a:t>-subunit</a:t>
            </a:r>
          </a:p>
          <a:p>
            <a:pPr eaLnBrk="1" hangingPunct="1"/>
            <a:r>
              <a:rPr lang="en-GB" sz="2600" smtClean="0"/>
              <a:t>Blocking the action of acetylcholinesterase (using an acetylcholinesterase inhibitor e.g. neostigmine) will extend the lifetime and concentration of ACh</a:t>
            </a:r>
          </a:p>
          <a:p>
            <a:pPr eaLnBrk="1" hangingPunct="1"/>
            <a:r>
              <a:rPr lang="en-GB" sz="2600" smtClean="0"/>
              <a:t>ACh will thus compete more effectively at the </a:t>
            </a:r>
            <a:r>
              <a:rPr lang="el-GR" sz="2600" smtClean="0"/>
              <a:t>α</a:t>
            </a:r>
            <a:r>
              <a:rPr lang="en-GB" sz="2600" smtClean="0"/>
              <a:t>-subunits and will reverse the block</a:t>
            </a:r>
          </a:p>
          <a:p>
            <a:pPr eaLnBrk="1" hangingPunct="1"/>
            <a:r>
              <a:rPr lang="en-GB" sz="2600" smtClean="0"/>
              <a:t>The </a:t>
            </a:r>
            <a:r>
              <a:rPr lang="en-GB" sz="2600" smtClean="0">
                <a:solidFill>
                  <a:srgbClr val="FF0000"/>
                </a:solidFill>
              </a:rPr>
              <a:t>DEPOLARIZING</a:t>
            </a:r>
            <a:r>
              <a:rPr lang="en-GB" sz="2600" smtClean="0"/>
              <a:t> agent suxamethonium is very similar to ACh. It stays in the cleft and reacts repeatedly with the receptors. Extending the life of ACh will </a:t>
            </a:r>
            <a:r>
              <a:rPr lang="en-GB" sz="2600" i="1" smtClean="0"/>
              <a:t>not</a:t>
            </a:r>
            <a:r>
              <a:rPr lang="en-GB" sz="2600" smtClean="0"/>
              <a:t> reverse the block in this case</a:t>
            </a:r>
          </a:p>
          <a:p>
            <a:pPr eaLnBrk="1" hangingPunct="1">
              <a:buFont typeface="Wingdings 2" pitchFamily="18" charset="2"/>
              <a:buNone/>
            </a:pPr>
            <a:endParaRPr lang="en-GB" sz="2600" smtClean="0"/>
          </a:p>
          <a:p>
            <a:pPr eaLnBrk="1" hangingPunct="1"/>
            <a:endParaRPr lang="en-GB" sz="260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06/11/2012 12:00-13:00</a:t>
            </a:r>
            <a:endParaRPr lang="en-GB"/>
          </a:p>
        </p:txBody>
      </p:sp>
      <p:sp>
        <p:nvSpPr>
          <p:cNvPr id="1741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61635F3-ED96-46E3-BDFC-FD51619F151D}" type="slidenum">
              <a:rPr lang="en-GB">
                <a:solidFill>
                  <a:srgbClr val="BCBCBC"/>
                </a:solidFill>
                <a:latin typeface="Book Antiqua" pitchFamily="18" charset="0"/>
              </a:rPr>
              <a:pPr eaLnBrk="1" hangingPunct="1"/>
              <a:t>17</a:t>
            </a:fld>
            <a:endParaRPr lang="en-GB">
              <a:solidFill>
                <a:srgbClr val="BCBCBC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Clinical Monitoring of Neuromuscular Blockade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If neuromuscular blockade is not reversed adequately in recovery, it may affect patient outcome</a:t>
            </a:r>
          </a:p>
          <a:p>
            <a:pPr eaLnBrk="1" hangingPunct="1"/>
            <a:r>
              <a:rPr lang="en-GB" smtClean="0"/>
              <a:t>Can use crude clinical assessment, such as sustaining head lift for &gt; 5 sec</a:t>
            </a:r>
          </a:p>
          <a:p>
            <a:pPr eaLnBrk="1" hangingPunct="1"/>
            <a:r>
              <a:rPr lang="en-GB" smtClean="0"/>
              <a:t>Slightly more scientific way uses a nerve stimulator with a Train of Four (ToF) pattern of pulse stimulation. This is a more sensitive clinical test of reversal than just a set of pulses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06/11/2012 12:00-13:00</a:t>
            </a:r>
            <a:endParaRPr lang="en-GB"/>
          </a:p>
        </p:txBody>
      </p:sp>
      <p:sp>
        <p:nvSpPr>
          <p:cNvPr id="1843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4762832-D7FF-43CF-8AC4-93823480B9A0}" type="slidenum">
              <a:rPr lang="en-GB">
                <a:solidFill>
                  <a:srgbClr val="BCBCBC"/>
                </a:solidFill>
                <a:latin typeface="Book Antiqua" pitchFamily="18" charset="0"/>
              </a:rPr>
              <a:pPr eaLnBrk="1" hangingPunct="1"/>
              <a:t>18</a:t>
            </a:fld>
            <a:endParaRPr lang="en-GB">
              <a:solidFill>
                <a:srgbClr val="BCBCBC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NM Stimulation Patterns</a:t>
            </a:r>
            <a:endParaRPr lang="en-GB" dirty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285750" y="1643063"/>
            <a:ext cx="8229600" cy="4708525"/>
          </a:xfrm>
        </p:spPr>
        <p:txBody>
          <a:bodyPr/>
          <a:lstStyle/>
          <a:p>
            <a:pPr eaLnBrk="1" hangingPunct="1"/>
            <a:r>
              <a:rPr lang="en-GB" smtClean="0"/>
              <a:t>Pattern for a NDNMB</a:t>
            </a:r>
            <a:br>
              <a:rPr lang="en-GB" smtClean="0"/>
            </a:br>
            <a:r>
              <a:rPr lang="en-GB" smtClean="0"/>
              <a:t>with neostigmine reversal</a:t>
            </a:r>
          </a:p>
          <a:p>
            <a:pPr eaLnBrk="1" hangingPunct="1"/>
            <a:endParaRPr lang="en-GB" smtClean="0"/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Pattern for a DNMB: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06/11/2012 12:00-13:00</a:t>
            </a:r>
            <a:endParaRPr lang="en-GB" dirty="0"/>
          </a:p>
        </p:txBody>
      </p:sp>
      <p:sp>
        <p:nvSpPr>
          <p:cNvPr id="1946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419A195-6739-43D3-AB02-2A837B4869CD}" type="slidenum">
              <a:rPr lang="en-GB">
                <a:solidFill>
                  <a:srgbClr val="BCBCBC"/>
                </a:solidFill>
                <a:latin typeface="Book Antiqua" pitchFamily="18" charset="0"/>
              </a:rPr>
              <a:pPr eaLnBrk="1" hangingPunct="1"/>
              <a:t>19</a:t>
            </a:fld>
            <a:endParaRPr lang="en-GB">
              <a:solidFill>
                <a:srgbClr val="BCBCBC"/>
              </a:solidFill>
              <a:latin typeface="Book Antiqua" pitchFamily="18" charset="0"/>
            </a:endParaRPr>
          </a:p>
        </p:txBody>
      </p:sp>
      <p:pic>
        <p:nvPicPr>
          <p:cNvPr id="19462" name="Picture 5" descr="Neuromuscular blocker and reversa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0" y="1571625"/>
            <a:ext cx="3800475" cy="207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3" name="Picture 6" descr="Suxamethonium block and recovery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0" y="3857625"/>
            <a:ext cx="3736975" cy="192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Lecture Contents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History of neuromuscular blockade</a:t>
            </a:r>
          </a:p>
          <a:p>
            <a:pPr eaLnBrk="1" hangingPunct="1"/>
            <a:r>
              <a:rPr lang="en-GB" smtClean="0"/>
              <a:t>Brief review of neuromuscular junction</a:t>
            </a:r>
          </a:p>
          <a:p>
            <a:pPr eaLnBrk="1" hangingPunct="1"/>
            <a:r>
              <a:rPr lang="en-GB" smtClean="0"/>
              <a:t>Types and structures of neuromuscular blocking drugs</a:t>
            </a:r>
          </a:p>
          <a:p>
            <a:pPr eaLnBrk="1" hangingPunct="1"/>
            <a:r>
              <a:rPr lang="en-GB" smtClean="0"/>
              <a:t>Monitoring of neuromuscular blockade</a:t>
            </a:r>
          </a:p>
          <a:p>
            <a:pPr eaLnBrk="1" hangingPunct="1"/>
            <a:r>
              <a:rPr lang="en-GB" smtClean="0"/>
              <a:t>Problems with neuromuscular blockade</a:t>
            </a:r>
          </a:p>
          <a:p>
            <a:pPr eaLnBrk="1" hangingPunct="1"/>
            <a:r>
              <a:rPr lang="en-GB" smtClean="0"/>
              <a:t>Suxamethonium apnoea</a:t>
            </a:r>
          </a:p>
          <a:p>
            <a:pPr eaLnBrk="1" hangingPunct="1"/>
            <a:r>
              <a:rPr lang="en-GB" smtClean="0"/>
              <a:t>Ways to avoid neuromuscular blockade</a:t>
            </a:r>
          </a:p>
          <a:p>
            <a:pPr eaLnBrk="1" hangingPunct="1"/>
            <a:endParaRPr lang="en-GB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mtClean="0">
                <a:solidFill>
                  <a:srgbClr val="BCBCBC"/>
                </a:solidFill>
              </a:rPr>
              <a:t>06/11/2012 12:00-13:00</a:t>
            </a:r>
            <a:endParaRPr lang="en-GB">
              <a:solidFill>
                <a:srgbClr val="BCBCBC"/>
              </a:solidFill>
            </a:endParaRPr>
          </a:p>
        </p:txBody>
      </p:sp>
      <p:sp>
        <p:nvSpPr>
          <p:cNvPr id="717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A4DEB2F-73E4-4254-AD72-A7335EE567AC}" type="slidenum">
              <a:rPr lang="en-GB">
                <a:solidFill>
                  <a:srgbClr val="BCBCBC"/>
                </a:solidFill>
                <a:latin typeface="Book Antiqua" pitchFamily="18" charset="0"/>
              </a:rPr>
              <a:pPr eaLnBrk="1" hangingPunct="1"/>
              <a:t>2</a:t>
            </a:fld>
            <a:endParaRPr lang="en-GB">
              <a:solidFill>
                <a:srgbClr val="BCBCBC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err="1" smtClean="0"/>
              <a:t>ToF</a:t>
            </a:r>
            <a:r>
              <a:rPr lang="en-GB" dirty="0" smtClean="0"/>
              <a:t> Patterns</a:t>
            </a:r>
            <a:endParaRPr lang="en-GB" dirty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214313" y="1571625"/>
            <a:ext cx="8229600" cy="4708525"/>
          </a:xfrm>
        </p:spPr>
        <p:txBody>
          <a:bodyPr/>
          <a:lstStyle/>
          <a:p>
            <a:pPr eaLnBrk="1" hangingPunct="1"/>
            <a:r>
              <a:rPr lang="en-GB" smtClean="0"/>
              <a:t>NDNMB with neostigmine</a:t>
            </a:r>
            <a:br>
              <a:rPr lang="en-GB" smtClean="0"/>
            </a:br>
            <a:r>
              <a:rPr lang="en-GB" smtClean="0"/>
              <a:t>reversal:</a:t>
            </a:r>
          </a:p>
          <a:p>
            <a:pPr eaLnBrk="1" hangingPunct="1">
              <a:buFont typeface="Wingdings 2" pitchFamily="18" charset="2"/>
              <a:buNone/>
            </a:pPr>
            <a:endParaRPr lang="en-GB" smtClean="0"/>
          </a:p>
          <a:p>
            <a:pPr eaLnBrk="1" hangingPunct="1">
              <a:buFont typeface="Wingdings 2" pitchFamily="18" charset="2"/>
              <a:buNone/>
            </a:pPr>
            <a:endParaRPr lang="en-GB" smtClean="0"/>
          </a:p>
          <a:p>
            <a:pPr eaLnBrk="1" hangingPunct="1">
              <a:buFont typeface="Wingdings 2" pitchFamily="18" charset="2"/>
              <a:buNone/>
            </a:pPr>
            <a:endParaRPr lang="en-GB" smtClean="0"/>
          </a:p>
          <a:p>
            <a:pPr eaLnBrk="1" hangingPunct="1"/>
            <a:r>
              <a:rPr lang="en-GB" smtClean="0"/>
              <a:t>DNMB: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06/11/2012 12:00-13:00</a:t>
            </a:r>
            <a:endParaRPr lang="en-GB"/>
          </a:p>
        </p:txBody>
      </p:sp>
      <p:sp>
        <p:nvSpPr>
          <p:cNvPr id="2048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DE2B211-01DF-467A-A740-F35D2C38257C}" type="slidenum">
              <a:rPr lang="en-GB">
                <a:solidFill>
                  <a:srgbClr val="BCBCBC"/>
                </a:solidFill>
                <a:latin typeface="Book Antiqua" pitchFamily="18" charset="0"/>
              </a:rPr>
              <a:pPr eaLnBrk="1" hangingPunct="1"/>
              <a:t>20</a:t>
            </a:fld>
            <a:endParaRPr lang="en-GB">
              <a:solidFill>
                <a:srgbClr val="BCBCBC"/>
              </a:solidFill>
              <a:latin typeface="Book Antiqua" pitchFamily="18" charset="0"/>
            </a:endParaRPr>
          </a:p>
        </p:txBody>
      </p:sp>
      <p:pic>
        <p:nvPicPr>
          <p:cNvPr id="20486" name="Picture 5" descr="TOF for NDNMB and neostigmin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75" y="1571625"/>
            <a:ext cx="3598863" cy="178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7" name="Picture 6" descr="Suxamethonium and TOF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9713" y="3889375"/>
            <a:ext cx="3571875" cy="196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3903663" y="2786063"/>
            <a:ext cx="2382837" cy="819150"/>
            <a:chOff x="2459" y="1755"/>
            <a:chExt cx="1501" cy="516"/>
          </a:xfrm>
        </p:grpSpPr>
        <p:cxnSp>
          <p:nvCxnSpPr>
            <p:cNvPr id="9" name="Straight Arrow Connector 8"/>
            <p:cNvCxnSpPr/>
            <p:nvPr/>
          </p:nvCxnSpPr>
          <p:spPr>
            <a:xfrm flipV="1">
              <a:off x="2925" y="1755"/>
              <a:ext cx="1035" cy="360"/>
            </a:xfrm>
            <a:prstGeom prst="straightConnector1">
              <a:avLst/>
            </a:prstGeom>
            <a:ln w="2222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490" name="TextBox 9"/>
            <p:cNvSpPr txBox="1">
              <a:spLocks noChangeArrowheads="1"/>
            </p:cNvSpPr>
            <p:nvPr/>
          </p:nvSpPr>
          <p:spPr bwMode="auto">
            <a:xfrm flipH="1">
              <a:off x="2459" y="1980"/>
              <a:ext cx="55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/>
              <a:r>
                <a:rPr lang="en-GB" sz="2400"/>
                <a:t>Fade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Fade</a:t>
            </a:r>
            <a:endParaRPr lang="en-GB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Why is fade seen with NDNMBs but not with DNMBs?</a:t>
            </a:r>
          </a:p>
          <a:p>
            <a:r>
              <a:rPr lang="en-GB" smtClean="0"/>
              <a:t>The NDNMBs bind to a pre-synaptic receptor which has a different combination of subunits to the post-synaptic receptor</a:t>
            </a:r>
          </a:p>
          <a:p>
            <a:r>
              <a:rPr lang="en-GB" smtClean="0"/>
              <a:t>Causes less acetylcholine to be released each time the nerve is stimulated</a:t>
            </a:r>
          </a:p>
          <a:p>
            <a:r>
              <a:rPr lang="en-GB" smtClean="0"/>
              <a:t>DNMBs do not bind to the pre-synaptic receptors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06/11/2012 12:00-13:00</a:t>
            </a:r>
            <a:endParaRPr lang="en-GB"/>
          </a:p>
        </p:txBody>
      </p:sp>
      <p:sp>
        <p:nvSpPr>
          <p:cNvPr id="2150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C3754F3-BD4D-4F8E-A59E-C1ECA35653A5}" type="slidenum">
              <a:rPr lang="en-GB">
                <a:solidFill>
                  <a:srgbClr val="BCBCBC"/>
                </a:solidFill>
                <a:latin typeface="Book Antiqua" pitchFamily="18" charset="0"/>
              </a:rPr>
              <a:pPr eaLnBrk="1" hangingPunct="1"/>
              <a:t>21</a:t>
            </a:fld>
            <a:endParaRPr lang="en-GB">
              <a:solidFill>
                <a:srgbClr val="BCBCBC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Reversal of Neuromuscular Blockade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15300" cy="2400300"/>
          </a:xfrm>
        </p:spPr>
        <p:txBody>
          <a:bodyPr>
            <a:normAutofit fontScale="92500" lnSpcReduction="1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GB" dirty="0" smtClean="0"/>
              <a:t>Common clinical method is to use a competitive inhibitor of acetylcholinesterase (usually </a:t>
            </a:r>
            <a:r>
              <a:rPr lang="en-GB" dirty="0" err="1" smtClean="0"/>
              <a:t>neostigmine</a:t>
            </a:r>
            <a:r>
              <a:rPr lang="en-GB" dirty="0" smtClean="0"/>
              <a:t>)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GB" dirty="0" smtClean="0"/>
              <a:t>Newer method uses a </a:t>
            </a:r>
            <a:r>
              <a:rPr lang="en-GB" i="1" dirty="0" err="1" smtClean="0"/>
              <a:t>cyclodextrin</a:t>
            </a:r>
            <a:r>
              <a:rPr lang="en-GB" i="1" dirty="0" smtClean="0"/>
              <a:t> </a:t>
            </a:r>
            <a:r>
              <a:rPr lang="en-GB" dirty="0" smtClean="0"/>
              <a:t>(</a:t>
            </a:r>
            <a:r>
              <a:rPr lang="en-GB" dirty="0" err="1" smtClean="0"/>
              <a:t>sugammadex</a:t>
            </a:r>
            <a:r>
              <a:rPr lang="en-GB" dirty="0" smtClean="0"/>
              <a:t>) to effectively bind strongly to the NDNMB </a:t>
            </a:r>
            <a:r>
              <a:rPr lang="en-GB" dirty="0" err="1" smtClean="0"/>
              <a:t>rocuronium</a:t>
            </a:r>
            <a:r>
              <a:rPr lang="en-GB" dirty="0" smtClean="0"/>
              <a:t>: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06/11/2012 12:00-13:00</a:t>
            </a:r>
            <a:endParaRPr lang="en-GB"/>
          </a:p>
        </p:txBody>
      </p:sp>
      <p:sp>
        <p:nvSpPr>
          <p:cNvPr id="2253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3762731-D8D3-48CB-BFD5-F5781A8C212B}" type="slidenum">
              <a:rPr lang="en-GB">
                <a:solidFill>
                  <a:srgbClr val="BCBCBC"/>
                </a:solidFill>
                <a:latin typeface="Book Antiqua" pitchFamily="18" charset="0"/>
              </a:rPr>
              <a:pPr eaLnBrk="1" hangingPunct="1"/>
              <a:t>22</a:t>
            </a:fld>
            <a:endParaRPr lang="en-GB">
              <a:solidFill>
                <a:srgbClr val="BCBCBC"/>
              </a:solidFill>
              <a:latin typeface="Book Antiqua" pitchFamily="18" charset="0"/>
            </a:endParaRPr>
          </a:p>
        </p:txBody>
      </p:sp>
      <p:pic>
        <p:nvPicPr>
          <p:cNvPr id="22534" name="Picture 5" descr="Rocuronium complex with cyclodextrin 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4000500"/>
            <a:ext cx="2159000" cy="227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5" name="Picture 6" descr="Rocuronium complex with cyclodextrin 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250" y="4022725"/>
            <a:ext cx="21590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Problems with Neuromuscular Blockade - 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Problem of most concern to anaesthetists and surgeons is awareness</a:t>
            </a:r>
          </a:p>
          <a:p>
            <a:pPr eaLnBrk="1" hangingPunct="1"/>
            <a:r>
              <a:rPr lang="en-GB" smtClean="0"/>
              <a:t>Incidence is probably about 1:1000 anaesthetics if one looks hard enough but for certain procedures may be higher</a:t>
            </a:r>
          </a:p>
          <a:p>
            <a:pPr eaLnBrk="1" hangingPunct="1"/>
            <a:r>
              <a:rPr lang="en-GB" smtClean="0"/>
              <a:t>If patient has NMB on board, then cannot move to let anyone know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06/11/2012 12:00-13:00</a:t>
            </a:r>
            <a:endParaRPr lang="en-GB"/>
          </a:p>
        </p:txBody>
      </p:sp>
      <p:sp>
        <p:nvSpPr>
          <p:cNvPr id="2355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2667982-1736-4414-865B-81B6B83E408E}" type="slidenum">
              <a:rPr lang="en-GB">
                <a:solidFill>
                  <a:srgbClr val="BCBCBC"/>
                </a:solidFill>
                <a:latin typeface="Book Antiqua" pitchFamily="18" charset="0"/>
              </a:rPr>
              <a:pPr eaLnBrk="1" hangingPunct="1"/>
              <a:t>23</a:t>
            </a:fld>
            <a:endParaRPr lang="en-GB">
              <a:solidFill>
                <a:srgbClr val="BCBCBC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Problems with Neuromuscular Blockade - II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Suxamethonium is commonly used to allow intubation</a:t>
            </a:r>
          </a:p>
          <a:p>
            <a:pPr eaLnBrk="1" hangingPunct="1"/>
            <a:r>
              <a:rPr lang="en-GB" smtClean="0"/>
              <a:t>Very “dirty” drug:</a:t>
            </a:r>
          </a:p>
          <a:p>
            <a:pPr lvl="1" eaLnBrk="1" hangingPunct="1"/>
            <a:r>
              <a:rPr lang="en-GB" smtClean="0"/>
              <a:t>Hyperkalaemia</a:t>
            </a:r>
          </a:p>
          <a:p>
            <a:pPr lvl="1" eaLnBrk="1" hangingPunct="1"/>
            <a:r>
              <a:rPr lang="en-GB" smtClean="0"/>
              <a:t>Increased intra-ocular and intra-cranial pressure</a:t>
            </a:r>
          </a:p>
          <a:p>
            <a:pPr lvl="1" eaLnBrk="1" hangingPunct="1"/>
            <a:r>
              <a:rPr lang="en-GB" smtClean="0"/>
              <a:t>Muscle pains</a:t>
            </a:r>
          </a:p>
          <a:p>
            <a:pPr lvl="1" eaLnBrk="1" hangingPunct="1"/>
            <a:r>
              <a:rPr lang="en-GB" smtClean="0"/>
              <a:t>Masseter spasm</a:t>
            </a:r>
          </a:p>
          <a:p>
            <a:pPr lvl="1" eaLnBrk="1" hangingPunct="1"/>
            <a:r>
              <a:rPr lang="en-GB" smtClean="0"/>
              <a:t>Malignant hyperthermia</a:t>
            </a:r>
          </a:p>
          <a:p>
            <a:pPr lvl="1" eaLnBrk="1" hangingPunct="1"/>
            <a:r>
              <a:rPr lang="en-GB" smtClean="0"/>
              <a:t>“Sux apnoea”</a:t>
            </a:r>
          </a:p>
          <a:p>
            <a:pPr lvl="1" eaLnBrk="1" hangingPunct="1"/>
            <a:endParaRPr lang="en-GB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06/11/2012 12:00-13:00</a:t>
            </a:r>
            <a:endParaRPr lang="en-GB"/>
          </a:p>
        </p:txBody>
      </p:sp>
      <p:sp>
        <p:nvSpPr>
          <p:cNvPr id="2458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3DD7566-FEF5-4013-A729-9885C45B8747}" type="slidenum">
              <a:rPr lang="en-GB">
                <a:solidFill>
                  <a:srgbClr val="BCBCBC"/>
                </a:solidFill>
                <a:latin typeface="Book Antiqua" pitchFamily="18" charset="0"/>
              </a:rPr>
              <a:pPr eaLnBrk="1" hangingPunct="1"/>
              <a:t>24</a:t>
            </a:fld>
            <a:endParaRPr lang="en-GB">
              <a:solidFill>
                <a:srgbClr val="BCBCBC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err="1" smtClean="0"/>
              <a:t>Suxamethonium</a:t>
            </a:r>
            <a:r>
              <a:rPr lang="en-GB" dirty="0" smtClean="0"/>
              <a:t> Apnoea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Causes prolonged neuromuscular blockade – from 30 mins to 6 hours!</a:t>
            </a:r>
          </a:p>
          <a:p>
            <a:pPr eaLnBrk="1" hangingPunct="1"/>
            <a:r>
              <a:rPr lang="en-GB" smtClean="0"/>
              <a:t>Results from different forms of pseudocholinesterase, which breaks down suxamethonium</a:t>
            </a:r>
          </a:p>
          <a:p>
            <a:pPr eaLnBrk="1" hangingPunct="1"/>
            <a:r>
              <a:rPr lang="en-GB" smtClean="0"/>
              <a:t>Rarely, patients may have no pseudocholinesterase; these patients have very prolonged apnoea</a:t>
            </a:r>
          </a:p>
          <a:p>
            <a:pPr eaLnBrk="1" hangingPunct="1"/>
            <a:r>
              <a:rPr lang="en-GB" smtClean="0"/>
              <a:t>Autosomal recessive for the silent pseudocholinesterase gene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06/11/2012 12:00-13:00</a:t>
            </a:r>
            <a:endParaRPr lang="en-GB"/>
          </a:p>
        </p:txBody>
      </p:sp>
      <p:sp>
        <p:nvSpPr>
          <p:cNvPr id="2560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B5BACCB-DBD2-41C0-9B30-01B3E89684C2}" type="slidenum">
              <a:rPr lang="en-GB">
                <a:solidFill>
                  <a:srgbClr val="BCBCBC"/>
                </a:solidFill>
                <a:latin typeface="Book Antiqua" pitchFamily="18" charset="0"/>
              </a:rPr>
              <a:pPr eaLnBrk="1" hangingPunct="1"/>
              <a:t>25</a:t>
            </a:fld>
            <a:endParaRPr lang="en-GB">
              <a:solidFill>
                <a:srgbClr val="BCBCBC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Ways to Avoid Problems with NMB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GB" dirty="0" smtClean="0"/>
              <a:t>Use </a:t>
            </a:r>
            <a:r>
              <a:rPr lang="en-GB" dirty="0" err="1" smtClean="0"/>
              <a:t>rocuronium</a:t>
            </a:r>
            <a:r>
              <a:rPr lang="en-GB" dirty="0" smtClean="0"/>
              <a:t> with </a:t>
            </a:r>
            <a:r>
              <a:rPr lang="en-GB" dirty="0" err="1" smtClean="0"/>
              <a:t>sugammadex</a:t>
            </a:r>
            <a:r>
              <a:rPr lang="en-GB" dirty="0" smtClean="0"/>
              <a:t> – expensive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GB" dirty="0" smtClean="0"/>
              <a:t>Avoid using NMBs altogether; some </a:t>
            </a:r>
            <a:r>
              <a:rPr lang="en-GB" dirty="0" err="1" smtClean="0"/>
              <a:t>opioids</a:t>
            </a:r>
            <a:r>
              <a:rPr lang="en-GB" dirty="0" smtClean="0"/>
              <a:t> are powerful enough to allow intubation without NMB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GB" dirty="0" smtClean="0"/>
              <a:t>However, there can be problems with such </a:t>
            </a:r>
            <a:r>
              <a:rPr lang="en-GB" dirty="0" err="1" smtClean="0"/>
              <a:t>opioids</a:t>
            </a:r>
            <a:r>
              <a:rPr lang="en-GB" dirty="0" smtClean="0"/>
              <a:t>; may give rise to difficulties ventilating patients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GB" dirty="0" smtClean="0"/>
              <a:t>If it is just required that the patient has regular breathing, then may be able to hyperventilate the patient, thus rendering them </a:t>
            </a:r>
            <a:r>
              <a:rPr lang="en-GB" dirty="0" err="1" smtClean="0"/>
              <a:t>hypocarbic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06/11/2012 12:00-13:00</a:t>
            </a:r>
            <a:endParaRPr lang="en-GB" dirty="0"/>
          </a:p>
        </p:txBody>
      </p:sp>
      <p:sp>
        <p:nvSpPr>
          <p:cNvPr id="2662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3425120-B6FB-4996-8D46-655A9F2928F5}" type="slidenum">
              <a:rPr lang="en-GB">
                <a:solidFill>
                  <a:srgbClr val="BCBCBC"/>
                </a:solidFill>
                <a:latin typeface="Book Antiqua" pitchFamily="18" charset="0"/>
              </a:rPr>
              <a:pPr eaLnBrk="1" hangingPunct="1"/>
              <a:t>26</a:t>
            </a:fld>
            <a:endParaRPr lang="en-GB">
              <a:solidFill>
                <a:srgbClr val="BCBCBC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Looked at difference between </a:t>
            </a:r>
            <a:r>
              <a:rPr lang="en-GB" smtClean="0">
                <a:solidFill>
                  <a:srgbClr val="FF0000"/>
                </a:solidFill>
              </a:rPr>
              <a:t>DEPOLARIZING </a:t>
            </a:r>
            <a:r>
              <a:rPr lang="en-GB" smtClean="0"/>
              <a:t>and </a:t>
            </a:r>
            <a:r>
              <a:rPr lang="en-GB" smtClean="0">
                <a:solidFill>
                  <a:srgbClr val="FF0000"/>
                </a:solidFill>
              </a:rPr>
              <a:t>NON-DEPOLARIZING</a:t>
            </a:r>
            <a:r>
              <a:rPr lang="en-GB" smtClean="0"/>
              <a:t> neuromuscular blockers</a:t>
            </a:r>
          </a:p>
          <a:p>
            <a:r>
              <a:rPr lang="en-GB" smtClean="0"/>
              <a:t>Whilst structures are similar, mechanisms of action are quite different</a:t>
            </a:r>
          </a:p>
          <a:p>
            <a:r>
              <a:rPr lang="en-GB" smtClean="0"/>
              <a:t>Reversal of the action of </a:t>
            </a:r>
            <a:r>
              <a:rPr lang="en-GB" smtClean="0">
                <a:solidFill>
                  <a:srgbClr val="FF0000"/>
                </a:solidFill>
              </a:rPr>
              <a:t>NON-DEPOLARIZING</a:t>
            </a:r>
            <a:r>
              <a:rPr lang="en-GB" smtClean="0"/>
              <a:t> neuromuscular blockers can be performed with neostigmine</a:t>
            </a:r>
          </a:p>
          <a:p>
            <a:r>
              <a:rPr lang="en-GB" smtClean="0"/>
              <a:t>Can often undertake surgery without the use of such agents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06/11/2012 12:00-13:00</a:t>
            </a:r>
            <a:endParaRPr lang="en-GB" dirty="0"/>
          </a:p>
        </p:txBody>
      </p:sp>
      <p:sp>
        <p:nvSpPr>
          <p:cNvPr id="2765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46B36B9-98DC-4062-9BDC-CE96E4615E5D}" type="slidenum">
              <a:rPr lang="en-GB">
                <a:solidFill>
                  <a:srgbClr val="BCBCBC"/>
                </a:solidFill>
                <a:latin typeface="Book Antiqua" pitchFamily="18" charset="0"/>
              </a:rPr>
              <a:pPr eaLnBrk="1" hangingPunct="1"/>
              <a:t>27</a:t>
            </a:fld>
            <a:endParaRPr lang="en-GB">
              <a:solidFill>
                <a:srgbClr val="BCBCBC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4"/>
          <p:cNvSpPr txBox="1">
            <a:spLocks noChangeArrowheads="1"/>
          </p:cNvSpPr>
          <p:nvPr/>
        </p:nvSpPr>
        <p:spPr bwMode="auto">
          <a:xfrm>
            <a:off x="2687638" y="2717800"/>
            <a:ext cx="405765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4800"/>
              <a:t>QUESTIONS</a:t>
            </a:r>
            <a:r>
              <a:rPr lang="en-GB" sz="4000"/>
              <a:t>?</a:t>
            </a:r>
          </a:p>
        </p:txBody>
      </p:sp>
      <p:sp>
        <p:nvSpPr>
          <p:cNvPr id="2867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51D2A35-CFE6-4103-8A3B-D07F57A1A936}" type="slidenum">
              <a:rPr lang="en-GB">
                <a:solidFill>
                  <a:srgbClr val="BCBCBC"/>
                </a:solidFill>
                <a:latin typeface="Book Antiqua" pitchFamily="18" charset="0"/>
              </a:rPr>
              <a:pPr eaLnBrk="1" hangingPunct="1"/>
              <a:t>28</a:t>
            </a:fld>
            <a:endParaRPr lang="en-GB">
              <a:solidFill>
                <a:srgbClr val="BCBCBC"/>
              </a:solidFill>
              <a:latin typeface="Book Antiqua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06/11/2012 12:00-13:00</a:t>
            </a: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History - 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GB" dirty="0" smtClean="0"/>
              <a:t>Curare used for centuries by indigenous people of Amazon to hunt game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GB" dirty="0" smtClean="0"/>
              <a:t>Peter Martyr </a:t>
            </a:r>
            <a:r>
              <a:rPr lang="en-GB" dirty="0" err="1" smtClean="0"/>
              <a:t>d’Anghera</a:t>
            </a:r>
            <a:r>
              <a:rPr lang="en-GB" dirty="0" smtClean="0"/>
              <a:t> wrote of poisoned arrows in De </a:t>
            </a:r>
            <a:r>
              <a:rPr lang="en-GB" dirty="0" err="1" smtClean="0"/>
              <a:t>Orbe</a:t>
            </a:r>
            <a:r>
              <a:rPr lang="en-GB" dirty="0" smtClean="0"/>
              <a:t> Novo (1516)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GB" dirty="0" smtClean="0"/>
              <a:t>Sir Benjamin </a:t>
            </a:r>
            <a:r>
              <a:rPr lang="en-GB" dirty="0" err="1" smtClean="0"/>
              <a:t>Brodie</a:t>
            </a:r>
            <a:r>
              <a:rPr lang="en-GB" dirty="0" smtClean="0"/>
              <a:t> (1812) demonstrated that small animals could be kept alive after being injected with curare by inflating their lungs with bellows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GB" dirty="0" smtClean="0"/>
              <a:t>Claude Bernard (1846) proved that curare acted solely on the neuromuscular junction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GB" dirty="0" smtClean="0"/>
              <a:t>Harold King (1935) isolated d-</a:t>
            </a:r>
            <a:r>
              <a:rPr lang="en-GB" dirty="0" err="1" smtClean="0"/>
              <a:t>tubocurarine</a:t>
            </a:r>
            <a:r>
              <a:rPr lang="en-GB" dirty="0" smtClean="0"/>
              <a:t> from curare and established it was a rigid molecule with two quaternary ammonium groups at either end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06/11/2012 12:00-13:00</a:t>
            </a:r>
            <a:endParaRPr lang="en-GB"/>
          </a:p>
        </p:txBody>
      </p:sp>
      <p:sp>
        <p:nvSpPr>
          <p:cNvPr id="819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F0A34BD-4EC6-4BFC-8295-0AC63998EEC8}" type="slidenum">
              <a:rPr lang="en-GB">
                <a:solidFill>
                  <a:srgbClr val="BCBCBC"/>
                </a:solidFill>
                <a:latin typeface="Book Antiqua" pitchFamily="18" charset="0"/>
              </a:rPr>
              <a:pPr eaLnBrk="1" hangingPunct="1"/>
              <a:t>3</a:t>
            </a:fld>
            <a:endParaRPr lang="en-GB">
              <a:solidFill>
                <a:srgbClr val="BCBCBC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History - II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Griffith &amp; Johnson (1942) first used curare to paralyze a patient for appendicectomy:</a:t>
            </a:r>
          </a:p>
          <a:p>
            <a:pPr lvl="1" eaLnBrk="1" hangingPunct="1"/>
            <a:r>
              <a:rPr lang="en-GB" smtClean="0"/>
              <a:t>“Every anaesthetist has wished at</a:t>
            </a:r>
            <a:r>
              <a:rPr lang="en-GB" baseline="30000" smtClean="0"/>
              <a:t> </a:t>
            </a:r>
            <a:r>
              <a:rPr lang="en-GB" smtClean="0"/>
              <a:t>times that he might be able to produce rapid and complete muscular</a:t>
            </a:r>
            <a:r>
              <a:rPr lang="en-GB" baseline="30000" smtClean="0"/>
              <a:t> </a:t>
            </a:r>
            <a:r>
              <a:rPr lang="en-GB" smtClean="0"/>
              <a:t>relaxation in resistant patients under general anaesthesia”</a:t>
            </a:r>
          </a:p>
          <a:p>
            <a:pPr eaLnBrk="1" hangingPunct="1"/>
            <a:r>
              <a:rPr lang="en-GB" smtClean="0"/>
              <a:t>Halton &amp; Gray (1946) used Introcostrin on patients with good results.  Gave rise to Liverpool technique – a triad of narcosis, analgesia and muscle relaxation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06/11/2012 12:00-13:00</a:t>
            </a:r>
            <a:endParaRPr lang="en-GB"/>
          </a:p>
        </p:txBody>
      </p:sp>
      <p:sp>
        <p:nvSpPr>
          <p:cNvPr id="922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D7D8339-86CE-44E6-8528-25E26AB26DF9}" type="slidenum">
              <a:rPr lang="en-GB">
                <a:solidFill>
                  <a:srgbClr val="BCBCBC"/>
                </a:solidFill>
                <a:latin typeface="Book Antiqua" pitchFamily="18" charset="0"/>
              </a:rPr>
              <a:pPr eaLnBrk="1" hangingPunct="1"/>
              <a:t>4</a:t>
            </a:fld>
            <a:endParaRPr lang="en-GB">
              <a:solidFill>
                <a:srgbClr val="BCBCBC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Neuromuscular Junction - I</a:t>
            </a:r>
            <a:endParaRPr lang="en-GB" dirty="0"/>
          </a:p>
        </p:txBody>
      </p:sp>
      <p:pic>
        <p:nvPicPr>
          <p:cNvPr id="10243" name="Content Placeholder 5" descr="neuromuscular junction 1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71625" y="1271588"/>
            <a:ext cx="5929313" cy="5122862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06/11/2012 12:00-13:00</a:t>
            </a:r>
            <a:endParaRPr lang="en-GB"/>
          </a:p>
        </p:txBody>
      </p:sp>
      <p:sp>
        <p:nvSpPr>
          <p:cNvPr id="1024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E40703B-901D-4C74-96B8-8B6B40BE4FE9}" type="slidenum">
              <a:rPr lang="en-GB">
                <a:solidFill>
                  <a:srgbClr val="BCBCBC"/>
                </a:solidFill>
                <a:latin typeface="Book Antiqua" pitchFamily="18" charset="0"/>
              </a:rPr>
              <a:pPr eaLnBrk="1" hangingPunct="1"/>
              <a:t>5</a:t>
            </a:fld>
            <a:endParaRPr lang="en-GB">
              <a:solidFill>
                <a:srgbClr val="BCBCBC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600" smtClean="0"/>
              <a:t>Acetylcholine (ACh) is the transmitter which interacts with the post-synaptic nicotinic receptors</a:t>
            </a:r>
          </a:p>
          <a:p>
            <a:pPr eaLnBrk="1" hangingPunct="1">
              <a:lnSpc>
                <a:spcPct val="80000"/>
              </a:lnSpc>
            </a:pPr>
            <a:r>
              <a:rPr lang="en-GB" sz="2600" smtClean="0"/>
              <a:t>Structure is:</a:t>
            </a:r>
          </a:p>
          <a:p>
            <a:pPr eaLnBrk="1" hangingPunct="1">
              <a:lnSpc>
                <a:spcPct val="80000"/>
              </a:lnSpc>
            </a:pPr>
            <a:endParaRPr lang="en-GB" sz="2600" smtClean="0"/>
          </a:p>
          <a:p>
            <a:pPr eaLnBrk="1" hangingPunct="1">
              <a:lnSpc>
                <a:spcPct val="80000"/>
              </a:lnSpc>
            </a:pPr>
            <a:r>
              <a:rPr lang="en-GB" sz="2600" smtClean="0"/>
              <a:t>Stored in the</a:t>
            </a:r>
            <a:br>
              <a:rPr lang="en-GB" sz="2600" smtClean="0"/>
            </a:br>
            <a:r>
              <a:rPr lang="en-GB" sz="2600" smtClean="0"/>
              <a:t>vesicles.  About 1% form the immediately releasable store</a:t>
            </a:r>
          </a:p>
          <a:p>
            <a:pPr eaLnBrk="1" hangingPunct="1">
              <a:lnSpc>
                <a:spcPct val="80000"/>
              </a:lnSpc>
            </a:pPr>
            <a:r>
              <a:rPr lang="en-GB" sz="2600" smtClean="0"/>
              <a:t>Each vesicle holds about 12,000 molecules of ACh</a:t>
            </a:r>
          </a:p>
          <a:p>
            <a:pPr eaLnBrk="1" hangingPunct="1">
              <a:lnSpc>
                <a:spcPct val="80000"/>
              </a:lnSpc>
            </a:pPr>
            <a:r>
              <a:rPr lang="en-GB" sz="2600" smtClean="0"/>
              <a:t>ACh not binding to the receptors or released after binding are destroyed almost instantly by acetylcholinesterase ( &lt; 1 ms) in the secondary clefts, where it is attached to the basement membrane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Neuromuscular Junction - II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06/11/2012 12:00-13:00</a:t>
            </a:r>
            <a:endParaRPr lang="en-GB" dirty="0"/>
          </a:p>
        </p:txBody>
      </p:sp>
      <p:sp>
        <p:nvSpPr>
          <p:cNvPr id="103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DA53700-7CF7-4B4C-B4C2-F863BB9E99B1}" type="slidenum">
              <a:rPr lang="en-GB">
                <a:solidFill>
                  <a:srgbClr val="BCBCBC"/>
                </a:solidFill>
                <a:latin typeface="Book Antiqua" pitchFamily="18" charset="0"/>
              </a:rPr>
              <a:pPr eaLnBrk="1" hangingPunct="1"/>
              <a:t>6</a:t>
            </a:fld>
            <a:endParaRPr lang="en-GB">
              <a:solidFill>
                <a:srgbClr val="BCBCBC"/>
              </a:solidFill>
              <a:latin typeface="Book Antiqua" pitchFamily="18" charset="0"/>
            </a:endParaRPr>
          </a:p>
        </p:txBody>
      </p:sp>
      <p:graphicFrame>
        <p:nvGraphicFramePr>
          <p:cNvPr id="1026" name="Object 7"/>
          <p:cNvGraphicFramePr>
            <a:graphicFrameLocks noChangeAspect="1"/>
          </p:cNvGraphicFramePr>
          <p:nvPr/>
        </p:nvGraphicFramePr>
        <p:xfrm>
          <a:off x="3143250" y="2173288"/>
          <a:ext cx="3000375" cy="1274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CS ChemDraw Drawing" r:id="rId3" imgW="1809000" imgH="768240" progId="ChemDraw.Document.6.0">
                  <p:embed/>
                </p:oleObj>
              </mc:Choice>
              <mc:Fallback>
                <p:oleObj name="CS ChemDraw Drawing" r:id="rId3" imgW="1809000" imgH="768240" progId="ChemDraw.Document.6.0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250" y="2173288"/>
                        <a:ext cx="3000375" cy="1274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Structure of d-</a:t>
            </a:r>
            <a:r>
              <a:rPr lang="en-GB" dirty="0" err="1" smtClean="0"/>
              <a:t>Tubocurarine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06/11/2012 12:00-13:00</a:t>
            </a:r>
            <a:endParaRPr lang="en-GB"/>
          </a:p>
        </p:txBody>
      </p:sp>
      <p:sp>
        <p:nvSpPr>
          <p:cNvPr id="2054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C6D1B4D-BA1B-4B88-BBBD-E54B2A53C9F7}" type="slidenum">
              <a:rPr lang="en-GB">
                <a:solidFill>
                  <a:srgbClr val="BCBCBC"/>
                </a:solidFill>
                <a:latin typeface="Book Antiqua" pitchFamily="18" charset="0"/>
              </a:rPr>
              <a:pPr eaLnBrk="1" hangingPunct="1"/>
              <a:t>7</a:t>
            </a:fld>
            <a:endParaRPr lang="en-GB">
              <a:solidFill>
                <a:srgbClr val="BCBCBC"/>
              </a:solidFill>
              <a:latin typeface="Book Antiqua" pitchFamily="18" charset="0"/>
            </a:endParaRPr>
          </a:p>
        </p:txBody>
      </p:sp>
      <p:sp>
        <p:nvSpPr>
          <p:cNvPr id="2055" name="TextBox 6"/>
          <p:cNvSpPr txBox="1">
            <a:spLocks noChangeArrowheads="1"/>
          </p:cNvSpPr>
          <p:nvPr/>
        </p:nvSpPr>
        <p:spPr bwMode="auto">
          <a:xfrm>
            <a:off x="3786188" y="1928813"/>
            <a:ext cx="43862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GB">
                <a:latin typeface="Book Antiqua" pitchFamily="18" charset="0"/>
              </a:rPr>
              <a:t>Compare with the structure of acetylcholine:</a:t>
            </a:r>
          </a:p>
        </p:txBody>
      </p:sp>
      <p:graphicFrame>
        <p:nvGraphicFramePr>
          <p:cNvPr id="2050" name="Object 8"/>
          <p:cNvGraphicFramePr>
            <a:graphicFrameLocks noChangeAspect="1"/>
          </p:cNvGraphicFramePr>
          <p:nvPr/>
        </p:nvGraphicFramePr>
        <p:xfrm>
          <a:off x="4214813" y="2478088"/>
          <a:ext cx="3857625" cy="1236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CS ChemDraw Drawing" r:id="rId3" imgW="2099520" imgH="673200" progId="ChemDraw.Document.6.0">
                  <p:embed/>
                </p:oleObj>
              </mc:Choice>
              <mc:Fallback>
                <p:oleObj name="CS ChemDraw Drawing" r:id="rId3" imgW="2099520" imgH="673200" progId="ChemDraw.Document.6.0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4813" y="2478088"/>
                        <a:ext cx="3857625" cy="1236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9"/>
          <p:cNvGraphicFramePr>
            <a:graphicFrameLocks noChangeAspect="1"/>
          </p:cNvGraphicFramePr>
          <p:nvPr/>
        </p:nvGraphicFramePr>
        <p:xfrm>
          <a:off x="642938" y="1309688"/>
          <a:ext cx="3071812" cy="479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CS ChemDraw Drawing" r:id="rId5" imgW="2446920" imgH="3818160" progId="ChemDraw.Document.6.0">
                  <p:embed/>
                </p:oleObj>
              </mc:Choice>
              <mc:Fallback>
                <p:oleObj name="CS ChemDraw Drawing" r:id="rId5" imgW="2446920" imgH="3818160" progId="ChemDraw.Document.6.0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38" y="1309688"/>
                        <a:ext cx="3071812" cy="4794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/>
          </p:cNvSpPr>
          <p:nvPr/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47688" indent="-411163" algn="l">
              <a:spcBef>
                <a:spcPct val="20000"/>
              </a:spcBef>
              <a:buClr>
                <a:srgbClr val="F9F9F9"/>
              </a:buClr>
              <a:buSzPct val="65000"/>
              <a:buFont typeface="Wingdings 2" pitchFamily="18" charset="2"/>
              <a:buChar char=""/>
            </a:pPr>
            <a:r>
              <a:rPr lang="en-GB" sz="2800">
                <a:latin typeface="Book Antiqua" pitchFamily="18" charset="0"/>
              </a:rPr>
              <a:t>Succinylcholine (Suxamethonium)</a:t>
            </a:r>
          </a:p>
          <a:p>
            <a:pPr marL="547688" indent="-411163" algn="l">
              <a:spcBef>
                <a:spcPct val="20000"/>
              </a:spcBef>
              <a:buClr>
                <a:srgbClr val="F9F9F9"/>
              </a:buClr>
              <a:buSzPct val="65000"/>
              <a:buFont typeface="Wingdings 2" pitchFamily="18" charset="2"/>
              <a:buChar char=""/>
            </a:pPr>
            <a:endParaRPr lang="en-GB" sz="2800">
              <a:latin typeface="Book Antiqua" pitchFamily="18" charset="0"/>
            </a:endParaRPr>
          </a:p>
          <a:p>
            <a:pPr marL="547688" indent="-411163" algn="l">
              <a:spcBef>
                <a:spcPct val="20000"/>
              </a:spcBef>
              <a:buClr>
                <a:srgbClr val="F9F9F9"/>
              </a:buClr>
              <a:buSzPct val="65000"/>
              <a:buFont typeface="Wingdings 2" pitchFamily="18" charset="2"/>
              <a:buChar char=""/>
            </a:pPr>
            <a:endParaRPr lang="en-GB" sz="2800">
              <a:latin typeface="Book Antiqua" pitchFamily="18" charset="0"/>
            </a:endParaRPr>
          </a:p>
          <a:p>
            <a:pPr marL="547688" indent="-411163" algn="l">
              <a:spcBef>
                <a:spcPct val="20000"/>
              </a:spcBef>
              <a:buClr>
                <a:srgbClr val="F9F9F9"/>
              </a:buClr>
              <a:buSzPct val="65000"/>
              <a:buFont typeface="Wingdings 2" pitchFamily="18" charset="2"/>
              <a:buChar char=""/>
            </a:pPr>
            <a:endParaRPr lang="en-GB" sz="2800">
              <a:latin typeface="Book Antiqua" pitchFamily="18" charset="0"/>
            </a:endParaRPr>
          </a:p>
          <a:p>
            <a:pPr marL="547688" indent="-411163" algn="l">
              <a:spcBef>
                <a:spcPct val="20000"/>
              </a:spcBef>
              <a:buClr>
                <a:srgbClr val="F9F9F9"/>
              </a:buClr>
              <a:buSzPct val="65000"/>
              <a:buFont typeface="Wingdings 2" pitchFamily="18" charset="2"/>
              <a:buChar char=""/>
            </a:pPr>
            <a:r>
              <a:rPr lang="en-GB" sz="2800">
                <a:latin typeface="Book Antiqua" pitchFamily="18" charset="0"/>
              </a:rPr>
              <a:t>Suxamethonium is the only clinical example of a </a:t>
            </a:r>
            <a:r>
              <a:rPr lang="en-GB" sz="2800">
                <a:solidFill>
                  <a:srgbClr val="FF0000"/>
                </a:solidFill>
                <a:latin typeface="Book Antiqua" pitchFamily="18" charset="0"/>
              </a:rPr>
              <a:t>DEPOLARIZING</a:t>
            </a:r>
            <a:r>
              <a:rPr lang="en-GB" sz="2800">
                <a:solidFill>
                  <a:srgbClr val="000000"/>
                </a:solidFill>
                <a:latin typeface="Book Antiqua" pitchFamily="18" charset="0"/>
              </a:rPr>
              <a:t> </a:t>
            </a:r>
            <a:r>
              <a:rPr lang="en-GB" sz="2800">
                <a:latin typeface="Book Antiqua" pitchFamily="18" charset="0"/>
              </a:rPr>
              <a:t>muscle relaxant. It has a rapid onset of action and, in most people, it wears off quickly (~ 5-10 min)</a:t>
            </a:r>
          </a:p>
          <a:p>
            <a:pPr marL="547688" indent="-411163" algn="l">
              <a:spcBef>
                <a:spcPct val="20000"/>
              </a:spcBef>
              <a:buClr>
                <a:srgbClr val="F9F9F9"/>
              </a:buClr>
              <a:buSzPct val="65000"/>
              <a:buFont typeface="Wingdings 2" pitchFamily="18" charset="2"/>
              <a:buChar char=""/>
            </a:pPr>
            <a:r>
              <a:rPr lang="en-GB" sz="2800">
                <a:latin typeface="Book Antiqua" pitchFamily="18" charset="0"/>
              </a:rPr>
              <a:t>Has many side-effects</a:t>
            </a:r>
          </a:p>
        </p:txBody>
      </p:sp>
      <p:graphicFrame>
        <p:nvGraphicFramePr>
          <p:cNvPr id="41987" name="Object 3"/>
          <p:cNvGraphicFramePr>
            <a:graphicFrameLocks noGrp="1" noChangeAspect="1"/>
          </p:cNvGraphicFramePr>
          <p:nvPr>
            <p:ph sz="half" idx="1"/>
          </p:nvPr>
        </p:nvGraphicFramePr>
        <p:xfrm>
          <a:off x="2255838" y="2028825"/>
          <a:ext cx="1955800" cy="1471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CS ChemDraw Drawing" r:id="rId3" imgW="1956240" imgH="1471680" progId="ChemDraw.Document.6.0">
                  <p:embed/>
                </p:oleObj>
              </mc:Choice>
              <mc:Fallback>
                <p:oleObj name="CS ChemDraw Drawing" r:id="rId3" imgW="1956240" imgH="1471680" progId="ChemDraw.Document.6.0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5838" y="2028825"/>
                        <a:ext cx="1955800" cy="14716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90" name="Object 13"/>
          <p:cNvGraphicFramePr>
            <a:graphicFrameLocks noGrp="1" noChangeAspect="1"/>
          </p:cNvGraphicFramePr>
          <p:nvPr>
            <p:ph sz="half" idx="2"/>
          </p:nvPr>
        </p:nvGraphicFramePr>
        <p:xfrm>
          <a:off x="4632325" y="2389188"/>
          <a:ext cx="1955800" cy="1471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CS ChemDraw Drawing" r:id="rId5" imgW="1956240" imgH="1471320" progId="ChemDraw.Document.6.0">
                  <p:embed/>
                </p:oleObj>
              </mc:Choice>
              <mc:Fallback>
                <p:oleObj name="CS ChemDraw Drawing" r:id="rId5" imgW="1956240" imgH="1471320" progId="ChemDraw.Document.6.0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2325" y="2389188"/>
                        <a:ext cx="1955800" cy="1471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93" name="Line 9"/>
          <p:cNvSpPr>
            <a:spLocks noChangeShapeType="1"/>
          </p:cNvSpPr>
          <p:nvPr/>
        </p:nvSpPr>
        <p:spPr bwMode="auto">
          <a:xfrm>
            <a:off x="4211638" y="2420938"/>
            <a:ext cx="431800" cy="3603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3078" name="Title 1"/>
          <p:cNvPicPr>
            <a:picLocks noGrp="1" noChangeArrowheads="1"/>
          </p:cNvPicPr>
          <p:nvPr>
            <p:ph type="title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413" y="274638"/>
            <a:ext cx="8129587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9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CE5AA8B-B68B-4D0F-9CDA-C170A116DF1F}" type="slidenum">
              <a:rPr lang="en-GB">
                <a:solidFill>
                  <a:srgbClr val="BCBCBC"/>
                </a:solidFill>
                <a:latin typeface="Book Antiqua" pitchFamily="18" charset="0"/>
              </a:rPr>
              <a:pPr eaLnBrk="1" hangingPunct="1"/>
              <a:t>8</a:t>
            </a:fld>
            <a:endParaRPr lang="en-GB">
              <a:solidFill>
                <a:srgbClr val="BCBCBC"/>
              </a:solidFill>
              <a:latin typeface="Book Antiqua" pitchFamily="18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06/11/2012 12:00-13:00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1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3" presetID="26" presetClass="emph" presetSubtype="0" repeatCount="500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4199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4199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1993" grpId="0" animBg="1"/>
      <p:bldP spid="41993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Other Muscle Relaxants - II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mtClean="0"/>
              <a:t>Atracurium</a:t>
            </a:r>
          </a:p>
          <a:p>
            <a:pPr eaLnBrk="1" hangingPunct="1">
              <a:lnSpc>
                <a:spcPct val="90000"/>
              </a:lnSpc>
            </a:pPr>
            <a:endParaRPr lang="en-GB" smtClean="0"/>
          </a:p>
          <a:p>
            <a:pPr eaLnBrk="1" hangingPunct="1">
              <a:lnSpc>
                <a:spcPct val="90000"/>
              </a:lnSpc>
            </a:pPr>
            <a:endParaRPr lang="en-GB" smtClean="0"/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It is a bisbenzyltetrahydroisoquinolinium salt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Consists of 10 stereoisomers when synthesized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Rationally designed in 1974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Only common example of a non-steroidal </a:t>
            </a:r>
            <a:r>
              <a:rPr lang="en-GB" smtClean="0">
                <a:solidFill>
                  <a:srgbClr val="FF0000"/>
                </a:solidFill>
              </a:rPr>
              <a:t>NON-DEPOLARIZING </a:t>
            </a:r>
            <a:r>
              <a:rPr lang="en-GB" smtClean="0"/>
              <a:t>muscle relaxant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Breakdown not affected by hepatic or renal disease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06/11/2012 12:00-13:00</a:t>
            </a:r>
            <a:endParaRPr lang="en-GB"/>
          </a:p>
        </p:txBody>
      </p:sp>
      <p:sp>
        <p:nvSpPr>
          <p:cNvPr id="1126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1578C15-51A0-4B53-A129-CC77CD085B29}" type="slidenum">
              <a:rPr lang="en-GB">
                <a:solidFill>
                  <a:srgbClr val="BCBCBC"/>
                </a:solidFill>
                <a:latin typeface="Book Antiqua" pitchFamily="18" charset="0"/>
              </a:rPr>
              <a:pPr eaLnBrk="1" hangingPunct="1"/>
              <a:t>9</a:t>
            </a:fld>
            <a:endParaRPr lang="en-GB">
              <a:solidFill>
                <a:srgbClr val="BCBCBC"/>
              </a:solidFill>
              <a:latin typeface="Book Antiqua" pitchFamily="18" charset="0"/>
            </a:endParaRPr>
          </a:p>
        </p:txBody>
      </p:sp>
      <p:pic>
        <p:nvPicPr>
          <p:cNvPr id="11270" name="Picture 6" descr="Atracurium Structur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75" y="1000125"/>
            <a:ext cx="5486400" cy="192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Muscle Relaxation and Muscle Relaxants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Lecture Contents&amp;quot;&quot;/&gt;&lt;property id=&quot;20307&quot; value=&quot;257&quot;/&gt;&lt;/object&gt;&lt;object type=&quot;3&quot; unique_id=&quot;10006&quot;&gt;&lt;property id=&quot;20148&quot; value=&quot;5&quot;/&gt;&lt;property id=&quot;20300&quot; value=&quot;Slide 3 - &amp;quot;History - I&amp;quot;&quot;/&gt;&lt;property id=&quot;20307&quot; value=&quot;258&quot;/&gt;&lt;/object&gt;&lt;object type=&quot;3&quot; unique_id=&quot;10007&quot;&gt;&lt;property id=&quot;20148&quot; value=&quot;5&quot;/&gt;&lt;property id=&quot;20300&quot; value=&quot;Slide 4 - &amp;quot;History - II&amp;quot;&quot;/&gt;&lt;property id=&quot;20307&quot; value=&quot;259&quot;/&gt;&lt;/object&gt;&lt;object type=&quot;3&quot; unique_id=&quot;10008&quot;&gt;&lt;property id=&quot;20148&quot; value=&quot;5&quot;/&gt;&lt;property id=&quot;20300&quot; value=&quot;Slide 5 - &amp;quot;Neuromuscular Junction - I&amp;quot;&quot;/&gt;&lt;property id=&quot;20307&quot; value=&quot;260&quot;/&gt;&lt;/object&gt;&lt;object type=&quot;3&quot; unique_id=&quot;10009&quot;&gt;&lt;property id=&quot;20148&quot; value=&quot;5&quot;/&gt;&lt;property id=&quot;20300&quot; value=&quot;Slide 6 - &amp;quot;Neuromuscular Junction - II&amp;quot;&quot;/&gt;&lt;property id=&quot;20307&quot; value=&quot;261&quot;/&gt;&lt;/object&gt;&lt;object type=&quot;3&quot; unique_id=&quot;10010&quot;&gt;&lt;property id=&quot;20148&quot; value=&quot;5&quot;/&gt;&lt;property id=&quot;20300&quot; value=&quot;Slide 7 - &amp;quot;Structure of d-Tubocurarine&amp;quot;&quot;/&gt;&lt;property id=&quot;20307&quot; value=&quot;262&quot;/&gt;&lt;/object&gt;&lt;object type=&quot;3&quot; unique_id=&quot;10011&quot;&gt;&lt;property id=&quot;20148&quot; value=&quot;5&quot;/&gt;&lt;property id=&quot;20300&quot; value=&quot;Slide 8 - &amp;quot;Other Muscle Relaxants - I&amp;quot;&quot;/&gt;&lt;property id=&quot;20307&quot; value=&quot;263&quot;/&gt;&lt;/object&gt;&lt;object type=&quot;3&quot; unique_id=&quot;10012&quot;&gt;&lt;property id=&quot;20148&quot; value=&quot;5&quot;/&gt;&lt;property id=&quot;20300&quot; value=&quot;Slide 9 - &amp;quot;Other Muscle Relaxants - II&amp;quot;&quot;/&gt;&lt;property id=&quot;20307&quot; value=&quot;264&quot;/&gt;&lt;/object&gt;&lt;object type=&quot;3&quot; unique_id=&quot;10013&quot;&gt;&lt;property id=&quot;20148&quot; value=&quot;5&quot;/&gt;&lt;property id=&quot;20300&quot; value=&quot;Slide 10 - &amp;quot;Other Muscle Relaxants - III&amp;quot;&quot;/&gt;&lt;property id=&quot;20307&quot; value=&quot;265&quot;/&gt;&lt;/object&gt;&lt;object type=&quot;3&quot; unique_id=&quot;10014&quot;&gt;&lt;property id=&quot;20148&quot; value=&quot;5&quot;/&gt;&lt;property id=&quot;20300&quot; value=&quot;Slide 11 - &amp;quot;Action of Muscle Relaxants - I&amp;quot;&quot;/&gt;&lt;property id=&quot;20307&quot; value=&quot;266&quot;/&gt;&lt;/object&gt;&lt;object type=&quot;3&quot; unique_id=&quot;10015&quot;&gt;&lt;property id=&quot;20148&quot; value=&quot;5&quot;/&gt;&lt;property id=&quot;20300&quot; value=&quot;Slide 12 - &amp;quot;Action of Muscle Relaxants - II&amp;quot;&quot;/&gt;&lt;property id=&quot;20307&quot; value=&quot;268&quot;/&gt;&lt;/object&gt;&lt;object type=&quot;3&quot; unique_id=&quot;10016&quot;&gt;&lt;property id=&quot;20148&quot; value=&quot;5&quot;/&gt;&lt;property id=&quot;20300&quot; value=&quot;Slide 13 - &amp;quot;Action of NON-DEPOLARIZING Muscle Relaxants&amp;quot;&quot;/&gt;&lt;property id=&quot;20307&quot; value=&quot;269&quot;/&gt;&lt;/object&gt;&lt;object type=&quot;3&quot; unique_id=&quot;10017&quot;&gt;&lt;property id=&quot;20148&quot; value=&quot;5&quot;/&gt;&lt;property id=&quot;20300&quot; value=&quot;Slide 14 - &amp;quot;Action of DEPOLARIZING Muscle Relaxants&amp;quot;&quot;/&gt;&lt;property id=&quot;20307&quot; value=&quot;270&quot;/&gt;&lt;/object&gt;&lt;object type=&quot;3&quot; unique_id=&quot;10018&quot;&gt;&lt;property id=&quot;20148&quot; value=&quot;5&quot;/&gt;&lt;property id=&quot;20300&quot; value=&quot;Slide 15 - &amp;quot;Reversal of Blockade by Muscle Relaxants&amp;quot;&quot;/&gt;&lt;property id=&quot;20307&quot; value=&quot;271&quot;/&gt;&lt;/object&gt;&lt;object type=&quot;3&quot; unique_id=&quot;10019&quot;&gt;&lt;property id=&quot;20148&quot; value=&quot;5&quot;/&gt;&lt;property id=&quot;20300&quot; value=&quot;Slide 16 - &amp;quot;Clinical Monitoring of Neuromuscular Blockade&amp;quot;&quot;/&gt;&lt;property id=&quot;20307&quot; value=&quot;272&quot;/&gt;&lt;/object&gt;&lt;object type=&quot;3&quot; unique_id=&quot;10020&quot;&gt;&lt;property id=&quot;20148&quot; value=&quot;5&quot;/&gt;&lt;property id=&quot;20300&quot; value=&quot;Slide 17 - &amp;quot;NM Stimulation Patterns&amp;quot;&quot;/&gt;&lt;property id=&quot;20307&quot; value=&quot;273&quot;/&gt;&lt;/object&gt;&lt;object type=&quot;3&quot; unique_id=&quot;10021&quot;&gt;&lt;property id=&quot;20148&quot; value=&quot;5&quot;/&gt;&lt;property id=&quot;20300&quot; value=&quot;Slide 18 - &amp;quot;ToF Patterns&amp;quot;&quot;/&gt;&lt;property id=&quot;20307&quot; value=&quot;274&quot;/&gt;&lt;/object&gt;&lt;object type=&quot;3&quot; unique_id=&quot;10022&quot;&gt;&lt;property id=&quot;20148&quot; value=&quot;5&quot;/&gt;&lt;property id=&quot;20300&quot; value=&quot;Slide 20 - &amp;quot;Reversal of Neuromuscular Blockade&amp;quot;&quot;/&gt;&lt;property id=&quot;20307&quot; value=&quot;275&quot;/&gt;&lt;/object&gt;&lt;object type=&quot;3&quot; unique_id=&quot;10023&quot;&gt;&lt;property id=&quot;20148&quot; value=&quot;5&quot;/&gt;&lt;property id=&quot;20300&quot; value=&quot;Slide 21 - &amp;quot;Problems with Neuromuscular Blockade - I&amp;quot;&quot;/&gt;&lt;property id=&quot;20307&quot; value=&quot;276&quot;/&gt;&lt;/object&gt;&lt;object type=&quot;3&quot; unique_id=&quot;10024&quot;&gt;&lt;property id=&quot;20148&quot; value=&quot;5&quot;/&gt;&lt;property id=&quot;20300&quot; value=&quot;Slide 22 - &amp;quot;Problems with Neuromuscular Blockade - II&amp;quot;&quot;/&gt;&lt;property id=&quot;20307&quot; value=&quot;277&quot;/&gt;&lt;/object&gt;&lt;object type=&quot;3&quot; unique_id=&quot;10025&quot;&gt;&lt;property id=&quot;20148&quot; value=&quot;5&quot;/&gt;&lt;property id=&quot;20300&quot; value=&quot;Slide 23 - &amp;quot;Suxamethonium Apnoea&amp;quot;&quot;/&gt;&lt;property id=&quot;20307&quot; value=&quot;278&quot;/&gt;&lt;/object&gt;&lt;object type=&quot;3&quot; unique_id=&quot;10026&quot;&gt;&lt;property id=&quot;20148&quot; value=&quot;5&quot;/&gt;&lt;property id=&quot;20300&quot; value=&quot;Slide 24 - &amp;quot;Ways to Avoid Problems with NMB&amp;quot;&quot;/&gt;&lt;property id=&quot;20307&quot; value=&quot;279&quot;/&gt;&lt;/object&gt;&lt;object type=&quot;3&quot; unique_id=&quot;10027&quot;&gt;&lt;property id=&quot;20148&quot; value=&quot;5&quot;/&gt;&lt;property id=&quot;20300&quot; value=&quot;Slide 25 - &amp;quot;SUMMARY&amp;quot;&quot;/&gt;&lt;property id=&quot;20307&quot; value=&quot;280&quot;/&gt;&lt;/object&gt;&lt;object type=&quot;3&quot; unique_id=&quot;10054&quot;&gt;&lt;property id=&quot;20148&quot; value=&quot;5&quot;/&gt;&lt;property id=&quot;20300&quot; value=&quot;Slide 19 - &amp;quot;Fade&amp;quot;&quot;/&gt;&lt;property id=&quot;20307&quot; value=&quot;281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604</TotalTime>
  <Words>1213</Words>
  <Application>Microsoft Office PowerPoint</Application>
  <PresentationFormat>On-screen Show (4:3)</PresentationFormat>
  <Paragraphs>194</Paragraphs>
  <Slides>28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Apex</vt:lpstr>
      <vt:lpstr>CS ChemDraw Drawing</vt:lpstr>
      <vt:lpstr>Muscle relaxation and muscle relaxants</vt:lpstr>
      <vt:lpstr>Lecture Contents</vt:lpstr>
      <vt:lpstr>History - I</vt:lpstr>
      <vt:lpstr>History - II</vt:lpstr>
      <vt:lpstr>Neuromuscular Junction - I</vt:lpstr>
      <vt:lpstr>Neuromuscular Junction - II</vt:lpstr>
      <vt:lpstr>Structure of d-Tubocurarine</vt:lpstr>
      <vt:lpstr>PowerPoint Presentation</vt:lpstr>
      <vt:lpstr>Other Muscle Relaxants - II</vt:lpstr>
      <vt:lpstr>Other Muscle Relaxants - III</vt:lpstr>
      <vt:lpstr>Pharmacokinetics of Non-Depolarizing Agents - I</vt:lpstr>
      <vt:lpstr>Pharmacokinetics of Non-Depolarizing Agents - II</vt:lpstr>
      <vt:lpstr>Action of Muscle Relaxants - I</vt:lpstr>
      <vt:lpstr>Action of Muscle Relaxants - II</vt:lpstr>
      <vt:lpstr>Action of NON-DEPOLARIZING Muscle Relaxants</vt:lpstr>
      <vt:lpstr>Action of DEPOLARIZING Muscle Relaxants</vt:lpstr>
      <vt:lpstr>Reversal of Blockade by Muscle Relaxants</vt:lpstr>
      <vt:lpstr>Clinical Monitoring of Neuromuscular Blockade</vt:lpstr>
      <vt:lpstr>NM Stimulation Patterns</vt:lpstr>
      <vt:lpstr>ToF Patterns</vt:lpstr>
      <vt:lpstr>Fade</vt:lpstr>
      <vt:lpstr>Reversal of Neuromuscular Blockade</vt:lpstr>
      <vt:lpstr>Problems with Neuromuscular Blockade - I</vt:lpstr>
      <vt:lpstr>Problems with Neuromuscular Blockade - II</vt:lpstr>
      <vt:lpstr>Suxamethonium Apnoea</vt:lpstr>
      <vt:lpstr>Ways to Avoid Problems with NMB</vt:lpstr>
      <vt:lpstr>SUMMARY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Muscle Relaxation and Muscle Relaxants</dc:title>
  <dc:creator>Chris Edge</dc:creator>
  <cp:lastModifiedBy>Shiel, Nuala</cp:lastModifiedBy>
  <cp:revision>64</cp:revision>
  <dcterms:created xsi:type="dcterms:W3CDTF">2007-10-09T08:50:49Z</dcterms:created>
  <dcterms:modified xsi:type="dcterms:W3CDTF">2012-11-20T12:45:49Z</dcterms:modified>
</cp:coreProperties>
</file>