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1" r:id="rId9"/>
    <p:sldId id="282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83" r:id="rId21"/>
    <p:sldId id="274" r:id="rId22"/>
    <p:sldId id="275" r:id="rId23"/>
    <p:sldId id="284" r:id="rId24"/>
    <p:sldId id="276" r:id="rId25"/>
    <p:sldId id="277" r:id="rId26"/>
    <p:sldId id="278" r:id="rId27"/>
    <p:sldId id="286" r:id="rId28"/>
    <p:sldId id="279" r:id="rId29"/>
    <p:sldId id="280" r:id="rId30"/>
    <p:sldId id="287" r:id="rId31"/>
    <p:sldId id="281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79132" autoAdjust="0"/>
  </p:normalViewPr>
  <p:slideViewPr>
    <p:cSldViewPr snapToGrid="0" snapToObjects="1">
      <p:cViewPr>
        <p:scale>
          <a:sx n="50" d="100"/>
          <a:sy n="50" d="100"/>
        </p:scale>
        <p:origin x="-8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A1410-9C47-D240-BE39-C109CEC1203E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4E44C-223A-F64C-ACFA-F8922E247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22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67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748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5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6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88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99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1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endParaRPr lang="en-GB" dirty="0">
              <a:latin typeface="Arial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4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6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09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2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08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0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11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47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64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4E44C-223A-F64C-ACFA-F8922E2474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5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2CE-4209-364E-84EE-5B511AB2BD56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4905-32E7-6A4A-B2D9-7EFD41A2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2CE-4209-364E-84EE-5B511AB2BD56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4905-32E7-6A4A-B2D9-7EFD41A2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2CE-4209-364E-84EE-5B511AB2BD56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4905-32E7-6A4A-B2D9-7EFD41A2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2CE-4209-364E-84EE-5B511AB2BD56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4905-32E7-6A4A-B2D9-7EFD41A2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2CE-4209-364E-84EE-5B511AB2BD56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4905-32E7-6A4A-B2D9-7EFD41A2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2CE-4209-364E-84EE-5B511AB2BD56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4905-32E7-6A4A-B2D9-7EFD41A2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2CE-4209-364E-84EE-5B511AB2BD56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4905-32E7-6A4A-B2D9-7EFD41A2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2CE-4209-364E-84EE-5B511AB2BD56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4905-32E7-6A4A-B2D9-7EFD41A2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2CE-4209-364E-84EE-5B511AB2BD56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4905-32E7-6A4A-B2D9-7EFD41A2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2CE-4209-364E-84EE-5B511AB2BD56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4905-32E7-6A4A-B2D9-7EFD41A2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42CE-4209-364E-84EE-5B511AB2BD56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4905-32E7-6A4A-B2D9-7EFD41A2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442CE-4209-364E-84EE-5B511AB2BD56}" type="datetimeFigureOut">
              <a:rPr lang="en-US" smtClean="0"/>
              <a:t>11/30/2012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A4905-32E7-6A4A-B2D9-7EFD41A23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3937"/>
            <a:ext cx="7772400" cy="1143914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>Monitoring </a:t>
            </a:r>
            <a:r>
              <a:rPr lang="en-US" sz="5400" dirty="0" err="1" smtClean="0">
                <a:latin typeface="Arial" pitchFamily="34" charset="0"/>
                <a:cs typeface="Arial" pitchFamily="34" charset="0"/>
              </a:rPr>
              <a:t>anaesthesia</a:t>
            </a:r>
            <a:endParaRPr lang="en-US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38750"/>
            <a:ext cx="7772400" cy="1276349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err="1" smtClean="0">
                <a:latin typeface="Arial" pitchFamily="34" charset="0"/>
                <a:cs typeface="Arial" pitchFamily="34" charset="0"/>
              </a:rPr>
              <a:t>Dr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Helen Laycock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Academic Clinical Fellow / Anaesthetic Registrar (ST6)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Chelsea and Westminster Hospital / Imperial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College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London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:\dokumenter\DIV\Bilder\john_henry_fuseli_-_the_nightm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7072" y="2019075"/>
            <a:ext cx="37814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6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Ideal monitor of depth of </a:t>
            </a:r>
            <a:r>
              <a:rPr lang="en-US" dirty="0" err="1" smtClean="0"/>
              <a:t>anaesthesia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Reduces risk of awareness</a:t>
            </a:r>
          </a:p>
          <a:p>
            <a:r>
              <a:rPr lang="en-US" dirty="0" smtClean="0"/>
              <a:t>Independent of anaesthetic agent used</a:t>
            </a:r>
          </a:p>
          <a:p>
            <a:r>
              <a:rPr lang="en-US" dirty="0" smtClean="0"/>
              <a:t>No hysteresis</a:t>
            </a:r>
          </a:p>
          <a:p>
            <a:r>
              <a:rPr lang="en-US" dirty="0" smtClean="0"/>
              <a:t>Good sensitivity and specificity</a:t>
            </a:r>
          </a:p>
          <a:p>
            <a:r>
              <a:rPr lang="en-US" dirty="0" smtClean="0"/>
              <a:t>Predictive of “light”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r>
              <a:rPr lang="en-US" dirty="0" smtClean="0"/>
              <a:t>Proportionate to stimuli</a:t>
            </a:r>
          </a:p>
          <a:p>
            <a:r>
              <a:rPr lang="en-US" dirty="0" smtClean="0"/>
              <a:t>Minimal response time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Inexpensive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8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Respiratory and skeletal muscle activity</a:t>
            </a:r>
          </a:p>
          <a:p>
            <a:pPr lvl="1"/>
            <a:r>
              <a:rPr lang="en-US" dirty="0" smtClean="0"/>
              <a:t>Useful in spontaneous ventilation</a:t>
            </a:r>
          </a:p>
          <a:p>
            <a:pPr lvl="1"/>
            <a:r>
              <a:rPr lang="en-US" dirty="0" err="1" smtClean="0"/>
              <a:t>Repiratory</a:t>
            </a:r>
            <a:r>
              <a:rPr lang="en-US" dirty="0" smtClean="0"/>
              <a:t> rate and depth</a:t>
            </a:r>
          </a:p>
          <a:p>
            <a:pPr lvl="1"/>
            <a:r>
              <a:rPr lang="en-US" dirty="0" smtClean="0"/>
              <a:t>Movement to surgical stimulus</a:t>
            </a:r>
          </a:p>
          <a:p>
            <a:endParaRPr lang="en-US" dirty="0"/>
          </a:p>
          <a:p>
            <a:r>
              <a:rPr lang="en-US" dirty="0" smtClean="0"/>
              <a:t>PRST</a:t>
            </a:r>
          </a:p>
          <a:p>
            <a:pPr lvl="1"/>
            <a:r>
              <a:rPr lang="en-US" dirty="0" smtClean="0"/>
              <a:t>Systolic arterial pressure, heart rate, sweating, tear formation</a:t>
            </a:r>
          </a:p>
          <a:p>
            <a:pPr lvl="1"/>
            <a:r>
              <a:rPr lang="en-US" dirty="0" smtClean="0"/>
              <a:t>Scoring system based on sympathetic stimulation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5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Respiratory Sinus Arrhythmia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Respiration changes the RR interval on ECG</a:t>
            </a:r>
          </a:p>
          <a:p>
            <a:endParaRPr lang="en-US" dirty="0"/>
          </a:p>
          <a:p>
            <a:r>
              <a:rPr lang="en-US" dirty="0" smtClean="0"/>
              <a:t>More direct measure of respiration which reflects brainstem function </a:t>
            </a:r>
          </a:p>
          <a:p>
            <a:endParaRPr lang="en-US" dirty="0"/>
          </a:p>
          <a:p>
            <a:r>
              <a:rPr lang="en-US" dirty="0" smtClean="0"/>
              <a:t>Requires intact autonomic nervous and myocardial conduction system</a:t>
            </a:r>
          </a:p>
          <a:p>
            <a:endParaRPr lang="en-US" dirty="0"/>
          </a:p>
          <a:p>
            <a:r>
              <a:rPr lang="en-US" dirty="0" smtClean="0"/>
              <a:t>Restricted by drugs / pathophysiology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forearm technique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Arterial tourniquet prior to paralysis</a:t>
            </a:r>
          </a:p>
          <a:p>
            <a:r>
              <a:rPr lang="en-US" dirty="0" smtClean="0"/>
              <a:t>Forearm NOT </a:t>
            </a:r>
            <a:r>
              <a:rPr lang="en-US" dirty="0" err="1" smtClean="0"/>
              <a:t>paralysed</a:t>
            </a:r>
            <a:endParaRPr lang="en-US" dirty="0" smtClean="0"/>
          </a:p>
          <a:p>
            <a:r>
              <a:rPr lang="en-US" dirty="0" smtClean="0"/>
              <a:t>Agree signals for awareness</a:t>
            </a:r>
          </a:p>
          <a:p>
            <a:r>
              <a:rPr lang="en-US" dirty="0" smtClean="0"/>
              <a:t>During </a:t>
            </a:r>
            <a:r>
              <a:rPr lang="en-US" dirty="0" err="1" smtClean="0"/>
              <a:t>anaesthesia</a:t>
            </a:r>
            <a:r>
              <a:rPr lang="en-US" dirty="0" smtClean="0"/>
              <a:t> ask for responses</a:t>
            </a:r>
          </a:p>
          <a:p>
            <a:r>
              <a:rPr lang="en-US" dirty="0" smtClean="0"/>
              <a:t>Movement suggests possible awareness</a:t>
            </a:r>
          </a:p>
          <a:p>
            <a:endParaRPr lang="en-US" dirty="0"/>
          </a:p>
          <a:p>
            <a:r>
              <a:rPr lang="en-US" dirty="0" smtClean="0"/>
              <a:t>Problems</a:t>
            </a:r>
          </a:p>
          <a:p>
            <a:pPr lvl="1"/>
            <a:r>
              <a:rPr lang="en-US" dirty="0" err="1" smtClean="0"/>
              <a:t>Compiance</a:t>
            </a:r>
            <a:endParaRPr lang="en-US" dirty="0" smtClean="0"/>
          </a:p>
          <a:p>
            <a:pPr lvl="1"/>
            <a:r>
              <a:rPr lang="en-US" dirty="0" smtClean="0"/>
              <a:t>Interference if move arm</a:t>
            </a:r>
          </a:p>
          <a:p>
            <a:pPr lvl="1"/>
            <a:r>
              <a:rPr lang="en-US" dirty="0" smtClean="0"/>
              <a:t>20mins get </a:t>
            </a:r>
            <a:r>
              <a:rPr lang="en-US" dirty="0" err="1" smtClean="0"/>
              <a:t>ischaemic</a:t>
            </a:r>
            <a:r>
              <a:rPr lang="en-US" dirty="0" smtClean="0"/>
              <a:t> paralysis of arm!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Oesophageal</a:t>
            </a:r>
            <a:r>
              <a:rPr lang="en-US" dirty="0" smtClean="0"/>
              <a:t> contractility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amplitude and frequency of smooth muscle in lower </a:t>
            </a:r>
            <a:r>
              <a:rPr lang="en-US" dirty="0" err="1" smtClean="0"/>
              <a:t>oesophagus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Activity reduces with increased anaesthetic depth</a:t>
            </a:r>
          </a:p>
          <a:p>
            <a:endParaRPr lang="en-US" dirty="0"/>
          </a:p>
          <a:p>
            <a:r>
              <a:rPr lang="en-US" dirty="0" smtClean="0"/>
              <a:t>High false positive and false negative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6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Neuronal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is the target organ for anaesthetic agents</a:t>
            </a:r>
          </a:p>
          <a:p>
            <a:endParaRPr lang="en-US" dirty="0"/>
          </a:p>
          <a:p>
            <a:r>
              <a:rPr lang="en-US" dirty="0" smtClean="0"/>
              <a:t>Logical changes in neurophysiological parameter could indicate depth of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Predominantly based on EEG recordings</a:t>
            </a:r>
          </a:p>
        </p:txBody>
      </p:sp>
    </p:spTree>
    <p:extLst>
      <p:ext uri="{BB962C8B-B14F-4D97-AF65-F5344CB8AC3E}">
        <p14:creationId xmlns:p14="http://schemas.microsoft.com/office/powerpoint/2010/main" val="39100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Recording of electrical potentials arising from dendritic fields in cerebral cortex</a:t>
            </a:r>
          </a:p>
          <a:p>
            <a:r>
              <a:rPr lang="en-US" dirty="0" smtClean="0"/>
              <a:t>16 electrodes on scalp</a:t>
            </a:r>
            <a:endParaRPr lang="en-US" dirty="0"/>
          </a:p>
          <a:p>
            <a:r>
              <a:rPr lang="en-US" dirty="0" smtClean="0"/>
              <a:t>Potential around 50 </a:t>
            </a:r>
            <a:r>
              <a:rPr lang="en-US" dirty="0" err="1" smtClean="0"/>
              <a:t>μV</a:t>
            </a:r>
            <a:endParaRPr lang="en-US" dirty="0" smtClean="0"/>
          </a:p>
          <a:p>
            <a:r>
              <a:rPr lang="en-US" dirty="0" smtClean="0"/>
              <a:t>Complex, large quantity information</a:t>
            </a:r>
          </a:p>
          <a:p>
            <a:r>
              <a:rPr lang="en-US" dirty="0" smtClean="0"/>
              <a:t>Burst </a:t>
            </a:r>
            <a:r>
              <a:rPr lang="en-US" dirty="0" err="1" smtClean="0"/>
              <a:t>supression</a:t>
            </a:r>
            <a:r>
              <a:rPr lang="en-US" dirty="0" smtClean="0"/>
              <a:t> during general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r>
              <a:rPr lang="en-US" dirty="0" smtClean="0"/>
              <a:t>Influenced by anaesthetic agent and pathophysiology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of a waveform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waveforms can be simplified into component sine waves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547" y="3041083"/>
            <a:ext cx="5014231" cy="34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2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Cerebral Function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Simplify EEG</a:t>
            </a:r>
          </a:p>
          <a:p>
            <a:r>
              <a:rPr lang="en-US" dirty="0" smtClean="0"/>
              <a:t>1950’s – anaesthetic agents changed the electrical “power” of EEG</a:t>
            </a:r>
          </a:p>
          <a:p>
            <a:r>
              <a:rPr lang="en-US" dirty="0" smtClean="0"/>
              <a:t>Two electrodes (one on each </a:t>
            </a:r>
            <a:r>
              <a:rPr lang="en-US" dirty="0" err="1" smtClean="0"/>
              <a:t>paretal</a:t>
            </a:r>
            <a:r>
              <a:rPr lang="en-US" dirty="0" smtClean="0"/>
              <a:t> lobe)</a:t>
            </a:r>
          </a:p>
          <a:p>
            <a:r>
              <a:rPr lang="en-US" dirty="0"/>
              <a:t>Measure voltage as function of amplitude and frequency</a:t>
            </a:r>
          </a:p>
          <a:p>
            <a:r>
              <a:rPr lang="en-US" dirty="0" smtClean="0"/>
              <a:t>Graph </a:t>
            </a:r>
          </a:p>
          <a:p>
            <a:pPr lvl="1"/>
            <a:r>
              <a:rPr lang="en-US" dirty="0" smtClean="0"/>
              <a:t>Height of baseline from x axis is activity of EEG</a:t>
            </a:r>
          </a:p>
          <a:p>
            <a:pPr lvl="1"/>
            <a:r>
              <a:rPr lang="en-US" dirty="0" smtClean="0"/>
              <a:t>Width of trace is variability</a:t>
            </a:r>
          </a:p>
        </p:txBody>
      </p:sp>
    </p:spTree>
    <p:extLst>
      <p:ext uri="{BB962C8B-B14F-4D97-AF65-F5344CB8AC3E}">
        <p14:creationId xmlns:p14="http://schemas.microsoft.com/office/powerpoint/2010/main" val="23314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Compressed Spectral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Separate EEG into discrete time periods</a:t>
            </a:r>
          </a:p>
          <a:p>
            <a:r>
              <a:rPr lang="en-US" dirty="0" smtClean="0"/>
              <a:t>Modified with Fourier transformation into sine wave components</a:t>
            </a:r>
          </a:p>
          <a:p>
            <a:r>
              <a:rPr lang="en-US" dirty="0" smtClean="0"/>
              <a:t>Calculates power of different wave frequencies  </a:t>
            </a:r>
          </a:p>
          <a:p>
            <a:r>
              <a:rPr lang="en-US" dirty="0" smtClean="0"/>
              <a:t>Plots power </a:t>
            </a:r>
            <a:r>
              <a:rPr lang="en-US" dirty="0" err="1" smtClean="0"/>
              <a:t>vs</a:t>
            </a:r>
            <a:r>
              <a:rPr lang="en-US" dirty="0" smtClean="0"/>
              <a:t> frequency graph</a:t>
            </a:r>
          </a:p>
          <a:p>
            <a:r>
              <a:rPr lang="en-US" dirty="0" smtClean="0"/>
              <a:t>Superimposes each time period to provide a 3D display as peaks and troughs</a:t>
            </a:r>
          </a:p>
          <a:p>
            <a:r>
              <a:rPr lang="en-US" dirty="0" smtClean="0"/>
              <a:t>General </a:t>
            </a:r>
            <a:r>
              <a:rPr lang="en-US" dirty="0" err="1" smtClean="0"/>
              <a:t>anaesthesia</a:t>
            </a:r>
            <a:r>
              <a:rPr lang="en-US" dirty="0" smtClean="0"/>
              <a:t> power shifts to lower frequencies</a:t>
            </a:r>
          </a:p>
          <a:p>
            <a:r>
              <a:rPr lang="en-US" dirty="0" smtClean="0"/>
              <a:t>Problems – </a:t>
            </a:r>
            <a:r>
              <a:rPr lang="en-US" dirty="0" err="1" smtClean="0"/>
              <a:t>interindividual</a:t>
            </a:r>
            <a:r>
              <a:rPr lang="en-US" dirty="0" smtClean="0"/>
              <a:t> and agent variability, pathophysiology affects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4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Overview of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r>
              <a:rPr lang="en-US" dirty="0" smtClean="0"/>
              <a:t>Awareness</a:t>
            </a:r>
          </a:p>
          <a:p>
            <a:r>
              <a:rPr lang="en-US" dirty="0" smtClean="0"/>
              <a:t>Physiological monitoring</a:t>
            </a:r>
          </a:p>
          <a:p>
            <a:r>
              <a:rPr lang="en-US" dirty="0" smtClean="0"/>
              <a:t>Neuronal monitoring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2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CSA spectra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322" y="1417638"/>
            <a:ext cx="1875822" cy="526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0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adaptation of CSA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Spectral edge</a:t>
            </a:r>
          </a:p>
          <a:p>
            <a:pPr lvl="1"/>
            <a:r>
              <a:rPr lang="en-US" dirty="0" smtClean="0"/>
              <a:t> frequency above which there is only 5% of total EEG power</a:t>
            </a:r>
          </a:p>
          <a:p>
            <a:pPr lvl="1"/>
            <a:r>
              <a:rPr lang="en-US" dirty="0" smtClean="0"/>
              <a:t>upper </a:t>
            </a:r>
            <a:r>
              <a:rPr lang="en-US" dirty="0" err="1" smtClean="0"/>
              <a:t>edgde</a:t>
            </a:r>
            <a:r>
              <a:rPr lang="en-US" dirty="0" smtClean="0"/>
              <a:t> of spectrum</a:t>
            </a:r>
          </a:p>
          <a:p>
            <a:endParaRPr lang="en-US" dirty="0" smtClean="0"/>
          </a:p>
          <a:p>
            <a:r>
              <a:rPr lang="en-US" dirty="0" smtClean="0"/>
              <a:t>Median Frequency</a:t>
            </a:r>
          </a:p>
          <a:p>
            <a:pPr lvl="1"/>
            <a:r>
              <a:rPr lang="en-US" dirty="0" smtClean="0"/>
              <a:t>Measure of central tendency of power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7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Bispectral</a:t>
            </a:r>
            <a:r>
              <a:rPr lang="en-US" dirty="0" smtClean="0"/>
              <a:t>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Mathematically quantifying relationship between two EEG frequencies</a:t>
            </a:r>
          </a:p>
          <a:p>
            <a:r>
              <a:rPr lang="en-US" dirty="0" smtClean="0"/>
              <a:t>Frontal electrodes</a:t>
            </a:r>
          </a:p>
          <a:p>
            <a:r>
              <a:rPr lang="en-US" dirty="0" smtClean="0"/>
              <a:t>Creates a linear dimensionless scale from 0-100</a:t>
            </a:r>
          </a:p>
          <a:p>
            <a:r>
              <a:rPr lang="en-US" dirty="0" smtClean="0"/>
              <a:t>0= cortical silence</a:t>
            </a:r>
          </a:p>
          <a:p>
            <a:r>
              <a:rPr lang="en-US" dirty="0" smtClean="0"/>
              <a:t>100= normal cortical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3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BIS monitor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46" y="1417638"/>
            <a:ext cx="5770314" cy="51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Bispectral</a:t>
            </a:r>
            <a:r>
              <a:rPr lang="en-US" dirty="0" smtClean="0"/>
              <a:t> Index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6721057"/>
              </p:ext>
            </p:extLst>
          </p:nvPr>
        </p:nvGraphicFramePr>
        <p:xfrm>
          <a:off x="457200" y="1417638"/>
          <a:ext cx="8229600" cy="514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539"/>
                <a:gridCol w="5061061"/>
              </a:tblGrid>
              <a:tr h="86157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Value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Clinical State</a:t>
                      </a:r>
                      <a:endParaRPr lang="en-US" sz="2400" dirty="0"/>
                    </a:p>
                  </a:txBody>
                  <a:tcPr/>
                </a:tc>
              </a:tr>
              <a:tr h="861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85-100</a:t>
                      </a:r>
                      <a:endParaRPr lang="en-GB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Awake, aware, capable of memory processing and explicit recall</a:t>
                      </a:r>
                      <a:endParaRPr lang="en-GB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1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60-85</a:t>
                      </a:r>
                      <a:endParaRPr lang="en-GB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Increasing sedation and impairment of memory processing, rousable in response to stimulus</a:t>
                      </a:r>
                      <a:endParaRPr lang="en-GB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4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40-60</a:t>
                      </a:r>
                      <a:endParaRPr lang="en-GB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Surgical anaesthesia – decreased probability of post operative recall,  Auditory processing and reflex movement still occurs</a:t>
                      </a:r>
                      <a:endParaRPr lang="en-GB" sz="24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15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0-40</a:t>
                      </a:r>
                      <a:endParaRPr lang="en-GB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/>
                          <a:ea typeface="ＭＳ 明朝"/>
                          <a:cs typeface="Times New Roman"/>
                        </a:rPr>
                        <a:t>Increasing frequency of burst suppression</a:t>
                      </a:r>
                      <a:endParaRPr lang="en-GB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07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Bispectral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Rapid response time</a:t>
            </a:r>
          </a:p>
          <a:p>
            <a:pPr lvl="1"/>
            <a:r>
              <a:rPr lang="en-US" dirty="0" smtClean="0"/>
              <a:t>Accurate for anaesthetic agents</a:t>
            </a:r>
          </a:p>
          <a:p>
            <a:pPr lvl="1"/>
            <a:r>
              <a:rPr lang="en-US" dirty="0" smtClean="0"/>
              <a:t>Dose response relationship</a:t>
            </a:r>
          </a:p>
          <a:p>
            <a:endParaRPr lang="en-US" dirty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 specific value for loss of consciousness</a:t>
            </a:r>
          </a:p>
          <a:p>
            <a:pPr lvl="1"/>
            <a:r>
              <a:rPr lang="en-US" dirty="0" smtClean="0"/>
              <a:t>Studies fail to address surgical stimulus!</a:t>
            </a:r>
          </a:p>
          <a:p>
            <a:pPr lvl="1"/>
            <a:r>
              <a:rPr lang="en-US" dirty="0" smtClean="0"/>
              <a:t>Some agents increase EEG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4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Entropy is disorder within a system</a:t>
            </a:r>
          </a:p>
          <a:p>
            <a:r>
              <a:rPr lang="en-US" dirty="0" smtClean="0"/>
              <a:t>Irregularity decreases with increasing levels of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r>
              <a:rPr lang="en-US" dirty="0" smtClean="0"/>
              <a:t>Forehead sensors</a:t>
            </a:r>
          </a:p>
          <a:p>
            <a:r>
              <a:rPr lang="en-US" dirty="0" smtClean="0"/>
              <a:t>Two numbers generated</a:t>
            </a:r>
          </a:p>
          <a:p>
            <a:pPr lvl="1"/>
            <a:r>
              <a:rPr lang="en-US" dirty="0" smtClean="0"/>
              <a:t>Response entropy includes EMG activity</a:t>
            </a:r>
          </a:p>
          <a:p>
            <a:pPr lvl="1"/>
            <a:r>
              <a:rPr lang="en-US" dirty="0" smtClean="0"/>
              <a:t>State entropy excludes EMG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View of the M-Entropy module and the partial screen of the S5-Monitor (GE Healthcare, Helsinki, Finland).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20" y="979303"/>
            <a:ext cx="418608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481121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Bruhn J et al. Br. J. Anaesth. 2006;97:85-94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 The Board of Management and Trustees of the British Journal of Anaesthesia 2006. All rights reserved. For Permissions, please e-mail: journals.permissions@oxfordjournals.org</a:t>
            </a:r>
          </a:p>
        </p:txBody>
      </p:sp>
    </p:spTree>
    <p:extLst>
      <p:ext uri="{BB962C8B-B14F-4D97-AF65-F5344CB8AC3E}">
        <p14:creationId xmlns:p14="http://schemas.microsoft.com/office/powerpoint/2010/main" val="4217641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Evoked potentials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 EEG signal when a stimulus is applied</a:t>
            </a:r>
          </a:p>
          <a:p>
            <a:r>
              <a:rPr lang="en-US" dirty="0" smtClean="0"/>
              <a:t>Electrode over area which primarily </a:t>
            </a:r>
            <a:r>
              <a:rPr lang="en-US" dirty="0" err="1" smtClean="0"/>
              <a:t>recieves</a:t>
            </a:r>
            <a:r>
              <a:rPr lang="en-US" dirty="0" smtClean="0"/>
              <a:t> that sensory modality</a:t>
            </a:r>
          </a:p>
          <a:p>
            <a:r>
              <a:rPr lang="en-US" dirty="0" smtClean="0"/>
              <a:t>3 types</a:t>
            </a:r>
          </a:p>
          <a:p>
            <a:pPr lvl="1"/>
            <a:r>
              <a:rPr lang="en-US" dirty="0" smtClean="0"/>
              <a:t>Visual</a:t>
            </a:r>
          </a:p>
          <a:p>
            <a:pPr lvl="1"/>
            <a:r>
              <a:rPr lang="en-US" dirty="0" smtClean="0"/>
              <a:t>Somatosensory</a:t>
            </a:r>
          </a:p>
          <a:p>
            <a:pPr lvl="1"/>
            <a:r>
              <a:rPr lang="en-US" dirty="0" smtClean="0"/>
              <a:t>Auditory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Evoked </a:t>
            </a:r>
            <a:r>
              <a:rPr lang="en-US" dirty="0" err="1" smtClean="0"/>
              <a:t>Potnetials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Most </a:t>
            </a:r>
            <a:r>
              <a:rPr lang="en-US" dirty="0" err="1" smtClean="0"/>
              <a:t>effectived</a:t>
            </a:r>
            <a:r>
              <a:rPr lang="en-US" dirty="0" smtClean="0"/>
              <a:t> as last to disappear</a:t>
            </a:r>
          </a:p>
          <a:p>
            <a:r>
              <a:rPr lang="en-US" dirty="0" smtClean="0"/>
              <a:t>Repeated 6-10Hz clicks</a:t>
            </a:r>
          </a:p>
          <a:p>
            <a:r>
              <a:rPr lang="en-US" dirty="0" smtClean="0"/>
              <a:t>Activates pathway from cochlear to cortex</a:t>
            </a:r>
          </a:p>
          <a:p>
            <a:r>
              <a:rPr lang="en-US" dirty="0" smtClean="0"/>
              <a:t>Record EEG after each click</a:t>
            </a:r>
          </a:p>
          <a:p>
            <a:r>
              <a:rPr lang="en-US" dirty="0" smtClean="0"/>
              <a:t>EEG’s superimposed, amplified and noise removed</a:t>
            </a:r>
          </a:p>
          <a:p>
            <a:r>
              <a:rPr lang="en-US" dirty="0" smtClean="0"/>
              <a:t>Middle latency section  10-50ms </a:t>
            </a:r>
          </a:p>
          <a:p>
            <a:r>
              <a:rPr lang="en-US" dirty="0" smtClean="0"/>
              <a:t>Amplitude and latency decrease with depth of </a:t>
            </a:r>
            <a:r>
              <a:rPr lang="en-US" dirty="0" err="1" smtClean="0"/>
              <a:t>anaesthesia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63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</a:t>
            </a:r>
            <a:r>
              <a:rPr lang="en-US" dirty="0" err="1" smtClean="0"/>
              <a:t>Anaesthesia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“Lack of response and recall to a noxious stimulus”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Triad of </a:t>
            </a:r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r>
              <a:rPr lang="en-US" baseline="-25000" dirty="0" smtClean="0"/>
              <a:t>(Davy 1999)</a:t>
            </a:r>
          </a:p>
          <a:p>
            <a:r>
              <a:rPr lang="en-US" dirty="0" smtClean="0"/>
              <a:t>Hypnosis</a:t>
            </a:r>
          </a:p>
          <a:p>
            <a:r>
              <a:rPr lang="en-US" dirty="0" smtClean="0"/>
              <a:t>Analgesia</a:t>
            </a:r>
            <a:endParaRPr lang="en-US" dirty="0"/>
          </a:p>
          <a:p>
            <a:r>
              <a:rPr lang="en-US" dirty="0" smtClean="0"/>
              <a:t>Relaxation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Auditory Evoked Potentials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616761"/>
            <a:ext cx="4068512" cy="463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762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Awareness important issue in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Difficult to measure</a:t>
            </a:r>
          </a:p>
          <a:p>
            <a:endParaRPr lang="en-US" dirty="0"/>
          </a:p>
          <a:p>
            <a:r>
              <a:rPr lang="en-US" dirty="0" smtClean="0"/>
              <a:t>All tools have disadvantages </a:t>
            </a:r>
          </a:p>
          <a:p>
            <a:endParaRPr lang="en-US" dirty="0"/>
          </a:p>
          <a:p>
            <a:r>
              <a:rPr lang="en-US" dirty="0" smtClean="0"/>
              <a:t>No gold standard – opportunity for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0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depth of </a:t>
            </a:r>
            <a:r>
              <a:rPr lang="en-US" dirty="0" err="1" smtClean="0"/>
              <a:t>Anaesthesia</a:t>
            </a:r>
            <a:r>
              <a:rPr lang="en-US" dirty="0" smtClean="0"/>
              <a:t> by EEG.  Whyte SD, Booker PD, CEPD Reviews, BJA, 2003: 3(4); 106-110</a:t>
            </a:r>
          </a:p>
          <a:p>
            <a:r>
              <a:rPr lang="en-US" dirty="0" smtClean="0"/>
              <a:t>Basic Physics and Measurement in </a:t>
            </a:r>
            <a:r>
              <a:rPr lang="en-US" dirty="0" err="1" smtClean="0"/>
              <a:t>Anaesthesia</a:t>
            </a:r>
            <a:r>
              <a:rPr lang="en-US" dirty="0" smtClean="0"/>
              <a:t>, 5</a:t>
            </a:r>
            <a:r>
              <a:rPr lang="en-US" baseline="30000" dirty="0" smtClean="0"/>
              <a:t>th</a:t>
            </a:r>
            <a:r>
              <a:rPr lang="en-US" dirty="0" smtClean="0"/>
              <a:t> Edition. Davis PD, Kenny GNC, p289-293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8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Anaesthesia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Balance between unconscious and side effects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77" y="2180931"/>
            <a:ext cx="6335332" cy="435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Insufficient </a:t>
            </a:r>
            <a:r>
              <a:rPr lang="en-US" dirty="0" err="1"/>
              <a:t>anaesthesia</a:t>
            </a:r>
            <a:r>
              <a:rPr lang="en-US" dirty="0"/>
              <a:t> = Awareness</a:t>
            </a:r>
          </a:p>
          <a:p>
            <a:pPr marL="0" indent="0" algn="ctr">
              <a:buNone/>
            </a:pPr>
            <a:r>
              <a:rPr lang="en-US" dirty="0"/>
              <a:t>“ability to perceive and process sensory information and being aware of ones environment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Explicit</a:t>
            </a:r>
          </a:p>
          <a:p>
            <a:pPr lvl="1"/>
            <a:r>
              <a:rPr lang="en-US" dirty="0" smtClean="0"/>
              <a:t>Spontaneous / prompted </a:t>
            </a:r>
            <a:r>
              <a:rPr lang="en-US" b="1" u="sng" dirty="0" smtClean="0"/>
              <a:t>recall</a:t>
            </a:r>
            <a:r>
              <a:rPr lang="en-US" b="1" dirty="0" smtClean="0"/>
              <a:t> </a:t>
            </a:r>
            <a:r>
              <a:rPr lang="en-US" dirty="0" smtClean="0"/>
              <a:t>of intraoperative events with or without pain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Implicit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no conscious recollection but evidence of intraoperative memory processing at a </a:t>
            </a:r>
            <a:r>
              <a:rPr lang="en-US" dirty="0" err="1" smtClean="0"/>
              <a:t>subconsious</a:t>
            </a:r>
            <a:r>
              <a:rPr lang="en-US" dirty="0" smtClean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4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General </a:t>
            </a:r>
            <a:r>
              <a:rPr lang="en-US" dirty="0" err="1" smtClean="0"/>
              <a:t>Anaesthesia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Inhalational agents</a:t>
            </a:r>
          </a:p>
          <a:p>
            <a:pPr lvl="1"/>
            <a:r>
              <a:rPr lang="en-US" dirty="0" smtClean="0"/>
              <a:t>Halogenated hydrocarbon structure</a:t>
            </a:r>
          </a:p>
          <a:p>
            <a:pPr lvl="1"/>
            <a:r>
              <a:rPr lang="en-US" dirty="0" smtClean="0"/>
              <a:t>Minimum Alveolar Concentration (MAC</a:t>
            </a:r>
            <a:r>
              <a:rPr lang="en-US" baseline="-25000" dirty="0" smtClean="0"/>
              <a:t>50</a:t>
            </a:r>
            <a:r>
              <a:rPr lang="en-US" dirty="0" smtClean="0"/>
              <a:t>)</a:t>
            </a:r>
          </a:p>
          <a:p>
            <a:pPr marL="457200" lvl="1" indent="0" algn="ctr">
              <a:buNone/>
            </a:pPr>
            <a:r>
              <a:rPr lang="en-US" dirty="0" smtClean="0"/>
              <a:t>“concentration which would prevent 50% young healthy men to show a reflex response to skin </a:t>
            </a:r>
            <a:r>
              <a:rPr lang="en-US" dirty="0" err="1" smtClean="0"/>
              <a:t>incusion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Intravenous agents</a:t>
            </a:r>
          </a:p>
          <a:p>
            <a:pPr lvl="1"/>
            <a:r>
              <a:rPr lang="en-US" dirty="0" smtClean="0"/>
              <a:t>Total intravenous </a:t>
            </a:r>
            <a:r>
              <a:rPr lang="en-US" dirty="0" err="1" smtClean="0"/>
              <a:t>anaesthesia</a:t>
            </a:r>
            <a:endParaRPr lang="en-US" dirty="0" smtClean="0"/>
          </a:p>
          <a:p>
            <a:pPr lvl="1"/>
            <a:r>
              <a:rPr lang="en-US" dirty="0" smtClean="0"/>
              <a:t>Target controlled infusion to give desired effective blood concentration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General </a:t>
            </a:r>
            <a:r>
              <a:rPr lang="en-US" dirty="0" err="1" smtClean="0"/>
              <a:t>Anaesthesia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Spontaneous Ventilation</a:t>
            </a:r>
          </a:p>
          <a:p>
            <a:pPr lvl="1"/>
            <a:r>
              <a:rPr lang="en-US" dirty="0" smtClean="0"/>
              <a:t>Patient initiates breathing</a:t>
            </a:r>
          </a:p>
          <a:p>
            <a:pPr lvl="1"/>
            <a:r>
              <a:rPr lang="en-US" dirty="0" smtClean="0"/>
              <a:t>Patient is not </a:t>
            </a:r>
            <a:r>
              <a:rPr lang="en-US" dirty="0" err="1" smtClean="0"/>
              <a:t>paralysed</a:t>
            </a:r>
            <a:r>
              <a:rPr lang="en-US" dirty="0" smtClean="0"/>
              <a:t> </a:t>
            </a:r>
          </a:p>
          <a:p>
            <a:r>
              <a:rPr lang="en-US" dirty="0" smtClean="0"/>
              <a:t>Mechanical Ventilation</a:t>
            </a:r>
          </a:p>
          <a:p>
            <a:pPr lvl="1"/>
            <a:r>
              <a:rPr lang="en-US" dirty="0" smtClean="0"/>
              <a:t>Ventilator initiates patient breathing</a:t>
            </a:r>
          </a:p>
          <a:p>
            <a:pPr lvl="1"/>
            <a:r>
              <a:rPr lang="en-US" dirty="0" smtClean="0"/>
              <a:t>Patient is </a:t>
            </a:r>
            <a:r>
              <a:rPr lang="en-US" dirty="0" err="1" smtClean="0"/>
              <a:t>paralysed</a:t>
            </a:r>
            <a:r>
              <a:rPr lang="en-US" dirty="0" smtClean="0"/>
              <a:t> with a neuromuscular blocking agent</a:t>
            </a:r>
          </a:p>
          <a:p>
            <a:pPr lvl="1"/>
            <a:r>
              <a:rPr lang="en-US" dirty="0" smtClean="0"/>
              <a:t>No skeletal muscle movement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Overall incidence 0.1-0.2%</a:t>
            </a:r>
          </a:p>
          <a:p>
            <a:pPr lvl="1"/>
            <a:r>
              <a:rPr lang="en-US" dirty="0" smtClean="0"/>
              <a:t>Emergency caesarean section 0.4%</a:t>
            </a:r>
          </a:p>
          <a:p>
            <a:pPr lvl="1"/>
            <a:r>
              <a:rPr lang="en-US" dirty="0" smtClean="0"/>
              <a:t>Cardiac surgery 1.5%</a:t>
            </a:r>
          </a:p>
          <a:p>
            <a:r>
              <a:rPr lang="en-US" dirty="0" smtClean="0"/>
              <a:t>Risk factors</a:t>
            </a:r>
            <a:endParaRPr lang="en-US" dirty="0"/>
          </a:p>
          <a:p>
            <a:pPr lvl="1"/>
            <a:r>
              <a:rPr lang="en-US" dirty="0"/>
              <a:t>Equipment </a:t>
            </a:r>
          </a:p>
          <a:p>
            <a:pPr lvl="1"/>
            <a:r>
              <a:rPr lang="en-US" dirty="0"/>
              <a:t>Pharmacology</a:t>
            </a:r>
          </a:p>
          <a:p>
            <a:pPr lvl="1"/>
            <a:r>
              <a:rPr lang="en-US" dirty="0"/>
              <a:t>Patient </a:t>
            </a:r>
            <a:r>
              <a:rPr lang="en-US" dirty="0" smtClean="0"/>
              <a:t>Physiology </a:t>
            </a:r>
            <a:endParaRPr lang="en-US" dirty="0"/>
          </a:p>
          <a:p>
            <a:r>
              <a:rPr lang="en-US" dirty="0" smtClean="0"/>
              <a:t> Consequences include PTSD, </a:t>
            </a:r>
            <a:r>
              <a:rPr lang="en-US" dirty="0" err="1" smtClean="0"/>
              <a:t>behavioural</a:t>
            </a:r>
            <a:r>
              <a:rPr lang="en-US" dirty="0" smtClean="0"/>
              <a:t> change, psychological distress, insomnia.</a:t>
            </a:r>
          </a:p>
        </p:txBody>
      </p:sp>
    </p:spTree>
    <p:extLst>
      <p:ext uri="{BB962C8B-B14F-4D97-AF65-F5344CB8AC3E}">
        <p14:creationId xmlns:p14="http://schemas.microsoft.com/office/powerpoint/2010/main" val="271706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Monitoring depth of general </a:t>
            </a:r>
            <a:r>
              <a:rPr lang="en-US" dirty="0" err="1" smtClean="0"/>
              <a:t>anaesthesia</a:t>
            </a:r>
            <a:r>
              <a:rPr lang="en-US" dirty="0" smtClean="0"/>
              <a:t> is complicated.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 methods have disadvantages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There is no “gold standard” and no recommended technique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345800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3607</TotalTime>
  <Words>980</Words>
  <Application>Microsoft Office PowerPoint</Application>
  <PresentationFormat>On-screen Show (4:3)</PresentationFormat>
  <Paragraphs>230</Paragraphs>
  <Slides>32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Black</vt:lpstr>
      <vt:lpstr>Monitoring anaesthesia</vt:lpstr>
      <vt:lpstr>Overview</vt:lpstr>
      <vt:lpstr>General Anaesthesia</vt:lpstr>
      <vt:lpstr>Anaesthesia </vt:lpstr>
      <vt:lpstr>Awareness </vt:lpstr>
      <vt:lpstr>Maintaining General Anaesthesia</vt:lpstr>
      <vt:lpstr>Maintaining General Anaesthesia</vt:lpstr>
      <vt:lpstr>Awareness </vt:lpstr>
      <vt:lpstr>General Principle</vt:lpstr>
      <vt:lpstr>Ideal monitor of depth of anaesthesia</vt:lpstr>
      <vt:lpstr>Physiological measures</vt:lpstr>
      <vt:lpstr>Respiratory Sinus Arrhythmia</vt:lpstr>
      <vt:lpstr>Isolated forearm technique</vt:lpstr>
      <vt:lpstr>Oesophageal contractility</vt:lpstr>
      <vt:lpstr>Neuronal Activity</vt:lpstr>
      <vt:lpstr>EEG</vt:lpstr>
      <vt:lpstr>Physics of a waveform</vt:lpstr>
      <vt:lpstr>Cerebral Function Monitor</vt:lpstr>
      <vt:lpstr>Compressed Spectral Array</vt:lpstr>
      <vt:lpstr>CSA spectra</vt:lpstr>
      <vt:lpstr>Further adaptation of CSA</vt:lpstr>
      <vt:lpstr>Bispectral Index</vt:lpstr>
      <vt:lpstr>BIS monitor</vt:lpstr>
      <vt:lpstr>Bispectral Index</vt:lpstr>
      <vt:lpstr>Bispectral analysis</vt:lpstr>
      <vt:lpstr>Entropy</vt:lpstr>
      <vt:lpstr>PowerPoint Presentation</vt:lpstr>
      <vt:lpstr>Evoked potentials</vt:lpstr>
      <vt:lpstr>Auditory Evoked Potnetials</vt:lpstr>
      <vt:lpstr>Auditory Evoked Potentials</vt:lpstr>
      <vt:lpstr>Summary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 in Intensive Care</dc:title>
  <dc:creator>Helen Laycock</dc:creator>
  <cp:lastModifiedBy>Shiel, Nuala</cp:lastModifiedBy>
  <cp:revision>97</cp:revision>
  <dcterms:created xsi:type="dcterms:W3CDTF">2012-08-02T08:06:55Z</dcterms:created>
  <dcterms:modified xsi:type="dcterms:W3CDTF">2012-11-30T11:45:22Z</dcterms:modified>
</cp:coreProperties>
</file>