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0" r:id="rId2"/>
    <p:sldId id="301" r:id="rId3"/>
    <p:sldId id="313" r:id="rId4"/>
    <p:sldId id="258" r:id="rId5"/>
    <p:sldId id="259" r:id="rId6"/>
    <p:sldId id="260" r:id="rId7"/>
    <p:sldId id="262" r:id="rId8"/>
    <p:sldId id="302" r:id="rId9"/>
    <p:sldId id="265" r:id="rId10"/>
    <p:sldId id="267" r:id="rId11"/>
    <p:sldId id="266" r:id="rId12"/>
    <p:sldId id="314" r:id="rId13"/>
    <p:sldId id="308" r:id="rId14"/>
    <p:sldId id="309" r:id="rId15"/>
    <p:sldId id="271" r:id="rId16"/>
    <p:sldId id="305" r:id="rId17"/>
    <p:sldId id="303" r:id="rId18"/>
    <p:sldId id="307" r:id="rId19"/>
    <p:sldId id="272" r:id="rId20"/>
    <p:sldId id="273" r:id="rId21"/>
    <p:sldId id="276" r:id="rId22"/>
    <p:sldId id="278" r:id="rId23"/>
    <p:sldId id="280" r:id="rId24"/>
    <p:sldId id="281" r:id="rId25"/>
    <p:sldId id="282" r:id="rId26"/>
    <p:sldId id="284" r:id="rId27"/>
    <p:sldId id="286" r:id="rId28"/>
    <p:sldId id="287" r:id="rId29"/>
    <p:sldId id="289" r:id="rId30"/>
    <p:sldId id="294" r:id="rId31"/>
    <p:sldId id="296" r:id="rId32"/>
    <p:sldId id="310" r:id="rId33"/>
    <p:sldId id="312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1430694884561029E-2"/>
                  <c:y val="-1.069619747599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34941635773841E-2"/>
                  <c:y val="-3.2088592427980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381973158176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Sheet1!$A$2:$C$2</c:f>
              <c:numCache>
                <c:formatCode>General</c:formatCode>
                <c:ptCount val="3"/>
                <c:pt idx="0">
                  <c:v>2.16</c:v>
                </c:pt>
                <c:pt idx="1">
                  <c:v>1.03</c:v>
                </c:pt>
                <c:pt idx="2">
                  <c:v>1.1200000000000001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1.9056175391837918E-2"/>
                  <c:y val="2.849626766207697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1.23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Sheet1!$A$3:$C$3</c:f>
              <c:numCache>
                <c:formatCode>General</c:formatCode>
                <c:ptCount val="3"/>
                <c:pt idx="0">
                  <c:v>1.23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0"/>
              <c:layout>
                <c:manualLayout>
                  <c:x val="1.6270710227032904E-2"/>
                  <c:y val="4.9888662614063608E-3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Sheet1!$A$4:$C$4</c:f>
              <c:numCache>
                <c:formatCode>General</c:formatCode>
                <c:ptCount val="3"/>
                <c:pt idx="0">
                  <c:v>1.7300000000000026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3535872"/>
        <c:axId val="203537408"/>
        <c:axId val="0"/>
      </c:bar3DChart>
      <c:catAx>
        <c:axId val="203535872"/>
        <c:scaling>
          <c:orientation val="minMax"/>
        </c:scaling>
        <c:delete val="1"/>
        <c:axPos val="b"/>
        <c:majorTickMark val="none"/>
        <c:minorTickMark val="none"/>
        <c:tickLblPos val="none"/>
        <c:crossAx val="203537408"/>
        <c:crosses val="autoZero"/>
        <c:auto val="1"/>
        <c:lblAlgn val="ctr"/>
        <c:lblOffset val="100"/>
        <c:noMultiLvlLbl val="0"/>
      </c:catAx>
      <c:valAx>
        <c:axId val="20353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en-US"/>
          </a:p>
        </c:txPr>
        <c:crossAx val="203535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27800-DAA1-48C3-9F91-9911FA70B8E7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B815-BA94-4ADC-9475-23832E6462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6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8B815-BA94-4ADC-9475-23832E64623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3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3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0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7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81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78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0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9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29DA-EAA6-4323-98EB-000AF2D200C5}" type="datetimeFigureOut">
              <a:rPr lang="en-GB" smtClean="0"/>
              <a:t>26/11/2012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85D5-AC28-4EE6-95AD-ECAE542A3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7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2" Type="http://schemas.openxmlformats.org/officeDocument/2006/relationships/video" Target="file:///D:\M%20Drive\080617iimovie%20csd%20from%20ahs08.avi" TargetMode="External"/><Relationship Id="rId1" Type="http://schemas.microsoft.com/office/2007/relationships/media" Target="file:///D:\M%20Drive\080617iimovie%20csd%20from%20ahs08.avi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zechfolks.com/wp-content/uploads/2008/12/harry-pott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1108075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Anna P Andreou</a:t>
            </a:r>
          </a:p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anna.andreou@headache-research.com</a:t>
            </a:r>
          </a:p>
          <a:p>
            <a:pPr algn="ctr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a.andreou@imperial.ac.uk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H:\M Drive_16_8_2010\migrane (D)\slides\hirez\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7764" r="4770" b="7379"/>
          <a:stretch>
            <a:fillRect/>
          </a:stretch>
        </p:blipFill>
        <p:spPr bwMode="auto">
          <a:xfrm>
            <a:off x="2057400" y="3200400"/>
            <a:ext cx="518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2" y="6021288"/>
            <a:ext cx="212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George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Cruikshank </a:t>
            </a:r>
            <a:endParaRPr lang="en-GB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(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1792–1878)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Headaches</a:t>
            </a:r>
          </a:p>
        </p:txBody>
      </p:sp>
    </p:spTree>
    <p:extLst>
      <p:ext uri="{BB962C8B-B14F-4D97-AF65-F5344CB8AC3E}">
        <p14:creationId xmlns:p14="http://schemas.microsoft.com/office/powerpoint/2010/main" val="40605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52400" y="836567"/>
            <a:ext cx="8915400" cy="5791199"/>
            <a:chOff x="2197" y="6463"/>
            <a:chExt cx="8280" cy="5602"/>
          </a:xfrm>
        </p:grpSpPr>
        <p:grpSp>
          <p:nvGrpSpPr>
            <p:cNvPr id="34821" name="Group 3"/>
            <p:cNvGrpSpPr>
              <a:grpSpLocks/>
            </p:cNvGrpSpPr>
            <p:nvPr/>
          </p:nvGrpSpPr>
          <p:grpSpPr bwMode="auto">
            <a:xfrm>
              <a:off x="2197" y="6463"/>
              <a:ext cx="8280" cy="5602"/>
              <a:chOff x="1372" y="1274"/>
              <a:chExt cx="7920" cy="6238"/>
            </a:xfrm>
          </p:grpSpPr>
          <p:pic>
            <p:nvPicPr>
              <p:cNvPr id="34824" name="Picture 4" descr="ponokefalo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2" y="1274"/>
                <a:ext cx="7920" cy="6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" y="2050"/>
                <a:ext cx="3420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6" name="Text Box 6"/>
              <p:cNvSpPr txBox="1">
                <a:spLocks noChangeArrowheads="1"/>
              </p:cNvSpPr>
              <p:nvPr/>
            </p:nvSpPr>
            <p:spPr bwMode="auto">
              <a:xfrm>
                <a:off x="5580" y="2593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US" sz="2400" b="1" dirty="0">
                    <a:latin typeface="Calibri" pitchFamily="34" charset="0"/>
                  </a:rPr>
                  <a:t>Headache</a:t>
                </a:r>
                <a:endParaRPr lang="en-US" sz="2400" dirty="0"/>
              </a:p>
            </p:txBody>
          </p:sp>
        </p:grpSp>
        <p:sp>
          <p:nvSpPr>
            <p:cNvPr id="34822" name="Text Box 7"/>
            <p:cNvSpPr txBox="1">
              <a:spLocks noChangeArrowheads="1"/>
            </p:cNvSpPr>
            <p:nvPr/>
          </p:nvSpPr>
          <p:spPr bwMode="auto">
            <a:xfrm>
              <a:off x="3348" y="11754"/>
              <a:ext cx="1260" cy="18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4823" name="Text Box 8"/>
            <p:cNvSpPr txBox="1">
              <a:spLocks noChangeArrowheads="1"/>
            </p:cNvSpPr>
            <p:nvPr/>
          </p:nvSpPr>
          <p:spPr bwMode="auto">
            <a:xfrm>
              <a:off x="3168" y="11339"/>
              <a:ext cx="1365" cy="540"/>
            </a:xfrm>
            <a:prstGeom prst="rect">
              <a:avLst/>
            </a:prstGeom>
            <a:solidFill>
              <a:srgbClr val="99CC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Premonitory</a:t>
              </a:r>
              <a:endParaRPr lang="en-US" b="1" dirty="0"/>
            </a:p>
          </p:txBody>
        </p:sp>
      </p:grp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65563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200" b="1" smtClean="0">
                <a:solidFill>
                  <a:schemeClr val="bg1"/>
                </a:solidFill>
                <a:cs typeface="Arial" pitchFamily="34" charset="0"/>
              </a:rPr>
              <a:t>Clinical picture of a migraine attack</a:t>
            </a:r>
          </a:p>
        </p:txBody>
      </p:sp>
    </p:spTree>
    <p:extLst>
      <p:ext uri="{BB962C8B-B14F-4D97-AF65-F5344CB8AC3E}">
        <p14:creationId xmlns:p14="http://schemas.microsoft.com/office/powerpoint/2010/main" val="37554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GB" sz="4200" b="1" dirty="0" smtClean="0">
                <a:solidFill>
                  <a:schemeClr val="bg1"/>
                </a:solidFill>
              </a:rPr>
              <a:t>                   Migraine</a:t>
            </a:r>
            <a:endParaRPr lang="en-GB" sz="4200" b="1" dirty="0">
              <a:solidFill>
                <a:schemeClr val="bg1"/>
              </a:solidFill>
            </a:endParaRPr>
          </a:p>
          <a:p>
            <a:r>
              <a:rPr lang="en-GB" sz="4200" b="1" dirty="0" smtClean="0">
                <a:solidFill>
                  <a:schemeClr val="bg1"/>
                </a:solidFill>
              </a:rPr>
              <a:t>      The </a:t>
            </a:r>
            <a:r>
              <a:rPr lang="en-GB" sz="4200" b="1" dirty="0">
                <a:solidFill>
                  <a:schemeClr val="bg1"/>
                </a:solidFill>
              </a:rPr>
              <a:t>Attacks &amp; the Disorder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152400" y="1988840"/>
            <a:ext cx="50292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+mj-lt"/>
              </a:rPr>
              <a:t>Attacks</a:t>
            </a:r>
          </a:p>
          <a:p>
            <a:pPr eaLnBrk="1" hangingPunct="1"/>
            <a:endParaRPr lang="en-US" sz="2000" b="1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Premonitory Symptoms</a:t>
            </a:r>
          </a:p>
          <a:p>
            <a:pPr eaLnBrk="1" hangingPunct="1"/>
            <a:endParaRPr lang="en-US" sz="24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Head Pain</a:t>
            </a:r>
            <a:endParaRPr lang="en-US" sz="3200" dirty="0">
              <a:latin typeface="+mj-lt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Unilateral</a:t>
            </a:r>
            <a:endParaRPr lang="en-US" sz="2400" dirty="0">
              <a:latin typeface="+mj-lt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Throbbing</a:t>
            </a:r>
            <a:endParaRPr lang="en-US" sz="2400" dirty="0">
              <a:latin typeface="+mj-lt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Movement worsen</a:t>
            </a:r>
          </a:p>
          <a:p>
            <a:pPr eaLnBrk="1" hangingPunct="1"/>
            <a:endParaRPr lang="en-US" sz="24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Nausea</a:t>
            </a:r>
            <a:endParaRPr lang="en-US" sz="2400" dirty="0">
              <a:latin typeface="+mj-lt"/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5253608" y="2313464"/>
            <a:ext cx="37828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Sensory sensitivity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Photophobia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err="1">
                <a:latin typeface="+mj-lt"/>
              </a:rPr>
              <a:t>Phonophobia</a:t>
            </a:r>
            <a:endParaRPr lang="en-US" sz="2400" dirty="0">
              <a:latin typeface="+mj-lt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err="1" smtClean="0">
                <a:latin typeface="+mj-lt"/>
              </a:rPr>
              <a:t>Osmophobia</a:t>
            </a:r>
            <a:endParaRPr lang="en-US" sz="2400" dirty="0" smtClean="0">
              <a:latin typeface="+mj-lt"/>
            </a:endParaRPr>
          </a:p>
          <a:p>
            <a:pPr eaLnBrk="1" hangingPunct="1"/>
            <a:endParaRPr lang="en-US" sz="24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Aura </a:t>
            </a:r>
            <a:endParaRPr lang="en-US" sz="3200" dirty="0">
              <a:latin typeface="+mj-lt"/>
            </a:endParaRPr>
          </a:p>
        </p:txBody>
      </p:sp>
      <p:pic>
        <p:nvPicPr>
          <p:cNvPr id="37890" name="Picture 2" descr="http://t2.gstatic.com/images?q=tbn:ANd9GcSULJM7IzvvzzCvlrCswizCuX7WMFUQ3iX0tEfLGpKIkBYf-I-d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2" y="-27384"/>
            <a:ext cx="16859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21443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cs typeface="Arial" pitchFamily="34" charset="0"/>
              </a:rPr>
              <a:t>Migraine – a </a:t>
            </a:r>
            <a:r>
              <a:rPr lang="en-US" sz="4200" b="1" dirty="0" err="1" smtClean="0">
                <a:solidFill>
                  <a:schemeClr val="bg1"/>
                </a:solidFill>
                <a:cs typeface="Arial" pitchFamily="34" charset="0"/>
              </a:rPr>
              <a:t>multisymptom</a:t>
            </a:r>
            <a:r>
              <a:rPr lang="en-US" sz="4200" b="1" dirty="0" smtClean="0">
                <a:solidFill>
                  <a:schemeClr val="bg1"/>
                </a:solidFill>
                <a:cs typeface="Arial" pitchFamily="34" charset="0"/>
              </a:rPr>
              <a:t> complex of the brain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81400" y="3759200"/>
            <a:ext cx="259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b="1"/>
              <a:t>MIGRAINE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905000" y="20828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photophobia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19800" y="27686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phonophobia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05200" y="6045200"/>
            <a:ext cx="350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poor concentration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733800" y="14732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HEADACHE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38200" y="4673600"/>
            <a:ext cx="161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nausea/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62000" y="50546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vomiting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7010400" y="38354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aura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1219200" y="27686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fatigue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181600" y="19304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allodynia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001294" y="2805906"/>
            <a:ext cx="1600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149850" y="2838450"/>
            <a:ext cx="1181100" cy="508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248400" y="3378200"/>
            <a:ext cx="609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19800" y="4521200"/>
            <a:ext cx="990600" cy="520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41402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4381500" y="5321300"/>
            <a:ext cx="1219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3"/>
          </p:cNvCxnSpPr>
          <p:nvPr/>
        </p:nvCxnSpPr>
        <p:spPr>
          <a:xfrm rot="10800000" flipV="1">
            <a:off x="2454275" y="4445000"/>
            <a:ext cx="1050925" cy="520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514600" y="33020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3086100" y="2730500"/>
            <a:ext cx="9906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38500" y="4787900"/>
            <a:ext cx="7620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2133600" y="5459413"/>
            <a:ext cx="2590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osmophobia</a:t>
            </a:r>
          </a:p>
        </p:txBody>
      </p:sp>
      <p:sp>
        <p:nvSpPr>
          <p:cNvPr id="26" name="TextBox 56"/>
          <p:cNvSpPr txBox="1">
            <a:spLocks noChangeArrowheads="1"/>
          </p:cNvSpPr>
          <p:nvPr/>
        </p:nvSpPr>
        <p:spPr bwMode="auto">
          <a:xfrm>
            <a:off x="228600" y="3443288"/>
            <a:ext cx="2057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200" b="1"/>
              <a:t>speech </a:t>
            </a:r>
          </a:p>
          <a:p>
            <a:pPr algn="r"/>
            <a:r>
              <a:rPr lang="en-GB" sz="3200" b="1"/>
              <a:t>difficulties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2209800" y="3987800"/>
            <a:ext cx="11430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3"/>
          <p:cNvSpPr txBox="1">
            <a:spLocks noChangeArrowheads="1"/>
          </p:cNvSpPr>
          <p:nvPr/>
        </p:nvSpPr>
        <p:spPr bwMode="auto">
          <a:xfrm>
            <a:off x="7010400" y="47498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vertigo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5448300" y="4864100"/>
            <a:ext cx="609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8"/>
          <p:cNvSpPr txBox="1">
            <a:spLocks noChangeArrowheads="1"/>
          </p:cNvSpPr>
          <p:nvPr/>
        </p:nvSpPr>
        <p:spPr bwMode="auto">
          <a:xfrm>
            <a:off x="5562600" y="5307013"/>
            <a:ext cx="175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200" b="1"/>
              <a:t>yawning</a:t>
            </a:r>
          </a:p>
        </p:txBody>
      </p:sp>
    </p:spTree>
    <p:extLst>
      <p:ext uri="{BB962C8B-B14F-4D97-AF65-F5344CB8AC3E}">
        <p14:creationId xmlns:p14="http://schemas.microsoft.com/office/powerpoint/2010/main" val="16912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6"/>
          <p:cNvSpPr txBox="1">
            <a:spLocks noChangeArrowheads="1"/>
          </p:cNvSpPr>
          <p:nvPr/>
        </p:nvSpPr>
        <p:spPr bwMode="auto">
          <a:xfrm>
            <a:off x="7086600" y="641191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Schurks et al, 2009</a:t>
            </a:r>
          </a:p>
        </p:txBody>
      </p:sp>
      <p:grpSp>
        <p:nvGrpSpPr>
          <p:cNvPr id="59395" name="Group 13"/>
          <p:cNvGrpSpPr>
            <a:grpSpLocks/>
          </p:cNvGrpSpPr>
          <p:nvPr/>
        </p:nvGrpSpPr>
        <p:grpSpPr bwMode="auto">
          <a:xfrm>
            <a:off x="1700667" y="2194321"/>
            <a:ext cx="7839885" cy="4691063"/>
            <a:chOff x="1538199" y="1066800"/>
            <a:chExt cx="8291601" cy="5293642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929643482"/>
                </p:ext>
              </p:extLst>
            </p:nvPr>
          </p:nvGraphicFramePr>
          <p:xfrm>
            <a:off x="1828800" y="1066800"/>
            <a:ext cx="5638800" cy="5029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9401" name="TextBox 4"/>
            <p:cNvSpPr txBox="1">
              <a:spLocks noChangeArrowheads="1"/>
            </p:cNvSpPr>
            <p:nvPr/>
          </p:nvSpPr>
          <p:spPr bwMode="auto">
            <a:xfrm>
              <a:off x="2667000" y="5943600"/>
              <a:ext cx="3733800" cy="41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>
                  <a:latin typeface="Calibri" pitchFamily="34" charset="0"/>
                </a:rPr>
                <a:t>   Stroke         CVS disease              MI</a:t>
              </a:r>
            </a:p>
          </p:txBody>
        </p:sp>
        <p:sp>
          <p:nvSpPr>
            <p:cNvPr id="59402" name="TextBox 5"/>
            <p:cNvSpPr txBox="1">
              <a:spLocks noChangeArrowheads="1"/>
            </p:cNvSpPr>
            <p:nvPr/>
          </p:nvSpPr>
          <p:spPr bwMode="auto">
            <a:xfrm rot="16200000">
              <a:off x="898756" y="3407195"/>
              <a:ext cx="1669497" cy="3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 dirty="0">
                  <a:latin typeface="Calibri" pitchFamily="34" charset="0"/>
                </a:rPr>
                <a:t>Odds  ratio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57969" y="1892644"/>
              <a:ext cx="228340" cy="2275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404" name="TextBox 8"/>
            <p:cNvSpPr txBox="1">
              <a:spLocks noChangeArrowheads="1"/>
            </p:cNvSpPr>
            <p:nvPr/>
          </p:nvSpPr>
          <p:spPr bwMode="auto">
            <a:xfrm>
              <a:off x="5562600" y="1815847"/>
              <a:ext cx="4267200" cy="41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Migraine with aura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969" y="2272425"/>
              <a:ext cx="228340" cy="22930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406" name="TextBox 10"/>
            <p:cNvSpPr txBox="1">
              <a:spLocks noChangeArrowheads="1"/>
            </p:cNvSpPr>
            <p:nvPr/>
          </p:nvSpPr>
          <p:spPr bwMode="auto">
            <a:xfrm>
              <a:off x="5562600" y="2208516"/>
              <a:ext cx="4267200" cy="41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Migraine without aura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57969" y="2653997"/>
              <a:ext cx="228340" cy="22751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408" name="TextBox 12"/>
            <p:cNvSpPr txBox="1">
              <a:spLocks noChangeArrowheads="1"/>
            </p:cNvSpPr>
            <p:nvPr/>
          </p:nvSpPr>
          <p:spPr bwMode="auto">
            <a:xfrm>
              <a:off x="5562600" y="2589516"/>
              <a:ext cx="4267200" cy="416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Migraine</a:t>
              </a:r>
            </a:p>
          </p:txBody>
        </p:sp>
      </p:grpSp>
      <p:sp>
        <p:nvSpPr>
          <p:cNvPr id="59396" name="TextBox 14"/>
          <p:cNvSpPr txBox="1">
            <a:spLocks noChangeArrowheads="1"/>
          </p:cNvSpPr>
          <p:nvPr/>
        </p:nvSpPr>
        <p:spPr bwMode="auto">
          <a:xfrm>
            <a:off x="0" y="-27384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b="1" dirty="0" smtClean="0">
                <a:solidFill>
                  <a:schemeClr val="bg1"/>
                </a:solidFill>
                <a:latin typeface="+mj-lt"/>
              </a:rPr>
              <a:t> Migraine &amp; </a:t>
            </a:r>
            <a:r>
              <a:rPr lang="en-US" sz="4200" b="1" dirty="0">
                <a:solidFill>
                  <a:schemeClr val="bg1"/>
                </a:solidFill>
                <a:latin typeface="+mj-lt"/>
              </a:rPr>
              <a:t>CVS risk in women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7620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 Meta-analysis studies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j-lt"/>
              </a:rPr>
              <a:t> Higher </a:t>
            </a:r>
            <a:r>
              <a:rPr lang="en-US" sz="3200" b="1" dirty="0">
                <a:latin typeface="+mj-lt"/>
              </a:rPr>
              <a:t>risk for stroke: </a:t>
            </a:r>
            <a:r>
              <a:rPr lang="en-GB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haroni" pitchFamily="2" charset="-79"/>
              </a:rPr>
              <a:t>♀</a:t>
            </a:r>
            <a:r>
              <a:rPr lang="en-GB" sz="3200" dirty="0">
                <a:latin typeface="+mj-lt"/>
              </a:rPr>
              <a:t>, migraine with aura, </a:t>
            </a:r>
            <a:endParaRPr lang="en-GB" sz="3200" dirty="0" smtClean="0">
              <a:latin typeface="+mj-lt"/>
            </a:endParaRPr>
          </a:p>
          <a:p>
            <a:pPr>
              <a:defRPr/>
            </a:pPr>
            <a:r>
              <a:rPr lang="en-GB" sz="3200" dirty="0" smtClean="0">
                <a:latin typeface="+mj-lt"/>
              </a:rPr>
              <a:t>  &lt; </a:t>
            </a:r>
            <a:r>
              <a:rPr lang="en-GB" sz="3200" dirty="0">
                <a:latin typeface="+mj-lt"/>
              </a:rPr>
              <a:t>45 </a:t>
            </a:r>
            <a:r>
              <a:rPr lang="en-GB" sz="3200" dirty="0" err="1">
                <a:latin typeface="+mj-lt"/>
              </a:rPr>
              <a:t>yrs</a:t>
            </a:r>
            <a:r>
              <a:rPr lang="en-GB" sz="3200" dirty="0">
                <a:latin typeface="+mj-lt"/>
              </a:rPr>
              <a:t>, smoke </a:t>
            </a:r>
            <a:r>
              <a:rPr lang="en-GB" sz="3200" dirty="0" smtClean="0">
                <a:latin typeface="+mj-lt"/>
              </a:rPr>
              <a:t>&amp; </a:t>
            </a:r>
            <a:r>
              <a:rPr lang="en-GB" sz="3200" dirty="0">
                <a:latin typeface="+mj-lt"/>
              </a:rPr>
              <a:t>OC</a:t>
            </a:r>
            <a:endParaRPr lang="en-US" sz="3200" dirty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555776" y="4495800"/>
            <a:ext cx="43204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9" t="14982" r="4727" b="28084"/>
          <a:stretch/>
        </p:blipFill>
        <p:spPr bwMode="auto">
          <a:xfrm>
            <a:off x="7086600" y="-60634"/>
            <a:ext cx="2057400" cy="11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63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4200" b="1" dirty="0" smtClean="0">
                <a:solidFill>
                  <a:schemeClr val="bg1"/>
                </a:solidFill>
                <a:cs typeface="Arial" pitchFamily="34" charset="0"/>
              </a:rPr>
              <a:t>White matter lesions of migraine</a:t>
            </a:r>
          </a:p>
        </p:txBody>
      </p:sp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4067944" y="1268760"/>
            <a:ext cx="512095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  ~ </a:t>
            </a:r>
            <a:r>
              <a:rPr lang="en-US" sz="3200" dirty="0">
                <a:latin typeface="+mj-lt"/>
              </a:rPr>
              <a:t>20% of </a:t>
            </a:r>
            <a:r>
              <a:rPr lang="en-US" sz="3200" dirty="0" smtClean="0">
                <a:latin typeface="+mj-lt"/>
              </a:rPr>
              <a:t>migraine patients</a:t>
            </a:r>
          </a:p>
          <a:p>
            <a:pPr eaLnBrk="1" hangingPunct="1"/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  Small deep white matter </a:t>
            </a:r>
            <a:endParaRPr lang="en-US" sz="3200" dirty="0" smtClean="0">
              <a:latin typeface="+mj-lt"/>
            </a:endParaRPr>
          </a:p>
          <a:p>
            <a:pPr eaLnBrk="1" hangingPunct="1"/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lesions  </a:t>
            </a:r>
            <a:endParaRPr lang="en-US" sz="3200" dirty="0">
              <a:latin typeface="+mj-lt"/>
            </a:endParaRPr>
          </a:p>
          <a:p>
            <a:pPr eaLnBrk="1" hangingPunct="1"/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  Not associated with </a:t>
            </a:r>
            <a:endParaRPr lang="en-US" sz="3200" dirty="0" smtClean="0">
              <a:latin typeface="+mj-lt"/>
            </a:endParaRPr>
          </a:p>
          <a:p>
            <a:pPr eaLnBrk="1" hangingPunct="1"/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reduced mental ability</a:t>
            </a:r>
          </a:p>
          <a:p>
            <a:pPr eaLnBrk="1" hangingPunct="1"/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>
                <a:latin typeface="+mj-lt"/>
              </a:rPr>
              <a:t>  True </a:t>
            </a:r>
            <a:r>
              <a:rPr lang="en-US" sz="3200" b="1" dirty="0">
                <a:latin typeface="+mj-lt"/>
              </a:rPr>
              <a:t>etiology is </a:t>
            </a:r>
            <a:r>
              <a:rPr lang="en-US" sz="3200" b="1" dirty="0" smtClean="0">
                <a:latin typeface="+mj-lt"/>
              </a:rPr>
              <a:t>unknown; </a:t>
            </a:r>
          </a:p>
          <a:p>
            <a:pPr eaLnBrk="1" hangingPunct="1"/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</a:t>
            </a:r>
            <a:r>
              <a:rPr lang="en-US" sz="3200" dirty="0" smtClean="0">
                <a:latin typeface="+mj-lt"/>
              </a:rPr>
              <a:t>ischemic?   </a:t>
            </a:r>
            <a:endParaRPr lang="en-US" sz="3200" dirty="0">
              <a:latin typeface="+mj-lt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/>
          <a:stretch/>
        </p:blipFill>
        <p:spPr bwMode="auto">
          <a:xfrm>
            <a:off x="105544" y="1062038"/>
            <a:ext cx="3728258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105544" y="7620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latin typeface="Calibri" pitchFamily="34" charset="0"/>
              </a:rPr>
              <a:t>CAMERA I &amp; CAMERA II study</a:t>
            </a: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107504" y="6488113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Kruit</a:t>
            </a:r>
            <a:r>
              <a:rPr lang="en-US" sz="1400" dirty="0"/>
              <a:t> et al., 2005)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404936" y="1793716"/>
            <a:ext cx="8991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1600" dirty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>
                <a:latin typeface="+mj-lt"/>
                <a:cs typeface="Times New Roman" pitchFamily="18" charset="0"/>
              </a:rPr>
              <a:t>  FHM 1 (locus 19p13): </a:t>
            </a:r>
            <a:r>
              <a:rPr lang="en-GB" sz="2400" i="1" dirty="0" smtClean="0">
                <a:latin typeface="+mj-lt"/>
                <a:cs typeface="Times New Roman" pitchFamily="18" charset="0"/>
              </a:rPr>
              <a:t>CACNA1A </a:t>
            </a:r>
            <a:r>
              <a:rPr lang="en-GB" sz="2400" dirty="0">
                <a:latin typeface="+mj-lt"/>
                <a:cs typeface="Times New Roman" pitchFamily="18" charset="0"/>
              </a:rPr>
              <a:t>calcium channel </a:t>
            </a:r>
            <a:r>
              <a:rPr lang="en-GB" sz="2400" dirty="0" smtClean="0">
                <a:latin typeface="+mj-lt"/>
                <a:cs typeface="Times New Roman" pitchFamily="18" charset="0"/>
              </a:rPr>
              <a:t>gene   </a:t>
            </a:r>
          </a:p>
          <a:p>
            <a:r>
              <a:rPr lang="en-GB" sz="2400" dirty="0">
                <a:latin typeface="+mj-lt"/>
                <a:cs typeface="Times New Roman" pitchFamily="18" charset="0"/>
              </a:rPr>
              <a:t> </a:t>
            </a:r>
            <a:r>
              <a:rPr lang="en-GB" sz="2400" dirty="0" smtClean="0">
                <a:latin typeface="+mj-lt"/>
                <a:cs typeface="Times New Roman" pitchFamily="18" charset="0"/>
              </a:rPr>
              <a:t>     </a:t>
            </a:r>
            <a:r>
              <a:rPr lang="en-GB" sz="2400" dirty="0" smtClean="0">
                <a:latin typeface="+mj-lt"/>
              </a:rPr>
              <a:t>calcium flux at the  presynaptic terminal </a:t>
            </a:r>
            <a:r>
              <a:rPr lang="en-GB" dirty="0" smtClean="0">
                <a:latin typeface="+mj-lt"/>
              </a:rPr>
              <a:t>(</a:t>
            </a:r>
            <a:r>
              <a:rPr lang="en-GB" dirty="0" err="1">
                <a:latin typeface="+mj-lt"/>
              </a:rPr>
              <a:t>Ophoff</a:t>
            </a:r>
            <a:r>
              <a:rPr lang="en-GB" dirty="0">
                <a:latin typeface="+mj-lt"/>
              </a:rPr>
              <a:t> et al.,  Cell, 2003)</a:t>
            </a:r>
            <a:r>
              <a:rPr lang="en-GB" sz="2400" dirty="0">
                <a:latin typeface="+mj-lt"/>
              </a:rPr>
              <a:t>.</a:t>
            </a:r>
          </a:p>
          <a:p>
            <a:endParaRPr lang="en-GB" sz="1200" dirty="0" smtClean="0">
              <a:latin typeface="+mj-lt"/>
              <a:cs typeface="Times New Roman" pitchFamily="18" charset="0"/>
            </a:endParaRPr>
          </a:p>
          <a:p>
            <a:endParaRPr lang="en-GB" sz="1200" dirty="0" smtClean="0">
              <a:latin typeface="+mj-lt"/>
              <a:cs typeface="Times New Roman" pitchFamily="18" charset="0"/>
            </a:endParaRPr>
          </a:p>
          <a:p>
            <a:endParaRPr lang="en-GB" sz="1200" dirty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+mj-lt"/>
                <a:cs typeface="Times New Roman" pitchFamily="18" charset="0"/>
              </a:rPr>
              <a:t>   </a:t>
            </a:r>
            <a:r>
              <a:rPr lang="en-GB" sz="2400" b="1" dirty="0">
                <a:latin typeface="+mj-lt"/>
              </a:rPr>
              <a:t>FHM 2 (locus 1q23): </a:t>
            </a:r>
            <a:r>
              <a:rPr lang="en-GB" sz="2400" i="1" dirty="0" smtClean="0">
                <a:latin typeface="+mj-lt"/>
              </a:rPr>
              <a:t>ATP1A2 </a:t>
            </a:r>
            <a:r>
              <a:rPr lang="en-GB" sz="2400" dirty="0">
                <a:latin typeface="+mj-lt"/>
              </a:rPr>
              <a:t>gene of Na</a:t>
            </a:r>
            <a:r>
              <a:rPr lang="en-GB" sz="2400" baseline="30000" dirty="0">
                <a:latin typeface="+mj-lt"/>
              </a:rPr>
              <a:t>+</a:t>
            </a:r>
            <a:r>
              <a:rPr lang="en-GB" sz="2400" dirty="0">
                <a:latin typeface="+mj-lt"/>
              </a:rPr>
              <a:t>/K</a:t>
            </a:r>
            <a:r>
              <a:rPr lang="en-GB" sz="2400" baseline="30000" dirty="0">
                <a:latin typeface="+mj-lt"/>
              </a:rPr>
              <a:t>+</a:t>
            </a:r>
            <a:r>
              <a:rPr lang="en-GB" sz="2400" dirty="0">
                <a:latin typeface="+mj-lt"/>
              </a:rPr>
              <a:t> ATPase </a:t>
            </a:r>
            <a:r>
              <a:rPr lang="en-GB" sz="2400" dirty="0" smtClean="0">
                <a:latin typeface="+mj-lt"/>
                <a:cs typeface="Times New Roman" pitchFamily="18" charset="0"/>
              </a:rPr>
              <a:t> </a:t>
            </a:r>
            <a:endParaRPr lang="en-GB" sz="2400" dirty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       re-uptake </a:t>
            </a:r>
            <a:r>
              <a:rPr lang="en-GB" sz="2400" dirty="0">
                <a:latin typeface="+mj-lt"/>
              </a:rPr>
              <a:t>of potassium and </a:t>
            </a:r>
            <a:r>
              <a:rPr lang="en-GB" sz="2400" dirty="0" smtClean="0">
                <a:latin typeface="+mj-lt"/>
              </a:rPr>
              <a:t>glutamate into </a:t>
            </a:r>
            <a:r>
              <a:rPr lang="en-GB" sz="2400" dirty="0">
                <a:latin typeface="+mj-lt"/>
              </a:rPr>
              <a:t>glial cells </a:t>
            </a:r>
            <a:r>
              <a:rPr lang="en-GB" dirty="0">
                <a:latin typeface="+mj-lt"/>
              </a:rPr>
              <a:t>(De Fusco </a:t>
            </a:r>
            <a:endParaRPr lang="en-GB" dirty="0" smtClean="0">
              <a:latin typeface="+mj-lt"/>
            </a:endParaRPr>
          </a:p>
          <a:p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        et   </a:t>
            </a:r>
            <a:r>
              <a:rPr lang="en-GB" dirty="0" err="1" smtClean="0">
                <a:latin typeface="+mj-lt"/>
              </a:rPr>
              <a:t>al</a:t>
            </a:r>
            <a:r>
              <a:rPr lang="en-GB" dirty="0" err="1">
                <a:latin typeface="+mj-lt"/>
              </a:rPr>
              <a:t>.,Nat</a:t>
            </a:r>
            <a:r>
              <a:rPr lang="en-GB" dirty="0">
                <a:latin typeface="+mj-lt"/>
              </a:rPr>
              <a:t> Gen, </a:t>
            </a:r>
            <a:r>
              <a:rPr lang="en-GB" dirty="0" smtClean="0">
                <a:latin typeface="+mj-lt"/>
              </a:rPr>
              <a:t>2003</a:t>
            </a:r>
            <a:r>
              <a:rPr lang="en-GB" dirty="0">
                <a:latin typeface="+mj-lt"/>
              </a:rPr>
              <a:t>).</a:t>
            </a:r>
          </a:p>
          <a:p>
            <a:endParaRPr lang="en-GB" sz="1200" dirty="0" smtClean="0">
              <a:latin typeface="+mj-lt"/>
              <a:cs typeface="Times New Roman" pitchFamily="18" charset="0"/>
            </a:endParaRPr>
          </a:p>
          <a:p>
            <a:endParaRPr lang="en-GB" sz="1200" dirty="0" smtClean="0">
              <a:latin typeface="+mj-lt"/>
              <a:cs typeface="Times New Roman" pitchFamily="18" charset="0"/>
            </a:endParaRPr>
          </a:p>
          <a:p>
            <a:endParaRPr lang="en-GB" sz="1200" dirty="0">
              <a:latin typeface="+mj-lt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+mj-lt"/>
              </a:rPr>
              <a:t>  </a:t>
            </a:r>
            <a:r>
              <a:rPr lang="en-GB" sz="2400" b="1" dirty="0">
                <a:latin typeface="+mj-lt"/>
              </a:rPr>
              <a:t>FHM 3 (locus 2q24): </a:t>
            </a:r>
            <a:r>
              <a:rPr lang="en-GB" sz="2400" i="1" dirty="0" smtClean="0">
                <a:latin typeface="+mj-lt"/>
              </a:rPr>
              <a:t>SCN1A </a:t>
            </a:r>
            <a:r>
              <a:rPr lang="en-GB" sz="2400" dirty="0">
                <a:latin typeface="+mj-lt"/>
              </a:rPr>
              <a:t>gene</a:t>
            </a:r>
            <a:r>
              <a:rPr lang="en-GB" sz="2400" i="1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of neuronal </a:t>
            </a:r>
            <a:r>
              <a:rPr lang="en-GB" sz="2400" dirty="0" smtClean="0">
                <a:latin typeface="+mj-lt"/>
              </a:rPr>
              <a:t>Na</a:t>
            </a:r>
            <a:r>
              <a:rPr lang="en-GB" sz="2400" baseline="30000" dirty="0">
                <a:latin typeface="+mj-lt"/>
              </a:rPr>
              <a:t>+</a:t>
            </a:r>
            <a:r>
              <a:rPr lang="en-GB" sz="2400" dirty="0">
                <a:latin typeface="+mj-lt"/>
              </a:rPr>
              <a:t> channels</a:t>
            </a:r>
            <a:r>
              <a:rPr lang="en-GB" sz="2400" dirty="0">
                <a:latin typeface="+mj-lt"/>
                <a:cs typeface="Times New Roman" pitchFamily="18" charset="0"/>
              </a:rPr>
              <a:t> </a:t>
            </a:r>
            <a:r>
              <a:rPr lang="en-GB" sz="2400" dirty="0" smtClean="0">
                <a:latin typeface="+mj-lt"/>
                <a:cs typeface="Times New Roman" pitchFamily="18" charset="0"/>
              </a:rPr>
              <a:t> </a:t>
            </a:r>
            <a:r>
              <a:rPr lang="en-GB" sz="2400" dirty="0" smtClean="0">
                <a:latin typeface="+mj-lt"/>
              </a:rPr>
              <a:t>            </a:t>
            </a:r>
          </a:p>
          <a:p>
            <a:r>
              <a:rPr lang="en-GB" sz="2400" dirty="0" smtClean="0">
                <a:latin typeface="+mj-lt"/>
              </a:rPr>
              <a:t>       high-frequency discharges </a:t>
            </a:r>
            <a:r>
              <a:rPr lang="en-GB" dirty="0" smtClean="0">
                <a:latin typeface="+mj-lt"/>
              </a:rPr>
              <a:t>(</a:t>
            </a:r>
            <a:r>
              <a:rPr lang="en-GB" dirty="0" err="1">
                <a:latin typeface="+mj-lt"/>
              </a:rPr>
              <a:t>Dichgans</a:t>
            </a:r>
            <a:r>
              <a:rPr lang="en-GB" dirty="0">
                <a:latin typeface="+mj-lt"/>
              </a:rPr>
              <a:t> et 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al., Lancet, 2005)</a:t>
            </a:r>
            <a:r>
              <a:rPr lang="en-GB" sz="2400" dirty="0">
                <a:latin typeface="+mj-lt"/>
              </a:rPr>
              <a:t>. </a:t>
            </a:r>
          </a:p>
          <a:p>
            <a:endParaRPr lang="en-GB" sz="2400" dirty="0">
              <a:latin typeface="+mj-lt"/>
              <a:cs typeface="Times New Roman" pitchFamily="18" charset="0"/>
            </a:endParaRPr>
          </a:p>
        </p:txBody>
      </p:sp>
      <p:sp>
        <p:nvSpPr>
          <p:cNvPr id="38915" name="Title 1"/>
          <p:cNvSpPr txBox="1">
            <a:spLocks/>
          </p:cNvSpPr>
          <p:nvPr/>
        </p:nvSpPr>
        <p:spPr bwMode="auto">
          <a:xfrm>
            <a:off x="0" y="-27384"/>
            <a:ext cx="9144000" cy="1328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200" b="1" dirty="0">
                <a:solidFill>
                  <a:schemeClr val="bg1"/>
                </a:solidFill>
                <a:latin typeface="+mj-lt"/>
              </a:rPr>
              <a:t>Genetics of Migraine –</a:t>
            </a:r>
          </a:p>
          <a:p>
            <a:pPr algn="ctr" eaLnBrk="1" hangingPunct="1"/>
            <a:r>
              <a:rPr lang="en-US" sz="4200" b="1" dirty="0">
                <a:solidFill>
                  <a:schemeClr val="bg1"/>
                </a:solidFill>
                <a:latin typeface="+mj-lt"/>
              </a:rPr>
              <a:t>Familial Hemiplegic Migraine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8927" y="2441788"/>
            <a:ext cx="0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7584" y="3841132"/>
            <a:ext cx="0" cy="3079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27584" y="5337212"/>
            <a:ext cx="0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 txBox="1">
            <a:spLocks/>
          </p:cNvSpPr>
          <p:nvPr/>
        </p:nvSpPr>
        <p:spPr bwMode="auto">
          <a:xfrm>
            <a:off x="0" y="-27384"/>
            <a:ext cx="9144000" cy="1328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200" b="1" dirty="0">
                <a:solidFill>
                  <a:schemeClr val="bg1"/>
                </a:solidFill>
                <a:latin typeface="+mj-lt"/>
              </a:rPr>
              <a:t>Genetics of Migraine –</a:t>
            </a:r>
          </a:p>
          <a:p>
            <a:pPr algn="ctr" eaLnBrk="1" hangingPunct="1"/>
            <a:r>
              <a:rPr lang="en-US" sz="4200" b="1" dirty="0">
                <a:solidFill>
                  <a:schemeClr val="bg1"/>
                </a:solidFill>
                <a:latin typeface="+mj-lt"/>
              </a:rPr>
              <a:t>Familial Hemiplegic Migraine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2060848"/>
            <a:ext cx="9144000" cy="3046988"/>
            <a:chOff x="0" y="2060848"/>
            <a:chExt cx="9144000" cy="3046988"/>
          </a:xfrm>
        </p:grpSpPr>
        <p:sp>
          <p:nvSpPr>
            <p:cNvPr id="8" name="Rectangle 7"/>
            <p:cNvSpPr/>
            <p:nvPr/>
          </p:nvSpPr>
          <p:spPr>
            <a:xfrm>
              <a:off x="0" y="2060848"/>
              <a:ext cx="91440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Is migraine a disorder of </a:t>
              </a:r>
              <a:r>
                <a:rPr lang="en-GB" sz="3200" b="1" dirty="0"/>
                <a:t>persistent </a:t>
              </a:r>
              <a:r>
                <a:rPr lang="en-GB" sz="3200" b="1" dirty="0" smtClean="0"/>
                <a:t>neuronal</a:t>
              </a:r>
            </a:p>
            <a:p>
              <a:pPr algn="ctr"/>
              <a:r>
                <a:rPr lang="en-GB" sz="3200" b="1" dirty="0" smtClean="0"/>
                <a:t> </a:t>
              </a:r>
              <a:r>
                <a:rPr lang="en-GB" sz="3200" b="1" dirty="0" err="1" smtClean="0"/>
                <a:t>hyperexcitability</a:t>
              </a:r>
              <a:r>
                <a:rPr lang="en-GB" sz="3200" b="1" dirty="0" smtClean="0"/>
                <a:t>?</a:t>
              </a:r>
            </a:p>
            <a:p>
              <a:pPr algn="ctr"/>
              <a:endParaRPr lang="en-GB" sz="3200" b="1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GB" sz="3200" dirty="0" smtClean="0"/>
                <a:t>Lack of habituation</a:t>
              </a:r>
            </a:p>
            <a:p>
              <a:endParaRPr lang="en-GB" sz="3200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GB" sz="3200" dirty="0"/>
                <a:t> </a:t>
              </a:r>
              <a:r>
                <a:rPr lang="en-GB" sz="3200" dirty="0" smtClean="0"/>
                <a:t>glutamate in plasma and CSF</a:t>
              </a:r>
              <a:endParaRPr lang="en-GB" sz="32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39552" y="4653136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66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0" y="-27384"/>
            <a:ext cx="9144000" cy="6556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200" b="1" dirty="0">
                <a:solidFill>
                  <a:schemeClr val="bg1"/>
                </a:solidFill>
                <a:latin typeface="+mj-lt"/>
              </a:rPr>
              <a:t>Genetics of </a:t>
            </a:r>
            <a:r>
              <a:rPr lang="en-US" sz="4200" b="1" dirty="0" smtClean="0">
                <a:solidFill>
                  <a:schemeClr val="bg1"/>
                </a:solidFill>
                <a:latin typeface="+mj-lt"/>
              </a:rPr>
              <a:t>Migraine - GWAS</a:t>
            </a:r>
            <a:endParaRPr lang="en-US" sz="4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142777" y="1412776"/>
            <a:ext cx="8839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j-lt"/>
                <a:cs typeface="Times New Roman" pitchFamily="18" charset="0"/>
              </a:rPr>
              <a:t>Plasma glutamate </a:t>
            </a:r>
            <a:r>
              <a:rPr lang="en-GB" sz="3200" dirty="0" err="1" smtClean="0">
                <a:latin typeface="+mj-lt"/>
                <a:cs typeface="Times New Roman" pitchFamily="18" charset="0"/>
              </a:rPr>
              <a:t>carboxypaptidase</a:t>
            </a:r>
            <a:r>
              <a:rPr lang="en-GB" sz="3200" dirty="0" smtClean="0">
                <a:latin typeface="+mj-lt"/>
                <a:cs typeface="Times New Roman" pitchFamily="18" charset="0"/>
              </a:rPr>
              <a:t> gene (</a:t>
            </a:r>
            <a:r>
              <a:rPr lang="en-GB" sz="3200" i="1" dirty="0" smtClean="0">
                <a:latin typeface="+mj-lt"/>
                <a:cs typeface="Times New Roman" pitchFamily="18" charset="0"/>
              </a:rPr>
              <a:t>PGCP</a:t>
            </a:r>
            <a:r>
              <a:rPr lang="en-GB" sz="3200" dirty="0" smtClean="0">
                <a:latin typeface="+mj-lt"/>
                <a:cs typeface="Times New Roman" pitchFamily="18" charset="0"/>
              </a:rPr>
              <a:t>)</a:t>
            </a:r>
          </a:p>
          <a:p>
            <a:endParaRPr lang="en-GB" sz="3200" dirty="0" smtClean="0">
              <a:latin typeface="+mj-lt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j-lt"/>
                <a:cs typeface="Times New Roman" pitchFamily="18" charset="0"/>
              </a:rPr>
              <a:t>Astrocyte elevated gene 1 (</a:t>
            </a:r>
            <a:r>
              <a:rPr lang="en-GB" sz="3200" i="1" dirty="0" smtClean="0">
                <a:latin typeface="+mj-lt"/>
                <a:cs typeface="Times New Roman" pitchFamily="18" charset="0"/>
              </a:rPr>
              <a:t>MTDH</a:t>
            </a:r>
            <a:r>
              <a:rPr lang="en-GB" sz="3200" dirty="0" smtClean="0">
                <a:latin typeface="+mj-lt"/>
                <a:cs typeface="Times New Roman" pitchFamily="18" charset="0"/>
              </a:rPr>
              <a:t>)</a:t>
            </a:r>
          </a:p>
          <a:p>
            <a:endParaRPr lang="en-GB" sz="32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TRESK potassium channel</a:t>
            </a:r>
          </a:p>
          <a:p>
            <a:endParaRPr lang="en-US" sz="3200" dirty="0" smtClean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TRPM8 cold receptor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  <a:cs typeface="Times New Roman" pitchFamily="18" charset="0"/>
              </a:rPr>
              <a:t>LRP1 (</a:t>
            </a:r>
            <a:r>
              <a:rPr lang="en-GB" sz="3200" dirty="0" err="1" smtClean="0">
                <a:latin typeface="+mj-lt"/>
              </a:rPr>
              <a:t>apolipoprotein</a:t>
            </a:r>
            <a:r>
              <a:rPr lang="en-GB" sz="3200" dirty="0" smtClean="0">
                <a:latin typeface="+mj-lt"/>
              </a:rPr>
              <a:t> E receptor)</a:t>
            </a:r>
            <a:endParaRPr lang="en-GB" sz="32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Largely Unknown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Potential involvement of:</a:t>
            </a:r>
          </a:p>
          <a:p>
            <a:pPr indent="22225">
              <a:buFont typeface="Wingdings" pitchFamily="2" charset="2"/>
              <a:buChar char="Ø"/>
            </a:pPr>
            <a:r>
              <a:rPr lang="en-GB" sz="2400" dirty="0"/>
              <a:t> T</a:t>
            </a:r>
            <a:r>
              <a:rPr lang="en-GB" sz="2400" dirty="0" smtClean="0"/>
              <a:t>he </a:t>
            </a:r>
            <a:r>
              <a:rPr lang="en-GB" sz="2400" dirty="0" err="1" smtClean="0"/>
              <a:t>trigeminovascular</a:t>
            </a:r>
            <a:r>
              <a:rPr lang="en-GB" sz="2400" dirty="0" smtClean="0"/>
              <a:t> system</a:t>
            </a:r>
          </a:p>
          <a:p>
            <a:pPr indent="22225">
              <a:buFont typeface="Wingdings" pitchFamily="2" charset="2"/>
              <a:buChar char="Ø"/>
            </a:pPr>
            <a:r>
              <a:rPr lang="en-GB" sz="2400" dirty="0" smtClean="0"/>
              <a:t> Higher brain </a:t>
            </a:r>
            <a:r>
              <a:rPr lang="en-GB" sz="2400" dirty="0" err="1" smtClean="0"/>
              <a:t>centers</a:t>
            </a:r>
            <a:r>
              <a:rPr lang="en-GB" sz="2400" dirty="0" smtClean="0"/>
              <a:t> (thalamus, cortex)</a:t>
            </a:r>
          </a:p>
          <a:p>
            <a:pPr indent="22225">
              <a:buFont typeface="Wingdings" pitchFamily="2" charset="2"/>
              <a:buChar char="Ø"/>
            </a:pPr>
            <a:r>
              <a:rPr lang="en-GB" sz="2400" dirty="0" smtClean="0"/>
              <a:t> Descending Brainstem &amp; Pons Nuclei</a:t>
            </a:r>
          </a:p>
          <a:p>
            <a:pPr indent="22225">
              <a:buFont typeface="Wingdings" pitchFamily="2" charset="2"/>
              <a:buChar char="Ø"/>
            </a:pPr>
            <a:r>
              <a:rPr lang="en-GB" sz="2400" dirty="0" smtClean="0"/>
              <a:t> Hypothalamus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4200" b="1" dirty="0" smtClean="0">
                <a:solidFill>
                  <a:schemeClr val="bg1"/>
                </a:solidFill>
                <a:latin typeface="+mj-lt"/>
              </a:rPr>
              <a:t>Migraine Pathophysiology</a:t>
            </a:r>
            <a:endParaRPr lang="en-GB" sz="4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3608" y="1700808"/>
            <a:ext cx="7128792" cy="4968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9941" name="Picture 13" descr="C:\Users\Anna\Desktop\parousiasi\Pathway_animal-models-figure-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11" y="1709153"/>
            <a:ext cx="6388139" cy="47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Users\Anna\Desktop\parousiasi\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967751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Anna\Desktop\parousiasi\t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62" y="2273014"/>
            <a:ext cx="2425126" cy="34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C:\Users\Anna\Desktop\parousiasi\descending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02" y="2546041"/>
            <a:ext cx="995682" cy="31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5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</a:rPr>
              <a:t>Neuronal pathways involved in migraine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pathophysiology –</a:t>
            </a:r>
          </a:p>
          <a:p>
            <a:pPr algn="ctr"/>
            <a:r>
              <a:rPr lang="en-GB" sz="3200" b="1" dirty="0" err="1" smtClean="0">
                <a:solidFill>
                  <a:schemeClr val="bg1"/>
                </a:solidFill>
                <a:latin typeface="+mj-lt"/>
              </a:rPr>
              <a:t>Trigeminovascular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 pathway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859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24080"/>
              </p:ext>
            </p:extLst>
          </p:nvPr>
        </p:nvGraphicFramePr>
        <p:xfrm>
          <a:off x="0" y="884238"/>
          <a:ext cx="9144000" cy="6027360"/>
        </p:xfrm>
        <a:graphic>
          <a:graphicData uri="http://schemas.openxmlformats.org/drawingml/2006/table">
            <a:tbl>
              <a:tblPr/>
              <a:tblGrid>
                <a:gridCol w="2590800"/>
                <a:gridCol w="533400"/>
                <a:gridCol w="6019800"/>
              </a:tblGrid>
              <a:tr h="487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IHS code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Classification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Primary headaches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Migraine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Tension-type headache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Cluster headache and other trigeminal autonomic 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cephalalgias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Other primary headaches</a:t>
                      </a: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Secondary headaches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ctr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attributed to head and/or neck trauma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attributed to cranial or cervical vascular disorder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attributed to non-vascular intracranial disorder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attributed to a substance or its withdrawal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attributed to infection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attributed to disorder of homoeostasis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or facial pain attributed to disorder of cranium, neck, eyes, ears, nose, sinuses, teeth, mouth or other facial or cranial structures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Headache attributed to psychiatric disorder</a:t>
                      </a: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2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pitchFamily="34" charset="0"/>
                        </a:rPr>
                        <a:t>Central neuralgias, central and primary facial pains, other headaches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44174" marR="44174" marT="0" marB="0" anchor="b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13.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Cranial neuralgias and central causes of facial pain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14.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Other headache, cranial neuralgia, central or primary facial pain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4174" marR="44174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International Classification of Headache Disorders (ICHD)</a:t>
            </a:r>
          </a:p>
          <a:p>
            <a:pPr algn="ctr" eaLnBrk="1" hangingPunct="1">
              <a:defRPr/>
            </a:pPr>
            <a:endParaRPr lang="en-GB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35" name="Rectangle 1"/>
          <p:cNvSpPr>
            <a:spLocks noChangeArrowheads="1"/>
          </p:cNvSpPr>
          <p:nvPr/>
        </p:nvSpPr>
        <p:spPr bwMode="auto">
          <a:xfrm>
            <a:off x="2151063" y="427038"/>
            <a:ext cx="483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International Headache Society, 2</a:t>
            </a:r>
            <a:r>
              <a:rPr lang="en-GB" baseline="300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GB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edition , 2004</a:t>
            </a:r>
          </a:p>
        </p:txBody>
      </p:sp>
    </p:spTree>
    <p:extLst>
      <p:ext uri="{BB962C8B-B14F-4D97-AF65-F5344CB8AC3E}">
        <p14:creationId xmlns:p14="http://schemas.microsoft.com/office/powerpoint/2010/main" val="4165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4200" b="1" dirty="0" smtClean="0">
                <a:solidFill>
                  <a:schemeClr val="bg1"/>
                </a:solidFill>
                <a:latin typeface="+mj-lt"/>
              </a:rPr>
              <a:t>Thalamus </a:t>
            </a:r>
            <a:r>
              <a:rPr lang="en-GB" sz="4200" b="1" dirty="0">
                <a:solidFill>
                  <a:schemeClr val="bg1"/>
                </a:solidFill>
                <a:latin typeface="+mj-lt"/>
              </a:rPr>
              <a:t>and Cortex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79512" y="1628800"/>
            <a:ext cx="476630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 smtClean="0">
                <a:latin typeface="+mj-lt"/>
              </a:rPr>
              <a:t>Brain </a:t>
            </a:r>
            <a:r>
              <a:rPr lang="en-US" sz="3200" dirty="0">
                <a:latin typeface="+mj-lt"/>
              </a:rPr>
              <a:t>imagining studies  </a:t>
            </a:r>
            <a:endParaRPr lang="en-US" sz="3200" dirty="0" smtClean="0">
              <a:latin typeface="+mj-lt"/>
            </a:endParaRPr>
          </a:p>
          <a:p>
            <a:pPr eaLnBrk="1" hangingPunct="1"/>
            <a:r>
              <a:rPr lang="en-US" sz="3200" dirty="0" smtClean="0">
                <a:latin typeface="+mj-lt"/>
              </a:rPr>
              <a:t>(spontaneous &amp; GTN-induced migraine attacks):</a:t>
            </a:r>
          </a:p>
          <a:p>
            <a:pPr eaLnBrk="1" hangingPunct="1"/>
            <a:endParaRPr lang="en-US" sz="3200" dirty="0"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Thalamus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Somatosensory </a:t>
            </a:r>
            <a:r>
              <a:rPr lang="en-US" sz="3200" dirty="0">
                <a:latin typeface="+mj-lt"/>
              </a:rPr>
              <a:t>cortex </a:t>
            </a:r>
            <a:endParaRPr lang="en-US" sz="3200" dirty="0" smtClean="0">
              <a:latin typeface="+mj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Anterior cingulate  cortex</a:t>
            </a:r>
          </a:p>
          <a:p>
            <a:pPr eaLnBrk="1" hangingPunct="1"/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   [contralateral to pain]</a:t>
            </a:r>
            <a:endParaRPr lang="en-GB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40965" name="Picture 2" descr="C:\Users\Anna\Desktop\pathway acti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906367" cy="43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24488" y="3093452"/>
            <a:ext cx="8382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Thalamus</a:t>
            </a:r>
          </a:p>
        </p:txBody>
      </p:sp>
      <p:sp>
        <p:nvSpPr>
          <p:cNvPr id="10" name="Freeform 52"/>
          <p:cNvSpPr>
            <a:spLocks/>
          </p:cNvSpPr>
          <p:nvPr/>
        </p:nvSpPr>
        <p:spPr bwMode="auto">
          <a:xfrm flipH="1">
            <a:off x="7689513" y="3093720"/>
            <a:ext cx="465138" cy="406400"/>
          </a:xfrm>
          <a:custGeom>
            <a:avLst/>
            <a:gdLst>
              <a:gd name="T0" fmla="*/ 7508656 w 294"/>
              <a:gd name="T1" fmla="*/ 0 h 246"/>
              <a:gd name="T2" fmla="*/ 297862351 w 294"/>
              <a:gd name="T3" fmla="*/ 139190348 h 246"/>
              <a:gd name="T4" fmla="*/ 443039199 w 294"/>
              <a:gd name="T5" fmla="*/ 218337574 h 246"/>
              <a:gd name="T6" fmla="*/ 613246483 w 294"/>
              <a:gd name="T7" fmla="*/ 379361184 h 246"/>
              <a:gd name="T8" fmla="*/ 638276919 w 294"/>
              <a:gd name="T9" fmla="*/ 272920728 h 246"/>
              <a:gd name="T10" fmla="*/ 735895779 w 294"/>
              <a:gd name="T11" fmla="*/ 564947213 h 246"/>
              <a:gd name="T12" fmla="*/ 468069635 w 294"/>
              <a:gd name="T13" fmla="*/ 671386016 h 246"/>
              <a:gd name="T14" fmla="*/ 515627622 w 294"/>
              <a:gd name="T15" fmla="*/ 564947213 h 246"/>
              <a:gd name="T16" fmla="*/ 420511648 w 294"/>
              <a:gd name="T17" fmla="*/ 537653984 h 246"/>
              <a:gd name="T18" fmla="*/ 250304364 w 294"/>
              <a:gd name="T19" fmla="*/ 513091564 h 246"/>
              <a:gd name="T20" fmla="*/ 0 w 294"/>
              <a:gd name="T21" fmla="*/ 515820722 h 246"/>
              <a:gd name="T22" fmla="*/ 7508656 w 294"/>
              <a:gd name="T23" fmla="*/ 0 h 2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4"/>
              <a:gd name="T37" fmla="*/ 0 h 246"/>
              <a:gd name="T38" fmla="*/ 294 w 294"/>
              <a:gd name="T39" fmla="*/ 246 h 2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4" h="246">
                <a:moveTo>
                  <a:pt x="3" y="0"/>
                </a:moveTo>
                <a:lnTo>
                  <a:pt x="119" y="51"/>
                </a:lnTo>
                <a:lnTo>
                  <a:pt x="177" y="80"/>
                </a:lnTo>
                <a:lnTo>
                  <a:pt x="245" y="139"/>
                </a:lnTo>
                <a:lnTo>
                  <a:pt x="255" y="100"/>
                </a:lnTo>
                <a:lnTo>
                  <a:pt x="294" y="207"/>
                </a:lnTo>
                <a:lnTo>
                  <a:pt x="187" y="246"/>
                </a:lnTo>
                <a:lnTo>
                  <a:pt x="206" y="207"/>
                </a:lnTo>
                <a:lnTo>
                  <a:pt x="168" y="197"/>
                </a:lnTo>
                <a:lnTo>
                  <a:pt x="100" y="188"/>
                </a:lnTo>
                <a:lnTo>
                  <a:pt x="0" y="189"/>
                </a:lnTo>
                <a:lnTo>
                  <a:pt x="3" y="0"/>
                </a:lnTo>
                <a:close/>
              </a:path>
            </a:pathLst>
          </a:custGeom>
          <a:gradFill rotWithShape="0">
            <a:gsLst>
              <a:gs pos="0">
                <a:srgbClr val="FF2D1E">
                  <a:alpha val="0"/>
                </a:srgbClr>
              </a:gs>
              <a:gs pos="100000">
                <a:srgbClr val="EC1C2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84713" y="1831835"/>
            <a:ext cx="6096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Cortex</a:t>
            </a:r>
          </a:p>
        </p:txBody>
      </p:sp>
    </p:spTree>
    <p:extLst>
      <p:ext uri="{BB962C8B-B14F-4D97-AF65-F5344CB8AC3E}">
        <p14:creationId xmlns:p14="http://schemas.microsoft.com/office/powerpoint/2010/main" val="410256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41455" r="50000" b="13939"/>
          <a:stretch/>
        </p:blipFill>
        <p:spPr bwMode="auto">
          <a:xfrm>
            <a:off x="97461" y="4482564"/>
            <a:ext cx="2578754" cy="18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3" t="41920" r="1589" b="13474"/>
          <a:stretch/>
        </p:blipFill>
        <p:spPr bwMode="auto">
          <a:xfrm>
            <a:off x="3059832" y="4482563"/>
            <a:ext cx="2566525" cy="18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0" t="33370" r="10413" b="10519"/>
          <a:stretch/>
        </p:blipFill>
        <p:spPr bwMode="auto">
          <a:xfrm>
            <a:off x="3357479" y="1340768"/>
            <a:ext cx="1971229" cy="234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30675" r="54346" b="10082"/>
          <a:stretch/>
        </p:blipFill>
        <p:spPr bwMode="auto">
          <a:xfrm>
            <a:off x="458111" y="1345459"/>
            <a:ext cx="1857454" cy="234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4200" b="1" dirty="0" smtClean="0">
                <a:solidFill>
                  <a:schemeClr val="bg1"/>
                </a:solidFill>
                <a:latin typeface="+mj-lt"/>
              </a:rPr>
              <a:t>Brainstem</a:t>
            </a:r>
            <a:r>
              <a:rPr lang="en-GB" sz="4200" b="1" dirty="0">
                <a:solidFill>
                  <a:schemeClr val="bg1"/>
                </a:solidFill>
                <a:latin typeface="+mj-lt"/>
              </a:rPr>
              <a:t>, Medulla and Pons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472608" y="164679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latin typeface="+mj-lt"/>
              </a:rPr>
              <a:t>Ipsilateral</a:t>
            </a:r>
            <a:r>
              <a:rPr lang="en-US" sz="3200" dirty="0" smtClean="0">
                <a:latin typeface="+mj-lt"/>
              </a:rPr>
              <a:t> to Pain</a:t>
            </a:r>
          </a:p>
          <a:p>
            <a:endParaRPr lang="en-US" sz="20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Candidate nuclei:</a:t>
            </a:r>
          </a:p>
          <a:p>
            <a:pPr marL="457200" indent="-92075"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Periaqueductal </a:t>
            </a:r>
            <a:r>
              <a:rPr lang="en-GB" sz="2400" dirty="0" err="1" smtClean="0">
                <a:latin typeface="+mj-lt"/>
              </a:rPr>
              <a:t>gray</a:t>
            </a:r>
            <a:r>
              <a:rPr lang="en-GB" sz="2400" dirty="0" smtClean="0">
                <a:latin typeface="+mj-lt"/>
              </a:rPr>
              <a:t> </a:t>
            </a:r>
          </a:p>
          <a:p>
            <a:pPr marL="457200" indent="-92075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Locus </a:t>
            </a:r>
            <a:r>
              <a:rPr lang="en-US" sz="2400" dirty="0" err="1" smtClean="0">
                <a:latin typeface="+mj-lt"/>
              </a:rPr>
              <a:t>coeruleus</a:t>
            </a:r>
            <a:endParaRPr lang="en-US" sz="2400" dirty="0">
              <a:latin typeface="+mj-lt"/>
            </a:endParaRPr>
          </a:p>
          <a:p>
            <a:pPr marL="457200" indent="-92075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orsal raphe nucleus</a:t>
            </a:r>
          </a:p>
          <a:p>
            <a:pPr marL="457200" indent="-92075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Nucleus raphe </a:t>
            </a:r>
            <a:r>
              <a:rPr lang="en-US" sz="2400" dirty="0" err="1" smtClean="0">
                <a:latin typeface="+mj-lt"/>
              </a:rPr>
              <a:t>magnus</a:t>
            </a:r>
            <a:r>
              <a:rPr lang="en-US" sz="2400" dirty="0" smtClean="0">
                <a:latin typeface="+mj-lt"/>
              </a:rPr>
              <a:t>)</a:t>
            </a:r>
            <a:endParaRPr lang="en-GB" sz="2400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002" y="4077072"/>
            <a:ext cx="1956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GTN-triggered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471170" y="4086364"/>
            <a:ext cx="1956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Spontaneous</a:t>
            </a:r>
            <a:endParaRPr lang="en-GB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995680"/>
            <a:ext cx="2579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Left side headache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4158" y="980728"/>
            <a:ext cx="2579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Right side headache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-19512" y="6245587"/>
            <a:ext cx="2695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 smtClean="0"/>
              <a:t>Bahra</a:t>
            </a:r>
            <a:r>
              <a:rPr lang="en-GB" sz="1500" dirty="0" smtClean="0"/>
              <a:t> et al.,</a:t>
            </a:r>
          </a:p>
          <a:p>
            <a:pPr algn="ctr"/>
            <a:r>
              <a:rPr lang="en-GB" sz="1500" dirty="0" smtClean="0"/>
              <a:t> Lancet 2001;357:1016-17</a:t>
            </a:r>
            <a:endParaRPr lang="en-GB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6245587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 smtClean="0"/>
              <a:t>Afridi</a:t>
            </a:r>
            <a:r>
              <a:rPr lang="en-GB" sz="1500" dirty="0" smtClean="0"/>
              <a:t> et al.,</a:t>
            </a:r>
          </a:p>
          <a:p>
            <a:pPr algn="ctr"/>
            <a:r>
              <a:rPr lang="en-GB" sz="1500" dirty="0" smtClean="0"/>
              <a:t> Arch </a:t>
            </a:r>
            <a:r>
              <a:rPr lang="en-GB" sz="1500" dirty="0" err="1" smtClean="0"/>
              <a:t>Neurol</a:t>
            </a:r>
            <a:r>
              <a:rPr lang="en-GB" sz="1500" dirty="0" smtClean="0"/>
              <a:t> 2005;62:1270-75</a:t>
            </a:r>
            <a:endParaRPr lang="en-GB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3501008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err="1" smtClean="0"/>
              <a:t>Afridi</a:t>
            </a:r>
            <a:r>
              <a:rPr lang="en-GB" sz="1500" dirty="0" smtClean="0"/>
              <a:t> et al.,</a:t>
            </a:r>
          </a:p>
          <a:p>
            <a:pPr algn="ctr"/>
            <a:r>
              <a:rPr lang="en-GB" sz="1500" dirty="0" smtClean="0"/>
              <a:t> Brain 2005;128:932-9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227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4200" b="1" dirty="0" smtClean="0">
                <a:solidFill>
                  <a:schemeClr val="bg1"/>
                </a:solidFill>
                <a:latin typeface="+mj-lt"/>
              </a:rPr>
              <a:t>Hypothalamus</a:t>
            </a:r>
            <a:endParaRPr lang="en-GB" sz="4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8718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168914" y="959237"/>
            <a:ext cx="897508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In premonitory phase </a:t>
            </a:r>
            <a:r>
              <a:rPr lang="en-US" sz="2400" dirty="0" smtClean="0">
                <a:latin typeface="+mj-lt"/>
              </a:rPr>
              <a:t>(yawning, food craving, thirst, emotional) </a:t>
            </a:r>
          </a:p>
          <a:p>
            <a:endParaRPr lang="en-US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Localization: anterior </a:t>
            </a:r>
            <a:r>
              <a:rPr lang="en-US" sz="3200" dirty="0">
                <a:latin typeface="+mj-lt"/>
              </a:rPr>
              <a:t>than </a:t>
            </a:r>
            <a:r>
              <a:rPr lang="en-US" sz="3200" dirty="0" smtClean="0">
                <a:latin typeface="+mj-lt"/>
              </a:rPr>
              <a:t> TACs</a:t>
            </a:r>
          </a:p>
          <a:p>
            <a:endParaRPr lang="en-US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Correlation with migraine triggers? </a:t>
            </a:r>
            <a:r>
              <a:rPr lang="en-US" sz="2400" dirty="0" smtClean="0">
                <a:latin typeface="+mj-lt"/>
              </a:rPr>
              <a:t>(lack of sleep, hormonal changes in women, missing meal…)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6847904" y="6488113"/>
            <a:ext cx="226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Denuelle</a:t>
            </a:r>
            <a:r>
              <a:rPr lang="en-US" dirty="0">
                <a:latin typeface="+mj-lt"/>
              </a:rPr>
              <a:t> et al., 2007)</a:t>
            </a:r>
          </a:p>
        </p:txBody>
      </p:sp>
    </p:spTree>
    <p:extLst>
      <p:ext uri="{BB962C8B-B14F-4D97-AF65-F5344CB8AC3E}">
        <p14:creationId xmlns:p14="http://schemas.microsoft.com/office/powerpoint/2010/main" val="3768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124744"/>
            <a:ext cx="92821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4763"/>
            <a:ext cx="9144000" cy="9848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Outside migraine attacks </a:t>
            </a:r>
            <a:r>
              <a:rPr lang="en-US" sz="2900" b="1" dirty="0" err="1">
                <a:solidFill>
                  <a:schemeClr val="bg1"/>
                </a:solidFill>
              </a:rPr>
              <a:t>migraineurs</a:t>
            </a:r>
            <a:r>
              <a:rPr lang="en-US" sz="2900" b="1" dirty="0">
                <a:solidFill>
                  <a:schemeClr val="bg1"/>
                </a:solidFill>
              </a:rPr>
              <a:t> have increased network activity </a:t>
            </a:r>
            <a:r>
              <a:rPr lang="en-US" sz="2900" b="1" dirty="0" smtClean="0">
                <a:solidFill>
                  <a:schemeClr val="bg1"/>
                </a:solidFill>
              </a:rPr>
              <a:t> and decreased default mode connectivity </a:t>
            </a: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7092280" y="6248400"/>
            <a:ext cx="212792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Sprenger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T, AHS meeting,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Los Angeles 2010 </a:t>
            </a:r>
          </a:p>
        </p:txBody>
      </p:sp>
    </p:spTree>
    <p:extLst>
      <p:ext uri="{BB962C8B-B14F-4D97-AF65-F5344CB8AC3E}">
        <p14:creationId xmlns:p14="http://schemas.microsoft.com/office/powerpoint/2010/main" val="29835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48208" y="1292562"/>
            <a:ext cx="888828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20-30% of migraine attacks</a:t>
            </a:r>
          </a:p>
          <a:p>
            <a:pPr eaLnBrk="1" hangingPunct="1"/>
            <a:endParaRPr lang="en-US" sz="3200" dirty="0" smtClean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Reversible </a:t>
            </a:r>
            <a:r>
              <a:rPr lang="en-US" sz="3200" dirty="0">
                <a:latin typeface="+mj-lt"/>
              </a:rPr>
              <a:t>neurological </a:t>
            </a:r>
            <a:r>
              <a:rPr lang="en-US" sz="3200" dirty="0" smtClean="0">
                <a:latin typeface="+mj-lt"/>
              </a:rPr>
              <a:t>symptoms (</a:t>
            </a:r>
            <a:r>
              <a:rPr lang="en-US" sz="3200" dirty="0"/>
              <a:t>15-60 </a:t>
            </a:r>
            <a:r>
              <a:rPr lang="en-US" sz="3200" dirty="0" smtClean="0"/>
              <a:t>min)</a:t>
            </a:r>
            <a:endParaRPr lang="en-US" sz="3200" dirty="0">
              <a:latin typeface="+mj-lt"/>
            </a:endParaRPr>
          </a:p>
          <a:p>
            <a:pPr marL="631825" indent="-2667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visual symptoms (flickering </a:t>
            </a:r>
            <a:r>
              <a:rPr lang="en-US" sz="2400" dirty="0">
                <a:latin typeface="+mj-lt"/>
              </a:rPr>
              <a:t>lights, spots or lines, or complete </a:t>
            </a:r>
            <a:r>
              <a:rPr lang="en-US" sz="2400" dirty="0" err="1" smtClean="0">
                <a:latin typeface="+mj-lt"/>
              </a:rPr>
              <a:t>scotoma</a:t>
            </a:r>
            <a:r>
              <a:rPr lang="en-US" sz="2400" dirty="0">
                <a:latin typeface="+mj-lt"/>
              </a:rPr>
              <a:t>) </a:t>
            </a:r>
          </a:p>
          <a:p>
            <a:pPr marL="342900" indent="22225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sensory symptoms (pins </a:t>
            </a:r>
            <a:r>
              <a:rPr lang="en-US" sz="2400" dirty="0">
                <a:latin typeface="+mj-lt"/>
              </a:rPr>
              <a:t>and needles, </a:t>
            </a:r>
            <a:r>
              <a:rPr lang="en-US" sz="2400" dirty="0" smtClean="0">
                <a:latin typeface="+mj-lt"/>
              </a:rPr>
              <a:t>numbness) </a:t>
            </a:r>
            <a:endParaRPr lang="en-US" sz="2400" dirty="0">
              <a:latin typeface="+mj-lt"/>
            </a:endParaRPr>
          </a:p>
          <a:p>
            <a:pPr marL="342900" indent="22225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dysphasic </a:t>
            </a:r>
            <a:r>
              <a:rPr lang="en-US" sz="2400" dirty="0">
                <a:latin typeface="+mj-lt"/>
              </a:rPr>
              <a:t>speech </a:t>
            </a:r>
            <a:r>
              <a:rPr lang="en-US" sz="2400" dirty="0" smtClean="0">
                <a:latin typeface="+mj-lt"/>
              </a:rPr>
              <a:t>disturbances</a:t>
            </a:r>
          </a:p>
          <a:p>
            <a:pPr marL="342900" eaLnBrk="1" hangingPunct="1"/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Headache </a:t>
            </a:r>
            <a:r>
              <a:rPr lang="en-US" sz="3200" dirty="0">
                <a:latin typeface="+mj-lt"/>
              </a:rPr>
              <a:t>usually (~ 80%) </a:t>
            </a:r>
            <a:r>
              <a:rPr lang="en-US" sz="3200" dirty="0" smtClean="0">
                <a:latin typeface="+mj-lt"/>
              </a:rPr>
              <a:t>follows</a:t>
            </a:r>
            <a:endParaRPr lang="en-US" sz="3200" dirty="0">
              <a:latin typeface="+mj-lt"/>
            </a:endParaRPr>
          </a:p>
          <a:p>
            <a:pPr eaLnBrk="1" hangingPunct="1"/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Aura </a:t>
            </a:r>
            <a:r>
              <a:rPr lang="en-US" sz="3200" dirty="0">
                <a:latin typeface="+mj-lt"/>
              </a:rPr>
              <a:t>without headache is not </a:t>
            </a:r>
            <a:r>
              <a:rPr lang="en-US" sz="3200" dirty="0" smtClean="0">
                <a:latin typeface="+mj-lt"/>
              </a:rPr>
              <a:t>uncommon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85800"/>
            <a:ext cx="65532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GB" sz="4200" b="1" dirty="0" smtClean="0">
                <a:solidFill>
                  <a:schemeClr val="bg1"/>
                </a:solidFill>
              </a:rPr>
              <a:t>            Migraine Aura</a:t>
            </a:r>
            <a:endParaRPr lang="en-GB" sz="4200" b="1" dirty="0">
              <a:solidFill>
                <a:schemeClr val="bg1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6553200" y="0"/>
            <a:ext cx="25908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200" b="1" dirty="0" smtClean="0">
                <a:solidFill>
                  <a:schemeClr val="bg1"/>
                </a:solidFill>
                <a:latin typeface="+mj-lt"/>
              </a:rPr>
              <a:t>Pathophysiology </a:t>
            </a:r>
            <a:r>
              <a:rPr lang="en-GB" sz="4200" b="1" dirty="0">
                <a:solidFill>
                  <a:schemeClr val="bg1"/>
                </a:solidFill>
                <a:latin typeface="+mj-lt"/>
              </a:rPr>
              <a:t>of aura: Cortical spreading depression (CSD) </a:t>
            </a:r>
            <a:endParaRPr lang="en-GB" sz="4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180" name="Picture 2" descr="H:\M Drive_16_8_2010\migrane (D)\slides\hirez\08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6" t="8658" r="23793" b="6519"/>
          <a:stretch>
            <a:fillRect/>
          </a:stretch>
        </p:blipFill>
        <p:spPr bwMode="auto">
          <a:xfrm>
            <a:off x="179512" y="1700808"/>
            <a:ext cx="1944216" cy="47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23728" y="2060848"/>
            <a:ext cx="71755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smtClean="0">
                <a:latin typeface="Myriad Pro" pitchFamily="34" charset="0"/>
              </a:rPr>
              <a:t>Self-propagating wave </a:t>
            </a:r>
            <a:r>
              <a:rPr lang="en-US" sz="2400" dirty="0">
                <a:latin typeface="Myriad Pro" pitchFamily="34" charset="0"/>
              </a:rPr>
              <a:t>of </a:t>
            </a:r>
            <a:r>
              <a:rPr lang="en-US" sz="2400" dirty="0" smtClean="0">
                <a:latin typeface="Myriad Pro" pitchFamily="34" charset="0"/>
              </a:rPr>
              <a:t>neuronal depolarization </a:t>
            </a:r>
          </a:p>
          <a:p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smtClean="0">
                <a:latin typeface="Myriad Pro" pitchFamily="34" charset="0"/>
              </a:rPr>
              <a:t> &amp; glial activation </a:t>
            </a:r>
            <a:endParaRPr lang="en-US" sz="2400" dirty="0">
              <a:latin typeface="Myriad Pro" pitchFamily="34" charset="0"/>
            </a:endParaRPr>
          </a:p>
          <a:p>
            <a:endParaRPr lang="en-US" sz="1200" dirty="0">
              <a:latin typeface="Myriad Pro" pitchFamily="34" charset="0"/>
            </a:endParaRPr>
          </a:p>
          <a:p>
            <a:endParaRPr lang="en-US" sz="1200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Myriad Pro" pitchFamily="34" charset="0"/>
              </a:rPr>
              <a:t> 2-3 </a:t>
            </a:r>
            <a:r>
              <a:rPr lang="en-US" sz="2400" dirty="0">
                <a:latin typeface="Myriad Pro" pitchFamily="34" charset="0"/>
              </a:rPr>
              <a:t>mm/min across the cerebral </a:t>
            </a:r>
            <a:r>
              <a:rPr lang="en-US" sz="2400" dirty="0" smtClean="0">
                <a:latin typeface="Myriad Pro" pitchFamily="34" charset="0"/>
              </a:rPr>
              <a:t>cortex</a:t>
            </a:r>
            <a:endParaRPr lang="en-US" sz="2400" dirty="0">
              <a:latin typeface="Myriad Pro" pitchFamily="34" charset="0"/>
            </a:endParaRPr>
          </a:p>
          <a:p>
            <a:endParaRPr lang="en-US" sz="1200" dirty="0">
              <a:latin typeface="Myriad Pro" pitchFamily="34" charset="0"/>
            </a:endParaRPr>
          </a:p>
          <a:p>
            <a:endParaRPr lang="en-US" sz="1200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Myriad Pro" pitchFamily="34" charset="0"/>
              </a:rPr>
              <a:t> It does not crosses the cerebral </a:t>
            </a:r>
            <a:r>
              <a:rPr lang="en-US" sz="2400" dirty="0" smtClean="0">
                <a:latin typeface="Myriad Pro" pitchFamily="34" charset="0"/>
              </a:rPr>
              <a:t>hemisphere</a:t>
            </a:r>
          </a:p>
          <a:p>
            <a:endParaRPr lang="en-US" sz="2400" dirty="0">
              <a:latin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Myriad Pro" pitchFamily="34" charset="0"/>
              </a:rPr>
              <a:t> Triggers: K</a:t>
            </a:r>
            <a:r>
              <a:rPr lang="en-US" sz="2400" baseline="30000" dirty="0">
                <a:latin typeface="Myriad Pro" pitchFamily="34" charset="0"/>
              </a:rPr>
              <a:t>+ </a:t>
            </a:r>
            <a:r>
              <a:rPr lang="en-US" sz="2400" dirty="0">
                <a:latin typeface="Myriad Pro" pitchFamily="34" charset="0"/>
              </a:rPr>
              <a:t> , glutamate, ischemia, brain injury, </a:t>
            </a:r>
            <a:endParaRPr lang="en-US" sz="2400" dirty="0" smtClean="0">
              <a:latin typeface="Myriad Pro" pitchFamily="34" charset="0"/>
            </a:endParaRPr>
          </a:p>
          <a:p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smtClean="0">
                <a:latin typeface="Myriad Pro" pitchFamily="34" charset="0"/>
              </a:rPr>
              <a:t>  epileptic activity</a:t>
            </a:r>
            <a:endParaRPr lang="en-US" sz="2400" dirty="0">
              <a:latin typeface="Myriad Pro" pitchFamily="34" charset="0"/>
            </a:endParaRPr>
          </a:p>
          <a:p>
            <a:endParaRPr lang="en-US" sz="2400" dirty="0">
              <a:latin typeface="Myriad Pro" pitchFamily="34" charset="0"/>
            </a:endParaRPr>
          </a:p>
          <a:p>
            <a:endParaRPr lang="en-US" sz="24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200" b="1" dirty="0">
                <a:solidFill>
                  <a:schemeClr val="bg1"/>
                </a:solidFill>
                <a:latin typeface="+mj-lt"/>
              </a:rPr>
              <a:t>Cortical spreading depression </a:t>
            </a:r>
            <a:endParaRPr lang="en-GB" sz="4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080617iimovie csd from ahs08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446" y="1979711"/>
            <a:ext cx="4361074" cy="348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 flipV="1">
            <a:off x="3756720" y="2135287"/>
            <a:ext cx="1143000" cy="14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2229" name="Picture 2" descr="H:\M Drive_16_8_2010\posters\EHMTIC 2010\parousiasi_25_10_2010\electrode.png"/>
          <p:cNvPicPr>
            <a:picLocks noChangeAspect="1" noChangeArrowheads="1"/>
          </p:cNvPicPr>
          <p:nvPr/>
        </p:nvPicPr>
        <p:blipFill>
          <a:blip r:embed="rId5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2416">
            <a:off x="3999608" y="4613375"/>
            <a:ext cx="16637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747320" y="2055912"/>
            <a:ext cx="457200" cy="304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2231" name="Picture 2" descr="C:\Users\Anna\Desktop\Untitled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70" y="1217712"/>
            <a:ext cx="3257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 flipV="1">
            <a:off x="5128320" y="1674912"/>
            <a:ext cx="509588" cy="533400"/>
          </a:xfrm>
          <a:custGeom>
            <a:avLst/>
            <a:gdLst>
              <a:gd name="connsiteX0" fmla="*/ 0 w 509587"/>
              <a:gd name="connsiteY0" fmla="*/ 44450 h 749300"/>
              <a:gd name="connsiteX1" fmla="*/ 304800 w 509587"/>
              <a:gd name="connsiteY1" fmla="*/ 92075 h 749300"/>
              <a:gd name="connsiteX2" fmla="*/ 476250 w 509587"/>
              <a:gd name="connsiteY2" fmla="*/ 596900 h 749300"/>
              <a:gd name="connsiteX3" fmla="*/ 504825 w 509587"/>
              <a:gd name="connsiteY3" fmla="*/ 7493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587" h="749300">
                <a:moveTo>
                  <a:pt x="0" y="44450"/>
                </a:moveTo>
                <a:cubicBezTo>
                  <a:pt x="112712" y="22225"/>
                  <a:pt x="225425" y="0"/>
                  <a:pt x="304800" y="92075"/>
                </a:cubicBezTo>
                <a:cubicBezTo>
                  <a:pt x="384175" y="184150"/>
                  <a:pt x="442913" y="487363"/>
                  <a:pt x="476250" y="596900"/>
                </a:cubicBezTo>
                <a:cubicBezTo>
                  <a:pt x="509587" y="706437"/>
                  <a:pt x="507206" y="727868"/>
                  <a:pt x="504825" y="74930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33" name="TextBox 17"/>
          <p:cNvSpPr txBox="1">
            <a:spLocks noChangeArrowheads="1"/>
          </p:cNvSpPr>
          <p:nvPr/>
        </p:nvSpPr>
        <p:spPr bwMode="auto">
          <a:xfrm>
            <a:off x="3604320" y="836712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Laser Doppler: Cerebral blood flow measurements</a:t>
            </a:r>
          </a:p>
        </p:txBody>
      </p:sp>
      <p:sp>
        <p:nvSpPr>
          <p:cNvPr id="19" name="Diagonal Stripe 18"/>
          <p:cNvSpPr/>
          <p:nvPr/>
        </p:nvSpPr>
        <p:spPr>
          <a:xfrm rot="20231557" flipH="1">
            <a:off x="3729733" y="3952975"/>
            <a:ext cx="1546225" cy="171450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56720" y="2132112"/>
            <a:ext cx="46038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28320" y="3637062"/>
            <a:ext cx="3048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423595" y="3651350"/>
            <a:ext cx="608013" cy="100012"/>
          </a:xfrm>
          <a:custGeom>
            <a:avLst/>
            <a:gdLst>
              <a:gd name="connsiteX0" fmla="*/ 0 w 608013"/>
              <a:gd name="connsiteY0" fmla="*/ 100013 h 100013"/>
              <a:gd name="connsiteX1" fmla="*/ 152400 w 608013"/>
              <a:gd name="connsiteY1" fmla="*/ 42863 h 100013"/>
              <a:gd name="connsiteX2" fmla="*/ 285750 w 608013"/>
              <a:gd name="connsiteY2" fmla="*/ 71438 h 100013"/>
              <a:gd name="connsiteX3" fmla="*/ 495300 w 608013"/>
              <a:gd name="connsiteY3" fmla="*/ 42863 h 100013"/>
              <a:gd name="connsiteX4" fmla="*/ 590550 w 608013"/>
              <a:gd name="connsiteY4" fmla="*/ 4763 h 100013"/>
              <a:gd name="connsiteX5" fmla="*/ 600075 w 608013"/>
              <a:gd name="connsiteY5" fmla="*/ 14288 h 10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13" h="100013">
                <a:moveTo>
                  <a:pt x="0" y="100013"/>
                </a:moveTo>
                <a:cubicBezTo>
                  <a:pt x="52387" y="73819"/>
                  <a:pt x="104775" y="47625"/>
                  <a:pt x="152400" y="42863"/>
                </a:cubicBezTo>
                <a:cubicBezTo>
                  <a:pt x="200025" y="38101"/>
                  <a:pt x="228600" y="71438"/>
                  <a:pt x="285750" y="71438"/>
                </a:cubicBezTo>
                <a:cubicBezTo>
                  <a:pt x="342900" y="71438"/>
                  <a:pt x="444500" y="53976"/>
                  <a:pt x="495300" y="42863"/>
                </a:cubicBezTo>
                <a:cubicBezTo>
                  <a:pt x="546100" y="31751"/>
                  <a:pt x="573087" y="9526"/>
                  <a:pt x="590550" y="4763"/>
                </a:cubicBezTo>
                <a:cubicBezTo>
                  <a:pt x="608013" y="0"/>
                  <a:pt x="604044" y="7144"/>
                  <a:pt x="600075" y="14288"/>
                </a:cubicBez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38" name="TextBox 22"/>
          <p:cNvSpPr txBox="1">
            <a:spLocks noChangeArrowheads="1"/>
          </p:cNvSpPr>
          <p:nvPr/>
        </p:nvSpPr>
        <p:spPr bwMode="auto">
          <a:xfrm>
            <a:off x="4442520" y="2589312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Electrophysiology– Ag/AgCl recordings:</a:t>
            </a:r>
          </a:p>
          <a:p>
            <a:pPr eaLnBrk="1" hangingPunct="1"/>
            <a:r>
              <a:rPr lang="en-US">
                <a:latin typeface="Calibri" pitchFamily="34" charset="0"/>
              </a:rPr>
              <a:t>Field potential/ DC-shift</a:t>
            </a:r>
          </a:p>
        </p:txBody>
      </p:sp>
      <p:pic>
        <p:nvPicPr>
          <p:cNvPr id="52239" name="Picture 3" descr="C:\Users\Anna\Desktop\Untitled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20" y="3351312"/>
            <a:ext cx="2741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TextBox 24"/>
          <p:cNvSpPr txBox="1">
            <a:spLocks noChangeArrowheads="1"/>
          </p:cNvSpPr>
          <p:nvPr/>
        </p:nvSpPr>
        <p:spPr bwMode="auto">
          <a:xfrm>
            <a:off x="4747320" y="4534000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Electrophysiology– Single unit recordings: </a:t>
            </a:r>
          </a:p>
          <a:p>
            <a:pPr eaLnBrk="1" hangingPunct="1"/>
            <a:r>
              <a:rPr lang="en-US">
                <a:latin typeface="Calibri" pitchFamily="34" charset="0"/>
              </a:rPr>
              <a:t>Spikes/s</a:t>
            </a:r>
          </a:p>
        </p:txBody>
      </p:sp>
      <p:pic>
        <p:nvPicPr>
          <p:cNvPr id="52241" name="Picture 4" descr="C:\Users\Anna\Desktop\Untitled-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20" y="4951512"/>
            <a:ext cx="25908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2" name="TextBox 26"/>
          <p:cNvSpPr txBox="1">
            <a:spLocks noChangeArrowheads="1"/>
          </p:cNvSpPr>
          <p:nvPr/>
        </p:nvSpPr>
        <p:spPr bwMode="auto">
          <a:xfrm>
            <a:off x="6499920" y="5942112"/>
            <a:ext cx="457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>
                <a:latin typeface="Calibri" pitchFamily="34" charset="0"/>
              </a:rPr>
              <a:t>KCl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767414" y="6131818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52736"/>
            <a:ext cx="533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-1" y="0"/>
            <a:ext cx="9144001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200" b="1" dirty="0">
                <a:solidFill>
                  <a:schemeClr val="bg1"/>
                </a:solidFill>
                <a:latin typeface="+mj-lt"/>
              </a:rPr>
              <a:t>Does CSD initiates migraine?</a:t>
            </a:r>
            <a:endParaRPr lang="en-GB" sz="4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276" name="TextBox 8"/>
          <p:cNvSpPr txBox="1">
            <a:spLocks noChangeArrowheads="1"/>
          </p:cNvSpPr>
          <p:nvPr/>
        </p:nvSpPr>
        <p:spPr bwMode="auto">
          <a:xfrm>
            <a:off x="6553200" y="6477000"/>
            <a:ext cx="251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 err="1">
                <a:latin typeface="Calibri" pitchFamily="34" charset="0"/>
              </a:rPr>
              <a:t>Bolay</a:t>
            </a:r>
            <a:r>
              <a:rPr lang="en-US" sz="1600" dirty="0">
                <a:latin typeface="Calibri" pitchFamily="34" charset="0"/>
              </a:rPr>
              <a:t> et al., Nat Med 2002</a:t>
            </a:r>
          </a:p>
        </p:txBody>
      </p:sp>
    </p:spTree>
    <p:extLst>
      <p:ext uri="{BB962C8B-B14F-4D97-AF65-F5344CB8AC3E}">
        <p14:creationId xmlns:p14="http://schemas.microsoft.com/office/powerpoint/2010/main" val="39260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" y="-27384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200" b="1" dirty="0">
                <a:solidFill>
                  <a:schemeClr val="bg1"/>
                </a:solidFill>
                <a:latin typeface="+mj-lt"/>
              </a:rPr>
              <a:t>BUT... Does the brain really leak? </a:t>
            </a:r>
            <a:endParaRPr lang="en-GB" sz="4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5299" name="Picture 2" descr="C:\Users\Anna\Downloads\linking bra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2702" r="33575" b="20270"/>
          <a:stretch>
            <a:fillRect/>
          </a:stretch>
        </p:blipFill>
        <p:spPr bwMode="auto">
          <a:xfrm>
            <a:off x="2118320" y="889000"/>
            <a:ext cx="533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611560" y="5805264"/>
            <a:ext cx="8208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Myriad Pro" pitchFamily="34" charset="0"/>
              </a:rPr>
              <a:t>No </a:t>
            </a:r>
            <a:r>
              <a:rPr lang="en-US" sz="2400" dirty="0">
                <a:latin typeface="Myriad Pro" pitchFamily="34" charset="0"/>
              </a:rPr>
              <a:t>evidence of a sterile inflammation response (plasma protein extravasation</a:t>
            </a:r>
            <a:r>
              <a:rPr lang="en-US" sz="2400" dirty="0" smtClean="0">
                <a:latin typeface="Myriad Pro" pitchFamily="34" charset="0"/>
              </a:rPr>
              <a:t>) in migraine patients</a:t>
            </a:r>
            <a:endParaRPr lang="en-US" sz="24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1"/>
          <p:cNvSpPr>
            <a:spLocks noChangeArrowheads="1"/>
          </p:cNvSpPr>
          <p:nvPr/>
        </p:nvSpPr>
        <p:spPr bwMode="auto">
          <a:xfrm>
            <a:off x="0" y="-4763"/>
            <a:ext cx="9144000" cy="13843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CSD can induce sensitization of the </a:t>
            </a:r>
            <a:r>
              <a:rPr lang="en-US" sz="2800" b="1" dirty="0" err="1">
                <a:solidFill>
                  <a:schemeClr val="bg1"/>
                </a:solidFill>
              </a:rPr>
              <a:t>cotricothalamic</a:t>
            </a:r>
            <a:r>
              <a:rPr lang="en-US" sz="2800" b="1" dirty="0">
                <a:solidFill>
                  <a:schemeClr val="bg1"/>
                </a:solidFill>
              </a:rPr>
              <a:t> loop, independent to trigeminal activation, leading to a “false perception of pain”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7348" name="Picture 12" descr="H:\M Drive_16_8_2010\posters\EHMTIC 2010\parousiasi\pathway-activ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447800"/>
            <a:ext cx="48228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4367213" y="2795587"/>
            <a:ext cx="1454150" cy="130175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rved Left Arrow 9"/>
          <p:cNvSpPr/>
          <p:nvPr/>
        </p:nvSpPr>
        <p:spPr>
          <a:xfrm rot="10602987" flipH="1">
            <a:off x="6691313" y="3165475"/>
            <a:ext cx="354012" cy="12493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6450" y="3603625"/>
            <a:ext cx="1073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 Black" pitchFamily="34" charset="0"/>
                <a:cs typeface="+mn-cs"/>
              </a:rPr>
              <a:t>CSD</a:t>
            </a:r>
          </a:p>
        </p:txBody>
      </p:sp>
      <p:sp>
        <p:nvSpPr>
          <p:cNvPr id="21" name="Oval 20"/>
          <p:cNvSpPr/>
          <p:nvPr/>
        </p:nvSpPr>
        <p:spPr>
          <a:xfrm rot="1136935">
            <a:off x="4773613" y="1757363"/>
            <a:ext cx="942975" cy="228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Preview....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280949"/>
            <a:ext cx="8001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smtClean="0">
                <a:latin typeface="+mj-lt"/>
                <a:cs typeface="Arial" pitchFamily="34" charset="0"/>
              </a:rPr>
              <a:t>Migraine classification &amp; prevalence</a:t>
            </a:r>
          </a:p>
          <a:p>
            <a:pPr>
              <a:defRPr/>
            </a:pPr>
            <a:endParaRPr lang="en-US" sz="3200" dirty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smtClean="0">
                <a:latin typeface="+mj-lt"/>
                <a:cs typeface="Arial" pitchFamily="34" charset="0"/>
              </a:rPr>
              <a:t>Migraine: The disorder-The attack</a:t>
            </a:r>
          </a:p>
          <a:p>
            <a:pPr>
              <a:defRPr/>
            </a:pPr>
            <a:endParaRPr lang="en-US" sz="3200" dirty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smtClean="0">
                <a:latin typeface="+mj-lt"/>
                <a:cs typeface="Arial" pitchFamily="34" charset="0"/>
              </a:rPr>
              <a:t>Genetics of Migraine</a:t>
            </a:r>
          </a:p>
          <a:p>
            <a:pPr>
              <a:defRPr/>
            </a:pPr>
            <a:endParaRPr lang="en-US" sz="32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  <a:cs typeface="Arial" pitchFamily="34" charset="0"/>
              </a:rPr>
              <a:t> Pathophysiology</a:t>
            </a:r>
          </a:p>
          <a:p>
            <a:pPr>
              <a:defRPr/>
            </a:pPr>
            <a:endParaRPr lang="en-US" sz="32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  <a:cs typeface="Arial" pitchFamily="34" charset="0"/>
              </a:rPr>
              <a:t> </a:t>
            </a:r>
            <a:r>
              <a:rPr lang="en-US" sz="3200" dirty="0" smtClean="0">
                <a:latin typeface="+mj-lt"/>
                <a:cs typeface="Arial" pitchFamily="34" charset="0"/>
              </a:rPr>
              <a:t>Treatment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32001" r="58942" b="10696"/>
          <a:stretch>
            <a:fillRect/>
          </a:stretch>
        </p:blipFill>
        <p:spPr bwMode="auto">
          <a:xfrm>
            <a:off x="5329238" y="990600"/>
            <a:ext cx="343376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" descr="H:\M Drive_16_8_2010\migrane (D)\slides\hirez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5040" r="13861" b="4242"/>
          <a:stretch>
            <a:fillRect/>
          </a:stretch>
        </p:blipFill>
        <p:spPr bwMode="auto">
          <a:xfrm>
            <a:off x="206375" y="1676400"/>
            <a:ext cx="46704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Treatment options for Migraine</a:t>
            </a:r>
          </a:p>
        </p:txBody>
      </p:sp>
    </p:spTree>
    <p:extLst>
      <p:ext uri="{BB962C8B-B14F-4D97-AF65-F5344CB8AC3E}">
        <p14:creationId xmlns:p14="http://schemas.microsoft.com/office/powerpoint/2010/main" val="8130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Treatment options for Migraine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28600" y="980728"/>
            <a:ext cx="89154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+mj-lt"/>
              </a:rPr>
              <a:t>Acute  </a:t>
            </a:r>
            <a:r>
              <a:rPr lang="en-US" sz="3200" b="1" dirty="0" smtClean="0">
                <a:latin typeface="+mj-lt"/>
              </a:rPr>
              <a:t>Treatment</a:t>
            </a:r>
          </a:p>
          <a:p>
            <a:pPr marL="82550" indent="-82550"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</a:t>
            </a:r>
            <a:r>
              <a:rPr lang="en-US" sz="3200" i="1" dirty="0" err="1" smtClean="0">
                <a:latin typeface="+mj-lt"/>
              </a:rPr>
              <a:t>Triptans</a:t>
            </a:r>
            <a:r>
              <a:rPr lang="en-US" sz="3200" i="1" dirty="0" smtClean="0">
                <a:latin typeface="+mj-lt"/>
              </a:rPr>
              <a:t>*</a:t>
            </a:r>
          </a:p>
          <a:p>
            <a:pPr marL="82550" indent="-82550" eaLnBrk="1" hangingPunct="1">
              <a:buFont typeface="Arial" pitchFamily="34" charset="0"/>
              <a:buChar char="•"/>
            </a:pPr>
            <a:r>
              <a:rPr lang="en-US" sz="3200" dirty="0" err="1" smtClean="0">
                <a:latin typeface="+mj-lt"/>
              </a:rPr>
              <a:t>Dihydroergotamine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(5-HT</a:t>
            </a:r>
            <a:r>
              <a:rPr lang="en-US" sz="2400" baseline="-25000" dirty="0" smtClean="0">
                <a:latin typeface="+mj-lt"/>
              </a:rPr>
              <a:t>1D</a:t>
            </a:r>
            <a:r>
              <a:rPr lang="en-US" sz="2400" dirty="0" smtClean="0">
                <a:latin typeface="+mj-lt"/>
              </a:rPr>
              <a:t> agonists)</a:t>
            </a:r>
            <a:endParaRPr lang="en-US" sz="2400" i="1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NSAIDs*</a:t>
            </a:r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Combination </a:t>
            </a:r>
            <a:r>
              <a:rPr lang="en-US" sz="3200" dirty="0" smtClean="0">
                <a:latin typeface="+mj-lt"/>
              </a:rPr>
              <a:t>analgesics*</a:t>
            </a:r>
            <a:endParaRPr lang="en-US" sz="32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Neuroleptics/anti-emetics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Ketamine </a:t>
            </a:r>
            <a:r>
              <a:rPr lang="en-US" sz="3200" dirty="0">
                <a:latin typeface="+mj-lt"/>
              </a:rPr>
              <a:t>may be efficient in the treatment of </a:t>
            </a:r>
            <a:endParaRPr lang="en-US" sz="3200" dirty="0" smtClean="0">
              <a:latin typeface="+mj-lt"/>
            </a:endParaRPr>
          </a:p>
          <a:p>
            <a:pPr eaLnBrk="1" hangingPunct="1"/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prolonged aura</a:t>
            </a:r>
          </a:p>
          <a:p>
            <a:pPr marL="182563" indent="-182563" eaLnBrk="1" hangingPunct="1">
              <a:buFont typeface="Arial" pitchFamily="34" charset="0"/>
              <a:buChar char="•"/>
            </a:pPr>
            <a:r>
              <a:rPr lang="en-US" sz="3200" dirty="0" err="1" smtClean="0">
                <a:latin typeface="+mj-lt"/>
              </a:rPr>
              <a:t>sTranscranial</a:t>
            </a:r>
            <a:r>
              <a:rPr lang="en-US" sz="3200" dirty="0" smtClean="0">
                <a:latin typeface="+mj-lt"/>
              </a:rPr>
              <a:t> Magnetic Stimulation</a:t>
            </a:r>
          </a:p>
          <a:p>
            <a:pPr eaLnBrk="1" hangingPunct="1"/>
            <a:endParaRPr lang="en-US" sz="2400" dirty="0">
              <a:latin typeface="+mj-lt"/>
            </a:endParaRPr>
          </a:p>
          <a:p>
            <a:pPr eaLnBrk="1" hangingPunct="1"/>
            <a:r>
              <a:rPr lang="en-US" sz="3200" dirty="0" smtClean="0">
                <a:latin typeface="+mj-lt"/>
              </a:rPr>
              <a:t>* MOH</a:t>
            </a:r>
            <a:endParaRPr lang="en-US" sz="3200" dirty="0">
              <a:latin typeface="+mj-lt"/>
            </a:endParaRPr>
          </a:p>
          <a:p>
            <a:pPr eaLnBrk="1" hangingPunct="1"/>
            <a:endParaRPr lang="en-US" sz="3200" dirty="0">
              <a:latin typeface="+mj-lt"/>
            </a:endParaRPr>
          </a:p>
        </p:txBody>
      </p:sp>
      <p:pic>
        <p:nvPicPr>
          <p:cNvPr id="2050" name="Picture 2" descr="D:\M Drive\migrane (D)\slides\hirez\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9927" r="6458" b="8896"/>
          <a:stretch/>
        </p:blipFill>
        <p:spPr bwMode="auto">
          <a:xfrm>
            <a:off x="6794376" y="711280"/>
            <a:ext cx="2349624" cy="15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</a:rPr>
              <a:t>Triptans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112915" y="1200229"/>
            <a:ext cx="9244136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200" dirty="0" smtClean="0"/>
              <a:t> ~ </a:t>
            </a:r>
            <a:r>
              <a:rPr lang="en-US" sz="3200" dirty="0"/>
              <a:t>40-55% </a:t>
            </a:r>
            <a:r>
              <a:rPr lang="en-US" sz="3200" dirty="0">
                <a:latin typeface="+mj-lt"/>
              </a:rPr>
              <a:t>e</a:t>
            </a:r>
            <a:r>
              <a:rPr lang="en-US" sz="3200" dirty="0" smtClean="0">
                <a:latin typeface="+mj-lt"/>
              </a:rPr>
              <a:t>fficacy (x migraine aura)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Early treatment is more effective</a:t>
            </a:r>
          </a:p>
          <a:p>
            <a:endParaRPr lang="en-US" dirty="0" smtClean="0">
              <a:latin typeface="+mj-lt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5-HT</a:t>
            </a:r>
            <a:r>
              <a:rPr lang="en-US" sz="3200" baseline="-25000" dirty="0">
                <a:latin typeface="+mj-lt"/>
              </a:rPr>
              <a:t>1B/D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agonists (</a:t>
            </a:r>
            <a:r>
              <a:rPr lang="en-US" sz="2400" dirty="0" err="1" smtClean="0"/>
              <a:t>Sumatriptan</a:t>
            </a:r>
            <a:r>
              <a:rPr lang="en-US" sz="2400" dirty="0"/>
              <a:t>, </a:t>
            </a:r>
            <a:r>
              <a:rPr lang="en-US" sz="2400" dirty="0" err="1"/>
              <a:t>Rizatriptan</a:t>
            </a:r>
            <a:r>
              <a:rPr lang="en-US" sz="2400" dirty="0" smtClean="0"/>
              <a:t>, </a:t>
            </a:r>
            <a:r>
              <a:rPr lang="en-US" sz="2400" dirty="0" err="1" smtClean="0"/>
              <a:t>Naratriptan</a:t>
            </a:r>
            <a:r>
              <a:rPr lang="en-US" sz="2400" dirty="0" smtClean="0"/>
              <a:t>, </a:t>
            </a:r>
            <a:r>
              <a:rPr lang="en-US" sz="2400" dirty="0" err="1" smtClean="0"/>
              <a:t>Zolmitriptan</a:t>
            </a:r>
            <a:r>
              <a:rPr lang="en-US" sz="2400" dirty="0" smtClean="0"/>
              <a:t>, </a:t>
            </a:r>
            <a:r>
              <a:rPr lang="en-US" sz="2400" dirty="0" err="1" smtClean="0"/>
              <a:t>Eletriptan</a:t>
            </a:r>
            <a:r>
              <a:rPr lang="en-US" sz="2400" dirty="0"/>
              <a:t>, </a:t>
            </a:r>
            <a:r>
              <a:rPr lang="en-US" sz="2400" dirty="0" err="1"/>
              <a:t>Almotriptan</a:t>
            </a:r>
            <a:r>
              <a:rPr lang="en-US" sz="2400" dirty="0" smtClean="0"/>
              <a:t>, </a:t>
            </a:r>
            <a:r>
              <a:rPr lang="en-US" sz="2400" dirty="0" err="1" smtClean="0"/>
              <a:t>Frovatriptan</a:t>
            </a:r>
            <a:r>
              <a:rPr lang="en-US" sz="2400" dirty="0"/>
              <a:t>, </a:t>
            </a:r>
            <a:r>
              <a:rPr lang="en-US" sz="2400" dirty="0" err="1" smtClean="0"/>
              <a:t>Avitriptan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pPr marL="266700" indent="-266700">
              <a:buFont typeface="Arial" pitchFamily="34" charset="0"/>
              <a:buChar char="•"/>
            </a:pPr>
            <a:r>
              <a:rPr lang="en-GB" sz="3200" dirty="0" smtClean="0"/>
              <a:t>Differences to consider:</a:t>
            </a:r>
            <a:endParaRPr lang="en-GB" sz="2400" dirty="0" smtClean="0">
              <a:latin typeface="+mj-lt"/>
            </a:endParaRPr>
          </a:p>
          <a:p>
            <a:pPr marL="342900" indent="-76200"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route </a:t>
            </a:r>
            <a:r>
              <a:rPr lang="en-GB" sz="2400" dirty="0">
                <a:latin typeface="+mj-lt"/>
              </a:rPr>
              <a:t>of </a:t>
            </a:r>
            <a:r>
              <a:rPr lang="en-GB" sz="2400" dirty="0" smtClean="0">
                <a:latin typeface="+mj-lt"/>
              </a:rPr>
              <a:t>administration</a:t>
            </a:r>
          </a:p>
          <a:p>
            <a:pPr marL="342900" indent="-76200"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dose-dependent efficacy</a:t>
            </a:r>
          </a:p>
          <a:p>
            <a:pPr marL="342900" indent="-76200"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adverse-effects profiles</a:t>
            </a:r>
          </a:p>
          <a:p>
            <a:pPr marL="342900" indent="-76200"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onset of relieving </a:t>
            </a:r>
            <a:r>
              <a:rPr lang="en-GB" sz="2400" dirty="0" smtClean="0">
                <a:latin typeface="+mj-lt"/>
              </a:rPr>
              <a:t>effects</a:t>
            </a:r>
          </a:p>
          <a:p>
            <a:pPr marL="342900" indent="-76200"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sustained pain-free </a:t>
            </a:r>
            <a:r>
              <a:rPr lang="en-GB" sz="2400" dirty="0" smtClean="0">
                <a:latin typeface="+mj-lt"/>
              </a:rPr>
              <a:t>duration</a:t>
            </a:r>
          </a:p>
        </p:txBody>
      </p:sp>
    </p:spTree>
    <p:extLst>
      <p:ext uri="{BB962C8B-B14F-4D97-AF65-F5344CB8AC3E}">
        <p14:creationId xmlns:p14="http://schemas.microsoft.com/office/powerpoint/2010/main" val="21323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slide_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>
            <a:fillRect/>
          </a:stretch>
        </p:blipFill>
        <p:spPr bwMode="auto">
          <a:xfrm>
            <a:off x="-324544" y="209447"/>
            <a:ext cx="8775005" cy="66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27384"/>
            <a:ext cx="9180512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Where do </a:t>
            </a:r>
            <a:r>
              <a:rPr lang="en-US" sz="4200" b="1" dirty="0" err="1" smtClean="0">
                <a:solidFill>
                  <a:schemeClr val="bg1"/>
                </a:solidFill>
              </a:rPr>
              <a:t>triptans</a:t>
            </a:r>
            <a:r>
              <a:rPr lang="en-US" sz="4200" b="1" dirty="0" smtClean="0">
                <a:solidFill>
                  <a:schemeClr val="bg1"/>
                </a:solidFill>
              </a:rPr>
              <a:t> act?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728" y="4869160"/>
            <a:ext cx="3111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1600" b="1" dirty="0" smtClean="0"/>
              <a:t>Vascular 5-HT</a:t>
            </a:r>
            <a:r>
              <a:rPr lang="en-GB" sz="1600" b="1" baseline="-25000" dirty="0" smtClean="0"/>
              <a:t>1B</a:t>
            </a:r>
            <a:r>
              <a:rPr lang="en-GB" sz="1600" b="1" dirty="0" smtClean="0"/>
              <a:t> (</a:t>
            </a:r>
            <a:r>
              <a:rPr lang="en-GB" sz="1600" b="1" dirty="0" err="1" smtClean="0"/>
              <a:t>vasoconstricotrs</a:t>
            </a:r>
            <a:r>
              <a:rPr lang="en-GB" sz="1600" b="1" dirty="0" smtClean="0"/>
              <a:t>*)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b="1" dirty="0" smtClean="0"/>
              <a:t>Trigeminal </a:t>
            </a:r>
            <a:r>
              <a:rPr lang="en-GB" sz="1600" b="1" dirty="0" err="1" smtClean="0"/>
              <a:t>fibers</a:t>
            </a:r>
            <a:r>
              <a:rPr lang="en-GB" sz="1600" b="1" dirty="0" smtClean="0"/>
              <a:t> 5-HT</a:t>
            </a:r>
            <a:r>
              <a:rPr lang="en-GB" sz="1600" b="1" baseline="-25000" dirty="0" smtClean="0"/>
              <a:t>1D </a:t>
            </a:r>
            <a:r>
              <a:rPr lang="en-GB" sz="1600" b="1" dirty="0" smtClean="0"/>
              <a:t>(inhibit glutamate and CGRP release)</a:t>
            </a:r>
          </a:p>
          <a:p>
            <a:pPr lvl="0"/>
            <a:r>
              <a:rPr lang="en-GB" sz="1600" b="1" dirty="0" smtClean="0"/>
              <a:t>      * CVS risk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8736" y="5517232"/>
            <a:ext cx="3441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Pre-synaptic 5-HT</a:t>
            </a:r>
            <a:r>
              <a:rPr lang="en-GB" sz="1600" b="1" baseline="-25000" dirty="0" smtClean="0"/>
              <a:t>1D</a:t>
            </a:r>
            <a:r>
              <a:rPr lang="en-GB" sz="1600" b="1" dirty="0" smtClean="0"/>
              <a:t>  in the TCC (inhibit CGRP and glutamate release)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b="1" dirty="0" smtClean="0"/>
              <a:t>Post-synaptic 5-HT</a:t>
            </a:r>
            <a:r>
              <a:rPr lang="en-GB" sz="1600" b="1" baseline="-25000" dirty="0" smtClean="0"/>
              <a:t>1B/D </a:t>
            </a:r>
            <a:r>
              <a:rPr lang="en-GB" sz="1600" b="1" dirty="0" smtClean="0"/>
              <a:t>receptors  (inhibit action potentials)</a:t>
            </a:r>
          </a:p>
          <a:p>
            <a:endParaRPr lang="en-GB" sz="1600" b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23928" y="764704"/>
            <a:ext cx="0" cy="5412447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780152"/>
            <a:ext cx="1968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Peripheral actions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0225" y="764704"/>
            <a:ext cx="1607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Central actions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7944" y="1916832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Thalamic 5-HT</a:t>
            </a:r>
            <a:r>
              <a:rPr lang="en-GB" sz="1600" b="1" baseline="-25000" dirty="0" smtClean="0"/>
              <a:t>1B/D </a:t>
            </a:r>
          </a:p>
          <a:p>
            <a:r>
              <a:rPr lang="en-GB" sz="1600" b="1" dirty="0" smtClean="0"/>
              <a:t>(inhibit 3</a:t>
            </a:r>
            <a:r>
              <a:rPr lang="en-GB" sz="1600" b="1" baseline="30000" dirty="0" smtClean="0"/>
              <a:t>rd</a:t>
            </a:r>
            <a:r>
              <a:rPr lang="en-GB" sz="1600" b="1" dirty="0" smtClean="0"/>
              <a:t> order neurons action potentials)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80312" y="2348880"/>
            <a:ext cx="20882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-82550">
              <a:buFont typeface="Arial" pitchFamily="34" charset="0"/>
              <a:buChar char="•"/>
            </a:pPr>
            <a:r>
              <a:rPr lang="en-GB" sz="1600" b="1" dirty="0" smtClean="0"/>
              <a:t> Decreased 5-HT </a:t>
            </a:r>
          </a:p>
          <a:p>
            <a:r>
              <a:rPr lang="en-GB" sz="1600" b="1" dirty="0" smtClean="0"/>
              <a:t>synthetic rate in </a:t>
            </a:r>
          </a:p>
          <a:p>
            <a:r>
              <a:rPr lang="en-GB" sz="1600" b="1" dirty="0" smtClean="0"/>
              <a:t>descending </a:t>
            </a:r>
          </a:p>
          <a:p>
            <a:r>
              <a:rPr lang="en-GB" sz="1600" b="1" dirty="0" smtClean="0"/>
              <a:t>modulatory </a:t>
            </a:r>
          </a:p>
          <a:p>
            <a:r>
              <a:rPr lang="en-GB" sz="1600" b="1" dirty="0" smtClean="0"/>
              <a:t>pathways (DRN)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en-GB" sz="1600" b="1" dirty="0" smtClean="0"/>
              <a:t> 5-HT</a:t>
            </a:r>
            <a:r>
              <a:rPr lang="en-GB" sz="1600" b="1" baseline="-25000" dirty="0" smtClean="0"/>
              <a:t>1B/D </a:t>
            </a:r>
            <a:r>
              <a:rPr lang="en-GB" sz="1600" b="1" dirty="0" smtClean="0"/>
              <a:t>in  PAG, </a:t>
            </a:r>
          </a:p>
          <a:p>
            <a:r>
              <a:rPr lang="en-GB" sz="1600" b="1" dirty="0" smtClean="0"/>
              <a:t>NRM, PH</a:t>
            </a:r>
          </a:p>
          <a:p>
            <a:r>
              <a:rPr lang="en-GB" sz="1600" b="1" dirty="0" smtClean="0"/>
              <a:t>(activation of </a:t>
            </a:r>
          </a:p>
          <a:p>
            <a:r>
              <a:rPr lang="en-GB" sz="1600" b="1" dirty="0" smtClean="0"/>
              <a:t>descending </a:t>
            </a:r>
          </a:p>
          <a:p>
            <a:r>
              <a:rPr lang="en-GB" sz="1600" b="1" dirty="0" smtClean="0"/>
              <a:t>pain-modulating </a:t>
            </a:r>
          </a:p>
          <a:p>
            <a:r>
              <a:rPr lang="en-GB" sz="1600" b="1" dirty="0" smtClean="0"/>
              <a:t>pathways)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90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6309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Treatment options for Migraine</a:t>
            </a:r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152400" y="1055633"/>
            <a:ext cx="8610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+mj-lt"/>
              </a:rPr>
              <a:t>Preventive Treatment</a:t>
            </a:r>
            <a:endParaRPr lang="en-US" sz="3200" b="1" dirty="0">
              <a:latin typeface="+mj-lt"/>
            </a:endParaRPr>
          </a:p>
          <a:p>
            <a:pPr eaLnBrk="1" hangingPunct="1"/>
            <a:endParaRPr lang="en-US" sz="1200" b="1" dirty="0">
              <a:latin typeface="Myriad Pro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>
                <a:latin typeface="Myriad Pro" pitchFamily="34" charset="0"/>
              </a:rPr>
              <a:t>  </a:t>
            </a:r>
            <a:r>
              <a:rPr lang="en-US" sz="3200" dirty="0">
                <a:latin typeface="+mj-lt"/>
              </a:rPr>
              <a:t>Pharmacological treatment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GB" sz="2400" dirty="0">
                <a:latin typeface="Myriad Pro" pitchFamily="34" charset="0"/>
              </a:rPr>
              <a:t> </a:t>
            </a:r>
            <a:r>
              <a:rPr lang="en-GB" sz="2400" dirty="0" smtClean="0">
                <a:latin typeface="+mj-lt"/>
              </a:rPr>
              <a:t>β-blockers (</a:t>
            </a:r>
            <a:r>
              <a:rPr lang="en-GB" sz="2400" dirty="0" err="1" smtClean="0">
                <a:latin typeface="+mj-lt"/>
              </a:rPr>
              <a:t>eg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propranolol)   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serotonin </a:t>
            </a:r>
            <a:r>
              <a:rPr lang="en-GB" sz="2400" dirty="0">
                <a:latin typeface="+mj-lt"/>
              </a:rPr>
              <a:t>antagonists </a:t>
            </a:r>
            <a:r>
              <a:rPr lang="en-GB" sz="2400" dirty="0" smtClean="0">
                <a:latin typeface="+mj-lt"/>
              </a:rPr>
              <a:t>(</a:t>
            </a:r>
            <a:r>
              <a:rPr lang="en-GB" sz="2400" dirty="0" err="1" smtClean="0">
                <a:latin typeface="+mj-lt"/>
              </a:rPr>
              <a:t>eg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pizotifen</a:t>
            </a:r>
            <a:r>
              <a:rPr lang="en-GB" sz="2400" dirty="0">
                <a:latin typeface="+mj-lt"/>
              </a:rPr>
              <a:t>),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GABA </a:t>
            </a:r>
            <a:r>
              <a:rPr lang="en-GB" sz="2400" dirty="0">
                <a:latin typeface="+mj-lt"/>
              </a:rPr>
              <a:t>modulators </a:t>
            </a:r>
            <a:r>
              <a:rPr lang="en-GB" sz="2400" dirty="0" smtClean="0">
                <a:latin typeface="+mj-lt"/>
              </a:rPr>
              <a:t>(</a:t>
            </a:r>
            <a:r>
              <a:rPr lang="en-GB" sz="2400" dirty="0" err="1" smtClean="0">
                <a:latin typeface="+mj-lt"/>
              </a:rPr>
              <a:t>eg</a:t>
            </a:r>
            <a:r>
              <a:rPr lang="en-GB" sz="2400" dirty="0" smtClean="0">
                <a:latin typeface="+mj-lt"/>
              </a:rPr>
              <a:t> valproate</a:t>
            </a:r>
            <a:r>
              <a:rPr lang="en-GB" sz="2400" dirty="0">
                <a:latin typeface="+mj-lt"/>
              </a:rPr>
              <a:t>)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GB" sz="2400" dirty="0">
                <a:latin typeface="+mj-lt"/>
              </a:rPr>
              <a:t> </a:t>
            </a:r>
            <a:r>
              <a:rPr lang="en-GB" sz="2400" dirty="0" smtClean="0">
                <a:latin typeface="+mj-lt"/>
              </a:rPr>
              <a:t>Glutamate </a:t>
            </a:r>
            <a:r>
              <a:rPr lang="en-GB" sz="2400" dirty="0">
                <a:latin typeface="+mj-lt"/>
              </a:rPr>
              <a:t>modulators </a:t>
            </a:r>
            <a:r>
              <a:rPr lang="en-GB" sz="2400" dirty="0" smtClean="0">
                <a:latin typeface="+mj-lt"/>
              </a:rPr>
              <a:t>(</a:t>
            </a:r>
            <a:r>
              <a:rPr lang="en-GB" sz="2400" dirty="0" err="1" smtClean="0">
                <a:latin typeface="+mj-lt"/>
              </a:rPr>
              <a:t>eg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topiramate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lamotrigine</a:t>
            </a:r>
            <a:r>
              <a:rPr lang="en-GB" sz="2400" dirty="0">
                <a:latin typeface="+mj-lt"/>
              </a:rPr>
              <a:t>)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Calcium </a:t>
            </a:r>
            <a:r>
              <a:rPr lang="hu-HU" sz="2400" dirty="0">
                <a:latin typeface="+mj-lt"/>
              </a:rPr>
              <a:t>channel blockers </a:t>
            </a:r>
            <a:r>
              <a:rPr lang="hu-HU" sz="2400" dirty="0" smtClean="0">
                <a:latin typeface="+mj-lt"/>
              </a:rPr>
              <a:t>(</a:t>
            </a:r>
            <a:r>
              <a:rPr lang="en-GB" sz="2400" dirty="0" err="1" smtClean="0">
                <a:latin typeface="+mj-lt"/>
              </a:rPr>
              <a:t>eg</a:t>
            </a:r>
            <a:r>
              <a:rPr lang="en-GB" sz="2400" dirty="0" smtClean="0">
                <a:latin typeface="+mj-lt"/>
              </a:rPr>
              <a:t> </a:t>
            </a:r>
            <a:r>
              <a:rPr lang="hu-HU" sz="2400" dirty="0" smtClean="0">
                <a:latin typeface="+mj-lt"/>
              </a:rPr>
              <a:t>flunarizine</a:t>
            </a:r>
            <a:r>
              <a:rPr lang="hu-HU" sz="2400" dirty="0">
                <a:latin typeface="+mj-lt"/>
              </a:rPr>
              <a:t>)</a:t>
            </a:r>
            <a:endParaRPr lang="en-GB" sz="2400" dirty="0">
              <a:latin typeface="+mj-lt"/>
            </a:endParaRPr>
          </a:p>
          <a:p>
            <a:pPr eaLnBrk="1" hangingPunct="1"/>
            <a:endParaRPr lang="en-US" sz="1200" dirty="0" smtClean="0">
              <a:latin typeface="Myriad Pro" pitchFamily="34" charset="0"/>
            </a:endParaRPr>
          </a:p>
          <a:p>
            <a:pPr eaLnBrk="1" hangingPunct="1"/>
            <a:endParaRPr lang="en-US" sz="1200" dirty="0">
              <a:latin typeface="Myriad Pro" pitchFamily="34" charset="0"/>
            </a:endParaRPr>
          </a:p>
          <a:p>
            <a:pPr eaLnBrk="1" hangingPunct="1"/>
            <a:endParaRPr lang="en-US" sz="1200" dirty="0">
              <a:latin typeface="Myriad Pro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+mj-lt"/>
              </a:rPr>
              <a:t>Neuromodulation</a:t>
            </a:r>
            <a:endParaRPr lang="en-US" sz="3200" dirty="0" smtClean="0">
              <a:latin typeface="+mj-lt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Occipital nerve stimulation </a:t>
            </a:r>
            <a:r>
              <a:rPr lang="en-US" sz="2400" dirty="0" smtClean="0">
                <a:latin typeface="+mj-lt"/>
              </a:rPr>
              <a:t>(~ </a:t>
            </a:r>
            <a:r>
              <a:rPr lang="en-US" sz="2400" dirty="0">
                <a:latin typeface="+mj-lt"/>
              </a:rPr>
              <a:t>40-50% </a:t>
            </a:r>
            <a:r>
              <a:rPr lang="en-US" sz="2400" dirty="0" smtClean="0">
                <a:latin typeface="+mj-lt"/>
              </a:rPr>
              <a:t>efficacy)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sz="2400" dirty="0" err="1" smtClean="0">
                <a:latin typeface="+mj-lt"/>
              </a:rPr>
              <a:t>rTranscranial</a:t>
            </a:r>
            <a:r>
              <a:rPr lang="en-US" sz="2400" dirty="0" smtClean="0">
                <a:latin typeface="+mj-lt"/>
              </a:rPr>
              <a:t> Magnetic Stimulation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8" descr="cows-migra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51192" cy="27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Content Placeholder 6" descr="MigrainCartoon 2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3284984"/>
            <a:ext cx="3528392" cy="2826850"/>
          </a:xfrm>
        </p:spPr>
      </p:pic>
      <p:pic>
        <p:nvPicPr>
          <p:cNvPr id="67587" name="Picture 7" descr="MigrainCartoon 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0" y="1052736"/>
            <a:ext cx="3384376" cy="386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-36512" y="-27384"/>
            <a:ext cx="7632848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200" b="1" dirty="0" smtClean="0">
                <a:solidFill>
                  <a:schemeClr val="bg1"/>
                </a:solidFill>
                <a:latin typeface="+mj-lt"/>
              </a:rPr>
              <a:t>Do </a:t>
            </a:r>
            <a:r>
              <a:rPr lang="en-US" sz="4200" b="1" dirty="0">
                <a:solidFill>
                  <a:schemeClr val="bg1"/>
                </a:solidFill>
                <a:latin typeface="+mj-lt"/>
              </a:rPr>
              <a:t>you have a headache? </a:t>
            </a:r>
          </a:p>
        </p:txBody>
      </p:sp>
      <p:pic>
        <p:nvPicPr>
          <p:cNvPr id="6146" name="Picture 2" descr="http://t1.gstatic.com/images?q=tbn:ANd9GcRW-iCY9ezT3RZHFQ-3U4LtG6PG1W3AMLVNwblBWfVI2ho1grq9C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7384"/>
            <a:ext cx="1691680" cy="19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MSERUUExQVFRQVFx0YGBgYGBcWGhcaHRoYHBcXGBgdHCYeGBwkGRYYIDIgIygpLywtGB4xNTAqNSYrLCkBCQoKDgwOGg8PGiwkHSQsLCksKSk1LCwsLCksLywsLCwsLSwsLCwpLCwsLCwpLCwpLCwsKSwsKSwsLCwpLCkpKf/AABEIALkBEAMBIgACEQEDEQH/xAAcAAABBQEBAQAAAAAAAAAAAAAAAwQFBgcCAQj/xABOEAACAQIEAgYFCAYHBgUFAAABAgMAEQQSITEFQQYTIlFhcTKBkaGxBxQjQlKSwdEzU2KiwtIVFiRygrLhQ3OTo7PxF0Rjg/A0lMPT4v/EABsBAAIDAQEBAAAAAAAAAAAAAAABAgMEBQYH/8QAMBEAAgIBAwMCBAUEAwAAAAAAAAECEQMEITESE1FBUgUUYZEiMoGx8BVCocEzU/H/2gAMAwEAAhEDEQA/ANxooooAKKKKACiiigAooooAKieIdKIISVJd2DBSI0aTKxNlVioyqxNtCQdR30l0uxSRwZnkKKrBioco0qj0o1K9okg3AW2oF9L0/wALhoWgCxqhhdNAoGQqwvoNiCD76APeHcREykhWQglWRxlZTvqLm1wQw8GFO6q+KnbCSqzXK2y5ybmSMXIRjzlj7RU/XXMNWqzRyBgGUggi4I1BB2IPMUAdUUUUAFFFFABRRRQAUVXuN9PMHhSVklBcbovaI0vY8gfAm+tZzx35YpWcHDZo1B1DCM3WwtyJBvm1vtl03NKx0bPRWNcP+WSYE9Ytx45X/wAoQjz18ql+FfK4pxBRszxFrKzKoa3eAoHO/YIvb6xOhLQUaBx2cphp3UlSsTkEbghSQR5b1l3D+OzXYddLYHTtt3A9/jWnceObBz5dQ0L2tre6Na1ZJwwfSN2b7H8PwrNqG1R0NEk07J5ONy/rpfvN+dcniDn68h/xN+dcLfuFKAnwrLbN/TFehz1pPJj502xU7AmwIACnl9vX2jSntz4Uyx1+1qP0bd3K35mhA+BwZT9k1w0x+yaVIP2vhXJB+2PdSGNuu/ZNd9Z+yaUCt9se6vWQ/bHuoGRuKkN1sDq1j4jK+ntAPqq19BpQxnXJum+4tqMpHjf3VXMXGex2/rfwPVj6BwG8xzaZLEX3JvY+qx9tW4vzoz6n/jkXqiiiugcUKKKKACikcVi0jUtIyoo3LEAe+qpxPp8LL83TMG+u3ZsLGzBDYm5tvbe9jUZSUeSUYuXBasXjo4lzSMFG2p3PcBzPgKpHEvlCeUiPBoRmBtIy52vsMsIN+d+1tbUU3wHRXFYsrJiHYAXs7ghyDvlUNZQR5DuFXbhPAocMLRrqd2OrN5t3eAsPCoXKXGxZUIc7sqnCOgskzCbGu5bTs5yzG1/SOyDW+VNuRG1PuIdIE4YjRMpYb4dRfVTuhbkEa/krINTVtqvcb4fHi2KOt0j0uLXzEAkA20AGXbcn9nVtdK2CElKa6+PCMk49x+fGPmnYkfVQXCL/AHVv+9v41cPkx6UsGGEluym5iffLYEmNu4aEg7bjmBTHi3ybuJVEDFonJBzWzR6XuSLZlNjra4NhrerV0V4IuCn6vRutjLLIQAwZCokT+6cysOejXJsLU476uTq6vNp5YFGEd/2LhRRRWo4gUUUUAFZv8r3SWaFUhhfJnF3sbMwNwAOYXsG5HePXpFMONYSJomaWJJciswDqri4BOgI8KTGj5okhfMBJdS2t3DbH62xJGncaQtU/0n4cAkcw+t2G7jZQVNuXMezuqvZqqUrRfODg6Z0WpTBqxdQt82YZbb3vpb12pGrD0Aw4fiOGDC6iTMf8ILA+oqD6qZWbjhQ68NAb01w5HrCED4VmHD3JdtbaC/71arJGVwBU30w5Gu/6Pn41j+EIza9w/GqdR6G7Q+pYYlP2jXWQd/vpok6jvpRMQDsprKdEdiJfD20li8OLfV9BxuO4Hv8ACuDMbej76az4sm2g3I371amiEk6JLq18KQkjWm8OKYgWA2FKrO3cKRJHqqo5e6u7r3H2V4C3cK6zH9mgBriLdnQ+l3fsvU70X4kkDFSjl5bKLW0Bv495HsqEmkPZ7S+l+DfnUj0ZGfFpqDlDNt3KfxIqzH+ZUU5knCVmmUUUV0ThjfH49IULyGw27ySdgBzNUrGfKM8in5tHa5ygtZn3sT1amwtva5J7hVr4/wAGGKhMZOU3DI2+VhsSOY3BHcTUfwboekXakszHu2A7i27D2A8warl1N0i2HQlcuSrYTheKxb9YxdjbLmeyqPtZb3y35hVOw2q4cG6KQwWNgzjmQAAf2VGg89/GppVA0Ggr2iMEt/UUsje3CCiiirCsSxOICC55kKB3kmwHv+NV7hHEFt1chCT5nZ4zobtI5OW9s69zLcEWqX4iwDwFmAUSW1sLsUZUFzzJawHMkUj0kwHWQMQB1kYMkTbFHUGxB5aXHcQSCCCRUJx6kSi6Z6BekJ1+nw3g7+zqm/G1OMPKGUMNiAR5EXFcFb4iHwWU/wDTH8VUQ5LpvYlqKKK1GcKKKKACm3EZVEbBmAzKQLkC5sdBfnTmqz074lCsBidEkeRSFVgGy3FjIQdrcu8+shN0rZKMXJ0jLsbBnwmUAklVsBqSxCgWHnaqRPCyMyOCrKSrKdCCDYgjkQavqQhYgmpAtbUki1ra78hVN45h8s79xNxz3ANvVesmKXodHVQe0v0Gdq0H5IeDdZiTIfRVSPO9s1u/smx/vis/Wrr8k0BfiMetlRWbfc5SAo8Tcm3cprQjA+Dcscl4nG90Ye41iuGftnKv+gudPf7q3A1hV2VvrbWJAJ1v4VTqPQ2aF7slWzkbCvVicDcCkYrn9Yf8Lf8AensHD3YdmKVvJD+Nqy0zpOSXJEYt3sdbnlrTBWe+u3ZtplN7doWubgHY87+FW3+gJ76YaX7o/OgdEsQxH9nYAMDqVGl9edTUZeCqWSHkq2GdtNSDoLZdCMoOYPm3zXGW3K9+VSuEiuNWtUnD0RxIAvhzcaenFY25+nf3U6j6N4oDSD/mJ+F6HCXgSzY/cQ8mVWtcn111Zf8A4afYjoviS1+qt/jH5UDo3MN4x/xY6XRLwS72PyRWIjWw1G4qz/J5hxnma4uqAD1nU/uio89F5mt2YwLgk9ch91W7onwcQRObqWY65SGsBsLjzJ9dW4oS6k2jNqM0HjaTLDRRRW05QUUUUAFFFFABRRRQBFdIjeIR/rXEd9Dlvc5hfTN2dDyJB5U0g4qzQOofrnu0auF2YaHrbWVSrE32uBoLm1S3E8Cs0TIxK7EMujIykMrrfS4YA66aVB8GSUoHlMReRVYlIyl+yLZrs1zbTlt7KptrcsglLY74gzxQN1AJdVCxjLmt6Kg5edhrbwpvPFiXmkdSAYXHUZgMrKUtKhKksUbs6nVWGgIFqmSuhvXCiqU2i5pMW4TxdZ1OhSRDaSNvSQ8vAqdww0I9z+oaDC/2tXH6llfyLoY7+sS2/wAVTNaYu1ZmkqYUUU3xHEI4zZ3VTvYkXt327vGpCHFZv0z4C8N5TIJBLIRcghhozAE3sbBbCwGnLnV64dxqGe/VOGsL7EXFyLi4FxmVhccwRXfE+FxYhMkq5lvfdlIIvqCpBGhPPnUJx6lRZiyPHJMwzjGLKRE37XgSPh42qo4nEmRyzbn8rVqHTDoJiM8iwQsYSCUOcybJfKb9tSWGl7jbtC9Zh80a4XKcx+r9bnuu4Omx/KqYroW5pzZO47QlerV8nODeTFrlZgqFXa3O0iBR3XJOnr8ahTwKbIr5bhgToQSttDnA1Q9waxPKtT+S7ggwoVpbh8Q3Z0NgVRiq5u/K0h7jawNwakpxtKzM+DTagx0LwmZmMVyzFjdnOpN9BmsB5VOUVc0mQUmuCOi6PYddol95+JpUcHg/VR/dFPKKKC2xoOEw/qo/uL+VejhcP6qP7i/lTqimIbjh0X6tPur+VcS4KFQWZIwALklVAA5kkjSndRnHZiqra2hZrHUHIjst/Jwh9VAHmDxWGkfIgXPbMAYyhYfaXMozDbUX3FSIgUbKPYKrXHsLJCqyda8gViwzhLo6qzAqVVeywDRspvpJcWtrZwaQHPUr9kewUMoANhau65k2PlTA6ooooAKKKKACiiigAooqt9L+MKiGIPlZluxADFQbhSybmPN6RAPZUi2tA4pydI46VdLYoomRTmZwygjUDS2n2yCRcDbc8gXHD8ckkayJ6DKCvgO49xGx8Qao8uAaYGQqbaFjCExMOYCxdQrCSK9hcD/Sl8LjjmdDLgmjcZikhlS0gGjgSqe0xAJBuL9re+ama6jasSjHbd+pcJJFxCtGlnvuyscqEEEMXUghgQCApzXA23DqHg0igA4mRhbcpFnOn2glvdfxqodC+PTfP2hkkzh42YKsiSImUgoEy6KcucHvsummui1KMVRmypxlTEcLhFjFlvqbkkklj3knUmlqKKmVDLjGMeKFpI0EhUXy3I05kWBvbe3/AGqscNY4+8phZAexIvWDJLl2DgE2AvocuY6agWvdKquOwZwU/XxA9S5AkQcvVt5HkTl2bsxe25Jb7Dk9FtSyN1Dtu0bSljvqxLAOdTqymmkkM2AcSdZLiMOwAkztndG2zg7a92g5fZtaMPiFkUOhBVhcEc6helMGJkjdIlBiMZzZZMkrHXsLeN1AI08b8qbQkznGdIoJrQRSB2kcxtlOqKFLOTztlBUEcyO407aIXvYX2vbW3d5VS+g+AcTB5IepKxuqqSWbVo8xJOvK1rLYhuyNat+IxBWSIcnYqfUjMP8AKa8p8YnLJlWNeis0RSXA4C0y4xATExT00+kT++hzKPIkWPgTUgK8UaiuVii4zjJejJMd4acOiuuzKGHkRce40rUf0fH9lg/3Sf5RapCvoSMgUUUUAFFFFABTfGcPjly9YubK2YakWPqOvlTiigCL6SpfDt5r72A/Gn+Ea8aHvUfAU34ut47d7xj2ypXvB3vh4SecaH90UAPK5k2PlXVcvsfKgDqiiigAooooAKKKZcY4j1ELSZSwXU2BNhfViBqQo1NgTYHSgBXGY0Rgc2Y2Rb2LHuH4nlWW8eN8cVk1kuSxJ6kqwOVDHJYlVyqCM1113uSafycUTGsxTE4eWN8pMc4aIqV5I6+iL62zHc3vzkf6Lw4SNpUDJmM5zgzMsKBcqgsC1rmMkdzMLVBs1QXafU+RrhsOY4SsPXSO73doZYuuiCgZAwA+kUlnOvIjwr3EY+UD6RpWsNPnGBD282Q0k0a4iQuY8JiGJuGhnbDyZRsSrW1AA9lOGwcqaLFxNB+xOjgeQ1vQXqvXn9P5/ghuF40DimGdTEQRkYRQtD6WdRdW1Y5mBJGwXXatZqicMwLy9eS2IDqIhGcSBmWRWeRbAbrcJcbnWrbwfignjzWyupyyId43HpKfiDzBBGhoRkzbyH1FFFTKQqr/ACg8QkiwpyBsrG0jgEhE55reip2JOlr3terRXjKCLHUGk1aolF07Mi4bxbGjSFpcikXyRq6jbVwELMSBfTe2pub1pL8dSSOTqHR5lRisd8rZgDlBQ2Ya23FM8HGI2aHKqlSWUKAAYyTkKjuAshHLKORF1Mdw+OUBZEWQDbMLkeKndT4gg153J8XemzSx5YOl6/7rwaJpZN1sIYCRHdHiN0OHSx5nMzHtftXU38b0ti/0kA/9Rj6hFIPiwpnwLo8MM0hV3ZXYkBmY7m5LXJDNmLdsAEhu1mIvUkIs01+Uakf4nsT7FUffrm5ZrVamWWH5a/0JfhVDik558iM5+qpb2An8KVaonpKx+bsquqM/ZDMQFBAL6k6C4QjXvqrT43LPCC8g3sTnDYMkMaHdUVT6lA/CnNY1h8XjnUE4uwP2sXGpHqMlxSWJx2KU2+dk/wB3FBvhJXvehe5GLqftZtVFYS3FsQd8RKf/AHZD/FXBx8p3mkPm7n4mpdC9yDrl7WbzTfFY9I8oY6tooALM1hc2VQSbDw0rEDK32z7Sa8zE82PqY/hR0R9yF1z9jNs/pRfsy/8ACk/Faj+OcQlMJ6jrVcEE/QsSRzAuLA7G9jta2tZGOFux5C/eVX3m1OD0df8A9I/+7D/PR24+5C7kvazROHHEBpVaKXqTIjxhyXcWdSxuToCFzZTqCxA00EdNNiwgTq8UMixZOrUAKVHaJW69ZYr6JezCT0RlvVIXhEo8vB1Pwal14ZiBqM/qb8L3o7S9yDuv2s2DhnEllWxIEiWEi2YFGKg2swBtroeYp2+x8qxZYsVmset15HNr4C+9aZ0PwM0eGBmZy765WJ7C2sqgHbTW3jblSlDpV2OOTqdUT9FFFVloUVTflU4zPhsErwOUZpVRmG4Uq50PI3Ua1iOJ41iJGJknlcnmzufidKi2NKz6grPflo4y8WEjiQlevezEadhRcj1nLWP4fjOIQ3SaZT+zI4+Bp7xHpXiMWkcOLlLRo4IfIrSJuCRbLn7JOjHXvB1pWOhjwBoxiYTKQsfWLnJ2y3Fwe8cq2rEdIsLdZEx0MWVSvZeBgQSDswJ+qNu6sam4EoF1xWGdfBmjb1pIqkH1mmp4QeUsJ85UHxaoNWWKW1M1XinyhYFNGdsY2xVY0VB3nVVDevN4WqrDpvEZmyKyJoI2kmljZF/V3jDgqrZst9QDbYCqunAGOolw/wD9xCPcWvXOO4DPHEszJeFmyiRWR0LfZurGx0OhtToFJrg1DCdKYMr9cBiAEZiwIxJIBOgPpKMvV2LBPrEkWpx0J6a4EzFuveEspTJOTdhmBivL6LZe2BmJNntfQVkHC2kE0fVswkzqEK3zZiQBa3nTjjsgOInKrlBlchbWyjO3Ztyttait7E3ex9Rlxa99O+m0HFoHbIksbP8AZV1Y+OgN6+cOK4vECHDpJLI0bRZ0QsxVV6yRV7N7bICPAim/BuJvh5o5kNmjYN7NwfAi49dS6iHSfUVFeKa9qZEaY/h4kANyrrqjjdTzHip5qd/MAhk8M67okg70bIfutcfvVMUlipwiM52VSx9Qv+FZNTo8OpVZFZJSa4K9Lj52DrDEquhAJlcBbkX0yBrkeNqqsOGxEOLizswYyRs4EhdW6xyjHYD6rbjY25AC6cPjymQHUh1BPj1UV/3iT66z/pTxrFf0kFSK6h41T6KQ5wjB7jbNYyPcqbWA865ekhHFmyYYVS+//hdTkjTDVY+UNQcKt7/pNLd/VyW/GrRMbVA9McJ1uDe17qysPvAH91jXI00lDVqHqWR5TMxw2DZwbE6AkksFAA1JJNgNB7qbQMS+XMbFran9jMNfNTT2HOtyhKnUEglTqCCPIgkUh83CMDp2SpA11OV1toCdvhXpNjpu7+gv82OdUDE5tNWIGvjewrrF4Jo1XMCM1iLne6qw2J5Oum+u1Jy4nP8AVAIHc/5UjmNhb/K1L0H6/Qe/Mz1bNm2Unc8gT3+FGH4WzEEsCci9/MG9M5cQ1it1GYZdVIOunM+NOsMzDXs2sBqVXbzPjQHqPP6IbvHtb869HDXHM/eb86azTutrX17ip+Bp/FOCo7Ml7d3t50tx7HBwEnefvt+dAwUne332/mpcuPsSew1wZx+rf7rflRuGwnDDMZggJNwALsTqWI7/ACrYIYQiBRsqgewWrMODcWSGVT1DO5y2LErY5m2FtTYjetTbY1swLlnM1jdpVse0VxNKFUsxsqgknuAFyfZTY8Xj0sWIOxVHZT5MFIPtrQYSA+VHB9ZwyfvTLIP8LqT+7evn2+tfTeLxUE0bxuGZHUqy5JNQd/q3rKemnQPC4aESQfONXswkVgAuVjcFoxzUbk71CXknDd0Z0ZK4NTy8EQkelrbn/vB3d6CncfR2KwurHVfrW3Bvy8qp7iNXy0yqmvKtGH4DGxtkN7E+k3JJGJ3/AGQfVTvA8AgI7UWYX+0496kGjuRBaafBUII7m1iSdgNzVi6Wz9THDgFOkF3nsbg4hx2hvrkWyeeapvBy4XCSrMI1j6sk3V3dgbELZWYjc8yB32qhzqxksTmZrsWJsTc6lu463NTjJNFU8coumW/obwkQYWbikg/QgphlOzTNZRIe8KW08c3dVW4TgTiJ1jzWzt2nbZVFy8jHuVQzHyq49LeLxLg4+Hw3yYeztL+sksxcZNCBmd9b7gctaZdGMKseGMhjWVpy0bZlJWNUYXQ2IIZmAbxCeBpuSRGMHJpeSA45xETzvIoypoka/ZiQBY19SAX8b00ijLHKBctoB3k6Ae01eJsLCRphoF05KfxY1pfR/oXgckM6QRhyqPmUta/ZbbNYjMAbeFKElPgnlxPFVlnhWygdwAruiirjMFM+Ln6Jh9oqv3mVT/mp5TLi3oD/AHkX/VjoAbQi7y+Mp9yIPwqI4rjYxj8IhkXMBKCtxcFlXLfuJ5DnUrg2uZPCZ/wrLuI9GcUcVInVyMzyErKA2QqzElnf0QALG24Nx3V51dPzOZydPg2Ysamqbo1djTfH4fPBKnNo2A87Gx9tqcquldxjWuDp4SWeOQi+KMn60dbISD2mLAeDEke4imvEGubhecX/AFGH8VOMRfrdTayR+zqkt67WpDHMApJNx2Ab+L2v6r39Vet/uOoncExGZCCDlGh2N7HwNtbUoFOjqpUDe5BsTsL2F/ZTfERrplsWP7P+tdo+lmVdRp2bad+tHoT9RfHx5wmoJMiD4ke8W9dJ8PRBNlmJVCw7WUsEupGbKNTqoHrudBXOHTIydkHM+X0RoMrEkHv7NSL4ZXdrq2y/xU06IyV2iLRQ7jsr923rsdQDvY6i9jU5DgwOSjyuPgabLhEH1WrtUHc1RbJ1sPRhx3fH864fDjmB7/zpAFdrNXpUdzUrChPDOY58627AVlB1Aa7i9r+APqFarwmaR4UaQAOwubaeXurIbDrG0Por8XrXuDODBGQpUZBYHe3K/wAfXWrA92c/WJJIeGq1w3igwiLBJHKcskiJlQt9EjXRu9gI2Udm50OmhtZqiOPdlsNJ9jEKPVIrxfGQeytTOaK4jjqKuZVkkX6xRSQovYsdi1r3IW5sDpVW6d9JsG8ceH61WaZ1AykMoUkoWZr2XRm35jar3Xzt0iYHGKSLq08hPeQcVNf1nKRSZKPJI8OiU5Wbn8c6j/8AIfbTjqtN9ljv6nINIYHLkFr313A5GE99PbCx05N+6/8Ar76wM7aGkOGBYDNbR7m/cJ/ja3rqSkwxjldBoFci3hfT3UyBUSaqd3Fh3/S297CpTizp84mN7gvoRr50P8oot9yvoQnEYSWZTciwsDltoQ3nyNVvFYIdZbTMVIA1FuRsBv5e3lVj4llY6XFxY9m5873prE2eS/MkBvBjofLU38iKcXsVZo72JdIsV84JcAp2I9CxOqoANWtoSvMUrwrFnqEjB7AYuACTqypcnvN1PtNJ4ojO2Ugre2hzEAElWOlwLE39R5U7w62IAX0eyR4gm9vbb1U5N0wxwSmh3iEshPgfhTnhHym4uKGOMLCQiqASrXsFAto4870hj1fIdD6LW0tyNWpeiXCVAzYlAdz/AGiIDyHhWjSOKvqM3xDqfT0sjv8AxVxf6uH7r/8A7KVj+VXEc4Yj5Zx+Jqeh+TnBuoZJJGU6qVdGUjvBC6iu3+TTD8mceevwIrd1YvByenL5IP8A8WJhvh0++w/hp7wjp4+MYxmEIFyPmDFrZZY9DcDvpeX5LojtIwPfYn4tXfDugnzRZ3WXOWhZbZMv7QN8x1uo5VGTx1sSisl7kzJ0ZszNFPPEXYsQGWRMxNycsita55AgUlJwnEqCTilsASSYFvYeTge6p5GuARsdabcW/QS+KMPWQQKwz0uHI7lFM0KTREYThGJdVMmJtmUEhIo1IJGoBbMN/CmvG+GiJGJaacrFJIA8jAHJlABWMorC763voDVrUaVQflex7xYYGNyjMOrNtyGZCQDy0jOvgahDR4cbbjFWNSbe5UGxUkkjSGOxY7DIFHKwGbQUnjYpJFIy2Jy6aEmzX+rflVEHEpVOksg8mIp9Dx/EjUYiUHkRK4PuNHZd3ZverSVJFrkw75hZXzA6dkg6edK4bhczG/VuT5X2Fh7gB5CqW/SbFEn+0z2/3sn81JNxqY7zynzdz/FT7P1F859DS34Dii0Z6uQBWLeifssumn7Qrp+G4gMexKbgbL3X77d9ZX/Skt/0kn3m/OlV4jJv1sn3m/OjsryL5t+DTl4fNzjm+6P5q9WGS+0v3azWLiuIGqzzDykkH405/rTiwLfOsT6ppP5qOwvI/nH4NCIcbh/u10Q3c/sH51nb8exdtcTP/wAaQ/x0kek2M2GJn/4sn81HY+ofOPwaTguHSTS5Rm1yjUeL32OwuK1WCPKoW97AC/fYVhnya9IcTJxCFJcTMUJPZaRiCcpygg3BudLVu1XY4dJmz5nkob8RkZYnKWzBSRc21t31RmTFGJjiZJVTst1hysiMrqyNlDhj2wNB7K0Aim2PwxaF0SwLKVHIC+l9j52tVpinBtqSfBVMJ8pK3IkiPZ3dHUo1uahyrC/cRWacS4e873UxxguzAyMFOs08q2sT9WQXO1+da3g+EyxR/TmNlCkMI41vta+YhdhrtyqtJw9XKgYtJrG6J1e55KxN972/CijP3ssatL+fqVHh+LOYZtCXJIt9pSSLf3kp7NPuBp6Y2+0A1S2F4TMVVGhkuhtugIIuBr1Bva5796Z4H5xFMYWeS6EejHA7aLlB7QB9Hw99ZXgd8nT/AKriSWzIw52l7BObW2l9x3f4iafRNnZmy2zG9u6+tqsE+H4gJLxrJlZSAxigvY2uHAQHkOfIa03njaARriuridhoRDmuBYXfLONT4LQ8Dqky2HxPF1NtNIgMZgS2y+69IQ4IrqFsSLEgW07vefaansJJNKwXLh1ufSyuB7TP+FNcUJS+WJs1tGHUkHNzygFiR6qh2Jj/AKtp2r3+xGx4Jgb9r2m3jpS6wlQLLapLieAkiRVaR1mYBwDGoXKeWqkhgfyrg8PkQI7nESo99URY7HzaKx79O6jsSG/i2BOtyMOeQmPUXVr+QVifcDVowfQbgjei17G2srr8SKYcK6LYt5CULhCCLyiNbgizKSFzWNyOzyPLep/hHRjErMxkjw6qWuSAWDd5UFtPYK0YsfStzBqtbLNJPFHb6otXBuHxQQJHALRKOz2i2hJJ7RJJ1Jp7URx3pBFhFUPcZtBlCnL3GxI0/KqlwvpNO0oD4n6MNqciEst+4ISptVqRRk1MMclGXJoMsyqLsQB46UgcYT6MbsO8gKP3iD7qruA6WQqT1x+lBsWutteSBirKtuWW/eSbmns/TbDIoYk2JtcZT/FQW92HlBgpsXAoR4BMi9lWhdc+UaLnSTKCbblW17hXeG4185uiwzKFfLIzhFClSCy6OSTy0BGu9q4h6aQOQFDm+2i/zVVukXF8RBI5hLIs8vWArkcEdXEjA2DAENGTodmpURlnhGLndr6Fw/oSUaJjMQB3MIZLeGZoyx9ZNVzinDYsVgpkmcPOJZFUyOBd4WZUygBVAKnZQB2zfvqOPHcUVI+ddVJoQrrYkG25KkAW7q5XgvWxmSd4yisXaRQC2ZrXBJZRYmxsB5CnRnlqozi1Bb/z7FY4f0Lzi/UXH90mpIdByP8Ay3/L/wBKtfRKCZZFK4dRG3+0EsjAr3gE5T7O6rxTbMuHSPJG3ORjp6GHlhv+X/pXk/Qtra4Y/c/0rY6iek3Fnw0PWIgezAEE2sDz9th66LJz0ShFyc3sZgOixA0gNufY+OlM8Zw9Y2yyRD7ShY9bc7jXu1ItWgR9O2I/QC/9/wD/AJpljukZlzdgpnj6tsri5F7gglTbdhtrm8KdPwZYvAucr/yVfD4SMoSEyqtwbrltbe4I2trXK9Hoj/sk+6KmIukOKyCMqgi6sJYsS+gP1gN7ZFJJN7MedJQ9IZ48SjtGjxrnLBQLqHLsdSNrkC47RCDS17n6D7cG/wAOb9yJ/q7Df9EvsFer0bh/Vr8Pxq8Dpch/8svtX+Wj+tkd/wD6Zfav8tOvoU/h/wC79yqcG4SsMyvCuWQaKQLnXTY6a1rcYNhfU218+dVGHpYisMuGAJIHZK310+zVwpM6ehppvr6vvt9woooqJ0QIphg+BYeJi0cSKxvqFF9d9af0UCaT5EosMqkkXue9mPxOldrGBsB7K6ooGFJYjCpILOoYXvYgHXvpWigTV8icWHVRZVAHcABXQjAN7C5prxWSZYyYFVpLjRjYWv2uY5VEHpFLd5Csa4aAlJmOcu7hO2IVUG+WQqmtyxzWtYZgKRPS4ZGILKrFdrgG3l3Upaq9F04hMiR9XOGYgNdBaMmYwDOQxA+lGXS9732DEOcd0sw8LukhYMh7QyknKIml6wAalMqMLj6wy76UqCiZoqCj6Ywm4KyqylQysoDIWlWJVbW18zKdL6G9e8a6SiF1jRGZusiV2t9HGJHAOZrghsgYi17HLfcXYyZlhVhlYBgdwRceykRw6MeioX+72T7RUAPlCw5iEipKweTqkACLnYrnGV2cJqNMpYNfs5c2lPJuliLciKdgZDEhVAetcZ8wTtXsDEwJbKNL3trQKlye4nofh3kMhDZjvY7nvPO/5U5w3RzDouURKQRY5u1f21Ey9MwsmsbtEFkZysZDRCNcMxLgtyEzEgAnQAC4N5LhnSaHETSxR5mMVwWsMhIYqRcHQ5gRZrXsSLjWgrWGCdpIRxvQ3DSADJktzQ2v4He9dcN6JYeE3UMTa1yxuPK1rHxpBunOHygqJXJCnIiEsCRIShFxZ1WGQsp2sBuwB6k6a4cAEdYwYkLlQsWtJDH2RubvOlvX3UB2YX1UrHWN6M4eVlaRMzKLAkkkjxJNz66cy8JiaIwlAIyLEDT1+d9b0x4l0qSCCOZ45R1rZFjIRHzWY5WLsqL6J1LWJsBckXQn6cYdRosrtmylFS7q3WmJUYX0LOGt3hSdtaCXbjbdck5hcMsaKiCyqAAPAUrVWX5Q8OUD9XiLEFv0eqoI0lMhGa4Xq5A3foRa+lLjpkA0ytBMOrmEKZQjmY9UJTlAbSyEtrYZQNbnKAmlRYqTxGHV1KuoZTuCLg1XR8oGHMgRVmYEgdYI/o7Hqe1mJ9EfOIr6aZ/A2dYLpJ85Sc4ZCWiJRTJlCs4JBFg+dLW2cKbMptY3oDkfHgcH6pPuik26O4c/7NfVcfjTvAtIY1MoCyEdoLqAe4aml6LKnhxvmK+xFHoxh/1fvb86ZSdE1LMAiBGN82Z86iwBULsdtGvpfY21sVFFsXYxe1fYgn6HQcsy+u/xpMdC4r+m3u/Kp7r1uVzDMBci4uAdiR6j7KGmUbkDbc23Nh7TpTtlb0eB/wBqIeDonEkiuCxym4Bta/Ll361N03kx8a+lIg1tqyjW17b91dwYpHF0ZWA+yQfhSsux4oY1UFQrRRRQWBRRRQAUUUUAFFFFABUTiOiuFkd3aK5kvm7T2uQFZ1XNlVyoAzqA3jUtRQBFYfovh0vZD2mViWeRiSkhlUlmYnSQlvEk3rzEdHY5cRJLKFcPB83yldkLM0gLXuQ1005ZPE1LUUAQx6IYXsdhro2YHrZrsc6yXkOe8vbVW7ebal8Z0egllEroS4yn0nAJQkoWQMFcgk2zA2vUlRQBCf1NwuQR5ZMgAGXr58uUaCMr1ljGPsej4U5h6PQI+cK185kAMkhVXOe5VC2Vb9Y9wAAc3lUlRQBFYvovhpTd0OpYtZ5FDZ8mcOFYB1bq0urXBy7Utg+CQxSNIilWYsSM7lQXbM5WMtkUs2pKgXNP6KAIKLofAY3WQZjJPJOzKWiOZ8y7owP6IiM69oA33NLf1Uw3W9b1ZzXB9OTKCGie6x5sinNBGTYC+XW+tS9FADLivB4sQmSUMV1BCySIGBFirZGGdSN1a4PdTXC9G41kmkcKzyzLNcDLYoipENDrlC89yx05VL0UAVzEdBcOzRaERxpkZM0gzqEWNAxDi6hFsVNww3vapHGdHoJQwdD236wlXdGziMRXDKwK/RjKQCARe+5qSooAin6L4Y3+jABDAgFgLN1V9AdP0EdrbZdOdKYHgMUTFkz5mIJLSyuWsGVVJZjdQGNl2BNwL61I0UAFFFFABRRRQBV+PxhpSr4OaZOyweNj6Qy7rmFjsL9y+FRUmAUlQOHSFlOdrvlXX0bkb63sLWAUbDa+0UAVJcPGECjAzWaxZVJUAgW1u4vbWw8b7k2seA4dHCCI1y5jc6k3Pfck06oNAH//2Q=="/>
          <p:cNvSpPr>
            <a:spLocks noChangeAspect="1" noChangeArrowheads="1"/>
          </p:cNvSpPr>
          <p:nvPr/>
        </p:nvSpPr>
        <p:spPr bwMode="auto">
          <a:xfrm>
            <a:off x="63500" y="-855663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0" y="0"/>
            <a:ext cx="21336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b="1" dirty="0">
                <a:solidFill>
                  <a:schemeClr val="bg1"/>
                </a:solidFill>
                <a:latin typeface="Calibri" pitchFamily="34" charset="0"/>
              </a:rPr>
              <a:t>Classification of </a:t>
            </a:r>
            <a:r>
              <a:rPr lang="en-GB" sz="2800" b="1" dirty="0" smtClean="0">
                <a:solidFill>
                  <a:schemeClr val="bg1"/>
                </a:solidFill>
                <a:latin typeface="Calibri" pitchFamily="34" charset="0"/>
              </a:rPr>
              <a:t>migraine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963674"/>
              </p:ext>
            </p:extLst>
          </p:nvPr>
        </p:nvGraphicFramePr>
        <p:xfrm>
          <a:off x="2123728" y="44624"/>
          <a:ext cx="6858000" cy="6827834"/>
        </p:xfrm>
        <a:graphic>
          <a:graphicData uri="http://schemas.openxmlformats.org/drawingml/2006/table">
            <a:tbl>
              <a:tblPr/>
              <a:tblGrid>
                <a:gridCol w="603250"/>
                <a:gridCol w="2868613"/>
                <a:gridCol w="3386137"/>
              </a:tblGrid>
              <a:tr h="457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Migraine Type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anchor="ctr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Migraine without aura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Migraine with aura                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Typical aura with migraine headache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Typical aura with non-migraine headache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Typical aura without headache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Familial hemiplegic migraine (FHM)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Sporadic hemiplegic migraine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1.2.6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Basilar-type migraine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Childhood periodic syndromes that are commonly precursors of migraine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1.3.1     Cyclical vomiting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1.3.2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Abdominal migraine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1.3.3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Benign paroxysmal vertigo of childhood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Retinal migraine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Complications of migraine          1.5.1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Chronic migraine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Status migrainous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Persistent aura without infarction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Migrainous infarction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1.5.5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Migraine-triggered seizure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Probable migraine                        1.6.1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Probable migraine without aura</a:t>
                      </a: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Probable migraine with aura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1.6.3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 w="381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Probable chronic migraine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40" marR="406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6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233488"/>
            <a:ext cx="77724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01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/>
              <a:t>Epidemiology of Migraine </a:t>
            </a:r>
            <a:endParaRPr lang="en-GB" sz="3200"/>
          </a:p>
        </p:txBody>
      </p:sp>
      <p:pic>
        <p:nvPicPr>
          <p:cNvPr id="26628" name="Picture 2" descr="G:\M Drive_16_8_2010\thesis_ad ill\Picture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09688"/>
            <a:ext cx="76930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6542088" y="1219200"/>
            <a:ext cx="1992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GB" sz="1200">
                <a:cs typeface="Times New Roman" pitchFamily="18" charset="0"/>
              </a:rPr>
              <a:t>1   lifetime prevalence</a:t>
            </a:r>
          </a:p>
          <a:p>
            <a:r>
              <a:rPr lang="en-GB" sz="1200">
                <a:cs typeface="Times New Roman" pitchFamily="18" charset="0"/>
              </a:rPr>
              <a:t>2   one-year prevalence</a:t>
            </a:r>
          </a:p>
          <a:p>
            <a:r>
              <a:rPr lang="en-GB" sz="1200">
                <a:cs typeface="Times New Roman" pitchFamily="18" charset="0"/>
              </a:rPr>
              <a:t>3   not available period for </a:t>
            </a:r>
          </a:p>
          <a:p>
            <a:r>
              <a:rPr lang="en-GB" sz="1200">
                <a:cs typeface="Times New Roman" pitchFamily="18" charset="0"/>
              </a:rPr>
              <a:t>     prevalence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6934200" y="6400800"/>
            <a:ext cx="219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Adapted from (Peres, 2005)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1503045"/>
          <a:ext cx="3733800" cy="1925955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1830031"/>
                <a:gridCol w="1903769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</a:rPr>
                        <a:t>Prevalence in millions of the five most prevalent conditions of the world, by WHO, </a:t>
                      </a:r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  <a:p>
                      <a:pPr algn="ctr" fontAlgn="b"/>
                      <a:endParaRPr lang="en-GB" sz="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Iron-deficiency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</a:rPr>
                        <a:t>anaemia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1159.3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 Migraine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324.1 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Hearing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</a:rPr>
                        <a:t>loss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318.25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Low vision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272.4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Asthma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234.9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Diabetes mellitus</a:t>
                      </a:r>
                    </a:p>
                    <a:p>
                      <a:pPr algn="l" fontAlgn="b"/>
                      <a:endParaRPr lang="en-GB" sz="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220.5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3959617"/>
          <a:ext cx="4648200" cy="2822183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2438400"/>
                <a:gridCol w="990600"/>
                <a:gridCol w="1219200"/>
              </a:tblGrid>
              <a:tr h="55713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 Prevalence and</a:t>
                      </a:r>
                      <a:r>
                        <a:rPr lang="en-GB" sz="1400" b="1" u="none" strike="noStrike" baseline="0" dirty="0" smtClean="0">
                          <a:solidFill>
                            <a:schemeClr val="tx1"/>
                          </a:solidFill>
                        </a:rPr>
                        <a:t> disability rank </a:t>
                      </a:r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 of neurological conditions of the world, by WHO, 2004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970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 Condition: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Prevalence (millions)</a:t>
                      </a:r>
                    </a:p>
                    <a:p>
                      <a:pPr algn="ctr" fontAlgn="b"/>
                      <a:endParaRPr lang="en-GB" sz="3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Disability rank</a:t>
                      </a:r>
                    </a:p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(0-1)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 Migraine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</a:rPr>
                        <a:t>324.1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solidFill>
                            <a:schemeClr val="tx1"/>
                          </a:solidFill>
                        </a:rPr>
                        <a:t>0.7-1.0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u="none" strike="noStrike" dirty="0" err="1" smtClean="0">
                          <a:solidFill>
                            <a:schemeClr val="tx1"/>
                          </a:solidFill>
                        </a:rPr>
                        <a:t>Unipolar</a:t>
                      </a:r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</a:rPr>
                        <a:t>depressive disorders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</a:rPr>
                        <a:t>151.2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0.36-0.5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Epilepsy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0.7-1.0</a:t>
                      </a:r>
                      <a:endParaRPr lang="en-GB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Stroke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</a:rPr>
                        <a:t>30.7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0.24-0.36</a:t>
                      </a:r>
                      <a:endParaRPr lang="en-GB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Bipolar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</a:rPr>
                        <a:t>affective disorder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</a:rPr>
                        <a:t>29.5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0.36-0.5</a:t>
                      </a:r>
                      <a:endParaRPr lang="en-GB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Schizophrenia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</a:rPr>
                        <a:t>26.3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0.7-1.0</a:t>
                      </a:r>
                      <a:endParaRPr lang="en-GB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Alzheimer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</a:rPr>
                        <a:t>and other dementias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/>
                          </a:solidFill>
                        </a:rPr>
                        <a:t>24.2</a:t>
                      </a:r>
                      <a:endParaRPr lang="en-GB" sz="14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0.5-0.7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 Parkinson </a:t>
                      </a:r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</a:rPr>
                        <a:t>disease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</a:rPr>
                        <a:t>0.24-0.36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7653" name="Group 10"/>
          <p:cNvGrpSpPr>
            <a:grpSpLocks/>
          </p:cNvGrpSpPr>
          <p:nvPr/>
        </p:nvGrpSpPr>
        <p:grpSpPr bwMode="auto">
          <a:xfrm>
            <a:off x="1066800" y="228600"/>
            <a:ext cx="6553200" cy="1162050"/>
            <a:chOff x="1066800" y="1447800"/>
            <a:chExt cx="6553200" cy="1162050"/>
          </a:xfrm>
        </p:grpSpPr>
        <p:sp>
          <p:nvSpPr>
            <p:cNvPr id="6" name="Rectangle 5"/>
            <p:cNvSpPr/>
            <p:nvPr/>
          </p:nvSpPr>
          <p:spPr>
            <a:xfrm>
              <a:off x="1066800" y="1447800"/>
              <a:ext cx="6553200" cy="1143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447800"/>
              <a:ext cx="5410200" cy="4302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THE GLOBAL BURDEN OF DISEASE</a:t>
              </a:r>
            </a:p>
          </p:txBody>
        </p:sp>
        <p:pic>
          <p:nvPicPr>
            <p:cNvPr id="276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209800"/>
              <a:ext cx="1952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34000" y="1719263"/>
              <a:ext cx="1524000" cy="338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2004 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6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76200" y="5394325"/>
            <a:ext cx="4876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“Then a pain pierced his head like he’d never</a:t>
            </a:r>
          </a:p>
          <a:p>
            <a:r>
              <a:rPr lang="en-GB">
                <a:latin typeface="Calibri" pitchFamily="34" charset="0"/>
              </a:rPr>
              <a:t>felt before, it was as though his scar was on fire –half blinded, he staggered backwards . . . The pain in Harry’s head was so bad he fell to his knees”. </a:t>
            </a:r>
            <a:r>
              <a:rPr lang="en-GB" sz="1400">
                <a:latin typeface="Calibri" pitchFamily="34" charset="0"/>
              </a:rPr>
              <a:t>Rowling JK 2007. Harry Potter and the Philosopher's Stone 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0" y="-27384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4200" b="1" dirty="0">
                <a:solidFill>
                  <a:schemeClr val="bg1"/>
                </a:solidFill>
              </a:rPr>
              <a:t>Epidemiology of Migraine in Children </a:t>
            </a:r>
            <a:endParaRPr lang="en-GB" sz="4200" dirty="0">
              <a:solidFill>
                <a:schemeClr val="bg1"/>
              </a:solidFill>
            </a:endParaRPr>
          </a:p>
        </p:txBody>
      </p:sp>
      <p:pic>
        <p:nvPicPr>
          <p:cNvPr id="29700" name="Picture 2" descr="http://czechfolks.com/wp-content/uploads/2008/12/harry-potter-300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4878"/>
          <a:stretch>
            <a:fillRect/>
          </a:stretch>
        </p:blipFill>
        <p:spPr bwMode="auto">
          <a:xfrm>
            <a:off x="304800" y="2646363"/>
            <a:ext cx="426720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838200" y="764704"/>
            <a:ext cx="7315200" cy="1524000"/>
            <a:chOff x="838200" y="762000"/>
            <a:chExt cx="7315200" cy="1524000"/>
          </a:xfrm>
        </p:grpSpPr>
        <p:pic>
          <p:nvPicPr>
            <p:cNvPr id="2970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57292" r="12500" b="28125"/>
            <a:stretch>
              <a:fillRect/>
            </a:stretch>
          </p:blipFill>
          <p:spPr bwMode="auto">
            <a:xfrm>
              <a:off x="838200" y="1143000"/>
              <a:ext cx="73152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1" t="79166" r="11719" b="18752"/>
            <a:stretch>
              <a:fillRect/>
            </a:stretch>
          </p:blipFill>
          <p:spPr bwMode="auto">
            <a:xfrm>
              <a:off x="838200" y="2133600"/>
              <a:ext cx="73152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t="39583" r="12500" b="52084"/>
            <a:stretch>
              <a:fillRect/>
            </a:stretch>
          </p:blipFill>
          <p:spPr bwMode="auto">
            <a:xfrm>
              <a:off x="838200" y="762000"/>
              <a:ext cx="7315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4800600" y="2852936"/>
            <a:ext cx="4343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GB" sz="2400" dirty="0">
                <a:latin typeface="Myriad Pro" pitchFamily="34" charset="0"/>
              </a:rPr>
              <a:t>  Migraine occurs in 3-10% of </a:t>
            </a:r>
          </a:p>
          <a:p>
            <a:pPr eaLnBrk="1" hangingPunct="1"/>
            <a:r>
              <a:rPr lang="en-GB" sz="2400" dirty="0">
                <a:latin typeface="Myriad Pro" pitchFamily="34" charset="0"/>
              </a:rPr>
              <a:t>   children &lt; age of 12 </a:t>
            </a:r>
          </a:p>
          <a:p>
            <a:pPr eaLnBrk="1" hangingPunct="1"/>
            <a:endParaRPr lang="en-GB" sz="1200" dirty="0">
              <a:latin typeface="Myriad Pro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de-DE" sz="2400" dirty="0">
                <a:latin typeface="Myriad Pro" pitchFamily="34" charset="0"/>
              </a:rPr>
              <a:t>  Sex ratio 1:1</a:t>
            </a:r>
          </a:p>
          <a:p>
            <a:pPr eaLnBrk="1" hangingPunct="1"/>
            <a:endParaRPr lang="en-GB" sz="1200" dirty="0">
              <a:latin typeface="Myriad Pro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>
                <a:latin typeface="Myriad Pro" pitchFamily="34" charset="0"/>
              </a:rPr>
              <a:t>  18% of 13-14 years old</a:t>
            </a:r>
          </a:p>
          <a:p>
            <a:pPr eaLnBrk="1" hangingPunct="1"/>
            <a:endParaRPr lang="en-GB" sz="1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4"/>
          <a:stretch>
            <a:fillRect/>
          </a:stretch>
        </p:blipFill>
        <p:spPr bwMode="auto">
          <a:xfrm>
            <a:off x="-1" y="620688"/>
            <a:ext cx="1004981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GB" sz="4200" b="1" dirty="0">
                <a:solidFill>
                  <a:schemeClr val="bg1"/>
                </a:solidFill>
              </a:rPr>
              <a:t>Age specific prevalence of Migraine </a:t>
            </a:r>
            <a:endParaRPr lang="en-GB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GB" sz="4200" b="1" dirty="0" smtClean="0">
                <a:solidFill>
                  <a:schemeClr val="bg1"/>
                </a:solidFill>
              </a:rPr>
              <a:t>                      Migraine</a:t>
            </a:r>
            <a:endParaRPr lang="en-GB" sz="4200" b="1" dirty="0">
              <a:solidFill>
                <a:schemeClr val="bg1"/>
              </a:solidFill>
            </a:endParaRPr>
          </a:p>
          <a:p>
            <a:r>
              <a:rPr lang="en-GB" sz="4200" b="1" dirty="0" smtClean="0">
                <a:solidFill>
                  <a:schemeClr val="bg1"/>
                </a:solidFill>
              </a:rPr>
              <a:t>      The </a:t>
            </a:r>
            <a:r>
              <a:rPr lang="en-GB" sz="4200" b="1" dirty="0">
                <a:solidFill>
                  <a:schemeClr val="bg1"/>
                </a:solidFill>
              </a:rPr>
              <a:t>Attacks &amp; the Disorder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609600" y="2042120"/>
            <a:ext cx="38862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+mj-lt"/>
              </a:rPr>
              <a:t>Disorder</a:t>
            </a:r>
          </a:p>
          <a:p>
            <a:pPr eaLnBrk="1" hangingPunct="1"/>
            <a:endParaRPr lang="en-US" sz="1200" b="1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Repeated attacks</a:t>
            </a:r>
          </a:p>
          <a:p>
            <a:pPr eaLnBrk="1" hangingPunct="1"/>
            <a:r>
              <a:rPr lang="en-US" dirty="0">
                <a:latin typeface="+mj-lt"/>
              </a:rPr>
              <a:t>    </a:t>
            </a:r>
            <a:r>
              <a:rPr lang="en-US" sz="2400" dirty="0">
                <a:latin typeface="+mj-lt"/>
              </a:rPr>
              <a:t>&lt; 15 days/month: Episodic</a:t>
            </a:r>
          </a:p>
          <a:p>
            <a:pPr eaLnBrk="1" hangingPunct="1"/>
            <a:r>
              <a:rPr lang="en-US" sz="2400" dirty="0">
                <a:latin typeface="+mj-lt"/>
              </a:rPr>
              <a:t>   ≥ 15 days/month: Chronic</a:t>
            </a:r>
          </a:p>
          <a:p>
            <a:pPr eaLnBrk="1" hangingPunct="1"/>
            <a:endParaRPr lang="en-US" sz="2400" dirty="0">
              <a:latin typeface="+mj-l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Family history</a:t>
            </a:r>
            <a:endParaRPr lang="en-US" sz="2400" dirty="0">
              <a:latin typeface="+mj-lt"/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4684712" y="2721109"/>
            <a:ext cx="4495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Triggers (</a:t>
            </a:r>
            <a:r>
              <a:rPr lang="en-US" sz="3200" dirty="0" smtClean="0">
                <a:latin typeface="+mj-lt"/>
              </a:rPr>
              <a:t>biology)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Stress-relaxation</a:t>
            </a:r>
            <a:endParaRPr lang="en-US" sz="2400" dirty="0">
              <a:latin typeface="+mj-lt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Hormonal </a:t>
            </a:r>
            <a:r>
              <a:rPr lang="en-US" sz="2400" dirty="0">
                <a:latin typeface="+mj-lt"/>
              </a:rPr>
              <a:t>(women)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Sleep</a:t>
            </a:r>
            <a:r>
              <a:rPr lang="en-US" sz="2400" dirty="0">
                <a:latin typeface="+mj-lt"/>
              </a:rPr>
              <a:t>: missing/excess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Missing </a:t>
            </a:r>
            <a:r>
              <a:rPr lang="en-US" sz="2400" dirty="0">
                <a:latin typeface="+mj-lt"/>
              </a:rPr>
              <a:t>meals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Chemical (alcohol/</a:t>
            </a:r>
            <a:endParaRPr lang="en-US" sz="2400" dirty="0">
              <a:latin typeface="+mj-lt"/>
            </a:endParaRPr>
          </a:p>
          <a:p>
            <a:pPr eaLnBrk="1" hangingPunct="1"/>
            <a:r>
              <a:rPr lang="en-US" sz="2400" dirty="0">
                <a:latin typeface="+mj-lt"/>
              </a:rPr>
              <a:t>      </a:t>
            </a:r>
            <a:r>
              <a:rPr lang="en-US" sz="2400" dirty="0" smtClean="0">
                <a:latin typeface="+mj-lt"/>
              </a:rPr>
              <a:t>nitroglycerin/CGRP)</a:t>
            </a:r>
            <a:endParaRPr lang="en-US" sz="2400" dirty="0">
              <a:latin typeface="+mj-lt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Sensory</a:t>
            </a:r>
            <a:r>
              <a:rPr lang="en-US" sz="2400" dirty="0">
                <a:latin typeface="+mj-lt"/>
              </a:rPr>
              <a:t>: light, smells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3200" dirty="0">
              <a:latin typeface="+mj-lt"/>
            </a:endParaRPr>
          </a:p>
        </p:txBody>
      </p:sp>
      <p:pic>
        <p:nvPicPr>
          <p:cNvPr id="7" name="Picture 2" descr="http://t2.gstatic.com/images?q=tbn:ANd9GcSULJM7IzvvzzCvlrCswizCuX7WMFUQ3iX0tEfLGpKIkBYf-I-d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2" y="-27384"/>
            <a:ext cx="16859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1563</Words>
  <Application>Microsoft Office PowerPoint</Application>
  <PresentationFormat>On-screen Show (4:3)</PresentationFormat>
  <Paragraphs>420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picture of a migraine attack</vt:lpstr>
      <vt:lpstr>PowerPoint Presentation</vt:lpstr>
      <vt:lpstr>Migraine – a multisymptom complex of the brain</vt:lpstr>
      <vt:lpstr>PowerPoint Presentation</vt:lpstr>
      <vt:lpstr>White matter lesions of migraine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Andreou, Anna</dc:creator>
  <cp:lastModifiedBy>Shiel, Nuala</cp:lastModifiedBy>
  <cp:revision>37</cp:revision>
  <dcterms:created xsi:type="dcterms:W3CDTF">2012-11-20T11:57:33Z</dcterms:created>
  <dcterms:modified xsi:type="dcterms:W3CDTF">2012-11-26T16:13:22Z</dcterms:modified>
</cp:coreProperties>
</file>