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80" r:id="rId2"/>
    <p:sldId id="392" r:id="rId3"/>
    <p:sldId id="337" r:id="rId4"/>
    <p:sldId id="393" r:id="rId5"/>
    <p:sldId id="355" r:id="rId6"/>
    <p:sldId id="344" r:id="rId7"/>
    <p:sldId id="270" r:id="rId8"/>
    <p:sldId id="353" r:id="rId9"/>
    <p:sldId id="395" r:id="rId10"/>
    <p:sldId id="396" r:id="rId11"/>
    <p:sldId id="397" r:id="rId12"/>
    <p:sldId id="398" r:id="rId13"/>
    <p:sldId id="399" r:id="rId14"/>
    <p:sldId id="358" r:id="rId15"/>
    <p:sldId id="366" r:id="rId16"/>
    <p:sldId id="360" r:id="rId17"/>
    <p:sldId id="361" r:id="rId18"/>
    <p:sldId id="444" r:id="rId19"/>
    <p:sldId id="445" r:id="rId20"/>
    <p:sldId id="446" r:id="rId21"/>
    <p:sldId id="447" r:id="rId22"/>
    <p:sldId id="448" r:id="rId23"/>
    <p:sldId id="450" r:id="rId24"/>
    <p:sldId id="449" r:id="rId25"/>
    <p:sldId id="45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00"/>
    <a:srgbClr val="005A9E"/>
    <a:srgbClr val="00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3" autoAdjust="0"/>
    <p:restoredTop sz="99648" autoAdjust="0"/>
  </p:normalViewPr>
  <p:slideViewPr>
    <p:cSldViewPr>
      <p:cViewPr>
        <p:scale>
          <a:sx n="50" d="100"/>
          <a:sy n="50" d="100"/>
        </p:scale>
        <p:origin x="-882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65CD0-00F2-46C7-BF11-5DD47ABC0E56}" type="doc">
      <dgm:prSet loTypeId="urn:microsoft.com/office/officeart/2005/8/layout/hChevron3" loCatId="process" qsTypeId="urn:microsoft.com/office/officeart/2005/8/quickstyle/simple1" qsCatId="simple" csTypeId="urn:microsoft.com/office/officeart/2005/8/colors/accent5_3" csCatId="accent5" phldr="1"/>
      <dgm:spPr/>
    </dgm:pt>
    <dgm:pt modelId="{EFFCA45C-16D0-4B7A-89BB-B034DE819014}">
      <dgm:prSet phldrT="[Text]" custT="1"/>
      <dgm:spPr/>
      <dgm:t>
        <a:bodyPr/>
        <a:lstStyle/>
        <a:p>
          <a:pPr algn="l"/>
          <a:r>
            <a:rPr lang="en-GB" sz="2500" dirty="0" smtClean="0">
              <a:solidFill>
                <a:schemeClr val="tx1"/>
              </a:solidFill>
            </a:rPr>
            <a:t>SUNCT</a:t>
          </a:r>
          <a:endParaRPr lang="en-GB" sz="2500" dirty="0">
            <a:solidFill>
              <a:schemeClr val="tx1"/>
            </a:solidFill>
          </a:endParaRPr>
        </a:p>
      </dgm:t>
    </dgm:pt>
    <dgm:pt modelId="{7185F63E-BD4F-4B28-B44F-F583A9F90333}" type="parTrans" cxnId="{7812AF4E-4523-4299-9184-95F2A41194E1}">
      <dgm:prSet/>
      <dgm:spPr/>
      <dgm:t>
        <a:bodyPr/>
        <a:lstStyle/>
        <a:p>
          <a:endParaRPr lang="en-GB" sz="2500">
            <a:solidFill>
              <a:schemeClr val="tx1"/>
            </a:solidFill>
          </a:endParaRPr>
        </a:p>
      </dgm:t>
    </dgm:pt>
    <dgm:pt modelId="{6F9B06E3-AFE0-480A-B091-7337513B7C01}" type="sibTrans" cxnId="{7812AF4E-4523-4299-9184-95F2A41194E1}">
      <dgm:prSet/>
      <dgm:spPr/>
      <dgm:t>
        <a:bodyPr/>
        <a:lstStyle/>
        <a:p>
          <a:endParaRPr lang="en-GB" sz="2500">
            <a:solidFill>
              <a:schemeClr val="tx1"/>
            </a:solidFill>
          </a:endParaRPr>
        </a:p>
      </dgm:t>
    </dgm:pt>
    <dgm:pt modelId="{5D326F11-C643-458F-B7C3-43C0A2E69F6D}">
      <dgm:prSet phldrT="[Text]" custT="1"/>
      <dgm:spPr/>
      <dgm:t>
        <a:bodyPr/>
        <a:lstStyle/>
        <a:p>
          <a:r>
            <a:rPr lang="en-GB" sz="2500" dirty="0" smtClean="0">
              <a:solidFill>
                <a:schemeClr val="tx1"/>
              </a:solidFill>
            </a:rPr>
            <a:t>Paroxysmal </a:t>
          </a:r>
          <a:r>
            <a:rPr lang="en-GB" sz="2500" dirty="0" err="1" smtClean="0">
              <a:solidFill>
                <a:schemeClr val="tx1"/>
              </a:solidFill>
            </a:rPr>
            <a:t>Hemicrania</a:t>
          </a:r>
          <a:endParaRPr lang="en-GB" sz="2500" dirty="0">
            <a:solidFill>
              <a:schemeClr val="tx1"/>
            </a:solidFill>
          </a:endParaRPr>
        </a:p>
      </dgm:t>
    </dgm:pt>
    <dgm:pt modelId="{ADABED0E-0C06-45EC-A24A-7B0331161EA0}" type="parTrans" cxnId="{80D43059-F193-4971-8656-52FECE1E962C}">
      <dgm:prSet/>
      <dgm:spPr/>
      <dgm:t>
        <a:bodyPr/>
        <a:lstStyle/>
        <a:p>
          <a:endParaRPr lang="en-GB" sz="2500">
            <a:solidFill>
              <a:schemeClr val="tx1"/>
            </a:solidFill>
          </a:endParaRPr>
        </a:p>
      </dgm:t>
    </dgm:pt>
    <dgm:pt modelId="{03CB4F42-5746-4D49-A263-22EA9AD4440C}" type="sibTrans" cxnId="{80D43059-F193-4971-8656-52FECE1E962C}">
      <dgm:prSet/>
      <dgm:spPr/>
      <dgm:t>
        <a:bodyPr/>
        <a:lstStyle/>
        <a:p>
          <a:endParaRPr lang="en-GB" sz="2500">
            <a:solidFill>
              <a:schemeClr val="tx1"/>
            </a:solidFill>
          </a:endParaRPr>
        </a:p>
      </dgm:t>
    </dgm:pt>
    <dgm:pt modelId="{2B656E62-8373-464E-B567-96051BD5154E}">
      <dgm:prSet phldrT="[Text]" custT="1"/>
      <dgm:spPr/>
      <dgm:t>
        <a:bodyPr/>
        <a:lstStyle/>
        <a:p>
          <a:r>
            <a:rPr lang="en-GB" sz="2500" dirty="0" smtClean="0">
              <a:solidFill>
                <a:schemeClr val="tx1"/>
              </a:solidFill>
            </a:rPr>
            <a:t>Cluster Headache</a:t>
          </a:r>
          <a:endParaRPr lang="en-GB" sz="2500" dirty="0">
            <a:solidFill>
              <a:schemeClr val="tx1"/>
            </a:solidFill>
          </a:endParaRPr>
        </a:p>
      </dgm:t>
    </dgm:pt>
    <dgm:pt modelId="{43CDA027-EA87-4AC4-877E-71C658398850}" type="parTrans" cxnId="{8CCB876F-B300-4B86-A8E9-FF5113FA91E6}">
      <dgm:prSet/>
      <dgm:spPr/>
      <dgm:t>
        <a:bodyPr/>
        <a:lstStyle/>
        <a:p>
          <a:endParaRPr lang="en-GB" sz="2500">
            <a:solidFill>
              <a:schemeClr val="tx1"/>
            </a:solidFill>
          </a:endParaRPr>
        </a:p>
      </dgm:t>
    </dgm:pt>
    <dgm:pt modelId="{74816EFF-53DF-4A85-8B08-115467440495}" type="sibTrans" cxnId="{8CCB876F-B300-4B86-A8E9-FF5113FA91E6}">
      <dgm:prSet/>
      <dgm:spPr/>
      <dgm:t>
        <a:bodyPr/>
        <a:lstStyle/>
        <a:p>
          <a:endParaRPr lang="en-GB" sz="2500">
            <a:solidFill>
              <a:schemeClr val="tx1"/>
            </a:solidFill>
          </a:endParaRPr>
        </a:p>
      </dgm:t>
    </dgm:pt>
    <dgm:pt modelId="{25B25DDC-E25D-4ADB-AF7D-276068D59A77}" type="pres">
      <dgm:prSet presAssocID="{AC965CD0-00F2-46C7-BF11-5DD47ABC0E56}" presName="Name0" presStyleCnt="0">
        <dgm:presLayoutVars>
          <dgm:dir/>
          <dgm:resizeHandles val="exact"/>
        </dgm:presLayoutVars>
      </dgm:prSet>
      <dgm:spPr/>
    </dgm:pt>
    <dgm:pt modelId="{4917A651-3ED5-453D-86D0-C7040CE1FDB9}" type="pres">
      <dgm:prSet presAssocID="{EFFCA45C-16D0-4B7A-89BB-B034DE819014}" presName="parTxOnly" presStyleLbl="node1" presStyleIdx="0" presStyleCnt="3" custScaleX="320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C345F9-CD3D-42CC-9EAC-9D87E1853E2B}" type="pres">
      <dgm:prSet presAssocID="{6F9B06E3-AFE0-480A-B091-7337513B7C01}" presName="parSpace" presStyleCnt="0"/>
      <dgm:spPr/>
    </dgm:pt>
    <dgm:pt modelId="{17930494-873A-4DDB-A330-7A85F573BA0E}" type="pres">
      <dgm:prSet presAssocID="{5D326F11-C643-458F-B7C3-43C0A2E69F6D}" presName="parTxOnly" presStyleLbl="node1" presStyleIdx="1" presStyleCnt="3" custScaleX="680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500A68-93DE-4279-9196-A5FFAE7A1FE8}" type="pres">
      <dgm:prSet presAssocID="{03CB4F42-5746-4D49-A263-22EA9AD4440C}" presName="parSpace" presStyleCnt="0"/>
      <dgm:spPr/>
    </dgm:pt>
    <dgm:pt modelId="{F83B06D2-4EA2-41BD-8112-DB6EE4F81D65}" type="pres">
      <dgm:prSet presAssocID="{2B656E62-8373-464E-B567-96051BD5154E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CCB876F-B300-4B86-A8E9-FF5113FA91E6}" srcId="{AC965CD0-00F2-46C7-BF11-5DD47ABC0E56}" destId="{2B656E62-8373-464E-B567-96051BD5154E}" srcOrd="2" destOrd="0" parTransId="{43CDA027-EA87-4AC4-877E-71C658398850}" sibTransId="{74816EFF-53DF-4A85-8B08-115467440495}"/>
    <dgm:cxn modelId="{80D43059-F193-4971-8656-52FECE1E962C}" srcId="{AC965CD0-00F2-46C7-BF11-5DD47ABC0E56}" destId="{5D326F11-C643-458F-B7C3-43C0A2E69F6D}" srcOrd="1" destOrd="0" parTransId="{ADABED0E-0C06-45EC-A24A-7B0331161EA0}" sibTransId="{03CB4F42-5746-4D49-A263-22EA9AD4440C}"/>
    <dgm:cxn modelId="{862A75BE-F29C-40F5-A7ED-CA11864C6F94}" type="presOf" srcId="{5D326F11-C643-458F-B7C3-43C0A2E69F6D}" destId="{17930494-873A-4DDB-A330-7A85F573BA0E}" srcOrd="0" destOrd="0" presId="urn:microsoft.com/office/officeart/2005/8/layout/hChevron3"/>
    <dgm:cxn modelId="{33671EB2-8F88-4D7E-A663-59469892CBFE}" type="presOf" srcId="{2B656E62-8373-464E-B567-96051BD5154E}" destId="{F83B06D2-4EA2-41BD-8112-DB6EE4F81D65}" srcOrd="0" destOrd="0" presId="urn:microsoft.com/office/officeart/2005/8/layout/hChevron3"/>
    <dgm:cxn modelId="{7812AF4E-4523-4299-9184-95F2A41194E1}" srcId="{AC965CD0-00F2-46C7-BF11-5DD47ABC0E56}" destId="{EFFCA45C-16D0-4B7A-89BB-B034DE819014}" srcOrd="0" destOrd="0" parTransId="{7185F63E-BD4F-4B28-B44F-F583A9F90333}" sibTransId="{6F9B06E3-AFE0-480A-B091-7337513B7C01}"/>
    <dgm:cxn modelId="{586CD72B-9E99-4BDB-904C-82BCD6CE354B}" type="presOf" srcId="{AC965CD0-00F2-46C7-BF11-5DD47ABC0E56}" destId="{25B25DDC-E25D-4ADB-AF7D-276068D59A77}" srcOrd="0" destOrd="0" presId="urn:microsoft.com/office/officeart/2005/8/layout/hChevron3"/>
    <dgm:cxn modelId="{09171626-08D3-4815-B225-5F7A9876888D}" type="presOf" srcId="{EFFCA45C-16D0-4B7A-89BB-B034DE819014}" destId="{4917A651-3ED5-453D-86D0-C7040CE1FDB9}" srcOrd="0" destOrd="0" presId="urn:microsoft.com/office/officeart/2005/8/layout/hChevron3"/>
    <dgm:cxn modelId="{7CA9A360-7723-4801-A739-CCBF5EC15196}" type="presParOf" srcId="{25B25DDC-E25D-4ADB-AF7D-276068D59A77}" destId="{4917A651-3ED5-453D-86D0-C7040CE1FDB9}" srcOrd="0" destOrd="0" presId="urn:microsoft.com/office/officeart/2005/8/layout/hChevron3"/>
    <dgm:cxn modelId="{263E863D-685E-49A6-BE62-05F67D586D2C}" type="presParOf" srcId="{25B25DDC-E25D-4ADB-AF7D-276068D59A77}" destId="{15C345F9-CD3D-42CC-9EAC-9D87E1853E2B}" srcOrd="1" destOrd="0" presId="urn:microsoft.com/office/officeart/2005/8/layout/hChevron3"/>
    <dgm:cxn modelId="{8A9D4C67-C166-4049-AFBD-C256C8D8EB37}" type="presParOf" srcId="{25B25DDC-E25D-4ADB-AF7D-276068D59A77}" destId="{17930494-873A-4DDB-A330-7A85F573BA0E}" srcOrd="2" destOrd="0" presId="urn:microsoft.com/office/officeart/2005/8/layout/hChevron3"/>
    <dgm:cxn modelId="{106A510C-B59B-47E4-AA4F-85795419801C}" type="presParOf" srcId="{25B25DDC-E25D-4ADB-AF7D-276068D59A77}" destId="{96500A68-93DE-4279-9196-A5FFAE7A1FE8}" srcOrd="3" destOrd="0" presId="urn:microsoft.com/office/officeart/2005/8/layout/hChevron3"/>
    <dgm:cxn modelId="{43E84663-FED3-4B7D-9F46-B8A5759FA202}" type="presParOf" srcId="{25B25DDC-E25D-4ADB-AF7D-276068D59A77}" destId="{F83B06D2-4EA2-41BD-8112-DB6EE4F81D65}" srcOrd="4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965CD0-00F2-46C7-BF11-5DD47ABC0E56}" type="doc">
      <dgm:prSet loTypeId="urn:microsoft.com/office/officeart/2005/8/layout/hChevron3" loCatId="process" qsTypeId="urn:microsoft.com/office/officeart/2005/8/quickstyle/simple1" qsCatId="simple" csTypeId="urn:microsoft.com/office/officeart/2005/8/colors/accent5_3" csCatId="accent5" phldr="1"/>
      <dgm:spPr/>
    </dgm:pt>
    <dgm:pt modelId="{EFFCA45C-16D0-4B7A-89BB-B034DE819014}">
      <dgm:prSet phldrT="[Text]" custT="1"/>
      <dgm:spPr/>
      <dgm:t>
        <a:bodyPr/>
        <a:lstStyle/>
        <a:p>
          <a:pPr algn="l"/>
          <a:r>
            <a:rPr lang="en-GB" sz="2500" dirty="0" smtClean="0">
              <a:solidFill>
                <a:schemeClr val="tx1"/>
              </a:solidFill>
            </a:rPr>
            <a:t>Cluster</a:t>
          </a:r>
        </a:p>
        <a:p>
          <a:pPr algn="l"/>
          <a:r>
            <a:rPr lang="en-GB" sz="2500" dirty="0" smtClean="0">
              <a:solidFill>
                <a:schemeClr val="tx1"/>
              </a:solidFill>
            </a:rPr>
            <a:t>Headache</a:t>
          </a:r>
          <a:endParaRPr lang="en-GB" sz="2500" dirty="0">
            <a:solidFill>
              <a:schemeClr val="tx1"/>
            </a:solidFill>
          </a:endParaRPr>
        </a:p>
      </dgm:t>
    </dgm:pt>
    <dgm:pt modelId="{7185F63E-BD4F-4B28-B44F-F583A9F90333}" type="parTrans" cxnId="{7812AF4E-4523-4299-9184-95F2A41194E1}">
      <dgm:prSet/>
      <dgm:spPr/>
      <dgm:t>
        <a:bodyPr/>
        <a:lstStyle/>
        <a:p>
          <a:endParaRPr lang="en-GB" sz="2500">
            <a:solidFill>
              <a:schemeClr val="tx1"/>
            </a:solidFill>
          </a:endParaRPr>
        </a:p>
      </dgm:t>
    </dgm:pt>
    <dgm:pt modelId="{6F9B06E3-AFE0-480A-B091-7337513B7C01}" type="sibTrans" cxnId="{7812AF4E-4523-4299-9184-95F2A41194E1}">
      <dgm:prSet/>
      <dgm:spPr/>
      <dgm:t>
        <a:bodyPr/>
        <a:lstStyle/>
        <a:p>
          <a:endParaRPr lang="en-GB" sz="2500">
            <a:solidFill>
              <a:schemeClr val="tx1"/>
            </a:solidFill>
          </a:endParaRPr>
        </a:p>
      </dgm:t>
    </dgm:pt>
    <dgm:pt modelId="{5D326F11-C643-458F-B7C3-43C0A2E69F6D}">
      <dgm:prSet phldrT="[Text]" custT="1"/>
      <dgm:spPr/>
      <dgm:t>
        <a:bodyPr/>
        <a:lstStyle/>
        <a:p>
          <a:r>
            <a:rPr lang="en-GB" sz="2500" dirty="0" smtClean="0">
              <a:solidFill>
                <a:schemeClr val="tx1"/>
              </a:solidFill>
            </a:rPr>
            <a:t>Paroxysmal </a:t>
          </a:r>
        </a:p>
        <a:p>
          <a:r>
            <a:rPr lang="en-GB" sz="2500" dirty="0" err="1" smtClean="0">
              <a:solidFill>
                <a:schemeClr val="tx1"/>
              </a:solidFill>
            </a:rPr>
            <a:t>Hemicrania</a:t>
          </a:r>
          <a:endParaRPr lang="en-GB" sz="2500" dirty="0">
            <a:solidFill>
              <a:schemeClr val="tx1"/>
            </a:solidFill>
          </a:endParaRPr>
        </a:p>
      </dgm:t>
    </dgm:pt>
    <dgm:pt modelId="{ADABED0E-0C06-45EC-A24A-7B0331161EA0}" type="parTrans" cxnId="{80D43059-F193-4971-8656-52FECE1E962C}">
      <dgm:prSet/>
      <dgm:spPr/>
      <dgm:t>
        <a:bodyPr/>
        <a:lstStyle/>
        <a:p>
          <a:endParaRPr lang="en-GB" sz="2500">
            <a:solidFill>
              <a:schemeClr val="tx1"/>
            </a:solidFill>
          </a:endParaRPr>
        </a:p>
      </dgm:t>
    </dgm:pt>
    <dgm:pt modelId="{03CB4F42-5746-4D49-A263-22EA9AD4440C}" type="sibTrans" cxnId="{80D43059-F193-4971-8656-52FECE1E962C}">
      <dgm:prSet/>
      <dgm:spPr/>
      <dgm:t>
        <a:bodyPr/>
        <a:lstStyle/>
        <a:p>
          <a:endParaRPr lang="en-GB" sz="2500">
            <a:solidFill>
              <a:schemeClr val="tx1"/>
            </a:solidFill>
          </a:endParaRPr>
        </a:p>
      </dgm:t>
    </dgm:pt>
    <dgm:pt modelId="{2B656E62-8373-464E-B567-96051BD5154E}">
      <dgm:prSet phldrT="[Text]" custT="1"/>
      <dgm:spPr/>
      <dgm:t>
        <a:bodyPr/>
        <a:lstStyle/>
        <a:p>
          <a:r>
            <a:rPr lang="en-GB" sz="2500" dirty="0" smtClean="0">
              <a:solidFill>
                <a:schemeClr val="tx1"/>
              </a:solidFill>
            </a:rPr>
            <a:t>SUNCT</a:t>
          </a:r>
          <a:endParaRPr lang="en-GB" sz="2500" dirty="0">
            <a:solidFill>
              <a:schemeClr val="tx1"/>
            </a:solidFill>
          </a:endParaRPr>
        </a:p>
      </dgm:t>
    </dgm:pt>
    <dgm:pt modelId="{43CDA027-EA87-4AC4-877E-71C658398850}" type="parTrans" cxnId="{8CCB876F-B300-4B86-A8E9-FF5113FA91E6}">
      <dgm:prSet/>
      <dgm:spPr/>
      <dgm:t>
        <a:bodyPr/>
        <a:lstStyle/>
        <a:p>
          <a:endParaRPr lang="en-GB" sz="2500">
            <a:solidFill>
              <a:schemeClr val="tx1"/>
            </a:solidFill>
          </a:endParaRPr>
        </a:p>
      </dgm:t>
    </dgm:pt>
    <dgm:pt modelId="{74816EFF-53DF-4A85-8B08-115467440495}" type="sibTrans" cxnId="{8CCB876F-B300-4B86-A8E9-FF5113FA91E6}">
      <dgm:prSet/>
      <dgm:spPr/>
      <dgm:t>
        <a:bodyPr/>
        <a:lstStyle/>
        <a:p>
          <a:endParaRPr lang="en-GB" sz="2500">
            <a:solidFill>
              <a:schemeClr val="tx1"/>
            </a:solidFill>
          </a:endParaRPr>
        </a:p>
      </dgm:t>
    </dgm:pt>
    <dgm:pt modelId="{25B25DDC-E25D-4ADB-AF7D-276068D59A77}" type="pres">
      <dgm:prSet presAssocID="{AC965CD0-00F2-46C7-BF11-5DD47ABC0E56}" presName="Name0" presStyleCnt="0">
        <dgm:presLayoutVars>
          <dgm:dir/>
          <dgm:resizeHandles val="exact"/>
        </dgm:presLayoutVars>
      </dgm:prSet>
      <dgm:spPr/>
    </dgm:pt>
    <dgm:pt modelId="{4917A651-3ED5-453D-86D0-C7040CE1FDB9}" type="pres">
      <dgm:prSet presAssocID="{EFFCA45C-16D0-4B7A-89BB-B034DE819014}" presName="parTxOnly" presStyleLbl="node1" presStyleIdx="0" presStyleCnt="3" custScaleX="44162" custLinFactNeighborX="7508" custLinFactNeighborY="31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C345F9-CD3D-42CC-9EAC-9D87E1853E2B}" type="pres">
      <dgm:prSet presAssocID="{6F9B06E3-AFE0-480A-B091-7337513B7C01}" presName="parSpace" presStyleCnt="0"/>
      <dgm:spPr/>
    </dgm:pt>
    <dgm:pt modelId="{17930494-873A-4DDB-A330-7A85F573BA0E}" type="pres">
      <dgm:prSet presAssocID="{5D326F11-C643-458F-B7C3-43C0A2E69F6D}" presName="parTxOnly" presStyleLbl="node1" presStyleIdx="1" presStyleCnt="3" custScaleX="664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500A68-93DE-4279-9196-A5FFAE7A1FE8}" type="pres">
      <dgm:prSet presAssocID="{03CB4F42-5746-4D49-A263-22EA9AD4440C}" presName="parSpace" presStyleCnt="0"/>
      <dgm:spPr/>
    </dgm:pt>
    <dgm:pt modelId="{F83B06D2-4EA2-41BD-8112-DB6EE4F81D65}" type="pres">
      <dgm:prSet presAssocID="{2B656E62-8373-464E-B567-96051BD5154E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14E7FBE-29AD-440C-AF25-2B2D071078FA}" type="presOf" srcId="{2B656E62-8373-464E-B567-96051BD5154E}" destId="{F83B06D2-4EA2-41BD-8112-DB6EE4F81D65}" srcOrd="0" destOrd="0" presId="urn:microsoft.com/office/officeart/2005/8/layout/hChevron3"/>
    <dgm:cxn modelId="{8CCB876F-B300-4B86-A8E9-FF5113FA91E6}" srcId="{AC965CD0-00F2-46C7-BF11-5DD47ABC0E56}" destId="{2B656E62-8373-464E-B567-96051BD5154E}" srcOrd="2" destOrd="0" parTransId="{43CDA027-EA87-4AC4-877E-71C658398850}" sibTransId="{74816EFF-53DF-4A85-8B08-115467440495}"/>
    <dgm:cxn modelId="{4897615E-DD15-4E81-A94C-A4802D829FDB}" type="presOf" srcId="{EFFCA45C-16D0-4B7A-89BB-B034DE819014}" destId="{4917A651-3ED5-453D-86D0-C7040CE1FDB9}" srcOrd="0" destOrd="0" presId="urn:microsoft.com/office/officeart/2005/8/layout/hChevron3"/>
    <dgm:cxn modelId="{D4F5C477-88CF-4B61-9AFA-57B0CEC17ECD}" type="presOf" srcId="{AC965CD0-00F2-46C7-BF11-5DD47ABC0E56}" destId="{25B25DDC-E25D-4ADB-AF7D-276068D59A77}" srcOrd="0" destOrd="0" presId="urn:microsoft.com/office/officeart/2005/8/layout/hChevron3"/>
    <dgm:cxn modelId="{7812AF4E-4523-4299-9184-95F2A41194E1}" srcId="{AC965CD0-00F2-46C7-BF11-5DD47ABC0E56}" destId="{EFFCA45C-16D0-4B7A-89BB-B034DE819014}" srcOrd="0" destOrd="0" parTransId="{7185F63E-BD4F-4B28-B44F-F583A9F90333}" sibTransId="{6F9B06E3-AFE0-480A-B091-7337513B7C01}"/>
    <dgm:cxn modelId="{80D43059-F193-4971-8656-52FECE1E962C}" srcId="{AC965CD0-00F2-46C7-BF11-5DD47ABC0E56}" destId="{5D326F11-C643-458F-B7C3-43C0A2E69F6D}" srcOrd="1" destOrd="0" parTransId="{ADABED0E-0C06-45EC-A24A-7B0331161EA0}" sibTransId="{03CB4F42-5746-4D49-A263-22EA9AD4440C}"/>
    <dgm:cxn modelId="{88F43E83-E521-471D-9992-B67A0B5472AA}" type="presOf" srcId="{5D326F11-C643-458F-B7C3-43C0A2E69F6D}" destId="{17930494-873A-4DDB-A330-7A85F573BA0E}" srcOrd="0" destOrd="0" presId="urn:microsoft.com/office/officeart/2005/8/layout/hChevron3"/>
    <dgm:cxn modelId="{3E360C95-51C5-4ACF-B4B7-3470948F54CF}" type="presParOf" srcId="{25B25DDC-E25D-4ADB-AF7D-276068D59A77}" destId="{4917A651-3ED5-453D-86D0-C7040CE1FDB9}" srcOrd="0" destOrd="0" presId="urn:microsoft.com/office/officeart/2005/8/layout/hChevron3"/>
    <dgm:cxn modelId="{2DB742D4-2526-4CC9-B96F-B30C0594699B}" type="presParOf" srcId="{25B25DDC-E25D-4ADB-AF7D-276068D59A77}" destId="{15C345F9-CD3D-42CC-9EAC-9D87E1853E2B}" srcOrd="1" destOrd="0" presId="urn:microsoft.com/office/officeart/2005/8/layout/hChevron3"/>
    <dgm:cxn modelId="{1AFDC825-FCB6-4FBC-A055-625B4ADA09AD}" type="presParOf" srcId="{25B25DDC-E25D-4ADB-AF7D-276068D59A77}" destId="{17930494-873A-4DDB-A330-7A85F573BA0E}" srcOrd="2" destOrd="0" presId="urn:microsoft.com/office/officeart/2005/8/layout/hChevron3"/>
    <dgm:cxn modelId="{38120F22-A43C-4F06-A8FF-5190F3B06A67}" type="presParOf" srcId="{25B25DDC-E25D-4ADB-AF7D-276068D59A77}" destId="{96500A68-93DE-4279-9196-A5FFAE7A1FE8}" srcOrd="3" destOrd="0" presId="urn:microsoft.com/office/officeart/2005/8/layout/hChevron3"/>
    <dgm:cxn modelId="{B0D98CA7-81E6-4B76-9E1E-EE399147F4B8}" type="presParOf" srcId="{25B25DDC-E25D-4ADB-AF7D-276068D59A77}" destId="{F83B06D2-4EA2-41BD-8112-DB6EE4F81D65}" srcOrd="4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02A5D0D-FD1A-4E1B-8430-0FF5384D4F13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C5F851-5742-4272-81CB-B4783B796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F2C6B-1ED9-46F9-8CA2-5CE9A90E3EF8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F610-871C-4DAC-9BCF-2553E1A07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5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2F1E-9D4C-46BF-9F5A-039BE775360E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C3D0B-642B-48A8-A8CA-F57838227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E06F7-E3AA-48E9-8608-44F84321022E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E16BE-5607-41C0-8490-268C982EF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9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10A37-0156-4372-8D3E-1ACE4FAA50FA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162CB-50BE-4624-877C-51135A14D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7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AC0E6-07B2-4DBC-AD3B-60C3635D3FAA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69966-C678-4378-835F-C1FA5F66D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8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D0DE1-597B-49F7-9B15-27B311BD4B02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B44FF-1B09-4A13-AAE5-127ADF6A7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2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C0DD5-F23F-44F0-9037-B537C506CA51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30733-1265-452D-A812-B5D884789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8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7EEA0-47BD-4F70-A449-FD7F6CCE1187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15E57-1377-4BBB-8FCB-2A35C04BA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0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2A1C7-2A74-4286-BF37-BDBF58CBC087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A4B1C-5B97-4698-919B-721412CE1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2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92625-9542-494A-837C-4E92F84A8030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E1F37-DDE7-4138-B2C7-AC323EA43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6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DA527-2E78-4D2E-9F1C-165AC424DD8D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E7B8A-EDEC-4A9A-908C-91DC9AB00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5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9A756D-5923-4C45-A9FB-DD6928F432F8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34B00F-C849-4D58-AE62-DBE29E72D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0" y="1108075"/>
            <a:ext cx="9144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/>
              <a:t>Anna P Andreou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sz="2400" dirty="0"/>
              <a:t>anna.andreou@headache-research.com</a:t>
            </a:r>
          </a:p>
          <a:p>
            <a:pPr algn="ctr">
              <a:defRPr/>
            </a:pPr>
            <a:r>
              <a:rPr lang="en-US" sz="2400" dirty="0"/>
              <a:t>a.andreou@imperial.ac.uk</a:t>
            </a:r>
          </a:p>
          <a:p>
            <a:pPr algn="ctr">
              <a:defRPr/>
            </a:pPr>
            <a:endParaRPr lang="en-GB" sz="3200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>
                <a:solidFill>
                  <a:schemeClr val="bg1"/>
                </a:solidFill>
              </a:rPr>
              <a:t>Headaches</a:t>
            </a:r>
          </a:p>
        </p:txBody>
      </p:sp>
      <p:pic>
        <p:nvPicPr>
          <p:cNvPr id="2052" name="Picture 6" descr="D:\M Drive\migrane (D)\slides\hirez\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14102" r="11458" b="4930"/>
          <a:stretch>
            <a:fillRect/>
          </a:stretch>
        </p:blipFill>
        <p:spPr bwMode="auto">
          <a:xfrm>
            <a:off x="2019300" y="2882900"/>
            <a:ext cx="51054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10461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200" b="1" dirty="0" smtClean="0">
                <a:solidFill>
                  <a:schemeClr val="bg1"/>
                </a:solidFill>
                <a:latin typeface="Calibri" pitchFamily="34" charset="0"/>
              </a:rPr>
              <a:t>Secondary Headaches</a:t>
            </a:r>
          </a:p>
          <a:p>
            <a:pPr algn="ctr" eaLnBrk="1" hangingPunct="1">
              <a:defRPr/>
            </a:pPr>
            <a:endParaRPr lang="en-GB" sz="2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2151063" y="620713"/>
            <a:ext cx="4835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GB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International Headache Society, 2</a:t>
            </a:r>
            <a:r>
              <a:rPr lang="en-GB" baseline="300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nd</a:t>
            </a:r>
            <a:r>
              <a:rPr lang="en-GB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edition , 2004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0" y="1066800"/>
            <a:ext cx="9144000" cy="7540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266700">
              <a:buFont typeface="Arial" pitchFamily="34" charset="0"/>
              <a:buChar char="•"/>
              <a:defRPr/>
            </a:pPr>
            <a:r>
              <a:rPr lang="en-GB" sz="3000" dirty="0">
                <a:latin typeface="+mj-lt"/>
                <a:cs typeface="Times New Roman" pitchFamily="18" charset="0"/>
              </a:rPr>
              <a:t>Headache attributed to head and/or neck trauma</a:t>
            </a:r>
          </a:p>
          <a:p>
            <a:pPr>
              <a:defRPr/>
            </a:pPr>
            <a:r>
              <a:rPr lang="en-GB" sz="2000" dirty="0">
                <a:latin typeface="+mj-lt"/>
                <a:cs typeface="Times New Roman" pitchFamily="18" charset="0"/>
              </a:rPr>
              <a:t>    e.g. head injury, traumatic intracranial haematoma (epidural/subdural), whiplash </a:t>
            </a:r>
          </a:p>
          <a:p>
            <a:pPr>
              <a:defRPr/>
            </a:pPr>
            <a:r>
              <a:rPr lang="en-GB" sz="2000" dirty="0">
                <a:latin typeface="+mj-lt"/>
                <a:cs typeface="Times New Roman" pitchFamily="18" charset="0"/>
              </a:rPr>
              <a:t>    injury, craniotomy</a:t>
            </a:r>
          </a:p>
          <a:p>
            <a:pPr>
              <a:defRPr/>
            </a:pPr>
            <a:endParaRPr lang="en-GB" sz="2000" dirty="0">
              <a:latin typeface="+mj-lt"/>
              <a:cs typeface="Times New Roman" pitchFamily="18" charset="0"/>
            </a:endParaRPr>
          </a:p>
          <a:p>
            <a:pPr marL="266700" indent="-266700">
              <a:buFont typeface="Arial" pitchFamily="34" charset="0"/>
              <a:buChar char="•"/>
              <a:defRPr/>
            </a:pPr>
            <a:r>
              <a:rPr lang="en-GB" sz="3000" dirty="0">
                <a:latin typeface="+mj-lt"/>
                <a:cs typeface="Times New Roman" pitchFamily="18" charset="0"/>
              </a:rPr>
              <a:t>Headache attributed to cranial or cervical vascular   </a:t>
            </a:r>
          </a:p>
          <a:p>
            <a:pPr>
              <a:defRPr/>
            </a:pPr>
            <a:r>
              <a:rPr lang="en-GB" sz="3000" dirty="0">
                <a:latin typeface="+mj-lt"/>
                <a:cs typeface="Times New Roman" pitchFamily="18" charset="0"/>
              </a:rPr>
              <a:t>   disorder </a:t>
            </a:r>
          </a:p>
          <a:p>
            <a:pPr>
              <a:defRPr/>
            </a:pPr>
            <a:r>
              <a:rPr lang="en-GB" sz="2000" dirty="0">
                <a:latin typeface="+mj-lt"/>
                <a:cs typeface="Times New Roman" pitchFamily="18" charset="0"/>
              </a:rPr>
              <a:t>    e.g. </a:t>
            </a:r>
            <a:r>
              <a:rPr lang="en-GB" sz="2000" dirty="0" err="1">
                <a:latin typeface="+mj-lt"/>
                <a:cs typeface="Times New Roman" pitchFamily="18" charset="0"/>
              </a:rPr>
              <a:t>ischeamic</a:t>
            </a:r>
            <a:r>
              <a:rPr lang="en-GB" sz="2000" dirty="0">
                <a:latin typeface="+mj-lt"/>
                <a:cs typeface="Times New Roman" pitchFamily="18" charset="0"/>
              </a:rPr>
              <a:t> stroke, </a:t>
            </a:r>
            <a:r>
              <a:rPr lang="en-GB" sz="2000" dirty="0" err="1">
                <a:latin typeface="+mj-lt"/>
                <a:cs typeface="Times New Roman" pitchFamily="18" charset="0"/>
              </a:rPr>
              <a:t>intracerebral</a:t>
            </a:r>
            <a:r>
              <a:rPr lang="en-GB" sz="2000" dirty="0">
                <a:latin typeface="+mj-lt"/>
                <a:cs typeface="Times New Roman" pitchFamily="18" charset="0"/>
              </a:rPr>
              <a:t>/subarachnoid </a:t>
            </a:r>
            <a:r>
              <a:rPr lang="en-GB" sz="2000" dirty="0" err="1">
                <a:latin typeface="+mj-lt"/>
                <a:cs typeface="Times New Roman" pitchFamily="18" charset="0"/>
              </a:rPr>
              <a:t>haemorradge</a:t>
            </a:r>
            <a:r>
              <a:rPr lang="en-GB" sz="2000" dirty="0">
                <a:latin typeface="+mj-lt"/>
                <a:cs typeface="Times New Roman" pitchFamily="18" charset="0"/>
              </a:rPr>
              <a:t>,  </a:t>
            </a:r>
          </a:p>
          <a:p>
            <a:pPr>
              <a:defRPr/>
            </a:pPr>
            <a:r>
              <a:rPr lang="en-GB" sz="2000" dirty="0">
                <a:latin typeface="+mj-lt"/>
                <a:cs typeface="Times New Roman" pitchFamily="18" charset="0"/>
              </a:rPr>
              <a:t>     vascular malformation, cerebral venous thrombosis</a:t>
            </a:r>
          </a:p>
          <a:p>
            <a:pPr>
              <a:defRPr/>
            </a:pPr>
            <a:endParaRPr lang="en-GB" sz="2000" dirty="0">
              <a:latin typeface="+mj-lt"/>
              <a:cs typeface="Times New Roman" pitchFamily="18" charset="0"/>
            </a:endParaRPr>
          </a:p>
          <a:p>
            <a:pPr marL="266700" indent="-266700">
              <a:buFont typeface="Arial" pitchFamily="34" charset="0"/>
              <a:buChar char="•"/>
              <a:defRPr/>
            </a:pPr>
            <a:r>
              <a:rPr lang="en-GB" sz="3200" dirty="0">
                <a:latin typeface="+mj-lt"/>
                <a:cs typeface="Times New Roman" pitchFamily="18" charset="0"/>
              </a:rPr>
              <a:t>Headache attributed to non-vascular intracranial disorder</a:t>
            </a:r>
          </a:p>
          <a:p>
            <a:pPr>
              <a:defRPr/>
            </a:pPr>
            <a:r>
              <a:rPr lang="en-GB" sz="2000" dirty="0">
                <a:latin typeface="+mj-lt"/>
                <a:cs typeface="Times New Roman" pitchFamily="18" charset="0"/>
              </a:rPr>
              <a:t>     e.g. intracranial hypertension, post-</a:t>
            </a:r>
            <a:r>
              <a:rPr lang="en-GB" sz="2000" dirty="0" err="1">
                <a:latin typeface="+mj-lt"/>
                <a:cs typeface="Times New Roman" pitchFamily="18" charset="0"/>
              </a:rPr>
              <a:t>dural</a:t>
            </a:r>
            <a:r>
              <a:rPr lang="en-GB" sz="2000" dirty="0">
                <a:latin typeface="+mj-lt"/>
                <a:cs typeface="Times New Roman" pitchFamily="18" charset="0"/>
              </a:rPr>
              <a:t> puncture, intracranial neoplasm, epileptic </a:t>
            </a:r>
          </a:p>
          <a:p>
            <a:pPr>
              <a:defRPr/>
            </a:pPr>
            <a:r>
              <a:rPr lang="en-GB" sz="2000" dirty="0">
                <a:latin typeface="+mj-lt"/>
                <a:cs typeface="Times New Roman" pitchFamily="18" charset="0"/>
              </a:rPr>
              <a:t>     seizures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GB" sz="2000" dirty="0">
              <a:latin typeface="+mj-lt"/>
              <a:cs typeface="Times New Roman" pitchFamily="18" charset="0"/>
            </a:endParaRPr>
          </a:p>
          <a:p>
            <a:pPr marL="266700" indent="-266700">
              <a:buFont typeface="Arial" pitchFamily="34" charset="0"/>
              <a:buChar char="•"/>
              <a:defRPr/>
            </a:pPr>
            <a:r>
              <a:rPr lang="en-GB" sz="3000" dirty="0">
                <a:latin typeface="+mj-lt"/>
                <a:cs typeface="Times New Roman" pitchFamily="18" charset="0"/>
              </a:rPr>
              <a:t>Headache attributed to a substance or its withdrawal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GB" sz="3000" dirty="0">
              <a:latin typeface="+mj-lt"/>
              <a:cs typeface="Times New Roman" pitchFamily="18" charset="0"/>
            </a:endParaRPr>
          </a:p>
          <a:p>
            <a:pPr marL="266700" indent="-266700">
              <a:buFont typeface="Arial" pitchFamily="34" charset="0"/>
              <a:buChar char="•"/>
              <a:defRPr/>
            </a:pPr>
            <a:endParaRPr lang="en-GB" sz="3000" dirty="0">
              <a:latin typeface="+mj-lt"/>
              <a:cs typeface="Times New Roman" pitchFamily="18" charset="0"/>
            </a:endParaRPr>
          </a:p>
          <a:p>
            <a:pPr marL="266700" indent="-266700">
              <a:buFont typeface="Arial" pitchFamily="34" charset="0"/>
              <a:buChar char="•"/>
              <a:defRPr/>
            </a:pPr>
            <a:endParaRPr lang="en-GB" sz="3000" dirty="0">
              <a:latin typeface="+mj-lt"/>
              <a:cs typeface="Times New Roman" pitchFamily="18" charset="0"/>
            </a:endParaRPr>
          </a:p>
          <a:p>
            <a:pPr algn="ctr">
              <a:defRPr/>
            </a:pPr>
            <a:endParaRPr lang="en-GB" sz="3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384300"/>
            <a:ext cx="9372600" cy="569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3200" dirty="0">
                <a:latin typeface="+mj-lt"/>
                <a:cs typeface="Times New Roman" pitchFamily="18" charset="0"/>
              </a:rPr>
              <a:t>Headache attributed to infection</a:t>
            </a:r>
          </a:p>
          <a:p>
            <a:pPr>
              <a:defRPr/>
            </a:pPr>
            <a:r>
              <a:rPr lang="en-GB" sz="2000" dirty="0">
                <a:latin typeface="+mj-lt"/>
                <a:cs typeface="Times New Roman" pitchFamily="18" charset="0"/>
              </a:rPr>
              <a:t>     e.g. intracranial infection-meningitis, systemic infection, HIV/AIDS</a:t>
            </a:r>
          </a:p>
          <a:p>
            <a:pPr>
              <a:defRPr/>
            </a:pPr>
            <a:endParaRPr lang="en-GB" sz="2000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3200" dirty="0">
                <a:latin typeface="+mj-lt"/>
                <a:cs typeface="Times New Roman" pitchFamily="18" charset="0"/>
              </a:rPr>
              <a:t>Headache attributed to disorder of homoeostasis</a:t>
            </a:r>
          </a:p>
          <a:p>
            <a:pPr>
              <a:defRPr/>
            </a:pPr>
            <a:r>
              <a:rPr lang="en-GB" sz="2000" dirty="0">
                <a:latin typeface="+mj-lt"/>
              </a:rPr>
              <a:t>      e.g. hypoxia/</a:t>
            </a:r>
            <a:r>
              <a:rPr lang="en-GB" sz="2000" dirty="0" err="1">
                <a:latin typeface="+mj-lt"/>
              </a:rPr>
              <a:t>hypercapnia</a:t>
            </a:r>
            <a:r>
              <a:rPr lang="en-GB" sz="2000" dirty="0">
                <a:latin typeface="+mj-lt"/>
              </a:rPr>
              <a:t>, arterial hypertension, hypothyroidism, fasting</a:t>
            </a:r>
          </a:p>
          <a:p>
            <a:pPr>
              <a:defRPr/>
            </a:pPr>
            <a:endParaRPr lang="en-GB" sz="2000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3200" dirty="0">
                <a:latin typeface="+mj-lt"/>
                <a:cs typeface="Times New Roman" pitchFamily="18" charset="0"/>
              </a:rPr>
              <a:t>Headache or facial pain attributed to disorder of </a:t>
            </a:r>
          </a:p>
          <a:p>
            <a:pPr>
              <a:defRPr/>
            </a:pPr>
            <a:r>
              <a:rPr lang="en-GB" sz="3200" dirty="0">
                <a:latin typeface="+mj-lt"/>
                <a:cs typeface="Times New Roman" pitchFamily="18" charset="0"/>
              </a:rPr>
              <a:t>   cranium, neck, eyes, ears, nose, sinuses, teeth,</a:t>
            </a:r>
          </a:p>
          <a:p>
            <a:pPr>
              <a:defRPr/>
            </a:pPr>
            <a:r>
              <a:rPr lang="en-GB" sz="3200" dirty="0">
                <a:latin typeface="+mj-lt"/>
                <a:cs typeface="Times New Roman" pitchFamily="18" charset="0"/>
              </a:rPr>
              <a:t>   mouth or other facial or cranial structures</a:t>
            </a:r>
          </a:p>
          <a:p>
            <a:pPr>
              <a:defRPr/>
            </a:pPr>
            <a:r>
              <a:rPr lang="en-GB" sz="2000" dirty="0">
                <a:latin typeface="+mj-lt"/>
                <a:cs typeface="Times New Roman" pitchFamily="18" charset="0"/>
              </a:rPr>
              <a:t>     e.g. </a:t>
            </a:r>
            <a:r>
              <a:rPr lang="en-GB" sz="2000" dirty="0" err="1">
                <a:latin typeface="+mj-lt"/>
                <a:cs typeface="Times New Roman" pitchFamily="18" charset="0"/>
              </a:rPr>
              <a:t>cervicogenic</a:t>
            </a:r>
            <a:r>
              <a:rPr lang="en-GB" sz="2000" dirty="0">
                <a:latin typeface="+mj-lt"/>
                <a:cs typeface="Times New Roman" pitchFamily="18" charset="0"/>
              </a:rPr>
              <a:t> headaches</a:t>
            </a:r>
          </a:p>
          <a:p>
            <a:pPr>
              <a:defRPr/>
            </a:pPr>
            <a:endParaRPr lang="en-GB" sz="2000" dirty="0">
              <a:latin typeface="+mj-lt"/>
            </a:endParaRPr>
          </a:p>
          <a:p>
            <a:pPr marL="266700" indent="-266700">
              <a:buFont typeface="Arial" pitchFamily="34" charset="0"/>
              <a:buChar char="•"/>
              <a:defRPr/>
            </a:pPr>
            <a:r>
              <a:rPr lang="en-GB" sz="3200" dirty="0">
                <a:latin typeface="+mj-lt"/>
                <a:cs typeface="Times New Roman" pitchFamily="18" charset="0"/>
              </a:rPr>
              <a:t>Headache attributed to psychiatric disorder</a:t>
            </a:r>
          </a:p>
          <a:p>
            <a:pPr>
              <a:defRPr/>
            </a:pPr>
            <a:r>
              <a:rPr lang="en-GB" sz="2000" dirty="0">
                <a:latin typeface="+mj-lt"/>
                <a:cs typeface="Times New Roman" pitchFamily="18" charset="0"/>
              </a:rPr>
              <a:t>     e.g. somatisation/</a:t>
            </a:r>
            <a:r>
              <a:rPr lang="en-GB" sz="2000" dirty="0" err="1">
                <a:latin typeface="+mj-lt"/>
                <a:cs typeface="Times New Roman" pitchFamily="18" charset="0"/>
              </a:rPr>
              <a:t>phychotc</a:t>
            </a:r>
            <a:r>
              <a:rPr lang="en-GB" sz="2000" dirty="0">
                <a:latin typeface="+mj-lt"/>
                <a:cs typeface="Times New Roman" pitchFamily="18" charset="0"/>
              </a:rPr>
              <a:t> disorders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3200" dirty="0">
              <a:latin typeface="+mj-lt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0"/>
            <a:ext cx="9144000" cy="10461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200" b="1" dirty="0" smtClean="0">
                <a:solidFill>
                  <a:schemeClr val="bg1"/>
                </a:solidFill>
                <a:latin typeface="Calibri" pitchFamily="34" charset="0"/>
              </a:rPr>
              <a:t>Secondary Headaches</a:t>
            </a:r>
          </a:p>
          <a:p>
            <a:pPr algn="ctr" eaLnBrk="1" hangingPunct="1">
              <a:defRPr/>
            </a:pPr>
            <a:endParaRPr lang="en-GB" sz="2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2151063" y="620713"/>
            <a:ext cx="4835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GB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International Headache Society, 2</a:t>
            </a:r>
            <a:r>
              <a:rPr lang="en-GB" baseline="300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nd</a:t>
            </a:r>
            <a:r>
              <a:rPr lang="en-GB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edition 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Headache attributed to a substance or its withdrawal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09600"/>
            <a:ext cx="9144000" cy="6154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3000" dirty="0">
                <a:latin typeface="+mj-lt"/>
              </a:rPr>
              <a:t>Acute substance exposure induced headache</a:t>
            </a:r>
            <a:r>
              <a:rPr lang="en-GB" sz="2000" dirty="0">
                <a:latin typeface="+mj-lt"/>
              </a:rPr>
              <a:t>: 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GB" sz="2000" i="1" dirty="0"/>
              <a:t>NO-donors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GB" sz="2000" dirty="0"/>
              <a:t>Alcohol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GB" sz="2000" dirty="0"/>
              <a:t>PDE inhibitors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GB" sz="2000" dirty="0"/>
              <a:t>Monosodium glutamate*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GB" sz="2000" dirty="0"/>
              <a:t>Histamine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GB" sz="2000" i="1" dirty="0"/>
              <a:t>CGRP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GB" sz="2000" dirty="0"/>
              <a:t>Cocaine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GB" sz="2000" dirty="0"/>
              <a:t>Cannabis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3200" dirty="0">
                <a:latin typeface="+mj-lt"/>
              </a:rPr>
              <a:t>Medication Overuse Headache</a:t>
            </a:r>
            <a:r>
              <a:rPr lang="en-GB" sz="3200" dirty="0"/>
              <a:t>: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en-GB" sz="2000" dirty="0"/>
              <a:t>Ergotamine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en-GB" sz="2000" i="1" dirty="0" err="1"/>
              <a:t>Triptans</a:t>
            </a:r>
            <a:endParaRPr lang="en-GB" sz="2000" i="1" dirty="0"/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en-GB" sz="2000" i="1" dirty="0"/>
              <a:t>Analgesics (NSDAIS, </a:t>
            </a:r>
            <a:r>
              <a:rPr lang="en-GB" sz="2000" i="1" dirty="0" err="1"/>
              <a:t>paracetamol</a:t>
            </a:r>
            <a:r>
              <a:rPr lang="en-GB" sz="2000" i="1" dirty="0"/>
              <a:t>)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en-GB" sz="2000" dirty="0"/>
              <a:t>Opioids 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3200" dirty="0">
                <a:latin typeface="+mj-lt"/>
              </a:rPr>
              <a:t>Substance withdrawal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en-GB" sz="2000" i="1" dirty="0">
                <a:latin typeface="+mj-lt"/>
              </a:rPr>
              <a:t>Caffeine 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en-GB" sz="2000" dirty="0">
                <a:latin typeface="+mj-lt"/>
              </a:rPr>
              <a:t>Opioids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en-GB" sz="2000" dirty="0">
                <a:latin typeface="+mj-lt"/>
              </a:rPr>
              <a:t>Oestrogen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52400" y="1196975"/>
            <a:ext cx="9144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3200">
                <a:latin typeface="Calibri" pitchFamily="34" charset="0"/>
              </a:rPr>
              <a:t>T</a:t>
            </a:r>
            <a:r>
              <a:rPr lang="en-GB" sz="3200">
                <a:latin typeface="Calibri" pitchFamily="34" charset="0"/>
                <a:cs typeface="Times New Roman" pitchFamily="18" charset="0"/>
              </a:rPr>
              <a:t>he headache itself is the  primary problem, with no identifiable underlying cause → DISORDER</a:t>
            </a:r>
          </a:p>
          <a:p>
            <a:pPr marL="457200" indent="-457200"/>
            <a:endParaRPr lang="en-US" sz="320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>
                <a:latin typeface="Calibri" pitchFamily="34" charset="0"/>
              </a:rPr>
              <a:t>Most common type (~ 90%)</a:t>
            </a:r>
          </a:p>
          <a:p>
            <a:pPr marL="457200" indent="-457200"/>
            <a:endParaRPr lang="en-GB" sz="320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>
                <a:latin typeface="Calibri" pitchFamily="34" charset="0"/>
              </a:rPr>
              <a:t>Episodic (Usually recurrent)</a:t>
            </a:r>
          </a:p>
          <a:p>
            <a:pPr marL="457200" indent="-457200"/>
            <a:endParaRPr lang="en-GB" sz="320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>
                <a:latin typeface="Calibri" pitchFamily="34" charset="0"/>
              </a:rPr>
              <a:t>Normal neurologic exam</a:t>
            </a:r>
          </a:p>
          <a:p>
            <a:pPr marL="457200" indent="-457200"/>
            <a:endParaRPr lang="en-GB" sz="3200"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>
                <a:latin typeface="Calibri" pitchFamily="34" charset="0"/>
              </a:rPr>
              <a:t>Treatment should be provided for the headache</a:t>
            </a:r>
            <a:endParaRPr lang="en-GB" sz="3200">
              <a:latin typeface="Calibri" pitchFamily="34" charset="0"/>
            </a:endParaRPr>
          </a:p>
          <a:p>
            <a:pPr marL="457200" indent="-457200"/>
            <a:endParaRPr lang="en-US" sz="3200">
              <a:latin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200" b="1" dirty="0">
                <a:solidFill>
                  <a:schemeClr val="bg1"/>
                </a:solidFill>
                <a:latin typeface="+mj-lt"/>
              </a:rPr>
              <a:t>Primary Headaches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63050" cy="7381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200" b="1" dirty="0">
                <a:solidFill>
                  <a:schemeClr val="bg1"/>
                </a:solidFill>
                <a:latin typeface="+mj-lt"/>
              </a:rPr>
              <a:t>Primary Headaches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14325" y="1377950"/>
            <a:ext cx="8677275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3200" dirty="0">
                <a:latin typeface="+mj-lt"/>
                <a:cs typeface="Times New Roman" pitchFamily="18" charset="0"/>
              </a:rPr>
              <a:t>Tension-type headache</a:t>
            </a:r>
          </a:p>
          <a:p>
            <a:pPr>
              <a:defRPr/>
            </a:pPr>
            <a:endParaRPr lang="en-GB" sz="3200" dirty="0">
              <a:latin typeface="+mj-lt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3200" dirty="0">
                <a:latin typeface="+mj-lt"/>
                <a:cs typeface="Times New Roman" pitchFamily="18" charset="0"/>
              </a:rPr>
              <a:t>Migraine </a:t>
            </a:r>
          </a:p>
          <a:p>
            <a:pPr>
              <a:defRPr/>
            </a:pPr>
            <a:endParaRPr lang="en-US" sz="3200" dirty="0">
              <a:latin typeface="+mj-lt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3200" dirty="0">
                <a:latin typeface="+mj-lt"/>
                <a:cs typeface="Times New Roman" pitchFamily="18" charset="0"/>
              </a:rPr>
              <a:t>Cluster headache and other trigeminal autonomic </a:t>
            </a:r>
            <a:r>
              <a:rPr lang="en-GB" sz="3200" dirty="0" err="1">
                <a:latin typeface="+mj-lt"/>
                <a:cs typeface="Times New Roman" pitchFamily="18" charset="0"/>
              </a:rPr>
              <a:t>cephalalgias</a:t>
            </a:r>
            <a:endParaRPr lang="en-GB" sz="32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US" sz="3200" dirty="0">
              <a:latin typeface="+mj-lt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3200" dirty="0">
                <a:latin typeface="+mj-lt"/>
                <a:cs typeface="Times New Roman" pitchFamily="18" charset="0"/>
              </a:rPr>
              <a:t>Other primary headaches</a:t>
            </a:r>
          </a:p>
          <a:p>
            <a:pPr>
              <a:defRPr/>
            </a:pPr>
            <a:r>
              <a:rPr lang="en-GB" sz="3200" dirty="0">
                <a:latin typeface="+mj-lt"/>
                <a:cs typeface="Times New Roman" pitchFamily="18" charset="0"/>
              </a:rPr>
              <a:t>     </a:t>
            </a:r>
            <a:r>
              <a:rPr lang="en-GB" sz="2000" dirty="0">
                <a:latin typeface="+mj-lt"/>
                <a:cs typeface="Times New Roman" pitchFamily="18" charset="0"/>
              </a:rPr>
              <a:t>e.g. stabbing headache, cough headache, orgasmic headache, thunderclap </a:t>
            </a:r>
          </a:p>
          <a:p>
            <a:pPr>
              <a:defRPr/>
            </a:pPr>
            <a:r>
              <a:rPr lang="en-GB" sz="2000" dirty="0">
                <a:latin typeface="+mj-lt"/>
                <a:cs typeface="Times New Roman" pitchFamily="18" charset="0"/>
              </a:rPr>
              <a:t>        headache</a:t>
            </a:r>
            <a:endParaRPr lang="en-GB" sz="32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200" b="1" dirty="0">
                <a:solidFill>
                  <a:schemeClr val="bg1"/>
                </a:solidFill>
                <a:latin typeface="+mj-lt"/>
              </a:rPr>
              <a:t>Tension Type Headache (TTH)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990600"/>
            <a:ext cx="8763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Very common (~60-80%; Women : Men 3:1)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endParaRPr lang="en-US" sz="3200" dirty="0" smtClean="0">
              <a:latin typeface="+mj-lt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Pain characteristics: </a:t>
            </a: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j-lt"/>
              </a:rPr>
              <a:t>Bilateral tightness/pressure</a:t>
            </a: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j-lt"/>
              </a:rPr>
              <a:t>Mild to moderate</a:t>
            </a: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j-lt"/>
              </a:rPr>
              <a:t>Not aggravated by movement</a:t>
            </a: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+mj-lt"/>
              </a:rPr>
              <a:t>Duration: 30 min to several days</a:t>
            </a: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endParaRPr lang="en-US" sz="3200" dirty="0" smtClean="0">
              <a:latin typeface="+mj-lt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N</a:t>
            </a:r>
            <a:r>
              <a:rPr lang="en-AU" sz="3200" dirty="0" smtClean="0">
                <a:latin typeface="+mj-lt"/>
              </a:rPr>
              <a:t>o nausea, photophobia and </a:t>
            </a:r>
            <a:r>
              <a:rPr lang="en-AU" sz="3200" dirty="0" err="1" smtClean="0">
                <a:latin typeface="+mj-lt"/>
              </a:rPr>
              <a:t>phonophobia</a:t>
            </a:r>
            <a:endParaRPr lang="en-AU" sz="3200" dirty="0" smtClean="0">
              <a:latin typeface="+mj-lt"/>
            </a:endParaRPr>
          </a:p>
          <a:p>
            <a:pPr marL="0" indent="0" eaLnBrk="1" hangingPunct="1">
              <a:defRPr/>
            </a:pPr>
            <a:endParaRPr lang="en-US" sz="3200" dirty="0" smtClean="0">
              <a:latin typeface="+mj-lt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3% of the population has chronic TTH ( ≥ 15 days, 6 months)</a:t>
            </a:r>
          </a:p>
          <a:p>
            <a:pPr marL="0" indent="0" eaLnBrk="1" hangingPunct="1">
              <a:defRPr/>
            </a:pPr>
            <a:endParaRPr lang="en-US" sz="3200" dirty="0" smtClean="0">
              <a:latin typeface="+mj-lt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>
              <a:latin typeface="+mj-lt"/>
            </a:endParaRPr>
          </a:p>
        </p:txBody>
      </p:sp>
      <p:pic>
        <p:nvPicPr>
          <p:cNvPr id="16388" name="Picture 8" descr="heada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2020888"/>
            <a:ext cx="1784350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200" b="1" dirty="0">
                <a:solidFill>
                  <a:schemeClr val="bg1"/>
                </a:solidFill>
                <a:latin typeface="+mj-lt"/>
              </a:rPr>
              <a:t>Pathophysiology of TTH</a:t>
            </a: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304800" y="1454150"/>
            <a:ext cx="8839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 Unknown</a:t>
            </a:r>
          </a:p>
          <a:p>
            <a:pPr eaLnBrk="1" hangingPunct="1">
              <a:defRPr/>
            </a:pPr>
            <a:endParaRPr lang="en-US" sz="3200" dirty="0" smtClean="0">
              <a:latin typeface="+mj-lt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 Absence of excessive muscle contraction and </a:t>
            </a:r>
          </a:p>
          <a:p>
            <a:pPr eaLnBrk="1" hangingPunct="1">
              <a:defRPr/>
            </a:pP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  muscle ischemia</a:t>
            </a:r>
          </a:p>
          <a:p>
            <a:pPr eaLnBrk="1" hangingPunct="1">
              <a:defRPr/>
            </a:pPr>
            <a:endParaRPr lang="en-US" sz="3200" dirty="0" smtClean="0">
              <a:latin typeface="+mj-lt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 Episodic TTH: possible peripheral sensitization </a:t>
            </a:r>
          </a:p>
          <a:p>
            <a:pPr eaLnBrk="1" hangingPunct="1">
              <a:defRPr/>
            </a:pPr>
            <a:r>
              <a:rPr lang="en-US" sz="3200" dirty="0" smtClean="0">
                <a:latin typeface="+mj-lt"/>
              </a:rPr>
              <a:t> 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  Chronic TTH: possible central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solidFill>
            <a:srgbClr val="005A9E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200" b="1" dirty="0">
                <a:solidFill>
                  <a:schemeClr val="bg1"/>
                </a:solidFill>
                <a:latin typeface="+mj-lt"/>
              </a:rPr>
              <a:t>Treatment options for TTH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52400" y="1301750"/>
            <a:ext cx="8991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latin typeface="+mj-lt"/>
              </a:rPr>
              <a:t>Acute  Treatment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 Analgesics (aspirin, </a:t>
            </a:r>
            <a:r>
              <a:rPr lang="en-US" sz="3200" dirty="0" err="1" smtClean="0">
                <a:latin typeface="+mj-lt"/>
              </a:rPr>
              <a:t>paracetamol</a:t>
            </a:r>
            <a:r>
              <a:rPr lang="en-US" sz="3200" dirty="0" smtClean="0">
                <a:latin typeface="+mj-lt"/>
              </a:rPr>
              <a:t>), NSAIDs, </a:t>
            </a:r>
            <a:r>
              <a:rPr lang="en-US" sz="3200" dirty="0" err="1" smtClean="0">
                <a:latin typeface="+mj-lt"/>
              </a:rPr>
              <a:t>triptans</a:t>
            </a:r>
            <a:endParaRPr lang="en-US" sz="3200" dirty="0" smtClean="0">
              <a:latin typeface="+mj-lt"/>
            </a:endParaRPr>
          </a:p>
          <a:p>
            <a:pPr eaLnBrk="1" hangingPunct="1">
              <a:defRPr/>
            </a:pPr>
            <a:endParaRPr lang="en-US" sz="3200" dirty="0" smtClean="0">
              <a:latin typeface="+mj-lt"/>
            </a:endParaRPr>
          </a:p>
          <a:p>
            <a:pPr eaLnBrk="1" hangingPunct="1">
              <a:defRPr/>
            </a:pPr>
            <a:r>
              <a:rPr lang="en-US" sz="3200" dirty="0" smtClean="0">
                <a:latin typeface="+mj-lt"/>
              </a:rPr>
              <a:t>* MOH</a:t>
            </a:r>
          </a:p>
          <a:p>
            <a:pPr eaLnBrk="1" hangingPunct="1">
              <a:defRPr/>
            </a:pPr>
            <a:endParaRPr lang="en-US" sz="3200" dirty="0" smtClean="0">
              <a:latin typeface="+mj-lt"/>
            </a:endParaRPr>
          </a:p>
          <a:p>
            <a:pPr eaLnBrk="1" hangingPunct="1">
              <a:defRPr/>
            </a:pPr>
            <a:r>
              <a:rPr lang="en-US" sz="3200" b="1" dirty="0" smtClean="0">
                <a:latin typeface="+mj-lt"/>
              </a:rPr>
              <a:t>Preventive Treatment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 Amitriptyline  (tricyclic anti-depressant) </a:t>
            </a:r>
          </a:p>
          <a:p>
            <a:pPr eaLnBrk="1" hangingPunct="1">
              <a:defRPr/>
            </a:pPr>
            <a:endParaRPr lang="en-US" sz="3200" dirty="0" smtClean="0">
              <a:latin typeface="+mj-lt"/>
            </a:endParaRPr>
          </a:p>
        </p:txBody>
      </p:sp>
      <p:grpSp>
        <p:nvGrpSpPr>
          <p:cNvPr id="18436" name="Group 14"/>
          <p:cNvGrpSpPr>
            <a:grpSpLocks/>
          </p:cNvGrpSpPr>
          <p:nvPr/>
        </p:nvGrpSpPr>
        <p:grpSpPr bwMode="auto">
          <a:xfrm>
            <a:off x="1657350" y="2784475"/>
            <a:ext cx="361950" cy="457200"/>
            <a:chOff x="3581400" y="3505201"/>
            <a:chExt cx="457200" cy="533399"/>
          </a:xfrm>
        </p:grpSpPr>
        <p:sp>
          <p:nvSpPr>
            <p:cNvPr id="7" name="Flowchart: Punched Tape 6"/>
            <p:cNvSpPr/>
            <p:nvPr/>
          </p:nvSpPr>
          <p:spPr>
            <a:xfrm>
              <a:off x="3581400" y="3505201"/>
              <a:ext cx="457200" cy="346340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581400" y="3540391"/>
              <a:ext cx="0" cy="4982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solidFill>
            <a:srgbClr val="005A9E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200" b="1" dirty="0">
                <a:solidFill>
                  <a:schemeClr val="bg1"/>
                </a:solidFill>
                <a:latin typeface="+mj-lt"/>
              </a:rPr>
              <a:t>Trigeminal Autonomic </a:t>
            </a:r>
            <a:r>
              <a:rPr lang="en-US" sz="4200" b="1" dirty="0" err="1">
                <a:solidFill>
                  <a:schemeClr val="bg1"/>
                </a:solidFill>
                <a:latin typeface="+mj-lt"/>
              </a:rPr>
              <a:t>Cephalalgias</a:t>
            </a:r>
            <a:r>
              <a:rPr lang="en-US" sz="4200" b="1" dirty="0">
                <a:solidFill>
                  <a:schemeClr val="bg1"/>
                </a:solidFill>
                <a:latin typeface="+mj-lt"/>
              </a:rPr>
              <a:t> (TACs)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2057400"/>
            <a:ext cx="8382000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3200" dirty="0">
                <a:latin typeface="+mj-lt"/>
              </a:rPr>
              <a:t>Cluster Headache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3200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3200" dirty="0">
                <a:latin typeface="+mj-lt"/>
              </a:rPr>
              <a:t>Paroxysmal </a:t>
            </a:r>
            <a:r>
              <a:rPr lang="en-GB" sz="3200" dirty="0" err="1">
                <a:latin typeface="+mj-lt"/>
              </a:rPr>
              <a:t>Hemicrania</a:t>
            </a:r>
            <a:r>
              <a:rPr lang="en-GB" sz="3200" dirty="0">
                <a:latin typeface="+mj-lt"/>
              </a:rPr>
              <a:t>*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3200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3200" dirty="0">
                <a:latin typeface="+mj-lt"/>
              </a:rPr>
              <a:t>Short-lasting Unilateral </a:t>
            </a:r>
            <a:r>
              <a:rPr lang="en-GB" sz="3200" dirty="0" err="1">
                <a:latin typeface="+mj-lt"/>
              </a:rPr>
              <a:t>Neuralgiform</a:t>
            </a:r>
            <a:r>
              <a:rPr lang="en-GB" sz="3200" dirty="0">
                <a:latin typeface="+mj-lt"/>
              </a:rPr>
              <a:t>  Headache Attacks with </a:t>
            </a:r>
            <a:r>
              <a:rPr lang="en-GB" sz="3200" dirty="0" err="1">
                <a:latin typeface="+mj-lt"/>
              </a:rPr>
              <a:t>comjuctival</a:t>
            </a:r>
            <a:r>
              <a:rPr lang="en-GB" sz="3200" dirty="0">
                <a:latin typeface="+mj-lt"/>
              </a:rPr>
              <a:t> injection and Tearing (SUNCT)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3200" dirty="0">
              <a:latin typeface="+mj-lt"/>
            </a:endParaRPr>
          </a:p>
          <a:p>
            <a:pPr>
              <a:defRPr/>
            </a:pPr>
            <a:endParaRPr lang="en-GB" sz="3200" dirty="0">
              <a:latin typeface="+mj-lt"/>
            </a:endParaRPr>
          </a:p>
          <a:p>
            <a:pPr algn="r">
              <a:defRPr/>
            </a:pPr>
            <a:r>
              <a:rPr lang="en-GB" sz="2400" dirty="0">
                <a:latin typeface="+mj-lt"/>
              </a:rPr>
              <a:t>* complete relief by indomethacin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28600" y="2286000"/>
          <a:ext cx="88392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228600" y="1600200"/>
            <a:ext cx="8839200" cy="762000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0" y="1763713"/>
            <a:ext cx="8839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200"/>
              <a:t>        4     15                          30                                                        180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1143000"/>
            <a:ext cx="3962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3200" dirty="0">
                <a:latin typeface="+mj-lt"/>
              </a:rPr>
              <a:t>Duration (min)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3810000"/>
            <a:ext cx="4800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3200" dirty="0">
                <a:latin typeface="+mj-lt"/>
              </a:rPr>
              <a:t>Frequency (attacks/day)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152400" y="5105400"/>
          <a:ext cx="88392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ight Arrow 9"/>
          <p:cNvSpPr/>
          <p:nvPr/>
        </p:nvSpPr>
        <p:spPr>
          <a:xfrm>
            <a:off x="152400" y="4419600"/>
            <a:ext cx="1676400" cy="762000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2057400" y="4432300"/>
            <a:ext cx="2286000" cy="762000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4648200" y="4419600"/>
            <a:ext cx="4191000" cy="762000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91" name="TextBox 14"/>
          <p:cNvSpPr txBox="1">
            <a:spLocks noChangeArrowheads="1"/>
          </p:cNvSpPr>
          <p:nvPr/>
        </p:nvSpPr>
        <p:spPr bwMode="auto">
          <a:xfrm>
            <a:off x="76200" y="4598988"/>
            <a:ext cx="8839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200"/>
              <a:t>   0.5 - 8                      &gt; 5                                  3 - 200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solidFill>
            <a:srgbClr val="005A9E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200" b="1" dirty="0">
                <a:solidFill>
                  <a:schemeClr val="bg1"/>
                </a:solidFill>
                <a:latin typeface="+mj-lt"/>
              </a:rPr>
              <a:t>Trigeminal Autonomic </a:t>
            </a:r>
            <a:r>
              <a:rPr lang="en-US" sz="4200" b="1" dirty="0" err="1">
                <a:solidFill>
                  <a:schemeClr val="bg1"/>
                </a:solidFill>
                <a:latin typeface="+mj-lt"/>
              </a:rPr>
              <a:t>Cephalalgias</a:t>
            </a:r>
            <a:endParaRPr lang="en-US" sz="42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M Drive_16_8_2010\migrane (D)\slides\hirez\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t="15010" r="11179" b="16309"/>
          <a:stretch>
            <a:fillRect/>
          </a:stretch>
        </p:blipFill>
        <p:spPr bwMode="auto">
          <a:xfrm>
            <a:off x="4829175" y="1447800"/>
            <a:ext cx="41243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G:\M Drive_16_8_2010\migrane (D)\slides\hirez\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8" t="8673" r="9370" b="4642"/>
          <a:stretch>
            <a:fillRect/>
          </a:stretch>
        </p:blipFill>
        <p:spPr bwMode="auto">
          <a:xfrm>
            <a:off x="176213" y="1905000"/>
            <a:ext cx="44831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7620000" y="5940425"/>
            <a:ext cx="175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400"/>
              <a:t>British Museum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7540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300" b="1" dirty="0">
                <a:solidFill>
                  <a:schemeClr val="bg1"/>
                </a:solidFill>
                <a:latin typeface="+mj-lt"/>
              </a:rPr>
              <a:t>Headache is not a modern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0"/>
            <a:ext cx="9144000" cy="784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500" b="1" dirty="0">
                <a:solidFill>
                  <a:schemeClr val="bg1"/>
                </a:solidFill>
                <a:latin typeface="+mj-lt"/>
              </a:rPr>
              <a:t>     Cluster Headache (CH)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" y="1600200"/>
            <a:ext cx="8763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0.5-1% prevalence (</a:t>
            </a:r>
            <a:r>
              <a:rPr lang="en-US" sz="3200" dirty="0" err="1" smtClean="0">
                <a:latin typeface="+mj-lt"/>
              </a:rPr>
              <a:t>Women:Men</a:t>
            </a:r>
            <a:r>
              <a:rPr lang="en-US" sz="3200" dirty="0" smtClean="0">
                <a:latin typeface="+mj-lt"/>
              </a:rPr>
              <a:t> 1:4.3)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endParaRPr lang="en-US" sz="2000" dirty="0" smtClean="0">
              <a:latin typeface="+mj-lt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Pain characteristics: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Myriad Pro" pitchFamily="34" charset="0"/>
              </a:rPr>
              <a:t>Excruciating o</a:t>
            </a:r>
            <a:r>
              <a:rPr lang="en-AU" sz="2000" dirty="0" err="1" smtClean="0">
                <a:latin typeface="Myriad Pro" pitchFamily="34" charset="0"/>
              </a:rPr>
              <a:t>rbital</a:t>
            </a:r>
            <a:r>
              <a:rPr lang="en-AU" sz="2000" dirty="0" smtClean="0">
                <a:latin typeface="Myriad Pro" pitchFamily="34" charset="0"/>
              </a:rPr>
              <a:t>/supraorbital/temporal pain</a:t>
            </a:r>
            <a:endParaRPr lang="en-US" sz="2000" dirty="0" smtClean="0">
              <a:latin typeface="Myriad Pro" pitchFamily="34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Myriad Pro" pitchFamily="34" charset="0"/>
              </a:rPr>
              <a:t>Unilateral, </a:t>
            </a:r>
            <a:r>
              <a:rPr lang="en-AU" sz="2000" dirty="0" smtClean="0">
                <a:latin typeface="Myriad Pro" pitchFamily="34" charset="0"/>
              </a:rPr>
              <a:t>stabbing-like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Myriad Pro" pitchFamily="34" charset="0"/>
              </a:rPr>
              <a:t>Duration: 15 min to 3h</a:t>
            </a:r>
          </a:p>
          <a:p>
            <a:pPr marL="0" indent="0" eaLnBrk="1" hangingPunct="1">
              <a:defRPr/>
            </a:pPr>
            <a:endParaRPr lang="en-US" sz="2000" dirty="0" smtClean="0">
              <a:latin typeface="Myriad Pro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At least one </a:t>
            </a:r>
            <a:r>
              <a:rPr lang="en-US" sz="3200" dirty="0" err="1" smtClean="0">
                <a:latin typeface="+mj-lt"/>
              </a:rPr>
              <a:t>ipsilateral</a:t>
            </a:r>
            <a:r>
              <a:rPr lang="en-US" sz="3200" dirty="0" smtClean="0">
                <a:latin typeface="+mj-lt"/>
              </a:rPr>
              <a:t> autonomic feature </a:t>
            </a:r>
            <a:r>
              <a:rPr lang="en-US" sz="2000" dirty="0" smtClean="0">
                <a:latin typeface="Myriad Pro" pitchFamily="34" charset="0"/>
              </a:rPr>
              <a:t>(</a:t>
            </a:r>
            <a:r>
              <a:rPr lang="en-US" sz="2000" dirty="0" err="1" smtClean="0">
                <a:latin typeface="Myriad Pro" pitchFamily="34" charset="0"/>
              </a:rPr>
              <a:t>conjunctival</a:t>
            </a:r>
            <a:r>
              <a:rPr lang="en-US" sz="2000" dirty="0" smtClean="0">
                <a:latin typeface="Myriad Pro" pitchFamily="34" charset="0"/>
              </a:rPr>
              <a:t> lacrimation, nasal congestion  and/or rhinorrhea, eyelid edema, forehead and facial sweating)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000" dirty="0" smtClean="0">
              <a:latin typeface="+mj-lt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Remission period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5"/>
          <a:stretch>
            <a:fillRect/>
          </a:stretch>
        </p:blipFill>
        <p:spPr bwMode="auto">
          <a:xfrm>
            <a:off x="0" y="1676400"/>
            <a:ext cx="47244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4724400" y="2286000"/>
            <a:ext cx="4419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3200" dirty="0">
                <a:latin typeface="+mj-lt"/>
              </a:rPr>
              <a:t>Hypothalamic activation</a:t>
            </a:r>
          </a:p>
          <a:p>
            <a:pPr>
              <a:defRPr/>
            </a:pPr>
            <a:endParaRPr lang="en-US" sz="3200" dirty="0">
              <a:latin typeface="+mj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3200" dirty="0">
                <a:latin typeface="+mj-lt"/>
              </a:rPr>
              <a:t>Effective</a:t>
            </a:r>
            <a:r>
              <a:rPr lang="en-US" sz="3200" dirty="0"/>
              <a:t> </a:t>
            </a:r>
            <a:r>
              <a:rPr lang="en-US" sz="3200" dirty="0">
                <a:latin typeface="+mj-lt"/>
              </a:rPr>
              <a:t>DBS in posterior hypothalamus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3200" dirty="0">
              <a:latin typeface="+mj-lt"/>
            </a:endParaRP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-152400" y="0"/>
            <a:ext cx="9448800" cy="13843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200" b="1" dirty="0">
                <a:solidFill>
                  <a:schemeClr val="bg1"/>
                </a:solidFill>
                <a:latin typeface="+mj-lt"/>
              </a:rPr>
              <a:t>TACs Pathophysiology- Hypothalamic </a:t>
            </a:r>
            <a:r>
              <a:rPr lang="en-US" sz="4200" b="1" dirty="0" err="1">
                <a:solidFill>
                  <a:schemeClr val="bg1"/>
                </a:solidFill>
                <a:latin typeface="+mj-lt"/>
              </a:rPr>
              <a:t>mulfunction</a:t>
            </a:r>
            <a:r>
              <a:rPr lang="en-US" sz="42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2057400" y="6473825"/>
            <a:ext cx="2357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latin typeface="Calibri" pitchFamily="34" charset="0"/>
              </a:rPr>
              <a:t>May A. Lancet 2005; 366:847</a:t>
            </a:r>
            <a:endParaRPr lang="en-US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200" b="1" dirty="0">
                <a:solidFill>
                  <a:schemeClr val="bg1"/>
                </a:solidFill>
                <a:latin typeface="+mj-lt"/>
              </a:rPr>
              <a:t>Treatment options for Cluster Headache</a:t>
            </a:r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152400" y="1377950"/>
            <a:ext cx="8991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latin typeface="+mj-lt"/>
              </a:rPr>
              <a:t>Acute  Treatment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 100% Oxygen inhalation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3200" dirty="0" err="1" smtClean="0">
                <a:latin typeface="+mj-lt"/>
              </a:rPr>
              <a:t>Sumatriptan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injection or nasal spray </a:t>
            </a:r>
            <a:r>
              <a:rPr lang="en-US" sz="2400" dirty="0" smtClean="0">
                <a:latin typeface="+mj-lt"/>
              </a:rPr>
              <a:t>(5-HT</a:t>
            </a:r>
            <a:r>
              <a:rPr lang="en-US" sz="2400" baseline="-25000" dirty="0" smtClean="0">
                <a:latin typeface="+mj-lt"/>
              </a:rPr>
              <a:t>1B/D</a:t>
            </a:r>
            <a:r>
              <a:rPr lang="en-US" sz="2400" dirty="0" smtClean="0">
                <a:latin typeface="+mj-lt"/>
              </a:rPr>
              <a:t> agonist)</a:t>
            </a:r>
          </a:p>
          <a:p>
            <a:pPr eaLnBrk="1" hangingPunct="1">
              <a:defRPr/>
            </a:pPr>
            <a:endParaRPr lang="en-US" sz="3200" dirty="0" smtClean="0">
              <a:latin typeface="+mj-lt"/>
            </a:endParaRPr>
          </a:p>
          <a:p>
            <a:pPr eaLnBrk="1" hangingPunct="1">
              <a:defRPr/>
            </a:pPr>
            <a:r>
              <a:rPr lang="en-US" sz="3200" b="1" dirty="0" smtClean="0">
                <a:latin typeface="+mj-lt"/>
              </a:rPr>
              <a:t>Preventive Treatment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Verapamil (L-type calcium channel blocker)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Ergot alkaloids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Lithium salt (Li</a:t>
            </a:r>
            <a:r>
              <a:rPr lang="en-US" sz="3200" baseline="30000" dirty="0" smtClean="0">
                <a:latin typeface="+mj-lt"/>
              </a:rPr>
              <a:t>+</a:t>
            </a:r>
            <a:r>
              <a:rPr lang="en-US" sz="3200" dirty="0" smtClean="0">
                <a:latin typeface="+mj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200" b="1" dirty="0">
                <a:solidFill>
                  <a:schemeClr val="bg1"/>
                </a:solidFill>
                <a:latin typeface="+mj-lt"/>
              </a:rPr>
              <a:t>Treatment options for Cluster Headache</a:t>
            </a:r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152400" y="719138"/>
            <a:ext cx="8991600" cy="598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latin typeface="+mj-lt"/>
              </a:rPr>
              <a:t>Surgical treatment?</a:t>
            </a:r>
          </a:p>
          <a:p>
            <a:pPr eaLnBrk="1" hangingPunct="1">
              <a:defRPr/>
            </a:pPr>
            <a:endParaRPr lang="en-US" sz="1000" b="1" dirty="0" smtClean="0">
              <a:latin typeface="+mj-lt"/>
            </a:endParaRP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Medically intractable cases (10-20%)</a:t>
            </a:r>
          </a:p>
          <a:p>
            <a:pPr eaLnBrk="1" hangingPunct="1">
              <a:defRPr/>
            </a:pPr>
            <a:endParaRPr lang="en-US" sz="2400" b="1" dirty="0" smtClean="0">
              <a:latin typeface="+mj-lt"/>
            </a:endParaRP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Deep Brain Stimulation (DBS) </a:t>
            </a:r>
          </a:p>
          <a:p>
            <a:pPr marL="45720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</a:rPr>
              <a:t> Multi-center uncontrolled studies</a:t>
            </a:r>
          </a:p>
          <a:p>
            <a:pPr marL="45720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</a:rPr>
              <a:t> Intended site of stimulation: Posterior hypothalamus</a:t>
            </a:r>
          </a:p>
          <a:p>
            <a:pPr marL="45720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</a:rPr>
              <a:t> &gt; 60% efficacy </a:t>
            </a:r>
          </a:p>
          <a:p>
            <a:pPr marL="45720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</a:rPr>
              <a:t> Safe</a:t>
            </a:r>
          </a:p>
          <a:p>
            <a:pPr marL="45720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</a:rPr>
              <a:t> Need for large, randomized, controlled, and double-blinded trials</a:t>
            </a:r>
          </a:p>
          <a:p>
            <a:pPr eaLnBrk="1" hangingPunct="1">
              <a:defRPr/>
            </a:pPr>
            <a:endParaRPr lang="en-US" sz="2400" dirty="0" smtClean="0">
              <a:latin typeface="+mj-lt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Occipital Nerve Stimulation</a:t>
            </a:r>
          </a:p>
          <a:p>
            <a:pPr marL="45720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</a:rPr>
              <a:t> Uncontrolled studies</a:t>
            </a:r>
          </a:p>
          <a:p>
            <a:pPr marL="45720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</a:rPr>
              <a:t> Good efficacy</a:t>
            </a:r>
          </a:p>
          <a:p>
            <a:pPr marL="45720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</a:rPr>
              <a:t> Less invasive than DBS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84238"/>
          <a:ext cx="9144000" cy="5905500"/>
        </p:xfrm>
        <a:graphic>
          <a:graphicData uri="http://schemas.openxmlformats.org/drawingml/2006/table">
            <a:tbl>
              <a:tblPr/>
              <a:tblGrid>
                <a:gridCol w="2590800"/>
                <a:gridCol w="533400"/>
                <a:gridCol w="6019800"/>
              </a:tblGrid>
              <a:tr h="487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IHS code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Classification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52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Primary headaches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174" marR="44174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Migraine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Tension-type headache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5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Cluster headache and other trigeminal autonomic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cephalalgias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5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Other primary headaches</a:t>
                      </a: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520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Secondary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headaches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174" marR="44174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Headache attributed to head and/or neck trauma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5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Headache attributed to cranial or cervical vascular disorder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5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Headache attributed to non-vascular intracranial disorder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5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Headache attributed to a substance or its withdrawal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5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Headache attributed to infection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5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Headache attributed to disorder of homoeostasis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315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Headache or facial pain attributed to disorder of cranium, neck, eyes, ears, nose, sinuses, teeth, mouth or other facial or cranial structures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5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Headache attributed to psychiatric disorder</a:t>
                      </a: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5952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Central neuralgias, central and primary facial pains, other headaches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174" marR="44174" marT="0" marB="0" anchor="b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13.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Cranial neuralgias and central causes of facial pain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0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14.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Other headache, cranial neuralgia, central or primary facial pain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9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International Classification of Headache Disorders (ICHD)</a:t>
            </a:r>
          </a:p>
          <a:p>
            <a:pPr algn="ctr" eaLnBrk="1" hangingPunct="1">
              <a:defRPr/>
            </a:pPr>
            <a:endParaRPr lang="en-GB" sz="2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643" name="Rectangle 1"/>
          <p:cNvSpPr>
            <a:spLocks noChangeArrowheads="1"/>
          </p:cNvSpPr>
          <p:nvPr/>
        </p:nvSpPr>
        <p:spPr bwMode="auto">
          <a:xfrm>
            <a:off x="2151063" y="427038"/>
            <a:ext cx="4835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GB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International Headache Society, 2</a:t>
            </a:r>
            <a:r>
              <a:rPr lang="en-GB" baseline="300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nd</a:t>
            </a:r>
            <a:r>
              <a:rPr lang="en-GB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edition 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http://t2.gstatic.com/images?q=tbn:ANd9GcQs4gdpa4esKb3gA0ogWjQYTqnKhECnEv6_K8DajW-S5ozVYWlbr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518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200" b="1" dirty="0">
                <a:solidFill>
                  <a:schemeClr val="bg1"/>
                </a:solidFill>
                <a:latin typeface="+mj-lt"/>
              </a:rPr>
              <a:t>What a headache…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200" b="1" dirty="0">
                <a:solidFill>
                  <a:schemeClr val="bg1"/>
                </a:solidFill>
                <a:latin typeface="+mj-lt"/>
              </a:rPr>
              <a:t>Headache Disorders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21875" r="16354" b="66667"/>
          <a:stretch>
            <a:fillRect/>
          </a:stretch>
        </p:blipFill>
        <p:spPr bwMode="auto">
          <a:xfrm>
            <a:off x="-6350" y="1066800"/>
            <a:ext cx="9150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39"/>
          <a:stretch>
            <a:fillRect/>
          </a:stretch>
        </p:blipFill>
        <p:spPr bwMode="auto">
          <a:xfrm>
            <a:off x="0" y="1905000"/>
            <a:ext cx="28194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0" y="2286000"/>
          <a:ext cx="9139006" cy="1143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62000"/>
                <a:gridCol w="1295400"/>
                <a:gridCol w="1295400"/>
                <a:gridCol w="1676400"/>
                <a:gridCol w="1295400"/>
                <a:gridCol w="1447800"/>
                <a:gridCol w="13666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All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headaches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Africa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Americas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Eastern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Mediterranean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Europe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South-East Asia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Western Pacific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292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21.6 %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46.5%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78.8%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56.1%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63.9%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52.8%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31" b="9979"/>
          <a:stretch>
            <a:fillRect/>
          </a:stretch>
        </p:blipFill>
        <p:spPr bwMode="auto">
          <a:xfrm>
            <a:off x="1219200" y="3886200"/>
            <a:ext cx="6858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80" b="17166"/>
          <a:stretch>
            <a:fillRect/>
          </a:stretch>
        </p:blipFill>
        <p:spPr bwMode="auto">
          <a:xfrm>
            <a:off x="1219200" y="5181600"/>
            <a:ext cx="6858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200" b="1" dirty="0">
                <a:solidFill>
                  <a:schemeClr val="bg1"/>
                </a:solidFill>
                <a:latin typeface="+mj-lt"/>
              </a:rPr>
              <a:t>Preview....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143000"/>
            <a:ext cx="8001000" cy="5170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600" dirty="0">
                <a:latin typeface="+mj-lt"/>
              </a:rPr>
              <a:t> What is a headache?</a:t>
            </a:r>
          </a:p>
          <a:p>
            <a:pPr>
              <a:defRPr/>
            </a:pPr>
            <a:endParaRPr lang="en-US" sz="14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latin typeface="+mj-lt"/>
              </a:rPr>
              <a:t> </a:t>
            </a:r>
            <a:r>
              <a:rPr lang="en-US" sz="3600" dirty="0">
                <a:latin typeface="+mj-lt"/>
              </a:rPr>
              <a:t>Headaches Classification</a:t>
            </a:r>
          </a:p>
          <a:p>
            <a:pPr>
              <a:buFont typeface="Arial" pitchFamily="34" charset="0"/>
              <a:buChar char="•"/>
              <a:defRPr/>
            </a:pPr>
            <a:endParaRPr lang="en-US" sz="14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latin typeface="+mj-lt"/>
              </a:rPr>
              <a:t> </a:t>
            </a:r>
            <a:r>
              <a:rPr lang="en-US" sz="3600" dirty="0">
                <a:latin typeface="+mj-lt"/>
              </a:rPr>
              <a:t>Secondary Headaches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600" dirty="0">
                <a:latin typeface="+mj-lt"/>
              </a:rPr>
              <a:t> Red Flags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600" dirty="0">
                <a:latin typeface="+mj-lt"/>
              </a:rPr>
              <a:t> Medication Overuse Headaches</a:t>
            </a:r>
          </a:p>
          <a:p>
            <a:pPr lvl="1">
              <a:defRPr/>
            </a:pPr>
            <a:endParaRPr lang="en-US" sz="1400" dirty="0">
              <a:latin typeface="+mj-lt"/>
            </a:endParaRPr>
          </a:p>
          <a:p>
            <a:pPr marL="57150" lvl="1">
              <a:buFont typeface="Arial" pitchFamily="34" charset="0"/>
              <a:buChar char="•"/>
              <a:defRPr/>
            </a:pPr>
            <a:r>
              <a:rPr lang="en-US" sz="3200" dirty="0">
                <a:latin typeface="+mj-lt"/>
              </a:rPr>
              <a:t> </a:t>
            </a:r>
            <a:r>
              <a:rPr lang="en-US" sz="3600" dirty="0">
                <a:latin typeface="+mj-lt"/>
              </a:rPr>
              <a:t>Primary Headaches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600" dirty="0">
                <a:latin typeface="+mj-lt"/>
              </a:rPr>
              <a:t> Tension Type Headache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600" dirty="0">
                <a:latin typeface="+mj-lt"/>
              </a:rPr>
              <a:t> Trigeminal autonomic </a:t>
            </a:r>
            <a:r>
              <a:rPr lang="en-US" sz="3600" dirty="0" err="1">
                <a:latin typeface="+mj-lt"/>
              </a:rPr>
              <a:t>cephalalgias</a:t>
            </a:r>
            <a:endParaRPr lang="en-US" sz="3600" dirty="0">
              <a:latin typeface="+mj-lt"/>
            </a:endParaRPr>
          </a:p>
        </p:txBody>
      </p:sp>
      <p:grpSp>
        <p:nvGrpSpPr>
          <p:cNvPr id="5124" name="Group 14"/>
          <p:cNvGrpSpPr>
            <a:grpSpLocks/>
          </p:cNvGrpSpPr>
          <p:nvPr/>
        </p:nvGrpSpPr>
        <p:grpSpPr bwMode="auto">
          <a:xfrm>
            <a:off x="3352800" y="3352800"/>
            <a:ext cx="457200" cy="533400"/>
            <a:chOff x="3581400" y="3505201"/>
            <a:chExt cx="457200" cy="533399"/>
          </a:xfrm>
        </p:grpSpPr>
        <p:sp>
          <p:nvSpPr>
            <p:cNvPr id="7" name="Flowchart: Punched Tape 6"/>
            <p:cNvSpPr/>
            <p:nvPr/>
          </p:nvSpPr>
          <p:spPr>
            <a:xfrm>
              <a:off x="3581400" y="3505201"/>
              <a:ext cx="457200" cy="346074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581400" y="3540126"/>
              <a:ext cx="0" cy="4984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152400" y="1250950"/>
            <a:ext cx="8915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600" dirty="0">
                <a:latin typeface="+mj-lt"/>
              </a:rPr>
              <a:t> A </a:t>
            </a:r>
            <a:r>
              <a:rPr lang="en-US" sz="3600" i="1" dirty="0">
                <a:latin typeface="+mj-lt"/>
              </a:rPr>
              <a:t>headache</a:t>
            </a:r>
            <a:r>
              <a:rPr lang="en-US" sz="3600" dirty="0">
                <a:latin typeface="+mj-lt"/>
              </a:rPr>
              <a:t> or </a:t>
            </a:r>
            <a:r>
              <a:rPr lang="en-US" sz="3600" i="1" dirty="0" err="1">
                <a:latin typeface="+mj-lt"/>
              </a:rPr>
              <a:t>cephalgia</a:t>
            </a:r>
            <a:r>
              <a:rPr lang="en-US" sz="3600" dirty="0">
                <a:latin typeface="+mj-lt"/>
              </a:rPr>
              <a:t> is pain anywhere in  </a:t>
            </a:r>
          </a:p>
          <a:p>
            <a:pPr>
              <a:defRPr/>
            </a:pPr>
            <a:r>
              <a:rPr lang="en-US" sz="3600" dirty="0">
                <a:latin typeface="+mj-lt"/>
              </a:rPr>
              <a:t>  the region of  the head or neck</a:t>
            </a:r>
          </a:p>
          <a:p>
            <a:pPr>
              <a:buFont typeface="Arial" pitchFamily="34" charset="0"/>
              <a:buChar char="•"/>
              <a:defRPr/>
            </a:pPr>
            <a:endParaRPr lang="en-US" sz="20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600" dirty="0">
                <a:latin typeface="+mj-lt"/>
              </a:rPr>
              <a:t> Where is the pain felt? </a:t>
            </a: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200" b="1" dirty="0">
                <a:solidFill>
                  <a:schemeClr val="bg1"/>
                </a:solidFill>
                <a:latin typeface="+mj-lt"/>
              </a:rPr>
              <a:t>Headache</a:t>
            </a:r>
          </a:p>
        </p:txBody>
      </p:sp>
      <p:pic>
        <p:nvPicPr>
          <p:cNvPr id="614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3776663"/>
            <a:ext cx="3392487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8" descr="slide_02new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33800"/>
            <a:ext cx="22098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1614488" y="4953000"/>
            <a:ext cx="747712" cy="661988"/>
            <a:chOff x="3613" y="2302"/>
            <a:chExt cx="603" cy="466"/>
          </a:xfrm>
        </p:grpSpPr>
        <p:sp>
          <p:nvSpPr>
            <p:cNvPr id="7176" name="Freeform 49"/>
            <p:cNvSpPr>
              <a:spLocks/>
            </p:cNvSpPr>
            <p:nvPr/>
          </p:nvSpPr>
          <p:spPr bwMode="auto">
            <a:xfrm>
              <a:off x="3888" y="2302"/>
              <a:ext cx="192" cy="224"/>
            </a:xfrm>
            <a:custGeom>
              <a:avLst/>
              <a:gdLst>
                <a:gd name="T0" fmla="*/ 0 w 192"/>
                <a:gd name="T1" fmla="*/ 176 h 224"/>
                <a:gd name="T2" fmla="*/ 32 w 192"/>
                <a:gd name="T3" fmla="*/ 120 h 224"/>
                <a:gd name="T4" fmla="*/ 72 w 192"/>
                <a:gd name="T5" fmla="*/ 72 h 224"/>
                <a:gd name="T6" fmla="*/ 112 w 192"/>
                <a:gd name="T7" fmla="*/ 40 h 224"/>
                <a:gd name="T8" fmla="*/ 80 w 192"/>
                <a:gd name="T9" fmla="*/ 16 h 224"/>
                <a:gd name="T10" fmla="*/ 176 w 192"/>
                <a:gd name="T11" fmla="*/ 0 h 224"/>
                <a:gd name="T12" fmla="*/ 192 w 192"/>
                <a:gd name="T13" fmla="*/ 88 h 224"/>
                <a:gd name="T14" fmla="*/ 168 w 192"/>
                <a:gd name="T15" fmla="*/ 72 h 224"/>
                <a:gd name="T16" fmla="*/ 152 w 192"/>
                <a:gd name="T17" fmla="*/ 120 h 224"/>
                <a:gd name="T18" fmla="*/ 136 w 192"/>
                <a:gd name="T19" fmla="*/ 168 h 224"/>
                <a:gd name="T20" fmla="*/ 128 w 192"/>
                <a:gd name="T21" fmla="*/ 224 h 224"/>
                <a:gd name="T22" fmla="*/ 0 w 192"/>
                <a:gd name="T23" fmla="*/ 176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2"/>
                <a:gd name="T37" fmla="*/ 0 h 224"/>
                <a:gd name="T38" fmla="*/ 192 w 19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2" h="224">
                  <a:moveTo>
                    <a:pt x="0" y="176"/>
                  </a:moveTo>
                  <a:lnTo>
                    <a:pt x="32" y="120"/>
                  </a:lnTo>
                  <a:lnTo>
                    <a:pt x="72" y="72"/>
                  </a:lnTo>
                  <a:lnTo>
                    <a:pt x="112" y="40"/>
                  </a:lnTo>
                  <a:lnTo>
                    <a:pt x="80" y="16"/>
                  </a:lnTo>
                  <a:lnTo>
                    <a:pt x="176" y="0"/>
                  </a:lnTo>
                  <a:lnTo>
                    <a:pt x="192" y="88"/>
                  </a:lnTo>
                  <a:lnTo>
                    <a:pt x="168" y="72"/>
                  </a:lnTo>
                  <a:lnTo>
                    <a:pt x="152" y="120"/>
                  </a:lnTo>
                  <a:lnTo>
                    <a:pt x="136" y="168"/>
                  </a:lnTo>
                  <a:lnTo>
                    <a:pt x="128" y="224"/>
                  </a:lnTo>
                  <a:lnTo>
                    <a:pt x="0" y="176"/>
                  </a:lnTo>
                  <a:close/>
                </a:path>
              </a:pathLst>
            </a:custGeom>
            <a:gradFill rotWithShape="0">
              <a:gsLst>
                <a:gs pos="0">
                  <a:srgbClr val="FF2D1E">
                    <a:alpha val="0"/>
                  </a:srgbClr>
                </a:gs>
                <a:gs pos="100000">
                  <a:srgbClr val="EC1C24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7177" name="Text Box 51"/>
            <p:cNvSpPr txBox="1">
              <a:spLocks noChangeArrowheads="1"/>
            </p:cNvSpPr>
            <p:nvPr/>
          </p:nvSpPr>
          <p:spPr bwMode="auto">
            <a:xfrm>
              <a:off x="3613" y="2488"/>
              <a:ext cx="603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marL="285750" indent="-285750">
                <a:defRPr/>
              </a:pPr>
              <a:r>
                <a:rPr lang="en-US" sz="1000" b="1">
                  <a:latin typeface="+mj-lt"/>
                </a:rPr>
                <a:t>Trigeminal</a:t>
              </a:r>
            </a:p>
            <a:p>
              <a:pPr marL="285750" indent="-285750">
                <a:defRPr/>
              </a:pPr>
              <a:r>
                <a:rPr lang="en-US" sz="1000" b="1">
                  <a:latin typeface="+mj-lt"/>
                </a:rPr>
                <a:t>ganglion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52400" y="2241550"/>
            <a:ext cx="89154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>
              <a:defRPr/>
            </a:pPr>
            <a:endParaRPr lang="en-US" sz="3600" dirty="0">
              <a:latin typeface="+mj-lt"/>
            </a:endParaRPr>
          </a:p>
          <a:p>
            <a:pPr eaLnBrk="0" hangingPunct="0">
              <a:buFontTx/>
              <a:buAutoNum type="arabicPeriod"/>
              <a:defRPr/>
            </a:pPr>
            <a:r>
              <a:rPr lang="en-GB" sz="3600" dirty="0">
                <a:latin typeface="+mj-lt"/>
                <a:ea typeface="Times New Roman" pitchFamily="18" charset="0"/>
              </a:rPr>
              <a:t> Primary headaches </a:t>
            </a:r>
            <a:endParaRPr lang="en-US" sz="3600" dirty="0">
              <a:latin typeface="+mj-lt"/>
            </a:endParaRPr>
          </a:p>
          <a:p>
            <a:pPr eaLnBrk="0" hangingPunct="0">
              <a:defRPr/>
            </a:pPr>
            <a:endParaRPr lang="en-GB" sz="3600" dirty="0">
              <a:latin typeface="+mj-lt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GB" sz="3600" dirty="0">
                <a:latin typeface="+mj-lt"/>
                <a:cs typeface="Times New Roman" pitchFamily="18" charset="0"/>
              </a:rPr>
              <a:t>2. Secondary headaches</a:t>
            </a:r>
          </a:p>
          <a:p>
            <a:pPr eaLnBrk="0" hangingPunct="0">
              <a:defRPr/>
            </a:pPr>
            <a:endParaRPr lang="en-GB" sz="3600" dirty="0">
              <a:latin typeface="+mj-lt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GB" sz="3600" dirty="0">
                <a:latin typeface="+mj-lt"/>
                <a:cs typeface="Times New Roman" pitchFamily="18" charset="0"/>
              </a:rPr>
              <a:t>3. Cranial neuralgias, facial pain and other </a:t>
            </a:r>
          </a:p>
          <a:p>
            <a:pPr eaLnBrk="0" hangingPunct="0">
              <a:defRPr/>
            </a:pPr>
            <a:r>
              <a:rPr lang="en-GB" sz="3600" dirty="0">
                <a:latin typeface="+mj-lt"/>
                <a:cs typeface="Times New Roman" pitchFamily="18" charset="0"/>
              </a:rPr>
              <a:t>     headaches </a:t>
            </a:r>
          </a:p>
          <a:p>
            <a:pPr eaLnBrk="0" hangingPunct="0">
              <a:defRPr/>
            </a:pPr>
            <a:endParaRPr lang="en-GB" sz="2000" dirty="0">
              <a:latin typeface="+mj-lt"/>
              <a:cs typeface="Times New Roman" pitchFamily="18" charset="0"/>
            </a:endParaRPr>
          </a:p>
          <a:p>
            <a:pPr algn="r" eaLnBrk="0" hangingPunct="0">
              <a:defRPr/>
            </a:pPr>
            <a:r>
              <a:rPr lang="en-US" sz="2000" dirty="0">
                <a:latin typeface="+mj-lt"/>
              </a:rPr>
              <a:t>http://ihs-classification.org/en</a:t>
            </a: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0" y="-12700"/>
            <a:ext cx="9144000" cy="7381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200" b="1" dirty="0">
                <a:solidFill>
                  <a:schemeClr val="bg1"/>
                </a:solidFill>
                <a:latin typeface="+mj-lt"/>
              </a:rPr>
              <a:t>Headaches Classification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2202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+mj-lt"/>
                <a:ea typeface="Times New Roman" pitchFamily="18" charset="0"/>
              </a:rPr>
              <a:t>International Headache Society Classification (IHSD)</a:t>
            </a:r>
          </a:p>
          <a:p>
            <a:pPr algn="ctr">
              <a:defRPr/>
            </a:pPr>
            <a:r>
              <a:rPr lang="en-GB" sz="3200" b="1" dirty="0">
                <a:latin typeface="+mj-lt"/>
                <a:ea typeface="Times New Roman" pitchFamily="18" charset="0"/>
              </a:rPr>
              <a:t>2</a:t>
            </a:r>
            <a:r>
              <a:rPr lang="en-GB" sz="3200" b="1" baseline="30000" dirty="0">
                <a:latin typeface="+mj-lt"/>
                <a:ea typeface="Times New Roman" pitchFamily="18" charset="0"/>
              </a:rPr>
              <a:t>nd</a:t>
            </a:r>
            <a:r>
              <a:rPr lang="en-GB" sz="3200" b="1" dirty="0">
                <a:latin typeface="+mj-lt"/>
                <a:ea typeface="Times New Roman" pitchFamily="18" charset="0"/>
              </a:rPr>
              <a:t> Edition (2004)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84238"/>
          <a:ext cx="9144000" cy="5905496"/>
        </p:xfrm>
        <a:graphic>
          <a:graphicData uri="http://schemas.openxmlformats.org/drawingml/2006/table">
            <a:tbl>
              <a:tblPr/>
              <a:tblGrid>
                <a:gridCol w="2590800"/>
                <a:gridCol w="533400"/>
                <a:gridCol w="6019800"/>
              </a:tblGrid>
              <a:tr h="487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IHS code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Classification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52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Primary headaches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174" marR="44174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Migraine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Tension-type headache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Cluster headache and other trigeminal autonomic cephalalgias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Other primary headaches</a:t>
                      </a: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520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Secondary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headaches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174" marR="44174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Headache attributed to head and/or neck trauma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Headache attributed to cranial or cervical vascular disorder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Headache attributed to non-vascular intracranial disorder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Headache attributed to a substance or its withdrawal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Headache attributed to infection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Headache attributed to disorder of homoeostasis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Headache or facial pain attributed to disorder of cranium, neck, eyes, ears, nose, sinuses, teeth, mouth or other facial or cranial structures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Headache attributed to psychiatric disorder</a:t>
                      </a: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52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Central neuralgias, central and primary facial pains, other headaches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174" marR="44174" marT="0" marB="0" anchor="b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13.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Cranial neuralgias and central causes of facial pain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0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14.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  <a:cs typeface="Times New Roman" pitchFamily="18" charset="0"/>
                        </a:rPr>
                        <a:t>Other headache, cranial neuralgia, central or primary facial pain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9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International Classification of Headache Disorders (ICHD)</a:t>
            </a:r>
          </a:p>
          <a:p>
            <a:pPr algn="ctr" eaLnBrk="1" hangingPunct="1">
              <a:defRPr/>
            </a:pPr>
            <a:endParaRPr lang="en-GB" sz="2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235" name="Rectangle 1"/>
          <p:cNvSpPr>
            <a:spLocks noChangeArrowheads="1"/>
          </p:cNvSpPr>
          <p:nvPr/>
        </p:nvSpPr>
        <p:spPr bwMode="auto">
          <a:xfrm>
            <a:off x="2151063" y="427038"/>
            <a:ext cx="4835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GB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International Headache Society, 2</a:t>
            </a:r>
            <a:r>
              <a:rPr lang="en-GB" baseline="300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nd</a:t>
            </a:r>
            <a:r>
              <a:rPr lang="en-GB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edition 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200" b="1" dirty="0">
                <a:solidFill>
                  <a:schemeClr val="bg1"/>
                </a:solidFill>
                <a:latin typeface="+mj-lt"/>
              </a:rPr>
              <a:t>How to approach a patient with a headache …</a:t>
            </a:r>
          </a:p>
        </p:txBody>
      </p:sp>
      <p:sp>
        <p:nvSpPr>
          <p:cNvPr id="10244" name="Rectangle 3"/>
          <p:cNvSpPr txBox="1">
            <a:spLocks noChangeArrowheads="1"/>
          </p:cNvSpPr>
          <p:nvPr/>
        </p:nvSpPr>
        <p:spPr bwMode="auto">
          <a:xfrm>
            <a:off x="228600" y="2057400"/>
            <a:ext cx="8839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latin typeface="+mj-lt"/>
              </a:rPr>
              <a:t> Distinguish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i="1" dirty="0">
                <a:latin typeface="+mj-lt"/>
              </a:rPr>
              <a:t>primary</a:t>
            </a:r>
            <a:r>
              <a:rPr lang="en-US" sz="3200" dirty="0">
                <a:latin typeface="+mj-lt"/>
              </a:rPr>
              <a:t> from </a:t>
            </a:r>
            <a:r>
              <a:rPr lang="en-US" sz="3200" i="1" dirty="0">
                <a:latin typeface="+mj-lt"/>
              </a:rPr>
              <a:t>secondary</a:t>
            </a:r>
            <a:r>
              <a:rPr lang="en-US" sz="3200" dirty="0">
                <a:latin typeface="+mj-lt"/>
              </a:rPr>
              <a:t> headache </a:t>
            </a:r>
          </a:p>
          <a:p>
            <a:pPr>
              <a:spcBef>
                <a:spcPct val="20000"/>
              </a:spcBef>
              <a:defRPr/>
            </a:pPr>
            <a:r>
              <a:rPr lang="en-US" sz="3200" dirty="0">
                <a:latin typeface="+mj-lt"/>
              </a:rPr>
              <a:t>   disorders</a:t>
            </a:r>
          </a:p>
          <a:p>
            <a:pPr>
              <a:spcBef>
                <a:spcPct val="20000"/>
              </a:spcBef>
              <a:defRPr/>
            </a:pPr>
            <a:endParaRPr lang="en-US" sz="2000" dirty="0">
              <a:latin typeface="+mj-lt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latin typeface="+mj-lt"/>
              </a:rPr>
              <a:t> Accurate history, physical examination, </a:t>
            </a:r>
          </a:p>
          <a:p>
            <a:pPr>
              <a:spcBef>
                <a:spcPct val="20000"/>
              </a:spcBef>
              <a:defRPr/>
            </a:pPr>
            <a:r>
              <a:rPr lang="en-US" sz="3200" dirty="0">
                <a:latin typeface="+mj-lt"/>
              </a:rPr>
              <a:t>   neurological examination if </a:t>
            </a:r>
          </a:p>
        </p:txBody>
      </p:sp>
      <p:grpSp>
        <p:nvGrpSpPr>
          <p:cNvPr id="9220" name="Group 7"/>
          <p:cNvGrpSpPr>
            <a:grpSpLocks/>
          </p:cNvGrpSpPr>
          <p:nvPr/>
        </p:nvGrpSpPr>
        <p:grpSpPr bwMode="auto">
          <a:xfrm>
            <a:off x="5181600" y="4191000"/>
            <a:ext cx="457200" cy="533400"/>
            <a:chOff x="3581400" y="3505201"/>
            <a:chExt cx="457200" cy="533399"/>
          </a:xfrm>
        </p:grpSpPr>
        <p:sp>
          <p:nvSpPr>
            <p:cNvPr id="9" name="Flowchart: Punched Tape 8"/>
            <p:cNvSpPr/>
            <p:nvPr/>
          </p:nvSpPr>
          <p:spPr>
            <a:xfrm>
              <a:off x="3581400" y="3505201"/>
              <a:ext cx="457200" cy="346074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581400" y="3540126"/>
              <a:ext cx="0" cy="4984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1125538"/>
            <a:ext cx="9144000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5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600" dirty="0">
                <a:latin typeface="+mj-lt"/>
              </a:rPr>
              <a:t> Occur as a consequence of an underlying </a:t>
            </a:r>
          </a:p>
          <a:p>
            <a:pPr>
              <a:defRPr/>
            </a:pPr>
            <a:r>
              <a:rPr lang="en-US" sz="3600" dirty="0">
                <a:latin typeface="+mj-lt"/>
              </a:rPr>
              <a:t>   condition </a:t>
            </a:r>
            <a:r>
              <a:rPr lang="en-US" sz="2200" dirty="0">
                <a:latin typeface="+mj-lt"/>
              </a:rPr>
              <a:t>(e.g.  Trauma, Structural lesion, Vascular disorder, Infection)</a:t>
            </a:r>
          </a:p>
          <a:p>
            <a:pPr>
              <a:defRPr/>
            </a:pPr>
            <a:endParaRPr lang="en-US" sz="3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600" dirty="0">
                <a:latin typeface="+mj-lt"/>
              </a:rPr>
              <a:t> Can be life threatening</a:t>
            </a:r>
          </a:p>
          <a:p>
            <a:pPr>
              <a:defRPr/>
            </a:pPr>
            <a:endParaRPr lang="en-US" sz="3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600" dirty="0">
                <a:latin typeface="+mj-lt"/>
              </a:rPr>
              <a:t> Complete neurologic examination</a:t>
            </a:r>
          </a:p>
          <a:p>
            <a:pPr>
              <a:defRPr/>
            </a:pPr>
            <a:endParaRPr lang="en-US" sz="32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600" dirty="0">
                <a:latin typeface="+mj-lt"/>
              </a:rPr>
              <a:t> Usually treatable- treat underlying condition 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200" b="1" dirty="0">
                <a:solidFill>
                  <a:schemeClr val="bg1"/>
                </a:solidFill>
                <a:latin typeface="+mj-lt"/>
              </a:rPr>
              <a:t>Secondary Headaches</a:t>
            </a:r>
          </a:p>
        </p:txBody>
      </p:sp>
      <p:grpSp>
        <p:nvGrpSpPr>
          <p:cNvPr id="10244" name="Group 14"/>
          <p:cNvGrpSpPr>
            <a:grpSpLocks/>
          </p:cNvGrpSpPr>
          <p:nvPr/>
        </p:nvGrpSpPr>
        <p:grpSpPr bwMode="auto">
          <a:xfrm>
            <a:off x="7734300" y="3141663"/>
            <a:ext cx="990600" cy="1084262"/>
            <a:chOff x="3581400" y="3505201"/>
            <a:chExt cx="457200" cy="533399"/>
          </a:xfrm>
        </p:grpSpPr>
        <p:sp>
          <p:nvSpPr>
            <p:cNvPr id="5" name="Flowchart: Punched Tape 4"/>
            <p:cNvSpPr/>
            <p:nvPr/>
          </p:nvSpPr>
          <p:spPr>
            <a:xfrm>
              <a:off x="3581400" y="3505201"/>
              <a:ext cx="457200" cy="345967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581400" y="3540344"/>
              <a:ext cx="0" cy="4982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7586</TotalTime>
  <Words>1182</Words>
  <Application>Microsoft Office PowerPoint</Application>
  <PresentationFormat>On-screen Show (4:3)</PresentationFormat>
  <Paragraphs>305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</dc:creator>
  <cp:lastModifiedBy>Shiel, Nuala</cp:lastModifiedBy>
  <cp:revision>137</cp:revision>
  <dcterms:created xsi:type="dcterms:W3CDTF">2011-02-13T08:24:19Z</dcterms:created>
  <dcterms:modified xsi:type="dcterms:W3CDTF">2012-11-26T16:23:55Z</dcterms:modified>
</cp:coreProperties>
</file>